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7" r:id="rId9"/>
    <p:sldId id="268" r:id="rId10"/>
    <p:sldId id="264" r:id="rId11"/>
    <p:sldId id="269" r:id="rId12"/>
    <p:sldId id="270" r:id="rId13"/>
    <p:sldId id="271" r:id="rId14"/>
    <p:sldId id="272" r:id="rId15"/>
    <p:sldId id="273" r:id="rId16"/>
    <p:sldId id="274" r:id="rId17"/>
    <p:sldId id="265" r:id="rId18"/>
    <p:sldId id="266" r:id="rId19"/>
    <p:sldId id="275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303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>
        <p:scale>
          <a:sx n="87" d="100"/>
          <a:sy n="87" d="100"/>
        </p:scale>
        <p:origin x="-702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9FF57-8E52-4251-A108-0AD61B9D3AC0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561E6-5A2D-4C0D-A7B2-4A6163D7B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12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fld id="{3910F039-B0C3-4124-97C9-3BCE02FE5C0B}" type="slidenum">
              <a:rPr lang="en-US" sz="1200" b="0" smtClean="0">
                <a:solidFill>
                  <a:schemeClr val="tx1"/>
                </a:solidFill>
                <a:latin typeface="Times" pitchFamily="80" charset="0"/>
              </a:rPr>
              <a:pPr eaLnBrk="1" hangingPunct="1"/>
              <a:t>9</a:t>
            </a:fld>
            <a:endParaRPr lang="en-US" sz="1200" b="0" smtClean="0">
              <a:solidFill>
                <a:schemeClr val="tx1"/>
              </a:solidFill>
              <a:latin typeface="Times" pitchFamily="80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80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fld id="{87A3C2D7-65E7-4989-8916-3CC2C4230795}" type="slidenum">
              <a:rPr lang="en-US" sz="1200" b="0" smtClean="0">
                <a:latin typeface="Arial" pitchFamily="34" charset="0"/>
              </a:rPr>
              <a:pPr eaLnBrk="1" hangingPunct="1"/>
              <a:t>31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fld id="{3CE285CA-B68C-4B31-8A8D-C4B5081582AC}" type="slidenum">
              <a:rPr lang="en-US" sz="1200" b="0" smtClean="0">
                <a:latin typeface="Arial" pitchFamily="34" charset="0"/>
              </a:rPr>
              <a:pPr eaLnBrk="1" hangingPunct="1"/>
              <a:t>32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fld id="{2CB69645-914F-44F4-90FB-572AACD3E0BF}" type="slidenum">
              <a:rPr lang="en-US" sz="1200" b="0" smtClean="0">
                <a:latin typeface="Arial" pitchFamily="34" charset="0"/>
              </a:rPr>
              <a:pPr eaLnBrk="1" hangingPunct="1"/>
              <a:t>21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fld id="{3E097512-0950-4570-947A-942D65437F63}" type="slidenum">
              <a:rPr lang="en-US" sz="1200" b="0" smtClean="0">
                <a:latin typeface="Arial" pitchFamily="34" charset="0"/>
              </a:rPr>
              <a:pPr eaLnBrk="1" hangingPunct="1"/>
              <a:t>22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fld id="{B208CE9F-75A8-4852-A929-A6FFADCC5C38}" type="slidenum">
              <a:rPr lang="en-US" sz="1200" b="0" smtClean="0">
                <a:latin typeface="Arial" pitchFamily="34" charset="0"/>
              </a:rPr>
              <a:pPr eaLnBrk="1" hangingPunct="1"/>
              <a:t>23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fld id="{CD6342DC-D1EE-4AD0-A024-33B7A88B4FEC}" type="slidenum">
              <a:rPr lang="en-US" sz="1200" b="0" smtClean="0">
                <a:latin typeface="Arial" pitchFamily="34" charset="0"/>
              </a:rPr>
              <a:pPr eaLnBrk="1" hangingPunct="1"/>
              <a:t>24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fld id="{8DFCA9EB-C558-45BF-8FD3-5FC6D335AEFE}" type="slidenum">
              <a:rPr lang="en-US" sz="1200" b="0" smtClean="0">
                <a:latin typeface="Arial" pitchFamily="34" charset="0"/>
              </a:rPr>
              <a:pPr eaLnBrk="1" hangingPunct="1"/>
              <a:t>25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fld id="{7BED775F-88F0-4C89-9D46-B4180A849290}" type="slidenum">
              <a:rPr lang="en-US" sz="1200" b="0" smtClean="0">
                <a:latin typeface="Arial" pitchFamily="34" charset="0"/>
              </a:rPr>
              <a:pPr eaLnBrk="1" hangingPunct="1"/>
              <a:t>27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fld id="{947B7840-68DF-4E31-BB6D-E7AC4C4EE030}" type="slidenum">
              <a:rPr lang="en-US" sz="1200" b="0" smtClean="0">
                <a:latin typeface="Arial" pitchFamily="34" charset="0"/>
              </a:rPr>
              <a:pPr eaLnBrk="1" hangingPunct="1"/>
              <a:t>28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fld id="{CF7774BF-05BE-412E-BBC8-7AB9A4337468}" type="slidenum">
              <a:rPr lang="en-US" sz="1200" b="0" smtClean="0">
                <a:latin typeface="Arial" pitchFamily="34" charset="0"/>
              </a:rPr>
              <a:pPr eaLnBrk="1" hangingPunct="1"/>
              <a:t>29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8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1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0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9B2F2-1130-4FAE-808E-09B3BA9B5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98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FE515-CA7B-461B-9591-14BA1C93E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8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2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1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5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1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9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4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9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F4DC7-FD7B-4C4B-AEA7-7FDFDC85DCFB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0E9B2-E743-4814-8FDE-7AAE2029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3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WebSlide</a:t>
            </a:r>
            <a:r>
              <a:rPr lang="en-US" sz="2400" dirty="0" smtClean="0"/>
              <a:t> 0098_G: Bladder</a:t>
            </a:r>
            <a:endParaRPr lang="en-US" sz="2400" dirty="0"/>
          </a:p>
        </p:txBody>
      </p:sp>
      <p:pic>
        <p:nvPicPr>
          <p:cNvPr id="1038" name="Picture 14" descr="C:\Users\jmv12\AppData\Local\Temp\SNAGHTML14c492f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1412" y="671208"/>
            <a:ext cx="9191625" cy="618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395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smtClean="0">
                <a:solidFill>
                  <a:schemeClr val="accent2"/>
                </a:solidFill>
                <a:latin typeface="Arial Unicode MS" pitchFamily="34" charset="-128"/>
              </a:rPr>
              <a:t>#40 Respiratory epithelium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38" y="838200"/>
            <a:ext cx="8670925" cy="5791200"/>
          </a:xfrm>
        </p:spPr>
      </p:pic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4724400" y="2057400"/>
            <a:ext cx="990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114800" y="18288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Cilia</a:t>
            </a: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3962400" y="2514600"/>
            <a:ext cx="1524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438400" y="2286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Basal bodies</a:t>
            </a: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2667000" y="3429000"/>
            <a:ext cx="1676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295400" y="32004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Goblet cell</a:t>
            </a: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6019800" y="46482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5410200" y="54102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3399"/>
                </a:solidFill>
              </a:rPr>
              <a:t>Basement membrane</a:t>
            </a:r>
          </a:p>
        </p:txBody>
      </p:sp>
    </p:spTree>
    <p:extLst>
      <p:ext uri="{BB962C8B-B14F-4D97-AF65-F5344CB8AC3E}">
        <p14:creationId xmlns:p14="http://schemas.microsoft.com/office/powerpoint/2010/main" val="1182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79438"/>
            <a:ext cx="9144000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073775" y="1916113"/>
            <a:ext cx="19480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  <a:ea typeface="+mn-ea"/>
              </a:rPr>
              <a:t>Lymphocyte</a:t>
            </a:r>
          </a:p>
        </p:txBody>
      </p:sp>
      <p:sp>
        <p:nvSpPr>
          <p:cNvPr id="3076" name="Line 6"/>
          <p:cNvSpPr>
            <a:spLocks noChangeShapeType="1"/>
          </p:cNvSpPr>
          <p:nvPr/>
        </p:nvSpPr>
        <p:spPr bwMode="auto">
          <a:xfrm flipH="1">
            <a:off x="5129213" y="2208213"/>
            <a:ext cx="981075" cy="1000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378325" y="4770438"/>
            <a:ext cx="18049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  <a:ea typeface="+mn-ea"/>
              </a:rPr>
              <a:t>Neutrophil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 flipV="1">
            <a:off x="3576638" y="4906963"/>
            <a:ext cx="836612" cy="122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latin typeface="+mj-lt"/>
                <a:ea typeface="+mn-ea"/>
              </a:rPr>
              <a:t>Normal </a:t>
            </a:r>
            <a:r>
              <a:rPr lang="en-US" sz="3200" dirty="0">
                <a:latin typeface="+mj-lt"/>
                <a:ea typeface="+mn-ea"/>
              </a:rPr>
              <a:t>Blood Smear 86X</a:t>
            </a:r>
          </a:p>
        </p:txBody>
      </p:sp>
    </p:spTree>
    <p:extLst>
      <p:ext uri="{BB962C8B-B14F-4D97-AF65-F5344CB8AC3E}">
        <p14:creationId xmlns:p14="http://schemas.microsoft.com/office/powerpoint/2010/main" val="1394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00" y="769938"/>
            <a:ext cx="9191625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12700" y="76200"/>
            <a:ext cx="9131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ea typeface="+mn-ea"/>
              </a:rPr>
              <a:t>Normal </a:t>
            </a:r>
            <a:r>
              <a:rPr lang="en-US" sz="3200" dirty="0">
                <a:ea typeface="+mn-ea"/>
              </a:rPr>
              <a:t>Blood Smear 86X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189538" y="4997450"/>
            <a:ext cx="16850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ea typeface="+mn-ea"/>
              </a:rPr>
              <a:t>Eosinophil</a:t>
            </a: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H="1">
            <a:off x="4360863" y="5275263"/>
            <a:ext cx="920750" cy="331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221288" y="1549400"/>
            <a:ext cx="18049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ea typeface="+mn-ea"/>
              </a:rPr>
              <a:t>Neutrophil</a:t>
            </a: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 flipH="1" flipV="1">
            <a:off x="4448175" y="1595438"/>
            <a:ext cx="874713" cy="20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6078538" y="6238875"/>
            <a:ext cx="165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ea typeface="+mn-ea"/>
              </a:rPr>
              <a:t>Platelets</a:t>
            </a: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V="1">
            <a:off x="6927850" y="5835650"/>
            <a:ext cx="623888" cy="552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H="1">
            <a:off x="5373688" y="6446838"/>
            <a:ext cx="784225" cy="252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949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6" grpId="0"/>
      <p:bldP spid="122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7" y="19050"/>
            <a:ext cx="9120188" cy="68389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318125" y="2671763"/>
            <a:ext cx="17636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latin typeface="+mj-lt"/>
                <a:ea typeface="+mn-ea"/>
              </a:rPr>
              <a:t>Basophils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7048500" y="371475"/>
            <a:ext cx="1873250" cy="2428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6838950" y="3238500"/>
            <a:ext cx="438150" cy="857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6838950" y="3219450"/>
            <a:ext cx="990600" cy="495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524000" y="4191000"/>
            <a:ext cx="1946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j-lt"/>
                <a:ea typeface="+mn-ea"/>
              </a:rPr>
              <a:t>Monocyte</a:t>
            </a:r>
          </a:p>
        </p:txBody>
      </p:sp>
      <p:sp>
        <p:nvSpPr>
          <p:cNvPr id="5128" name="Line 11"/>
          <p:cNvSpPr>
            <a:spLocks noChangeShapeType="1"/>
          </p:cNvSpPr>
          <p:nvPr/>
        </p:nvSpPr>
        <p:spPr bwMode="auto">
          <a:xfrm flipV="1">
            <a:off x="2324100" y="3276600"/>
            <a:ext cx="76200" cy="1047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5129" name="Rectangle 12"/>
          <p:cNvSpPr>
            <a:spLocks noChangeArrowheads="1"/>
          </p:cNvSpPr>
          <p:nvPr/>
        </p:nvSpPr>
        <p:spPr bwMode="auto">
          <a:xfrm>
            <a:off x="567854" y="84138"/>
            <a:ext cx="38395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+mj-lt"/>
                <a:ea typeface="+mn-ea"/>
              </a:rPr>
              <a:t>Normal Blood Smear </a:t>
            </a:r>
            <a:r>
              <a:rPr lang="en-US" sz="2800" dirty="0">
                <a:latin typeface="+mj-lt"/>
                <a:ea typeface="+mn-ea"/>
              </a:rPr>
              <a:t>86X</a:t>
            </a:r>
          </a:p>
        </p:txBody>
      </p:sp>
    </p:spTree>
    <p:extLst>
      <p:ext uri="{BB962C8B-B14F-4D97-AF65-F5344CB8AC3E}">
        <p14:creationId xmlns:p14="http://schemas.microsoft.com/office/powerpoint/2010/main" val="426199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3824"/>
            <a:ext cx="9127076" cy="625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0" y="19050"/>
            <a:ext cx="9143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+mj-lt"/>
                <a:ea typeface="+mn-ea"/>
              </a:rPr>
              <a:t>Slide: Pathology Normal Blood Smear 86X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428875" y="3063875"/>
            <a:ext cx="1895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  <a:ea typeface="+mn-ea"/>
              </a:rPr>
              <a:t>Neutrophils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 flipV="1">
            <a:off x="1981199" y="2647155"/>
            <a:ext cx="493713" cy="5849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2743200" y="3505200"/>
            <a:ext cx="425450" cy="174354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372100" y="4189413"/>
            <a:ext cx="14237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  <a:ea typeface="+mn-ea"/>
              </a:rPr>
              <a:t>Basophil</a:t>
            </a:r>
          </a:p>
        </p:txBody>
      </p:sp>
      <p:sp>
        <p:nvSpPr>
          <p:cNvPr id="6152" name="Line 11"/>
          <p:cNvSpPr>
            <a:spLocks noChangeShapeType="1"/>
          </p:cNvSpPr>
          <p:nvPr/>
        </p:nvSpPr>
        <p:spPr bwMode="auto">
          <a:xfrm flipV="1">
            <a:off x="6172200" y="3428999"/>
            <a:ext cx="268287" cy="880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42888" y="5640388"/>
            <a:ext cx="14339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+mj-lt"/>
                <a:ea typeface="+mn-ea"/>
              </a:rPr>
              <a:t>Platelets</a:t>
            </a: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V="1">
            <a:off x="601662" y="4242815"/>
            <a:ext cx="559625" cy="144360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V="1">
            <a:off x="590550" y="5334000"/>
            <a:ext cx="857250" cy="33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159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6" grpId="0"/>
      <p:bldP spid="92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88" y="646688"/>
            <a:ext cx="9145588" cy="62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ea typeface="+mn-ea"/>
              </a:rPr>
              <a:t>Slide: Pathology Normal Blood Smear 86X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140075" y="4660900"/>
            <a:ext cx="1725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ea typeface="+mn-ea"/>
              </a:rPr>
              <a:t>Monocyte</a:t>
            </a:r>
          </a:p>
        </p:txBody>
      </p:sp>
      <p:sp>
        <p:nvSpPr>
          <p:cNvPr id="7173" name="Line 7"/>
          <p:cNvSpPr>
            <a:spLocks noChangeShapeType="1"/>
          </p:cNvSpPr>
          <p:nvPr/>
        </p:nvSpPr>
        <p:spPr bwMode="auto">
          <a:xfrm flipH="1" flipV="1">
            <a:off x="2811463" y="3554413"/>
            <a:ext cx="1035050" cy="1258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3814763" y="3968750"/>
            <a:ext cx="1119187" cy="830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745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76" y="762000"/>
            <a:ext cx="8900808" cy="607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828800" y="2598737"/>
            <a:ext cx="1670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/>
              <a:t>Monocyte</a:t>
            </a:r>
            <a:endParaRPr lang="en-US" sz="2800" dirty="0">
              <a:ea typeface="+mn-ea"/>
            </a:endParaRPr>
          </a:p>
        </p:txBody>
      </p:sp>
      <p:sp>
        <p:nvSpPr>
          <p:cNvPr id="8196" name="Line 10"/>
          <p:cNvSpPr>
            <a:spLocks noChangeShapeType="1"/>
          </p:cNvSpPr>
          <p:nvPr/>
        </p:nvSpPr>
        <p:spPr bwMode="auto">
          <a:xfrm>
            <a:off x="3197225" y="3034645"/>
            <a:ext cx="712788" cy="6991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197" name="Text Box 11"/>
          <p:cNvSpPr txBox="1">
            <a:spLocks noChangeArrowheads="1"/>
          </p:cNvSpPr>
          <p:nvPr/>
        </p:nvSpPr>
        <p:spPr bwMode="auto">
          <a:xfrm>
            <a:off x="979488" y="158750"/>
            <a:ext cx="72108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ea typeface="+mn-ea"/>
              </a:rPr>
              <a:t>Slide: Pathology Normal Blood Smear  63X</a:t>
            </a:r>
          </a:p>
        </p:txBody>
      </p:sp>
    </p:spTree>
    <p:extLst>
      <p:ext uri="{BB962C8B-B14F-4D97-AF65-F5344CB8AC3E}">
        <p14:creationId xmlns:p14="http://schemas.microsoft.com/office/powerpoint/2010/main" val="12120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WebSlide</a:t>
            </a:r>
            <a:r>
              <a:rPr lang="en-US" sz="2400" dirty="0" smtClean="0"/>
              <a:t> 0032_D: Ileum, loose &amp; dense connective tissue</a:t>
            </a:r>
            <a:endParaRPr lang="en-US" sz="2400" dirty="0"/>
          </a:p>
        </p:txBody>
      </p:sp>
      <p:pic>
        <p:nvPicPr>
          <p:cNvPr id="13316" name="Picture 4" descr="C:\Users\jmv12\AppData\Local\Temp\SNAGHTML161acd4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94" y="554476"/>
            <a:ext cx="8988357" cy="63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35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WebSlide</a:t>
            </a:r>
            <a:r>
              <a:rPr lang="en-US" sz="2400" dirty="0" smtClean="0"/>
              <a:t> 0032_D: Ileum, loose connective tissue</a:t>
            </a:r>
            <a:endParaRPr lang="en-US" sz="2400" dirty="0"/>
          </a:p>
        </p:txBody>
      </p:sp>
      <p:pic>
        <p:nvPicPr>
          <p:cNvPr id="12290" name="Picture 2" descr="C:\Users\jmv12\AppData\Local\Temp\SNAGHTML1621ca5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70" y="533400"/>
            <a:ext cx="8978630" cy="633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35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mv12\AppData\Local\Temp\SNAGHTML162c66a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679315"/>
            <a:ext cx="8939719" cy="617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Mast Cells: </a:t>
            </a:r>
            <a:r>
              <a:rPr lang="en-US" sz="2400" dirty="0" err="1" smtClean="0"/>
              <a:t>WebSlide</a:t>
            </a:r>
            <a:r>
              <a:rPr lang="en-US" sz="2400" dirty="0" smtClean="0"/>
              <a:t> 0032_D &amp; WebSlide0098_G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7438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Slide </a:t>
            </a:r>
            <a:r>
              <a:rPr lang="en-US" sz="2400" dirty="0" err="1" smtClean="0"/>
              <a:t>UMich</a:t>
            </a:r>
            <a:r>
              <a:rPr lang="en-US" sz="2400" dirty="0" smtClean="0"/>
              <a:t> 9N-1: Kidney, simple cuboidal epithelium</a:t>
            </a:r>
            <a:endParaRPr lang="en-US" sz="2400" dirty="0" smtClean="0">
              <a:solidFill>
                <a:schemeClr val="accent2"/>
              </a:solidFill>
              <a:latin typeface="Arial Unicode MS" pitchFamily="34" charset="-128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575" y="1066800"/>
            <a:ext cx="8223250" cy="5580063"/>
          </a:xfrm>
          <a:ln cap="flat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514600" y="3352800"/>
            <a:ext cx="990600" cy="99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Freeform 6"/>
          <p:cNvSpPr>
            <a:spLocks/>
          </p:cNvSpPr>
          <p:nvPr/>
        </p:nvSpPr>
        <p:spPr bwMode="auto">
          <a:xfrm>
            <a:off x="6540500" y="1352550"/>
            <a:ext cx="439738" cy="1287463"/>
          </a:xfrm>
          <a:custGeom>
            <a:avLst/>
            <a:gdLst>
              <a:gd name="T0" fmla="*/ 2147483647 w 277"/>
              <a:gd name="T1" fmla="*/ 0 h 811"/>
              <a:gd name="T2" fmla="*/ 2147483647 w 277"/>
              <a:gd name="T3" fmla="*/ 2147483647 h 811"/>
              <a:gd name="T4" fmla="*/ 2147483647 w 277"/>
              <a:gd name="T5" fmla="*/ 2147483647 h 811"/>
              <a:gd name="T6" fmla="*/ 2147483647 w 277"/>
              <a:gd name="T7" fmla="*/ 2147483647 h 811"/>
              <a:gd name="T8" fmla="*/ 2147483647 w 277"/>
              <a:gd name="T9" fmla="*/ 2147483647 h 811"/>
              <a:gd name="T10" fmla="*/ 2147483647 w 277"/>
              <a:gd name="T11" fmla="*/ 2147483647 h 811"/>
              <a:gd name="T12" fmla="*/ 2147483647 w 277"/>
              <a:gd name="T13" fmla="*/ 2147483647 h 811"/>
              <a:gd name="T14" fmla="*/ 2147483647 w 277"/>
              <a:gd name="T15" fmla="*/ 2147483647 h 811"/>
              <a:gd name="T16" fmla="*/ 2147483647 w 277"/>
              <a:gd name="T17" fmla="*/ 2147483647 h 811"/>
              <a:gd name="T18" fmla="*/ 2147483647 w 277"/>
              <a:gd name="T19" fmla="*/ 2147483647 h 811"/>
              <a:gd name="T20" fmla="*/ 0 w 277"/>
              <a:gd name="T21" fmla="*/ 2147483647 h 8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7"/>
              <a:gd name="T34" fmla="*/ 0 h 811"/>
              <a:gd name="T35" fmla="*/ 277 w 277"/>
              <a:gd name="T36" fmla="*/ 811 h 8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7" h="811">
                <a:moveTo>
                  <a:pt x="265" y="0"/>
                </a:moveTo>
                <a:cubicBezTo>
                  <a:pt x="271" y="148"/>
                  <a:pt x="277" y="196"/>
                  <a:pt x="265" y="359"/>
                </a:cubicBezTo>
                <a:cubicBezTo>
                  <a:pt x="262" y="394"/>
                  <a:pt x="238" y="433"/>
                  <a:pt x="224" y="465"/>
                </a:cubicBezTo>
                <a:cubicBezTo>
                  <a:pt x="208" y="502"/>
                  <a:pt x="199" y="537"/>
                  <a:pt x="176" y="570"/>
                </a:cubicBezTo>
                <a:cubicBezTo>
                  <a:pt x="169" y="595"/>
                  <a:pt x="159" y="605"/>
                  <a:pt x="141" y="623"/>
                </a:cubicBezTo>
                <a:cubicBezTo>
                  <a:pt x="129" y="635"/>
                  <a:pt x="106" y="659"/>
                  <a:pt x="106" y="659"/>
                </a:cubicBezTo>
                <a:cubicBezTo>
                  <a:pt x="91" y="702"/>
                  <a:pt x="113" y="647"/>
                  <a:pt x="82" y="694"/>
                </a:cubicBezTo>
                <a:cubicBezTo>
                  <a:pt x="75" y="704"/>
                  <a:pt x="77" y="718"/>
                  <a:pt x="71" y="729"/>
                </a:cubicBezTo>
                <a:cubicBezTo>
                  <a:pt x="64" y="741"/>
                  <a:pt x="55" y="752"/>
                  <a:pt x="47" y="764"/>
                </a:cubicBezTo>
                <a:cubicBezTo>
                  <a:pt x="38" y="777"/>
                  <a:pt x="29" y="789"/>
                  <a:pt x="18" y="800"/>
                </a:cubicBezTo>
                <a:cubicBezTo>
                  <a:pt x="13" y="805"/>
                  <a:pt x="0" y="811"/>
                  <a:pt x="0" y="81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1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Slide </a:t>
            </a:r>
            <a:r>
              <a:rPr lang="en-US" sz="2400" dirty="0" err="1" smtClean="0"/>
              <a:t>UMich</a:t>
            </a:r>
            <a:r>
              <a:rPr lang="en-US" sz="2400" dirty="0" smtClean="0"/>
              <a:t> 29: neutrophils &amp; plasma cells</a:t>
            </a:r>
            <a:endParaRPr lang="en-US" sz="2400" dirty="0"/>
          </a:p>
        </p:txBody>
      </p:sp>
      <p:pic>
        <p:nvPicPr>
          <p:cNvPr id="23556" name="Picture 4" descr="C:\Users\jmv12\AppData\Local\Temp\SNAGHTML1634504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512323"/>
            <a:ext cx="8959175" cy="634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171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5105400" cy="762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4080"/>
                </a:solidFill>
                <a:latin typeface="Arial Unicode MS" pitchFamily="34" charset="-128"/>
              </a:rPr>
              <a:t>Plasma cells</a:t>
            </a:r>
            <a:endParaRPr lang="en-US" sz="3200" b="1" smtClean="0">
              <a:solidFill>
                <a:schemeClr val="tx1"/>
              </a:solidFill>
            </a:endParaRPr>
          </a:p>
        </p:txBody>
      </p:sp>
      <p:pic>
        <p:nvPicPr>
          <p:cNvPr id="10243" name="Picture 4" descr="CT-059R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524000"/>
            <a:ext cx="4230688" cy="5029200"/>
          </a:xfrm>
          <a:noFill/>
        </p:spPr>
      </p:pic>
      <p:sp>
        <p:nvSpPr>
          <p:cNvPr id="10244" name="Line 5"/>
          <p:cNvSpPr>
            <a:spLocks noChangeShapeType="1"/>
          </p:cNvSpPr>
          <p:nvPr/>
        </p:nvSpPr>
        <p:spPr bwMode="auto">
          <a:xfrm>
            <a:off x="1981200" y="2971800"/>
            <a:ext cx="228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5791200" y="152400"/>
            <a:ext cx="3048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Eccentrically located nucleus</a:t>
            </a:r>
            <a:br>
              <a:rPr lang="en-US" sz="1400"/>
            </a:br>
            <a:r>
              <a:rPr lang="en-US" sz="1400"/>
              <a:t>Cartwheel appearance of nucleus</a:t>
            </a:r>
            <a:br>
              <a:rPr lang="en-US" sz="1400"/>
            </a:br>
            <a:r>
              <a:rPr lang="en-US" sz="1400"/>
              <a:t>Basophilic cytoplasm</a:t>
            </a:r>
            <a:br>
              <a:rPr lang="en-US" sz="1400"/>
            </a:br>
            <a:r>
              <a:rPr lang="en-US" sz="1400"/>
              <a:t>Egg-shaped cell with clear outline</a:t>
            </a:r>
          </a:p>
        </p:txBody>
      </p:sp>
      <p:sp>
        <p:nvSpPr>
          <p:cNvPr id="10246" name="Rectangle 10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10247" name="Picture 11" descr="007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4038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Line 5"/>
          <p:cNvSpPr>
            <a:spLocks noChangeShapeType="1"/>
          </p:cNvSpPr>
          <p:nvPr/>
        </p:nvSpPr>
        <p:spPr bwMode="auto">
          <a:xfrm>
            <a:off x="1981200" y="2971800"/>
            <a:ext cx="228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6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smtClean="0">
                <a:solidFill>
                  <a:schemeClr val="accent2"/>
                </a:solidFill>
                <a:latin typeface="Arial Unicode MS" pitchFamily="34" charset="-128"/>
              </a:rPr>
              <a:t>#26 lymph node</a:t>
            </a:r>
          </a:p>
        </p:txBody>
      </p:sp>
      <p:sp>
        <p:nvSpPr>
          <p:cNvPr id="11267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8" name="Picture 9" descr="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7630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slide9ins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2819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8400" y="5486400"/>
            <a:ext cx="2743200" cy="581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Look for macrophages in this lightly stained area</a:t>
            </a:r>
          </a:p>
        </p:txBody>
      </p:sp>
      <p:cxnSp>
        <p:nvCxnSpPr>
          <p:cNvPr id="11271" name="Straight Arrow Connector 7"/>
          <p:cNvCxnSpPr>
            <a:cxnSpLocks noChangeShapeType="1"/>
          </p:cNvCxnSpPr>
          <p:nvPr/>
        </p:nvCxnSpPr>
        <p:spPr bwMode="auto">
          <a:xfrm rot="10800000">
            <a:off x="5715000" y="5181600"/>
            <a:ext cx="60960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209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09600" y="228600"/>
            <a:ext cx="47244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chemeClr val="accent2"/>
                </a:solidFill>
              </a:rPr>
              <a:t>Macrophages</a:t>
            </a:r>
          </a:p>
        </p:txBody>
      </p:sp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5486400" y="152400"/>
            <a:ext cx="33528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/>
              <a:t>Kidney bean shaped nucleus (indented)</a:t>
            </a:r>
          </a:p>
          <a:p>
            <a:pPr eaLnBrk="1" hangingPunct="1"/>
            <a:r>
              <a:rPr lang="en-US" sz="1400"/>
              <a:t>Eosinophilic cytoplasm with bubbly appearance</a:t>
            </a:r>
          </a:p>
          <a:p>
            <a:pPr eaLnBrk="1" hangingPunct="1"/>
            <a:r>
              <a:rPr lang="en-US" sz="1400"/>
              <a:t>Ingested materials in the cytoplasm</a:t>
            </a:r>
          </a:p>
          <a:p>
            <a:pPr eaLnBrk="1" hangingPunct="1"/>
            <a:r>
              <a:rPr lang="en-US" sz="1400"/>
              <a:t>Fuzzy cell border (outline)</a:t>
            </a:r>
          </a:p>
          <a:p>
            <a:pPr eaLnBrk="1" hangingPunct="1">
              <a:spcBef>
                <a:spcPct val="50000"/>
              </a:spcBef>
            </a:pPr>
            <a:endParaRPr lang="en-US" sz="1400"/>
          </a:p>
        </p:txBody>
      </p:sp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4800600" y="3962400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2293" name="Rectangle 14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</p:txBody>
      </p:sp>
      <p:sp>
        <p:nvSpPr>
          <p:cNvPr id="12294" name="Rectangle 15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</p:txBody>
      </p:sp>
      <p:sp>
        <p:nvSpPr>
          <p:cNvPr id="12295" name="Rectangle 1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</p:txBody>
      </p:sp>
      <p:sp>
        <p:nvSpPr>
          <p:cNvPr id="12296" name="Rectangle 17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</p:txBody>
      </p:sp>
      <p:pic>
        <p:nvPicPr>
          <p:cNvPr id="12297" name="Picture 18" descr="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524000"/>
            <a:ext cx="81915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4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81000" y="0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4080"/>
                </a:solidFill>
                <a:latin typeface="Skia" charset="0"/>
              </a:rPr>
              <a:t>        </a:t>
            </a:r>
            <a:r>
              <a:rPr lang="en-US">
                <a:solidFill>
                  <a:srgbClr val="004080"/>
                </a:solidFill>
              </a:rPr>
              <a:t>Macrophage		   Plasma Cell</a:t>
            </a:r>
          </a:p>
        </p:txBody>
      </p:sp>
    </p:spTree>
    <p:extLst>
      <p:ext uri="{BB962C8B-B14F-4D97-AF65-F5344CB8AC3E}">
        <p14:creationId xmlns:p14="http://schemas.microsoft.com/office/powerpoint/2010/main" val="85947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mv12\AppData\Local\Temp\SNAGHTML163aa55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352" y="749030"/>
            <a:ext cx="8975693" cy="610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10" descr="0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749" y="2062263"/>
            <a:ext cx="359629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6024663"/>
            <a:ext cx="2728913" cy="581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-Unilocular adipose tissue</a:t>
            </a:r>
          </a:p>
          <a:p>
            <a:pPr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-displaced flattened nuclei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Slide </a:t>
            </a:r>
            <a:r>
              <a:rPr lang="en-US" sz="2400" dirty="0" err="1" smtClean="0"/>
              <a:t>UMich</a:t>
            </a:r>
            <a:r>
              <a:rPr lang="en-US" sz="2400" dirty="0" smtClean="0"/>
              <a:t> 30: mesentery, white adipose tissue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512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/>
          </p:cNvSpPr>
          <p:nvPr/>
        </p:nvSpPr>
        <p:spPr bwMode="auto"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dirty="0">
                <a:ea typeface="Arial Unicode MS" pitchFamily="34" charset="-128"/>
                <a:cs typeface="Arial Unicode MS" pitchFamily="34" charset="-128"/>
              </a:rPr>
              <a:t>Slide </a:t>
            </a:r>
            <a:r>
              <a:rPr lang="en-US" sz="2400" dirty="0" err="1" smtClean="0">
                <a:ea typeface="Arial Unicode MS" pitchFamily="34" charset="-128"/>
                <a:cs typeface="Arial Unicode MS" pitchFamily="34" charset="-128"/>
              </a:rPr>
              <a:t>UMich</a:t>
            </a:r>
            <a:r>
              <a:rPr lang="en-US" sz="2400" dirty="0" smtClean="0">
                <a:ea typeface="Arial Unicode MS" pitchFamily="34" charset="-128"/>
                <a:cs typeface="Arial Unicode MS" pitchFamily="34" charset="-128"/>
              </a:rPr>
              <a:t> H2: Fetal thorax,  </a:t>
            </a:r>
            <a:r>
              <a:rPr lang="en-US" sz="2400" dirty="0">
                <a:ea typeface="Arial Unicode MS" pitchFamily="34" charset="-128"/>
                <a:cs typeface="Arial Unicode MS" pitchFamily="34" charset="-128"/>
              </a:rPr>
              <a:t>Brown Fat</a:t>
            </a:r>
          </a:p>
        </p:txBody>
      </p:sp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7315200" y="1447800"/>
            <a:ext cx="1828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-Multilocular adipose tissue</a:t>
            </a:r>
          </a:p>
          <a:p>
            <a:pPr>
              <a:defRPr/>
            </a:pPr>
            <a:endParaRPr lang="en-US" sz="1600" dirty="0">
              <a:solidFill>
                <a:schemeClr val="accent2">
                  <a:lumMod val="75000"/>
                </a:schemeClr>
              </a:solidFill>
              <a:ea typeface="+mn-ea"/>
            </a:endParaRPr>
          </a:p>
          <a:p>
            <a:pPr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-Spherical nuclei</a:t>
            </a:r>
          </a:p>
        </p:txBody>
      </p:sp>
      <p:pic>
        <p:nvPicPr>
          <p:cNvPr id="15364" name="Picture 6" descr="slid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6858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32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solidFill>
                  <a:schemeClr val="accent2"/>
                </a:solidFill>
                <a:latin typeface="Arial Unicode MS" pitchFamily="34" charset="-128"/>
              </a:rPr>
              <a:t>#27 Lymph node</a:t>
            </a:r>
            <a:r>
              <a:rPr lang="en-US" sz="2800" smtClean="0">
                <a:solidFill>
                  <a:schemeClr val="accent2"/>
                </a:solidFill>
                <a:latin typeface="Arial Unicode MS" pitchFamily="34" charset="-128"/>
              </a:rPr>
              <a:t> stained with H &amp; E </a:t>
            </a:r>
            <a:br>
              <a:rPr lang="en-US" sz="2800" smtClean="0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en-US" sz="2800" smtClean="0">
                <a:solidFill>
                  <a:schemeClr val="accent2"/>
                </a:solidFill>
                <a:latin typeface="Arial Unicode MS" pitchFamily="34" charset="-128"/>
              </a:rPr>
              <a:t>– Reticular connective tissue</a:t>
            </a:r>
          </a:p>
        </p:txBody>
      </p:sp>
      <p:sp>
        <p:nvSpPr>
          <p:cNvPr id="1843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6" name="Picture 9" descr="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9700"/>
            <a:ext cx="8229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9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solidFill>
                  <a:schemeClr val="accent2"/>
                </a:solidFill>
                <a:latin typeface="Arial Unicode MS" pitchFamily="34" charset="-128"/>
              </a:rPr>
              <a:t>#28 Lymph node</a:t>
            </a:r>
            <a:r>
              <a:rPr lang="en-US" sz="2800" smtClean="0">
                <a:solidFill>
                  <a:schemeClr val="accent2"/>
                </a:solidFill>
                <a:latin typeface="Arial Unicode MS" pitchFamily="34" charset="-128"/>
              </a:rPr>
              <a:t> stained with silver </a:t>
            </a:r>
            <a:br>
              <a:rPr lang="en-US" sz="2800" smtClean="0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en-US" sz="2800" smtClean="0">
                <a:solidFill>
                  <a:schemeClr val="accent2"/>
                </a:solidFill>
                <a:latin typeface="Arial Unicode MS" pitchFamily="34" charset="-128"/>
              </a:rPr>
              <a:t>– Reticular connective tissue</a:t>
            </a:r>
          </a:p>
        </p:txBody>
      </p:sp>
      <p:sp>
        <p:nvSpPr>
          <p:cNvPr id="19459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7" descr="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0175"/>
            <a:ext cx="82296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1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6200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smtClean="0">
                <a:solidFill>
                  <a:schemeClr val="accent2"/>
                </a:solidFill>
                <a:latin typeface="Arial Unicode MS" pitchFamily="34" charset="-128"/>
              </a:rPr>
              <a:t> #33 Dermis of skin</a:t>
            </a:r>
            <a:r>
              <a:rPr lang="en-US" sz="3200" smtClean="0">
                <a:solidFill>
                  <a:schemeClr val="accent2"/>
                </a:solidFill>
                <a:latin typeface="Arial Unicode MS" pitchFamily="34" charset="-128"/>
              </a:rPr>
              <a:t> </a:t>
            </a:r>
            <a:r>
              <a:rPr lang="en-US" sz="2400" smtClean="0">
                <a:solidFill>
                  <a:schemeClr val="accent2"/>
                </a:solidFill>
                <a:latin typeface="Arial Unicode MS" pitchFamily="34" charset="-128"/>
              </a:rPr>
              <a:t>(aldehyde Fuchsin stain) Dense irregular connective tissue with elastic fibers</a:t>
            </a:r>
          </a:p>
        </p:txBody>
      </p:sp>
      <p:sp>
        <p:nvSpPr>
          <p:cNvPr id="21507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8" name="Picture 9" descr="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5817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5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Slide </a:t>
            </a:r>
            <a:r>
              <a:rPr lang="en-US" sz="2400" dirty="0" err="1" smtClean="0"/>
              <a:t>UMich</a:t>
            </a:r>
            <a:r>
              <a:rPr lang="en-US" sz="2400" dirty="0" smtClean="0"/>
              <a:t> 9N-1: Kidney, simple cuboidal epithelium</a:t>
            </a:r>
            <a:br>
              <a:rPr lang="en-US" sz="2400" dirty="0" smtClean="0"/>
            </a:br>
            <a:r>
              <a:rPr lang="en-US" sz="2400" dirty="0" smtClean="0"/>
              <a:t>(coiled tubes in various planes of section)</a:t>
            </a:r>
            <a:endParaRPr lang="en-US" sz="2400" b="1" dirty="0" smtClean="0">
              <a:solidFill>
                <a:schemeClr val="accent2"/>
              </a:solidFill>
              <a:latin typeface="Arial Unicode MS" pitchFamily="34" charset="-128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811213"/>
            <a:ext cx="6629400" cy="6021387"/>
          </a:xfrm>
        </p:spPr>
      </p:pic>
    </p:spTree>
    <p:extLst>
      <p:ext uri="{BB962C8B-B14F-4D97-AF65-F5344CB8AC3E}">
        <p14:creationId xmlns:p14="http://schemas.microsoft.com/office/powerpoint/2010/main" val="196582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slide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990600"/>
            <a:ext cx="5502275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/>
          </p:cNvSpPr>
          <p:nvPr/>
        </p:nvSpPr>
        <p:spPr bwMode="auto"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rgbClr val="262673"/>
                </a:solidFill>
                <a:latin typeface="Arial" pitchFamily="34" charset="0"/>
              </a:rPr>
              <a:t>Elastic Fibers </a:t>
            </a:r>
            <a:r>
              <a:rPr lang="en-US" sz="1800">
                <a:solidFill>
                  <a:srgbClr val="262673"/>
                </a:solidFill>
                <a:latin typeface="Arial" pitchFamily="34" charset="0"/>
              </a:rPr>
              <a:t>in dense irregular CT -  slide 33 (Verhoeff stain)</a:t>
            </a:r>
          </a:p>
        </p:txBody>
      </p:sp>
    </p:spTree>
    <p:extLst>
      <p:ext uri="{BB962C8B-B14F-4D97-AF65-F5344CB8AC3E}">
        <p14:creationId xmlns:p14="http://schemas.microsoft.com/office/powerpoint/2010/main" val="253741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>
                <a:solidFill>
                  <a:schemeClr val="accent2"/>
                </a:solidFill>
                <a:latin typeface="Arial Unicode MS" pitchFamily="34" charset="-128"/>
              </a:rPr>
              <a:t>#250 Vagina  (</a:t>
            </a:r>
            <a:r>
              <a:rPr lang="en-US" sz="2400" smtClean="0">
                <a:solidFill>
                  <a:schemeClr val="accent2"/>
                </a:solidFill>
                <a:latin typeface="Arial Unicode MS" pitchFamily="34" charset="-128"/>
              </a:rPr>
              <a:t>Dense irregular CT)</a:t>
            </a:r>
            <a:br>
              <a:rPr lang="en-US" sz="2400" smtClean="0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en-US" sz="2400" b="1" smtClean="0">
                <a:solidFill>
                  <a:schemeClr val="accent2"/>
                </a:solidFill>
                <a:latin typeface="Arial Unicode MS" pitchFamily="34" charset="-128"/>
              </a:rPr>
              <a:t>H &amp; E                                           Trichrome             </a:t>
            </a:r>
            <a:endParaRPr lang="en-US" sz="3200" smtClean="0">
              <a:solidFill>
                <a:schemeClr val="accent2"/>
              </a:solidFill>
              <a:latin typeface="Arial Unicode MS" pitchFamily="34" charset="-128"/>
            </a:endParaRPr>
          </a:p>
        </p:txBody>
      </p:sp>
      <p:sp>
        <p:nvSpPr>
          <p:cNvPr id="23555" name="Rectangle 15"/>
          <p:cNvSpPr>
            <a:spLocks noChangeArrowheads="1"/>
          </p:cNvSpPr>
          <p:nvPr/>
        </p:nvSpPr>
        <p:spPr bwMode="auto">
          <a:xfrm>
            <a:off x="7162800" y="3429000"/>
            <a:ext cx="152400" cy="152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556" name="Picture 19" descr="02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72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0" descr="021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5720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4" descr="02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0"/>
            <a:ext cx="2362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5" descr="021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00563"/>
            <a:ext cx="25146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3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162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828800" y="1981200"/>
            <a:ext cx="243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Skeletal muscle</a:t>
            </a: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1447800" y="5257800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Dense regular CT (tendon)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</a:rPr>
              <a:t>Dense regular CT</a:t>
            </a:r>
            <a:br>
              <a:rPr lang="en-US" sz="2800">
                <a:solidFill>
                  <a:schemeClr val="accent2"/>
                </a:solidFill>
              </a:rPr>
            </a:br>
            <a:r>
              <a:rPr lang="en-US" sz="1600">
                <a:solidFill>
                  <a:schemeClr val="accent2"/>
                </a:solidFill>
              </a:rPr>
              <a:t>#112 (or #106) Musculo-tendon junction</a:t>
            </a:r>
          </a:p>
        </p:txBody>
      </p:sp>
    </p:spTree>
    <p:extLst>
      <p:ext uri="{BB962C8B-B14F-4D97-AF65-F5344CB8AC3E}">
        <p14:creationId xmlns:p14="http://schemas.microsoft.com/office/powerpoint/2010/main" val="9787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4" descr="slide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47800"/>
            <a:ext cx="86677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990600"/>
            <a:ext cx="373380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Slide #36, aorta, aldehyde fuchsin</a:t>
            </a:r>
          </a:p>
        </p:txBody>
      </p:sp>
      <p:sp>
        <p:nvSpPr>
          <p:cNvPr id="27652" name="TextBox 9"/>
          <p:cNvSpPr txBox="1">
            <a:spLocks noChangeArrowheads="1"/>
          </p:cNvSpPr>
          <p:nvPr/>
        </p:nvSpPr>
        <p:spPr bwMode="auto">
          <a:xfrm>
            <a:off x="5486400" y="9906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262673"/>
                </a:solidFill>
              </a:rPr>
              <a:t>Slide 88, aorta. H &amp; E</a:t>
            </a:r>
          </a:p>
        </p:txBody>
      </p:sp>
      <p:sp>
        <p:nvSpPr>
          <p:cNvPr id="27653" name="Title 3"/>
          <p:cNvSpPr>
            <a:spLocks/>
          </p:cNvSpPr>
          <p:nvPr/>
        </p:nvSpPr>
        <p:spPr bwMode="auto">
          <a:xfrm>
            <a:off x="457200" y="274638"/>
            <a:ext cx="8229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rgbClr val="262673"/>
                </a:solidFill>
                <a:latin typeface="Arial" pitchFamily="34" charset="0"/>
              </a:rPr>
              <a:t>Elastic connective tissue</a:t>
            </a:r>
          </a:p>
        </p:txBody>
      </p:sp>
    </p:spTree>
    <p:extLst>
      <p:ext uri="{BB962C8B-B14F-4D97-AF65-F5344CB8AC3E}">
        <p14:creationId xmlns:p14="http://schemas.microsoft.com/office/powerpoint/2010/main" val="6960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Cartilage &amp; Bone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50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#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203200"/>
            <a:ext cx="4681538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#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2568575"/>
            <a:ext cx="4672012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100830" y="0"/>
            <a:ext cx="2398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/>
              <a:t>#40 Trachea</a:t>
            </a: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4392613" y="6223000"/>
            <a:ext cx="792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latin typeface="Arial Unicode MS" pitchFamily="34" charset="-128"/>
              </a:rPr>
              <a:t>#126</a:t>
            </a: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5859463" y="260985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Trachea</a:t>
            </a:r>
          </a:p>
        </p:txBody>
      </p:sp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6042025" y="5430838"/>
            <a:ext cx="125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Esophagus</a:t>
            </a:r>
          </a:p>
        </p:txBody>
      </p:sp>
      <p:sp>
        <p:nvSpPr>
          <p:cNvPr id="18445" name="Freeform 13"/>
          <p:cNvSpPr>
            <a:spLocks/>
          </p:cNvSpPr>
          <p:nvPr/>
        </p:nvSpPr>
        <p:spPr bwMode="auto">
          <a:xfrm>
            <a:off x="4254500" y="533400"/>
            <a:ext cx="1906588" cy="1146175"/>
          </a:xfrm>
          <a:custGeom>
            <a:avLst/>
            <a:gdLst>
              <a:gd name="T0" fmla="*/ 2147483647 w 1201"/>
              <a:gd name="T1" fmla="*/ 0 h 722"/>
              <a:gd name="T2" fmla="*/ 2147483647 w 1201"/>
              <a:gd name="T3" fmla="*/ 2147483647 h 722"/>
              <a:gd name="T4" fmla="*/ 2147483647 w 1201"/>
              <a:gd name="T5" fmla="*/ 2147483647 h 722"/>
              <a:gd name="T6" fmla="*/ 2147483647 w 1201"/>
              <a:gd name="T7" fmla="*/ 2147483647 h 722"/>
              <a:gd name="T8" fmla="*/ 2147483647 w 1201"/>
              <a:gd name="T9" fmla="*/ 2147483647 h 722"/>
              <a:gd name="T10" fmla="*/ 2147483647 w 1201"/>
              <a:gd name="T11" fmla="*/ 2147483647 h 722"/>
              <a:gd name="T12" fmla="*/ 2147483647 w 1201"/>
              <a:gd name="T13" fmla="*/ 2147483647 h 722"/>
              <a:gd name="T14" fmla="*/ 2147483647 w 1201"/>
              <a:gd name="T15" fmla="*/ 2147483647 h 722"/>
              <a:gd name="T16" fmla="*/ 2147483647 w 1201"/>
              <a:gd name="T17" fmla="*/ 2147483647 h 722"/>
              <a:gd name="T18" fmla="*/ 2147483647 w 1201"/>
              <a:gd name="T19" fmla="*/ 2147483647 h 722"/>
              <a:gd name="T20" fmla="*/ 2147483647 w 1201"/>
              <a:gd name="T21" fmla="*/ 2147483647 h 722"/>
              <a:gd name="T22" fmla="*/ 2147483647 w 1201"/>
              <a:gd name="T23" fmla="*/ 2147483647 h 722"/>
              <a:gd name="T24" fmla="*/ 2147483647 w 1201"/>
              <a:gd name="T25" fmla="*/ 2147483647 h 722"/>
              <a:gd name="T26" fmla="*/ 2147483647 w 1201"/>
              <a:gd name="T27" fmla="*/ 2147483647 h 722"/>
              <a:gd name="T28" fmla="*/ 2147483647 w 1201"/>
              <a:gd name="T29" fmla="*/ 2147483647 h 722"/>
              <a:gd name="T30" fmla="*/ 2147483647 w 1201"/>
              <a:gd name="T31" fmla="*/ 2147483647 h 722"/>
              <a:gd name="T32" fmla="*/ 2147483647 w 1201"/>
              <a:gd name="T33" fmla="*/ 2147483647 h 722"/>
              <a:gd name="T34" fmla="*/ 2147483647 w 1201"/>
              <a:gd name="T35" fmla="*/ 2147483647 h 722"/>
              <a:gd name="T36" fmla="*/ 2147483647 w 1201"/>
              <a:gd name="T37" fmla="*/ 2147483647 h 722"/>
              <a:gd name="T38" fmla="*/ 2147483647 w 1201"/>
              <a:gd name="T39" fmla="*/ 2147483647 h 722"/>
              <a:gd name="T40" fmla="*/ 2147483647 w 1201"/>
              <a:gd name="T41" fmla="*/ 2147483647 h 722"/>
              <a:gd name="T42" fmla="*/ 2147483647 w 1201"/>
              <a:gd name="T43" fmla="*/ 2147483647 h 722"/>
              <a:gd name="T44" fmla="*/ 2147483647 w 1201"/>
              <a:gd name="T45" fmla="*/ 2147483647 h 722"/>
              <a:gd name="T46" fmla="*/ 2147483647 w 1201"/>
              <a:gd name="T47" fmla="*/ 2147483647 h 722"/>
              <a:gd name="T48" fmla="*/ 2147483647 w 1201"/>
              <a:gd name="T49" fmla="*/ 2147483647 h 722"/>
              <a:gd name="T50" fmla="*/ 2147483647 w 1201"/>
              <a:gd name="T51" fmla="*/ 2147483647 h 722"/>
              <a:gd name="T52" fmla="*/ 2147483647 w 1201"/>
              <a:gd name="T53" fmla="*/ 2147483647 h 722"/>
              <a:gd name="T54" fmla="*/ 2147483647 w 1201"/>
              <a:gd name="T55" fmla="*/ 2147483647 h 722"/>
              <a:gd name="T56" fmla="*/ 2147483647 w 1201"/>
              <a:gd name="T57" fmla="*/ 2147483647 h 722"/>
              <a:gd name="T58" fmla="*/ 2147483647 w 1201"/>
              <a:gd name="T59" fmla="*/ 2147483647 h 722"/>
              <a:gd name="T60" fmla="*/ 2147483647 w 1201"/>
              <a:gd name="T61" fmla="*/ 2147483647 h 722"/>
              <a:gd name="T62" fmla="*/ 2147483647 w 1201"/>
              <a:gd name="T63" fmla="*/ 2147483647 h 722"/>
              <a:gd name="T64" fmla="*/ 2147483647 w 1201"/>
              <a:gd name="T65" fmla="*/ 0 h 72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01"/>
              <a:gd name="T100" fmla="*/ 0 h 722"/>
              <a:gd name="T101" fmla="*/ 1201 w 1201"/>
              <a:gd name="T102" fmla="*/ 722 h 72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01" h="722">
                <a:moveTo>
                  <a:pt x="98" y="0"/>
                </a:moveTo>
                <a:cubicBezTo>
                  <a:pt x="114" y="48"/>
                  <a:pt x="169" y="71"/>
                  <a:pt x="212" y="90"/>
                </a:cubicBezTo>
                <a:cubicBezTo>
                  <a:pt x="224" y="95"/>
                  <a:pt x="237" y="95"/>
                  <a:pt x="248" y="102"/>
                </a:cubicBezTo>
                <a:cubicBezTo>
                  <a:pt x="260" y="110"/>
                  <a:pt x="284" y="126"/>
                  <a:pt x="284" y="126"/>
                </a:cubicBezTo>
                <a:cubicBezTo>
                  <a:pt x="308" y="163"/>
                  <a:pt x="352" y="157"/>
                  <a:pt x="386" y="180"/>
                </a:cubicBezTo>
                <a:cubicBezTo>
                  <a:pt x="398" y="188"/>
                  <a:pt x="410" y="196"/>
                  <a:pt x="422" y="204"/>
                </a:cubicBezTo>
                <a:cubicBezTo>
                  <a:pt x="434" y="212"/>
                  <a:pt x="446" y="220"/>
                  <a:pt x="458" y="228"/>
                </a:cubicBezTo>
                <a:cubicBezTo>
                  <a:pt x="464" y="232"/>
                  <a:pt x="476" y="240"/>
                  <a:pt x="476" y="240"/>
                </a:cubicBezTo>
                <a:cubicBezTo>
                  <a:pt x="501" y="278"/>
                  <a:pt x="528" y="303"/>
                  <a:pt x="572" y="318"/>
                </a:cubicBezTo>
                <a:cubicBezTo>
                  <a:pt x="586" y="340"/>
                  <a:pt x="599" y="340"/>
                  <a:pt x="620" y="354"/>
                </a:cubicBezTo>
                <a:cubicBezTo>
                  <a:pt x="634" y="395"/>
                  <a:pt x="700" y="415"/>
                  <a:pt x="734" y="438"/>
                </a:cubicBezTo>
                <a:cubicBezTo>
                  <a:pt x="758" y="454"/>
                  <a:pt x="782" y="470"/>
                  <a:pt x="806" y="486"/>
                </a:cubicBezTo>
                <a:cubicBezTo>
                  <a:pt x="831" y="503"/>
                  <a:pt x="864" y="496"/>
                  <a:pt x="890" y="510"/>
                </a:cubicBezTo>
                <a:cubicBezTo>
                  <a:pt x="945" y="540"/>
                  <a:pt x="909" y="523"/>
                  <a:pt x="944" y="552"/>
                </a:cubicBezTo>
                <a:cubicBezTo>
                  <a:pt x="962" y="567"/>
                  <a:pt x="984" y="571"/>
                  <a:pt x="1004" y="582"/>
                </a:cubicBezTo>
                <a:cubicBezTo>
                  <a:pt x="1023" y="593"/>
                  <a:pt x="1037" y="614"/>
                  <a:pt x="1058" y="618"/>
                </a:cubicBezTo>
                <a:cubicBezTo>
                  <a:pt x="1146" y="633"/>
                  <a:pt x="1106" y="627"/>
                  <a:pt x="1178" y="636"/>
                </a:cubicBezTo>
                <a:cubicBezTo>
                  <a:pt x="1192" y="677"/>
                  <a:pt x="1201" y="685"/>
                  <a:pt x="1166" y="720"/>
                </a:cubicBezTo>
                <a:cubicBezTo>
                  <a:pt x="1129" y="717"/>
                  <a:pt x="1097" y="722"/>
                  <a:pt x="1064" y="708"/>
                </a:cubicBezTo>
                <a:cubicBezTo>
                  <a:pt x="1032" y="694"/>
                  <a:pt x="1001" y="683"/>
                  <a:pt x="968" y="672"/>
                </a:cubicBezTo>
                <a:cubicBezTo>
                  <a:pt x="927" y="658"/>
                  <a:pt x="973" y="661"/>
                  <a:pt x="932" y="654"/>
                </a:cubicBezTo>
                <a:cubicBezTo>
                  <a:pt x="832" y="637"/>
                  <a:pt x="735" y="614"/>
                  <a:pt x="638" y="582"/>
                </a:cubicBezTo>
                <a:cubicBezTo>
                  <a:pt x="592" y="567"/>
                  <a:pt x="517" y="514"/>
                  <a:pt x="476" y="486"/>
                </a:cubicBezTo>
                <a:cubicBezTo>
                  <a:pt x="452" y="470"/>
                  <a:pt x="429" y="461"/>
                  <a:pt x="404" y="444"/>
                </a:cubicBezTo>
                <a:cubicBezTo>
                  <a:pt x="398" y="440"/>
                  <a:pt x="386" y="432"/>
                  <a:pt x="386" y="432"/>
                </a:cubicBezTo>
                <a:cubicBezTo>
                  <a:pt x="371" y="409"/>
                  <a:pt x="352" y="407"/>
                  <a:pt x="332" y="390"/>
                </a:cubicBezTo>
                <a:cubicBezTo>
                  <a:pt x="304" y="366"/>
                  <a:pt x="277" y="342"/>
                  <a:pt x="242" y="330"/>
                </a:cubicBezTo>
                <a:cubicBezTo>
                  <a:pt x="225" y="313"/>
                  <a:pt x="206" y="296"/>
                  <a:pt x="188" y="282"/>
                </a:cubicBezTo>
                <a:cubicBezTo>
                  <a:pt x="168" y="266"/>
                  <a:pt x="135" y="253"/>
                  <a:pt x="116" y="234"/>
                </a:cubicBezTo>
                <a:cubicBezTo>
                  <a:pt x="87" y="205"/>
                  <a:pt x="60" y="173"/>
                  <a:pt x="26" y="150"/>
                </a:cubicBezTo>
                <a:cubicBezTo>
                  <a:pt x="10" y="126"/>
                  <a:pt x="0" y="109"/>
                  <a:pt x="14" y="78"/>
                </a:cubicBezTo>
                <a:cubicBezTo>
                  <a:pt x="23" y="57"/>
                  <a:pt x="68" y="36"/>
                  <a:pt x="68" y="36"/>
                </a:cubicBezTo>
                <a:cubicBezTo>
                  <a:pt x="85" y="11"/>
                  <a:pt x="75" y="23"/>
                  <a:pt x="98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Freeform 14"/>
          <p:cNvSpPr>
            <a:spLocks/>
          </p:cNvSpPr>
          <p:nvPr/>
        </p:nvSpPr>
        <p:spPr bwMode="auto">
          <a:xfrm>
            <a:off x="8067675" y="723900"/>
            <a:ext cx="793750" cy="709613"/>
          </a:xfrm>
          <a:custGeom>
            <a:avLst/>
            <a:gdLst>
              <a:gd name="T0" fmla="*/ 2147483647 w 500"/>
              <a:gd name="T1" fmla="*/ 0 h 447"/>
              <a:gd name="T2" fmla="*/ 2147483647 w 500"/>
              <a:gd name="T3" fmla="*/ 2147483647 h 447"/>
              <a:gd name="T4" fmla="*/ 2147483647 w 500"/>
              <a:gd name="T5" fmla="*/ 2147483647 h 447"/>
              <a:gd name="T6" fmla="*/ 2147483647 w 500"/>
              <a:gd name="T7" fmla="*/ 2147483647 h 447"/>
              <a:gd name="T8" fmla="*/ 2147483647 w 500"/>
              <a:gd name="T9" fmla="*/ 2147483647 h 447"/>
              <a:gd name="T10" fmla="*/ 2147483647 w 500"/>
              <a:gd name="T11" fmla="*/ 2147483647 h 447"/>
              <a:gd name="T12" fmla="*/ 2147483647 w 500"/>
              <a:gd name="T13" fmla="*/ 2147483647 h 447"/>
              <a:gd name="T14" fmla="*/ 2147483647 w 500"/>
              <a:gd name="T15" fmla="*/ 2147483647 h 447"/>
              <a:gd name="T16" fmla="*/ 2147483647 w 500"/>
              <a:gd name="T17" fmla="*/ 2147483647 h 447"/>
              <a:gd name="T18" fmla="*/ 2147483647 w 500"/>
              <a:gd name="T19" fmla="*/ 2147483647 h 447"/>
              <a:gd name="T20" fmla="*/ 0 w 500"/>
              <a:gd name="T21" fmla="*/ 2147483647 h 447"/>
              <a:gd name="T22" fmla="*/ 2147483647 w 500"/>
              <a:gd name="T23" fmla="*/ 2147483647 h 447"/>
              <a:gd name="T24" fmla="*/ 2147483647 w 500"/>
              <a:gd name="T25" fmla="*/ 2147483647 h 447"/>
              <a:gd name="T26" fmla="*/ 2147483647 w 500"/>
              <a:gd name="T27" fmla="*/ 2147483647 h 447"/>
              <a:gd name="T28" fmla="*/ 2147483647 w 500"/>
              <a:gd name="T29" fmla="*/ 0 h 447"/>
              <a:gd name="T30" fmla="*/ 2147483647 w 500"/>
              <a:gd name="T31" fmla="*/ 2147483647 h 447"/>
              <a:gd name="T32" fmla="*/ 2147483647 w 500"/>
              <a:gd name="T33" fmla="*/ 0 h 44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00"/>
              <a:gd name="T52" fmla="*/ 0 h 447"/>
              <a:gd name="T53" fmla="*/ 500 w 500"/>
              <a:gd name="T54" fmla="*/ 447 h 44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00" h="447">
                <a:moveTo>
                  <a:pt x="414" y="0"/>
                </a:moveTo>
                <a:cubicBezTo>
                  <a:pt x="397" y="25"/>
                  <a:pt x="366" y="68"/>
                  <a:pt x="336" y="78"/>
                </a:cubicBezTo>
                <a:cubicBezTo>
                  <a:pt x="320" y="102"/>
                  <a:pt x="281" y="134"/>
                  <a:pt x="252" y="144"/>
                </a:cubicBezTo>
                <a:cubicBezTo>
                  <a:pt x="234" y="150"/>
                  <a:pt x="216" y="156"/>
                  <a:pt x="198" y="162"/>
                </a:cubicBezTo>
                <a:cubicBezTo>
                  <a:pt x="192" y="164"/>
                  <a:pt x="180" y="168"/>
                  <a:pt x="180" y="168"/>
                </a:cubicBezTo>
                <a:cubicBezTo>
                  <a:pt x="176" y="174"/>
                  <a:pt x="173" y="181"/>
                  <a:pt x="168" y="186"/>
                </a:cubicBezTo>
                <a:cubicBezTo>
                  <a:pt x="163" y="191"/>
                  <a:pt x="155" y="192"/>
                  <a:pt x="150" y="198"/>
                </a:cubicBezTo>
                <a:cubicBezTo>
                  <a:pt x="146" y="203"/>
                  <a:pt x="148" y="211"/>
                  <a:pt x="144" y="216"/>
                </a:cubicBezTo>
                <a:cubicBezTo>
                  <a:pt x="139" y="222"/>
                  <a:pt x="132" y="223"/>
                  <a:pt x="126" y="228"/>
                </a:cubicBezTo>
                <a:cubicBezTo>
                  <a:pt x="107" y="244"/>
                  <a:pt x="99" y="262"/>
                  <a:pt x="78" y="276"/>
                </a:cubicBezTo>
                <a:cubicBezTo>
                  <a:pt x="53" y="313"/>
                  <a:pt x="14" y="341"/>
                  <a:pt x="0" y="384"/>
                </a:cubicBezTo>
                <a:cubicBezTo>
                  <a:pt x="8" y="447"/>
                  <a:pt x="6" y="441"/>
                  <a:pt x="66" y="432"/>
                </a:cubicBezTo>
                <a:cubicBezTo>
                  <a:pt x="145" y="406"/>
                  <a:pt x="213" y="358"/>
                  <a:pt x="282" y="312"/>
                </a:cubicBezTo>
                <a:cubicBezTo>
                  <a:pt x="324" y="284"/>
                  <a:pt x="402" y="285"/>
                  <a:pt x="444" y="282"/>
                </a:cubicBezTo>
                <a:cubicBezTo>
                  <a:pt x="500" y="199"/>
                  <a:pt x="459" y="111"/>
                  <a:pt x="456" y="0"/>
                </a:cubicBezTo>
                <a:cubicBezTo>
                  <a:pt x="444" y="2"/>
                  <a:pt x="432" y="3"/>
                  <a:pt x="420" y="6"/>
                </a:cubicBezTo>
                <a:cubicBezTo>
                  <a:pt x="400" y="10"/>
                  <a:pt x="395" y="19"/>
                  <a:pt x="414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Freeform 15"/>
          <p:cNvSpPr>
            <a:spLocks/>
          </p:cNvSpPr>
          <p:nvPr/>
        </p:nvSpPr>
        <p:spPr bwMode="auto">
          <a:xfrm>
            <a:off x="4400550" y="2578100"/>
            <a:ext cx="1219200" cy="1689100"/>
          </a:xfrm>
          <a:custGeom>
            <a:avLst/>
            <a:gdLst>
              <a:gd name="T0" fmla="*/ 2147483647 w 768"/>
              <a:gd name="T1" fmla="*/ 2147483647 h 1064"/>
              <a:gd name="T2" fmla="*/ 2147483647 w 768"/>
              <a:gd name="T3" fmla="*/ 2147483647 h 1064"/>
              <a:gd name="T4" fmla="*/ 2147483647 w 768"/>
              <a:gd name="T5" fmla="*/ 2147483647 h 1064"/>
              <a:gd name="T6" fmla="*/ 2147483647 w 768"/>
              <a:gd name="T7" fmla="*/ 2147483647 h 1064"/>
              <a:gd name="T8" fmla="*/ 2147483647 w 768"/>
              <a:gd name="T9" fmla="*/ 2147483647 h 1064"/>
              <a:gd name="T10" fmla="*/ 2147483647 w 768"/>
              <a:gd name="T11" fmla="*/ 2147483647 h 1064"/>
              <a:gd name="T12" fmla="*/ 2147483647 w 768"/>
              <a:gd name="T13" fmla="*/ 2147483647 h 1064"/>
              <a:gd name="T14" fmla="*/ 2147483647 w 768"/>
              <a:gd name="T15" fmla="*/ 2147483647 h 1064"/>
              <a:gd name="T16" fmla="*/ 2147483647 w 768"/>
              <a:gd name="T17" fmla="*/ 2147483647 h 1064"/>
              <a:gd name="T18" fmla="*/ 2147483647 w 768"/>
              <a:gd name="T19" fmla="*/ 2147483647 h 1064"/>
              <a:gd name="T20" fmla="*/ 2147483647 w 768"/>
              <a:gd name="T21" fmla="*/ 2147483647 h 1064"/>
              <a:gd name="T22" fmla="*/ 2147483647 w 768"/>
              <a:gd name="T23" fmla="*/ 2147483647 h 1064"/>
              <a:gd name="T24" fmla="*/ 2147483647 w 768"/>
              <a:gd name="T25" fmla="*/ 2147483647 h 1064"/>
              <a:gd name="T26" fmla="*/ 2147483647 w 768"/>
              <a:gd name="T27" fmla="*/ 2147483647 h 1064"/>
              <a:gd name="T28" fmla="*/ 2147483647 w 768"/>
              <a:gd name="T29" fmla="*/ 2147483647 h 1064"/>
              <a:gd name="T30" fmla="*/ 2147483647 w 768"/>
              <a:gd name="T31" fmla="*/ 2147483647 h 1064"/>
              <a:gd name="T32" fmla="*/ 2147483647 w 768"/>
              <a:gd name="T33" fmla="*/ 2147483647 h 1064"/>
              <a:gd name="T34" fmla="*/ 2147483647 w 768"/>
              <a:gd name="T35" fmla="*/ 2147483647 h 1064"/>
              <a:gd name="T36" fmla="*/ 2147483647 w 768"/>
              <a:gd name="T37" fmla="*/ 2147483647 h 1064"/>
              <a:gd name="T38" fmla="*/ 2147483647 w 768"/>
              <a:gd name="T39" fmla="*/ 2147483647 h 1064"/>
              <a:gd name="T40" fmla="*/ 2147483647 w 768"/>
              <a:gd name="T41" fmla="*/ 2147483647 h 1064"/>
              <a:gd name="T42" fmla="*/ 2147483647 w 768"/>
              <a:gd name="T43" fmla="*/ 2147483647 h 1064"/>
              <a:gd name="T44" fmla="*/ 2147483647 w 768"/>
              <a:gd name="T45" fmla="*/ 2147483647 h 1064"/>
              <a:gd name="T46" fmla="*/ 2147483647 w 768"/>
              <a:gd name="T47" fmla="*/ 2147483647 h 1064"/>
              <a:gd name="T48" fmla="*/ 2147483647 w 768"/>
              <a:gd name="T49" fmla="*/ 2147483647 h 1064"/>
              <a:gd name="T50" fmla="*/ 2147483647 w 768"/>
              <a:gd name="T51" fmla="*/ 2147483647 h 1064"/>
              <a:gd name="T52" fmla="*/ 2147483647 w 768"/>
              <a:gd name="T53" fmla="*/ 2147483647 h 1064"/>
              <a:gd name="T54" fmla="*/ 2147483647 w 768"/>
              <a:gd name="T55" fmla="*/ 2147483647 h 1064"/>
              <a:gd name="T56" fmla="*/ 2147483647 w 768"/>
              <a:gd name="T57" fmla="*/ 2147483647 h 1064"/>
              <a:gd name="T58" fmla="*/ 2147483647 w 768"/>
              <a:gd name="T59" fmla="*/ 2147483647 h 1064"/>
              <a:gd name="T60" fmla="*/ 2147483647 w 768"/>
              <a:gd name="T61" fmla="*/ 2147483647 h 1064"/>
              <a:gd name="T62" fmla="*/ 0 w 768"/>
              <a:gd name="T63" fmla="*/ 2147483647 h 1064"/>
              <a:gd name="T64" fmla="*/ 2147483647 w 768"/>
              <a:gd name="T65" fmla="*/ 2147483647 h 1064"/>
              <a:gd name="T66" fmla="*/ 2147483647 w 768"/>
              <a:gd name="T67" fmla="*/ 2147483647 h 1064"/>
              <a:gd name="T68" fmla="*/ 2147483647 w 768"/>
              <a:gd name="T69" fmla="*/ 2147483647 h 10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68"/>
              <a:gd name="T106" fmla="*/ 0 h 1064"/>
              <a:gd name="T107" fmla="*/ 768 w 768"/>
              <a:gd name="T108" fmla="*/ 1064 h 106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68" h="1064">
                <a:moveTo>
                  <a:pt x="282" y="32"/>
                </a:moveTo>
                <a:cubicBezTo>
                  <a:pt x="290" y="94"/>
                  <a:pt x="279" y="67"/>
                  <a:pt x="312" y="116"/>
                </a:cubicBezTo>
                <a:cubicBezTo>
                  <a:pt x="326" y="158"/>
                  <a:pt x="328" y="192"/>
                  <a:pt x="360" y="224"/>
                </a:cubicBezTo>
                <a:cubicBezTo>
                  <a:pt x="377" y="275"/>
                  <a:pt x="405" y="320"/>
                  <a:pt x="426" y="368"/>
                </a:cubicBezTo>
                <a:cubicBezTo>
                  <a:pt x="431" y="380"/>
                  <a:pt x="427" y="397"/>
                  <a:pt x="438" y="404"/>
                </a:cubicBezTo>
                <a:cubicBezTo>
                  <a:pt x="474" y="428"/>
                  <a:pt x="492" y="452"/>
                  <a:pt x="522" y="482"/>
                </a:cubicBezTo>
                <a:cubicBezTo>
                  <a:pt x="534" y="541"/>
                  <a:pt x="522" y="567"/>
                  <a:pt x="558" y="620"/>
                </a:cubicBezTo>
                <a:cubicBezTo>
                  <a:pt x="565" y="631"/>
                  <a:pt x="566" y="644"/>
                  <a:pt x="570" y="656"/>
                </a:cubicBezTo>
                <a:cubicBezTo>
                  <a:pt x="572" y="662"/>
                  <a:pt x="576" y="674"/>
                  <a:pt x="576" y="674"/>
                </a:cubicBezTo>
                <a:cubicBezTo>
                  <a:pt x="579" y="694"/>
                  <a:pt x="575" y="718"/>
                  <a:pt x="588" y="734"/>
                </a:cubicBezTo>
                <a:cubicBezTo>
                  <a:pt x="603" y="752"/>
                  <a:pt x="638" y="756"/>
                  <a:pt x="660" y="782"/>
                </a:cubicBezTo>
                <a:cubicBezTo>
                  <a:pt x="687" y="814"/>
                  <a:pt x="660" y="786"/>
                  <a:pt x="678" y="818"/>
                </a:cubicBezTo>
                <a:cubicBezTo>
                  <a:pt x="691" y="842"/>
                  <a:pt x="707" y="866"/>
                  <a:pt x="720" y="890"/>
                </a:cubicBezTo>
                <a:cubicBezTo>
                  <a:pt x="737" y="921"/>
                  <a:pt x="757" y="946"/>
                  <a:pt x="768" y="980"/>
                </a:cubicBezTo>
                <a:cubicBezTo>
                  <a:pt x="762" y="1034"/>
                  <a:pt x="766" y="1037"/>
                  <a:pt x="726" y="1064"/>
                </a:cubicBezTo>
                <a:cubicBezTo>
                  <a:pt x="712" y="1062"/>
                  <a:pt x="697" y="1063"/>
                  <a:pt x="684" y="1058"/>
                </a:cubicBezTo>
                <a:cubicBezTo>
                  <a:pt x="676" y="1055"/>
                  <a:pt x="623" y="1007"/>
                  <a:pt x="612" y="998"/>
                </a:cubicBezTo>
                <a:cubicBezTo>
                  <a:pt x="594" y="983"/>
                  <a:pt x="558" y="956"/>
                  <a:pt x="558" y="956"/>
                </a:cubicBezTo>
                <a:cubicBezTo>
                  <a:pt x="545" y="936"/>
                  <a:pt x="523" y="922"/>
                  <a:pt x="510" y="902"/>
                </a:cubicBezTo>
                <a:cubicBezTo>
                  <a:pt x="494" y="878"/>
                  <a:pt x="478" y="854"/>
                  <a:pt x="462" y="830"/>
                </a:cubicBezTo>
                <a:cubicBezTo>
                  <a:pt x="426" y="776"/>
                  <a:pt x="491" y="851"/>
                  <a:pt x="444" y="794"/>
                </a:cubicBezTo>
                <a:cubicBezTo>
                  <a:pt x="415" y="760"/>
                  <a:pt x="391" y="723"/>
                  <a:pt x="366" y="686"/>
                </a:cubicBezTo>
                <a:cubicBezTo>
                  <a:pt x="352" y="664"/>
                  <a:pt x="343" y="637"/>
                  <a:pt x="330" y="614"/>
                </a:cubicBezTo>
                <a:cubicBezTo>
                  <a:pt x="305" y="568"/>
                  <a:pt x="251" y="538"/>
                  <a:pt x="234" y="488"/>
                </a:cubicBezTo>
                <a:cubicBezTo>
                  <a:pt x="227" y="468"/>
                  <a:pt x="215" y="454"/>
                  <a:pt x="210" y="434"/>
                </a:cubicBezTo>
                <a:cubicBezTo>
                  <a:pt x="194" y="374"/>
                  <a:pt x="188" y="297"/>
                  <a:pt x="132" y="260"/>
                </a:cubicBezTo>
                <a:cubicBezTo>
                  <a:pt x="117" y="215"/>
                  <a:pt x="139" y="269"/>
                  <a:pt x="108" y="230"/>
                </a:cubicBezTo>
                <a:cubicBezTo>
                  <a:pt x="104" y="225"/>
                  <a:pt x="105" y="218"/>
                  <a:pt x="102" y="212"/>
                </a:cubicBezTo>
                <a:cubicBezTo>
                  <a:pt x="92" y="191"/>
                  <a:pt x="83" y="175"/>
                  <a:pt x="66" y="158"/>
                </a:cubicBezTo>
                <a:cubicBezTo>
                  <a:pt x="51" y="113"/>
                  <a:pt x="71" y="169"/>
                  <a:pt x="48" y="122"/>
                </a:cubicBezTo>
                <a:cubicBezTo>
                  <a:pt x="28" y="81"/>
                  <a:pt x="36" y="62"/>
                  <a:pt x="0" y="26"/>
                </a:cubicBezTo>
                <a:cubicBezTo>
                  <a:pt x="2" y="20"/>
                  <a:pt x="0" y="9"/>
                  <a:pt x="6" y="8"/>
                </a:cubicBezTo>
                <a:cubicBezTo>
                  <a:pt x="50" y="0"/>
                  <a:pt x="242" y="0"/>
                  <a:pt x="282" y="8"/>
                </a:cubicBezTo>
                <a:cubicBezTo>
                  <a:pt x="290" y="10"/>
                  <a:pt x="282" y="24"/>
                  <a:pt x="282" y="3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7" name="Picture 16" descr="Eso-Pharynx"/>
          <p:cNvPicPr>
            <a:picLocks noChangeAspect="1" noChangeArrowheads="1"/>
          </p:cNvPicPr>
          <p:nvPr/>
        </p:nvPicPr>
        <p:blipFill>
          <a:blip r:embed="rId4" cstate="print">
            <a:lum bright="-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3656013"/>
            <a:ext cx="2003425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15742" r="54433" b="5638"/>
          <a:stretch>
            <a:fillRect/>
          </a:stretch>
        </p:blipFill>
        <p:spPr bwMode="auto">
          <a:xfrm>
            <a:off x="77788" y="3838575"/>
            <a:ext cx="169068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Line 19"/>
          <p:cNvSpPr>
            <a:spLocks noChangeShapeType="1"/>
          </p:cNvSpPr>
          <p:nvPr/>
        </p:nvSpPr>
        <p:spPr bwMode="auto">
          <a:xfrm flipH="1">
            <a:off x="2914650" y="3228975"/>
            <a:ext cx="2162175" cy="286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Line 25"/>
          <p:cNvSpPr>
            <a:spLocks noChangeShapeType="1"/>
          </p:cNvSpPr>
          <p:nvPr/>
        </p:nvSpPr>
        <p:spPr bwMode="auto">
          <a:xfrm flipH="1">
            <a:off x="3095625" y="5676900"/>
            <a:ext cx="184785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AutoShape 26"/>
          <p:cNvSpPr>
            <a:spLocks noChangeArrowheads="1"/>
          </p:cNvSpPr>
          <p:nvPr/>
        </p:nvSpPr>
        <p:spPr bwMode="auto">
          <a:xfrm>
            <a:off x="3438525" y="6315075"/>
            <a:ext cx="971550" cy="136525"/>
          </a:xfrm>
          <a:prstGeom prst="rightArrow">
            <a:avLst>
              <a:gd name="adj1" fmla="val 50000"/>
              <a:gd name="adj2" fmla="val 1779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2" name="Arc 27"/>
          <p:cNvSpPr>
            <a:spLocks/>
          </p:cNvSpPr>
          <p:nvPr/>
        </p:nvSpPr>
        <p:spPr bwMode="auto">
          <a:xfrm>
            <a:off x="2657475" y="6251575"/>
            <a:ext cx="704850" cy="225425"/>
          </a:xfrm>
          <a:custGeom>
            <a:avLst/>
            <a:gdLst>
              <a:gd name="T0" fmla="*/ 2147483647 w 43200"/>
              <a:gd name="T1" fmla="*/ 0 h 40821"/>
              <a:gd name="T2" fmla="*/ 2147483647 w 43200"/>
              <a:gd name="T3" fmla="*/ 2147483647 h 40821"/>
              <a:gd name="T4" fmla="*/ 2147483647 w 43200"/>
              <a:gd name="T5" fmla="*/ 2147483647 h 40821"/>
              <a:gd name="T6" fmla="*/ 0 60000 65536"/>
              <a:gd name="T7" fmla="*/ 0 60000 65536"/>
              <a:gd name="T8" fmla="*/ 0 60000 65536"/>
              <a:gd name="T9" fmla="*/ 0 w 43200"/>
              <a:gd name="T10" fmla="*/ 0 h 40821"/>
              <a:gd name="T11" fmla="*/ 43200 w 43200"/>
              <a:gd name="T12" fmla="*/ 40821 h 408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0821" fill="none" extrusionOk="0">
                <a:moveTo>
                  <a:pt x="31454" y="-1"/>
                </a:moveTo>
                <a:cubicBezTo>
                  <a:pt x="38664" y="3696"/>
                  <a:pt x="43200" y="11117"/>
                  <a:pt x="43200" y="19221"/>
                </a:cubicBezTo>
                <a:cubicBezTo>
                  <a:pt x="43200" y="31150"/>
                  <a:pt x="33529" y="40821"/>
                  <a:pt x="21600" y="40821"/>
                </a:cubicBezTo>
                <a:cubicBezTo>
                  <a:pt x="9670" y="40821"/>
                  <a:pt x="0" y="31150"/>
                  <a:pt x="0" y="19221"/>
                </a:cubicBezTo>
                <a:cubicBezTo>
                  <a:pt x="-1" y="12223"/>
                  <a:pt x="3390" y="5659"/>
                  <a:pt x="9096" y="1608"/>
                </a:cubicBezTo>
              </a:path>
              <a:path w="43200" h="40821" stroke="0" extrusionOk="0">
                <a:moveTo>
                  <a:pt x="31454" y="-1"/>
                </a:moveTo>
                <a:cubicBezTo>
                  <a:pt x="38664" y="3696"/>
                  <a:pt x="43200" y="11117"/>
                  <a:pt x="43200" y="19221"/>
                </a:cubicBezTo>
                <a:cubicBezTo>
                  <a:pt x="43200" y="31150"/>
                  <a:pt x="33529" y="40821"/>
                  <a:pt x="21600" y="40821"/>
                </a:cubicBezTo>
                <a:cubicBezTo>
                  <a:pt x="9670" y="40821"/>
                  <a:pt x="0" y="31150"/>
                  <a:pt x="0" y="19221"/>
                </a:cubicBezTo>
                <a:cubicBezTo>
                  <a:pt x="-1" y="12223"/>
                  <a:pt x="3390" y="5659"/>
                  <a:pt x="9096" y="1608"/>
                </a:cubicBezTo>
                <a:lnTo>
                  <a:pt x="21600" y="19221"/>
                </a:lnTo>
                <a:lnTo>
                  <a:pt x="31454" y="-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115050" y="2197100"/>
            <a:ext cx="1828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600"/>
              <a:t>Trachealis Muscle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6555582" y="1935956"/>
            <a:ext cx="604838" cy="349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6851650" y="2505075"/>
            <a:ext cx="712788" cy="6778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0" y="569913"/>
            <a:ext cx="4019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Slide 40: Trachea</a:t>
            </a:r>
          </a:p>
          <a:p>
            <a:pPr algn="ctr"/>
            <a:r>
              <a:rPr lang="en-US" sz="2800" b="1" dirty="0" smtClean="0"/>
              <a:t>Slide 126: Esophagus &amp; Trachea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6809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5" grpId="0" animBg="1"/>
      <p:bldP spid="18446" grpId="0" animBg="1"/>
      <p:bldP spid="18447" grpId="0" animBg="1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4325" y="6030913"/>
            <a:ext cx="214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Perichondrium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23825" y="3668713"/>
            <a:ext cx="214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Chondroblasts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1447800" y="4048125"/>
            <a:ext cx="257175" cy="885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457325" y="4029075"/>
            <a:ext cx="1228725" cy="1647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1457325" y="4067175"/>
            <a:ext cx="1504950" cy="1409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1466850" y="4076700"/>
            <a:ext cx="1428750" cy="1057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6423025" y="2820988"/>
            <a:ext cx="230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Territorial Marix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6496050" y="3028950"/>
            <a:ext cx="304800" cy="128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H="1" flipV="1">
            <a:off x="5146675" y="2520950"/>
            <a:ext cx="1387475" cy="536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5794375" y="839788"/>
            <a:ext cx="289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Interterritorial Matrix</a:t>
            </a: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 flipH="1">
            <a:off x="6591300" y="1190625"/>
            <a:ext cx="495300" cy="742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7096125" y="1181100"/>
            <a:ext cx="600075" cy="1381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Text Box 17"/>
          <p:cNvSpPr txBox="1">
            <a:spLocks noChangeArrowheads="1"/>
          </p:cNvSpPr>
          <p:nvPr/>
        </p:nvSpPr>
        <p:spPr bwMode="auto">
          <a:xfrm>
            <a:off x="1889125" y="-3175"/>
            <a:ext cx="3626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dirty="0" smtClean="0"/>
              <a:t>#40 </a:t>
            </a:r>
            <a:r>
              <a:rPr lang="en-US" sz="2800" dirty="0"/>
              <a:t>Hyaline Cartilage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0" y="1906588"/>
            <a:ext cx="189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Chodrocytes</a:t>
            </a: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V="1">
            <a:off x="1866900" y="1724025"/>
            <a:ext cx="285750" cy="428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1876425" y="2152650"/>
            <a:ext cx="1123950" cy="962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  <p:bldP spid="7175" grpId="0" animBg="1"/>
      <p:bldP spid="7176" grpId="0" animBg="1"/>
      <p:bldP spid="7177" grpId="0" animBg="1"/>
      <p:bldP spid="7178" grpId="0" animBg="1"/>
      <p:bldP spid="7180" grpId="0" animBg="1"/>
      <p:bldP spid="7181" grpId="0" animBg="1"/>
      <p:bldP spid="7182" grpId="0"/>
      <p:bldP spid="7183" grpId="0" animBg="1"/>
      <p:bldP spid="7184" grpId="0" animBg="1"/>
      <p:bldP spid="7186" grpId="0"/>
      <p:bldP spid="7187" grpId="0" animBg="1"/>
      <p:bldP spid="718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#44 pinna 1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87757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#44Hpinna1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968625"/>
            <a:ext cx="8786812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2463" y="0"/>
            <a:ext cx="466725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#44 (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pinna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Aldehyde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fuchsin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trichrome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900" y="3063875"/>
            <a:ext cx="4251325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#44H (epiglottis) H&amp;E</a:t>
            </a:r>
          </a:p>
        </p:txBody>
      </p:sp>
      <p:cxnSp>
        <p:nvCxnSpPr>
          <p:cNvPr id="22533" name="Straight Arrow Connector 6"/>
          <p:cNvCxnSpPr>
            <a:cxnSpLocks noChangeShapeType="1"/>
          </p:cNvCxnSpPr>
          <p:nvPr/>
        </p:nvCxnSpPr>
        <p:spPr bwMode="auto">
          <a:xfrm rot="16200000" flipH="1">
            <a:off x="4839494" y="1466056"/>
            <a:ext cx="617538" cy="511175"/>
          </a:xfrm>
          <a:prstGeom prst="straightConnector1">
            <a:avLst/>
          </a:prstGeom>
          <a:noFill/>
          <a:ln w="12700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4" name="Straight Arrow Connector 10"/>
          <p:cNvCxnSpPr>
            <a:cxnSpLocks noChangeShapeType="1"/>
          </p:cNvCxnSpPr>
          <p:nvPr/>
        </p:nvCxnSpPr>
        <p:spPr bwMode="auto">
          <a:xfrm rot="5400000">
            <a:off x="3135313" y="3989388"/>
            <a:ext cx="938212" cy="582612"/>
          </a:xfrm>
          <a:prstGeom prst="straightConnector1">
            <a:avLst/>
          </a:prstGeom>
          <a:noFill/>
          <a:ln w="19050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5" name="Straight Arrow Connector 12"/>
          <p:cNvCxnSpPr>
            <a:cxnSpLocks noChangeShapeType="1"/>
          </p:cNvCxnSpPr>
          <p:nvPr/>
        </p:nvCxnSpPr>
        <p:spPr bwMode="auto">
          <a:xfrm>
            <a:off x="3883025" y="3811588"/>
            <a:ext cx="1651000" cy="749300"/>
          </a:xfrm>
          <a:prstGeom prst="straightConnector1">
            <a:avLst/>
          </a:prstGeom>
          <a:noFill/>
          <a:ln w="19050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4244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2091874" y="-20638"/>
            <a:ext cx="59225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>
                <a:ln>
                  <a:solidFill>
                    <a:schemeClr val="bg1"/>
                  </a:solidFill>
                </a:ln>
                <a:latin typeface="+mn-lt"/>
              </a:rPr>
              <a:t>#44H </a:t>
            </a:r>
            <a:r>
              <a:rPr lang="en-US" sz="2800" b="1" dirty="0" smtClean="0">
                <a:ln>
                  <a:solidFill>
                    <a:schemeClr val="bg1"/>
                  </a:solidFill>
                </a:ln>
                <a:latin typeface="+mn-lt"/>
              </a:rPr>
              <a:t>Epiglottis—Elastic Cartilage, H&amp;E</a:t>
            </a:r>
            <a:endParaRPr lang="en-US" sz="2800" b="1" dirty="0">
              <a:ln>
                <a:solidFill>
                  <a:schemeClr val="bg1"/>
                </a:solidFill>
              </a:ln>
              <a:latin typeface="+mn-lt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393950" y="687788"/>
            <a:ext cx="17595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>
                <a:ln>
                  <a:solidFill>
                    <a:schemeClr val="bg1"/>
                  </a:solidFill>
                </a:ln>
                <a:latin typeface="+mn-lt"/>
              </a:rPr>
              <a:t>Perichondrium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H="1">
            <a:off x="1028700" y="952500"/>
            <a:ext cx="1400175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5813425" y="1754588"/>
            <a:ext cx="2472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ln>
                  <a:solidFill>
                    <a:schemeClr val="bg1"/>
                  </a:solidFill>
                </a:ln>
                <a:latin typeface="+mn-lt"/>
              </a:rPr>
              <a:t>Elastic Fibers (Elastin)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H="1">
            <a:off x="6191250" y="2152650"/>
            <a:ext cx="438150" cy="971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>
            <a:off x="5067300" y="2162175"/>
            <a:ext cx="1552575" cy="295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2" descr="slide 44_4 100 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" y="3733800"/>
            <a:ext cx="4067046" cy="306228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-9625" y="3720014"/>
            <a:ext cx="4237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 dirty="0" smtClean="0">
                <a:ln>
                  <a:solidFill>
                    <a:schemeClr val="bg1"/>
                  </a:solidFill>
                </a:ln>
              </a:rPr>
              <a:t>#44: Ear, aldehyde </a:t>
            </a:r>
            <a:r>
              <a:rPr lang="en-US" sz="1800" b="1" dirty="0" err="1" smtClean="0">
                <a:ln>
                  <a:solidFill>
                    <a:schemeClr val="bg1"/>
                  </a:solidFill>
                </a:ln>
              </a:rPr>
              <a:t>fuchsin</a:t>
            </a:r>
            <a:r>
              <a:rPr lang="en-US" sz="1800" b="1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1800" b="1" dirty="0">
                <a:ln>
                  <a:solidFill>
                    <a:schemeClr val="bg1"/>
                  </a:solidFill>
                </a:ln>
              </a:rPr>
              <a:t>&amp; Masson</a:t>
            </a:r>
          </a:p>
        </p:txBody>
      </p:sp>
    </p:spTree>
    <p:extLst>
      <p:ext uri="{BB962C8B-B14F-4D97-AF65-F5344CB8AC3E}">
        <p14:creationId xmlns:p14="http://schemas.microsoft.com/office/powerpoint/2010/main" val="343788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200" grpId="0" animBg="1"/>
      <p:bldP spid="8201" grpId="0"/>
      <p:bldP spid="8202" grpId="0" animBg="1"/>
      <p:bldP spid="8204" grpId="0" animBg="1"/>
      <p:bldP spid="82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5238750" y="280571"/>
            <a:ext cx="6960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>
                <a:ln>
                  <a:solidFill>
                    <a:schemeClr val="bg1"/>
                  </a:solidFill>
                </a:ln>
              </a:rPr>
              <a:t>Bone</a:t>
            </a:r>
          </a:p>
        </p:txBody>
      </p:sp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5915025" y="495300"/>
            <a:ext cx="1019175" cy="390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4247950" y="804446"/>
            <a:ext cx="19607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>
                <a:ln>
                  <a:solidFill>
                    <a:schemeClr val="bg1"/>
                  </a:solidFill>
                </a:ln>
              </a:rPr>
              <a:t>Nucleus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</a:rPr>
              <a:t>Pulposus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270" name="Line 9"/>
          <p:cNvSpPr>
            <a:spLocks noChangeShapeType="1"/>
          </p:cNvSpPr>
          <p:nvPr/>
        </p:nvSpPr>
        <p:spPr bwMode="auto">
          <a:xfrm flipV="1">
            <a:off x="6124575" y="914400"/>
            <a:ext cx="1333500" cy="95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3641725" y="3649663"/>
            <a:ext cx="15616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>
                <a:ln>
                  <a:solidFill>
                    <a:schemeClr val="bg1"/>
                  </a:solidFill>
                </a:ln>
              </a:rPr>
              <a:t>Chondrocytes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2886075" y="3876675"/>
            <a:ext cx="762000" cy="38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3019425" y="3876675"/>
            <a:ext cx="619125" cy="561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V="1">
            <a:off x="4752975" y="2886075"/>
            <a:ext cx="752475" cy="895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 flipV="1">
            <a:off x="3438525" y="3143250"/>
            <a:ext cx="180975" cy="733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1270861" y="935038"/>
            <a:ext cx="20874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>
                <a:ln>
                  <a:solidFill>
                    <a:schemeClr val="bg1"/>
                  </a:solidFill>
                </a:ln>
              </a:rPr>
              <a:t>Fibrous Matrix</a:t>
            </a:r>
          </a:p>
          <a:p>
            <a:pPr algn="ctr" eaLnBrk="1" hangingPunct="1"/>
            <a:r>
              <a:rPr lang="en-US" sz="1600" b="1">
                <a:ln>
                  <a:solidFill>
                    <a:schemeClr val="bg1"/>
                  </a:solidFill>
                </a:ln>
              </a:rPr>
              <a:t>(Dense Regular CT)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46075" y="5087938"/>
            <a:ext cx="6960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>
                <a:ln>
                  <a:solidFill>
                    <a:schemeClr val="bg1"/>
                  </a:solidFill>
                </a:ln>
              </a:rPr>
              <a:t>Bone</a:t>
            </a:r>
          </a:p>
        </p:txBody>
      </p:sp>
      <p:sp>
        <p:nvSpPr>
          <p:cNvPr id="25613" name="Text Box 19"/>
          <p:cNvSpPr txBox="1">
            <a:spLocks noChangeArrowheads="1"/>
          </p:cNvSpPr>
          <p:nvPr/>
        </p:nvSpPr>
        <p:spPr bwMode="auto">
          <a:xfrm>
            <a:off x="955436" y="0"/>
            <a:ext cx="2854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>
                <a:ln>
                  <a:solidFill>
                    <a:schemeClr val="bg1"/>
                  </a:solidFill>
                </a:ln>
                <a:latin typeface="+mn-lt"/>
              </a:rPr>
              <a:t>#45 Fibrocartilage</a:t>
            </a:r>
          </a:p>
        </p:txBody>
      </p:sp>
      <p:sp>
        <p:nvSpPr>
          <p:cNvPr id="25614" name="Text Box 20"/>
          <p:cNvSpPr txBox="1">
            <a:spLocks noChangeArrowheads="1"/>
          </p:cNvSpPr>
          <p:nvPr/>
        </p:nvSpPr>
        <p:spPr bwMode="auto">
          <a:xfrm>
            <a:off x="6665207" y="-57150"/>
            <a:ext cx="21739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>
                <a:ln>
                  <a:solidFill>
                    <a:schemeClr val="bg1"/>
                  </a:solidFill>
                </a:ln>
                <a:latin typeface="+mn-lt"/>
              </a:rPr>
              <a:t>Intervertebral Disk</a:t>
            </a:r>
          </a:p>
        </p:txBody>
      </p:sp>
      <p:sp>
        <p:nvSpPr>
          <p:cNvPr id="11280" name="Text Box 21"/>
          <p:cNvSpPr txBox="1">
            <a:spLocks noChangeArrowheads="1"/>
          </p:cNvSpPr>
          <p:nvPr/>
        </p:nvSpPr>
        <p:spPr bwMode="auto">
          <a:xfrm>
            <a:off x="7042150" y="1760538"/>
            <a:ext cx="19271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>
                <a:ln>
                  <a:solidFill>
                    <a:schemeClr val="bg1"/>
                  </a:solidFill>
                </a:ln>
              </a:rPr>
              <a:t>Annulus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</a:rPr>
              <a:t>Fibrosus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281" name="Line 22"/>
          <p:cNvSpPr>
            <a:spLocks noChangeShapeType="1"/>
          </p:cNvSpPr>
          <p:nvPr/>
        </p:nvSpPr>
        <p:spPr bwMode="auto">
          <a:xfrm flipH="1" flipV="1">
            <a:off x="7820025" y="1314450"/>
            <a:ext cx="171450" cy="523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7" name="Picture 25" descr="scan001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3016250"/>
            <a:ext cx="2665413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2590800" y="1666875"/>
            <a:ext cx="885825" cy="1228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1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 animBg="1"/>
      <p:bldP spid="11269" grpId="0"/>
      <p:bldP spid="11270" grpId="0" animBg="1"/>
      <p:bldP spid="9227" grpId="0"/>
      <p:bldP spid="9228" grpId="0" animBg="1"/>
      <p:bldP spid="9229" grpId="0" animBg="1"/>
      <p:bldP spid="9230" grpId="0" animBg="1"/>
      <p:bldP spid="9231" grpId="0" animBg="1"/>
      <p:bldP spid="9232" grpId="0"/>
      <p:bldP spid="9234" grpId="0"/>
      <p:bldP spid="11280" grpId="0"/>
      <p:bldP spid="11281" grpId="0" animBg="1"/>
      <p:bldP spid="92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Slide </a:t>
            </a:r>
            <a:r>
              <a:rPr lang="en-US" sz="2400" dirty="0" err="1">
                <a:solidFill>
                  <a:prstClr val="black"/>
                </a:solidFill>
              </a:rPr>
              <a:t>UMich</a:t>
            </a:r>
            <a:r>
              <a:rPr lang="en-US" sz="2400" dirty="0">
                <a:solidFill>
                  <a:prstClr val="black"/>
                </a:solidFill>
              </a:rPr>
              <a:t> 9N-1: Kidney, simple cuboidal epithelium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(tubes mostly in longitudinal </a:t>
            </a:r>
            <a:r>
              <a:rPr lang="en-US" sz="2400" dirty="0">
                <a:solidFill>
                  <a:prstClr val="black"/>
                </a:solidFill>
              </a:rPr>
              <a:t>section)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822" y="797668"/>
            <a:ext cx="8968902" cy="606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877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2504493" y="-76200"/>
            <a:ext cx="29819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>
                <a:ln>
                  <a:solidFill>
                    <a:schemeClr val="bg1"/>
                  </a:solidFill>
                </a:ln>
                <a:latin typeface="+mn-lt"/>
              </a:rPr>
              <a:t>#50 Compact Bone</a:t>
            </a:r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3324225" y="2619375"/>
            <a:ext cx="1857375" cy="189547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175125" y="4630738"/>
            <a:ext cx="9284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Osteon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 flipV="1">
            <a:off x="4486275" y="4495800"/>
            <a:ext cx="13335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645844" y="4421188"/>
            <a:ext cx="1223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/>
              <a:t>Haversian</a:t>
            </a:r>
          </a:p>
          <a:p>
            <a:pPr algn="ctr" eaLnBrk="1" hangingPunct="1"/>
            <a:r>
              <a:rPr lang="en-US" sz="1800"/>
              <a:t>Canal</a:t>
            </a: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3295650" y="3429000"/>
            <a:ext cx="933450" cy="1085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17668" y="1868269"/>
            <a:ext cx="12875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 dirty="0"/>
              <a:t>Concentric</a:t>
            </a:r>
          </a:p>
          <a:p>
            <a:pPr algn="ctr" eaLnBrk="1" hangingPunct="1"/>
            <a:r>
              <a:rPr lang="en-US" sz="1800" dirty="0"/>
              <a:t>Lamellae</a:t>
            </a: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3429000" y="2505075"/>
            <a:ext cx="523875" cy="323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130876" y="2526268"/>
            <a:ext cx="1069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/>
              <a:t>Lacunae</a:t>
            </a: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3181350" y="2828925"/>
            <a:ext cx="371475" cy="295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>
            <a:off x="3181350" y="2828925"/>
            <a:ext cx="57150" cy="542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885531" y="5364163"/>
            <a:ext cx="23775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/>
              <a:t>Outer Circumferential</a:t>
            </a:r>
          </a:p>
          <a:p>
            <a:pPr algn="ctr" eaLnBrk="1" hangingPunct="1"/>
            <a:r>
              <a:rPr lang="en-US" sz="1800"/>
              <a:t>Lamellae</a:t>
            </a:r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>
            <a:off x="1562100" y="5314950"/>
            <a:ext cx="904875" cy="7143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771525" y="5953125"/>
            <a:ext cx="923925" cy="7905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H="1">
            <a:off x="1638300" y="5610225"/>
            <a:ext cx="933450" cy="361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6126661" y="3573463"/>
            <a:ext cx="23262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/>
              <a:t>Inner Circumferential</a:t>
            </a:r>
          </a:p>
          <a:p>
            <a:pPr algn="ctr" eaLnBrk="1" hangingPunct="1"/>
            <a:r>
              <a:rPr lang="en-US" sz="1800"/>
              <a:t>Lamellae</a:t>
            </a:r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>
            <a:off x="7839075" y="1962150"/>
            <a:ext cx="933450" cy="7620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>
            <a:off x="7086600" y="2914650"/>
            <a:ext cx="885825" cy="6858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263" name="Line 23"/>
          <p:cNvSpPr>
            <a:spLocks noChangeShapeType="1"/>
          </p:cNvSpPr>
          <p:nvPr/>
        </p:nvSpPr>
        <p:spPr bwMode="auto">
          <a:xfrm flipV="1">
            <a:off x="7153275" y="2828925"/>
            <a:ext cx="657225" cy="847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2310" name="Text Box 24"/>
          <p:cNvSpPr txBox="1">
            <a:spLocks noChangeArrowheads="1"/>
          </p:cNvSpPr>
          <p:nvPr/>
        </p:nvSpPr>
        <p:spPr bwMode="auto">
          <a:xfrm>
            <a:off x="3689350" y="735013"/>
            <a:ext cx="1800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Skeletal Muscle</a:t>
            </a:r>
          </a:p>
        </p:txBody>
      </p:sp>
      <p:sp>
        <p:nvSpPr>
          <p:cNvPr id="12311" name="Line 25"/>
          <p:cNvSpPr>
            <a:spLocks noChangeShapeType="1"/>
          </p:cNvSpPr>
          <p:nvPr/>
        </p:nvSpPr>
        <p:spPr bwMode="auto">
          <a:xfrm flipV="1">
            <a:off x="5953125" y="762000"/>
            <a:ext cx="1390650" cy="247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2312" name="Text Box 26"/>
          <p:cNvSpPr txBox="1">
            <a:spLocks noChangeArrowheads="1"/>
          </p:cNvSpPr>
          <p:nvPr/>
        </p:nvSpPr>
        <p:spPr bwMode="auto">
          <a:xfrm>
            <a:off x="3975100" y="1077913"/>
            <a:ext cx="1710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Compact Bone</a:t>
            </a:r>
          </a:p>
        </p:txBody>
      </p:sp>
      <p:sp>
        <p:nvSpPr>
          <p:cNvPr id="12313" name="Line 27"/>
          <p:cNvSpPr>
            <a:spLocks noChangeShapeType="1"/>
          </p:cNvSpPr>
          <p:nvPr/>
        </p:nvSpPr>
        <p:spPr bwMode="auto">
          <a:xfrm flipV="1">
            <a:off x="6162675" y="790575"/>
            <a:ext cx="1390650" cy="542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2314" name="Text Box 28"/>
          <p:cNvSpPr txBox="1">
            <a:spLocks noChangeArrowheads="1"/>
          </p:cNvSpPr>
          <p:nvPr/>
        </p:nvSpPr>
        <p:spPr bwMode="auto">
          <a:xfrm>
            <a:off x="4365625" y="1449388"/>
            <a:ext cx="15568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Bone Marrow</a:t>
            </a:r>
          </a:p>
        </p:txBody>
      </p:sp>
      <p:sp>
        <p:nvSpPr>
          <p:cNvPr id="12315" name="Line 29"/>
          <p:cNvSpPr>
            <a:spLocks noChangeShapeType="1"/>
          </p:cNvSpPr>
          <p:nvPr/>
        </p:nvSpPr>
        <p:spPr bwMode="auto">
          <a:xfrm flipV="1">
            <a:off x="6324600" y="895350"/>
            <a:ext cx="1895475" cy="771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270" name="Oval 30"/>
          <p:cNvSpPr>
            <a:spLocks noChangeArrowheads="1"/>
          </p:cNvSpPr>
          <p:nvPr/>
        </p:nvSpPr>
        <p:spPr bwMode="auto">
          <a:xfrm>
            <a:off x="6934200" y="4286250"/>
            <a:ext cx="1752600" cy="16002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0271" name="Oval 31"/>
          <p:cNvSpPr>
            <a:spLocks noChangeArrowheads="1"/>
          </p:cNvSpPr>
          <p:nvPr/>
        </p:nvSpPr>
        <p:spPr bwMode="auto">
          <a:xfrm>
            <a:off x="5972175" y="5924550"/>
            <a:ext cx="1085850" cy="93345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10272" name="Oval 32"/>
          <p:cNvSpPr>
            <a:spLocks noChangeArrowheads="1"/>
          </p:cNvSpPr>
          <p:nvPr/>
        </p:nvSpPr>
        <p:spPr bwMode="auto">
          <a:xfrm>
            <a:off x="1638300" y="3505200"/>
            <a:ext cx="1076325" cy="112395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315772" y="2785763"/>
            <a:ext cx="1912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200" b="1" dirty="0"/>
              <a:t>(containing </a:t>
            </a:r>
            <a:r>
              <a:rPr lang="en-US" sz="1200" b="1" dirty="0" smtClean="0"/>
              <a:t>osteocytes)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4464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7" grpId="0"/>
      <p:bldP spid="10248" grpId="0" animBg="1"/>
      <p:bldP spid="10249" grpId="0"/>
      <p:bldP spid="10250" grpId="0" animBg="1"/>
      <p:bldP spid="10251" grpId="0"/>
      <p:bldP spid="10252" grpId="0" animBg="1"/>
      <p:bldP spid="10253" grpId="0"/>
      <p:bldP spid="10254" grpId="0" animBg="1"/>
      <p:bldP spid="10255" grpId="0" animBg="1"/>
      <p:bldP spid="10256" grpId="0"/>
      <p:bldP spid="10257" grpId="0" animBg="1"/>
      <p:bldP spid="10258" grpId="0" animBg="1"/>
      <p:bldP spid="10259" grpId="0" animBg="1"/>
      <p:bldP spid="10260" grpId="0"/>
      <p:bldP spid="10261" grpId="0" animBg="1"/>
      <p:bldP spid="10262" grpId="0" animBg="1"/>
      <p:bldP spid="10263" grpId="0" animBg="1"/>
      <p:bldP spid="12310" grpId="0"/>
      <p:bldP spid="12311" grpId="0" animBg="1"/>
      <p:bldP spid="12312" grpId="0"/>
      <p:bldP spid="12313" grpId="0" animBg="1"/>
      <p:bldP spid="12314" grpId="0"/>
      <p:bldP spid="12315" grpId="0" animBg="1"/>
      <p:bldP spid="10270" grpId="0" animBg="1"/>
      <p:bldP spid="10270" grpId="1" animBg="1"/>
      <p:bldP spid="10271" grpId="0" animBg="1"/>
      <p:bldP spid="10272" grpId="0" animBg="1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411163"/>
          </a:xfrm>
          <a:effectLst>
            <a:outerShdw dist="17961" dir="27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b="1" dirty="0" smtClean="0">
                <a:latin typeface="+mn-lt"/>
                <a:ea typeface="+mj-ea"/>
                <a:cs typeface="+mj-cs"/>
              </a:rPr>
              <a:t>Slide </a:t>
            </a:r>
            <a:r>
              <a:rPr lang="en-US" sz="2400" b="1" dirty="0" err="1" smtClean="0">
                <a:latin typeface="+mn-lt"/>
                <a:ea typeface="+mj-ea"/>
                <a:cs typeface="+mj-cs"/>
              </a:rPr>
              <a:t>UMich</a:t>
            </a:r>
            <a:r>
              <a:rPr lang="en-US" sz="2400" b="1" dirty="0" smtClean="0">
                <a:latin typeface="+mn-lt"/>
                <a:ea typeface="+mj-ea"/>
                <a:cs typeface="+mj-cs"/>
              </a:rPr>
              <a:t> 48: Tibia &amp; fibula, </a:t>
            </a:r>
            <a:r>
              <a:rPr lang="en-US" sz="2400" b="1" dirty="0" err="1" smtClean="0">
                <a:latin typeface="+mn-lt"/>
                <a:ea typeface="+mj-ea"/>
                <a:cs typeface="+mj-cs"/>
              </a:rPr>
              <a:t>x.s</a:t>
            </a:r>
            <a:r>
              <a:rPr lang="en-US" sz="2400" b="1" dirty="0" smtClean="0">
                <a:latin typeface="+mn-lt"/>
                <a:ea typeface="+mj-ea"/>
                <a:cs typeface="+mj-cs"/>
              </a:rPr>
              <a:t>., H&amp;E</a:t>
            </a:r>
            <a:endParaRPr lang="en-US" sz="1800" b="1" dirty="0" smtClean="0">
              <a:latin typeface="+mn-lt"/>
              <a:ea typeface="+mj-ea"/>
              <a:cs typeface="+mj-cs"/>
            </a:endParaRPr>
          </a:p>
        </p:txBody>
      </p:sp>
      <p:pic>
        <p:nvPicPr>
          <p:cNvPr id="14339" name="Picture 6" descr="longboneXsec4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020763"/>
            <a:ext cx="8686800" cy="5562600"/>
          </a:xfrm>
          <a:effectLst>
            <a:outerShdw dist="17961" dir="2700000" algn="ctr" rotWithShape="0">
              <a:schemeClr val="bg1"/>
            </a:outerShdw>
          </a:effectLst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5029200" y="2620963"/>
            <a:ext cx="6096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14341" name="Line 8"/>
          <p:cNvSpPr>
            <a:spLocks noChangeShapeType="1"/>
          </p:cNvSpPr>
          <p:nvPr/>
        </p:nvSpPr>
        <p:spPr bwMode="auto">
          <a:xfrm flipH="1" flipV="1">
            <a:off x="6324600" y="4221163"/>
            <a:ext cx="1143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Arial Unicode MS" charset="0"/>
              <a:ea typeface="ＭＳ Ｐゴシック" charset="-128"/>
            </a:endParaRPr>
          </a:p>
        </p:txBody>
      </p:sp>
      <p:sp>
        <p:nvSpPr>
          <p:cNvPr id="14342" name="Line 9"/>
          <p:cNvSpPr>
            <a:spLocks noChangeShapeType="1"/>
          </p:cNvSpPr>
          <p:nvPr/>
        </p:nvSpPr>
        <p:spPr bwMode="auto">
          <a:xfrm flipH="1">
            <a:off x="5791200" y="4983163"/>
            <a:ext cx="1676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Arial Unicode MS" charset="0"/>
              <a:ea typeface="ＭＳ Ｐゴシック" charset="-128"/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467600" y="4754563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a typeface="+mn-ea"/>
              </a:rPr>
              <a:t>Periosteum</a:t>
            </a:r>
          </a:p>
        </p:txBody>
      </p:sp>
    </p:spTree>
    <p:extLst>
      <p:ext uri="{BB962C8B-B14F-4D97-AF65-F5344CB8AC3E}">
        <p14:creationId xmlns:p14="http://schemas.microsoft.com/office/powerpoint/2010/main" val="123360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457200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400" b="1" dirty="0"/>
              <a:t>Slide </a:t>
            </a:r>
            <a:r>
              <a:rPr lang="en-US" sz="2400" b="1" dirty="0" err="1"/>
              <a:t>UMich</a:t>
            </a:r>
            <a:r>
              <a:rPr lang="en-US" sz="2400" b="1" dirty="0"/>
              <a:t> 48: Tibia &amp; fibula, </a:t>
            </a:r>
            <a:r>
              <a:rPr lang="en-US" sz="2400" b="1" dirty="0" err="1"/>
              <a:t>x.s</a:t>
            </a:r>
            <a:r>
              <a:rPr lang="en-US" sz="2400" b="1" dirty="0"/>
              <a:t>., H&amp;E</a:t>
            </a:r>
            <a:endParaRPr lang="en-US" sz="2000" b="1" dirty="0" smtClean="0">
              <a:solidFill>
                <a:schemeClr val="accent2"/>
              </a:solidFill>
              <a:latin typeface="Arial Unicode MS" pitchFamily="34" charset="-128"/>
              <a:ea typeface="+mj-ea"/>
              <a:cs typeface="+mj-cs"/>
            </a:endParaRPr>
          </a:p>
        </p:txBody>
      </p:sp>
      <p:pic>
        <p:nvPicPr>
          <p:cNvPr id="15363" name="Picture 6" descr="shaftgro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</a:blip>
          <a:srcRect l="9029"/>
          <a:stretch>
            <a:fillRect/>
          </a:stretch>
        </p:blipFill>
        <p:spPr>
          <a:xfrm>
            <a:off x="457200" y="885825"/>
            <a:ext cx="8382000" cy="5607050"/>
          </a:xfrm>
          <a:effectLst>
            <a:outerShdw dist="17961" dir="2700000" algn="ctr" rotWithShape="0">
              <a:schemeClr val="bg1"/>
            </a:outerShdw>
          </a:effec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096000" y="39624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a typeface="+mn-ea"/>
              </a:rPr>
              <a:t>Osteoblasts</a:t>
            </a:r>
          </a:p>
        </p:txBody>
      </p:sp>
      <p:sp>
        <p:nvSpPr>
          <p:cNvPr id="15365" name="Line 8"/>
          <p:cNvSpPr>
            <a:spLocks noChangeShapeType="1"/>
          </p:cNvSpPr>
          <p:nvPr/>
        </p:nvSpPr>
        <p:spPr bwMode="auto">
          <a:xfrm flipH="1">
            <a:off x="5181600" y="41910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Arial Unicode MS" charset="0"/>
              <a:ea typeface="ＭＳ Ｐゴシック" charset="-128"/>
            </a:endParaRPr>
          </a:p>
        </p:txBody>
      </p:sp>
      <p:sp>
        <p:nvSpPr>
          <p:cNvPr id="15366" name="Line 9"/>
          <p:cNvSpPr>
            <a:spLocks noChangeShapeType="1"/>
          </p:cNvSpPr>
          <p:nvPr/>
        </p:nvSpPr>
        <p:spPr bwMode="auto">
          <a:xfrm flipH="1">
            <a:off x="5410200" y="5029200"/>
            <a:ext cx="1447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Arial Unicode MS" charset="0"/>
              <a:ea typeface="ＭＳ Ｐゴシック" charset="-128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6934200" y="48006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a typeface="+mn-ea"/>
              </a:rPr>
              <a:t>Osteoid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 rot="-1870031">
            <a:off x="3124200" y="16764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ea typeface="+mn-ea"/>
              </a:rPr>
              <a:t>Periosteum</a:t>
            </a:r>
          </a:p>
        </p:txBody>
      </p:sp>
      <p:sp>
        <p:nvSpPr>
          <p:cNvPr id="15369" name="Line 15"/>
          <p:cNvSpPr>
            <a:spLocks noChangeShapeType="1"/>
          </p:cNvSpPr>
          <p:nvPr/>
        </p:nvSpPr>
        <p:spPr bwMode="auto">
          <a:xfrm flipV="1">
            <a:off x="3581400" y="2362200"/>
            <a:ext cx="6096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Arial Unicode MS" charset="0"/>
              <a:ea typeface="ＭＳ Ｐゴシック" charset="-128"/>
            </a:endParaRPr>
          </a:p>
        </p:txBody>
      </p:sp>
      <p:sp>
        <p:nvSpPr>
          <p:cNvPr id="15370" name="Line 16"/>
          <p:cNvSpPr>
            <a:spLocks noChangeShapeType="1"/>
          </p:cNvSpPr>
          <p:nvPr/>
        </p:nvSpPr>
        <p:spPr bwMode="auto">
          <a:xfrm flipV="1">
            <a:off x="4648200" y="2286000"/>
            <a:ext cx="7620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Arial Unicode MS" charset="0"/>
              <a:ea typeface="ＭＳ Ｐゴシック" charset="-128"/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 rot="-2087162">
            <a:off x="3505200" y="2438400"/>
            <a:ext cx="1006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ea typeface="+mn-ea"/>
              </a:rPr>
              <a:t>(cellular)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 rot="-2155795">
            <a:off x="4418013" y="2208213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ea typeface="+mn-ea"/>
              </a:rPr>
              <a:t>(Fibrous)</a:t>
            </a:r>
          </a:p>
        </p:txBody>
      </p:sp>
      <p:sp>
        <p:nvSpPr>
          <p:cNvPr id="15373" name="Line 19"/>
          <p:cNvSpPr>
            <a:spLocks noChangeShapeType="1"/>
          </p:cNvSpPr>
          <p:nvPr/>
        </p:nvSpPr>
        <p:spPr bwMode="auto">
          <a:xfrm flipV="1">
            <a:off x="8229600" y="2514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Arial Unicode MS" charset="0"/>
              <a:ea typeface="ＭＳ Ｐゴシック" charset="-128"/>
            </a:endParaRPr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7924800" y="30480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a typeface="+mn-ea"/>
              </a:rPr>
              <a:t>Tibia</a:t>
            </a:r>
          </a:p>
        </p:txBody>
      </p:sp>
      <p:sp>
        <p:nvSpPr>
          <p:cNvPr id="15375" name="Line 21"/>
          <p:cNvSpPr>
            <a:spLocks noChangeShapeType="1"/>
          </p:cNvSpPr>
          <p:nvPr/>
        </p:nvSpPr>
        <p:spPr bwMode="auto">
          <a:xfrm>
            <a:off x="8001000" y="838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Arial Unicode MS" charset="0"/>
              <a:ea typeface="ＭＳ Ｐゴシック" charset="-128"/>
            </a:endParaRPr>
          </a:p>
        </p:txBody>
      </p:sp>
      <p:sp>
        <p:nvSpPr>
          <p:cNvPr id="15376" name="Text Box 22"/>
          <p:cNvSpPr txBox="1">
            <a:spLocks noChangeArrowheads="1"/>
          </p:cNvSpPr>
          <p:nvPr/>
        </p:nvSpPr>
        <p:spPr bwMode="auto">
          <a:xfrm>
            <a:off x="7543800" y="5334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a typeface="+mn-ea"/>
              </a:rPr>
              <a:t>Fibula</a:t>
            </a:r>
          </a:p>
        </p:txBody>
      </p:sp>
    </p:spTree>
    <p:extLst>
      <p:ext uri="{BB962C8B-B14F-4D97-AF65-F5344CB8AC3E}">
        <p14:creationId xmlns:p14="http://schemas.microsoft.com/office/powerpoint/2010/main" val="29945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8" grpId="0"/>
      <p:bldP spid="12299" grpId="0"/>
      <p:bldP spid="12305" grpId="0"/>
      <p:bldP spid="1230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7"/>
          <a:stretch/>
        </p:blipFill>
        <p:spPr bwMode="auto">
          <a:xfrm>
            <a:off x="42863" y="712268"/>
            <a:ext cx="9058275" cy="616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9770" y="0"/>
            <a:ext cx="4369869" cy="21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0600" y="3433321"/>
            <a:ext cx="461503" cy="3794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7616" y="2698952"/>
            <a:ext cx="345596" cy="16744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342103" y="3812780"/>
            <a:ext cx="1401097" cy="8354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493212" y="2133600"/>
            <a:ext cx="364788" cy="5653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863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Slide 115: Developing Palate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880192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50" y="25400"/>
            <a:ext cx="9544050" cy="683260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4419600" y="0"/>
            <a:ext cx="35044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#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51xc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Ground Bone</a:t>
            </a: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5514975" y="2847975"/>
            <a:ext cx="3152775" cy="315277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H="1" flipV="1">
            <a:off x="4772025" y="4400550"/>
            <a:ext cx="695325" cy="13335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>
            <a:off x="4152900" y="4400550"/>
            <a:ext cx="609600" cy="20002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4029075" y="4600575"/>
            <a:ext cx="142875" cy="8763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4210050" y="5734050"/>
            <a:ext cx="447675" cy="16192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686300" y="5895975"/>
            <a:ext cx="476250" cy="1524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5191125" y="5924550"/>
            <a:ext cx="704850" cy="13335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5915025" y="5772150"/>
            <a:ext cx="266700" cy="17145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H="1" flipV="1">
            <a:off x="4029075" y="5438775"/>
            <a:ext cx="200025" cy="32385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6598005" y="4336691"/>
            <a:ext cx="518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 dirty="0"/>
              <a:t>HC</a:t>
            </a:r>
          </a:p>
        </p:txBody>
      </p:sp>
      <p:pic>
        <p:nvPicPr>
          <p:cNvPr id="15378" name="Picture 18" descr="51 canaliculi 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700" y="0"/>
            <a:ext cx="3262313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Line 19"/>
          <p:cNvSpPr>
            <a:spLocks noChangeShapeType="1"/>
          </p:cNvSpPr>
          <p:nvPr/>
        </p:nvSpPr>
        <p:spPr bwMode="auto">
          <a:xfrm>
            <a:off x="2867025" y="0"/>
            <a:ext cx="0" cy="2390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 flipH="1" flipV="1">
            <a:off x="-400050" y="2362200"/>
            <a:ext cx="3267075" cy="19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7165975" y="1439863"/>
            <a:ext cx="13612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>
                <a:ln>
                  <a:solidFill>
                    <a:schemeClr val="bg1"/>
                  </a:solidFill>
                </a:ln>
              </a:rPr>
              <a:t>Osteon with</a:t>
            </a:r>
          </a:p>
          <a:p>
            <a:pPr eaLnBrk="1" hangingPunct="1"/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Concentric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  <a:p>
            <a:pPr eaLnBrk="1" hangingPunct="1"/>
            <a:r>
              <a:rPr lang="en-US" sz="1600" b="1" dirty="0">
                <a:ln>
                  <a:solidFill>
                    <a:schemeClr val="bg1"/>
                  </a:solidFill>
                </a:ln>
              </a:rPr>
              <a:t> Lamellae</a:t>
            </a:r>
          </a:p>
        </p:txBody>
      </p:sp>
      <p:sp>
        <p:nvSpPr>
          <p:cNvPr id="15384" name="Line 24"/>
          <p:cNvSpPr>
            <a:spLocks noChangeShapeType="1"/>
          </p:cNvSpPr>
          <p:nvPr/>
        </p:nvSpPr>
        <p:spPr bwMode="auto">
          <a:xfrm flipH="1">
            <a:off x="6610350" y="2143125"/>
            <a:ext cx="504825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3098800" y="144463"/>
            <a:ext cx="479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HC</a:t>
            </a:r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 flipH="1">
            <a:off x="2771775" y="371475"/>
            <a:ext cx="390525" cy="571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2994025" y="1239838"/>
            <a:ext cx="10150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Lacunae</a:t>
            </a:r>
          </a:p>
        </p:txBody>
      </p:sp>
      <p:sp>
        <p:nvSpPr>
          <p:cNvPr id="15388" name="Line 28"/>
          <p:cNvSpPr>
            <a:spLocks noChangeShapeType="1"/>
          </p:cNvSpPr>
          <p:nvPr/>
        </p:nvSpPr>
        <p:spPr bwMode="auto">
          <a:xfrm flipH="1">
            <a:off x="2390775" y="1485900"/>
            <a:ext cx="638175" cy="400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3051175" y="1897063"/>
            <a:ext cx="11544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Canaliculi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 flipH="1" flipV="1">
            <a:off x="1838325" y="2000250"/>
            <a:ext cx="1247775" cy="1619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Text Box 31"/>
          <p:cNvSpPr txBox="1">
            <a:spLocks noChangeArrowheads="1"/>
          </p:cNvSpPr>
          <p:nvPr/>
        </p:nvSpPr>
        <p:spPr bwMode="auto">
          <a:xfrm>
            <a:off x="2347558" y="4470348"/>
            <a:ext cx="1226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ln>
                  <a:solidFill>
                    <a:schemeClr val="bg1"/>
                  </a:solidFill>
                </a:ln>
              </a:rPr>
              <a:t>Interstitial </a:t>
            </a:r>
          </a:p>
          <a:p>
            <a:pPr algn="ctr" eaLnBrk="1" hangingPunct="1"/>
            <a:r>
              <a:rPr lang="en-US" sz="1600" b="1" dirty="0">
                <a:ln>
                  <a:solidFill>
                    <a:schemeClr val="bg1"/>
                  </a:solidFill>
                </a:ln>
              </a:rPr>
              <a:t>Lamellae</a:t>
            </a:r>
          </a:p>
        </p:txBody>
      </p:sp>
      <p:sp>
        <p:nvSpPr>
          <p:cNvPr id="15392" name="Line 32"/>
          <p:cNvSpPr>
            <a:spLocks noChangeShapeType="1"/>
          </p:cNvSpPr>
          <p:nvPr/>
        </p:nvSpPr>
        <p:spPr bwMode="auto">
          <a:xfrm>
            <a:off x="3609975" y="4772025"/>
            <a:ext cx="47625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Line 33"/>
          <p:cNvSpPr>
            <a:spLocks noChangeShapeType="1"/>
          </p:cNvSpPr>
          <p:nvPr/>
        </p:nvSpPr>
        <p:spPr bwMode="auto">
          <a:xfrm flipV="1">
            <a:off x="2981325" y="3609975"/>
            <a:ext cx="57150" cy="923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4" name="Line 34"/>
          <p:cNvSpPr>
            <a:spLocks noChangeShapeType="1"/>
          </p:cNvSpPr>
          <p:nvPr/>
        </p:nvSpPr>
        <p:spPr bwMode="auto">
          <a:xfrm flipV="1">
            <a:off x="3286125" y="2790825"/>
            <a:ext cx="2428875" cy="1704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Text Box 35"/>
          <p:cNvSpPr txBox="1">
            <a:spLocks noChangeArrowheads="1"/>
          </p:cNvSpPr>
          <p:nvPr/>
        </p:nvSpPr>
        <p:spPr bwMode="auto">
          <a:xfrm>
            <a:off x="1219200" y="5452646"/>
            <a:ext cx="19824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>
                <a:ln>
                  <a:solidFill>
                    <a:schemeClr val="bg1"/>
                  </a:solidFill>
                </a:ln>
              </a:rPr>
              <a:t>Volkmann</a:t>
            </a:r>
            <a:r>
              <a:rPr lang="ja-JP" altLang="en-US" sz="1600" b="1" dirty="0">
                <a:ln>
                  <a:solidFill>
                    <a:schemeClr val="bg1"/>
                  </a:solidFill>
                </a:ln>
              </a:rPr>
              <a:t>’</a:t>
            </a:r>
            <a:r>
              <a:rPr lang="en-US" altLang="ja-JP" sz="1600" b="1" dirty="0">
                <a:ln>
                  <a:solidFill>
                    <a:schemeClr val="bg1"/>
                  </a:solidFill>
                </a:ln>
              </a:rPr>
              <a:t>s Canal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396" name="Line 36"/>
          <p:cNvSpPr>
            <a:spLocks noChangeShapeType="1"/>
          </p:cNvSpPr>
          <p:nvPr/>
        </p:nvSpPr>
        <p:spPr bwMode="auto">
          <a:xfrm flipV="1">
            <a:off x="2009775" y="3762375"/>
            <a:ext cx="104775" cy="178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68" grpId="0" animBg="1"/>
      <p:bldP spid="15369" grpId="0" animBg="1"/>
      <p:bldP spid="15370" grpId="0" animBg="1"/>
      <p:bldP spid="15371" grpId="0" animBg="1"/>
      <p:bldP spid="15372" grpId="0" animBg="1"/>
      <p:bldP spid="15373" grpId="0" animBg="1"/>
      <p:bldP spid="15374" grpId="0" animBg="1"/>
      <p:bldP spid="15375" grpId="0" animBg="1"/>
      <p:bldP spid="15376" grpId="0"/>
      <p:bldP spid="15376" grpId="1"/>
      <p:bldP spid="15379" grpId="0" animBg="1"/>
      <p:bldP spid="15382" grpId="0" animBg="1"/>
      <p:bldP spid="15383" grpId="0"/>
      <p:bldP spid="15384" grpId="0" animBg="1"/>
      <p:bldP spid="15385" grpId="0"/>
      <p:bldP spid="15386" grpId="0" animBg="1"/>
      <p:bldP spid="15387" grpId="0"/>
      <p:bldP spid="15388" grpId="0" animBg="1"/>
      <p:bldP spid="15389" grpId="0"/>
      <p:bldP spid="15390" grpId="0" animBg="1"/>
      <p:bldP spid="15391" grpId="0"/>
      <p:bldP spid="15392" grpId="0" animBg="1"/>
      <p:bldP spid="15393" grpId="0" animBg="1"/>
      <p:bldP spid="15394" grpId="0" animBg="1"/>
      <p:bldP spid="15395" grpId="0"/>
      <p:bldP spid="1539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050" y="892592"/>
            <a:ext cx="9144000" cy="596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6"/>
          <p:cNvSpPr txBox="1">
            <a:spLocks noChangeArrowheads="1"/>
          </p:cNvSpPr>
          <p:nvPr/>
        </p:nvSpPr>
        <p:spPr bwMode="auto">
          <a:xfrm>
            <a:off x="0" y="2286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800" b="1" dirty="0">
                <a:latin typeface="+mn-lt"/>
              </a:rPr>
              <a:t>Slide 51L </a:t>
            </a:r>
            <a:r>
              <a:rPr lang="en-US" sz="2800" b="1" dirty="0" smtClean="0">
                <a:latin typeface="+mn-lt"/>
              </a:rPr>
              <a:t>ground bone, longitudinal </a:t>
            </a:r>
            <a:r>
              <a:rPr lang="en-US" sz="2800" b="1" dirty="0">
                <a:latin typeface="+mn-lt"/>
              </a:rPr>
              <a:t>s</a:t>
            </a:r>
            <a:r>
              <a:rPr lang="en-US" sz="2800" b="1" dirty="0" smtClean="0">
                <a:latin typeface="+mn-lt"/>
              </a:rPr>
              <a:t>ection)</a:t>
            </a:r>
            <a:endParaRPr lang="en-US" sz="2800" b="1" dirty="0">
              <a:latin typeface="+mn-lt"/>
            </a:endParaRPr>
          </a:p>
        </p:txBody>
      </p:sp>
      <p:sp>
        <p:nvSpPr>
          <p:cNvPr id="15364" name="Line 7"/>
          <p:cNvSpPr>
            <a:spLocks noChangeShapeType="1"/>
          </p:cNvSpPr>
          <p:nvPr/>
        </p:nvSpPr>
        <p:spPr bwMode="auto">
          <a:xfrm flipH="1" flipV="1">
            <a:off x="3514725" y="1949867"/>
            <a:ext cx="1143000" cy="93345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8"/>
          <p:cNvSpPr>
            <a:spLocks noChangeShapeType="1"/>
          </p:cNvSpPr>
          <p:nvPr/>
        </p:nvSpPr>
        <p:spPr bwMode="auto">
          <a:xfrm flipH="1" flipV="1">
            <a:off x="3886200" y="1473617"/>
            <a:ext cx="1238250" cy="10382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877948" y="892592"/>
            <a:ext cx="219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Concentric Lamellae</a:t>
            </a:r>
          </a:p>
          <a:p>
            <a:pPr algn="ctr" eaLnBrk="1" hangingPunct="1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of an Osteon</a:t>
            </a: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4048125" y="1359317"/>
            <a:ext cx="971550" cy="4191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4152900" y="1340267"/>
            <a:ext cx="876300" cy="981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2765425" y="1446630"/>
            <a:ext cx="479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HC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3324225" y="1702217"/>
            <a:ext cx="571500" cy="1619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3238500" y="1816517"/>
            <a:ext cx="342900" cy="8096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H="1">
            <a:off x="2657475" y="1835567"/>
            <a:ext cx="428625" cy="12477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4479925" y="4323180"/>
            <a:ext cx="2096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Volkmann</a:t>
            </a:r>
            <a:r>
              <a:rPr lang="ja-JP" altLang="en-US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’</a:t>
            </a:r>
            <a:r>
              <a:rPr lang="en-US" altLang="ja-JP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 Canals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 flipV="1">
            <a:off x="5353050" y="2807117"/>
            <a:ext cx="504825" cy="15716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>
            <a:off x="4857750" y="4759742"/>
            <a:ext cx="923925" cy="15811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  <p:bldP spid="16393" grpId="0"/>
      <p:bldP spid="16394" grpId="0" animBg="1"/>
      <p:bldP spid="16395" grpId="0" animBg="1"/>
      <p:bldP spid="16396" grpId="0"/>
      <p:bldP spid="16397" grpId="0" animBg="1"/>
      <p:bldP spid="16398" grpId="0" animBg="1"/>
      <p:bldP spid="16399" grpId="0" animBg="1"/>
      <p:bldP spid="16400" grpId="0"/>
      <p:bldP spid="16401" grpId="0" animBg="1"/>
      <p:bldP spid="164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WebSlide</a:t>
            </a:r>
            <a:r>
              <a:rPr lang="en-US" sz="2400" dirty="0" smtClean="0"/>
              <a:t> 0032_G: Ileum</a:t>
            </a:r>
            <a:endParaRPr lang="en-US" sz="2400" dirty="0"/>
          </a:p>
        </p:txBody>
      </p:sp>
      <p:pic>
        <p:nvPicPr>
          <p:cNvPr id="7170" name="Picture 2" descr="C:\Users\jmv12\AppData\Local\Temp\SNAGHTML1555598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821" y="544748"/>
            <a:ext cx="8959176" cy="631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1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WebSlide</a:t>
            </a:r>
            <a:r>
              <a:rPr lang="en-US" sz="2400" dirty="0" smtClean="0"/>
              <a:t> 0051_G: Uterine Tube</a:t>
            </a:r>
            <a:endParaRPr lang="en-US" sz="2400" dirty="0"/>
          </a:p>
        </p:txBody>
      </p:sp>
      <p:pic>
        <p:nvPicPr>
          <p:cNvPr id="6146" name="Picture 2" descr="C:\Users\jmv12\AppData\Local\Temp\SNAGHTML15f7276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78" y="525293"/>
            <a:ext cx="8968902" cy="633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2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Slide </a:t>
            </a:r>
            <a:r>
              <a:rPr lang="en-US" sz="2400" dirty="0" err="1" smtClean="0"/>
              <a:t>UMich</a:t>
            </a:r>
            <a:r>
              <a:rPr lang="en-US" sz="2400" dirty="0" smtClean="0"/>
              <a:t> 153: Esophagus, stratified squamous non-keratinized epithelium</a:t>
            </a:r>
            <a:endParaRPr lang="en-US" sz="2400" dirty="0"/>
          </a:p>
        </p:txBody>
      </p:sp>
      <p:pic>
        <p:nvPicPr>
          <p:cNvPr id="8194" name="Picture 2" descr="C:\Users\jmv12\AppData\Local\Temp\SNAGHTML1604ee2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549" y="525293"/>
            <a:ext cx="8988357" cy="633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21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Slide </a:t>
            </a:r>
            <a:r>
              <a:rPr lang="en-US" sz="2400" dirty="0" err="1" smtClean="0"/>
              <a:t>UMich</a:t>
            </a:r>
            <a:r>
              <a:rPr lang="en-US" sz="2400" dirty="0" smtClean="0"/>
              <a:t> 106: Thick Skin,</a:t>
            </a:r>
            <a:br>
              <a:rPr lang="en-US" sz="2400" dirty="0" smtClean="0"/>
            </a:br>
            <a:r>
              <a:rPr lang="en-US" sz="2400" dirty="0" smtClean="0"/>
              <a:t>stratified squamous keratinized epithelium</a:t>
            </a:r>
            <a:endParaRPr lang="en-US" sz="2400" b="1" dirty="0" smtClean="0">
              <a:solidFill>
                <a:schemeClr val="accent2"/>
              </a:solidFill>
              <a:latin typeface="Arial Unicode MS" pitchFamily="34" charset="-128"/>
            </a:endParaRPr>
          </a:p>
        </p:txBody>
      </p:sp>
      <p:pic>
        <p:nvPicPr>
          <p:cNvPr id="1536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14400"/>
            <a:ext cx="8534400" cy="5791200"/>
          </a:xfrm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4953000" y="51816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3399"/>
                </a:solidFill>
              </a:rPr>
              <a:t>Keratin</a:t>
            </a:r>
          </a:p>
        </p:txBody>
      </p:sp>
      <p:sp>
        <p:nvSpPr>
          <p:cNvPr id="15365" name="Line 7"/>
          <p:cNvSpPr>
            <a:spLocks noChangeShapeType="1"/>
          </p:cNvSpPr>
          <p:nvPr/>
        </p:nvSpPr>
        <p:spPr bwMode="auto">
          <a:xfrm>
            <a:off x="3733800" y="2743200"/>
            <a:ext cx="490538" cy="182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8"/>
          <p:cNvSpPr>
            <a:spLocks noChangeShapeType="1"/>
          </p:cNvSpPr>
          <p:nvPr/>
        </p:nvSpPr>
        <p:spPr bwMode="auto">
          <a:xfrm>
            <a:off x="2743200" y="3505200"/>
            <a:ext cx="1219200" cy="0"/>
          </a:xfrm>
          <a:prstGeom prst="line">
            <a:avLst/>
          </a:prstGeom>
          <a:noFill/>
          <a:ln w="1905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1600200" y="3200400"/>
            <a:ext cx="1219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Epithelium (epidermis)</a:t>
            </a:r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auto">
          <a:xfrm>
            <a:off x="1981200" y="1828800"/>
            <a:ext cx="3810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1295400" y="16002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003399"/>
                </a:solidFill>
              </a:rPr>
              <a:t> </a:t>
            </a:r>
            <a:r>
              <a:rPr lang="en-US" sz="1400">
                <a:solidFill>
                  <a:schemeClr val="tx1"/>
                </a:solidFill>
              </a:rPr>
              <a:t>Blood vessel</a:t>
            </a:r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 rot="-1131775">
            <a:off x="6003925" y="1887538"/>
            <a:ext cx="890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000">
                <a:solidFill>
                  <a:srgbClr val="003399"/>
                </a:solidFill>
              </a:rPr>
              <a:t>Superficial  Fascia</a:t>
            </a: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7924800" y="990600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000">
                <a:solidFill>
                  <a:srgbClr val="003399"/>
                </a:solidFill>
              </a:rPr>
              <a:t>Deep fascia</a:t>
            </a:r>
          </a:p>
        </p:txBody>
      </p:sp>
      <p:cxnSp>
        <p:nvCxnSpPr>
          <p:cNvPr id="15372" name="Straight Arrow Connector 12"/>
          <p:cNvCxnSpPr>
            <a:cxnSpLocks noChangeShapeType="1"/>
          </p:cNvCxnSpPr>
          <p:nvPr/>
        </p:nvCxnSpPr>
        <p:spPr bwMode="auto">
          <a:xfrm rot="10800000" flipV="1">
            <a:off x="7620000" y="1143000"/>
            <a:ext cx="381000" cy="257175"/>
          </a:xfrm>
          <a:prstGeom prst="straightConnector1">
            <a:avLst/>
          </a:prstGeom>
          <a:noFill/>
          <a:ln w="9525" algn="ctr">
            <a:solidFill>
              <a:srgbClr val="003399"/>
            </a:solidFill>
            <a:round/>
            <a:headEnd/>
            <a:tailEnd type="arrow" w="med" len="med"/>
          </a:ln>
        </p:spPr>
      </p:cxnSp>
      <p:cxnSp>
        <p:nvCxnSpPr>
          <p:cNvPr id="15373" name="Straight Arrow Connector 16"/>
          <p:cNvCxnSpPr>
            <a:cxnSpLocks noChangeShapeType="1"/>
          </p:cNvCxnSpPr>
          <p:nvPr/>
        </p:nvCxnSpPr>
        <p:spPr bwMode="auto">
          <a:xfrm flipV="1">
            <a:off x="6781800" y="1828800"/>
            <a:ext cx="444500" cy="190500"/>
          </a:xfrm>
          <a:prstGeom prst="straightConnector1">
            <a:avLst/>
          </a:prstGeom>
          <a:noFill/>
          <a:ln w="9525" algn="ctr">
            <a:solidFill>
              <a:srgbClr val="003399"/>
            </a:solidFill>
            <a:round/>
            <a:headEnd/>
            <a:tailEnd type="arrow" w="med" len="med"/>
          </a:ln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676400" y="5257800"/>
            <a:ext cx="533400" cy="381000"/>
          </a:xfrm>
          <a:prstGeom prst="rect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86000" y="5257800"/>
            <a:ext cx="68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000">
                <a:solidFill>
                  <a:schemeClr val="bg1"/>
                </a:solidFill>
              </a:rPr>
              <a:t>Spinous cells</a:t>
            </a:r>
          </a:p>
        </p:txBody>
      </p:sp>
    </p:spTree>
    <p:extLst>
      <p:ext uri="{BB962C8B-B14F-4D97-AF65-F5344CB8AC3E}">
        <p14:creationId xmlns:p14="http://schemas.microsoft.com/office/powerpoint/2010/main" val="292024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50" y="0"/>
            <a:ext cx="7767638" cy="990600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004080"/>
                </a:solidFill>
              </a:rPr>
              <a:t>Macula </a:t>
            </a:r>
            <a:r>
              <a:rPr lang="en-US" sz="2700" b="1" dirty="0" err="1">
                <a:solidFill>
                  <a:srgbClr val="004080"/>
                </a:solidFill>
              </a:rPr>
              <a:t>A</a:t>
            </a:r>
            <a:r>
              <a:rPr lang="en-US" sz="2700" b="1" dirty="0" err="1" smtClean="0">
                <a:solidFill>
                  <a:srgbClr val="004080"/>
                </a:solidFill>
              </a:rPr>
              <a:t>dherens</a:t>
            </a:r>
            <a:r>
              <a:rPr lang="en-US" sz="2700" b="1" dirty="0" smtClean="0">
                <a:solidFill>
                  <a:srgbClr val="004080"/>
                </a:solidFill>
              </a:rPr>
              <a:t> (desmosomes) </a:t>
            </a:r>
            <a:br>
              <a:rPr lang="en-US" sz="2700" b="1" dirty="0" smtClean="0">
                <a:solidFill>
                  <a:srgbClr val="004080"/>
                </a:solidFill>
              </a:rPr>
            </a:br>
            <a:r>
              <a:rPr lang="en-US" sz="2700" b="1" dirty="0" smtClean="0">
                <a:solidFill>
                  <a:srgbClr val="004080"/>
                </a:solidFill>
              </a:rPr>
              <a:t>and Intermediate Filaments</a:t>
            </a:r>
            <a:endParaRPr lang="en-US" sz="3100" b="1" dirty="0" smtClean="0">
              <a:solidFill>
                <a:srgbClr val="004080"/>
              </a:solidFill>
              <a:latin typeface="Comic Sans MS" pitchFamily="66" charset="0"/>
            </a:endParaRPr>
          </a:p>
        </p:txBody>
      </p:sp>
      <p:pic>
        <p:nvPicPr>
          <p:cNvPr id="1638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219200"/>
            <a:ext cx="8564563" cy="5414963"/>
          </a:xfrm>
        </p:spPr>
      </p:pic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554038" y="6051550"/>
            <a:ext cx="31861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defTabSz="8763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defTabSz="8763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defTabSz="8763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defTabSz="8763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defTabSz="876300" eaLnBrk="0" hangingPunct="0"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2060"/>
                </a:solidFill>
                <a:latin typeface="Comic Sans MS" pitchFamily="66" charset="0"/>
              </a:rPr>
              <a:t>Desmosomes are NOT visible at the light microscope level.</a:t>
            </a:r>
          </a:p>
        </p:txBody>
      </p:sp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58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537</Words>
  <Application>Microsoft Office PowerPoint</Application>
  <PresentationFormat>On-screen Show (4:3)</PresentationFormat>
  <Paragraphs>153</Paragraphs>
  <Slides>45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WebSlide 0098_G: Bladder</vt:lpstr>
      <vt:lpstr>Slide UMich 9N-1: Kidney, simple cuboidal epithelium</vt:lpstr>
      <vt:lpstr>Slide UMich 9N-1: Kidney, simple cuboidal epithelium (coiled tubes in various planes of section)</vt:lpstr>
      <vt:lpstr>Slide UMich 9N-1: Kidney, simple cuboidal epithelium (tubes mostly in longitudinal section)</vt:lpstr>
      <vt:lpstr>WebSlide 0032_G: Ileum</vt:lpstr>
      <vt:lpstr>WebSlide 0051_G: Uterine Tube</vt:lpstr>
      <vt:lpstr>Slide UMich 153: Esophagus, stratified squamous non-keratinized epithelium</vt:lpstr>
      <vt:lpstr>Slide UMich 106: Thick Skin, stratified squamous keratinized epithelium</vt:lpstr>
      <vt:lpstr>Macula Adherens (desmosomes)  and Intermediate Filaments</vt:lpstr>
      <vt:lpstr>#40 Respiratory epithelium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WebSlide 0032_D: Ileum, loose &amp; dense connective tissue</vt:lpstr>
      <vt:lpstr>WebSlide 0032_D: Ileum, loose connective tissue</vt:lpstr>
      <vt:lpstr>Mast Cells: WebSlide 0032_D &amp; WebSlide0098_G</vt:lpstr>
      <vt:lpstr>Slide UMich 29: neutrophils &amp; plasma cells</vt:lpstr>
      <vt:lpstr>Plasma cells</vt:lpstr>
      <vt:lpstr>#26 lymph node</vt:lpstr>
      <vt:lpstr>Macrophages</vt:lpstr>
      <vt:lpstr>PowerPoint Presentation</vt:lpstr>
      <vt:lpstr>Slide UMich 30: mesentery, white adipose tissue</vt:lpstr>
      <vt:lpstr>PowerPoint Presentation</vt:lpstr>
      <vt:lpstr>#27 Lymph node stained with H &amp; E  – Reticular connective tissue</vt:lpstr>
      <vt:lpstr>#28 Lymph node stained with silver  – Reticular connective tissue</vt:lpstr>
      <vt:lpstr> #33 Dermis of skin (aldehyde Fuchsin stain) Dense irregular connective tissue with elastic fibers</vt:lpstr>
      <vt:lpstr>PowerPoint Presentation</vt:lpstr>
      <vt:lpstr>#250 Vagina  (Dense irregular CT) H &amp; E                                           Trichrome             </vt:lpstr>
      <vt:lpstr>PowerPoint Presentation</vt:lpstr>
      <vt:lpstr>PowerPoint Presentation</vt:lpstr>
      <vt:lpstr>Cartilage &amp; Bone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UMich 48: Tibia &amp; fibula, x.s., H&amp;E</vt:lpstr>
      <vt:lpstr>Slide UMich 48: Tibia &amp; fibula, x.s., H&amp;E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WebSlide 0098_G: Bladder</dc:title>
  <dc:creator>jmv12</dc:creator>
  <cp:lastModifiedBy>Matthew Velkey</cp:lastModifiedBy>
  <cp:revision>18</cp:revision>
  <dcterms:created xsi:type="dcterms:W3CDTF">2012-08-20T15:04:17Z</dcterms:created>
  <dcterms:modified xsi:type="dcterms:W3CDTF">2015-08-28T18:35:19Z</dcterms:modified>
</cp:coreProperties>
</file>