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7" r:id="rId2"/>
    <p:sldId id="256" r:id="rId3"/>
    <p:sldId id="275" r:id="rId4"/>
    <p:sldId id="276" r:id="rId5"/>
    <p:sldId id="277" r:id="rId6"/>
    <p:sldId id="258" r:id="rId7"/>
    <p:sldId id="259" r:id="rId8"/>
    <p:sldId id="260" r:id="rId9"/>
    <p:sldId id="261" r:id="rId10"/>
    <p:sldId id="262" r:id="rId11"/>
    <p:sldId id="278" r:id="rId12"/>
    <p:sldId id="279" r:id="rId13"/>
    <p:sldId id="280" r:id="rId14"/>
    <p:sldId id="281" r:id="rId15"/>
    <p:sldId id="282" r:id="rId16"/>
    <p:sldId id="283" r:id="rId17"/>
    <p:sldId id="257" r:id="rId18"/>
    <p:sldId id="284" r:id="rId19"/>
    <p:sldId id="285" r:id="rId20"/>
    <p:sldId id="28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5620"/>
    <p:restoredTop sz="94660"/>
  </p:normalViewPr>
  <p:slideViewPr>
    <p:cSldViewPr showGuides="1">
      <p:cViewPr>
        <p:scale>
          <a:sx n="87" d="100"/>
          <a:sy n="87" d="100"/>
        </p:scale>
        <p:origin x="-11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F1B218-7F58-4717-BE84-0192568BA217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9E977-D42B-4646-AE04-DFE133C70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49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endo</a:t>
            </a:r>
            <a:r>
              <a:rPr lang="en-US" dirty="0" smtClean="0"/>
              <a:t>-=</a:t>
            </a:r>
            <a:r>
              <a:rPr lang="en-US" dirty="0" err="1" smtClean="0"/>
              <a:t>endoneurium</a:t>
            </a:r>
            <a:r>
              <a:rPr lang="en-US" dirty="0" smtClean="0"/>
              <a:t>	</a:t>
            </a:r>
            <a:r>
              <a:rPr lang="en-US" dirty="0" err="1" smtClean="0"/>
              <a:t>epi</a:t>
            </a:r>
            <a:r>
              <a:rPr lang="en-US" dirty="0" smtClean="0"/>
              <a:t>-=epineurium	mf=</a:t>
            </a:r>
            <a:r>
              <a:rPr lang="en-US" dirty="0" err="1" smtClean="0"/>
              <a:t>myelinated</a:t>
            </a:r>
            <a:r>
              <a:rPr lang="en-US" baseline="0" dirty="0" smtClean="0"/>
              <a:t> fiber	</a:t>
            </a:r>
            <a:r>
              <a:rPr lang="en-US" baseline="0" dirty="0" err="1" smtClean="0"/>
              <a:t>peri</a:t>
            </a:r>
            <a:r>
              <a:rPr lang="en-US" baseline="0" dirty="0" smtClean="0"/>
              <a:t>-=</a:t>
            </a:r>
            <a:r>
              <a:rPr lang="en-US" baseline="0" dirty="0" err="1" smtClean="0"/>
              <a:t>perineurium</a:t>
            </a:r>
            <a:endParaRPr lang="en-US" baseline="0" dirty="0" smtClean="0"/>
          </a:p>
          <a:p>
            <a:r>
              <a:rPr lang="en-US" baseline="0" dirty="0" err="1" smtClean="0"/>
              <a:t>sc</a:t>
            </a:r>
            <a:r>
              <a:rPr lang="en-US" baseline="0" dirty="0" smtClean="0"/>
              <a:t>=Schwann cell (nucleus)</a:t>
            </a:r>
            <a:r>
              <a:rPr lang="en-US" baseline="0" smtClean="0"/>
              <a:t>	+=</a:t>
            </a:r>
            <a:r>
              <a:rPr lang="en-US" baseline="0" dirty="0" smtClean="0"/>
              <a:t>lightly </a:t>
            </a:r>
            <a:r>
              <a:rPr lang="en-US" baseline="0" dirty="0" err="1" smtClean="0"/>
              <a:t>myelinated</a:t>
            </a:r>
            <a:r>
              <a:rPr lang="en-US" baseline="0" dirty="0" smtClean="0"/>
              <a:t> fibers		*=</a:t>
            </a:r>
            <a:r>
              <a:rPr lang="en-US" baseline="0" dirty="0" err="1" smtClean="0"/>
              <a:t>unmyelinated</a:t>
            </a:r>
            <a:r>
              <a:rPr lang="en-US" baseline="0" dirty="0" smtClean="0"/>
              <a:t> fibers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FD567-5218-4DA6-91C2-7835D1E50D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67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endo</a:t>
            </a:r>
            <a:r>
              <a:rPr lang="en-US" dirty="0" smtClean="0"/>
              <a:t>-=</a:t>
            </a:r>
            <a:r>
              <a:rPr lang="en-US" dirty="0" err="1" smtClean="0"/>
              <a:t>endoneurium</a:t>
            </a:r>
            <a:r>
              <a:rPr lang="en-US" dirty="0" smtClean="0"/>
              <a:t>	</a:t>
            </a:r>
            <a:r>
              <a:rPr lang="en-US" dirty="0" err="1" smtClean="0"/>
              <a:t>epi</a:t>
            </a:r>
            <a:r>
              <a:rPr lang="en-US" dirty="0" smtClean="0"/>
              <a:t>-=epineurium	mf=</a:t>
            </a:r>
            <a:r>
              <a:rPr lang="en-US" dirty="0" err="1" smtClean="0"/>
              <a:t>myelinated</a:t>
            </a:r>
            <a:r>
              <a:rPr lang="en-US" baseline="0" dirty="0" smtClean="0"/>
              <a:t> fiber	nr=node of Ranvier	</a:t>
            </a:r>
            <a:r>
              <a:rPr lang="en-US" baseline="0" dirty="0" err="1" smtClean="0"/>
              <a:t>peri</a:t>
            </a:r>
            <a:r>
              <a:rPr lang="en-US" baseline="0" dirty="0" smtClean="0"/>
              <a:t>-=</a:t>
            </a:r>
            <a:r>
              <a:rPr lang="en-US" baseline="0" dirty="0" err="1" smtClean="0"/>
              <a:t>perineurium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FD567-5218-4DA6-91C2-7835D1E50D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65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endo</a:t>
            </a:r>
            <a:r>
              <a:rPr lang="en-US" dirty="0" smtClean="0"/>
              <a:t>-=</a:t>
            </a:r>
            <a:r>
              <a:rPr lang="en-US" dirty="0" err="1" smtClean="0"/>
              <a:t>endoneurium</a:t>
            </a:r>
            <a:r>
              <a:rPr lang="en-US" baseline="0" dirty="0" smtClean="0"/>
              <a:t>	</a:t>
            </a:r>
            <a:r>
              <a:rPr lang="en-US" dirty="0" err="1" smtClean="0"/>
              <a:t>epi</a:t>
            </a:r>
            <a:r>
              <a:rPr lang="en-US" dirty="0" smtClean="0"/>
              <a:t>-=epineurium	ma=</a:t>
            </a:r>
            <a:r>
              <a:rPr lang="en-US" dirty="0" err="1" smtClean="0"/>
              <a:t>myelinated</a:t>
            </a:r>
            <a:r>
              <a:rPr lang="en-US" baseline="0" dirty="0" smtClean="0"/>
              <a:t> axon	</a:t>
            </a:r>
            <a:r>
              <a:rPr lang="en-US" baseline="0" dirty="0" err="1" smtClean="0"/>
              <a:t>sc</a:t>
            </a:r>
            <a:r>
              <a:rPr lang="en-US" baseline="0" dirty="0" smtClean="0"/>
              <a:t>=Schwann cell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FD567-5218-4DA6-91C2-7835D1E50D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95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nr=node of Ranvier	</a:t>
            </a:r>
            <a:r>
              <a:rPr lang="en-US" dirty="0" err="1" smtClean="0"/>
              <a:t>sc</a:t>
            </a:r>
            <a:r>
              <a:rPr lang="en-US" dirty="0" smtClean="0"/>
              <a:t>=Schwann</a:t>
            </a:r>
            <a:r>
              <a:rPr lang="en-US" baseline="0" dirty="0" smtClean="0"/>
              <a:t> cell (nucleus)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FD567-5218-4DA6-91C2-7835D1E50D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40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DH=dorsal horn	</a:t>
            </a:r>
            <a:r>
              <a:rPr lang="en-US" dirty="0" err="1" smtClean="0"/>
              <a:t>ep</a:t>
            </a:r>
            <a:r>
              <a:rPr lang="en-US" dirty="0" smtClean="0"/>
              <a:t>=ependymal cells	GM=gray matter	VH=ventral horn</a:t>
            </a:r>
          </a:p>
          <a:p>
            <a:r>
              <a:rPr lang="en-US" dirty="0" smtClean="0"/>
              <a:t>WM=white matter	*=lumen of central</a:t>
            </a:r>
            <a:r>
              <a:rPr lang="en-US" baseline="0" dirty="0" smtClean="0"/>
              <a:t> canal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FD567-5218-4DA6-91C2-7835D1E50D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58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DH=dorsal horn	DRG=dorsal root ganglion		</a:t>
            </a:r>
            <a:r>
              <a:rPr lang="en-US" dirty="0" err="1" smtClean="0"/>
              <a:t>gc</a:t>
            </a:r>
            <a:r>
              <a:rPr lang="en-US" dirty="0" smtClean="0"/>
              <a:t>=ganglion cell	sat=ring of satellite cells</a:t>
            </a:r>
          </a:p>
          <a:p>
            <a:r>
              <a:rPr lang="en-US" dirty="0" smtClean="0"/>
              <a:t>VH=ventral horn	WM=white matter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FD567-5218-4DA6-91C2-7835D1E50D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47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a=adipose tissue	</a:t>
            </a:r>
            <a:r>
              <a:rPr lang="en-US" dirty="0" err="1" smtClean="0"/>
              <a:t>bv</a:t>
            </a:r>
            <a:r>
              <a:rPr lang="en-US" dirty="0" smtClean="0"/>
              <a:t>=large blood vessel 	</a:t>
            </a:r>
            <a:r>
              <a:rPr lang="en-US" dirty="0" err="1" smtClean="0"/>
              <a:t>ct</a:t>
            </a:r>
            <a:r>
              <a:rPr lang="en-US" dirty="0" smtClean="0"/>
              <a:t>=connective</a:t>
            </a:r>
            <a:r>
              <a:rPr lang="en-US" baseline="0" dirty="0" smtClean="0"/>
              <a:t> tissue	</a:t>
            </a:r>
            <a:r>
              <a:rPr lang="en-US" baseline="0" dirty="0" err="1" smtClean="0"/>
              <a:t>pgc</a:t>
            </a:r>
            <a:r>
              <a:rPr lang="en-US" baseline="0" dirty="0" smtClean="0"/>
              <a:t>=parasympathetic ganglion cell</a:t>
            </a:r>
          </a:p>
          <a:p>
            <a:r>
              <a:rPr lang="en-US" baseline="0" dirty="0" smtClean="0"/>
              <a:t>sat=satellite cell (nucleus)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FD567-5218-4DA6-91C2-7835D1E50D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71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5B0C7-C3CA-4AAF-A75E-9B2EC01311B2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2879-267A-4E83-99F2-BF0A1DF85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2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5B0C7-C3CA-4AAF-A75E-9B2EC01311B2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2879-267A-4E83-99F2-BF0A1DF85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628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5B0C7-C3CA-4AAF-A75E-9B2EC01311B2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2879-267A-4E83-99F2-BF0A1DF85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46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5B0C7-C3CA-4AAF-A75E-9B2EC01311B2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2879-267A-4E83-99F2-BF0A1DF85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3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5B0C7-C3CA-4AAF-A75E-9B2EC01311B2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2879-267A-4E83-99F2-BF0A1DF85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2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5B0C7-C3CA-4AAF-A75E-9B2EC01311B2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2879-267A-4E83-99F2-BF0A1DF85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32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5B0C7-C3CA-4AAF-A75E-9B2EC01311B2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2879-267A-4E83-99F2-BF0A1DF85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52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5B0C7-C3CA-4AAF-A75E-9B2EC01311B2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2879-267A-4E83-99F2-BF0A1DF85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74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5B0C7-C3CA-4AAF-A75E-9B2EC01311B2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2879-267A-4E83-99F2-BF0A1DF85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80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5B0C7-C3CA-4AAF-A75E-9B2EC01311B2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2879-267A-4E83-99F2-BF0A1DF85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14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5B0C7-C3CA-4AAF-A75E-9B2EC01311B2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2879-267A-4E83-99F2-BF0A1DF85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707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5B0C7-C3CA-4AAF-A75E-9B2EC01311B2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32879-267A-4E83-99F2-BF0A1DF85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317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att.velkey@duke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2762251"/>
          </a:xfrm>
        </p:spPr>
        <p:txBody>
          <a:bodyPr>
            <a:normAutofit/>
          </a:bodyPr>
          <a:lstStyle/>
          <a:p>
            <a:r>
              <a:rPr lang="en-US" b="1" dirty="0" smtClean="0"/>
              <a:t>Basic Tissues II</a:t>
            </a:r>
            <a:br>
              <a:rPr lang="en-US" b="1" dirty="0" smtClean="0"/>
            </a:br>
            <a:r>
              <a:rPr lang="en-US" b="1" dirty="0" smtClean="0"/>
              <a:t>Lab </a:t>
            </a:r>
            <a:r>
              <a:rPr lang="en-US" b="1" dirty="0" smtClean="0"/>
              <a:t>Orientation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muscle</a:t>
            </a:r>
            <a:br>
              <a:rPr lang="en-US" sz="2700" dirty="0" smtClean="0"/>
            </a:br>
            <a:r>
              <a:rPr lang="en-US" sz="2700" dirty="0" smtClean="0"/>
              <a:t>nerve</a:t>
            </a:r>
            <a:endParaRPr lang="en-US" sz="2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38600"/>
            <a:ext cx="6400800" cy="12192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J. Matthew Velkey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454A Davison</a:t>
            </a:r>
          </a:p>
          <a:p>
            <a:r>
              <a:rPr lang="en-US" sz="2000" dirty="0" smtClean="0">
                <a:hlinkClick r:id="rId2"/>
              </a:rPr>
              <a:t>matt.velkey@duke.edu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05663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/>
          </a:bodyPr>
          <a:lstStyle/>
          <a:p>
            <a:r>
              <a:rPr lang="en-US" sz="2800" b="1" dirty="0" err="1" smtClean="0"/>
              <a:t>WebSlide</a:t>
            </a:r>
            <a:r>
              <a:rPr lang="en-US" sz="2800" b="1" dirty="0" smtClean="0"/>
              <a:t> 0098_N: bladder</a:t>
            </a:r>
            <a:endParaRPr lang="en-US" sz="2800" b="1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" t="22097" r="1853" b="13086"/>
          <a:stretch/>
        </p:blipFill>
        <p:spPr bwMode="auto">
          <a:xfrm>
            <a:off x="2060712" y="533400"/>
            <a:ext cx="5022575" cy="2520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" t="26311" r="1406" b="17591"/>
          <a:stretch/>
        </p:blipFill>
        <p:spPr bwMode="auto">
          <a:xfrm>
            <a:off x="1189383" y="3939633"/>
            <a:ext cx="6781800" cy="2918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447261" y="3429000"/>
            <a:ext cx="82296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/>
              <a:t>WebSlide</a:t>
            </a:r>
            <a:r>
              <a:rPr lang="en-US" sz="2800" b="1" dirty="0" smtClean="0"/>
              <a:t> 0093_N: recto-anal junction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733800" y="1399401"/>
            <a:ext cx="15649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smooth muscle layers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638261" y="1970127"/>
            <a:ext cx="9068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conn tissue</a:t>
            </a:r>
            <a:endParaRPr lang="en-US" sz="12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876800" y="2743200"/>
            <a:ext cx="76200" cy="15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42552" y="2800350"/>
            <a:ext cx="881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epithelium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72510" y="4629150"/>
            <a:ext cx="11576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smooth muscle</a:t>
            </a:r>
            <a:endParaRPr lang="en-US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243111" y="4904601"/>
            <a:ext cx="1155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skeletal muscle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452027" y="3895725"/>
            <a:ext cx="881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epithelium</a:t>
            </a:r>
            <a:endParaRPr lang="en-US" sz="1200" b="1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5267325" y="4095750"/>
            <a:ext cx="76200" cy="15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657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jvelkey\AppData\Local\Temp\SNAGHTML269e5b92.PNG"/>
          <p:cNvPicPr>
            <a:picLocks noChangeAspect="1" noChangeArrowheads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5" y="857250"/>
            <a:ext cx="91059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2800" b="1" dirty="0" err="1" smtClean="0"/>
              <a:t>WebSlide</a:t>
            </a:r>
            <a:r>
              <a:rPr lang="en-US" sz="2800" b="1" dirty="0" smtClean="0"/>
              <a:t> 0020_O: peripheral nerve, </a:t>
            </a:r>
            <a:r>
              <a:rPr lang="en-US" sz="2800" b="1" dirty="0" err="1" smtClean="0"/>
              <a:t>c.s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590800" y="3581400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peri</a:t>
            </a:r>
            <a:r>
              <a:rPr lang="en-US" b="1" dirty="0" smtClean="0"/>
              <a:t>-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752600" y="3505200"/>
            <a:ext cx="545342" cy="369332"/>
          </a:xfrm>
          <a:prstGeom prst="rect">
            <a:avLst/>
          </a:prstGeom>
          <a:noFill/>
          <a:effectLst>
            <a:outerShdw blurRad="50800" dist="25400" dir="2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91000" y="3581400"/>
            <a:ext cx="345375" cy="3691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57600" y="3252827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e</a:t>
            </a:r>
            <a:r>
              <a:rPr lang="en-US" b="1" dirty="0" err="1" smtClean="0"/>
              <a:t>ndo</a:t>
            </a:r>
            <a:r>
              <a:rPr lang="en-US" b="1" dirty="0" smtClean="0"/>
              <a:t>-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967553" y="4917375"/>
            <a:ext cx="438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mf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576950" y="5102041"/>
            <a:ext cx="76200" cy="38435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360225" y="4824350"/>
            <a:ext cx="62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axon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777118" y="546873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*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559948" y="521589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7700828" y="6008914"/>
            <a:ext cx="113136" cy="39188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465625" y="6277100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107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2800" b="1" dirty="0" err="1" smtClean="0"/>
              <a:t>WebSlide</a:t>
            </a:r>
            <a:r>
              <a:rPr lang="en-US" sz="2800" b="1" dirty="0" smtClean="0"/>
              <a:t> 0021_O: peripheral nerve, </a:t>
            </a:r>
            <a:r>
              <a:rPr lang="en-US" sz="2800" b="1" dirty="0" err="1" smtClean="0"/>
              <a:t>l.s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pic>
        <p:nvPicPr>
          <p:cNvPr id="2050" name="Picture 2" descr="C:\Users\jvelkey\AppData\Local\Temp\SNAGHTML26e116b7.PNG"/>
          <p:cNvPicPr>
            <a:picLocks noChangeAspect="1" noChangeArrowheads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6" y="895350"/>
            <a:ext cx="9048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5187053">
            <a:off x="1335719" y="3266312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peri</a:t>
            </a:r>
            <a:r>
              <a:rPr lang="en-US" b="1" dirty="0" smtClean="0"/>
              <a:t>-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62000" y="3505200"/>
            <a:ext cx="545342" cy="369332"/>
          </a:xfrm>
          <a:prstGeom prst="rect">
            <a:avLst/>
          </a:prstGeom>
          <a:noFill/>
          <a:effectLst>
            <a:outerShdw blurRad="50800" dist="25400" dir="2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738721" y="4251003"/>
            <a:ext cx="345375" cy="3691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05321" y="392243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e</a:t>
            </a:r>
            <a:r>
              <a:rPr lang="en-US" b="1" dirty="0" err="1" smtClean="0"/>
              <a:t>ndo</a:t>
            </a:r>
            <a:r>
              <a:rPr lang="en-US" b="1" dirty="0" smtClean="0"/>
              <a:t>-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715203" y="5879068"/>
            <a:ext cx="444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mf</a:t>
            </a:r>
            <a:endParaRPr lang="en-US" b="1" dirty="0"/>
          </a:p>
        </p:txBody>
      </p:sp>
      <p:cxnSp>
        <p:nvCxnSpPr>
          <p:cNvPr id="12" name="Straight Arrow Connector 11"/>
          <p:cNvCxnSpPr>
            <a:stCxn id="13" idx="1"/>
          </p:cNvCxnSpPr>
          <p:nvPr/>
        </p:nvCxnSpPr>
        <p:spPr>
          <a:xfrm flipH="1">
            <a:off x="7636685" y="4945162"/>
            <a:ext cx="297616" cy="18466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934301" y="4760496"/>
            <a:ext cx="643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axon</a:t>
            </a:r>
            <a:endParaRPr lang="en-US" b="1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7867816" y="5666872"/>
            <a:ext cx="356140" cy="6799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223956" y="5574268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33672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3048"/>
            <a:ext cx="8229600" cy="8382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Slide </a:t>
            </a:r>
            <a:r>
              <a:rPr lang="en-US" sz="2800" b="1" dirty="0" err="1" smtClean="0"/>
              <a:t>UMich</a:t>
            </a:r>
            <a:r>
              <a:rPr lang="en-US" sz="2800" b="1" dirty="0" smtClean="0"/>
              <a:t> 68: nerve, </a:t>
            </a:r>
            <a:r>
              <a:rPr lang="en-US" sz="2800" b="1" dirty="0" err="1" smtClean="0"/>
              <a:t>c.s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pic>
        <p:nvPicPr>
          <p:cNvPr id="8194" name="Picture 2" descr="C:\Users\MATTVE~1\AppData\Local\Temp\SNAGHTML5da8de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9713"/>
            <a:ext cx="9144000" cy="607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0" y="3657600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e</a:t>
            </a:r>
            <a:r>
              <a:rPr lang="en-US" b="1" dirty="0" err="1" smtClean="0"/>
              <a:t>pi</a:t>
            </a:r>
            <a:r>
              <a:rPr lang="en-US" b="1" dirty="0" smtClean="0"/>
              <a:t>-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 rot="19320138">
            <a:off x="3621442" y="4683546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peri</a:t>
            </a:r>
            <a:r>
              <a:rPr lang="en-US" b="1" dirty="0" smtClean="0"/>
              <a:t>-</a:t>
            </a:r>
            <a:endParaRPr lang="en-US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8028682" y="4882780"/>
            <a:ext cx="152400" cy="34003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65258" y="4559284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endo</a:t>
            </a:r>
            <a:r>
              <a:rPr lang="en-US" b="1" dirty="0" smtClean="0"/>
              <a:t>-</a:t>
            </a:r>
            <a:endParaRPr lang="en-US" b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507224" y="5052796"/>
            <a:ext cx="76200" cy="50980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421880" y="4743950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</a:t>
            </a:r>
            <a:endParaRPr lang="en-US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8077450" y="5654040"/>
            <a:ext cx="407030" cy="76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433816" y="5526024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sc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15370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3048"/>
            <a:ext cx="8229600" cy="838200"/>
          </a:xfrm>
        </p:spPr>
        <p:txBody>
          <a:bodyPr>
            <a:normAutofit/>
          </a:bodyPr>
          <a:lstStyle/>
          <a:p>
            <a:r>
              <a:rPr lang="en-US" sz="2800" b="1" dirty="0"/>
              <a:t>Slide </a:t>
            </a:r>
            <a:r>
              <a:rPr lang="en-US" sz="2800" b="1" dirty="0" err="1" smtClean="0"/>
              <a:t>UMich</a:t>
            </a:r>
            <a:r>
              <a:rPr lang="en-US" sz="2800" b="1" dirty="0" smtClean="0"/>
              <a:t> 68</a:t>
            </a:r>
            <a:r>
              <a:rPr lang="en-US" sz="2800" b="1" dirty="0"/>
              <a:t>: nerve, </a:t>
            </a:r>
            <a:r>
              <a:rPr lang="en-US" sz="2800" b="1" dirty="0" err="1" smtClean="0"/>
              <a:t>l.s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pic>
        <p:nvPicPr>
          <p:cNvPr id="5122" name="Picture 2" descr="C:\Users\MATTVE~1\AppData\Local\Temp\SNAGHTML5e09e9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781049"/>
            <a:ext cx="9144000" cy="607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7086600" y="5218176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934200" y="4876800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nr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229600" y="4876800"/>
            <a:ext cx="228600" cy="36933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933582" y="4572000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577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3048"/>
            <a:ext cx="8229600" cy="838200"/>
          </a:xfrm>
        </p:spPr>
        <p:txBody>
          <a:bodyPr>
            <a:normAutofit/>
          </a:bodyPr>
          <a:lstStyle/>
          <a:p>
            <a:r>
              <a:rPr lang="en-US" sz="2800" b="1" dirty="0" err="1" smtClean="0"/>
              <a:t>WebSlide</a:t>
            </a:r>
            <a:r>
              <a:rPr lang="en-US" sz="2800" b="1" dirty="0" smtClean="0"/>
              <a:t> 0034_O: spinal cord, </a:t>
            </a:r>
            <a:r>
              <a:rPr lang="en-US" sz="2800" b="1" dirty="0" err="1" smtClean="0"/>
              <a:t>c.s</a:t>
            </a:r>
            <a:r>
              <a:rPr lang="en-US" sz="2800" b="1" dirty="0" smtClean="0"/>
              <a:t>., </a:t>
            </a:r>
            <a:r>
              <a:rPr lang="en-US" sz="2800" b="1" dirty="0" err="1" smtClean="0"/>
              <a:t>h&amp;e</a:t>
            </a:r>
            <a:endParaRPr lang="en-US" sz="2800" b="1" dirty="0"/>
          </a:p>
        </p:txBody>
      </p:sp>
      <p:pic>
        <p:nvPicPr>
          <p:cNvPr id="11266" name="Picture 2" descr="C:\Users\MATTVE~1\AppData\Local\Temp\SNAGHTML5e3cadb.PNG"/>
          <p:cNvPicPr>
            <a:picLocks noChangeAspect="1" noChangeArrowheads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" y="781049"/>
            <a:ext cx="9144000" cy="607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0" y="2971800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VH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90800" y="5040868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4419600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WM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1755081" y="2621280"/>
            <a:ext cx="2719383" cy="3048000"/>
          </a:xfrm>
          <a:custGeom>
            <a:avLst/>
            <a:gdLst>
              <a:gd name="connsiteX0" fmla="*/ 2073207 w 2719383"/>
              <a:gd name="connsiteY0" fmla="*/ 1341120 h 3048000"/>
              <a:gd name="connsiteX1" fmla="*/ 2012247 w 2719383"/>
              <a:gd name="connsiteY1" fmla="*/ 1328928 h 3048000"/>
              <a:gd name="connsiteX2" fmla="*/ 1951287 w 2719383"/>
              <a:gd name="connsiteY2" fmla="*/ 1267968 h 3048000"/>
              <a:gd name="connsiteX3" fmla="*/ 1914711 w 2719383"/>
              <a:gd name="connsiteY3" fmla="*/ 1231392 h 3048000"/>
              <a:gd name="connsiteX4" fmla="*/ 1878135 w 2719383"/>
              <a:gd name="connsiteY4" fmla="*/ 1109472 h 3048000"/>
              <a:gd name="connsiteX5" fmla="*/ 1890327 w 2719383"/>
              <a:gd name="connsiteY5" fmla="*/ 926592 h 3048000"/>
              <a:gd name="connsiteX6" fmla="*/ 1963479 w 2719383"/>
              <a:gd name="connsiteY6" fmla="*/ 780288 h 3048000"/>
              <a:gd name="connsiteX7" fmla="*/ 1987863 w 2719383"/>
              <a:gd name="connsiteY7" fmla="*/ 743712 h 3048000"/>
              <a:gd name="connsiteX8" fmla="*/ 2012247 w 2719383"/>
              <a:gd name="connsiteY8" fmla="*/ 707136 h 3048000"/>
              <a:gd name="connsiteX9" fmla="*/ 2048823 w 2719383"/>
              <a:gd name="connsiteY9" fmla="*/ 682752 h 3048000"/>
              <a:gd name="connsiteX10" fmla="*/ 2085399 w 2719383"/>
              <a:gd name="connsiteY10" fmla="*/ 609600 h 3048000"/>
              <a:gd name="connsiteX11" fmla="*/ 2109783 w 2719383"/>
              <a:gd name="connsiteY11" fmla="*/ 560832 h 3048000"/>
              <a:gd name="connsiteX12" fmla="*/ 2146359 w 2719383"/>
              <a:gd name="connsiteY12" fmla="*/ 451104 h 3048000"/>
              <a:gd name="connsiteX13" fmla="*/ 2170743 w 2719383"/>
              <a:gd name="connsiteY13" fmla="*/ 377952 h 3048000"/>
              <a:gd name="connsiteX14" fmla="*/ 2182935 w 2719383"/>
              <a:gd name="connsiteY14" fmla="*/ 341376 h 3048000"/>
              <a:gd name="connsiteX15" fmla="*/ 2170743 w 2719383"/>
              <a:gd name="connsiteY15" fmla="*/ 182880 h 3048000"/>
              <a:gd name="connsiteX16" fmla="*/ 2121975 w 2719383"/>
              <a:gd name="connsiteY16" fmla="*/ 109728 h 3048000"/>
              <a:gd name="connsiteX17" fmla="*/ 2097591 w 2719383"/>
              <a:gd name="connsiteY17" fmla="*/ 73152 h 3048000"/>
              <a:gd name="connsiteX18" fmla="*/ 1987863 w 2719383"/>
              <a:gd name="connsiteY18" fmla="*/ 36576 h 3048000"/>
              <a:gd name="connsiteX19" fmla="*/ 1951287 w 2719383"/>
              <a:gd name="connsiteY19" fmla="*/ 24384 h 3048000"/>
              <a:gd name="connsiteX20" fmla="*/ 1914711 w 2719383"/>
              <a:gd name="connsiteY20" fmla="*/ 12192 h 3048000"/>
              <a:gd name="connsiteX21" fmla="*/ 1865943 w 2719383"/>
              <a:gd name="connsiteY21" fmla="*/ 0 h 3048000"/>
              <a:gd name="connsiteX22" fmla="*/ 1573335 w 2719383"/>
              <a:gd name="connsiteY22" fmla="*/ 12192 h 3048000"/>
              <a:gd name="connsiteX23" fmla="*/ 1329495 w 2719383"/>
              <a:gd name="connsiteY23" fmla="*/ 24384 h 3048000"/>
              <a:gd name="connsiteX24" fmla="*/ 1146615 w 2719383"/>
              <a:gd name="connsiteY24" fmla="*/ 48768 h 3048000"/>
              <a:gd name="connsiteX25" fmla="*/ 1097847 w 2719383"/>
              <a:gd name="connsiteY25" fmla="*/ 60960 h 3048000"/>
              <a:gd name="connsiteX26" fmla="*/ 939351 w 2719383"/>
              <a:gd name="connsiteY26" fmla="*/ 97536 h 3048000"/>
              <a:gd name="connsiteX27" fmla="*/ 817431 w 2719383"/>
              <a:gd name="connsiteY27" fmla="*/ 134112 h 3048000"/>
              <a:gd name="connsiteX28" fmla="*/ 744279 w 2719383"/>
              <a:gd name="connsiteY28" fmla="*/ 146304 h 3048000"/>
              <a:gd name="connsiteX29" fmla="*/ 537015 w 2719383"/>
              <a:gd name="connsiteY29" fmla="*/ 170688 h 3048000"/>
              <a:gd name="connsiteX30" fmla="*/ 500439 w 2719383"/>
              <a:gd name="connsiteY30" fmla="*/ 182880 h 3048000"/>
              <a:gd name="connsiteX31" fmla="*/ 341943 w 2719383"/>
              <a:gd name="connsiteY31" fmla="*/ 207264 h 3048000"/>
              <a:gd name="connsiteX32" fmla="*/ 305367 w 2719383"/>
              <a:gd name="connsiteY32" fmla="*/ 219456 h 3048000"/>
              <a:gd name="connsiteX33" fmla="*/ 244407 w 2719383"/>
              <a:gd name="connsiteY33" fmla="*/ 256032 h 3048000"/>
              <a:gd name="connsiteX34" fmla="*/ 171255 w 2719383"/>
              <a:gd name="connsiteY34" fmla="*/ 280416 h 3048000"/>
              <a:gd name="connsiteX35" fmla="*/ 159063 w 2719383"/>
              <a:gd name="connsiteY35" fmla="*/ 316992 h 3048000"/>
              <a:gd name="connsiteX36" fmla="*/ 85911 w 2719383"/>
              <a:gd name="connsiteY36" fmla="*/ 390144 h 3048000"/>
              <a:gd name="connsiteX37" fmla="*/ 24951 w 2719383"/>
              <a:gd name="connsiteY37" fmla="*/ 512064 h 3048000"/>
              <a:gd name="connsiteX38" fmla="*/ 567 w 2719383"/>
              <a:gd name="connsiteY38" fmla="*/ 585216 h 3048000"/>
              <a:gd name="connsiteX39" fmla="*/ 24951 w 2719383"/>
              <a:gd name="connsiteY39" fmla="*/ 694944 h 3048000"/>
              <a:gd name="connsiteX40" fmla="*/ 171255 w 2719383"/>
              <a:gd name="connsiteY40" fmla="*/ 816864 h 3048000"/>
              <a:gd name="connsiteX41" fmla="*/ 244407 w 2719383"/>
              <a:gd name="connsiteY41" fmla="*/ 865632 h 3048000"/>
              <a:gd name="connsiteX42" fmla="*/ 354135 w 2719383"/>
              <a:gd name="connsiteY42" fmla="*/ 938784 h 3048000"/>
              <a:gd name="connsiteX43" fmla="*/ 390711 w 2719383"/>
              <a:gd name="connsiteY43" fmla="*/ 963168 h 3048000"/>
              <a:gd name="connsiteX44" fmla="*/ 463863 w 2719383"/>
              <a:gd name="connsiteY44" fmla="*/ 987552 h 3048000"/>
              <a:gd name="connsiteX45" fmla="*/ 537015 w 2719383"/>
              <a:gd name="connsiteY45" fmla="*/ 1036320 h 3048000"/>
              <a:gd name="connsiteX46" fmla="*/ 573591 w 2719383"/>
              <a:gd name="connsiteY46" fmla="*/ 1060704 h 3048000"/>
              <a:gd name="connsiteX47" fmla="*/ 683319 w 2719383"/>
              <a:gd name="connsiteY47" fmla="*/ 1146048 h 3048000"/>
              <a:gd name="connsiteX48" fmla="*/ 719895 w 2719383"/>
              <a:gd name="connsiteY48" fmla="*/ 1182624 h 3048000"/>
              <a:gd name="connsiteX49" fmla="*/ 744279 w 2719383"/>
              <a:gd name="connsiteY49" fmla="*/ 1219200 h 3048000"/>
              <a:gd name="connsiteX50" fmla="*/ 780855 w 2719383"/>
              <a:gd name="connsiteY50" fmla="*/ 1231392 h 3048000"/>
              <a:gd name="connsiteX51" fmla="*/ 854007 w 2719383"/>
              <a:gd name="connsiteY51" fmla="*/ 1292352 h 3048000"/>
              <a:gd name="connsiteX52" fmla="*/ 914967 w 2719383"/>
              <a:gd name="connsiteY52" fmla="*/ 1365504 h 3048000"/>
              <a:gd name="connsiteX53" fmla="*/ 951543 w 2719383"/>
              <a:gd name="connsiteY53" fmla="*/ 1389888 h 3048000"/>
              <a:gd name="connsiteX54" fmla="*/ 1012503 w 2719383"/>
              <a:gd name="connsiteY54" fmla="*/ 1475232 h 3048000"/>
              <a:gd name="connsiteX55" fmla="*/ 1049079 w 2719383"/>
              <a:gd name="connsiteY55" fmla="*/ 1511808 h 3048000"/>
              <a:gd name="connsiteX56" fmla="*/ 1110039 w 2719383"/>
              <a:gd name="connsiteY56" fmla="*/ 1572768 h 3048000"/>
              <a:gd name="connsiteX57" fmla="*/ 1158807 w 2719383"/>
              <a:gd name="connsiteY57" fmla="*/ 1645920 h 3048000"/>
              <a:gd name="connsiteX58" fmla="*/ 1146615 w 2719383"/>
              <a:gd name="connsiteY58" fmla="*/ 1950720 h 3048000"/>
              <a:gd name="connsiteX59" fmla="*/ 1122231 w 2719383"/>
              <a:gd name="connsiteY59" fmla="*/ 2023872 h 3048000"/>
              <a:gd name="connsiteX60" fmla="*/ 1085655 w 2719383"/>
              <a:gd name="connsiteY60" fmla="*/ 2060448 h 3048000"/>
              <a:gd name="connsiteX61" fmla="*/ 1036887 w 2719383"/>
              <a:gd name="connsiteY61" fmla="*/ 2121408 h 3048000"/>
              <a:gd name="connsiteX62" fmla="*/ 1012503 w 2719383"/>
              <a:gd name="connsiteY62" fmla="*/ 2157984 h 3048000"/>
              <a:gd name="connsiteX63" fmla="*/ 939351 w 2719383"/>
              <a:gd name="connsiteY63" fmla="*/ 2218944 h 3048000"/>
              <a:gd name="connsiteX64" fmla="*/ 914967 w 2719383"/>
              <a:gd name="connsiteY64" fmla="*/ 2255520 h 3048000"/>
              <a:gd name="connsiteX65" fmla="*/ 841815 w 2719383"/>
              <a:gd name="connsiteY65" fmla="*/ 2292096 h 3048000"/>
              <a:gd name="connsiteX66" fmla="*/ 756471 w 2719383"/>
              <a:gd name="connsiteY66" fmla="*/ 2389632 h 3048000"/>
              <a:gd name="connsiteX67" fmla="*/ 732087 w 2719383"/>
              <a:gd name="connsiteY67" fmla="*/ 2438400 h 3048000"/>
              <a:gd name="connsiteX68" fmla="*/ 658935 w 2719383"/>
              <a:gd name="connsiteY68" fmla="*/ 2499360 h 3048000"/>
              <a:gd name="connsiteX69" fmla="*/ 634551 w 2719383"/>
              <a:gd name="connsiteY69" fmla="*/ 2535936 h 3048000"/>
              <a:gd name="connsiteX70" fmla="*/ 646743 w 2719383"/>
              <a:gd name="connsiteY70" fmla="*/ 2657856 h 3048000"/>
              <a:gd name="connsiteX71" fmla="*/ 671127 w 2719383"/>
              <a:gd name="connsiteY71" fmla="*/ 2731008 h 3048000"/>
              <a:gd name="connsiteX72" fmla="*/ 695511 w 2719383"/>
              <a:gd name="connsiteY72" fmla="*/ 2816352 h 3048000"/>
              <a:gd name="connsiteX73" fmla="*/ 732087 w 2719383"/>
              <a:gd name="connsiteY73" fmla="*/ 2852928 h 3048000"/>
              <a:gd name="connsiteX74" fmla="*/ 768663 w 2719383"/>
              <a:gd name="connsiteY74" fmla="*/ 2877312 h 3048000"/>
              <a:gd name="connsiteX75" fmla="*/ 841815 w 2719383"/>
              <a:gd name="connsiteY75" fmla="*/ 2913888 h 3048000"/>
              <a:gd name="connsiteX76" fmla="*/ 878391 w 2719383"/>
              <a:gd name="connsiteY76" fmla="*/ 2950464 h 3048000"/>
              <a:gd name="connsiteX77" fmla="*/ 914967 w 2719383"/>
              <a:gd name="connsiteY77" fmla="*/ 2999232 h 3048000"/>
              <a:gd name="connsiteX78" fmla="*/ 951543 w 2719383"/>
              <a:gd name="connsiteY78" fmla="*/ 3011424 h 3048000"/>
              <a:gd name="connsiteX79" fmla="*/ 1024695 w 2719383"/>
              <a:gd name="connsiteY79" fmla="*/ 3048000 h 3048000"/>
              <a:gd name="connsiteX80" fmla="*/ 1402647 w 2719383"/>
              <a:gd name="connsiteY80" fmla="*/ 3023616 h 3048000"/>
              <a:gd name="connsiteX81" fmla="*/ 1451415 w 2719383"/>
              <a:gd name="connsiteY81" fmla="*/ 2999232 h 3048000"/>
              <a:gd name="connsiteX82" fmla="*/ 1487991 w 2719383"/>
              <a:gd name="connsiteY82" fmla="*/ 2987040 h 3048000"/>
              <a:gd name="connsiteX83" fmla="*/ 1573335 w 2719383"/>
              <a:gd name="connsiteY83" fmla="*/ 2889504 h 3048000"/>
              <a:gd name="connsiteX84" fmla="*/ 1622103 w 2719383"/>
              <a:gd name="connsiteY84" fmla="*/ 2804160 h 3048000"/>
              <a:gd name="connsiteX85" fmla="*/ 1658679 w 2719383"/>
              <a:gd name="connsiteY85" fmla="*/ 2779776 h 3048000"/>
              <a:gd name="connsiteX86" fmla="*/ 1670871 w 2719383"/>
              <a:gd name="connsiteY86" fmla="*/ 2743200 h 3048000"/>
              <a:gd name="connsiteX87" fmla="*/ 1744023 w 2719383"/>
              <a:gd name="connsiteY87" fmla="*/ 2633472 h 3048000"/>
              <a:gd name="connsiteX88" fmla="*/ 1768407 w 2719383"/>
              <a:gd name="connsiteY88" fmla="*/ 2596896 h 3048000"/>
              <a:gd name="connsiteX89" fmla="*/ 1829367 w 2719383"/>
              <a:gd name="connsiteY89" fmla="*/ 2487168 h 3048000"/>
              <a:gd name="connsiteX90" fmla="*/ 1853751 w 2719383"/>
              <a:gd name="connsiteY90" fmla="*/ 2450592 h 3048000"/>
              <a:gd name="connsiteX91" fmla="*/ 1878135 w 2719383"/>
              <a:gd name="connsiteY91" fmla="*/ 2414016 h 3048000"/>
              <a:gd name="connsiteX92" fmla="*/ 1914711 w 2719383"/>
              <a:gd name="connsiteY92" fmla="*/ 2377440 h 3048000"/>
              <a:gd name="connsiteX93" fmla="*/ 1975671 w 2719383"/>
              <a:gd name="connsiteY93" fmla="*/ 2267712 h 3048000"/>
              <a:gd name="connsiteX94" fmla="*/ 2012247 w 2719383"/>
              <a:gd name="connsiteY94" fmla="*/ 2243328 h 3048000"/>
              <a:gd name="connsiteX95" fmla="*/ 2073207 w 2719383"/>
              <a:gd name="connsiteY95" fmla="*/ 2170176 h 3048000"/>
              <a:gd name="connsiteX96" fmla="*/ 2121975 w 2719383"/>
              <a:gd name="connsiteY96" fmla="*/ 2145792 h 3048000"/>
              <a:gd name="connsiteX97" fmla="*/ 2158551 w 2719383"/>
              <a:gd name="connsiteY97" fmla="*/ 2121408 h 3048000"/>
              <a:gd name="connsiteX98" fmla="*/ 2280471 w 2719383"/>
              <a:gd name="connsiteY98" fmla="*/ 2084832 h 3048000"/>
              <a:gd name="connsiteX99" fmla="*/ 2390199 w 2719383"/>
              <a:gd name="connsiteY99" fmla="*/ 2048256 h 3048000"/>
              <a:gd name="connsiteX100" fmla="*/ 2426775 w 2719383"/>
              <a:gd name="connsiteY100" fmla="*/ 2036064 h 3048000"/>
              <a:gd name="connsiteX101" fmla="*/ 2463351 w 2719383"/>
              <a:gd name="connsiteY101" fmla="*/ 2023872 h 3048000"/>
              <a:gd name="connsiteX102" fmla="*/ 2719383 w 2719383"/>
              <a:gd name="connsiteY102" fmla="*/ 2036064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2719383" h="3048000">
                <a:moveTo>
                  <a:pt x="2073207" y="1341120"/>
                </a:moveTo>
                <a:cubicBezTo>
                  <a:pt x="2052887" y="1337056"/>
                  <a:pt x="2031650" y="1336204"/>
                  <a:pt x="2012247" y="1328928"/>
                </a:cubicBezTo>
                <a:cubicBezTo>
                  <a:pt x="1968898" y="1312672"/>
                  <a:pt x="1978380" y="1300480"/>
                  <a:pt x="1951287" y="1267968"/>
                </a:cubicBezTo>
                <a:cubicBezTo>
                  <a:pt x="1940249" y="1254722"/>
                  <a:pt x="1926903" y="1243584"/>
                  <a:pt x="1914711" y="1231392"/>
                </a:cubicBezTo>
                <a:cubicBezTo>
                  <a:pt x="1885028" y="1142344"/>
                  <a:pt x="1896561" y="1183176"/>
                  <a:pt x="1878135" y="1109472"/>
                </a:cubicBezTo>
                <a:cubicBezTo>
                  <a:pt x="1882199" y="1048512"/>
                  <a:pt x="1881687" y="987073"/>
                  <a:pt x="1890327" y="926592"/>
                </a:cubicBezTo>
                <a:cubicBezTo>
                  <a:pt x="1899505" y="862349"/>
                  <a:pt x="1928358" y="832970"/>
                  <a:pt x="1963479" y="780288"/>
                </a:cubicBezTo>
                <a:lnTo>
                  <a:pt x="1987863" y="743712"/>
                </a:lnTo>
                <a:cubicBezTo>
                  <a:pt x="1995991" y="731520"/>
                  <a:pt x="2000055" y="715264"/>
                  <a:pt x="2012247" y="707136"/>
                </a:cubicBezTo>
                <a:lnTo>
                  <a:pt x="2048823" y="682752"/>
                </a:lnTo>
                <a:cubicBezTo>
                  <a:pt x="2095683" y="612462"/>
                  <a:pt x="2055113" y="680268"/>
                  <a:pt x="2085399" y="609600"/>
                </a:cubicBezTo>
                <a:cubicBezTo>
                  <a:pt x="2092558" y="592895"/>
                  <a:pt x="2103033" y="577707"/>
                  <a:pt x="2109783" y="560832"/>
                </a:cubicBezTo>
                <a:lnTo>
                  <a:pt x="2146359" y="451104"/>
                </a:lnTo>
                <a:lnTo>
                  <a:pt x="2170743" y="377952"/>
                </a:lnTo>
                <a:lnTo>
                  <a:pt x="2182935" y="341376"/>
                </a:lnTo>
                <a:cubicBezTo>
                  <a:pt x="2178871" y="288544"/>
                  <a:pt x="2184228" y="234123"/>
                  <a:pt x="2170743" y="182880"/>
                </a:cubicBezTo>
                <a:cubicBezTo>
                  <a:pt x="2163285" y="154539"/>
                  <a:pt x="2138231" y="134112"/>
                  <a:pt x="2121975" y="109728"/>
                </a:cubicBezTo>
                <a:cubicBezTo>
                  <a:pt x="2113847" y="97536"/>
                  <a:pt x="2111492" y="77786"/>
                  <a:pt x="2097591" y="73152"/>
                </a:cubicBezTo>
                <a:lnTo>
                  <a:pt x="1987863" y="36576"/>
                </a:lnTo>
                <a:lnTo>
                  <a:pt x="1951287" y="24384"/>
                </a:lnTo>
                <a:cubicBezTo>
                  <a:pt x="1939095" y="20320"/>
                  <a:pt x="1927179" y="15309"/>
                  <a:pt x="1914711" y="12192"/>
                </a:cubicBezTo>
                <a:lnTo>
                  <a:pt x="1865943" y="0"/>
                </a:lnTo>
                <a:lnTo>
                  <a:pt x="1573335" y="12192"/>
                </a:lnTo>
                <a:cubicBezTo>
                  <a:pt x="1492037" y="15887"/>
                  <a:pt x="1410670" y="18586"/>
                  <a:pt x="1329495" y="24384"/>
                </a:cubicBezTo>
                <a:cubicBezTo>
                  <a:pt x="1312012" y="25633"/>
                  <a:pt x="1169174" y="44666"/>
                  <a:pt x="1146615" y="48768"/>
                </a:cubicBezTo>
                <a:cubicBezTo>
                  <a:pt x="1130129" y="51765"/>
                  <a:pt x="1114204" y="57325"/>
                  <a:pt x="1097847" y="60960"/>
                </a:cubicBezTo>
                <a:cubicBezTo>
                  <a:pt x="1039817" y="73855"/>
                  <a:pt x="999107" y="77617"/>
                  <a:pt x="939351" y="97536"/>
                </a:cubicBezTo>
                <a:cubicBezTo>
                  <a:pt x="892699" y="113087"/>
                  <a:pt x="863496" y="124899"/>
                  <a:pt x="817431" y="134112"/>
                </a:cubicBezTo>
                <a:cubicBezTo>
                  <a:pt x="793191" y="138960"/>
                  <a:pt x="768712" y="142545"/>
                  <a:pt x="744279" y="146304"/>
                </a:cubicBezTo>
                <a:cubicBezTo>
                  <a:pt x="644171" y="161705"/>
                  <a:pt x="651047" y="159285"/>
                  <a:pt x="537015" y="170688"/>
                </a:cubicBezTo>
                <a:cubicBezTo>
                  <a:pt x="524823" y="174752"/>
                  <a:pt x="513083" y="180581"/>
                  <a:pt x="500439" y="182880"/>
                </a:cubicBezTo>
                <a:cubicBezTo>
                  <a:pt x="391862" y="202621"/>
                  <a:pt x="429010" y="185497"/>
                  <a:pt x="341943" y="207264"/>
                </a:cubicBezTo>
                <a:cubicBezTo>
                  <a:pt x="329475" y="210381"/>
                  <a:pt x="316862" y="213709"/>
                  <a:pt x="305367" y="219456"/>
                </a:cubicBezTo>
                <a:cubicBezTo>
                  <a:pt x="284172" y="230054"/>
                  <a:pt x="265980" y="246226"/>
                  <a:pt x="244407" y="256032"/>
                </a:cubicBezTo>
                <a:cubicBezTo>
                  <a:pt x="221008" y="266668"/>
                  <a:pt x="171255" y="280416"/>
                  <a:pt x="171255" y="280416"/>
                </a:cubicBezTo>
                <a:cubicBezTo>
                  <a:pt x="167191" y="292608"/>
                  <a:pt x="166953" y="306848"/>
                  <a:pt x="159063" y="316992"/>
                </a:cubicBezTo>
                <a:cubicBezTo>
                  <a:pt x="137892" y="344212"/>
                  <a:pt x="85911" y="390144"/>
                  <a:pt x="85911" y="390144"/>
                </a:cubicBezTo>
                <a:cubicBezTo>
                  <a:pt x="55101" y="482573"/>
                  <a:pt x="76949" y="442734"/>
                  <a:pt x="24951" y="512064"/>
                </a:cubicBezTo>
                <a:cubicBezTo>
                  <a:pt x="16823" y="536448"/>
                  <a:pt x="-3659" y="559863"/>
                  <a:pt x="567" y="585216"/>
                </a:cubicBezTo>
                <a:cubicBezTo>
                  <a:pt x="876" y="587070"/>
                  <a:pt x="12218" y="678573"/>
                  <a:pt x="24951" y="694944"/>
                </a:cubicBezTo>
                <a:cubicBezTo>
                  <a:pt x="75499" y="759934"/>
                  <a:pt x="106231" y="773515"/>
                  <a:pt x="171255" y="816864"/>
                </a:cubicBezTo>
                <a:lnTo>
                  <a:pt x="244407" y="865632"/>
                </a:lnTo>
                <a:lnTo>
                  <a:pt x="354135" y="938784"/>
                </a:lnTo>
                <a:cubicBezTo>
                  <a:pt x="366327" y="946912"/>
                  <a:pt x="376810" y="958534"/>
                  <a:pt x="390711" y="963168"/>
                </a:cubicBezTo>
                <a:cubicBezTo>
                  <a:pt x="415095" y="971296"/>
                  <a:pt x="442477" y="973295"/>
                  <a:pt x="463863" y="987552"/>
                </a:cubicBezTo>
                <a:lnTo>
                  <a:pt x="537015" y="1036320"/>
                </a:lnTo>
                <a:cubicBezTo>
                  <a:pt x="549207" y="1044448"/>
                  <a:pt x="563230" y="1050343"/>
                  <a:pt x="573591" y="1060704"/>
                </a:cubicBezTo>
                <a:cubicBezTo>
                  <a:pt x="655830" y="1142943"/>
                  <a:pt x="614028" y="1122951"/>
                  <a:pt x="683319" y="1146048"/>
                </a:cubicBezTo>
                <a:cubicBezTo>
                  <a:pt x="695511" y="1158240"/>
                  <a:pt x="708857" y="1169378"/>
                  <a:pt x="719895" y="1182624"/>
                </a:cubicBezTo>
                <a:cubicBezTo>
                  <a:pt x="729276" y="1193881"/>
                  <a:pt x="732837" y="1210046"/>
                  <a:pt x="744279" y="1219200"/>
                </a:cubicBezTo>
                <a:cubicBezTo>
                  <a:pt x="754314" y="1227228"/>
                  <a:pt x="768663" y="1227328"/>
                  <a:pt x="780855" y="1231392"/>
                </a:cubicBezTo>
                <a:cubicBezTo>
                  <a:pt x="869298" y="1349316"/>
                  <a:pt x="770227" y="1236499"/>
                  <a:pt x="854007" y="1292352"/>
                </a:cubicBezTo>
                <a:cubicBezTo>
                  <a:pt x="913927" y="1332299"/>
                  <a:pt x="869985" y="1320522"/>
                  <a:pt x="914967" y="1365504"/>
                </a:cubicBezTo>
                <a:cubicBezTo>
                  <a:pt x="925328" y="1375865"/>
                  <a:pt x="939351" y="1381760"/>
                  <a:pt x="951543" y="1389888"/>
                </a:cubicBezTo>
                <a:cubicBezTo>
                  <a:pt x="970841" y="1418835"/>
                  <a:pt x="989819" y="1448767"/>
                  <a:pt x="1012503" y="1475232"/>
                </a:cubicBezTo>
                <a:cubicBezTo>
                  <a:pt x="1023724" y="1488323"/>
                  <a:pt x="1038041" y="1498562"/>
                  <a:pt x="1049079" y="1511808"/>
                </a:cubicBezTo>
                <a:cubicBezTo>
                  <a:pt x="1099879" y="1572768"/>
                  <a:pt x="1042983" y="1528064"/>
                  <a:pt x="1110039" y="1572768"/>
                </a:cubicBezTo>
                <a:cubicBezTo>
                  <a:pt x="1126295" y="1597152"/>
                  <a:pt x="1159978" y="1616637"/>
                  <a:pt x="1158807" y="1645920"/>
                </a:cubicBezTo>
                <a:cubicBezTo>
                  <a:pt x="1154743" y="1747520"/>
                  <a:pt x="1156409" y="1849512"/>
                  <a:pt x="1146615" y="1950720"/>
                </a:cubicBezTo>
                <a:cubicBezTo>
                  <a:pt x="1144139" y="1976303"/>
                  <a:pt x="1140406" y="2005697"/>
                  <a:pt x="1122231" y="2023872"/>
                </a:cubicBezTo>
                <a:lnTo>
                  <a:pt x="1085655" y="2060448"/>
                </a:lnTo>
                <a:cubicBezTo>
                  <a:pt x="1061920" y="2131654"/>
                  <a:pt x="1092034" y="2066261"/>
                  <a:pt x="1036887" y="2121408"/>
                </a:cubicBezTo>
                <a:cubicBezTo>
                  <a:pt x="1026526" y="2131769"/>
                  <a:pt x="1021884" y="2146727"/>
                  <a:pt x="1012503" y="2157984"/>
                </a:cubicBezTo>
                <a:cubicBezTo>
                  <a:pt x="983167" y="2193187"/>
                  <a:pt x="975315" y="2194968"/>
                  <a:pt x="939351" y="2218944"/>
                </a:cubicBezTo>
                <a:cubicBezTo>
                  <a:pt x="931223" y="2231136"/>
                  <a:pt x="925328" y="2245159"/>
                  <a:pt x="914967" y="2255520"/>
                </a:cubicBezTo>
                <a:cubicBezTo>
                  <a:pt x="891332" y="2279155"/>
                  <a:pt x="871563" y="2282180"/>
                  <a:pt x="841815" y="2292096"/>
                </a:cubicBezTo>
                <a:cubicBezTo>
                  <a:pt x="784919" y="2377440"/>
                  <a:pt x="817431" y="2348992"/>
                  <a:pt x="756471" y="2389632"/>
                </a:cubicBezTo>
                <a:cubicBezTo>
                  <a:pt x="748343" y="2405888"/>
                  <a:pt x="742651" y="2423611"/>
                  <a:pt x="732087" y="2438400"/>
                </a:cubicBezTo>
                <a:cubicBezTo>
                  <a:pt x="710752" y="2468269"/>
                  <a:pt x="688100" y="2479917"/>
                  <a:pt x="658935" y="2499360"/>
                </a:cubicBezTo>
                <a:cubicBezTo>
                  <a:pt x="650807" y="2511552"/>
                  <a:pt x="635675" y="2521326"/>
                  <a:pt x="634551" y="2535936"/>
                </a:cubicBezTo>
                <a:cubicBezTo>
                  <a:pt x="631419" y="2576658"/>
                  <a:pt x="639216" y="2617713"/>
                  <a:pt x="646743" y="2657856"/>
                </a:cubicBezTo>
                <a:cubicBezTo>
                  <a:pt x="651480" y="2683119"/>
                  <a:pt x="664893" y="2706072"/>
                  <a:pt x="671127" y="2731008"/>
                </a:cubicBezTo>
                <a:cubicBezTo>
                  <a:pt x="672753" y="2737511"/>
                  <a:pt x="688515" y="2805858"/>
                  <a:pt x="695511" y="2816352"/>
                </a:cubicBezTo>
                <a:cubicBezTo>
                  <a:pt x="705075" y="2830698"/>
                  <a:pt x="718841" y="2841890"/>
                  <a:pt x="732087" y="2852928"/>
                </a:cubicBezTo>
                <a:cubicBezTo>
                  <a:pt x="743344" y="2862309"/>
                  <a:pt x="755557" y="2870759"/>
                  <a:pt x="768663" y="2877312"/>
                </a:cubicBezTo>
                <a:cubicBezTo>
                  <a:pt x="823650" y="2904805"/>
                  <a:pt x="789404" y="2870212"/>
                  <a:pt x="841815" y="2913888"/>
                </a:cubicBezTo>
                <a:cubicBezTo>
                  <a:pt x="855061" y="2924926"/>
                  <a:pt x="867170" y="2937373"/>
                  <a:pt x="878391" y="2950464"/>
                </a:cubicBezTo>
                <a:cubicBezTo>
                  <a:pt x="891615" y="2965892"/>
                  <a:pt x="899357" y="2986223"/>
                  <a:pt x="914967" y="2999232"/>
                </a:cubicBezTo>
                <a:cubicBezTo>
                  <a:pt x="924840" y="3007459"/>
                  <a:pt x="940048" y="3005677"/>
                  <a:pt x="951543" y="3011424"/>
                </a:cubicBezTo>
                <a:cubicBezTo>
                  <a:pt x="1046081" y="3058693"/>
                  <a:pt x="932760" y="3017355"/>
                  <a:pt x="1024695" y="3048000"/>
                </a:cubicBezTo>
                <a:cubicBezTo>
                  <a:pt x="1150679" y="3039872"/>
                  <a:pt x="1277218" y="3037951"/>
                  <a:pt x="1402647" y="3023616"/>
                </a:cubicBezTo>
                <a:cubicBezTo>
                  <a:pt x="1420704" y="3021552"/>
                  <a:pt x="1434710" y="3006391"/>
                  <a:pt x="1451415" y="2999232"/>
                </a:cubicBezTo>
                <a:cubicBezTo>
                  <a:pt x="1463227" y="2994170"/>
                  <a:pt x="1475799" y="2991104"/>
                  <a:pt x="1487991" y="2987040"/>
                </a:cubicBezTo>
                <a:cubicBezTo>
                  <a:pt x="1544887" y="2901696"/>
                  <a:pt x="1512375" y="2930144"/>
                  <a:pt x="1573335" y="2889504"/>
                </a:cubicBezTo>
                <a:cubicBezTo>
                  <a:pt x="1582897" y="2870379"/>
                  <a:pt x="1604870" y="2821393"/>
                  <a:pt x="1622103" y="2804160"/>
                </a:cubicBezTo>
                <a:cubicBezTo>
                  <a:pt x="1632464" y="2793799"/>
                  <a:pt x="1646487" y="2787904"/>
                  <a:pt x="1658679" y="2779776"/>
                </a:cubicBezTo>
                <a:cubicBezTo>
                  <a:pt x="1662743" y="2767584"/>
                  <a:pt x="1664630" y="2754434"/>
                  <a:pt x="1670871" y="2743200"/>
                </a:cubicBezTo>
                <a:lnTo>
                  <a:pt x="1744023" y="2633472"/>
                </a:lnTo>
                <a:cubicBezTo>
                  <a:pt x="1752151" y="2621280"/>
                  <a:pt x="1763773" y="2610797"/>
                  <a:pt x="1768407" y="2596896"/>
                </a:cubicBezTo>
                <a:cubicBezTo>
                  <a:pt x="1789866" y="2532518"/>
                  <a:pt x="1773470" y="2571013"/>
                  <a:pt x="1829367" y="2487168"/>
                </a:cubicBezTo>
                <a:lnTo>
                  <a:pt x="1853751" y="2450592"/>
                </a:lnTo>
                <a:cubicBezTo>
                  <a:pt x="1861879" y="2438400"/>
                  <a:pt x="1867774" y="2424377"/>
                  <a:pt x="1878135" y="2414016"/>
                </a:cubicBezTo>
                <a:lnTo>
                  <a:pt x="1914711" y="2377440"/>
                </a:lnTo>
                <a:cubicBezTo>
                  <a:pt x="1927416" y="2339325"/>
                  <a:pt x="1939737" y="2291668"/>
                  <a:pt x="1975671" y="2267712"/>
                </a:cubicBezTo>
                <a:lnTo>
                  <a:pt x="2012247" y="2243328"/>
                </a:lnTo>
                <a:cubicBezTo>
                  <a:pt x="2031690" y="2214163"/>
                  <a:pt x="2043338" y="2191511"/>
                  <a:pt x="2073207" y="2170176"/>
                </a:cubicBezTo>
                <a:cubicBezTo>
                  <a:pt x="2087996" y="2159612"/>
                  <a:pt x="2106195" y="2154809"/>
                  <a:pt x="2121975" y="2145792"/>
                </a:cubicBezTo>
                <a:cubicBezTo>
                  <a:pt x="2134697" y="2138522"/>
                  <a:pt x="2145161" y="2127359"/>
                  <a:pt x="2158551" y="2121408"/>
                </a:cubicBezTo>
                <a:cubicBezTo>
                  <a:pt x="2218235" y="2094882"/>
                  <a:pt x="2225910" y="2101200"/>
                  <a:pt x="2280471" y="2084832"/>
                </a:cubicBezTo>
                <a:lnTo>
                  <a:pt x="2390199" y="2048256"/>
                </a:lnTo>
                <a:lnTo>
                  <a:pt x="2426775" y="2036064"/>
                </a:lnTo>
                <a:lnTo>
                  <a:pt x="2463351" y="2023872"/>
                </a:lnTo>
                <a:lnTo>
                  <a:pt x="2719383" y="2036064"/>
                </a:lnTo>
              </a:path>
            </a:pathLst>
          </a:cu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23795" y="3962400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GM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187924" y="2657856"/>
            <a:ext cx="0" cy="2941320"/>
          </a:xfrm>
          <a:prstGeom prst="straightConnector1">
            <a:avLst/>
          </a:prstGeom>
          <a:ln w="28575">
            <a:solidFill>
              <a:srgbClr val="00206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958584" y="5586984"/>
            <a:ext cx="0" cy="4968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958584" y="5835396"/>
            <a:ext cx="713232" cy="24841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836664" y="53065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713110" y="564132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588490" y="5943600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29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3048"/>
            <a:ext cx="8229600" cy="8382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Slide </a:t>
            </a:r>
            <a:r>
              <a:rPr lang="en-US" sz="2800" b="1" dirty="0" err="1" smtClean="0"/>
              <a:t>UMich</a:t>
            </a:r>
            <a:r>
              <a:rPr lang="en-US" sz="2800" b="1" dirty="0" smtClean="0"/>
              <a:t> 65-1N: spinal cord, </a:t>
            </a:r>
            <a:r>
              <a:rPr lang="en-US" sz="2800" b="1" dirty="0" err="1" smtClean="0"/>
              <a:t>trichrome</a:t>
            </a:r>
            <a:endParaRPr lang="en-US" sz="2800" b="1" dirty="0"/>
          </a:p>
        </p:txBody>
      </p:sp>
      <p:pic>
        <p:nvPicPr>
          <p:cNvPr id="10242" name="Picture 2" descr="C:\Users\MATTVE~1\AppData\Local\Temp\SNAGHTML5ebdc87.PNG"/>
          <p:cNvPicPr>
            <a:picLocks noChangeAspect="1" noChangeArrowheads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049"/>
            <a:ext cx="9144000" cy="607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5200" y="2743200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04996" y="3364468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33596" y="4583668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23875" y="4495800"/>
            <a:ext cx="596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9432" y="5382768"/>
            <a:ext cx="390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gc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033253" y="4892040"/>
            <a:ext cx="0" cy="42976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26008" y="4593336"/>
            <a:ext cx="459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502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41144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+mn-lt"/>
              </a:rPr>
              <a:t>Slide </a:t>
            </a:r>
            <a:r>
              <a:rPr lang="en-US" sz="2800" b="1" dirty="0" err="1" smtClean="0">
                <a:latin typeface="+mn-lt"/>
              </a:rPr>
              <a:t>UMich</a:t>
            </a:r>
            <a:r>
              <a:rPr lang="en-US" sz="2800" b="1" dirty="0" smtClean="0">
                <a:latin typeface="+mn-lt"/>
              </a:rPr>
              <a:t> 155: Esophagus &amp; stomach</a:t>
            </a:r>
            <a:endParaRPr lang="en-US" sz="2800" b="1" dirty="0"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/>
          <a:stretch/>
        </p:blipFill>
        <p:spPr bwMode="auto">
          <a:xfrm>
            <a:off x="0" y="741144"/>
            <a:ext cx="9105900" cy="613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 rot="19949289">
            <a:off x="1599768" y="2422240"/>
            <a:ext cx="2827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n w="3175">
                  <a:solidFill>
                    <a:schemeClr val="bg1"/>
                  </a:solidFill>
                </a:ln>
              </a:rPr>
              <a:t>outer longitudinal muscle layer</a:t>
            </a:r>
            <a:endParaRPr lang="en-US" sz="1600" b="1" dirty="0">
              <a:ln w="3175"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 rot="19949289">
            <a:off x="2462655" y="4748715"/>
            <a:ext cx="2463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n w="3175">
                  <a:solidFill>
                    <a:schemeClr val="bg1"/>
                  </a:solidFill>
                </a:ln>
              </a:rPr>
              <a:t>inner circular muscle layer</a:t>
            </a:r>
            <a:endParaRPr lang="en-US" sz="1600" b="1" dirty="0">
              <a:ln w="3175">
                <a:solidFill>
                  <a:schemeClr val="bg1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 rot="20236302">
            <a:off x="1069065" y="3806197"/>
            <a:ext cx="1626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ln w="3175">
                  <a:solidFill>
                    <a:schemeClr val="bg1"/>
                  </a:solidFill>
                </a:ln>
              </a:rPr>
              <a:t>myenteric</a:t>
            </a:r>
            <a:r>
              <a:rPr lang="en-US" sz="1600" b="1" dirty="0" smtClean="0">
                <a:ln w="3175">
                  <a:solidFill>
                    <a:schemeClr val="bg1"/>
                  </a:solidFill>
                </a:ln>
              </a:rPr>
              <a:t> plexus</a:t>
            </a:r>
            <a:endParaRPr lang="en-US" sz="1600" b="1" dirty="0">
              <a:ln w="3175">
                <a:solidFill>
                  <a:schemeClr val="bg1"/>
                </a:solidFill>
              </a:ln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38650" y="3048000"/>
            <a:ext cx="798674" cy="81682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153400" y="3864826"/>
            <a:ext cx="76200" cy="33410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43800" y="3654623"/>
            <a:ext cx="721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neuron</a:t>
            </a:r>
            <a:endParaRPr lang="en-US" sz="1400" b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8020650" y="4170058"/>
            <a:ext cx="103072" cy="2960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8046720" y="4263992"/>
            <a:ext cx="12430" cy="13178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46206" y="3915075"/>
            <a:ext cx="569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sat c.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596489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3048"/>
            <a:ext cx="8229600" cy="8382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Slide </a:t>
            </a:r>
            <a:r>
              <a:rPr lang="en-US" sz="2800" b="1" dirty="0" err="1" smtClean="0"/>
              <a:t>UMich</a:t>
            </a:r>
            <a:r>
              <a:rPr lang="en-US" sz="2800" b="1" dirty="0" smtClean="0"/>
              <a:t> 250: vagina, </a:t>
            </a:r>
            <a:r>
              <a:rPr lang="en-US" sz="2800" b="1" dirty="0" err="1" smtClean="0"/>
              <a:t>h&amp;e</a:t>
            </a:r>
            <a:endParaRPr lang="en-US" sz="2800" b="1" dirty="0"/>
          </a:p>
        </p:txBody>
      </p:sp>
      <p:pic>
        <p:nvPicPr>
          <p:cNvPr id="9218" name="Picture 2" descr="C:\Users\MATTVE~1\AppData\Local\Temp\SNAGHTML5f61f51.PNG"/>
          <p:cNvPicPr>
            <a:picLocks noChangeAspect="1" noChangeArrowheads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048"/>
            <a:ext cx="9144000" cy="607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13560" y="4745736"/>
            <a:ext cx="511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</a:t>
            </a:r>
            <a:r>
              <a:rPr lang="en-US" dirty="0" err="1" smtClean="0"/>
              <a:t>gc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04251" y="5715000"/>
            <a:ext cx="71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axons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331976" y="4721352"/>
            <a:ext cx="228600" cy="18466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26592" y="4760976"/>
            <a:ext cx="459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53000" y="1676400"/>
            <a:ext cx="98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ganglion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21081252">
            <a:off x="4572000" y="3023935"/>
            <a:ext cx="721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nerve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53000" y="2373868"/>
            <a:ext cx="409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bv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657600" y="214526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25495" y="2145268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67200" y="4876800"/>
            <a:ext cx="3166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ct</a:t>
            </a:r>
            <a:r>
              <a:rPr lang="en-US" dirty="0"/>
              <a:t> </a:t>
            </a:r>
            <a:r>
              <a:rPr lang="en-US" dirty="0" smtClean="0"/>
              <a:t>(also some </a:t>
            </a:r>
            <a:r>
              <a:rPr lang="en-US" dirty="0" err="1" smtClean="0"/>
              <a:t>sm</a:t>
            </a:r>
            <a:r>
              <a:rPr lang="en-US" dirty="0" smtClean="0"/>
              <a:t> </a:t>
            </a:r>
            <a:r>
              <a:rPr lang="en-US" dirty="0" err="1" smtClean="0"/>
              <a:t>musc</a:t>
            </a:r>
            <a:r>
              <a:rPr lang="en-US" dirty="0" smtClean="0"/>
              <a:t> &amp; nerve)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20903120">
            <a:off x="6763735" y="6312425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epith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 smtClean="0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Slide </a:t>
            </a:r>
            <a:r>
              <a:rPr lang="en-US" sz="2800" b="1" dirty="0" err="1" smtClean="0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UMich</a:t>
            </a:r>
            <a:r>
              <a:rPr lang="en-US" sz="2800" b="1" dirty="0" smtClean="0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 71-2A:  Motor end plate</a:t>
            </a:r>
          </a:p>
        </p:txBody>
      </p:sp>
      <p:sp>
        <p:nvSpPr>
          <p:cNvPr id="22531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22532" name="Picture 6" descr="moter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16000"/>
            <a:ext cx="8305800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4419600" y="5257800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003366"/>
                </a:solidFill>
                <a:latin typeface="Arial Unicode MS" pitchFamily="34" charset="-128"/>
              </a:rPr>
              <a:t>Terminal bouton</a:t>
            </a:r>
          </a:p>
        </p:txBody>
      </p:sp>
      <p:sp>
        <p:nvSpPr>
          <p:cNvPr id="22534" name="Line 8"/>
          <p:cNvSpPr>
            <a:spLocks noChangeShapeType="1"/>
          </p:cNvSpPr>
          <p:nvPr/>
        </p:nvSpPr>
        <p:spPr bwMode="auto">
          <a:xfrm flipH="1" flipV="1">
            <a:off x="2743200" y="4572000"/>
            <a:ext cx="17526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Line 9"/>
          <p:cNvSpPr>
            <a:spLocks noChangeShapeType="1"/>
          </p:cNvSpPr>
          <p:nvPr/>
        </p:nvSpPr>
        <p:spPr bwMode="auto">
          <a:xfrm flipH="1" flipV="1">
            <a:off x="3352800" y="4191000"/>
            <a:ext cx="1143000" cy="1295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5556"/>
          </a:xfrm>
        </p:spPr>
        <p:txBody>
          <a:bodyPr>
            <a:normAutofit/>
          </a:bodyPr>
          <a:lstStyle/>
          <a:p>
            <a:r>
              <a:rPr lang="en-US" sz="2800" b="1" dirty="0" err="1" smtClean="0"/>
              <a:t>WebSlide</a:t>
            </a:r>
            <a:r>
              <a:rPr lang="en-US" sz="2800" b="1" dirty="0" smtClean="0"/>
              <a:t> 0013_N: skeletal muscle</a:t>
            </a:r>
            <a:endParaRPr lang="en-US" sz="2800" b="1" dirty="0"/>
          </a:p>
        </p:txBody>
      </p:sp>
      <p:pic>
        <p:nvPicPr>
          <p:cNvPr id="1028" name="Picture 4" descr="C:\Users\jmv12\AppData\Local\Temp\SNAGHTML1463b3f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0"/>
          <a:stretch/>
        </p:blipFill>
        <p:spPr bwMode="auto">
          <a:xfrm>
            <a:off x="-19050" y="725556"/>
            <a:ext cx="9163050" cy="613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5371700" y="3581400"/>
            <a:ext cx="1295400" cy="38100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957215">
            <a:off x="5670030" y="3505360"/>
            <a:ext cx="7284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fascicle</a:t>
            </a:r>
            <a:endParaRPr lang="en-US" sz="14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650029" y="5062888"/>
            <a:ext cx="776678" cy="11871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400800" y="5029200"/>
            <a:ext cx="10651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perimysium</a:t>
            </a:r>
            <a:endParaRPr lang="en-US" sz="1400" b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210300" y="4724401"/>
            <a:ext cx="190500" cy="4586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133600" y="4495800"/>
            <a:ext cx="990600" cy="1371600"/>
          </a:xfrm>
          <a:prstGeom prst="line">
            <a:avLst/>
          </a:prstGeom>
          <a:ln w="190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14600" y="4904601"/>
            <a:ext cx="11115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myofiber</a:t>
            </a:r>
            <a:r>
              <a:rPr lang="en-US" sz="1200" b="1" dirty="0" smtClean="0"/>
              <a:t> (cell)</a:t>
            </a:r>
            <a:endParaRPr lang="en-US" sz="1200" b="1" dirty="0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3505200" y="4191000"/>
            <a:ext cx="381000" cy="15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3886200" y="4191000"/>
            <a:ext cx="228600" cy="5334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419375" y="3951701"/>
            <a:ext cx="10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endomysium</a:t>
            </a:r>
            <a:endParaRPr lang="en-US" sz="1200" b="1" dirty="0"/>
          </a:p>
        </p:txBody>
      </p:sp>
      <p:cxnSp>
        <p:nvCxnSpPr>
          <p:cNvPr id="24" name="Straight Connector 23"/>
          <p:cNvCxnSpPr/>
          <p:nvPr/>
        </p:nvCxnSpPr>
        <p:spPr>
          <a:xfrm flipH="1" flipV="1">
            <a:off x="3781125" y="5705375"/>
            <a:ext cx="190500" cy="304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695966" y="5943600"/>
            <a:ext cx="799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fibroblast</a:t>
            </a:r>
          </a:p>
          <a:p>
            <a:pPr algn="ctr"/>
            <a:r>
              <a:rPr lang="en-US" sz="1200" b="1" dirty="0" smtClean="0"/>
              <a:t>nucleus</a:t>
            </a:r>
            <a:endParaRPr lang="en-US" sz="1200" b="1" dirty="0"/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1066800" y="3200400"/>
            <a:ext cx="228600" cy="21078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219200" y="3200400"/>
            <a:ext cx="76200" cy="36318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219200" y="3030396"/>
            <a:ext cx="823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myofibrils</a:t>
            </a:r>
            <a:endParaRPr lang="en-US" sz="1200" b="1" dirty="0"/>
          </a:p>
        </p:txBody>
      </p:sp>
      <p:cxnSp>
        <p:nvCxnSpPr>
          <p:cNvPr id="1024" name="Straight Connector 1023"/>
          <p:cNvCxnSpPr/>
          <p:nvPr/>
        </p:nvCxnSpPr>
        <p:spPr>
          <a:xfrm flipV="1">
            <a:off x="304800" y="2496639"/>
            <a:ext cx="1104900" cy="8091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1409700" y="2496638"/>
            <a:ext cx="632547" cy="4516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0" name="TextBox 1029"/>
          <p:cNvSpPr txBox="1"/>
          <p:nvPr/>
        </p:nvSpPr>
        <p:spPr>
          <a:xfrm>
            <a:off x="1056968" y="2257265"/>
            <a:ext cx="11457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myocyte</a:t>
            </a:r>
            <a:r>
              <a:rPr lang="en-US" sz="1200" b="1" dirty="0" smtClean="0"/>
              <a:t> nuclei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051036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7"/>
          <a:stretch/>
        </p:blipFill>
        <p:spPr bwMode="auto">
          <a:xfrm>
            <a:off x="19050" y="731520"/>
            <a:ext cx="9105900" cy="6145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3152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 smtClean="0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Slide </a:t>
            </a:r>
            <a:r>
              <a:rPr lang="en-US" sz="2800" b="1" dirty="0" err="1" smtClean="0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UMich</a:t>
            </a:r>
            <a:r>
              <a:rPr lang="en-US" sz="2800" b="1" dirty="0" smtClean="0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 71-1B:  </a:t>
            </a:r>
            <a:r>
              <a:rPr lang="en-US" sz="2800" b="1" dirty="0" smtClean="0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Neuromuscular</a:t>
            </a:r>
            <a:r>
              <a:rPr lang="en-US" sz="2800" b="1" dirty="0" smtClean="0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 spindle</a:t>
            </a:r>
          </a:p>
        </p:txBody>
      </p:sp>
      <p:sp>
        <p:nvSpPr>
          <p:cNvPr id="23557" name="Line 8"/>
          <p:cNvSpPr>
            <a:spLocks noChangeShapeType="1"/>
          </p:cNvSpPr>
          <p:nvPr/>
        </p:nvSpPr>
        <p:spPr bwMode="auto">
          <a:xfrm flipV="1">
            <a:off x="2133600" y="4038600"/>
            <a:ext cx="457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8" name="Line 9"/>
          <p:cNvSpPr>
            <a:spLocks noChangeShapeType="1"/>
          </p:cNvSpPr>
          <p:nvPr/>
        </p:nvSpPr>
        <p:spPr bwMode="auto">
          <a:xfrm flipV="1">
            <a:off x="2133600" y="4267200"/>
            <a:ext cx="609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9" name="Text Box 10"/>
          <p:cNvSpPr txBox="1">
            <a:spLocks noChangeArrowheads="1"/>
          </p:cNvSpPr>
          <p:nvPr/>
        </p:nvSpPr>
        <p:spPr bwMode="auto">
          <a:xfrm>
            <a:off x="1219200" y="4876800"/>
            <a:ext cx="1828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dirty="0" err="1" smtClean="0">
                <a:solidFill>
                  <a:srgbClr val="002060"/>
                </a:solidFill>
              </a:rPr>
              <a:t>intrafusal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>
                <a:solidFill>
                  <a:srgbClr val="002060"/>
                </a:solidFill>
              </a:rPr>
              <a:t>fibers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16200000" flipV="1">
            <a:off x="8496300" y="4381500"/>
            <a:ext cx="228600" cy="152400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4580823" y="1828800"/>
            <a:ext cx="1828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dirty="0" err="1" smtClean="0">
                <a:ln>
                  <a:solidFill>
                    <a:schemeClr val="bg1"/>
                  </a:solidFill>
                </a:ln>
              </a:rPr>
              <a:t>extrafusal</a:t>
            </a:r>
            <a:r>
              <a:rPr lang="en-US" sz="1600" b="1" dirty="0" smtClean="0">
                <a:ln>
                  <a:solidFill>
                    <a:schemeClr val="bg1"/>
                  </a:solidFill>
                </a:ln>
              </a:rPr>
              <a:t> </a:t>
            </a:r>
            <a:r>
              <a:rPr lang="en-US" sz="1600" b="1" dirty="0">
                <a:ln>
                  <a:solidFill>
                    <a:schemeClr val="bg1"/>
                  </a:solidFill>
                </a:ln>
              </a:rPr>
              <a:t>fibers</a:t>
            </a:r>
          </a:p>
        </p:txBody>
      </p:sp>
    </p:spTree>
    <p:extLst>
      <p:ext uri="{BB962C8B-B14F-4D97-AF65-F5344CB8AC3E}">
        <p14:creationId xmlns:p14="http://schemas.microsoft.com/office/powerpoint/2010/main" val="316823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" t="31363"/>
          <a:stretch/>
        </p:blipFill>
        <p:spPr bwMode="auto">
          <a:xfrm>
            <a:off x="25400" y="523220"/>
            <a:ext cx="9118600" cy="633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ext Box 6"/>
          <p:cNvSpPr txBox="1">
            <a:spLocks noChangeArrowheads="1"/>
          </p:cNvSpPr>
          <p:nvPr/>
        </p:nvSpPr>
        <p:spPr bwMode="auto">
          <a:xfrm>
            <a:off x="25400" y="0"/>
            <a:ext cx="91185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smtClean="0">
                <a:latin typeface="+mn-lt"/>
              </a:rPr>
              <a:t>Slide 58L: </a:t>
            </a:r>
            <a:r>
              <a:rPr lang="en-US" sz="2800" b="1" dirty="0">
                <a:latin typeface="+mn-lt"/>
              </a:rPr>
              <a:t>Skeletal </a:t>
            </a:r>
            <a:r>
              <a:rPr lang="en-US" sz="2800" b="1" dirty="0" smtClean="0">
                <a:latin typeface="+mn-lt"/>
              </a:rPr>
              <a:t>Muscle, longitudinal sect.</a:t>
            </a:r>
            <a:endParaRPr lang="en-US" sz="2800" b="1" dirty="0">
              <a:latin typeface="+mn-lt"/>
            </a:endParaRPr>
          </a:p>
        </p:txBody>
      </p: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3876675" y="3867150"/>
            <a:ext cx="1146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/>
              <a:t>Striations</a:t>
            </a:r>
          </a:p>
        </p:txBody>
      </p:sp>
      <p:sp>
        <p:nvSpPr>
          <p:cNvPr id="7" name="Oval 6"/>
          <p:cNvSpPr/>
          <p:nvPr/>
        </p:nvSpPr>
        <p:spPr>
          <a:xfrm>
            <a:off x="4362450" y="4886325"/>
            <a:ext cx="419100" cy="4476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953000" y="4210050"/>
            <a:ext cx="600075" cy="6762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9" name="Straight Arrow Connector 18"/>
          <p:cNvCxnSpPr>
            <a:stCxn id="16387" idx="2"/>
            <a:endCxn id="7" idx="0"/>
          </p:cNvCxnSpPr>
          <p:nvPr/>
        </p:nvCxnSpPr>
        <p:spPr>
          <a:xfrm rot="16200000" flipH="1">
            <a:off x="4186238" y="4500563"/>
            <a:ext cx="649287" cy="1222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9" idx="1"/>
          </p:cNvCxnSpPr>
          <p:nvPr/>
        </p:nvCxnSpPr>
        <p:spPr>
          <a:xfrm>
            <a:off x="4772025" y="4143375"/>
            <a:ext cx="268288" cy="1651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2" name="TextBox 30"/>
          <p:cNvSpPr txBox="1">
            <a:spLocks noChangeArrowheads="1"/>
          </p:cNvSpPr>
          <p:nvPr/>
        </p:nvSpPr>
        <p:spPr bwMode="auto">
          <a:xfrm>
            <a:off x="4810125" y="2466975"/>
            <a:ext cx="2928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/>
              <a:t>Striated Muscle Fiber (cell)</a:t>
            </a:r>
          </a:p>
        </p:txBody>
      </p:sp>
      <p:sp>
        <p:nvSpPr>
          <p:cNvPr id="33" name="Left Brace 32"/>
          <p:cNvSpPr/>
          <p:nvPr/>
        </p:nvSpPr>
        <p:spPr>
          <a:xfrm>
            <a:off x="7658100" y="2362200"/>
            <a:ext cx="352425" cy="59055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5524500" y="4676775"/>
            <a:ext cx="2286000" cy="14859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5" name="TextBox 35"/>
          <p:cNvSpPr txBox="1">
            <a:spLocks noChangeArrowheads="1"/>
          </p:cNvSpPr>
          <p:nvPr/>
        </p:nvSpPr>
        <p:spPr bwMode="auto">
          <a:xfrm>
            <a:off x="6176963" y="3762375"/>
            <a:ext cx="2967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/>
              <a:t>Peripheral Flattened Nuclei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rot="16200000" flipH="1">
            <a:off x="7748587" y="4167188"/>
            <a:ext cx="504825" cy="2857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16200000" flipH="1">
            <a:off x="6662738" y="4805362"/>
            <a:ext cx="1581150" cy="1047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8" name="TextBox 52"/>
          <p:cNvSpPr txBox="1">
            <a:spLocks noChangeArrowheads="1"/>
          </p:cNvSpPr>
          <p:nvPr/>
        </p:nvSpPr>
        <p:spPr bwMode="auto">
          <a:xfrm>
            <a:off x="3333750" y="3009900"/>
            <a:ext cx="1517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/>
              <a:t>Endomysium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4733925" y="3238500"/>
            <a:ext cx="533400" cy="2095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79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9" t="7733" b="23254"/>
          <a:stretch>
            <a:fillRect/>
          </a:stretch>
        </p:blipFill>
        <p:spPr bwMode="auto">
          <a:xfrm>
            <a:off x="0" y="738188"/>
            <a:ext cx="9144000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Line 7"/>
          <p:cNvSpPr>
            <a:spLocks noChangeShapeType="1"/>
          </p:cNvSpPr>
          <p:nvPr/>
        </p:nvSpPr>
        <p:spPr bwMode="auto">
          <a:xfrm>
            <a:off x="2905125" y="4419600"/>
            <a:ext cx="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7" name="Line 21"/>
          <p:cNvSpPr>
            <a:spLocks noChangeShapeType="1"/>
          </p:cNvSpPr>
          <p:nvPr/>
        </p:nvSpPr>
        <p:spPr bwMode="auto">
          <a:xfrm>
            <a:off x="3043238" y="4410075"/>
            <a:ext cx="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8" name="Text Box 22"/>
          <p:cNvSpPr txBox="1">
            <a:spLocks noChangeArrowheads="1"/>
          </p:cNvSpPr>
          <p:nvPr/>
        </p:nvSpPr>
        <p:spPr bwMode="auto">
          <a:xfrm>
            <a:off x="2674938" y="4884738"/>
            <a:ext cx="5222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18439" name="Text Box 23"/>
          <p:cNvSpPr txBox="1">
            <a:spLocks noChangeArrowheads="1"/>
          </p:cNvSpPr>
          <p:nvPr/>
        </p:nvSpPr>
        <p:spPr bwMode="auto">
          <a:xfrm>
            <a:off x="1895475" y="4732338"/>
            <a:ext cx="2317750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2 consecutive Z line = Sarcomere</a:t>
            </a:r>
          </a:p>
          <a:p>
            <a:pPr eaLnBrk="1" hangingPunct="1">
              <a:spcBef>
                <a:spcPct val="50000"/>
              </a:spcBef>
            </a:pPr>
            <a:endParaRPr lang="en-US" sz="1200"/>
          </a:p>
        </p:txBody>
      </p:sp>
      <p:sp>
        <p:nvSpPr>
          <p:cNvPr id="18440" name="Line 24"/>
          <p:cNvSpPr>
            <a:spLocks noChangeShapeType="1"/>
          </p:cNvSpPr>
          <p:nvPr/>
        </p:nvSpPr>
        <p:spPr bwMode="auto">
          <a:xfrm flipV="1">
            <a:off x="3000375" y="3862388"/>
            <a:ext cx="0" cy="285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1" name="Text Box 25"/>
          <p:cNvSpPr txBox="1">
            <a:spLocks noChangeArrowheads="1"/>
          </p:cNvSpPr>
          <p:nvPr/>
        </p:nvSpPr>
        <p:spPr bwMode="auto">
          <a:xfrm>
            <a:off x="2468563" y="3506788"/>
            <a:ext cx="3162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/>
              <a:t>Dark A Band (myosin)</a:t>
            </a:r>
          </a:p>
        </p:txBody>
      </p:sp>
      <p:sp>
        <p:nvSpPr>
          <p:cNvPr id="18442" name="Line 28"/>
          <p:cNvSpPr>
            <a:spLocks noChangeShapeType="1"/>
          </p:cNvSpPr>
          <p:nvPr/>
        </p:nvSpPr>
        <p:spPr bwMode="auto">
          <a:xfrm flipH="1">
            <a:off x="1933575" y="3990975"/>
            <a:ext cx="3333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3" name="Line 29"/>
          <p:cNvSpPr>
            <a:spLocks noChangeShapeType="1"/>
          </p:cNvSpPr>
          <p:nvPr/>
        </p:nvSpPr>
        <p:spPr bwMode="auto">
          <a:xfrm flipH="1">
            <a:off x="1924050" y="3895725"/>
            <a:ext cx="4381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4" name="Text Box 31"/>
          <p:cNvSpPr txBox="1">
            <a:spLocks noChangeArrowheads="1"/>
          </p:cNvSpPr>
          <p:nvPr/>
        </p:nvSpPr>
        <p:spPr bwMode="auto">
          <a:xfrm>
            <a:off x="-266700" y="3675063"/>
            <a:ext cx="24923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/>
              <a:t>Light I Bands</a:t>
            </a:r>
          </a:p>
          <a:p>
            <a:pPr algn="ctr" eaLnBrk="1" hangingPunct="1"/>
            <a:r>
              <a:rPr lang="en-US"/>
              <a:t>(actin)</a:t>
            </a:r>
          </a:p>
        </p:txBody>
      </p:sp>
      <p:sp>
        <p:nvSpPr>
          <p:cNvPr id="18445" name="Line 32"/>
          <p:cNvSpPr>
            <a:spLocks noChangeShapeType="1"/>
          </p:cNvSpPr>
          <p:nvPr/>
        </p:nvSpPr>
        <p:spPr bwMode="auto">
          <a:xfrm flipH="1">
            <a:off x="2419350" y="3771900"/>
            <a:ext cx="1333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6" name="Text Box 37"/>
          <p:cNvSpPr txBox="1">
            <a:spLocks noChangeArrowheads="1"/>
          </p:cNvSpPr>
          <p:nvPr/>
        </p:nvSpPr>
        <p:spPr bwMode="auto">
          <a:xfrm>
            <a:off x="-292100" y="4065588"/>
            <a:ext cx="2270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18447" name="Text Box 38"/>
          <p:cNvSpPr txBox="1">
            <a:spLocks noChangeArrowheads="1"/>
          </p:cNvSpPr>
          <p:nvPr/>
        </p:nvSpPr>
        <p:spPr bwMode="auto">
          <a:xfrm>
            <a:off x="-225425" y="4094163"/>
            <a:ext cx="2232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18448" name="Text Box 39"/>
          <p:cNvSpPr txBox="1">
            <a:spLocks noChangeArrowheads="1"/>
          </p:cNvSpPr>
          <p:nvPr/>
        </p:nvSpPr>
        <p:spPr bwMode="auto">
          <a:xfrm>
            <a:off x="0" y="4094163"/>
            <a:ext cx="1825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18449" name="Text Box 40"/>
          <p:cNvSpPr txBox="1">
            <a:spLocks noChangeArrowheads="1"/>
          </p:cNvSpPr>
          <p:nvPr/>
        </p:nvSpPr>
        <p:spPr bwMode="auto">
          <a:xfrm>
            <a:off x="-257175" y="4598988"/>
            <a:ext cx="22034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Divided by Z Line</a:t>
            </a:r>
          </a:p>
        </p:txBody>
      </p:sp>
      <p:sp>
        <p:nvSpPr>
          <p:cNvPr id="18450" name="Line 43"/>
          <p:cNvSpPr>
            <a:spLocks noChangeShapeType="1"/>
          </p:cNvSpPr>
          <p:nvPr/>
        </p:nvSpPr>
        <p:spPr bwMode="auto">
          <a:xfrm flipV="1">
            <a:off x="1704975" y="4333875"/>
            <a:ext cx="561975" cy="419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9831"/>
            <a:ext cx="9144000" cy="748020"/>
          </a:xfrm>
        </p:spPr>
        <p:txBody>
          <a:bodyPr>
            <a:normAutofit/>
          </a:bodyPr>
          <a:lstStyle/>
          <a:p>
            <a:r>
              <a:rPr lang="en-US" sz="2800" b="1" dirty="0"/>
              <a:t>Slide 58L: Skeletal Muscle, longitudinal sect</a:t>
            </a:r>
            <a:r>
              <a:rPr lang="en-US" sz="2800" b="1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1029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Slide 58thin: skeletal muscle, thin sect.</a:t>
            </a:r>
            <a:endParaRPr lang="en-US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7"/>
          <a:stretch/>
        </p:blipFill>
        <p:spPr bwMode="auto">
          <a:xfrm>
            <a:off x="19050" y="702644"/>
            <a:ext cx="9105900" cy="6174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86925" y="4619325"/>
            <a:ext cx="685800" cy="4146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019800" y="3886200"/>
            <a:ext cx="76200" cy="73312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400449" y="1294501"/>
            <a:ext cx="228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181375" y="1143000"/>
            <a:ext cx="280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H</a:t>
            </a:r>
            <a:endParaRPr lang="en-US" sz="1200" b="1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5029200" y="1333500"/>
            <a:ext cx="19050" cy="864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43504" y="1285105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5043491" y="1381130"/>
            <a:ext cx="190500" cy="38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972044" y="1589901"/>
            <a:ext cx="19050" cy="864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986335" y="1637531"/>
            <a:ext cx="190500" cy="38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105400" y="1551801"/>
            <a:ext cx="226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</a:t>
            </a:r>
            <a:endParaRPr lang="en-US" sz="1200" b="1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371986" y="1562104"/>
            <a:ext cx="228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152904" y="1423216"/>
            <a:ext cx="258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Z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4743452" y="1404938"/>
            <a:ext cx="23811" cy="1714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757738" y="1490663"/>
            <a:ext cx="223831" cy="3381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7" name="TextBox 3076"/>
          <p:cNvSpPr txBox="1"/>
          <p:nvPr/>
        </p:nvSpPr>
        <p:spPr>
          <a:xfrm>
            <a:off x="4495800" y="1784777"/>
            <a:ext cx="1130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sarcomere</a:t>
            </a:r>
          </a:p>
          <a:p>
            <a:r>
              <a:rPr lang="en-US" sz="1200" b="1" dirty="0" smtClean="0"/>
              <a:t>(Z line to Z line</a:t>
            </a:r>
            <a:endParaRPr lang="en-US" sz="1200" b="1" dirty="0"/>
          </a:p>
        </p:txBody>
      </p:sp>
      <p:cxnSp>
        <p:nvCxnSpPr>
          <p:cNvPr id="3079" name="Straight Connector 3078"/>
          <p:cNvCxnSpPr/>
          <p:nvPr/>
        </p:nvCxnSpPr>
        <p:spPr>
          <a:xfrm flipV="1">
            <a:off x="5973043" y="1905000"/>
            <a:ext cx="276725" cy="3524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129083" y="1905000"/>
            <a:ext cx="120685" cy="3952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6249770" y="1905000"/>
            <a:ext cx="39420" cy="3476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 flipV="1">
            <a:off x="6249770" y="1905000"/>
            <a:ext cx="187310" cy="390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5" name="TextBox 3084"/>
          <p:cNvSpPr txBox="1"/>
          <p:nvPr/>
        </p:nvSpPr>
        <p:spPr>
          <a:xfrm>
            <a:off x="5968280" y="1676400"/>
            <a:ext cx="823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myofibrils</a:t>
            </a:r>
            <a:endParaRPr lang="en-US" sz="1200" b="1" dirty="0"/>
          </a:p>
        </p:txBody>
      </p:sp>
      <p:cxnSp>
        <p:nvCxnSpPr>
          <p:cNvPr id="3087" name="Straight Connector 3086"/>
          <p:cNvCxnSpPr/>
          <p:nvPr/>
        </p:nvCxnSpPr>
        <p:spPr>
          <a:xfrm flipH="1">
            <a:off x="5872163" y="2252664"/>
            <a:ext cx="162425" cy="142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6047871" y="2286000"/>
            <a:ext cx="162425" cy="142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6238376" y="2240761"/>
            <a:ext cx="101629" cy="71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4" name="Straight Connector 3093"/>
          <p:cNvCxnSpPr/>
          <p:nvPr/>
        </p:nvCxnSpPr>
        <p:spPr>
          <a:xfrm flipV="1">
            <a:off x="6368583" y="2295525"/>
            <a:ext cx="136994" cy="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0" name="Straight Connector 3099"/>
          <p:cNvCxnSpPr/>
          <p:nvPr/>
        </p:nvCxnSpPr>
        <p:spPr>
          <a:xfrm>
            <a:off x="5626366" y="2971800"/>
            <a:ext cx="1726934" cy="285750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491915">
            <a:off x="6191801" y="2868653"/>
            <a:ext cx="835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fiber (cell)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359284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5556"/>
          </a:xfrm>
        </p:spPr>
        <p:txBody>
          <a:bodyPr>
            <a:normAutofit/>
          </a:bodyPr>
          <a:lstStyle/>
          <a:p>
            <a:r>
              <a:rPr lang="en-US" sz="2800" b="1" dirty="0" err="1" smtClean="0"/>
              <a:t>WebSlide</a:t>
            </a:r>
            <a:r>
              <a:rPr lang="en-US" sz="2800" b="1" dirty="0" smtClean="0"/>
              <a:t> 0036_S: heart</a:t>
            </a:r>
            <a:endParaRPr lang="en-US" sz="2800" b="1" dirty="0"/>
          </a:p>
        </p:txBody>
      </p:sp>
      <p:pic>
        <p:nvPicPr>
          <p:cNvPr id="5" name="Picture 2" descr="C:\Users\jmv12\AppData\Local\Temp\SNAGHTML1484a1d5.PNG"/>
          <p:cNvPicPr>
            <a:picLocks noChangeAspect="1" noChangeArrowheads="1"/>
          </p:cNvPicPr>
          <p:nvPr/>
        </p:nvPicPr>
        <p:blipFill rotWithShape="1"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1"/>
          <a:stretch/>
        </p:blipFill>
        <p:spPr bwMode="auto">
          <a:xfrm>
            <a:off x="0" y="735496"/>
            <a:ext cx="9163050" cy="60968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362200" y="3200400"/>
            <a:ext cx="533400" cy="5835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2895600" y="3200400"/>
            <a:ext cx="304800" cy="685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43200" y="2961501"/>
            <a:ext cx="942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>
                  <a:solidFill>
                    <a:schemeClr val="bg1"/>
                  </a:solidFill>
                </a:ln>
              </a:rPr>
              <a:t>fiber (cell)</a:t>
            </a:r>
            <a:endParaRPr lang="en-US" sz="1400" b="1" dirty="0">
              <a:ln>
                <a:solidFill>
                  <a:schemeClr val="bg1"/>
                </a:solidFill>
              </a:ln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819400" y="3886200"/>
            <a:ext cx="5334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324225" y="3905250"/>
            <a:ext cx="675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nucleus</a:t>
            </a:r>
            <a:endParaRPr lang="en-US" sz="1200" b="1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924050" y="4648200"/>
            <a:ext cx="438150" cy="476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000250" y="4657725"/>
            <a:ext cx="228600" cy="2190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2477571">
            <a:off x="2046471" y="4495800"/>
            <a:ext cx="823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myofibrils</a:t>
            </a:r>
            <a:endParaRPr lang="en-US" sz="1200" b="1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1781175" y="3971925"/>
            <a:ext cx="0" cy="2200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638300" y="3752850"/>
            <a:ext cx="4029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cap</a:t>
            </a:r>
            <a:endParaRPr lang="en-US" sz="1200" b="1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838200" y="5282110"/>
            <a:ext cx="120880" cy="110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27510" y="5072118"/>
            <a:ext cx="4029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cap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908959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5556"/>
          </a:xfrm>
        </p:spPr>
        <p:txBody>
          <a:bodyPr>
            <a:normAutofit/>
          </a:bodyPr>
          <a:lstStyle/>
          <a:p>
            <a:r>
              <a:rPr lang="en-US" sz="2800" b="1" dirty="0" err="1" smtClean="0"/>
              <a:t>WebSlide</a:t>
            </a:r>
            <a:r>
              <a:rPr lang="en-US" sz="2800" b="1" dirty="0" smtClean="0"/>
              <a:t> 0036_S: heart</a:t>
            </a:r>
            <a:endParaRPr lang="en-US" sz="2800" b="1" dirty="0"/>
          </a:p>
        </p:txBody>
      </p:sp>
      <p:pic>
        <p:nvPicPr>
          <p:cNvPr id="3074" name="Picture 2" descr="C:\Users\jmv12\AppData\Local\Temp\SNAGHTML148a4516.PNG"/>
          <p:cNvPicPr>
            <a:picLocks noChangeAspect="1" noChangeArrowheads="1"/>
          </p:cNvPicPr>
          <p:nvPr/>
        </p:nvPicPr>
        <p:blipFill rotWithShape="1"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3"/>
          <a:stretch/>
        </p:blipFill>
        <p:spPr bwMode="auto">
          <a:xfrm>
            <a:off x="0" y="785189"/>
            <a:ext cx="9163050" cy="607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886075" y="4057650"/>
            <a:ext cx="15240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905125" y="3790950"/>
            <a:ext cx="1239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intercalated disk</a:t>
            </a:r>
            <a:endParaRPr lang="en-US" sz="1200" b="1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3352800" y="42672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33775" y="4095750"/>
            <a:ext cx="1933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lipofuschin</a:t>
            </a:r>
            <a:r>
              <a:rPr lang="en-US" sz="1200" b="1" dirty="0" smtClean="0"/>
              <a:t> (aging pigment)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420268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5556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/>
              <a:t>Slide </a:t>
            </a:r>
            <a:r>
              <a:rPr lang="en-US" sz="2800" b="1" dirty="0" err="1" smtClean="0"/>
              <a:t>UMich</a:t>
            </a:r>
            <a:r>
              <a:rPr lang="en-US" sz="2800" b="1" dirty="0" smtClean="0"/>
              <a:t> 155: esophagus &amp; stomach (esophagus portion)</a:t>
            </a:r>
            <a:endParaRPr lang="en-US" sz="2800" b="1" dirty="0"/>
          </a:p>
        </p:txBody>
      </p:sp>
      <p:pic>
        <p:nvPicPr>
          <p:cNvPr id="5" name="Picture 4" descr="C:\Users\jmv12\AppData\Local\Temp\SNAGHTML148eaee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1"/>
          <a:stretch/>
        </p:blipFill>
        <p:spPr bwMode="auto">
          <a:xfrm>
            <a:off x="-19050" y="745434"/>
            <a:ext cx="9163050" cy="611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0163258">
            <a:off x="5288214" y="4788338"/>
            <a:ext cx="1721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>
                  <a:solidFill>
                    <a:schemeClr val="bg1"/>
                  </a:solidFill>
                </a:ln>
              </a:rPr>
              <a:t>epithelium (mucosa)</a:t>
            </a:r>
            <a:endParaRPr lang="en-US" sz="14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 rot="20204524">
            <a:off x="5457447" y="3793592"/>
            <a:ext cx="1687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>
                  <a:solidFill>
                    <a:schemeClr val="bg1"/>
                  </a:solidFill>
                </a:ln>
              </a:rPr>
              <a:t>muscularis</a:t>
            </a:r>
            <a:r>
              <a:rPr lang="en-US" sz="1400" b="1" dirty="0" smtClean="0">
                <a:ln>
                  <a:solidFill>
                    <a:schemeClr val="bg1"/>
                  </a:solidFill>
                </a:ln>
              </a:rPr>
              <a:t> mucosa</a:t>
            </a:r>
            <a:r>
              <a:rPr lang="en-US" sz="1400" b="1" dirty="0">
                <a:ln>
                  <a:solidFill>
                    <a:schemeClr val="bg1"/>
                  </a:solidFill>
                </a:ln>
              </a:rPr>
              <a:t>e</a:t>
            </a:r>
          </a:p>
        </p:txBody>
      </p:sp>
      <p:sp>
        <p:nvSpPr>
          <p:cNvPr id="7" name="TextBox 6"/>
          <p:cNvSpPr txBox="1"/>
          <p:nvPr/>
        </p:nvSpPr>
        <p:spPr>
          <a:xfrm rot="20204524">
            <a:off x="5980569" y="3454370"/>
            <a:ext cx="10221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>
                  <a:solidFill>
                    <a:schemeClr val="bg1"/>
                  </a:solidFill>
                </a:ln>
              </a:rPr>
              <a:t>submucosa</a:t>
            </a:r>
            <a:endParaRPr lang="en-US" sz="14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 rot="20204524">
            <a:off x="4280770" y="2766607"/>
            <a:ext cx="16131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>
                  <a:solidFill>
                    <a:schemeClr val="bg1"/>
                  </a:solidFill>
                </a:ln>
              </a:rPr>
              <a:t>inner circular layer</a:t>
            </a:r>
            <a:endParaRPr lang="en-US" sz="14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 rot="20204524">
            <a:off x="2984173" y="1296585"/>
            <a:ext cx="2340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>
                  <a:solidFill>
                    <a:schemeClr val="bg1"/>
                  </a:solidFill>
                </a:ln>
              </a:rPr>
              <a:t>outer longitudinal layer layer</a:t>
            </a:r>
            <a:endParaRPr lang="en-US" sz="14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0" name="TextBox 9"/>
          <p:cNvSpPr txBox="1"/>
          <p:nvPr/>
        </p:nvSpPr>
        <p:spPr>
          <a:xfrm rot="20163258">
            <a:off x="1872805" y="6153105"/>
            <a:ext cx="1504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n>
                  <a:solidFill>
                    <a:schemeClr val="bg1"/>
                  </a:solidFill>
                </a:ln>
              </a:rPr>
              <a:t>epithelium (mucosa)</a:t>
            </a:r>
            <a:endParaRPr lang="en-US" sz="12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1" name="TextBox 10"/>
          <p:cNvSpPr txBox="1"/>
          <p:nvPr/>
        </p:nvSpPr>
        <p:spPr>
          <a:xfrm rot="19946360">
            <a:off x="251944" y="6157741"/>
            <a:ext cx="1472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n>
                  <a:solidFill>
                    <a:schemeClr val="bg1"/>
                  </a:solidFill>
                </a:ln>
              </a:rPr>
              <a:t>muscularis</a:t>
            </a:r>
            <a:r>
              <a:rPr lang="en-US" sz="1200" b="1" dirty="0" smtClean="0">
                <a:ln>
                  <a:solidFill>
                    <a:schemeClr val="bg1"/>
                  </a:solidFill>
                </a:ln>
              </a:rPr>
              <a:t> mucosa</a:t>
            </a:r>
            <a:r>
              <a:rPr lang="en-US" sz="1200" b="1" dirty="0">
                <a:ln>
                  <a:solidFill>
                    <a:schemeClr val="bg1"/>
                  </a:solidFill>
                </a:ln>
              </a:rPr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 rot="20204524">
            <a:off x="1870095" y="4657012"/>
            <a:ext cx="903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n>
                  <a:solidFill>
                    <a:schemeClr val="bg1"/>
                  </a:solidFill>
                </a:ln>
              </a:rPr>
              <a:t>submucosa</a:t>
            </a:r>
            <a:endParaRPr lang="en-US" sz="12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3" name="TextBox 12"/>
          <p:cNvSpPr txBox="1"/>
          <p:nvPr/>
        </p:nvSpPr>
        <p:spPr>
          <a:xfrm rot="20204524">
            <a:off x="933849" y="3586442"/>
            <a:ext cx="13754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n>
                  <a:solidFill>
                    <a:schemeClr val="bg1"/>
                  </a:solidFill>
                </a:ln>
              </a:rPr>
              <a:t>inner circular layer</a:t>
            </a:r>
            <a:endParaRPr lang="en-US" sz="12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4" name="TextBox 13"/>
          <p:cNvSpPr txBox="1"/>
          <p:nvPr/>
        </p:nvSpPr>
        <p:spPr>
          <a:xfrm rot="20204524">
            <a:off x="1441401" y="4129557"/>
            <a:ext cx="1104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n>
                  <a:solidFill>
                    <a:schemeClr val="bg1"/>
                  </a:solidFill>
                </a:ln>
              </a:rPr>
              <a:t>artificial space</a:t>
            </a:r>
            <a:endParaRPr lang="en-US" sz="1200" b="1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721194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5556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/>
              <a:t>Slide </a:t>
            </a:r>
            <a:r>
              <a:rPr lang="en-US" sz="2800" b="1" dirty="0" err="1" smtClean="0"/>
              <a:t>UMich</a:t>
            </a:r>
            <a:r>
              <a:rPr lang="en-US" sz="2800" b="1" dirty="0" smtClean="0"/>
              <a:t> 155: esophagus &amp; stomach (stomach portion)</a:t>
            </a:r>
            <a:endParaRPr lang="en-US" sz="2800" b="1" dirty="0"/>
          </a:p>
        </p:txBody>
      </p:sp>
      <p:pic>
        <p:nvPicPr>
          <p:cNvPr id="6146" name="Picture 2" descr="C:\Users\jmv12\AppData\Local\Temp\SNAGHTML14927e0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1"/>
          <a:stretch/>
        </p:blipFill>
        <p:spPr bwMode="auto">
          <a:xfrm>
            <a:off x="-2485" y="745434"/>
            <a:ext cx="9163050" cy="611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1800000">
            <a:off x="3404632" y="6124646"/>
            <a:ext cx="1721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>
                  <a:solidFill>
                    <a:schemeClr val="bg1"/>
                  </a:solidFill>
                </a:ln>
              </a:rPr>
              <a:t>epithelium (mucosa)</a:t>
            </a:r>
            <a:endParaRPr lang="en-US" sz="14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 rot="1841266">
            <a:off x="3644607" y="6028787"/>
            <a:ext cx="1687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>
                  <a:solidFill>
                    <a:schemeClr val="bg1"/>
                  </a:solidFill>
                </a:ln>
              </a:rPr>
              <a:t>muscularis</a:t>
            </a:r>
            <a:r>
              <a:rPr lang="en-US" sz="1400" b="1" dirty="0" smtClean="0">
                <a:ln>
                  <a:solidFill>
                    <a:schemeClr val="bg1"/>
                  </a:solidFill>
                </a:ln>
              </a:rPr>
              <a:t> mucosa</a:t>
            </a:r>
            <a:r>
              <a:rPr lang="en-US" sz="1400" b="1" dirty="0">
                <a:ln>
                  <a:solidFill>
                    <a:schemeClr val="bg1"/>
                  </a:solidFill>
                </a:ln>
              </a:rPr>
              <a:t>e</a:t>
            </a:r>
          </a:p>
        </p:txBody>
      </p:sp>
      <p:sp>
        <p:nvSpPr>
          <p:cNvPr id="7" name="TextBox 6"/>
          <p:cNvSpPr txBox="1"/>
          <p:nvPr/>
        </p:nvSpPr>
        <p:spPr>
          <a:xfrm rot="1841266">
            <a:off x="4426570" y="5859030"/>
            <a:ext cx="10221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>
                  <a:solidFill>
                    <a:schemeClr val="bg1"/>
                  </a:solidFill>
                </a:ln>
              </a:rPr>
              <a:t>submucosa</a:t>
            </a:r>
            <a:endParaRPr lang="en-US" sz="14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 rot="1525740">
            <a:off x="4367544" y="5538642"/>
            <a:ext cx="1586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>
                  <a:solidFill>
                    <a:schemeClr val="bg1"/>
                  </a:solidFill>
                </a:ln>
              </a:rPr>
              <a:t>inner oblique layer</a:t>
            </a:r>
            <a:endParaRPr lang="en-US" sz="14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 rot="1841266">
            <a:off x="4855903" y="1321217"/>
            <a:ext cx="1602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>
                  <a:solidFill>
                    <a:schemeClr val="bg1"/>
                  </a:solidFill>
                </a:ln>
              </a:rPr>
              <a:t>outer oblique layer</a:t>
            </a:r>
            <a:endParaRPr lang="en-US" sz="14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0" name="TextBox 9"/>
          <p:cNvSpPr txBox="1"/>
          <p:nvPr/>
        </p:nvSpPr>
        <p:spPr>
          <a:xfrm rot="1841266">
            <a:off x="4311120" y="3471382"/>
            <a:ext cx="1699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>
                  <a:solidFill>
                    <a:schemeClr val="bg1"/>
                  </a:solidFill>
                </a:ln>
              </a:rPr>
              <a:t>middle circular layer</a:t>
            </a:r>
            <a:endParaRPr lang="en-US" sz="14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1" name="TextBox 10"/>
          <p:cNvSpPr txBox="1"/>
          <p:nvPr/>
        </p:nvSpPr>
        <p:spPr>
          <a:xfrm rot="1525740">
            <a:off x="370210" y="5431181"/>
            <a:ext cx="1586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>
                  <a:solidFill>
                    <a:schemeClr val="bg1"/>
                  </a:solidFill>
                </a:ln>
              </a:rPr>
              <a:t>inner oblique layer</a:t>
            </a:r>
            <a:endParaRPr lang="en-US" sz="14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TextBox 11"/>
          <p:cNvSpPr txBox="1"/>
          <p:nvPr/>
        </p:nvSpPr>
        <p:spPr>
          <a:xfrm rot="1841266">
            <a:off x="1559727" y="3764977"/>
            <a:ext cx="1699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>
                  <a:solidFill>
                    <a:schemeClr val="bg1"/>
                  </a:solidFill>
                </a:ln>
              </a:rPr>
              <a:t>middle circular layer</a:t>
            </a:r>
            <a:endParaRPr lang="en-US" sz="1400" b="1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392587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389</Words>
  <Application>Microsoft Office PowerPoint</Application>
  <PresentationFormat>On-screen Show (4:3)</PresentationFormat>
  <Paragraphs>150</Paragraphs>
  <Slides>20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Basic Tissues II Lab Orientation muscle nerve</vt:lpstr>
      <vt:lpstr>WebSlide 0013_N: skeletal muscle</vt:lpstr>
      <vt:lpstr>PowerPoint Presentation</vt:lpstr>
      <vt:lpstr>Slide 58L: Skeletal Muscle, longitudinal sect.</vt:lpstr>
      <vt:lpstr>Slide 58thin: skeletal muscle, thin sect.</vt:lpstr>
      <vt:lpstr>WebSlide 0036_S: heart</vt:lpstr>
      <vt:lpstr>WebSlide 0036_S: heart</vt:lpstr>
      <vt:lpstr>Slide UMich 155: esophagus &amp; stomach (esophagus portion)</vt:lpstr>
      <vt:lpstr>Slide UMich 155: esophagus &amp; stomach (stomach portion)</vt:lpstr>
      <vt:lpstr>WebSlide 0098_N: bladder</vt:lpstr>
      <vt:lpstr>WebSlide 0020_O: peripheral nerve, c.s.</vt:lpstr>
      <vt:lpstr>WebSlide 0021_O: peripheral nerve, l.s.</vt:lpstr>
      <vt:lpstr>Slide UMich 68: nerve, c.s.</vt:lpstr>
      <vt:lpstr>Slide UMich 68: nerve, l.s.</vt:lpstr>
      <vt:lpstr>WebSlide 0034_O: spinal cord, c.s., h&amp;e</vt:lpstr>
      <vt:lpstr>Slide UMich 65-1N: spinal cord, trichrome</vt:lpstr>
      <vt:lpstr>Slide UMich 155: Esophagus &amp; stomach</vt:lpstr>
      <vt:lpstr>Slide UMich 250: vagina, h&amp;e</vt:lpstr>
      <vt:lpstr>Slide UMich 71-2A:  Motor end plate</vt:lpstr>
      <vt:lpstr>Slide UMich 71-1B:  Neuromuscular spindle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WebSlide 0013_N: skeletal muscle</dc:title>
  <dc:creator>jmv12</dc:creator>
  <cp:lastModifiedBy>Matthew Velkey</cp:lastModifiedBy>
  <cp:revision>23</cp:revision>
  <dcterms:created xsi:type="dcterms:W3CDTF">2012-08-27T19:54:44Z</dcterms:created>
  <dcterms:modified xsi:type="dcterms:W3CDTF">2015-08-28T18:35:16Z</dcterms:modified>
</cp:coreProperties>
</file>