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5" r:id="rId6"/>
    <p:sldId id="266" r:id="rId7"/>
    <p:sldId id="268" r:id="rId8"/>
    <p:sldId id="271" r:id="rId9"/>
    <p:sldId id="272" r:id="rId10"/>
    <p:sldId id="267" r:id="rId11"/>
    <p:sldId id="269" r:id="rId12"/>
    <p:sldId id="270" r:id="rId13"/>
    <p:sldId id="273" r:id="rId14"/>
    <p:sldId id="276" r:id="rId15"/>
    <p:sldId id="278" r:id="rId16"/>
    <p:sldId id="282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07" autoAdjust="0"/>
  </p:normalViewPr>
  <p:slideViewPr>
    <p:cSldViewPr showGuides="1">
      <p:cViewPr>
        <p:scale>
          <a:sx n="100" d="100"/>
          <a:sy n="100" d="100"/>
        </p:scale>
        <p:origin x="-186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4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1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8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2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1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2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3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2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348E2-9AC7-4DA4-A484-2B0B409F2F54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5CD51-0B7B-4614-B70C-EADD30AA2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t="10545" r="1269" b="1021"/>
          <a:stretch/>
        </p:blipFill>
        <p:spPr bwMode="auto">
          <a:xfrm>
            <a:off x="-1" y="666750"/>
            <a:ext cx="9144001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0174_B: artery &amp; vein</a:t>
            </a:r>
            <a:endParaRPr lang="en-US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8" t="49047" r="1269" b="1565"/>
          <a:stretch/>
        </p:blipFill>
        <p:spPr bwMode="auto">
          <a:xfrm>
            <a:off x="5676900" y="3371849"/>
            <a:ext cx="345757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2286000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7081" y="46482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0500" y="3612162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371600" y="3657600"/>
            <a:ext cx="304800" cy="2432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30" y="3750661"/>
            <a:ext cx="736670" cy="28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0970" y="20852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8382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3200400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3636" y="3047226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2228075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67000" y="1857375"/>
            <a:ext cx="214963" cy="399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13780" y="51816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77012" y="41148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37199" y="6076176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315200" y="5867400"/>
            <a:ext cx="382394" cy="290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3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00"/>
                </a:solidFill>
                <a:ea typeface="+mj-ea"/>
                <a:cs typeface="+mj-cs"/>
              </a:rPr>
              <a:t>Capillaries              #98 HE, -N;  #102HE; #305</a:t>
            </a:r>
          </a:p>
        </p:txBody>
      </p:sp>
      <p:pic>
        <p:nvPicPr>
          <p:cNvPr id="5123" name="Picture 6" descr="98C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>
          <a:xfrm>
            <a:off x="0" y="965200"/>
            <a:ext cx="9144000" cy="5160963"/>
          </a:xfrm>
          <a:ln w="19050">
            <a:solidFill>
              <a:schemeClr val="bg1"/>
            </a:solidFill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5124" name="Line 7"/>
          <p:cNvSpPr>
            <a:spLocks noChangeShapeType="1"/>
          </p:cNvSpPr>
          <p:nvPr/>
        </p:nvSpPr>
        <p:spPr bwMode="auto">
          <a:xfrm flipH="1">
            <a:off x="4724400" y="3429000"/>
            <a:ext cx="381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 flipV="1">
            <a:off x="3657600" y="3886200"/>
            <a:ext cx="2286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 flipV="1">
            <a:off x="2438400" y="3429000"/>
            <a:ext cx="76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 flipH="1">
            <a:off x="914400" y="3962400"/>
            <a:ext cx="1524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5128" name="Line 11"/>
          <p:cNvSpPr>
            <a:spLocks noChangeShapeType="1"/>
          </p:cNvSpPr>
          <p:nvPr/>
        </p:nvSpPr>
        <p:spPr bwMode="auto">
          <a:xfrm>
            <a:off x="1600200" y="3276600"/>
            <a:ext cx="304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5129" name="Rectangle 13"/>
          <p:cNvSpPr>
            <a:spLocks noChangeArrowheads="1"/>
          </p:cNvSpPr>
          <p:nvPr/>
        </p:nvSpPr>
        <p:spPr bwMode="auto">
          <a:xfrm>
            <a:off x="8229600" y="1600200"/>
            <a:ext cx="152400" cy="76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9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conducthe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0417"/>
          <a:stretch>
            <a:fillRect/>
          </a:stretch>
        </p:blipFill>
        <p:spPr>
          <a:xfrm>
            <a:off x="5334000" y="533400"/>
            <a:ext cx="3429000" cy="3914775"/>
          </a:xfrm>
          <a:noFill/>
        </p:spPr>
      </p:pic>
      <p:pic>
        <p:nvPicPr>
          <p:cNvPr id="44034" name="Picture 8" descr="BhisLow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700" y="152400"/>
            <a:ext cx="3629025" cy="6553200"/>
          </a:xfrm>
          <a:noFill/>
        </p:spPr>
      </p:pic>
      <p:sp>
        <p:nvSpPr>
          <p:cNvPr id="44035" name="Text Box 9"/>
          <p:cNvSpPr txBox="1">
            <a:spLocks noChangeArrowheads="1"/>
          </p:cNvSpPr>
          <p:nvPr/>
        </p:nvSpPr>
        <p:spPr bwMode="auto">
          <a:xfrm>
            <a:off x="5029200" y="32766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Bundle of His</a:t>
            </a:r>
          </a:p>
        </p:txBody>
      </p:sp>
      <p:sp>
        <p:nvSpPr>
          <p:cNvPr id="44036" name="Text Box 13"/>
          <p:cNvSpPr txBox="1">
            <a:spLocks noChangeArrowheads="1"/>
          </p:cNvSpPr>
          <p:nvPr/>
        </p:nvSpPr>
        <p:spPr bwMode="auto">
          <a:xfrm>
            <a:off x="4648200" y="4572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#99M</a:t>
            </a:r>
          </a:p>
        </p:txBody>
      </p:sp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4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55031" r="24219" b="14780"/>
          <a:stretch>
            <a:fillRect/>
          </a:stretch>
        </p:blipFill>
        <p:spPr bwMode="auto">
          <a:xfrm>
            <a:off x="4876800" y="4114800"/>
            <a:ext cx="215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38" name="Straight Arrow Connector 10"/>
          <p:cNvCxnSpPr>
            <a:cxnSpLocks noChangeShapeType="1"/>
            <a:stCxn id="44035" idx="0"/>
          </p:cNvCxnSpPr>
          <p:nvPr/>
        </p:nvCxnSpPr>
        <p:spPr bwMode="auto">
          <a:xfrm flipH="1" flipV="1">
            <a:off x="3200400" y="2362200"/>
            <a:ext cx="2324100" cy="914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9" name="Straight Arrow Connector 12"/>
          <p:cNvCxnSpPr>
            <a:cxnSpLocks noChangeShapeType="1"/>
            <a:stCxn id="44035" idx="0"/>
          </p:cNvCxnSpPr>
          <p:nvPr/>
        </p:nvCxnSpPr>
        <p:spPr bwMode="auto">
          <a:xfrm flipV="1">
            <a:off x="5524500" y="2362200"/>
            <a:ext cx="1714500" cy="9144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40" name="Straight Arrow Connector 16"/>
          <p:cNvCxnSpPr>
            <a:cxnSpLocks noChangeShapeType="1"/>
            <a:stCxn id="44035" idx="2"/>
          </p:cNvCxnSpPr>
          <p:nvPr/>
        </p:nvCxnSpPr>
        <p:spPr bwMode="auto">
          <a:xfrm>
            <a:off x="5524500" y="3917950"/>
            <a:ext cx="571500" cy="103505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1" name="TextBox 20"/>
          <p:cNvSpPr txBox="1">
            <a:spLocks noChangeArrowheads="1"/>
          </p:cNvSpPr>
          <p:nvPr/>
        </p:nvSpPr>
        <p:spPr bwMode="auto">
          <a:xfrm>
            <a:off x="7086600" y="62484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#99HM</a:t>
            </a:r>
          </a:p>
        </p:txBody>
      </p:sp>
    </p:spTree>
    <p:extLst>
      <p:ext uri="{BB962C8B-B14F-4D97-AF65-F5344CB8AC3E}">
        <p14:creationId xmlns:p14="http://schemas.microsoft.com/office/powerpoint/2010/main" val="11642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b="1" smtClean="0">
                <a:solidFill>
                  <a:schemeClr val="accent2"/>
                </a:solidFill>
                <a:latin typeface="Arial Unicode MS" pitchFamily="34" charset="-128"/>
              </a:rPr>
              <a:t>                             </a:t>
            </a:r>
            <a:r>
              <a:rPr lang="en-US" sz="2800" b="1" smtClean="0">
                <a:solidFill>
                  <a:srgbClr val="000000"/>
                </a:solidFill>
              </a:rPr>
              <a:t>Bundle of His                           #99</a:t>
            </a:r>
          </a:p>
        </p:txBody>
      </p:sp>
      <p:pic>
        <p:nvPicPr>
          <p:cNvPr id="45058" name="Picture 6" descr="CardMHis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30300"/>
            <a:ext cx="9144000" cy="5359400"/>
          </a:xfrm>
          <a:noFill/>
        </p:spPr>
      </p:pic>
      <p:sp>
        <p:nvSpPr>
          <p:cNvPr id="26628" name="Freeform 11"/>
          <p:cNvSpPr>
            <a:spLocks/>
          </p:cNvSpPr>
          <p:nvPr/>
        </p:nvSpPr>
        <p:spPr bwMode="auto">
          <a:xfrm>
            <a:off x="4727575" y="2203450"/>
            <a:ext cx="4483100" cy="4381500"/>
          </a:xfrm>
          <a:custGeom>
            <a:avLst/>
            <a:gdLst>
              <a:gd name="T0" fmla="*/ 0 w 2824"/>
              <a:gd name="T1" fmla="*/ 2147483647 h 2760"/>
              <a:gd name="T2" fmla="*/ 2147483647 w 2824"/>
              <a:gd name="T3" fmla="*/ 2147483647 h 2760"/>
              <a:gd name="T4" fmla="*/ 2147483647 w 2824"/>
              <a:gd name="T5" fmla="*/ 2147483647 h 2760"/>
              <a:gd name="T6" fmla="*/ 2147483647 w 2824"/>
              <a:gd name="T7" fmla="*/ 2147483647 h 2760"/>
              <a:gd name="T8" fmla="*/ 2147483647 w 2824"/>
              <a:gd name="T9" fmla="*/ 2147483647 h 2760"/>
              <a:gd name="T10" fmla="*/ 2147483647 w 2824"/>
              <a:gd name="T11" fmla="*/ 2147483647 h 2760"/>
              <a:gd name="T12" fmla="*/ 2147483647 w 2824"/>
              <a:gd name="T13" fmla="*/ 2147483647 h 2760"/>
              <a:gd name="T14" fmla="*/ 2147483647 w 2824"/>
              <a:gd name="T15" fmla="*/ 2147483647 h 2760"/>
              <a:gd name="T16" fmla="*/ 2147483647 w 2824"/>
              <a:gd name="T17" fmla="*/ 2147483647 h 2760"/>
              <a:gd name="T18" fmla="*/ 2147483647 w 2824"/>
              <a:gd name="T19" fmla="*/ 2147483647 h 2760"/>
              <a:gd name="T20" fmla="*/ 2147483647 w 2824"/>
              <a:gd name="T21" fmla="*/ 2147483647 h 2760"/>
              <a:gd name="T22" fmla="*/ 2147483647 w 2824"/>
              <a:gd name="T23" fmla="*/ 2147483647 h 2760"/>
              <a:gd name="T24" fmla="*/ 2147483647 w 2824"/>
              <a:gd name="T25" fmla="*/ 2147483647 h 2760"/>
              <a:gd name="T26" fmla="*/ 2147483647 w 2824"/>
              <a:gd name="T27" fmla="*/ 2147483647 h 2760"/>
              <a:gd name="T28" fmla="*/ 2147483647 w 2824"/>
              <a:gd name="T29" fmla="*/ 2147483647 h 2760"/>
              <a:gd name="T30" fmla="*/ 2147483647 w 2824"/>
              <a:gd name="T31" fmla="*/ 2147483647 h 2760"/>
              <a:gd name="T32" fmla="*/ 2147483647 w 2824"/>
              <a:gd name="T33" fmla="*/ 2147483647 h 2760"/>
              <a:gd name="T34" fmla="*/ 2147483647 w 2824"/>
              <a:gd name="T35" fmla="*/ 2147483647 h 2760"/>
              <a:gd name="T36" fmla="*/ 2147483647 w 2824"/>
              <a:gd name="T37" fmla="*/ 2147483647 h 2760"/>
              <a:gd name="T38" fmla="*/ 2147483647 w 2824"/>
              <a:gd name="T39" fmla="*/ 2147483647 h 2760"/>
              <a:gd name="T40" fmla="*/ 2147483647 w 2824"/>
              <a:gd name="T41" fmla="*/ 2147483647 h 2760"/>
              <a:gd name="T42" fmla="*/ 2147483647 w 2824"/>
              <a:gd name="T43" fmla="*/ 2147483647 h 2760"/>
              <a:gd name="T44" fmla="*/ 2147483647 w 2824"/>
              <a:gd name="T45" fmla="*/ 2147483647 h 2760"/>
              <a:gd name="T46" fmla="*/ 2147483647 w 2824"/>
              <a:gd name="T47" fmla="*/ 2147483647 h 2760"/>
              <a:gd name="T48" fmla="*/ 2147483647 w 2824"/>
              <a:gd name="T49" fmla="*/ 2147483647 h 2760"/>
              <a:gd name="T50" fmla="*/ 2147483647 w 2824"/>
              <a:gd name="T51" fmla="*/ 2147483647 h 2760"/>
              <a:gd name="T52" fmla="*/ 2147483647 w 2824"/>
              <a:gd name="T53" fmla="*/ 2147483647 h 2760"/>
              <a:gd name="T54" fmla="*/ 2147483647 w 2824"/>
              <a:gd name="T55" fmla="*/ 2147483647 h 2760"/>
              <a:gd name="T56" fmla="*/ 2147483647 w 2824"/>
              <a:gd name="T57" fmla="*/ 2147483647 h 2760"/>
              <a:gd name="T58" fmla="*/ 2147483647 w 2824"/>
              <a:gd name="T59" fmla="*/ 2147483647 h 2760"/>
              <a:gd name="T60" fmla="*/ 2147483647 w 2824"/>
              <a:gd name="T61" fmla="*/ 2147483647 h 2760"/>
              <a:gd name="T62" fmla="*/ 2147483647 w 2824"/>
              <a:gd name="T63" fmla="*/ 2147483647 h 2760"/>
              <a:gd name="T64" fmla="*/ 2147483647 w 2824"/>
              <a:gd name="T65" fmla="*/ 2147483647 h 2760"/>
              <a:gd name="T66" fmla="*/ 2147483647 w 2824"/>
              <a:gd name="T67" fmla="*/ 2147483647 h 2760"/>
              <a:gd name="T68" fmla="*/ 2147483647 w 2824"/>
              <a:gd name="T69" fmla="*/ 2147483647 h 2760"/>
              <a:gd name="T70" fmla="*/ 2147483647 w 2824"/>
              <a:gd name="T71" fmla="*/ 2147483647 h 2760"/>
              <a:gd name="T72" fmla="*/ 2147483647 w 2824"/>
              <a:gd name="T73" fmla="*/ 2147483647 h 2760"/>
              <a:gd name="T74" fmla="*/ 2147483647 w 2824"/>
              <a:gd name="T75" fmla="*/ 2147483647 h 2760"/>
              <a:gd name="T76" fmla="*/ 2147483647 w 2824"/>
              <a:gd name="T77" fmla="*/ 2147483647 h 2760"/>
              <a:gd name="T78" fmla="*/ 2147483647 w 2824"/>
              <a:gd name="T79" fmla="*/ 2147483647 h 2760"/>
              <a:gd name="T80" fmla="*/ 2147483647 w 2824"/>
              <a:gd name="T81" fmla="*/ 2147483647 h 2760"/>
              <a:gd name="T82" fmla="*/ 2147483647 w 2824"/>
              <a:gd name="T83" fmla="*/ 2147483647 h 2760"/>
              <a:gd name="T84" fmla="*/ 2147483647 w 2824"/>
              <a:gd name="T85" fmla="*/ 2147483647 h 2760"/>
              <a:gd name="T86" fmla="*/ 2147483647 w 2824"/>
              <a:gd name="T87" fmla="*/ 2147483647 h 2760"/>
              <a:gd name="T88" fmla="*/ 2147483647 w 2824"/>
              <a:gd name="T89" fmla="*/ 2147483647 h 2760"/>
              <a:gd name="T90" fmla="*/ 2147483647 w 2824"/>
              <a:gd name="T91" fmla="*/ 2147483647 h 2760"/>
              <a:gd name="T92" fmla="*/ 2147483647 w 2824"/>
              <a:gd name="T93" fmla="*/ 2147483647 h 2760"/>
              <a:gd name="T94" fmla="*/ 0 w 2824"/>
              <a:gd name="T95" fmla="*/ 2147483647 h 276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24"/>
              <a:gd name="T145" fmla="*/ 0 h 2760"/>
              <a:gd name="T146" fmla="*/ 2824 w 2824"/>
              <a:gd name="T147" fmla="*/ 2760 h 276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24" h="2760">
                <a:moveTo>
                  <a:pt x="0" y="2684"/>
                </a:moveTo>
                <a:cubicBezTo>
                  <a:pt x="24" y="2647"/>
                  <a:pt x="21" y="2604"/>
                  <a:pt x="34" y="2563"/>
                </a:cubicBezTo>
                <a:cubicBezTo>
                  <a:pt x="40" y="2544"/>
                  <a:pt x="63" y="2512"/>
                  <a:pt x="63" y="2512"/>
                </a:cubicBezTo>
                <a:cubicBezTo>
                  <a:pt x="70" y="2484"/>
                  <a:pt x="72" y="2474"/>
                  <a:pt x="92" y="2454"/>
                </a:cubicBezTo>
                <a:cubicBezTo>
                  <a:pt x="96" y="2442"/>
                  <a:pt x="97" y="2429"/>
                  <a:pt x="104" y="2419"/>
                </a:cubicBezTo>
                <a:cubicBezTo>
                  <a:pt x="112" y="2408"/>
                  <a:pt x="127" y="2385"/>
                  <a:pt x="127" y="2385"/>
                </a:cubicBezTo>
                <a:cubicBezTo>
                  <a:pt x="137" y="2350"/>
                  <a:pt x="144" y="2316"/>
                  <a:pt x="155" y="2281"/>
                </a:cubicBezTo>
                <a:cubicBezTo>
                  <a:pt x="166" y="2210"/>
                  <a:pt x="188" y="2143"/>
                  <a:pt x="207" y="2074"/>
                </a:cubicBezTo>
                <a:cubicBezTo>
                  <a:pt x="214" y="2049"/>
                  <a:pt x="218" y="2016"/>
                  <a:pt x="230" y="1993"/>
                </a:cubicBezTo>
                <a:cubicBezTo>
                  <a:pt x="242" y="1969"/>
                  <a:pt x="269" y="1943"/>
                  <a:pt x="288" y="1924"/>
                </a:cubicBezTo>
                <a:cubicBezTo>
                  <a:pt x="300" y="1890"/>
                  <a:pt x="319" y="1867"/>
                  <a:pt x="340" y="1838"/>
                </a:cubicBezTo>
                <a:cubicBezTo>
                  <a:pt x="354" y="1796"/>
                  <a:pt x="335" y="1845"/>
                  <a:pt x="363" y="1803"/>
                </a:cubicBezTo>
                <a:cubicBezTo>
                  <a:pt x="382" y="1775"/>
                  <a:pt x="395" y="1740"/>
                  <a:pt x="415" y="1711"/>
                </a:cubicBezTo>
                <a:cubicBezTo>
                  <a:pt x="423" y="1685"/>
                  <a:pt x="435" y="1663"/>
                  <a:pt x="443" y="1636"/>
                </a:cubicBezTo>
                <a:cubicBezTo>
                  <a:pt x="450" y="1584"/>
                  <a:pt x="461" y="1554"/>
                  <a:pt x="484" y="1509"/>
                </a:cubicBezTo>
                <a:cubicBezTo>
                  <a:pt x="496" y="1485"/>
                  <a:pt x="493" y="1477"/>
                  <a:pt x="513" y="1457"/>
                </a:cubicBezTo>
                <a:cubicBezTo>
                  <a:pt x="519" y="1437"/>
                  <a:pt x="544" y="1403"/>
                  <a:pt x="559" y="1388"/>
                </a:cubicBezTo>
                <a:cubicBezTo>
                  <a:pt x="575" y="1334"/>
                  <a:pt x="550" y="1412"/>
                  <a:pt x="576" y="1354"/>
                </a:cubicBezTo>
                <a:cubicBezTo>
                  <a:pt x="588" y="1327"/>
                  <a:pt x="587" y="1291"/>
                  <a:pt x="593" y="1262"/>
                </a:cubicBezTo>
                <a:cubicBezTo>
                  <a:pt x="601" y="1225"/>
                  <a:pt x="615" y="1188"/>
                  <a:pt x="628" y="1152"/>
                </a:cubicBezTo>
                <a:cubicBezTo>
                  <a:pt x="639" y="1120"/>
                  <a:pt x="673" y="1087"/>
                  <a:pt x="697" y="1066"/>
                </a:cubicBezTo>
                <a:cubicBezTo>
                  <a:pt x="740" y="1028"/>
                  <a:pt x="783" y="969"/>
                  <a:pt x="818" y="922"/>
                </a:cubicBezTo>
                <a:cubicBezTo>
                  <a:pt x="829" y="890"/>
                  <a:pt x="820" y="910"/>
                  <a:pt x="847" y="870"/>
                </a:cubicBezTo>
                <a:cubicBezTo>
                  <a:pt x="851" y="864"/>
                  <a:pt x="858" y="853"/>
                  <a:pt x="858" y="853"/>
                </a:cubicBezTo>
                <a:cubicBezTo>
                  <a:pt x="867" y="817"/>
                  <a:pt x="872" y="770"/>
                  <a:pt x="904" y="749"/>
                </a:cubicBezTo>
                <a:cubicBezTo>
                  <a:pt x="918" y="709"/>
                  <a:pt x="962" y="661"/>
                  <a:pt x="991" y="628"/>
                </a:cubicBezTo>
                <a:cubicBezTo>
                  <a:pt x="1007" y="609"/>
                  <a:pt x="1003" y="596"/>
                  <a:pt x="1025" y="582"/>
                </a:cubicBezTo>
                <a:cubicBezTo>
                  <a:pt x="1046" y="552"/>
                  <a:pt x="1066" y="544"/>
                  <a:pt x="1094" y="524"/>
                </a:cubicBezTo>
                <a:cubicBezTo>
                  <a:pt x="1113" y="511"/>
                  <a:pt x="1128" y="492"/>
                  <a:pt x="1146" y="478"/>
                </a:cubicBezTo>
                <a:cubicBezTo>
                  <a:pt x="1183" y="449"/>
                  <a:pt x="1227" y="431"/>
                  <a:pt x="1267" y="409"/>
                </a:cubicBezTo>
                <a:cubicBezTo>
                  <a:pt x="1322" y="378"/>
                  <a:pt x="1371" y="334"/>
                  <a:pt x="1423" y="300"/>
                </a:cubicBezTo>
                <a:cubicBezTo>
                  <a:pt x="1473" y="267"/>
                  <a:pt x="1532" y="249"/>
                  <a:pt x="1584" y="219"/>
                </a:cubicBezTo>
                <a:cubicBezTo>
                  <a:pt x="1612" y="203"/>
                  <a:pt x="1628" y="188"/>
                  <a:pt x="1659" y="179"/>
                </a:cubicBezTo>
                <a:cubicBezTo>
                  <a:pt x="1676" y="167"/>
                  <a:pt x="1694" y="161"/>
                  <a:pt x="1711" y="150"/>
                </a:cubicBezTo>
                <a:cubicBezTo>
                  <a:pt x="1750" y="124"/>
                  <a:pt x="1787" y="96"/>
                  <a:pt x="1832" y="81"/>
                </a:cubicBezTo>
                <a:cubicBezTo>
                  <a:pt x="1857" y="63"/>
                  <a:pt x="1889" y="48"/>
                  <a:pt x="1918" y="35"/>
                </a:cubicBezTo>
                <a:cubicBezTo>
                  <a:pt x="1929" y="30"/>
                  <a:pt x="1953" y="23"/>
                  <a:pt x="1953" y="23"/>
                </a:cubicBezTo>
                <a:cubicBezTo>
                  <a:pt x="2659" y="29"/>
                  <a:pt x="2448" y="0"/>
                  <a:pt x="2753" y="46"/>
                </a:cubicBezTo>
                <a:cubicBezTo>
                  <a:pt x="2777" y="63"/>
                  <a:pt x="2776" y="74"/>
                  <a:pt x="2782" y="104"/>
                </a:cubicBezTo>
                <a:cubicBezTo>
                  <a:pt x="2784" y="536"/>
                  <a:pt x="2788" y="968"/>
                  <a:pt x="2788" y="1400"/>
                </a:cubicBezTo>
                <a:cubicBezTo>
                  <a:pt x="2788" y="2103"/>
                  <a:pt x="2824" y="1889"/>
                  <a:pt x="2776" y="2160"/>
                </a:cubicBezTo>
                <a:cubicBezTo>
                  <a:pt x="2772" y="2243"/>
                  <a:pt x="2775" y="2354"/>
                  <a:pt x="2747" y="2437"/>
                </a:cubicBezTo>
                <a:cubicBezTo>
                  <a:pt x="2733" y="2760"/>
                  <a:pt x="2810" y="2693"/>
                  <a:pt x="2506" y="2702"/>
                </a:cubicBezTo>
                <a:cubicBezTo>
                  <a:pt x="2476" y="2708"/>
                  <a:pt x="2448" y="2717"/>
                  <a:pt x="2419" y="2725"/>
                </a:cubicBezTo>
                <a:cubicBezTo>
                  <a:pt x="1584" y="2652"/>
                  <a:pt x="1987" y="2695"/>
                  <a:pt x="155" y="2690"/>
                </a:cubicBezTo>
                <a:cubicBezTo>
                  <a:pt x="118" y="2685"/>
                  <a:pt x="87" y="2677"/>
                  <a:pt x="52" y="2667"/>
                </a:cubicBezTo>
                <a:cubicBezTo>
                  <a:pt x="40" y="2664"/>
                  <a:pt x="27" y="2649"/>
                  <a:pt x="17" y="2656"/>
                </a:cubicBezTo>
                <a:cubicBezTo>
                  <a:pt x="8" y="2662"/>
                  <a:pt x="6" y="2675"/>
                  <a:pt x="0" y="2684"/>
                </a:cubicBezTo>
                <a:close/>
              </a:path>
            </a:pathLst>
          </a:custGeom>
          <a:noFill/>
          <a:ln w="38100" cap="flat" cmpd="sng">
            <a:solidFill>
              <a:schemeClr val="hlink"/>
            </a:solidFill>
            <a:prstDash val="dash"/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9" name="Line 12"/>
          <p:cNvSpPr>
            <a:spLocks noChangeShapeType="1"/>
          </p:cNvSpPr>
          <p:nvPr/>
        </p:nvSpPr>
        <p:spPr bwMode="auto">
          <a:xfrm>
            <a:off x="4800600" y="990600"/>
            <a:ext cx="2286000" cy="2514600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32: liver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0204" r="1123" b="2041"/>
          <a:stretch/>
        </p:blipFill>
        <p:spPr bwMode="auto">
          <a:xfrm>
            <a:off x="0" y="714375"/>
            <a:ext cx="9115425" cy="614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5600" y="6096000"/>
            <a:ext cx="1109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necrotic tissue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32247" y="4495800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viable tissue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37702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12: artery</a:t>
            </a:r>
            <a:endParaRPr lang="en-US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10476" r="1225" b="1088"/>
          <a:stretch/>
        </p:blipFill>
        <p:spPr bwMode="auto">
          <a:xfrm>
            <a:off x="47625" y="666750"/>
            <a:ext cx="90963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2743200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lumen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80171" y="3581400"/>
            <a:ext cx="808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atheroma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3761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32: myocardial infarction</a:t>
            </a:r>
            <a:endParaRPr lang="en-US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476" r="1123" b="1088"/>
          <a:stretch/>
        </p:blipFill>
        <p:spPr bwMode="auto">
          <a:xfrm>
            <a:off x="0" y="685800"/>
            <a:ext cx="912495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7461" y="2999601"/>
            <a:ext cx="1163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infarcted tissue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866001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viable tissue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80947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49: “remote” infarction</a:t>
            </a:r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0476" r="2655" b="2041"/>
          <a:stretch/>
        </p:blipFill>
        <p:spPr bwMode="auto">
          <a:xfrm>
            <a:off x="161925" y="733425"/>
            <a:ext cx="89154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60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Slide 50: heart</a:t>
            </a:r>
            <a:endParaRPr lang="en-US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11157" r="1942" b="3810"/>
          <a:stretch/>
        </p:blipFill>
        <p:spPr bwMode="auto">
          <a:xfrm>
            <a:off x="66675" y="828674"/>
            <a:ext cx="9010650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5638800"/>
            <a:ext cx="904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epicardium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97107" y="4724400"/>
            <a:ext cx="170873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ventricular myocardium</a:t>
            </a:r>
          </a:p>
          <a:p>
            <a:pPr algn="ctr"/>
            <a:r>
              <a:rPr lang="en-US" sz="1050" b="1" dirty="0" smtClean="0"/>
              <a:t>(note the ‘holes’)</a:t>
            </a:r>
            <a:endParaRPr lang="en-US" sz="1050" b="1" dirty="0"/>
          </a:p>
        </p:txBody>
      </p:sp>
      <p:sp>
        <p:nvSpPr>
          <p:cNvPr id="7" name="TextBox 6"/>
          <p:cNvSpPr txBox="1"/>
          <p:nvPr/>
        </p:nvSpPr>
        <p:spPr>
          <a:xfrm rot="2015458">
            <a:off x="6177695" y="3563381"/>
            <a:ext cx="1351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atrial myocardium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00982" y="1447800"/>
            <a:ext cx="516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valve</a:t>
            </a:r>
            <a:endParaRPr lang="en-US" sz="12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676400" y="1447800"/>
            <a:ext cx="457200" cy="1384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" y="1247001"/>
            <a:ext cx="1033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endocardium</a:t>
            </a:r>
            <a:endParaRPr lang="en-US" sz="12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76400" y="1447800"/>
            <a:ext cx="457200" cy="144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60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Slide </a:t>
            </a:r>
            <a:r>
              <a:rPr lang="en-US" sz="2800" b="1" dirty="0" err="1" smtClean="0"/>
              <a:t>UMich</a:t>
            </a:r>
            <a:r>
              <a:rPr lang="en-US" sz="2800" b="1" dirty="0" smtClean="0"/>
              <a:t> 042: mesentery (w/ arteries &amp; veins)</a:t>
            </a:r>
            <a:endParaRPr 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0339" r="813" b="1089"/>
          <a:stretch/>
        </p:blipFill>
        <p:spPr bwMode="auto">
          <a:xfrm>
            <a:off x="0" y="657225"/>
            <a:ext cx="91249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088472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96926" y="4953773"/>
            <a:ext cx="56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artery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03887" y="2667000"/>
            <a:ext cx="454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81109" y="6091624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506489" y="5545739"/>
            <a:ext cx="152400" cy="1216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506489" y="5606558"/>
            <a:ext cx="76200" cy="551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0970" y="208520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19253" y="1115199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324600" y="5545739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44510" y="5390377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IEL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87989" y="5320033"/>
            <a:ext cx="429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</a:t>
            </a:r>
            <a:r>
              <a:rPr lang="en-US" sz="1200" b="1" dirty="0" smtClean="0"/>
              <a:t>EL</a:t>
            </a:r>
            <a:endParaRPr lang="en-US" sz="1200" b="1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234029" y="5230771"/>
            <a:ext cx="300371" cy="199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14490" y="4815274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312939" y="4224724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37199" y="6076176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7315200" y="5867400"/>
            <a:ext cx="382394" cy="290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81200" y="789801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smc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175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WebSlide</a:t>
            </a:r>
            <a:r>
              <a:rPr lang="en-US" sz="2800" b="1" dirty="0" smtClean="0"/>
              <a:t> 0023_B: artery &amp; vein</a:t>
            </a:r>
            <a:endParaRPr lang="en-US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t="10612" r="1024" b="1088"/>
          <a:stretch/>
        </p:blipFill>
        <p:spPr bwMode="auto">
          <a:xfrm>
            <a:off x="19050" y="676275"/>
            <a:ext cx="912495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342900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media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3048000"/>
            <a:ext cx="831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adventitia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3775888"/>
            <a:ext cx="59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intima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63833" y="5029200"/>
            <a:ext cx="434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smc</a:t>
            </a:r>
            <a:endParaRPr lang="en-US" sz="12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0" y="3186499"/>
            <a:ext cx="38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286500" y="3186499"/>
            <a:ext cx="647700" cy="589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 Unicode MS" charset="0"/>
                <a:ea typeface="ＭＳ Ｐゴシック" charset="-128"/>
                <a:cs typeface="+mj-cs"/>
              </a:rPr>
              <a:t>Aorta </a:t>
            </a:r>
            <a:r>
              <a:rPr lang="en-US" sz="3200" b="1" dirty="0" smtClean="0">
                <a:solidFill>
                  <a:schemeClr val="tx1"/>
                </a:solidFill>
                <a:latin typeface="Arial Unicode MS" charset="0"/>
                <a:ea typeface="ＭＳ Ｐゴシック" charset="-128"/>
                <a:cs typeface="+mj-cs"/>
              </a:rPr>
              <a:t>#36 </a:t>
            </a:r>
            <a:r>
              <a:rPr lang="en-US" sz="2000" b="1" dirty="0" smtClean="0">
                <a:solidFill>
                  <a:schemeClr val="tx1"/>
                </a:solidFill>
                <a:latin typeface="Arial Unicode MS" charset="0"/>
                <a:ea typeface="ＭＳ Ｐゴシック" charset="-128"/>
                <a:cs typeface="+mj-cs"/>
              </a:rPr>
              <a:t>(H&amp;E)</a:t>
            </a:r>
            <a:r>
              <a:rPr lang="en-US" sz="3200" b="1" dirty="0" smtClean="0">
                <a:solidFill>
                  <a:schemeClr val="tx1"/>
                </a:solidFill>
                <a:latin typeface="Arial Unicode MS" charset="0"/>
                <a:ea typeface="ＭＳ Ｐゴシック" charset="-128"/>
                <a:cs typeface="+mj-cs"/>
              </a:rPr>
              <a:t>,             </a:t>
            </a:r>
            <a:r>
              <a:rPr lang="en-US" sz="3200" b="1" dirty="0" smtClean="0">
                <a:solidFill>
                  <a:srgbClr val="000000"/>
                </a:solidFill>
                <a:latin typeface="Arial Unicode MS" charset="0"/>
                <a:ea typeface="ＭＳ Ｐゴシック" charset="-128"/>
                <a:cs typeface="+mj-cs"/>
              </a:rPr>
              <a:t>#88</a:t>
            </a:r>
            <a:r>
              <a:rPr lang="en-US" sz="2000" b="1" dirty="0" smtClean="0">
                <a:solidFill>
                  <a:srgbClr val="000000"/>
                </a:solidFill>
                <a:latin typeface="Arial Unicode MS" charset="0"/>
                <a:ea typeface="ＭＳ Ｐゴシック" charset="-128"/>
                <a:cs typeface="+mj-cs"/>
              </a:rPr>
              <a:t> (Aldehyde-</a:t>
            </a:r>
            <a:r>
              <a:rPr lang="en-US" sz="2000" b="1" dirty="0" err="1" smtClean="0">
                <a:solidFill>
                  <a:srgbClr val="000000"/>
                </a:solidFill>
                <a:latin typeface="Arial Unicode MS" charset="0"/>
                <a:ea typeface="ＭＳ Ｐゴシック" charset="-128"/>
                <a:cs typeface="+mj-cs"/>
              </a:rPr>
              <a:t>Fuchsin</a:t>
            </a:r>
            <a:r>
              <a:rPr lang="en-US" sz="2000" b="1" dirty="0" smtClean="0">
                <a:solidFill>
                  <a:srgbClr val="000000"/>
                </a:solidFill>
                <a:latin typeface="Arial Unicode MS" charset="0"/>
                <a:ea typeface="ＭＳ Ｐゴシック" charset="-128"/>
                <a:cs typeface="+mj-cs"/>
              </a:rPr>
              <a:t>)</a:t>
            </a:r>
            <a:endParaRPr lang="en-US" sz="3200" b="1" dirty="0" smtClean="0">
              <a:solidFill>
                <a:srgbClr val="000000"/>
              </a:solidFill>
              <a:latin typeface="Arial Unicode MS" charset="0"/>
              <a:ea typeface="ＭＳ Ｐゴシック" charset="-128"/>
              <a:cs typeface="+mj-cs"/>
            </a:endParaRPr>
          </a:p>
        </p:txBody>
      </p:sp>
      <p:pic>
        <p:nvPicPr>
          <p:cNvPr id="12291" name="Picture 7" descr="aortaH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838200"/>
            <a:ext cx="4275138" cy="57912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2292" name="Picture 8" descr="aorta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914400"/>
            <a:ext cx="4543425" cy="57150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2293" name="Line 9"/>
          <p:cNvSpPr>
            <a:spLocks noChangeShapeType="1"/>
          </p:cNvSpPr>
          <p:nvPr/>
        </p:nvSpPr>
        <p:spPr bwMode="auto">
          <a:xfrm>
            <a:off x="7620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>
            <a:off x="1905000" y="2819400"/>
            <a:ext cx="76200" cy="34290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2295" name="Line 11"/>
          <p:cNvSpPr>
            <a:spLocks noChangeShapeType="1"/>
          </p:cNvSpPr>
          <p:nvPr/>
        </p:nvSpPr>
        <p:spPr bwMode="auto">
          <a:xfrm>
            <a:off x="1066800" y="838200"/>
            <a:ext cx="0" cy="1752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2296" name="Line 12"/>
          <p:cNvSpPr>
            <a:spLocks noChangeShapeType="1"/>
          </p:cNvSpPr>
          <p:nvPr/>
        </p:nvSpPr>
        <p:spPr bwMode="auto">
          <a:xfrm>
            <a:off x="5181600" y="5867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2297" name="Line 13"/>
          <p:cNvSpPr>
            <a:spLocks noChangeShapeType="1"/>
          </p:cNvSpPr>
          <p:nvPr/>
        </p:nvSpPr>
        <p:spPr bwMode="auto">
          <a:xfrm>
            <a:off x="6477000" y="2667000"/>
            <a:ext cx="0" cy="33528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2298" name="Line 14"/>
          <p:cNvSpPr>
            <a:spLocks noChangeShapeType="1"/>
          </p:cNvSpPr>
          <p:nvPr/>
        </p:nvSpPr>
        <p:spPr bwMode="auto">
          <a:xfrm>
            <a:off x="5334000" y="9144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63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6" name="Picture 7" descr="Aorta20xH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"/>
            <a:ext cx="4111625" cy="6553200"/>
          </a:xfrm>
          <a:noFill/>
        </p:spPr>
      </p:pic>
      <p:pic>
        <p:nvPicPr>
          <p:cNvPr id="31747" name="Picture 8" descr="aorta20x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52400"/>
            <a:ext cx="4454525" cy="6553200"/>
          </a:xfrm>
          <a:noFill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3657600" y="2895600"/>
            <a:ext cx="1981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 Unicode MS" charset="0"/>
                <a:ea typeface="+mn-ea"/>
              </a:rPr>
              <a:t>Elastic laminae</a:t>
            </a:r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 flipH="1">
            <a:off x="2743200" y="3124200"/>
            <a:ext cx="914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 flipH="1" flipV="1">
            <a:off x="2971800" y="2438400"/>
            <a:ext cx="7620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31751" name="Line 12"/>
          <p:cNvSpPr>
            <a:spLocks noChangeShapeType="1"/>
          </p:cNvSpPr>
          <p:nvPr/>
        </p:nvSpPr>
        <p:spPr bwMode="auto">
          <a:xfrm flipV="1">
            <a:off x="5562600" y="2971800"/>
            <a:ext cx="1295400" cy="76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13"/>
          <p:cNvSpPr>
            <a:spLocks noChangeShapeType="1"/>
          </p:cNvSpPr>
          <p:nvPr/>
        </p:nvSpPr>
        <p:spPr bwMode="auto">
          <a:xfrm>
            <a:off x="5562600" y="3200400"/>
            <a:ext cx="1600200" cy="152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990600" y="1295400"/>
            <a:ext cx="304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 Unicode MS" charset="0"/>
                <a:ea typeface="+mn-ea"/>
              </a:rPr>
              <a:t>Smooth muscle cells</a:t>
            </a:r>
          </a:p>
        </p:txBody>
      </p:sp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4953000" y="64008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Endothelial cells</a:t>
            </a:r>
          </a:p>
        </p:txBody>
      </p:sp>
      <p:sp>
        <p:nvSpPr>
          <p:cNvPr id="31755" name="Line 16"/>
          <p:cNvSpPr>
            <a:spLocks noChangeShapeType="1"/>
          </p:cNvSpPr>
          <p:nvPr/>
        </p:nvSpPr>
        <p:spPr bwMode="auto">
          <a:xfrm flipV="1">
            <a:off x="5867400" y="6019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7"/>
          <p:cNvSpPr>
            <a:spLocks noChangeShapeType="1"/>
          </p:cNvSpPr>
          <p:nvPr/>
        </p:nvSpPr>
        <p:spPr bwMode="auto">
          <a:xfrm flipV="1">
            <a:off x="5867400" y="6096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Text Box 18"/>
          <p:cNvSpPr txBox="1">
            <a:spLocks noChangeArrowheads="1"/>
          </p:cNvSpPr>
          <p:nvPr/>
        </p:nvSpPr>
        <p:spPr bwMode="auto">
          <a:xfrm>
            <a:off x="1524000" y="5791200"/>
            <a:ext cx="1447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Helvetica" charset="0"/>
                <a:ea typeface="+mn-ea"/>
              </a:rPr>
              <a:t>Intima</a:t>
            </a:r>
          </a:p>
        </p:txBody>
      </p:sp>
      <p:sp>
        <p:nvSpPr>
          <p:cNvPr id="13327" name="Text Box 19"/>
          <p:cNvSpPr txBox="1">
            <a:spLocks noChangeArrowheads="1"/>
          </p:cNvSpPr>
          <p:nvPr/>
        </p:nvSpPr>
        <p:spPr bwMode="auto">
          <a:xfrm>
            <a:off x="5410200" y="52578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Arial Unicode MS" charset="0"/>
                <a:ea typeface="+mn-ea"/>
              </a:rPr>
              <a:t>(Subendothelial CT)</a:t>
            </a:r>
          </a:p>
        </p:txBody>
      </p:sp>
      <p:sp>
        <p:nvSpPr>
          <p:cNvPr id="13328" name="Text Box 20"/>
          <p:cNvSpPr txBox="1">
            <a:spLocks noChangeArrowheads="1"/>
          </p:cNvSpPr>
          <p:nvPr/>
        </p:nvSpPr>
        <p:spPr bwMode="auto">
          <a:xfrm>
            <a:off x="2286000" y="3810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+mn-ea"/>
              </a:rPr>
              <a:t>Intima and media of the Aorta</a:t>
            </a:r>
          </a:p>
        </p:txBody>
      </p:sp>
      <p:sp>
        <p:nvSpPr>
          <p:cNvPr id="13329" name="Line 21"/>
          <p:cNvSpPr>
            <a:spLocks noChangeShapeType="1"/>
          </p:cNvSpPr>
          <p:nvPr/>
        </p:nvSpPr>
        <p:spPr bwMode="auto">
          <a:xfrm flipV="1">
            <a:off x="2438400" y="5486400"/>
            <a:ext cx="3048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52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vasovasx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8"/>
          <a:stretch>
            <a:fillRect/>
          </a:stretch>
        </p:blipFill>
        <p:spPr>
          <a:xfrm>
            <a:off x="4887913" y="152400"/>
            <a:ext cx="4027487" cy="6553200"/>
          </a:xfrm>
          <a:noFill/>
        </p:spPr>
      </p:pic>
      <p:pic>
        <p:nvPicPr>
          <p:cNvPr id="32770" name="Picture 8" descr="vasoVhig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13" y="152400"/>
            <a:ext cx="4462462" cy="6538913"/>
          </a:xfrm>
          <a:noFill/>
        </p:spPr>
      </p:pic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1371600" y="2133600"/>
            <a:ext cx="16764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1371600" y="205740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1pPr>
            <a:lvl2pPr marL="742950" indent="-28575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2pPr>
            <a:lvl3pPr marL="11430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3pPr>
            <a:lvl4pPr marL="16002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4pPr>
            <a:lvl5pPr marL="2057400" indent="-228600" eaLnBrk="0" hangingPunct="0"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3366"/>
                </a:solidFill>
                <a:latin typeface="Arial Unicode MS" pitchFamily="34" charset="-128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</a:rPr>
              <a:t>Vasa vasorum</a:t>
            </a:r>
          </a:p>
        </p:txBody>
      </p:sp>
      <p:sp>
        <p:nvSpPr>
          <p:cNvPr id="32773" name="Line 11"/>
          <p:cNvSpPr>
            <a:spLocks noChangeShapeType="1"/>
          </p:cNvSpPr>
          <p:nvPr/>
        </p:nvSpPr>
        <p:spPr bwMode="auto">
          <a:xfrm flipH="1">
            <a:off x="1143000" y="2438400"/>
            <a:ext cx="990600" cy="1752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12"/>
          <p:cNvSpPr>
            <a:spLocks noChangeShapeType="1"/>
          </p:cNvSpPr>
          <p:nvPr/>
        </p:nvSpPr>
        <p:spPr bwMode="auto">
          <a:xfrm flipH="1">
            <a:off x="1905000" y="2438400"/>
            <a:ext cx="228600" cy="1066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13"/>
          <p:cNvSpPr>
            <a:spLocks noChangeShapeType="1"/>
          </p:cNvSpPr>
          <p:nvPr/>
        </p:nvSpPr>
        <p:spPr bwMode="auto">
          <a:xfrm>
            <a:off x="2133600" y="2438400"/>
            <a:ext cx="1752600" cy="228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 descr="rtHe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0"/>
            <a:ext cx="3048000" cy="68580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9460" name="Picture 8" descr="Openhe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5661" t="14928" r="43396" b="19421"/>
          <a:stretch>
            <a:fillRect/>
          </a:stretch>
        </p:blipFill>
        <p:spPr>
          <a:xfrm>
            <a:off x="5257800" y="914400"/>
            <a:ext cx="3644900" cy="47244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9461" name="Line 9"/>
          <p:cNvSpPr>
            <a:spLocks noChangeShapeType="1"/>
          </p:cNvSpPr>
          <p:nvPr/>
        </p:nvSpPr>
        <p:spPr bwMode="auto">
          <a:xfrm>
            <a:off x="5562600" y="2057400"/>
            <a:ext cx="2362200" cy="320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114800" y="434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chemeClr val="accent2"/>
                </a:solidFill>
                <a:latin typeface="Arial Unicode MS" charset="0"/>
                <a:ea typeface="+mn-ea"/>
              </a:rPr>
              <a:t>A-V</a:t>
            </a: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 (tricuspid) valve</a:t>
            </a:r>
          </a:p>
        </p:txBody>
      </p:sp>
      <p:sp>
        <p:nvSpPr>
          <p:cNvPr id="19463" name="Line 11"/>
          <p:cNvSpPr>
            <a:spLocks noChangeShapeType="1"/>
          </p:cNvSpPr>
          <p:nvPr/>
        </p:nvSpPr>
        <p:spPr bwMode="auto">
          <a:xfrm flipH="1">
            <a:off x="3810000" y="47244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2895600" y="23622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" charset="0"/>
                <a:ea typeface="+mn-ea"/>
              </a:rPr>
              <a:t>Atrium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990600" y="51816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Ventricle</a:t>
            </a:r>
          </a:p>
        </p:txBody>
      </p:sp>
      <p:sp>
        <p:nvSpPr>
          <p:cNvPr id="19466" name="Text Box 16"/>
          <p:cNvSpPr txBox="1">
            <a:spLocks noChangeArrowheads="1"/>
          </p:cNvSpPr>
          <p:nvPr/>
        </p:nvSpPr>
        <p:spPr bwMode="auto">
          <a:xfrm>
            <a:off x="914400" y="3048000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Coronary sulcus</a:t>
            </a:r>
          </a:p>
        </p:txBody>
      </p:sp>
      <p:sp>
        <p:nvSpPr>
          <p:cNvPr id="19467" name="Text Box 17"/>
          <p:cNvSpPr txBox="1">
            <a:spLocks noChangeArrowheads="1"/>
          </p:cNvSpPr>
          <p:nvPr/>
        </p:nvSpPr>
        <p:spPr bwMode="auto">
          <a:xfrm>
            <a:off x="0" y="2286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Coronary vessels</a:t>
            </a:r>
          </a:p>
        </p:txBody>
      </p:sp>
      <p:sp>
        <p:nvSpPr>
          <p:cNvPr id="19468" name="Line 19"/>
          <p:cNvSpPr>
            <a:spLocks noChangeShapeType="1"/>
          </p:cNvSpPr>
          <p:nvPr/>
        </p:nvSpPr>
        <p:spPr bwMode="auto">
          <a:xfrm>
            <a:off x="1905000" y="2514600"/>
            <a:ext cx="457200" cy="152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69" name="Line 20"/>
          <p:cNvSpPr>
            <a:spLocks noChangeShapeType="1"/>
          </p:cNvSpPr>
          <p:nvPr/>
        </p:nvSpPr>
        <p:spPr bwMode="auto">
          <a:xfrm>
            <a:off x="1905000" y="2514600"/>
            <a:ext cx="1524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0" name="Line 21"/>
          <p:cNvSpPr>
            <a:spLocks noChangeShapeType="1"/>
          </p:cNvSpPr>
          <p:nvPr/>
        </p:nvSpPr>
        <p:spPr bwMode="auto">
          <a:xfrm>
            <a:off x="3352800" y="3581400"/>
            <a:ext cx="609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1" name="Text Box 22"/>
          <p:cNvSpPr txBox="1">
            <a:spLocks noChangeArrowheads="1"/>
          </p:cNvSpPr>
          <p:nvPr/>
        </p:nvSpPr>
        <p:spPr bwMode="auto">
          <a:xfrm>
            <a:off x="3886200" y="3200400"/>
            <a:ext cx="1371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solidFill>
                  <a:schemeClr val="accent2"/>
                </a:solidFill>
                <a:latin typeface="Arial Unicode MS" charset="0"/>
                <a:ea typeface="+mn-ea"/>
              </a:rPr>
              <a:t>Cardiac  (fibrous) skeleton</a:t>
            </a:r>
          </a:p>
        </p:txBody>
      </p:sp>
      <p:sp>
        <p:nvSpPr>
          <p:cNvPr id="19472" name="Text Box 23"/>
          <p:cNvSpPr txBox="1">
            <a:spLocks noChangeArrowheads="1"/>
          </p:cNvSpPr>
          <p:nvPr/>
        </p:nvSpPr>
        <p:spPr bwMode="auto">
          <a:xfrm>
            <a:off x="152400" y="41148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>
                <a:solidFill>
                  <a:schemeClr val="accent2"/>
                </a:solidFill>
                <a:latin typeface="Arial Unicode MS" charset="0"/>
                <a:ea typeface="+mn-ea"/>
              </a:rPr>
              <a:t>Epicardial fat</a:t>
            </a:r>
          </a:p>
        </p:txBody>
      </p:sp>
      <p:sp>
        <p:nvSpPr>
          <p:cNvPr id="19473" name="Line 24"/>
          <p:cNvSpPr>
            <a:spLocks noChangeShapeType="1"/>
          </p:cNvSpPr>
          <p:nvPr/>
        </p:nvSpPr>
        <p:spPr bwMode="auto">
          <a:xfrm flipV="1">
            <a:off x="838200" y="3810000"/>
            <a:ext cx="533400" cy="381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4" name="Line 25"/>
          <p:cNvSpPr>
            <a:spLocks noChangeShapeType="1"/>
          </p:cNvSpPr>
          <p:nvPr/>
        </p:nvSpPr>
        <p:spPr bwMode="auto">
          <a:xfrm>
            <a:off x="838200" y="4419600"/>
            <a:ext cx="457200" cy="457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5" name="Text Box 27"/>
          <p:cNvSpPr txBox="1">
            <a:spLocks noChangeArrowheads="1"/>
          </p:cNvSpPr>
          <p:nvPr/>
        </p:nvSpPr>
        <p:spPr bwMode="auto">
          <a:xfrm>
            <a:off x="4038600" y="381000"/>
            <a:ext cx="3810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ea typeface="+mn-ea"/>
              </a:rPr>
              <a:t>#98-N (right chambers)</a:t>
            </a:r>
          </a:p>
        </p:txBody>
      </p:sp>
      <p:sp>
        <p:nvSpPr>
          <p:cNvPr id="19476" name="Line 28"/>
          <p:cNvSpPr>
            <a:spLocks noChangeShapeType="1"/>
          </p:cNvSpPr>
          <p:nvPr/>
        </p:nvSpPr>
        <p:spPr bwMode="auto">
          <a:xfrm flipH="1">
            <a:off x="5410200" y="2057400"/>
            <a:ext cx="152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7" name="Line 29"/>
          <p:cNvSpPr>
            <a:spLocks noChangeShapeType="1"/>
          </p:cNvSpPr>
          <p:nvPr/>
        </p:nvSpPr>
        <p:spPr bwMode="auto">
          <a:xfrm>
            <a:off x="5410200" y="25908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8" name="Line 30"/>
          <p:cNvSpPr>
            <a:spLocks noChangeShapeType="1"/>
          </p:cNvSpPr>
          <p:nvPr/>
        </p:nvSpPr>
        <p:spPr bwMode="auto">
          <a:xfrm flipH="1">
            <a:off x="7696200" y="5257800"/>
            <a:ext cx="228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79" name="Line 31"/>
          <p:cNvSpPr>
            <a:spLocks noChangeShapeType="1"/>
          </p:cNvSpPr>
          <p:nvPr/>
        </p:nvSpPr>
        <p:spPr bwMode="auto">
          <a:xfrm>
            <a:off x="7239000" y="5105400"/>
            <a:ext cx="4572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80" name="Line 33"/>
          <p:cNvSpPr>
            <a:spLocks noChangeShapeType="1"/>
          </p:cNvSpPr>
          <p:nvPr/>
        </p:nvSpPr>
        <p:spPr bwMode="auto">
          <a:xfrm flipV="1">
            <a:off x="5638800" y="3810000"/>
            <a:ext cx="11430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81" name="Line 34"/>
          <p:cNvSpPr>
            <a:spLocks noChangeShapeType="1"/>
          </p:cNvSpPr>
          <p:nvPr/>
        </p:nvSpPr>
        <p:spPr bwMode="auto">
          <a:xfrm>
            <a:off x="3733800" y="2514600"/>
            <a:ext cx="1981200" cy="457200"/>
          </a:xfrm>
          <a:prstGeom prst="line">
            <a:avLst/>
          </a:prstGeom>
          <a:noFill/>
          <a:ln w="12700">
            <a:solidFill>
              <a:srgbClr val="003366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82" name="Line 35"/>
          <p:cNvSpPr>
            <a:spLocks noChangeShapeType="1"/>
          </p:cNvSpPr>
          <p:nvPr/>
        </p:nvSpPr>
        <p:spPr bwMode="auto">
          <a:xfrm flipV="1">
            <a:off x="2286000" y="4419600"/>
            <a:ext cx="434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19483" name="Line 36"/>
          <p:cNvSpPr>
            <a:spLocks noChangeShapeType="1"/>
          </p:cNvSpPr>
          <p:nvPr/>
        </p:nvSpPr>
        <p:spPr bwMode="auto">
          <a:xfrm flipH="1">
            <a:off x="3429000" y="4419600"/>
            <a:ext cx="32004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00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accent2"/>
                </a:solidFill>
                <a:latin typeface="Arial Unicode MS" charset="0"/>
                <a:ea typeface="+mj-ea"/>
                <a:cs typeface="+mj-cs"/>
              </a:rPr>
              <a:t>      </a:t>
            </a:r>
            <a:r>
              <a:rPr lang="en-US" sz="2400" b="1" dirty="0">
                <a:solidFill>
                  <a:srgbClr val="000000"/>
                </a:solidFill>
                <a:ea typeface="+mj-ea"/>
                <a:cs typeface="+mj-cs"/>
              </a:rPr>
              <a:t>Purkinje fibers   #98</a:t>
            </a:r>
          </a:p>
        </p:txBody>
      </p:sp>
      <p:pic>
        <p:nvPicPr>
          <p:cNvPr id="21507" name="Picture 7" descr="purkinjeLo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r="2679"/>
          <a:stretch>
            <a:fillRect/>
          </a:stretch>
        </p:blipFill>
        <p:spPr>
          <a:xfrm>
            <a:off x="0" y="609600"/>
            <a:ext cx="4267200" cy="58674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2667000" y="1524000"/>
            <a:ext cx="0" cy="4572000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>
            <a:off x="6096000" y="1752600"/>
            <a:ext cx="0" cy="449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>
            <a:off x="1981200" y="4191000"/>
            <a:ext cx="99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>
            <a:off x="5638800" y="3810000"/>
            <a:ext cx="1066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pic>
        <p:nvPicPr>
          <p:cNvPr id="21512" name="Picture 18" descr="98-1PurkinjeH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609600"/>
            <a:ext cx="46101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21513" name="Line 19"/>
          <p:cNvSpPr>
            <a:spLocks noChangeShapeType="1"/>
          </p:cNvSpPr>
          <p:nvPr/>
        </p:nvSpPr>
        <p:spPr bwMode="auto">
          <a:xfrm flipH="1">
            <a:off x="6248400" y="1752600"/>
            <a:ext cx="914400" cy="30480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  <p:sp>
        <p:nvSpPr>
          <p:cNvPr id="21514" name="Line 20"/>
          <p:cNvSpPr>
            <a:spLocks noChangeShapeType="1"/>
          </p:cNvSpPr>
          <p:nvPr/>
        </p:nvSpPr>
        <p:spPr bwMode="auto">
          <a:xfrm>
            <a:off x="6019800" y="4114800"/>
            <a:ext cx="990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 Unicode MS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444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1800" b="1" smtClean="0">
                <a:solidFill>
                  <a:srgbClr val="003366"/>
                </a:solidFill>
                <a:latin typeface="Arial Unicode MS" pitchFamily="34" charset="-128"/>
              </a:rPr>
              <a:t>		</a:t>
            </a:r>
            <a:r>
              <a:rPr lang="en-US" sz="2400" b="1" smtClean="0">
                <a:solidFill>
                  <a:srgbClr val="000000"/>
                </a:solidFill>
              </a:rPr>
              <a:t>Cardiac muscle (fibers) and Purkinje fibers  #99M</a:t>
            </a:r>
            <a:br>
              <a:rPr lang="en-US" sz="2400" b="1" smtClean="0">
                <a:solidFill>
                  <a:srgbClr val="000000"/>
                </a:solidFill>
              </a:rPr>
            </a:br>
            <a:r>
              <a:rPr lang="en-US" sz="1800" b="1" smtClean="0">
                <a:solidFill>
                  <a:srgbClr val="003366"/>
                </a:solidFill>
                <a:latin typeface="Arial Unicode MS" pitchFamily="34" charset="-128"/>
              </a:rPr>
              <a:t>	</a:t>
            </a:r>
            <a:r>
              <a:rPr lang="en-US" sz="1800" b="1" smtClean="0">
                <a:solidFill>
                  <a:schemeClr val="hlink"/>
                </a:solidFill>
                <a:latin typeface="Arial Unicode MS" pitchFamily="34" charset="-128"/>
              </a:rPr>
              <a:t>longitudinal section</a:t>
            </a:r>
            <a:r>
              <a:rPr lang="en-US" sz="1800" b="1" smtClean="0">
                <a:solidFill>
                  <a:srgbClr val="003366"/>
                </a:solidFill>
                <a:latin typeface="Arial Unicode MS" pitchFamily="34" charset="-128"/>
              </a:rPr>
              <a:t> 			</a:t>
            </a:r>
            <a:r>
              <a:rPr lang="en-US" sz="1800" b="1" smtClean="0">
                <a:solidFill>
                  <a:schemeClr val="hlink"/>
                </a:solidFill>
                <a:latin typeface="Arial Unicode MS" pitchFamily="34" charset="-128"/>
              </a:rPr>
              <a:t>Cross section</a:t>
            </a:r>
          </a:p>
        </p:txBody>
      </p:sp>
      <p:pic>
        <p:nvPicPr>
          <p:cNvPr id="40962" name="Picture 7" descr="98NMass[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41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3" descr="98NPurkX[]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838200"/>
            <a:ext cx="4221163" cy="5889625"/>
          </a:xfrm>
          <a:noFill/>
        </p:spPr>
      </p:pic>
    </p:spTree>
    <p:extLst>
      <p:ext uri="{BB962C8B-B14F-4D97-AF65-F5344CB8AC3E}">
        <p14:creationId xmlns:p14="http://schemas.microsoft.com/office/powerpoint/2010/main" val="27837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182</Words>
  <Application>Microsoft Office PowerPoint</Application>
  <PresentationFormat>On-screen Show (4:3)</PresentationFormat>
  <Paragraphs>68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WebSlide 0174_B: artery &amp; vein</vt:lpstr>
      <vt:lpstr>Slide UMich 042: mesentery (w/ arteries &amp; veins)</vt:lpstr>
      <vt:lpstr>WebSlide 0023_B: artery &amp; vein</vt:lpstr>
      <vt:lpstr>Aorta #36 (H&amp;E),             #88 (Aldehyde-Fuchsin)</vt:lpstr>
      <vt:lpstr>PowerPoint Presentation</vt:lpstr>
      <vt:lpstr>PowerPoint Presentation</vt:lpstr>
      <vt:lpstr>PowerPoint Presentation</vt:lpstr>
      <vt:lpstr>      Purkinje fibers   #98</vt:lpstr>
      <vt:lpstr>  Cardiac muscle (fibers) and Purkinje fibers  #99M  longitudinal section    Cross section</vt:lpstr>
      <vt:lpstr>Capillaries              #98 HE, -N;  #102HE; #305</vt:lpstr>
      <vt:lpstr>PowerPoint Presentation</vt:lpstr>
      <vt:lpstr>                             Bundle of His                           #99</vt:lpstr>
      <vt:lpstr>Slide 32: liver</vt:lpstr>
      <vt:lpstr>Slide 12: artery</vt:lpstr>
      <vt:lpstr>Slide 32: myocardial infarction</vt:lpstr>
      <vt:lpstr>Slide 49: “remote” infarction</vt:lpstr>
      <vt:lpstr>Slide 50: heart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WebSlide 0174_B: artery &amp; vein</dc:title>
  <dc:creator>J. Matthew Velkey</dc:creator>
  <cp:lastModifiedBy>jmv12</cp:lastModifiedBy>
  <cp:revision>8</cp:revision>
  <dcterms:created xsi:type="dcterms:W3CDTF">2012-09-25T10:17:32Z</dcterms:created>
  <dcterms:modified xsi:type="dcterms:W3CDTF">2012-09-25T16:34:01Z</dcterms:modified>
</cp:coreProperties>
</file>