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8" r:id="rId1"/>
  </p:sldMasterIdLst>
  <p:notesMasterIdLst>
    <p:notesMasterId r:id="rId66"/>
  </p:notesMasterIdLst>
  <p:handoutMasterIdLst>
    <p:handoutMasterId r:id="rId67"/>
  </p:handoutMasterIdLst>
  <p:sldIdLst>
    <p:sldId id="619" r:id="rId2"/>
    <p:sldId id="633" r:id="rId3"/>
    <p:sldId id="620" r:id="rId4"/>
    <p:sldId id="621" r:id="rId5"/>
    <p:sldId id="622" r:id="rId6"/>
    <p:sldId id="623" r:id="rId7"/>
    <p:sldId id="624" r:id="rId8"/>
    <p:sldId id="625" r:id="rId9"/>
    <p:sldId id="626" r:id="rId10"/>
    <p:sldId id="627" r:id="rId11"/>
    <p:sldId id="628" r:id="rId12"/>
    <p:sldId id="629" r:id="rId13"/>
    <p:sldId id="630" r:id="rId14"/>
    <p:sldId id="631" r:id="rId15"/>
    <p:sldId id="632" r:id="rId16"/>
    <p:sldId id="549" r:id="rId17"/>
    <p:sldId id="539" r:id="rId18"/>
    <p:sldId id="442" r:id="rId19"/>
    <p:sldId id="593" r:id="rId20"/>
    <p:sldId id="533" r:id="rId21"/>
    <p:sldId id="534" r:id="rId22"/>
    <p:sldId id="565" r:id="rId23"/>
    <p:sldId id="470" r:id="rId24"/>
    <p:sldId id="443" r:id="rId25"/>
    <p:sldId id="528" r:id="rId26"/>
    <p:sldId id="444" r:id="rId27"/>
    <p:sldId id="446" r:id="rId28"/>
    <p:sldId id="590" r:id="rId29"/>
    <p:sldId id="562" r:id="rId30"/>
    <p:sldId id="603" r:id="rId31"/>
    <p:sldId id="561" r:id="rId32"/>
    <p:sldId id="457" r:id="rId33"/>
    <p:sldId id="564" r:id="rId34"/>
    <p:sldId id="617" r:id="rId35"/>
    <p:sldId id="566" r:id="rId36"/>
    <p:sldId id="567" r:id="rId37"/>
    <p:sldId id="612" r:id="rId38"/>
    <p:sldId id="592" r:id="rId39"/>
    <p:sldId id="570" r:id="rId40"/>
    <p:sldId id="571" r:id="rId41"/>
    <p:sldId id="572" r:id="rId42"/>
    <p:sldId id="605" r:id="rId43"/>
    <p:sldId id="618" r:id="rId44"/>
    <p:sldId id="607" r:id="rId45"/>
    <p:sldId id="477" r:id="rId46"/>
    <p:sldId id="449" r:id="rId47"/>
    <p:sldId id="613" r:id="rId48"/>
    <p:sldId id="602" r:id="rId49"/>
    <p:sldId id="577" r:id="rId50"/>
    <p:sldId id="536" r:id="rId51"/>
    <p:sldId id="459" r:id="rId52"/>
    <p:sldId id="355" r:id="rId53"/>
    <p:sldId id="467" r:id="rId54"/>
    <p:sldId id="473" r:id="rId55"/>
    <p:sldId id="611" r:id="rId56"/>
    <p:sldId id="437" r:id="rId57"/>
    <p:sldId id="454" r:id="rId58"/>
    <p:sldId id="394" r:id="rId59"/>
    <p:sldId id="440" r:id="rId60"/>
    <p:sldId id="596" r:id="rId61"/>
    <p:sldId id="402" r:id="rId62"/>
    <p:sldId id="482" r:id="rId63"/>
    <p:sldId id="610" r:id="rId64"/>
    <p:sldId id="574" r:id="rId65"/>
  </p:sldIdLst>
  <p:sldSz cx="10058400" cy="7772400"/>
  <p:notesSz cx="9144000" cy="6858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bg2"/>
        </a:solidFill>
        <a:latin typeface="Arial Unicode MS" pitchFamily="34" charset="-128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bg2"/>
        </a:solidFill>
        <a:latin typeface="Arial Unicode MS" pitchFamily="34" charset="-128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bg2"/>
        </a:solidFill>
        <a:latin typeface="Arial Unicode MS" pitchFamily="34" charset="-128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bg2"/>
        </a:solidFill>
        <a:latin typeface="Arial Unicode MS" pitchFamily="34" charset="-128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bg2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bg2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bg2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bg2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bg2"/>
        </a:solidFill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FFFFFF"/>
    <a:srgbClr val="336699"/>
    <a:srgbClr val="00FF00"/>
    <a:srgbClr val="004080"/>
    <a:srgbClr val="66CCFF"/>
    <a:srgbClr val="0066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0" autoAdjust="0"/>
    <p:restoredTop sz="94639" autoAdjust="0"/>
  </p:normalViewPr>
  <p:slideViewPr>
    <p:cSldViewPr showGuides="1">
      <p:cViewPr varScale="1">
        <p:scale>
          <a:sx n="57" d="100"/>
          <a:sy n="57" d="100"/>
        </p:scale>
        <p:origin x="-582" y="-96"/>
      </p:cViewPr>
      <p:guideLst>
        <p:guide orient="horz" pos="2449"/>
        <p:guide pos="31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7" d="100"/>
          <a:sy n="57" d="100"/>
        </p:scale>
        <p:origin x="-1456" y="-1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403572E5-728A-4B58-B460-23964708C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27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908300" y="514350"/>
            <a:ext cx="33274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682BDAA6-8C4E-4D34-B6E9-6468D0686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56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85A213C9-108B-4D61-9253-659E25A32C98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1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986E92A3-DA9F-4A33-A62D-A11F490F2831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11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78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E503E551-D65C-49A9-8C09-F56CB5B6C31C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12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88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46887B8E-B356-4C1B-BFBB-FAEB3BFEB9DC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13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37BA6E41-03A1-4D6F-A7A2-45FAA6C3C8FE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15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1170B835-8E42-4AFD-A5E0-567D8EBB1939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16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19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D9A628A6-7559-460C-8383-D9222540E5AF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17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5D587804-DFE0-446E-86FC-AFFB7EC6A5B6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18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76D81266-9105-4053-890B-2910A3FD6B4F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19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EC5B63BC-7F7D-44B4-941C-5009CC6537D1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20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AE3DF9AF-74A8-4BEF-9AC4-1A5552600B73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21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BAE0A0D4-E09A-40DF-8774-93B72D9740EF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3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66028164-EA4B-445E-8DCE-053DD79568F3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22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80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21BCE68D-376E-4232-B13A-33C806DA3CA7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23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A38AEA75-A45C-40CE-9425-A3D346CB87E0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24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01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4D14E2D8-C5DF-4CFB-A9FA-DDCC5AF84058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25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56D11CA6-7F44-43D5-86D3-C285EF5B80D3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26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5AAB27B4-5EFC-4A9A-BE60-F549D127E86E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27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8B7125ED-BFEC-46DF-BA71-D054EA01F9E0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32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42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5054286C-C72B-47E3-B949-D5AD8CECD3FE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34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52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8EA289C6-4EB4-48D8-931D-50254BD92A35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35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62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818084AE-233C-4706-B9D2-31B268C486CF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36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72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F7E0D91F-716D-4E18-8449-A4EDD53E52D3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4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0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95F2F2EA-08E2-4CD4-B999-6C3FBFEC5E38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39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83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673F145E-7F8E-47FA-B4E2-9C5E0440D909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40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93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C62ADCCF-67B4-4A31-98F9-6F51DB966809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41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03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6EEC5F40-70EE-4A5D-B2F1-8C166B597ADA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42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13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850C0B3D-9200-4913-BD7F-ADAB1BB46537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43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24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2FC97B8B-13B9-46C3-A1DB-5937085CCDBE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44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34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05EE2727-BC7B-4A2F-985B-B5548274F574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45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44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7FB7666C-CA4F-4ABE-8E5E-C521FABE29E1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46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54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64E61F66-EB87-424D-8965-CEF07CE57875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47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64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603123CD-354C-48AA-853D-67B732E03BCD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49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75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D38FC43C-A785-4749-AFE7-973277C865A3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5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B2DAD740-8B6A-4AF1-B140-2E3EB1683AEA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50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85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01592AB3-0785-4173-A60B-FBCF3BD849D7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51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95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FC54C7D9-B3DD-4564-A500-CC4E45A9AB48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52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05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28BB3FE7-472A-4693-9A6E-46FE5184B8F5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53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F8532E55-6D21-492E-9D71-3D6625B397D2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54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26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FC09DD62-24A7-4B4E-A72D-17FAB53E65F7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56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36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4686F82D-2609-4DCA-82A5-AE76B6F93B7F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57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46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3DAD1A98-3316-4DB8-B12D-B54F3BD8E4F6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58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57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3A9F0D2C-3558-466C-BEB5-9CE5C766753B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59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67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C88F0734-835B-4312-8E5B-F3C7C54F64B1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60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77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7F0D4638-C6BA-4DA6-81DF-2C8D1C72275B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6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EC9065E6-9B8D-4701-991A-54F3CDE863AE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61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87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F9B2678A-FDB0-4492-892F-76536AE3B24F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62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98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EB896E82-B90A-4B43-B6C7-5CDEA112F458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7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F8656525-D173-4507-9A4D-529F01C4D08E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8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1F41D81B-EB80-4840-A91C-27FF5FDB4A13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9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fld id="{FCA86525-9AA7-4591-85EA-C9C40C418647}" type="slidenum">
              <a:rPr lang="en-US" sz="1200" smtClean="0">
                <a:solidFill>
                  <a:schemeClr val="tx1"/>
                </a:solidFill>
                <a:latin typeface="Times" charset="0"/>
              </a:rPr>
              <a:pPr/>
              <a:t>10</a:t>
            </a:fld>
            <a:endParaRPr lang="en-US" sz="1200" smtClean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6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09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4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DB8BB-F20B-42FD-AED6-5B9C3EC20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13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CD652-DD97-48FD-8349-0C0C5A8F7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93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2" y="352637"/>
            <a:ext cx="2488407" cy="75169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63" y="352637"/>
            <a:ext cx="7301071" cy="75169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DE38A-84F9-49DA-8515-A98E88ED2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0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690563"/>
            <a:ext cx="8543925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7238" y="2244725"/>
            <a:ext cx="8543925" cy="2255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238" y="4652963"/>
            <a:ext cx="8543925" cy="2255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37AC0-62DF-479C-92A8-A6E9F2DBB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58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690563"/>
            <a:ext cx="8543925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2244725"/>
            <a:ext cx="4195762" cy="4664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5400" y="2244725"/>
            <a:ext cx="4195763" cy="4664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68752-4633-4A86-8A3A-76FA1EEE4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36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690563"/>
            <a:ext cx="8543925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57238" y="2244725"/>
            <a:ext cx="4195762" cy="466407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5400" y="2244725"/>
            <a:ext cx="4195763" cy="4664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DF13B-8D21-4659-83FA-CDA9964D1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29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690563"/>
            <a:ext cx="8543925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57238" y="2244725"/>
            <a:ext cx="8543925" cy="466407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5D901-FCED-47AD-8309-82B9CE70D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29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690563"/>
            <a:ext cx="8543925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2244725"/>
            <a:ext cx="8543925" cy="2255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238" y="4652963"/>
            <a:ext cx="8543925" cy="2255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7EA65-48CB-4B8A-8195-F0250D9AB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12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57238" y="690563"/>
            <a:ext cx="8543925" cy="621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7E182-72DF-4945-9A37-53F0B63E7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50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690563"/>
            <a:ext cx="8543925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7238" y="2244725"/>
            <a:ext cx="4195762" cy="4664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2244725"/>
            <a:ext cx="4195763" cy="4664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17E98-190A-46BB-85F6-DCB8BC979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62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690563"/>
            <a:ext cx="8543925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7238" y="2244725"/>
            <a:ext cx="4195762" cy="2255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57238" y="4652963"/>
            <a:ext cx="4195762" cy="2255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5105400" y="2244725"/>
            <a:ext cx="4195763" cy="4664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9A85B-5D88-451B-B49B-8E1958890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2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30F67-5CE2-4543-B020-8EEFA590B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1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8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5093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7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6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48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28A02-CF43-4927-8E9C-49CCD7CDE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5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2" y="2054648"/>
            <a:ext cx="4894738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2" y="2054648"/>
            <a:ext cx="4894739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8446-2F6B-4073-9B93-1398A77E7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53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2" indent="0">
              <a:buNone/>
              <a:defRPr sz="2200" b="1"/>
            </a:lvl2pPr>
            <a:lvl3pPr marL="1018705" indent="0">
              <a:buNone/>
              <a:defRPr sz="2000" b="1"/>
            </a:lvl3pPr>
            <a:lvl4pPr marL="1528058" indent="0">
              <a:buNone/>
              <a:defRPr sz="1800" b="1"/>
            </a:lvl4pPr>
            <a:lvl5pPr marL="2037411" indent="0">
              <a:buNone/>
              <a:defRPr sz="1800" b="1"/>
            </a:lvl5pPr>
            <a:lvl6pPr marL="2546764" indent="0">
              <a:buNone/>
              <a:defRPr sz="1800" b="1"/>
            </a:lvl6pPr>
            <a:lvl7pPr marL="3056116" indent="0">
              <a:buNone/>
              <a:defRPr sz="1800" b="1"/>
            </a:lvl7pPr>
            <a:lvl8pPr marL="3565469" indent="0">
              <a:buNone/>
              <a:defRPr sz="1800" b="1"/>
            </a:lvl8pPr>
            <a:lvl9pPr marL="407482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9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2" indent="0">
              <a:buNone/>
              <a:defRPr sz="2200" b="1"/>
            </a:lvl2pPr>
            <a:lvl3pPr marL="1018705" indent="0">
              <a:buNone/>
              <a:defRPr sz="2000" b="1"/>
            </a:lvl3pPr>
            <a:lvl4pPr marL="1528058" indent="0">
              <a:buNone/>
              <a:defRPr sz="1800" b="1"/>
            </a:lvl4pPr>
            <a:lvl5pPr marL="2037411" indent="0">
              <a:buNone/>
              <a:defRPr sz="1800" b="1"/>
            </a:lvl5pPr>
            <a:lvl6pPr marL="2546764" indent="0">
              <a:buNone/>
              <a:defRPr sz="1800" b="1"/>
            </a:lvl6pPr>
            <a:lvl7pPr marL="3056116" indent="0">
              <a:buNone/>
              <a:defRPr sz="1800" b="1"/>
            </a:lvl7pPr>
            <a:lvl8pPr marL="3565469" indent="0">
              <a:buNone/>
              <a:defRPr sz="1800" b="1"/>
            </a:lvl8pPr>
            <a:lvl9pPr marL="407482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9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3901-0D94-465B-A9E3-7B9009D1E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6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08A88-C686-43F5-A4DA-65CD963C1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9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56B11-B062-478A-AE30-84718D86D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7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2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352" indent="0">
              <a:buNone/>
              <a:defRPr sz="1300"/>
            </a:lvl2pPr>
            <a:lvl3pPr marL="1018705" indent="0">
              <a:buNone/>
              <a:defRPr sz="1100"/>
            </a:lvl3pPr>
            <a:lvl4pPr marL="1528058" indent="0">
              <a:buNone/>
              <a:defRPr sz="1000"/>
            </a:lvl4pPr>
            <a:lvl5pPr marL="2037411" indent="0">
              <a:buNone/>
              <a:defRPr sz="1000"/>
            </a:lvl5pPr>
            <a:lvl6pPr marL="2546764" indent="0">
              <a:buNone/>
              <a:defRPr sz="1000"/>
            </a:lvl6pPr>
            <a:lvl7pPr marL="3056116" indent="0">
              <a:buNone/>
              <a:defRPr sz="1000"/>
            </a:lvl7pPr>
            <a:lvl8pPr marL="3565469" indent="0">
              <a:buNone/>
              <a:defRPr sz="1000"/>
            </a:lvl8pPr>
            <a:lvl9pPr marL="407482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5FED1-F853-4017-AFB3-9DD72E42C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8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9352" indent="0">
              <a:buNone/>
              <a:defRPr sz="3100"/>
            </a:lvl2pPr>
            <a:lvl3pPr marL="1018705" indent="0">
              <a:buNone/>
              <a:defRPr sz="2700"/>
            </a:lvl3pPr>
            <a:lvl4pPr marL="1528058" indent="0">
              <a:buNone/>
              <a:defRPr sz="2200"/>
            </a:lvl4pPr>
            <a:lvl5pPr marL="2037411" indent="0">
              <a:buNone/>
              <a:defRPr sz="2200"/>
            </a:lvl5pPr>
            <a:lvl6pPr marL="2546764" indent="0">
              <a:buNone/>
              <a:defRPr sz="2200"/>
            </a:lvl6pPr>
            <a:lvl7pPr marL="3056116" indent="0">
              <a:buNone/>
              <a:defRPr sz="2200"/>
            </a:lvl7pPr>
            <a:lvl8pPr marL="3565469" indent="0">
              <a:buNone/>
              <a:defRPr sz="2200"/>
            </a:lvl8pPr>
            <a:lvl9pPr marL="4074821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352" indent="0">
              <a:buNone/>
              <a:defRPr sz="1300"/>
            </a:lvl2pPr>
            <a:lvl3pPr marL="1018705" indent="0">
              <a:buNone/>
              <a:defRPr sz="1100"/>
            </a:lvl3pPr>
            <a:lvl4pPr marL="1528058" indent="0">
              <a:buNone/>
              <a:defRPr sz="1000"/>
            </a:lvl4pPr>
            <a:lvl5pPr marL="2037411" indent="0">
              <a:buNone/>
              <a:defRPr sz="1000"/>
            </a:lvl5pPr>
            <a:lvl6pPr marL="2546764" indent="0">
              <a:buNone/>
              <a:defRPr sz="1000"/>
            </a:lvl6pPr>
            <a:lvl7pPr marL="3056116" indent="0">
              <a:buNone/>
              <a:defRPr sz="1000"/>
            </a:lvl7pPr>
            <a:lvl8pPr marL="3565469" indent="0">
              <a:buNone/>
              <a:defRPr sz="1000"/>
            </a:lvl8pPr>
            <a:lvl9pPr marL="407482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0732E-6565-4142-B959-D326B2D42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9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3238" y="311150"/>
            <a:ext cx="9051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70" tIns="50935" rIns="101870" bIns="509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8" y="1812925"/>
            <a:ext cx="905192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70" tIns="50935" rIns="101870" bIns="5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3238" y="7204075"/>
            <a:ext cx="2346325" cy="414338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l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938" y="7204075"/>
            <a:ext cx="3184525" cy="414338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ctr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838" y="7204075"/>
            <a:ext cx="2346325" cy="414338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E5D6318-C325-4763-85B4-0EA151ADF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</p:sldLayoutIdLst>
  <p:txStyles>
    <p:titleStyle>
      <a:lvl1pPr algn="ctr" defTabSz="1017588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1758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1758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1758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1758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1758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1758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1758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1758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1000" indent="-381000" algn="l" defTabSz="10175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088" indent="-317500" algn="l" defTabSz="10175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175" indent="-254000" algn="l" defTabSz="10175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175" indent="-254000" algn="l" defTabSz="10175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0763" indent="-254000" algn="l" defTabSz="10175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440" indent="-254676" algn="l" defTabSz="101870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793" indent="-254676" algn="l" defTabSz="101870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145" indent="-254676" algn="l" defTabSz="101870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498" indent="-254676" algn="l" defTabSz="101870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52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705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058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411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764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116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469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821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tt.velkey@duke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8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duke.edu/web/histology/DP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2475" y="1600200"/>
            <a:ext cx="8550275" cy="1665288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smtClean="0">
                <a:latin typeface="+mn-lt"/>
              </a:rPr>
              <a:t>Histology:</a:t>
            </a:r>
            <a:r>
              <a:rPr lang="en-US" smtClean="0">
                <a:latin typeface="+mn-lt"/>
              </a:rPr>
              <a:t/>
            </a:r>
            <a:br>
              <a:rPr lang="en-US" smtClean="0">
                <a:latin typeface="+mn-lt"/>
              </a:rPr>
            </a:br>
            <a:r>
              <a:rPr lang="en-US" smtClean="0">
                <a:latin typeface="+mn-lt"/>
              </a:rPr>
              <a:t>Introduction &amp; Epithelial Tissue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08125" y="4392613"/>
            <a:ext cx="7042150" cy="2332037"/>
          </a:xfrm>
        </p:spPr>
        <p:txBody>
          <a:bodyPr/>
          <a:lstStyle/>
          <a:p>
            <a:pPr eaLnBrk="1" hangingPunct="1"/>
            <a:r>
              <a:rPr lang="en-US" sz="3200" b="1" smtClean="0">
                <a:cs typeface="Calibri" pitchFamily="34" charset="0"/>
              </a:rPr>
              <a:t>J. Matthew Velkey</a:t>
            </a:r>
          </a:p>
          <a:p>
            <a:pPr eaLnBrk="1" hangingPunct="1"/>
            <a:r>
              <a:rPr lang="en-US" sz="3200" i="1" smtClean="0">
                <a:cs typeface="Calibri" pitchFamily="34" charset="0"/>
                <a:hlinkClick r:id="rId3"/>
              </a:rPr>
              <a:t>matt.velkey@duke.edu</a:t>
            </a:r>
            <a:r>
              <a:rPr lang="en-US" sz="3200" i="1" smtClean="0">
                <a:cs typeface="Calibri" pitchFamily="34" charset="0"/>
              </a:rPr>
              <a:t> </a:t>
            </a:r>
          </a:p>
          <a:p>
            <a:pPr eaLnBrk="1" hangingPunct="1"/>
            <a:r>
              <a:rPr lang="en-US" sz="3200" b="1" smtClean="0">
                <a:cs typeface="Calibri" pitchFamily="34" charset="0"/>
              </a:rPr>
              <a:t>452A Davison</a:t>
            </a:r>
            <a:endParaRPr lang="en-US" sz="3200" b="1" i="1" smtClean="0"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089025" y="0"/>
            <a:ext cx="7880350" cy="863600"/>
          </a:xfrm>
        </p:spPr>
        <p:txBody>
          <a:bodyPr/>
          <a:lstStyle/>
          <a:p>
            <a:pPr eaLnBrk="1" hangingPunct="1"/>
            <a:r>
              <a:rPr lang="en-US" sz="4200" b="1" smtClean="0"/>
              <a:t>Electron Microscopy</a:t>
            </a:r>
          </a:p>
        </p:txBody>
      </p:sp>
      <p:sp>
        <p:nvSpPr>
          <p:cNvPr id="11267" name="AutoShape 102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906463"/>
            <a:ext cx="2011363" cy="346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endParaRPr lang="en-US" sz="1600">
              <a:latin typeface="Times New Roman" pitchFamily="18" charset="0"/>
            </a:endParaRPr>
          </a:p>
        </p:txBody>
      </p:sp>
      <p:sp>
        <p:nvSpPr>
          <p:cNvPr id="11268" name="AutoShape 103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4318000"/>
            <a:ext cx="2430463" cy="346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endParaRPr lang="en-US" sz="1600">
              <a:latin typeface="Times New Roman" pitchFamily="18" charset="0"/>
            </a:endParaRPr>
          </a:p>
        </p:txBody>
      </p:sp>
      <p:sp>
        <p:nvSpPr>
          <p:cNvPr id="11269" name="AutoShape 1031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6391275"/>
            <a:ext cx="2849563" cy="4318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endParaRPr lang="en-US" sz="1600">
              <a:latin typeface="Times New Roman" pitchFamily="18" charset="0"/>
            </a:endParaRPr>
          </a:p>
        </p:txBody>
      </p:sp>
      <p:sp>
        <p:nvSpPr>
          <p:cNvPr id="124936" name="Rectangle 1032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41438" y="3540125"/>
            <a:ext cx="7375525" cy="4232275"/>
          </a:xfrm>
        </p:spPr>
        <p:txBody>
          <a:bodyPr/>
          <a:lstStyle/>
          <a:p>
            <a:pPr marL="0" indent="0" defTabSz="1057738" eaLnBrk="1" hangingPunct="1">
              <a:buFont typeface="Arial" charset="0"/>
              <a:buNone/>
              <a:defRPr/>
            </a:pPr>
            <a:r>
              <a:rPr lang="en-US" sz="2000" b="1" dirty="0"/>
              <a:t>SOLUTION:</a:t>
            </a:r>
          </a:p>
          <a:p>
            <a:pPr marL="507644" indent="-507644" defTabSz="1057738" eaLnBrk="1" hangingPunct="1">
              <a:buFont typeface="Times" pitchFamily="18" charset="0"/>
              <a:buAutoNum type="arabicPeriod"/>
              <a:defRPr/>
            </a:pPr>
            <a:r>
              <a:rPr lang="en-US" sz="2000" dirty="0"/>
              <a:t>Tissues are fixed with </a:t>
            </a:r>
            <a:r>
              <a:rPr lang="en-US" sz="2000" dirty="0" err="1"/>
              <a:t>glutaraldehyde</a:t>
            </a:r>
            <a:r>
              <a:rPr lang="en-US" sz="2000" dirty="0"/>
              <a:t> (cross-links proteins) and osmium </a:t>
            </a:r>
            <a:r>
              <a:rPr lang="en-US" sz="2000" dirty="0" err="1"/>
              <a:t>tetraoxide</a:t>
            </a:r>
            <a:r>
              <a:rPr lang="en-US" sz="2000" dirty="0"/>
              <a:t> (cross-links lipids); OsO</a:t>
            </a:r>
            <a:r>
              <a:rPr lang="en-US" sz="2000" baseline="-25000" dirty="0"/>
              <a:t>4</a:t>
            </a:r>
            <a:r>
              <a:rPr lang="en-US" sz="2000" dirty="0"/>
              <a:t> is also an electron-dense “stain”</a:t>
            </a:r>
          </a:p>
          <a:p>
            <a:pPr marL="507644" indent="-507644" defTabSz="1057738" eaLnBrk="1" hangingPunct="1">
              <a:buFont typeface="Times" pitchFamily="18" charset="0"/>
              <a:buAutoNum type="arabicPeriod" startAt="2"/>
              <a:defRPr/>
            </a:pPr>
            <a:r>
              <a:rPr lang="en-US" sz="2000" dirty="0"/>
              <a:t>Dehydrate and infiltrate tissues w/ plastic.</a:t>
            </a:r>
          </a:p>
          <a:p>
            <a:pPr marL="507644" indent="-507644" defTabSz="1057738" eaLnBrk="1" hangingPunct="1">
              <a:buFont typeface="Times" pitchFamily="18" charset="0"/>
              <a:buAutoNum type="arabicPeriod" startAt="3"/>
              <a:defRPr/>
            </a:pPr>
            <a:r>
              <a:rPr lang="en-US" sz="2000" dirty="0"/>
              <a:t>Embed and block fixed tissues in plastic.</a:t>
            </a:r>
          </a:p>
          <a:p>
            <a:pPr marL="507644" indent="-507644" defTabSz="1057738" eaLnBrk="1" hangingPunct="1">
              <a:buFont typeface="Times" pitchFamily="18" charset="0"/>
              <a:buAutoNum type="arabicPeriod" startAt="4"/>
              <a:defRPr/>
            </a:pPr>
            <a:r>
              <a:rPr lang="en-US" sz="2000" dirty="0"/>
              <a:t>Cut into ultra-thin slices (50 nanometers thick); collect sections on slides.</a:t>
            </a:r>
          </a:p>
          <a:p>
            <a:pPr marL="507644" indent="-507644" defTabSz="1057738" eaLnBrk="1" hangingPunct="1">
              <a:buFont typeface="Times" pitchFamily="18" charset="0"/>
              <a:buAutoNum type="arabicPeriod" startAt="5"/>
              <a:defRPr/>
            </a:pPr>
            <a:r>
              <a:rPr lang="en-US" sz="2000" dirty="0"/>
              <a:t>Stain sections with heavy metal salts (lead citrate and </a:t>
            </a:r>
            <a:r>
              <a:rPr lang="en-US" sz="2000" dirty="0" err="1"/>
              <a:t>uranyl</a:t>
            </a:r>
            <a:r>
              <a:rPr lang="en-US" sz="2000" dirty="0"/>
              <a:t> acetate) that bind nucleic acids &amp; proteins.</a:t>
            </a:r>
          </a:p>
          <a:p>
            <a:pPr marL="507644" indent="-507644" defTabSz="1057738" eaLnBrk="1" hangingPunct="1">
              <a:buFont typeface="Arial" charset="0"/>
              <a:buNone/>
              <a:defRPr/>
            </a:pPr>
            <a:r>
              <a:rPr lang="en-US" sz="2000" dirty="0"/>
              <a:t>6.	Visualize in TEM; heavy metal “stains” block electrons to create contrast</a:t>
            </a:r>
          </a:p>
        </p:txBody>
      </p:sp>
      <p:sp>
        <p:nvSpPr>
          <p:cNvPr id="2" name="Rectangle 1"/>
          <p:cNvSpPr/>
          <p:nvPr/>
        </p:nvSpPr>
        <p:spPr>
          <a:xfrm>
            <a:off x="1423988" y="863600"/>
            <a:ext cx="7339012" cy="1025525"/>
          </a:xfrm>
          <a:prstGeom prst="rect">
            <a:avLst/>
          </a:prstGeom>
        </p:spPr>
        <p:txBody>
          <a:bodyPr lIns="101882" tIns="50941" rIns="101882" bIns="50941">
            <a:spAutoFit/>
          </a:bodyPr>
          <a:lstStyle/>
          <a:p>
            <a:pPr algn="l">
              <a:defRPr/>
            </a:pPr>
            <a:r>
              <a:rPr lang="en-US" sz="2000" b="1" dirty="0">
                <a:latin typeface="+mj-lt"/>
                <a:cs typeface="Calibri" pitchFamily="34" charset="0"/>
              </a:rPr>
              <a:t>WHY?  </a:t>
            </a:r>
            <a:r>
              <a:rPr lang="en-US" sz="2000" dirty="0">
                <a:latin typeface="+mj-lt"/>
                <a:cs typeface="Calibri" pitchFamily="34" charset="0"/>
              </a:rPr>
              <a:t>The resolution of a microscope (the smallest distance two points can still be seen as separate points) is directly proportional to the wavelength of the radiation used.</a:t>
            </a:r>
          </a:p>
        </p:txBody>
      </p:sp>
      <p:sp>
        <p:nvSpPr>
          <p:cNvPr id="11272" name="Rectangle 3"/>
          <p:cNvSpPr txBox="1">
            <a:spLocks noChangeArrowheads="1"/>
          </p:cNvSpPr>
          <p:nvPr/>
        </p:nvSpPr>
        <p:spPr bwMode="auto">
          <a:xfrm>
            <a:off x="2263775" y="1900238"/>
            <a:ext cx="551973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US" sz="1800" u="sng">
                <a:solidFill>
                  <a:srgbClr val="0070C0"/>
                </a:solidFill>
                <a:latin typeface="Calibri" pitchFamily="34" charset="0"/>
              </a:rPr>
              <a:t>Radiation         	Wavelength        Resolution</a:t>
            </a:r>
            <a:endParaRPr lang="en-US" sz="1800">
              <a:solidFill>
                <a:srgbClr val="0070C0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</a:pPr>
            <a:r>
              <a:rPr lang="en-US" sz="1800">
                <a:solidFill>
                  <a:srgbClr val="0070C0"/>
                </a:solidFill>
                <a:latin typeface="Calibri" pitchFamily="34" charset="0"/>
              </a:rPr>
              <a:t>Visible light	700-400 nm        	0.2 µm	</a:t>
            </a:r>
          </a:p>
          <a:p>
            <a:pPr algn="l">
              <a:spcBef>
                <a:spcPct val="20000"/>
              </a:spcBef>
            </a:pPr>
            <a:r>
              <a:rPr lang="en-US" sz="1800">
                <a:solidFill>
                  <a:srgbClr val="0070C0"/>
                </a:solidFill>
                <a:latin typeface="Calibri" pitchFamily="34" charset="0"/>
              </a:rPr>
              <a:t>Electrons		0.004 nm		0.1 nm</a:t>
            </a:r>
            <a:endParaRPr lang="en-US" sz="16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0650" y="2971800"/>
            <a:ext cx="6534150" cy="411163"/>
          </a:xfrm>
          <a:prstGeom prst="rect">
            <a:avLst/>
          </a:prstGeom>
        </p:spPr>
        <p:txBody>
          <a:bodyPr lIns="101882" tIns="50941" rIns="101882" bIns="50941">
            <a:spAutoFit/>
          </a:bodyPr>
          <a:lstStyle/>
          <a:p>
            <a:pPr algn="l">
              <a:defRPr/>
            </a:pPr>
            <a:r>
              <a:rPr lang="en-US" sz="2000" b="1" dirty="0">
                <a:latin typeface="+mj-lt"/>
                <a:cs typeface="Calibri" pitchFamily="34" charset="0"/>
              </a:rPr>
              <a:t>PROBLEM: </a:t>
            </a:r>
            <a:r>
              <a:rPr lang="en-US" sz="2000" dirty="0">
                <a:latin typeface="+mj-lt"/>
                <a:cs typeface="Calibri" pitchFamily="34" charset="0"/>
              </a:rPr>
              <a:t>how to view tissue with a 30kV electron beam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5725"/>
            <a:ext cx="10058400" cy="1295400"/>
          </a:xfrm>
        </p:spPr>
        <p:txBody>
          <a:bodyPr/>
          <a:lstStyle/>
          <a:p>
            <a:pPr eaLnBrk="1" hangingPunct="1"/>
            <a:r>
              <a:rPr lang="en-US" smtClean="0"/>
              <a:t>Transmission Electron Microscopy</a:t>
            </a: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60925" y="1727200"/>
            <a:ext cx="5113338" cy="5440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1.  ILLUMINATION SOURCE (generates electron beam)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2.  CONDENSER LENS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3.  SPECIMEN STAGE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4.  OBJECTIVE LENS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5.  PROJECTION  LENS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6.  FLUORESCENT VIEW SCREEN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7.  VIEWING WINDOW &amp; OBSERVER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000" smtClean="0"/>
              <a:t>YIELDS A 2-DIMENSIONAL IMAGE  CAPABLE OF 0.2 nm RESOLUTION.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000" smtClean="0"/>
              <a:t>CELLULAR FEATURES ARE STAINED WITH ELECTRON-DENSE, HEAVY METAL STAINS YIELDING ONLY A BLACK AND WHITE IMAGE</a:t>
            </a:r>
          </a:p>
          <a:p>
            <a:pPr eaLnBrk="1" hangingPunct="1">
              <a:lnSpc>
                <a:spcPct val="90000"/>
              </a:lnSpc>
            </a:pPr>
            <a:endParaRPr lang="en-US" sz="3100" smtClean="0"/>
          </a:p>
        </p:txBody>
      </p:sp>
      <p:pic>
        <p:nvPicPr>
          <p:cNvPr id="12292" name="Picture 6" descr="TEM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925" y="1381125"/>
            <a:ext cx="3757613" cy="6045200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Cell_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809625"/>
            <a:ext cx="4872037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5" name="Group 7"/>
          <p:cNvGrpSpPr>
            <a:grpSpLocks/>
          </p:cNvGrpSpPr>
          <p:nvPr/>
        </p:nvGrpSpPr>
        <p:grpSpPr bwMode="auto">
          <a:xfrm>
            <a:off x="439738" y="809625"/>
            <a:ext cx="9210675" cy="6153150"/>
            <a:chOff x="252" y="450"/>
            <a:chExt cx="5274" cy="3420"/>
          </a:xfrm>
        </p:grpSpPr>
        <p:pic>
          <p:nvPicPr>
            <p:cNvPr id="13316" name="Picture 4" descr="Cell_L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450"/>
              <a:ext cx="2790" cy="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Picture 5" descr="RER_TE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" y="450"/>
              <a:ext cx="2484" cy="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669925" y="690563"/>
            <a:ext cx="8774113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sz="3600" smtClean="0">
                <a:latin typeface="+mn-lt"/>
              </a:rPr>
              <a:t>A given tissue may contain several different kinds of cells </a:t>
            </a:r>
            <a:endParaRPr lang="en-US" sz="3600" b="1" smtClean="0">
              <a:latin typeface="+mn-lt"/>
            </a:endParaRPr>
          </a:p>
        </p:txBody>
      </p:sp>
      <p:pic>
        <p:nvPicPr>
          <p:cNvPr id="14339" name="Picture 9" descr="RossFig6-01_1000pi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100"/>
            <a:ext cx="100584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+mn-lt"/>
              </a:rPr>
              <a:t>A cell’s </a:t>
            </a:r>
            <a:r>
              <a:rPr lang="en-US" b="1" smtClean="0">
                <a:latin typeface="+mn-lt"/>
              </a:rPr>
              <a:t>form</a:t>
            </a:r>
            <a:r>
              <a:rPr lang="en-US" smtClean="0">
                <a:latin typeface="+mn-lt"/>
              </a:rPr>
              <a:t> reflects its </a:t>
            </a:r>
            <a:r>
              <a:rPr lang="en-US" b="1" smtClean="0">
                <a:latin typeface="+mn-lt"/>
              </a:rPr>
              <a:t>function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587375" y="1122363"/>
            <a:ext cx="9051925" cy="51911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200" smtClean="0"/>
              <a:t>e.g., plasma cells: highly specialized for the secretion of antibodies (proteins).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8" r="43819"/>
          <a:stretch>
            <a:fillRect/>
          </a:stretch>
        </p:blipFill>
        <p:spPr bwMode="auto">
          <a:xfrm>
            <a:off x="922338" y="1812925"/>
            <a:ext cx="3446462" cy="54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1812925"/>
            <a:ext cx="4154487" cy="54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60483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accent2"/>
                </a:solidFill>
                <a:latin typeface="+mn-lt"/>
              </a:rPr>
              <a:t>ORGANS are comprised of different TISSUES:</a:t>
            </a:r>
          </a:p>
        </p:txBody>
      </p:sp>
      <p:pic>
        <p:nvPicPr>
          <p:cNvPr id="16387" name="Picture 3" descr="29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6" b="12451"/>
          <a:stretch>
            <a:fillRect/>
          </a:stretch>
        </p:blipFill>
        <p:spPr>
          <a:xfrm>
            <a:off x="628650" y="1554163"/>
            <a:ext cx="8969375" cy="5741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662863" y="4621213"/>
            <a:ext cx="19970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Mesentery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</a:rPr>
              <a:t>           (</a:t>
            </a:r>
            <a:r>
              <a:rPr lang="en-US" sz="1800" b="1" dirty="0" err="1" smtClean="0">
                <a:solidFill>
                  <a:schemeClr val="accent2"/>
                </a:solidFill>
                <a:latin typeface="+mn-lt"/>
              </a:rPr>
              <a:t>ct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</a:rPr>
              <a:t> + epithelium)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4610100" y="3108325"/>
            <a:ext cx="2179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/>
          <a:p>
            <a:endParaRPr 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781800" y="2895600"/>
            <a:ext cx="20113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dirty="0" err="1" smtClean="0">
                <a:solidFill>
                  <a:srgbClr val="FF6600"/>
                </a:solidFill>
                <a:latin typeface="+mn-lt"/>
              </a:rPr>
              <a:t>Submucosa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 (connective tissue)</a:t>
            </a: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5532438" y="4144963"/>
            <a:ext cx="1423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/>
          <a:p>
            <a:endParaRPr 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843713" y="3914775"/>
            <a:ext cx="2735262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Mucosa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 (epithelium + </a:t>
            </a:r>
            <a:r>
              <a:rPr lang="en-US" sz="1800" b="1" dirty="0" err="1" smtClean="0">
                <a:solidFill>
                  <a:srgbClr val="FF0000"/>
                </a:solidFill>
                <a:latin typeface="+mn-lt"/>
              </a:rPr>
              <a:t>ct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022725" y="6735763"/>
            <a:ext cx="39814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dirty="0" err="1" smtClean="0">
                <a:solidFill>
                  <a:srgbClr val="FF0000"/>
                </a:solidFill>
                <a:latin typeface="+mn-lt"/>
              </a:rPr>
              <a:t>Muscularis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+mn-lt"/>
              </a:rPr>
              <a:t>Externa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(smooth muscle)</a:t>
            </a: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3603625" y="5181600"/>
            <a:ext cx="587375" cy="517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 flipV="1">
            <a:off x="3940175" y="5440363"/>
            <a:ext cx="125730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/>
          <a:p>
            <a:endParaRPr lang="en-US"/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4" t="5560" b="70074"/>
          <a:stretch>
            <a:fillRect/>
          </a:stretch>
        </p:blipFill>
        <p:spPr bwMode="auto">
          <a:xfrm>
            <a:off x="587375" y="5527675"/>
            <a:ext cx="2514600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1927225" y="3540125"/>
            <a:ext cx="2012950" cy="777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/>
          <a:p>
            <a:endParaRPr lang="en-US"/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947738" y="4143375"/>
            <a:ext cx="12573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003399"/>
                </a:solidFill>
                <a:latin typeface="+mn-lt"/>
              </a:rPr>
              <a:t>Lumen</a:t>
            </a: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1927225" y="4403725"/>
            <a:ext cx="168275" cy="2073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/>
          <a:p>
            <a:endParaRPr lang="en-US"/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6934200" y="1468438"/>
            <a:ext cx="1873250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sz="1800" b="1" dirty="0" smtClean="0">
                <a:latin typeface="+mn-lt"/>
              </a:rPr>
              <a:t>e.g., the intestine</a:t>
            </a:r>
          </a:p>
        </p:txBody>
      </p:sp>
      <p:sp>
        <p:nvSpPr>
          <p:cNvPr id="15377" name="TextBox 1"/>
          <p:cNvSpPr txBox="1">
            <a:spLocks noChangeArrowheads="1"/>
          </p:cNvSpPr>
          <p:nvPr/>
        </p:nvSpPr>
        <p:spPr bwMode="auto">
          <a:xfrm>
            <a:off x="123825" y="777875"/>
            <a:ext cx="2222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sz="2400" b="1" dirty="0" smtClean="0">
                <a:latin typeface="+mn-lt"/>
              </a:rPr>
              <a:t>Epithelial tissue</a:t>
            </a:r>
          </a:p>
        </p:txBody>
      </p:sp>
      <p:sp>
        <p:nvSpPr>
          <p:cNvPr id="15378" name="TextBox 2"/>
          <p:cNvSpPr txBox="1">
            <a:spLocks noChangeArrowheads="1"/>
          </p:cNvSpPr>
          <p:nvPr/>
        </p:nvSpPr>
        <p:spPr bwMode="auto">
          <a:xfrm>
            <a:off x="2786063" y="777875"/>
            <a:ext cx="244951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sz="2400" b="1" smtClean="0">
                <a:latin typeface="+mn-lt"/>
              </a:rPr>
              <a:t>Connective tissue</a:t>
            </a:r>
          </a:p>
        </p:txBody>
      </p:sp>
      <p:sp>
        <p:nvSpPr>
          <p:cNvPr id="15379" name="TextBox 3"/>
          <p:cNvSpPr txBox="1">
            <a:spLocks noChangeArrowheads="1"/>
          </p:cNvSpPr>
          <p:nvPr/>
        </p:nvSpPr>
        <p:spPr bwMode="auto">
          <a:xfrm>
            <a:off x="5673725" y="777875"/>
            <a:ext cx="19859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sz="2400" b="1" smtClean="0">
                <a:latin typeface="+mn-lt"/>
              </a:rPr>
              <a:t>Muscle Tissue</a:t>
            </a:r>
          </a:p>
        </p:txBody>
      </p:sp>
      <p:sp>
        <p:nvSpPr>
          <p:cNvPr id="15380" name="TextBox 4"/>
          <p:cNvSpPr txBox="1">
            <a:spLocks noChangeArrowheads="1"/>
          </p:cNvSpPr>
          <p:nvPr/>
        </p:nvSpPr>
        <p:spPr bwMode="auto">
          <a:xfrm>
            <a:off x="8101013" y="777875"/>
            <a:ext cx="18383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sz="2400" b="1" smtClean="0">
                <a:latin typeface="+mn-lt"/>
              </a:rPr>
              <a:t>Nerve Tissue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364163" y="5786438"/>
            <a:ext cx="1090612" cy="4318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2" name="TextBox 8"/>
          <p:cNvSpPr txBox="1">
            <a:spLocks noChangeArrowheads="1"/>
          </p:cNvSpPr>
          <p:nvPr/>
        </p:nvSpPr>
        <p:spPr bwMode="auto">
          <a:xfrm>
            <a:off x="6362700" y="6102350"/>
            <a:ext cx="25828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sz="1800" dirty="0" err="1" smtClean="0">
                <a:solidFill>
                  <a:srgbClr val="008000"/>
                </a:solidFill>
                <a:latin typeface="+mn-lt"/>
              </a:rPr>
              <a:t>Myenteric</a:t>
            </a:r>
            <a:r>
              <a:rPr lang="en-US" sz="1800" dirty="0" smtClean="0">
                <a:solidFill>
                  <a:srgbClr val="008000"/>
                </a:solidFill>
                <a:latin typeface="+mn-lt"/>
              </a:rPr>
              <a:t> plexus </a:t>
            </a:r>
            <a:r>
              <a:rPr lang="en-US" sz="1800" b="1" dirty="0" smtClean="0">
                <a:solidFill>
                  <a:srgbClr val="008000"/>
                </a:solidFill>
                <a:latin typeface="+mn-lt"/>
              </a:rPr>
              <a:t>(nerve)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19138" y="569913"/>
            <a:ext cx="8543925" cy="1295400"/>
          </a:xfrm>
        </p:spPr>
        <p:txBody>
          <a:bodyPr/>
          <a:lstStyle/>
          <a:p>
            <a:pPr eaLnBrk="1" hangingPunct="1"/>
            <a:r>
              <a:rPr lang="en-US" sz="2600" b="1" smtClean="0">
                <a:cs typeface="Calibri" pitchFamily="34" charset="0"/>
              </a:rPr>
              <a:t/>
            </a:r>
            <a:br>
              <a:rPr lang="en-US" sz="2600" b="1" smtClean="0">
                <a:cs typeface="Calibri" pitchFamily="34" charset="0"/>
              </a:rPr>
            </a:br>
            <a:r>
              <a:rPr lang="en-US" sz="2600" b="1" smtClean="0">
                <a:cs typeface="Calibri" pitchFamily="34" charset="0"/>
              </a:rPr>
              <a:t>[ Fr. Tissu, </a:t>
            </a:r>
            <a:r>
              <a:rPr lang="en-US" sz="2600" b="1" i="1" smtClean="0">
                <a:cs typeface="Calibri" pitchFamily="34" charset="0"/>
              </a:rPr>
              <a:t>woven </a:t>
            </a:r>
            <a:r>
              <a:rPr lang="en-US" sz="2600" b="1" smtClean="0">
                <a:cs typeface="Calibri" pitchFamily="34" charset="0"/>
              </a:rPr>
              <a:t>;  L. texo, </a:t>
            </a:r>
            <a:r>
              <a:rPr lang="en-US" sz="2600" b="1" i="1" smtClean="0">
                <a:cs typeface="Calibri" pitchFamily="34" charset="0"/>
              </a:rPr>
              <a:t>to weave </a:t>
            </a:r>
            <a:r>
              <a:rPr lang="en-US" sz="2600" b="1" smtClean="0">
                <a:cs typeface="Calibri" pitchFamily="34" charset="0"/>
              </a:rPr>
              <a:t>]</a:t>
            </a:r>
            <a:endParaRPr lang="en-US" sz="4700" b="1" smtClean="0">
              <a:cs typeface="Calibri" pitchFamily="34" charset="0"/>
            </a:endParaRP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3000" smtClean="0">
                <a:cs typeface="Calibri" pitchFamily="34" charset="0"/>
              </a:rPr>
              <a:t>A tissue is an organized aggregation of cells  or groups of cells that function in a coordinated manner to  perform one or more specific functions.</a:t>
            </a:r>
          </a:p>
          <a:p>
            <a:pPr eaLnBrk="1" hangingPunct="1">
              <a:buFontTx/>
              <a:buNone/>
            </a:pPr>
            <a:endParaRPr lang="en-US" sz="3000" smtClean="0">
              <a:cs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en-US" sz="3000" smtClean="0">
                <a:cs typeface="Calibri" pitchFamily="34" charset="0"/>
              </a:rPr>
              <a:t>Tissues combine to form larger functional units, called ORGANS.  Thus, the tissues are the basic functional units responsible for</a:t>
            </a:r>
            <a:r>
              <a:rPr lang="en-US" sz="3000" b="1" smtClean="0">
                <a:cs typeface="Calibri" pitchFamily="34" charset="0"/>
              </a:rPr>
              <a:t> maintaining body functions.</a:t>
            </a:r>
          </a:p>
        </p:txBody>
      </p:sp>
      <p:sp>
        <p:nvSpPr>
          <p:cNvPr id="17412" name="Rectangle 1028"/>
          <p:cNvSpPr>
            <a:spLocks noChangeArrowheads="1"/>
          </p:cNvSpPr>
          <p:nvPr/>
        </p:nvSpPr>
        <p:spPr bwMode="auto">
          <a:xfrm>
            <a:off x="838200" y="431800"/>
            <a:ext cx="8809038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94" tIns="52247" rIns="104494" bIns="52247">
            <a:spAutoFit/>
          </a:bodyPr>
          <a:lstStyle/>
          <a:p>
            <a:pPr defTabSz="1044575"/>
            <a:r>
              <a:rPr lang="en-US" sz="4800" b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Tissues</a:t>
            </a:r>
          </a:p>
          <a:p>
            <a:pPr defTabSz="1044575"/>
            <a:endParaRPr lang="en-US" sz="4800" b="1"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defTabSz="1044575"/>
            <a:r>
              <a:rPr lang="en-US" sz="4800" b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/>
            </a:r>
            <a:br>
              <a:rPr lang="en-US" sz="4800" b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</a:br>
            <a:endParaRPr lang="en-US" sz="4800" b="1">
              <a:solidFill>
                <a:schemeClr val="tx1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5800" b="1" smtClean="0">
                <a:latin typeface="+mn-lt"/>
              </a:rPr>
              <a:t>BASIC TISSUES</a:t>
            </a:r>
            <a:endParaRPr lang="en-US" smtClean="0">
              <a:latin typeface="+mn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719138" y="2624138"/>
            <a:ext cx="8543925" cy="3001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3900" b="1" smtClean="0"/>
              <a:t>				Epithelium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3900" b="1" smtClean="0"/>
              <a:t>Connective tissue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3900" b="1" smtClean="0"/>
              <a:t>Muscle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3900" b="1" smtClean="0"/>
              <a:t>Nervous tissue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3900" smtClean="0"/>
              <a:t>[Blood]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757238" y="2005013"/>
            <a:ext cx="8543925" cy="4854575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5800" b="1" smtClean="0"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sz="5800" b="1" smtClean="0">
                <a:cs typeface="Calibri" pitchFamily="34" charset="0"/>
              </a:rPr>
              <a:t>Epithelial Tissue</a:t>
            </a:r>
            <a:endParaRPr lang="en-US" sz="5300" b="1" smtClean="0"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endParaRPr lang="en-US" sz="2600" b="1" smtClean="0"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endParaRPr lang="en-US" sz="2600" b="1" smtClean="0"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endParaRPr lang="en-US" b="1" i="1" smtClean="0"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endParaRPr lang="en-US" smtClean="0"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5913"/>
            <a:ext cx="10058400" cy="554037"/>
          </a:xfrm>
        </p:spPr>
        <p:txBody>
          <a:bodyPr rtlCol="0">
            <a:no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latin typeface="+mn-lt"/>
              </a:rPr>
              <a:t>An epithelium is a cohesive sheet of cells that: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9138" y="1184275"/>
            <a:ext cx="8543925" cy="3397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smtClean="0"/>
              <a:t>1. Covers the external surfaces and lines the internal surfaces of the body.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b="1" smtClean="0"/>
              <a:t>Barrier: 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800" b="1" smtClean="0"/>
              <a:t>  		Protection (by withstanding wear and tear, from hydration and dehydration)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800" b="1" smtClean="0"/>
              <a:t>  		Selective absorption: (Control the movement of substances between the 			outside environment and the internal compartments, or between 		compartments in the body.)</a:t>
            </a:r>
          </a:p>
          <a:p>
            <a:pPr lvl="1" eaLnBrk="1" hangingPunct="1">
              <a:lnSpc>
                <a:spcPct val="80000"/>
              </a:lnSpc>
            </a:pPr>
            <a:endParaRPr lang="en-US" sz="1600" b="1" smtClean="0"/>
          </a:p>
          <a:p>
            <a:pPr lvl="1" eaLnBrk="1" hangingPunct="1">
              <a:lnSpc>
                <a:spcPct val="80000"/>
              </a:lnSpc>
            </a:pPr>
            <a:r>
              <a:rPr lang="en-US" sz="1800" b="1" smtClean="0"/>
              <a:t>Transport  </a:t>
            </a:r>
            <a:r>
              <a:rPr lang="en-US" sz="1600" b="1" smtClean="0"/>
              <a:t>(ions,  O</a:t>
            </a:r>
            <a:r>
              <a:rPr lang="en-US" sz="1600" b="1" baseline="-25000" smtClean="0"/>
              <a:t>2 </a:t>
            </a:r>
            <a:r>
              <a:rPr lang="en-US" sz="1600" b="1" smtClean="0"/>
              <a:t>and C0</a:t>
            </a:r>
            <a:r>
              <a:rPr lang="en-US" sz="1600" b="1" baseline="-25000" smtClean="0"/>
              <a:t>2</a:t>
            </a:r>
            <a:r>
              <a:rPr lang="en-US" sz="1600" b="1" smtClean="0"/>
              <a:t>)</a:t>
            </a:r>
            <a:endParaRPr lang="en-US" sz="1800" b="1" smtClean="0"/>
          </a:p>
          <a:p>
            <a:pPr lvl="1" eaLnBrk="1" hangingPunct="1">
              <a:lnSpc>
                <a:spcPct val="80000"/>
              </a:lnSpc>
            </a:pPr>
            <a:endParaRPr lang="en-US" sz="1600" b="1" smtClean="0"/>
          </a:p>
          <a:p>
            <a:pPr lvl="1" eaLnBrk="1" hangingPunct="1">
              <a:lnSpc>
                <a:spcPct val="80000"/>
              </a:lnSpc>
            </a:pPr>
            <a:r>
              <a:rPr lang="en-US" sz="1800" b="1" smtClean="0"/>
              <a:t>Secretion  </a:t>
            </a:r>
            <a:r>
              <a:rPr lang="en-US" sz="1600" b="1" smtClean="0"/>
              <a:t>(secretory cells)</a:t>
            </a:r>
            <a:endParaRPr lang="en-US" sz="1800" b="1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8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smtClean="0"/>
              <a:t>2.	Forms endocrine and exocrine secretory glands.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76800"/>
            <a:ext cx="5667375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705600" y="56388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b="1" smtClean="0">
                <a:solidFill>
                  <a:schemeClr val="tx1"/>
                </a:solidFill>
                <a:latin typeface="+mn-lt"/>
              </a:rPr>
              <a:t>duct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629400" y="61722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s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ecretory portion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438400" y="6858000"/>
            <a:ext cx="2819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1" smtClean="0">
                <a:solidFill>
                  <a:schemeClr val="tx1"/>
                </a:solidFill>
                <a:latin typeface="+mn-lt"/>
              </a:rPr>
              <a:t>Junquueira &amp; Carneiro 10</a:t>
            </a:r>
            <a:r>
              <a:rPr lang="en-US" sz="1000" b="1" i="1" baseline="30000" smtClean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1000" b="1" i="1" smtClean="0">
                <a:solidFill>
                  <a:schemeClr val="tx1"/>
                </a:solidFill>
                <a:latin typeface="+mn-lt"/>
              </a:rPr>
              <a:t> Ed. P. 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0"/>
            <a:ext cx="9051925" cy="14906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Resources</a:t>
            </a:r>
            <a:endParaRPr lang="en-US" dirty="0">
              <a:latin typeface="+mn-lt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105150" y="1824038"/>
            <a:ext cx="4144963" cy="4013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000" b="1" smtClean="0"/>
              <a:t>Textbook: 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en-US" sz="2000" i="1" smtClean="0"/>
              <a:t>Junqueira’s Basic 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en-US" sz="2000" i="1" smtClean="0"/>
              <a:t>Histology, 12</a:t>
            </a:r>
            <a:r>
              <a:rPr lang="en-US" sz="2000" i="1" baseline="30000" smtClean="0"/>
              <a:t>th</a:t>
            </a:r>
            <a:r>
              <a:rPr lang="en-US" sz="2000" i="1" smtClean="0"/>
              <a:t> ed.</a:t>
            </a:r>
            <a:r>
              <a:rPr lang="en-US" sz="2000" smtClean="0"/>
              <a:t>                 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en-US" sz="1600" b="1" smtClean="0"/>
              <a:t>(each student should 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en-US" sz="1600" b="1" smtClean="0"/>
              <a:t>have a copy)</a:t>
            </a:r>
            <a:r>
              <a:rPr lang="en-US" sz="1600" b="1" i="1" smtClean="0"/>
              <a:t> </a:t>
            </a:r>
            <a:endParaRPr lang="en-US" sz="1800" b="1" i="1" smtClean="0"/>
          </a:p>
          <a:p>
            <a:pPr marL="0" indent="0" algn="r">
              <a:buFont typeface="Arial" charset="0"/>
              <a:buNone/>
            </a:pPr>
            <a:r>
              <a:rPr lang="en-US" sz="2000" b="1" smtClean="0"/>
              <a:t>Atlas:</a:t>
            </a:r>
            <a:r>
              <a:rPr lang="en-US" sz="2000" i="1" smtClean="0"/>
              <a:t> </a:t>
            </a:r>
          </a:p>
          <a:p>
            <a:pPr marL="0" indent="0" algn="r">
              <a:spcBef>
                <a:spcPct val="0"/>
              </a:spcBef>
              <a:buFont typeface="Arial" charset="0"/>
              <a:buNone/>
            </a:pPr>
            <a:r>
              <a:rPr lang="en-US" sz="2000" i="1" smtClean="0"/>
              <a:t>Color Atlas of Histology, </a:t>
            </a:r>
          </a:p>
          <a:p>
            <a:pPr marL="0" indent="0" algn="r">
              <a:spcBef>
                <a:spcPct val="0"/>
              </a:spcBef>
              <a:buFont typeface="Arial" charset="0"/>
              <a:buNone/>
            </a:pPr>
            <a:r>
              <a:rPr lang="en-US" sz="2000" i="1" smtClean="0"/>
              <a:t>5</a:t>
            </a:r>
            <a:r>
              <a:rPr lang="en-US" sz="2000" i="1" baseline="30000" smtClean="0"/>
              <a:t>th</a:t>
            </a:r>
            <a:r>
              <a:rPr lang="en-US" sz="2000" i="1" smtClean="0"/>
              <a:t> ed. </a:t>
            </a:r>
            <a:r>
              <a:rPr lang="en-US" sz="2000" smtClean="0"/>
              <a:t>by Garter &amp; Hiatt</a:t>
            </a:r>
            <a:endParaRPr lang="en-US" sz="1200" b="1" smtClean="0"/>
          </a:p>
          <a:p>
            <a:pPr marL="0" indent="0" algn="r">
              <a:spcBef>
                <a:spcPct val="0"/>
              </a:spcBef>
              <a:buFont typeface="Arial" charset="0"/>
              <a:buNone/>
            </a:pPr>
            <a:r>
              <a:rPr lang="en-US" sz="1600" b="1" smtClean="0"/>
              <a:t>(a copy is provided for each team </a:t>
            </a:r>
          </a:p>
          <a:p>
            <a:pPr marL="0" indent="0" algn="r">
              <a:spcBef>
                <a:spcPct val="0"/>
              </a:spcBef>
              <a:buFont typeface="Arial" charset="0"/>
              <a:buNone/>
            </a:pPr>
            <a:r>
              <a:rPr lang="en-US" sz="1600" b="1" smtClean="0"/>
              <a:t>to use during “lab” sessions)</a:t>
            </a:r>
          </a:p>
          <a:p>
            <a:pPr marL="0" indent="0">
              <a:buFont typeface="Arial" charset="0"/>
              <a:buNone/>
            </a:pPr>
            <a:endParaRPr lang="en-US" sz="1600" b="1" smtClean="0"/>
          </a:p>
          <a:p>
            <a:pPr marL="0" indent="0">
              <a:buFontTx/>
              <a:buNone/>
            </a:pPr>
            <a:r>
              <a:rPr lang="en-US" sz="2000" b="1" smtClean="0">
                <a:ea typeface="ＭＳ Ｐゴシック" charset="-128"/>
              </a:rPr>
              <a:t>Online laboratory guide:</a:t>
            </a:r>
          </a:p>
          <a:p>
            <a:pPr marL="0" indent="0">
              <a:buFontTx/>
              <a:buNone/>
            </a:pPr>
            <a:r>
              <a:rPr lang="en-US" sz="1600" smtClean="0">
                <a:ea typeface="ＭＳ Ｐゴシック" charset="-128"/>
                <a:hlinkClick r:id="rId2"/>
              </a:rPr>
              <a:t>http://www.duke.edu/web/histology/DPT.html</a:t>
            </a:r>
            <a:r>
              <a:rPr lang="en-US" sz="1600" smtClean="0">
                <a:ea typeface="ＭＳ Ｐゴシック" charset="-128"/>
              </a:rPr>
              <a:t> 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7790" r="18147" b="7933"/>
          <a:stretch>
            <a:fillRect/>
          </a:stretch>
        </p:blipFill>
        <p:spPr bwMode="auto">
          <a:xfrm>
            <a:off x="76200" y="1824038"/>
            <a:ext cx="3041650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17273" r="34566" b="22572"/>
          <a:stretch>
            <a:fillRect/>
          </a:stretch>
        </p:blipFill>
        <p:spPr bwMode="auto">
          <a:xfrm>
            <a:off x="7237413" y="1795463"/>
            <a:ext cx="2820987" cy="398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5013" y="1490663"/>
            <a:ext cx="14859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For the </a:t>
            </a:r>
            <a:r>
              <a:rPr lang="en-US" b="1" dirty="0">
                <a:latin typeface="+mn-lt"/>
              </a:rPr>
              <a:t>STUDENT: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8925" y="1490663"/>
            <a:ext cx="12350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For the </a:t>
            </a:r>
            <a:r>
              <a:rPr lang="en-US" b="1" dirty="0">
                <a:latin typeface="+mn-lt"/>
              </a:rPr>
              <a:t>TEAM: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6126163"/>
            <a:ext cx="57150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latin typeface="+mn-lt"/>
                <a:ea typeface="ＭＳ Ｐゴシック" pitchFamily="1" charset="-128"/>
              </a:rPr>
              <a:t>When possible, lectures will be recorded and there may be notes for </a:t>
            </a:r>
            <a:r>
              <a:rPr lang="en-US" sz="1600" b="1" dirty="0">
                <a:latin typeface="+mn-lt"/>
                <a:ea typeface="ＭＳ Ｐゴシック" pitchFamily="1" charset="-128"/>
              </a:rPr>
              <a:t>some</a:t>
            </a:r>
            <a:r>
              <a:rPr lang="en-US" sz="1600" dirty="0">
                <a:latin typeface="+mn-lt"/>
                <a:ea typeface="ＭＳ Ｐゴシック" pitchFamily="1" charset="-128"/>
              </a:rPr>
              <a:t> lectures, but still NOT a substitute for reading the text.</a:t>
            </a:r>
          </a:p>
          <a:p>
            <a:pPr algn="l">
              <a:defRPr/>
            </a:pPr>
            <a:endParaRPr lang="en-US" sz="1600" dirty="0">
              <a:latin typeface="+mn-lt"/>
              <a:ea typeface="ＭＳ Ｐゴシック" pitchFamily="1" charset="-128"/>
            </a:endParaRPr>
          </a:p>
          <a:p>
            <a:pPr algn="l">
              <a:defRPr/>
            </a:pPr>
            <a:r>
              <a:rPr lang="en-US" sz="1600" b="1" dirty="0">
                <a:latin typeface="+mn-lt"/>
                <a:ea typeface="ＭＳ Ｐゴシック" pitchFamily="1" charset="-128"/>
              </a:rPr>
              <a:t>Completing assigned reading prior to class </a:t>
            </a:r>
            <a:r>
              <a:rPr lang="en-US" sz="1600" dirty="0">
                <a:latin typeface="+mn-lt"/>
                <a:ea typeface="ＭＳ Ｐゴシック" pitchFamily="1" charset="-128"/>
              </a:rPr>
              <a:t>is essential for sessions where a READINESS ASSESSMENT is scheduled</a:t>
            </a:r>
            <a:endParaRPr lang="en-US" sz="1600" dirty="0">
              <a:latin typeface="+mn-lt"/>
            </a:endParaRPr>
          </a:p>
          <a:p>
            <a:pPr algn="l">
              <a:defRPr/>
            </a:pPr>
            <a:endParaRPr lang="en-US" sz="160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r="1907"/>
          <a:stretch>
            <a:fillRect/>
          </a:stretch>
        </p:blipFill>
        <p:spPr bwMode="auto">
          <a:xfrm>
            <a:off x="914400" y="285750"/>
            <a:ext cx="8223250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324600" y="58674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latin typeface="+mn-lt"/>
              </a:rPr>
              <a:t>Netter pl. 328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236538"/>
            <a:ext cx="9898062" cy="947737"/>
          </a:xfrm>
        </p:spPr>
        <p:txBody>
          <a:bodyPr rtlCol="0">
            <a:normAutofit fontScale="90000"/>
          </a:bodyPr>
          <a:lstStyle/>
          <a:p>
            <a:pPr algn="l" defTabSz="1018705" eaLnBrk="1" fontAlgn="auto" hangingPunct="1">
              <a:spcAft>
                <a:spcPts val="0"/>
              </a:spcAft>
              <a:defRPr/>
            </a:pPr>
            <a:r>
              <a:rPr lang="en-US" sz="3900" b="1" smtClean="0">
                <a:solidFill>
                  <a:srgbClr val="004080"/>
                </a:solidFill>
                <a:latin typeface="+mn-lt"/>
              </a:rPr>
              <a:t>                      </a:t>
            </a:r>
            <a:r>
              <a:rPr lang="en-US" sz="2800" b="1" smtClean="0">
                <a:solidFill>
                  <a:srgbClr val="004080"/>
                </a:solidFill>
                <a:latin typeface="+mn-lt"/>
              </a:rPr>
              <a:t>Epithelial</a:t>
            </a:r>
            <a:r>
              <a:rPr lang="en-US" sz="3900" b="1" smtClean="0">
                <a:solidFill>
                  <a:srgbClr val="004080"/>
                </a:solidFill>
                <a:latin typeface="+mn-lt"/>
              </a:rPr>
              <a:t> </a:t>
            </a:r>
            <a:r>
              <a:rPr lang="en-US" sz="2800" b="1" smtClean="0">
                <a:solidFill>
                  <a:srgbClr val="004080"/>
                </a:solidFill>
                <a:latin typeface="+mn-lt"/>
              </a:rPr>
              <a:t>lining cells of</a:t>
            </a:r>
            <a:r>
              <a:rPr lang="en-US" sz="3900" b="1" smtClean="0">
                <a:solidFill>
                  <a:srgbClr val="004080"/>
                </a:solidFill>
                <a:latin typeface="+mn-lt"/>
              </a:rPr>
              <a:t> </a:t>
            </a:r>
            <a:br>
              <a:rPr lang="en-US" sz="3900" b="1" smtClean="0">
                <a:solidFill>
                  <a:srgbClr val="004080"/>
                </a:solidFill>
                <a:latin typeface="+mn-lt"/>
              </a:rPr>
            </a:br>
            <a:r>
              <a:rPr lang="en-US" sz="3900" b="1" smtClean="0">
                <a:solidFill>
                  <a:srgbClr val="004080"/>
                </a:solidFill>
                <a:latin typeface="+mn-lt"/>
              </a:rPr>
              <a:t>               </a:t>
            </a:r>
            <a:r>
              <a:rPr lang="en-US" sz="3000" b="1" smtClean="0">
                <a:solidFill>
                  <a:srgbClr val="004080"/>
                </a:solidFill>
                <a:latin typeface="+mn-lt"/>
              </a:rPr>
              <a:t>Skin                                      Intestine</a:t>
            </a:r>
            <a:endParaRPr lang="en-US" sz="3900" b="1" smtClean="0">
              <a:solidFill>
                <a:srgbClr val="004080"/>
              </a:solidFill>
              <a:latin typeface="+mn-lt"/>
            </a:endParaRPr>
          </a:p>
        </p:txBody>
      </p:sp>
      <p:pic>
        <p:nvPicPr>
          <p:cNvPr id="22531" name="Picture 9" descr="Epider7-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01738"/>
            <a:ext cx="4932363" cy="6002337"/>
          </a:xfrm>
          <a:noFill/>
        </p:spPr>
      </p:pic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08575" y="2244725"/>
            <a:ext cx="4192588" cy="4664075"/>
          </a:xfrm>
        </p:spPr>
        <p:txBody>
          <a:bodyPr/>
          <a:lstStyle/>
          <a:p>
            <a:pPr eaLnBrk="1" hangingPunct="1"/>
            <a:endParaRPr lang="en-US" sz="3100" smtClean="0"/>
          </a:p>
        </p:txBody>
      </p:sp>
      <p:pic>
        <p:nvPicPr>
          <p:cNvPr id="22533" name="Picture 5" descr="Enterocy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8" t="26440" r="29375" b="26965"/>
          <a:stretch>
            <a:fillRect/>
          </a:stretch>
        </p:blipFill>
        <p:spPr bwMode="auto">
          <a:xfrm>
            <a:off x="5029200" y="1184275"/>
            <a:ext cx="50292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Line 10"/>
          <p:cNvSpPr>
            <a:spLocks noChangeShapeType="1"/>
          </p:cNvSpPr>
          <p:nvPr/>
        </p:nvSpPr>
        <p:spPr bwMode="auto">
          <a:xfrm>
            <a:off x="457200" y="2362200"/>
            <a:ext cx="0" cy="381000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199" name="Line 11"/>
          <p:cNvSpPr>
            <a:spLocks noChangeShapeType="1"/>
          </p:cNvSpPr>
          <p:nvPr/>
        </p:nvSpPr>
        <p:spPr bwMode="auto">
          <a:xfrm>
            <a:off x="6934200" y="2133600"/>
            <a:ext cx="76200" cy="1219200"/>
          </a:xfrm>
          <a:prstGeom prst="line">
            <a:avLst/>
          </a:prstGeom>
          <a:noFill/>
          <a:ln w="28575">
            <a:solidFill>
              <a:srgbClr val="004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471052" name="Text Box 12"/>
          <p:cNvSpPr txBox="1">
            <a:spLocks noChangeArrowheads="1"/>
          </p:cNvSpPr>
          <p:nvPr/>
        </p:nvSpPr>
        <p:spPr bwMode="auto">
          <a:xfrm>
            <a:off x="152400" y="7239000"/>
            <a:ext cx="495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b="1" smtClean="0">
                <a:solidFill>
                  <a:srgbClr val="004080"/>
                </a:solidFill>
                <a:latin typeface="+mn-lt"/>
              </a:rPr>
              <a:t>Multiple layers of cells with different shapes</a:t>
            </a:r>
          </a:p>
        </p:txBody>
      </p:sp>
      <p:sp>
        <p:nvSpPr>
          <p:cNvPr id="471053" name="Text Box 13"/>
          <p:cNvSpPr txBox="1">
            <a:spLocks noChangeArrowheads="1"/>
          </p:cNvSpPr>
          <p:nvPr/>
        </p:nvSpPr>
        <p:spPr bwMode="auto">
          <a:xfrm>
            <a:off x="5715000" y="7239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b="1" smtClean="0">
                <a:solidFill>
                  <a:srgbClr val="004080"/>
                </a:solidFill>
                <a:latin typeface="+mn-lt"/>
              </a:rPr>
              <a:t>Single layer of tall (columnar) cells</a:t>
            </a:r>
          </a:p>
        </p:txBody>
      </p:sp>
      <p:sp>
        <p:nvSpPr>
          <p:cNvPr id="8202" name="Line 14"/>
          <p:cNvSpPr>
            <a:spLocks noChangeShapeType="1"/>
          </p:cNvSpPr>
          <p:nvPr/>
        </p:nvSpPr>
        <p:spPr bwMode="auto">
          <a:xfrm>
            <a:off x="457200" y="1219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75" y="209550"/>
            <a:ext cx="8523288" cy="422275"/>
          </a:xfrm>
        </p:spPr>
        <p:txBody>
          <a:bodyPr rtlCol="0">
            <a:normAutofit fontScale="90000"/>
          </a:bodyPr>
          <a:lstStyle/>
          <a:p>
            <a:pPr algn="l" defTabSz="1018705" eaLnBrk="1" fontAlgn="auto" hangingPunct="1">
              <a:spcAft>
                <a:spcPts val="0"/>
              </a:spcAft>
              <a:defRPr/>
            </a:pPr>
            <a:r>
              <a:rPr lang="en-US" sz="2600" b="1" smtClean="0">
                <a:latin typeface="+mn-lt"/>
              </a:rPr>
              <a:t>Epithelial cells:</a:t>
            </a:r>
            <a:endParaRPr lang="en-US" sz="1700" b="1" smtClean="0">
              <a:latin typeface="+mn-lt"/>
            </a:endParaRPr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0688" y="558800"/>
            <a:ext cx="9158287" cy="3549650"/>
          </a:xfrm>
        </p:spPr>
        <p:txBody>
          <a:bodyPr rtlCol="0">
            <a:normAutofit/>
          </a:bodyPr>
          <a:lstStyle/>
          <a:p>
            <a:pPr marL="0" indent="0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500" b="1" dirty="0" smtClean="0"/>
              <a:t> 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1.	Form avascular sheets that differ in number of cell layers, shape of the cells and structural specializations of the free (apical) cell surface, depending on the tissue function(s).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AutoNum type="arabicPeriod" startAt="2"/>
              <a:defRPr/>
            </a:pPr>
            <a:r>
              <a:rPr lang="en-US" sz="2000" b="1" dirty="0" smtClean="0"/>
              <a:t>Are capable of renewal and regeneration.</a:t>
            </a:r>
          </a:p>
          <a:p>
            <a:pPr marL="0" indent="0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i="1" dirty="0" smtClean="0"/>
              <a:t>	non-specialized epithelium - all cells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i="1" dirty="0" smtClean="0"/>
              <a:t>	 	specialized epithelium - stem cells</a:t>
            </a:r>
            <a:endParaRPr lang="en-US" sz="1800" b="1" dirty="0" smtClean="0">
              <a:solidFill>
                <a:srgbClr val="6699FF"/>
              </a:solidFill>
            </a:endParaRP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/>
              <a:t>3.	Are structurally and functionally polarized: Have apical, lateral and basal domains.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/>
              <a:t>4.	Are held together by several </a:t>
            </a:r>
            <a:r>
              <a:rPr lang="en-US" sz="2000" b="1" dirty="0" err="1" smtClean="0"/>
              <a:t>basolateral</a:t>
            </a:r>
            <a:r>
              <a:rPr lang="en-US" sz="2000" b="1" dirty="0" smtClean="0"/>
              <a:t> specializations, known as the intercellular junctions, and bind to the underlying connective tissue via the basement membrane (LM) or basal lamina (EM). </a:t>
            </a:r>
          </a:p>
          <a:p>
            <a:pPr marL="590550" indent="-590550" defTabSz="1018705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900" b="1" dirty="0" smtClean="0"/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4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2" b="2"/>
          <a:stretch>
            <a:fillRect/>
          </a:stretch>
        </p:blipFill>
        <p:spPr>
          <a:xfrm>
            <a:off x="1092200" y="4151313"/>
            <a:ext cx="7137400" cy="32400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315913"/>
            <a:ext cx="8543925" cy="979487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4000" b="1" smtClean="0">
                <a:solidFill>
                  <a:srgbClr val="004080"/>
                </a:solidFill>
                <a:latin typeface="+mn-lt"/>
              </a:rPr>
              <a:t>Classification of Epithelium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8"/>
          <a:stretch>
            <a:fillRect/>
          </a:stretch>
        </p:blipFill>
        <p:spPr>
          <a:xfrm>
            <a:off x="719138" y="1754188"/>
            <a:ext cx="8461375" cy="5562600"/>
          </a:xfrm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8077200" y="64008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columna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r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7315200" y="66294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(Respiratory)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/>
          <a:stretch>
            <a:fillRect/>
          </a:stretch>
        </p:blipFill>
        <p:spPr bwMode="auto">
          <a:xfrm>
            <a:off x="638175" y="838200"/>
            <a:ext cx="8861425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4"/>
          <p:cNvSpPr>
            <a:spLocks noChangeArrowheads="1"/>
          </p:cNvSpPr>
          <p:nvPr/>
        </p:nvSpPr>
        <p:spPr bwMode="auto">
          <a:xfrm>
            <a:off x="5748338" y="5686425"/>
            <a:ext cx="3271837" cy="18970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4366" r="7231" b="96"/>
          <a:stretch>
            <a:fillRect/>
          </a:stretch>
        </p:blipFill>
        <p:spPr bwMode="auto">
          <a:xfrm>
            <a:off x="5268913" y="5267325"/>
            <a:ext cx="34321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304800" y="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4080"/>
                </a:solidFill>
                <a:latin typeface="+mn-lt"/>
              </a:rPr>
              <a:t>Simple squamous epithelium:  </a:t>
            </a:r>
          </a:p>
          <a:p>
            <a:pPr>
              <a:spcBef>
                <a:spcPts val="0"/>
              </a:spcBef>
              <a:defRPr/>
            </a:pPr>
            <a:r>
              <a:rPr lang="en-US" sz="1800" b="1" dirty="0" smtClean="0">
                <a:solidFill>
                  <a:srgbClr val="004080"/>
                </a:solidFill>
                <a:latin typeface="+mn-lt"/>
              </a:rPr>
              <a:t>endothelium and mesothelium (non-specialized: renewal via mitosis)</a:t>
            </a:r>
            <a:endParaRPr lang="en-US" sz="3000" b="1" dirty="0" smtClean="0">
              <a:solidFill>
                <a:srgbClr val="00408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9713" y="236538"/>
            <a:ext cx="9420225" cy="790575"/>
          </a:xfrm>
        </p:spPr>
        <p:txBody>
          <a:bodyPr rtlCol="0">
            <a:normAutofit fontScale="90000"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900" b="1" smtClean="0">
                <a:solidFill>
                  <a:srgbClr val="004080"/>
                </a:solidFill>
                <a:latin typeface="+mn-lt"/>
              </a:rPr>
              <a:t>Endothelium/Mesothelium </a:t>
            </a:r>
            <a:br>
              <a:rPr lang="en-US" sz="3900" b="1" smtClean="0">
                <a:solidFill>
                  <a:srgbClr val="004080"/>
                </a:solidFill>
                <a:latin typeface="+mn-lt"/>
              </a:rPr>
            </a:br>
            <a:r>
              <a:rPr lang="en-US" sz="3000" b="1" smtClean="0">
                <a:solidFill>
                  <a:srgbClr val="004080"/>
                </a:solidFill>
                <a:latin typeface="+mn-lt"/>
              </a:rPr>
              <a:t>(Simple Squamous Epithelium)</a:t>
            </a:r>
            <a:endParaRPr lang="en-US" sz="4300" b="1" smtClean="0">
              <a:solidFill>
                <a:srgbClr val="004080"/>
              </a:solidFill>
              <a:latin typeface="+mn-lt"/>
            </a:endParaRPr>
          </a:p>
        </p:txBody>
      </p:sp>
      <p:pic>
        <p:nvPicPr>
          <p:cNvPr id="26627" name="Picture 3" descr="1971K17(88)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1838325"/>
            <a:ext cx="7518400" cy="508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165225"/>
            <a:ext cx="9101138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277938" y="25400"/>
            <a:ext cx="8142287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400" b="1" dirty="0" smtClean="0">
                <a:solidFill>
                  <a:srgbClr val="004080"/>
                </a:solidFill>
                <a:latin typeface="+mn-lt"/>
              </a:rPr>
              <a:t>Simple Cuboidal Epithelium</a:t>
            </a:r>
            <a:endParaRPr lang="en-US" b="1" dirty="0" smtClean="0">
              <a:solidFill>
                <a:srgbClr val="004080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4080"/>
                </a:solidFill>
                <a:latin typeface="+mn-lt"/>
              </a:rPr>
              <a:t>kidney tubules (“non-specialized:” renewal via mitosis)</a:t>
            </a:r>
          </a:p>
        </p:txBody>
      </p:sp>
      <p:sp>
        <p:nvSpPr>
          <p:cNvPr id="15364" name="AutoShape 5"/>
          <p:cNvSpPr>
            <a:spLocks noChangeArrowheads="1"/>
          </p:cNvSpPr>
          <p:nvPr/>
        </p:nvSpPr>
        <p:spPr bwMode="auto">
          <a:xfrm>
            <a:off x="6705600" y="5213350"/>
            <a:ext cx="3352800" cy="22907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pic>
        <p:nvPicPr>
          <p:cNvPr id="2437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7789">
            <a:off x="6626226" y="4813300"/>
            <a:ext cx="2640012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575"/>
            <a:ext cx="100584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38175" y="0"/>
            <a:ext cx="89408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400" b="1" dirty="0" smtClean="0">
                <a:solidFill>
                  <a:srgbClr val="004080"/>
                </a:solidFill>
                <a:latin typeface="+mn-lt"/>
              </a:rPr>
              <a:t>Simple Columnar Epithelium</a:t>
            </a:r>
          </a:p>
          <a:p>
            <a:pPr>
              <a:spcBef>
                <a:spcPts val="0"/>
              </a:spcBef>
              <a:defRPr/>
            </a:pPr>
            <a:r>
              <a:rPr lang="en-US" sz="1800" b="1" dirty="0" smtClean="0">
                <a:solidFill>
                  <a:srgbClr val="004080"/>
                </a:solidFill>
                <a:latin typeface="+mn-lt"/>
              </a:rPr>
              <a:t>Gut mucosa (“specialized:” renewal via stem cells)</a:t>
            </a:r>
            <a:endParaRPr lang="en-US" sz="1800" dirty="0" smtClean="0">
              <a:solidFill>
                <a:srgbClr val="004080"/>
              </a:solidFill>
              <a:latin typeface="+mn-lt"/>
            </a:endParaRP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6945313" y="5292725"/>
            <a:ext cx="3113087" cy="24796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>
            <a:off x="6865938" y="5529263"/>
            <a:ext cx="3192462" cy="22431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pic>
        <p:nvPicPr>
          <p:cNvPr id="2457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5564188"/>
            <a:ext cx="32734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8543925" cy="838200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2800" b="1" smtClean="0">
                <a:solidFill>
                  <a:srgbClr val="004080"/>
                </a:solidFill>
                <a:latin typeface="+mn-lt"/>
              </a:rPr>
              <a:t>Simple columnar epithelium</a:t>
            </a:r>
            <a:br>
              <a:rPr lang="en-US" sz="2800" b="1" smtClean="0">
                <a:solidFill>
                  <a:srgbClr val="004080"/>
                </a:solidFill>
                <a:latin typeface="+mn-lt"/>
              </a:rPr>
            </a:br>
            <a:r>
              <a:rPr lang="en-US" sz="2000" b="1" smtClean="0">
                <a:solidFill>
                  <a:srgbClr val="004080"/>
                </a:solidFill>
                <a:latin typeface="+mn-lt"/>
              </a:rPr>
              <a:t>lining the gut lumen</a:t>
            </a:r>
            <a:endParaRPr lang="en-US" sz="2800" b="1" smtClean="0">
              <a:solidFill>
                <a:srgbClr val="004080"/>
              </a:solidFill>
              <a:latin typeface="+mn-lt"/>
            </a:endParaRPr>
          </a:p>
        </p:txBody>
      </p:sp>
      <p:graphicFrame>
        <p:nvGraphicFramePr>
          <p:cNvPr id="29699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2438400"/>
          <a:ext cx="4195763" cy="380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0" name="Image" r:id="rId3" imgW="8469841" imgH="7682540" progId="Photoshop.Image.8">
                  <p:embed/>
                </p:oleObj>
              </mc:Choice>
              <mc:Fallback>
                <p:oleObj name="Image" r:id="rId3" imgW="8469841" imgH="7682540" progId="Photoshop.Image.8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38400"/>
                        <a:ext cx="4195763" cy="3805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0" name="Picture 10" descr="Int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2133600"/>
            <a:ext cx="3937000" cy="4664075"/>
          </a:xfrm>
          <a:noFill/>
        </p:spPr>
      </p:pic>
      <p:sp>
        <p:nvSpPr>
          <p:cNvPr id="1029" name="Text Box 11"/>
          <p:cNvSpPr txBox="1">
            <a:spLocks noChangeArrowheads="1"/>
          </p:cNvSpPr>
          <p:nvPr/>
        </p:nvSpPr>
        <p:spPr bwMode="auto">
          <a:xfrm>
            <a:off x="4953000" y="2971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004080"/>
                </a:solidFill>
                <a:latin typeface="+mn-lt"/>
              </a:rPr>
              <a:t>lumen</a:t>
            </a:r>
          </a:p>
        </p:txBody>
      </p:sp>
      <p:sp>
        <p:nvSpPr>
          <p:cNvPr id="1030" name="Line 14"/>
          <p:cNvSpPr>
            <a:spLocks noChangeShapeType="1"/>
          </p:cNvSpPr>
          <p:nvPr/>
        </p:nvSpPr>
        <p:spPr bwMode="auto">
          <a:xfrm flipH="1">
            <a:off x="2819400" y="3733800"/>
            <a:ext cx="2514600" cy="609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31" name="Line 15"/>
          <p:cNvSpPr>
            <a:spLocks noChangeShapeType="1"/>
          </p:cNvSpPr>
          <p:nvPr/>
        </p:nvSpPr>
        <p:spPr bwMode="auto">
          <a:xfrm flipH="1">
            <a:off x="2819400" y="3276600"/>
            <a:ext cx="2667000" cy="1143000"/>
          </a:xfrm>
          <a:prstGeom prst="line">
            <a:avLst/>
          </a:prstGeom>
          <a:noFill/>
          <a:ln w="12700">
            <a:solidFill>
              <a:srgbClr val="00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32" name="Line 16"/>
          <p:cNvSpPr>
            <a:spLocks noChangeShapeType="1"/>
          </p:cNvSpPr>
          <p:nvPr/>
        </p:nvSpPr>
        <p:spPr bwMode="auto">
          <a:xfrm>
            <a:off x="5486400" y="3276600"/>
            <a:ext cx="2209800" cy="457200"/>
          </a:xfrm>
          <a:prstGeom prst="line">
            <a:avLst/>
          </a:prstGeom>
          <a:noFill/>
          <a:ln w="12700">
            <a:solidFill>
              <a:srgbClr val="00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33" name="Line 17"/>
          <p:cNvSpPr>
            <a:spLocks noChangeShapeType="1"/>
          </p:cNvSpPr>
          <p:nvPr/>
        </p:nvSpPr>
        <p:spPr bwMode="auto">
          <a:xfrm>
            <a:off x="5486400" y="3276600"/>
            <a:ext cx="1676400" cy="1066800"/>
          </a:xfrm>
          <a:prstGeom prst="line">
            <a:avLst/>
          </a:prstGeom>
          <a:noFill/>
          <a:ln w="12700">
            <a:solidFill>
              <a:srgbClr val="00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34" name="Line 19"/>
          <p:cNvSpPr>
            <a:spLocks noChangeShapeType="1"/>
          </p:cNvSpPr>
          <p:nvPr/>
        </p:nvSpPr>
        <p:spPr bwMode="auto">
          <a:xfrm flipH="1">
            <a:off x="2286000" y="5181600"/>
            <a:ext cx="15240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35" name="Line 20"/>
          <p:cNvSpPr>
            <a:spLocks noChangeShapeType="1"/>
          </p:cNvSpPr>
          <p:nvPr/>
        </p:nvSpPr>
        <p:spPr bwMode="auto">
          <a:xfrm flipH="1">
            <a:off x="2133600" y="5486400"/>
            <a:ext cx="228600" cy="38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36" name="Text Box 21"/>
          <p:cNvSpPr txBox="1">
            <a:spLocks noChangeArrowheads="1"/>
          </p:cNvSpPr>
          <p:nvPr/>
        </p:nvSpPr>
        <p:spPr bwMode="auto">
          <a:xfrm>
            <a:off x="1143000" y="60198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smtClean="0">
                <a:solidFill>
                  <a:srgbClr val="004080"/>
                </a:solidFill>
                <a:latin typeface="+mn-lt"/>
              </a:rPr>
              <a:t>Two layers of smooth muscle on the wall</a:t>
            </a:r>
          </a:p>
        </p:txBody>
      </p:sp>
      <p:sp>
        <p:nvSpPr>
          <p:cNvPr id="656406" name="Rectangle 22"/>
          <p:cNvSpPr>
            <a:spLocks noChangeArrowheads="1"/>
          </p:cNvSpPr>
          <p:nvPr/>
        </p:nvSpPr>
        <p:spPr bwMode="auto">
          <a:xfrm>
            <a:off x="2057400" y="3962400"/>
            <a:ext cx="76200" cy="152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4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defTabSz="1018705" eaLnBrk="1" fontAlgn="auto" hangingPunct="1">
              <a:spcAft>
                <a:spcPts val="0"/>
              </a:spcAft>
              <a:defRPr/>
            </a:pPr>
            <a:r>
              <a:rPr lang="en-US" sz="3900" b="1" smtClean="0">
                <a:solidFill>
                  <a:srgbClr val="004080"/>
                </a:solidFill>
                <a:latin typeface="+mn-lt"/>
              </a:rPr>
              <a:t>           </a:t>
            </a:r>
            <a:r>
              <a:rPr lang="en-US" sz="3400" b="1" smtClean="0">
                <a:solidFill>
                  <a:srgbClr val="004080"/>
                </a:solidFill>
                <a:latin typeface="+mn-lt"/>
              </a:rPr>
              <a:t>Stratified Squamous Epithelium</a:t>
            </a:r>
            <a:r>
              <a:rPr lang="en-US" sz="3000" b="1" smtClean="0">
                <a:solidFill>
                  <a:srgbClr val="004080"/>
                </a:solidFill>
                <a:latin typeface="+mn-lt"/>
              </a:rPr>
              <a:t/>
            </a:r>
            <a:br>
              <a:rPr lang="en-US" sz="3000" b="1" smtClean="0">
                <a:solidFill>
                  <a:srgbClr val="004080"/>
                </a:solidFill>
                <a:latin typeface="+mn-lt"/>
              </a:rPr>
            </a:br>
            <a:r>
              <a:rPr lang="en-US" sz="3400" b="1" smtClean="0">
                <a:solidFill>
                  <a:srgbClr val="004080"/>
                </a:solidFill>
                <a:latin typeface="+mn-lt"/>
              </a:rPr>
              <a:t> non-keratinized                keratinized </a:t>
            </a:r>
          </a:p>
        </p:txBody>
      </p:sp>
      <p:pic>
        <p:nvPicPr>
          <p:cNvPr id="30723" name="Picture 7" descr="nonKstratE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800" y="3175000"/>
            <a:ext cx="4192588" cy="3336925"/>
          </a:xfrm>
          <a:noFill/>
        </p:spPr>
      </p:pic>
      <p:pic>
        <p:nvPicPr>
          <p:cNvPr id="30724" name="Picture 8" descr="keratiStE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8913" y="2465388"/>
            <a:ext cx="4192587" cy="4090987"/>
          </a:xfrm>
          <a:noFill/>
        </p:spPr>
      </p:pic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304800" y="70866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latin typeface="+mn-lt"/>
              </a:rPr>
              <a:t>Kierszenbaum pg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+mn-lt"/>
              </a:rPr>
              <a:t>Overall Objectives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19100" y="1738313"/>
            <a:ext cx="9388475" cy="51704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200" b="1" smtClean="0"/>
              <a:t>To understand:</a:t>
            </a:r>
          </a:p>
          <a:p>
            <a:pPr lvl="1" eaLnBrk="1" hangingPunct="1"/>
            <a:r>
              <a:rPr lang="en-US" sz="2200" b="1" smtClean="0"/>
              <a:t>How cells and tissues are arranged in the normal organ system of the body, and </a:t>
            </a:r>
          </a:p>
          <a:p>
            <a:pPr lvl="1" eaLnBrk="1" hangingPunct="1"/>
            <a:r>
              <a:rPr lang="en-US" sz="2200" b="1" smtClean="0"/>
              <a:t>How these cells and tissues are specialized to perform the function(s) most effectively.</a:t>
            </a:r>
          </a:p>
          <a:p>
            <a:pPr lvl="1" eaLnBrk="1" hangingPunct="1"/>
            <a:endParaRPr lang="en-US" sz="2200" b="1" smtClean="0"/>
          </a:p>
          <a:p>
            <a:pPr eaLnBrk="1" hangingPunct="1">
              <a:buFontTx/>
              <a:buNone/>
            </a:pPr>
            <a:r>
              <a:rPr lang="en-US" sz="2200" b="1" smtClean="0"/>
              <a:t>The knowledge gained will hopefully provide a cellular and ultrastructural “framework” for all of the other topics (anatomy, physiology, biochemistry, etc.) that you’ll learn this year.</a:t>
            </a:r>
          </a:p>
          <a:p>
            <a:pPr eaLnBrk="1" hangingPunct="1">
              <a:buFontTx/>
              <a:buNone/>
            </a:pPr>
            <a:endParaRPr lang="en-US" sz="2200" b="1" smtClean="0"/>
          </a:p>
          <a:p>
            <a:pPr eaLnBrk="1" hangingPunct="1">
              <a:buFontTx/>
              <a:buNone/>
            </a:pPr>
            <a:r>
              <a:rPr lang="en-US" sz="2200" b="1" smtClean="0"/>
              <a:t>Histology is also, of course, a FUNDAMENTAL part of PATHOLOGY.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543925" cy="609600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200" b="1" smtClean="0">
                <a:solidFill>
                  <a:srgbClr val="336699"/>
                </a:solidFill>
                <a:latin typeface="+mn-lt"/>
              </a:rPr>
              <a:t>Stratified Squamous Epithelium</a:t>
            </a:r>
          </a:p>
        </p:txBody>
      </p:sp>
      <p:sp>
        <p:nvSpPr>
          <p:cNvPr id="31747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554038" y="2054225"/>
            <a:ext cx="4894262" cy="581501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14" descr="ski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2834"/>
          <a:stretch>
            <a:fillRect/>
          </a:stretch>
        </p:blipFill>
        <p:spPr>
          <a:xfrm>
            <a:off x="4953000" y="762000"/>
            <a:ext cx="5000625" cy="6492875"/>
          </a:xfrm>
          <a:noFill/>
        </p:spPr>
      </p:pic>
      <p:pic>
        <p:nvPicPr>
          <p:cNvPr id="31749" name="Picture 11" descr="eso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12880" r="34999"/>
          <a:stretch>
            <a:fillRect/>
          </a:stretch>
        </p:blipFill>
        <p:spPr bwMode="auto">
          <a:xfrm>
            <a:off x="238125" y="1066800"/>
            <a:ext cx="462915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5"/>
          <p:cNvSpPr txBox="1">
            <a:spLocks noChangeArrowheads="1"/>
          </p:cNvSpPr>
          <p:nvPr/>
        </p:nvSpPr>
        <p:spPr bwMode="auto">
          <a:xfrm>
            <a:off x="1143000" y="1828800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004080"/>
                </a:solidFill>
                <a:latin typeface="+mn-lt"/>
              </a:rPr>
              <a:t>Non-keratinized</a:t>
            </a:r>
          </a:p>
        </p:txBody>
      </p:sp>
      <p:sp>
        <p:nvSpPr>
          <p:cNvPr id="26631" name="Text Box 16"/>
          <p:cNvSpPr txBox="1">
            <a:spLocks noChangeArrowheads="1"/>
          </p:cNvSpPr>
          <p:nvPr/>
        </p:nvSpPr>
        <p:spPr bwMode="auto">
          <a:xfrm>
            <a:off x="6019800" y="1828800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FFFFFF"/>
                </a:solidFill>
                <a:latin typeface="+mn-lt"/>
              </a:rPr>
              <a:t>Keratinized</a:t>
            </a:r>
          </a:p>
        </p:txBody>
      </p:sp>
      <p:sp>
        <p:nvSpPr>
          <p:cNvPr id="26632" name="Text Box 17"/>
          <p:cNvSpPr txBox="1">
            <a:spLocks noChangeArrowheads="1"/>
          </p:cNvSpPr>
          <p:nvPr/>
        </p:nvSpPr>
        <p:spPr bwMode="auto">
          <a:xfrm>
            <a:off x="381000" y="7239000"/>
            <a:ext cx="457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004080"/>
                </a:solidFill>
                <a:latin typeface="+mn-lt"/>
              </a:rPr>
              <a:t>Lines esophagus, oral cavity, vagina…</a:t>
            </a:r>
          </a:p>
        </p:txBody>
      </p:sp>
      <p:sp>
        <p:nvSpPr>
          <p:cNvPr id="26633" name="Text Box 18"/>
          <p:cNvSpPr txBox="1">
            <a:spLocks noChangeArrowheads="1"/>
          </p:cNvSpPr>
          <p:nvPr/>
        </p:nvSpPr>
        <p:spPr bwMode="auto">
          <a:xfrm>
            <a:off x="5486400" y="7345363"/>
            <a:ext cx="3886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004080"/>
                </a:solidFill>
                <a:latin typeface="+mn-lt"/>
              </a:rPr>
              <a:t>Lines thick and thin skin</a:t>
            </a:r>
          </a:p>
          <a:p>
            <a:pPr>
              <a:spcBef>
                <a:spcPct val="50000"/>
              </a:spcBef>
              <a:defRPr/>
            </a:pPr>
            <a:endParaRPr lang="en-US" sz="2000" b="1" smtClean="0">
              <a:solidFill>
                <a:srgbClr val="004080"/>
              </a:solidFill>
              <a:latin typeface="+mn-lt"/>
            </a:endParaRPr>
          </a:p>
        </p:txBody>
      </p:sp>
      <p:sp>
        <p:nvSpPr>
          <p:cNvPr id="26634" name="Line 20"/>
          <p:cNvSpPr>
            <a:spLocks noChangeShapeType="1"/>
          </p:cNvSpPr>
          <p:nvPr/>
        </p:nvSpPr>
        <p:spPr bwMode="auto">
          <a:xfrm>
            <a:off x="1447800" y="3048000"/>
            <a:ext cx="0" cy="3200400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6635" name="Line 21"/>
          <p:cNvSpPr>
            <a:spLocks noChangeShapeType="1"/>
          </p:cNvSpPr>
          <p:nvPr/>
        </p:nvSpPr>
        <p:spPr bwMode="auto">
          <a:xfrm>
            <a:off x="5181600" y="3429000"/>
            <a:ext cx="0" cy="2667000"/>
          </a:xfrm>
          <a:prstGeom prst="line">
            <a:avLst/>
          </a:prstGeom>
          <a:noFill/>
          <a:ln w="38100">
            <a:solidFill>
              <a:srgbClr val="6699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6636" name="Line 23"/>
          <p:cNvSpPr>
            <a:spLocks noChangeShapeType="1"/>
          </p:cNvSpPr>
          <p:nvPr/>
        </p:nvSpPr>
        <p:spPr bwMode="auto">
          <a:xfrm flipV="1">
            <a:off x="5181600" y="1143000"/>
            <a:ext cx="0" cy="2209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900" b="1" smtClean="0">
                <a:solidFill>
                  <a:srgbClr val="004080"/>
                </a:solidFill>
                <a:latin typeface="+mn-lt"/>
              </a:rPr>
              <a:t>Transitional Epithelium</a:t>
            </a:r>
            <a:br>
              <a:rPr lang="en-US" sz="3900" b="1" smtClean="0">
                <a:solidFill>
                  <a:srgbClr val="004080"/>
                </a:solidFill>
                <a:latin typeface="+mn-lt"/>
              </a:rPr>
            </a:br>
            <a:r>
              <a:rPr lang="en-US" sz="3000" b="1" smtClean="0">
                <a:solidFill>
                  <a:srgbClr val="004080"/>
                </a:solidFill>
                <a:latin typeface="+mn-lt"/>
              </a:rPr>
              <a:t>(urothelium)</a:t>
            </a:r>
          </a:p>
        </p:txBody>
      </p:sp>
      <p:pic>
        <p:nvPicPr>
          <p:cNvPr id="32771" name="Picture 6" descr="TransE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" r="325"/>
          <a:stretch>
            <a:fillRect/>
          </a:stretch>
        </p:blipFill>
        <p:spPr>
          <a:xfrm>
            <a:off x="1117600" y="2286000"/>
            <a:ext cx="7797800" cy="4622800"/>
          </a:xfrm>
          <a:noFill/>
        </p:spPr>
      </p:pic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685800" y="70866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latin typeface="+mn-lt"/>
              </a:rPr>
              <a:t>Kierszenbaum pg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43925" cy="1106488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004080"/>
                </a:solidFill>
                <a:latin typeface="+mn-lt"/>
              </a:rPr>
              <a:t>Transitional Epithelium</a:t>
            </a:r>
            <a:r>
              <a:rPr lang="en-US" sz="3400" b="1" smtClean="0">
                <a:solidFill>
                  <a:srgbClr val="004080"/>
                </a:solidFill>
                <a:latin typeface="+mn-lt"/>
              </a:rPr>
              <a:t> </a:t>
            </a:r>
            <a:r>
              <a:rPr lang="en-US" sz="3000" b="1" smtClean="0">
                <a:solidFill>
                  <a:srgbClr val="004080"/>
                </a:solidFill>
                <a:latin typeface="+mn-lt"/>
              </a:rPr>
              <a:t>(urothelium)</a:t>
            </a:r>
            <a:br>
              <a:rPr lang="en-US" sz="3000" b="1" smtClean="0">
                <a:solidFill>
                  <a:srgbClr val="004080"/>
                </a:solidFill>
                <a:latin typeface="+mn-lt"/>
              </a:rPr>
            </a:br>
            <a:r>
              <a:rPr lang="en-US" sz="2400" b="1" smtClean="0">
                <a:solidFill>
                  <a:srgbClr val="004080"/>
                </a:solidFill>
                <a:latin typeface="+mn-lt"/>
              </a:rPr>
              <a:t>Lines the urinary tract, ureter, bladder and urethra</a:t>
            </a:r>
            <a:endParaRPr lang="en-US" sz="4500" b="1" smtClean="0">
              <a:solidFill>
                <a:srgbClr val="004080"/>
              </a:solidFill>
              <a:latin typeface="+mn-lt"/>
            </a:endParaRP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/>
          <a:stretch>
            <a:fillRect/>
          </a:stretch>
        </p:blipFill>
        <p:spPr>
          <a:xfrm>
            <a:off x="239713" y="1263650"/>
            <a:ext cx="9499600" cy="6105525"/>
          </a:xfrm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5257800" y="6019800"/>
            <a:ext cx="3962400" cy="10604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100" b="1" smtClean="0">
                <a:solidFill>
                  <a:srgbClr val="004080"/>
                </a:solidFill>
                <a:latin typeface="+mn-lt"/>
              </a:rPr>
              <a:t>Cells on the surface are often dome (umbrella) shaped and some cells reveal two nuclei.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757238" y="333375"/>
            <a:ext cx="8543925" cy="868363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400" b="1" smtClean="0">
                <a:solidFill>
                  <a:srgbClr val="004080"/>
                </a:solidFill>
                <a:latin typeface="+mn-lt"/>
              </a:rPr>
              <a:t>Pseudostratified Epithelium</a:t>
            </a:r>
          </a:p>
        </p:txBody>
      </p:sp>
      <p:pic>
        <p:nvPicPr>
          <p:cNvPr id="34819" name="Picture 8" descr="PseudoSt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0"/>
            <a:ext cx="4724400" cy="3975100"/>
          </a:xfrm>
          <a:noFill/>
        </p:spPr>
      </p:pic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381000" y="7239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latin typeface="+mn-lt"/>
              </a:rPr>
              <a:t>Kierszenbaum pg 6</a:t>
            </a:r>
          </a:p>
        </p:txBody>
      </p:sp>
      <p:pic>
        <p:nvPicPr>
          <p:cNvPr id="34821" name="Picture 11" descr="resp ep#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3" t="12593" r="7758" b="23979"/>
          <a:stretch>
            <a:fillRect/>
          </a:stretch>
        </p:blipFill>
        <p:spPr bwMode="auto">
          <a:xfrm>
            <a:off x="5181600" y="2289175"/>
            <a:ext cx="47244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75" y="209550"/>
            <a:ext cx="8523288" cy="422275"/>
          </a:xfrm>
        </p:spPr>
        <p:txBody>
          <a:bodyPr rtlCol="0">
            <a:normAutofit fontScale="90000"/>
          </a:bodyPr>
          <a:lstStyle/>
          <a:p>
            <a:pPr algn="l" defTabSz="1018705" eaLnBrk="1" fontAlgn="auto" hangingPunct="1">
              <a:spcAft>
                <a:spcPts val="0"/>
              </a:spcAft>
              <a:defRPr/>
            </a:pPr>
            <a:r>
              <a:rPr lang="en-US" sz="2600" b="1" smtClean="0">
                <a:latin typeface="+mn-lt"/>
              </a:rPr>
              <a:t>Epithelial cells:</a:t>
            </a:r>
            <a:endParaRPr lang="en-US" sz="1700" b="1" smtClean="0">
              <a:latin typeface="+mn-lt"/>
            </a:endParaRPr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0688" y="558800"/>
            <a:ext cx="9158287" cy="3549650"/>
          </a:xfrm>
        </p:spPr>
        <p:txBody>
          <a:bodyPr rtlCol="0">
            <a:normAutofit/>
          </a:bodyPr>
          <a:lstStyle/>
          <a:p>
            <a:pPr marL="0" indent="0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500" b="1" dirty="0" smtClean="0"/>
              <a:t> 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1.	Form avascular sheets that differ in number of cell layers, shape of the cells and structural specializations of the free (apical) cell surface, depending on the tissue function(s).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AutoNum type="arabicPeriod" startAt="2"/>
              <a:defRPr/>
            </a:pPr>
            <a:r>
              <a:rPr lang="en-US" sz="2000" dirty="0" smtClean="0"/>
              <a:t>Are capable of renewal and regeneration.</a:t>
            </a:r>
          </a:p>
          <a:p>
            <a:pPr marL="0" indent="0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/>
              <a:t>	non-specialized epithelium - all cells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/>
              <a:t>	 	specialized epithelium - stem cells</a:t>
            </a:r>
            <a:endParaRPr lang="en-US" sz="1800" dirty="0" smtClean="0">
              <a:solidFill>
                <a:srgbClr val="6699FF"/>
              </a:solidFill>
            </a:endParaRP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/>
              <a:t>3.	Are structurally and functionally polarized: Have apical, lateral and basal domains.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4.	Are held together by several </a:t>
            </a:r>
            <a:r>
              <a:rPr lang="en-US" sz="2000" dirty="0" err="1" smtClean="0"/>
              <a:t>basolateral</a:t>
            </a:r>
            <a:r>
              <a:rPr lang="en-US" sz="2000" dirty="0" smtClean="0"/>
              <a:t> specializations, known as the intercellular junctions, and bind to the underlying connective tissue via the basement membrane (LM) or basal lamina (EM). </a:t>
            </a:r>
          </a:p>
          <a:p>
            <a:pPr marL="590550" indent="-590550" defTabSz="1018705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900" b="1" dirty="0" smtClean="0"/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4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2" b="2"/>
          <a:stretch>
            <a:fillRect/>
          </a:stretch>
        </p:blipFill>
        <p:spPr>
          <a:xfrm>
            <a:off x="1092200" y="4151313"/>
            <a:ext cx="7137400" cy="32400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393700"/>
            <a:ext cx="8543925" cy="790575"/>
          </a:xfrm>
        </p:spPr>
        <p:txBody>
          <a:bodyPr rtlCol="0">
            <a:normAutofit fontScale="90000"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4080"/>
                </a:solidFill>
                <a:latin typeface="+mn-lt"/>
              </a:rPr>
              <a:t>Apical Cell Surface Specializations – 1</a:t>
            </a:r>
            <a:r>
              <a:rPr lang="en-US" sz="3200" b="1" dirty="0">
                <a:solidFill>
                  <a:srgbClr val="004080"/>
                </a:solidFill>
                <a:latin typeface="+mn-lt"/>
              </a:rPr>
              <a:t/>
            </a:r>
            <a:br>
              <a:rPr lang="en-US" sz="3200" b="1" dirty="0">
                <a:solidFill>
                  <a:srgbClr val="004080"/>
                </a:solidFill>
                <a:latin typeface="+mn-lt"/>
              </a:rPr>
            </a:br>
            <a:r>
              <a:rPr lang="en-US" sz="2700" b="1" dirty="0" smtClean="0">
                <a:solidFill>
                  <a:srgbClr val="004080"/>
                </a:solidFill>
                <a:latin typeface="+mn-lt"/>
              </a:rPr>
              <a:t>Microvilli – aka “brush border” or “striated border”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6712"/>
          <a:stretch>
            <a:fillRect/>
          </a:stretch>
        </p:blipFill>
        <p:spPr>
          <a:xfrm>
            <a:off x="285750" y="1658938"/>
            <a:ext cx="3227388" cy="5054600"/>
          </a:xfrm>
        </p:spPr>
      </p:pic>
      <p:pic>
        <p:nvPicPr>
          <p:cNvPr id="36868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2513" y="1658938"/>
            <a:ext cx="6226175" cy="5054600"/>
          </a:xfrm>
          <a:noFill/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048000" y="3124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004080"/>
                </a:solidFill>
                <a:latin typeface="+mn-lt"/>
              </a:rPr>
              <a:t>G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09600" y="68580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b="1" smtClean="0">
                <a:solidFill>
                  <a:srgbClr val="004080"/>
                </a:solidFill>
                <a:latin typeface="+mn-lt"/>
              </a:rPr>
              <a:t>G:  goblet cell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1600200" y="3048000"/>
            <a:ext cx="396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smtClean="0">
                <a:solidFill>
                  <a:srgbClr val="004080"/>
                </a:solidFill>
                <a:latin typeface="+mn-lt"/>
              </a:rPr>
              <a:t>G</a:t>
            </a:r>
          </a:p>
        </p:txBody>
      </p:sp>
      <p:sp>
        <p:nvSpPr>
          <p:cNvPr id="17416" name="Line 11"/>
          <p:cNvSpPr>
            <a:spLocks noChangeShapeType="1"/>
          </p:cNvSpPr>
          <p:nvPr/>
        </p:nvSpPr>
        <p:spPr bwMode="auto">
          <a:xfrm flipH="1">
            <a:off x="3352800" y="2133600"/>
            <a:ext cx="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7417" name="Line 13"/>
          <p:cNvSpPr>
            <a:spLocks noChangeShapeType="1"/>
          </p:cNvSpPr>
          <p:nvPr/>
        </p:nvSpPr>
        <p:spPr bwMode="auto">
          <a:xfrm flipV="1">
            <a:off x="3352800" y="1752600"/>
            <a:ext cx="685800" cy="381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7418" name="Line 14"/>
          <p:cNvSpPr>
            <a:spLocks noChangeShapeType="1"/>
          </p:cNvSpPr>
          <p:nvPr/>
        </p:nvSpPr>
        <p:spPr bwMode="auto">
          <a:xfrm>
            <a:off x="3352800" y="2209800"/>
            <a:ext cx="609600" cy="304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0"/>
            <a:ext cx="8543925" cy="869950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4080"/>
                </a:solidFill>
                <a:latin typeface="+mn-lt"/>
              </a:rPr>
              <a:t>Microvilli</a:t>
            </a:r>
            <a:br>
              <a:rPr lang="en-US" sz="3200" b="1" dirty="0" smtClean="0">
                <a:solidFill>
                  <a:srgbClr val="004080"/>
                </a:solidFill>
                <a:latin typeface="+mn-lt"/>
              </a:rPr>
            </a:br>
            <a:r>
              <a:rPr lang="en-US" sz="1800" b="1" dirty="0" smtClean="0">
                <a:solidFill>
                  <a:srgbClr val="004080"/>
                </a:solidFill>
                <a:latin typeface="+mn-lt"/>
              </a:rPr>
              <a:t>(Core of actin filaments)</a:t>
            </a: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219200"/>
            <a:ext cx="4017963" cy="6240463"/>
          </a:xfrm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949825" y="4913313"/>
            <a:ext cx="47101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600" smtClean="0">
              <a:latin typeface="+mn-lt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8026" r="8607"/>
          <a:stretch>
            <a:fillRect/>
          </a:stretch>
        </p:blipFill>
        <p:spPr bwMode="auto">
          <a:xfrm>
            <a:off x="304800" y="2378075"/>
            <a:ext cx="5075238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0150" y="1143000"/>
            <a:ext cx="321945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+mn-lt"/>
              </a:rPr>
              <a:t>NON-motile</a:t>
            </a:r>
            <a:r>
              <a:rPr lang="en-US" sz="2400" dirty="0">
                <a:latin typeface="+mn-lt"/>
              </a:rPr>
              <a:t>; serve to </a:t>
            </a:r>
            <a:r>
              <a:rPr lang="en-US" sz="2400" b="1" dirty="0">
                <a:latin typeface="+mn-lt"/>
              </a:rPr>
              <a:t>increase surface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itle 5"/>
          <p:cNvSpPr>
            <a:spLocks noGrp="1"/>
          </p:cNvSpPr>
          <p:nvPr>
            <p:ph type="title"/>
          </p:nvPr>
        </p:nvSpPr>
        <p:spPr>
          <a:xfrm>
            <a:off x="757238" y="457200"/>
            <a:ext cx="8543925" cy="1528763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2400" b="1" smtClean="0">
                <a:solidFill>
                  <a:srgbClr val="336699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Apical</a:t>
            </a:r>
            <a:r>
              <a:rPr lang="en-US" sz="2400" b="1" smtClean="0">
                <a:solidFill>
                  <a:srgbClr val="336699"/>
                </a:solidFill>
                <a:latin typeface="+mn-lt"/>
                <a:cs typeface="Arial" charset="0"/>
              </a:rPr>
              <a:t> Surface Specializations-2</a:t>
            </a:r>
            <a:br>
              <a:rPr lang="en-US" sz="2400" b="1" smtClean="0">
                <a:solidFill>
                  <a:srgbClr val="336699"/>
                </a:solidFill>
                <a:latin typeface="+mn-lt"/>
                <a:cs typeface="Arial" charset="0"/>
              </a:rPr>
            </a:br>
            <a:r>
              <a:rPr lang="en-US" sz="2400" b="1" smtClean="0">
                <a:solidFill>
                  <a:srgbClr val="336699"/>
                </a:solidFill>
                <a:latin typeface="+mn-lt"/>
                <a:cs typeface="Arial" charset="0"/>
              </a:rPr>
              <a:t>Cilia on Pseudostratified Columnar Epithelium with Goblet cells (Respiratory Epithelium)</a:t>
            </a:r>
          </a:p>
        </p:txBody>
      </p:sp>
      <p:pic>
        <p:nvPicPr>
          <p:cNvPr id="38915" name="Picture 7" descr="pseudoE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238" y="2933700"/>
            <a:ext cx="4195762" cy="3286125"/>
          </a:xfrm>
          <a:noFill/>
        </p:spPr>
      </p:pic>
      <p:pic>
        <p:nvPicPr>
          <p:cNvPr id="38916" name="Picture 9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133600"/>
            <a:ext cx="3003550" cy="4664075"/>
          </a:xfrm>
          <a:noFill/>
        </p:spPr>
      </p:pic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7467600" y="6858000"/>
            <a:ext cx="2209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smtClean="0">
                <a:solidFill>
                  <a:srgbClr val="004080"/>
                </a:solidFill>
                <a:latin typeface="+mn-lt"/>
              </a:rPr>
              <a:t>(from K. Verhey)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757238" y="228600"/>
            <a:ext cx="8543925" cy="685800"/>
          </a:xfrm>
        </p:spPr>
        <p:txBody>
          <a:bodyPr rtlCol="0">
            <a:normAutofit fontScale="90000"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200" b="1" smtClean="0">
                <a:solidFill>
                  <a:srgbClr val="004080"/>
                </a:solidFill>
                <a:latin typeface="+mn-lt"/>
              </a:rPr>
              <a:t>Cilia </a:t>
            </a:r>
            <a:r>
              <a:rPr lang="en-US" sz="2800" b="1" smtClean="0">
                <a:solidFill>
                  <a:srgbClr val="004080"/>
                </a:solidFill>
                <a:latin typeface="+mn-lt"/>
              </a:rPr>
              <a:t>(</a:t>
            </a:r>
            <a:r>
              <a:rPr lang="en-US" sz="2000" b="1" smtClean="0">
                <a:solidFill>
                  <a:srgbClr val="004080"/>
                </a:solidFill>
                <a:latin typeface="+mn-lt"/>
              </a:rPr>
              <a:t>Apical Cell Surface Specializations – 2)</a:t>
            </a:r>
            <a:r>
              <a:rPr lang="en-US" sz="3200" b="1" smtClean="0">
                <a:solidFill>
                  <a:srgbClr val="004080"/>
                </a:solidFill>
                <a:latin typeface="+mn-lt"/>
              </a:rPr>
              <a:t> </a:t>
            </a:r>
            <a:br>
              <a:rPr lang="en-US" sz="3200" b="1" smtClean="0">
                <a:solidFill>
                  <a:srgbClr val="004080"/>
                </a:solidFill>
                <a:latin typeface="+mn-lt"/>
              </a:rPr>
            </a:br>
            <a:r>
              <a:rPr lang="en-US" sz="2000" b="1" smtClean="0">
                <a:solidFill>
                  <a:srgbClr val="004080"/>
                </a:solidFill>
                <a:latin typeface="+mn-lt"/>
              </a:rPr>
              <a:t>core of microtubules in 9+2 arrangement (axoneme)</a:t>
            </a:r>
          </a:p>
        </p:txBody>
      </p:sp>
      <p:pic>
        <p:nvPicPr>
          <p:cNvPr id="39939" name="Picture 11" descr="resp ep#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3" t="12593" r="7758" b="23979"/>
          <a:stretch>
            <a:fillRect/>
          </a:stretch>
        </p:blipFill>
        <p:spPr>
          <a:xfrm>
            <a:off x="304800" y="2743200"/>
            <a:ext cx="4724400" cy="4340225"/>
          </a:xfrm>
          <a:noFill/>
        </p:spPr>
      </p:pic>
      <p:pic>
        <p:nvPicPr>
          <p:cNvPr id="3994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9"/>
          <a:stretch>
            <a:fillRect/>
          </a:stretch>
        </p:blipFill>
        <p:spPr>
          <a:xfrm>
            <a:off x="5105400" y="1066800"/>
            <a:ext cx="4400550" cy="6553200"/>
          </a:xfrm>
          <a:noFill/>
        </p:spPr>
      </p:pic>
      <p:sp>
        <p:nvSpPr>
          <p:cNvPr id="20485" name="Text Box 12"/>
          <p:cNvSpPr txBox="1">
            <a:spLocks noChangeArrowheads="1"/>
          </p:cNvSpPr>
          <p:nvPr/>
        </p:nvSpPr>
        <p:spPr bwMode="auto">
          <a:xfrm>
            <a:off x="2514600" y="1143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b="1" smtClean="0">
                <a:solidFill>
                  <a:srgbClr val="004080"/>
                </a:solidFill>
                <a:latin typeface="+mn-lt"/>
              </a:rPr>
              <a:t>cilia</a:t>
            </a:r>
          </a:p>
        </p:txBody>
      </p:sp>
      <p:sp>
        <p:nvSpPr>
          <p:cNvPr id="20486" name="Line 13"/>
          <p:cNvSpPr>
            <a:spLocks noChangeShapeType="1"/>
          </p:cNvSpPr>
          <p:nvPr/>
        </p:nvSpPr>
        <p:spPr bwMode="auto">
          <a:xfrm>
            <a:off x="3048000" y="1524000"/>
            <a:ext cx="3581400" cy="838200"/>
          </a:xfrm>
          <a:prstGeom prst="line">
            <a:avLst/>
          </a:prstGeom>
          <a:noFill/>
          <a:ln w="12700">
            <a:solidFill>
              <a:srgbClr val="66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0487" name="Line 16"/>
          <p:cNvSpPr>
            <a:spLocks noChangeShapeType="1"/>
          </p:cNvSpPr>
          <p:nvPr/>
        </p:nvSpPr>
        <p:spPr bwMode="auto">
          <a:xfrm flipH="1">
            <a:off x="2590800" y="1524000"/>
            <a:ext cx="457200" cy="1981200"/>
          </a:xfrm>
          <a:prstGeom prst="line">
            <a:avLst/>
          </a:prstGeom>
          <a:noFill/>
          <a:ln w="12700">
            <a:solidFill>
              <a:srgbClr val="66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0488" name="Text Box 17"/>
          <p:cNvSpPr txBox="1">
            <a:spLocks noChangeArrowheads="1"/>
          </p:cNvSpPr>
          <p:nvPr/>
        </p:nvSpPr>
        <p:spPr bwMode="auto">
          <a:xfrm>
            <a:off x="2819400" y="2667000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smtClean="0">
                <a:solidFill>
                  <a:srgbClr val="004080"/>
                </a:solidFill>
                <a:latin typeface="+mn-lt"/>
              </a:rPr>
              <a:t>Basal bodies</a:t>
            </a:r>
          </a:p>
        </p:txBody>
      </p:sp>
      <p:sp>
        <p:nvSpPr>
          <p:cNvPr id="20489" name="Line 18"/>
          <p:cNvSpPr>
            <a:spLocks noChangeShapeType="1"/>
          </p:cNvSpPr>
          <p:nvPr/>
        </p:nvSpPr>
        <p:spPr bwMode="auto">
          <a:xfrm>
            <a:off x="3886200" y="2971800"/>
            <a:ext cx="1981200" cy="1143000"/>
          </a:xfrm>
          <a:prstGeom prst="line">
            <a:avLst/>
          </a:prstGeom>
          <a:noFill/>
          <a:ln w="12700">
            <a:solidFill>
              <a:srgbClr val="66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0490" name="Line 20"/>
          <p:cNvSpPr>
            <a:spLocks noChangeShapeType="1"/>
          </p:cNvSpPr>
          <p:nvPr/>
        </p:nvSpPr>
        <p:spPr bwMode="auto">
          <a:xfrm>
            <a:off x="3886200" y="2971800"/>
            <a:ext cx="228600" cy="838200"/>
          </a:xfrm>
          <a:prstGeom prst="line">
            <a:avLst/>
          </a:prstGeom>
          <a:noFill/>
          <a:ln w="12700">
            <a:solidFill>
              <a:srgbClr val="66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0491" name="Text Box 21"/>
          <p:cNvSpPr txBox="1">
            <a:spLocks noChangeArrowheads="1"/>
          </p:cNvSpPr>
          <p:nvPr/>
        </p:nvSpPr>
        <p:spPr bwMode="auto">
          <a:xfrm>
            <a:off x="457200" y="25146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smtClean="0">
                <a:solidFill>
                  <a:srgbClr val="004080"/>
                </a:solidFill>
                <a:latin typeface="+mn-lt"/>
              </a:rPr>
              <a:t>Goblet cells</a:t>
            </a:r>
          </a:p>
        </p:txBody>
      </p:sp>
      <p:sp>
        <p:nvSpPr>
          <p:cNvPr id="20492" name="Line 22"/>
          <p:cNvSpPr>
            <a:spLocks noChangeShapeType="1"/>
          </p:cNvSpPr>
          <p:nvPr/>
        </p:nvSpPr>
        <p:spPr bwMode="auto">
          <a:xfrm>
            <a:off x="1371600" y="2819400"/>
            <a:ext cx="76200" cy="1066800"/>
          </a:xfrm>
          <a:prstGeom prst="line">
            <a:avLst/>
          </a:prstGeom>
          <a:noFill/>
          <a:ln w="12700">
            <a:solidFill>
              <a:srgbClr val="004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0493" name="Line 23"/>
          <p:cNvSpPr>
            <a:spLocks noChangeShapeType="1"/>
          </p:cNvSpPr>
          <p:nvPr/>
        </p:nvSpPr>
        <p:spPr bwMode="auto">
          <a:xfrm flipH="1">
            <a:off x="762000" y="2819400"/>
            <a:ext cx="609600" cy="1066800"/>
          </a:xfrm>
          <a:prstGeom prst="line">
            <a:avLst/>
          </a:prstGeom>
          <a:noFill/>
          <a:ln w="12700">
            <a:solidFill>
              <a:srgbClr val="66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0494" name="Text Box 24"/>
          <p:cNvSpPr txBox="1">
            <a:spLocks noChangeArrowheads="1"/>
          </p:cNvSpPr>
          <p:nvPr/>
        </p:nvSpPr>
        <p:spPr bwMode="auto">
          <a:xfrm>
            <a:off x="1066800" y="7086600"/>
            <a:ext cx="320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004080"/>
                </a:solidFill>
                <a:latin typeface="+mn-lt"/>
              </a:rPr>
              <a:t>Respiratory epithelium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endParaRPr lang="en-US" smtClean="0">
              <a:latin typeface="+mn-lt"/>
            </a:endParaRPr>
          </a:p>
        </p:txBody>
      </p:sp>
      <p:sp>
        <p:nvSpPr>
          <p:cNvPr id="40963" name="Rectangle 3"/>
          <p:cNvSpPr>
            <a:spLocks noGrp="1" noChangeArrowheads="1" noTextEdit="1"/>
          </p:cNvSpPr>
          <p:nvPr>
            <p:ph type="chart" idx="1"/>
          </p:nvPr>
        </p:nvSpPr>
        <p:spPr/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42875"/>
            <a:ext cx="8302625" cy="763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8686800" y="838200"/>
            <a:ext cx="13716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004080"/>
                </a:solidFill>
                <a:latin typeface="+mn-lt"/>
              </a:rPr>
              <a:t>9 + 2</a:t>
            </a:r>
          </a:p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004080"/>
                </a:solidFill>
                <a:latin typeface="+mn-lt"/>
              </a:rPr>
              <a:t>(Axoneme)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754063" y="1209675"/>
            <a:ext cx="8550275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6700" b="1" smtClean="0">
                <a:solidFill>
                  <a:srgbClr val="FF0000"/>
                </a:solidFill>
                <a:latin typeface="+mn-lt"/>
              </a:rPr>
              <a:t>Correlate</a:t>
            </a:r>
            <a:endParaRPr lang="en-US" b="1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08125" y="2936875"/>
            <a:ext cx="7042150" cy="3625850"/>
          </a:xfrm>
        </p:spPr>
        <p:txBody>
          <a:bodyPr/>
          <a:lstStyle/>
          <a:p>
            <a:pPr eaLnBrk="1" hangingPunct="1"/>
            <a:r>
              <a:rPr lang="en-US" sz="4900" b="1" smtClean="0"/>
              <a:t>Structure</a:t>
            </a:r>
          </a:p>
          <a:p>
            <a:pPr eaLnBrk="1" hangingPunct="1"/>
            <a:r>
              <a:rPr lang="en-US" b="1" smtClean="0"/>
              <a:t>and</a:t>
            </a:r>
            <a:endParaRPr lang="en-US" sz="4900" b="1" smtClean="0"/>
          </a:p>
          <a:p>
            <a:pPr eaLnBrk="1" hangingPunct="1"/>
            <a:r>
              <a:rPr lang="en-US" sz="4900" b="1" smtClean="0"/>
              <a:t>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7" b="5803"/>
          <a:stretch>
            <a:fillRect/>
          </a:stretch>
        </p:blipFill>
        <p:spPr bwMode="auto">
          <a:xfrm>
            <a:off x="239713" y="2479675"/>
            <a:ext cx="9555162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3" t="6403" b="50140"/>
          <a:stretch>
            <a:fillRect/>
          </a:stretch>
        </p:blipFill>
        <p:spPr bwMode="auto">
          <a:xfrm>
            <a:off x="6865938" y="0"/>
            <a:ext cx="3192462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117600" y="790575"/>
            <a:ext cx="45497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600" b="1" smtClean="0">
                <a:solidFill>
                  <a:srgbClr val="004080"/>
                </a:solidFill>
                <a:latin typeface="+mn-lt"/>
              </a:rPr>
              <a:t>Dynein is responsible for the sliding.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400800" y="71628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latin typeface="+mn-lt"/>
              </a:rPr>
              <a:t>Alberts et al., P. 648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11350"/>
            <a:ext cx="876300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196975" y="473075"/>
            <a:ext cx="75834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900" b="1" smtClean="0">
                <a:solidFill>
                  <a:srgbClr val="004080"/>
                </a:solidFill>
                <a:latin typeface="+mn-lt"/>
              </a:rPr>
              <a:t>Dynein Defects in Immotile Cilia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228600"/>
            <a:ext cx="5719763" cy="1062038"/>
          </a:xfrm>
        </p:spPr>
        <p:txBody>
          <a:bodyPr rtlCol="0">
            <a:normAutofit fontScale="90000"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2000" b="1" smtClean="0">
                <a:solidFill>
                  <a:srgbClr val="004080"/>
                </a:solidFill>
                <a:latin typeface="+mn-lt"/>
              </a:rPr>
              <a:t>Two types of apical cell surface specializations:</a:t>
            </a:r>
            <a:r>
              <a:rPr lang="en-US" sz="4000" smtClean="0">
                <a:solidFill>
                  <a:srgbClr val="004080"/>
                </a:solidFill>
                <a:latin typeface="+mn-lt"/>
              </a:rPr>
              <a:t> </a:t>
            </a:r>
            <a:br>
              <a:rPr lang="en-US" sz="4000" smtClean="0">
                <a:solidFill>
                  <a:srgbClr val="004080"/>
                </a:solidFill>
                <a:latin typeface="+mn-lt"/>
              </a:rPr>
            </a:br>
            <a:r>
              <a:rPr lang="en-US" sz="3200" smtClean="0">
                <a:solidFill>
                  <a:srgbClr val="004080"/>
                </a:solidFill>
                <a:latin typeface="+mn-lt"/>
              </a:rPr>
              <a:t>Microvilli and cilia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4" t="61258"/>
          <a:stretch>
            <a:fillRect/>
          </a:stretch>
        </p:blipFill>
        <p:spPr>
          <a:xfrm>
            <a:off x="454025" y="838200"/>
            <a:ext cx="2859088" cy="2927350"/>
          </a:xfrm>
        </p:spPr>
      </p:pic>
      <p:pic>
        <p:nvPicPr>
          <p:cNvPr id="4403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3" t="6990" r="16357" b="40765"/>
          <a:stretch>
            <a:fillRect/>
          </a:stretch>
        </p:blipFill>
        <p:spPr>
          <a:xfrm>
            <a:off x="457200" y="3886200"/>
            <a:ext cx="2816225" cy="3276600"/>
          </a:xfrm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85800" y="914400"/>
            <a:ext cx="18367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latin typeface="+mn-lt"/>
              </a:rPr>
              <a:t>Microvilli</a:t>
            </a:r>
            <a:endParaRPr lang="en-US" smtClean="0">
              <a:latin typeface="+mn-lt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990600" y="4038600"/>
            <a:ext cx="12763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latin typeface="+mn-lt"/>
              </a:rPr>
              <a:t>Cilia</a:t>
            </a: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3113"/>
            <a:ext cx="6477000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75" y="209550"/>
            <a:ext cx="8523288" cy="422275"/>
          </a:xfrm>
        </p:spPr>
        <p:txBody>
          <a:bodyPr rtlCol="0">
            <a:normAutofit fontScale="90000"/>
          </a:bodyPr>
          <a:lstStyle/>
          <a:p>
            <a:pPr algn="l" defTabSz="1018705" eaLnBrk="1" fontAlgn="auto" hangingPunct="1">
              <a:spcAft>
                <a:spcPts val="0"/>
              </a:spcAft>
              <a:defRPr/>
            </a:pPr>
            <a:r>
              <a:rPr lang="en-US" sz="2600" b="1" smtClean="0">
                <a:latin typeface="+mn-lt"/>
              </a:rPr>
              <a:t>Epithelial cells:</a:t>
            </a:r>
            <a:endParaRPr lang="en-US" sz="1700" b="1" smtClean="0">
              <a:latin typeface="+mn-lt"/>
            </a:endParaRPr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0688" y="558800"/>
            <a:ext cx="9158287" cy="3549650"/>
          </a:xfrm>
        </p:spPr>
        <p:txBody>
          <a:bodyPr rtlCol="0">
            <a:normAutofit/>
          </a:bodyPr>
          <a:lstStyle/>
          <a:p>
            <a:pPr marL="0" indent="0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500" b="1" dirty="0" smtClean="0"/>
              <a:t> 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1.	Form avascular sheets that differ in number of cell layers, shape of the cells and structural specializations of the free (apical) cell surface, depending on the tissue function(s).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AutoNum type="arabicPeriod" startAt="2"/>
              <a:defRPr/>
            </a:pPr>
            <a:r>
              <a:rPr lang="en-US" sz="2000" dirty="0" smtClean="0"/>
              <a:t>Are capable of renewal and regeneration.</a:t>
            </a:r>
          </a:p>
          <a:p>
            <a:pPr marL="0" indent="0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/>
              <a:t>	non-specialized epithelium - all cells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/>
              <a:t>	 	specialized epithelium - stem cells</a:t>
            </a:r>
            <a:endParaRPr lang="en-US" sz="1800" dirty="0" smtClean="0">
              <a:solidFill>
                <a:srgbClr val="6699FF"/>
              </a:solidFill>
            </a:endParaRP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3.	Are structurally and functionally polarized: Have apical, lateral and basal domains.</a:t>
            </a:r>
          </a:p>
          <a:p>
            <a:pPr marL="568325" indent="-568325" defTabSz="1018705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/>
              <a:t>4.	Are held together by several </a:t>
            </a:r>
            <a:r>
              <a:rPr lang="en-US" sz="2000" b="1" dirty="0" err="1" smtClean="0"/>
              <a:t>basolateral</a:t>
            </a:r>
            <a:r>
              <a:rPr lang="en-US" sz="2000" b="1" dirty="0" smtClean="0"/>
              <a:t> specializations, known as the intercellular junctions, and bind to the underlying connective tissue via the basement membrane (LM) or basal lamina (EM). </a:t>
            </a:r>
          </a:p>
          <a:p>
            <a:pPr marL="590550" indent="-590550" defTabSz="1018705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900" b="1" dirty="0" smtClean="0"/>
          </a:p>
        </p:txBody>
      </p:sp>
      <p:pic>
        <p:nvPicPr>
          <p:cNvPr id="450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4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2" b="2"/>
          <a:stretch>
            <a:fillRect/>
          </a:stretch>
        </p:blipFill>
        <p:spPr>
          <a:xfrm>
            <a:off x="1092200" y="4151313"/>
            <a:ext cx="7137400" cy="32400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85"/>
          <a:stretch>
            <a:fillRect/>
          </a:stretch>
        </p:blipFill>
        <p:spPr bwMode="auto">
          <a:xfrm>
            <a:off x="0" y="762000"/>
            <a:ext cx="5181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800100"/>
            <a:ext cx="4267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4080"/>
                </a:solidFill>
                <a:latin typeface="+mn-lt"/>
              </a:rPr>
              <a:t>S</a:t>
            </a:r>
            <a:r>
              <a:rPr lang="en-US" sz="2000" b="1" dirty="0" smtClean="0">
                <a:solidFill>
                  <a:srgbClr val="004080"/>
                </a:solidFill>
                <a:latin typeface="+mn-lt"/>
              </a:rPr>
              <a:t>tructures that hold the cells together and attach the epithelium to the underlying connective tissue.</a:t>
            </a:r>
            <a:br>
              <a:rPr lang="en-US" sz="2000" b="1" dirty="0" smtClean="0">
                <a:solidFill>
                  <a:srgbClr val="004080"/>
                </a:solidFill>
                <a:latin typeface="+mn-lt"/>
              </a:rPr>
            </a:br>
            <a:endParaRPr lang="en-US" sz="2000" b="1" dirty="0" smtClean="0">
              <a:solidFill>
                <a:srgbClr val="004080"/>
              </a:solidFill>
              <a:latin typeface="+mn-lt"/>
            </a:endParaRPr>
          </a:p>
        </p:txBody>
      </p:sp>
      <p:sp>
        <p:nvSpPr>
          <p:cNvPr id="30724" name="Freeform 4"/>
          <p:cNvSpPr>
            <a:spLocks/>
          </p:cNvSpPr>
          <p:nvPr/>
        </p:nvSpPr>
        <p:spPr bwMode="auto">
          <a:xfrm>
            <a:off x="34925" y="6229350"/>
            <a:ext cx="5108575" cy="993775"/>
          </a:xfrm>
          <a:custGeom>
            <a:avLst/>
            <a:gdLst>
              <a:gd name="T0" fmla="*/ 0 w 3218"/>
              <a:gd name="T1" fmla="*/ 0 h 626"/>
              <a:gd name="T2" fmla="*/ 114300 w 3218"/>
              <a:gd name="T3" fmla="*/ 46037 h 626"/>
              <a:gd name="T4" fmla="*/ 261938 w 3218"/>
              <a:gd name="T5" fmla="*/ 114300 h 626"/>
              <a:gd name="T6" fmla="*/ 376237 w 3218"/>
              <a:gd name="T7" fmla="*/ 193675 h 626"/>
              <a:gd name="T8" fmla="*/ 433388 w 3218"/>
              <a:gd name="T9" fmla="*/ 274637 h 626"/>
              <a:gd name="T10" fmla="*/ 501650 w 3218"/>
              <a:gd name="T11" fmla="*/ 400050 h 626"/>
              <a:gd name="T12" fmla="*/ 547688 w 3218"/>
              <a:gd name="T13" fmla="*/ 468313 h 626"/>
              <a:gd name="T14" fmla="*/ 558800 w 3218"/>
              <a:gd name="T15" fmla="*/ 503237 h 626"/>
              <a:gd name="T16" fmla="*/ 661987 w 3218"/>
              <a:gd name="T17" fmla="*/ 593725 h 626"/>
              <a:gd name="T18" fmla="*/ 822325 w 3218"/>
              <a:gd name="T19" fmla="*/ 696912 h 626"/>
              <a:gd name="T20" fmla="*/ 958850 w 3218"/>
              <a:gd name="T21" fmla="*/ 800100 h 626"/>
              <a:gd name="T22" fmla="*/ 1096963 w 3218"/>
              <a:gd name="T23" fmla="*/ 857250 h 626"/>
              <a:gd name="T24" fmla="*/ 1462087 w 3218"/>
              <a:gd name="T25" fmla="*/ 835025 h 626"/>
              <a:gd name="T26" fmla="*/ 1530350 w 3218"/>
              <a:gd name="T27" fmla="*/ 800100 h 626"/>
              <a:gd name="T28" fmla="*/ 1622425 w 3218"/>
              <a:gd name="T29" fmla="*/ 708025 h 626"/>
              <a:gd name="T30" fmla="*/ 1690688 w 3218"/>
              <a:gd name="T31" fmla="*/ 685800 h 626"/>
              <a:gd name="T32" fmla="*/ 1725613 w 3218"/>
              <a:gd name="T33" fmla="*/ 674687 h 626"/>
              <a:gd name="T34" fmla="*/ 1747838 w 3218"/>
              <a:gd name="T35" fmla="*/ 650875 h 626"/>
              <a:gd name="T36" fmla="*/ 1816100 w 3218"/>
              <a:gd name="T37" fmla="*/ 628650 h 626"/>
              <a:gd name="T38" fmla="*/ 2033588 w 3218"/>
              <a:gd name="T39" fmla="*/ 674687 h 626"/>
              <a:gd name="T40" fmla="*/ 2057400 w 3218"/>
              <a:gd name="T41" fmla="*/ 777875 h 626"/>
              <a:gd name="T42" fmla="*/ 2286000 w 3218"/>
              <a:gd name="T43" fmla="*/ 868363 h 626"/>
              <a:gd name="T44" fmla="*/ 2376488 w 3218"/>
              <a:gd name="T45" fmla="*/ 982663 h 626"/>
              <a:gd name="T46" fmla="*/ 2651125 w 3218"/>
              <a:gd name="T47" fmla="*/ 936625 h 626"/>
              <a:gd name="T48" fmla="*/ 2730500 w 3218"/>
              <a:gd name="T49" fmla="*/ 822325 h 626"/>
              <a:gd name="T50" fmla="*/ 2800350 w 3218"/>
              <a:gd name="T51" fmla="*/ 582612 h 626"/>
              <a:gd name="T52" fmla="*/ 2811462 w 3218"/>
              <a:gd name="T53" fmla="*/ 411163 h 626"/>
              <a:gd name="T54" fmla="*/ 2901950 w 3218"/>
              <a:gd name="T55" fmla="*/ 434975 h 626"/>
              <a:gd name="T56" fmla="*/ 2925762 w 3218"/>
              <a:gd name="T57" fmla="*/ 514350 h 626"/>
              <a:gd name="T58" fmla="*/ 3062287 w 3218"/>
              <a:gd name="T59" fmla="*/ 639762 h 626"/>
              <a:gd name="T60" fmla="*/ 3165475 w 3218"/>
              <a:gd name="T61" fmla="*/ 685800 h 626"/>
              <a:gd name="T62" fmla="*/ 3200400 w 3218"/>
              <a:gd name="T63" fmla="*/ 696912 h 626"/>
              <a:gd name="T64" fmla="*/ 3416301 w 3218"/>
              <a:gd name="T65" fmla="*/ 846138 h 626"/>
              <a:gd name="T66" fmla="*/ 3759200 w 3218"/>
              <a:gd name="T67" fmla="*/ 914400 h 626"/>
              <a:gd name="T68" fmla="*/ 4205288 w 3218"/>
              <a:gd name="T69" fmla="*/ 903288 h 626"/>
              <a:gd name="T70" fmla="*/ 4330700 w 3218"/>
              <a:gd name="T71" fmla="*/ 835025 h 626"/>
              <a:gd name="T72" fmla="*/ 4422775 w 3218"/>
              <a:gd name="T73" fmla="*/ 765175 h 626"/>
              <a:gd name="T74" fmla="*/ 4445000 w 3218"/>
              <a:gd name="T75" fmla="*/ 731837 h 626"/>
              <a:gd name="T76" fmla="*/ 4548188 w 3218"/>
              <a:gd name="T77" fmla="*/ 650875 h 626"/>
              <a:gd name="T78" fmla="*/ 4594225 w 3218"/>
              <a:gd name="T79" fmla="*/ 114300 h 626"/>
              <a:gd name="T80" fmla="*/ 4629150 w 3218"/>
              <a:gd name="T81" fmla="*/ 171450 h 626"/>
              <a:gd name="T82" fmla="*/ 4640263 w 3218"/>
              <a:gd name="T83" fmla="*/ 206375 h 626"/>
              <a:gd name="T84" fmla="*/ 4754563 w 3218"/>
              <a:gd name="T85" fmla="*/ 331787 h 626"/>
              <a:gd name="T86" fmla="*/ 4822825 w 3218"/>
              <a:gd name="T87" fmla="*/ 354012 h 626"/>
              <a:gd name="T88" fmla="*/ 5108575 w 3218"/>
              <a:gd name="T89" fmla="*/ 377825 h 6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218"/>
              <a:gd name="T136" fmla="*/ 0 h 626"/>
              <a:gd name="T137" fmla="*/ 3218 w 3218"/>
              <a:gd name="T138" fmla="*/ 626 h 62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218" h="626">
                <a:moveTo>
                  <a:pt x="0" y="0"/>
                </a:moveTo>
                <a:cubicBezTo>
                  <a:pt x="24" y="16"/>
                  <a:pt x="43" y="22"/>
                  <a:pt x="72" y="29"/>
                </a:cubicBezTo>
                <a:cubicBezTo>
                  <a:pt x="112" y="56"/>
                  <a:pt x="121" y="61"/>
                  <a:pt x="165" y="72"/>
                </a:cubicBezTo>
                <a:cubicBezTo>
                  <a:pt x="189" y="94"/>
                  <a:pt x="205" y="111"/>
                  <a:pt x="237" y="122"/>
                </a:cubicBezTo>
                <a:cubicBezTo>
                  <a:pt x="254" y="139"/>
                  <a:pt x="257" y="156"/>
                  <a:pt x="273" y="173"/>
                </a:cubicBezTo>
                <a:cubicBezTo>
                  <a:pt x="285" y="207"/>
                  <a:pt x="286" y="232"/>
                  <a:pt x="316" y="252"/>
                </a:cubicBezTo>
                <a:cubicBezTo>
                  <a:pt x="326" y="266"/>
                  <a:pt x="340" y="279"/>
                  <a:pt x="345" y="295"/>
                </a:cubicBezTo>
                <a:cubicBezTo>
                  <a:pt x="347" y="302"/>
                  <a:pt x="348" y="310"/>
                  <a:pt x="352" y="317"/>
                </a:cubicBezTo>
                <a:cubicBezTo>
                  <a:pt x="365" y="339"/>
                  <a:pt x="396" y="360"/>
                  <a:pt x="417" y="374"/>
                </a:cubicBezTo>
                <a:cubicBezTo>
                  <a:pt x="440" y="408"/>
                  <a:pt x="479" y="427"/>
                  <a:pt x="518" y="439"/>
                </a:cubicBezTo>
                <a:cubicBezTo>
                  <a:pt x="542" y="465"/>
                  <a:pt x="571" y="493"/>
                  <a:pt x="604" y="504"/>
                </a:cubicBezTo>
                <a:cubicBezTo>
                  <a:pt x="629" y="527"/>
                  <a:pt x="659" y="530"/>
                  <a:pt x="691" y="540"/>
                </a:cubicBezTo>
                <a:cubicBezTo>
                  <a:pt x="784" y="509"/>
                  <a:pt x="649" y="552"/>
                  <a:pt x="921" y="526"/>
                </a:cubicBezTo>
                <a:cubicBezTo>
                  <a:pt x="937" y="524"/>
                  <a:pt x="949" y="509"/>
                  <a:pt x="964" y="504"/>
                </a:cubicBezTo>
                <a:cubicBezTo>
                  <a:pt x="981" y="488"/>
                  <a:pt x="1002" y="456"/>
                  <a:pt x="1022" y="446"/>
                </a:cubicBezTo>
                <a:cubicBezTo>
                  <a:pt x="1035" y="439"/>
                  <a:pt x="1051" y="437"/>
                  <a:pt x="1065" y="432"/>
                </a:cubicBezTo>
                <a:cubicBezTo>
                  <a:pt x="1072" y="430"/>
                  <a:pt x="1087" y="425"/>
                  <a:pt x="1087" y="425"/>
                </a:cubicBezTo>
                <a:cubicBezTo>
                  <a:pt x="1092" y="420"/>
                  <a:pt x="1095" y="413"/>
                  <a:pt x="1101" y="410"/>
                </a:cubicBezTo>
                <a:cubicBezTo>
                  <a:pt x="1114" y="403"/>
                  <a:pt x="1144" y="396"/>
                  <a:pt x="1144" y="396"/>
                </a:cubicBezTo>
                <a:cubicBezTo>
                  <a:pt x="1196" y="400"/>
                  <a:pt x="1245" y="387"/>
                  <a:pt x="1281" y="425"/>
                </a:cubicBezTo>
                <a:cubicBezTo>
                  <a:pt x="1288" y="446"/>
                  <a:pt x="1285" y="471"/>
                  <a:pt x="1296" y="490"/>
                </a:cubicBezTo>
                <a:cubicBezTo>
                  <a:pt x="1327" y="547"/>
                  <a:pt x="1383" y="542"/>
                  <a:pt x="1440" y="547"/>
                </a:cubicBezTo>
                <a:cubicBezTo>
                  <a:pt x="1461" y="569"/>
                  <a:pt x="1480" y="594"/>
                  <a:pt x="1497" y="619"/>
                </a:cubicBezTo>
                <a:cubicBezTo>
                  <a:pt x="1567" y="615"/>
                  <a:pt x="1616" y="626"/>
                  <a:pt x="1670" y="590"/>
                </a:cubicBezTo>
                <a:cubicBezTo>
                  <a:pt x="1679" y="563"/>
                  <a:pt x="1700" y="539"/>
                  <a:pt x="1720" y="518"/>
                </a:cubicBezTo>
                <a:cubicBezTo>
                  <a:pt x="1727" y="453"/>
                  <a:pt x="1727" y="416"/>
                  <a:pt x="1764" y="367"/>
                </a:cubicBezTo>
                <a:cubicBezTo>
                  <a:pt x="1766" y="331"/>
                  <a:pt x="1751" y="289"/>
                  <a:pt x="1771" y="259"/>
                </a:cubicBezTo>
                <a:cubicBezTo>
                  <a:pt x="1782" y="243"/>
                  <a:pt x="1812" y="263"/>
                  <a:pt x="1828" y="274"/>
                </a:cubicBezTo>
                <a:cubicBezTo>
                  <a:pt x="1843" y="284"/>
                  <a:pt x="1836" y="308"/>
                  <a:pt x="1843" y="324"/>
                </a:cubicBezTo>
                <a:cubicBezTo>
                  <a:pt x="1859" y="357"/>
                  <a:pt x="1895" y="392"/>
                  <a:pt x="1929" y="403"/>
                </a:cubicBezTo>
                <a:cubicBezTo>
                  <a:pt x="1963" y="426"/>
                  <a:pt x="1943" y="415"/>
                  <a:pt x="1994" y="432"/>
                </a:cubicBezTo>
                <a:cubicBezTo>
                  <a:pt x="2001" y="434"/>
                  <a:pt x="2016" y="439"/>
                  <a:pt x="2016" y="439"/>
                </a:cubicBezTo>
                <a:cubicBezTo>
                  <a:pt x="2060" y="470"/>
                  <a:pt x="2100" y="520"/>
                  <a:pt x="2152" y="533"/>
                </a:cubicBezTo>
                <a:cubicBezTo>
                  <a:pt x="2210" y="588"/>
                  <a:pt x="2291" y="572"/>
                  <a:pt x="2368" y="576"/>
                </a:cubicBezTo>
                <a:cubicBezTo>
                  <a:pt x="2460" y="598"/>
                  <a:pt x="2559" y="599"/>
                  <a:pt x="2649" y="569"/>
                </a:cubicBezTo>
                <a:cubicBezTo>
                  <a:pt x="2673" y="553"/>
                  <a:pt x="2701" y="535"/>
                  <a:pt x="2728" y="526"/>
                </a:cubicBezTo>
                <a:cubicBezTo>
                  <a:pt x="2755" y="508"/>
                  <a:pt x="2769" y="504"/>
                  <a:pt x="2786" y="482"/>
                </a:cubicBezTo>
                <a:cubicBezTo>
                  <a:pt x="2791" y="475"/>
                  <a:pt x="2794" y="467"/>
                  <a:pt x="2800" y="461"/>
                </a:cubicBezTo>
                <a:cubicBezTo>
                  <a:pt x="2906" y="368"/>
                  <a:pt x="2820" y="458"/>
                  <a:pt x="2865" y="410"/>
                </a:cubicBezTo>
                <a:cubicBezTo>
                  <a:pt x="2887" y="298"/>
                  <a:pt x="2884" y="185"/>
                  <a:pt x="2894" y="72"/>
                </a:cubicBezTo>
                <a:cubicBezTo>
                  <a:pt x="2914" y="135"/>
                  <a:pt x="2886" y="58"/>
                  <a:pt x="2916" y="108"/>
                </a:cubicBezTo>
                <a:cubicBezTo>
                  <a:pt x="2920" y="115"/>
                  <a:pt x="2919" y="124"/>
                  <a:pt x="2923" y="130"/>
                </a:cubicBezTo>
                <a:cubicBezTo>
                  <a:pt x="2940" y="157"/>
                  <a:pt x="2973" y="187"/>
                  <a:pt x="2995" y="209"/>
                </a:cubicBezTo>
                <a:cubicBezTo>
                  <a:pt x="3006" y="220"/>
                  <a:pt x="3024" y="218"/>
                  <a:pt x="3038" y="223"/>
                </a:cubicBezTo>
                <a:cubicBezTo>
                  <a:pt x="3096" y="242"/>
                  <a:pt x="3158" y="238"/>
                  <a:pt x="3218" y="238"/>
                </a:cubicBezTo>
              </a:path>
            </a:pathLst>
          </a:custGeom>
          <a:noFill/>
          <a:ln w="57150" cap="flat" cmpd="sng">
            <a:solidFill>
              <a:srgbClr val="004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447800" y="4076700"/>
            <a:ext cx="457200" cy="838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943600" y="6286500"/>
            <a:ext cx="3200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004080"/>
                </a:solidFill>
                <a:latin typeface="+mn-lt"/>
              </a:rPr>
              <a:t>Basement membrane (basal lamina)</a:t>
            </a: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H="1">
            <a:off x="5257800" y="6591300"/>
            <a:ext cx="685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696329" name="Text Box 9"/>
          <p:cNvSpPr txBox="1">
            <a:spLocks noChangeArrowheads="1"/>
          </p:cNvSpPr>
          <p:nvPr/>
        </p:nvSpPr>
        <p:spPr bwMode="auto">
          <a:xfrm>
            <a:off x="5791200" y="2781300"/>
            <a:ext cx="388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336699"/>
                </a:solidFill>
                <a:latin typeface="+mn-lt"/>
              </a:rPr>
              <a:t>Intercellular junctions can only be observed at the electron microscope level and NOT at the light microscope level.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0"/>
            <a:ext cx="8543925" cy="762000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4000" dirty="0" err="1" smtClean="0">
                <a:solidFill>
                  <a:schemeClr val="bg2"/>
                </a:solidFill>
                <a:latin typeface="+mn-lt"/>
                <a:cs typeface="Arial" pitchFamily="34" charset="0"/>
              </a:rPr>
              <a:t>Basolateral</a:t>
            </a:r>
            <a:r>
              <a:rPr lang="en-US" sz="4000" dirty="0" smtClean="0">
                <a:solidFill>
                  <a:schemeClr val="bg2"/>
                </a:solidFill>
                <a:latin typeface="+mn-lt"/>
                <a:cs typeface="Arial" pitchFamily="34" charset="0"/>
              </a:rPr>
              <a:t> Specializations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76200"/>
            <a:ext cx="8543925" cy="1371600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4080"/>
                </a:solidFill>
                <a:latin typeface="+mn-lt"/>
              </a:rPr>
              <a:t>Macula </a:t>
            </a:r>
            <a:r>
              <a:rPr lang="en-US" sz="3200" b="1" dirty="0" err="1" smtClean="0">
                <a:solidFill>
                  <a:srgbClr val="004080"/>
                </a:solidFill>
                <a:latin typeface="+mn-lt"/>
              </a:rPr>
              <a:t>adherens</a:t>
            </a:r>
            <a:r>
              <a:rPr lang="en-US" sz="3200" b="1" dirty="0" smtClean="0">
                <a:solidFill>
                  <a:srgbClr val="004080"/>
                </a:solidFill>
                <a:latin typeface="+mn-lt"/>
              </a:rPr>
              <a:t> (desmosomes) </a:t>
            </a:r>
            <a:br>
              <a:rPr lang="en-US" sz="3200" b="1" dirty="0" smtClean="0">
                <a:solidFill>
                  <a:srgbClr val="004080"/>
                </a:solidFill>
                <a:latin typeface="+mn-lt"/>
              </a:rPr>
            </a:br>
            <a:r>
              <a:rPr lang="en-US" sz="3200" dirty="0" smtClean="0">
                <a:solidFill>
                  <a:srgbClr val="004080"/>
                </a:solidFill>
                <a:latin typeface="+mn-lt"/>
              </a:rPr>
              <a:t>and</a:t>
            </a:r>
            <a:r>
              <a:rPr lang="en-US" sz="3200" b="1" dirty="0" smtClean="0">
                <a:solidFill>
                  <a:srgbClr val="004080"/>
                </a:solidFill>
                <a:latin typeface="+mn-lt"/>
              </a:rPr>
              <a:t> Intermediate Filaments</a:t>
            </a:r>
          </a:p>
        </p:txBody>
      </p:sp>
      <p:pic>
        <p:nvPicPr>
          <p:cNvPr id="471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812925"/>
            <a:ext cx="7972425" cy="5130800"/>
          </a:xfrm>
        </p:spPr>
      </p:pic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609600" y="6858000"/>
            <a:ext cx="350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b="1" smtClean="0">
                <a:solidFill>
                  <a:srgbClr val="004080"/>
                </a:solidFill>
                <a:latin typeface="+mn-lt"/>
              </a:rPr>
              <a:t>Desmosomes are NOT visible at the light microscope level.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315913"/>
            <a:ext cx="8543925" cy="554037"/>
          </a:xfrm>
        </p:spPr>
        <p:txBody>
          <a:bodyPr rtlCol="0">
            <a:normAutofit fontScale="90000"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900" b="1" smtClean="0">
                <a:solidFill>
                  <a:srgbClr val="004080"/>
                </a:solidFill>
                <a:latin typeface="+mn-lt"/>
              </a:rPr>
              <a:t>Macula Adherens (desmosome)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2" t="4068" r="2533"/>
          <a:stretch>
            <a:fillRect/>
          </a:stretch>
        </p:blipFill>
        <p:spPr>
          <a:xfrm>
            <a:off x="0" y="1143000"/>
            <a:ext cx="4197350" cy="6083300"/>
          </a:xfrm>
        </p:spPr>
      </p:pic>
      <p:pic>
        <p:nvPicPr>
          <p:cNvPr id="48132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6929" r="5063"/>
          <a:stretch>
            <a:fillRect/>
          </a:stretch>
        </p:blipFill>
        <p:spPr>
          <a:xfrm>
            <a:off x="4310063" y="1420813"/>
            <a:ext cx="5748337" cy="5743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0"/>
            <a:ext cx="8543925" cy="869950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400" b="1" smtClean="0">
                <a:solidFill>
                  <a:srgbClr val="004080"/>
                </a:solidFill>
                <a:latin typeface="+mn-lt"/>
              </a:rPr>
              <a:t>Desmosomes and Intermediate Filaments</a:t>
            </a:r>
            <a:endParaRPr lang="en-US" sz="3900" b="1" smtClean="0">
              <a:solidFill>
                <a:srgbClr val="004080"/>
              </a:solidFill>
              <a:latin typeface="+mn-lt"/>
            </a:endParaRPr>
          </a:p>
        </p:txBody>
      </p:sp>
      <p:pic>
        <p:nvPicPr>
          <p:cNvPr id="49155" name="Picture 5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r="3226" b="6062"/>
          <a:stretch>
            <a:fillRect/>
          </a:stretch>
        </p:blipFill>
        <p:spPr>
          <a:xfrm>
            <a:off x="0" y="914400"/>
            <a:ext cx="5791200" cy="6477000"/>
          </a:xfrm>
        </p:spPr>
      </p:pic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1905000" y="73152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mtClean="0">
                <a:latin typeface="+mn-lt"/>
              </a:rPr>
              <a:t>Alberts et al., p. 802</a:t>
            </a: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5715000" y="762000"/>
            <a:ext cx="3962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336699"/>
                </a:solidFill>
                <a:latin typeface="+mn-lt"/>
              </a:rPr>
              <a:t>Desmosomes serve as: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336699"/>
                </a:solidFill>
                <a:latin typeface="+mn-lt"/>
              </a:rPr>
              <a:t>1.  Spot attachment sites for adjacent cell membranes.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336699"/>
                </a:solidFill>
                <a:latin typeface="+mn-lt"/>
              </a:rPr>
              <a:t> 2.  Anchoring sites for intermediate filaments.</a:t>
            </a:r>
          </a:p>
        </p:txBody>
      </p:sp>
      <p:pic>
        <p:nvPicPr>
          <p:cNvPr id="49158" name="Picture 8" descr="figure 9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1"/>
          <a:stretch>
            <a:fillRect/>
          </a:stretch>
        </p:blipFill>
        <p:spPr bwMode="auto">
          <a:xfrm>
            <a:off x="5715000" y="2743200"/>
            <a:ext cx="38100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8382000" y="6934200"/>
            <a:ext cx="15240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mtClean="0">
                <a:solidFill>
                  <a:srgbClr val="004080"/>
                </a:solidFill>
                <a:latin typeface="+mn-lt"/>
              </a:rPr>
              <a:t>(from K. Verhey)</a:t>
            </a:r>
          </a:p>
          <a:p>
            <a:pPr>
              <a:spcBef>
                <a:spcPct val="50000"/>
              </a:spcBef>
              <a:defRPr/>
            </a:pPr>
            <a:endParaRPr lang="en-US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7" descr="1068x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0" t="6862" r="4391" b="4041"/>
          <a:stretch>
            <a:fillRect/>
          </a:stretch>
        </p:blipFill>
        <p:spPr>
          <a:xfrm>
            <a:off x="228600" y="762000"/>
            <a:ext cx="4416425" cy="6980238"/>
          </a:xfrm>
          <a:noFill/>
        </p:spPr>
      </p:pic>
      <p:sp>
        <p:nvSpPr>
          <p:cNvPr id="34819" name="Line 20"/>
          <p:cNvSpPr>
            <a:spLocks noChangeShapeType="1"/>
          </p:cNvSpPr>
          <p:nvPr/>
        </p:nvSpPr>
        <p:spPr bwMode="auto">
          <a:xfrm flipH="1" flipV="1">
            <a:off x="3352800" y="5029200"/>
            <a:ext cx="76200" cy="1524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685077" name="Text Box 21"/>
          <p:cNvSpPr txBox="1">
            <a:spLocks noChangeArrowheads="1"/>
          </p:cNvSpPr>
          <p:nvPr/>
        </p:nvSpPr>
        <p:spPr bwMode="auto">
          <a:xfrm>
            <a:off x="2819400" y="6400800"/>
            <a:ext cx="167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Basement membrane</a:t>
            </a:r>
            <a:endParaRPr lang="en-US" sz="1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821" name="Text Box 22"/>
          <p:cNvSpPr txBox="1">
            <a:spLocks noChangeArrowheads="1"/>
          </p:cNvSpPr>
          <p:nvPr/>
        </p:nvSpPr>
        <p:spPr bwMode="auto">
          <a:xfrm>
            <a:off x="76200" y="0"/>
            <a:ext cx="9982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200" b="1" dirty="0" err="1" smtClean="0">
                <a:solidFill>
                  <a:srgbClr val="004080"/>
                </a:solidFill>
                <a:latin typeface="+mn-lt"/>
              </a:rPr>
              <a:t>Hemidesmosomes</a:t>
            </a:r>
            <a:r>
              <a:rPr lang="en-US" sz="2200" b="1" dirty="0" smtClean="0">
                <a:solidFill>
                  <a:srgbClr val="004080"/>
                </a:solidFill>
                <a:latin typeface="+mn-lt"/>
              </a:rPr>
              <a:t> function to anchor epithelial cells to their basement membrane.</a:t>
            </a:r>
          </a:p>
        </p:txBody>
      </p:sp>
      <p:pic>
        <p:nvPicPr>
          <p:cNvPr id="5018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4473575" cy="69659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Freeform 24"/>
          <p:cNvSpPr>
            <a:spLocks/>
          </p:cNvSpPr>
          <p:nvPr/>
        </p:nvSpPr>
        <p:spPr bwMode="auto">
          <a:xfrm>
            <a:off x="239713" y="3711575"/>
            <a:ext cx="4343400" cy="1241425"/>
          </a:xfrm>
          <a:custGeom>
            <a:avLst/>
            <a:gdLst>
              <a:gd name="T0" fmla="*/ 0 w 2736"/>
              <a:gd name="T1" fmla="*/ 708025 h 782"/>
              <a:gd name="T2" fmla="*/ 239713 w 2736"/>
              <a:gd name="T3" fmla="*/ 663575 h 782"/>
              <a:gd name="T4" fmla="*/ 327025 w 2736"/>
              <a:gd name="T5" fmla="*/ 773112 h 782"/>
              <a:gd name="T6" fmla="*/ 369887 w 2736"/>
              <a:gd name="T7" fmla="*/ 860425 h 782"/>
              <a:gd name="T8" fmla="*/ 784225 w 2736"/>
              <a:gd name="T9" fmla="*/ 881063 h 782"/>
              <a:gd name="T10" fmla="*/ 1338262 w 2736"/>
              <a:gd name="T11" fmla="*/ 869950 h 782"/>
              <a:gd name="T12" fmla="*/ 1470025 w 2736"/>
              <a:gd name="T13" fmla="*/ 793750 h 782"/>
              <a:gd name="T14" fmla="*/ 1654175 w 2736"/>
              <a:gd name="T15" fmla="*/ 838200 h 782"/>
              <a:gd name="T16" fmla="*/ 1839913 w 2736"/>
              <a:gd name="T17" fmla="*/ 1001713 h 782"/>
              <a:gd name="T18" fmla="*/ 2068513 w 2736"/>
              <a:gd name="T19" fmla="*/ 925513 h 782"/>
              <a:gd name="T20" fmla="*/ 2057400 w 2736"/>
              <a:gd name="T21" fmla="*/ 544513 h 782"/>
              <a:gd name="T22" fmla="*/ 2079625 w 2736"/>
              <a:gd name="T23" fmla="*/ 347662 h 782"/>
              <a:gd name="T24" fmla="*/ 2144713 w 2736"/>
              <a:gd name="T25" fmla="*/ 293688 h 782"/>
              <a:gd name="T26" fmla="*/ 2220912 w 2736"/>
              <a:gd name="T27" fmla="*/ 163512 h 782"/>
              <a:gd name="T28" fmla="*/ 2286000 w 2736"/>
              <a:gd name="T29" fmla="*/ 119063 h 782"/>
              <a:gd name="T30" fmla="*/ 2416175 w 2736"/>
              <a:gd name="T31" fmla="*/ 0 h 782"/>
              <a:gd name="T32" fmla="*/ 2546350 w 2736"/>
              <a:gd name="T33" fmla="*/ 42862 h 782"/>
              <a:gd name="T34" fmla="*/ 2633662 w 2736"/>
              <a:gd name="T35" fmla="*/ 107950 h 782"/>
              <a:gd name="T36" fmla="*/ 2689225 w 2736"/>
              <a:gd name="T37" fmla="*/ 163512 h 782"/>
              <a:gd name="T38" fmla="*/ 2743200 w 2736"/>
              <a:gd name="T39" fmla="*/ 260350 h 782"/>
              <a:gd name="T40" fmla="*/ 2884487 w 2736"/>
              <a:gd name="T41" fmla="*/ 381000 h 782"/>
              <a:gd name="T42" fmla="*/ 2927350 w 2736"/>
              <a:gd name="T43" fmla="*/ 446088 h 782"/>
              <a:gd name="T44" fmla="*/ 2949575 w 2736"/>
              <a:gd name="T45" fmla="*/ 511175 h 782"/>
              <a:gd name="T46" fmla="*/ 3079750 w 2736"/>
              <a:gd name="T47" fmla="*/ 1241425 h 782"/>
              <a:gd name="T48" fmla="*/ 3406775 w 2736"/>
              <a:gd name="T49" fmla="*/ 1230313 h 782"/>
              <a:gd name="T50" fmla="*/ 3494088 w 2736"/>
              <a:gd name="T51" fmla="*/ 1208088 h 782"/>
              <a:gd name="T52" fmla="*/ 3668713 w 2736"/>
              <a:gd name="T53" fmla="*/ 1109663 h 782"/>
              <a:gd name="T54" fmla="*/ 3886200 w 2736"/>
              <a:gd name="T55" fmla="*/ 1098550 h 782"/>
              <a:gd name="T56" fmla="*/ 3917950 w 2736"/>
              <a:gd name="T57" fmla="*/ 1022350 h 782"/>
              <a:gd name="T58" fmla="*/ 3929063 w 2736"/>
              <a:gd name="T59" fmla="*/ 968375 h 782"/>
              <a:gd name="T60" fmla="*/ 3994150 w 2736"/>
              <a:gd name="T61" fmla="*/ 925513 h 782"/>
              <a:gd name="T62" fmla="*/ 4103688 w 2736"/>
              <a:gd name="T63" fmla="*/ 979488 h 782"/>
              <a:gd name="T64" fmla="*/ 4125913 w 2736"/>
              <a:gd name="T65" fmla="*/ 1055688 h 782"/>
              <a:gd name="T66" fmla="*/ 4343400 w 2736"/>
              <a:gd name="T67" fmla="*/ 1098550 h 78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736"/>
              <a:gd name="T103" fmla="*/ 0 h 782"/>
              <a:gd name="T104" fmla="*/ 2736 w 2736"/>
              <a:gd name="T105" fmla="*/ 782 h 78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736" h="782">
                <a:moveTo>
                  <a:pt x="0" y="446"/>
                </a:moveTo>
                <a:cubicBezTo>
                  <a:pt x="62" y="398"/>
                  <a:pt x="46" y="411"/>
                  <a:pt x="151" y="418"/>
                </a:cubicBezTo>
                <a:cubicBezTo>
                  <a:pt x="185" y="442"/>
                  <a:pt x="171" y="464"/>
                  <a:pt x="206" y="487"/>
                </a:cubicBezTo>
                <a:cubicBezTo>
                  <a:pt x="208" y="500"/>
                  <a:pt x="208" y="539"/>
                  <a:pt x="233" y="542"/>
                </a:cubicBezTo>
                <a:cubicBezTo>
                  <a:pt x="319" y="552"/>
                  <a:pt x="494" y="555"/>
                  <a:pt x="494" y="555"/>
                </a:cubicBezTo>
                <a:cubicBezTo>
                  <a:pt x="610" y="553"/>
                  <a:pt x="727" y="554"/>
                  <a:pt x="843" y="548"/>
                </a:cubicBezTo>
                <a:cubicBezTo>
                  <a:pt x="869" y="547"/>
                  <a:pt x="898" y="509"/>
                  <a:pt x="926" y="500"/>
                </a:cubicBezTo>
                <a:cubicBezTo>
                  <a:pt x="981" y="505"/>
                  <a:pt x="1002" y="500"/>
                  <a:pt x="1042" y="528"/>
                </a:cubicBezTo>
                <a:cubicBezTo>
                  <a:pt x="1066" y="596"/>
                  <a:pt x="1085" y="620"/>
                  <a:pt x="1159" y="631"/>
                </a:cubicBezTo>
                <a:cubicBezTo>
                  <a:pt x="1257" y="625"/>
                  <a:pt x="1260" y="644"/>
                  <a:pt x="1303" y="583"/>
                </a:cubicBezTo>
                <a:cubicBezTo>
                  <a:pt x="1301" y="503"/>
                  <a:pt x="1296" y="423"/>
                  <a:pt x="1296" y="343"/>
                </a:cubicBezTo>
                <a:cubicBezTo>
                  <a:pt x="1296" y="301"/>
                  <a:pt x="1284" y="252"/>
                  <a:pt x="1310" y="219"/>
                </a:cubicBezTo>
                <a:cubicBezTo>
                  <a:pt x="1321" y="205"/>
                  <a:pt x="1340" y="199"/>
                  <a:pt x="1351" y="185"/>
                </a:cubicBezTo>
                <a:cubicBezTo>
                  <a:pt x="1369" y="162"/>
                  <a:pt x="1380" y="122"/>
                  <a:pt x="1399" y="103"/>
                </a:cubicBezTo>
                <a:cubicBezTo>
                  <a:pt x="1411" y="91"/>
                  <a:pt x="1440" y="75"/>
                  <a:pt x="1440" y="75"/>
                </a:cubicBezTo>
                <a:cubicBezTo>
                  <a:pt x="1452" y="42"/>
                  <a:pt x="1489" y="12"/>
                  <a:pt x="1522" y="0"/>
                </a:cubicBezTo>
                <a:cubicBezTo>
                  <a:pt x="1557" y="6"/>
                  <a:pt x="1576" y="8"/>
                  <a:pt x="1604" y="27"/>
                </a:cubicBezTo>
                <a:cubicBezTo>
                  <a:pt x="1621" y="52"/>
                  <a:pt x="1634" y="52"/>
                  <a:pt x="1659" y="68"/>
                </a:cubicBezTo>
                <a:cubicBezTo>
                  <a:pt x="1696" y="124"/>
                  <a:pt x="1647" y="56"/>
                  <a:pt x="1694" y="103"/>
                </a:cubicBezTo>
                <a:cubicBezTo>
                  <a:pt x="1712" y="121"/>
                  <a:pt x="1710" y="146"/>
                  <a:pt x="1728" y="164"/>
                </a:cubicBezTo>
                <a:cubicBezTo>
                  <a:pt x="1755" y="191"/>
                  <a:pt x="1785" y="218"/>
                  <a:pt x="1817" y="240"/>
                </a:cubicBezTo>
                <a:cubicBezTo>
                  <a:pt x="1822" y="248"/>
                  <a:pt x="1840" y="272"/>
                  <a:pt x="1844" y="281"/>
                </a:cubicBezTo>
                <a:cubicBezTo>
                  <a:pt x="1850" y="294"/>
                  <a:pt x="1858" y="322"/>
                  <a:pt x="1858" y="322"/>
                </a:cubicBezTo>
                <a:cubicBezTo>
                  <a:pt x="1861" y="479"/>
                  <a:pt x="1766" y="721"/>
                  <a:pt x="1940" y="782"/>
                </a:cubicBezTo>
                <a:cubicBezTo>
                  <a:pt x="2009" y="780"/>
                  <a:pt x="2078" y="781"/>
                  <a:pt x="2146" y="775"/>
                </a:cubicBezTo>
                <a:cubicBezTo>
                  <a:pt x="2165" y="773"/>
                  <a:pt x="2201" y="761"/>
                  <a:pt x="2201" y="761"/>
                </a:cubicBezTo>
                <a:cubicBezTo>
                  <a:pt x="2232" y="740"/>
                  <a:pt x="2271" y="702"/>
                  <a:pt x="2311" y="699"/>
                </a:cubicBezTo>
                <a:cubicBezTo>
                  <a:pt x="2357" y="695"/>
                  <a:pt x="2402" y="694"/>
                  <a:pt x="2448" y="692"/>
                </a:cubicBezTo>
                <a:cubicBezTo>
                  <a:pt x="2454" y="676"/>
                  <a:pt x="2463" y="660"/>
                  <a:pt x="2468" y="644"/>
                </a:cubicBezTo>
                <a:cubicBezTo>
                  <a:pt x="2472" y="633"/>
                  <a:pt x="2468" y="619"/>
                  <a:pt x="2475" y="610"/>
                </a:cubicBezTo>
                <a:cubicBezTo>
                  <a:pt x="2485" y="597"/>
                  <a:pt x="2516" y="583"/>
                  <a:pt x="2516" y="583"/>
                </a:cubicBezTo>
                <a:cubicBezTo>
                  <a:pt x="2549" y="591"/>
                  <a:pt x="2560" y="592"/>
                  <a:pt x="2585" y="617"/>
                </a:cubicBezTo>
                <a:cubicBezTo>
                  <a:pt x="2586" y="619"/>
                  <a:pt x="2596" y="661"/>
                  <a:pt x="2599" y="665"/>
                </a:cubicBezTo>
                <a:cubicBezTo>
                  <a:pt x="2628" y="702"/>
                  <a:pt x="2700" y="692"/>
                  <a:pt x="2736" y="692"/>
                </a:cubicBezTo>
              </a:path>
            </a:pathLst>
          </a:custGeom>
          <a:noFill/>
          <a:ln w="57150" cap="flat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63" y="228600"/>
            <a:ext cx="8550275" cy="1219200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2800" b="1" smtClean="0">
                <a:solidFill>
                  <a:schemeClr val="bg2"/>
                </a:solidFill>
                <a:latin typeface="+mn-lt"/>
              </a:rPr>
              <a:t>Loss of desmosome functions cause </a:t>
            </a:r>
            <a:br>
              <a:rPr lang="en-US" sz="2800" b="1" smtClean="0">
                <a:solidFill>
                  <a:schemeClr val="bg2"/>
                </a:solidFill>
                <a:latin typeface="+mn-lt"/>
              </a:rPr>
            </a:br>
            <a:r>
              <a:rPr lang="en-US" sz="2800" b="1" smtClean="0">
                <a:solidFill>
                  <a:schemeClr val="bg2"/>
                </a:solidFill>
                <a:latin typeface="+mn-lt"/>
              </a:rPr>
              <a:t>Blistering Skin Disorders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68438"/>
            <a:ext cx="4443413" cy="5872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chemeClr val="bg2"/>
                </a:solidFill>
              </a:rPr>
              <a:t>Pemphigus:  </a:t>
            </a:r>
            <a:r>
              <a:rPr lang="en-US" sz="2400" i="1" smtClean="0">
                <a:solidFill>
                  <a:schemeClr val="bg2"/>
                </a:solidFill>
              </a:rPr>
              <a:t>Separation of epidermal cells from each other (acantholysis) caused by loss of desmosome functions.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i="1" smtClean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chemeClr val="bg2"/>
                </a:solidFill>
              </a:rPr>
              <a:t>Bullous pemphigoid:  </a:t>
            </a:r>
            <a:r>
              <a:rPr lang="en-US" sz="2400" i="1" smtClean="0">
                <a:solidFill>
                  <a:schemeClr val="bg2"/>
                </a:solidFill>
              </a:rPr>
              <a:t>Separation of epidermis from the dermis due to blistering in the basement membrane caused by loss of anchoring filaments and hemidesmosomes.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solidFill>
                <a:schemeClr val="bg2"/>
              </a:solidFill>
            </a:endParaRPr>
          </a:p>
        </p:txBody>
      </p:sp>
      <p:pic>
        <p:nvPicPr>
          <p:cNvPr id="5120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925" y="1727200"/>
            <a:ext cx="4946650" cy="5440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17550" y="238125"/>
            <a:ext cx="8547100" cy="1182688"/>
          </a:xfrm>
        </p:spPr>
        <p:txBody>
          <a:bodyPr lIns="101872" tIns="50937" rIns="101872" bIns="50937" anchor="t"/>
          <a:lstStyle/>
          <a:p>
            <a:pPr eaLnBrk="1" hangingPunct="1">
              <a:defRPr/>
            </a:pPr>
            <a:r>
              <a:rPr lang="en-US" sz="5300" b="1" smtClean="0">
                <a:latin typeface="+mn-lt"/>
              </a:rPr>
              <a:t>HISTOLOGY</a:t>
            </a:r>
            <a:r>
              <a:rPr lang="en-US" sz="2600" b="1" smtClean="0">
                <a:latin typeface="+mn-lt"/>
              </a:rPr>
              <a:t/>
            </a:r>
            <a:br>
              <a:rPr lang="en-US" sz="2600" b="1" smtClean="0">
                <a:latin typeface="+mn-lt"/>
              </a:rPr>
            </a:br>
            <a:r>
              <a:rPr lang="en-US" sz="2600" b="1" smtClean="0">
                <a:latin typeface="+mn-lt"/>
              </a:rPr>
              <a:t>The study of cells and tissues, a.k.a. micro-anatomy</a:t>
            </a:r>
            <a:endParaRPr lang="en-US" smtClean="0">
              <a:latin typeface="+mn-lt"/>
            </a:endParaRPr>
          </a:p>
        </p:txBody>
      </p:sp>
      <p:pic>
        <p:nvPicPr>
          <p:cNvPr id="6147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641475"/>
            <a:ext cx="5802313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554038"/>
            <a:ext cx="10058400" cy="709612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400" b="1" smtClean="0">
                <a:solidFill>
                  <a:srgbClr val="004080"/>
                </a:solidFill>
                <a:latin typeface="+mn-lt"/>
              </a:rPr>
              <a:t>Intercellular Junctions       Junctional Complex</a:t>
            </a:r>
            <a:endParaRPr lang="en-US" sz="3900" b="1" smtClean="0">
              <a:solidFill>
                <a:srgbClr val="004080"/>
              </a:solidFill>
              <a:latin typeface="+mn-lt"/>
            </a:endParaRPr>
          </a:p>
        </p:txBody>
      </p:sp>
      <p:pic>
        <p:nvPicPr>
          <p:cNvPr id="52227" name="Picture 10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27"/>
          <a:stretch>
            <a:fillRect/>
          </a:stretch>
        </p:blipFill>
        <p:spPr>
          <a:xfrm>
            <a:off x="182563" y="1263650"/>
            <a:ext cx="5029200" cy="6240463"/>
          </a:xfrm>
          <a:noFill/>
        </p:spPr>
      </p:pic>
      <p:pic>
        <p:nvPicPr>
          <p:cNvPr id="52228" name="Picture 1030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3073400"/>
            <a:ext cx="4195763" cy="3006725"/>
          </a:xfrm>
          <a:noFill/>
        </p:spPr>
      </p:pic>
      <p:sp>
        <p:nvSpPr>
          <p:cNvPr id="475143" name="Rectangle 1031"/>
          <p:cNvSpPr>
            <a:spLocks noChangeArrowheads="1"/>
          </p:cNvSpPr>
          <p:nvPr/>
        </p:nvSpPr>
        <p:spPr bwMode="auto">
          <a:xfrm>
            <a:off x="6865938" y="4202113"/>
            <a:ext cx="2713037" cy="47466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98513" y="393700"/>
            <a:ext cx="8545512" cy="554038"/>
          </a:xfrm>
        </p:spPr>
        <p:txBody>
          <a:bodyPr rtlCol="0">
            <a:normAutofit fontScale="90000"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400" b="1" smtClean="0">
                <a:solidFill>
                  <a:srgbClr val="004080"/>
                </a:solidFill>
                <a:latin typeface="+mn-lt"/>
              </a:rPr>
              <a:t>Zonula adherens (intermediate junction)</a:t>
            </a: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9456" r="16330" b="4593"/>
          <a:stretch>
            <a:fillRect/>
          </a:stretch>
        </p:blipFill>
        <p:spPr>
          <a:xfrm>
            <a:off x="0" y="1438275"/>
            <a:ext cx="5275263" cy="5372100"/>
          </a:xfrm>
        </p:spPr>
      </p:pic>
      <p:pic>
        <p:nvPicPr>
          <p:cNvPr id="53252" name="Picture 8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r="8607"/>
          <a:stretch>
            <a:fillRect/>
          </a:stretch>
        </p:blipFill>
        <p:spPr>
          <a:xfrm>
            <a:off x="5348288" y="2473325"/>
            <a:ext cx="4710112" cy="4044950"/>
          </a:xfrm>
          <a:noFill/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916113" y="6967538"/>
            <a:ext cx="247491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700" b="1" smtClean="0">
                <a:latin typeface="+mn-lt"/>
              </a:rPr>
              <a:t>Ross, et al., 4.11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947738"/>
            <a:ext cx="9339262" cy="968375"/>
          </a:xfrm>
        </p:spPr>
        <p:txBody>
          <a:bodyPr rtlCol="0">
            <a:normAutofit/>
          </a:bodyPr>
          <a:lstStyle/>
          <a:p>
            <a:pPr algn="l" defTabSz="1018705" eaLnBrk="1" fontAlgn="auto" hangingPunct="1">
              <a:spcAft>
                <a:spcPts val="0"/>
              </a:spcAft>
              <a:defRPr/>
            </a:pPr>
            <a:r>
              <a:rPr lang="en-US" sz="3900" smtClean="0">
                <a:solidFill>
                  <a:schemeClr val="bg2"/>
                </a:solidFill>
                <a:latin typeface="+mn-lt"/>
              </a:rPr>
              <a:t>  </a:t>
            </a:r>
            <a:r>
              <a:rPr lang="en-US" sz="3900" b="1" smtClean="0">
                <a:solidFill>
                  <a:schemeClr val="bg2"/>
                </a:solidFill>
                <a:latin typeface="+mn-lt"/>
              </a:rPr>
              <a:t>Zonula adherens        Macula adherens</a:t>
            </a:r>
            <a:endParaRPr lang="en-US" sz="4300" b="1" smtClean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19088" y="2054225"/>
            <a:ext cx="4630737" cy="48180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3400" smtClean="0">
              <a:solidFill>
                <a:schemeClr val="bg2"/>
              </a:solidFill>
            </a:endParaRPr>
          </a:p>
          <a:p>
            <a:pPr eaLnBrk="1" hangingPunct="1"/>
            <a:r>
              <a:rPr lang="en-US" sz="3400" smtClean="0">
                <a:solidFill>
                  <a:schemeClr val="bg2"/>
                </a:solidFill>
              </a:rPr>
              <a:t>Intermediate junction</a:t>
            </a:r>
          </a:p>
          <a:p>
            <a:pPr eaLnBrk="1" hangingPunct="1"/>
            <a:r>
              <a:rPr lang="en-US" sz="3400" smtClean="0">
                <a:solidFill>
                  <a:schemeClr val="bg2"/>
                </a:solidFill>
              </a:rPr>
              <a:t>Adhering junction</a:t>
            </a:r>
          </a:p>
          <a:p>
            <a:pPr eaLnBrk="1" hangingPunct="1"/>
            <a:r>
              <a:rPr lang="en-US" sz="3400" smtClean="0">
                <a:solidFill>
                  <a:schemeClr val="bg2"/>
                </a:solidFill>
              </a:rPr>
              <a:t>Cadherins</a:t>
            </a:r>
          </a:p>
          <a:p>
            <a:pPr eaLnBrk="1" hangingPunct="1"/>
            <a:r>
              <a:rPr lang="en-US" sz="3400" smtClean="0">
                <a:solidFill>
                  <a:schemeClr val="bg2"/>
                </a:solidFill>
              </a:rPr>
              <a:t>Linked to actin filaments</a:t>
            </a:r>
          </a:p>
          <a:p>
            <a:pPr eaLnBrk="1" hangingPunct="1"/>
            <a:r>
              <a:rPr lang="en-US" sz="3400" smtClean="0">
                <a:solidFill>
                  <a:schemeClr val="bg2"/>
                </a:solidFill>
              </a:rPr>
              <a:t>Adhesion belt</a:t>
            </a:r>
            <a:endParaRPr lang="en-US" smtClean="0">
              <a:solidFill>
                <a:schemeClr val="bg2"/>
              </a:solidFill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49825" y="2701925"/>
            <a:ext cx="5108575" cy="4645025"/>
          </a:xfrm>
        </p:spPr>
        <p:txBody>
          <a:bodyPr/>
          <a:lstStyle/>
          <a:p>
            <a:pPr eaLnBrk="1" hangingPunct="1"/>
            <a:r>
              <a:rPr lang="en-US" sz="3400" smtClean="0">
                <a:solidFill>
                  <a:schemeClr val="bg2"/>
                </a:solidFill>
              </a:rPr>
              <a:t>Desmosome</a:t>
            </a:r>
          </a:p>
          <a:p>
            <a:pPr eaLnBrk="1" hangingPunct="1"/>
            <a:r>
              <a:rPr lang="en-US" sz="3400" smtClean="0">
                <a:solidFill>
                  <a:schemeClr val="bg2"/>
                </a:solidFill>
              </a:rPr>
              <a:t>Adhering junction</a:t>
            </a:r>
          </a:p>
          <a:p>
            <a:pPr eaLnBrk="1" hangingPunct="1"/>
            <a:r>
              <a:rPr lang="en-US" sz="3400" smtClean="0">
                <a:solidFill>
                  <a:schemeClr val="bg2"/>
                </a:solidFill>
              </a:rPr>
              <a:t> Cadherins</a:t>
            </a:r>
          </a:p>
          <a:p>
            <a:pPr eaLnBrk="1" hangingPunct="1"/>
            <a:r>
              <a:rPr lang="en-US" sz="3400" smtClean="0">
                <a:solidFill>
                  <a:schemeClr val="bg2"/>
                </a:solidFill>
              </a:rPr>
              <a:t>Linked to intermediate filaments</a:t>
            </a:r>
          </a:p>
          <a:p>
            <a:pPr eaLnBrk="1" hangingPunct="1"/>
            <a:r>
              <a:rPr lang="en-US" sz="3400" smtClean="0">
                <a:solidFill>
                  <a:schemeClr val="bg2"/>
                </a:solidFill>
              </a:rPr>
              <a:t>Spot adhering junction</a:t>
            </a:r>
          </a:p>
          <a:p>
            <a:pPr eaLnBrk="1" hangingPunct="1">
              <a:buFontTx/>
              <a:buNone/>
            </a:pPr>
            <a:endParaRPr lang="en-US" sz="30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9088" y="152400"/>
            <a:ext cx="9499600" cy="838200"/>
          </a:xfrm>
        </p:spPr>
        <p:txBody>
          <a:bodyPr rtlCol="0">
            <a:normAutofit fontScale="90000"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2800" b="1" smtClean="0">
                <a:solidFill>
                  <a:srgbClr val="004080"/>
                </a:solidFill>
                <a:latin typeface="+mn-lt"/>
              </a:rPr>
              <a:t>Zonula Occludens (Tight Junction)</a:t>
            </a:r>
            <a:r>
              <a:rPr lang="en-US" sz="3200" b="1" smtClean="0">
                <a:solidFill>
                  <a:srgbClr val="004080"/>
                </a:solidFill>
                <a:latin typeface="+mn-lt"/>
              </a:rPr>
              <a:t>        </a:t>
            </a:r>
            <a:br>
              <a:rPr lang="en-US" sz="3200" b="1" smtClean="0">
                <a:solidFill>
                  <a:srgbClr val="004080"/>
                </a:solidFill>
                <a:latin typeface="+mn-lt"/>
              </a:rPr>
            </a:br>
            <a:endParaRPr lang="en-US" sz="2000" smtClean="0">
              <a:solidFill>
                <a:srgbClr val="6699FF"/>
              </a:solidFill>
              <a:latin typeface="+mn-lt"/>
            </a:endParaRP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9955" r="3787" b="4874"/>
          <a:stretch>
            <a:fillRect/>
          </a:stretch>
        </p:blipFill>
        <p:spPr>
          <a:xfrm>
            <a:off x="1143000" y="990600"/>
            <a:ext cx="6096000" cy="2895600"/>
          </a:xfrm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/>
          <a:stretch>
            <a:fillRect/>
          </a:stretch>
        </p:blipFill>
        <p:spPr bwMode="auto">
          <a:xfrm>
            <a:off x="533400" y="4132263"/>
            <a:ext cx="5791200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4" r="4768"/>
          <a:stretch>
            <a:fillRect/>
          </a:stretch>
        </p:blipFill>
        <p:spPr bwMode="auto">
          <a:xfrm>
            <a:off x="7162800" y="4038600"/>
            <a:ext cx="203041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7391400" y="1524000"/>
            <a:ext cx="1905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004080"/>
                </a:solidFill>
                <a:latin typeface="+mn-lt"/>
              </a:rPr>
              <a:t>serves  as a </a:t>
            </a:r>
            <a:r>
              <a:rPr lang="en-US" sz="2000" b="1" i="1" smtClean="0">
                <a:solidFill>
                  <a:srgbClr val="004080"/>
                </a:solidFill>
                <a:latin typeface="+mn-lt"/>
              </a:rPr>
              <a:t>Selective Permeability Barrier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743200" y="37338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latin typeface="+mn-lt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981200" y="3886200"/>
            <a:ext cx="36576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1" smtClean="0">
                <a:solidFill>
                  <a:srgbClr val="004080"/>
                </a:solidFill>
                <a:latin typeface="+mn-lt"/>
              </a:rPr>
              <a:t>Junquueira &amp; Carneiro 10th Ed. P. 82</a:t>
            </a:r>
          </a:p>
          <a:p>
            <a:pPr>
              <a:spcBef>
                <a:spcPct val="50000"/>
              </a:spcBef>
              <a:defRPr/>
            </a:pPr>
            <a:endParaRPr lang="en-US" sz="1000" b="1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9713" y="393700"/>
            <a:ext cx="9578975" cy="1027113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004080"/>
                </a:solidFill>
                <a:latin typeface="+mn-lt"/>
              </a:rPr>
              <a:t>Zonula occludens (tight junction)</a:t>
            </a:r>
            <a:endParaRPr lang="en-US" sz="2800" b="1" i="1" smtClean="0">
              <a:solidFill>
                <a:srgbClr val="004080"/>
              </a:solidFill>
              <a:latin typeface="+mn-lt"/>
            </a:endParaRPr>
          </a:p>
        </p:txBody>
      </p:sp>
      <p:pic>
        <p:nvPicPr>
          <p:cNvPr id="5632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50" y="1812925"/>
            <a:ext cx="7531100" cy="5130800"/>
          </a:xfrm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3733800" y="73152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latin typeface="+mn-lt"/>
              </a:rPr>
              <a:t>Alberts et al., p. 794-5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381000"/>
            <a:ext cx="8543925" cy="685800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2800" b="1" smtClean="0">
                <a:solidFill>
                  <a:schemeClr val="bg2"/>
                </a:solidFill>
                <a:latin typeface="+mn-lt"/>
              </a:rPr>
              <a:t>Freeze-fracture preparation of zonula occludens</a:t>
            </a:r>
          </a:p>
        </p:txBody>
      </p:sp>
      <p:pic>
        <p:nvPicPr>
          <p:cNvPr id="57347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7" b="3566"/>
          <a:stretch>
            <a:fillRect/>
          </a:stretch>
        </p:blipFill>
        <p:spPr>
          <a:xfrm>
            <a:off x="814388" y="1905000"/>
            <a:ext cx="3768725" cy="4953000"/>
          </a:xfrm>
          <a:noFill/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t="24236" r="29402" b="29985"/>
          <a:stretch>
            <a:fillRect/>
          </a:stretch>
        </p:blipFill>
        <p:spPr bwMode="auto">
          <a:xfrm>
            <a:off x="5105400" y="4191000"/>
            <a:ext cx="42767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2" t="25946" r="21719" b="25581"/>
          <a:stretch>
            <a:fillRect/>
          </a:stretch>
        </p:blipFill>
        <p:spPr bwMode="auto">
          <a:xfrm>
            <a:off x="5105400" y="1371600"/>
            <a:ext cx="42767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236538"/>
            <a:ext cx="8543925" cy="1184275"/>
          </a:xfrm>
        </p:spPr>
        <p:txBody>
          <a:bodyPr rtlCol="0">
            <a:normAutofit fontScale="90000"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400" b="1" smtClean="0">
                <a:solidFill>
                  <a:srgbClr val="004080"/>
                </a:solidFill>
                <a:latin typeface="+mn-lt"/>
              </a:rPr>
              <a:t>Nexus (gap Junction)</a:t>
            </a:r>
            <a:r>
              <a:rPr lang="en-US" sz="4300" b="1" smtClean="0">
                <a:solidFill>
                  <a:srgbClr val="004080"/>
                </a:solidFill>
                <a:latin typeface="+mn-lt"/>
              </a:rPr>
              <a:t/>
            </a:r>
            <a:br>
              <a:rPr lang="en-US" sz="4300" b="1" smtClean="0">
                <a:solidFill>
                  <a:srgbClr val="004080"/>
                </a:solidFill>
                <a:latin typeface="+mn-lt"/>
              </a:rPr>
            </a:br>
            <a:r>
              <a:rPr lang="en-US" sz="2600" b="1" smtClean="0">
                <a:solidFill>
                  <a:srgbClr val="004080"/>
                </a:solidFill>
                <a:latin typeface="+mn-lt"/>
              </a:rPr>
              <a:t>- communicating junction</a:t>
            </a:r>
            <a:r>
              <a:rPr lang="en-US" sz="4300" b="1" smtClean="0">
                <a:solidFill>
                  <a:srgbClr val="004080"/>
                </a:solidFill>
                <a:latin typeface="+mn-lt"/>
              </a:rPr>
              <a:t/>
            </a:r>
            <a:br>
              <a:rPr lang="en-US" sz="4300" b="1" smtClean="0">
                <a:solidFill>
                  <a:srgbClr val="004080"/>
                </a:solidFill>
                <a:latin typeface="+mn-lt"/>
              </a:rPr>
            </a:br>
            <a:r>
              <a:rPr lang="en-US" sz="2600" smtClean="0">
                <a:solidFill>
                  <a:srgbClr val="004080"/>
                </a:solidFill>
                <a:latin typeface="+mn-lt"/>
              </a:rPr>
              <a:t>Six </a:t>
            </a:r>
            <a:r>
              <a:rPr lang="en-US" sz="2600" b="1" i="1" smtClean="0">
                <a:solidFill>
                  <a:srgbClr val="004080"/>
                </a:solidFill>
                <a:latin typeface="+mn-lt"/>
              </a:rPr>
              <a:t>Connexin</a:t>
            </a:r>
            <a:r>
              <a:rPr lang="en-US" sz="2600" b="1" smtClean="0">
                <a:solidFill>
                  <a:srgbClr val="004080"/>
                </a:solidFill>
                <a:latin typeface="+mn-lt"/>
              </a:rPr>
              <a:t> </a:t>
            </a:r>
            <a:r>
              <a:rPr lang="en-US" sz="2600" smtClean="0">
                <a:solidFill>
                  <a:srgbClr val="004080"/>
                </a:solidFill>
                <a:latin typeface="+mn-lt"/>
              </a:rPr>
              <a:t>subunits assemble to form a </a:t>
            </a:r>
            <a:r>
              <a:rPr lang="en-US" sz="2600" b="1" i="1" smtClean="0">
                <a:solidFill>
                  <a:srgbClr val="004080"/>
                </a:solidFill>
                <a:latin typeface="+mn-lt"/>
              </a:rPr>
              <a:t>Connexon</a:t>
            </a:r>
            <a:r>
              <a:rPr lang="en-US" sz="2600" smtClean="0">
                <a:solidFill>
                  <a:srgbClr val="004080"/>
                </a:solidFill>
                <a:latin typeface="+mn-lt"/>
              </a:rPr>
              <a:t>.</a:t>
            </a:r>
            <a:endParaRPr lang="en-US" sz="4300" smtClean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837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r="1639"/>
          <a:stretch>
            <a:fillRect/>
          </a:stretch>
        </p:blipFill>
        <p:spPr>
          <a:xfrm>
            <a:off x="533400" y="2362200"/>
            <a:ext cx="3863975" cy="4029075"/>
          </a:xfrm>
        </p:spPr>
      </p:pic>
      <p:pic>
        <p:nvPicPr>
          <p:cNvPr id="58372" name="Picture 8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1313" y="2054225"/>
            <a:ext cx="5907087" cy="51212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236538"/>
            <a:ext cx="8543925" cy="554037"/>
          </a:xfrm>
        </p:spPr>
        <p:txBody>
          <a:bodyPr rtlCol="0">
            <a:normAutofit fontScale="90000"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900" b="1" smtClean="0">
                <a:solidFill>
                  <a:srgbClr val="004080"/>
                </a:solidFill>
                <a:latin typeface="+mn-lt"/>
              </a:rPr>
              <a:t>Gap Junction</a:t>
            </a:r>
          </a:p>
        </p:txBody>
      </p:sp>
      <p:pic>
        <p:nvPicPr>
          <p:cNvPr id="593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r="8382" b="2899"/>
          <a:stretch>
            <a:fillRect/>
          </a:stretch>
        </p:blipFill>
        <p:spPr>
          <a:xfrm>
            <a:off x="376238" y="1343025"/>
            <a:ext cx="4916487" cy="5924550"/>
          </a:xfrm>
        </p:spPr>
      </p:pic>
      <p:pic>
        <p:nvPicPr>
          <p:cNvPr id="59396" name="Picture 6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3"/>
          <a:stretch>
            <a:fillRect/>
          </a:stretch>
        </p:blipFill>
        <p:spPr>
          <a:xfrm>
            <a:off x="5422900" y="1360488"/>
            <a:ext cx="4237038" cy="59229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57175"/>
            <a:ext cx="8547100" cy="952500"/>
          </a:xfrm>
        </p:spPr>
        <p:txBody>
          <a:bodyPr lIns="104494" tIns="52247" rIns="104494" bIns="52247" rtlCol="0" anchor="t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2"/>
                </a:solidFill>
                <a:latin typeface="+mn-lt"/>
              </a:rPr>
              <a:t>Epithelium (summary)</a:t>
            </a:r>
            <a:endParaRPr lang="en-US" dirty="0" smtClean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398463" y="1122363"/>
            <a:ext cx="9659937" cy="6130925"/>
          </a:xfrm>
        </p:spPr>
        <p:txBody>
          <a:bodyPr lIns="104494" tIns="52247" rIns="104494" bIns="52247"/>
          <a:lstStyle/>
          <a:p>
            <a:pPr eaLnBrk="1" hangingPunct="1">
              <a:buFontTx/>
              <a:buNone/>
            </a:pPr>
            <a:r>
              <a:rPr lang="en-US" sz="2800" b="1" smtClean="0">
                <a:solidFill>
                  <a:schemeClr val="bg2"/>
                </a:solidFill>
              </a:rPr>
              <a:t>Types - simple &amp; stratified (pseudostratified)</a:t>
            </a:r>
          </a:p>
          <a:p>
            <a:pPr eaLnBrk="1" hangingPunct="1">
              <a:buFontTx/>
              <a:buNone/>
            </a:pPr>
            <a:r>
              <a:rPr lang="en-US" sz="2800" b="1" smtClean="0">
                <a:solidFill>
                  <a:schemeClr val="bg2"/>
                </a:solidFill>
              </a:rPr>
              <a:t>Apical cell surface specializations</a:t>
            </a:r>
          </a:p>
          <a:p>
            <a:pPr lvl="1" eaLnBrk="1" hangingPunct="1">
              <a:buFontTx/>
              <a:buNone/>
            </a:pPr>
            <a:r>
              <a:rPr lang="en-US" sz="2400" b="1" smtClean="0">
                <a:solidFill>
                  <a:schemeClr val="bg2"/>
                </a:solidFill>
              </a:rPr>
              <a:t>Microvilli - actin filaments</a:t>
            </a:r>
          </a:p>
          <a:p>
            <a:pPr lvl="1" eaLnBrk="1" hangingPunct="1">
              <a:buFontTx/>
              <a:buNone/>
            </a:pPr>
            <a:r>
              <a:rPr lang="en-US" sz="2400" b="1" smtClean="0">
                <a:solidFill>
                  <a:schemeClr val="bg2"/>
                </a:solidFill>
              </a:rPr>
              <a:t>Cilia - microtubules (dyneins)</a:t>
            </a:r>
          </a:p>
          <a:p>
            <a:pPr eaLnBrk="1" hangingPunct="1">
              <a:buFontTx/>
              <a:buNone/>
            </a:pPr>
            <a:r>
              <a:rPr lang="en-US" sz="2800" b="1" smtClean="0">
                <a:solidFill>
                  <a:schemeClr val="bg2"/>
                </a:solidFill>
              </a:rPr>
              <a:t>Intercellular junctions</a:t>
            </a:r>
          </a:p>
          <a:p>
            <a:pPr lvl="1" eaLnBrk="1" hangingPunct="1">
              <a:buFontTx/>
              <a:buNone/>
            </a:pPr>
            <a:r>
              <a:rPr lang="en-US" sz="2800" b="1" smtClean="0">
                <a:solidFill>
                  <a:schemeClr val="bg2"/>
                </a:solidFill>
              </a:rPr>
              <a:t>	</a:t>
            </a:r>
            <a:r>
              <a:rPr lang="en-US" sz="2400" b="1" smtClean="0">
                <a:solidFill>
                  <a:schemeClr val="bg2"/>
                </a:solidFill>
              </a:rPr>
              <a:t>Zonula occludens (tight junction) - ridges and grooves,</a:t>
            </a:r>
          </a:p>
          <a:p>
            <a:pPr lvl="1" eaLnBrk="1" hangingPunct="1">
              <a:buFontTx/>
              <a:buNone/>
            </a:pPr>
            <a:r>
              <a:rPr lang="en-US" sz="2400" b="1" smtClean="0">
                <a:solidFill>
                  <a:schemeClr val="bg2"/>
                </a:solidFill>
              </a:rPr>
              <a:t>		seal intercellular spaces - Selective permeability barrier</a:t>
            </a:r>
          </a:p>
          <a:p>
            <a:pPr lvl="1" eaLnBrk="1" hangingPunct="1">
              <a:buFontTx/>
              <a:buNone/>
            </a:pPr>
            <a:r>
              <a:rPr lang="en-US" sz="2400" b="1" smtClean="0">
                <a:solidFill>
                  <a:schemeClr val="bg2"/>
                </a:solidFill>
              </a:rPr>
              <a:t>	Zonula adherens - actin filaments - cell to cell adhesion</a:t>
            </a:r>
          </a:p>
          <a:p>
            <a:pPr lvl="1" eaLnBrk="1" hangingPunct="1">
              <a:buFontTx/>
              <a:buNone/>
            </a:pPr>
            <a:r>
              <a:rPr lang="en-US" sz="2400" b="1" smtClean="0">
                <a:solidFill>
                  <a:schemeClr val="bg2"/>
                </a:solidFill>
              </a:rPr>
              <a:t>	Macula adherens (desmosome) - intermediate filaments 		- attachment plaque (spot)</a:t>
            </a:r>
          </a:p>
          <a:p>
            <a:pPr lvl="1" eaLnBrk="1" hangingPunct="1">
              <a:buFontTx/>
              <a:buNone/>
            </a:pPr>
            <a:r>
              <a:rPr lang="en-US" sz="2400" b="1" smtClean="0">
                <a:solidFill>
                  <a:schemeClr val="bg2"/>
                </a:solidFill>
              </a:rPr>
              <a:t>	Hemidesmosome - attaches epithelium to basal lamina</a:t>
            </a:r>
          </a:p>
          <a:p>
            <a:pPr lvl="1" eaLnBrk="1" hangingPunct="1">
              <a:buFontTx/>
              <a:buNone/>
            </a:pPr>
            <a:r>
              <a:rPr lang="en-US" sz="2400" b="1" smtClean="0">
                <a:solidFill>
                  <a:schemeClr val="bg2"/>
                </a:solidFill>
              </a:rPr>
              <a:t>	Nexus (gap junction) - connexons - cell to cell 				communication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200" b="1" smtClean="0">
                <a:solidFill>
                  <a:schemeClr val="bg2"/>
                </a:solidFill>
                <a:latin typeface="+mn-lt"/>
              </a:rPr>
              <a:t>Epithelial cells form Secretory  Glands</a:t>
            </a:r>
            <a:endParaRPr lang="en-US" sz="3200" smtClean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66713" indent="-366713" defTabSz="977900" eaLnBrk="1" hangingPunct="1">
              <a:buFontTx/>
              <a:buNone/>
            </a:pPr>
            <a:r>
              <a:rPr lang="en-US" b="1" smtClean="0">
                <a:solidFill>
                  <a:schemeClr val="bg2"/>
                </a:solidFill>
              </a:rPr>
              <a:t>Glands:  </a:t>
            </a:r>
            <a:r>
              <a:rPr lang="en-US" sz="2800" b="1" smtClean="0">
                <a:solidFill>
                  <a:schemeClr val="bg2"/>
                </a:solidFill>
              </a:rPr>
              <a:t>Groupings of cells specialized for secretion</a:t>
            </a:r>
          </a:p>
          <a:p>
            <a:pPr marL="366713" indent="-366713" defTabSz="977900" eaLnBrk="1" hangingPunct="1">
              <a:buFontTx/>
              <a:buNone/>
            </a:pPr>
            <a:endParaRPr lang="en-US" sz="2800" b="1" smtClean="0">
              <a:solidFill>
                <a:schemeClr val="bg2"/>
              </a:solidFill>
            </a:endParaRPr>
          </a:p>
          <a:p>
            <a:pPr marL="366713" indent="-366713" defTabSz="977900" eaLnBrk="1" hangingPunct="1">
              <a:buFontTx/>
              <a:buNone/>
            </a:pPr>
            <a:r>
              <a:rPr lang="en-US" sz="2800" b="1" smtClean="0">
                <a:solidFill>
                  <a:schemeClr val="bg2"/>
                </a:solidFill>
              </a:rPr>
              <a:t>Secretion </a:t>
            </a:r>
            <a:r>
              <a:rPr lang="en-US" sz="2800" b="1" i="1" smtClean="0">
                <a:solidFill>
                  <a:schemeClr val="bg2"/>
                </a:solidFill>
              </a:rPr>
              <a:t>is the process by which small molecules are taken up and transformed, by intracellular biosynthesis, into a more complex product that is then actively released from the cell</a:t>
            </a:r>
            <a:r>
              <a:rPr lang="en-US" sz="2800" b="1" smtClean="0">
                <a:solidFill>
                  <a:schemeClr val="bg2"/>
                </a:solidFill>
              </a:rPr>
              <a:t>.</a:t>
            </a:r>
          </a:p>
          <a:p>
            <a:pPr marL="366713" indent="-366713" defTabSz="977900" eaLnBrk="1" hangingPunct="1">
              <a:buFontTx/>
              <a:buNone/>
            </a:pPr>
            <a:r>
              <a:rPr lang="en-US" sz="2800" b="1" smtClean="0">
                <a:solidFill>
                  <a:schemeClr val="bg2"/>
                </a:solidFill>
              </a:rPr>
              <a:t>Exocrine (ducts) and endocrine (ductless) glands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lassSlide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2268538"/>
            <a:ext cx="863441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575"/>
            <a:ext cx="100584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38175" y="0"/>
            <a:ext cx="8940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400" b="1" smtClean="0">
                <a:solidFill>
                  <a:srgbClr val="004080"/>
                </a:solidFill>
                <a:latin typeface="+mn-lt"/>
              </a:rPr>
              <a:t>Secretory Epithelial cells</a:t>
            </a:r>
            <a:endParaRPr lang="en-US" sz="3400" smtClean="0">
              <a:solidFill>
                <a:srgbClr val="004080"/>
              </a:solidFill>
              <a:latin typeface="+mn-lt"/>
            </a:endParaRP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6945313" y="5292725"/>
            <a:ext cx="3113087" cy="24796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6865938" y="5529263"/>
            <a:ext cx="3192462" cy="22431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315913"/>
            <a:ext cx="8543925" cy="711200"/>
          </a:xfrm>
        </p:spPr>
        <p:txBody>
          <a:bodyPr rtlCol="0">
            <a:normAutofit fontScale="90000"/>
          </a:bodyPr>
          <a:lstStyle/>
          <a:p>
            <a:pPr algn="l" defTabSz="1018705" eaLnBrk="1" fontAlgn="auto" hangingPunct="1"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4080"/>
                </a:solidFill>
                <a:latin typeface="+mn-lt"/>
              </a:rPr>
              <a:t>Development of Endocrine and Exocrine Glands</a:t>
            </a:r>
            <a:r>
              <a:rPr lang="en-US" sz="2600" b="1" smtClean="0">
                <a:solidFill>
                  <a:srgbClr val="004080"/>
                </a:solidFill>
                <a:latin typeface="+mn-lt"/>
              </a:rPr>
              <a:t/>
            </a:r>
            <a:br>
              <a:rPr lang="en-US" sz="2600" b="1" smtClean="0">
                <a:solidFill>
                  <a:srgbClr val="004080"/>
                </a:solidFill>
                <a:latin typeface="+mn-lt"/>
              </a:rPr>
            </a:br>
            <a:r>
              <a:rPr lang="en-US" sz="3400" b="1" smtClean="0">
                <a:solidFill>
                  <a:srgbClr val="004080"/>
                </a:solidFill>
                <a:latin typeface="+mn-lt"/>
              </a:rPr>
              <a:t>						</a:t>
            </a:r>
            <a:endParaRPr lang="en-US" sz="1000" b="1" smtClean="0">
              <a:solidFill>
                <a:srgbClr val="004080"/>
              </a:solidFill>
              <a:latin typeface="+mn-lt"/>
            </a:endParaRPr>
          </a:p>
        </p:txBody>
      </p:sp>
      <p:pic>
        <p:nvPicPr>
          <p:cNvPr id="63491" name="Picture 5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62000"/>
            <a:ext cx="8861425" cy="6429375"/>
          </a:xfrm>
        </p:spPr>
      </p:pic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6400800" y="7162800"/>
            <a:ext cx="3200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1" smtClean="0">
                <a:solidFill>
                  <a:srgbClr val="004080"/>
                </a:solidFill>
                <a:latin typeface="+mn-lt"/>
              </a:rPr>
              <a:t>Junqueira &amp; Carneiro 10th Ed. P. 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236538"/>
            <a:ext cx="8543925" cy="1027112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3900" b="1" smtClean="0">
                <a:solidFill>
                  <a:srgbClr val="004080"/>
                </a:solidFill>
                <a:latin typeface="+mn-lt"/>
              </a:rPr>
              <a:t>Secretory Units and Glandular  Cells</a:t>
            </a:r>
            <a:endParaRPr lang="en-US" b="1" smtClean="0">
              <a:solidFill>
                <a:srgbClr val="004080"/>
              </a:solidFill>
              <a:latin typeface="+mn-lt"/>
            </a:endParaRPr>
          </a:p>
        </p:txBody>
      </p:sp>
      <p:pic>
        <p:nvPicPr>
          <p:cNvPr id="6451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/>
          <a:stretch>
            <a:fillRect/>
          </a:stretch>
        </p:blipFill>
        <p:spPr>
          <a:xfrm>
            <a:off x="311150" y="1817688"/>
            <a:ext cx="4454525" cy="5370512"/>
          </a:xfrm>
          <a:noFill/>
        </p:spPr>
      </p:pic>
      <p:pic>
        <p:nvPicPr>
          <p:cNvPr id="64516" name="Picture 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16223"/>
          <a:stretch>
            <a:fillRect/>
          </a:stretch>
        </p:blipFill>
        <p:spPr>
          <a:xfrm>
            <a:off x="4868863" y="1817688"/>
            <a:ext cx="4870450" cy="5292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/>
          <a:stretch>
            <a:fillRect/>
          </a:stretch>
        </p:blipFill>
        <p:spPr bwMode="auto">
          <a:xfrm>
            <a:off x="239713" y="1122363"/>
            <a:ext cx="33528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836738" y="254000"/>
            <a:ext cx="63849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900" b="1" smtClean="0">
                <a:solidFill>
                  <a:srgbClr val="004080"/>
                </a:solidFill>
                <a:latin typeface="+mn-lt"/>
              </a:rPr>
              <a:t>Two Secretory Pathways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676400" y="3965575"/>
            <a:ext cx="15970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100" b="1" smtClean="0">
                <a:solidFill>
                  <a:schemeClr val="hlink"/>
                </a:solidFill>
                <a:latin typeface="+mn-lt"/>
              </a:rPr>
              <a:t>Exocytosis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911600" y="1833563"/>
            <a:ext cx="61468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5" tIns="48898" rIns="97795" bIns="48898">
            <a:spAutoFit/>
          </a:bodyPr>
          <a:lstStyle>
            <a:lvl1pPr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 defTabSz="9779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defTabSz="9779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3000" b="1" smtClean="0">
                <a:latin typeface="+mn-lt"/>
              </a:rPr>
              <a:t>Regulated Secretion:</a:t>
            </a:r>
            <a:r>
              <a:rPr lang="en-US" sz="3000" smtClean="0">
                <a:solidFill>
                  <a:srgbClr val="004080"/>
                </a:solidFill>
                <a:latin typeface="+mn-lt"/>
              </a:rPr>
              <a:t>  Secretory granules accumulate in cells and the granule content is released by exocytosis upon stimulation.</a:t>
            </a:r>
          </a:p>
          <a:p>
            <a:pPr algn="l">
              <a:spcBef>
                <a:spcPct val="50000"/>
              </a:spcBef>
              <a:defRPr/>
            </a:pPr>
            <a:endParaRPr lang="en-US" sz="3000" smtClean="0">
              <a:solidFill>
                <a:srgbClr val="004080"/>
              </a:solidFill>
              <a:latin typeface="+mn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3000" b="1" smtClean="0">
                <a:latin typeface="+mn-lt"/>
              </a:rPr>
              <a:t>Constitutive Secretion:  </a:t>
            </a:r>
            <a:r>
              <a:rPr lang="en-US" sz="3000" smtClean="0">
                <a:solidFill>
                  <a:srgbClr val="004080"/>
                </a:solidFill>
                <a:latin typeface="+mn-lt"/>
              </a:rPr>
              <a:t>The secretory product is not concentrated into granules but is released continuously in small vesicles.</a:t>
            </a:r>
            <a:endParaRPr lang="en-US" sz="30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543925" cy="1295400"/>
          </a:xfrm>
        </p:spPr>
        <p:txBody>
          <a:bodyPr rtlCol="0">
            <a:normAutofit/>
          </a:bodyPr>
          <a:lstStyle/>
          <a:p>
            <a:pPr defTabSz="1018705" eaLnBrk="1" fontAlgn="auto" hangingPunct="1">
              <a:spcAft>
                <a:spcPts val="0"/>
              </a:spcAft>
              <a:defRPr/>
            </a:pPr>
            <a:r>
              <a:rPr lang="en-US" sz="4000" b="1" smtClean="0">
                <a:solidFill>
                  <a:schemeClr val="bg2"/>
                </a:solidFill>
                <a:latin typeface="+mn-lt"/>
              </a:rPr>
              <a:t>Learning Objectives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757238" y="1676400"/>
            <a:ext cx="8543925" cy="5943600"/>
          </a:xfrm>
        </p:spPr>
        <p:txBody>
          <a:bodyPr/>
          <a:lstStyle/>
          <a:p>
            <a:pPr marL="495300" indent="-495300" eaLnBrk="1" hangingPunct="1">
              <a:lnSpc>
                <a:spcPct val="90000"/>
              </a:lnSpc>
              <a:buFontTx/>
              <a:buNone/>
            </a:pPr>
            <a:r>
              <a:rPr lang="en-US" sz="2200" smtClean="0">
                <a:solidFill>
                  <a:schemeClr val="bg2"/>
                </a:solidFill>
              </a:rPr>
              <a:t>After today’s session, the students are expected to:</a:t>
            </a:r>
          </a:p>
          <a:p>
            <a:pPr marL="495300" indent="-495300" eaLnBrk="1" hangingPunct="1">
              <a:lnSpc>
                <a:spcPct val="90000"/>
              </a:lnSpc>
            </a:pPr>
            <a:endParaRPr lang="en-US" sz="2200" smtClean="0">
              <a:solidFill>
                <a:schemeClr val="bg2"/>
              </a:solidFill>
            </a:endParaRPr>
          </a:p>
          <a:p>
            <a:pPr marL="495300" indent="-495300"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chemeClr val="bg2"/>
                </a:solidFill>
              </a:rPr>
              <a:t>1.	Understand the differences between light and electron microscopy in terms of tissue preparation, resolution of structures, and appearance of the final image. </a:t>
            </a:r>
          </a:p>
          <a:p>
            <a:pPr marL="495300" indent="-495300" eaLnBrk="1" hangingPunct="1">
              <a:lnSpc>
                <a:spcPct val="90000"/>
              </a:lnSpc>
              <a:buFontTx/>
              <a:buAutoNum type="arabicPeriod" startAt="2"/>
            </a:pPr>
            <a:r>
              <a:rPr lang="en-US" sz="2400" smtClean="0">
                <a:solidFill>
                  <a:schemeClr val="bg2"/>
                </a:solidFill>
              </a:rPr>
              <a:t>Be able to classify epithelia and identify each type.</a:t>
            </a:r>
          </a:p>
          <a:p>
            <a:pPr marL="495300" indent="-495300" eaLnBrk="1" hangingPunct="1">
              <a:lnSpc>
                <a:spcPct val="90000"/>
              </a:lnSpc>
              <a:buFontTx/>
              <a:buAutoNum type="arabicPeriod" startAt="2"/>
            </a:pPr>
            <a:r>
              <a:rPr lang="en-US" sz="2400" smtClean="0">
                <a:solidFill>
                  <a:schemeClr val="bg2"/>
                </a:solidFill>
              </a:rPr>
              <a:t>Recognize four types of intercellular junctions and hemidesmosomes at the electron microscope level and know their functions.</a:t>
            </a:r>
          </a:p>
          <a:p>
            <a:pPr marL="495300" indent="-495300" eaLnBrk="1" hangingPunct="1">
              <a:lnSpc>
                <a:spcPct val="90000"/>
              </a:lnSpc>
              <a:buFontTx/>
              <a:buAutoNum type="arabicPeriod" startAt="2"/>
            </a:pPr>
            <a:r>
              <a:rPr lang="en-US" sz="2400" smtClean="0">
                <a:solidFill>
                  <a:schemeClr val="bg2"/>
                </a:solidFill>
              </a:rPr>
              <a:t>Identify the apical specializations and know their functions.</a:t>
            </a:r>
          </a:p>
          <a:p>
            <a:pPr marL="495300" indent="-495300" eaLnBrk="1" hangingPunct="1">
              <a:lnSpc>
                <a:spcPct val="90000"/>
              </a:lnSpc>
              <a:buFontTx/>
              <a:buAutoNum type="arabicPeriod" startAt="2"/>
            </a:pPr>
            <a:r>
              <a:rPr lang="en-US" sz="2400" smtClean="0">
                <a:solidFill>
                  <a:schemeClr val="bg2"/>
                </a:solidFill>
              </a:rPr>
              <a:t>Be able to correlate different types of epithelia to their functions and know where in the body each type occurs.</a:t>
            </a:r>
          </a:p>
          <a:p>
            <a:pPr marL="495300" indent="-495300" eaLnBrk="1" hangingPunct="1">
              <a:lnSpc>
                <a:spcPct val="90000"/>
              </a:lnSpc>
              <a:buFontTx/>
              <a:buAutoNum type="arabicPeriod" startAt="2"/>
            </a:pPr>
            <a:r>
              <a:rPr lang="en-US" sz="2400" smtClean="0">
                <a:solidFill>
                  <a:schemeClr val="bg2"/>
                </a:solidFill>
              </a:rPr>
              <a:t>Know how specialized and non-specialized epithelial cells are renewed.</a:t>
            </a:r>
          </a:p>
          <a:p>
            <a:pPr marL="495300" indent="-495300" eaLnBrk="1" hangingPunct="1">
              <a:lnSpc>
                <a:spcPct val="90000"/>
              </a:lnSpc>
              <a:buFontTx/>
              <a:buAutoNum type="arabicPeriod" startAt="2"/>
            </a:pPr>
            <a:r>
              <a:rPr lang="en-US" sz="2400" smtClean="0">
                <a:solidFill>
                  <a:schemeClr val="bg2"/>
                </a:solidFill>
              </a:rPr>
              <a:t>Know how exocrine and endocrine glands form and be able to recognize secretory cells.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17550" y="315913"/>
            <a:ext cx="8547100" cy="1293812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b="1" smtClean="0">
                <a:solidFill>
                  <a:srgbClr val="FF0000"/>
                </a:solidFill>
                <a:latin typeface="+mn-lt"/>
              </a:rPr>
              <a:t>Tissue Preparation </a:t>
            </a:r>
            <a:br>
              <a:rPr lang="en-US" sz="4200" b="1" smtClean="0">
                <a:solidFill>
                  <a:srgbClr val="FF0000"/>
                </a:solidFill>
                <a:latin typeface="+mn-lt"/>
              </a:rPr>
            </a:br>
            <a:r>
              <a:rPr lang="en-US" sz="4200" b="1" smtClean="0">
                <a:solidFill>
                  <a:srgbClr val="FF0000"/>
                </a:solidFill>
                <a:latin typeface="+mn-lt"/>
              </a:rPr>
              <a:t>for Light Microscopy</a:t>
            </a:r>
            <a:endParaRPr lang="en-US" b="1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19100" y="2008188"/>
            <a:ext cx="9051925" cy="4392612"/>
          </a:xfrm>
        </p:spPr>
        <p:txBody>
          <a:bodyPr/>
          <a:lstStyle/>
          <a:p>
            <a:pPr marL="506413" indent="-506413" defTabSz="1057275" eaLnBrk="1" hangingPunct="1">
              <a:lnSpc>
                <a:spcPct val="80000"/>
              </a:lnSpc>
              <a:buFont typeface="Times" charset="0"/>
              <a:buAutoNum type="arabicPeriod"/>
            </a:pPr>
            <a:r>
              <a:rPr lang="en-US" sz="2700" smtClean="0"/>
              <a:t>Stabilize cellular structures by chemical fixation.</a:t>
            </a:r>
          </a:p>
          <a:p>
            <a:pPr marL="506413" indent="-506413" defTabSz="1057275" eaLnBrk="1" hangingPunct="1">
              <a:lnSpc>
                <a:spcPct val="80000"/>
              </a:lnSpc>
              <a:buFont typeface="Times" charset="0"/>
              <a:buAutoNum type="arabicPeriod" startAt="2"/>
            </a:pPr>
            <a:r>
              <a:rPr lang="en-US" sz="2700" smtClean="0"/>
              <a:t>Dehydrate and infiltrate tissues with paraffin or plastic.</a:t>
            </a:r>
          </a:p>
          <a:p>
            <a:pPr marL="506413" indent="-506413" defTabSz="1057275" eaLnBrk="1" hangingPunct="1">
              <a:lnSpc>
                <a:spcPct val="80000"/>
              </a:lnSpc>
              <a:buFont typeface="Times" charset="0"/>
              <a:buAutoNum type="arabicPeriod" startAt="3"/>
            </a:pPr>
            <a:r>
              <a:rPr lang="en-US" sz="2700" smtClean="0"/>
              <a:t>Embed fixed tissues in paraffin or plastic blocks.</a:t>
            </a:r>
          </a:p>
          <a:p>
            <a:pPr marL="506413" indent="-506413" defTabSz="1057275" eaLnBrk="1" hangingPunct="1">
              <a:lnSpc>
                <a:spcPct val="80000"/>
              </a:lnSpc>
              <a:buFont typeface="Times" charset="0"/>
              <a:buAutoNum type="arabicPeriod" startAt="4"/>
            </a:pPr>
            <a:r>
              <a:rPr lang="en-US" sz="2700" smtClean="0"/>
              <a:t>Cut into thin slices of 3-10 micrometer thick; collect sections on slides.</a:t>
            </a:r>
          </a:p>
          <a:p>
            <a:pPr marL="506413" indent="-506413" defTabSz="1057275" eaLnBrk="1" hangingPunct="1">
              <a:lnSpc>
                <a:spcPct val="80000"/>
              </a:lnSpc>
              <a:buFont typeface="Times" charset="0"/>
              <a:buAutoNum type="arabicPeriod" startAt="5"/>
            </a:pPr>
            <a:r>
              <a:rPr lang="en-US" sz="2700" smtClean="0"/>
              <a:t>Re-hydrate and stain with Hematoxylin (a basic dye): Stains basophilic structures (e.g. nucleic acids) blue/purple.</a:t>
            </a:r>
          </a:p>
          <a:p>
            <a:pPr marL="506413" indent="-506413" defTabSz="1057275" eaLnBrk="1" hangingPunct="1">
              <a:lnSpc>
                <a:spcPct val="80000"/>
              </a:lnSpc>
              <a:buFont typeface="Times" charset="0"/>
              <a:buAutoNum type="arabicPeriod" startAt="6"/>
            </a:pPr>
            <a:r>
              <a:rPr lang="en-US" sz="2700" smtClean="0"/>
              <a:t>Counter-stain with Eosin (an acidic dye):  Stains acidophilic or “eosinophilic” structures (e.g. proteins, membranes) red/pink.</a:t>
            </a:r>
          </a:p>
        </p:txBody>
      </p:sp>
      <p:sp>
        <p:nvSpPr>
          <p:cNvPr id="7172" name="Text Box 1028"/>
          <p:cNvSpPr txBox="1">
            <a:spLocks noChangeArrowheads="1"/>
          </p:cNvSpPr>
          <p:nvPr/>
        </p:nvSpPr>
        <p:spPr bwMode="auto">
          <a:xfrm>
            <a:off x="820738" y="6494463"/>
            <a:ext cx="8399462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“H &amp; E” staining is routine, but other dyes and staining techniques may be used to visualize other structures.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54063" y="85725"/>
            <a:ext cx="8550275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+mn-lt"/>
              </a:rPr>
              <a:t>Light Microscopy</a:t>
            </a:r>
          </a:p>
        </p:txBody>
      </p:sp>
      <p:sp>
        <p:nvSpPr>
          <p:cNvPr id="9219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778375" y="2244725"/>
            <a:ext cx="4860925" cy="4664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1.  ILLUMINATION SOURCE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2.  CONDENSER LENS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3.  SPECIMEN STAGE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4.  OBJECTIVE LENS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5.  PROJECTION (OCULAR) LENS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200" smtClean="0"/>
              <a:t>6. OBSERVER</a:t>
            </a:r>
          </a:p>
          <a:p>
            <a:pPr eaLnBrk="1" hangingPunct="1">
              <a:lnSpc>
                <a:spcPct val="90000"/>
              </a:lnSpc>
            </a:pP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YIELDS A 2-DIMENSIONAL IMAGE CAPABLE OF 0.2 </a:t>
            </a:r>
            <a:r>
              <a:rPr lang="en-US" sz="2000" smtClean="0">
                <a:sym typeface="Symbol" pitchFamily="18" charset="2"/>
              </a:rPr>
              <a:t></a:t>
            </a:r>
            <a:r>
              <a:rPr lang="en-US" sz="2000" smtClean="0">
                <a:sym typeface="WP Greek Century" pitchFamily="2" charset="2"/>
              </a:rPr>
              <a:t>m</a:t>
            </a:r>
            <a:r>
              <a:rPr lang="en-US" sz="2000" smtClean="0"/>
              <a:t> RESOLUTION</a:t>
            </a:r>
            <a:r>
              <a:rPr lang="en-US" sz="2000" smtClean="0">
                <a:sym typeface="WP Greek Century" pitchFamily="2" charset="2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ym typeface="WP Greek Century" pitchFamily="2" charset="2"/>
              </a:rPr>
              <a:t>CELLULAR FEATURES ARE STAINED DIFFERENTIALLY BASED PRIMARILY UPON CHEMICAL PROPERTIES.</a:t>
            </a:r>
          </a:p>
        </p:txBody>
      </p:sp>
      <p:pic>
        <p:nvPicPr>
          <p:cNvPr id="9220" name="Picture 1030" descr="LM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925" y="1554163"/>
            <a:ext cx="3700463" cy="5786437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63" y="85725"/>
            <a:ext cx="8550275" cy="11239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+mn-lt"/>
              </a:rPr>
              <a:t>Light Microscopy</a:t>
            </a:r>
          </a:p>
        </p:txBody>
      </p:sp>
      <p:pic>
        <p:nvPicPr>
          <p:cNvPr id="10243" name="Picture 5" descr="Cell_LM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0" y="1295400"/>
            <a:ext cx="4994275" cy="6303963"/>
          </a:xfrm>
          <a:noFill/>
        </p:spPr>
      </p:pic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168275" y="1725613"/>
            <a:ext cx="22621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sz="2200" dirty="0" smtClean="0">
                <a:latin typeface="+mn-lt"/>
              </a:rPr>
              <a:t>Eosin (red):</a:t>
            </a:r>
          </a:p>
          <a:p>
            <a:pPr>
              <a:defRPr/>
            </a:pPr>
            <a:endParaRPr lang="en-US" sz="2200" dirty="0" smtClean="0">
              <a:latin typeface="+mn-lt"/>
            </a:endParaRPr>
          </a:p>
          <a:p>
            <a:pPr algn="l">
              <a:defRPr/>
            </a:pPr>
            <a:r>
              <a:rPr lang="en-US" sz="2200" dirty="0" smtClean="0">
                <a:latin typeface="+mn-lt"/>
              </a:rPr>
              <a:t>stains (+) charged structures,       e.g. </a:t>
            </a:r>
            <a:r>
              <a:rPr lang="en-US" sz="2200" b="1" dirty="0" smtClean="0">
                <a:latin typeface="+mn-lt"/>
              </a:rPr>
              <a:t>membranes </a:t>
            </a:r>
            <a:r>
              <a:rPr lang="en-US" sz="2200" dirty="0" smtClean="0">
                <a:latin typeface="+mn-lt"/>
              </a:rPr>
              <a:t> and </a:t>
            </a:r>
            <a:r>
              <a:rPr lang="en-US" sz="2200" b="1" dirty="0" smtClean="0">
                <a:latin typeface="+mn-lt"/>
              </a:rPr>
              <a:t>proteins</a:t>
            </a:r>
            <a:endParaRPr lang="en-US" sz="2200" dirty="0" smtClean="0">
              <a:latin typeface="+mn-lt"/>
            </a:endParaRP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7543800" y="1727200"/>
            <a:ext cx="243046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>
              <a:defRPr sz="1400">
                <a:solidFill>
                  <a:schemeClr val="bg2"/>
                </a:solidFill>
                <a:latin typeface="Arial Unicode MS" pitchFamily="34" charset="-128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Arial Unicode MS" pitchFamily="34" charset="-128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r>
              <a:rPr lang="en-US" sz="2200" dirty="0" err="1" smtClean="0">
                <a:latin typeface="+mn-lt"/>
              </a:rPr>
              <a:t>Hematoxylin</a:t>
            </a:r>
            <a:r>
              <a:rPr lang="en-US" sz="2200" dirty="0" smtClean="0">
                <a:latin typeface="+mn-lt"/>
              </a:rPr>
              <a:t> (blue):</a:t>
            </a:r>
          </a:p>
          <a:p>
            <a:pPr>
              <a:defRPr/>
            </a:pPr>
            <a:endParaRPr lang="en-US" sz="2200" dirty="0" smtClean="0">
              <a:latin typeface="+mn-lt"/>
            </a:endParaRPr>
          </a:p>
          <a:p>
            <a:pPr algn="l">
              <a:defRPr/>
            </a:pPr>
            <a:r>
              <a:rPr lang="en-US" sz="2200" dirty="0" smtClean="0">
                <a:latin typeface="+mn-lt"/>
              </a:rPr>
              <a:t>stains (-) charged structures,          e.g. </a:t>
            </a:r>
            <a:r>
              <a:rPr lang="en-US" sz="2200" b="1" dirty="0" smtClean="0">
                <a:latin typeface="+mn-lt"/>
              </a:rPr>
              <a:t>nucleic acids (DNA and RNA) </a:t>
            </a:r>
            <a:r>
              <a:rPr lang="en-US" sz="2200" dirty="0" smtClean="0">
                <a:latin typeface="+mn-lt"/>
              </a:rPr>
              <a:t>and </a:t>
            </a:r>
            <a:r>
              <a:rPr lang="en-US" sz="2200" b="1" dirty="0" smtClean="0">
                <a:latin typeface="+mn-lt"/>
              </a:rPr>
              <a:t>sulfated proteoglycans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10614</TotalTime>
  <Words>1471</Words>
  <Application>Microsoft Office PowerPoint</Application>
  <PresentationFormat>Custom</PresentationFormat>
  <Paragraphs>335</Paragraphs>
  <Slides>64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 Unicode MS</vt:lpstr>
      <vt:lpstr>Arial</vt:lpstr>
      <vt:lpstr>Calibri</vt:lpstr>
      <vt:lpstr>Times</vt:lpstr>
      <vt:lpstr>ＭＳ Ｐゴシック</vt:lpstr>
      <vt:lpstr>Symbol</vt:lpstr>
      <vt:lpstr>WP Greek Century</vt:lpstr>
      <vt:lpstr>Times New Roman</vt:lpstr>
      <vt:lpstr>Office Theme</vt:lpstr>
      <vt:lpstr>Adobe Photoshop Image</vt:lpstr>
      <vt:lpstr>Histology: Introduction &amp; Epithelial Tissue</vt:lpstr>
      <vt:lpstr>Resources</vt:lpstr>
      <vt:lpstr>Overall Objectives </vt:lpstr>
      <vt:lpstr>Correlate</vt:lpstr>
      <vt:lpstr>HISTOLOGY The study of cells and tissues, a.k.a. micro-anatomy</vt:lpstr>
      <vt:lpstr>PowerPoint Presentation</vt:lpstr>
      <vt:lpstr>Tissue Preparation  for Light Microscopy</vt:lpstr>
      <vt:lpstr>Light Microscopy</vt:lpstr>
      <vt:lpstr>Light Microscopy</vt:lpstr>
      <vt:lpstr>Electron Microscopy</vt:lpstr>
      <vt:lpstr>Transmission Electron Microscopy</vt:lpstr>
      <vt:lpstr>PowerPoint Presentation</vt:lpstr>
      <vt:lpstr>PowerPoint Presentation</vt:lpstr>
      <vt:lpstr>A cell’s form reflects its function</vt:lpstr>
      <vt:lpstr>ORGANS are comprised of different TISSUES:</vt:lpstr>
      <vt:lpstr> [ Fr. Tissu, woven ;  L. texo, to weave ]</vt:lpstr>
      <vt:lpstr>BASIC TISSUES</vt:lpstr>
      <vt:lpstr>PowerPoint Presentation</vt:lpstr>
      <vt:lpstr>An epithelium is a cohesive sheet of cells that:</vt:lpstr>
      <vt:lpstr>PowerPoint Presentation</vt:lpstr>
      <vt:lpstr>                      Epithelial lining cells of                 Skin                                      Intestine</vt:lpstr>
      <vt:lpstr>Epithelial cells:</vt:lpstr>
      <vt:lpstr>Classification of Epithelium</vt:lpstr>
      <vt:lpstr>PowerPoint Presentation</vt:lpstr>
      <vt:lpstr>Endothelium/Mesothelium  (Simple Squamous Epithelium)</vt:lpstr>
      <vt:lpstr>PowerPoint Presentation</vt:lpstr>
      <vt:lpstr>PowerPoint Presentation</vt:lpstr>
      <vt:lpstr>Simple columnar epithelium lining the gut lumen</vt:lpstr>
      <vt:lpstr>           Stratified Squamous Epithelium  non-keratinized                keratinized </vt:lpstr>
      <vt:lpstr>Stratified Squamous Epithelium</vt:lpstr>
      <vt:lpstr>Transitional Epithelium (urothelium)</vt:lpstr>
      <vt:lpstr>Transitional Epithelium (urothelium) Lines the urinary tract, ureter, bladder and urethra</vt:lpstr>
      <vt:lpstr>Pseudostratified Epithelium</vt:lpstr>
      <vt:lpstr>Epithelial cells:</vt:lpstr>
      <vt:lpstr>Apical Cell Surface Specializations – 1 Microvilli – aka “brush border” or “striated border”</vt:lpstr>
      <vt:lpstr>Microvilli (Core of actin filaments)</vt:lpstr>
      <vt:lpstr>Apical Surface Specializations-2 Cilia on Pseudostratified Columnar Epithelium with Goblet cells (Respiratory Epithelium)</vt:lpstr>
      <vt:lpstr>Cilia (Apical Cell Surface Specializations – 2)  core of microtubules in 9+2 arrangement (axoneme)</vt:lpstr>
      <vt:lpstr>PowerPoint Presentation</vt:lpstr>
      <vt:lpstr>PowerPoint Presentation</vt:lpstr>
      <vt:lpstr>PowerPoint Presentation</vt:lpstr>
      <vt:lpstr>Two types of apical cell surface specializations:  Microvilli and cilia</vt:lpstr>
      <vt:lpstr>Epithelial cells:</vt:lpstr>
      <vt:lpstr>Basolateral Specializations</vt:lpstr>
      <vt:lpstr>Macula adherens (desmosomes)  and Intermediate Filaments</vt:lpstr>
      <vt:lpstr>Macula Adherens (desmosome)</vt:lpstr>
      <vt:lpstr>Desmosomes and Intermediate Filaments</vt:lpstr>
      <vt:lpstr>PowerPoint Presentation</vt:lpstr>
      <vt:lpstr>Loss of desmosome functions cause  Blistering Skin Disorders</vt:lpstr>
      <vt:lpstr>Intercellular Junctions       Junctional Complex</vt:lpstr>
      <vt:lpstr>Zonula adherens (intermediate junction)</vt:lpstr>
      <vt:lpstr>  Zonula adherens        Macula adherens</vt:lpstr>
      <vt:lpstr>Zonula Occludens (Tight Junction)         </vt:lpstr>
      <vt:lpstr>Zonula occludens (tight junction)</vt:lpstr>
      <vt:lpstr>Freeze-fracture preparation of zonula occludens</vt:lpstr>
      <vt:lpstr>Nexus (gap Junction) - communicating junction Six Connexin subunits assemble to form a Connexon.</vt:lpstr>
      <vt:lpstr>Gap Junction</vt:lpstr>
      <vt:lpstr>Epithelium (summary)</vt:lpstr>
      <vt:lpstr>Epithelial cells form Secretory  Glands</vt:lpstr>
      <vt:lpstr>PowerPoint Presentation</vt:lpstr>
      <vt:lpstr>Development of Endocrine and Exocrine Glands       </vt:lpstr>
      <vt:lpstr>Secretory Units and Glandular  Cells</vt:lpstr>
      <vt:lpstr>PowerPoint Presentation</vt:lpstr>
      <vt:lpstr>Learning Objectives</vt:lpstr>
    </vt:vector>
  </TitlesOfParts>
  <Company>University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Medical Administration</dc:creator>
  <cp:lastModifiedBy>Matt Velkey</cp:lastModifiedBy>
  <cp:revision>291</cp:revision>
  <cp:lastPrinted>2005-08-12T15:23:49Z</cp:lastPrinted>
  <dcterms:created xsi:type="dcterms:W3CDTF">2001-12-27T19:44:57Z</dcterms:created>
  <dcterms:modified xsi:type="dcterms:W3CDTF">2011-08-22T20:21:11Z</dcterms:modified>
</cp:coreProperties>
</file>