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heme/themeOverride1.xml" ContentType="application/vnd.openxmlformats-officedocument.themeOverride+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8.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9.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10.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1.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2.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13.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14.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5.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16.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17.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18.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9.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20.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21.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22.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23.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24.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27.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notesSlides/notesSlide28.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notesSlides/notesSlide29.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30.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31.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32.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notesSlides/notesSlide33.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notesSlides/notesSlide34.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35.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notesSlides/notesSlide36.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notesSlides/notesSlide37.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38.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notesSlides/notesSlide39.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notesSlides/notesSlide40.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41.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42.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43.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46.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47.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48.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49.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50.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51.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52.xml" ContentType="application/vnd.openxmlformats-officedocument.presentationml.notesSlide+xml"/>
  <Override PartName="/ppt/tags/tag236.xml" ContentType="application/vnd.openxmlformats-officedocument.presentationml.tags+xml"/>
  <Override PartName="/ppt/tags/tag237.xml" ContentType="application/vnd.openxmlformats-officedocument.presentationml.tags+xml"/>
  <Override PartName="/ppt/notesSlides/notesSlide53.xml" ContentType="application/vnd.openxmlformats-officedocument.presentationml.notesSlide+xml"/>
  <Override PartName="/ppt/tags/tag238.xml" ContentType="application/vnd.openxmlformats-officedocument.presentationml.tags+xml"/>
  <Override PartName="/ppt/tags/tag239.xml" ContentType="application/vnd.openxmlformats-officedocument.presentationml.tags+xml"/>
  <Override PartName="/ppt/notesSlides/notesSlide54.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notesSlides/notesSlide55.xml" ContentType="application/vnd.openxmlformats-officedocument.presentationml.notesSlid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notesSlides/notesSlide56.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57.xml" ContentType="application/vnd.openxmlformats-officedocument.presentationml.notesSlid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notesSlides/notesSlide58.xml" ContentType="application/vnd.openxmlformats-officedocument.presentationml.notesSlide+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notesSlides/notesSlide59.xml" ContentType="application/vnd.openxmlformats-officedocument.presentationml.notesSlide+xml"/>
  <Override PartName="/ppt/tags/tag267.xml" ContentType="application/vnd.openxmlformats-officedocument.presentationml.tags+xml"/>
  <Override PartName="/ppt/tags/tag268.xml" ContentType="application/vnd.openxmlformats-officedocument.presentationml.tags+xml"/>
  <Override PartName="/ppt/notesSlides/notesSlide60.xml" ContentType="application/vnd.openxmlformats-officedocument.presentationml.notesSlid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61.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62.xml" ContentType="application/vnd.openxmlformats-officedocument.presentationml.notesSlid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notesSlides/notesSlide63.xml" ContentType="application/vnd.openxmlformats-officedocument.presentationml.notesSlide+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64.xml" ContentType="application/vnd.openxmlformats-officedocument.presentationml.notesSlide+xml"/>
  <Override PartName="/ppt/tags/tag298.xml" ContentType="application/vnd.openxmlformats-officedocument.presentationml.tags+xml"/>
  <Override PartName="/ppt/tags/tag299.xml" ContentType="application/vnd.openxmlformats-officedocument.presentationml.tags+xml"/>
  <Override PartName="/ppt/notesSlides/notesSlide65.xml" ContentType="application/vnd.openxmlformats-officedocument.presentationml.notesSlide+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notesSlides/notesSlide66.xml" ContentType="application/vnd.openxmlformats-officedocument.presentationml.notesSlide+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notesSlides/notesSlide67.xml" ContentType="application/vnd.openxmlformats-officedocument.presentationml.notesSlide+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notesSlides/notesSlide68.xml" ContentType="application/vnd.openxmlformats-officedocument.presentationml.notesSlide+xml"/>
  <Override PartName="/ppt/tags/tag314.xml" ContentType="application/vnd.openxmlformats-officedocument.presentationml.tags+xml"/>
  <Override PartName="/ppt/tags/tag315.xml" ContentType="application/vnd.openxmlformats-officedocument.presentationml.tags+xml"/>
  <Override PartName="/ppt/notesSlides/notesSlide69.xml" ContentType="application/vnd.openxmlformats-officedocument.presentationml.notesSlid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70.xml" ContentType="application/vnd.openxmlformats-officedocument.presentationml.notesSlide+xml"/>
  <Override PartName="/ppt/tags/tag321.xml" ContentType="application/vnd.openxmlformats-officedocument.presentationml.tags+xml"/>
  <Override PartName="/ppt/tags/tag322.xml" ContentType="application/vnd.openxmlformats-officedocument.presentationml.tags+xml"/>
  <Override PartName="/ppt/notesSlides/notesSlide71.xml" ContentType="application/vnd.openxmlformats-officedocument.presentationml.notesSlide+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7"/>
  </p:notesMasterIdLst>
  <p:handoutMasterIdLst>
    <p:handoutMasterId r:id="rId78"/>
  </p:handoutMasterIdLst>
  <p:sldIdLst>
    <p:sldId id="464" r:id="rId2"/>
    <p:sldId id="346" r:id="rId3"/>
    <p:sldId id="258" r:id="rId4"/>
    <p:sldId id="263" r:id="rId5"/>
    <p:sldId id="264" r:id="rId6"/>
    <p:sldId id="265" r:id="rId7"/>
    <p:sldId id="419" r:id="rId8"/>
    <p:sldId id="406" r:id="rId9"/>
    <p:sldId id="381" r:id="rId10"/>
    <p:sldId id="404" r:id="rId11"/>
    <p:sldId id="425" r:id="rId12"/>
    <p:sldId id="388" r:id="rId13"/>
    <p:sldId id="402" r:id="rId14"/>
    <p:sldId id="403" r:id="rId15"/>
    <p:sldId id="422" r:id="rId16"/>
    <p:sldId id="423" r:id="rId17"/>
    <p:sldId id="391" r:id="rId18"/>
    <p:sldId id="354" r:id="rId19"/>
    <p:sldId id="279" r:id="rId20"/>
    <p:sldId id="282" r:id="rId21"/>
    <p:sldId id="342" r:id="rId22"/>
    <p:sldId id="409" r:id="rId23"/>
    <p:sldId id="410" r:id="rId24"/>
    <p:sldId id="273" r:id="rId25"/>
    <p:sldId id="274" r:id="rId26"/>
    <p:sldId id="356" r:id="rId27"/>
    <p:sldId id="357" r:id="rId28"/>
    <p:sldId id="366" r:id="rId29"/>
    <p:sldId id="340" r:id="rId30"/>
    <p:sldId id="367" r:id="rId31"/>
    <p:sldId id="360" r:id="rId32"/>
    <p:sldId id="290" r:id="rId33"/>
    <p:sldId id="350" r:id="rId34"/>
    <p:sldId id="359" r:id="rId35"/>
    <p:sldId id="426" r:id="rId36"/>
    <p:sldId id="428" r:id="rId37"/>
    <p:sldId id="429" r:id="rId38"/>
    <p:sldId id="430" r:id="rId39"/>
    <p:sldId id="431" r:id="rId40"/>
    <p:sldId id="434" r:id="rId41"/>
    <p:sldId id="435" r:id="rId42"/>
    <p:sldId id="458" r:id="rId43"/>
    <p:sldId id="439" r:id="rId44"/>
    <p:sldId id="440" r:id="rId45"/>
    <p:sldId id="441" r:id="rId46"/>
    <p:sldId id="459" r:id="rId47"/>
    <p:sldId id="444" r:id="rId48"/>
    <p:sldId id="445" r:id="rId49"/>
    <p:sldId id="446" r:id="rId50"/>
    <p:sldId id="463" r:id="rId51"/>
    <p:sldId id="447" r:id="rId52"/>
    <p:sldId id="448" r:id="rId53"/>
    <p:sldId id="449" r:id="rId54"/>
    <p:sldId id="460" r:id="rId55"/>
    <p:sldId id="461" r:id="rId56"/>
    <p:sldId id="462" r:id="rId57"/>
    <p:sldId id="450" r:id="rId58"/>
    <p:sldId id="451" r:id="rId59"/>
    <p:sldId id="453" r:id="rId60"/>
    <p:sldId id="351" r:id="rId61"/>
    <p:sldId id="339" r:id="rId62"/>
    <p:sldId id="455" r:id="rId63"/>
    <p:sldId id="456" r:id="rId64"/>
    <p:sldId id="457" r:id="rId65"/>
    <p:sldId id="368" r:id="rId66"/>
    <p:sldId id="297" r:id="rId67"/>
    <p:sldId id="362" r:id="rId68"/>
    <p:sldId id="412" r:id="rId69"/>
    <p:sldId id="414" r:id="rId70"/>
    <p:sldId id="415" r:id="rId71"/>
    <p:sldId id="413" r:id="rId72"/>
    <p:sldId id="355" r:id="rId73"/>
    <p:sldId id="418" r:id="rId74"/>
    <p:sldId id="417" r:id="rId75"/>
    <p:sldId id="421" r:id="rId76"/>
  </p:sldIdLst>
  <p:sldSz cx="9144000" cy="6858000" type="screen4x3"/>
  <p:notesSz cx="7010400" cy="9296400"/>
  <p:custDataLst>
    <p:tags r:id="rId79"/>
  </p:custDataLst>
  <p:defaultTextStyle>
    <a:defPPr>
      <a:defRPr lang="en-US"/>
    </a:defPPr>
    <a:lvl1pPr algn="l" rtl="0" eaLnBrk="0" fontAlgn="base" hangingPunct="0">
      <a:spcBef>
        <a:spcPct val="0"/>
      </a:spcBef>
      <a:spcAft>
        <a:spcPct val="0"/>
      </a:spcAft>
      <a:defRPr sz="4400" kern="1200">
        <a:solidFill>
          <a:schemeClr val="tx2"/>
        </a:solidFill>
        <a:latin typeface="Skia" charset="0"/>
        <a:ea typeface="ＭＳ Ｐゴシック" charset="-128"/>
        <a:cs typeface="+mn-cs"/>
      </a:defRPr>
    </a:lvl1pPr>
    <a:lvl2pPr marL="457200" algn="l" rtl="0" eaLnBrk="0" fontAlgn="base" hangingPunct="0">
      <a:spcBef>
        <a:spcPct val="0"/>
      </a:spcBef>
      <a:spcAft>
        <a:spcPct val="0"/>
      </a:spcAft>
      <a:defRPr sz="4400" kern="1200">
        <a:solidFill>
          <a:schemeClr val="tx2"/>
        </a:solidFill>
        <a:latin typeface="Skia" charset="0"/>
        <a:ea typeface="ＭＳ Ｐゴシック" charset="-128"/>
        <a:cs typeface="+mn-cs"/>
      </a:defRPr>
    </a:lvl2pPr>
    <a:lvl3pPr marL="914400" algn="l" rtl="0" eaLnBrk="0" fontAlgn="base" hangingPunct="0">
      <a:spcBef>
        <a:spcPct val="0"/>
      </a:spcBef>
      <a:spcAft>
        <a:spcPct val="0"/>
      </a:spcAft>
      <a:defRPr sz="4400" kern="1200">
        <a:solidFill>
          <a:schemeClr val="tx2"/>
        </a:solidFill>
        <a:latin typeface="Skia" charset="0"/>
        <a:ea typeface="ＭＳ Ｐゴシック" charset="-128"/>
        <a:cs typeface="+mn-cs"/>
      </a:defRPr>
    </a:lvl3pPr>
    <a:lvl4pPr marL="1371600" algn="l" rtl="0" eaLnBrk="0" fontAlgn="base" hangingPunct="0">
      <a:spcBef>
        <a:spcPct val="0"/>
      </a:spcBef>
      <a:spcAft>
        <a:spcPct val="0"/>
      </a:spcAft>
      <a:defRPr sz="4400" kern="1200">
        <a:solidFill>
          <a:schemeClr val="tx2"/>
        </a:solidFill>
        <a:latin typeface="Skia" charset="0"/>
        <a:ea typeface="ＭＳ Ｐゴシック" charset="-128"/>
        <a:cs typeface="+mn-cs"/>
      </a:defRPr>
    </a:lvl4pPr>
    <a:lvl5pPr marL="1828800" algn="l" rtl="0" eaLnBrk="0" fontAlgn="base" hangingPunct="0">
      <a:spcBef>
        <a:spcPct val="0"/>
      </a:spcBef>
      <a:spcAft>
        <a:spcPct val="0"/>
      </a:spcAft>
      <a:defRPr sz="4400" kern="1200">
        <a:solidFill>
          <a:schemeClr val="tx2"/>
        </a:solidFill>
        <a:latin typeface="Skia" charset="0"/>
        <a:ea typeface="ＭＳ Ｐゴシック" charset="-128"/>
        <a:cs typeface="+mn-cs"/>
      </a:defRPr>
    </a:lvl5pPr>
    <a:lvl6pPr marL="2286000" algn="l" defTabSz="914400" rtl="0" eaLnBrk="1" latinLnBrk="0" hangingPunct="1">
      <a:defRPr sz="4400" kern="1200">
        <a:solidFill>
          <a:schemeClr val="tx2"/>
        </a:solidFill>
        <a:latin typeface="Skia" charset="0"/>
        <a:ea typeface="ＭＳ Ｐゴシック" charset="-128"/>
        <a:cs typeface="+mn-cs"/>
      </a:defRPr>
    </a:lvl6pPr>
    <a:lvl7pPr marL="2743200" algn="l" defTabSz="914400" rtl="0" eaLnBrk="1" latinLnBrk="0" hangingPunct="1">
      <a:defRPr sz="4400" kern="1200">
        <a:solidFill>
          <a:schemeClr val="tx2"/>
        </a:solidFill>
        <a:latin typeface="Skia" charset="0"/>
        <a:ea typeface="ＭＳ Ｐゴシック" charset="-128"/>
        <a:cs typeface="+mn-cs"/>
      </a:defRPr>
    </a:lvl7pPr>
    <a:lvl8pPr marL="3200400" algn="l" defTabSz="914400" rtl="0" eaLnBrk="1" latinLnBrk="0" hangingPunct="1">
      <a:defRPr sz="4400" kern="1200">
        <a:solidFill>
          <a:schemeClr val="tx2"/>
        </a:solidFill>
        <a:latin typeface="Skia" charset="0"/>
        <a:ea typeface="ＭＳ Ｐゴシック" charset="-128"/>
        <a:cs typeface="+mn-cs"/>
      </a:defRPr>
    </a:lvl8pPr>
    <a:lvl9pPr marL="3657600" algn="l" defTabSz="914400" rtl="0" eaLnBrk="1" latinLnBrk="0" hangingPunct="1">
      <a:defRPr sz="4400" kern="1200">
        <a:solidFill>
          <a:schemeClr val="tx2"/>
        </a:solidFill>
        <a:latin typeface="Skia"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F3300"/>
    <a:srgbClr val="FF6600"/>
    <a:srgbClr val="FF6666"/>
    <a:srgbClr val="804000"/>
    <a:srgbClr val="00FFFF"/>
    <a:srgbClr val="FF00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3" autoAdjust="0"/>
    <p:restoredTop sz="94699" autoAdjust="0"/>
  </p:normalViewPr>
  <p:slideViewPr>
    <p:cSldViewPr showGuides="1">
      <p:cViewPr varScale="1">
        <p:scale>
          <a:sx n="65" d="100"/>
          <a:sy n="65" d="100"/>
        </p:scale>
        <p:origin x="-540" y="-108"/>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0"/>
    </p:cViewPr>
  </p:sorterViewPr>
  <p:gridSpacing cx="75895" cy="7589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_rels/viewProps.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075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ea typeface="ＭＳ Ｐゴシック" pitchFamily="1" charset="-128"/>
              </a:defRPr>
            </a:lvl1pPr>
          </a:lstStyle>
          <a:p>
            <a:pPr>
              <a:defRPr/>
            </a:pPr>
            <a:endParaRPr lang="en-US"/>
          </a:p>
        </p:txBody>
      </p:sp>
      <p:sp>
        <p:nvSpPr>
          <p:cNvPr id="330755"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ea typeface="ＭＳ Ｐゴシック" pitchFamily="1" charset="-128"/>
              </a:defRPr>
            </a:lvl1pPr>
          </a:lstStyle>
          <a:p>
            <a:pPr>
              <a:defRPr/>
            </a:pPr>
            <a:endParaRPr lang="en-US"/>
          </a:p>
        </p:txBody>
      </p:sp>
      <p:sp>
        <p:nvSpPr>
          <p:cNvPr id="330756"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ea typeface="ＭＳ Ｐゴシック" pitchFamily="1" charset="-128"/>
              </a:defRPr>
            </a:lvl1pPr>
          </a:lstStyle>
          <a:p>
            <a:pPr>
              <a:defRPr/>
            </a:pPr>
            <a:endParaRPr lang="en-US"/>
          </a:p>
        </p:txBody>
      </p:sp>
      <p:sp>
        <p:nvSpPr>
          <p:cNvPr id="330757"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ea typeface="ＭＳ Ｐゴシック" pitchFamily="1" charset="-128"/>
              </a:defRPr>
            </a:lvl1pPr>
          </a:lstStyle>
          <a:p>
            <a:pPr>
              <a:defRPr/>
            </a:pPr>
            <a:fld id="{C0D571E9-FA42-4A2A-829D-6189E0FC54BE}" type="slidenum">
              <a:rPr lang="en-US"/>
              <a:pPr>
                <a:defRPr/>
              </a:pPr>
              <a:t>‹#›</a:t>
            </a:fld>
            <a:endParaRPr lang="en-US"/>
          </a:p>
        </p:txBody>
      </p:sp>
    </p:spTree>
    <p:extLst>
      <p:ext uri="{BB962C8B-B14F-4D97-AF65-F5344CB8AC3E}">
        <p14:creationId xmlns:p14="http://schemas.microsoft.com/office/powerpoint/2010/main" val="21302360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a:defRPr sz="1200">
                <a:solidFill>
                  <a:schemeClr val="tx1"/>
                </a:solidFill>
                <a:ea typeface="ＭＳ Ｐゴシック" pitchFamily="1" charset="-128"/>
              </a:defRPr>
            </a:lvl1pPr>
          </a:lstStyle>
          <a:p>
            <a:pPr>
              <a:defRPr/>
            </a:pPr>
            <a:endParaRPr lang="en-US"/>
          </a:p>
        </p:txBody>
      </p:sp>
      <p:sp>
        <p:nvSpPr>
          <p:cNvPr id="5123" name="Rectangle 3"/>
          <p:cNvSpPr>
            <a:spLocks noGrp="1" noChangeArrowheads="1"/>
          </p:cNvSpPr>
          <p:nvPr>
            <p:ph type="dt"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a:defRPr sz="1200">
                <a:solidFill>
                  <a:schemeClr val="tx1"/>
                </a:solidFill>
                <a:ea typeface="ＭＳ Ｐゴシック" pitchFamily="1" charset="-128"/>
              </a:defRPr>
            </a:lvl1pPr>
          </a:lstStyle>
          <a:p>
            <a:pPr>
              <a:defRPr/>
            </a:pPr>
            <a:endParaRPr lang="en-US"/>
          </a:p>
        </p:txBody>
      </p:sp>
      <p:sp>
        <p:nvSpPr>
          <p:cNvPr id="78852" name="Rectangle 4"/>
          <p:cNvSpPr>
            <a:spLocks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a:defRPr sz="1200">
                <a:solidFill>
                  <a:schemeClr val="tx1"/>
                </a:solidFill>
                <a:ea typeface="ＭＳ Ｐゴシック" pitchFamily="1" charset="-128"/>
              </a:defRPr>
            </a:lvl1pPr>
          </a:lstStyle>
          <a:p>
            <a:pPr>
              <a:defRPr/>
            </a:pPr>
            <a:endParaRPr lang="en-US"/>
          </a:p>
        </p:txBody>
      </p:sp>
      <p:sp>
        <p:nvSpPr>
          <p:cNvPr id="5127"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a:defRPr sz="1200">
                <a:solidFill>
                  <a:schemeClr val="tx1"/>
                </a:solidFill>
                <a:ea typeface="ＭＳ Ｐゴシック" pitchFamily="1" charset="-128"/>
              </a:defRPr>
            </a:lvl1pPr>
          </a:lstStyle>
          <a:p>
            <a:pPr>
              <a:defRPr/>
            </a:pPr>
            <a:fld id="{84E889BD-F72F-410F-93D1-4BDE8D57B92A}" type="slidenum">
              <a:rPr lang="en-US"/>
              <a:pPr>
                <a:defRPr/>
              </a:pPr>
              <a:t>‹#›</a:t>
            </a:fld>
            <a:endParaRPr lang="en-US"/>
          </a:p>
        </p:txBody>
      </p:sp>
    </p:spTree>
    <p:extLst>
      <p:ext uri="{BB962C8B-B14F-4D97-AF65-F5344CB8AC3E}">
        <p14:creationId xmlns:p14="http://schemas.microsoft.com/office/powerpoint/2010/main" val="17533962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6AC1C646-D611-4CBA-94DD-C713B0782398}" type="slidenum">
              <a:rPr lang="en-US" sz="1200" smtClean="0">
                <a:solidFill>
                  <a:schemeClr val="tx1"/>
                </a:solidFill>
                <a:latin typeface="Times" charset="0"/>
              </a:rPr>
              <a:pPr/>
              <a:t>1</a:t>
            </a:fld>
            <a:endParaRPr lang="en-US" sz="1200" smtClean="0">
              <a:solidFill>
                <a:schemeClr val="tx1"/>
              </a:solidFill>
              <a:latin typeface="Times" charset="0"/>
            </a:endParaRPr>
          </a:p>
        </p:txBody>
      </p:sp>
      <p:sp>
        <p:nvSpPr>
          <p:cNvPr id="79875" name="Rectangle 2"/>
          <p:cNvSpPr>
            <a:spLocks noRo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1AB6BC30-BC32-4BE1-ADCF-CCC9A1FA4990}" type="slidenum">
              <a:rPr lang="en-US" sz="1200" smtClean="0">
                <a:solidFill>
                  <a:schemeClr val="tx1"/>
                </a:solidFill>
              </a:rPr>
              <a:pPr/>
              <a:t>10</a:t>
            </a:fld>
            <a:endParaRPr lang="en-US" sz="1200" smtClean="0">
              <a:solidFill>
                <a:schemeClr val="tx1"/>
              </a:solidFill>
            </a:endParaRPr>
          </a:p>
        </p:txBody>
      </p:sp>
      <p:sp>
        <p:nvSpPr>
          <p:cNvPr id="89091" name="Rectangle 2"/>
          <p:cNvSpPr>
            <a:spLocks noChangeArrowheads="1" noTextEdit="1"/>
          </p:cNvSpPr>
          <p:nvPr>
            <p:ph type="sldImg"/>
          </p:nvPr>
        </p:nvSpPr>
        <p:spPr>
          <a:solidFill>
            <a:srgbClr val="FFFFFF"/>
          </a:solidFill>
          <a:ln/>
        </p:spPr>
      </p:sp>
      <p:sp>
        <p:nvSpPr>
          <p:cNvPr id="89092" name="Rectangle 3"/>
          <p:cNvSpPr>
            <a:spLocks noChangeArrowheads="1"/>
          </p:cNvSpPr>
          <p:nvPr>
            <p:ph type="body" idx="1"/>
          </p:nvPr>
        </p:nvSpPr>
        <p:spPr>
          <a:xfrm>
            <a:off x="701675" y="4416425"/>
            <a:ext cx="5607050" cy="4183063"/>
          </a:xfrm>
          <a:solidFill>
            <a:srgbClr val="FFFFFF"/>
          </a:solidFill>
          <a:ln>
            <a:solidFill>
              <a:srgbClr val="000000"/>
            </a:solidFill>
          </a:ln>
        </p:spPr>
        <p:txBody>
          <a:bodyPr lIns="92217" tIns="46109" rIns="92217" bIns="46109"/>
          <a:lstStyle/>
          <a:p>
            <a:pPr eaLnBrk="1" hangingPunct="1"/>
            <a:r>
              <a:rPr lang="en-US" smtClean="0">
                <a:ea typeface="ＭＳ Ｐゴシック" charset="-128"/>
              </a:rPr>
              <a:t>Stepped, overlapping arrangement of tropocollagen molecules in a head-to-tail arrangement produces the striations (repeat distance 64 to 67 nm). Osmium (an electron-dense heavy metal used in EM fixation) is deposited in the lacunar (open) spaces (also referred to as the ‘hole zone’). Tensile strength of collagen fibril is due to the covalent bonds between adjacent rows. </a:t>
            </a:r>
          </a:p>
          <a:p>
            <a:pPr eaLnBrk="1" hangingPunct="1"/>
            <a:r>
              <a:rPr lang="en-US" smtClean="0">
                <a:ea typeface="ＭＳ Ｐゴシック" charset="-128"/>
              </a:rPr>
              <a:t>Collagen type III (reticulin) does not form bundles.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505A79BB-ABC9-4DDC-8802-9EA393DB6B6E}" type="slidenum">
              <a:rPr lang="en-US" sz="1200" smtClean="0">
                <a:solidFill>
                  <a:schemeClr val="tx1"/>
                </a:solidFill>
              </a:rPr>
              <a:pPr/>
              <a:t>12</a:t>
            </a:fld>
            <a:endParaRPr lang="en-US" sz="1200" smtClean="0">
              <a:solidFill>
                <a:schemeClr val="tx1"/>
              </a:solidFill>
            </a:endParaRPr>
          </a:p>
        </p:txBody>
      </p:sp>
      <p:sp>
        <p:nvSpPr>
          <p:cNvPr id="90115" name="Rectangle 2"/>
          <p:cNvSpPr>
            <a:spLocks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D59AAD57-6F8A-44FD-B3F3-C21B7F4AC5E6}" type="slidenum">
              <a:rPr lang="en-US" sz="1200" smtClean="0">
                <a:solidFill>
                  <a:schemeClr val="tx1"/>
                </a:solidFill>
              </a:rPr>
              <a:pPr/>
              <a:t>13</a:t>
            </a:fld>
            <a:endParaRPr lang="en-US" sz="1200" smtClean="0">
              <a:solidFill>
                <a:schemeClr val="tx1"/>
              </a:solidFill>
            </a:endParaRPr>
          </a:p>
        </p:txBody>
      </p:sp>
      <p:sp>
        <p:nvSpPr>
          <p:cNvPr id="91139" name="Rectangle 2"/>
          <p:cNvSpPr>
            <a:spLocks noChangeArrowheads="1" noTextEdit="1"/>
          </p:cNvSpPr>
          <p:nvPr>
            <p:ph type="sldImg"/>
          </p:nvPr>
        </p:nvSpPr>
        <p:spPr>
          <a:solidFill>
            <a:srgbClr val="FFFFFF"/>
          </a:solidFill>
          <a:ln/>
        </p:spPr>
      </p:sp>
      <p:sp>
        <p:nvSpPr>
          <p:cNvPr id="91140" name="Rectangle 3"/>
          <p:cNvSpPr>
            <a:spLocks noChangeArrowheads="1"/>
          </p:cNvSpPr>
          <p:nvPr>
            <p:ph type="body" idx="1"/>
          </p:nvPr>
        </p:nvSpPr>
        <p:spPr>
          <a:xfrm>
            <a:off x="701675" y="4416425"/>
            <a:ext cx="5607050" cy="4183063"/>
          </a:xfrm>
          <a:solidFill>
            <a:srgbClr val="FFFFFF"/>
          </a:solidFill>
          <a:ln>
            <a:solidFill>
              <a:srgbClr val="000000"/>
            </a:solidFill>
          </a:ln>
        </p:spPr>
        <p:txBody>
          <a:bodyPr lIns="92217" tIns="46109" rIns="92217" bIns="46109"/>
          <a:lstStyle/>
          <a:p>
            <a:pPr eaLnBrk="1" hangingPunct="1"/>
            <a:r>
              <a:rPr lang="en-US" smtClean="0">
                <a:ea typeface="ＭＳ Ｐゴシック" charset="-128"/>
              </a:rPr>
              <a:t>Reticular fibers are also mixed with collagen fibers in other CT types. However, they are difficult to visualize without special stains (they do not form fiber bundles). </a:t>
            </a:r>
          </a:p>
          <a:p>
            <a:pPr eaLnBrk="1" hangingPunct="1"/>
            <a:endParaRPr lang="en-US" smtClean="0">
              <a:ea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57A878E3-99A7-4769-A8D8-BB16337DA5C5}" type="slidenum">
              <a:rPr lang="en-US" sz="1200" smtClean="0">
                <a:solidFill>
                  <a:schemeClr val="tx1"/>
                </a:solidFill>
              </a:rPr>
              <a:pPr/>
              <a:t>14</a:t>
            </a:fld>
            <a:endParaRPr lang="en-US" sz="1200" smtClean="0">
              <a:solidFill>
                <a:schemeClr val="tx1"/>
              </a:solidFill>
            </a:endParaRPr>
          </a:p>
        </p:txBody>
      </p:sp>
      <p:sp>
        <p:nvSpPr>
          <p:cNvPr id="92163" name="Rectangle 2"/>
          <p:cNvSpPr>
            <a:spLocks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24ACAD9D-1A0A-4C89-B728-7232817839E3}" type="slidenum">
              <a:rPr lang="en-US" sz="1200" smtClean="0">
                <a:solidFill>
                  <a:schemeClr val="tx1"/>
                </a:solidFill>
              </a:rPr>
              <a:pPr/>
              <a:t>15</a:t>
            </a:fld>
            <a:endParaRPr lang="en-US" sz="1200" smtClean="0">
              <a:solidFill>
                <a:schemeClr val="tx1"/>
              </a:solidFill>
            </a:endParaRPr>
          </a:p>
        </p:txBody>
      </p:sp>
      <p:sp>
        <p:nvSpPr>
          <p:cNvPr id="93187" name="Rectangle 2"/>
          <p:cNvSpPr>
            <a:spLocks noChangeArrowheads="1" noTextEdit="1"/>
          </p:cNvSpPr>
          <p:nvPr>
            <p:ph type="sldImg"/>
          </p:nvPr>
        </p:nvSpPr>
        <p:spPr>
          <a:ln/>
        </p:spPr>
      </p:sp>
      <p:sp>
        <p:nvSpPr>
          <p:cNvPr id="93188" name="Rectangle 3"/>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98" tIns="45249" rIns="90498" bIns="45249"/>
          <a:lstStyle/>
          <a:p>
            <a:pPr eaLnBrk="1" hangingPunct="1"/>
            <a:r>
              <a:rPr lang="en-US" smtClean="0">
                <a:ea typeface="ＭＳ Ｐゴシック" charset="-128"/>
              </a:rPr>
              <a:t>Many cases of osteogenesis imperfecta are due to deletions of all or part of the collagen alpha1 gene, or mutations that involve glycine. Glycine is present at every third position in order for the collagen triple helix to form. </a:t>
            </a:r>
          </a:p>
          <a:p>
            <a:pPr eaLnBrk="1" hangingPunct="1"/>
            <a:r>
              <a:rPr lang="en-US" smtClean="0">
                <a:ea typeface="ＭＳ Ｐゴシック" charset="-128"/>
              </a:rPr>
              <a:t>Ehlers-Danlos Syndrome includes a cluster of genetic diseases involving various defects in collagen synthesis. </a:t>
            </a:r>
          </a:p>
          <a:p>
            <a:pPr eaLnBrk="1" hangingPunct="1"/>
            <a:r>
              <a:rPr lang="en-US" smtClean="0">
                <a:ea typeface="ＭＳ Ｐゴシック" charset="-128"/>
              </a:rPr>
              <a:t>Some disorders result from an over-accumulation of collagen (fibrosis), e.g. progressive systematic schlerosis, in which the skin, digestive tract, muscles and kidneys become hardened and thereby functionally impaired. </a:t>
            </a:r>
          </a:p>
          <a:p>
            <a:pPr eaLnBrk="1" hangingPunct="1"/>
            <a:r>
              <a:rPr lang="en-US" smtClean="0">
                <a:ea typeface="ＭＳ Ｐゴシック" charset="-128"/>
              </a:rPr>
              <a:t>Lack of vitamin C (ascorbic acid) leads to degeneration of CT and failure of wound healing. The tissues with the highest rate of collagen turnover are the most likely to be involved.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F0B7D690-7B0A-4889-8845-0B65E27CF8D6}" type="slidenum">
              <a:rPr lang="en-US" sz="1200" smtClean="0">
                <a:solidFill>
                  <a:schemeClr val="tx1"/>
                </a:solidFill>
              </a:rPr>
              <a:pPr/>
              <a:t>16</a:t>
            </a:fld>
            <a:endParaRPr lang="en-US" sz="1200" smtClean="0">
              <a:solidFill>
                <a:schemeClr val="tx1"/>
              </a:solidFill>
            </a:endParaRPr>
          </a:p>
        </p:txBody>
      </p:sp>
      <p:sp>
        <p:nvSpPr>
          <p:cNvPr id="94211" name="Rectangle 2"/>
          <p:cNvSpPr>
            <a:spLocks noChangeArrowheads="1" noTextEdit="1"/>
          </p:cNvSpPr>
          <p:nvPr>
            <p:ph type="sldImg"/>
          </p:nvPr>
        </p:nvSpPr>
        <p:spPr>
          <a:ln/>
        </p:spPr>
      </p:sp>
      <p:sp>
        <p:nvSpPr>
          <p:cNvPr id="94212" name="Rectangle 3"/>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98" tIns="45249" rIns="90498" bIns="45249"/>
          <a:lstStyle/>
          <a:p>
            <a:pPr eaLnBrk="1" hangingPunct="1"/>
            <a:endParaRPr lang="en-US" smtClean="0">
              <a:ea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82F66BAD-3E40-40A4-8B1C-1C9DB81F1A4B}" type="slidenum">
              <a:rPr lang="en-US" sz="1200" smtClean="0">
                <a:solidFill>
                  <a:schemeClr val="tx1"/>
                </a:solidFill>
              </a:rPr>
              <a:pPr/>
              <a:t>17</a:t>
            </a:fld>
            <a:endParaRPr lang="en-US" sz="1200" smtClean="0">
              <a:solidFill>
                <a:schemeClr val="tx1"/>
              </a:solidFill>
            </a:endParaRPr>
          </a:p>
        </p:txBody>
      </p:sp>
      <p:sp>
        <p:nvSpPr>
          <p:cNvPr id="95235" name="Rectangle 2"/>
          <p:cNvSpPr>
            <a:spLocks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D4A3B93E-FE9F-4D71-A841-6590389B0F86}" type="slidenum">
              <a:rPr lang="en-US" sz="1200" smtClean="0">
                <a:solidFill>
                  <a:schemeClr val="tx1"/>
                </a:solidFill>
              </a:rPr>
              <a:pPr/>
              <a:t>18</a:t>
            </a:fld>
            <a:endParaRPr lang="en-US" sz="1200" smtClean="0">
              <a:solidFill>
                <a:schemeClr val="tx1"/>
              </a:solidFill>
            </a:endParaRPr>
          </a:p>
        </p:txBody>
      </p:sp>
      <p:sp>
        <p:nvSpPr>
          <p:cNvPr id="96259" name="Rectangle 2"/>
          <p:cNvSpPr>
            <a:spLocks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9510CB4F-228A-49A9-AB2E-A1CF213EE51B}" type="slidenum">
              <a:rPr lang="en-US" sz="1200" smtClean="0">
                <a:solidFill>
                  <a:schemeClr val="tx1"/>
                </a:solidFill>
              </a:rPr>
              <a:pPr/>
              <a:t>19</a:t>
            </a:fld>
            <a:endParaRPr lang="en-US" sz="1200" smtClean="0">
              <a:solidFill>
                <a:schemeClr val="tx1"/>
              </a:solidFill>
            </a:endParaRPr>
          </a:p>
        </p:txBody>
      </p:sp>
      <p:sp>
        <p:nvSpPr>
          <p:cNvPr id="97283" name="Rectangle 2"/>
          <p:cNvSpPr>
            <a:spLocks noChangeArrowheads="1" noTextEdit="1"/>
          </p:cNvSpPr>
          <p:nvPr>
            <p:ph type="sldImg"/>
          </p:nvPr>
        </p:nvSpPr>
        <p:spPr>
          <a:solidFill>
            <a:srgbClr val="FFFFFF"/>
          </a:solidFill>
          <a:ln/>
        </p:spPr>
      </p:sp>
      <p:sp>
        <p:nvSpPr>
          <p:cNvPr id="97284" name="Rectangle 3"/>
          <p:cNvSpPr>
            <a:spLocks noChangeArrowheads="1"/>
          </p:cNvSpPr>
          <p:nvPr>
            <p:ph type="body" idx="1"/>
          </p:nvPr>
        </p:nvSpPr>
        <p:spPr>
          <a:xfrm>
            <a:off x="701675" y="4416425"/>
            <a:ext cx="5607050" cy="4183063"/>
          </a:xfrm>
          <a:solidFill>
            <a:srgbClr val="FFFFFF"/>
          </a:solidFill>
          <a:ln>
            <a:solidFill>
              <a:srgbClr val="000000"/>
            </a:solidFill>
          </a:ln>
        </p:spPr>
        <p:txBody>
          <a:bodyPr lIns="92217" tIns="46109" rIns="92217" bIns="46109"/>
          <a:lstStyle/>
          <a:p>
            <a:pPr eaLnBrk="1" hangingPunct="1"/>
            <a:r>
              <a:rPr lang="en-US" smtClean="0">
                <a:ea typeface="ＭＳ Ｐゴシック" charset="-128"/>
              </a:rPr>
              <a:t>An unusual polypeptide backbone causes random coiling, which allows the elastic fiber to be stretched and then recoil to its original state. The elastin molecules are covalently bonded to form a cross-linked network.</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4493A312-230D-44D8-9496-AC2F0BFB214C}" type="slidenum">
              <a:rPr lang="en-US" sz="1200" smtClean="0">
                <a:solidFill>
                  <a:schemeClr val="tx1"/>
                </a:solidFill>
              </a:rPr>
              <a:pPr/>
              <a:t>20</a:t>
            </a:fld>
            <a:endParaRPr lang="en-US" sz="1200" smtClean="0">
              <a:solidFill>
                <a:schemeClr val="tx1"/>
              </a:solidFill>
            </a:endParaRPr>
          </a:p>
        </p:txBody>
      </p:sp>
      <p:sp>
        <p:nvSpPr>
          <p:cNvPr id="98307" name="Rectangle 2"/>
          <p:cNvSpPr>
            <a:spLocks noChangeArrowheads="1" noTextEdit="1"/>
          </p:cNvSpPr>
          <p:nvPr>
            <p:ph type="sldImg"/>
          </p:nvPr>
        </p:nvSpPr>
        <p:spPr>
          <a:solidFill>
            <a:srgbClr val="FFFFFF"/>
          </a:solidFill>
          <a:ln/>
        </p:spPr>
      </p:sp>
      <p:sp>
        <p:nvSpPr>
          <p:cNvPr id="98308" name="Rectangle 3"/>
          <p:cNvSpPr>
            <a:spLocks noChangeArrowheads="1"/>
          </p:cNvSpPr>
          <p:nvPr>
            <p:ph type="body" idx="1"/>
          </p:nvPr>
        </p:nvSpPr>
        <p:spPr>
          <a:xfrm>
            <a:off x="701675" y="4416425"/>
            <a:ext cx="5607050" cy="4183063"/>
          </a:xfrm>
          <a:solidFill>
            <a:srgbClr val="FFFFFF"/>
          </a:solidFill>
          <a:ln>
            <a:solidFill>
              <a:srgbClr val="000000"/>
            </a:solidFill>
          </a:ln>
        </p:spPr>
        <p:txBody>
          <a:bodyPr lIns="92217" tIns="46109" rIns="92217" bIns="46109"/>
          <a:lstStyle/>
          <a:p>
            <a:pPr eaLnBrk="1" hangingPunct="1"/>
            <a:r>
              <a:rPr lang="en-US" smtClean="0">
                <a:ea typeface="ＭＳ Ｐゴシック" charset="-128"/>
              </a:rPr>
              <a:t>Elastin is synthesized by the same pathway as collagen, but the extracellular assembly is distinct.</a:t>
            </a:r>
          </a:p>
          <a:p>
            <a:pPr eaLnBrk="1" hangingPunct="1"/>
            <a:r>
              <a:rPr lang="en-US" smtClean="0">
                <a:ea typeface="ＭＳ Ｐゴシック" charset="-128"/>
              </a:rPr>
              <a:t>Marfan’s syndrome is a complex, autosomal dominant connective tissue disorder in which expression of the fibrillin gene (FBN1) is abnormal. </a:t>
            </a:r>
          </a:p>
          <a:p>
            <a:pPr eaLnBrk="1" hangingPunct="1"/>
            <a:endParaRPr lang="en-US" smtClean="0">
              <a:ea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ADA0320C-6354-41C1-8B8F-8875D096F4E1}" type="slidenum">
              <a:rPr lang="en-US" sz="1200" smtClean="0">
                <a:solidFill>
                  <a:schemeClr val="tx1"/>
                </a:solidFill>
              </a:rPr>
              <a:pPr/>
              <a:t>2</a:t>
            </a:fld>
            <a:endParaRPr lang="en-US" sz="1200" smtClean="0">
              <a:solidFill>
                <a:schemeClr val="tx1"/>
              </a:solidFill>
            </a:endParaRPr>
          </a:p>
        </p:txBody>
      </p:sp>
      <p:sp>
        <p:nvSpPr>
          <p:cNvPr id="80899" name="Rectangle 2"/>
          <p:cNvSpPr>
            <a:spLocks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CE36D63D-4D8F-4433-8284-9BFB925B78A1}" type="slidenum">
              <a:rPr lang="en-US" sz="1200" smtClean="0">
                <a:solidFill>
                  <a:schemeClr val="tx1"/>
                </a:solidFill>
              </a:rPr>
              <a:pPr/>
              <a:t>21</a:t>
            </a:fld>
            <a:endParaRPr lang="en-US" sz="1200" smtClean="0">
              <a:solidFill>
                <a:schemeClr val="tx1"/>
              </a:solidFill>
            </a:endParaRPr>
          </a:p>
        </p:txBody>
      </p:sp>
      <p:sp>
        <p:nvSpPr>
          <p:cNvPr id="99331" name="Rectangle 2"/>
          <p:cNvSpPr>
            <a:spLocks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72961DF1-D350-4AE4-A2D0-0C21A18D46C0}" type="slidenum">
              <a:rPr lang="en-US" sz="1200" smtClean="0">
                <a:solidFill>
                  <a:schemeClr val="tx1"/>
                </a:solidFill>
              </a:rPr>
              <a:pPr/>
              <a:t>22</a:t>
            </a:fld>
            <a:endParaRPr lang="en-US" sz="1200" smtClean="0">
              <a:solidFill>
                <a:schemeClr val="tx1"/>
              </a:solidFill>
            </a:endParaRPr>
          </a:p>
        </p:txBody>
      </p:sp>
      <p:sp>
        <p:nvSpPr>
          <p:cNvPr id="100355" name="Rectangle 2"/>
          <p:cNvSpPr>
            <a:spLocks noChangeArrowheads="1" noTextEdit="1"/>
          </p:cNvSpPr>
          <p:nvPr>
            <p:ph type="sldImg"/>
          </p:nvPr>
        </p:nvSpPr>
        <p:spPr>
          <a:solidFill>
            <a:srgbClr val="FFFFFF"/>
          </a:solidFill>
          <a:ln/>
        </p:spPr>
      </p:sp>
      <p:sp>
        <p:nvSpPr>
          <p:cNvPr id="100356" name="Rectangle 3"/>
          <p:cNvSpPr>
            <a:spLocks noChangeArrowheads="1"/>
          </p:cNvSpPr>
          <p:nvPr>
            <p:ph type="body" idx="1"/>
          </p:nvPr>
        </p:nvSpPr>
        <p:spPr>
          <a:xfrm>
            <a:off x="701675" y="4416425"/>
            <a:ext cx="5607050" cy="4183063"/>
          </a:xfrm>
          <a:solidFill>
            <a:srgbClr val="FFFFFF"/>
          </a:solidFill>
          <a:ln>
            <a:solidFill>
              <a:srgbClr val="000000"/>
            </a:solidFill>
          </a:ln>
        </p:spPr>
        <p:txBody>
          <a:bodyPr lIns="92217" tIns="46109" rIns="92217" bIns="46109"/>
          <a:lstStyle/>
          <a:p>
            <a:pPr eaLnBrk="1" hangingPunct="1"/>
            <a:r>
              <a:rPr lang="en-US" smtClean="0">
                <a:ea typeface="ＭＳ Ｐゴシック" charset="-128"/>
              </a:rPr>
              <a:t>Gel-like, viscous, clear and slippery; high water content; lost in normal tissue preparation (extracted during fixation and dehydration)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93FE50E8-890C-4194-9BF0-584616FDEFE0}" type="slidenum">
              <a:rPr lang="en-US" sz="1200" smtClean="0">
                <a:solidFill>
                  <a:schemeClr val="tx1"/>
                </a:solidFill>
              </a:rPr>
              <a:pPr/>
              <a:t>23</a:t>
            </a:fld>
            <a:endParaRPr lang="en-US" sz="1200" smtClean="0">
              <a:solidFill>
                <a:schemeClr val="tx1"/>
              </a:solidFill>
            </a:endParaRPr>
          </a:p>
        </p:txBody>
      </p:sp>
      <p:sp>
        <p:nvSpPr>
          <p:cNvPr id="101379" name="Rectangle 2"/>
          <p:cNvSpPr>
            <a:spLocks noChangeArrowheads="1" noTextEdit="1"/>
          </p:cNvSpPr>
          <p:nvPr>
            <p:ph type="sldImg"/>
          </p:nvPr>
        </p:nvSpPr>
        <p:spPr>
          <a:solidFill>
            <a:srgbClr val="FFFFFF"/>
          </a:solidFill>
          <a:ln/>
        </p:spPr>
      </p:sp>
      <p:sp>
        <p:nvSpPr>
          <p:cNvPr id="101380" name="Rectangle 3"/>
          <p:cNvSpPr>
            <a:spLocks noChangeArrowheads="1"/>
          </p:cNvSpPr>
          <p:nvPr>
            <p:ph type="body" idx="1"/>
          </p:nvPr>
        </p:nvSpPr>
        <p:spPr>
          <a:xfrm>
            <a:off x="701675" y="4416425"/>
            <a:ext cx="5607050" cy="4183063"/>
          </a:xfrm>
          <a:solidFill>
            <a:srgbClr val="FFFFFF"/>
          </a:solidFill>
          <a:ln>
            <a:solidFill>
              <a:srgbClr val="000000"/>
            </a:solidFill>
          </a:ln>
        </p:spPr>
        <p:txBody>
          <a:bodyPr lIns="92217" tIns="46109" rIns="92217" bIns="46109"/>
          <a:lstStyle/>
          <a:p>
            <a:pPr eaLnBrk="1" hangingPunct="1"/>
            <a:r>
              <a:rPr lang="en-US" smtClean="0">
                <a:ea typeface="ＭＳ Ｐゴシック" charset="-128"/>
              </a:rPr>
              <a:t>Ground substance is fine, granular material between collagen (C) and elastic (E) fibers and surrounds fibroblast (F) cell processes. Tannic acid fixation. x100,000</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3AF510DA-8EBE-414A-B6BA-B7B0CA013D01}" type="slidenum">
              <a:rPr lang="en-US" sz="1200" smtClean="0">
                <a:solidFill>
                  <a:schemeClr val="tx1"/>
                </a:solidFill>
              </a:rPr>
              <a:pPr/>
              <a:t>24</a:t>
            </a:fld>
            <a:endParaRPr lang="en-US" sz="1200" smtClean="0">
              <a:solidFill>
                <a:schemeClr val="tx1"/>
              </a:solidFill>
            </a:endParaRPr>
          </a:p>
        </p:txBody>
      </p:sp>
      <p:sp>
        <p:nvSpPr>
          <p:cNvPr id="102403" name="Rectangle 2"/>
          <p:cNvSpPr>
            <a:spLocks noChangeArrowheads="1" noTextEdit="1"/>
          </p:cNvSpPr>
          <p:nvPr>
            <p:ph type="sldImg"/>
          </p:nvPr>
        </p:nvSpPr>
        <p:spPr>
          <a:solidFill>
            <a:srgbClr val="FFFFFF"/>
          </a:solidFill>
          <a:ln/>
        </p:spPr>
      </p:sp>
      <p:sp>
        <p:nvSpPr>
          <p:cNvPr id="102404" name="Rectangle 3"/>
          <p:cNvSpPr>
            <a:spLocks noChangeArrowheads="1"/>
          </p:cNvSpPr>
          <p:nvPr>
            <p:ph type="body" idx="1"/>
          </p:nvPr>
        </p:nvSpPr>
        <p:spPr>
          <a:xfrm>
            <a:off x="701675" y="4416425"/>
            <a:ext cx="5607050" cy="4183063"/>
          </a:xfrm>
          <a:solidFill>
            <a:srgbClr val="FFFFFF"/>
          </a:solidFill>
          <a:ln>
            <a:solidFill>
              <a:srgbClr val="000000"/>
            </a:solidFill>
          </a:ln>
        </p:spPr>
        <p:txBody>
          <a:bodyPr lIns="92217" tIns="46109" rIns="92217" bIns="46109"/>
          <a:lstStyle/>
          <a:p>
            <a:pPr eaLnBrk="1" hangingPunct="1"/>
            <a:r>
              <a:rPr lang="en-US" smtClean="0">
                <a:ea typeface="ＭＳ Ｐゴシック" charset="-128"/>
              </a:rPr>
              <a:t>The basement membrane was so named because it appeared like a membrane to early histologists. The basement membrane is especially well visualized by periodic acid Schiff (PAS) stains, due to its high content of proteoglycans (a core protein associated with a glycosaminoglycan: heparan sulfate).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CEF4A283-6944-4916-88E9-571984FA05C7}" type="slidenum">
              <a:rPr lang="en-US" sz="1200" smtClean="0">
                <a:solidFill>
                  <a:schemeClr val="tx1"/>
                </a:solidFill>
              </a:rPr>
              <a:pPr/>
              <a:t>25</a:t>
            </a:fld>
            <a:endParaRPr lang="en-US" sz="1200" smtClean="0">
              <a:solidFill>
                <a:schemeClr val="tx1"/>
              </a:solidFill>
            </a:endParaRPr>
          </a:p>
        </p:txBody>
      </p:sp>
      <p:sp>
        <p:nvSpPr>
          <p:cNvPr id="103427" name="Rectangle 2"/>
          <p:cNvSpPr>
            <a:spLocks noChangeArrowheads="1" noTextEdit="1"/>
          </p:cNvSpPr>
          <p:nvPr>
            <p:ph type="sldImg"/>
          </p:nvPr>
        </p:nvSpPr>
        <p:spPr>
          <a:solidFill>
            <a:srgbClr val="FFFFFF"/>
          </a:solidFill>
          <a:ln/>
        </p:spPr>
      </p:sp>
      <p:sp>
        <p:nvSpPr>
          <p:cNvPr id="103428" name="Rectangle 3"/>
          <p:cNvSpPr>
            <a:spLocks noChangeArrowheads="1"/>
          </p:cNvSpPr>
          <p:nvPr>
            <p:ph type="body" idx="1"/>
          </p:nvPr>
        </p:nvSpPr>
        <p:spPr>
          <a:xfrm>
            <a:off x="701675" y="4416425"/>
            <a:ext cx="5607050" cy="4183063"/>
          </a:xfrm>
          <a:solidFill>
            <a:srgbClr val="FFFFFF"/>
          </a:solidFill>
          <a:ln>
            <a:solidFill>
              <a:srgbClr val="000000"/>
            </a:solidFill>
          </a:ln>
        </p:spPr>
        <p:txBody>
          <a:bodyPr lIns="92217" tIns="46109" rIns="92217" bIns="46109"/>
          <a:lstStyle/>
          <a:p>
            <a:pPr eaLnBrk="1" hangingPunct="1"/>
            <a:r>
              <a:rPr lang="en-US" smtClean="0">
                <a:ea typeface="ＭＳ Ｐゴシック" charset="-128"/>
              </a:rPr>
              <a:t>Trachea (pseudostratified columnar ciliated epithelium) has unusually thick basement membrane – pink with H&amp;E. </a:t>
            </a:r>
          </a:p>
          <a:p>
            <a:pPr eaLnBrk="1" hangingPunct="1"/>
            <a:r>
              <a:rPr lang="en-US" smtClean="0">
                <a:ea typeface="ＭＳ Ｐゴシック" charset="-128"/>
              </a:rPr>
              <a:t>PAS (periodic acid Schiff) stains complex carbohydrates and proteoglycans magenta (in the basement membrane (BM) and mucin at the luminal aspect of the crypt lining cells) .</a:t>
            </a:r>
          </a:p>
          <a:p>
            <a:pPr eaLnBrk="1" hangingPunct="1"/>
            <a:r>
              <a:rPr lang="en-US" smtClean="0">
                <a:ea typeface="ＭＳ Ｐゴシック" charset="-128"/>
              </a:rPr>
              <a:t>Functions of basement membrane: structural attachment, compartmentalization, filtration, polarity induction, tissue scaffolding.</a:t>
            </a:r>
          </a:p>
          <a:p>
            <a:pPr eaLnBrk="1" hangingPunct="1"/>
            <a:endParaRPr lang="en-US" smtClean="0">
              <a:ea typeface="ＭＳ Ｐゴシック" charset="-128"/>
            </a:endParaRPr>
          </a:p>
          <a:p>
            <a:pPr eaLnBrk="1" hangingPunct="1"/>
            <a:endParaRPr lang="en-US" smtClean="0">
              <a:ea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81336632-8FD0-4615-A7F5-9CADB9B0E2B9}" type="slidenum">
              <a:rPr lang="en-US" sz="1200" smtClean="0">
                <a:solidFill>
                  <a:schemeClr val="tx1"/>
                </a:solidFill>
              </a:rPr>
              <a:pPr/>
              <a:t>26</a:t>
            </a:fld>
            <a:endParaRPr lang="en-US" sz="1200" smtClean="0">
              <a:solidFill>
                <a:schemeClr val="tx1"/>
              </a:solidFill>
            </a:endParaRPr>
          </a:p>
        </p:txBody>
      </p:sp>
      <p:sp>
        <p:nvSpPr>
          <p:cNvPr id="104451" name="Rectangle 2"/>
          <p:cNvSpPr>
            <a:spLocks noChangeArrowheads="1" noTextEdit="1"/>
          </p:cNvSpPr>
          <p:nvPr>
            <p:ph type="sldImg"/>
          </p:nvPr>
        </p:nvSpPr>
        <p:spPr>
          <a:solidFill>
            <a:srgbClr val="FFFFFF"/>
          </a:solidFill>
          <a:ln/>
        </p:spPr>
      </p:sp>
      <p:sp>
        <p:nvSpPr>
          <p:cNvPr id="104452" name="Rectangle 3"/>
          <p:cNvSpPr>
            <a:spLocks noChangeArrowheads="1"/>
          </p:cNvSpPr>
          <p:nvPr>
            <p:ph type="body" idx="1"/>
          </p:nvPr>
        </p:nvSpPr>
        <p:spPr>
          <a:xfrm>
            <a:off x="701675" y="4416425"/>
            <a:ext cx="5607050" cy="4183063"/>
          </a:xfrm>
          <a:solidFill>
            <a:srgbClr val="FFFFFF"/>
          </a:solidFill>
          <a:ln>
            <a:solidFill>
              <a:srgbClr val="000000"/>
            </a:solidFill>
          </a:ln>
        </p:spPr>
        <p:txBody>
          <a:bodyPr lIns="92217" tIns="46109" rIns="92217" bIns="46109"/>
          <a:lstStyle/>
          <a:p>
            <a:pPr eaLnBrk="1" hangingPunct="1"/>
            <a:r>
              <a:rPr lang="en-US" smtClean="0">
                <a:ea typeface="ＭＳ Ｐゴシック" charset="-128"/>
              </a:rPr>
              <a:t>Ep epithelial lining of trachea</a:t>
            </a:r>
          </a:p>
          <a:p>
            <a:pPr eaLnBrk="1" hangingPunct="1"/>
            <a:r>
              <a:rPr lang="en-US" smtClean="0">
                <a:ea typeface="ＭＳ Ｐゴシック" charset="-128"/>
              </a:rPr>
              <a:t>F, fibroblast</a:t>
            </a:r>
          </a:p>
          <a:p>
            <a:pPr eaLnBrk="1" hangingPunct="1"/>
            <a:r>
              <a:rPr lang="en-US" smtClean="0">
                <a:ea typeface="ＭＳ Ｐゴシック" charset="-128"/>
              </a:rPr>
              <a:t>E, elastic fibers</a:t>
            </a:r>
          </a:p>
          <a:p>
            <a:pPr eaLnBrk="1" hangingPunct="1"/>
            <a:r>
              <a:rPr lang="en-US" smtClean="0">
                <a:ea typeface="ＭＳ Ｐゴシック" charset="-128"/>
              </a:rPr>
              <a:t>In, basal invagination</a:t>
            </a:r>
          </a:p>
          <a:p>
            <a:pPr eaLnBrk="1" hangingPunct="1"/>
            <a:r>
              <a:rPr lang="en-US" smtClean="0">
                <a:ea typeface="ＭＳ Ｐゴシック" charset="-128"/>
              </a:rPr>
              <a:t>IS, intercellular space</a:t>
            </a:r>
          </a:p>
          <a:p>
            <a:pPr eaLnBrk="1" hangingPunct="1"/>
            <a:r>
              <a:rPr lang="en-US" smtClean="0">
                <a:ea typeface="ＭＳ Ｐゴシック" charset="-128"/>
              </a:rPr>
              <a:t>This terminology is used somewhat inconsistently in text books.</a:t>
            </a:r>
          </a:p>
          <a:p>
            <a:pPr eaLnBrk="1" hangingPunct="1"/>
            <a:endParaRPr lang="en-US" smtClean="0">
              <a:ea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62C6C139-072C-4F35-8AD3-C7DE24F31231}" type="slidenum">
              <a:rPr lang="en-US" sz="1200" smtClean="0">
                <a:solidFill>
                  <a:schemeClr val="tx1"/>
                </a:solidFill>
              </a:rPr>
              <a:pPr/>
              <a:t>27</a:t>
            </a:fld>
            <a:endParaRPr lang="en-US" sz="1200" smtClean="0">
              <a:solidFill>
                <a:schemeClr val="tx1"/>
              </a:solidFill>
            </a:endParaRPr>
          </a:p>
        </p:txBody>
      </p:sp>
      <p:sp>
        <p:nvSpPr>
          <p:cNvPr id="105475" name="Rectangle 2"/>
          <p:cNvSpPr>
            <a:spLocks noChangeArrowheads="1" noTextEdit="1"/>
          </p:cNvSpPr>
          <p:nvPr>
            <p:ph type="sldImg"/>
          </p:nvPr>
        </p:nvSpPr>
        <p:spPr>
          <a:solidFill>
            <a:srgbClr val="FFFFFF"/>
          </a:solidFill>
          <a:ln/>
        </p:spPr>
      </p:sp>
      <p:sp>
        <p:nvSpPr>
          <p:cNvPr id="105476"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AF6AFB9B-C4F0-4374-B843-4FB83F885F43}" type="slidenum">
              <a:rPr lang="en-US" sz="1200" smtClean="0">
                <a:solidFill>
                  <a:schemeClr val="tx1"/>
                </a:solidFill>
              </a:rPr>
              <a:pPr/>
              <a:t>28</a:t>
            </a:fld>
            <a:endParaRPr lang="en-US" sz="1200" smtClean="0">
              <a:solidFill>
                <a:schemeClr val="tx1"/>
              </a:solidFill>
            </a:endParaRPr>
          </a:p>
        </p:txBody>
      </p:sp>
      <p:sp>
        <p:nvSpPr>
          <p:cNvPr id="106499" name="Rectangle 2"/>
          <p:cNvSpPr>
            <a:spLocks noChangeArrowheads="1" noTextEdit="1"/>
          </p:cNvSpPr>
          <p:nvPr>
            <p:ph type="sldImg"/>
          </p:nvPr>
        </p:nvSpPr>
        <p:spPr>
          <a:solidFill>
            <a:srgbClr val="FFFFFF"/>
          </a:solidFill>
          <a:ln/>
        </p:spPr>
      </p:sp>
      <p:sp>
        <p:nvSpPr>
          <p:cNvPr id="106500" name="Rectangle 3"/>
          <p:cNvSpPr>
            <a:spLocks noChangeArrowheads="1"/>
          </p:cNvSpPr>
          <p:nvPr>
            <p:ph type="body" idx="1"/>
          </p:nvPr>
        </p:nvSpPr>
        <p:spPr>
          <a:xfrm>
            <a:off x="701675" y="4416425"/>
            <a:ext cx="5607050" cy="4183063"/>
          </a:xfrm>
          <a:solidFill>
            <a:srgbClr val="FFFFFF"/>
          </a:solidFill>
          <a:ln>
            <a:solidFill>
              <a:srgbClr val="000000"/>
            </a:solidFill>
          </a:ln>
        </p:spPr>
        <p:txBody>
          <a:bodyPr lIns="92217" tIns="46109" rIns="92217" bIns="46109"/>
          <a:lstStyle/>
          <a:p>
            <a:pPr eaLnBrk="1" hangingPunct="1"/>
            <a:endParaRPr lang="en-US" smtClean="0">
              <a:ea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DD46009F-CFD8-4435-BE2C-D7946F6D946D}" type="slidenum">
              <a:rPr lang="en-US" sz="1200" smtClean="0">
                <a:solidFill>
                  <a:schemeClr val="tx1"/>
                </a:solidFill>
              </a:rPr>
              <a:pPr/>
              <a:t>29</a:t>
            </a:fld>
            <a:endParaRPr lang="en-US" sz="1200" smtClean="0">
              <a:solidFill>
                <a:schemeClr val="tx1"/>
              </a:solidFill>
            </a:endParaRPr>
          </a:p>
        </p:txBody>
      </p:sp>
      <p:sp>
        <p:nvSpPr>
          <p:cNvPr id="107523" name="Rectangle 2"/>
          <p:cNvSpPr>
            <a:spLocks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A8669D1C-AF35-41CA-AF81-0344A91C38BA}" type="slidenum">
              <a:rPr lang="en-US" sz="1200" smtClean="0">
                <a:solidFill>
                  <a:schemeClr val="tx1"/>
                </a:solidFill>
              </a:rPr>
              <a:pPr/>
              <a:t>30</a:t>
            </a:fld>
            <a:endParaRPr lang="en-US" sz="1200" smtClean="0">
              <a:solidFill>
                <a:schemeClr val="tx1"/>
              </a:solidFill>
            </a:endParaRPr>
          </a:p>
        </p:txBody>
      </p:sp>
      <p:sp>
        <p:nvSpPr>
          <p:cNvPr id="108547" name="Rectangle 2"/>
          <p:cNvSpPr>
            <a:spLocks noChangeArrowheads="1" noTextEdit="1"/>
          </p:cNvSpPr>
          <p:nvPr>
            <p:ph type="sldImg"/>
          </p:nvPr>
        </p:nvSpPr>
        <p:spPr>
          <a:solidFill>
            <a:srgbClr val="FFFFFF"/>
          </a:solidFill>
          <a:ln/>
        </p:spPr>
      </p:sp>
      <p:sp>
        <p:nvSpPr>
          <p:cNvPr id="108548" name="Rectangle 3"/>
          <p:cNvSpPr>
            <a:spLocks noChangeArrowheads="1"/>
          </p:cNvSpPr>
          <p:nvPr>
            <p:ph type="body" idx="1"/>
          </p:nvPr>
        </p:nvSpPr>
        <p:spPr>
          <a:xfrm>
            <a:off x="701675" y="4416425"/>
            <a:ext cx="5607050" cy="4183063"/>
          </a:xfrm>
          <a:solidFill>
            <a:srgbClr val="FFFFFF"/>
          </a:solidFill>
          <a:ln>
            <a:solidFill>
              <a:srgbClr val="000000"/>
            </a:solidFill>
          </a:ln>
        </p:spPr>
        <p:txBody>
          <a:bodyPr lIns="92217" tIns="46109" rIns="92217" bIns="46109"/>
          <a:lstStyle/>
          <a:p>
            <a:pPr eaLnBrk="1" hangingPunct="1"/>
            <a:r>
              <a:rPr lang="en-US" smtClean="0">
                <a:ea typeface="ＭＳ Ｐゴシック" charset="-128"/>
              </a:rPr>
              <a:t>Myofibroblasts (which have some features of smooth muscle cells, including actin-based contraction) are important for wound contraction.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A7851F25-21B1-4CF7-ADC7-7674C084AA6F}" type="slidenum">
              <a:rPr lang="en-US" sz="1200" smtClean="0">
                <a:solidFill>
                  <a:schemeClr val="tx1"/>
                </a:solidFill>
              </a:rPr>
              <a:pPr/>
              <a:t>3</a:t>
            </a:fld>
            <a:endParaRPr lang="en-US" sz="1200" smtClean="0">
              <a:solidFill>
                <a:schemeClr val="tx1"/>
              </a:solidFill>
            </a:endParaRPr>
          </a:p>
        </p:txBody>
      </p:sp>
      <p:sp>
        <p:nvSpPr>
          <p:cNvPr id="81923" name="Rectangle 2"/>
          <p:cNvSpPr>
            <a:spLocks noChangeArrowheads="1" noTextEdit="1"/>
          </p:cNvSpPr>
          <p:nvPr>
            <p:ph type="sldImg"/>
          </p:nvPr>
        </p:nvSpPr>
        <p:spPr>
          <a:solidFill>
            <a:srgbClr val="FFFFFF"/>
          </a:solidFill>
          <a:ln/>
        </p:spPr>
      </p:sp>
      <p:sp>
        <p:nvSpPr>
          <p:cNvPr id="81924" name="Rectangle 3"/>
          <p:cNvSpPr>
            <a:spLocks noChangeArrowheads="1"/>
          </p:cNvSpPr>
          <p:nvPr>
            <p:ph type="body" idx="1"/>
          </p:nvPr>
        </p:nvSpPr>
        <p:spPr>
          <a:xfrm>
            <a:off x="701675" y="4416425"/>
            <a:ext cx="5607050" cy="4183063"/>
          </a:xfrm>
          <a:solidFill>
            <a:srgbClr val="FFFFFF"/>
          </a:solidFill>
          <a:ln>
            <a:solidFill>
              <a:srgbClr val="000000"/>
            </a:solidFill>
          </a:ln>
        </p:spPr>
        <p:txBody>
          <a:bodyPr lIns="92217" tIns="46109" rIns="92217" bIns="46109"/>
          <a:lstStyle/>
          <a:p>
            <a:pPr eaLnBrk="1" hangingPunct="1"/>
            <a:endParaRPr lang="en-US" smtClean="0">
              <a:ea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2FF8A233-BBA9-47B5-8F44-809DD9BA8E3A}" type="slidenum">
              <a:rPr lang="en-US" sz="1200" smtClean="0">
                <a:solidFill>
                  <a:schemeClr val="tx1"/>
                </a:solidFill>
              </a:rPr>
              <a:pPr/>
              <a:t>31</a:t>
            </a:fld>
            <a:endParaRPr lang="en-US" sz="1200" smtClean="0">
              <a:solidFill>
                <a:schemeClr val="tx1"/>
              </a:solidFill>
            </a:endParaRPr>
          </a:p>
        </p:txBody>
      </p:sp>
      <p:sp>
        <p:nvSpPr>
          <p:cNvPr id="109571" name="Rectangle 2"/>
          <p:cNvSpPr>
            <a:spLocks noChangeArrowheads="1" noTextEdit="1"/>
          </p:cNvSpPr>
          <p:nvPr>
            <p:ph type="sldImg"/>
          </p:nvPr>
        </p:nvSpPr>
        <p:spPr>
          <a:solidFill>
            <a:srgbClr val="FFFFFF"/>
          </a:solidFill>
          <a:ln/>
        </p:spPr>
      </p:sp>
      <p:sp>
        <p:nvSpPr>
          <p:cNvPr id="109572"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B748949E-5035-4BC3-9862-516BD66D32A6}" type="slidenum">
              <a:rPr lang="en-US" sz="1200" smtClean="0">
                <a:solidFill>
                  <a:schemeClr val="tx1"/>
                </a:solidFill>
              </a:rPr>
              <a:pPr/>
              <a:t>32</a:t>
            </a:fld>
            <a:endParaRPr lang="en-US" sz="1200" smtClean="0">
              <a:solidFill>
                <a:schemeClr val="tx1"/>
              </a:solidFill>
            </a:endParaRPr>
          </a:p>
        </p:txBody>
      </p:sp>
      <p:sp>
        <p:nvSpPr>
          <p:cNvPr id="110595" name="Rectangle 2"/>
          <p:cNvSpPr>
            <a:spLocks noChangeArrowheads="1" noTextEdit="1"/>
          </p:cNvSpPr>
          <p:nvPr>
            <p:ph type="sldImg"/>
          </p:nvPr>
        </p:nvSpPr>
        <p:spPr>
          <a:solidFill>
            <a:srgbClr val="FFFFFF"/>
          </a:solidFill>
          <a:ln/>
        </p:spPr>
      </p:sp>
      <p:sp>
        <p:nvSpPr>
          <p:cNvPr id="110596" name="Rectangle 3"/>
          <p:cNvSpPr>
            <a:spLocks noChangeArrowheads="1"/>
          </p:cNvSpPr>
          <p:nvPr>
            <p:ph type="body" idx="1"/>
          </p:nvPr>
        </p:nvSpPr>
        <p:spPr>
          <a:xfrm>
            <a:off x="701675" y="4416425"/>
            <a:ext cx="5607050" cy="4183063"/>
          </a:xfrm>
          <a:solidFill>
            <a:srgbClr val="FFFFFF"/>
          </a:solidFill>
          <a:ln>
            <a:solidFill>
              <a:srgbClr val="000000"/>
            </a:solidFill>
          </a:ln>
        </p:spPr>
        <p:txBody>
          <a:bodyPr lIns="92217" tIns="46109" rIns="92217" bIns="46109"/>
          <a:lstStyle/>
          <a:p>
            <a:pPr eaLnBrk="1" hangingPunct="1"/>
            <a:r>
              <a:rPr lang="en-US" smtClean="0">
                <a:ea typeface="ＭＳ Ｐゴシック" charset="-128"/>
              </a:rPr>
              <a:t>Distributed throughout the body,  especially in hypodermis of skin, underlying abdomen, buttocks, axilla, thigh, breast. Age and sex determine density and distribution of subcutaneous layer of adipose tissue. Internally, preferentially located in mesentary and retroperitoneal space, around kidneys and in bone marrow. </a:t>
            </a:r>
          </a:p>
          <a:p>
            <a:pPr eaLnBrk="1" hangingPunct="1"/>
            <a:r>
              <a:rPr lang="en-US" smtClean="0">
                <a:ea typeface="ＭＳ Ｐゴシック" charset="-128"/>
              </a:rPr>
              <a:t>Nucleus is compressed to one side by enormous lipid droplet. The lipid is extracted by histological processing, and appears as an empty space. </a:t>
            </a:r>
          </a:p>
          <a:p>
            <a:pPr eaLnBrk="1" hangingPunct="1"/>
            <a:endParaRPr lang="en-US" smtClean="0">
              <a:ea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751447BA-7514-4D07-8B44-F962B87A488E}" type="slidenum">
              <a:rPr lang="en-US" sz="1200" smtClean="0">
                <a:solidFill>
                  <a:schemeClr val="tx1"/>
                </a:solidFill>
              </a:rPr>
              <a:pPr/>
              <a:t>33</a:t>
            </a:fld>
            <a:endParaRPr lang="en-US" sz="1200" smtClean="0">
              <a:solidFill>
                <a:schemeClr val="tx1"/>
              </a:solidFill>
            </a:endParaRPr>
          </a:p>
        </p:txBody>
      </p:sp>
      <p:sp>
        <p:nvSpPr>
          <p:cNvPr id="111619" name="Rectangle 2"/>
          <p:cNvSpPr>
            <a:spLocks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0CE94E38-A53F-46A8-99F5-18A3D858BAD2}" type="slidenum">
              <a:rPr lang="en-US" sz="1200" smtClean="0">
                <a:solidFill>
                  <a:schemeClr val="tx1"/>
                </a:solidFill>
              </a:rPr>
              <a:pPr/>
              <a:t>34</a:t>
            </a:fld>
            <a:endParaRPr lang="en-US" sz="1200" smtClean="0">
              <a:solidFill>
                <a:schemeClr val="tx1"/>
              </a:solidFill>
            </a:endParaRPr>
          </a:p>
        </p:txBody>
      </p:sp>
      <p:sp>
        <p:nvSpPr>
          <p:cNvPr id="112643" name="Rectangle 2"/>
          <p:cNvSpPr>
            <a:spLocks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fld id="{0551584E-4A7C-4659-8132-F259FC9B94D8}" type="slidenum">
              <a:rPr lang="en-US" sz="1200" smtClean="0">
                <a:solidFill>
                  <a:schemeClr val="tx1"/>
                </a:solidFill>
                <a:latin typeface="Arial" charset="0"/>
              </a:rPr>
              <a:pPr eaLnBrk="1" hangingPunct="1"/>
              <a:t>35</a:t>
            </a:fld>
            <a:endParaRPr lang="en-US" sz="1200" smtClean="0">
              <a:solidFill>
                <a:schemeClr val="tx1"/>
              </a:solidFill>
              <a:latin typeface="Arial" charset="0"/>
            </a:endParaRPr>
          </a:p>
        </p:txBody>
      </p:sp>
      <p:sp>
        <p:nvSpPr>
          <p:cNvPr id="113667" name="Rectangle 2"/>
          <p:cNvSpPr>
            <a:spLocks noRo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fld id="{C5E8D98D-8B9C-4657-867E-6401033D9A48}" type="slidenum">
              <a:rPr lang="en-US" sz="1200" smtClean="0">
                <a:solidFill>
                  <a:schemeClr val="tx1"/>
                </a:solidFill>
                <a:latin typeface="Arial" charset="0"/>
              </a:rPr>
              <a:pPr eaLnBrk="1" hangingPunct="1"/>
              <a:t>36</a:t>
            </a:fld>
            <a:endParaRPr lang="en-US" sz="1200" smtClean="0">
              <a:solidFill>
                <a:schemeClr val="tx1"/>
              </a:solidFill>
              <a:latin typeface="Arial" charset="0"/>
            </a:endParaRPr>
          </a:p>
        </p:txBody>
      </p:sp>
      <p:sp>
        <p:nvSpPr>
          <p:cNvPr id="114691" name="Rectangle 2"/>
          <p:cNvSpPr>
            <a:spLocks noChangeArrowheads="1" noTextEdit="1"/>
          </p:cNvSpPr>
          <p:nvPr>
            <p:ph type="sldImg"/>
          </p:nvPr>
        </p:nvSpPr>
        <p:spPr>
          <a:solidFill>
            <a:srgbClr val="FFFFFF"/>
          </a:solidFill>
          <a:ln/>
        </p:spPr>
      </p:sp>
      <p:sp>
        <p:nvSpPr>
          <p:cNvPr id="114692"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charset="-128"/>
              </a:rPr>
              <a:t>Human blood smear at low magnification.  The field is covered with red blood cells (RBCs = erythrocytes --note their light centers, since the biconcave shape makes the centers thinner).  There are two white blood cells (WBC) in the field, a neutrophil at left, and a lymphocyte at right (the lymphocyte's cytoplasm appears reddish but should be light blue).  Platelets occur as very small bluish clumps seen occasionally between the RBCs.   </a:t>
            </a:r>
          </a:p>
          <a:p>
            <a:pPr eaLnBrk="1" hangingPunct="1"/>
            <a:endParaRPr lang="en-US" smtClean="0">
              <a:ea typeface="ＭＳ Ｐゴシック" charset="-128"/>
            </a:endParaRPr>
          </a:p>
          <a:p>
            <a:pPr eaLnBrk="1" hangingPunct="1"/>
            <a:r>
              <a:rPr lang="en-US" smtClean="0">
                <a:ea typeface="ＭＳ Ｐゴシック" charset="-128"/>
              </a:rPr>
              <a:t>AKC.  From "Misc" slide collection, 1x3" glass slide labeled "Blood, Man, May-Grunwald Giemsa" (of the two slide labeled that way, this label has two black spots).  BloodSmear40x5-03I24.tif.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fld id="{FA0375A4-0829-4708-BA0E-C197B179BAD4}" type="slidenum">
              <a:rPr lang="en-US" sz="1200" smtClean="0">
                <a:solidFill>
                  <a:schemeClr val="tx1"/>
                </a:solidFill>
                <a:latin typeface="Arial" charset="0"/>
              </a:rPr>
              <a:pPr eaLnBrk="1" hangingPunct="1"/>
              <a:t>37</a:t>
            </a:fld>
            <a:endParaRPr lang="en-US" sz="1200" smtClean="0">
              <a:solidFill>
                <a:schemeClr val="tx1"/>
              </a:solidFill>
              <a:latin typeface="Arial" charset="0"/>
            </a:endParaRPr>
          </a:p>
        </p:txBody>
      </p:sp>
      <p:sp>
        <p:nvSpPr>
          <p:cNvPr id="115715" name="Rectangle 2"/>
          <p:cNvSpPr>
            <a:spLocks noRo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fld id="{00B0ABFB-CC41-4992-982F-123E1BFB490E}" type="slidenum">
              <a:rPr lang="en-US" sz="1200" smtClean="0">
                <a:solidFill>
                  <a:schemeClr val="tx1"/>
                </a:solidFill>
                <a:latin typeface="Arial" charset="0"/>
              </a:rPr>
              <a:pPr eaLnBrk="1" hangingPunct="1"/>
              <a:t>38</a:t>
            </a:fld>
            <a:endParaRPr lang="en-US" sz="1200" smtClean="0">
              <a:solidFill>
                <a:schemeClr val="tx1"/>
              </a:solidFill>
              <a:latin typeface="Arial" charset="0"/>
            </a:endParaRPr>
          </a:p>
        </p:txBody>
      </p:sp>
      <p:sp>
        <p:nvSpPr>
          <p:cNvPr id="116739" name="Rectangle 2"/>
          <p:cNvSpPr>
            <a:spLocks noChangeArrowheads="1" noTextEdit="1"/>
          </p:cNvSpPr>
          <p:nvPr>
            <p:ph type="sldImg"/>
          </p:nvPr>
        </p:nvSpPr>
        <p:spPr>
          <a:solidFill>
            <a:srgbClr val="FFFFFF"/>
          </a:solidFill>
          <a:ln/>
        </p:spPr>
      </p:sp>
      <p:sp>
        <p:nvSpPr>
          <p:cNvPr id="116740"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charset="-128"/>
              </a:rPr>
              <a:t>SEM of human red blood cells (erythrocytes), showing the biconcave shape.</a:t>
            </a:r>
          </a:p>
          <a:p>
            <a:pPr eaLnBrk="1" hangingPunct="1"/>
            <a:endParaRPr lang="en-US" smtClean="0">
              <a:ea typeface="ＭＳ Ｐゴシック" charset="-128"/>
            </a:endParaRPr>
          </a:p>
          <a:p>
            <a:pPr eaLnBrk="1" hangingPunct="1"/>
            <a:r>
              <a:rPr lang="en-US" smtClean="0">
                <a:ea typeface="ＭＳ Ｐゴシック" charset="-128"/>
              </a:rPr>
              <a:t>From Junqueira's Basic Histology, 10th edition, page 235.</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fld id="{38F21C96-D7AC-4414-9787-5C8833CD8F36}" type="slidenum">
              <a:rPr lang="en-US" sz="1200" smtClean="0">
                <a:solidFill>
                  <a:schemeClr val="tx1"/>
                </a:solidFill>
                <a:latin typeface="Arial" charset="0"/>
              </a:rPr>
              <a:pPr eaLnBrk="1" hangingPunct="1"/>
              <a:t>39</a:t>
            </a:fld>
            <a:endParaRPr lang="en-US" sz="1200" smtClean="0">
              <a:solidFill>
                <a:schemeClr val="tx1"/>
              </a:solidFill>
              <a:latin typeface="Arial" charset="0"/>
            </a:endParaRPr>
          </a:p>
        </p:txBody>
      </p:sp>
      <p:sp>
        <p:nvSpPr>
          <p:cNvPr id="117763" name="Rectangle 2"/>
          <p:cNvSpPr>
            <a:spLocks noChangeArrowheads="1" noTextEdit="1"/>
          </p:cNvSpPr>
          <p:nvPr>
            <p:ph type="sldImg"/>
          </p:nvPr>
        </p:nvSpPr>
        <p:spPr>
          <a:solidFill>
            <a:srgbClr val="FFFFFF"/>
          </a:solidFill>
          <a:ln/>
        </p:spPr>
      </p:sp>
      <p:sp>
        <p:nvSpPr>
          <p:cNvPr id="117764"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charset="-128"/>
              </a:rPr>
              <a:t>Red blood cells (erythrocytes)  in a human blood smear.  A small group of platelets is in the center of the field.  Giemsa stain.  </a:t>
            </a:r>
          </a:p>
          <a:p>
            <a:pPr eaLnBrk="1" hangingPunct="1"/>
            <a:endParaRPr lang="en-US" smtClean="0">
              <a:ea typeface="ＭＳ Ｐゴシック" charset="-128"/>
            </a:endParaRPr>
          </a:p>
          <a:p>
            <a:pPr eaLnBrk="1" hangingPunct="1"/>
            <a:r>
              <a:rPr lang="en-US" smtClean="0">
                <a:ea typeface="ＭＳ Ｐゴシック" charset="-128"/>
              </a:rPr>
              <a:t>From the Mizoguti slide collection (J).  J-199.  PlatRBC-J-199.tif.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fld id="{74870E79-0D0E-4013-8CC8-B45B550F5C34}" type="slidenum">
              <a:rPr lang="en-US" sz="1200" smtClean="0">
                <a:solidFill>
                  <a:schemeClr val="tx1"/>
                </a:solidFill>
                <a:latin typeface="Arial" charset="0"/>
              </a:rPr>
              <a:pPr eaLnBrk="1" hangingPunct="1"/>
              <a:t>40</a:t>
            </a:fld>
            <a:endParaRPr lang="en-US" sz="1200" smtClean="0">
              <a:solidFill>
                <a:schemeClr val="tx1"/>
              </a:solidFill>
              <a:latin typeface="Arial" charset="0"/>
            </a:endParaRPr>
          </a:p>
        </p:txBody>
      </p:sp>
      <p:sp>
        <p:nvSpPr>
          <p:cNvPr id="118787" name="Rectangle 2"/>
          <p:cNvSpPr>
            <a:spLocks noRo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D19C5E7C-3045-4E8C-8143-1A4DBF7D796A}" type="slidenum">
              <a:rPr lang="en-US" sz="1200" smtClean="0">
                <a:solidFill>
                  <a:schemeClr val="tx1"/>
                </a:solidFill>
              </a:rPr>
              <a:pPr/>
              <a:t>4</a:t>
            </a:fld>
            <a:endParaRPr lang="en-US" sz="1200" smtClean="0">
              <a:solidFill>
                <a:schemeClr val="tx1"/>
              </a:solidFill>
            </a:endParaRPr>
          </a:p>
        </p:txBody>
      </p:sp>
      <p:sp>
        <p:nvSpPr>
          <p:cNvPr id="82947" name="Rectangle 2"/>
          <p:cNvSpPr>
            <a:spLocks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fld id="{F2191B24-A551-4C03-BCD5-12315E2DAA1A}" type="slidenum">
              <a:rPr lang="en-US" sz="1200" smtClean="0">
                <a:solidFill>
                  <a:schemeClr val="tx1"/>
                </a:solidFill>
                <a:latin typeface="Arial" charset="0"/>
              </a:rPr>
              <a:pPr eaLnBrk="1" hangingPunct="1"/>
              <a:t>41</a:t>
            </a:fld>
            <a:endParaRPr lang="en-US" sz="1200" smtClean="0">
              <a:solidFill>
                <a:schemeClr val="tx1"/>
              </a:solidFill>
              <a:latin typeface="Arial" charset="0"/>
            </a:endParaRPr>
          </a:p>
        </p:txBody>
      </p:sp>
      <p:sp>
        <p:nvSpPr>
          <p:cNvPr id="119811" name="Rectangle 2"/>
          <p:cNvSpPr>
            <a:spLocks noChangeArrowheads="1" noTextEdit="1"/>
          </p:cNvSpPr>
          <p:nvPr>
            <p:ph type="sldImg"/>
          </p:nvPr>
        </p:nvSpPr>
        <p:spPr>
          <a:solidFill>
            <a:srgbClr val="FFFFFF"/>
          </a:solidFill>
          <a:ln/>
        </p:spPr>
      </p:sp>
      <p:sp>
        <p:nvSpPr>
          <p:cNvPr id="119812"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charset="-128"/>
              </a:rPr>
              <a:t>Platelets in a human blood smear.  Giemsa stain.</a:t>
            </a:r>
          </a:p>
          <a:p>
            <a:pPr eaLnBrk="1" hangingPunct="1"/>
            <a:endParaRPr lang="en-US" smtClean="0">
              <a:ea typeface="ＭＳ Ｐゴシック" charset="-128"/>
            </a:endParaRPr>
          </a:p>
          <a:p>
            <a:pPr eaLnBrk="1" hangingPunct="1"/>
            <a:r>
              <a:rPr lang="en-US" smtClean="0">
                <a:ea typeface="ＭＳ Ｐゴシック" charset="-128"/>
              </a:rPr>
              <a:t>From the Mizobuti histology slide set (J).  J-186.  LymSm-J-186.tif.</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fld id="{A9B3C5D2-6392-4A3A-AB38-0615C0F5AA3E}" type="slidenum">
              <a:rPr lang="en-US" sz="1200" smtClean="0">
                <a:solidFill>
                  <a:schemeClr val="tx1"/>
                </a:solidFill>
                <a:latin typeface="Arial" charset="0"/>
              </a:rPr>
              <a:pPr eaLnBrk="1" hangingPunct="1"/>
              <a:t>42</a:t>
            </a:fld>
            <a:endParaRPr lang="en-US" sz="1200" smtClean="0">
              <a:solidFill>
                <a:schemeClr val="tx1"/>
              </a:solidFill>
              <a:latin typeface="Arial" charset="0"/>
            </a:endParaRPr>
          </a:p>
        </p:txBody>
      </p:sp>
      <p:sp>
        <p:nvSpPr>
          <p:cNvPr id="120835" name="Rectangle 2"/>
          <p:cNvSpPr>
            <a:spLocks noChangeArrowheads="1" noTextEdit="1"/>
          </p:cNvSpPr>
          <p:nvPr>
            <p:ph type="sldImg"/>
          </p:nvPr>
        </p:nvSpPr>
        <p:spPr>
          <a:solidFill>
            <a:srgbClr val="FFFFFF"/>
          </a:solidFill>
          <a:ln/>
        </p:spPr>
      </p:sp>
      <p:sp>
        <p:nvSpPr>
          <p:cNvPr id="120836"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charset="-128"/>
              </a:rPr>
              <a:t>Electron micrograph of red blood cells and a platelet.  Inside the red blood cells is a solution of hemoglobin so concentrated that it appears essentially solid and homogeneous in electron micrographs.  The platelet contains dense granules, dense tubular system, and at the two ends (in this section) you can see cross sections of microtubules that form a ring around the periphery of the platelet disk (in 3 dimensions, rather than the 2 dimensions of this EM section).  </a:t>
            </a:r>
          </a:p>
          <a:p>
            <a:pPr eaLnBrk="1" hangingPunct="1"/>
            <a:endParaRPr lang="en-US" smtClean="0">
              <a:ea typeface="ＭＳ Ｐゴシック" charset="-128"/>
            </a:endParaRPr>
          </a:p>
          <a:p>
            <a:pPr eaLnBrk="1" hangingPunct="1"/>
            <a:r>
              <a:rPr lang="en-US" smtClean="0">
                <a:ea typeface="ＭＳ Ｐゴシック" charset="-128"/>
              </a:rPr>
              <a:t>From Erlandsen's slide set (MH).  MH-2G3.  RBCplateletEM-MH-2G3.tif.</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fld id="{FA100279-6254-4060-B211-9981C3158DD7}" type="slidenum">
              <a:rPr lang="en-US" sz="1200" smtClean="0">
                <a:solidFill>
                  <a:schemeClr val="tx1"/>
                </a:solidFill>
                <a:latin typeface="Arial" charset="0"/>
              </a:rPr>
              <a:pPr eaLnBrk="1" hangingPunct="1"/>
              <a:t>43</a:t>
            </a:fld>
            <a:endParaRPr lang="en-US" sz="1200" smtClean="0">
              <a:solidFill>
                <a:schemeClr val="tx1"/>
              </a:solidFill>
              <a:latin typeface="Arial" charset="0"/>
            </a:endParaRPr>
          </a:p>
        </p:txBody>
      </p:sp>
      <p:sp>
        <p:nvSpPr>
          <p:cNvPr id="121859" name="Rectangle 2"/>
          <p:cNvSpPr>
            <a:spLocks noRo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fld id="{FDA394FD-0E58-46F1-BCAE-437B1AC19400}" type="slidenum">
              <a:rPr lang="en-US" sz="1200" smtClean="0">
                <a:solidFill>
                  <a:schemeClr val="tx1"/>
                </a:solidFill>
                <a:latin typeface="Arial" charset="0"/>
              </a:rPr>
              <a:pPr eaLnBrk="1" hangingPunct="1"/>
              <a:t>44</a:t>
            </a:fld>
            <a:endParaRPr lang="en-US" sz="1200" smtClean="0">
              <a:solidFill>
                <a:schemeClr val="tx1"/>
              </a:solidFill>
              <a:latin typeface="Arial" charset="0"/>
            </a:endParaRPr>
          </a:p>
        </p:txBody>
      </p:sp>
      <p:sp>
        <p:nvSpPr>
          <p:cNvPr id="122883" name="Rectangle 2"/>
          <p:cNvSpPr>
            <a:spLocks noChangeArrowheads="1" noTextEdit="1"/>
          </p:cNvSpPr>
          <p:nvPr>
            <p:ph type="sldImg"/>
          </p:nvPr>
        </p:nvSpPr>
        <p:spPr>
          <a:solidFill>
            <a:srgbClr val="FFFFFF"/>
          </a:solidFill>
          <a:ln/>
        </p:spPr>
      </p:sp>
      <p:sp>
        <p:nvSpPr>
          <p:cNvPr id="122884"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charset="-128"/>
              </a:rPr>
              <a:t>Two neutrophils (polymorphonuclear leucocytes, PMN) in a human blood smear.  Note that their diameter is larger that of red blood cells.  The nucleus is long, and thins out ins some places, producing lobes (each of these cells has 2 lobes, but there are often 3 or 4).  In the cytoplasm are indistict small granules that take the neutral stain (neither strongly basic nor acidophilic).</a:t>
            </a:r>
          </a:p>
          <a:p>
            <a:pPr eaLnBrk="1" hangingPunct="1"/>
            <a:endParaRPr lang="en-US" smtClean="0">
              <a:ea typeface="ＭＳ Ｐゴシック" charset="-128"/>
            </a:endParaRPr>
          </a:p>
          <a:p>
            <a:pPr eaLnBrk="1" hangingPunct="1"/>
            <a:r>
              <a:rPr lang="en-US" smtClean="0">
                <a:ea typeface="ＭＳ Ｐゴシック" charset="-128"/>
              </a:rPr>
              <a:t>From the Mizoguti slide set (J).  J-196.  PMSs-J-196.tif.</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fld id="{46840B00-69A0-4322-909E-4BDF58BCE1A2}" type="slidenum">
              <a:rPr lang="en-US" sz="1200" smtClean="0">
                <a:solidFill>
                  <a:schemeClr val="tx1"/>
                </a:solidFill>
                <a:latin typeface="Arial" charset="0"/>
              </a:rPr>
              <a:pPr eaLnBrk="1" hangingPunct="1"/>
              <a:t>45</a:t>
            </a:fld>
            <a:endParaRPr lang="en-US" sz="1200" smtClean="0">
              <a:solidFill>
                <a:schemeClr val="tx1"/>
              </a:solidFill>
              <a:latin typeface="Arial" charset="0"/>
            </a:endParaRPr>
          </a:p>
        </p:txBody>
      </p:sp>
      <p:sp>
        <p:nvSpPr>
          <p:cNvPr id="123907" name="Rectangle 2"/>
          <p:cNvSpPr>
            <a:spLocks noChangeArrowheads="1" noTextEdit="1"/>
          </p:cNvSpPr>
          <p:nvPr>
            <p:ph type="sldImg"/>
          </p:nvPr>
        </p:nvSpPr>
        <p:spPr>
          <a:solidFill>
            <a:srgbClr val="FFFFFF"/>
          </a:solidFill>
          <a:ln/>
        </p:spPr>
      </p:sp>
      <p:sp>
        <p:nvSpPr>
          <p:cNvPr id="123908"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charset="-128"/>
              </a:rPr>
              <a:t>Electron micrograph of a neutrophil (polymorphonuclear leucocyte, PMN).  The strand connecting two lobes of the nucleus is included in the section.  Note the small specific PMN granules in the cytoplasm.  The larger granules are lysosomes (="azurophilic granules"), while smaller ones are specific granules (contents including lysozyme and alkaline phosphatase). </a:t>
            </a:r>
          </a:p>
          <a:p>
            <a:pPr eaLnBrk="1" hangingPunct="1"/>
            <a:endParaRPr lang="en-US" smtClean="0">
              <a:ea typeface="ＭＳ Ｐゴシック" charset="-128"/>
            </a:endParaRPr>
          </a:p>
          <a:p>
            <a:pPr eaLnBrk="1" hangingPunct="1"/>
            <a:r>
              <a:rPr lang="en-US" smtClean="0">
                <a:ea typeface="ＭＳ Ｐゴシック" charset="-128"/>
              </a:rPr>
              <a:t>From the Erlandsen's slide set (MH).  MH-2F6.  NeutrophEM-MH-2F6.tif.</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1AC4E650-934F-4DFA-8F40-3A58A7C5A711}" type="slidenum">
              <a:rPr lang="en-US" sz="1200" smtClean="0">
                <a:solidFill>
                  <a:schemeClr val="tx1"/>
                </a:solidFill>
              </a:rPr>
              <a:pPr/>
              <a:t>46</a:t>
            </a:fld>
            <a:endParaRPr lang="en-US" sz="1200" smtClean="0">
              <a:solidFill>
                <a:schemeClr val="tx1"/>
              </a:solidFill>
            </a:endParaRPr>
          </a:p>
        </p:txBody>
      </p:sp>
      <p:sp>
        <p:nvSpPr>
          <p:cNvPr id="124931" name="Rectangle 2"/>
          <p:cNvSpPr>
            <a:spLocks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fld id="{92C3B3B3-BD6B-4255-82B4-05E0662BADC6}" type="slidenum">
              <a:rPr lang="en-US" sz="1200" smtClean="0">
                <a:solidFill>
                  <a:schemeClr val="tx1"/>
                </a:solidFill>
                <a:latin typeface="Arial" charset="0"/>
              </a:rPr>
              <a:pPr eaLnBrk="1" hangingPunct="1"/>
              <a:t>47</a:t>
            </a:fld>
            <a:endParaRPr lang="en-US" sz="1200" smtClean="0">
              <a:solidFill>
                <a:schemeClr val="tx1"/>
              </a:solidFill>
              <a:latin typeface="Arial" charset="0"/>
            </a:endParaRPr>
          </a:p>
        </p:txBody>
      </p:sp>
      <p:sp>
        <p:nvSpPr>
          <p:cNvPr id="125955" name="Rectangle 2"/>
          <p:cNvSpPr>
            <a:spLocks noRo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fld id="{F0230969-633C-46EF-BC36-D6F7F0AE39C5}" type="slidenum">
              <a:rPr lang="en-US" sz="1200" smtClean="0">
                <a:solidFill>
                  <a:schemeClr val="tx1"/>
                </a:solidFill>
                <a:latin typeface="Arial" charset="0"/>
              </a:rPr>
              <a:pPr eaLnBrk="1" hangingPunct="1"/>
              <a:t>48</a:t>
            </a:fld>
            <a:endParaRPr lang="en-US" sz="1200" smtClean="0">
              <a:solidFill>
                <a:schemeClr val="tx1"/>
              </a:solidFill>
              <a:latin typeface="Arial" charset="0"/>
            </a:endParaRPr>
          </a:p>
        </p:txBody>
      </p:sp>
      <p:sp>
        <p:nvSpPr>
          <p:cNvPr id="126979" name="Rectangle 2"/>
          <p:cNvSpPr>
            <a:spLocks noChangeArrowheads="1" noTextEdit="1"/>
          </p:cNvSpPr>
          <p:nvPr>
            <p:ph type="sldImg"/>
          </p:nvPr>
        </p:nvSpPr>
        <p:spPr>
          <a:solidFill>
            <a:srgbClr val="FFFFFF"/>
          </a:solidFill>
          <a:ln/>
        </p:spPr>
      </p:sp>
      <p:sp>
        <p:nvSpPr>
          <p:cNvPr id="126980"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charset="-128"/>
              </a:rPr>
              <a:t>Eosinophil in a human blood smear.  The nucleus is bilobed.  The cytoplasm is filled with reddish granules of relatively uniform size.  If the smear is improperly stained, the granules may be brown.     </a:t>
            </a:r>
          </a:p>
          <a:p>
            <a:pPr eaLnBrk="1" hangingPunct="1"/>
            <a:endParaRPr lang="en-US" smtClean="0">
              <a:ea typeface="ＭＳ Ｐゴシック" charset="-128"/>
            </a:endParaRPr>
          </a:p>
          <a:p>
            <a:pPr eaLnBrk="1" hangingPunct="1"/>
            <a:r>
              <a:rPr lang="en-US" smtClean="0">
                <a:ea typeface="ＭＳ Ｐゴシック" charset="-128"/>
              </a:rPr>
              <a:t>Image from the 86X normal blood smear slide from University of Michigan Virtual Slide Collection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fld id="{C733C86E-DFAE-4AF5-90F8-FC8EB08022B3}" type="slidenum">
              <a:rPr lang="en-US" sz="1200" smtClean="0">
                <a:solidFill>
                  <a:schemeClr val="tx1"/>
                </a:solidFill>
                <a:latin typeface="Arial" charset="0"/>
              </a:rPr>
              <a:pPr eaLnBrk="1" hangingPunct="1"/>
              <a:t>49</a:t>
            </a:fld>
            <a:endParaRPr lang="en-US" sz="1200" smtClean="0">
              <a:solidFill>
                <a:schemeClr val="tx1"/>
              </a:solidFill>
              <a:latin typeface="Arial" charset="0"/>
            </a:endParaRPr>
          </a:p>
        </p:txBody>
      </p:sp>
      <p:sp>
        <p:nvSpPr>
          <p:cNvPr id="128003" name="Rectangle 2"/>
          <p:cNvSpPr>
            <a:spLocks noChangeArrowheads="1" noTextEdit="1"/>
          </p:cNvSpPr>
          <p:nvPr>
            <p:ph type="sldImg"/>
          </p:nvPr>
        </p:nvSpPr>
        <p:spPr>
          <a:solidFill>
            <a:srgbClr val="FFFFFF"/>
          </a:solidFill>
          <a:ln/>
        </p:spPr>
      </p:sp>
      <p:sp>
        <p:nvSpPr>
          <p:cNvPr id="128004"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charset="-128"/>
              </a:rPr>
              <a:t>Electron micrograph of a human eosinophilic leucocyte.  Note the large specific granules,each containing a  dense crystalloid body.  The crystals contain major basic protein (MBP), important in combatting parasites.    </a:t>
            </a:r>
          </a:p>
          <a:p>
            <a:pPr eaLnBrk="1" hangingPunct="1"/>
            <a:endParaRPr lang="en-US" smtClean="0">
              <a:ea typeface="ＭＳ Ｐゴシック" charset="-128"/>
            </a:endParaRPr>
          </a:p>
          <a:p>
            <a:pPr eaLnBrk="1" hangingPunct="1"/>
            <a:r>
              <a:rPr lang="en-US" smtClean="0">
                <a:ea typeface="ＭＳ Ｐゴシック" charset="-128"/>
              </a:rPr>
              <a:t>From Fawcett's Concise Histology, 2nd edition, page 49.  EosinophEM-FawcConc2-49.tif.</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fld id="{657EA14A-B524-4A08-B5A0-9FBF41AE12AC}" type="slidenum">
              <a:rPr lang="en-US" sz="1200" smtClean="0">
                <a:solidFill>
                  <a:schemeClr val="tx1"/>
                </a:solidFill>
                <a:latin typeface="Arial" charset="0"/>
              </a:rPr>
              <a:pPr eaLnBrk="1" hangingPunct="1"/>
              <a:t>51</a:t>
            </a:fld>
            <a:endParaRPr lang="en-US" sz="1200" smtClean="0">
              <a:solidFill>
                <a:schemeClr val="tx1"/>
              </a:solidFill>
              <a:latin typeface="Arial" charset="0"/>
            </a:endParaRPr>
          </a:p>
        </p:txBody>
      </p:sp>
      <p:sp>
        <p:nvSpPr>
          <p:cNvPr id="129027" name="Rectangle 2"/>
          <p:cNvSpPr>
            <a:spLocks noRo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C951238E-0BF2-4E03-A450-4FF633B604B3}" type="slidenum">
              <a:rPr lang="en-US" sz="1200" smtClean="0">
                <a:solidFill>
                  <a:schemeClr val="tx1"/>
                </a:solidFill>
              </a:rPr>
              <a:pPr/>
              <a:t>5</a:t>
            </a:fld>
            <a:endParaRPr lang="en-US" sz="1200" smtClean="0">
              <a:solidFill>
                <a:schemeClr val="tx1"/>
              </a:solidFill>
            </a:endParaRPr>
          </a:p>
        </p:txBody>
      </p:sp>
      <p:sp>
        <p:nvSpPr>
          <p:cNvPr id="83971" name="Rectangle 2"/>
          <p:cNvSpPr>
            <a:spLocks noChangeArrowheads="1" noTextEdit="1"/>
          </p:cNvSpPr>
          <p:nvPr>
            <p:ph type="sldImg"/>
          </p:nvPr>
        </p:nvSpPr>
        <p:spPr>
          <a:solidFill>
            <a:srgbClr val="FFFFFF"/>
          </a:solidFill>
          <a:ln/>
        </p:spPr>
      </p:sp>
      <p:sp>
        <p:nvSpPr>
          <p:cNvPr id="83972" name="Rectangle 3"/>
          <p:cNvSpPr>
            <a:spLocks noChangeArrowheads="1"/>
          </p:cNvSpPr>
          <p:nvPr>
            <p:ph type="body" idx="1"/>
          </p:nvPr>
        </p:nvSpPr>
        <p:spPr>
          <a:xfrm>
            <a:off x="701675" y="4416425"/>
            <a:ext cx="5607050" cy="4183063"/>
          </a:xfrm>
          <a:solidFill>
            <a:srgbClr val="FFFFFF"/>
          </a:solidFill>
          <a:ln>
            <a:solidFill>
              <a:srgbClr val="000000"/>
            </a:solidFill>
          </a:ln>
        </p:spPr>
        <p:txBody>
          <a:bodyPr lIns="92217" tIns="46109" rIns="92217" bIns="46109"/>
          <a:lstStyle/>
          <a:p>
            <a:pPr eaLnBrk="1" hangingPunct="1"/>
            <a:r>
              <a:rPr lang="en-US" smtClean="0">
                <a:ea typeface="ＭＳ Ｐゴシック" charset="-128"/>
              </a:rPr>
              <a:t>The proportion of different fiber types varies depending on the structural needs or function of the particular CT.</a:t>
            </a:r>
          </a:p>
          <a:p>
            <a:pPr eaLnBrk="1" hangingPunct="1"/>
            <a:r>
              <a:rPr lang="en-US" smtClean="0">
                <a:ea typeface="ＭＳ Ｐゴシック" charset="-128"/>
              </a:rPr>
              <a:t>Collagen fibers are the most abundant fiber type. All connective tissues have collagen fibers, but the number and organization varies in different types. They are flexible and have a high tensile strength.</a:t>
            </a:r>
          </a:p>
          <a:p>
            <a:pPr eaLnBrk="1" hangingPunct="1"/>
            <a:r>
              <a:rPr lang="en-US" smtClean="0">
                <a:ea typeface="ＭＳ Ｐゴシック" charset="-128"/>
              </a:rPr>
              <a:t>Reticular fibers are especially abundant in arteries, spleen, liver, uterus and intestinal muscle layers, and they form the primary framework for hematopoietic organs, the parencyma of cellular organs such as liver and endocrine glands. Reticular fibers are also associated with the lamina fibroreticularis of basement membrane. The word ‘reticular’ means ‘network’.</a:t>
            </a:r>
          </a:p>
          <a:p>
            <a:pPr eaLnBrk="1" hangingPunct="1"/>
            <a:r>
              <a:rPr lang="en-US" smtClean="0">
                <a:ea typeface="ＭＳ Ｐゴシック" charset="-128"/>
              </a:rPr>
              <a:t>Elastic fibers are especially abundant in elastic ligaments (ligamenta flava of the vertebral column, ligamentum nuchae of the neck, and vocal folds of the larynx, and in the walls of arteries (where elastic fibers are produced by smooth muscle cells, not fibroblasts).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fld id="{66108515-0AE3-4DC9-9A5B-96D4FFC34CE0}" type="slidenum">
              <a:rPr lang="en-US" sz="1200" smtClean="0">
                <a:solidFill>
                  <a:schemeClr val="tx1"/>
                </a:solidFill>
                <a:latin typeface="Arial" charset="0"/>
              </a:rPr>
              <a:pPr eaLnBrk="1" hangingPunct="1"/>
              <a:t>52</a:t>
            </a:fld>
            <a:endParaRPr lang="en-US" sz="1200" smtClean="0">
              <a:solidFill>
                <a:schemeClr val="tx1"/>
              </a:solidFill>
              <a:latin typeface="Arial" charset="0"/>
            </a:endParaRPr>
          </a:p>
        </p:txBody>
      </p:sp>
      <p:sp>
        <p:nvSpPr>
          <p:cNvPr id="130051" name="Rectangle 2"/>
          <p:cNvSpPr>
            <a:spLocks noChangeArrowheads="1" noTextEdit="1"/>
          </p:cNvSpPr>
          <p:nvPr>
            <p:ph type="sldImg"/>
          </p:nvPr>
        </p:nvSpPr>
        <p:spPr>
          <a:solidFill>
            <a:srgbClr val="FFFFFF"/>
          </a:solidFill>
          <a:ln/>
        </p:spPr>
      </p:sp>
      <p:sp>
        <p:nvSpPr>
          <p:cNvPr id="130052"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charset="-128"/>
              </a:rPr>
              <a:t>Basophil and eosinophil, with surrounding red blood cells, in a human blood smear.  Wright's blood stain.  Note that the basophil's granules are black or dark purple, large, scattered (some lying over the nucleus), and of somewhat variable shape.  The eosinophil granules, on the other hand, are reddish, rather uniform in size, and are abundant, filling the cytoplasm.  The nucleus of an eosinophil is usually bilobed, although the lower lobe in this one seems to have some subdivisions.  The nucleus of a basophil appears large and of irregular shape, which can't be seen very well because of the granules.  </a:t>
            </a:r>
          </a:p>
          <a:p>
            <a:pPr eaLnBrk="1" hangingPunct="1"/>
            <a:endParaRPr lang="en-US" smtClean="0">
              <a:ea typeface="ＭＳ Ｐゴシック" charset="-128"/>
            </a:endParaRPr>
          </a:p>
          <a:p>
            <a:pPr eaLnBrk="1" hangingPunct="1"/>
            <a:r>
              <a:rPr lang="en-US" smtClean="0">
                <a:ea typeface="ＭＳ Ｐゴシック" charset="-128"/>
              </a:rPr>
              <a:t>Blood smear from a U-M Histology course set (I ran on to this one day teaching blood in the histology course, and subsequently photographed it).  1985C06CW.jpg.</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fld id="{D6D84369-FFE9-47CE-8DA8-1240A42D5AEB}" type="slidenum">
              <a:rPr lang="en-US" sz="1200" smtClean="0">
                <a:solidFill>
                  <a:schemeClr val="tx1"/>
                </a:solidFill>
                <a:latin typeface="Arial" charset="0"/>
              </a:rPr>
              <a:pPr eaLnBrk="1" hangingPunct="1"/>
              <a:t>53</a:t>
            </a:fld>
            <a:endParaRPr lang="en-US" sz="1200" smtClean="0">
              <a:solidFill>
                <a:schemeClr val="tx1"/>
              </a:solidFill>
              <a:latin typeface="Arial" charset="0"/>
            </a:endParaRPr>
          </a:p>
        </p:txBody>
      </p:sp>
      <p:sp>
        <p:nvSpPr>
          <p:cNvPr id="131075" name="Rectangle 2"/>
          <p:cNvSpPr>
            <a:spLocks noChangeArrowheads="1" noTextEdit="1"/>
          </p:cNvSpPr>
          <p:nvPr>
            <p:ph type="sldImg"/>
          </p:nvPr>
        </p:nvSpPr>
        <p:spPr>
          <a:solidFill>
            <a:srgbClr val="FFFFFF"/>
          </a:solidFill>
          <a:ln/>
        </p:spPr>
      </p:sp>
      <p:sp>
        <p:nvSpPr>
          <p:cNvPr id="131076"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charset="-128"/>
              </a:rPr>
              <a:t>Human basophil seen by electron microscopy.  Granules are large, and contain histamine and other strong vasoactive mediators.  In some of the granules you can see myelin figures, which usually result from phospholipids in the granule).    </a:t>
            </a:r>
          </a:p>
          <a:p>
            <a:pPr eaLnBrk="1" hangingPunct="1"/>
            <a:endParaRPr lang="en-US" smtClean="0">
              <a:ea typeface="ＭＳ Ｐゴシック" charset="-128"/>
            </a:endParaRPr>
          </a:p>
          <a:p>
            <a:pPr eaLnBrk="1" hangingPunct="1"/>
            <a:r>
              <a:rPr lang="en-US" smtClean="0">
                <a:ea typeface="ＭＳ Ｐゴシック" charset="-128"/>
              </a:rPr>
              <a:t>From Erlandsen's slide set (MH).  MH-2G2.  BasophEM-MH-2G2.tif.</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E841661A-3A82-46AD-A51E-9C9756D8061F}" type="slidenum">
              <a:rPr lang="en-US" sz="1200" smtClean="0">
                <a:solidFill>
                  <a:schemeClr val="tx1"/>
                </a:solidFill>
              </a:rPr>
              <a:pPr/>
              <a:t>54</a:t>
            </a:fld>
            <a:endParaRPr lang="en-US" sz="1200" smtClean="0">
              <a:solidFill>
                <a:schemeClr val="tx1"/>
              </a:solidFill>
            </a:endParaRPr>
          </a:p>
        </p:txBody>
      </p:sp>
      <p:sp>
        <p:nvSpPr>
          <p:cNvPr id="132099" name="Rectangle 2"/>
          <p:cNvSpPr>
            <a:spLocks noChangeArrowheads="1" noTextEdit="1"/>
          </p:cNvSpPr>
          <p:nvPr>
            <p:ph type="sldImg"/>
          </p:nvPr>
        </p:nvSpPr>
        <p:spPr>
          <a:solidFill>
            <a:srgbClr val="FFFFFF"/>
          </a:solidFill>
          <a:ln/>
        </p:spPr>
      </p:sp>
      <p:sp>
        <p:nvSpPr>
          <p:cNvPr id="132100" name="Rectangle 3"/>
          <p:cNvSpPr>
            <a:spLocks noChangeArrowheads="1"/>
          </p:cNvSpPr>
          <p:nvPr>
            <p:ph type="body" idx="1"/>
          </p:nvPr>
        </p:nvSpPr>
        <p:spPr>
          <a:xfrm>
            <a:off x="701675" y="4416425"/>
            <a:ext cx="5607050" cy="4183063"/>
          </a:xfrm>
          <a:solidFill>
            <a:srgbClr val="FFFFFF"/>
          </a:solidFill>
          <a:ln>
            <a:solidFill>
              <a:srgbClr val="000000"/>
            </a:solidFill>
          </a:ln>
        </p:spPr>
        <p:txBody>
          <a:bodyPr lIns="92217" tIns="46109" rIns="92217" bIns="46109"/>
          <a:lstStyle/>
          <a:p>
            <a:pPr eaLnBrk="1" hangingPunct="1"/>
            <a:r>
              <a:rPr lang="en-US" smtClean="0">
                <a:ea typeface="ＭＳ Ｐゴシック" charset="-128"/>
              </a:rPr>
              <a:t>From the German word “maesten”, or fattened. Oval to round, 20-30 </a:t>
            </a:r>
            <a:r>
              <a:rPr lang="en-US" smtClean="0">
                <a:latin typeface="Symbol" pitchFamily="18" charset="2"/>
                <a:ea typeface="ＭＳ Ｐゴシック" charset="-128"/>
              </a:rPr>
              <a:t>micrometer diameter,</a:t>
            </a:r>
            <a:r>
              <a:rPr lang="en-US" smtClean="0">
                <a:ea typeface="ＭＳ Ｐゴシック" charset="-128"/>
              </a:rPr>
              <a:t> with small spherical central nucleus. Cytoplasm filled with basophilic secretory granules. Similar to circulating basophils, but recent evidence they actually arise from a unique progenitor.</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1732D90F-F0A1-409C-B542-6E75B5EE29F2}" type="slidenum">
              <a:rPr lang="en-US" sz="1200" smtClean="0">
                <a:solidFill>
                  <a:schemeClr val="tx1"/>
                </a:solidFill>
              </a:rPr>
              <a:pPr/>
              <a:t>55</a:t>
            </a:fld>
            <a:endParaRPr lang="en-US" sz="1200" smtClean="0">
              <a:solidFill>
                <a:schemeClr val="tx1"/>
              </a:solidFill>
            </a:endParaRPr>
          </a:p>
        </p:txBody>
      </p:sp>
      <p:sp>
        <p:nvSpPr>
          <p:cNvPr id="133123" name="Rectangle 2"/>
          <p:cNvSpPr>
            <a:spLocks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694422E8-4132-44A3-BB66-594322D3272A}" type="slidenum">
              <a:rPr lang="en-US" sz="1200" smtClean="0">
                <a:solidFill>
                  <a:schemeClr val="tx1"/>
                </a:solidFill>
              </a:rPr>
              <a:pPr/>
              <a:t>56</a:t>
            </a:fld>
            <a:endParaRPr lang="en-US" sz="1200" smtClean="0">
              <a:solidFill>
                <a:schemeClr val="tx1"/>
              </a:solidFill>
            </a:endParaRPr>
          </a:p>
        </p:txBody>
      </p:sp>
      <p:sp>
        <p:nvSpPr>
          <p:cNvPr id="134147" name="Rectangle 2"/>
          <p:cNvSpPr>
            <a:spLocks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fld id="{5742294E-24CA-4046-BD67-A8AFD2969437}" type="slidenum">
              <a:rPr lang="en-US" sz="1200" smtClean="0">
                <a:solidFill>
                  <a:schemeClr val="tx1"/>
                </a:solidFill>
                <a:latin typeface="Arial" charset="0"/>
              </a:rPr>
              <a:pPr eaLnBrk="1" hangingPunct="1"/>
              <a:t>57</a:t>
            </a:fld>
            <a:endParaRPr lang="en-US" sz="1200" smtClean="0">
              <a:solidFill>
                <a:schemeClr val="tx1"/>
              </a:solidFill>
              <a:latin typeface="Arial" charset="0"/>
            </a:endParaRPr>
          </a:p>
        </p:txBody>
      </p:sp>
      <p:sp>
        <p:nvSpPr>
          <p:cNvPr id="135171" name="Rectangle 2"/>
          <p:cNvSpPr>
            <a:spLocks noRo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fld id="{C8FC0C66-EA1C-4F3B-8BF2-17529B8FCBC5}" type="slidenum">
              <a:rPr lang="en-US" sz="1200" smtClean="0">
                <a:solidFill>
                  <a:schemeClr val="tx1"/>
                </a:solidFill>
                <a:latin typeface="Arial" charset="0"/>
              </a:rPr>
              <a:pPr eaLnBrk="1" hangingPunct="1"/>
              <a:t>58</a:t>
            </a:fld>
            <a:endParaRPr lang="en-US" sz="1200" smtClean="0">
              <a:solidFill>
                <a:schemeClr val="tx1"/>
              </a:solidFill>
              <a:latin typeface="Arial" charset="0"/>
            </a:endParaRPr>
          </a:p>
        </p:txBody>
      </p:sp>
      <p:sp>
        <p:nvSpPr>
          <p:cNvPr id="136195" name="Rectangle 2"/>
          <p:cNvSpPr>
            <a:spLocks noChangeArrowheads="1" noTextEdit="1"/>
          </p:cNvSpPr>
          <p:nvPr>
            <p:ph type="sldImg"/>
          </p:nvPr>
        </p:nvSpPr>
        <p:spPr>
          <a:solidFill>
            <a:srgbClr val="FFFFFF"/>
          </a:solidFill>
          <a:ln/>
        </p:spPr>
      </p:sp>
      <p:sp>
        <p:nvSpPr>
          <p:cNvPr id="136196"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charset="-128"/>
              </a:rPr>
              <a:t>Small lymphocyte in a human blood smear.  Note the dense nucleus and the pale blue cytoplasm.  The cell is not that much larger than the surrounding red blood cells.  There are also some platelets at right.  Giemsa stain.</a:t>
            </a:r>
          </a:p>
          <a:p>
            <a:pPr eaLnBrk="1" hangingPunct="1"/>
            <a:endParaRPr lang="en-US" smtClean="0">
              <a:ea typeface="ＭＳ Ｐゴシック" charset="-128"/>
            </a:endParaRPr>
          </a:p>
          <a:p>
            <a:pPr eaLnBrk="1" hangingPunct="1"/>
            <a:r>
              <a:rPr lang="en-US" smtClean="0">
                <a:ea typeface="ＭＳ Ｐゴシック" charset="-128"/>
              </a:rPr>
              <a:t>From the Mizobuti histology slide set (J).  J-186.  LymSm-J-186.tif.</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fld id="{7009A59F-E779-4B11-9FCB-9298F0DE311D}" type="slidenum">
              <a:rPr lang="en-US" sz="1200" smtClean="0">
                <a:solidFill>
                  <a:schemeClr val="tx1"/>
                </a:solidFill>
                <a:latin typeface="Arial" charset="0"/>
              </a:rPr>
              <a:pPr eaLnBrk="1" hangingPunct="1"/>
              <a:t>59</a:t>
            </a:fld>
            <a:endParaRPr lang="en-US" sz="1200" smtClean="0">
              <a:solidFill>
                <a:schemeClr val="tx1"/>
              </a:solidFill>
              <a:latin typeface="Arial" charset="0"/>
            </a:endParaRPr>
          </a:p>
        </p:txBody>
      </p:sp>
      <p:sp>
        <p:nvSpPr>
          <p:cNvPr id="137219" name="Rectangle 2"/>
          <p:cNvSpPr>
            <a:spLocks noChangeArrowheads="1" noTextEdit="1"/>
          </p:cNvSpPr>
          <p:nvPr>
            <p:ph type="sldImg"/>
          </p:nvPr>
        </p:nvSpPr>
        <p:spPr>
          <a:solidFill>
            <a:srgbClr val="FFFFFF"/>
          </a:solidFill>
          <a:ln/>
        </p:spPr>
      </p:sp>
      <p:sp>
        <p:nvSpPr>
          <p:cNvPr id="137220"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charset="-128"/>
              </a:rPr>
              <a:t>Lymphocyte seen in an electron micrograph.  The cytoplasm contains a few mitochondria, a centrioles, ribosomes (actually polysomes = ribosomes on mRNA) but few other organelles, and usually no granules.  </a:t>
            </a:r>
          </a:p>
          <a:p>
            <a:pPr eaLnBrk="1" hangingPunct="1"/>
            <a:endParaRPr lang="en-US" smtClean="0">
              <a:ea typeface="ＭＳ Ｐゴシック" charset="-128"/>
            </a:endParaRPr>
          </a:p>
          <a:p>
            <a:pPr eaLnBrk="1" hangingPunct="1"/>
            <a:r>
              <a:rPr lang="en-US" smtClean="0">
                <a:ea typeface="ＭＳ Ｐゴシック" charset="-128"/>
              </a:rPr>
              <a:t>Erlandsen slide set (MH).  MH-2E7.  LymphocyEM-MH-2E7.tif.</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A2B810DB-22F5-4C29-8423-4A930E5B8F47}" type="slidenum">
              <a:rPr lang="en-US" sz="1200" smtClean="0">
                <a:solidFill>
                  <a:schemeClr val="tx1"/>
                </a:solidFill>
              </a:rPr>
              <a:pPr/>
              <a:t>60</a:t>
            </a:fld>
            <a:endParaRPr lang="en-US" sz="1200" smtClean="0">
              <a:solidFill>
                <a:schemeClr val="tx1"/>
              </a:solidFill>
            </a:endParaRPr>
          </a:p>
        </p:txBody>
      </p:sp>
      <p:sp>
        <p:nvSpPr>
          <p:cNvPr id="138243" name="Rectangle 2"/>
          <p:cNvSpPr>
            <a:spLocks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78C0B80A-E006-4A5D-92B0-7AD432809AB0}" type="slidenum">
              <a:rPr lang="en-US" sz="1200" smtClean="0">
                <a:solidFill>
                  <a:schemeClr val="tx1"/>
                </a:solidFill>
              </a:rPr>
              <a:pPr/>
              <a:t>61</a:t>
            </a:fld>
            <a:endParaRPr lang="en-US" sz="1200" smtClean="0">
              <a:solidFill>
                <a:schemeClr val="tx1"/>
              </a:solidFill>
            </a:endParaRPr>
          </a:p>
        </p:txBody>
      </p:sp>
      <p:sp>
        <p:nvSpPr>
          <p:cNvPr id="139267" name="Rectangle 1026"/>
          <p:cNvSpPr>
            <a:spLocks noChangeArrowheads="1" noTextEdit="1"/>
          </p:cNvSpPr>
          <p:nvPr>
            <p:ph type="sldImg"/>
          </p:nvPr>
        </p:nvSpPr>
        <p:spPr>
          <a:ln/>
        </p:spPr>
      </p:sp>
      <p:sp>
        <p:nvSpPr>
          <p:cNvPr id="13926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6DE39C51-C3AE-4083-B858-CA0DC0F9DF89}" type="slidenum">
              <a:rPr lang="en-US" sz="1200" smtClean="0">
                <a:solidFill>
                  <a:schemeClr val="tx1"/>
                </a:solidFill>
              </a:rPr>
              <a:pPr/>
              <a:t>6</a:t>
            </a:fld>
            <a:endParaRPr lang="en-US" sz="1200" smtClean="0">
              <a:solidFill>
                <a:schemeClr val="tx1"/>
              </a:solidFill>
            </a:endParaRPr>
          </a:p>
        </p:txBody>
      </p:sp>
      <p:sp>
        <p:nvSpPr>
          <p:cNvPr id="84995" name="Rectangle 2"/>
          <p:cNvSpPr>
            <a:spLocks noChangeArrowheads="1" noTextEdit="1"/>
          </p:cNvSpPr>
          <p:nvPr>
            <p:ph type="sldImg"/>
          </p:nvPr>
        </p:nvSpPr>
        <p:spPr>
          <a:solidFill>
            <a:srgbClr val="FFFFFF"/>
          </a:solidFill>
          <a:ln/>
        </p:spPr>
      </p:sp>
      <p:sp>
        <p:nvSpPr>
          <p:cNvPr id="84996" name="Rectangle 3"/>
          <p:cNvSpPr>
            <a:spLocks noChangeArrowheads="1"/>
          </p:cNvSpPr>
          <p:nvPr>
            <p:ph type="body" idx="1"/>
          </p:nvPr>
        </p:nvSpPr>
        <p:spPr>
          <a:xfrm>
            <a:off x="701675" y="4416425"/>
            <a:ext cx="5607050" cy="4183063"/>
          </a:xfrm>
          <a:solidFill>
            <a:srgbClr val="FFFFFF"/>
          </a:solidFill>
          <a:ln>
            <a:solidFill>
              <a:srgbClr val="000000"/>
            </a:solidFill>
          </a:ln>
        </p:spPr>
        <p:txBody>
          <a:bodyPr lIns="92217" tIns="46109" rIns="92217" bIns="46109"/>
          <a:lstStyle/>
          <a:p>
            <a:pPr eaLnBrk="1" hangingPunct="1"/>
            <a:r>
              <a:rPr lang="en-US" smtClean="0">
                <a:ea typeface="ＭＳ Ｐゴシック" charset="-128"/>
              </a:rPr>
              <a:t>The other collagen fiber types are found in association with one or more of the major types. List of tissues in which these collagens are found is representative only.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fld id="{4636B996-A179-45C4-8334-2B0A94714A9D}" type="slidenum">
              <a:rPr lang="en-US" sz="1200" smtClean="0">
                <a:solidFill>
                  <a:schemeClr val="tx1"/>
                </a:solidFill>
                <a:latin typeface="Arial" charset="0"/>
              </a:rPr>
              <a:pPr eaLnBrk="1" hangingPunct="1"/>
              <a:t>62</a:t>
            </a:fld>
            <a:endParaRPr lang="en-US" sz="1200" smtClean="0">
              <a:solidFill>
                <a:schemeClr val="tx1"/>
              </a:solidFill>
              <a:latin typeface="Arial" charset="0"/>
            </a:endParaRPr>
          </a:p>
        </p:txBody>
      </p:sp>
      <p:sp>
        <p:nvSpPr>
          <p:cNvPr id="140291" name="Rectangle 2"/>
          <p:cNvSpPr>
            <a:spLocks noRo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fld id="{0E39C3DE-D848-489E-928C-35ED28AC2298}" type="slidenum">
              <a:rPr lang="en-US" sz="1200" smtClean="0">
                <a:solidFill>
                  <a:schemeClr val="tx1"/>
                </a:solidFill>
                <a:latin typeface="Arial" charset="0"/>
              </a:rPr>
              <a:pPr eaLnBrk="1" hangingPunct="1"/>
              <a:t>63</a:t>
            </a:fld>
            <a:endParaRPr lang="en-US" sz="1200" smtClean="0">
              <a:solidFill>
                <a:schemeClr val="tx1"/>
              </a:solidFill>
              <a:latin typeface="Arial" charset="0"/>
            </a:endParaRPr>
          </a:p>
        </p:txBody>
      </p:sp>
      <p:sp>
        <p:nvSpPr>
          <p:cNvPr id="141315" name="Rectangle 2"/>
          <p:cNvSpPr>
            <a:spLocks noChangeArrowheads="1" noTextEdit="1"/>
          </p:cNvSpPr>
          <p:nvPr>
            <p:ph type="sldImg"/>
          </p:nvPr>
        </p:nvSpPr>
        <p:spPr>
          <a:solidFill>
            <a:srgbClr val="FFFFFF"/>
          </a:solidFill>
          <a:ln/>
        </p:spPr>
      </p:sp>
      <p:sp>
        <p:nvSpPr>
          <p:cNvPr id="141316"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charset="-128"/>
              </a:rPr>
              <a:t>Monocyte in a human blood smear.  The nucleus is large, relatively pale and is bean-shaped (it is often oval).  </a:t>
            </a:r>
          </a:p>
          <a:p>
            <a:pPr eaLnBrk="1" hangingPunct="1"/>
            <a:r>
              <a:rPr lang="en-US" smtClean="0">
                <a:ea typeface="ＭＳ Ｐゴシック" charset="-128"/>
              </a:rPr>
              <a:t>The cytoplasm is also pale, and some of the indistinct spots may be small lysosomes.  Monocytes migrate from the blood into tissues and differentiate into various types of macrophages.  Large lymphocytes may resemble monocytes, but the lymphocyte nucleus is usually darker.  Giemsa stain.  </a:t>
            </a:r>
          </a:p>
          <a:p>
            <a:pPr eaLnBrk="1" hangingPunct="1"/>
            <a:endParaRPr lang="en-US" smtClean="0">
              <a:ea typeface="ＭＳ Ｐゴシック" charset="-128"/>
            </a:endParaRPr>
          </a:p>
          <a:p>
            <a:pPr eaLnBrk="1" hangingPunct="1"/>
            <a:r>
              <a:rPr lang="en-US" smtClean="0">
                <a:ea typeface="ＭＳ Ｐゴシック" charset="-128"/>
              </a:rPr>
              <a:t>From the Mizoguti slide collection (J).  J-188.  Mono-J-188.tif.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fld id="{DAB8F5A3-E223-410A-B2F6-F6715D06AAAC}" type="slidenum">
              <a:rPr lang="en-US" sz="1200" smtClean="0">
                <a:solidFill>
                  <a:schemeClr val="tx1"/>
                </a:solidFill>
                <a:latin typeface="Arial" charset="0"/>
              </a:rPr>
              <a:pPr eaLnBrk="1" hangingPunct="1"/>
              <a:t>64</a:t>
            </a:fld>
            <a:endParaRPr lang="en-US" sz="1200" smtClean="0">
              <a:solidFill>
                <a:schemeClr val="tx1"/>
              </a:solidFill>
              <a:latin typeface="Arial" charset="0"/>
            </a:endParaRPr>
          </a:p>
        </p:txBody>
      </p:sp>
      <p:sp>
        <p:nvSpPr>
          <p:cNvPr id="142339" name="Rectangle 2"/>
          <p:cNvSpPr>
            <a:spLocks noChangeArrowheads="1" noTextEdit="1"/>
          </p:cNvSpPr>
          <p:nvPr>
            <p:ph type="sldImg"/>
          </p:nvPr>
        </p:nvSpPr>
        <p:spPr>
          <a:solidFill>
            <a:srgbClr val="FFFFFF"/>
          </a:solidFill>
          <a:ln/>
        </p:spPr>
      </p:sp>
      <p:sp>
        <p:nvSpPr>
          <p:cNvPr id="142340"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charset="-128"/>
              </a:rPr>
              <a:t>Electron micrograph of a human monocyte.  The cytoplasm contains mitochondria, a Golgi element, a section through a centriole, and small lysosomal granules (= azurophilic granules).  Monocytes migrate from the blood to tissues, where they differentiate into macrophages of various kinds.  </a:t>
            </a:r>
          </a:p>
          <a:p>
            <a:pPr eaLnBrk="1" hangingPunct="1"/>
            <a:endParaRPr lang="en-US" smtClean="0">
              <a:ea typeface="ＭＳ Ｐゴシック" charset="-128"/>
            </a:endParaRPr>
          </a:p>
          <a:p>
            <a:pPr eaLnBrk="1" hangingPunct="1"/>
            <a:r>
              <a:rPr lang="en-US" smtClean="0">
                <a:ea typeface="ＭＳ Ｐゴシック" charset="-128"/>
              </a:rPr>
              <a:t>From Erlandsen's slide set (MH).  MH-2F3.  MonocyEM-MH-2F3.tif.</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971C2C43-51FF-4B44-8578-30E61673884D}" type="slidenum">
              <a:rPr lang="en-US" sz="1200" smtClean="0">
                <a:solidFill>
                  <a:schemeClr val="tx1"/>
                </a:solidFill>
              </a:rPr>
              <a:pPr/>
              <a:t>65</a:t>
            </a:fld>
            <a:endParaRPr lang="en-US" sz="1200" smtClean="0">
              <a:solidFill>
                <a:schemeClr val="tx1"/>
              </a:solidFill>
            </a:endParaRPr>
          </a:p>
        </p:txBody>
      </p:sp>
      <p:sp>
        <p:nvSpPr>
          <p:cNvPr id="143363" name="Rectangle 2"/>
          <p:cNvSpPr>
            <a:spLocks noChangeArrowheads="1" noTextEdit="1"/>
          </p:cNvSpPr>
          <p:nvPr>
            <p:ph type="sldImg"/>
          </p:nvPr>
        </p:nvSpPr>
        <p:spPr>
          <a:solidFill>
            <a:srgbClr val="FFFFFF"/>
          </a:solidFill>
          <a:ln/>
        </p:spPr>
      </p:sp>
      <p:sp>
        <p:nvSpPr>
          <p:cNvPr id="143364" name="Rectangle 3"/>
          <p:cNvSpPr>
            <a:spLocks noChangeArrowheads="1"/>
          </p:cNvSpPr>
          <p:nvPr>
            <p:ph type="body" idx="1"/>
          </p:nvPr>
        </p:nvSpPr>
        <p:spPr>
          <a:xfrm>
            <a:off x="701675" y="4416425"/>
            <a:ext cx="5607050" cy="4183063"/>
          </a:xfrm>
          <a:solidFill>
            <a:srgbClr val="FFFFFF"/>
          </a:solidFill>
          <a:ln>
            <a:solidFill>
              <a:srgbClr val="000000"/>
            </a:solidFill>
          </a:ln>
        </p:spPr>
        <p:txBody>
          <a:bodyPr lIns="92217" tIns="46109" rIns="92217" bIns="46109"/>
          <a:lstStyle/>
          <a:p>
            <a:pPr eaLnBrk="1" hangingPunct="1"/>
            <a:r>
              <a:rPr lang="en-US" smtClean="0">
                <a:ea typeface="ＭＳ Ｐゴシック" charset="-128"/>
              </a:rPr>
              <a:t>M, macrophage. Large phagocytic cells (10 to 30 </a:t>
            </a:r>
            <a:r>
              <a:rPr lang="en-US" smtClean="0">
                <a:latin typeface="Symbol" pitchFamily="18" charset="2"/>
                <a:ea typeface="ＭＳ Ｐゴシック" charset="-128"/>
              </a:rPr>
              <a:t>micrometers) </a:t>
            </a:r>
            <a:r>
              <a:rPr lang="en-US" smtClean="0">
                <a:ea typeface="ＭＳ Ｐゴシック" charset="-128"/>
              </a:rPr>
              <a:t>with oval or kidney shaped nuclei.</a:t>
            </a:r>
          </a:p>
          <a:p>
            <a:pPr eaLnBrk="1" hangingPunct="1"/>
            <a:r>
              <a:rPr lang="en-US" smtClean="0">
                <a:ea typeface="ＭＳ Ｐゴシック" charset="-128"/>
              </a:rPr>
              <a:t>F, fibroblast.</a:t>
            </a:r>
          </a:p>
          <a:p>
            <a:pPr eaLnBrk="1" hangingPunct="1"/>
            <a:r>
              <a:rPr lang="en-US" smtClean="0">
                <a:ea typeface="ＭＳ Ｐゴシック" charset="-128"/>
              </a:rPr>
              <a:t>Tissue macrophages are relatively long-lived (survive for months). </a:t>
            </a:r>
          </a:p>
          <a:p>
            <a:pPr eaLnBrk="1" hangingPunct="1"/>
            <a:endParaRPr lang="en-US" smtClean="0">
              <a:ea typeface="ＭＳ Ｐゴシック"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B84BC0AB-6D49-47CD-BCA2-73FD75161FFD}" type="slidenum">
              <a:rPr lang="en-US" sz="1200" smtClean="0">
                <a:solidFill>
                  <a:schemeClr val="tx1"/>
                </a:solidFill>
              </a:rPr>
              <a:pPr/>
              <a:t>66</a:t>
            </a:fld>
            <a:endParaRPr lang="en-US" sz="1200" smtClean="0">
              <a:solidFill>
                <a:schemeClr val="tx1"/>
              </a:solidFill>
            </a:endParaRPr>
          </a:p>
        </p:txBody>
      </p:sp>
      <p:sp>
        <p:nvSpPr>
          <p:cNvPr id="144387" name="Rectangle 2"/>
          <p:cNvSpPr>
            <a:spLocks noChangeArrowheads="1" noTextEdit="1"/>
          </p:cNvSpPr>
          <p:nvPr>
            <p:ph type="sldImg"/>
          </p:nvPr>
        </p:nvSpPr>
        <p:spPr>
          <a:solidFill>
            <a:srgbClr val="FFFFFF"/>
          </a:solidFill>
          <a:ln/>
        </p:spPr>
      </p:sp>
      <p:sp>
        <p:nvSpPr>
          <p:cNvPr id="144388" name="Rectangle 3"/>
          <p:cNvSpPr>
            <a:spLocks noChangeArrowheads="1"/>
          </p:cNvSpPr>
          <p:nvPr>
            <p:ph type="body" idx="1"/>
          </p:nvPr>
        </p:nvSpPr>
        <p:spPr>
          <a:xfrm>
            <a:off x="701675" y="4416425"/>
            <a:ext cx="5607050" cy="4183063"/>
          </a:xfrm>
          <a:solidFill>
            <a:srgbClr val="FFFFFF"/>
          </a:solidFill>
          <a:ln>
            <a:solidFill>
              <a:srgbClr val="000000"/>
            </a:solidFill>
          </a:ln>
        </p:spPr>
        <p:txBody>
          <a:bodyPr lIns="92217" tIns="46109" rIns="92217" bIns="46109"/>
          <a:lstStyle/>
          <a:p>
            <a:pPr eaLnBrk="1" hangingPunct="1"/>
            <a:r>
              <a:rPr lang="en-US" smtClean="0">
                <a:ea typeface="ＭＳ Ｐゴシック" charset="-128"/>
              </a:rPr>
              <a:t>Secondary lysosomes (L) and nucleolus (Nu). Arrows indicate phagocytic vacuoles.</a:t>
            </a:r>
          </a:p>
          <a:p>
            <a:pPr eaLnBrk="1" hangingPunct="1"/>
            <a:r>
              <a:rPr lang="en-US" smtClean="0">
                <a:ea typeface="ＭＳ Ｐゴシック" charset="-128"/>
              </a:rPr>
              <a:t>Compared to monocytes, macrophages have increased Golgi, lysosomes, microtubules and microfilaments. They have an oval or kidney-shaped, eccentric nucleus, with prominent nucleolus. When activated, they have irregular cytoplasmic projections (ameboid movements) and prominent evidence of phagocytic ingestion of solid materials. Vital (living animal) injections of colloidal or particulate material will be injested by tissue macrophages.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B4EFF2AF-D074-4E01-99E7-BCBF12BBEDB1}" type="slidenum">
              <a:rPr lang="en-US" sz="1200" smtClean="0">
                <a:solidFill>
                  <a:schemeClr val="tx1"/>
                </a:solidFill>
              </a:rPr>
              <a:pPr/>
              <a:t>67</a:t>
            </a:fld>
            <a:endParaRPr lang="en-US" sz="1200" smtClean="0">
              <a:solidFill>
                <a:schemeClr val="tx1"/>
              </a:solidFill>
            </a:endParaRPr>
          </a:p>
        </p:txBody>
      </p:sp>
      <p:sp>
        <p:nvSpPr>
          <p:cNvPr id="145411" name="Rectangle 2"/>
          <p:cNvSpPr>
            <a:spLocks noChangeArrowheads="1" noTextEdit="1"/>
          </p:cNvSpPr>
          <p:nvPr>
            <p:ph type="sldImg"/>
          </p:nvPr>
        </p:nvSpPr>
        <p:spPr>
          <a:solidFill>
            <a:srgbClr val="FFFFFF"/>
          </a:solidFill>
          <a:ln/>
        </p:spPr>
      </p:sp>
      <p:sp>
        <p:nvSpPr>
          <p:cNvPr id="145412"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50FEFF26-9D8E-4513-A5BB-5A4CEA2C14EF}" type="slidenum">
              <a:rPr lang="en-US" sz="1200" smtClean="0">
                <a:solidFill>
                  <a:schemeClr val="tx1"/>
                </a:solidFill>
              </a:rPr>
              <a:pPr/>
              <a:t>68</a:t>
            </a:fld>
            <a:endParaRPr lang="en-US" sz="1200" smtClean="0">
              <a:solidFill>
                <a:schemeClr val="tx1"/>
              </a:solidFill>
            </a:endParaRPr>
          </a:p>
        </p:txBody>
      </p:sp>
      <p:sp>
        <p:nvSpPr>
          <p:cNvPr id="146435" name="Rectangle 2"/>
          <p:cNvSpPr>
            <a:spLocks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04E33888-118B-45B4-A4E4-83ABB97D06FE}" type="slidenum">
              <a:rPr lang="en-US" sz="1200" smtClean="0">
                <a:solidFill>
                  <a:schemeClr val="tx1"/>
                </a:solidFill>
              </a:rPr>
              <a:pPr/>
              <a:t>69</a:t>
            </a:fld>
            <a:endParaRPr lang="en-US" sz="1200" smtClean="0">
              <a:solidFill>
                <a:schemeClr val="tx1"/>
              </a:solidFill>
            </a:endParaRPr>
          </a:p>
        </p:txBody>
      </p:sp>
      <p:sp>
        <p:nvSpPr>
          <p:cNvPr id="147459" name="Rectangle 2"/>
          <p:cNvSpPr>
            <a:spLocks noChangeArrowheads="1" noTextEdit="1"/>
          </p:cNvSpPr>
          <p:nvPr>
            <p:ph type="sldImg"/>
          </p:nvPr>
        </p:nvSpPr>
        <p:spPr>
          <a:solidFill>
            <a:srgbClr val="FFFFFF"/>
          </a:solidFill>
          <a:ln/>
        </p:spPr>
      </p:sp>
      <p:sp>
        <p:nvSpPr>
          <p:cNvPr id="147460" name="Rectangle 3"/>
          <p:cNvSpPr>
            <a:spLocks noChangeArrowheads="1"/>
          </p:cNvSpPr>
          <p:nvPr>
            <p:ph type="body" idx="1"/>
          </p:nvPr>
        </p:nvSpPr>
        <p:spPr>
          <a:xfrm>
            <a:off x="701675" y="4416425"/>
            <a:ext cx="5607050" cy="4183063"/>
          </a:xfrm>
          <a:solidFill>
            <a:srgbClr val="FFFFFF"/>
          </a:solidFill>
          <a:ln>
            <a:solidFill>
              <a:srgbClr val="000000"/>
            </a:solidFill>
          </a:ln>
        </p:spPr>
        <p:txBody>
          <a:bodyPr lIns="92217" tIns="46109" rIns="92217" bIns="46109"/>
          <a:lstStyle/>
          <a:p>
            <a:pPr eaLnBrk="1" hangingPunct="1"/>
            <a:r>
              <a:rPr lang="en-US" smtClean="0">
                <a:ea typeface="ＭＳ Ｐゴシック" charset="-128"/>
              </a:rPr>
              <a:t>Collagen fibers predominate, and arranged in bundles without a definite orientation.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F53DA7B2-92C6-46B3-B110-509DD48A475B}" type="slidenum">
              <a:rPr lang="en-US" sz="1200" smtClean="0">
                <a:solidFill>
                  <a:schemeClr val="tx1"/>
                </a:solidFill>
              </a:rPr>
              <a:pPr/>
              <a:t>70</a:t>
            </a:fld>
            <a:endParaRPr lang="en-US" sz="1200" smtClean="0">
              <a:solidFill>
                <a:schemeClr val="tx1"/>
              </a:solidFill>
            </a:endParaRPr>
          </a:p>
        </p:txBody>
      </p:sp>
      <p:sp>
        <p:nvSpPr>
          <p:cNvPr id="148483" name="Rectangle 2"/>
          <p:cNvSpPr>
            <a:spLocks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5436F3AA-93B8-4A23-96A8-3C890AC7DE16}" type="slidenum">
              <a:rPr lang="en-US" sz="1200" smtClean="0">
                <a:solidFill>
                  <a:schemeClr val="tx1"/>
                </a:solidFill>
              </a:rPr>
              <a:pPr/>
              <a:t>71</a:t>
            </a:fld>
            <a:endParaRPr lang="en-US" sz="1200" smtClean="0">
              <a:solidFill>
                <a:schemeClr val="tx1"/>
              </a:solidFill>
            </a:endParaRPr>
          </a:p>
        </p:txBody>
      </p:sp>
      <p:sp>
        <p:nvSpPr>
          <p:cNvPr id="149507" name="Rectangle 2"/>
          <p:cNvSpPr>
            <a:spLocks noChangeArrowheads="1" noTextEdit="1"/>
          </p:cNvSpPr>
          <p:nvPr>
            <p:ph type="sldImg"/>
          </p:nvPr>
        </p:nvSpPr>
        <p:spPr>
          <a:solidFill>
            <a:srgbClr val="FFFFFF"/>
          </a:solidFill>
          <a:ln/>
        </p:spPr>
      </p:sp>
      <p:sp>
        <p:nvSpPr>
          <p:cNvPr id="149508" name="Rectangle 3"/>
          <p:cNvSpPr>
            <a:spLocks noChangeArrowheads="1"/>
          </p:cNvSpPr>
          <p:nvPr>
            <p:ph type="body" idx="1"/>
          </p:nvPr>
        </p:nvSpPr>
        <p:spPr>
          <a:xfrm>
            <a:off x="701675" y="4416425"/>
            <a:ext cx="5607050" cy="4183063"/>
          </a:xfrm>
          <a:solidFill>
            <a:srgbClr val="FFFFFF"/>
          </a:solidFill>
          <a:ln>
            <a:solidFill>
              <a:srgbClr val="000000"/>
            </a:solidFill>
          </a:ln>
        </p:spPr>
        <p:txBody>
          <a:bodyPr lIns="92217" tIns="46109" rIns="92217" bIns="46109"/>
          <a:lstStyle/>
          <a:p>
            <a:pPr eaLnBrk="1" hangingPunct="1"/>
            <a:r>
              <a:rPr lang="en-US" smtClean="0">
                <a:ea typeface="ＭＳ Ｐゴシック" charset="-128"/>
              </a:rPr>
              <a:t>Tendons are the most common example of dense regular CT. Tendons attach muscle to bone. Collagen fibers aligned in parallel in response to prolonged stresses in this direction: offer resistance to traction forces. Little gound substance (hence ‘dense’). Fibroblast nuclei are aligned with fibers.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BE7FF4D6-F358-4A1B-992A-D431FB1BBF2D}" type="slidenum">
              <a:rPr lang="en-US" sz="1200" smtClean="0">
                <a:solidFill>
                  <a:schemeClr val="tx1"/>
                </a:solidFill>
              </a:rPr>
              <a:pPr/>
              <a:t>7</a:t>
            </a:fld>
            <a:endParaRPr lang="en-US" sz="1200" smtClean="0">
              <a:solidFill>
                <a:schemeClr val="tx1"/>
              </a:solidFill>
            </a:endParaRPr>
          </a:p>
        </p:txBody>
      </p:sp>
      <p:sp>
        <p:nvSpPr>
          <p:cNvPr id="86019" name="Rectangle 2"/>
          <p:cNvSpPr>
            <a:spLocks noChangeArrowheads="1" noTextEdit="1"/>
          </p:cNvSpPr>
          <p:nvPr>
            <p:ph type="sldImg"/>
          </p:nvPr>
        </p:nvSpPr>
        <p:spPr>
          <a:ln/>
        </p:spPr>
      </p:sp>
      <p:sp>
        <p:nvSpPr>
          <p:cNvPr id="86020" name="Rectangle 3"/>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charset="-128"/>
              </a:rPr>
              <a:t>The specific staining method determines the color that the collagen fibers appear in histological slides.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89DA261E-B8B5-4A0D-987E-002AE58B1B95}" type="slidenum">
              <a:rPr lang="en-US" sz="1200" smtClean="0">
                <a:solidFill>
                  <a:schemeClr val="tx1"/>
                </a:solidFill>
              </a:rPr>
              <a:pPr/>
              <a:t>72</a:t>
            </a:fld>
            <a:endParaRPr lang="en-US" sz="1200" smtClean="0">
              <a:solidFill>
                <a:schemeClr val="tx1"/>
              </a:solidFill>
            </a:endParaRPr>
          </a:p>
        </p:txBody>
      </p:sp>
      <p:sp>
        <p:nvSpPr>
          <p:cNvPr id="150531" name="Rectangle 2"/>
          <p:cNvSpPr>
            <a:spLocks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CB9C681C-01BA-4EFB-B2D4-DA234ACDAC7B}" type="slidenum">
              <a:rPr lang="en-US" sz="1200" smtClean="0">
                <a:solidFill>
                  <a:schemeClr val="tx1"/>
                </a:solidFill>
              </a:rPr>
              <a:pPr/>
              <a:t>73</a:t>
            </a:fld>
            <a:endParaRPr lang="en-US" sz="1200" smtClean="0">
              <a:solidFill>
                <a:schemeClr val="tx1"/>
              </a:solidFill>
            </a:endParaRPr>
          </a:p>
        </p:txBody>
      </p:sp>
      <p:sp>
        <p:nvSpPr>
          <p:cNvPr id="151555" name="Rectangle 2"/>
          <p:cNvSpPr>
            <a:spLocks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67CE797E-D2B2-4B25-A886-008C1C8B10E1}" type="slidenum">
              <a:rPr lang="en-US" sz="1200" smtClean="0">
                <a:solidFill>
                  <a:schemeClr val="tx1"/>
                </a:solidFill>
              </a:rPr>
              <a:pPr/>
              <a:t>74</a:t>
            </a:fld>
            <a:endParaRPr lang="en-US" sz="1200" smtClean="0">
              <a:solidFill>
                <a:schemeClr val="tx1"/>
              </a:solidFill>
            </a:endParaRPr>
          </a:p>
        </p:txBody>
      </p:sp>
      <p:sp>
        <p:nvSpPr>
          <p:cNvPr id="152579" name="Rectangle 2"/>
          <p:cNvSpPr>
            <a:spLocks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E847BAD3-0527-48F4-A027-C95AA4670F79}" type="slidenum">
              <a:rPr lang="en-US" sz="1200" smtClean="0">
                <a:solidFill>
                  <a:schemeClr val="tx1"/>
                </a:solidFill>
              </a:rPr>
              <a:pPr/>
              <a:t>75</a:t>
            </a:fld>
            <a:endParaRPr lang="en-US" sz="1200" smtClean="0">
              <a:solidFill>
                <a:schemeClr val="tx1"/>
              </a:solidFill>
            </a:endParaRPr>
          </a:p>
        </p:txBody>
      </p:sp>
      <p:sp>
        <p:nvSpPr>
          <p:cNvPr id="153603" name="Rectangle 2"/>
          <p:cNvSpPr>
            <a:spLocks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2E2784CC-508E-49C6-8E9B-F792266284B0}" type="slidenum">
              <a:rPr lang="en-US" sz="1200" smtClean="0">
                <a:solidFill>
                  <a:schemeClr val="tx1"/>
                </a:solidFill>
              </a:rPr>
              <a:pPr/>
              <a:t>8</a:t>
            </a:fld>
            <a:endParaRPr lang="en-US" sz="1200" smtClean="0">
              <a:solidFill>
                <a:schemeClr val="tx1"/>
              </a:solidFill>
            </a:endParaRPr>
          </a:p>
        </p:txBody>
      </p:sp>
      <p:sp>
        <p:nvSpPr>
          <p:cNvPr id="87043" name="Rectangle 2"/>
          <p:cNvSpPr>
            <a:spLocks noChangeArrowheads="1" noTextEdit="1"/>
          </p:cNvSpPr>
          <p:nvPr>
            <p:ph type="sldImg"/>
          </p:nvPr>
        </p:nvSpPr>
        <p:spPr>
          <a:solidFill>
            <a:srgbClr val="FFFFFF"/>
          </a:solidFill>
          <a:ln/>
        </p:spPr>
      </p:sp>
      <p:sp>
        <p:nvSpPr>
          <p:cNvPr id="87044"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400">
                <a:solidFill>
                  <a:schemeClr val="tx2"/>
                </a:solidFill>
                <a:latin typeface="Skia" charset="0"/>
                <a:ea typeface="ＭＳ Ｐゴシック" charset="-128"/>
              </a:defRPr>
            </a:lvl1pPr>
            <a:lvl2pPr marL="742950" indent="-285750" defTabSz="931863">
              <a:defRPr sz="4400">
                <a:solidFill>
                  <a:schemeClr val="tx2"/>
                </a:solidFill>
                <a:latin typeface="Skia" charset="0"/>
                <a:ea typeface="ＭＳ Ｐゴシック" charset="-128"/>
              </a:defRPr>
            </a:lvl2pPr>
            <a:lvl3pPr marL="1143000" indent="-228600" defTabSz="931863">
              <a:defRPr sz="4400">
                <a:solidFill>
                  <a:schemeClr val="tx2"/>
                </a:solidFill>
                <a:latin typeface="Skia" charset="0"/>
                <a:ea typeface="ＭＳ Ｐゴシック" charset="-128"/>
              </a:defRPr>
            </a:lvl3pPr>
            <a:lvl4pPr marL="1600200" indent="-228600" defTabSz="931863">
              <a:defRPr sz="4400">
                <a:solidFill>
                  <a:schemeClr val="tx2"/>
                </a:solidFill>
                <a:latin typeface="Skia" charset="0"/>
                <a:ea typeface="ＭＳ Ｐゴシック" charset="-128"/>
              </a:defRPr>
            </a:lvl4pPr>
            <a:lvl5pPr marL="2057400" indent="-228600" defTabSz="931863">
              <a:defRPr sz="4400">
                <a:solidFill>
                  <a:schemeClr val="tx2"/>
                </a:solidFill>
                <a:latin typeface="Skia" charset="0"/>
                <a:ea typeface="ＭＳ Ｐゴシック" charset="-128"/>
              </a:defRPr>
            </a:lvl5pPr>
            <a:lvl6pPr marL="2514600" indent="-228600" defTabSz="931863" eaLnBrk="0" fontAlgn="base" hangingPunct="0">
              <a:spcBef>
                <a:spcPct val="0"/>
              </a:spcBef>
              <a:spcAft>
                <a:spcPct val="0"/>
              </a:spcAft>
              <a:defRPr sz="4400">
                <a:solidFill>
                  <a:schemeClr val="tx2"/>
                </a:solidFill>
                <a:latin typeface="Skia" charset="0"/>
                <a:ea typeface="ＭＳ Ｐゴシック" charset="-128"/>
              </a:defRPr>
            </a:lvl6pPr>
            <a:lvl7pPr marL="2971800" indent="-228600" defTabSz="931863" eaLnBrk="0" fontAlgn="base" hangingPunct="0">
              <a:spcBef>
                <a:spcPct val="0"/>
              </a:spcBef>
              <a:spcAft>
                <a:spcPct val="0"/>
              </a:spcAft>
              <a:defRPr sz="4400">
                <a:solidFill>
                  <a:schemeClr val="tx2"/>
                </a:solidFill>
                <a:latin typeface="Skia" charset="0"/>
                <a:ea typeface="ＭＳ Ｐゴシック" charset="-128"/>
              </a:defRPr>
            </a:lvl7pPr>
            <a:lvl8pPr marL="3429000" indent="-228600" defTabSz="931863" eaLnBrk="0" fontAlgn="base" hangingPunct="0">
              <a:spcBef>
                <a:spcPct val="0"/>
              </a:spcBef>
              <a:spcAft>
                <a:spcPct val="0"/>
              </a:spcAft>
              <a:defRPr sz="4400">
                <a:solidFill>
                  <a:schemeClr val="tx2"/>
                </a:solidFill>
                <a:latin typeface="Skia" charset="0"/>
                <a:ea typeface="ＭＳ Ｐゴシック" charset="-128"/>
              </a:defRPr>
            </a:lvl8pPr>
            <a:lvl9pPr marL="3886200" indent="-228600" defTabSz="931863" eaLnBrk="0" fontAlgn="base" hangingPunct="0">
              <a:spcBef>
                <a:spcPct val="0"/>
              </a:spcBef>
              <a:spcAft>
                <a:spcPct val="0"/>
              </a:spcAft>
              <a:defRPr sz="4400">
                <a:solidFill>
                  <a:schemeClr val="tx2"/>
                </a:solidFill>
                <a:latin typeface="Skia" charset="0"/>
                <a:ea typeface="ＭＳ Ｐゴシック" charset="-128"/>
              </a:defRPr>
            </a:lvl9pPr>
          </a:lstStyle>
          <a:p>
            <a:fld id="{7C0B8262-E709-40B1-B663-5044C86326D1}" type="slidenum">
              <a:rPr lang="en-US" sz="1200" smtClean="0">
                <a:solidFill>
                  <a:schemeClr val="tx1"/>
                </a:solidFill>
              </a:rPr>
              <a:pPr/>
              <a:t>9</a:t>
            </a:fld>
            <a:endParaRPr lang="en-US" sz="1200" smtClean="0">
              <a:solidFill>
                <a:schemeClr val="tx1"/>
              </a:solidFill>
            </a:endParaRPr>
          </a:p>
        </p:txBody>
      </p:sp>
      <p:sp>
        <p:nvSpPr>
          <p:cNvPr id="88067" name="Rectangle 2"/>
          <p:cNvSpPr>
            <a:spLocks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9C4FF0-CA2A-4E3B-90D9-7380BF511AA9}" type="slidenum">
              <a:rPr lang="en-US"/>
              <a:pPr>
                <a:defRPr/>
              </a:pPr>
              <a:t>‹#›</a:t>
            </a:fld>
            <a:endParaRPr lang="en-US"/>
          </a:p>
        </p:txBody>
      </p:sp>
    </p:spTree>
    <p:extLst>
      <p:ext uri="{BB962C8B-B14F-4D97-AF65-F5344CB8AC3E}">
        <p14:creationId xmlns:p14="http://schemas.microsoft.com/office/powerpoint/2010/main" val="2677362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4FE677-0CB6-4AD8-B4B3-63E3AB9EB595}" type="slidenum">
              <a:rPr lang="en-US"/>
              <a:pPr>
                <a:defRPr/>
              </a:pPr>
              <a:t>‹#›</a:t>
            </a:fld>
            <a:endParaRPr lang="en-US"/>
          </a:p>
        </p:txBody>
      </p:sp>
    </p:spTree>
    <p:extLst>
      <p:ext uri="{BB962C8B-B14F-4D97-AF65-F5344CB8AC3E}">
        <p14:creationId xmlns:p14="http://schemas.microsoft.com/office/powerpoint/2010/main" val="2036372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D86AF1-9FD1-4A0F-86EB-4F259803FEC0}" type="slidenum">
              <a:rPr lang="en-US"/>
              <a:pPr>
                <a:defRPr/>
              </a:pPr>
              <a:t>‹#›</a:t>
            </a:fld>
            <a:endParaRPr lang="en-US"/>
          </a:p>
        </p:txBody>
      </p:sp>
    </p:spTree>
    <p:extLst>
      <p:ext uri="{BB962C8B-B14F-4D97-AF65-F5344CB8AC3E}">
        <p14:creationId xmlns:p14="http://schemas.microsoft.com/office/powerpoint/2010/main" val="2266223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91945D-3F1C-4245-AA92-7BC902C287D2}" type="slidenum">
              <a:rPr lang="en-US"/>
              <a:pPr>
                <a:defRPr/>
              </a:pPr>
              <a:t>‹#›</a:t>
            </a:fld>
            <a:endParaRPr lang="en-US"/>
          </a:p>
        </p:txBody>
      </p:sp>
    </p:spTree>
    <p:extLst>
      <p:ext uri="{BB962C8B-B14F-4D97-AF65-F5344CB8AC3E}">
        <p14:creationId xmlns:p14="http://schemas.microsoft.com/office/powerpoint/2010/main" val="2613520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BFB949-500D-4A5D-8FC8-8192D9111F0C}" type="slidenum">
              <a:rPr lang="en-US"/>
              <a:pPr>
                <a:defRPr/>
              </a:pPr>
              <a:t>‹#›</a:t>
            </a:fld>
            <a:endParaRPr lang="en-US"/>
          </a:p>
        </p:txBody>
      </p:sp>
    </p:spTree>
    <p:extLst>
      <p:ext uri="{BB962C8B-B14F-4D97-AF65-F5344CB8AC3E}">
        <p14:creationId xmlns:p14="http://schemas.microsoft.com/office/powerpoint/2010/main" val="964341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A07CBD1-887E-41C8-9892-F526B19F5652}" type="slidenum">
              <a:rPr lang="en-US"/>
              <a:pPr>
                <a:defRPr/>
              </a:pPr>
              <a:t>‹#›</a:t>
            </a:fld>
            <a:endParaRPr lang="en-US"/>
          </a:p>
        </p:txBody>
      </p:sp>
    </p:spTree>
    <p:extLst>
      <p:ext uri="{BB962C8B-B14F-4D97-AF65-F5344CB8AC3E}">
        <p14:creationId xmlns:p14="http://schemas.microsoft.com/office/powerpoint/2010/main" val="3895899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A322D7B-9A43-451C-A49D-5A7A5E99C710}" type="slidenum">
              <a:rPr lang="en-US"/>
              <a:pPr>
                <a:defRPr/>
              </a:pPr>
              <a:t>‹#›</a:t>
            </a:fld>
            <a:endParaRPr lang="en-US"/>
          </a:p>
        </p:txBody>
      </p:sp>
    </p:spTree>
    <p:extLst>
      <p:ext uri="{BB962C8B-B14F-4D97-AF65-F5344CB8AC3E}">
        <p14:creationId xmlns:p14="http://schemas.microsoft.com/office/powerpoint/2010/main" val="1615031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5D61AD-61DB-4E44-8F22-9593C1307CD4}" type="slidenum">
              <a:rPr lang="en-US"/>
              <a:pPr>
                <a:defRPr/>
              </a:pPr>
              <a:t>‹#›</a:t>
            </a:fld>
            <a:endParaRPr lang="en-US"/>
          </a:p>
        </p:txBody>
      </p:sp>
    </p:spTree>
    <p:extLst>
      <p:ext uri="{BB962C8B-B14F-4D97-AF65-F5344CB8AC3E}">
        <p14:creationId xmlns:p14="http://schemas.microsoft.com/office/powerpoint/2010/main" val="2348945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F7E795-DF98-4810-843F-E599FA4F9D74}" type="slidenum">
              <a:rPr lang="en-US"/>
              <a:pPr>
                <a:defRPr/>
              </a:pPr>
              <a:t>‹#›</a:t>
            </a:fld>
            <a:endParaRPr lang="en-US"/>
          </a:p>
        </p:txBody>
      </p:sp>
    </p:spTree>
    <p:extLst>
      <p:ext uri="{BB962C8B-B14F-4D97-AF65-F5344CB8AC3E}">
        <p14:creationId xmlns:p14="http://schemas.microsoft.com/office/powerpoint/2010/main" val="63983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9AEFBB-B70D-45C9-9E41-6305C873E8A8}" type="slidenum">
              <a:rPr lang="en-US"/>
              <a:pPr>
                <a:defRPr/>
              </a:pPr>
              <a:t>‹#›</a:t>
            </a:fld>
            <a:endParaRPr lang="en-US"/>
          </a:p>
        </p:txBody>
      </p:sp>
    </p:spTree>
    <p:extLst>
      <p:ext uri="{BB962C8B-B14F-4D97-AF65-F5344CB8AC3E}">
        <p14:creationId xmlns:p14="http://schemas.microsoft.com/office/powerpoint/2010/main" val="2438386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104A32-DB5E-44AE-8E05-FD0CE939FCA7}" type="slidenum">
              <a:rPr lang="en-US"/>
              <a:pPr>
                <a:defRPr/>
              </a:pPr>
              <a:t>‹#›</a:t>
            </a:fld>
            <a:endParaRPr lang="en-US"/>
          </a:p>
        </p:txBody>
      </p:sp>
    </p:spTree>
    <p:extLst>
      <p:ext uri="{BB962C8B-B14F-4D97-AF65-F5344CB8AC3E}">
        <p14:creationId xmlns:p14="http://schemas.microsoft.com/office/powerpoint/2010/main" val="795628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4A5D9B4-F1DA-4932-B23D-F1E623BB6E7C}" type="slidenum">
              <a:rPr lang="en-US"/>
              <a:pPr>
                <a:defRPr/>
              </a:pPr>
              <a:t>‹#›</a:t>
            </a:fld>
            <a:endParaRPr lang="en-US"/>
          </a:p>
        </p:txBody>
      </p:sp>
    </p:spTree>
    <p:extLst>
      <p:ext uri="{BB962C8B-B14F-4D97-AF65-F5344CB8AC3E}">
        <p14:creationId xmlns:p14="http://schemas.microsoft.com/office/powerpoint/2010/main" val="4179613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76FC8F7-C11C-4AC2-AADF-E71BED9E3270}" type="slidenum">
              <a:rPr lang="en-US"/>
              <a:pPr>
                <a:defRPr/>
              </a:pPr>
              <a:t>‹#›</a:t>
            </a:fld>
            <a:endParaRPr lang="en-US"/>
          </a:p>
        </p:txBody>
      </p:sp>
    </p:spTree>
    <p:extLst>
      <p:ext uri="{BB962C8B-B14F-4D97-AF65-F5344CB8AC3E}">
        <p14:creationId xmlns:p14="http://schemas.microsoft.com/office/powerpoint/2010/main" val="388932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ED022B1-FA72-4C91-A3AA-C98FC708FDE3}" type="slidenum">
              <a:rPr lang="en-US"/>
              <a:pPr>
                <a:defRPr/>
              </a:pPr>
              <a:t>‹#›</a:t>
            </a:fld>
            <a:endParaRPr lang="en-US"/>
          </a:p>
        </p:txBody>
      </p:sp>
    </p:spTree>
    <p:extLst>
      <p:ext uri="{BB962C8B-B14F-4D97-AF65-F5344CB8AC3E}">
        <p14:creationId xmlns:p14="http://schemas.microsoft.com/office/powerpoint/2010/main" val="2237390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2B3F7F-D824-468B-A450-97E80846E25A}" type="slidenum">
              <a:rPr lang="en-US"/>
              <a:pPr>
                <a:defRPr/>
              </a:pPr>
              <a:t>‹#›</a:t>
            </a:fld>
            <a:endParaRPr lang="en-US"/>
          </a:p>
        </p:txBody>
      </p:sp>
    </p:spTree>
    <p:extLst>
      <p:ext uri="{BB962C8B-B14F-4D97-AF65-F5344CB8AC3E}">
        <p14:creationId xmlns:p14="http://schemas.microsoft.com/office/powerpoint/2010/main" val="821383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5FC3FE-7C23-49F4-97BA-DAECAC2B5253}" type="slidenum">
              <a:rPr lang="en-US"/>
              <a:pPr>
                <a:defRPr/>
              </a:pPr>
              <a:t>‹#›</a:t>
            </a:fld>
            <a:endParaRPr lang="en-US"/>
          </a:p>
        </p:txBody>
      </p:sp>
    </p:spTree>
    <p:extLst>
      <p:ext uri="{BB962C8B-B14F-4D97-AF65-F5344CB8AC3E}">
        <p14:creationId xmlns:p14="http://schemas.microsoft.com/office/powerpoint/2010/main" val="1672561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chemeClr val="tx1"/>
                </a:solidFill>
                <a:latin typeface="Calibri" pitchFamily="34" charset="0"/>
                <a:ea typeface="ＭＳ Ｐゴシック" pitchFamily="1" charset="-128"/>
                <a:cs typeface="Calibri"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1"/>
                </a:solidFill>
                <a:latin typeface="Calibri" pitchFamily="34" charset="0"/>
                <a:ea typeface="ＭＳ Ｐゴシック" pitchFamily="1" charset="-128"/>
                <a:cs typeface="Calibri"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tx1"/>
                </a:solidFill>
                <a:latin typeface="Calibri" pitchFamily="34" charset="0"/>
                <a:ea typeface="ＭＳ Ｐゴシック" pitchFamily="1" charset="-128"/>
                <a:cs typeface="Calibri" pitchFamily="34" charset="0"/>
              </a:defRPr>
            </a:lvl1pPr>
          </a:lstStyle>
          <a:p>
            <a:pPr>
              <a:defRPr/>
            </a:pPr>
            <a:fld id="{A2913E3E-9A42-4BC1-BAA3-8D306932AE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rtl="0" eaLnBrk="0" fontAlgn="base" hangingPunct="0">
        <a:spcBef>
          <a:spcPct val="0"/>
        </a:spcBef>
        <a:spcAft>
          <a:spcPct val="0"/>
        </a:spcAft>
        <a:defRPr sz="4400">
          <a:solidFill>
            <a:schemeClr val="tx2"/>
          </a:solidFill>
          <a:latin typeface="Calibri" pitchFamily="34" charset="0"/>
          <a:ea typeface="+mj-ea"/>
          <a:cs typeface="Calibri" pitchFamily="34" charset="0"/>
        </a:defRPr>
      </a:lvl1pPr>
      <a:lvl2pPr algn="ctr" rtl="0" eaLnBrk="0" fontAlgn="base" hangingPunct="0">
        <a:spcBef>
          <a:spcPct val="0"/>
        </a:spcBef>
        <a:spcAft>
          <a:spcPct val="0"/>
        </a:spcAft>
        <a:defRPr sz="4400">
          <a:solidFill>
            <a:schemeClr val="tx2"/>
          </a:solidFill>
          <a:latin typeface="Calibri" pitchFamily="34" charset="0"/>
          <a:ea typeface="ＭＳ Ｐゴシック" pitchFamily="1" charset="-128"/>
          <a:cs typeface="Calibri" pitchFamily="34" charset="0"/>
        </a:defRPr>
      </a:lvl2pPr>
      <a:lvl3pPr algn="ctr" rtl="0" eaLnBrk="0" fontAlgn="base" hangingPunct="0">
        <a:spcBef>
          <a:spcPct val="0"/>
        </a:spcBef>
        <a:spcAft>
          <a:spcPct val="0"/>
        </a:spcAft>
        <a:defRPr sz="4400">
          <a:solidFill>
            <a:schemeClr val="tx2"/>
          </a:solidFill>
          <a:latin typeface="Calibri" pitchFamily="34" charset="0"/>
          <a:ea typeface="ＭＳ Ｐゴシック" pitchFamily="1" charset="-128"/>
          <a:cs typeface="Calibri" pitchFamily="34" charset="0"/>
        </a:defRPr>
      </a:lvl3pPr>
      <a:lvl4pPr algn="ctr" rtl="0" eaLnBrk="0" fontAlgn="base" hangingPunct="0">
        <a:spcBef>
          <a:spcPct val="0"/>
        </a:spcBef>
        <a:spcAft>
          <a:spcPct val="0"/>
        </a:spcAft>
        <a:defRPr sz="4400">
          <a:solidFill>
            <a:schemeClr val="tx2"/>
          </a:solidFill>
          <a:latin typeface="Calibri" pitchFamily="34" charset="0"/>
          <a:ea typeface="ＭＳ Ｐゴシック" pitchFamily="1" charset="-128"/>
          <a:cs typeface="Calibri" pitchFamily="34" charset="0"/>
        </a:defRPr>
      </a:lvl4pPr>
      <a:lvl5pPr algn="ctr" rtl="0" eaLnBrk="0" fontAlgn="base" hangingPunct="0">
        <a:spcBef>
          <a:spcPct val="0"/>
        </a:spcBef>
        <a:spcAft>
          <a:spcPct val="0"/>
        </a:spcAft>
        <a:defRPr sz="4400">
          <a:solidFill>
            <a:schemeClr val="tx2"/>
          </a:solidFill>
          <a:latin typeface="Calibri" pitchFamily="34" charset="0"/>
          <a:ea typeface="ＭＳ Ｐゴシック" pitchFamily="1" charset="-128"/>
          <a:cs typeface="Calibri" pitchFamily="34" charset="0"/>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n-ea"/>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tt.velkey@duke.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7.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45.xml"/><Relationship Id="rId7" Type="http://schemas.openxmlformats.org/officeDocument/2006/relationships/tags" Target="../tags/tag49.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image" Target="../media/image10.jpeg"/><Relationship Id="rId5" Type="http://schemas.openxmlformats.org/officeDocument/2006/relationships/tags" Target="../tags/tag47.xml"/><Relationship Id="rId10" Type="http://schemas.openxmlformats.org/officeDocument/2006/relationships/image" Target="../media/image9.jpeg"/><Relationship Id="rId4" Type="http://schemas.openxmlformats.org/officeDocument/2006/relationships/tags" Target="../tags/tag46.xml"/><Relationship Id="rId9"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11.jpe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12.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6.xml"/><Relationship Id="rId1" Type="http://schemas.openxmlformats.org/officeDocument/2006/relationships/tags" Target="../tags/tag55.xml"/><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13.jpe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14.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notesSlide" Target="../notesSlides/notesSlide2.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slideLayout" Target="../slideLayouts/slideLayout1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image" Target="../media/image1.jpeg"/></Relationships>
</file>

<file path=ppt/slides/_rels/slide2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tags" Target="../tags/tag68.xml"/><Relationship Id="rId7" Type="http://schemas.openxmlformats.org/officeDocument/2006/relationships/notesSlide" Target="../notesSlides/notesSlide19.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slideLayout" Target="../slideLayouts/slideLayout2.xml"/><Relationship Id="rId5" Type="http://schemas.openxmlformats.org/officeDocument/2006/relationships/tags" Target="../tags/tag70.xml"/><Relationship Id="rId10" Type="http://schemas.openxmlformats.org/officeDocument/2006/relationships/image" Target="../media/image17.jpeg"/><Relationship Id="rId4" Type="http://schemas.openxmlformats.org/officeDocument/2006/relationships/tags" Target="../tags/tag69.xml"/><Relationship Id="rId9" Type="http://schemas.openxmlformats.org/officeDocument/2006/relationships/image" Target="../media/image16.jpeg"/></Relationships>
</file>

<file path=ppt/slides/_rels/slide2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tags" Target="../tags/tag73.xml"/><Relationship Id="rId7" Type="http://schemas.openxmlformats.org/officeDocument/2006/relationships/image" Target="../media/image18.jpe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notesSlide" Target="../notesSlides/notesSlide20.xml"/><Relationship Id="rId5" Type="http://schemas.openxmlformats.org/officeDocument/2006/relationships/slideLayout" Target="../slideLayouts/slideLayout12.xml"/><Relationship Id="rId4" Type="http://schemas.openxmlformats.org/officeDocument/2006/relationships/tags" Target="../tags/tag7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image" Target="../media/image20.jpe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xml"/><Relationship Id="rId1" Type="http://schemas.openxmlformats.org/officeDocument/2006/relationships/tags" Target="../tags/tag79.xml"/><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tags" Target="../tags/tag88.xml"/><Relationship Id="rId3" Type="http://schemas.openxmlformats.org/officeDocument/2006/relationships/tags" Target="../tags/tag83.xml"/><Relationship Id="rId7" Type="http://schemas.openxmlformats.org/officeDocument/2006/relationships/tags" Target="../tags/tag87.xml"/><Relationship Id="rId12" Type="http://schemas.openxmlformats.org/officeDocument/2006/relationships/image" Target="../media/image22.jpe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image" Target="../media/image21.jpeg"/><Relationship Id="rId5" Type="http://schemas.openxmlformats.org/officeDocument/2006/relationships/tags" Target="../tags/tag85.xml"/><Relationship Id="rId10" Type="http://schemas.openxmlformats.org/officeDocument/2006/relationships/notesSlide" Target="../notesSlides/notesSlide24.xml"/><Relationship Id="rId4" Type="http://schemas.openxmlformats.org/officeDocument/2006/relationships/tags" Target="../tags/tag84.xml"/><Relationship Id="rId9"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tags" Target="../tags/tag96.xml"/><Relationship Id="rId13" Type="http://schemas.openxmlformats.org/officeDocument/2006/relationships/tags" Target="../tags/tag101.xml"/><Relationship Id="rId18" Type="http://schemas.openxmlformats.org/officeDocument/2006/relationships/tags" Target="../tags/tag106.xml"/><Relationship Id="rId3" Type="http://schemas.openxmlformats.org/officeDocument/2006/relationships/tags" Target="../tags/tag91.xml"/><Relationship Id="rId21" Type="http://schemas.openxmlformats.org/officeDocument/2006/relationships/image" Target="../media/image23.jpeg"/><Relationship Id="rId7" Type="http://schemas.openxmlformats.org/officeDocument/2006/relationships/tags" Target="../tags/tag95.xml"/><Relationship Id="rId12" Type="http://schemas.openxmlformats.org/officeDocument/2006/relationships/tags" Target="../tags/tag100.xml"/><Relationship Id="rId17" Type="http://schemas.openxmlformats.org/officeDocument/2006/relationships/tags" Target="../tags/tag105.xml"/><Relationship Id="rId2" Type="http://schemas.openxmlformats.org/officeDocument/2006/relationships/tags" Target="../tags/tag90.xml"/><Relationship Id="rId16" Type="http://schemas.openxmlformats.org/officeDocument/2006/relationships/tags" Target="../tags/tag104.xml"/><Relationship Id="rId20" Type="http://schemas.openxmlformats.org/officeDocument/2006/relationships/notesSlide" Target="../notesSlides/notesSlide25.xml"/><Relationship Id="rId1" Type="http://schemas.openxmlformats.org/officeDocument/2006/relationships/tags" Target="../tags/tag89.xml"/><Relationship Id="rId6" Type="http://schemas.openxmlformats.org/officeDocument/2006/relationships/tags" Target="../tags/tag94.xml"/><Relationship Id="rId11" Type="http://schemas.openxmlformats.org/officeDocument/2006/relationships/tags" Target="../tags/tag99.xml"/><Relationship Id="rId5" Type="http://schemas.openxmlformats.org/officeDocument/2006/relationships/tags" Target="../tags/tag93.xml"/><Relationship Id="rId15" Type="http://schemas.openxmlformats.org/officeDocument/2006/relationships/tags" Target="../tags/tag103.xml"/><Relationship Id="rId10" Type="http://schemas.openxmlformats.org/officeDocument/2006/relationships/tags" Target="../tags/tag98.xml"/><Relationship Id="rId19" Type="http://schemas.openxmlformats.org/officeDocument/2006/relationships/slideLayout" Target="../slideLayouts/slideLayout2.xml"/><Relationship Id="rId4" Type="http://schemas.openxmlformats.org/officeDocument/2006/relationships/tags" Target="../tags/tag92.xml"/><Relationship Id="rId9" Type="http://schemas.openxmlformats.org/officeDocument/2006/relationships/tags" Target="../tags/tag97.xml"/><Relationship Id="rId14" Type="http://schemas.openxmlformats.org/officeDocument/2006/relationships/tags" Target="../tags/tag10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09.xml"/><Relationship Id="rId7" Type="http://schemas.openxmlformats.org/officeDocument/2006/relationships/tags" Target="../tags/tag113.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9"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5.xml"/><Relationship Id="rId1" Type="http://schemas.openxmlformats.org/officeDocument/2006/relationships/tags" Target="../tags/tag114.xml"/><Relationship Id="rId5" Type="http://schemas.openxmlformats.org/officeDocument/2006/relationships/image" Target="../media/image26.jpe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hemeOverride" Target="../theme/themeOverride1.xml"/><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7.xml"/><Relationship Id="rId1" Type="http://schemas.openxmlformats.org/officeDocument/2006/relationships/tags" Target="../tags/tag116.xml"/><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120.xml"/><Relationship Id="rId7" Type="http://schemas.openxmlformats.org/officeDocument/2006/relationships/notesSlide" Target="../notesSlides/notesSlide30.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slideLayout" Target="../slideLayouts/slideLayout14.xml"/><Relationship Id="rId5" Type="http://schemas.openxmlformats.org/officeDocument/2006/relationships/tags" Target="../tags/tag122.xml"/><Relationship Id="rId10" Type="http://schemas.openxmlformats.org/officeDocument/2006/relationships/image" Target="../media/image29.jpeg"/><Relationship Id="rId4" Type="http://schemas.openxmlformats.org/officeDocument/2006/relationships/tags" Target="../tags/tag121.xml"/><Relationship Id="rId9" Type="http://schemas.openxmlformats.org/officeDocument/2006/relationships/image" Target="../media/image28.jpeg"/></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25.xml"/><Relationship Id="rId7" Type="http://schemas.openxmlformats.org/officeDocument/2006/relationships/tags" Target="../tags/tag129.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5" Type="http://schemas.openxmlformats.org/officeDocument/2006/relationships/tags" Target="../tags/tag127.xml"/><Relationship Id="rId10" Type="http://schemas.openxmlformats.org/officeDocument/2006/relationships/image" Target="../media/image30.jpeg"/><Relationship Id="rId4" Type="http://schemas.openxmlformats.org/officeDocument/2006/relationships/tags" Target="../tags/tag126.xml"/><Relationship Id="rId9"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32.xml"/><Relationship Id="rId7" Type="http://schemas.openxmlformats.org/officeDocument/2006/relationships/tags" Target="../tags/tag136.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tags" Target="../tags/tag135.xml"/><Relationship Id="rId5" Type="http://schemas.openxmlformats.org/officeDocument/2006/relationships/tags" Target="../tags/tag134.xml"/><Relationship Id="rId10" Type="http://schemas.openxmlformats.org/officeDocument/2006/relationships/image" Target="../media/image31.jpeg"/><Relationship Id="rId4" Type="http://schemas.openxmlformats.org/officeDocument/2006/relationships/tags" Target="../tags/tag133.xml"/><Relationship Id="rId9"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8" Type="http://schemas.openxmlformats.org/officeDocument/2006/relationships/tags" Target="../tags/tag144.xml"/><Relationship Id="rId13" Type="http://schemas.openxmlformats.org/officeDocument/2006/relationships/image" Target="../media/image33.png"/><Relationship Id="rId3" Type="http://schemas.openxmlformats.org/officeDocument/2006/relationships/tags" Target="../tags/tag139.xml"/><Relationship Id="rId7" Type="http://schemas.openxmlformats.org/officeDocument/2006/relationships/tags" Target="../tags/tag143.xml"/><Relationship Id="rId12" Type="http://schemas.openxmlformats.org/officeDocument/2006/relationships/image" Target="../media/image32.png"/><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11" Type="http://schemas.openxmlformats.org/officeDocument/2006/relationships/notesSlide" Target="../notesSlides/notesSlide33.xml"/><Relationship Id="rId5" Type="http://schemas.openxmlformats.org/officeDocument/2006/relationships/tags" Target="../tags/tag141.xml"/><Relationship Id="rId10" Type="http://schemas.openxmlformats.org/officeDocument/2006/relationships/slideLayout" Target="../slideLayouts/slideLayout15.xml"/><Relationship Id="rId4" Type="http://schemas.openxmlformats.org/officeDocument/2006/relationships/tags" Target="../tags/tag140.xml"/><Relationship Id="rId9" Type="http://schemas.openxmlformats.org/officeDocument/2006/relationships/tags" Target="../tags/tag145.xml"/><Relationship Id="rId1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7.xml"/><Relationship Id="rId1" Type="http://schemas.openxmlformats.org/officeDocument/2006/relationships/tags" Target="../tags/tag146.xml"/><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35.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2.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0.xml"/><Relationship Id="rId1" Type="http://schemas.openxmlformats.org/officeDocument/2006/relationships/tags" Target="../tags/tag159.xml"/><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62.xml"/><Relationship Id="rId1" Type="http://schemas.openxmlformats.org/officeDocument/2006/relationships/tags" Target="../tags/tag161.xml"/><Relationship Id="rId5" Type="http://schemas.openxmlformats.org/officeDocument/2006/relationships/image" Target="../media/image36.jpe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65.xml"/><Relationship Id="rId7" Type="http://schemas.openxmlformats.org/officeDocument/2006/relationships/tags" Target="../tags/tag169.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tags" Target="../tags/tag168.xml"/><Relationship Id="rId5" Type="http://schemas.openxmlformats.org/officeDocument/2006/relationships/tags" Target="../tags/tag167.xml"/><Relationship Id="rId10" Type="http://schemas.openxmlformats.org/officeDocument/2006/relationships/image" Target="../media/image37.jpeg"/><Relationship Id="rId4" Type="http://schemas.openxmlformats.org/officeDocument/2006/relationships/tags" Target="../tags/tag166.xml"/><Relationship Id="rId9"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2.jpeg"/><Relationship Id="rId5" Type="http://schemas.openxmlformats.org/officeDocument/2006/relationships/notesSlide" Target="../notesSlides/notesSlide4.xml"/><Relationship Id="rId4"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1.xml"/><Relationship Id="rId1" Type="http://schemas.openxmlformats.org/officeDocument/2006/relationships/tags" Target="../tags/tag170.xml"/><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tags" Target="../tags/tag174.xml"/><Relationship Id="rId7" Type="http://schemas.openxmlformats.org/officeDocument/2006/relationships/notesSlide" Target="../notesSlides/notesSlide40.xml"/><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slideLayout" Target="../slideLayouts/slideLayout2.xml"/><Relationship Id="rId5" Type="http://schemas.openxmlformats.org/officeDocument/2006/relationships/tags" Target="../tags/tag176.xml"/><Relationship Id="rId4" Type="http://schemas.openxmlformats.org/officeDocument/2006/relationships/tags" Target="../tags/tag175.xml"/></Relationships>
</file>

<file path=ppt/slides/_rels/slide4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79.xml"/><Relationship Id="rId7" Type="http://schemas.openxmlformats.org/officeDocument/2006/relationships/tags" Target="../tags/tag183.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tags" Target="../tags/tag182.xml"/><Relationship Id="rId5" Type="http://schemas.openxmlformats.org/officeDocument/2006/relationships/tags" Target="../tags/tag181.xml"/><Relationship Id="rId10" Type="http://schemas.openxmlformats.org/officeDocument/2006/relationships/image" Target="../media/image39.jpeg"/><Relationship Id="rId4" Type="http://schemas.openxmlformats.org/officeDocument/2006/relationships/tags" Target="../tags/tag180.xml"/><Relationship Id="rId9"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notesSlide" Target="../notesSlides/notesSlide42.xml"/><Relationship Id="rId5" Type="http://schemas.openxmlformats.org/officeDocument/2006/relationships/slideLayout" Target="../slideLayouts/slideLayout2.xml"/><Relationship Id="rId4" Type="http://schemas.openxmlformats.org/officeDocument/2006/relationships/tags" Target="../tags/tag187.xml"/></Relationships>
</file>

<file path=ppt/slides/_rels/slide44.xml.rels><?xml version="1.0" encoding="UTF-8" standalone="yes"?>
<Relationships xmlns="http://schemas.openxmlformats.org/package/2006/relationships"><Relationship Id="rId3" Type="http://schemas.openxmlformats.org/officeDocument/2006/relationships/tags" Target="../tags/tag190.xml"/><Relationship Id="rId7" Type="http://schemas.openxmlformats.org/officeDocument/2006/relationships/image" Target="../media/image40.jpeg"/><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notesSlide" Target="../notesSlides/notesSlide43.xml"/><Relationship Id="rId5" Type="http://schemas.openxmlformats.org/officeDocument/2006/relationships/slideLayout" Target="../slideLayouts/slideLayout2.xml"/><Relationship Id="rId4" Type="http://schemas.openxmlformats.org/officeDocument/2006/relationships/tags" Target="../tags/tag191.xml"/></Relationships>
</file>

<file path=ppt/slides/_rels/slide45.xml.rels><?xml version="1.0" encoding="UTF-8" standalone="yes"?>
<Relationships xmlns="http://schemas.openxmlformats.org/package/2006/relationships"><Relationship Id="rId8" Type="http://schemas.openxmlformats.org/officeDocument/2006/relationships/tags" Target="../tags/tag199.xml"/><Relationship Id="rId3" Type="http://schemas.openxmlformats.org/officeDocument/2006/relationships/tags" Target="../tags/tag194.xml"/><Relationship Id="rId7" Type="http://schemas.openxmlformats.org/officeDocument/2006/relationships/tags" Target="../tags/tag198.xml"/><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tags" Target="../tags/tag197.xml"/><Relationship Id="rId11" Type="http://schemas.openxmlformats.org/officeDocument/2006/relationships/image" Target="../media/image41.jpeg"/><Relationship Id="rId5" Type="http://schemas.openxmlformats.org/officeDocument/2006/relationships/tags" Target="../tags/tag196.xml"/><Relationship Id="rId10" Type="http://schemas.openxmlformats.org/officeDocument/2006/relationships/notesSlide" Target="../notesSlides/notesSlide44.xml"/><Relationship Id="rId4" Type="http://schemas.openxmlformats.org/officeDocument/2006/relationships/tags" Target="../tags/tag195.xml"/><Relationship Id="rId9"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notesSlide" Target="../notesSlides/notesSlide46.xml"/><Relationship Id="rId5" Type="http://schemas.openxmlformats.org/officeDocument/2006/relationships/slideLayout" Target="../slideLayouts/slideLayout2.xml"/><Relationship Id="rId4" Type="http://schemas.openxmlformats.org/officeDocument/2006/relationships/tags" Target="../tags/tag203.xml"/></Relationships>
</file>

<file path=ppt/slides/_rels/slide48.xml.rels><?xml version="1.0" encoding="UTF-8" standalone="yes"?>
<Relationships xmlns="http://schemas.openxmlformats.org/package/2006/relationships"><Relationship Id="rId3" Type="http://schemas.openxmlformats.org/officeDocument/2006/relationships/tags" Target="../tags/tag206.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image" Target="../media/image43.jpeg"/><Relationship Id="rId5" Type="http://schemas.openxmlformats.org/officeDocument/2006/relationships/notesSlide" Target="../notesSlides/notesSlide47.xml"/><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48.xml"/><Relationship Id="rId3" Type="http://schemas.openxmlformats.org/officeDocument/2006/relationships/tags" Target="../tags/tag209.xml"/><Relationship Id="rId7" Type="http://schemas.openxmlformats.org/officeDocument/2006/relationships/slideLayout" Target="../slideLayouts/slideLayout2.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tags" Target="../tags/tag212.xml"/><Relationship Id="rId5" Type="http://schemas.openxmlformats.org/officeDocument/2006/relationships/tags" Target="../tags/tag211.xml"/><Relationship Id="rId4" Type="http://schemas.openxmlformats.org/officeDocument/2006/relationships/tags" Target="../tags/tag210.xml"/><Relationship Id="rId9"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tags" Target="../tags/tag215.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notesSlide" Target="../notesSlides/notesSlide49.xml"/><Relationship Id="rId5" Type="http://schemas.openxmlformats.org/officeDocument/2006/relationships/slideLayout" Target="../slideLayouts/slideLayout2.xml"/><Relationship Id="rId4" Type="http://schemas.openxmlformats.org/officeDocument/2006/relationships/tags" Target="../tags/tag216.xml"/></Relationships>
</file>

<file path=ppt/slides/_rels/slide52.xml.rels><?xml version="1.0" encoding="UTF-8" standalone="yes"?>
<Relationships xmlns="http://schemas.openxmlformats.org/package/2006/relationships"><Relationship Id="rId3" Type="http://schemas.openxmlformats.org/officeDocument/2006/relationships/tags" Target="../tags/tag219.xml"/><Relationship Id="rId7" Type="http://schemas.openxmlformats.org/officeDocument/2006/relationships/image" Target="../media/image46.jpeg"/><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notesSlide" Target="../notesSlides/notesSlide50.xml"/><Relationship Id="rId5" Type="http://schemas.openxmlformats.org/officeDocument/2006/relationships/slideLayout" Target="../slideLayouts/slideLayout2.xml"/><Relationship Id="rId4" Type="http://schemas.openxmlformats.org/officeDocument/2006/relationships/tags" Target="../tags/tag220.xml"/></Relationships>
</file>

<file path=ppt/slides/_rels/slide53.xml.rels><?xml version="1.0" encoding="UTF-8" standalone="yes"?>
<Relationships xmlns="http://schemas.openxmlformats.org/package/2006/relationships"><Relationship Id="rId8" Type="http://schemas.openxmlformats.org/officeDocument/2006/relationships/tags" Target="../tags/tag228.xml"/><Relationship Id="rId3" Type="http://schemas.openxmlformats.org/officeDocument/2006/relationships/tags" Target="../tags/tag223.xml"/><Relationship Id="rId7" Type="http://schemas.openxmlformats.org/officeDocument/2006/relationships/tags" Target="../tags/tag227.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11" Type="http://schemas.openxmlformats.org/officeDocument/2006/relationships/image" Target="../media/image47.jpeg"/><Relationship Id="rId5" Type="http://schemas.openxmlformats.org/officeDocument/2006/relationships/tags" Target="../tags/tag225.xml"/><Relationship Id="rId10" Type="http://schemas.openxmlformats.org/officeDocument/2006/relationships/notesSlide" Target="../notesSlides/notesSlide51.xml"/><Relationship Id="rId4" Type="http://schemas.openxmlformats.org/officeDocument/2006/relationships/tags" Target="../tags/tag224.xml"/><Relationship Id="rId9"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31.xml"/><Relationship Id="rId7" Type="http://schemas.openxmlformats.org/officeDocument/2006/relationships/tags" Target="../tags/tag235.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tags" Target="../tags/tag234.xml"/><Relationship Id="rId5" Type="http://schemas.openxmlformats.org/officeDocument/2006/relationships/tags" Target="../tags/tag233.xml"/><Relationship Id="rId10" Type="http://schemas.openxmlformats.org/officeDocument/2006/relationships/image" Target="../media/image48.png"/><Relationship Id="rId4" Type="http://schemas.openxmlformats.org/officeDocument/2006/relationships/tags" Target="../tags/tag232.xml"/><Relationship Id="rId9"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7.xml"/><Relationship Id="rId1" Type="http://schemas.openxmlformats.org/officeDocument/2006/relationships/tags" Target="../tags/tag236.xml"/><Relationship Id="rId5" Type="http://schemas.openxmlformats.org/officeDocument/2006/relationships/image" Target="../media/image49.png"/><Relationship Id="rId4" Type="http://schemas.openxmlformats.org/officeDocument/2006/relationships/notesSlide" Target="../notesSlides/notesSlide53.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9.xml"/><Relationship Id="rId1" Type="http://schemas.openxmlformats.org/officeDocument/2006/relationships/tags" Target="../tags/tag238.xml"/><Relationship Id="rId5" Type="http://schemas.openxmlformats.org/officeDocument/2006/relationships/image" Target="../media/image50.png"/><Relationship Id="rId4" Type="http://schemas.openxmlformats.org/officeDocument/2006/relationships/notesSlide" Target="../notesSlides/notesSlide54.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1.xml"/><Relationship Id="rId1" Type="http://schemas.openxmlformats.org/officeDocument/2006/relationships/tags" Target="../tags/tag240.xml"/><Relationship Id="rId5" Type="http://schemas.openxmlformats.org/officeDocument/2006/relationships/slide" Target="slide35.xml"/><Relationship Id="rId4" Type="http://schemas.openxmlformats.org/officeDocument/2006/relationships/notesSlide" Target="../notesSlides/notesSlide55.xml"/></Relationships>
</file>

<file path=ppt/slides/_rels/slide5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tags" Target="../tags/tag244.xml"/><Relationship Id="rId7" Type="http://schemas.openxmlformats.org/officeDocument/2006/relationships/notesSlide" Target="../notesSlides/notesSlide56.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slideLayout" Target="../slideLayouts/slideLayout2.xml"/><Relationship Id="rId5" Type="http://schemas.openxmlformats.org/officeDocument/2006/relationships/tags" Target="../tags/tag246.xml"/><Relationship Id="rId4" Type="http://schemas.openxmlformats.org/officeDocument/2006/relationships/tags" Target="../tags/tag245.xml"/></Relationships>
</file>

<file path=ppt/slides/_rels/slide59.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49.xml"/><Relationship Id="rId7" Type="http://schemas.openxmlformats.org/officeDocument/2006/relationships/tags" Target="../tags/tag253.xml"/><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tags" Target="../tags/tag252.xml"/><Relationship Id="rId5" Type="http://schemas.openxmlformats.org/officeDocument/2006/relationships/tags" Target="../tags/tag251.xml"/><Relationship Id="rId10" Type="http://schemas.openxmlformats.org/officeDocument/2006/relationships/image" Target="../media/image51.jpeg"/><Relationship Id="rId4" Type="http://schemas.openxmlformats.org/officeDocument/2006/relationships/tags" Target="../tags/tag250.xml"/><Relationship Id="rId9"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60.xml.rels><?xml version="1.0" encoding="UTF-8" standalone="yes"?>
<Relationships xmlns="http://schemas.openxmlformats.org/package/2006/relationships"><Relationship Id="rId8" Type="http://schemas.openxmlformats.org/officeDocument/2006/relationships/tags" Target="../tags/tag261.xml"/><Relationship Id="rId13" Type="http://schemas.openxmlformats.org/officeDocument/2006/relationships/image" Target="../media/image52.png"/><Relationship Id="rId3" Type="http://schemas.openxmlformats.org/officeDocument/2006/relationships/tags" Target="../tags/tag256.xml"/><Relationship Id="rId7" Type="http://schemas.openxmlformats.org/officeDocument/2006/relationships/tags" Target="../tags/tag260.xml"/><Relationship Id="rId12" Type="http://schemas.openxmlformats.org/officeDocument/2006/relationships/notesSlide" Target="../notesSlides/notesSlide58.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11" Type="http://schemas.openxmlformats.org/officeDocument/2006/relationships/slideLayout" Target="../slideLayouts/slideLayout2.xml"/><Relationship Id="rId5" Type="http://schemas.openxmlformats.org/officeDocument/2006/relationships/tags" Target="../tags/tag258.xml"/><Relationship Id="rId10" Type="http://schemas.openxmlformats.org/officeDocument/2006/relationships/tags" Target="../tags/tag263.xml"/><Relationship Id="rId4" Type="http://schemas.openxmlformats.org/officeDocument/2006/relationships/tags" Target="../tags/tag257.xml"/><Relationship Id="rId9" Type="http://schemas.openxmlformats.org/officeDocument/2006/relationships/tags" Target="../tags/tag262.xml"/><Relationship Id="rId14" Type="http://schemas.openxmlformats.org/officeDocument/2006/relationships/image" Target="../media/image53.jpeg"/></Relationships>
</file>

<file path=ppt/slides/_rels/slide61.xml.rels><?xml version="1.0" encoding="UTF-8" standalone="yes"?>
<Relationships xmlns="http://schemas.openxmlformats.org/package/2006/relationships"><Relationship Id="rId3" Type="http://schemas.openxmlformats.org/officeDocument/2006/relationships/tags" Target="../tags/tag266.xml"/><Relationship Id="rId7" Type="http://schemas.openxmlformats.org/officeDocument/2006/relationships/image" Target="../media/image55.jpeg"/><Relationship Id="rId2" Type="http://schemas.openxmlformats.org/officeDocument/2006/relationships/tags" Target="../tags/tag265.xml"/><Relationship Id="rId1" Type="http://schemas.openxmlformats.org/officeDocument/2006/relationships/tags" Target="../tags/tag264.xml"/><Relationship Id="rId6" Type="http://schemas.openxmlformats.org/officeDocument/2006/relationships/image" Target="../media/image54.png"/><Relationship Id="rId5" Type="http://schemas.openxmlformats.org/officeDocument/2006/relationships/notesSlide" Target="../notesSlides/notesSlide59.xml"/><Relationship Id="rId4"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8.xml"/><Relationship Id="rId1" Type="http://schemas.openxmlformats.org/officeDocument/2006/relationships/tags" Target="../tags/tag267.xml"/><Relationship Id="rId4" Type="http://schemas.openxmlformats.org/officeDocument/2006/relationships/notesSlide" Target="../notesSlides/notesSlide60.xml"/></Relationships>
</file>

<file path=ppt/slides/_rels/slide63.xml.rels><?xml version="1.0" encoding="UTF-8" standalone="yes"?>
<Relationships xmlns="http://schemas.openxmlformats.org/package/2006/relationships"><Relationship Id="rId3" Type="http://schemas.openxmlformats.org/officeDocument/2006/relationships/tags" Target="../tags/tag271.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image" Target="../media/image56.jpeg"/><Relationship Id="rId5" Type="http://schemas.openxmlformats.org/officeDocument/2006/relationships/notesSlide" Target="../notesSlides/notesSlide61.xml"/><Relationship Id="rId4"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tags" Target="../tags/tag279.xml"/><Relationship Id="rId13" Type="http://schemas.openxmlformats.org/officeDocument/2006/relationships/notesSlide" Target="../notesSlides/notesSlide62.xml"/><Relationship Id="rId3" Type="http://schemas.openxmlformats.org/officeDocument/2006/relationships/tags" Target="../tags/tag274.xml"/><Relationship Id="rId7" Type="http://schemas.openxmlformats.org/officeDocument/2006/relationships/tags" Target="../tags/tag278.xml"/><Relationship Id="rId12" Type="http://schemas.openxmlformats.org/officeDocument/2006/relationships/slideLayout" Target="../slideLayouts/slideLayout2.xml"/><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tags" Target="../tags/tag277.xml"/><Relationship Id="rId11" Type="http://schemas.openxmlformats.org/officeDocument/2006/relationships/tags" Target="../tags/tag282.xml"/><Relationship Id="rId5" Type="http://schemas.openxmlformats.org/officeDocument/2006/relationships/tags" Target="../tags/tag276.xml"/><Relationship Id="rId10" Type="http://schemas.openxmlformats.org/officeDocument/2006/relationships/tags" Target="../tags/tag281.xml"/><Relationship Id="rId4" Type="http://schemas.openxmlformats.org/officeDocument/2006/relationships/tags" Target="../tags/tag275.xml"/><Relationship Id="rId9" Type="http://schemas.openxmlformats.org/officeDocument/2006/relationships/tags" Target="../tags/tag280.xml"/><Relationship Id="rId14" Type="http://schemas.openxmlformats.org/officeDocument/2006/relationships/image" Target="../media/image57.jpeg"/></Relationships>
</file>

<file path=ppt/slides/_rels/slide6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tags" Target="../tags/tag285.xml"/><Relationship Id="rId7" Type="http://schemas.openxmlformats.org/officeDocument/2006/relationships/notesSlide" Target="../notesSlides/notesSlide63.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slideLayout" Target="../slideLayouts/slideLayout2.xml"/><Relationship Id="rId5" Type="http://schemas.openxmlformats.org/officeDocument/2006/relationships/tags" Target="../tags/tag287.xml"/><Relationship Id="rId4" Type="http://schemas.openxmlformats.org/officeDocument/2006/relationships/tags" Target="../tags/tag286.xml"/></Relationships>
</file>

<file path=ppt/slides/_rels/slide66.xml.rels><?xml version="1.0" encoding="UTF-8" standalone="yes"?>
<Relationships xmlns="http://schemas.openxmlformats.org/package/2006/relationships"><Relationship Id="rId8" Type="http://schemas.openxmlformats.org/officeDocument/2006/relationships/tags" Target="../tags/tag295.xml"/><Relationship Id="rId13" Type="http://schemas.openxmlformats.org/officeDocument/2006/relationships/image" Target="../media/image59.jpeg"/><Relationship Id="rId3" Type="http://schemas.openxmlformats.org/officeDocument/2006/relationships/tags" Target="../tags/tag290.xml"/><Relationship Id="rId7" Type="http://schemas.openxmlformats.org/officeDocument/2006/relationships/tags" Target="../tags/tag294.xml"/><Relationship Id="rId12" Type="http://schemas.openxmlformats.org/officeDocument/2006/relationships/notesSlide" Target="../notesSlides/notesSlide64.xml"/><Relationship Id="rId2" Type="http://schemas.openxmlformats.org/officeDocument/2006/relationships/tags" Target="../tags/tag289.xml"/><Relationship Id="rId1" Type="http://schemas.openxmlformats.org/officeDocument/2006/relationships/tags" Target="../tags/tag288.xml"/><Relationship Id="rId6" Type="http://schemas.openxmlformats.org/officeDocument/2006/relationships/tags" Target="../tags/tag293.xml"/><Relationship Id="rId11" Type="http://schemas.openxmlformats.org/officeDocument/2006/relationships/slideLayout" Target="../slideLayouts/slideLayout2.xml"/><Relationship Id="rId5" Type="http://schemas.openxmlformats.org/officeDocument/2006/relationships/tags" Target="../tags/tag292.xml"/><Relationship Id="rId10" Type="http://schemas.openxmlformats.org/officeDocument/2006/relationships/tags" Target="../tags/tag297.xml"/><Relationship Id="rId4" Type="http://schemas.openxmlformats.org/officeDocument/2006/relationships/tags" Target="../tags/tag291.xml"/><Relationship Id="rId9" Type="http://schemas.openxmlformats.org/officeDocument/2006/relationships/tags" Target="../tags/tag29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9.xml"/><Relationship Id="rId1" Type="http://schemas.openxmlformats.org/officeDocument/2006/relationships/tags" Target="../tags/tag298.xml"/><Relationship Id="rId4" Type="http://schemas.openxmlformats.org/officeDocument/2006/relationships/notesSlide" Target="../notesSlides/notesSlide65.xml"/></Relationships>
</file>

<file path=ppt/slides/_rels/slide6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tags" Target="../tags/tag302.xml"/><Relationship Id="rId7" Type="http://schemas.openxmlformats.org/officeDocument/2006/relationships/notesSlide" Target="../notesSlides/notesSlide66.xml"/><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slideLayout" Target="../slideLayouts/slideLayout6.xml"/><Relationship Id="rId5" Type="http://schemas.openxmlformats.org/officeDocument/2006/relationships/tags" Target="../tags/tag304.xml"/><Relationship Id="rId4" Type="http://schemas.openxmlformats.org/officeDocument/2006/relationships/tags" Target="../tags/tag303.xml"/><Relationship Id="rId9" Type="http://schemas.openxmlformats.org/officeDocument/2006/relationships/image" Target="../media/image61.jpeg"/></Relationships>
</file>

<file path=ppt/slides/_rels/slide6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tags" Target="../tags/tag307.xml"/><Relationship Id="rId7" Type="http://schemas.openxmlformats.org/officeDocument/2006/relationships/notesSlide" Target="../notesSlides/notesSlide67.xml"/><Relationship Id="rId2" Type="http://schemas.openxmlformats.org/officeDocument/2006/relationships/tags" Target="../tags/tag306.xml"/><Relationship Id="rId1" Type="http://schemas.openxmlformats.org/officeDocument/2006/relationships/tags" Target="../tags/tag305.xml"/><Relationship Id="rId6" Type="http://schemas.openxmlformats.org/officeDocument/2006/relationships/slideLayout" Target="../slideLayouts/slideLayout2.xml"/><Relationship Id="rId5" Type="http://schemas.openxmlformats.org/officeDocument/2006/relationships/tags" Target="../tags/tag309.xml"/><Relationship Id="rId4" Type="http://schemas.openxmlformats.org/officeDocument/2006/relationships/tags" Target="../tags/tag308.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3" Type="http://schemas.openxmlformats.org/officeDocument/2006/relationships/tags" Target="../tags/tag312.xml"/><Relationship Id="rId7" Type="http://schemas.openxmlformats.org/officeDocument/2006/relationships/image" Target="../media/image63.jpeg"/><Relationship Id="rId2" Type="http://schemas.openxmlformats.org/officeDocument/2006/relationships/tags" Target="../tags/tag311.xml"/><Relationship Id="rId1" Type="http://schemas.openxmlformats.org/officeDocument/2006/relationships/tags" Target="../tags/tag310.xml"/><Relationship Id="rId6" Type="http://schemas.openxmlformats.org/officeDocument/2006/relationships/notesSlide" Target="../notesSlides/notesSlide68.xml"/><Relationship Id="rId5" Type="http://schemas.openxmlformats.org/officeDocument/2006/relationships/slideLayout" Target="../slideLayouts/slideLayout4.xml"/><Relationship Id="rId4" Type="http://schemas.openxmlformats.org/officeDocument/2006/relationships/tags" Target="../tags/tag313.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5.xml"/><Relationship Id="rId1" Type="http://schemas.openxmlformats.org/officeDocument/2006/relationships/tags" Target="../tags/tag314.xml"/><Relationship Id="rId5" Type="http://schemas.openxmlformats.org/officeDocument/2006/relationships/image" Target="../media/image64.jpeg"/><Relationship Id="rId4" Type="http://schemas.openxmlformats.org/officeDocument/2006/relationships/notesSlide" Target="../notesSlides/notesSlide69.xml"/></Relationships>
</file>

<file path=ppt/slides/_rels/slide72.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tags" Target="../tags/tag318.xml"/><Relationship Id="rId7" Type="http://schemas.openxmlformats.org/officeDocument/2006/relationships/notesSlide" Target="../notesSlides/notesSlide70.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slideLayout" Target="../slideLayouts/slideLayout2.xml"/><Relationship Id="rId5" Type="http://schemas.openxmlformats.org/officeDocument/2006/relationships/tags" Target="../tags/tag320.xml"/><Relationship Id="rId4" Type="http://schemas.openxmlformats.org/officeDocument/2006/relationships/tags" Target="../tags/tag319.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2.xml"/><Relationship Id="rId1" Type="http://schemas.openxmlformats.org/officeDocument/2006/relationships/tags" Target="../tags/tag321.xml"/><Relationship Id="rId5" Type="http://schemas.openxmlformats.org/officeDocument/2006/relationships/image" Target="../media/image66.jpeg"/><Relationship Id="rId4" Type="http://schemas.openxmlformats.org/officeDocument/2006/relationships/notesSlide" Target="../notesSlides/notesSlide71.xml"/></Relationships>
</file>

<file path=ppt/slides/_rels/slide74.xml.rels><?xml version="1.0" encoding="UTF-8" standalone="yes"?>
<Relationships xmlns="http://schemas.openxmlformats.org/package/2006/relationships"><Relationship Id="rId8" Type="http://schemas.openxmlformats.org/officeDocument/2006/relationships/tags" Target="../tags/tag330.xml"/><Relationship Id="rId13" Type="http://schemas.openxmlformats.org/officeDocument/2006/relationships/slideLayout" Target="../slideLayouts/slideLayout1.xml"/><Relationship Id="rId3" Type="http://schemas.openxmlformats.org/officeDocument/2006/relationships/tags" Target="../tags/tag325.xml"/><Relationship Id="rId7" Type="http://schemas.openxmlformats.org/officeDocument/2006/relationships/tags" Target="../tags/tag329.xml"/><Relationship Id="rId12" Type="http://schemas.openxmlformats.org/officeDocument/2006/relationships/tags" Target="../tags/tag334.xml"/><Relationship Id="rId2" Type="http://schemas.openxmlformats.org/officeDocument/2006/relationships/tags" Target="../tags/tag324.xml"/><Relationship Id="rId1" Type="http://schemas.openxmlformats.org/officeDocument/2006/relationships/tags" Target="../tags/tag323.xml"/><Relationship Id="rId6" Type="http://schemas.openxmlformats.org/officeDocument/2006/relationships/tags" Target="../tags/tag328.xml"/><Relationship Id="rId11" Type="http://schemas.openxmlformats.org/officeDocument/2006/relationships/tags" Target="../tags/tag333.xml"/><Relationship Id="rId5" Type="http://schemas.openxmlformats.org/officeDocument/2006/relationships/tags" Target="../tags/tag327.xml"/><Relationship Id="rId15" Type="http://schemas.openxmlformats.org/officeDocument/2006/relationships/image" Target="../media/image67.jpeg"/><Relationship Id="rId10" Type="http://schemas.openxmlformats.org/officeDocument/2006/relationships/tags" Target="../tags/tag332.xml"/><Relationship Id="rId4" Type="http://schemas.openxmlformats.org/officeDocument/2006/relationships/tags" Target="../tags/tag326.xml"/><Relationship Id="rId9" Type="http://schemas.openxmlformats.org/officeDocument/2006/relationships/tags" Target="../tags/tag331.xml"/><Relationship Id="rId14" Type="http://schemas.openxmlformats.org/officeDocument/2006/relationships/notesSlide" Target="../notesSlides/notesSlide7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notesSlide" Target="../notesSlides/notesSlide8.xml"/><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slideLayout" Target="../slideLayouts/slideLayout1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5" Type="http://schemas.openxmlformats.org/officeDocument/2006/relationships/tags" Target="../tags/tag25.xml"/><Relationship Id="rId10" Type="http://schemas.openxmlformats.org/officeDocument/2006/relationships/tags" Target="../tags/tag30.xml"/><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image" Target="../media/image5.jpeg"/></Relationships>
</file>

<file path=ppt/slides/_rels/slide9.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slide" Target="slide18.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image" Target="../media/image6.jpe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9.xml"/><Relationship Id="rId5" Type="http://schemas.openxmlformats.org/officeDocument/2006/relationships/tags" Target="../tags/tag36.xml"/><Relationship Id="rId15" Type="http://schemas.openxmlformats.org/officeDocument/2006/relationships/slide" Target="slide15.xml"/><Relationship Id="rId10" Type="http://schemas.openxmlformats.org/officeDocument/2006/relationships/slideLayout" Target="../slideLayouts/slideLayout7.xml"/><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slide" Target="slide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Grp="1" noChangeArrowheads="1"/>
          </p:cNvSpPr>
          <p:nvPr>
            <p:ph type="ctrTitle"/>
          </p:nvPr>
        </p:nvSpPr>
        <p:spPr>
          <a:xfrm>
            <a:off x="684213" y="1411288"/>
            <a:ext cx="7772400" cy="1470025"/>
          </a:xfrm>
        </p:spPr>
        <p:txBody>
          <a:bodyPr/>
          <a:lstStyle/>
          <a:p>
            <a:pPr eaLnBrk="1" hangingPunct="1"/>
            <a:r>
              <a:rPr lang="en-US" sz="6500" b="1" smtClean="0"/>
              <a:t>Histology:</a:t>
            </a:r>
            <a:r>
              <a:rPr lang="en-US" smtClean="0"/>
              <a:t/>
            </a:r>
            <a:br>
              <a:rPr lang="en-US" smtClean="0"/>
            </a:br>
            <a:r>
              <a:rPr lang="en-US" smtClean="0"/>
              <a:t>Connective Tissue</a:t>
            </a:r>
          </a:p>
        </p:txBody>
      </p:sp>
      <p:sp>
        <p:nvSpPr>
          <p:cNvPr id="2051" name="Rectangle 5"/>
          <p:cNvSpPr>
            <a:spLocks noGrp="1" noChangeArrowheads="1"/>
          </p:cNvSpPr>
          <p:nvPr>
            <p:ph type="subTitle" idx="1"/>
          </p:nvPr>
        </p:nvSpPr>
        <p:spPr>
          <a:xfrm>
            <a:off x="1371600" y="3875088"/>
            <a:ext cx="6400800" cy="2058987"/>
          </a:xfrm>
        </p:spPr>
        <p:txBody>
          <a:bodyPr/>
          <a:lstStyle/>
          <a:p>
            <a:pPr eaLnBrk="1" hangingPunct="1"/>
            <a:r>
              <a:rPr lang="en-US" sz="2900" b="1" smtClean="0"/>
              <a:t>J. Matthew Velkey</a:t>
            </a:r>
          </a:p>
          <a:p>
            <a:pPr eaLnBrk="1" hangingPunct="1"/>
            <a:r>
              <a:rPr lang="en-US" sz="2900" i="1" smtClean="0">
                <a:hlinkClick r:id="rId3"/>
              </a:rPr>
              <a:t>matt.velkey@duke.edu</a:t>
            </a:r>
            <a:r>
              <a:rPr lang="en-US" sz="2900" i="1" smtClean="0"/>
              <a:t> </a:t>
            </a:r>
          </a:p>
          <a:p>
            <a:pPr eaLnBrk="1" hangingPunct="1"/>
            <a:r>
              <a:rPr lang="en-US" sz="2900" b="1" smtClean="0"/>
              <a:t>452A Davison</a:t>
            </a:r>
            <a:endParaRPr lang="en-US" sz="2900" b="1" i="1"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26"/>
          <p:cNvSpPr>
            <a:spLocks noGrp="1" noChangeArrowheads="1"/>
          </p:cNvSpPr>
          <p:nvPr>
            <p:ph type="title"/>
            <p:custDataLst>
              <p:tags r:id="rId1"/>
            </p:custDataLst>
          </p:nvPr>
        </p:nvSpPr>
        <p:spPr>
          <a:xfrm>
            <a:off x="381000" y="228600"/>
            <a:ext cx="8229600" cy="1143000"/>
          </a:xfrm>
        </p:spPr>
        <p:txBody>
          <a:bodyPr/>
          <a:lstStyle/>
          <a:p>
            <a:pPr eaLnBrk="1" hangingPunct="1"/>
            <a:r>
              <a:rPr lang="en-US" sz="3600" b="1" smtClean="0">
                <a:solidFill>
                  <a:schemeClr val="tx1"/>
                </a:solidFill>
                <a:latin typeface="Skia" charset="0"/>
              </a:rPr>
              <a:t>Assembly of collagen fiber bundles</a:t>
            </a:r>
            <a:r>
              <a:rPr lang="en-US" sz="3600" b="1" smtClean="0">
                <a:solidFill>
                  <a:schemeClr val="tx1"/>
                </a:solidFill>
              </a:rPr>
              <a:t> </a:t>
            </a:r>
          </a:p>
        </p:txBody>
      </p:sp>
      <p:pic>
        <p:nvPicPr>
          <p:cNvPr id="11267" name="Picture 1029" descr="slide15"/>
          <p:cNvPicPr>
            <a:picLocks noChangeAspect="1" noChangeArrowheads="1"/>
          </p:cNvPicPr>
          <p:nvPr>
            <p:ph idx="1"/>
            <p:custDataLst>
              <p:tags r:id="rId2"/>
            </p:custDataLst>
          </p:nvPr>
        </p:nvPicPr>
        <p:blipFill>
          <a:blip r:embed="rId5">
            <a:extLst>
              <a:ext uri="{28A0092B-C50C-407E-A947-70E740481C1C}">
                <a14:useLocalDpi xmlns:a14="http://schemas.microsoft.com/office/drawing/2010/main" val="0"/>
              </a:ext>
            </a:extLst>
          </a:blip>
          <a:srcRect/>
          <a:stretch>
            <a:fillRect/>
          </a:stretch>
        </p:blipFill>
        <p:spPr>
          <a:xfrm>
            <a:off x="322263" y="1473200"/>
            <a:ext cx="8575675" cy="5178425"/>
          </a:xfr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ollagen_3"/>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2057400" y="838200"/>
            <a:ext cx="5029200"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528638" y="1309688"/>
            <a:ext cx="6167437" cy="5030787"/>
            <a:chOff x="333" y="729"/>
            <a:chExt cx="3885" cy="3169"/>
          </a:xfrm>
        </p:grpSpPr>
        <p:grpSp>
          <p:nvGrpSpPr>
            <p:cNvPr id="12359" name="Group 4"/>
            <p:cNvGrpSpPr>
              <a:grpSpLocks/>
            </p:cNvGrpSpPr>
            <p:nvPr/>
          </p:nvGrpSpPr>
          <p:grpSpPr bwMode="auto">
            <a:xfrm>
              <a:off x="1530" y="729"/>
              <a:ext cx="2688" cy="1275"/>
              <a:chOff x="2826" y="297"/>
              <a:chExt cx="2688" cy="1275"/>
            </a:xfrm>
          </p:grpSpPr>
          <p:sp>
            <p:nvSpPr>
              <p:cNvPr id="12361" name="Oval 5"/>
              <p:cNvSpPr>
                <a:spLocks noChangeArrowheads="1"/>
              </p:cNvSpPr>
              <p:nvPr/>
            </p:nvSpPr>
            <p:spPr bwMode="auto">
              <a:xfrm>
                <a:off x="2826" y="537"/>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62" name="Oval 6"/>
              <p:cNvSpPr>
                <a:spLocks noChangeArrowheads="1"/>
              </p:cNvSpPr>
              <p:nvPr/>
            </p:nvSpPr>
            <p:spPr bwMode="auto">
              <a:xfrm>
                <a:off x="2832" y="837"/>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63" name="Oval 7"/>
              <p:cNvSpPr>
                <a:spLocks noChangeArrowheads="1"/>
              </p:cNvSpPr>
              <p:nvPr/>
            </p:nvSpPr>
            <p:spPr bwMode="auto">
              <a:xfrm>
                <a:off x="2832" y="1134"/>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64" name="Oval 8"/>
              <p:cNvSpPr>
                <a:spLocks noChangeArrowheads="1"/>
              </p:cNvSpPr>
              <p:nvPr/>
            </p:nvSpPr>
            <p:spPr bwMode="auto">
              <a:xfrm>
                <a:off x="3144" y="1074"/>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65" name="Oval 9"/>
              <p:cNvSpPr>
                <a:spLocks noChangeArrowheads="1"/>
              </p:cNvSpPr>
              <p:nvPr/>
            </p:nvSpPr>
            <p:spPr bwMode="auto">
              <a:xfrm>
                <a:off x="3144" y="774"/>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66" name="Oval 10"/>
              <p:cNvSpPr>
                <a:spLocks noChangeArrowheads="1"/>
              </p:cNvSpPr>
              <p:nvPr/>
            </p:nvSpPr>
            <p:spPr bwMode="auto">
              <a:xfrm>
                <a:off x="3144" y="474"/>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67" name="Oval 11"/>
              <p:cNvSpPr>
                <a:spLocks noChangeArrowheads="1"/>
              </p:cNvSpPr>
              <p:nvPr/>
            </p:nvSpPr>
            <p:spPr bwMode="auto">
              <a:xfrm>
                <a:off x="3459" y="1014"/>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68" name="Oval 12"/>
              <p:cNvSpPr>
                <a:spLocks noChangeArrowheads="1"/>
              </p:cNvSpPr>
              <p:nvPr/>
            </p:nvSpPr>
            <p:spPr bwMode="auto">
              <a:xfrm>
                <a:off x="3459" y="714"/>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69" name="Oval 13"/>
              <p:cNvSpPr>
                <a:spLocks noChangeArrowheads="1"/>
              </p:cNvSpPr>
              <p:nvPr/>
            </p:nvSpPr>
            <p:spPr bwMode="auto">
              <a:xfrm>
                <a:off x="3459" y="414"/>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70" name="Oval 14"/>
              <p:cNvSpPr>
                <a:spLocks noChangeArrowheads="1"/>
              </p:cNvSpPr>
              <p:nvPr/>
            </p:nvSpPr>
            <p:spPr bwMode="auto">
              <a:xfrm>
                <a:off x="3777" y="957"/>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71" name="Oval 15"/>
              <p:cNvSpPr>
                <a:spLocks noChangeArrowheads="1"/>
              </p:cNvSpPr>
              <p:nvPr/>
            </p:nvSpPr>
            <p:spPr bwMode="auto">
              <a:xfrm>
                <a:off x="3777" y="657"/>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72" name="Oval 16"/>
              <p:cNvSpPr>
                <a:spLocks noChangeArrowheads="1"/>
              </p:cNvSpPr>
              <p:nvPr/>
            </p:nvSpPr>
            <p:spPr bwMode="auto">
              <a:xfrm>
                <a:off x="3777" y="357"/>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73" name="Oval 17"/>
              <p:cNvSpPr>
                <a:spLocks noChangeArrowheads="1"/>
              </p:cNvSpPr>
              <p:nvPr/>
            </p:nvSpPr>
            <p:spPr bwMode="auto">
              <a:xfrm>
                <a:off x="4095" y="897"/>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74" name="Oval 18"/>
              <p:cNvSpPr>
                <a:spLocks noChangeArrowheads="1"/>
              </p:cNvSpPr>
              <p:nvPr/>
            </p:nvSpPr>
            <p:spPr bwMode="auto">
              <a:xfrm>
                <a:off x="4095" y="597"/>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75" name="Oval 19"/>
              <p:cNvSpPr>
                <a:spLocks noChangeArrowheads="1"/>
              </p:cNvSpPr>
              <p:nvPr/>
            </p:nvSpPr>
            <p:spPr bwMode="auto">
              <a:xfrm>
                <a:off x="4095" y="297"/>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76" name="Oval 20"/>
              <p:cNvSpPr>
                <a:spLocks noChangeArrowheads="1"/>
              </p:cNvSpPr>
              <p:nvPr/>
            </p:nvSpPr>
            <p:spPr bwMode="auto">
              <a:xfrm>
                <a:off x="4410" y="537"/>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77" name="Oval 21"/>
              <p:cNvSpPr>
                <a:spLocks noChangeArrowheads="1"/>
              </p:cNvSpPr>
              <p:nvPr/>
            </p:nvSpPr>
            <p:spPr bwMode="auto">
              <a:xfrm>
                <a:off x="4416" y="837"/>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78" name="Oval 22"/>
              <p:cNvSpPr>
                <a:spLocks noChangeArrowheads="1"/>
              </p:cNvSpPr>
              <p:nvPr/>
            </p:nvSpPr>
            <p:spPr bwMode="auto">
              <a:xfrm>
                <a:off x="4416" y="1134"/>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79" name="Oval 23"/>
              <p:cNvSpPr>
                <a:spLocks noChangeArrowheads="1"/>
              </p:cNvSpPr>
              <p:nvPr/>
            </p:nvSpPr>
            <p:spPr bwMode="auto">
              <a:xfrm>
                <a:off x="4728" y="1074"/>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80" name="Oval 24"/>
              <p:cNvSpPr>
                <a:spLocks noChangeArrowheads="1"/>
              </p:cNvSpPr>
              <p:nvPr/>
            </p:nvSpPr>
            <p:spPr bwMode="auto">
              <a:xfrm>
                <a:off x="4728" y="774"/>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81" name="Oval 25"/>
              <p:cNvSpPr>
                <a:spLocks noChangeArrowheads="1"/>
              </p:cNvSpPr>
              <p:nvPr/>
            </p:nvSpPr>
            <p:spPr bwMode="auto">
              <a:xfrm>
                <a:off x="4728" y="474"/>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82" name="Oval 26"/>
              <p:cNvSpPr>
                <a:spLocks noChangeArrowheads="1"/>
              </p:cNvSpPr>
              <p:nvPr/>
            </p:nvSpPr>
            <p:spPr bwMode="auto">
              <a:xfrm>
                <a:off x="5043" y="1014"/>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83" name="Oval 27"/>
              <p:cNvSpPr>
                <a:spLocks noChangeArrowheads="1"/>
              </p:cNvSpPr>
              <p:nvPr/>
            </p:nvSpPr>
            <p:spPr bwMode="auto">
              <a:xfrm>
                <a:off x="5043" y="714"/>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84" name="Oval 28"/>
              <p:cNvSpPr>
                <a:spLocks noChangeArrowheads="1"/>
              </p:cNvSpPr>
              <p:nvPr/>
            </p:nvSpPr>
            <p:spPr bwMode="auto">
              <a:xfrm>
                <a:off x="5043" y="414"/>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85" name="Oval 29"/>
              <p:cNvSpPr>
                <a:spLocks noChangeArrowheads="1"/>
              </p:cNvSpPr>
              <p:nvPr/>
            </p:nvSpPr>
            <p:spPr bwMode="auto">
              <a:xfrm>
                <a:off x="5361" y="957"/>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86" name="Oval 30"/>
              <p:cNvSpPr>
                <a:spLocks noChangeArrowheads="1"/>
              </p:cNvSpPr>
              <p:nvPr/>
            </p:nvSpPr>
            <p:spPr bwMode="auto">
              <a:xfrm>
                <a:off x="5361" y="657"/>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87" name="Oval 31"/>
              <p:cNvSpPr>
                <a:spLocks noChangeArrowheads="1"/>
              </p:cNvSpPr>
              <p:nvPr/>
            </p:nvSpPr>
            <p:spPr bwMode="auto">
              <a:xfrm>
                <a:off x="5361" y="357"/>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88" name="Oval 32"/>
              <p:cNvSpPr>
                <a:spLocks noChangeArrowheads="1"/>
              </p:cNvSpPr>
              <p:nvPr/>
            </p:nvSpPr>
            <p:spPr bwMode="auto">
              <a:xfrm>
                <a:off x="2838" y="1419"/>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89" name="Oval 33"/>
              <p:cNvSpPr>
                <a:spLocks noChangeArrowheads="1"/>
              </p:cNvSpPr>
              <p:nvPr/>
            </p:nvSpPr>
            <p:spPr bwMode="auto">
              <a:xfrm>
                <a:off x="3150" y="1422"/>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90" name="Oval 34"/>
              <p:cNvSpPr>
                <a:spLocks noChangeArrowheads="1"/>
              </p:cNvSpPr>
              <p:nvPr/>
            </p:nvSpPr>
            <p:spPr bwMode="auto">
              <a:xfrm>
                <a:off x="3465" y="1422"/>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91" name="Oval 35"/>
              <p:cNvSpPr>
                <a:spLocks noChangeArrowheads="1"/>
              </p:cNvSpPr>
              <p:nvPr/>
            </p:nvSpPr>
            <p:spPr bwMode="auto">
              <a:xfrm>
                <a:off x="3780" y="1422"/>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92" name="Oval 36"/>
              <p:cNvSpPr>
                <a:spLocks noChangeArrowheads="1"/>
              </p:cNvSpPr>
              <p:nvPr/>
            </p:nvSpPr>
            <p:spPr bwMode="auto">
              <a:xfrm>
                <a:off x="4098" y="1428"/>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93" name="Oval 37"/>
              <p:cNvSpPr>
                <a:spLocks noChangeArrowheads="1"/>
              </p:cNvSpPr>
              <p:nvPr/>
            </p:nvSpPr>
            <p:spPr bwMode="auto">
              <a:xfrm>
                <a:off x="4419" y="1425"/>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94" name="Oval 38"/>
              <p:cNvSpPr>
                <a:spLocks noChangeArrowheads="1"/>
              </p:cNvSpPr>
              <p:nvPr/>
            </p:nvSpPr>
            <p:spPr bwMode="auto">
              <a:xfrm>
                <a:off x="4734" y="1425"/>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95" name="Oval 39"/>
              <p:cNvSpPr>
                <a:spLocks noChangeArrowheads="1"/>
              </p:cNvSpPr>
              <p:nvPr/>
            </p:nvSpPr>
            <p:spPr bwMode="auto">
              <a:xfrm>
                <a:off x="5055" y="1425"/>
                <a:ext cx="144" cy="144"/>
              </a:xfrm>
              <a:prstGeom prst="ellipse">
                <a:avLst/>
              </a:prstGeom>
              <a:solidFill>
                <a:schemeClr val="tx1"/>
              </a:solidFill>
              <a:ln w="9525">
                <a:solidFill>
                  <a:schemeClr val="bg1"/>
                </a:solidFill>
                <a:round/>
                <a:headEnd/>
                <a:tailEnd/>
              </a:ln>
            </p:spPr>
            <p:txBody>
              <a:bodyPr wrap="none" anchor="ctr"/>
              <a:lstStyle/>
              <a:p>
                <a:endParaRPr lang="en-US"/>
              </a:p>
            </p:txBody>
          </p:sp>
          <p:sp>
            <p:nvSpPr>
              <p:cNvPr id="12396" name="Oval 40"/>
              <p:cNvSpPr>
                <a:spLocks noChangeArrowheads="1"/>
              </p:cNvSpPr>
              <p:nvPr/>
            </p:nvSpPr>
            <p:spPr bwMode="auto">
              <a:xfrm>
                <a:off x="5370" y="1422"/>
                <a:ext cx="144" cy="144"/>
              </a:xfrm>
              <a:prstGeom prst="ellipse">
                <a:avLst/>
              </a:prstGeom>
              <a:solidFill>
                <a:schemeClr val="tx1"/>
              </a:solidFill>
              <a:ln w="9525">
                <a:solidFill>
                  <a:schemeClr val="bg1"/>
                </a:solidFill>
                <a:round/>
                <a:headEnd/>
                <a:tailEnd/>
              </a:ln>
            </p:spPr>
            <p:txBody>
              <a:bodyPr wrap="none" anchor="ctr"/>
              <a:lstStyle/>
              <a:p>
                <a:endParaRPr lang="en-US"/>
              </a:p>
            </p:txBody>
          </p:sp>
        </p:grpSp>
        <p:sp>
          <p:nvSpPr>
            <p:cNvPr id="360489" name="Text Box 41"/>
            <p:cNvSpPr txBox="1">
              <a:spLocks noChangeArrowheads="1"/>
            </p:cNvSpPr>
            <p:nvPr/>
          </p:nvSpPr>
          <p:spPr bwMode="auto">
            <a:xfrm>
              <a:off x="333" y="3648"/>
              <a:ext cx="3603" cy="250"/>
            </a:xfrm>
            <a:prstGeom prst="rect">
              <a:avLst/>
            </a:prstGeom>
            <a:noFill/>
            <a:ln w="9525">
              <a:noFill/>
              <a:miter lim="800000"/>
              <a:headEnd/>
              <a:tailEnd/>
            </a:ln>
            <a:effectLst/>
          </p:spPr>
          <p:txBody>
            <a:bodyPr wrap="none">
              <a:spAutoFit/>
            </a:bodyPr>
            <a:lstStyle/>
            <a:p>
              <a:pPr>
                <a:buFontTx/>
                <a:buChar char="•"/>
                <a:defRPr/>
              </a:pPr>
              <a:r>
                <a:rPr lang="en-US" sz="2000">
                  <a:solidFill>
                    <a:schemeClr val="tx1"/>
                  </a:solidFill>
                  <a:effectLst>
                    <a:outerShdw blurRad="38100" dist="38100" dir="2700000" algn="tl">
                      <a:srgbClr val="C0C0C0"/>
                    </a:outerShdw>
                  </a:effectLst>
                  <a:ea typeface="ＭＳ Ｐゴシック" pitchFamily="1" charset="-128"/>
                </a:rPr>
                <a:t> Heavy metal stains preferentially fill gap regions</a:t>
              </a:r>
              <a:endParaRPr lang="en-US" sz="2000">
                <a:solidFill>
                  <a:schemeClr val="tx1"/>
                </a:solidFill>
                <a:ea typeface="ＭＳ Ｐゴシック" pitchFamily="1" charset="-128"/>
              </a:endParaRPr>
            </a:p>
          </p:txBody>
        </p:sp>
      </p:grpSp>
      <p:sp>
        <p:nvSpPr>
          <p:cNvPr id="360490" name="Text Box 42"/>
          <p:cNvSpPr txBox="1">
            <a:spLocks noChangeArrowheads="1"/>
          </p:cNvSpPr>
          <p:nvPr/>
        </p:nvSpPr>
        <p:spPr bwMode="auto">
          <a:xfrm>
            <a:off x="76200" y="152400"/>
            <a:ext cx="8978900" cy="519113"/>
          </a:xfrm>
          <a:prstGeom prst="rect">
            <a:avLst/>
          </a:prstGeom>
          <a:noFill/>
          <a:ln w="9525">
            <a:noFill/>
            <a:miter lim="800000"/>
            <a:headEnd/>
            <a:tailEnd/>
          </a:ln>
          <a:effectLst/>
        </p:spPr>
        <p:txBody>
          <a:bodyPr wrap="none">
            <a:spAutoFit/>
          </a:bodyPr>
          <a:lstStyle/>
          <a:p>
            <a:pPr>
              <a:defRPr/>
            </a:pPr>
            <a:r>
              <a:rPr lang="en-US" sz="2800">
                <a:solidFill>
                  <a:schemeClr val="tx1"/>
                </a:solidFill>
                <a:effectLst>
                  <a:outerShdw blurRad="38100" dist="38100" dir="2700000" algn="tl">
                    <a:srgbClr val="C0C0C0"/>
                  </a:outerShdw>
                </a:effectLst>
                <a:ea typeface="ＭＳ Ｐゴシック" pitchFamily="1" charset="-128"/>
              </a:rPr>
              <a:t>67nm banding caused by overlaps at ends of molecules</a:t>
            </a:r>
          </a:p>
        </p:txBody>
      </p:sp>
      <p:grpSp>
        <p:nvGrpSpPr>
          <p:cNvPr id="4" name="Group 43"/>
          <p:cNvGrpSpPr>
            <a:grpSpLocks/>
          </p:cNvGrpSpPr>
          <p:nvPr/>
        </p:nvGrpSpPr>
        <p:grpSpPr bwMode="auto">
          <a:xfrm>
            <a:off x="511175" y="1416050"/>
            <a:ext cx="8213725" cy="4543425"/>
            <a:chOff x="322" y="796"/>
            <a:chExt cx="5174" cy="2862"/>
          </a:xfrm>
        </p:grpSpPr>
        <p:grpSp>
          <p:nvGrpSpPr>
            <p:cNvPr id="12294" name="Group 44"/>
            <p:cNvGrpSpPr>
              <a:grpSpLocks/>
            </p:cNvGrpSpPr>
            <p:nvPr/>
          </p:nvGrpSpPr>
          <p:grpSpPr bwMode="auto">
            <a:xfrm>
              <a:off x="1392" y="796"/>
              <a:ext cx="2912" cy="848"/>
              <a:chOff x="1392" y="348"/>
              <a:chExt cx="2912" cy="848"/>
            </a:xfrm>
          </p:grpSpPr>
          <p:grpSp>
            <p:nvGrpSpPr>
              <p:cNvPr id="12296" name="Group 45"/>
              <p:cNvGrpSpPr>
                <a:grpSpLocks/>
              </p:cNvGrpSpPr>
              <p:nvPr/>
            </p:nvGrpSpPr>
            <p:grpSpPr bwMode="auto">
              <a:xfrm>
                <a:off x="1392" y="348"/>
                <a:ext cx="1324" cy="608"/>
                <a:chOff x="1392" y="348"/>
                <a:chExt cx="1324" cy="608"/>
              </a:xfrm>
            </p:grpSpPr>
            <p:grpSp>
              <p:nvGrpSpPr>
                <p:cNvPr id="12337" name="Group 46"/>
                <p:cNvGrpSpPr>
                  <a:grpSpLocks/>
                </p:cNvGrpSpPr>
                <p:nvPr/>
              </p:nvGrpSpPr>
              <p:grpSpPr bwMode="auto">
                <a:xfrm>
                  <a:off x="1392" y="348"/>
                  <a:ext cx="1320" cy="304"/>
                  <a:chOff x="1392" y="348"/>
                  <a:chExt cx="1320" cy="304"/>
                </a:xfrm>
              </p:grpSpPr>
              <p:sp>
                <p:nvSpPr>
                  <p:cNvPr id="12349" name="Line 47"/>
                  <p:cNvSpPr>
                    <a:spLocks noChangeShapeType="1"/>
                  </p:cNvSpPr>
                  <p:nvPr/>
                </p:nvSpPr>
                <p:spPr bwMode="auto">
                  <a:xfrm>
                    <a:off x="1704" y="52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50" name="Line 48"/>
                  <p:cNvSpPr>
                    <a:spLocks noChangeShapeType="1"/>
                  </p:cNvSpPr>
                  <p:nvPr/>
                </p:nvSpPr>
                <p:spPr bwMode="auto">
                  <a:xfrm>
                    <a:off x="1760" y="52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51" name="Line 49"/>
                  <p:cNvSpPr>
                    <a:spLocks noChangeShapeType="1"/>
                  </p:cNvSpPr>
                  <p:nvPr/>
                </p:nvSpPr>
                <p:spPr bwMode="auto">
                  <a:xfrm>
                    <a:off x="1392" y="58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52" name="Line 50"/>
                  <p:cNvSpPr>
                    <a:spLocks noChangeShapeType="1"/>
                  </p:cNvSpPr>
                  <p:nvPr/>
                </p:nvSpPr>
                <p:spPr bwMode="auto">
                  <a:xfrm>
                    <a:off x="1448" y="58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53" name="Line 51"/>
                  <p:cNvSpPr>
                    <a:spLocks noChangeShapeType="1"/>
                  </p:cNvSpPr>
                  <p:nvPr/>
                </p:nvSpPr>
                <p:spPr bwMode="auto">
                  <a:xfrm>
                    <a:off x="2028" y="46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54" name="Line 52"/>
                  <p:cNvSpPr>
                    <a:spLocks noChangeShapeType="1"/>
                  </p:cNvSpPr>
                  <p:nvPr/>
                </p:nvSpPr>
                <p:spPr bwMode="auto">
                  <a:xfrm>
                    <a:off x="2084" y="46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55" name="Line 53"/>
                  <p:cNvSpPr>
                    <a:spLocks noChangeShapeType="1"/>
                  </p:cNvSpPr>
                  <p:nvPr/>
                </p:nvSpPr>
                <p:spPr bwMode="auto">
                  <a:xfrm>
                    <a:off x="2336" y="40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56" name="Line 54"/>
                  <p:cNvSpPr>
                    <a:spLocks noChangeShapeType="1"/>
                  </p:cNvSpPr>
                  <p:nvPr/>
                </p:nvSpPr>
                <p:spPr bwMode="auto">
                  <a:xfrm>
                    <a:off x="2392" y="40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57" name="Line 55"/>
                  <p:cNvSpPr>
                    <a:spLocks noChangeShapeType="1"/>
                  </p:cNvSpPr>
                  <p:nvPr/>
                </p:nvSpPr>
                <p:spPr bwMode="auto">
                  <a:xfrm>
                    <a:off x="2656" y="34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58" name="Line 56"/>
                  <p:cNvSpPr>
                    <a:spLocks noChangeShapeType="1"/>
                  </p:cNvSpPr>
                  <p:nvPr/>
                </p:nvSpPr>
                <p:spPr bwMode="auto">
                  <a:xfrm>
                    <a:off x="2712" y="34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2338" name="Group 57"/>
                <p:cNvGrpSpPr>
                  <a:grpSpLocks/>
                </p:cNvGrpSpPr>
                <p:nvPr/>
              </p:nvGrpSpPr>
              <p:grpSpPr bwMode="auto">
                <a:xfrm>
                  <a:off x="1396" y="652"/>
                  <a:ext cx="1320" cy="304"/>
                  <a:chOff x="1392" y="348"/>
                  <a:chExt cx="1320" cy="304"/>
                </a:xfrm>
              </p:grpSpPr>
              <p:sp>
                <p:nvSpPr>
                  <p:cNvPr id="12339" name="Line 58"/>
                  <p:cNvSpPr>
                    <a:spLocks noChangeShapeType="1"/>
                  </p:cNvSpPr>
                  <p:nvPr/>
                </p:nvSpPr>
                <p:spPr bwMode="auto">
                  <a:xfrm>
                    <a:off x="1704" y="52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40" name="Line 59"/>
                  <p:cNvSpPr>
                    <a:spLocks noChangeShapeType="1"/>
                  </p:cNvSpPr>
                  <p:nvPr/>
                </p:nvSpPr>
                <p:spPr bwMode="auto">
                  <a:xfrm>
                    <a:off x="1760" y="52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41" name="Line 60"/>
                  <p:cNvSpPr>
                    <a:spLocks noChangeShapeType="1"/>
                  </p:cNvSpPr>
                  <p:nvPr/>
                </p:nvSpPr>
                <p:spPr bwMode="auto">
                  <a:xfrm>
                    <a:off x="1392" y="58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42" name="Line 61"/>
                  <p:cNvSpPr>
                    <a:spLocks noChangeShapeType="1"/>
                  </p:cNvSpPr>
                  <p:nvPr/>
                </p:nvSpPr>
                <p:spPr bwMode="auto">
                  <a:xfrm>
                    <a:off x="1448" y="58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43" name="Line 62"/>
                  <p:cNvSpPr>
                    <a:spLocks noChangeShapeType="1"/>
                  </p:cNvSpPr>
                  <p:nvPr/>
                </p:nvSpPr>
                <p:spPr bwMode="auto">
                  <a:xfrm>
                    <a:off x="2028" y="46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44" name="Line 63"/>
                  <p:cNvSpPr>
                    <a:spLocks noChangeShapeType="1"/>
                  </p:cNvSpPr>
                  <p:nvPr/>
                </p:nvSpPr>
                <p:spPr bwMode="auto">
                  <a:xfrm>
                    <a:off x="2084" y="46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45" name="Line 64"/>
                  <p:cNvSpPr>
                    <a:spLocks noChangeShapeType="1"/>
                  </p:cNvSpPr>
                  <p:nvPr/>
                </p:nvSpPr>
                <p:spPr bwMode="auto">
                  <a:xfrm>
                    <a:off x="2336" y="40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46" name="Line 65"/>
                  <p:cNvSpPr>
                    <a:spLocks noChangeShapeType="1"/>
                  </p:cNvSpPr>
                  <p:nvPr/>
                </p:nvSpPr>
                <p:spPr bwMode="auto">
                  <a:xfrm>
                    <a:off x="2392" y="40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47" name="Line 66"/>
                  <p:cNvSpPr>
                    <a:spLocks noChangeShapeType="1"/>
                  </p:cNvSpPr>
                  <p:nvPr/>
                </p:nvSpPr>
                <p:spPr bwMode="auto">
                  <a:xfrm>
                    <a:off x="2656" y="34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48" name="Line 67"/>
                  <p:cNvSpPr>
                    <a:spLocks noChangeShapeType="1"/>
                  </p:cNvSpPr>
                  <p:nvPr/>
                </p:nvSpPr>
                <p:spPr bwMode="auto">
                  <a:xfrm>
                    <a:off x="2712" y="34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2297" name="Group 68"/>
              <p:cNvGrpSpPr>
                <a:grpSpLocks/>
              </p:cNvGrpSpPr>
              <p:nvPr/>
            </p:nvGrpSpPr>
            <p:grpSpPr bwMode="auto">
              <a:xfrm>
                <a:off x="2976" y="348"/>
                <a:ext cx="1320" cy="304"/>
                <a:chOff x="1392" y="348"/>
                <a:chExt cx="1320" cy="304"/>
              </a:xfrm>
            </p:grpSpPr>
            <p:sp>
              <p:nvSpPr>
                <p:cNvPr id="12327" name="Line 69"/>
                <p:cNvSpPr>
                  <a:spLocks noChangeShapeType="1"/>
                </p:cNvSpPr>
                <p:nvPr/>
              </p:nvSpPr>
              <p:spPr bwMode="auto">
                <a:xfrm>
                  <a:off x="1704" y="52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8" name="Line 70"/>
                <p:cNvSpPr>
                  <a:spLocks noChangeShapeType="1"/>
                </p:cNvSpPr>
                <p:nvPr/>
              </p:nvSpPr>
              <p:spPr bwMode="auto">
                <a:xfrm>
                  <a:off x="1760" y="52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9" name="Line 71"/>
                <p:cNvSpPr>
                  <a:spLocks noChangeShapeType="1"/>
                </p:cNvSpPr>
                <p:nvPr/>
              </p:nvSpPr>
              <p:spPr bwMode="auto">
                <a:xfrm>
                  <a:off x="1392" y="58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30" name="Line 72"/>
                <p:cNvSpPr>
                  <a:spLocks noChangeShapeType="1"/>
                </p:cNvSpPr>
                <p:nvPr/>
              </p:nvSpPr>
              <p:spPr bwMode="auto">
                <a:xfrm>
                  <a:off x="1448" y="58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31" name="Line 73"/>
                <p:cNvSpPr>
                  <a:spLocks noChangeShapeType="1"/>
                </p:cNvSpPr>
                <p:nvPr/>
              </p:nvSpPr>
              <p:spPr bwMode="auto">
                <a:xfrm>
                  <a:off x="2028" y="46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32" name="Line 74"/>
                <p:cNvSpPr>
                  <a:spLocks noChangeShapeType="1"/>
                </p:cNvSpPr>
                <p:nvPr/>
              </p:nvSpPr>
              <p:spPr bwMode="auto">
                <a:xfrm>
                  <a:off x="2084" y="46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33" name="Line 75"/>
                <p:cNvSpPr>
                  <a:spLocks noChangeShapeType="1"/>
                </p:cNvSpPr>
                <p:nvPr/>
              </p:nvSpPr>
              <p:spPr bwMode="auto">
                <a:xfrm>
                  <a:off x="2336" y="40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34" name="Line 76"/>
                <p:cNvSpPr>
                  <a:spLocks noChangeShapeType="1"/>
                </p:cNvSpPr>
                <p:nvPr/>
              </p:nvSpPr>
              <p:spPr bwMode="auto">
                <a:xfrm>
                  <a:off x="2392" y="40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35" name="Line 77"/>
                <p:cNvSpPr>
                  <a:spLocks noChangeShapeType="1"/>
                </p:cNvSpPr>
                <p:nvPr/>
              </p:nvSpPr>
              <p:spPr bwMode="auto">
                <a:xfrm>
                  <a:off x="2656" y="34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36" name="Line 78"/>
                <p:cNvSpPr>
                  <a:spLocks noChangeShapeType="1"/>
                </p:cNvSpPr>
                <p:nvPr/>
              </p:nvSpPr>
              <p:spPr bwMode="auto">
                <a:xfrm>
                  <a:off x="2712" y="34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2298" name="Group 79"/>
              <p:cNvGrpSpPr>
                <a:grpSpLocks/>
              </p:cNvGrpSpPr>
              <p:nvPr/>
            </p:nvGrpSpPr>
            <p:grpSpPr bwMode="auto">
              <a:xfrm>
                <a:off x="2980" y="652"/>
                <a:ext cx="1320" cy="304"/>
                <a:chOff x="1392" y="348"/>
                <a:chExt cx="1320" cy="304"/>
              </a:xfrm>
            </p:grpSpPr>
            <p:sp>
              <p:nvSpPr>
                <p:cNvPr id="12317" name="Line 80"/>
                <p:cNvSpPr>
                  <a:spLocks noChangeShapeType="1"/>
                </p:cNvSpPr>
                <p:nvPr/>
              </p:nvSpPr>
              <p:spPr bwMode="auto">
                <a:xfrm>
                  <a:off x="1704" y="52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18" name="Line 81"/>
                <p:cNvSpPr>
                  <a:spLocks noChangeShapeType="1"/>
                </p:cNvSpPr>
                <p:nvPr/>
              </p:nvSpPr>
              <p:spPr bwMode="auto">
                <a:xfrm>
                  <a:off x="1760" y="52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19" name="Line 82"/>
                <p:cNvSpPr>
                  <a:spLocks noChangeShapeType="1"/>
                </p:cNvSpPr>
                <p:nvPr/>
              </p:nvSpPr>
              <p:spPr bwMode="auto">
                <a:xfrm>
                  <a:off x="1392" y="58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0" name="Line 83"/>
                <p:cNvSpPr>
                  <a:spLocks noChangeShapeType="1"/>
                </p:cNvSpPr>
                <p:nvPr/>
              </p:nvSpPr>
              <p:spPr bwMode="auto">
                <a:xfrm>
                  <a:off x="1448" y="58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1" name="Line 84"/>
                <p:cNvSpPr>
                  <a:spLocks noChangeShapeType="1"/>
                </p:cNvSpPr>
                <p:nvPr/>
              </p:nvSpPr>
              <p:spPr bwMode="auto">
                <a:xfrm>
                  <a:off x="2028" y="46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2" name="Line 85"/>
                <p:cNvSpPr>
                  <a:spLocks noChangeShapeType="1"/>
                </p:cNvSpPr>
                <p:nvPr/>
              </p:nvSpPr>
              <p:spPr bwMode="auto">
                <a:xfrm>
                  <a:off x="2084" y="46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3" name="Line 86"/>
                <p:cNvSpPr>
                  <a:spLocks noChangeShapeType="1"/>
                </p:cNvSpPr>
                <p:nvPr/>
              </p:nvSpPr>
              <p:spPr bwMode="auto">
                <a:xfrm>
                  <a:off x="2336" y="40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4" name="Line 87"/>
                <p:cNvSpPr>
                  <a:spLocks noChangeShapeType="1"/>
                </p:cNvSpPr>
                <p:nvPr/>
              </p:nvSpPr>
              <p:spPr bwMode="auto">
                <a:xfrm>
                  <a:off x="2392" y="40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5" name="Line 88"/>
                <p:cNvSpPr>
                  <a:spLocks noChangeShapeType="1"/>
                </p:cNvSpPr>
                <p:nvPr/>
              </p:nvSpPr>
              <p:spPr bwMode="auto">
                <a:xfrm>
                  <a:off x="2656" y="34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6" name="Line 89"/>
                <p:cNvSpPr>
                  <a:spLocks noChangeShapeType="1"/>
                </p:cNvSpPr>
                <p:nvPr/>
              </p:nvSpPr>
              <p:spPr bwMode="auto">
                <a:xfrm>
                  <a:off x="2712" y="34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2299" name="Group 90"/>
              <p:cNvGrpSpPr>
                <a:grpSpLocks/>
              </p:cNvGrpSpPr>
              <p:nvPr/>
            </p:nvGrpSpPr>
            <p:grpSpPr bwMode="auto">
              <a:xfrm>
                <a:off x="3296" y="952"/>
                <a:ext cx="1008" cy="244"/>
                <a:chOff x="3296" y="952"/>
                <a:chExt cx="1008" cy="244"/>
              </a:xfrm>
            </p:grpSpPr>
            <p:sp>
              <p:nvSpPr>
                <p:cNvPr id="12309" name="Line 91"/>
                <p:cNvSpPr>
                  <a:spLocks noChangeShapeType="1"/>
                </p:cNvSpPr>
                <p:nvPr/>
              </p:nvSpPr>
              <p:spPr bwMode="auto">
                <a:xfrm>
                  <a:off x="3296" y="1132"/>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10" name="Line 92"/>
                <p:cNvSpPr>
                  <a:spLocks noChangeShapeType="1"/>
                </p:cNvSpPr>
                <p:nvPr/>
              </p:nvSpPr>
              <p:spPr bwMode="auto">
                <a:xfrm>
                  <a:off x="3352" y="1132"/>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11" name="Line 93"/>
                <p:cNvSpPr>
                  <a:spLocks noChangeShapeType="1"/>
                </p:cNvSpPr>
                <p:nvPr/>
              </p:nvSpPr>
              <p:spPr bwMode="auto">
                <a:xfrm>
                  <a:off x="3620" y="1072"/>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12" name="Line 94"/>
                <p:cNvSpPr>
                  <a:spLocks noChangeShapeType="1"/>
                </p:cNvSpPr>
                <p:nvPr/>
              </p:nvSpPr>
              <p:spPr bwMode="auto">
                <a:xfrm>
                  <a:off x="3676" y="1072"/>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13" name="Line 95"/>
                <p:cNvSpPr>
                  <a:spLocks noChangeShapeType="1"/>
                </p:cNvSpPr>
                <p:nvPr/>
              </p:nvSpPr>
              <p:spPr bwMode="auto">
                <a:xfrm>
                  <a:off x="3928" y="1012"/>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14" name="Line 96"/>
                <p:cNvSpPr>
                  <a:spLocks noChangeShapeType="1"/>
                </p:cNvSpPr>
                <p:nvPr/>
              </p:nvSpPr>
              <p:spPr bwMode="auto">
                <a:xfrm>
                  <a:off x="3984" y="1012"/>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15" name="Line 97"/>
                <p:cNvSpPr>
                  <a:spLocks noChangeShapeType="1"/>
                </p:cNvSpPr>
                <p:nvPr/>
              </p:nvSpPr>
              <p:spPr bwMode="auto">
                <a:xfrm>
                  <a:off x="4248" y="952"/>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16" name="Line 98"/>
                <p:cNvSpPr>
                  <a:spLocks noChangeShapeType="1"/>
                </p:cNvSpPr>
                <p:nvPr/>
              </p:nvSpPr>
              <p:spPr bwMode="auto">
                <a:xfrm>
                  <a:off x="4304" y="952"/>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2300" name="Group 99"/>
              <p:cNvGrpSpPr>
                <a:grpSpLocks/>
              </p:cNvGrpSpPr>
              <p:nvPr/>
            </p:nvGrpSpPr>
            <p:grpSpPr bwMode="auto">
              <a:xfrm>
                <a:off x="1712" y="948"/>
                <a:ext cx="1008" cy="244"/>
                <a:chOff x="1712" y="948"/>
                <a:chExt cx="1008" cy="244"/>
              </a:xfrm>
            </p:grpSpPr>
            <p:sp>
              <p:nvSpPr>
                <p:cNvPr id="12301" name="Line 100"/>
                <p:cNvSpPr>
                  <a:spLocks noChangeShapeType="1"/>
                </p:cNvSpPr>
                <p:nvPr/>
              </p:nvSpPr>
              <p:spPr bwMode="auto">
                <a:xfrm>
                  <a:off x="1712" y="112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02" name="Line 101"/>
                <p:cNvSpPr>
                  <a:spLocks noChangeShapeType="1"/>
                </p:cNvSpPr>
                <p:nvPr/>
              </p:nvSpPr>
              <p:spPr bwMode="auto">
                <a:xfrm>
                  <a:off x="1768" y="112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03" name="Line 102"/>
                <p:cNvSpPr>
                  <a:spLocks noChangeShapeType="1"/>
                </p:cNvSpPr>
                <p:nvPr/>
              </p:nvSpPr>
              <p:spPr bwMode="auto">
                <a:xfrm>
                  <a:off x="2036" y="106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04" name="Line 103"/>
                <p:cNvSpPr>
                  <a:spLocks noChangeShapeType="1"/>
                </p:cNvSpPr>
                <p:nvPr/>
              </p:nvSpPr>
              <p:spPr bwMode="auto">
                <a:xfrm>
                  <a:off x="2092" y="106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05" name="Line 104"/>
                <p:cNvSpPr>
                  <a:spLocks noChangeShapeType="1"/>
                </p:cNvSpPr>
                <p:nvPr/>
              </p:nvSpPr>
              <p:spPr bwMode="auto">
                <a:xfrm>
                  <a:off x="2344" y="100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06" name="Line 105"/>
                <p:cNvSpPr>
                  <a:spLocks noChangeShapeType="1"/>
                </p:cNvSpPr>
                <p:nvPr/>
              </p:nvSpPr>
              <p:spPr bwMode="auto">
                <a:xfrm>
                  <a:off x="2400" y="100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07" name="Line 106"/>
                <p:cNvSpPr>
                  <a:spLocks noChangeShapeType="1"/>
                </p:cNvSpPr>
                <p:nvPr/>
              </p:nvSpPr>
              <p:spPr bwMode="auto">
                <a:xfrm>
                  <a:off x="2664" y="94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08" name="Line 107"/>
                <p:cNvSpPr>
                  <a:spLocks noChangeShapeType="1"/>
                </p:cNvSpPr>
                <p:nvPr/>
              </p:nvSpPr>
              <p:spPr bwMode="auto">
                <a:xfrm>
                  <a:off x="2720" y="948"/>
                  <a:ext cx="0" cy="6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360556" name="Text Box 108"/>
            <p:cNvSpPr txBox="1">
              <a:spLocks noChangeArrowheads="1"/>
            </p:cNvSpPr>
            <p:nvPr/>
          </p:nvSpPr>
          <p:spPr bwMode="auto">
            <a:xfrm>
              <a:off x="322" y="3408"/>
              <a:ext cx="5174" cy="250"/>
            </a:xfrm>
            <a:prstGeom prst="rect">
              <a:avLst/>
            </a:prstGeom>
            <a:noFill/>
            <a:ln w="9525">
              <a:noFill/>
              <a:miter lim="800000"/>
              <a:headEnd/>
              <a:tailEnd/>
            </a:ln>
            <a:effectLst/>
          </p:spPr>
          <p:txBody>
            <a:bodyPr wrap="none">
              <a:spAutoFit/>
            </a:bodyPr>
            <a:lstStyle/>
            <a:p>
              <a:pPr algn="ctr">
                <a:buFontTx/>
                <a:buChar char="•"/>
                <a:defRPr/>
              </a:pPr>
              <a:r>
                <a:rPr lang="en-US" sz="2000">
                  <a:solidFill>
                    <a:srgbClr val="FF8000"/>
                  </a:solidFill>
                  <a:effectLst>
                    <a:outerShdw blurRad="38100" dist="38100" dir="2700000" algn="tl">
                      <a:srgbClr val="C0C0C0"/>
                    </a:outerShdw>
                  </a:effectLst>
                  <a:ea typeface="ＭＳ Ｐゴシック" pitchFamily="1" charset="-128"/>
                </a:rPr>
                <a:t> Site of Lys/OH-Lys aldol condensation (Lys only at ends of molecules)</a:t>
              </a:r>
              <a:endParaRPr lang="en-US" sz="2000">
                <a:solidFill>
                  <a:srgbClr val="FF8000"/>
                </a:solidFill>
                <a:ea typeface="ＭＳ Ｐゴシック" pitchFamily="1"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custDataLst>
              <p:tags r:id="rId1"/>
            </p:custDataLst>
          </p:nvPr>
        </p:nvSpPr>
        <p:spPr bwMode="auto">
          <a:xfrm>
            <a:off x="1981200" y="2819400"/>
            <a:ext cx="3217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lgn="ctr"/>
            <a:r>
              <a:rPr lang="en-US" sz="2400">
                <a:solidFill>
                  <a:schemeClr val="tx1"/>
                </a:solidFill>
                <a:latin typeface="Arial" charset="0"/>
              </a:rPr>
              <a:t>Type IX Collagen (left)</a:t>
            </a:r>
          </a:p>
        </p:txBody>
      </p:sp>
      <p:sp>
        <p:nvSpPr>
          <p:cNvPr id="13315" name="Text Box 5"/>
          <p:cNvSpPr txBox="1">
            <a:spLocks noChangeArrowheads="1"/>
          </p:cNvSpPr>
          <p:nvPr>
            <p:custDataLst>
              <p:tags r:id="rId2"/>
            </p:custDataLst>
          </p:nvPr>
        </p:nvSpPr>
        <p:spPr bwMode="auto">
          <a:xfrm>
            <a:off x="2057400" y="3211513"/>
            <a:ext cx="44958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lnSpc>
                <a:spcPct val="110000"/>
              </a:lnSpc>
              <a:buFontTx/>
              <a:buChar char="•"/>
            </a:pPr>
            <a:r>
              <a:rPr lang="en-US" sz="1600">
                <a:solidFill>
                  <a:schemeClr val="tx1"/>
                </a:solidFill>
                <a:latin typeface="Arial" charset="0"/>
              </a:rPr>
              <a:t>Binds type II Fibrils to the ECM</a:t>
            </a:r>
          </a:p>
          <a:p>
            <a:pPr>
              <a:lnSpc>
                <a:spcPct val="110000"/>
              </a:lnSpc>
              <a:buFontTx/>
              <a:buChar char="•"/>
            </a:pPr>
            <a:r>
              <a:rPr lang="en-US" sz="1600">
                <a:solidFill>
                  <a:schemeClr val="tx1"/>
                </a:solidFill>
                <a:latin typeface="Arial" charset="0"/>
              </a:rPr>
              <a:t>Globular N-terminus interacts with ECM</a:t>
            </a:r>
          </a:p>
          <a:p>
            <a:pPr>
              <a:lnSpc>
                <a:spcPct val="110000"/>
              </a:lnSpc>
              <a:buFontTx/>
              <a:buChar char="•"/>
            </a:pPr>
            <a:r>
              <a:rPr lang="en-US" sz="1600">
                <a:solidFill>
                  <a:schemeClr val="tx1"/>
                </a:solidFill>
                <a:latin typeface="Arial" charset="0"/>
              </a:rPr>
              <a:t>Heparin-SO</a:t>
            </a:r>
            <a:r>
              <a:rPr lang="en-US" sz="1600" baseline="-25000">
                <a:solidFill>
                  <a:schemeClr val="tx1"/>
                </a:solidFill>
                <a:latin typeface="Arial" charset="0"/>
              </a:rPr>
              <a:t>4</a:t>
            </a:r>
            <a:r>
              <a:rPr lang="en-US" sz="1600">
                <a:solidFill>
                  <a:schemeClr val="tx1"/>
                </a:solidFill>
                <a:latin typeface="Arial" charset="0"/>
              </a:rPr>
              <a:t> at kink interacts with ECM</a:t>
            </a:r>
          </a:p>
          <a:p>
            <a:pPr>
              <a:lnSpc>
                <a:spcPct val="110000"/>
              </a:lnSpc>
              <a:buFontTx/>
              <a:buChar char="•"/>
            </a:pPr>
            <a:r>
              <a:rPr lang="en-US" sz="1600">
                <a:solidFill>
                  <a:schemeClr val="tx1"/>
                </a:solidFill>
                <a:latin typeface="Arial" charset="0"/>
              </a:rPr>
              <a:t>Helical region interacts with type II fibril</a:t>
            </a:r>
          </a:p>
        </p:txBody>
      </p:sp>
      <p:sp>
        <p:nvSpPr>
          <p:cNvPr id="13316" name="Text Box 7"/>
          <p:cNvSpPr txBox="1">
            <a:spLocks noChangeArrowheads="1"/>
          </p:cNvSpPr>
          <p:nvPr>
            <p:custDataLst>
              <p:tags r:id="rId3"/>
            </p:custDataLst>
          </p:nvPr>
        </p:nvSpPr>
        <p:spPr bwMode="auto">
          <a:xfrm>
            <a:off x="2782888" y="4648200"/>
            <a:ext cx="3405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lgn="ctr"/>
            <a:r>
              <a:rPr lang="en-US" sz="2400">
                <a:solidFill>
                  <a:schemeClr val="tx1"/>
                </a:solidFill>
                <a:latin typeface="Arial" charset="0"/>
              </a:rPr>
              <a:t>Type VI Collagen (right)</a:t>
            </a:r>
          </a:p>
        </p:txBody>
      </p:sp>
      <p:sp>
        <p:nvSpPr>
          <p:cNvPr id="13317" name="Text Box 8"/>
          <p:cNvSpPr txBox="1">
            <a:spLocks noChangeArrowheads="1"/>
          </p:cNvSpPr>
          <p:nvPr>
            <p:custDataLst>
              <p:tags r:id="rId4"/>
            </p:custDataLst>
          </p:nvPr>
        </p:nvSpPr>
        <p:spPr bwMode="auto">
          <a:xfrm>
            <a:off x="2209800" y="5045075"/>
            <a:ext cx="3962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lgn="r"/>
            <a:r>
              <a:rPr lang="en-US" sz="1600">
                <a:solidFill>
                  <a:schemeClr val="tx1"/>
                </a:solidFill>
                <a:latin typeface="Arial" charset="0"/>
              </a:rPr>
              <a:t>Bundles type I fibrils into FIBERS</a:t>
            </a:r>
          </a:p>
          <a:p>
            <a:pPr algn="r"/>
            <a:r>
              <a:rPr lang="en-US" sz="1600">
                <a:solidFill>
                  <a:schemeClr val="tx1"/>
                </a:solidFill>
                <a:latin typeface="Arial" charset="0"/>
              </a:rPr>
              <a:t>Binds fibrils via helical domains </a:t>
            </a:r>
          </a:p>
        </p:txBody>
      </p:sp>
      <p:sp>
        <p:nvSpPr>
          <p:cNvPr id="13318" name="Text Box 10"/>
          <p:cNvSpPr txBox="1">
            <a:spLocks noChangeArrowheads="1"/>
          </p:cNvSpPr>
          <p:nvPr>
            <p:custDataLst>
              <p:tags r:id="rId5"/>
            </p:custDataLst>
          </p:nvPr>
        </p:nvSpPr>
        <p:spPr bwMode="auto">
          <a:xfrm>
            <a:off x="1524000" y="609600"/>
            <a:ext cx="519112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34950">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buFontTx/>
              <a:buAutoNum type="arabicPeriod"/>
            </a:pPr>
            <a:r>
              <a:rPr lang="en-US" sz="1600">
                <a:solidFill>
                  <a:schemeClr val="tx1"/>
                </a:solidFill>
                <a:latin typeface="Arial" charset="0"/>
              </a:rPr>
              <a:t>Triple helices interrupted by non-helical domains</a:t>
            </a:r>
          </a:p>
          <a:p>
            <a:pPr>
              <a:buFontTx/>
              <a:buAutoNum type="arabicPeriod"/>
            </a:pPr>
            <a:r>
              <a:rPr lang="en-US" sz="1600">
                <a:solidFill>
                  <a:schemeClr val="tx1"/>
                </a:solidFill>
                <a:latin typeface="Arial" charset="0"/>
              </a:rPr>
              <a:t>Retain propeptides at ends</a:t>
            </a:r>
          </a:p>
          <a:p>
            <a:pPr>
              <a:buFontTx/>
              <a:buAutoNum type="arabicPeriod"/>
            </a:pPr>
            <a:r>
              <a:rPr lang="en-US" sz="1600">
                <a:solidFill>
                  <a:schemeClr val="tx1"/>
                </a:solidFill>
                <a:latin typeface="Arial" charset="0"/>
              </a:rPr>
              <a:t>Do not aggregate into large fibrils </a:t>
            </a:r>
          </a:p>
          <a:p>
            <a:pPr>
              <a:buFontTx/>
              <a:buAutoNum type="arabicPeriod"/>
            </a:pPr>
            <a:r>
              <a:rPr lang="en-US" sz="1600">
                <a:solidFill>
                  <a:schemeClr val="tx1"/>
                </a:solidFill>
                <a:latin typeface="Arial" charset="0"/>
              </a:rPr>
              <a:t>Bind collagen fibrils to each other and/or the ECM</a:t>
            </a:r>
          </a:p>
        </p:txBody>
      </p:sp>
      <p:sp>
        <p:nvSpPr>
          <p:cNvPr id="283659" name="Text Box 11"/>
          <p:cNvSpPr txBox="1">
            <a:spLocks noChangeArrowheads="1"/>
          </p:cNvSpPr>
          <p:nvPr>
            <p:custDataLst>
              <p:tags r:id="rId6"/>
            </p:custDataLst>
          </p:nvPr>
        </p:nvSpPr>
        <p:spPr bwMode="auto">
          <a:xfrm>
            <a:off x="0" y="149225"/>
            <a:ext cx="8999538" cy="457200"/>
          </a:xfrm>
          <a:prstGeom prst="rect">
            <a:avLst/>
          </a:prstGeom>
          <a:noFill/>
          <a:ln w="9525">
            <a:noFill/>
            <a:miter lim="800000"/>
            <a:headEnd/>
            <a:tailEnd/>
          </a:ln>
          <a:effectLst/>
        </p:spPr>
        <p:txBody>
          <a:bodyPr wrap="none">
            <a:spAutoFit/>
          </a:bodyPr>
          <a:lstStyle/>
          <a:p>
            <a:pPr>
              <a:defRPr/>
            </a:pPr>
            <a:r>
              <a:rPr lang="en-US" sz="2400">
                <a:solidFill>
                  <a:schemeClr val="tx1"/>
                </a:solidFill>
                <a:effectLst>
                  <a:outerShdw blurRad="38100" dist="38100" dir="2700000" algn="tl">
                    <a:srgbClr val="C0C0C0"/>
                  </a:outerShdw>
                </a:effectLst>
                <a:latin typeface="Arial" charset="0"/>
                <a:ea typeface="ＭＳ Ｐゴシック" pitchFamily="1" charset="-128"/>
              </a:rPr>
              <a:t>FACIT: </a:t>
            </a:r>
            <a:r>
              <a:rPr lang="en-US" sz="2400" u="sng">
                <a:solidFill>
                  <a:schemeClr val="tx1"/>
                </a:solidFill>
                <a:effectLst>
                  <a:outerShdw blurRad="38100" dist="38100" dir="2700000" algn="tl">
                    <a:srgbClr val="C0C0C0"/>
                  </a:outerShdw>
                </a:effectLst>
                <a:latin typeface="Arial" charset="0"/>
                <a:ea typeface="ＭＳ Ｐゴシック" pitchFamily="1" charset="-128"/>
              </a:rPr>
              <a:t>F</a:t>
            </a:r>
            <a:r>
              <a:rPr lang="en-US" sz="2400">
                <a:solidFill>
                  <a:schemeClr val="tx1"/>
                </a:solidFill>
                <a:effectLst>
                  <a:outerShdw blurRad="38100" dist="38100" dir="2700000" algn="tl">
                    <a:srgbClr val="C0C0C0"/>
                  </a:outerShdw>
                </a:effectLst>
                <a:latin typeface="Arial" charset="0"/>
                <a:ea typeface="ＭＳ Ｐゴシック" pitchFamily="1" charset="-128"/>
              </a:rPr>
              <a:t>ibril-</a:t>
            </a:r>
            <a:r>
              <a:rPr lang="en-US" sz="2400" u="sng">
                <a:solidFill>
                  <a:schemeClr val="tx1"/>
                </a:solidFill>
                <a:effectLst>
                  <a:outerShdw blurRad="38100" dist="38100" dir="2700000" algn="tl">
                    <a:srgbClr val="C0C0C0"/>
                  </a:outerShdw>
                </a:effectLst>
                <a:latin typeface="Arial" charset="0"/>
                <a:ea typeface="ＭＳ Ｐゴシック" pitchFamily="1" charset="-128"/>
              </a:rPr>
              <a:t>A</a:t>
            </a:r>
            <a:r>
              <a:rPr lang="en-US" sz="2400">
                <a:solidFill>
                  <a:schemeClr val="tx1"/>
                </a:solidFill>
                <a:effectLst>
                  <a:outerShdw blurRad="38100" dist="38100" dir="2700000" algn="tl">
                    <a:srgbClr val="C0C0C0"/>
                  </a:outerShdw>
                </a:effectLst>
                <a:latin typeface="Arial" charset="0"/>
                <a:ea typeface="ＭＳ Ｐゴシック" pitchFamily="1" charset="-128"/>
              </a:rPr>
              <a:t>ssociated </a:t>
            </a:r>
            <a:r>
              <a:rPr lang="en-US" sz="2400" u="sng">
                <a:solidFill>
                  <a:schemeClr val="tx1"/>
                </a:solidFill>
                <a:effectLst>
                  <a:outerShdw blurRad="38100" dist="38100" dir="2700000" algn="tl">
                    <a:srgbClr val="C0C0C0"/>
                  </a:outerShdw>
                </a:effectLst>
                <a:latin typeface="Arial" charset="0"/>
                <a:ea typeface="ＭＳ Ｐゴシック" pitchFamily="1" charset="-128"/>
              </a:rPr>
              <a:t>C</a:t>
            </a:r>
            <a:r>
              <a:rPr lang="en-US" sz="2400">
                <a:solidFill>
                  <a:schemeClr val="tx1"/>
                </a:solidFill>
                <a:effectLst>
                  <a:outerShdw blurRad="38100" dist="38100" dir="2700000" algn="tl">
                    <a:srgbClr val="C0C0C0"/>
                  </a:outerShdw>
                </a:effectLst>
                <a:latin typeface="Arial" charset="0"/>
                <a:ea typeface="ＭＳ Ｐゴシック" pitchFamily="1" charset="-128"/>
              </a:rPr>
              <a:t>ollagens with </a:t>
            </a:r>
            <a:r>
              <a:rPr lang="en-US" sz="2400" u="sng">
                <a:solidFill>
                  <a:schemeClr val="tx1"/>
                </a:solidFill>
                <a:effectLst>
                  <a:outerShdw blurRad="38100" dist="38100" dir="2700000" algn="tl">
                    <a:srgbClr val="C0C0C0"/>
                  </a:outerShdw>
                </a:effectLst>
                <a:latin typeface="Arial" charset="0"/>
                <a:ea typeface="ＭＳ Ｐゴシック" pitchFamily="1" charset="-128"/>
              </a:rPr>
              <a:t>I</a:t>
            </a:r>
            <a:r>
              <a:rPr lang="en-US" sz="2400">
                <a:solidFill>
                  <a:schemeClr val="tx1"/>
                </a:solidFill>
                <a:effectLst>
                  <a:outerShdw blurRad="38100" dist="38100" dir="2700000" algn="tl">
                    <a:srgbClr val="C0C0C0"/>
                  </a:outerShdw>
                </a:effectLst>
                <a:latin typeface="Arial" charset="0"/>
                <a:ea typeface="ＭＳ Ｐゴシック" pitchFamily="1" charset="-128"/>
              </a:rPr>
              <a:t>nterrupted </a:t>
            </a:r>
            <a:r>
              <a:rPr lang="en-US" sz="2400" u="sng">
                <a:solidFill>
                  <a:schemeClr val="tx1"/>
                </a:solidFill>
                <a:effectLst>
                  <a:outerShdw blurRad="38100" dist="38100" dir="2700000" algn="tl">
                    <a:srgbClr val="C0C0C0"/>
                  </a:outerShdw>
                </a:effectLst>
                <a:latin typeface="Arial" charset="0"/>
                <a:ea typeface="ＭＳ Ｐゴシック" pitchFamily="1" charset="-128"/>
              </a:rPr>
              <a:t>T</a:t>
            </a:r>
            <a:r>
              <a:rPr lang="en-US" sz="2400">
                <a:solidFill>
                  <a:schemeClr val="tx1"/>
                </a:solidFill>
                <a:effectLst>
                  <a:outerShdw blurRad="38100" dist="38100" dir="2700000" algn="tl">
                    <a:srgbClr val="C0C0C0"/>
                  </a:outerShdw>
                </a:effectLst>
                <a:latin typeface="Arial" charset="0"/>
                <a:ea typeface="ＭＳ Ｐゴシック" pitchFamily="1" charset="-128"/>
              </a:rPr>
              <a:t>riple helices</a:t>
            </a:r>
          </a:p>
        </p:txBody>
      </p:sp>
      <p:pic>
        <p:nvPicPr>
          <p:cNvPr id="13320" name="Picture 14" descr="slide21a"/>
          <p:cNvPicPr>
            <a:picLocks noChangeAspect="1" noChangeArrowheads="1"/>
          </p:cNvPicPr>
          <p:nvPr>
            <p:custDataLst>
              <p:tags r:id="rId7"/>
            </p:custDataLst>
          </p:nvPr>
        </p:nvPicPr>
        <p:blipFill>
          <a:blip r:embed="rId10">
            <a:extLst>
              <a:ext uri="{28A0092B-C50C-407E-A947-70E740481C1C}">
                <a14:useLocalDpi xmlns:a14="http://schemas.microsoft.com/office/drawing/2010/main" val="0"/>
              </a:ext>
            </a:extLst>
          </a:blip>
          <a:srcRect/>
          <a:stretch>
            <a:fillRect/>
          </a:stretch>
        </p:blipFill>
        <p:spPr bwMode="auto">
          <a:xfrm>
            <a:off x="169863" y="1758950"/>
            <a:ext cx="1884362"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6" descr="type5col"/>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69038" y="1576388"/>
            <a:ext cx="27051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Text Box 17"/>
          <p:cNvSpPr txBox="1">
            <a:spLocks noChangeArrowheads="1"/>
          </p:cNvSpPr>
          <p:nvPr/>
        </p:nvSpPr>
        <p:spPr bwMode="auto">
          <a:xfrm>
            <a:off x="8615363" y="2959100"/>
            <a:ext cx="2270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r>
              <a:rPr lang="en-US" sz="1200" b="1">
                <a:latin typeface="Arial" charset="0"/>
              </a:rPr>
              <a:t>I</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custDataLst>
              <p:tags r:id="rId1"/>
            </p:custDataLst>
          </p:nvPr>
        </p:nvSpPr>
        <p:spPr>
          <a:xfrm>
            <a:off x="381000" y="0"/>
            <a:ext cx="8229600" cy="1143000"/>
          </a:xfrm>
        </p:spPr>
        <p:txBody>
          <a:bodyPr/>
          <a:lstStyle/>
          <a:p>
            <a:pPr eaLnBrk="1" hangingPunct="1"/>
            <a:r>
              <a:rPr lang="en-US" sz="4000" b="1" smtClean="0">
                <a:solidFill>
                  <a:schemeClr val="tx1"/>
                </a:solidFill>
                <a:latin typeface="Skia" charset="0"/>
              </a:rPr>
              <a:t>Reticular (Reticulin) Fibers</a:t>
            </a:r>
            <a:endParaRPr lang="en-US" sz="4000" b="1" smtClean="0">
              <a:solidFill>
                <a:schemeClr val="tx1"/>
              </a:solidFill>
            </a:endParaRPr>
          </a:p>
        </p:txBody>
      </p:sp>
      <p:sp>
        <p:nvSpPr>
          <p:cNvPr id="14339" name="Text Box 3"/>
          <p:cNvSpPr txBox="1">
            <a:spLocks noChangeArrowheads="1"/>
          </p:cNvSpPr>
          <p:nvPr>
            <p:custDataLst>
              <p:tags r:id="rId2"/>
            </p:custDataLst>
          </p:nvPr>
        </p:nvSpPr>
        <p:spPr bwMode="auto">
          <a:xfrm>
            <a:off x="4876800" y="1371600"/>
            <a:ext cx="4267200"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spcBef>
                <a:spcPct val="50000"/>
              </a:spcBef>
              <a:buFontTx/>
              <a:buChar char="•"/>
            </a:pPr>
            <a:r>
              <a:rPr lang="en-US" sz="2000">
                <a:solidFill>
                  <a:schemeClr val="folHlink"/>
                </a:solidFill>
                <a:latin typeface="Arial" charset="0"/>
              </a:rPr>
              <a:t>Form a delicate supporting framework</a:t>
            </a:r>
            <a:r>
              <a:rPr lang="en-US" sz="2000">
                <a:solidFill>
                  <a:schemeClr val="bg1"/>
                </a:solidFill>
                <a:latin typeface="Arial" charset="0"/>
              </a:rPr>
              <a:t> </a:t>
            </a:r>
            <a:r>
              <a:rPr lang="en-US" sz="2000">
                <a:solidFill>
                  <a:schemeClr val="tx1"/>
                </a:solidFill>
                <a:latin typeface="Arial" charset="0"/>
              </a:rPr>
              <a:t>for highly cellular tissues (endocrine glands, lymph nodes, liver, bone marrow, spleen, smooth muscle).</a:t>
            </a:r>
          </a:p>
          <a:p>
            <a:pPr eaLnBrk="1" hangingPunct="1">
              <a:spcBef>
                <a:spcPct val="50000"/>
              </a:spcBef>
              <a:buFontTx/>
              <a:buChar char="•"/>
            </a:pPr>
            <a:r>
              <a:rPr lang="en-US" sz="2000">
                <a:solidFill>
                  <a:schemeClr val="folHlink"/>
                </a:solidFill>
                <a:latin typeface="Arial" charset="0"/>
              </a:rPr>
              <a:t>Composed mainly of Type III collagen</a:t>
            </a:r>
            <a:r>
              <a:rPr lang="en-US" sz="2000">
                <a:solidFill>
                  <a:schemeClr val="tx1"/>
                </a:solidFill>
                <a:latin typeface="Arial" charset="0"/>
              </a:rPr>
              <a:t>, with a carbohydrate moiety that reduces Ag+ to metallic sliver </a:t>
            </a:r>
            <a:r>
              <a:rPr lang="en-US" sz="2000">
                <a:solidFill>
                  <a:schemeClr val="folHlink"/>
                </a:solidFill>
                <a:latin typeface="Arial" charset="0"/>
              </a:rPr>
              <a:t>= argyrophilic</a:t>
            </a:r>
            <a:r>
              <a:rPr lang="en-US" sz="2000">
                <a:solidFill>
                  <a:schemeClr val="bg1"/>
                </a:solidFill>
                <a:latin typeface="Arial" charset="0"/>
              </a:rPr>
              <a:t>.</a:t>
            </a:r>
          </a:p>
          <a:p>
            <a:pPr eaLnBrk="1" hangingPunct="1">
              <a:spcBef>
                <a:spcPct val="50000"/>
              </a:spcBef>
              <a:buFontTx/>
              <a:buChar char="•"/>
            </a:pPr>
            <a:r>
              <a:rPr lang="en-US" sz="2000">
                <a:solidFill>
                  <a:schemeClr val="folHlink"/>
                </a:solidFill>
                <a:latin typeface="Arial" charset="0"/>
              </a:rPr>
              <a:t>Special stain</a:t>
            </a:r>
            <a:r>
              <a:rPr lang="en-US" sz="2000">
                <a:solidFill>
                  <a:schemeClr val="tx1"/>
                </a:solidFill>
                <a:latin typeface="Arial" charset="0"/>
              </a:rPr>
              <a:t>: silver impregnation to visualize.</a:t>
            </a:r>
          </a:p>
          <a:p>
            <a:pPr eaLnBrk="1" hangingPunct="1">
              <a:spcBef>
                <a:spcPct val="50000"/>
              </a:spcBef>
              <a:buFontTx/>
              <a:buChar char="•"/>
            </a:pPr>
            <a:r>
              <a:rPr lang="en-US" sz="2000">
                <a:solidFill>
                  <a:schemeClr val="folHlink"/>
                </a:solidFill>
                <a:latin typeface="Arial" charset="0"/>
              </a:rPr>
              <a:t>Thinner than type I collagen</a:t>
            </a:r>
            <a:r>
              <a:rPr lang="en-US" sz="2000">
                <a:solidFill>
                  <a:schemeClr val="bg1"/>
                </a:solidFill>
                <a:latin typeface="Arial" charset="0"/>
              </a:rPr>
              <a:t>     </a:t>
            </a:r>
            <a:r>
              <a:rPr lang="en-US" sz="1600">
                <a:solidFill>
                  <a:schemeClr val="tx1"/>
                </a:solidFill>
                <a:latin typeface="Arial" charset="0"/>
              </a:rPr>
              <a:t>(Type III fibrils are 30-40 nm diameter; type I fibrils are ~200 nm diameter)</a:t>
            </a:r>
          </a:p>
        </p:txBody>
      </p:sp>
      <p:pic>
        <p:nvPicPr>
          <p:cNvPr id="14340" name="Picture 6" descr="slide19"/>
          <p:cNvPicPr>
            <a:picLocks noChangeAspect="1" noChangeArrowheads="1"/>
          </p:cNvPicPr>
          <p:nvPr>
            <p:ph idx="1"/>
            <p:custDataLst>
              <p:tags r:id="rId3"/>
            </p:custDataLst>
          </p:nvPr>
        </p:nvPicPr>
        <p:blipFill>
          <a:blip r:embed="rId6">
            <a:extLst>
              <a:ext uri="{28A0092B-C50C-407E-A947-70E740481C1C}">
                <a14:useLocalDpi xmlns:a14="http://schemas.microsoft.com/office/drawing/2010/main" val="0"/>
              </a:ext>
            </a:extLst>
          </a:blip>
          <a:srcRect/>
          <a:stretch>
            <a:fillRect/>
          </a:stretch>
        </p:blipFill>
        <p:spPr>
          <a:xfrm>
            <a:off x="273050" y="1228725"/>
            <a:ext cx="4451350" cy="5008563"/>
          </a:xfr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5"/>
          <p:cNvSpPr txBox="1">
            <a:spLocks noChangeArrowheads="1"/>
          </p:cNvSpPr>
          <p:nvPr>
            <p:custDataLst>
              <p:tags r:id="rId1"/>
            </p:custDataLst>
          </p:nvPr>
        </p:nvSpPr>
        <p:spPr bwMode="auto">
          <a:xfrm>
            <a:off x="0" y="2397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lgn="ctr">
              <a:spcBef>
                <a:spcPct val="50000"/>
              </a:spcBef>
            </a:pPr>
            <a:r>
              <a:rPr lang="en-US" sz="2400" b="1">
                <a:solidFill>
                  <a:schemeClr val="tx1"/>
                </a:solidFill>
              </a:rPr>
              <a:t>Reticular Fibers (type III collagen)  </a:t>
            </a:r>
          </a:p>
        </p:txBody>
      </p:sp>
      <p:pic>
        <p:nvPicPr>
          <p:cNvPr id="15363" name="Picture 6" descr="slide20"/>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143000" y="1322388"/>
            <a:ext cx="68580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8"/>
          <p:cNvSpPr txBox="1">
            <a:spLocks noChangeArrowheads="1"/>
          </p:cNvSpPr>
          <p:nvPr/>
        </p:nvSpPr>
        <p:spPr bwMode="auto">
          <a:xfrm>
            <a:off x="625475" y="696913"/>
            <a:ext cx="7662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buFontTx/>
              <a:buChar char="•"/>
            </a:pPr>
            <a:r>
              <a:rPr lang="en-US" sz="1600"/>
              <a:t> made by </a:t>
            </a:r>
            <a:r>
              <a:rPr lang="en-US" sz="1600" u="sng"/>
              <a:t>reticular cells</a:t>
            </a:r>
            <a:r>
              <a:rPr lang="en-US" sz="1600"/>
              <a:t> (specialized fibroblasts) and vascular smooth muscle cells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
            </p:custDataLst>
          </p:nvPr>
        </p:nvSpPr>
        <p:spPr>
          <a:xfrm>
            <a:off x="685800" y="457200"/>
            <a:ext cx="7772400" cy="1143000"/>
          </a:xfrm>
        </p:spPr>
        <p:txBody>
          <a:bodyPr/>
          <a:lstStyle/>
          <a:p>
            <a:pPr eaLnBrk="1" hangingPunct="1"/>
            <a:r>
              <a:rPr lang="en-US" sz="3600" b="1" smtClean="0">
                <a:solidFill>
                  <a:schemeClr val="tx1"/>
                </a:solidFill>
              </a:rPr>
              <a:t>Clinical disorders resulting from defects in collagen synthesis</a:t>
            </a:r>
          </a:p>
        </p:txBody>
      </p:sp>
      <p:graphicFrame>
        <p:nvGraphicFramePr>
          <p:cNvPr id="353340" name="Group 60"/>
          <p:cNvGraphicFramePr>
            <a:graphicFrameLocks noGrp="1"/>
          </p:cNvGraphicFramePr>
          <p:nvPr>
            <p:ph idx="1"/>
            <p:custDataLst>
              <p:tags r:id="rId2"/>
            </p:custDataLst>
          </p:nvPr>
        </p:nvGraphicFramePr>
        <p:xfrm>
          <a:off x="322263" y="2317750"/>
          <a:ext cx="8364537" cy="3368675"/>
        </p:xfrm>
        <a:graphic>
          <a:graphicData uri="http://schemas.openxmlformats.org/drawingml/2006/table">
            <a:tbl>
              <a:tblPr/>
              <a:tblGrid>
                <a:gridCol w="1365727"/>
                <a:gridCol w="2656325"/>
                <a:gridCol w="4342485"/>
              </a:tblGrid>
              <a:tr h="7011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ea typeface="ＭＳ Ｐゴシック" pitchFamily="1" charset="-128"/>
                          <a:cs typeface="Calibri" pitchFamily="34" charset="0"/>
                        </a:rPr>
                        <a:t>Collagen Type</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Calibri" pitchFamily="34" charset="0"/>
                          <a:ea typeface="ＭＳ Ｐゴシック" pitchFamily="1" charset="-128"/>
                          <a:cs typeface="Calibri" pitchFamily="34" charset="0"/>
                        </a:rPr>
                        <a:t>Disease</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Calibri" pitchFamily="34" charset="0"/>
                          <a:ea typeface="ＭＳ Ｐゴシック" pitchFamily="1" charset="-128"/>
                          <a:cs typeface="Calibri" pitchFamily="34" charset="0"/>
                        </a:rPr>
                        <a:t>Symptoms</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011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alibri" pitchFamily="34" charset="0"/>
                          <a:ea typeface="ＭＳ Ｐゴシック" pitchFamily="1" charset="-128"/>
                          <a:cs typeface="Calibri" pitchFamily="34" charset="0"/>
                        </a:rPr>
                        <a:t>I</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Calibri" pitchFamily="34" charset="0"/>
                          <a:ea typeface="ＭＳ Ｐゴシック" pitchFamily="1" charset="-128"/>
                          <a:cs typeface="Calibri" pitchFamily="34" charset="0"/>
                        </a:rPr>
                        <a:t>Osteogenesis</a:t>
                      </a:r>
                      <a:r>
                        <a:rPr kumimoji="0" lang="en-US" sz="2000" b="0" i="0" u="none" strike="noStrike" cap="none" normalizeH="0" baseline="0" dirty="0" smtClean="0">
                          <a:ln>
                            <a:noFill/>
                          </a:ln>
                          <a:solidFill>
                            <a:schemeClr val="tx1"/>
                          </a:solidFill>
                          <a:effectLst/>
                          <a:latin typeface="Calibri" pitchFamily="34" charset="0"/>
                          <a:ea typeface="ＭＳ Ｐゴシック" pitchFamily="1" charset="-128"/>
                          <a:cs typeface="Calibri" pitchFamily="34" charset="0"/>
                        </a:rPr>
                        <a:t> </a:t>
                      </a:r>
                      <a:r>
                        <a:rPr kumimoji="0" lang="en-US" sz="2000" b="0" i="0" u="none" strike="noStrike" cap="none" normalizeH="0" baseline="0" dirty="0" err="1" smtClean="0">
                          <a:ln>
                            <a:noFill/>
                          </a:ln>
                          <a:solidFill>
                            <a:schemeClr val="tx1"/>
                          </a:solidFill>
                          <a:effectLst/>
                          <a:latin typeface="Calibri" pitchFamily="34" charset="0"/>
                          <a:ea typeface="ＭＳ Ｐゴシック" pitchFamily="1" charset="-128"/>
                          <a:cs typeface="Calibri" pitchFamily="34" charset="0"/>
                        </a:rPr>
                        <a:t>imperfecta</a:t>
                      </a:r>
                      <a:endParaRPr kumimoji="0" lang="en-US" sz="2000" b="0" i="0" u="none" strike="noStrike" cap="none" normalizeH="0" baseline="0" dirty="0" smtClean="0">
                        <a:ln>
                          <a:noFill/>
                        </a:ln>
                        <a:solidFill>
                          <a:schemeClr val="tx1"/>
                        </a:solidFill>
                        <a:effectLst/>
                        <a:latin typeface="Calibri" pitchFamily="34" charset="0"/>
                        <a:ea typeface="ＭＳ Ｐゴシック" pitchFamily="1" charset="-128"/>
                        <a:cs typeface="Calibri" pitchFamily="34" charset="0"/>
                      </a:endParaRP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alibri" pitchFamily="34" charset="0"/>
                          <a:ea typeface="ＭＳ Ｐゴシック" pitchFamily="1" charset="-128"/>
                          <a:cs typeface="Calibri" pitchFamily="34" charset="0"/>
                        </a:rPr>
                        <a:t>Spontaneous fractures, progressive hearing loss, cardiac insufficiency</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0060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alibri" pitchFamily="34" charset="0"/>
                          <a:ea typeface="ＭＳ Ｐゴシック" pitchFamily="1" charset="-128"/>
                          <a:cs typeface="Calibri" pitchFamily="34" charset="0"/>
                        </a:rPr>
                        <a:t>III </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chemeClr val="tx1"/>
                        </a:solidFill>
                        <a:effectLst/>
                        <a:latin typeface="Calibri" pitchFamily="34" charset="0"/>
                        <a:ea typeface="ＭＳ Ｐゴシック" pitchFamily="1" charset="-128"/>
                        <a:cs typeface="Calibri" pitchFamily="34" charset="0"/>
                      </a:endParaRP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ＭＳ Ｐゴシック" pitchFamily="1" charset="-128"/>
                          <a:cs typeface="Calibri" pitchFamily="34" charset="0"/>
                        </a:rPr>
                        <a:t>Ehlers-</a:t>
                      </a:r>
                      <a:r>
                        <a:rPr kumimoji="0" lang="en-US" sz="2000" b="0" i="0" u="none" strike="noStrike" cap="none" normalizeH="0" baseline="0" dirty="0" err="1" smtClean="0">
                          <a:ln>
                            <a:noFill/>
                          </a:ln>
                          <a:solidFill>
                            <a:schemeClr val="tx1"/>
                          </a:solidFill>
                          <a:effectLst/>
                          <a:latin typeface="Calibri" pitchFamily="34" charset="0"/>
                          <a:ea typeface="ＭＳ Ｐゴシック" pitchFamily="1" charset="-128"/>
                          <a:cs typeface="Calibri" pitchFamily="34" charset="0"/>
                        </a:rPr>
                        <a:t>Danlos</a:t>
                      </a:r>
                      <a:r>
                        <a:rPr kumimoji="0" lang="en-US" sz="2000" b="0" i="0" u="none" strike="noStrike" cap="none" normalizeH="0" baseline="0" dirty="0" smtClean="0">
                          <a:ln>
                            <a:noFill/>
                          </a:ln>
                          <a:solidFill>
                            <a:schemeClr val="tx1"/>
                          </a:solidFill>
                          <a:effectLst/>
                          <a:latin typeface="Calibri" pitchFamily="34" charset="0"/>
                          <a:ea typeface="ＭＳ Ｐゴシック" pitchFamily="1" charset="-128"/>
                          <a:cs typeface="Calibri" pitchFamily="34" charset="0"/>
                        </a:rPr>
                        <a:t> (type 4)</a:t>
                      </a:r>
                      <a:endParaRPr kumimoji="0" lang="en-US" sz="2800" b="0" i="0" u="none" strike="noStrike" cap="none" normalizeH="0" baseline="0" dirty="0" smtClean="0">
                        <a:ln>
                          <a:noFill/>
                        </a:ln>
                        <a:solidFill>
                          <a:schemeClr val="tx1"/>
                        </a:solidFill>
                        <a:effectLst/>
                        <a:latin typeface="Calibri" pitchFamily="34" charset="0"/>
                        <a:ea typeface="ＭＳ Ｐゴシック" pitchFamily="1" charset="-128"/>
                        <a:cs typeface="Calibri" pitchFamily="34" charset="0"/>
                      </a:endParaRP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alibri" pitchFamily="34" charset="0"/>
                          <a:ea typeface="ＭＳ Ｐゴシック" pitchFamily="1" charset="-128"/>
                          <a:cs typeface="Calibri" pitchFamily="34" charset="0"/>
                        </a:rPr>
                        <a:t>Hypermobility of digits, early morbidity/mortality  from rupture of aorta or intestine</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96030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alibri" pitchFamily="34" charset="0"/>
                          <a:ea typeface="ＭＳ Ｐゴシック" pitchFamily="1" charset="-128"/>
                          <a:cs typeface="Calibri" pitchFamily="34" charset="0"/>
                        </a:rPr>
                        <a:t>multiple</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smtClean="0">
                          <a:ln>
                            <a:noFill/>
                          </a:ln>
                          <a:solidFill>
                            <a:schemeClr val="tx1"/>
                          </a:solidFill>
                          <a:effectLst/>
                          <a:latin typeface="Calibri" pitchFamily="34" charset="0"/>
                          <a:ea typeface="ＭＳ Ｐゴシック" pitchFamily="1" charset="-128"/>
                          <a:cs typeface="Calibri" pitchFamily="34" charset="0"/>
                        </a:rPr>
                        <a:t>Scurvy (lack of vitamin C, a cofactor for </a:t>
                      </a:r>
                      <a:r>
                        <a:rPr kumimoji="0" lang="en-US" sz="1900" b="0" i="0" u="none" strike="noStrike" cap="none" normalizeH="0" baseline="0" dirty="0" err="1" smtClean="0">
                          <a:ln>
                            <a:noFill/>
                          </a:ln>
                          <a:solidFill>
                            <a:schemeClr val="tx1"/>
                          </a:solidFill>
                          <a:effectLst/>
                          <a:latin typeface="Calibri" pitchFamily="34" charset="0"/>
                          <a:ea typeface="ＭＳ Ｐゴシック" pitchFamily="1" charset="-128"/>
                          <a:cs typeface="Calibri" pitchFamily="34" charset="0"/>
                        </a:rPr>
                        <a:t>prolyl</a:t>
                      </a:r>
                      <a:r>
                        <a:rPr kumimoji="0" lang="en-US" sz="1900" b="0" i="0" u="none" strike="noStrike" cap="none" normalizeH="0" baseline="0" dirty="0" smtClean="0">
                          <a:ln>
                            <a:noFill/>
                          </a:ln>
                          <a:solidFill>
                            <a:schemeClr val="tx1"/>
                          </a:solidFill>
                          <a:effectLst/>
                          <a:latin typeface="Calibri" pitchFamily="34" charset="0"/>
                          <a:ea typeface="ＭＳ Ｐゴシック" pitchFamily="1" charset="-128"/>
                          <a:cs typeface="Calibri" pitchFamily="34" charset="0"/>
                        </a:rPr>
                        <a:t> hydroxylase)</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ＭＳ Ｐゴシック" pitchFamily="1" charset="-128"/>
                          <a:cs typeface="Calibri" pitchFamily="34" charset="0"/>
                        </a:rPr>
                        <a:t>Ulceration of gums, hemorrhages</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
            </p:custDataLst>
          </p:nvPr>
        </p:nvSpPr>
        <p:spPr>
          <a:xfrm>
            <a:off x="381000" y="0"/>
            <a:ext cx="8229600" cy="1143000"/>
          </a:xfrm>
        </p:spPr>
        <p:txBody>
          <a:bodyPr/>
          <a:lstStyle/>
          <a:p>
            <a:pPr eaLnBrk="1" hangingPunct="1"/>
            <a:r>
              <a:rPr lang="en-US" sz="3200" b="1" smtClean="0">
                <a:solidFill>
                  <a:schemeClr val="tx1"/>
                </a:solidFill>
              </a:rPr>
              <a:t>Ehlers-Danlos Syndromes </a:t>
            </a:r>
          </a:p>
        </p:txBody>
      </p:sp>
      <p:sp>
        <p:nvSpPr>
          <p:cNvPr id="17411" name="Text Box 3"/>
          <p:cNvSpPr txBox="1">
            <a:spLocks noChangeArrowheads="1"/>
          </p:cNvSpPr>
          <p:nvPr>
            <p:custDataLst>
              <p:tags r:id="rId2"/>
            </p:custDataLst>
          </p:nvPr>
        </p:nvSpPr>
        <p:spPr bwMode="auto">
          <a:xfrm>
            <a:off x="3581400" y="1295400"/>
            <a:ext cx="4953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spcBef>
                <a:spcPct val="50000"/>
              </a:spcBef>
              <a:buFontTx/>
              <a:buChar char="•"/>
            </a:pPr>
            <a:r>
              <a:rPr lang="en-US" sz="2400" b="1">
                <a:solidFill>
                  <a:schemeClr val="tx1"/>
                </a:solidFill>
                <a:latin typeface="Calibri" pitchFamily="34" charset="0"/>
                <a:cs typeface="Calibri" pitchFamily="34" charset="0"/>
              </a:rPr>
              <a:t>A series of genetic diseases with faulty assembly of collagens.</a:t>
            </a:r>
          </a:p>
          <a:p>
            <a:pPr eaLnBrk="1" hangingPunct="1">
              <a:spcBef>
                <a:spcPct val="50000"/>
              </a:spcBef>
              <a:buFontTx/>
              <a:buChar char="•"/>
            </a:pPr>
            <a:r>
              <a:rPr lang="en-US" sz="2400" b="1">
                <a:solidFill>
                  <a:schemeClr val="tx1"/>
                </a:solidFill>
                <a:latin typeface="Calibri" pitchFamily="34" charset="0"/>
                <a:cs typeface="Calibri" pitchFamily="34" charset="0"/>
              </a:rPr>
              <a:t>Hyperextensible skin and hypermobile joints </a:t>
            </a:r>
          </a:p>
          <a:p>
            <a:pPr eaLnBrk="1" hangingPunct="1">
              <a:spcBef>
                <a:spcPct val="50000"/>
              </a:spcBef>
              <a:buFontTx/>
              <a:buChar char="•"/>
            </a:pPr>
            <a:r>
              <a:rPr lang="en-US" sz="2400" b="1">
                <a:solidFill>
                  <a:schemeClr val="tx1"/>
                </a:solidFill>
                <a:latin typeface="Calibri" pitchFamily="34" charset="0"/>
                <a:cs typeface="Calibri" pitchFamily="34" charset="0"/>
              </a:rPr>
              <a:t>In some forms (</a:t>
            </a:r>
            <a:r>
              <a:rPr lang="en-US" sz="2400" b="1" i="1">
                <a:solidFill>
                  <a:schemeClr val="tx1"/>
                </a:solidFill>
                <a:latin typeface="Calibri" pitchFamily="34" charset="0"/>
                <a:cs typeface="Calibri" pitchFamily="34" charset="0"/>
              </a:rPr>
              <a:t>e.g</a:t>
            </a:r>
            <a:r>
              <a:rPr lang="en-US" sz="2400" b="1">
                <a:solidFill>
                  <a:schemeClr val="tx1"/>
                </a:solidFill>
                <a:latin typeface="Calibri" pitchFamily="34" charset="0"/>
                <a:cs typeface="Calibri" pitchFamily="34" charset="0"/>
              </a:rPr>
              <a:t>., type IV), weakness in blood vessels or intestines are life threatening.</a:t>
            </a:r>
          </a:p>
        </p:txBody>
      </p:sp>
      <p:pic>
        <p:nvPicPr>
          <p:cNvPr id="17412" name="Picture 4" descr="slide13"/>
          <p:cNvPicPr>
            <a:picLocks noChangeAspect="1" noChangeArrowheads="1"/>
          </p:cNvPicPr>
          <p:nvPr>
            <p:ph idx="1"/>
            <p:custDataLst>
              <p:tags r:id="rId3"/>
            </p:custDataLst>
          </p:nvPr>
        </p:nvPicPr>
        <p:blipFill>
          <a:blip r:embed="rId6">
            <a:extLst>
              <a:ext uri="{28A0092B-C50C-407E-A947-70E740481C1C}">
                <a14:useLocalDpi xmlns:a14="http://schemas.microsoft.com/office/drawing/2010/main" val="0"/>
              </a:ext>
            </a:extLst>
          </a:blip>
          <a:srcRect/>
          <a:stretch>
            <a:fillRect/>
          </a:stretch>
        </p:blipFill>
        <p:spPr>
          <a:xfrm>
            <a:off x="422275" y="849313"/>
            <a:ext cx="2632075" cy="5919787"/>
          </a:xfr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1026"/>
          <p:cNvSpPr>
            <a:spLocks noGrp="1" noChangeArrowheads="1"/>
          </p:cNvSpPr>
          <p:nvPr>
            <p:ph type="title"/>
            <p:custDataLst>
              <p:tags r:id="rId1"/>
            </p:custDataLst>
          </p:nvPr>
        </p:nvSpPr>
        <p:spPr>
          <a:xfrm>
            <a:off x="914400" y="152400"/>
            <a:ext cx="7315200" cy="1447800"/>
          </a:xfrm>
        </p:spPr>
        <p:txBody>
          <a:bodyPr/>
          <a:lstStyle/>
          <a:p>
            <a:pPr eaLnBrk="1" hangingPunct="1">
              <a:defRPr/>
            </a:pPr>
            <a:r>
              <a:rPr lang="en-US" sz="4000" smtClean="0">
                <a:solidFill>
                  <a:schemeClr val="tx1"/>
                </a:solidFill>
                <a:effectLst>
                  <a:outerShdw blurRad="38100" dist="38100" dir="2700000" algn="tl">
                    <a:srgbClr val="C0C0C0"/>
                  </a:outerShdw>
                </a:effectLst>
              </a:rPr>
              <a:t>Noncollagen Components of the Extracellular Matrix</a:t>
            </a:r>
          </a:p>
        </p:txBody>
      </p:sp>
      <p:sp>
        <p:nvSpPr>
          <p:cNvPr id="286723" name="Rectangle 1027"/>
          <p:cNvSpPr>
            <a:spLocks noGrp="1" noChangeArrowheads="1"/>
          </p:cNvSpPr>
          <p:nvPr>
            <p:ph type="body" idx="1"/>
            <p:custDataLst>
              <p:tags r:id="rId2"/>
            </p:custDataLst>
          </p:nvPr>
        </p:nvSpPr>
        <p:spPr>
          <a:xfrm>
            <a:off x="685800" y="1981200"/>
            <a:ext cx="7772400" cy="3648075"/>
          </a:xfrm>
        </p:spPr>
        <p:txBody>
          <a:bodyPr/>
          <a:lstStyle/>
          <a:p>
            <a:pPr eaLnBrk="1" hangingPunct="1">
              <a:defRPr/>
            </a:pPr>
            <a:r>
              <a:rPr lang="en-US" smtClean="0">
                <a:effectLst>
                  <a:outerShdw blurRad="38100" dist="38100" dir="2700000" algn="tl">
                    <a:srgbClr val="C0C0C0"/>
                  </a:outerShdw>
                </a:effectLst>
              </a:rPr>
              <a:t>Elastin</a:t>
            </a:r>
          </a:p>
          <a:p>
            <a:pPr eaLnBrk="1" hangingPunct="1">
              <a:defRPr/>
            </a:pPr>
            <a:r>
              <a:rPr lang="en-US" smtClean="0">
                <a:effectLst>
                  <a:outerShdw blurRad="38100" dist="38100" dir="2700000" algn="tl">
                    <a:srgbClr val="C0C0C0"/>
                  </a:outerShdw>
                </a:effectLst>
              </a:rPr>
              <a:t>“Ground substance”</a:t>
            </a:r>
          </a:p>
          <a:p>
            <a:pPr lvl="1" eaLnBrk="1" hangingPunct="1">
              <a:defRPr/>
            </a:pPr>
            <a:r>
              <a:rPr lang="en-US" smtClean="0">
                <a:effectLst>
                  <a:outerShdw blurRad="38100" dist="38100" dir="2700000" algn="tl">
                    <a:srgbClr val="C0C0C0"/>
                  </a:outerShdw>
                </a:effectLst>
              </a:rPr>
              <a:t>Glycosaminoglycans (GAG’s)</a:t>
            </a:r>
          </a:p>
          <a:p>
            <a:pPr lvl="1" eaLnBrk="1" hangingPunct="1">
              <a:defRPr/>
            </a:pPr>
            <a:r>
              <a:rPr lang="en-US" smtClean="0">
                <a:effectLst>
                  <a:outerShdw blurRad="38100" dist="38100" dir="2700000" algn="tl">
                    <a:srgbClr val="C0C0C0"/>
                  </a:outerShdw>
                </a:effectLst>
              </a:rPr>
              <a:t>Proteoglycans</a:t>
            </a:r>
          </a:p>
          <a:p>
            <a:pPr lvl="1" eaLnBrk="1" hangingPunct="1">
              <a:defRPr/>
            </a:pPr>
            <a:r>
              <a:rPr lang="en-US" smtClean="0">
                <a:effectLst>
                  <a:outerShdw blurRad="38100" dist="38100" dir="2700000" algn="tl">
                    <a:srgbClr val="C0C0C0"/>
                  </a:outerShdw>
                </a:effectLst>
              </a:rPr>
              <a:t>Multiadhesive matrix proteins</a:t>
            </a:r>
          </a:p>
          <a:p>
            <a:pPr lvl="2" eaLnBrk="1" hangingPunct="1">
              <a:defRPr/>
            </a:pPr>
            <a:r>
              <a:rPr lang="en-US" smtClean="0">
                <a:effectLst>
                  <a:outerShdw blurRad="38100" dist="38100" dir="2700000" algn="tl">
                    <a:srgbClr val="C0C0C0"/>
                  </a:outerShdw>
                </a:effectLst>
              </a:rPr>
              <a:t>laminin</a:t>
            </a:r>
          </a:p>
          <a:p>
            <a:pPr lvl="2" eaLnBrk="1" hangingPunct="1">
              <a:defRPr/>
            </a:pPr>
            <a:r>
              <a:rPr lang="en-US" smtClean="0">
                <a:effectLst>
                  <a:outerShdw blurRad="38100" dist="38100" dir="2700000" algn="tl">
                    <a:srgbClr val="C0C0C0"/>
                  </a:outerShdw>
                </a:effectLst>
              </a:rPr>
              <a:t>fibronectin</a:t>
            </a:r>
            <a:endParaRPr lang="en-US" sz="2800" smtClean="0">
              <a:effectLst>
                <a:outerShdw blurRad="38100" dist="38100" dir="2700000" algn="tl">
                  <a:srgbClr val="C0C0C0"/>
                </a:outerShdw>
              </a:effectL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custDataLst>
              <p:tags r:id="rId1"/>
            </p:custDataLst>
          </p:nvPr>
        </p:nvSpPr>
        <p:spPr>
          <a:xfrm>
            <a:off x="685800" y="228600"/>
            <a:ext cx="7772400" cy="990600"/>
          </a:xfrm>
        </p:spPr>
        <p:txBody>
          <a:bodyPr/>
          <a:lstStyle/>
          <a:p>
            <a:pPr eaLnBrk="1" hangingPunct="1"/>
            <a:r>
              <a:rPr lang="en-US" sz="4000" b="1" smtClean="0">
                <a:solidFill>
                  <a:schemeClr val="tx1"/>
                </a:solidFill>
              </a:rPr>
              <a:t>Elastic Fibers</a:t>
            </a:r>
          </a:p>
        </p:txBody>
      </p:sp>
      <p:sp>
        <p:nvSpPr>
          <p:cNvPr id="19459" name="Rectangle 3"/>
          <p:cNvSpPr>
            <a:spLocks noGrp="1" noChangeArrowheads="1"/>
          </p:cNvSpPr>
          <p:nvPr>
            <p:ph type="body" idx="1"/>
            <p:custDataLst>
              <p:tags r:id="rId2"/>
            </p:custDataLst>
          </p:nvPr>
        </p:nvSpPr>
        <p:spPr>
          <a:xfrm>
            <a:off x="685800" y="1152525"/>
            <a:ext cx="7772400" cy="5464175"/>
          </a:xfrm>
        </p:spPr>
        <p:txBody>
          <a:bodyPr/>
          <a:lstStyle/>
          <a:p>
            <a:pPr eaLnBrk="1" hangingPunct="1">
              <a:lnSpc>
                <a:spcPct val="80000"/>
              </a:lnSpc>
              <a:buFontTx/>
              <a:buNone/>
            </a:pPr>
            <a:r>
              <a:rPr lang="en-US" sz="2000" smtClean="0">
                <a:solidFill>
                  <a:srgbClr val="FF8000"/>
                </a:solidFill>
              </a:rPr>
              <a:t>LM:</a:t>
            </a:r>
            <a:r>
              <a:rPr lang="en-US" sz="2000" smtClean="0">
                <a:solidFill>
                  <a:schemeClr val="bg1"/>
                </a:solidFill>
              </a:rPr>
              <a:t>  </a:t>
            </a:r>
            <a:r>
              <a:rPr lang="en-US" sz="2000" smtClean="0"/>
              <a:t>Visualized by selectively staining with</a:t>
            </a:r>
            <a:r>
              <a:rPr lang="en-US" sz="2000" smtClean="0">
                <a:solidFill>
                  <a:schemeClr val="bg1"/>
                </a:solidFill>
              </a:rPr>
              <a:t> </a:t>
            </a:r>
            <a:r>
              <a:rPr lang="en-US" sz="2000" b="1" smtClean="0">
                <a:solidFill>
                  <a:schemeClr val="accent2"/>
                </a:solidFill>
              </a:rPr>
              <a:t>Weigert’s</a:t>
            </a:r>
            <a:r>
              <a:rPr lang="en-US" sz="2000" smtClean="0">
                <a:solidFill>
                  <a:schemeClr val="bg1"/>
                </a:solidFill>
              </a:rPr>
              <a:t>, </a:t>
            </a:r>
            <a:r>
              <a:rPr lang="en-US" sz="2000" smtClean="0"/>
              <a:t>resorcin-fuchsin, or aldehyde-fuchsin</a:t>
            </a:r>
          </a:p>
          <a:p>
            <a:pPr eaLnBrk="1" hangingPunct="1">
              <a:lnSpc>
                <a:spcPct val="80000"/>
              </a:lnSpc>
              <a:buFontTx/>
              <a:buNone/>
            </a:pPr>
            <a:endParaRPr lang="en-US" sz="2000" smtClean="0">
              <a:solidFill>
                <a:srgbClr val="FF8000"/>
              </a:solidFill>
            </a:endParaRPr>
          </a:p>
          <a:p>
            <a:pPr eaLnBrk="1" hangingPunct="1">
              <a:lnSpc>
                <a:spcPct val="80000"/>
              </a:lnSpc>
              <a:buFontTx/>
              <a:buNone/>
            </a:pPr>
            <a:r>
              <a:rPr lang="en-US" sz="2000" smtClean="0">
                <a:solidFill>
                  <a:srgbClr val="FF8000"/>
                </a:solidFill>
              </a:rPr>
              <a:t>EM:</a:t>
            </a:r>
            <a:r>
              <a:rPr lang="en-US" sz="2000" smtClean="0">
                <a:solidFill>
                  <a:schemeClr val="bg1"/>
                </a:solidFill>
              </a:rPr>
              <a:t>  </a:t>
            </a:r>
            <a:r>
              <a:rPr lang="en-US" sz="2000" smtClean="0"/>
              <a:t>Consist of amorphous core of</a:t>
            </a:r>
            <a:r>
              <a:rPr lang="en-US" sz="2000" smtClean="0">
                <a:solidFill>
                  <a:schemeClr val="bg1"/>
                </a:solidFill>
              </a:rPr>
              <a:t> </a:t>
            </a:r>
            <a:r>
              <a:rPr lang="en-US" sz="2000" b="1" smtClean="0">
                <a:solidFill>
                  <a:schemeClr val="accent2"/>
                </a:solidFill>
              </a:rPr>
              <a:t>elastin</a:t>
            </a:r>
            <a:r>
              <a:rPr lang="en-US" sz="2000" smtClean="0"/>
              <a:t> surrounded by microfibrillar glycoprotein,</a:t>
            </a:r>
            <a:r>
              <a:rPr lang="en-US" sz="2000" smtClean="0">
                <a:solidFill>
                  <a:schemeClr val="bg1"/>
                </a:solidFill>
              </a:rPr>
              <a:t> </a:t>
            </a:r>
            <a:r>
              <a:rPr lang="en-US" sz="2000" b="1" smtClean="0">
                <a:solidFill>
                  <a:schemeClr val="accent2"/>
                </a:solidFill>
              </a:rPr>
              <a:t>fibrillin</a:t>
            </a:r>
            <a:r>
              <a:rPr lang="en-US" sz="2000" b="1" smtClean="0">
                <a:solidFill>
                  <a:srgbClr val="00FFFF"/>
                </a:solidFill>
              </a:rPr>
              <a:t> </a:t>
            </a:r>
            <a:r>
              <a:rPr lang="en-US" sz="2000" b="1" smtClean="0"/>
              <a:t>(8-10nm)</a:t>
            </a:r>
            <a:r>
              <a:rPr lang="en-US" sz="2000" smtClean="0"/>
              <a:t>.</a:t>
            </a:r>
          </a:p>
          <a:p>
            <a:pPr eaLnBrk="1" hangingPunct="1">
              <a:lnSpc>
                <a:spcPct val="80000"/>
              </a:lnSpc>
              <a:buFontTx/>
              <a:buNone/>
            </a:pPr>
            <a:endParaRPr lang="en-US" sz="2000" smtClean="0"/>
          </a:p>
          <a:p>
            <a:pPr eaLnBrk="1" hangingPunct="1">
              <a:lnSpc>
                <a:spcPct val="80000"/>
              </a:lnSpc>
              <a:buFontTx/>
              <a:buNone/>
            </a:pPr>
            <a:r>
              <a:rPr lang="en-US" sz="2000" b="1" smtClean="0">
                <a:solidFill>
                  <a:srgbClr val="FF8000"/>
                </a:solidFill>
              </a:rPr>
              <a:t>Elastin:</a:t>
            </a:r>
            <a:r>
              <a:rPr lang="en-US" sz="2000" smtClean="0">
                <a:solidFill>
                  <a:schemeClr val="bg1"/>
                </a:solidFill>
              </a:rPr>
              <a:t> </a:t>
            </a:r>
            <a:r>
              <a:rPr lang="en-US" sz="2000" smtClean="0"/>
              <a:t>is rich in glycine and proline, but it contains</a:t>
            </a:r>
            <a:r>
              <a:rPr lang="en-US" sz="2000" smtClean="0">
                <a:solidFill>
                  <a:schemeClr val="bg1"/>
                </a:solidFill>
              </a:rPr>
              <a:t> </a:t>
            </a:r>
            <a:r>
              <a:rPr lang="en-US" sz="2000" smtClean="0"/>
              <a:t>little or no hydroxyproline and hydroxylysine .</a:t>
            </a:r>
            <a:r>
              <a:rPr lang="en-US" sz="2000" smtClean="0">
                <a:solidFill>
                  <a:schemeClr val="bg1"/>
                </a:solidFill>
              </a:rPr>
              <a:t> </a:t>
            </a:r>
            <a:r>
              <a:rPr lang="en-US" sz="2000" smtClean="0"/>
              <a:t>uniquely contains</a:t>
            </a:r>
            <a:r>
              <a:rPr lang="en-US" sz="2000" smtClean="0">
                <a:solidFill>
                  <a:schemeClr val="bg1"/>
                </a:solidFill>
              </a:rPr>
              <a:t> </a:t>
            </a:r>
            <a:r>
              <a:rPr lang="en-US" sz="2000" b="1" smtClean="0">
                <a:solidFill>
                  <a:schemeClr val="accent2"/>
                </a:solidFill>
              </a:rPr>
              <a:t>desmosine</a:t>
            </a:r>
            <a:r>
              <a:rPr lang="en-US" sz="2000" smtClean="0"/>
              <a:t> and </a:t>
            </a:r>
            <a:r>
              <a:rPr lang="en-US" sz="2000" b="1" smtClean="0">
                <a:solidFill>
                  <a:schemeClr val="accent2"/>
                </a:solidFill>
              </a:rPr>
              <a:t>isodesmosine</a:t>
            </a:r>
            <a:r>
              <a:rPr lang="en-US" sz="2000" smtClean="0">
                <a:solidFill>
                  <a:schemeClr val="accent2"/>
                </a:solidFill>
              </a:rPr>
              <a:t>,</a:t>
            </a:r>
            <a:r>
              <a:rPr lang="en-US" sz="2000" smtClean="0">
                <a:solidFill>
                  <a:schemeClr val="bg1"/>
                </a:solidFill>
              </a:rPr>
              <a:t> </a:t>
            </a:r>
            <a:r>
              <a:rPr lang="en-US" sz="2000" smtClean="0"/>
              <a:t>which are thought to cross-link the molecules into a</a:t>
            </a:r>
            <a:r>
              <a:rPr lang="en-US" sz="2000" smtClean="0">
                <a:solidFill>
                  <a:schemeClr val="bg1"/>
                </a:solidFill>
              </a:rPr>
              <a:t> </a:t>
            </a:r>
            <a:r>
              <a:rPr lang="en-US" sz="2000" smtClean="0"/>
              <a:t>network of randomly coiled chains.  This cross-linking</a:t>
            </a:r>
            <a:r>
              <a:rPr lang="en-US" sz="2000" smtClean="0">
                <a:solidFill>
                  <a:schemeClr val="bg1"/>
                </a:solidFill>
              </a:rPr>
              <a:t> </a:t>
            </a:r>
            <a:r>
              <a:rPr lang="en-US" sz="2000" smtClean="0"/>
              <a:t>is responsible for its rubber-like properties.</a:t>
            </a:r>
          </a:p>
          <a:p>
            <a:pPr eaLnBrk="1" hangingPunct="1">
              <a:lnSpc>
                <a:spcPct val="80000"/>
              </a:lnSpc>
              <a:buFontTx/>
              <a:buNone/>
            </a:pPr>
            <a:endParaRPr lang="en-US" sz="2000" smtClean="0"/>
          </a:p>
          <a:p>
            <a:pPr eaLnBrk="1" hangingPunct="1">
              <a:lnSpc>
                <a:spcPct val="80000"/>
              </a:lnSpc>
              <a:buFontTx/>
              <a:buNone/>
            </a:pPr>
            <a:r>
              <a:rPr lang="en-US" sz="2000" b="1" smtClean="0">
                <a:solidFill>
                  <a:srgbClr val="FF8000"/>
                </a:solidFill>
              </a:rPr>
              <a:t>Confers elasticity:</a:t>
            </a:r>
            <a:r>
              <a:rPr lang="en-US" sz="2000" b="1" smtClean="0">
                <a:solidFill>
                  <a:schemeClr val="bg1"/>
                </a:solidFill>
              </a:rPr>
              <a:t> </a:t>
            </a:r>
            <a:r>
              <a:rPr lang="en-US" sz="2000" b="1" smtClean="0"/>
              <a:t>present in large amounts in ligaments, lung,</a:t>
            </a:r>
            <a:r>
              <a:rPr lang="en-US" sz="2000" b="1" smtClean="0">
                <a:solidFill>
                  <a:schemeClr val="bg1"/>
                </a:solidFill>
              </a:rPr>
              <a:t> </a:t>
            </a:r>
            <a:r>
              <a:rPr lang="en-US" sz="2000" b="1" smtClean="0"/>
              <a:t>skin, bladder, and walls of blood vessels.</a:t>
            </a:r>
          </a:p>
          <a:p>
            <a:pPr eaLnBrk="1" hangingPunct="1">
              <a:lnSpc>
                <a:spcPct val="80000"/>
              </a:lnSpc>
              <a:buFontTx/>
              <a:buNone/>
            </a:pPr>
            <a:endParaRPr lang="en-US" sz="2000" b="1" smtClean="0"/>
          </a:p>
          <a:p>
            <a:pPr eaLnBrk="1" hangingPunct="1">
              <a:lnSpc>
                <a:spcPct val="80000"/>
              </a:lnSpc>
              <a:buFontTx/>
              <a:buNone/>
            </a:pPr>
            <a:r>
              <a:rPr lang="en-US" sz="2000" b="1" smtClean="0">
                <a:solidFill>
                  <a:srgbClr val="FF3300"/>
                </a:solidFill>
              </a:rPr>
              <a:t>Marfan Syndrome:</a:t>
            </a:r>
            <a:r>
              <a:rPr lang="en-US" sz="2000" b="1" smtClean="0">
                <a:solidFill>
                  <a:schemeClr val="bg1"/>
                </a:solidFill>
              </a:rPr>
              <a:t> </a:t>
            </a:r>
            <a:r>
              <a:rPr lang="en-US" sz="2000" smtClean="0"/>
              <a:t>defect in elastic fiber synthesis; reduced elasticity in skin and lungs, skeletal defects (bones are longer and thinner than usual), cardiovascular complications (aneurism, valve prolapse)</a:t>
            </a:r>
            <a:endParaRPr lang="en-US" sz="2000" smtClean="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
            </p:custDataLst>
          </p:nvPr>
        </p:nvSpPr>
        <p:spPr>
          <a:xfrm>
            <a:off x="228600" y="274638"/>
            <a:ext cx="8458200" cy="1143000"/>
          </a:xfrm>
        </p:spPr>
        <p:txBody>
          <a:bodyPr/>
          <a:lstStyle/>
          <a:p>
            <a:pPr eaLnBrk="1" hangingPunct="1"/>
            <a:r>
              <a:rPr lang="en-US" sz="3600" b="1" smtClean="0">
                <a:solidFill>
                  <a:schemeClr val="tx1"/>
                </a:solidFill>
              </a:rPr>
              <a:t>Network of elastin molecules can stretch and recoil like a rubber band </a:t>
            </a:r>
          </a:p>
        </p:txBody>
      </p:sp>
      <p:pic>
        <p:nvPicPr>
          <p:cNvPr id="20483" name="Picture 6" descr="slide26"/>
          <p:cNvPicPr>
            <a:picLocks noChangeAspect="1" noChangeArrowheads="1"/>
          </p:cNvPicPr>
          <p:nvPr>
            <p:ph idx="1"/>
            <p:custDataLst>
              <p:tags r:id="rId2"/>
            </p:custDataLst>
          </p:nvPr>
        </p:nvPicPr>
        <p:blipFill>
          <a:blip r:embed="rId5">
            <a:extLst>
              <a:ext uri="{28A0092B-C50C-407E-A947-70E740481C1C}">
                <a14:useLocalDpi xmlns:a14="http://schemas.microsoft.com/office/drawing/2010/main" val="0"/>
              </a:ext>
            </a:extLst>
          </a:blip>
          <a:srcRect/>
          <a:stretch>
            <a:fillRect/>
          </a:stretch>
        </p:blipFill>
        <p:spPr>
          <a:xfrm>
            <a:off x="1566863" y="1720850"/>
            <a:ext cx="5995987" cy="4949825"/>
          </a:xfr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066" descr="slide2"/>
          <p:cNvPicPr>
            <a:picLocks noChangeAspect="1" noChangeArrowheads="1"/>
          </p:cNvPicPr>
          <p:nvPr>
            <p:ph sz="half" idx="1"/>
            <p:custDataLst>
              <p:tags r:id="rId1"/>
            </p:custDataLst>
          </p:nvPr>
        </p:nvPicPr>
        <p:blipFill>
          <a:blip r:embed="rId14">
            <a:extLst>
              <a:ext uri="{28A0092B-C50C-407E-A947-70E740481C1C}">
                <a14:useLocalDpi xmlns:a14="http://schemas.microsoft.com/office/drawing/2010/main" val="0"/>
              </a:ext>
            </a:extLst>
          </a:blip>
          <a:srcRect/>
          <a:stretch>
            <a:fillRect/>
          </a:stretch>
        </p:blipFill>
        <p:spPr>
          <a:xfrm>
            <a:off x="304800" y="1287463"/>
            <a:ext cx="8440738" cy="5065712"/>
          </a:xfrm>
          <a:noFill/>
        </p:spPr>
      </p:pic>
      <p:sp>
        <p:nvSpPr>
          <p:cNvPr id="3075" name="Rectangle 2050"/>
          <p:cNvSpPr>
            <a:spLocks noGrp="1" noChangeArrowheads="1"/>
          </p:cNvSpPr>
          <p:nvPr>
            <p:ph type="title"/>
            <p:custDataLst>
              <p:tags r:id="rId2"/>
            </p:custDataLst>
          </p:nvPr>
        </p:nvSpPr>
        <p:spPr>
          <a:xfrm>
            <a:off x="685800" y="304800"/>
            <a:ext cx="7772400" cy="762000"/>
          </a:xfrm>
        </p:spPr>
        <p:txBody>
          <a:bodyPr/>
          <a:lstStyle/>
          <a:p>
            <a:pPr eaLnBrk="1" hangingPunct="1"/>
            <a:r>
              <a:rPr lang="en-US" sz="4000" smtClean="0">
                <a:solidFill>
                  <a:schemeClr val="tx1"/>
                </a:solidFill>
                <a:latin typeface="Skia" charset="0"/>
              </a:rPr>
              <a:t>Connective Tissue</a:t>
            </a:r>
          </a:p>
        </p:txBody>
      </p:sp>
      <p:sp>
        <p:nvSpPr>
          <p:cNvPr id="3076" name="Line 2056"/>
          <p:cNvSpPr>
            <a:spLocks noChangeShapeType="1"/>
          </p:cNvSpPr>
          <p:nvPr>
            <p:custDataLst>
              <p:tags r:id="rId3"/>
            </p:custDataLst>
          </p:nvPr>
        </p:nvSpPr>
        <p:spPr bwMode="auto">
          <a:xfrm>
            <a:off x="990600" y="1828800"/>
            <a:ext cx="0" cy="3505200"/>
          </a:xfrm>
          <a:prstGeom prst="line">
            <a:avLst/>
          </a:prstGeom>
          <a:noFill/>
          <a:ln w="28575">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7" name="Text Box 2057"/>
          <p:cNvSpPr txBox="1">
            <a:spLocks noChangeArrowheads="1"/>
          </p:cNvSpPr>
          <p:nvPr>
            <p:custDataLst>
              <p:tags r:id="rId4"/>
            </p:custDataLst>
          </p:nvPr>
        </p:nvSpPr>
        <p:spPr bwMode="auto">
          <a:xfrm>
            <a:off x="1219200" y="3352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spcBef>
                <a:spcPct val="50000"/>
              </a:spcBef>
            </a:pPr>
            <a:r>
              <a:rPr lang="en-US" sz="1800" b="1">
                <a:solidFill>
                  <a:schemeClr val="tx1"/>
                </a:solidFill>
              </a:rPr>
              <a:t>Connective Tissue</a:t>
            </a:r>
          </a:p>
        </p:txBody>
      </p:sp>
      <p:sp>
        <p:nvSpPr>
          <p:cNvPr id="3078" name="Text Box 2058"/>
          <p:cNvSpPr txBox="1">
            <a:spLocks noChangeArrowheads="1"/>
          </p:cNvSpPr>
          <p:nvPr>
            <p:custDataLst>
              <p:tags r:id="rId5"/>
            </p:custDataLst>
          </p:nvPr>
        </p:nvSpPr>
        <p:spPr bwMode="auto">
          <a:xfrm>
            <a:off x="1371600" y="5715000"/>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spcBef>
                <a:spcPct val="50000"/>
              </a:spcBef>
            </a:pPr>
            <a:r>
              <a:rPr lang="en-US" sz="1800" b="1">
                <a:solidFill>
                  <a:schemeClr val="tx1"/>
                </a:solidFill>
              </a:rPr>
              <a:t>Muscle</a:t>
            </a:r>
          </a:p>
        </p:txBody>
      </p:sp>
      <p:sp>
        <p:nvSpPr>
          <p:cNvPr id="3079" name="Text Box 2059"/>
          <p:cNvSpPr txBox="1">
            <a:spLocks noChangeArrowheads="1"/>
          </p:cNvSpPr>
          <p:nvPr>
            <p:custDataLst>
              <p:tags r:id="rId6"/>
            </p:custDataLst>
          </p:nvPr>
        </p:nvSpPr>
        <p:spPr bwMode="auto">
          <a:xfrm>
            <a:off x="1371600" y="14478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spcBef>
                <a:spcPct val="50000"/>
              </a:spcBef>
            </a:pPr>
            <a:r>
              <a:rPr lang="en-US" sz="1800" b="1">
                <a:solidFill>
                  <a:schemeClr val="tx1"/>
                </a:solidFill>
              </a:rPr>
              <a:t>Epithelium</a:t>
            </a:r>
          </a:p>
        </p:txBody>
      </p:sp>
      <p:sp>
        <p:nvSpPr>
          <p:cNvPr id="3080" name="Text Box 2060"/>
          <p:cNvSpPr txBox="1">
            <a:spLocks noChangeArrowheads="1"/>
          </p:cNvSpPr>
          <p:nvPr>
            <p:custDataLst>
              <p:tags r:id="rId7"/>
            </p:custDataLst>
          </p:nvPr>
        </p:nvSpPr>
        <p:spPr bwMode="auto">
          <a:xfrm>
            <a:off x="6629400" y="2057400"/>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spcBef>
                <a:spcPct val="50000"/>
              </a:spcBef>
            </a:pPr>
            <a:r>
              <a:rPr lang="en-US" sz="1800" b="1">
                <a:solidFill>
                  <a:schemeClr val="tx1"/>
                </a:solidFill>
              </a:rPr>
              <a:t>Epithelium</a:t>
            </a:r>
          </a:p>
        </p:txBody>
      </p:sp>
      <p:sp>
        <p:nvSpPr>
          <p:cNvPr id="3081" name="Text Box 2061"/>
          <p:cNvSpPr txBox="1">
            <a:spLocks noChangeArrowheads="1"/>
          </p:cNvSpPr>
          <p:nvPr>
            <p:custDataLst>
              <p:tags r:id="rId8"/>
            </p:custDataLst>
          </p:nvPr>
        </p:nvSpPr>
        <p:spPr bwMode="auto">
          <a:xfrm>
            <a:off x="6324600" y="51816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spcBef>
                <a:spcPct val="50000"/>
              </a:spcBef>
            </a:pPr>
            <a:r>
              <a:rPr lang="en-US" sz="1800" b="1">
                <a:solidFill>
                  <a:schemeClr val="tx1"/>
                </a:solidFill>
              </a:rPr>
              <a:t>Connective Tisue</a:t>
            </a:r>
          </a:p>
        </p:txBody>
      </p:sp>
      <p:sp>
        <p:nvSpPr>
          <p:cNvPr id="3082" name="Rectangle 2062"/>
          <p:cNvSpPr>
            <a:spLocks noChangeArrowheads="1"/>
          </p:cNvSpPr>
          <p:nvPr>
            <p:custDataLst>
              <p:tags r:id="rId9"/>
            </p:custDataLst>
          </p:nvPr>
        </p:nvSpPr>
        <p:spPr bwMode="auto">
          <a:xfrm>
            <a:off x="2563813" y="-1330325"/>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solidFill>
                <a:schemeClr val="tx1"/>
              </a:solidFill>
            </a:endParaRPr>
          </a:p>
        </p:txBody>
      </p:sp>
      <p:sp>
        <p:nvSpPr>
          <p:cNvPr id="3083" name="Text Box 2063"/>
          <p:cNvSpPr txBox="1">
            <a:spLocks noChangeArrowheads="1"/>
          </p:cNvSpPr>
          <p:nvPr>
            <p:custDataLst>
              <p:tags r:id="rId10"/>
            </p:custDataLst>
          </p:nvPr>
        </p:nvSpPr>
        <p:spPr bwMode="auto">
          <a:xfrm>
            <a:off x="5105400" y="3581400"/>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spcBef>
                <a:spcPct val="50000"/>
              </a:spcBef>
            </a:pPr>
            <a:r>
              <a:rPr lang="en-US" sz="2000" b="1">
                <a:solidFill>
                  <a:schemeClr val="tx1"/>
                </a:solidFill>
              </a:rPr>
              <a:t>papilla</a:t>
            </a:r>
          </a:p>
        </p:txBody>
      </p:sp>
      <p:sp>
        <p:nvSpPr>
          <p:cNvPr id="3084" name="Text Box 2064"/>
          <p:cNvSpPr txBox="1">
            <a:spLocks noChangeArrowheads="1"/>
          </p:cNvSpPr>
          <p:nvPr>
            <p:custDataLst>
              <p:tags r:id="rId11"/>
            </p:custDataLst>
          </p:nvPr>
        </p:nvSpPr>
        <p:spPr bwMode="auto">
          <a:xfrm>
            <a:off x="6477000" y="3429000"/>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spcBef>
                <a:spcPct val="50000"/>
              </a:spcBef>
            </a:pPr>
            <a:r>
              <a:rPr lang="en-US" sz="2000" b="1">
                <a:solidFill>
                  <a:schemeClr val="tx1"/>
                </a:solidFill>
              </a:rPr>
              <a:t>ridge (peg)</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custDataLst>
              <p:tags r:id="rId1"/>
            </p:custDataLst>
          </p:nvPr>
        </p:nvSpPr>
        <p:spPr>
          <a:xfrm>
            <a:off x="762000" y="14288"/>
            <a:ext cx="7772400" cy="1066800"/>
          </a:xfrm>
        </p:spPr>
        <p:txBody>
          <a:bodyPr/>
          <a:lstStyle/>
          <a:p>
            <a:pPr eaLnBrk="1" hangingPunct="1"/>
            <a:r>
              <a:rPr lang="en-US" sz="3200" b="1" smtClean="0">
                <a:solidFill>
                  <a:schemeClr val="tx1"/>
                </a:solidFill>
              </a:rPr>
              <a:t>Elastin appears amorphous (not fibrillar) in the electron microscope</a:t>
            </a:r>
          </a:p>
        </p:txBody>
      </p:sp>
      <p:sp>
        <p:nvSpPr>
          <p:cNvPr id="21507" name="Text Box 4"/>
          <p:cNvSpPr txBox="1">
            <a:spLocks noChangeArrowheads="1"/>
          </p:cNvSpPr>
          <p:nvPr>
            <p:custDataLst>
              <p:tags r:id="rId2"/>
            </p:custDataLst>
          </p:nvPr>
        </p:nvSpPr>
        <p:spPr bwMode="auto">
          <a:xfrm>
            <a:off x="457200" y="5492750"/>
            <a:ext cx="472122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lnSpc>
                <a:spcPct val="70000"/>
              </a:lnSpc>
              <a:spcBef>
                <a:spcPct val="50000"/>
              </a:spcBef>
            </a:pPr>
            <a:r>
              <a:rPr lang="en-US" sz="1600">
                <a:solidFill>
                  <a:schemeClr val="tx1"/>
                </a:solidFill>
                <a:latin typeface="Calibri" pitchFamily="34" charset="0"/>
                <a:cs typeface="Calibri" pitchFamily="34" charset="0"/>
              </a:rPr>
              <a:t>E=elastin C, collagen fibrils</a:t>
            </a:r>
          </a:p>
          <a:p>
            <a:pPr eaLnBrk="1" hangingPunct="1">
              <a:lnSpc>
                <a:spcPct val="70000"/>
              </a:lnSpc>
              <a:spcBef>
                <a:spcPct val="50000"/>
              </a:spcBef>
            </a:pPr>
            <a:r>
              <a:rPr lang="en-US" sz="1600">
                <a:solidFill>
                  <a:schemeClr val="tx1"/>
                </a:solidFill>
                <a:latin typeface="Calibri" pitchFamily="34" charset="0"/>
                <a:cs typeface="Calibri" pitchFamily="34" charset="0"/>
              </a:rPr>
              <a:t>M/L=microfibrils of </a:t>
            </a:r>
            <a:r>
              <a:rPr lang="en-US" sz="1600">
                <a:solidFill>
                  <a:srgbClr val="FF8000"/>
                </a:solidFill>
                <a:latin typeface="Calibri" pitchFamily="34" charset="0"/>
                <a:cs typeface="Calibri" pitchFamily="34" charset="0"/>
              </a:rPr>
              <a:t>fibrillin</a:t>
            </a:r>
            <a:r>
              <a:rPr lang="en-US" sz="1600">
                <a:solidFill>
                  <a:schemeClr val="tx1"/>
                </a:solidFill>
                <a:latin typeface="Calibri" pitchFamily="34" charset="0"/>
                <a:cs typeface="Calibri" pitchFamily="34" charset="0"/>
              </a:rPr>
              <a:t>, a scaffolding glycoprotein involved elastin deposition</a:t>
            </a:r>
          </a:p>
          <a:p>
            <a:pPr eaLnBrk="1" hangingPunct="1">
              <a:lnSpc>
                <a:spcPct val="70000"/>
              </a:lnSpc>
              <a:spcBef>
                <a:spcPct val="50000"/>
              </a:spcBef>
            </a:pPr>
            <a:r>
              <a:rPr lang="en-US" sz="1600" i="1">
                <a:solidFill>
                  <a:srgbClr val="FF3300"/>
                </a:solidFill>
                <a:latin typeface="Calibri" pitchFamily="34" charset="0"/>
                <a:cs typeface="Calibri" pitchFamily="34" charset="0"/>
              </a:rPr>
              <a:t>Marfan Syndrome: defect in fibrillin gene, results in weakened elastic fibers</a:t>
            </a:r>
            <a:endParaRPr lang="en-US" sz="1600">
              <a:solidFill>
                <a:srgbClr val="FF3300"/>
              </a:solidFill>
              <a:latin typeface="Calibri" pitchFamily="34" charset="0"/>
              <a:cs typeface="Calibri" pitchFamily="34" charset="0"/>
            </a:endParaRPr>
          </a:p>
        </p:txBody>
      </p:sp>
      <p:pic>
        <p:nvPicPr>
          <p:cNvPr id="21508" name="Picture 10" descr="slide27a"/>
          <p:cNvPicPr>
            <a:picLocks noChangeAspect="1" noChangeArrowheads="1"/>
          </p:cNvPicPr>
          <p:nvPr>
            <p:ph idx="1"/>
            <p:custDataLst>
              <p:tags r:id="rId3"/>
            </p:custDataLst>
          </p:nvPr>
        </p:nvPicPr>
        <p:blipFill>
          <a:blip r:embed="rId8">
            <a:extLst>
              <a:ext uri="{28A0092B-C50C-407E-A947-70E740481C1C}">
                <a14:useLocalDpi xmlns:a14="http://schemas.microsoft.com/office/drawing/2010/main" val="0"/>
              </a:ext>
            </a:extLst>
          </a:blip>
          <a:srcRect/>
          <a:stretch>
            <a:fillRect/>
          </a:stretch>
        </p:blipFill>
        <p:spPr>
          <a:xfrm>
            <a:off x="322263" y="1090613"/>
            <a:ext cx="4122737" cy="4249737"/>
          </a:xfrm>
          <a:noFill/>
        </p:spPr>
      </p:pic>
      <p:pic>
        <p:nvPicPr>
          <p:cNvPr id="21509" name="Picture 11" descr="slide27b"/>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4875213" y="1090613"/>
            <a:ext cx="3889375" cy="290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2" descr="slide27c"/>
          <p:cNvPicPr>
            <a:picLocks noChangeAspect="1" noChangeArrowheads="1"/>
          </p:cNvPicPr>
          <p:nvPr>
            <p:custDataLst>
              <p:tags r:id="rId5"/>
            </p:custDataLst>
          </p:nvPr>
        </p:nvPicPr>
        <p:blipFill>
          <a:blip r:embed="rId10">
            <a:extLst>
              <a:ext uri="{28A0092B-C50C-407E-A947-70E740481C1C}">
                <a14:useLocalDpi xmlns:a14="http://schemas.microsoft.com/office/drawing/2010/main" val="0"/>
              </a:ext>
            </a:extLst>
          </a:blip>
          <a:srcRect/>
          <a:stretch>
            <a:fillRect/>
          </a:stretch>
        </p:blipFill>
        <p:spPr bwMode="auto">
          <a:xfrm>
            <a:off x="5180013" y="4125913"/>
            <a:ext cx="3870325"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
            </p:custDataLst>
          </p:nvPr>
        </p:nvSpPr>
        <p:spPr>
          <a:xfrm>
            <a:off x="0" y="88900"/>
            <a:ext cx="9144000" cy="608013"/>
          </a:xfrm>
        </p:spPr>
        <p:txBody>
          <a:bodyPr/>
          <a:lstStyle/>
          <a:p>
            <a:pPr eaLnBrk="1" hangingPunct="1"/>
            <a:r>
              <a:rPr lang="en-US" sz="4000" b="1" smtClean="0">
                <a:solidFill>
                  <a:schemeClr val="tx1"/>
                </a:solidFill>
              </a:rPr>
              <a:t>Elastic and Collagen Fibers</a:t>
            </a:r>
          </a:p>
        </p:txBody>
      </p:sp>
      <p:sp>
        <p:nvSpPr>
          <p:cNvPr id="22531" name="Text Box 8"/>
          <p:cNvSpPr txBox="1">
            <a:spLocks noChangeArrowheads="1"/>
          </p:cNvSpPr>
          <p:nvPr>
            <p:custDataLst>
              <p:tags r:id="rId2"/>
            </p:custDataLst>
          </p:nvPr>
        </p:nvSpPr>
        <p:spPr bwMode="auto">
          <a:xfrm>
            <a:off x="4419600" y="6096000"/>
            <a:ext cx="434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spcBef>
                <a:spcPct val="50000"/>
              </a:spcBef>
            </a:pPr>
            <a:endParaRPr lang="en-US">
              <a:solidFill>
                <a:schemeClr val="tx1"/>
              </a:solidFill>
              <a:latin typeface="Calibri" pitchFamily="34" charset="0"/>
              <a:cs typeface="Calibri" pitchFamily="34" charset="0"/>
            </a:endParaRPr>
          </a:p>
        </p:txBody>
      </p:sp>
      <p:pic>
        <p:nvPicPr>
          <p:cNvPr id="22532" name="Picture 16" descr="elasticFibersAldFu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719138"/>
            <a:ext cx="4189413"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7"/>
          <p:cNvSpPr txBox="1">
            <a:spLocks noChangeArrowheads="1"/>
          </p:cNvSpPr>
          <p:nvPr>
            <p:custDataLst>
              <p:tags r:id="rId3"/>
            </p:custDataLst>
          </p:nvPr>
        </p:nvSpPr>
        <p:spPr bwMode="auto">
          <a:xfrm>
            <a:off x="4572000" y="5929313"/>
            <a:ext cx="472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spcBef>
                <a:spcPct val="50000"/>
              </a:spcBef>
            </a:pPr>
            <a:r>
              <a:rPr lang="en-US" sz="1200" b="1">
                <a:solidFill>
                  <a:schemeClr val="tx1"/>
                </a:solidFill>
                <a:latin typeface="Calibri" pitchFamily="34" charset="0"/>
                <a:cs typeface="Calibri" pitchFamily="34" charset="0"/>
              </a:rPr>
              <a:t>elastin stain (“Weigert’s”, “aldehyde fuchsin”, “Verhoeff”): elastic fibers are </a:t>
            </a:r>
            <a:r>
              <a:rPr lang="en-US" sz="1200" b="1" i="1" u="sng">
                <a:solidFill>
                  <a:schemeClr val="tx1"/>
                </a:solidFill>
                <a:latin typeface="Calibri" pitchFamily="34" charset="0"/>
                <a:cs typeface="Calibri" pitchFamily="34" charset="0"/>
              </a:rPr>
              <a:t>purple/black</a:t>
            </a:r>
          </a:p>
          <a:p>
            <a:pPr>
              <a:spcBef>
                <a:spcPct val="50000"/>
              </a:spcBef>
            </a:pPr>
            <a:r>
              <a:rPr lang="en-US" sz="1200" b="1">
                <a:solidFill>
                  <a:schemeClr val="tx1"/>
                </a:solidFill>
                <a:latin typeface="Calibri" pitchFamily="34" charset="0"/>
                <a:cs typeface="Calibri" pitchFamily="34" charset="0"/>
              </a:rPr>
              <a:t>collagen fibers stain </a:t>
            </a:r>
            <a:r>
              <a:rPr lang="en-US" sz="1200" b="1" i="1" u="sng">
                <a:solidFill>
                  <a:srgbClr val="FF5050"/>
                </a:solidFill>
                <a:latin typeface="Calibri" pitchFamily="34" charset="0"/>
                <a:cs typeface="Calibri" pitchFamily="34" charset="0"/>
              </a:rPr>
              <a:t>orange/pink</a:t>
            </a:r>
            <a:r>
              <a:rPr lang="en-US" sz="1200" b="1">
                <a:solidFill>
                  <a:schemeClr val="tx1"/>
                </a:solidFill>
                <a:latin typeface="Calibri" pitchFamily="34" charset="0"/>
                <a:cs typeface="Calibri" pitchFamily="34" charset="0"/>
              </a:rPr>
              <a:t> or </a:t>
            </a:r>
            <a:r>
              <a:rPr lang="en-US" sz="1200" b="1">
                <a:solidFill>
                  <a:srgbClr val="009999"/>
                </a:solidFill>
                <a:latin typeface="Calibri" pitchFamily="34" charset="0"/>
                <a:cs typeface="Calibri" pitchFamily="34" charset="0"/>
              </a:rPr>
              <a:t>blue/green</a:t>
            </a:r>
            <a:r>
              <a:rPr lang="en-US" sz="1200" b="1">
                <a:solidFill>
                  <a:schemeClr val="tx1"/>
                </a:solidFill>
                <a:latin typeface="Calibri" pitchFamily="34" charset="0"/>
                <a:cs typeface="Calibri" pitchFamily="34" charset="0"/>
              </a:rPr>
              <a:t> depending on other stains used (von Gieson’s or trichrome, respectively)</a:t>
            </a:r>
          </a:p>
        </p:txBody>
      </p:sp>
      <p:pic>
        <p:nvPicPr>
          <p:cNvPr id="22534" name="Picture 17" descr="elasticFibersH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375" y="696913"/>
            <a:ext cx="4213225"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14" name="Text Box 18"/>
          <p:cNvSpPr txBox="1">
            <a:spLocks noChangeArrowheads="1"/>
          </p:cNvSpPr>
          <p:nvPr>
            <p:custDataLst>
              <p:tags r:id="rId4"/>
            </p:custDataLst>
          </p:nvPr>
        </p:nvSpPr>
        <p:spPr bwMode="auto">
          <a:xfrm>
            <a:off x="0" y="5934075"/>
            <a:ext cx="4724400" cy="457200"/>
          </a:xfrm>
          <a:prstGeom prst="rect">
            <a:avLst/>
          </a:prstGeom>
          <a:noFill/>
          <a:ln w="9525">
            <a:noFill/>
            <a:miter lim="800000"/>
            <a:headEnd/>
            <a:tailEnd/>
          </a:ln>
        </p:spPr>
        <p:txBody>
          <a:bodyPr>
            <a:spAutoFit/>
          </a:bodyPr>
          <a:lstStyle/>
          <a:p>
            <a:pPr>
              <a:spcBef>
                <a:spcPct val="50000"/>
              </a:spcBef>
              <a:defRPr/>
            </a:pPr>
            <a:r>
              <a:rPr lang="en-US" sz="1200" b="1" dirty="0">
                <a:solidFill>
                  <a:schemeClr val="tx1"/>
                </a:solidFill>
                <a:latin typeface="Calibri" pitchFamily="34" charset="0"/>
                <a:ea typeface="ＭＳ Ｐゴシック" pitchFamily="1" charset="-128"/>
                <a:cs typeface="Calibri" pitchFamily="34" charset="0"/>
              </a:rPr>
              <a:t>H&amp;E stain: collagen stains </a:t>
            </a:r>
            <a:r>
              <a:rPr lang="en-US" sz="1200" b="1" i="1" dirty="0">
                <a:solidFill>
                  <a:srgbClr val="FF5050"/>
                </a:solidFill>
                <a:latin typeface="Calibri" pitchFamily="34" charset="0"/>
                <a:ea typeface="ＭＳ Ｐゴシック" pitchFamily="1" charset="-128"/>
                <a:cs typeface="Calibri" pitchFamily="34" charset="0"/>
              </a:rPr>
              <a:t>orange/pink</a:t>
            </a:r>
            <a:r>
              <a:rPr lang="en-US" sz="1200" b="1" dirty="0">
                <a:solidFill>
                  <a:schemeClr val="tx1"/>
                </a:solidFill>
                <a:latin typeface="Calibri" pitchFamily="34" charset="0"/>
                <a:ea typeface="ＭＳ Ｐゴシック" pitchFamily="1" charset="-128"/>
                <a:cs typeface="Calibri" pitchFamily="34" charset="0"/>
              </a:rPr>
              <a:t>; elastic fibers stain </a:t>
            </a:r>
            <a:r>
              <a:rPr lang="en-US" sz="1200" b="1" i="1" dirty="0">
                <a:solidFill>
                  <a:srgbClr val="FF0000"/>
                </a:solidFill>
                <a:effectLst>
                  <a:outerShdw blurRad="38100" dist="38100" dir="2700000" algn="tl">
                    <a:srgbClr val="C0C0C0"/>
                  </a:outerShdw>
                </a:effectLst>
                <a:latin typeface="Calibri" pitchFamily="34" charset="0"/>
                <a:ea typeface="ＭＳ Ｐゴシック" pitchFamily="1" charset="-128"/>
                <a:cs typeface="Calibri" pitchFamily="34" charset="0"/>
              </a:rPr>
              <a:t>glassy red</a:t>
            </a:r>
            <a:r>
              <a:rPr lang="en-US" sz="1200" b="1" dirty="0">
                <a:solidFill>
                  <a:schemeClr val="tx1"/>
                </a:solidFill>
                <a:latin typeface="Calibri" pitchFamily="34" charset="0"/>
                <a:ea typeface="ＭＳ Ｐゴシック" pitchFamily="1" charset="-128"/>
                <a:cs typeface="Calibri" pitchFamily="34" charset="0"/>
              </a:rPr>
              <a:t> (generally only visible if in HIGH abundance)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26"/>
          <p:cNvSpPr>
            <a:spLocks noGrp="1" noChangeArrowheads="1"/>
          </p:cNvSpPr>
          <p:nvPr>
            <p:ph type="title"/>
            <p:custDataLst>
              <p:tags r:id="rId1"/>
            </p:custDataLst>
          </p:nvPr>
        </p:nvSpPr>
        <p:spPr>
          <a:xfrm>
            <a:off x="457200" y="0"/>
            <a:ext cx="8229600" cy="1143000"/>
          </a:xfrm>
        </p:spPr>
        <p:txBody>
          <a:bodyPr/>
          <a:lstStyle/>
          <a:p>
            <a:pPr eaLnBrk="1" hangingPunct="1"/>
            <a:r>
              <a:rPr lang="en-US" sz="3200" b="1" smtClean="0">
                <a:solidFill>
                  <a:schemeClr val="tx1"/>
                </a:solidFill>
              </a:rPr>
              <a:t>Ground Substance of the </a:t>
            </a:r>
            <a:br>
              <a:rPr lang="en-US" sz="3200" b="1" smtClean="0">
                <a:solidFill>
                  <a:schemeClr val="tx1"/>
                </a:solidFill>
              </a:rPr>
            </a:br>
            <a:r>
              <a:rPr lang="en-US" sz="3200" b="1" smtClean="0">
                <a:solidFill>
                  <a:schemeClr val="tx1"/>
                </a:solidFill>
              </a:rPr>
              <a:t>Extracellular Matrix (ECM)</a:t>
            </a:r>
          </a:p>
        </p:txBody>
      </p:sp>
      <p:sp>
        <p:nvSpPr>
          <p:cNvPr id="23555" name="Rectangle 1027"/>
          <p:cNvSpPr>
            <a:spLocks noGrp="1" noChangeArrowheads="1"/>
          </p:cNvSpPr>
          <p:nvPr>
            <p:ph type="body" idx="1"/>
            <p:custDataLst>
              <p:tags r:id="rId2"/>
            </p:custDataLst>
          </p:nvPr>
        </p:nvSpPr>
        <p:spPr>
          <a:xfrm>
            <a:off x="246063" y="1228725"/>
            <a:ext cx="8440737" cy="4629150"/>
          </a:xfrm>
        </p:spPr>
        <p:txBody>
          <a:bodyPr/>
          <a:lstStyle/>
          <a:p>
            <a:pPr marL="341313" indent="-341313" eaLnBrk="1" hangingPunct="1">
              <a:lnSpc>
                <a:spcPct val="80000"/>
              </a:lnSpc>
              <a:buFontTx/>
              <a:buAutoNum type="arabicPeriod"/>
            </a:pPr>
            <a:r>
              <a:rPr lang="en-US" sz="2400" b="1" smtClean="0">
                <a:solidFill>
                  <a:schemeClr val="folHlink"/>
                </a:solidFill>
              </a:rPr>
              <a:t>Glycosaminoglycans (GAG)</a:t>
            </a:r>
            <a:endParaRPr lang="en-US" sz="2400" b="1" smtClean="0">
              <a:solidFill>
                <a:srgbClr val="66FFFF"/>
              </a:solidFill>
            </a:endParaRPr>
          </a:p>
          <a:p>
            <a:pPr marL="633413" lvl="1" indent="-171450" eaLnBrk="1" hangingPunct="1">
              <a:lnSpc>
                <a:spcPct val="80000"/>
              </a:lnSpc>
              <a:buFontTx/>
              <a:buChar char="•"/>
            </a:pPr>
            <a:r>
              <a:rPr lang="en-US" sz="1800" b="1" smtClean="0"/>
              <a:t>linear (unbranched) polysaccharides, e.g. heparan sulfate, condroitin sulfate, keratan sulfate, hyaluronic acid</a:t>
            </a:r>
          </a:p>
          <a:p>
            <a:pPr marL="633413" lvl="1" indent="-171450" eaLnBrk="1" hangingPunct="1">
              <a:lnSpc>
                <a:spcPct val="80000"/>
              </a:lnSpc>
              <a:buFontTx/>
              <a:buChar char="•"/>
            </a:pPr>
            <a:r>
              <a:rPr lang="en-US" sz="1800" b="1" smtClean="0"/>
              <a:t>very hydrophilic due to abundant negative charges (e.g. SO</a:t>
            </a:r>
            <a:r>
              <a:rPr lang="en-US" sz="1800" b="1" baseline="-25000" smtClean="0"/>
              <a:t>4</a:t>
            </a:r>
            <a:r>
              <a:rPr lang="en-US" sz="1800" b="1" baseline="30000" smtClean="0"/>
              <a:t>-</a:t>
            </a:r>
            <a:r>
              <a:rPr lang="en-US" sz="1800" b="1" smtClean="0"/>
              <a:t> groups). </a:t>
            </a:r>
          </a:p>
          <a:p>
            <a:pPr marL="633413" lvl="1" indent="-171450" eaLnBrk="1" hangingPunct="1">
              <a:lnSpc>
                <a:spcPct val="80000"/>
              </a:lnSpc>
              <a:buFontTx/>
              <a:buChar char="•"/>
            </a:pPr>
            <a:r>
              <a:rPr lang="en-US" sz="1800" b="1" smtClean="0"/>
              <a:t>except for hyaluronic acid, are usually bound covalently to protein core as part of a </a:t>
            </a:r>
            <a:r>
              <a:rPr lang="en-US" sz="1800" b="1" smtClean="0">
                <a:solidFill>
                  <a:schemeClr val="folHlink"/>
                </a:solidFill>
              </a:rPr>
              <a:t>proteoglycan</a:t>
            </a:r>
          </a:p>
          <a:p>
            <a:pPr marL="633413" lvl="1" indent="-171450" eaLnBrk="1" hangingPunct="1">
              <a:lnSpc>
                <a:spcPct val="80000"/>
              </a:lnSpc>
              <a:buFontTx/>
              <a:buNone/>
            </a:pPr>
            <a:endParaRPr lang="en-US" sz="1800" b="1" smtClean="0">
              <a:solidFill>
                <a:schemeClr val="folHlink"/>
              </a:solidFill>
            </a:endParaRPr>
          </a:p>
          <a:p>
            <a:pPr marL="341313" indent="-341313" eaLnBrk="1" hangingPunct="1">
              <a:lnSpc>
                <a:spcPct val="80000"/>
              </a:lnSpc>
              <a:buFontTx/>
              <a:buAutoNum type="arabicPeriod"/>
            </a:pPr>
            <a:r>
              <a:rPr lang="en-US" sz="2400" b="1" smtClean="0">
                <a:solidFill>
                  <a:schemeClr val="folHlink"/>
                </a:solidFill>
              </a:rPr>
              <a:t>Proteoglycans</a:t>
            </a:r>
          </a:p>
          <a:p>
            <a:pPr marL="633413" lvl="1" indent="-171450" eaLnBrk="1" hangingPunct="1">
              <a:lnSpc>
                <a:spcPct val="80000"/>
              </a:lnSpc>
              <a:buFontTx/>
              <a:buChar char="•"/>
            </a:pPr>
            <a:r>
              <a:rPr lang="en-US" sz="1800" b="1" smtClean="0"/>
              <a:t>core protein + GAG side chains (like a bottle brush)</a:t>
            </a:r>
          </a:p>
          <a:p>
            <a:pPr marL="633413" lvl="1" indent="-171450" eaLnBrk="1" hangingPunct="1">
              <a:lnSpc>
                <a:spcPct val="80000"/>
              </a:lnSpc>
              <a:buFontTx/>
              <a:buChar char="•"/>
            </a:pPr>
            <a:r>
              <a:rPr lang="en-US" sz="1800" b="1" smtClean="0"/>
              <a:t>bind cells, other proteins, and/or ECM components</a:t>
            </a:r>
          </a:p>
          <a:p>
            <a:pPr marL="633413" lvl="1" indent="-171450" eaLnBrk="1" hangingPunct="1">
              <a:lnSpc>
                <a:spcPct val="80000"/>
              </a:lnSpc>
              <a:buFontTx/>
              <a:buNone/>
            </a:pPr>
            <a:endParaRPr lang="en-US" sz="2000" b="1" smtClean="0"/>
          </a:p>
          <a:p>
            <a:pPr marL="341313" indent="-341313" eaLnBrk="1" hangingPunct="1">
              <a:lnSpc>
                <a:spcPct val="80000"/>
              </a:lnSpc>
              <a:buFontTx/>
              <a:buAutoNum type="arabicPeriod"/>
            </a:pPr>
            <a:r>
              <a:rPr lang="en-US" sz="2400" b="1" smtClean="0">
                <a:solidFill>
                  <a:schemeClr val="folHlink"/>
                </a:solidFill>
              </a:rPr>
              <a:t>Multiadhesive glycoproteins</a:t>
            </a:r>
            <a:r>
              <a:rPr lang="en-US" sz="2400" b="1" smtClean="0"/>
              <a:t> </a:t>
            </a:r>
          </a:p>
          <a:p>
            <a:pPr marL="633413" lvl="1" indent="-171450" eaLnBrk="1" hangingPunct="1">
              <a:lnSpc>
                <a:spcPct val="80000"/>
              </a:lnSpc>
              <a:buFontTx/>
              <a:buChar char="•"/>
            </a:pPr>
            <a:r>
              <a:rPr lang="en-US" sz="1800" b="1" smtClean="0"/>
              <a:t>small glycosylated proteins containing NUMEROUS binding sites to cells, signaling molecules, and other ECM components</a:t>
            </a:r>
          </a:p>
          <a:p>
            <a:pPr marL="633413" lvl="1" indent="-171450" eaLnBrk="1" hangingPunct="1">
              <a:lnSpc>
                <a:spcPct val="80000"/>
              </a:lnSpc>
              <a:buFontTx/>
              <a:buChar char="•"/>
            </a:pPr>
            <a:r>
              <a:rPr lang="en-US" sz="1800" b="1" smtClean="0"/>
              <a:t>e.g. fibronectin and  laminin: important for adhesion of epithelial cells to the basal lamina via transmembrane integrin receptors.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descr="ECM5-30"/>
          <p:cNvPicPr>
            <a:picLocks noChangeAspect="1" noChangeArrowheads="1"/>
          </p:cNvPicPr>
          <p:nvPr>
            <p:ph idx="1"/>
            <p:custDataLst>
              <p:tags r:id="rId1"/>
            </p:custDataLst>
          </p:nvPr>
        </p:nvPicPr>
        <p:blipFill>
          <a:blip r:embed="rId5">
            <a:extLst>
              <a:ext uri="{28A0092B-C50C-407E-A947-70E740481C1C}">
                <a14:useLocalDpi xmlns:a14="http://schemas.microsoft.com/office/drawing/2010/main" val="0"/>
              </a:ext>
            </a:extLst>
          </a:blip>
          <a:srcRect/>
          <a:stretch>
            <a:fillRect/>
          </a:stretch>
        </p:blipFill>
        <p:spPr>
          <a:xfrm>
            <a:off x="457200" y="381000"/>
            <a:ext cx="8001000" cy="6178550"/>
          </a:xfrm>
          <a:noFill/>
        </p:spPr>
      </p:pic>
      <p:sp>
        <p:nvSpPr>
          <p:cNvPr id="313347" name="Text Box 1027"/>
          <p:cNvSpPr txBox="1">
            <a:spLocks noChangeArrowheads="1"/>
          </p:cNvSpPr>
          <p:nvPr>
            <p:custDataLst>
              <p:tags r:id="rId2"/>
            </p:custDataLst>
          </p:nvPr>
        </p:nvSpPr>
        <p:spPr bwMode="auto">
          <a:xfrm>
            <a:off x="3352800" y="2743200"/>
            <a:ext cx="1676400" cy="701675"/>
          </a:xfrm>
          <a:prstGeom prst="rect">
            <a:avLst/>
          </a:prstGeom>
          <a:noFill/>
          <a:ln w="9525">
            <a:noFill/>
            <a:miter lim="800000"/>
            <a:headEnd/>
            <a:tailEnd/>
          </a:ln>
          <a:effectLst/>
        </p:spPr>
        <p:txBody>
          <a:bodyPr>
            <a:spAutoFit/>
          </a:bodyPr>
          <a:lstStyle/>
          <a:p>
            <a:pPr algn="ctr" eaLnBrk="1" hangingPunct="1">
              <a:spcBef>
                <a:spcPct val="50000"/>
              </a:spcBef>
              <a:defRPr/>
            </a:pPr>
            <a:r>
              <a:rPr lang="en-US" sz="2000" b="1">
                <a:solidFill>
                  <a:srgbClr val="FFFF00"/>
                </a:solidFill>
                <a:effectLst>
                  <a:outerShdw blurRad="38100" dist="38100" dir="2700000" algn="tl">
                    <a:srgbClr val="C0C0C0"/>
                  </a:outerShdw>
                </a:effectLst>
                <a:latin typeface="Arial" charset="0"/>
                <a:ea typeface="ＭＳ Ｐゴシック" pitchFamily="1" charset="-128"/>
              </a:rPr>
              <a:t>Ground Substance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
            </p:custDataLst>
          </p:nvPr>
        </p:nvSpPr>
        <p:spPr>
          <a:xfrm>
            <a:off x="685800" y="381000"/>
            <a:ext cx="7772400" cy="1371600"/>
          </a:xfrm>
        </p:spPr>
        <p:txBody>
          <a:bodyPr/>
          <a:lstStyle/>
          <a:p>
            <a:pPr eaLnBrk="1" hangingPunct="1"/>
            <a:r>
              <a:rPr lang="en-US" sz="4000" b="1" smtClean="0">
                <a:solidFill>
                  <a:schemeClr val="tx1"/>
                </a:solidFill>
              </a:rPr>
              <a:t>Basement Membrane – </a:t>
            </a:r>
            <a:br>
              <a:rPr lang="en-US" sz="4000" b="1" smtClean="0">
                <a:solidFill>
                  <a:schemeClr val="tx1"/>
                </a:solidFill>
              </a:rPr>
            </a:br>
            <a:r>
              <a:rPr lang="en-US" sz="4000" b="1" smtClean="0">
                <a:solidFill>
                  <a:schemeClr val="tx1"/>
                </a:solidFill>
              </a:rPr>
              <a:t>Collagen Types IV, VII, and III</a:t>
            </a:r>
          </a:p>
        </p:txBody>
      </p:sp>
      <p:sp>
        <p:nvSpPr>
          <p:cNvPr id="25603" name="Rectangle 3"/>
          <p:cNvSpPr>
            <a:spLocks noGrp="1" noChangeArrowheads="1"/>
          </p:cNvSpPr>
          <p:nvPr>
            <p:ph type="body" idx="1"/>
            <p:custDataLst>
              <p:tags r:id="rId2"/>
            </p:custDataLst>
          </p:nvPr>
        </p:nvSpPr>
        <p:spPr>
          <a:xfrm>
            <a:off x="457200" y="1828800"/>
            <a:ext cx="8229600" cy="4525963"/>
          </a:xfrm>
        </p:spPr>
        <p:txBody>
          <a:bodyPr/>
          <a:lstStyle/>
          <a:p>
            <a:pPr eaLnBrk="1" hangingPunct="1">
              <a:lnSpc>
                <a:spcPct val="90000"/>
              </a:lnSpc>
            </a:pPr>
            <a:r>
              <a:rPr lang="en-US" sz="2800" b="1" smtClean="0">
                <a:solidFill>
                  <a:schemeClr val="folHlink"/>
                </a:solidFill>
              </a:rPr>
              <a:t>Basement membranes are sheets of extracellular matrix proteins</a:t>
            </a:r>
            <a:r>
              <a:rPr lang="en-US" sz="2800" b="1" smtClean="0">
                <a:solidFill>
                  <a:schemeClr val="bg1"/>
                </a:solidFill>
              </a:rPr>
              <a:t> </a:t>
            </a:r>
            <a:r>
              <a:rPr lang="en-US" sz="2800" b="1" smtClean="0"/>
              <a:t>located at the interface of parenchyma (epithelia, endothelia, muscle, nerves, adipocytes) and connective tissue / ECM.</a:t>
            </a:r>
          </a:p>
          <a:p>
            <a:pPr eaLnBrk="1" hangingPunct="1">
              <a:lnSpc>
                <a:spcPct val="90000"/>
              </a:lnSpc>
            </a:pPr>
            <a:r>
              <a:rPr lang="en-US" sz="2800" b="1" smtClean="0">
                <a:solidFill>
                  <a:schemeClr val="folHlink"/>
                </a:solidFill>
              </a:rPr>
              <a:t>Main constituents</a:t>
            </a:r>
            <a:r>
              <a:rPr lang="en-US" sz="2800" b="1" smtClean="0">
                <a:solidFill>
                  <a:schemeClr val="bg1"/>
                </a:solidFill>
              </a:rPr>
              <a:t> </a:t>
            </a:r>
            <a:r>
              <a:rPr lang="en-US" sz="2800" b="1" smtClean="0"/>
              <a:t>are glycosaminoglycans</a:t>
            </a:r>
            <a:r>
              <a:rPr lang="en-US" sz="2800" b="1" smtClean="0">
                <a:solidFill>
                  <a:schemeClr val="bg1"/>
                </a:solidFill>
              </a:rPr>
              <a:t> </a:t>
            </a:r>
            <a:r>
              <a:rPr lang="en-US" sz="2800" b="1" smtClean="0">
                <a:solidFill>
                  <a:schemeClr val="folHlink"/>
                </a:solidFill>
              </a:rPr>
              <a:t>(heparan sulfate),</a:t>
            </a:r>
            <a:r>
              <a:rPr lang="en-US" sz="2800" b="1" smtClean="0">
                <a:solidFill>
                  <a:schemeClr val="bg1"/>
                </a:solidFill>
              </a:rPr>
              <a:t> </a:t>
            </a:r>
            <a:r>
              <a:rPr lang="en-US" sz="2800" b="1" smtClean="0"/>
              <a:t>fibrous proteins</a:t>
            </a:r>
            <a:r>
              <a:rPr lang="en-US" sz="2800" b="1" smtClean="0">
                <a:solidFill>
                  <a:schemeClr val="bg1"/>
                </a:solidFill>
              </a:rPr>
              <a:t> </a:t>
            </a:r>
            <a:r>
              <a:rPr lang="en-US" sz="2800" b="1" smtClean="0">
                <a:solidFill>
                  <a:schemeClr val="folHlink"/>
                </a:solidFill>
              </a:rPr>
              <a:t>(collagen types</a:t>
            </a:r>
            <a:r>
              <a:rPr lang="en-US" sz="2800" b="1" smtClean="0">
                <a:solidFill>
                  <a:srgbClr val="66FFFF"/>
                </a:solidFill>
              </a:rPr>
              <a:t> </a:t>
            </a:r>
            <a:r>
              <a:rPr lang="en-US" sz="2800" b="1" u="sng" smtClean="0">
                <a:solidFill>
                  <a:srgbClr val="FF8000"/>
                </a:solidFill>
              </a:rPr>
              <a:t>IV</a:t>
            </a:r>
            <a:r>
              <a:rPr lang="en-US" sz="2800" b="1" smtClean="0">
                <a:solidFill>
                  <a:srgbClr val="FF8000"/>
                </a:solidFill>
              </a:rPr>
              <a:t>,</a:t>
            </a:r>
            <a:r>
              <a:rPr lang="en-US" sz="2800" b="1" smtClean="0">
                <a:solidFill>
                  <a:srgbClr val="66FFFF"/>
                </a:solidFill>
              </a:rPr>
              <a:t> </a:t>
            </a:r>
            <a:r>
              <a:rPr lang="en-US" sz="2800" b="1" smtClean="0">
                <a:solidFill>
                  <a:schemeClr val="folHlink"/>
                </a:solidFill>
              </a:rPr>
              <a:t>VII, III),</a:t>
            </a:r>
            <a:r>
              <a:rPr lang="en-US" sz="2800" b="1" smtClean="0"/>
              <a:t> structural glycoproteins </a:t>
            </a:r>
            <a:r>
              <a:rPr lang="en-US" sz="2800" b="1" smtClean="0">
                <a:solidFill>
                  <a:schemeClr val="folHlink"/>
                </a:solidFill>
              </a:rPr>
              <a:t>fibronectin, laminin and entactin.</a:t>
            </a:r>
          </a:p>
          <a:p>
            <a:pPr eaLnBrk="1" hangingPunct="1">
              <a:lnSpc>
                <a:spcPct val="90000"/>
              </a:lnSpc>
            </a:pPr>
            <a:r>
              <a:rPr lang="en-US" sz="2800" b="1" smtClean="0"/>
              <a:t>This is NOT a plasma</a:t>
            </a:r>
            <a:r>
              <a:rPr lang="en-US" sz="2800" b="1" smtClean="0">
                <a:solidFill>
                  <a:schemeClr val="bg1"/>
                </a:solidFill>
              </a:rPr>
              <a:t> </a:t>
            </a:r>
            <a:r>
              <a:rPr lang="en-US" sz="2800" b="1" smtClean="0"/>
              <a:t>membrane.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8" descr="tracheaSlide40"/>
          <p:cNvPicPr>
            <a:picLocks noChangeAspect="1" noChangeArrowheads="1"/>
          </p:cNvPicPr>
          <p:nvPr>
            <p:ph sz="half" idx="1"/>
          </p:nvPr>
        </p:nvPicPr>
        <p:blipFill>
          <a:blip r:embed="rId11">
            <a:extLst>
              <a:ext uri="{28A0092B-C50C-407E-A947-70E740481C1C}">
                <a14:useLocalDpi xmlns:a14="http://schemas.microsoft.com/office/drawing/2010/main" val="0"/>
              </a:ext>
            </a:extLst>
          </a:blip>
          <a:srcRect/>
          <a:stretch>
            <a:fillRect/>
          </a:stretch>
        </p:blipFill>
        <p:spPr>
          <a:xfrm>
            <a:off x="246063" y="1758950"/>
            <a:ext cx="2998787" cy="4114800"/>
          </a:xfrm>
          <a:noFill/>
        </p:spPr>
      </p:pic>
      <p:sp>
        <p:nvSpPr>
          <p:cNvPr id="26627" name="Rectangle 2"/>
          <p:cNvSpPr>
            <a:spLocks noGrp="1" noChangeArrowheads="1"/>
          </p:cNvSpPr>
          <p:nvPr>
            <p:ph type="title"/>
            <p:custDataLst>
              <p:tags r:id="rId1"/>
            </p:custDataLst>
          </p:nvPr>
        </p:nvSpPr>
        <p:spPr>
          <a:xfrm>
            <a:off x="228600" y="14288"/>
            <a:ext cx="8305800" cy="1554162"/>
          </a:xfrm>
        </p:spPr>
        <p:txBody>
          <a:bodyPr/>
          <a:lstStyle/>
          <a:p>
            <a:pPr eaLnBrk="1" hangingPunct="1"/>
            <a:r>
              <a:rPr lang="en-US" sz="3200" b="1" smtClean="0">
                <a:solidFill>
                  <a:schemeClr val="tx1"/>
                </a:solidFill>
              </a:rPr>
              <a:t>Basement membranes vary in thickness</a:t>
            </a:r>
          </a:p>
        </p:txBody>
      </p:sp>
      <p:sp>
        <p:nvSpPr>
          <p:cNvPr id="26628" name="Text Box 6"/>
          <p:cNvSpPr txBox="1">
            <a:spLocks noChangeArrowheads="1"/>
          </p:cNvSpPr>
          <p:nvPr>
            <p:custDataLst>
              <p:tags r:id="rId2"/>
            </p:custDataLst>
          </p:nvPr>
        </p:nvSpPr>
        <p:spPr bwMode="auto">
          <a:xfrm>
            <a:off x="7620000" y="5257800"/>
            <a:ext cx="685800" cy="3968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spcBef>
                <a:spcPct val="50000"/>
              </a:spcBef>
            </a:pPr>
            <a:r>
              <a:rPr lang="en-US" sz="2000" b="1">
                <a:solidFill>
                  <a:schemeClr val="tx1"/>
                </a:solidFill>
                <a:latin typeface="Calibri" pitchFamily="34" charset="0"/>
                <a:cs typeface="Calibri" pitchFamily="34" charset="0"/>
              </a:rPr>
              <a:t>BM</a:t>
            </a:r>
          </a:p>
        </p:txBody>
      </p:sp>
      <p:sp>
        <p:nvSpPr>
          <p:cNvPr id="26629" name="Line 7"/>
          <p:cNvSpPr>
            <a:spLocks noChangeShapeType="1"/>
          </p:cNvSpPr>
          <p:nvPr>
            <p:custDataLst>
              <p:tags r:id="rId3"/>
            </p:custDataLst>
          </p:nvPr>
        </p:nvSpPr>
        <p:spPr bwMode="auto">
          <a:xfrm flipV="1">
            <a:off x="1042988" y="4700588"/>
            <a:ext cx="304800" cy="3048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0" name="Line 8"/>
          <p:cNvSpPr>
            <a:spLocks noChangeShapeType="1"/>
          </p:cNvSpPr>
          <p:nvPr>
            <p:custDataLst>
              <p:tags r:id="rId4"/>
            </p:custDataLst>
          </p:nvPr>
        </p:nvSpPr>
        <p:spPr bwMode="auto">
          <a:xfrm flipH="1" flipV="1">
            <a:off x="7315200" y="5105400"/>
            <a:ext cx="304800" cy="2286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1" name="Text Box 9"/>
          <p:cNvSpPr txBox="1">
            <a:spLocks noChangeArrowheads="1"/>
          </p:cNvSpPr>
          <p:nvPr>
            <p:custDataLst>
              <p:tags r:id="rId5"/>
            </p:custDataLst>
          </p:nvPr>
        </p:nvSpPr>
        <p:spPr bwMode="auto">
          <a:xfrm>
            <a:off x="304800" y="5867400"/>
            <a:ext cx="266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spcBef>
                <a:spcPct val="50000"/>
              </a:spcBef>
            </a:pPr>
            <a:r>
              <a:rPr lang="en-US" sz="2000" b="1">
                <a:solidFill>
                  <a:schemeClr val="tx1"/>
                </a:solidFill>
                <a:latin typeface="Calibri" pitchFamily="34" charset="0"/>
                <a:cs typeface="Calibri" pitchFamily="34" charset="0"/>
              </a:rPr>
              <a:t>trachea, H&amp;E</a:t>
            </a:r>
          </a:p>
        </p:txBody>
      </p:sp>
      <p:sp>
        <p:nvSpPr>
          <p:cNvPr id="26632" name="Text Box 10"/>
          <p:cNvSpPr txBox="1">
            <a:spLocks noChangeArrowheads="1"/>
          </p:cNvSpPr>
          <p:nvPr>
            <p:custDataLst>
              <p:tags r:id="rId6"/>
            </p:custDataLst>
          </p:nvPr>
        </p:nvSpPr>
        <p:spPr bwMode="auto">
          <a:xfrm>
            <a:off x="6013450" y="5857875"/>
            <a:ext cx="297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spcBef>
                <a:spcPct val="50000"/>
              </a:spcBef>
            </a:pPr>
            <a:r>
              <a:rPr lang="en-US" sz="2000" b="1">
                <a:solidFill>
                  <a:schemeClr val="tx1"/>
                </a:solidFill>
                <a:latin typeface="Calibri" pitchFamily="34" charset="0"/>
                <a:cs typeface="Calibri" pitchFamily="34" charset="0"/>
              </a:rPr>
              <a:t>Intestinal glands, PAS</a:t>
            </a:r>
          </a:p>
        </p:txBody>
      </p:sp>
      <p:sp>
        <p:nvSpPr>
          <p:cNvPr id="26633" name="Text Box 11"/>
          <p:cNvSpPr txBox="1">
            <a:spLocks noChangeArrowheads="1"/>
          </p:cNvSpPr>
          <p:nvPr>
            <p:custDataLst>
              <p:tags r:id="rId7"/>
            </p:custDataLst>
          </p:nvPr>
        </p:nvSpPr>
        <p:spPr bwMode="auto">
          <a:xfrm>
            <a:off x="1004888" y="1228725"/>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spcBef>
                <a:spcPct val="50000"/>
              </a:spcBef>
            </a:pPr>
            <a:r>
              <a:rPr lang="en-US" sz="2000" b="1">
                <a:solidFill>
                  <a:schemeClr val="tx1"/>
                </a:solidFill>
                <a:latin typeface="Calibri" pitchFamily="34" charset="0"/>
                <a:cs typeface="Calibri" pitchFamily="34" charset="0"/>
              </a:rPr>
              <a:t>Thick</a:t>
            </a:r>
          </a:p>
        </p:txBody>
      </p:sp>
      <p:sp>
        <p:nvSpPr>
          <p:cNvPr id="26634" name="Text Box 12"/>
          <p:cNvSpPr txBox="1">
            <a:spLocks noChangeArrowheads="1"/>
          </p:cNvSpPr>
          <p:nvPr>
            <p:custDataLst>
              <p:tags r:id="rId8"/>
            </p:custDataLst>
          </p:nvPr>
        </p:nvSpPr>
        <p:spPr bwMode="auto">
          <a:xfrm>
            <a:off x="3563938" y="1228725"/>
            <a:ext cx="518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spcBef>
                <a:spcPct val="50000"/>
              </a:spcBef>
            </a:pPr>
            <a:r>
              <a:rPr lang="en-US" sz="2000" b="1">
                <a:solidFill>
                  <a:schemeClr val="tx1"/>
                </a:solidFill>
                <a:latin typeface="Calibri" pitchFamily="34" charset="0"/>
                <a:cs typeface="Calibri" pitchFamily="34" charset="0"/>
              </a:rPr>
              <a:t>Thin --  requires special stain to visualize</a:t>
            </a:r>
          </a:p>
        </p:txBody>
      </p:sp>
      <p:pic>
        <p:nvPicPr>
          <p:cNvPr id="26635" name="Picture 14" descr="RossFig5_21b"/>
          <p:cNvPicPr>
            <a:picLocks noChangeAspect="1" noChangeArrowheads="1"/>
          </p:cNvPicPr>
          <p:nvPr>
            <p:ph sz="half" idx="2"/>
          </p:nvPr>
        </p:nvPicPr>
        <p:blipFill>
          <a:blip r:embed="rId12">
            <a:extLst>
              <a:ext uri="{28A0092B-C50C-407E-A947-70E740481C1C}">
                <a14:useLocalDpi xmlns:a14="http://schemas.microsoft.com/office/drawing/2010/main" val="0"/>
              </a:ext>
            </a:extLst>
          </a:blip>
          <a:srcRect/>
          <a:stretch>
            <a:fillRect/>
          </a:stretch>
        </p:blipFill>
        <p:spPr>
          <a:xfrm>
            <a:off x="3417888" y="1682750"/>
            <a:ext cx="5327650" cy="4189413"/>
          </a:xfrm>
          <a:noFill/>
        </p:spPr>
      </p:pic>
      <p:sp>
        <p:nvSpPr>
          <p:cNvPr id="40975" name="Text Box 15"/>
          <p:cNvSpPr txBox="1">
            <a:spLocks noChangeArrowheads="1"/>
          </p:cNvSpPr>
          <p:nvPr/>
        </p:nvSpPr>
        <p:spPr bwMode="auto">
          <a:xfrm>
            <a:off x="458788" y="4937125"/>
            <a:ext cx="627062" cy="461963"/>
          </a:xfrm>
          <a:prstGeom prst="rect">
            <a:avLst/>
          </a:prstGeom>
          <a:noFill/>
          <a:ln w="9525">
            <a:noFill/>
            <a:miter lim="800000"/>
            <a:headEnd/>
            <a:tailEnd/>
          </a:ln>
          <a:effectLst/>
        </p:spPr>
        <p:txBody>
          <a:bodyPr wrap="none">
            <a:spAutoFit/>
          </a:bodyPr>
          <a:lstStyle/>
          <a:p>
            <a:pPr>
              <a:defRPr/>
            </a:pPr>
            <a:r>
              <a:rPr lang="en-US" sz="2400" b="1">
                <a:effectLst>
                  <a:outerShdw blurRad="38100" dist="38100" dir="2700000" algn="tl">
                    <a:srgbClr val="C0C0C0"/>
                  </a:outerShdw>
                </a:effectLst>
                <a:latin typeface="Calibri" pitchFamily="34" charset="0"/>
                <a:ea typeface="ＭＳ Ｐゴシック" pitchFamily="1" charset="-128"/>
                <a:cs typeface="Calibri" pitchFamily="34" charset="0"/>
              </a:rPr>
              <a:t>BM</a:t>
            </a:r>
          </a:p>
        </p:txBody>
      </p:sp>
      <p:sp>
        <p:nvSpPr>
          <p:cNvPr id="40976" name="Text Box 16"/>
          <p:cNvSpPr txBox="1">
            <a:spLocks noChangeArrowheads="1"/>
          </p:cNvSpPr>
          <p:nvPr/>
        </p:nvSpPr>
        <p:spPr bwMode="auto">
          <a:xfrm>
            <a:off x="6038850" y="3671888"/>
            <a:ext cx="627063" cy="461962"/>
          </a:xfrm>
          <a:prstGeom prst="rect">
            <a:avLst/>
          </a:prstGeom>
          <a:noFill/>
          <a:ln w="9525">
            <a:noFill/>
            <a:miter lim="800000"/>
            <a:headEnd/>
            <a:tailEnd/>
          </a:ln>
          <a:effectLst/>
        </p:spPr>
        <p:txBody>
          <a:bodyPr wrap="none">
            <a:spAutoFit/>
          </a:bodyPr>
          <a:lstStyle/>
          <a:p>
            <a:pPr>
              <a:defRPr/>
            </a:pPr>
            <a:r>
              <a:rPr lang="en-US" sz="2400" b="1">
                <a:effectLst>
                  <a:outerShdw blurRad="38100" dist="38100" dir="2700000" algn="tl">
                    <a:srgbClr val="C0C0C0"/>
                  </a:outerShdw>
                </a:effectLst>
                <a:latin typeface="Calibri" pitchFamily="34" charset="0"/>
                <a:ea typeface="ＭＳ Ｐゴシック" pitchFamily="1" charset="-128"/>
                <a:cs typeface="Calibri" pitchFamily="34" charset="0"/>
              </a:rPr>
              <a:t>BM</a:t>
            </a:r>
          </a:p>
        </p:txBody>
      </p:sp>
      <p:sp>
        <p:nvSpPr>
          <p:cNvPr id="26638" name="Text Box 19"/>
          <p:cNvSpPr txBox="1">
            <a:spLocks noChangeArrowheads="1"/>
          </p:cNvSpPr>
          <p:nvPr/>
        </p:nvSpPr>
        <p:spPr bwMode="auto">
          <a:xfrm>
            <a:off x="2978150" y="6219825"/>
            <a:ext cx="6072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r>
              <a:rPr lang="en-US" sz="1400">
                <a:latin typeface="Calibri" pitchFamily="34" charset="0"/>
                <a:cs typeface="Calibri" pitchFamily="34" charset="0"/>
              </a:rPr>
              <a:t>PAS reacts with </a:t>
            </a:r>
            <a:r>
              <a:rPr lang="en-US" sz="1400" b="1">
                <a:solidFill>
                  <a:schemeClr val="tx1"/>
                </a:solidFill>
                <a:latin typeface="Calibri" pitchFamily="34" charset="0"/>
                <a:cs typeface="Calibri" pitchFamily="34" charset="0"/>
              </a:rPr>
              <a:t>carbohydrate-rich molecules</a:t>
            </a:r>
            <a:r>
              <a:rPr lang="en-US" sz="1400">
                <a:latin typeface="Calibri" pitchFamily="34" charset="0"/>
                <a:cs typeface="Calibri" pitchFamily="34" charset="0"/>
              </a:rPr>
              <a:t> such as perlecan, laminin and type III collagen associated with the basement membrane.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3"/>
          <p:cNvSpPr txBox="1">
            <a:spLocks noChangeArrowheads="1"/>
          </p:cNvSpPr>
          <p:nvPr>
            <p:custDataLst>
              <p:tags r:id="rId1"/>
            </p:custDataLst>
          </p:nvPr>
        </p:nvSpPr>
        <p:spPr bwMode="auto">
          <a:xfrm>
            <a:off x="190500" y="-4763"/>
            <a:ext cx="8763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lgn="ctr" eaLnBrk="1" hangingPunct="1">
              <a:spcBef>
                <a:spcPct val="50000"/>
              </a:spcBef>
            </a:pPr>
            <a:r>
              <a:rPr lang="en-US" sz="2800">
                <a:solidFill>
                  <a:schemeClr val="tx1"/>
                </a:solidFill>
                <a:latin typeface="Calibri" pitchFamily="34" charset="0"/>
                <a:cs typeface="Calibri" pitchFamily="34" charset="0"/>
              </a:rPr>
              <a:t>A closer look at the basement membrane: </a:t>
            </a:r>
          </a:p>
          <a:p>
            <a:pPr algn="ctr" eaLnBrk="1" hangingPunct="1"/>
            <a:r>
              <a:rPr lang="en-US" sz="2000">
                <a:solidFill>
                  <a:schemeClr val="tx1"/>
                </a:solidFill>
                <a:latin typeface="Calibri" pitchFamily="34" charset="0"/>
                <a:cs typeface="Calibri" pitchFamily="34" charset="0"/>
              </a:rPr>
              <a:t>What appears as ONE layer by LM is actually </a:t>
            </a:r>
            <a:r>
              <a:rPr lang="en-US" sz="2000" b="1">
                <a:solidFill>
                  <a:schemeClr val="tx1"/>
                </a:solidFill>
                <a:latin typeface="Calibri" pitchFamily="34" charset="0"/>
                <a:cs typeface="Calibri" pitchFamily="34" charset="0"/>
              </a:rPr>
              <a:t>THREE</a:t>
            </a:r>
            <a:r>
              <a:rPr lang="en-US" sz="2000">
                <a:solidFill>
                  <a:schemeClr val="tx1"/>
                </a:solidFill>
                <a:latin typeface="Calibri" pitchFamily="34" charset="0"/>
                <a:cs typeface="Calibri" pitchFamily="34" charset="0"/>
              </a:rPr>
              <a:t> layers when viewed by EM</a:t>
            </a:r>
          </a:p>
        </p:txBody>
      </p:sp>
      <p:sp>
        <p:nvSpPr>
          <p:cNvPr id="27651" name="Text Box 5"/>
          <p:cNvSpPr txBox="1">
            <a:spLocks noChangeArrowheads="1"/>
          </p:cNvSpPr>
          <p:nvPr>
            <p:custDataLst>
              <p:tags r:id="rId2"/>
            </p:custDataLst>
          </p:nvPr>
        </p:nvSpPr>
        <p:spPr bwMode="auto">
          <a:xfrm>
            <a:off x="6115050" y="3960813"/>
            <a:ext cx="28194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spcBef>
                <a:spcPct val="50000"/>
              </a:spcBef>
              <a:buFontTx/>
              <a:buAutoNum type="arabicPeriod" startAt="3"/>
            </a:pPr>
            <a:r>
              <a:rPr lang="en-US" sz="2000" b="1">
                <a:solidFill>
                  <a:schemeClr val="accent2"/>
                </a:solidFill>
                <a:latin typeface="Calibri" pitchFamily="34" charset="0"/>
                <a:cs typeface="Calibri" pitchFamily="34" charset="0"/>
              </a:rPr>
              <a:t>Fibroreticular lamina (FL) merges with underlying CT  </a:t>
            </a:r>
            <a:r>
              <a:rPr lang="en-US" sz="1600" b="1">
                <a:solidFill>
                  <a:schemeClr val="accent2"/>
                </a:solidFill>
                <a:latin typeface="Calibri" pitchFamily="34" charset="0"/>
                <a:cs typeface="Calibri" pitchFamily="34" charset="0"/>
              </a:rPr>
              <a:t>(type III* and type VII collagen fibrils) </a:t>
            </a:r>
            <a:endParaRPr lang="en-US" sz="2000" b="1">
              <a:solidFill>
                <a:schemeClr val="accent2"/>
              </a:solidFill>
              <a:latin typeface="Calibri" pitchFamily="34" charset="0"/>
              <a:cs typeface="Calibri" pitchFamily="34" charset="0"/>
            </a:endParaRPr>
          </a:p>
        </p:txBody>
      </p:sp>
      <p:sp>
        <p:nvSpPr>
          <p:cNvPr id="27652" name="Text Box 6"/>
          <p:cNvSpPr txBox="1">
            <a:spLocks noChangeArrowheads="1"/>
          </p:cNvSpPr>
          <p:nvPr>
            <p:custDataLst>
              <p:tags r:id="rId3"/>
            </p:custDataLst>
          </p:nvPr>
        </p:nvSpPr>
        <p:spPr bwMode="auto">
          <a:xfrm rot="-5400000">
            <a:off x="4683920" y="2180431"/>
            <a:ext cx="2151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2000" b="1">
                <a:solidFill>
                  <a:srgbClr val="008000"/>
                </a:solidFill>
                <a:latin typeface="Calibri" pitchFamily="34" charset="0"/>
                <a:cs typeface="Calibri" pitchFamily="34" charset="0"/>
              </a:rPr>
              <a:t>basal lamina</a:t>
            </a:r>
          </a:p>
        </p:txBody>
      </p:sp>
      <p:sp>
        <p:nvSpPr>
          <p:cNvPr id="27653" name="AutoShape 7"/>
          <p:cNvSpPr>
            <a:spLocks/>
          </p:cNvSpPr>
          <p:nvPr>
            <p:custDataLst>
              <p:tags r:id="rId4"/>
            </p:custDataLst>
          </p:nvPr>
        </p:nvSpPr>
        <p:spPr bwMode="auto">
          <a:xfrm>
            <a:off x="5956300" y="1911350"/>
            <a:ext cx="228600" cy="1296988"/>
          </a:xfrm>
          <a:prstGeom prst="leftBrace">
            <a:avLst>
              <a:gd name="adj1" fmla="val 47280"/>
              <a:gd name="adj2" fmla="val 50000"/>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3200">
              <a:latin typeface="Calibri" pitchFamily="34" charset="0"/>
              <a:cs typeface="Calibri" pitchFamily="34" charset="0"/>
            </a:endParaRPr>
          </a:p>
        </p:txBody>
      </p:sp>
      <p:pic>
        <p:nvPicPr>
          <p:cNvPr id="27654" name="Picture 9"/>
          <p:cNvPicPr>
            <a:picLocks noChangeAspect="1" noChangeArrowheads="1"/>
          </p:cNvPicPr>
          <p:nvPr>
            <p:ph idx="1"/>
            <p:custDataLst>
              <p:tags r:id="rId5"/>
            </p:custDataLst>
          </p:nvPr>
        </p:nvPicPr>
        <p:blipFill>
          <a:blip r:embed="rId21">
            <a:extLst>
              <a:ext uri="{28A0092B-C50C-407E-A947-70E740481C1C}">
                <a14:useLocalDpi xmlns:a14="http://schemas.microsoft.com/office/drawing/2010/main" val="0"/>
              </a:ext>
            </a:extLst>
          </a:blip>
          <a:srcRect l="34966"/>
          <a:stretch>
            <a:fillRect/>
          </a:stretch>
        </p:blipFill>
        <p:spPr>
          <a:xfrm>
            <a:off x="247650" y="977900"/>
            <a:ext cx="5024438" cy="5410200"/>
          </a:xfrm>
        </p:spPr>
      </p:pic>
      <p:sp>
        <p:nvSpPr>
          <p:cNvPr id="27655" name="Line 10"/>
          <p:cNvSpPr>
            <a:spLocks noChangeShapeType="1"/>
          </p:cNvSpPr>
          <p:nvPr>
            <p:custDataLst>
              <p:tags r:id="rId6"/>
            </p:custDataLst>
          </p:nvPr>
        </p:nvSpPr>
        <p:spPr bwMode="auto">
          <a:xfrm flipH="1">
            <a:off x="2076450" y="1816100"/>
            <a:ext cx="457200" cy="12954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656" name="Line 11"/>
          <p:cNvSpPr>
            <a:spLocks noChangeShapeType="1"/>
          </p:cNvSpPr>
          <p:nvPr>
            <p:custDataLst>
              <p:tags r:id="rId7"/>
            </p:custDataLst>
          </p:nvPr>
        </p:nvSpPr>
        <p:spPr bwMode="auto">
          <a:xfrm>
            <a:off x="2533650" y="1816100"/>
            <a:ext cx="1066800" cy="11430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657" name="Line 14"/>
          <p:cNvSpPr>
            <a:spLocks noChangeShapeType="1"/>
          </p:cNvSpPr>
          <p:nvPr>
            <p:custDataLst>
              <p:tags r:id="rId8"/>
            </p:custDataLst>
          </p:nvPr>
        </p:nvSpPr>
        <p:spPr bwMode="auto">
          <a:xfrm flipV="1">
            <a:off x="2457450" y="3263900"/>
            <a:ext cx="0" cy="914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658" name="Line 15"/>
          <p:cNvSpPr>
            <a:spLocks noChangeShapeType="1"/>
          </p:cNvSpPr>
          <p:nvPr>
            <p:custDataLst>
              <p:tags r:id="rId9"/>
            </p:custDataLst>
          </p:nvPr>
        </p:nvSpPr>
        <p:spPr bwMode="auto">
          <a:xfrm flipV="1">
            <a:off x="3448050" y="3340100"/>
            <a:ext cx="0" cy="838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2226" name="Text Box 18"/>
          <p:cNvSpPr txBox="1">
            <a:spLocks noChangeArrowheads="1"/>
          </p:cNvSpPr>
          <p:nvPr>
            <p:custDataLst>
              <p:tags r:id="rId10"/>
            </p:custDataLst>
          </p:nvPr>
        </p:nvSpPr>
        <p:spPr bwMode="auto">
          <a:xfrm>
            <a:off x="639763" y="4718050"/>
            <a:ext cx="609600" cy="457200"/>
          </a:xfrm>
          <a:prstGeom prst="rect">
            <a:avLst/>
          </a:prstGeom>
          <a:noFill/>
          <a:ln w="9525">
            <a:noFill/>
            <a:miter lim="800000"/>
            <a:headEnd/>
            <a:tailEnd/>
          </a:ln>
          <a:effectLst>
            <a:outerShdw blurRad="50800" dist="50800" dir="5400000" algn="ctr" rotWithShape="0">
              <a:schemeClr val="bg1"/>
            </a:outerShdw>
          </a:effectLst>
        </p:spPr>
        <p:txBody>
          <a:bodyPr>
            <a:spAutoFit/>
          </a:bodyPr>
          <a:lstStyle/>
          <a:p>
            <a:pPr>
              <a:spcBef>
                <a:spcPct val="50000"/>
              </a:spcBef>
              <a:defRPr/>
            </a:pPr>
            <a:r>
              <a:rPr lang="en-US" sz="2400" b="1" dirty="0">
                <a:solidFill>
                  <a:schemeClr val="tx1"/>
                </a:solidFill>
                <a:effectLst>
                  <a:outerShdw blurRad="38100" dist="38100" dir="2700000" algn="tl">
                    <a:srgbClr val="C0C0C0"/>
                  </a:outerShdw>
                </a:effectLst>
                <a:latin typeface="Calibri" pitchFamily="34" charset="0"/>
                <a:ea typeface="ＭＳ Ｐゴシック" pitchFamily="1" charset="-128"/>
                <a:cs typeface="Calibri" pitchFamily="34" charset="0"/>
              </a:rPr>
              <a:t>FL</a:t>
            </a:r>
            <a:endParaRPr lang="en-US" sz="2000" b="1" dirty="0">
              <a:solidFill>
                <a:schemeClr val="tx1"/>
              </a:solidFill>
              <a:effectLst>
                <a:outerShdw blurRad="38100" dist="38100" dir="2700000" algn="tl">
                  <a:srgbClr val="C0C0C0"/>
                </a:outerShdw>
              </a:effectLst>
              <a:latin typeface="Calibri" pitchFamily="34" charset="0"/>
              <a:ea typeface="ＭＳ Ｐゴシック" pitchFamily="1" charset="-128"/>
              <a:cs typeface="Calibri" pitchFamily="34" charset="0"/>
            </a:endParaRPr>
          </a:p>
        </p:txBody>
      </p:sp>
      <p:sp>
        <p:nvSpPr>
          <p:cNvPr id="27660" name="Text Box 20"/>
          <p:cNvSpPr txBox="1">
            <a:spLocks noChangeArrowheads="1"/>
          </p:cNvSpPr>
          <p:nvPr>
            <p:custDataLst>
              <p:tags r:id="rId11"/>
            </p:custDataLst>
          </p:nvPr>
        </p:nvSpPr>
        <p:spPr bwMode="auto">
          <a:xfrm>
            <a:off x="2228850" y="4178300"/>
            <a:ext cx="914400" cy="457200"/>
          </a:xfrm>
          <a:prstGeom prst="rect">
            <a:avLst/>
          </a:prstGeom>
          <a:noFill/>
          <a:ln>
            <a:noFill/>
          </a:ln>
          <a:effectLst>
            <a:outerShdw blurRad="12700" dist="635000" sx="1000" sy="1000" algn="tl"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pitchFamily="1" charset="-128"/>
              </a:defRPr>
            </a:lvl1pPr>
            <a:lvl2pPr marL="742950" indent="-285750">
              <a:defRPr sz="4400">
                <a:solidFill>
                  <a:schemeClr val="tx2"/>
                </a:solidFill>
                <a:latin typeface="Skia" charset="0"/>
                <a:ea typeface="ＭＳ Ｐゴシック" pitchFamily="1" charset="-128"/>
              </a:defRPr>
            </a:lvl2pPr>
            <a:lvl3pPr marL="1143000" indent="-228600">
              <a:defRPr sz="4400">
                <a:solidFill>
                  <a:schemeClr val="tx2"/>
                </a:solidFill>
                <a:latin typeface="Skia" charset="0"/>
                <a:ea typeface="ＭＳ Ｐゴシック" pitchFamily="1" charset="-128"/>
              </a:defRPr>
            </a:lvl3pPr>
            <a:lvl4pPr marL="1600200" indent="-228600">
              <a:defRPr sz="4400">
                <a:solidFill>
                  <a:schemeClr val="tx2"/>
                </a:solidFill>
                <a:latin typeface="Skia" charset="0"/>
                <a:ea typeface="ＭＳ Ｐゴシック" pitchFamily="1" charset="-128"/>
              </a:defRPr>
            </a:lvl4pPr>
            <a:lvl5pPr marL="2057400" indent="-228600">
              <a:defRPr sz="4400">
                <a:solidFill>
                  <a:schemeClr val="tx2"/>
                </a:solidFill>
                <a:latin typeface="Skia" charset="0"/>
                <a:ea typeface="ＭＳ Ｐゴシック" pitchFamily="1" charset="-128"/>
              </a:defRPr>
            </a:lvl5pPr>
            <a:lvl6pPr marL="2514600" indent="-228600" eaLnBrk="0" fontAlgn="base" hangingPunct="0">
              <a:spcBef>
                <a:spcPct val="0"/>
              </a:spcBef>
              <a:spcAft>
                <a:spcPct val="0"/>
              </a:spcAft>
              <a:defRPr sz="4400">
                <a:solidFill>
                  <a:schemeClr val="tx2"/>
                </a:solidFill>
                <a:latin typeface="Skia" charset="0"/>
                <a:ea typeface="ＭＳ Ｐゴシック" pitchFamily="1" charset="-128"/>
              </a:defRPr>
            </a:lvl6pPr>
            <a:lvl7pPr marL="2971800" indent="-228600" eaLnBrk="0" fontAlgn="base" hangingPunct="0">
              <a:spcBef>
                <a:spcPct val="0"/>
              </a:spcBef>
              <a:spcAft>
                <a:spcPct val="0"/>
              </a:spcAft>
              <a:defRPr sz="4400">
                <a:solidFill>
                  <a:schemeClr val="tx2"/>
                </a:solidFill>
                <a:latin typeface="Skia" charset="0"/>
                <a:ea typeface="ＭＳ Ｐゴシック" pitchFamily="1" charset="-128"/>
              </a:defRPr>
            </a:lvl7pPr>
            <a:lvl8pPr marL="3429000" indent="-228600" eaLnBrk="0" fontAlgn="base" hangingPunct="0">
              <a:spcBef>
                <a:spcPct val="0"/>
              </a:spcBef>
              <a:spcAft>
                <a:spcPct val="0"/>
              </a:spcAft>
              <a:defRPr sz="4400">
                <a:solidFill>
                  <a:schemeClr val="tx2"/>
                </a:solidFill>
                <a:latin typeface="Skia" charset="0"/>
                <a:ea typeface="ＭＳ Ｐゴシック" pitchFamily="1" charset="-128"/>
              </a:defRPr>
            </a:lvl8pPr>
            <a:lvl9pPr marL="3886200" indent="-228600" eaLnBrk="0" fontAlgn="base" hangingPunct="0">
              <a:spcBef>
                <a:spcPct val="0"/>
              </a:spcBef>
              <a:spcAft>
                <a:spcPct val="0"/>
              </a:spcAft>
              <a:defRPr sz="4400">
                <a:solidFill>
                  <a:schemeClr val="tx2"/>
                </a:solidFill>
                <a:latin typeface="Skia" charset="0"/>
                <a:ea typeface="ＭＳ Ｐゴシック" pitchFamily="1" charset="-128"/>
              </a:defRPr>
            </a:lvl9pPr>
          </a:lstStyle>
          <a:p>
            <a:pPr>
              <a:spcBef>
                <a:spcPct val="50000"/>
              </a:spcBef>
              <a:defRPr/>
            </a:pPr>
            <a:r>
              <a:rPr lang="en-US" sz="2400" b="1" dirty="0" smtClean="0">
                <a:latin typeface="Calibri" pitchFamily="34" charset="0"/>
                <a:cs typeface="Calibri" pitchFamily="34" charset="0"/>
              </a:rPr>
              <a:t>LL</a:t>
            </a:r>
            <a:endParaRPr lang="en-US" sz="2000" b="1" dirty="0" smtClean="0">
              <a:latin typeface="Calibri" pitchFamily="34" charset="0"/>
              <a:cs typeface="Calibri" pitchFamily="34" charset="0"/>
            </a:endParaRPr>
          </a:p>
        </p:txBody>
      </p:sp>
      <p:sp>
        <p:nvSpPr>
          <p:cNvPr id="222229" name="Text Box 21"/>
          <p:cNvSpPr txBox="1">
            <a:spLocks noChangeArrowheads="1"/>
          </p:cNvSpPr>
          <p:nvPr>
            <p:custDataLst>
              <p:tags r:id="rId12"/>
            </p:custDataLst>
          </p:nvPr>
        </p:nvSpPr>
        <p:spPr bwMode="auto">
          <a:xfrm>
            <a:off x="3219450" y="4178300"/>
            <a:ext cx="609600" cy="914400"/>
          </a:xfrm>
          <a:prstGeom prst="rect">
            <a:avLst/>
          </a:prstGeom>
          <a:noFill/>
          <a:ln w="9525">
            <a:noFill/>
            <a:miter lim="800000"/>
            <a:headEnd/>
            <a:tailEnd/>
          </a:ln>
        </p:spPr>
        <p:txBody>
          <a:bodyPr>
            <a:spAutoFit/>
          </a:bodyPr>
          <a:lstStyle/>
          <a:p>
            <a:pPr>
              <a:spcBef>
                <a:spcPct val="50000"/>
              </a:spcBef>
              <a:defRPr/>
            </a:pPr>
            <a:r>
              <a:rPr lang="en-US" sz="2400" b="1">
                <a:solidFill>
                  <a:schemeClr val="tx1"/>
                </a:solidFill>
                <a:effectLst>
                  <a:outerShdw blurRad="38100" dist="38100" dir="2700000" algn="tl">
                    <a:srgbClr val="C0C0C0"/>
                  </a:outerShdw>
                </a:effectLst>
                <a:latin typeface="Calibri" pitchFamily="34" charset="0"/>
                <a:ea typeface="ＭＳ Ｐゴシック" pitchFamily="1" charset="-128"/>
                <a:cs typeface="Calibri" pitchFamily="34" charset="0"/>
              </a:rPr>
              <a:t>LD</a:t>
            </a:r>
            <a:endParaRPr lang="en-US" sz="2000" b="1">
              <a:solidFill>
                <a:schemeClr val="accent2"/>
              </a:solidFill>
              <a:effectLst>
                <a:outerShdw blurRad="38100" dist="38100" dir="2700000" algn="tl">
                  <a:srgbClr val="C0C0C0"/>
                </a:outerShdw>
              </a:effectLst>
              <a:latin typeface="Calibri" pitchFamily="34" charset="0"/>
              <a:ea typeface="ＭＳ Ｐゴシック" pitchFamily="1" charset="-128"/>
              <a:cs typeface="Calibri" pitchFamily="34" charset="0"/>
            </a:endParaRPr>
          </a:p>
          <a:p>
            <a:pPr>
              <a:spcBef>
                <a:spcPct val="50000"/>
              </a:spcBef>
              <a:defRPr/>
            </a:pPr>
            <a:endParaRPr lang="en-US" sz="2000" b="1">
              <a:solidFill>
                <a:schemeClr val="accent2"/>
              </a:solidFill>
              <a:effectLst>
                <a:outerShdw blurRad="38100" dist="38100" dir="2700000" algn="tl">
                  <a:srgbClr val="C0C0C0"/>
                </a:outerShdw>
              </a:effectLst>
              <a:latin typeface="Calibri" pitchFamily="34" charset="0"/>
              <a:ea typeface="ＭＳ Ｐゴシック" pitchFamily="1" charset="-128"/>
              <a:cs typeface="Calibri" pitchFamily="34" charset="0"/>
            </a:endParaRPr>
          </a:p>
        </p:txBody>
      </p:sp>
      <p:sp>
        <p:nvSpPr>
          <p:cNvPr id="27662" name="Text Box 23"/>
          <p:cNvSpPr txBox="1">
            <a:spLocks noChangeArrowheads="1"/>
          </p:cNvSpPr>
          <p:nvPr>
            <p:custDataLst>
              <p:tags r:id="rId13"/>
            </p:custDataLst>
          </p:nvPr>
        </p:nvSpPr>
        <p:spPr bwMode="auto">
          <a:xfrm>
            <a:off x="1771650" y="5702300"/>
            <a:ext cx="259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spcBef>
                <a:spcPct val="50000"/>
              </a:spcBef>
            </a:pPr>
            <a:r>
              <a:rPr lang="en-US" sz="1800" b="1">
                <a:solidFill>
                  <a:schemeClr val="tx1"/>
                </a:solidFill>
                <a:latin typeface="Calibri" pitchFamily="34" charset="0"/>
                <a:cs typeface="Calibri" pitchFamily="34" charset="0"/>
              </a:rPr>
              <a:t>Connective tissue</a:t>
            </a:r>
          </a:p>
        </p:txBody>
      </p:sp>
      <p:sp>
        <p:nvSpPr>
          <p:cNvPr id="27663" name="Text Box 27"/>
          <p:cNvSpPr txBox="1">
            <a:spLocks noChangeArrowheads="1"/>
          </p:cNvSpPr>
          <p:nvPr>
            <p:custDataLst>
              <p:tags r:id="rId14"/>
            </p:custDataLst>
          </p:nvPr>
        </p:nvSpPr>
        <p:spPr bwMode="auto">
          <a:xfrm rot="10800000" flipH="1">
            <a:off x="5541963" y="3049588"/>
            <a:ext cx="492125"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spcBef>
                <a:spcPct val="50000"/>
              </a:spcBef>
            </a:pPr>
            <a:r>
              <a:rPr lang="en-US" sz="2000" b="1">
                <a:solidFill>
                  <a:schemeClr val="accent2"/>
                </a:solidFill>
                <a:latin typeface="Calibri" pitchFamily="34" charset="0"/>
                <a:cs typeface="Calibri" pitchFamily="34" charset="0"/>
              </a:rPr>
              <a:t>fibroreticular lamina</a:t>
            </a:r>
            <a:endParaRPr lang="en-US" sz="4000">
              <a:solidFill>
                <a:schemeClr val="accent2"/>
              </a:solidFill>
              <a:latin typeface="Calibri" pitchFamily="34" charset="0"/>
              <a:cs typeface="Calibri" pitchFamily="34" charset="0"/>
            </a:endParaRPr>
          </a:p>
        </p:txBody>
      </p:sp>
      <p:sp>
        <p:nvSpPr>
          <p:cNvPr id="27664" name="Rectangle 28"/>
          <p:cNvSpPr>
            <a:spLocks noChangeArrowheads="1"/>
          </p:cNvSpPr>
          <p:nvPr>
            <p:custDataLst>
              <p:tags r:id="rId15"/>
            </p:custDataLst>
          </p:nvPr>
        </p:nvSpPr>
        <p:spPr bwMode="auto">
          <a:xfrm>
            <a:off x="1543050" y="1511300"/>
            <a:ext cx="2133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cs typeface="Calibri" pitchFamily="34" charset="0"/>
            </a:endParaRPr>
          </a:p>
        </p:txBody>
      </p:sp>
      <p:sp>
        <p:nvSpPr>
          <p:cNvPr id="27665" name="Text Box 13"/>
          <p:cNvSpPr txBox="1">
            <a:spLocks noChangeArrowheads="1"/>
          </p:cNvSpPr>
          <p:nvPr>
            <p:custDataLst>
              <p:tags r:id="rId16"/>
            </p:custDataLst>
          </p:nvPr>
        </p:nvSpPr>
        <p:spPr bwMode="auto">
          <a:xfrm>
            <a:off x="1517650" y="14224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spcBef>
                <a:spcPct val="50000"/>
              </a:spcBef>
            </a:pPr>
            <a:r>
              <a:rPr lang="en-US" sz="1800" b="1">
                <a:solidFill>
                  <a:schemeClr val="tx1"/>
                </a:solidFill>
                <a:latin typeface="Calibri" pitchFamily="34" charset="0"/>
                <a:cs typeface="Calibri" pitchFamily="34" charset="0"/>
              </a:rPr>
              <a:t>hemidesmosomes</a:t>
            </a:r>
          </a:p>
        </p:txBody>
      </p:sp>
      <p:sp>
        <p:nvSpPr>
          <p:cNvPr id="27666" name="Text Box 41"/>
          <p:cNvSpPr txBox="1">
            <a:spLocks noChangeArrowheads="1"/>
          </p:cNvSpPr>
          <p:nvPr/>
        </p:nvSpPr>
        <p:spPr bwMode="auto">
          <a:xfrm>
            <a:off x="5994400" y="5870575"/>
            <a:ext cx="3130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r>
              <a:rPr lang="en-US" sz="1400" b="1" i="1">
                <a:latin typeface="Calibri" pitchFamily="34" charset="0"/>
                <a:cs typeface="Calibri" pitchFamily="34" charset="0"/>
              </a:rPr>
              <a:t>*so, basement membranes can </a:t>
            </a:r>
            <a:r>
              <a:rPr lang="en-US" sz="1400" b="1" i="1" u="sng">
                <a:latin typeface="Calibri" pitchFamily="34" charset="0"/>
                <a:cs typeface="Calibri" pitchFamily="34" charset="0"/>
              </a:rPr>
              <a:t>also</a:t>
            </a:r>
            <a:r>
              <a:rPr lang="en-US" sz="1400" b="1" i="1">
                <a:latin typeface="Calibri" pitchFamily="34" charset="0"/>
                <a:cs typeface="Calibri" pitchFamily="34" charset="0"/>
              </a:rPr>
              <a:t> be visualized with </a:t>
            </a:r>
            <a:r>
              <a:rPr lang="en-US" sz="1400" b="1" i="1" u="sng">
                <a:latin typeface="Calibri" pitchFamily="34" charset="0"/>
                <a:cs typeface="Calibri" pitchFamily="34" charset="0"/>
              </a:rPr>
              <a:t>silver stain</a:t>
            </a:r>
          </a:p>
        </p:txBody>
      </p:sp>
      <p:sp>
        <p:nvSpPr>
          <p:cNvPr id="27667" name="Text Box 42"/>
          <p:cNvSpPr txBox="1">
            <a:spLocks noChangeArrowheads="1"/>
          </p:cNvSpPr>
          <p:nvPr/>
        </p:nvSpPr>
        <p:spPr bwMode="auto">
          <a:xfrm>
            <a:off x="57150" y="6464300"/>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r>
              <a:rPr lang="en-US" sz="2000">
                <a:latin typeface="Calibri" pitchFamily="34" charset="0"/>
                <a:cs typeface="Calibri" pitchFamily="34" charset="0"/>
              </a:rPr>
              <a:t>So, the “basement membrane” is the basal lamina + the fibroreticular lamina </a:t>
            </a:r>
          </a:p>
        </p:txBody>
      </p:sp>
      <p:sp>
        <p:nvSpPr>
          <p:cNvPr id="27668" name="AutoShape 43"/>
          <p:cNvSpPr>
            <a:spLocks/>
          </p:cNvSpPr>
          <p:nvPr>
            <p:custDataLst>
              <p:tags r:id="rId17"/>
            </p:custDataLst>
          </p:nvPr>
        </p:nvSpPr>
        <p:spPr bwMode="auto">
          <a:xfrm flipH="1">
            <a:off x="5348288" y="2822575"/>
            <a:ext cx="228600" cy="457200"/>
          </a:xfrm>
          <a:prstGeom prst="leftBrace">
            <a:avLst>
              <a:gd name="adj1" fmla="val 16667"/>
              <a:gd name="adj2" fmla="val 50000"/>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3200">
              <a:latin typeface="Calibri" pitchFamily="34" charset="0"/>
              <a:cs typeface="Calibri" pitchFamily="34" charset="0"/>
            </a:endParaRPr>
          </a:p>
        </p:txBody>
      </p:sp>
      <p:sp>
        <p:nvSpPr>
          <p:cNvPr id="27669" name="AutoShape 44"/>
          <p:cNvSpPr>
            <a:spLocks/>
          </p:cNvSpPr>
          <p:nvPr>
            <p:custDataLst>
              <p:tags r:id="rId18"/>
            </p:custDataLst>
          </p:nvPr>
        </p:nvSpPr>
        <p:spPr bwMode="auto">
          <a:xfrm flipH="1">
            <a:off x="5348288" y="3429000"/>
            <a:ext cx="228600" cy="2808288"/>
          </a:xfrm>
          <a:prstGeom prst="leftBrace">
            <a:avLst>
              <a:gd name="adj1" fmla="val 102373"/>
              <a:gd name="adj2"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3200">
              <a:latin typeface="Calibri" pitchFamily="34" charset="0"/>
              <a:cs typeface="Calibri" pitchFamily="34" charset="0"/>
            </a:endParaRPr>
          </a:p>
        </p:txBody>
      </p:sp>
      <p:sp>
        <p:nvSpPr>
          <p:cNvPr id="27670" name="Text Box 45"/>
          <p:cNvSpPr txBox="1">
            <a:spLocks noChangeArrowheads="1"/>
          </p:cNvSpPr>
          <p:nvPr/>
        </p:nvSpPr>
        <p:spPr bwMode="auto">
          <a:xfrm>
            <a:off x="6108700" y="1873250"/>
            <a:ext cx="2767013"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spcBef>
                <a:spcPct val="50000"/>
              </a:spcBef>
              <a:buFontTx/>
              <a:buAutoNum type="arabicPeriod"/>
            </a:pPr>
            <a:r>
              <a:rPr lang="en-US" sz="2000" b="1">
                <a:solidFill>
                  <a:srgbClr val="008000"/>
                </a:solidFill>
                <a:latin typeface="Calibri" pitchFamily="34" charset="0"/>
                <a:cs typeface="Calibri" pitchFamily="34" charset="0"/>
              </a:rPr>
              <a:t>lamina lucida (LL) or rara 10-50 nm</a:t>
            </a:r>
            <a:r>
              <a:rPr lang="en-US" sz="1600">
                <a:solidFill>
                  <a:srgbClr val="008000"/>
                </a:solidFill>
                <a:latin typeface="Calibri" pitchFamily="34" charset="0"/>
                <a:cs typeface="Calibri" pitchFamily="34" charset="0"/>
              </a:rPr>
              <a:t> </a:t>
            </a:r>
          </a:p>
          <a:p>
            <a:pPr eaLnBrk="1" hangingPunct="1">
              <a:spcBef>
                <a:spcPct val="50000"/>
              </a:spcBef>
              <a:buFontTx/>
              <a:buAutoNum type="arabicPeriod"/>
            </a:pPr>
            <a:r>
              <a:rPr lang="en-US" sz="2000" b="1">
                <a:solidFill>
                  <a:srgbClr val="008000"/>
                </a:solidFill>
                <a:latin typeface="Calibri" pitchFamily="34" charset="0"/>
                <a:cs typeface="Calibri" pitchFamily="34" charset="0"/>
              </a:rPr>
              <a:t>lamina densa (LD) 20-300 nm </a:t>
            </a:r>
            <a:r>
              <a:rPr lang="en-US" sz="1600" b="1">
                <a:solidFill>
                  <a:srgbClr val="008000"/>
                </a:solidFill>
                <a:latin typeface="Calibri" pitchFamily="34" charset="0"/>
                <a:cs typeface="Calibri" pitchFamily="34" charset="0"/>
              </a:rPr>
              <a:t>(type IV collagen)</a:t>
            </a:r>
            <a:endParaRPr lang="en-US">
              <a:solidFill>
                <a:srgbClr val="008000"/>
              </a:solidFill>
              <a:latin typeface="Calibri" pitchFamily="34" charset="0"/>
              <a:cs typeface="Calibri" pitchFamily="34" charset="0"/>
            </a:endParaRPr>
          </a:p>
        </p:txBody>
      </p:sp>
      <p:cxnSp>
        <p:nvCxnSpPr>
          <p:cNvPr id="27671" name="Straight Connector 2"/>
          <p:cNvCxnSpPr>
            <a:cxnSpLocks noChangeShapeType="1"/>
          </p:cNvCxnSpPr>
          <p:nvPr/>
        </p:nvCxnSpPr>
        <p:spPr bwMode="auto">
          <a:xfrm flipV="1">
            <a:off x="854075" y="3721100"/>
            <a:ext cx="0" cy="996950"/>
          </a:xfrm>
          <a:prstGeom prst="line">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7672" name="Straight Connector 30"/>
          <p:cNvCxnSpPr>
            <a:cxnSpLocks noChangeShapeType="1"/>
          </p:cNvCxnSpPr>
          <p:nvPr/>
        </p:nvCxnSpPr>
        <p:spPr bwMode="auto">
          <a:xfrm>
            <a:off x="852488" y="5165725"/>
            <a:ext cx="0" cy="995363"/>
          </a:xfrm>
          <a:prstGeom prst="line">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8" descr="RossFig5_29a"/>
          <p:cNvPicPr>
            <a:picLocks noChangeAspect="1" noChangeArrowheads="1"/>
          </p:cNvPicPr>
          <p:nvPr/>
        </p:nvPicPr>
        <p:blipFill>
          <a:blip r:embed="rId3">
            <a:extLst>
              <a:ext uri="{28A0092B-C50C-407E-A947-70E740481C1C}">
                <a14:useLocalDpi xmlns:a14="http://schemas.microsoft.com/office/drawing/2010/main" val="0"/>
              </a:ext>
            </a:extLst>
          </a:blip>
          <a:srcRect l="868" t="3502"/>
          <a:stretch>
            <a:fillRect/>
          </a:stretch>
        </p:blipFill>
        <p:spPr bwMode="auto">
          <a:xfrm>
            <a:off x="19050" y="0"/>
            <a:ext cx="6345238"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7" descr="RossFig5_29b"/>
          <p:cNvPicPr>
            <a:picLocks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520825" y="4187825"/>
            <a:ext cx="3657600" cy="2670175"/>
          </a:xfrm>
          <a:noFill/>
        </p:spPr>
      </p:pic>
      <p:sp>
        <p:nvSpPr>
          <p:cNvPr id="28676" name="Rectangle 10"/>
          <p:cNvSpPr>
            <a:spLocks noGrp="1" noChangeArrowheads="1"/>
          </p:cNvSpPr>
          <p:nvPr>
            <p:ph type="title"/>
          </p:nvPr>
        </p:nvSpPr>
        <p:spPr>
          <a:xfrm>
            <a:off x="6242050" y="469900"/>
            <a:ext cx="2901950" cy="1379538"/>
          </a:xfrm>
        </p:spPr>
        <p:txBody>
          <a:bodyPr/>
          <a:lstStyle/>
          <a:p>
            <a:pPr algn="l" eaLnBrk="1" hangingPunct="1"/>
            <a:r>
              <a:rPr lang="en-US" sz="2000" b="1" u="sng" smtClean="0"/>
              <a:t>Tying it all together</a:t>
            </a:r>
            <a:r>
              <a:rPr lang="en-US" sz="2000" b="1" smtClean="0"/>
              <a:t/>
            </a:r>
            <a:br>
              <a:rPr lang="en-US" sz="2000" b="1" smtClean="0"/>
            </a:br>
            <a:r>
              <a:rPr lang="en-US" sz="1600" i="1" smtClean="0"/>
              <a:t>Interactions of many proteins tether cell to the underlying connective tissue:</a:t>
            </a:r>
            <a:r>
              <a:rPr lang="en-US" sz="2000" smtClean="0"/>
              <a:t> </a:t>
            </a:r>
          </a:p>
        </p:txBody>
      </p:sp>
      <p:sp>
        <p:nvSpPr>
          <p:cNvPr id="28677" name="Text Box 11"/>
          <p:cNvSpPr txBox="1">
            <a:spLocks noChangeArrowheads="1"/>
          </p:cNvSpPr>
          <p:nvPr/>
        </p:nvSpPr>
        <p:spPr bwMode="auto">
          <a:xfrm>
            <a:off x="6604000" y="1984375"/>
            <a:ext cx="237013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r>
              <a:rPr lang="en-US" sz="1600" u="sng">
                <a:latin typeface="Calibri" pitchFamily="34" charset="0"/>
                <a:cs typeface="Calibri" pitchFamily="34" charset="0"/>
              </a:rPr>
              <a:t>Cell to basal lamina…</a:t>
            </a:r>
          </a:p>
          <a:p>
            <a:pPr>
              <a:buFontTx/>
              <a:buChar char="•"/>
            </a:pPr>
            <a:r>
              <a:rPr lang="en-US" sz="1600">
                <a:latin typeface="Calibri" pitchFamily="34" charset="0"/>
                <a:cs typeface="Calibri" pitchFamily="34" charset="0"/>
              </a:rPr>
              <a:t>Hemidesmosome</a:t>
            </a:r>
          </a:p>
          <a:p>
            <a:pPr>
              <a:buFontTx/>
              <a:buChar char="•"/>
            </a:pPr>
            <a:r>
              <a:rPr lang="en-US" sz="1600">
                <a:latin typeface="Calibri" pitchFamily="34" charset="0"/>
                <a:cs typeface="Calibri" pitchFamily="34" charset="0"/>
              </a:rPr>
              <a:t>Type IV collagen</a:t>
            </a:r>
          </a:p>
          <a:p>
            <a:pPr>
              <a:buFontTx/>
              <a:buChar char="•"/>
            </a:pPr>
            <a:r>
              <a:rPr lang="en-US" sz="1600">
                <a:latin typeface="Calibri" pitchFamily="34" charset="0"/>
                <a:cs typeface="Calibri" pitchFamily="34" charset="0"/>
              </a:rPr>
              <a:t>Integrin/laminin</a:t>
            </a:r>
          </a:p>
          <a:p>
            <a:r>
              <a:rPr lang="en-US" sz="1600">
                <a:latin typeface="Calibri" pitchFamily="34" charset="0"/>
                <a:cs typeface="Calibri" pitchFamily="34" charset="0"/>
              </a:rPr>
              <a:t> </a:t>
            </a:r>
          </a:p>
        </p:txBody>
      </p:sp>
      <p:sp>
        <p:nvSpPr>
          <p:cNvPr id="28678" name="Text Box 12"/>
          <p:cNvSpPr txBox="1">
            <a:spLocks noChangeArrowheads="1"/>
          </p:cNvSpPr>
          <p:nvPr/>
        </p:nvSpPr>
        <p:spPr bwMode="auto">
          <a:xfrm>
            <a:off x="6242050" y="3581400"/>
            <a:ext cx="2655888"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r>
              <a:rPr lang="en-US" sz="1600">
                <a:latin typeface="Calibri" pitchFamily="34" charset="0"/>
                <a:cs typeface="Calibri" pitchFamily="34" charset="0"/>
              </a:rPr>
              <a:t>Basal lamina to underlying</a:t>
            </a:r>
            <a:r>
              <a:rPr lang="en-US" sz="1600" u="sng">
                <a:latin typeface="Calibri" pitchFamily="34" charset="0"/>
                <a:cs typeface="Calibri" pitchFamily="34" charset="0"/>
              </a:rPr>
              <a:t> connective tissue:</a:t>
            </a:r>
          </a:p>
          <a:p>
            <a:pPr>
              <a:buFontTx/>
              <a:buChar char="•"/>
            </a:pPr>
            <a:r>
              <a:rPr lang="en-US" sz="1600">
                <a:latin typeface="Calibri" pitchFamily="34" charset="0"/>
                <a:cs typeface="Calibri" pitchFamily="34" charset="0"/>
              </a:rPr>
              <a:t> Type IV collagen</a:t>
            </a:r>
          </a:p>
          <a:p>
            <a:pPr>
              <a:buFontTx/>
              <a:buChar char="•"/>
            </a:pPr>
            <a:r>
              <a:rPr lang="en-US" sz="1600">
                <a:latin typeface="Calibri" pitchFamily="34" charset="0"/>
                <a:cs typeface="Calibri" pitchFamily="34" charset="0"/>
              </a:rPr>
              <a:t> Type VII collagen</a:t>
            </a:r>
          </a:p>
          <a:p>
            <a:pPr>
              <a:buFontTx/>
              <a:buChar char="•"/>
            </a:pPr>
            <a:r>
              <a:rPr lang="en-US" sz="1600">
                <a:latin typeface="Calibri" pitchFamily="34" charset="0"/>
                <a:cs typeface="Calibri" pitchFamily="34" charset="0"/>
              </a:rPr>
              <a:t> Fibrillin</a:t>
            </a:r>
          </a:p>
          <a:p>
            <a:pPr>
              <a:buFontTx/>
              <a:buChar char="•"/>
            </a:pPr>
            <a:r>
              <a:rPr lang="en-US" sz="1600">
                <a:latin typeface="Calibri" pitchFamily="34" charset="0"/>
                <a:cs typeface="Calibri" pitchFamily="34" charset="0"/>
              </a:rPr>
              <a:t> Type III collagen</a:t>
            </a:r>
          </a:p>
          <a:p>
            <a:endParaRPr lang="en-US" sz="1600">
              <a:latin typeface="Calibri" pitchFamily="34" charset="0"/>
              <a:cs typeface="Calibri" pitchFamily="34" charset="0"/>
            </a:endParaRPr>
          </a:p>
          <a:p>
            <a:r>
              <a:rPr lang="en-US" sz="1600">
                <a:latin typeface="Calibri" pitchFamily="34" charset="0"/>
                <a:cs typeface="Calibri" pitchFamily="34" charset="0"/>
              </a:rPr>
              <a:t> </a:t>
            </a:r>
          </a:p>
        </p:txBody>
      </p:sp>
      <p:sp>
        <p:nvSpPr>
          <p:cNvPr id="28679" name="Line 14"/>
          <p:cNvSpPr>
            <a:spLocks noChangeShapeType="1"/>
          </p:cNvSpPr>
          <p:nvPr/>
        </p:nvSpPr>
        <p:spPr bwMode="auto">
          <a:xfrm flipH="1">
            <a:off x="5103813" y="4719638"/>
            <a:ext cx="379412" cy="15081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0" name="Text Box 15"/>
          <p:cNvSpPr txBox="1">
            <a:spLocks noChangeArrowheads="1"/>
          </p:cNvSpPr>
          <p:nvPr/>
        </p:nvSpPr>
        <p:spPr bwMode="auto">
          <a:xfrm>
            <a:off x="5426075" y="4340225"/>
            <a:ext cx="630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r>
              <a:rPr lang="en-US" sz="1200">
                <a:latin typeface="Calibri" pitchFamily="34" charset="0"/>
                <a:cs typeface="Calibri" pitchFamily="34" charset="0"/>
              </a:rPr>
              <a:t>lamina</a:t>
            </a:r>
          </a:p>
          <a:p>
            <a:r>
              <a:rPr lang="en-US" sz="1200">
                <a:latin typeface="Calibri" pitchFamily="34" charset="0"/>
                <a:cs typeface="Calibri" pitchFamily="34" charset="0"/>
              </a:rPr>
              <a:t>rara</a:t>
            </a:r>
          </a:p>
        </p:txBody>
      </p:sp>
      <p:sp>
        <p:nvSpPr>
          <p:cNvPr id="28681" name="Line 16"/>
          <p:cNvSpPr>
            <a:spLocks noChangeShapeType="1"/>
          </p:cNvSpPr>
          <p:nvPr/>
        </p:nvSpPr>
        <p:spPr bwMode="auto">
          <a:xfrm flipH="1">
            <a:off x="5103813" y="5060950"/>
            <a:ext cx="37941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2" name="Text Box 17"/>
          <p:cNvSpPr txBox="1">
            <a:spLocks noChangeArrowheads="1"/>
          </p:cNvSpPr>
          <p:nvPr/>
        </p:nvSpPr>
        <p:spPr bwMode="auto">
          <a:xfrm>
            <a:off x="5421313" y="4906963"/>
            <a:ext cx="630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r>
              <a:rPr lang="en-US" sz="1200">
                <a:latin typeface="Calibri" pitchFamily="34" charset="0"/>
                <a:cs typeface="Calibri" pitchFamily="34" charset="0"/>
              </a:rPr>
              <a:t>lamina</a:t>
            </a:r>
          </a:p>
          <a:p>
            <a:r>
              <a:rPr lang="en-US" sz="1200">
                <a:latin typeface="Calibri" pitchFamily="34" charset="0"/>
                <a:cs typeface="Calibri" pitchFamily="34" charset="0"/>
              </a:rPr>
              <a:t>densa</a:t>
            </a:r>
          </a:p>
        </p:txBody>
      </p:sp>
      <p:sp>
        <p:nvSpPr>
          <p:cNvPr id="28683" name="Line 18"/>
          <p:cNvSpPr>
            <a:spLocks noChangeShapeType="1"/>
          </p:cNvSpPr>
          <p:nvPr/>
        </p:nvSpPr>
        <p:spPr bwMode="auto">
          <a:xfrm flipH="1">
            <a:off x="4799013" y="5629275"/>
            <a:ext cx="68421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4" name="Text Box 19"/>
          <p:cNvSpPr txBox="1">
            <a:spLocks noChangeArrowheads="1"/>
          </p:cNvSpPr>
          <p:nvPr/>
        </p:nvSpPr>
        <p:spPr bwMode="auto">
          <a:xfrm>
            <a:off x="5426075" y="5476875"/>
            <a:ext cx="1271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r>
              <a:rPr lang="en-US" sz="1200">
                <a:latin typeface="Calibri" pitchFamily="34" charset="0"/>
                <a:cs typeface="Calibri" pitchFamily="34" charset="0"/>
              </a:rPr>
              <a:t>anchoring fibril</a:t>
            </a:r>
          </a:p>
          <a:p>
            <a:r>
              <a:rPr lang="en-US" sz="1200">
                <a:latin typeface="Calibri" pitchFamily="34" charset="0"/>
                <a:cs typeface="Calibri" pitchFamily="34" charset="0"/>
              </a:rPr>
              <a:t>(collagen VII)</a:t>
            </a:r>
          </a:p>
        </p:txBody>
      </p:sp>
      <p:sp>
        <p:nvSpPr>
          <p:cNvPr id="28685" name="Line 20"/>
          <p:cNvSpPr>
            <a:spLocks noChangeShapeType="1"/>
          </p:cNvSpPr>
          <p:nvPr/>
        </p:nvSpPr>
        <p:spPr bwMode="auto">
          <a:xfrm flipH="1" flipV="1">
            <a:off x="4638675" y="5838825"/>
            <a:ext cx="835025" cy="53181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6" name="Text Box 21"/>
          <p:cNvSpPr txBox="1">
            <a:spLocks noChangeArrowheads="1"/>
          </p:cNvSpPr>
          <p:nvPr/>
        </p:nvSpPr>
        <p:spPr bwMode="auto">
          <a:xfrm>
            <a:off x="5426075" y="6237288"/>
            <a:ext cx="1271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r>
              <a:rPr lang="en-US" sz="1200">
                <a:latin typeface="Calibri" pitchFamily="34" charset="0"/>
                <a:cs typeface="Calibri" pitchFamily="34" charset="0"/>
              </a:rPr>
              <a:t>reticular fibril</a:t>
            </a:r>
          </a:p>
          <a:p>
            <a:r>
              <a:rPr lang="en-US" sz="1200">
                <a:latin typeface="Calibri" pitchFamily="34" charset="0"/>
                <a:cs typeface="Calibri" pitchFamily="34" charset="0"/>
              </a:rPr>
              <a:t>(collagen III)</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
            </p:custDataLst>
          </p:nvPr>
        </p:nvSpPr>
        <p:spPr>
          <a:xfrm>
            <a:off x="685800" y="544513"/>
            <a:ext cx="7772400" cy="838200"/>
          </a:xfrm>
        </p:spPr>
        <p:txBody>
          <a:bodyPr/>
          <a:lstStyle/>
          <a:p>
            <a:pPr eaLnBrk="1" hangingPunct="1"/>
            <a:r>
              <a:rPr lang="en-US" sz="4000" b="1" smtClean="0">
                <a:solidFill>
                  <a:schemeClr val="tx1"/>
                </a:solidFill>
              </a:rPr>
              <a:t>Cells in Connective Tissue</a:t>
            </a:r>
          </a:p>
        </p:txBody>
      </p:sp>
      <p:sp>
        <p:nvSpPr>
          <p:cNvPr id="29699" name="Rectangle 3"/>
          <p:cNvSpPr>
            <a:spLocks noGrp="1" noChangeArrowheads="1"/>
          </p:cNvSpPr>
          <p:nvPr>
            <p:ph type="body" idx="1"/>
            <p:custDataLst>
              <p:tags r:id="rId2"/>
            </p:custDataLst>
          </p:nvPr>
        </p:nvSpPr>
        <p:spPr>
          <a:xfrm>
            <a:off x="3886200" y="1916113"/>
            <a:ext cx="4953000" cy="3268662"/>
          </a:xfrm>
        </p:spPr>
        <p:txBody>
          <a:bodyPr/>
          <a:lstStyle/>
          <a:p>
            <a:pPr marL="609600" indent="-609600" eaLnBrk="1" hangingPunct="1">
              <a:lnSpc>
                <a:spcPct val="80000"/>
              </a:lnSpc>
              <a:buFontTx/>
              <a:buAutoNum type="arabicPeriod"/>
            </a:pPr>
            <a:r>
              <a:rPr lang="en-US" sz="2400" b="1" smtClean="0">
                <a:solidFill>
                  <a:srgbClr val="FF3300"/>
                </a:solidFill>
              </a:rPr>
              <a:t>Fibroblasts</a:t>
            </a:r>
          </a:p>
          <a:p>
            <a:pPr marL="609600" indent="-609600" eaLnBrk="1" hangingPunct="1">
              <a:lnSpc>
                <a:spcPct val="80000"/>
              </a:lnSpc>
              <a:buFontTx/>
              <a:buAutoNum type="arabicPeriod"/>
            </a:pPr>
            <a:r>
              <a:rPr lang="en-US" sz="2400" b="1" smtClean="0">
                <a:solidFill>
                  <a:srgbClr val="FF3300"/>
                </a:solidFill>
              </a:rPr>
              <a:t>Adipose (fat) cells</a:t>
            </a:r>
          </a:p>
          <a:p>
            <a:pPr marL="609600" indent="-609600" eaLnBrk="1" hangingPunct="1">
              <a:lnSpc>
                <a:spcPct val="80000"/>
              </a:lnSpc>
              <a:buFontTx/>
              <a:buAutoNum type="arabicPeriod"/>
            </a:pPr>
            <a:r>
              <a:rPr lang="en-US" sz="2400" b="1" smtClean="0">
                <a:solidFill>
                  <a:srgbClr val="FF3300"/>
                </a:solidFill>
              </a:rPr>
              <a:t>Tissue Macrophages</a:t>
            </a:r>
            <a:r>
              <a:rPr lang="en-US" sz="2400" b="1" smtClean="0"/>
              <a:t>**</a:t>
            </a:r>
            <a:endParaRPr lang="en-US" sz="2400" b="1" smtClean="0">
              <a:solidFill>
                <a:srgbClr val="FF3300"/>
              </a:solidFill>
            </a:endParaRPr>
          </a:p>
          <a:p>
            <a:pPr marL="609600" indent="-609600" eaLnBrk="1" hangingPunct="1">
              <a:lnSpc>
                <a:spcPct val="80000"/>
              </a:lnSpc>
              <a:buFontTx/>
              <a:buAutoNum type="arabicPeriod"/>
            </a:pPr>
            <a:r>
              <a:rPr lang="en-US" sz="2400" b="1" smtClean="0">
                <a:solidFill>
                  <a:srgbClr val="FF3300"/>
                </a:solidFill>
              </a:rPr>
              <a:t>Mast cells</a:t>
            </a:r>
            <a:r>
              <a:rPr lang="en-US" sz="2400" b="1" smtClean="0"/>
              <a:t>**</a:t>
            </a:r>
          </a:p>
          <a:p>
            <a:pPr marL="609600" indent="-609600" eaLnBrk="1" hangingPunct="1">
              <a:lnSpc>
                <a:spcPct val="80000"/>
              </a:lnSpc>
              <a:buFontTx/>
              <a:buAutoNum type="arabicPeriod"/>
            </a:pPr>
            <a:endParaRPr lang="en-US" sz="2400" b="1" smtClean="0"/>
          </a:p>
          <a:p>
            <a:pPr marL="609600" indent="-609600" eaLnBrk="1" hangingPunct="1">
              <a:lnSpc>
                <a:spcPct val="80000"/>
              </a:lnSpc>
              <a:buFontTx/>
              <a:buAutoNum type="arabicPeriod"/>
            </a:pPr>
            <a:endParaRPr lang="en-US" sz="2400" b="1" smtClean="0">
              <a:solidFill>
                <a:srgbClr val="FF3300"/>
              </a:solidFill>
            </a:endParaRPr>
          </a:p>
          <a:p>
            <a:pPr marL="609600" indent="-609600" eaLnBrk="1" hangingPunct="1">
              <a:lnSpc>
                <a:spcPct val="80000"/>
              </a:lnSpc>
              <a:buFontTx/>
              <a:buAutoNum type="arabicPeriod"/>
            </a:pPr>
            <a:r>
              <a:rPr lang="en-US" sz="2400" b="1" smtClean="0">
                <a:solidFill>
                  <a:schemeClr val="folHlink"/>
                </a:solidFill>
              </a:rPr>
              <a:t>Lymphocytes &amp; Plasma Cells </a:t>
            </a:r>
            <a:r>
              <a:rPr lang="en-US" sz="2000" b="1" smtClean="0">
                <a:solidFill>
                  <a:schemeClr val="folHlink"/>
                </a:solidFill>
              </a:rPr>
              <a:t>(differentiated B-cells)</a:t>
            </a:r>
            <a:r>
              <a:rPr lang="en-US" sz="2400" b="1" smtClean="0">
                <a:solidFill>
                  <a:schemeClr val="folHlink"/>
                </a:solidFill>
              </a:rPr>
              <a:t> </a:t>
            </a:r>
            <a:r>
              <a:rPr lang="en-US" sz="2400" b="1" smtClean="0"/>
              <a:t>**</a:t>
            </a:r>
          </a:p>
          <a:p>
            <a:pPr marL="609600" indent="-609600" eaLnBrk="1" hangingPunct="1">
              <a:lnSpc>
                <a:spcPct val="80000"/>
              </a:lnSpc>
              <a:buFontTx/>
              <a:buAutoNum type="arabicPeriod"/>
            </a:pPr>
            <a:r>
              <a:rPr lang="en-US" sz="2400" b="1" smtClean="0">
                <a:solidFill>
                  <a:schemeClr val="folHlink"/>
                </a:solidFill>
              </a:rPr>
              <a:t>“Leukocytes”</a:t>
            </a:r>
            <a:r>
              <a:rPr lang="en-US" sz="2400" b="1" smtClean="0"/>
              <a:t>**</a:t>
            </a:r>
          </a:p>
        </p:txBody>
      </p:sp>
      <p:sp>
        <p:nvSpPr>
          <p:cNvPr id="29700" name="AutoShape 4"/>
          <p:cNvSpPr>
            <a:spLocks/>
          </p:cNvSpPr>
          <p:nvPr>
            <p:custDataLst>
              <p:tags r:id="rId3"/>
            </p:custDataLst>
          </p:nvPr>
        </p:nvSpPr>
        <p:spPr bwMode="auto">
          <a:xfrm>
            <a:off x="3581400" y="4043363"/>
            <a:ext cx="304800" cy="838200"/>
          </a:xfrm>
          <a:prstGeom prst="leftBrace">
            <a:avLst>
              <a:gd name="adj1" fmla="val 46343"/>
              <a:gd name="adj2" fmla="val 50000"/>
            </a:avLst>
          </a:prstGeom>
          <a:noFill/>
          <a:ln w="38100">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34" charset="0"/>
              <a:cs typeface="Calibri" pitchFamily="34" charset="0"/>
            </a:endParaRPr>
          </a:p>
        </p:txBody>
      </p:sp>
      <p:sp>
        <p:nvSpPr>
          <p:cNvPr id="29701" name="AutoShape 5"/>
          <p:cNvSpPr>
            <a:spLocks/>
          </p:cNvSpPr>
          <p:nvPr>
            <p:custDataLst>
              <p:tags r:id="rId4"/>
            </p:custDataLst>
          </p:nvPr>
        </p:nvSpPr>
        <p:spPr bwMode="auto">
          <a:xfrm>
            <a:off x="3581400" y="1916113"/>
            <a:ext cx="304800" cy="1600200"/>
          </a:xfrm>
          <a:prstGeom prst="leftBrace">
            <a:avLst>
              <a:gd name="adj1" fmla="val 43750"/>
              <a:gd name="adj2" fmla="val 50000"/>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a:solidFill>
                <a:srgbClr val="FF3300"/>
              </a:solidFill>
              <a:latin typeface="Calibri" pitchFamily="34" charset="0"/>
              <a:cs typeface="Calibri" pitchFamily="34" charset="0"/>
            </a:endParaRPr>
          </a:p>
        </p:txBody>
      </p:sp>
      <p:sp>
        <p:nvSpPr>
          <p:cNvPr id="29702" name="Text Box 6"/>
          <p:cNvSpPr txBox="1">
            <a:spLocks noChangeArrowheads="1"/>
          </p:cNvSpPr>
          <p:nvPr>
            <p:custDataLst>
              <p:tags r:id="rId5"/>
            </p:custDataLst>
          </p:nvPr>
        </p:nvSpPr>
        <p:spPr bwMode="auto">
          <a:xfrm>
            <a:off x="914400" y="1992313"/>
            <a:ext cx="1905000"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lgn="ctr" eaLnBrk="1" hangingPunct="1">
              <a:spcBef>
                <a:spcPct val="50000"/>
              </a:spcBef>
            </a:pPr>
            <a:r>
              <a:rPr lang="en-US" sz="2800" b="1">
                <a:solidFill>
                  <a:srgbClr val="FF3300"/>
                </a:solidFill>
                <a:latin typeface="Calibri" pitchFamily="34" charset="0"/>
                <a:cs typeface="Calibri" pitchFamily="34" charset="0"/>
              </a:rPr>
              <a:t>Fixed</a:t>
            </a:r>
            <a:r>
              <a:rPr lang="en-US" sz="2400" b="1">
                <a:solidFill>
                  <a:srgbClr val="FF3300"/>
                </a:solidFill>
                <a:latin typeface="Calibri" pitchFamily="34" charset="0"/>
                <a:cs typeface="Calibri" pitchFamily="34" charset="0"/>
              </a:rPr>
              <a:t> </a:t>
            </a:r>
            <a:r>
              <a:rPr lang="en-US" sz="2000" b="1">
                <a:solidFill>
                  <a:srgbClr val="FF3300"/>
                </a:solidFill>
                <a:latin typeface="Calibri" pitchFamily="34" charset="0"/>
                <a:cs typeface="Calibri" pitchFamily="34" charset="0"/>
              </a:rPr>
              <a:t>(permanent residents)</a:t>
            </a:r>
          </a:p>
        </p:txBody>
      </p:sp>
      <p:sp>
        <p:nvSpPr>
          <p:cNvPr id="29703" name="Text Box 8"/>
          <p:cNvSpPr txBox="1">
            <a:spLocks noChangeArrowheads="1"/>
          </p:cNvSpPr>
          <p:nvPr>
            <p:custDataLst>
              <p:tags r:id="rId6"/>
            </p:custDataLst>
          </p:nvPr>
        </p:nvSpPr>
        <p:spPr bwMode="auto">
          <a:xfrm>
            <a:off x="990600" y="5649913"/>
            <a:ext cx="70723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spcBef>
                <a:spcPct val="50000"/>
              </a:spcBef>
            </a:pPr>
            <a:r>
              <a:rPr lang="en-US" sz="2400" b="1">
                <a:solidFill>
                  <a:schemeClr val="tx1"/>
                </a:solidFill>
                <a:latin typeface="Calibri" pitchFamily="34" charset="0"/>
                <a:cs typeface="Calibri" pitchFamily="34" charset="0"/>
              </a:rPr>
              <a:t>** derived from hematopoietic stem cells and involved in immune function and inflammation</a:t>
            </a:r>
            <a:endParaRPr lang="en-US" sz="2000" b="1">
              <a:solidFill>
                <a:schemeClr val="tx1"/>
              </a:solidFill>
              <a:latin typeface="Calibri" pitchFamily="34" charset="0"/>
              <a:cs typeface="Calibri" pitchFamily="34" charset="0"/>
            </a:endParaRPr>
          </a:p>
        </p:txBody>
      </p:sp>
      <p:sp>
        <p:nvSpPr>
          <p:cNvPr id="29704" name="Text Box 9"/>
          <p:cNvSpPr txBox="1">
            <a:spLocks noChangeArrowheads="1"/>
          </p:cNvSpPr>
          <p:nvPr>
            <p:custDataLst>
              <p:tags r:id="rId7"/>
            </p:custDataLst>
          </p:nvPr>
        </p:nvSpPr>
        <p:spPr bwMode="auto">
          <a:xfrm>
            <a:off x="914400" y="3683000"/>
            <a:ext cx="1905000"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lgn="ctr" eaLnBrk="1" hangingPunct="1">
              <a:spcBef>
                <a:spcPct val="50000"/>
              </a:spcBef>
            </a:pPr>
            <a:r>
              <a:rPr lang="en-US" sz="2800" b="1">
                <a:solidFill>
                  <a:schemeClr val="folHlink"/>
                </a:solidFill>
                <a:latin typeface="Calibri" pitchFamily="34" charset="0"/>
                <a:cs typeface="Calibri" pitchFamily="34" charset="0"/>
              </a:rPr>
              <a:t>Free</a:t>
            </a:r>
            <a:r>
              <a:rPr lang="en-US" sz="2400" b="1">
                <a:solidFill>
                  <a:schemeClr val="folHlink"/>
                </a:solidFill>
                <a:latin typeface="Calibri" pitchFamily="34" charset="0"/>
                <a:cs typeface="Calibri" pitchFamily="34" charset="0"/>
              </a:rPr>
              <a:t> </a:t>
            </a:r>
            <a:r>
              <a:rPr lang="en-US" sz="2000" b="1">
                <a:solidFill>
                  <a:schemeClr val="folHlink"/>
                </a:solidFill>
                <a:latin typeface="Calibri" pitchFamily="34" charset="0"/>
                <a:cs typeface="Calibri" pitchFamily="34" charset="0"/>
              </a:rPr>
              <a:t>(transient residents)</a:t>
            </a:r>
          </a:p>
        </p:txBody>
      </p:sp>
      <p:sp>
        <p:nvSpPr>
          <p:cNvPr id="29705" name="Text Box 10"/>
          <p:cNvSpPr txBox="1">
            <a:spLocks noChangeArrowheads="1"/>
          </p:cNvSpPr>
          <p:nvPr/>
        </p:nvSpPr>
        <p:spPr bwMode="auto">
          <a:xfrm>
            <a:off x="4618038" y="5033963"/>
            <a:ext cx="3846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r>
              <a:rPr lang="en-US" sz="1400">
                <a:latin typeface="Calibri" pitchFamily="34" charset="0"/>
                <a:cs typeface="Calibri" pitchFamily="34" charset="0"/>
              </a:rPr>
              <a:t>(specifically, neutrophils, eosinophils, &amp; basophils)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1" descr="slide44"/>
          <p:cNvPicPr>
            <a:picLocks noChangeAspect="1" noChangeArrowheads="1"/>
          </p:cNvPicPr>
          <p:nvPr>
            <p:ph idx="1"/>
            <p:custDataLst>
              <p:tags r:id="rId1"/>
            </p:custDataLst>
          </p:nvPr>
        </p:nvPicPr>
        <p:blipFill>
          <a:blip r:embed="rId5">
            <a:extLst>
              <a:ext uri="{28A0092B-C50C-407E-A947-70E740481C1C}">
                <a14:useLocalDpi xmlns:a14="http://schemas.microsoft.com/office/drawing/2010/main" val="0"/>
              </a:ext>
            </a:extLst>
          </a:blip>
          <a:srcRect/>
          <a:stretch>
            <a:fillRect/>
          </a:stretch>
        </p:blipFill>
        <p:spPr>
          <a:xfrm>
            <a:off x="1630363" y="165100"/>
            <a:ext cx="5402262" cy="6692900"/>
          </a:xfrm>
          <a:noFill/>
        </p:spPr>
      </p:pic>
      <p:sp>
        <p:nvSpPr>
          <p:cNvPr id="30723" name="Rectangle 2"/>
          <p:cNvSpPr>
            <a:spLocks noGrp="1" noChangeArrowheads="1"/>
          </p:cNvSpPr>
          <p:nvPr>
            <p:ph type="title"/>
            <p:custDataLst>
              <p:tags r:id="rId2"/>
            </p:custDataLst>
          </p:nvPr>
        </p:nvSpPr>
        <p:spPr>
          <a:xfrm>
            <a:off x="1828800" y="2971800"/>
            <a:ext cx="5486400" cy="762000"/>
          </a:xfrm>
        </p:spPr>
        <p:txBody>
          <a:bodyPr/>
          <a:lstStyle/>
          <a:p>
            <a:pPr eaLnBrk="1" hangingPunct="1"/>
            <a:r>
              <a:rPr lang="en-US" sz="2800" smtClean="0">
                <a:solidFill>
                  <a:schemeClr val="tx1"/>
                </a:solidFill>
              </a:rPr>
              <a:t>Connective Cell Lineages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custDataLst>
              <p:tags r:id="rId2"/>
            </p:custDataLst>
          </p:nvPr>
        </p:nvSpPr>
        <p:spPr>
          <a:xfrm>
            <a:off x="304800" y="457200"/>
            <a:ext cx="8458200" cy="1143000"/>
          </a:xfrm>
        </p:spPr>
        <p:txBody>
          <a:bodyPr/>
          <a:lstStyle/>
          <a:p>
            <a:pPr eaLnBrk="1" hangingPunct="1"/>
            <a:r>
              <a:rPr lang="en-US" sz="3200" b="1" smtClean="0">
                <a:solidFill>
                  <a:schemeClr val="tx1"/>
                </a:solidFill>
                <a:latin typeface="Skia" charset="0"/>
              </a:rPr>
              <a:t>General Properties of Connective Tissue</a:t>
            </a:r>
            <a:r>
              <a:rPr lang="en-US" sz="4000" b="1" smtClean="0">
                <a:solidFill>
                  <a:schemeClr val="tx1"/>
                </a:solidFill>
                <a:latin typeface="Skia" charset="0"/>
              </a:rPr>
              <a:t> </a:t>
            </a:r>
            <a:br>
              <a:rPr lang="en-US" sz="4000" b="1" smtClean="0">
                <a:solidFill>
                  <a:schemeClr val="tx1"/>
                </a:solidFill>
                <a:latin typeface="Skia" charset="0"/>
              </a:rPr>
            </a:br>
            <a:endParaRPr lang="en-US" sz="4000" b="1" smtClean="0">
              <a:solidFill>
                <a:schemeClr val="tx1"/>
              </a:solidFill>
              <a:latin typeface="Skia" charset="0"/>
            </a:endParaRPr>
          </a:p>
        </p:txBody>
      </p:sp>
      <p:sp>
        <p:nvSpPr>
          <p:cNvPr id="4099" name="Rectangle 3"/>
          <p:cNvSpPr>
            <a:spLocks noGrp="1" noChangeArrowheads="1"/>
          </p:cNvSpPr>
          <p:nvPr>
            <p:ph type="body" idx="1"/>
            <p:custDataLst>
              <p:tags r:id="rId3"/>
            </p:custDataLst>
          </p:nvPr>
        </p:nvSpPr>
        <p:spPr>
          <a:xfrm>
            <a:off x="457200" y="1752600"/>
            <a:ext cx="8382000" cy="4602163"/>
          </a:xfrm>
        </p:spPr>
        <p:txBody>
          <a:bodyPr/>
          <a:lstStyle/>
          <a:p>
            <a:pPr marL="455613" indent="-455613" eaLnBrk="1" hangingPunct="1">
              <a:lnSpc>
                <a:spcPct val="90000"/>
              </a:lnSpc>
              <a:buClr>
                <a:srgbClr val="66FFFF"/>
              </a:buClr>
              <a:buFontTx/>
              <a:buNone/>
            </a:pPr>
            <a:r>
              <a:rPr lang="en-US" sz="2800" smtClean="0">
                <a:latin typeface="Skia" charset="0"/>
              </a:rPr>
              <a:t>1.	One of the four basic types of tissues (epithelium, connective tissue, muscle, and nervous tissue)</a:t>
            </a:r>
          </a:p>
          <a:p>
            <a:pPr marL="455613" indent="-455613" eaLnBrk="1" hangingPunct="1">
              <a:lnSpc>
                <a:spcPct val="90000"/>
              </a:lnSpc>
              <a:buClr>
                <a:srgbClr val="66FFFF"/>
              </a:buClr>
              <a:buFontTx/>
              <a:buNone/>
            </a:pPr>
            <a:r>
              <a:rPr lang="en-US" sz="2800" smtClean="0">
                <a:latin typeface="Skia" charset="0"/>
              </a:rPr>
              <a:t>2.	Composition: </a:t>
            </a:r>
          </a:p>
          <a:p>
            <a:pPr marL="912813" lvl="1" indent="-222250" eaLnBrk="1" hangingPunct="1">
              <a:lnSpc>
                <a:spcPct val="90000"/>
              </a:lnSpc>
            </a:pPr>
            <a:r>
              <a:rPr lang="en-US" sz="2400" smtClean="0">
                <a:solidFill>
                  <a:srgbClr val="004080"/>
                </a:solidFill>
                <a:latin typeface="Skia" charset="0"/>
              </a:rPr>
              <a:t>cells</a:t>
            </a:r>
            <a:r>
              <a:rPr lang="en-US" sz="2400" smtClean="0">
                <a:latin typeface="Skia" charset="0"/>
              </a:rPr>
              <a:t> (fibroblasts and others), </a:t>
            </a:r>
          </a:p>
          <a:p>
            <a:pPr marL="912813" lvl="1" indent="-222250" eaLnBrk="1" hangingPunct="1">
              <a:lnSpc>
                <a:spcPct val="90000"/>
              </a:lnSpc>
            </a:pPr>
            <a:r>
              <a:rPr lang="en-US" sz="2400" smtClean="0">
                <a:solidFill>
                  <a:srgbClr val="004080"/>
                </a:solidFill>
                <a:latin typeface="Skia" charset="0"/>
              </a:rPr>
              <a:t>fibers</a:t>
            </a:r>
            <a:r>
              <a:rPr lang="en-US" sz="2400" smtClean="0">
                <a:latin typeface="Skia" charset="0"/>
              </a:rPr>
              <a:t> and </a:t>
            </a:r>
            <a:r>
              <a:rPr lang="en-US" sz="2400" smtClean="0">
                <a:solidFill>
                  <a:schemeClr val="accent2"/>
                </a:solidFill>
                <a:latin typeface="Skia" charset="0"/>
              </a:rPr>
              <a:t>ground substance</a:t>
            </a:r>
            <a:r>
              <a:rPr lang="en-US" sz="2400" smtClean="0">
                <a:latin typeface="Skia" charset="0"/>
              </a:rPr>
              <a:t> (extracellular matrix)</a:t>
            </a:r>
          </a:p>
          <a:p>
            <a:pPr marL="455613" indent="-455613" eaLnBrk="1" hangingPunct="1">
              <a:lnSpc>
                <a:spcPct val="90000"/>
              </a:lnSpc>
              <a:buFontTx/>
              <a:buNone/>
            </a:pPr>
            <a:r>
              <a:rPr lang="en-US" sz="2800" smtClean="0">
                <a:latin typeface="Skia" charset="0"/>
              </a:rPr>
              <a:t>3.	Functions: </a:t>
            </a:r>
          </a:p>
          <a:p>
            <a:pPr marL="912813" lvl="1" indent="-222250" eaLnBrk="1" hangingPunct="1">
              <a:lnSpc>
                <a:spcPct val="90000"/>
              </a:lnSpc>
            </a:pPr>
            <a:r>
              <a:rPr lang="en-US" sz="2400" smtClean="0">
                <a:latin typeface="Skia" charset="0"/>
              </a:rPr>
              <a:t>Architectural framework of the body</a:t>
            </a:r>
          </a:p>
          <a:p>
            <a:pPr marL="912813" lvl="1" indent="-222250" eaLnBrk="1" hangingPunct="1">
              <a:lnSpc>
                <a:spcPct val="90000"/>
              </a:lnSpc>
            </a:pPr>
            <a:r>
              <a:rPr lang="en-US" sz="2400" smtClean="0">
                <a:solidFill>
                  <a:srgbClr val="FF6600"/>
                </a:solidFill>
                <a:latin typeface="Skia" charset="0"/>
              </a:rPr>
              <a:t>Bind</a:t>
            </a:r>
            <a:r>
              <a:rPr lang="en-US" sz="2400" smtClean="0">
                <a:latin typeface="Skia" charset="0"/>
              </a:rPr>
              <a:t> together and provide </a:t>
            </a:r>
            <a:r>
              <a:rPr lang="en-US" sz="2400" smtClean="0">
                <a:solidFill>
                  <a:srgbClr val="FF6600"/>
                </a:solidFill>
                <a:latin typeface="Skia" charset="0"/>
              </a:rPr>
              <a:t>mechanical support</a:t>
            </a:r>
            <a:r>
              <a:rPr lang="en-US" sz="2400" smtClean="0">
                <a:latin typeface="Skia" charset="0"/>
              </a:rPr>
              <a:t> for other</a:t>
            </a:r>
            <a:r>
              <a:rPr lang="en-US" sz="2000" smtClean="0">
                <a:latin typeface="Skia" charset="0"/>
              </a:rPr>
              <a:t> </a:t>
            </a:r>
            <a:r>
              <a:rPr lang="en-US" sz="2400" smtClean="0">
                <a:latin typeface="Skia" charset="0"/>
              </a:rPr>
              <a:t>tissue (metabolic, defense, transport, storage)</a:t>
            </a:r>
          </a:p>
          <a:p>
            <a:pPr marL="912813" lvl="1" indent="-222250" eaLnBrk="1" hangingPunct="1">
              <a:lnSpc>
                <a:spcPct val="90000"/>
              </a:lnSpc>
            </a:pPr>
            <a:r>
              <a:rPr lang="en-US" sz="2400" smtClean="0">
                <a:latin typeface="Skia" charset="0"/>
              </a:rPr>
              <a:t>Wound repair / inflammatory response</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6"/>
          <p:cNvSpPr>
            <a:spLocks noGrp="1" noChangeArrowheads="1"/>
          </p:cNvSpPr>
          <p:nvPr>
            <p:ph type="title"/>
            <p:custDataLst>
              <p:tags r:id="rId1"/>
            </p:custDataLst>
          </p:nvPr>
        </p:nvSpPr>
        <p:spPr>
          <a:xfrm>
            <a:off x="685800" y="609600"/>
            <a:ext cx="7772400" cy="914400"/>
          </a:xfrm>
        </p:spPr>
        <p:txBody>
          <a:bodyPr/>
          <a:lstStyle/>
          <a:p>
            <a:pPr eaLnBrk="1" hangingPunct="1"/>
            <a:r>
              <a:rPr lang="en-US" sz="3600" b="1" smtClean="0">
                <a:solidFill>
                  <a:srgbClr val="FF3300"/>
                </a:solidFill>
              </a:rPr>
              <a:t>Fibroblasts</a:t>
            </a:r>
            <a:r>
              <a:rPr lang="en-US" sz="3600" b="1" smtClean="0">
                <a:solidFill>
                  <a:schemeClr val="tx1"/>
                </a:solidFill>
              </a:rPr>
              <a:t> </a:t>
            </a:r>
            <a:r>
              <a:rPr lang="en-US" sz="2800" b="1" smtClean="0">
                <a:solidFill>
                  <a:schemeClr val="tx1"/>
                </a:solidFill>
              </a:rPr>
              <a:t>are the most common cells in connective tissue</a:t>
            </a:r>
            <a:endParaRPr lang="en-US" sz="3600" b="1" smtClean="0">
              <a:solidFill>
                <a:schemeClr val="tx1"/>
              </a:solidFill>
            </a:endParaRPr>
          </a:p>
        </p:txBody>
      </p:sp>
      <p:sp>
        <p:nvSpPr>
          <p:cNvPr id="31747" name="Rectangle 1027"/>
          <p:cNvSpPr>
            <a:spLocks noGrp="1" noChangeArrowheads="1"/>
          </p:cNvSpPr>
          <p:nvPr>
            <p:ph type="body" idx="1"/>
            <p:custDataLst>
              <p:tags r:id="rId2"/>
            </p:custDataLst>
          </p:nvPr>
        </p:nvSpPr>
        <p:spPr>
          <a:xfrm>
            <a:off x="381000" y="1676400"/>
            <a:ext cx="8229600" cy="4953000"/>
          </a:xfrm>
        </p:spPr>
        <p:txBody>
          <a:bodyPr/>
          <a:lstStyle/>
          <a:p>
            <a:pPr eaLnBrk="1" hangingPunct="1">
              <a:lnSpc>
                <a:spcPct val="80000"/>
              </a:lnSpc>
              <a:spcBef>
                <a:spcPct val="45000"/>
              </a:spcBef>
            </a:pPr>
            <a:r>
              <a:rPr lang="en-US" sz="2800" smtClean="0">
                <a:solidFill>
                  <a:srgbClr val="FF3300"/>
                </a:solidFill>
              </a:rPr>
              <a:t>Synthesize and secrete components of the ECM</a:t>
            </a:r>
            <a:r>
              <a:rPr lang="en-US" sz="2800" smtClean="0"/>
              <a:t>: fibers and ground substance.</a:t>
            </a:r>
          </a:p>
          <a:p>
            <a:pPr eaLnBrk="1" hangingPunct="1">
              <a:lnSpc>
                <a:spcPct val="80000"/>
              </a:lnSpc>
              <a:spcBef>
                <a:spcPct val="45000"/>
              </a:spcBef>
            </a:pPr>
            <a:r>
              <a:rPr lang="en-US" sz="2800" smtClean="0">
                <a:solidFill>
                  <a:srgbClr val="FF3300"/>
                </a:solidFill>
              </a:rPr>
              <a:t>Active and quiescent stages</a:t>
            </a:r>
            <a:r>
              <a:rPr lang="en-US" sz="2800" smtClean="0">
                <a:solidFill>
                  <a:schemeClr val="bg1"/>
                </a:solidFill>
              </a:rPr>
              <a:t> </a:t>
            </a:r>
            <a:r>
              <a:rPr lang="en-US" sz="2800" smtClean="0"/>
              <a:t>(when quiescent sometimes called fibrocytes or mature fibroblasts).</a:t>
            </a:r>
          </a:p>
          <a:p>
            <a:pPr eaLnBrk="1" hangingPunct="1">
              <a:lnSpc>
                <a:spcPct val="80000"/>
              </a:lnSpc>
              <a:spcBef>
                <a:spcPct val="45000"/>
              </a:spcBef>
            </a:pPr>
            <a:r>
              <a:rPr lang="en-US" sz="2800" smtClean="0">
                <a:solidFill>
                  <a:srgbClr val="FF3300"/>
                </a:solidFill>
              </a:rPr>
              <a:t>Synthesize growth factors.</a:t>
            </a:r>
          </a:p>
          <a:p>
            <a:pPr eaLnBrk="1" hangingPunct="1">
              <a:lnSpc>
                <a:spcPct val="80000"/>
              </a:lnSpc>
              <a:spcBef>
                <a:spcPct val="45000"/>
              </a:spcBef>
            </a:pPr>
            <a:r>
              <a:rPr lang="en-US" sz="2800" smtClean="0">
                <a:solidFill>
                  <a:srgbClr val="FF3300"/>
                </a:solidFill>
              </a:rPr>
              <a:t>Rarely undergo cell division</a:t>
            </a:r>
            <a:r>
              <a:rPr lang="en-US" sz="2800" smtClean="0">
                <a:solidFill>
                  <a:schemeClr val="bg1"/>
                </a:solidFill>
              </a:rPr>
              <a:t> </a:t>
            </a:r>
            <a:r>
              <a:rPr lang="en-US" sz="2800" smtClean="0"/>
              <a:t>unless tissue is injured, which activates the quiescent cells.</a:t>
            </a:r>
          </a:p>
          <a:p>
            <a:pPr eaLnBrk="1" hangingPunct="1">
              <a:lnSpc>
                <a:spcPct val="80000"/>
              </a:lnSpc>
              <a:spcBef>
                <a:spcPct val="45000"/>
              </a:spcBef>
            </a:pPr>
            <a:r>
              <a:rPr lang="en-US" sz="2800" smtClean="0">
                <a:solidFill>
                  <a:srgbClr val="FF3300"/>
                </a:solidFill>
              </a:rPr>
              <a:t>Play a major role in the process of wound healing</a:t>
            </a:r>
            <a:r>
              <a:rPr lang="en-US" sz="2800" smtClean="0">
                <a:solidFill>
                  <a:srgbClr val="66FFFF"/>
                </a:solidFill>
              </a:rPr>
              <a:t> </a:t>
            </a:r>
            <a:r>
              <a:rPr lang="en-US" sz="2800" smtClean="0"/>
              <a:t>and respond to an injury by proliferating and enhanced fiber formation.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p:cNvSpPr>
            <a:spLocks noGrp="1" noChangeArrowheads="1"/>
          </p:cNvSpPr>
          <p:nvPr>
            <p:ph type="title" sz="quarter"/>
            <p:custDataLst>
              <p:tags r:id="rId1"/>
            </p:custDataLst>
          </p:nvPr>
        </p:nvSpPr>
        <p:spPr>
          <a:xfrm>
            <a:off x="4038600" y="304800"/>
            <a:ext cx="4419600" cy="1752600"/>
          </a:xfrm>
        </p:spPr>
        <p:txBody>
          <a:bodyPr/>
          <a:lstStyle/>
          <a:p>
            <a:pPr eaLnBrk="1" hangingPunct="1"/>
            <a:r>
              <a:rPr lang="en-US" sz="3600" b="1" smtClean="0">
                <a:solidFill>
                  <a:schemeClr val="tx1"/>
                </a:solidFill>
              </a:rPr>
              <a:t>Active and inactive fibroblasts</a:t>
            </a:r>
          </a:p>
        </p:txBody>
      </p:sp>
      <p:grpSp>
        <p:nvGrpSpPr>
          <p:cNvPr id="32771" name="Group 1030"/>
          <p:cNvGrpSpPr>
            <a:grpSpLocks/>
          </p:cNvGrpSpPr>
          <p:nvPr>
            <p:custDataLst>
              <p:tags r:id="rId2"/>
            </p:custDataLst>
          </p:nvPr>
        </p:nvGrpSpPr>
        <p:grpSpPr bwMode="auto">
          <a:xfrm>
            <a:off x="1219200" y="2667000"/>
            <a:ext cx="6705600" cy="3581400"/>
            <a:chOff x="192" y="864"/>
            <a:chExt cx="5383" cy="2928"/>
          </a:xfrm>
        </p:grpSpPr>
        <p:pic>
          <p:nvPicPr>
            <p:cNvPr id="32773" name="Picture 1031" descr="008"/>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3360" y="864"/>
              <a:ext cx="2215" cy="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032" descr="010crop"/>
            <p:cNvPicPr>
              <a:picLocks noChangeAspect="1" noChangeArrowheads="1"/>
            </p:cNvPicPr>
            <p:nvPr>
              <p:custDataLst>
                <p:tags r:id="rId5"/>
              </p:custDataLst>
            </p:nvPr>
          </p:nvPicPr>
          <p:blipFill>
            <a:blip r:embed="rId9">
              <a:lum bright="-6000" contrast="6000"/>
              <a:extLst>
                <a:ext uri="{28A0092B-C50C-407E-A947-70E740481C1C}">
                  <a14:useLocalDpi xmlns:a14="http://schemas.microsoft.com/office/drawing/2010/main" val="0"/>
                </a:ext>
              </a:extLst>
            </a:blip>
            <a:srcRect/>
            <a:stretch>
              <a:fillRect/>
            </a:stretch>
          </p:blipFill>
          <p:spPr bwMode="auto">
            <a:xfrm>
              <a:off x="192" y="871"/>
              <a:ext cx="2976" cy="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772" name="Picture 1033" descr="fibroblastcartoon5-4"/>
          <p:cNvPicPr>
            <a:picLocks noChangeAspect="1" noChangeArrowheads="1"/>
          </p:cNvPicPr>
          <p:nvPr>
            <p:ph sz="quarter" idx="1"/>
            <p:custDataLst>
              <p:tags r:id="rId3"/>
            </p:custDataLst>
          </p:nvPr>
        </p:nvPicPr>
        <p:blipFill>
          <a:blip r:embed="rId10">
            <a:lum bright="-12000" contrast="18000"/>
            <a:extLst>
              <a:ext uri="{28A0092B-C50C-407E-A947-70E740481C1C}">
                <a14:useLocalDpi xmlns:a14="http://schemas.microsoft.com/office/drawing/2010/main" val="0"/>
              </a:ext>
            </a:extLst>
          </a:blip>
          <a:srcRect/>
          <a:stretch>
            <a:fillRect/>
          </a:stretch>
        </p:blipFill>
        <p:spPr>
          <a:xfrm>
            <a:off x="1993900" y="228600"/>
            <a:ext cx="2105025" cy="2286000"/>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custDataLst>
              <p:tags r:id="rId1"/>
            </p:custDataLst>
          </p:nvPr>
        </p:nvSpPr>
        <p:spPr>
          <a:xfrm>
            <a:off x="381000" y="14288"/>
            <a:ext cx="8382000" cy="620712"/>
          </a:xfrm>
        </p:spPr>
        <p:txBody>
          <a:bodyPr/>
          <a:lstStyle/>
          <a:p>
            <a:pPr eaLnBrk="1" hangingPunct="1"/>
            <a:r>
              <a:rPr lang="en-US" sz="3200" b="1" smtClean="0">
                <a:solidFill>
                  <a:srgbClr val="FF3300"/>
                </a:solidFill>
              </a:rPr>
              <a:t>Adipocytes</a:t>
            </a:r>
            <a:r>
              <a:rPr lang="en-US" sz="3200" b="1" smtClean="0">
                <a:solidFill>
                  <a:srgbClr val="FFFF00"/>
                </a:solidFill>
              </a:rPr>
              <a:t> </a:t>
            </a:r>
            <a:r>
              <a:rPr lang="en-US" sz="3200" b="1" smtClean="0">
                <a:solidFill>
                  <a:schemeClr val="tx1"/>
                </a:solidFill>
              </a:rPr>
              <a:t>predominate in adipose tissue</a:t>
            </a:r>
          </a:p>
        </p:txBody>
      </p:sp>
      <p:pic>
        <p:nvPicPr>
          <p:cNvPr id="33795" name="Picture 3" descr="021"/>
          <p:cNvPicPr>
            <a:picLocks noChangeAspect="1" noChangeArrowheads="1"/>
          </p:cNvPicPr>
          <p:nvPr>
            <p:ph idx="1"/>
            <p:custDataLst>
              <p:tags r:id="rId2"/>
            </p:custDataLst>
          </p:nvPr>
        </p:nvPicPr>
        <p:blipFill>
          <a:blip r:embed="rId10">
            <a:extLst>
              <a:ext uri="{28A0092B-C50C-407E-A947-70E740481C1C}">
                <a14:useLocalDpi xmlns:a14="http://schemas.microsoft.com/office/drawing/2010/main" val="0"/>
              </a:ext>
            </a:extLst>
          </a:blip>
          <a:srcRect/>
          <a:stretch>
            <a:fillRect/>
          </a:stretch>
        </p:blipFill>
        <p:spPr>
          <a:xfrm>
            <a:off x="1295400" y="2060575"/>
            <a:ext cx="6386513" cy="4525963"/>
          </a:xfrm>
        </p:spPr>
      </p:pic>
      <p:grpSp>
        <p:nvGrpSpPr>
          <p:cNvPr id="2" name="Group 5"/>
          <p:cNvGrpSpPr>
            <a:grpSpLocks/>
          </p:cNvGrpSpPr>
          <p:nvPr>
            <p:custDataLst>
              <p:tags r:id="rId3"/>
            </p:custDataLst>
          </p:nvPr>
        </p:nvGrpSpPr>
        <p:grpSpPr bwMode="auto">
          <a:xfrm>
            <a:off x="685800" y="3694113"/>
            <a:ext cx="2543175" cy="804862"/>
            <a:chOff x="432" y="1584"/>
            <a:chExt cx="1602" cy="507"/>
          </a:xfrm>
        </p:grpSpPr>
        <p:sp>
          <p:nvSpPr>
            <p:cNvPr id="33799" name="Oval 6"/>
            <p:cNvSpPr>
              <a:spLocks noChangeArrowheads="1"/>
            </p:cNvSpPr>
            <p:nvPr>
              <p:custDataLst>
                <p:tags r:id="rId5"/>
              </p:custDataLst>
            </p:nvPr>
          </p:nvSpPr>
          <p:spPr bwMode="auto">
            <a:xfrm rot="1035159">
              <a:off x="1650" y="1803"/>
              <a:ext cx="384" cy="288"/>
            </a:xfrm>
            <a:prstGeom prst="ellipse">
              <a:avLst/>
            </a:prstGeom>
            <a:solidFill>
              <a:srgbClr val="FFFF00"/>
            </a:solidFill>
            <a:ln w="9525">
              <a:solidFill>
                <a:schemeClr val="tx2"/>
              </a:solidFill>
              <a:round/>
              <a:headEnd/>
              <a:tailEnd/>
            </a:ln>
          </p:spPr>
          <p:txBody>
            <a:bodyPr wrap="none" anchor="ctr"/>
            <a:lstStyle/>
            <a:p>
              <a:endParaRPr lang="en-US">
                <a:latin typeface="Calibri" pitchFamily="34" charset="0"/>
                <a:cs typeface="Calibri" pitchFamily="34" charset="0"/>
              </a:endParaRPr>
            </a:p>
          </p:txBody>
        </p:sp>
        <p:sp>
          <p:nvSpPr>
            <p:cNvPr id="33800" name="Text Box 7"/>
            <p:cNvSpPr txBox="1">
              <a:spLocks noChangeArrowheads="1"/>
            </p:cNvSpPr>
            <p:nvPr>
              <p:custDataLst>
                <p:tags r:id="rId6"/>
              </p:custDataLst>
            </p:nvPr>
          </p:nvSpPr>
          <p:spPr bwMode="auto">
            <a:xfrm>
              <a:off x="432" y="1584"/>
              <a:ext cx="1104" cy="442"/>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spcBef>
                  <a:spcPct val="50000"/>
                </a:spcBef>
              </a:pPr>
              <a:r>
                <a:rPr lang="en-US" sz="2000" b="1">
                  <a:solidFill>
                    <a:srgbClr val="FFFF00"/>
                  </a:solidFill>
                  <a:latin typeface="Calibri" pitchFamily="34" charset="0"/>
                  <a:cs typeface="Calibri" pitchFamily="34" charset="0"/>
                </a:rPr>
                <a:t>Single, large lipid droplet</a:t>
              </a:r>
            </a:p>
          </p:txBody>
        </p:sp>
        <p:sp>
          <p:nvSpPr>
            <p:cNvPr id="33801" name="Line 8"/>
            <p:cNvSpPr>
              <a:spLocks noChangeShapeType="1"/>
            </p:cNvSpPr>
            <p:nvPr>
              <p:custDataLst>
                <p:tags r:id="rId7"/>
              </p:custDataLst>
            </p:nvPr>
          </p:nvSpPr>
          <p:spPr bwMode="auto">
            <a:xfrm>
              <a:off x="1488" y="1824"/>
              <a:ext cx="336" cy="96"/>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33797" name="Text Box 9"/>
          <p:cNvSpPr txBox="1">
            <a:spLocks noChangeArrowheads="1"/>
          </p:cNvSpPr>
          <p:nvPr>
            <p:custDataLst>
              <p:tags r:id="rId4"/>
            </p:custDataLst>
          </p:nvPr>
        </p:nvSpPr>
        <p:spPr bwMode="auto">
          <a:xfrm>
            <a:off x="1308100" y="6538913"/>
            <a:ext cx="6907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spcBef>
                <a:spcPct val="50000"/>
              </a:spcBef>
            </a:pPr>
            <a:r>
              <a:rPr lang="en-US" sz="1400">
                <a:solidFill>
                  <a:schemeClr val="tx1"/>
                </a:solidFill>
                <a:latin typeface="Calibri" pitchFamily="34" charset="0"/>
                <a:cs typeface="Calibri" pitchFamily="34" charset="0"/>
              </a:rPr>
              <a:t>White (common, yellow, unilocular) adipose tissue stained with Masson’s  trichrome</a:t>
            </a:r>
          </a:p>
        </p:txBody>
      </p:sp>
      <p:sp>
        <p:nvSpPr>
          <p:cNvPr id="33798" name="Text Box 10"/>
          <p:cNvSpPr txBox="1">
            <a:spLocks noChangeArrowheads="1"/>
          </p:cNvSpPr>
          <p:nvPr/>
        </p:nvSpPr>
        <p:spPr bwMode="auto">
          <a:xfrm>
            <a:off x="322263" y="620713"/>
            <a:ext cx="87280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8275" indent="-168275">
              <a:tabLst>
                <a:tab pos="168275" algn="l"/>
                <a:tab pos="2286000" algn="l"/>
                <a:tab pos="5084763" algn="l"/>
              </a:tabLst>
              <a:defRPr sz="4400">
                <a:solidFill>
                  <a:schemeClr val="tx2"/>
                </a:solidFill>
                <a:latin typeface="Skia" charset="0"/>
                <a:ea typeface="ＭＳ Ｐゴシック" charset="-128"/>
              </a:defRPr>
            </a:lvl1pPr>
            <a:lvl2pPr marL="742950" indent="-285750">
              <a:tabLst>
                <a:tab pos="168275" algn="l"/>
                <a:tab pos="2286000" algn="l"/>
                <a:tab pos="5084763" algn="l"/>
              </a:tabLst>
              <a:defRPr sz="4400">
                <a:solidFill>
                  <a:schemeClr val="tx2"/>
                </a:solidFill>
                <a:latin typeface="Skia" charset="0"/>
                <a:ea typeface="ＭＳ Ｐゴシック" charset="-128"/>
              </a:defRPr>
            </a:lvl2pPr>
            <a:lvl3pPr marL="1143000" indent="-228600">
              <a:tabLst>
                <a:tab pos="168275" algn="l"/>
                <a:tab pos="2286000" algn="l"/>
                <a:tab pos="5084763" algn="l"/>
              </a:tabLst>
              <a:defRPr sz="4400">
                <a:solidFill>
                  <a:schemeClr val="tx2"/>
                </a:solidFill>
                <a:latin typeface="Skia" charset="0"/>
                <a:ea typeface="ＭＳ Ｐゴシック" charset="-128"/>
              </a:defRPr>
            </a:lvl3pPr>
            <a:lvl4pPr marL="1600200" indent="-228600">
              <a:tabLst>
                <a:tab pos="168275" algn="l"/>
                <a:tab pos="2286000" algn="l"/>
                <a:tab pos="5084763" algn="l"/>
              </a:tabLst>
              <a:defRPr sz="4400">
                <a:solidFill>
                  <a:schemeClr val="tx2"/>
                </a:solidFill>
                <a:latin typeface="Skia" charset="0"/>
                <a:ea typeface="ＭＳ Ｐゴシック" charset="-128"/>
              </a:defRPr>
            </a:lvl4pPr>
            <a:lvl5pPr marL="2057400" indent="-228600">
              <a:tabLst>
                <a:tab pos="168275" algn="l"/>
                <a:tab pos="2286000" algn="l"/>
                <a:tab pos="5084763" algn="l"/>
              </a:tabLst>
              <a:defRPr sz="4400">
                <a:solidFill>
                  <a:schemeClr val="tx2"/>
                </a:solidFill>
                <a:latin typeface="Skia" charset="0"/>
                <a:ea typeface="ＭＳ Ｐゴシック" charset="-128"/>
              </a:defRPr>
            </a:lvl5pPr>
            <a:lvl6pPr marL="2514600" indent="-228600" eaLnBrk="0" fontAlgn="base" hangingPunct="0">
              <a:spcBef>
                <a:spcPct val="0"/>
              </a:spcBef>
              <a:spcAft>
                <a:spcPct val="0"/>
              </a:spcAft>
              <a:tabLst>
                <a:tab pos="168275" algn="l"/>
                <a:tab pos="2286000" algn="l"/>
                <a:tab pos="5084763" algn="l"/>
              </a:tabLst>
              <a:defRPr sz="4400">
                <a:solidFill>
                  <a:schemeClr val="tx2"/>
                </a:solidFill>
                <a:latin typeface="Skia" charset="0"/>
                <a:ea typeface="ＭＳ Ｐゴシック" charset="-128"/>
              </a:defRPr>
            </a:lvl6pPr>
            <a:lvl7pPr marL="2971800" indent="-228600" eaLnBrk="0" fontAlgn="base" hangingPunct="0">
              <a:spcBef>
                <a:spcPct val="0"/>
              </a:spcBef>
              <a:spcAft>
                <a:spcPct val="0"/>
              </a:spcAft>
              <a:tabLst>
                <a:tab pos="168275" algn="l"/>
                <a:tab pos="2286000" algn="l"/>
                <a:tab pos="5084763" algn="l"/>
              </a:tabLst>
              <a:defRPr sz="4400">
                <a:solidFill>
                  <a:schemeClr val="tx2"/>
                </a:solidFill>
                <a:latin typeface="Skia" charset="0"/>
                <a:ea typeface="ＭＳ Ｐゴシック" charset="-128"/>
              </a:defRPr>
            </a:lvl7pPr>
            <a:lvl8pPr marL="3429000" indent="-228600" eaLnBrk="0" fontAlgn="base" hangingPunct="0">
              <a:spcBef>
                <a:spcPct val="0"/>
              </a:spcBef>
              <a:spcAft>
                <a:spcPct val="0"/>
              </a:spcAft>
              <a:tabLst>
                <a:tab pos="168275" algn="l"/>
                <a:tab pos="2286000" algn="l"/>
                <a:tab pos="5084763" algn="l"/>
              </a:tabLst>
              <a:defRPr sz="4400">
                <a:solidFill>
                  <a:schemeClr val="tx2"/>
                </a:solidFill>
                <a:latin typeface="Skia" charset="0"/>
                <a:ea typeface="ＭＳ Ｐゴシック" charset="-128"/>
              </a:defRPr>
            </a:lvl8pPr>
            <a:lvl9pPr marL="3886200" indent="-228600" eaLnBrk="0" fontAlgn="base" hangingPunct="0">
              <a:spcBef>
                <a:spcPct val="0"/>
              </a:spcBef>
              <a:spcAft>
                <a:spcPct val="0"/>
              </a:spcAft>
              <a:tabLst>
                <a:tab pos="168275" algn="l"/>
                <a:tab pos="2286000" algn="l"/>
                <a:tab pos="5084763" algn="l"/>
              </a:tabLst>
              <a:defRPr sz="4400">
                <a:solidFill>
                  <a:schemeClr val="tx2"/>
                </a:solidFill>
                <a:latin typeface="Skia" charset="0"/>
                <a:ea typeface="ＭＳ Ｐゴシック" charset="-128"/>
              </a:defRPr>
            </a:lvl9pPr>
          </a:lstStyle>
          <a:p>
            <a:r>
              <a:rPr lang="en-US" sz="1800" b="1">
                <a:solidFill>
                  <a:srgbClr val="FF3300"/>
                </a:solidFill>
                <a:latin typeface="Calibri" pitchFamily="34" charset="0"/>
                <a:cs typeface="Calibri" pitchFamily="34" charset="0"/>
              </a:rPr>
              <a:t>Very active</a:t>
            </a:r>
            <a:r>
              <a:rPr lang="en-US" sz="1600">
                <a:latin typeface="Calibri" pitchFamily="34" charset="0"/>
                <a:cs typeface="Calibri" pitchFamily="34" charset="0"/>
              </a:rPr>
              <a:t> cells with </a:t>
            </a:r>
            <a:r>
              <a:rPr lang="en-US" sz="1800" b="1">
                <a:solidFill>
                  <a:srgbClr val="FF3300"/>
                </a:solidFill>
                <a:latin typeface="Calibri" pitchFamily="34" charset="0"/>
                <a:cs typeface="Calibri" pitchFamily="34" charset="0"/>
              </a:rPr>
              <a:t>many</a:t>
            </a:r>
            <a:r>
              <a:rPr lang="en-US" sz="1600">
                <a:latin typeface="Calibri" pitchFamily="34" charset="0"/>
                <a:cs typeface="Calibri" pitchFamily="34" charset="0"/>
              </a:rPr>
              <a:t> functions:</a:t>
            </a:r>
          </a:p>
          <a:p>
            <a:pPr>
              <a:buFontTx/>
              <a:buChar char="•"/>
            </a:pPr>
            <a:r>
              <a:rPr lang="en-US" sz="1600">
                <a:latin typeface="Calibri" pitchFamily="34" charset="0"/>
                <a:cs typeface="Calibri" pitchFamily="34" charset="0"/>
              </a:rPr>
              <a:t>Triglyceride storage and glucose metabolism (insulin and glucagon receptors)</a:t>
            </a:r>
          </a:p>
          <a:p>
            <a:pPr>
              <a:buFontTx/>
              <a:buChar char="•"/>
            </a:pPr>
            <a:r>
              <a:rPr lang="en-US" sz="1600">
                <a:latin typeface="Calibri" pitchFamily="34" charset="0"/>
                <a:cs typeface="Calibri" pitchFamily="34" charset="0"/>
              </a:rPr>
              <a:t>Secretion of many bioactive molecules: </a:t>
            </a:r>
          </a:p>
          <a:p>
            <a:r>
              <a:rPr lang="en-US" sz="1400" b="1">
                <a:latin typeface="Calibri" pitchFamily="34" charset="0"/>
                <a:cs typeface="Calibri" pitchFamily="34" charset="0"/>
              </a:rPr>
              <a:t>	leptin</a:t>
            </a:r>
            <a:r>
              <a:rPr lang="en-US" sz="1400">
                <a:latin typeface="Calibri" pitchFamily="34" charset="0"/>
                <a:cs typeface="Calibri" pitchFamily="34" charset="0"/>
              </a:rPr>
              <a:t> (regulates satiety)	</a:t>
            </a:r>
            <a:r>
              <a:rPr lang="en-US" sz="1400" b="1">
                <a:latin typeface="Calibri" pitchFamily="34" charset="0"/>
                <a:cs typeface="Calibri" pitchFamily="34" charset="0"/>
              </a:rPr>
              <a:t>angiotensinogen</a:t>
            </a:r>
            <a:r>
              <a:rPr lang="en-US" sz="1400">
                <a:latin typeface="Calibri" pitchFamily="34" charset="0"/>
                <a:cs typeface="Calibri" pitchFamily="34" charset="0"/>
              </a:rPr>
              <a:t> (blood pressure)		</a:t>
            </a:r>
            <a:r>
              <a:rPr lang="en-US" sz="1400" b="1">
                <a:latin typeface="Calibri" pitchFamily="34" charset="0"/>
                <a:cs typeface="Calibri" pitchFamily="34" charset="0"/>
              </a:rPr>
              <a:t>steroids</a:t>
            </a:r>
            <a:r>
              <a:rPr lang="en-US" sz="1400">
                <a:latin typeface="Calibri" pitchFamily="34" charset="0"/>
                <a:cs typeface="Calibri" pitchFamily="34" charset="0"/>
              </a:rPr>
              <a:t> (glucocorticoids &amp; sex hormones)</a:t>
            </a:r>
          </a:p>
          <a:p>
            <a:r>
              <a:rPr lang="en-US" sz="1600">
                <a:latin typeface="Calibri" pitchFamily="34" charset="0"/>
                <a:cs typeface="Calibri" pitchFamily="34" charset="0"/>
              </a:rPr>
              <a:t>	</a:t>
            </a:r>
            <a:r>
              <a:rPr lang="en-US" sz="1400" b="1">
                <a:latin typeface="Calibri" pitchFamily="34" charset="0"/>
                <a:cs typeface="Calibri" pitchFamily="34" charset="0"/>
              </a:rPr>
              <a:t>growth factors </a:t>
            </a:r>
            <a:r>
              <a:rPr lang="en-US" sz="1400">
                <a:latin typeface="Calibri" pitchFamily="34" charset="0"/>
                <a:cs typeface="Calibri" pitchFamily="34" charset="0"/>
              </a:rPr>
              <a:t>(e.g. insulin-like growth factor, tumor necrosis factor </a:t>
            </a:r>
            <a:r>
              <a:rPr lang="en-US" sz="1400">
                <a:latin typeface="Calibri" pitchFamily="34" charset="0"/>
                <a:cs typeface="Calibri" pitchFamily="34" charset="0"/>
                <a:sym typeface="Symbol" pitchFamily="18" charset="2"/>
              </a:rPr>
              <a:t>)	</a:t>
            </a:r>
            <a:r>
              <a:rPr lang="en-US" sz="1400" b="1">
                <a:latin typeface="Calibri" pitchFamily="34" charset="0"/>
                <a:cs typeface="Calibri" pitchFamily="34" charset="0"/>
                <a:sym typeface="Symbol" pitchFamily="18" charset="2"/>
              </a:rPr>
              <a:t>cytokines </a:t>
            </a:r>
            <a:r>
              <a:rPr lang="en-US" sz="1400">
                <a:latin typeface="Calibri" pitchFamily="34" charset="0"/>
                <a:cs typeface="Calibri" pitchFamily="34" charset="0"/>
                <a:sym typeface="Symbol" pitchFamily="18" charset="2"/>
              </a:rPr>
              <a:t>(e.g. interleukin-6)</a:t>
            </a:r>
            <a:endParaRPr lang="en-US" sz="1400" b="1" u="sng">
              <a:latin typeface="Calibri" pitchFamily="34" charset="0"/>
              <a:cs typeface="Calibri" pitchFamily="34"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custDataLst>
              <p:tags r:id="rId1"/>
            </p:custDataLst>
          </p:nvPr>
        </p:nvSpPr>
        <p:spPr>
          <a:xfrm>
            <a:off x="685800" y="304800"/>
            <a:ext cx="7772400" cy="762000"/>
          </a:xfrm>
        </p:spPr>
        <p:txBody>
          <a:bodyPr/>
          <a:lstStyle/>
          <a:p>
            <a:pPr eaLnBrk="1" hangingPunct="1"/>
            <a:r>
              <a:rPr lang="en-US" sz="4000" b="1" smtClean="0">
                <a:solidFill>
                  <a:schemeClr val="tx1"/>
                </a:solidFill>
              </a:rPr>
              <a:t>Adipocytes</a:t>
            </a:r>
          </a:p>
        </p:txBody>
      </p:sp>
      <p:pic>
        <p:nvPicPr>
          <p:cNvPr id="34819" name="Picture 5" descr="029CTadipoLM-EM"/>
          <p:cNvPicPr>
            <a:picLocks noChangeAspect="1" noChangeArrowheads="1"/>
          </p:cNvPicPr>
          <p:nvPr>
            <p:ph idx="1"/>
            <p:custDataLst>
              <p:tags r:id="rId2"/>
            </p:custDataLst>
          </p:nvPr>
        </p:nvPicPr>
        <p:blipFill>
          <a:blip r:embed="rId10">
            <a:extLst>
              <a:ext uri="{28A0092B-C50C-407E-A947-70E740481C1C}">
                <a14:useLocalDpi xmlns:a14="http://schemas.microsoft.com/office/drawing/2010/main" val="0"/>
              </a:ext>
            </a:extLst>
          </a:blip>
          <a:srcRect/>
          <a:stretch>
            <a:fillRect/>
          </a:stretch>
        </p:blipFill>
        <p:spPr>
          <a:xfrm>
            <a:off x="609600" y="1219200"/>
            <a:ext cx="7924800" cy="5354638"/>
          </a:xfrm>
          <a:noFill/>
        </p:spPr>
      </p:pic>
      <p:sp>
        <p:nvSpPr>
          <p:cNvPr id="34820" name="Text Box 8"/>
          <p:cNvSpPr txBox="1">
            <a:spLocks noChangeArrowheads="1"/>
          </p:cNvSpPr>
          <p:nvPr>
            <p:custDataLst>
              <p:tags r:id="rId3"/>
            </p:custDataLst>
          </p:nvPr>
        </p:nvSpPr>
        <p:spPr bwMode="auto">
          <a:xfrm>
            <a:off x="685800" y="6172200"/>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spcBef>
                <a:spcPct val="50000"/>
              </a:spcBef>
            </a:pPr>
            <a:r>
              <a:rPr lang="en-US" sz="1600" b="1">
                <a:solidFill>
                  <a:schemeClr val="tx1"/>
                </a:solidFill>
                <a:latin typeface="Calibri" pitchFamily="34" charset="0"/>
                <a:cs typeface="Calibri" pitchFamily="34" charset="0"/>
              </a:rPr>
              <a:t>Capillaries</a:t>
            </a:r>
          </a:p>
        </p:txBody>
      </p:sp>
      <p:sp>
        <p:nvSpPr>
          <p:cNvPr id="34821" name="Line 9"/>
          <p:cNvSpPr>
            <a:spLocks noChangeShapeType="1"/>
          </p:cNvSpPr>
          <p:nvPr>
            <p:custDataLst>
              <p:tags r:id="rId4"/>
            </p:custDataLst>
          </p:nvPr>
        </p:nvSpPr>
        <p:spPr bwMode="auto">
          <a:xfrm flipV="1">
            <a:off x="1371600" y="6096000"/>
            <a:ext cx="1143000" cy="1524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4822" name="Line 10"/>
          <p:cNvSpPr>
            <a:spLocks noChangeShapeType="1"/>
          </p:cNvSpPr>
          <p:nvPr>
            <p:custDataLst>
              <p:tags r:id="rId5"/>
            </p:custDataLst>
          </p:nvPr>
        </p:nvSpPr>
        <p:spPr bwMode="auto">
          <a:xfrm flipH="1" flipV="1">
            <a:off x="990600" y="5791200"/>
            <a:ext cx="381000" cy="457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4823" name="Text Box 11"/>
          <p:cNvSpPr txBox="1">
            <a:spLocks noChangeArrowheads="1"/>
          </p:cNvSpPr>
          <p:nvPr>
            <p:custDataLst>
              <p:tags r:id="rId6"/>
            </p:custDataLst>
          </p:nvPr>
        </p:nvSpPr>
        <p:spPr bwMode="auto">
          <a:xfrm>
            <a:off x="5105400" y="4876800"/>
            <a:ext cx="137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spcBef>
                <a:spcPct val="50000"/>
              </a:spcBef>
            </a:pPr>
            <a:r>
              <a:rPr lang="en-US" sz="2000" b="1">
                <a:solidFill>
                  <a:schemeClr val="tx1"/>
                </a:solidFill>
                <a:latin typeface="Calibri" pitchFamily="34" charset="0"/>
                <a:cs typeface="Calibri" pitchFamily="34" charset="0"/>
              </a:rPr>
              <a:t>Nucleus</a:t>
            </a:r>
          </a:p>
        </p:txBody>
      </p:sp>
      <p:sp>
        <p:nvSpPr>
          <p:cNvPr id="34824" name="Text Box 12"/>
          <p:cNvSpPr txBox="1">
            <a:spLocks noChangeArrowheads="1"/>
          </p:cNvSpPr>
          <p:nvPr>
            <p:custDataLst>
              <p:tags r:id="rId7"/>
            </p:custDataLst>
          </p:nvPr>
        </p:nvSpPr>
        <p:spPr bwMode="auto">
          <a:xfrm>
            <a:off x="6477000" y="2743200"/>
            <a:ext cx="1828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spcBef>
                <a:spcPct val="50000"/>
              </a:spcBef>
            </a:pPr>
            <a:r>
              <a:rPr lang="en-US" sz="2000" b="1">
                <a:solidFill>
                  <a:schemeClr val="bg1"/>
                </a:solidFill>
                <a:latin typeface="Calibri" pitchFamily="34" charset="0"/>
                <a:cs typeface="Calibri" pitchFamily="34" charset="0"/>
              </a:rPr>
              <a:t>Lipid (fat)   droplet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26"/>
          <p:cNvSpPr>
            <a:spLocks noGrp="1" noChangeArrowheads="1"/>
          </p:cNvSpPr>
          <p:nvPr>
            <p:ph type="title"/>
            <p:custDataLst>
              <p:tags r:id="rId1"/>
            </p:custDataLst>
          </p:nvPr>
        </p:nvSpPr>
        <p:spPr>
          <a:xfrm>
            <a:off x="685800" y="0"/>
            <a:ext cx="7772400" cy="620713"/>
          </a:xfrm>
        </p:spPr>
        <p:txBody>
          <a:bodyPr/>
          <a:lstStyle/>
          <a:p>
            <a:pPr eaLnBrk="1" hangingPunct="1"/>
            <a:r>
              <a:rPr lang="en-US" sz="3600" smtClean="0">
                <a:solidFill>
                  <a:schemeClr val="tx1"/>
                </a:solidFill>
              </a:rPr>
              <a:t>Brown (Multilocular) Adipose Tissue</a:t>
            </a:r>
          </a:p>
        </p:txBody>
      </p:sp>
      <p:pic>
        <p:nvPicPr>
          <p:cNvPr id="35843" name="Picture 1043"/>
          <p:cNvPicPr>
            <a:picLocks noChangeAspect="1" noChangeArrowheads="1"/>
          </p:cNvPicPr>
          <p:nvPr>
            <p:ph sz="quarter" idx="2"/>
            <p:custDataLst>
              <p:tags r:id="rId2"/>
            </p:custDataLst>
          </p:nvPr>
        </p:nvPicPr>
        <p:blipFill>
          <a:blip r:embed="rId12">
            <a:lum bright="-6000" contrast="24000"/>
            <a:extLst>
              <a:ext uri="{28A0092B-C50C-407E-A947-70E740481C1C}">
                <a14:useLocalDpi xmlns:a14="http://schemas.microsoft.com/office/drawing/2010/main" val="0"/>
              </a:ext>
            </a:extLst>
          </a:blip>
          <a:srcRect/>
          <a:stretch>
            <a:fillRect/>
          </a:stretch>
        </p:blipFill>
        <p:spPr>
          <a:xfrm>
            <a:off x="1231900" y="3841750"/>
            <a:ext cx="3111500" cy="2787650"/>
          </a:xfrm>
          <a:noFill/>
        </p:spPr>
      </p:pic>
      <p:pic>
        <p:nvPicPr>
          <p:cNvPr id="35844" name="Picture 1044"/>
          <p:cNvPicPr>
            <a:picLocks noChangeAspect="1" noChangeArrowheads="1"/>
          </p:cNvPicPr>
          <p:nvPr>
            <p:custDataLst>
              <p:tags r:id="rId3"/>
            </p:custDataLst>
          </p:nvPr>
        </p:nvPicPr>
        <p:blipFill>
          <a:blip r:embed="rId13">
            <a:lum bright="-6000" contrast="30000"/>
            <a:extLst>
              <a:ext uri="{28A0092B-C50C-407E-A947-70E740481C1C}">
                <a14:useLocalDpi xmlns:a14="http://schemas.microsoft.com/office/drawing/2010/main" val="0"/>
              </a:ext>
            </a:extLst>
          </a:blip>
          <a:srcRect/>
          <a:stretch>
            <a:fillRect/>
          </a:stretch>
        </p:blipFill>
        <p:spPr bwMode="auto">
          <a:xfrm>
            <a:off x="5029200" y="1295400"/>
            <a:ext cx="365283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1046"/>
          <p:cNvSpPr>
            <a:spLocks noChangeArrowheads="1"/>
          </p:cNvSpPr>
          <p:nvPr>
            <p:custDataLst>
              <p:tags r:id="rId4"/>
            </p:custDataLst>
          </p:nvPr>
        </p:nvSpPr>
        <p:spPr bwMode="auto">
          <a:xfrm>
            <a:off x="-25400" y="544513"/>
            <a:ext cx="9169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b="1">
                <a:solidFill>
                  <a:schemeClr val="tx1"/>
                </a:solidFill>
                <a:latin typeface="Calibri" pitchFamily="34" charset="0"/>
                <a:cs typeface="Calibri" pitchFamily="34" charset="0"/>
              </a:rPr>
              <a:t>Present in newborns (and hibernating mammals) and involved in thermoregulation</a:t>
            </a:r>
          </a:p>
        </p:txBody>
      </p:sp>
      <p:pic>
        <p:nvPicPr>
          <p:cNvPr id="35846" name="Picture 1047"/>
          <p:cNvPicPr>
            <a:picLocks noChangeAspect="1" noChangeArrowheads="1"/>
          </p:cNvPicPr>
          <p:nvPr>
            <p:ph sz="quarter" idx="1"/>
            <p:custDataLst>
              <p:tags r:id="rId5"/>
            </p:custDataLst>
          </p:nvPr>
        </p:nvPicPr>
        <p:blipFill>
          <a:blip r:embed="rId14">
            <a:extLst>
              <a:ext uri="{28A0092B-C50C-407E-A947-70E740481C1C}">
                <a14:useLocalDpi xmlns:a14="http://schemas.microsoft.com/office/drawing/2010/main" val="0"/>
              </a:ext>
            </a:extLst>
          </a:blip>
          <a:srcRect/>
          <a:stretch>
            <a:fillRect/>
          </a:stretch>
        </p:blipFill>
        <p:spPr>
          <a:xfrm>
            <a:off x="1687513" y="1911350"/>
            <a:ext cx="1652587" cy="1668463"/>
          </a:xfrm>
          <a:noFill/>
        </p:spPr>
      </p:pic>
      <p:sp>
        <p:nvSpPr>
          <p:cNvPr id="35847" name="AutoShape 1053"/>
          <p:cNvSpPr>
            <a:spLocks noChangeArrowheads="1"/>
          </p:cNvSpPr>
          <p:nvPr>
            <p:custDataLst>
              <p:tags r:id="rId6"/>
            </p:custDataLst>
          </p:nvPr>
        </p:nvSpPr>
        <p:spPr bwMode="auto">
          <a:xfrm>
            <a:off x="6172200" y="1752600"/>
            <a:ext cx="990600" cy="304800"/>
          </a:xfrm>
          <a:prstGeom prst="roundRect">
            <a:avLst>
              <a:gd name="adj" fmla="val 16667"/>
            </a:avLst>
          </a:prstGeom>
          <a:solidFill>
            <a:schemeClr val="bg1"/>
          </a:solidFill>
          <a:ln w="9525">
            <a:solidFill>
              <a:schemeClr val="tx1"/>
            </a:solidFill>
            <a:round/>
            <a:headEnd/>
            <a:tailEnd/>
          </a:ln>
        </p:spPr>
        <p:txBody>
          <a:bodyPr wrap="none" anchor="ctr"/>
          <a:lstStyle/>
          <a:p>
            <a:endParaRPr lang="en-US">
              <a:latin typeface="Calibri" pitchFamily="34" charset="0"/>
              <a:cs typeface="Calibri" pitchFamily="34" charset="0"/>
            </a:endParaRPr>
          </a:p>
        </p:txBody>
      </p:sp>
      <p:sp>
        <p:nvSpPr>
          <p:cNvPr id="35848" name="Text Box 1054"/>
          <p:cNvSpPr txBox="1">
            <a:spLocks noChangeArrowheads="1"/>
          </p:cNvSpPr>
          <p:nvPr>
            <p:custDataLst>
              <p:tags r:id="rId7"/>
            </p:custDataLst>
          </p:nvPr>
        </p:nvSpPr>
        <p:spPr bwMode="auto">
          <a:xfrm>
            <a:off x="6210300" y="1689100"/>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spcBef>
                <a:spcPct val="50000"/>
              </a:spcBef>
            </a:pPr>
            <a:r>
              <a:rPr lang="en-US" sz="2000" b="1">
                <a:solidFill>
                  <a:schemeClr val="tx1"/>
                </a:solidFill>
                <a:latin typeface="Calibri" pitchFamily="34" charset="0"/>
                <a:cs typeface="Calibri" pitchFamily="34" charset="0"/>
              </a:rPr>
              <a:t>white</a:t>
            </a:r>
          </a:p>
        </p:txBody>
      </p:sp>
      <p:sp>
        <p:nvSpPr>
          <p:cNvPr id="35849" name="AutoShape 1056"/>
          <p:cNvSpPr>
            <a:spLocks noChangeArrowheads="1"/>
          </p:cNvSpPr>
          <p:nvPr>
            <p:custDataLst>
              <p:tags r:id="rId8"/>
            </p:custDataLst>
          </p:nvPr>
        </p:nvSpPr>
        <p:spPr bwMode="auto">
          <a:xfrm>
            <a:off x="6324600" y="5791200"/>
            <a:ext cx="990600" cy="304800"/>
          </a:xfrm>
          <a:prstGeom prst="roundRect">
            <a:avLst>
              <a:gd name="adj" fmla="val 16667"/>
            </a:avLst>
          </a:prstGeom>
          <a:solidFill>
            <a:srgbClr val="CC9900"/>
          </a:solidFill>
          <a:ln w="9525">
            <a:solidFill>
              <a:schemeClr val="tx1"/>
            </a:solidFill>
            <a:round/>
            <a:headEnd/>
            <a:tailEnd/>
          </a:ln>
        </p:spPr>
        <p:txBody>
          <a:bodyPr wrap="none" anchor="ctr"/>
          <a:lstStyle/>
          <a:p>
            <a:endParaRPr lang="en-US">
              <a:latin typeface="Calibri" pitchFamily="34" charset="0"/>
              <a:cs typeface="Calibri" pitchFamily="34" charset="0"/>
            </a:endParaRPr>
          </a:p>
        </p:txBody>
      </p:sp>
      <p:sp>
        <p:nvSpPr>
          <p:cNvPr id="35850" name="Text Box 1057"/>
          <p:cNvSpPr txBox="1">
            <a:spLocks noChangeArrowheads="1"/>
          </p:cNvSpPr>
          <p:nvPr>
            <p:custDataLst>
              <p:tags r:id="rId9"/>
            </p:custDataLst>
          </p:nvPr>
        </p:nvSpPr>
        <p:spPr bwMode="auto">
          <a:xfrm>
            <a:off x="6350000" y="5740400"/>
            <a:ext cx="99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spcBef>
                <a:spcPct val="50000"/>
              </a:spcBef>
            </a:pPr>
            <a:r>
              <a:rPr lang="en-US" sz="2000" b="1">
                <a:solidFill>
                  <a:schemeClr val="bg1"/>
                </a:solidFill>
                <a:latin typeface="Calibri" pitchFamily="34" charset="0"/>
                <a:cs typeface="Calibri" pitchFamily="34" charset="0"/>
              </a:rPr>
              <a:t>brown</a:t>
            </a:r>
          </a:p>
        </p:txBody>
      </p:sp>
      <p:sp>
        <p:nvSpPr>
          <p:cNvPr id="35851" name="Text Box 1058"/>
          <p:cNvSpPr txBox="1">
            <a:spLocks noChangeArrowheads="1"/>
          </p:cNvSpPr>
          <p:nvPr/>
        </p:nvSpPr>
        <p:spPr bwMode="auto">
          <a:xfrm>
            <a:off x="473075" y="923925"/>
            <a:ext cx="8139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r>
              <a:rPr lang="en-US" sz="1400">
                <a:solidFill>
                  <a:schemeClr val="accent2"/>
                </a:solidFill>
                <a:latin typeface="Calibri" pitchFamily="34" charset="0"/>
                <a:cs typeface="Calibri" pitchFamily="34" charset="0"/>
              </a:rPr>
              <a:t>Mitochondria of brown fat cells express </a:t>
            </a:r>
            <a:r>
              <a:rPr lang="en-US" sz="1400" i="1" u="sng">
                <a:solidFill>
                  <a:schemeClr val="accent2"/>
                </a:solidFill>
                <a:latin typeface="Calibri" pitchFamily="34" charset="0"/>
                <a:cs typeface="Calibri" pitchFamily="34" charset="0"/>
              </a:rPr>
              <a:t>uncoupling protein</a:t>
            </a:r>
            <a:r>
              <a:rPr lang="en-US" sz="1400">
                <a:solidFill>
                  <a:schemeClr val="accent2"/>
                </a:solidFill>
                <a:latin typeface="Calibri" pitchFamily="34" charset="0"/>
                <a:cs typeface="Calibri" pitchFamily="34" charset="0"/>
              </a:rPr>
              <a:t> (UCP), which “short circuits” the electron transport chain producing </a:t>
            </a:r>
            <a:r>
              <a:rPr lang="en-US" sz="1400" u="sng">
                <a:solidFill>
                  <a:schemeClr val="accent2"/>
                </a:solidFill>
                <a:latin typeface="Calibri" pitchFamily="34" charset="0"/>
                <a:cs typeface="Calibri" pitchFamily="34" charset="0"/>
              </a:rPr>
              <a:t>HEAT</a:t>
            </a:r>
            <a:r>
              <a:rPr lang="en-US" sz="1400">
                <a:solidFill>
                  <a:schemeClr val="accent2"/>
                </a:solidFill>
                <a:latin typeface="Calibri" pitchFamily="34" charset="0"/>
                <a:cs typeface="Calibri" pitchFamily="34" charset="0"/>
              </a:rPr>
              <a:t> rather than ATP.</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custDataLst>
              <p:tags r:id="rId1"/>
            </p:custDataLst>
          </p:nvPr>
        </p:nvSpPr>
        <p:spPr>
          <a:xfrm>
            <a:off x="0" y="228600"/>
            <a:ext cx="9144000" cy="639763"/>
          </a:xfrm>
        </p:spPr>
        <p:txBody>
          <a:bodyPr/>
          <a:lstStyle/>
          <a:p>
            <a:pPr eaLnBrk="1" hangingPunct="1"/>
            <a:r>
              <a:rPr lang="en-US" sz="4000" b="1" smtClean="0">
                <a:solidFill>
                  <a:srgbClr val="008000"/>
                </a:solidFill>
              </a:rPr>
              <a:t>Cells of the blood</a:t>
            </a:r>
          </a:p>
        </p:txBody>
      </p:sp>
      <p:sp>
        <p:nvSpPr>
          <p:cNvPr id="7171" name="Rectangle 3"/>
          <p:cNvSpPr>
            <a:spLocks noGrp="1" noChangeArrowheads="1"/>
          </p:cNvSpPr>
          <p:nvPr>
            <p:ph type="body" idx="1"/>
            <p:custDataLst>
              <p:tags r:id="rId2"/>
            </p:custDataLst>
          </p:nvPr>
        </p:nvSpPr>
        <p:spPr>
          <a:xfrm>
            <a:off x="457200" y="1143000"/>
            <a:ext cx="8229600" cy="5626100"/>
          </a:xfrm>
        </p:spPr>
        <p:txBody>
          <a:bodyPr/>
          <a:lstStyle/>
          <a:p>
            <a:pPr eaLnBrk="1" hangingPunct="1">
              <a:defRPr/>
            </a:pPr>
            <a:r>
              <a:rPr lang="en-US" b="1" dirty="0" smtClean="0">
                <a:solidFill>
                  <a:srgbClr val="800000"/>
                </a:solidFill>
              </a:rPr>
              <a:t>Erythrocytes</a:t>
            </a:r>
            <a:r>
              <a:rPr lang="en-US" dirty="0" smtClean="0">
                <a:solidFill>
                  <a:srgbClr val="800000"/>
                </a:solidFill>
              </a:rPr>
              <a:t> </a:t>
            </a:r>
            <a:r>
              <a:rPr lang="en-US" dirty="0" smtClean="0">
                <a:solidFill>
                  <a:srgbClr val="993300"/>
                </a:solidFill>
              </a:rPr>
              <a:t>(red blood cells, RBC)</a:t>
            </a:r>
            <a:endParaRPr lang="en-US" dirty="0" smtClean="0">
              <a:solidFill>
                <a:srgbClr val="800000"/>
              </a:solidFill>
            </a:endParaRPr>
          </a:p>
          <a:p>
            <a:pPr eaLnBrk="1" hangingPunct="1">
              <a:defRPr/>
            </a:pPr>
            <a:r>
              <a:rPr lang="en-US" b="1" dirty="0" smtClean="0">
                <a:solidFill>
                  <a:srgbClr val="800000"/>
                </a:solidFill>
              </a:rPr>
              <a:t>Leukocytes</a:t>
            </a:r>
            <a:r>
              <a:rPr lang="en-US" dirty="0" smtClean="0">
                <a:solidFill>
                  <a:srgbClr val="800000"/>
                </a:solidFill>
              </a:rPr>
              <a:t> (white blood cells, WBC)</a:t>
            </a:r>
          </a:p>
          <a:p>
            <a:pPr lvl="1" eaLnBrk="1" hangingPunct="1">
              <a:defRPr/>
            </a:pPr>
            <a:r>
              <a:rPr lang="en-US" b="1" dirty="0" smtClean="0"/>
              <a:t>Granulocytes</a:t>
            </a:r>
            <a:r>
              <a:rPr lang="en-US" dirty="0" smtClean="0"/>
              <a:t> (with specific granules)</a:t>
            </a:r>
          </a:p>
          <a:p>
            <a:pPr lvl="2" eaLnBrk="1" hangingPunct="1">
              <a:defRPr/>
            </a:pPr>
            <a:r>
              <a:rPr lang="en-US" b="1" dirty="0" smtClean="0"/>
              <a:t>Neutrophil (~60% of WBC)</a:t>
            </a:r>
          </a:p>
          <a:p>
            <a:pPr lvl="2" eaLnBrk="1" hangingPunct="1">
              <a:defRPr/>
            </a:pPr>
            <a:r>
              <a:rPr lang="en-US" b="1" dirty="0" smtClean="0"/>
              <a:t>Eosinophil (~5% of WBC)</a:t>
            </a:r>
          </a:p>
          <a:p>
            <a:pPr lvl="2" eaLnBrk="1" hangingPunct="1">
              <a:defRPr/>
            </a:pPr>
            <a:r>
              <a:rPr lang="en-US" b="1" dirty="0" smtClean="0"/>
              <a:t>Basophil (&lt;1% of WBC)</a:t>
            </a:r>
          </a:p>
          <a:p>
            <a:pPr lvl="1" eaLnBrk="1" hangingPunct="1">
              <a:defRPr/>
            </a:pPr>
            <a:r>
              <a:rPr lang="en-US" b="1" dirty="0" err="1" smtClean="0"/>
              <a:t>Agranulocytes</a:t>
            </a:r>
            <a:r>
              <a:rPr lang="en-US" dirty="0" smtClean="0"/>
              <a:t> (without specific granules)</a:t>
            </a:r>
          </a:p>
          <a:p>
            <a:pPr lvl="2" eaLnBrk="1" hangingPunct="1">
              <a:defRPr/>
            </a:pPr>
            <a:r>
              <a:rPr lang="en-US" b="1" dirty="0" smtClean="0"/>
              <a:t>Lymphocyte (B-cell, T-cell) (~25% of WBC)</a:t>
            </a:r>
          </a:p>
          <a:p>
            <a:pPr lvl="2" eaLnBrk="1" hangingPunct="1">
              <a:defRPr/>
            </a:pPr>
            <a:r>
              <a:rPr lang="en-US" b="1" dirty="0" smtClean="0"/>
              <a:t>Monocyte (~10% of WBC)</a:t>
            </a:r>
          </a:p>
          <a:p>
            <a:pPr marL="0" indent="0" eaLnBrk="1" hangingPunct="1">
              <a:buFontTx/>
              <a:buNone/>
              <a:defRPr/>
            </a:pPr>
            <a:endParaRPr lang="en-US" b="1" dirty="0" smtClean="0"/>
          </a:p>
          <a:p>
            <a:pPr marL="0" indent="0" eaLnBrk="1" hangingPunct="1">
              <a:buFontTx/>
              <a:buNone/>
              <a:defRPr/>
            </a:pPr>
            <a:r>
              <a:rPr lang="en-US" sz="2000" dirty="0" smtClean="0"/>
              <a:t>(also in the blood are </a:t>
            </a:r>
            <a:r>
              <a:rPr lang="en-US" sz="2000" b="1" dirty="0" smtClean="0"/>
              <a:t>platelets</a:t>
            </a:r>
            <a:r>
              <a:rPr lang="en-US" sz="2000" dirty="0" smtClean="0"/>
              <a:t>, which are small, membrane-bound cell fragments involved in blood clotting… to be discussed later)</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custDataLst>
              <p:tags r:id="rId1"/>
            </p:custDataLst>
          </p:nvPr>
        </p:nvSpPr>
        <p:spPr>
          <a:xfrm>
            <a:off x="0" y="0"/>
            <a:ext cx="9144000" cy="411163"/>
          </a:xfrm>
        </p:spPr>
        <p:txBody>
          <a:bodyPr/>
          <a:lstStyle/>
          <a:p>
            <a:pPr eaLnBrk="1" hangingPunct="1"/>
            <a:r>
              <a:rPr lang="en-US" sz="2800" smtClean="0">
                <a:solidFill>
                  <a:schemeClr val="tx1"/>
                </a:solidFill>
              </a:rPr>
              <a:t>Human blood smear, with RBCs, WBCs and platelets</a:t>
            </a:r>
          </a:p>
        </p:txBody>
      </p:sp>
      <p:sp>
        <p:nvSpPr>
          <p:cNvPr id="37891" name="Rectangle 3"/>
          <p:cNvSpPr>
            <a:spLocks noGrp="1" noChangeArrowheads="1"/>
          </p:cNvSpPr>
          <p:nvPr>
            <p:ph type="body" idx="1"/>
            <p:custDataLst>
              <p:tags r:id="rId2"/>
            </p:custDataLst>
          </p:nvPr>
        </p:nvSpPr>
        <p:spPr/>
        <p:txBody>
          <a:bodyPr/>
          <a:lstStyle/>
          <a:p>
            <a:pPr eaLnBrk="1" hangingPunct="1"/>
            <a:endParaRPr lang="en-US" smtClean="0"/>
          </a:p>
        </p:txBody>
      </p:sp>
      <p:pic>
        <p:nvPicPr>
          <p:cNvPr id="37892" name="Picture 4" descr="BloodSmear40x5-03I24-W"/>
          <p:cNvPicPr>
            <a:picLocks noChangeAspect="1" noChangeArrowheads="1"/>
          </p:cNvPicPr>
          <p:nvPr>
            <p:custDataLst>
              <p:tags r:id="rId3"/>
            </p:custDataLst>
          </p:nvPr>
        </p:nvPicPr>
        <p:blipFill>
          <a:blip r:embed="rId14">
            <a:extLst>
              <a:ext uri="{28A0092B-C50C-407E-A947-70E740481C1C}">
                <a14:useLocalDpi xmlns:a14="http://schemas.microsoft.com/office/drawing/2010/main" val="0"/>
              </a:ext>
            </a:extLst>
          </a:blip>
          <a:srcRect/>
          <a:stretch>
            <a:fillRect/>
          </a:stretch>
        </p:blipFill>
        <p:spPr bwMode="auto">
          <a:xfrm>
            <a:off x="609600" y="458788"/>
            <a:ext cx="8001000"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5"/>
          <p:cNvSpPr txBox="1">
            <a:spLocks noChangeArrowheads="1"/>
          </p:cNvSpPr>
          <p:nvPr>
            <p:custDataLst>
              <p:tags r:id="rId4"/>
            </p:custDataLst>
          </p:nvPr>
        </p:nvSpPr>
        <p:spPr bwMode="auto">
          <a:xfrm>
            <a:off x="838200" y="5638800"/>
            <a:ext cx="1200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600" b="1">
                <a:solidFill>
                  <a:schemeClr val="tx1"/>
                </a:solidFill>
                <a:latin typeface="Arial" charset="0"/>
              </a:rPr>
              <a:t>Neutrophil</a:t>
            </a:r>
          </a:p>
        </p:txBody>
      </p:sp>
      <p:sp>
        <p:nvSpPr>
          <p:cNvPr id="37894" name="Text Box 6"/>
          <p:cNvSpPr txBox="1">
            <a:spLocks noChangeArrowheads="1"/>
          </p:cNvSpPr>
          <p:nvPr>
            <p:custDataLst>
              <p:tags r:id="rId5"/>
            </p:custDataLst>
          </p:nvPr>
        </p:nvSpPr>
        <p:spPr bwMode="auto">
          <a:xfrm>
            <a:off x="6918325" y="3565525"/>
            <a:ext cx="13795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600" b="1">
                <a:solidFill>
                  <a:schemeClr val="tx1"/>
                </a:solidFill>
                <a:latin typeface="Arial" charset="0"/>
              </a:rPr>
              <a:t>Lymphocyte</a:t>
            </a:r>
          </a:p>
        </p:txBody>
      </p:sp>
      <p:sp>
        <p:nvSpPr>
          <p:cNvPr id="37895" name="Text Box 7"/>
          <p:cNvSpPr txBox="1">
            <a:spLocks noChangeArrowheads="1"/>
          </p:cNvSpPr>
          <p:nvPr>
            <p:custDataLst>
              <p:tags r:id="rId6"/>
            </p:custDataLst>
          </p:nvPr>
        </p:nvSpPr>
        <p:spPr bwMode="auto">
          <a:xfrm>
            <a:off x="3946525" y="3260725"/>
            <a:ext cx="622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600" b="1">
                <a:solidFill>
                  <a:schemeClr val="tx1"/>
                </a:solidFill>
                <a:latin typeface="Arial" charset="0"/>
              </a:rPr>
              <a:t>RBC</a:t>
            </a:r>
          </a:p>
        </p:txBody>
      </p:sp>
      <p:sp>
        <p:nvSpPr>
          <p:cNvPr id="37896" name="Text Box 8"/>
          <p:cNvSpPr txBox="1">
            <a:spLocks noChangeArrowheads="1"/>
          </p:cNvSpPr>
          <p:nvPr>
            <p:custDataLst>
              <p:tags r:id="rId7"/>
            </p:custDataLst>
          </p:nvPr>
        </p:nvSpPr>
        <p:spPr bwMode="auto">
          <a:xfrm>
            <a:off x="6080125" y="1508125"/>
            <a:ext cx="10207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600" b="1">
                <a:solidFill>
                  <a:schemeClr val="tx1"/>
                </a:solidFill>
                <a:latin typeface="Arial" charset="0"/>
              </a:rPr>
              <a:t>Platelets</a:t>
            </a:r>
          </a:p>
        </p:txBody>
      </p:sp>
      <p:sp>
        <p:nvSpPr>
          <p:cNvPr id="37897" name="Line 9"/>
          <p:cNvSpPr>
            <a:spLocks noChangeShapeType="1"/>
          </p:cNvSpPr>
          <p:nvPr>
            <p:custDataLst>
              <p:tags r:id="rId8"/>
            </p:custDataLst>
          </p:nvPr>
        </p:nvSpPr>
        <p:spPr bwMode="auto">
          <a:xfrm flipH="1" flipV="1">
            <a:off x="1219200" y="5029200"/>
            <a:ext cx="1524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898" name="Line 10"/>
          <p:cNvSpPr>
            <a:spLocks noChangeShapeType="1"/>
          </p:cNvSpPr>
          <p:nvPr>
            <p:custDataLst>
              <p:tags r:id="rId9"/>
            </p:custDataLst>
          </p:nvPr>
        </p:nvSpPr>
        <p:spPr bwMode="auto">
          <a:xfrm flipH="1" flipV="1">
            <a:off x="3733800" y="3352800"/>
            <a:ext cx="3048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899" name="Line 11"/>
          <p:cNvSpPr>
            <a:spLocks noChangeShapeType="1"/>
          </p:cNvSpPr>
          <p:nvPr>
            <p:custDataLst>
              <p:tags r:id="rId10"/>
            </p:custDataLst>
          </p:nvPr>
        </p:nvSpPr>
        <p:spPr bwMode="auto">
          <a:xfrm flipH="1" flipV="1">
            <a:off x="5715000" y="1447800"/>
            <a:ext cx="4572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900" name="Line 12"/>
          <p:cNvSpPr>
            <a:spLocks noChangeShapeType="1"/>
          </p:cNvSpPr>
          <p:nvPr>
            <p:custDataLst>
              <p:tags r:id="rId11"/>
            </p:custDataLst>
          </p:nvPr>
        </p:nvSpPr>
        <p:spPr bwMode="auto">
          <a:xfrm flipV="1">
            <a:off x="7239000" y="3200400"/>
            <a:ext cx="4572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custDataLst>
              <p:tags r:id="rId1"/>
            </p:custDataLst>
          </p:nvPr>
        </p:nvSpPr>
        <p:spPr>
          <a:xfrm>
            <a:off x="381000" y="228600"/>
            <a:ext cx="8382000" cy="487363"/>
          </a:xfrm>
        </p:spPr>
        <p:txBody>
          <a:bodyPr/>
          <a:lstStyle/>
          <a:p>
            <a:pPr eaLnBrk="1" hangingPunct="1"/>
            <a:r>
              <a:rPr lang="en-US" sz="4000" b="1" smtClean="0">
                <a:solidFill>
                  <a:srgbClr val="008000"/>
                </a:solidFill>
              </a:rPr>
              <a:t>Erythrocyte (red blood cell, RBC)</a:t>
            </a:r>
          </a:p>
        </p:txBody>
      </p:sp>
      <p:sp>
        <p:nvSpPr>
          <p:cNvPr id="38915" name="Rectangle 3"/>
          <p:cNvSpPr>
            <a:spLocks noGrp="1" noChangeArrowheads="1"/>
          </p:cNvSpPr>
          <p:nvPr>
            <p:ph type="body" idx="1"/>
            <p:custDataLst>
              <p:tags r:id="rId2"/>
            </p:custDataLst>
          </p:nvPr>
        </p:nvSpPr>
        <p:spPr>
          <a:xfrm>
            <a:off x="457200" y="1303338"/>
            <a:ext cx="8229600" cy="5554662"/>
          </a:xfrm>
        </p:spPr>
        <p:txBody>
          <a:bodyPr/>
          <a:lstStyle/>
          <a:p>
            <a:pPr marL="533400" indent="-533400" eaLnBrk="1" hangingPunct="1">
              <a:buFontTx/>
              <a:buAutoNum type="arabicPeriod"/>
            </a:pPr>
            <a:r>
              <a:rPr lang="en-US" sz="2000" b="1" smtClean="0">
                <a:solidFill>
                  <a:srgbClr val="993300"/>
                </a:solidFill>
              </a:rPr>
              <a:t>Size and shape:</a:t>
            </a:r>
            <a:r>
              <a:rPr lang="en-US" sz="2000" b="1" smtClean="0"/>
              <a:t>  </a:t>
            </a:r>
          </a:p>
          <a:p>
            <a:pPr marL="914400" lvl="1" indent="-457200" eaLnBrk="1" hangingPunct="1"/>
            <a:r>
              <a:rPr lang="en-US" sz="1800" b="1" smtClean="0"/>
              <a:t>biconcave disk, 8 µm diameter, 2</a:t>
            </a:r>
            <a:r>
              <a:rPr lang="en-US" sz="1800" b="1" smtClean="0">
                <a:sym typeface="Symbol" pitchFamily="18" charset="2"/>
              </a:rPr>
              <a:t>m at thickest point, 1 m at thinnest</a:t>
            </a:r>
            <a:r>
              <a:rPr lang="en-US" sz="1800" b="1" smtClean="0"/>
              <a:t> </a:t>
            </a:r>
          </a:p>
          <a:p>
            <a:pPr marL="914400" lvl="1" indent="-457200" eaLnBrk="1" hangingPunct="1"/>
            <a:r>
              <a:rPr lang="en-US" sz="1800" b="1" smtClean="0"/>
              <a:t>flexible: RBC’s normally bend to pass through small capillaries</a:t>
            </a:r>
          </a:p>
          <a:p>
            <a:pPr marL="533400" indent="-533400" eaLnBrk="1" hangingPunct="1">
              <a:buFontTx/>
              <a:buAutoNum type="arabicPeriod"/>
            </a:pPr>
            <a:r>
              <a:rPr lang="en-US" sz="2000" b="1" smtClean="0">
                <a:solidFill>
                  <a:srgbClr val="993300"/>
                </a:solidFill>
              </a:rPr>
              <a:t>LM appearance in smear:</a:t>
            </a:r>
            <a:r>
              <a:rPr lang="en-US" sz="2000" b="1" smtClean="0"/>
              <a:t>  Pink circle with light center (center is thinner because of the biconcave shape).  No nucleus.  </a:t>
            </a:r>
          </a:p>
          <a:p>
            <a:pPr marL="533400" indent="-533400" eaLnBrk="1" hangingPunct="1">
              <a:buFontTx/>
              <a:buAutoNum type="arabicPeriod"/>
            </a:pPr>
            <a:r>
              <a:rPr lang="en-US" sz="2000" b="1" smtClean="0">
                <a:solidFill>
                  <a:srgbClr val="993300"/>
                </a:solidFill>
              </a:rPr>
              <a:t>Function:</a:t>
            </a:r>
            <a:r>
              <a:rPr lang="en-US" sz="2000" b="1" smtClean="0"/>
              <a:t>  </a:t>
            </a:r>
          </a:p>
          <a:p>
            <a:pPr marL="914400" lvl="1" indent="-457200" eaLnBrk="1" hangingPunct="1"/>
            <a:r>
              <a:rPr lang="en-US" sz="1800" b="1" smtClean="0"/>
              <a:t>Transport of oxygen and carbon dioxide</a:t>
            </a:r>
          </a:p>
          <a:p>
            <a:pPr marL="1295400" lvl="2" indent="-381000" eaLnBrk="1" hangingPunct="1"/>
            <a:r>
              <a:rPr lang="en-US" sz="1600" b="1" smtClean="0"/>
              <a:t>bound to hemoglobin (oxyhemoglobin and carboxyhemoglobin)</a:t>
            </a:r>
          </a:p>
          <a:p>
            <a:pPr marL="1295400" lvl="2" indent="-381000" eaLnBrk="1" hangingPunct="1"/>
            <a:r>
              <a:rPr lang="en-US" sz="1600" b="1" smtClean="0"/>
              <a:t>majority of CO</a:t>
            </a:r>
            <a:r>
              <a:rPr lang="en-US" sz="1600" b="1" baseline="-25000" smtClean="0"/>
              <a:t>2</a:t>
            </a:r>
            <a:r>
              <a:rPr lang="en-US" sz="1600" b="1" smtClean="0"/>
              <a:t> transported as HCO</a:t>
            </a:r>
            <a:r>
              <a:rPr lang="en-US" sz="1600" b="1" baseline="-25000" smtClean="0"/>
              <a:t>3</a:t>
            </a:r>
            <a:r>
              <a:rPr lang="en-US" sz="1600" b="1" baseline="30000" smtClean="0">
                <a:cs typeface="Arial" charset="0"/>
              </a:rPr>
              <a:t>-</a:t>
            </a:r>
          </a:p>
          <a:p>
            <a:pPr marL="914400" lvl="1" indent="-457200" eaLnBrk="1" hangingPunct="1"/>
            <a:r>
              <a:rPr lang="en-US" sz="1800" b="1" smtClean="0">
                <a:cs typeface="Arial" charset="0"/>
              </a:rPr>
              <a:t>pH homeostasis</a:t>
            </a:r>
          </a:p>
          <a:p>
            <a:pPr marL="1295400" lvl="2" indent="-381000" eaLnBrk="1" hangingPunct="1"/>
            <a:r>
              <a:rPr lang="en-US" sz="1600" b="1" smtClean="0">
                <a:cs typeface="Arial" charset="0"/>
              </a:rPr>
              <a:t>carbonic anhydrase: CO</a:t>
            </a:r>
            <a:r>
              <a:rPr lang="en-US" sz="1600" b="1" baseline="-25000" smtClean="0">
                <a:cs typeface="Arial" charset="0"/>
              </a:rPr>
              <a:t>2</a:t>
            </a:r>
            <a:r>
              <a:rPr lang="en-US" sz="1600" b="1" smtClean="0">
                <a:cs typeface="Arial" charset="0"/>
              </a:rPr>
              <a:t> + H</a:t>
            </a:r>
            <a:r>
              <a:rPr lang="en-US" sz="1600" b="1" baseline="-25000" smtClean="0">
                <a:cs typeface="Arial" charset="0"/>
              </a:rPr>
              <a:t>2</a:t>
            </a:r>
            <a:r>
              <a:rPr lang="en-US" sz="1600" b="1" smtClean="0">
                <a:cs typeface="Arial" charset="0"/>
              </a:rPr>
              <a:t>O </a:t>
            </a:r>
            <a:r>
              <a:rPr lang="en-US" sz="1600" b="1" smtClean="0">
                <a:cs typeface="Arial" charset="0"/>
                <a:sym typeface="Symbol" pitchFamily="18" charset="2"/>
              </a:rPr>
              <a:t> HCO</a:t>
            </a:r>
            <a:r>
              <a:rPr lang="en-US" sz="1600" b="1" baseline="-25000" smtClean="0">
                <a:cs typeface="Arial" charset="0"/>
                <a:sym typeface="Symbol" pitchFamily="18" charset="2"/>
              </a:rPr>
              <a:t>3</a:t>
            </a:r>
            <a:r>
              <a:rPr lang="en-US" sz="1600" b="1" baseline="30000" smtClean="0">
                <a:cs typeface="Arial" charset="0"/>
                <a:sym typeface="Symbol" pitchFamily="18" charset="2"/>
              </a:rPr>
              <a:t>-</a:t>
            </a:r>
            <a:r>
              <a:rPr lang="en-US" sz="1600" b="1" smtClean="0">
                <a:cs typeface="Arial" charset="0"/>
                <a:sym typeface="Symbol" pitchFamily="18" charset="2"/>
              </a:rPr>
              <a:t> + H</a:t>
            </a:r>
            <a:r>
              <a:rPr lang="en-US" sz="1600" b="1" baseline="30000" smtClean="0">
                <a:cs typeface="Arial" charset="0"/>
                <a:sym typeface="Symbol" pitchFamily="18" charset="2"/>
              </a:rPr>
              <a:t>+</a:t>
            </a:r>
          </a:p>
          <a:p>
            <a:pPr marL="1295400" lvl="2" indent="-381000" eaLnBrk="1" hangingPunct="1"/>
            <a:r>
              <a:rPr lang="en-US" sz="1600" b="1" smtClean="0">
                <a:cs typeface="Arial" charset="0"/>
              </a:rPr>
              <a:t>HCO</a:t>
            </a:r>
            <a:r>
              <a:rPr lang="en-US" sz="1600" b="1" baseline="-25000" smtClean="0">
                <a:cs typeface="Arial" charset="0"/>
              </a:rPr>
              <a:t>3</a:t>
            </a:r>
            <a:r>
              <a:rPr lang="en-US" sz="1600" b="1" smtClean="0">
                <a:cs typeface="Arial" charset="0"/>
              </a:rPr>
              <a:t>- / Cl- antiporter : exchanges HCO</a:t>
            </a:r>
            <a:r>
              <a:rPr lang="en-US" sz="1600" b="1" baseline="-25000" smtClean="0">
                <a:cs typeface="Arial" charset="0"/>
              </a:rPr>
              <a:t>3</a:t>
            </a:r>
            <a:r>
              <a:rPr lang="en-US" sz="1600" b="1" baseline="30000" smtClean="0">
                <a:cs typeface="Arial" charset="0"/>
              </a:rPr>
              <a:t>-</a:t>
            </a:r>
            <a:r>
              <a:rPr lang="en-US" sz="1600" b="1" smtClean="0">
                <a:cs typeface="Arial" charset="0"/>
              </a:rPr>
              <a:t> for extracellular Cl</a:t>
            </a:r>
            <a:r>
              <a:rPr lang="en-US" sz="1600" b="1" baseline="30000" smtClean="0">
                <a:cs typeface="Arial" charset="0"/>
              </a:rPr>
              <a:t>-</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9938" name="Picture 2" descr="rbc SEM"/>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1295400" y="760413"/>
            <a:ext cx="6362700" cy="609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3"/>
          <p:cNvSpPr>
            <a:spLocks noChangeArrowheads="1"/>
          </p:cNvSpPr>
          <p:nvPr>
            <p:custDataLst>
              <p:tags r:id="rId2"/>
            </p:custDataLst>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ctr"/>
          <a:lstStyle/>
          <a:p>
            <a:pPr algn="ctr"/>
            <a:r>
              <a:rPr lang="en-US" sz="3600">
                <a:solidFill>
                  <a:schemeClr val="tx1"/>
                </a:solidFill>
              </a:rPr>
              <a:t>RBCs, scanning electron microscopy</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custDataLst>
              <p:tags r:id="rId1"/>
            </p:custDataLst>
          </p:nvPr>
        </p:nvSpPr>
        <p:spPr>
          <a:xfrm>
            <a:off x="0" y="152400"/>
            <a:ext cx="9144000" cy="411163"/>
          </a:xfrm>
        </p:spPr>
        <p:txBody>
          <a:bodyPr/>
          <a:lstStyle/>
          <a:p>
            <a:pPr eaLnBrk="1" hangingPunct="1"/>
            <a:r>
              <a:rPr lang="en-US" sz="3600" smtClean="0">
                <a:solidFill>
                  <a:schemeClr val="tx1"/>
                </a:solidFill>
              </a:rPr>
              <a:t>Red blood cells in a blood smear</a:t>
            </a:r>
          </a:p>
        </p:txBody>
      </p:sp>
      <p:sp>
        <p:nvSpPr>
          <p:cNvPr id="40963" name="Rectangle 3"/>
          <p:cNvSpPr>
            <a:spLocks noGrp="1" noChangeArrowheads="1"/>
          </p:cNvSpPr>
          <p:nvPr>
            <p:ph type="body" idx="1"/>
            <p:custDataLst>
              <p:tags r:id="rId2"/>
            </p:custDataLst>
          </p:nvPr>
        </p:nvSpPr>
        <p:spPr/>
        <p:txBody>
          <a:bodyPr/>
          <a:lstStyle/>
          <a:p>
            <a:pPr eaLnBrk="1" hangingPunct="1"/>
            <a:endParaRPr lang="en-US" smtClean="0"/>
          </a:p>
        </p:txBody>
      </p:sp>
      <p:pic>
        <p:nvPicPr>
          <p:cNvPr id="40964" name="Picture 4" descr="PlatRBC-J-199-W"/>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0" y="685800"/>
            <a:ext cx="91440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5"/>
          <p:cNvSpPr txBox="1">
            <a:spLocks noChangeArrowheads="1"/>
          </p:cNvSpPr>
          <p:nvPr>
            <p:custDataLst>
              <p:tags r:id="rId4"/>
            </p:custDataLst>
          </p:nvPr>
        </p:nvSpPr>
        <p:spPr bwMode="auto">
          <a:xfrm>
            <a:off x="1752600" y="2895600"/>
            <a:ext cx="622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600" b="1">
                <a:solidFill>
                  <a:schemeClr val="tx1"/>
                </a:solidFill>
                <a:latin typeface="Arial" charset="0"/>
              </a:rPr>
              <a:t>RBC</a:t>
            </a:r>
          </a:p>
        </p:txBody>
      </p:sp>
      <p:sp>
        <p:nvSpPr>
          <p:cNvPr id="40966" name="Line 6"/>
          <p:cNvSpPr>
            <a:spLocks noChangeShapeType="1"/>
          </p:cNvSpPr>
          <p:nvPr>
            <p:custDataLst>
              <p:tags r:id="rId5"/>
            </p:custDataLst>
          </p:nvPr>
        </p:nvSpPr>
        <p:spPr bwMode="auto">
          <a:xfrm flipH="1">
            <a:off x="1447800" y="3124200"/>
            <a:ext cx="3048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67" name="Text Box 7"/>
          <p:cNvSpPr txBox="1">
            <a:spLocks noChangeArrowheads="1"/>
          </p:cNvSpPr>
          <p:nvPr>
            <p:custDataLst>
              <p:tags r:id="rId6"/>
            </p:custDataLst>
          </p:nvPr>
        </p:nvSpPr>
        <p:spPr bwMode="auto">
          <a:xfrm>
            <a:off x="5151438" y="4083050"/>
            <a:ext cx="908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600" b="1">
                <a:solidFill>
                  <a:schemeClr val="tx1"/>
                </a:solidFill>
                <a:latin typeface="Arial" charset="0"/>
              </a:rPr>
              <a:t>Platelet</a:t>
            </a:r>
          </a:p>
        </p:txBody>
      </p:sp>
      <p:sp>
        <p:nvSpPr>
          <p:cNvPr id="40968" name="Line 8"/>
          <p:cNvSpPr>
            <a:spLocks noChangeShapeType="1"/>
          </p:cNvSpPr>
          <p:nvPr>
            <p:custDataLst>
              <p:tags r:id="rId7"/>
            </p:custDataLst>
          </p:nvPr>
        </p:nvSpPr>
        <p:spPr bwMode="auto">
          <a:xfrm flipH="1" flipV="1">
            <a:off x="4953000" y="3657600"/>
            <a:ext cx="4572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custDataLst>
              <p:tags r:id="rId1"/>
            </p:custDataLst>
          </p:nvPr>
        </p:nvSpPr>
        <p:spPr>
          <a:xfrm>
            <a:off x="609600" y="381000"/>
            <a:ext cx="7772400" cy="533400"/>
          </a:xfrm>
        </p:spPr>
        <p:txBody>
          <a:bodyPr/>
          <a:lstStyle/>
          <a:p>
            <a:pPr eaLnBrk="1" hangingPunct="1"/>
            <a:r>
              <a:rPr lang="en-US" sz="3600" smtClean="0">
                <a:solidFill>
                  <a:schemeClr val="tx1"/>
                </a:solidFill>
                <a:latin typeface="Skia" charset="0"/>
              </a:rPr>
              <a:t>Connective Tissue</a:t>
            </a:r>
          </a:p>
        </p:txBody>
      </p:sp>
      <p:sp>
        <p:nvSpPr>
          <p:cNvPr id="5123" name="Rectangle 4"/>
          <p:cNvSpPr>
            <a:spLocks noGrp="1" noChangeArrowheads="1"/>
          </p:cNvSpPr>
          <p:nvPr>
            <p:ph type="body" sz="half" idx="2"/>
            <p:custDataLst>
              <p:tags r:id="rId2"/>
            </p:custDataLst>
          </p:nvPr>
        </p:nvSpPr>
        <p:spPr>
          <a:xfrm>
            <a:off x="4724400" y="1371600"/>
            <a:ext cx="4419600" cy="5029200"/>
          </a:xfrm>
        </p:spPr>
        <p:txBody>
          <a:bodyPr/>
          <a:lstStyle/>
          <a:p>
            <a:pPr eaLnBrk="1" hangingPunct="1">
              <a:tabLst>
                <a:tab pos="687388" algn="l"/>
              </a:tabLst>
            </a:pPr>
            <a:r>
              <a:rPr lang="en-US" sz="2400" b="1" smtClean="0">
                <a:solidFill>
                  <a:srgbClr val="FF8000"/>
                </a:solidFill>
                <a:latin typeface="Skia" charset="0"/>
              </a:rPr>
              <a:t>Extracellular Matrix</a:t>
            </a:r>
          </a:p>
          <a:p>
            <a:pPr eaLnBrk="1" hangingPunct="1">
              <a:buFontTx/>
              <a:buNone/>
              <a:tabLst>
                <a:tab pos="687388" algn="l"/>
              </a:tabLst>
            </a:pPr>
            <a:r>
              <a:rPr lang="en-US" sz="2400" smtClean="0">
                <a:latin typeface="Skia" charset="0"/>
              </a:rPr>
              <a:t>	 </a:t>
            </a:r>
            <a:r>
              <a:rPr lang="en-US" sz="2400" b="1" smtClean="0">
                <a:solidFill>
                  <a:srgbClr val="004080"/>
                </a:solidFill>
                <a:latin typeface="Skia" charset="0"/>
              </a:rPr>
              <a:t>Fibers </a:t>
            </a:r>
            <a:r>
              <a:rPr lang="en-US" sz="2000" b="1" smtClean="0">
                <a:latin typeface="Skia" charset="0"/>
              </a:rPr>
              <a:t>– collagen &amp; elastic</a:t>
            </a:r>
            <a:endParaRPr lang="en-US" sz="2000" smtClean="0">
              <a:latin typeface="Skia" charset="0"/>
            </a:endParaRPr>
          </a:p>
          <a:p>
            <a:pPr eaLnBrk="1" hangingPunct="1">
              <a:buFontTx/>
              <a:buNone/>
              <a:tabLst>
                <a:tab pos="687388" algn="l"/>
              </a:tabLst>
            </a:pPr>
            <a:r>
              <a:rPr lang="en-US" sz="2400" smtClean="0">
                <a:latin typeface="Skia" charset="0"/>
              </a:rPr>
              <a:t>	 “</a:t>
            </a:r>
            <a:r>
              <a:rPr lang="en-US" sz="2400" b="1" smtClean="0">
                <a:solidFill>
                  <a:srgbClr val="004080"/>
                </a:solidFill>
                <a:latin typeface="Skia" charset="0"/>
              </a:rPr>
              <a:t>Ground substance”</a:t>
            </a:r>
            <a:endParaRPr lang="en-US" sz="2400" b="1" smtClean="0">
              <a:solidFill>
                <a:srgbClr val="FF8000"/>
              </a:solidFill>
              <a:latin typeface="Skia" charset="0"/>
            </a:endParaRPr>
          </a:p>
          <a:p>
            <a:pPr eaLnBrk="1" hangingPunct="1">
              <a:tabLst>
                <a:tab pos="687388" algn="l"/>
              </a:tabLst>
            </a:pPr>
            <a:r>
              <a:rPr lang="en-US" sz="2400" b="1" smtClean="0">
                <a:solidFill>
                  <a:srgbClr val="FF8000"/>
                </a:solidFill>
                <a:latin typeface="Skia" charset="0"/>
              </a:rPr>
              <a:t>Cells</a:t>
            </a:r>
          </a:p>
          <a:p>
            <a:pPr eaLnBrk="1" hangingPunct="1">
              <a:buFontTx/>
              <a:buNone/>
              <a:tabLst>
                <a:tab pos="687388" algn="l"/>
              </a:tabLst>
            </a:pPr>
            <a:r>
              <a:rPr lang="en-US" sz="2400" smtClean="0">
                <a:latin typeface="Skia" charset="0"/>
              </a:rPr>
              <a:t>	 </a:t>
            </a:r>
            <a:r>
              <a:rPr lang="en-US" sz="2400" u="sng" smtClean="0">
                <a:latin typeface="Skia" charset="0"/>
              </a:rPr>
              <a:t>Fixed:</a:t>
            </a:r>
          </a:p>
          <a:p>
            <a:pPr eaLnBrk="1" hangingPunct="1">
              <a:buFontTx/>
              <a:buNone/>
              <a:tabLst>
                <a:tab pos="687388" algn="l"/>
              </a:tabLst>
            </a:pPr>
            <a:r>
              <a:rPr lang="en-US" sz="2000" smtClean="0">
                <a:latin typeface="Skia" charset="0"/>
              </a:rPr>
              <a:t>		</a:t>
            </a:r>
            <a:r>
              <a:rPr lang="en-US" sz="2000" b="1" smtClean="0">
                <a:solidFill>
                  <a:srgbClr val="004080"/>
                </a:solidFill>
                <a:latin typeface="Skia" charset="0"/>
              </a:rPr>
              <a:t>Fibroblasts</a:t>
            </a:r>
          </a:p>
          <a:p>
            <a:pPr eaLnBrk="1" hangingPunct="1">
              <a:buFontTx/>
              <a:buNone/>
              <a:tabLst>
                <a:tab pos="687388" algn="l"/>
              </a:tabLst>
            </a:pPr>
            <a:r>
              <a:rPr lang="en-US" sz="2000" b="1" smtClean="0">
                <a:solidFill>
                  <a:srgbClr val="004080"/>
                </a:solidFill>
                <a:latin typeface="Skia" charset="0"/>
              </a:rPr>
              <a:t>		</a:t>
            </a:r>
            <a:r>
              <a:rPr lang="en-US" sz="2000" b="1" smtClean="0">
                <a:latin typeface="Skia" charset="0"/>
              </a:rPr>
              <a:t>Adipocytes</a:t>
            </a:r>
          </a:p>
          <a:p>
            <a:pPr eaLnBrk="1" hangingPunct="1">
              <a:buFontTx/>
              <a:buNone/>
              <a:tabLst>
                <a:tab pos="687388" algn="l"/>
              </a:tabLst>
            </a:pPr>
            <a:r>
              <a:rPr lang="en-US" sz="2000" b="1" smtClean="0">
                <a:latin typeface="Skia" charset="0"/>
              </a:rPr>
              <a:t>		“Tissue macrophages”</a:t>
            </a:r>
          </a:p>
          <a:p>
            <a:pPr eaLnBrk="1" hangingPunct="1">
              <a:buFontTx/>
              <a:buNone/>
              <a:tabLst>
                <a:tab pos="687388" algn="l"/>
              </a:tabLst>
            </a:pPr>
            <a:r>
              <a:rPr lang="en-US" sz="2400" b="1" smtClean="0">
                <a:latin typeface="Skia" charset="0"/>
              </a:rPr>
              <a:t>	 </a:t>
            </a:r>
            <a:r>
              <a:rPr lang="en-US" sz="2400" u="sng" smtClean="0">
                <a:latin typeface="Skia" charset="0"/>
              </a:rPr>
              <a:t>Free:</a:t>
            </a:r>
          </a:p>
          <a:p>
            <a:pPr marL="687388" lvl="1" indent="-230188" eaLnBrk="1" hangingPunct="1">
              <a:lnSpc>
                <a:spcPct val="80000"/>
              </a:lnSpc>
              <a:buFontTx/>
              <a:buNone/>
              <a:tabLst>
                <a:tab pos="687388" algn="l"/>
              </a:tabLst>
            </a:pPr>
            <a:r>
              <a:rPr lang="en-US" sz="2000" b="1" smtClean="0">
                <a:latin typeface="Skia" charset="0"/>
              </a:rPr>
              <a:t>	Immune cells</a:t>
            </a:r>
          </a:p>
          <a:p>
            <a:pPr marL="687388" lvl="1" indent="-230188" eaLnBrk="1" hangingPunct="1">
              <a:lnSpc>
                <a:spcPct val="80000"/>
              </a:lnSpc>
              <a:buFontTx/>
              <a:buNone/>
              <a:tabLst>
                <a:tab pos="687388" algn="l"/>
              </a:tabLst>
            </a:pPr>
            <a:r>
              <a:rPr lang="en-US" sz="1400" b="1" smtClean="0">
                <a:latin typeface="Skia" charset="0"/>
              </a:rPr>
              <a:t>		(lymphocytes)</a:t>
            </a:r>
          </a:p>
          <a:p>
            <a:pPr marL="687388" lvl="1" indent="-230188" eaLnBrk="1" hangingPunct="1">
              <a:lnSpc>
                <a:spcPct val="80000"/>
              </a:lnSpc>
              <a:buFontTx/>
              <a:buNone/>
              <a:tabLst>
                <a:tab pos="687388" algn="l"/>
              </a:tabLst>
            </a:pPr>
            <a:r>
              <a:rPr lang="en-US" sz="2000" b="1" smtClean="0">
                <a:latin typeface="Skia" charset="0"/>
              </a:rPr>
              <a:t>	Inflammatory cells 	</a:t>
            </a:r>
            <a:r>
              <a:rPr lang="en-US" sz="1400" b="1" smtClean="0">
                <a:latin typeface="Skia" charset="0"/>
              </a:rPr>
              <a:t>(neutrophils &amp; activated macrophages)</a:t>
            </a:r>
            <a:endParaRPr lang="en-US" sz="1400" b="1" smtClean="0">
              <a:solidFill>
                <a:srgbClr val="004080"/>
              </a:solidFill>
              <a:latin typeface="Skia" charset="0"/>
            </a:endParaRPr>
          </a:p>
        </p:txBody>
      </p:sp>
      <p:pic>
        <p:nvPicPr>
          <p:cNvPr id="5124" name="Picture 7" descr="slide6"/>
          <p:cNvPicPr>
            <a:picLocks noChangeAspect="1" noChangeArrowheads="1"/>
          </p:cNvPicPr>
          <p:nvPr>
            <p:ph sz="half" idx="1"/>
            <p:custDataLst>
              <p:tags r:id="rId3"/>
            </p:custDataLst>
          </p:nvPr>
        </p:nvPicPr>
        <p:blipFill>
          <a:blip r:embed="rId6">
            <a:extLst>
              <a:ext uri="{28A0092B-C50C-407E-A947-70E740481C1C}">
                <a14:useLocalDpi xmlns:a14="http://schemas.microsoft.com/office/drawing/2010/main" val="0"/>
              </a:ext>
            </a:extLst>
          </a:blip>
          <a:srcRect/>
          <a:stretch>
            <a:fillRect/>
          </a:stretch>
        </p:blipFill>
        <p:spPr>
          <a:xfrm>
            <a:off x="327025" y="1228725"/>
            <a:ext cx="4216400" cy="5235575"/>
          </a:xfr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custDataLst>
              <p:tags r:id="rId1"/>
            </p:custDataLst>
          </p:nvPr>
        </p:nvSpPr>
        <p:spPr>
          <a:xfrm>
            <a:off x="838200" y="152400"/>
            <a:ext cx="7467600" cy="533400"/>
          </a:xfrm>
        </p:spPr>
        <p:txBody>
          <a:bodyPr/>
          <a:lstStyle/>
          <a:p>
            <a:pPr eaLnBrk="1" hangingPunct="1"/>
            <a:r>
              <a:rPr lang="en-US" sz="4000" b="1" smtClean="0">
                <a:solidFill>
                  <a:srgbClr val="008000"/>
                </a:solidFill>
              </a:rPr>
              <a:t>Platelets (thrombocytes)</a:t>
            </a:r>
          </a:p>
        </p:txBody>
      </p:sp>
      <p:sp>
        <p:nvSpPr>
          <p:cNvPr id="41987" name="Rectangle 3"/>
          <p:cNvSpPr>
            <a:spLocks noGrp="1" noChangeArrowheads="1"/>
          </p:cNvSpPr>
          <p:nvPr>
            <p:ph type="body" idx="1"/>
            <p:custDataLst>
              <p:tags r:id="rId2"/>
            </p:custDataLst>
          </p:nvPr>
        </p:nvSpPr>
        <p:spPr>
          <a:xfrm>
            <a:off x="381000" y="1758950"/>
            <a:ext cx="8458200" cy="4946650"/>
          </a:xfrm>
        </p:spPr>
        <p:txBody>
          <a:bodyPr/>
          <a:lstStyle/>
          <a:p>
            <a:pPr marL="533400" indent="-533400" eaLnBrk="1" hangingPunct="1">
              <a:buFontTx/>
              <a:buAutoNum type="arabicPeriod"/>
            </a:pPr>
            <a:r>
              <a:rPr lang="en-US" sz="2000" b="1" smtClean="0">
                <a:solidFill>
                  <a:srgbClr val="993300"/>
                </a:solidFill>
              </a:rPr>
              <a:t>Shape, size, and origin: </a:t>
            </a:r>
            <a:r>
              <a:rPr lang="en-US" sz="2000" b="1" smtClean="0"/>
              <a:t> Small, biconvex disks, 2-3 µm in diameter.  Non-nucleated cell fragments derived from cytoplasm of a very large cell, the megakaryocyte, in bone marrow.  Platelets have a life span of about 10 days.  </a:t>
            </a:r>
          </a:p>
          <a:p>
            <a:pPr marL="533400" indent="-533400" eaLnBrk="1" hangingPunct="1">
              <a:spcBef>
                <a:spcPts val="1200"/>
              </a:spcBef>
              <a:buFontTx/>
              <a:buAutoNum type="arabicPeriod"/>
            </a:pPr>
            <a:r>
              <a:rPr lang="en-US" sz="2000" b="1" smtClean="0">
                <a:solidFill>
                  <a:srgbClr val="993300"/>
                </a:solidFill>
              </a:rPr>
              <a:t>LM appearance in smears:</a:t>
            </a:r>
            <a:r>
              <a:rPr lang="en-US" sz="2000" b="1" smtClean="0"/>
              <a:t>  Small basophilic fragments, often appearing in clusters.  </a:t>
            </a:r>
          </a:p>
          <a:p>
            <a:pPr marL="533400" indent="-533400" eaLnBrk="1" hangingPunct="1">
              <a:spcBef>
                <a:spcPts val="1200"/>
              </a:spcBef>
              <a:buFontTx/>
              <a:buAutoNum type="arabicPeriod"/>
            </a:pPr>
            <a:r>
              <a:rPr lang="en-US" sz="2000" b="1" smtClean="0">
                <a:solidFill>
                  <a:srgbClr val="993300"/>
                </a:solidFill>
              </a:rPr>
              <a:t>Function:</a:t>
            </a:r>
            <a:r>
              <a:rPr lang="en-US" sz="2000" b="1" smtClean="0"/>
              <a:t>  Platelets initiate blood clots. </a:t>
            </a:r>
          </a:p>
          <a:p>
            <a:pPr marL="533400" indent="-533400" eaLnBrk="1" hangingPunct="1">
              <a:buFontTx/>
              <a:buAutoNum type="arabicPeriod"/>
            </a:pPr>
            <a:endParaRPr lang="en-US" sz="2000" b="1" smtClean="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
            </p:custDataLst>
          </p:nvPr>
        </p:nvSpPr>
        <p:spPr>
          <a:xfrm>
            <a:off x="0" y="0"/>
            <a:ext cx="9144000" cy="533400"/>
          </a:xfrm>
        </p:spPr>
        <p:txBody>
          <a:bodyPr/>
          <a:lstStyle/>
          <a:p>
            <a:pPr eaLnBrk="1" hangingPunct="1"/>
            <a:r>
              <a:rPr lang="en-US" sz="3200" smtClean="0">
                <a:solidFill>
                  <a:schemeClr val="tx1"/>
                </a:solidFill>
              </a:rPr>
              <a:t>Platelets (at right) in a blood smear</a:t>
            </a:r>
          </a:p>
        </p:txBody>
      </p:sp>
      <p:sp>
        <p:nvSpPr>
          <p:cNvPr id="43011" name="Rectangle 3"/>
          <p:cNvSpPr>
            <a:spLocks noGrp="1" noChangeArrowheads="1"/>
          </p:cNvSpPr>
          <p:nvPr>
            <p:ph type="body" idx="1"/>
            <p:custDataLst>
              <p:tags r:id="rId2"/>
            </p:custDataLst>
          </p:nvPr>
        </p:nvSpPr>
        <p:spPr/>
        <p:txBody>
          <a:bodyPr/>
          <a:lstStyle/>
          <a:p>
            <a:pPr eaLnBrk="1" hangingPunct="1"/>
            <a:endParaRPr lang="en-US" smtClean="0"/>
          </a:p>
        </p:txBody>
      </p:sp>
      <p:pic>
        <p:nvPicPr>
          <p:cNvPr id="43012" name="Picture 4" descr="LymSm-J-186-W"/>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0" y="584200"/>
            <a:ext cx="9144000" cy="627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5"/>
          <p:cNvSpPr txBox="1">
            <a:spLocks noChangeArrowheads="1"/>
          </p:cNvSpPr>
          <p:nvPr>
            <p:custDataLst>
              <p:tags r:id="rId4"/>
            </p:custDataLst>
          </p:nvPr>
        </p:nvSpPr>
        <p:spPr bwMode="auto">
          <a:xfrm>
            <a:off x="6994525" y="4403725"/>
            <a:ext cx="908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600" b="1">
                <a:solidFill>
                  <a:schemeClr val="tx1"/>
                </a:solidFill>
                <a:latin typeface="Arial" charset="0"/>
              </a:rPr>
              <a:t>Platelet</a:t>
            </a:r>
          </a:p>
        </p:txBody>
      </p:sp>
      <p:sp>
        <p:nvSpPr>
          <p:cNvPr id="43014" name="Line 6"/>
          <p:cNvSpPr>
            <a:spLocks noChangeShapeType="1"/>
          </p:cNvSpPr>
          <p:nvPr>
            <p:custDataLst>
              <p:tags r:id="rId5"/>
            </p:custDataLst>
          </p:nvPr>
        </p:nvSpPr>
        <p:spPr bwMode="auto">
          <a:xfrm flipV="1">
            <a:off x="7391400" y="4038600"/>
            <a:ext cx="4572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custDataLst>
              <p:tags r:id="rId1"/>
            </p:custDataLst>
          </p:nvPr>
        </p:nvSpPr>
        <p:spPr>
          <a:xfrm>
            <a:off x="0" y="0"/>
            <a:ext cx="9144000" cy="685800"/>
          </a:xfrm>
        </p:spPr>
        <p:txBody>
          <a:bodyPr/>
          <a:lstStyle/>
          <a:p>
            <a:pPr eaLnBrk="1" hangingPunct="1"/>
            <a:r>
              <a:rPr lang="en-US" sz="3600" smtClean="0">
                <a:solidFill>
                  <a:schemeClr val="tx1"/>
                </a:solidFill>
              </a:rPr>
              <a:t>RBC &amp; platelet, TEM</a:t>
            </a:r>
          </a:p>
        </p:txBody>
      </p:sp>
      <p:sp>
        <p:nvSpPr>
          <p:cNvPr id="44035" name="Rectangle 3"/>
          <p:cNvSpPr>
            <a:spLocks noGrp="1" noChangeArrowheads="1"/>
          </p:cNvSpPr>
          <p:nvPr>
            <p:ph type="body" idx="1"/>
            <p:custDataLst>
              <p:tags r:id="rId2"/>
            </p:custDataLst>
          </p:nvPr>
        </p:nvSpPr>
        <p:spPr/>
        <p:txBody>
          <a:bodyPr/>
          <a:lstStyle/>
          <a:p>
            <a:pPr eaLnBrk="1" hangingPunct="1"/>
            <a:endParaRPr lang="en-US" smtClean="0"/>
          </a:p>
        </p:txBody>
      </p:sp>
      <p:pic>
        <p:nvPicPr>
          <p:cNvPr id="44036" name="Picture 4" descr="RBCplateletEM-MH-2G3-W"/>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0" y="685800"/>
            <a:ext cx="9144000" cy="584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 Box 5"/>
          <p:cNvSpPr txBox="1">
            <a:spLocks noChangeArrowheads="1"/>
          </p:cNvSpPr>
          <p:nvPr>
            <p:custDataLst>
              <p:tags r:id="rId4"/>
            </p:custDataLst>
          </p:nvPr>
        </p:nvSpPr>
        <p:spPr bwMode="auto">
          <a:xfrm>
            <a:off x="6613525" y="2270125"/>
            <a:ext cx="908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600" b="1">
                <a:solidFill>
                  <a:schemeClr val="tx1"/>
                </a:solidFill>
                <a:latin typeface="Arial" charset="0"/>
              </a:rPr>
              <a:t>Platelet</a:t>
            </a:r>
          </a:p>
        </p:txBody>
      </p:sp>
      <p:sp>
        <p:nvSpPr>
          <p:cNvPr id="44038" name="Line 6"/>
          <p:cNvSpPr>
            <a:spLocks noChangeShapeType="1"/>
          </p:cNvSpPr>
          <p:nvPr>
            <p:custDataLst>
              <p:tags r:id="rId5"/>
            </p:custDataLst>
          </p:nvPr>
        </p:nvSpPr>
        <p:spPr bwMode="auto">
          <a:xfrm flipH="1">
            <a:off x="6477000" y="2590800"/>
            <a:ext cx="457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39" name="Text Box 7"/>
          <p:cNvSpPr txBox="1">
            <a:spLocks noChangeArrowheads="1"/>
          </p:cNvSpPr>
          <p:nvPr>
            <p:custDataLst>
              <p:tags r:id="rId6"/>
            </p:custDataLst>
          </p:nvPr>
        </p:nvSpPr>
        <p:spPr bwMode="auto">
          <a:xfrm>
            <a:off x="136525" y="746125"/>
            <a:ext cx="622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600" b="1">
                <a:solidFill>
                  <a:schemeClr val="tx1"/>
                </a:solidFill>
                <a:latin typeface="Arial" charset="0"/>
              </a:rPr>
              <a:t>RBC</a:t>
            </a:r>
          </a:p>
        </p:txBody>
      </p:sp>
      <p:sp>
        <p:nvSpPr>
          <p:cNvPr id="44040" name="Line 8"/>
          <p:cNvSpPr>
            <a:spLocks noChangeShapeType="1"/>
          </p:cNvSpPr>
          <p:nvPr>
            <p:custDataLst>
              <p:tags r:id="rId7"/>
            </p:custDataLst>
          </p:nvPr>
        </p:nvSpPr>
        <p:spPr bwMode="auto">
          <a:xfrm>
            <a:off x="533400" y="1066800"/>
            <a:ext cx="2286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custDataLst>
              <p:tags r:id="rId1"/>
            </p:custDataLst>
          </p:nvPr>
        </p:nvSpPr>
        <p:spPr>
          <a:xfrm>
            <a:off x="0" y="14288"/>
            <a:ext cx="9144000" cy="838200"/>
          </a:xfrm>
        </p:spPr>
        <p:txBody>
          <a:bodyPr/>
          <a:lstStyle/>
          <a:p>
            <a:pPr eaLnBrk="1" hangingPunct="1"/>
            <a:r>
              <a:rPr lang="en-US" sz="4000" b="1" smtClean="0">
                <a:solidFill>
                  <a:srgbClr val="008000"/>
                </a:solidFill>
              </a:rPr>
              <a:t>Neutrophil</a:t>
            </a:r>
          </a:p>
        </p:txBody>
      </p:sp>
      <p:sp>
        <p:nvSpPr>
          <p:cNvPr id="20483" name="Rectangle 3"/>
          <p:cNvSpPr>
            <a:spLocks noGrp="1" noChangeArrowheads="1"/>
          </p:cNvSpPr>
          <p:nvPr>
            <p:ph type="body" idx="1"/>
            <p:custDataLst>
              <p:tags r:id="rId2"/>
            </p:custDataLst>
          </p:nvPr>
        </p:nvSpPr>
        <p:spPr>
          <a:xfrm>
            <a:off x="457200" y="914400"/>
            <a:ext cx="8229600" cy="4791075"/>
          </a:xfrm>
        </p:spPr>
        <p:txBody>
          <a:bodyPr/>
          <a:lstStyle/>
          <a:p>
            <a:pPr marL="533400" indent="-533400" eaLnBrk="1" hangingPunct="1">
              <a:lnSpc>
                <a:spcPct val="90000"/>
              </a:lnSpc>
              <a:buFontTx/>
              <a:buAutoNum type="arabicPeriod"/>
              <a:defRPr/>
            </a:pPr>
            <a:r>
              <a:rPr lang="en-US" sz="1800" b="1" dirty="0" smtClean="0">
                <a:solidFill>
                  <a:srgbClr val="993300"/>
                </a:solidFill>
              </a:rPr>
              <a:t>Granulocyte with specific and non-specific granules, </a:t>
            </a:r>
            <a:r>
              <a:rPr lang="en-US" sz="1800" b="1" dirty="0" smtClean="0"/>
              <a:t>~60% of WBCs</a:t>
            </a:r>
          </a:p>
          <a:p>
            <a:pPr marL="533400" indent="-533400" eaLnBrk="1" hangingPunct="1">
              <a:lnSpc>
                <a:spcPct val="90000"/>
              </a:lnSpc>
              <a:buFontTx/>
              <a:buAutoNum type="arabicPeriod"/>
              <a:defRPr/>
            </a:pPr>
            <a:endParaRPr lang="en-US" sz="1800" b="1" dirty="0" smtClean="0">
              <a:solidFill>
                <a:srgbClr val="993300"/>
              </a:solidFill>
            </a:endParaRPr>
          </a:p>
          <a:p>
            <a:pPr marL="533400" indent="-533400" eaLnBrk="1" hangingPunct="1">
              <a:lnSpc>
                <a:spcPct val="90000"/>
              </a:lnSpc>
              <a:buFontTx/>
              <a:buAutoNum type="arabicPeriod"/>
              <a:defRPr/>
            </a:pPr>
            <a:endParaRPr lang="en-US" sz="1800" b="1" dirty="0" smtClean="0">
              <a:solidFill>
                <a:srgbClr val="993300"/>
              </a:solidFill>
            </a:endParaRPr>
          </a:p>
          <a:p>
            <a:pPr marL="533400" indent="-533400" eaLnBrk="1" hangingPunct="1">
              <a:lnSpc>
                <a:spcPct val="90000"/>
              </a:lnSpc>
              <a:buFontTx/>
              <a:buAutoNum type="arabicPeriod"/>
              <a:defRPr/>
            </a:pPr>
            <a:endParaRPr lang="en-US" sz="1800" b="1" dirty="0" smtClean="0">
              <a:solidFill>
                <a:srgbClr val="993300"/>
              </a:solidFill>
            </a:endParaRPr>
          </a:p>
          <a:p>
            <a:pPr marL="533400" indent="-533400" eaLnBrk="1" hangingPunct="1">
              <a:lnSpc>
                <a:spcPct val="90000"/>
              </a:lnSpc>
              <a:buFontTx/>
              <a:buAutoNum type="arabicPeriod"/>
              <a:defRPr/>
            </a:pPr>
            <a:endParaRPr lang="en-US" sz="1800" b="1" dirty="0" smtClean="0">
              <a:solidFill>
                <a:srgbClr val="993300"/>
              </a:solidFill>
            </a:endParaRPr>
          </a:p>
          <a:p>
            <a:pPr marL="533400" indent="-533400" eaLnBrk="1" hangingPunct="1">
              <a:lnSpc>
                <a:spcPct val="90000"/>
              </a:lnSpc>
              <a:buFontTx/>
              <a:buAutoNum type="arabicPeriod"/>
              <a:defRPr/>
            </a:pPr>
            <a:endParaRPr lang="en-US" sz="1800" b="1" dirty="0" smtClean="0">
              <a:solidFill>
                <a:srgbClr val="993300"/>
              </a:solidFill>
            </a:endParaRPr>
          </a:p>
          <a:p>
            <a:pPr marL="533400" indent="-533400" eaLnBrk="1" hangingPunct="1">
              <a:lnSpc>
                <a:spcPct val="90000"/>
              </a:lnSpc>
              <a:buFontTx/>
              <a:buAutoNum type="arabicPeriod"/>
              <a:defRPr/>
            </a:pPr>
            <a:r>
              <a:rPr lang="en-US" sz="1800" b="1" dirty="0" smtClean="0">
                <a:solidFill>
                  <a:srgbClr val="993300"/>
                </a:solidFill>
              </a:rPr>
              <a:t>LM appearance in smear: </a:t>
            </a:r>
            <a:r>
              <a:rPr lang="en-US" sz="1800" b="1" dirty="0" smtClean="0"/>
              <a:t> About 9-12 µm in diameter (thus larger than RBC).  Nucleus long and multi-lobed (usually 2-4 lobes). </a:t>
            </a:r>
          </a:p>
          <a:p>
            <a:pPr marL="0" indent="0" eaLnBrk="1" hangingPunct="1">
              <a:lnSpc>
                <a:spcPct val="90000"/>
              </a:lnSpc>
              <a:buFontTx/>
              <a:buNone/>
              <a:defRPr/>
            </a:pPr>
            <a:endParaRPr lang="en-US" sz="1800" b="1" dirty="0" smtClean="0"/>
          </a:p>
          <a:p>
            <a:pPr marL="515938" indent="-515938" eaLnBrk="1" hangingPunct="1">
              <a:lnSpc>
                <a:spcPct val="90000"/>
              </a:lnSpc>
              <a:buFontTx/>
              <a:buNone/>
              <a:tabLst>
                <a:tab pos="515938" algn="l"/>
              </a:tabLst>
              <a:defRPr/>
            </a:pPr>
            <a:r>
              <a:rPr lang="en-US" sz="1800" b="1" dirty="0" smtClean="0"/>
              <a:t>3.	Cytoplasm has small, neutrally stained specific granules.  Non-specific granules are </a:t>
            </a:r>
            <a:r>
              <a:rPr lang="en-US" sz="1800" b="1" dirty="0" err="1" smtClean="0"/>
              <a:t>azurophilic</a:t>
            </a:r>
            <a:r>
              <a:rPr lang="en-US" sz="1800" b="1" dirty="0" smtClean="0"/>
              <a:t>.  </a:t>
            </a:r>
          </a:p>
          <a:p>
            <a:pPr marL="533400" indent="-533400" eaLnBrk="1" hangingPunct="1">
              <a:lnSpc>
                <a:spcPct val="90000"/>
              </a:lnSpc>
              <a:buFontTx/>
              <a:buAutoNum type="arabicPeriod"/>
              <a:defRPr/>
            </a:pPr>
            <a:endParaRPr lang="en-US" sz="1800" b="1" dirty="0" smtClean="0">
              <a:solidFill>
                <a:srgbClr val="993300"/>
              </a:solidFill>
            </a:endParaRPr>
          </a:p>
          <a:p>
            <a:pPr marL="0" indent="0" eaLnBrk="1" hangingPunct="1">
              <a:lnSpc>
                <a:spcPct val="90000"/>
              </a:lnSpc>
              <a:buFontTx/>
              <a:buNone/>
              <a:tabLst>
                <a:tab pos="515938" algn="l"/>
              </a:tabLst>
              <a:defRPr/>
            </a:pPr>
            <a:r>
              <a:rPr lang="en-US" sz="1800" b="1" dirty="0" smtClean="0">
                <a:solidFill>
                  <a:srgbClr val="993300"/>
                </a:solidFill>
              </a:rPr>
              <a:t>4.	Function:</a:t>
            </a:r>
            <a:r>
              <a:rPr lang="en-US" sz="1800" b="1" dirty="0" smtClean="0"/>
              <a:t>  Primarily antibacterial</a:t>
            </a:r>
          </a:p>
          <a:p>
            <a:pPr marL="914400" lvl="1" indent="-231775" eaLnBrk="1" hangingPunct="1">
              <a:lnSpc>
                <a:spcPct val="90000"/>
              </a:lnSpc>
              <a:defRPr/>
            </a:pPr>
            <a:r>
              <a:rPr lang="en-US" sz="1600" b="1" dirty="0" smtClean="0"/>
              <a:t>Neutrophils leave the blood and follow </a:t>
            </a:r>
            <a:r>
              <a:rPr lang="en-US" sz="1600" b="1" dirty="0" err="1" smtClean="0"/>
              <a:t>chemotaxic</a:t>
            </a:r>
            <a:r>
              <a:rPr lang="en-US" sz="1600" b="1" dirty="0" smtClean="0"/>
              <a:t> signals to sites of wounding or other inflammation, and </a:t>
            </a:r>
            <a:r>
              <a:rPr lang="en-US" sz="1600" b="1" dirty="0" err="1" smtClean="0"/>
              <a:t>phagocytose</a:t>
            </a:r>
            <a:r>
              <a:rPr lang="en-US" sz="1600" b="1" dirty="0" smtClean="0"/>
              <a:t> foreign agents such as bacteria.  Pus is composed largely of dead neutrophils.</a:t>
            </a:r>
          </a:p>
        </p:txBody>
      </p:sp>
      <p:sp>
        <p:nvSpPr>
          <p:cNvPr id="45060" name="Text Box 4"/>
          <p:cNvSpPr txBox="1">
            <a:spLocks noChangeArrowheads="1"/>
          </p:cNvSpPr>
          <p:nvPr>
            <p:custDataLst>
              <p:tags r:id="rId3"/>
            </p:custDataLst>
          </p:nvPr>
        </p:nvSpPr>
        <p:spPr bwMode="auto">
          <a:xfrm>
            <a:off x="693738" y="1330325"/>
            <a:ext cx="392906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marL="234950" indent="-234950">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400" b="1" u="sng">
                <a:solidFill>
                  <a:schemeClr val="tx1"/>
                </a:solidFill>
                <a:latin typeface="Arial" charset="0"/>
              </a:rPr>
              <a:t>Specific granules</a:t>
            </a:r>
          </a:p>
          <a:p>
            <a:pPr eaLnBrk="1" hangingPunct="1">
              <a:buFontTx/>
              <a:buChar char="•"/>
            </a:pPr>
            <a:r>
              <a:rPr lang="en-US" sz="1400" b="1">
                <a:solidFill>
                  <a:schemeClr val="tx1"/>
                </a:solidFill>
                <a:latin typeface="Arial" charset="0"/>
              </a:rPr>
              <a:t>Type IV collagenase (aids migration)</a:t>
            </a:r>
          </a:p>
          <a:p>
            <a:pPr eaLnBrk="1" hangingPunct="1">
              <a:buFontTx/>
              <a:buChar char="•"/>
            </a:pPr>
            <a:r>
              <a:rPr lang="en-US" sz="1400" b="1">
                <a:solidFill>
                  <a:schemeClr val="tx1"/>
                </a:solidFill>
                <a:latin typeface="Arial" charset="0"/>
              </a:rPr>
              <a:t>Lactoferrin (sequesters iron)</a:t>
            </a:r>
          </a:p>
          <a:p>
            <a:pPr eaLnBrk="1" hangingPunct="1">
              <a:buFontTx/>
              <a:buChar char="•"/>
            </a:pPr>
            <a:r>
              <a:rPr lang="en-US" sz="1400" b="1">
                <a:solidFill>
                  <a:schemeClr val="tx1"/>
                </a:solidFill>
                <a:latin typeface="Arial" charset="0"/>
              </a:rPr>
              <a:t>Phospholipase A</a:t>
            </a:r>
            <a:r>
              <a:rPr lang="en-US" sz="1400" b="1" baseline="-25000">
                <a:solidFill>
                  <a:schemeClr val="tx1"/>
                </a:solidFill>
                <a:latin typeface="Arial" charset="0"/>
              </a:rPr>
              <a:t>2</a:t>
            </a:r>
            <a:r>
              <a:rPr lang="en-US" sz="1400" b="1">
                <a:solidFill>
                  <a:schemeClr val="tx1"/>
                </a:solidFill>
                <a:latin typeface="Arial" charset="0"/>
              </a:rPr>
              <a:t> (leukotriene synthesis)</a:t>
            </a:r>
          </a:p>
          <a:p>
            <a:pPr eaLnBrk="1" hangingPunct="1">
              <a:buFontTx/>
              <a:buChar char="•"/>
            </a:pPr>
            <a:r>
              <a:rPr lang="en-US" sz="1400" b="1">
                <a:solidFill>
                  <a:schemeClr val="tx1"/>
                </a:solidFill>
                <a:latin typeface="Arial" charset="0"/>
              </a:rPr>
              <a:t>Lysozyme (digests bacterial cell wall)</a:t>
            </a:r>
          </a:p>
          <a:p>
            <a:pPr eaLnBrk="1" hangingPunct="1"/>
            <a:endParaRPr lang="en-US" sz="1400" b="1">
              <a:solidFill>
                <a:schemeClr val="tx1"/>
              </a:solidFill>
              <a:latin typeface="Arial" charset="0"/>
            </a:endParaRPr>
          </a:p>
        </p:txBody>
      </p:sp>
      <p:sp>
        <p:nvSpPr>
          <p:cNvPr id="45061" name="Text Box 5"/>
          <p:cNvSpPr txBox="1">
            <a:spLocks noChangeArrowheads="1"/>
          </p:cNvSpPr>
          <p:nvPr>
            <p:custDataLst>
              <p:tags r:id="rId4"/>
            </p:custDataLst>
          </p:nvPr>
        </p:nvSpPr>
        <p:spPr bwMode="auto">
          <a:xfrm>
            <a:off x="5068888" y="1330325"/>
            <a:ext cx="3146425"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marL="234950" indent="-234950">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400" b="1" u="sng">
                <a:solidFill>
                  <a:schemeClr val="tx1"/>
                </a:solidFill>
                <a:latin typeface="Arial" charset="0"/>
              </a:rPr>
              <a:t>Non-specific granules (lysosomes)</a:t>
            </a:r>
          </a:p>
          <a:p>
            <a:pPr eaLnBrk="1" hangingPunct="1">
              <a:buFontTx/>
              <a:buChar char="•"/>
            </a:pPr>
            <a:r>
              <a:rPr lang="en-US" sz="1400" b="1">
                <a:solidFill>
                  <a:schemeClr val="tx1"/>
                </a:solidFill>
                <a:latin typeface="Arial" charset="0"/>
              </a:rPr>
              <a:t>Lysozyme</a:t>
            </a:r>
          </a:p>
          <a:p>
            <a:pPr eaLnBrk="1" hangingPunct="1">
              <a:buFontTx/>
              <a:buChar char="•"/>
            </a:pPr>
            <a:r>
              <a:rPr lang="en-US" sz="1400" b="1">
                <a:solidFill>
                  <a:schemeClr val="tx1"/>
                </a:solidFill>
                <a:latin typeface="Arial" charset="0"/>
              </a:rPr>
              <a:t>Acid hydrolase</a:t>
            </a:r>
          </a:p>
          <a:p>
            <a:pPr eaLnBrk="1" hangingPunct="1">
              <a:buFontTx/>
              <a:buChar char="•"/>
            </a:pPr>
            <a:r>
              <a:rPr lang="en-US" sz="1400" b="1">
                <a:solidFill>
                  <a:schemeClr val="tx1"/>
                </a:solidFill>
                <a:latin typeface="Arial" charset="0"/>
              </a:rPr>
              <a:t>Myeloperoxidase</a:t>
            </a:r>
          </a:p>
          <a:p>
            <a:pPr eaLnBrk="1" hangingPunct="1">
              <a:buFontTx/>
              <a:buChar char="•"/>
            </a:pPr>
            <a:r>
              <a:rPr lang="en-US" sz="1400" b="1">
                <a:solidFill>
                  <a:schemeClr val="tx1"/>
                </a:solidFill>
                <a:latin typeface="Arial" charset="0"/>
              </a:rPr>
              <a:t>Elastase</a:t>
            </a:r>
          </a:p>
          <a:p>
            <a:pPr eaLnBrk="1" hangingPunct="1"/>
            <a:endParaRPr lang="en-US" sz="1400" b="1">
              <a:solidFill>
                <a:schemeClr val="tx1"/>
              </a:solidFill>
              <a:latin typeface="Arial"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custDataLst>
              <p:tags r:id="rId1"/>
            </p:custDataLst>
          </p:nvPr>
        </p:nvSpPr>
        <p:spPr>
          <a:xfrm>
            <a:off x="0" y="0"/>
            <a:ext cx="9144000" cy="457200"/>
          </a:xfrm>
        </p:spPr>
        <p:txBody>
          <a:bodyPr/>
          <a:lstStyle/>
          <a:p>
            <a:pPr eaLnBrk="1" hangingPunct="1"/>
            <a:r>
              <a:rPr lang="en-US" sz="2800" smtClean="0">
                <a:solidFill>
                  <a:schemeClr val="tx1"/>
                </a:solidFill>
              </a:rPr>
              <a:t>Two neutrophils in a blood smear</a:t>
            </a:r>
          </a:p>
        </p:txBody>
      </p:sp>
      <p:sp>
        <p:nvSpPr>
          <p:cNvPr id="46083" name="Rectangle 3"/>
          <p:cNvSpPr>
            <a:spLocks noGrp="1" noChangeArrowheads="1"/>
          </p:cNvSpPr>
          <p:nvPr>
            <p:ph type="body" idx="1"/>
            <p:custDataLst>
              <p:tags r:id="rId2"/>
            </p:custDataLst>
          </p:nvPr>
        </p:nvSpPr>
        <p:spPr/>
        <p:txBody>
          <a:bodyPr/>
          <a:lstStyle/>
          <a:p>
            <a:pPr eaLnBrk="1" hangingPunct="1"/>
            <a:endParaRPr lang="en-US" smtClean="0"/>
          </a:p>
        </p:txBody>
      </p:sp>
      <p:pic>
        <p:nvPicPr>
          <p:cNvPr id="46084" name="Picture 4" descr="PMNs-J-196-W"/>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190500" y="525463"/>
            <a:ext cx="8763000" cy="587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 Box 5"/>
          <p:cNvSpPr txBox="1">
            <a:spLocks noChangeArrowheads="1"/>
          </p:cNvSpPr>
          <p:nvPr>
            <p:custDataLst>
              <p:tags r:id="rId4"/>
            </p:custDataLst>
          </p:nvPr>
        </p:nvSpPr>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lgn="ctr" eaLnBrk="1" hangingPunct="1"/>
            <a:r>
              <a:rPr lang="en-US" sz="1200" b="1">
                <a:solidFill>
                  <a:srgbClr val="993300"/>
                </a:solidFill>
                <a:latin typeface="Arial" charset="0"/>
              </a:rPr>
              <a:t>LM appearance in smear: </a:t>
            </a:r>
            <a:r>
              <a:rPr lang="en-US" sz="1200" b="1">
                <a:solidFill>
                  <a:schemeClr val="tx1"/>
                </a:solidFill>
                <a:latin typeface="Arial" charset="0"/>
              </a:rPr>
              <a:t> About 9-12 µm in diameter (thus larger than RBC).  Nucleus long and multi-lobed (usually 2-4 lobes). Cytoplasm has small, neutrally stained specific granules.  Non-specific granules are azurophilic.</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custDataLst>
              <p:tags r:id="rId1"/>
            </p:custDataLst>
          </p:nvPr>
        </p:nvSpPr>
        <p:spPr>
          <a:xfrm>
            <a:off x="0" y="0"/>
            <a:ext cx="1676400" cy="1935163"/>
          </a:xfrm>
        </p:spPr>
        <p:txBody>
          <a:bodyPr/>
          <a:lstStyle/>
          <a:p>
            <a:pPr eaLnBrk="1" hangingPunct="1"/>
            <a:r>
              <a:rPr lang="en-US" sz="2000" smtClean="0">
                <a:solidFill>
                  <a:schemeClr val="tx1"/>
                </a:solidFill>
              </a:rPr>
              <a:t>Neutrophil, transmission electron micrograph</a:t>
            </a:r>
          </a:p>
        </p:txBody>
      </p:sp>
      <p:pic>
        <p:nvPicPr>
          <p:cNvPr id="47107" name="Picture 3" descr="NeutrophEM-MH-2F6-W"/>
          <p:cNvPicPr>
            <a:picLocks noChangeAspect="1" noChangeArrowheads="1"/>
          </p:cNvPicPr>
          <p:nvPr>
            <p:custDataLst>
              <p:tags r:id="rId2"/>
            </p:custDataLst>
          </p:nvPr>
        </p:nvPicPr>
        <p:blipFill>
          <a:blip r:embed="rId11">
            <a:extLst>
              <a:ext uri="{28A0092B-C50C-407E-A947-70E740481C1C}">
                <a14:useLocalDpi xmlns:a14="http://schemas.microsoft.com/office/drawing/2010/main" val="0"/>
              </a:ext>
            </a:extLst>
          </a:blip>
          <a:srcRect/>
          <a:stretch>
            <a:fillRect/>
          </a:stretch>
        </p:blipFill>
        <p:spPr bwMode="auto">
          <a:xfrm>
            <a:off x="1752600" y="20638"/>
            <a:ext cx="7162800"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4"/>
          <p:cNvSpPr txBox="1">
            <a:spLocks noChangeArrowheads="1"/>
          </p:cNvSpPr>
          <p:nvPr>
            <p:custDataLst>
              <p:tags r:id="rId3"/>
            </p:custDataLst>
          </p:nvPr>
        </p:nvSpPr>
        <p:spPr bwMode="auto">
          <a:xfrm>
            <a:off x="1828800" y="64912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endParaRPr lang="en-US" sz="1800">
              <a:solidFill>
                <a:schemeClr val="tx1"/>
              </a:solidFill>
              <a:latin typeface="Arial" charset="0"/>
            </a:endParaRPr>
          </a:p>
        </p:txBody>
      </p:sp>
      <p:sp>
        <p:nvSpPr>
          <p:cNvPr id="47109" name="Text Box 5"/>
          <p:cNvSpPr txBox="1">
            <a:spLocks noChangeArrowheads="1"/>
          </p:cNvSpPr>
          <p:nvPr>
            <p:custDataLst>
              <p:tags r:id="rId4"/>
            </p:custDataLst>
          </p:nvPr>
        </p:nvSpPr>
        <p:spPr bwMode="auto">
          <a:xfrm>
            <a:off x="1858963" y="5576888"/>
            <a:ext cx="974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600" b="1">
                <a:solidFill>
                  <a:schemeClr val="tx1"/>
                </a:solidFill>
                <a:latin typeface="Arial" charset="0"/>
              </a:rPr>
              <a:t>Specific</a:t>
            </a:r>
          </a:p>
          <a:p>
            <a:pPr eaLnBrk="1" hangingPunct="1"/>
            <a:r>
              <a:rPr lang="en-US" sz="1600" b="1">
                <a:solidFill>
                  <a:schemeClr val="tx1"/>
                </a:solidFill>
                <a:latin typeface="Arial" charset="0"/>
              </a:rPr>
              <a:t> granule</a:t>
            </a:r>
          </a:p>
        </p:txBody>
      </p:sp>
      <p:sp>
        <p:nvSpPr>
          <p:cNvPr id="47110" name="Line 6"/>
          <p:cNvSpPr>
            <a:spLocks noChangeShapeType="1"/>
          </p:cNvSpPr>
          <p:nvPr>
            <p:custDataLst>
              <p:tags r:id="rId5"/>
            </p:custDataLst>
          </p:nvPr>
        </p:nvSpPr>
        <p:spPr bwMode="auto">
          <a:xfrm flipV="1">
            <a:off x="2392363" y="5119688"/>
            <a:ext cx="3048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11" name="Text Box 7"/>
          <p:cNvSpPr txBox="1">
            <a:spLocks noChangeArrowheads="1"/>
          </p:cNvSpPr>
          <p:nvPr>
            <p:custDataLst>
              <p:tags r:id="rId6"/>
            </p:custDataLst>
          </p:nvPr>
        </p:nvSpPr>
        <p:spPr bwMode="auto">
          <a:xfrm>
            <a:off x="1812925" y="6156325"/>
            <a:ext cx="23034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600" b="1">
                <a:solidFill>
                  <a:schemeClr val="tx1"/>
                </a:solidFill>
                <a:latin typeface="Arial" charset="0"/>
              </a:rPr>
              <a:t>Lysosome</a:t>
            </a:r>
          </a:p>
          <a:p>
            <a:pPr eaLnBrk="1" hangingPunct="1"/>
            <a:r>
              <a:rPr lang="en-US" sz="1600" b="1">
                <a:solidFill>
                  <a:schemeClr val="tx1"/>
                </a:solidFill>
                <a:latin typeface="Arial" charset="0"/>
              </a:rPr>
              <a:t>(=azurophilic granule)</a:t>
            </a:r>
          </a:p>
        </p:txBody>
      </p:sp>
      <p:sp>
        <p:nvSpPr>
          <p:cNvPr id="47112" name="Line 8"/>
          <p:cNvSpPr>
            <a:spLocks noChangeShapeType="1"/>
          </p:cNvSpPr>
          <p:nvPr>
            <p:custDataLst>
              <p:tags r:id="rId7"/>
            </p:custDataLst>
          </p:nvPr>
        </p:nvSpPr>
        <p:spPr bwMode="auto">
          <a:xfrm flipV="1">
            <a:off x="2667000" y="5867400"/>
            <a:ext cx="609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13" name="Text Box 9"/>
          <p:cNvSpPr txBox="1">
            <a:spLocks noChangeArrowheads="1"/>
          </p:cNvSpPr>
          <p:nvPr>
            <p:custDataLst>
              <p:tags r:id="rId8"/>
            </p:custDataLst>
          </p:nvPr>
        </p:nvSpPr>
        <p:spPr bwMode="auto">
          <a:xfrm>
            <a:off x="76200" y="2400300"/>
            <a:ext cx="16002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400" b="1">
                <a:solidFill>
                  <a:srgbClr val="993300"/>
                </a:solidFill>
                <a:latin typeface="Arial" charset="0"/>
              </a:rPr>
              <a:t>TEM appearance:</a:t>
            </a:r>
            <a:r>
              <a:rPr lang="en-US" sz="1400" b="1">
                <a:solidFill>
                  <a:schemeClr val="tx1"/>
                </a:solidFill>
                <a:latin typeface="Arial" charset="0"/>
              </a:rPr>
              <a:t>  Multi-lobed nucleus and numerous specific granules and lysosomes (=azurophilic granules in LM).</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ChangeArrowheads="1"/>
          </p:cNvSpPr>
          <p:nvPr>
            <p:ph type="title"/>
          </p:nvPr>
        </p:nvSpPr>
        <p:spPr>
          <a:xfrm>
            <a:off x="0" y="14288"/>
            <a:ext cx="9144000" cy="682625"/>
          </a:xfrm>
        </p:spPr>
        <p:txBody>
          <a:bodyPr/>
          <a:lstStyle/>
          <a:p>
            <a:pPr eaLnBrk="1" hangingPunct="1"/>
            <a:r>
              <a:rPr lang="en-US" sz="4000" b="1" smtClean="0">
                <a:solidFill>
                  <a:schemeClr val="folHlink"/>
                </a:solidFill>
              </a:rPr>
              <a:t>Neutrophils in tissue:</a:t>
            </a:r>
            <a:endParaRPr lang="en-US" sz="2000" smtClean="0"/>
          </a:p>
        </p:txBody>
      </p:sp>
      <p:sp>
        <p:nvSpPr>
          <p:cNvPr id="48131" name="Rectangle 5"/>
          <p:cNvSpPr>
            <a:spLocks noGrp="1" noChangeArrowheads="1"/>
          </p:cNvSpPr>
          <p:nvPr>
            <p:ph type="body" sz="half" idx="1"/>
          </p:nvPr>
        </p:nvSpPr>
        <p:spPr>
          <a:xfrm>
            <a:off x="0" y="620713"/>
            <a:ext cx="9144000" cy="835025"/>
          </a:xfrm>
        </p:spPr>
        <p:txBody>
          <a:bodyPr/>
          <a:lstStyle/>
          <a:p>
            <a:pPr eaLnBrk="1" hangingPunct="1">
              <a:lnSpc>
                <a:spcPct val="90000"/>
              </a:lnSpc>
            </a:pPr>
            <a:r>
              <a:rPr lang="en-US" sz="1400" smtClean="0"/>
              <a:t>Enter connective tissue from blood vessels as the “first wave” in acute inflammatory responses</a:t>
            </a:r>
          </a:p>
          <a:p>
            <a:pPr eaLnBrk="1" hangingPunct="1">
              <a:lnSpc>
                <a:spcPct val="90000"/>
              </a:lnSpc>
            </a:pPr>
            <a:r>
              <a:rPr lang="en-US" sz="1400" smtClean="0"/>
              <a:t>Small cells with multi-lobed, heterochromatic nuclei (aka “polymorphonuclear neutrophils”, “PMNs”, “polys”)</a:t>
            </a:r>
            <a:endParaRPr lang="en-US" sz="1600" smtClean="0"/>
          </a:p>
          <a:p>
            <a:pPr eaLnBrk="1" hangingPunct="1">
              <a:lnSpc>
                <a:spcPct val="90000"/>
              </a:lnSpc>
            </a:pPr>
            <a:r>
              <a:rPr lang="en-US" sz="1400" smtClean="0"/>
              <a:t>Primary function: anti-bacterial (are phagocytic like mphages, but </a:t>
            </a:r>
            <a:r>
              <a:rPr lang="en-US" sz="1400" u="sng" smtClean="0"/>
              <a:t>SHORT-lived</a:t>
            </a:r>
            <a:r>
              <a:rPr lang="en-US" sz="1400" smtClean="0"/>
              <a:t> and </a:t>
            </a:r>
            <a:r>
              <a:rPr lang="en-US" sz="1400" u="sng" smtClean="0"/>
              <a:t>NOT antigen presenting</a:t>
            </a:r>
            <a:r>
              <a:rPr lang="en-US" sz="1400" smtClean="0"/>
              <a:t>)</a:t>
            </a:r>
          </a:p>
        </p:txBody>
      </p:sp>
      <p:pic>
        <p:nvPicPr>
          <p:cNvPr id="48132" name="Picture 7" descr="NEUTROPHILS"/>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033463" y="1363663"/>
            <a:ext cx="7058025" cy="5494337"/>
          </a:xfrm>
          <a:noFill/>
        </p:spPr>
      </p:pic>
      <p:sp>
        <p:nvSpPr>
          <p:cNvPr id="48133" name="Line 10"/>
          <p:cNvSpPr>
            <a:spLocks noChangeShapeType="1"/>
          </p:cNvSpPr>
          <p:nvPr/>
        </p:nvSpPr>
        <p:spPr bwMode="auto">
          <a:xfrm rot="19142530" flipH="1">
            <a:off x="3081338" y="1816100"/>
            <a:ext cx="608012" cy="379413"/>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34" name="Line 11"/>
          <p:cNvSpPr>
            <a:spLocks noChangeShapeType="1"/>
          </p:cNvSpPr>
          <p:nvPr/>
        </p:nvSpPr>
        <p:spPr bwMode="auto">
          <a:xfrm>
            <a:off x="4316413" y="4140200"/>
            <a:ext cx="74612" cy="531813"/>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custDataLst>
              <p:tags r:id="rId1"/>
            </p:custDataLst>
          </p:nvPr>
        </p:nvSpPr>
        <p:spPr>
          <a:xfrm>
            <a:off x="2362200" y="76200"/>
            <a:ext cx="4343400" cy="533400"/>
          </a:xfrm>
        </p:spPr>
        <p:txBody>
          <a:bodyPr/>
          <a:lstStyle/>
          <a:p>
            <a:pPr eaLnBrk="1" hangingPunct="1"/>
            <a:r>
              <a:rPr lang="en-US" sz="4000" b="1" smtClean="0">
                <a:solidFill>
                  <a:srgbClr val="008000"/>
                </a:solidFill>
              </a:rPr>
              <a:t>Eosinophil</a:t>
            </a:r>
          </a:p>
        </p:txBody>
      </p:sp>
      <p:sp>
        <p:nvSpPr>
          <p:cNvPr id="25603" name="Rectangle 3"/>
          <p:cNvSpPr>
            <a:spLocks noGrp="1" noChangeArrowheads="1"/>
          </p:cNvSpPr>
          <p:nvPr>
            <p:ph type="body" idx="1"/>
            <p:custDataLst>
              <p:tags r:id="rId2"/>
            </p:custDataLst>
          </p:nvPr>
        </p:nvSpPr>
        <p:spPr>
          <a:xfrm>
            <a:off x="246063" y="1152525"/>
            <a:ext cx="8153400" cy="5476875"/>
          </a:xfrm>
        </p:spPr>
        <p:txBody>
          <a:bodyPr/>
          <a:lstStyle/>
          <a:p>
            <a:pPr marL="533400" indent="-533400" eaLnBrk="1" hangingPunct="1">
              <a:lnSpc>
                <a:spcPct val="80000"/>
              </a:lnSpc>
              <a:buFontTx/>
              <a:buAutoNum type="arabicPeriod"/>
              <a:defRPr/>
            </a:pPr>
            <a:r>
              <a:rPr lang="en-US" sz="1800" b="1" dirty="0" smtClean="0">
                <a:solidFill>
                  <a:srgbClr val="993300"/>
                </a:solidFill>
              </a:rPr>
              <a:t>Granulocyte with specific and non-specific granules, </a:t>
            </a:r>
            <a:r>
              <a:rPr lang="en-US" sz="1800" b="1" dirty="0" smtClean="0"/>
              <a:t>3-5% of WBCs</a:t>
            </a:r>
          </a:p>
          <a:p>
            <a:pPr marL="533400" indent="-533400" eaLnBrk="1" hangingPunct="1">
              <a:lnSpc>
                <a:spcPct val="80000"/>
              </a:lnSpc>
              <a:buFontTx/>
              <a:buAutoNum type="arabicPeriod"/>
              <a:defRPr/>
            </a:pPr>
            <a:endParaRPr lang="en-US" sz="1800" b="1" dirty="0" smtClean="0">
              <a:solidFill>
                <a:srgbClr val="993300"/>
              </a:solidFill>
            </a:endParaRPr>
          </a:p>
          <a:p>
            <a:pPr marL="533400" indent="-533400" eaLnBrk="1" hangingPunct="1">
              <a:lnSpc>
                <a:spcPct val="80000"/>
              </a:lnSpc>
              <a:buFontTx/>
              <a:buAutoNum type="arabicPeriod"/>
              <a:defRPr/>
            </a:pPr>
            <a:endParaRPr lang="en-US" sz="1800" b="1" dirty="0" smtClean="0">
              <a:solidFill>
                <a:srgbClr val="993300"/>
              </a:solidFill>
            </a:endParaRPr>
          </a:p>
          <a:p>
            <a:pPr marL="533400" indent="-533400" eaLnBrk="1" hangingPunct="1">
              <a:lnSpc>
                <a:spcPct val="80000"/>
              </a:lnSpc>
              <a:buFontTx/>
              <a:buNone/>
              <a:defRPr/>
            </a:pPr>
            <a:endParaRPr lang="en-US" sz="1800" b="1" dirty="0" smtClean="0">
              <a:solidFill>
                <a:srgbClr val="993300"/>
              </a:solidFill>
            </a:endParaRPr>
          </a:p>
          <a:p>
            <a:pPr marL="533400" indent="-533400" eaLnBrk="1" hangingPunct="1">
              <a:lnSpc>
                <a:spcPct val="80000"/>
              </a:lnSpc>
              <a:buFontTx/>
              <a:buAutoNum type="arabicPeriod"/>
              <a:defRPr/>
            </a:pPr>
            <a:endParaRPr lang="en-US" sz="1800" b="1" dirty="0" smtClean="0">
              <a:solidFill>
                <a:srgbClr val="993300"/>
              </a:solidFill>
            </a:endParaRPr>
          </a:p>
          <a:p>
            <a:pPr marL="533400" indent="-533400" eaLnBrk="1" hangingPunct="1">
              <a:lnSpc>
                <a:spcPct val="80000"/>
              </a:lnSpc>
              <a:buFontTx/>
              <a:buNone/>
              <a:defRPr/>
            </a:pPr>
            <a:endParaRPr lang="en-US" sz="1800" b="1" dirty="0" smtClean="0">
              <a:solidFill>
                <a:srgbClr val="993300"/>
              </a:solidFill>
            </a:endParaRPr>
          </a:p>
          <a:p>
            <a:pPr marL="533400" indent="-533400" eaLnBrk="1" hangingPunct="1">
              <a:lnSpc>
                <a:spcPct val="80000"/>
              </a:lnSpc>
              <a:buFontTx/>
              <a:buAutoNum type="arabicPeriod" startAt="2"/>
              <a:defRPr/>
            </a:pPr>
            <a:r>
              <a:rPr lang="en-US" sz="1800" b="1" dirty="0" smtClean="0">
                <a:solidFill>
                  <a:srgbClr val="993300"/>
                </a:solidFill>
              </a:rPr>
              <a:t>LM appearance in smear: </a:t>
            </a:r>
            <a:r>
              <a:rPr lang="en-US" sz="1800" b="1" dirty="0" smtClean="0"/>
              <a:t> About 10-14 µm in diameter. </a:t>
            </a:r>
            <a:r>
              <a:rPr lang="en-US" sz="1800" b="1" dirty="0" err="1" smtClean="0"/>
              <a:t>Bilobed</a:t>
            </a:r>
            <a:r>
              <a:rPr lang="en-US" sz="1800" b="1" dirty="0" smtClean="0"/>
              <a:t> nucleus.  The cytoplasm has prominent pink/red specific granules (stained with eosin dye).  If the smear is not stained properly, the granules may be brownish. </a:t>
            </a:r>
          </a:p>
          <a:p>
            <a:pPr marL="0" indent="0" eaLnBrk="1" hangingPunct="1">
              <a:lnSpc>
                <a:spcPct val="80000"/>
              </a:lnSpc>
              <a:buFontTx/>
              <a:buNone/>
              <a:defRPr/>
            </a:pPr>
            <a:r>
              <a:rPr lang="en-US" sz="1800" b="1" dirty="0" smtClean="0"/>
              <a:t> </a:t>
            </a:r>
          </a:p>
          <a:p>
            <a:pPr marL="533400" indent="-533400" eaLnBrk="1" hangingPunct="1">
              <a:lnSpc>
                <a:spcPct val="80000"/>
              </a:lnSpc>
              <a:buFontTx/>
              <a:buAutoNum type="arabicPeriod" startAt="3"/>
              <a:defRPr/>
            </a:pPr>
            <a:r>
              <a:rPr lang="en-US" sz="1800" b="1" dirty="0" smtClean="0">
                <a:solidFill>
                  <a:srgbClr val="993300"/>
                </a:solidFill>
              </a:rPr>
              <a:t>Function:</a:t>
            </a:r>
            <a:r>
              <a:rPr lang="en-US" sz="1800" b="1" dirty="0" smtClean="0"/>
              <a:t>  </a:t>
            </a:r>
          </a:p>
          <a:p>
            <a:pPr marL="1147763" lvl="1" indent="-457200" eaLnBrk="1" hangingPunct="1">
              <a:lnSpc>
                <a:spcPct val="80000"/>
              </a:lnSpc>
              <a:buFontTx/>
              <a:buChar char="•"/>
              <a:defRPr/>
            </a:pPr>
            <a:r>
              <a:rPr lang="en-US" sz="1600" b="1" dirty="0" smtClean="0"/>
              <a:t>Anti-parasitic activity</a:t>
            </a:r>
          </a:p>
          <a:p>
            <a:pPr marL="1147763" lvl="1" indent="-457200" eaLnBrk="1" hangingPunct="1">
              <a:lnSpc>
                <a:spcPct val="80000"/>
              </a:lnSpc>
              <a:buFontTx/>
              <a:buChar char="•"/>
              <a:defRPr/>
            </a:pPr>
            <a:r>
              <a:rPr lang="en-US" sz="1600" b="1" dirty="0" smtClean="0"/>
              <a:t>Mediators of inflammatory/allergic responses in tissues </a:t>
            </a:r>
          </a:p>
          <a:p>
            <a:pPr marL="1409700" lvl="2" indent="-381000" eaLnBrk="1" hangingPunct="1">
              <a:lnSpc>
                <a:spcPct val="80000"/>
              </a:lnSpc>
              <a:defRPr/>
            </a:pPr>
            <a:r>
              <a:rPr lang="en-US" sz="1400" b="1" dirty="0" smtClean="0"/>
              <a:t>Inactivate </a:t>
            </a:r>
            <a:r>
              <a:rPr lang="en-US" sz="1400" b="1" dirty="0" err="1" smtClean="0"/>
              <a:t>leukotrienes</a:t>
            </a:r>
            <a:r>
              <a:rPr lang="en-US" sz="1400" b="1" dirty="0" smtClean="0"/>
              <a:t> and histamine secreted by basophils</a:t>
            </a:r>
          </a:p>
          <a:p>
            <a:pPr marL="1409700" lvl="2" indent="-381000" eaLnBrk="1" hangingPunct="1">
              <a:lnSpc>
                <a:spcPct val="80000"/>
              </a:lnSpc>
              <a:defRPr/>
            </a:pPr>
            <a:r>
              <a:rPr lang="en-US" sz="1400" b="1" dirty="0" smtClean="0"/>
              <a:t>Engulf and sequester antigen-antibody complexes</a:t>
            </a:r>
          </a:p>
          <a:p>
            <a:pPr marL="1409700" lvl="2" indent="-381000" eaLnBrk="1" hangingPunct="1">
              <a:lnSpc>
                <a:spcPct val="80000"/>
              </a:lnSpc>
              <a:defRPr/>
            </a:pPr>
            <a:r>
              <a:rPr lang="en-US" sz="1400" b="1" dirty="0" smtClean="0"/>
              <a:t>Inflammatory stimulus increases production/release of </a:t>
            </a:r>
            <a:r>
              <a:rPr lang="en-US" sz="1400" b="1" dirty="0" err="1" smtClean="0"/>
              <a:t>eosinophils</a:t>
            </a:r>
            <a:r>
              <a:rPr lang="en-US" sz="1400" b="1" dirty="0" smtClean="0"/>
              <a:t> from bone marrow, whereas inflammatory suppression decreases eosinophil numbers in peripheral blood.</a:t>
            </a:r>
          </a:p>
          <a:p>
            <a:pPr marL="1409700" lvl="2" indent="-381000" eaLnBrk="1" hangingPunct="1">
              <a:lnSpc>
                <a:spcPct val="80000"/>
              </a:lnSpc>
              <a:defRPr/>
            </a:pPr>
            <a:r>
              <a:rPr lang="en-US" sz="1400" b="1" dirty="0" smtClean="0"/>
              <a:t>But, they also secrete PRO-inflammatory </a:t>
            </a:r>
            <a:r>
              <a:rPr lang="en-US" sz="1400" b="1" dirty="0" err="1" smtClean="0"/>
              <a:t>chemokines</a:t>
            </a:r>
            <a:r>
              <a:rPr lang="en-US" sz="1400" b="1" dirty="0" smtClean="0"/>
              <a:t> AND they can </a:t>
            </a:r>
            <a:r>
              <a:rPr lang="en-US" sz="1400" b="1" dirty="0" err="1" smtClean="0"/>
              <a:t>degranulate</a:t>
            </a:r>
            <a:r>
              <a:rPr lang="en-US" sz="1400" b="1" dirty="0" smtClean="0"/>
              <a:t> inappropriately to cause tissue damage (as in reactive airway disease) </a:t>
            </a:r>
          </a:p>
        </p:txBody>
      </p:sp>
      <p:sp>
        <p:nvSpPr>
          <p:cNvPr id="49156" name="Text Box 4"/>
          <p:cNvSpPr txBox="1">
            <a:spLocks noChangeArrowheads="1"/>
          </p:cNvSpPr>
          <p:nvPr>
            <p:custDataLst>
              <p:tags r:id="rId3"/>
            </p:custDataLst>
          </p:nvPr>
        </p:nvSpPr>
        <p:spPr bwMode="auto">
          <a:xfrm>
            <a:off x="838200" y="1528763"/>
            <a:ext cx="28384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marL="234950" indent="-234950">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400" b="1" u="sng">
                <a:solidFill>
                  <a:schemeClr val="tx1"/>
                </a:solidFill>
                <a:latin typeface="Arial" charset="0"/>
              </a:rPr>
              <a:t>Specific granules</a:t>
            </a:r>
          </a:p>
          <a:p>
            <a:pPr eaLnBrk="1" hangingPunct="1">
              <a:buFontTx/>
              <a:buChar char="•"/>
            </a:pPr>
            <a:r>
              <a:rPr lang="en-US" sz="1400" b="1">
                <a:solidFill>
                  <a:schemeClr val="tx1"/>
                </a:solidFill>
                <a:latin typeface="Arial" charset="0"/>
              </a:rPr>
              <a:t>Major basic protein</a:t>
            </a:r>
          </a:p>
          <a:p>
            <a:pPr eaLnBrk="1" hangingPunct="1">
              <a:buFontTx/>
              <a:buChar char="•"/>
            </a:pPr>
            <a:r>
              <a:rPr lang="en-US" sz="1400" b="1">
                <a:solidFill>
                  <a:schemeClr val="tx1"/>
                </a:solidFill>
                <a:latin typeface="Arial" charset="0"/>
              </a:rPr>
              <a:t>Eosinophilic cationic protein</a:t>
            </a:r>
          </a:p>
          <a:p>
            <a:pPr eaLnBrk="1" hangingPunct="1">
              <a:buFontTx/>
              <a:buChar char="•"/>
            </a:pPr>
            <a:r>
              <a:rPr lang="en-US" sz="1400" b="1">
                <a:solidFill>
                  <a:schemeClr val="tx1"/>
                </a:solidFill>
                <a:latin typeface="Arial" charset="0"/>
              </a:rPr>
              <a:t>Neurotoxin</a:t>
            </a:r>
          </a:p>
          <a:p>
            <a:pPr eaLnBrk="1" hangingPunct="1">
              <a:buFontTx/>
              <a:buChar char="•"/>
            </a:pPr>
            <a:r>
              <a:rPr lang="en-US" sz="1400" b="1">
                <a:solidFill>
                  <a:schemeClr val="tx1"/>
                </a:solidFill>
                <a:latin typeface="Arial" charset="0"/>
              </a:rPr>
              <a:t>Histaminase</a:t>
            </a:r>
          </a:p>
          <a:p>
            <a:pPr eaLnBrk="1" hangingPunct="1"/>
            <a:endParaRPr lang="en-US" sz="1400" b="1">
              <a:solidFill>
                <a:schemeClr val="tx1"/>
              </a:solidFill>
              <a:latin typeface="Arial" charset="0"/>
            </a:endParaRPr>
          </a:p>
        </p:txBody>
      </p:sp>
      <p:sp>
        <p:nvSpPr>
          <p:cNvPr id="49157" name="Text Box 5"/>
          <p:cNvSpPr txBox="1">
            <a:spLocks noChangeArrowheads="1"/>
          </p:cNvSpPr>
          <p:nvPr>
            <p:custDataLst>
              <p:tags r:id="rId4"/>
            </p:custDataLst>
          </p:nvPr>
        </p:nvSpPr>
        <p:spPr bwMode="auto">
          <a:xfrm>
            <a:off x="4800600" y="1528763"/>
            <a:ext cx="31162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marL="234950" indent="-234950">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400" b="1" u="sng">
                <a:solidFill>
                  <a:schemeClr val="tx1"/>
                </a:solidFill>
                <a:latin typeface="Arial" charset="0"/>
              </a:rPr>
              <a:t>Non-specific granules (lysosomes)</a:t>
            </a:r>
          </a:p>
          <a:p>
            <a:pPr eaLnBrk="1" hangingPunct="1">
              <a:buFontTx/>
              <a:buChar char="•"/>
            </a:pPr>
            <a:r>
              <a:rPr lang="en-US" sz="1400" b="1">
                <a:solidFill>
                  <a:schemeClr val="tx1"/>
                </a:solidFill>
                <a:latin typeface="Arial" charset="0"/>
              </a:rPr>
              <a:t>Lysozyme</a:t>
            </a:r>
          </a:p>
          <a:p>
            <a:pPr eaLnBrk="1" hangingPunct="1">
              <a:buFontTx/>
              <a:buChar char="•"/>
            </a:pPr>
            <a:r>
              <a:rPr lang="en-US" sz="1400" b="1">
                <a:solidFill>
                  <a:schemeClr val="tx1"/>
                </a:solidFill>
                <a:latin typeface="Arial" charset="0"/>
              </a:rPr>
              <a:t>Acid hydrolase</a:t>
            </a:r>
          </a:p>
          <a:p>
            <a:pPr eaLnBrk="1" hangingPunct="1">
              <a:buFontTx/>
              <a:buChar char="•"/>
            </a:pPr>
            <a:r>
              <a:rPr lang="en-US" sz="1400" b="1">
                <a:solidFill>
                  <a:schemeClr val="tx1"/>
                </a:solidFill>
                <a:latin typeface="Arial" charset="0"/>
              </a:rPr>
              <a:t>Myeloperoxidase</a:t>
            </a:r>
          </a:p>
          <a:p>
            <a:pPr eaLnBrk="1" hangingPunct="1">
              <a:buFontTx/>
              <a:buChar char="•"/>
            </a:pPr>
            <a:r>
              <a:rPr lang="en-US" sz="1400" b="1">
                <a:solidFill>
                  <a:schemeClr val="tx1"/>
                </a:solidFill>
                <a:latin typeface="Arial" charset="0"/>
              </a:rPr>
              <a:t>Elastase</a:t>
            </a:r>
          </a:p>
          <a:p>
            <a:pPr eaLnBrk="1" hangingPunct="1"/>
            <a:endParaRPr lang="en-US" sz="1400" b="1">
              <a:solidFill>
                <a:schemeClr val="tx1"/>
              </a:solidFill>
              <a:latin typeface="Arial"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custDataLst>
              <p:tags r:id="rId1"/>
            </p:custDataLst>
          </p:nvPr>
        </p:nvSpPr>
        <p:spPr>
          <a:xfrm>
            <a:off x="0" y="0"/>
            <a:ext cx="9144000" cy="609600"/>
          </a:xfrm>
        </p:spPr>
        <p:txBody>
          <a:bodyPr/>
          <a:lstStyle/>
          <a:p>
            <a:pPr eaLnBrk="1" hangingPunct="1"/>
            <a:r>
              <a:rPr lang="en-US" sz="3600" smtClean="0">
                <a:solidFill>
                  <a:schemeClr val="tx1"/>
                </a:solidFill>
              </a:rPr>
              <a:t>Eosinophil in a human blood smear</a:t>
            </a:r>
          </a:p>
        </p:txBody>
      </p:sp>
      <p:sp>
        <p:nvSpPr>
          <p:cNvPr id="50179" name="Rectangle 3"/>
          <p:cNvSpPr>
            <a:spLocks noGrp="1" noChangeArrowheads="1"/>
          </p:cNvSpPr>
          <p:nvPr>
            <p:ph type="body" idx="1"/>
            <p:custDataLst>
              <p:tags r:id="rId2"/>
            </p:custDataLst>
          </p:nvPr>
        </p:nvSpPr>
        <p:spPr/>
        <p:txBody>
          <a:bodyPr/>
          <a:lstStyle/>
          <a:p>
            <a:pPr eaLnBrk="1" hangingPunct="1"/>
            <a:endParaRPr lang="en-US" smtClean="0"/>
          </a:p>
        </p:txBody>
      </p:sp>
      <p:sp>
        <p:nvSpPr>
          <p:cNvPr id="50180" name="Text Box 5"/>
          <p:cNvSpPr txBox="1">
            <a:spLocks noChangeArrowheads="1"/>
          </p:cNvSpPr>
          <p:nvPr>
            <p:custDataLst>
              <p:tags r:id="rId3"/>
            </p:custDataLst>
          </p:nvPr>
        </p:nvSpPr>
        <p:spPr bwMode="auto">
          <a:xfrm>
            <a:off x="-46038" y="6400800"/>
            <a:ext cx="923607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lgn="ctr" eaLnBrk="1" hangingPunct="1"/>
            <a:r>
              <a:rPr lang="en-US" sz="1200" b="1">
                <a:solidFill>
                  <a:srgbClr val="993300"/>
                </a:solidFill>
                <a:latin typeface="Arial" charset="0"/>
              </a:rPr>
              <a:t>LM appearance in smear: </a:t>
            </a:r>
            <a:r>
              <a:rPr lang="en-US" sz="1200" b="1">
                <a:solidFill>
                  <a:schemeClr val="tx1"/>
                </a:solidFill>
                <a:latin typeface="Arial" charset="0"/>
              </a:rPr>
              <a:t> About 10-14 µm in diameter. Bilobed nucleus.  The cytoplasm has prominent pink/red specific granules (stained with eosin dye).  If the smear is not stained properly, the granules may be brownish.</a:t>
            </a:r>
          </a:p>
        </p:txBody>
      </p:sp>
      <p:pic>
        <p:nvPicPr>
          <p:cNvPr id="50181" name="Picture 6" descr="eosinophil6x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850" y="749300"/>
            <a:ext cx="82423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02" name="Picture 2" descr="eosinophil2"/>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1409700" y="533400"/>
            <a:ext cx="6324600" cy="568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3"/>
          <p:cNvSpPr>
            <a:spLocks noGrp="1" noChangeArrowheads="1"/>
          </p:cNvSpPr>
          <p:nvPr>
            <p:ph type="title"/>
            <p:custDataLst>
              <p:tags r:id="rId2"/>
            </p:custDataLst>
          </p:nvPr>
        </p:nvSpPr>
        <p:spPr>
          <a:xfrm>
            <a:off x="0" y="0"/>
            <a:ext cx="9144000" cy="533400"/>
          </a:xfrm>
        </p:spPr>
        <p:txBody>
          <a:bodyPr/>
          <a:lstStyle/>
          <a:p>
            <a:pPr eaLnBrk="1" hangingPunct="1"/>
            <a:r>
              <a:rPr lang="en-US" sz="2700" b="1" smtClean="0">
                <a:solidFill>
                  <a:schemeClr val="tx1"/>
                </a:solidFill>
              </a:rPr>
              <a:t>Eosinophil, transmission electron microscopy</a:t>
            </a:r>
          </a:p>
        </p:txBody>
      </p:sp>
      <p:sp>
        <p:nvSpPr>
          <p:cNvPr id="51204" name="Text Box 4"/>
          <p:cNvSpPr txBox="1">
            <a:spLocks noChangeArrowheads="1"/>
          </p:cNvSpPr>
          <p:nvPr>
            <p:custDataLst>
              <p:tags r:id="rId3"/>
            </p:custDataLst>
          </p:nvPr>
        </p:nvSpPr>
        <p:spPr bwMode="auto">
          <a:xfrm>
            <a:off x="2371725" y="1716088"/>
            <a:ext cx="942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400" b="1">
                <a:solidFill>
                  <a:schemeClr val="tx1"/>
                </a:solidFill>
                <a:latin typeface="Arial" charset="0"/>
              </a:rPr>
              <a:t>internum</a:t>
            </a:r>
          </a:p>
        </p:txBody>
      </p:sp>
      <p:sp>
        <p:nvSpPr>
          <p:cNvPr id="51205" name="Line 5"/>
          <p:cNvSpPr>
            <a:spLocks noChangeShapeType="1"/>
          </p:cNvSpPr>
          <p:nvPr>
            <p:custDataLst>
              <p:tags r:id="rId4"/>
            </p:custDataLst>
          </p:nvPr>
        </p:nvSpPr>
        <p:spPr bwMode="auto">
          <a:xfrm>
            <a:off x="3063875" y="1330325"/>
            <a:ext cx="885825" cy="428625"/>
          </a:xfrm>
          <a:prstGeom prst="line">
            <a:avLst/>
          </a:prstGeom>
          <a:noFill/>
          <a:ln w="28575">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51206" name="Text Box 6"/>
          <p:cNvSpPr txBox="1">
            <a:spLocks noChangeArrowheads="1"/>
          </p:cNvSpPr>
          <p:nvPr>
            <p:custDataLst>
              <p:tags r:id="rId5"/>
            </p:custDataLst>
          </p:nvPr>
        </p:nvSpPr>
        <p:spPr bwMode="auto">
          <a:xfrm>
            <a:off x="2124075" y="1144588"/>
            <a:ext cx="982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400" b="1">
                <a:solidFill>
                  <a:schemeClr val="tx1"/>
                </a:solidFill>
                <a:latin typeface="Arial" charset="0"/>
              </a:rPr>
              <a:t>externum</a:t>
            </a:r>
          </a:p>
        </p:txBody>
      </p:sp>
      <p:sp>
        <p:nvSpPr>
          <p:cNvPr id="51207" name="Text Box 7"/>
          <p:cNvSpPr txBox="1">
            <a:spLocks noChangeArrowheads="1"/>
          </p:cNvSpPr>
          <p:nvPr>
            <p:custDataLst>
              <p:tags r:id="rId6"/>
            </p:custDataLst>
          </p:nvPr>
        </p:nvSpPr>
        <p:spPr bwMode="auto">
          <a:xfrm>
            <a:off x="609600" y="6218238"/>
            <a:ext cx="80010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200" b="1">
                <a:solidFill>
                  <a:srgbClr val="993300"/>
                </a:solidFill>
                <a:latin typeface="Arial" charset="0"/>
              </a:rPr>
              <a:t>TEM appearance:</a:t>
            </a:r>
            <a:r>
              <a:rPr lang="en-US" sz="1200" b="1">
                <a:solidFill>
                  <a:schemeClr val="tx1"/>
                </a:solidFill>
                <a:latin typeface="Arial" charset="0"/>
              </a:rPr>
              <a:t>  The specific granules are ovoid in shape, and contain a dark crystalloid body composed of major basic protein (MBP), effective against parasites.  The rest of the granule contains  other anti-parasitic substances and histaminase.  The cytoplasm also contains lysosomes (=azurophilic granules).</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custDataLst>
              <p:tags r:id="rId1"/>
            </p:custDataLst>
          </p:nvPr>
        </p:nvSpPr>
        <p:spPr>
          <a:xfrm>
            <a:off x="457200" y="0"/>
            <a:ext cx="8229600" cy="1143000"/>
          </a:xfrm>
        </p:spPr>
        <p:txBody>
          <a:bodyPr/>
          <a:lstStyle/>
          <a:p>
            <a:pPr eaLnBrk="1" hangingPunct="1"/>
            <a:r>
              <a:rPr lang="en-US" sz="4000" b="1" smtClean="0">
                <a:solidFill>
                  <a:schemeClr val="tx1"/>
                </a:solidFill>
                <a:latin typeface="Skia" charset="0"/>
              </a:rPr>
              <a:t>Fibers in Connective Tissue</a:t>
            </a:r>
            <a:endParaRPr lang="en-US" sz="4000" b="1" smtClean="0">
              <a:solidFill>
                <a:schemeClr val="tx1"/>
              </a:solidFill>
            </a:endParaRPr>
          </a:p>
        </p:txBody>
      </p:sp>
      <p:sp>
        <p:nvSpPr>
          <p:cNvPr id="18435" name="Rectangle 3"/>
          <p:cNvSpPr>
            <a:spLocks noGrp="1" noChangeArrowheads="1"/>
          </p:cNvSpPr>
          <p:nvPr>
            <p:ph type="body" idx="1"/>
            <p:custDataLst>
              <p:tags r:id="rId2"/>
            </p:custDataLst>
          </p:nvPr>
        </p:nvSpPr>
        <p:spPr>
          <a:xfrm>
            <a:off x="457200" y="1066800"/>
            <a:ext cx="8229600" cy="5059363"/>
          </a:xfrm>
        </p:spPr>
        <p:txBody>
          <a:bodyPr/>
          <a:lstStyle/>
          <a:p>
            <a:pPr eaLnBrk="1" hangingPunct="1">
              <a:lnSpc>
                <a:spcPct val="80000"/>
              </a:lnSpc>
              <a:spcBef>
                <a:spcPct val="25000"/>
              </a:spcBef>
              <a:defRPr/>
            </a:pPr>
            <a:r>
              <a:rPr lang="en-US" sz="2400" b="1" smtClean="0">
                <a:solidFill>
                  <a:schemeClr val="accent2"/>
                </a:solidFill>
                <a:effectLst>
                  <a:outerShdw blurRad="38100" dist="38100" dir="2700000" algn="tl">
                    <a:srgbClr val="C0C0C0"/>
                  </a:outerShdw>
                </a:effectLst>
                <a:latin typeface="Skia" charset="0"/>
              </a:rPr>
              <a:t>Collagen</a:t>
            </a:r>
          </a:p>
          <a:p>
            <a:pPr lvl="1" eaLnBrk="1" hangingPunct="1">
              <a:lnSpc>
                <a:spcPct val="80000"/>
              </a:lnSpc>
              <a:spcBef>
                <a:spcPct val="25000"/>
              </a:spcBef>
              <a:defRPr/>
            </a:pPr>
            <a:r>
              <a:rPr lang="en-US" sz="2400" b="1" smtClean="0">
                <a:effectLst>
                  <a:outerShdw blurRad="38100" dist="38100" dir="2700000" algn="tl">
                    <a:srgbClr val="C0C0C0"/>
                  </a:outerShdw>
                </a:effectLst>
                <a:latin typeface="Skia" charset="0"/>
              </a:rPr>
              <a:t>most abundant protein in human body (up to 30% dry weight)</a:t>
            </a:r>
          </a:p>
          <a:p>
            <a:pPr lvl="1" eaLnBrk="1" hangingPunct="1">
              <a:lnSpc>
                <a:spcPct val="80000"/>
              </a:lnSpc>
              <a:spcBef>
                <a:spcPct val="25000"/>
              </a:spcBef>
              <a:defRPr/>
            </a:pPr>
            <a:r>
              <a:rPr lang="en-US" sz="2400" b="1" smtClean="0">
                <a:effectLst>
                  <a:outerShdw blurRad="38100" dist="38100" dir="2700000" algn="tl">
                    <a:srgbClr val="C0C0C0"/>
                  </a:outerShdw>
                </a:effectLst>
                <a:latin typeface="Skia" charset="0"/>
              </a:rPr>
              <a:t>multiple types:</a:t>
            </a:r>
            <a:r>
              <a:rPr lang="en-US" sz="2400" b="1" smtClean="0">
                <a:solidFill>
                  <a:schemeClr val="bg1"/>
                </a:solidFill>
                <a:effectLst>
                  <a:outerShdw blurRad="38100" dist="38100" dir="2700000" algn="tl">
                    <a:srgbClr val="C0C0C0"/>
                  </a:outerShdw>
                </a:effectLst>
                <a:latin typeface="Skia" charset="0"/>
              </a:rPr>
              <a:t> </a:t>
            </a:r>
            <a:r>
              <a:rPr lang="en-US" sz="2400" b="1" smtClean="0">
                <a:solidFill>
                  <a:schemeClr val="accent2"/>
                </a:solidFill>
                <a:effectLst>
                  <a:outerShdw blurRad="38100" dist="38100" dir="2700000" algn="tl">
                    <a:srgbClr val="C0C0C0"/>
                  </a:outerShdw>
                </a:effectLst>
                <a:latin typeface="Skia" charset="0"/>
              </a:rPr>
              <a:t>fibril-forming</a:t>
            </a:r>
            <a:r>
              <a:rPr lang="en-US" sz="2400" b="1" smtClean="0">
                <a:solidFill>
                  <a:srgbClr val="66FFFF"/>
                </a:solidFill>
                <a:effectLst>
                  <a:outerShdw blurRad="38100" dist="38100" dir="2700000" algn="tl">
                    <a:srgbClr val="C0C0C0"/>
                  </a:outerShdw>
                </a:effectLst>
                <a:latin typeface="Skia" charset="0"/>
              </a:rPr>
              <a:t> </a:t>
            </a:r>
            <a:r>
              <a:rPr lang="en-US" sz="2400" b="1" smtClean="0">
                <a:effectLst>
                  <a:outerShdw blurRad="38100" dist="38100" dir="2700000" algn="tl">
                    <a:srgbClr val="C0C0C0"/>
                  </a:outerShdw>
                </a:effectLst>
                <a:latin typeface="Skia" charset="0"/>
              </a:rPr>
              <a:t>or</a:t>
            </a:r>
            <a:r>
              <a:rPr lang="en-US" sz="2400" b="1" smtClean="0">
                <a:solidFill>
                  <a:srgbClr val="66FFFF"/>
                </a:solidFill>
                <a:effectLst>
                  <a:outerShdw blurRad="38100" dist="38100" dir="2700000" algn="tl">
                    <a:srgbClr val="C0C0C0"/>
                  </a:outerShdw>
                </a:effectLst>
                <a:latin typeface="Skia" charset="0"/>
              </a:rPr>
              <a:t> </a:t>
            </a:r>
            <a:r>
              <a:rPr lang="en-US" sz="2400" b="1" smtClean="0">
                <a:solidFill>
                  <a:schemeClr val="accent2"/>
                </a:solidFill>
                <a:effectLst>
                  <a:outerShdw blurRad="38100" dist="38100" dir="2700000" algn="tl">
                    <a:srgbClr val="C0C0C0"/>
                  </a:outerShdw>
                </a:effectLst>
                <a:latin typeface="Skia" charset="0"/>
              </a:rPr>
              <a:t>fibril-associated</a:t>
            </a:r>
            <a:r>
              <a:rPr lang="en-US" sz="2400" b="1" smtClean="0">
                <a:solidFill>
                  <a:schemeClr val="bg1"/>
                </a:solidFill>
                <a:effectLst>
                  <a:outerShdw blurRad="38100" dist="38100" dir="2700000" algn="tl">
                    <a:srgbClr val="C0C0C0"/>
                  </a:outerShdw>
                </a:effectLst>
                <a:latin typeface="Skia" charset="0"/>
              </a:rPr>
              <a:t> </a:t>
            </a:r>
            <a:r>
              <a:rPr lang="en-US" sz="2400" b="1" smtClean="0">
                <a:effectLst>
                  <a:outerShdw blurRad="38100" dist="38100" dir="2700000" algn="tl">
                    <a:srgbClr val="C0C0C0"/>
                  </a:outerShdw>
                </a:effectLst>
                <a:latin typeface="Skia" charset="0"/>
              </a:rPr>
              <a:t>(in skin, tendon, cartilage, bone, dentin, blood vessels);</a:t>
            </a:r>
            <a:r>
              <a:rPr lang="en-US" sz="2400" b="1" smtClean="0">
                <a:solidFill>
                  <a:schemeClr val="bg1"/>
                </a:solidFill>
                <a:effectLst>
                  <a:outerShdw blurRad="38100" dist="38100" dir="2700000" algn="tl">
                    <a:srgbClr val="C0C0C0"/>
                  </a:outerShdw>
                </a:effectLst>
                <a:latin typeface="Skia" charset="0"/>
              </a:rPr>
              <a:t> </a:t>
            </a:r>
            <a:r>
              <a:rPr lang="en-US" sz="2400" b="1" smtClean="0">
                <a:solidFill>
                  <a:schemeClr val="accent2"/>
                </a:solidFill>
                <a:effectLst>
                  <a:outerShdw blurRad="38100" dist="38100" dir="2700000" algn="tl">
                    <a:srgbClr val="C0C0C0"/>
                  </a:outerShdw>
                </a:effectLst>
                <a:latin typeface="Skia" charset="0"/>
              </a:rPr>
              <a:t>cross-linked networks</a:t>
            </a:r>
            <a:r>
              <a:rPr lang="en-US" sz="2400" b="1" smtClean="0">
                <a:solidFill>
                  <a:schemeClr val="bg1"/>
                </a:solidFill>
                <a:effectLst>
                  <a:outerShdw blurRad="38100" dist="38100" dir="2700000" algn="tl">
                    <a:srgbClr val="C0C0C0"/>
                  </a:outerShdw>
                </a:effectLst>
                <a:latin typeface="Skia" charset="0"/>
              </a:rPr>
              <a:t> </a:t>
            </a:r>
            <a:r>
              <a:rPr lang="en-US" sz="2400" b="1" smtClean="0">
                <a:effectLst>
                  <a:outerShdw blurRad="38100" dist="38100" dir="2700000" algn="tl">
                    <a:srgbClr val="C0C0C0"/>
                  </a:outerShdw>
                </a:effectLst>
                <a:latin typeface="Skia" charset="0"/>
              </a:rPr>
              <a:t>(in all basement membranes)</a:t>
            </a:r>
          </a:p>
          <a:p>
            <a:pPr eaLnBrk="1" hangingPunct="1">
              <a:lnSpc>
                <a:spcPct val="80000"/>
              </a:lnSpc>
              <a:spcBef>
                <a:spcPct val="25000"/>
              </a:spcBef>
              <a:defRPr/>
            </a:pPr>
            <a:r>
              <a:rPr lang="en-US" sz="2400" b="1" smtClean="0">
                <a:solidFill>
                  <a:schemeClr val="accent2"/>
                </a:solidFill>
                <a:effectLst>
                  <a:outerShdw blurRad="38100" dist="38100" dir="2700000" algn="tl">
                    <a:srgbClr val="C0C0C0"/>
                  </a:outerShdw>
                </a:effectLst>
                <a:latin typeface="Skia" charset="0"/>
              </a:rPr>
              <a:t>Reticular Fibers</a:t>
            </a:r>
            <a:r>
              <a:rPr lang="en-US" sz="2400" b="1" smtClean="0">
                <a:solidFill>
                  <a:schemeClr val="bg1"/>
                </a:solidFill>
                <a:effectLst>
                  <a:outerShdw blurRad="38100" dist="38100" dir="2700000" algn="tl">
                    <a:srgbClr val="C0C0C0"/>
                  </a:outerShdw>
                </a:effectLst>
                <a:latin typeface="Skia" charset="0"/>
              </a:rPr>
              <a:t> </a:t>
            </a:r>
            <a:r>
              <a:rPr lang="en-US" sz="2400" b="1" smtClean="0">
                <a:effectLst>
                  <a:outerShdw blurRad="38100" dist="38100" dir="2700000" algn="tl">
                    <a:srgbClr val="C0C0C0"/>
                  </a:outerShdw>
                </a:effectLst>
                <a:latin typeface="Skia" charset="0"/>
              </a:rPr>
              <a:t>– specialized type of collagen</a:t>
            </a:r>
            <a:r>
              <a:rPr lang="en-US" sz="2400" b="1" smtClean="0">
                <a:solidFill>
                  <a:schemeClr val="bg1"/>
                </a:solidFill>
                <a:effectLst>
                  <a:outerShdw blurRad="38100" dist="38100" dir="2700000" algn="tl">
                    <a:srgbClr val="C0C0C0"/>
                  </a:outerShdw>
                </a:effectLst>
                <a:latin typeface="Skia" charset="0"/>
              </a:rPr>
              <a:t> </a:t>
            </a:r>
            <a:r>
              <a:rPr lang="en-US" sz="2400" b="1" smtClean="0">
                <a:solidFill>
                  <a:schemeClr val="accent2"/>
                </a:solidFill>
                <a:effectLst>
                  <a:outerShdw blurRad="38100" dist="38100" dir="2700000" algn="tl">
                    <a:srgbClr val="C0C0C0"/>
                  </a:outerShdw>
                </a:effectLst>
                <a:latin typeface="Skia" charset="0"/>
              </a:rPr>
              <a:t>(Type III; reticulin)</a:t>
            </a:r>
            <a:r>
              <a:rPr lang="en-US" sz="2400" b="1" smtClean="0">
                <a:solidFill>
                  <a:schemeClr val="bg1"/>
                </a:solidFill>
                <a:effectLst>
                  <a:outerShdw blurRad="38100" dist="38100" dir="2700000" algn="tl">
                    <a:srgbClr val="C0C0C0"/>
                  </a:outerShdw>
                </a:effectLst>
                <a:latin typeface="Skia" charset="0"/>
              </a:rPr>
              <a:t> </a:t>
            </a:r>
            <a:r>
              <a:rPr lang="en-US" sz="2400" b="1" smtClean="0">
                <a:effectLst>
                  <a:outerShdw blurRad="38100" dist="38100" dir="2700000" algn="tl">
                    <a:srgbClr val="C0C0C0"/>
                  </a:outerShdw>
                </a:effectLst>
                <a:latin typeface="Skia" charset="0"/>
              </a:rPr>
              <a:t>associated with smooth muscle in organs subjected to changes in volume, forms the stroma in lymphatic and hematopoietic organs</a:t>
            </a:r>
          </a:p>
          <a:p>
            <a:pPr eaLnBrk="1" hangingPunct="1">
              <a:lnSpc>
                <a:spcPct val="80000"/>
              </a:lnSpc>
              <a:spcBef>
                <a:spcPct val="25000"/>
              </a:spcBef>
              <a:defRPr/>
            </a:pPr>
            <a:r>
              <a:rPr lang="en-US" sz="2400" b="1" smtClean="0">
                <a:solidFill>
                  <a:schemeClr val="accent2"/>
                </a:solidFill>
                <a:effectLst>
                  <a:outerShdw blurRad="38100" dist="38100" dir="2700000" algn="tl">
                    <a:srgbClr val="C0C0C0"/>
                  </a:outerShdw>
                </a:effectLst>
                <a:latin typeface="Skia" charset="0"/>
              </a:rPr>
              <a:t>Elastic Fibers</a:t>
            </a:r>
            <a:r>
              <a:rPr lang="en-US" sz="2400" b="1" smtClean="0">
                <a:solidFill>
                  <a:schemeClr val="bg1"/>
                </a:solidFill>
                <a:effectLst>
                  <a:outerShdw blurRad="38100" dist="38100" dir="2700000" algn="tl">
                    <a:srgbClr val="C0C0C0"/>
                  </a:outerShdw>
                </a:effectLst>
                <a:latin typeface="Skia" charset="0"/>
              </a:rPr>
              <a:t> </a:t>
            </a:r>
            <a:r>
              <a:rPr lang="en-US" sz="2400" b="1" smtClean="0">
                <a:effectLst>
                  <a:outerShdw blurRad="38100" dist="38100" dir="2700000" algn="tl">
                    <a:srgbClr val="C0C0C0"/>
                  </a:outerShdw>
                </a:effectLst>
                <a:latin typeface="Skia" charset="0"/>
              </a:rPr>
              <a:t>–thin fibers or fenestrated sheets composed of various glycoproteins, including the </a:t>
            </a:r>
            <a:r>
              <a:rPr lang="en-US" sz="2400" b="1" smtClean="0">
                <a:solidFill>
                  <a:schemeClr val="accent2"/>
                </a:solidFill>
                <a:effectLst>
                  <a:outerShdw blurRad="38100" dist="38100" dir="2700000" algn="tl">
                    <a:srgbClr val="C0C0C0"/>
                  </a:outerShdw>
                </a:effectLst>
                <a:latin typeface="Skia" charset="0"/>
              </a:rPr>
              <a:t>protein elastin</a:t>
            </a:r>
            <a:r>
              <a:rPr lang="en-US" sz="2400" b="1" smtClean="0">
                <a:effectLst>
                  <a:outerShdw blurRad="38100" dist="38100" dir="2700000" algn="tl">
                    <a:srgbClr val="C0C0C0"/>
                  </a:outerShdw>
                </a:effectLst>
                <a:latin typeface="Skia" charset="0"/>
              </a:rPr>
              <a:t>, providing elastic properties to tissues that experience repeated deformation (in skin, blood vessels, lung, bladder)</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685800" y="14288"/>
            <a:ext cx="7772400" cy="1143000"/>
          </a:xfrm>
        </p:spPr>
        <p:txBody>
          <a:bodyPr/>
          <a:lstStyle/>
          <a:p>
            <a:r>
              <a:rPr lang="en-US" sz="4000" b="1" smtClean="0">
                <a:solidFill>
                  <a:srgbClr val="92D050"/>
                </a:solidFill>
              </a:rPr>
              <a:t>Eosinophils</a:t>
            </a:r>
            <a:r>
              <a:rPr lang="en-US" sz="4000" smtClean="0"/>
              <a:t> can also migrate into connective tissue</a:t>
            </a:r>
          </a:p>
        </p:txBody>
      </p:sp>
      <p:sp>
        <p:nvSpPr>
          <p:cNvPr id="52227" name="Content Placeholder 2"/>
          <p:cNvSpPr>
            <a:spLocks noGrp="1"/>
          </p:cNvSpPr>
          <p:nvPr>
            <p:ph idx="1"/>
          </p:nvPr>
        </p:nvSpPr>
        <p:spPr>
          <a:xfrm>
            <a:off x="1106488" y="6472238"/>
            <a:ext cx="6907212" cy="371475"/>
          </a:xfrm>
        </p:spPr>
        <p:txBody>
          <a:bodyPr/>
          <a:lstStyle/>
          <a:p>
            <a:pPr marL="0" indent="0" algn="ctr">
              <a:buFontTx/>
              <a:buNone/>
            </a:pPr>
            <a:r>
              <a:rPr lang="en-US" sz="2000" smtClean="0"/>
              <a:t>(often seen in chronic allergies or inflammatory diseases)</a:t>
            </a:r>
          </a:p>
        </p:txBody>
      </p:sp>
      <p:pic>
        <p:nvPicPr>
          <p:cNvPr id="5222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79538"/>
            <a:ext cx="9144000"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2229" name="Straight Arrow Connector 7"/>
          <p:cNvCxnSpPr>
            <a:cxnSpLocks noChangeShapeType="1"/>
          </p:cNvCxnSpPr>
          <p:nvPr/>
        </p:nvCxnSpPr>
        <p:spPr bwMode="auto">
          <a:xfrm>
            <a:off x="2446338" y="3927475"/>
            <a:ext cx="304800" cy="41275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2230" name="Straight Arrow Connector 8"/>
          <p:cNvCxnSpPr>
            <a:cxnSpLocks noChangeShapeType="1"/>
          </p:cNvCxnSpPr>
          <p:nvPr/>
        </p:nvCxnSpPr>
        <p:spPr bwMode="auto">
          <a:xfrm>
            <a:off x="4344988" y="3548063"/>
            <a:ext cx="303212" cy="41275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2231" name="Straight Arrow Connector 9"/>
          <p:cNvCxnSpPr>
            <a:cxnSpLocks noChangeShapeType="1"/>
          </p:cNvCxnSpPr>
          <p:nvPr/>
        </p:nvCxnSpPr>
        <p:spPr bwMode="auto">
          <a:xfrm>
            <a:off x="4572000" y="2636838"/>
            <a:ext cx="303213" cy="41275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2232" name="Straight Arrow Connector 10"/>
          <p:cNvCxnSpPr>
            <a:cxnSpLocks noChangeShapeType="1"/>
          </p:cNvCxnSpPr>
          <p:nvPr/>
        </p:nvCxnSpPr>
        <p:spPr bwMode="auto">
          <a:xfrm>
            <a:off x="6848475" y="5175250"/>
            <a:ext cx="303213" cy="41275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custDataLst>
              <p:tags r:id="rId1"/>
            </p:custDataLst>
          </p:nvPr>
        </p:nvSpPr>
        <p:spPr>
          <a:xfrm>
            <a:off x="2743200" y="0"/>
            <a:ext cx="3276600" cy="487363"/>
          </a:xfrm>
        </p:spPr>
        <p:txBody>
          <a:bodyPr/>
          <a:lstStyle/>
          <a:p>
            <a:pPr eaLnBrk="1" hangingPunct="1"/>
            <a:r>
              <a:rPr lang="en-US" sz="4000" b="1" smtClean="0">
                <a:solidFill>
                  <a:srgbClr val="008000"/>
                </a:solidFill>
              </a:rPr>
              <a:t>Basophil</a:t>
            </a:r>
          </a:p>
        </p:txBody>
      </p:sp>
      <p:sp>
        <p:nvSpPr>
          <p:cNvPr id="28675" name="Rectangle 3"/>
          <p:cNvSpPr>
            <a:spLocks noGrp="1" noChangeArrowheads="1"/>
          </p:cNvSpPr>
          <p:nvPr>
            <p:ph type="body" idx="1"/>
            <p:custDataLst>
              <p:tags r:id="rId2"/>
            </p:custDataLst>
          </p:nvPr>
        </p:nvSpPr>
        <p:spPr>
          <a:xfrm>
            <a:off x="457200" y="696913"/>
            <a:ext cx="8382000" cy="6172200"/>
          </a:xfrm>
        </p:spPr>
        <p:txBody>
          <a:bodyPr/>
          <a:lstStyle/>
          <a:p>
            <a:pPr marL="609600" indent="-609600" eaLnBrk="1" hangingPunct="1">
              <a:lnSpc>
                <a:spcPct val="90000"/>
              </a:lnSpc>
              <a:buFontTx/>
              <a:buAutoNum type="arabicPeriod"/>
              <a:defRPr/>
            </a:pPr>
            <a:r>
              <a:rPr lang="en-US" sz="1800" b="1" dirty="0" smtClean="0">
                <a:solidFill>
                  <a:srgbClr val="993300"/>
                </a:solidFill>
              </a:rPr>
              <a:t>Granulocyte with specific and non-specific granules, </a:t>
            </a:r>
            <a:r>
              <a:rPr lang="en-US" sz="1800" b="1" dirty="0" smtClean="0"/>
              <a:t>&lt;1% of WBCs</a:t>
            </a:r>
          </a:p>
          <a:p>
            <a:pPr marL="609600" indent="-609600" eaLnBrk="1" hangingPunct="1">
              <a:lnSpc>
                <a:spcPct val="90000"/>
              </a:lnSpc>
              <a:buFontTx/>
              <a:buNone/>
              <a:defRPr/>
            </a:pPr>
            <a:endParaRPr lang="en-US" sz="1800" b="1" dirty="0" smtClean="0">
              <a:solidFill>
                <a:srgbClr val="993300"/>
              </a:solidFill>
            </a:endParaRPr>
          </a:p>
          <a:p>
            <a:pPr marL="609600" indent="-609600" eaLnBrk="1" hangingPunct="1">
              <a:lnSpc>
                <a:spcPct val="90000"/>
              </a:lnSpc>
              <a:buFontTx/>
              <a:buAutoNum type="arabicPeriod"/>
              <a:defRPr/>
            </a:pPr>
            <a:endParaRPr lang="en-US" sz="1800" b="1" dirty="0" smtClean="0">
              <a:solidFill>
                <a:srgbClr val="993300"/>
              </a:solidFill>
            </a:endParaRPr>
          </a:p>
          <a:p>
            <a:pPr marL="609600" indent="-609600" eaLnBrk="1" hangingPunct="1">
              <a:lnSpc>
                <a:spcPct val="90000"/>
              </a:lnSpc>
              <a:buFontTx/>
              <a:buAutoNum type="arabicPeriod"/>
              <a:defRPr/>
            </a:pPr>
            <a:endParaRPr lang="en-US" sz="1800" b="1" dirty="0" smtClean="0">
              <a:solidFill>
                <a:srgbClr val="993300"/>
              </a:solidFill>
            </a:endParaRPr>
          </a:p>
          <a:p>
            <a:pPr marL="609600" indent="-609600" eaLnBrk="1" hangingPunct="1">
              <a:lnSpc>
                <a:spcPct val="90000"/>
              </a:lnSpc>
              <a:buFontTx/>
              <a:buNone/>
              <a:defRPr/>
            </a:pPr>
            <a:endParaRPr lang="en-US" sz="1800" b="1" dirty="0" smtClean="0">
              <a:solidFill>
                <a:srgbClr val="993300"/>
              </a:solidFill>
            </a:endParaRPr>
          </a:p>
          <a:p>
            <a:pPr marL="609600" indent="-609600" eaLnBrk="1" hangingPunct="1">
              <a:lnSpc>
                <a:spcPct val="90000"/>
              </a:lnSpc>
              <a:buFontTx/>
              <a:buNone/>
              <a:defRPr/>
            </a:pPr>
            <a:endParaRPr lang="en-US" sz="1800" b="1" dirty="0" smtClean="0">
              <a:solidFill>
                <a:srgbClr val="993300"/>
              </a:solidFill>
            </a:endParaRPr>
          </a:p>
          <a:p>
            <a:pPr marL="609600" indent="-609600" eaLnBrk="1" hangingPunct="1">
              <a:lnSpc>
                <a:spcPct val="90000"/>
              </a:lnSpc>
              <a:buFontTx/>
              <a:buNone/>
              <a:defRPr/>
            </a:pPr>
            <a:r>
              <a:rPr lang="en-US" sz="1800" b="1" dirty="0" smtClean="0">
                <a:solidFill>
                  <a:srgbClr val="993300"/>
                </a:solidFill>
              </a:rPr>
              <a:t>2.	LM appearance in smear:</a:t>
            </a:r>
            <a:r>
              <a:rPr lang="en-US" sz="1800" b="1" dirty="0" smtClean="0"/>
              <a:t>  About 8-10 µm in diameter.  The cytoplasm contains large, purple/black specific granules (stained with the basic dye) that are larger but not as numerous as those of </a:t>
            </a:r>
            <a:r>
              <a:rPr lang="en-US" sz="1800" b="1" dirty="0" err="1" smtClean="0"/>
              <a:t>eosinophils</a:t>
            </a:r>
            <a:r>
              <a:rPr lang="en-US" sz="1800" b="1" dirty="0" smtClean="0"/>
              <a:t>.  The nucleus is usually </a:t>
            </a:r>
            <a:r>
              <a:rPr lang="en-US" sz="1800" b="1" dirty="0" err="1" smtClean="0"/>
              <a:t>bilobed</a:t>
            </a:r>
            <a:r>
              <a:rPr lang="en-US" sz="1800" b="1" dirty="0" smtClean="0"/>
              <a:t>, but usually is partially obscured by granules, which can lie over it.</a:t>
            </a:r>
          </a:p>
          <a:p>
            <a:pPr marL="0" indent="0" eaLnBrk="1" hangingPunct="1">
              <a:lnSpc>
                <a:spcPct val="90000"/>
              </a:lnSpc>
              <a:buFontTx/>
              <a:buNone/>
              <a:tabLst>
                <a:tab pos="631825" algn="l"/>
              </a:tabLst>
              <a:defRPr/>
            </a:pPr>
            <a:endParaRPr lang="en-US" sz="1800" b="1" dirty="0" smtClean="0">
              <a:solidFill>
                <a:srgbClr val="993300"/>
              </a:solidFill>
            </a:endParaRPr>
          </a:p>
          <a:p>
            <a:pPr marL="0" indent="0" eaLnBrk="1" hangingPunct="1">
              <a:lnSpc>
                <a:spcPct val="90000"/>
              </a:lnSpc>
              <a:buFontTx/>
              <a:buNone/>
              <a:tabLst>
                <a:tab pos="631825" algn="l"/>
              </a:tabLst>
              <a:defRPr/>
            </a:pPr>
            <a:r>
              <a:rPr lang="en-US" sz="1800" b="1" dirty="0" smtClean="0">
                <a:solidFill>
                  <a:srgbClr val="993300"/>
                </a:solidFill>
              </a:rPr>
              <a:t>3.	Function:</a:t>
            </a:r>
            <a:r>
              <a:rPr lang="en-US" sz="1800" b="1" dirty="0" smtClean="0"/>
              <a:t>  Allergies and anaphylaxis (hypersensitivity reaction)</a:t>
            </a:r>
          </a:p>
          <a:p>
            <a:pPr marL="1295400" lvl="2" indent="-381000" eaLnBrk="1" hangingPunct="1">
              <a:lnSpc>
                <a:spcPct val="90000"/>
              </a:lnSpc>
              <a:defRPr/>
            </a:pPr>
            <a:r>
              <a:rPr lang="en-US" sz="1400" b="1" dirty="0" smtClean="0"/>
              <a:t>Binding of antigens to membrane-bound </a:t>
            </a:r>
            <a:r>
              <a:rPr lang="en-US" sz="1400" b="1" dirty="0" err="1" smtClean="0"/>
              <a:t>IgE</a:t>
            </a:r>
            <a:r>
              <a:rPr lang="en-US" sz="1400" b="1" dirty="0" smtClean="0"/>
              <a:t> antibodies induces degranulation of specific granules, which leads to allergic reaction.</a:t>
            </a:r>
          </a:p>
          <a:p>
            <a:pPr marL="1295400" lvl="2" indent="-381000" eaLnBrk="1" hangingPunct="1">
              <a:lnSpc>
                <a:spcPct val="90000"/>
              </a:lnSpc>
              <a:defRPr/>
            </a:pPr>
            <a:r>
              <a:rPr lang="en-US" sz="1400" b="1" dirty="0" smtClean="0"/>
              <a:t>In hypersensitivity reaction, widespread vasodilation</a:t>
            </a:r>
            <a:r>
              <a:rPr lang="en-US" sz="1400" b="1" dirty="0" smtClean="0">
                <a:solidFill>
                  <a:srgbClr val="993300"/>
                </a:solidFill>
              </a:rPr>
              <a:t> </a:t>
            </a:r>
            <a:r>
              <a:rPr lang="en-US" sz="1400" b="1" dirty="0" smtClean="0"/>
              <a:t>(arteriolar) and vessel leakiness induce circulatory shock.  Bronchial spasms cause respiratory insufficiency; combined effect is </a:t>
            </a:r>
            <a:r>
              <a:rPr lang="en-US" sz="1400" b="1" u="sng" dirty="0" smtClean="0"/>
              <a:t>anaphylactic shock</a:t>
            </a:r>
            <a:r>
              <a:rPr lang="en-US" sz="1400" b="1" dirty="0" smtClean="0"/>
              <a:t>. </a:t>
            </a:r>
          </a:p>
          <a:p>
            <a:pPr marL="566738" indent="-566738" eaLnBrk="1" hangingPunct="1">
              <a:lnSpc>
                <a:spcPct val="90000"/>
              </a:lnSpc>
              <a:buFontTx/>
              <a:buNone/>
              <a:tabLst>
                <a:tab pos="566738" algn="l"/>
              </a:tabLst>
              <a:defRPr/>
            </a:pPr>
            <a:endParaRPr lang="en-US" sz="1800" b="1" dirty="0" smtClean="0">
              <a:solidFill>
                <a:srgbClr val="993300"/>
              </a:solidFill>
            </a:endParaRPr>
          </a:p>
          <a:p>
            <a:pPr marL="566738" indent="-566738" eaLnBrk="1" hangingPunct="1">
              <a:lnSpc>
                <a:spcPct val="90000"/>
              </a:lnSpc>
              <a:buFontTx/>
              <a:buNone/>
              <a:tabLst>
                <a:tab pos="566738" algn="l"/>
              </a:tabLst>
              <a:defRPr/>
            </a:pPr>
            <a:r>
              <a:rPr lang="en-US" sz="1800" b="1" dirty="0" smtClean="0">
                <a:solidFill>
                  <a:srgbClr val="993300"/>
                </a:solidFill>
              </a:rPr>
              <a:t>4.	Similarity to tissue mast cells:</a:t>
            </a:r>
            <a:r>
              <a:rPr lang="en-US" sz="1800" b="1" dirty="0" smtClean="0"/>
              <a:t>  Tissue mast cells also have </a:t>
            </a:r>
            <a:r>
              <a:rPr lang="en-US" sz="1800" b="1" dirty="0" err="1" smtClean="0"/>
              <a:t>IgE</a:t>
            </a:r>
            <a:r>
              <a:rPr lang="en-US" sz="1800" b="1" dirty="0" smtClean="0"/>
              <a:t> receptors and similar (though not identical) granule content.  Mast cells and basophils have a common precursor in bone marrow.</a:t>
            </a:r>
          </a:p>
        </p:txBody>
      </p:sp>
      <p:sp>
        <p:nvSpPr>
          <p:cNvPr id="53252" name="Text Box 4"/>
          <p:cNvSpPr txBox="1">
            <a:spLocks noChangeArrowheads="1"/>
          </p:cNvSpPr>
          <p:nvPr>
            <p:custDataLst>
              <p:tags r:id="rId3"/>
            </p:custDataLst>
          </p:nvPr>
        </p:nvSpPr>
        <p:spPr bwMode="auto">
          <a:xfrm>
            <a:off x="1066800" y="1066800"/>
            <a:ext cx="46482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marL="234950" indent="-234950">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400" b="1" u="sng">
                <a:solidFill>
                  <a:schemeClr val="tx1"/>
                </a:solidFill>
                <a:latin typeface="Arial" charset="0"/>
              </a:rPr>
              <a:t>Specific granules</a:t>
            </a:r>
          </a:p>
          <a:p>
            <a:pPr eaLnBrk="1" hangingPunct="1">
              <a:buFontTx/>
              <a:buChar char="•"/>
            </a:pPr>
            <a:r>
              <a:rPr lang="en-US" sz="1400" b="1">
                <a:solidFill>
                  <a:schemeClr val="tx1"/>
                </a:solidFill>
                <a:latin typeface="Arial" charset="0"/>
              </a:rPr>
              <a:t>Histamine</a:t>
            </a:r>
          </a:p>
          <a:p>
            <a:pPr eaLnBrk="1" hangingPunct="1">
              <a:buFontTx/>
              <a:buChar char="•"/>
            </a:pPr>
            <a:r>
              <a:rPr lang="en-US" sz="1400" b="1">
                <a:solidFill>
                  <a:schemeClr val="tx1"/>
                </a:solidFill>
                <a:latin typeface="Arial" charset="0"/>
              </a:rPr>
              <a:t>Heparin</a:t>
            </a:r>
          </a:p>
          <a:p>
            <a:pPr eaLnBrk="1" hangingPunct="1">
              <a:buFontTx/>
              <a:buChar char="•"/>
            </a:pPr>
            <a:r>
              <a:rPr lang="en-US" sz="1400" b="1">
                <a:solidFill>
                  <a:schemeClr val="tx1"/>
                </a:solidFill>
                <a:latin typeface="Arial" charset="0"/>
              </a:rPr>
              <a:t>Eosinophil chemotactic factor</a:t>
            </a:r>
          </a:p>
          <a:p>
            <a:pPr eaLnBrk="1" hangingPunct="1">
              <a:buFontTx/>
              <a:buChar char="•"/>
            </a:pPr>
            <a:r>
              <a:rPr lang="en-US" sz="1400" b="1">
                <a:solidFill>
                  <a:schemeClr val="tx1"/>
                </a:solidFill>
                <a:latin typeface="Arial" charset="0"/>
              </a:rPr>
              <a:t>Phospholipids for synthesis of leukotrienes, e.g. slow-reacting substance of anaphylaxis ( SRS-A )</a:t>
            </a:r>
          </a:p>
          <a:p>
            <a:pPr eaLnBrk="1" hangingPunct="1"/>
            <a:endParaRPr lang="en-US" sz="1400" b="1">
              <a:solidFill>
                <a:schemeClr val="tx1"/>
              </a:solidFill>
              <a:latin typeface="Arial" charset="0"/>
            </a:endParaRPr>
          </a:p>
        </p:txBody>
      </p:sp>
      <p:sp>
        <p:nvSpPr>
          <p:cNvPr id="53253" name="Text Box 5"/>
          <p:cNvSpPr txBox="1">
            <a:spLocks noChangeArrowheads="1"/>
          </p:cNvSpPr>
          <p:nvPr>
            <p:custDataLst>
              <p:tags r:id="rId4"/>
            </p:custDataLst>
          </p:nvPr>
        </p:nvSpPr>
        <p:spPr bwMode="auto">
          <a:xfrm>
            <a:off x="5722938" y="1066800"/>
            <a:ext cx="3116262"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marL="234950" indent="-234950">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400" b="1" u="sng">
                <a:solidFill>
                  <a:schemeClr val="tx1"/>
                </a:solidFill>
                <a:latin typeface="Arial" charset="0"/>
              </a:rPr>
              <a:t>Non-specific granules (lysosomes)</a:t>
            </a:r>
          </a:p>
          <a:p>
            <a:pPr eaLnBrk="1" hangingPunct="1">
              <a:buFontTx/>
              <a:buChar char="•"/>
            </a:pPr>
            <a:r>
              <a:rPr lang="en-US" sz="1400" b="1">
                <a:solidFill>
                  <a:schemeClr val="tx1"/>
                </a:solidFill>
                <a:latin typeface="Arial" charset="0"/>
              </a:rPr>
              <a:t>Lysozyme</a:t>
            </a:r>
          </a:p>
          <a:p>
            <a:pPr eaLnBrk="1" hangingPunct="1">
              <a:buFontTx/>
              <a:buChar char="•"/>
            </a:pPr>
            <a:r>
              <a:rPr lang="en-US" sz="1400" b="1">
                <a:solidFill>
                  <a:schemeClr val="tx1"/>
                </a:solidFill>
                <a:latin typeface="Arial" charset="0"/>
              </a:rPr>
              <a:t>Acid hydrolase</a:t>
            </a:r>
          </a:p>
          <a:p>
            <a:pPr eaLnBrk="1" hangingPunct="1">
              <a:buFontTx/>
              <a:buChar char="•"/>
            </a:pPr>
            <a:r>
              <a:rPr lang="en-US" sz="1400" b="1">
                <a:solidFill>
                  <a:schemeClr val="tx1"/>
                </a:solidFill>
                <a:latin typeface="Arial" charset="0"/>
              </a:rPr>
              <a:t>Myeloperoxidase</a:t>
            </a:r>
          </a:p>
          <a:p>
            <a:pPr eaLnBrk="1" hangingPunct="1">
              <a:buFontTx/>
              <a:buChar char="•"/>
            </a:pPr>
            <a:r>
              <a:rPr lang="en-US" sz="1400" b="1">
                <a:solidFill>
                  <a:schemeClr val="tx1"/>
                </a:solidFill>
                <a:latin typeface="Arial" charset="0"/>
              </a:rPr>
              <a:t>Elastase</a:t>
            </a:r>
          </a:p>
          <a:p>
            <a:pPr eaLnBrk="1" hangingPunct="1"/>
            <a:endParaRPr lang="en-US" sz="1400" b="1">
              <a:solidFill>
                <a:schemeClr val="tx1"/>
              </a:solidFill>
              <a:latin typeface="Arial"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1026"/>
          <p:cNvSpPr>
            <a:spLocks noGrp="1" noChangeArrowheads="1"/>
          </p:cNvSpPr>
          <p:nvPr>
            <p:ph type="title"/>
            <p:custDataLst>
              <p:tags r:id="rId1"/>
            </p:custDataLst>
          </p:nvPr>
        </p:nvSpPr>
        <p:spPr>
          <a:xfrm>
            <a:off x="0" y="0"/>
            <a:ext cx="9144000" cy="609600"/>
          </a:xfrm>
        </p:spPr>
        <p:txBody>
          <a:bodyPr/>
          <a:lstStyle/>
          <a:p>
            <a:pPr eaLnBrk="1" hangingPunct="1"/>
            <a:r>
              <a:rPr lang="en-US" sz="2800" smtClean="0">
                <a:solidFill>
                  <a:schemeClr val="tx1"/>
                </a:solidFill>
              </a:rPr>
              <a:t>Comparison of basophil and eosinophil in a blood smear</a:t>
            </a:r>
          </a:p>
        </p:txBody>
      </p:sp>
      <p:pic>
        <p:nvPicPr>
          <p:cNvPr id="54275" name="Picture 1027" descr="1985C06CW"/>
          <p:cNvPicPr>
            <a:picLocks noChangeAspect="1" noChangeArrowheads="1"/>
          </p:cNvPicPr>
          <p:nvPr>
            <p:custDataLst>
              <p:tags r:id="rId2"/>
            </p:custDataLst>
          </p:nvPr>
        </p:nvPicPr>
        <p:blipFill>
          <a:blip r:embed="rId7">
            <a:lum contrast="6000"/>
            <a:extLst>
              <a:ext uri="{28A0092B-C50C-407E-A947-70E740481C1C}">
                <a14:useLocalDpi xmlns:a14="http://schemas.microsoft.com/office/drawing/2010/main" val="0"/>
              </a:ext>
            </a:extLst>
          </a:blip>
          <a:srcRect/>
          <a:stretch>
            <a:fillRect/>
          </a:stretch>
        </p:blipFill>
        <p:spPr bwMode="auto">
          <a:xfrm>
            <a:off x="0" y="609600"/>
            <a:ext cx="9144000" cy="627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1028"/>
          <p:cNvSpPr txBox="1">
            <a:spLocks noChangeArrowheads="1"/>
          </p:cNvSpPr>
          <p:nvPr>
            <p:custDataLst>
              <p:tags r:id="rId3"/>
            </p:custDataLst>
          </p:nvPr>
        </p:nvSpPr>
        <p:spPr bwMode="auto">
          <a:xfrm>
            <a:off x="2587625" y="4997450"/>
            <a:ext cx="1041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600" b="1">
                <a:solidFill>
                  <a:schemeClr val="tx1"/>
                </a:solidFill>
                <a:latin typeface="Arial" charset="0"/>
              </a:rPr>
              <a:t>Basophil</a:t>
            </a:r>
          </a:p>
        </p:txBody>
      </p:sp>
      <p:sp>
        <p:nvSpPr>
          <p:cNvPr id="54277" name="Text Box 1029"/>
          <p:cNvSpPr txBox="1">
            <a:spLocks noChangeArrowheads="1"/>
          </p:cNvSpPr>
          <p:nvPr>
            <p:custDataLst>
              <p:tags r:id="rId4"/>
            </p:custDataLst>
          </p:nvPr>
        </p:nvSpPr>
        <p:spPr bwMode="auto">
          <a:xfrm>
            <a:off x="5254625" y="4311650"/>
            <a:ext cx="1222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600" b="1">
                <a:solidFill>
                  <a:schemeClr val="tx1"/>
                </a:solidFill>
                <a:latin typeface="Arial" charset="0"/>
              </a:rPr>
              <a:t>Eosinophil</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5298" name="Picture 2" descr="basophil"/>
          <p:cNvPicPr>
            <a:picLocks noChangeAspect="1" noChangeArrowheads="1"/>
          </p:cNvPicPr>
          <p:nvPr>
            <p:custDataLst>
              <p:tags r:id="rId1"/>
            </p:custDataLst>
          </p:nvPr>
        </p:nvPicPr>
        <p:blipFill>
          <a:blip r:embed="rId11">
            <a:extLst>
              <a:ext uri="{28A0092B-C50C-407E-A947-70E740481C1C}">
                <a14:useLocalDpi xmlns:a14="http://schemas.microsoft.com/office/drawing/2010/main" val="0"/>
              </a:ext>
            </a:extLst>
          </a:blip>
          <a:srcRect t="14438"/>
          <a:stretch>
            <a:fillRect/>
          </a:stretch>
        </p:blipFill>
        <p:spPr bwMode="auto">
          <a:xfrm>
            <a:off x="558800" y="493713"/>
            <a:ext cx="8001000" cy="58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3"/>
          <p:cNvSpPr>
            <a:spLocks noGrp="1" noChangeArrowheads="1"/>
          </p:cNvSpPr>
          <p:nvPr>
            <p:ph type="title"/>
            <p:custDataLst>
              <p:tags r:id="rId2"/>
            </p:custDataLst>
          </p:nvPr>
        </p:nvSpPr>
        <p:spPr>
          <a:xfrm>
            <a:off x="0" y="-76200"/>
            <a:ext cx="9144000" cy="639763"/>
          </a:xfrm>
        </p:spPr>
        <p:txBody>
          <a:bodyPr/>
          <a:lstStyle/>
          <a:p>
            <a:pPr eaLnBrk="1" hangingPunct="1"/>
            <a:r>
              <a:rPr lang="en-US" sz="2800" b="1" smtClean="0">
                <a:solidFill>
                  <a:schemeClr val="tx1"/>
                </a:solidFill>
              </a:rPr>
              <a:t>Basophil, transmission electron microscopy</a:t>
            </a:r>
          </a:p>
        </p:txBody>
      </p:sp>
      <p:sp>
        <p:nvSpPr>
          <p:cNvPr id="55300" name="Text Box 4"/>
          <p:cNvSpPr txBox="1">
            <a:spLocks noChangeArrowheads="1"/>
          </p:cNvSpPr>
          <p:nvPr>
            <p:custDataLst>
              <p:tags r:id="rId3"/>
            </p:custDataLst>
          </p:nvPr>
        </p:nvSpPr>
        <p:spPr bwMode="auto">
          <a:xfrm>
            <a:off x="2898775" y="3646488"/>
            <a:ext cx="8175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lgn="ctr" eaLnBrk="1" hangingPunct="1"/>
            <a:r>
              <a:rPr lang="en-US" sz="1600" b="1">
                <a:solidFill>
                  <a:schemeClr val="tx1"/>
                </a:solidFill>
                <a:latin typeface="Arial" charset="0"/>
              </a:rPr>
              <a:t>Myelin</a:t>
            </a:r>
          </a:p>
          <a:p>
            <a:pPr algn="ctr" eaLnBrk="1" hangingPunct="1"/>
            <a:r>
              <a:rPr lang="en-US" sz="1600" b="1">
                <a:solidFill>
                  <a:schemeClr val="tx1"/>
                </a:solidFill>
                <a:latin typeface="Arial" charset="0"/>
              </a:rPr>
              <a:t>figure</a:t>
            </a:r>
          </a:p>
        </p:txBody>
      </p:sp>
      <p:sp>
        <p:nvSpPr>
          <p:cNvPr id="55301" name="Text Box 5"/>
          <p:cNvSpPr txBox="1">
            <a:spLocks noChangeArrowheads="1"/>
          </p:cNvSpPr>
          <p:nvPr>
            <p:custDataLst>
              <p:tags r:id="rId4"/>
            </p:custDataLst>
          </p:nvPr>
        </p:nvSpPr>
        <p:spPr bwMode="auto">
          <a:xfrm>
            <a:off x="558800" y="3662363"/>
            <a:ext cx="952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600" b="1">
                <a:solidFill>
                  <a:schemeClr val="tx1"/>
                </a:solidFill>
                <a:latin typeface="Arial" charset="0"/>
              </a:rPr>
              <a:t>Granule</a:t>
            </a:r>
          </a:p>
        </p:txBody>
      </p:sp>
      <p:sp>
        <p:nvSpPr>
          <p:cNvPr id="55302" name="Line 6"/>
          <p:cNvSpPr>
            <a:spLocks noChangeShapeType="1"/>
          </p:cNvSpPr>
          <p:nvPr>
            <p:custDataLst>
              <p:tags r:id="rId5"/>
            </p:custDataLst>
          </p:nvPr>
        </p:nvSpPr>
        <p:spPr bwMode="auto">
          <a:xfrm flipV="1">
            <a:off x="1135063" y="3355975"/>
            <a:ext cx="381000" cy="381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3" name="Line 7"/>
          <p:cNvSpPr>
            <a:spLocks noChangeShapeType="1"/>
          </p:cNvSpPr>
          <p:nvPr>
            <p:custDataLst>
              <p:tags r:id="rId6"/>
            </p:custDataLst>
          </p:nvPr>
        </p:nvSpPr>
        <p:spPr bwMode="auto">
          <a:xfrm>
            <a:off x="3582988" y="3960813"/>
            <a:ext cx="609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4" name="Text Box 8"/>
          <p:cNvSpPr txBox="1">
            <a:spLocks noChangeArrowheads="1"/>
          </p:cNvSpPr>
          <p:nvPr>
            <p:custDataLst>
              <p:tags r:id="rId7"/>
            </p:custDataLst>
          </p:nvPr>
        </p:nvSpPr>
        <p:spPr bwMode="auto">
          <a:xfrm>
            <a:off x="-92075" y="646112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endParaRPr lang="en-US" sz="1600" b="1">
              <a:solidFill>
                <a:schemeClr val="bg1"/>
              </a:solidFill>
              <a:latin typeface="Arial" charset="0"/>
            </a:endParaRPr>
          </a:p>
        </p:txBody>
      </p:sp>
      <p:sp>
        <p:nvSpPr>
          <p:cNvPr id="55305" name="Rectangle 9"/>
          <p:cNvSpPr>
            <a:spLocks noGrp="1" noChangeArrowheads="1"/>
          </p:cNvSpPr>
          <p:nvPr>
            <p:ph type="body" idx="1"/>
            <p:custDataLst>
              <p:tags r:id="rId8"/>
            </p:custDataLst>
          </p:nvPr>
        </p:nvSpPr>
        <p:spPr>
          <a:xfrm>
            <a:off x="457200" y="6400800"/>
            <a:ext cx="8229600" cy="457200"/>
          </a:xfrm>
          <a:noFill/>
        </p:spPr>
        <p:txBody>
          <a:bodyPr/>
          <a:lstStyle/>
          <a:p>
            <a:pPr marL="0" indent="0" eaLnBrk="1" hangingPunct="1">
              <a:buFontTx/>
              <a:buNone/>
            </a:pPr>
            <a:r>
              <a:rPr lang="en-US" sz="1200" b="1" smtClean="0">
                <a:solidFill>
                  <a:srgbClr val="993300"/>
                </a:solidFill>
              </a:rPr>
              <a:t>TEM appearance:</a:t>
            </a:r>
            <a:r>
              <a:rPr lang="en-US" sz="1200" b="1" smtClean="0"/>
              <a:t>  The specific granules vary in size and shape, and  have occasional myelin figures (usually formed from phospholipids).  The cytoplasm also has some lysosomes (non-specific granules).</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AutoShape 2"/>
          <p:cNvSpPr>
            <a:spLocks noChangeArrowheads="1"/>
          </p:cNvSpPr>
          <p:nvPr>
            <p:custDataLst>
              <p:tags r:id="rId1"/>
            </p:custDataLst>
          </p:nvPr>
        </p:nvSpPr>
        <p:spPr bwMode="auto">
          <a:xfrm rot="2351596">
            <a:off x="1792288" y="3532188"/>
            <a:ext cx="304800" cy="533400"/>
          </a:xfrm>
          <a:prstGeom prst="upArrow">
            <a:avLst>
              <a:gd name="adj1" fmla="val 50000"/>
              <a:gd name="adj2" fmla="val 43750"/>
            </a:avLst>
          </a:prstGeom>
          <a:solidFill>
            <a:schemeClr val="tx2"/>
          </a:solidFill>
          <a:ln w="9525">
            <a:solidFill>
              <a:schemeClr val="tx1"/>
            </a:solidFill>
            <a:miter lim="800000"/>
            <a:headEnd/>
            <a:tailEnd/>
          </a:ln>
        </p:spPr>
        <p:txBody>
          <a:bodyPr wrap="none" anchor="ctr"/>
          <a:lstStyle/>
          <a:p>
            <a:endParaRPr lang="en-US">
              <a:latin typeface="Calibri" pitchFamily="34" charset="0"/>
              <a:cs typeface="Calibri" pitchFamily="34" charset="0"/>
            </a:endParaRPr>
          </a:p>
        </p:txBody>
      </p:sp>
      <p:sp>
        <p:nvSpPr>
          <p:cNvPr id="56323" name="Rectangle 3"/>
          <p:cNvSpPr>
            <a:spLocks noGrp="1" noChangeArrowheads="1"/>
          </p:cNvSpPr>
          <p:nvPr>
            <p:ph type="title"/>
            <p:custDataLst>
              <p:tags r:id="rId2"/>
            </p:custDataLst>
          </p:nvPr>
        </p:nvSpPr>
        <p:spPr>
          <a:xfrm>
            <a:off x="0" y="228600"/>
            <a:ext cx="8686800" cy="639763"/>
          </a:xfrm>
        </p:spPr>
        <p:txBody>
          <a:bodyPr/>
          <a:lstStyle/>
          <a:p>
            <a:pPr eaLnBrk="1" hangingPunct="1"/>
            <a:r>
              <a:rPr lang="en-US" sz="3200" b="1" smtClean="0">
                <a:solidFill>
                  <a:srgbClr val="FF3300"/>
                </a:solidFill>
              </a:rPr>
              <a:t>Mast Cells</a:t>
            </a:r>
            <a:endParaRPr lang="en-US" sz="2400" b="1" smtClean="0">
              <a:solidFill>
                <a:srgbClr val="FF3300"/>
              </a:solidFill>
            </a:endParaRPr>
          </a:p>
        </p:txBody>
      </p:sp>
      <p:pic>
        <p:nvPicPr>
          <p:cNvPr id="56324" name="Picture 4"/>
          <p:cNvPicPr>
            <a:picLocks noChangeAspect="1" noChangeArrowheads="1"/>
          </p:cNvPicPr>
          <p:nvPr>
            <p:ph idx="1"/>
            <p:custDataLst>
              <p:tags r:id="rId3"/>
            </p:custDataLst>
          </p:nvPr>
        </p:nvPicPr>
        <p:blipFill>
          <a:blip r:embed="rId10">
            <a:extLst>
              <a:ext uri="{28A0092B-C50C-407E-A947-70E740481C1C}">
                <a14:useLocalDpi xmlns:a14="http://schemas.microsoft.com/office/drawing/2010/main" val="0"/>
              </a:ext>
            </a:extLst>
          </a:blip>
          <a:srcRect l="6546"/>
          <a:stretch>
            <a:fillRect/>
          </a:stretch>
        </p:blipFill>
        <p:spPr>
          <a:xfrm>
            <a:off x="381000" y="1066800"/>
            <a:ext cx="4351338" cy="4525963"/>
          </a:xfrm>
        </p:spPr>
      </p:pic>
      <p:sp>
        <p:nvSpPr>
          <p:cNvPr id="56325" name="Text Box 5"/>
          <p:cNvSpPr txBox="1">
            <a:spLocks noChangeArrowheads="1"/>
          </p:cNvSpPr>
          <p:nvPr>
            <p:custDataLst>
              <p:tags r:id="rId4"/>
            </p:custDataLst>
          </p:nvPr>
        </p:nvSpPr>
        <p:spPr bwMode="auto">
          <a:xfrm>
            <a:off x="4800600" y="974725"/>
            <a:ext cx="41910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spcBef>
                <a:spcPct val="50000"/>
              </a:spcBef>
              <a:buFontTx/>
              <a:buChar char="•"/>
            </a:pPr>
            <a:r>
              <a:rPr lang="en-US" sz="2000" b="1">
                <a:solidFill>
                  <a:schemeClr val="tx1"/>
                </a:solidFill>
                <a:latin typeface="Calibri" pitchFamily="34" charset="0"/>
                <a:cs typeface="Calibri" pitchFamily="34" charset="0"/>
              </a:rPr>
              <a:t>Principal function is storage in</a:t>
            </a:r>
            <a:r>
              <a:rPr lang="en-US" sz="2000" b="1">
                <a:solidFill>
                  <a:schemeClr val="bg1"/>
                </a:solidFill>
                <a:latin typeface="Calibri" pitchFamily="34" charset="0"/>
                <a:cs typeface="Calibri" pitchFamily="34" charset="0"/>
              </a:rPr>
              <a:t> </a:t>
            </a:r>
            <a:r>
              <a:rPr lang="en-US" sz="2000" b="1">
                <a:solidFill>
                  <a:schemeClr val="folHlink"/>
                </a:solidFill>
                <a:latin typeface="Calibri" pitchFamily="34" charset="0"/>
                <a:cs typeface="Calibri" pitchFamily="34" charset="0"/>
              </a:rPr>
              <a:t>secretory granules</a:t>
            </a:r>
            <a:r>
              <a:rPr lang="en-US" sz="2000" b="1">
                <a:solidFill>
                  <a:schemeClr val="bg1"/>
                </a:solidFill>
                <a:latin typeface="Calibri" pitchFamily="34" charset="0"/>
                <a:cs typeface="Calibri" pitchFamily="34" charset="0"/>
              </a:rPr>
              <a:t> </a:t>
            </a:r>
            <a:r>
              <a:rPr lang="en-US" sz="2000" b="1">
                <a:solidFill>
                  <a:schemeClr val="tx1"/>
                </a:solidFill>
                <a:latin typeface="Calibri" pitchFamily="34" charset="0"/>
                <a:cs typeface="Calibri" pitchFamily="34" charset="0"/>
              </a:rPr>
              <a:t>and REGULATED release (degranulation) of</a:t>
            </a:r>
            <a:r>
              <a:rPr lang="en-US" sz="2000" b="1">
                <a:solidFill>
                  <a:schemeClr val="bg1"/>
                </a:solidFill>
                <a:latin typeface="Calibri" pitchFamily="34" charset="0"/>
                <a:cs typeface="Calibri" pitchFamily="34" charset="0"/>
              </a:rPr>
              <a:t> </a:t>
            </a:r>
            <a:r>
              <a:rPr lang="en-US" sz="2000" b="1">
                <a:solidFill>
                  <a:schemeClr val="folHlink"/>
                </a:solidFill>
                <a:latin typeface="Calibri" pitchFamily="34" charset="0"/>
                <a:cs typeface="Calibri" pitchFamily="34" charset="0"/>
              </a:rPr>
              <a:t>histamine</a:t>
            </a:r>
            <a:r>
              <a:rPr lang="en-US" sz="2000" b="1">
                <a:solidFill>
                  <a:schemeClr val="bg1"/>
                </a:solidFill>
                <a:latin typeface="Calibri" pitchFamily="34" charset="0"/>
                <a:cs typeface="Calibri" pitchFamily="34" charset="0"/>
              </a:rPr>
              <a:t> </a:t>
            </a:r>
            <a:r>
              <a:rPr lang="en-US" sz="2000" b="1">
                <a:solidFill>
                  <a:schemeClr val="tx1"/>
                </a:solidFill>
                <a:latin typeface="Calibri" pitchFamily="34" charset="0"/>
                <a:cs typeface="Calibri" pitchFamily="34" charset="0"/>
              </a:rPr>
              <a:t>and other vasoactive mediators of inflammation. </a:t>
            </a:r>
          </a:p>
          <a:p>
            <a:pPr eaLnBrk="1" hangingPunct="1">
              <a:spcBef>
                <a:spcPct val="50000"/>
              </a:spcBef>
              <a:buFontTx/>
              <a:buChar char="•"/>
            </a:pPr>
            <a:r>
              <a:rPr lang="en-US" sz="2000" b="1">
                <a:solidFill>
                  <a:schemeClr val="tx1"/>
                </a:solidFill>
                <a:latin typeface="Calibri" pitchFamily="34" charset="0"/>
                <a:cs typeface="Calibri" pitchFamily="34" charset="0"/>
              </a:rPr>
              <a:t>Responsible for the</a:t>
            </a:r>
            <a:r>
              <a:rPr lang="en-US" sz="2000" b="1">
                <a:solidFill>
                  <a:schemeClr val="bg1"/>
                </a:solidFill>
                <a:latin typeface="Calibri" pitchFamily="34" charset="0"/>
                <a:cs typeface="Calibri" pitchFamily="34" charset="0"/>
              </a:rPr>
              <a:t> </a:t>
            </a:r>
            <a:r>
              <a:rPr lang="en-US" sz="2000" b="1">
                <a:solidFill>
                  <a:schemeClr val="folHlink"/>
                </a:solidFill>
                <a:latin typeface="Calibri" pitchFamily="34" charset="0"/>
                <a:cs typeface="Calibri" pitchFamily="34" charset="0"/>
              </a:rPr>
              <a:t>immediate hypersensitivity</a:t>
            </a:r>
            <a:r>
              <a:rPr lang="en-US" sz="2000" b="1">
                <a:solidFill>
                  <a:schemeClr val="bg1"/>
                </a:solidFill>
                <a:latin typeface="Calibri" pitchFamily="34" charset="0"/>
                <a:cs typeface="Calibri" pitchFamily="34" charset="0"/>
              </a:rPr>
              <a:t>  </a:t>
            </a:r>
            <a:r>
              <a:rPr lang="en-US" sz="2000" b="1">
                <a:solidFill>
                  <a:schemeClr val="tx1"/>
                </a:solidFill>
                <a:latin typeface="Calibri" pitchFamily="34" charset="0"/>
                <a:cs typeface="Calibri" pitchFamily="34" charset="0"/>
              </a:rPr>
              <a:t>response characteristic of allergies, asthma and anaphylactic shock. </a:t>
            </a:r>
          </a:p>
          <a:p>
            <a:pPr eaLnBrk="1" hangingPunct="1">
              <a:spcBef>
                <a:spcPct val="50000"/>
              </a:spcBef>
              <a:buFontTx/>
              <a:buChar char="•"/>
            </a:pPr>
            <a:r>
              <a:rPr lang="en-US" sz="2000" b="1">
                <a:solidFill>
                  <a:schemeClr val="folHlink"/>
                </a:solidFill>
                <a:latin typeface="Calibri" pitchFamily="34" charset="0"/>
                <a:cs typeface="Calibri" pitchFamily="34" charset="0"/>
              </a:rPr>
              <a:t>Connective tissue mast cells</a:t>
            </a:r>
            <a:r>
              <a:rPr lang="en-US" sz="2000" b="1">
                <a:solidFill>
                  <a:schemeClr val="bg1"/>
                </a:solidFill>
                <a:latin typeface="Calibri" pitchFamily="34" charset="0"/>
                <a:cs typeface="Calibri" pitchFamily="34" charset="0"/>
              </a:rPr>
              <a:t> </a:t>
            </a:r>
            <a:r>
              <a:rPr lang="en-US" sz="2000" b="1">
                <a:solidFill>
                  <a:schemeClr val="tx1"/>
                </a:solidFill>
                <a:latin typeface="Calibri" pitchFamily="34" charset="0"/>
                <a:cs typeface="Calibri" pitchFamily="34" charset="0"/>
              </a:rPr>
              <a:t>are found in skin (dermis) and peritoneal cavity</a:t>
            </a:r>
            <a:r>
              <a:rPr lang="en-US" sz="2000" b="1">
                <a:solidFill>
                  <a:schemeClr val="bg1"/>
                </a:solidFill>
                <a:latin typeface="Calibri" pitchFamily="34" charset="0"/>
                <a:cs typeface="Calibri" pitchFamily="34" charset="0"/>
              </a:rPr>
              <a:t>;</a:t>
            </a:r>
            <a:r>
              <a:rPr lang="en-US" sz="2000" b="1">
                <a:solidFill>
                  <a:schemeClr val="folHlink"/>
                </a:solidFill>
                <a:latin typeface="Calibri" pitchFamily="34" charset="0"/>
                <a:cs typeface="Calibri" pitchFamily="34" charset="0"/>
              </a:rPr>
              <a:t> mucosal mast cells</a:t>
            </a:r>
            <a:r>
              <a:rPr lang="en-US" sz="2000" b="1">
                <a:solidFill>
                  <a:schemeClr val="bg1"/>
                </a:solidFill>
                <a:latin typeface="Calibri" pitchFamily="34" charset="0"/>
                <a:cs typeface="Calibri" pitchFamily="34" charset="0"/>
              </a:rPr>
              <a:t> </a:t>
            </a:r>
            <a:r>
              <a:rPr lang="en-US" sz="2000" b="1">
                <a:solidFill>
                  <a:schemeClr val="tx1"/>
                </a:solidFill>
                <a:latin typeface="Calibri" pitchFamily="34" charset="0"/>
                <a:cs typeface="Calibri" pitchFamily="34" charset="0"/>
              </a:rPr>
              <a:t>are in the mucosa of the digestive and respiratory tracts.</a:t>
            </a:r>
          </a:p>
        </p:txBody>
      </p:sp>
      <p:sp>
        <p:nvSpPr>
          <p:cNvPr id="90118" name="Text Box 6"/>
          <p:cNvSpPr txBox="1">
            <a:spLocks noChangeArrowheads="1"/>
          </p:cNvSpPr>
          <p:nvPr>
            <p:custDataLst>
              <p:tags r:id="rId5"/>
            </p:custDataLst>
          </p:nvPr>
        </p:nvSpPr>
        <p:spPr bwMode="auto">
          <a:xfrm>
            <a:off x="533400" y="5715000"/>
            <a:ext cx="4191000" cy="915988"/>
          </a:xfrm>
          <a:prstGeom prst="rect">
            <a:avLst/>
          </a:prstGeom>
          <a:noFill/>
          <a:ln w="9525">
            <a:noFill/>
            <a:miter lim="800000"/>
            <a:headEnd/>
            <a:tailEnd/>
          </a:ln>
          <a:effectLst/>
        </p:spPr>
        <p:txBody>
          <a:bodyPr>
            <a:spAutoFit/>
          </a:bodyPr>
          <a:lstStyle/>
          <a:p>
            <a:pPr eaLnBrk="1" hangingPunct="1">
              <a:spcBef>
                <a:spcPct val="50000"/>
              </a:spcBef>
              <a:defRPr/>
            </a:pPr>
            <a:r>
              <a:rPr lang="en-US" sz="1800" b="1">
                <a:solidFill>
                  <a:schemeClr val="tx1"/>
                </a:solidFill>
                <a:effectLst>
                  <a:outerShdw blurRad="38100" dist="38100" dir="2700000" algn="tl">
                    <a:srgbClr val="C0C0C0"/>
                  </a:outerShdw>
                </a:effectLst>
                <a:latin typeface="Calibri" pitchFamily="34" charset="0"/>
                <a:ea typeface="ＭＳ Ｐゴシック" pitchFamily="1" charset="-128"/>
                <a:cs typeface="Calibri" pitchFamily="34" charset="0"/>
              </a:rPr>
              <a:t>Metachromasia – when stained with</a:t>
            </a:r>
            <a:r>
              <a:rPr lang="en-US" sz="1800" b="1">
                <a:solidFill>
                  <a:srgbClr val="FFFF00"/>
                </a:solidFill>
                <a:effectLst>
                  <a:outerShdw blurRad="38100" dist="38100" dir="2700000" algn="tl">
                    <a:srgbClr val="C0C0C0"/>
                  </a:outerShdw>
                </a:effectLst>
                <a:latin typeface="Calibri" pitchFamily="34" charset="0"/>
                <a:ea typeface="ＭＳ Ｐゴシック" pitchFamily="1" charset="-128"/>
                <a:cs typeface="Calibri" pitchFamily="34" charset="0"/>
              </a:rPr>
              <a:t> </a:t>
            </a:r>
            <a:r>
              <a:rPr lang="en-US" sz="1800" b="1">
                <a:solidFill>
                  <a:schemeClr val="accent2"/>
                </a:solidFill>
                <a:effectLst>
                  <a:outerShdw blurRad="38100" dist="38100" dir="2700000" algn="tl">
                    <a:srgbClr val="C0C0C0"/>
                  </a:outerShdw>
                </a:effectLst>
                <a:latin typeface="Calibri" pitchFamily="34" charset="0"/>
                <a:ea typeface="ＭＳ Ｐゴシック" pitchFamily="1" charset="-128"/>
                <a:cs typeface="Calibri" pitchFamily="34" charset="0"/>
              </a:rPr>
              <a:t>toluidine blue,</a:t>
            </a:r>
            <a:r>
              <a:rPr lang="en-US" sz="1800" b="1">
                <a:solidFill>
                  <a:srgbClr val="FFFF00"/>
                </a:solidFill>
                <a:effectLst>
                  <a:outerShdw blurRad="38100" dist="38100" dir="2700000" algn="tl">
                    <a:srgbClr val="C0C0C0"/>
                  </a:outerShdw>
                </a:effectLst>
                <a:latin typeface="Calibri" pitchFamily="34" charset="0"/>
                <a:ea typeface="ＭＳ Ｐゴシック" pitchFamily="1" charset="-128"/>
                <a:cs typeface="Calibri" pitchFamily="34" charset="0"/>
              </a:rPr>
              <a:t> </a:t>
            </a:r>
            <a:r>
              <a:rPr lang="en-US" sz="1800" b="1">
                <a:solidFill>
                  <a:schemeClr val="tx1"/>
                </a:solidFill>
                <a:effectLst>
                  <a:outerShdw blurRad="38100" dist="38100" dir="2700000" algn="tl">
                    <a:srgbClr val="C0C0C0"/>
                  </a:outerShdw>
                </a:effectLst>
                <a:latin typeface="Calibri" pitchFamily="34" charset="0"/>
                <a:ea typeface="ＭＳ Ｐゴシック" pitchFamily="1" charset="-128"/>
                <a:cs typeface="Calibri" pitchFamily="34" charset="0"/>
              </a:rPr>
              <a:t>the granules bind the dye and change its color to </a:t>
            </a:r>
            <a:r>
              <a:rPr lang="en-US" sz="1800" b="1">
                <a:solidFill>
                  <a:srgbClr val="FF3300"/>
                </a:solidFill>
                <a:effectLst>
                  <a:outerShdw blurRad="38100" dist="38100" dir="2700000" algn="tl">
                    <a:srgbClr val="C0C0C0"/>
                  </a:outerShdw>
                </a:effectLst>
                <a:latin typeface="Calibri" pitchFamily="34" charset="0"/>
                <a:ea typeface="ＭＳ Ｐゴシック" pitchFamily="1" charset="-128"/>
                <a:cs typeface="Calibri" pitchFamily="34" charset="0"/>
              </a:rPr>
              <a:t>red.</a:t>
            </a:r>
          </a:p>
        </p:txBody>
      </p:sp>
      <p:sp>
        <p:nvSpPr>
          <p:cNvPr id="56327" name="AutoShape 8"/>
          <p:cNvSpPr>
            <a:spLocks noChangeArrowheads="1"/>
          </p:cNvSpPr>
          <p:nvPr>
            <p:custDataLst>
              <p:tags r:id="rId6"/>
            </p:custDataLst>
          </p:nvPr>
        </p:nvSpPr>
        <p:spPr bwMode="auto">
          <a:xfrm rot="2279217">
            <a:off x="1905000" y="3505200"/>
            <a:ext cx="381000" cy="609600"/>
          </a:xfrm>
          <a:prstGeom prst="upArrow">
            <a:avLst>
              <a:gd name="adj1" fmla="val 50000"/>
              <a:gd name="adj2" fmla="val 40000"/>
            </a:avLst>
          </a:prstGeom>
          <a:solidFill>
            <a:srgbClr val="FF0000"/>
          </a:solidFill>
          <a:ln w="9525">
            <a:solidFill>
              <a:schemeClr val="tx1"/>
            </a:solidFill>
            <a:miter lim="800000"/>
            <a:headEnd/>
            <a:tailEnd/>
          </a:ln>
        </p:spPr>
        <p:txBody>
          <a:bodyPr wrap="none" anchor="ctr"/>
          <a:lstStyle/>
          <a:p>
            <a:endParaRPr lang="en-US">
              <a:latin typeface="Calibri" pitchFamily="34" charset="0"/>
              <a:cs typeface="Calibri" pitchFamily="34" charset="0"/>
            </a:endParaRPr>
          </a:p>
        </p:txBody>
      </p:sp>
      <p:sp>
        <p:nvSpPr>
          <p:cNvPr id="56328" name="Text Box 9"/>
          <p:cNvSpPr txBox="1">
            <a:spLocks noChangeArrowheads="1"/>
          </p:cNvSpPr>
          <p:nvPr>
            <p:custDataLst>
              <p:tags r:id="rId7"/>
            </p:custDataLst>
          </p:nvPr>
        </p:nvSpPr>
        <p:spPr bwMode="auto">
          <a:xfrm>
            <a:off x="3733800" y="6248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spcBef>
                <a:spcPct val="50000"/>
              </a:spcBef>
            </a:pPr>
            <a:endParaRPr lang="en-US" sz="1800">
              <a:solidFill>
                <a:srgbClr val="FFFF0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custDataLst>
              <p:tags r:id="rId1"/>
            </p:custDataLst>
          </p:nvPr>
        </p:nvSpPr>
        <p:spPr>
          <a:xfrm>
            <a:off x="685800" y="381000"/>
            <a:ext cx="7772400" cy="685800"/>
          </a:xfrm>
        </p:spPr>
        <p:txBody>
          <a:bodyPr/>
          <a:lstStyle/>
          <a:p>
            <a:pPr eaLnBrk="1" hangingPunct="1"/>
            <a:r>
              <a:rPr lang="en-US" sz="4000" smtClean="0">
                <a:solidFill>
                  <a:schemeClr val="tx1"/>
                </a:solidFill>
              </a:rPr>
              <a:t>EM of a Mast Cell</a:t>
            </a:r>
          </a:p>
        </p:txBody>
      </p:sp>
      <p:pic>
        <p:nvPicPr>
          <p:cNvPr id="57347" name="Picture 5"/>
          <p:cNvPicPr>
            <a:picLocks noChangeAspect="1" noChangeArrowheads="1"/>
          </p:cNvPicPr>
          <p:nvPr>
            <p:ph idx="1"/>
            <p:custDataLst>
              <p:tags r:id="rId2"/>
            </p:custDataLst>
          </p:nvPr>
        </p:nvPicPr>
        <p:blipFill>
          <a:blip r:embed="rId5">
            <a:lum bright="12000" contrast="12000"/>
            <a:extLst>
              <a:ext uri="{28A0092B-C50C-407E-A947-70E740481C1C}">
                <a14:useLocalDpi xmlns:a14="http://schemas.microsoft.com/office/drawing/2010/main" val="0"/>
              </a:ext>
            </a:extLst>
          </a:blip>
          <a:srcRect/>
          <a:stretch>
            <a:fillRect/>
          </a:stretch>
        </p:blipFill>
        <p:spPr>
          <a:xfrm>
            <a:off x="685800" y="1371600"/>
            <a:ext cx="7696200" cy="5302250"/>
          </a:xfr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26"/>
          <p:cNvSpPr>
            <a:spLocks noGrp="1" noChangeArrowheads="1"/>
          </p:cNvSpPr>
          <p:nvPr>
            <p:ph type="title"/>
            <p:custDataLst>
              <p:tags r:id="rId1"/>
            </p:custDataLst>
          </p:nvPr>
        </p:nvSpPr>
        <p:spPr>
          <a:xfrm>
            <a:off x="685800" y="304800"/>
            <a:ext cx="7772400" cy="609600"/>
          </a:xfrm>
        </p:spPr>
        <p:txBody>
          <a:bodyPr/>
          <a:lstStyle/>
          <a:p>
            <a:pPr eaLnBrk="1" hangingPunct="1"/>
            <a:r>
              <a:rPr lang="en-US" sz="4000" b="1" smtClean="0">
                <a:solidFill>
                  <a:schemeClr val="tx1"/>
                </a:solidFill>
              </a:rPr>
              <a:t>Mast Cell Secretion  </a:t>
            </a:r>
          </a:p>
        </p:txBody>
      </p:sp>
      <p:pic>
        <p:nvPicPr>
          <p:cNvPr id="58371" name="Picture 1028"/>
          <p:cNvPicPr>
            <a:picLocks noChangeAspect="1" noChangeArrowheads="1"/>
          </p:cNvPicPr>
          <p:nvPr>
            <p:ph idx="1"/>
            <p:custDataLst>
              <p:tags r:id="rId2"/>
            </p:custDataLst>
          </p:nvPr>
        </p:nvPicPr>
        <p:blipFill>
          <a:blip r:embed="rId5">
            <a:extLst>
              <a:ext uri="{28A0092B-C50C-407E-A947-70E740481C1C}">
                <a14:useLocalDpi xmlns:a14="http://schemas.microsoft.com/office/drawing/2010/main" val="0"/>
              </a:ext>
            </a:extLst>
          </a:blip>
          <a:srcRect/>
          <a:stretch>
            <a:fillRect/>
          </a:stretch>
        </p:blipFill>
        <p:spPr>
          <a:xfrm>
            <a:off x="381000" y="1262063"/>
            <a:ext cx="8458200" cy="5159375"/>
          </a:xfr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custDataLst>
              <p:tags r:id="rId1"/>
            </p:custDataLst>
          </p:nvPr>
        </p:nvSpPr>
        <p:spPr>
          <a:xfrm>
            <a:off x="2362200" y="228600"/>
            <a:ext cx="3886200" cy="457200"/>
          </a:xfrm>
        </p:spPr>
        <p:txBody>
          <a:bodyPr/>
          <a:lstStyle/>
          <a:p>
            <a:pPr eaLnBrk="1" hangingPunct="1"/>
            <a:r>
              <a:rPr lang="en-US" sz="4000" b="1" smtClean="0">
                <a:solidFill>
                  <a:srgbClr val="008000"/>
                </a:solidFill>
              </a:rPr>
              <a:t>Lymphocyte</a:t>
            </a:r>
          </a:p>
        </p:txBody>
      </p:sp>
      <p:sp>
        <p:nvSpPr>
          <p:cNvPr id="59395" name="Rectangle 3"/>
          <p:cNvSpPr>
            <a:spLocks noGrp="1" noChangeArrowheads="1"/>
          </p:cNvSpPr>
          <p:nvPr>
            <p:ph type="body" idx="1"/>
            <p:custDataLst>
              <p:tags r:id="rId2"/>
            </p:custDataLst>
          </p:nvPr>
        </p:nvSpPr>
        <p:spPr>
          <a:xfrm>
            <a:off x="228600" y="1152525"/>
            <a:ext cx="8458200" cy="5476875"/>
          </a:xfrm>
        </p:spPr>
        <p:txBody>
          <a:bodyPr/>
          <a:lstStyle/>
          <a:p>
            <a:pPr marL="533400" indent="-533400" eaLnBrk="1" hangingPunct="1">
              <a:buFontTx/>
              <a:buAutoNum type="arabicPeriod"/>
            </a:pPr>
            <a:r>
              <a:rPr lang="en-US" sz="2000" b="1" smtClean="0">
                <a:solidFill>
                  <a:srgbClr val="993300"/>
                </a:solidFill>
              </a:rPr>
              <a:t>Agranulocyte, </a:t>
            </a:r>
            <a:r>
              <a:rPr lang="en-US" sz="2000" b="1" smtClean="0"/>
              <a:t>~25% of WBCs</a:t>
            </a:r>
          </a:p>
          <a:p>
            <a:pPr marL="533400" indent="-533400" eaLnBrk="1" hangingPunct="1">
              <a:spcBef>
                <a:spcPts val="1200"/>
              </a:spcBef>
              <a:buFontTx/>
              <a:buAutoNum type="arabicPeriod"/>
            </a:pPr>
            <a:r>
              <a:rPr lang="en-US" sz="2000" b="1" smtClean="0">
                <a:solidFill>
                  <a:srgbClr val="993300"/>
                </a:solidFill>
              </a:rPr>
              <a:t>LM appearance in smear:</a:t>
            </a:r>
            <a:r>
              <a:rPr lang="en-US" sz="2000" b="1" smtClean="0"/>
              <a:t>  8-15 µm in diameter.  Round, dense nucleus (abundant  heterochromatin).  The cytoplasm of a small lymphocyte is a narrow rim around the nucleus, and when well stained is pale blue.  T-lymphocytes and B-lymphocytes cannot be distinguished in a smear. </a:t>
            </a:r>
          </a:p>
          <a:p>
            <a:pPr marL="533400" indent="-533400" eaLnBrk="1" hangingPunct="1">
              <a:spcBef>
                <a:spcPts val="1200"/>
              </a:spcBef>
              <a:buFontTx/>
              <a:buAutoNum type="arabicPeriod"/>
            </a:pPr>
            <a:r>
              <a:rPr lang="en-US" sz="2000" b="1" smtClean="0">
                <a:solidFill>
                  <a:srgbClr val="993300"/>
                </a:solidFill>
              </a:rPr>
              <a:t>Function:</a:t>
            </a:r>
            <a:r>
              <a:rPr lang="en-US" sz="2000" b="1" smtClean="0"/>
              <a:t>  Cellular and humoral immunity (more detail in the lecture and lab on lymphatic system histology).  In general:</a:t>
            </a:r>
          </a:p>
          <a:p>
            <a:pPr marL="914400" lvl="1" indent="-457200" eaLnBrk="1" hangingPunct="1"/>
            <a:r>
              <a:rPr lang="en-US" sz="1800" b="1" smtClean="0"/>
              <a:t>B-lymphocytes (B-cells): may differentiate into tissue </a:t>
            </a:r>
            <a:r>
              <a:rPr lang="en-US" sz="1800" b="1" smtClean="0">
                <a:hlinkClick r:id="rId5" action="ppaction://hlinksldjump"/>
              </a:rPr>
              <a:t>plasma cells </a:t>
            </a:r>
            <a:r>
              <a:rPr lang="en-US" sz="1800" b="1" smtClean="0"/>
              <a:t>which make antibodies.  Some B-cells become memory cells.</a:t>
            </a:r>
          </a:p>
          <a:p>
            <a:pPr marL="914400" lvl="1" indent="-457200" eaLnBrk="1" hangingPunct="1"/>
            <a:r>
              <a:rPr lang="en-US" sz="1800" b="1" smtClean="0"/>
              <a:t>T-lymphocytes (T-cells): cytotoxic T cells and helper T cells.</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title"/>
            <p:custDataLst>
              <p:tags r:id="rId1"/>
            </p:custDataLst>
          </p:nvPr>
        </p:nvSpPr>
        <p:spPr>
          <a:xfrm>
            <a:off x="0" y="0"/>
            <a:ext cx="9144000" cy="685800"/>
          </a:xfrm>
        </p:spPr>
        <p:txBody>
          <a:bodyPr/>
          <a:lstStyle/>
          <a:p>
            <a:pPr eaLnBrk="1" hangingPunct="1"/>
            <a:r>
              <a:rPr lang="en-US" sz="3200" smtClean="0">
                <a:solidFill>
                  <a:schemeClr val="tx1"/>
                </a:solidFill>
              </a:rPr>
              <a:t>Small lymphocyte in a blood smear</a:t>
            </a:r>
          </a:p>
        </p:txBody>
      </p:sp>
      <p:sp>
        <p:nvSpPr>
          <p:cNvPr id="60419" name="Rectangle 3"/>
          <p:cNvSpPr>
            <a:spLocks noGrp="1" noChangeArrowheads="1"/>
          </p:cNvSpPr>
          <p:nvPr>
            <p:ph type="body" idx="1"/>
            <p:custDataLst>
              <p:tags r:id="rId2"/>
            </p:custDataLst>
          </p:nvPr>
        </p:nvSpPr>
        <p:spPr>
          <a:xfrm>
            <a:off x="152400" y="6172200"/>
            <a:ext cx="8839200" cy="685800"/>
          </a:xfrm>
        </p:spPr>
        <p:txBody>
          <a:bodyPr/>
          <a:lstStyle/>
          <a:p>
            <a:pPr marL="0" indent="0" eaLnBrk="1" hangingPunct="1">
              <a:buFontTx/>
              <a:buNone/>
            </a:pPr>
            <a:r>
              <a:rPr lang="en-US" sz="1200" b="1" smtClean="0">
                <a:solidFill>
                  <a:srgbClr val="993300"/>
                </a:solidFill>
              </a:rPr>
              <a:t>LM appearance in smear:</a:t>
            </a:r>
            <a:r>
              <a:rPr lang="en-US" sz="1200" b="1" smtClean="0"/>
              <a:t>  Small lymphocyte (about 90% of lymphocytes you will see) are ~8 µm in diameter, while large lymphocytes may be up to about 15 µm.  Round, dense nucleus (abundant heterochromatin).  The cytoplasm of a small lymphocyte is a narrow rim around the nucleus, and when well-stained is pale blue.</a:t>
            </a:r>
          </a:p>
        </p:txBody>
      </p:sp>
      <p:pic>
        <p:nvPicPr>
          <p:cNvPr id="60420" name="Picture 4" descr="LymSm-J-186-W"/>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b="14575"/>
          <a:stretch>
            <a:fillRect/>
          </a:stretch>
        </p:blipFill>
        <p:spPr bwMode="auto">
          <a:xfrm>
            <a:off x="0" y="660400"/>
            <a:ext cx="914400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 Box 5"/>
          <p:cNvSpPr txBox="1">
            <a:spLocks noChangeArrowheads="1"/>
          </p:cNvSpPr>
          <p:nvPr>
            <p:custDataLst>
              <p:tags r:id="rId4"/>
            </p:custDataLst>
          </p:nvPr>
        </p:nvSpPr>
        <p:spPr bwMode="auto">
          <a:xfrm>
            <a:off x="2133600" y="2590800"/>
            <a:ext cx="13128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600" b="1">
                <a:solidFill>
                  <a:schemeClr val="tx1"/>
                </a:solidFill>
                <a:latin typeface="Arial" charset="0"/>
              </a:rPr>
              <a:t>Small</a:t>
            </a:r>
          </a:p>
          <a:p>
            <a:pPr eaLnBrk="1" hangingPunct="1"/>
            <a:r>
              <a:rPr lang="en-US" sz="1600" b="1">
                <a:solidFill>
                  <a:schemeClr val="tx1"/>
                </a:solidFill>
                <a:latin typeface="Arial" charset="0"/>
              </a:rPr>
              <a:t>lymphocyte</a:t>
            </a:r>
          </a:p>
        </p:txBody>
      </p:sp>
      <p:sp>
        <p:nvSpPr>
          <p:cNvPr id="60422" name="Line 6"/>
          <p:cNvSpPr>
            <a:spLocks noChangeShapeType="1"/>
          </p:cNvSpPr>
          <p:nvPr>
            <p:custDataLst>
              <p:tags r:id="rId5"/>
            </p:custDataLst>
          </p:nvPr>
        </p:nvSpPr>
        <p:spPr bwMode="auto">
          <a:xfrm>
            <a:off x="2743200" y="3124200"/>
            <a:ext cx="5334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custDataLst>
              <p:tags r:id="rId1"/>
            </p:custDataLst>
          </p:nvPr>
        </p:nvSpPr>
        <p:spPr>
          <a:xfrm>
            <a:off x="0" y="122238"/>
            <a:ext cx="9144000" cy="487362"/>
          </a:xfrm>
        </p:spPr>
        <p:txBody>
          <a:bodyPr/>
          <a:lstStyle/>
          <a:p>
            <a:pPr eaLnBrk="1" hangingPunct="1"/>
            <a:r>
              <a:rPr lang="en-US" sz="3200" smtClean="0">
                <a:solidFill>
                  <a:schemeClr val="tx1"/>
                </a:solidFill>
              </a:rPr>
              <a:t>Electron micrograph of a lymphocyte</a:t>
            </a:r>
          </a:p>
        </p:txBody>
      </p:sp>
      <p:sp>
        <p:nvSpPr>
          <p:cNvPr id="61443" name="Rectangle 3"/>
          <p:cNvSpPr>
            <a:spLocks noGrp="1" noChangeArrowheads="1"/>
          </p:cNvSpPr>
          <p:nvPr>
            <p:ph type="body" idx="1"/>
            <p:custDataLst>
              <p:tags r:id="rId2"/>
            </p:custDataLst>
          </p:nvPr>
        </p:nvSpPr>
        <p:spPr>
          <a:xfrm>
            <a:off x="0" y="6446838"/>
            <a:ext cx="9144000" cy="258762"/>
          </a:xfrm>
        </p:spPr>
        <p:txBody>
          <a:bodyPr/>
          <a:lstStyle/>
          <a:p>
            <a:pPr marL="0" indent="0" eaLnBrk="1" hangingPunct="1">
              <a:lnSpc>
                <a:spcPct val="90000"/>
              </a:lnSpc>
              <a:buFontTx/>
              <a:buNone/>
            </a:pPr>
            <a:r>
              <a:rPr lang="en-US" sz="1200" b="1" smtClean="0">
                <a:solidFill>
                  <a:srgbClr val="993300"/>
                </a:solidFill>
              </a:rPr>
              <a:t>TEM appearance:</a:t>
            </a:r>
            <a:r>
              <a:rPr lang="en-US" sz="1200" b="1" smtClean="0"/>
              <a:t>  The cytoplasm doesn't appear to be very active, containing mainly mitochondria and free ribosomes.</a:t>
            </a:r>
          </a:p>
        </p:txBody>
      </p:sp>
      <p:pic>
        <p:nvPicPr>
          <p:cNvPr id="61444" name="Picture 4" descr="LymphocyEM-MH-2E7-W"/>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330200" y="838200"/>
            <a:ext cx="84582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 Box 5"/>
          <p:cNvSpPr txBox="1">
            <a:spLocks noChangeArrowheads="1"/>
          </p:cNvSpPr>
          <p:nvPr>
            <p:custDataLst>
              <p:tags r:id="rId4"/>
            </p:custDataLst>
          </p:nvPr>
        </p:nvSpPr>
        <p:spPr bwMode="auto">
          <a:xfrm>
            <a:off x="995363" y="4572000"/>
            <a:ext cx="15954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600" b="1">
                <a:solidFill>
                  <a:schemeClr val="tx1"/>
                </a:solidFill>
                <a:latin typeface="Arial" charset="0"/>
              </a:rPr>
              <a:t>Mitochondrion</a:t>
            </a:r>
          </a:p>
        </p:txBody>
      </p:sp>
      <p:sp>
        <p:nvSpPr>
          <p:cNvPr id="61446" name="Text Box 6"/>
          <p:cNvSpPr txBox="1">
            <a:spLocks noChangeArrowheads="1"/>
          </p:cNvSpPr>
          <p:nvPr>
            <p:custDataLst>
              <p:tags r:id="rId5"/>
            </p:custDataLst>
          </p:nvPr>
        </p:nvSpPr>
        <p:spPr bwMode="auto">
          <a:xfrm>
            <a:off x="5105400" y="5867400"/>
            <a:ext cx="1065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600" b="1">
                <a:solidFill>
                  <a:schemeClr val="tx1"/>
                </a:solidFill>
                <a:latin typeface="Arial" charset="0"/>
              </a:rPr>
              <a:t>Centriole</a:t>
            </a:r>
          </a:p>
        </p:txBody>
      </p:sp>
      <p:sp>
        <p:nvSpPr>
          <p:cNvPr id="61447" name="Line 7"/>
          <p:cNvSpPr>
            <a:spLocks noChangeShapeType="1"/>
          </p:cNvSpPr>
          <p:nvPr>
            <p:custDataLst>
              <p:tags r:id="rId6"/>
            </p:custDataLst>
          </p:nvPr>
        </p:nvSpPr>
        <p:spPr bwMode="auto">
          <a:xfrm flipH="1" flipV="1">
            <a:off x="5029200" y="5181600"/>
            <a:ext cx="277813" cy="69215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48" name="Line 8"/>
          <p:cNvSpPr>
            <a:spLocks noChangeShapeType="1"/>
          </p:cNvSpPr>
          <p:nvPr>
            <p:custDataLst>
              <p:tags r:id="rId7"/>
            </p:custDataLst>
          </p:nvPr>
        </p:nvSpPr>
        <p:spPr bwMode="auto">
          <a:xfrm>
            <a:off x="2565400" y="4775200"/>
            <a:ext cx="83820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custDataLst>
              <p:tags r:id="rId1"/>
            </p:custDataLst>
          </p:nvPr>
        </p:nvSpPr>
        <p:spPr>
          <a:xfrm>
            <a:off x="0" y="28575"/>
            <a:ext cx="9144000" cy="1143000"/>
          </a:xfrm>
        </p:spPr>
        <p:txBody>
          <a:bodyPr/>
          <a:lstStyle/>
          <a:p>
            <a:pPr eaLnBrk="1" hangingPunct="1"/>
            <a:r>
              <a:rPr lang="en-US" sz="3600" b="1" smtClean="0">
                <a:solidFill>
                  <a:schemeClr val="tx1"/>
                </a:solidFill>
              </a:rPr>
              <a:t>Major Collagen Fiber Types </a:t>
            </a:r>
            <a:r>
              <a:rPr lang="en-US" sz="2800" b="1" smtClean="0">
                <a:solidFill>
                  <a:schemeClr val="tx1"/>
                </a:solidFill>
              </a:rPr>
              <a:t>(out of  at least 20)</a:t>
            </a:r>
          </a:p>
        </p:txBody>
      </p:sp>
      <p:sp>
        <p:nvSpPr>
          <p:cNvPr id="7171" name="Content Placeholder 2"/>
          <p:cNvSpPr>
            <a:spLocks noGrp="1"/>
          </p:cNvSpPr>
          <p:nvPr>
            <p:ph idx="1"/>
          </p:nvPr>
        </p:nvSpPr>
        <p:spPr>
          <a:xfrm>
            <a:off x="685800" y="1379538"/>
            <a:ext cx="7772400" cy="4559300"/>
          </a:xfrm>
        </p:spPr>
        <p:txBody>
          <a:bodyPr/>
          <a:lstStyle/>
          <a:p>
            <a:pPr marL="0" indent="0" eaLnBrk="1" hangingPunct="1">
              <a:buFontTx/>
              <a:buNone/>
            </a:pPr>
            <a:r>
              <a:rPr lang="en-US" sz="2000" b="1" smtClean="0"/>
              <a:t>TYPE		LOCATION		FUNCTION</a:t>
            </a:r>
          </a:p>
          <a:p>
            <a:pPr marL="0" indent="0" eaLnBrk="1" hangingPunct="1">
              <a:buFontTx/>
              <a:buNone/>
            </a:pPr>
            <a:r>
              <a:rPr lang="en-US" sz="2000" b="1" i="1" smtClean="0"/>
              <a:t>Fibril-forming collagens </a:t>
            </a:r>
            <a:r>
              <a:rPr lang="en-US" sz="2000" i="1" smtClean="0"/>
              <a:t>(these are visible)</a:t>
            </a:r>
            <a:endParaRPr lang="en-US" sz="2000" b="1" i="1" smtClean="0"/>
          </a:p>
          <a:p>
            <a:pPr marL="0" indent="0" eaLnBrk="1" hangingPunct="1">
              <a:buFontTx/>
              <a:buNone/>
            </a:pPr>
            <a:r>
              <a:rPr lang="en-US" sz="1600" smtClean="0"/>
              <a:t>I (most abundant)	Skin, tendon, bone, dentin	Resistance to tension</a:t>
            </a:r>
          </a:p>
          <a:p>
            <a:pPr marL="0" indent="0" eaLnBrk="1" hangingPunct="1">
              <a:buFontTx/>
              <a:buNone/>
            </a:pPr>
            <a:r>
              <a:rPr lang="en-US" sz="1600" smtClean="0"/>
              <a:t>II		Cartilage, vitreous of eye	Resistance to pressure</a:t>
            </a:r>
          </a:p>
          <a:p>
            <a:pPr marL="0" indent="0" eaLnBrk="1" hangingPunct="1">
              <a:buFontTx/>
              <a:buNone/>
            </a:pPr>
            <a:r>
              <a:rPr lang="en-US" sz="1600" smtClean="0"/>
              <a:t>III  (reticulin)	Skin, blood vessels, organs	Structural framework and stability</a:t>
            </a:r>
          </a:p>
          <a:p>
            <a:pPr marL="0" indent="0" eaLnBrk="1" hangingPunct="1">
              <a:buFontTx/>
              <a:buNone/>
            </a:pPr>
            <a:endParaRPr lang="en-US" sz="2000" b="1" i="1" smtClean="0"/>
          </a:p>
          <a:p>
            <a:pPr marL="0" indent="0" eaLnBrk="1" hangingPunct="1">
              <a:buFontTx/>
              <a:buNone/>
            </a:pPr>
            <a:r>
              <a:rPr lang="en-US" sz="2000" b="1" i="1" smtClean="0"/>
              <a:t>Network-forming collagens</a:t>
            </a:r>
          </a:p>
          <a:p>
            <a:pPr marL="0" indent="0" eaLnBrk="1" hangingPunct="1">
              <a:buFontTx/>
              <a:buNone/>
            </a:pPr>
            <a:r>
              <a:rPr lang="en-US" sz="1600" smtClean="0"/>
              <a:t>IV		All basement membranes	Support and filtration</a:t>
            </a:r>
          </a:p>
          <a:p>
            <a:pPr marL="0" indent="0" eaLnBrk="1" hangingPunct="1">
              <a:buFontTx/>
              <a:buNone/>
            </a:pPr>
            <a:endParaRPr lang="en-US" sz="2000" b="1" i="1" u="sng" smtClean="0"/>
          </a:p>
          <a:p>
            <a:pPr marL="0" indent="0" eaLnBrk="1" hangingPunct="1">
              <a:buFontTx/>
              <a:buNone/>
            </a:pPr>
            <a:r>
              <a:rPr lang="en-US" sz="2000" b="1" i="1" u="sng" smtClean="0"/>
              <a:t>F</a:t>
            </a:r>
            <a:r>
              <a:rPr lang="en-US" sz="2000" b="1" i="1" smtClean="0"/>
              <a:t>ibril-</a:t>
            </a:r>
            <a:r>
              <a:rPr lang="en-US" sz="2000" b="1" i="1" u="sng" smtClean="0"/>
              <a:t>a</a:t>
            </a:r>
            <a:r>
              <a:rPr lang="en-US" sz="2000" b="1" i="1" smtClean="0"/>
              <a:t>ssociated </a:t>
            </a:r>
            <a:r>
              <a:rPr lang="en-US" sz="2000" b="1" i="1" u="sng" smtClean="0"/>
              <a:t>c</a:t>
            </a:r>
            <a:r>
              <a:rPr lang="en-US" sz="2000" b="1" i="1" smtClean="0"/>
              <a:t>ollagens with </a:t>
            </a:r>
            <a:r>
              <a:rPr lang="en-US" sz="2000" b="1" i="1" u="sng" smtClean="0"/>
              <a:t>i</a:t>
            </a:r>
            <a:r>
              <a:rPr lang="en-US" sz="2000" b="1" i="1" smtClean="0"/>
              <a:t>nterrupted </a:t>
            </a:r>
            <a:r>
              <a:rPr lang="en-US" sz="2000" b="1" i="1" u="sng" smtClean="0"/>
              <a:t>t</a:t>
            </a:r>
            <a:r>
              <a:rPr lang="en-US" sz="2000" b="1" i="1" smtClean="0"/>
              <a:t>riple helices (FACIT)</a:t>
            </a:r>
          </a:p>
          <a:p>
            <a:pPr marL="0" indent="0" eaLnBrk="1" hangingPunct="1">
              <a:buFontTx/>
              <a:buNone/>
            </a:pPr>
            <a:r>
              <a:rPr lang="en-US" sz="1600" smtClean="0"/>
              <a:t>multiple types	Assoc. w/ type I and II fibrils	Fibril-fibril / fibril-ECM binding</a:t>
            </a:r>
          </a:p>
          <a:p>
            <a:pPr marL="0" indent="0" eaLnBrk="1" hangingPunct="1">
              <a:buFontTx/>
              <a:buNone/>
            </a:pPr>
            <a:endParaRPr lang="en-US" sz="2000" b="1" i="1" smtClean="0"/>
          </a:p>
          <a:p>
            <a:pPr marL="0" indent="0" eaLnBrk="1" hangingPunct="1">
              <a:buFontTx/>
              <a:buNone/>
            </a:pPr>
            <a:r>
              <a:rPr lang="en-US" sz="2000" b="1" i="1" smtClean="0"/>
              <a:t>Anchoring filament collagens</a:t>
            </a:r>
          </a:p>
          <a:p>
            <a:pPr marL="0" indent="0" eaLnBrk="1" hangingPunct="1">
              <a:buFontTx/>
              <a:buNone/>
            </a:pPr>
            <a:r>
              <a:rPr lang="en-US" sz="1600" smtClean="0"/>
              <a:t>VII		Epithelia			Epidermis to basal lamina</a:t>
            </a:r>
          </a:p>
          <a:p>
            <a:pPr marL="0" indent="0">
              <a:buFontTx/>
              <a:buNone/>
            </a:pPr>
            <a:endParaRPr lang="en-US" sz="4000" smtClean="0"/>
          </a:p>
        </p:txBody>
      </p:sp>
      <p:cxnSp>
        <p:nvCxnSpPr>
          <p:cNvPr id="7172" name="Straight Connector 4"/>
          <p:cNvCxnSpPr>
            <a:cxnSpLocks noChangeShapeType="1"/>
          </p:cNvCxnSpPr>
          <p:nvPr/>
        </p:nvCxnSpPr>
        <p:spPr bwMode="auto">
          <a:xfrm>
            <a:off x="701675" y="1758950"/>
            <a:ext cx="774065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custDataLst>
              <p:tags r:id="rId1"/>
            </p:custDataLst>
          </p:nvPr>
        </p:nvSpPr>
        <p:spPr>
          <a:xfrm>
            <a:off x="228600" y="0"/>
            <a:ext cx="8686800" cy="1295400"/>
          </a:xfrm>
        </p:spPr>
        <p:txBody>
          <a:bodyPr/>
          <a:lstStyle/>
          <a:p>
            <a:pPr eaLnBrk="1" hangingPunct="1"/>
            <a:r>
              <a:rPr lang="en-US" sz="2800" b="1" smtClean="0">
                <a:solidFill>
                  <a:schemeClr val="tx1"/>
                </a:solidFill>
              </a:rPr>
              <a:t>B lymphocytes migrate into connective tissues –</a:t>
            </a:r>
            <a:r>
              <a:rPr lang="en-US" sz="2800" smtClean="0">
                <a:solidFill>
                  <a:schemeClr val="tx1"/>
                </a:solidFill>
              </a:rPr>
              <a:t>when activated they differentiate into </a:t>
            </a:r>
            <a:r>
              <a:rPr lang="en-US" sz="2800" b="1" smtClean="0">
                <a:solidFill>
                  <a:schemeClr val="folHlink"/>
                </a:solidFill>
              </a:rPr>
              <a:t>Plasma Cells</a:t>
            </a:r>
            <a:r>
              <a:rPr lang="en-US" sz="2800" smtClean="0">
                <a:solidFill>
                  <a:schemeClr val="tx1"/>
                </a:solidFill>
              </a:rPr>
              <a:t>  that constitutively secrete antibodies</a:t>
            </a:r>
          </a:p>
        </p:txBody>
      </p:sp>
      <p:pic>
        <p:nvPicPr>
          <p:cNvPr id="62467" name="Picture 4"/>
          <p:cNvPicPr>
            <a:picLocks noChangeAspect="1" noChangeArrowheads="1"/>
          </p:cNvPicPr>
          <p:nvPr>
            <p:ph idx="1"/>
            <p:custDataLst>
              <p:tags r:id="rId2"/>
            </p:custDataLst>
          </p:nvPr>
        </p:nvPicPr>
        <p:blipFill>
          <a:blip r:embed="rId13">
            <a:extLst>
              <a:ext uri="{28A0092B-C50C-407E-A947-70E740481C1C}">
                <a14:useLocalDpi xmlns:a14="http://schemas.microsoft.com/office/drawing/2010/main" val="0"/>
              </a:ext>
            </a:extLst>
          </a:blip>
          <a:srcRect l="10538" r="43819"/>
          <a:stretch>
            <a:fillRect/>
          </a:stretch>
        </p:blipFill>
        <p:spPr>
          <a:xfrm>
            <a:off x="5715000" y="1295400"/>
            <a:ext cx="3133725" cy="4800600"/>
          </a:xfrm>
          <a:noFill/>
        </p:spPr>
      </p:pic>
      <p:pic>
        <p:nvPicPr>
          <p:cNvPr id="62468" name="Picture 5" descr="CT-058R"/>
          <p:cNvPicPr>
            <a:picLocks noChangeAspect="1" noChangeArrowheads="1"/>
          </p:cNvPicPr>
          <p:nvPr>
            <p:custDataLst>
              <p:tags r:id="rId3"/>
            </p:custDataLst>
          </p:nvPr>
        </p:nvPicPr>
        <p:blipFill>
          <a:blip r:embed="rId14">
            <a:extLst>
              <a:ext uri="{28A0092B-C50C-407E-A947-70E740481C1C}">
                <a14:useLocalDpi xmlns:a14="http://schemas.microsoft.com/office/drawing/2010/main" val="0"/>
              </a:ext>
            </a:extLst>
          </a:blip>
          <a:srcRect l="25688" t="13850" r="18872" b="8615"/>
          <a:stretch>
            <a:fillRect/>
          </a:stretch>
        </p:blipFill>
        <p:spPr bwMode="auto">
          <a:xfrm>
            <a:off x="304800" y="1295400"/>
            <a:ext cx="52451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 Box 6"/>
          <p:cNvSpPr txBox="1">
            <a:spLocks noChangeArrowheads="1"/>
          </p:cNvSpPr>
          <p:nvPr>
            <p:custDataLst>
              <p:tags r:id="rId4"/>
            </p:custDataLst>
          </p:nvPr>
        </p:nvSpPr>
        <p:spPr bwMode="auto">
          <a:xfrm>
            <a:off x="5715000" y="61722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spcBef>
                <a:spcPct val="50000"/>
              </a:spcBef>
            </a:pPr>
            <a:r>
              <a:rPr lang="en-US" sz="1800">
                <a:solidFill>
                  <a:schemeClr val="tx1"/>
                </a:solidFill>
                <a:latin typeface="Calibri" pitchFamily="34" charset="0"/>
                <a:cs typeface="Calibri" pitchFamily="34" charset="0"/>
              </a:rPr>
              <a:t>White arrows = Golgi regions</a:t>
            </a:r>
          </a:p>
        </p:txBody>
      </p:sp>
      <p:sp>
        <p:nvSpPr>
          <p:cNvPr id="62470" name="Line 8"/>
          <p:cNvSpPr>
            <a:spLocks noChangeShapeType="1"/>
          </p:cNvSpPr>
          <p:nvPr>
            <p:custDataLst>
              <p:tags r:id="rId5"/>
            </p:custDataLst>
          </p:nvPr>
        </p:nvSpPr>
        <p:spPr bwMode="auto">
          <a:xfrm>
            <a:off x="2133600" y="3124200"/>
            <a:ext cx="1588"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471" name="Line 9"/>
          <p:cNvSpPr>
            <a:spLocks noChangeShapeType="1"/>
          </p:cNvSpPr>
          <p:nvPr>
            <p:custDataLst>
              <p:tags r:id="rId6"/>
            </p:custDataLst>
          </p:nvPr>
        </p:nvSpPr>
        <p:spPr bwMode="auto">
          <a:xfrm>
            <a:off x="2590800" y="3276600"/>
            <a:ext cx="1588"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472" name="Line 11"/>
          <p:cNvSpPr>
            <a:spLocks noChangeShapeType="1"/>
          </p:cNvSpPr>
          <p:nvPr>
            <p:custDataLst>
              <p:tags r:id="rId7"/>
            </p:custDataLst>
          </p:nvPr>
        </p:nvSpPr>
        <p:spPr bwMode="auto">
          <a:xfrm flipV="1">
            <a:off x="1600200" y="5562600"/>
            <a:ext cx="1588"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473" name="Line 12"/>
          <p:cNvSpPr>
            <a:spLocks noChangeShapeType="1"/>
          </p:cNvSpPr>
          <p:nvPr>
            <p:custDataLst>
              <p:tags r:id="rId8"/>
            </p:custDataLst>
          </p:nvPr>
        </p:nvSpPr>
        <p:spPr bwMode="auto">
          <a:xfrm flipH="1">
            <a:off x="3962400" y="3657600"/>
            <a:ext cx="381000" cy="15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474" name="Line 13"/>
          <p:cNvSpPr>
            <a:spLocks noChangeShapeType="1"/>
          </p:cNvSpPr>
          <p:nvPr>
            <p:custDataLst>
              <p:tags r:id="rId9"/>
            </p:custDataLst>
          </p:nvPr>
        </p:nvSpPr>
        <p:spPr bwMode="auto">
          <a:xfrm>
            <a:off x="1143000" y="4038600"/>
            <a:ext cx="381000" cy="15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475" name="Text Box 14"/>
          <p:cNvSpPr txBox="1">
            <a:spLocks noChangeArrowheads="1"/>
          </p:cNvSpPr>
          <p:nvPr>
            <p:custDataLst>
              <p:tags r:id="rId10"/>
            </p:custDataLst>
          </p:nvPr>
        </p:nvSpPr>
        <p:spPr bwMode="auto">
          <a:xfrm>
            <a:off x="457200" y="6172200"/>
            <a:ext cx="487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spcBef>
                <a:spcPct val="50000"/>
              </a:spcBef>
            </a:pPr>
            <a:r>
              <a:rPr lang="en-US" sz="1800">
                <a:solidFill>
                  <a:schemeClr val="tx1"/>
                </a:solidFill>
                <a:latin typeface="Calibri" pitchFamily="34" charset="0"/>
                <a:cs typeface="Calibri" pitchFamily="34" charset="0"/>
              </a:rPr>
              <a:t>Black arrows indicate several plasma cells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custDataLst>
              <p:tags r:id="rId1"/>
            </p:custDataLst>
          </p:nvPr>
        </p:nvSpPr>
        <p:spPr>
          <a:xfrm>
            <a:off x="5257800" y="685800"/>
            <a:ext cx="2971800" cy="1447800"/>
          </a:xfrm>
        </p:spPr>
        <p:txBody>
          <a:bodyPr/>
          <a:lstStyle/>
          <a:p>
            <a:pPr eaLnBrk="1" hangingPunct="1"/>
            <a:r>
              <a:rPr lang="en-US" sz="3600" b="1" smtClean="0">
                <a:solidFill>
                  <a:schemeClr val="tx1"/>
                </a:solidFill>
              </a:rPr>
              <a:t>EM of Plasma Cells</a:t>
            </a:r>
          </a:p>
        </p:txBody>
      </p:sp>
      <p:pic>
        <p:nvPicPr>
          <p:cNvPr id="63491" name="Picture 7"/>
          <p:cNvPicPr>
            <a:picLocks noChangeAspect="1" noChangeArrowheads="1"/>
          </p:cNvPicPr>
          <p:nvPr>
            <p:ph sz="half" idx="1"/>
            <p:custDataLst>
              <p:tags r:id="rId2"/>
            </p:custDataLst>
          </p:nvPr>
        </p:nvPicPr>
        <p:blipFill>
          <a:blip r:embed="rId6">
            <a:extLst>
              <a:ext uri="{28A0092B-C50C-407E-A947-70E740481C1C}">
                <a14:useLocalDpi xmlns:a14="http://schemas.microsoft.com/office/drawing/2010/main" val="0"/>
              </a:ext>
            </a:extLst>
          </a:blip>
          <a:srcRect/>
          <a:stretch>
            <a:fillRect/>
          </a:stretch>
        </p:blipFill>
        <p:spPr>
          <a:xfrm>
            <a:off x="354013" y="990600"/>
            <a:ext cx="4256087" cy="5410200"/>
          </a:xfrm>
          <a:noFill/>
        </p:spPr>
      </p:pic>
      <p:pic>
        <p:nvPicPr>
          <p:cNvPr id="63492" name="Picture 8" descr="CT-059R"/>
          <p:cNvPicPr>
            <a:picLocks noChangeAspect="1" noChangeArrowheads="1"/>
          </p:cNvPicPr>
          <p:nvPr>
            <p:ph type="body" sz="half" idx="2"/>
            <p:custDataLst>
              <p:tags r:id="rId3"/>
            </p:custDataLst>
          </p:nvPr>
        </p:nvPicPr>
        <p:blipFill>
          <a:blip r:embed="rId7">
            <a:extLst>
              <a:ext uri="{28A0092B-C50C-407E-A947-70E740481C1C}">
                <a14:useLocalDpi xmlns:a14="http://schemas.microsoft.com/office/drawing/2010/main" val="0"/>
              </a:ext>
            </a:extLst>
          </a:blip>
          <a:srcRect/>
          <a:stretch>
            <a:fillRect/>
          </a:stretch>
        </p:blipFill>
        <p:spPr>
          <a:xfrm>
            <a:off x="4827588" y="2438400"/>
            <a:ext cx="3859212" cy="3962400"/>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custDataLst>
              <p:tags r:id="rId1"/>
            </p:custDataLst>
          </p:nvPr>
        </p:nvSpPr>
        <p:spPr>
          <a:xfrm>
            <a:off x="2590800" y="0"/>
            <a:ext cx="3581400" cy="715963"/>
          </a:xfrm>
        </p:spPr>
        <p:txBody>
          <a:bodyPr/>
          <a:lstStyle/>
          <a:p>
            <a:pPr eaLnBrk="1" hangingPunct="1"/>
            <a:r>
              <a:rPr lang="en-US" sz="4000" b="1" smtClean="0">
                <a:solidFill>
                  <a:srgbClr val="008000"/>
                </a:solidFill>
              </a:rPr>
              <a:t>Monocyte</a:t>
            </a:r>
          </a:p>
        </p:txBody>
      </p:sp>
      <p:sp>
        <p:nvSpPr>
          <p:cNvPr id="64515" name="Rectangle 3"/>
          <p:cNvSpPr>
            <a:spLocks noGrp="1" noChangeArrowheads="1"/>
          </p:cNvSpPr>
          <p:nvPr>
            <p:ph type="body" idx="1"/>
            <p:custDataLst>
              <p:tags r:id="rId2"/>
            </p:custDataLst>
          </p:nvPr>
        </p:nvSpPr>
        <p:spPr>
          <a:xfrm>
            <a:off x="381000" y="1228725"/>
            <a:ext cx="8382000" cy="5400675"/>
          </a:xfrm>
        </p:spPr>
        <p:txBody>
          <a:bodyPr/>
          <a:lstStyle/>
          <a:p>
            <a:pPr marL="533400" indent="-533400" eaLnBrk="1" hangingPunct="1">
              <a:lnSpc>
                <a:spcPct val="90000"/>
              </a:lnSpc>
              <a:buFontTx/>
              <a:buAutoNum type="arabicPeriod"/>
              <a:tabLst>
                <a:tab pos="1822450" algn="l"/>
                <a:tab pos="2746375" algn="l"/>
                <a:tab pos="3424238" algn="l"/>
                <a:tab pos="4914900" algn="l"/>
                <a:tab pos="5715000" algn="l"/>
              </a:tabLst>
            </a:pPr>
            <a:r>
              <a:rPr lang="en-US" sz="2000" b="1" smtClean="0">
                <a:solidFill>
                  <a:srgbClr val="993300"/>
                </a:solidFill>
              </a:rPr>
              <a:t>Agranulocyte, </a:t>
            </a:r>
            <a:r>
              <a:rPr lang="en-US" sz="2000" b="1" smtClean="0"/>
              <a:t>~10% of WBCs in blood</a:t>
            </a:r>
            <a:endParaRPr lang="en-US" sz="2000" b="1" smtClean="0">
              <a:solidFill>
                <a:srgbClr val="993300"/>
              </a:solidFill>
            </a:endParaRPr>
          </a:p>
          <a:p>
            <a:pPr marL="533400" indent="-533400" eaLnBrk="1" hangingPunct="1">
              <a:lnSpc>
                <a:spcPct val="90000"/>
              </a:lnSpc>
              <a:spcBef>
                <a:spcPts val="1200"/>
              </a:spcBef>
              <a:buFontTx/>
              <a:buAutoNum type="arabicPeriod"/>
              <a:tabLst>
                <a:tab pos="1822450" algn="l"/>
                <a:tab pos="2746375" algn="l"/>
                <a:tab pos="3424238" algn="l"/>
                <a:tab pos="4914900" algn="l"/>
                <a:tab pos="5715000" algn="l"/>
              </a:tabLst>
            </a:pPr>
            <a:r>
              <a:rPr lang="en-US" sz="2000" b="1" smtClean="0">
                <a:solidFill>
                  <a:srgbClr val="993300"/>
                </a:solidFill>
              </a:rPr>
              <a:t>LM appearance in smears:</a:t>
            </a:r>
            <a:r>
              <a:rPr lang="en-US" sz="2000" b="1" smtClean="0"/>
              <a:t>  About 16-20 µm in smears, thus the largest leukocyte.  Large, eccentric  nucleus either oval, kidney-shaped or horseshoe-shaped, with delicate chromatin that is less dense than that of lymphocytes.  Pale cytoplasm, often grayish, may contain occasional non-specific granules (actually lysosomes)</a:t>
            </a:r>
          </a:p>
          <a:p>
            <a:pPr marL="533400" indent="-533400" eaLnBrk="1" hangingPunct="1">
              <a:lnSpc>
                <a:spcPct val="90000"/>
              </a:lnSpc>
              <a:spcBef>
                <a:spcPts val="1200"/>
              </a:spcBef>
              <a:buFontTx/>
              <a:buAutoNum type="arabicPeriod"/>
              <a:tabLst>
                <a:tab pos="1822450" algn="l"/>
                <a:tab pos="2746375" algn="l"/>
                <a:tab pos="3424238" algn="l"/>
                <a:tab pos="4914900" algn="l"/>
                <a:tab pos="5715000" algn="l"/>
              </a:tabLst>
            </a:pPr>
            <a:r>
              <a:rPr lang="en-US" sz="2000" b="1" smtClean="0">
                <a:solidFill>
                  <a:srgbClr val="993300"/>
                </a:solidFill>
              </a:rPr>
              <a:t>Function</a:t>
            </a:r>
          </a:p>
          <a:p>
            <a:pPr marL="914400" lvl="1" indent="-231775" eaLnBrk="1" hangingPunct="1">
              <a:lnSpc>
                <a:spcPct val="90000"/>
              </a:lnSpc>
              <a:tabLst>
                <a:tab pos="1822450" algn="l"/>
                <a:tab pos="2746375" algn="l"/>
                <a:tab pos="3424238" algn="l"/>
                <a:tab pos="4914900" algn="l"/>
                <a:tab pos="5715000" algn="l"/>
              </a:tabLst>
            </a:pPr>
            <a:r>
              <a:rPr lang="en-US" sz="1800" b="1" smtClean="0"/>
              <a:t>Migrate into tissues and constitute mononuclear phagocyte system that help destroy foreign bodies and maintain or remodel tissues:</a:t>
            </a:r>
          </a:p>
          <a:p>
            <a:pPr marL="914400" lvl="2" indent="-231775" eaLnBrk="1" hangingPunct="1">
              <a:lnSpc>
                <a:spcPct val="90000"/>
              </a:lnSpc>
              <a:buFontTx/>
              <a:buNone/>
              <a:tabLst>
                <a:tab pos="1822450" algn="l"/>
                <a:tab pos="2746375" algn="l"/>
                <a:tab pos="3424238" algn="l"/>
                <a:tab pos="4914900" algn="l"/>
                <a:tab pos="5715000" algn="l"/>
              </a:tabLst>
            </a:pPr>
            <a:r>
              <a:rPr lang="en-US" sz="1400" b="1" i="1" smtClean="0">
                <a:solidFill>
                  <a:schemeClr val="accent2"/>
                </a:solidFill>
              </a:rPr>
              <a:t>	Tissue macrophages		Kupfer cells (liver)	Osteoclasts (bone)</a:t>
            </a:r>
          </a:p>
          <a:p>
            <a:pPr marL="914400" lvl="2" indent="-231775" eaLnBrk="1" hangingPunct="1">
              <a:lnSpc>
                <a:spcPct val="90000"/>
              </a:lnSpc>
              <a:buFontTx/>
              <a:buNone/>
              <a:tabLst>
                <a:tab pos="1822450" algn="l"/>
                <a:tab pos="2746375" algn="l"/>
                <a:tab pos="3424238" algn="l"/>
                <a:tab pos="4914900" algn="l"/>
                <a:tab pos="5715000" algn="l"/>
              </a:tabLst>
            </a:pPr>
            <a:r>
              <a:rPr lang="en-US" sz="1400" b="1" i="1" smtClean="0">
                <a:solidFill>
                  <a:schemeClr val="accent2"/>
                </a:solidFill>
              </a:rPr>
              <a:t>	Dust cells (lungs)		Microglia (brain)</a:t>
            </a:r>
            <a:r>
              <a:rPr lang="en-US" sz="1600" b="1" i="1" smtClean="0">
                <a:solidFill>
                  <a:schemeClr val="accent2"/>
                </a:solidFill>
              </a:rPr>
              <a:t>	</a:t>
            </a:r>
          </a:p>
          <a:p>
            <a:pPr marL="914400" lvl="1" indent="-231775" eaLnBrk="1" hangingPunct="1">
              <a:lnSpc>
                <a:spcPct val="90000"/>
              </a:lnSpc>
              <a:tabLst>
                <a:tab pos="1822450" algn="l"/>
                <a:tab pos="2746375" algn="l"/>
                <a:tab pos="3424238" algn="l"/>
                <a:tab pos="4914900" algn="l"/>
                <a:tab pos="5715000" algn="l"/>
              </a:tabLst>
            </a:pPr>
            <a:r>
              <a:rPr lang="en-US" sz="1800" b="1" smtClean="0"/>
              <a:t>Mediate inflammatory response</a:t>
            </a:r>
          </a:p>
          <a:p>
            <a:pPr marL="914400" lvl="1" indent="-231775" eaLnBrk="1" hangingPunct="1">
              <a:lnSpc>
                <a:spcPct val="90000"/>
              </a:lnSpc>
              <a:tabLst>
                <a:tab pos="1822450" algn="l"/>
                <a:tab pos="2746375" algn="l"/>
                <a:tab pos="3424238" algn="l"/>
                <a:tab pos="4914900" algn="l"/>
                <a:tab pos="5715000" algn="l"/>
              </a:tabLst>
            </a:pPr>
            <a:r>
              <a:rPr lang="en-US" sz="1800" b="1" smtClean="0"/>
              <a:t>Antigen presenting cells: </a:t>
            </a:r>
            <a:r>
              <a:rPr lang="en-US" sz="1600" b="1" smtClean="0">
                <a:solidFill>
                  <a:schemeClr val="accent2"/>
                </a:solidFill>
              </a:rPr>
              <a:t>Dendritic Cells, Langerhans cells</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custDataLst>
              <p:tags r:id="rId1"/>
            </p:custDataLst>
          </p:nvPr>
        </p:nvSpPr>
        <p:spPr>
          <a:xfrm>
            <a:off x="0" y="0"/>
            <a:ext cx="9144000" cy="914400"/>
          </a:xfrm>
        </p:spPr>
        <p:txBody>
          <a:bodyPr/>
          <a:lstStyle/>
          <a:p>
            <a:pPr eaLnBrk="1" hangingPunct="1"/>
            <a:r>
              <a:rPr lang="en-US" sz="3600" smtClean="0">
                <a:solidFill>
                  <a:schemeClr val="tx1"/>
                </a:solidFill>
              </a:rPr>
              <a:t>Monocyte in a blood smear</a:t>
            </a:r>
          </a:p>
        </p:txBody>
      </p:sp>
      <p:sp>
        <p:nvSpPr>
          <p:cNvPr id="65539" name="Rectangle 3"/>
          <p:cNvSpPr>
            <a:spLocks noGrp="1" noChangeArrowheads="1"/>
          </p:cNvSpPr>
          <p:nvPr>
            <p:ph type="body" idx="1"/>
            <p:custDataLst>
              <p:tags r:id="rId2"/>
            </p:custDataLst>
          </p:nvPr>
        </p:nvSpPr>
        <p:spPr>
          <a:xfrm>
            <a:off x="304800" y="6065838"/>
            <a:ext cx="8534400" cy="792162"/>
          </a:xfrm>
        </p:spPr>
        <p:txBody>
          <a:bodyPr/>
          <a:lstStyle/>
          <a:p>
            <a:pPr marL="0" indent="0" eaLnBrk="1" hangingPunct="1">
              <a:lnSpc>
                <a:spcPct val="90000"/>
              </a:lnSpc>
              <a:buFontTx/>
              <a:buNone/>
            </a:pPr>
            <a:r>
              <a:rPr lang="en-US" sz="1200" b="1" smtClean="0">
                <a:solidFill>
                  <a:srgbClr val="993300"/>
                </a:solidFill>
              </a:rPr>
              <a:t>LM appearance in smears:</a:t>
            </a:r>
            <a:r>
              <a:rPr lang="en-US" sz="1200" b="1" smtClean="0"/>
              <a:t>  About 16 -20µm in smears.  Large, eccentric  nucleus either oval, kidney-shaped or horseshoe-shaped, with delicate chromatin that is less dense than that of lymphocytes.  Pale cytoplasm, often grayish, may contain occasional stained granules (lysosomes)</a:t>
            </a:r>
          </a:p>
        </p:txBody>
      </p:sp>
      <p:pic>
        <p:nvPicPr>
          <p:cNvPr id="65540" name="Picture 4" descr="Mono-J-188-W"/>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t="6230" b="7603"/>
          <a:stretch>
            <a:fillRect/>
          </a:stretch>
        </p:blipFill>
        <p:spPr bwMode="auto">
          <a:xfrm>
            <a:off x="0" y="8382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custDataLst>
              <p:tags r:id="rId1"/>
            </p:custDataLst>
          </p:nvPr>
        </p:nvSpPr>
        <p:spPr>
          <a:xfrm>
            <a:off x="0" y="-42863"/>
            <a:ext cx="9144000" cy="457201"/>
          </a:xfrm>
        </p:spPr>
        <p:txBody>
          <a:bodyPr/>
          <a:lstStyle/>
          <a:p>
            <a:pPr eaLnBrk="1" hangingPunct="1"/>
            <a:r>
              <a:rPr lang="en-US" sz="2800" smtClean="0">
                <a:solidFill>
                  <a:schemeClr val="tx1"/>
                </a:solidFill>
              </a:rPr>
              <a:t>Monocyte, transmission electron microscopy</a:t>
            </a:r>
          </a:p>
        </p:txBody>
      </p:sp>
      <p:sp>
        <p:nvSpPr>
          <p:cNvPr id="66563" name="Rectangle 3"/>
          <p:cNvSpPr>
            <a:spLocks noGrp="1" noChangeArrowheads="1"/>
          </p:cNvSpPr>
          <p:nvPr>
            <p:ph type="body" idx="1"/>
            <p:custDataLst>
              <p:tags r:id="rId2"/>
            </p:custDataLst>
          </p:nvPr>
        </p:nvSpPr>
        <p:spPr>
          <a:xfrm>
            <a:off x="457200" y="6523038"/>
            <a:ext cx="8229600" cy="258762"/>
          </a:xfrm>
        </p:spPr>
        <p:txBody>
          <a:bodyPr/>
          <a:lstStyle/>
          <a:p>
            <a:pPr algn="ctr" eaLnBrk="1" hangingPunct="1">
              <a:lnSpc>
                <a:spcPct val="90000"/>
              </a:lnSpc>
              <a:buFontTx/>
              <a:buNone/>
            </a:pPr>
            <a:r>
              <a:rPr lang="en-US" sz="1200" b="1" smtClean="0">
                <a:solidFill>
                  <a:srgbClr val="993300"/>
                </a:solidFill>
              </a:rPr>
              <a:t>TEM appearance:</a:t>
            </a:r>
            <a:r>
              <a:rPr lang="en-US" sz="1200" b="1" smtClean="0"/>
              <a:t>  Cytoplasm contains mitochondria and some small lysosomes.</a:t>
            </a:r>
          </a:p>
        </p:txBody>
      </p:sp>
      <p:pic>
        <p:nvPicPr>
          <p:cNvPr id="66564" name="Picture 4" descr="MonocyEM-MH-2F3-W"/>
          <p:cNvPicPr>
            <a:picLocks noChangeAspect="1" noChangeArrowheads="1"/>
          </p:cNvPicPr>
          <p:nvPr>
            <p:custDataLst>
              <p:tags r:id="rId3"/>
            </p:custDataLst>
          </p:nvPr>
        </p:nvPicPr>
        <p:blipFill>
          <a:blip r:embed="rId14">
            <a:extLst>
              <a:ext uri="{28A0092B-C50C-407E-A947-70E740481C1C}">
                <a14:useLocalDpi xmlns:a14="http://schemas.microsoft.com/office/drawing/2010/main" val="0"/>
              </a:ext>
            </a:extLst>
          </a:blip>
          <a:srcRect/>
          <a:stretch>
            <a:fillRect/>
          </a:stretch>
        </p:blipFill>
        <p:spPr bwMode="auto">
          <a:xfrm>
            <a:off x="304800" y="431800"/>
            <a:ext cx="8153400" cy="603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 Box 5"/>
          <p:cNvSpPr txBox="1">
            <a:spLocks noChangeArrowheads="1"/>
          </p:cNvSpPr>
          <p:nvPr>
            <p:custDataLst>
              <p:tags r:id="rId4"/>
            </p:custDataLst>
          </p:nvPr>
        </p:nvSpPr>
        <p:spPr bwMode="auto">
          <a:xfrm>
            <a:off x="495300" y="381000"/>
            <a:ext cx="14446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600" b="1">
                <a:solidFill>
                  <a:schemeClr val="tx1"/>
                </a:solidFill>
                <a:latin typeface="Arial" charset="0"/>
              </a:rPr>
              <a:t>Lysosome</a:t>
            </a:r>
          </a:p>
          <a:p>
            <a:pPr eaLnBrk="1" hangingPunct="1"/>
            <a:r>
              <a:rPr lang="en-US" sz="1600" b="1">
                <a:solidFill>
                  <a:schemeClr val="tx1"/>
                </a:solidFill>
                <a:latin typeface="Arial" charset="0"/>
              </a:rPr>
              <a:t>(=azurophilic</a:t>
            </a:r>
          </a:p>
          <a:p>
            <a:pPr eaLnBrk="1" hangingPunct="1"/>
            <a:r>
              <a:rPr lang="en-US" sz="1600" b="1">
                <a:solidFill>
                  <a:schemeClr val="tx1"/>
                </a:solidFill>
                <a:latin typeface="Arial" charset="0"/>
              </a:rPr>
              <a:t>granule)</a:t>
            </a:r>
          </a:p>
        </p:txBody>
      </p:sp>
      <p:sp>
        <p:nvSpPr>
          <p:cNvPr id="66566" name="Line 6"/>
          <p:cNvSpPr>
            <a:spLocks noChangeShapeType="1"/>
          </p:cNvSpPr>
          <p:nvPr>
            <p:custDataLst>
              <p:tags r:id="rId5"/>
            </p:custDataLst>
          </p:nvPr>
        </p:nvSpPr>
        <p:spPr bwMode="auto">
          <a:xfrm>
            <a:off x="1638300" y="609600"/>
            <a:ext cx="18288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67" name="Text Box 7"/>
          <p:cNvSpPr txBox="1">
            <a:spLocks noChangeArrowheads="1"/>
          </p:cNvSpPr>
          <p:nvPr>
            <p:custDataLst>
              <p:tags r:id="rId6"/>
            </p:custDataLst>
          </p:nvPr>
        </p:nvSpPr>
        <p:spPr bwMode="auto">
          <a:xfrm>
            <a:off x="6781800" y="838200"/>
            <a:ext cx="160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600" b="1">
                <a:solidFill>
                  <a:schemeClr val="tx1"/>
                </a:solidFill>
                <a:latin typeface="Arial" charset="0"/>
              </a:rPr>
              <a:t>Mitochondrion</a:t>
            </a:r>
          </a:p>
        </p:txBody>
      </p:sp>
      <p:sp>
        <p:nvSpPr>
          <p:cNvPr id="66568" name="Line 8"/>
          <p:cNvSpPr>
            <a:spLocks noChangeShapeType="1"/>
          </p:cNvSpPr>
          <p:nvPr>
            <p:custDataLst>
              <p:tags r:id="rId7"/>
            </p:custDataLst>
          </p:nvPr>
        </p:nvSpPr>
        <p:spPr bwMode="auto">
          <a:xfrm flipH="1">
            <a:off x="6096000" y="1143000"/>
            <a:ext cx="762000" cy="2209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69" name="Text Box 9"/>
          <p:cNvSpPr txBox="1">
            <a:spLocks noChangeArrowheads="1"/>
          </p:cNvSpPr>
          <p:nvPr>
            <p:custDataLst>
              <p:tags r:id="rId8"/>
            </p:custDataLst>
          </p:nvPr>
        </p:nvSpPr>
        <p:spPr bwMode="auto">
          <a:xfrm>
            <a:off x="3946525" y="3260725"/>
            <a:ext cx="1065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600" b="1">
                <a:solidFill>
                  <a:schemeClr val="tx1"/>
                </a:solidFill>
                <a:latin typeface="Arial" charset="0"/>
              </a:rPr>
              <a:t>Centriole</a:t>
            </a:r>
          </a:p>
        </p:txBody>
      </p:sp>
      <p:sp>
        <p:nvSpPr>
          <p:cNvPr id="66570" name="Line 10"/>
          <p:cNvSpPr>
            <a:spLocks noChangeShapeType="1"/>
          </p:cNvSpPr>
          <p:nvPr>
            <p:custDataLst>
              <p:tags r:id="rId9"/>
            </p:custDataLst>
          </p:nvPr>
        </p:nvSpPr>
        <p:spPr bwMode="auto">
          <a:xfrm>
            <a:off x="4953000" y="3429000"/>
            <a:ext cx="228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71" name="Text Box 11"/>
          <p:cNvSpPr txBox="1">
            <a:spLocks noChangeArrowheads="1"/>
          </p:cNvSpPr>
          <p:nvPr>
            <p:custDataLst>
              <p:tags r:id="rId10"/>
            </p:custDataLst>
          </p:nvPr>
        </p:nvSpPr>
        <p:spPr bwMode="auto">
          <a:xfrm>
            <a:off x="6248400" y="4191000"/>
            <a:ext cx="704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r>
              <a:rPr lang="en-US" sz="1600" b="1">
                <a:solidFill>
                  <a:schemeClr val="tx1"/>
                </a:solidFill>
                <a:latin typeface="Arial" charset="0"/>
              </a:rPr>
              <a:t>Golgi</a:t>
            </a:r>
          </a:p>
        </p:txBody>
      </p:sp>
      <p:sp>
        <p:nvSpPr>
          <p:cNvPr id="66572" name="Line 12"/>
          <p:cNvSpPr>
            <a:spLocks noChangeShapeType="1"/>
          </p:cNvSpPr>
          <p:nvPr>
            <p:custDataLst>
              <p:tags r:id="rId11"/>
            </p:custDataLst>
          </p:nvPr>
        </p:nvSpPr>
        <p:spPr bwMode="auto">
          <a:xfrm flipH="1" flipV="1">
            <a:off x="5943600" y="4267200"/>
            <a:ext cx="3810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032"/>
          <p:cNvPicPr>
            <a:picLocks noChangeAspect="1" noChangeArrowheads="1"/>
          </p:cNvPicPr>
          <p:nvPr>
            <p:ph idx="1"/>
            <p:custDataLst>
              <p:tags r:id="rId1"/>
            </p:custDataLst>
          </p:nvPr>
        </p:nvPicPr>
        <p:blipFill>
          <a:blip r:embed="rId8">
            <a:extLst>
              <a:ext uri="{28A0092B-C50C-407E-A947-70E740481C1C}">
                <a14:useLocalDpi xmlns:a14="http://schemas.microsoft.com/office/drawing/2010/main" val="0"/>
              </a:ext>
            </a:extLst>
          </a:blip>
          <a:srcRect l="13684" t="4834" r="9474" b="8157"/>
          <a:stretch>
            <a:fillRect/>
          </a:stretch>
        </p:blipFill>
        <p:spPr>
          <a:xfrm>
            <a:off x="1447800" y="1608138"/>
            <a:ext cx="6324600" cy="4678362"/>
          </a:xfrm>
        </p:spPr>
      </p:pic>
      <p:sp>
        <p:nvSpPr>
          <p:cNvPr id="67587" name="Rectangle 1026"/>
          <p:cNvSpPr>
            <a:spLocks noGrp="1" noChangeArrowheads="1"/>
          </p:cNvSpPr>
          <p:nvPr>
            <p:ph type="title"/>
            <p:custDataLst>
              <p:tags r:id="rId2"/>
            </p:custDataLst>
          </p:nvPr>
        </p:nvSpPr>
        <p:spPr>
          <a:xfrm>
            <a:off x="457200" y="76200"/>
            <a:ext cx="8153400" cy="1455738"/>
          </a:xfrm>
        </p:spPr>
        <p:txBody>
          <a:bodyPr/>
          <a:lstStyle/>
          <a:p>
            <a:pPr eaLnBrk="1" hangingPunct="1"/>
            <a:r>
              <a:rPr lang="en-US" sz="2800" b="1" smtClean="0">
                <a:solidFill>
                  <a:schemeClr val="tx1"/>
                </a:solidFill>
              </a:rPr>
              <a:t>Monocytes migrate from blood vessels into connective tissue where they differentiate into</a:t>
            </a:r>
            <a:r>
              <a:rPr lang="en-US" sz="3200" b="1" smtClean="0">
                <a:solidFill>
                  <a:schemeClr val="tx1"/>
                </a:solidFill>
              </a:rPr>
              <a:t> </a:t>
            </a:r>
            <a:r>
              <a:rPr lang="en-US" sz="4000" b="1" smtClean="0">
                <a:solidFill>
                  <a:srgbClr val="FF3300"/>
                </a:solidFill>
              </a:rPr>
              <a:t>Macrophages</a:t>
            </a:r>
            <a:endParaRPr lang="en-US" sz="3200" b="1" smtClean="0">
              <a:solidFill>
                <a:srgbClr val="FF3300"/>
              </a:solidFill>
            </a:endParaRPr>
          </a:p>
        </p:txBody>
      </p:sp>
      <p:sp>
        <p:nvSpPr>
          <p:cNvPr id="67588" name="Line 1033"/>
          <p:cNvSpPr>
            <a:spLocks noChangeShapeType="1"/>
          </p:cNvSpPr>
          <p:nvPr>
            <p:custDataLst>
              <p:tags r:id="rId3"/>
            </p:custDataLst>
          </p:nvPr>
        </p:nvSpPr>
        <p:spPr bwMode="auto">
          <a:xfrm flipH="1">
            <a:off x="5486400" y="2667000"/>
            <a:ext cx="3048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89" name="Line 1034"/>
          <p:cNvSpPr>
            <a:spLocks noChangeShapeType="1"/>
          </p:cNvSpPr>
          <p:nvPr>
            <p:custDataLst>
              <p:tags r:id="rId4"/>
            </p:custDataLst>
          </p:nvPr>
        </p:nvSpPr>
        <p:spPr bwMode="auto">
          <a:xfrm flipH="1">
            <a:off x="5791200" y="3124200"/>
            <a:ext cx="3048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0" name="Line 1035"/>
          <p:cNvSpPr>
            <a:spLocks noChangeShapeType="1"/>
          </p:cNvSpPr>
          <p:nvPr>
            <p:custDataLst>
              <p:tags r:id="rId5"/>
            </p:custDataLst>
          </p:nvPr>
        </p:nvSpPr>
        <p:spPr bwMode="auto">
          <a:xfrm flipV="1">
            <a:off x="4267200" y="4648200"/>
            <a:ext cx="15240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1" name="Text Box 1036"/>
          <p:cNvSpPr txBox="1">
            <a:spLocks noChangeArrowheads="1"/>
          </p:cNvSpPr>
          <p:nvPr/>
        </p:nvSpPr>
        <p:spPr bwMode="auto">
          <a:xfrm>
            <a:off x="19050" y="6313488"/>
            <a:ext cx="91249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r>
              <a:rPr lang="en-US" sz="2800">
                <a:latin typeface="Calibri" pitchFamily="34" charset="0"/>
                <a:cs typeface="Calibri" pitchFamily="34" charset="0"/>
              </a:rPr>
              <a:t>Primary function: phagocytosis and antigen presentation</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custDataLst>
              <p:tags r:id="rId1"/>
            </p:custDataLst>
          </p:nvPr>
        </p:nvSpPr>
        <p:spPr>
          <a:xfrm>
            <a:off x="381000" y="0"/>
            <a:ext cx="8001000" cy="1143000"/>
          </a:xfrm>
        </p:spPr>
        <p:txBody>
          <a:bodyPr/>
          <a:lstStyle/>
          <a:p>
            <a:pPr eaLnBrk="1" hangingPunct="1"/>
            <a:r>
              <a:rPr lang="en-US" sz="3200" b="1" smtClean="0">
                <a:solidFill>
                  <a:schemeClr val="tx1"/>
                </a:solidFill>
              </a:rPr>
              <a:t>Ultrastructural features of a Macrophage</a:t>
            </a:r>
          </a:p>
        </p:txBody>
      </p:sp>
      <p:pic>
        <p:nvPicPr>
          <p:cNvPr id="68611" name="Picture 3" descr="macrophageEM"/>
          <p:cNvPicPr>
            <a:picLocks noChangeAspect="1" noChangeArrowheads="1"/>
          </p:cNvPicPr>
          <p:nvPr>
            <p:ph idx="1"/>
            <p:custDataLst>
              <p:tags r:id="rId2"/>
            </p:custDataLst>
          </p:nvPr>
        </p:nvPicPr>
        <p:blipFill>
          <a:blip r:embed="rId13">
            <a:extLst>
              <a:ext uri="{28A0092B-C50C-407E-A947-70E740481C1C}">
                <a14:useLocalDpi xmlns:a14="http://schemas.microsoft.com/office/drawing/2010/main" val="0"/>
              </a:ext>
            </a:extLst>
          </a:blip>
          <a:srcRect/>
          <a:stretch>
            <a:fillRect/>
          </a:stretch>
        </p:blipFill>
        <p:spPr>
          <a:xfrm>
            <a:off x="762000" y="1143000"/>
            <a:ext cx="7197725" cy="5418138"/>
          </a:xfrm>
        </p:spPr>
      </p:pic>
      <p:grpSp>
        <p:nvGrpSpPr>
          <p:cNvPr id="2" name="Group 4"/>
          <p:cNvGrpSpPr>
            <a:grpSpLocks/>
          </p:cNvGrpSpPr>
          <p:nvPr>
            <p:custDataLst>
              <p:tags r:id="rId3"/>
            </p:custDataLst>
          </p:nvPr>
        </p:nvGrpSpPr>
        <p:grpSpPr bwMode="auto">
          <a:xfrm>
            <a:off x="3733800" y="1219200"/>
            <a:ext cx="4419600" cy="1828800"/>
            <a:chOff x="2352" y="768"/>
            <a:chExt cx="2784" cy="1152"/>
          </a:xfrm>
        </p:grpSpPr>
        <p:sp>
          <p:nvSpPr>
            <p:cNvPr id="68618" name="Oval 5"/>
            <p:cNvSpPr>
              <a:spLocks noChangeArrowheads="1"/>
            </p:cNvSpPr>
            <p:nvPr>
              <p:custDataLst>
                <p:tags r:id="rId9"/>
              </p:custDataLst>
            </p:nvPr>
          </p:nvSpPr>
          <p:spPr bwMode="auto">
            <a:xfrm>
              <a:off x="2352" y="864"/>
              <a:ext cx="1248" cy="1056"/>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a:solidFill>
                  <a:srgbClr val="FFFF00"/>
                </a:solidFill>
                <a:latin typeface="Calibri" pitchFamily="34" charset="0"/>
                <a:cs typeface="Calibri" pitchFamily="34" charset="0"/>
              </a:endParaRPr>
            </a:p>
          </p:txBody>
        </p:sp>
        <p:sp>
          <p:nvSpPr>
            <p:cNvPr id="88070" name="Text Box 6"/>
            <p:cNvSpPr txBox="1">
              <a:spLocks noChangeArrowheads="1"/>
            </p:cNvSpPr>
            <p:nvPr>
              <p:custDataLst>
                <p:tags r:id="rId10"/>
              </p:custDataLst>
            </p:nvPr>
          </p:nvSpPr>
          <p:spPr bwMode="auto">
            <a:xfrm>
              <a:off x="3408" y="768"/>
              <a:ext cx="1728" cy="233"/>
            </a:xfrm>
            <a:prstGeom prst="rect">
              <a:avLst/>
            </a:prstGeom>
            <a:noFill/>
            <a:ln w="28575">
              <a:solidFill>
                <a:srgbClr val="FFFF00"/>
              </a:solidFill>
              <a:miter lim="800000"/>
              <a:headEnd/>
              <a:tailEnd/>
            </a:ln>
            <a:effectLst/>
          </p:spPr>
          <p:txBody>
            <a:bodyPr>
              <a:spAutoFit/>
            </a:bodyPr>
            <a:lstStyle/>
            <a:p>
              <a:pPr algn="ctr" eaLnBrk="1" hangingPunct="1">
                <a:defRPr/>
              </a:pPr>
              <a:r>
                <a:rPr lang="en-US" sz="1800" b="1">
                  <a:solidFill>
                    <a:schemeClr val="tx1"/>
                  </a:solidFill>
                  <a:effectLst>
                    <a:outerShdw blurRad="38100" dist="38100" dir="2700000" algn="tl">
                      <a:srgbClr val="C0C0C0"/>
                    </a:outerShdw>
                  </a:effectLst>
                  <a:latin typeface="Calibri" pitchFamily="34" charset="0"/>
                  <a:ea typeface="ＭＳ Ｐゴシック" pitchFamily="1" charset="-128"/>
                  <a:cs typeface="Calibri" pitchFamily="34" charset="0"/>
                </a:rPr>
                <a:t>secondary lysosomes</a:t>
              </a:r>
            </a:p>
          </p:txBody>
        </p:sp>
      </p:grpSp>
      <p:grpSp>
        <p:nvGrpSpPr>
          <p:cNvPr id="3" name="Group 7"/>
          <p:cNvGrpSpPr>
            <a:grpSpLocks/>
          </p:cNvGrpSpPr>
          <p:nvPr>
            <p:custDataLst>
              <p:tags r:id="rId4"/>
            </p:custDataLst>
          </p:nvPr>
        </p:nvGrpSpPr>
        <p:grpSpPr bwMode="auto">
          <a:xfrm>
            <a:off x="533400" y="1828800"/>
            <a:ext cx="7086600" cy="2819400"/>
            <a:chOff x="336" y="1152"/>
            <a:chExt cx="4464" cy="1776"/>
          </a:xfrm>
        </p:grpSpPr>
        <p:sp>
          <p:nvSpPr>
            <p:cNvPr id="68614" name="Oval 8"/>
            <p:cNvSpPr>
              <a:spLocks noChangeArrowheads="1"/>
            </p:cNvSpPr>
            <p:nvPr>
              <p:custDataLst>
                <p:tags r:id="rId5"/>
              </p:custDataLst>
            </p:nvPr>
          </p:nvSpPr>
          <p:spPr bwMode="auto">
            <a:xfrm>
              <a:off x="816" y="2064"/>
              <a:ext cx="624" cy="67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34" charset="0"/>
                <a:cs typeface="Calibri" pitchFamily="34" charset="0"/>
              </a:endParaRPr>
            </a:p>
          </p:txBody>
        </p:sp>
        <p:sp>
          <p:nvSpPr>
            <p:cNvPr id="68615" name="Oval 9"/>
            <p:cNvSpPr>
              <a:spLocks noChangeArrowheads="1"/>
            </p:cNvSpPr>
            <p:nvPr>
              <p:custDataLst>
                <p:tags r:id="rId6"/>
              </p:custDataLst>
            </p:nvPr>
          </p:nvSpPr>
          <p:spPr bwMode="auto">
            <a:xfrm>
              <a:off x="3696" y="1152"/>
              <a:ext cx="624" cy="67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34" charset="0"/>
                <a:cs typeface="Calibri" pitchFamily="34" charset="0"/>
              </a:endParaRPr>
            </a:p>
          </p:txBody>
        </p:sp>
        <p:sp>
          <p:nvSpPr>
            <p:cNvPr id="68616" name="Oval 10"/>
            <p:cNvSpPr>
              <a:spLocks noChangeArrowheads="1"/>
            </p:cNvSpPr>
            <p:nvPr>
              <p:custDataLst>
                <p:tags r:id="rId7"/>
              </p:custDataLst>
            </p:nvPr>
          </p:nvSpPr>
          <p:spPr bwMode="auto">
            <a:xfrm>
              <a:off x="4176" y="2256"/>
              <a:ext cx="624" cy="67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34" charset="0"/>
                <a:cs typeface="Calibri" pitchFamily="34" charset="0"/>
              </a:endParaRPr>
            </a:p>
          </p:txBody>
        </p:sp>
        <p:sp>
          <p:nvSpPr>
            <p:cNvPr id="88075" name="Text Box 11"/>
            <p:cNvSpPr txBox="1">
              <a:spLocks noChangeArrowheads="1"/>
            </p:cNvSpPr>
            <p:nvPr>
              <p:custDataLst>
                <p:tags r:id="rId8"/>
              </p:custDataLst>
            </p:nvPr>
          </p:nvSpPr>
          <p:spPr bwMode="auto">
            <a:xfrm>
              <a:off x="336" y="1824"/>
              <a:ext cx="1632" cy="233"/>
            </a:xfrm>
            <a:prstGeom prst="rect">
              <a:avLst/>
            </a:prstGeom>
            <a:noFill/>
            <a:ln w="28575">
              <a:solidFill>
                <a:srgbClr val="FF0000"/>
              </a:solidFill>
              <a:miter lim="800000"/>
              <a:headEnd/>
              <a:tailEnd/>
            </a:ln>
            <a:effectLst/>
          </p:spPr>
          <p:txBody>
            <a:bodyPr>
              <a:spAutoFit/>
            </a:bodyPr>
            <a:lstStyle/>
            <a:p>
              <a:pPr algn="ctr" eaLnBrk="1" hangingPunct="1">
                <a:spcBef>
                  <a:spcPct val="50000"/>
                </a:spcBef>
                <a:defRPr/>
              </a:pPr>
              <a:r>
                <a:rPr lang="en-US" sz="1800" b="1">
                  <a:solidFill>
                    <a:schemeClr val="accent2"/>
                  </a:solidFill>
                  <a:effectLst>
                    <a:outerShdw blurRad="38100" dist="38100" dir="2700000" algn="tl">
                      <a:srgbClr val="C0C0C0"/>
                    </a:outerShdw>
                  </a:effectLst>
                  <a:latin typeface="Calibri" pitchFamily="34" charset="0"/>
                  <a:ea typeface="ＭＳ Ｐゴシック" pitchFamily="1" charset="-128"/>
                  <a:cs typeface="Calibri" pitchFamily="34" charset="0"/>
                </a:rPr>
                <a:t>phagocytic vesicles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26"/>
          <p:cNvSpPr>
            <a:spLocks noGrp="1" noChangeArrowheads="1"/>
          </p:cNvSpPr>
          <p:nvPr>
            <p:ph type="title"/>
            <p:custDataLst>
              <p:tags r:id="rId1"/>
            </p:custDataLst>
          </p:nvPr>
        </p:nvSpPr>
        <p:spPr>
          <a:xfrm>
            <a:off x="322263" y="76200"/>
            <a:ext cx="8135937" cy="533400"/>
          </a:xfrm>
        </p:spPr>
        <p:txBody>
          <a:bodyPr/>
          <a:lstStyle/>
          <a:p>
            <a:pPr eaLnBrk="1" hangingPunct="1"/>
            <a:r>
              <a:rPr lang="en-US" sz="3600" b="1" smtClean="0">
                <a:solidFill>
                  <a:schemeClr val="tx1"/>
                </a:solidFill>
              </a:rPr>
              <a:t>Types of Connective Tissue Proper</a:t>
            </a:r>
          </a:p>
        </p:txBody>
      </p:sp>
      <p:sp>
        <p:nvSpPr>
          <p:cNvPr id="69635" name="Rectangle 1027"/>
          <p:cNvSpPr>
            <a:spLocks noGrp="1" noChangeArrowheads="1"/>
          </p:cNvSpPr>
          <p:nvPr>
            <p:ph type="body" idx="1"/>
            <p:custDataLst>
              <p:tags r:id="rId2"/>
            </p:custDataLst>
          </p:nvPr>
        </p:nvSpPr>
        <p:spPr>
          <a:xfrm>
            <a:off x="228600" y="912813"/>
            <a:ext cx="8763000" cy="5324475"/>
          </a:xfrm>
        </p:spPr>
        <p:txBody>
          <a:bodyPr/>
          <a:lstStyle/>
          <a:p>
            <a:pPr marL="120650" indent="-120650" eaLnBrk="1" hangingPunct="1">
              <a:lnSpc>
                <a:spcPct val="90000"/>
              </a:lnSpc>
              <a:buFontTx/>
              <a:buNone/>
            </a:pPr>
            <a:r>
              <a:rPr lang="en-US" sz="2400" b="1" smtClean="0">
                <a:solidFill>
                  <a:srgbClr val="66FFFF"/>
                </a:solidFill>
              </a:rPr>
              <a:t>	</a:t>
            </a:r>
            <a:r>
              <a:rPr lang="en-US" sz="2400" b="1" smtClean="0">
                <a:solidFill>
                  <a:schemeClr val="folHlink"/>
                </a:solidFill>
              </a:rPr>
              <a:t>Loose (areolar) connective tissue</a:t>
            </a:r>
            <a:r>
              <a:rPr lang="en-US" sz="2400" b="1" smtClean="0">
                <a:solidFill>
                  <a:srgbClr val="66FFFF"/>
                </a:solidFill>
              </a:rPr>
              <a:t> </a:t>
            </a:r>
            <a:r>
              <a:rPr lang="en-US" sz="2400" b="1" smtClean="0"/>
              <a:t>– </a:t>
            </a:r>
            <a:r>
              <a:rPr lang="en-US" sz="2000" b="1" smtClean="0"/>
              <a:t>delicate, vascularized, </a:t>
            </a:r>
            <a:r>
              <a:rPr lang="en-US" sz="2000" b="1" i="1" u="sng" smtClean="0"/>
              <a:t>cellular</a:t>
            </a:r>
            <a:r>
              <a:rPr lang="en-US" sz="2000" b="1" smtClean="0"/>
              <a:t>; supports the epithelia of the major organs and glands and fills the space</a:t>
            </a:r>
            <a:r>
              <a:rPr lang="en-US" sz="2000" b="1" smtClean="0">
                <a:solidFill>
                  <a:schemeClr val="bg1"/>
                </a:solidFill>
              </a:rPr>
              <a:t> </a:t>
            </a:r>
            <a:r>
              <a:rPr lang="en-US" sz="2000" b="1" smtClean="0"/>
              <a:t>between muscle tissue.  -</a:t>
            </a:r>
            <a:r>
              <a:rPr lang="en-US" sz="2000" b="1" smtClean="0">
                <a:solidFill>
                  <a:schemeClr val="bg1"/>
                </a:solidFill>
              </a:rPr>
              <a:t> </a:t>
            </a:r>
            <a:r>
              <a:rPr lang="en-US" sz="2000" b="1" smtClean="0">
                <a:solidFill>
                  <a:srgbClr val="FF8000"/>
                </a:solidFill>
              </a:rPr>
              <a:t>not very resistant to stress</a:t>
            </a:r>
            <a:endParaRPr lang="en-US" sz="2000" b="1" smtClean="0">
              <a:solidFill>
                <a:schemeClr val="bg1"/>
              </a:solidFill>
            </a:endParaRPr>
          </a:p>
          <a:p>
            <a:pPr marL="120650" indent="-120650" eaLnBrk="1" hangingPunct="1">
              <a:lnSpc>
                <a:spcPct val="90000"/>
              </a:lnSpc>
              <a:buFontTx/>
              <a:buNone/>
            </a:pPr>
            <a:r>
              <a:rPr lang="en-US" sz="2400" b="1" smtClean="0">
                <a:solidFill>
                  <a:srgbClr val="66FFFF"/>
                </a:solidFill>
              </a:rPr>
              <a:t>	</a:t>
            </a:r>
            <a:r>
              <a:rPr lang="en-US" sz="2400" b="1" smtClean="0">
                <a:solidFill>
                  <a:schemeClr val="folHlink"/>
                </a:solidFill>
              </a:rPr>
              <a:t>Dense connective tissue </a:t>
            </a:r>
            <a:r>
              <a:rPr lang="en-US" sz="2000" b="1" i="1" smtClean="0"/>
              <a:t>(</a:t>
            </a:r>
            <a:r>
              <a:rPr lang="en-US" sz="2000" b="1" i="1" u="sng" smtClean="0"/>
              <a:t>many more fibers than cells</a:t>
            </a:r>
            <a:r>
              <a:rPr lang="en-US" sz="2000" b="1" i="1" smtClean="0"/>
              <a:t>)</a:t>
            </a:r>
            <a:endParaRPr lang="en-US" sz="2000" b="1" i="1" smtClean="0">
              <a:solidFill>
                <a:schemeClr val="folHlink"/>
              </a:solidFill>
            </a:endParaRPr>
          </a:p>
          <a:p>
            <a:pPr marL="349250" lvl="1" indent="-114300" eaLnBrk="1" hangingPunct="1">
              <a:lnSpc>
                <a:spcPct val="90000"/>
              </a:lnSpc>
            </a:pPr>
            <a:r>
              <a:rPr lang="en-US" sz="2400" b="1" smtClean="0">
                <a:solidFill>
                  <a:schemeClr val="folHlink"/>
                </a:solidFill>
              </a:rPr>
              <a:t>Dense irregular</a:t>
            </a:r>
            <a:r>
              <a:rPr lang="en-US" sz="2400" b="1" smtClean="0"/>
              <a:t>: </a:t>
            </a:r>
            <a:r>
              <a:rPr lang="en-US" sz="2000" b="1" smtClean="0"/>
              <a:t>meshwork of coarse fibers; dermis of skin, organ capsules, fascia -</a:t>
            </a:r>
            <a:r>
              <a:rPr lang="en-US" sz="2000" b="1" smtClean="0">
                <a:solidFill>
                  <a:schemeClr val="bg1"/>
                </a:solidFill>
              </a:rPr>
              <a:t> </a:t>
            </a:r>
            <a:r>
              <a:rPr lang="en-US" sz="2000" b="1" smtClean="0">
                <a:solidFill>
                  <a:srgbClr val="FF8000"/>
                </a:solidFill>
              </a:rPr>
              <a:t>resists multi-directional forces</a:t>
            </a:r>
            <a:endParaRPr lang="en-US" sz="2400" b="1" smtClean="0">
              <a:solidFill>
                <a:srgbClr val="FF8000"/>
              </a:solidFill>
            </a:endParaRPr>
          </a:p>
          <a:p>
            <a:pPr marL="349250" lvl="1" indent="-114300" eaLnBrk="1" hangingPunct="1">
              <a:lnSpc>
                <a:spcPct val="90000"/>
              </a:lnSpc>
            </a:pPr>
            <a:r>
              <a:rPr lang="en-US" sz="2400" b="1" smtClean="0">
                <a:solidFill>
                  <a:schemeClr val="folHlink"/>
                </a:solidFill>
              </a:rPr>
              <a:t>Dense regular</a:t>
            </a:r>
            <a:r>
              <a:rPr lang="en-US" sz="2400" b="1" smtClean="0"/>
              <a:t>: </a:t>
            </a:r>
          </a:p>
          <a:p>
            <a:pPr marL="576263" lvl="2" indent="-112713" eaLnBrk="1" hangingPunct="1">
              <a:lnSpc>
                <a:spcPct val="90000"/>
              </a:lnSpc>
            </a:pPr>
            <a:r>
              <a:rPr lang="en-US" sz="2000" b="1" smtClean="0"/>
              <a:t>collagenous: fibers aligned in defined pattern; tendons, ligaments, etc. - </a:t>
            </a:r>
            <a:r>
              <a:rPr lang="en-US" sz="2000" b="1" smtClean="0">
                <a:solidFill>
                  <a:srgbClr val="FF8000"/>
                </a:solidFill>
              </a:rPr>
              <a:t>resists linear mechanical stresses</a:t>
            </a:r>
          </a:p>
          <a:p>
            <a:pPr marL="576263" lvl="2" indent="-112713" eaLnBrk="1" hangingPunct="1">
              <a:lnSpc>
                <a:spcPct val="90000"/>
              </a:lnSpc>
            </a:pPr>
            <a:r>
              <a:rPr lang="en-US" sz="2000" b="1" smtClean="0"/>
              <a:t>elastic: elastin and microfibrils (fibrillin) -</a:t>
            </a:r>
            <a:r>
              <a:rPr lang="en-US" sz="2000" b="1" smtClean="0">
                <a:solidFill>
                  <a:schemeClr val="bg1"/>
                </a:solidFill>
              </a:rPr>
              <a:t> </a:t>
            </a:r>
            <a:r>
              <a:rPr lang="en-US" sz="2000" b="1" smtClean="0">
                <a:solidFill>
                  <a:srgbClr val="FF8000"/>
                </a:solidFill>
              </a:rPr>
              <a:t>elasticity</a:t>
            </a:r>
            <a:endParaRPr lang="en-US" b="1" smtClean="0"/>
          </a:p>
          <a:p>
            <a:pPr marL="120650" indent="-120650" eaLnBrk="1" hangingPunct="1">
              <a:lnSpc>
                <a:spcPct val="90000"/>
              </a:lnSpc>
              <a:buFontTx/>
              <a:buNone/>
            </a:pPr>
            <a:r>
              <a:rPr lang="en-US" b="1" smtClean="0">
                <a:solidFill>
                  <a:schemeClr val="folHlink"/>
                </a:solidFill>
              </a:rPr>
              <a:t>	</a:t>
            </a:r>
            <a:r>
              <a:rPr lang="en-US" sz="2400" b="1" smtClean="0">
                <a:solidFill>
                  <a:schemeClr val="folHlink"/>
                </a:solidFill>
              </a:rPr>
              <a:t>Adipose</a:t>
            </a:r>
            <a:r>
              <a:rPr lang="en-US" sz="2400" b="1" smtClean="0">
                <a:solidFill>
                  <a:srgbClr val="00FFFF"/>
                </a:solidFill>
              </a:rPr>
              <a:t> - </a:t>
            </a:r>
            <a:r>
              <a:rPr lang="en-US" sz="2400" b="1" smtClean="0"/>
              <a:t>fat storage, glucose regulation, satiety</a:t>
            </a:r>
          </a:p>
          <a:p>
            <a:pPr marL="120650" indent="-120650" eaLnBrk="1" hangingPunct="1">
              <a:lnSpc>
                <a:spcPct val="90000"/>
              </a:lnSpc>
              <a:buFontTx/>
              <a:buNone/>
            </a:pPr>
            <a:r>
              <a:rPr lang="en-US" sz="2400" b="1" smtClean="0">
                <a:solidFill>
                  <a:schemeClr val="folHlink"/>
                </a:solidFill>
              </a:rPr>
              <a:t>	Reticular</a:t>
            </a:r>
            <a:r>
              <a:rPr lang="en-US" sz="2400" b="1" smtClean="0">
                <a:solidFill>
                  <a:srgbClr val="00FFFF"/>
                </a:solidFill>
              </a:rPr>
              <a:t> - </a:t>
            </a:r>
            <a:r>
              <a:rPr lang="en-US" sz="2400" b="1" smtClean="0"/>
              <a:t>argyrophilic fibers of type III collagen -</a:t>
            </a:r>
            <a:r>
              <a:rPr lang="en-US" sz="2400" b="1" smtClean="0">
                <a:solidFill>
                  <a:schemeClr val="bg1"/>
                </a:solidFill>
              </a:rPr>
              <a:t> </a:t>
            </a:r>
            <a:r>
              <a:rPr lang="en-US" sz="2400" b="1" smtClean="0">
                <a:solidFill>
                  <a:srgbClr val="FF8000"/>
                </a:solidFill>
              </a:rPr>
              <a:t>forms stroma of highly cellular organs (e.g. liver, lymph nodes, spleen)</a:t>
            </a:r>
            <a:endParaRPr lang="en-US" b="1" smtClean="0">
              <a:solidFill>
                <a:srgbClr val="FF8000"/>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4" descr="gutLamPro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3688" y="1312863"/>
            <a:ext cx="40005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3"/>
          <p:cNvSpPr txBox="1">
            <a:spLocks noChangeArrowheads="1"/>
          </p:cNvSpPr>
          <p:nvPr>
            <p:custDataLst>
              <p:tags r:id="rId1"/>
            </p:custDataLst>
          </p:nvPr>
        </p:nvSpPr>
        <p:spPr bwMode="auto">
          <a:xfrm>
            <a:off x="457200" y="6400800"/>
            <a:ext cx="32797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spcBef>
                <a:spcPct val="50000"/>
              </a:spcBef>
            </a:pPr>
            <a:r>
              <a:rPr lang="en-US" sz="1600">
                <a:solidFill>
                  <a:srgbClr val="004080"/>
                </a:solidFill>
                <a:latin typeface="Calibri" pitchFamily="34" charset="0"/>
                <a:cs typeface="Calibri" pitchFamily="34" charset="0"/>
              </a:rPr>
              <a:t>small intestine lamina propria</a:t>
            </a:r>
          </a:p>
        </p:txBody>
      </p:sp>
      <p:sp>
        <p:nvSpPr>
          <p:cNvPr id="70660" name="Freeform 9"/>
          <p:cNvSpPr>
            <a:spLocks/>
          </p:cNvSpPr>
          <p:nvPr>
            <p:custDataLst>
              <p:tags r:id="rId2"/>
            </p:custDataLst>
          </p:nvPr>
        </p:nvSpPr>
        <p:spPr bwMode="auto">
          <a:xfrm>
            <a:off x="749300" y="1371600"/>
            <a:ext cx="3524250" cy="5110163"/>
          </a:xfrm>
          <a:custGeom>
            <a:avLst/>
            <a:gdLst>
              <a:gd name="T0" fmla="*/ 2147483647 w 2220"/>
              <a:gd name="T1" fmla="*/ 2147483647 h 3219"/>
              <a:gd name="T2" fmla="*/ 2147483647 w 2220"/>
              <a:gd name="T3" fmla="*/ 2147483647 h 3219"/>
              <a:gd name="T4" fmla="*/ 2147483647 w 2220"/>
              <a:gd name="T5" fmla="*/ 2147483647 h 3219"/>
              <a:gd name="T6" fmla="*/ 2147483647 w 2220"/>
              <a:gd name="T7" fmla="*/ 2147483647 h 3219"/>
              <a:gd name="T8" fmla="*/ 2147483647 w 2220"/>
              <a:gd name="T9" fmla="*/ 2147483647 h 3219"/>
              <a:gd name="T10" fmla="*/ 2147483647 w 2220"/>
              <a:gd name="T11" fmla="*/ 2147483647 h 3219"/>
              <a:gd name="T12" fmla="*/ 2147483647 w 2220"/>
              <a:gd name="T13" fmla="*/ 2147483647 h 3219"/>
              <a:gd name="T14" fmla="*/ 2147483647 w 2220"/>
              <a:gd name="T15" fmla="*/ 2147483647 h 3219"/>
              <a:gd name="T16" fmla="*/ 2147483647 w 2220"/>
              <a:gd name="T17" fmla="*/ 2147483647 h 3219"/>
              <a:gd name="T18" fmla="*/ 2147483647 w 2220"/>
              <a:gd name="T19" fmla="*/ 2147483647 h 3219"/>
              <a:gd name="T20" fmla="*/ 2147483647 w 2220"/>
              <a:gd name="T21" fmla="*/ 2147483647 h 3219"/>
              <a:gd name="T22" fmla="*/ 2147483647 w 2220"/>
              <a:gd name="T23" fmla="*/ 2147483647 h 3219"/>
              <a:gd name="T24" fmla="*/ 2147483647 w 2220"/>
              <a:gd name="T25" fmla="*/ 2147483647 h 3219"/>
              <a:gd name="T26" fmla="*/ 2147483647 w 2220"/>
              <a:gd name="T27" fmla="*/ 2147483647 h 3219"/>
              <a:gd name="T28" fmla="*/ 2147483647 w 2220"/>
              <a:gd name="T29" fmla="*/ 2147483647 h 3219"/>
              <a:gd name="T30" fmla="*/ 2147483647 w 2220"/>
              <a:gd name="T31" fmla="*/ 2147483647 h 3219"/>
              <a:gd name="T32" fmla="*/ 2147483647 w 2220"/>
              <a:gd name="T33" fmla="*/ 2147483647 h 3219"/>
              <a:gd name="T34" fmla="*/ 2147483647 w 2220"/>
              <a:gd name="T35" fmla="*/ 2147483647 h 3219"/>
              <a:gd name="T36" fmla="*/ 2147483647 w 2220"/>
              <a:gd name="T37" fmla="*/ 2147483647 h 3219"/>
              <a:gd name="T38" fmla="*/ 2147483647 w 2220"/>
              <a:gd name="T39" fmla="*/ 2147483647 h 3219"/>
              <a:gd name="T40" fmla="*/ 2147483647 w 2220"/>
              <a:gd name="T41" fmla="*/ 2147483647 h 3219"/>
              <a:gd name="T42" fmla="*/ 2147483647 w 2220"/>
              <a:gd name="T43" fmla="*/ 2147483647 h 3219"/>
              <a:gd name="T44" fmla="*/ 2147483647 w 2220"/>
              <a:gd name="T45" fmla="*/ 2147483647 h 3219"/>
              <a:gd name="T46" fmla="*/ 2147483647 w 2220"/>
              <a:gd name="T47" fmla="*/ 2147483647 h 3219"/>
              <a:gd name="T48" fmla="*/ 2147483647 w 2220"/>
              <a:gd name="T49" fmla="*/ 2147483647 h 3219"/>
              <a:gd name="T50" fmla="*/ 2147483647 w 2220"/>
              <a:gd name="T51" fmla="*/ 2147483647 h 3219"/>
              <a:gd name="T52" fmla="*/ 2147483647 w 2220"/>
              <a:gd name="T53" fmla="*/ 2147483647 h 3219"/>
              <a:gd name="T54" fmla="*/ 2147483647 w 2220"/>
              <a:gd name="T55" fmla="*/ 2147483647 h 3219"/>
              <a:gd name="T56" fmla="*/ 2147483647 w 2220"/>
              <a:gd name="T57" fmla="*/ 2147483647 h 3219"/>
              <a:gd name="T58" fmla="*/ 2147483647 w 2220"/>
              <a:gd name="T59" fmla="*/ 2147483647 h 3219"/>
              <a:gd name="T60" fmla="*/ 2147483647 w 2220"/>
              <a:gd name="T61" fmla="*/ 2147483647 h 3219"/>
              <a:gd name="T62" fmla="*/ 2147483647 w 2220"/>
              <a:gd name="T63" fmla="*/ 2147483647 h 3219"/>
              <a:gd name="T64" fmla="*/ 2147483647 w 2220"/>
              <a:gd name="T65" fmla="*/ 2147483647 h 3219"/>
              <a:gd name="T66" fmla="*/ 2147483647 w 2220"/>
              <a:gd name="T67" fmla="*/ 2147483647 h 3219"/>
              <a:gd name="T68" fmla="*/ 2147483647 w 2220"/>
              <a:gd name="T69" fmla="*/ 2147483647 h 3219"/>
              <a:gd name="T70" fmla="*/ 2147483647 w 2220"/>
              <a:gd name="T71" fmla="*/ 2147483647 h 3219"/>
              <a:gd name="T72" fmla="*/ 2147483647 w 2220"/>
              <a:gd name="T73" fmla="*/ 2147483647 h 3219"/>
              <a:gd name="T74" fmla="*/ 2147483647 w 2220"/>
              <a:gd name="T75" fmla="*/ 2147483647 h 3219"/>
              <a:gd name="T76" fmla="*/ 2147483647 w 2220"/>
              <a:gd name="T77" fmla="*/ 2147483647 h 3219"/>
              <a:gd name="T78" fmla="*/ 2147483647 w 2220"/>
              <a:gd name="T79" fmla="*/ 2147483647 h 3219"/>
              <a:gd name="T80" fmla="*/ 2147483647 w 2220"/>
              <a:gd name="T81" fmla="*/ 2147483647 h 3219"/>
              <a:gd name="T82" fmla="*/ 2147483647 w 2220"/>
              <a:gd name="T83" fmla="*/ 2147483647 h 3219"/>
              <a:gd name="T84" fmla="*/ 0 w 2220"/>
              <a:gd name="T85" fmla="*/ 2147483647 h 32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20"/>
              <a:gd name="T130" fmla="*/ 0 h 3219"/>
              <a:gd name="T131" fmla="*/ 2220 w 2220"/>
              <a:gd name="T132" fmla="*/ 3219 h 32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20" h="3219">
                <a:moveTo>
                  <a:pt x="118" y="0"/>
                </a:moveTo>
                <a:cubicBezTo>
                  <a:pt x="137" y="52"/>
                  <a:pt x="120" y="105"/>
                  <a:pt x="152" y="152"/>
                </a:cubicBezTo>
                <a:cubicBezTo>
                  <a:pt x="156" y="175"/>
                  <a:pt x="169" y="197"/>
                  <a:pt x="169" y="220"/>
                </a:cubicBezTo>
                <a:cubicBezTo>
                  <a:pt x="169" y="286"/>
                  <a:pt x="166" y="419"/>
                  <a:pt x="135" y="466"/>
                </a:cubicBezTo>
                <a:cubicBezTo>
                  <a:pt x="129" y="628"/>
                  <a:pt x="131" y="929"/>
                  <a:pt x="101" y="1067"/>
                </a:cubicBezTo>
                <a:cubicBezTo>
                  <a:pt x="97" y="1209"/>
                  <a:pt x="112" y="1297"/>
                  <a:pt x="76" y="1415"/>
                </a:cubicBezTo>
                <a:cubicBezTo>
                  <a:pt x="79" y="1491"/>
                  <a:pt x="81" y="1567"/>
                  <a:pt x="84" y="1643"/>
                </a:cubicBezTo>
                <a:cubicBezTo>
                  <a:pt x="90" y="1786"/>
                  <a:pt x="57" y="1798"/>
                  <a:pt x="144" y="1855"/>
                </a:cubicBezTo>
                <a:cubicBezTo>
                  <a:pt x="158" y="1900"/>
                  <a:pt x="162" y="1932"/>
                  <a:pt x="211" y="1948"/>
                </a:cubicBezTo>
                <a:cubicBezTo>
                  <a:pt x="216" y="1971"/>
                  <a:pt x="211" y="1999"/>
                  <a:pt x="228" y="2016"/>
                </a:cubicBezTo>
                <a:cubicBezTo>
                  <a:pt x="298" y="2086"/>
                  <a:pt x="346" y="2069"/>
                  <a:pt x="448" y="2075"/>
                </a:cubicBezTo>
                <a:cubicBezTo>
                  <a:pt x="529" y="2092"/>
                  <a:pt x="614" y="2093"/>
                  <a:pt x="694" y="2067"/>
                </a:cubicBezTo>
                <a:cubicBezTo>
                  <a:pt x="703" y="2058"/>
                  <a:pt x="710" y="2048"/>
                  <a:pt x="720" y="2041"/>
                </a:cubicBezTo>
                <a:cubicBezTo>
                  <a:pt x="730" y="2034"/>
                  <a:pt x="744" y="2032"/>
                  <a:pt x="753" y="2024"/>
                </a:cubicBezTo>
                <a:cubicBezTo>
                  <a:pt x="761" y="2018"/>
                  <a:pt x="763" y="2006"/>
                  <a:pt x="770" y="1999"/>
                </a:cubicBezTo>
                <a:cubicBezTo>
                  <a:pt x="787" y="1982"/>
                  <a:pt x="800" y="1981"/>
                  <a:pt x="821" y="1974"/>
                </a:cubicBezTo>
                <a:cubicBezTo>
                  <a:pt x="851" y="1928"/>
                  <a:pt x="872" y="1925"/>
                  <a:pt x="914" y="1897"/>
                </a:cubicBezTo>
                <a:cubicBezTo>
                  <a:pt x="920" y="1889"/>
                  <a:pt x="924" y="1879"/>
                  <a:pt x="931" y="1872"/>
                </a:cubicBezTo>
                <a:cubicBezTo>
                  <a:pt x="938" y="1865"/>
                  <a:pt x="950" y="1863"/>
                  <a:pt x="957" y="1855"/>
                </a:cubicBezTo>
                <a:cubicBezTo>
                  <a:pt x="963" y="1848"/>
                  <a:pt x="959" y="1837"/>
                  <a:pt x="965" y="1830"/>
                </a:cubicBezTo>
                <a:cubicBezTo>
                  <a:pt x="974" y="1819"/>
                  <a:pt x="988" y="1813"/>
                  <a:pt x="999" y="1804"/>
                </a:cubicBezTo>
                <a:cubicBezTo>
                  <a:pt x="1002" y="1796"/>
                  <a:pt x="1004" y="1787"/>
                  <a:pt x="1008" y="1779"/>
                </a:cubicBezTo>
                <a:cubicBezTo>
                  <a:pt x="1012" y="1770"/>
                  <a:pt x="1020" y="1762"/>
                  <a:pt x="1024" y="1753"/>
                </a:cubicBezTo>
                <a:cubicBezTo>
                  <a:pt x="1045" y="1704"/>
                  <a:pt x="1033" y="1676"/>
                  <a:pt x="1084" y="1643"/>
                </a:cubicBezTo>
                <a:cubicBezTo>
                  <a:pt x="1132" y="1572"/>
                  <a:pt x="1100" y="1473"/>
                  <a:pt x="1126" y="1389"/>
                </a:cubicBezTo>
                <a:cubicBezTo>
                  <a:pt x="1129" y="1338"/>
                  <a:pt x="1125" y="1287"/>
                  <a:pt x="1135" y="1237"/>
                </a:cubicBezTo>
                <a:cubicBezTo>
                  <a:pt x="1139" y="1217"/>
                  <a:pt x="1168" y="1186"/>
                  <a:pt x="1168" y="1186"/>
                </a:cubicBezTo>
                <a:cubicBezTo>
                  <a:pt x="1165" y="1163"/>
                  <a:pt x="1165" y="1140"/>
                  <a:pt x="1160" y="1118"/>
                </a:cubicBezTo>
                <a:cubicBezTo>
                  <a:pt x="1156" y="1100"/>
                  <a:pt x="1143" y="1067"/>
                  <a:pt x="1143" y="1067"/>
                </a:cubicBezTo>
                <a:cubicBezTo>
                  <a:pt x="1153" y="739"/>
                  <a:pt x="1092" y="563"/>
                  <a:pt x="1245" y="330"/>
                </a:cubicBezTo>
                <a:cubicBezTo>
                  <a:pt x="1259" y="286"/>
                  <a:pt x="1297" y="288"/>
                  <a:pt x="1338" y="280"/>
                </a:cubicBezTo>
                <a:cubicBezTo>
                  <a:pt x="1344" y="271"/>
                  <a:pt x="1350" y="263"/>
                  <a:pt x="1355" y="254"/>
                </a:cubicBezTo>
                <a:cubicBezTo>
                  <a:pt x="1359" y="246"/>
                  <a:pt x="1356" y="235"/>
                  <a:pt x="1363" y="229"/>
                </a:cubicBezTo>
                <a:cubicBezTo>
                  <a:pt x="1390" y="207"/>
                  <a:pt x="1431" y="216"/>
                  <a:pt x="1465" y="212"/>
                </a:cubicBezTo>
                <a:cubicBezTo>
                  <a:pt x="1548" y="182"/>
                  <a:pt x="1496" y="184"/>
                  <a:pt x="1634" y="195"/>
                </a:cubicBezTo>
                <a:cubicBezTo>
                  <a:pt x="1639" y="197"/>
                  <a:pt x="1680" y="209"/>
                  <a:pt x="1685" y="212"/>
                </a:cubicBezTo>
                <a:cubicBezTo>
                  <a:pt x="1722" y="237"/>
                  <a:pt x="1732" y="280"/>
                  <a:pt x="1770" y="305"/>
                </a:cubicBezTo>
                <a:cubicBezTo>
                  <a:pt x="1797" y="391"/>
                  <a:pt x="1795" y="373"/>
                  <a:pt x="1770" y="542"/>
                </a:cubicBezTo>
                <a:cubicBezTo>
                  <a:pt x="1768" y="552"/>
                  <a:pt x="1752" y="552"/>
                  <a:pt x="1744" y="559"/>
                </a:cubicBezTo>
                <a:cubicBezTo>
                  <a:pt x="1720" y="579"/>
                  <a:pt x="1718" y="585"/>
                  <a:pt x="1702" y="610"/>
                </a:cubicBezTo>
                <a:cubicBezTo>
                  <a:pt x="1694" y="635"/>
                  <a:pt x="1685" y="659"/>
                  <a:pt x="1685" y="686"/>
                </a:cubicBezTo>
                <a:cubicBezTo>
                  <a:pt x="1685" y="712"/>
                  <a:pt x="1685" y="738"/>
                  <a:pt x="1694" y="762"/>
                </a:cubicBezTo>
                <a:cubicBezTo>
                  <a:pt x="1698" y="774"/>
                  <a:pt x="1734" y="785"/>
                  <a:pt x="1744" y="788"/>
                </a:cubicBezTo>
                <a:cubicBezTo>
                  <a:pt x="1795" y="805"/>
                  <a:pt x="1852" y="806"/>
                  <a:pt x="1905" y="813"/>
                </a:cubicBezTo>
                <a:cubicBezTo>
                  <a:pt x="1922" y="819"/>
                  <a:pt x="1941" y="820"/>
                  <a:pt x="1956" y="830"/>
                </a:cubicBezTo>
                <a:cubicBezTo>
                  <a:pt x="1976" y="843"/>
                  <a:pt x="1984" y="873"/>
                  <a:pt x="2007" y="881"/>
                </a:cubicBezTo>
                <a:cubicBezTo>
                  <a:pt x="2093" y="910"/>
                  <a:pt x="2040" y="897"/>
                  <a:pt x="2168" y="906"/>
                </a:cubicBezTo>
                <a:cubicBezTo>
                  <a:pt x="2212" y="974"/>
                  <a:pt x="2159" y="886"/>
                  <a:pt x="2193" y="966"/>
                </a:cubicBezTo>
                <a:cubicBezTo>
                  <a:pt x="2197" y="975"/>
                  <a:pt x="2205" y="982"/>
                  <a:pt x="2210" y="991"/>
                </a:cubicBezTo>
                <a:cubicBezTo>
                  <a:pt x="2214" y="999"/>
                  <a:pt x="2216" y="1008"/>
                  <a:pt x="2219" y="1016"/>
                </a:cubicBezTo>
                <a:cubicBezTo>
                  <a:pt x="2216" y="1061"/>
                  <a:pt x="2220" y="1108"/>
                  <a:pt x="2210" y="1152"/>
                </a:cubicBezTo>
                <a:cubicBezTo>
                  <a:pt x="2208" y="1162"/>
                  <a:pt x="2191" y="1161"/>
                  <a:pt x="2185" y="1169"/>
                </a:cubicBezTo>
                <a:cubicBezTo>
                  <a:pt x="2179" y="1176"/>
                  <a:pt x="2179" y="1186"/>
                  <a:pt x="2176" y="1194"/>
                </a:cubicBezTo>
                <a:cubicBezTo>
                  <a:pt x="2168" y="1305"/>
                  <a:pt x="2156" y="1335"/>
                  <a:pt x="2126" y="1432"/>
                </a:cubicBezTo>
                <a:cubicBezTo>
                  <a:pt x="2123" y="1454"/>
                  <a:pt x="2126" y="1478"/>
                  <a:pt x="2117" y="1499"/>
                </a:cubicBezTo>
                <a:cubicBezTo>
                  <a:pt x="2113" y="1507"/>
                  <a:pt x="2099" y="1502"/>
                  <a:pt x="2092" y="1508"/>
                </a:cubicBezTo>
                <a:cubicBezTo>
                  <a:pt x="2084" y="1514"/>
                  <a:pt x="2079" y="1524"/>
                  <a:pt x="2075" y="1533"/>
                </a:cubicBezTo>
                <a:cubicBezTo>
                  <a:pt x="2052" y="1583"/>
                  <a:pt x="2073" y="1584"/>
                  <a:pt x="2024" y="1609"/>
                </a:cubicBezTo>
                <a:cubicBezTo>
                  <a:pt x="1997" y="1622"/>
                  <a:pt x="1967" y="1626"/>
                  <a:pt x="1939" y="1635"/>
                </a:cubicBezTo>
                <a:cubicBezTo>
                  <a:pt x="1931" y="1638"/>
                  <a:pt x="1914" y="1643"/>
                  <a:pt x="1914" y="1643"/>
                </a:cubicBezTo>
                <a:cubicBezTo>
                  <a:pt x="1883" y="1663"/>
                  <a:pt x="1896" y="1658"/>
                  <a:pt x="1863" y="1669"/>
                </a:cubicBezTo>
                <a:cubicBezTo>
                  <a:pt x="1846" y="1675"/>
                  <a:pt x="1812" y="1686"/>
                  <a:pt x="1812" y="1686"/>
                </a:cubicBezTo>
                <a:cubicBezTo>
                  <a:pt x="1785" y="1713"/>
                  <a:pt x="1767" y="1741"/>
                  <a:pt x="1736" y="1762"/>
                </a:cubicBezTo>
                <a:cubicBezTo>
                  <a:pt x="1713" y="1830"/>
                  <a:pt x="1690" y="1858"/>
                  <a:pt x="1617" y="1880"/>
                </a:cubicBezTo>
                <a:cubicBezTo>
                  <a:pt x="1609" y="1889"/>
                  <a:pt x="1602" y="1900"/>
                  <a:pt x="1592" y="1906"/>
                </a:cubicBezTo>
                <a:cubicBezTo>
                  <a:pt x="1576" y="1915"/>
                  <a:pt x="1541" y="1923"/>
                  <a:pt x="1541" y="1923"/>
                </a:cubicBezTo>
                <a:cubicBezTo>
                  <a:pt x="1528" y="1963"/>
                  <a:pt x="1518" y="2001"/>
                  <a:pt x="1507" y="2041"/>
                </a:cubicBezTo>
                <a:cubicBezTo>
                  <a:pt x="1504" y="2061"/>
                  <a:pt x="1508" y="2083"/>
                  <a:pt x="1499" y="2101"/>
                </a:cubicBezTo>
                <a:cubicBezTo>
                  <a:pt x="1495" y="2109"/>
                  <a:pt x="1480" y="2103"/>
                  <a:pt x="1473" y="2109"/>
                </a:cubicBezTo>
                <a:cubicBezTo>
                  <a:pt x="1453" y="2125"/>
                  <a:pt x="1441" y="2150"/>
                  <a:pt x="1423" y="2168"/>
                </a:cubicBezTo>
                <a:cubicBezTo>
                  <a:pt x="1414" y="2213"/>
                  <a:pt x="1423" y="2230"/>
                  <a:pt x="1380" y="2245"/>
                </a:cubicBezTo>
                <a:cubicBezTo>
                  <a:pt x="1349" y="2292"/>
                  <a:pt x="1319" y="2340"/>
                  <a:pt x="1279" y="2380"/>
                </a:cubicBezTo>
                <a:cubicBezTo>
                  <a:pt x="1255" y="2448"/>
                  <a:pt x="1237" y="2522"/>
                  <a:pt x="1219" y="2592"/>
                </a:cubicBezTo>
                <a:cubicBezTo>
                  <a:pt x="1218" y="2595"/>
                  <a:pt x="1204" y="2658"/>
                  <a:pt x="1202" y="2660"/>
                </a:cubicBezTo>
                <a:cubicBezTo>
                  <a:pt x="1171" y="2696"/>
                  <a:pt x="1118" y="2705"/>
                  <a:pt x="1075" y="2719"/>
                </a:cubicBezTo>
                <a:cubicBezTo>
                  <a:pt x="1055" y="2726"/>
                  <a:pt x="1037" y="2742"/>
                  <a:pt x="1016" y="2744"/>
                </a:cubicBezTo>
                <a:cubicBezTo>
                  <a:pt x="929" y="2751"/>
                  <a:pt x="841" y="2750"/>
                  <a:pt x="753" y="2753"/>
                </a:cubicBezTo>
                <a:cubicBezTo>
                  <a:pt x="710" y="2767"/>
                  <a:pt x="684" y="2772"/>
                  <a:pt x="635" y="2778"/>
                </a:cubicBezTo>
                <a:cubicBezTo>
                  <a:pt x="607" y="2788"/>
                  <a:pt x="587" y="2803"/>
                  <a:pt x="559" y="2812"/>
                </a:cubicBezTo>
                <a:cubicBezTo>
                  <a:pt x="512" y="2843"/>
                  <a:pt x="517" y="2901"/>
                  <a:pt x="465" y="2914"/>
                </a:cubicBezTo>
                <a:cubicBezTo>
                  <a:pt x="426" y="2924"/>
                  <a:pt x="386" y="2929"/>
                  <a:pt x="347" y="2939"/>
                </a:cubicBezTo>
                <a:cubicBezTo>
                  <a:pt x="330" y="2944"/>
                  <a:pt x="296" y="2956"/>
                  <a:pt x="296" y="2956"/>
                </a:cubicBezTo>
                <a:cubicBezTo>
                  <a:pt x="272" y="2981"/>
                  <a:pt x="245" y="2999"/>
                  <a:pt x="220" y="3024"/>
                </a:cubicBezTo>
                <a:cubicBezTo>
                  <a:pt x="206" y="3064"/>
                  <a:pt x="159" y="3161"/>
                  <a:pt x="118" y="3176"/>
                </a:cubicBezTo>
                <a:cubicBezTo>
                  <a:pt x="96" y="3184"/>
                  <a:pt x="72" y="3186"/>
                  <a:pt x="50" y="3193"/>
                </a:cubicBezTo>
                <a:cubicBezTo>
                  <a:pt x="32" y="3199"/>
                  <a:pt x="0" y="3219"/>
                  <a:pt x="0" y="3219"/>
                </a:cubicBezTo>
              </a:path>
            </a:pathLst>
          </a:custGeom>
          <a:noFill/>
          <a:ln w="3810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661" name="Text Box 10"/>
          <p:cNvSpPr txBox="1">
            <a:spLocks noChangeArrowheads="1"/>
          </p:cNvSpPr>
          <p:nvPr>
            <p:custDataLst>
              <p:tags r:id="rId3"/>
            </p:custDataLst>
          </p:nvPr>
        </p:nvSpPr>
        <p:spPr bwMode="auto">
          <a:xfrm rot="-1277281">
            <a:off x="495300" y="5103813"/>
            <a:ext cx="2060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r>
              <a:rPr lang="en-US" sz="2400" b="1">
                <a:solidFill>
                  <a:srgbClr val="FFFF00"/>
                </a:solidFill>
                <a:latin typeface="Calibri" pitchFamily="34" charset="0"/>
                <a:cs typeface="Calibri" pitchFamily="34" charset="0"/>
              </a:rPr>
              <a:t>lamina propria</a:t>
            </a:r>
          </a:p>
        </p:txBody>
      </p:sp>
      <p:sp>
        <p:nvSpPr>
          <p:cNvPr id="70662" name="Rectangle 11"/>
          <p:cNvSpPr>
            <a:spLocks noGrp="1" noChangeArrowheads="1"/>
          </p:cNvSpPr>
          <p:nvPr>
            <p:ph type="title"/>
            <p:custDataLst>
              <p:tags r:id="rId4"/>
            </p:custDataLst>
          </p:nvPr>
        </p:nvSpPr>
        <p:spPr>
          <a:xfrm>
            <a:off x="685800" y="0"/>
            <a:ext cx="7772400" cy="1303338"/>
          </a:xfrm>
        </p:spPr>
        <p:txBody>
          <a:bodyPr/>
          <a:lstStyle/>
          <a:p>
            <a:pPr eaLnBrk="1" hangingPunct="1">
              <a:lnSpc>
                <a:spcPct val="70000"/>
              </a:lnSpc>
            </a:pPr>
            <a:r>
              <a:rPr lang="en-US" smtClean="0"/>
              <a:t>Loose connective tissue:</a:t>
            </a:r>
            <a:br>
              <a:rPr lang="en-US" smtClean="0"/>
            </a:br>
            <a:r>
              <a:rPr lang="en-US" smtClean="0"/>
              <a:t> </a:t>
            </a:r>
            <a:r>
              <a:rPr lang="en-US" sz="1800" b="1" smtClean="0"/>
              <a:t>delicate, vascularized, flexible; facilitates transport of cells and materials (secretion, absorption, immunity)</a:t>
            </a:r>
          </a:p>
        </p:txBody>
      </p:sp>
      <p:sp>
        <p:nvSpPr>
          <p:cNvPr id="70663" name="Text Box 12"/>
          <p:cNvSpPr txBox="1">
            <a:spLocks noChangeArrowheads="1"/>
          </p:cNvSpPr>
          <p:nvPr>
            <p:custDataLst>
              <p:tags r:id="rId5"/>
            </p:custDataLst>
          </p:nvPr>
        </p:nvSpPr>
        <p:spPr bwMode="auto">
          <a:xfrm>
            <a:off x="4495800" y="6400800"/>
            <a:ext cx="464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spcBef>
                <a:spcPct val="50000"/>
              </a:spcBef>
            </a:pPr>
            <a:r>
              <a:rPr lang="en-US" sz="1600">
                <a:solidFill>
                  <a:srgbClr val="004080"/>
                </a:solidFill>
                <a:latin typeface="Calibri" pitchFamily="34" charset="0"/>
                <a:cs typeface="Calibri" pitchFamily="34" charset="0"/>
              </a:rPr>
              <a:t>mammary gland intralobular connective tissue</a:t>
            </a:r>
          </a:p>
        </p:txBody>
      </p:sp>
      <p:pic>
        <p:nvPicPr>
          <p:cNvPr id="70664" name="Picture 16" descr="mammaryGland cop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1303338"/>
            <a:ext cx="4402138"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9" descr="dense irregular"/>
          <p:cNvPicPr>
            <a:picLocks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a:xfrm>
            <a:off x="928688" y="1531938"/>
            <a:ext cx="7288212" cy="4781550"/>
          </a:xfrm>
          <a:noFill/>
        </p:spPr>
      </p:pic>
      <p:sp>
        <p:nvSpPr>
          <p:cNvPr id="71683" name="Rectangle 2"/>
          <p:cNvSpPr>
            <a:spLocks noGrp="1" noChangeArrowheads="1"/>
          </p:cNvSpPr>
          <p:nvPr>
            <p:ph type="title"/>
            <p:custDataLst>
              <p:tags r:id="rId1"/>
            </p:custDataLst>
          </p:nvPr>
        </p:nvSpPr>
        <p:spPr>
          <a:xfrm>
            <a:off x="457200" y="76200"/>
            <a:ext cx="8229600" cy="1143000"/>
          </a:xfrm>
        </p:spPr>
        <p:txBody>
          <a:bodyPr/>
          <a:lstStyle/>
          <a:p>
            <a:pPr eaLnBrk="1" hangingPunct="1"/>
            <a:r>
              <a:rPr lang="en-US" sz="4000" b="1" smtClean="0">
                <a:solidFill>
                  <a:schemeClr val="tx1"/>
                </a:solidFill>
              </a:rPr>
              <a:t>Dense Irregular CT</a:t>
            </a:r>
            <a:r>
              <a:rPr lang="en-US" sz="2400" smtClean="0">
                <a:solidFill>
                  <a:schemeClr val="tx1"/>
                </a:solidFill>
              </a:rPr>
              <a:t/>
            </a:r>
            <a:br>
              <a:rPr lang="en-US" sz="2400" smtClean="0">
                <a:solidFill>
                  <a:schemeClr val="tx1"/>
                </a:solidFill>
              </a:rPr>
            </a:br>
            <a:r>
              <a:rPr lang="en-US" sz="1800" smtClean="0">
                <a:solidFill>
                  <a:schemeClr val="tx1"/>
                </a:solidFill>
              </a:rPr>
              <a:t>Densely packed collagen fibers, often in perpendicular bundles; resists tension in many directions and provides mechanical support.  </a:t>
            </a:r>
            <a:r>
              <a:rPr lang="en-US" sz="2400" smtClean="0">
                <a:solidFill>
                  <a:schemeClr val="tx1"/>
                </a:solidFill>
              </a:rPr>
              <a:t> </a:t>
            </a:r>
            <a:endParaRPr lang="en-US" sz="4000" b="1" smtClean="0">
              <a:solidFill>
                <a:schemeClr val="tx1"/>
              </a:solidFill>
            </a:endParaRPr>
          </a:p>
        </p:txBody>
      </p:sp>
      <p:sp>
        <p:nvSpPr>
          <p:cNvPr id="71684" name="Text Box 4"/>
          <p:cNvSpPr txBox="1">
            <a:spLocks noChangeArrowheads="1"/>
          </p:cNvSpPr>
          <p:nvPr>
            <p:custDataLst>
              <p:tags r:id="rId2"/>
            </p:custDataLst>
          </p:nvPr>
        </p:nvSpPr>
        <p:spPr bwMode="auto">
          <a:xfrm>
            <a:off x="6172200" y="6338888"/>
            <a:ext cx="281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spcBef>
                <a:spcPct val="50000"/>
              </a:spcBef>
            </a:pPr>
            <a:r>
              <a:rPr lang="en-US" sz="1800" b="1">
                <a:solidFill>
                  <a:schemeClr val="tx1"/>
                </a:solidFill>
                <a:latin typeface="Arial" charset="0"/>
              </a:rPr>
              <a:t>Skin dermis, H &amp;E</a:t>
            </a:r>
          </a:p>
        </p:txBody>
      </p:sp>
      <p:sp>
        <p:nvSpPr>
          <p:cNvPr id="320517" name="Text Box 5"/>
          <p:cNvSpPr txBox="1">
            <a:spLocks noChangeArrowheads="1"/>
          </p:cNvSpPr>
          <p:nvPr>
            <p:custDataLst>
              <p:tags r:id="rId3"/>
            </p:custDataLst>
          </p:nvPr>
        </p:nvSpPr>
        <p:spPr bwMode="auto">
          <a:xfrm>
            <a:off x="3429000" y="1682750"/>
            <a:ext cx="1600200" cy="457200"/>
          </a:xfrm>
          <a:prstGeom prst="rect">
            <a:avLst/>
          </a:prstGeom>
          <a:noFill/>
          <a:ln w="9525">
            <a:noFill/>
            <a:miter lim="800000"/>
            <a:headEnd/>
            <a:tailEnd/>
          </a:ln>
          <a:effectLst/>
        </p:spPr>
        <p:txBody>
          <a:bodyPr>
            <a:spAutoFit/>
          </a:bodyPr>
          <a:lstStyle/>
          <a:p>
            <a:pPr eaLnBrk="1" hangingPunct="1">
              <a:spcBef>
                <a:spcPct val="50000"/>
              </a:spcBef>
              <a:defRPr/>
            </a:pPr>
            <a:r>
              <a:rPr lang="en-US" sz="2400" b="1" dirty="0">
                <a:solidFill>
                  <a:schemeClr val="tx1"/>
                </a:solidFill>
                <a:effectLst>
                  <a:outerShdw blurRad="38100" dist="38100" dir="2700000" algn="tl">
                    <a:srgbClr val="C0C0C0"/>
                  </a:outerShdw>
                </a:effectLst>
                <a:latin typeface="Arial" charset="0"/>
                <a:ea typeface="ＭＳ Ｐゴシック" pitchFamily="1" charset="-128"/>
              </a:rPr>
              <a:t>Collagen</a:t>
            </a:r>
          </a:p>
        </p:txBody>
      </p:sp>
      <p:sp>
        <p:nvSpPr>
          <p:cNvPr id="320518" name="Text Box 6"/>
          <p:cNvSpPr txBox="1">
            <a:spLocks noChangeArrowheads="1"/>
          </p:cNvSpPr>
          <p:nvPr>
            <p:custDataLst>
              <p:tags r:id="rId4"/>
            </p:custDataLst>
          </p:nvPr>
        </p:nvSpPr>
        <p:spPr bwMode="auto">
          <a:xfrm>
            <a:off x="1600200" y="4838700"/>
            <a:ext cx="2890838" cy="457200"/>
          </a:xfrm>
          <a:prstGeom prst="rect">
            <a:avLst/>
          </a:prstGeom>
          <a:noFill/>
          <a:ln w="9525">
            <a:noFill/>
            <a:miter lim="800000"/>
            <a:headEnd/>
            <a:tailEnd/>
          </a:ln>
          <a:effectLst/>
        </p:spPr>
        <p:txBody>
          <a:bodyPr wrap="none">
            <a:spAutoFit/>
          </a:bodyPr>
          <a:lstStyle/>
          <a:p>
            <a:pPr eaLnBrk="1" hangingPunct="1">
              <a:defRPr/>
            </a:pPr>
            <a:r>
              <a:rPr lang="en-US" sz="2400" b="1" dirty="0">
                <a:solidFill>
                  <a:schemeClr val="tx1"/>
                </a:solidFill>
                <a:effectLst>
                  <a:outerShdw blurRad="38100" dist="38100" dir="2700000" algn="tl">
                    <a:srgbClr val="C0C0C0"/>
                  </a:outerShdw>
                </a:effectLst>
                <a:latin typeface="Arial" charset="0"/>
                <a:ea typeface="ＭＳ Ｐゴシック" pitchFamily="1" charset="-128"/>
              </a:rPr>
              <a:t>Fibroblast nucleus</a:t>
            </a:r>
          </a:p>
        </p:txBody>
      </p:sp>
      <p:sp>
        <p:nvSpPr>
          <p:cNvPr id="71687" name="Line 7"/>
          <p:cNvSpPr>
            <a:spLocks noChangeShapeType="1"/>
          </p:cNvSpPr>
          <p:nvPr>
            <p:custDataLst>
              <p:tags r:id="rId5"/>
            </p:custDataLst>
          </p:nvPr>
        </p:nvSpPr>
        <p:spPr bwMode="auto">
          <a:xfrm>
            <a:off x="3054350" y="5219700"/>
            <a:ext cx="228600" cy="2286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4288"/>
            <a:ext cx="9144000" cy="909637"/>
          </a:xfrm>
        </p:spPr>
        <p:txBody>
          <a:bodyPr/>
          <a:lstStyle/>
          <a:p>
            <a:pPr eaLnBrk="1" hangingPunct="1"/>
            <a:r>
              <a:rPr lang="en-US" sz="3200" b="1" smtClean="0">
                <a:solidFill>
                  <a:schemeClr val="tx1"/>
                </a:solidFill>
              </a:rPr>
              <a:t>Collagen fibers viewed by light microscopy </a:t>
            </a:r>
          </a:p>
        </p:txBody>
      </p:sp>
      <p:pic>
        <p:nvPicPr>
          <p:cNvPr id="8195" name="Picture 17" descr="collagen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0125"/>
            <a:ext cx="457200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18" descr="collagenTr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000125"/>
            <a:ext cx="457200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6131" name="Text Box 19"/>
          <p:cNvSpPr txBox="1">
            <a:spLocks noChangeArrowheads="1"/>
          </p:cNvSpPr>
          <p:nvPr/>
        </p:nvSpPr>
        <p:spPr bwMode="auto">
          <a:xfrm>
            <a:off x="19050" y="962025"/>
            <a:ext cx="828675" cy="457200"/>
          </a:xfrm>
          <a:prstGeom prst="rect">
            <a:avLst/>
          </a:prstGeom>
          <a:noFill/>
          <a:ln w="9525">
            <a:noFill/>
            <a:miter lim="800000"/>
            <a:headEnd/>
            <a:tailEnd/>
          </a:ln>
          <a:effectLst/>
        </p:spPr>
        <p:txBody>
          <a:bodyPr wrap="none">
            <a:spAutoFit/>
          </a:bodyPr>
          <a:lstStyle/>
          <a:p>
            <a:pPr>
              <a:defRPr/>
            </a:pPr>
            <a:r>
              <a:rPr lang="en-US" sz="2400" b="1">
                <a:effectLst>
                  <a:outerShdw blurRad="38100" dist="38100" dir="2700000" algn="tl">
                    <a:srgbClr val="C0C0C0"/>
                  </a:outerShdw>
                </a:effectLst>
                <a:ea typeface="ＭＳ Ｐゴシック" pitchFamily="1" charset="-128"/>
              </a:rPr>
              <a:t>H&amp;E</a:t>
            </a:r>
          </a:p>
        </p:txBody>
      </p:sp>
      <p:sp>
        <p:nvSpPr>
          <p:cNvPr id="346132" name="Text Box 20"/>
          <p:cNvSpPr txBox="1">
            <a:spLocks noChangeArrowheads="1"/>
          </p:cNvSpPr>
          <p:nvPr/>
        </p:nvSpPr>
        <p:spPr bwMode="auto">
          <a:xfrm>
            <a:off x="4578350" y="960438"/>
            <a:ext cx="1674813" cy="457200"/>
          </a:xfrm>
          <a:prstGeom prst="rect">
            <a:avLst/>
          </a:prstGeom>
          <a:noFill/>
          <a:ln w="9525">
            <a:noFill/>
            <a:miter lim="800000"/>
            <a:headEnd/>
            <a:tailEnd/>
          </a:ln>
          <a:effectLst/>
        </p:spPr>
        <p:txBody>
          <a:bodyPr wrap="none">
            <a:spAutoFit/>
          </a:bodyPr>
          <a:lstStyle/>
          <a:p>
            <a:pPr>
              <a:defRPr/>
            </a:pPr>
            <a:r>
              <a:rPr lang="en-US" sz="2400" b="1">
                <a:effectLst>
                  <a:outerShdw blurRad="38100" dist="38100" dir="2700000" algn="tl">
                    <a:srgbClr val="C0C0C0"/>
                  </a:outerShdw>
                </a:effectLst>
                <a:ea typeface="ＭＳ Ｐゴシック" pitchFamily="1" charset="-128"/>
              </a:rPr>
              <a:t>Trichrome</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custDataLst>
              <p:tags r:id="rId1"/>
            </p:custDataLst>
          </p:nvPr>
        </p:nvSpPr>
        <p:spPr>
          <a:xfrm>
            <a:off x="1371600" y="14288"/>
            <a:ext cx="6477000" cy="1143000"/>
          </a:xfrm>
        </p:spPr>
        <p:txBody>
          <a:bodyPr/>
          <a:lstStyle/>
          <a:p>
            <a:pPr eaLnBrk="1" hangingPunct="1"/>
            <a:r>
              <a:rPr lang="en-US" sz="3200" b="1" smtClean="0">
                <a:solidFill>
                  <a:schemeClr val="tx1"/>
                </a:solidFill>
              </a:rPr>
              <a:t>Dermis of Skin has both Loose and Dense Irregular CT</a:t>
            </a:r>
          </a:p>
        </p:txBody>
      </p:sp>
      <p:sp>
        <p:nvSpPr>
          <p:cNvPr id="72707" name="Text Box 4"/>
          <p:cNvSpPr txBox="1">
            <a:spLocks noChangeArrowheads="1"/>
          </p:cNvSpPr>
          <p:nvPr>
            <p:custDataLst>
              <p:tags r:id="rId2"/>
            </p:custDataLst>
          </p:nvPr>
        </p:nvSpPr>
        <p:spPr bwMode="auto">
          <a:xfrm>
            <a:off x="7086600" y="63246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eaLnBrk="1" hangingPunct="1">
              <a:spcBef>
                <a:spcPct val="50000"/>
              </a:spcBef>
            </a:pPr>
            <a:r>
              <a:rPr lang="en-US" sz="1800" b="1">
                <a:solidFill>
                  <a:schemeClr val="bg1"/>
                </a:solidFill>
                <a:latin typeface="Arial" charset="0"/>
              </a:rPr>
              <a:t>H &amp; E</a:t>
            </a:r>
          </a:p>
        </p:txBody>
      </p:sp>
      <p:sp>
        <p:nvSpPr>
          <p:cNvPr id="322566" name="Text Box 6"/>
          <p:cNvSpPr txBox="1">
            <a:spLocks noChangeArrowheads="1"/>
          </p:cNvSpPr>
          <p:nvPr>
            <p:custDataLst>
              <p:tags r:id="rId3"/>
            </p:custDataLst>
          </p:nvPr>
        </p:nvSpPr>
        <p:spPr bwMode="auto">
          <a:xfrm>
            <a:off x="5410200" y="4343400"/>
            <a:ext cx="990600" cy="641350"/>
          </a:xfrm>
          <a:prstGeom prst="rect">
            <a:avLst/>
          </a:prstGeom>
          <a:noFill/>
          <a:ln w="9525">
            <a:noFill/>
            <a:miter lim="800000"/>
            <a:headEnd/>
            <a:tailEnd/>
          </a:ln>
          <a:effectLst/>
        </p:spPr>
        <p:txBody>
          <a:bodyPr>
            <a:spAutoFit/>
          </a:bodyPr>
          <a:lstStyle/>
          <a:p>
            <a:pPr eaLnBrk="1" hangingPunct="1">
              <a:spcBef>
                <a:spcPct val="50000"/>
              </a:spcBef>
              <a:defRPr/>
            </a:pPr>
            <a:r>
              <a:rPr lang="en-US" sz="1800" b="1">
                <a:solidFill>
                  <a:schemeClr val="tx1"/>
                </a:solidFill>
                <a:effectLst>
                  <a:outerShdw blurRad="38100" dist="38100" dir="2700000" algn="tl">
                    <a:srgbClr val="C0C0C0"/>
                  </a:outerShdw>
                </a:effectLst>
                <a:latin typeface="Arial" charset="0"/>
                <a:ea typeface="ＭＳ Ｐゴシック" pitchFamily="1" charset="-128"/>
              </a:rPr>
              <a:t>sweat gland</a:t>
            </a:r>
          </a:p>
        </p:txBody>
      </p:sp>
      <p:sp>
        <p:nvSpPr>
          <p:cNvPr id="322568" name="Text Box 8"/>
          <p:cNvSpPr txBox="1">
            <a:spLocks noChangeArrowheads="1"/>
          </p:cNvSpPr>
          <p:nvPr>
            <p:custDataLst>
              <p:tags r:id="rId4"/>
            </p:custDataLst>
          </p:nvPr>
        </p:nvSpPr>
        <p:spPr bwMode="auto">
          <a:xfrm>
            <a:off x="4648200" y="2895600"/>
            <a:ext cx="1343025" cy="396875"/>
          </a:xfrm>
          <a:prstGeom prst="rect">
            <a:avLst/>
          </a:prstGeom>
          <a:noFill/>
          <a:ln w="9525">
            <a:noFill/>
            <a:miter lim="800000"/>
            <a:headEnd/>
            <a:tailEnd/>
          </a:ln>
          <a:effectLst/>
        </p:spPr>
        <p:txBody>
          <a:bodyPr wrap="none">
            <a:spAutoFit/>
          </a:bodyPr>
          <a:lstStyle/>
          <a:p>
            <a:pPr eaLnBrk="1" hangingPunct="1">
              <a:defRPr/>
            </a:pPr>
            <a:r>
              <a:rPr lang="en-US" sz="2000" b="1">
                <a:solidFill>
                  <a:schemeClr val="tx1"/>
                </a:solidFill>
                <a:effectLst>
                  <a:outerShdw blurRad="38100" dist="38100" dir="2700000" algn="tl">
                    <a:srgbClr val="C0C0C0"/>
                  </a:outerShdw>
                </a:effectLst>
                <a:latin typeface="Arial" charset="0"/>
                <a:ea typeface="ＭＳ Ｐゴシック" pitchFamily="1" charset="-128"/>
              </a:rPr>
              <a:t>Loose CT</a:t>
            </a:r>
          </a:p>
        </p:txBody>
      </p:sp>
      <p:pic>
        <p:nvPicPr>
          <p:cNvPr id="72710" name="Picture 10" descr="dermis"/>
          <p:cNvPicPr>
            <a:picLocks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777875" y="1184275"/>
            <a:ext cx="7680325" cy="5651500"/>
          </a:xfr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8" descr="tendon"/>
          <p:cNvPicPr>
            <a:picLocks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98463" y="915988"/>
            <a:ext cx="8348662" cy="5927725"/>
          </a:xfrm>
          <a:noFill/>
        </p:spPr>
      </p:pic>
      <p:sp>
        <p:nvSpPr>
          <p:cNvPr id="73731" name="Rectangle 2"/>
          <p:cNvSpPr>
            <a:spLocks noGrp="1" noChangeArrowheads="1"/>
          </p:cNvSpPr>
          <p:nvPr>
            <p:ph type="title"/>
            <p:custDataLst>
              <p:tags r:id="rId1"/>
            </p:custDataLst>
          </p:nvPr>
        </p:nvSpPr>
        <p:spPr>
          <a:xfrm>
            <a:off x="457200" y="0"/>
            <a:ext cx="8229600" cy="923925"/>
          </a:xfrm>
        </p:spPr>
        <p:txBody>
          <a:bodyPr/>
          <a:lstStyle/>
          <a:p>
            <a:pPr eaLnBrk="1" hangingPunct="1"/>
            <a:r>
              <a:rPr lang="en-US" sz="4000" b="1" smtClean="0">
                <a:solidFill>
                  <a:schemeClr val="tx1"/>
                </a:solidFill>
              </a:rPr>
              <a:t>Dense Regular CT (collagenous)</a:t>
            </a:r>
          </a:p>
        </p:txBody>
      </p:sp>
      <p:sp>
        <p:nvSpPr>
          <p:cNvPr id="318468" name="Text Box 4"/>
          <p:cNvSpPr txBox="1">
            <a:spLocks noChangeArrowheads="1"/>
          </p:cNvSpPr>
          <p:nvPr>
            <p:custDataLst>
              <p:tags r:id="rId2"/>
            </p:custDataLst>
          </p:nvPr>
        </p:nvSpPr>
        <p:spPr bwMode="auto">
          <a:xfrm>
            <a:off x="6696075" y="6388100"/>
            <a:ext cx="1746250" cy="366713"/>
          </a:xfrm>
          <a:prstGeom prst="rect">
            <a:avLst/>
          </a:prstGeom>
          <a:noFill/>
          <a:ln w="9525">
            <a:noFill/>
            <a:miter lim="800000"/>
            <a:headEnd/>
            <a:tailEnd/>
          </a:ln>
          <a:effectLst/>
        </p:spPr>
        <p:txBody>
          <a:bodyPr wrap="none">
            <a:spAutoFit/>
          </a:bodyPr>
          <a:lstStyle/>
          <a:p>
            <a:pPr eaLnBrk="1" hangingPunct="1">
              <a:defRPr/>
            </a:pPr>
            <a:r>
              <a:rPr lang="en-US" sz="1800" b="1">
                <a:solidFill>
                  <a:schemeClr val="tx1"/>
                </a:solidFill>
                <a:effectLst>
                  <a:outerShdw blurRad="38100" dist="38100" dir="2700000" algn="tl">
                    <a:srgbClr val="C0C0C0"/>
                  </a:outerShdw>
                </a:effectLst>
                <a:latin typeface="Arial" charset="0"/>
                <a:ea typeface="ＭＳ Ｐゴシック" pitchFamily="1" charset="-128"/>
              </a:rPr>
              <a:t>Tendon, H &amp; E</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3" descr="elastic tissue"/>
          <p:cNvPicPr>
            <a:picLocks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a:xfrm>
            <a:off x="982663" y="1087438"/>
            <a:ext cx="7588250" cy="5668962"/>
          </a:xfrm>
          <a:noFill/>
        </p:spPr>
      </p:pic>
      <p:sp>
        <p:nvSpPr>
          <p:cNvPr id="74755" name="Rectangle 2"/>
          <p:cNvSpPr>
            <a:spLocks noGrp="1" noChangeArrowheads="1"/>
          </p:cNvSpPr>
          <p:nvPr>
            <p:ph type="title"/>
            <p:custDataLst>
              <p:tags r:id="rId1"/>
            </p:custDataLst>
          </p:nvPr>
        </p:nvSpPr>
        <p:spPr>
          <a:xfrm>
            <a:off x="685800" y="14288"/>
            <a:ext cx="7772400" cy="609600"/>
          </a:xfrm>
        </p:spPr>
        <p:txBody>
          <a:bodyPr/>
          <a:lstStyle/>
          <a:p>
            <a:pPr eaLnBrk="1" hangingPunct="1"/>
            <a:r>
              <a:rPr lang="en-US" sz="3600" b="1" smtClean="0">
                <a:solidFill>
                  <a:schemeClr val="tx1"/>
                </a:solidFill>
              </a:rPr>
              <a:t>Dense Regular CT (elastic)</a:t>
            </a:r>
          </a:p>
        </p:txBody>
      </p:sp>
      <p:sp>
        <p:nvSpPr>
          <p:cNvPr id="74756" name="Rectangle 9"/>
          <p:cNvSpPr>
            <a:spLocks noChangeArrowheads="1"/>
          </p:cNvSpPr>
          <p:nvPr>
            <p:custDataLst>
              <p:tags r:id="rId2"/>
            </p:custDataLst>
          </p:nvPr>
        </p:nvSpPr>
        <p:spPr bwMode="auto">
          <a:xfrm>
            <a:off x="7105650" y="1514475"/>
            <a:ext cx="138113" cy="1047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34" charset="0"/>
              <a:cs typeface="Calibri" pitchFamily="34" charset="0"/>
            </a:endParaRPr>
          </a:p>
        </p:txBody>
      </p:sp>
      <p:sp>
        <p:nvSpPr>
          <p:cNvPr id="74757" name="Line 10"/>
          <p:cNvSpPr>
            <a:spLocks noChangeShapeType="1"/>
          </p:cNvSpPr>
          <p:nvPr>
            <p:custDataLst>
              <p:tags r:id="rId3"/>
            </p:custDataLst>
          </p:nvPr>
        </p:nvSpPr>
        <p:spPr bwMode="auto">
          <a:xfrm flipH="1">
            <a:off x="6629400" y="1614488"/>
            <a:ext cx="481013" cy="82391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4758" name="Text Box 11"/>
          <p:cNvSpPr txBox="1">
            <a:spLocks noChangeArrowheads="1"/>
          </p:cNvSpPr>
          <p:nvPr>
            <p:custDataLst>
              <p:tags r:id="rId4"/>
            </p:custDataLst>
          </p:nvPr>
        </p:nvSpPr>
        <p:spPr bwMode="auto">
          <a:xfrm>
            <a:off x="5956300" y="1066800"/>
            <a:ext cx="179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r>
              <a:rPr lang="en-US" sz="2400" b="1">
                <a:latin typeface="Calibri" pitchFamily="34" charset="0"/>
                <a:cs typeface="Calibri" pitchFamily="34" charset="0"/>
              </a:rPr>
              <a:t>wall of aorta</a:t>
            </a:r>
          </a:p>
        </p:txBody>
      </p:sp>
      <p:sp>
        <p:nvSpPr>
          <p:cNvPr id="216078" name="Rectangle 14"/>
          <p:cNvSpPr>
            <a:spLocks noChangeArrowheads="1"/>
          </p:cNvSpPr>
          <p:nvPr>
            <p:custDataLst>
              <p:tags r:id="rId5"/>
            </p:custDataLst>
          </p:nvPr>
        </p:nvSpPr>
        <p:spPr bwMode="auto">
          <a:xfrm>
            <a:off x="1371600" y="685800"/>
            <a:ext cx="6400800" cy="457200"/>
          </a:xfrm>
          <a:prstGeom prst="rect">
            <a:avLst/>
          </a:prstGeom>
          <a:noFill/>
          <a:ln w="9525">
            <a:noFill/>
            <a:miter lim="800000"/>
            <a:headEnd/>
            <a:tailEnd/>
          </a:ln>
        </p:spPr>
        <p:txBody>
          <a:bodyPr/>
          <a:lstStyle/>
          <a:p>
            <a:pPr marL="342900" indent="-342900" algn="ctr" eaLnBrk="1" hangingPunct="1">
              <a:spcBef>
                <a:spcPct val="20000"/>
              </a:spcBef>
              <a:defRPr/>
            </a:pPr>
            <a:r>
              <a:rPr lang="en-US" sz="2000" b="1">
                <a:solidFill>
                  <a:schemeClr val="tx1"/>
                </a:solidFill>
                <a:effectLst>
                  <a:outerShdw blurRad="38100" dist="38100" dir="2700000" algn="tl">
                    <a:srgbClr val="C0C0C0"/>
                  </a:outerShdw>
                </a:effectLst>
                <a:latin typeface="Calibri" pitchFamily="34" charset="0"/>
                <a:ea typeface="ＭＳ Ｐゴシック" pitchFamily="1" charset="-128"/>
                <a:cs typeface="Calibri" pitchFamily="34" charset="0"/>
              </a:rPr>
              <a:t>Aorta: slide 36 , Weigert stain, 20x obj</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custDataLst>
              <p:tags r:id="rId1"/>
            </p:custDataLst>
          </p:nvPr>
        </p:nvSpPr>
        <p:spPr>
          <a:xfrm>
            <a:off x="685800" y="76200"/>
            <a:ext cx="7772400" cy="838200"/>
          </a:xfrm>
        </p:spPr>
        <p:txBody>
          <a:bodyPr/>
          <a:lstStyle/>
          <a:p>
            <a:pPr eaLnBrk="1" hangingPunct="1"/>
            <a:r>
              <a:rPr lang="en-US" sz="3600" b="1" smtClean="0"/>
              <a:t>Adipose Tissue</a:t>
            </a:r>
          </a:p>
        </p:txBody>
      </p:sp>
      <p:sp>
        <p:nvSpPr>
          <p:cNvPr id="75779" name="Text Box 4"/>
          <p:cNvSpPr txBox="1">
            <a:spLocks noChangeArrowheads="1"/>
          </p:cNvSpPr>
          <p:nvPr>
            <p:custDataLst>
              <p:tags r:id="rId2"/>
            </p:custDataLst>
          </p:nvPr>
        </p:nvSpPr>
        <p:spPr bwMode="auto">
          <a:xfrm>
            <a:off x="990600" y="6338888"/>
            <a:ext cx="650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r>
              <a:rPr lang="en-US" sz="1800">
                <a:latin typeface="Calibri" pitchFamily="34" charset="0"/>
                <a:cs typeface="Calibri" pitchFamily="34" charset="0"/>
              </a:rPr>
              <a:t>Adipose tissue in mesentery; tang=adipocyte sectioned tangentially</a:t>
            </a:r>
          </a:p>
        </p:txBody>
      </p:sp>
      <p:pic>
        <p:nvPicPr>
          <p:cNvPr id="75780" name="Picture 6" descr="adipose"/>
          <p:cNvPicPr>
            <a:picLocks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928688" y="1111250"/>
            <a:ext cx="7134225" cy="5049838"/>
          </a:xfr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6" descr="reticular tissu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152525"/>
            <a:ext cx="9144000" cy="562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60" name="Text Box 4"/>
          <p:cNvSpPr txBox="1">
            <a:spLocks noChangeArrowheads="1"/>
          </p:cNvSpPr>
          <p:nvPr>
            <p:custDataLst>
              <p:tags r:id="rId1"/>
            </p:custDataLst>
          </p:nvPr>
        </p:nvSpPr>
        <p:spPr bwMode="auto">
          <a:xfrm>
            <a:off x="6246813" y="4419600"/>
            <a:ext cx="876300" cy="276225"/>
          </a:xfrm>
          <a:prstGeom prst="rect">
            <a:avLst/>
          </a:prstGeom>
          <a:noFill/>
          <a:ln w="9525">
            <a:noFill/>
            <a:miter lim="800000"/>
            <a:headEnd/>
            <a:tailEnd/>
          </a:ln>
          <a:effectLst/>
        </p:spPr>
        <p:txBody>
          <a:bodyPr wrap="none">
            <a:spAutoFit/>
          </a:bodyPr>
          <a:lstStyle/>
          <a:p>
            <a:pPr algn="ctr" eaLnBrk="1" hangingPunct="1">
              <a:defRPr/>
            </a:pPr>
            <a:r>
              <a:rPr lang="en-US" sz="1200" b="1">
                <a:solidFill>
                  <a:schemeClr val="tx1"/>
                </a:solidFill>
                <a:effectLst>
                  <a:outerShdw blurRad="38100" dist="38100" dir="2700000" algn="tl">
                    <a:srgbClr val="C0C0C0"/>
                  </a:outerShdw>
                </a:effectLst>
                <a:latin typeface="Calibri" pitchFamily="34" charset="0"/>
                <a:ea typeface="ＭＳ Ｐゴシック" pitchFamily="1" charset="-128"/>
                <a:cs typeface="Calibri" pitchFamily="34" charset="0"/>
              </a:rPr>
              <a:t>portal vein</a:t>
            </a:r>
          </a:p>
        </p:txBody>
      </p:sp>
      <p:sp>
        <p:nvSpPr>
          <p:cNvPr id="326661" name="Text Box 5"/>
          <p:cNvSpPr txBox="1">
            <a:spLocks noChangeArrowheads="1"/>
          </p:cNvSpPr>
          <p:nvPr>
            <p:custDataLst>
              <p:tags r:id="rId2"/>
            </p:custDataLst>
          </p:nvPr>
        </p:nvSpPr>
        <p:spPr bwMode="auto">
          <a:xfrm>
            <a:off x="3300413" y="3454400"/>
            <a:ext cx="739775" cy="276225"/>
          </a:xfrm>
          <a:prstGeom prst="rect">
            <a:avLst/>
          </a:prstGeom>
          <a:noFill/>
          <a:ln w="9525">
            <a:noFill/>
            <a:miter lim="800000"/>
            <a:headEnd/>
            <a:tailEnd/>
          </a:ln>
          <a:effectLst/>
        </p:spPr>
        <p:txBody>
          <a:bodyPr wrap="none">
            <a:spAutoFit/>
          </a:bodyPr>
          <a:lstStyle/>
          <a:p>
            <a:pPr algn="ctr" eaLnBrk="1" hangingPunct="1">
              <a:defRPr/>
            </a:pPr>
            <a:r>
              <a:rPr lang="en-US" sz="1200" b="1">
                <a:solidFill>
                  <a:schemeClr val="tx1"/>
                </a:solidFill>
                <a:effectLst>
                  <a:outerShdw blurRad="38100" dist="38100" dir="2700000" algn="tl">
                    <a:srgbClr val="C0C0C0"/>
                  </a:outerShdw>
                </a:effectLst>
                <a:latin typeface="Calibri" pitchFamily="34" charset="0"/>
                <a:ea typeface="ＭＳ Ｐゴシック" pitchFamily="1" charset="-128"/>
                <a:cs typeface="Calibri" pitchFamily="34" charset="0"/>
              </a:rPr>
              <a:t>bile duct</a:t>
            </a:r>
          </a:p>
        </p:txBody>
      </p:sp>
      <p:sp>
        <p:nvSpPr>
          <p:cNvPr id="326662" name="Text Box 6"/>
          <p:cNvSpPr txBox="1">
            <a:spLocks noChangeArrowheads="1"/>
          </p:cNvSpPr>
          <p:nvPr>
            <p:custDataLst>
              <p:tags r:id="rId3"/>
            </p:custDataLst>
          </p:nvPr>
        </p:nvSpPr>
        <p:spPr bwMode="auto">
          <a:xfrm rot="3130715">
            <a:off x="2099469" y="3115469"/>
            <a:ext cx="733425" cy="277813"/>
          </a:xfrm>
          <a:prstGeom prst="rect">
            <a:avLst/>
          </a:prstGeom>
          <a:noFill/>
          <a:ln w="9525">
            <a:noFill/>
            <a:miter lim="800000"/>
            <a:headEnd/>
            <a:tailEnd/>
          </a:ln>
          <a:effectLst/>
        </p:spPr>
        <p:txBody>
          <a:bodyPr wrap="none">
            <a:spAutoFit/>
          </a:bodyPr>
          <a:lstStyle/>
          <a:p>
            <a:pPr algn="ctr" eaLnBrk="1" hangingPunct="1">
              <a:defRPr/>
            </a:pPr>
            <a:r>
              <a:rPr lang="en-US" sz="1200" b="1">
                <a:solidFill>
                  <a:schemeClr val="tx1"/>
                </a:solidFill>
                <a:effectLst>
                  <a:outerShdw blurRad="38100" dist="38100" dir="2700000" algn="tl">
                    <a:srgbClr val="C0C0C0"/>
                  </a:outerShdw>
                </a:effectLst>
                <a:latin typeface="Calibri" pitchFamily="34" charset="0"/>
                <a:ea typeface="ＭＳ Ｐゴシック" pitchFamily="1" charset="-128"/>
                <a:cs typeface="Calibri" pitchFamily="34" charset="0"/>
              </a:rPr>
              <a:t>arteriole</a:t>
            </a:r>
          </a:p>
        </p:txBody>
      </p:sp>
      <p:sp>
        <p:nvSpPr>
          <p:cNvPr id="326663" name="Text Box 7"/>
          <p:cNvSpPr txBox="1">
            <a:spLocks noChangeArrowheads="1"/>
          </p:cNvSpPr>
          <p:nvPr>
            <p:custDataLst>
              <p:tags r:id="rId4"/>
            </p:custDataLst>
          </p:nvPr>
        </p:nvSpPr>
        <p:spPr bwMode="auto">
          <a:xfrm>
            <a:off x="4687888" y="1401763"/>
            <a:ext cx="1117600" cy="276225"/>
          </a:xfrm>
          <a:prstGeom prst="rect">
            <a:avLst/>
          </a:prstGeom>
          <a:solidFill>
            <a:schemeClr val="bg1"/>
          </a:solidFill>
          <a:ln w="9525">
            <a:noFill/>
            <a:miter lim="800000"/>
            <a:headEnd/>
            <a:tailEnd/>
          </a:ln>
          <a:effectLst/>
        </p:spPr>
        <p:txBody>
          <a:bodyPr wrap="none">
            <a:spAutoFit/>
          </a:bodyPr>
          <a:lstStyle/>
          <a:p>
            <a:pPr algn="ctr" eaLnBrk="1" hangingPunct="1">
              <a:defRPr/>
            </a:pPr>
            <a:r>
              <a:rPr lang="en-US" sz="1200" b="1">
                <a:solidFill>
                  <a:schemeClr val="tx1"/>
                </a:solidFill>
                <a:effectLst>
                  <a:outerShdw blurRad="38100" dist="38100" dir="2700000" algn="tl">
                    <a:srgbClr val="C0C0C0"/>
                  </a:outerShdw>
                </a:effectLst>
                <a:latin typeface="Calibri" pitchFamily="34" charset="0"/>
                <a:ea typeface="ＭＳ Ｐゴシック" pitchFamily="1" charset="-128"/>
                <a:cs typeface="Calibri" pitchFamily="34" charset="0"/>
              </a:rPr>
              <a:t>reticular fibers</a:t>
            </a:r>
          </a:p>
        </p:txBody>
      </p:sp>
      <p:sp>
        <p:nvSpPr>
          <p:cNvPr id="76807" name="Line 8"/>
          <p:cNvSpPr>
            <a:spLocks noChangeShapeType="1"/>
          </p:cNvSpPr>
          <p:nvPr>
            <p:custDataLst>
              <p:tags r:id="rId5"/>
            </p:custDataLst>
          </p:nvPr>
        </p:nvSpPr>
        <p:spPr bwMode="auto">
          <a:xfrm flipH="1">
            <a:off x="4343400" y="1676400"/>
            <a:ext cx="762000" cy="86518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8" name="Line 9"/>
          <p:cNvSpPr>
            <a:spLocks noChangeShapeType="1"/>
          </p:cNvSpPr>
          <p:nvPr>
            <p:custDataLst>
              <p:tags r:id="rId6"/>
            </p:custDataLst>
          </p:nvPr>
        </p:nvSpPr>
        <p:spPr bwMode="auto">
          <a:xfrm flipH="1" flipV="1">
            <a:off x="5105400" y="1676400"/>
            <a:ext cx="1054100" cy="64928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9" name="Line 10"/>
          <p:cNvSpPr>
            <a:spLocks noChangeShapeType="1"/>
          </p:cNvSpPr>
          <p:nvPr>
            <p:custDataLst>
              <p:tags r:id="rId7"/>
            </p:custDataLst>
          </p:nvPr>
        </p:nvSpPr>
        <p:spPr bwMode="auto">
          <a:xfrm flipH="1" flipV="1">
            <a:off x="5105400" y="1676400"/>
            <a:ext cx="381000" cy="1143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10" name="Line 11"/>
          <p:cNvSpPr>
            <a:spLocks noChangeShapeType="1"/>
          </p:cNvSpPr>
          <p:nvPr>
            <p:custDataLst>
              <p:tags r:id="rId8"/>
            </p:custDataLst>
          </p:nvPr>
        </p:nvSpPr>
        <p:spPr bwMode="auto">
          <a:xfrm flipH="1">
            <a:off x="4343400" y="1676400"/>
            <a:ext cx="762000" cy="8651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11" name="Line 12"/>
          <p:cNvSpPr>
            <a:spLocks noChangeShapeType="1"/>
          </p:cNvSpPr>
          <p:nvPr>
            <p:custDataLst>
              <p:tags r:id="rId9"/>
            </p:custDataLst>
          </p:nvPr>
        </p:nvSpPr>
        <p:spPr bwMode="auto">
          <a:xfrm flipH="1" flipV="1">
            <a:off x="5105400" y="1676400"/>
            <a:ext cx="381000" cy="1143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12" name="Line 13"/>
          <p:cNvSpPr>
            <a:spLocks noChangeShapeType="1"/>
          </p:cNvSpPr>
          <p:nvPr>
            <p:custDataLst>
              <p:tags r:id="rId10"/>
            </p:custDataLst>
          </p:nvPr>
        </p:nvSpPr>
        <p:spPr bwMode="auto">
          <a:xfrm flipH="1" flipV="1">
            <a:off x="5105400" y="1676400"/>
            <a:ext cx="1054100" cy="6492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6670" name="Rectangle 14"/>
          <p:cNvSpPr>
            <a:spLocks noGrp="1" noChangeArrowheads="1"/>
          </p:cNvSpPr>
          <p:nvPr>
            <p:ph type="ctrTitle"/>
            <p:custDataLst>
              <p:tags r:id="rId11"/>
            </p:custDataLst>
          </p:nvPr>
        </p:nvSpPr>
        <p:spPr>
          <a:xfrm>
            <a:off x="685800" y="76200"/>
            <a:ext cx="7772400" cy="533400"/>
          </a:xfrm>
        </p:spPr>
        <p:txBody>
          <a:bodyPr/>
          <a:lstStyle/>
          <a:p>
            <a:pPr eaLnBrk="1" hangingPunct="1">
              <a:defRPr/>
            </a:pPr>
            <a:r>
              <a:rPr lang="en-US" sz="3600" b="1" smtClean="0">
                <a:solidFill>
                  <a:schemeClr val="tx1"/>
                </a:solidFill>
                <a:effectLst>
                  <a:outerShdw blurRad="38100" dist="38100" dir="2700000" algn="tl">
                    <a:srgbClr val="C0C0C0"/>
                  </a:outerShdw>
                </a:effectLst>
              </a:rPr>
              <a:t>Reticular connective tissue</a:t>
            </a:r>
          </a:p>
        </p:txBody>
      </p:sp>
      <p:sp>
        <p:nvSpPr>
          <p:cNvPr id="326671" name="Rectangle 15"/>
          <p:cNvSpPr>
            <a:spLocks noGrp="1" noChangeArrowheads="1"/>
          </p:cNvSpPr>
          <p:nvPr>
            <p:ph type="subTitle" idx="1"/>
            <p:custDataLst>
              <p:tags r:id="rId12"/>
            </p:custDataLst>
          </p:nvPr>
        </p:nvSpPr>
        <p:spPr>
          <a:xfrm>
            <a:off x="1371600" y="685800"/>
            <a:ext cx="6400800" cy="457200"/>
          </a:xfrm>
        </p:spPr>
        <p:txBody>
          <a:bodyPr/>
          <a:lstStyle/>
          <a:p>
            <a:pPr eaLnBrk="1" hangingPunct="1">
              <a:defRPr/>
            </a:pPr>
            <a:r>
              <a:rPr lang="en-US" sz="2000" b="1" smtClean="0">
                <a:effectLst>
                  <a:outerShdw blurRad="38100" dist="38100" dir="2700000" algn="tl">
                    <a:srgbClr val="C0C0C0"/>
                  </a:outerShdw>
                </a:effectLst>
              </a:rPr>
              <a:t>Liver: slide 198 odd, silver stain, 40x obj</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85800" y="539750"/>
            <a:ext cx="7772400" cy="1143000"/>
          </a:xfrm>
        </p:spPr>
        <p:txBody>
          <a:bodyPr/>
          <a:lstStyle/>
          <a:p>
            <a:pPr eaLnBrk="1" hangingPunct="1"/>
            <a:r>
              <a:rPr lang="en-US" sz="4000" smtClean="0"/>
              <a:t>Learning Objectives</a:t>
            </a:r>
            <a:br>
              <a:rPr lang="en-US" sz="4000" smtClean="0"/>
            </a:br>
            <a:r>
              <a:rPr lang="en-US" sz="2400" smtClean="0"/>
              <a:t>At the end of this session, you should be able to:</a:t>
            </a:r>
          </a:p>
        </p:txBody>
      </p:sp>
      <p:sp>
        <p:nvSpPr>
          <p:cNvPr id="77827" name="Rectangle 3"/>
          <p:cNvSpPr>
            <a:spLocks noGrp="1" noChangeArrowheads="1"/>
          </p:cNvSpPr>
          <p:nvPr>
            <p:ph type="body" idx="1"/>
          </p:nvPr>
        </p:nvSpPr>
        <p:spPr>
          <a:xfrm>
            <a:off x="473075" y="1981200"/>
            <a:ext cx="8272463" cy="3344863"/>
          </a:xfrm>
        </p:spPr>
        <p:txBody>
          <a:bodyPr/>
          <a:lstStyle/>
          <a:p>
            <a:pPr marL="341313" indent="-341313" eaLnBrk="1" hangingPunct="1">
              <a:lnSpc>
                <a:spcPct val="80000"/>
              </a:lnSpc>
              <a:buFontTx/>
              <a:buNone/>
              <a:defRPr/>
            </a:pPr>
            <a:r>
              <a:rPr lang="en-US" sz="1600" dirty="0" smtClean="0"/>
              <a:t>1.	Describe the functions and identify the cells commonly found in connective tissue.</a:t>
            </a:r>
            <a:endParaRPr lang="en-US" sz="800" dirty="0" smtClean="0"/>
          </a:p>
          <a:p>
            <a:pPr marL="341313" indent="-341313" eaLnBrk="1" hangingPunct="1">
              <a:lnSpc>
                <a:spcPct val="80000"/>
              </a:lnSpc>
              <a:buFontTx/>
              <a:buNone/>
              <a:defRPr/>
            </a:pPr>
            <a:endParaRPr lang="en-US" sz="800" dirty="0" smtClean="0"/>
          </a:p>
          <a:p>
            <a:pPr marL="341313" indent="-341313" eaLnBrk="1" hangingPunct="1">
              <a:lnSpc>
                <a:spcPct val="80000"/>
              </a:lnSpc>
              <a:buFontTx/>
              <a:buAutoNum type="arabicPeriod" startAt="2"/>
              <a:defRPr/>
            </a:pPr>
            <a:r>
              <a:rPr lang="en-US" sz="1600" dirty="0" smtClean="0"/>
              <a:t>Recognize interstitial (</a:t>
            </a:r>
            <a:r>
              <a:rPr lang="en-US" sz="1600" dirty="0" err="1" smtClean="0"/>
              <a:t>fibrillar</a:t>
            </a:r>
            <a:r>
              <a:rPr lang="en-US" sz="1600" dirty="0" smtClean="0"/>
              <a:t>) collagens and elastic fibers at the light and electron microscopic levels.</a:t>
            </a:r>
          </a:p>
          <a:p>
            <a:pPr marL="341313" indent="-341313" eaLnBrk="1" hangingPunct="1">
              <a:lnSpc>
                <a:spcPct val="80000"/>
              </a:lnSpc>
              <a:buFontTx/>
              <a:buNone/>
              <a:defRPr/>
            </a:pPr>
            <a:endParaRPr lang="en-US" sz="800" dirty="0" smtClean="0"/>
          </a:p>
          <a:p>
            <a:pPr marL="341313" indent="-341313" eaLnBrk="1" hangingPunct="1">
              <a:lnSpc>
                <a:spcPct val="80000"/>
              </a:lnSpc>
              <a:buFontTx/>
              <a:buAutoNum type="arabicPeriod" startAt="3"/>
              <a:defRPr/>
            </a:pPr>
            <a:r>
              <a:rPr lang="en-US" sz="1600" dirty="0" smtClean="0"/>
              <a:t>Distinguish between elastic, type I collagen, type III (reticular) collagen, and elastic  fibers when appropriately stained material is presented.</a:t>
            </a:r>
          </a:p>
          <a:p>
            <a:pPr marL="341313" indent="-341313" eaLnBrk="1" hangingPunct="1">
              <a:lnSpc>
                <a:spcPct val="80000"/>
              </a:lnSpc>
              <a:buFontTx/>
              <a:buNone/>
              <a:defRPr/>
            </a:pPr>
            <a:endParaRPr lang="en-US" sz="900" dirty="0" smtClean="0"/>
          </a:p>
          <a:p>
            <a:pPr marL="347663" indent="-347663" eaLnBrk="1" hangingPunct="1">
              <a:lnSpc>
                <a:spcPct val="80000"/>
              </a:lnSpc>
              <a:buFontTx/>
              <a:buNone/>
              <a:tabLst>
                <a:tab pos="347663" algn="l"/>
              </a:tabLst>
              <a:defRPr/>
            </a:pPr>
            <a:r>
              <a:rPr lang="en-US" sz="1600" dirty="0" smtClean="0"/>
              <a:t>4.	Recognize </a:t>
            </a:r>
            <a:r>
              <a:rPr lang="en-US" sz="1600" b="1" dirty="0" smtClean="0"/>
              <a:t>types of connective tissue </a:t>
            </a:r>
            <a:r>
              <a:rPr lang="en-US" sz="1600" dirty="0" smtClean="0"/>
              <a:t>(</a:t>
            </a:r>
            <a:r>
              <a:rPr lang="en-US" sz="1600" i="1" dirty="0" smtClean="0"/>
              <a:t>e.g</a:t>
            </a:r>
            <a:r>
              <a:rPr lang="en-US" sz="1600" dirty="0" smtClean="0"/>
              <a:t>., dense irregular, dense regular, loose, adipose) and their </a:t>
            </a:r>
            <a:r>
              <a:rPr lang="en-US" sz="1600" b="1" dirty="0" smtClean="0"/>
              <a:t>constituent cells </a:t>
            </a:r>
            <a:r>
              <a:rPr lang="en-US" sz="1600" dirty="0" smtClean="0"/>
              <a:t>and provide examples where different types of connective tissue are found in the body.</a:t>
            </a:r>
          </a:p>
          <a:p>
            <a:pPr marL="341313" indent="-341313" eaLnBrk="1" hangingPunct="1">
              <a:lnSpc>
                <a:spcPct val="80000"/>
              </a:lnSpc>
              <a:buFontTx/>
              <a:buNone/>
              <a:defRPr/>
            </a:pPr>
            <a:endParaRPr lang="en-US" sz="800" dirty="0" smtClean="0"/>
          </a:p>
          <a:p>
            <a:pPr marL="347663" indent="-347663" eaLnBrk="1" hangingPunct="1">
              <a:lnSpc>
                <a:spcPct val="80000"/>
              </a:lnSpc>
              <a:buFontTx/>
              <a:buNone/>
              <a:tabLst>
                <a:tab pos="347663" algn="l"/>
              </a:tabLst>
              <a:defRPr/>
            </a:pPr>
            <a:r>
              <a:rPr lang="en-US" sz="1600" dirty="0" smtClean="0"/>
              <a:t>5.	Recognize a basement membrane (or basal lamina) in sections or micrographs where the structure is conspicuously present and understand its functions.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043" descr="slide16"/>
          <p:cNvPicPr>
            <a:picLocks noChangeAspect="1" noChangeArrowheads="1"/>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625475" y="1303338"/>
            <a:ext cx="789305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1026"/>
          <p:cNvSpPr>
            <a:spLocks noGrp="1" noChangeArrowheads="1"/>
          </p:cNvSpPr>
          <p:nvPr>
            <p:ph type="title"/>
            <p:custDataLst>
              <p:tags r:id="rId2"/>
            </p:custDataLst>
          </p:nvPr>
        </p:nvSpPr>
        <p:spPr>
          <a:xfrm>
            <a:off x="685800" y="304800"/>
            <a:ext cx="7772400" cy="685800"/>
          </a:xfrm>
        </p:spPr>
        <p:txBody>
          <a:bodyPr/>
          <a:lstStyle/>
          <a:p>
            <a:pPr eaLnBrk="1" hangingPunct="1"/>
            <a:r>
              <a:rPr lang="en-US" sz="3600" smtClean="0">
                <a:solidFill>
                  <a:schemeClr val="tx1"/>
                </a:solidFill>
                <a:latin typeface="Skia" charset="0"/>
              </a:rPr>
              <a:t>Collagen Fibers vs. Fibrils</a:t>
            </a:r>
          </a:p>
        </p:txBody>
      </p:sp>
      <p:sp>
        <p:nvSpPr>
          <p:cNvPr id="305158" name="Text Box 1030"/>
          <p:cNvSpPr txBox="1">
            <a:spLocks noChangeArrowheads="1"/>
          </p:cNvSpPr>
          <p:nvPr>
            <p:custDataLst>
              <p:tags r:id="rId3"/>
            </p:custDataLst>
          </p:nvPr>
        </p:nvSpPr>
        <p:spPr bwMode="auto">
          <a:xfrm>
            <a:off x="609600" y="1295400"/>
            <a:ext cx="1284288" cy="457200"/>
          </a:xfrm>
          <a:prstGeom prst="rect">
            <a:avLst/>
          </a:prstGeom>
          <a:solidFill>
            <a:srgbClr val="66FFFF"/>
          </a:solidFill>
          <a:ln w="9525">
            <a:noFill/>
            <a:miter lim="800000"/>
            <a:headEnd/>
            <a:tailEnd/>
          </a:ln>
          <a:effectLst/>
        </p:spPr>
        <p:txBody>
          <a:bodyPr>
            <a:spAutoFit/>
          </a:bodyPr>
          <a:lstStyle/>
          <a:p>
            <a:pPr eaLnBrk="1" hangingPunct="1">
              <a:spcBef>
                <a:spcPct val="50000"/>
              </a:spcBef>
              <a:defRPr/>
            </a:pPr>
            <a:r>
              <a:rPr lang="en-US" sz="2400" b="1">
                <a:solidFill>
                  <a:schemeClr val="tx1"/>
                </a:solidFill>
                <a:effectLst>
                  <a:outerShdw blurRad="38100" dist="38100" dir="2700000" algn="tl">
                    <a:srgbClr val="FFFFFF"/>
                  </a:outerShdw>
                </a:effectLst>
                <a:latin typeface="Arial" charset="0"/>
                <a:ea typeface="ＭＳ Ｐゴシック" pitchFamily="1" charset="-128"/>
              </a:rPr>
              <a:t>H &amp; E</a:t>
            </a:r>
          </a:p>
        </p:txBody>
      </p:sp>
      <p:sp>
        <p:nvSpPr>
          <p:cNvPr id="9221" name="Text Box 1032"/>
          <p:cNvSpPr txBox="1">
            <a:spLocks noChangeArrowheads="1"/>
          </p:cNvSpPr>
          <p:nvPr>
            <p:custDataLst>
              <p:tags r:id="rId4"/>
            </p:custDataLst>
          </p:nvPr>
        </p:nvSpPr>
        <p:spPr bwMode="auto">
          <a:xfrm>
            <a:off x="5715000" y="1676400"/>
            <a:ext cx="15240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spcBef>
                <a:spcPct val="50000"/>
              </a:spcBef>
            </a:pPr>
            <a:r>
              <a:rPr lang="en-US" sz="2400" b="1">
                <a:solidFill>
                  <a:schemeClr val="tx1"/>
                </a:solidFill>
              </a:rPr>
              <a:t>fibrils</a:t>
            </a:r>
            <a:endParaRPr lang="en-US">
              <a:solidFill>
                <a:schemeClr val="tx1"/>
              </a:solidFill>
            </a:endParaRPr>
          </a:p>
          <a:p>
            <a:pPr>
              <a:spcBef>
                <a:spcPct val="50000"/>
              </a:spcBef>
            </a:pPr>
            <a:endParaRPr lang="en-US">
              <a:solidFill>
                <a:schemeClr val="tx1"/>
              </a:solidFill>
            </a:endParaRPr>
          </a:p>
        </p:txBody>
      </p:sp>
      <p:sp>
        <p:nvSpPr>
          <p:cNvPr id="9222" name="Line 1033"/>
          <p:cNvSpPr>
            <a:spLocks noChangeShapeType="1"/>
          </p:cNvSpPr>
          <p:nvPr>
            <p:custDataLst>
              <p:tags r:id="rId5"/>
            </p:custDataLst>
          </p:nvPr>
        </p:nvSpPr>
        <p:spPr bwMode="auto">
          <a:xfrm flipH="1">
            <a:off x="5410200" y="2057400"/>
            <a:ext cx="685800" cy="914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23" name="Line 1034"/>
          <p:cNvSpPr>
            <a:spLocks noChangeShapeType="1"/>
          </p:cNvSpPr>
          <p:nvPr>
            <p:custDataLst>
              <p:tags r:id="rId6"/>
            </p:custDataLst>
          </p:nvPr>
        </p:nvSpPr>
        <p:spPr bwMode="auto">
          <a:xfrm flipH="1">
            <a:off x="6019800" y="2057400"/>
            <a:ext cx="76200" cy="838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24" name="Line 1035"/>
          <p:cNvSpPr>
            <a:spLocks noChangeShapeType="1"/>
          </p:cNvSpPr>
          <p:nvPr>
            <p:custDataLst>
              <p:tags r:id="rId7"/>
            </p:custDataLst>
          </p:nvPr>
        </p:nvSpPr>
        <p:spPr bwMode="auto">
          <a:xfrm>
            <a:off x="6096000" y="2057400"/>
            <a:ext cx="4572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25" name="Text Box 1036"/>
          <p:cNvSpPr txBox="1">
            <a:spLocks noChangeArrowheads="1"/>
          </p:cNvSpPr>
          <p:nvPr>
            <p:custDataLst>
              <p:tags r:id="rId8"/>
            </p:custDataLst>
          </p:nvPr>
        </p:nvSpPr>
        <p:spPr bwMode="auto">
          <a:xfrm>
            <a:off x="990600" y="5181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spcBef>
                <a:spcPct val="50000"/>
              </a:spcBef>
            </a:pPr>
            <a:r>
              <a:rPr lang="en-US" sz="2400" b="1">
                <a:solidFill>
                  <a:schemeClr val="tx1"/>
                </a:solidFill>
              </a:rPr>
              <a:t>fibers</a:t>
            </a:r>
          </a:p>
        </p:txBody>
      </p:sp>
      <p:sp>
        <p:nvSpPr>
          <p:cNvPr id="9226" name="Line 1037"/>
          <p:cNvSpPr>
            <a:spLocks noChangeShapeType="1"/>
          </p:cNvSpPr>
          <p:nvPr>
            <p:custDataLst>
              <p:tags r:id="rId9"/>
            </p:custDataLst>
          </p:nvPr>
        </p:nvSpPr>
        <p:spPr bwMode="auto">
          <a:xfrm>
            <a:off x="1905000" y="5410200"/>
            <a:ext cx="762000" cy="152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27" name="Line 1038"/>
          <p:cNvSpPr>
            <a:spLocks noChangeShapeType="1"/>
          </p:cNvSpPr>
          <p:nvPr>
            <p:custDataLst>
              <p:tags r:id="rId10"/>
            </p:custDataLst>
          </p:nvPr>
        </p:nvSpPr>
        <p:spPr bwMode="auto">
          <a:xfrm flipV="1">
            <a:off x="1905000" y="4953000"/>
            <a:ext cx="83820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28" name="Line 1039"/>
          <p:cNvSpPr>
            <a:spLocks noChangeShapeType="1"/>
          </p:cNvSpPr>
          <p:nvPr>
            <p:custDataLst>
              <p:tags r:id="rId11"/>
            </p:custDataLst>
          </p:nvPr>
        </p:nvSpPr>
        <p:spPr bwMode="auto">
          <a:xfrm flipV="1">
            <a:off x="1905000" y="4724400"/>
            <a:ext cx="7620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3" descr="slide11"/>
          <p:cNvPicPr>
            <a:picLocks noChangeAspect="1" noChangeArrowheads="1"/>
          </p:cNvPicPr>
          <p:nvPr>
            <p:custDataLst>
              <p:tags r:id="rId1"/>
            </p:custDataLst>
          </p:nvPr>
        </p:nvPicPr>
        <p:blipFill>
          <a:blip r:embed="rId12">
            <a:extLst>
              <a:ext uri="{28A0092B-C50C-407E-A947-70E740481C1C}">
                <a14:useLocalDpi xmlns:a14="http://schemas.microsoft.com/office/drawing/2010/main" val="0"/>
              </a:ext>
            </a:extLst>
          </a:blip>
          <a:srcRect/>
          <a:stretch>
            <a:fillRect/>
          </a:stretch>
        </p:blipFill>
        <p:spPr bwMode="auto">
          <a:xfrm>
            <a:off x="0" y="55563"/>
            <a:ext cx="9144000"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5" name="Text Box 5"/>
          <p:cNvSpPr txBox="1">
            <a:spLocks noChangeArrowheads="1"/>
          </p:cNvSpPr>
          <p:nvPr>
            <p:custDataLst>
              <p:tags r:id="rId2"/>
            </p:custDataLst>
          </p:nvPr>
        </p:nvSpPr>
        <p:spPr bwMode="auto">
          <a:xfrm>
            <a:off x="4637088" y="4968875"/>
            <a:ext cx="1111250" cy="428625"/>
          </a:xfrm>
          <a:prstGeom prst="rect">
            <a:avLst/>
          </a:prstGeom>
          <a:noFill/>
          <a:ln w="9525">
            <a:noFill/>
            <a:miter lim="800000"/>
            <a:headEnd/>
            <a:tailEnd/>
          </a:ln>
          <a:effectLst/>
        </p:spPr>
        <p:txBody>
          <a:bodyPr wrap="none">
            <a:spAutoFit/>
          </a:bodyPr>
          <a:lstStyle/>
          <a:p>
            <a:pPr algn="ctr">
              <a:defRPr/>
            </a:pPr>
            <a:r>
              <a:rPr lang="en-US" sz="1100" b="1">
                <a:solidFill>
                  <a:schemeClr val="tx1"/>
                </a:solidFill>
                <a:effectLst>
                  <a:outerShdw blurRad="38100" dist="38100" dir="2700000" algn="tl">
                    <a:srgbClr val="C0C0C0"/>
                  </a:outerShdw>
                </a:effectLst>
                <a:latin typeface="Arial Narrow" pitchFamily="34" charset="0"/>
                <a:ea typeface="ＭＳ Ｐゴシック" pitchFamily="1" charset="-128"/>
              </a:rPr>
              <a:t>ALDOL </a:t>
            </a:r>
          </a:p>
          <a:p>
            <a:pPr algn="ctr">
              <a:defRPr/>
            </a:pPr>
            <a:r>
              <a:rPr lang="en-US" sz="1100" b="1">
                <a:solidFill>
                  <a:schemeClr val="tx1"/>
                </a:solidFill>
                <a:effectLst>
                  <a:outerShdw blurRad="38100" dist="38100" dir="2700000" algn="tl">
                    <a:srgbClr val="C0C0C0"/>
                  </a:outerShdw>
                </a:effectLst>
                <a:latin typeface="Arial Narrow" pitchFamily="34" charset="0"/>
                <a:ea typeface="ＭＳ Ｐゴシック" pitchFamily="1" charset="-128"/>
              </a:rPr>
              <a:t>CONDENSATION</a:t>
            </a:r>
            <a:endParaRPr lang="en-US" sz="1100" b="1">
              <a:solidFill>
                <a:schemeClr val="tx1"/>
              </a:solidFill>
              <a:latin typeface="Arial Narrow" pitchFamily="34" charset="0"/>
              <a:ea typeface="ＭＳ Ｐゴシック" pitchFamily="1" charset="-128"/>
            </a:endParaRPr>
          </a:p>
        </p:txBody>
      </p:sp>
      <p:sp>
        <p:nvSpPr>
          <p:cNvPr id="10244" name="Line 6"/>
          <p:cNvSpPr>
            <a:spLocks noChangeShapeType="1"/>
          </p:cNvSpPr>
          <p:nvPr>
            <p:custDataLst>
              <p:tags r:id="rId3"/>
            </p:custDataLst>
          </p:nvPr>
        </p:nvSpPr>
        <p:spPr bwMode="auto">
          <a:xfrm flipH="1">
            <a:off x="2971800" y="2895600"/>
            <a:ext cx="609600" cy="76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6487" name="Text Box 7"/>
          <p:cNvSpPr txBox="1">
            <a:spLocks noChangeArrowheads="1"/>
          </p:cNvSpPr>
          <p:nvPr>
            <p:custDataLst>
              <p:tags r:id="rId4"/>
            </p:custDataLst>
          </p:nvPr>
        </p:nvSpPr>
        <p:spPr bwMode="auto">
          <a:xfrm>
            <a:off x="3565525" y="2776538"/>
            <a:ext cx="846138" cy="457200"/>
          </a:xfrm>
          <a:prstGeom prst="rect">
            <a:avLst/>
          </a:prstGeom>
          <a:noFill/>
          <a:ln w="9525">
            <a:noFill/>
            <a:miter lim="800000"/>
            <a:headEnd/>
            <a:tailEnd/>
          </a:ln>
          <a:effectLst/>
        </p:spPr>
        <p:txBody>
          <a:bodyPr wrap="none">
            <a:spAutoFit/>
          </a:bodyPr>
          <a:lstStyle/>
          <a:p>
            <a:pPr>
              <a:defRPr/>
            </a:pPr>
            <a:r>
              <a:rPr lang="en-US" sz="1200" b="1">
                <a:solidFill>
                  <a:schemeClr val="tx1"/>
                </a:solidFill>
                <a:effectLst>
                  <a:outerShdw blurRad="38100" dist="38100" dir="2700000" algn="tl">
                    <a:srgbClr val="C0C0C0"/>
                  </a:outerShdw>
                </a:effectLst>
                <a:latin typeface="Arial Narrow" pitchFamily="34" charset="0"/>
                <a:ea typeface="ＭＳ Ｐゴシック" pitchFamily="1" charset="-128"/>
              </a:rPr>
              <a:t>DISULFIDE</a:t>
            </a:r>
          </a:p>
          <a:p>
            <a:pPr>
              <a:defRPr/>
            </a:pPr>
            <a:r>
              <a:rPr lang="en-US" sz="1200" b="1">
                <a:solidFill>
                  <a:schemeClr val="tx1"/>
                </a:solidFill>
                <a:effectLst>
                  <a:outerShdw blurRad="38100" dist="38100" dir="2700000" algn="tl">
                    <a:srgbClr val="C0C0C0"/>
                  </a:outerShdw>
                </a:effectLst>
                <a:latin typeface="Arial Narrow" pitchFamily="34" charset="0"/>
                <a:ea typeface="ＭＳ Ｐゴシック" pitchFamily="1" charset="-128"/>
              </a:rPr>
              <a:t>BONDS</a:t>
            </a:r>
            <a:endParaRPr lang="en-US" sz="1200" b="1">
              <a:solidFill>
                <a:schemeClr val="tx1"/>
              </a:solidFill>
              <a:latin typeface="Arial Narrow" pitchFamily="34" charset="0"/>
              <a:ea typeface="ＭＳ Ｐゴシック" pitchFamily="1" charset="-128"/>
            </a:endParaRPr>
          </a:p>
        </p:txBody>
      </p:sp>
      <p:sp>
        <p:nvSpPr>
          <p:cNvPr id="10246" name="Rectangle 8"/>
          <p:cNvSpPr>
            <a:spLocks noChangeArrowheads="1"/>
          </p:cNvSpPr>
          <p:nvPr>
            <p:custDataLst>
              <p:tags r:id="rId5"/>
            </p:custDataLst>
          </p:nvPr>
        </p:nvSpPr>
        <p:spPr bwMode="auto">
          <a:xfrm>
            <a:off x="1600200" y="762000"/>
            <a:ext cx="1981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247" name="Rectangle 9">
            <a:hlinkClick r:id="rId13" action="ppaction://hlinksldjump"/>
          </p:cNvPr>
          <p:cNvSpPr>
            <a:spLocks noChangeArrowheads="1"/>
          </p:cNvSpPr>
          <p:nvPr>
            <p:custDataLst>
              <p:tags r:id="rId6"/>
            </p:custDataLst>
          </p:nvPr>
        </p:nvSpPr>
        <p:spPr bwMode="auto">
          <a:xfrm>
            <a:off x="1600200" y="762000"/>
            <a:ext cx="1981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248" name="Text Box 10"/>
          <p:cNvSpPr txBox="1">
            <a:spLocks noChangeArrowheads="1"/>
          </p:cNvSpPr>
          <p:nvPr>
            <p:custDataLst>
              <p:tags r:id="rId7"/>
            </p:custDataLst>
          </p:nvPr>
        </p:nvSpPr>
        <p:spPr bwMode="auto">
          <a:xfrm>
            <a:off x="5791200" y="168275"/>
            <a:ext cx="321627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pPr algn="ctr"/>
            <a:r>
              <a:rPr lang="en-US"/>
              <a:t>Collagen Synthesis</a:t>
            </a:r>
          </a:p>
        </p:txBody>
      </p:sp>
      <p:sp>
        <p:nvSpPr>
          <p:cNvPr id="10249" name="Rectangle 11">
            <a:hlinkClick r:id="rId14" action="ppaction://hlinksldjump"/>
          </p:cNvPr>
          <p:cNvSpPr>
            <a:spLocks noChangeArrowheads="1"/>
          </p:cNvSpPr>
          <p:nvPr>
            <p:custDataLst>
              <p:tags r:id="rId8"/>
            </p:custDataLst>
          </p:nvPr>
        </p:nvSpPr>
        <p:spPr bwMode="auto">
          <a:xfrm>
            <a:off x="2667000" y="22860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250" name="Rectangle 12">
            <a:hlinkClick r:id="rId15" action="ppaction://hlinksldjump"/>
          </p:cNvPr>
          <p:cNvSpPr>
            <a:spLocks noChangeArrowheads="1"/>
          </p:cNvSpPr>
          <p:nvPr>
            <p:custDataLst>
              <p:tags r:id="rId9"/>
            </p:custDataLst>
          </p:nvPr>
        </p:nvSpPr>
        <p:spPr bwMode="auto">
          <a:xfrm>
            <a:off x="4572000" y="4876800"/>
            <a:ext cx="129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251" name="Text Box 14"/>
          <p:cNvSpPr txBox="1">
            <a:spLocks noChangeArrowheads="1"/>
          </p:cNvSpPr>
          <p:nvPr/>
        </p:nvSpPr>
        <p:spPr bwMode="auto">
          <a:xfrm>
            <a:off x="4357688" y="5846763"/>
            <a:ext cx="1352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chemeClr val="tx2"/>
                </a:solidFill>
                <a:latin typeface="Skia" charset="0"/>
                <a:ea typeface="ＭＳ Ｐゴシック" charset="-128"/>
              </a:defRPr>
            </a:lvl1pPr>
            <a:lvl2pPr marL="742950" indent="-285750">
              <a:defRPr sz="4400">
                <a:solidFill>
                  <a:schemeClr val="tx2"/>
                </a:solidFill>
                <a:latin typeface="Skia" charset="0"/>
                <a:ea typeface="ＭＳ Ｐゴシック" charset="-128"/>
              </a:defRPr>
            </a:lvl2pPr>
            <a:lvl3pPr marL="1143000" indent="-228600">
              <a:defRPr sz="4400">
                <a:solidFill>
                  <a:schemeClr val="tx2"/>
                </a:solidFill>
                <a:latin typeface="Skia" charset="0"/>
                <a:ea typeface="ＭＳ Ｐゴシック" charset="-128"/>
              </a:defRPr>
            </a:lvl3pPr>
            <a:lvl4pPr marL="1600200" indent="-228600">
              <a:defRPr sz="4400">
                <a:solidFill>
                  <a:schemeClr val="tx2"/>
                </a:solidFill>
                <a:latin typeface="Skia" charset="0"/>
                <a:ea typeface="ＭＳ Ｐゴシック" charset="-128"/>
              </a:defRPr>
            </a:lvl4pPr>
            <a:lvl5pPr marL="2057400" indent="-228600">
              <a:defRPr sz="4400">
                <a:solidFill>
                  <a:schemeClr val="tx2"/>
                </a:solidFill>
                <a:latin typeface="Skia" charset="0"/>
                <a:ea typeface="ＭＳ Ｐゴシック" charset="-128"/>
              </a:defRPr>
            </a:lvl5pPr>
            <a:lvl6pPr marL="2514600" indent="-228600" eaLnBrk="0" fontAlgn="base" hangingPunct="0">
              <a:spcBef>
                <a:spcPct val="0"/>
              </a:spcBef>
              <a:spcAft>
                <a:spcPct val="0"/>
              </a:spcAft>
              <a:defRPr sz="4400">
                <a:solidFill>
                  <a:schemeClr val="tx2"/>
                </a:solidFill>
                <a:latin typeface="Skia" charset="0"/>
                <a:ea typeface="ＭＳ Ｐゴシック" charset="-128"/>
              </a:defRPr>
            </a:lvl6pPr>
            <a:lvl7pPr marL="2971800" indent="-228600" eaLnBrk="0" fontAlgn="base" hangingPunct="0">
              <a:spcBef>
                <a:spcPct val="0"/>
              </a:spcBef>
              <a:spcAft>
                <a:spcPct val="0"/>
              </a:spcAft>
              <a:defRPr sz="4400">
                <a:solidFill>
                  <a:schemeClr val="tx2"/>
                </a:solidFill>
                <a:latin typeface="Skia" charset="0"/>
                <a:ea typeface="ＭＳ Ｐゴシック" charset="-128"/>
              </a:defRPr>
            </a:lvl7pPr>
            <a:lvl8pPr marL="3429000" indent="-228600" eaLnBrk="0" fontAlgn="base" hangingPunct="0">
              <a:spcBef>
                <a:spcPct val="0"/>
              </a:spcBef>
              <a:spcAft>
                <a:spcPct val="0"/>
              </a:spcAft>
              <a:defRPr sz="4400">
                <a:solidFill>
                  <a:schemeClr val="tx2"/>
                </a:solidFill>
                <a:latin typeface="Skia" charset="0"/>
                <a:ea typeface="ＭＳ Ｐゴシック" charset="-128"/>
              </a:defRPr>
            </a:lvl8pPr>
            <a:lvl9pPr marL="3886200" indent="-228600" eaLnBrk="0" fontAlgn="base" hangingPunct="0">
              <a:spcBef>
                <a:spcPct val="0"/>
              </a:spcBef>
              <a:spcAft>
                <a:spcPct val="0"/>
              </a:spcAft>
              <a:defRPr sz="4400">
                <a:solidFill>
                  <a:schemeClr val="tx2"/>
                </a:solidFill>
                <a:latin typeface="Skia" charset="0"/>
                <a:ea typeface="ＭＳ Ｐゴシック" charset="-128"/>
              </a:defRPr>
            </a:lvl9pPr>
          </a:lstStyle>
          <a:p>
            <a:r>
              <a:rPr lang="en-US" sz="1000" b="1"/>
              <a:t>(aka tropocollagen)</a:t>
            </a:r>
          </a:p>
        </p:txBody>
      </p:sp>
      <p:sp>
        <p:nvSpPr>
          <p:cNvPr id="10252" name="Line 15"/>
          <p:cNvSpPr>
            <a:spLocks noChangeShapeType="1"/>
          </p:cNvSpPr>
          <p:nvPr/>
        </p:nvSpPr>
        <p:spPr bwMode="auto">
          <a:xfrm flipH="1" flipV="1">
            <a:off x="4192588" y="5781675"/>
            <a:ext cx="227012"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Skia"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Skia"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4933</TotalTime>
  <Words>5088</Words>
  <Application>Microsoft Office PowerPoint</Application>
  <PresentationFormat>On-screen Show (4:3)</PresentationFormat>
  <Paragraphs>631</Paragraphs>
  <Slides>75</Slides>
  <Notes>73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75</vt:i4>
      </vt:variant>
    </vt:vector>
  </HeadingPairs>
  <TitlesOfParts>
    <vt:vector size="83" baseType="lpstr">
      <vt:lpstr>Skia</vt:lpstr>
      <vt:lpstr>ＭＳ Ｐゴシック</vt:lpstr>
      <vt:lpstr>Arial</vt:lpstr>
      <vt:lpstr>Calibri</vt:lpstr>
      <vt:lpstr>Arial Narrow</vt:lpstr>
      <vt:lpstr>Symbol</vt:lpstr>
      <vt:lpstr>Times</vt:lpstr>
      <vt:lpstr>Blank Presentation</vt:lpstr>
      <vt:lpstr>Histology: Connective Tissue</vt:lpstr>
      <vt:lpstr>Connective Tissue</vt:lpstr>
      <vt:lpstr>General Properties of Connective Tissue  </vt:lpstr>
      <vt:lpstr>Connective Tissue</vt:lpstr>
      <vt:lpstr>Fibers in Connective Tissue</vt:lpstr>
      <vt:lpstr>Major Collagen Fiber Types (out of  at least 20)</vt:lpstr>
      <vt:lpstr>Collagen fibers viewed by light microscopy </vt:lpstr>
      <vt:lpstr>Collagen Fibers vs. Fibrils</vt:lpstr>
      <vt:lpstr>PowerPoint Presentation</vt:lpstr>
      <vt:lpstr>Assembly of collagen fiber bundles </vt:lpstr>
      <vt:lpstr>PowerPoint Presentation</vt:lpstr>
      <vt:lpstr>PowerPoint Presentation</vt:lpstr>
      <vt:lpstr>Reticular (Reticulin) Fibers</vt:lpstr>
      <vt:lpstr>PowerPoint Presentation</vt:lpstr>
      <vt:lpstr>Clinical disorders resulting from defects in collagen synthesis</vt:lpstr>
      <vt:lpstr>Ehlers-Danlos Syndromes </vt:lpstr>
      <vt:lpstr>Noncollagen Components of the Extracellular Matrix</vt:lpstr>
      <vt:lpstr>Elastic Fibers</vt:lpstr>
      <vt:lpstr>Network of elastin molecules can stretch and recoil like a rubber band </vt:lpstr>
      <vt:lpstr>Elastin appears amorphous (not fibrillar) in the electron microscope</vt:lpstr>
      <vt:lpstr>Elastic and Collagen Fibers</vt:lpstr>
      <vt:lpstr>Ground Substance of the  Extracellular Matrix (ECM)</vt:lpstr>
      <vt:lpstr>PowerPoint Presentation</vt:lpstr>
      <vt:lpstr>Basement Membrane –  Collagen Types IV, VII, and III</vt:lpstr>
      <vt:lpstr>Basement membranes vary in thickness</vt:lpstr>
      <vt:lpstr>PowerPoint Presentation</vt:lpstr>
      <vt:lpstr>Tying it all together Interactions of many proteins tether cell to the underlying connective tissue: </vt:lpstr>
      <vt:lpstr>Cells in Connective Tissue</vt:lpstr>
      <vt:lpstr>Connective Cell Lineages</vt:lpstr>
      <vt:lpstr>Fibroblasts are the most common cells in connective tissue</vt:lpstr>
      <vt:lpstr>Active and inactive fibroblasts</vt:lpstr>
      <vt:lpstr>Adipocytes predominate in adipose tissue</vt:lpstr>
      <vt:lpstr>Adipocytes</vt:lpstr>
      <vt:lpstr>Brown (Multilocular) Adipose Tissue</vt:lpstr>
      <vt:lpstr>Cells of the blood</vt:lpstr>
      <vt:lpstr>Human blood smear, with RBCs, WBCs and platelets</vt:lpstr>
      <vt:lpstr>Erythrocyte (red blood cell, RBC)</vt:lpstr>
      <vt:lpstr>PowerPoint Presentation</vt:lpstr>
      <vt:lpstr>Red blood cells in a blood smear</vt:lpstr>
      <vt:lpstr>Platelets (thrombocytes)</vt:lpstr>
      <vt:lpstr>Platelets (at right) in a blood smear</vt:lpstr>
      <vt:lpstr>RBC &amp; platelet, TEM</vt:lpstr>
      <vt:lpstr>Neutrophil</vt:lpstr>
      <vt:lpstr>Two neutrophils in a blood smear</vt:lpstr>
      <vt:lpstr>Neutrophil, transmission electron micrograph</vt:lpstr>
      <vt:lpstr>Neutrophils in tissue:</vt:lpstr>
      <vt:lpstr>Eosinophil</vt:lpstr>
      <vt:lpstr>Eosinophil in a human blood smear</vt:lpstr>
      <vt:lpstr>Eosinophil, transmission electron microscopy</vt:lpstr>
      <vt:lpstr>Eosinophils can also migrate into connective tissue</vt:lpstr>
      <vt:lpstr>Basophil</vt:lpstr>
      <vt:lpstr>Comparison of basophil and eosinophil in a blood smear</vt:lpstr>
      <vt:lpstr>Basophil, transmission electron microscopy</vt:lpstr>
      <vt:lpstr>Mast Cells</vt:lpstr>
      <vt:lpstr>EM of a Mast Cell</vt:lpstr>
      <vt:lpstr>Mast Cell Secretion  </vt:lpstr>
      <vt:lpstr>Lymphocyte</vt:lpstr>
      <vt:lpstr>Small lymphocyte in a blood smear</vt:lpstr>
      <vt:lpstr>Electron micrograph of a lymphocyte</vt:lpstr>
      <vt:lpstr>B lymphocytes migrate into connective tissues –when activated they differentiate into Plasma Cells  that constitutively secrete antibodies</vt:lpstr>
      <vt:lpstr>EM of Plasma Cells</vt:lpstr>
      <vt:lpstr>Monocyte</vt:lpstr>
      <vt:lpstr>Monocyte in a blood smear</vt:lpstr>
      <vt:lpstr>Monocyte, transmission electron microscopy</vt:lpstr>
      <vt:lpstr>Monocytes migrate from blood vessels into connective tissue where they differentiate into Macrophages</vt:lpstr>
      <vt:lpstr>Ultrastructural features of a Macrophage</vt:lpstr>
      <vt:lpstr>Types of Connective Tissue Proper</vt:lpstr>
      <vt:lpstr>Loose connective tissue:  delicate, vascularized, flexible; facilitates transport of cells and materials (secretion, absorption, immunity)</vt:lpstr>
      <vt:lpstr>Dense Irregular CT Densely packed collagen fibers, often in perpendicular bundles; resists tension in many directions and provides mechanical support.   </vt:lpstr>
      <vt:lpstr>Dermis of Skin has both Loose and Dense Irregular CT</vt:lpstr>
      <vt:lpstr>Dense Regular CT (collagenous)</vt:lpstr>
      <vt:lpstr>Dense Regular CT (elastic)</vt:lpstr>
      <vt:lpstr>Adipose Tissue</vt:lpstr>
      <vt:lpstr>Reticular connective tissue</vt:lpstr>
      <vt:lpstr>Learning Objectives At the end of this session, you should be able to:</vt:lpstr>
    </vt:vector>
  </TitlesOfParts>
  <Company>University of Michgan, Dept. of CDB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 Connective Tissue</dc:title>
  <dc:creator>JM Velkey</dc:creator>
  <cp:lastModifiedBy>Matt Velkey</cp:lastModifiedBy>
  <cp:revision>147</cp:revision>
  <dcterms:created xsi:type="dcterms:W3CDTF">2005-07-14T17:42:33Z</dcterms:created>
  <dcterms:modified xsi:type="dcterms:W3CDTF">2011-08-22T20:21:38Z</dcterms:modified>
</cp:coreProperties>
</file>