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60" r:id="rId2"/>
    <p:sldId id="427" r:id="rId3"/>
    <p:sldId id="368" r:id="rId4"/>
    <p:sldId id="426" r:id="rId5"/>
    <p:sldId id="381" r:id="rId6"/>
    <p:sldId id="377" r:id="rId7"/>
    <p:sldId id="379" r:id="rId8"/>
    <p:sldId id="380" r:id="rId9"/>
    <p:sldId id="382" r:id="rId10"/>
    <p:sldId id="388" r:id="rId11"/>
    <p:sldId id="389" r:id="rId12"/>
    <p:sldId id="390" r:id="rId13"/>
    <p:sldId id="391" r:id="rId14"/>
    <p:sldId id="392" r:id="rId15"/>
    <p:sldId id="394" r:id="rId16"/>
    <p:sldId id="397" r:id="rId17"/>
    <p:sldId id="398" r:id="rId18"/>
    <p:sldId id="399" r:id="rId19"/>
    <p:sldId id="400" r:id="rId20"/>
    <p:sldId id="401" r:id="rId21"/>
    <p:sldId id="423" r:id="rId22"/>
    <p:sldId id="424" r:id="rId23"/>
    <p:sldId id="406" r:id="rId24"/>
    <p:sldId id="428" r:id="rId25"/>
    <p:sldId id="429" r:id="rId26"/>
    <p:sldId id="430" r:id="rId27"/>
    <p:sldId id="431" r:id="rId28"/>
    <p:sldId id="316" r:id="rId29"/>
    <p:sldId id="356" r:id="rId30"/>
    <p:sldId id="291" r:id="rId31"/>
    <p:sldId id="265" r:id="rId32"/>
    <p:sldId id="321" r:id="rId33"/>
    <p:sldId id="323" r:id="rId34"/>
    <p:sldId id="324" r:id="rId35"/>
    <p:sldId id="325" r:id="rId36"/>
    <p:sldId id="326" r:id="rId37"/>
    <p:sldId id="432" r:id="rId38"/>
    <p:sldId id="327" r:id="rId39"/>
    <p:sldId id="347" r:id="rId40"/>
    <p:sldId id="433" r:id="rId41"/>
    <p:sldId id="434" r:id="rId42"/>
    <p:sldId id="435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91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0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9A0DFE65-095C-4222-A2B7-D0FDBF930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7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0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1F94BAB3-6B26-4AB8-B56D-8BEF3F350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1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E16BBE4-58F8-438B-B2FE-FF42E31608C7}" type="slidenum">
              <a:rPr lang="en-US" altLang="en-US" sz="1200" smtClean="0">
                <a:latin typeface="Arial Black" charset="0"/>
              </a:rPr>
              <a:pPr/>
              <a:t>1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Figure 4.9 from Langman’s 11</a:t>
            </a:r>
            <a:r>
              <a:rPr lang="en-US" altLang="en-US" baseline="30000" smtClean="0"/>
              <a:t>th</a:t>
            </a:r>
            <a:r>
              <a:rPr lang="en-US" altLang="en-US" smtClean="0"/>
              <a:t> ed (Sadler, 2010)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04E8C33-B0FA-469B-878A-4910B92BE766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1103090-1FEE-46EB-9C5E-76903B78929A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05AB60A-777C-4455-A2CD-AA45BC5C5BCF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D992F06-453E-44F4-BC16-DFDDC367E555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28040FB-8784-4315-9561-5B6198912054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763D956-4FC9-4B43-8C94-EEF4EB94B987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0D8B41C-36F0-46FC-B8DA-C46942010275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9081E3F-418E-4660-8E02-51DEE5E0EE01}" type="slidenum">
              <a:rPr lang="en-US" altLang="en-US" sz="1200" smtClean="0">
                <a:latin typeface="Arial Black" charset="0"/>
              </a:rPr>
              <a:pPr/>
              <a:t>2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646005B-6C45-4419-ACCB-6FCB4277241B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3332DF26-FEC2-43CD-8005-D3B6791EB394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BD839EB-3980-4AA5-8EEA-0D139C3FA722}" type="slidenum">
              <a:rPr lang="en-US" altLang="en-US" sz="1200" smtClean="0"/>
              <a:pPr/>
              <a:t>42</a:t>
            </a:fld>
            <a:endParaRPr lang="en-US" altLang="en-US" sz="1200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7E86C999-DE90-4AEE-9541-CE76BD0014DE}" type="slidenum">
              <a:rPr lang="en-US" altLang="en-US" sz="1200" smtClean="0">
                <a:latin typeface="Arial Black" charset="0"/>
              </a:rPr>
              <a:pPr/>
              <a:t>3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E309CDC-1FDC-41FE-B05E-9F4BCF9FD3A3}" type="slidenum">
              <a:rPr lang="en-US" altLang="en-US" sz="1200" smtClean="0">
                <a:latin typeface="Arial Black" charset="0"/>
              </a:rPr>
              <a:pPr/>
              <a:t>5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00010AC-A2FC-477B-9F3D-D3C28D75DE8B}" type="slidenum">
              <a:rPr lang="en-US" altLang="en-US" sz="1200" smtClean="0">
                <a:latin typeface="Arial Black" charset="0"/>
              </a:rPr>
              <a:pPr/>
              <a:t>6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E8BAA07-DDF0-4629-B899-7652109BCD99}" type="slidenum">
              <a:rPr lang="en-US" altLang="en-US" sz="1200" smtClean="0">
                <a:latin typeface="Arial Black" charset="0"/>
              </a:rPr>
              <a:pPr/>
              <a:t>7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5564E2B-6069-4F5A-8B46-E7CB888FECF2}" type="slidenum">
              <a:rPr lang="en-US" altLang="en-US" sz="1200" smtClean="0">
                <a:latin typeface="Arial Black" charset="0"/>
              </a:rPr>
              <a:pPr/>
              <a:t>9</a:t>
            </a:fld>
            <a:endParaRPr lang="en-US" altLang="en-US" sz="1200" smtClean="0">
              <a:latin typeface="Arial Black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938A3-31E8-41D9-BE15-F9C54D5A8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0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9DEAE-220A-4233-822D-5C75B06E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E867C-3543-440B-A3D2-97C74F3C1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6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98949-4FEC-4CD2-A27C-11387F6F0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21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6B14960D-47A6-41BE-BBCD-2B91CC8D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1AB5F-377D-4FEB-8DA5-3029A899D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13AE4-5595-462C-BD55-43D18FB29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2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E306-E486-49FB-A5CA-C7FD7549A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1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31EFA-8EBE-4244-892B-32EABD60F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6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defRPr sz="2000">
                <a:latin typeface="Calibri" pitchFamily="34" charset="0"/>
                <a:cs typeface="Calibri" pitchFamily="34" charset="0"/>
              </a:defRPr>
            </a:lvl2pPr>
            <a:lvl3pPr>
              <a:defRPr sz="1800">
                <a:latin typeface="Calibri" pitchFamily="34" charset="0"/>
                <a:cs typeface="Calibri" pitchFamily="34" charset="0"/>
              </a:defRPr>
            </a:lvl3pPr>
            <a:lvl4pPr>
              <a:defRPr sz="1600">
                <a:latin typeface="Calibri" pitchFamily="34" charset="0"/>
                <a:cs typeface="Calibri" pitchFamily="34" charset="0"/>
              </a:defRPr>
            </a:lvl4pPr>
            <a:lvl5pPr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  <a:lvl2pPr>
              <a:defRPr sz="2000">
                <a:latin typeface="Calibri" pitchFamily="34" charset="0"/>
                <a:cs typeface="Calibri" pitchFamily="34" charset="0"/>
              </a:defRPr>
            </a:lvl2pPr>
            <a:lvl3pPr>
              <a:defRPr sz="1800">
                <a:latin typeface="Calibri" pitchFamily="34" charset="0"/>
                <a:cs typeface="Calibri" pitchFamily="34" charset="0"/>
              </a:defRPr>
            </a:lvl3pPr>
            <a:lvl4pPr>
              <a:defRPr sz="1600">
                <a:latin typeface="Calibri" pitchFamily="34" charset="0"/>
                <a:cs typeface="Calibri" pitchFamily="34" charset="0"/>
              </a:defRPr>
            </a:lvl4pPr>
            <a:lvl5pPr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59559-90CA-41CF-A4EA-93ED2FB5F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9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2F89B-8931-427F-87DA-9E14A803D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7916-0CC6-4503-B5F3-2A9BD89A5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  <a:cs typeface="Calibri" pitchFamily="34" charset="0"/>
              </a:defRPr>
            </a:lvl1pPr>
            <a:lvl2pPr>
              <a:defRPr sz="2800">
                <a:latin typeface="Calibri" pitchFamily="34" charset="0"/>
                <a:cs typeface="Calibri" pitchFamily="34" charset="0"/>
              </a:defRPr>
            </a:lvl2pPr>
            <a:lvl3pPr>
              <a:defRPr sz="2400">
                <a:latin typeface="Calibri" pitchFamily="34" charset="0"/>
                <a:cs typeface="Calibri" pitchFamily="34" charset="0"/>
              </a:defRPr>
            </a:lvl3pPr>
            <a:lvl4pPr>
              <a:defRPr sz="2000">
                <a:latin typeface="Calibri" pitchFamily="34" charset="0"/>
                <a:cs typeface="Calibri" pitchFamily="34" charset="0"/>
              </a:defRPr>
            </a:lvl4pPr>
            <a:lvl5pPr>
              <a:defRPr sz="2000">
                <a:latin typeface="Calibri" pitchFamily="34" charset="0"/>
                <a:cs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5F8F7-466F-4EB9-B6AA-5E8F4BB2A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9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1ECD-3080-4297-85FE-DF0611429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3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Calibri" pitchFamily="34" charset="0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Calibri" pitchFamily="34" charset="0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Calibri" pitchFamily="34" charset="0"/>
                <a:ea typeface="ＭＳ Ｐゴシック" pitchFamily="-110" charset="-128"/>
                <a:cs typeface="Calibri" pitchFamily="34" charset="0"/>
              </a:defRPr>
            </a:lvl1pPr>
          </a:lstStyle>
          <a:p>
            <a:pPr>
              <a:defRPr/>
            </a:pPr>
            <a:fld id="{CA981A94-97ED-4BCF-9DFB-F89000627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6" r:id="rId13"/>
    <p:sldLayoutId id="214748375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ＭＳ Ｐゴシック" charset="-128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ＭＳ Ｐゴシック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ＭＳ Ｐゴシック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ＭＳ Ｐゴシック" charset="-128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velkey@duk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altLang="en-US" dirty="0" smtClean="0"/>
              <a:t>Embryology</a:t>
            </a:r>
          </a:p>
        </p:txBody>
      </p:sp>
      <p:sp>
        <p:nvSpPr>
          <p:cNvPr id="307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2000"/>
            <a:ext cx="4041775" cy="1512888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accent2"/>
                </a:solidFill>
              </a:rPr>
              <a:t>J. Matthew Velkey, Ph.D.</a:t>
            </a:r>
          </a:p>
          <a:p>
            <a:r>
              <a:rPr lang="en-US" altLang="en-US" sz="2000" dirty="0" smtClean="0">
                <a:hlinkClick r:id="rId3"/>
              </a:rPr>
              <a:t>matt.velkey@duke.edu</a:t>
            </a:r>
            <a:r>
              <a:rPr lang="en-US" altLang="en-US" sz="2000" dirty="0" smtClean="0"/>
              <a:t> </a:t>
            </a:r>
          </a:p>
          <a:p>
            <a:r>
              <a:rPr lang="en-US" altLang="en-US" sz="1800" dirty="0" smtClean="0">
                <a:solidFill>
                  <a:schemeClr val="bg1">
                    <a:lumMod val="50000"/>
                  </a:schemeClr>
                </a:solidFill>
              </a:rPr>
              <a:t>380 Medical Library (</a:t>
            </a:r>
            <a:r>
              <a:rPr lang="en-US" altLang="en-US" sz="1800" dirty="0" err="1" smtClean="0">
                <a:solidFill>
                  <a:schemeClr val="bg1">
                    <a:lumMod val="50000"/>
                  </a:schemeClr>
                </a:solidFill>
              </a:rPr>
              <a:t>Seely</a:t>
            </a:r>
            <a:r>
              <a:rPr lang="en-US" alt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1800" dirty="0" err="1" smtClean="0">
                <a:solidFill>
                  <a:schemeClr val="bg1">
                    <a:lumMod val="50000"/>
                  </a:schemeClr>
                </a:solidFill>
              </a:rPr>
              <a:t>Mudd</a:t>
            </a:r>
            <a:r>
              <a:rPr lang="en-US" alt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1800" dirty="0" err="1" smtClean="0">
                <a:solidFill>
                  <a:schemeClr val="bg1">
                    <a:lumMod val="50000"/>
                  </a:schemeClr>
                </a:solidFill>
              </a:rPr>
              <a:t>Bldg</a:t>
            </a:r>
            <a:r>
              <a:rPr lang="en-US" altLang="en-US" sz="1800" dirty="0" smtClean="0">
                <a:solidFill>
                  <a:schemeClr val="bg1">
                    <a:lumMod val="50000"/>
                  </a:schemeClr>
                </a:solidFill>
              </a:rPr>
              <a:t>), </a:t>
            </a:r>
          </a:p>
          <a:p>
            <a:r>
              <a:rPr lang="en-US" altLang="en-US" sz="1800" dirty="0" smtClean="0">
                <a:solidFill>
                  <a:schemeClr val="bg1">
                    <a:lumMod val="50000"/>
                  </a:schemeClr>
                </a:solidFill>
              </a:rPr>
              <a:t>Office of Curricular Affairs</a:t>
            </a:r>
            <a:endParaRPr lang="en-US" altLang="en-US" sz="1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7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36837"/>
            <a:ext cx="4041775" cy="3382963"/>
          </a:xfrm>
        </p:spPr>
        <p:txBody>
          <a:bodyPr/>
          <a:lstStyle/>
          <a:p>
            <a:pPr marL="233363" indent="-233363"/>
            <a:r>
              <a:rPr lang="en-US" altLang="en-US" sz="1600" dirty="0" smtClean="0"/>
              <a:t>Textbook: </a:t>
            </a:r>
            <a:r>
              <a:rPr lang="en-US" altLang="en-US" sz="1600" b="1" i="1" dirty="0" err="1" smtClean="0"/>
              <a:t>Langmans’s</a:t>
            </a:r>
            <a:r>
              <a:rPr lang="en-US" altLang="en-US" sz="1600" b="1" i="1" dirty="0" smtClean="0"/>
              <a:t> Medical Embryology, </a:t>
            </a:r>
            <a:r>
              <a:rPr lang="en-US" altLang="en-US" sz="1600" b="1" i="1" dirty="0" smtClean="0"/>
              <a:t>13</a:t>
            </a:r>
            <a:r>
              <a:rPr lang="en-US" altLang="en-US" sz="1600" b="1" i="1" baseline="30000" dirty="0" smtClean="0"/>
              <a:t>th</a:t>
            </a:r>
            <a:r>
              <a:rPr lang="en-US" altLang="en-US" sz="1600" b="1" i="1" dirty="0" smtClean="0"/>
              <a:t> </a:t>
            </a:r>
            <a:r>
              <a:rPr lang="en-US" altLang="en-US" sz="1600" b="1" i="1" dirty="0" smtClean="0"/>
              <a:t>ed.</a:t>
            </a:r>
            <a:endParaRPr lang="en-US" altLang="en-US" sz="1600" b="1" dirty="0" smtClean="0"/>
          </a:p>
          <a:p>
            <a:pPr marL="233363" indent="-233363">
              <a:buFontTx/>
              <a:buNone/>
            </a:pPr>
            <a:endParaRPr lang="en-US" altLang="en-US" sz="1600" dirty="0" smtClean="0"/>
          </a:p>
          <a:p>
            <a:pPr marL="233363" indent="-233363"/>
            <a:r>
              <a:rPr lang="en-US" altLang="en-US" sz="1600" dirty="0" smtClean="0"/>
              <a:t>Lectures are intended to </a:t>
            </a:r>
            <a:r>
              <a:rPr lang="en-US" altLang="en-US" sz="1600" b="1" u="sng" dirty="0" smtClean="0"/>
              <a:t>complement</a:t>
            </a:r>
            <a:r>
              <a:rPr lang="en-US" altLang="en-US" sz="1600" dirty="0" smtClean="0"/>
              <a:t> the assigned readings.  Many students watch the lecture first to get an overview and then read the text to solidify their understanding.</a:t>
            </a:r>
            <a:endParaRPr lang="en-US" altLang="en-US" sz="1600" dirty="0" smtClean="0"/>
          </a:p>
          <a:p>
            <a:pPr marL="233363" indent="-233363">
              <a:buFontTx/>
              <a:buNone/>
            </a:pPr>
            <a:endParaRPr lang="en-US" altLang="en-US" sz="1600" dirty="0" smtClean="0"/>
          </a:p>
          <a:p>
            <a:pPr marL="233363" indent="-233363"/>
            <a:r>
              <a:rPr lang="en-US" altLang="en-US" sz="1600" b="1" dirty="0" smtClean="0"/>
              <a:t>All embryology </a:t>
            </a:r>
            <a:r>
              <a:rPr lang="en-US" altLang="en-US" sz="1600" dirty="0" smtClean="0"/>
              <a:t>class sessions will entail a case-based </a:t>
            </a:r>
            <a:r>
              <a:rPr lang="en-US" altLang="en-US" sz="1600" b="1" dirty="0" smtClean="0"/>
              <a:t>application exercise, </a:t>
            </a:r>
            <a:r>
              <a:rPr lang="en-US" altLang="en-US" sz="1600" dirty="0" smtClean="0"/>
              <a:t>so</a:t>
            </a:r>
            <a:r>
              <a:rPr lang="en-US" altLang="en-US" sz="1600" b="1" dirty="0" smtClean="0"/>
              <a:t> adequate preparation </a:t>
            </a:r>
            <a:r>
              <a:rPr lang="en-US" altLang="en-US" sz="1600" dirty="0" smtClean="0"/>
              <a:t>is </a:t>
            </a:r>
            <a:r>
              <a:rPr lang="en-US" altLang="en-US" sz="1600" b="1" dirty="0" smtClean="0"/>
              <a:t>essential</a:t>
            </a:r>
            <a:endParaRPr lang="en-US" altLang="en-US" sz="1600" b="1" dirty="0" smtClean="0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28600" y="6073775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Calibri" pitchFamily="34" charset="0"/>
              </a:rPr>
              <a:t>Overall goal: </a:t>
            </a:r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understand the fundamental processes by which the adult form is produced and the clinical consequences that arise from abnormal development.  </a:t>
            </a:r>
          </a:p>
        </p:txBody>
      </p:sp>
      <p:pic>
        <p:nvPicPr>
          <p:cNvPr id="3080" name="Picture 8" descr="http://ecx.images-amazon.com/images/I/5172C-LsJCL._SX348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399"/>
            <a:ext cx="3474048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6019800" y="1828800"/>
            <a:ext cx="312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Fertilized egg</a:t>
            </a:r>
          </a:p>
          <a:p>
            <a:r>
              <a:rPr lang="en-US" altLang="en-US">
                <a:latin typeface="Calibri" pitchFamily="34" charset="0"/>
              </a:rPr>
              <a:t>2 polar bodies</a:t>
            </a:r>
          </a:p>
          <a:p>
            <a:r>
              <a:rPr lang="en-US" altLang="en-US">
                <a:latin typeface="Calibri" pitchFamily="34" charset="0"/>
              </a:rPr>
              <a:t>2 pronuclei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Day 1</a:t>
            </a:r>
          </a:p>
          <a:p>
            <a:r>
              <a:rPr lang="en-US" altLang="en-US">
                <a:latin typeface="Calibri" pitchFamily="34" charset="0"/>
              </a:rPr>
              <a:t>0.1 mm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r="9796" b="7912"/>
          <a:stretch>
            <a:fillRect/>
          </a:stretch>
        </p:blipFill>
        <p:spPr bwMode="auto">
          <a:xfrm>
            <a:off x="0" y="823913"/>
            <a:ext cx="586740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>
                <a:latin typeface="Calibri" pitchFamily="34" charset="0"/>
              </a:rPr>
              <a:t>Fertilized egg (zygote)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Cleavage</a:t>
            </a:r>
            <a:endParaRPr lang="en-US" altLang="en-US" b="1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9367" r="13136" b="9367"/>
          <a:stretch>
            <a:fillRect/>
          </a:stretch>
        </p:blipFill>
        <p:spPr bwMode="auto">
          <a:xfrm>
            <a:off x="0" y="2209800"/>
            <a:ext cx="443865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452938" y="1905000"/>
            <a:ext cx="42100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Cleavage = cell division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Goals:  grow unicellular</a:t>
            </a:r>
          </a:p>
          <a:p>
            <a:r>
              <a:rPr lang="en-US" altLang="en-US">
                <a:latin typeface="Calibri" pitchFamily="34" charset="0"/>
              </a:rPr>
              <a:t>  zygote to multicellular embryo.</a:t>
            </a:r>
          </a:p>
          <a:p>
            <a:r>
              <a:rPr lang="en-US" altLang="en-US">
                <a:latin typeface="Calibri" pitchFamily="34" charset="0"/>
              </a:rPr>
              <a:t>Divisions are slow:  12 - 24h ea</a:t>
            </a:r>
          </a:p>
          <a:p>
            <a:r>
              <a:rPr lang="en-US" altLang="en-US">
                <a:latin typeface="Calibri" pitchFamily="34" charset="0"/>
              </a:rPr>
              <a:t>No growth of the embryo-</a:t>
            </a:r>
          </a:p>
          <a:p>
            <a:r>
              <a:rPr lang="en-US" altLang="en-US">
                <a:latin typeface="Calibri" pitchFamily="34" charset="0"/>
              </a:rPr>
              <a:t>  stays at ~100 um in diameter</a:t>
            </a:r>
          </a:p>
          <a:p>
            <a:r>
              <a:rPr lang="en-US" altLang="en-US">
                <a:latin typeface="Calibri" pitchFamily="34" charset="0"/>
              </a:rPr>
              <a:t>Divisions are not synchronous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Cleavage begins about 24h after</a:t>
            </a:r>
          </a:p>
          <a:p>
            <a:r>
              <a:rPr lang="en-US" altLang="en-US">
                <a:latin typeface="Calibri" pitchFamily="34" charset="0"/>
              </a:rPr>
              <a:t>  pronuclear 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altLang="en-US" smtClean="0"/>
              <a:t>2 Cell Stage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697038" y="34512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0" y="1524000"/>
            <a:ext cx="6477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Individual cells = blastomeres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Mitotic divisions maintain </a:t>
            </a:r>
          </a:p>
          <a:p>
            <a:r>
              <a:rPr lang="en-US" altLang="en-US">
                <a:latin typeface="Calibri" pitchFamily="34" charset="0"/>
              </a:rPr>
              <a:t>2N (diploid) complement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Cells become </a:t>
            </a:r>
            <a:r>
              <a:rPr lang="en-US" altLang="en-US" u="sng">
                <a:latin typeface="Calibri" pitchFamily="34" charset="0"/>
              </a:rPr>
              <a:t>smaller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Blastomeres are equivalent (aka totipotent).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2" b="57130"/>
          <a:stretch>
            <a:fillRect/>
          </a:stretch>
        </p:blipFill>
        <p:spPr bwMode="auto">
          <a:xfrm>
            <a:off x="4572000" y="121920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371600"/>
            <a:ext cx="26257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91000"/>
            <a:ext cx="25908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smtClean="0"/>
              <a:t>4 cell; second cleavage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953000" y="1905000"/>
            <a:ext cx="33289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4 equivalent blastomeres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Still in zona pellucida</a:t>
            </a:r>
          </a:p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3" r="37682" b="56412"/>
          <a:stretch>
            <a:fillRect/>
          </a:stretch>
        </p:blipFill>
        <p:spPr bwMode="auto">
          <a:xfrm>
            <a:off x="304800" y="1828800"/>
            <a:ext cx="1600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25908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016375"/>
            <a:ext cx="35401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0" y="0"/>
            <a:ext cx="2286000" cy="6553200"/>
          </a:xfrm>
        </p:spPr>
        <p:txBody>
          <a:bodyPr/>
          <a:lstStyle/>
          <a:p>
            <a:r>
              <a:rPr lang="en-US" altLang="en-US" sz="3600" smtClean="0"/>
              <a:t>8 Cell; third cleavage</a:t>
            </a:r>
            <a:br>
              <a:rPr lang="en-US" altLang="en-US" sz="3600" smtClean="0"/>
            </a:br>
            <a:r>
              <a:rPr lang="en-US" altLang="en-US" sz="2000" smtClean="0"/>
              <a:t/>
            </a:r>
            <a:br>
              <a:rPr lang="en-US" altLang="en-US" sz="2000" smtClean="0"/>
            </a:br>
            <a:r>
              <a:rPr lang="en-US" altLang="en-US" sz="2000" smtClean="0"/>
              <a:t>Blastomeres still equivalent</a:t>
            </a:r>
            <a:endParaRPr lang="en-US" altLang="en-US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083050" y="38163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6858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altLang="en-US" sz="3200" smtClean="0"/>
              <a:t>Embryo undergoes </a:t>
            </a:r>
            <a:r>
              <a:rPr lang="en-US" altLang="en-US" sz="3200" b="1" smtClean="0"/>
              <a:t>compaction</a:t>
            </a:r>
            <a:r>
              <a:rPr lang="en-US" altLang="en-US" sz="3200" smtClean="0"/>
              <a:t> after 8-cell stage:</a:t>
            </a:r>
            <a:br>
              <a:rPr lang="en-US" altLang="en-US" sz="3200" smtClean="0"/>
            </a:br>
            <a:r>
              <a:rPr lang="en-US" altLang="en-US" sz="3200" smtClean="0"/>
              <a:t>first differentiation of embryonic lineages</a:t>
            </a:r>
            <a:endParaRPr lang="en-US" altLang="en-US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4958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62000" y="4179888"/>
            <a:ext cx="78486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Caused by increased cell-cell adhesion</a:t>
            </a:r>
          </a:p>
          <a:p>
            <a:pPr>
              <a:spcBef>
                <a:spcPts val="1200"/>
              </a:spcBef>
            </a:pPr>
            <a:r>
              <a:rPr lang="en-US" altLang="en-US">
                <a:latin typeface="Calibri" pitchFamily="34" charset="0"/>
              </a:rPr>
              <a:t>Cells that are forced to the outside of the morula are destined to become </a:t>
            </a:r>
            <a:r>
              <a:rPr lang="en-US" altLang="en-US" b="1">
                <a:latin typeface="Calibri" pitchFamily="34" charset="0"/>
              </a:rPr>
              <a:t>trophoblast</a:t>
            </a:r>
            <a:r>
              <a:rPr lang="en-US" altLang="en-US">
                <a:latin typeface="Calibri" pitchFamily="34" charset="0"/>
              </a:rPr>
              <a:t>--cells that will form </a:t>
            </a:r>
            <a:r>
              <a:rPr lang="en-US" altLang="en-US" b="1">
                <a:latin typeface="Calibri" pitchFamily="34" charset="0"/>
              </a:rPr>
              <a:t>placenta</a:t>
            </a:r>
            <a:endParaRPr lang="en-US" altLang="en-US">
              <a:latin typeface="Calibri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en-US">
                <a:latin typeface="Calibri" pitchFamily="34" charset="0"/>
              </a:rPr>
              <a:t>The </a:t>
            </a:r>
            <a:r>
              <a:rPr lang="en-US" altLang="en-US" b="1">
                <a:latin typeface="Calibri" pitchFamily="34" charset="0"/>
              </a:rPr>
              <a:t>inner cells </a:t>
            </a:r>
            <a:r>
              <a:rPr lang="en-US" altLang="en-US">
                <a:latin typeface="Calibri" pitchFamily="34" charset="0"/>
              </a:rPr>
              <a:t>will form the embryo proper and are called the </a:t>
            </a:r>
            <a:r>
              <a:rPr lang="en-US" altLang="en-US" b="1">
                <a:latin typeface="Calibri" pitchFamily="34" charset="0"/>
              </a:rPr>
              <a:t>inner cell mass </a:t>
            </a:r>
            <a:r>
              <a:rPr lang="en-US" altLang="en-US">
                <a:latin typeface="Calibri" pitchFamily="34" charset="0"/>
              </a:rPr>
              <a:t>(ICM).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0825"/>
            <a:ext cx="45720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838200"/>
          </a:xfrm>
        </p:spPr>
        <p:txBody>
          <a:bodyPr/>
          <a:lstStyle/>
          <a:p>
            <a:r>
              <a:rPr lang="en-US" altLang="en-US" sz="4000" smtClean="0"/>
              <a:t>Formation of the blastocyst</a:t>
            </a:r>
            <a:endParaRPr lang="en-US" altLang="en-US" smtClean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59125" y="25844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2390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47244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Sodium channels appear on the surface of  the outer trophoblast cells; sodium and water are pumped into the forming blastocoele.  Note that the embryo is still contained in the zona pellucida.    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374650"/>
            <a:ext cx="591343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244600" y="922338"/>
            <a:ext cx="2108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n-lt"/>
                <a:cs typeface="+mn-cs"/>
              </a:rPr>
              <a:t>Early blastocyst</a:t>
            </a:r>
          </a:p>
          <a:p>
            <a:pPr algn="ctr" eaLnBrk="0" hangingPunct="0">
              <a:defRPr/>
            </a:pPr>
            <a:r>
              <a:rPr lang="en-US" dirty="0">
                <a:latin typeface="+mn-lt"/>
                <a:cs typeface="+mn-cs"/>
              </a:rPr>
              <a:t>Day 3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9"/>
          <a:stretch>
            <a:fillRect/>
          </a:stretch>
        </p:blipFill>
        <p:spPr bwMode="auto">
          <a:xfrm>
            <a:off x="304800" y="1905000"/>
            <a:ext cx="88392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5816600" y="922338"/>
            <a:ext cx="2133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n-lt"/>
                <a:cs typeface="+mn-cs"/>
              </a:rPr>
              <a:t>Later blastocyst</a:t>
            </a:r>
          </a:p>
          <a:p>
            <a:pPr algn="ctr" eaLnBrk="0" hangingPunct="0">
              <a:defRPr/>
            </a:pPr>
            <a:r>
              <a:rPr lang="en-US" dirty="0">
                <a:latin typeface="+mn-lt"/>
                <a:cs typeface="+mn-cs"/>
              </a:rPr>
              <a:t>Day 5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211888" y="4049713"/>
            <a:ext cx="1255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1800" dirty="0" err="1" smtClean="0">
                <a:latin typeface="+mn-lt"/>
                <a:cs typeface="+mn-cs"/>
              </a:rPr>
              <a:t>blastocoele</a:t>
            </a:r>
            <a:endParaRPr lang="en-US" sz="1800" dirty="0" smtClean="0"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7413" y="2830513"/>
            <a:ext cx="1576387" cy="369887"/>
          </a:xfrm>
          <a:prstGeom prst="rect">
            <a:avLst/>
          </a:prstGeom>
          <a:noFill/>
          <a:effectLst>
            <a:outerShdw blurRad="38100" dist="127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inner cell mass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en-US" sz="4000" smtClean="0">
                <a:latin typeface="Arial" charset="0"/>
              </a:rPr>
              <a:t>Monozygotic twinning typically occurs during cleavage/blastocyst stages</a:t>
            </a:r>
            <a:r>
              <a:rPr lang="en-US" altLang="en-US" sz="4000" smtClean="0"/>
              <a:t> 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2"/>
          <a:stretch>
            <a:fillRect/>
          </a:stretch>
        </p:blipFill>
        <p:spPr>
          <a:xfrm>
            <a:off x="685800" y="1447800"/>
            <a:ext cx="7772400" cy="51736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56088"/>
            <a:ext cx="50292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 bwMode="auto">
          <a:xfrm>
            <a:off x="3363913" y="609600"/>
            <a:ext cx="5475287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371600" y="25400"/>
            <a:ext cx="640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>
                <a:latin typeface="Calibri" pitchFamily="34" charset="0"/>
              </a:rPr>
              <a:t>Follicle Maturation and Ovulation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152400" y="827088"/>
            <a:ext cx="3200400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latin typeface="Calibri" pitchFamily="34" charset="0"/>
                <a:ea typeface="ＭＳ Ｐゴシック" pitchFamily="-110" charset="-128"/>
                <a:cs typeface="+mn-cs"/>
              </a:rPr>
              <a:t>Oocytes</a:t>
            </a:r>
          </a:p>
          <a:p>
            <a:pPr eaLnBrk="0" hangingPunct="0">
              <a:defRPr/>
            </a:pPr>
            <a:r>
              <a:rPr lang="en-US" sz="2000" dirty="0">
                <a:latin typeface="Calibri" pitchFamily="34" charset="0"/>
                <a:ea typeface="ＭＳ Ｐゴシック" pitchFamily="-110" charset="-128"/>
                <a:cs typeface="+mn-cs"/>
              </a:rPr>
              <a:t>~2 million at birth</a:t>
            </a:r>
          </a:p>
          <a:p>
            <a:pPr eaLnBrk="0" hangingPunct="0">
              <a:defRPr/>
            </a:pPr>
            <a:r>
              <a:rPr lang="en-US" sz="2000" dirty="0">
                <a:latin typeface="Calibri" pitchFamily="34" charset="0"/>
                <a:ea typeface="ＭＳ Ｐゴシック" pitchFamily="-110" charset="-128"/>
                <a:cs typeface="+mn-cs"/>
              </a:rPr>
              <a:t>~40,000 at puberty</a:t>
            </a:r>
          </a:p>
          <a:p>
            <a:pPr eaLnBrk="0" hangingPunct="0">
              <a:defRPr/>
            </a:pPr>
            <a:r>
              <a:rPr lang="en-US" sz="2000" dirty="0">
                <a:latin typeface="Calibri" pitchFamily="34" charset="0"/>
                <a:ea typeface="ＭＳ Ｐゴシック" pitchFamily="-110" charset="-128"/>
                <a:cs typeface="+mn-cs"/>
              </a:rPr>
              <a:t>~400 ovulated over lifetime</a:t>
            </a:r>
          </a:p>
          <a:p>
            <a:pPr eaLnBrk="0" hangingPunct="0">
              <a:defRPr/>
            </a:pPr>
            <a:endParaRPr lang="en-US" sz="2000" dirty="0">
              <a:latin typeface="Calibri" pitchFamily="34" charset="0"/>
              <a:ea typeface="ＭＳ Ｐゴシック" pitchFamily="-110" charset="-128"/>
              <a:cs typeface="+mn-cs"/>
            </a:endParaRPr>
          </a:p>
          <a:p>
            <a:pPr eaLnBrk="0" hangingPunct="0">
              <a:defRPr/>
            </a:pPr>
            <a:r>
              <a:rPr lang="en-US" sz="2000" b="1" dirty="0" err="1">
                <a:latin typeface="Calibri" pitchFamily="34" charset="0"/>
                <a:ea typeface="ＭＳ Ｐゴシック" pitchFamily="-110" charset="-128"/>
                <a:cs typeface="+mn-cs"/>
              </a:rPr>
              <a:t>Leutinizing</a:t>
            </a:r>
            <a:r>
              <a:rPr lang="en-US" sz="2000" b="1" dirty="0">
                <a:latin typeface="Calibri" pitchFamily="34" charset="0"/>
                <a:ea typeface="ＭＳ Ｐゴシック" pitchFamily="-110" charset="-128"/>
                <a:cs typeface="+mn-cs"/>
              </a:rPr>
              <a:t> Hormone surge (from pituitary gland) </a:t>
            </a:r>
            <a:r>
              <a:rPr lang="en-US" sz="2000" b="1" dirty="0">
                <a:latin typeface="Calibri" pitchFamily="34" charset="0"/>
                <a:ea typeface="ＭＳ Ｐゴシック" pitchFamily="-110" charset="-128"/>
                <a:cs typeface="+mn-cs"/>
              </a:rPr>
              <a:t>causes changes in tissues and within follicle:</a:t>
            </a:r>
          </a:p>
          <a:p>
            <a:pPr marL="174625" indent="-174625" eaLnBrk="0" hangingPunct="0"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ea typeface="ＭＳ Ｐゴシック" pitchFamily="-110" charset="-128"/>
                <a:cs typeface="+mn-cs"/>
              </a:rPr>
              <a:t>Swelling within follicle due to increased hyaluronan</a:t>
            </a:r>
          </a:p>
          <a:p>
            <a:pPr marL="174625" indent="-174625" eaLnBrk="0" hangingPunct="0">
              <a:buFont typeface="Arial" pitchFamily="34" charset="0"/>
              <a:buChar char="•"/>
              <a:defRPr/>
            </a:pPr>
            <a:r>
              <a:rPr lang="en-US" sz="1600" dirty="0">
                <a:latin typeface="Calibri" pitchFamily="34" charset="0"/>
                <a:ea typeface="ＭＳ Ｐゴシック" pitchFamily="-110" charset="-128"/>
                <a:cs typeface="+mn-cs"/>
              </a:rPr>
              <a:t>Matrix </a:t>
            </a:r>
            <a:r>
              <a:rPr lang="en-US" sz="1600" dirty="0" err="1">
                <a:latin typeface="Calibri" pitchFamily="34" charset="0"/>
                <a:ea typeface="ＭＳ Ｐゴシック" pitchFamily="-110" charset="-128"/>
                <a:cs typeface="+mn-cs"/>
              </a:rPr>
              <a:t>metalloproteinases</a:t>
            </a:r>
            <a:r>
              <a:rPr lang="en-US" sz="1600" dirty="0">
                <a:latin typeface="Calibri" pitchFamily="34" charset="0"/>
                <a:ea typeface="ＭＳ Ｐゴシック" pitchFamily="-110" charset="-128"/>
                <a:cs typeface="+mn-cs"/>
              </a:rPr>
              <a:t> degrade surrounding tissue causing rupture of follicle</a:t>
            </a:r>
          </a:p>
          <a:p>
            <a:pPr eaLnBrk="0" hangingPunct="0">
              <a:defRPr/>
            </a:pPr>
            <a:endParaRPr lang="en-US" sz="2000" dirty="0">
              <a:latin typeface="Calibri" pitchFamily="34" charset="0"/>
              <a:ea typeface="ＭＳ Ｐゴシック" pitchFamily="-110" charset="-128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latin typeface="Calibri" pitchFamily="34" charset="0"/>
                <a:ea typeface="ＭＳ Ｐゴシック" pitchFamily="-110" charset="-128"/>
                <a:cs typeface="+mn-cs"/>
              </a:rPr>
              <a:t>Egg and surrounding cells (corona radiata) ejected into peritoneum </a:t>
            </a:r>
            <a:endParaRPr lang="en-US" sz="2000" dirty="0">
              <a:latin typeface="Calibri" pitchFamily="34" charset="0"/>
              <a:ea typeface="ＭＳ Ｐゴシック" pitchFamily="-110" charset="-128"/>
              <a:cs typeface="+mn-cs"/>
            </a:endParaRPr>
          </a:p>
          <a:p>
            <a:pPr marL="115888" eaLnBrk="0" hangingPunct="0">
              <a:defRPr/>
            </a:pPr>
            <a:r>
              <a:rPr lang="en-US" sz="1600" dirty="0">
                <a:latin typeface="Calibri" pitchFamily="34" charset="0"/>
                <a:ea typeface="ＭＳ Ｐゴシック" pitchFamily="-110" charset="-128"/>
                <a:cs typeface="+mn-cs"/>
              </a:rPr>
              <a:t>Corona radiata provides bulk to facilitate capture of egg.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latin typeface="+mn-lt"/>
              </a:rPr>
              <a:t>“Hatching” of the blastocyst:</a:t>
            </a:r>
            <a:br>
              <a:rPr lang="en-US" sz="4000" smtClean="0">
                <a:latin typeface="+mn-lt"/>
              </a:rPr>
            </a:br>
            <a:r>
              <a:rPr lang="en-US" sz="4000" smtClean="0">
                <a:latin typeface="+mn-lt"/>
              </a:rPr>
              <a:t>preparation for implantation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9916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57200" y="5330825"/>
            <a:ext cx="868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>
                <a:latin typeface="+mn-lt"/>
                <a:cs typeface="+mn-cs"/>
              </a:rPr>
              <a:t>Hatching of the embryo from the zona pellucida occurs just</a:t>
            </a:r>
          </a:p>
          <a:p>
            <a:pPr eaLnBrk="0" hangingPunct="0">
              <a:defRPr/>
            </a:pPr>
            <a:r>
              <a:rPr lang="en-US">
                <a:latin typeface="+mn-lt"/>
                <a:cs typeface="+mn-cs"/>
              </a:rPr>
              <a:t>prior to implantation.  Occasionally, the inability to hatch</a:t>
            </a:r>
          </a:p>
          <a:p>
            <a:pPr eaLnBrk="0" hangingPunct="0">
              <a:defRPr/>
            </a:pPr>
            <a:r>
              <a:rPr lang="en-US">
                <a:latin typeface="+mn-lt"/>
                <a:cs typeface="+mn-cs"/>
              </a:rPr>
              <a:t>results in infertility, and premature hatching can result in abnormal implantation in the uterine tube.</a:t>
            </a:r>
            <a:endParaRPr lang="en-US" sz="200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572000" cy="1447800"/>
          </a:xfrm>
        </p:spPr>
        <p:txBody>
          <a:bodyPr/>
          <a:lstStyle/>
          <a:p>
            <a:r>
              <a:rPr lang="en-US" altLang="en-US" smtClean="0"/>
              <a:t>Ectopic Implantation</a:t>
            </a:r>
          </a:p>
        </p:txBody>
      </p:sp>
      <p:sp>
        <p:nvSpPr>
          <p:cNvPr id="2355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828800"/>
            <a:ext cx="4114800" cy="3657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smtClean="0"/>
              <a:t>Implantation somewhere other than upper portion of uterus</a:t>
            </a:r>
          </a:p>
          <a:p>
            <a:pPr marL="0" indent="0">
              <a:buFontTx/>
              <a:buNone/>
            </a:pPr>
            <a:endParaRPr lang="en-US" altLang="en-US" sz="2800" smtClean="0"/>
          </a:p>
          <a:p>
            <a:pPr marL="0" indent="0">
              <a:buFontTx/>
              <a:buNone/>
            </a:pPr>
            <a:r>
              <a:rPr lang="en-US" altLang="en-US" sz="2800" smtClean="0"/>
              <a:t>“Rupture” can lead to life-threatening hemorrhage</a:t>
            </a:r>
          </a:p>
        </p:txBody>
      </p:sp>
      <p:pic>
        <p:nvPicPr>
          <p:cNvPr id="23556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>
            <a:fillRect/>
          </a:stretch>
        </p:blipFill>
        <p:spPr>
          <a:xfrm>
            <a:off x="381000" y="381000"/>
            <a:ext cx="4124325" cy="62484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/>
              <a:t>Tubal pregnancy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0150"/>
            <a:ext cx="8001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Week 2:  days 7-14</a:t>
            </a:r>
            <a:br>
              <a:rPr lang="en-US" smtClean="0">
                <a:latin typeface="+mn-lt"/>
              </a:rPr>
            </a:br>
            <a:r>
              <a:rPr lang="en-US" smtClean="0">
                <a:latin typeface="+mn-lt"/>
              </a:rPr>
              <a:t>implantation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>
              <a:defRPr/>
            </a:pPr>
            <a:r>
              <a:rPr lang="en-US" smtClean="0">
                <a:latin typeface="+mn-lt"/>
                <a:cs typeface="Arial" charset="0"/>
              </a:rPr>
              <a:t>Implanted embryo becomes more deeply embedded in endometrium</a:t>
            </a:r>
          </a:p>
          <a:p>
            <a:pPr>
              <a:defRPr/>
            </a:pPr>
            <a:endParaRPr lang="en-US" smtClean="0">
              <a:latin typeface="+mn-lt"/>
              <a:cs typeface="Arial" charset="0"/>
            </a:endParaRPr>
          </a:p>
          <a:p>
            <a:pPr>
              <a:defRPr/>
            </a:pPr>
            <a:r>
              <a:rPr lang="en-US" smtClean="0">
                <a:latin typeface="+mn-lt"/>
                <a:cs typeface="Arial" charset="0"/>
              </a:rPr>
              <a:t>Further development of trophoblast into placenta</a:t>
            </a:r>
          </a:p>
          <a:p>
            <a:pPr>
              <a:defRPr/>
            </a:pPr>
            <a:endParaRPr lang="en-US" smtClean="0">
              <a:latin typeface="+mn-lt"/>
              <a:cs typeface="Arial" charset="0"/>
            </a:endParaRPr>
          </a:p>
          <a:p>
            <a:pPr>
              <a:defRPr/>
            </a:pPr>
            <a:r>
              <a:rPr lang="en-US" smtClean="0">
                <a:latin typeface="+mn-lt"/>
                <a:cs typeface="Arial" charset="0"/>
              </a:rPr>
              <a:t>Development of a bi-laminar embryo, amniotic cavity, and yolk sac.</a:t>
            </a:r>
          </a:p>
          <a:p>
            <a:pPr>
              <a:defRPr/>
            </a:pPr>
            <a:endParaRPr lang="en-US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59875" cy="584200"/>
          </a:xfrm>
        </p:spPr>
        <p:txBody>
          <a:bodyPr/>
          <a:lstStyle/>
          <a:p>
            <a:r>
              <a:rPr lang="en-US" altLang="en-US" sz="3600" smtClean="0"/>
              <a:t>Implantation and placentation (day 8)</a:t>
            </a:r>
          </a:p>
        </p:txBody>
      </p:sp>
      <p:pic>
        <p:nvPicPr>
          <p:cNvPr id="26627" name="Picture 2" descr="G:\VelkeyFiles\jvelkey-DellOPx745\Documents\TEACHING\EMBRYOLOGY\images\LangmansEmbryo-11thEd-figures\chapter04\jpg\Figure 4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675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0" y="48768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err="1" smtClean="0">
                <a:ea typeface="ＭＳ Ｐゴシック" pitchFamily="-110" charset="-128"/>
              </a:rPr>
              <a:t>Trophoblast</a:t>
            </a:r>
            <a:r>
              <a:rPr lang="en-US" sz="2000" dirty="0" smtClean="0">
                <a:ea typeface="ＭＳ Ｐゴシック" pitchFamily="-110" charset="-128"/>
              </a:rPr>
              <a:t> further differentiates and invades maternal tissues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stem cell population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Syncytiotrophoblast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invasive fused cells (syncytium) derived from </a:t>
            </a: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endParaRPr lang="en-US" sz="1600" dirty="0" smtClean="0">
              <a:ea typeface="ＭＳ Ｐゴシック" pitchFamily="-110" charset="-128"/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>
                <a:ea typeface="ＭＳ Ｐゴシック" pitchFamily="-110" charset="-128"/>
                <a:cs typeface="+mn-cs"/>
              </a:rPr>
              <a:t>Breaks maternal capillaries, trophoblastic lacunae fill with maternal blood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ea typeface="ＭＳ Ｐゴシック" pitchFamily="-110" charset="-128"/>
              </a:rPr>
              <a:t>Inner cell mass divides into </a:t>
            </a:r>
            <a:r>
              <a:rPr lang="en-US" sz="2000" dirty="0" err="1" smtClean="0">
                <a:ea typeface="ＭＳ Ｐゴシック" pitchFamily="-110" charset="-128"/>
              </a:rPr>
              <a:t>epiblast</a:t>
            </a:r>
            <a:r>
              <a:rPr lang="en-US" sz="2000" dirty="0" smtClean="0">
                <a:ea typeface="ＭＳ Ｐゴシック" pitchFamily="-110" charset="-128"/>
              </a:rPr>
              <a:t> and hypoblast: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Epiblast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 contributes to forming the overlying amniotic membrane and amniotic cavity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smtClean="0">
                <a:ea typeface="ＭＳ Ｐゴシック" pitchFamily="-110" charset="-128"/>
                <a:cs typeface="+mn-cs"/>
              </a:rPr>
              <a:t>Hypoblast contributes to forming the underlying yolk sac.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59875" cy="584200"/>
          </a:xfrm>
        </p:spPr>
        <p:txBody>
          <a:bodyPr/>
          <a:lstStyle/>
          <a:p>
            <a:r>
              <a:rPr lang="en-US" altLang="en-US" sz="3600" smtClean="0"/>
              <a:t>Implantation and placentation (day 9)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0" y="48768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err="1" smtClean="0">
                <a:ea typeface="ＭＳ Ｐゴシック" pitchFamily="-110" charset="-128"/>
              </a:rPr>
              <a:t>Trophoblast</a:t>
            </a:r>
            <a:r>
              <a:rPr lang="en-US" sz="2000" dirty="0" smtClean="0">
                <a:ea typeface="ＭＳ Ｐゴシック" pitchFamily="-110" charset="-128"/>
              </a:rPr>
              <a:t> further differentiates and invades maternal tissues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stem cell population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Syncytiotrophoblast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invasive fused cells (syncytium) derived from </a:t>
            </a: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endParaRPr lang="en-US" sz="1600" dirty="0" smtClean="0">
              <a:ea typeface="ＭＳ Ｐゴシック" pitchFamily="-110" charset="-128"/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>
                <a:ea typeface="ＭＳ Ｐゴシック" pitchFamily="-110" charset="-128"/>
                <a:cs typeface="+mn-cs"/>
              </a:rPr>
              <a:t>Breaks maternal capillaries, trophoblastic lacunae fill with maternal blood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ea typeface="ＭＳ Ｐゴシック" pitchFamily="-110" charset="-128"/>
              </a:rPr>
              <a:t>Inner cell mass divides into </a:t>
            </a:r>
            <a:r>
              <a:rPr lang="en-US" sz="2000" dirty="0" err="1" smtClean="0">
                <a:ea typeface="ＭＳ Ｐゴシック" pitchFamily="-110" charset="-128"/>
              </a:rPr>
              <a:t>epiblast</a:t>
            </a:r>
            <a:r>
              <a:rPr lang="en-US" sz="2000" dirty="0" smtClean="0">
                <a:ea typeface="ＭＳ Ｐゴシック" pitchFamily="-110" charset="-128"/>
              </a:rPr>
              <a:t> and hypoblast: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Epiblast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 contributes to forming the overlying amniotic membrane and amniotic cavity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smtClean="0">
                <a:ea typeface="ＭＳ Ｐゴシック" pitchFamily="-110" charset="-128"/>
                <a:cs typeface="+mn-cs"/>
              </a:rPr>
              <a:t>Hypoblast contributes to forming the underlying yolk sac.</a:t>
            </a:r>
          </a:p>
        </p:txBody>
      </p:sp>
      <p:pic>
        <p:nvPicPr>
          <p:cNvPr id="27652" name="Picture 2" descr="G:\VelkeyFiles\jvelkey-DellOPx745\Documents\TEACHING\EMBRYOLOGY\images\LangmansEmbryo-11thEd-figures\chapter04\jpg\Figure 4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4102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59875" cy="584200"/>
          </a:xfrm>
        </p:spPr>
        <p:txBody>
          <a:bodyPr/>
          <a:lstStyle/>
          <a:p>
            <a:r>
              <a:rPr lang="en-US" altLang="en-US" sz="3600" smtClean="0"/>
              <a:t>Implantation and placentation (day 12)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0" y="48768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err="1" smtClean="0">
                <a:ea typeface="ＭＳ Ｐゴシック" pitchFamily="-110" charset="-128"/>
              </a:rPr>
              <a:t>Trophoblast</a:t>
            </a:r>
            <a:r>
              <a:rPr lang="en-US" sz="2000" dirty="0" smtClean="0">
                <a:ea typeface="ＭＳ Ｐゴシック" pitchFamily="-110" charset="-128"/>
              </a:rPr>
              <a:t> further differentiates and invades maternal tissues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stem cell population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Syncytiotrophoblast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invasive fused cells (syncytium) derived from </a:t>
            </a: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endParaRPr lang="en-US" sz="1600" dirty="0" smtClean="0">
              <a:ea typeface="ＭＳ Ｐゴシック" pitchFamily="-110" charset="-128"/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 smtClean="0">
                <a:ea typeface="ＭＳ Ｐゴシック" pitchFamily="-110" charset="-128"/>
                <a:cs typeface="+mn-cs"/>
              </a:rPr>
              <a:t>Breaks maternal capillaries, trophoblastic lacunae fill with maternal blood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ea typeface="ＭＳ Ｐゴシック" pitchFamily="-110" charset="-128"/>
              </a:rPr>
              <a:t>Inner cell mass divides into </a:t>
            </a:r>
            <a:r>
              <a:rPr lang="en-US" sz="2000" dirty="0" err="1" smtClean="0">
                <a:ea typeface="ＭＳ Ｐゴシック" pitchFamily="-110" charset="-128"/>
              </a:rPr>
              <a:t>epiblast</a:t>
            </a:r>
            <a:r>
              <a:rPr lang="en-US" sz="2000" dirty="0" smtClean="0">
                <a:ea typeface="ＭＳ Ｐゴシック" pitchFamily="-110" charset="-128"/>
              </a:rPr>
              <a:t> and hypoblast: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Epiblast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 contributes to forming the overlying amniotic membrane and amniotic cavity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smtClean="0">
                <a:ea typeface="ＭＳ Ｐゴシック" pitchFamily="-110" charset="-128"/>
                <a:cs typeface="+mn-cs"/>
              </a:rPr>
              <a:t>Hypoblast contributes to forming the underlying yolk sac.</a:t>
            </a:r>
          </a:p>
        </p:txBody>
      </p:sp>
      <p:pic>
        <p:nvPicPr>
          <p:cNvPr id="28676" name="Picture 2" descr="G:\VelkeyFiles\jvelkey-DellOPx745\Documents\TEACHING\EMBRYOLOGY\images\LangmansEmbryo-11thEd-figures\chapter04\jpg\Figure 4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620713"/>
            <a:ext cx="5114925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VelkeyFiles\jvelkey-DellOPx745\Documents\TEACHING\EMBRYOLOGY\images\LangmansEmbryo-11thEd-figures\chapter04\jpg\Figure 4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77888"/>
            <a:ext cx="5492750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9159875" cy="584200"/>
          </a:xfrm>
        </p:spPr>
        <p:txBody>
          <a:bodyPr/>
          <a:lstStyle/>
          <a:p>
            <a:r>
              <a:rPr lang="en-US" altLang="en-US" sz="3600" smtClean="0"/>
              <a:t>Implantation and placentation (day 13)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638800" y="990600"/>
            <a:ext cx="3479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err="1" smtClean="0">
                <a:ea typeface="ＭＳ Ｐゴシック" pitchFamily="-110" charset="-128"/>
              </a:rPr>
              <a:t>Trophoblast</a:t>
            </a:r>
            <a:r>
              <a:rPr lang="en-US" sz="2000" dirty="0" smtClean="0">
                <a:ea typeface="ＭＳ Ｐゴシック" pitchFamily="-110" charset="-128"/>
              </a:rPr>
              <a:t> further differentiates and invades maternal tissues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stem cell population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Syncytiotrophoblast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: invasive fused cells (syncytium) derived from </a:t>
            </a:r>
            <a:r>
              <a:rPr lang="en-US" sz="1600" dirty="0" err="1" smtClean="0">
                <a:ea typeface="ＭＳ Ｐゴシック" pitchFamily="-110" charset="-128"/>
                <a:cs typeface="+mn-cs"/>
              </a:rPr>
              <a:t>cytotrophoblast</a:t>
            </a:r>
            <a:endParaRPr lang="en-US" sz="1600" dirty="0" smtClean="0">
              <a:ea typeface="ＭＳ Ｐゴシック" pitchFamily="-110" charset="-128"/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>
                <a:ea typeface="ＭＳ Ｐゴシック" pitchFamily="-110" charset="-128"/>
                <a:cs typeface="+mn-cs"/>
              </a:rPr>
              <a:t>Breaks maternal capillaries, trophoblastic lacunae fill with maternal blood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ea typeface="ＭＳ Ｐゴシック" pitchFamily="-110" charset="-128"/>
              </a:rPr>
              <a:t>Inner cell mass divides into </a:t>
            </a:r>
            <a:r>
              <a:rPr lang="en-US" sz="2000" dirty="0" err="1" smtClean="0">
                <a:ea typeface="ＭＳ Ｐゴシック" pitchFamily="-110" charset="-128"/>
              </a:rPr>
              <a:t>epiblast</a:t>
            </a:r>
            <a:r>
              <a:rPr lang="en-US" sz="2000" dirty="0" smtClean="0">
                <a:ea typeface="ＭＳ Ｐゴシック" pitchFamily="-110" charset="-128"/>
              </a:rPr>
              <a:t> and hypoblast: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err="1" smtClean="0">
                <a:ea typeface="ＭＳ Ｐゴシック" pitchFamily="-110" charset="-128"/>
                <a:cs typeface="+mn-cs"/>
              </a:rPr>
              <a:t>Epiblast</a:t>
            </a:r>
            <a:r>
              <a:rPr lang="en-US" sz="1600" dirty="0" smtClean="0">
                <a:ea typeface="ＭＳ Ｐゴシック" pitchFamily="-110" charset="-128"/>
                <a:cs typeface="+mn-cs"/>
              </a:rPr>
              <a:t> contributes to forming the overlying amniotic membrane and amniotic cavity</a:t>
            </a:r>
          </a:p>
          <a:p>
            <a:pPr marL="636588" lvl="1" indent="-236538">
              <a:spcBef>
                <a:spcPts val="0"/>
              </a:spcBef>
              <a:defRPr/>
            </a:pPr>
            <a:r>
              <a:rPr lang="en-US" sz="1600" dirty="0" smtClean="0">
                <a:ea typeface="ＭＳ Ｐゴシック" pitchFamily="-110" charset="-128"/>
                <a:cs typeface="+mn-cs"/>
              </a:rPr>
              <a:t>Hypoblast contributes to forming the underlying yolk sac.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+mn-lt"/>
              </a:rPr>
              <a:t>Week  3:  Days 14-21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+mn-lt"/>
              <a:cs typeface="Arial" charset="0"/>
            </a:endParaRPr>
          </a:p>
          <a:p>
            <a:pPr eaLnBrk="1" hangingPunct="1">
              <a:defRPr/>
            </a:pPr>
            <a:r>
              <a:rPr lang="en-US" smtClean="0">
                <a:latin typeface="+mn-lt"/>
                <a:cs typeface="Arial" charset="0"/>
              </a:rPr>
              <a:t>Two layer germ disc</a:t>
            </a:r>
          </a:p>
          <a:p>
            <a:pPr eaLnBrk="1" hangingPunct="1">
              <a:defRPr/>
            </a:pPr>
            <a:r>
              <a:rPr lang="en-US" smtClean="0">
                <a:latin typeface="+mn-lt"/>
                <a:cs typeface="Arial" charset="0"/>
              </a:rPr>
              <a:t>Primitive streak forms</a:t>
            </a:r>
          </a:p>
          <a:p>
            <a:pPr eaLnBrk="1" hangingPunct="1">
              <a:defRPr/>
            </a:pPr>
            <a:r>
              <a:rPr lang="en-US" smtClean="0">
                <a:latin typeface="+mn-lt"/>
                <a:cs typeface="Arial" charset="0"/>
              </a:rPr>
              <a:t>Gastrulation forms tri-laminar embryo</a:t>
            </a:r>
          </a:p>
          <a:p>
            <a:pPr eaLnBrk="1" hangingPunct="1">
              <a:defRPr/>
            </a:pPr>
            <a:r>
              <a:rPr lang="en-US" smtClean="0">
                <a:latin typeface="+mn-lt"/>
                <a:cs typeface="Arial" charset="0"/>
              </a:rPr>
              <a:t>Neural induction</a:t>
            </a:r>
          </a:p>
          <a:p>
            <a:pPr eaLnBrk="1" hangingPunct="1">
              <a:defRPr/>
            </a:pPr>
            <a:r>
              <a:rPr lang="en-US" smtClean="0">
                <a:latin typeface="+mn-lt"/>
                <a:cs typeface="Arial" charset="0"/>
              </a:rPr>
              <a:t>Left-right asymmetry</a:t>
            </a:r>
          </a:p>
          <a:p>
            <a:pPr eaLnBrk="1" hangingPunct="1">
              <a:defRPr/>
            </a:pPr>
            <a:r>
              <a:rPr lang="en-US" smtClean="0">
                <a:latin typeface="+mn-lt"/>
                <a:cs typeface="Arial" charset="0"/>
              </a:rPr>
              <a:t>0.4mm - 2.0mm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0"/>
            <a:ext cx="571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663"/>
            <a:ext cx="9144000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6157913" y="1997075"/>
            <a:ext cx="28590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Corona radiata</a:t>
            </a:r>
          </a:p>
          <a:p>
            <a:r>
              <a:rPr lang="en-US" altLang="en-US">
                <a:latin typeface="Calibri" pitchFamily="34" charset="0"/>
              </a:rPr>
              <a:t>Zona pellucida</a:t>
            </a:r>
          </a:p>
          <a:p>
            <a:pPr lvl="1"/>
            <a:r>
              <a:rPr lang="en-US" altLang="en-US" sz="2000">
                <a:latin typeface="Arial" charset="0"/>
              </a:rPr>
              <a:t>(ZP-1, -2, and -3)</a:t>
            </a:r>
            <a:endParaRPr lang="en-US" altLang="en-US" sz="2000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Cortical granules</a:t>
            </a:r>
          </a:p>
        </p:txBody>
      </p:sp>
      <p:cxnSp>
        <p:nvCxnSpPr>
          <p:cNvPr id="5124" name="Straight Connector 7"/>
          <p:cNvCxnSpPr>
            <a:cxnSpLocks noChangeShapeType="1"/>
          </p:cNvCxnSpPr>
          <p:nvPr/>
        </p:nvCxnSpPr>
        <p:spPr bwMode="auto">
          <a:xfrm rot="10800000" flipV="1">
            <a:off x="5470525" y="2209800"/>
            <a:ext cx="701675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Straight Connector 11"/>
          <p:cNvCxnSpPr>
            <a:cxnSpLocks noChangeShapeType="1"/>
          </p:cNvCxnSpPr>
          <p:nvPr/>
        </p:nvCxnSpPr>
        <p:spPr bwMode="auto">
          <a:xfrm rot="10800000" flipV="1">
            <a:off x="4038600" y="3276600"/>
            <a:ext cx="2133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6" name="Straight Connector 19"/>
          <p:cNvCxnSpPr>
            <a:cxnSpLocks noChangeShapeType="1"/>
          </p:cNvCxnSpPr>
          <p:nvPr/>
        </p:nvCxnSpPr>
        <p:spPr bwMode="auto">
          <a:xfrm rot="10800000" flipV="1">
            <a:off x="4953000" y="2590800"/>
            <a:ext cx="1219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8663"/>
          </a:xfrm>
        </p:spPr>
        <p:txBody>
          <a:bodyPr/>
          <a:lstStyle/>
          <a:p>
            <a:r>
              <a:rPr lang="en-US" altLang="en-US" sz="4000" smtClean="0"/>
              <a:t>The egg (and corona radiata) at ovulation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Gastrulation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800" dirty="0" smtClean="0"/>
              <a:t>At gastrulation the two layered </a:t>
            </a:r>
            <a:r>
              <a:rPr lang="en-US" sz="2800" dirty="0" err="1" smtClean="0"/>
              <a:t>epiblast</a:t>
            </a:r>
            <a:r>
              <a:rPr lang="en-US" sz="2800" dirty="0" smtClean="0"/>
              <a:t> is converted into the three primary embryonic germ layers: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lvl="1" eaLnBrk="1" hangingPunct="1">
              <a:defRPr/>
            </a:pPr>
            <a:r>
              <a:rPr lang="en-US" sz="2400" u="sng" dirty="0" smtClean="0"/>
              <a:t>Ectoderm</a:t>
            </a:r>
            <a:r>
              <a:rPr lang="en-US" sz="2400" dirty="0" smtClean="0"/>
              <a:t>:  outside, surrounds other layers later in development, generates </a:t>
            </a:r>
            <a:r>
              <a:rPr lang="en-US" sz="2400" b="1" dirty="0" smtClean="0"/>
              <a:t>skin</a:t>
            </a:r>
            <a:r>
              <a:rPr lang="en-US" sz="2400" dirty="0" smtClean="0"/>
              <a:t> and </a:t>
            </a:r>
            <a:r>
              <a:rPr lang="en-US" sz="2400" b="1" dirty="0" smtClean="0"/>
              <a:t>nervous tissue</a:t>
            </a:r>
          </a:p>
          <a:p>
            <a:pPr lvl="1" eaLnBrk="1" hangingPunct="1">
              <a:defRPr/>
            </a:pPr>
            <a:r>
              <a:rPr lang="en-US" sz="2400" u="sng" dirty="0" smtClean="0"/>
              <a:t>Mesoderm</a:t>
            </a:r>
            <a:r>
              <a:rPr lang="en-US" sz="2400" dirty="0" smtClean="0"/>
              <a:t>:  middle layer, generates most of the </a:t>
            </a:r>
            <a:r>
              <a:rPr lang="en-US" sz="2400" b="1" dirty="0" smtClean="0"/>
              <a:t>muscle, blood</a:t>
            </a:r>
            <a:r>
              <a:rPr lang="en-US" sz="2400" dirty="0" smtClean="0"/>
              <a:t> and </a:t>
            </a:r>
            <a:r>
              <a:rPr lang="en-US" sz="2400" b="1" dirty="0" smtClean="0"/>
              <a:t>connective tissues </a:t>
            </a:r>
            <a:r>
              <a:rPr lang="en-US" sz="2400" dirty="0" smtClean="0"/>
              <a:t>of the body and placenta</a:t>
            </a:r>
          </a:p>
          <a:p>
            <a:pPr lvl="1" eaLnBrk="1" hangingPunct="1">
              <a:defRPr/>
            </a:pPr>
            <a:r>
              <a:rPr lang="en-US" sz="2400" u="sng" dirty="0" smtClean="0"/>
              <a:t>Endoderm</a:t>
            </a:r>
            <a:r>
              <a:rPr lang="en-US" sz="2400" dirty="0" smtClean="0"/>
              <a:t>:  eventually most interior of embryo, generates the </a:t>
            </a:r>
            <a:r>
              <a:rPr lang="en-US" sz="2400" b="1" dirty="0" smtClean="0"/>
              <a:t>epithelial lining </a:t>
            </a:r>
            <a:r>
              <a:rPr lang="en-US" sz="2400" dirty="0" smtClean="0"/>
              <a:t>and associated </a:t>
            </a:r>
            <a:r>
              <a:rPr lang="en-US" sz="2400" b="1" dirty="0" smtClean="0"/>
              <a:t>glands</a:t>
            </a:r>
            <a:r>
              <a:rPr lang="en-US" sz="2400" dirty="0" smtClean="0"/>
              <a:t> of the </a:t>
            </a:r>
            <a:r>
              <a:rPr lang="en-US" sz="2400" b="1" dirty="0" smtClean="0"/>
              <a:t>gut</a:t>
            </a:r>
            <a:r>
              <a:rPr lang="en-US" sz="2400" dirty="0" smtClean="0"/>
              <a:t>, </a:t>
            </a:r>
            <a:r>
              <a:rPr lang="en-US" sz="2400" b="1" dirty="0" smtClean="0"/>
              <a:t>lung</a:t>
            </a:r>
            <a:r>
              <a:rPr lang="en-US" sz="2400" dirty="0" smtClean="0"/>
              <a:t>, and </a:t>
            </a:r>
            <a:r>
              <a:rPr lang="en-US" sz="2400" b="1" dirty="0" smtClean="0"/>
              <a:t>urogenital tracts</a:t>
            </a:r>
          </a:p>
          <a:p>
            <a:pPr lvl="1" eaLnBrk="1" hangingPunct="1">
              <a:defRPr/>
            </a:pPr>
            <a:endParaRPr lang="en-US" sz="2400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+mn-lt"/>
              </a:rPr>
              <a:t>The human embryo at gastrulation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5"/>
            <a:ext cx="898842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8486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latin typeface="+mn-lt"/>
              </a:rPr>
              <a:t>At gastrulation, primitive endoderm is replaced by definitive or embryonic endoderm </a:t>
            </a:r>
            <a:r>
              <a:rPr lang="en-US" sz="3200" u="sng" smtClean="0">
                <a:latin typeface="+mn-lt"/>
              </a:rPr>
              <a:t>then</a:t>
            </a:r>
            <a:r>
              <a:rPr lang="en-US" sz="3200" smtClean="0">
                <a:latin typeface="+mn-lt"/>
              </a:rPr>
              <a:t> mesoderm is formed</a:t>
            </a:r>
            <a:endParaRPr lang="en-US" sz="3600" smtClean="0">
              <a:latin typeface="+mn-lt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233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8701088" y="6296025"/>
            <a:ext cx="1841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>
              <a:latin typeface="Arial Black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838200"/>
            <a:ext cx="5048250" cy="594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28663"/>
          </a:xfrm>
        </p:spPr>
        <p:txBody>
          <a:bodyPr/>
          <a:lstStyle/>
          <a:p>
            <a:r>
              <a:rPr lang="en-US" altLang="en-US" sz="4000" smtClean="0"/>
              <a:t>Cell movements during gastrulation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46088"/>
            <a:ext cx="55499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410200" y="812800"/>
            <a:ext cx="37338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Axial mesoderm: </a:t>
            </a:r>
            <a:r>
              <a:rPr lang="en-US" altLang="en-US" sz="1800">
                <a:latin typeface="Calibri" pitchFamily="34" charset="0"/>
              </a:rPr>
              <a:t>passes through the node and migrates along the midline –forms the notochord</a:t>
            </a:r>
            <a:r>
              <a:rPr lang="en-US" altLang="en-US">
                <a:latin typeface="Calibri" pitchFamily="34" charset="0"/>
              </a:rPr>
              <a:t/>
            </a:r>
            <a:br>
              <a:rPr lang="en-US" altLang="en-US">
                <a:latin typeface="Calibri" pitchFamily="34" charset="0"/>
              </a:rPr>
            </a:br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Paraxial mesoderm:  </a:t>
            </a:r>
            <a:r>
              <a:rPr lang="en-US" altLang="en-US" sz="1800">
                <a:latin typeface="Calibri" pitchFamily="34" charset="0"/>
              </a:rPr>
              <a:t>passes just caudal to the node and migrates slightly laterally –forms cartilage, skeletal muscle, and dermis</a:t>
            </a:r>
          </a:p>
          <a:p>
            <a:endParaRPr lang="en-US" altLang="en-US" sz="1800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Lateral plate mesoderm: </a:t>
            </a:r>
            <a:r>
              <a:rPr lang="en-US" altLang="en-US" sz="1800">
                <a:latin typeface="Calibri" pitchFamily="34" charset="0"/>
              </a:rPr>
              <a:t>passes more caudal and migrates more laterally –forms circulatory system and body cavity linings.</a:t>
            </a:r>
          </a:p>
          <a:p>
            <a:endParaRPr lang="en-US" altLang="en-US" sz="1800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Extraembryonic mesoderm: </a:t>
            </a:r>
            <a:r>
              <a:rPr lang="en-US" altLang="en-US" sz="1800">
                <a:latin typeface="Calibri" pitchFamily="34" charset="0"/>
              </a:rPr>
              <a:t>passes most caudal and migrates most laterally –forms extraembryonic membranes and associated connective tissue &amp; blood vessels.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54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+mn-lt"/>
              </a:rPr>
              <a:t>Mesoderm is patterned in a cranial to caudal gradient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0250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8315325" y="6046788"/>
            <a:ext cx="1841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>
              <a:latin typeface="Arial Black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09600" y="903288"/>
            <a:ext cx="787558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600">
                <a:latin typeface="Calibri" pitchFamily="34" charset="0"/>
              </a:rPr>
              <a:t>The </a:t>
            </a:r>
            <a:r>
              <a:rPr lang="en-US" altLang="en-US" sz="1600" b="1">
                <a:latin typeface="Calibri" pitchFamily="34" charset="0"/>
              </a:rPr>
              <a:t>notochord</a:t>
            </a:r>
            <a:r>
              <a:rPr lang="en-US" altLang="en-US" sz="1600">
                <a:latin typeface="Calibri" pitchFamily="34" charset="0"/>
              </a:rPr>
              <a:t> and </a:t>
            </a:r>
            <a:r>
              <a:rPr lang="en-US" altLang="en-US" sz="1600" b="1">
                <a:latin typeface="Calibri" pitchFamily="34" charset="0"/>
              </a:rPr>
              <a:t>pre-chordal plate </a:t>
            </a:r>
            <a:r>
              <a:rPr lang="en-US" altLang="en-US" sz="1600">
                <a:latin typeface="Calibri" pitchFamily="34" charset="0"/>
              </a:rPr>
              <a:t>develops from mesoderm arising from cells that passed directly through the node and migrated cranially along the midline</a:t>
            </a:r>
          </a:p>
          <a:p>
            <a:pPr>
              <a:spcBef>
                <a:spcPts val="1200"/>
              </a:spcBef>
            </a:pPr>
            <a:r>
              <a:rPr lang="en-US" altLang="en-US" sz="1600">
                <a:latin typeface="Calibri" pitchFamily="34" charset="0"/>
              </a:rPr>
              <a:t>The notochord and pre-chordal plate are important signaling centers that pattern the overlying ectoderm and underlying endoderm.</a:t>
            </a:r>
            <a:endParaRPr lang="en-US" altLang="en-US" sz="140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5875"/>
            <a:ext cx="89916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latin typeface="+mn-lt"/>
              </a:rPr>
              <a:t>Fate of the “axial” mesoderm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+mn-lt"/>
                <a:cs typeface="Arial" charset="0"/>
              </a:rPr>
              <a:t>Major signaling centers at gastrulation: </a:t>
            </a:r>
            <a:br>
              <a:rPr lang="en-US" sz="3600" smtClean="0">
                <a:latin typeface="+mn-lt"/>
                <a:cs typeface="Arial" charset="0"/>
              </a:rPr>
            </a:br>
            <a:r>
              <a:rPr lang="en-US" sz="2800" smtClean="0">
                <a:latin typeface="+mn-lt"/>
                <a:cs typeface="Arial" charset="0"/>
              </a:rPr>
              <a:t>the node and the anterior visceral endoderm (AVE)</a:t>
            </a:r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smtClean="0">
                <a:latin typeface="+mn-lt"/>
                <a:cs typeface="Arial" charset="0"/>
              </a:rPr>
              <a:t>Primitive node positions primitive streak for gastrulation, induces neural differentiation</a:t>
            </a:r>
          </a:p>
          <a:p>
            <a:pPr eaLnBrk="1" hangingPunct="1">
              <a:defRPr/>
            </a:pPr>
            <a:r>
              <a:rPr lang="en-US" sz="1600" smtClean="0">
                <a:latin typeface="+mn-lt"/>
                <a:cs typeface="Arial" charset="0"/>
              </a:rPr>
              <a:t>AVE from primitive endoderm secretes factors that position primitive streak in posterior, induce head formation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1"/>
          <a:stretch>
            <a:fillRect/>
          </a:stretch>
        </p:blipFill>
        <p:spPr bwMode="auto">
          <a:xfrm>
            <a:off x="0" y="1295400"/>
            <a:ext cx="91440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715962"/>
          </a:xfrm>
        </p:spPr>
        <p:txBody>
          <a:bodyPr/>
          <a:lstStyle/>
          <a:p>
            <a:r>
              <a:rPr lang="en-US" altLang="en-US" smtClean="0"/>
              <a:t>The node also sets up the neural plate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958850"/>
            <a:ext cx="6781800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7"/>
          <a:stretch>
            <a:fillRect/>
          </a:stretch>
        </p:blipFill>
        <p:spPr>
          <a:xfrm>
            <a:off x="914400" y="838200"/>
            <a:ext cx="7696200" cy="5184775"/>
          </a:xfrm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635125" y="0"/>
            <a:ext cx="53308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400">
                <a:latin typeface="+mn-lt"/>
                <a:cs typeface="+mn-cs"/>
              </a:rPr>
              <a:t>Head signaling centers</a:t>
            </a:r>
            <a:endParaRPr lang="en-US">
              <a:latin typeface="+mn-lt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 flipH="1">
            <a:off x="1981200" y="6172200"/>
            <a:ext cx="6424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>
                <a:latin typeface="+mn-lt"/>
                <a:cs typeface="+mn-cs"/>
              </a:rPr>
              <a:t>Prechordal plate~ early notochord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05-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"/>
          <a:stretch>
            <a:fillRect/>
          </a:stretch>
        </p:blipFill>
        <p:spPr>
          <a:xfrm>
            <a:off x="304800" y="1209675"/>
            <a:ext cx="4208463" cy="5648325"/>
          </a:xfrm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Left-Right asymmetry is established at gastrulation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4572000" y="1460500"/>
            <a:ext cx="457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alibri" pitchFamily="34" charset="0"/>
              </a:rPr>
              <a:t>Leftward beating of cilia at node moves secreted molecules sonic hedgehog (Shh) &amp; FGF-8 to the left side of embryo.</a:t>
            </a:r>
          </a:p>
          <a:p>
            <a:endParaRPr lang="en-US" altLang="en-US" sz="2000">
              <a:latin typeface="Calibri" pitchFamily="34" charset="0"/>
            </a:endParaRPr>
          </a:p>
          <a:p>
            <a:r>
              <a:rPr lang="en-US" altLang="en-US" sz="2000">
                <a:latin typeface="Calibri" pitchFamily="34" charset="0"/>
              </a:rPr>
              <a:t>Causes left side genes Nodal and Pitx2 to be expressed which then pattern developing organs.</a:t>
            </a:r>
          </a:p>
          <a:p>
            <a:r>
              <a:rPr lang="en-US" altLang="en-US" sz="2000">
                <a:latin typeface="Calibri" pitchFamily="34" charset="0"/>
              </a:rPr>
              <a:t>  </a:t>
            </a:r>
          </a:p>
          <a:p>
            <a:r>
              <a:rPr lang="en-US" altLang="en-US" sz="2000">
                <a:latin typeface="Calibri" pitchFamily="34" charset="0"/>
              </a:rPr>
              <a:t>If cilia are defective, Shh and Fgf8 can randomly end up on right side, resulting in reversal of symmetry, aka </a:t>
            </a:r>
            <a:r>
              <a:rPr lang="en-US" altLang="en-US" sz="2000" b="1" i="1">
                <a:latin typeface="Calibri" pitchFamily="34" charset="0"/>
              </a:rPr>
              <a:t>situs inversus</a:t>
            </a:r>
            <a:r>
              <a:rPr lang="en-US" altLang="en-US" sz="2000">
                <a:latin typeface="Calibri" pitchFamily="34" charset="0"/>
              </a:rPr>
              <a:t> </a:t>
            </a:r>
          </a:p>
          <a:p>
            <a:r>
              <a:rPr lang="en-US" altLang="en-US" sz="2000">
                <a:latin typeface="Calibri" pitchFamily="34" charset="0"/>
              </a:rPr>
              <a:t>(liver on the left, spleen on the right, etc.)</a:t>
            </a:r>
          </a:p>
          <a:p>
            <a:endParaRPr lang="en-US" altLang="en-US" sz="2000">
              <a:latin typeface="Calibri" pitchFamily="34" charset="0"/>
            </a:endParaRPr>
          </a:p>
          <a:p>
            <a:r>
              <a:rPr lang="en-US" altLang="en-US" sz="2000" i="1">
                <a:latin typeface="Calibri" pitchFamily="34" charset="0"/>
              </a:rPr>
              <a:t>Situs</a:t>
            </a:r>
            <a:r>
              <a:rPr lang="en-US" altLang="en-US" sz="2000" b="1" i="1">
                <a:latin typeface="Calibri" pitchFamily="34" charset="0"/>
              </a:rPr>
              <a:t> </a:t>
            </a:r>
            <a:r>
              <a:rPr lang="en-US" altLang="en-US" sz="2000">
                <a:latin typeface="Calibri" pitchFamily="34" charset="0"/>
              </a:rPr>
              <a:t>can be complete (everything reversed) or partial (only some organs reversed).</a:t>
            </a:r>
            <a:endParaRPr lang="en-US" altLang="en-US" sz="20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VelkeyFiles\jvelkey-DellOPx745\Documents\TEACHING\EMBRYOLOGY\images\CarlsonsEmbryo-4thEd-Figures\chapter02-fertilization\Figure 2-02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676400"/>
            <a:ext cx="581818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altLang="en-US" smtClean="0"/>
              <a:t>Transport through the oviduct</a:t>
            </a:r>
          </a:p>
        </p:txBody>
      </p:sp>
      <p:sp>
        <p:nvSpPr>
          <p:cNvPr id="6148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3125" y="1135063"/>
            <a:ext cx="3190875" cy="5580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800" smtClean="0"/>
              <a:t>At around the midpoint of the menstrual cycle (~day 14), a single egg is </a:t>
            </a:r>
            <a:r>
              <a:rPr lang="en-US" altLang="en-US" sz="1800" b="1" smtClean="0"/>
              <a:t>ovulated</a:t>
            </a:r>
            <a:r>
              <a:rPr lang="en-US" altLang="en-US" sz="1800" smtClean="0"/>
              <a:t> and swept into the oviduct.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altLang="en-US" sz="1800" b="1" smtClean="0"/>
              <a:t>Fertilization</a:t>
            </a:r>
            <a:r>
              <a:rPr lang="en-US" altLang="en-US" sz="1800" smtClean="0"/>
              <a:t> usually occurs in the </a:t>
            </a:r>
            <a:r>
              <a:rPr lang="en-US" altLang="en-US" sz="1800" b="1" smtClean="0"/>
              <a:t>ampulla</a:t>
            </a:r>
            <a:r>
              <a:rPr lang="en-US" altLang="en-US" sz="1800" smtClean="0"/>
              <a:t> of the oviduct within 24 hrs. of ovulation.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altLang="en-US" sz="1800" smtClean="0"/>
              <a:t>Series of cleavage and differentiation events results in the formation of a </a:t>
            </a:r>
            <a:r>
              <a:rPr lang="en-US" altLang="en-US" sz="1800" b="1" smtClean="0"/>
              <a:t>blastocyst</a:t>
            </a:r>
            <a:r>
              <a:rPr lang="en-US" altLang="en-US" sz="1800" smtClean="0"/>
              <a:t> by the 4</a:t>
            </a:r>
            <a:r>
              <a:rPr lang="en-US" altLang="en-US" sz="1800" baseline="30000" smtClean="0"/>
              <a:t>th</a:t>
            </a:r>
            <a:r>
              <a:rPr lang="en-US" altLang="en-US" sz="1800" smtClean="0"/>
              <a:t> embryonic day.</a:t>
            </a:r>
          </a:p>
          <a:p>
            <a:pPr marL="400050" lvl="1" indent="0">
              <a:buFontTx/>
              <a:buNone/>
            </a:pPr>
            <a:r>
              <a:rPr lang="en-US" altLang="en-US" sz="1600" b="1" smtClean="0"/>
              <a:t>Inner cell mass </a:t>
            </a:r>
            <a:r>
              <a:rPr lang="en-US" altLang="en-US" sz="1600" smtClean="0"/>
              <a:t>generates </a:t>
            </a:r>
            <a:r>
              <a:rPr lang="en-US" altLang="en-US" sz="1600" b="1" smtClean="0"/>
              <a:t>embryonic tissues</a:t>
            </a:r>
          </a:p>
          <a:p>
            <a:pPr marL="400050" lvl="1" indent="0">
              <a:buFontTx/>
              <a:buNone/>
            </a:pPr>
            <a:r>
              <a:rPr lang="en-US" altLang="en-US" sz="1600" smtClean="0"/>
              <a:t>Outer </a:t>
            </a:r>
            <a:r>
              <a:rPr lang="en-US" altLang="en-US" sz="1600" b="1" smtClean="0"/>
              <a:t>trophectoderm</a:t>
            </a:r>
            <a:r>
              <a:rPr lang="en-US" altLang="en-US" sz="1600" smtClean="0"/>
              <a:t> generates </a:t>
            </a:r>
            <a:r>
              <a:rPr lang="en-US" altLang="en-US" sz="1600" b="1" smtClean="0"/>
              <a:t>placental tissues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altLang="en-US" sz="1800" b="1" smtClean="0"/>
              <a:t>Implantation</a:t>
            </a:r>
            <a:r>
              <a:rPr lang="en-US" altLang="en-US" sz="1800" smtClean="0"/>
              <a:t> into the uterine wall occurs ~6</a:t>
            </a:r>
            <a:r>
              <a:rPr lang="en-US" altLang="en-US" sz="1800" baseline="30000" smtClean="0"/>
              <a:t>th</a:t>
            </a:r>
            <a:r>
              <a:rPr lang="en-US" altLang="en-US" sz="1800" smtClean="0"/>
              <a:t> embryonic day (day 20 of the menstrual cycle)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143000"/>
            <a:ext cx="530860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altLang="en-US" smtClean="0"/>
              <a:t>Situs Inversus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1295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+mn-lt"/>
              </a:rPr>
              <a:t>What happens if there is “not enough” gastrulation?</a:t>
            </a:r>
            <a:br>
              <a:rPr lang="en-US" sz="3200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Caudal agenesis (</a:t>
            </a:r>
            <a:r>
              <a:rPr lang="en-US" sz="2800" b="1" dirty="0" err="1" smtClean="0">
                <a:latin typeface="+mn-lt"/>
              </a:rPr>
              <a:t>sirenomelia</a:t>
            </a:r>
            <a:r>
              <a:rPr lang="en-US" sz="2800" b="1" dirty="0" smtClean="0">
                <a:latin typeface="+mn-lt"/>
              </a:rPr>
              <a:t>)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990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n-lt"/>
              </a:rPr>
              <a:t>Premature regression of the primitive streak leads to widespread loss of trunk and lower limb mesoderm.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12725" y="2743200"/>
            <a:ext cx="29876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2000" dirty="0" err="1" smtClean="0">
                <a:latin typeface="+mn-lt"/>
                <a:cs typeface="+mn-cs"/>
              </a:rPr>
              <a:t>VATeR</a:t>
            </a:r>
            <a:r>
              <a:rPr lang="en-US" sz="2000" dirty="0" smtClean="0">
                <a:latin typeface="+mn-lt"/>
                <a:cs typeface="+mn-cs"/>
              </a:rPr>
              <a:t> association:</a:t>
            </a:r>
          </a:p>
          <a:p>
            <a:pPr eaLnBrk="1" hangingPunct="1">
              <a:defRPr/>
            </a:pPr>
            <a:r>
              <a:rPr lang="en-US" sz="2000" b="1" u="sng" dirty="0" smtClean="0">
                <a:latin typeface="+mn-lt"/>
                <a:cs typeface="+mn-cs"/>
              </a:rPr>
              <a:t>V</a:t>
            </a:r>
            <a:r>
              <a:rPr lang="en-US" sz="2000" dirty="0" smtClean="0">
                <a:latin typeface="+mn-lt"/>
                <a:cs typeface="+mn-cs"/>
              </a:rPr>
              <a:t>ertebral defects</a:t>
            </a:r>
          </a:p>
          <a:p>
            <a:pPr eaLnBrk="1" hangingPunct="1">
              <a:defRPr/>
            </a:pPr>
            <a:r>
              <a:rPr lang="en-US" sz="2000" b="1" u="sng" dirty="0" smtClean="0">
                <a:latin typeface="+mn-lt"/>
                <a:cs typeface="+mn-cs"/>
              </a:rPr>
              <a:t>A</a:t>
            </a:r>
            <a:r>
              <a:rPr lang="en-US" sz="2000" dirty="0" smtClean="0">
                <a:latin typeface="+mn-lt"/>
                <a:cs typeface="+mn-cs"/>
              </a:rPr>
              <a:t>nal atresia</a:t>
            </a:r>
          </a:p>
          <a:p>
            <a:pPr eaLnBrk="1" hangingPunct="1">
              <a:defRPr/>
            </a:pPr>
            <a:r>
              <a:rPr lang="en-US" sz="2000" b="1" u="sng" dirty="0" err="1" smtClean="0">
                <a:latin typeface="+mn-lt"/>
                <a:cs typeface="+mn-cs"/>
              </a:rPr>
              <a:t>T</a:t>
            </a:r>
            <a:r>
              <a:rPr lang="en-US" sz="2000" dirty="0" err="1" smtClean="0">
                <a:latin typeface="+mn-lt"/>
                <a:cs typeface="+mn-cs"/>
              </a:rPr>
              <a:t>racheo</a:t>
            </a:r>
            <a:r>
              <a:rPr lang="en-US" sz="2000" dirty="0" smtClean="0">
                <a:latin typeface="+mn-lt"/>
                <a:cs typeface="+mn-cs"/>
              </a:rPr>
              <a:t>-esophageal fistula</a:t>
            </a:r>
          </a:p>
          <a:p>
            <a:pPr eaLnBrk="1" hangingPunct="1">
              <a:defRPr/>
            </a:pPr>
            <a:r>
              <a:rPr lang="en-US" sz="2000" b="1" u="sng" dirty="0" smtClean="0">
                <a:latin typeface="+mn-lt"/>
                <a:cs typeface="+mn-cs"/>
              </a:rPr>
              <a:t>R</a:t>
            </a:r>
            <a:r>
              <a:rPr lang="en-US" sz="2000" dirty="0" smtClean="0">
                <a:latin typeface="+mn-lt"/>
                <a:cs typeface="+mn-cs"/>
              </a:rPr>
              <a:t>enal defects</a:t>
            </a:r>
          </a:p>
          <a:p>
            <a:pPr eaLnBrk="1" hangingPunct="1">
              <a:defRPr/>
            </a:pPr>
            <a:endParaRPr lang="en-US" sz="2000" dirty="0" smtClean="0">
              <a:latin typeface="+mn-lt"/>
              <a:cs typeface="+mn-cs"/>
            </a:endParaRPr>
          </a:p>
          <a:p>
            <a:pPr eaLnBrk="1" hangingPunct="1">
              <a:defRPr/>
            </a:pPr>
            <a:r>
              <a:rPr lang="en-US" sz="2000" dirty="0" err="1" smtClean="0">
                <a:latin typeface="+mn-lt"/>
                <a:cs typeface="+mn-cs"/>
              </a:rPr>
              <a:t>VACTeRL</a:t>
            </a:r>
            <a:r>
              <a:rPr lang="en-US" sz="2000" dirty="0" smtClean="0">
                <a:latin typeface="+mn-lt"/>
                <a:cs typeface="+mn-cs"/>
              </a:rPr>
              <a:t> association:</a:t>
            </a:r>
          </a:p>
          <a:p>
            <a:pPr eaLnBrk="1" hangingPunct="1">
              <a:defRPr/>
            </a:pPr>
            <a:r>
              <a:rPr lang="en-US" sz="2000" dirty="0" smtClean="0">
                <a:latin typeface="+mn-lt"/>
                <a:cs typeface="+mn-cs"/>
              </a:rPr>
              <a:t>those above plus…</a:t>
            </a:r>
          </a:p>
          <a:p>
            <a:pPr eaLnBrk="1" hangingPunct="1">
              <a:defRPr/>
            </a:pPr>
            <a:r>
              <a:rPr lang="en-US" sz="2000" b="1" u="sng" dirty="0" smtClean="0">
                <a:latin typeface="+mn-lt"/>
                <a:cs typeface="+mn-cs"/>
              </a:rPr>
              <a:t>C</a:t>
            </a:r>
            <a:r>
              <a:rPr lang="en-US" sz="2000" dirty="0" smtClean="0">
                <a:latin typeface="+mn-lt"/>
                <a:cs typeface="+mn-cs"/>
              </a:rPr>
              <a:t>ardiovascular defects</a:t>
            </a:r>
          </a:p>
          <a:p>
            <a:pPr eaLnBrk="1" hangingPunct="1">
              <a:defRPr/>
            </a:pPr>
            <a:r>
              <a:rPr lang="en-US" sz="2000" b="1" u="sng" dirty="0" smtClean="0">
                <a:latin typeface="+mn-lt"/>
                <a:cs typeface="+mn-cs"/>
              </a:rPr>
              <a:t>L</a:t>
            </a:r>
            <a:r>
              <a:rPr lang="en-US" sz="2000" dirty="0" smtClean="0">
                <a:latin typeface="+mn-lt"/>
                <a:cs typeface="+mn-cs"/>
              </a:rPr>
              <a:t>imb (upper) defects </a:t>
            </a:r>
            <a:endParaRPr lang="en-US" sz="2000" b="1" u="sng" dirty="0" smtClean="0">
              <a:latin typeface="+mn-lt"/>
              <a:cs typeface="+mn-cs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19338"/>
            <a:ext cx="5562600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2097088"/>
            <a:ext cx="6473825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97163" y="-111125"/>
            <a:ext cx="1841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>
              <a:latin typeface="Arial Black" charset="0"/>
            </a:endParaRPr>
          </a:p>
        </p:txBody>
      </p:sp>
      <p:sp>
        <p:nvSpPr>
          <p:cNvPr id="45060" name="Rectangle 3"/>
          <p:cNvSpPr>
            <a:spLocks/>
          </p:cNvSpPr>
          <p:nvPr/>
        </p:nvSpPr>
        <p:spPr bwMode="auto">
          <a:xfrm>
            <a:off x="228600" y="12192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>
                <a:latin typeface="Calibri" pitchFamily="34" charset="0"/>
              </a:rPr>
              <a:t>If the primitive streak fails to regress, multipotent primitive streak cells can develop into multi-lineage tumors (containing ecto-, meso-, and endodermal tissues).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0" y="7620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+mn-lt"/>
              </a:rPr>
              <a:t>What happens if there is “too much” gastrulation?</a:t>
            </a:r>
            <a:br>
              <a:rPr lang="en-US" sz="3200" dirty="0" smtClean="0">
                <a:latin typeface="+mn-lt"/>
              </a:rPr>
            </a:br>
            <a:r>
              <a:rPr lang="en-US" sz="2800" b="1" dirty="0" err="1" smtClean="0">
                <a:latin typeface="+mn-lt"/>
              </a:rPr>
              <a:t>Sacrococcygeal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teratoma</a:t>
            </a:r>
            <a:endParaRPr lang="en-US" sz="28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676400" y="4875213"/>
          <a:ext cx="7086600" cy="198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Document" r:id="rId4" imgW="5486400" imgH="1536192" progId="Word.Document.8">
                  <p:embed/>
                </p:oleObj>
              </mc:Choice>
              <mc:Fallback>
                <p:oleObj name="Document" r:id="rId4" imgW="5486400" imgH="15361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875213"/>
                        <a:ext cx="7086600" cy="198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4"/>
          <a:stretch>
            <a:fillRect/>
          </a:stretch>
        </p:blipFill>
        <p:spPr bwMode="auto">
          <a:xfrm>
            <a:off x="381000" y="304800"/>
            <a:ext cx="4800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36825" y="5745163"/>
            <a:ext cx="184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7173" name="TextBox 9"/>
          <p:cNvSpPr txBox="1">
            <a:spLocks noChangeArrowheads="1"/>
          </p:cNvSpPr>
          <p:nvPr/>
        </p:nvSpPr>
        <p:spPr bwMode="auto">
          <a:xfrm>
            <a:off x="0" y="2895600"/>
            <a:ext cx="46482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 b="1">
                <a:latin typeface="Calibri" pitchFamily="34" charset="0"/>
              </a:rPr>
              <a:t>Embryologists</a:t>
            </a:r>
          </a:p>
          <a:p>
            <a:r>
              <a:rPr lang="en-US" altLang="en-US" sz="1600">
                <a:latin typeface="Calibri" pitchFamily="34" charset="0"/>
              </a:rPr>
              <a:t>Fertilization age: moment of fertilization is dO</a:t>
            </a:r>
          </a:p>
          <a:p>
            <a:r>
              <a:rPr lang="en-US" altLang="en-US" sz="1600">
                <a:latin typeface="Calibri" pitchFamily="34" charset="0"/>
              </a:rPr>
              <a:t>Division of pregnancy corresponding to development:</a:t>
            </a:r>
          </a:p>
          <a:p>
            <a:pPr lvl="1"/>
            <a:r>
              <a:rPr lang="en-US" altLang="en-US" sz="1600">
                <a:latin typeface="Calibri" pitchFamily="34" charset="0"/>
              </a:rPr>
              <a:t>0-3 weeks –early development</a:t>
            </a:r>
          </a:p>
          <a:p>
            <a:pPr lvl="1"/>
            <a:r>
              <a:rPr lang="en-US" altLang="en-US" sz="1600">
                <a:latin typeface="Calibri" pitchFamily="34" charset="0"/>
              </a:rPr>
              <a:t>3-8 weeks –embryonic period (organogenesis)</a:t>
            </a:r>
          </a:p>
          <a:p>
            <a:pPr lvl="1"/>
            <a:r>
              <a:rPr lang="en-US" altLang="en-US" sz="1600">
                <a:latin typeface="Calibri" pitchFamily="34" charset="0"/>
              </a:rPr>
              <a:t>8 wks-term –fetal period</a:t>
            </a:r>
          </a:p>
          <a:p>
            <a:r>
              <a:rPr lang="en-US" altLang="en-US" sz="1600">
                <a:latin typeface="Calibri" pitchFamily="34" charset="0"/>
              </a:rPr>
              <a:t>Total gestation time = 38 weeks</a:t>
            </a:r>
          </a:p>
        </p:txBody>
      </p: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4876800" y="2971800"/>
            <a:ext cx="3581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 b="1">
                <a:latin typeface="Calibri" pitchFamily="34" charset="0"/>
              </a:rPr>
              <a:t>Clinicians</a:t>
            </a:r>
          </a:p>
          <a:p>
            <a:r>
              <a:rPr lang="en-US" altLang="en-US" sz="1600">
                <a:latin typeface="Calibri" pitchFamily="34" charset="0"/>
              </a:rPr>
              <a:t>Menstrual age: last menses is dO</a:t>
            </a:r>
          </a:p>
          <a:p>
            <a:r>
              <a:rPr lang="en-US" altLang="en-US" sz="1600">
                <a:latin typeface="Calibri" pitchFamily="34" charset="0"/>
              </a:rPr>
              <a:t>Division of pregnancy into trimesters</a:t>
            </a:r>
          </a:p>
          <a:p>
            <a:r>
              <a:rPr lang="en-US" altLang="en-US" sz="1600">
                <a:latin typeface="Calibri" pitchFamily="34" charset="0"/>
              </a:rPr>
              <a:t>Total gestation time = 40 weeks</a:t>
            </a: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6064250" y="674688"/>
            <a:ext cx="231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600">
                <a:latin typeface="Arial" charset="0"/>
              </a:rPr>
              <a:t>Timing of</a:t>
            </a:r>
          </a:p>
          <a:p>
            <a:r>
              <a:rPr lang="en-US" altLang="en-US" sz="3600">
                <a:latin typeface="Arial" charset="0"/>
              </a:rPr>
              <a:t>pregnancy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1219200"/>
            <a:ext cx="3276600" cy="5638800"/>
          </a:xfrm>
        </p:spPr>
        <p:txBody>
          <a:bodyPr/>
          <a:lstStyle/>
          <a:p>
            <a:pPr algn="l" eaLnBrk="1" hangingPunct="1"/>
            <a:r>
              <a:rPr lang="en-US" altLang="en-US" sz="2400" b="1" smtClean="0"/>
              <a:t> 1.  Acrosome Rx </a:t>
            </a:r>
            <a:br>
              <a:rPr lang="en-US" altLang="en-US" sz="2400" b="1" smtClean="0"/>
            </a:br>
            <a:r>
              <a:rPr lang="en-US" altLang="en-US" sz="1800" smtClean="0"/>
              <a:t>sperm bind to ZP proteins in the zona pellucida; this initiates the release of enzymes from the sperm allowing it to burrow through the zona pellucida.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b="1" smtClean="0"/>
              <a:t>2.  Zona Rx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1800" smtClean="0"/>
              <a:t>binding of the sperm and egg plasma membranes initiates Ca+ influx into the egg and release of </a:t>
            </a:r>
            <a:r>
              <a:rPr lang="en-US" altLang="en-US" sz="1800" b="1" smtClean="0"/>
              <a:t>cortical granules </a:t>
            </a:r>
            <a:r>
              <a:rPr lang="en-US" altLang="en-US" sz="1800" smtClean="0"/>
              <a:t>from the egg that block other sperm from fertilizing the egg.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 </a:t>
            </a:r>
            <a:r>
              <a:rPr lang="en-US" altLang="en-US" smtClean="0"/>
              <a:t> 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/>
          <a:stretch>
            <a:fillRect/>
          </a:stretch>
        </p:blipFill>
        <p:spPr bwMode="auto">
          <a:xfrm>
            <a:off x="130175" y="931863"/>
            <a:ext cx="5280025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130175" y="76200"/>
            <a:ext cx="9013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Fertilization is a multi-step process whereby multiple sperm bind to the corona radiata, but only a single sperm usually fertilizes the egg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1039813"/>
            <a:ext cx="652145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>
                <a:latin typeface="Calibri" pitchFamily="34" charset="0"/>
              </a:rPr>
              <a:t>This so-called cortical reaction prevents other sperm from fertilizing the egg (aka “polyspermy”)</a:t>
            </a:r>
            <a:endParaRPr lang="en-US" altLang="en-US" sz="3600">
              <a:latin typeface="Calibri" pitchFamily="34" charset="0"/>
            </a:endParaRPr>
          </a:p>
        </p:txBody>
      </p: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76200" y="2193925"/>
            <a:ext cx="24701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Cortical granule enzymes digest ZP proteins so other sperm can no longer bind.</a:t>
            </a:r>
          </a:p>
          <a:p>
            <a:endParaRPr lang="en-US" altLang="en-US" sz="1800">
              <a:latin typeface="Calibri" pitchFamily="34" charset="0"/>
            </a:endParaRPr>
          </a:p>
          <a:p>
            <a:r>
              <a:rPr lang="en-US" altLang="en-US" sz="1800">
                <a:latin typeface="Calibri" pitchFamily="34" charset="0"/>
              </a:rPr>
              <a:t>Hyaluronic acid and other proteoglycans are also released that become hydrated and swell, thus pushing the other sperm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5715000" y="1219200"/>
            <a:ext cx="3429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Calibri" pitchFamily="34" charset="0"/>
              </a:rPr>
              <a:t>Meiosis II complete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Formation of male and female pronuclei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Decondensation of male chromosomes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Fusion of pronuclei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Zygote</a:t>
            </a:r>
          </a:p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885825"/>
            <a:ext cx="56356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smtClean="0">
                <a:solidFill>
                  <a:schemeClr val="tx1"/>
                </a:solidFill>
              </a:rPr>
              <a:t>Fertilization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Week 1:  days 1-6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Fertilization, day 1</a:t>
            </a:r>
          </a:p>
          <a:p>
            <a:pPr eaLnBrk="1" hangingPunct="1">
              <a:defRPr/>
            </a:pPr>
            <a:r>
              <a:rPr lang="en-US" dirty="0" smtClean="0">
                <a:latin typeface="+mn-lt"/>
              </a:rPr>
              <a:t>Cleavage, day 2-3</a:t>
            </a:r>
          </a:p>
          <a:p>
            <a:pPr eaLnBrk="1" hangingPunct="1">
              <a:defRPr/>
            </a:pPr>
            <a:r>
              <a:rPr lang="en-US" dirty="0" smtClean="0">
                <a:latin typeface="+mn-lt"/>
              </a:rPr>
              <a:t>Compaction, day 3</a:t>
            </a:r>
          </a:p>
          <a:p>
            <a:pPr eaLnBrk="1" hangingPunct="1">
              <a:defRPr/>
            </a:pPr>
            <a:r>
              <a:rPr lang="en-US" dirty="0" smtClean="0">
                <a:latin typeface="+mn-lt"/>
              </a:rPr>
              <a:t>Formation of blastocyst, day 4</a:t>
            </a:r>
          </a:p>
          <a:p>
            <a:pPr eaLnBrk="1" hangingPunct="1">
              <a:defRPr/>
            </a:pPr>
            <a:r>
              <a:rPr lang="en-US" dirty="0" smtClean="0">
                <a:latin typeface="+mn-lt"/>
              </a:rPr>
              <a:t>Ends with implantation, day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1529</Words>
  <Application>Microsoft Office PowerPoint</Application>
  <PresentationFormat>On-screen Show (4:3)</PresentationFormat>
  <Paragraphs>238</Paragraphs>
  <Slides>42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Times</vt:lpstr>
      <vt:lpstr>ＭＳ Ｐゴシック</vt:lpstr>
      <vt:lpstr>Arial</vt:lpstr>
      <vt:lpstr>Calibri</vt:lpstr>
      <vt:lpstr>Arial Black</vt:lpstr>
      <vt:lpstr>Blank</vt:lpstr>
      <vt:lpstr>Document</vt:lpstr>
      <vt:lpstr>Embryology</vt:lpstr>
      <vt:lpstr>PowerPoint Presentation</vt:lpstr>
      <vt:lpstr>The egg (and corona radiata) at ovulation</vt:lpstr>
      <vt:lpstr>Transport through the oviduct</vt:lpstr>
      <vt:lpstr>PowerPoint Presentation</vt:lpstr>
      <vt:lpstr> 1.  Acrosome Rx  sperm bind to ZP proteins in the zona pellucida; this initiates the release of enzymes from the sperm allowing it to burrow through the zona pellucida.  2.  Zona Rx binding of the sperm and egg plasma membranes initiates Ca+ influx into the egg and release of cortical granules from the egg that block other sperm from fertilizing the egg.    </vt:lpstr>
      <vt:lpstr>PowerPoint Presentation</vt:lpstr>
      <vt:lpstr>Fertilization</vt:lpstr>
      <vt:lpstr>Week 1:  days 1-6</vt:lpstr>
      <vt:lpstr>PowerPoint Presentation</vt:lpstr>
      <vt:lpstr>Cleavage</vt:lpstr>
      <vt:lpstr>2 Cell Stage</vt:lpstr>
      <vt:lpstr>4 cell; second cleavage</vt:lpstr>
      <vt:lpstr>8 Cell; third cleavage  Blastomeres still equivalent</vt:lpstr>
      <vt:lpstr>Embryo undergoes compaction after 8-cell stage: first differentiation of embryonic lineages</vt:lpstr>
      <vt:lpstr>Formation of the blastocyst</vt:lpstr>
      <vt:lpstr>PowerPoint Presentation</vt:lpstr>
      <vt:lpstr>PowerPoint Presentation</vt:lpstr>
      <vt:lpstr>Monozygotic twinning typically occurs during cleavage/blastocyst stages </vt:lpstr>
      <vt:lpstr>“Hatching” of the blastocyst: preparation for implantation</vt:lpstr>
      <vt:lpstr>Ectopic Implantation</vt:lpstr>
      <vt:lpstr>Tubal pregnancy</vt:lpstr>
      <vt:lpstr>Week 2:  days 7-14 implantation</vt:lpstr>
      <vt:lpstr>Implantation and placentation (day 8)</vt:lpstr>
      <vt:lpstr>Implantation and placentation (day 9)</vt:lpstr>
      <vt:lpstr>Implantation and placentation (day 12)</vt:lpstr>
      <vt:lpstr>Implantation and placentation (day 13)</vt:lpstr>
      <vt:lpstr>Week  3:  Days 14-21 </vt:lpstr>
      <vt:lpstr>PowerPoint Presentation</vt:lpstr>
      <vt:lpstr>Gastrulation</vt:lpstr>
      <vt:lpstr>The human embryo at gastrulation</vt:lpstr>
      <vt:lpstr>At gastrulation, primitive endoderm is replaced by definitive or embryonic endoderm then mesoderm is formed</vt:lpstr>
      <vt:lpstr>Cell movements during gastrulation</vt:lpstr>
      <vt:lpstr>PowerPoint Presentation</vt:lpstr>
      <vt:lpstr>PowerPoint Presentation</vt:lpstr>
      <vt:lpstr>Major signaling centers at gastrulation:  the node and the anterior visceral endoderm (AVE)</vt:lpstr>
      <vt:lpstr>The node also sets up the neural plate</vt:lpstr>
      <vt:lpstr>PowerPoint Presentation</vt:lpstr>
      <vt:lpstr>Left-Right asymmetry is established at gastrulation</vt:lpstr>
      <vt:lpstr>Situs Inversus</vt:lpstr>
      <vt:lpstr>What happens if there is “not enough” gastrulation? Caudal agenesis (sirenomelia)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oshea</dc:creator>
  <cp:lastModifiedBy>Matthew Velkey</cp:lastModifiedBy>
  <cp:revision>72</cp:revision>
  <cp:lastPrinted>2005-08-15T13:02:13Z</cp:lastPrinted>
  <dcterms:created xsi:type="dcterms:W3CDTF">2010-04-25T18:42:01Z</dcterms:created>
  <dcterms:modified xsi:type="dcterms:W3CDTF">2015-08-21T14:48:51Z</dcterms:modified>
</cp:coreProperties>
</file>