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sldIdLst>
    <p:sldId id="484" r:id="rId2"/>
    <p:sldId id="334" r:id="rId3"/>
    <p:sldId id="316" r:id="rId4"/>
    <p:sldId id="332" r:id="rId5"/>
    <p:sldId id="337" r:id="rId6"/>
    <p:sldId id="338" r:id="rId7"/>
    <p:sldId id="336" r:id="rId8"/>
    <p:sldId id="488" r:id="rId9"/>
    <p:sldId id="365" r:id="rId10"/>
    <p:sldId id="482" r:id="rId11"/>
    <p:sldId id="344" r:id="rId12"/>
    <p:sldId id="345" r:id="rId13"/>
    <p:sldId id="359" r:id="rId14"/>
    <p:sldId id="508" r:id="rId15"/>
    <p:sldId id="509" r:id="rId16"/>
    <p:sldId id="349" r:id="rId17"/>
    <p:sldId id="496" r:id="rId18"/>
    <p:sldId id="487" r:id="rId19"/>
    <p:sldId id="507" r:id="rId20"/>
    <p:sldId id="499" r:id="rId21"/>
    <p:sldId id="360" r:id="rId22"/>
    <p:sldId id="500" r:id="rId23"/>
    <p:sldId id="486" r:id="rId24"/>
    <p:sldId id="501" r:id="rId25"/>
    <p:sldId id="504" r:id="rId26"/>
    <p:sldId id="503" r:id="rId27"/>
    <p:sldId id="506" r:id="rId28"/>
    <p:sldId id="505" r:id="rId29"/>
    <p:sldId id="515" r:id="rId30"/>
    <p:sldId id="510" r:id="rId31"/>
    <p:sldId id="511" r:id="rId32"/>
    <p:sldId id="512" r:id="rId33"/>
    <p:sldId id="513" r:id="rId34"/>
    <p:sldId id="514" r:id="rId35"/>
  </p:sldIdLst>
  <p:sldSz cx="9144000" cy="6858000" type="screen4x3"/>
  <p:notesSz cx="6881813" cy="92964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pitchFamily="-97"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pitchFamily="-97"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pitchFamily="-97"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pitchFamily="-97"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pitchFamily="-97" charset="-128"/>
        <a:cs typeface="+mn-cs"/>
      </a:defRPr>
    </a:lvl5pPr>
    <a:lvl6pPr marL="2286000" algn="l" defTabSz="914400" rtl="0" eaLnBrk="1" latinLnBrk="0" hangingPunct="1">
      <a:defRPr sz="2400" kern="1200">
        <a:solidFill>
          <a:schemeClr val="tx1"/>
        </a:solidFill>
        <a:latin typeface="Times" charset="0"/>
        <a:ea typeface="ＭＳ Ｐゴシック" pitchFamily="-97" charset="-128"/>
        <a:cs typeface="+mn-cs"/>
      </a:defRPr>
    </a:lvl6pPr>
    <a:lvl7pPr marL="2743200" algn="l" defTabSz="914400" rtl="0" eaLnBrk="1" latinLnBrk="0" hangingPunct="1">
      <a:defRPr sz="2400" kern="1200">
        <a:solidFill>
          <a:schemeClr val="tx1"/>
        </a:solidFill>
        <a:latin typeface="Times" charset="0"/>
        <a:ea typeface="ＭＳ Ｐゴシック" pitchFamily="-97" charset="-128"/>
        <a:cs typeface="+mn-cs"/>
      </a:defRPr>
    </a:lvl7pPr>
    <a:lvl8pPr marL="3200400" algn="l" defTabSz="914400" rtl="0" eaLnBrk="1" latinLnBrk="0" hangingPunct="1">
      <a:defRPr sz="2400" kern="1200">
        <a:solidFill>
          <a:schemeClr val="tx1"/>
        </a:solidFill>
        <a:latin typeface="Times" charset="0"/>
        <a:ea typeface="ＭＳ Ｐゴシック" pitchFamily="-97" charset="-128"/>
        <a:cs typeface="+mn-cs"/>
      </a:defRPr>
    </a:lvl8pPr>
    <a:lvl9pPr marL="3657600" algn="l" defTabSz="914400" rtl="0" eaLnBrk="1" latinLnBrk="0" hangingPunct="1">
      <a:defRPr sz="2400" kern="1200">
        <a:solidFill>
          <a:schemeClr val="tx1"/>
        </a:solidFill>
        <a:latin typeface="Times" charset="0"/>
        <a:ea typeface="ＭＳ Ｐゴシック" pitchFamily="-97"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0099FF"/>
    <a:srgbClr val="3399FF"/>
    <a:srgbClr val="2AFF00"/>
    <a:srgbClr val="FF9000"/>
    <a:srgbClr val="FFFFFF"/>
    <a:srgbClr val="FF0003"/>
    <a:srgbClr val="C500DF"/>
    <a:srgbClr val="EBD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72" autoAdjust="0"/>
    <p:restoredTop sz="94660"/>
  </p:normalViewPr>
  <p:slideViewPr>
    <p:cSldViewPr showGuides="1">
      <p:cViewPr varScale="1">
        <p:scale>
          <a:sx n="88" d="100"/>
          <a:sy n="88" d="100"/>
        </p:scale>
        <p:origin x="-76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56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82913"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t" anchorCtr="0" compatLnSpc="1">
            <a:prstTxWarp prst="textNoShape">
              <a:avLst/>
            </a:prstTxWarp>
          </a:bodyPr>
          <a:lstStyle>
            <a:lvl1pPr defTabSz="923925">
              <a:defRPr sz="1200"/>
            </a:lvl1pPr>
          </a:lstStyle>
          <a:p>
            <a:endParaRPr lang="en-US"/>
          </a:p>
        </p:txBody>
      </p:sp>
      <p:sp>
        <p:nvSpPr>
          <p:cNvPr id="38915" name="Rectangle 3"/>
          <p:cNvSpPr>
            <a:spLocks noGrp="1" noChangeArrowheads="1"/>
          </p:cNvSpPr>
          <p:nvPr>
            <p:ph type="dt" idx="1"/>
          </p:nvPr>
        </p:nvSpPr>
        <p:spPr bwMode="auto">
          <a:xfrm>
            <a:off x="3900488" y="0"/>
            <a:ext cx="298132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t" anchorCtr="0" compatLnSpc="1">
            <a:prstTxWarp prst="textNoShape">
              <a:avLst/>
            </a:prstTxWarp>
          </a:bodyPr>
          <a:lstStyle>
            <a:lvl1pPr algn="r" defTabSz="923925">
              <a:defRPr sz="1200"/>
            </a:lvl1pPr>
          </a:lstStyle>
          <a:p>
            <a:endParaRPr lang="en-US"/>
          </a:p>
        </p:txBody>
      </p:sp>
      <p:sp>
        <p:nvSpPr>
          <p:cNvPr id="13316" name="Rectangle 4"/>
          <p:cNvSpPr>
            <a:spLocks noGrp="1" noRot="1" noChangeAspect="1" noChangeArrowheads="1" noTextEdit="1"/>
          </p:cNvSpPr>
          <p:nvPr>
            <p:ph type="sldImg" idx="2"/>
          </p:nvPr>
        </p:nvSpPr>
        <p:spPr bwMode="auto">
          <a:xfrm>
            <a:off x="11176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7" name="Rectangle 5"/>
          <p:cNvSpPr>
            <a:spLocks noGrp="1" noChangeArrowheads="1"/>
          </p:cNvSpPr>
          <p:nvPr>
            <p:ph type="body" sz="quarter" idx="3"/>
          </p:nvPr>
        </p:nvSpPr>
        <p:spPr bwMode="auto">
          <a:xfrm>
            <a:off x="917575" y="4416425"/>
            <a:ext cx="5046663"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8918" name="Rectangle 6"/>
          <p:cNvSpPr>
            <a:spLocks noGrp="1" noChangeArrowheads="1"/>
          </p:cNvSpPr>
          <p:nvPr>
            <p:ph type="ftr" sz="quarter" idx="4"/>
          </p:nvPr>
        </p:nvSpPr>
        <p:spPr bwMode="auto">
          <a:xfrm>
            <a:off x="0" y="8831263"/>
            <a:ext cx="2982913"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b" anchorCtr="0" compatLnSpc="1">
            <a:prstTxWarp prst="textNoShape">
              <a:avLst/>
            </a:prstTxWarp>
          </a:bodyPr>
          <a:lstStyle>
            <a:lvl1pPr defTabSz="923925">
              <a:defRPr sz="1200"/>
            </a:lvl1pPr>
          </a:lstStyle>
          <a:p>
            <a:endParaRPr lang="en-US"/>
          </a:p>
        </p:txBody>
      </p:sp>
      <p:sp>
        <p:nvSpPr>
          <p:cNvPr id="38919" name="Rectangle 7"/>
          <p:cNvSpPr>
            <a:spLocks noGrp="1" noChangeArrowheads="1"/>
          </p:cNvSpPr>
          <p:nvPr>
            <p:ph type="sldNum" sz="quarter" idx="5"/>
          </p:nvPr>
        </p:nvSpPr>
        <p:spPr bwMode="auto">
          <a:xfrm>
            <a:off x="3900488" y="8831263"/>
            <a:ext cx="29813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446" tIns="46223" rIns="92446" bIns="46223" numCol="1" anchor="b" anchorCtr="0" compatLnSpc="1">
            <a:prstTxWarp prst="textNoShape">
              <a:avLst/>
            </a:prstTxWarp>
          </a:bodyPr>
          <a:lstStyle>
            <a:lvl1pPr algn="r" defTabSz="923925">
              <a:defRPr sz="1200"/>
            </a:lvl1pPr>
          </a:lstStyle>
          <a:p>
            <a:fld id="{BBE1F26B-8531-4123-80C8-971FD1AA0C7A}" type="slidenum">
              <a:rPr lang="en-US"/>
              <a:pPr/>
              <a:t>‹#›</a:t>
            </a:fld>
            <a:endParaRPr lang="en-US"/>
          </a:p>
        </p:txBody>
      </p:sp>
    </p:spTree>
    <p:extLst>
      <p:ext uri="{BB962C8B-B14F-4D97-AF65-F5344CB8AC3E}">
        <p14:creationId xmlns:p14="http://schemas.microsoft.com/office/powerpoint/2010/main" val="30633858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4CA95EA1-2340-4C60-9782-7E59E1835D93}" type="slidenum">
              <a:rPr lang="en-US" sz="1200"/>
              <a:pPr/>
              <a:t>2</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9AAFE8CC-F146-4495-B668-F85280DAB81F}" type="slidenum">
              <a:rPr lang="en-US" sz="1200"/>
              <a:pPr/>
              <a:t>13</a:t>
            </a:fld>
            <a:endParaRPr lang="en-US" sz="1200"/>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EC1B2E72-C00D-4793-A7EF-72B394B80564}" type="slidenum">
              <a:rPr lang="en-US" sz="1200"/>
              <a:pPr/>
              <a:t>15</a:t>
            </a:fld>
            <a:endParaRPr lang="en-US" sz="1200"/>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091E68BD-46A0-479E-B3F5-7C44BFACCFF3}" type="slidenum">
              <a:rPr lang="en-US" sz="1200"/>
              <a:pPr/>
              <a:t>16</a:t>
            </a:fld>
            <a:endParaRPr lang="en-US" sz="120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900488" y="8831263"/>
            <a:ext cx="298132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r"/>
            <a:fld id="{80EF5E1D-665E-42C2-88C0-669373C0BC49}" type="slidenum">
              <a:rPr lang="en-US" sz="1200"/>
              <a:pPr algn="r"/>
              <a:t>20</a:t>
            </a:fld>
            <a:endParaRPr lang="en-US" sz="120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C8111268-0414-4C41-82BB-3130921454D7}" type="slidenum">
              <a:rPr lang="en-US" sz="1200"/>
              <a:pPr/>
              <a:t>21</a:t>
            </a:fld>
            <a:endParaRPr lang="en-US" sz="120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970C9ADD-6560-4C21-8E6B-263080E34442}" type="slidenum">
              <a:rPr lang="en-US" smtClean="0"/>
              <a:pPr>
                <a:defRPr/>
              </a:pPr>
              <a:t>30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8DA9C237-EA1E-4CFE-BFA5-80B433634683}" type="slidenum">
              <a:rPr lang="en-US" smtClean="0"/>
              <a:pPr>
                <a:defRPr/>
              </a:pPr>
              <a:t>31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ED892395-B107-4A0C-94C2-F39EB825118A}" type="slidenum">
              <a:rPr lang="en-US" smtClean="0"/>
              <a:pPr>
                <a:defRPr/>
              </a:pPr>
              <a:t>32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lvl1pPr eaLnBrk="0" hangingPunct="0">
              <a:defRPr>
                <a:solidFill>
                  <a:schemeClr val="tx1"/>
                </a:solidFill>
                <a:latin typeface="Arial" charset="0"/>
              </a:defRPr>
            </a:lvl1pPr>
            <a:lvl2pPr marL="751122" indent="-288893" eaLnBrk="0" hangingPunct="0">
              <a:defRPr>
                <a:solidFill>
                  <a:schemeClr val="tx1"/>
                </a:solidFill>
                <a:latin typeface="Arial" charset="0"/>
              </a:defRPr>
            </a:lvl2pPr>
            <a:lvl3pPr marL="1155573" indent="-231115" eaLnBrk="0" hangingPunct="0">
              <a:defRPr>
                <a:solidFill>
                  <a:schemeClr val="tx1"/>
                </a:solidFill>
                <a:latin typeface="Arial" charset="0"/>
              </a:defRPr>
            </a:lvl3pPr>
            <a:lvl4pPr marL="1617802" indent="-231115" eaLnBrk="0" hangingPunct="0">
              <a:defRPr>
                <a:solidFill>
                  <a:schemeClr val="tx1"/>
                </a:solidFill>
                <a:latin typeface="Arial" charset="0"/>
              </a:defRPr>
            </a:lvl4pPr>
            <a:lvl5pPr marL="2080031" indent="-231115" eaLnBrk="0" hangingPunct="0">
              <a:defRPr>
                <a:solidFill>
                  <a:schemeClr val="tx1"/>
                </a:solidFill>
                <a:latin typeface="Arial" charset="0"/>
              </a:defRPr>
            </a:lvl5pPr>
            <a:lvl6pPr marL="2542261" indent="-231115" eaLnBrk="0" fontAlgn="base" hangingPunct="0">
              <a:spcBef>
                <a:spcPct val="0"/>
              </a:spcBef>
              <a:spcAft>
                <a:spcPct val="0"/>
              </a:spcAft>
              <a:defRPr>
                <a:solidFill>
                  <a:schemeClr val="tx1"/>
                </a:solidFill>
                <a:latin typeface="Arial" charset="0"/>
              </a:defRPr>
            </a:lvl6pPr>
            <a:lvl7pPr marL="3004490" indent="-231115" eaLnBrk="0" fontAlgn="base" hangingPunct="0">
              <a:spcBef>
                <a:spcPct val="0"/>
              </a:spcBef>
              <a:spcAft>
                <a:spcPct val="0"/>
              </a:spcAft>
              <a:defRPr>
                <a:solidFill>
                  <a:schemeClr val="tx1"/>
                </a:solidFill>
                <a:latin typeface="Arial" charset="0"/>
              </a:defRPr>
            </a:lvl7pPr>
            <a:lvl8pPr marL="3466719" indent="-231115" eaLnBrk="0" fontAlgn="base" hangingPunct="0">
              <a:spcBef>
                <a:spcPct val="0"/>
              </a:spcBef>
              <a:spcAft>
                <a:spcPct val="0"/>
              </a:spcAft>
              <a:defRPr>
                <a:solidFill>
                  <a:schemeClr val="tx1"/>
                </a:solidFill>
                <a:latin typeface="Arial" charset="0"/>
              </a:defRPr>
            </a:lvl8pPr>
            <a:lvl9pPr marL="3928948" indent="-231115" eaLnBrk="0" fontAlgn="base" hangingPunct="0">
              <a:spcBef>
                <a:spcPct val="0"/>
              </a:spcBef>
              <a:spcAft>
                <a:spcPct val="0"/>
              </a:spcAft>
              <a:defRPr>
                <a:solidFill>
                  <a:schemeClr val="tx1"/>
                </a:solidFill>
                <a:latin typeface="Arial" charset="0"/>
              </a:defRPr>
            </a:lvl9pPr>
          </a:lstStyle>
          <a:p>
            <a:pPr eaLnBrk="1" hangingPunct="1">
              <a:defRPr/>
            </a:pPr>
            <a:fld id="{6E1A2392-186C-4875-BC83-1870AA5A5195}" type="slidenum">
              <a:rPr lang="en-US" smtClean="0"/>
              <a:pPr eaLnBrk="1" hangingPunct="1">
                <a:defRPr/>
              </a:pPr>
              <a:t>33</a:t>
            </a:fld>
            <a:endParaRPr lang="en-US" smtClean="0"/>
          </a:p>
        </p:txBody>
      </p:sp>
      <p:sp>
        <p:nvSpPr>
          <p:cNvPr id="78851" name="Rectangle 7"/>
          <p:cNvSpPr txBox="1">
            <a:spLocks noGrp="1" noChangeArrowheads="1"/>
          </p:cNvSpPr>
          <p:nvPr/>
        </p:nvSpPr>
        <p:spPr bwMode="auto">
          <a:xfrm>
            <a:off x="3899694" y="8831580"/>
            <a:ext cx="2982119"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46" tIns="46223" rIns="92446" bIns="46223"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a:fld id="{55C59243-D33D-4883-A6BF-0C7C54755FCF}" type="slidenum">
              <a:rPr lang="en-US" sz="1200">
                <a:latin typeface="Times" charset="0"/>
                <a:ea typeface="ＭＳ Ｐゴシック" pitchFamily="34" charset="-128"/>
              </a:rPr>
              <a:pPr algn="r"/>
              <a:t>33</a:t>
            </a:fld>
            <a:endParaRPr lang="en-US" sz="1200">
              <a:latin typeface="Times" charset="0"/>
              <a:ea typeface="ＭＳ Ｐゴシック" pitchFamily="34" charset="-128"/>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xfrm>
            <a:off x="917575" y="4415790"/>
            <a:ext cx="5046663" cy="4183380"/>
          </a:xfrm>
          <a:noFill/>
        </p:spPr>
        <p:txBody>
          <a:bodyPr/>
          <a:lstStyle/>
          <a:p>
            <a:pPr eaLnBrk="1" hangingPunct="1"/>
            <a:endParaRPr lang="en-US" smtClean="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p:spPr>
        <p:txBody>
          <a:bodyPr/>
          <a:lstStyle/>
          <a:p>
            <a:endParaRPr lang="en-US" smtClean="0">
              <a:latin typeface="Arial" charset="0"/>
            </a:endParaRPr>
          </a:p>
        </p:txBody>
      </p:sp>
      <p:sp>
        <p:nvSpPr>
          <p:cNvPr id="4" name="Slide Number Placeholder 3"/>
          <p:cNvSpPr>
            <a:spLocks noGrp="1"/>
          </p:cNvSpPr>
          <p:nvPr>
            <p:ph type="sldNum" sz="quarter" idx="5"/>
          </p:nvPr>
        </p:nvSpPr>
        <p:spPr/>
        <p:txBody>
          <a:bodyPr/>
          <a:lstStyle/>
          <a:p>
            <a:pPr>
              <a:defRPr/>
            </a:pPr>
            <a:fld id="{1FF28980-3579-4D27-909F-3D4095120B98}" type="slidenum">
              <a:rPr lang="en-US" smtClean="0"/>
              <a:pPr>
                <a:defRPr/>
              </a:pPr>
              <a:t>34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741F305A-25B1-4B4B-84D3-2AA5750D1FF9}" type="slidenum">
              <a:rPr lang="en-US" sz="1200"/>
              <a:pPr/>
              <a:t>3</a:t>
            </a:fld>
            <a:endParaRPr lang="en-US" sz="120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A6DE4F82-AA24-41B1-A69B-3C68531C891D}" type="slidenum">
              <a:rPr lang="en-US" sz="1200"/>
              <a:pPr/>
              <a:t>4</a:t>
            </a:fld>
            <a:endParaRPr lang="en-US" sz="120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17BA236D-474A-4ED7-BD64-88DC3563B5A9}" type="slidenum">
              <a:rPr lang="en-US" sz="1200"/>
              <a:pPr/>
              <a:t>5</a:t>
            </a:fld>
            <a:endParaRPr lang="en-US" sz="120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F91B8DAF-724A-4AA9-9EE3-CC579F58DE4E}" type="slidenum">
              <a:rPr lang="en-US" sz="1200"/>
              <a:pPr/>
              <a:t>6</a:t>
            </a:fld>
            <a:endParaRPr lang="en-US" sz="120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DD042CF1-1150-4CA6-91B7-1BF24E943BC1}" type="slidenum">
              <a:rPr lang="en-US" sz="1200"/>
              <a:pPr/>
              <a:t>7</a:t>
            </a:fld>
            <a:endParaRPr lang="en-US" sz="120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386A08DB-D6C6-4A9B-96E1-123F47C54763}" type="slidenum">
              <a:rPr lang="en-US" sz="1200"/>
              <a:pPr/>
              <a:t>9</a:t>
            </a:fld>
            <a:endParaRPr lang="en-US" sz="1200"/>
          </a:p>
        </p:txBody>
      </p:sp>
      <p:sp>
        <p:nvSpPr>
          <p:cNvPr id="131075" name="Rectangle 2"/>
          <p:cNvSpPr>
            <a:spLocks noGrp="1" noRot="1" noChangeAspect="1" noChangeArrowheads="1" noTextEdit="1"/>
          </p:cNvSpPr>
          <p:nvPr>
            <p:ph type="sldImg"/>
          </p:nvPr>
        </p:nvSpPr>
        <p:spPr>
          <a:ln/>
        </p:spPr>
      </p:sp>
      <p:sp>
        <p:nvSpPr>
          <p:cNvPr id="131076"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B1D9A0B5-E255-4B72-A15D-EDD3D038989B}" type="slidenum">
              <a:rPr lang="en-US" sz="1200"/>
              <a:pPr/>
              <a:t>11</a:t>
            </a:fld>
            <a:endParaRPr lang="en-US" sz="120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p:txBody>
          <a:bodyPr/>
          <a:lstStyle>
            <a:lvl1pPr defTabSz="923925">
              <a:defRPr sz="2400">
                <a:solidFill>
                  <a:schemeClr val="tx1"/>
                </a:solidFill>
                <a:latin typeface="Times" charset="0"/>
                <a:ea typeface="ＭＳ Ｐゴシック" pitchFamily="-97" charset="-128"/>
              </a:defRPr>
            </a:lvl1pPr>
            <a:lvl2pPr marL="38349238" indent="-37887275" defTabSz="9239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fld id="{276801ED-CCFF-42F6-A0F3-7A3988A9FDCD}" type="slidenum">
              <a:rPr lang="en-US" sz="1200"/>
              <a:pPr/>
              <a:t>12</a:t>
            </a:fld>
            <a:endParaRPr lang="en-US" sz="120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9141EE0-6CE6-483C-94AC-160B367DE044}" type="slidenum">
              <a:rPr lang="en-US"/>
              <a:pPr/>
              <a:t>‹#›</a:t>
            </a:fld>
            <a:endParaRPr lang="en-US"/>
          </a:p>
        </p:txBody>
      </p:sp>
    </p:spTree>
    <p:extLst>
      <p:ext uri="{BB962C8B-B14F-4D97-AF65-F5344CB8AC3E}">
        <p14:creationId xmlns:p14="http://schemas.microsoft.com/office/powerpoint/2010/main" val="3651154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E005564-29D6-4A5E-99E9-A0D485FB266F}" type="slidenum">
              <a:rPr lang="en-US"/>
              <a:pPr/>
              <a:t>‹#›</a:t>
            </a:fld>
            <a:endParaRPr lang="en-US"/>
          </a:p>
        </p:txBody>
      </p:sp>
    </p:spTree>
    <p:extLst>
      <p:ext uri="{BB962C8B-B14F-4D97-AF65-F5344CB8AC3E}">
        <p14:creationId xmlns:p14="http://schemas.microsoft.com/office/powerpoint/2010/main" val="1213866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8C441E4-03D9-4DC4-8B0A-B8AACDD8D073}" type="slidenum">
              <a:rPr lang="en-US"/>
              <a:pPr/>
              <a:t>‹#›</a:t>
            </a:fld>
            <a:endParaRPr lang="en-US"/>
          </a:p>
        </p:txBody>
      </p:sp>
    </p:spTree>
    <p:extLst>
      <p:ext uri="{BB962C8B-B14F-4D97-AF65-F5344CB8AC3E}">
        <p14:creationId xmlns:p14="http://schemas.microsoft.com/office/powerpoint/2010/main" val="80122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9B170E-A133-4E80-9C9E-5B7DEFBDDE60}" type="slidenum">
              <a:rPr lang="en-US"/>
              <a:pPr>
                <a:defRPr/>
              </a:pPr>
              <a:t>‹#›</a:t>
            </a:fld>
            <a:endParaRPr lang="en-US"/>
          </a:p>
        </p:txBody>
      </p:sp>
    </p:spTree>
    <p:extLst>
      <p:ext uri="{BB962C8B-B14F-4D97-AF65-F5344CB8AC3E}">
        <p14:creationId xmlns:p14="http://schemas.microsoft.com/office/powerpoint/2010/main" val="26782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1896B241-FE3A-4404-BC2E-3A049978BCDC}" type="slidenum">
              <a:rPr lang="en-US"/>
              <a:pPr/>
              <a:t>‹#›</a:t>
            </a:fld>
            <a:endParaRPr lang="en-US"/>
          </a:p>
        </p:txBody>
      </p:sp>
    </p:spTree>
    <p:extLst>
      <p:ext uri="{BB962C8B-B14F-4D97-AF65-F5344CB8AC3E}">
        <p14:creationId xmlns:p14="http://schemas.microsoft.com/office/powerpoint/2010/main" val="156177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62529F3A-F4D1-4200-81A4-E6F0ADE006EB}" type="slidenum">
              <a:rPr lang="en-US"/>
              <a:pPr/>
              <a:t>‹#›</a:t>
            </a:fld>
            <a:endParaRPr lang="en-US"/>
          </a:p>
        </p:txBody>
      </p:sp>
    </p:spTree>
    <p:extLst>
      <p:ext uri="{BB962C8B-B14F-4D97-AF65-F5344CB8AC3E}">
        <p14:creationId xmlns:p14="http://schemas.microsoft.com/office/powerpoint/2010/main" val="3669140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A672E5B-7293-4EC7-8F19-E102E40A5791}" type="slidenum">
              <a:rPr lang="en-US"/>
              <a:pPr/>
              <a:t>‹#›</a:t>
            </a:fld>
            <a:endParaRPr lang="en-US"/>
          </a:p>
        </p:txBody>
      </p:sp>
    </p:spTree>
    <p:extLst>
      <p:ext uri="{BB962C8B-B14F-4D97-AF65-F5344CB8AC3E}">
        <p14:creationId xmlns:p14="http://schemas.microsoft.com/office/powerpoint/2010/main" val="1599950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978B93F7-AB75-478D-812D-92B37A057411}" type="slidenum">
              <a:rPr lang="en-US"/>
              <a:pPr/>
              <a:t>‹#›</a:t>
            </a:fld>
            <a:endParaRPr lang="en-US"/>
          </a:p>
        </p:txBody>
      </p:sp>
    </p:spTree>
    <p:extLst>
      <p:ext uri="{BB962C8B-B14F-4D97-AF65-F5344CB8AC3E}">
        <p14:creationId xmlns:p14="http://schemas.microsoft.com/office/powerpoint/2010/main" val="353797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2149D3DF-501B-4C28-9821-F515F17D67A9}" type="slidenum">
              <a:rPr lang="en-US"/>
              <a:pPr/>
              <a:t>‹#›</a:t>
            </a:fld>
            <a:endParaRPr lang="en-US"/>
          </a:p>
        </p:txBody>
      </p:sp>
    </p:spTree>
    <p:extLst>
      <p:ext uri="{BB962C8B-B14F-4D97-AF65-F5344CB8AC3E}">
        <p14:creationId xmlns:p14="http://schemas.microsoft.com/office/powerpoint/2010/main" val="205997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9DC59D65-8DCB-4958-AF1E-7807D83195EE}" type="slidenum">
              <a:rPr lang="en-US"/>
              <a:pPr/>
              <a:t>‹#›</a:t>
            </a:fld>
            <a:endParaRPr lang="en-US"/>
          </a:p>
        </p:txBody>
      </p:sp>
    </p:spTree>
    <p:extLst>
      <p:ext uri="{BB962C8B-B14F-4D97-AF65-F5344CB8AC3E}">
        <p14:creationId xmlns:p14="http://schemas.microsoft.com/office/powerpoint/2010/main" val="3162653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DE0BB84-ABE3-4B25-8772-BF30BDED20BC}" type="slidenum">
              <a:rPr lang="en-US"/>
              <a:pPr/>
              <a:t>‹#›</a:t>
            </a:fld>
            <a:endParaRPr lang="en-US"/>
          </a:p>
        </p:txBody>
      </p:sp>
    </p:spTree>
    <p:extLst>
      <p:ext uri="{BB962C8B-B14F-4D97-AF65-F5344CB8AC3E}">
        <p14:creationId xmlns:p14="http://schemas.microsoft.com/office/powerpoint/2010/main" val="436047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4E842A0-6D62-4AE9-93EC-71575CC00B3D}" type="slidenum">
              <a:rPr lang="en-US"/>
              <a:pPr/>
              <a:t>‹#›</a:t>
            </a:fld>
            <a:endParaRPr lang="en-US"/>
          </a:p>
        </p:txBody>
      </p:sp>
    </p:spTree>
    <p:extLst>
      <p:ext uri="{BB962C8B-B14F-4D97-AF65-F5344CB8AC3E}">
        <p14:creationId xmlns:p14="http://schemas.microsoft.com/office/powerpoint/2010/main" val="2450351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itchFamily="34" charset="0"/>
              </a:defRPr>
            </a:lvl1pPr>
          </a:lstStyle>
          <a:p>
            <a:fld id="{611DD85B-D3B0-45AC-8AB6-F6B96A53FFF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 id="2147483660" r:id="rId12"/>
  </p:sldLayoutIdLst>
  <p:txStyles>
    <p:titleStyle>
      <a:lvl1pPr algn="ctr" rtl="0" eaLnBrk="0" fontAlgn="base" hangingPunct="0">
        <a:spcBef>
          <a:spcPct val="0"/>
        </a:spcBef>
        <a:spcAft>
          <a:spcPct val="0"/>
        </a:spcAft>
        <a:defRPr sz="4400">
          <a:solidFill>
            <a:schemeClr val="tx2"/>
          </a:solidFill>
          <a:latin typeface="Calibri" pitchFamily="34" charset="0"/>
          <a:ea typeface="ＭＳ Ｐゴシック" pitchFamily="-97" charset="-128"/>
          <a:cs typeface="ＭＳ Ｐゴシック" pitchFamily="-97" charset="-128"/>
        </a:defRPr>
      </a:lvl1pPr>
      <a:lvl2pPr algn="ctr" rtl="0" eaLnBrk="0" fontAlgn="base" hangingPunct="0">
        <a:spcBef>
          <a:spcPct val="0"/>
        </a:spcBef>
        <a:spcAft>
          <a:spcPct val="0"/>
        </a:spcAft>
        <a:defRPr sz="4400">
          <a:solidFill>
            <a:schemeClr val="tx2"/>
          </a:solidFill>
          <a:latin typeface="Calibri" pitchFamily="34" charset="0"/>
          <a:ea typeface="ＭＳ Ｐゴシック" pitchFamily="-97" charset="-128"/>
          <a:cs typeface="ＭＳ Ｐゴシック" pitchFamily="-97" charset="-128"/>
        </a:defRPr>
      </a:lvl2pPr>
      <a:lvl3pPr algn="ctr" rtl="0" eaLnBrk="0" fontAlgn="base" hangingPunct="0">
        <a:spcBef>
          <a:spcPct val="0"/>
        </a:spcBef>
        <a:spcAft>
          <a:spcPct val="0"/>
        </a:spcAft>
        <a:defRPr sz="4400">
          <a:solidFill>
            <a:schemeClr val="tx2"/>
          </a:solidFill>
          <a:latin typeface="Calibri" pitchFamily="34" charset="0"/>
          <a:ea typeface="ＭＳ Ｐゴシック" pitchFamily="-97" charset="-128"/>
          <a:cs typeface="ＭＳ Ｐゴシック" pitchFamily="-97" charset="-128"/>
        </a:defRPr>
      </a:lvl3pPr>
      <a:lvl4pPr algn="ctr" rtl="0" eaLnBrk="0" fontAlgn="base" hangingPunct="0">
        <a:spcBef>
          <a:spcPct val="0"/>
        </a:spcBef>
        <a:spcAft>
          <a:spcPct val="0"/>
        </a:spcAft>
        <a:defRPr sz="4400">
          <a:solidFill>
            <a:schemeClr val="tx2"/>
          </a:solidFill>
          <a:latin typeface="Calibri" pitchFamily="34" charset="0"/>
          <a:ea typeface="ＭＳ Ｐゴシック" pitchFamily="-97" charset="-128"/>
          <a:cs typeface="ＭＳ Ｐゴシック" pitchFamily="-97" charset="-128"/>
        </a:defRPr>
      </a:lvl4pPr>
      <a:lvl5pPr algn="ctr" rtl="0" eaLnBrk="0" fontAlgn="base" hangingPunct="0">
        <a:spcBef>
          <a:spcPct val="0"/>
        </a:spcBef>
        <a:spcAft>
          <a:spcPct val="0"/>
        </a:spcAft>
        <a:defRPr sz="4400">
          <a:solidFill>
            <a:schemeClr val="tx2"/>
          </a:solidFill>
          <a:latin typeface="Calibri" pitchFamily="34" charset="0"/>
          <a:ea typeface="ＭＳ Ｐゴシック" pitchFamily="-97" charset="-128"/>
          <a:cs typeface="ＭＳ Ｐゴシック" pitchFamily="-97"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velkey@duke.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web.duke.edu/histology/DPT/LectureVideos/Embryology03/ParaxialMesodermReview.mp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ideo" Target="file:///C:\Users\Matt%20Velkey\Documents\TEACHING\EMBRYOLOGY\embryoImages\movies\somite.avi" TargetMode="External"/><Relationship Id="rId5" Type="http://schemas.openxmlformats.org/officeDocument/2006/relationships/hyperlink" Target="http://www.duke.edu/web/anatomy/siteParts/embryology/movies/somite.mov" TargetMode="Externa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file:///C:\Users\Matt%20Velkey\Documents\TEACHING\EMBRYOLOGY\embryoImages\movies\vertebrae.avi" TargetMode="External"/><Relationship Id="rId5" Type="http://schemas.openxmlformats.org/officeDocument/2006/relationships/hyperlink" Target="http://www.duke.edu/web/anatomy/siteParts/embryology/movies/vertebrae.mov"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ctrTitle"/>
          </p:nvPr>
        </p:nvSpPr>
        <p:spPr/>
        <p:txBody>
          <a:bodyPr/>
          <a:lstStyle/>
          <a:p>
            <a:r>
              <a:rPr lang="en-US" smtClean="0"/>
              <a:t>Limb Development</a:t>
            </a:r>
          </a:p>
        </p:txBody>
      </p:sp>
      <p:sp>
        <p:nvSpPr>
          <p:cNvPr id="136195" name="Rectangle 3"/>
          <p:cNvSpPr>
            <a:spLocks noGrp="1" noChangeArrowheads="1"/>
          </p:cNvSpPr>
          <p:nvPr>
            <p:ph type="subTitle" idx="1"/>
          </p:nvPr>
        </p:nvSpPr>
        <p:spPr/>
        <p:txBody>
          <a:bodyPr/>
          <a:lstStyle/>
          <a:p>
            <a:r>
              <a:rPr lang="en-US" dirty="0" smtClean="0"/>
              <a:t>Matthew Velkey</a:t>
            </a:r>
          </a:p>
          <a:p>
            <a:r>
              <a:rPr lang="en-US" dirty="0">
                <a:hlinkClick r:id="rId2"/>
              </a:rPr>
              <a:t>m</a:t>
            </a:r>
            <a:r>
              <a:rPr lang="en-US" dirty="0" smtClean="0">
                <a:hlinkClick r:id="rId2"/>
              </a:rPr>
              <a:t>att.velkey@duke.edu</a:t>
            </a:r>
            <a:r>
              <a:rPr lang="en-US" dirty="0" smtClean="0"/>
              <a:t> </a:t>
            </a:r>
          </a:p>
          <a:p>
            <a:r>
              <a:rPr lang="en-US" sz="2800" dirty="0" smtClean="0"/>
              <a:t>454A Davison, Duke South (Green Zone)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2800">
                <a:solidFill>
                  <a:schemeClr val="tx2"/>
                </a:solidFill>
                <a:latin typeface="Calibri" pitchFamily="34" charset="0"/>
              </a:rPr>
              <a:t>At the tip of the limb bud a signaling structure, the apical ectodermal ridge (AER) forms.  It signals mesenchyme to proliferate and the limb grows.</a:t>
            </a:r>
          </a:p>
        </p:txBody>
      </p:sp>
      <p:sp>
        <p:nvSpPr>
          <p:cNvPr id="90115" name="Rectangle 4"/>
          <p:cNvSpPr>
            <a:spLocks noChangeArrowheads="1"/>
          </p:cNvSpPr>
          <p:nvPr/>
        </p:nvSpPr>
        <p:spPr bwMode="auto">
          <a:xfrm>
            <a:off x="685800" y="5257800"/>
            <a:ext cx="7924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a:latin typeface="Calibri" pitchFamily="34" charset="0"/>
              </a:rPr>
              <a:t>Removal of the AER inhibits outgrowth of the limb</a:t>
            </a:r>
          </a:p>
          <a:p>
            <a:r>
              <a:rPr lang="en-US" dirty="0">
                <a:latin typeface="Calibri" pitchFamily="34" charset="0"/>
              </a:rPr>
              <a:t>Transplantation of a second AER duplicates the limb; </a:t>
            </a:r>
            <a:r>
              <a:rPr lang="en-US" dirty="0" err="1">
                <a:latin typeface="Calibri" pitchFamily="34" charset="0"/>
              </a:rPr>
              <a:t>diplopodia</a:t>
            </a:r>
            <a:r>
              <a:rPr lang="en-US" dirty="0">
                <a:latin typeface="Calibri" pitchFamily="34" charset="0"/>
              </a:rPr>
              <a:t>. </a:t>
            </a:r>
          </a:p>
        </p:txBody>
      </p:sp>
      <p:pic>
        <p:nvPicPr>
          <p:cNvPr id="90117" name="Picture 5" descr="C:\Users\jvelkey\Documents\TEACHING\Embryology\embryoImages\LangmansEmbryo-11thEd-figures\chapter09\jpg\Figure 9-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16050"/>
            <a:ext cx="6858000" cy="3848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304800" y="395288"/>
            <a:ext cx="78565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2800">
                <a:latin typeface="Calibri" pitchFamily="34" charset="0"/>
              </a:rPr>
              <a:t>Proximodistal (PD) growth - regulated by AER (Fgfs):  </a:t>
            </a:r>
          </a:p>
        </p:txBody>
      </p:sp>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19200"/>
            <a:ext cx="3687763" cy="480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0" name="Text Box 4"/>
          <p:cNvSpPr txBox="1">
            <a:spLocks noChangeArrowheads="1"/>
          </p:cNvSpPr>
          <p:nvPr/>
        </p:nvSpPr>
        <p:spPr bwMode="auto">
          <a:xfrm>
            <a:off x="381000" y="2057400"/>
            <a:ext cx="413067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2000">
                <a:latin typeface="Calibri" pitchFamily="34" charset="0"/>
              </a:rPr>
              <a:t>Embryological manipulation in the developing chick limb established that the apical ectodermal ridge (AER) is necessary for maintenance of PD outgrowth in the limb bud.  Removal of the AER at early stages causes severe truncations of the limb skeletal elements.  Progressively later removal of the AER causes progressively more distal truncations of limb elements.</a:t>
            </a:r>
          </a:p>
        </p:txBody>
      </p:sp>
      <p:sp>
        <p:nvSpPr>
          <p:cNvPr id="91141" name="Text Box 5"/>
          <p:cNvSpPr txBox="1">
            <a:spLocks noChangeArrowheads="1"/>
          </p:cNvSpPr>
          <p:nvPr/>
        </p:nvSpPr>
        <p:spPr bwMode="auto">
          <a:xfrm>
            <a:off x="4724400" y="6019800"/>
            <a:ext cx="35591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spcBef>
                <a:spcPct val="50000"/>
              </a:spcBef>
            </a:pPr>
            <a:r>
              <a:rPr lang="en-US" sz="1400">
                <a:latin typeface="Calibri" pitchFamily="34" charset="0"/>
              </a:rPr>
              <a:t>Removal of AER in chick at progressively later HH stages of development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4876800" y="609600"/>
            <a:ext cx="35814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sz="4400">
                <a:solidFill>
                  <a:schemeClr val="tx2"/>
                </a:solidFill>
                <a:latin typeface="Calibri" pitchFamily="34" charset="0"/>
              </a:rPr>
              <a:t>Removal of AER:  arrests limb development at stage at which it was removed</a:t>
            </a:r>
          </a:p>
        </p:txBody>
      </p:sp>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114300"/>
            <a:ext cx="3911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0" y="223838"/>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4400">
                <a:solidFill>
                  <a:schemeClr val="tx2"/>
                </a:solidFill>
                <a:latin typeface="Calibri" pitchFamily="34" charset="0"/>
              </a:rPr>
              <a:t>Failure to develop a limb:  amelia</a:t>
            </a:r>
          </a:p>
        </p:txBody>
      </p:sp>
      <p:sp>
        <p:nvSpPr>
          <p:cNvPr id="123908" name="Rectangle 4"/>
          <p:cNvSpPr>
            <a:spLocks noChangeArrowheads="1"/>
          </p:cNvSpPr>
          <p:nvPr/>
        </p:nvSpPr>
        <p:spPr bwMode="auto">
          <a:xfrm>
            <a:off x="304800" y="6396038"/>
            <a:ext cx="3686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Loss of AER or FGF signalling</a:t>
            </a:r>
          </a:p>
        </p:txBody>
      </p:sp>
      <p:pic>
        <p:nvPicPr>
          <p:cNvPr id="123910" name="Picture 6" descr="C:\Users\jvelkey\Documents\TEACHING\Embryology\embryoImages\LarsensEmbryo-4thEd-Figures\chapter18-limbs\Figure 18-17.jpg"/>
          <p:cNvPicPr>
            <a:picLocks noChangeAspect="1" noChangeArrowheads="1"/>
          </p:cNvPicPr>
          <p:nvPr/>
        </p:nvPicPr>
        <p:blipFill rotWithShape="1">
          <a:blip r:embed="rId3">
            <a:extLst>
              <a:ext uri="{28A0092B-C50C-407E-A947-70E740481C1C}">
                <a14:useLocalDpi xmlns:a14="http://schemas.microsoft.com/office/drawing/2010/main" val="0"/>
              </a:ext>
            </a:extLst>
          </a:blip>
          <a:srcRect l="1869" t="43319" r="46114" b="29938"/>
          <a:stretch/>
        </p:blipFill>
        <p:spPr bwMode="auto">
          <a:xfrm>
            <a:off x="2302192" y="1828800"/>
            <a:ext cx="4830882"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423863"/>
            <a:ext cx="533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876300" y="152400"/>
            <a:ext cx="75819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a:latin typeface="Calibri" pitchFamily="34" charset="0"/>
              </a:rPr>
              <a:t>Forelimb-Hindlimb Identity: the ectoderm (AER) promotes outgrowth, but mesoderm controls limb identity.</a:t>
            </a:r>
          </a:p>
        </p:txBody>
      </p:sp>
      <p:sp>
        <p:nvSpPr>
          <p:cNvPr id="111620" name="Text Box 4"/>
          <p:cNvSpPr txBox="1">
            <a:spLocks noChangeArrowheads="1"/>
          </p:cNvSpPr>
          <p:nvPr/>
        </p:nvSpPr>
        <p:spPr bwMode="auto">
          <a:xfrm>
            <a:off x="6781800" y="3124200"/>
            <a:ext cx="23622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800">
                <a:latin typeface="Calibri" pitchFamily="34" charset="0"/>
              </a:rPr>
              <a:t>ectoderm, which is FORELIMB-derived,  differentiates to produce SCALES, not feathers</a:t>
            </a:r>
          </a:p>
        </p:txBody>
      </p:sp>
      <p:sp>
        <p:nvSpPr>
          <p:cNvPr id="111621" name="Line 5"/>
          <p:cNvSpPr>
            <a:spLocks noChangeShapeType="1"/>
          </p:cNvSpPr>
          <p:nvPr/>
        </p:nvSpPr>
        <p:spPr bwMode="auto">
          <a:xfrm flipH="1">
            <a:off x="6400800" y="3429000"/>
            <a:ext cx="3810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432123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l="5116" t="10132"/>
          <a:stretch>
            <a:fillRect/>
          </a:stretch>
        </p:blipFill>
        <p:spPr bwMode="auto">
          <a:xfrm>
            <a:off x="533400" y="1022350"/>
            <a:ext cx="3854450"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ChangeArrowheads="1"/>
          </p:cNvSpPr>
          <p:nvPr/>
        </p:nvSpPr>
        <p:spPr bwMode="auto">
          <a:xfrm>
            <a:off x="5334000" y="2730500"/>
            <a:ext cx="2792413"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Arial" charset="0"/>
              </a:rPr>
              <a:t>Expression of Tbx4</a:t>
            </a:r>
          </a:p>
          <a:p>
            <a:r>
              <a:rPr lang="en-US">
                <a:latin typeface="Arial" charset="0"/>
              </a:rPr>
              <a:t>defines lower limb.</a:t>
            </a:r>
          </a:p>
          <a:p>
            <a:endParaRPr lang="en-US">
              <a:latin typeface="Arial" charset="0"/>
            </a:endParaRPr>
          </a:p>
          <a:p>
            <a:r>
              <a:rPr lang="en-US">
                <a:latin typeface="Arial" charset="0"/>
              </a:rPr>
              <a:t>Expression of Tbx5</a:t>
            </a:r>
          </a:p>
          <a:p>
            <a:r>
              <a:rPr lang="en-US">
                <a:latin typeface="Arial" charset="0"/>
              </a:rPr>
              <a:t>defines upper limb.</a:t>
            </a:r>
          </a:p>
        </p:txBody>
      </p:sp>
      <p:sp>
        <p:nvSpPr>
          <p:cNvPr id="115716" name="Text Box 4"/>
          <p:cNvSpPr txBox="1">
            <a:spLocks noChangeArrowheads="1"/>
          </p:cNvSpPr>
          <p:nvPr/>
        </p:nvSpPr>
        <p:spPr bwMode="auto">
          <a:xfrm>
            <a:off x="457200" y="303213"/>
            <a:ext cx="86233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2800">
                <a:latin typeface="Arial" charset="0"/>
              </a:rPr>
              <a:t>Post-specification: What molecular signals distinguish</a:t>
            </a:r>
            <a:br>
              <a:rPr lang="en-US" sz="2800">
                <a:latin typeface="Arial" charset="0"/>
              </a:rPr>
            </a:br>
            <a:r>
              <a:rPr lang="en-US" sz="2800">
                <a:latin typeface="Arial" charset="0"/>
              </a:rPr>
              <a:t>				    forelimb from hindlimb </a:t>
            </a:r>
          </a:p>
          <a:p>
            <a:r>
              <a:rPr lang="en-US" sz="2800">
                <a:latin typeface="Arial" charset="0"/>
              </a:rPr>
              <a:t>				    are poorly defined</a:t>
            </a:r>
          </a:p>
        </p:txBody>
      </p:sp>
    </p:spTree>
    <p:extLst>
      <p:ext uri="{BB962C8B-B14F-4D97-AF65-F5344CB8AC3E}">
        <p14:creationId xmlns:p14="http://schemas.microsoft.com/office/powerpoint/2010/main" val="4269020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p:cNvPicPr>
            <a:picLocks noChangeAspect="1" noChangeArrowheads="1"/>
          </p:cNvPicPr>
          <p:nvPr/>
        </p:nvPicPr>
        <p:blipFill>
          <a:blip r:embed="rId3">
            <a:extLst>
              <a:ext uri="{28A0092B-C50C-407E-A947-70E740481C1C}">
                <a14:useLocalDpi xmlns:a14="http://schemas.microsoft.com/office/drawing/2010/main" val="0"/>
              </a:ext>
            </a:extLst>
          </a:blip>
          <a:srcRect l="2638" t="17717" r="4408" b="9282"/>
          <a:stretch>
            <a:fillRect/>
          </a:stretch>
        </p:blipFill>
        <p:spPr bwMode="auto">
          <a:xfrm>
            <a:off x="4114800" y="3436938"/>
            <a:ext cx="4418013" cy="3421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06" name="Rectangle 6"/>
          <p:cNvSpPr>
            <a:spLocks noGrp="1" noChangeArrowheads="1"/>
          </p:cNvSpPr>
          <p:nvPr>
            <p:ph type="title" idx="4294967295"/>
          </p:nvPr>
        </p:nvSpPr>
        <p:spPr>
          <a:xfrm>
            <a:off x="-76200" y="0"/>
            <a:ext cx="9220200" cy="1371600"/>
          </a:xfrm>
        </p:spPr>
        <p:txBody>
          <a:bodyPr/>
          <a:lstStyle/>
          <a:p>
            <a:r>
              <a:rPr lang="en-US" sz="2800" dirty="0" smtClean="0"/>
              <a:t>The Zone of Polarizing activity establishes POSTERIOR (caudal) identity (duplication results in a mirror image) </a:t>
            </a:r>
          </a:p>
        </p:txBody>
      </p:sp>
      <p:pic>
        <p:nvPicPr>
          <p:cNvPr id="1024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862" y="1738313"/>
            <a:ext cx="5257800" cy="16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8" name="Text Box 8"/>
          <p:cNvSpPr txBox="1">
            <a:spLocks noChangeArrowheads="1"/>
          </p:cNvSpPr>
          <p:nvPr/>
        </p:nvSpPr>
        <p:spPr bwMode="auto">
          <a:xfrm>
            <a:off x="7993062" y="1719263"/>
            <a:ext cx="333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Calibri" pitchFamily="34" charset="0"/>
              </a:rPr>
              <a:t>P</a:t>
            </a:r>
            <a:r>
              <a:rPr lang="en-US" sz="1400" baseline="-25000">
                <a:latin typeface="Calibri" pitchFamily="34" charset="0"/>
              </a:rPr>
              <a:t>2</a:t>
            </a:r>
            <a:endParaRPr lang="en-US" sz="1400">
              <a:latin typeface="Calibri" pitchFamily="34" charset="0"/>
            </a:endParaRPr>
          </a:p>
        </p:txBody>
      </p:sp>
      <p:sp>
        <p:nvSpPr>
          <p:cNvPr id="102409" name="Text Box 9"/>
          <p:cNvSpPr txBox="1">
            <a:spLocks noChangeArrowheads="1"/>
          </p:cNvSpPr>
          <p:nvPr/>
        </p:nvSpPr>
        <p:spPr bwMode="auto">
          <a:xfrm>
            <a:off x="8734425" y="2906713"/>
            <a:ext cx="333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Calibri" pitchFamily="34" charset="0"/>
              </a:rPr>
              <a:t>P</a:t>
            </a:r>
            <a:r>
              <a:rPr lang="en-US" sz="1400" baseline="-25000">
                <a:latin typeface="Calibri" pitchFamily="34" charset="0"/>
              </a:rPr>
              <a:t>1</a:t>
            </a:r>
            <a:endParaRPr lang="en-US" sz="1400">
              <a:latin typeface="Calibri" pitchFamily="34" charset="0"/>
            </a:endParaRPr>
          </a:p>
        </p:txBody>
      </p:sp>
      <p:sp>
        <p:nvSpPr>
          <p:cNvPr id="102410" name="Text Box 10"/>
          <p:cNvSpPr txBox="1">
            <a:spLocks noChangeArrowheads="1"/>
          </p:cNvSpPr>
          <p:nvPr/>
        </p:nvSpPr>
        <p:spPr bwMode="auto">
          <a:xfrm>
            <a:off x="8272462" y="2133600"/>
            <a:ext cx="3444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Calibri" pitchFamily="34" charset="0"/>
              </a:rPr>
              <a:t>A</a:t>
            </a:r>
            <a:r>
              <a:rPr lang="en-US" sz="1400" baseline="-25000">
                <a:latin typeface="Calibri" pitchFamily="34" charset="0"/>
              </a:rPr>
              <a:t>2</a:t>
            </a:r>
            <a:endParaRPr lang="en-US" sz="1400">
              <a:latin typeface="Calibri" pitchFamily="34" charset="0"/>
            </a:endParaRPr>
          </a:p>
        </p:txBody>
      </p:sp>
      <p:sp>
        <p:nvSpPr>
          <p:cNvPr id="102411" name="Text Box 11"/>
          <p:cNvSpPr txBox="1">
            <a:spLocks noChangeArrowheads="1"/>
          </p:cNvSpPr>
          <p:nvPr/>
        </p:nvSpPr>
        <p:spPr bwMode="auto">
          <a:xfrm>
            <a:off x="8439150" y="2463800"/>
            <a:ext cx="3444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a:latin typeface="Calibri" pitchFamily="34" charset="0"/>
              </a:rPr>
              <a:t>A</a:t>
            </a:r>
            <a:r>
              <a:rPr lang="en-US" sz="1400" baseline="-25000">
                <a:latin typeface="Calibri" pitchFamily="34" charset="0"/>
              </a:rPr>
              <a:t>1</a:t>
            </a:r>
            <a:endParaRPr lang="en-US" sz="1400">
              <a:latin typeface="Calibri" pitchFamily="34" charset="0"/>
            </a:endParaRPr>
          </a:p>
        </p:txBody>
      </p:sp>
      <p:sp>
        <p:nvSpPr>
          <p:cNvPr id="102412" name="Line 12"/>
          <p:cNvSpPr>
            <a:spLocks noChangeShapeType="1"/>
          </p:cNvSpPr>
          <p:nvPr/>
        </p:nvSpPr>
        <p:spPr bwMode="auto">
          <a:xfrm>
            <a:off x="8228012" y="1992313"/>
            <a:ext cx="152400" cy="22860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413" name="Line 13"/>
          <p:cNvSpPr>
            <a:spLocks noChangeShapeType="1"/>
          </p:cNvSpPr>
          <p:nvPr/>
        </p:nvSpPr>
        <p:spPr bwMode="auto">
          <a:xfrm>
            <a:off x="8675687" y="2754313"/>
            <a:ext cx="152400" cy="228600"/>
          </a:xfrm>
          <a:prstGeom prst="line">
            <a:avLst/>
          </a:prstGeom>
          <a:noFill/>
          <a:ln w="9525">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414" name="Picture 14" descr="C:\Users\jvelkey\Documents\TEACHING\Embryology\embryoImages\LangmansEmbryo-11thEd-figures\chapter09\jpg\Figure 9-17.jpg"/>
          <p:cNvPicPr>
            <a:picLocks noChangeAspect="1" noChangeArrowheads="1"/>
          </p:cNvPicPr>
          <p:nvPr/>
        </p:nvPicPr>
        <p:blipFill rotWithShape="1">
          <a:blip r:embed="rId5">
            <a:extLst>
              <a:ext uri="{28A0092B-C50C-407E-A947-70E740481C1C}">
                <a14:useLocalDpi xmlns:a14="http://schemas.microsoft.com/office/drawing/2010/main" val="0"/>
              </a:ext>
            </a:extLst>
          </a:blip>
          <a:srcRect l="9462" t="38223" r="55126" b="35408"/>
          <a:stretch/>
        </p:blipFill>
        <p:spPr bwMode="auto">
          <a:xfrm>
            <a:off x="182580" y="2667000"/>
            <a:ext cx="2428568" cy="266730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010948" y="4065639"/>
            <a:ext cx="2248301" cy="369332"/>
            <a:chOff x="1295400" y="4065639"/>
            <a:chExt cx="2248301" cy="369332"/>
          </a:xfrm>
        </p:grpSpPr>
        <p:cxnSp>
          <p:nvCxnSpPr>
            <p:cNvPr id="5" name="Straight Arrow Connector 4"/>
            <p:cNvCxnSpPr/>
            <p:nvPr/>
          </p:nvCxnSpPr>
          <p:spPr bwMode="auto">
            <a:xfrm>
              <a:off x="1295400" y="4267200"/>
              <a:ext cx="685800"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6" name="TextBox 5"/>
            <p:cNvSpPr txBox="1"/>
            <p:nvPr/>
          </p:nvSpPr>
          <p:spPr>
            <a:xfrm>
              <a:off x="1909920" y="4065639"/>
              <a:ext cx="1633781" cy="369332"/>
            </a:xfrm>
            <a:prstGeom prst="rect">
              <a:avLst/>
            </a:prstGeom>
            <a:noFill/>
          </p:spPr>
          <p:txBody>
            <a:bodyPr wrap="none" rtlCol="0">
              <a:spAutoFit/>
            </a:bodyPr>
            <a:lstStyle/>
            <a:p>
              <a:r>
                <a:rPr lang="en-US" sz="1800" dirty="0" smtClean="0">
                  <a:latin typeface="Calibri" pitchFamily="34" charset="0"/>
                  <a:cs typeface="Calibri" pitchFamily="34" charset="0"/>
                </a:rPr>
                <a:t>“make a pinky”</a:t>
              </a:r>
              <a:endParaRPr lang="en-US" sz="1800" dirty="0">
                <a:latin typeface="Calibri" pitchFamily="34" charset="0"/>
                <a:cs typeface="Calibri" pitchFamily="34" charset="0"/>
              </a:endParaRPr>
            </a:p>
          </p:txBody>
        </p:sp>
      </p:grpSp>
      <p:grpSp>
        <p:nvGrpSpPr>
          <p:cNvPr id="18" name="Group 17"/>
          <p:cNvGrpSpPr/>
          <p:nvPr/>
        </p:nvGrpSpPr>
        <p:grpSpPr>
          <a:xfrm>
            <a:off x="1010948" y="3048000"/>
            <a:ext cx="2341852" cy="369332"/>
            <a:chOff x="1295400" y="4065639"/>
            <a:chExt cx="2341852" cy="369332"/>
          </a:xfrm>
        </p:grpSpPr>
        <p:cxnSp>
          <p:nvCxnSpPr>
            <p:cNvPr id="19" name="Straight Arrow Connector 18"/>
            <p:cNvCxnSpPr/>
            <p:nvPr/>
          </p:nvCxnSpPr>
          <p:spPr bwMode="auto">
            <a:xfrm>
              <a:off x="1295400" y="4267200"/>
              <a:ext cx="685800" cy="0"/>
            </a:xfrm>
            <a:prstGeom prst="straightConnector1">
              <a:avLst/>
            </a:prstGeom>
            <a:solidFill>
              <a:schemeClr val="accent1"/>
            </a:solidFill>
            <a:ln w="9525" cap="flat" cmpd="sng" algn="ctr">
              <a:solidFill>
                <a:schemeClr val="tx1"/>
              </a:solidFill>
              <a:prstDash val="dash"/>
              <a:round/>
              <a:headEnd type="none" w="med" len="med"/>
              <a:tailEnd type="arrow"/>
            </a:ln>
            <a:effectLst/>
          </p:spPr>
        </p:cxnSp>
        <p:sp>
          <p:nvSpPr>
            <p:cNvPr id="20" name="TextBox 19"/>
            <p:cNvSpPr txBox="1"/>
            <p:nvPr/>
          </p:nvSpPr>
          <p:spPr>
            <a:xfrm>
              <a:off x="1909920" y="4065639"/>
              <a:ext cx="1727332" cy="369332"/>
            </a:xfrm>
            <a:prstGeom prst="rect">
              <a:avLst/>
            </a:prstGeom>
            <a:noFill/>
          </p:spPr>
          <p:txBody>
            <a:bodyPr wrap="none" rtlCol="0">
              <a:spAutoFit/>
            </a:bodyPr>
            <a:lstStyle/>
            <a:p>
              <a:r>
                <a:rPr lang="en-US" sz="1800" dirty="0" smtClean="0">
                  <a:latin typeface="Calibri" pitchFamily="34" charset="0"/>
                  <a:cs typeface="Calibri" pitchFamily="34" charset="0"/>
                </a:rPr>
                <a:t>“make a thumb”</a:t>
              </a:r>
              <a:endParaRPr lang="en-US" sz="1800" dirty="0">
                <a:latin typeface="Calibri" pitchFamily="34" charset="0"/>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0" y="76200"/>
            <a:ext cx="9144000" cy="609600"/>
          </a:xfrm>
        </p:spPr>
        <p:txBody>
          <a:bodyPr/>
          <a:lstStyle/>
          <a:p>
            <a:r>
              <a:rPr lang="en-US" sz="3600" smtClean="0"/>
              <a:t>ZPA also controls proliferation at AER</a:t>
            </a:r>
          </a:p>
        </p:txBody>
      </p:sp>
      <p:pic>
        <p:nvPicPr>
          <p:cNvPr id="151556" name="Picture 4"/>
          <p:cNvPicPr>
            <a:picLocks noChangeAspect="1" noChangeArrowheads="1"/>
          </p:cNvPicPr>
          <p:nvPr/>
        </p:nvPicPr>
        <p:blipFill>
          <a:blip r:embed="rId2">
            <a:extLst>
              <a:ext uri="{28A0092B-C50C-407E-A947-70E740481C1C}">
                <a14:useLocalDpi xmlns:a14="http://schemas.microsoft.com/office/drawing/2010/main" val="0"/>
              </a:ext>
            </a:extLst>
          </a:blip>
          <a:srcRect l="1382" t="11003" r="4147" b="3389"/>
          <a:stretch>
            <a:fillRect/>
          </a:stretch>
        </p:blipFill>
        <p:spPr bwMode="auto">
          <a:xfrm>
            <a:off x="1828800" y="2286000"/>
            <a:ext cx="5410200" cy="4449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1557" name="Rectangle 5"/>
          <p:cNvSpPr>
            <a:spLocks noGrp="1" noChangeArrowheads="1"/>
          </p:cNvSpPr>
          <p:nvPr>
            <p:ph type="body" idx="1"/>
          </p:nvPr>
        </p:nvSpPr>
        <p:spPr>
          <a:xfrm>
            <a:off x="685800" y="762000"/>
            <a:ext cx="7772400" cy="990600"/>
          </a:xfrm>
        </p:spPr>
        <p:txBody>
          <a:bodyPr/>
          <a:lstStyle/>
          <a:p>
            <a:r>
              <a:rPr lang="en-US" sz="1800" dirty="0" smtClean="0"/>
              <a:t>Factors secreted by ZPA indirectly induce proliferation of the AER</a:t>
            </a:r>
          </a:p>
          <a:p>
            <a:r>
              <a:rPr lang="en-US" sz="1800" dirty="0" smtClean="0"/>
              <a:t>Loss of the ZPA therefore not only affects A-P pattern (e.g. loss of ulnar structures in the forelimb), but will also result in shortened limbs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685800" y="76200"/>
            <a:ext cx="7772400" cy="1143000"/>
          </a:xfrm>
        </p:spPr>
        <p:txBody>
          <a:bodyPr/>
          <a:lstStyle/>
          <a:p>
            <a:r>
              <a:rPr lang="en-US" smtClean="0"/>
              <a:t>Digit identity is patterned by Shh</a:t>
            </a:r>
          </a:p>
        </p:txBody>
      </p:sp>
      <p:sp>
        <p:nvSpPr>
          <p:cNvPr id="139267" name="Rectangle 3"/>
          <p:cNvSpPr>
            <a:spLocks noGrp="1" noChangeArrowheads="1"/>
          </p:cNvSpPr>
          <p:nvPr>
            <p:ph type="body" idx="1"/>
          </p:nvPr>
        </p:nvSpPr>
        <p:spPr/>
        <p:txBody>
          <a:bodyPr/>
          <a:lstStyle/>
          <a:p>
            <a:endParaRPr lang="en-US" smtClean="0"/>
          </a:p>
        </p:txBody>
      </p:sp>
      <p:pic>
        <p:nvPicPr>
          <p:cNvPr id="139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85900"/>
            <a:ext cx="76200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0"/>
            <a:ext cx="7772400" cy="762000"/>
          </a:xfrm>
        </p:spPr>
        <p:txBody>
          <a:bodyPr/>
          <a:lstStyle/>
          <a:p>
            <a:r>
              <a:rPr lang="en-US" smtClean="0"/>
              <a:t>Formation of digits:</a:t>
            </a:r>
          </a:p>
        </p:txBody>
      </p:sp>
      <p:sp>
        <p:nvSpPr>
          <p:cNvPr id="153603" name="Rectangle 3"/>
          <p:cNvSpPr>
            <a:spLocks noGrp="1" noChangeArrowheads="1"/>
          </p:cNvSpPr>
          <p:nvPr>
            <p:ph type="body" idx="1"/>
          </p:nvPr>
        </p:nvSpPr>
        <p:spPr>
          <a:xfrm>
            <a:off x="444500" y="660400"/>
            <a:ext cx="8305800" cy="838200"/>
          </a:xfrm>
        </p:spPr>
        <p:txBody>
          <a:bodyPr/>
          <a:lstStyle/>
          <a:p>
            <a:pPr marL="0" indent="0">
              <a:buFontTx/>
              <a:buNone/>
            </a:pPr>
            <a:r>
              <a:rPr lang="en-US" sz="2400" smtClean="0"/>
              <a:t>a balance between cell proliferation at AER maintained at digit tips versus cell death in interdigital regions where AER regresses.</a:t>
            </a:r>
          </a:p>
        </p:txBody>
      </p:sp>
      <p:pic>
        <p:nvPicPr>
          <p:cNvPr id="153604" name="Picture 4"/>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247775" y="1574800"/>
            <a:ext cx="6600825" cy="528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33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772400"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p:cNvSpPr txBox="1">
            <a:spLocks noChangeArrowheads="1"/>
          </p:cNvSpPr>
          <p:nvPr/>
        </p:nvSpPr>
        <p:spPr bwMode="auto">
          <a:xfrm>
            <a:off x="1666875" y="425450"/>
            <a:ext cx="55975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3600">
                <a:latin typeface="Arial" charset="0"/>
              </a:rPr>
              <a:t>Human Limb Development</a:t>
            </a:r>
          </a:p>
        </p:txBody>
      </p:sp>
      <p:sp>
        <p:nvSpPr>
          <p:cNvPr id="72708" name="Text Box 4"/>
          <p:cNvSpPr txBox="1">
            <a:spLocks noChangeArrowheads="1"/>
          </p:cNvSpPr>
          <p:nvPr/>
        </p:nvSpPr>
        <p:spPr bwMode="auto">
          <a:xfrm>
            <a:off x="1446213" y="5105400"/>
            <a:ext cx="1489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2800">
                <a:latin typeface="Arial" charset="0"/>
              </a:rPr>
              <a:t>5 weeks</a:t>
            </a:r>
          </a:p>
        </p:txBody>
      </p:sp>
      <p:sp>
        <p:nvSpPr>
          <p:cNvPr id="72709" name="Text Box 5"/>
          <p:cNvSpPr txBox="1">
            <a:spLocks noChangeArrowheads="1"/>
          </p:cNvSpPr>
          <p:nvPr/>
        </p:nvSpPr>
        <p:spPr bwMode="auto">
          <a:xfrm>
            <a:off x="4038600" y="5105400"/>
            <a:ext cx="1489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2800">
                <a:latin typeface="Arial" charset="0"/>
              </a:rPr>
              <a:t>6 weeks</a:t>
            </a:r>
          </a:p>
        </p:txBody>
      </p:sp>
      <p:sp>
        <p:nvSpPr>
          <p:cNvPr id="72710" name="Text Box 6"/>
          <p:cNvSpPr txBox="1">
            <a:spLocks noChangeArrowheads="1"/>
          </p:cNvSpPr>
          <p:nvPr/>
        </p:nvSpPr>
        <p:spPr bwMode="auto">
          <a:xfrm>
            <a:off x="6553200" y="5105400"/>
            <a:ext cx="1489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2800">
                <a:latin typeface="Arial" charset="0"/>
              </a:rPr>
              <a:t>8 weeks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377825" y="0"/>
            <a:ext cx="8763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3200">
                <a:solidFill>
                  <a:schemeClr val="tx2"/>
                </a:solidFill>
                <a:latin typeface="Calibri" pitchFamily="34" charset="0"/>
              </a:rPr>
              <a:t>Syndactyly: fusion of fingers and toes due to inadequate cell death between digital rays </a:t>
            </a:r>
          </a:p>
          <a:p>
            <a:pPr algn="ctr" eaLnBrk="1" hangingPunct="1"/>
            <a:r>
              <a:rPr lang="en-US" sz="2800">
                <a:solidFill>
                  <a:schemeClr val="tx2"/>
                </a:solidFill>
                <a:latin typeface="Calibri" pitchFamily="34" charset="0"/>
              </a:rPr>
              <a:t>(probably also affected by Shh, note most</a:t>
            </a:r>
          </a:p>
          <a:p>
            <a:pPr algn="ctr" eaLnBrk="1" hangingPunct="1"/>
            <a:r>
              <a:rPr lang="en-US" sz="2800">
                <a:solidFill>
                  <a:schemeClr val="tx2"/>
                </a:solidFill>
                <a:latin typeface="Calibri" pitchFamily="34" charset="0"/>
              </a:rPr>
              <a:t>fusions involve digits 3,4, and/or 5)</a:t>
            </a:r>
          </a:p>
        </p:txBody>
      </p:sp>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14600"/>
            <a:ext cx="4567238"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051175"/>
            <a:ext cx="37719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7620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4400" dirty="0" err="1">
                <a:solidFill>
                  <a:schemeClr val="tx2"/>
                </a:solidFill>
                <a:latin typeface="Calibri" pitchFamily="34" charset="0"/>
              </a:rPr>
              <a:t>Polydactyly</a:t>
            </a:r>
            <a:r>
              <a:rPr lang="en-US" sz="4400" dirty="0">
                <a:solidFill>
                  <a:schemeClr val="tx2"/>
                </a:solidFill>
                <a:latin typeface="Calibri" pitchFamily="34" charset="0"/>
              </a:rPr>
              <a:t>:  duplication of </a:t>
            </a:r>
            <a:r>
              <a:rPr lang="en-US" sz="4400" dirty="0" smtClean="0">
                <a:solidFill>
                  <a:schemeClr val="tx2"/>
                </a:solidFill>
                <a:latin typeface="Calibri" pitchFamily="34" charset="0"/>
              </a:rPr>
              <a:t>digits (very often posterior)</a:t>
            </a:r>
            <a:endParaRPr lang="en-US" sz="4400" dirty="0">
              <a:solidFill>
                <a:schemeClr val="tx2"/>
              </a:solidFill>
              <a:latin typeface="Calibri" pitchFamily="34" charset="0"/>
            </a:endParaRPr>
          </a:p>
        </p:txBody>
      </p:sp>
      <p:sp>
        <p:nvSpPr>
          <p:cNvPr id="125956" name="Rectangle 4"/>
          <p:cNvSpPr>
            <a:spLocks noChangeArrowheads="1"/>
          </p:cNvSpPr>
          <p:nvPr/>
        </p:nvSpPr>
        <p:spPr bwMode="auto">
          <a:xfrm>
            <a:off x="600075" y="6248400"/>
            <a:ext cx="36369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atin typeface="Calibri" pitchFamily="34" charset="0"/>
              </a:rPr>
              <a:t>Disrupted Shh/Gli3 function</a:t>
            </a:r>
          </a:p>
        </p:txBody>
      </p:sp>
      <p:pic>
        <p:nvPicPr>
          <p:cNvPr id="125957" name="Picture 5" descr="C:\Users\jvelkey\Documents\TEACHING\Embryology\embryoImages\LarsensEmbryo-4thEd-Figures\chapter18-limbs\Figure 18-17.jpg"/>
          <p:cNvPicPr>
            <a:picLocks noChangeAspect="1" noChangeArrowheads="1"/>
          </p:cNvPicPr>
          <p:nvPr/>
        </p:nvPicPr>
        <p:blipFill rotWithShape="1">
          <a:blip r:embed="rId3">
            <a:extLst>
              <a:ext uri="{28A0092B-C50C-407E-A947-70E740481C1C}">
                <a14:useLocalDpi xmlns:a14="http://schemas.microsoft.com/office/drawing/2010/main" val="0"/>
              </a:ext>
            </a:extLst>
          </a:blip>
          <a:srcRect l="2097" t="70400" r="45887" b="4057"/>
          <a:stretch/>
        </p:blipFill>
        <p:spPr bwMode="auto">
          <a:xfrm>
            <a:off x="1981200" y="2276431"/>
            <a:ext cx="5181600" cy="35909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838200"/>
          </a:xfrm>
        </p:spPr>
        <p:txBody>
          <a:bodyPr/>
          <a:lstStyle/>
          <a:p>
            <a:r>
              <a:rPr lang="en-US" smtClean="0"/>
              <a:t>Maturation of limb elements</a:t>
            </a:r>
          </a:p>
        </p:txBody>
      </p:sp>
      <p:sp>
        <p:nvSpPr>
          <p:cNvPr id="156675" name="Rectangle 3"/>
          <p:cNvSpPr>
            <a:spLocks noGrp="1" noChangeArrowheads="1"/>
          </p:cNvSpPr>
          <p:nvPr>
            <p:ph type="body" idx="1"/>
          </p:nvPr>
        </p:nvSpPr>
        <p:spPr>
          <a:xfrm>
            <a:off x="342900" y="762000"/>
            <a:ext cx="8343900" cy="1524000"/>
          </a:xfrm>
        </p:spPr>
        <p:txBody>
          <a:bodyPr/>
          <a:lstStyle/>
          <a:p>
            <a:pPr marL="0" indent="0">
              <a:buFontTx/>
              <a:buNone/>
            </a:pPr>
            <a:r>
              <a:rPr lang="en-US" sz="2400" smtClean="0"/>
              <a:t>Sequence is </a:t>
            </a:r>
            <a:r>
              <a:rPr lang="en-US" sz="2400" u="sng" smtClean="0"/>
              <a:t>proximo-distal</a:t>
            </a:r>
            <a:r>
              <a:rPr lang="en-US" sz="2400" smtClean="0"/>
              <a:t> (e.g. humerus before radius) and </a:t>
            </a:r>
            <a:r>
              <a:rPr lang="en-US" sz="2400" u="sng" smtClean="0"/>
              <a:t>postero-anterior</a:t>
            </a:r>
            <a:r>
              <a:rPr lang="en-US" sz="2400" smtClean="0"/>
              <a:t> (e.g. ulna before radius)</a:t>
            </a:r>
          </a:p>
          <a:p>
            <a:pPr marL="0" indent="0">
              <a:buFontTx/>
              <a:buNone/>
            </a:pPr>
            <a:r>
              <a:rPr lang="en-US" sz="1800" i="1" smtClean="0"/>
              <a:t>humerus, ulna, d4, d5 are “posterior (post-axial)” elements</a:t>
            </a:r>
          </a:p>
          <a:p>
            <a:pPr marL="0" indent="0">
              <a:buFontTx/>
              <a:buNone/>
            </a:pPr>
            <a:r>
              <a:rPr lang="en-US" sz="1800" i="1" smtClean="0"/>
              <a:t>radius, d3, d2, d1 are “anterior (pre-axial)” elements</a:t>
            </a:r>
          </a:p>
          <a:p>
            <a:pPr marL="0" indent="0"/>
            <a:endParaRPr lang="en-US" sz="2000" smtClean="0"/>
          </a:p>
        </p:txBody>
      </p:sp>
      <p:pic>
        <p:nvPicPr>
          <p:cNvPr id="156676" name="Picture 4"/>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l="2191" t="10364" r="4074" b="3979"/>
          <a:stretch>
            <a:fillRect/>
          </a:stretch>
        </p:blipFill>
        <p:spPr bwMode="auto">
          <a:xfrm>
            <a:off x="1076325" y="2403475"/>
            <a:ext cx="3190875" cy="445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7" name="Picture 5"/>
          <p:cNvPicPr>
            <a:picLocks noChangeAspect="1" noChangeArrowheads="1"/>
          </p:cNvPicPr>
          <p:nvPr/>
        </p:nvPicPr>
        <p:blipFill>
          <a:blip r:embed="rId3">
            <a:extLst>
              <a:ext uri="{28A0092B-C50C-407E-A947-70E740481C1C}">
                <a14:useLocalDpi xmlns:a14="http://schemas.microsoft.com/office/drawing/2010/main" val="0"/>
              </a:ext>
            </a:extLst>
          </a:blip>
          <a:srcRect l="2354" t="10345" r="7138" b="3374"/>
          <a:stretch>
            <a:fillRect/>
          </a:stretch>
        </p:blipFill>
        <p:spPr bwMode="auto">
          <a:xfrm>
            <a:off x="5029200" y="2590800"/>
            <a:ext cx="2433638"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6678" name="Text Box 6"/>
          <p:cNvSpPr txBox="1">
            <a:spLocks noChangeArrowheads="1"/>
          </p:cNvSpPr>
          <p:nvPr/>
        </p:nvSpPr>
        <p:spPr bwMode="auto">
          <a:xfrm>
            <a:off x="5303838" y="2286000"/>
            <a:ext cx="17827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a:latin typeface="Calibri" pitchFamily="34" charset="0"/>
              </a:rPr>
              <a:t>(radial hemiamelia)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0" y="76200"/>
            <a:ext cx="9144000" cy="1143000"/>
          </a:xfrm>
        </p:spPr>
        <p:txBody>
          <a:bodyPr/>
          <a:lstStyle/>
          <a:p>
            <a:r>
              <a:rPr lang="en-US" smtClean="0"/>
              <a:t>The Hox code is used for proximo-distal patterning of the limbs</a:t>
            </a:r>
          </a:p>
        </p:txBody>
      </p:sp>
      <p:pic>
        <p:nvPicPr>
          <p:cNvPr id="13824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752600"/>
            <a:ext cx="43434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6" name="Picture 6"/>
          <p:cNvPicPr>
            <a:picLocks noChangeAspect="1" noChangeArrowheads="1"/>
          </p:cNvPicPr>
          <p:nvPr/>
        </p:nvPicPr>
        <p:blipFill>
          <a:blip r:embed="rId3">
            <a:lum bright="-12000" contrast="24000"/>
            <a:extLst>
              <a:ext uri="{28A0092B-C50C-407E-A947-70E740481C1C}">
                <a14:useLocalDpi xmlns:a14="http://schemas.microsoft.com/office/drawing/2010/main" val="0"/>
              </a:ext>
            </a:extLst>
          </a:blip>
          <a:srcRect l="2466" t="10239" r="7399" b="3508"/>
          <a:stretch>
            <a:fillRect/>
          </a:stretch>
        </p:blipFill>
        <p:spPr bwMode="auto">
          <a:xfrm>
            <a:off x="696913" y="1447800"/>
            <a:ext cx="2462389"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8247" name="Text Box 7"/>
          <p:cNvSpPr txBox="1">
            <a:spLocks noChangeArrowheads="1"/>
          </p:cNvSpPr>
          <p:nvPr/>
        </p:nvSpPr>
        <p:spPr bwMode="auto">
          <a:xfrm>
            <a:off x="5109795" y="4724400"/>
            <a:ext cx="35770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800" dirty="0">
                <a:latin typeface="Calibri" pitchFamily="34" charset="0"/>
              </a:rPr>
              <a:t>k</a:t>
            </a:r>
            <a:r>
              <a:rPr lang="en-US" sz="1800" dirty="0" smtClean="0">
                <a:latin typeface="Calibri" pitchFamily="34" charset="0"/>
              </a:rPr>
              <a:t>nock out </a:t>
            </a:r>
            <a:r>
              <a:rPr lang="en-US" sz="1800" dirty="0">
                <a:latin typeface="Calibri" pitchFamily="34" charset="0"/>
              </a:rPr>
              <a:t>Hox11d: no radius or ulna</a:t>
            </a:r>
          </a:p>
        </p:txBody>
      </p:sp>
      <p:sp>
        <p:nvSpPr>
          <p:cNvPr id="2" name="TextBox 1"/>
          <p:cNvSpPr txBox="1"/>
          <p:nvPr/>
        </p:nvSpPr>
        <p:spPr>
          <a:xfrm>
            <a:off x="152400" y="5934670"/>
            <a:ext cx="8839200" cy="923330"/>
          </a:xfrm>
          <a:prstGeom prst="rect">
            <a:avLst/>
          </a:prstGeom>
          <a:noFill/>
        </p:spPr>
        <p:txBody>
          <a:bodyPr wrap="square" rtlCol="0">
            <a:spAutoFit/>
          </a:bodyPr>
          <a:lstStyle/>
          <a:p>
            <a:r>
              <a:rPr lang="en-US" sz="1800" i="1" dirty="0" smtClean="0">
                <a:solidFill>
                  <a:srgbClr val="FF0000"/>
                </a:solidFill>
                <a:latin typeface="Calibri" pitchFamily="34" charset="0"/>
                <a:cs typeface="Calibri" pitchFamily="34" charset="0"/>
              </a:rPr>
              <a:t>There are well known HOX mutations in humans, so some limb defects are genetic.</a:t>
            </a:r>
          </a:p>
          <a:p>
            <a:r>
              <a:rPr lang="en-US" sz="1800" i="1" dirty="0" smtClean="0">
                <a:solidFill>
                  <a:srgbClr val="FF0000"/>
                </a:solidFill>
                <a:latin typeface="Calibri" pitchFamily="34" charset="0"/>
                <a:cs typeface="Calibri" pitchFamily="34" charset="0"/>
              </a:rPr>
              <a:t>However, HOX gene expression is also influenced by exogenous substances (e.g. retinoic acid, ethanol) so environmental factors can also contribute.</a:t>
            </a:r>
            <a:endParaRPr lang="en-US" sz="1800" i="1" dirty="0">
              <a:solidFill>
                <a:srgbClr val="FF0000"/>
              </a:solidFill>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5800" y="76200"/>
            <a:ext cx="7772400" cy="609600"/>
          </a:xfrm>
        </p:spPr>
        <p:txBody>
          <a:bodyPr/>
          <a:lstStyle/>
          <a:p>
            <a:r>
              <a:rPr lang="en-US" smtClean="0"/>
              <a:t>Phocomelia: partial loss of limb</a:t>
            </a:r>
          </a:p>
        </p:txBody>
      </p:sp>
      <p:sp>
        <p:nvSpPr>
          <p:cNvPr id="158723" name="Rectangle 3"/>
          <p:cNvSpPr>
            <a:spLocks noGrp="1" noChangeArrowheads="1"/>
          </p:cNvSpPr>
          <p:nvPr>
            <p:ph type="body" idx="1"/>
          </p:nvPr>
        </p:nvSpPr>
        <p:spPr>
          <a:xfrm>
            <a:off x="381000" y="685800"/>
            <a:ext cx="8534400" cy="381000"/>
          </a:xfrm>
        </p:spPr>
        <p:txBody>
          <a:bodyPr/>
          <a:lstStyle/>
          <a:p>
            <a:pPr marL="0" indent="0">
              <a:buFontTx/>
              <a:buNone/>
            </a:pPr>
            <a:r>
              <a:rPr lang="en-US" sz="2000" dirty="0" smtClean="0"/>
              <a:t>Multifactorial: FGF disruption, HOX disruption, angiogenesis disruption (e.g. thalidomide)</a:t>
            </a:r>
          </a:p>
        </p:txBody>
      </p:sp>
      <p:pic>
        <p:nvPicPr>
          <p:cNvPr id="158724" name="Picture 4"/>
          <p:cNvPicPr>
            <a:picLocks noChangeAspect="1" noChangeArrowheads="1"/>
          </p:cNvPicPr>
          <p:nvPr/>
        </p:nvPicPr>
        <p:blipFill>
          <a:blip r:embed="rId2">
            <a:extLst>
              <a:ext uri="{28A0092B-C50C-407E-A947-70E740481C1C}">
                <a14:useLocalDpi xmlns:a14="http://schemas.microsoft.com/office/drawing/2010/main" val="0"/>
              </a:ext>
            </a:extLst>
          </a:blip>
          <a:srcRect l="2153" t="10684" r="8018" b="3378"/>
          <a:stretch>
            <a:fillRect/>
          </a:stretch>
        </p:blipFill>
        <p:spPr bwMode="auto">
          <a:xfrm>
            <a:off x="152400" y="1447800"/>
            <a:ext cx="3055938"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5" name="Picture 5"/>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1099" t="16388" r="3632" b="5133"/>
          <a:stretch>
            <a:fillRect/>
          </a:stretch>
        </p:blipFill>
        <p:spPr bwMode="auto">
          <a:xfrm>
            <a:off x="3108325" y="4140200"/>
            <a:ext cx="5197475" cy="271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726" name="Picture 6"/>
          <p:cNvPicPr>
            <a:picLocks noChangeAspect="1" noChangeArrowheads="1"/>
          </p:cNvPicPr>
          <p:nvPr/>
        </p:nvPicPr>
        <p:blipFill>
          <a:blip r:embed="rId4">
            <a:lum bright="-12000" contrast="18000"/>
            <a:extLst>
              <a:ext uri="{28A0092B-C50C-407E-A947-70E740481C1C}">
                <a14:useLocalDpi xmlns:a14="http://schemas.microsoft.com/office/drawing/2010/main" val="0"/>
              </a:ext>
            </a:extLst>
          </a:blip>
          <a:srcRect l="1796" t="10576" r="4114" b="6723"/>
          <a:stretch>
            <a:fillRect/>
          </a:stretch>
        </p:blipFill>
        <p:spPr bwMode="auto">
          <a:xfrm>
            <a:off x="5334000" y="1295400"/>
            <a:ext cx="379571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524000"/>
          </a:xfrm>
        </p:spPr>
        <p:txBody>
          <a:bodyPr/>
          <a:lstStyle/>
          <a:p>
            <a:r>
              <a:rPr lang="en-US" dirty="0" smtClean="0"/>
              <a:t>The limbs rotate inward:</a:t>
            </a:r>
            <a:br>
              <a:rPr lang="en-US" dirty="0" smtClean="0"/>
            </a:br>
            <a:r>
              <a:rPr lang="en-US" sz="3200" dirty="0" smtClean="0"/>
              <a:t>forelimb ~90 degrees</a:t>
            </a:r>
            <a:br>
              <a:rPr lang="en-US" sz="3200" dirty="0" smtClean="0"/>
            </a:br>
            <a:r>
              <a:rPr lang="en-US" sz="3200" dirty="0" err="1" smtClean="0"/>
              <a:t>hindlimb</a:t>
            </a:r>
            <a:r>
              <a:rPr lang="en-US" sz="3200" dirty="0" smtClean="0"/>
              <a:t> ~180 degrees</a:t>
            </a:r>
            <a:endParaRPr lang="en-US" dirty="0"/>
          </a:p>
        </p:txBody>
      </p:sp>
      <p:pic>
        <p:nvPicPr>
          <p:cNvPr id="161795" name="Picture 3" descr="C:\Users\jvelkey\Documents\TEACHING\Embryology\embryoImages\LarsensEmbryo-4thEd-Figures\chapter18-limbs\Figure 18-26modifi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49450"/>
            <a:ext cx="7620000" cy="4705350"/>
          </a:xfrm>
          <a:prstGeom prst="rect">
            <a:avLst/>
          </a:prstGeom>
          <a:noFill/>
          <a:extLst>
            <a:ext uri="{909E8E84-426E-40DD-AFC4-6F175D3DCCD1}">
              <a14:hiddenFill xmlns:a14="http://schemas.microsoft.com/office/drawing/2010/main">
                <a:solidFill>
                  <a:srgbClr val="FFFFFF"/>
                </a:solidFill>
              </a14:hiddenFill>
            </a:ext>
          </a:extLst>
        </p:spPr>
      </p:pic>
      <p:sp>
        <p:nvSpPr>
          <p:cNvPr id="7" name="Circular Arrow 6"/>
          <p:cNvSpPr/>
          <p:nvPr/>
        </p:nvSpPr>
        <p:spPr bwMode="auto">
          <a:xfrm>
            <a:off x="3352800" y="3323925"/>
            <a:ext cx="990600" cy="1143000"/>
          </a:xfrm>
          <a:prstGeom prst="circularArrow">
            <a:avLst>
              <a:gd name="adj1" fmla="val 12500"/>
              <a:gd name="adj2" fmla="val 1142319"/>
              <a:gd name="adj3" fmla="val 20457681"/>
              <a:gd name="adj4" fmla="val 16782246"/>
              <a:gd name="adj5" fmla="val 12500"/>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11" name="Circular Arrow 10"/>
          <p:cNvSpPr/>
          <p:nvPr/>
        </p:nvSpPr>
        <p:spPr bwMode="auto">
          <a:xfrm flipH="1">
            <a:off x="5009950" y="3295850"/>
            <a:ext cx="990600" cy="1143000"/>
          </a:xfrm>
          <a:prstGeom prst="circularArrow">
            <a:avLst>
              <a:gd name="adj1" fmla="val 12500"/>
              <a:gd name="adj2" fmla="val 1142319"/>
              <a:gd name="adj3" fmla="val 20457681"/>
              <a:gd name="adj4" fmla="val 16821463"/>
              <a:gd name="adj5" fmla="val 12500"/>
            </a:avLst>
          </a:prstGeom>
          <a:solidFill>
            <a:srgbClr val="33CC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Tree>
    <p:extLst>
      <p:ext uri="{BB962C8B-B14F-4D97-AF65-F5344CB8AC3E}">
        <p14:creationId xmlns:p14="http://schemas.microsoft.com/office/powerpoint/2010/main" val="3950854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b="1" dirty="0" smtClean="0"/>
              <a:t>Development of body musculature</a:t>
            </a:r>
            <a:endParaRPr lang="en-US" b="1" dirty="0"/>
          </a:p>
        </p:txBody>
      </p:sp>
      <p:sp>
        <p:nvSpPr>
          <p:cNvPr id="3" name="Content Placeholder 2"/>
          <p:cNvSpPr>
            <a:spLocks noGrp="1"/>
          </p:cNvSpPr>
          <p:nvPr>
            <p:ph idx="1"/>
          </p:nvPr>
        </p:nvSpPr>
        <p:spPr>
          <a:xfrm>
            <a:off x="533400" y="990600"/>
            <a:ext cx="8153400" cy="1905000"/>
          </a:xfrm>
        </p:spPr>
        <p:txBody>
          <a:bodyPr/>
          <a:lstStyle/>
          <a:p>
            <a:pPr marL="231775" indent="-231775">
              <a:buNone/>
            </a:pPr>
            <a:r>
              <a:rPr lang="en-US" sz="1600" b="1" dirty="0" err="1"/>
              <a:t>P</a:t>
            </a:r>
            <a:r>
              <a:rPr lang="en-US" sz="1600" b="1" dirty="0" err="1" smtClean="0"/>
              <a:t>rimaxial</a:t>
            </a:r>
            <a:r>
              <a:rPr lang="en-US" sz="1600" b="1" dirty="0" smtClean="0"/>
              <a:t> </a:t>
            </a:r>
            <a:r>
              <a:rPr lang="en-US" sz="1600" b="1" dirty="0" err="1" smtClean="0"/>
              <a:t>myotome</a:t>
            </a:r>
            <a:r>
              <a:rPr lang="en-US" sz="1600" b="1" dirty="0" smtClean="0"/>
              <a:t> </a:t>
            </a:r>
            <a:r>
              <a:rPr lang="en-US" sz="1600" dirty="0" smtClean="0"/>
              <a:t>(</a:t>
            </a:r>
            <a:r>
              <a:rPr lang="en-US" sz="1600" dirty="0" err="1" smtClean="0"/>
              <a:t>dorsomedial</a:t>
            </a:r>
            <a:r>
              <a:rPr lang="en-US" sz="1600" dirty="0" smtClean="0"/>
              <a:t> portion closest to neural tube) cells are generally less migratory and therefore contribute to </a:t>
            </a:r>
            <a:r>
              <a:rPr lang="en-US" sz="1600" dirty="0" err="1" smtClean="0"/>
              <a:t>epaxial</a:t>
            </a:r>
            <a:r>
              <a:rPr lang="en-US" sz="1600" dirty="0" smtClean="0"/>
              <a:t> musculature and proximal </a:t>
            </a:r>
            <a:r>
              <a:rPr lang="en-US" sz="1600" dirty="0" err="1" smtClean="0"/>
              <a:t>hypaxial</a:t>
            </a:r>
            <a:r>
              <a:rPr lang="en-US" sz="1600" dirty="0" smtClean="0"/>
              <a:t> musculature (e.g. </a:t>
            </a:r>
            <a:r>
              <a:rPr lang="en-US" sz="1600" dirty="0" err="1" smtClean="0"/>
              <a:t>scalenes</a:t>
            </a:r>
            <a:r>
              <a:rPr lang="en-US" sz="1600" dirty="0" smtClean="0"/>
              <a:t>, </a:t>
            </a:r>
            <a:r>
              <a:rPr lang="en-US" sz="1600" dirty="0" err="1" smtClean="0"/>
              <a:t>geniohyoid</a:t>
            </a:r>
            <a:r>
              <a:rPr lang="en-US" sz="1600" dirty="0" smtClean="0"/>
              <a:t>, </a:t>
            </a:r>
            <a:r>
              <a:rPr lang="en-US" sz="1600" dirty="0" err="1" smtClean="0"/>
              <a:t>prevertebral</a:t>
            </a:r>
            <a:r>
              <a:rPr lang="en-US" sz="1600" dirty="0" smtClean="0"/>
              <a:t>, </a:t>
            </a:r>
            <a:r>
              <a:rPr lang="en-US" sz="1600" dirty="0" err="1" smtClean="0"/>
              <a:t>intercostals</a:t>
            </a:r>
            <a:r>
              <a:rPr lang="en-US" sz="1600" dirty="0" smtClean="0"/>
              <a:t>, rhomboids, </a:t>
            </a:r>
            <a:r>
              <a:rPr lang="en-US" sz="1600" dirty="0" err="1" smtClean="0"/>
              <a:t>levator</a:t>
            </a:r>
            <a:r>
              <a:rPr lang="en-US" sz="1600" dirty="0" smtClean="0"/>
              <a:t> scapulae, and </a:t>
            </a:r>
            <a:r>
              <a:rPr lang="en-US" sz="1600" dirty="0" err="1" smtClean="0"/>
              <a:t>latissimus</a:t>
            </a:r>
            <a:r>
              <a:rPr lang="en-US" sz="1600" dirty="0" smtClean="0"/>
              <a:t> </a:t>
            </a:r>
            <a:r>
              <a:rPr lang="en-US" sz="1600" dirty="0" err="1" smtClean="0"/>
              <a:t>dorsi</a:t>
            </a:r>
            <a:r>
              <a:rPr lang="en-US" sz="1600" dirty="0" smtClean="0"/>
              <a:t>).</a:t>
            </a:r>
            <a:endParaRPr lang="en-US" sz="1600" dirty="0"/>
          </a:p>
          <a:p>
            <a:pPr marL="231775" indent="-231775">
              <a:buNone/>
            </a:pPr>
            <a:r>
              <a:rPr lang="en-US" sz="1600" b="1" dirty="0" err="1" smtClean="0"/>
              <a:t>Abaxial</a:t>
            </a:r>
            <a:r>
              <a:rPr lang="en-US" sz="1600" b="1" dirty="0" smtClean="0"/>
              <a:t> </a:t>
            </a:r>
            <a:r>
              <a:rPr lang="en-US" sz="1600" b="1" dirty="0" err="1" smtClean="0"/>
              <a:t>myotome</a:t>
            </a:r>
            <a:r>
              <a:rPr lang="en-US" sz="1600" b="1" dirty="0" smtClean="0"/>
              <a:t> </a:t>
            </a:r>
            <a:r>
              <a:rPr lang="en-US" sz="1600" dirty="0" smtClean="0"/>
              <a:t>(</a:t>
            </a:r>
            <a:r>
              <a:rPr lang="en-US" sz="1600" dirty="0" err="1" smtClean="0"/>
              <a:t>ventrolateral</a:t>
            </a:r>
            <a:r>
              <a:rPr lang="en-US" sz="1600" dirty="0" smtClean="0"/>
              <a:t> portion closer to lateral plate mesoderm) cells are more migratory and therefore go into limbs and ventral body wall.</a:t>
            </a:r>
          </a:p>
          <a:p>
            <a:pPr marL="0" indent="0">
              <a:buNone/>
            </a:pPr>
            <a:r>
              <a:rPr lang="en-US" sz="1600" b="1" dirty="0" smtClean="0"/>
              <a:t>The innervation of the adult muscle reflects the segment from which is was derived.</a:t>
            </a:r>
          </a:p>
        </p:txBody>
      </p:sp>
      <p:pic>
        <p:nvPicPr>
          <p:cNvPr id="160770" name="Picture 2" descr="C:\Users\jvelkey\Documents\TEACHING\Embryology\images\CarlsonsEmbryo-4thEd-Figures\chapter09-integumentMusculskeletalSystems\Figure 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5378" y="2895600"/>
            <a:ext cx="4839572" cy="39624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533400" y="3352800"/>
            <a:ext cx="2743200" cy="3124200"/>
            <a:chOff x="1447800" y="3878980"/>
            <a:chExt cx="1944267" cy="2414337"/>
          </a:xfrm>
        </p:grpSpPr>
        <p:pic>
          <p:nvPicPr>
            <p:cNvPr id="160771" name="Picture 3" descr="C:\Users\jvelkey\Documents\TEACHING\Embryology\images\CarlsonsEmbryo-4thEd-Figures\chapter06-basicBodyPlan\Figure 6-11.jpg"/>
            <p:cNvPicPr>
              <a:picLocks noChangeAspect="1" noChangeArrowheads="1"/>
            </p:cNvPicPr>
            <p:nvPr/>
          </p:nvPicPr>
          <p:blipFill rotWithShape="1">
            <a:blip r:embed="rId3">
              <a:extLst>
                <a:ext uri="{28A0092B-C50C-407E-A947-70E740481C1C}">
                  <a14:useLocalDpi xmlns:a14="http://schemas.microsoft.com/office/drawing/2010/main" val="0"/>
                </a:ext>
              </a:extLst>
            </a:blip>
            <a:srcRect l="51812" t="28524" b="4714"/>
            <a:stretch/>
          </p:blipFill>
          <p:spPr bwMode="auto">
            <a:xfrm>
              <a:off x="1447800" y="3878980"/>
              <a:ext cx="1944267" cy="24143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1447800" y="3878980"/>
              <a:ext cx="152400" cy="15962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grpSp>
      <p:sp>
        <p:nvSpPr>
          <p:cNvPr id="6" name="Rectangle 5"/>
          <p:cNvSpPr/>
          <p:nvPr/>
        </p:nvSpPr>
        <p:spPr bwMode="auto">
          <a:xfrm>
            <a:off x="1990825" y="3315100"/>
            <a:ext cx="964131" cy="35895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ndParaRPr>
          </a:p>
        </p:txBody>
      </p:sp>
      <p:sp>
        <p:nvSpPr>
          <p:cNvPr id="7" name="TextBox 6"/>
          <p:cNvSpPr txBox="1"/>
          <p:nvPr/>
        </p:nvSpPr>
        <p:spPr>
          <a:xfrm>
            <a:off x="2809775" y="3220450"/>
            <a:ext cx="1237378" cy="523220"/>
          </a:xfrm>
          <a:prstGeom prst="rect">
            <a:avLst/>
          </a:prstGeom>
          <a:noFill/>
        </p:spPr>
        <p:txBody>
          <a:bodyPr wrap="square" rtlCol="0">
            <a:spAutoFit/>
          </a:bodyPr>
          <a:lstStyle/>
          <a:p>
            <a:pPr algn="ctr"/>
            <a:r>
              <a:rPr lang="en-US" sz="1400" dirty="0" smtClean="0">
                <a:latin typeface="Calibri" pitchFamily="34" charset="0"/>
                <a:cs typeface="Calibri" pitchFamily="34" charset="0"/>
              </a:rPr>
              <a:t>“</a:t>
            </a:r>
            <a:r>
              <a:rPr lang="en-US" sz="1400" dirty="0" err="1" smtClean="0">
                <a:latin typeface="Calibri" pitchFamily="34" charset="0"/>
                <a:cs typeface="Calibri" pitchFamily="34" charset="0"/>
              </a:rPr>
              <a:t>primaxial</a:t>
            </a:r>
            <a:r>
              <a:rPr lang="en-US" sz="1400" dirty="0" smtClean="0">
                <a:latin typeface="Calibri" pitchFamily="34" charset="0"/>
                <a:cs typeface="Calibri" pitchFamily="34" charset="0"/>
              </a:rPr>
              <a:t>”</a:t>
            </a:r>
          </a:p>
          <a:p>
            <a:pPr algn="ctr"/>
            <a:r>
              <a:rPr lang="en-US" sz="1400" dirty="0" smtClean="0">
                <a:latin typeface="Calibri" pitchFamily="34" charset="0"/>
                <a:cs typeface="Calibri" pitchFamily="34" charset="0"/>
              </a:rPr>
              <a:t>myoblasts</a:t>
            </a:r>
            <a:endParaRPr lang="en-US" sz="1400" dirty="0">
              <a:latin typeface="Calibri" pitchFamily="34" charset="0"/>
              <a:cs typeface="Calibri" pitchFamily="34" charset="0"/>
            </a:endParaRPr>
          </a:p>
        </p:txBody>
      </p:sp>
      <p:sp>
        <p:nvSpPr>
          <p:cNvPr id="11" name="TextBox 10"/>
          <p:cNvSpPr txBox="1"/>
          <p:nvPr/>
        </p:nvSpPr>
        <p:spPr>
          <a:xfrm>
            <a:off x="2819400" y="5801380"/>
            <a:ext cx="1237378" cy="523220"/>
          </a:xfrm>
          <a:prstGeom prst="rect">
            <a:avLst/>
          </a:prstGeom>
          <a:noFill/>
        </p:spPr>
        <p:txBody>
          <a:bodyPr wrap="square" rtlCol="0">
            <a:spAutoFit/>
          </a:bodyPr>
          <a:lstStyle/>
          <a:p>
            <a:pPr algn="ctr"/>
            <a:r>
              <a:rPr lang="en-US" sz="1400" dirty="0" smtClean="0">
                <a:solidFill>
                  <a:srgbClr val="FF0000"/>
                </a:solidFill>
                <a:latin typeface="Calibri" pitchFamily="34" charset="0"/>
                <a:cs typeface="Calibri" pitchFamily="34" charset="0"/>
              </a:rPr>
              <a:t>“</a:t>
            </a:r>
            <a:r>
              <a:rPr lang="en-US" sz="1400" dirty="0" err="1" smtClean="0">
                <a:solidFill>
                  <a:srgbClr val="FF0000"/>
                </a:solidFill>
                <a:latin typeface="Calibri" pitchFamily="34" charset="0"/>
                <a:cs typeface="Calibri" pitchFamily="34" charset="0"/>
              </a:rPr>
              <a:t>abaxial</a:t>
            </a:r>
            <a:r>
              <a:rPr lang="en-US" sz="1400" dirty="0" smtClean="0">
                <a:solidFill>
                  <a:srgbClr val="FF0000"/>
                </a:solidFill>
                <a:latin typeface="Calibri" pitchFamily="34" charset="0"/>
                <a:cs typeface="Calibri" pitchFamily="34" charset="0"/>
              </a:rPr>
              <a:t>”</a:t>
            </a:r>
          </a:p>
          <a:p>
            <a:pPr algn="ctr"/>
            <a:r>
              <a:rPr lang="en-US" sz="1400" dirty="0" smtClean="0">
                <a:solidFill>
                  <a:srgbClr val="FF0000"/>
                </a:solidFill>
                <a:latin typeface="Calibri" pitchFamily="34" charset="0"/>
                <a:cs typeface="Calibri" pitchFamily="34" charset="0"/>
              </a:rPr>
              <a:t>myoblasts</a:t>
            </a:r>
            <a:endParaRPr lang="en-US" sz="14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val="7199539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1143000"/>
          </a:xfrm>
        </p:spPr>
        <p:txBody>
          <a:bodyPr/>
          <a:lstStyle/>
          <a:p>
            <a:r>
              <a:rPr lang="en-US" b="1" dirty="0" smtClean="0"/>
              <a:t>Abnormal muscle development</a:t>
            </a:r>
            <a:endParaRPr lang="en-US" b="1" dirty="0"/>
          </a:p>
        </p:txBody>
      </p:sp>
      <p:sp>
        <p:nvSpPr>
          <p:cNvPr id="3" name="Content Placeholder 2"/>
          <p:cNvSpPr>
            <a:spLocks noGrp="1"/>
          </p:cNvSpPr>
          <p:nvPr>
            <p:ph idx="1"/>
          </p:nvPr>
        </p:nvSpPr>
        <p:spPr>
          <a:xfrm>
            <a:off x="457200" y="2438400"/>
            <a:ext cx="4343400" cy="2819400"/>
          </a:xfrm>
        </p:spPr>
        <p:txBody>
          <a:bodyPr/>
          <a:lstStyle/>
          <a:p>
            <a:pPr marL="0" indent="0">
              <a:buNone/>
            </a:pPr>
            <a:r>
              <a:rPr lang="en-US" sz="2000" b="1" dirty="0" smtClean="0"/>
              <a:t>Poland Syndrome </a:t>
            </a:r>
            <a:r>
              <a:rPr lang="en-US" sz="2000" dirty="0" smtClean="0"/>
              <a:t>–absence/reduction of </a:t>
            </a:r>
            <a:r>
              <a:rPr lang="en-US" sz="2000" dirty="0" err="1" smtClean="0"/>
              <a:t>pectoralis</a:t>
            </a:r>
            <a:r>
              <a:rPr lang="en-US" sz="2000" dirty="0" smtClean="0"/>
              <a:t> minor/major muscles.</a:t>
            </a:r>
          </a:p>
          <a:p>
            <a:pPr marL="0" indent="0">
              <a:buNone/>
            </a:pPr>
            <a:endParaRPr lang="en-US" sz="1800" dirty="0" smtClean="0"/>
          </a:p>
          <a:p>
            <a:pPr marL="0" indent="0">
              <a:buNone/>
            </a:pPr>
            <a:r>
              <a:rPr lang="en-US" sz="1800" dirty="0" smtClean="0"/>
              <a:t>Unknown etiology, but often associated with </a:t>
            </a:r>
            <a:r>
              <a:rPr lang="en-US" sz="1800" dirty="0" err="1" smtClean="0"/>
              <a:t>subclavian</a:t>
            </a:r>
            <a:r>
              <a:rPr lang="en-US" sz="1800" dirty="0" smtClean="0"/>
              <a:t> artery anomalies (suggests that likely cause is ischemia during time of </a:t>
            </a:r>
            <a:r>
              <a:rPr lang="en-US" sz="1800" dirty="0" err="1" smtClean="0"/>
              <a:t>pectoralis</a:t>
            </a:r>
            <a:r>
              <a:rPr lang="en-US" sz="1800" dirty="0" smtClean="0"/>
              <a:t> muscle development).</a:t>
            </a:r>
            <a:endParaRPr lang="en-US" sz="1800" dirty="0"/>
          </a:p>
        </p:txBody>
      </p:sp>
      <p:pic>
        <p:nvPicPr>
          <p:cNvPr id="163842" name="Picture 2" descr="C:\Users\jvelkey\Documents\TEACHING\Embryology\embryoImages\LangmansEmbryo-11thEd-figures\chapter10\jpg\Figure 1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117333"/>
            <a:ext cx="3565684"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2655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b="1" dirty="0" smtClean="0"/>
              <a:t>Abnormal muscle development</a:t>
            </a:r>
            <a:endParaRPr lang="en-US" b="1" dirty="0"/>
          </a:p>
        </p:txBody>
      </p:sp>
      <p:sp>
        <p:nvSpPr>
          <p:cNvPr id="3" name="Content Placeholder 2"/>
          <p:cNvSpPr>
            <a:spLocks noGrp="1"/>
          </p:cNvSpPr>
          <p:nvPr>
            <p:ph idx="1"/>
          </p:nvPr>
        </p:nvSpPr>
        <p:spPr>
          <a:xfrm>
            <a:off x="533400" y="1143000"/>
            <a:ext cx="3886200" cy="762000"/>
          </a:xfrm>
        </p:spPr>
        <p:txBody>
          <a:bodyPr/>
          <a:lstStyle/>
          <a:p>
            <a:pPr marL="0" indent="0">
              <a:buNone/>
            </a:pPr>
            <a:r>
              <a:rPr lang="en-US" sz="2000" b="1" dirty="0" smtClean="0"/>
              <a:t>Prune belly syndrome </a:t>
            </a:r>
            <a:r>
              <a:rPr lang="en-US" sz="1800" dirty="0" smtClean="0"/>
              <a:t>--atrophy or lack of abdominal wall musculature</a:t>
            </a:r>
          </a:p>
        </p:txBody>
      </p:sp>
      <p:sp>
        <p:nvSpPr>
          <p:cNvPr id="4" name="Content Placeholder 2"/>
          <p:cNvSpPr txBox="1">
            <a:spLocks/>
          </p:cNvSpPr>
          <p:nvPr/>
        </p:nvSpPr>
        <p:spPr bwMode="auto">
          <a:xfrm>
            <a:off x="4800600" y="1143000"/>
            <a:ext cx="3886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pitchFamily="-97" charset="-128"/>
                <a:cs typeface="ＭＳ Ｐゴシック" pitchFamily="-97" charset="-128"/>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buFontTx/>
              <a:buNone/>
            </a:pPr>
            <a:r>
              <a:rPr lang="en-US" sz="2000" b="1" dirty="0" smtClean="0"/>
              <a:t>Congenital joint contracture </a:t>
            </a:r>
            <a:r>
              <a:rPr lang="en-US" sz="1800" dirty="0" smtClean="0"/>
              <a:t>–observed with in utero denervation or atrophy of muscle (suggests that proper joint/skeleton development requires force feedback from muscles) </a:t>
            </a:r>
          </a:p>
        </p:txBody>
      </p:sp>
      <p:pic>
        <p:nvPicPr>
          <p:cNvPr id="162818" name="Picture 2" descr="C:\Users\jvelkey\Documents\TEACHING\Embryology\embryoImages\LangmansEmbryo-11thEd-figures\chapter10\jpg\Figure 1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743200"/>
            <a:ext cx="3156175" cy="4089877"/>
          </a:xfrm>
          <a:prstGeom prst="rect">
            <a:avLst/>
          </a:prstGeom>
          <a:noFill/>
          <a:extLst>
            <a:ext uri="{909E8E84-426E-40DD-AFC4-6F175D3DCCD1}">
              <a14:hiddenFill xmlns:a14="http://schemas.microsoft.com/office/drawing/2010/main">
                <a:solidFill>
                  <a:srgbClr val="FFFFFF"/>
                </a:solidFill>
              </a14:hiddenFill>
            </a:ext>
          </a:extLst>
        </p:spPr>
      </p:pic>
      <p:pic>
        <p:nvPicPr>
          <p:cNvPr id="162819" name="Picture 3" descr="C:\Users\jvelkey\Documents\TEACHING\Embryology\embryoImages\LangmansEmbryo-11thEd-figures\chapter10\jpg\Figure 1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068" y="1828800"/>
            <a:ext cx="2235199"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682650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9144000" cy="1143000"/>
          </a:xfrm>
        </p:spPr>
        <p:txBody>
          <a:bodyPr/>
          <a:lstStyle/>
          <a:p>
            <a:r>
              <a:rPr lang="en-US" sz="4000" b="1" dirty="0" smtClean="0"/>
              <a:t>Slides 25-29 from Embryology02 lecture</a:t>
            </a:r>
            <a:endParaRPr lang="en-US" sz="4000" b="1" dirty="0"/>
          </a:p>
        </p:txBody>
      </p:sp>
      <p:sp>
        <p:nvSpPr>
          <p:cNvPr id="3" name="Content Placeholder 2"/>
          <p:cNvSpPr>
            <a:spLocks noGrp="1"/>
          </p:cNvSpPr>
          <p:nvPr>
            <p:ph idx="1"/>
          </p:nvPr>
        </p:nvSpPr>
        <p:spPr/>
        <p:txBody>
          <a:bodyPr/>
          <a:lstStyle/>
          <a:p>
            <a:pPr marL="0" indent="0">
              <a:buNone/>
            </a:pPr>
            <a:r>
              <a:rPr lang="en-US" dirty="0" smtClean="0"/>
              <a:t>The next five slides are from the “Basic Body Plan” lecture for your review.</a:t>
            </a:r>
          </a:p>
          <a:p>
            <a:pPr marL="0" indent="0">
              <a:buNone/>
            </a:pPr>
            <a:endParaRPr lang="en-US" dirty="0"/>
          </a:p>
          <a:p>
            <a:pPr marL="0" indent="0" algn="ctr">
              <a:buNone/>
            </a:pPr>
            <a:r>
              <a:rPr lang="en-US" sz="2800" dirty="0">
                <a:hlinkClick r:id="rId2"/>
              </a:rPr>
              <a:t>c</a:t>
            </a:r>
            <a:r>
              <a:rPr lang="en-US" sz="2800" dirty="0" smtClean="0">
                <a:hlinkClick r:id="rId2"/>
              </a:rPr>
              <a:t>lick here to play the accompanying video corresponding to these slides</a:t>
            </a:r>
            <a:endParaRPr lang="en-US" sz="2800" dirty="0"/>
          </a:p>
        </p:txBody>
      </p:sp>
    </p:spTree>
    <p:extLst>
      <p:ext uri="{BB962C8B-B14F-4D97-AF65-F5344CB8AC3E}">
        <p14:creationId xmlns:p14="http://schemas.microsoft.com/office/powerpoint/2010/main" val="3879825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22" name="Picture 14" descr="C:\Users\jvelkey\Documents\TEACHING\Embryology\embryoImages\LangmansEmbryo-11thEd-figures\chapter09\jpg\Figure 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823" y="3028950"/>
            <a:ext cx="6858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17419" name="Rectangle 11"/>
          <p:cNvSpPr>
            <a:spLocks noGrp="1" noChangeArrowheads="1"/>
          </p:cNvSpPr>
          <p:nvPr>
            <p:ph type="title"/>
          </p:nvPr>
        </p:nvSpPr>
        <p:spPr>
          <a:xfrm>
            <a:off x="0" y="76200"/>
            <a:ext cx="9144000" cy="1143000"/>
          </a:xfrm>
        </p:spPr>
        <p:txBody>
          <a:bodyPr/>
          <a:lstStyle/>
          <a:p>
            <a:r>
              <a:rPr lang="en-US" sz="4000" b="1" dirty="0" smtClean="0"/>
              <a:t>Limbs develop from paraxial (</a:t>
            </a:r>
            <a:r>
              <a:rPr lang="en-US" sz="4000" b="1" dirty="0" err="1" smtClean="0"/>
              <a:t>somitic</a:t>
            </a:r>
            <a:r>
              <a:rPr lang="en-US" sz="4000" b="1" dirty="0" smtClean="0"/>
              <a:t>)</a:t>
            </a:r>
            <a:br>
              <a:rPr lang="en-US" sz="4000" b="1" dirty="0" smtClean="0"/>
            </a:br>
            <a:r>
              <a:rPr lang="en-US" sz="4000" b="1" dirty="0" smtClean="0"/>
              <a:t>and lateral plate mesoderm</a:t>
            </a:r>
          </a:p>
        </p:txBody>
      </p:sp>
      <p:sp>
        <p:nvSpPr>
          <p:cNvPr id="2" name="Content Placeholder 1"/>
          <p:cNvSpPr>
            <a:spLocks noGrp="1"/>
          </p:cNvSpPr>
          <p:nvPr>
            <p:ph idx="1"/>
          </p:nvPr>
        </p:nvSpPr>
        <p:spPr>
          <a:xfrm>
            <a:off x="609600" y="1295400"/>
            <a:ext cx="7772400" cy="2057400"/>
          </a:xfrm>
        </p:spPr>
        <p:txBody>
          <a:bodyPr/>
          <a:lstStyle/>
          <a:p>
            <a:pPr marL="0" indent="0">
              <a:buNone/>
            </a:pPr>
            <a:r>
              <a:rPr lang="en-US" sz="2000" b="1" dirty="0" smtClean="0"/>
              <a:t>From </a:t>
            </a:r>
            <a:r>
              <a:rPr lang="en-US" sz="2000" b="1" dirty="0" err="1" smtClean="0"/>
              <a:t>somites</a:t>
            </a:r>
            <a:r>
              <a:rPr lang="en-US" sz="2000" b="1" dirty="0" smtClean="0"/>
              <a:t>:</a:t>
            </a:r>
          </a:p>
          <a:p>
            <a:pPr marL="857250" lvl="1" indent="-457200">
              <a:buFont typeface="Arial" pitchFamily="34" charset="0"/>
              <a:buChar char="•"/>
            </a:pPr>
            <a:r>
              <a:rPr lang="en-US" sz="1800" dirty="0" smtClean="0"/>
              <a:t>Dermal connective tissue derived from dermatome</a:t>
            </a:r>
          </a:p>
          <a:p>
            <a:pPr marL="857250" lvl="1" indent="-457200">
              <a:buFont typeface="Arial" pitchFamily="34" charset="0"/>
              <a:buChar char="•"/>
            </a:pPr>
            <a:r>
              <a:rPr lang="en-US" sz="1800" dirty="0" smtClean="0"/>
              <a:t>Limb muscles derived from </a:t>
            </a:r>
            <a:r>
              <a:rPr lang="en-US" sz="1800" dirty="0" err="1" smtClean="0"/>
              <a:t>ventrolateral</a:t>
            </a:r>
            <a:r>
              <a:rPr lang="en-US" sz="1800" dirty="0" smtClean="0"/>
              <a:t> (</a:t>
            </a:r>
            <a:r>
              <a:rPr lang="en-US" sz="1800" dirty="0" err="1" smtClean="0"/>
              <a:t>abaxial</a:t>
            </a:r>
            <a:r>
              <a:rPr lang="en-US" sz="1800" dirty="0" smtClean="0"/>
              <a:t>) </a:t>
            </a:r>
            <a:r>
              <a:rPr lang="en-US" sz="1800" dirty="0" err="1" smtClean="0"/>
              <a:t>myotome</a:t>
            </a:r>
            <a:endParaRPr lang="en-US" sz="1800" dirty="0" smtClean="0"/>
          </a:p>
          <a:p>
            <a:pPr marL="0" indent="0">
              <a:buNone/>
            </a:pPr>
            <a:r>
              <a:rPr lang="en-US" sz="2000" b="1" dirty="0" smtClean="0"/>
              <a:t>From lateral plate mesoderm:</a:t>
            </a:r>
          </a:p>
          <a:p>
            <a:pPr lvl="1" indent="-342900">
              <a:buFont typeface="Arial" pitchFamily="34" charset="0"/>
              <a:buChar char="•"/>
            </a:pPr>
            <a:r>
              <a:rPr lang="en-US" sz="1800" dirty="0" smtClean="0"/>
              <a:t>Bones, blood vessels, and associated connective tissue</a:t>
            </a:r>
            <a:endParaRPr lang="en-US" sz="1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0" y="274638"/>
            <a:ext cx="9144000" cy="639762"/>
          </a:xfrm>
        </p:spPr>
        <p:txBody>
          <a:bodyPr/>
          <a:lstStyle/>
          <a:p>
            <a:pPr eaLnBrk="1" hangingPunct="1"/>
            <a:r>
              <a:rPr lang="en-US" sz="4000" dirty="0" err="1" smtClean="0"/>
              <a:t>Dermamyotome</a:t>
            </a:r>
            <a:r>
              <a:rPr lang="en-US" sz="4000" dirty="0" smtClean="0"/>
              <a:t> forms dermis and muscle</a:t>
            </a:r>
          </a:p>
        </p:txBody>
      </p:sp>
      <p:sp>
        <p:nvSpPr>
          <p:cNvPr id="26627" name="Rectangle 5"/>
          <p:cNvSpPr>
            <a:spLocks noGrp="1" noChangeArrowheads="1"/>
          </p:cNvSpPr>
          <p:nvPr>
            <p:ph type="body" sz="half" idx="1"/>
          </p:nvPr>
        </p:nvSpPr>
        <p:spPr>
          <a:xfrm>
            <a:off x="0" y="1524000"/>
            <a:ext cx="3810000" cy="4724400"/>
          </a:xfrm>
        </p:spPr>
        <p:txBody>
          <a:bodyPr/>
          <a:lstStyle/>
          <a:p>
            <a:pPr marL="228600" indent="-228600" eaLnBrk="1" hangingPunct="1"/>
            <a:r>
              <a:rPr lang="en-US" sz="1600" smtClean="0"/>
              <a:t>BMP from ectoderm induces </a:t>
            </a:r>
            <a:r>
              <a:rPr lang="en-US" sz="1600" b="1" smtClean="0"/>
              <a:t>dermatome</a:t>
            </a:r>
            <a:r>
              <a:rPr lang="en-US" sz="1600" smtClean="0"/>
              <a:t> the remaining dorsomedial and ventrolateral cells become </a:t>
            </a:r>
            <a:r>
              <a:rPr lang="en-US" sz="1600" b="1" smtClean="0"/>
              <a:t>myotome</a:t>
            </a:r>
            <a:r>
              <a:rPr lang="en-US" sz="1600" smtClean="0"/>
              <a:t>.</a:t>
            </a:r>
            <a:endParaRPr lang="en-US" sz="1600" b="1" smtClean="0"/>
          </a:p>
          <a:p>
            <a:pPr marL="228600" indent="-228600" eaLnBrk="1" hangingPunct="1">
              <a:buFontTx/>
              <a:buNone/>
            </a:pPr>
            <a:endParaRPr lang="en-US" sz="1600" smtClean="0"/>
          </a:p>
          <a:p>
            <a:pPr marL="228600" indent="-228600" eaLnBrk="1" hangingPunct="1"/>
            <a:r>
              <a:rPr lang="en-US" sz="1600" smtClean="0"/>
              <a:t>Dorsomedial portion of dermomyotome sees Shh from notochord and Wnt from spinal cord and becomes muscle that can’t migrate very far (</a:t>
            </a:r>
            <a:r>
              <a:rPr lang="en-US" sz="1600" b="1" smtClean="0"/>
              <a:t>epaxial muscles</a:t>
            </a:r>
            <a:r>
              <a:rPr lang="en-US" sz="1600" smtClean="0"/>
              <a:t> of the back)</a:t>
            </a:r>
          </a:p>
          <a:p>
            <a:pPr marL="228600" indent="-228600" eaLnBrk="1" hangingPunct="1">
              <a:buFontTx/>
              <a:buNone/>
            </a:pPr>
            <a:endParaRPr lang="en-US" sz="1600" smtClean="0"/>
          </a:p>
          <a:p>
            <a:pPr marL="228600" indent="-228600" eaLnBrk="1" hangingPunct="1"/>
            <a:r>
              <a:rPr lang="en-US" sz="1600" smtClean="0"/>
              <a:t>Ventrolateral portion of dermomyotome exposed to high levels of BMP from lateral plate mesoderm and becomes migratory muscle (goes into </a:t>
            </a:r>
            <a:r>
              <a:rPr lang="en-US" sz="1600" b="1" smtClean="0"/>
              <a:t>limbs</a:t>
            </a:r>
            <a:r>
              <a:rPr lang="en-US" sz="1600" smtClean="0"/>
              <a:t> also “</a:t>
            </a:r>
            <a:r>
              <a:rPr lang="en-US" sz="1600" b="1" smtClean="0"/>
              <a:t>hypaxial</a:t>
            </a:r>
            <a:r>
              <a:rPr lang="en-US" sz="1600" smtClean="0"/>
              <a:t>” muscles of the lateral and ventral body wall, e.g. “lats” and “abs” </a:t>
            </a:r>
          </a:p>
        </p:txBody>
      </p:sp>
      <p:pic>
        <p:nvPicPr>
          <p:cNvPr id="26628" name="Picture 5" descr="C:\Users\Matt Velkey\Documents\TEACHING\EMBRYOLOGY\embryoImages\LangmansEmbryo-11thEd-figures\chapter06\jpg\Figure 6-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031875"/>
            <a:ext cx="4840288"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71314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l="2376" t="10980" r="5643" b="9412"/>
          <a:stretch>
            <a:fillRect/>
          </a:stretch>
        </p:blipFill>
        <p:spPr bwMode="auto">
          <a:xfrm>
            <a:off x="0" y="1531938"/>
            <a:ext cx="4953000" cy="486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1" name="Rectangle 2"/>
          <p:cNvSpPr>
            <a:spLocks noGrp="1" noChangeArrowheads="1"/>
          </p:cNvSpPr>
          <p:nvPr>
            <p:ph type="title"/>
          </p:nvPr>
        </p:nvSpPr>
        <p:spPr>
          <a:xfrm>
            <a:off x="457200" y="76200"/>
            <a:ext cx="8229600" cy="1143000"/>
          </a:xfrm>
        </p:spPr>
        <p:txBody>
          <a:bodyPr/>
          <a:lstStyle/>
          <a:p>
            <a:pPr eaLnBrk="1" hangingPunct="1"/>
            <a:r>
              <a:rPr lang="en-US" smtClean="0"/>
              <a:t>The sclerotome develops into vertebrae, ribs, and meninges</a:t>
            </a:r>
          </a:p>
        </p:txBody>
      </p:sp>
      <p:sp>
        <p:nvSpPr>
          <p:cNvPr id="27652" name="Rectangle 3"/>
          <p:cNvSpPr>
            <a:spLocks noGrp="1" noChangeArrowheads="1"/>
          </p:cNvSpPr>
          <p:nvPr>
            <p:ph type="body" idx="1"/>
          </p:nvPr>
        </p:nvSpPr>
        <p:spPr>
          <a:xfrm>
            <a:off x="4724400" y="1524000"/>
            <a:ext cx="4343400" cy="4724400"/>
          </a:xfrm>
        </p:spPr>
        <p:txBody>
          <a:bodyPr/>
          <a:lstStyle/>
          <a:p>
            <a:pPr eaLnBrk="1" hangingPunct="1">
              <a:buFontTx/>
              <a:buNone/>
            </a:pPr>
            <a:r>
              <a:rPr lang="en-US" sz="2400" b="1" smtClean="0"/>
              <a:t>Dorsal sclerotome:</a:t>
            </a:r>
          </a:p>
          <a:p>
            <a:pPr lvl="1" eaLnBrk="1" hangingPunct="1"/>
            <a:r>
              <a:rPr lang="en-US" sz="1800" smtClean="0"/>
              <a:t>Dorsal arch &amp; spinous processes of vertebrae*</a:t>
            </a:r>
          </a:p>
          <a:p>
            <a:pPr eaLnBrk="1" hangingPunct="1">
              <a:buFontTx/>
              <a:buNone/>
            </a:pPr>
            <a:r>
              <a:rPr lang="en-US" sz="2400" b="1" smtClean="0"/>
              <a:t>Medial sclerotome:</a:t>
            </a:r>
          </a:p>
          <a:p>
            <a:pPr lvl="1" eaLnBrk="1" hangingPunct="1"/>
            <a:r>
              <a:rPr lang="en-US" sz="1800" smtClean="0"/>
              <a:t>Meninges*</a:t>
            </a:r>
          </a:p>
          <a:p>
            <a:pPr eaLnBrk="1" hangingPunct="1">
              <a:buFontTx/>
              <a:buNone/>
            </a:pPr>
            <a:r>
              <a:rPr lang="en-US" sz="2400" b="1" smtClean="0"/>
              <a:t>Central sclerotome:</a:t>
            </a:r>
          </a:p>
          <a:p>
            <a:pPr lvl="1" eaLnBrk="1" hangingPunct="1"/>
            <a:r>
              <a:rPr lang="en-US" sz="1800" smtClean="0"/>
              <a:t>Pedicles &amp; transverse processes of vertebrae, proximal portions of ribs</a:t>
            </a:r>
          </a:p>
          <a:p>
            <a:pPr eaLnBrk="1" hangingPunct="1">
              <a:buFontTx/>
              <a:buNone/>
            </a:pPr>
            <a:r>
              <a:rPr lang="en-US" sz="2400" b="1" smtClean="0"/>
              <a:t>Ventral sclerotome:</a:t>
            </a:r>
          </a:p>
          <a:p>
            <a:pPr lvl="1" eaLnBrk="1" hangingPunct="1"/>
            <a:r>
              <a:rPr lang="en-US" sz="1800" smtClean="0"/>
              <a:t>Vertebral bodies and annulus fibrosis of intervertebral disks</a:t>
            </a:r>
          </a:p>
          <a:p>
            <a:pPr eaLnBrk="1" hangingPunct="1">
              <a:buFontTx/>
              <a:buNone/>
            </a:pPr>
            <a:r>
              <a:rPr lang="en-US" sz="2400" b="1" smtClean="0"/>
              <a:t>Lateral sclerotome:</a:t>
            </a:r>
          </a:p>
          <a:p>
            <a:pPr lvl="1" eaLnBrk="1" hangingPunct="1"/>
            <a:r>
              <a:rPr lang="en-US" sz="1800" smtClean="0"/>
              <a:t>Distal portions of ribs</a:t>
            </a:r>
          </a:p>
        </p:txBody>
      </p:sp>
      <p:sp>
        <p:nvSpPr>
          <p:cNvPr id="27653" name="Text Box 5"/>
          <p:cNvSpPr txBox="1">
            <a:spLocks noChangeArrowheads="1"/>
          </p:cNvSpPr>
          <p:nvPr/>
        </p:nvSpPr>
        <p:spPr bwMode="auto">
          <a:xfrm>
            <a:off x="4495800" y="6445250"/>
            <a:ext cx="4152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i="1">
                <a:latin typeface="Calibri" pitchFamily="34" charset="0"/>
              </a:rPr>
              <a:t>*failure of these associated w/ spina bifida</a:t>
            </a:r>
          </a:p>
        </p:txBody>
      </p:sp>
    </p:spTree>
    <p:extLst>
      <p:ext uri="{BB962C8B-B14F-4D97-AF65-F5344CB8AC3E}">
        <p14:creationId xmlns:p14="http://schemas.microsoft.com/office/powerpoint/2010/main" val="30772780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1454150"/>
            <a:ext cx="455295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a:latin typeface="Calibri" pitchFamily="34" charset="0"/>
                <a:ea typeface="ＭＳ Ｐゴシック" pitchFamily="34" charset="-128"/>
              </a:rPr>
              <a:t>Somite (Paraxial mesoderm) forms:</a:t>
            </a:r>
          </a:p>
          <a:p>
            <a:pPr eaLnBrk="0" hangingPunct="0"/>
            <a:endParaRPr lang="en-US" sz="2400">
              <a:latin typeface="Calibri" pitchFamily="34" charset="0"/>
              <a:ea typeface="ＭＳ Ｐゴシック" pitchFamily="34" charset="-128"/>
            </a:endParaRPr>
          </a:p>
          <a:p>
            <a:pPr eaLnBrk="0" hangingPunct="0"/>
            <a:r>
              <a:rPr lang="en-US" sz="2400">
                <a:latin typeface="Calibri" pitchFamily="34" charset="0"/>
                <a:ea typeface="ＭＳ Ｐゴシック" pitchFamily="34" charset="-128"/>
              </a:rPr>
              <a:t>1.  Sclerotome</a:t>
            </a:r>
          </a:p>
          <a:p>
            <a:pPr eaLnBrk="0" hangingPunct="0"/>
            <a:r>
              <a:rPr lang="en-US" sz="2400">
                <a:latin typeface="Calibri" pitchFamily="34" charset="0"/>
                <a:ea typeface="ＭＳ Ｐゴシック" pitchFamily="34" charset="-128"/>
              </a:rPr>
              <a:t>2.  Dermamyotome</a:t>
            </a:r>
          </a:p>
          <a:p>
            <a:pPr eaLnBrk="0" hangingPunct="0"/>
            <a:endParaRPr lang="en-US" sz="2400">
              <a:latin typeface="Calibri" pitchFamily="34" charset="0"/>
              <a:ea typeface="ＭＳ Ｐゴシック" pitchFamily="34" charset="-128"/>
            </a:endParaRPr>
          </a:p>
          <a:p>
            <a:pPr eaLnBrk="0" hangingPunct="0"/>
            <a:r>
              <a:rPr lang="en-US" sz="2400" b="1">
                <a:latin typeface="Calibri" pitchFamily="34" charset="0"/>
                <a:ea typeface="ＭＳ Ｐゴシック" pitchFamily="34" charset="-128"/>
              </a:rPr>
              <a:t>Sclerotome</a:t>
            </a:r>
            <a:r>
              <a:rPr lang="en-US" sz="2400">
                <a:latin typeface="Calibri" pitchFamily="34" charset="0"/>
                <a:ea typeface="ＭＳ Ｐゴシック" pitchFamily="34" charset="-128"/>
              </a:rPr>
              <a:t> forms:</a:t>
            </a:r>
          </a:p>
          <a:p>
            <a:pPr eaLnBrk="0" hangingPunct="0"/>
            <a:r>
              <a:rPr lang="en-US" sz="2400">
                <a:latin typeface="Calibri" pitchFamily="34" charset="0"/>
                <a:ea typeface="ＭＳ Ｐゴシック" pitchFamily="34" charset="-128"/>
              </a:rPr>
              <a:t>Meninges, vertebral bodies &amp; ribs</a:t>
            </a:r>
          </a:p>
          <a:p>
            <a:pPr eaLnBrk="0" hangingPunct="0"/>
            <a:endParaRPr lang="en-US" sz="2400">
              <a:latin typeface="Calibri" pitchFamily="34" charset="0"/>
              <a:ea typeface="ＭＳ Ｐゴシック" pitchFamily="34" charset="-128"/>
            </a:endParaRPr>
          </a:p>
          <a:p>
            <a:pPr eaLnBrk="0" hangingPunct="0"/>
            <a:r>
              <a:rPr lang="en-US" sz="2400" b="1">
                <a:latin typeface="Calibri" pitchFamily="34" charset="0"/>
                <a:ea typeface="ＭＳ Ｐゴシック" pitchFamily="34" charset="-128"/>
              </a:rPr>
              <a:t>Dermamyotome</a:t>
            </a:r>
            <a:r>
              <a:rPr lang="en-US" sz="2400">
                <a:latin typeface="Calibri" pitchFamily="34" charset="0"/>
                <a:ea typeface="ＭＳ Ｐゴシック" pitchFamily="34" charset="-128"/>
              </a:rPr>
              <a:t> forms:</a:t>
            </a:r>
          </a:p>
          <a:p>
            <a:pPr eaLnBrk="0" hangingPunct="0"/>
            <a:r>
              <a:rPr lang="en-US" sz="2400">
                <a:latin typeface="Calibri" pitchFamily="34" charset="0"/>
                <a:ea typeface="ＭＳ Ｐゴシック" pitchFamily="34" charset="-128"/>
              </a:rPr>
              <a:t>1. Dermis (from dermatome)</a:t>
            </a:r>
          </a:p>
          <a:p>
            <a:pPr eaLnBrk="0" hangingPunct="0"/>
            <a:r>
              <a:rPr lang="en-US" sz="2400">
                <a:latin typeface="Calibri" pitchFamily="34" charset="0"/>
                <a:ea typeface="ＭＳ Ｐゴシック" pitchFamily="34" charset="-128"/>
              </a:rPr>
              <a:t>2. Muscles (from myotome)</a:t>
            </a:r>
          </a:p>
        </p:txBody>
      </p:sp>
      <p:pic>
        <p:nvPicPr>
          <p:cNvPr id="2" name="somite.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522913" y="1905000"/>
            <a:ext cx="308768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52950" y="6172200"/>
            <a:ext cx="4591050" cy="461665"/>
          </a:xfrm>
          <a:prstGeom prst="rect">
            <a:avLst/>
          </a:prstGeom>
          <a:noFill/>
        </p:spPr>
        <p:txBody>
          <a:bodyPr wrap="square">
            <a:spAutoFit/>
          </a:bodyPr>
          <a:lstStyle/>
          <a:p>
            <a:pPr>
              <a:defRPr/>
            </a:pPr>
            <a:r>
              <a:rPr lang="en-US" dirty="0">
                <a:latin typeface="Calibri" pitchFamily="34" charset="0"/>
                <a:cs typeface="Calibri" pitchFamily="34" charset="0"/>
                <a:hlinkClick r:id="rId5"/>
              </a:rPr>
              <a:t>(click here for QuickTime version)</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33986773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1"/>
          <p:cNvPicPr>
            <a:picLocks noChangeAspect="1" noChangeArrowheads="1"/>
          </p:cNvPicPr>
          <p:nvPr/>
        </p:nvPicPr>
        <p:blipFill>
          <a:blip>
            <a:lum bright="-24000" contrast="36000"/>
            <a:extLst>
              <a:ext uri="{28A0092B-C50C-407E-A947-70E740481C1C}">
                <a14:useLocalDpi xmlns:a14="http://schemas.microsoft.com/office/drawing/2010/main" val="0"/>
              </a:ext>
            </a:extLst>
          </a:blip>
          <a:srcRect l="2435" t="10570" r="6088" b="3415"/>
          <a:stretch>
            <a:fillRect/>
          </a:stretch>
        </p:blipFill>
        <p:spPr bwMode="auto">
          <a:xfrm>
            <a:off x="0" y="69850"/>
            <a:ext cx="3816350" cy="671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699" name="Rectangle 2"/>
          <p:cNvSpPr>
            <a:spLocks noGrp="1" noChangeArrowheads="1"/>
          </p:cNvSpPr>
          <p:nvPr>
            <p:ph type="title" idx="4294967295"/>
          </p:nvPr>
        </p:nvSpPr>
        <p:spPr>
          <a:xfrm>
            <a:off x="4495800" y="1828800"/>
            <a:ext cx="4267200" cy="4114800"/>
          </a:xfrm>
        </p:spPr>
        <p:txBody>
          <a:bodyPr/>
          <a:lstStyle/>
          <a:p>
            <a:pPr algn="l" eaLnBrk="1" hangingPunct="1"/>
            <a:r>
              <a:rPr lang="en-US" sz="2400" smtClean="0"/>
              <a:t>Anterior and posterior portions of each sclerotome fuse to form vertebral bodies.  This offsets the vertebral bodies and segmental muscles.</a:t>
            </a:r>
            <a:br>
              <a:rPr lang="en-US" sz="2400" smtClean="0"/>
            </a:br>
            <a:r>
              <a:rPr lang="en-US" sz="2400" smtClean="0"/>
              <a:t>  </a:t>
            </a:r>
            <a:br>
              <a:rPr lang="en-US" sz="2400" smtClean="0"/>
            </a:br>
            <a:r>
              <a:rPr lang="en-US" sz="2000" smtClean="0"/>
              <a:t>i.e., the vertebrae (sclerotome) are out of phase with muscle (myotome) to form intervertebral joints.  This allows the contracting segmental muscles to move the vertebral column laterally.</a:t>
            </a:r>
            <a:endParaRPr lang="en-US" sz="1800" smtClean="0"/>
          </a:p>
        </p:txBody>
      </p:sp>
      <p:sp>
        <p:nvSpPr>
          <p:cNvPr id="29700" name="Rectangle 4"/>
          <p:cNvSpPr>
            <a:spLocks noChangeArrowheads="1"/>
          </p:cNvSpPr>
          <p:nvPr/>
        </p:nvSpPr>
        <p:spPr bwMode="auto">
          <a:xfrm>
            <a:off x="8335963" y="6238875"/>
            <a:ext cx="184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sz="2400">
              <a:latin typeface="Arial Black" pitchFamily="34" charset="0"/>
              <a:ea typeface="ＭＳ Ｐゴシック" pitchFamily="34" charset="-128"/>
            </a:endParaRPr>
          </a:p>
        </p:txBody>
      </p:sp>
      <p:sp>
        <p:nvSpPr>
          <p:cNvPr id="29701" name="Rectangle 11"/>
          <p:cNvSpPr>
            <a:spLocks noChangeArrowheads="1"/>
          </p:cNvSpPr>
          <p:nvPr/>
        </p:nvSpPr>
        <p:spPr bwMode="auto">
          <a:xfrm>
            <a:off x="3200400" y="14288"/>
            <a:ext cx="6019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sz="2800">
                <a:latin typeface="Calibri" pitchFamily="34" charset="0"/>
                <a:ea typeface="ＭＳ Ｐゴシック" pitchFamily="34" charset="-128"/>
              </a:rPr>
              <a:t>The sclerotome breaks into two parts…</a:t>
            </a:r>
          </a:p>
        </p:txBody>
      </p:sp>
    </p:spTree>
    <p:extLst>
      <p:ext uri="{BB962C8B-B14F-4D97-AF65-F5344CB8AC3E}">
        <p14:creationId xmlns:p14="http://schemas.microsoft.com/office/powerpoint/2010/main" val="31879032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ChangeArrowheads="1"/>
          </p:cNvSpPr>
          <p:nvPr/>
        </p:nvSpPr>
        <p:spPr bwMode="auto">
          <a:xfrm>
            <a:off x="228600" y="228600"/>
            <a:ext cx="4141788"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US" sz="2400">
                <a:latin typeface="Calibri" pitchFamily="34" charset="0"/>
                <a:ea typeface="ＭＳ Ｐゴシック" pitchFamily="34" charset="-128"/>
              </a:rPr>
              <a:t>Anterior portion of one somite</a:t>
            </a:r>
          </a:p>
          <a:p>
            <a:pPr eaLnBrk="0" hangingPunct="0"/>
            <a:r>
              <a:rPr lang="en-US" sz="2400">
                <a:latin typeface="Calibri" pitchFamily="34" charset="0"/>
                <a:ea typeface="ＭＳ Ｐゴシック" pitchFamily="34" charset="-128"/>
              </a:rPr>
              <a:t>fuses with the posterior portion</a:t>
            </a:r>
          </a:p>
          <a:p>
            <a:pPr eaLnBrk="0" hangingPunct="0"/>
            <a:r>
              <a:rPr lang="en-US" sz="2400">
                <a:latin typeface="Calibri" pitchFamily="34" charset="0"/>
                <a:ea typeface="ＭＳ Ｐゴシック" pitchFamily="34" charset="-128"/>
              </a:rPr>
              <a:t>of the next somite; that way</a:t>
            </a:r>
          </a:p>
          <a:p>
            <a:pPr eaLnBrk="0" hangingPunct="0"/>
            <a:r>
              <a:rPr lang="en-US" sz="2400">
                <a:latin typeface="Calibri" pitchFamily="34" charset="0"/>
                <a:ea typeface="ＭＳ Ｐゴシック" pitchFamily="34" charset="-128"/>
              </a:rPr>
              <a:t>The surrounding muscle bridges</a:t>
            </a:r>
          </a:p>
          <a:p>
            <a:pPr eaLnBrk="0" hangingPunct="0"/>
            <a:r>
              <a:rPr lang="en-US" sz="2400">
                <a:latin typeface="Calibri" pitchFamily="34" charset="0"/>
                <a:ea typeface="ＭＳ Ｐゴシック" pitchFamily="34" charset="-128"/>
              </a:rPr>
              <a:t>sequential vertebral bodies.</a:t>
            </a:r>
          </a:p>
        </p:txBody>
      </p:sp>
      <p:pic>
        <p:nvPicPr>
          <p:cNvPr id="2" name="vertebrae.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5029200" y="1187450"/>
            <a:ext cx="3851275" cy="385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72000" y="6172200"/>
            <a:ext cx="4572000" cy="461665"/>
          </a:xfrm>
          <a:prstGeom prst="rect">
            <a:avLst/>
          </a:prstGeom>
          <a:noFill/>
        </p:spPr>
        <p:txBody>
          <a:bodyPr wrap="square">
            <a:spAutoFit/>
          </a:bodyPr>
          <a:lstStyle/>
          <a:p>
            <a:pPr algn="ctr">
              <a:defRPr/>
            </a:pPr>
            <a:r>
              <a:rPr lang="en-US" dirty="0">
                <a:latin typeface="Calibri" pitchFamily="34" charset="0"/>
                <a:cs typeface="Calibri" pitchFamily="34" charset="0"/>
                <a:hlinkClick r:id="rId5"/>
              </a:rPr>
              <a:t>(click here for QuickTime version)</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681259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2825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5"/>
          <p:cNvSpPr>
            <a:spLocks noChangeArrowheads="1"/>
          </p:cNvSpPr>
          <p:nvPr/>
        </p:nvSpPr>
        <p:spPr bwMode="auto">
          <a:xfrm>
            <a:off x="381000" y="304800"/>
            <a:ext cx="44751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a:latin typeface="Calibri" pitchFamily="34" charset="0"/>
              </a:rPr>
              <a:t>EARLY LIMB PATTERNING</a:t>
            </a:r>
            <a:r>
              <a:rPr lang="en-US" sz="2800">
                <a:latin typeface="Calibri" pitchFamily="34" charset="0"/>
              </a:rPr>
              <a:t>:</a:t>
            </a:r>
          </a:p>
        </p:txBody>
      </p:sp>
      <p:pic>
        <p:nvPicPr>
          <p:cNvPr id="6758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1050" y="1143000"/>
            <a:ext cx="56705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9" name="Text Box 8"/>
          <p:cNvSpPr txBox="1">
            <a:spLocks noChangeArrowheads="1"/>
          </p:cNvSpPr>
          <p:nvPr/>
        </p:nvSpPr>
        <p:spPr bwMode="auto">
          <a:xfrm>
            <a:off x="3581400" y="3140075"/>
            <a:ext cx="534987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2000">
                <a:latin typeface="Calibri" pitchFamily="34" charset="0"/>
              </a:rPr>
              <a:t>Limb formation initiates during the fourth week of development as the primary antero-posterior axis (AP) is still elongating.  First the forelimb and then the hindlimb begin as protrusions from the lateral plate mesoderm at the sides of the embryo.  </a:t>
            </a:r>
            <a:r>
              <a:rPr lang="en-US" sz="2000">
                <a:solidFill>
                  <a:schemeClr val="tx2"/>
                </a:solidFill>
                <a:latin typeface="Calibri" pitchFamily="34" charset="0"/>
              </a:rPr>
              <a:t>Limb buds consist of a core of mesenchyme and an outer covering of ectoderm.</a:t>
            </a:r>
            <a:br>
              <a:rPr lang="en-US" sz="2000">
                <a:solidFill>
                  <a:schemeClr val="tx2"/>
                </a:solidFill>
                <a:latin typeface="Calibri" pitchFamily="34" charset="0"/>
              </a:rPr>
            </a:br>
            <a:endParaRPr lang="en-US" sz="2000">
              <a:latin typeface="Calibri" pitchFamily="34" charset="0"/>
            </a:endParaRPr>
          </a:p>
          <a:p>
            <a:r>
              <a:rPr lang="en-US">
                <a:latin typeface="Calibri" pitchFamily="34" charset="0"/>
              </a:rPr>
              <a:t>1 in 200 live human births display limb defects.</a:t>
            </a:r>
          </a:p>
        </p:txBody>
      </p:sp>
      <p:sp>
        <p:nvSpPr>
          <p:cNvPr id="67590" name="Rectangle 9"/>
          <p:cNvSpPr>
            <a:spLocks noChangeArrowheads="1"/>
          </p:cNvSpPr>
          <p:nvPr/>
        </p:nvSpPr>
        <p:spPr bwMode="auto">
          <a:xfrm>
            <a:off x="457200" y="1447800"/>
            <a:ext cx="304800" cy="3048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67591" name="Rectangle 10"/>
          <p:cNvSpPr>
            <a:spLocks noChangeArrowheads="1"/>
          </p:cNvSpPr>
          <p:nvPr/>
        </p:nvSpPr>
        <p:spPr bwMode="auto">
          <a:xfrm>
            <a:off x="3276600" y="1219200"/>
            <a:ext cx="381000" cy="304800"/>
          </a:xfrm>
          <a:prstGeom prst="rect">
            <a:avLst/>
          </a:prstGeom>
          <a:solidFill>
            <a:schemeClr val="bg1"/>
          </a:solidFill>
          <a:ln w="9525">
            <a:solidFill>
              <a:schemeClr val="bg1"/>
            </a:solidFill>
            <a:miter lim="800000"/>
            <a:headEnd/>
            <a:tailEnd/>
          </a:ln>
        </p:spPr>
        <p:txBody>
          <a:bodyPr wrap="none" anchor="ctr"/>
          <a:lstStyle/>
          <a:p>
            <a:endParaRPr lang="en-US">
              <a:latin typeface="Calibri" pitchFamily="34" charset="0"/>
            </a:endParaRPr>
          </a:p>
        </p:txBody>
      </p:sp>
      <p:sp>
        <p:nvSpPr>
          <p:cNvPr id="67592" name="Text Box 11"/>
          <p:cNvSpPr txBox="1">
            <a:spLocks noChangeArrowheads="1"/>
          </p:cNvSpPr>
          <p:nvPr/>
        </p:nvSpPr>
        <p:spPr bwMode="auto">
          <a:xfrm>
            <a:off x="1981200" y="3733800"/>
            <a:ext cx="1371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1400" dirty="0">
                <a:latin typeface="Calibri" pitchFamily="34" charset="0"/>
              </a:rPr>
              <a:t>Forelimb bud</a:t>
            </a:r>
          </a:p>
        </p:txBody>
      </p:sp>
      <p:sp>
        <p:nvSpPr>
          <p:cNvPr id="67593" name="Text Box 12"/>
          <p:cNvSpPr txBox="1">
            <a:spLocks noChangeArrowheads="1"/>
          </p:cNvSpPr>
          <p:nvPr/>
        </p:nvSpPr>
        <p:spPr bwMode="auto">
          <a:xfrm>
            <a:off x="2286000" y="5105400"/>
            <a:ext cx="137160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1400" dirty="0" err="1">
                <a:latin typeface="Calibri" pitchFamily="34" charset="0"/>
              </a:rPr>
              <a:t>Hindlimb</a:t>
            </a:r>
            <a:r>
              <a:rPr lang="en-US" sz="1400" dirty="0">
                <a:latin typeface="Calibri" pitchFamily="34" charset="0"/>
              </a:rPr>
              <a:t> bud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05000"/>
            <a:ext cx="5843587"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 Box 3"/>
          <p:cNvSpPr txBox="1">
            <a:spLocks noChangeArrowheads="1"/>
          </p:cNvSpPr>
          <p:nvPr/>
        </p:nvSpPr>
        <p:spPr bwMode="auto">
          <a:xfrm>
            <a:off x="131763" y="292100"/>
            <a:ext cx="90090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a:latin typeface="Calibri" pitchFamily="34" charset="0"/>
              </a:rPr>
              <a:t>While external shape is being established, the mesenchyme begins condensing and chondrocyte differentiation ensues.  The first cartilage models are formed in the sixth week of development.  Joints form at regions of arrested chondrogenesis by cell death.</a:t>
            </a:r>
          </a:p>
        </p:txBody>
      </p:sp>
      <p:sp>
        <p:nvSpPr>
          <p:cNvPr id="78852" name="Text Box 5"/>
          <p:cNvSpPr txBox="1">
            <a:spLocks noChangeArrowheads="1"/>
          </p:cNvSpPr>
          <p:nvPr/>
        </p:nvSpPr>
        <p:spPr bwMode="auto">
          <a:xfrm>
            <a:off x="5870575" y="3657600"/>
            <a:ext cx="1447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800">
                <a:latin typeface="Calibri" pitchFamily="34" charset="0"/>
              </a:rPr>
              <a:t>early 6 weeks</a:t>
            </a:r>
          </a:p>
        </p:txBody>
      </p:sp>
      <p:sp>
        <p:nvSpPr>
          <p:cNvPr id="78853" name="Text Box 6"/>
          <p:cNvSpPr txBox="1">
            <a:spLocks noChangeArrowheads="1"/>
          </p:cNvSpPr>
          <p:nvPr/>
        </p:nvSpPr>
        <p:spPr bwMode="auto">
          <a:xfrm>
            <a:off x="5862638" y="5715000"/>
            <a:ext cx="15001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800">
                <a:latin typeface="Calibri" pitchFamily="34" charset="0"/>
              </a:rPr>
              <a:t> early 8 weeks</a:t>
            </a:r>
          </a:p>
        </p:txBody>
      </p:sp>
      <p:sp>
        <p:nvSpPr>
          <p:cNvPr id="78854" name="Text Box 7"/>
          <p:cNvSpPr txBox="1">
            <a:spLocks noChangeArrowheads="1"/>
          </p:cNvSpPr>
          <p:nvPr/>
        </p:nvSpPr>
        <p:spPr bwMode="auto">
          <a:xfrm>
            <a:off x="1731963" y="5348288"/>
            <a:ext cx="13414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800">
                <a:latin typeface="Calibri" pitchFamily="34" charset="0"/>
              </a:rPr>
              <a:t>late 6 weeks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252663"/>
            <a:ext cx="43434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9" name="Text Box 3"/>
          <p:cNvSpPr txBox="1">
            <a:spLocks noChangeArrowheads="1"/>
          </p:cNvSpPr>
          <p:nvPr/>
        </p:nvSpPr>
        <p:spPr bwMode="auto">
          <a:xfrm>
            <a:off x="134938" y="152400"/>
            <a:ext cx="9009062"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2000">
                <a:latin typeface="Calibri" pitchFamily="34" charset="0"/>
              </a:rPr>
              <a:t>Endochondral bone formation:</a:t>
            </a:r>
          </a:p>
          <a:p>
            <a:pPr>
              <a:buFont typeface="Arial" charset="0"/>
              <a:buAutoNum type="alphaUcPeriod"/>
            </a:pPr>
            <a:r>
              <a:rPr lang="en-US" sz="2000">
                <a:latin typeface="Calibri" pitchFamily="34" charset="0"/>
              </a:rPr>
              <a:t>Mesenchyme begins to condense into chondrocytes</a:t>
            </a:r>
          </a:p>
          <a:p>
            <a:pPr>
              <a:buFont typeface="Arial" charset="0"/>
              <a:buAutoNum type="alphaUcPeriod"/>
            </a:pPr>
            <a:r>
              <a:rPr lang="en-US" sz="2000">
                <a:latin typeface="Calibri" pitchFamily="34" charset="0"/>
              </a:rPr>
              <a:t>Chondrocytes form a model of the prospective bone</a:t>
            </a:r>
          </a:p>
          <a:p>
            <a:pPr>
              <a:buFont typeface="Arial" charset="0"/>
              <a:buAutoNum type="alphaUcPeriod"/>
            </a:pPr>
            <a:r>
              <a:rPr lang="en-US" sz="2000">
                <a:latin typeface="Calibri" pitchFamily="34" charset="0"/>
              </a:rPr>
              <a:t>Blood vessels invade the center of the model, where osteoblasts localize, and proliferation is restricted to the ends (epiphyses)</a:t>
            </a:r>
          </a:p>
          <a:p>
            <a:pPr>
              <a:buFont typeface="Arial" charset="0"/>
              <a:buAutoNum type="alphaUcPeriod"/>
            </a:pPr>
            <a:r>
              <a:rPr lang="en-US" sz="2000">
                <a:latin typeface="Calibri" pitchFamily="34" charset="0"/>
              </a:rPr>
              <a:t>Chondrocytes toward the shaft (diaphysis) undergo hypertrophy and apoptosis as they mineralize the surrounding matrix.</a:t>
            </a:r>
          </a:p>
        </p:txBody>
      </p:sp>
      <p:sp>
        <p:nvSpPr>
          <p:cNvPr id="80900" name="Text Box 4"/>
          <p:cNvSpPr txBox="1">
            <a:spLocks noChangeArrowheads="1"/>
          </p:cNvSpPr>
          <p:nvPr/>
        </p:nvSpPr>
        <p:spPr bwMode="auto">
          <a:xfrm>
            <a:off x="22225" y="5843588"/>
            <a:ext cx="9009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2000" dirty="0">
                <a:latin typeface="Calibri" pitchFamily="34" charset="0"/>
              </a:rPr>
              <a:t>Growth of the long bones continues into early adulthood and is </a:t>
            </a:r>
            <a:r>
              <a:rPr lang="en-US" sz="2000" b="1" dirty="0">
                <a:latin typeface="Calibri" pitchFamily="34" charset="0"/>
              </a:rPr>
              <a:t>maintained by proliferation of chondrocytes </a:t>
            </a:r>
            <a:r>
              <a:rPr lang="en-US" sz="2000" dirty="0">
                <a:latin typeface="Calibri" pitchFamily="34" charset="0"/>
              </a:rPr>
              <a:t>in the growth plates (long bones have two growth plates, in smaller bones (phalanges), there is only one at the tip)</a:t>
            </a:r>
          </a:p>
        </p:txBody>
      </p:sp>
      <p:sp>
        <p:nvSpPr>
          <p:cNvPr id="80901" name="Text Box 5"/>
          <p:cNvSpPr txBox="1">
            <a:spLocks noChangeArrowheads="1"/>
          </p:cNvSpPr>
          <p:nvPr/>
        </p:nvSpPr>
        <p:spPr bwMode="auto">
          <a:xfrm>
            <a:off x="4210050" y="2689225"/>
            <a:ext cx="957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600">
                <a:latin typeface="Calibri" pitchFamily="34" charset="0"/>
              </a:rPr>
              <a:t>12 weeks</a:t>
            </a:r>
          </a:p>
        </p:txBody>
      </p:sp>
      <p:grpSp>
        <p:nvGrpSpPr>
          <p:cNvPr id="5" name="Group 4"/>
          <p:cNvGrpSpPr/>
          <p:nvPr/>
        </p:nvGrpSpPr>
        <p:grpSpPr>
          <a:xfrm>
            <a:off x="6096000" y="2961937"/>
            <a:ext cx="2896788" cy="1384995"/>
            <a:chOff x="6096000" y="2961937"/>
            <a:chExt cx="2896788" cy="1384995"/>
          </a:xfrm>
        </p:grpSpPr>
        <p:cxnSp>
          <p:nvCxnSpPr>
            <p:cNvPr id="3" name="Straight Arrow Connector 2"/>
            <p:cNvCxnSpPr/>
            <p:nvPr/>
          </p:nvCxnSpPr>
          <p:spPr bwMode="auto">
            <a:xfrm flipH="1">
              <a:off x="6096000" y="3124200"/>
              <a:ext cx="533400" cy="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sp>
          <p:nvSpPr>
            <p:cNvPr id="4" name="TextBox 3"/>
            <p:cNvSpPr txBox="1"/>
            <p:nvPr/>
          </p:nvSpPr>
          <p:spPr>
            <a:xfrm>
              <a:off x="6590900" y="2961937"/>
              <a:ext cx="2401888" cy="1384995"/>
            </a:xfrm>
            <a:prstGeom prst="rect">
              <a:avLst/>
            </a:prstGeom>
            <a:noFill/>
          </p:spPr>
          <p:txBody>
            <a:bodyPr wrap="square" rtlCol="0">
              <a:spAutoFit/>
            </a:bodyPr>
            <a:lstStyle/>
            <a:p>
              <a:r>
                <a:rPr lang="en-US" sz="1400" dirty="0" err="1" smtClean="0">
                  <a:solidFill>
                    <a:srgbClr val="FF0000"/>
                  </a:solidFill>
                  <a:latin typeface="Calibri" pitchFamily="34" charset="0"/>
                  <a:cs typeface="Calibri" pitchFamily="34" charset="0"/>
                </a:rPr>
                <a:t>Achondroplasia</a:t>
              </a:r>
              <a:r>
                <a:rPr lang="en-US" sz="1400" dirty="0" smtClean="0">
                  <a:solidFill>
                    <a:srgbClr val="FF0000"/>
                  </a:solidFill>
                  <a:latin typeface="Calibri" pitchFamily="34" charset="0"/>
                  <a:cs typeface="Calibri" pitchFamily="34" charset="0"/>
                </a:rPr>
                <a:t>: defects in cartilage proliferation at the growth plate result in premature closure of the plate and shortened limb bones. </a:t>
              </a:r>
            </a:p>
            <a:p>
              <a:endParaRPr lang="en-US" sz="1400" dirty="0">
                <a:solidFill>
                  <a:srgbClr val="FF0000"/>
                </a:solidFill>
                <a:latin typeface="Calibri" pitchFamily="34" charset="0"/>
                <a:cs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981200"/>
            <a:ext cx="4389438"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34938" y="292100"/>
            <a:ext cx="9009062"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a:latin typeface="Calibri" pitchFamily="34" charset="0"/>
              </a:rPr>
              <a:t>At 6 weeks, the terminal portion of the limb buds flatten to form hand- and footplates.  Fingers and toes (digits) are formed when cell death in the AER separates the plate into five parts.  Digits continue to grow and cell death in intervening mesenchymal tissue delineates the digits.</a:t>
            </a:r>
          </a:p>
        </p:txBody>
      </p:sp>
      <p:sp>
        <p:nvSpPr>
          <p:cNvPr id="76804" name="Text Box 4"/>
          <p:cNvSpPr txBox="1">
            <a:spLocks noChangeArrowheads="1"/>
          </p:cNvSpPr>
          <p:nvPr/>
        </p:nvSpPr>
        <p:spPr bwMode="auto">
          <a:xfrm>
            <a:off x="3322638" y="4341813"/>
            <a:ext cx="890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800">
                <a:latin typeface="Calibri" pitchFamily="34" charset="0"/>
              </a:rPr>
              <a:t>41 days</a:t>
            </a:r>
          </a:p>
        </p:txBody>
      </p:sp>
      <p:sp>
        <p:nvSpPr>
          <p:cNvPr id="76805" name="Text Box 5"/>
          <p:cNvSpPr txBox="1">
            <a:spLocks noChangeArrowheads="1"/>
          </p:cNvSpPr>
          <p:nvPr/>
        </p:nvSpPr>
        <p:spPr bwMode="auto">
          <a:xfrm>
            <a:off x="5761038" y="4418013"/>
            <a:ext cx="890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800">
                <a:latin typeface="Calibri" pitchFamily="34" charset="0"/>
              </a:rPr>
              <a:t>51 days</a:t>
            </a:r>
          </a:p>
        </p:txBody>
      </p:sp>
      <p:sp>
        <p:nvSpPr>
          <p:cNvPr id="76806" name="Text Box 6"/>
          <p:cNvSpPr txBox="1">
            <a:spLocks noChangeArrowheads="1"/>
          </p:cNvSpPr>
          <p:nvPr/>
        </p:nvSpPr>
        <p:spPr bwMode="auto">
          <a:xfrm>
            <a:off x="4256088" y="6170613"/>
            <a:ext cx="8905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pPr algn="ctr"/>
            <a:r>
              <a:rPr lang="en-US" sz="1800">
                <a:latin typeface="Calibri" pitchFamily="34" charset="0"/>
              </a:rPr>
              <a:t>56 days</a:t>
            </a:r>
          </a:p>
        </p:txBody>
      </p:sp>
      <p:sp>
        <p:nvSpPr>
          <p:cNvPr id="76807" name="Text Box 7"/>
          <p:cNvSpPr txBox="1">
            <a:spLocks noChangeArrowheads="1"/>
          </p:cNvSpPr>
          <p:nvPr/>
        </p:nvSpPr>
        <p:spPr bwMode="auto">
          <a:xfrm>
            <a:off x="6248400" y="2286000"/>
            <a:ext cx="22272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itchFamily="-97" charset="-128"/>
              </a:defRPr>
            </a:lvl1pPr>
            <a:lvl2pPr marL="37931725" indent="-37474525">
              <a:defRPr sz="2400">
                <a:solidFill>
                  <a:schemeClr val="tx1"/>
                </a:solidFill>
                <a:latin typeface="Times" charset="0"/>
                <a:ea typeface="ＭＳ Ｐゴシック" pitchFamily="-97" charset="-128"/>
              </a:defRPr>
            </a:lvl2pPr>
            <a:lvl3pPr>
              <a:defRPr sz="2400">
                <a:solidFill>
                  <a:schemeClr val="tx1"/>
                </a:solidFill>
                <a:latin typeface="Times" charset="0"/>
                <a:ea typeface="ＭＳ Ｐゴシック" pitchFamily="-97" charset="-128"/>
              </a:defRPr>
            </a:lvl3pPr>
            <a:lvl4pPr>
              <a:defRPr sz="2400">
                <a:solidFill>
                  <a:schemeClr val="tx1"/>
                </a:solidFill>
                <a:latin typeface="Times" charset="0"/>
                <a:ea typeface="ＭＳ Ｐゴシック" pitchFamily="-97" charset="-128"/>
              </a:defRPr>
            </a:lvl4pPr>
            <a:lvl5pPr>
              <a:defRPr sz="2400">
                <a:solidFill>
                  <a:schemeClr val="tx1"/>
                </a:solidFill>
                <a:latin typeface="Times" charset="0"/>
                <a:ea typeface="ＭＳ Ｐゴシック" pitchFamily="-97" charset="-128"/>
              </a:defRPr>
            </a:lvl5pPr>
            <a:lvl6pPr marL="457200" eaLnBrk="0" fontAlgn="base" hangingPunct="0">
              <a:spcBef>
                <a:spcPct val="0"/>
              </a:spcBef>
              <a:spcAft>
                <a:spcPct val="0"/>
              </a:spcAft>
              <a:defRPr sz="2400">
                <a:solidFill>
                  <a:schemeClr val="tx1"/>
                </a:solidFill>
                <a:latin typeface="Times" charset="0"/>
                <a:ea typeface="ＭＳ Ｐゴシック" pitchFamily="-97" charset="-128"/>
              </a:defRPr>
            </a:lvl6pPr>
            <a:lvl7pPr marL="914400" eaLnBrk="0" fontAlgn="base" hangingPunct="0">
              <a:spcBef>
                <a:spcPct val="0"/>
              </a:spcBef>
              <a:spcAft>
                <a:spcPct val="0"/>
              </a:spcAft>
              <a:defRPr sz="2400">
                <a:solidFill>
                  <a:schemeClr val="tx1"/>
                </a:solidFill>
                <a:latin typeface="Times" charset="0"/>
                <a:ea typeface="ＭＳ Ｐゴシック" pitchFamily="-97" charset="-128"/>
              </a:defRPr>
            </a:lvl7pPr>
            <a:lvl8pPr marL="1371600" eaLnBrk="0" fontAlgn="base" hangingPunct="0">
              <a:spcBef>
                <a:spcPct val="0"/>
              </a:spcBef>
              <a:spcAft>
                <a:spcPct val="0"/>
              </a:spcAft>
              <a:defRPr sz="2400">
                <a:solidFill>
                  <a:schemeClr val="tx1"/>
                </a:solidFill>
                <a:latin typeface="Times" charset="0"/>
                <a:ea typeface="ＭＳ Ｐゴシック" pitchFamily="-97" charset="-128"/>
              </a:defRPr>
            </a:lvl8pPr>
            <a:lvl9pPr marL="1828800" eaLnBrk="0" fontAlgn="base" hangingPunct="0">
              <a:spcBef>
                <a:spcPct val="0"/>
              </a:spcBef>
              <a:spcAft>
                <a:spcPct val="0"/>
              </a:spcAft>
              <a:defRPr sz="2400">
                <a:solidFill>
                  <a:schemeClr val="tx1"/>
                </a:solidFill>
                <a:latin typeface="Times" charset="0"/>
                <a:ea typeface="ＭＳ Ｐゴシック" pitchFamily="-97" charset="-128"/>
              </a:defRPr>
            </a:lvl9pPr>
          </a:lstStyle>
          <a:p>
            <a:r>
              <a:rPr lang="en-US" sz="1600">
                <a:latin typeface="Calibri" pitchFamily="34" charset="0"/>
              </a:rPr>
              <a:t>Bmp signaling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20" name="Picture 8" descr="C:\Users\jvelkey\Documents\TEACHING\Embryology\embryoImages\LangmansEmbryo-11thEd-figures\chapter09\jpg\Figure 9-17.jpg"/>
          <p:cNvPicPr>
            <a:picLocks noChangeAspect="1" noChangeArrowheads="1"/>
          </p:cNvPicPr>
          <p:nvPr/>
        </p:nvPicPr>
        <p:blipFill rotWithShape="1">
          <a:blip r:embed="rId2">
            <a:extLst>
              <a:ext uri="{28A0092B-C50C-407E-A947-70E740481C1C}">
                <a14:useLocalDpi xmlns:a14="http://schemas.microsoft.com/office/drawing/2010/main" val="0"/>
              </a:ext>
            </a:extLst>
          </a:blip>
          <a:srcRect t="6463" b="-1069"/>
          <a:stretch/>
        </p:blipFill>
        <p:spPr bwMode="auto">
          <a:xfrm>
            <a:off x="4191000" y="83902"/>
            <a:ext cx="4870562" cy="6796528"/>
          </a:xfrm>
          <a:prstGeom prst="rect">
            <a:avLst/>
          </a:prstGeom>
          <a:noFill/>
          <a:extLst>
            <a:ext uri="{909E8E84-426E-40DD-AFC4-6F175D3DCCD1}">
              <a14:hiddenFill xmlns:a14="http://schemas.microsoft.com/office/drawing/2010/main">
                <a:solidFill>
                  <a:srgbClr val="FFFFFF"/>
                </a:solidFill>
              </a14:hiddenFill>
            </a:ext>
          </a:extLst>
        </p:spPr>
      </p:pic>
      <p:sp>
        <p:nvSpPr>
          <p:cNvPr id="141314" name="Rectangle 2"/>
          <p:cNvSpPr>
            <a:spLocks noGrp="1" noChangeArrowheads="1"/>
          </p:cNvSpPr>
          <p:nvPr>
            <p:ph type="title"/>
          </p:nvPr>
        </p:nvSpPr>
        <p:spPr>
          <a:xfrm>
            <a:off x="-76200" y="0"/>
            <a:ext cx="4419600" cy="1981200"/>
          </a:xfrm>
        </p:spPr>
        <p:txBody>
          <a:bodyPr/>
          <a:lstStyle/>
          <a:p>
            <a:r>
              <a:rPr lang="en-US" sz="3200" b="1" dirty="0" smtClean="0"/>
              <a:t>Limb patterning and growth is spatially and genetically regulated</a:t>
            </a:r>
            <a:endParaRPr lang="en-US" sz="2800" b="1" dirty="0" smtClean="0"/>
          </a:p>
        </p:txBody>
      </p:sp>
      <p:sp>
        <p:nvSpPr>
          <p:cNvPr id="141319" name="Rectangle 7"/>
          <p:cNvSpPr>
            <a:spLocks noGrp="1" noChangeArrowheads="1"/>
          </p:cNvSpPr>
          <p:nvPr>
            <p:ph type="body" idx="1"/>
          </p:nvPr>
        </p:nvSpPr>
        <p:spPr>
          <a:xfrm>
            <a:off x="152400" y="2286000"/>
            <a:ext cx="3886200" cy="3962400"/>
          </a:xfrm>
        </p:spPr>
        <p:txBody>
          <a:bodyPr/>
          <a:lstStyle/>
          <a:p>
            <a:r>
              <a:rPr lang="en-US" sz="2000" b="1" dirty="0" err="1" smtClean="0"/>
              <a:t>Proximodistal</a:t>
            </a:r>
            <a:r>
              <a:rPr lang="en-US" sz="2000" b="1" dirty="0" smtClean="0"/>
              <a:t>: </a:t>
            </a:r>
            <a:r>
              <a:rPr lang="en-US" sz="2000" dirty="0" smtClean="0"/>
              <a:t>shoulder/hip to fingers/toes</a:t>
            </a:r>
          </a:p>
          <a:p>
            <a:r>
              <a:rPr lang="en-US" sz="2000" b="1" dirty="0" err="1" smtClean="0"/>
              <a:t>Anteroposterior</a:t>
            </a:r>
            <a:r>
              <a:rPr lang="en-US" sz="2000" b="1" dirty="0" smtClean="0"/>
              <a:t>: </a:t>
            </a:r>
            <a:r>
              <a:rPr lang="en-US" sz="2000" dirty="0" smtClean="0"/>
              <a:t>thumb/big toe to pinky/little toe</a:t>
            </a:r>
          </a:p>
          <a:p>
            <a:r>
              <a:rPr lang="en-US" sz="2000" b="1" dirty="0" err="1" smtClean="0"/>
              <a:t>Dorsoventral</a:t>
            </a:r>
            <a:r>
              <a:rPr lang="en-US" sz="2000" b="1" dirty="0" smtClean="0"/>
              <a:t>: </a:t>
            </a:r>
            <a:r>
              <a:rPr lang="en-US" sz="2000" dirty="0" smtClean="0"/>
              <a:t>dorsum to palm/sole</a:t>
            </a:r>
          </a:p>
          <a:p>
            <a:r>
              <a:rPr lang="en-US" sz="2000" dirty="0" smtClean="0"/>
              <a:t>Bone “identity” regulated by HOX genes</a:t>
            </a:r>
          </a:p>
          <a:p>
            <a:endParaRPr lang="en-US" sz="2000" dirty="0"/>
          </a:p>
          <a:p>
            <a:pPr marL="0" indent="0">
              <a:buNone/>
            </a:pPr>
            <a:r>
              <a:rPr lang="en-US" sz="2000" i="1" dirty="0" smtClean="0">
                <a:solidFill>
                  <a:srgbClr val="FF0000"/>
                </a:solidFill>
              </a:rPr>
              <a:t>Predictable limb defects arise when one or more of these mechanisms is disrupted.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3"/>
          <p:cNvSpPr>
            <a:spLocks noChangeArrowheads="1"/>
          </p:cNvSpPr>
          <p:nvPr/>
        </p:nvSpPr>
        <p:spPr bwMode="auto">
          <a:xfrm>
            <a:off x="838200" y="914400"/>
            <a:ext cx="8305800" cy="5943600"/>
          </a:xfrm>
          <a:prstGeom prst="rect">
            <a:avLst/>
          </a:prstGeom>
          <a:noFill/>
          <a:ln w="9525">
            <a:noFill/>
            <a:miter lim="800000"/>
            <a:headEnd/>
            <a:tailEnd/>
          </a:ln>
        </p:spPr>
        <p:txBody>
          <a:bodyPr/>
          <a:lstStyle/>
          <a:p>
            <a:pPr marL="342900" indent="-342900" eaLnBrk="1" hangingPunct="1">
              <a:spcBef>
                <a:spcPct val="20000"/>
              </a:spcBef>
              <a:buFontTx/>
              <a:buChar char="•"/>
              <a:defRPr/>
            </a:pPr>
            <a:r>
              <a:rPr lang="en-US" b="1" dirty="0">
                <a:latin typeface="Calibri" pitchFamily="34" charset="0"/>
                <a:cs typeface="Calibri" pitchFamily="34" charset="0"/>
              </a:rPr>
              <a:t>Amelia</a:t>
            </a:r>
            <a:r>
              <a:rPr lang="en-US" dirty="0">
                <a:latin typeface="Calibri" pitchFamily="34" charset="0"/>
                <a:cs typeface="Calibri" pitchFamily="34" charset="0"/>
              </a:rPr>
              <a:t>…………………Absence of an entire limb</a:t>
            </a:r>
          </a:p>
          <a:p>
            <a:pPr marL="2914650" lvl="6" indent="290513" defTabSz="457200">
              <a:spcBef>
                <a:spcPct val="20000"/>
              </a:spcBef>
              <a:defRPr/>
            </a:pPr>
            <a:r>
              <a:rPr lang="en-US" sz="2000" dirty="0">
                <a:latin typeface="Calibri" pitchFamily="34" charset="0"/>
                <a:cs typeface="Calibri" pitchFamily="34" charset="0"/>
              </a:rPr>
              <a:t>(early loss of </a:t>
            </a:r>
            <a:r>
              <a:rPr lang="en-US" sz="2000" dirty="0" err="1">
                <a:latin typeface="Calibri" pitchFamily="34" charset="0"/>
                <a:cs typeface="Calibri" pitchFamily="34" charset="0"/>
              </a:rPr>
              <a:t>Fgf</a:t>
            </a:r>
            <a:r>
              <a:rPr lang="en-US" sz="2000" dirty="0">
                <a:latin typeface="Calibri" pitchFamily="34" charset="0"/>
                <a:cs typeface="Calibri" pitchFamily="34" charset="0"/>
              </a:rPr>
              <a:t> signaling</a:t>
            </a:r>
            <a:r>
              <a:rPr lang="en-US" sz="2000" dirty="0" smtClean="0">
                <a:latin typeface="Calibri" pitchFamily="34" charset="0"/>
                <a:cs typeface="Calibri" pitchFamily="34" charset="0"/>
              </a:rPr>
              <a:t>)</a:t>
            </a:r>
            <a:endParaRPr lang="en-US" b="1" dirty="0" smtClean="0">
              <a:latin typeface="Calibri" pitchFamily="34" charset="0"/>
              <a:ea typeface="+mn-ea"/>
              <a:cs typeface="Calibri" pitchFamily="34" charset="0"/>
            </a:endParaRPr>
          </a:p>
          <a:p>
            <a:pPr marL="342900" indent="-342900" eaLnBrk="1" hangingPunct="1">
              <a:spcBef>
                <a:spcPct val="20000"/>
              </a:spcBef>
              <a:buFontTx/>
              <a:buChar char="•"/>
              <a:defRPr/>
            </a:pPr>
            <a:r>
              <a:rPr lang="en-US" b="1" dirty="0" err="1" smtClean="0">
                <a:latin typeface="Calibri" pitchFamily="34" charset="0"/>
                <a:ea typeface="+mn-ea"/>
                <a:cs typeface="Calibri" pitchFamily="34" charset="0"/>
              </a:rPr>
              <a:t>Meromelia</a:t>
            </a:r>
            <a:r>
              <a:rPr lang="en-US" dirty="0" smtClean="0">
                <a:latin typeface="Calibri" pitchFamily="34" charset="0"/>
                <a:ea typeface="+mn-ea"/>
                <a:cs typeface="Calibri" pitchFamily="34" charset="0"/>
              </a:rPr>
              <a:t>…..………Absence </a:t>
            </a:r>
            <a:r>
              <a:rPr lang="en-US" dirty="0">
                <a:latin typeface="Calibri" pitchFamily="34" charset="0"/>
                <a:ea typeface="+mn-ea"/>
                <a:cs typeface="Calibri" pitchFamily="34" charset="0"/>
              </a:rPr>
              <a:t>of part of a </a:t>
            </a:r>
            <a:r>
              <a:rPr lang="en-US" dirty="0" smtClean="0">
                <a:latin typeface="Calibri" pitchFamily="34" charset="0"/>
                <a:ea typeface="+mn-ea"/>
                <a:cs typeface="Calibri" pitchFamily="34" charset="0"/>
              </a:rPr>
              <a:t>limb</a:t>
            </a:r>
          </a:p>
          <a:p>
            <a:pPr marL="3205163" eaLnBrk="1" hangingPunct="1">
              <a:spcBef>
                <a:spcPct val="20000"/>
              </a:spcBef>
              <a:defRPr/>
            </a:pPr>
            <a:r>
              <a:rPr lang="en-US" sz="2000" dirty="0" smtClean="0">
                <a:latin typeface="Calibri" pitchFamily="34" charset="0"/>
                <a:ea typeface="+mn-ea"/>
                <a:cs typeface="Calibri" pitchFamily="34" charset="0"/>
              </a:rPr>
              <a:t>(later or partial loss of </a:t>
            </a:r>
            <a:r>
              <a:rPr lang="en-US" sz="2000" dirty="0" err="1" smtClean="0">
                <a:latin typeface="Calibri" pitchFamily="34" charset="0"/>
                <a:ea typeface="+mn-ea"/>
                <a:cs typeface="Calibri" pitchFamily="34" charset="0"/>
              </a:rPr>
              <a:t>Fgf</a:t>
            </a:r>
            <a:r>
              <a:rPr lang="en-US" sz="2000" dirty="0" smtClean="0">
                <a:latin typeface="Calibri" pitchFamily="34" charset="0"/>
                <a:ea typeface="+mn-ea"/>
                <a:cs typeface="Calibri" pitchFamily="34" charset="0"/>
              </a:rPr>
              <a:t> signaling)</a:t>
            </a:r>
          </a:p>
          <a:p>
            <a:pPr marL="342900" indent="-342900" eaLnBrk="1" hangingPunct="1">
              <a:spcBef>
                <a:spcPct val="20000"/>
              </a:spcBef>
              <a:buFontTx/>
              <a:buChar char="•"/>
              <a:defRPr/>
            </a:pPr>
            <a:r>
              <a:rPr lang="en-US" b="1" dirty="0" err="1" smtClean="0">
                <a:latin typeface="Calibri" pitchFamily="34" charset="0"/>
                <a:ea typeface="+mn-ea"/>
                <a:cs typeface="Calibri" pitchFamily="34" charset="0"/>
              </a:rPr>
              <a:t>Phocomelia</a:t>
            </a:r>
            <a:r>
              <a:rPr lang="en-US" dirty="0" smtClean="0">
                <a:latin typeface="Calibri" pitchFamily="34" charset="0"/>
                <a:ea typeface="+mn-ea"/>
                <a:cs typeface="Calibri" pitchFamily="34" charset="0"/>
              </a:rPr>
              <a:t>………….Short</a:t>
            </a:r>
            <a:r>
              <a:rPr lang="en-US" dirty="0">
                <a:latin typeface="Calibri" pitchFamily="34" charset="0"/>
                <a:ea typeface="+mn-ea"/>
                <a:cs typeface="Calibri" pitchFamily="34" charset="0"/>
              </a:rPr>
              <a:t>, poorly formed </a:t>
            </a:r>
            <a:r>
              <a:rPr lang="en-US" dirty="0" smtClean="0">
                <a:latin typeface="Calibri" pitchFamily="34" charset="0"/>
                <a:ea typeface="+mn-ea"/>
                <a:cs typeface="Calibri" pitchFamily="34" charset="0"/>
              </a:rPr>
              <a:t>limb</a:t>
            </a:r>
            <a:endParaRPr lang="en-US" dirty="0">
              <a:latin typeface="Calibri" pitchFamily="34" charset="0"/>
              <a:ea typeface="+mn-ea"/>
              <a:cs typeface="Calibri" pitchFamily="34" charset="0"/>
            </a:endParaRPr>
          </a:p>
          <a:p>
            <a:pPr marL="2914650" lvl="6" indent="290513" defTabSz="457200">
              <a:spcBef>
                <a:spcPct val="20000"/>
              </a:spcBef>
              <a:defRPr/>
            </a:pPr>
            <a:r>
              <a:rPr lang="en-US" sz="2000" dirty="0" smtClean="0">
                <a:latin typeface="Calibri" pitchFamily="34" charset="0"/>
                <a:ea typeface="+mn-ea"/>
                <a:cs typeface="Calibri" pitchFamily="34" charset="0"/>
              </a:rPr>
              <a:t>(partial loss of </a:t>
            </a:r>
            <a:r>
              <a:rPr lang="en-US" sz="2000" dirty="0" err="1" smtClean="0">
                <a:latin typeface="Calibri" pitchFamily="34" charset="0"/>
                <a:ea typeface="+mn-ea"/>
                <a:cs typeface="Calibri" pitchFamily="34" charset="0"/>
              </a:rPr>
              <a:t>Fgf</a:t>
            </a:r>
            <a:r>
              <a:rPr lang="en-US" sz="2000" dirty="0" smtClean="0">
                <a:latin typeface="Calibri" pitchFamily="34" charset="0"/>
                <a:ea typeface="+mn-ea"/>
                <a:cs typeface="Calibri" pitchFamily="34" charset="0"/>
              </a:rPr>
              <a:t>, </a:t>
            </a:r>
            <a:r>
              <a:rPr lang="en-US" sz="2000" dirty="0" err="1" smtClean="0">
                <a:latin typeface="Calibri" pitchFamily="34" charset="0"/>
                <a:ea typeface="+mn-ea"/>
                <a:cs typeface="Calibri" pitchFamily="34" charset="0"/>
              </a:rPr>
              <a:t>Hox</a:t>
            </a:r>
            <a:r>
              <a:rPr lang="en-US" sz="2000" dirty="0" smtClean="0">
                <a:latin typeface="Calibri" pitchFamily="34" charset="0"/>
                <a:ea typeface="+mn-ea"/>
                <a:cs typeface="Calibri" pitchFamily="34" charset="0"/>
              </a:rPr>
              <a:t> disruption)</a:t>
            </a:r>
          </a:p>
          <a:p>
            <a:pPr marL="342900" indent="-342900" eaLnBrk="1" hangingPunct="1">
              <a:spcBef>
                <a:spcPct val="20000"/>
              </a:spcBef>
              <a:buFontTx/>
              <a:buChar char="•"/>
              <a:defRPr/>
            </a:pPr>
            <a:r>
              <a:rPr lang="en-US" b="1" dirty="0" err="1">
                <a:latin typeface="Calibri" pitchFamily="34" charset="0"/>
                <a:cs typeface="Calibri" pitchFamily="34" charset="0"/>
              </a:rPr>
              <a:t>Adactyly</a:t>
            </a:r>
            <a:r>
              <a:rPr lang="en-US" dirty="0">
                <a:latin typeface="Calibri" pitchFamily="34" charset="0"/>
                <a:cs typeface="Calibri" pitchFamily="34" charset="0"/>
              </a:rPr>
              <a:t>……………….Absence of digits </a:t>
            </a:r>
          </a:p>
          <a:p>
            <a:pPr marL="2914650" indent="290513" eaLnBrk="1" hangingPunct="1">
              <a:spcBef>
                <a:spcPct val="20000"/>
              </a:spcBef>
              <a:defRPr/>
            </a:pPr>
            <a:r>
              <a:rPr lang="en-US" sz="2000" dirty="0" smtClean="0">
                <a:latin typeface="Calibri" pitchFamily="34" charset="0"/>
                <a:cs typeface="Calibri" pitchFamily="34" charset="0"/>
              </a:rPr>
              <a:t>(even later </a:t>
            </a:r>
            <a:r>
              <a:rPr lang="en-US" sz="2000" dirty="0">
                <a:latin typeface="Calibri" pitchFamily="34" charset="0"/>
                <a:cs typeface="Calibri" pitchFamily="34" charset="0"/>
              </a:rPr>
              <a:t>loss of </a:t>
            </a:r>
            <a:r>
              <a:rPr lang="en-US" sz="2000" dirty="0" err="1">
                <a:latin typeface="Calibri" pitchFamily="34" charset="0"/>
                <a:cs typeface="Calibri" pitchFamily="34" charset="0"/>
              </a:rPr>
              <a:t>Fgf</a:t>
            </a:r>
            <a:r>
              <a:rPr lang="en-US" sz="2000" dirty="0" smtClean="0">
                <a:latin typeface="Calibri" pitchFamily="34" charset="0"/>
                <a:cs typeface="Calibri" pitchFamily="34" charset="0"/>
              </a:rPr>
              <a:t>)</a:t>
            </a:r>
            <a:endParaRPr lang="en-US" b="1" dirty="0" smtClean="0">
              <a:latin typeface="Calibri" pitchFamily="34" charset="0"/>
              <a:ea typeface="+mn-ea"/>
              <a:cs typeface="Calibri" pitchFamily="34" charset="0"/>
            </a:endParaRPr>
          </a:p>
          <a:p>
            <a:pPr marL="342900" indent="-342900" eaLnBrk="1" hangingPunct="1">
              <a:spcBef>
                <a:spcPct val="20000"/>
              </a:spcBef>
              <a:buFontTx/>
              <a:buChar char="•"/>
              <a:defRPr/>
            </a:pPr>
            <a:r>
              <a:rPr lang="en-US" b="1" dirty="0" err="1" smtClean="0">
                <a:latin typeface="Calibri" pitchFamily="34" charset="0"/>
                <a:ea typeface="+mn-ea"/>
                <a:cs typeface="Calibri" pitchFamily="34" charset="0"/>
              </a:rPr>
              <a:t>Ectrodactyly</a:t>
            </a:r>
            <a:r>
              <a:rPr lang="en-US" dirty="0" smtClean="0">
                <a:latin typeface="Calibri" pitchFamily="34" charset="0"/>
                <a:ea typeface="+mn-ea"/>
                <a:cs typeface="Calibri" pitchFamily="34" charset="0"/>
              </a:rPr>
              <a:t>…………Lobster-Claw deformity</a:t>
            </a:r>
            <a:endParaRPr lang="en-US" dirty="0">
              <a:latin typeface="Calibri" pitchFamily="34" charset="0"/>
              <a:ea typeface="+mn-ea"/>
              <a:cs typeface="Calibri" pitchFamily="34" charset="0"/>
            </a:endParaRPr>
          </a:p>
          <a:p>
            <a:pPr marL="2914650" lvl="6" indent="290513" defTabSz="457200">
              <a:spcBef>
                <a:spcPct val="20000"/>
              </a:spcBef>
              <a:defRPr/>
            </a:pPr>
            <a:r>
              <a:rPr lang="en-US" sz="2000" dirty="0" smtClean="0">
                <a:latin typeface="Calibri" pitchFamily="34" charset="0"/>
                <a:ea typeface="+mn-ea"/>
                <a:cs typeface="Calibri" pitchFamily="34" charset="0"/>
              </a:rPr>
              <a:t>(variant of </a:t>
            </a:r>
            <a:r>
              <a:rPr lang="en-US" sz="2000" dirty="0" err="1" smtClean="0">
                <a:latin typeface="Calibri" pitchFamily="34" charset="0"/>
                <a:ea typeface="+mn-ea"/>
                <a:cs typeface="Calibri" pitchFamily="34" charset="0"/>
              </a:rPr>
              <a:t>adactyly</a:t>
            </a:r>
            <a:r>
              <a:rPr lang="en-US" sz="2000" dirty="0" smtClean="0">
                <a:latin typeface="Calibri" pitchFamily="34" charset="0"/>
                <a:ea typeface="+mn-ea"/>
                <a:cs typeface="Calibri" pitchFamily="34" charset="0"/>
              </a:rPr>
              <a:t> –middle digit is lost)</a:t>
            </a:r>
          </a:p>
          <a:p>
            <a:pPr marL="342900" indent="-342900" eaLnBrk="1" hangingPunct="1">
              <a:spcBef>
                <a:spcPct val="20000"/>
              </a:spcBef>
              <a:buFontTx/>
              <a:buChar char="•"/>
              <a:defRPr/>
            </a:pPr>
            <a:r>
              <a:rPr lang="en-US" b="1" dirty="0" err="1" smtClean="0">
                <a:latin typeface="Calibri" pitchFamily="34" charset="0"/>
                <a:ea typeface="+mn-ea"/>
                <a:cs typeface="Calibri" pitchFamily="34" charset="0"/>
              </a:rPr>
              <a:t>Polydactyly</a:t>
            </a:r>
            <a:r>
              <a:rPr lang="en-US" dirty="0">
                <a:latin typeface="Calibri" pitchFamily="34" charset="0"/>
                <a:ea typeface="+mn-ea"/>
                <a:cs typeface="Calibri" pitchFamily="34" charset="0"/>
              </a:rPr>
              <a:t>	</a:t>
            </a:r>
            <a:r>
              <a:rPr lang="en-US" dirty="0" smtClean="0">
                <a:latin typeface="Calibri" pitchFamily="34" charset="0"/>
                <a:ea typeface="+mn-ea"/>
                <a:cs typeface="Calibri" pitchFamily="34" charset="0"/>
              </a:rPr>
              <a:t>………….Extra </a:t>
            </a:r>
            <a:r>
              <a:rPr lang="en-US" dirty="0">
                <a:latin typeface="Calibri" pitchFamily="34" charset="0"/>
                <a:ea typeface="+mn-ea"/>
                <a:cs typeface="Calibri" pitchFamily="34" charset="0"/>
              </a:rPr>
              <a:t>digits</a:t>
            </a:r>
          </a:p>
          <a:p>
            <a:pPr marL="2914650" lvl="6" indent="290513" defTabSz="457200">
              <a:spcBef>
                <a:spcPct val="20000"/>
              </a:spcBef>
              <a:defRPr/>
            </a:pPr>
            <a:r>
              <a:rPr lang="en-US" sz="2000" dirty="0" smtClean="0">
                <a:latin typeface="Calibri" pitchFamily="34" charset="0"/>
                <a:ea typeface="+mn-ea"/>
                <a:cs typeface="Calibri" pitchFamily="34" charset="0"/>
              </a:rPr>
              <a:t>(disruption of </a:t>
            </a:r>
            <a:r>
              <a:rPr lang="en-US" sz="2000" dirty="0" err="1" smtClean="0">
                <a:latin typeface="Calibri" pitchFamily="34" charset="0"/>
                <a:ea typeface="+mn-ea"/>
                <a:cs typeface="Calibri" pitchFamily="34" charset="0"/>
              </a:rPr>
              <a:t>Shh</a:t>
            </a:r>
            <a:r>
              <a:rPr lang="en-US" sz="2000" dirty="0" smtClean="0">
                <a:latin typeface="Calibri" pitchFamily="34" charset="0"/>
                <a:ea typeface="+mn-ea"/>
                <a:cs typeface="Calibri" pitchFamily="34" charset="0"/>
              </a:rPr>
              <a:t> pathway)</a:t>
            </a:r>
            <a:endParaRPr lang="en-US" dirty="0" smtClean="0">
              <a:latin typeface="Calibri" pitchFamily="34" charset="0"/>
              <a:ea typeface="+mn-ea"/>
              <a:cs typeface="Calibri" pitchFamily="34" charset="0"/>
            </a:endParaRPr>
          </a:p>
          <a:p>
            <a:pPr marL="342900" indent="-342900" eaLnBrk="1" hangingPunct="1">
              <a:spcBef>
                <a:spcPct val="20000"/>
              </a:spcBef>
              <a:buFontTx/>
              <a:buChar char="•"/>
              <a:defRPr/>
            </a:pPr>
            <a:r>
              <a:rPr lang="en-US" b="1" dirty="0" err="1" smtClean="0">
                <a:latin typeface="Calibri" pitchFamily="34" charset="0"/>
                <a:ea typeface="+mn-ea"/>
                <a:cs typeface="Calibri" pitchFamily="34" charset="0"/>
              </a:rPr>
              <a:t>Syndactyly</a:t>
            </a:r>
            <a:r>
              <a:rPr lang="en-US" dirty="0" smtClean="0">
                <a:latin typeface="Calibri" pitchFamily="34" charset="0"/>
                <a:ea typeface="+mn-ea"/>
                <a:cs typeface="Calibri" pitchFamily="34" charset="0"/>
              </a:rPr>
              <a:t>……………Fusion </a:t>
            </a:r>
            <a:r>
              <a:rPr lang="en-US" dirty="0">
                <a:latin typeface="Calibri" pitchFamily="34" charset="0"/>
                <a:ea typeface="+mn-ea"/>
                <a:cs typeface="Calibri" pitchFamily="34" charset="0"/>
              </a:rPr>
              <a:t>of digits</a:t>
            </a:r>
          </a:p>
          <a:p>
            <a:pPr marL="2914650" lvl="6" indent="290513" defTabSz="457200">
              <a:spcBef>
                <a:spcPct val="20000"/>
              </a:spcBef>
              <a:defRPr/>
            </a:pPr>
            <a:r>
              <a:rPr lang="en-US" sz="2000" dirty="0" smtClean="0">
                <a:latin typeface="Calibri" pitchFamily="34" charset="0"/>
                <a:ea typeface="+mn-ea"/>
                <a:cs typeface="Calibri" pitchFamily="34" charset="0"/>
              </a:rPr>
              <a:t>(BMP disruption)</a:t>
            </a:r>
          </a:p>
        </p:txBody>
      </p:sp>
      <p:sp>
        <p:nvSpPr>
          <p:cNvPr id="130051" name="Rectangle 4"/>
          <p:cNvSpPr>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sz="4400" b="1" dirty="0">
                <a:solidFill>
                  <a:schemeClr val="tx2"/>
                </a:solidFill>
                <a:latin typeface="Calibri" pitchFamily="34" charset="0"/>
              </a:rPr>
              <a:t>Limb malformations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4289</TotalTime>
  <Words>1484</Words>
  <Application>Microsoft Office PowerPoint</Application>
  <PresentationFormat>On-screen Show (4:3)</PresentationFormat>
  <Paragraphs>183</Paragraphs>
  <Slides>34</Slides>
  <Notes>19</Notes>
  <HiddenSlides>0</HiddenSlides>
  <MMClips>2</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Blank Presentation</vt:lpstr>
      <vt:lpstr>Limb Development</vt:lpstr>
      <vt:lpstr>PowerPoint Presentation</vt:lpstr>
      <vt:lpstr>Limbs develop from paraxial (somitic) and lateral plate mesoderm</vt:lpstr>
      <vt:lpstr>PowerPoint Presentation</vt:lpstr>
      <vt:lpstr>PowerPoint Presentation</vt:lpstr>
      <vt:lpstr>PowerPoint Presentation</vt:lpstr>
      <vt:lpstr>PowerPoint Presentation</vt:lpstr>
      <vt:lpstr>Limb patterning and growth is spatially and genetically regulated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Zone of Polarizing activity establishes POSTERIOR (caudal) identity (duplication results in a mirror image) </vt:lpstr>
      <vt:lpstr>ZPA also controls proliferation at AER</vt:lpstr>
      <vt:lpstr>Digit identity is patterned by Shh</vt:lpstr>
      <vt:lpstr>Formation of digits:</vt:lpstr>
      <vt:lpstr>PowerPoint Presentation</vt:lpstr>
      <vt:lpstr>PowerPoint Presentation</vt:lpstr>
      <vt:lpstr>Maturation of limb elements</vt:lpstr>
      <vt:lpstr>The Hox code is used for proximo-distal patterning of the limbs</vt:lpstr>
      <vt:lpstr>Phocomelia: partial loss of limb</vt:lpstr>
      <vt:lpstr>The limbs rotate inward: forelimb ~90 degrees hindlimb ~180 degrees</vt:lpstr>
      <vt:lpstr>Development of body musculature</vt:lpstr>
      <vt:lpstr>Abnormal muscle development</vt:lpstr>
      <vt:lpstr>Abnormal muscle development</vt:lpstr>
      <vt:lpstr>Slides 25-29 from Embryology02 lecture</vt:lpstr>
      <vt:lpstr>Dermamyotome forms dermis and muscle</vt:lpstr>
      <vt:lpstr>The sclerotome develops into vertebrae, ribs, and meninges</vt:lpstr>
      <vt:lpstr>PowerPoint Presentation</vt:lpstr>
      <vt:lpstr>Anterior and posterior portions of each sclerotome fuse to form vertebral bodies.  This offsets the vertebral bodies and segmental muscles.    i.e., the vertebrae (sclerotome) are out of phase with muscle (myotome) to form intervertebral joints.  This allows the contracting segmental muscles to move the vertebral column laterally.</vt:lpstr>
      <vt:lpstr>PowerPoint Presentation</vt:lpstr>
    </vt:vector>
  </TitlesOfParts>
  <Company>University of Michigan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Limb Development</dc:title>
  <dc:subject>Embryology</dc:subject>
  <dc:creator>Matt Velkey</dc:creator>
  <cp:lastModifiedBy>J. Matthew Velkey</cp:lastModifiedBy>
  <cp:revision>126</cp:revision>
  <cp:lastPrinted>2004-10-03T18:04:05Z</cp:lastPrinted>
  <dcterms:created xsi:type="dcterms:W3CDTF">2009-05-14T12:08:05Z</dcterms:created>
  <dcterms:modified xsi:type="dcterms:W3CDTF">2013-09-07T19:25:30Z</dcterms:modified>
</cp:coreProperties>
</file>