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406" r:id="rId2"/>
    <p:sldId id="403" r:id="rId3"/>
    <p:sldId id="329" r:id="rId4"/>
    <p:sldId id="365" r:id="rId5"/>
    <p:sldId id="366" r:id="rId6"/>
    <p:sldId id="331" r:id="rId7"/>
    <p:sldId id="268" r:id="rId8"/>
    <p:sldId id="269" r:id="rId9"/>
    <p:sldId id="270" r:id="rId10"/>
    <p:sldId id="345" r:id="rId11"/>
    <p:sldId id="271" r:id="rId12"/>
    <p:sldId id="275" r:id="rId13"/>
    <p:sldId id="276" r:id="rId14"/>
    <p:sldId id="407" r:id="rId15"/>
    <p:sldId id="332" r:id="rId16"/>
    <p:sldId id="280" r:id="rId17"/>
    <p:sldId id="281" r:id="rId18"/>
    <p:sldId id="408" r:id="rId19"/>
    <p:sldId id="372" r:id="rId20"/>
    <p:sldId id="393" r:id="rId21"/>
    <p:sldId id="382" r:id="rId22"/>
    <p:sldId id="284" r:id="rId23"/>
    <p:sldId id="409" r:id="rId24"/>
    <p:sldId id="333" r:id="rId25"/>
    <p:sldId id="292" r:id="rId26"/>
    <p:sldId id="410" r:id="rId27"/>
    <p:sldId id="367" r:id="rId28"/>
    <p:sldId id="375" r:id="rId29"/>
    <p:sldId id="376" r:id="rId30"/>
    <p:sldId id="377" r:id="rId31"/>
    <p:sldId id="294" r:id="rId32"/>
    <p:sldId id="295" r:id="rId33"/>
    <p:sldId id="373" r:id="rId34"/>
    <p:sldId id="374" r:id="rId35"/>
    <p:sldId id="399" r:id="rId36"/>
    <p:sldId id="400" r:id="rId37"/>
    <p:sldId id="309" r:id="rId38"/>
    <p:sldId id="310" r:id="rId39"/>
    <p:sldId id="311" r:id="rId40"/>
    <p:sldId id="313" r:id="rId41"/>
    <p:sldId id="314" r:id="rId42"/>
    <p:sldId id="401" r:id="rId43"/>
    <p:sldId id="402" r:id="rId44"/>
    <p:sldId id="405" r:id="rId45"/>
    <p:sldId id="395" r:id="rId46"/>
    <p:sldId id="394" r:id="rId47"/>
    <p:sldId id="396" r:id="rId48"/>
    <p:sldId id="370" r:id="rId49"/>
    <p:sldId id="320" r:id="rId50"/>
    <p:sldId id="321" r:id="rId51"/>
    <p:sldId id="322" r:id="rId52"/>
    <p:sldId id="323" r:id="rId53"/>
    <p:sldId id="324" r:id="rId54"/>
    <p:sldId id="326" r:id="rId55"/>
    <p:sldId id="327" r:id="rId56"/>
  </p:sldIdLst>
  <p:sldSz cx="9144000" cy="6858000" type="screen4x3"/>
  <p:notesSz cx="9167813" cy="6950075"/>
  <p:embeddedFontLst>
    <p:embeddedFont>
      <p:font typeface="Arial Narrow" panose="020B0606020202030204" pitchFamily="34" charset="0"/>
      <p:regular r:id="rId59"/>
      <p:bold r:id="rId60"/>
      <p:italic r:id="rId61"/>
      <p:boldItalic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MS PGothic" panose="020B0600070205080204" pitchFamily="34" charset="-128"/>
      <p:regular r:id="rId65"/>
    </p:embeddedFont>
    <p:embeddedFont>
      <p:font typeface="Times" panose="02020603050405020304" pitchFamily="18" charset="0"/>
      <p:regular r:id="rId66"/>
      <p:bold r:id="rId67"/>
      <p:italic r:id="rId68"/>
      <p:bold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</p:embeddedFontLst>
  <p:custDataLst>
    <p:tags r:id="rId7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FFFF"/>
    <a:srgbClr val="008000"/>
    <a:srgbClr val="FF5050"/>
    <a:srgbClr val="FF6600"/>
    <a:srgbClr val="FF0000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27" autoAdjust="0"/>
    <p:restoredTop sz="92366" autoAdjust="0"/>
  </p:normalViewPr>
  <p:slideViewPr>
    <p:cSldViewPr showGuides="1">
      <p:cViewPr varScale="1">
        <p:scale>
          <a:sx n="93" d="100"/>
          <a:sy n="93" d="100"/>
        </p:scale>
        <p:origin x="-108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2.xml"/><Relationship Id="rId13" Type="http://schemas.openxmlformats.org/officeDocument/2006/relationships/slide" Target="slides/slide42.xml"/><Relationship Id="rId3" Type="http://schemas.openxmlformats.org/officeDocument/2006/relationships/slide" Target="slides/slide16.xml"/><Relationship Id="rId7" Type="http://schemas.openxmlformats.org/officeDocument/2006/relationships/slide" Target="slides/slide26.xml"/><Relationship Id="rId12" Type="http://schemas.openxmlformats.org/officeDocument/2006/relationships/slide" Target="slides/slide41.xml"/><Relationship Id="rId2" Type="http://schemas.openxmlformats.org/officeDocument/2006/relationships/slide" Target="slides/slide14.xml"/><Relationship Id="rId1" Type="http://schemas.openxmlformats.org/officeDocument/2006/relationships/slide" Target="slides/slide6.xml"/><Relationship Id="rId6" Type="http://schemas.openxmlformats.org/officeDocument/2006/relationships/slide" Target="slides/slide23.xml"/><Relationship Id="rId11" Type="http://schemas.openxmlformats.org/officeDocument/2006/relationships/slide" Target="slides/slide40.xml"/><Relationship Id="rId5" Type="http://schemas.openxmlformats.org/officeDocument/2006/relationships/slide" Target="slides/slide18.xml"/><Relationship Id="rId10" Type="http://schemas.openxmlformats.org/officeDocument/2006/relationships/slide" Target="slides/slide39.xml"/><Relationship Id="rId4" Type="http://schemas.openxmlformats.org/officeDocument/2006/relationships/slide" Target="slides/slide17.xml"/><Relationship Id="rId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7351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4" tIns="45687" rIns="91374" bIns="45687" numCol="1" anchor="t" anchorCtr="0" compatLnSpc="1">
            <a:prstTxWarp prst="textNoShape">
              <a:avLst/>
            </a:prstTxWarp>
          </a:bodyPr>
          <a:lstStyle>
            <a:lvl1pPr defTabSz="913207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95888" y="0"/>
            <a:ext cx="39719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4" tIns="45687" rIns="91374" bIns="45687" numCol="1" anchor="t" anchorCtr="0" compatLnSpc="1">
            <a:prstTxWarp prst="textNoShape">
              <a:avLst/>
            </a:prstTxWarp>
          </a:bodyPr>
          <a:lstStyle>
            <a:lvl1pPr algn="r" defTabSz="913207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02413"/>
            <a:ext cx="3973513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4" tIns="45687" rIns="91374" bIns="45687" numCol="1" anchor="b" anchorCtr="0" compatLnSpc="1">
            <a:prstTxWarp prst="textNoShape">
              <a:avLst/>
            </a:prstTxWarp>
          </a:bodyPr>
          <a:lstStyle>
            <a:lvl1pPr defTabSz="913207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95888" y="6602413"/>
            <a:ext cx="39719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4" tIns="45687" rIns="91374" bIns="45687" numCol="1" anchor="b" anchorCtr="0" compatLnSpc="1">
            <a:prstTxWarp prst="textNoShape">
              <a:avLst/>
            </a:prstTxWarp>
          </a:bodyPr>
          <a:lstStyle>
            <a:lvl1pPr algn="r" defTabSz="913207">
              <a:defRPr sz="1200">
                <a:cs typeface="+mn-cs"/>
              </a:defRPr>
            </a:lvl1pPr>
          </a:lstStyle>
          <a:p>
            <a:pPr>
              <a:defRPr/>
            </a:pPr>
            <a:fld id="{E4878DDA-035A-4992-830F-5A8B0CC57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16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7351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4" tIns="45687" rIns="91374" bIns="45687" numCol="1" anchor="t" anchorCtr="0" compatLnSpc="1">
            <a:prstTxWarp prst="textNoShape">
              <a:avLst/>
            </a:prstTxWarp>
          </a:bodyPr>
          <a:lstStyle>
            <a:lvl1pPr defTabSz="913207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95888" y="0"/>
            <a:ext cx="39719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4" tIns="45687" rIns="91374" bIns="45687" numCol="1" anchor="t" anchorCtr="0" compatLnSpc="1">
            <a:prstTxWarp prst="textNoShape">
              <a:avLst/>
            </a:prstTxWarp>
          </a:bodyPr>
          <a:lstStyle>
            <a:lvl1pPr algn="r" defTabSz="913207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6388" y="520700"/>
            <a:ext cx="3475037" cy="2606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2375" y="3300413"/>
            <a:ext cx="6723063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4" tIns="45687" rIns="91374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02413"/>
            <a:ext cx="3973513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4" tIns="45687" rIns="91374" bIns="45687" numCol="1" anchor="b" anchorCtr="0" compatLnSpc="1">
            <a:prstTxWarp prst="textNoShape">
              <a:avLst/>
            </a:prstTxWarp>
          </a:bodyPr>
          <a:lstStyle>
            <a:lvl1pPr defTabSz="913207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95888" y="6602413"/>
            <a:ext cx="39719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4" tIns="45687" rIns="91374" bIns="45687" numCol="1" anchor="b" anchorCtr="0" compatLnSpc="1">
            <a:prstTxWarp prst="textNoShape">
              <a:avLst/>
            </a:prstTxWarp>
          </a:bodyPr>
          <a:lstStyle>
            <a:lvl1pPr algn="r" defTabSz="913207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360C2A1-46C1-45AF-9176-0E65AED95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12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5C4535-86B3-4C50-9F53-00A31152BF17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7F6211-86B0-43E0-BF19-5D286B8E9E3E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AEC607-2A6D-44CA-A606-8E47B5B89B78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0863A-B17F-4832-A5AF-6788D318EB4E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275137-B96B-4D5D-9BBE-F673B08A5068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B0E78-B67C-4E6C-9266-18F8C54B8A34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19113"/>
            <a:ext cx="3475037" cy="26066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3963" y="3300413"/>
            <a:ext cx="6719887" cy="313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2AB56D-C2D4-4E9B-BE9D-A274A3FA5EBB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007B0-441B-457C-BDEA-446B24895FFA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766C33-BB8C-4768-936E-E556B40DBA68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B138ED-506B-41F3-B18D-8A44EAEFB0A5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30383D-B0F3-48AF-9DCE-5057C4F1D8EA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59B4F0-D36A-4C0B-8B48-19FC4262DD8D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19113"/>
            <a:ext cx="3475037" cy="26066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3963" y="3300413"/>
            <a:ext cx="6719887" cy="313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8C89B0-E048-4C33-B38E-D5E68345404F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/>
              <a:t>animation</a:t>
            </a:r>
            <a:r>
              <a:rPr lang="en-US" altLang="en-US" sz="1200" baseline="0" dirty="0" smtClean="0"/>
              <a:t> based on </a:t>
            </a:r>
            <a:r>
              <a:rPr lang="en-US" altLang="en-US" sz="1200" dirty="0" smtClean="0"/>
              <a:t>Larsen’s figs 12-24, 12-25, 12-26</a:t>
            </a:r>
          </a:p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D32361-3E87-4C6C-B71B-E46F06AE41EA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D9FF3E-A8E9-49BD-BC31-71E417908773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top figure:</a:t>
            </a:r>
            <a:r>
              <a:rPr lang="en-US" altLang="en-US" baseline="0" dirty="0" smtClean="0"/>
              <a:t> </a:t>
            </a:r>
            <a:r>
              <a:rPr lang="en-US" altLang="en-US" sz="1200" dirty="0" smtClean="0"/>
              <a:t>Moore &amp; </a:t>
            </a:r>
            <a:r>
              <a:rPr lang="en-US" altLang="en-US" sz="1200" dirty="0" err="1" smtClean="0"/>
              <a:t>Persaud</a:t>
            </a:r>
            <a:r>
              <a:rPr lang="en-US" altLang="en-US" sz="1200" dirty="0" smtClean="0"/>
              <a:t> fig 13-17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/>
              <a:t>bottom figure: Larsen’s fig 12-33</a:t>
            </a:r>
          </a:p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228B5E-747A-46E9-A64F-FAACC781526F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6B8D6-DD54-4222-BC46-F197241F7B22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F4782F-F522-4270-AAC6-82B5D94FC44D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56EA62-37E7-4993-A857-D71E2AFB103E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Monday, September 24, 2001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8014D0-3E68-49BC-A39C-5655C5165B73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3375" y="520700"/>
            <a:ext cx="3421063" cy="2606675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17123D-B7D6-4D3F-B677-6155C8DF8605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20700"/>
            <a:ext cx="3475037" cy="26066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F78C49-F20E-4C44-95B3-67197629D8A2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20700"/>
            <a:ext cx="3475037" cy="26066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September 24, 2001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D820CD-346D-4259-9C58-A8B8085438EF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042E8D-9634-439A-8C26-0155A8745119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20700"/>
            <a:ext cx="3475037" cy="26066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B1531-0B9F-40E7-8AA5-25316E219072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20700"/>
            <a:ext cx="3475037" cy="2606675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7E819A-2528-4005-BAAC-097ABD7E8790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20700"/>
            <a:ext cx="3475037" cy="260667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4FFFE-0A38-4B93-AA19-9E96F0547C63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7975" y="520700"/>
            <a:ext cx="3475038" cy="2606675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2375" y="3301286"/>
            <a:ext cx="6723063" cy="3127534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E4DB66-EBBB-4009-A1E4-11AF29F3406D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6388" y="520700"/>
            <a:ext cx="3475037" cy="260667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2375" y="3301286"/>
            <a:ext cx="6723063" cy="3127534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 smtClean="0"/>
              <a:t>Image</a:t>
            </a:r>
            <a:r>
              <a:rPr lang="en-US" b="0" u="none" baseline="0" dirty="0" smtClean="0"/>
              <a:t> from: http://reidhosp.adam.com/content.aspx?productId=39&amp;pid=1&amp;gid=001658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60C2A1-46C1-45AF-9176-0E65AED9562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093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B5B049-8985-40C3-9E6C-95F79BE8FEF3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20700"/>
            <a:ext cx="3475037" cy="26066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D35067-798A-4A3D-BA53-D15A6D27689D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3300413"/>
            <a:ext cx="7334250" cy="3128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6EDCDD-5540-42D1-A6CA-0A416E0F5A26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20700"/>
            <a:ext cx="3475037" cy="26066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67A92-4DDC-4922-8A76-0B4DEBE4D118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20700"/>
            <a:ext cx="3475037" cy="2606675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September 24, 2001</a:t>
            </a:r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5B92E8-1681-4A03-8B12-589238A203E7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55300" name="Rectangle 7"/>
          <p:cNvSpPr txBox="1">
            <a:spLocks noGrp="1" noChangeArrowheads="1"/>
          </p:cNvSpPr>
          <p:nvPr/>
        </p:nvSpPr>
        <p:spPr bwMode="auto">
          <a:xfrm>
            <a:off x="5194300" y="6602413"/>
            <a:ext cx="3973513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 eaLnBrk="1" hangingPunct="1"/>
            <a:fld id="{DB9D8701-C4CA-43FC-99B3-A4893504DF25}" type="slidenum">
              <a:rPr lang="en-US" altLang="en-US" sz="1200">
                <a:latin typeface="Times" pitchFamily="18" charset="0"/>
                <a:ea typeface="MS PGothic" pitchFamily="34" charset="-128"/>
              </a:rPr>
              <a:pPr algn="r" eaLnBrk="1" hangingPunct="1"/>
              <a:t>5</a:t>
            </a:fld>
            <a:endParaRPr lang="en-US" altLang="en-US" sz="1200"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11BA8-7E05-421F-B6EF-9E44D536EBDF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20700"/>
            <a:ext cx="3475037" cy="26066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D098E3-9A08-4E81-AA40-05790F525D8E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0D446D-15F0-4752-851A-29E0A5AF2645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4E03C4-6A8F-4368-A242-84BB63F626C9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19113"/>
            <a:ext cx="3475037" cy="26066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3963" y="3300413"/>
            <a:ext cx="6719887" cy="313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D1F923-A108-45B6-94A9-E646232F8642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5466D1-BD8A-443C-AEBA-A8DD28EC29FE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591BF2-776E-4235-9E70-53F0F237D3B7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September 24, 2001</a:t>
            </a:r>
          </a:p>
        </p:txBody>
      </p:sp>
      <p:sp>
        <p:nvSpPr>
          <p:cNvPr id="5529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F053AB-5817-4882-8E61-5968D4B7E1FA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8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18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1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80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24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04655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6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95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32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0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8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26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16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86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hyperlink" Target="mailto:matt.velkey@duke.edu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2.png"/><Relationship Id="rId5" Type="http://schemas.openxmlformats.org/officeDocument/2006/relationships/hyperlink" Target="http://www.duke.edu/web/anatomy/siteParts/embryology/movies/heart-Looping.mov" TargetMode="Externa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6.png"/><Relationship Id="rId5" Type="http://schemas.openxmlformats.org/officeDocument/2006/relationships/hyperlink" Target="http://www.duke.edu/web/anatomy/siteParts/embryology/movies/heartAVcanal.mov" TargetMode="External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7" Type="http://schemas.openxmlformats.org/officeDocument/2006/relationships/image" Target="../media/image33.png"/><Relationship Id="rId2" Type="http://schemas.microsoft.com/office/2007/relationships/media" Target="../media/media4.wmv"/><Relationship Id="rId1" Type="http://schemas.openxmlformats.org/officeDocument/2006/relationships/tags" Target="../tags/tag33.xml"/><Relationship Id="rId6" Type="http://schemas.openxmlformats.org/officeDocument/2006/relationships/hyperlink" Target="http://www.duke.edu/web/anatomy/siteParts/embryology/movies/heartAtrialSeptum.mov" TargetMode="External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duke.edu/web/anatomy/siteParts/embryology/movies/heartContruncalSeptum.mov" TargetMode="Externa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notesSlide" Target="../notesSlides/notesSlide27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35.xml"/><Relationship Id="rId16" Type="http://schemas.openxmlformats.org/officeDocument/2006/relationships/tags" Target="../tags/tag49.xml"/><Relationship Id="rId20" Type="http://schemas.openxmlformats.org/officeDocument/2006/relationships/image" Target="../media/image55.jpe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10" Type="http://schemas.openxmlformats.org/officeDocument/2006/relationships/tags" Target="../tags/tag43.xml"/><Relationship Id="rId19" Type="http://schemas.openxmlformats.org/officeDocument/2006/relationships/image" Target="../media/image54.jpe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indiana.edu/~anat550/cvanim/aarch/aarch.html" TargetMode="Externa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openxmlformats.org/officeDocument/2006/relationships/hyperlink" Target="http://www.indiana.edu/~anat550/cvanim/aarch/aarch.html" TargetMode="Externa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5.jpeg"/><Relationship Id="rId3" Type="http://schemas.openxmlformats.org/officeDocument/2006/relationships/tags" Target="../tags/tag6.xml"/><Relationship Id="rId21" Type="http://schemas.openxmlformats.org/officeDocument/2006/relationships/tags" Target="../tags/tag24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image" Target="../media/image4.jpe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.jpe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notesSlide" Target="../notesSlides/notesSlide3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indiana.edu/~anat550/cvanim/aarch/aarch.html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indiana.edu/~anat550/cvanim/aarch/aarch.html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27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3338"/>
            <a:ext cx="7758113" cy="1338262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Cardiovascular Development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65238" y="4800600"/>
            <a:ext cx="6613525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Matt Velkey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bg1"/>
                </a:solidFill>
                <a:hlinkClick r:id="rId5"/>
              </a:rPr>
              <a:t>matt.velkey@duke.edu</a:t>
            </a: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0380 </a:t>
            </a:r>
            <a:r>
              <a:rPr lang="en-US" sz="1800" dirty="0" err="1" smtClean="0">
                <a:solidFill>
                  <a:schemeClr val="bg1"/>
                </a:solidFill>
              </a:rPr>
              <a:t>Seely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Mudd</a:t>
            </a: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Readings from  </a:t>
            </a:r>
            <a:r>
              <a:rPr lang="en-US" sz="1800" i="1" dirty="0" err="1" smtClean="0">
                <a:solidFill>
                  <a:schemeClr val="bg1"/>
                </a:solidFill>
              </a:rPr>
              <a:t>Langman’s</a:t>
            </a:r>
            <a:r>
              <a:rPr lang="en-US" sz="1800" i="1" dirty="0" smtClean="0">
                <a:solidFill>
                  <a:schemeClr val="bg1"/>
                </a:solidFill>
              </a:rPr>
              <a:t> Medical Embryology: 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i="1" dirty="0" smtClean="0">
                <a:solidFill>
                  <a:schemeClr val="bg1"/>
                </a:solidFill>
              </a:rPr>
              <a:t>11</a:t>
            </a:r>
            <a:r>
              <a:rPr lang="en-US" sz="1800" i="1" baseline="30000" dirty="0" smtClean="0">
                <a:solidFill>
                  <a:schemeClr val="bg1"/>
                </a:solidFill>
              </a:rPr>
              <a:t>th</a:t>
            </a:r>
            <a:r>
              <a:rPr lang="en-US" sz="1800" i="1" dirty="0" smtClean="0">
                <a:solidFill>
                  <a:schemeClr val="bg1"/>
                </a:solidFill>
              </a:rPr>
              <a:t> ed. </a:t>
            </a:r>
            <a:r>
              <a:rPr lang="en-US" sz="1800" i="1" dirty="0" err="1" smtClean="0">
                <a:solidFill>
                  <a:schemeClr val="bg1"/>
                </a:solidFill>
              </a:rPr>
              <a:t>Ch</a:t>
            </a:r>
            <a:r>
              <a:rPr lang="en-US" sz="1800" i="1" dirty="0" smtClean="0">
                <a:solidFill>
                  <a:schemeClr val="bg1"/>
                </a:solidFill>
              </a:rPr>
              <a:t>  12, pp. 165-200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i="1" dirty="0" smtClean="0">
                <a:solidFill>
                  <a:schemeClr val="bg1"/>
                </a:solidFill>
              </a:rPr>
              <a:t>12</a:t>
            </a:r>
            <a:r>
              <a:rPr lang="en-US" sz="1800" i="1" baseline="30000" dirty="0" smtClean="0">
                <a:solidFill>
                  <a:schemeClr val="bg1"/>
                </a:solidFill>
              </a:rPr>
              <a:t>th</a:t>
            </a:r>
            <a:r>
              <a:rPr lang="en-US" sz="1800" i="1" dirty="0" smtClean="0">
                <a:solidFill>
                  <a:schemeClr val="bg1"/>
                </a:solidFill>
              </a:rPr>
              <a:t> ed. </a:t>
            </a:r>
            <a:r>
              <a:rPr lang="en-US" sz="1800" i="1" dirty="0" err="1" smtClean="0">
                <a:solidFill>
                  <a:schemeClr val="bg1"/>
                </a:solidFill>
              </a:rPr>
              <a:t>Ch</a:t>
            </a:r>
            <a:r>
              <a:rPr lang="en-US" sz="1800" i="1" dirty="0" smtClean="0">
                <a:solidFill>
                  <a:schemeClr val="bg1"/>
                </a:solidFill>
              </a:rPr>
              <a:t> 13, pp. 162-200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pic>
        <p:nvPicPr>
          <p:cNvPr id="2" name="heart_3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905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62475" y="46038"/>
            <a:ext cx="4581525" cy="2001837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Retinoic acid (RA) and other factors determine the  cranio-caudal axis of heart primordia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idx="1"/>
          </p:nvPr>
        </p:nvSpPr>
        <p:spPr>
          <a:xfrm>
            <a:off x="4913313" y="2779713"/>
            <a:ext cx="4121150" cy="1933575"/>
          </a:xfrm>
        </p:spPr>
        <p:txBody>
          <a:bodyPr/>
          <a:lstStyle/>
          <a:p>
            <a:pPr eaLnBrk="1" hangingPunct="1"/>
            <a:r>
              <a:rPr lang="en-US" altLang="en-US" sz="2100" smtClean="0"/>
              <a:t>Primary heart field: left ventricle</a:t>
            </a:r>
          </a:p>
          <a:p>
            <a:pPr eaLnBrk="1" hangingPunct="1"/>
            <a:r>
              <a:rPr lang="en-US" altLang="en-US" sz="2100" smtClean="0"/>
              <a:t>Posterior segment of primary heart field: atria</a:t>
            </a:r>
          </a:p>
          <a:p>
            <a:pPr eaLnBrk="1" hangingPunct="1"/>
            <a:r>
              <a:rPr lang="en-US" altLang="en-US" sz="2100" smtClean="0"/>
              <a:t>Secondary heart field: right ventricle &amp; outflow tract</a:t>
            </a:r>
          </a:p>
          <a:p>
            <a:pPr eaLnBrk="1" hangingPunct="1"/>
            <a:r>
              <a:rPr lang="en-US" altLang="en-US" sz="2100" smtClean="0"/>
              <a:t>EXOGENOUS RETINOIDS CAN INTERFERE WITH THIS PROCESS!</a:t>
            </a:r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9573" r="6374" b="12074"/>
          <a:stretch>
            <a:fillRect/>
          </a:stretch>
        </p:blipFill>
        <p:spPr bwMode="auto">
          <a:xfrm>
            <a:off x="123825" y="0"/>
            <a:ext cx="4438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158750" y="6283325"/>
            <a:ext cx="13446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Carlson fig 17-17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title"/>
          </p:nvPr>
        </p:nvSpPr>
        <p:spPr>
          <a:xfrm>
            <a:off x="227013" y="225425"/>
            <a:ext cx="8688387" cy="701675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4000" smtClean="0"/>
              <a:t>Heart tube and dorsal aortae in place</a:t>
            </a:r>
          </a:p>
        </p:txBody>
      </p:sp>
      <p:pic>
        <p:nvPicPr>
          <p:cNvPr id="11267" name="Picture 1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858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1066800" y="5972175"/>
            <a:ext cx="1477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12-5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114800" y="4572000"/>
            <a:ext cx="381000" cy="990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1828800" y="5486400"/>
            <a:ext cx="24415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300" b="1">
                <a:latin typeface="Arial" pitchFamily="34" charset="0"/>
              </a:rPr>
              <a:t>Transverse pericardial sinus</a:t>
            </a:r>
          </a:p>
        </p:txBody>
      </p:sp>
      <p:sp>
        <p:nvSpPr>
          <p:cNvPr id="11271" name="TextBox 1"/>
          <p:cNvSpPr txBox="1">
            <a:spLocks noChangeArrowheads="1"/>
          </p:cNvSpPr>
          <p:nvPr/>
        </p:nvSpPr>
        <p:spPr bwMode="auto">
          <a:xfrm>
            <a:off x="5334000" y="5956300"/>
            <a:ext cx="1820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</a:rPr>
              <a:t>~22 days, sagittal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59363" y="1322388"/>
            <a:ext cx="2943225" cy="4826000"/>
            <a:chOff x="3187" y="833"/>
            <a:chExt cx="1854" cy="3040"/>
          </a:xfrm>
        </p:grpSpPr>
        <p:grpSp>
          <p:nvGrpSpPr>
            <p:cNvPr id="12298" name="Group 3"/>
            <p:cNvGrpSpPr>
              <a:grpSpLocks/>
            </p:cNvGrpSpPr>
            <p:nvPr/>
          </p:nvGrpSpPr>
          <p:grpSpPr bwMode="auto">
            <a:xfrm>
              <a:off x="3187" y="833"/>
              <a:ext cx="1854" cy="2838"/>
              <a:chOff x="3187" y="833"/>
              <a:chExt cx="1854" cy="2838"/>
            </a:xfrm>
          </p:grpSpPr>
          <p:pic>
            <p:nvPicPr>
              <p:cNvPr id="12300" name="Picture 4" descr="30 day hear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7" y="833"/>
                <a:ext cx="1854" cy="2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1" name="Text Box 5"/>
              <p:cNvSpPr txBox="1">
                <a:spLocks noChangeArrowheads="1"/>
              </p:cNvSpPr>
              <p:nvPr/>
            </p:nvSpPr>
            <p:spPr bwMode="auto">
              <a:xfrm>
                <a:off x="3222" y="3443"/>
                <a:ext cx="56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600">
                    <a:latin typeface="Arial" pitchFamily="34" charset="0"/>
                  </a:rPr>
                  <a:t>30 days</a:t>
                </a:r>
              </a:p>
            </p:txBody>
          </p:sp>
        </p:grpSp>
        <p:sp>
          <p:nvSpPr>
            <p:cNvPr id="12299" name="Text Box 6"/>
            <p:cNvSpPr txBox="1">
              <a:spLocks noChangeArrowheads="1"/>
            </p:cNvSpPr>
            <p:nvPr/>
          </p:nvSpPr>
          <p:spPr bwMode="auto">
            <a:xfrm>
              <a:off x="4276" y="3623"/>
              <a:ext cx="7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en-US" altLang="en-US" sz="2000"/>
                <a:t>…to this?</a:t>
              </a:r>
            </a:p>
          </p:txBody>
        </p:sp>
      </p:grpSp>
      <p:sp>
        <p:nvSpPr>
          <p:cNvPr id="12291" name="Rectangle 7"/>
          <p:cNvSpPr>
            <a:spLocks noGrp="1" noChangeArrowheads="1"/>
          </p:cNvSpPr>
          <p:nvPr>
            <p:ph type="title"/>
          </p:nvPr>
        </p:nvSpPr>
        <p:spPr>
          <a:xfrm>
            <a:off x="1270000" y="165100"/>
            <a:ext cx="6629400" cy="5969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Heart folding </a:t>
            </a:r>
          </a:p>
        </p:txBody>
      </p:sp>
      <p:grpSp>
        <p:nvGrpSpPr>
          <p:cNvPr id="12292" name="Group 8"/>
          <p:cNvGrpSpPr>
            <a:grpSpLocks/>
          </p:cNvGrpSpPr>
          <p:nvPr/>
        </p:nvGrpSpPr>
        <p:grpSpPr bwMode="auto">
          <a:xfrm>
            <a:off x="723900" y="1341438"/>
            <a:ext cx="3465513" cy="4456112"/>
            <a:chOff x="456" y="845"/>
            <a:chExt cx="2183" cy="2807"/>
          </a:xfrm>
        </p:grpSpPr>
        <p:pic>
          <p:nvPicPr>
            <p:cNvPr id="12296" name="Picture 9" descr="Sad12,4,Ol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37"/>
            <a:stretch>
              <a:fillRect/>
            </a:stretch>
          </p:blipFill>
          <p:spPr bwMode="auto">
            <a:xfrm>
              <a:off x="493" y="845"/>
              <a:ext cx="2146" cy="2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Text Box 10"/>
            <p:cNvSpPr txBox="1">
              <a:spLocks noChangeArrowheads="1"/>
            </p:cNvSpPr>
            <p:nvPr/>
          </p:nvSpPr>
          <p:spPr bwMode="auto">
            <a:xfrm>
              <a:off x="456" y="3440"/>
              <a:ext cx="5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600">
                  <a:latin typeface="Arial" pitchFamily="34" charset="0"/>
                </a:rPr>
                <a:t>22 days</a:t>
              </a:r>
            </a:p>
          </p:txBody>
        </p:sp>
      </p:grpSp>
      <p:sp>
        <p:nvSpPr>
          <p:cNvPr id="12293" name="Text Box 11"/>
          <p:cNvSpPr txBox="1">
            <a:spLocks noChangeArrowheads="1"/>
          </p:cNvSpPr>
          <p:nvPr/>
        </p:nvSpPr>
        <p:spPr bwMode="auto">
          <a:xfrm>
            <a:off x="731838" y="895350"/>
            <a:ext cx="3252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/>
              <a:t>How do you get from this…</a:t>
            </a:r>
          </a:p>
        </p:txBody>
      </p:sp>
      <p:sp>
        <p:nvSpPr>
          <p:cNvPr id="12294" name="TextBox 11"/>
          <p:cNvSpPr txBox="1">
            <a:spLocks noChangeArrowheads="1"/>
          </p:cNvSpPr>
          <p:nvPr/>
        </p:nvSpPr>
        <p:spPr bwMode="auto">
          <a:xfrm>
            <a:off x="2289175" y="5519738"/>
            <a:ext cx="169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Langman’s fig 12-7</a:t>
            </a: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6162675" y="5494338"/>
            <a:ext cx="1593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Carlson fig 17-19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130175"/>
            <a:ext cx="8929688" cy="641350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600" smtClean="0"/>
              <a:t>Folding and rotation of heart tube</a:t>
            </a:r>
          </a:p>
        </p:txBody>
      </p:sp>
      <p:sp>
        <p:nvSpPr>
          <p:cNvPr id="13315" name="Text Box 2"/>
          <p:cNvSpPr>
            <a:spLocks noGrp="1" noChangeArrowheads="1"/>
          </p:cNvSpPr>
          <p:nvPr>
            <p:ph idx="1"/>
          </p:nvPr>
        </p:nvSpPr>
        <p:spPr>
          <a:xfrm>
            <a:off x="2590800" y="4784725"/>
            <a:ext cx="3683000" cy="1477963"/>
          </a:xfrm>
        </p:spPr>
        <p:txBody>
          <a:bodyPr>
            <a:spAutoFit/>
          </a:bodyPr>
          <a:lstStyle/>
          <a:p>
            <a:pPr marL="169863" indent="-169863" algn="r" eaLnBrk="1" hangingPunct="1">
              <a:spcBef>
                <a:spcPct val="0"/>
              </a:spcBef>
            </a:pPr>
            <a:r>
              <a:rPr lang="en-US" altLang="en-US" sz="1800" smtClean="0"/>
              <a:t>Future R Ventricle moves ventrally and to right</a:t>
            </a:r>
          </a:p>
          <a:p>
            <a:pPr marL="169863" indent="-169863" algn="r" eaLnBrk="1" hangingPunct="1">
              <a:spcBef>
                <a:spcPct val="0"/>
              </a:spcBef>
            </a:pPr>
            <a:endParaRPr lang="en-US" altLang="en-US" sz="1800" smtClean="0"/>
          </a:p>
          <a:p>
            <a:pPr marL="169863" indent="-169863" algn="r" eaLnBrk="1" hangingPunct="1">
              <a:spcBef>
                <a:spcPct val="0"/>
              </a:spcBef>
            </a:pPr>
            <a:r>
              <a:rPr lang="en-US" altLang="en-US" sz="1800" smtClean="0"/>
              <a:t>Atrium moves dorsally </a:t>
            </a:r>
          </a:p>
          <a:p>
            <a:pPr marL="169863" indent="-169863" algn="r" eaLnBrk="1" hangingPunct="1">
              <a:spcBef>
                <a:spcPct val="0"/>
              </a:spcBef>
            </a:pPr>
            <a:r>
              <a:rPr lang="en-US" altLang="en-US" sz="1800" smtClean="0"/>
              <a:t>and to left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 rot="-1878602">
            <a:off x="6599238" y="5629275"/>
            <a:ext cx="582612" cy="374650"/>
          </a:xfrm>
          <a:prstGeom prst="curvedUpArrow">
            <a:avLst>
              <a:gd name="adj1" fmla="val 17315"/>
              <a:gd name="adj2" fmla="val 66545"/>
              <a:gd name="adj3" fmla="val 40995"/>
            </a:avLst>
          </a:prstGeom>
          <a:solidFill>
            <a:srgbClr val="FFFFFF"/>
          </a:solidFill>
          <a:ln w="57150">
            <a:solidFill>
              <a:srgbClr val="008000"/>
            </a:solidFill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imes New Roman" pitchFamily="18" charset="0"/>
              <a:cs typeface="+mn-cs"/>
            </a:endParaRPr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 rot="-2090631" flipH="1" flipV="1">
            <a:off x="6350000" y="4784725"/>
            <a:ext cx="558800" cy="439738"/>
          </a:xfrm>
          <a:prstGeom prst="curvedUpArrow">
            <a:avLst>
              <a:gd name="adj1" fmla="val 14149"/>
              <a:gd name="adj2" fmla="val 54378"/>
              <a:gd name="adj3" fmla="val 40995"/>
            </a:avLst>
          </a:prstGeom>
          <a:solidFill>
            <a:srgbClr val="FFFFFF"/>
          </a:solidFill>
          <a:ln w="57150">
            <a:solidFill>
              <a:srgbClr val="008000"/>
            </a:solidFill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3318" name="Group 6"/>
          <p:cNvGrpSpPr>
            <a:grpSpLocks/>
          </p:cNvGrpSpPr>
          <p:nvPr/>
        </p:nvGrpSpPr>
        <p:grpSpPr bwMode="auto">
          <a:xfrm>
            <a:off x="909638" y="865188"/>
            <a:ext cx="7388225" cy="3730625"/>
            <a:chOff x="128" y="545"/>
            <a:chExt cx="4654" cy="2350"/>
          </a:xfrm>
        </p:grpSpPr>
        <p:pic>
          <p:nvPicPr>
            <p:cNvPr id="13323" name="Picture 7" descr="Sadler 11,06,AB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545"/>
              <a:ext cx="4654" cy="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Text Box 8"/>
            <p:cNvSpPr txBox="1">
              <a:spLocks noChangeArrowheads="1"/>
            </p:cNvSpPr>
            <p:nvPr/>
          </p:nvSpPr>
          <p:spPr bwMode="auto">
            <a:xfrm>
              <a:off x="1052" y="1268"/>
              <a:ext cx="76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/>
                <a:t>bulbus cordis</a:t>
              </a:r>
            </a:p>
          </p:txBody>
        </p:sp>
        <p:sp>
          <p:nvSpPr>
            <p:cNvPr id="13325" name="Text Box 9"/>
            <p:cNvSpPr txBox="1">
              <a:spLocks noChangeArrowheads="1"/>
            </p:cNvSpPr>
            <p:nvPr/>
          </p:nvSpPr>
          <p:spPr bwMode="auto">
            <a:xfrm>
              <a:off x="993" y="1043"/>
              <a:ext cx="9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/>
                <a:t>truncus arteriosus</a:t>
              </a:r>
            </a:p>
          </p:txBody>
        </p:sp>
        <p:sp>
          <p:nvSpPr>
            <p:cNvPr id="13326" name="Text Box 10"/>
            <p:cNvSpPr txBox="1">
              <a:spLocks noChangeArrowheads="1"/>
            </p:cNvSpPr>
            <p:nvPr/>
          </p:nvSpPr>
          <p:spPr bwMode="auto">
            <a:xfrm>
              <a:off x="1044" y="819"/>
              <a:ext cx="9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/>
                <a:t>aortic roots</a:t>
              </a:r>
            </a:p>
          </p:txBody>
        </p:sp>
        <p:sp>
          <p:nvSpPr>
            <p:cNvPr id="13327" name="Text Box 11"/>
            <p:cNvSpPr txBox="1">
              <a:spLocks noChangeArrowheads="1"/>
            </p:cNvSpPr>
            <p:nvPr/>
          </p:nvSpPr>
          <p:spPr bwMode="auto">
            <a:xfrm>
              <a:off x="860" y="1686"/>
              <a:ext cx="9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/>
                <a:t>ventricle</a:t>
              </a:r>
            </a:p>
          </p:txBody>
        </p:sp>
        <p:sp>
          <p:nvSpPr>
            <p:cNvPr id="13328" name="Text Box 12"/>
            <p:cNvSpPr txBox="1">
              <a:spLocks noChangeArrowheads="1"/>
            </p:cNvSpPr>
            <p:nvPr/>
          </p:nvSpPr>
          <p:spPr bwMode="auto">
            <a:xfrm>
              <a:off x="1011" y="2133"/>
              <a:ext cx="9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/>
                <a:t>atrium</a:t>
              </a:r>
            </a:p>
          </p:txBody>
        </p:sp>
        <p:sp>
          <p:nvSpPr>
            <p:cNvPr id="13329" name="Text Box 13"/>
            <p:cNvSpPr txBox="1">
              <a:spLocks noChangeArrowheads="1"/>
            </p:cNvSpPr>
            <p:nvPr/>
          </p:nvSpPr>
          <p:spPr bwMode="auto">
            <a:xfrm>
              <a:off x="992" y="2430"/>
              <a:ext cx="9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/>
                <a:t>sinus venosus</a:t>
              </a:r>
            </a:p>
          </p:txBody>
        </p:sp>
      </p:grpSp>
      <p:sp>
        <p:nvSpPr>
          <p:cNvPr id="13319" name="Text Box 14"/>
          <p:cNvSpPr txBox="1">
            <a:spLocks noChangeArrowheads="1"/>
          </p:cNvSpPr>
          <p:nvPr/>
        </p:nvSpPr>
        <p:spPr bwMode="auto">
          <a:xfrm>
            <a:off x="846138" y="4364038"/>
            <a:ext cx="7048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200"/>
              <a:t>22 days</a:t>
            </a:r>
          </a:p>
        </p:txBody>
      </p:sp>
      <p:sp>
        <p:nvSpPr>
          <p:cNvPr id="13320" name="Text Box 15"/>
          <p:cNvSpPr txBox="1">
            <a:spLocks noChangeArrowheads="1"/>
          </p:cNvSpPr>
          <p:nvPr/>
        </p:nvSpPr>
        <p:spPr bwMode="auto">
          <a:xfrm>
            <a:off x="3306763" y="4373563"/>
            <a:ext cx="7048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200"/>
              <a:t>23 days</a:t>
            </a:r>
          </a:p>
        </p:txBody>
      </p:sp>
      <p:sp>
        <p:nvSpPr>
          <p:cNvPr id="13321" name="Text Box 16"/>
          <p:cNvSpPr txBox="1">
            <a:spLocks noChangeArrowheads="1"/>
          </p:cNvSpPr>
          <p:nvPr/>
        </p:nvSpPr>
        <p:spPr bwMode="auto">
          <a:xfrm>
            <a:off x="6238875" y="4378325"/>
            <a:ext cx="704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200"/>
              <a:t>24 days</a:t>
            </a:r>
          </a:p>
        </p:txBody>
      </p:sp>
      <p:sp>
        <p:nvSpPr>
          <p:cNvPr id="13322" name="TextBox 16"/>
          <p:cNvSpPr txBox="1">
            <a:spLocks noChangeArrowheads="1"/>
          </p:cNvSpPr>
          <p:nvPr/>
        </p:nvSpPr>
        <p:spPr bwMode="auto">
          <a:xfrm>
            <a:off x="6989763" y="4405313"/>
            <a:ext cx="1477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12-6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 autoUpdateAnimBg="0"/>
      <p:bldP spid="2458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855913" y="5087938"/>
            <a:ext cx="34353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9863" indent="-169863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>
                <a:solidFill>
                  <a:schemeClr val="bg1"/>
                </a:solidFill>
              </a:rPr>
              <a:t>Ventricle moves ventrally </a:t>
            </a:r>
            <a:br>
              <a:rPr lang="en-US" altLang="en-US" sz="1800">
                <a:solidFill>
                  <a:schemeClr val="bg1"/>
                </a:solidFill>
              </a:rPr>
            </a:br>
            <a:r>
              <a:rPr lang="en-US" altLang="en-US" sz="1800">
                <a:solidFill>
                  <a:schemeClr val="bg1"/>
                </a:solidFill>
              </a:rPr>
              <a:t>                       and to right</a:t>
            </a:r>
          </a:p>
          <a:p>
            <a:pPr>
              <a:buFontTx/>
              <a:buChar char="•"/>
            </a:pPr>
            <a:endParaRPr lang="en-US" altLang="en-US" sz="180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altLang="en-US" sz="1800">
                <a:solidFill>
                  <a:schemeClr val="bg1"/>
                </a:solidFill>
              </a:rPr>
              <a:t>Atrium moves dorsally </a:t>
            </a:r>
            <a:br>
              <a:rPr lang="en-US" altLang="en-US" sz="1800">
                <a:solidFill>
                  <a:schemeClr val="bg1"/>
                </a:solidFill>
              </a:rPr>
            </a:br>
            <a:r>
              <a:rPr lang="en-US" altLang="en-US" sz="1800">
                <a:solidFill>
                  <a:schemeClr val="bg1"/>
                </a:solidFill>
              </a:rPr>
              <a:t>                         and to left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07950" y="130175"/>
            <a:ext cx="8929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chemeClr val="bg1"/>
                </a:solidFill>
              </a:rPr>
              <a:t>Folding and rotation of heart tube</a:t>
            </a: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 rot="19721398">
            <a:off x="6599238" y="6054725"/>
            <a:ext cx="582612" cy="374650"/>
          </a:xfrm>
          <a:prstGeom prst="curvedUpArrow">
            <a:avLst>
              <a:gd name="adj1" fmla="val 17315"/>
              <a:gd name="adj2" fmla="val 66545"/>
              <a:gd name="adj3" fmla="val 40995"/>
            </a:avLst>
          </a:prstGeom>
          <a:solidFill>
            <a:schemeClr val="tx1"/>
          </a:solidFill>
          <a:ln w="57150">
            <a:solidFill>
              <a:schemeClr val="bg1"/>
            </a:solidFill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 rot="19509369" flipH="1" flipV="1">
            <a:off x="6350000" y="5210175"/>
            <a:ext cx="558800" cy="439738"/>
          </a:xfrm>
          <a:prstGeom prst="curvedUpArrow">
            <a:avLst>
              <a:gd name="adj1" fmla="val 14149"/>
              <a:gd name="adj2" fmla="val 54378"/>
              <a:gd name="adj3" fmla="val 40995"/>
            </a:avLst>
          </a:prstGeom>
          <a:solidFill>
            <a:schemeClr val="tx1"/>
          </a:solidFill>
          <a:ln w="57150">
            <a:solidFill>
              <a:schemeClr val="bg1"/>
            </a:solidFill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1725" y="4462463"/>
            <a:ext cx="18446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5"/>
              </a:rPr>
              <a:t>QuickTime version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heart-Loop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9812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g 15-6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5325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8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54000" y="161925"/>
            <a:ext cx="5689600" cy="1395413"/>
          </a:xfrm>
        </p:spPr>
        <p:txBody>
          <a:bodyPr/>
          <a:lstStyle/>
          <a:p>
            <a:pPr eaLnBrk="1" hangingPunct="1"/>
            <a:r>
              <a:rPr lang="en-US" altLang="en-US" smtClean="0"/>
              <a:t>Looped heart anatomy</a:t>
            </a:r>
          </a:p>
        </p:txBody>
      </p:sp>
      <p:sp>
        <p:nvSpPr>
          <p:cNvPr id="15364" name="TextBox 44"/>
          <p:cNvSpPr txBox="1">
            <a:spLocks noChangeArrowheads="1"/>
          </p:cNvSpPr>
          <p:nvPr/>
        </p:nvSpPr>
        <p:spPr bwMode="auto">
          <a:xfrm>
            <a:off x="6400800" y="4997450"/>
            <a:ext cx="1343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Carlson fig 17-18</a:t>
            </a: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3276600" y="5410200"/>
            <a:ext cx="1054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Calibri" pitchFamily="34" charset="0"/>
              </a:rPr>
              <a:t>~22 days,</a:t>
            </a:r>
          </a:p>
          <a:p>
            <a:pPr algn="ctr" eaLnBrk="1" hangingPunct="1"/>
            <a:r>
              <a:rPr lang="en-US" altLang="en-US" sz="1400">
                <a:latin typeface="Calibri" pitchFamily="34" charset="0"/>
              </a:rPr>
              <a:t>frontal view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6240463" y="5410200"/>
            <a:ext cx="109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Calibri" pitchFamily="34" charset="0"/>
              </a:rPr>
              <a:t>~24 days,</a:t>
            </a:r>
          </a:p>
          <a:p>
            <a:pPr algn="ctr" eaLnBrk="1" hangingPunct="1"/>
            <a:r>
              <a:rPr lang="en-US" altLang="en-US" sz="1400">
                <a:latin typeface="Calibri" pitchFamily="34" charset="0"/>
              </a:rPr>
              <a:t>sagittal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0" y="422275"/>
            <a:ext cx="4703763" cy="641350"/>
          </a:xfrm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3600" smtClean="0"/>
              <a:t>At 30 days…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2750" y="1285875"/>
            <a:ext cx="3810000" cy="4810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Atrial partitioning just beginning to happen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Primary interventricular foramen undivided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Outflow tract (bulbus cordis/truncus arteriosus) undivided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Proximal portion of bulbus cordis becomes trabeculated and forms the right ventricle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Atrioventricular canal undivided</a:t>
            </a:r>
          </a:p>
        </p:txBody>
      </p:sp>
      <p:pic>
        <p:nvPicPr>
          <p:cNvPr id="16388" name="Picture 5" descr="Sadler 11,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930275"/>
            <a:ext cx="405765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162800" y="5943600"/>
            <a:ext cx="169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Langman’s fig 12-8</a:t>
            </a:r>
          </a:p>
        </p:txBody>
      </p: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5838825" y="6251575"/>
            <a:ext cx="1857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/>
              <a:t>~d30, frontal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V partitioni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4038"/>
            <a:ext cx="6880225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4200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200" smtClean="0"/>
              <a:t>Partitioning the AV canal (days 30-35)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4724400"/>
            <a:ext cx="7696200" cy="1749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u="sng" smtClean="0"/>
              <a:t>Atrioventricular Endocardial Cushions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b="1" u="sng" smtClean="0"/>
              <a:t>Retinoic acid (and many other factors) dependent*</a:t>
            </a:r>
            <a:r>
              <a:rPr lang="en-US" altLang="en-US" sz="1800" smtClean="0"/>
              <a:t> conversion of endocardial endothelium in the AV canal into mesenchyme that proliferates to form “cushions” of tissue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smtClean="0"/>
              <a:t>Dorsal and ventral cushions fuse in the middle to form a block of tissue that divides right and left AV canals</a:t>
            </a:r>
          </a:p>
        </p:txBody>
      </p: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152400" y="6550025"/>
            <a:ext cx="899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i="1">
                <a:solidFill>
                  <a:srgbClr val="FF0000"/>
                </a:solidFill>
                <a:latin typeface="Calibri" pitchFamily="34" charset="0"/>
              </a:rPr>
              <a:t>*can be disrupted by exogenous retinoids and/or in many genetic disturbances (e.g. trisomy 21 –aka Down Syndrome)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5845175" y="4676775"/>
            <a:ext cx="200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Moore &amp; Persaud fig 13-11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852988" y="820738"/>
            <a:ext cx="1571625" cy="160655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545138" y="2493963"/>
            <a:ext cx="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84200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200" smtClean="0"/>
              <a:t>Partitioning the AV canal (days 30-35)</a:t>
            </a:r>
          </a:p>
        </p:txBody>
      </p: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304800" y="4724400"/>
            <a:ext cx="853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u="sng"/>
              <a:t>Atrioventricular Endocardial Cushions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/>
              <a:t>Expansion of tissue around periphery of AV canal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/>
              <a:t>Dorsal and ventral cushions fuse to form right and left AV canals divided by septum intermedium </a:t>
            </a:r>
            <a:r>
              <a:rPr lang="en-US" altLang="en-US" sz="1800" i="1">
                <a:solidFill>
                  <a:srgbClr val="FF0000"/>
                </a:solidFill>
              </a:rPr>
              <a:t>(failure of cushions to fuse causes “persistent AV canal”)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/>
              <a:t>Remodeling brings right and left AV canals into alignment with future right and left ventricles –movement driven by differential growth </a:t>
            </a:r>
            <a:r>
              <a:rPr lang="en-US" altLang="en-US" sz="1800" i="1">
                <a:solidFill>
                  <a:srgbClr val="FF0000"/>
                </a:solidFill>
              </a:rPr>
              <a:t>(failure of this process leads to “double inlet” defects)</a:t>
            </a: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6019800" y="4248150"/>
            <a:ext cx="2054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based on Larsen’s fig 12-27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1725" y="4343400"/>
            <a:ext cx="18446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5"/>
              </a:rPr>
              <a:t>QuickTime version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heartAVcan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00" y="1473778"/>
            <a:ext cx="274320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1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295400"/>
          </a:xfrm>
          <a:noFill/>
        </p:spPr>
        <p:txBody>
          <a:bodyPr/>
          <a:lstStyle/>
          <a:p>
            <a:r>
              <a:rPr lang="en-US" altLang="en-US" sz="5400" smtClean="0"/>
              <a:t>Persistent A-V canal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1219200"/>
          </a:xfrm>
        </p:spPr>
        <p:txBody>
          <a:bodyPr/>
          <a:lstStyle/>
          <a:p>
            <a:r>
              <a:rPr lang="en-US" altLang="en-US" sz="2400" smtClean="0"/>
              <a:t>Failure of A-V endocardial cushions to fuse</a:t>
            </a:r>
          </a:p>
          <a:p>
            <a:r>
              <a:rPr lang="en-US" altLang="en-US" sz="2400" smtClean="0"/>
              <a:t>Common in Down syndrome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10632" r="3027" b="3342"/>
          <a:stretch>
            <a:fillRect/>
          </a:stretch>
        </p:blipFill>
        <p:spPr bwMode="auto">
          <a:xfrm>
            <a:off x="217488" y="2590800"/>
            <a:ext cx="4430712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Line 6"/>
          <p:cNvSpPr>
            <a:spLocks noChangeShapeType="1"/>
          </p:cNvSpPr>
          <p:nvPr/>
        </p:nvSpPr>
        <p:spPr bwMode="auto">
          <a:xfrm>
            <a:off x="1219200" y="3543300"/>
            <a:ext cx="14478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2" name="Picture 7" descr="persistentA-Vca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5029200" y="2603500"/>
            <a:ext cx="36020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Calibri" pitchFamily="34" charset="0"/>
              </a:rPr>
              <a:t>View of A-V canal looking down into ventricles with atria removed </a:t>
            </a:r>
          </a:p>
          <a:p>
            <a:pPr algn="ctr" eaLnBrk="1" hangingPunct="1"/>
            <a:r>
              <a:rPr lang="en-US" altLang="en-US" sz="1600">
                <a:latin typeface="Calibri" pitchFamily="34" charset="0"/>
              </a:rPr>
              <a:t>(e.g. at dotted line on left)</a:t>
            </a: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6018213" y="6181725"/>
            <a:ext cx="2744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Fig 174, Nishimura &amp; Okamoto (1976)</a:t>
            </a:r>
          </a:p>
        </p:txBody>
      </p:sp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304800" y="6019800"/>
            <a:ext cx="1343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Carlson fig 17-32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r>
              <a:rPr lang="en-US" b="1" dirty="0" smtClean="0"/>
              <a:t>Learning 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25780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Understand the following processes of heart development in relation to adult anatomy and congenital malformations that may arise due to developmental errors:</a:t>
            </a:r>
          </a:p>
          <a:p>
            <a:pPr lvl="1"/>
            <a:r>
              <a:rPr lang="en-US" sz="1800" dirty="0" smtClean="0"/>
              <a:t>specification and repositioning of the </a:t>
            </a:r>
            <a:r>
              <a:rPr lang="en-US" sz="1800" b="1" dirty="0" smtClean="0"/>
              <a:t>heart fields</a:t>
            </a:r>
          </a:p>
          <a:p>
            <a:pPr lvl="1"/>
            <a:r>
              <a:rPr lang="en-US" sz="1800" b="1" dirty="0" smtClean="0"/>
              <a:t>formation</a:t>
            </a:r>
            <a:r>
              <a:rPr lang="en-US" sz="1800" dirty="0" smtClean="0"/>
              <a:t> and </a:t>
            </a:r>
            <a:r>
              <a:rPr lang="en-US" sz="1800" b="1" dirty="0" smtClean="0"/>
              <a:t>looping</a:t>
            </a:r>
            <a:r>
              <a:rPr lang="en-US" sz="1800" dirty="0" smtClean="0"/>
              <a:t> of the </a:t>
            </a:r>
            <a:r>
              <a:rPr lang="en-US" sz="1800" b="1" dirty="0" smtClean="0"/>
              <a:t>heart tube</a:t>
            </a:r>
          </a:p>
          <a:p>
            <a:pPr lvl="1"/>
            <a:r>
              <a:rPr lang="en-US" sz="1800" dirty="0" smtClean="0"/>
              <a:t>partitioning the </a:t>
            </a:r>
            <a:r>
              <a:rPr lang="en-US" sz="1800" b="1" dirty="0" err="1" smtClean="0"/>
              <a:t>atrioventricular</a:t>
            </a:r>
            <a:r>
              <a:rPr lang="en-US" sz="1800" b="1" dirty="0" smtClean="0"/>
              <a:t> canal</a:t>
            </a:r>
          </a:p>
          <a:p>
            <a:pPr lvl="1"/>
            <a:r>
              <a:rPr lang="en-US" sz="1800" dirty="0" err="1" smtClean="0"/>
              <a:t>septation</a:t>
            </a:r>
            <a:r>
              <a:rPr lang="en-US" sz="1800" dirty="0" smtClean="0"/>
              <a:t> of the </a:t>
            </a:r>
            <a:r>
              <a:rPr lang="en-US" sz="1800" b="1" dirty="0" smtClean="0"/>
              <a:t>atria</a:t>
            </a:r>
            <a:r>
              <a:rPr lang="en-US" sz="1800" dirty="0" smtClean="0"/>
              <a:t>, </a:t>
            </a:r>
            <a:r>
              <a:rPr lang="en-US" sz="1800" b="1" dirty="0" smtClean="0"/>
              <a:t>ventricles</a:t>
            </a:r>
            <a:r>
              <a:rPr lang="en-US" sz="1800" dirty="0" smtClean="0"/>
              <a:t>, and </a:t>
            </a:r>
            <a:r>
              <a:rPr lang="en-US" sz="1800" b="1" dirty="0" smtClean="0"/>
              <a:t>outflow tract</a:t>
            </a:r>
          </a:p>
          <a:p>
            <a:pPr lvl="1"/>
            <a:r>
              <a:rPr lang="en-US" sz="1800" dirty="0" smtClean="0"/>
              <a:t>formation of </a:t>
            </a:r>
            <a:r>
              <a:rPr lang="en-US" sz="1800" b="1" dirty="0" err="1" smtClean="0"/>
              <a:t>atrio</a:t>
            </a:r>
            <a:r>
              <a:rPr lang="en-US" sz="1800" b="1" dirty="0" smtClean="0"/>
              <a:t>-ventricular</a:t>
            </a:r>
            <a:r>
              <a:rPr lang="en-US" sz="1800" dirty="0" smtClean="0"/>
              <a:t>, </a:t>
            </a:r>
            <a:r>
              <a:rPr lang="en-US" sz="1800" b="1" dirty="0" smtClean="0"/>
              <a:t>aortic</a:t>
            </a:r>
            <a:r>
              <a:rPr lang="en-US" sz="1800" dirty="0" smtClean="0"/>
              <a:t>, and </a:t>
            </a:r>
            <a:r>
              <a:rPr lang="en-US" sz="1800" b="1" dirty="0" smtClean="0"/>
              <a:t>pulmonic valves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Understand the development and eventual fate of the </a:t>
            </a:r>
            <a:r>
              <a:rPr lang="en-US" sz="2000" b="1" dirty="0" err="1" smtClean="0"/>
              <a:t>vitelline</a:t>
            </a:r>
            <a:r>
              <a:rPr lang="en-US" sz="2000" dirty="0" smtClean="0"/>
              <a:t>, </a:t>
            </a:r>
            <a:r>
              <a:rPr lang="en-US" sz="2000" b="1" dirty="0" smtClean="0"/>
              <a:t>umbilical</a:t>
            </a:r>
            <a:r>
              <a:rPr lang="en-US" sz="2000" dirty="0" smtClean="0"/>
              <a:t>, and </a:t>
            </a:r>
            <a:r>
              <a:rPr lang="en-US" sz="2000" b="1" dirty="0" smtClean="0"/>
              <a:t>arch arteries </a:t>
            </a:r>
            <a:r>
              <a:rPr lang="en-US" sz="2000" dirty="0" smtClean="0"/>
              <a:t>and congenital malformations that may arise due to errors in arterial development.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Understand the development and eventual fate of the </a:t>
            </a:r>
            <a:r>
              <a:rPr lang="en-US" sz="2000" b="1" dirty="0" err="1" smtClean="0"/>
              <a:t>vitelline</a:t>
            </a:r>
            <a:r>
              <a:rPr lang="en-US" sz="2000" dirty="0" smtClean="0"/>
              <a:t> and </a:t>
            </a:r>
            <a:r>
              <a:rPr lang="en-US" sz="2000" b="1" dirty="0" smtClean="0"/>
              <a:t>umbilical veins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Understand the general processes by which the </a:t>
            </a:r>
            <a:r>
              <a:rPr lang="en-US" sz="2000" b="1" dirty="0" smtClean="0"/>
              <a:t>vena </a:t>
            </a:r>
            <a:r>
              <a:rPr lang="en-US" sz="2000" b="1" dirty="0" err="1" smtClean="0"/>
              <a:t>caval</a:t>
            </a:r>
            <a:r>
              <a:rPr lang="en-US" sz="2000" b="1" dirty="0" smtClean="0"/>
              <a:t> </a:t>
            </a:r>
            <a:r>
              <a:rPr lang="en-US" sz="2000" dirty="0" smtClean="0"/>
              <a:t>and </a:t>
            </a:r>
            <a:r>
              <a:rPr lang="en-US" sz="2000" b="1" dirty="0" err="1" smtClean="0"/>
              <a:t>azygous</a:t>
            </a:r>
            <a:r>
              <a:rPr lang="en-US" sz="2000" b="1" dirty="0" smtClean="0"/>
              <a:t> systems </a:t>
            </a:r>
            <a:r>
              <a:rPr lang="en-US" sz="2000" dirty="0" smtClean="0"/>
              <a:t>develop and the common anatomical anomalies that can be observed due to perturbations in their development.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Key words: heart development, neural crest, aortic arches, </a:t>
            </a:r>
            <a:r>
              <a:rPr lang="en-US" sz="2400" dirty="0" err="1" smtClean="0"/>
              <a:t>vitelline</a:t>
            </a:r>
            <a:r>
              <a:rPr lang="en-US" sz="2400" dirty="0" smtClean="0"/>
              <a:t> vessels, umbilical vessels, cardinal veins</a:t>
            </a:r>
          </a:p>
          <a:p>
            <a:endParaRPr lang="en-US" sz="22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783698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2752725" y="1905000"/>
            <a:ext cx="3648075" cy="4821238"/>
            <a:chOff x="24" y="24"/>
            <a:chExt cx="2298" cy="3037"/>
          </a:xfrm>
        </p:grpSpPr>
        <p:pic>
          <p:nvPicPr>
            <p:cNvPr id="20486" name="Picture 4" descr="Lars7,14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2298" cy="2880"/>
            </a:xfrm>
            <a:prstGeom prst="rect">
              <a:avLst/>
            </a:prstGeom>
            <a:noFill/>
            <a:ln w="127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7" name="Text Box 6"/>
            <p:cNvSpPr txBox="1">
              <a:spLocks noChangeArrowheads="1"/>
            </p:cNvSpPr>
            <p:nvPr/>
          </p:nvSpPr>
          <p:spPr bwMode="auto">
            <a:xfrm>
              <a:off x="52" y="2917"/>
              <a:ext cx="71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900"/>
            </a:p>
          </p:txBody>
        </p:sp>
      </p:grpSp>
      <p:sp>
        <p:nvSpPr>
          <p:cNvPr id="20483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01600"/>
            <a:ext cx="9144000" cy="954088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smtClean="0"/>
              <a:t>Atrial septum formation </a:t>
            </a:r>
            <a:r>
              <a:rPr lang="en-US" altLang="en-US" sz="3200" b="1" smtClean="0"/>
              <a:t>(days 28-35):</a:t>
            </a:r>
            <a:r>
              <a:rPr lang="en-US" altLang="en-US" sz="3600" b="1" smtClean="0"/>
              <a:t/>
            </a:r>
            <a:br>
              <a:rPr lang="en-US" altLang="en-US" sz="3600" b="1" smtClean="0"/>
            </a:br>
            <a:r>
              <a:rPr lang="en-US" altLang="en-US" sz="2000" smtClean="0"/>
              <a:t>essential for setting up respiratory and systemic circuits, but…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0" y="1143000"/>
            <a:ext cx="7696200" cy="533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000" smtClean="0"/>
              <a:t>…need to make sure oxygenated blood is shunted to systemic circulation</a:t>
            </a:r>
          </a:p>
        </p:txBody>
      </p:sp>
      <p:sp>
        <p:nvSpPr>
          <p:cNvPr id="20485" name="TextBox 18"/>
          <p:cNvSpPr txBox="1">
            <a:spLocks noChangeArrowheads="1"/>
          </p:cNvSpPr>
          <p:nvPr/>
        </p:nvSpPr>
        <p:spPr bwMode="auto">
          <a:xfrm>
            <a:off x="0" y="6581775"/>
            <a:ext cx="242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Larsen’s figs 12-24, 12-25, 12-26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038600" cy="2057400"/>
          </a:xfrm>
        </p:spPr>
        <p:txBody>
          <a:bodyPr/>
          <a:lstStyle/>
          <a:p>
            <a:r>
              <a:rPr lang="en-US" altLang="en-US" smtClean="0"/>
              <a:t>Why is a right-left shunt necessary?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half" idx="1"/>
          </p:nvPr>
        </p:nvSpPr>
        <p:spPr>
          <a:xfrm>
            <a:off x="0" y="2566988"/>
            <a:ext cx="3810000" cy="24622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000" smtClean="0"/>
              <a:t>In the fetus, blood is oxygenated in the </a:t>
            </a:r>
            <a:r>
              <a:rPr lang="en-US" altLang="en-US" sz="2000" u="sng" smtClean="0"/>
              <a:t>placenta</a:t>
            </a:r>
            <a:r>
              <a:rPr lang="en-US" altLang="en-US" sz="2000" smtClean="0"/>
              <a:t> and delivered to the heart via the inferior vena cava: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1800" smtClean="0"/>
              <a:t>Shunted to left atrium via </a:t>
            </a:r>
            <a:r>
              <a:rPr lang="en-US" altLang="en-US" sz="1800" b="1" smtClean="0"/>
              <a:t>foramen ovale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1800" smtClean="0"/>
              <a:t>Also shunted from pulmonary outflow via </a:t>
            </a:r>
            <a:r>
              <a:rPr lang="en-US" altLang="en-US" sz="1800" b="1" u="sng" smtClean="0"/>
              <a:t>ductus arteriorsus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1438"/>
            <a:ext cx="501967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7419975" y="6172200"/>
            <a:ext cx="1343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Carlson fig 17-19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876925"/>
            <a:ext cx="5018088" cy="641350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600" smtClean="0"/>
              <a:t>Atrial septum formation</a:t>
            </a:r>
          </a:p>
        </p:txBody>
      </p:sp>
      <p:grpSp>
        <p:nvGrpSpPr>
          <p:cNvPr id="22531" name="Group 2"/>
          <p:cNvGrpSpPr>
            <a:grpSpLocks/>
          </p:cNvGrpSpPr>
          <p:nvPr/>
        </p:nvGrpSpPr>
        <p:grpSpPr bwMode="auto">
          <a:xfrm>
            <a:off x="38100" y="38100"/>
            <a:ext cx="3648075" cy="4900613"/>
            <a:chOff x="24" y="24"/>
            <a:chExt cx="2298" cy="3087"/>
          </a:xfrm>
        </p:grpSpPr>
        <p:pic>
          <p:nvPicPr>
            <p:cNvPr id="22545" name="Picture 4" descr="Lars7,14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2298" cy="2880"/>
            </a:xfrm>
            <a:prstGeom prst="rect">
              <a:avLst/>
            </a:prstGeom>
            <a:noFill/>
            <a:ln w="127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46" name="Text Box 6"/>
            <p:cNvSpPr txBox="1">
              <a:spLocks noChangeArrowheads="1"/>
            </p:cNvSpPr>
            <p:nvPr/>
          </p:nvSpPr>
          <p:spPr bwMode="auto">
            <a:xfrm>
              <a:off x="52" y="2917"/>
              <a:ext cx="9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i="1"/>
                <a:t>Frontal views</a:t>
              </a:r>
            </a:p>
          </p:txBody>
        </p:sp>
      </p:grp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6435725" y="88900"/>
            <a:ext cx="2670175" cy="1736725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4950" indent="-234950" eaLnBrk="0" hangingPunct="0">
              <a:buFontTx/>
              <a:buChar char="•"/>
              <a:defRPr/>
            </a:pPr>
            <a:r>
              <a:rPr lang="en-US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septum primum</a:t>
            </a:r>
          </a:p>
          <a:p>
            <a:pPr marL="692150" lvl="1" indent="-234950" eaLnBrk="0" hangingPunct="0">
              <a:buFontTx/>
              <a:buChar char="–"/>
              <a:defRPr/>
            </a:pPr>
            <a:r>
              <a:rPr lang="en-US" sz="2000">
                <a:latin typeface="Times New Roman" pitchFamily="18" charset="0"/>
                <a:cs typeface="+mn-cs"/>
              </a:rPr>
              <a:t>ostium primum</a:t>
            </a:r>
          </a:p>
          <a:p>
            <a:pPr marL="692150" lvl="1" indent="-234950" eaLnBrk="0" hangingPunct="0">
              <a:buFontTx/>
              <a:buChar char="–"/>
              <a:defRPr/>
            </a:pPr>
            <a:r>
              <a:rPr lang="en-US" sz="2000">
                <a:latin typeface="Times New Roman" pitchFamily="18" charset="0"/>
                <a:cs typeface="+mn-cs"/>
              </a:rPr>
              <a:t>ostium secundum</a:t>
            </a:r>
            <a:endParaRPr lang="en-US">
              <a:solidFill>
                <a:srgbClr val="0066FF"/>
              </a:solidFill>
              <a:latin typeface="Times New Roman" pitchFamily="18" charset="0"/>
              <a:cs typeface="+mn-cs"/>
            </a:endParaRPr>
          </a:p>
          <a:p>
            <a:pPr marL="234950" indent="-234950" eaLnBrk="0" hangingPunct="0">
              <a:buFontTx/>
              <a:buChar char="•"/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septum secundum</a:t>
            </a:r>
            <a:endParaRPr lang="en-US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  <a:p>
            <a:pPr marL="692150" lvl="1" indent="-234950" eaLnBrk="0" hangingPunct="0">
              <a:buFontTx/>
              <a:buChar char="–"/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foramen ovale</a:t>
            </a:r>
            <a:endParaRPr lang="en-US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22533" name="TextBox 18"/>
          <p:cNvSpPr txBox="1">
            <a:spLocks noChangeArrowheads="1"/>
          </p:cNvSpPr>
          <p:nvPr/>
        </p:nvSpPr>
        <p:spPr bwMode="auto">
          <a:xfrm>
            <a:off x="0" y="6581775"/>
            <a:ext cx="242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Larsen’s figs 12-24, 12-25, 12-26</a:t>
            </a:r>
          </a:p>
        </p:txBody>
      </p:sp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0" y="0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</a:rPr>
              <a:t>~d28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738438" y="1135063"/>
            <a:ext cx="3648075" cy="4813300"/>
            <a:chOff x="2738438" y="1135063"/>
            <a:chExt cx="3648075" cy="4813300"/>
          </a:xfrm>
        </p:grpSpPr>
        <p:grpSp>
          <p:nvGrpSpPr>
            <p:cNvPr id="22541" name="Group 8"/>
            <p:cNvGrpSpPr>
              <a:grpSpLocks/>
            </p:cNvGrpSpPr>
            <p:nvPr/>
          </p:nvGrpSpPr>
          <p:grpSpPr bwMode="auto">
            <a:xfrm>
              <a:off x="2738438" y="1135063"/>
              <a:ext cx="3648075" cy="4813300"/>
              <a:chOff x="1725" y="715"/>
              <a:chExt cx="2298" cy="3032"/>
            </a:xfrm>
          </p:grpSpPr>
          <p:pic>
            <p:nvPicPr>
              <p:cNvPr id="22543" name="Picture 10" descr="Lars7,15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5" y="715"/>
                <a:ext cx="2298" cy="2885"/>
              </a:xfrm>
              <a:prstGeom prst="rect">
                <a:avLst/>
              </a:prstGeom>
              <a:noFill/>
              <a:ln w="127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544" name="Text Box 12"/>
              <p:cNvSpPr txBox="1">
                <a:spLocks noChangeArrowheads="1"/>
              </p:cNvSpPr>
              <p:nvPr/>
            </p:nvSpPr>
            <p:spPr bwMode="auto">
              <a:xfrm>
                <a:off x="1737" y="3603"/>
                <a:ext cx="71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altLang="en-US" sz="900"/>
              </a:p>
            </p:txBody>
          </p:sp>
        </p:grpSp>
        <p:sp>
          <p:nvSpPr>
            <p:cNvPr id="22542" name="TextBox 20"/>
            <p:cNvSpPr txBox="1">
              <a:spLocks noChangeArrowheads="1"/>
            </p:cNvSpPr>
            <p:nvPr/>
          </p:nvSpPr>
          <p:spPr bwMode="auto">
            <a:xfrm>
              <a:off x="2773051" y="1154668"/>
              <a:ext cx="6559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Calibri" pitchFamily="34" charset="0"/>
                </a:rPr>
                <a:t>~d32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434013" y="2239963"/>
            <a:ext cx="3671887" cy="4579937"/>
            <a:chOff x="5434013" y="2239963"/>
            <a:chExt cx="3671887" cy="4579937"/>
          </a:xfrm>
        </p:grpSpPr>
        <p:grpSp>
          <p:nvGrpSpPr>
            <p:cNvPr id="22537" name="Group 13"/>
            <p:cNvGrpSpPr>
              <a:grpSpLocks/>
            </p:cNvGrpSpPr>
            <p:nvPr/>
          </p:nvGrpSpPr>
          <p:grpSpPr bwMode="auto">
            <a:xfrm>
              <a:off x="5434013" y="2239963"/>
              <a:ext cx="3671887" cy="4579937"/>
              <a:chOff x="3423" y="1411"/>
              <a:chExt cx="2313" cy="2885"/>
            </a:xfrm>
          </p:grpSpPr>
          <p:pic>
            <p:nvPicPr>
              <p:cNvPr id="22539" name="Picture 15" descr="Lars7,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1" y="1411"/>
                <a:ext cx="2295" cy="2885"/>
              </a:xfrm>
              <a:prstGeom prst="rect">
                <a:avLst/>
              </a:prstGeom>
              <a:noFill/>
              <a:ln w="127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540" name="Text Box 17"/>
              <p:cNvSpPr txBox="1">
                <a:spLocks noChangeArrowheads="1"/>
              </p:cNvSpPr>
              <p:nvPr/>
            </p:nvSpPr>
            <p:spPr bwMode="auto">
              <a:xfrm>
                <a:off x="3423" y="4110"/>
                <a:ext cx="71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altLang="en-US" sz="900"/>
              </a:p>
            </p:txBody>
          </p:sp>
        </p:grpSp>
        <p:sp>
          <p:nvSpPr>
            <p:cNvPr id="22538" name="TextBox 21"/>
            <p:cNvSpPr txBox="1">
              <a:spLocks noChangeArrowheads="1"/>
            </p:cNvSpPr>
            <p:nvPr/>
          </p:nvSpPr>
          <p:spPr bwMode="auto">
            <a:xfrm>
              <a:off x="5462588" y="2239963"/>
              <a:ext cx="6559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Calibri" pitchFamily="34" charset="0"/>
                </a:rPr>
                <a:t>~d35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-11113" y="-89"/>
            <a:ext cx="91170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600" dirty="0">
                <a:latin typeface="Calibri" panose="020F0502020204030204" pitchFamily="34" charset="0"/>
              </a:rPr>
              <a:t>Atrial septum formation (days 28-35</a:t>
            </a:r>
            <a:r>
              <a:rPr lang="en-US" altLang="en-US" sz="3600" dirty="0" smtClean="0">
                <a:latin typeface="Calibri" panose="020F0502020204030204" pitchFamily="34" charset="0"/>
              </a:rPr>
              <a:t>) </a:t>
            </a:r>
          </a:p>
          <a:p>
            <a:pPr algn="ctr"/>
            <a:r>
              <a:rPr lang="en-US" altLang="en-US" sz="3600" dirty="0" smtClean="0">
                <a:latin typeface="Calibri" panose="020F0502020204030204" pitchFamily="34" charset="0"/>
              </a:rPr>
              <a:t>and the left-to-right shunt</a:t>
            </a:r>
            <a:endParaRPr lang="en-US" altLang="en-US" sz="3600" dirty="0">
              <a:latin typeface="Calibri" panose="020F0502020204030204" pitchFamily="34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7312" y="5336743"/>
            <a:ext cx="30099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septum </a:t>
            </a:r>
            <a:r>
              <a:rPr lang="en-US" sz="1600" dirty="0" err="1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primum</a:t>
            </a:r>
            <a:r>
              <a:rPr lang="en-US" sz="16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 (blue)</a:t>
            </a:r>
            <a:endParaRPr lang="en-US" sz="1600" dirty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  <a:p>
            <a:pPr lvl="1" indent="-222250" eaLnBrk="0" hangingPunct="0">
              <a:buFontTx/>
              <a:buChar char="–"/>
              <a:defRPr/>
            </a:pPr>
            <a:r>
              <a:rPr lang="en-US" sz="1400" dirty="0" err="1">
                <a:latin typeface="Calibri" pitchFamily="34" charset="0"/>
                <a:cs typeface="Calibri" pitchFamily="34" charset="0"/>
              </a:rPr>
              <a:t>ostium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primum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lvl="1" indent="-222250" eaLnBrk="0" hangingPunct="0">
              <a:buFontTx/>
              <a:buChar char="–"/>
              <a:defRPr/>
            </a:pPr>
            <a:r>
              <a:rPr lang="en-US" sz="1400" dirty="0" err="1">
                <a:latin typeface="Calibri" pitchFamily="34" charset="0"/>
                <a:cs typeface="Calibri" pitchFamily="34" charset="0"/>
              </a:rPr>
              <a:t>ostium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secundum</a:t>
            </a:r>
            <a:endParaRPr lang="en-US" sz="1600" dirty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septum </a:t>
            </a:r>
            <a:r>
              <a:rPr lang="en-US" sz="1600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secundum</a:t>
            </a:r>
            <a:r>
              <a:rPr lang="en-US" sz="16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(green)</a:t>
            </a:r>
            <a:endParaRPr lang="en-US" sz="1600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lvl="1" indent="-222250" eaLnBrk="0" hangingPunct="0">
              <a:buFontTx/>
              <a:buChar char="–"/>
              <a:defRPr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foramen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ovale</a:t>
            </a:r>
            <a:endParaRPr lang="en-US" sz="1600" dirty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925" y="4767262"/>
            <a:ext cx="18446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6"/>
              </a:rPr>
              <a:t>QuickTime version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559" name="TextBox 1"/>
          <p:cNvSpPr txBox="1">
            <a:spLocks noChangeArrowheads="1"/>
          </p:cNvSpPr>
          <p:nvPr/>
        </p:nvSpPr>
        <p:spPr bwMode="auto">
          <a:xfrm>
            <a:off x="-76200" y="1247001"/>
            <a:ext cx="9814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i="1" dirty="0"/>
              <a:t>frontal view</a:t>
            </a:r>
          </a:p>
        </p:txBody>
      </p:sp>
      <p:sp>
        <p:nvSpPr>
          <p:cNvPr id="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76600" y="1331424"/>
            <a:ext cx="5829300" cy="415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>
            <a:lvl1pPr marL="241300" indent="-241300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907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479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051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623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u="sng" dirty="0">
                <a:latin typeface="Calibri" panose="020F0502020204030204" pitchFamily="34" charset="0"/>
              </a:rPr>
              <a:t>Prenatal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Right side at higher pressure (high pulmonary resistance)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Oxygenated blood from IVC streams through foramen </a:t>
            </a:r>
            <a:r>
              <a:rPr lang="en-US" altLang="en-US" sz="1600" dirty="0" err="1">
                <a:latin typeface="Calibri" panose="020F0502020204030204" pitchFamily="34" charset="0"/>
              </a:rPr>
              <a:t>ovale</a:t>
            </a:r>
            <a:endParaRPr lang="en-US" altLang="en-US" sz="1600" dirty="0">
              <a:latin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Valve of foramen </a:t>
            </a:r>
            <a:r>
              <a:rPr lang="en-US" altLang="en-US" sz="1600" dirty="0" err="1">
                <a:latin typeface="Calibri" panose="020F0502020204030204" pitchFamily="34" charset="0"/>
              </a:rPr>
              <a:t>ovale</a:t>
            </a:r>
            <a:r>
              <a:rPr lang="en-US" altLang="en-US" sz="1600" dirty="0">
                <a:latin typeface="Calibri" panose="020F0502020204030204" pitchFamily="34" charset="0"/>
              </a:rPr>
              <a:t> closes with left atrial contraction</a:t>
            </a:r>
          </a:p>
          <a:p>
            <a:pPr>
              <a:buFontTx/>
              <a:buChar char="•"/>
            </a:pPr>
            <a:endParaRPr lang="en-US" altLang="en-US" sz="1600" dirty="0">
              <a:latin typeface="Calibri" panose="020F0502020204030204" pitchFamily="34" charset="0"/>
            </a:endParaRPr>
          </a:p>
          <a:p>
            <a:r>
              <a:rPr lang="en-US" altLang="en-US" sz="2800" u="sng" dirty="0">
                <a:latin typeface="Calibri" panose="020F0502020204030204" pitchFamily="34" charset="0"/>
              </a:rPr>
              <a:t>Postnatal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Right side at lower pressure (low pulmonary resistance)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Left side at higher pressure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Pressure differential closes valve (physiological closure)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Valve eventually </a:t>
            </a:r>
            <a:r>
              <a:rPr lang="en-US" altLang="en-US" sz="1600" dirty="0" smtClean="0">
                <a:latin typeface="Calibri" panose="020F0502020204030204" pitchFamily="34" charset="0"/>
              </a:rPr>
              <a:t>fuses in ~75% of people </a:t>
            </a:r>
            <a:r>
              <a:rPr lang="en-US" altLang="en-US" sz="1600" dirty="0">
                <a:latin typeface="Calibri" panose="020F0502020204030204" pitchFamily="34" charset="0"/>
              </a:rPr>
              <a:t>(anatomical closure</a:t>
            </a:r>
            <a:r>
              <a:rPr lang="en-US" altLang="en-US" sz="1600" dirty="0" smtClean="0">
                <a:latin typeface="Calibri" panose="020F0502020204030204" pitchFamily="34" charset="0"/>
              </a:rPr>
              <a:t>)</a:t>
            </a:r>
          </a:p>
          <a:p>
            <a:pPr>
              <a:buFontTx/>
              <a:buChar char="•"/>
            </a:pPr>
            <a:endParaRPr lang="en-US" altLang="en-US" sz="1600" dirty="0">
              <a:latin typeface="Calibri" panose="020F0502020204030204" pitchFamily="34" charset="0"/>
            </a:endParaRPr>
          </a:p>
          <a:p>
            <a:pPr marL="0" indent="0"/>
            <a:r>
              <a:rPr lang="en-US" altLang="en-US" sz="16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  approximately 25% of adults, anatomical closure never happens, in which case the foramen </a:t>
            </a:r>
            <a:r>
              <a:rPr lang="en-US" altLang="en-US" sz="1600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ovale</a:t>
            </a:r>
            <a:r>
              <a:rPr lang="en-US" altLang="en-US" sz="16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is said to be ‘</a:t>
            </a:r>
            <a:r>
              <a:rPr lang="en-US" altLang="en-US" sz="16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PROBE-PATENT,</a:t>
            </a:r>
            <a:r>
              <a:rPr lang="en-US" altLang="en-US" sz="16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’ meaning that it can be opened by mechanical force or reduced pressure on the left side of the heart. </a:t>
            </a:r>
            <a:endParaRPr lang="en-US" altLang="en-US" sz="16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heartAtrialSeptum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524000"/>
            <a:ext cx="3075507" cy="324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Atrial Septal Defects (ASDs)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762000"/>
            <a:ext cx="8077200" cy="1447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 smtClean="0"/>
              <a:t>True ASD is a lack of </a:t>
            </a:r>
            <a:r>
              <a:rPr lang="en-US" altLang="en-US" sz="2000" dirty="0" err="1" smtClean="0"/>
              <a:t>septal</a:t>
            </a:r>
            <a:r>
              <a:rPr lang="en-US" altLang="en-US" sz="2000" dirty="0" smtClean="0"/>
              <a:t> tissue as opposed to failure of the </a:t>
            </a:r>
            <a:r>
              <a:rPr lang="en-US" altLang="en-US" sz="2000" dirty="0" err="1" smtClean="0"/>
              <a:t>septal</a:t>
            </a:r>
            <a:r>
              <a:rPr lang="en-US" altLang="en-US" sz="2000" dirty="0" smtClean="0"/>
              <a:t> flaps to fuse (i.e. a ‘probe-patent foramen </a:t>
            </a:r>
            <a:r>
              <a:rPr lang="en-US" altLang="en-US" sz="2000" dirty="0" err="1" smtClean="0"/>
              <a:t>ovale</a:t>
            </a:r>
            <a:r>
              <a:rPr lang="en-US" altLang="en-US" sz="2000" dirty="0" smtClean="0"/>
              <a:t>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 smtClean="0"/>
              <a:t>Multi-</a:t>
            </a:r>
            <a:r>
              <a:rPr lang="en-US" altLang="en-US" sz="2000" dirty="0" err="1" smtClean="0"/>
              <a:t>factoral</a:t>
            </a:r>
            <a:r>
              <a:rPr lang="en-US" altLang="en-US" sz="2000" dirty="0" smtClean="0"/>
              <a:t>, so many etiologies, but one well-known example is </a:t>
            </a:r>
            <a:r>
              <a:rPr lang="en-US" altLang="en-US" sz="2000" u="sng" dirty="0" smtClean="0"/>
              <a:t>mutation in NKX2-5</a:t>
            </a:r>
            <a:r>
              <a:rPr lang="en-US" altLang="en-US" sz="2000" dirty="0" smtClean="0"/>
              <a:t> characterized by:</a:t>
            </a:r>
            <a:endParaRPr lang="en-US" altLang="en-US" sz="2000" u="sng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 smtClean="0"/>
              <a:t>Incomplete septum </a:t>
            </a:r>
            <a:r>
              <a:rPr lang="en-US" altLang="en-US" sz="1600" dirty="0" err="1" smtClean="0"/>
              <a:t>secundum</a:t>
            </a:r>
            <a:endParaRPr lang="en-US" altLang="en-US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 smtClean="0"/>
              <a:t>AV “bundle block” (disruption of conducting fibers, evidenced by prolonged P-R interval on ECG) –typically worsens with age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800" dirty="0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457200" y="2844523"/>
            <a:ext cx="7543800" cy="335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6400800"/>
            <a:ext cx="1828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latin typeface="Calibri" panose="020F0502020204030204" pitchFamily="34" charset="0"/>
              </a:rPr>
              <a:t>Schott et al. (1998). Science. 281:108-111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867400" y="5988050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latin typeface="Calibri" panose="020F0502020204030204" pitchFamily="34" charset="0"/>
              </a:rPr>
              <a:t>C. ECG </a:t>
            </a:r>
            <a:r>
              <a:rPr lang="en-US" altLang="en-US" sz="1400" dirty="0">
                <a:latin typeface="Calibri" panose="020F0502020204030204" pitchFamily="34" charset="0"/>
              </a:rPr>
              <a:t>showing progressive AV block (normal P-R int. 0.13-0.2s)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124200" y="6019800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latin typeface="Calibri" panose="020F0502020204030204" pitchFamily="34" charset="0"/>
              </a:rPr>
              <a:t>B. Doppler </a:t>
            </a:r>
            <a:r>
              <a:rPr lang="en-US" altLang="en-US" sz="1400" dirty="0">
                <a:latin typeface="Calibri" panose="020F0502020204030204" pitchFamily="34" charset="0"/>
              </a:rPr>
              <a:t>flow echo-CG showing RA to LA shunt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5" name="Picture 15" descr="C:\Users\jvelkey\Dropbox\DukeTeaching\NormalBody-2013\EB2-cardiovascular\5thWeek-4chamber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18" y="0"/>
            <a:ext cx="4742982" cy="332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65061"/>
            <a:ext cx="4572001" cy="1200329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b="1" dirty="0" smtClean="0"/>
              <a:t>By the end of the 5</a:t>
            </a:r>
            <a:r>
              <a:rPr lang="en-US" altLang="en-US" sz="3600" b="1" baseline="30000" dirty="0" smtClean="0"/>
              <a:t>th</a:t>
            </a:r>
            <a:r>
              <a:rPr lang="en-US" altLang="en-US" sz="3600" b="1" dirty="0" smtClean="0"/>
              <a:t> week…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2895600"/>
            <a:ext cx="5845175" cy="3157788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2000" dirty="0" smtClean="0"/>
              <a:t>A-V cushions almost fused</a:t>
            </a:r>
          </a:p>
          <a:p>
            <a:pPr eaLnBrk="1" hangingPunct="1"/>
            <a:r>
              <a:rPr lang="en-US" altLang="en-US" sz="2000" dirty="0" smtClean="0"/>
              <a:t>Atrium in process of </a:t>
            </a:r>
            <a:r>
              <a:rPr lang="en-US" altLang="en-US" sz="2000" dirty="0" err="1" smtClean="0"/>
              <a:t>septal</a:t>
            </a:r>
            <a:r>
              <a:rPr lang="en-US" altLang="en-US" sz="2000" dirty="0" smtClean="0"/>
              <a:t> formation</a:t>
            </a:r>
          </a:p>
          <a:p>
            <a:pPr eaLnBrk="1" hangingPunct="1"/>
            <a:r>
              <a:rPr lang="en-US" altLang="en-US" sz="2000" dirty="0" err="1" smtClean="0"/>
              <a:t>Interventricular</a:t>
            </a:r>
            <a:r>
              <a:rPr lang="en-US" altLang="en-US" sz="2000" dirty="0" smtClean="0"/>
              <a:t> septum still incomplete</a:t>
            </a:r>
          </a:p>
          <a:p>
            <a:pPr lvl="1" eaLnBrk="1" hangingPunct="1"/>
            <a:r>
              <a:rPr lang="en-US" altLang="en-US" sz="1800" u="sng" dirty="0" smtClean="0"/>
              <a:t>muscular</a:t>
            </a:r>
            <a:r>
              <a:rPr lang="en-US" altLang="en-US" sz="1800" dirty="0" smtClean="0"/>
              <a:t> septum present </a:t>
            </a:r>
            <a:r>
              <a:rPr lang="en-US" altLang="en-US" sz="1600" i="1" dirty="0" smtClean="0">
                <a:solidFill>
                  <a:srgbClr val="FF0000"/>
                </a:solidFill>
              </a:rPr>
              <a:t>(defects in ventricular myocardial development can cause so-called ‘muscular VSDs’ but this is rare)</a:t>
            </a:r>
          </a:p>
          <a:p>
            <a:pPr lvl="1" eaLnBrk="1" hangingPunct="1"/>
            <a:r>
              <a:rPr lang="en-US" altLang="en-US" sz="1800" u="sng" dirty="0" smtClean="0"/>
              <a:t>membranous</a:t>
            </a:r>
            <a:r>
              <a:rPr lang="en-US" altLang="en-US" sz="1800" dirty="0" smtClean="0"/>
              <a:t> septum ABSENT </a:t>
            </a:r>
            <a:r>
              <a:rPr lang="en-US" altLang="en-US" sz="1600" dirty="0" smtClean="0">
                <a:solidFill>
                  <a:srgbClr val="FF0000"/>
                </a:solidFill>
              </a:rPr>
              <a:t>(forming the membranous septum relies on multiple tissue, so ‘membranous VSDs’ are rather common)</a:t>
            </a:r>
          </a:p>
          <a:p>
            <a:pPr eaLnBrk="1" hangingPunct="1"/>
            <a:r>
              <a:rPr lang="en-US" altLang="en-US" sz="2000" dirty="0" smtClean="0"/>
              <a:t>Outflow tract still undivided</a:t>
            </a:r>
          </a:p>
        </p:txBody>
      </p:sp>
      <p:pic>
        <p:nvPicPr>
          <p:cNvPr id="25616" name="Picture 16" descr="C:\Users\jvelkey\Dropbox\DukeTeaching\NormalBody-2013\EB2-cardiovascular\outflow trac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8"/>
          <a:stretch/>
        </p:blipFill>
        <p:spPr bwMode="auto">
          <a:xfrm>
            <a:off x="6172200" y="3810000"/>
            <a:ext cx="2133600" cy="302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7239000" y="4114800"/>
            <a:ext cx="3810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54951" y="3919653"/>
            <a:ext cx="1271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outflow tract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6477000" y="4953000"/>
            <a:ext cx="663575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477000" y="4953000"/>
            <a:ext cx="663575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54804" y="4659050"/>
            <a:ext cx="1295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A-V cushions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102503" y="6142540"/>
            <a:ext cx="1136497" cy="397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07074" y="6371139"/>
            <a:ext cx="2565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muscular ventricular septum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7-20C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6313"/>
            <a:ext cx="5072063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7-20A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90525"/>
            <a:ext cx="42672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508125" y="868363"/>
            <a:ext cx="285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200">
                <a:latin typeface="Times New Roman" pitchFamily="18" charset="0"/>
              </a:rPr>
              <a:t>R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098675" y="969963"/>
            <a:ext cx="2778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200">
                <a:latin typeface="Times New Roman" pitchFamily="18" charset="0"/>
              </a:rPr>
              <a:t>L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227138" y="3279775"/>
            <a:ext cx="60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200">
                <a:latin typeface="Times New Roman" pitchFamily="18" charset="0"/>
              </a:rPr>
              <a:t>5th wk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079500" y="6545263"/>
            <a:ext cx="603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200">
                <a:latin typeface="Times New Roman" pitchFamily="18" charset="0"/>
              </a:rPr>
              <a:t>8th wk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043238" y="6519863"/>
            <a:ext cx="603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200">
                <a:latin typeface="Times New Roman" pitchFamily="18" charset="0"/>
              </a:rPr>
              <a:t>9th wk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3617913" y="3287713"/>
            <a:ext cx="603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200">
                <a:latin typeface="Times New Roman" pitchFamily="18" charset="0"/>
              </a:rPr>
              <a:t>7th wk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594225" y="450850"/>
            <a:ext cx="4321175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u="sng" dirty="0" err="1"/>
              <a:t>Truncoconal</a:t>
            </a:r>
            <a:r>
              <a:rPr lang="en-US" altLang="en-US" sz="1600" u="sng" dirty="0"/>
              <a:t> ridges</a:t>
            </a:r>
          </a:p>
          <a:p>
            <a:pPr>
              <a:buFontTx/>
              <a:buChar char="•"/>
            </a:pPr>
            <a:r>
              <a:rPr lang="en-US" altLang="en-US" sz="1600" dirty="0"/>
              <a:t>Neural crest-derived </a:t>
            </a:r>
            <a:r>
              <a:rPr lang="en-US" altLang="en-US" sz="1600" dirty="0" err="1"/>
              <a:t>endocardial</a:t>
            </a:r>
            <a:r>
              <a:rPr lang="en-US" altLang="en-US" sz="1600" dirty="0"/>
              <a:t> cushions form in </a:t>
            </a:r>
            <a:r>
              <a:rPr lang="en-US" altLang="en-US" sz="1600" u="sng" dirty="0" err="1"/>
              <a:t>truncus</a:t>
            </a:r>
            <a:r>
              <a:rPr lang="en-US" altLang="en-US" sz="1600" dirty="0"/>
              <a:t> </a:t>
            </a:r>
            <a:r>
              <a:rPr lang="en-US" altLang="en-US" sz="1600" dirty="0" err="1"/>
              <a:t>arteriosis</a:t>
            </a:r>
            <a:r>
              <a:rPr lang="en-US" altLang="en-US" sz="1600" dirty="0"/>
              <a:t>  and </a:t>
            </a:r>
            <a:r>
              <a:rPr lang="en-US" altLang="en-US" sz="1600" u="sng" dirty="0" err="1"/>
              <a:t>conus</a:t>
            </a:r>
            <a:r>
              <a:rPr lang="en-US" altLang="en-US" sz="1600" dirty="0"/>
              <a:t> (</a:t>
            </a:r>
            <a:r>
              <a:rPr lang="en-US" altLang="en-US" sz="1600" dirty="0" err="1"/>
              <a:t>bulbus</a:t>
            </a:r>
            <a:r>
              <a:rPr lang="en-US" altLang="en-US" sz="1600" dirty="0"/>
              <a:t>) </a:t>
            </a:r>
            <a:r>
              <a:rPr lang="en-US" altLang="en-US" sz="1600" dirty="0" err="1"/>
              <a:t>cordis</a:t>
            </a:r>
            <a:r>
              <a:rPr lang="en-US" altLang="en-US" sz="1600" dirty="0"/>
              <a:t> region</a:t>
            </a:r>
          </a:p>
          <a:p>
            <a:pPr>
              <a:buFontTx/>
              <a:buChar char="•"/>
            </a:pPr>
            <a:r>
              <a:rPr lang="en-US" altLang="en-US" sz="1600" dirty="0"/>
              <a:t>Fuse at </a:t>
            </a:r>
            <a:r>
              <a:rPr lang="en-US" altLang="en-US" sz="1600" dirty="0" err="1"/>
              <a:t>truncoconal</a:t>
            </a:r>
            <a:r>
              <a:rPr lang="en-US" altLang="en-US" sz="1600" dirty="0"/>
              <a:t> transition and “zip” proximally and distally to form </a:t>
            </a:r>
            <a:r>
              <a:rPr lang="en-US" altLang="en-US" sz="1600" dirty="0" err="1"/>
              <a:t>aorticopulmonary</a:t>
            </a:r>
            <a:r>
              <a:rPr lang="en-US" altLang="en-US" sz="1600" dirty="0"/>
              <a:t> septum.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0" y="-68263"/>
            <a:ext cx="912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800"/>
              <a:t>Outflow Tract Partitioning (wks 5-9)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828675" y="2286000"/>
            <a:ext cx="8331200" cy="3824288"/>
            <a:chOff x="522" y="1440"/>
            <a:chExt cx="5248" cy="2409"/>
          </a:xfrm>
        </p:grpSpPr>
        <p:grpSp>
          <p:nvGrpSpPr>
            <p:cNvPr id="26645" name="Group 31"/>
            <p:cNvGrpSpPr>
              <a:grpSpLocks/>
            </p:cNvGrpSpPr>
            <p:nvPr/>
          </p:nvGrpSpPr>
          <p:grpSpPr bwMode="auto">
            <a:xfrm>
              <a:off x="522" y="1560"/>
              <a:ext cx="1671" cy="2289"/>
              <a:chOff x="522" y="1560"/>
              <a:chExt cx="1671" cy="2289"/>
            </a:xfrm>
          </p:grpSpPr>
          <p:sp>
            <p:nvSpPr>
              <p:cNvPr id="26647" name="Freeform 27"/>
              <p:cNvSpPr>
                <a:spLocks/>
              </p:cNvSpPr>
              <p:nvPr/>
            </p:nvSpPr>
            <p:spPr bwMode="auto">
              <a:xfrm>
                <a:off x="1719" y="3588"/>
                <a:ext cx="348" cy="258"/>
              </a:xfrm>
              <a:custGeom>
                <a:avLst/>
                <a:gdLst>
                  <a:gd name="T0" fmla="*/ 102 w 348"/>
                  <a:gd name="T1" fmla="*/ 255 h 258"/>
                  <a:gd name="T2" fmla="*/ 81 w 348"/>
                  <a:gd name="T3" fmla="*/ 240 h 258"/>
                  <a:gd name="T4" fmla="*/ 51 w 348"/>
                  <a:gd name="T5" fmla="*/ 186 h 258"/>
                  <a:gd name="T6" fmla="*/ 0 w 348"/>
                  <a:gd name="T7" fmla="*/ 69 h 258"/>
                  <a:gd name="T8" fmla="*/ 3 w 348"/>
                  <a:gd name="T9" fmla="*/ 54 h 258"/>
                  <a:gd name="T10" fmla="*/ 30 w 348"/>
                  <a:gd name="T11" fmla="*/ 42 h 258"/>
                  <a:gd name="T12" fmla="*/ 117 w 348"/>
                  <a:gd name="T13" fmla="*/ 21 h 258"/>
                  <a:gd name="T14" fmla="*/ 192 w 348"/>
                  <a:gd name="T15" fmla="*/ 12 h 258"/>
                  <a:gd name="T16" fmla="*/ 234 w 348"/>
                  <a:gd name="T17" fmla="*/ 3 h 258"/>
                  <a:gd name="T18" fmla="*/ 297 w 348"/>
                  <a:gd name="T19" fmla="*/ 0 h 258"/>
                  <a:gd name="T20" fmla="*/ 336 w 348"/>
                  <a:gd name="T21" fmla="*/ 3 h 258"/>
                  <a:gd name="T22" fmla="*/ 348 w 348"/>
                  <a:gd name="T23" fmla="*/ 30 h 258"/>
                  <a:gd name="T24" fmla="*/ 324 w 348"/>
                  <a:gd name="T25" fmla="*/ 123 h 258"/>
                  <a:gd name="T26" fmla="*/ 282 w 348"/>
                  <a:gd name="T27" fmla="*/ 180 h 258"/>
                  <a:gd name="T28" fmla="*/ 192 w 348"/>
                  <a:gd name="T29" fmla="*/ 234 h 258"/>
                  <a:gd name="T30" fmla="*/ 177 w 348"/>
                  <a:gd name="T31" fmla="*/ 249 h 258"/>
                  <a:gd name="T32" fmla="*/ 129 w 348"/>
                  <a:gd name="T33" fmla="*/ 258 h 258"/>
                  <a:gd name="T34" fmla="*/ 84 w 348"/>
                  <a:gd name="T35" fmla="*/ 249 h 258"/>
                  <a:gd name="T36" fmla="*/ 60 w 348"/>
                  <a:gd name="T37" fmla="*/ 210 h 2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48"/>
                  <a:gd name="T58" fmla="*/ 0 h 258"/>
                  <a:gd name="T59" fmla="*/ 348 w 348"/>
                  <a:gd name="T60" fmla="*/ 258 h 2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48" h="258">
                    <a:moveTo>
                      <a:pt x="102" y="255"/>
                    </a:moveTo>
                    <a:cubicBezTo>
                      <a:pt x="95" y="250"/>
                      <a:pt x="87" y="246"/>
                      <a:pt x="81" y="240"/>
                    </a:cubicBezTo>
                    <a:cubicBezTo>
                      <a:pt x="71" y="231"/>
                      <a:pt x="58" y="200"/>
                      <a:pt x="51" y="186"/>
                    </a:cubicBezTo>
                    <a:cubicBezTo>
                      <a:pt x="32" y="149"/>
                      <a:pt x="13" y="109"/>
                      <a:pt x="0" y="69"/>
                    </a:cubicBezTo>
                    <a:cubicBezTo>
                      <a:pt x="1" y="64"/>
                      <a:pt x="0" y="58"/>
                      <a:pt x="3" y="54"/>
                    </a:cubicBezTo>
                    <a:cubicBezTo>
                      <a:pt x="6" y="48"/>
                      <a:pt x="28" y="43"/>
                      <a:pt x="30" y="42"/>
                    </a:cubicBezTo>
                    <a:cubicBezTo>
                      <a:pt x="58" y="33"/>
                      <a:pt x="88" y="27"/>
                      <a:pt x="117" y="21"/>
                    </a:cubicBezTo>
                    <a:cubicBezTo>
                      <a:pt x="129" y="25"/>
                      <a:pt x="178" y="13"/>
                      <a:pt x="192" y="12"/>
                    </a:cubicBezTo>
                    <a:cubicBezTo>
                      <a:pt x="218" y="3"/>
                      <a:pt x="204" y="7"/>
                      <a:pt x="234" y="3"/>
                    </a:cubicBezTo>
                    <a:cubicBezTo>
                      <a:pt x="257" y="7"/>
                      <a:pt x="272" y="2"/>
                      <a:pt x="297" y="0"/>
                    </a:cubicBezTo>
                    <a:cubicBezTo>
                      <a:pt x="310" y="1"/>
                      <a:pt x="323" y="0"/>
                      <a:pt x="336" y="3"/>
                    </a:cubicBezTo>
                    <a:cubicBezTo>
                      <a:pt x="346" y="6"/>
                      <a:pt x="348" y="30"/>
                      <a:pt x="348" y="30"/>
                    </a:cubicBezTo>
                    <a:cubicBezTo>
                      <a:pt x="345" y="61"/>
                      <a:pt x="342" y="96"/>
                      <a:pt x="324" y="123"/>
                    </a:cubicBezTo>
                    <a:cubicBezTo>
                      <a:pt x="319" y="144"/>
                      <a:pt x="304" y="173"/>
                      <a:pt x="282" y="180"/>
                    </a:cubicBezTo>
                    <a:cubicBezTo>
                      <a:pt x="270" y="198"/>
                      <a:pt x="214" y="228"/>
                      <a:pt x="192" y="234"/>
                    </a:cubicBezTo>
                    <a:cubicBezTo>
                      <a:pt x="186" y="238"/>
                      <a:pt x="183" y="246"/>
                      <a:pt x="177" y="249"/>
                    </a:cubicBezTo>
                    <a:cubicBezTo>
                      <a:pt x="163" y="255"/>
                      <a:pt x="144" y="253"/>
                      <a:pt x="129" y="258"/>
                    </a:cubicBezTo>
                    <a:cubicBezTo>
                      <a:pt x="114" y="253"/>
                      <a:pt x="98" y="256"/>
                      <a:pt x="84" y="249"/>
                    </a:cubicBezTo>
                    <a:cubicBezTo>
                      <a:pt x="81" y="247"/>
                      <a:pt x="60" y="217"/>
                      <a:pt x="60" y="210"/>
                    </a:cubicBezTo>
                  </a:path>
                </a:pathLst>
              </a:custGeom>
              <a:solidFill>
                <a:srgbClr val="FFFFFF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8" name="Freeform 21"/>
              <p:cNvSpPr>
                <a:spLocks/>
              </p:cNvSpPr>
              <p:nvPr/>
            </p:nvSpPr>
            <p:spPr bwMode="auto">
              <a:xfrm>
                <a:off x="1890" y="1560"/>
                <a:ext cx="303" cy="261"/>
              </a:xfrm>
              <a:custGeom>
                <a:avLst/>
                <a:gdLst>
                  <a:gd name="T0" fmla="*/ 15 w 303"/>
                  <a:gd name="T1" fmla="*/ 162 h 261"/>
                  <a:gd name="T2" fmla="*/ 51 w 303"/>
                  <a:gd name="T3" fmla="*/ 30 h 261"/>
                  <a:gd name="T4" fmla="*/ 96 w 303"/>
                  <a:gd name="T5" fmla="*/ 9 h 261"/>
                  <a:gd name="T6" fmla="*/ 123 w 303"/>
                  <a:gd name="T7" fmla="*/ 0 h 261"/>
                  <a:gd name="T8" fmla="*/ 162 w 303"/>
                  <a:gd name="T9" fmla="*/ 9 h 261"/>
                  <a:gd name="T10" fmla="*/ 198 w 303"/>
                  <a:gd name="T11" fmla="*/ 6 h 261"/>
                  <a:gd name="T12" fmla="*/ 228 w 303"/>
                  <a:gd name="T13" fmla="*/ 0 h 261"/>
                  <a:gd name="T14" fmla="*/ 276 w 303"/>
                  <a:gd name="T15" fmla="*/ 3 h 261"/>
                  <a:gd name="T16" fmla="*/ 303 w 303"/>
                  <a:gd name="T17" fmla="*/ 30 h 261"/>
                  <a:gd name="T18" fmla="*/ 303 w 303"/>
                  <a:gd name="T19" fmla="*/ 51 h 261"/>
                  <a:gd name="T20" fmla="*/ 255 w 303"/>
                  <a:gd name="T21" fmla="*/ 147 h 261"/>
                  <a:gd name="T22" fmla="*/ 219 w 303"/>
                  <a:gd name="T23" fmla="*/ 189 h 261"/>
                  <a:gd name="T24" fmla="*/ 150 w 303"/>
                  <a:gd name="T25" fmla="*/ 240 h 261"/>
                  <a:gd name="T26" fmla="*/ 123 w 303"/>
                  <a:gd name="T27" fmla="*/ 255 h 261"/>
                  <a:gd name="T28" fmla="*/ 78 w 303"/>
                  <a:gd name="T29" fmla="*/ 258 h 261"/>
                  <a:gd name="T30" fmla="*/ 60 w 303"/>
                  <a:gd name="T31" fmla="*/ 258 h 261"/>
                  <a:gd name="T32" fmla="*/ 36 w 303"/>
                  <a:gd name="T33" fmla="*/ 252 h 261"/>
                  <a:gd name="T34" fmla="*/ 15 w 303"/>
                  <a:gd name="T35" fmla="*/ 228 h 261"/>
                  <a:gd name="T36" fmla="*/ 9 w 303"/>
                  <a:gd name="T37" fmla="*/ 210 h 261"/>
                  <a:gd name="T38" fmla="*/ 6 w 303"/>
                  <a:gd name="T39" fmla="*/ 150 h 261"/>
                  <a:gd name="T40" fmla="*/ 0 w 303"/>
                  <a:gd name="T41" fmla="*/ 129 h 2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03"/>
                  <a:gd name="T64" fmla="*/ 0 h 261"/>
                  <a:gd name="T65" fmla="*/ 303 w 303"/>
                  <a:gd name="T66" fmla="*/ 261 h 2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03" h="261">
                    <a:moveTo>
                      <a:pt x="15" y="162"/>
                    </a:moveTo>
                    <a:cubicBezTo>
                      <a:pt x="3" y="115"/>
                      <a:pt x="17" y="64"/>
                      <a:pt x="51" y="30"/>
                    </a:cubicBezTo>
                    <a:cubicBezTo>
                      <a:pt x="61" y="20"/>
                      <a:pt x="83" y="13"/>
                      <a:pt x="96" y="9"/>
                    </a:cubicBezTo>
                    <a:cubicBezTo>
                      <a:pt x="105" y="6"/>
                      <a:pt x="123" y="0"/>
                      <a:pt x="123" y="0"/>
                    </a:cubicBezTo>
                    <a:cubicBezTo>
                      <a:pt x="136" y="3"/>
                      <a:pt x="148" y="7"/>
                      <a:pt x="162" y="9"/>
                    </a:cubicBezTo>
                    <a:cubicBezTo>
                      <a:pt x="174" y="8"/>
                      <a:pt x="186" y="8"/>
                      <a:pt x="198" y="6"/>
                    </a:cubicBezTo>
                    <a:cubicBezTo>
                      <a:pt x="208" y="5"/>
                      <a:pt x="228" y="0"/>
                      <a:pt x="228" y="0"/>
                    </a:cubicBezTo>
                    <a:cubicBezTo>
                      <a:pt x="242" y="5"/>
                      <a:pt x="261" y="1"/>
                      <a:pt x="276" y="3"/>
                    </a:cubicBezTo>
                    <a:cubicBezTo>
                      <a:pt x="293" y="9"/>
                      <a:pt x="294" y="16"/>
                      <a:pt x="303" y="30"/>
                    </a:cubicBezTo>
                    <a:cubicBezTo>
                      <a:pt x="294" y="68"/>
                      <a:pt x="303" y="21"/>
                      <a:pt x="303" y="51"/>
                    </a:cubicBezTo>
                    <a:cubicBezTo>
                      <a:pt x="303" y="82"/>
                      <a:pt x="276" y="126"/>
                      <a:pt x="255" y="147"/>
                    </a:cubicBezTo>
                    <a:cubicBezTo>
                      <a:pt x="242" y="160"/>
                      <a:pt x="235" y="178"/>
                      <a:pt x="219" y="189"/>
                    </a:cubicBezTo>
                    <a:cubicBezTo>
                      <a:pt x="208" y="206"/>
                      <a:pt x="170" y="233"/>
                      <a:pt x="150" y="240"/>
                    </a:cubicBezTo>
                    <a:cubicBezTo>
                      <a:pt x="142" y="252"/>
                      <a:pt x="137" y="252"/>
                      <a:pt x="123" y="255"/>
                    </a:cubicBezTo>
                    <a:cubicBezTo>
                      <a:pt x="108" y="250"/>
                      <a:pt x="93" y="254"/>
                      <a:pt x="78" y="258"/>
                    </a:cubicBezTo>
                    <a:cubicBezTo>
                      <a:pt x="45" y="247"/>
                      <a:pt x="93" y="261"/>
                      <a:pt x="60" y="258"/>
                    </a:cubicBezTo>
                    <a:cubicBezTo>
                      <a:pt x="52" y="257"/>
                      <a:pt x="36" y="252"/>
                      <a:pt x="36" y="252"/>
                    </a:cubicBezTo>
                    <a:cubicBezTo>
                      <a:pt x="25" y="245"/>
                      <a:pt x="20" y="243"/>
                      <a:pt x="15" y="228"/>
                    </a:cubicBezTo>
                    <a:cubicBezTo>
                      <a:pt x="13" y="222"/>
                      <a:pt x="9" y="210"/>
                      <a:pt x="9" y="210"/>
                    </a:cubicBezTo>
                    <a:cubicBezTo>
                      <a:pt x="12" y="182"/>
                      <a:pt x="12" y="175"/>
                      <a:pt x="6" y="150"/>
                    </a:cubicBezTo>
                    <a:cubicBezTo>
                      <a:pt x="4" y="143"/>
                      <a:pt x="0" y="129"/>
                      <a:pt x="0" y="129"/>
                    </a:cubicBezTo>
                  </a:path>
                </a:pathLst>
              </a:custGeom>
              <a:solidFill>
                <a:srgbClr val="FFFFFF">
                  <a:alpha val="5294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9" name="Freeform 28"/>
              <p:cNvSpPr>
                <a:spLocks/>
              </p:cNvSpPr>
              <p:nvPr/>
            </p:nvSpPr>
            <p:spPr bwMode="auto">
              <a:xfrm>
                <a:off x="522" y="3591"/>
                <a:ext cx="324" cy="258"/>
              </a:xfrm>
              <a:custGeom>
                <a:avLst/>
                <a:gdLst>
                  <a:gd name="T0" fmla="*/ 30 w 348"/>
                  <a:gd name="T1" fmla="*/ 255 h 258"/>
                  <a:gd name="T2" fmla="*/ 24 w 348"/>
                  <a:gd name="T3" fmla="*/ 240 h 258"/>
                  <a:gd name="T4" fmla="*/ 16 w 348"/>
                  <a:gd name="T5" fmla="*/ 186 h 258"/>
                  <a:gd name="T6" fmla="*/ 0 w 348"/>
                  <a:gd name="T7" fmla="*/ 69 h 258"/>
                  <a:gd name="T8" fmla="*/ 3 w 348"/>
                  <a:gd name="T9" fmla="*/ 54 h 258"/>
                  <a:gd name="T10" fmla="*/ 8 w 348"/>
                  <a:gd name="T11" fmla="*/ 42 h 258"/>
                  <a:gd name="T12" fmla="*/ 34 w 348"/>
                  <a:gd name="T13" fmla="*/ 21 h 258"/>
                  <a:gd name="T14" fmla="*/ 57 w 348"/>
                  <a:gd name="T15" fmla="*/ 12 h 258"/>
                  <a:gd name="T16" fmla="*/ 70 w 348"/>
                  <a:gd name="T17" fmla="*/ 3 h 258"/>
                  <a:gd name="T18" fmla="*/ 88 w 348"/>
                  <a:gd name="T19" fmla="*/ 0 h 258"/>
                  <a:gd name="T20" fmla="*/ 100 w 348"/>
                  <a:gd name="T21" fmla="*/ 3 h 258"/>
                  <a:gd name="T22" fmla="*/ 102 w 348"/>
                  <a:gd name="T23" fmla="*/ 30 h 258"/>
                  <a:gd name="T24" fmla="*/ 95 w 348"/>
                  <a:gd name="T25" fmla="*/ 123 h 258"/>
                  <a:gd name="T26" fmla="*/ 83 w 348"/>
                  <a:gd name="T27" fmla="*/ 180 h 258"/>
                  <a:gd name="T28" fmla="*/ 57 w 348"/>
                  <a:gd name="T29" fmla="*/ 234 h 258"/>
                  <a:gd name="T30" fmla="*/ 53 w 348"/>
                  <a:gd name="T31" fmla="*/ 249 h 258"/>
                  <a:gd name="T32" fmla="*/ 38 w 348"/>
                  <a:gd name="T33" fmla="*/ 258 h 258"/>
                  <a:gd name="T34" fmla="*/ 25 w 348"/>
                  <a:gd name="T35" fmla="*/ 249 h 258"/>
                  <a:gd name="T36" fmla="*/ 18 w 348"/>
                  <a:gd name="T37" fmla="*/ 210 h 2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48"/>
                  <a:gd name="T58" fmla="*/ 0 h 258"/>
                  <a:gd name="T59" fmla="*/ 348 w 348"/>
                  <a:gd name="T60" fmla="*/ 258 h 2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48" h="258">
                    <a:moveTo>
                      <a:pt x="102" y="255"/>
                    </a:moveTo>
                    <a:cubicBezTo>
                      <a:pt x="95" y="250"/>
                      <a:pt x="87" y="246"/>
                      <a:pt x="81" y="240"/>
                    </a:cubicBezTo>
                    <a:cubicBezTo>
                      <a:pt x="71" y="231"/>
                      <a:pt x="58" y="200"/>
                      <a:pt x="51" y="186"/>
                    </a:cubicBezTo>
                    <a:cubicBezTo>
                      <a:pt x="32" y="149"/>
                      <a:pt x="13" y="109"/>
                      <a:pt x="0" y="69"/>
                    </a:cubicBezTo>
                    <a:cubicBezTo>
                      <a:pt x="1" y="64"/>
                      <a:pt x="0" y="58"/>
                      <a:pt x="3" y="54"/>
                    </a:cubicBezTo>
                    <a:cubicBezTo>
                      <a:pt x="6" y="48"/>
                      <a:pt x="28" y="43"/>
                      <a:pt x="30" y="42"/>
                    </a:cubicBezTo>
                    <a:cubicBezTo>
                      <a:pt x="58" y="33"/>
                      <a:pt x="88" y="27"/>
                      <a:pt x="117" y="21"/>
                    </a:cubicBezTo>
                    <a:cubicBezTo>
                      <a:pt x="129" y="25"/>
                      <a:pt x="178" y="13"/>
                      <a:pt x="192" y="12"/>
                    </a:cubicBezTo>
                    <a:cubicBezTo>
                      <a:pt x="218" y="3"/>
                      <a:pt x="204" y="7"/>
                      <a:pt x="234" y="3"/>
                    </a:cubicBezTo>
                    <a:cubicBezTo>
                      <a:pt x="257" y="7"/>
                      <a:pt x="272" y="2"/>
                      <a:pt x="297" y="0"/>
                    </a:cubicBezTo>
                    <a:cubicBezTo>
                      <a:pt x="310" y="1"/>
                      <a:pt x="323" y="0"/>
                      <a:pt x="336" y="3"/>
                    </a:cubicBezTo>
                    <a:cubicBezTo>
                      <a:pt x="346" y="6"/>
                      <a:pt x="348" y="30"/>
                      <a:pt x="348" y="30"/>
                    </a:cubicBezTo>
                    <a:cubicBezTo>
                      <a:pt x="345" y="61"/>
                      <a:pt x="342" y="96"/>
                      <a:pt x="324" y="123"/>
                    </a:cubicBezTo>
                    <a:cubicBezTo>
                      <a:pt x="319" y="144"/>
                      <a:pt x="304" y="173"/>
                      <a:pt x="282" y="180"/>
                    </a:cubicBezTo>
                    <a:cubicBezTo>
                      <a:pt x="270" y="198"/>
                      <a:pt x="214" y="228"/>
                      <a:pt x="192" y="234"/>
                    </a:cubicBezTo>
                    <a:cubicBezTo>
                      <a:pt x="186" y="238"/>
                      <a:pt x="183" y="246"/>
                      <a:pt x="177" y="249"/>
                    </a:cubicBezTo>
                    <a:cubicBezTo>
                      <a:pt x="163" y="255"/>
                      <a:pt x="144" y="253"/>
                      <a:pt x="129" y="258"/>
                    </a:cubicBezTo>
                    <a:cubicBezTo>
                      <a:pt x="114" y="253"/>
                      <a:pt x="98" y="256"/>
                      <a:pt x="84" y="249"/>
                    </a:cubicBezTo>
                    <a:cubicBezTo>
                      <a:pt x="81" y="247"/>
                      <a:pt x="60" y="217"/>
                      <a:pt x="60" y="210"/>
                    </a:cubicBezTo>
                  </a:path>
                </a:pathLst>
              </a:custGeom>
              <a:solidFill>
                <a:srgbClr val="FFFFFF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6" name="Text Box 13"/>
            <p:cNvSpPr txBox="1">
              <a:spLocks noChangeArrowheads="1"/>
            </p:cNvSpPr>
            <p:nvPr/>
          </p:nvSpPr>
          <p:spPr bwMode="auto">
            <a:xfrm>
              <a:off x="3024" y="1440"/>
              <a:ext cx="2746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400" b="1" i="1" dirty="0">
                  <a:solidFill>
                    <a:srgbClr val="D60093"/>
                  </a:solidFill>
                </a:rPr>
                <a:t>Membranous septum formed by contributions from AV </a:t>
              </a:r>
              <a:r>
                <a:rPr lang="en-US" altLang="en-US" sz="1400" b="1" i="1" dirty="0" smtClean="0">
                  <a:solidFill>
                    <a:srgbClr val="D60093"/>
                  </a:solidFill>
                </a:rPr>
                <a:t>cushions, muscular ventricular septum AND </a:t>
              </a:r>
              <a:r>
                <a:rPr lang="en-US" altLang="en-US" sz="1400" b="1" i="1" dirty="0" err="1">
                  <a:solidFill>
                    <a:srgbClr val="D60093"/>
                  </a:solidFill>
                </a:rPr>
                <a:t>truncoconal</a:t>
              </a:r>
              <a:r>
                <a:rPr lang="en-US" altLang="en-US" sz="1400" b="1" i="1" dirty="0">
                  <a:solidFill>
                    <a:srgbClr val="D60093"/>
                  </a:solidFill>
                </a:rPr>
                <a:t> cushions.</a:t>
              </a:r>
              <a:endParaRPr lang="en-US" altLang="en-US" sz="1400" b="1" i="1" dirty="0">
                <a:solidFill>
                  <a:srgbClr val="D60093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6637" name="Group 30"/>
          <p:cNvGrpSpPr>
            <a:grpSpLocks/>
          </p:cNvGrpSpPr>
          <p:nvPr/>
        </p:nvGrpSpPr>
        <p:grpSpPr bwMode="auto">
          <a:xfrm>
            <a:off x="904875" y="2643188"/>
            <a:ext cx="2505075" cy="3481387"/>
            <a:chOff x="570" y="1665"/>
            <a:chExt cx="1578" cy="2193"/>
          </a:xfrm>
        </p:grpSpPr>
        <p:sp>
          <p:nvSpPr>
            <p:cNvPr id="26642" name="Freeform 16"/>
            <p:cNvSpPr>
              <a:spLocks/>
            </p:cNvSpPr>
            <p:nvPr/>
          </p:nvSpPr>
          <p:spPr bwMode="auto">
            <a:xfrm>
              <a:off x="1899" y="1665"/>
              <a:ext cx="249" cy="156"/>
            </a:xfrm>
            <a:custGeom>
              <a:avLst/>
              <a:gdLst>
                <a:gd name="T0" fmla="*/ 33 w 249"/>
                <a:gd name="T1" fmla="*/ 27 h 156"/>
                <a:gd name="T2" fmla="*/ 84 w 249"/>
                <a:gd name="T3" fmla="*/ 18 h 156"/>
                <a:gd name="T4" fmla="*/ 177 w 249"/>
                <a:gd name="T5" fmla="*/ 6 h 156"/>
                <a:gd name="T6" fmla="*/ 231 w 249"/>
                <a:gd name="T7" fmla="*/ 3 h 156"/>
                <a:gd name="T8" fmla="*/ 249 w 249"/>
                <a:gd name="T9" fmla="*/ 30 h 156"/>
                <a:gd name="T10" fmla="*/ 213 w 249"/>
                <a:gd name="T11" fmla="*/ 75 h 156"/>
                <a:gd name="T12" fmla="*/ 108 w 249"/>
                <a:gd name="T13" fmla="*/ 147 h 156"/>
                <a:gd name="T14" fmla="*/ 12 w 249"/>
                <a:gd name="T15" fmla="*/ 129 h 156"/>
                <a:gd name="T16" fmla="*/ 3 w 249"/>
                <a:gd name="T17" fmla="*/ 87 h 156"/>
                <a:gd name="T18" fmla="*/ 33 w 249"/>
                <a:gd name="T19" fmla="*/ 27 h 1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9"/>
                <a:gd name="T31" fmla="*/ 0 h 156"/>
                <a:gd name="T32" fmla="*/ 249 w 249"/>
                <a:gd name="T33" fmla="*/ 156 h 1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9" h="156">
                  <a:moveTo>
                    <a:pt x="33" y="27"/>
                  </a:moveTo>
                  <a:cubicBezTo>
                    <a:pt x="61" y="18"/>
                    <a:pt x="45" y="22"/>
                    <a:pt x="84" y="18"/>
                  </a:cubicBezTo>
                  <a:cubicBezTo>
                    <a:pt x="116" y="7"/>
                    <a:pt x="143" y="8"/>
                    <a:pt x="177" y="6"/>
                  </a:cubicBezTo>
                  <a:cubicBezTo>
                    <a:pt x="201" y="1"/>
                    <a:pt x="203" y="0"/>
                    <a:pt x="231" y="3"/>
                  </a:cubicBezTo>
                  <a:cubicBezTo>
                    <a:pt x="240" y="12"/>
                    <a:pt x="245" y="18"/>
                    <a:pt x="249" y="30"/>
                  </a:cubicBezTo>
                  <a:cubicBezTo>
                    <a:pt x="245" y="49"/>
                    <a:pt x="229" y="64"/>
                    <a:pt x="213" y="75"/>
                  </a:cubicBezTo>
                  <a:cubicBezTo>
                    <a:pt x="187" y="114"/>
                    <a:pt x="144" y="123"/>
                    <a:pt x="108" y="147"/>
                  </a:cubicBezTo>
                  <a:cubicBezTo>
                    <a:pt x="9" y="143"/>
                    <a:pt x="53" y="156"/>
                    <a:pt x="12" y="129"/>
                  </a:cubicBezTo>
                  <a:cubicBezTo>
                    <a:pt x="7" y="115"/>
                    <a:pt x="5" y="101"/>
                    <a:pt x="3" y="87"/>
                  </a:cubicBezTo>
                  <a:cubicBezTo>
                    <a:pt x="7" y="64"/>
                    <a:pt x="0" y="27"/>
                    <a:pt x="33" y="27"/>
                  </a:cubicBezTo>
                  <a:close/>
                </a:path>
              </a:pathLst>
            </a:cu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3" name="Freeform 26"/>
            <p:cNvSpPr>
              <a:spLocks/>
            </p:cNvSpPr>
            <p:nvPr/>
          </p:nvSpPr>
          <p:spPr bwMode="auto">
            <a:xfrm>
              <a:off x="1762" y="3687"/>
              <a:ext cx="278" cy="153"/>
            </a:xfrm>
            <a:custGeom>
              <a:avLst/>
              <a:gdLst>
                <a:gd name="T0" fmla="*/ 30 w 278"/>
                <a:gd name="T1" fmla="*/ 129 h 153"/>
                <a:gd name="T2" fmla="*/ 0 w 278"/>
                <a:gd name="T3" fmla="*/ 60 h 153"/>
                <a:gd name="T4" fmla="*/ 63 w 278"/>
                <a:gd name="T5" fmla="*/ 27 h 153"/>
                <a:gd name="T6" fmla="*/ 150 w 278"/>
                <a:gd name="T7" fmla="*/ 9 h 153"/>
                <a:gd name="T8" fmla="*/ 177 w 278"/>
                <a:gd name="T9" fmla="*/ 6 h 153"/>
                <a:gd name="T10" fmla="*/ 231 w 278"/>
                <a:gd name="T11" fmla="*/ 0 h 153"/>
                <a:gd name="T12" fmla="*/ 261 w 278"/>
                <a:gd name="T13" fmla="*/ 9 h 153"/>
                <a:gd name="T14" fmla="*/ 237 w 278"/>
                <a:gd name="T15" fmla="*/ 78 h 153"/>
                <a:gd name="T16" fmla="*/ 213 w 278"/>
                <a:gd name="T17" fmla="*/ 102 h 153"/>
                <a:gd name="T18" fmla="*/ 177 w 278"/>
                <a:gd name="T19" fmla="*/ 120 h 153"/>
                <a:gd name="T20" fmla="*/ 81 w 278"/>
                <a:gd name="T21" fmla="*/ 153 h 153"/>
                <a:gd name="T22" fmla="*/ 33 w 278"/>
                <a:gd name="T23" fmla="*/ 141 h 153"/>
                <a:gd name="T24" fmla="*/ 18 w 278"/>
                <a:gd name="T25" fmla="*/ 114 h 153"/>
                <a:gd name="T26" fmla="*/ 6 w 278"/>
                <a:gd name="T27" fmla="*/ 87 h 1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8"/>
                <a:gd name="T43" fmla="*/ 0 h 153"/>
                <a:gd name="T44" fmla="*/ 278 w 278"/>
                <a:gd name="T45" fmla="*/ 153 h 1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8" h="153">
                  <a:moveTo>
                    <a:pt x="30" y="129"/>
                  </a:moveTo>
                  <a:cubicBezTo>
                    <a:pt x="21" y="105"/>
                    <a:pt x="8" y="83"/>
                    <a:pt x="0" y="60"/>
                  </a:cubicBezTo>
                  <a:cubicBezTo>
                    <a:pt x="6" y="35"/>
                    <a:pt x="41" y="33"/>
                    <a:pt x="63" y="27"/>
                  </a:cubicBezTo>
                  <a:cubicBezTo>
                    <a:pt x="87" y="11"/>
                    <a:pt x="122" y="11"/>
                    <a:pt x="150" y="9"/>
                  </a:cubicBezTo>
                  <a:cubicBezTo>
                    <a:pt x="171" y="2"/>
                    <a:pt x="162" y="1"/>
                    <a:pt x="177" y="6"/>
                  </a:cubicBezTo>
                  <a:cubicBezTo>
                    <a:pt x="198" y="2"/>
                    <a:pt x="204" y="0"/>
                    <a:pt x="231" y="0"/>
                  </a:cubicBezTo>
                  <a:cubicBezTo>
                    <a:pt x="241" y="0"/>
                    <a:pt x="261" y="9"/>
                    <a:pt x="261" y="9"/>
                  </a:cubicBezTo>
                  <a:cubicBezTo>
                    <a:pt x="278" y="34"/>
                    <a:pt x="265" y="69"/>
                    <a:pt x="237" y="78"/>
                  </a:cubicBezTo>
                  <a:cubicBezTo>
                    <a:pt x="228" y="87"/>
                    <a:pt x="223" y="95"/>
                    <a:pt x="213" y="102"/>
                  </a:cubicBezTo>
                  <a:cubicBezTo>
                    <a:pt x="203" y="117"/>
                    <a:pt x="192" y="112"/>
                    <a:pt x="177" y="120"/>
                  </a:cubicBezTo>
                  <a:cubicBezTo>
                    <a:pt x="136" y="143"/>
                    <a:pt x="132" y="149"/>
                    <a:pt x="81" y="153"/>
                  </a:cubicBezTo>
                  <a:cubicBezTo>
                    <a:pt x="58" y="151"/>
                    <a:pt x="50" y="152"/>
                    <a:pt x="33" y="141"/>
                  </a:cubicBezTo>
                  <a:cubicBezTo>
                    <a:pt x="30" y="131"/>
                    <a:pt x="18" y="114"/>
                    <a:pt x="18" y="114"/>
                  </a:cubicBezTo>
                  <a:cubicBezTo>
                    <a:pt x="16" y="103"/>
                    <a:pt x="17" y="92"/>
                    <a:pt x="6" y="87"/>
                  </a:cubicBezTo>
                </a:path>
              </a:pathLst>
            </a:cu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Freeform 17"/>
            <p:cNvSpPr>
              <a:spLocks/>
            </p:cNvSpPr>
            <p:nvPr/>
          </p:nvSpPr>
          <p:spPr bwMode="auto">
            <a:xfrm>
              <a:off x="570" y="3702"/>
              <a:ext cx="249" cy="156"/>
            </a:xfrm>
            <a:custGeom>
              <a:avLst/>
              <a:gdLst>
                <a:gd name="T0" fmla="*/ 33 w 249"/>
                <a:gd name="T1" fmla="*/ 27 h 156"/>
                <a:gd name="T2" fmla="*/ 84 w 249"/>
                <a:gd name="T3" fmla="*/ 18 h 156"/>
                <a:gd name="T4" fmla="*/ 177 w 249"/>
                <a:gd name="T5" fmla="*/ 6 h 156"/>
                <a:gd name="T6" fmla="*/ 231 w 249"/>
                <a:gd name="T7" fmla="*/ 3 h 156"/>
                <a:gd name="T8" fmla="*/ 249 w 249"/>
                <a:gd name="T9" fmla="*/ 30 h 156"/>
                <a:gd name="T10" fmla="*/ 213 w 249"/>
                <a:gd name="T11" fmla="*/ 75 h 156"/>
                <a:gd name="T12" fmla="*/ 108 w 249"/>
                <a:gd name="T13" fmla="*/ 147 h 156"/>
                <a:gd name="T14" fmla="*/ 12 w 249"/>
                <a:gd name="T15" fmla="*/ 129 h 156"/>
                <a:gd name="T16" fmla="*/ 3 w 249"/>
                <a:gd name="T17" fmla="*/ 87 h 156"/>
                <a:gd name="T18" fmla="*/ 33 w 249"/>
                <a:gd name="T19" fmla="*/ 27 h 1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9"/>
                <a:gd name="T31" fmla="*/ 0 h 156"/>
                <a:gd name="T32" fmla="*/ 249 w 249"/>
                <a:gd name="T33" fmla="*/ 156 h 1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9" h="156">
                  <a:moveTo>
                    <a:pt x="33" y="27"/>
                  </a:moveTo>
                  <a:cubicBezTo>
                    <a:pt x="61" y="18"/>
                    <a:pt x="45" y="22"/>
                    <a:pt x="84" y="18"/>
                  </a:cubicBezTo>
                  <a:cubicBezTo>
                    <a:pt x="116" y="7"/>
                    <a:pt x="143" y="8"/>
                    <a:pt x="177" y="6"/>
                  </a:cubicBezTo>
                  <a:cubicBezTo>
                    <a:pt x="201" y="1"/>
                    <a:pt x="203" y="0"/>
                    <a:pt x="231" y="3"/>
                  </a:cubicBezTo>
                  <a:cubicBezTo>
                    <a:pt x="240" y="12"/>
                    <a:pt x="245" y="18"/>
                    <a:pt x="249" y="30"/>
                  </a:cubicBezTo>
                  <a:cubicBezTo>
                    <a:pt x="245" y="49"/>
                    <a:pt x="229" y="64"/>
                    <a:pt x="213" y="75"/>
                  </a:cubicBezTo>
                  <a:cubicBezTo>
                    <a:pt x="187" y="114"/>
                    <a:pt x="144" y="123"/>
                    <a:pt x="108" y="147"/>
                  </a:cubicBezTo>
                  <a:cubicBezTo>
                    <a:pt x="9" y="143"/>
                    <a:pt x="53" y="156"/>
                    <a:pt x="12" y="129"/>
                  </a:cubicBezTo>
                  <a:cubicBezTo>
                    <a:pt x="7" y="115"/>
                    <a:pt x="5" y="101"/>
                    <a:pt x="3" y="87"/>
                  </a:cubicBezTo>
                  <a:cubicBezTo>
                    <a:pt x="7" y="64"/>
                    <a:pt x="0" y="27"/>
                    <a:pt x="33" y="27"/>
                  </a:cubicBezTo>
                  <a:close/>
                </a:path>
              </a:pathLst>
            </a:cu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8" name="TextBox 24"/>
          <p:cNvSpPr txBox="1">
            <a:spLocks noChangeArrowheads="1"/>
          </p:cNvSpPr>
          <p:nvPr/>
        </p:nvSpPr>
        <p:spPr bwMode="auto">
          <a:xfrm>
            <a:off x="7758113" y="6584950"/>
            <a:ext cx="1385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Larsen’s fig 12-33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70525" y="6519863"/>
            <a:ext cx="18446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7"/>
              </a:rPr>
              <a:t>QuickTime version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641" name="TextBox 2"/>
          <p:cNvSpPr txBox="1">
            <a:spLocks noChangeArrowheads="1"/>
          </p:cNvSpPr>
          <p:nvPr/>
        </p:nvSpPr>
        <p:spPr bwMode="auto">
          <a:xfrm>
            <a:off x="1362075" y="3581400"/>
            <a:ext cx="1152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i="1"/>
              <a:t>oblique views, from right ventricle</a:t>
            </a:r>
          </a:p>
        </p:txBody>
      </p:sp>
      <p:pic>
        <p:nvPicPr>
          <p:cNvPr id="3" name="heartContruncalSeptu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8838" y="3048000"/>
            <a:ext cx="2133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Outflow Tract Defects</a:t>
            </a:r>
          </a:p>
        </p:txBody>
      </p:sp>
      <p:sp>
        <p:nvSpPr>
          <p:cNvPr id="27651" name="Rectangle 10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315200" cy="4876800"/>
          </a:xfrm>
        </p:spPr>
        <p:txBody>
          <a:bodyPr/>
          <a:lstStyle/>
          <a:p>
            <a:pPr eaLnBrk="1" hangingPunct="1"/>
            <a:r>
              <a:rPr lang="en-US" altLang="en-US" sz="2400" b="1" dirty="0" smtClean="0"/>
              <a:t>Typically due to failure of neural crest-derived </a:t>
            </a:r>
            <a:r>
              <a:rPr lang="en-US" altLang="en-US" sz="2400" b="1" dirty="0" err="1" smtClean="0"/>
              <a:t>conotruncal</a:t>
            </a:r>
            <a:r>
              <a:rPr lang="en-US" altLang="en-US" sz="2400" b="1" dirty="0" smtClean="0"/>
              <a:t> cushions</a:t>
            </a:r>
          </a:p>
          <a:p>
            <a:pPr eaLnBrk="1" hangingPunct="1"/>
            <a:r>
              <a:rPr lang="en-US" altLang="en-US" sz="2400" dirty="0" smtClean="0"/>
              <a:t>Associated with other disorders affecting neural crest: </a:t>
            </a:r>
            <a:r>
              <a:rPr lang="en-US" altLang="en-US" sz="2400" dirty="0" err="1" smtClean="0"/>
              <a:t>DiGeorge</a:t>
            </a:r>
            <a:r>
              <a:rPr lang="en-US" altLang="en-US" sz="2400" dirty="0" smtClean="0"/>
              <a:t> syndrome, fetal alcohol syndrome, chromosome 22 mutations (e.g. Tbx-1)</a:t>
            </a:r>
          </a:p>
          <a:p>
            <a:pPr eaLnBrk="1" hangingPunct="1"/>
            <a:r>
              <a:rPr lang="en-US" altLang="en-US" sz="2400" dirty="0" smtClean="0"/>
              <a:t>Can also arise due to defects in secondary heart field (e.g. Hand-2, </a:t>
            </a:r>
            <a:r>
              <a:rPr lang="en-US" altLang="en-US" sz="2400" dirty="0" err="1" smtClean="0"/>
              <a:t>retinoids</a:t>
            </a:r>
            <a:r>
              <a:rPr lang="en-US" altLang="en-US" sz="2400" dirty="0" smtClean="0"/>
              <a:t>)</a:t>
            </a:r>
          </a:p>
          <a:p>
            <a:pPr eaLnBrk="1" hangingPunct="1"/>
            <a:r>
              <a:rPr lang="en-US" altLang="en-US" sz="2400" dirty="0" smtClean="0"/>
              <a:t>Examples include: </a:t>
            </a:r>
            <a:r>
              <a:rPr lang="en-US" altLang="en-US" sz="2400" b="1" dirty="0" smtClean="0"/>
              <a:t>persistent </a:t>
            </a:r>
            <a:r>
              <a:rPr lang="en-US" altLang="en-US" sz="2400" b="1" dirty="0" err="1" smtClean="0"/>
              <a:t>truncus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arteriosus</a:t>
            </a:r>
            <a:r>
              <a:rPr lang="en-US" altLang="en-US" sz="2400" dirty="0" smtClean="0"/>
              <a:t>, </a:t>
            </a:r>
            <a:r>
              <a:rPr lang="en-US" altLang="en-US" sz="2400" b="1" dirty="0" smtClean="0"/>
              <a:t>transposition of the great vessels</a:t>
            </a:r>
            <a:r>
              <a:rPr lang="en-US" altLang="en-US" sz="2400" dirty="0" smtClean="0"/>
              <a:t>, </a:t>
            </a:r>
            <a:r>
              <a:rPr lang="en-US" altLang="en-US" sz="2400" b="1" dirty="0" smtClean="0"/>
              <a:t>aortic</a:t>
            </a:r>
            <a:r>
              <a:rPr lang="en-US" altLang="en-US" sz="2400" dirty="0" smtClean="0"/>
              <a:t> and/or </a:t>
            </a:r>
            <a:r>
              <a:rPr lang="en-US" altLang="en-US" sz="2400" b="1" dirty="0" smtClean="0"/>
              <a:t>pulmonary stenosis (</a:t>
            </a:r>
            <a:r>
              <a:rPr lang="en-US" altLang="en-US" sz="2400" b="1" dirty="0" err="1" smtClean="0"/>
              <a:t>tetrology</a:t>
            </a:r>
            <a:r>
              <a:rPr lang="en-US" altLang="en-US" sz="2400" b="1" dirty="0" smtClean="0"/>
              <a:t> of </a:t>
            </a:r>
            <a:r>
              <a:rPr lang="en-US" altLang="en-US" sz="2400" b="1" dirty="0" err="1" smtClean="0"/>
              <a:t>Fallot</a:t>
            </a:r>
            <a:r>
              <a:rPr lang="en-US" altLang="en-US" sz="24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4572000" cy="1143000"/>
          </a:xfrm>
        </p:spPr>
        <p:txBody>
          <a:bodyPr/>
          <a:lstStyle/>
          <a:p>
            <a:r>
              <a:rPr lang="en-US" altLang="en-US" sz="3600" smtClean="0"/>
              <a:t>Persistent Truncus Arteriosus</a:t>
            </a:r>
          </a:p>
        </p:txBody>
      </p:sp>
      <p:pic>
        <p:nvPicPr>
          <p:cNvPr id="28675" name="Picture 13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4270" r="3464" b="4515"/>
          <a:stretch>
            <a:fillRect/>
          </a:stretch>
        </p:blipFill>
        <p:spPr bwMode="auto">
          <a:xfrm>
            <a:off x="722313" y="2003425"/>
            <a:ext cx="769937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7078663" y="6353175"/>
            <a:ext cx="1343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Carlson fig 17-31</a:t>
            </a:r>
          </a:p>
        </p:txBody>
      </p:sp>
      <p:sp>
        <p:nvSpPr>
          <p:cNvPr id="28677" name="Rectangle 9"/>
          <p:cNvSpPr txBox="1">
            <a:spLocks noChangeArrowheads="1"/>
          </p:cNvSpPr>
          <p:nvPr/>
        </p:nvSpPr>
        <p:spPr bwMode="auto">
          <a:xfrm>
            <a:off x="4572000" y="60960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chemeClr val="tx2"/>
                </a:solidFill>
                <a:latin typeface="Calibri" pitchFamily="34" charset="0"/>
              </a:rPr>
              <a:t>Transposition of the Great Vessels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5292" r="2539" b="5257"/>
          <a:stretch>
            <a:fillRect/>
          </a:stretch>
        </p:blipFill>
        <p:spPr bwMode="auto">
          <a:xfrm>
            <a:off x="685800" y="2590800"/>
            <a:ext cx="770890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31800" y="50800"/>
            <a:ext cx="8229600" cy="715963"/>
          </a:xfrm>
        </p:spPr>
        <p:txBody>
          <a:bodyPr/>
          <a:lstStyle/>
          <a:p>
            <a:r>
              <a:rPr lang="en-US" altLang="en-US" sz="3600" smtClean="0"/>
              <a:t>Pulmonary Stenosis: Tetrology of Fallot</a:t>
            </a:r>
          </a:p>
        </p:txBody>
      </p:sp>
      <p:sp>
        <p:nvSpPr>
          <p:cNvPr id="29700" name="Rectangle 6"/>
          <p:cNvSpPr>
            <a:spLocks noGrp="1" noChangeArrowheads="1"/>
          </p:cNvSpPr>
          <p:nvPr>
            <p:ph idx="1"/>
          </p:nvPr>
        </p:nvSpPr>
        <p:spPr>
          <a:xfrm>
            <a:off x="1143000" y="685800"/>
            <a:ext cx="6858000" cy="19812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000000"/>
                </a:solidFill>
              </a:rPr>
              <a:t>Pulmonary stenosis</a:t>
            </a:r>
          </a:p>
          <a:p>
            <a:r>
              <a:rPr lang="en-US" altLang="en-US" sz="2000" smtClean="0">
                <a:solidFill>
                  <a:srgbClr val="000000"/>
                </a:solidFill>
              </a:rPr>
              <a:t>Overriding aorta</a:t>
            </a:r>
          </a:p>
          <a:p>
            <a:r>
              <a:rPr lang="en-US" altLang="en-US" sz="2000" smtClean="0">
                <a:solidFill>
                  <a:srgbClr val="000000"/>
                </a:solidFill>
              </a:rPr>
              <a:t>Intraventricular septal defect</a:t>
            </a:r>
          </a:p>
          <a:p>
            <a:r>
              <a:rPr lang="en-US" altLang="en-US" sz="2000" smtClean="0">
                <a:solidFill>
                  <a:srgbClr val="000000"/>
                </a:solidFill>
              </a:rPr>
              <a:t>Hypertrophy of right ventricle</a:t>
            </a:r>
          </a:p>
          <a:p>
            <a:r>
              <a:rPr lang="en-US" altLang="en-US" sz="2000" smtClean="0">
                <a:solidFill>
                  <a:srgbClr val="000000"/>
                </a:solidFill>
              </a:rPr>
              <a:t>(Patent ductus arteriosus)… so really a “pentology”</a:t>
            </a:r>
            <a:endParaRPr lang="en-US" altLang="en-US" sz="2000" smtClean="0"/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6657975" y="6505575"/>
            <a:ext cx="1343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Carlson fig 17-40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90513" y="142875"/>
            <a:ext cx="8418512" cy="1047750"/>
          </a:xfrm>
        </p:spPr>
        <p:txBody>
          <a:bodyPr/>
          <a:lstStyle/>
          <a:p>
            <a:pPr eaLnBrk="1" hangingPunct="1"/>
            <a:r>
              <a:rPr lang="en-US" altLang="en-US" sz="3700" smtClean="0"/>
              <a:t>The cardiovascular system is mesodermally derived</a:t>
            </a:r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8"/>
          <a:stretch>
            <a:fillRect/>
          </a:stretch>
        </p:blipFill>
        <p:spPr>
          <a:xfrm>
            <a:off x="781050" y="1301750"/>
            <a:ext cx="7561263" cy="5099050"/>
          </a:xfrm>
        </p:spPr>
      </p:pic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370638" y="2571750"/>
            <a:ext cx="2468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itchFamily="34" charset="0"/>
              </a:rPr>
              <a:t>Specifically, lateral plate mesoderm…</a:t>
            </a:r>
          </a:p>
        </p:txBody>
      </p:sp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714375" y="6550025"/>
            <a:ext cx="1419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Gilbert fig 14.1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33450" y="101600"/>
            <a:ext cx="7659688" cy="641350"/>
          </a:xfrm>
        </p:spPr>
        <p:txBody>
          <a:bodyPr>
            <a:spAutoFit/>
          </a:bodyPr>
          <a:lstStyle/>
          <a:p>
            <a:r>
              <a:rPr lang="en-US" altLang="en-US" sz="3600" smtClean="0"/>
              <a:t>Other signs of Tetrology of Fallot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663" y="3486150"/>
            <a:ext cx="5756275" cy="3076575"/>
          </a:xfrm>
        </p:spPr>
        <p:txBody>
          <a:bodyPr>
            <a:spAutoFit/>
          </a:bodyPr>
          <a:lstStyle/>
          <a:p>
            <a:r>
              <a:rPr lang="en-US" altLang="en-US" sz="2000" smtClean="0">
                <a:sym typeface="Bookshelf Symbol 3"/>
              </a:rPr>
              <a:t>Respiratory distress (dyspnea), </a:t>
            </a:r>
            <a:br>
              <a:rPr lang="en-US" altLang="en-US" sz="2000" smtClean="0">
                <a:sym typeface="Bookshelf Symbol 3"/>
              </a:rPr>
            </a:br>
            <a:r>
              <a:rPr lang="en-US" altLang="en-US" sz="2000" smtClean="0">
                <a:sym typeface="Bookshelf Symbol 3"/>
              </a:rPr>
              <a:t>with rapid breathing</a:t>
            </a:r>
            <a:r>
              <a:rPr lang="en-US" altLang="en-US" sz="2000" smtClean="0"/>
              <a:t> </a:t>
            </a:r>
          </a:p>
          <a:p>
            <a:r>
              <a:rPr lang="en-US" altLang="en-US" sz="2000" smtClean="0"/>
              <a:t>Characteristic squatting posture, </a:t>
            </a:r>
            <a:br>
              <a:rPr lang="en-US" altLang="en-US" sz="2000" smtClean="0"/>
            </a:br>
            <a:r>
              <a:rPr lang="en-US" altLang="en-US" sz="2000" smtClean="0"/>
              <a:t>at rest, to relieve dyspnea</a:t>
            </a:r>
          </a:p>
          <a:p>
            <a:r>
              <a:rPr lang="en-US" altLang="en-US" sz="2000" i="1" smtClean="0"/>
              <a:t>Coeur en sabot</a:t>
            </a:r>
            <a:r>
              <a:rPr lang="en-US" altLang="en-US" sz="2000" smtClean="0"/>
              <a:t> </a:t>
            </a:r>
            <a:br>
              <a:rPr lang="en-US" altLang="en-US" sz="2000" smtClean="0"/>
            </a:br>
            <a:r>
              <a:rPr lang="en-US" altLang="en-US" sz="2000" smtClean="0"/>
              <a:t>(boot-shaped heart) in Xray</a:t>
            </a:r>
          </a:p>
          <a:p>
            <a:r>
              <a:rPr lang="en-US" altLang="en-US" sz="2000" smtClean="0">
                <a:sym typeface="Bookshelf Symbol 3"/>
              </a:rPr>
              <a:t>Cyanosis develops gradually, </a:t>
            </a:r>
            <a:br>
              <a:rPr lang="en-US" altLang="en-US" sz="2000" smtClean="0">
                <a:sym typeface="Bookshelf Symbol 3"/>
              </a:rPr>
            </a:br>
            <a:r>
              <a:rPr lang="en-US" altLang="en-US" sz="2000" smtClean="0">
                <a:sym typeface="Bookshelf Symbol 3"/>
              </a:rPr>
              <a:t>with intermittent severe “spells”</a:t>
            </a:r>
          </a:p>
          <a:p>
            <a:r>
              <a:rPr lang="en-US" altLang="en-US" sz="2000" smtClean="0">
                <a:sym typeface="Bookshelf Symbol 3"/>
              </a:rPr>
              <a:t>Clubbed fingers and toes with cyanosis</a:t>
            </a:r>
          </a:p>
        </p:txBody>
      </p:sp>
      <p:pic>
        <p:nvPicPr>
          <p:cNvPr id="30724" name="Picture 4" descr="tetrology,dyspnea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3700" y="1166813"/>
            <a:ext cx="2316163" cy="3581400"/>
          </a:xfrm>
        </p:spPr>
      </p:pic>
      <p:pic>
        <p:nvPicPr>
          <p:cNvPr id="30725" name="Picture 5" descr="tetrology,fin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4926013"/>
            <a:ext cx="19923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tetrology,to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4929188"/>
            <a:ext cx="20129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bootheart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784225"/>
            <a:ext cx="3392487" cy="25431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7-21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255713"/>
            <a:ext cx="4395787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8555038" y="2192338"/>
            <a:ext cx="33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A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702550" y="977900"/>
            <a:ext cx="26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777777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P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8509000" y="1452563"/>
            <a:ext cx="319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777777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L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7840663" y="1677988"/>
            <a:ext cx="33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R</a:t>
            </a:r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title"/>
          </p:nvPr>
        </p:nvSpPr>
        <p:spPr>
          <a:xfrm>
            <a:off x="192088" y="0"/>
            <a:ext cx="8799512" cy="80645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Formation of semilunar valves (wks 5-7)</a:t>
            </a:r>
          </a:p>
        </p:txBody>
      </p:sp>
      <p:pic>
        <p:nvPicPr>
          <p:cNvPr id="31752" name="Picture 8" descr="Sad12,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187450"/>
            <a:ext cx="42037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Sad12,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984625"/>
            <a:ext cx="40005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Text Box 10" descr="25%"/>
          <p:cNvSpPr txBox="1">
            <a:spLocks noChangeArrowheads="1"/>
          </p:cNvSpPr>
          <p:nvPr/>
        </p:nvSpPr>
        <p:spPr bwMode="auto">
          <a:xfrm>
            <a:off x="2992438" y="3414713"/>
            <a:ext cx="17795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Truncoconal </a:t>
            </a:r>
            <a:b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</a:b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septum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3806825" y="5626100"/>
            <a:ext cx="1563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Mitral valve</a:t>
            </a:r>
            <a:endParaRPr lang="en-US" sz="20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139700" y="4411663"/>
            <a:ext cx="1327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Tricuspid</a:t>
            </a:r>
            <a:b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</a:b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valve</a:t>
            </a:r>
            <a:endParaRPr lang="en-US" sz="20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2903538" y="1668463"/>
            <a:ext cx="16287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25" dir="2716681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Pulmonary valve tubercles</a:t>
            </a:r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>
            <a:off x="2324100" y="3714750"/>
            <a:ext cx="9493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 flipV="1">
            <a:off x="1374775" y="4491038"/>
            <a:ext cx="587375" cy="1095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V="1">
            <a:off x="2809875" y="2609850"/>
            <a:ext cx="27305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 flipV="1">
            <a:off x="2733675" y="2628900"/>
            <a:ext cx="415925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 flipV="1">
            <a:off x="2533650" y="2543175"/>
            <a:ext cx="425450" cy="352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3025775" y="4748213"/>
            <a:ext cx="873125" cy="933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 rot="-5400000">
            <a:off x="7837488" y="2828925"/>
            <a:ext cx="13684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altLang="en-US" sz="2000"/>
              <a:t>Pulmonary</a:t>
            </a:r>
          </a:p>
          <a:p>
            <a:pPr algn="ctr">
              <a:lnSpc>
                <a:spcPct val="70000"/>
              </a:lnSpc>
            </a:pPr>
            <a:r>
              <a:rPr lang="en-US" altLang="en-US" sz="2000"/>
              <a:t>artery</a:t>
            </a:r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 rot="-5400000">
            <a:off x="7374731" y="2174082"/>
            <a:ext cx="785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altLang="en-US" sz="2000"/>
              <a:t>Aorta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304800" y="762000"/>
            <a:ext cx="4695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/>
              <a:t>also outflow cushion dependent…</a:t>
            </a:r>
          </a:p>
        </p:txBody>
      </p:sp>
      <p:sp>
        <p:nvSpPr>
          <p:cNvPr id="31767" name="TextBox 22"/>
          <p:cNvSpPr txBox="1">
            <a:spLocks noChangeArrowheads="1"/>
          </p:cNvSpPr>
          <p:nvPr/>
        </p:nvSpPr>
        <p:spPr bwMode="auto">
          <a:xfrm>
            <a:off x="381000" y="6103938"/>
            <a:ext cx="1562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12-23</a:t>
            </a:r>
          </a:p>
        </p:txBody>
      </p:sp>
      <p:sp>
        <p:nvSpPr>
          <p:cNvPr id="31768" name="TextBox 23"/>
          <p:cNvSpPr txBox="1">
            <a:spLocks noChangeArrowheads="1"/>
          </p:cNvSpPr>
          <p:nvPr/>
        </p:nvSpPr>
        <p:spPr bwMode="auto">
          <a:xfrm>
            <a:off x="7200900" y="5421313"/>
            <a:ext cx="1562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12-27</a:t>
            </a:r>
          </a:p>
        </p:txBody>
      </p:sp>
      <p:sp>
        <p:nvSpPr>
          <p:cNvPr id="31769" name="TextBox 24"/>
          <p:cNvSpPr txBox="1">
            <a:spLocks noChangeArrowheads="1"/>
          </p:cNvSpPr>
          <p:nvPr/>
        </p:nvSpPr>
        <p:spPr bwMode="auto">
          <a:xfrm>
            <a:off x="4633913" y="3609975"/>
            <a:ext cx="1385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Larsen’s fig 12-34</a:t>
            </a:r>
          </a:p>
        </p:txBody>
      </p:sp>
      <p:sp>
        <p:nvSpPr>
          <p:cNvPr id="31770" name="TextBox 1"/>
          <p:cNvSpPr txBox="1">
            <a:spLocks noChangeArrowheads="1"/>
          </p:cNvSpPr>
          <p:nvPr/>
        </p:nvSpPr>
        <p:spPr bwMode="auto">
          <a:xfrm>
            <a:off x="1538288" y="6519863"/>
            <a:ext cx="1738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/>
              <a:t>wk5, frontal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0163"/>
            <a:ext cx="9144000" cy="641351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600" smtClean="0"/>
              <a:t>Formation of AV valves (wks 5-7)</a:t>
            </a:r>
          </a:p>
        </p:txBody>
      </p:sp>
      <p:pic>
        <p:nvPicPr>
          <p:cNvPr id="32771" name="Picture 3" descr="M&amp;P 15,19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189038"/>
            <a:ext cx="5878512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M&amp;P 15,19C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3873500"/>
            <a:ext cx="5713412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36525" y="685800"/>
            <a:ext cx="785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/>
              <a:t>dependent on AV cushions and ventricular myocardium…</a:t>
            </a: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7086600" y="6545263"/>
            <a:ext cx="200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Moore &amp; Persaud fig 13-19</a:t>
            </a:r>
          </a:p>
        </p:txBody>
      </p:sp>
      <p:sp>
        <p:nvSpPr>
          <p:cNvPr id="32775" name="TextBox 1"/>
          <p:cNvSpPr txBox="1">
            <a:spLocks noChangeArrowheads="1"/>
          </p:cNvSpPr>
          <p:nvPr/>
        </p:nvSpPr>
        <p:spPr bwMode="auto">
          <a:xfrm>
            <a:off x="1676400" y="6550025"/>
            <a:ext cx="191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i="1"/>
              <a:t>wks 5-7, frontal views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/>
          <a:lstStyle/>
          <a:p>
            <a:r>
              <a:rPr lang="en-US" altLang="en-US" sz="4000" smtClean="0"/>
              <a:t>Mitral stenosis/hypoplastic left ventricle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828800"/>
            <a:ext cx="4495800" cy="3505200"/>
          </a:xfrm>
        </p:spPr>
        <p:txBody>
          <a:bodyPr/>
          <a:lstStyle/>
          <a:p>
            <a:r>
              <a:rPr lang="en-US" altLang="en-US" sz="2000" smtClean="0"/>
              <a:t>Failure of left A-V valve (bicuspid valve) to form: LV and aorta becomes hypoplastic because of reduced load.</a:t>
            </a:r>
          </a:p>
          <a:p>
            <a:r>
              <a:rPr lang="en-US" altLang="en-US" sz="2000" smtClean="0"/>
              <a:t>OK in embryo since oxygenated blood is coming from IVC and can be distributed systemically via ductus arteriosus.</a:t>
            </a:r>
          </a:p>
          <a:p>
            <a:r>
              <a:rPr lang="en-US" altLang="en-US" sz="2000" smtClean="0"/>
              <a:t>But, this arrangement doesn’t work so well in a breathing infant since oxygenation occurs in the lungs.</a:t>
            </a:r>
          </a:p>
        </p:txBody>
      </p:sp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4538663" y="1524000"/>
          <a:ext cx="4605337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" name="Image" r:id="rId3" imgW="2600000" imgH="2676899" progId="PhotoDeluxeBusiness.Image.1">
                  <p:embed/>
                </p:oleObj>
              </mc:Choice>
              <mc:Fallback>
                <p:oleObj name="Image" r:id="rId3" imgW="2600000" imgH="2676899" progId="PhotoDeluxeBusiness.Image.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8663" y="1524000"/>
                        <a:ext cx="4605337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1143000"/>
            <a:ext cx="47656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/>
              <a:t>Fontan Repair of Single Ventricle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2133600"/>
            <a:ext cx="4343400" cy="3352800"/>
          </a:xfrm>
        </p:spPr>
        <p:txBody>
          <a:bodyPr/>
          <a:lstStyle/>
          <a:p>
            <a:r>
              <a:rPr lang="en-US" altLang="en-US" sz="2400" smtClean="0"/>
              <a:t>Reroute systemic venous blood to lungs for oxygenation</a:t>
            </a:r>
          </a:p>
          <a:p>
            <a:r>
              <a:rPr lang="en-US" altLang="en-US" sz="2400" smtClean="0"/>
              <a:t>Reroute right ventricle outflow to aorta</a:t>
            </a:r>
          </a:p>
          <a:p>
            <a:r>
              <a:rPr lang="en-US" altLang="en-US" sz="2400" smtClean="0"/>
              <a:t>Oxygenated blood from lungs flows from LA in RA via patent foramen ovale and RV pumps oxygenated blood out to body.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6595" y="0"/>
            <a:ext cx="8230810" cy="715863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Blood Vessel Development</a:t>
            </a:r>
            <a:endParaRPr lang="en-US" altLang="en-US" b="1" dirty="0"/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3799" y="914400"/>
            <a:ext cx="4470702" cy="1524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b="1" u="sng" dirty="0" smtClean="0"/>
              <a:t>Embryonic circulation: 3 circuits</a:t>
            </a:r>
          </a:p>
          <a:p>
            <a:r>
              <a:rPr lang="en-US" altLang="en-US" sz="1800" b="1" dirty="0" smtClean="0"/>
              <a:t>Systemic</a:t>
            </a:r>
            <a:r>
              <a:rPr lang="en-US" altLang="en-US" sz="1800" b="1" dirty="0"/>
              <a:t>: </a:t>
            </a:r>
            <a:r>
              <a:rPr lang="en-US" altLang="en-US" sz="1800" dirty="0"/>
              <a:t>aorta and cardinal veins</a:t>
            </a:r>
          </a:p>
          <a:p>
            <a:r>
              <a:rPr lang="en-US" altLang="en-US" sz="1800" b="1" dirty="0"/>
              <a:t>Placental: </a:t>
            </a:r>
            <a:r>
              <a:rPr lang="en-US" altLang="en-US" sz="1800" dirty="0"/>
              <a:t>umbilical arteries and veins</a:t>
            </a:r>
          </a:p>
          <a:p>
            <a:r>
              <a:rPr lang="en-US" altLang="en-US" sz="1800" b="1" dirty="0" err="1"/>
              <a:t>Vitelline</a:t>
            </a:r>
            <a:r>
              <a:rPr lang="en-US" altLang="en-US" sz="1800" b="1" dirty="0"/>
              <a:t>: </a:t>
            </a:r>
            <a:r>
              <a:rPr lang="en-US" altLang="en-US" sz="1800" dirty="0" err="1"/>
              <a:t>vitelline</a:t>
            </a:r>
            <a:r>
              <a:rPr lang="en-US" altLang="en-US" sz="1800" dirty="0"/>
              <a:t> artery and vein</a:t>
            </a:r>
          </a:p>
        </p:txBody>
      </p:sp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6338386" cy="43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119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257905" y="75903"/>
            <a:ext cx="6628190" cy="754558"/>
          </a:xfrm>
        </p:spPr>
        <p:txBody>
          <a:bodyPr/>
          <a:lstStyle/>
          <a:p>
            <a:r>
              <a:rPr lang="en-US" altLang="en-US" sz="3600">
                <a:latin typeface="Tahoma" pitchFamily="34" charset="0"/>
              </a:rPr>
              <a:t>Vitelline and umbilical arteries</a:t>
            </a:r>
          </a:p>
        </p:txBody>
      </p:sp>
      <p:pic>
        <p:nvPicPr>
          <p:cNvPr id="495619" name="Picture 3" descr="Lars8,5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/>
          <a:stretch>
            <a:fillRect/>
          </a:stretch>
        </p:blipFill>
        <p:spPr bwMode="auto">
          <a:xfrm>
            <a:off x="157238" y="849809"/>
            <a:ext cx="2570238" cy="269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5620" name="Picture 4" descr="Lars8,5B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53" y="1835052"/>
            <a:ext cx="3052536" cy="367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562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8452" y="1070075"/>
            <a:ext cx="6211108" cy="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907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479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051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623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chemeClr val="accent1"/>
                </a:solidFill>
                <a:latin typeface="Tahoma" pitchFamily="34" charset="0"/>
              </a:rPr>
              <a:t>vitelline arteries and plexus</a:t>
            </a:r>
            <a:r>
              <a:rPr lang="en-US" altLang="en-US" sz="1800">
                <a:latin typeface="Tahoma" pitchFamily="34" charset="0"/>
              </a:rPr>
              <a:t> </a:t>
            </a:r>
            <a:r>
              <a:rPr lang="en-US" altLang="en-US" sz="1600">
                <a:latin typeface="Tahoma" pitchFamily="34" charset="0"/>
              </a:rPr>
              <a:t>–GI anlage secrete VEGF</a:t>
            </a:r>
            <a:endParaRPr lang="en-US" altLang="en-US" sz="1600">
              <a:solidFill>
                <a:schemeClr val="accent1"/>
              </a:solidFill>
              <a:latin typeface="Tahoma" pitchFamily="34" charset="0"/>
            </a:endParaRPr>
          </a:p>
        </p:txBody>
      </p:sp>
      <p:sp>
        <p:nvSpPr>
          <p:cNvPr id="49562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8953" y="5240239"/>
            <a:ext cx="2485601" cy="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907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479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051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623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chemeClr val="accent1"/>
                </a:solidFill>
                <a:latin typeface="Tahoma" pitchFamily="34" charset="0"/>
              </a:rPr>
              <a:t>umbilical arteries</a:t>
            </a:r>
          </a:p>
        </p:txBody>
      </p:sp>
      <p:sp>
        <p:nvSpPr>
          <p:cNvPr id="4956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460500" y="2751833"/>
            <a:ext cx="130024" cy="25241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956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1629833" y="4758036"/>
            <a:ext cx="4203095" cy="503039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956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074334" y="1534418"/>
            <a:ext cx="1525512" cy="730746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956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1985132" y="1534419"/>
            <a:ext cx="1614714" cy="114895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95627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223881" y="3348633"/>
            <a:ext cx="1127472" cy="43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907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479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051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623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Tahoma" pitchFamily="34" charset="0"/>
              </a:rPr>
              <a:t>celiac A</a:t>
            </a:r>
          </a:p>
        </p:txBody>
      </p:sp>
      <p:sp>
        <p:nvSpPr>
          <p:cNvPr id="495628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13513" y="4068962"/>
            <a:ext cx="1888642" cy="76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907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479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051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623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Tahoma" pitchFamily="34" charset="0"/>
              </a:rPr>
              <a:t>superior</a:t>
            </a:r>
            <a:br>
              <a:rPr lang="en-US" altLang="en-US" sz="2200">
                <a:solidFill>
                  <a:srgbClr val="000000"/>
                </a:solidFill>
                <a:latin typeface="Tahoma" pitchFamily="34" charset="0"/>
              </a:rPr>
            </a:br>
            <a:r>
              <a:rPr lang="en-US" altLang="en-US" sz="2200">
                <a:solidFill>
                  <a:srgbClr val="000000"/>
                </a:solidFill>
                <a:latin typeface="Tahoma" pitchFamily="34" charset="0"/>
              </a:rPr>
              <a:t> mesenteric A</a:t>
            </a:r>
          </a:p>
        </p:txBody>
      </p:sp>
      <p:sp>
        <p:nvSpPr>
          <p:cNvPr id="495629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112001" y="5140524"/>
            <a:ext cx="1888642" cy="76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907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479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051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623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Tahoma" pitchFamily="34" charset="0"/>
              </a:rPr>
              <a:t>inferior</a:t>
            </a:r>
            <a:br>
              <a:rPr lang="en-US" altLang="en-US" sz="2200">
                <a:solidFill>
                  <a:srgbClr val="000000"/>
                </a:solidFill>
                <a:latin typeface="Tahoma" pitchFamily="34" charset="0"/>
              </a:rPr>
            </a:br>
            <a:r>
              <a:rPr lang="en-US" altLang="en-US" sz="2200">
                <a:solidFill>
                  <a:srgbClr val="000000"/>
                </a:solidFill>
                <a:latin typeface="Tahoma" pitchFamily="34" charset="0"/>
              </a:rPr>
              <a:t> mesenteric A</a:t>
            </a:r>
          </a:p>
        </p:txBody>
      </p:sp>
      <p:sp>
        <p:nvSpPr>
          <p:cNvPr id="495630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6433155" y="3622477"/>
            <a:ext cx="846667" cy="626567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95631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6219977" y="4362153"/>
            <a:ext cx="952500" cy="184547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95632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 flipV="1">
            <a:off x="6151942" y="4691063"/>
            <a:ext cx="976690" cy="644426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95633" name="Text Box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589013" y="5728395"/>
            <a:ext cx="5958416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marL="117475" indent="-117475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907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479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051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62375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400">
                <a:latin typeface="Arial" pitchFamily="34" charset="0"/>
              </a:rPr>
              <a:t>placental cells secrete VEGF and leptin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400">
                <a:latin typeface="Arial" pitchFamily="34" charset="0"/>
              </a:rPr>
              <a:t>umbilical AA make 2° connections with common iliac AA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400">
                <a:latin typeface="Arial" pitchFamily="34" charset="0"/>
              </a:rPr>
              <a:t>proximal portions persist as internal iliac AA and superior vesical AA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400">
                <a:latin typeface="Arial" pitchFamily="34" charset="0"/>
              </a:rPr>
              <a:t>distal portions become obliterated (medial umbilical ligaments)</a:t>
            </a:r>
          </a:p>
        </p:txBody>
      </p:sp>
    </p:spTree>
    <p:extLst>
      <p:ext uri="{BB962C8B-B14F-4D97-AF65-F5344CB8AC3E}">
        <p14:creationId xmlns:p14="http://schemas.microsoft.com/office/powerpoint/2010/main" val="18848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ad16,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084263"/>
            <a:ext cx="6032500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429375" y="2557463"/>
            <a:ext cx="1039813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6</a:t>
            </a:r>
            <a:r>
              <a:rPr lang="en-US" altLang="en-US" sz="2000" baseline="30000">
                <a:solidFill>
                  <a:srgbClr val="000000"/>
                </a:solidFill>
              </a:rPr>
              <a:t>th</a:t>
            </a:r>
            <a:r>
              <a:rPr lang="en-US" altLang="en-US" sz="2000">
                <a:solidFill>
                  <a:srgbClr val="000000"/>
                </a:solidFill>
              </a:rPr>
              <a:t> arch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 flipV="1">
            <a:off x="4657725" y="2857500"/>
            <a:ext cx="1784350" cy="660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626225" y="1971675"/>
            <a:ext cx="10398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4</a:t>
            </a:r>
            <a:r>
              <a:rPr lang="en-US" altLang="en-US" sz="2000" baseline="30000">
                <a:solidFill>
                  <a:srgbClr val="000000"/>
                </a:solidFill>
              </a:rPr>
              <a:t>th</a:t>
            </a:r>
            <a:r>
              <a:rPr lang="en-US" altLang="en-US" sz="2000">
                <a:solidFill>
                  <a:srgbClr val="000000"/>
                </a:solidFill>
              </a:rPr>
              <a:t> arch</a:t>
            </a:r>
          </a:p>
        </p:txBody>
      </p:sp>
      <p:sp>
        <p:nvSpPr>
          <p:cNvPr id="123910" name="Line 6"/>
          <p:cNvSpPr>
            <a:spLocks noChangeShapeType="1"/>
          </p:cNvSpPr>
          <p:nvPr/>
        </p:nvSpPr>
        <p:spPr bwMode="auto">
          <a:xfrm flipV="1">
            <a:off x="4249738" y="2246313"/>
            <a:ext cx="2392362" cy="10731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356100" y="5160963"/>
            <a:ext cx="10429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3</a:t>
            </a:r>
            <a:r>
              <a:rPr lang="en-US" altLang="en-US" sz="2000" baseline="30000">
                <a:solidFill>
                  <a:srgbClr val="000000"/>
                </a:solidFill>
              </a:rPr>
              <a:t>rd</a:t>
            </a:r>
            <a:r>
              <a:rPr lang="en-US" altLang="en-US" sz="2000">
                <a:solidFill>
                  <a:srgbClr val="000000"/>
                </a:solidFill>
              </a:rPr>
              <a:t> arch</a:t>
            </a:r>
          </a:p>
        </p:txBody>
      </p:sp>
      <p:sp>
        <p:nvSpPr>
          <p:cNvPr id="123912" name="Line 8"/>
          <p:cNvSpPr>
            <a:spLocks noChangeShapeType="1"/>
          </p:cNvSpPr>
          <p:nvPr/>
        </p:nvSpPr>
        <p:spPr bwMode="auto">
          <a:xfrm>
            <a:off x="3633788" y="3130550"/>
            <a:ext cx="938212" cy="20415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40161" dir="6506097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484938" y="5172075"/>
            <a:ext cx="1841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endParaRPr lang="en-US" altLang="en-US" sz="20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14" name="Text Box 10"/>
          <p:cNvSpPr txBox="1">
            <a:spLocks noChangeArrowheads="1"/>
          </p:cNvSpPr>
          <p:nvPr/>
        </p:nvSpPr>
        <p:spPr bwMode="auto">
          <a:xfrm>
            <a:off x="203200" y="5003800"/>
            <a:ext cx="406400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</a:rPr>
              <a:t>Five aortic arches are forming </a:t>
            </a:r>
            <a:br>
              <a:rPr lang="en-US" altLang="en-US" sz="2000">
                <a:solidFill>
                  <a:srgbClr val="000000"/>
                </a:solidFill>
              </a:rPr>
            </a:br>
            <a:r>
              <a:rPr lang="en-US" altLang="en-US" sz="2000">
                <a:solidFill>
                  <a:srgbClr val="000000"/>
                </a:solidFill>
              </a:rPr>
              <a:t>during the 4</a:t>
            </a:r>
            <a:r>
              <a:rPr lang="en-US" altLang="en-US" sz="2000" baseline="30000">
                <a:solidFill>
                  <a:srgbClr val="000000"/>
                </a:solidFill>
              </a:rPr>
              <a:t>th</a:t>
            </a:r>
            <a:r>
              <a:rPr lang="en-US" altLang="en-US" sz="2000">
                <a:solidFill>
                  <a:srgbClr val="000000"/>
                </a:solidFill>
              </a:rPr>
              <a:t> and 5</a:t>
            </a:r>
            <a:r>
              <a:rPr lang="en-US" altLang="en-US" sz="2000" baseline="30000">
                <a:solidFill>
                  <a:srgbClr val="000000"/>
                </a:solidFill>
              </a:rPr>
              <a:t>th</a:t>
            </a:r>
            <a:r>
              <a:rPr lang="en-US" altLang="en-US" sz="2000">
                <a:solidFill>
                  <a:srgbClr val="000000"/>
                </a:solidFill>
              </a:rPr>
              <a:t> weeks.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</a:rPr>
              <a:t>5</a:t>
            </a:r>
            <a:r>
              <a:rPr lang="en-US" altLang="en-US" sz="2000" baseline="30000">
                <a:solidFill>
                  <a:srgbClr val="000000"/>
                </a:solidFill>
              </a:rPr>
              <a:t>th </a:t>
            </a:r>
            <a:r>
              <a:rPr lang="en-US" altLang="en-US" sz="2000">
                <a:solidFill>
                  <a:srgbClr val="000000"/>
                </a:solidFill>
              </a:rPr>
              <a:t>arch fails to form;</a:t>
            </a:r>
            <a:br>
              <a:rPr lang="en-US" altLang="en-US" sz="2000">
                <a:solidFill>
                  <a:srgbClr val="000000"/>
                </a:solidFill>
              </a:rPr>
            </a:br>
            <a:r>
              <a:rPr lang="en-US" altLang="en-US" sz="2000">
                <a:solidFill>
                  <a:srgbClr val="000000"/>
                </a:solidFill>
              </a:rPr>
              <a:t>    arches are numbered:</a:t>
            </a:r>
            <a:br>
              <a:rPr lang="en-US" altLang="en-US" sz="2000">
                <a:solidFill>
                  <a:srgbClr val="000000"/>
                </a:solidFill>
              </a:rPr>
            </a:br>
            <a:r>
              <a:rPr lang="en-US" altLang="en-US" sz="2000">
                <a:solidFill>
                  <a:srgbClr val="000000"/>
                </a:solidFill>
              </a:rPr>
              <a:t>    1, 2, 3, 4, and 6</a:t>
            </a: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1382713" y="2571750"/>
            <a:ext cx="3875087" cy="103187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76" name="Group 12"/>
          <p:cNvGrpSpPr>
            <a:grpSpLocks/>
          </p:cNvGrpSpPr>
          <p:nvPr/>
        </p:nvGrpSpPr>
        <p:grpSpPr bwMode="auto">
          <a:xfrm>
            <a:off x="5573713" y="3403600"/>
            <a:ext cx="3468687" cy="2959100"/>
            <a:chOff x="3511" y="2144"/>
            <a:chExt cx="2185" cy="1864"/>
          </a:xfrm>
        </p:grpSpPr>
        <p:grpSp>
          <p:nvGrpSpPr>
            <p:cNvPr id="36886" name="Group 13"/>
            <p:cNvGrpSpPr>
              <a:grpSpLocks/>
            </p:cNvGrpSpPr>
            <p:nvPr/>
          </p:nvGrpSpPr>
          <p:grpSpPr bwMode="auto">
            <a:xfrm>
              <a:off x="3511" y="2144"/>
              <a:ext cx="2185" cy="1864"/>
              <a:chOff x="3511" y="2144"/>
              <a:chExt cx="2185" cy="1864"/>
            </a:xfrm>
          </p:grpSpPr>
          <p:pic>
            <p:nvPicPr>
              <p:cNvPr id="36893" name="Picture 14" descr="Sad16,6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1" y="2144"/>
                <a:ext cx="2185" cy="186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6894" name="Group 15"/>
              <p:cNvGrpSpPr>
                <a:grpSpLocks/>
              </p:cNvGrpSpPr>
              <p:nvPr/>
            </p:nvGrpSpPr>
            <p:grpSpPr bwMode="auto">
              <a:xfrm>
                <a:off x="4086" y="3656"/>
                <a:ext cx="827" cy="170"/>
                <a:chOff x="4086" y="3656"/>
                <a:chExt cx="827" cy="170"/>
              </a:xfrm>
            </p:grpSpPr>
            <p:sp>
              <p:nvSpPr>
                <p:cNvPr id="36895" name="Oval 16"/>
                <p:cNvSpPr>
                  <a:spLocks noChangeArrowheads="1"/>
                </p:cNvSpPr>
                <p:nvPr/>
              </p:nvSpPr>
              <p:spPr bwMode="auto">
                <a:xfrm>
                  <a:off x="4208" y="3656"/>
                  <a:ext cx="56" cy="88"/>
                </a:xfrm>
                <a:prstGeom prst="ellipse">
                  <a:avLst/>
                </a:prstGeom>
                <a:solidFill>
                  <a:srgbClr val="F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896" name="Oval 17"/>
                <p:cNvSpPr>
                  <a:spLocks noChangeArrowheads="1"/>
                </p:cNvSpPr>
                <p:nvPr/>
              </p:nvSpPr>
              <p:spPr bwMode="auto">
                <a:xfrm>
                  <a:off x="4141" y="3733"/>
                  <a:ext cx="62" cy="54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897" name="Oval 18"/>
                <p:cNvSpPr>
                  <a:spLocks noChangeArrowheads="1"/>
                </p:cNvSpPr>
                <p:nvPr/>
              </p:nvSpPr>
              <p:spPr bwMode="auto">
                <a:xfrm>
                  <a:off x="4086" y="3687"/>
                  <a:ext cx="32" cy="59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898" name="Oval 19"/>
                <p:cNvSpPr>
                  <a:spLocks noChangeArrowheads="1"/>
                </p:cNvSpPr>
                <p:nvPr/>
              </p:nvSpPr>
              <p:spPr bwMode="auto">
                <a:xfrm>
                  <a:off x="4763" y="3695"/>
                  <a:ext cx="56" cy="88"/>
                </a:xfrm>
                <a:prstGeom prst="ellipse">
                  <a:avLst/>
                </a:prstGeom>
                <a:solidFill>
                  <a:srgbClr val="F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899" name="Oval 20"/>
                <p:cNvSpPr>
                  <a:spLocks noChangeArrowheads="1"/>
                </p:cNvSpPr>
                <p:nvPr/>
              </p:nvSpPr>
              <p:spPr bwMode="auto">
                <a:xfrm>
                  <a:off x="4822" y="3772"/>
                  <a:ext cx="62" cy="54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900" name="Oval 21"/>
                <p:cNvSpPr>
                  <a:spLocks noChangeArrowheads="1"/>
                </p:cNvSpPr>
                <p:nvPr/>
              </p:nvSpPr>
              <p:spPr bwMode="auto">
                <a:xfrm>
                  <a:off x="4881" y="3696"/>
                  <a:ext cx="32" cy="59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6887" name="Group 22"/>
            <p:cNvGrpSpPr>
              <a:grpSpLocks/>
            </p:cNvGrpSpPr>
            <p:nvPr/>
          </p:nvGrpSpPr>
          <p:grpSpPr bwMode="auto">
            <a:xfrm>
              <a:off x="3803" y="2156"/>
              <a:ext cx="680" cy="1754"/>
              <a:chOff x="3803" y="2156"/>
              <a:chExt cx="680" cy="1754"/>
            </a:xfrm>
          </p:grpSpPr>
          <p:sp>
            <p:nvSpPr>
              <p:cNvPr id="36888" name="Text Box 23"/>
              <p:cNvSpPr txBox="1">
                <a:spLocks noChangeArrowheads="1"/>
              </p:cNvSpPr>
              <p:nvPr/>
            </p:nvSpPr>
            <p:spPr bwMode="auto">
              <a:xfrm>
                <a:off x="3905" y="2847"/>
                <a:ext cx="196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2" tIns="45716" rIns="91432" bIns="45716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000000"/>
                    </a:solidFill>
                    <a:latin typeface="Arial" pitchFamily="34" charset="0"/>
                  </a:rPr>
                  <a:t>3</a:t>
                </a:r>
              </a:p>
            </p:txBody>
          </p:sp>
          <p:sp>
            <p:nvSpPr>
              <p:cNvPr id="36889" name="Text Box 24"/>
              <p:cNvSpPr txBox="1">
                <a:spLocks noChangeArrowheads="1"/>
              </p:cNvSpPr>
              <p:nvPr/>
            </p:nvSpPr>
            <p:spPr bwMode="auto">
              <a:xfrm>
                <a:off x="4014" y="3081"/>
                <a:ext cx="205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2" tIns="45716" rIns="91432" bIns="45716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000000"/>
                    </a:solidFill>
                    <a:latin typeface="Arial" pitchFamily="34" charset="0"/>
                  </a:rPr>
                  <a:t>4</a:t>
                </a:r>
              </a:p>
            </p:txBody>
          </p:sp>
          <p:sp>
            <p:nvSpPr>
              <p:cNvPr id="36890" name="Text Box 25"/>
              <p:cNvSpPr txBox="1">
                <a:spLocks noChangeArrowheads="1"/>
              </p:cNvSpPr>
              <p:nvPr/>
            </p:nvSpPr>
            <p:spPr bwMode="auto">
              <a:xfrm>
                <a:off x="3813" y="2526"/>
                <a:ext cx="205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2" tIns="45716" rIns="91432" bIns="45716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36891" name="Text Box 26"/>
              <p:cNvSpPr txBox="1">
                <a:spLocks noChangeArrowheads="1"/>
              </p:cNvSpPr>
              <p:nvPr/>
            </p:nvSpPr>
            <p:spPr bwMode="auto">
              <a:xfrm>
                <a:off x="3803" y="2156"/>
                <a:ext cx="205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2" tIns="45716" rIns="91432" bIns="45716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000000"/>
                    </a:solidFill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36892" name="Text Box 27"/>
              <p:cNvSpPr txBox="1">
                <a:spLocks noChangeArrowheads="1"/>
              </p:cNvSpPr>
              <p:nvPr/>
            </p:nvSpPr>
            <p:spPr bwMode="auto">
              <a:xfrm>
                <a:off x="4278" y="3665"/>
                <a:ext cx="205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2" tIns="45716" rIns="91432" bIns="45716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000000"/>
                    </a:solidFill>
                    <a:latin typeface="Arial" pitchFamily="34" charset="0"/>
                  </a:rPr>
                  <a:t>6</a:t>
                </a:r>
              </a:p>
            </p:txBody>
          </p:sp>
        </p:grpSp>
      </p:grpSp>
      <p:sp>
        <p:nvSpPr>
          <p:cNvPr id="123932" name="Text Box 28"/>
          <p:cNvSpPr txBox="1">
            <a:spLocks noChangeArrowheads="1"/>
          </p:cNvSpPr>
          <p:nvPr/>
        </p:nvSpPr>
        <p:spPr bwMode="auto">
          <a:xfrm>
            <a:off x="3446463" y="6227763"/>
            <a:ext cx="2706687" cy="6588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“branchial” = pharyngeal</a:t>
            </a:r>
          </a:p>
        </p:txBody>
      </p:sp>
      <p:sp>
        <p:nvSpPr>
          <p:cNvPr id="36878" name="Rectangle 29"/>
          <p:cNvSpPr>
            <a:spLocks noGrp="1" noChangeArrowheads="1"/>
          </p:cNvSpPr>
          <p:nvPr>
            <p:ph type="title"/>
          </p:nvPr>
        </p:nvSpPr>
        <p:spPr>
          <a:xfrm>
            <a:off x="717550" y="0"/>
            <a:ext cx="7664450" cy="646331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dirty="0" smtClean="0">
                <a:solidFill>
                  <a:srgbClr val="000000"/>
                </a:solidFill>
              </a:rPr>
              <a:t>Development of the aortic arches</a:t>
            </a:r>
          </a:p>
        </p:txBody>
      </p:sp>
      <p:sp>
        <p:nvSpPr>
          <p:cNvPr id="36879" name="Text Box 30"/>
          <p:cNvSpPr txBox="1">
            <a:spLocks noChangeArrowheads="1"/>
          </p:cNvSpPr>
          <p:nvPr/>
        </p:nvSpPr>
        <p:spPr bwMode="auto">
          <a:xfrm>
            <a:off x="4056063" y="1017588"/>
            <a:ext cx="497681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Each pharyngeal arch has aortic arch, cranial nerve, and cartilage components…</a:t>
            </a:r>
          </a:p>
        </p:txBody>
      </p:sp>
      <p:sp>
        <p:nvSpPr>
          <p:cNvPr id="36880" name="Text Box 31"/>
          <p:cNvSpPr txBox="1">
            <a:spLocks noChangeArrowheads="1"/>
          </p:cNvSpPr>
          <p:nvPr/>
        </p:nvSpPr>
        <p:spPr bwMode="auto">
          <a:xfrm>
            <a:off x="217488" y="1065213"/>
            <a:ext cx="11144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>
                <a:latin typeface="Arial" pitchFamily="34" charset="0"/>
              </a:rPr>
              <a:t>7 weeks</a:t>
            </a:r>
          </a:p>
        </p:txBody>
      </p:sp>
      <p:sp>
        <p:nvSpPr>
          <p:cNvPr id="123936" name="Line 32"/>
          <p:cNvSpPr>
            <a:spLocks noChangeShapeType="1"/>
          </p:cNvSpPr>
          <p:nvPr/>
        </p:nvSpPr>
        <p:spPr bwMode="auto">
          <a:xfrm>
            <a:off x="3076575" y="3390900"/>
            <a:ext cx="522288" cy="11001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40161" dir="6506097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37" name="Line 33"/>
          <p:cNvSpPr>
            <a:spLocks noChangeShapeType="1"/>
          </p:cNvSpPr>
          <p:nvPr/>
        </p:nvSpPr>
        <p:spPr bwMode="auto">
          <a:xfrm>
            <a:off x="2693988" y="3384550"/>
            <a:ext cx="280987" cy="736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40161" dir="6506097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883" name="Text Box 34"/>
          <p:cNvSpPr txBox="1">
            <a:spLocks noChangeArrowheads="1"/>
          </p:cNvSpPr>
          <p:nvPr/>
        </p:nvSpPr>
        <p:spPr bwMode="auto">
          <a:xfrm>
            <a:off x="3013075" y="4449763"/>
            <a:ext cx="104933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2</a:t>
            </a:r>
            <a:r>
              <a:rPr lang="en-US" altLang="en-US" sz="2000" baseline="30000">
                <a:solidFill>
                  <a:srgbClr val="000000"/>
                </a:solidFill>
              </a:rPr>
              <a:t>nd </a:t>
            </a:r>
            <a:r>
              <a:rPr lang="en-US" altLang="en-US" sz="2000">
                <a:solidFill>
                  <a:srgbClr val="000000"/>
                </a:solidFill>
              </a:rPr>
              <a:t>arch</a:t>
            </a:r>
          </a:p>
        </p:txBody>
      </p:sp>
      <p:sp>
        <p:nvSpPr>
          <p:cNvPr id="36884" name="Text Box 35"/>
          <p:cNvSpPr txBox="1">
            <a:spLocks noChangeArrowheads="1"/>
          </p:cNvSpPr>
          <p:nvPr/>
        </p:nvSpPr>
        <p:spPr bwMode="auto">
          <a:xfrm>
            <a:off x="2386013" y="4105275"/>
            <a:ext cx="10207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1</a:t>
            </a:r>
            <a:r>
              <a:rPr lang="en-US" altLang="en-US" sz="2000" baseline="30000">
                <a:solidFill>
                  <a:srgbClr val="000000"/>
                </a:solidFill>
              </a:rPr>
              <a:t>st</a:t>
            </a:r>
            <a:r>
              <a:rPr lang="en-US" altLang="en-US" sz="2000">
                <a:solidFill>
                  <a:srgbClr val="000000"/>
                </a:solidFill>
              </a:rPr>
              <a:t> arch</a:t>
            </a:r>
          </a:p>
        </p:txBody>
      </p:sp>
      <p:sp>
        <p:nvSpPr>
          <p:cNvPr id="36885" name="TextBox 35"/>
          <p:cNvSpPr txBox="1">
            <a:spLocks noChangeArrowheads="1"/>
          </p:cNvSpPr>
          <p:nvPr/>
        </p:nvSpPr>
        <p:spPr bwMode="auto">
          <a:xfrm>
            <a:off x="7561263" y="6418263"/>
            <a:ext cx="1562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16-04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4" grpId="0"/>
      <p:bldP spid="123932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-53975" y="1901825"/>
            <a:ext cx="3600450" cy="4516438"/>
            <a:chOff x="-34" y="1198"/>
            <a:chExt cx="2268" cy="2844"/>
          </a:xfrm>
        </p:grpSpPr>
        <p:pic>
          <p:nvPicPr>
            <p:cNvPr id="37898" name="Picture 3" descr="M&amp;P 15,31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37"/>
              <a:ext cx="2234" cy="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9" name="Text Box 4"/>
            <p:cNvSpPr txBox="1">
              <a:spLocks noChangeArrowheads="1"/>
            </p:cNvSpPr>
            <p:nvPr/>
          </p:nvSpPr>
          <p:spPr bwMode="auto">
            <a:xfrm>
              <a:off x="525" y="3761"/>
              <a:ext cx="1101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latin typeface="Arial" pitchFamily="34" charset="0"/>
                </a:rPr>
                <a:t>From this…</a:t>
              </a:r>
            </a:p>
          </p:txBody>
        </p:sp>
        <p:sp>
          <p:nvSpPr>
            <p:cNvPr id="37900" name="Text Box 5"/>
            <p:cNvSpPr txBox="1">
              <a:spLocks noChangeArrowheads="1"/>
            </p:cNvSpPr>
            <p:nvPr/>
          </p:nvSpPr>
          <p:spPr bwMode="auto">
            <a:xfrm>
              <a:off x="-34" y="1198"/>
              <a:ext cx="804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/>
                <a:t>6 weeks</a:t>
              </a:r>
            </a:p>
          </p:txBody>
        </p:sp>
      </p:grpSp>
      <p:sp>
        <p:nvSpPr>
          <p:cNvPr id="37891" name="Rectangle 6"/>
          <p:cNvSpPr>
            <a:spLocks noGrp="1" noChangeArrowheads="1"/>
          </p:cNvSpPr>
          <p:nvPr>
            <p:ph type="title"/>
          </p:nvPr>
        </p:nvSpPr>
        <p:spPr>
          <a:xfrm>
            <a:off x="25400" y="298450"/>
            <a:ext cx="9024938" cy="633413"/>
          </a:xfrm>
        </p:spPr>
        <p:txBody>
          <a:bodyPr lIns="91432" tIns="45716" rIns="91432" bIns="45716">
            <a:spAutoFit/>
          </a:bodyPr>
          <a:lstStyle/>
          <a:p>
            <a:pPr eaLnBrk="1" hangingPunct="1"/>
            <a:r>
              <a:rPr lang="en-US" altLang="en-US" sz="3600" smtClean="0"/>
              <a:t>Changes in the aortic arch pattern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894138" y="1404938"/>
            <a:ext cx="5249862" cy="5013325"/>
            <a:chOff x="2453" y="885"/>
            <a:chExt cx="3307" cy="3158"/>
          </a:xfrm>
        </p:grpSpPr>
        <p:pic>
          <p:nvPicPr>
            <p:cNvPr id="37895" name="Picture 8" descr="M&amp;P 15,31D"/>
            <p:cNvPicPr>
              <a:picLocks noChangeAspect="1" noChangeArrowheads="1"/>
            </p:cNvPicPr>
            <p:nvPr/>
          </p:nvPicPr>
          <p:blipFill>
            <a:blip r:embed="rId4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" y="910"/>
              <a:ext cx="3307" cy="2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6" name="Text Box 9"/>
            <p:cNvSpPr txBox="1">
              <a:spLocks noChangeArrowheads="1"/>
            </p:cNvSpPr>
            <p:nvPr/>
          </p:nvSpPr>
          <p:spPr bwMode="auto">
            <a:xfrm>
              <a:off x="4364" y="885"/>
              <a:ext cx="139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/>
                <a:t>6 months postnatal</a:t>
              </a:r>
            </a:p>
          </p:txBody>
        </p:sp>
        <p:sp>
          <p:nvSpPr>
            <p:cNvPr id="37897" name="Text Box 10"/>
            <p:cNvSpPr txBox="1">
              <a:spLocks noChangeArrowheads="1"/>
            </p:cNvSpPr>
            <p:nvPr/>
          </p:nvSpPr>
          <p:spPr bwMode="auto">
            <a:xfrm>
              <a:off x="3818" y="3762"/>
              <a:ext cx="815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latin typeface="Arial" pitchFamily="34" charset="0"/>
                </a:rPr>
                <a:t>…to this</a:t>
              </a:r>
            </a:p>
          </p:txBody>
        </p:sp>
      </p:grpSp>
      <p:sp>
        <p:nvSpPr>
          <p:cNvPr id="37893" name="Text Box 11"/>
          <p:cNvSpPr txBox="1">
            <a:spLocks noChangeArrowheads="1"/>
          </p:cNvSpPr>
          <p:nvPr/>
        </p:nvSpPr>
        <p:spPr bwMode="auto">
          <a:xfrm>
            <a:off x="1343025" y="882650"/>
            <a:ext cx="65262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latin typeface="Arial" pitchFamily="34" charset="0"/>
              </a:rPr>
              <a:t>Animation: </a:t>
            </a:r>
            <a:r>
              <a:rPr lang="en-US" altLang="en-US" sz="1600" dirty="0">
                <a:latin typeface="Arial" pitchFamily="34" charset="0"/>
                <a:hlinkClick r:id="rId5"/>
              </a:rPr>
              <a:t>http://www.indiana.edu/~anat550/cvanim/aarch/aarch.html</a:t>
            </a:r>
            <a:endParaRPr lang="en-US" altLang="en-US" sz="1600" dirty="0">
              <a:latin typeface="Arial" pitchFamily="34" charset="0"/>
            </a:endParaRPr>
          </a:p>
        </p:txBody>
      </p:sp>
      <p:sp>
        <p:nvSpPr>
          <p:cNvPr id="37894" name="TextBox 11"/>
          <p:cNvSpPr txBox="1">
            <a:spLocks noChangeArrowheads="1"/>
          </p:cNvSpPr>
          <p:nvPr/>
        </p:nvSpPr>
        <p:spPr bwMode="auto">
          <a:xfrm>
            <a:off x="7086600" y="6557963"/>
            <a:ext cx="200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Moore &amp; Persaud fig 13-39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87313"/>
            <a:ext cx="8839200" cy="714375"/>
          </a:xfrm>
        </p:spPr>
        <p:txBody>
          <a:bodyPr lIns="91432" tIns="45716" rIns="91432" bIns="45716"/>
          <a:lstStyle/>
          <a:p>
            <a:pPr eaLnBrk="1" hangingPunct="1"/>
            <a:r>
              <a:rPr lang="en-US" altLang="en-US" sz="3200" smtClean="0"/>
              <a:t>Changes in the aortic arch pattern (AS,1,2,3,5)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0" y="6170613"/>
            <a:ext cx="2238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1800" u="sng"/>
              <a:t>5</a:t>
            </a:r>
            <a:r>
              <a:rPr lang="en-US" altLang="en-US" sz="1800" u="sng" baseline="30000"/>
              <a:t>th</a:t>
            </a:r>
            <a:r>
              <a:rPr lang="en-US" altLang="en-US" sz="1800" u="sng"/>
              <a:t> arch fails to form</a:t>
            </a:r>
            <a:endParaRPr lang="en-US" altLang="en-US" sz="1800" u="sng">
              <a:latin typeface="Times New Roman" pitchFamily="18" charset="0"/>
            </a:endParaRPr>
          </a:p>
        </p:txBody>
      </p:sp>
      <p:pic>
        <p:nvPicPr>
          <p:cNvPr id="38916" name="Picture 5" descr="M&amp;P 15,31A,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66925"/>
            <a:ext cx="16637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0" y="3465513"/>
            <a:ext cx="2870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marL="176213" indent="-176213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1800" u="sng"/>
              <a:t>2</a:t>
            </a:r>
            <a:r>
              <a:rPr lang="en-US" altLang="en-US" sz="1800" u="sng" baseline="30000"/>
              <a:t>nd</a:t>
            </a:r>
            <a:r>
              <a:rPr lang="en-US" altLang="en-US" sz="1800" u="sng"/>
              <a:t> arch mostly disappears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/>
              <a:t>stapedial a.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/>
              <a:t>(hyoid a.?)</a:t>
            </a: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38918" name="Picture 8" descr="postnatal arch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1143000"/>
            <a:ext cx="216217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9"/>
          <p:cNvSpPr txBox="1">
            <a:spLocks noChangeArrowheads="1"/>
          </p:cNvSpPr>
          <p:nvPr/>
        </p:nvSpPr>
        <p:spPr bwMode="auto">
          <a:xfrm>
            <a:off x="85725" y="679450"/>
            <a:ext cx="6527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600">
                <a:latin typeface="Arial" pitchFamily="34" charset="0"/>
              </a:rPr>
              <a:t>Animation: </a:t>
            </a:r>
            <a:r>
              <a:rPr lang="en-US" altLang="en-US" sz="1600">
                <a:latin typeface="Arial" pitchFamily="34" charset="0"/>
                <a:hlinkClick r:id="rId5"/>
              </a:rPr>
              <a:t>http://www.indiana.edu/~anat550/cvanim/aarch/aarch.html</a:t>
            </a:r>
            <a:endParaRPr lang="en-US" altLang="en-US" sz="1600">
              <a:latin typeface="Arial" pitchFamily="34" charset="0"/>
            </a:endParaRPr>
          </a:p>
        </p:txBody>
      </p:sp>
      <p:sp>
        <p:nvSpPr>
          <p:cNvPr id="38920" name="Text Box 10"/>
          <p:cNvSpPr txBox="1">
            <a:spLocks noChangeArrowheads="1"/>
          </p:cNvSpPr>
          <p:nvPr/>
        </p:nvSpPr>
        <p:spPr bwMode="auto">
          <a:xfrm>
            <a:off x="0" y="4627563"/>
            <a:ext cx="32353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marL="176213" indent="-176213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800" u="sng"/>
              <a:t>3</a:t>
            </a:r>
            <a:r>
              <a:rPr lang="en-US" altLang="en-US" sz="1800" u="sng" baseline="30000"/>
              <a:t>rd</a:t>
            </a:r>
            <a:r>
              <a:rPr lang="en-US" altLang="en-US" sz="1800" u="sng"/>
              <a:t> arch: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600"/>
              <a:t>common carotid a.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600"/>
              <a:t>part of internal carotid a.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600"/>
              <a:t>internal and external </a:t>
            </a:r>
            <a:br>
              <a:rPr lang="en-US" altLang="en-US" sz="1600"/>
            </a:br>
            <a:r>
              <a:rPr lang="en-US" altLang="en-US" sz="1600"/>
              <a:t>carotid aa. sprout from 3rd arch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8921" name="Text Box 11"/>
          <p:cNvSpPr txBox="1">
            <a:spLocks noChangeArrowheads="1"/>
          </p:cNvSpPr>
          <p:nvPr/>
        </p:nvSpPr>
        <p:spPr bwMode="auto">
          <a:xfrm>
            <a:off x="0" y="1217613"/>
            <a:ext cx="2801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marL="176213" indent="-176213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1800" u="sng"/>
              <a:t>Aortic Sac (AS):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/>
              <a:t>proximal part of aortic arch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/>
              <a:t>brachiocephalic a.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8922" name="Text Box 3"/>
          <p:cNvSpPr txBox="1">
            <a:spLocks noChangeArrowheads="1"/>
          </p:cNvSpPr>
          <p:nvPr/>
        </p:nvSpPr>
        <p:spPr bwMode="auto">
          <a:xfrm>
            <a:off x="0" y="2286000"/>
            <a:ext cx="4022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76213" indent="-176213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1800" u="sng"/>
              <a:t>1</a:t>
            </a:r>
            <a:r>
              <a:rPr lang="en-US" altLang="en-US" sz="1800" u="sng" baseline="30000"/>
              <a:t>st</a:t>
            </a:r>
            <a:r>
              <a:rPr lang="en-US" altLang="en-US" sz="1800" u="sng"/>
              <a:t> arch mostly disappears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/>
              <a:t>maxillary a.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/>
              <a:t>(part of external carotid a.?)</a:t>
            </a:r>
          </a:p>
        </p:txBody>
      </p:sp>
      <p:pic>
        <p:nvPicPr>
          <p:cNvPr id="38923" name="Picture 6" descr="7 week aortic arch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87"/>
          <a:stretch>
            <a:fillRect/>
          </a:stretch>
        </p:blipFill>
        <p:spPr bwMode="auto">
          <a:xfrm>
            <a:off x="4648200" y="1762125"/>
            <a:ext cx="2074863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6630988" y="3165475"/>
            <a:ext cx="944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Aortic sac</a:t>
            </a:r>
          </a:p>
        </p:txBody>
      </p:sp>
      <p:sp>
        <p:nvSpPr>
          <p:cNvPr id="38925" name="TextBox 12"/>
          <p:cNvSpPr txBox="1">
            <a:spLocks noChangeArrowheads="1"/>
          </p:cNvSpPr>
          <p:nvPr/>
        </p:nvSpPr>
        <p:spPr bwMode="auto">
          <a:xfrm>
            <a:off x="7086600" y="5867400"/>
            <a:ext cx="200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Moore &amp; Persaud fig 13-39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03238" y="0"/>
            <a:ext cx="8134350" cy="1036638"/>
          </a:xfrm>
        </p:spPr>
        <p:txBody>
          <a:bodyPr/>
          <a:lstStyle/>
          <a:p>
            <a:pPr eaLnBrk="1" hangingPunct="1"/>
            <a:r>
              <a:rPr lang="en-US" altLang="en-US" sz="2200" b="1" smtClean="0"/>
              <a:t>The cardiogenic field is established in the mesoderm just after gastrulation (~18-19 days) and develops into a fully functional, multi-chambered heart by the </a:t>
            </a:r>
            <a:r>
              <a:rPr lang="en-US" altLang="en-US" sz="2200" b="1" u="sng" smtClean="0"/>
              <a:t>8</a:t>
            </a:r>
            <a:r>
              <a:rPr lang="en-US" altLang="en-US" sz="2200" b="1" u="sng" baseline="30000" smtClean="0"/>
              <a:t>th</a:t>
            </a:r>
            <a:r>
              <a:rPr lang="en-US" altLang="en-US" sz="2200" b="1" u="sng" smtClean="0"/>
              <a:t> week</a:t>
            </a:r>
          </a:p>
        </p:txBody>
      </p:sp>
      <p:grpSp>
        <p:nvGrpSpPr>
          <p:cNvPr id="4099" name="Group 10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6200" y="1143000"/>
            <a:ext cx="7623175" cy="5611813"/>
            <a:chOff x="319" y="483"/>
            <a:chExt cx="4802" cy="3535"/>
          </a:xfrm>
        </p:grpSpPr>
        <p:pic>
          <p:nvPicPr>
            <p:cNvPr id="4114" name="Picture 1028" descr="7-01,A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" y="483"/>
              <a:ext cx="1825" cy="3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15" name="Group 1029"/>
            <p:cNvGrpSpPr>
              <a:grpSpLocks/>
            </p:cNvGrpSpPr>
            <p:nvPr/>
          </p:nvGrpSpPr>
          <p:grpSpPr bwMode="auto">
            <a:xfrm>
              <a:off x="1747" y="601"/>
              <a:ext cx="3374" cy="948"/>
              <a:chOff x="1747" y="601"/>
              <a:chExt cx="3374" cy="948"/>
            </a:xfrm>
          </p:grpSpPr>
          <p:grpSp>
            <p:nvGrpSpPr>
              <p:cNvPr id="4116" name="Group 1030"/>
              <p:cNvGrpSpPr>
                <a:grpSpLocks/>
              </p:cNvGrpSpPr>
              <p:nvPr/>
            </p:nvGrpSpPr>
            <p:grpSpPr bwMode="auto">
              <a:xfrm>
                <a:off x="1747" y="601"/>
                <a:ext cx="3374" cy="419"/>
                <a:chOff x="1747" y="601"/>
                <a:chExt cx="3374" cy="419"/>
              </a:xfrm>
            </p:grpSpPr>
            <p:sp>
              <p:nvSpPr>
                <p:cNvPr id="4123" name="Text Box 1031"/>
                <p:cNvSpPr txBox="1"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2897" y="601"/>
                  <a:ext cx="2224" cy="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6661" tIns="48331" rIns="96661" bIns="48331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600"/>
                    <a:t>angiogenic cell clusters           </a:t>
                  </a:r>
                  <a:r>
                    <a:rPr lang="en-US" altLang="en-US" sz="1400"/>
                    <a:t>(angioblasts/</a:t>
                  </a:r>
                  <a:r>
                    <a:rPr lang="en-US" altLang="en-US" sz="1400" i="1"/>
                    <a:t>hemangioblasts</a:t>
                  </a:r>
                  <a:r>
                    <a:rPr lang="en-US" altLang="en-US" sz="1400"/>
                    <a:t>)</a:t>
                  </a:r>
                  <a:endParaRPr lang="en-US" altLang="en-US" sz="1600"/>
                </a:p>
              </p:txBody>
            </p:sp>
            <p:sp>
              <p:nvSpPr>
                <p:cNvPr id="4124" name="Freeform 1032"/>
                <p:cNvSpPr>
                  <a:spLocks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747" y="803"/>
                  <a:ext cx="1150" cy="122"/>
                </a:xfrm>
                <a:custGeom>
                  <a:avLst/>
                  <a:gdLst>
                    <a:gd name="T0" fmla="*/ 0 w 1150"/>
                    <a:gd name="T1" fmla="*/ 0 h 122"/>
                    <a:gd name="T2" fmla="*/ 548 w 1150"/>
                    <a:gd name="T3" fmla="*/ 122 h 122"/>
                    <a:gd name="T4" fmla="*/ 1150 w 1150"/>
                    <a:gd name="T5" fmla="*/ 44 h 122"/>
                    <a:gd name="T6" fmla="*/ 0 60000 65536"/>
                    <a:gd name="T7" fmla="*/ 0 60000 65536"/>
                    <a:gd name="T8" fmla="*/ 0 60000 65536"/>
                    <a:gd name="T9" fmla="*/ 0 w 1150"/>
                    <a:gd name="T10" fmla="*/ 0 h 122"/>
                    <a:gd name="T11" fmla="*/ 1150 w 1150"/>
                    <a:gd name="T12" fmla="*/ 122 h 1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50" h="122">
                      <a:moveTo>
                        <a:pt x="0" y="0"/>
                      </a:moveTo>
                      <a:lnTo>
                        <a:pt x="548" y="122"/>
                      </a:lnTo>
                      <a:lnTo>
                        <a:pt x="1150" y="4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5" name="Freeform 1033"/>
                <p:cNvSpPr>
                  <a:spLocks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1860" y="925"/>
                  <a:ext cx="429" cy="95"/>
                </a:xfrm>
                <a:custGeom>
                  <a:avLst/>
                  <a:gdLst>
                    <a:gd name="T0" fmla="*/ 0 w 397"/>
                    <a:gd name="T1" fmla="*/ 95 h 95"/>
                    <a:gd name="T2" fmla="*/ 1482 w 397"/>
                    <a:gd name="T3" fmla="*/ 0 h 95"/>
                    <a:gd name="T4" fmla="*/ 0 60000 65536"/>
                    <a:gd name="T5" fmla="*/ 0 60000 65536"/>
                    <a:gd name="T6" fmla="*/ 0 w 397"/>
                    <a:gd name="T7" fmla="*/ 0 h 95"/>
                    <a:gd name="T8" fmla="*/ 397 w 397"/>
                    <a:gd name="T9" fmla="*/ 95 h 9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97" h="95">
                      <a:moveTo>
                        <a:pt x="0" y="95"/>
                      </a:moveTo>
                      <a:lnTo>
                        <a:pt x="397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17" name="Group 1034"/>
              <p:cNvGrpSpPr>
                <a:grpSpLocks/>
              </p:cNvGrpSpPr>
              <p:nvPr/>
            </p:nvGrpSpPr>
            <p:grpSpPr bwMode="auto">
              <a:xfrm>
                <a:off x="1802" y="1352"/>
                <a:ext cx="2372" cy="197"/>
                <a:chOff x="1802" y="1352"/>
                <a:chExt cx="2372" cy="197"/>
              </a:xfrm>
            </p:grpSpPr>
            <p:sp>
              <p:nvSpPr>
                <p:cNvPr id="4121" name="Text Box 1035"/>
                <p:cNvSpPr txBox="1"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2708" y="1352"/>
                  <a:ext cx="1466" cy="1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6661" tIns="48331" rIns="96661" bIns="48331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400"/>
                    <a:t>(right dorsal aorta)</a:t>
                  </a:r>
                </a:p>
              </p:txBody>
            </p:sp>
            <p:sp>
              <p:nvSpPr>
                <p:cNvPr id="4122" name="Line 1036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 flipV="1">
                  <a:off x="1802" y="1498"/>
                  <a:ext cx="953" cy="5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18" name="Group 1037"/>
              <p:cNvGrpSpPr>
                <a:grpSpLocks/>
              </p:cNvGrpSpPr>
              <p:nvPr/>
            </p:nvGrpSpPr>
            <p:grpSpPr bwMode="auto">
              <a:xfrm>
                <a:off x="1980" y="1123"/>
                <a:ext cx="2699" cy="304"/>
                <a:chOff x="1980" y="1123"/>
                <a:chExt cx="2699" cy="304"/>
              </a:xfrm>
            </p:grpSpPr>
            <p:sp>
              <p:nvSpPr>
                <p:cNvPr id="4119" name="Text Box 1038"/>
                <p:cNvSpPr txBox="1"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2605" y="1123"/>
                  <a:ext cx="2074" cy="1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6661" tIns="48331" rIns="96661" bIns="48331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400"/>
                    <a:t>(right endocardial tube)</a:t>
                  </a:r>
                </a:p>
              </p:txBody>
            </p:sp>
            <p:sp>
              <p:nvSpPr>
                <p:cNvPr id="4120" name="Line 1039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 flipV="1">
                  <a:off x="1980" y="1272"/>
                  <a:ext cx="657" cy="15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100" name="Line 104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27000" y="2752725"/>
            <a:ext cx="3717925" cy="0"/>
          </a:xfrm>
          <a:prstGeom prst="line">
            <a:avLst/>
          </a:prstGeom>
          <a:noFill/>
          <a:ln w="38100" cap="rnd">
            <a:solidFill>
              <a:srgbClr val="FF9B9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grpSp>
        <p:nvGrpSpPr>
          <p:cNvPr id="4101" name="Group 32"/>
          <p:cNvGrpSpPr>
            <a:grpSpLocks/>
          </p:cNvGrpSpPr>
          <p:nvPr/>
        </p:nvGrpSpPr>
        <p:grpSpPr bwMode="auto">
          <a:xfrm>
            <a:off x="4316413" y="2971800"/>
            <a:ext cx="4189412" cy="2066925"/>
            <a:chOff x="4317093" y="2972042"/>
            <a:chExt cx="4188006" cy="2066958"/>
          </a:xfrm>
        </p:grpSpPr>
        <p:pic>
          <p:nvPicPr>
            <p:cNvPr id="4110" name="Picture 1041" descr="Sadler 11,01,B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093" y="2972042"/>
              <a:ext cx="4188006" cy="1624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1" name="Text Box 1046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552924" y="4454233"/>
              <a:ext cx="2581140" cy="584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blood islands </a:t>
              </a:r>
              <a:br>
                <a:rPr lang="en-US" altLang="en-US" sz="1600"/>
              </a:br>
              <a:r>
                <a:rPr lang="en-US" altLang="en-US" sz="1600"/>
                <a:t>(developing blood vessels)</a:t>
              </a:r>
            </a:p>
          </p:txBody>
        </p:sp>
        <p:sp>
          <p:nvSpPr>
            <p:cNvPr id="4112" name="Line 104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5264150" y="3969053"/>
              <a:ext cx="1056821" cy="5328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6493" tIns="43247" rIns="86493" bIns="43247" anchor="ctr"/>
            <a:lstStyle/>
            <a:p>
              <a:endParaRPr lang="en-US"/>
            </a:p>
          </p:txBody>
        </p:sp>
        <p:sp>
          <p:nvSpPr>
            <p:cNvPr id="4113" name="Line 104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6311900" y="3985423"/>
              <a:ext cx="1171727" cy="5119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6493" tIns="43247" rIns="86493" bIns="43247" anchor="ctr"/>
            <a:lstStyle/>
            <a:p>
              <a:endParaRPr lang="en-US"/>
            </a:p>
          </p:txBody>
        </p:sp>
      </p:grpSp>
      <p:grpSp>
        <p:nvGrpSpPr>
          <p:cNvPr id="4102" name="Group 1049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505200" y="4833938"/>
            <a:ext cx="5581650" cy="1947862"/>
            <a:chOff x="1884" y="2933"/>
            <a:chExt cx="3516" cy="1227"/>
          </a:xfrm>
        </p:grpSpPr>
        <p:pic>
          <p:nvPicPr>
            <p:cNvPr id="4104" name="Picture 1050" descr="Sadler 11,01,C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3" y="3124"/>
              <a:ext cx="3217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5" name="Group 1051"/>
            <p:cNvGrpSpPr>
              <a:grpSpLocks/>
            </p:cNvGrpSpPr>
            <p:nvPr/>
          </p:nvGrpSpPr>
          <p:grpSpPr bwMode="auto">
            <a:xfrm>
              <a:off x="1884" y="2933"/>
              <a:ext cx="1447" cy="1227"/>
              <a:chOff x="1884" y="2933"/>
              <a:chExt cx="1447" cy="1227"/>
            </a:xfrm>
          </p:grpSpPr>
          <p:sp>
            <p:nvSpPr>
              <p:cNvPr id="4106" name="Text Box 1052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284" y="3943"/>
                <a:ext cx="1047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6661" tIns="48331" rIns="96661" bIns="48331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1600"/>
                  <a:t>cardiogenic field</a:t>
                </a:r>
              </a:p>
            </p:txBody>
          </p:sp>
          <p:sp>
            <p:nvSpPr>
              <p:cNvPr id="4107" name="Line 1053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H="1" flipV="1">
                <a:off x="2485" y="3614"/>
                <a:ext cx="298" cy="3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" name="Text Box 1054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884" y="2933"/>
                <a:ext cx="1077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6661" tIns="48331" rIns="96661" bIns="48331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1600"/>
                  <a:t>pericardial cavity</a:t>
                </a:r>
              </a:p>
            </p:txBody>
          </p:sp>
          <p:sp>
            <p:nvSpPr>
              <p:cNvPr id="4109" name="Line 1055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V="1">
                <a:off x="2451" y="3125"/>
                <a:ext cx="85" cy="43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103" name="TextBox 1"/>
          <p:cNvSpPr txBox="1">
            <a:spLocks noChangeArrowheads="1"/>
          </p:cNvSpPr>
          <p:nvPr/>
        </p:nvSpPr>
        <p:spPr bwMode="auto">
          <a:xfrm>
            <a:off x="7448550" y="6553200"/>
            <a:ext cx="169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Langman’s fig 12-1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&amp;P 15,31A,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301750"/>
            <a:ext cx="16637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7 week aortic arch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258888"/>
            <a:ext cx="2849563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76288"/>
          </a:xfrm>
        </p:spPr>
        <p:txBody>
          <a:bodyPr lIns="91432" tIns="45716" rIns="91432" bIns="45716"/>
          <a:lstStyle/>
          <a:p>
            <a:pPr eaLnBrk="1" hangingPunct="1"/>
            <a:r>
              <a:rPr lang="en-US" altLang="en-US" sz="3600" dirty="0" smtClean="0"/>
              <a:t>Changes in the aortic arch pattern (4)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175125" y="5018088"/>
            <a:ext cx="35401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349250" indent="-2349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u="sng"/>
              <a:t>4th arch on left: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/>
              <a:t>arch of aorta </a:t>
            </a:r>
            <a:br>
              <a:rPr lang="en-US" altLang="en-US" sz="2000"/>
            </a:br>
            <a:r>
              <a:rPr lang="en-US" altLang="en-US" sz="1800"/>
              <a:t>(from left common carotid a. </a:t>
            </a:r>
            <a:br>
              <a:rPr lang="en-US" altLang="en-US" sz="1800"/>
            </a:br>
            <a:r>
              <a:rPr lang="en-US" altLang="en-US" sz="1800"/>
              <a:t>to left subclavian a. only)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39700" y="5006975"/>
            <a:ext cx="39528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34925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u="sng"/>
              <a:t>4th arch on right: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/>
              <a:t>proximal segment of right subclavian a. </a:t>
            </a:r>
            <a:r>
              <a:rPr lang="en-US" altLang="en-US" sz="1800"/>
              <a:t>(rest of subclavian a. from 7th intersegmental a. and R dorsal aorta)</a:t>
            </a:r>
            <a:endParaRPr lang="en-US" altLang="en-US">
              <a:latin typeface="Times New Roman" pitchFamily="18" charset="0"/>
            </a:endParaRPr>
          </a:p>
        </p:txBody>
      </p:sp>
      <p:pic>
        <p:nvPicPr>
          <p:cNvPr id="39943" name="Picture 7" descr="postnatal arch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771525"/>
            <a:ext cx="216217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85725" y="679450"/>
            <a:ext cx="6527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600">
                <a:latin typeface="Arial" pitchFamily="34" charset="0"/>
              </a:rPr>
              <a:t>Animation: </a:t>
            </a:r>
            <a:r>
              <a:rPr lang="en-US" altLang="en-US" sz="1600">
                <a:latin typeface="Arial" pitchFamily="34" charset="0"/>
                <a:hlinkClick r:id="rId6"/>
              </a:rPr>
              <a:t>http://www.indiana.edu/~anat550/cvanim/aarch/aarch.html</a:t>
            </a:r>
            <a:endParaRPr lang="en-US" altLang="en-US" sz="1600">
              <a:latin typeface="Arial" pitchFamily="34" charset="0"/>
            </a:endParaRPr>
          </a:p>
        </p:txBody>
      </p:sp>
      <p:sp>
        <p:nvSpPr>
          <p:cNvPr id="39945" name="TextBox 11"/>
          <p:cNvSpPr txBox="1">
            <a:spLocks noChangeArrowheads="1"/>
          </p:cNvSpPr>
          <p:nvPr/>
        </p:nvSpPr>
        <p:spPr bwMode="auto">
          <a:xfrm>
            <a:off x="7140575" y="5410200"/>
            <a:ext cx="200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Moore &amp; </a:t>
            </a:r>
            <a:r>
              <a:rPr lang="en-US" altLang="en-US" sz="1200" dirty="0" err="1"/>
              <a:t>Persaud</a:t>
            </a:r>
            <a:r>
              <a:rPr lang="en-US" altLang="en-US" sz="1200" dirty="0"/>
              <a:t> fig 13-39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&amp;P 15,31A,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301750"/>
            <a:ext cx="16637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7 week aortic arch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2" y="1258888"/>
            <a:ext cx="2849563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71524"/>
          </a:xfrm>
        </p:spPr>
        <p:txBody>
          <a:bodyPr lIns="91432" tIns="45716" rIns="91432" bIns="45716"/>
          <a:lstStyle/>
          <a:p>
            <a:pPr eaLnBrk="1" hangingPunct="1"/>
            <a:r>
              <a:rPr lang="en-US" altLang="en-US" sz="3600" dirty="0" smtClean="0"/>
              <a:t>Changes in the aortic arch pattern (6)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4846638"/>
            <a:ext cx="42116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200"/>
              <a:t>(6th arch = pulmonary arch)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459163" y="5246688"/>
            <a:ext cx="5526087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indent="-3429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u="sng"/>
              <a:t>6th arch on left: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/>
              <a:t>left pulmonary artery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/>
              <a:t>distal segment </a:t>
            </a:r>
            <a:r>
              <a:rPr lang="en-US" altLang="en-US" sz="2000" u="sng"/>
              <a:t>persists</a:t>
            </a:r>
            <a:r>
              <a:rPr lang="en-US" altLang="en-US" sz="2000"/>
              <a:t> as ductus arteriosus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0" y="5267325"/>
            <a:ext cx="3414713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indent="-3365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u="sng"/>
              <a:t>6th arch on right: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/>
              <a:t>right pulmonary artery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/>
              <a:t>distal segment </a:t>
            </a:r>
            <a:r>
              <a:rPr lang="en-US" altLang="en-US" sz="2000" u="sng"/>
              <a:t>regresses</a:t>
            </a:r>
          </a:p>
        </p:txBody>
      </p:sp>
      <p:pic>
        <p:nvPicPr>
          <p:cNvPr id="40968" name="Picture 8" descr="postnatal arch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771525"/>
            <a:ext cx="216217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85725" y="679450"/>
            <a:ext cx="6527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600">
                <a:latin typeface="Arial" pitchFamily="34" charset="0"/>
              </a:rPr>
              <a:t>Animation: </a:t>
            </a:r>
            <a:r>
              <a:rPr lang="en-US" altLang="en-US" sz="1600">
                <a:latin typeface="Arial" pitchFamily="34" charset="0"/>
                <a:hlinkClick r:id="rId6"/>
              </a:rPr>
              <a:t>http://www.indiana.edu/~anat550/cvanim/aarch/aarch.html</a:t>
            </a:r>
            <a:endParaRPr lang="en-US" altLang="en-US" sz="1600">
              <a:latin typeface="Arial" pitchFamily="34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140575" y="5410200"/>
            <a:ext cx="200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Moore &amp; </a:t>
            </a:r>
            <a:r>
              <a:rPr lang="en-US" altLang="en-US" sz="1200" dirty="0" err="1"/>
              <a:t>Persaud</a:t>
            </a:r>
            <a:r>
              <a:rPr lang="en-US" altLang="en-US" sz="1200" dirty="0"/>
              <a:t> fig 13-39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-1" y="4576465"/>
            <a:ext cx="9156095" cy="206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>
            <a:lvl1pPr marL="241300" indent="-241300" defTabSz="9667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82600" defTabSz="9667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66788" defTabSz="9667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49388" defTabSz="9667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33575" defTabSz="9667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Aft>
                <a:spcPts val="0"/>
              </a:spcAft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Arch derivatives are innervated by cranial nerves</a:t>
            </a:r>
          </a:p>
          <a:p>
            <a:pPr eaLnBrk="0" hangingPunct="0">
              <a:spcAft>
                <a:spcPts val="0"/>
              </a:spcAft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Intrinsic muscles of larynx from 6</a:t>
            </a:r>
            <a:r>
              <a:rPr lang="en-US" altLang="en-US" sz="1600" baseline="30000" dirty="0">
                <a:latin typeface="Calibri" panose="020F0502020204030204" pitchFamily="34" charset="0"/>
              </a:rPr>
              <a:t>th</a:t>
            </a:r>
            <a:r>
              <a:rPr lang="en-US" altLang="en-US" sz="1600" dirty="0">
                <a:latin typeface="Calibri" panose="020F0502020204030204" pitchFamily="34" charset="0"/>
              </a:rPr>
              <a:t> arch mesoderm --innervated by </a:t>
            </a:r>
            <a:r>
              <a:rPr lang="en-US" altLang="en-US" sz="1600" dirty="0" err="1">
                <a:latin typeface="Calibri" panose="020F0502020204030204" pitchFamily="34" charset="0"/>
              </a:rPr>
              <a:t>vagus</a:t>
            </a:r>
            <a:r>
              <a:rPr lang="en-US" altLang="en-US" sz="1600" dirty="0">
                <a:latin typeface="Calibri" panose="020F0502020204030204" pitchFamily="34" charset="0"/>
              </a:rPr>
              <a:t> nerve branches that originally run under the left and right 6</a:t>
            </a:r>
            <a:r>
              <a:rPr lang="en-US" altLang="en-US" sz="1600" baseline="30000" dirty="0">
                <a:latin typeface="Calibri" panose="020F0502020204030204" pitchFamily="34" charset="0"/>
              </a:rPr>
              <a:t>th</a:t>
            </a:r>
            <a:r>
              <a:rPr lang="en-US" altLang="en-US" sz="1600" dirty="0">
                <a:latin typeface="Calibri" panose="020F0502020204030204" pitchFamily="34" charset="0"/>
              </a:rPr>
              <a:t> aortic arches.</a:t>
            </a:r>
          </a:p>
          <a:p>
            <a:pPr eaLnBrk="0" hangingPunct="0">
              <a:spcAft>
                <a:spcPts val="0"/>
              </a:spcAft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With differential growth, the larynx moves superiorly, taking its innervation with it.</a:t>
            </a:r>
          </a:p>
          <a:p>
            <a:pPr eaLnBrk="0" hangingPunct="0">
              <a:spcAft>
                <a:spcPts val="0"/>
              </a:spcAft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On the left, the 6</a:t>
            </a:r>
            <a:r>
              <a:rPr lang="en-US" altLang="en-US" sz="1600" baseline="30000" dirty="0">
                <a:latin typeface="Calibri" panose="020F0502020204030204" pitchFamily="34" charset="0"/>
              </a:rPr>
              <a:t>th</a:t>
            </a:r>
            <a:r>
              <a:rPr lang="en-US" altLang="en-US" sz="1600" dirty="0">
                <a:latin typeface="Calibri" panose="020F0502020204030204" pitchFamily="34" charset="0"/>
              </a:rPr>
              <a:t> arch remains connected to the aorta (as the </a:t>
            </a:r>
            <a:r>
              <a:rPr lang="en-US" altLang="en-US" sz="1600" dirty="0" err="1">
                <a:latin typeface="Calibri" panose="020F0502020204030204" pitchFamily="34" charset="0"/>
              </a:rPr>
              <a:t>ductus</a:t>
            </a:r>
            <a:r>
              <a:rPr lang="en-US" altLang="en-US" sz="1600" dirty="0">
                <a:latin typeface="Calibri" panose="020F0502020204030204" pitchFamily="34" charset="0"/>
              </a:rPr>
              <a:t> </a:t>
            </a:r>
            <a:r>
              <a:rPr lang="en-US" altLang="en-US" sz="1600" dirty="0" err="1">
                <a:latin typeface="Calibri" panose="020F0502020204030204" pitchFamily="34" charset="0"/>
              </a:rPr>
              <a:t>arteriosus</a:t>
            </a:r>
            <a:r>
              <a:rPr lang="en-US" altLang="en-US" sz="1600" dirty="0">
                <a:latin typeface="Calibri" panose="020F0502020204030204" pitchFamily="34" charset="0"/>
              </a:rPr>
              <a:t> and later the </a:t>
            </a:r>
            <a:r>
              <a:rPr lang="en-US" altLang="en-US" sz="1600" dirty="0" err="1">
                <a:latin typeface="Calibri" panose="020F0502020204030204" pitchFamily="34" charset="0"/>
              </a:rPr>
              <a:t>lig</a:t>
            </a:r>
            <a:r>
              <a:rPr lang="en-US" altLang="en-US" sz="1600" dirty="0">
                <a:latin typeface="Calibri" panose="020F0502020204030204" pitchFamily="34" charset="0"/>
              </a:rPr>
              <a:t>. </a:t>
            </a:r>
            <a:r>
              <a:rPr lang="en-US" altLang="en-US" sz="1600" dirty="0" err="1">
                <a:latin typeface="Calibri" panose="020F0502020204030204" pitchFamily="34" charset="0"/>
              </a:rPr>
              <a:t>arteriosum</a:t>
            </a:r>
            <a:r>
              <a:rPr lang="en-US" altLang="en-US" sz="1600" dirty="0">
                <a:latin typeface="Calibri" panose="020F0502020204030204" pitchFamily="34" charset="0"/>
              </a:rPr>
              <a:t>), so the </a:t>
            </a:r>
            <a:r>
              <a:rPr lang="en-US" altLang="en-US" sz="1600" b="1" dirty="0">
                <a:latin typeface="Calibri" panose="020F0502020204030204" pitchFamily="34" charset="0"/>
              </a:rPr>
              <a:t>left recurrent laryngeal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nerve</a:t>
            </a:r>
            <a:r>
              <a:rPr lang="en-US" altLang="en-US" sz="1600" dirty="0" smtClean="0"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</a:rPr>
              <a:t>hooks around </a:t>
            </a:r>
            <a:r>
              <a:rPr lang="en-US" altLang="en-US" sz="1600" dirty="0" smtClean="0">
                <a:latin typeface="Calibri" panose="020F0502020204030204" pitchFamily="34" charset="0"/>
              </a:rPr>
              <a:t>the </a:t>
            </a:r>
            <a:r>
              <a:rPr lang="en-US" altLang="en-US" sz="1600" b="1" dirty="0" err="1" smtClean="0">
                <a:latin typeface="Calibri" panose="020F0502020204030204" pitchFamily="34" charset="0"/>
              </a:rPr>
              <a:t>ligamentum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1600" b="1" dirty="0" err="1" smtClean="0">
                <a:latin typeface="Calibri" panose="020F0502020204030204" pitchFamily="34" charset="0"/>
              </a:rPr>
              <a:t>arteriosum</a:t>
            </a:r>
            <a:r>
              <a:rPr lang="en-US" altLang="en-US" sz="1600" dirty="0" smtClean="0">
                <a:latin typeface="Calibri" panose="020F0502020204030204" pitchFamily="34" charset="0"/>
              </a:rPr>
              <a:t>.</a:t>
            </a:r>
            <a:endParaRPr lang="en-US" altLang="en-US" sz="1600" dirty="0">
              <a:latin typeface="Calibri" panose="020F0502020204030204" pitchFamily="34" charset="0"/>
            </a:endParaRPr>
          </a:p>
          <a:p>
            <a:pPr eaLnBrk="0" hangingPunct="0">
              <a:spcAft>
                <a:spcPts val="0"/>
              </a:spcAft>
              <a:buFontTx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On the right, the distal half of the 6</a:t>
            </a:r>
            <a:r>
              <a:rPr lang="en-US" altLang="en-US" sz="1600" baseline="30000" dirty="0">
                <a:latin typeface="Calibri" panose="020F0502020204030204" pitchFamily="34" charset="0"/>
              </a:rPr>
              <a:t>th</a:t>
            </a:r>
            <a:r>
              <a:rPr lang="en-US" altLang="en-US" sz="1600" dirty="0">
                <a:latin typeface="Calibri" panose="020F0502020204030204" pitchFamily="34" charset="0"/>
              </a:rPr>
              <a:t> arch regresses, but the 4</a:t>
            </a:r>
            <a:r>
              <a:rPr lang="en-US" altLang="en-US" sz="1600" baseline="30000" dirty="0">
                <a:latin typeface="Calibri" panose="020F0502020204030204" pitchFamily="34" charset="0"/>
              </a:rPr>
              <a:t>th</a:t>
            </a:r>
            <a:r>
              <a:rPr lang="en-US" altLang="en-US" sz="1600" dirty="0">
                <a:latin typeface="Calibri" panose="020F0502020204030204" pitchFamily="34" charset="0"/>
              </a:rPr>
              <a:t> arch persists as the right </a:t>
            </a:r>
            <a:r>
              <a:rPr lang="en-US" altLang="en-US" sz="1600" dirty="0" err="1">
                <a:latin typeface="Calibri" panose="020F0502020204030204" pitchFamily="34" charset="0"/>
              </a:rPr>
              <a:t>subclavian</a:t>
            </a:r>
            <a:r>
              <a:rPr lang="en-US" altLang="en-US" sz="1600" dirty="0">
                <a:latin typeface="Calibri" panose="020F0502020204030204" pitchFamily="34" charset="0"/>
              </a:rPr>
              <a:t> </a:t>
            </a:r>
            <a:r>
              <a:rPr lang="en-US" altLang="en-US" sz="1600" dirty="0" smtClean="0">
                <a:latin typeface="Calibri" panose="020F0502020204030204" pitchFamily="34" charset="0"/>
              </a:rPr>
              <a:t>artery, </a:t>
            </a:r>
            <a:r>
              <a:rPr lang="en-US" altLang="en-US" sz="1600" dirty="0">
                <a:latin typeface="Calibri" panose="020F0502020204030204" pitchFamily="34" charset="0"/>
              </a:rPr>
              <a:t>so the </a:t>
            </a:r>
            <a:r>
              <a:rPr lang="en-US" altLang="en-US" sz="1600" b="1" dirty="0">
                <a:latin typeface="Calibri" panose="020F0502020204030204" pitchFamily="34" charset="0"/>
              </a:rPr>
              <a:t>right recurrent laryngeal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nerve</a:t>
            </a:r>
            <a:r>
              <a:rPr lang="en-US" altLang="en-US" sz="1600" dirty="0" smtClean="0"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</a:rPr>
              <a:t>is hooked around </a:t>
            </a:r>
            <a:r>
              <a:rPr lang="en-US" altLang="en-US" sz="1600" dirty="0" smtClean="0">
                <a:latin typeface="Calibri" panose="020F0502020204030204" pitchFamily="34" charset="0"/>
              </a:rPr>
              <a:t>the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right </a:t>
            </a:r>
            <a:r>
              <a:rPr lang="en-US" altLang="en-US" sz="1600" b="1" dirty="0" err="1" smtClean="0">
                <a:latin typeface="Calibri" panose="020F0502020204030204" pitchFamily="34" charset="0"/>
              </a:rPr>
              <a:t>subclavian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 artery</a:t>
            </a:r>
            <a:r>
              <a:rPr lang="en-US" altLang="en-US" sz="1600" dirty="0" smtClean="0">
                <a:latin typeface="Calibri" panose="020F0502020204030204" pitchFamily="34" charset="0"/>
              </a:rPr>
              <a:t>.</a:t>
            </a:r>
            <a:endParaRPr lang="en-US" altLang="en-US" sz="1600" dirty="0">
              <a:latin typeface="Calibri" panose="020F0502020204030204" pitchFamily="34" charset="0"/>
            </a:endParaRPr>
          </a:p>
        </p:txBody>
      </p:sp>
      <p:pic>
        <p:nvPicPr>
          <p:cNvPr id="32771" name="Picture 3" descr="M&amp;P 15,32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" y="1314908"/>
            <a:ext cx="3137203" cy="304204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M&amp;P 15,32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09" y="1317130"/>
            <a:ext cx="2957286" cy="304353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M&amp;P 15,32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46" y="1318617"/>
            <a:ext cx="3010202" cy="304353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236739" y="4323457"/>
            <a:ext cx="609298" cy="27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9667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82600" defTabSz="9667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66788" defTabSz="9667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49388" defTabSz="9667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33575" defTabSz="9667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200">
                <a:latin typeface="Calibri" panose="020F0502020204030204" pitchFamily="34" charset="0"/>
              </a:rPr>
              <a:t>6 wks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178905" y="4323457"/>
            <a:ext cx="609298" cy="27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9667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82600" defTabSz="9667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66788" defTabSz="9667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49388" defTabSz="9667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33575" defTabSz="9667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200">
                <a:latin typeface="Calibri" panose="020F0502020204030204" pitchFamily="34" charset="0"/>
              </a:rPr>
              <a:t>8 wks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7167941" y="4314528"/>
            <a:ext cx="914702" cy="27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9667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82600" defTabSz="9667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66788" defTabSz="9667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49388" defTabSz="9667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33575" defTabSz="9667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200">
                <a:latin typeface="Calibri" panose="020F0502020204030204" pitchFamily="34" charset="0"/>
              </a:rPr>
              <a:t>postnatal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49114"/>
            <a:ext cx="9144000" cy="111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91432" tIns="45716" rIns="91432" bIns="45716" anchor="ctr"/>
          <a:lstStyle>
            <a:lvl1pPr defTabSz="9667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9667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9667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9667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9667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altLang="en-US" sz="3600" dirty="0">
                <a:latin typeface="Calibri" panose="020F0502020204030204" pitchFamily="34" charset="0"/>
              </a:rPr>
              <a:t>Changes in the aortic arch pattern affect course of recurrent laryngeal nerves</a:t>
            </a:r>
          </a:p>
        </p:txBody>
      </p:sp>
    </p:spTree>
    <p:extLst>
      <p:ext uri="{BB962C8B-B14F-4D97-AF65-F5344CB8AC3E}">
        <p14:creationId xmlns:p14="http://schemas.microsoft.com/office/powerpoint/2010/main" val="31547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905" y="0"/>
            <a:ext cx="6628190" cy="707886"/>
          </a:xfrm>
        </p:spPr>
        <p:txBody>
          <a:bodyPr>
            <a:spAutoFit/>
          </a:bodyPr>
          <a:lstStyle/>
          <a:p>
            <a:r>
              <a:rPr lang="en-US" altLang="en-US" sz="4000" dirty="0"/>
              <a:t>Closure of </a:t>
            </a:r>
            <a:r>
              <a:rPr lang="en-US" altLang="en-US" sz="4000" dirty="0" err="1"/>
              <a:t>ductus</a:t>
            </a:r>
            <a:r>
              <a:rPr lang="en-US" altLang="en-US" sz="4000" dirty="0"/>
              <a:t> </a:t>
            </a:r>
            <a:r>
              <a:rPr lang="en-US" altLang="en-US" sz="4000" dirty="0" err="1"/>
              <a:t>arteriosus</a:t>
            </a:r>
            <a:endParaRPr lang="en-US" altLang="en-US" sz="4000" dirty="0"/>
          </a:p>
        </p:txBody>
      </p:sp>
      <p:pic>
        <p:nvPicPr>
          <p:cNvPr id="74755" name="Picture 3" descr="M&amp;P 15,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3" y="685800"/>
            <a:ext cx="8837083" cy="274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217714" y="3810000"/>
            <a:ext cx="8345714" cy="278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marL="241300" indent="-241300" defTabSz="9667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82600" defTabSz="9667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66788" defTabSz="9667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49388" defTabSz="9667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33575" defTabSz="9667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1400" dirty="0"/>
              <a:t>Distal portion of sixth arterial </a:t>
            </a:r>
            <a:r>
              <a:rPr lang="en-US" altLang="en-US" sz="1400" dirty="0" smtClean="0"/>
              <a:t>arch; contains unique population of vascular smooth muscle cells.  Under fetal conditions (↓O</a:t>
            </a:r>
            <a:r>
              <a:rPr lang="en-US" altLang="en-US" sz="1400" baseline="-25000" dirty="0" smtClean="0"/>
              <a:t>2</a:t>
            </a:r>
            <a:r>
              <a:rPr lang="en-US" altLang="en-US" sz="1400" dirty="0" smtClean="0"/>
              <a:t>, ↑prostaglandin E2 (PGE2), ↑</a:t>
            </a:r>
            <a:r>
              <a:rPr lang="en-US" altLang="en-US" sz="1400" dirty="0" err="1" smtClean="0"/>
              <a:t>bradykinin</a:t>
            </a:r>
            <a:r>
              <a:rPr lang="en-US" altLang="en-US" sz="1400" dirty="0" smtClean="0"/>
              <a:t>, ↑NO), muscle is </a:t>
            </a:r>
            <a:r>
              <a:rPr lang="en-US" altLang="en-US" sz="1400" b="1" dirty="0" smtClean="0"/>
              <a:t>RELAXED</a:t>
            </a:r>
            <a:endParaRPr lang="en-US" altLang="en-US" sz="1400" b="1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1400" dirty="0"/>
              <a:t>Functional closure at birth </a:t>
            </a:r>
            <a:r>
              <a:rPr lang="en-US" altLang="en-US" sz="1400" dirty="0" smtClean="0"/>
              <a:t>(i.e</a:t>
            </a:r>
            <a:r>
              <a:rPr lang="en-US" altLang="en-US" sz="1400" dirty="0"/>
              <a:t>. within 1-2 </a:t>
            </a:r>
            <a:r>
              <a:rPr lang="en-US" altLang="en-US" sz="1400" dirty="0" smtClean="0"/>
              <a:t>hours):  high O</a:t>
            </a:r>
            <a:r>
              <a:rPr lang="en-US" altLang="en-US" sz="1400" baseline="-25000" dirty="0" smtClean="0"/>
              <a:t>2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and loss of PGE2, </a:t>
            </a:r>
            <a:r>
              <a:rPr lang="en-US" altLang="en-US" sz="1400" dirty="0" err="1" smtClean="0"/>
              <a:t>bradykinin</a:t>
            </a:r>
            <a:r>
              <a:rPr lang="en-US" altLang="en-US" sz="1400" dirty="0" smtClean="0"/>
              <a:t>, and NO signaling all result in potent vasoconstriction in the </a:t>
            </a:r>
            <a:r>
              <a:rPr lang="en-US" altLang="en-US" sz="1400" dirty="0" err="1" smtClean="0"/>
              <a:t>ductus</a:t>
            </a:r>
            <a:r>
              <a:rPr lang="en-US" altLang="en-US" sz="1400" dirty="0" smtClean="0"/>
              <a:t>. </a:t>
            </a:r>
            <a:endParaRPr lang="en-US" altLang="en-US" sz="1400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1400" dirty="0"/>
              <a:t>Anatomical closure by 1-3 months</a:t>
            </a:r>
          </a:p>
          <a:p>
            <a:pPr marL="0" indent="0" eaLnBrk="0" hangingPunct="0">
              <a:spcBef>
                <a:spcPct val="50000"/>
              </a:spcBef>
            </a:pPr>
            <a:r>
              <a:rPr lang="en-US" altLang="en-US" sz="1400" b="1" i="1" u="sng" dirty="0" smtClean="0">
                <a:solidFill>
                  <a:srgbClr val="C00000"/>
                </a:solidFill>
              </a:rPr>
              <a:t>Patent </a:t>
            </a:r>
            <a:r>
              <a:rPr lang="en-US" altLang="en-US" sz="1400" b="1" i="1" u="sng" dirty="0" err="1">
                <a:solidFill>
                  <a:srgbClr val="C00000"/>
                </a:solidFill>
              </a:rPr>
              <a:t>Ductus</a:t>
            </a:r>
            <a:r>
              <a:rPr lang="en-US" altLang="en-US" sz="1400" b="1" i="1" u="sng" dirty="0">
                <a:solidFill>
                  <a:srgbClr val="C00000"/>
                </a:solidFill>
              </a:rPr>
              <a:t> </a:t>
            </a:r>
            <a:r>
              <a:rPr lang="en-US" altLang="en-US" sz="1400" b="1" i="1" u="sng" dirty="0" smtClean="0">
                <a:solidFill>
                  <a:srgbClr val="C00000"/>
                </a:solidFill>
              </a:rPr>
              <a:t>Arteriosus</a:t>
            </a:r>
            <a:r>
              <a:rPr lang="en-US" altLang="en-US" sz="1400" b="1" i="1" u="sng" dirty="0">
                <a:solidFill>
                  <a:srgbClr val="C00000"/>
                </a:solidFill>
              </a:rPr>
              <a:t> </a:t>
            </a:r>
            <a:r>
              <a:rPr lang="en-US" altLang="en-US" sz="1400" b="1" i="1" u="sng" dirty="0" smtClean="0">
                <a:solidFill>
                  <a:srgbClr val="C00000"/>
                </a:solidFill>
              </a:rPr>
              <a:t>(“PDA”):</a:t>
            </a:r>
          </a:p>
          <a:p>
            <a:pPr marL="0" indent="0" eaLnBrk="0" hangingPunct="0">
              <a:spcBef>
                <a:spcPct val="50000"/>
              </a:spcBef>
            </a:pPr>
            <a:r>
              <a:rPr lang="en-US" altLang="en-US" sz="1400" i="1" dirty="0" smtClean="0">
                <a:solidFill>
                  <a:srgbClr val="C00000"/>
                </a:solidFill>
              </a:rPr>
              <a:t>In some infants</a:t>
            </a:r>
            <a:r>
              <a:rPr lang="en-US" altLang="en-US" sz="1400" i="1" dirty="0">
                <a:solidFill>
                  <a:srgbClr val="C00000"/>
                </a:solidFill>
              </a:rPr>
              <a:t> </a:t>
            </a:r>
            <a:r>
              <a:rPr lang="en-US" altLang="en-US" sz="1400" i="1" dirty="0" smtClean="0">
                <a:solidFill>
                  <a:srgbClr val="C00000"/>
                </a:solidFill>
              </a:rPr>
              <a:t>(8 </a:t>
            </a:r>
            <a:r>
              <a:rPr lang="en-US" altLang="en-US" sz="1400" i="1" dirty="0">
                <a:solidFill>
                  <a:srgbClr val="C00000"/>
                </a:solidFill>
              </a:rPr>
              <a:t>per 10,000 births</a:t>
            </a:r>
            <a:r>
              <a:rPr lang="en-US" altLang="en-US" sz="1400" i="1" dirty="0" smtClean="0">
                <a:solidFill>
                  <a:srgbClr val="C00000"/>
                </a:solidFill>
              </a:rPr>
              <a:t>), the </a:t>
            </a:r>
            <a:r>
              <a:rPr lang="en-US" altLang="en-US" sz="1400" i="1" dirty="0" err="1" smtClean="0">
                <a:solidFill>
                  <a:srgbClr val="C00000"/>
                </a:solidFill>
              </a:rPr>
              <a:t>ductus</a:t>
            </a:r>
            <a:r>
              <a:rPr lang="en-US" altLang="en-US" sz="1400" i="1" dirty="0" smtClean="0">
                <a:solidFill>
                  <a:srgbClr val="C00000"/>
                </a:solidFill>
              </a:rPr>
              <a:t> </a:t>
            </a:r>
            <a:r>
              <a:rPr lang="en-US" altLang="en-US" sz="1400" i="1" dirty="0">
                <a:solidFill>
                  <a:srgbClr val="C00000"/>
                </a:solidFill>
              </a:rPr>
              <a:t>arteriosus </a:t>
            </a:r>
            <a:r>
              <a:rPr lang="en-US" altLang="en-US" sz="1400" i="1" dirty="0" smtClean="0">
                <a:solidFill>
                  <a:srgbClr val="C00000"/>
                </a:solidFill>
              </a:rPr>
              <a:t>fails to close  and must be treated </a:t>
            </a:r>
            <a:r>
              <a:rPr lang="en-US" altLang="en-US" sz="1400" i="1" dirty="0">
                <a:solidFill>
                  <a:srgbClr val="C00000"/>
                </a:solidFill>
              </a:rPr>
              <a:t>surgically or pharmacologically </a:t>
            </a:r>
            <a:r>
              <a:rPr lang="en-US" altLang="en-US" sz="1400" i="1" dirty="0" smtClean="0">
                <a:solidFill>
                  <a:srgbClr val="C00000"/>
                </a:solidFill>
              </a:rPr>
              <a:t>(prostaglandin E2 inhibitors, </a:t>
            </a:r>
            <a:r>
              <a:rPr lang="en-US" altLang="en-US" sz="1400" i="1" dirty="0">
                <a:solidFill>
                  <a:srgbClr val="C00000"/>
                </a:solidFill>
              </a:rPr>
              <a:t>e.g. indomethacin or </a:t>
            </a:r>
            <a:r>
              <a:rPr lang="en-US" altLang="en-US" sz="1400" i="1" dirty="0" smtClean="0">
                <a:solidFill>
                  <a:srgbClr val="C00000"/>
                </a:solidFill>
              </a:rPr>
              <a:t>ibuprofen).</a:t>
            </a:r>
          </a:p>
          <a:p>
            <a:pPr marL="0" indent="0" eaLnBrk="0" hangingPunct="0">
              <a:spcBef>
                <a:spcPct val="50000"/>
              </a:spcBef>
            </a:pPr>
            <a:r>
              <a:rPr lang="en-US" altLang="en-US" sz="1400" i="1" dirty="0" smtClean="0">
                <a:solidFill>
                  <a:srgbClr val="C00000"/>
                </a:solidFill>
              </a:rPr>
              <a:t>Conversely, a temporarily patent </a:t>
            </a:r>
            <a:r>
              <a:rPr lang="en-US" altLang="en-US" sz="1400" i="1" dirty="0" err="1" smtClean="0">
                <a:solidFill>
                  <a:srgbClr val="C00000"/>
                </a:solidFill>
              </a:rPr>
              <a:t>ductus</a:t>
            </a:r>
            <a:r>
              <a:rPr lang="en-US" altLang="en-US" sz="1400" i="1" dirty="0" smtClean="0">
                <a:solidFill>
                  <a:srgbClr val="C00000"/>
                </a:solidFill>
              </a:rPr>
              <a:t> </a:t>
            </a:r>
            <a:r>
              <a:rPr lang="en-US" altLang="en-US" sz="1400" i="1" dirty="0" err="1" smtClean="0">
                <a:solidFill>
                  <a:srgbClr val="C00000"/>
                </a:solidFill>
              </a:rPr>
              <a:t>arteriosus</a:t>
            </a:r>
            <a:r>
              <a:rPr lang="en-US" altLang="en-US" sz="1400" i="1" dirty="0" smtClean="0">
                <a:solidFill>
                  <a:srgbClr val="C00000"/>
                </a:solidFill>
              </a:rPr>
              <a:t> is sometimes desirable (e.g. in tetralogy of </a:t>
            </a:r>
            <a:r>
              <a:rPr lang="en-US" altLang="en-US" sz="1400" i="1" dirty="0" err="1" smtClean="0">
                <a:solidFill>
                  <a:srgbClr val="C00000"/>
                </a:solidFill>
              </a:rPr>
              <a:t>Fallot</a:t>
            </a:r>
            <a:r>
              <a:rPr lang="en-US" altLang="en-US" sz="1400" i="1" dirty="0" smtClean="0">
                <a:solidFill>
                  <a:srgbClr val="C00000"/>
                </a:solidFill>
              </a:rPr>
              <a:t>), in which case PGE2 agonists can be given to keep the </a:t>
            </a:r>
            <a:r>
              <a:rPr lang="en-US" altLang="en-US" sz="1400" i="1" dirty="0" err="1" smtClean="0">
                <a:solidFill>
                  <a:srgbClr val="C00000"/>
                </a:solidFill>
              </a:rPr>
              <a:t>ductus</a:t>
            </a:r>
            <a:r>
              <a:rPr lang="en-US" altLang="en-US" sz="1400" i="1" dirty="0" smtClean="0">
                <a:solidFill>
                  <a:srgbClr val="C00000"/>
                </a:solidFill>
              </a:rPr>
              <a:t> from closing.</a:t>
            </a:r>
            <a:endParaRPr lang="en-US" alt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6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ubella Syndro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4" b="23549"/>
          <a:stretch/>
        </p:blipFill>
        <p:spPr bwMode="auto">
          <a:xfrm>
            <a:off x="1934496" y="1223624"/>
            <a:ext cx="5257800" cy="25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dirty="0" smtClean="0"/>
              <a:t>PDA is associated with </a:t>
            </a:r>
            <a:r>
              <a:rPr lang="en-US" sz="3200" dirty="0" err="1" smtClean="0"/>
              <a:t>neurocristopathies</a:t>
            </a:r>
            <a:r>
              <a:rPr lang="en-US" sz="3200" dirty="0" smtClean="0"/>
              <a:t> AND, interestingly, congenital </a:t>
            </a:r>
            <a:r>
              <a:rPr lang="en-US" sz="3200" i="1" dirty="0" smtClean="0"/>
              <a:t>Rubella</a:t>
            </a:r>
            <a:r>
              <a:rPr lang="en-US" sz="3200" dirty="0" smtClean="0"/>
              <a:t> infection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" y="3962400"/>
            <a:ext cx="8153400" cy="2743200"/>
          </a:xfrm>
        </p:spPr>
        <p:txBody>
          <a:bodyPr/>
          <a:lstStyle/>
          <a:p>
            <a:r>
              <a:rPr lang="en-US" sz="1800" dirty="0" smtClean="0"/>
              <a:t>Vascular smooth </a:t>
            </a:r>
            <a:r>
              <a:rPr lang="en-US" sz="1800" dirty="0"/>
              <a:t>m</a:t>
            </a:r>
            <a:r>
              <a:rPr lang="en-US" sz="1800" dirty="0" smtClean="0"/>
              <a:t>uscle </a:t>
            </a:r>
            <a:r>
              <a:rPr lang="en-US" sz="1800" dirty="0"/>
              <a:t>c</a:t>
            </a:r>
            <a:r>
              <a:rPr lang="en-US" sz="1800" dirty="0" smtClean="0"/>
              <a:t>ells of the </a:t>
            </a:r>
            <a:r>
              <a:rPr lang="en-US" sz="1800" dirty="0" err="1" smtClean="0"/>
              <a:t>ductus</a:t>
            </a:r>
            <a:r>
              <a:rPr lang="en-US" sz="1800" dirty="0" smtClean="0"/>
              <a:t> arteriosus are neural crest-derived</a:t>
            </a:r>
            <a:endParaRPr lang="en-US" sz="1800" dirty="0"/>
          </a:p>
          <a:p>
            <a:pPr marL="0" indent="0">
              <a:buNone/>
            </a:pPr>
            <a:r>
              <a:rPr lang="en-US" sz="1600" i="1" u="sng" dirty="0" smtClean="0"/>
              <a:t>Rubella</a:t>
            </a:r>
            <a:r>
              <a:rPr lang="en-US" sz="1600" i="1" dirty="0" smtClean="0"/>
              <a:t> </a:t>
            </a:r>
          </a:p>
          <a:p>
            <a:r>
              <a:rPr lang="en-US" sz="1600" dirty="0" smtClean="0"/>
              <a:t>virus that can cross placental barrier and disrupts mitosis in many tissues –specific mechanism not known</a:t>
            </a:r>
          </a:p>
          <a:p>
            <a:r>
              <a:rPr lang="en-US" sz="1600" dirty="0" smtClean="0"/>
              <a:t>among the </a:t>
            </a:r>
            <a:r>
              <a:rPr lang="en-US" sz="1600" b="1" dirty="0" smtClean="0"/>
              <a:t>TORCH</a:t>
            </a:r>
            <a:r>
              <a:rPr lang="en-US" sz="1600" dirty="0" smtClean="0"/>
              <a:t> group of congenital infections that are teratogenic:</a:t>
            </a:r>
          </a:p>
          <a:p>
            <a:pPr lvl="1"/>
            <a:r>
              <a:rPr lang="en-US" sz="1400" b="1" u="sng" dirty="0" smtClean="0"/>
              <a:t>T</a:t>
            </a:r>
            <a:r>
              <a:rPr lang="en-US" sz="1400" dirty="0" smtClean="0"/>
              <a:t>oxoplasmosis</a:t>
            </a:r>
          </a:p>
          <a:p>
            <a:pPr lvl="1"/>
            <a:r>
              <a:rPr lang="en-US" sz="1400" b="1" u="sng" dirty="0" smtClean="0"/>
              <a:t>O</a:t>
            </a:r>
            <a:r>
              <a:rPr lang="en-US" sz="1400" dirty="0" smtClean="0"/>
              <a:t>ther (varicella-zoster, parvovirus B19)</a:t>
            </a:r>
          </a:p>
          <a:p>
            <a:pPr lvl="1"/>
            <a:r>
              <a:rPr lang="en-US" sz="1400" b="1" u="sng" dirty="0" smtClean="0"/>
              <a:t>R</a:t>
            </a:r>
            <a:r>
              <a:rPr lang="en-US" sz="1400" dirty="0" smtClean="0"/>
              <a:t>ubella</a:t>
            </a:r>
            <a:endParaRPr lang="en-US" sz="1400" b="1" u="sng" dirty="0"/>
          </a:p>
          <a:p>
            <a:pPr lvl="1"/>
            <a:r>
              <a:rPr lang="en-US" sz="1400" b="1" u="sng" dirty="0" smtClean="0"/>
              <a:t>C</a:t>
            </a:r>
            <a:r>
              <a:rPr lang="en-US" sz="1400" dirty="0" smtClean="0"/>
              <a:t>ytomegalovirus</a:t>
            </a:r>
          </a:p>
          <a:p>
            <a:pPr lvl="1"/>
            <a:r>
              <a:rPr lang="en-US" sz="1400" b="1" u="sng" dirty="0" smtClean="0"/>
              <a:t>H</a:t>
            </a:r>
            <a:r>
              <a:rPr lang="en-US" sz="1400" dirty="0" smtClean="0"/>
              <a:t>erpes</a:t>
            </a:r>
            <a:endParaRPr lang="en-US" sz="1400" b="1" u="sng" dirty="0" smtClean="0"/>
          </a:p>
          <a:p>
            <a:pPr lvl="1"/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568193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b="1" dirty="0" smtClean="0"/>
              <a:t>Aortic Arch Anomalies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800600"/>
            <a:ext cx="7772400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2000" b="1" dirty="0" smtClean="0"/>
              <a:t>Double aortic arch</a:t>
            </a:r>
          </a:p>
          <a:p>
            <a:pPr marL="685800" lvl="1" indent="0" eaLnBrk="1" hangingPunct="1">
              <a:buFontTx/>
              <a:buNone/>
            </a:pPr>
            <a:r>
              <a:rPr lang="en-US" altLang="en-US" sz="1600" dirty="0" smtClean="0"/>
              <a:t>abnormal </a:t>
            </a:r>
            <a:r>
              <a:rPr lang="en-US" altLang="en-US" sz="1600" u="sng" dirty="0" smtClean="0">
                <a:solidFill>
                  <a:srgbClr val="008000"/>
                </a:solidFill>
              </a:rPr>
              <a:t>persistence</a:t>
            </a:r>
            <a:r>
              <a:rPr lang="en-US" altLang="en-US" sz="1600" dirty="0" smtClean="0"/>
              <a:t> of </a:t>
            </a:r>
            <a:r>
              <a:rPr lang="en-US" altLang="en-US" sz="1600" u="sng" dirty="0" smtClean="0">
                <a:solidFill>
                  <a:srgbClr val="008000"/>
                </a:solidFill>
              </a:rPr>
              <a:t>right distal </a:t>
            </a:r>
            <a:r>
              <a:rPr lang="en-US" altLang="en-US" sz="1600" dirty="0" smtClean="0"/>
              <a:t>segment</a:t>
            </a:r>
          </a:p>
          <a:p>
            <a:pPr marL="685800" lvl="1" indent="0" eaLnBrk="1" hangingPunct="1">
              <a:buFontTx/>
              <a:buNone/>
            </a:pPr>
            <a:r>
              <a:rPr lang="en-US" altLang="en-US" sz="1600" i="1" dirty="0" smtClean="0"/>
              <a:t>~1:1000 incidence </a:t>
            </a:r>
            <a:r>
              <a:rPr lang="en-US" altLang="en-US" sz="1600" b="1" i="1" dirty="0" smtClean="0"/>
              <a:t>–often assoc. with dysphagia and/or dyspnea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4210" name="Picture 2" descr="C:\Users\jvelkey\Dropbox\DukeTeaching\NormalBody-2013\EB2-cardiovascular\archAnomalies-doubleAr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384300"/>
            <a:ext cx="693420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766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b="1" dirty="0" smtClean="0"/>
              <a:t>Aortic Arch Anomalies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800600"/>
            <a:ext cx="7772400" cy="1524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2000" b="1" dirty="0" smtClean="0"/>
              <a:t>Right aortic arch</a:t>
            </a:r>
          </a:p>
          <a:p>
            <a:pPr marL="685800" lvl="1" indent="0" eaLnBrk="1" hangingPunct="1">
              <a:buFontTx/>
              <a:buNone/>
            </a:pPr>
            <a:r>
              <a:rPr lang="en-US" altLang="en-US" sz="1600" dirty="0" smtClean="0"/>
              <a:t>abnormal </a:t>
            </a:r>
            <a:r>
              <a:rPr lang="en-US" altLang="en-US" sz="1600" u="sng" dirty="0" smtClean="0">
                <a:solidFill>
                  <a:srgbClr val="008000"/>
                </a:solidFill>
              </a:rPr>
              <a:t>persistence</a:t>
            </a:r>
            <a:r>
              <a:rPr lang="en-US" altLang="en-US" sz="1600" dirty="0" smtClean="0"/>
              <a:t> of </a:t>
            </a:r>
            <a:r>
              <a:rPr lang="en-US" altLang="en-US" sz="1600" u="sng" dirty="0" smtClean="0">
                <a:solidFill>
                  <a:srgbClr val="008000"/>
                </a:solidFill>
              </a:rPr>
              <a:t>right distal </a:t>
            </a:r>
            <a:r>
              <a:rPr lang="en-US" altLang="en-US" sz="1600" dirty="0" smtClean="0"/>
              <a:t>segment &amp; </a:t>
            </a:r>
            <a:r>
              <a:rPr lang="en-US" altLang="en-US" sz="1600" u="sng" dirty="0" smtClean="0">
                <a:solidFill>
                  <a:srgbClr val="FF0000"/>
                </a:solidFill>
              </a:rPr>
              <a:t>regression</a:t>
            </a:r>
            <a:r>
              <a:rPr lang="en-US" altLang="en-US" sz="1600" dirty="0" smtClean="0"/>
              <a:t> of </a:t>
            </a:r>
            <a:r>
              <a:rPr lang="en-US" altLang="en-US" sz="1600" u="sng" dirty="0" smtClean="0">
                <a:solidFill>
                  <a:srgbClr val="FF0000"/>
                </a:solidFill>
              </a:rPr>
              <a:t>left distal </a:t>
            </a:r>
            <a:r>
              <a:rPr lang="en-US" altLang="en-US" sz="1600" dirty="0" smtClean="0"/>
              <a:t>segment</a:t>
            </a:r>
          </a:p>
          <a:p>
            <a:pPr marL="685800" lvl="1" indent="0" eaLnBrk="1" hangingPunct="1">
              <a:buFontTx/>
              <a:buNone/>
            </a:pPr>
            <a:r>
              <a:rPr lang="en-US" altLang="en-US" sz="1400" dirty="0" smtClean="0"/>
              <a:t>(note also that the distal 6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arch abnormally regresses on the left and persists on the right) </a:t>
            </a:r>
          </a:p>
          <a:p>
            <a:pPr marL="685800" lvl="1" indent="0" eaLnBrk="1" hangingPunct="1">
              <a:buFontTx/>
              <a:buNone/>
            </a:pPr>
            <a:r>
              <a:rPr lang="en-US" altLang="en-US" sz="1600" i="1" dirty="0" smtClean="0"/>
              <a:t>~1:1000 incidence </a:t>
            </a:r>
            <a:r>
              <a:rPr lang="en-US" altLang="en-US" sz="1600" b="1" i="1" dirty="0" smtClean="0"/>
              <a:t>–usually asymptomatic</a:t>
            </a:r>
            <a:endParaRPr lang="en-US" altLang="en-US" sz="1800" b="1" i="1" dirty="0" smtClean="0"/>
          </a:p>
        </p:txBody>
      </p:sp>
      <p:pic>
        <p:nvPicPr>
          <p:cNvPr id="93187" name="Picture 3" descr="C:\Users\jvelkey\Dropbox\DukeTeaching\NormalBody-2013\EB2-cardiovascular\archAnomalies-RightAr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51" y="1498600"/>
            <a:ext cx="62230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133600" y="2438400"/>
            <a:ext cx="685800" cy="48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9200" y="213360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normally regresses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774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b="1" dirty="0" smtClean="0"/>
              <a:t>Aortic Arch Anomalies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147" y="4876800"/>
            <a:ext cx="8001000" cy="1524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2000" b="1" dirty="0" smtClean="0"/>
              <a:t>Aberrant right </a:t>
            </a:r>
            <a:r>
              <a:rPr lang="en-US" altLang="en-US" sz="2000" b="1" dirty="0" err="1" smtClean="0"/>
              <a:t>subclavian</a:t>
            </a:r>
            <a:r>
              <a:rPr lang="en-US" altLang="en-US" sz="2000" b="1" dirty="0" smtClean="0"/>
              <a:t> (from aortic arch)</a:t>
            </a:r>
          </a:p>
          <a:p>
            <a:pPr marL="685800" lvl="1" indent="0" eaLnBrk="1" hangingPunct="1">
              <a:buFontTx/>
              <a:buNone/>
            </a:pPr>
            <a:r>
              <a:rPr lang="en-US" altLang="en-US" sz="1600" dirty="0" smtClean="0"/>
              <a:t>(abnormal </a:t>
            </a:r>
            <a:r>
              <a:rPr lang="en-US" altLang="en-US" sz="1600" u="sng" dirty="0" smtClean="0">
                <a:solidFill>
                  <a:srgbClr val="FF0000"/>
                </a:solidFill>
              </a:rPr>
              <a:t>regression</a:t>
            </a:r>
            <a:r>
              <a:rPr lang="en-US" altLang="en-US" sz="1600" dirty="0" smtClean="0"/>
              <a:t> of </a:t>
            </a:r>
            <a:r>
              <a:rPr lang="en-US" altLang="en-US" sz="1600" u="sng" dirty="0" smtClean="0">
                <a:solidFill>
                  <a:srgbClr val="FF0000"/>
                </a:solidFill>
              </a:rPr>
              <a:t>right</a:t>
            </a:r>
            <a:r>
              <a:rPr lang="en-US" altLang="en-US" sz="1600" dirty="0" smtClean="0"/>
              <a:t> </a:t>
            </a:r>
            <a:r>
              <a:rPr lang="en-US" altLang="en-US" sz="1600" u="sng" dirty="0" smtClean="0">
                <a:solidFill>
                  <a:srgbClr val="FF0000"/>
                </a:solidFill>
              </a:rPr>
              <a:t>proximal</a:t>
            </a:r>
            <a:r>
              <a:rPr lang="en-US" altLang="en-US" sz="1600" dirty="0" smtClean="0"/>
              <a:t> segment &amp; </a:t>
            </a:r>
            <a:r>
              <a:rPr lang="en-US" altLang="en-US" sz="1600" u="sng" dirty="0" smtClean="0">
                <a:solidFill>
                  <a:srgbClr val="008000"/>
                </a:solidFill>
              </a:rPr>
              <a:t>persistence</a:t>
            </a:r>
            <a:r>
              <a:rPr lang="en-US" altLang="en-US" sz="1600" dirty="0" smtClean="0"/>
              <a:t> of </a:t>
            </a:r>
            <a:r>
              <a:rPr lang="en-US" altLang="en-US" sz="1600" u="sng" dirty="0" smtClean="0">
                <a:solidFill>
                  <a:srgbClr val="008000"/>
                </a:solidFill>
              </a:rPr>
              <a:t>right</a:t>
            </a:r>
            <a:r>
              <a:rPr lang="en-US" altLang="en-US" sz="1600" dirty="0" smtClean="0"/>
              <a:t> </a:t>
            </a:r>
            <a:r>
              <a:rPr lang="en-US" altLang="en-US" sz="1600" u="sng" dirty="0" smtClean="0">
                <a:solidFill>
                  <a:srgbClr val="008000"/>
                </a:solidFill>
              </a:rPr>
              <a:t>distal</a:t>
            </a:r>
            <a:r>
              <a:rPr lang="en-US" altLang="en-US" sz="1600" dirty="0" smtClean="0"/>
              <a:t> segment) </a:t>
            </a:r>
          </a:p>
          <a:p>
            <a:pPr marL="685800" lvl="1" indent="0" eaLnBrk="1" hangingPunct="1">
              <a:buFontTx/>
              <a:buNone/>
            </a:pPr>
            <a:r>
              <a:rPr lang="en-US" altLang="en-US" sz="1600" i="1" dirty="0" smtClean="0"/>
              <a:t>~1:100 incidence </a:t>
            </a:r>
            <a:r>
              <a:rPr lang="en-US" altLang="en-US" sz="1600" b="1" i="1" dirty="0" smtClean="0"/>
              <a:t>–often assoc. with dysphagia and/or dyspnea; also flow in R </a:t>
            </a:r>
            <a:r>
              <a:rPr lang="en-US" altLang="en-US" sz="1600" b="1" i="1" dirty="0" err="1" smtClean="0"/>
              <a:t>subclavian</a:t>
            </a:r>
            <a:r>
              <a:rPr lang="en-US" altLang="en-US" sz="1600" b="1" i="1" dirty="0" smtClean="0"/>
              <a:t> may be reduced so R radial pulse may be weak.</a:t>
            </a:r>
          </a:p>
        </p:txBody>
      </p:sp>
      <p:pic>
        <p:nvPicPr>
          <p:cNvPr id="95234" name="Picture 2" descr="C:\Users\jvelkey\Dropbox\DukeTeaching\NormalBody-2013\EB2-cardiovascular\archAnomalies-aberrantSubclav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219200"/>
            <a:ext cx="661670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7667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3538" y="260350"/>
            <a:ext cx="4886325" cy="641350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600" smtClean="0"/>
              <a:t>Coarctation of aorta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7313" y="1371600"/>
            <a:ext cx="3265487" cy="5318379"/>
          </a:xfrm>
        </p:spPr>
        <p:txBody>
          <a:bodyPr>
            <a:spAutoFit/>
          </a:bodyPr>
          <a:lstStyle/>
          <a:p>
            <a:pPr marL="177800" indent="-177800" eaLnBrk="1" hangingPunct="1"/>
            <a:r>
              <a:rPr lang="en-US" altLang="en-US" sz="2000" dirty="0" smtClean="0"/>
              <a:t>Collateral circulations </a:t>
            </a:r>
            <a:br>
              <a:rPr lang="en-US" altLang="en-US" sz="2000" dirty="0" smtClean="0"/>
            </a:br>
            <a:r>
              <a:rPr lang="en-US" altLang="en-US" sz="2000" dirty="0" smtClean="0"/>
              <a:t>can compensate for </a:t>
            </a:r>
            <a:br>
              <a:rPr lang="en-US" altLang="en-US" sz="2000" dirty="0" smtClean="0"/>
            </a:br>
            <a:r>
              <a:rPr lang="en-US" altLang="en-US" sz="2000" dirty="0" err="1" smtClean="0"/>
              <a:t>postductal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coarctation</a:t>
            </a:r>
            <a:endParaRPr lang="en-US" altLang="en-US" sz="2000" dirty="0" smtClean="0"/>
          </a:p>
          <a:p>
            <a:pPr marL="455613" lvl="1" indent="-163513" eaLnBrk="1" hangingPunct="1"/>
            <a:r>
              <a:rPr lang="en-US" altLang="en-US" sz="1600" dirty="0" smtClean="0"/>
              <a:t>Enlarged intercostal arteries causes characteristic ‘notching’ of ribs on the left</a:t>
            </a:r>
          </a:p>
          <a:p>
            <a:pPr marL="455613" lvl="1" indent="-163513" eaLnBrk="1" hangingPunct="1"/>
            <a:r>
              <a:rPr lang="en-US" altLang="en-US" sz="1600" dirty="0" smtClean="0"/>
              <a:t>Collateral circulation not perfect, so blood pressure in upper limbs is usually higher compared to lower limbs </a:t>
            </a:r>
          </a:p>
          <a:p>
            <a:pPr marL="177800" indent="-177800" eaLnBrk="1" hangingPunct="1"/>
            <a:r>
              <a:rPr lang="en-US" altLang="en-US" sz="2000" dirty="0" err="1" smtClean="0"/>
              <a:t>Preductal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coarctation</a:t>
            </a:r>
            <a:r>
              <a:rPr lang="en-US" altLang="en-US" sz="2000" dirty="0" smtClean="0"/>
              <a:t> is MUCH less common (5% of </a:t>
            </a:r>
            <a:r>
              <a:rPr lang="en-US" altLang="en-US" sz="2000" dirty="0" err="1" smtClean="0"/>
              <a:t>coarctations</a:t>
            </a:r>
            <a:r>
              <a:rPr lang="en-US" altLang="en-US" sz="2000" dirty="0" smtClean="0"/>
              <a:t>)</a:t>
            </a:r>
          </a:p>
          <a:p>
            <a:pPr marL="177800" indent="-177800" eaLnBrk="1" hangingPunct="1">
              <a:buFont typeface="Wingdings" pitchFamily="2" charset="2"/>
              <a:buNone/>
            </a:pPr>
            <a:endParaRPr lang="en-US" altLang="en-US" sz="1800" dirty="0" smtClean="0"/>
          </a:p>
          <a:p>
            <a:pPr marL="177800" indent="-177800" eaLnBrk="1" hangingPunct="1">
              <a:buFont typeface="Wingdings" pitchFamily="2" charset="2"/>
              <a:buNone/>
            </a:pPr>
            <a:r>
              <a:rPr lang="en-US" altLang="en-US" sz="1800" i="1" dirty="0" smtClean="0"/>
              <a:t>~1:3000 incidence overall, but commonly coincident w/ Turner’s syndrome (~20%) and neural crest disorders</a:t>
            </a:r>
          </a:p>
        </p:txBody>
      </p:sp>
      <p:pic>
        <p:nvPicPr>
          <p:cNvPr id="43012" name="Picture 4" descr="M&amp;P 15,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928688"/>
            <a:ext cx="577215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002463" y="6365875"/>
            <a:ext cx="20304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900"/>
              <a:t>Moore &amp; Persaud, Fig 15-29; </a:t>
            </a:r>
            <a:br>
              <a:rPr lang="en-US" altLang="en-US" sz="900"/>
            </a:br>
            <a:r>
              <a:rPr lang="en-US" altLang="en-US" sz="900"/>
              <a:t>ref to Sadler, Fig 11-37</a:t>
            </a:r>
          </a:p>
        </p:txBody>
      </p:sp>
      <p:sp>
        <p:nvSpPr>
          <p:cNvPr id="4" name="Arc 3"/>
          <p:cNvSpPr/>
          <p:nvPr/>
        </p:nvSpPr>
        <p:spPr>
          <a:xfrm flipH="1">
            <a:off x="7166505" y="2624253"/>
            <a:ext cx="312737" cy="228600"/>
          </a:xfrm>
          <a:prstGeom prst="arc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flipH="1">
            <a:off x="7162800" y="2362200"/>
            <a:ext cx="312737" cy="228600"/>
          </a:xfrm>
          <a:prstGeom prst="arc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flipH="1">
            <a:off x="7162800" y="2494155"/>
            <a:ext cx="312737" cy="228600"/>
          </a:xfrm>
          <a:prstGeom prst="arc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flipH="1">
            <a:off x="7173951" y="2209800"/>
            <a:ext cx="312737" cy="228600"/>
          </a:xfrm>
          <a:prstGeom prst="arc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 flipH="1">
            <a:off x="7173951" y="2090853"/>
            <a:ext cx="312737" cy="228600"/>
          </a:xfrm>
          <a:prstGeom prst="arc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ad12,40,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1370013"/>
            <a:ext cx="7042150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629400" cy="741363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000000"/>
                </a:solidFill>
              </a:rPr>
              <a:t>Venous system development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191125" y="854075"/>
            <a:ext cx="18764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  <a:latin typeface="Arial" pitchFamily="34" charset="0"/>
              </a:rPr>
              <a:t>cardinal veins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073275" y="5824538"/>
            <a:ext cx="184943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 b="1">
                <a:solidFill>
                  <a:srgbClr val="0099FF"/>
                </a:solidFill>
                <a:latin typeface="Arial" pitchFamily="34" charset="0"/>
              </a:rPr>
              <a:t>vitelline veins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5400675" y="5824538"/>
            <a:ext cx="20066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 b="1">
                <a:solidFill>
                  <a:srgbClr val="0099FF"/>
                </a:solidFill>
                <a:latin typeface="Arial" pitchFamily="34" charset="0"/>
              </a:rPr>
              <a:t>umbilical veins</a:t>
            </a:r>
          </a:p>
        </p:txBody>
      </p:sp>
      <p:sp>
        <p:nvSpPr>
          <p:cNvPr id="146439" name="Line 7"/>
          <p:cNvSpPr>
            <a:spLocks noChangeShapeType="1"/>
          </p:cNvSpPr>
          <p:nvPr/>
        </p:nvSpPr>
        <p:spPr bwMode="auto">
          <a:xfrm flipV="1">
            <a:off x="2570163" y="3900488"/>
            <a:ext cx="847725" cy="19526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6440" name="Line 8"/>
          <p:cNvSpPr>
            <a:spLocks noChangeShapeType="1"/>
          </p:cNvSpPr>
          <p:nvPr/>
        </p:nvSpPr>
        <p:spPr bwMode="auto">
          <a:xfrm flipH="1" flipV="1">
            <a:off x="5570538" y="4527550"/>
            <a:ext cx="298450" cy="132556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6441" name="Line 9"/>
          <p:cNvSpPr>
            <a:spLocks noChangeShapeType="1"/>
          </p:cNvSpPr>
          <p:nvPr/>
        </p:nvSpPr>
        <p:spPr bwMode="auto">
          <a:xfrm flipV="1">
            <a:off x="4195763" y="1236663"/>
            <a:ext cx="1473200" cy="94773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2225675" y="1358900"/>
            <a:ext cx="1541463" cy="104616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scene3d>
            <a:camera prst="legacyObliqueBottom">
              <a:rot lat="1200000" lon="60000" rev="0"/>
            </a:camera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565150" y="903288"/>
            <a:ext cx="19494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  <a:latin typeface="Arial" pitchFamily="34" charset="0"/>
              </a:rPr>
              <a:t>sinus venosus</a:t>
            </a:r>
          </a:p>
        </p:txBody>
      </p:sp>
      <p:sp>
        <p:nvSpPr>
          <p:cNvPr id="44044" name="TextBox 11"/>
          <p:cNvSpPr txBox="1">
            <a:spLocks noChangeArrowheads="1"/>
          </p:cNvSpPr>
          <p:nvPr/>
        </p:nvSpPr>
        <p:spPr bwMode="auto">
          <a:xfrm>
            <a:off x="7335838" y="6242050"/>
            <a:ext cx="15621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12-41</a:t>
            </a:r>
          </a:p>
        </p:txBody>
      </p:sp>
      <p:sp>
        <p:nvSpPr>
          <p:cNvPr id="44045" name="TextBox 1"/>
          <p:cNvSpPr txBox="1">
            <a:spLocks noChangeArrowheads="1"/>
          </p:cNvSpPr>
          <p:nvPr/>
        </p:nvSpPr>
        <p:spPr bwMode="auto">
          <a:xfrm>
            <a:off x="3276600" y="6519863"/>
            <a:ext cx="1920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/>
              <a:t>~d28, sagittal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3"/>
            <a:ext cx="58674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9463"/>
            <a:ext cx="5600700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5638800" y="76200"/>
            <a:ext cx="3505200" cy="11430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Establishment of the heart fields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idx="1"/>
          </p:nvPr>
        </p:nvSpPr>
        <p:spPr>
          <a:xfrm>
            <a:off x="5486400" y="1447800"/>
            <a:ext cx="37338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500" smtClean="0"/>
              <a:t>BMP2 &amp; 4 in mesoderm</a:t>
            </a:r>
          </a:p>
          <a:p>
            <a:pPr eaLnBrk="1" hangingPunct="1">
              <a:buFontTx/>
              <a:buNone/>
            </a:pPr>
            <a:endParaRPr lang="en-US" altLang="en-US" sz="2500" smtClean="0"/>
          </a:p>
          <a:p>
            <a:pPr eaLnBrk="1" hangingPunct="1">
              <a:buFontTx/>
              <a:buNone/>
            </a:pPr>
            <a:r>
              <a:rPr lang="en-US" altLang="en-US" sz="2500" smtClean="0"/>
              <a:t>WNT inhibition (from “Anterior” Visceral Endoderm) in anterior mesoderm</a:t>
            </a:r>
          </a:p>
          <a:p>
            <a:pPr eaLnBrk="1" hangingPunct="1">
              <a:buFontTx/>
              <a:buNone/>
            </a:pPr>
            <a:endParaRPr lang="en-US" altLang="en-US" sz="2500" smtClean="0"/>
          </a:p>
          <a:p>
            <a:pPr eaLnBrk="1" hangingPunct="1">
              <a:buFontTx/>
              <a:buNone/>
            </a:pPr>
            <a:r>
              <a:rPr lang="en-US" altLang="en-US" sz="2500" smtClean="0"/>
              <a:t>BMP2,4</a:t>
            </a:r>
            <a:r>
              <a:rPr lang="en-US" altLang="en-US" sz="2500" baseline="30000" smtClean="0"/>
              <a:t>+</a:t>
            </a:r>
            <a:r>
              <a:rPr lang="en-US" altLang="en-US" sz="2500" smtClean="0"/>
              <a:t>/Wnt</a:t>
            </a:r>
            <a:r>
              <a:rPr lang="en-US" altLang="en-US" sz="2500" baseline="30000" smtClean="0"/>
              <a:t>-</a:t>
            </a:r>
            <a:r>
              <a:rPr lang="en-US" altLang="en-US" sz="2500" smtClean="0"/>
              <a:t> expression pattern specifies cardiac tissue (evidenced by expression of NKX-2.5, aka </a:t>
            </a:r>
            <a:r>
              <a:rPr lang="en-US" altLang="en-US" sz="2500" i="1" smtClean="0"/>
              <a:t>tinman</a:t>
            </a:r>
            <a:r>
              <a:rPr lang="en-US" altLang="en-US" sz="2500" smtClean="0"/>
              <a:t>) </a:t>
            </a:r>
          </a:p>
        </p:txBody>
      </p:sp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0" y="6629400"/>
            <a:ext cx="1477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12-9</a:t>
            </a:r>
          </a:p>
        </p:txBody>
      </p:sp>
      <p:sp>
        <p:nvSpPr>
          <p:cNvPr id="5127" name="TextBox 2"/>
          <p:cNvSpPr txBox="1">
            <a:spLocks noChangeArrowheads="1"/>
          </p:cNvSpPr>
          <p:nvPr/>
        </p:nvSpPr>
        <p:spPr bwMode="auto">
          <a:xfrm>
            <a:off x="0" y="-1588"/>
            <a:ext cx="1260475" cy="2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Carlson fig 6-14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25" y="112713"/>
            <a:ext cx="8356600" cy="1006475"/>
          </a:xfrm>
        </p:spPr>
        <p:txBody>
          <a:bodyPr>
            <a:spAutoFit/>
          </a:bodyPr>
          <a:lstStyle/>
          <a:p>
            <a:pPr algn="r" eaLnBrk="1" hangingPunct="1"/>
            <a:r>
              <a:rPr lang="en-US" altLang="en-US" sz="3000" smtClean="0">
                <a:solidFill>
                  <a:srgbClr val="000000"/>
                </a:solidFill>
              </a:rPr>
              <a:t>Vitelline and umbilical veins change </a:t>
            </a:r>
            <a:br>
              <a:rPr lang="en-US" altLang="en-US" sz="3000" smtClean="0">
                <a:solidFill>
                  <a:srgbClr val="000000"/>
                </a:solidFill>
              </a:rPr>
            </a:br>
            <a:r>
              <a:rPr lang="en-US" altLang="en-US" sz="3000" smtClean="0">
                <a:solidFill>
                  <a:srgbClr val="000000"/>
                </a:solidFill>
              </a:rPr>
              <a:t>during liver development                                                                                             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-8890" y="4820527"/>
            <a:ext cx="7267575" cy="203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74625" indent="-174625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R </a:t>
            </a:r>
            <a:r>
              <a:rPr lang="en-US" altLang="en-US" sz="1600" dirty="0" err="1">
                <a:solidFill>
                  <a:srgbClr val="000000"/>
                </a:solidFill>
                <a:latin typeface="Arial" pitchFamily="34" charset="0"/>
              </a:rPr>
              <a:t>hepatocardiac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 channel </a:t>
            </a: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</a:rPr>
              <a:t>becomes </a:t>
            </a:r>
          </a:p>
          <a:p>
            <a:pPr marL="171450" indent="-171450">
              <a:lnSpc>
                <a:spcPct val="8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</a:rPr>
              <a:t>	hepatic portion 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of IVC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R umbilical V regresses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proximal L umbilical V </a:t>
            </a: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</a:rPr>
              <a:t>regresses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•"/>
            </a:pPr>
            <a:endParaRPr lang="en-US" altLang="en-US" sz="16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</a:rPr>
              <a:t>distal 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L umbilical V </a:t>
            </a: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</a:rPr>
              <a:t>regresses after birth to become </a:t>
            </a:r>
          </a:p>
          <a:p>
            <a:pPr marL="171450" indent="-171450">
              <a:lnSpc>
                <a:spcPct val="8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	round 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ligament of the liver </a:t>
            </a:r>
            <a:endParaRPr lang="en-US" altLang="en-US" sz="1600" dirty="0" smtClean="0">
              <a:solidFill>
                <a:srgbClr val="000000"/>
              </a:solidFill>
              <a:latin typeface="Arial" pitchFamily="34" charset="0"/>
              <a:sym typeface="Symbol" pitchFamily="18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dirty="0" err="1" smtClean="0">
                <a:solidFill>
                  <a:srgbClr val="000000"/>
                </a:solidFill>
                <a:latin typeface="Arial" pitchFamily="34" charset="0"/>
              </a:rPr>
              <a:t>ductus</a:t>
            </a: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itchFamily="34" charset="0"/>
              </a:rPr>
              <a:t>venosus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regresses after birth to become the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ligamentum</a:t>
            </a: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venosum</a:t>
            </a:r>
            <a:endParaRPr lang="en-US" altLang="en-US" sz="1600" dirty="0">
              <a:solidFill>
                <a:srgbClr val="000000"/>
              </a:solidFill>
              <a:latin typeface="Arial" pitchFamily="34" charset="0"/>
              <a:sym typeface="Symbol" pitchFamily="18" charset="2"/>
            </a:endParaRPr>
          </a:p>
        </p:txBody>
      </p:sp>
      <p:pic>
        <p:nvPicPr>
          <p:cNvPr id="45060" name="Picture 4" descr="Sadler 11,4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974725"/>
            <a:ext cx="4567237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Sadler 11,43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3079750"/>
            <a:ext cx="45640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495425" y="1801813"/>
            <a:ext cx="1184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latin typeface="Arial" pitchFamily="34" charset="0"/>
              </a:rPr>
              <a:t>L vitelline V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735138" y="2517775"/>
            <a:ext cx="1184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 dirty="0">
                <a:latin typeface="Arial" pitchFamily="34" charset="0"/>
              </a:rPr>
              <a:t>umbilical V</a:t>
            </a: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V="1">
            <a:off x="1327150" y="2051050"/>
            <a:ext cx="525463" cy="134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flipV="1">
            <a:off x="1733550" y="1035050"/>
            <a:ext cx="398463" cy="612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 flipH="1" flipV="1">
            <a:off x="2381250" y="2760663"/>
            <a:ext cx="728663" cy="246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 flipV="1">
            <a:off x="1546225" y="2746375"/>
            <a:ext cx="700088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393700" y="766763"/>
            <a:ext cx="118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latin typeface="Arial" pitchFamily="34" charset="0"/>
              </a:rPr>
              <a:t>sinus venosus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1579563" y="795338"/>
            <a:ext cx="1184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latin typeface="Arial" pitchFamily="34" charset="0"/>
              </a:rPr>
              <a:t>cardinal V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4594225" y="1679575"/>
            <a:ext cx="118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latin typeface="Arial" pitchFamily="34" charset="0"/>
              </a:rPr>
              <a:t>hepatic sinusoids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4791075" y="2205038"/>
            <a:ext cx="1184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 dirty="0" smtClean="0">
                <a:latin typeface="Arial" pitchFamily="34" charset="0"/>
              </a:rPr>
              <a:t>gut tube</a:t>
            </a:r>
            <a:endParaRPr lang="en-US" altLang="en-US" sz="1200" b="1" dirty="0">
              <a:latin typeface="Arial" pitchFamily="34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982663" y="3251200"/>
            <a:ext cx="1184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 dirty="0" smtClean="0">
                <a:latin typeface="Arial" pitchFamily="34" charset="0"/>
              </a:rPr>
              <a:t>gut tube</a:t>
            </a:r>
            <a:endParaRPr lang="en-US" altLang="en-US" sz="1200" b="1" dirty="0">
              <a:latin typeface="Arial" pitchFamily="34" charset="0"/>
            </a:endParaRP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252413" y="3405188"/>
            <a:ext cx="1184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latin typeface="Arial" pitchFamily="34" charset="0"/>
              </a:rPr>
              <a:t>yolk sac</a:t>
            </a: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989013" y="2476500"/>
            <a:ext cx="422275" cy="795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 flipV="1">
            <a:off x="766763" y="2919413"/>
            <a:ext cx="136525" cy="485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 flipH="1" flipV="1">
            <a:off x="941388" y="1181100"/>
            <a:ext cx="39687" cy="319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 flipV="1">
            <a:off x="4102100" y="4075113"/>
            <a:ext cx="1041400" cy="247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9" name="Line 23"/>
          <p:cNvSpPr>
            <a:spLocks noChangeShapeType="1"/>
          </p:cNvSpPr>
          <p:nvPr/>
        </p:nvSpPr>
        <p:spPr bwMode="auto">
          <a:xfrm flipV="1">
            <a:off x="3670300" y="2362200"/>
            <a:ext cx="1296988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Line 24"/>
          <p:cNvSpPr>
            <a:spLocks noChangeShapeType="1"/>
          </p:cNvSpPr>
          <p:nvPr/>
        </p:nvSpPr>
        <p:spPr bwMode="auto">
          <a:xfrm flipV="1">
            <a:off x="4037013" y="1884363"/>
            <a:ext cx="868362" cy="55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Line 25"/>
          <p:cNvSpPr>
            <a:spLocks noChangeShapeType="1"/>
          </p:cNvSpPr>
          <p:nvPr/>
        </p:nvSpPr>
        <p:spPr bwMode="auto">
          <a:xfrm flipV="1">
            <a:off x="3856038" y="1473200"/>
            <a:ext cx="1090612" cy="55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4652963" y="1185863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latin typeface="Arial" pitchFamily="34" charset="0"/>
              </a:rPr>
              <a:t>L hepatocardiac channel</a:t>
            </a:r>
          </a:p>
        </p:txBody>
      </p:sp>
      <p:sp>
        <p:nvSpPr>
          <p:cNvPr id="45084" name="Text Box 28"/>
          <p:cNvSpPr txBox="1">
            <a:spLocks noChangeArrowheads="1"/>
          </p:cNvSpPr>
          <p:nvPr/>
        </p:nvSpPr>
        <p:spPr bwMode="auto">
          <a:xfrm>
            <a:off x="3160713" y="4121150"/>
            <a:ext cx="118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 dirty="0" err="1">
                <a:latin typeface="Arial" pitchFamily="34" charset="0"/>
              </a:rPr>
              <a:t>ductus</a:t>
            </a:r>
            <a:r>
              <a:rPr lang="en-US" altLang="en-US" sz="1200" b="1" dirty="0">
                <a:latin typeface="Arial" pitchFamily="34" charset="0"/>
              </a:rPr>
              <a:t> </a:t>
            </a:r>
            <a:r>
              <a:rPr lang="en-US" altLang="en-US" sz="1200" b="1" dirty="0" err="1">
                <a:latin typeface="Arial" pitchFamily="34" charset="0"/>
              </a:rPr>
              <a:t>venosus</a:t>
            </a:r>
            <a:endParaRPr lang="en-US" altLang="en-US" sz="1200" b="1" dirty="0">
              <a:latin typeface="Arial" pitchFamily="34" charset="0"/>
            </a:endParaRPr>
          </a:p>
        </p:txBody>
      </p:sp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6026150" y="4949825"/>
            <a:ext cx="1184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latin typeface="Arial" pitchFamily="34" charset="0"/>
              </a:rPr>
              <a:t>portal V</a:t>
            </a:r>
          </a:p>
        </p:txBody>
      </p:sp>
      <p:sp>
        <p:nvSpPr>
          <p:cNvPr id="45090" name="Line 34"/>
          <p:cNvSpPr>
            <a:spLocks noChangeShapeType="1"/>
          </p:cNvSpPr>
          <p:nvPr/>
        </p:nvSpPr>
        <p:spPr bwMode="auto">
          <a:xfrm flipV="1">
            <a:off x="6902450" y="4962525"/>
            <a:ext cx="787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1" name="Text Box 35"/>
          <p:cNvSpPr txBox="1">
            <a:spLocks noChangeArrowheads="1"/>
          </p:cNvSpPr>
          <p:nvPr/>
        </p:nvSpPr>
        <p:spPr bwMode="auto">
          <a:xfrm>
            <a:off x="6911975" y="2636838"/>
            <a:ext cx="161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latin typeface="Arial" pitchFamily="34" charset="0"/>
              </a:rPr>
              <a:t>hepatic portion of inferior vena cava</a:t>
            </a:r>
          </a:p>
        </p:txBody>
      </p:sp>
      <p:sp>
        <p:nvSpPr>
          <p:cNvPr id="45092" name="Text Box 36"/>
          <p:cNvSpPr txBox="1">
            <a:spLocks noChangeArrowheads="1"/>
          </p:cNvSpPr>
          <p:nvPr/>
        </p:nvSpPr>
        <p:spPr bwMode="auto">
          <a:xfrm>
            <a:off x="5989638" y="3128963"/>
            <a:ext cx="1184275" cy="2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 dirty="0" smtClean="0">
                <a:latin typeface="Arial" pitchFamily="34" charset="0"/>
              </a:rPr>
              <a:t>R hepatic V</a:t>
            </a:r>
            <a:endParaRPr lang="en-US" altLang="en-US" sz="1200" b="1" dirty="0">
              <a:latin typeface="Arial" pitchFamily="34" charset="0"/>
            </a:endParaRPr>
          </a:p>
        </p:txBody>
      </p:sp>
      <p:sp>
        <p:nvSpPr>
          <p:cNvPr id="45093" name="Text Box 37"/>
          <p:cNvSpPr txBox="1">
            <a:spLocks noChangeArrowheads="1"/>
          </p:cNvSpPr>
          <p:nvPr/>
        </p:nvSpPr>
        <p:spPr bwMode="auto">
          <a:xfrm>
            <a:off x="7959725" y="3267075"/>
            <a:ext cx="1184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 dirty="0" smtClean="0">
                <a:latin typeface="Arial" pitchFamily="34" charset="0"/>
              </a:rPr>
              <a:t>L hepatic </a:t>
            </a:r>
            <a:r>
              <a:rPr lang="en-US" altLang="en-US" sz="1200" b="1" dirty="0">
                <a:latin typeface="Arial" pitchFamily="34" charset="0"/>
              </a:rPr>
              <a:t>V</a:t>
            </a:r>
          </a:p>
        </p:txBody>
      </p:sp>
      <p:sp>
        <p:nvSpPr>
          <p:cNvPr id="45094" name="Line 38"/>
          <p:cNvSpPr>
            <a:spLocks noChangeShapeType="1"/>
          </p:cNvSpPr>
          <p:nvPr/>
        </p:nvSpPr>
        <p:spPr bwMode="auto">
          <a:xfrm flipH="1" flipV="1">
            <a:off x="7670800" y="3157538"/>
            <a:ext cx="101600" cy="492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5" name="Line 39"/>
          <p:cNvSpPr>
            <a:spLocks noChangeShapeType="1"/>
          </p:cNvSpPr>
          <p:nvPr/>
        </p:nvSpPr>
        <p:spPr bwMode="auto">
          <a:xfrm flipV="1">
            <a:off x="8053388" y="3530600"/>
            <a:ext cx="493712" cy="325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6" name="Line 40"/>
          <p:cNvSpPr>
            <a:spLocks noChangeShapeType="1"/>
          </p:cNvSpPr>
          <p:nvPr/>
        </p:nvSpPr>
        <p:spPr bwMode="auto">
          <a:xfrm flipH="1" flipV="1">
            <a:off x="6618287" y="3388519"/>
            <a:ext cx="998538" cy="4135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7" name="Text Box 41"/>
          <p:cNvSpPr txBox="1">
            <a:spLocks noChangeArrowheads="1"/>
          </p:cNvSpPr>
          <p:nvPr/>
        </p:nvSpPr>
        <p:spPr bwMode="auto">
          <a:xfrm>
            <a:off x="-52388" y="3206750"/>
            <a:ext cx="86360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400" b="1">
                <a:latin typeface="Arial" pitchFamily="34" charset="0"/>
              </a:rPr>
              <a:t>4 weeks</a:t>
            </a:r>
          </a:p>
        </p:txBody>
      </p:sp>
      <p:sp>
        <p:nvSpPr>
          <p:cNvPr id="45098" name="Text Box 42"/>
          <p:cNvSpPr txBox="1">
            <a:spLocks noChangeArrowheads="1"/>
          </p:cNvSpPr>
          <p:nvPr/>
        </p:nvSpPr>
        <p:spPr bwMode="auto">
          <a:xfrm>
            <a:off x="2771775" y="3278188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400" b="1">
                <a:latin typeface="Arial" pitchFamily="34" charset="0"/>
              </a:rPr>
              <a:t>5 weeks</a:t>
            </a:r>
          </a:p>
        </p:txBody>
      </p:sp>
      <p:sp>
        <p:nvSpPr>
          <p:cNvPr id="45099" name="Text Box 43"/>
          <p:cNvSpPr txBox="1">
            <a:spLocks noChangeArrowheads="1"/>
          </p:cNvSpPr>
          <p:nvPr/>
        </p:nvSpPr>
        <p:spPr bwMode="auto">
          <a:xfrm>
            <a:off x="4562475" y="5591175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400" b="1">
                <a:latin typeface="Arial" pitchFamily="34" charset="0"/>
              </a:rPr>
              <a:t>6 weeks</a:t>
            </a:r>
          </a:p>
        </p:txBody>
      </p:sp>
      <p:sp>
        <p:nvSpPr>
          <p:cNvPr id="45100" name="Text Box 44"/>
          <p:cNvSpPr txBox="1">
            <a:spLocks noChangeArrowheads="1"/>
          </p:cNvSpPr>
          <p:nvPr/>
        </p:nvSpPr>
        <p:spPr bwMode="auto">
          <a:xfrm>
            <a:off x="8337550" y="5770563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400" b="1">
                <a:latin typeface="Arial" pitchFamily="34" charset="0"/>
              </a:rPr>
              <a:t>8 weeks</a:t>
            </a:r>
          </a:p>
        </p:txBody>
      </p:sp>
      <p:sp>
        <p:nvSpPr>
          <p:cNvPr id="45101" name="TextBox 44"/>
          <p:cNvSpPr txBox="1">
            <a:spLocks noChangeArrowheads="1"/>
          </p:cNvSpPr>
          <p:nvPr/>
        </p:nvSpPr>
        <p:spPr bwMode="auto">
          <a:xfrm>
            <a:off x="7335838" y="6242050"/>
            <a:ext cx="15621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12-43</a:t>
            </a:r>
          </a:p>
        </p:txBody>
      </p:sp>
      <p:sp>
        <p:nvSpPr>
          <p:cNvPr id="45102" name="TextBox 45"/>
          <p:cNvSpPr txBox="1">
            <a:spLocks noChangeArrowheads="1"/>
          </p:cNvSpPr>
          <p:nvPr/>
        </p:nvSpPr>
        <p:spPr bwMode="auto">
          <a:xfrm>
            <a:off x="122238" y="3659188"/>
            <a:ext cx="1562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12-42</a:t>
            </a:r>
          </a:p>
        </p:txBody>
      </p:sp>
      <p:sp>
        <p:nvSpPr>
          <p:cNvPr id="45103" name="TextBox 1"/>
          <p:cNvSpPr txBox="1">
            <a:spLocks noChangeArrowheads="1"/>
          </p:cNvSpPr>
          <p:nvPr/>
        </p:nvSpPr>
        <p:spPr bwMode="auto">
          <a:xfrm>
            <a:off x="0" y="533400"/>
            <a:ext cx="1050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i="1"/>
              <a:t>frontal views</a:t>
            </a:r>
          </a:p>
        </p:txBody>
      </p:sp>
      <p:sp>
        <p:nvSpPr>
          <p:cNvPr id="48" name="Line 22"/>
          <p:cNvSpPr>
            <a:spLocks noChangeShapeType="1"/>
          </p:cNvSpPr>
          <p:nvPr/>
        </p:nvSpPr>
        <p:spPr bwMode="auto">
          <a:xfrm flipV="1">
            <a:off x="6906260" y="4168140"/>
            <a:ext cx="1041400" cy="247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5964873" y="4214177"/>
            <a:ext cx="118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 dirty="0" err="1">
                <a:latin typeface="Arial" pitchFamily="34" charset="0"/>
              </a:rPr>
              <a:t>ductus</a:t>
            </a:r>
            <a:r>
              <a:rPr lang="en-US" altLang="en-US" sz="1200" b="1" dirty="0">
                <a:latin typeface="Arial" pitchFamily="34" charset="0"/>
              </a:rPr>
              <a:t> </a:t>
            </a:r>
            <a:r>
              <a:rPr lang="en-US" altLang="en-US" sz="1200" b="1" dirty="0" err="1">
                <a:latin typeface="Arial" pitchFamily="34" charset="0"/>
              </a:rPr>
              <a:t>venosus</a:t>
            </a:r>
            <a:endParaRPr lang="en-US" altLang="en-US" sz="1200" b="1" dirty="0">
              <a:latin typeface="Arial" pitchFamily="34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6111875" y="5800725"/>
            <a:ext cx="1184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 dirty="0">
                <a:latin typeface="Arial" pitchFamily="34" charset="0"/>
              </a:rPr>
              <a:t>umbilical V</a:t>
            </a:r>
          </a:p>
        </p:txBody>
      </p:sp>
      <p:sp>
        <p:nvSpPr>
          <p:cNvPr id="51" name="Line 10"/>
          <p:cNvSpPr>
            <a:spLocks noChangeShapeType="1"/>
          </p:cNvSpPr>
          <p:nvPr/>
        </p:nvSpPr>
        <p:spPr bwMode="auto">
          <a:xfrm flipH="1">
            <a:off x="7149146" y="5591175"/>
            <a:ext cx="1188403" cy="248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5638800" y="5486400"/>
            <a:ext cx="609600" cy="3528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ad12,40,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1370013"/>
            <a:ext cx="7042150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5191125" y="854075"/>
            <a:ext cx="3048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  <a:latin typeface="Arial" pitchFamily="34" charset="0"/>
              </a:rPr>
              <a:t>posterior cardinal veins</a:t>
            </a:r>
          </a:p>
        </p:txBody>
      </p:sp>
      <p:sp>
        <p:nvSpPr>
          <p:cNvPr id="150533" name="Line 5"/>
          <p:cNvSpPr>
            <a:spLocks noChangeShapeType="1"/>
          </p:cNvSpPr>
          <p:nvPr/>
        </p:nvSpPr>
        <p:spPr bwMode="auto">
          <a:xfrm flipV="1">
            <a:off x="4195763" y="1236663"/>
            <a:ext cx="1473200" cy="94773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887413" y="871538"/>
            <a:ext cx="289401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  <a:latin typeface="Arial" pitchFamily="34" charset="0"/>
              </a:rPr>
              <a:t>anterior cardinal veins</a:t>
            </a:r>
          </a:p>
        </p:txBody>
      </p:sp>
      <p:sp>
        <p:nvSpPr>
          <p:cNvPr id="150535" name="Line 7"/>
          <p:cNvSpPr>
            <a:spLocks noChangeShapeType="1"/>
          </p:cNvSpPr>
          <p:nvPr/>
        </p:nvSpPr>
        <p:spPr bwMode="auto">
          <a:xfrm flipH="1" flipV="1">
            <a:off x="2144713" y="1238250"/>
            <a:ext cx="1158875" cy="6302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1295400" y="228600"/>
            <a:ext cx="662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>
                <a:latin typeface="Arial" pitchFamily="34" charset="0"/>
              </a:rPr>
              <a:t>Systemic venous development</a:t>
            </a:r>
          </a:p>
        </p:txBody>
      </p:sp>
      <p:sp>
        <p:nvSpPr>
          <p:cNvPr id="46088" name="TextBox 7"/>
          <p:cNvSpPr txBox="1">
            <a:spLocks noChangeArrowheads="1"/>
          </p:cNvSpPr>
          <p:nvPr/>
        </p:nvSpPr>
        <p:spPr bwMode="auto">
          <a:xfrm>
            <a:off x="6705600" y="5410200"/>
            <a:ext cx="1562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12-41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84200" y="6180138"/>
            <a:ext cx="920750" cy="304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5 weeks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04788"/>
            <a:ext cx="9144000" cy="574675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200" smtClean="0"/>
              <a:t>Systemic venous development: shift to the right</a:t>
            </a:r>
          </a:p>
        </p:txBody>
      </p:sp>
      <p:pic>
        <p:nvPicPr>
          <p:cNvPr id="47108" name="Picture 4" descr="M&amp;P 15,04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14413"/>
            <a:ext cx="34639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M&amp;P 15,04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014413"/>
            <a:ext cx="3687763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4025" y="1014413"/>
            <a:ext cx="3622675" cy="5456237"/>
            <a:chOff x="286" y="639"/>
            <a:chExt cx="2282" cy="3437"/>
          </a:xfrm>
        </p:grpSpPr>
        <p:sp>
          <p:nvSpPr>
            <p:cNvPr id="47113" name="Text Box 7"/>
            <p:cNvSpPr txBox="1">
              <a:spLocks noChangeArrowheads="1"/>
            </p:cNvSpPr>
            <p:nvPr/>
          </p:nvSpPr>
          <p:spPr bwMode="auto">
            <a:xfrm>
              <a:off x="286" y="3884"/>
              <a:ext cx="685" cy="19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/>
                <a:t>5.5 weeks</a:t>
              </a:r>
            </a:p>
          </p:txBody>
        </p:sp>
        <p:pic>
          <p:nvPicPr>
            <p:cNvPr id="47114" name="Picture 8" descr="M&amp;P 15,04A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639"/>
              <a:ext cx="2183" cy="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4756150" y="6132513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6 weeks</a:t>
            </a:r>
          </a:p>
        </p:txBody>
      </p:sp>
      <p:sp>
        <p:nvSpPr>
          <p:cNvPr id="47112" name="TextBox 9"/>
          <p:cNvSpPr txBox="1">
            <a:spLocks noChangeArrowheads="1"/>
          </p:cNvSpPr>
          <p:nvPr/>
        </p:nvSpPr>
        <p:spPr bwMode="auto">
          <a:xfrm>
            <a:off x="7161213" y="6226175"/>
            <a:ext cx="1395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Moore &amp; Persaud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5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9144000" cy="700088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Systemic venous development: shift to the right</a:t>
            </a:r>
          </a:p>
        </p:txBody>
      </p:sp>
      <p:grpSp>
        <p:nvGrpSpPr>
          <p:cNvPr id="48131" name="Group 15"/>
          <p:cNvGrpSpPr>
            <a:grpSpLocks/>
          </p:cNvGrpSpPr>
          <p:nvPr/>
        </p:nvGrpSpPr>
        <p:grpSpPr bwMode="auto">
          <a:xfrm>
            <a:off x="71438" y="914400"/>
            <a:ext cx="4683125" cy="5334000"/>
            <a:chOff x="45" y="576"/>
            <a:chExt cx="2950" cy="3360"/>
          </a:xfrm>
        </p:grpSpPr>
        <p:pic>
          <p:nvPicPr>
            <p:cNvPr id="48142" name="Picture 2" descr="M&amp;P 15,04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576"/>
              <a:ext cx="2950" cy="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3" name="Text Box 4"/>
            <p:cNvSpPr txBox="1">
              <a:spLocks noChangeArrowheads="1"/>
            </p:cNvSpPr>
            <p:nvPr/>
          </p:nvSpPr>
          <p:spPr bwMode="auto">
            <a:xfrm>
              <a:off x="1296" y="3744"/>
              <a:ext cx="5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/>
                <a:t>7 weeks</a:t>
              </a:r>
            </a:p>
          </p:txBody>
        </p:sp>
      </p:grpSp>
      <p:grpSp>
        <p:nvGrpSpPr>
          <p:cNvPr id="48132" name="Group 14"/>
          <p:cNvGrpSpPr>
            <a:grpSpLocks/>
          </p:cNvGrpSpPr>
          <p:nvPr/>
        </p:nvGrpSpPr>
        <p:grpSpPr bwMode="auto">
          <a:xfrm>
            <a:off x="4724400" y="914400"/>
            <a:ext cx="4283075" cy="5334000"/>
            <a:chOff x="2976" y="576"/>
            <a:chExt cx="2698" cy="3360"/>
          </a:xfrm>
        </p:grpSpPr>
        <p:pic>
          <p:nvPicPr>
            <p:cNvPr id="48140" name="Picture 6" descr="M&amp;P 15,04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576"/>
              <a:ext cx="2698" cy="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1" name="Text Box 7"/>
            <p:cNvSpPr txBox="1">
              <a:spLocks noChangeArrowheads="1"/>
            </p:cNvSpPr>
            <p:nvPr/>
          </p:nvSpPr>
          <p:spPr bwMode="auto">
            <a:xfrm>
              <a:off x="3742" y="3744"/>
              <a:ext cx="67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/>
                <a:t>Adult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814388" y="1131888"/>
            <a:ext cx="2400300" cy="1006475"/>
            <a:chOff x="513" y="713"/>
            <a:chExt cx="1512" cy="634"/>
          </a:xfrm>
        </p:grpSpPr>
        <p:sp>
          <p:nvSpPr>
            <p:cNvPr id="48136" name="Freeform 9"/>
            <p:cNvSpPr>
              <a:spLocks/>
            </p:cNvSpPr>
            <p:nvPr/>
          </p:nvSpPr>
          <p:spPr bwMode="auto">
            <a:xfrm>
              <a:off x="1443" y="1267"/>
              <a:ext cx="420" cy="80"/>
            </a:xfrm>
            <a:custGeom>
              <a:avLst/>
              <a:gdLst>
                <a:gd name="T0" fmla="*/ 0 w 420"/>
                <a:gd name="T1" fmla="*/ 80 h 80"/>
                <a:gd name="T2" fmla="*/ 36 w 420"/>
                <a:gd name="T3" fmla="*/ 60 h 80"/>
                <a:gd name="T4" fmla="*/ 56 w 420"/>
                <a:gd name="T5" fmla="*/ 0 h 80"/>
                <a:gd name="T6" fmla="*/ 88 w 420"/>
                <a:gd name="T7" fmla="*/ 4 h 80"/>
                <a:gd name="T8" fmla="*/ 100 w 420"/>
                <a:gd name="T9" fmla="*/ 28 h 80"/>
                <a:gd name="T10" fmla="*/ 124 w 420"/>
                <a:gd name="T11" fmla="*/ 48 h 80"/>
                <a:gd name="T12" fmla="*/ 168 w 420"/>
                <a:gd name="T13" fmla="*/ 44 h 80"/>
                <a:gd name="T14" fmla="*/ 200 w 420"/>
                <a:gd name="T15" fmla="*/ 12 h 80"/>
                <a:gd name="T16" fmla="*/ 244 w 420"/>
                <a:gd name="T17" fmla="*/ 76 h 80"/>
                <a:gd name="T18" fmla="*/ 316 w 420"/>
                <a:gd name="T19" fmla="*/ 36 h 80"/>
                <a:gd name="T20" fmla="*/ 344 w 420"/>
                <a:gd name="T21" fmla="*/ 8 h 80"/>
                <a:gd name="T22" fmla="*/ 384 w 420"/>
                <a:gd name="T23" fmla="*/ 40 h 80"/>
                <a:gd name="T24" fmla="*/ 408 w 420"/>
                <a:gd name="T25" fmla="*/ 48 h 80"/>
                <a:gd name="T26" fmla="*/ 420 w 420"/>
                <a:gd name="T27" fmla="*/ 60 h 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0"/>
                <a:gd name="T43" fmla="*/ 0 h 80"/>
                <a:gd name="T44" fmla="*/ 420 w 420"/>
                <a:gd name="T45" fmla="*/ 80 h 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0" h="80">
                  <a:moveTo>
                    <a:pt x="0" y="80"/>
                  </a:moveTo>
                  <a:cubicBezTo>
                    <a:pt x="13" y="76"/>
                    <a:pt x="36" y="60"/>
                    <a:pt x="36" y="60"/>
                  </a:cubicBezTo>
                  <a:cubicBezTo>
                    <a:pt x="44" y="37"/>
                    <a:pt x="29" y="9"/>
                    <a:pt x="56" y="0"/>
                  </a:cubicBezTo>
                  <a:cubicBezTo>
                    <a:pt x="67" y="1"/>
                    <a:pt x="78" y="0"/>
                    <a:pt x="88" y="4"/>
                  </a:cubicBezTo>
                  <a:cubicBezTo>
                    <a:pt x="97" y="7"/>
                    <a:pt x="96" y="22"/>
                    <a:pt x="100" y="28"/>
                  </a:cubicBezTo>
                  <a:cubicBezTo>
                    <a:pt x="106" y="37"/>
                    <a:pt x="115" y="42"/>
                    <a:pt x="124" y="48"/>
                  </a:cubicBezTo>
                  <a:cubicBezTo>
                    <a:pt x="139" y="47"/>
                    <a:pt x="154" y="48"/>
                    <a:pt x="168" y="44"/>
                  </a:cubicBezTo>
                  <a:cubicBezTo>
                    <a:pt x="178" y="41"/>
                    <a:pt x="190" y="19"/>
                    <a:pt x="200" y="12"/>
                  </a:cubicBezTo>
                  <a:cubicBezTo>
                    <a:pt x="252" y="22"/>
                    <a:pt x="208" y="52"/>
                    <a:pt x="244" y="76"/>
                  </a:cubicBezTo>
                  <a:cubicBezTo>
                    <a:pt x="281" y="72"/>
                    <a:pt x="294" y="65"/>
                    <a:pt x="316" y="36"/>
                  </a:cubicBezTo>
                  <a:cubicBezTo>
                    <a:pt x="321" y="20"/>
                    <a:pt x="328" y="13"/>
                    <a:pt x="344" y="8"/>
                  </a:cubicBezTo>
                  <a:cubicBezTo>
                    <a:pt x="377" y="19"/>
                    <a:pt x="363" y="9"/>
                    <a:pt x="384" y="40"/>
                  </a:cubicBezTo>
                  <a:cubicBezTo>
                    <a:pt x="389" y="47"/>
                    <a:pt x="408" y="48"/>
                    <a:pt x="408" y="48"/>
                  </a:cubicBezTo>
                  <a:cubicBezTo>
                    <a:pt x="417" y="61"/>
                    <a:pt x="411" y="60"/>
                    <a:pt x="420" y="60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7" name="Freeform 10"/>
            <p:cNvSpPr>
              <a:spLocks/>
            </p:cNvSpPr>
            <p:nvPr/>
          </p:nvSpPr>
          <p:spPr bwMode="auto">
            <a:xfrm>
              <a:off x="1403" y="1238"/>
              <a:ext cx="484" cy="69"/>
            </a:xfrm>
            <a:custGeom>
              <a:avLst/>
              <a:gdLst>
                <a:gd name="T0" fmla="*/ 0 w 484"/>
                <a:gd name="T1" fmla="*/ 69 h 69"/>
                <a:gd name="T2" fmla="*/ 36 w 484"/>
                <a:gd name="T3" fmla="*/ 25 h 69"/>
                <a:gd name="T4" fmla="*/ 80 w 484"/>
                <a:gd name="T5" fmla="*/ 37 h 69"/>
                <a:gd name="T6" fmla="*/ 104 w 484"/>
                <a:gd name="T7" fmla="*/ 45 h 69"/>
                <a:gd name="T8" fmla="*/ 148 w 484"/>
                <a:gd name="T9" fmla="*/ 41 h 69"/>
                <a:gd name="T10" fmla="*/ 156 w 484"/>
                <a:gd name="T11" fmla="*/ 29 h 69"/>
                <a:gd name="T12" fmla="*/ 180 w 484"/>
                <a:gd name="T13" fmla="*/ 9 h 69"/>
                <a:gd name="T14" fmla="*/ 212 w 484"/>
                <a:gd name="T15" fmla="*/ 49 h 69"/>
                <a:gd name="T16" fmla="*/ 236 w 484"/>
                <a:gd name="T17" fmla="*/ 57 h 69"/>
                <a:gd name="T18" fmla="*/ 272 w 484"/>
                <a:gd name="T19" fmla="*/ 53 h 69"/>
                <a:gd name="T20" fmla="*/ 284 w 484"/>
                <a:gd name="T21" fmla="*/ 29 h 69"/>
                <a:gd name="T22" fmla="*/ 308 w 484"/>
                <a:gd name="T23" fmla="*/ 13 h 69"/>
                <a:gd name="T24" fmla="*/ 336 w 484"/>
                <a:gd name="T25" fmla="*/ 25 h 69"/>
                <a:gd name="T26" fmla="*/ 364 w 484"/>
                <a:gd name="T27" fmla="*/ 53 h 69"/>
                <a:gd name="T28" fmla="*/ 452 w 484"/>
                <a:gd name="T29" fmla="*/ 37 h 69"/>
                <a:gd name="T30" fmla="*/ 464 w 484"/>
                <a:gd name="T31" fmla="*/ 29 h 69"/>
                <a:gd name="T32" fmla="*/ 480 w 484"/>
                <a:gd name="T33" fmla="*/ 41 h 69"/>
                <a:gd name="T34" fmla="*/ 484 w 484"/>
                <a:gd name="T35" fmla="*/ 53 h 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4"/>
                <a:gd name="T55" fmla="*/ 0 h 69"/>
                <a:gd name="T56" fmla="*/ 484 w 484"/>
                <a:gd name="T57" fmla="*/ 69 h 6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4" h="69">
                  <a:moveTo>
                    <a:pt x="0" y="69"/>
                  </a:moveTo>
                  <a:cubicBezTo>
                    <a:pt x="25" y="61"/>
                    <a:pt x="8" y="34"/>
                    <a:pt x="36" y="25"/>
                  </a:cubicBezTo>
                  <a:cubicBezTo>
                    <a:pt x="105" y="34"/>
                    <a:pt x="44" y="21"/>
                    <a:pt x="80" y="37"/>
                  </a:cubicBezTo>
                  <a:cubicBezTo>
                    <a:pt x="88" y="40"/>
                    <a:pt x="104" y="45"/>
                    <a:pt x="104" y="45"/>
                  </a:cubicBezTo>
                  <a:cubicBezTo>
                    <a:pt x="119" y="44"/>
                    <a:pt x="134" y="45"/>
                    <a:pt x="148" y="41"/>
                  </a:cubicBezTo>
                  <a:cubicBezTo>
                    <a:pt x="153" y="40"/>
                    <a:pt x="153" y="33"/>
                    <a:pt x="156" y="29"/>
                  </a:cubicBezTo>
                  <a:cubicBezTo>
                    <a:pt x="166" y="17"/>
                    <a:pt x="168" y="17"/>
                    <a:pt x="180" y="9"/>
                  </a:cubicBezTo>
                  <a:cubicBezTo>
                    <a:pt x="240" y="18"/>
                    <a:pt x="181" y="0"/>
                    <a:pt x="212" y="49"/>
                  </a:cubicBezTo>
                  <a:cubicBezTo>
                    <a:pt x="217" y="56"/>
                    <a:pt x="236" y="57"/>
                    <a:pt x="236" y="57"/>
                  </a:cubicBezTo>
                  <a:cubicBezTo>
                    <a:pt x="248" y="56"/>
                    <a:pt x="261" y="57"/>
                    <a:pt x="272" y="53"/>
                  </a:cubicBezTo>
                  <a:cubicBezTo>
                    <a:pt x="280" y="50"/>
                    <a:pt x="280" y="35"/>
                    <a:pt x="284" y="29"/>
                  </a:cubicBezTo>
                  <a:cubicBezTo>
                    <a:pt x="293" y="16"/>
                    <a:pt x="295" y="17"/>
                    <a:pt x="308" y="13"/>
                  </a:cubicBezTo>
                  <a:cubicBezTo>
                    <a:pt x="322" y="16"/>
                    <a:pt x="325" y="15"/>
                    <a:pt x="336" y="25"/>
                  </a:cubicBezTo>
                  <a:cubicBezTo>
                    <a:pt x="346" y="34"/>
                    <a:pt x="364" y="53"/>
                    <a:pt x="364" y="53"/>
                  </a:cubicBezTo>
                  <a:cubicBezTo>
                    <a:pt x="394" y="45"/>
                    <a:pt x="421" y="40"/>
                    <a:pt x="452" y="37"/>
                  </a:cubicBezTo>
                  <a:cubicBezTo>
                    <a:pt x="456" y="34"/>
                    <a:pt x="459" y="28"/>
                    <a:pt x="464" y="29"/>
                  </a:cubicBezTo>
                  <a:cubicBezTo>
                    <a:pt x="471" y="30"/>
                    <a:pt x="476" y="36"/>
                    <a:pt x="480" y="41"/>
                  </a:cubicBezTo>
                  <a:cubicBezTo>
                    <a:pt x="483" y="44"/>
                    <a:pt x="484" y="53"/>
                    <a:pt x="484" y="53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8" name="Line 11"/>
            <p:cNvSpPr>
              <a:spLocks noChangeShapeType="1"/>
            </p:cNvSpPr>
            <p:nvPr/>
          </p:nvSpPr>
          <p:spPr bwMode="auto">
            <a:xfrm flipH="1" flipV="1">
              <a:off x="1464" y="921"/>
              <a:ext cx="187" cy="3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9" name="Text Box 12"/>
            <p:cNvSpPr txBox="1">
              <a:spLocks noChangeArrowheads="1"/>
            </p:cNvSpPr>
            <p:nvPr/>
          </p:nvSpPr>
          <p:spPr bwMode="auto">
            <a:xfrm>
              <a:off x="513" y="713"/>
              <a:ext cx="151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400" b="1">
                  <a:latin typeface="Arial Narrow" pitchFamily="34" charset="0"/>
                </a:rPr>
                <a:t>L. brachiocephalic anastomosis</a:t>
              </a:r>
            </a:p>
          </p:txBody>
        </p:sp>
      </p:grpSp>
      <p:sp>
        <p:nvSpPr>
          <p:cNvPr id="154637" name="Text Box 13"/>
          <p:cNvSpPr txBox="1">
            <a:spLocks noChangeArrowheads="1"/>
          </p:cNvSpPr>
          <p:nvPr/>
        </p:nvSpPr>
        <p:spPr bwMode="auto">
          <a:xfrm>
            <a:off x="1482725" y="6324600"/>
            <a:ext cx="636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/>
              <a:t>What if the brachiocephalic anastomosis fails?</a:t>
            </a:r>
          </a:p>
        </p:txBody>
      </p:sp>
      <p:sp>
        <p:nvSpPr>
          <p:cNvPr id="48135" name="TextBox 14"/>
          <p:cNvSpPr txBox="1">
            <a:spLocks noChangeArrowheads="1"/>
          </p:cNvSpPr>
          <p:nvPr/>
        </p:nvSpPr>
        <p:spPr bwMode="auto">
          <a:xfrm>
            <a:off x="7778750" y="6096000"/>
            <a:ext cx="1395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Moore &amp; Persaud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4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31938" y="423863"/>
            <a:ext cx="3038475" cy="795337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Left superior </a:t>
            </a:r>
            <a:br>
              <a:rPr lang="en-US" altLang="en-US" sz="3200" smtClean="0"/>
            </a:br>
            <a:r>
              <a:rPr lang="en-US" altLang="en-US" sz="3200" smtClean="0"/>
              <a:t>vena cava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570413" y="431800"/>
            <a:ext cx="3370262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>
                <a:latin typeface="Arial" pitchFamily="34" charset="0"/>
              </a:rPr>
              <a:t>Double superior </a:t>
            </a:r>
            <a:br>
              <a:rPr lang="en-US" altLang="en-US" sz="3200">
                <a:latin typeface="Arial" pitchFamily="34" charset="0"/>
              </a:rPr>
            </a:br>
            <a:r>
              <a:rPr lang="en-US" altLang="en-US" sz="3200">
                <a:latin typeface="Arial" pitchFamily="34" charset="0"/>
              </a:rPr>
              <a:t>vena cava</a:t>
            </a:r>
          </a:p>
        </p:txBody>
      </p:sp>
      <p:pic>
        <p:nvPicPr>
          <p:cNvPr id="49156" name="Picture 4" descr="Sad12,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1770063"/>
            <a:ext cx="6589712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4573588" y="1355725"/>
            <a:ext cx="0" cy="426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136525" y="6281738"/>
            <a:ext cx="2846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/>
              <a:t>viewed from behind</a:t>
            </a:r>
          </a:p>
        </p:txBody>
      </p:sp>
      <p:sp>
        <p:nvSpPr>
          <p:cNvPr id="49159" name="TextBox 6"/>
          <p:cNvSpPr txBox="1">
            <a:spLocks noChangeArrowheads="1"/>
          </p:cNvSpPr>
          <p:nvPr/>
        </p:nvSpPr>
        <p:spPr bwMode="auto">
          <a:xfrm>
            <a:off x="6378575" y="5881688"/>
            <a:ext cx="1562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12-46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8350" y="238125"/>
            <a:ext cx="3802063" cy="795338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Double inferior </a:t>
            </a:r>
            <a:br>
              <a:rPr lang="en-US" altLang="en-US" sz="3200" smtClean="0"/>
            </a:br>
            <a:r>
              <a:rPr lang="en-US" altLang="en-US" sz="3200" smtClean="0"/>
              <a:t>vena cava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570413" y="238125"/>
            <a:ext cx="3789362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>
                <a:latin typeface="Arial" pitchFamily="34" charset="0"/>
              </a:rPr>
              <a:t>Absent inferior </a:t>
            </a:r>
          </a:p>
          <a:p>
            <a:pPr algn="ctr"/>
            <a:r>
              <a:rPr lang="en-US" altLang="en-US" sz="3200">
                <a:latin typeface="Arial" pitchFamily="34" charset="0"/>
              </a:rPr>
              <a:t>vena cava</a:t>
            </a:r>
          </a:p>
        </p:txBody>
      </p:sp>
      <p:pic>
        <p:nvPicPr>
          <p:cNvPr id="50180" name="Picture 4" descr="Sad12,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146175"/>
            <a:ext cx="7591425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4573588" y="1136650"/>
            <a:ext cx="0" cy="549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0774" name="Picture 6" descr="M&amp;P 15,0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"/>
          <a:stretch>
            <a:fillRect/>
          </a:stretch>
        </p:blipFill>
        <p:spPr bwMode="auto">
          <a:xfrm>
            <a:off x="3265488" y="3427413"/>
            <a:ext cx="2801937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647700" y="6172200"/>
            <a:ext cx="1562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Langman’s fig 12-45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25400"/>
            <a:ext cx="9144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4400">
                <a:latin typeface="Arial" pitchFamily="34" charset="0"/>
              </a:rPr>
              <a:t>Repositioning the cardiogenic field</a:t>
            </a:r>
          </a:p>
          <a:p>
            <a:pPr algn="ctr"/>
            <a:r>
              <a:rPr lang="en-US" altLang="en-US" sz="4400">
                <a:latin typeface="Arial" pitchFamily="34" charset="0"/>
              </a:rPr>
              <a:t>(mammals)</a:t>
            </a:r>
          </a:p>
        </p:txBody>
      </p:sp>
      <p:pic>
        <p:nvPicPr>
          <p:cNvPr id="6147" name="Picture 3" descr="Sadler 11,01,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574800"/>
            <a:ext cx="259715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176588" y="2197100"/>
            <a:ext cx="5700712" cy="3403600"/>
            <a:chOff x="2001" y="1064"/>
            <a:chExt cx="3591" cy="2144"/>
          </a:xfrm>
        </p:grpSpPr>
        <p:pic>
          <p:nvPicPr>
            <p:cNvPr id="6153" name="Picture 5" descr="Lars7,7Drot60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1064"/>
              <a:ext cx="2875" cy="2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2001" y="2145"/>
              <a:ext cx="57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9" name="TextBox 2"/>
          <p:cNvSpPr txBox="1">
            <a:spLocks noChangeArrowheads="1"/>
          </p:cNvSpPr>
          <p:nvPr/>
        </p:nvSpPr>
        <p:spPr bwMode="auto">
          <a:xfrm>
            <a:off x="7391400" y="5562600"/>
            <a:ext cx="1490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Larsen’s fig 12-6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336550" y="6172200"/>
            <a:ext cx="169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Langman’s fig 12-6</a:t>
            </a:r>
          </a:p>
        </p:txBody>
      </p:sp>
      <p:sp>
        <p:nvSpPr>
          <p:cNvPr id="6151" name="TextBox 2"/>
          <p:cNvSpPr txBox="1">
            <a:spLocks noChangeArrowheads="1"/>
          </p:cNvSpPr>
          <p:nvPr/>
        </p:nvSpPr>
        <p:spPr bwMode="auto">
          <a:xfrm>
            <a:off x="838200" y="6519863"/>
            <a:ext cx="19573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</a:rPr>
              <a:t>~18 days, dorsal view</a:t>
            </a:r>
          </a:p>
        </p:txBody>
      </p:sp>
      <p:sp>
        <p:nvSpPr>
          <p:cNvPr id="6152" name="TextBox 9"/>
          <p:cNvSpPr txBox="1">
            <a:spLocks noChangeArrowheads="1"/>
          </p:cNvSpPr>
          <p:nvPr/>
        </p:nvSpPr>
        <p:spPr bwMode="auto">
          <a:xfrm>
            <a:off x="6019800" y="6519863"/>
            <a:ext cx="2044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</a:rPr>
              <a:t>~20 days, sagittal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&amp;P 15,0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4110038"/>
            <a:ext cx="432117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081588" y="0"/>
            <a:ext cx="35385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4000">
                <a:latin typeface="Arial" pitchFamily="34" charset="0"/>
              </a:rPr>
              <a:t>Cranial folding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50800" y="3432175"/>
            <a:ext cx="4575175" cy="2392363"/>
          </a:xfrm>
        </p:spPr>
        <p:txBody>
          <a:bodyPr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400" smtClean="0"/>
              <a:t>Cranial folding rotates </a:t>
            </a:r>
            <a:br>
              <a:rPr lang="en-US" altLang="en-US" sz="2400" smtClean="0"/>
            </a:br>
            <a:r>
              <a:rPr lang="en-US" altLang="en-US" sz="2400" smtClean="0"/>
              <a:t>     cardiogenic area, </a:t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moves it ventrally and caudally, and orients </a:t>
            </a:r>
            <a:r>
              <a:rPr lang="en-US" altLang="en-US" sz="2400" b="1" u="sng" smtClean="0"/>
              <a:t>heart tube</a:t>
            </a:r>
            <a:r>
              <a:rPr lang="en-US" altLang="en-US" sz="2400" smtClean="0"/>
              <a:t> </a:t>
            </a:r>
            <a:br>
              <a:rPr lang="en-US" altLang="en-US" sz="2400" smtClean="0"/>
            </a:br>
            <a:r>
              <a:rPr lang="en-US" altLang="en-US" sz="2400" smtClean="0"/>
              <a:t>            and </a:t>
            </a:r>
            <a:r>
              <a:rPr lang="en-US" altLang="en-US" sz="2400" b="1" u="sng" smtClean="0"/>
              <a:t>pericardial cavity</a:t>
            </a:r>
          </a:p>
        </p:txBody>
      </p:sp>
      <p:pic>
        <p:nvPicPr>
          <p:cNvPr id="7173" name="Picture 5" descr="M&amp;P 15,0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25438"/>
            <a:ext cx="4046537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M&amp;P 15,09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t="8279" r="3227"/>
          <a:stretch>
            <a:fillRect/>
          </a:stretch>
        </p:blipFill>
        <p:spPr bwMode="auto">
          <a:xfrm>
            <a:off x="3244850" y="1897063"/>
            <a:ext cx="33178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Line 7"/>
          <p:cNvSpPr>
            <a:spLocks noChangeShapeType="1"/>
          </p:cNvSpPr>
          <p:nvPr/>
        </p:nvSpPr>
        <p:spPr bwMode="auto">
          <a:xfrm flipH="1" flipV="1">
            <a:off x="3722688" y="1847850"/>
            <a:ext cx="134937" cy="66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3854450" y="1905000"/>
            <a:ext cx="609600" cy="1123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7086600" y="6553200"/>
            <a:ext cx="1919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Moore &amp; Persaud fig 13-9</a:t>
            </a:r>
          </a:p>
        </p:txBody>
      </p:sp>
      <p:sp>
        <p:nvSpPr>
          <p:cNvPr id="7178" name="TextBox 1"/>
          <p:cNvSpPr txBox="1">
            <a:spLocks noChangeArrowheads="1"/>
          </p:cNvSpPr>
          <p:nvPr/>
        </p:nvSpPr>
        <p:spPr bwMode="auto">
          <a:xfrm>
            <a:off x="4062413" y="909638"/>
            <a:ext cx="1119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~18 days, sagittal view</a:t>
            </a:r>
          </a:p>
        </p:txBody>
      </p:sp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6577013" y="2128838"/>
            <a:ext cx="1119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~20 days, sagittal view</a:t>
            </a:r>
          </a:p>
        </p:txBody>
      </p:sp>
      <p:sp>
        <p:nvSpPr>
          <p:cNvPr id="7180" name="TextBox 11"/>
          <p:cNvSpPr txBox="1">
            <a:spLocks noChangeArrowheads="1"/>
          </p:cNvSpPr>
          <p:nvPr/>
        </p:nvSpPr>
        <p:spPr bwMode="auto">
          <a:xfrm>
            <a:off x="6096000" y="6396038"/>
            <a:ext cx="1119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~21 days, sagittal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974975"/>
            <a:ext cx="3757612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971800"/>
            <a:ext cx="3813175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2946400" cy="23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7077075" y="438150"/>
            <a:ext cx="1854200" cy="11430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Lateral  folding</a:t>
            </a:r>
          </a:p>
        </p:txBody>
      </p:sp>
      <p:sp>
        <p:nvSpPr>
          <p:cNvPr id="8198" name="Text Box 3"/>
          <p:cNvSpPr txBox="1">
            <a:spLocks noChangeArrowheads="1"/>
          </p:cNvSpPr>
          <p:nvPr/>
        </p:nvSpPr>
        <p:spPr bwMode="auto">
          <a:xfrm>
            <a:off x="800100" y="5594350"/>
            <a:ext cx="75549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Arial" pitchFamily="34" charset="0"/>
              </a:rPr>
              <a:t>Lateral folding apposes paired </a:t>
            </a:r>
            <a:r>
              <a:rPr lang="en-US" altLang="en-US" b="1" u="sng">
                <a:latin typeface="Arial" pitchFamily="34" charset="0"/>
              </a:rPr>
              <a:t>heart tube primordia</a:t>
            </a:r>
            <a:r>
              <a:rPr lang="en-US" altLang="en-US">
                <a:latin typeface="Arial" pitchFamily="34" charset="0"/>
              </a:rPr>
              <a:t> </a:t>
            </a:r>
            <a:br>
              <a:rPr lang="en-US" altLang="en-US">
                <a:latin typeface="Arial" pitchFamily="34" charset="0"/>
              </a:rPr>
            </a:br>
            <a:r>
              <a:rPr lang="en-US" altLang="en-US">
                <a:latin typeface="Arial" pitchFamily="34" charset="0"/>
              </a:rPr>
              <a:t>                            and brings </a:t>
            </a:r>
            <a:r>
              <a:rPr lang="en-US" altLang="en-US" b="1" u="sng">
                <a:latin typeface="Arial" pitchFamily="34" charset="0"/>
              </a:rPr>
              <a:t>dorsal aortae</a:t>
            </a:r>
            <a:r>
              <a:rPr lang="en-US" altLang="en-US">
                <a:latin typeface="Arial" pitchFamily="34" charset="0"/>
              </a:rPr>
              <a:t> to midline</a:t>
            </a:r>
          </a:p>
          <a:p>
            <a:r>
              <a:rPr lang="en-US" altLang="en-US">
                <a:latin typeface="Arial" pitchFamily="34" charset="0"/>
              </a:rPr>
              <a:t>Heart primordia fuse to form </a:t>
            </a:r>
            <a:r>
              <a:rPr lang="en-US" altLang="en-US" b="1" u="sng">
                <a:latin typeface="Arial" pitchFamily="34" charset="0"/>
              </a:rPr>
              <a:t>tubular heart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0" y="5084763"/>
            <a:ext cx="1787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Moore &amp; Persaud fig 13-8</a:t>
            </a:r>
          </a:p>
        </p:txBody>
      </p:sp>
      <p:sp>
        <p:nvSpPr>
          <p:cNvPr id="8200" name="TextBox 8"/>
          <p:cNvSpPr txBox="1">
            <a:spLocks noChangeArrowheads="1"/>
          </p:cNvSpPr>
          <p:nvPr/>
        </p:nvSpPr>
        <p:spPr bwMode="auto">
          <a:xfrm>
            <a:off x="1090613" y="0"/>
            <a:ext cx="1119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latin typeface="Calibri" pitchFamily="34" charset="0"/>
              </a:rPr>
              <a:t>~18 days, dorsal view</a:t>
            </a:r>
          </a:p>
        </p:txBody>
      </p:sp>
      <p:sp>
        <p:nvSpPr>
          <p:cNvPr id="8201" name="TextBox 9"/>
          <p:cNvSpPr txBox="1">
            <a:spLocks noChangeArrowheads="1"/>
          </p:cNvSpPr>
          <p:nvPr/>
        </p:nvSpPr>
        <p:spPr bwMode="auto">
          <a:xfrm>
            <a:off x="139700" y="34290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latin typeface="Calibri" pitchFamily="34" charset="0"/>
              </a:rPr>
              <a:t>~20 days, axial view</a:t>
            </a:r>
          </a:p>
        </p:txBody>
      </p:sp>
      <p:sp>
        <p:nvSpPr>
          <p:cNvPr id="8202" name="TextBox 10"/>
          <p:cNvSpPr txBox="1">
            <a:spLocks noChangeArrowheads="1"/>
          </p:cNvSpPr>
          <p:nvPr/>
        </p:nvSpPr>
        <p:spPr bwMode="auto">
          <a:xfrm>
            <a:off x="6096000" y="6396038"/>
            <a:ext cx="1119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~21 days, sagittal view</a:t>
            </a:r>
          </a:p>
        </p:txBody>
      </p:sp>
      <p:sp>
        <p:nvSpPr>
          <p:cNvPr id="8203" name="TextBox 11"/>
          <p:cNvSpPr txBox="1">
            <a:spLocks noChangeArrowheads="1"/>
          </p:cNvSpPr>
          <p:nvPr/>
        </p:nvSpPr>
        <p:spPr bwMode="auto">
          <a:xfrm>
            <a:off x="8077200" y="41910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latin typeface="Calibri" pitchFamily="34" charset="0"/>
              </a:rPr>
              <a:t>~22 days, axial view</a:t>
            </a:r>
          </a:p>
        </p:txBody>
      </p:sp>
      <p:pic>
        <p:nvPicPr>
          <p:cNvPr id="820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7675"/>
            <a:ext cx="3776663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5" name="TextBox 14"/>
          <p:cNvSpPr txBox="1">
            <a:spLocks noChangeArrowheads="1"/>
          </p:cNvSpPr>
          <p:nvPr/>
        </p:nvSpPr>
        <p:spPr bwMode="auto">
          <a:xfrm>
            <a:off x="3986213" y="9525"/>
            <a:ext cx="966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latin typeface="Calibri" pitchFamily="34" charset="0"/>
              </a:rPr>
              <a:t>~18 days, axial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0" y="381000"/>
            <a:ext cx="6629400" cy="5969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Fusing cardiac primordia </a:t>
            </a:r>
          </a:p>
        </p:txBody>
      </p:sp>
      <p:pic>
        <p:nvPicPr>
          <p:cNvPr id="9219" name="Picture 3" descr="Sad12,4,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370013"/>
            <a:ext cx="66198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733800" y="1828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>
                <a:latin typeface="Calibri" pitchFamily="34" charset="0"/>
              </a:rPr>
              <a:t>“conotruncus”</a:t>
            </a:r>
          </a:p>
          <a:p>
            <a:pPr algn="ctr"/>
            <a:r>
              <a:rPr lang="en-US" altLang="en-US" sz="1600">
                <a:latin typeface="Calibri" pitchFamily="34" charset="0"/>
              </a:rPr>
              <a:t>(outflow)</a:t>
            </a: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3810000" y="3302000"/>
            <a:ext cx="137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>
                <a:latin typeface="Calibri" pitchFamily="34" charset="0"/>
              </a:rPr>
              <a:t>future L ventricle</a:t>
            </a: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3919538" y="4124325"/>
            <a:ext cx="11096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altLang="en-US" sz="1600">
                <a:latin typeface="Calibri" pitchFamily="34" charset="0"/>
              </a:rPr>
              <a:t>future atria</a:t>
            </a: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3505200" y="5816600"/>
            <a:ext cx="2832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>
                <a:latin typeface="Calibri" pitchFamily="34" charset="0"/>
              </a:rPr>
              <a:t>septum transversum</a:t>
            </a:r>
          </a:p>
          <a:p>
            <a:pPr algn="ctr"/>
            <a:r>
              <a:rPr lang="en-US" altLang="en-US" sz="1600">
                <a:latin typeface="Calibri" pitchFamily="34" charset="0"/>
              </a:rPr>
              <a:t>(liver &amp; diaphragm primordium)</a:t>
            </a:r>
          </a:p>
        </p:txBody>
      </p:sp>
      <p:sp>
        <p:nvSpPr>
          <p:cNvPr id="9224" name="Line 9"/>
          <p:cNvSpPr>
            <a:spLocks noChangeShapeType="1"/>
          </p:cNvSpPr>
          <p:nvPr/>
        </p:nvSpPr>
        <p:spPr bwMode="auto">
          <a:xfrm>
            <a:off x="3379788" y="5165725"/>
            <a:ext cx="508000" cy="717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10"/>
          <p:cNvSpPr>
            <a:spLocks noChangeShapeType="1"/>
          </p:cNvSpPr>
          <p:nvPr/>
        </p:nvSpPr>
        <p:spPr bwMode="auto">
          <a:xfrm flipH="1">
            <a:off x="5880100" y="5292725"/>
            <a:ext cx="431800" cy="5873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1"/>
          <p:cNvSpPr>
            <a:spLocks noChangeShapeType="1"/>
          </p:cNvSpPr>
          <p:nvPr/>
        </p:nvSpPr>
        <p:spPr bwMode="auto">
          <a:xfrm flipH="1">
            <a:off x="3479800" y="4343400"/>
            <a:ext cx="635000" cy="26828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Line 12"/>
          <p:cNvSpPr>
            <a:spLocks noChangeShapeType="1"/>
          </p:cNvSpPr>
          <p:nvPr/>
        </p:nvSpPr>
        <p:spPr bwMode="auto">
          <a:xfrm flipH="1" flipV="1">
            <a:off x="5140325" y="2214563"/>
            <a:ext cx="865188" cy="30003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14"/>
          <p:cNvSpPr>
            <a:spLocks noChangeShapeType="1"/>
          </p:cNvSpPr>
          <p:nvPr/>
        </p:nvSpPr>
        <p:spPr bwMode="auto">
          <a:xfrm flipH="1" flipV="1">
            <a:off x="4921250" y="3594100"/>
            <a:ext cx="874713" cy="26828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Line 15"/>
          <p:cNvSpPr>
            <a:spLocks noChangeShapeType="1"/>
          </p:cNvSpPr>
          <p:nvPr/>
        </p:nvSpPr>
        <p:spPr bwMode="auto">
          <a:xfrm flipH="1" flipV="1">
            <a:off x="4876800" y="4343400"/>
            <a:ext cx="763588" cy="25876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Line 16"/>
          <p:cNvSpPr>
            <a:spLocks noChangeShapeType="1"/>
          </p:cNvSpPr>
          <p:nvPr/>
        </p:nvSpPr>
        <p:spPr bwMode="auto">
          <a:xfrm flipH="1">
            <a:off x="3262313" y="3594100"/>
            <a:ext cx="754062" cy="28416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Line 18"/>
          <p:cNvSpPr>
            <a:spLocks noChangeShapeType="1"/>
          </p:cNvSpPr>
          <p:nvPr/>
        </p:nvSpPr>
        <p:spPr bwMode="auto">
          <a:xfrm flipH="1">
            <a:off x="3306763" y="2157413"/>
            <a:ext cx="709612" cy="35718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Text Box 19"/>
          <p:cNvSpPr txBox="1">
            <a:spLocks noChangeArrowheads="1"/>
          </p:cNvSpPr>
          <p:nvPr/>
        </p:nvSpPr>
        <p:spPr bwMode="auto">
          <a:xfrm>
            <a:off x="1765300" y="5224463"/>
            <a:ext cx="825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600" b="1">
                <a:latin typeface="Calibri" pitchFamily="34" charset="0"/>
              </a:rPr>
              <a:t>21 days</a:t>
            </a:r>
          </a:p>
        </p:txBody>
      </p:sp>
      <p:sp>
        <p:nvSpPr>
          <p:cNvPr id="9233" name="Text Box 20"/>
          <p:cNvSpPr txBox="1">
            <a:spLocks noChangeArrowheads="1"/>
          </p:cNvSpPr>
          <p:nvPr/>
        </p:nvSpPr>
        <p:spPr bwMode="auto">
          <a:xfrm>
            <a:off x="5180013" y="5224463"/>
            <a:ext cx="839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altLang="en-US" sz="1600" b="1">
                <a:latin typeface="Calibri" pitchFamily="34" charset="0"/>
              </a:rPr>
              <a:t>22 days</a:t>
            </a:r>
          </a:p>
        </p:txBody>
      </p:sp>
      <p:sp>
        <p:nvSpPr>
          <p:cNvPr id="9234" name="TextBox 17"/>
          <p:cNvSpPr txBox="1">
            <a:spLocks noChangeArrowheads="1"/>
          </p:cNvSpPr>
          <p:nvPr/>
        </p:nvSpPr>
        <p:spPr bwMode="auto">
          <a:xfrm>
            <a:off x="6172200" y="5534025"/>
            <a:ext cx="154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</a:rPr>
              <a:t>Langman’s fig 12-7</a:t>
            </a:r>
          </a:p>
        </p:txBody>
      </p:sp>
      <p:sp>
        <p:nvSpPr>
          <p:cNvPr id="9235" name="Line 18"/>
          <p:cNvSpPr>
            <a:spLocks noChangeShapeType="1"/>
          </p:cNvSpPr>
          <p:nvPr/>
        </p:nvSpPr>
        <p:spPr bwMode="auto">
          <a:xfrm flipH="1">
            <a:off x="3276600" y="2792413"/>
            <a:ext cx="709613" cy="17938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Line 12"/>
          <p:cNvSpPr>
            <a:spLocks noChangeShapeType="1"/>
          </p:cNvSpPr>
          <p:nvPr/>
        </p:nvSpPr>
        <p:spPr bwMode="auto">
          <a:xfrm flipH="1" flipV="1">
            <a:off x="5140325" y="2792413"/>
            <a:ext cx="830263" cy="15081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Text Box 4"/>
          <p:cNvSpPr txBox="1">
            <a:spLocks noChangeArrowheads="1"/>
          </p:cNvSpPr>
          <p:nvPr/>
        </p:nvSpPr>
        <p:spPr bwMode="auto">
          <a:xfrm>
            <a:off x="3727450" y="25146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>
                <a:latin typeface="Calibri" pitchFamily="34" charset="0"/>
              </a:rPr>
              <a:t>“bulbus cordis”</a:t>
            </a:r>
          </a:p>
          <a:p>
            <a:pPr algn="ctr"/>
            <a:r>
              <a:rPr lang="en-US" altLang="en-US" sz="1600">
                <a:latin typeface="Calibri" pitchFamily="34" charset="0"/>
              </a:rPr>
              <a:t>(R ventricle)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1.1.3052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CC"/>
      </a:accent2>
      <a:accent3>
        <a:srgbClr val="FF0000"/>
      </a:accent3>
      <a:accent4>
        <a:srgbClr val="000000"/>
      </a:accent4>
      <a:accent5>
        <a:srgbClr val="AAE2CA"/>
      </a:accent5>
      <a:accent6>
        <a:srgbClr val="2D2DB9"/>
      </a:accent6>
      <a:hlink>
        <a:srgbClr val="0070C0"/>
      </a:hlink>
      <a:folHlink>
        <a:srgbClr val="FF00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7294</TotalTime>
  <Words>2753</Words>
  <Application>Microsoft Office PowerPoint</Application>
  <PresentationFormat>On-screen Show (4:3)</PresentationFormat>
  <Paragraphs>504</Paragraphs>
  <Slides>55</Slides>
  <Notes>42</Notes>
  <HiddenSlides>0</HiddenSlides>
  <MMClips>5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Arial</vt:lpstr>
      <vt:lpstr>Symbol</vt:lpstr>
      <vt:lpstr>Times New Roman</vt:lpstr>
      <vt:lpstr>Arial Narrow</vt:lpstr>
      <vt:lpstr>Tahoma</vt:lpstr>
      <vt:lpstr>MS PGothic</vt:lpstr>
      <vt:lpstr>Bookshelf Symbol 3</vt:lpstr>
      <vt:lpstr>Times</vt:lpstr>
      <vt:lpstr>Wingdings</vt:lpstr>
      <vt:lpstr>Calibri</vt:lpstr>
      <vt:lpstr>Default Design</vt:lpstr>
      <vt:lpstr>Image</vt:lpstr>
      <vt:lpstr>Cardiovascular Development</vt:lpstr>
      <vt:lpstr>Learning Objectives</vt:lpstr>
      <vt:lpstr>The cardiovascular system is mesodermally derived</vt:lpstr>
      <vt:lpstr>The cardiogenic field is established in the mesoderm just after gastrulation (~18-19 days) and develops into a fully functional, multi-chambered heart by the 8th week</vt:lpstr>
      <vt:lpstr>Establishment of the heart fields</vt:lpstr>
      <vt:lpstr>PowerPoint Presentation</vt:lpstr>
      <vt:lpstr>Cranial folding rotates       cardiogenic area,    moves it ventrally and caudally, and orients heart tube              and pericardial cavity</vt:lpstr>
      <vt:lpstr>Lateral  folding</vt:lpstr>
      <vt:lpstr>Fusing cardiac primordia </vt:lpstr>
      <vt:lpstr>Retinoic acid (RA) and other factors determine the  cranio-caudal axis of heart primordia</vt:lpstr>
      <vt:lpstr>Heart tube and dorsal aortae in place</vt:lpstr>
      <vt:lpstr>Heart folding </vt:lpstr>
      <vt:lpstr>Folding and rotation of heart tube</vt:lpstr>
      <vt:lpstr>PowerPoint Presentation</vt:lpstr>
      <vt:lpstr>Looped heart anatomy</vt:lpstr>
      <vt:lpstr>At 30 days…</vt:lpstr>
      <vt:lpstr>Partitioning the AV canal (days 30-35)</vt:lpstr>
      <vt:lpstr>Partitioning the AV canal (days 30-35)</vt:lpstr>
      <vt:lpstr>Persistent A-V canal</vt:lpstr>
      <vt:lpstr>Atrial septum formation (days 28-35): essential for setting up respiratory and systemic circuits, but…</vt:lpstr>
      <vt:lpstr>Why is a right-left shunt necessary?</vt:lpstr>
      <vt:lpstr>Atrial septum formation</vt:lpstr>
      <vt:lpstr>PowerPoint Presentation</vt:lpstr>
      <vt:lpstr>Atrial Septal Defects (ASDs)</vt:lpstr>
      <vt:lpstr>By the end of the 5th week…</vt:lpstr>
      <vt:lpstr>PowerPoint Presentation</vt:lpstr>
      <vt:lpstr>Outflow Tract Defects</vt:lpstr>
      <vt:lpstr>Persistent Truncus Arteriosus</vt:lpstr>
      <vt:lpstr>Pulmonary Stenosis: Tetrology of Fallot</vt:lpstr>
      <vt:lpstr>Other signs of Tetrology of Fallot</vt:lpstr>
      <vt:lpstr>Formation of semilunar valves (wks 5-7)</vt:lpstr>
      <vt:lpstr>Formation of AV valves (wks 5-7)</vt:lpstr>
      <vt:lpstr>Mitral stenosis/hypoplastic left ventricle</vt:lpstr>
      <vt:lpstr>Fontan Repair of Single Ventricle</vt:lpstr>
      <vt:lpstr>Blood Vessel Development</vt:lpstr>
      <vt:lpstr>Vitelline and umbilical arteries</vt:lpstr>
      <vt:lpstr>Development of the aortic arches</vt:lpstr>
      <vt:lpstr>Changes in the aortic arch pattern</vt:lpstr>
      <vt:lpstr>Changes in the aortic arch pattern (AS,1,2,3,5)</vt:lpstr>
      <vt:lpstr>Changes in the aortic arch pattern (4)</vt:lpstr>
      <vt:lpstr>Changes in the aortic arch pattern (6)</vt:lpstr>
      <vt:lpstr>PowerPoint Presentation</vt:lpstr>
      <vt:lpstr>Closure of ductus arteriosus</vt:lpstr>
      <vt:lpstr>PDA is associated with neurocristopathies AND, interestingly, congenital Rubella infection</vt:lpstr>
      <vt:lpstr>Aortic Arch Anomalies</vt:lpstr>
      <vt:lpstr>Aortic Arch Anomalies</vt:lpstr>
      <vt:lpstr>Aortic Arch Anomalies</vt:lpstr>
      <vt:lpstr>Coarctation of aorta</vt:lpstr>
      <vt:lpstr>Venous system development</vt:lpstr>
      <vt:lpstr>Vitelline and umbilical veins change  during liver development                                                                                             </vt:lpstr>
      <vt:lpstr>PowerPoint Presentation</vt:lpstr>
      <vt:lpstr>Systemic venous development: shift to the right</vt:lpstr>
      <vt:lpstr>Systemic venous development: shift to the right</vt:lpstr>
      <vt:lpstr>Left superior  vena cava</vt:lpstr>
      <vt:lpstr>Double inferior  vena cava</vt:lpstr>
    </vt:vector>
  </TitlesOfParts>
  <Company>University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Anatomy: Cardiovascular System</dc:title>
  <dc:creator>J. Matthew Velkey</dc:creator>
  <cp:lastModifiedBy>J. Matthew Velkey</cp:lastModifiedBy>
  <cp:revision>184</cp:revision>
  <cp:lastPrinted>2010-10-03T13:13:50Z</cp:lastPrinted>
  <dcterms:created xsi:type="dcterms:W3CDTF">2004-06-22T00:35:24Z</dcterms:created>
  <dcterms:modified xsi:type="dcterms:W3CDTF">2014-10-02T03:55:16Z</dcterms:modified>
</cp:coreProperties>
</file>