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37"/>
  </p:notesMasterIdLst>
  <p:handoutMasterIdLst>
    <p:handoutMasterId r:id="rId38"/>
  </p:handoutMasterIdLst>
  <p:sldIdLst>
    <p:sldId id="497" r:id="rId3"/>
    <p:sldId id="290" r:id="rId4"/>
    <p:sldId id="291" r:id="rId5"/>
    <p:sldId id="313" r:id="rId6"/>
    <p:sldId id="314" r:id="rId7"/>
    <p:sldId id="315" r:id="rId8"/>
    <p:sldId id="316" r:id="rId9"/>
    <p:sldId id="324" r:id="rId10"/>
    <p:sldId id="331" r:id="rId11"/>
    <p:sldId id="420" r:id="rId12"/>
    <p:sldId id="518" r:id="rId13"/>
    <p:sldId id="404" r:id="rId14"/>
    <p:sldId id="459" r:id="rId15"/>
    <p:sldId id="460" r:id="rId16"/>
    <p:sldId id="474" r:id="rId17"/>
    <p:sldId id="477" r:id="rId18"/>
    <p:sldId id="498" r:id="rId19"/>
    <p:sldId id="499" r:id="rId20"/>
    <p:sldId id="517" r:id="rId21"/>
    <p:sldId id="500" r:id="rId22"/>
    <p:sldId id="438" r:id="rId23"/>
    <p:sldId id="501" r:id="rId24"/>
    <p:sldId id="502" r:id="rId25"/>
    <p:sldId id="503" r:id="rId26"/>
    <p:sldId id="514" r:id="rId27"/>
    <p:sldId id="516" r:id="rId28"/>
    <p:sldId id="504" r:id="rId29"/>
    <p:sldId id="507" r:id="rId30"/>
    <p:sldId id="505" r:id="rId31"/>
    <p:sldId id="508" r:id="rId32"/>
    <p:sldId id="509" r:id="rId33"/>
    <p:sldId id="510" r:id="rId34"/>
    <p:sldId id="512" r:id="rId35"/>
    <p:sldId id="511" r:id="rId36"/>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0A14"/>
    <a:srgbClr val="29297E"/>
    <a:srgbClr val="087D26"/>
    <a:srgbClr val="ECE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730" autoAdjust="0"/>
    <p:restoredTop sz="96758" autoAdjust="0"/>
  </p:normalViewPr>
  <p:slideViewPr>
    <p:cSldViewPr showGuides="1">
      <p:cViewPr>
        <p:scale>
          <a:sx n="100" d="100"/>
          <a:sy n="100" d="100"/>
        </p:scale>
        <p:origin x="-240"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842"/>
    </p:cViewPr>
  </p:sorterViewPr>
  <p:notesViewPr>
    <p:cSldViewPr showGuides="1">
      <p:cViewPr varScale="1">
        <p:scale>
          <a:sx n="96" d="100"/>
          <a:sy n="96" d="100"/>
        </p:scale>
        <p:origin x="-1936"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Times" pitchFamily="-85" charset="0"/>
              </a:defRPr>
            </a:lvl1pPr>
          </a:lstStyle>
          <a:p>
            <a:pPr>
              <a:defRPr/>
            </a:pPr>
            <a:endParaRPr lang="en-US"/>
          </a:p>
        </p:txBody>
      </p:sp>
      <p:sp>
        <p:nvSpPr>
          <p:cNvPr id="40857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Times" pitchFamily="-85" charset="0"/>
              </a:defRPr>
            </a:lvl1pPr>
          </a:lstStyle>
          <a:p>
            <a:pPr>
              <a:defRPr/>
            </a:pPr>
            <a:endParaRPr lang="en-US"/>
          </a:p>
        </p:txBody>
      </p:sp>
      <p:sp>
        <p:nvSpPr>
          <p:cNvPr id="40858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Times" pitchFamily="-85" charset="0"/>
              </a:defRPr>
            </a:lvl1pPr>
          </a:lstStyle>
          <a:p>
            <a:pPr>
              <a:defRPr/>
            </a:pPr>
            <a:endParaRPr lang="en-US"/>
          </a:p>
        </p:txBody>
      </p:sp>
      <p:sp>
        <p:nvSpPr>
          <p:cNvPr id="40858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Times" pitchFamily="-85" charset="0"/>
              </a:defRPr>
            </a:lvl1pPr>
          </a:lstStyle>
          <a:p>
            <a:pPr>
              <a:defRPr/>
            </a:pPr>
            <a:fld id="{71BBA088-29BC-4D2E-B2CA-3B2D59C5998F}" type="slidenum">
              <a:rPr lang="en-US"/>
              <a:pPr>
                <a:defRPr/>
              </a:pPr>
              <a:t>‹#›</a:t>
            </a:fld>
            <a:endParaRPr lang="en-US"/>
          </a:p>
        </p:txBody>
      </p:sp>
    </p:spTree>
    <p:extLst>
      <p:ext uri="{BB962C8B-B14F-4D97-AF65-F5344CB8AC3E}">
        <p14:creationId xmlns:p14="http://schemas.microsoft.com/office/powerpoint/2010/main" val="4092978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Times" pitchFamily="-85" charset="0"/>
              </a:defRPr>
            </a:lvl1pPr>
          </a:lstStyle>
          <a:p>
            <a:pPr>
              <a:defRPr/>
            </a:pPr>
            <a:endParaRPr lang="en-US"/>
          </a:p>
        </p:txBody>
      </p:sp>
      <p:sp>
        <p:nvSpPr>
          <p:cNvPr id="14339"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Times" pitchFamily="-85" charset="0"/>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Times" pitchFamily="-85" charset="0"/>
              </a:defRPr>
            </a:lvl1pPr>
          </a:lstStyle>
          <a:p>
            <a:pPr>
              <a:defRPr/>
            </a:pPr>
            <a:endParaRPr lang="en-US"/>
          </a:p>
        </p:txBody>
      </p:sp>
      <p:sp>
        <p:nvSpPr>
          <p:cNvPr id="14343"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Times" pitchFamily="-85" charset="0"/>
              </a:defRPr>
            </a:lvl1pPr>
          </a:lstStyle>
          <a:p>
            <a:pPr>
              <a:defRPr/>
            </a:pPr>
            <a:fld id="{51AC9E48-68ED-4E23-9DC4-957887DE092D}" type="slidenum">
              <a:rPr lang="en-US"/>
              <a:pPr>
                <a:defRPr/>
              </a:pPr>
              <a:t>‹#›</a:t>
            </a:fld>
            <a:endParaRPr lang="en-US"/>
          </a:p>
        </p:txBody>
      </p:sp>
    </p:spTree>
    <p:extLst>
      <p:ext uri="{BB962C8B-B14F-4D97-AF65-F5344CB8AC3E}">
        <p14:creationId xmlns:p14="http://schemas.microsoft.com/office/powerpoint/2010/main" val="3953384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85"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85"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85"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85"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85"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987D8493-330A-4BE8-ABA0-73513B1290AA}" type="slidenum">
              <a:rPr lang="en-US" altLang="en-US" sz="1200" smtClean="0"/>
              <a:pPr/>
              <a:t>2</a:t>
            </a:fld>
            <a:endParaRPr lang="en-US" altLang="en-US" sz="1200"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38D49E42-5FC0-4201-B506-CD4412D98CA1}" type="slidenum">
              <a:rPr lang="en-US" altLang="en-US" sz="1200" smtClean="0"/>
              <a:pPr/>
              <a:t>12</a:t>
            </a:fld>
            <a:endParaRPr lang="en-US" altLang="en-US" sz="1200" smtClean="0"/>
          </a:p>
        </p:txBody>
      </p:sp>
      <p:sp>
        <p:nvSpPr>
          <p:cNvPr id="50179" name="Rectangle 1026"/>
          <p:cNvSpPr>
            <a:spLocks noGrp="1" noRot="1" noChangeAspect="1" noChangeArrowheads="1" noTextEdit="1"/>
          </p:cNvSpPr>
          <p:nvPr>
            <p:ph type="sldImg"/>
          </p:nvPr>
        </p:nvSpPr>
        <p:spPr>
          <a:ln/>
        </p:spPr>
      </p:sp>
      <p:sp>
        <p:nvSpPr>
          <p:cNvPr id="5018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46CE68FD-B392-4D71-87D0-2613A9E8BF56}" type="slidenum">
              <a:rPr lang="en-US" altLang="en-US" sz="1200" smtClean="0"/>
              <a:pPr/>
              <a:t>13</a:t>
            </a:fld>
            <a:endParaRPr lang="en-US" altLang="en-US" sz="1200"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D57851B3-F070-41F9-B4BD-089E29A3436F}" type="slidenum">
              <a:rPr lang="en-US" altLang="en-US" sz="1200" smtClean="0"/>
              <a:pPr/>
              <a:t>14</a:t>
            </a:fld>
            <a:endParaRPr lang="en-US" altLang="en-US" sz="120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EC8020DF-EC54-4216-A8B5-AB0262A69131}" type="slidenum">
              <a:rPr lang="en-US" altLang="en-US" sz="1200" smtClean="0"/>
              <a:pPr/>
              <a:t>15</a:t>
            </a:fld>
            <a:endParaRPr lang="en-US" altLang="en-US" sz="1200" smtClean="0"/>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1C9FDD3B-02C3-4DCE-BBC4-EAA9D64B07C2}" type="slidenum">
              <a:rPr lang="en-US" altLang="en-US" sz="1200" smtClean="0"/>
              <a:pPr/>
              <a:t>16</a:t>
            </a:fld>
            <a:endParaRPr lang="en-US" altLang="en-US" sz="1200" smtClean="0"/>
          </a:p>
        </p:txBody>
      </p:sp>
      <p:sp>
        <p:nvSpPr>
          <p:cNvPr id="54275" name="Rectangle 2"/>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Times"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430F5C69-C3DC-4AD0-99B3-F8D4FC79F80B}" type="slidenum">
              <a:rPr lang="en-US" altLang="en-US" sz="1200" smtClean="0"/>
              <a:pPr/>
              <a:t>21</a:t>
            </a:fld>
            <a:endParaRPr lang="en-US" altLang="en-US" sz="1200" smtClean="0"/>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F1013B95-7856-4165-BA98-E42F135011B8}" type="slidenum">
              <a:rPr lang="en-US" altLang="en-US" sz="1200" smtClean="0">
                <a:cs typeface="Arial" charset="0"/>
              </a:rPr>
              <a:pPr/>
              <a:t>33</a:t>
            </a:fld>
            <a:endParaRPr lang="en-US" altLang="en-US" sz="1200" smtClean="0">
              <a:cs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664AD6E6-CE44-4DB6-94BE-6E089825D997}" type="slidenum">
              <a:rPr lang="en-US" altLang="en-US" sz="1200" smtClean="0">
                <a:cs typeface="Arial" charset="0"/>
              </a:rPr>
              <a:pPr/>
              <a:t>34</a:t>
            </a:fld>
            <a:endParaRPr lang="en-US" altLang="en-US" sz="1200" smtClean="0">
              <a:cs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6DD4BC4A-E9A9-45BE-A6A1-A2C16140C5EB}" type="slidenum">
              <a:rPr lang="en-US" altLang="en-US" sz="1200" smtClean="0"/>
              <a:pPr/>
              <a:t>3</a:t>
            </a:fld>
            <a:endParaRPr lang="en-US" altLang="en-US" sz="120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73DB443E-0050-4719-AFF9-A00FC72764CD}" type="slidenum">
              <a:rPr lang="en-US" altLang="en-US" sz="1200" smtClean="0"/>
              <a:pPr/>
              <a:t>4</a:t>
            </a:fld>
            <a:endParaRPr lang="en-US" altLang="en-US" sz="120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406FC2C4-7F1C-4851-8E6E-917555E2E05A}" type="slidenum">
              <a:rPr lang="en-US" altLang="en-US" sz="1200" smtClean="0"/>
              <a:pPr/>
              <a:t>5</a:t>
            </a:fld>
            <a:endParaRPr lang="en-US" altLang="en-US" sz="120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5452AFD1-B6DB-4D77-8C54-8EC28AC6626B}" type="slidenum">
              <a:rPr lang="en-US" altLang="en-US" sz="1200" smtClean="0"/>
              <a:pPr/>
              <a:t>6</a:t>
            </a:fld>
            <a:endParaRPr lang="en-US" altLang="en-US" sz="120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F06F0748-1B61-4ED0-AE06-8525BB1093B2}" type="slidenum">
              <a:rPr lang="en-US" altLang="en-US" sz="1200" smtClean="0"/>
              <a:pPr/>
              <a:t>7</a:t>
            </a:fld>
            <a:endParaRPr lang="en-US" altLang="en-US" sz="120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C6005950-74C4-4D56-9780-EAB2D07E9B03}" type="slidenum">
              <a:rPr lang="en-US" altLang="en-US" sz="1200" smtClean="0"/>
              <a:pPr/>
              <a:t>8</a:t>
            </a:fld>
            <a:endParaRPr lang="en-US" altLang="en-US" sz="1200" smtClean="0"/>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Times" pitchFamily="18" charset="0"/>
              </a:rPr>
              <a:t>Fig 13.3</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13C810E9-F3C7-45EA-9772-9ECF4EB7D589}" type="slidenum">
              <a:rPr lang="en-US" altLang="en-US" sz="1200" smtClean="0"/>
              <a:pPr/>
              <a:t>9</a:t>
            </a:fld>
            <a:endParaRPr lang="en-US" altLang="en-US" sz="1200" smtClean="0"/>
          </a:p>
        </p:txBody>
      </p:sp>
      <p:sp>
        <p:nvSpPr>
          <p:cNvPr id="48131" name="Rectangle 1026"/>
          <p:cNvSpPr>
            <a:spLocks noGrp="1" noRot="1" noChangeAspect="1" noChangeArrowheads="1" noTextEdit="1"/>
          </p:cNvSpPr>
          <p:nvPr>
            <p:ph type="sldImg"/>
          </p:nvPr>
        </p:nvSpPr>
        <p:spPr>
          <a:ln/>
        </p:spPr>
      </p:sp>
      <p:sp>
        <p:nvSpPr>
          <p:cNvPr id="481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6243A78E-8C85-4C35-84CC-1508411EB361}" type="slidenum">
              <a:rPr lang="en-US" altLang="en-US" sz="1200" smtClean="0"/>
              <a:pPr/>
              <a:t>10</a:t>
            </a:fld>
            <a:endParaRPr lang="en-US" altLang="en-US" sz="1200" smtClean="0"/>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Times" pitchFamily="18" charset="0"/>
              </a:rPr>
              <a:t>Fig 13.14</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170030-80B9-49BC-ADD5-7D993B976CF6}" type="slidenum">
              <a:rPr lang="en-US"/>
              <a:pPr>
                <a:defRPr/>
              </a:pPr>
              <a:t>‹#›</a:t>
            </a:fld>
            <a:endParaRPr lang="en-US"/>
          </a:p>
        </p:txBody>
      </p:sp>
    </p:spTree>
    <p:extLst>
      <p:ext uri="{BB962C8B-B14F-4D97-AF65-F5344CB8AC3E}">
        <p14:creationId xmlns:p14="http://schemas.microsoft.com/office/powerpoint/2010/main" val="1216534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32D6C8-F6B0-4930-93F7-CE7B2B90C39A}" type="slidenum">
              <a:rPr lang="en-US"/>
              <a:pPr>
                <a:defRPr/>
              </a:pPr>
              <a:t>‹#›</a:t>
            </a:fld>
            <a:endParaRPr lang="en-US"/>
          </a:p>
        </p:txBody>
      </p:sp>
    </p:spTree>
    <p:extLst>
      <p:ext uri="{BB962C8B-B14F-4D97-AF65-F5344CB8AC3E}">
        <p14:creationId xmlns:p14="http://schemas.microsoft.com/office/powerpoint/2010/main" val="312293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DDE5B8-4193-47B6-9374-09EB2E52801B}" type="slidenum">
              <a:rPr lang="en-US"/>
              <a:pPr>
                <a:defRPr/>
              </a:pPr>
              <a:t>‹#›</a:t>
            </a:fld>
            <a:endParaRPr lang="en-US"/>
          </a:p>
        </p:txBody>
      </p:sp>
    </p:spTree>
    <p:extLst>
      <p:ext uri="{BB962C8B-B14F-4D97-AF65-F5344CB8AC3E}">
        <p14:creationId xmlns:p14="http://schemas.microsoft.com/office/powerpoint/2010/main" val="1751736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609600" y="427038"/>
            <a:ext cx="8229600" cy="1143000"/>
          </a:xfrm>
        </p:spPr>
        <p:txBody>
          <a:bodyPr/>
          <a:lstStyle/>
          <a:p>
            <a:r>
              <a:rPr lang="en-US" smtClean="0"/>
              <a:t>Click to edit Master title style</a:t>
            </a:r>
            <a:endParaRPr lang="en-US"/>
          </a:p>
        </p:txBody>
      </p:sp>
      <p:sp>
        <p:nvSpPr>
          <p:cNvPr id="6" name="Content Placeholder 2"/>
          <p:cNvSpPr>
            <a:spLocks noGrp="1"/>
          </p:cNvSpPr>
          <p:nvPr>
            <p:ph idx="1"/>
          </p:nvPr>
        </p:nvSpPr>
        <p:spPr>
          <a:xfrm>
            <a:off x="609600" y="1752601"/>
            <a:ext cx="8229600" cy="22859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p:nvPr>
        </p:nvSpPr>
        <p:spPr>
          <a:xfrm>
            <a:off x="609600" y="4191000"/>
            <a:ext cx="8229600" cy="20574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2"/>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2531313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1F6292B-8A64-4336-AACE-4723066CE3CF}" type="datetimeFigureOut">
              <a:rPr lang="en-US"/>
              <a:pPr>
                <a:defRPr/>
              </a:pPr>
              <a:t>11/3/2013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21115-AF2C-4727-911B-C30C4715D5A2}" type="slidenum">
              <a:rPr lang="en-US"/>
              <a:pPr>
                <a:defRPr/>
              </a:pPr>
              <a:t>‹#›</a:t>
            </a:fld>
            <a:endParaRPr lang="en-US"/>
          </a:p>
        </p:txBody>
      </p:sp>
    </p:spTree>
    <p:extLst>
      <p:ext uri="{BB962C8B-B14F-4D97-AF65-F5344CB8AC3E}">
        <p14:creationId xmlns:p14="http://schemas.microsoft.com/office/powerpoint/2010/main" val="4151739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571003-4557-43C0-8D5A-64298E914315}" type="datetimeFigureOut">
              <a:rPr lang="en-US"/>
              <a:pPr>
                <a:defRPr/>
              </a:pPr>
              <a:t>11/3/2013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88E5E4-C249-41D0-8342-C26E87EC31F4}" type="slidenum">
              <a:rPr lang="en-US"/>
              <a:pPr>
                <a:defRPr/>
              </a:pPr>
              <a:t>‹#›</a:t>
            </a:fld>
            <a:endParaRPr lang="en-US"/>
          </a:p>
        </p:txBody>
      </p:sp>
    </p:spTree>
    <p:extLst>
      <p:ext uri="{BB962C8B-B14F-4D97-AF65-F5344CB8AC3E}">
        <p14:creationId xmlns:p14="http://schemas.microsoft.com/office/powerpoint/2010/main" val="1603717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50C593A-CCC1-4360-8F5A-6F9D2B3E9F5D}" type="datetimeFigureOut">
              <a:rPr lang="en-US"/>
              <a:pPr>
                <a:defRPr/>
              </a:pPr>
              <a:t>11/3/2013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99C2E6-C1F9-471C-8209-7FE5CF170A32}" type="slidenum">
              <a:rPr lang="en-US"/>
              <a:pPr>
                <a:defRPr/>
              </a:pPr>
              <a:t>‹#›</a:t>
            </a:fld>
            <a:endParaRPr lang="en-US"/>
          </a:p>
        </p:txBody>
      </p:sp>
    </p:spTree>
    <p:extLst>
      <p:ext uri="{BB962C8B-B14F-4D97-AF65-F5344CB8AC3E}">
        <p14:creationId xmlns:p14="http://schemas.microsoft.com/office/powerpoint/2010/main" val="2922139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636A00A-5A35-4452-9431-CD887D2E59B7}" type="datetimeFigureOut">
              <a:rPr lang="en-US"/>
              <a:pPr>
                <a:defRPr/>
              </a:pPr>
              <a:t>11/3/2013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34341C-D087-4651-9F45-DF86448125EF}" type="slidenum">
              <a:rPr lang="en-US"/>
              <a:pPr>
                <a:defRPr/>
              </a:pPr>
              <a:t>‹#›</a:t>
            </a:fld>
            <a:endParaRPr lang="en-US"/>
          </a:p>
        </p:txBody>
      </p:sp>
    </p:spTree>
    <p:extLst>
      <p:ext uri="{BB962C8B-B14F-4D97-AF65-F5344CB8AC3E}">
        <p14:creationId xmlns:p14="http://schemas.microsoft.com/office/powerpoint/2010/main" val="780810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790962B-96B5-4A97-B23A-C2EC2BB919B1}" type="datetimeFigureOut">
              <a:rPr lang="en-US"/>
              <a:pPr>
                <a:defRPr/>
              </a:pPr>
              <a:t>11/3/2013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FD358CE-7B44-4558-89E9-77E7EEA6DA45}" type="slidenum">
              <a:rPr lang="en-US"/>
              <a:pPr>
                <a:defRPr/>
              </a:pPr>
              <a:t>‹#›</a:t>
            </a:fld>
            <a:endParaRPr lang="en-US"/>
          </a:p>
        </p:txBody>
      </p:sp>
    </p:spTree>
    <p:extLst>
      <p:ext uri="{BB962C8B-B14F-4D97-AF65-F5344CB8AC3E}">
        <p14:creationId xmlns:p14="http://schemas.microsoft.com/office/powerpoint/2010/main" val="3825795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CC5C744-357B-4630-8D32-39F9DBD3DEBC}" type="datetimeFigureOut">
              <a:rPr lang="en-US"/>
              <a:pPr>
                <a:defRPr/>
              </a:pPr>
              <a:t>11/3/2013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070F357-4EA3-44CB-AC54-F4FFF19B7445}" type="slidenum">
              <a:rPr lang="en-US"/>
              <a:pPr>
                <a:defRPr/>
              </a:pPr>
              <a:t>‹#›</a:t>
            </a:fld>
            <a:endParaRPr lang="en-US"/>
          </a:p>
        </p:txBody>
      </p:sp>
    </p:spTree>
    <p:extLst>
      <p:ext uri="{BB962C8B-B14F-4D97-AF65-F5344CB8AC3E}">
        <p14:creationId xmlns:p14="http://schemas.microsoft.com/office/powerpoint/2010/main" val="26986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609600" y="427038"/>
            <a:ext cx="8229600" cy="1143000"/>
          </a:xfrm>
        </p:spPr>
        <p:txBody>
          <a:bodyPr/>
          <a:lstStyle/>
          <a:p>
            <a:r>
              <a:rPr lang="en-US" smtClean="0"/>
              <a:t>Click to edit Master title style</a:t>
            </a:r>
            <a:endParaRPr lang="en-US"/>
          </a:p>
        </p:txBody>
      </p:sp>
      <p:sp>
        <p:nvSpPr>
          <p:cNvPr id="6" name="Content Placeholder 2"/>
          <p:cNvSpPr>
            <a:spLocks noGrp="1"/>
          </p:cNvSpPr>
          <p:nvPr>
            <p:ph idx="1"/>
          </p:nvPr>
        </p:nvSpPr>
        <p:spPr>
          <a:xfrm>
            <a:off x="609600" y="1752601"/>
            <a:ext cx="8229600" cy="22859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p:nvPr>
        </p:nvSpPr>
        <p:spPr>
          <a:xfrm>
            <a:off x="609600" y="4191000"/>
            <a:ext cx="8229600" cy="20574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2"/>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2950445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C6A13E-28FD-4389-A4DE-985988DAED1D}" type="slidenum">
              <a:rPr lang="en-US"/>
              <a:pPr>
                <a:defRPr/>
              </a:pPr>
              <a:t>‹#›</a:t>
            </a:fld>
            <a:endParaRPr lang="en-US"/>
          </a:p>
        </p:txBody>
      </p:sp>
    </p:spTree>
    <p:extLst>
      <p:ext uri="{BB962C8B-B14F-4D97-AF65-F5344CB8AC3E}">
        <p14:creationId xmlns:p14="http://schemas.microsoft.com/office/powerpoint/2010/main" val="1508907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724708F-19A8-4EB5-BD84-B31AEF813D83}" type="datetimeFigureOut">
              <a:rPr lang="en-US"/>
              <a:pPr>
                <a:defRPr/>
              </a:pPr>
              <a:t>11/3/2013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EAB7A7-2138-4B5C-BBBB-9DDFB1D6DEA6}" type="slidenum">
              <a:rPr lang="en-US"/>
              <a:pPr>
                <a:defRPr/>
              </a:pPr>
              <a:t>‹#›</a:t>
            </a:fld>
            <a:endParaRPr lang="en-US"/>
          </a:p>
        </p:txBody>
      </p:sp>
    </p:spTree>
    <p:extLst>
      <p:ext uri="{BB962C8B-B14F-4D97-AF65-F5344CB8AC3E}">
        <p14:creationId xmlns:p14="http://schemas.microsoft.com/office/powerpoint/2010/main" val="770694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86AACE-012A-475F-938E-3D9A4E0C00A0}" type="datetimeFigureOut">
              <a:rPr lang="en-US"/>
              <a:pPr>
                <a:defRPr/>
              </a:pPr>
              <a:t>11/3/2013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BDB142-F6AC-4252-AAFD-FDF3DF73FDA9}" type="slidenum">
              <a:rPr lang="en-US"/>
              <a:pPr>
                <a:defRPr/>
              </a:pPr>
              <a:t>‹#›</a:t>
            </a:fld>
            <a:endParaRPr lang="en-US"/>
          </a:p>
        </p:txBody>
      </p:sp>
    </p:spTree>
    <p:extLst>
      <p:ext uri="{BB962C8B-B14F-4D97-AF65-F5344CB8AC3E}">
        <p14:creationId xmlns:p14="http://schemas.microsoft.com/office/powerpoint/2010/main" val="1273318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256781D-9584-4C5B-AD1D-BDC173FAFA17}" type="datetimeFigureOut">
              <a:rPr lang="en-US"/>
              <a:pPr>
                <a:defRPr/>
              </a:pPr>
              <a:t>11/3/2013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269163-D290-4FCE-8B90-289ED59F9145}" type="slidenum">
              <a:rPr lang="en-US"/>
              <a:pPr>
                <a:defRPr/>
              </a:pPr>
              <a:t>‹#›</a:t>
            </a:fld>
            <a:endParaRPr lang="en-US"/>
          </a:p>
        </p:txBody>
      </p:sp>
    </p:spTree>
    <p:extLst>
      <p:ext uri="{BB962C8B-B14F-4D97-AF65-F5344CB8AC3E}">
        <p14:creationId xmlns:p14="http://schemas.microsoft.com/office/powerpoint/2010/main" val="399195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ED60298-63B7-42F0-9411-C305542F63AB}" type="datetimeFigureOut">
              <a:rPr lang="en-US"/>
              <a:pPr>
                <a:defRPr/>
              </a:pPr>
              <a:t>11/3/2013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119B9A-CB38-4111-A538-9EE15CE5C336}" type="slidenum">
              <a:rPr lang="en-US"/>
              <a:pPr>
                <a:defRPr/>
              </a:pPr>
              <a:t>‹#›</a:t>
            </a:fld>
            <a:endParaRPr lang="en-US"/>
          </a:p>
        </p:txBody>
      </p:sp>
    </p:spTree>
    <p:extLst>
      <p:ext uri="{BB962C8B-B14F-4D97-AF65-F5344CB8AC3E}">
        <p14:creationId xmlns:p14="http://schemas.microsoft.com/office/powerpoint/2010/main" val="1060394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288ECD-CAC8-4A2F-85AA-31E940D1E22E}" type="datetimeFigureOut">
              <a:rPr lang="en-US"/>
              <a:pPr>
                <a:defRPr/>
              </a:pPr>
              <a:t>11/3/2013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07E7F6F-A47D-4CFE-A478-B251FEB36D54}" type="slidenum">
              <a:rPr lang="en-US"/>
              <a:pPr>
                <a:defRPr/>
              </a:pPr>
              <a:t>‹#›</a:t>
            </a:fld>
            <a:endParaRPr lang="en-US"/>
          </a:p>
        </p:txBody>
      </p:sp>
    </p:spTree>
    <p:extLst>
      <p:ext uri="{BB962C8B-B14F-4D97-AF65-F5344CB8AC3E}">
        <p14:creationId xmlns:p14="http://schemas.microsoft.com/office/powerpoint/2010/main" val="1510685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26C709-D8A3-45D6-AD85-BD838C17F956}" type="slidenum">
              <a:rPr lang="en-US"/>
              <a:pPr>
                <a:defRPr/>
              </a:pPr>
              <a:t>‹#›</a:t>
            </a:fld>
            <a:endParaRPr lang="en-US"/>
          </a:p>
        </p:txBody>
      </p:sp>
    </p:spTree>
    <p:extLst>
      <p:ext uri="{BB962C8B-B14F-4D97-AF65-F5344CB8AC3E}">
        <p14:creationId xmlns:p14="http://schemas.microsoft.com/office/powerpoint/2010/main" val="1336576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79BCB9-2F2C-4B88-B9B8-6095CFF96E93}" type="slidenum">
              <a:rPr lang="en-US"/>
              <a:pPr>
                <a:defRPr/>
              </a:pPr>
              <a:t>‹#›</a:t>
            </a:fld>
            <a:endParaRPr lang="en-US"/>
          </a:p>
        </p:txBody>
      </p:sp>
    </p:spTree>
    <p:extLst>
      <p:ext uri="{BB962C8B-B14F-4D97-AF65-F5344CB8AC3E}">
        <p14:creationId xmlns:p14="http://schemas.microsoft.com/office/powerpoint/2010/main" val="3194364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94286D-17ED-4BD9-B295-F2D1DC7F120A}" type="slidenum">
              <a:rPr lang="en-US"/>
              <a:pPr>
                <a:defRPr/>
              </a:pPr>
              <a:t>‹#›</a:t>
            </a:fld>
            <a:endParaRPr lang="en-US"/>
          </a:p>
        </p:txBody>
      </p:sp>
    </p:spTree>
    <p:extLst>
      <p:ext uri="{BB962C8B-B14F-4D97-AF65-F5344CB8AC3E}">
        <p14:creationId xmlns:p14="http://schemas.microsoft.com/office/powerpoint/2010/main" val="359366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909B9B0-9B6C-496E-B853-5083B36EF25B}" type="slidenum">
              <a:rPr lang="en-US"/>
              <a:pPr>
                <a:defRPr/>
              </a:pPr>
              <a:t>‹#›</a:t>
            </a:fld>
            <a:endParaRPr lang="en-US"/>
          </a:p>
        </p:txBody>
      </p:sp>
    </p:spTree>
    <p:extLst>
      <p:ext uri="{BB962C8B-B14F-4D97-AF65-F5344CB8AC3E}">
        <p14:creationId xmlns:p14="http://schemas.microsoft.com/office/powerpoint/2010/main" val="318218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2F1C8A-E1F5-4891-B3A1-0DEFEFE934F6}" type="slidenum">
              <a:rPr lang="en-US"/>
              <a:pPr>
                <a:defRPr/>
              </a:pPr>
              <a:t>‹#›</a:t>
            </a:fld>
            <a:endParaRPr lang="en-US"/>
          </a:p>
        </p:txBody>
      </p:sp>
    </p:spTree>
    <p:extLst>
      <p:ext uri="{BB962C8B-B14F-4D97-AF65-F5344CB8AC3E}">
        <p14:creationId xmlns:p14="http://schemas.microsoft.com/office/powerpoint/2010/main" val="344004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D7E801-44D8-4395-8958-1B1B34A0775F}" type="slidenum">
              <a:rPr lang="en-US"/>
              <a:pPr>
                <a:defRPr/>
              </a:pPr>
              <a:t>‹#›</a:t>
            </a:fld>
            <a:endParaRPr lang="en-US"/>
          </a:p>
        </p:txBody>
      </p:sp>
    </p:spTree>
    <p:extLst>
      <p:ext uri="{BB962C8B-B14F-4D97-AF65-F5344CB8AC3E}">
        <p14:creationId xmlns:p14="http://schemas.microsoft.com/office/powerpoint/2010/main" val="64765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707887-B1C3-4C6C-994B-08C763C0D789}" type="slidenum">
              <a:rPr lang="en-US"/>
              <a:pPr>
                <a:defRPr/>
              </a:pPr>
              <a:t>‹#›</a:t>
            </a:fld>
            <a:endParaRPr lang="en-US"/>
          </a:p>
        </p:txBody>
      </p:sp>
    </p:spTree>
    <p:extLst>
      <p:ext uri="{BB962C8B-B14F-4D97-AF65-F5344CB8AC3E}">
        <p14:creationId xmlns:p14="http://schemas.microsoft.com/office/powerpoint/2010/main" val="1913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itchFamily="34" charset="0"/>
              </a:defRPr>
            </a:lvl1pPr>
          </a:lstStyle>
          <a:p>
            <a:pPr>
              <a:defRPr/>
            </a:pPr>
            <a:fld id="{0A51C11C-0850-497B-AA9C-88CB0AFE2C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82" r:id="rId12"/>
  </p:sldLayoutIdLst>
  <p:txStyles>
    <p:titleStyle>
      <a:lvl1pPr algn="ctr" rtl="0" eaLnBrk="0" fontAlgn="base" hangingPunct="0">
        <a:spcBef>
          <a:spcPct val="0"/>
        </a:spcBef>
        <a:spcAft>
          <a:spcPct val="0"/>
        </a:spcAft>
        <a:defRPr sz="4400">
          <a:solidFill>
            <a:schemeClr val="tx2"/>
          </a:solidFill>
          <a:latin typeface="Calibri" pitchFamily="34" charset="0"/>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pitchFamily="-85" charset="0"/>
        </a:defRPr>
      </a:lvl6pPr>
      <a:lvl7pPr marL="914400" algn="ctr" rtl="0" fontAlgn="base">
        <a:spcBef>
          <a:spcPct val="0"/>
        </a:spcBef>
        <a:spcAft>
          <a:spcPct val="0"/>
        </a:spcAft>
        <a:defRPr sz="4400">
          <a:solidFill>
            <a:schemeClr val="tx2"/>
          </a:solidFill>
          <a:latin typeface="Times" pitchFamily="-85" charset="0"/>
        </a:defRPr>
      </a:lvl7pPr>
      <a:lvl8pPr marL="1371600" algn="ctr" rtl="0" fontAlgn="base">
        <a:spcBef>
          <a:spcPct val="0"/>
        </a:spcBef>
        <a:spcAft>
          <a:spcPct val="0"/>
        </a:spcAft>
        <a:defRPr sz="4400">
          <a:solidFill>
            <a:schemeClr val="tx2"/>
          </a:solidFill>
          <a:latin typeface="Times" pitchFamily="-85" charset="0"/>
        </a:defRPr>
      </a:lvl8pPr>
      <a:lvl9pPr marL="1828800" algn="ctr" rtl="0" fontAlgn="base">
        <a:spcBef>
          <a:spcPct val="0"/>
        </a:spcBef>
        <a:spcAft>
          <a:spcPct val="0"/>
        </a:spcAft>
        <a:defRPr sz="4400">
          <a:solidFill>
            <a:schemeClr val="tx2"/>
          </a:solidFill>
          <a:latin typeface="Times" pitchFamily="-85"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pitchFamily="-85" charset="0"/>
              </a:defRPr>
            </a:lvl1pPr>
          </a:lstStyle>
          <a:p>
            <a:pPr>
              <a:defRPr/>
            </a:pPr>
            <a:fld id="{B190611D-67A2-4ED3-BEDF-B70356A969B8}" type="datetimeFigureOut">
              <a:rPr lang="en-US"/>
              <a:pPr>
                <a:defRPr/>
              </a:pPr>
              <a:t>11/3/2013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pitchFamily="-85"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pitchFamily="-85" charset="0"/>
              </a:defRPr>
            </a:lvl1pPr>
          </a:lstStyle>
          <a:p>
            <a:pPr>
              <a:defRPr/>
            </a:pPr>
            <a:fld id="{1648F906-D22A-41A9-88FA-4310B72C67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83" r:id="rId7"/>
    <p:sldLayoutId id="2147483977" r:id="rId8"/>
    <p:sldLayoutId id="2147483978" r:id="rId9"/>
    <p:sldLayoutId id="2147483979" r:id="rId10"/>
    <p:sldLayoutId id="2147483980" r:id="rId11"/>
    <p:sldLayoutId id="214748398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tt.velkey@duke.edu"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hyperlink" Target="http://www.duke.edu/web/anatomy/siteParts/embryology/movies/lessersacA.mov" TargetMode="External"/><Relationship Id="rId3" Type="http://schemas.microsoft.com/office/2007/relationships/media" Target="../media/media2.wmv"/><Relationship Id="rId7" Type="http://schemas.openxmlformats.org/officeDocument/2006/relationships/image" Target="../media/image2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slideLayout" Target="../slideLayouts/slideLayout19.xml"/><Relationship Id="rId10" Type="http://schemas.openxmlformats.org/officeDocument/2006/relationships/image" Target="../media/image23.png"/><Relationship Id="rId4" Type="http://schemas.openxmlformats.org/officeDocument/2006/relationships/video" Target="../media/media2.wmv"/><Relationship Id="rId9" Type="http://schemas.openxmlformats.org/officeDocument/2006/relationships/hyperlink" Target="http://www.duke.edu/web/anatomy/siteParts/embryology/movies/lessersacB.m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1.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hyperlink" Target="http://www.duke.edu/web/anatomy/siteParts/embryology/movies/cloacalSeptum.mov"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b="3894"/>
          <a:stretch>
            <a:fillRect/>
          </a:stretch>
        </p:blipFill>
        <p:spPr bwMode="auto">
          <a:xfrm>
            <a:off x="0" y="71438"/>
            <a:ext cx="5029200" cy="678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Title 1"/>
          <p:cNvSpPr>
            <a:spLocks noGrp="1"/>
          </p:cNvSpPr>
          <p:nvPr>
            <p:ph type="ctrTitle"/>
          </p:nvPr>
        </p:nvSpPr>
        <p:spPr>
          <a:xfrm>
            <a:off x="4495800" y="0"/>
            <a:ext cx="4724400" cy="2438400"/>
          </a:xfrm>
        </p:spPr>
        <p:txBody>
          <a:bodyPr/>
          <a:lstStyle/>
          <a:p>
            <a:pPr eaLnBrk="1" hangingPunct="1"/>
            <a:r>
              <a:rPr lang="en-US" altLang="en-US" smtClean="0"/>
              <a:t>Gastrointestinal System Development</a:t>
            </a:r>
          </a:p>
        </p:txBody>
      </p:sp>
      <p:sp>
        <p:nvSpPr>
          <p:cNvPr id="5124" name="Subtitle 2"/>
          <p:cNvSpPr>
            <a:spLocks noGrp="1"/>
          </p:cNvSpPr>
          <p:nvPr>
            <p:ph type="subTitle" idx="1"/>
          </p:nvPr>
        </p:nvSpPr>
        <p:spPr>
          <a:xfrm>
            <a:off x="4648200" y="5410200"/>
            <a:ext cx="4343400" cy="1447800"/>
          </a:xfrm>
        </p:spPr>
        <p:txBody>
          <a:bodyPr/>
          <a:lstStyle/>
          <a:p>
            <a:pPr eaLnBrk="1" hangingPunct="1"/>
            <a:r>
              <a:rPr lang="en-US" altLang="en-US" sz="2400" dirty="0" smtClean="0"/>
              <a:t>Matt Velkey</a:t>
            </a:r>
          </a:p>
          <a:p>
            <a:pPr eaLnBrk="1" hangingPunct="1"/>
            <a:r>
              <a:rPr lang="en-US" altLang="en-US" sz="2400" dirty="0" smtClean="0">
                <a:hlinkClick r:id="rId3"/>
              </a:rPr>
              <a:t>matt.velkey@duke.edu</a:t>
            </a:r>
            <a:endParaRPr lang="en-US" altLang="en-US" sz="2400" dirty="0" smtClean="0"/>
          </a:p>
          <a:p>
            <a:pPr eaLnBrk="1" hangingPunct="1"/>
            <a:r>
              <a:rPr lang="en-US" altLang="en-US" sz="2400" dirty="0" smtClean="0"/>
              <a:t>0380 </a:t>
            </a:r>
            <a:r>
              <a:rPr lang="en-US" altLang="en-US" sz="2400" dirty="0" err="1" smtClean="0"/>
              <a:t>Seely</a:t>
            </a:r>
            <a:r>
              <a:rPr lang="en-US" altLang="en-US" sz="2400" dirty="0" smtClean="0"/>
              <a:t> </a:t>
            </a:r>
            <a:r>
              <a:rPr lang="en-US" altLang="en-US" sz="2400" smtClean="0"/>
              <a:t>Mudd</a:t>
            </a:r>
          </a:p>
        </p:txBody>
      </p:sp>
      <p:sp>
        <p:nvSpPr>
          <p:cNvPr id="5125" name="TextBox 4"/>
          <p:cNvSpPr txBox="1">
            <a:spLocks noChangeArrowheads="1"/>
          </p:cNvSpPr>
          <p:nvPr/>
        </p:nvSpPr>
        <p:spPr bwMode="auto">
          <a:xfrm>
            <a:off x="3230563" y="6573838"/>
            <a:ext cx="12652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Larsen’s fig 14-35</a:t>
            </a:r>
          </a:p>
        </p:txBody>
      </p:sp>
      <p:sp>
        <p:nvSpPr>
          <p:cNvPr id="5126" name="Subtitle 2"/>
          <p:cNvSpPr txBox="1">
            <a:spLocks/>
          </p:cNvSpPr>
          <p:nvPr/>
        </p:nvSpPr>
        <p:spPr bwMode="auto">
          <a:xfrm>
            <a:off x="4800600" y="3048000"/>
            <a:ext cx="4343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spcBef>
                <a:spcPct val="20000"/>
              </a:spcBef>
            </a:pPr>
            <a:r>
              <a:rPr lang="en-US" altLang="en-US" sz="2000">
                <a:latin typeface="Calibri" pitchFamily="34" charset="0"/>
              </a:rPr>
              <a:t>Suggested Reading: </a:t>
            </a:r>
          </a:p>
          <a:p>
            <a:pPr algn="ctr" eaLnBrk="1" hangingPunct="1">
              <a:spcBef>
                <a:spcPct val="20000"/>
              </a:spcBef>
            </a:pPr>
            <a:r>
              <a:rPr lang="en-US" altLang="en-US" sz="1800" i="1">
                <a:latin typeface="Calibri" pitchFamily="34" charset="0"/>
              </a:rPr>
              <a:t>Langman’s 11</a:t>
            </a:r>
            <a:r>
              <a:rPr lang="en-US" altLang="en-US" sz="1800" i="1" baseline="30000">
                <a:latin typeface="Calibri" pitchFamily="34" charset="0"/>
              </a:rPr>
              <a:t>th</a:t>
            </a:r>
            <a:r>
              <a:rPr lang="en-US" altLang="en-US" sz="1800" i="1">
                <a:latin typeface="Calibri" pitchFamily="34" charset="0"/>
              </a:rPr>
              <a:t> ed. Ch. 14 (pp.209-231)</a:t>
            </a:r>
          </a:p>
          <a:p>
            <a:pPr algn="ctr" eaLnBrk="1" hangingPunct="1">
              <a:spcBef>
                <a:spcPct val="20000"/>
              </a:spcBef>
            </a:pPr>
            <a:r>
              <a:rPr lang="en-US" altLang="en-US" sz="1800" i="1">
                <a:latin typeface="Calibri" pitchFamily="34" charset="0"/>
              </a:rPr>
              <a:t>--OR--</a:t>
            </a:r>
          </a:p>
          <a:p>
            <a:pPr algn="ctr" eaLnBrk="1" hangingPunct="1">
              <a:spcBef>
                <a:spcPct val="20000"/>
              </a:spcBef>
            </a:pPr>
            <a:r>
              <a:rPr lang="en-US" altLang="en-US" sz="1800" i="1">
                <a:latin typeface="Calibri" pitchFamily="34" charset="0"/>
              </a:rPr>
              <a:t> Langman’s 12</a:t>
            </a:r>
            <a:r>
              <a:rPr lang="en-US" altLang="en-US" sz="1800" i="1" baseline="30000">
                <a:latin typeface="Calibri" pitchFamily="34" charset="0"/>
              </a:rPr>
              <a:t>th</a:t>
            </a:r>
            <a:r>
              <a:rPr lang="en-US" altLang="en-US" sz="1800" i="1">
                <a:latin typeface="Calibri" pitchFamily="34" charset="0"/>
              </a:rPr>
              <a:t> ed. Ch. 15 (pp. 208-231)</a:t>
            </a:r>
          </a:p>
          <a:p>
            <a:pPr algn="ctr" eaLnBrk="1" hangingPunct="1">
              <a:spcBef>
                <a:spcPct val="20000"/>
              </a:spcBef>
            </a:pPr>
            <a:endParaRPr lang="en-US" altLang="en-US" sz="2000">
              <a:latin typeface="Calibri"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3886200" y="692150"/>
            <a:ext cx="49657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7"/>
          <p:cNvPicPr>
            <a:picLocks noChangeAspect="1" noChangeArrowheads="1"/>
          </p:cNvPicPr>
          <p:nvPr/>
        </p:nvPicPr>
        <p:blipFill>
          <a:blip r:embed="rId4">
            <a:extLst>
              <a:ext uri="{28A0092B-C50C-407E-A947-70E740481C1C}">
                <a14:useLocalDpi xmlns:a14="http://schemas.microsoft.com/office/drawing/2010/main" val="0"/>
              </a:ext>
            </a:extLst>
          </a:blip>
          <a:srcRect r="52045"/>
          <a:stretch>
            <a:fillRect/>
          </a:stretch>
        </p:blipFill>
        <p:spPr bwMode="auto">
          <a:xfrm>
            <a:off x="76200" y="838200"/>
            <a:ext cx="36941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3"/>
          <p:cNvSpPr txBox="1">
            <a:spLocks noChangeArrowheads="1"/>
          </p:cNvSpPr>
          <p:nvPr/>
        </p:nvSpPr>
        <p:spPr bwMode="auto">
          <a:xfrm>
            <a:off x="1279525" y="166688"/>
            <a:ext cx="1344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b="1">
                <a:latin typeface="Calibri" pitchFamily="34" charset="0"/>
              </a:rPr>
              <a:t>4</a:t>
            </a:r>
            <a:r>
              <a:rPr lang="en-US" altLang="en-US" b="1" baseline="30000">
                <a:latin typeface="Calibri" pitchFamily="34" charset="0"/>
              </a:rPr>
              <a:t>th</a:t>
            </a:r>
            <a:r>
              <a:rPr lang="en-US" altLang="en-US" b="1">
                <a:latin typeface="Calibri" pitchFamily="34" charset="0"/>
              </a:rPr>
              <a:t> week </a:t>
            </a:r>
          </a:p>
        </p:txBody>
      </p:sp>
      <p:sp>
        <p:nvSpPr>
          <p:cNvPr id="14341" name="Text Box 4"/>
          <p:cNvSpPr txBox="1">
            <a:spLocks noChangeArrowheads="1"/>
          </p:cNvSpPr>
          <p:nvPr/>
        </p:nvSpPr>
        <p:spPr bwMode="auto">
          <a:xfrm>
            <a:off x="6096000" y="168275"/>
            <a:ext cx="1344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b="1">
                <a:latin typeface="Calibri" pitchFamily="34" charset="0"/>
              </a:rPr>
              <a:t>5</a:t>
            </a:r>
            <a:r>
              <a:rPr lang="en-US" altLang="en-US" b="1" baseline="30000">
                <a:latin typeface="Calibri" pitchFamily="34" charset="0"/>
              </a:rPr>
              <a:t>th</a:t>
            </a:r>
            <a:r>
              <a:rPr lang="en-US" altLang="en-US" b="1">
                <a:latin typeface="Calibri" pitchFamily="34" charset="0"/>
              </a:rPr>
              <a:t> week </a:t>
            </a:r>
          </a:p>
        </p:txBody>
      </p:sp>
      <p:sp>
        <p:nvSpPr>
          <p:cNvPr id="14342" name="Rectangle 5"/>
          <p:cNvSpPr>
            <a:spLocks noChangeArrowheads="1"/>
          </p:cNvSpPr>
          <p:nvPr/>
        </p:nvSpPr>
        <p:spPr bwMode="auto">
          <a:xfrm>
            <a:off x="1463675" y="5078413"/>
            <a:ext cx="61452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2000" b="1">
                <a:latin typeface="Calibri" pitchFamily="34" charset="0"/>
              </a:rPr>
              <a:t>Celiac artery </a:t>
            </a:r>
            <a:r>
              <a:rPr lang="en-US" altLang="en-US" sz="2000">
                <a:latin typeface="Calibri" pitchFamily="34" charset="0"/>
              </a:rPr>
              <a:t>supplies the </a:t>
            </a:r>
            <a:r>
              <a:rPr lang="en-US" altLang="en-US" sz="2000" b="1">
                <a:latin typeface="Calibri" pitchFamily="34" charset="0"/>
              </a:rPr>
              <a:t>foregut</a:t>
            </a:r>
          </a:p>
          <a:p>
            <a:r>
              <a:rPr lang="en-US" altLang="en-US" sz="2000" b="1">
                <a:latin typeface="Calibri" pitchFamily="34" charset="0"/>
              </a:rPr>
              <a:t>Superior mesenteric artery </a:t>
            </a:r>
            <a:r>
              <a:rPr lang="en-US" altLang="en-US" sz="2000">
                <a:latin typeface="Calibri" pitchFamily="34" charset="0"/>
              </a:rPr>
              <a:t>supplies the </a:t>
            </a:r>
            <a:r>
              <a:rPr lang="en-US" altLang="en-US" sz="2000" b="1">
                <a:latin typeface="Calibri" pitchFamily="34" charset="0"/>
              </a:rPr>
              <a:t>midgut</a:t>
            </a:r>
          </a:p>
          <a:p>
            <a:r>
              <a:rPr lang="en-US" altLang="en-US" sz="2000" b="1">
                <a:latin typeface="Calibri" pitchFamily="34" charset="0"/>
              </a:rPr>
              <a:t>Inferior mesenteric artery su</a:t>
            </a:r>
            <a:r>
              <a:rPr lang="en-US" altLang="en-US" sz="2000">
                <a:latin typeface="Calibri" pitchFamily="34" charset="0"/>
              </a:rPr>
              <a:t>pplies the </a:t>
            </a:r>
            <a:r>
              <a:rPr lang="en-US" altLang="en-US" sz="2000" b="1">
                <a:latin typeface="Calibri" pitchFamily="34" charset="0"/>
              </a:rPr>
              <a:t>hindgut	</a:t>
            </a:r>
          </a:p>
        </p:txBody>
      </p:sp>
      <p:sp>
        <p:nvSpPr>
          <p:cNvPr id="14343" name="TextBox 5"/>
          <p:cNvSpPr txBox="1">
            <a:spLocks noChangeArrowheads="1"/>
          </p:cNvSpPr>
          <p:nvPr/>
        </p:nvSpPr>
        <p:spPr bwMode="auto">
          <a:xfrm>
            <a:off x="2209800" y="4676775"/>
            <a:ext cx="1427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14-14</a:t>
            </a:r>
          </a:p>
        </p:txBody>
      </p:sp>
      <p:sp>
        <p:nvSpPr>
          <p:cNvPr id="14344" name="TextBox 7"/>
          <p:cNvSpPr txBox="1">
            <a:spLocks noChangeArrowheads="1"/>
          </p:cNvSpPr>
          <p:nvPr/>
        </p:nvSpPr>
        <p:spPr bwMode="auto">
          <a:xfrm>
            <a:off x="6934200" y="4648200"/>
            <a:ext cx="1349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14-4</a:t>
            </a:r>
          </a:p>
        </p:txBody>
      </p:sp>
      <p:sp>
        <p:nvSpPr>
          <p:cNvPr id="14345" name="TextBox 1"/>
          <p:cNvSpPr txBox="1">
            <a:spLocks noChangeArrowheads="1"/>
          </p:cNvSpPr>
          <p:nvPr/>
        </p:nvSpPr>
        <p:spPr bwMode="auto">
          <a:xfrm>
            <a:off x="457200" y="62738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600">
                <a:latin typeface="Calibri" pitchFamily="34" charset="0"/>
              </a:rPr>
              <a:t>The figure on the right also shows the mesenteries</a:t>
            </a:r>
            <a:r>
              <a:rPr lang="en-US" altLang="en-US" sz="1600" b="1">
                <a:latin typeface="Calibri" pitchFamily="34" charset="0"/>
              </a:rPr>
              <a:t>; note also that the liver and stomach have dorsal and ventral mesenteries whereas the rest of the gut has only a dorsal mesentery.</a:t>
            </a:r>
            <a:endParaRPr lang="en-US" altLang="en-US" sz="1600" b="1"/>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0" y="1295400"/>
            <a:ext cx="4002088"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itle 1"/>
          <p:cNvSpPr>
            <a:spLocks noGrp="1"/>
          </p:cNvSpPr>
          <p:nvPr>
            <p:ph type="title"/>
          </p:nvPr>
        </p:nvSpPr>
        <p:spPr>
          <a:xfrm>
            <a:off x="533400" y="25400"/>
            <a:ext cx="8229600" cy="1143000"/>
          </a:xfrm>
        </p:spPr>
        <p:txBody>
          <a:bodyPr/>
          <a:lstStyle/>
          <a:p>
            <a:r>
              <a:rPr lang="en-US" altLang="en-US" smtClean="0"/>
              <a:t>A closer look at the mesenteries</a:t>
            </a:r>
          </a:p>
        </p:txBody>
      </p:sp>
      <p:sp>
        <p:nvSpPr>
          <p:cNvPr id="4" name="Content Placeholder 3"/>
          <p:cNvSpPr>
            <a:spLocks noGrp="1"/>
          </p:cNvSpPr>
          <p:nvPr>
            <p:ph idx="13"/>
          </p:nvPr>
        </p:nvSpPr>
        <p:spPr>
          <a:xfrm>
            <a:off x="228600" y="4876800"/>
            <a:ext cx="8534400" cy="1905000"/>
          </a:xfrm>
        </p:spPr>
        <p:txBody>
          <a:bodyPr>
            <a:normAutofit fontScale="62500" lnSpcReduction="20000"/>
          </a:bodyPr>
          <a:lstStyle/>
          <a:p>
            <a:pPr>
              <a:defRPr/>
            </a:pPr>
            <a:r>
              <a:rPr lang="en-US" dirty="0" smtClean="0"/>
              <a:t>The stomach and liver are suspended in a mesentery that is attached to the dorsal AND ventral body walls</a:t>
            </a:r>
          </a:p>
          <a:p>
            <a:pPr lvl="1">
              <a:defRPr/>
            </a:pPr>
            <a:r>
              <a:rPr lang="en-US" b="1" dirty="0" smtClean="0"/>
              <a:t>Dorsal mesentery of stomach </a:t>
            </a:r>
            <a:r>
              <a:rPr lang="en-US" dirty="0" smtClean="0"/>
              <a:t>becomes the </a:t>
            </a:r>
            <a:r>
              <a:rPr lang="en-US" b="1" dirty="0" smtClean="0"/>
              <a:t>greater </a:t>
            </a:r>
            <a:r>
              <a:rPr lang="en-US" b="1" dirty="0" err="1" smtClean="0"/>
              <a:t>omentum</a:t>
            </a:r>
            <a:endParaRPr lang="en-US" b="1" dirty="0" smtClean="0"/>
          </a:p>
          <a:p>
            <a:pPr lvl="1">
              <a:defRPr/>
            </a:pPr>
            <a:r>
              <a:rPr lang="en-US" b="1" dirty="0" smtClean="0"/>
              <a:t>Ventral mesentery of stomach/dorsal mesentery of the liver </a:t>
            </a:r>
            <a:r>
              <a:rPr lang="en-US" dirty="0" smtClean="0"/>
              <a:t>becomes the </a:t>
            </a:r>
            <a:r>
              <a:rPr lang="en-US" b="1" dirty="0" smtClean="0"/>
              <a:t>lesser </a:t>
            </a:r>
            <a:r>
              <a:rPr lang="en-US" b="1" dirty="0" err="1" smtClean="0"/>
              <a:t>omentum</a:t>
            </a:r>
            <a:endParaRPr lang="en-US" b="1" dirty="0" smtClean="0"/>
          </a:p>
          <a:p>
            <a:pPr lvl="1">
              <a:defRPr/>
            </a:pPr>
            <a:r>
              <a:rPr lang="en-US" b="1" dirty="0" smtClean="0"/>
              <a:t>Ventral mesentery of the liver </a:t>
            </a:r>
            <a:r>
              <a:rPr lang="en-US" dirty="0" smtClean="0"/>
              <a:t>becomes the </a:t>
            </a:r>
            <a:r>
              <a:rPr lang="en-US" b="1" dirty="0" err="1" smtClean="0"/>
              <a:t>falciform</a:t>
            </a:r>
            <a:r>
              <a:rPr lang="en-US" b="1" dirty="0" smtClean="0"/>
              <a:t> ligament</a:t>
            </a:r>
          </a:p>
          <a:p>
            <a:pPr>
              <a:defRPr/>
            </a:pPr>
            <a:r>
              <a:rPr lang="en-US" dirty="0" smtClean="0"/>
              <a:t>The rest of the GI tract is suspended in a </a:t>
            </a:r>
            <a:r>
              <a:rPr lang="en-US" b="1" dirty="0" smtClean="0"/>
              <a:t>dorsal mesentery </a:t>
            </a:r>
            <a:r>
              <a:rPr lang="en-US" dirty="0" smtClean="0"/>
              <a:t>(</a:t>
            </a:r>
            <a:r>
              <a:rPr lang="en-US" dirty="0" err="1" smtClean="0"/>
              <a:t>mesodoudenum</a:t>
            </a:r>
            <a:r>
              <a:rPr lang="en-US" dirty="0" smtClean="0"/>
              <a:t>, </a:t>
            </a:r>
            <a:r>
              <a:rPr lang="en-US" dirty="0" err="1" smtClean="0"/>
              <a:t>mesocolon</a:t>
            </a:r>
            <a:r>
              <a:rPr lang="en-US" dirty="0" smtClean="0"/>
              <a:t>, etc.)</a:t>
            </a:r>
            <a:endParaRPr lang="en-US" dirty="0"/>
          </a:p>
        </p:txBody>
      </p:sp>
      <p:pic>
        <p:nvPicPr>
          <p:cNvPr id="15365" name="Picture 3"/>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4002088" y="1350963"/>
            <a:ext cx="5065712" cy="32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TextBox 8"/>
          <p:cNvSpPr txBox="1">
            <a:spLocks noChangeArrowheads="1"/>
          </p:cNvSpPr>
          <p:nvPr/>
        </p:nvSpPr>
        <p:spPr bwMode="auto">
          <a:xfrm>
            <a:off x="152400" y="4419600"/>
            <a:ext cx="1427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14-26</a:t>
            </a:r>
          </a:p>
        </p:txBody>
      </p:sp>
      <p:sp>
        <p:nvSpPr>
          <p:cNvPr id="15367" name="TextBox 9"/>
          <p:cNvSpPr txBox="1">
            <a:spLocks noChangeArrowheads="1"/>
          </p:cNvSpPr>
          <p:nvPr/>
        </p:nvSpPr>
        <p:spPr bwMode="auto">
          <a:xfrm>
            <a:off x="7640638" y="4343400"/>
            <a:ext cx="1427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14-30</a:t>
            </a:r>
          </a:p>
        </p:txBody>
      </p:sp>
      <p:sp>
        <p:nvSpPr>
          <p:cNvPr id="6" name="TextBox 5"/>
          <p:cNvSpPr txBox="1"/>
          <p:nvPr/>
        </p:nvSpPr>
        <p:spPr>
          <a:xfrm>
            <a:off x="0" y="914400"/>
            <a:ext cx="1025525" cy="400050"/>
          </a:xfrm>
          <a:prstGeom prst="rect">
            <a:avLst/>
          </a:prstGeom>
          <a:noFill/>
        </p:spPr>
        <p:txBody>
          <a:bodyPr wrap="none">
            <a:spAutoFit/>
          </a:bodyPr>
          <a:lstStyle/>
          <a:p>
            <a:pPr>
              <a:defRPr/>
            </a:pPr>
            <a:r>
              <a:rPr lang="en-US" sz="2000" dirty="0">
                <a:latin typeface="+mn-lt"/>
              </a:rPr>
              <a:t>5 weeks</a:t>
            </a:r>
          </a:p>
        </p:txBody>
      </p:sp>
      <p:sp>
        <p:nvSpPr>
          <p:cNvPr id="12" name="TextBox 11"/>
          <p:cNvSpPr txBox="1"/>
          <p:nvPr/>
        </p:nvSpPr>
        <p:spPr>
          <a:xfrm>
            <a:off x="7315200" y="914400"/>
            <a:ext cx="1627188" cy="400050"/>
          </a:xfrm>
          <a:prstGeom prst="rect">
            <a:avLst/>
          </a:prstGeom>
          <a:noFill/>
        </p:spPr>
        <p:txBody>
          <a:bodyPr wrap="none">
            <a:spAutoFit/>
          </a:bodyPr>
          <a:lstStyle/>
          <a:p>
            <a:pPr>
              <a:defRPr/>
            </a:pPr>
            <a:r>
              <a:rPr lang="en-US" sz="2000" dirty="0">
                <a:latin typeface="+mn-lt"/>
              </a:rPr>
              <a:t>Last trimester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89063"/>
            <a:ext cx="8178800"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ChangeArrowheads="1"/>
          </p:cNvSpPr>
          <p:nvPr/>
        </p:nvSpPr>
        <p:spPr bwMode="auto">
          <a:xfrm>
            <a:off x="1066800" y="4572000"/>
            <a:ext cx="28194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16388" name="Rectangle 4"/>
          <p:cNvSpPr>
            <a:spLocks noChangeArrowheads="1"/>
          </p:cNvSpPr>
          <p:nvPr/>
        </p:nvSpPr>
        <p:spPr bwMode="auto">
          <a:xfrm>
            <a:off x="4191000" y="3962400"/>
            <a:ext cx="2362200" cy="152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16389" name="Rectangle 5"/>
          <p:cNvSpPr>
            <a:spLocks noChangeArrowheads="1"/>
          </p:cNvSpPr>
          <p:nvPr/>
        </p:nvSpPr>
        <p:spPr bwMode="auto">
          <a:xfrm>
            <a:off x="6172200" y="3352800"/>
            <a:ext cx="2362200" cy="152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16390" name="Rectangle 8"/>
          <p:cNvSpPr>
            <a:spLocks noChangeArrowheads="1"/>
          </p:cNvSpPr>
          <p:nvPr/>
        </p:nvSpPr>
        <p:spPr bwMode="auto">
          <a:xfrm>
            <a:off x="609600" y="3886200"/>
            <a:ext cx="38100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16391" name="Rectangle 9"/>
          <p:cNvSpPr>
            <a:spLocks noChangeArrowheads="1"/>
          </p:cNvSpPr>
          <p:nvPr/>
        </p:nvSpPr>
        <p:spPr bwMode="auto">
          <a:xfrm>
            <a:off x="2819400" y="3276600"/>
            <a:ext cx="38100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16392" name="Rectangle 10"/>
          <p:cNvSpPr>
            <a:spLocks noChangeArrowheads="1"/>
          </p:cNvSpPr>
          <p:nvPr/>
        </p:nvSpPr>
        <p:spPr bwMode="auto">
          <a:xfrm>
            <a:off x="5410200" y="3124200"/>
            <a:ext cx="32766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16393" name="Rectangle 11"/>
          <p:cNvSpPr>
            <a:spLocks noChangeArrowheads="1"/>
          </p:cNvSpPr>
          <p:nvPr/>
        </p:nvSpPr>
        <p:spPr bwMode="auto">
          <a:xfrm>
            <a:off x="5334000" y="2819400"/>
            <a:ext cx="25146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16394" name="Rectangle 6"/>
          <p:cNvSpPr>
            <a:spLocks noChangeArrowheads="1"/>
          </p:cNvSpPr>
          <p:nvPr/>
        </p:nvSpPr>
        <p:spPr bwMode="auto">
          <a:xfrm>
            <a:off x="381000" y="3810000"/>
            <a:ext cx="7612063"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Gut = bilayered tube (endoderm surrounded by mesoderm)</a:t>
            </a:r>
          </a:p>
        </p:txBody>
      </p:sp>
      <p:sp>
        <p:nvSpPr>
          <p:cNvPr id="16395" name="Rectangle 7"/>
          <p:cNvSpPr>
            <a:spLocks noChangeArrowheads="1"/>
          </p:cNvSpPr>
          <p:nvPr/>
        </p:nvSpPr>
        <p:spPr bwMode="auto">
          <a:xfrm>
            <a:off x="609600" y="4572000"/>
            <a:ext cx="740092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Regional gut tube patterning and organogenesis require</a:t>
            </a:r>
          </a:p>
          <a:p>
            <a:pPr>
              <a:lnSpc>
                <a:spcPct val="80000"/>
              </a:lnSpc>
            </a:pPr>
            <a:r>
              <a:rPr lang="en-US" altLang="en-US">
                <a:latin typeface="Calibri" pitchFamily="34" charset="0"/>
              </a:rPr>
              <a:t>	bi-directional endoderm-mesoderm cross-talk</a:t>
            </a:r>
          </a:p>
          <a:p>
            <a:pPr>
              <a:lnSpc>
                <a:spcPct val="80000"/>
              </a:lnSpc>
            </a:pPr>
            <a:r>
              <a:rPr lang="en-US" altLang="en-US">
                <a:latin typeface="Calibri" pitchFamily="34" charset="0"/>
              </a:rPr>
              <a:t>	</a:t>
            </a:r>
            <a:r>
              <a:rPr lang="en-US" altLang="en-US" u="sng">
                <a:latin typeface="Calibri" pitchFamily="34" charset="0"/>
              </a:rPr>
              <a:t>and</a:t>
            </a:r>
            <a:r>
              <a:rPr lang="en-US" altLang="en-US">
                <a:latin typeface="Calibri" pitchFamily="34" charset="0"/>
              </a:rPr>
              <a:t> inductive signals from other nearby structures</a:t>
            </a:r>
          </a:p>
        </p:txBody>
      </p:sp>
      <p:sp>
        <p:nvSpPr>
          <p:cNvPr id="16396" name="Text Box 12"/>
          <p:cNvSpPr txBox="1">
            <a:spLocks noChangeArrowheads="1"/>
          </p:cNvSpPr>
          <p:nvPr/>
        </p:nvSpPr>
        <p:spPr bwMode="auto">
          <a:xfrm>
            <a:off x="1524000" y="0"/>
            <a:ext cx="4741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b="1">
                <a:solidFill>
                  <a:schemeClr val="accent2"/>
                </a:solidFill>
                <a:latin typeface="Calibri" pitchFamily="34" charset="0"/>
              </a:rPr>
              <a:t>Regional patterning of the gut tube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2117725"/>
            <a:ext cx="5684838"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Line 3"/>
          <p:cNvSpPr>
            <a:spLocks noChangeShapeType="1"/>
          </p:cNvSpPr>
          <p:nvPr/>
        </p:nvSpPr>
        <p:spPr bwMode="auto">
          <a:xfrm>
            <a:off x="3327400" y="2409825"/>
            <a:ext cx="266700" cy="266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2" name="Text Box 4"/>
          <p:cNvSpPr txBox="1">
            <a:spLocks noChangeArrowheads="1"/>
          </p:cNvSpPr>
          <p:nvPr/>
        </p:nvSpPr>
        <p:spPr bwMode="auto">
          <a:xfrm>
            <a:off x="2714625" y="1676400"/>
            <a:ext cx="3508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Calibri" pitchFamily="34" charset="0"/>
              </a:rPr>
              <a:t>Esophageal/Gastric border</a:t>
            </a:r>
            <a:endParaRPr lang="en-US" altLang="en-US" i="1">
              <a:latin typeface="Calibri" pitchFamily="34" charset="0"/>
            </a:endParaRPr>
          </a:p>
        </p:txBody>
      </p:sp>
      <p:sp>
        <p:nvSpPr>
          <p:cNvPr id="17413" name="Freeform 5"/>
          <p:cNvSpPr>
            <a:spLocks/>
          </p:cNvSpPr>
          <p:nvPr/>
        </p:nvSpPr>
        <p:spPr bwMode="auto">
          <a:xfrm>
            <a:off x="3683000" y="2841625"/>
            <a:ext cx="1589088" cy="3711575"/>
          </a:xfrm>
          <a:custGeom>
            <a:avLst/>
            <a:gdLst>
              <a:gd name="T0" fmla="*/ 0 w 1001"/>
              <a:gd name="T1" fmla="*/ 0 h 2530"/>
              <a:gd name="T2" fmla="*/ 2147483647 w 1001"/>
              <a:gd name="T3" fmla="*/ 2147483647 h 2530"/>
              <a:gd name="T4" fmla="*/ 2147483647 w 1001"/>
              <a:gd name="T5" fmla="*/ 2147483647 h 2530"/>
              <a:gd name="T6" fmla="*/ 2147483647 w 1001"/>
              <a:gd name="T7" fmla="*/ 2147483647 h 2530"/>
              <a:gd name="T8" fmla="*/ 2147483647 w 1001"/>
              <a:gd name="T9" fmla="*/ 2147483647 h 2530"/>
              <a:gd name="T10" fmla="*/ 2147483647 w 1001"/>
              <a:gd name="T11" fmla="*/ 2147483647 h 2530"/>
              <a:gd name="T12" fmla="*/ 2147483647 w 1001"/>
              <a:gd name="T13" fmla="*/ 2147483647 h 2530"/>
              <a:gd name="T14" fmla="*/ 2147483647 w 1001"/>
              <a:gd name="T15" fmla="*/ 2147483647 h 2530"/>
              <a:gd name="T16" fmla="*/ 2147483647 w 1001"/>
              <a:gd name="T17" fmla="*/ 2147483647 h 2530"/>
              <a:gd name="T18" fmla="*/ 2147483647 w 1001"/>
              <a:gd name="T19" fmla="*/ 2147483647 h 2530"/>
              <a:gd name="T20" fmla="*/ 2147483647 w 1001"/>
              <a:gd name="T21" fmla="*/ 2147483647 h 2530"/>
              <a:gd name="T22" fmla="*/ 2147483647 w 1001"/>
              <a:gd name="T23" fmla="*/ 2147483647 h 2530"/>
              <a:gd name="T24" fmla="*/ 2147483647 w 1001"/>
              <a:gd name="T25" fmla="*/ 2147483647 h 2530"/>
              <a:gd name="T26" fmla="*/ 2147483647 w 1001"/>
              <a:gd name="T27" fmla="*/ 2147483647 h 2530"/>
              <a:gd name="T28" fmla="*/ 2147483647 w 1001"/>
              <a:gd name="T29" fmla="*/ 2147483647 h 25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1"/>
              <a:gd name="T46" fmla="*/ 0 h 2530"/>
              <a:gd name="T47" fmla="*/ 1001 w 1001"/>
              <a:gd name="T48" fmla="*/ 2530 h 25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1" h="2530">
                <a:moveTo>
                  <a:pt x="0" y="0"/>
                </a:moveTo>
                <a:cubicBezTo>
                  <a:pt x="24" y="78"/>
                  <a:pt x="49" y="156"/>
                  <a:pt x="96" y="216"/>
                </a:cubicBezTo>
                <a:cubicBezTo>
                  <a:pt x="142" y="275"/>
                  <a:pt x="226" y="336"/>
                  <a:pt x="280" y="360"/>
                </a:cubicBezTo>
                <a:cubicBezTo>
                  <a:pt x="333" y="383"/>
                  <a:pt x="370" y="358"/>
                  <a:pt x="416" y="360"/>
                </a:cubicBezTo>
                <a:cubicBezTo>
                  <a:pt x="461" y="361"/>
                  <a:pt x="500" y="364"/>
                  <a:pt x="552" y="368"/>
                </a:cubicBezTo>
                <a:cubicBezTo>
                  <a:pt x="603" y="371"/>
                  <a:pt x="676" y="372"/>
                  <a:pt x="728" y="384"/>
                </a:cubicBezTo>
                <a:cubicBezTo>
                  <a:pt x="780" y="396"/>
                  <a:pt x="822" y="409"/>
                  <a:pt x="864" y="440"/>
                </a:cubicBezTo>
                <a:cubicBezTo>
                  <a:pt x="905" y="470"/>
                  <a:pt x="953" y="529"/>
                  <a:pt x="976" y="568"/>
                </a:cubicBezTo>
                <a:cubicBezTo>
                  <a:pt x="998" y="606"/>
                  <a:pt x="998" y="644"/>
                  <a:pt x="1000" y="672"/>
                </a:cubicBezTo>
                <a:cubicBezTo>
                  <a:pt x="1001" y="700"/>
                  <a:pt x="998" y="714"/>
                  <a:pt x="984" y="736"/>
                </a:cubicBezTo>
                <a:cubicBezTo>
                  <a:pt x="969" y="757"/>
                  <a:pt x="926" y="770"/>
                  <a:pt x="912" y="800"/>
                </a:cubicBezTo>
                <a:cubicBezTo>
                  <a:pt x="897" y="829"/>
                  <a:pt x="911" y="758"/>
                  <a:pt x="896" y="912"/>
                </a:cubicBezTo>
                <a:cubicBezTo>
                  <a:pt x="880" y="1065"/>
                  <a:pt x="831" y="1470"/>
                  <a:pt x="816" y="1720"/>
                </a:cubicBezTo>
                <a:cubicBezTo>
                  <a:pt x="800" y="1969"/>
                  <a:pt x="802" y="2285"/>
                  <a:pt x="800" y="2408"/>
                </a:cubicBezTo>
                <a:cubicBezTo>
                  <a:pt x="797" y="2530"/>
                  <a:pt x="798" y="2493"/>
                  <a:pt x="800" y="245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4" name="Text Box 6"/>
          <p:cNvSpPr txBox="1">
            <a:spLocks noChangeArrowheads="1"/>
          </p:cNvSpPr>
          <p:nvPr/>
        </p:nvSpPr>
        <p:spPr bwMode="auto">
          <a:xfrm>
            <a:off x="3082925" y="6026150"/>
            <a:ext cx="1514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Calibri" pitchFamily="34" charset="0"/>
              </a:rPr>
              <a:t>Esophagus</a:t>
            </a:r>
          </a:p>
        </p:txBody>
      </p:sp>
      <p:sp>
        <p:nvSpPr>
          <p:cNvPr id="17415" name="Text Box 7"/>
          <p:cNvSpPr txBox="1">
            <a:spLocks noChangeArrowheads="1"/>
          </p:cNvSpPr>
          <p:nvPr/>
        </p:nvSpPr>
        <p:spPr bwMode="auto">
          <a:xfrm>
            <a:off x="5076825" y="6038850"/>
            <a:ext cx="1271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Calibri" pitchFamily="34" charset="0"/>
              </a:rPr>
              <a:t>Stomach</a:t>
            </a:r>
          </a:p>
        </p:txBody>
      </p:sp>
      <p:sp>
        <p:nvSpPr>
          <p:cNvPr id="17416" name="Text Box 8"/>
          <p:cNvSpPr txBox="1">
            <a:spLocks noChangeArrowheads="1"/>
          </p:cNvSpPr>
          <p:nvPr/>
        </p:nvSpPr>
        <p:spPr bwMode="auto">
          <a:xfrm>
            <a:off x="0" y="142875"/>
            <a:ext cx="91440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lnSpc>
                <a:spcPct val="80000"/>
              </a:lnSpc>
            </a:pPr>
            <a:r>
              <a:rPr lang="en-US" altLang="en-US">
                <a:solidFill>
                  <a:schemeClr val="accent2"/>
                </a:solidFill>
                <a:latin typeface="Calibri" pitchFamily="34" charset="0"/>
              </a:rPr>
              <a:t>Cranial-caudal pattern of the gut tube is played out as </a:t>
            </a:r>
            <a:r>
              <a:rPr lang="en-US" altLang="en-US" u="sng">
                <a:solidFill>
                  <a:schemeClr val="accent2"/>
                </a:solidFill>
                <a:latin typeface="Calibri" pitchFamily="34" charset="0"/>
              </a:rPr>
              <a:t>regional</a:t>
            </a:r>
            <a:r>
              <a:rPr lang="en-US" altLang="en-US">
                <a:solidFill>
                  <a:schemeClr val="accent2"/>
                </a:solidFill>
                <a:latin typeface="Calibri" pitchFamily="34" charset="0"/>
              </a:rPr>
              <a:t> organ differentiation.  Positional identity is assigned and distinct borders form.</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13" y="2135188"/>
            <a:ext cx="43434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650" y="2157413"/>
            <a:ext cx="3892550"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p:cNvSpPr txBox="1">
            <a:spLocks noChangeArrowheads="1"/>
          </p:cNvSpPr>
          <p:nvPr/>
        </p:nvSpPr>
        <p:spPr bwMode="auto">
          <a:xfrm>
            <a:off x="2219325" y="622300"/>
            <a:ext cx="500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2800">
                <a:latin typeface="Calibri" pitchFamily="34" charset="0"/>
              </a:rPr>
              <a:t>Pyloric border (gastric/duodenal)</a:t>
            </a:r>
          </a:p>
        </p:txBody>
      </p:sp>
      <p:sp>
        <p:nvSpPr>
          <p:cNvPr id="18437" name="Line 5"/>
          <p:cNvSpPr>
            <a:spLocks noChangeShapeType="1"/>
          </p:cNvSpPr>
          <p:nvPr/>
        </p:nvSpPr>
        <p:spPr bwMode="auto">
          <a:xfrm flipH="1">
            <a:off x="2882900" y="2565400"/>
            <a:ext cx="393700" cy="279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38" name="Freeform 6"/>
          <p:cNvSpPr>
            <a:spLocks/>
          </p:cNvSpPr>
          <p:nvPr/>
        </p:nvSpPr>
        <p:spPr bwMode="auto">
          <a:xfrm>
            <a:off x="6172200" y="2247900"/>
            <a:ext cx="1436688" cy="3975100"/>
          </a:xfrm>
          <a:custGeom>
            <a:avLst/>
            <a:gdLst>
              <a:gd name="T0" fmla="*/ 0 w 905"/>
              <a:gd name="T1" fmla="*/ 0 h 2504"/>
              <a:gd name="T2" fmla="*/ 2147483647 w 905"/>
              <a:gd name="T3" fmla="*/ 2147483647 h 2504"/>
              <a:gd name="T4" fmla="*/ 2147483647 w 905"/>
              <a:gd name="T5" fmla="*/ 2147483647 h 2504"/>
              <a:gd name="T6" fmla="*/ 2147483647 w 905"/>
              <a:gd name="T7" fmla="*/ 2147483647 h 2504"/>
              <a:gd name="T8" fmla="*/ 2147483647 w 905"/>
              <a:gd name="T9" fmla="*/ 2147483647 h 2504"/>
              <a:gd name="T10" fmla="*/ 2147483647 w 905"/>
              <a:gd name="T11" fmla="*/ 2147483647 h 2504"/>
              <a:gd name="T12" fmla="*/ 2147483647 w 905"/>
              <a:gd name="T13" fmla="*/ 2147483647 h 2504"/>
              <a:gd name="T14" fmla="*/ 2147483647 w 905"/>
              <a:gd name="T15" fmla="*/ 2147483647 h 2504"/>
              <a:gd name="T16" fmla="*/ 2147483647 w 905"/>
              <a:gd name="T17" fmla="*/ 2147483647 h 2504"/>
              <a:gd name="T18" fmla="*/ 2147483647 w 905"/>
              <a:gd name="T19" fmla="*/ 2147483647 h 2504"/>
              <a:gd name="T20" fmla="*/ 2147483647 w 905"/>
              <a:gd name="T21" fmla="*/ 2147483647 h 2504"/>
              <a:gd name="T22" fmla="*/ 2147483647 w 905"/>
              <a:gd name="T23" fmla="*/ 2147483647 h 2504"/>
              <a:gd name="T24" fmla="*/ 2147483647 w 905"/>
              <a:gd name="T25" fmla="*/ 2147483647 h 2504"/>
              <a:gd name="T26" fmla="*/ 2147483647 w 905"/>
              <a:gd name="T27" fmla="*/ 2147483647 h 2504"/>
              <a:gd name="T28" fmla="*/ 2147483647 w 905"/>
              <a:gd name="T29" fmla="*/ 2147483647 h 2504"/>
              <a:gd name="T30" fmla="*/ 2147483647 w 905"/>
              <a:gd name="T31" fmla="*/ 2147483647 h 2504"/>
              <a:gd name="T32" fmla="*/ 2147483647 w 905"/>
              <a:gd name="T33" fmla="*/ 2147483647 h 25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5"/>
              <a:gd name="T52" fmla="*/ 0 h 2504"/>
              <a:gd name="T53" fmla="*/ 905 w 905"/>
              <a:gd name="T54" fmla="*/ 2504 h 25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5" h="2504">
                <a:moveTo>
                  <a:pt x="0" y="0"/>
                </a:moveTo>
                <a:cubicBezTo>
                  <a:pt x="22" y="16"/>
                  <a:pt x="44" y="33"/>
                  <a:pt x="96" y="56"/>
                </a:cubicBezTo>
                <a:cubicBezTo>
                  <a:pt x="147" y="78"/>
                  <a:pt x="259" y="106"/>
                  <a:pt x="312" y="136"/>
                </a:cubicBezTo>
                <a:cubicBezTo>
                  <a:pt x="364" y="165"/>
                  <a:pt x="376" y="192"/>
                  <a:pt x="408" y="232"/>
                </a:cubicBezTo>
                <a:cubicBezTo>
                  <a:pt x="440" y="272"/>
                  <a:pt x="480" y="330"/>
                  <a:pt x="504" y="376"/>
                </a:cubicBezTo>
                <a:cubicBezTo>
                  <a:pt x="527" y="421"/>
                  <a:pt x="534" y="449"/>
                  <a:pt x="552" y="504"/>
                </a:cubicBezTo>
                <a:cubicBezTo>
                  <a:pt x="569" y="558"/>
                  <a:pt x="590" y="654"/>
                  <a:pt x="608" y="704"/>
                </a:cubicBezTo>
                <a:cubicBezTo>
                  <a:pt x="625" y="753"/>
                  <a:pt x="622" y="749"/>
                  <a:pt x="656" y="800"/>
                </a:cubicBezTo>
                <a:cubicBezTo>
                  <a:pt x="689" y="850"/>
                  <a:pt x="782" y="929"/>
                  <a:pt x="808" y="1008"/>
                </a:cubicBezTo>
                <a:cubicBezTo>
                  <a:pt x="833" y="1086"/>
                  <a:pt x="806" y="1204"/>
                  <a:pt x="808" y="1272"/>
                </a:cubicBezTo>
                <a:cubicBezTo>
                  <a:pt x="809" y="1340"/>
                  <a:pt x="805" y="1368"/>
                  <a:pt x="816" y="1416"/>
                </a:cubicBezTo>
                <a:cubicBezTo>
                  <a:pt x="826" y="1463"/>
                  <a:pt x="857" y="1495"/>
                  <a:pt x="872" y="1560"/>
                </a:cubicBezTo>
                <a:cubicBezTo>
                  <a:pt x="886" y="1624"/>
                  <a:pt x="902" y="1729"/>
                  <a:pt x="904" y="1800"/>
                </a:cubicBezTo>
                <a:cubicBezTo>
                  <a:pt x="905" y="1870"/>
                  <a:pt x="885" y="1938"/>
                  <a:pt x="880" y="1984"/>
                </a:cubicBezTo>
                <a:cubicBezTo>
                  <a:pt x="874" y="2029"/>
                  <a:pt x="873" y="2040"/>
                  <a:pt x="872" y="2072"/>
                </a:cubicBezTo>
                <a:cubicBezTo>
                  <a:pt x="870" y="2104"/>
                  <a:pt x="872" y="2104"/>
                  <a:pt x="872" y="2176"/>
                </a:cubicBezTo>
                <a:cubicBezTo>
                  <a:pt x="872" y="2248"/>
                  <a:pt x="872" y="2450"/>
                  <a:pt x="872" y="250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439" name="Text Box 7"/>
          <p:cNvSpPr txBox="1">
            <a:spLocks noChangeArrowheads="1"/>
          </p:cNvSpPr>
          <p:nvPr/>
        </p:nvSpPr>
        <p:spPr bwMode="auto">
          <a:xfrm>
            <a:off x="6092825" y="5786438"/>
            <a:ext cx="1271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Calibri" pitchFamily="34" charset="0"/>
              </a:rPr>
              <a:t>Stomach</a:t>
            </a:r>
          </a:p>
        </p:txBody>
      </p:sp>
      <p:sp>
        <p:nvSpPr>
          <p:cNvPr id="18440" name="Text Box 8"/>
          <p:cNvSpPr txBox="1">
            <a:spLocks noChangeArrowheads="1"/>
          </p:cNvSpPr>
          <p:nvPr/>
        </p:nvSpPr>
        <p:spPr bwMode="auto">
          <a:xfrm>
            <a:off x="7616825" y="5773738"/>
            <a:ext cx="936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Calibri" pitchFamily="34" charset="0"/>
              </a:rPr>
              <a:t>Duod.</a:t>
            </a:r>
          </a:p>
        </p:txBody>
      </p:sp>
      <p:sp>
        <p:nvSpPr>
          <p:cNvPr id="18441" name="Line 9"/>
          <p:cNvSpPr>
            <a:spLocks noChangeShapeType="1"/>
          </p:cNvSpPr>
          <p:nvPr/>
        </p:nvSpPr>
        <p:spPr bwMode="auto">
          <a:xfrm flipV="1">
            <a:off x="3276600" y="1765300"/>
            <a:ext cx="0" cy="800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2" name="Text Box 10"/>
          <p:cNvSpPr txBox="1">
            <a:spLocks noChangeArrowheads="1"/>
          </p:cNvSpPr>
          <p:nvPr/>
        </p:nvSpPr>
        <p:spPr bwMode="auto">
          <a:xfrm>
            <a:off x="1851025" y="1620838"/>
            <a:ext cx="1271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Calibri" pitchFamily="34" charset="0"/>
              </a:rPr>
              <a:t>Stomach</a:t>
            </a:r>
          </a:p>
        </p:txBody>
      </p:sp>
      <p:sp>
        <p:nvSpPr>
          <p:cNvPr id="18443" name="Text Box 11"/>
          <p:cNvSpPr txBox="1">
            <a:spLocks noChangeArrowheads="1"/>
          </p:cNvSpPr>
          <p:nvPr/>
        </p:nvSpPr>
        <p:spPr bwMode="auto">
          <a:xfrm>
            <a:off x="3336925" y="1620838"/>
            <a:ext cx="1582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Calibri" pitchFamily="34" charset="0"/>
              </a:rPr>
              <a:t>Duodenum</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762000"/>
            <a:ext cx="62261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7"/>
          <p:cNvSpPr>
            <a:spLocks noGrp="1"/>
          </p:cNvSpPr>
          <p:nvPr>
            <p:ph type="title"/>
          </p:nvPr>
        </p:nvSpPr>
        <p:spPr>
          <a:xfrm>
            <a:off x="0" y="152400"/>
            <a:ext cx="9144000" cy="609600"/>
          </a:xfrm>
        </p:spPr>
        <p:txBody>
          <a:bodyPr/>
          <a:lstStyle/>
          <a:p>
            <a:pPr algn="ctr" eaLnBrk="1" hangingPunct="1">
              <a:lnSpc>
                <a:spcPct val="80000"/>
              </a:lnSpc>
            </a:pPr>
            <a:r>
              <a:rPr lang="en-US" altLang="en-US" sz="3200" smtClean="0">
                <a:solidFill>
                  <a:schemeClr val="accent2"/>
                </a:solidFill>
              </a:rPr>
              <a:t>Regional patterning of the gut tube - the Hox code</a:t>
            </a:r>
            <a:endParaRPr lang="en-US" altLang="en-US" sz="3200" smtClean="0"/>
          </a:p>
        </p:txBody>
      </p:sp>
      <p:sp>
        <p:nvSpPr>
          <p:cNvPr id="19460" name="Text Placeholder 9"/>
          <p:cNvSpPr>
            <a:spLocks noGrp="1"/>
          </p:cNvSpPr>
          <p:nvPr>
            <p:ph type="body" sz="half" idx="2"/>
          </p:nvPr>
        </p:nvSpPr>
        <p:spPr>
          <a:xfrm>
            <a:off x="0" y="914400"/>
            <a:ext cx="2667000" cy="5943600"/>
          </a:xfrm>
        </p:spPr>
        <p:txBody>
          <a:bodyPr/>
          <a:lstStyle/>
          <a:p>
            <a:pPr eaLnBrk="1" hangingPunct="1">
              <a:lnSpc>
                <a:spcPct val="80000"/>
              </a:lnSpc>
            </a:pPr>
            <a:r>
              <a:rPr lang="en-US" altLang="en-US" sz="1600" smtClean="0"/>
              <a:t>Hox genes are evolutionarily conserved transcription factors that are used in regional patterning (flies to mammals).</a:t>
            </a:r>
          </a:p>
          <a:p>
            <a:pPr eaLnBrk="1" hangingPunct="1">
              <a:lnSpc>
                <a:spcPct val="80000"/>
              </a:lnSpc>
            </a:pPr>
            <a:endParaRPr lang="en-US" altLang="en-US" sz="1600" smtClean="0"/>
          </a:p>
          <a:p>
            <a:pPr eaLnBrk="1" hangingPunct="1">
              <a:lnSpc>
                <a:spcPct val="80000"/>
              </a:lnSpc>
            </a:pPr>
            <a:r>
              <a:rPr lang="en-US" altLang="en-US" sz="1600" smtClean="0"/>
              <a:t>The gut has an cranial-caudal Hox gene expression pattern (code) similar to that seen in neural tissue.</a:t>
            </a:r>
          </a:p>
          <a:p>
            <a:pPr eaLnBrk="1" hangingPunct="1">
              <a:lnSpc>
                <a:spcPct val="80000"/>
              </a:lnSpc>
            </a:pPr>
            <a:endParaRPr lang="en-US" altLang="en-US" sz="1600" smtClean="0"/>
          </a:p>
          <a:p>
            <a:pPr eaLnBrk="1" hangingPunct="1">
              <a:lnSpc>
                <a:spcPct val="80000"/>
              </a:lnSpc>
            </a:pPr>
            <a:r>
              <a:rPr lang="en-US" altLang="en-US" sz="1600" smtClean="0"/>
              <a:t>Some Hox genes are expressed in mesoderm, in overlapping patterns; some are expressed in endoderm.</a:t>
            </a:r>
          </a:p>
          <a:p>
            <a:pPr eaLnBrk="1" hangingPunct="1">
              <a:lnSpc>
                <a:spcPct val="80000"/>
              </a:lnSpc>
            </a:pPr>
            <a:endParaRPr lang="en-US" altLang="en-US" sz="1600" smtClean="0"/>
          </a:p>
          <a:p>
            <a:pPr eaLnBrk="1" hangingPunct="1">
              <a:lnSpc>
                <a:spcPct val="80000"/>
              </a:lnSpc>
            </a:pPr>
            <a:r>
              <a:rPr lang="en-US" altLang="en-US" sz="1600" smtClean="0"/>
              <a:t>Hox gene expression boundaries  correspond to morphologically recognizable elements in the GI tract.</a:t>
            </a:r>
          </a:p>
          <a:p>
            <a:pPr eaLnBrk="1" hangingPunct="1">
              <a:lnSpc>
                <a:spcPct val="80000"/>
              </a:lnSpc>
            </a:pPr>
            <a:endParaRPr lang="en-US" altLang="en-US" sz="1600" smtClean="0"/>
          </a:p>
          <a:p>
            <a:pPr eaLnBrk="1" hangingPunct="1">
              <a:lnSpc>
                <a:spcPct val="90000"/>
              </a:lnSpc>
            </a:pPr>
            <a:r>
              <a:rPr lang="en-US" altLang="en-US" sz="1600" smtClean="0"/>
              <a:t>Hox gene expression is important for formation of major sphincters (red circles)</a:t>
            </a:r>
          </a:p>
          <a:p>
            <a:pPr eaLnBrk="1" hangingPunct="1"/>
            <a:endParaRPr lang="en-US" altLang="en-US" sz="1600" smtClean="0"/>
          </a:p>
        </p:txBody>
      </p:sp>
      <p:sp>
        <p:nvSpPr>
          <p:cNvPr id="19461" name="TextBox 4"/>
          <p:cNvSpPr txBox="1">
            <a:spLocks noChangeArrowheads="1"/>
          </p:cNvSpPr>
          <p:nvPr/>
        </p:nvSpPr>
        <p:spPr bwMode="auto">
          <a:xfrm>
            <a:off x="7783513" y="6581775"/>
            <a:ext cx="1236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Carlson fig 15-01</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p:cNvPicPr>
            <a:picLocks noChangeAspect="1" noChangeArrowheads="1"/>
          </p:cNvPicPr>
          <p:nvPr/>
        </p:nvPicPr>
        <p:blipFill>
          <a:blip r:embed="rId3">
            <a:lum contrast="20000"/>
            <a:extLst>
              <a:ext uri="{28A0092B-C50C-407E-A947-70E740481C1C}">
                <a14:useLocalDpi xmlns:a14="http://schemas.microsoft.com/office/drawing/2010/main" val="0"/>
              </a:ext>
            </a:extLst>
          </a:blip>
          <a:srcRect l="12242" r="6122" b="4810"/>
          <a:stretch>
            <a:fillRect/>
          </a:stretch>
        </p:blipFill>
        <p:spPr bwMode="auto">
          <a:xfrm>
            <a:off x="4191000" y="1174750"/>
            <a:ext cx="4403725" cy="358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87"/>
          <p:cNvSpPr txBox="1">
            <a:spLocks noChangeArrowheads="1"/>
          </p:cNvSpPr>
          <p:nvPr/>
        </p:nvSpPr>
        <p:spPr bwMode="auto">
          <a:xfrm>
            <a:off x="1828800" y="152400"/>
            <a:ext cx="70104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lnSpc>
                <a:spcPct val="90000"/>
              </a:lnSpc>
            </a:pPr>
            <a:r>
              <a:rPr lang="en-US" altLang="en-US" b="1">
                <a:latin typeface="Calibri" pitchFamily="34" charset="0"/>
              </a:rPr>
              <a:t>Hedgehog signaling is important for RADIAL (concentric) patterning of the entire gut tube</a:t>
            </a:r>
          </a:p>
        </p:txBody>
      </p:sp>
      <p:sp>
        <p:nvSpPr>
          <p:cNvPr id="20484" name="Text Box 90"/>
          <p:cNvSpPr txBox="1">
            <a:spLocks noChangeArrowheads="1"/>
          </p:cNvSpPr>
          <p:nvPr/>
        </p:nvSpPr>
        <p:spPr bwMode="auto">
          <a:xfrm>
            <a:off x="1828800" y="1371600"/>
            <a:ext cx="75406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sz="2000" b="1">
                <a:latin typeface="Calibri" pitchFamily="34" charset="0"/>
              </a:rPr>
              <a:t>Fetus</a:t>
            </a:r>
          </a:p>
        </p:txBody>
      </p:sp>
      <p:sp>
        <p:nvSpPr>
          <p:cNvPr id="19496" name="Text Box 98"/>
          <p:cNvSpPr txBox="1">
            <a:spLocks noChangeArrowheads="1"/>
          </p:cNvSpPr>
          <p:nvPr/>
        </p:nvSpPr>
        <p:spPr bwMode="auto">
          <a:xfrm>
            <a:off x="439738" y="4802188"/>
            <a:ext cx="8704262" cy="1827212"/>
          </a:xfrm>
          <a:prstGeom prst="rect">
            <a:avLst/>
          </a:prstGeom>
          <a:noFill/>
          <a:ln w="9525">
            <a:noFill/>
            <a:miter lim="800000"/>
            <a:headEnd/>
            <a:tailEnd/>
          </a:ln>
        </p:spPr>
        <p:txBody>
          <a:bodyPr>
            <a:spAutoFit/>
          </a:bodyPr>
          <a:lstStyle/>
          <a:p>
            <a:pPr marL="231775" indent="-231775">
              <a:lnSpc>
                <a:spcPct val="70000"/>
              </a:lnSpc>
              <a:buFont typeface="Arial" pitchFamily="34" charset="0"/>
              <a:buChar char="•"/>
              <a:defRPr/>
            </a:pPr>
            <a:r>
              <a:rPr lang="en-US" sz="1600" dirty="0">
                <a:latin typeface="Calibri" pitchFamily="34" charset="0"/>
              </a:rPr>
              <a:t>High hedgehog concentration directly inhibits smooth muscle differentiation (via repression of </a:t>
            </a:r>
            <a:r>
              <a:rPr lang="en-US" sz="1600" i="1" dirty="0">
                <a:latin typeface="Calibri" pitchFamily="34" charset="0"/>
              </a:rPr>
              <a:t>Smooth Muscle Activating Protein, or </a:t>
            </a:r>
            <a:r>
              <a:rPr lang="en-US" sz="1600" i="1" dirty="0" err="1">
                <a:latin typeface="Calibri" pitchFamily="34" charset="0"/>
              </a:rPr>
              <a:t>Smap</a:t>
            </a:r>
            <a:r>
              <a:rPr lang="en-US" sz="1600" i="1" dirty="0">
                <a:latin typeface="Calibri" pitchFamily="34" charset="0"/>
              </a:rPr>
              <a:t>)</a:t>
            </a:r>
          </a:p>
          <a:p>
            <a:pPr marL="231775" indent="-231775">
              <a:lnSpc>
                <a:spcPct val="70000"/>
              </a:lnSpc>
              <a:buFont typeface="Arial" pitchFamily="34" charset="0"/>
              <a:buChar char="•"/>
              <a:defRPr/>
            </a:pPr>
            <a:endParaRPr lang="en-US" sz="1600" i="1" dirty="0">
              <a:latin typeface="Calibri" pitchFamily="34" charset="0"/>
            </a:endParaRPr>
          </a:p>
          <a:p>
            <a:pPr marL="231775" indent="-231775">
              <a:lnSpc>
                <a:spcPct val="70000"/>
              </a:lnSpc>
              <a:buFont typeface="Arial" pitchFamily="34" charset="0"/>
              <a:buChar char="•"/>
              <a:defRPr/>
            </a:pPr>
            <a:r>
              <a:rPr lang="en-US" sz="1600" dirty="0">
                <a:latin typeface="Calibri" pitchFamily="34" charset="0"/>
              </a:rPr>
              <a:t>Low Hedgehog concentration is permissive of muscle differentiation in the outer wall of the gut </a:t>
            </a:r>
          </a:p>
          <a:p>
            <a:pPr marL="231775" indent="-231775">
              <a:lnSpc>
                <a:spcPct val="70000"/>
              </a:lnSpc>
              <a:buFont typeface="Arial" pitchFamily="34" charset="0"/>
              <a:buChar char="•"/>
              <a:defRPr/>
            </a:pPr>
            <a:endParaRPr lang="en-US" sz="1600" dirty="0">
              <a:latin typeface="Calibri" pitchFamily="34" charset="0"/>
            </a:endParaRPr>
          </a:p>
          <a:p>
            <a:pPr marL="231775" indent="-231775">
              <a:lnSpc>
                <a:spcPct val="70000"/>
              </a:lnSpc>
              <a:buFont typeface="Arial" pitchFamily="34" charset="0"/>
              <a:buChar char="•"/>
              <a:defRPr/>
            </a:pPr>
            <a:r>
              <a:rPr lang="en-US" sz="1600" dirty="0">
                <a:latin typeface="Calibri" pitchFamily="34" charset="0"/>
              </a:rPr>
              <a:t>High Hedgehog concentration also induces high BMP which inhibits neuron formation, thus limiting neurogenesis initially to the outer muscular wall of the gut (later in development, SHH goes away allowing development of the smooth muscle of the </a:t>
            </a:r>
            <a:r>
              <a:rPr lang="en-US" sz="1600" dirty="0" err="1">
                <a:latin typeface="Calibri" pitchFamily="34" charset="0"/>
              </a:rPr>
              <a:t>musularis</a:t>
            </a:r>
            <a:r>
              <a:rPr lang="en-US" sz="1600" dirty="0">
                <a:latin typeface="Calibri" pitchFamily="34" charset="0"/>
              </a:rPr>
              <a:t> mucosae and neurons of the </a:t>
            </a:r>
            <a:r>
              <a:rPr lang="en-US" sz="1600" dirty="0" err="1">
                <a:latin typeface="Calibri" pitchFamily="34" charset="0"/>
              </a:rPr>
              <a:t>submucosal</a:t>
            </a:r>
            <a:r>
              <a:rPr lang="en-US" sz="1600" dirty="0">
                <a:latin typeface="Calibri" pitchFamily="34" charset="0"/>
              </a:rPr>
              <a:t> plexus)</a:t>
            </a:r>
          </a:p>
          <a:p>
            <a:pPr>
              <a:lnSpc>
                <a:spcPct val="70000"/>
              </a:lnSpc>
              <a:buFont typeface="Arial" pitchFamily="34" charset="0"/>
              <a:buChar char="•"/>
              <a:defRPr/>
            </a:pPr>
            <a:endParaRPr lang="en-US" sz="1600" dirty="0">
              <a:latin typeface="Calibri" pitchFamily="34" charset="0"/>
            </a:endParaRPr>
          </a:p>
        </p:txBody>
      </p:sp>
      <p:sp>
        <p:nvSpPr>
          <p:cNvPr id="330851" name="Text Box 99"/>
          <p:cNvSpPr txBox="1">
            <a:spLocks noChangeArrowheads="1"/>
          </p:cNvSpPr>
          <p:nvPr/>
        </p:nvSpPr>
        <p:spPr bwMode="auto">
          <a:xfrm>
            <a:off x="381000" y="6477000"/>
            <a:ext cx="876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2000" b="1">
                <a:solidFill>
                  <a:srgbClr val="D70A14"/>
                </a:solidFill>
                <a:latin typeface="Calibri" pitchFamily="34" charset="0"/>
              </a:rPr>
              <a:t>Morphogen</a:t>
            </a:r>
            <a:r>
              <a:rPr lang="en-US" altLang="en-US" sz="2000" b="1">
                <a:latin typeface="Calibri" pitchFamily="34" charset="0"/>
              </a:rPr>
              <a:t>: induces different cell fates at different concentrations of signal</a:t>
            </a:r>
          </a:p>
        </p:txBody>
      </p:sp>
      <p:pic>
        <p:nvPicPr>
          <p:cNvPr id="20487" name="Picture 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478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106"/>
          <p:cNvSpPr txBox="1">
            <a:spLocks noChangeArrowheads="1"/>
          </p:cNvSpPr>
          <p:nvPr/>
        </p:nvSpPr>
        <p:spPr bwMode="auto">
          <a:xfrm>
            <a:off x="5562600" y="1066800"/>
            <a:ext cx="19542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sz="2000" b="1">
                <a:latin typeface="Calibri" pitchFamily="34" charset="0"/>
              </a:rPr>
              <a:t>Adult Esophagus</a:t>
            </a:r>
          </a:p>
        </p:txBody>
      </p:sp>
      <p:pic>
        <p:nvPicPr>
          <p:cNvPr id="20489" name="Picture 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789113"/>
            <a:ext cx="3114675"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Box 9"/>
          <p:cNvSpPr txBox="1">
            <a:spLocks noChangeArrowheads="1"/>
          </p:cNvSpPr>
          <p:nvPr/>
        </p:nvSpPr>
        <p:spPr bwMode="auto">
          <a:xfrm>
            <a:off x="76200" y="4191000"/>
            <a:ext cx="1265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Larsen’s fig 14-27</a:t>
            </a:r>
          </a:p>
        </p:txBody>
      </p:sp>
      <p:sp>
        <p:nvSpPr>
          <p:cNvPr id="20491" name="TextBox 10"/>
          <p:cNvSpPr txBox="1">
            <a:spLocks noChangeArrowheads="1"/>
          </p:cNvSpPr>
          <p:nvPr/>
        </p:nvSpPr>
        <p:spPr bwMode="auto">
          <a:xfrm>
            <a:off x="7734300" y="4371975"/>
            <a:ext cx="1333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Wheater’s fig 14-5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0851"/>
                                        </p:tgtEl>
                                        <p:attrNameLst>
                                          <p:attrName>style.visibility</p:attrName>
                                        </p:attrNameLst>
                                      </p:cBhvr>
                                      <p:to>
                                        <p:strVal val="visible"/>
                                      </p:to>
                                    </p:set>
                                    <p:animEffect transition="in" filter="fade">
                                      <p:cBhvr>
                                        <p:cTn id="7" dur="500"/>
                                        <p:tgtEl>
                                          <p:spTgt spid="330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5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639763"/>
          </a:xfrm>
        </p:spPr>
        <p:txBody>
          <a:bodyPr rtlCol="0">
            <a:normAutofit fontScale="90000"/>
          </a:bodyPr>
          <a:lstStyle/>
          <a:p>
            <a:pPr eaLnBrk="1" fontAlgn="auto" hangingPunct="1">
              <a:spcAft>
                <a:spcPts val="0"/>
              </a:spcAft>
              <a:defRPr/>
            </a:pPr>
            <a:r>
              <a:rPr lang="en-US" dirty="0" smtClean="0"/>
              <a:t>Regional Organogenesis: Esophagus</a:t>
            </a:r>
          </a:p>
        </p:txBody>
      </p:sp>
      <p:sp>
        <p:nvSpPr>
          <p:cNvPr id="21507" name="Content Placeholder 3"/>
          <p:cNvSpPr>
            <a:spLocks noGrp="1"/>
          </p:cNvSpPr>
          <p:nvPr>
            <p:ph idx="13"/>
          </p:nvPr>
        </p:nvSpPr>
        <p:spPr>
          <a:xfrm>
            <a:off x="5435600" y="1066800"/>
            <a:ext cx="3708400" cy="5562600"/>
          </a:xfrm>
        </p:spPr>
        <p:txBody>
          <a:bodyPr/>
          <a:lstStyle/>
          <a:p>
            <a:pPr marL="171450" indent="-171450" eaLnBrk="1" hangingPunct="1"/>
            <a:r>
              <a:rPr lang="en-US" altLang="en-US" sz="1600" smtClean="0"/>
              <a:t>Region of foregut just caudal to lung bud develops into esophagus </a:t>
            </a:r>
            <a:r>
              <a:rPr lang="en-US" altLang="en-US" sz="1600" i="1" smtClean="0">
                <a:solidFill>
                  <a:srgbClr val="FF0000"/>
                </a:solidFill>
              </a:rPr>
              <a:t>–errors in forming the esophagotracheal septa and/or re-canalization lead to tracheoesophageal fistulas and/or esophageal atresia, respectively.</a:t>
            </a:r>
            <a:endParaRPr lang="en-US" altLang="en-US" sz="1600" smtClean="0"/>
          </a:p>
          <a:p>
            <a:pPr marL="171450" indent="-171450" eaLnBrk="1" hangingPunct="1"/>
            <a:r>
              <a:rPr lang="en-US" altLang="en-US" sz="1600" smtClean="0"/>
              <a:t>Endodermal lining is stratified columnar and proliferates such that the lumen is obliterated; patency of the lumen established by re-canalization </a:t>
            </a:r>
            <a:r>
              <a:rPr lang="en-US" altLang="en-US" sz="1600" i="1" smtClean="0">
                <a:solidFill>
                  <a:srgbClr val="FF0000"/>
                </a:solidFill>
              </a:rPr>
              <a:t>–errors in this process lead to esophageal stenosis</a:t>
            </a:r>
          </a:p>
          <a:p>
            <a:pPr marL="571500" lvl="1" indent="-171450" eaLnBrk="1" hangingPunct="1"/>
            <a:r>
              <a:rPr lang="en-US" altLang="en-US" sz="1200" i="1" smtClean="0">
                <a:solidFill>
                  <a:srgbClr val="FF0000"/>
                </a:solidFill>
              </a:rPr>
              <a:t>NOTE: this process of recanalization occurs throughout the gut tube, so occlusion can occur anywhere along the GI tract (e.g. duodenal stenosis) </a:t>
            </a:r>
          </a:p>
          <a:p>
            <a:pPr marL="171450" indent="-171450" eaLnBrk="1" hangingPunct="1"/>
            <a:r>
              <a:rPr lang="en-US" altLang="en-US" sz="1600" smtClean="0"/>
              <a:t>Tube initially short and must grow in length to “keep up” with descent of heart and lungs </a:t>
            </a:r>
            <a:r>
              <a:rPr lang="en-US" altLang="en-US" sz="1600" i="1" smtClean="0">
                <a:solidFill>
                  <a:srgbClr val="FF0000"/>
                </a:solidFill>
              </a:rPr>
              <a:t>–failure of growth in length leads to congenital hiatal hernia in which the cranial portion of the stomach is pulled into the hiatus.</a:t>
            </a:r>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51308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b="8459"/>
          <a:stretch>
            <a:fillRect/>
          </a:stretch>
        </p:blipFill>
        <p:spPr>
          <a:xfrm>
            <a:off x="381000" y="3951288"/>
            <a:ext cx="5105400" cy="2173287"/>
          </a:xfrm>
          <a:noFill/>
        </p:spPr>
      </p:pic>
      <p:sp>
        <p:nvSpPr>
          <p:cNvPr id="21510" name="TextBox 5"/>
          <p:cNvSpPr txBox="1">
            <a:spLocks noChangeArrowheads="1"/>
          </p:cNvSpPr>
          <p:nvPr/>
        </p:nvSpPr>
        <p:spPr bwMode="auto">
          <a:xfrm>
            <a:off x="152400" y="3308350"/>
            <a:ext cx="1427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14-06</a:t>
            </a:r>
          </a:p>
        </p:txBody>
      </p:sp>
      <p:sp>
        <p:nvSpPr>
          <p:cNvPr id="21511" name="TextBox 6"/>
          <p:cNvSpPr txBox="1">
            <a:spLocks noChangeArrowheads="1"/>
          </p:cNvSpPr>
          <p:nvPr/>
        </p:nvSpPr>
        <p:spPr bwMode="auto">
          <a:xfrm>
            <a:off x="4763" y="6124575"/>
            <a:ext cx="1265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Larsen’s fig 14-22</a:t>
            </a:r>
          </a:p>
        </p:txBody>
      </p:sp>
      <p:sp>
        <p:nvSpPr>
          <p:cNvPr id="3" name="TextBox 2"/>
          <p:cNvSpPr txBox="1"/>
          <p:nvPr/>
        </p:nvSpPr>
        <p:spPr>
          <a:xfrm>
            <a:off x="1676400" y="5986463"/>
            <a:ext cx="898525" cy="338137"/>
          </a:xfrm>
          <a:prstGeom prst="rect">
            <a:avLst/>
          </a:prstGeom>
          <a:noFill/>
        </p:spPr>
        <p:txBody>
          <a:bodyPr wrap="none">
            <a:spAutoFit/>
          </a:bodyPr>
          <a:lstStyle/>
          <a:p>
            <a:pPr>
              <a:defRPr/>
            </a:pPr>
            <a:r>
              <a:rPr lang="en-US" sz="1600" dirty="0">
                <a:latin typeface="+mn-lt"/>
              </a:rPr>
              <a:t>5</a:t>
            </a:r>
            <a:r>
              <a:rPr lang="en-US" sz="1600" baseline="30000" dirty="0">
                <a:latin typeface="+mn-lt"/>
              </a:rPr>
              <a:t>th</a:t>
            </a:r>
            <a:r>
              <a:rPr lang="en-US" sz="1600" dirty="0">
                <a:latin typeface="+mn-lt"/>
              </a:rPr>
              <a:t> week</a:t>
            </a:r>
          </a:p>
        </p:txBody>
      </p:sp>
      <p:sp>
        <p:nvSpPr>
          <p:cNvPr id="9" name="TextBox 8"/>
          <p:cNvSpPr txBox="1"/>
          <p:nvPr/>
        </p:nvSpPr>
        <p:spPr>
          <a:xfrm>
            <a:off x="3140075" y="5910263"/>
            <a:ext cx="898525" cy="338137"/>
          </a:xfrm>
          <a:prstGeom prst="rect">
            <a:avLst/>
          </a:prstGeom>
          <a:noFill/>
        </p:spPr>
        <p:txBody>
          <a:bodyPr wrap="none">
            <a:spAutoFit/>
          </a:bodyPr>
          <a:lstStyle/>
          <a:p>
            <a:pPr>
              <a:defRPr/>
            </a:pPr>
            <a:r>
              <a:rPr lang="en-US" sz="1600" dirty="0">
                <a:latin typeface="+mn-lt"/>
              </a:rPr>
              <a:t>7</a:t>
            </a:r>
            <a:r>
              <a:rPr lang="en-US" sz="1600" baseline="30000" dirty="0">
                <a:latin typeface="+mn-lt"/>
              </a:rPr>
              <a:t>th</a:t>
            </a:r>
            <a:r>
              <a:rPr lang="en-US" sz="1600" dirty="0">
                <a:latin typeface="+mn-lt"/>
              </a:rPr>
              <a:t> week</a:t>
            </a:r>
          </a:p>
        </p:txBody>
      </p:sp>
      <p:sp>
        <p:nvSpPr>
          <p:cNvPr id="10" name="TextBox 9"/>
          <p:cNvSpPr txBox="1"/>
          <p:nvPr/>
        </p:nvSpPr>
        <p:spPr>
          <a:xfrm>
            <a:off x="4511675" y="6062663"/>
            <a:ext cx="898525" cy="338137"/>
          </a:xfrm>
          <a:prstGeom prst="rect">
            <a:avLst/>
          </a:prstGeom>
          <a:noFill/>
        </p:spPr>
        <p:txBody>
          <a:bodyPr wrap="none">
            <a:spAutoFit/>
          </a:bodyPr>
          <a:lstStyle/>
          <a:p>
            <a:pPr>
              <a:defRPr/>
            </a:pPr>
            <a:r>
              <a:rPr lang="en-US" sz="1600" dirty="0">
                <a:latin typeface="+mn-lt"/>
              </a:rPr>
              <a:t>9</a:t>
            </a:r>
            <a:r>
              <a:rPr lang="en-US" sz="1600" baseline="30000" dirty="0">
                <a:latin typeface="+mn-lt"/>
              </a:rPr>
              <a:t>th</a:t>
            </a:r>
            <a:r>
              <a:rPr lang="en-US" sz="1600" dirty="0">
                <a:latin typeface="+mn-lt"/>
              </a:rPr>
              <a:t> week</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rtlCol="0">
            <a:normAutofit fontScale="90000"/>
          </a:bodyPr>
          <a:lstStyle/>
          <a:p>
            <a:pPr eaLnBrk="1" fontAlgn="auto" hangingPunct="1">
              <a:spcAft>
                <a:spcPts val="0"/>
              </a:spcAft>
              <a:defRPr/>
            </a:pPr>
            <a:r>
              <a:rPr lang="en-US" dirty="0" smtClean="0"/>
              <a:t>Regional Organogenesis: Stomach</a:t>
            </a:r>
          </a:p>
        </p:txBody>
      </p:sp>
      <p:sp>
        <p:nvSpPr>
          <p:cNvPr id="22531" name="Content Placeholder 3"/>
          <p:cNvSpPr>
            <a:spLocks noGrp="1"/>
          </p:cNvSpPr>
          <p:nvPr>
            <p:ph idx="13"/>
          </p:nvPr>
        </p:nvSpPr>
        <p:spPr>
          <a:xfrm>
            <a:off x="1257300" y="4953000"/>
            <a:ext cx="6591300" cy="1905000"/>
          </a:xfrm>
        </p:spPr>
        <p:txBody>
          <a:bodyPr/>
          <a:lstStyle/>
          <a:p>
            <a:pPr marL="228600" indent="-228600" eaLnBrk="1" hangingPunct="1"/>
            <a:r>
              <a:rPr lang="en-US" altLang="en-US" sz="1600" smtClean="0"/>
              <a:t>Stomach appears first as a fusiform dilation of the foregut endoderm which undergoes a 90° rotation driven by growth of the liver such that the left side moves ventrally and the right side moves dorsally (the vagus nerves follow this rotation which is how the </a:t>
            </a:r>
            <a:r>
              <a:rPr lang="en-US" altLang="en-US" sz="1600" b="1" smtClean="0"/>
              <a:t>left vagus </a:t>
            </a:r>
            <a:r>
              <a:rPr lang="en-US" altLang="en-US" sz="1600" smtClean="0"/>
              <a:t>becomes </a:t>
            </a:r>
            <a:r>
              <a:rPr lang="en-US" altLang="en-US" sz="1600" b="1" smtClean="0"/>
              <a:t>anterior</a:t>
            </a:r>
            <a:r>
              <a:rPr lang="en-US" altLang="en-US" sz="1600" smtClean="0"/>
              <a:t> and the </a:t>
            </a:r>
            <a:r>
              <a:rPr lang="en-US" altLang="en-US" sz="1600" b="1" smtClean="0"/>
              <a:t>right vagus</a:t>
            </a:r>
            <a:r>
              <a:rPr lang="en-US" altLang="en-US" sz="1600" smtClean="0"/>
              <a:t> becomes </a:t>
            </a:r>
            <a:r>
              <a:rPr lang="en-US" altLang="en-US" sz="1600" b="1" smtClean="0"/>
              <a:t>posterior</a:t>
            </a:r>
            <a:r>
              <a:rPr lang="en-US" altLang="en-US" sz="1600" smtClean="0"/>
              <a:t>).</a:t>
            </a:r>
          </a:p>
          <a:p>
            <a:pPr marL="228600" indent="-228600" eaLnBrk="1" hangingPunct="1"/>
            <a:r>
              <a:rPr lang="en-US" altLang="en-US" sz="1600" smtClean="0"/>
              <a:t>Differential growth of the stomach borders establishes the greater and lesser curvatures; cranio-caudal rotation tips the pylorus superiorly.</a:t>
            </a:r>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838200"/>
            <a:ext cx="42259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7"/>
          <p:cNvSpPr txBox="1">
            <a:spLocks noChangeArrowheads="1"/>
          </p:cNvSpPr>
          <p:nvPr/>
        </p:nvSpPr>
        <p:spPr bwMode="auto">
          <a:xfrm>
            <a:off x="2241550" y="4572000"/>
            <a:ext cx="13493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100" i="1">
                <a:latin typeface="Calibri" pitchFamily="34" charset="0"/>
                <a:ea typeface="Calibri" pitchFamily="34" charset="0"/>
                <a:cs typeface="Calibri" pitchFamily="34" charset="0"/>
              </a:rPr>
              <a:t>Langman’s fig 14-08</a:t>
            </a:r>
          </a:p>
        </p:txBody>
      </p:sp>
      <p:sp>
        <p:nvSpPr>
          <p:cNvPr id="11" name="TextBox 10"/>
          <p:cNvSpPr txBox="1"/>
          <p:nvPr/>
        </p:nvSpPr>
        <p:spPr>
          <a:xfrm>
            <a:off x="2286000" y="606425"/>
            <a:ext cx="806450" cy="307975"/>
          </a:xfrm>
          <a:prstGeom prst="rect">
            <a:avLst/>
          </a:prstGeom>
          <a:noFill/>
        </p:spPr>
        <p:txBody>
          <a:bodyPr wrap="none">
            <a:spAutoFit/>
          </a:bodyPr>
          <a:lstStyle/>
          <a:p>
            <a:pPr>
              <a:defRPr/>
            </a:pPr>
            <a:r>
              <a:rPr lang="en-US" sz="1400" dirty="0">
                <a:latin typeface="+mn-lt"/>
              </a:rPr>
              <a:t>4</a:t>
            </a:r>
            <a:r>
              <a:rPr lang="en-US" sz="1400" baseline="30000" dirty="0">
                <a:latin typeface="+mn-lt"/>
              </a:rPr>
              <a:t>th</a:t>
            </a:r>
            <a:r>
              <a:rPr lang="en-US" sz="1400" dirty="0">
                <a:latin typeface="+mn-lt"/>
              </a:rPr>
              <a:t> week</a:t>
            </a:r>
          </a:p>
        </p:txBody>
      </p:sp>
      <p:sp>
        <p:nvSpPr>
          <p:cNvPr id="12" name="TextBox 11"/>
          <p:cNvSpPr txBox="1"/>
          <p:nvPr/>
        </p:nvSpPr>
        <p:spPr>
          <a:xfrm>
            <a:off x="5238750" y="4416425"/>
            <a:ext cx="904875" cy="307975"/>
          </a:xfrm>
          <a:prstGeom prst="rect">
            <a:avLst/>
          </a:prstGeom>
          <a:noFill/>
        </p:spPr>
        <p:txBody>
          <a:bodyPr wrap="none">
            <a:spAutoFit/>
          </a:bodyPr>
          <a:lstStyle/>
          <a:p>
            <a:pPr>
              <a:defRPr/>
            </a:pPr>
            <a:r>
              <a:rPr lang="en-US" sz="1400" dirty="0">
                <a:latin typeface="+mn-lt"/>
              </a:rPr>
              <a:t>3</a:t>
            </a:r>
            <a:r>
              <a:rPr lang="en-US" sz="1400" baseline="30000" dirty="0">
                <a:latin typeface="+mn-lt"/>
              </a:rPr>
              <a:t>rd</a:t>
            </a:r>
            <a:r>
              <a:rPr lang="en-US" sz="1400" dirty="0">
                <a:latin typeface="+mn-lt"/>
              </a:rPr>
              <a:t> month</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844800"/>
            <a:ext cx="41910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533400"/>
            <a:ext cx="40481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7"/>
          <p:cNvSpPr txBox="1">
            <a:spLocks noChangeArrowheads="1"/>
          </p:cNvSpPr>
          <p:nvPr/>
        </p:nvSpPr>
        <p:spPr bwMode="auto">
          <a:xfrm>
            <a:off x="4408488" y="2514600"/>
            <a:ext cx="992187"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800">
                <a:latin typeface="Arial" charset="0"/>
                <a:cs typeface="Arial" charset="0"/>
              </a:rPr>
              <a:t>Greater omentum</a:t>
            </a:r>
          </a:p>
        </p:txBody>
      </p:sp>
      <p:sp>
        <p:nvSpPr>
          <p:cNvPr id="8" name="TextBox 7"/>
          <p:cNvSpPr txBox="1"/>
          <p:nvPr/>
        </p:nvSpPr>
        <p:spPr>
          <a:xfrm>
            <a:off x="1447800" y="3051175"/>
            <a:ext cx="904875" cy="307975"/>
          </a:xfrm>
          <a:prstGeom prst="rect">
            <a:avLst/>
          </a:prstGeom>
          <a:noFill/>
        </p:spPr>
        <p:txBody>
          <a:bodyPr wrap="none">
            <a:spAutoFit/>
          </a:bodyPr>
          <a:lstStyle/>
          <a:p>
            <a:pPr>
              <a:defRPr/>
            </a:pPr>
            <a:r>
              <a:rPr lang="en-US" sz="1400" dirty="0">
                <a:latin typeface="+mn-lt"/>
              </a:rPr>
              <a:t>3</a:t>
            </a:r>
            <a:r>
              <a:rPr lang="en-US" sz="1400" baseline="30000" dirty="0">
                <a:latin typeface="+mn-lt"/>
              </a:rPr>
              <a:t>rd</a:t>
            </a:r>
            <a:r>
              <a:rPr lang="en-US" sz="1400" dirty="0">
                <a:latin typeface="+mn-lt"/>
              </a:rPr>
              <a:t> month</a:t>
            </a:r>
          </a:p>
        </p:txBody>
      </p:sp>
      <p:sp>
        <p:nvSpPr>
          <p:cNvPr id="9" name="TextBox 8"/>
          <p:cNvSpPr txBox="1"/>
          <p:nvPr/>
        </p:nvSpPr>
        <p:spPr>
          <a:xfrm>
            <a:off x="4779963" y="2897188"/>
            <a:ext cx="903287" cy="307975"/>
          </a:xfrm>
          <a:prstGeom prst="rect">
            <a:avLst/>
          </a:prstGeom>
          <a:noFill/>
        </p:spPr>
        <p:txBody>
          <a:bodyPr wrap="none">
            <a:spAutoFit/>
          </a:bodyPr>
          <a:lstStyle/>
          <a:p>
            <a:pPr>
              <a:defRPr/>
            </a:pPr>
            <a:r>
              <a:rPr lang="en-US" sz="1400" dirty="0">
                <a:latin typeface="+mn-lt"/>
              </a:rPr>
              <a:t>3</a:t>
            </a:r>
            <a:r>
              <a:rPr lang="en-US" sz="1400" baseline="30000" dirty="0">
                <a:latin typeface="+mn-lt"/>
              </a:rPr>
              <a:t>rd</a:t>
            </a:r>
            <a:r>
              <a:rPr lang="en-US" sz="1400" dirty="0">
                <a:latin typeface="+mn-lt"/>
              </a:rPr>
              <a:t> month</a:t>
            </a:r>
          </a:p>
        </p:txBody>
      </p:sp>
      <p:sp>
        <p:nvSpPr>
          <p:cNvPr id="10" name="TextBox 9"/>
          <p:cNvSpPr txBox="1"/>
          <p:nvPr/>
        </p:nvSpPr>
        <p:spPr>
          <a:xfrm>
            <a:off x="1174750" y="609600"/>
            <a:ext cx="806450" cy="307975"/>
          </a:xfrm>
          <a:prstGeom prst="rect">
            <a:avLst/>
          </a:prstGeom>
          <a:noFill/>
        </p:spPr>
        <p:txBody>
          <a:bodyPr wrap="none">
            <a:spAutoFit/>
          </a:bodyPr>
          <a:lstStyle/>
          <a:p>
            <a:pPr>
              <a:defRPr/>
            </a:pPr>
            <a:r>
              <a:rPr lang="en-US" sz="1400" dirty="0">
                <a:latin typeface="+mn-lt"/>
              </a:rPr>
              <a:t>5</a:t>
            </a:r>
            <a:r>
              <a:rPr lang="en-US" sz="1400" baseline="30000" dirty="0">
                <a:latin typeface="+mn-lt"/>
              </a:rPr>
              <a:t>th</a:t>
            </a:r>
            <a:r>
              <a:rPr lang="en-US" sz="1400" dirty="0">
                <a:latin typeface="+mn-lt"/>
              </a:rPr>
              <a:t> week</a:t>
            </a:r>
          </a:p>
        </p:txBody>
      </p:sp>
      <p:sp>
        <p:nvSpPr>
          <p:cNvPr id="11" name="TextBox 10"/>
          <p:cNvSpPr txBox="1"/>
          <p:nvPr/>
        </p:nvSpPr>
        <p:spPr>
          <a:xfrm>
            <a:off x="5137150" y="758825"/>
            <a:ext cx="806450" cy="307975"/>
          </a:xfrm>
          <a:prstGeom prst="rect">
            <a:avLst/>
          </a:prstGeom>
          <a:noFill/>
        </p:spPr>
        <p:txBody>
          <a:bodyPr wrap="none">
            <a:spAutoFit/>
          </a:bodyPr>
          <a:lstStyle/>
          <a:p>
            <a:pPr>
              <a:defRPr/>
            </a:pPr>
            <a:r>
              <a:rPr lang="en-US" sz="1400" dirty="0">
                <a:latin typeface="+mn-lt"/>
              </a:rPr>
              <a:t>6</a:t>
            </a:r>
            <a:r>
              <a:rPr lang="en-US" sz="1400" baseline="30000" dirty="0">
                <a:latin typeface="+mn-lt"/>
              </a:rPr>
              <a:t>th</a:t>
            </a:r>
            <a:r>
              <a:rPr lang="en-US" sz="1400" dirty="0">
                <a:latin typeface="+mn-lt"/>
              </a:rPr>
              <a:t> week</a:t>
            </a:r>
          </a:p>
        </p:txBody>
      </p:sp>
      <p:sp>
        <p:nvSpPr>
          <p:cNvPr id="23561" name="Title 1"/>
          <p:cNvSpPr>
            <a:spLocks noGrp="1"/>
          </p:cNvSpPr>
          <p:nvPr>
            <p:ph type="title"/>
          </p:nvPr>
        </p:nvSpPr>
        <p:spPr>
          <a:xfrm>
            <a:off x="457200" y="0"/>
            <a:ext cx="8229600" cy="533400"/>
          </a:xfrm>
        </p:spPr>
        <p:txBody>
          <a:bodyPr/>
          <a:lstStyle/>
          <a:p>
            <a:r>
              <a:rPr lang="en-US" altLang="en-US" sz="4000" smtClean="0"/>
              <a:t>Regional Organogenesis: Stomach</a:t>
            </a:r>
          </a:p>
        </p:txBody>
      </p:sp>
      <p:sp>
        <p:nvSpPr>
          <p:cNvPr id="23562" name="Content Placeholder 3"/>
          <p:cNvSpPr>
            <a:spLocks noGrp="1"/>
          </p:cNvSpPr>
          <p:nvPr>
            <p:ph idx="13"/>
          </p:nvPr>
        </p:nvSpPr>
        <p:spPr>
          <a:xfrm>
            <a:off x="666750" y="5029200"/>
            <a:ext cx="7867650" cy="1828800"/>
          </a:xfrm>
        </p:spPr>
        <p:txBody>
          <a:bodyPr>
            <a:normAutofit lnSpcReduction="10000"/>
          </a:bodyPr>
          <a:lstStyle/>
          <a:p>
            <a:pPr>
              <a:defRPr/>
            </a:pPr>
            <a:r>
              <a:rPr lang="en-US" sz="1400" dirty="0" smtClean="0"/>
              <a:t>90° rotation driven by growth of the liver such that the left side moves ventrally and the right side moves dorsally (the </a:t>
            </a:r>
            <a:r>
              <a:rPr lang="en-US" sz="1400" dirty="0" err="1" smtClean="0"/>
              <a:t>vagus</a:t>
            </a:r>
            <a:r>
              <a:rPr lang="en-US" sz="1400" dirty="0" smtClean="0"/>
              <a:t> nerves follow this rotation which is how the </a:t>
            </a:r>
            <a:r>
              <a:rPr lang="en-US" sz="1400" b="1" dirty="0" smtClean="0"/>
              <a:t>left </a:t>
            </a:r>
            <a:r>
              <a:rPr lang="en-US" sz="1400" b="1" dirty="0" err="1" smtClean="0"/>
              <a:t>vagus</a:t>
            </a:r>
            <a:r>
              <a:rPr lang="en-US" sz="1400" b="1" dirty="0" smtClean="0"/>
              <a:t> </a:t>
            </a:r>
            <a:r>
              <a:rPr lang="en-US" sz="1400" dirty="0" smtClean="0"/>
              <a:t>becomes </a:t>
            </a:r>
            <a:r>
              <a:rPr lang="en-US" sz="1400" b="1" dirty="0" smtClean="0"/>
              <a:t>anterior</a:t>
            </a:r>
            <a:r>
              <a:rPr lang="en-US" sz="1400" dirty="0" smtClean="0"/>
              <a:t> and the </a:t>
            </a:r>
            <a:r>
              <a:rPr lang="en-US" sz="1400" b="1" dirty="0" smtClean="0"/>
              <a:t>right </a:t>
            </a:r>
            <a:r>
              <a:rPr lang="en-US" sz="1400" b="1" dirty="0" err="1" smtClean="0"/>
              <a:t>vagus</a:t>
            </a:r>
            <a:r>
              <a:rPr lang="en-US" sz="1400" dirty="0" smtClean="0"/>
              <a:t> becomes </a:t>
            </a:r>
            <a:r>
              <a:rPr lang="en-US" sz="1400" b="1" dirty="0" smtClean="0"/>
              <a:t>posterior</a:t>
            </a:r>
            <a:r>
              <a:rPr lang="en-US" sz="1400" dirty="0" smtClean="0"/>
              <a:t>).</a:t>
            </a:r>
          </a:p>
          <a:p>
            <a:pPr>
              <a:defRPr/>
            </a:pPr>
            <a:r>
              <a:rPr lang="en-US" sz="1400" dirty="0" smtClean="0"/>
              <a:t>Dorsal AND ventral mesenteries of the stomach are retained to become the greater and lesser </a:t>
            </a:r>
            <a:r>
              <a:rPr lang="en-US" sz="1400" dirty="0" err="1" smtClean="0"/>
              <a:t>omenta</a:t>
            </a:r>
            <a:r>
              <a:rPr lang="en-US" sz="1400" dirty="0" smtClean="0"/>
              <a:t>, respectively</a:t>
            </a:r>
          </a:p>
          <a:p>
            <a:pPr>
              <a:defRPr/>
            </a:pPr>
            <a:r>
              <a:rPr lang="en-US" sz="1400" dirty="0" smtClean="0"/>
              <a:t>Caudal end of the stomach separated from the duodenum by formation of the pyloric sphincter (dependent on factors such as SOX-9, NKX-2.5, and BMP-4 signaling) </a:t>
            </a:r>
            <a:r>
              <a:rPr lang="en-US" sz="1400" i="1" dirty="0" smtClean="0">
                <a:solidFill>
                  <a:srgbClr val="FF0000"/>
                </a:solidFill>
              </a:rPr>
              <a:t>–errors in this process lead to pyloric stenosis.  </a:t>
            </a:r>
          </a:p>
        </p:txBody>
      </p:sp>
      <p:sp>
        <p:nvSpPr>
          <p:cNvPr id="14" name="TextBox 13"/>
          <p:cNvSpPr txBox="1"/>
          <p:nvPr/>
        </p:nvSpPr>
        <p:spPr>
          <a:xfrm>
            <a:off x="6324600" y="2282825"/>
            <a:ext cx="1639888" cy="307975"/>
          </a:xfrm>
          <a:prstGeom prst="rect">
            <a:avLst/>
          </a:prstGeom>
          <a:noFill/>
        </p:spPr>
        <p:txBody>
          <a:bodyPr wrap="none">
            <a:spAutoFit/>
          </a:bodyPr>
          <a:lstStyle/>
          <a:p>
            <a:pPr>
              <a:defRPr/>
            </a:pPr>
            <a:r>
              <a:rPr lang="en-US" sz="1400" dirty="0">
                <a:latin typeface="+mn-lt"/>
              </a:rPr>
              <a:t>(</a:t>
            </a:r>
            <a:r>
              <a:rPr lang="en-US" sz="1400" dirty="0">
                <a:latin typeface="+mn-lt"/>
                <a:hlinkClick r:id="rId8"/>
              </a:rPr>
              <a:t>QuickTime version</a:t>
            </a:r>
            <a:r>
              <a:rPr lang="en-US" sz="1400" dirty="0">
                <a:latin typeface="+mn-lt"/>
              </a:rPr>
              <a:t>)</a:t>
            </a:r>
          </a:p>
        </p:txBody>
      </p:sp>
      <p:sp>
        <p:nvSpPr>
          <p:cNvPr id="15" name="TextBox 14"/>
          <p:cNvSpPr txBox="1"/>
          <p:nvPr/>
        </p:nvSpPr>
        <p:spPr>
          <a:xfrm>
            <a:off x="6324600" y="4721225"/>
            <a:ext cx="1639888" cy="307975"/>
          </a:xfrm>
          <a:prstGeom prst="rect">
            <a:avLst/>
          </a:prstGeom>
          <a:noFill/>
        </p:spPr>
        <p:txBody>
          <a:bodyPr wrap="none">
            <a:spAutoFit/>
          </a:bodyPr>
          <a:lstStyle/>
          <a:p>
            <a:pPr>
              <a:defRPr/>
            </a:pPr>
            <a:r>
              <a:rPr lang="en-US" sz="1400" dirty="0">
                <a:latin typeface="+mn-lt"/>
              </a:rPr>
              <a:t>(</a:t>
            </a:r>
            <a:r>
              <a:rPr lang="en-US" sz="1400" dirty="0">
                <a:latin typeface="+mn-lt"/>
                <a:hlinkClick r:id="rId9"/>
              </a:rPr>
              <a:t>QuickTime version</a:t>
            </a:r>
            <a:r>
              <a:rPr lang="en-US" sz="1400" dirty="0">
                <a:latin typeface="+mn-lt"/>
              </a:rPr>
              <a:t>)</a:t>
            </a:r>
          </a:p>
        </p:txBody>
      </p:sp>
      <p:sp>
        <p:nvSpPr>
          <p:cNvPr id="16" name="TextBox 7"/>
          <p:cNvSpPr txBox="1">
            <a:spLocks noChangeArrowheads="1"/>
          </p:cNvSpPr>
          <p:nvPr/>
        </p:nvSpPr>
        <p:spPr bwMode="auto">
          <a:xfrm>
            <a:off x="1428750" y="4781550"/>
            <a:ext cx="15525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defRPr/>
            </a:pPr>
            <a:r>
              <a:rPr lang="en-US" sz="1050" i="1" dirty="0" err="1" smtClean="0">
                <a:latin typeface="Calibri" pitchFamily="34" charset="0"/>
                <a:cs typeface="Calibri" pitchFamily="34" charset="0"/>
              </a:rPr>
              <a:t>Langman’s</a:t>
            </a:r>
            <a:r>
              <a:rPr lang="en-US" sz="1050" i="1" dirty="0" smtClean="0">
                <a:latin typeface="Calibri" pitchFamily="34" charset="0"/>
                <a:cs typeface="Calibri" pitchFamily="34" charset="0"/>
              </a:rPr>
              <a:t> figs 14-11, 12</a:t>
            </a:r>
          </a:p>
        </p:txBody>
      </p:sp>
      <p:pic>
        <p:nvPicPr>
          <p:cNvPr id="5" name="lessersac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668294" y="936625"/>
            <a:ext cx="952500" cy="1181100"/>
          </a:xfrm>
          <a:prstGeom prst="rect">
            <a:avLst/>
          </a:prstGeom>
        </p:spPr>
      </p:pic>
      <p:pic>
        <p:nvPicPr>
          <p:cNvPr id="6" name="lessersacB.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096000" y="2816225"/>
            <a:ext cx="1943100" cy="1905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0" y="838200"/>
            <a:ext cx="59785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4"/>
          <p:cNvSpPr txBox="1">
            <a:spLocks noChangeArrowheads="1"/>
          </p:cNvSpPr>
          <p:nvPr/>
        </p:nvSpPr>
        <p:spPr bwMode="auto">
          <a:xfrm>
            <a:off x="5715000" y="381000"/>
            <a:ext cx="3597275"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3200" b="1">
                <a:solidFill>
                  <a:schemeClr val="accent2"/>
                </a:solidFill>
                <a:latin typeface="Calibri" pitchFamily="34" charset="0"/>
              </a:rPr>
              <a:t>Gastrulation:</a:t>
            </a:r>
            <a:endParaRPr lang="en-US" altLang="en-US">
              <a:latin typeface="Calibri" pitchFamily="34" charset="0"/>
            </a:endParaRPr>
          </a:p>
          <a:p>
            <a:endParaRPr lang="en-US" altLang="en-US">
              <a:latin typeface="Calibri" pitchFamily="34" charset="0"/>
            </a:endParaRPr>
          </a:p>
          <a:p>
            <a:r>
              <a:rPr lang="en-US" altLang="en-US" sz="2000" b="1">
                <a:latin typeface="Calibri" pitchFamily="34" charset="0"/>
              </a:rPr>
              <a:t>Epiblast cells </a:t>
            </a:r>
          </a:p>
          <a:p>
            <a:r>
              <a:rPr lang="en-US" altLang="en-US" sz="2000" b="1">
                <a:latin typeface="Calibri" pitchFamily="34" charset="0"/>
              </a:rPr>
              <a:t>migrate through the </a:t>
            </a:r>
          </a:p>
          <a:p>
            <a:r>
              <a:rPr lang="en-US" altLang="en-US" sz="2000" b="1">
                <a:latin typeface="Calibri" pitchFamily="34" charset="0"/>
              </a:rPr>
              <a:t>primitive streak.</a:t>
            </a:r>
          </a:p>
          <a:p>
            <a:endParaRPr lang="en-US" altLang="en-US" sz="2000" b="1">
              <a:latin typeface="Calibri" pitchFamily="34" charset="0"/>
            </a:endParaRPr>
          </a:p>
          <a:p>
            <a:r>
              <a:rPr lang="en-US" altLang="en-US" sz="2000" b="1">
                <a:latin typeface="Calibri" pitchFamily="34" charset="0"/>
              </a:rPr>
              <a:t>Definitive (embryonic) </a:t>
            </a:r>
          </a:p>
          <a:p>
            <a:r>
              <a:rPr lang="en-US" altLang="en-US" sz="2000" b="1">
                <a:latin typeface="Calibri" pitchFamily="34" charset="0"/>
              </a:rPr>
              <a:t>endoderm cells displace </a:t>
            </a:r>
          </a:p>
          <a:p>
            <a:r>
              <a:rPr lang="en-US" altLang="en-US" sz="2000" b="1">
                <a:latin typeface="Calibri" pitchFamily="34" charset="0"/>
              </a:rPr>
              <a:t>the hypoblast.</a:t>
            </a:r>
          </a:p>
          <a:p>
            <a:endParaRPr lang="en-US" altLang="en-US" sz="2000" b="1">
              <a:latin typeface="Calibri" pitchFamily="34" charset="0"/>
            </a:endParaRPr>
          </a:p>
          <a:p>
            <a:r>
              <a:rPr lang="en-US" altLang="en-US" sz="2000" b="1">
                <a:latin typeface="Calibri" pitchFamily="34" charset="0"/>
              </a:rPr>
              <a:t>Mesoderm spreads </a:t>
            </a:r>
          </a:p>
          <a:p>
            <a:r>
              <a:rPr lang="en-US" altLang="en-US" sz="2000" b="1">
                <a:latin typeface="Calibri" pitchFamily="34" charset="0"/>
              </a:rPr>
              <a:t>between endoderm</a:t>
            </a:r>
          </a:p>
          <a:p>
            <a:r>
              <a:rPr lang="en-US" altLang="en-US" sz="2000" b="1">
                <a:latin typeface="Calibri" pitchFamily="34" charset="0"/>
              </a:rPr>
              <a:t>and ectoderm.</a:t>
            </a:r>
            <a:endParaRPr lang="en-US" altLang="en-US">
              <a:latin typeface="Calibri" pitchFamily="34" charset="0"/>
            </a:endParaRPr>
          </a:p>
        </p:txBody>
      </p:sp>
      <p:sp>
        <p:nvSpPr>
          <p:cNvPr id="6148" name="TextBox 3"/>
          <p:cNvSpPr txBox="1">
            <a:spLocks noChangeArrowheads="1"/>
          </p:cNvSpPr>
          <p:nvPr/>
        </p:nvSpPr>
        <p:spPr bwMode="auto">
          <a:xfrm>
            <a:off x="76200" y="6324600"/>
            <a:ext cx="1262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5.3</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p:cNvSpPr>
            <a:spLocks noGrp="1"/>
          </p:cNvSpPr>
          <p:nvPr>
            <p:ph type="title"/>
          </p:nvPr>
        </p:nvSpPr>
        <p:spPr>
          <a:xfrm>
            <a:off x="0" y="0"/>
            <a:ext cx="3886200" cy="762000"/>
          </a:xfrm>
        </p:spPr>
        <p:txBody>
          <a:bodyPr/>
          <a:lstStyle/>
          <a:p>
            <a:pPr algn="ctr" eaLnBrk="1" hangingPunct="1"/>
            <a:r>
              <a:rPr lang="en-US" altLang="en-US" sz="3600" smtClean="0"/>
              <a:t>Pyloric Stenosis</a:t>
            </a:r>
          </a:p>
        </p:txBody>
      </p:sp>
      <p:sp>
        <p:nvSpPr>
          <p:cNvPr id="24579" name="Text Placeholder 6"/>
          <p:cNvSpPr>
            <a:spLocks noGrp="1"/>
          </p:cNvSpPr>
          <p:nvPr>
            <p:ph type="body" sz="half" idx="2"/>
          </p:nvPr>
        </p:nvSpPr>
        <p:spPr>
          <a:xfrm>
            <a:off x="228600" y="762000"/>
            <a:ext cx="3429000" cy="5943600"/>
          </a:xfrm>
        </p:spPr>
        <p:txBody>
          <a:bodyPr/>
          <a:lstStyle/>
          <a:p>
            <a:pPr marL="114300" indent="-114300" eaLnBrk="1" hangingPunct="1">
              <a:buFont typeface="Arial" charset="0"/>
              <a:buChar char="•"/>
            </a:pPr>
            <a:r>
              <a:rPr lang="en-US" altLang="en-US" sz="1600" smtClean="0"/>
              <a:t>Rather common malformation: present in 0.5% - 0.1% of infants</a:t>
            </a:r>
          </a:p>
          <a:p>
            <a:pPr marL="114300" indent="-114300" eaLnBrk="1" hangingPunct="1">
              <a:buFont typeface="Arial" charset="0"/>
              <a:buChar char="•"/>
            </a:pPr>
            <a:endParaRPr lang="en-US" altLang="en-US" sz="1600" smtClean="0"/>
          </a:p>
          <a:p>
            <a:pPr marL="114300" indent="-114300" eaLnBrk="1" hangingPunct="1">
              <a:buFont typeface="Arial" charset="0"/>
              <a:buChar char="•"/>
            </a:pPr>
            <a:r>
              <a:rPr lang="en-US" altLang="en-US" sz="1600" smtClean="0"/>
              <a:t>Characterized by very forceful (aka “projectile”), non-bilious vomiting ~1hr. after feeding (when pyloric emptying would occur).</a:t>
            </a:r>
          </a:p>
          <a:p>
            <a:pPr marL="114300" lvl="1" indent="-114300" eaLnBrk="1" hangingPunct="1"/>
            <a:r>
              <a:rPr lang="en-US" altLang="en-US" sz="1400" i="1" smtClean="0">
                <a:solidFill>
                  <a:srgbClr val="FF0000"/>
                </a:solidFill>
              </a:rPr>
              <a:t>NOTE: the presence of bile would indicate POST-duodenal blockage of some sort.</a:t>
            </a:r>
          </a:p>
          <a:p>
            <a:pPr marL="114300" indent="-114300" eaLnBrk="1" hangingPunct="1">
              <a:buFont typeface="Arial" charset="0"/>
              <a:buChar char="•"/>
            </a:pPr>
            <a:endParaRPr lang="en-US" altLang="en-US" sz="1600" smtClean="0"/>
          </a:p>
          <a:p>
            <a:pPr marL="114300" indent="-114300" eaLnBrk="1" hangingPunct="1">
              <a:buFont typeface="Arial" charset="0"/>
              <a:buChar char="•"/>
            </a:pPr>
            <a:r>
              <a:rPr lang="en-US" altLang="en-US" sz="1600" smtClean="0"/>
              <a:t>Hypertrophied sphincter can often be palpated as a spherical nodule; peristalsis of the sphincter seen/felt under the skin.</a:t>
            </a:r>
          </a:p>
          <a:p>
            <a:pPr marL="114300" indent="-114300" eaLnBrk="1" hangingPunct="1">
              <a:buFont typeface="Arial" charset="0"/>
              <a:buChar char="•"/>
            </a:pPr>
            <a:endParaRPr lang="en-US" altLang="en-US" sz="1600" smtClean="0"/>
          </a:p>
          <a:p>
            <a:pPr marL="114300" indent="-114300" eaLnBrk="1" hangingPunct="1">
              <a:buFont typeface="Arial" charset="0"/>
              <a:buChar char="•"/>
            </a:pPr>
            <a:r>
              <a:rPr lang="en-US" altLang="en-US" sz="1600" smtClean="0"/>
              <a:t>Stenosis is due to overproliferation / hypertrophy of pyloric sphincter… NOT an error in re-canalization.</a:t>
            </a:r>
          </a:p>
          <a:p>
            <a:pPr marL="114300" indent="-114300" eaLnBrk="1" hangingPunct="1">
              <a:buFont typeface="Arial" charset="0"/>
              <a:buChar char="•"/>
            </a:pPr>
            <a:endParaRPr lang="en-US" altLang="en-US" sz="1600" smtClean="0"/>
          </a:p>
          <a:p>
            <a:pPr marL="114300" indent="-114300" eaLnBrk="1" hangingPunct="1">
              <a:buFont typeface="Arial" charset="0"/>
              <a:buChar char="•"/>
            </a:pPr>
            <a:r>
              <a:rPr lang="en-US" altLang="en-US" sz="1600" smtClean="0"/>
              <a:t>More common in males than females, so most likely has a genetic basis which is as yet undetermined.</a:t>
            </a: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0"/>
            <a:ext cx="52578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0"/>
            <a:ext cx="8839200" cy="762000"/>
          </a:xfrm>
        </p:spPr>
        <p:txBody>
          <a:bodyPr rtlCol="0">
            <a:normAutofit fontScale="90000"/>
          </a:bodyPr>
          <a:lstStyle/>
          <a:p>
            <a:pPr eaLnBrk="1" fontAlgn="auto" hangingPunct="1">
              <a:spcAft>
                <a:spcPts val="0"/>
              </a:spcAft>
              <a:defRPr/>
            </a:pPr>
            <a:r>
              <a:rPr lang="en-US" dirty="0" smtClean="0"/>
              <a:t>Regional Organogenesis: Liver &amp; Pancreas</a:t>
            </a:r>
          </a:p>
        </p:txBody>
      </p:sp>
      <p:sp>
        <p:nvSpPr>
          <p:cNvPr id="25603" name="Content Placeholder 6"/>
          <p:cNvSpPr>
            <a:spLocks noGrp="1"/>
          </p:cNvSpPr>
          <p:nvPr>
            <p:ph idx="13"/>
          </p:nvPr>
        </p:nvSpPr>
        <p:spPr/>
        <p:txBody>
          <a:bodyPr>
            <a:normAutofit fontScale="92500"/>
          </a:bodyPr>
          <a:lstStyle/>
          <a:p>
            <a:pPr eaLnBrk="1" hangingPunct="1">
              <a:defRPr/>
            </a:pPr>
            <a:r>
              <a:rPr lang="en-US" dirty="0" smtClean="0"/>
              <a:t>Liver and pancreas arise in the 4</a:t>
            </a:r>
            <a:r>
              <a:rPr lang="en-US" baseline="30000" dirty="0" smtClean="0"/>
              <a:t>th</a:t>
            </a:r>
            <a:r>
              <a:rPr lang="en-US" dirty="0" smtClean="0"/>
              <a:t> week from foregut endoderm in response to signals from nearby mesoderm</a:t>
            </a:r>
          </a:p>
          <a:p>
            <a:pPr eaLnBrk="1" hangingPunct="1">
              <a:defRPr/>
            </a:pPr>
            <a:r>
              <a:rPr lang="en-US" dirty="0" smtClean="0"/>
              <a:t>Pancreas actually has ventral and dorsal components, each specified in a different manner</a:t>
            </a:r>
          </a:p>
        </p:txBody>
      </p:sp>
      <p:pic>
        <p:nvPicPr>
          <p:cNvPr id="25604"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990600"/>
            <a:ext cx="80962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5"/>
          <p:cNvSpPr txBox="1">
            <a:spLocks noChangeArrowheads="1"/>
          </p:cNvSpPr>
          <p:nvPr/>
        </p:nvSpPr>
        <p:spPr bwMode="auto">
          <a:xfrm>
            <a:off x="7246938" y="3800475"/>
            <a:ext cx="1427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14-19</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0"/>
            <a:ext cx="8229600" cy="898525"/>
          </a:xfrm>
        </p:spPr>
        <p:txBody>
          <a:bodyPr/>
          <a:lstStyle/>
          <a:p>
            <a:pPr eaLnBrk="1" hangingPunct="1"/>
            <a:r>
              <a:rPr lang="en-US" altLang="en-US" sz="3200" smtClean="0"/>
              <a:t>Cardiac mesoderm and septum transversum specifies liver and ventral pancreas (sort of…)</a:t>
            </a:r>
          </a:p>
        </p:txBody>
      </p:sp>
      <p:sp>
        <p:nvSpPr>
          <p:cNvPr id="24579" name="Content Placeholder 3"/>
          <p:cNvSpPr>
            <a:spLocks noGrp="1"/>
          </p:cNvSpPr>
          <p:nvPr>
            <p:ph idx="13"/>
          </p:nvPr>
        </p:nvSpPr>
        <p:spPr>
          <a:xfrm>
            <a:off x="304800" y="4959350"/>
            <a:ext cx="8686800" cy="1898650"/>
          </a:xfrm>
        </p:spPr>
        <p:txBody>
          <a:bodyPr>
            <a:noAutofit/>
          </a:bodyPr>
          <a:lstStyle/>
          <a:p>
            <a:pPr marL="169863" indent="-169863" eaLnBrk="1" hangingPunct="1">
              <a:defRPr/>
            </a:pPr>
            <a:r>
              <a:rPr lang="en-US" sz="1600" dirty="0" smtClean="0"/>
              <a:t>ALL foregut endoderm has the potential to develop into either liver or pancreas but local signals repress these fates (mesodermal </a:t>
            </a:r>
            <a:r>
              <a:rPr lang="en-US" sz="1600" dirty="0" err="1" smtClean="0"/>
              <a:t>Wnts</a:t>
            </a:r>
            <a:r>
              <a:rPr lang="en-US" sz="1600" dirty="0" smtClean="0"/>
              <a:t> ↓ Liver;  mesodermal </a:t>
            </a:r>
            <a:r>
              <a:rPr lang="en-US" sz="1600" dirty="0" err="1" smtClean="0"/>
              <a:t>Wnts</a:t>
            </a:r>
            <a:r>
              <a:rPr lang="en-US" sz="1600" dirty="0" smtClean="0"/>
              <a:t> + endodermal </a:t>
            </a:r>
            <a:r>
              <a:rPr lang="en-US" sz="1600" dirty="0" err="1" smtClean="0"/>
              <a:t>Shh</a:t>
            </a:r>
            <a:r>
              <a:rPr lang="en-US" sz="1600" dirty="0" smtClean="0"/>
              <a:t> ↓ Pancreas) </a:t>
            </a:r>
          </a:p>
          <a:p>
            <a:pPr marL="169863" indent="-169863" eaLnBrk="1" hangingPunct="1">
              <a:defRPr/>
            </a:pPr>
            <a:r>
              <a:rPr lang="en-US" sz="1600" dirty="0" smtClean="0"/>
              <a:t>FGFs and BMPs from cardiac mesoderm and septum </a:t>
            </a:r>
            <a:r>
              <a:rPr lang="en-US" sz="1600" dirty="0" err="1" smtClean="0"/>
              <a:t>transversum</a:t>
            </a:r>
            <a:r>
              <a:rPr lang="en-US" sz="1600" dirty="0" smtClean="0"/>
              <a:t> inhibit </a:t>
            </a:r>
            <a:r>
              <a:rPr lang="en-US" sz="1600" dirty="0" err="1" smtClean="0"/>
              <a:t>Wnt</a:t>
            </a:r>
            <a:r>
              <a:rPr lang="en-US" sz="1600" dirty="0" smtClean="0"/>
              <a:t> signaling, but the endoderm still expresses </a:t>
            </a:r>
            <a:r>
              <a:rPr lang="en-US" sz="1600" dirty="0" err="1" smtClean="0"/>
              <a:t>Shh</a:t>
            </a:r>
            <a:r>
              <a:rPr lang="en-US" sz="1600" dirty="0" smtClean="0"/>
              <a:t> and thus develops into </a:t>
            </a:r>
            <a:r>
              <a:rPr lang="en-US" sz="1600" b="1" dirty="0" smtClean="0"/>
              <a:t>liver</a:t>
            </a:r>
            <a:r>
              <a:rPr lang="en-US" sz="1600" dirty="0" smtClean="0"/>
              <a:t>.</a:t>
            </a:r>
            <a:endParaRPr lang="en-US" sz="1600" b="1" dirty="0" smtClean="0"/>
          </a:p>
          <a:p>
            <a:pPr marL="169863" indent="-169863" eaLnBrk="1" hangingPunct="1">
              <a:defRPr/>
            </a:pPr>
            <a:r>
              <a:rPr lang="en-US" sz="1600" dirty="0" smtClean="0"/>
              <a:t>Meanwhile, endoderm just caudal to liver bud is out of reach from the FGFs and BMPs but still sees  </a:t>
            </a:r>
            <a:r>
              <a:rPr lang="en-US" sz="1600" dirty="0" err="1" smtClean="0"/>
              <a:t>Wnts</a:t>
            </a:r>
            <a:r>
              <a:rPr lang="en-US" sz="1600" dirty="0" smtClean="0"/>
              <a:t>, so the tissue does NOT become liver.   Unlike the rest of the endoderm, it does NOT express </a:t>
            </a:r>
            <a:r>
              <a:rPr lang="en-US" sz="1600" dirty="0" err="1" smtClean="0"/>
              <a:t>Shh</a:t>
            </a:r>
            <a:r>
              <a:rPr lang="en-US" sz="1600" dirty="0" smtClean="0"/>
              <a:t> and so develops into the  </a:t>
            </a:r>
            <a:r>
              <a:rPr lang="en-US" sz="1600" b="1" dirty="0" smtClean="0"/>
              <a:t>ventral pancreas</a:t>
            </a:r>
            <a:r>
              <a:rPr lang="en-US" sz="1600" dirty="0" smtClean="0"/>
              <a:t>.  </a:t>
            </a:r>
          </a:p>
          <a:p>
            <a:pPr eaLnBrk="1" hangingPunct="1">
              <a:buFont typeface="Arial" charset="0"/>
              <a:buNone/>
              <a:defRPr/>
            </a:pPr>
            <a:r>
              <a:rPr lang="en-US" sz="1600" dirty="0" smtClean="0"/>
              <a:t>   </a:t>
            </a: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50925"/>
            <a:ext cx="5681663"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rot="10800000">
            <a:off x="6400800" y="3970338"/>
            <a:ext cx="99060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630" name="TextBox 8"/>
          <p:cNvSpPr txBox="1">
            <a:spLocks noChangeArrowheads="1"/>
          </p:cNvSpPr>
          <p:nvPr/>
        </p:nvSpPr>
        <p:spPr bwMode="auto">
          <a:xfrm>
            <a:off x="7315200" y="3933825"/>
            <a:ext cx="1600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defRPr/>
            </a:pPr>
            <a:r>
              <a:rPr lang="en-US" sz="1600" dirty="0" smtClean="0">
                <a:latin typeface="+mn-lt"/>
              </a:rPr>
              <a:t>ventral pancreas</a:t>
            </a:r>
          </a:p>
        </p:txBody>
      </p:sp>
      <p:sp>
        <p:nvSpPr>
          <p:cNvPr id="26631" name="TextBox 7"/>
          <p:cNvSpPr txBox="1">
            <a:spLocks noChangeArrowheads="1"/>
          </p:cNvSpPr>
          <p:nvPr/>
        </p:nvSpPr>
        <p:spPr bwMode="auto">
          <a:xfrm>
            <a:off x="1600200" y="4648200"/>
            <a:ext cx="1427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14-22</a:t>
            </a:r>
          </a:p>
        </p:txBody>
      </p:sp>
      <p:sp>
        <p:nvSpPr>
          <p:cNvPr id="2" name="TextBox 1"/>
          <p:cNvSpPr txBox="1"/>
          <p:nvPr/>
        </p:nvSpPr>
        <p:spPr>
          <a:xfrm rot="20057729">
            <a:off x="5114925" y="3676650"/>
            <a:ext cx="438150" cy="254000"/>
          </a:xfrm>
          <a:prstGeom prst="rect">
            <a:avLst/>
          </a:prstGeom>
          <a:noFill/>
        </p:spPr>
        <p:txBody>
          <a:bodyPr wrap="none">
            <a:spAutoFit/>
          </a:bodyPr>
          <a:lstStyle/>
          <a:p>
            <a:pPr>
              <a:defRPr/>
            </a:pPr>
            <a:r>
              <a:rPr lang="en-US" sz="1050" dirty="0" err="1">
                <a:latin typeface="Arial" pitchFamily="34" charset="0"/>
                <a:cs typeface="Arial" pitchFamily="34" charset="0"/>
              </a:rPr>
              <a:t>Wnt</a:t>
            </a:r>
            <a:endParaRPr lang="en-US" sz="1050" dirty="0">
              <a:latin typeface="Arial" pitchFamily="34" charset="0"/>
              <a:cs typeface="Arial" pitchFamily="34" charset="0"/>
            </a:endParaRPr>
          </a:p>
        </p:txBody>
      </p:sp>
      <p:sp>
        <p:nvSpPr>
          <p:cNvPr id="9" name="TextBox 8"/>
          <p:cNvSpPr txBox="1"/>
          <p:nvPr/>
        </p:nvSpPr>
        <p:spPr>
          <a:xfrm rot="21390704">
            <a:off x="5957888" y="3940175"/>
            <a:ext cx="438150" cy="254000"/>
          </a:xfrm>
          <a:prstGeom prst="rect">
            <a:avLst/>
          </a:prstGeom>
          <a:noFill/>
        </p:spPr>
        <p:txBody>
          <a:bodyPr wrap="none">
            <a:spAutoFit/>
          </a:bodyPr>
          <a:lstStyle/>
          <a:p>
            <a:pPr>
              <a:defRPr/>
            </a:pPr>
            <a:r>
              <a:rPr lang="en-US" sz="1050" dirty="0" err="1">
                <a:latin typeface="Arial" pitchFamily="34" charset="0"/>
                <a:cs typeface="Arial" pitchFamily="34" charset="0"/>
              </a:rPr>
              <a:t>Wnt</a:t>
            </a:r>
            <a:endParaRPr lang="en-US" sz="105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rtlCol="0">
            <a:normAutofit fontScale="90000"/>
          </a:bodyPr>
          <a:lstStyle/>
          <a:p>
            <a:pPr eaLnBrk="1" fontAlgn="auto" hangingPunct="1">
              <a:spcAft>
                <a:spcPts val="0"/>
              </a:spcAft>
              <a:defRPr/>
            </a:pPr>
            <a:r>
              <a:rPr lang="en-US" dirty="0" smtClean="0"/>
              <a:t>The dorsal pancreas is specified by signaling from the notochord</a:t>
            </a:r>
          </a:p>
        </p:txBody>
      </p:sp>
      <p:sp>
        <p:nvSpPr>
          <p:cNvPr id="4" name="Content Placeholder 3"/>
          <p:cNvSpPr>
            <a:spLocks noGrp="1"/>
          </p:cNvSpPr>
          <p:nvPr>
            <p:ph idx="13"/>
          </p:nvPr>
        </p:nvSpPr>
        <p:spPr>
          <a:xfrm>
            <a:off x="457200" y="6096000"/>
            <a:ext cx="8229600" cy="762000"/>
          </a:xfrm>
        </p:spPr>
        <p:txBody>
          <a:bodyPr rtlCol="0">
            <a:normAutofit lnSpcReduction="10000"/>
          </a:bodyPr>
          <a:lstStyle/>
          <a:p>
            <a:pPr marL="0" indent="0" algn="ctr" eaLnBrk="1" fontAlgn="auto" hangingPunct="1">
              <a:spcAft>
                <a:spcPts val="0"/>
              </a:spcAft>
              <a:buFont typeface="Arial" pitchFamily="34" charset="0"/>
              <a:buNone/>
              <a:defRPr/>
            </a:pPr>
            <a:r>
              <a:rPr lang="en-US" sz="2400" dirty="0" smtClean="0"/>
              <a:t>Signaling from the notochord represses </a:t>
            </a:r>
            <a:r>
              <a:rPr lang="en-US" sz="2400" dirty="0" err="1" smtClean="0"/>
              <a:t>Shh</a:t>
            </a:r>
            <a:r>
              <a:rPr lang="en-US" sz="2400" dirty="0" smtClean="0"/>
              <a:t> in caudal foregut endoderm, which permits dorsal pancreatic differentiation.</a:t>
            </a:r>
          </a:p>
        </p:txBody>
      </p:sp>
      <p:pic>
        <p:nvPicPr>
          <p:cNvPr id="276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16025"/>
            <a:ext cx="54768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4"/>
          <p:cNvSpPr txBox="1">
            <a:spLocks noChangeArrowheads="1"/>
          </p:cNvSpPr>
          <p:nvPr/>
        </p:nvSpPr>
        <p:spPr bwMode="auto">
          <a:xfrm>
            <a:off x="6430963" y="5791200"/>
            <a:ext cx="1265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Larsen’s fig 14-05</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096000" y="0"/>
            <a:ext cx="3048000" cy="2590800"/>
          </a:xfrm>
        </p:spPr>
        <p:txBody>
          <a:bodyPr/>
          <a:lstStyle/>
          <a:p>
            <a:pPr algn="l" eaLnBrk="1" hangingPunct="1"/>
            <a:r>
              <a:rPr lang="en-US" altLang="en-US" sz="2800" smtClean="0"/>
              <a:t>Rotation of the duodenum brings the ventral and dorsal pancreas together</a:t>
            </a:r>
          </a:p>
        </p:txBody>
      </p:sp>
      <p:sp>
        <p:nvSpPr>
          <p:cNvPr id="29699" name="Content Placeholder 3"/>
          <p:cNvSpPr>
            <a:spLocks noGrp="1"/>
          </p:cNvSpPr>
          <p:nvPr>
            <p:ph idx="13"/>
          </p:nvPr>
        </p:nvSpPr>
        <p:spPr>
          <a:xfrm>
            <a:off x="5867400" y="3886200"/>
            <a:ext cx="3124200" cy="2057400"/>
          </a:xfrm>
        </p:spPr>
        <p:txBody>
          <a:bodyPr>
            <a:normAutofit fontScale="77500" lnSpcReduction="20000"/>
          </a:bodyPr>
          <a:lstStyle/>
          <a:p>
            <a:pPr marL="0" indent="0" eaLnBrk="1" hangingPunct="1">
              <a:buFont typeface="Arial" charset="0"/>
              <a:buNone/>
              <a:defRPr/>
            </a:pPr>
            <a:r>
              <a:rPr lang="en-US" sz="2000" dirty="0" smtClean="0"/>
              <a:t>Aberrations in this process may result in an </a:t>
            </a:r>
            <a:r>
              <a:rPr lang="en-US" sz="2000" u="sng" dirty="0" smtClean="0"/>
              <a:t>annular pancreas</a:t>
            </a:r>
            <a:r>
              <a:rPr lang="en-US" sz="2000" dirty="0" smtClean="0"/>
              <a:t>, which can constrict the duodenum.</a:t>
            </a:r>
          </a:p>
          <a:p>
            <a:pPr marL="0" indent="0" eaLnBrk="1" hangingPunct="1">
              <a:buFont typeface="Arial" charset="0"/>
              <a:buNone/>
              <a:defRPr/>
            </a:pPr>
            <a:endParaRPr lang="en-US" sz="2000" dirty="0"/>
          </a:p>
          <a:p>
            <a:pPr marL="0" indent="0" eaLnBrk="1" hangingPunct="1">
              <a:buFont typeface="Arial" charset="0"/>
              <a:buNone/>
              <a:defRPr/>
            </a:pPr>
            <a:r>
              <a:rPr lang="en-US" sz="2000" dirty="0" smtClean="0"/>
              <a:t>Also, since the dorsal and ventral pancreas arise by different mechanisms, it’s possible that one or the other may be absent in the adult.</a:t>
            </a:r>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b="5617"/>
          <a:stretch>
            <a:fillRect/>
          </a:stretch>
        </p:blipFill>
        <p:spPr bwMode="auto">
          <a:xfrm>
            <a:off x="76200" y="76200"/>
            <a:ext cx="6019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86200"/>
            <a:ext cx="4953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5"/>
          <p:cNvSpPr txBox="1">
            <a:spLocks noChangeArrowheads="1"/>
          </p:cNvSpPr>
          <p:nvPr/>
        </p:nvSpPr>
        <p:spPr bwMode="auto">
          <a:xfrm>
            <a:off x="76200" y="3124200"/>
            <a:ext cx="1265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Larsen’s fig 14-09</a:t>
            </a:r>
          </a:p>
        </p:txBody>
      </p:sp>
      <p:sp>
        <p:nvSpPr>
          <p:cNvPr id="28679" name="TextBox 6"/>
          <p:cNvSpPr txBox="1">
            <a:spLocks noChangeArrowheads="1"/>
          </p:cNvSpPr>
          <p:nvPr/>
        </p:nvSpPr>
        <p:spPr bwMode="auto">
          <a:xfrm>
            <a:off x="76200" y="6562725"/>
            <a:ext cx="1265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Larsen’s fig 14-10</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28600" y="304800"/>
            <a:ext cx="8686800" cy="1143000"/>
          </a:xfrm>
        </p:spPr>
        <p:txBody>
          <a:bodyPr/>
          <a:lstStyle/>
          <a:p>
            <a:r>
              <a:rPr lang="en-US" altLang="en-US" sz="3200" smtClean="0"/>
              <a:t>Rotation of the duodenum also causes it and the pancreas to become SECONDARILY retroperitoneal</a:t>
            </a:r>
          </a:p>
        </p:txBody>
      </p:sp>
      <p:sp>
        <p:nvSpPr>
          <p:cNvPr id="29699" name="Content Placeholder 3"/>
          <p:cNvSpPr>
            <a:spLocks noGrp="1"/>
          </p:cNvSpPr>
          <p:nvPr>
            <p:ph idx="13"/>
          </p:nvPr>
        </p:nvSpPr>
        <p:spPr>
          <a:xfrm>
            <a:off x="609600" y="5867400"/>
            <a:ext cx="8229600" cy="990600"/>
          </a:xfrm>
        </p:spPr>
        <p:txBody>
          <a:bodyPr/>
          <a:lstStyle/>
          <a:p>
            <a:pPr marL="0" indent="0">
              <a:buFont typeface="Arial" charset="0"/>
              <a:buNone/>
            </a:pPr>
            <a:r>
              <a:rPr lang="en-US" altLang="en-US" sz="1800" smtClean="0"/>
              <a:t>Secondarily retroperitoneal = a structure that was originally in the body coelom but then got pushed into the body wall during development</a:t>
            </a:r>
          </a:p>
        </p:txBody>
      </p:sp>
      <p:pic>
        <p:nvPicPr>
          <p:cNvPr id="29700"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143000" y="1638300"/>
            <a:ext cx="6858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TextBox 5"/>
          <p:cNvSpPr txBox="1">
            <a:spLocks noChangeArrowheads="1"/>
          </p:cNvSpPr>
          <p:nvPr/>
        </p:nvSpPr>
        <p:spPr bwMode="auto">
          <a:xfrm>
            <a:off x="6802438" y="4905375"/>
            <a:ext cx="1427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14-11</a:t>
            </a:r>
          </a:p>
        </p:txBody>
      </p:sp>
      <p:sp>
        <p:nvSpPr>
          <p:cNvPr id="5" name="TextBox 4"/>
          <p:cNvSpPr txBox="1"/>
          <p:nvPr/>
        </p:nvSpPr>
        <p:spPr>
          <a:xfrm>
            <a:off x="838200" y="1638300"/>
            <a:ext cx="984250" cy="369888"/>
          </a:xfrm>
          <a:prstGeom prst="rect">
            <a:avLst/>
          </a:prstGeom>
          <a:noFill/>
        </p:spPr>
        <p:txBody>
          <a:bodyPr wrap="none">
            <a:spAutoFit/>
          </a:bodyPr>
          <a:lstStyle/>
          <a:p>
            <a:pPr>
              <a:defRPr/>
            </a:pPr>
            <a:r>
              <a:rPr lang="en-US" sz="1800" dirty="0">
                <a:latin typeface="+mn-lt"/>
              </a:rPr>
              <a:t>5</a:t>
            </a:r>
            <a:r>
              <a:rPr lang="en-US" sz="1800" baseline="30000" dirty="0">
                <a:latin typeface="+mn-lt"/>
              </a:rPr>
              <a:t>th</a:t>
            </a:r>
            <a:r>
              <a:rPr lang="en-US" sz="1800" dirty="0">
                <a:latin typeface="+mn-lt"/>
              </a:rPr>
              <a:t> week</a:t>
            </a:r>
          </a:p>
        </p:txBody>
      </p:sp>
      <p:sp>
        <p:nvSpPr>
          <p:cNvPr id="8" name="TextBox 7"/>
          <p:cNvSpPr txBox="1"/>
          <p:nvPr/>
        </p:nvSpPr>
        <p:spPr>
          <a:xfrm>
            <a:off x="7467600" y="1639888"/>
            <a:ext cx="1109663" cy="368300"/>
          </a:xfrm>
          <a:prstGeom prst="rect">
            <a:avLst/>
          </a:prstGeom>
          <a:noFill/>
        </p:spPr>
        <p:txBody>
          <a:bodyPr wrap="none">
            <a:spAutoFit/>
          </a:bodyPr>
          <a:lstStyle/>
          <a:p>
            <a:pPr>
              <a:defRPr/>
            </a:pPr>
            <a:r>
              <a:rPr lang="en-US" sz="1800" dirty="0">
                <a:latin typeface="+mn-lt"/>
              </a:rPr>
              <a:t>3</a:t>
            </a:r>
            <a:r>
              <a:rPr lang="en-US" sz="1800" baseline="30000" dirty="0">
                <a:latin typeface="+mn-lt"/>
              </a:rPr>
              <a:t>rd</a:t>
            </a:r>
            <a:r>
              <a:rPr lang="en-US" sz="1800" dirty="0">
                <a:latin typeface="+mn-lt"/>
              </a:rPr>
              <a:t> month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09600" y="76200"/>
            <a:ext cx="8229600" cy="1143000"/>
          </a:xfrm>
        </p:spPr>
        <p:txBody>
          <a:bodyPr/>
          <a:lstStyle/>
          <a:p>
            <a:r>
              <a:rPr lang="en-US" altLang="en-US" sz="4000" b="1" smtClean="0"/>
              <a:t>Intraperitoneal</a:t>
            </a:r>
            <a:r>
              <a:rPr lang="en-US" altLang="en-US" sz="4000" smtClean="0"/>
              <a:t> vs. </a:t>
            </a:r>
            <a:r>
              <a:rPr lang="en-US" altLang="en-US" sz="4000" b="1" smtClean="0"/>
              <a:t>retroperitoneal</a:t>
            </a:r>
            <a:r>
              <a:rPr lang="en-US" altLang="en-US" sz="4000" smtClean="0"/>
              <a:t> vs. </a:t>
            </a:r>
            <a:r>
              <a:rPr lang="en-US" altLang="en-US" sz="4000" b="1" smtClean="0"/>
              <a:t>secondarily retroperitoneal</a:t>
            </a:r>
          </a:p>
        </p:txBody>
      </p:sp>
      <p:pic>
        <p:nvPicPr>
          <p:cNvPr id="30723"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066800" y="1447800"/>
            <a:ext cx="6477000" cy="533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TextBox 5"/>
          <p:cNvSpPr txBox="1">
            <a:spLocks noChangeArrowheads="1"/>
          </p:cNvSpPr>
          <p:nvPr/>
        </p:nvSpPr>
        <p:spPr bwMode="auto">
          <a:xfrm>
            <a:off x="6096000" y="6262688"/>
            <a:ext cx="1265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Larsen’s fig 14-16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762000"/>
            <a:ext cx="50069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0"/>
            <a:ext cx="8610600" cy="762000"/>
          </a:xfrm>
        </p:spPr>
        <p:txBody>
          <a:bodyPr rtlCol="0">
            <a:normAutofit fontScale="90000"/>
          </a:bodyPr>
          <a:lstStyle/>
          <a:p>
            <a:pPr eaLnBrk="1" fontAlgn="auto" hangingPunct="1">
              <a:spcAft>
                <a:spcPts val="0"/>
              </a:spcAft>
              <a:defRPr/>
            </a:pPr>
            <a:r>
              <a:rPr lang="en-US" dirty="0" smtClean="0"/>
              <a:t>Development of the </a:t>
            </a:r>
            <a:r>
              <a:rPr lang="en-US" dirty="0" err="1" smtClean="0"/>
              <a:t>midgut</a:t>
            </a:r>
            <a:r>
              <a:rPr lang="en-US" dirty="0" smtClean="0"/>
              <a:t> and colon</a:t>
            </a:r>
          </a:p>
        </p:txBody>
      </p:sp>
      <p:sp>
        <p:nvSpPr>
          <p:cNvPr id="31748" name="Content Placeholder 3"/>
          <p:cNvSpPr>
            <a:spLocks noGrp="1"/>
          </p:cNvSpPr>
          <p:nvPr>
            <p:ph idx="13"/>
          </p:nvPr>
        </p:nvSpPr>
        <p:spPr>
          <a:xfrm>
            <a:off x="4953000" y="762000"/>
            <a:ext cx="4191000" cy="6096000"/>
          </a:xfrm>
        </p:spPr>
        <p:txBody>
          <a:bodyPr/>
          <a:lstStyle/>
          <a:p>
            <a:pPr algn="ctr" eaLnBrk="1" hangingPunct="1">
              <a:buFont typeface="Arial" charset="0"/>
              <a:buNone/>
            </a:pPr>
            <a:r>
              <a:rPr lang="en-US" altLang="en-US" sz="2400" dirty="0" smtClean="0"/>
              <a:t>Herniation and rotation:</a:t>
            </a:r>
            <a:endParaRPr lang="en-US" altLang="en-US" dirty="0" smtClean="0"/>
          </a:p>
          <a:p>
            <a:pPr marL="169863" lvl="1" indent="-169863" eaLnBrk="1" hangingPunct="1"/>
            <a:r>
              <a:rPr lang="en-US" altLang="en-US" sz="1400" dirty="0" smtClean="0"/>
              <a:t>Growth of the GI tract exceeds volume of abdominal cavity so the tube herniates through umbilicus</a:t>
            </a:r>
          </a:p>
          <a:p>
            <a:pPr marL="169863" lvl="1" indent="-169863" eaLnBrk="1" hangingPunct="1">
              <a:buFont typeface="Arial" charset="0"/>
              <a:buNone/>
            </a:pPr>
            <a:endParaRPr lang="en-US" altLang="en-US" sz="1400" dirty="0" smtClean="0"/>
          </a:p>
          <a:p>
            <a:pPr marL="169863" lvl="1" indent="-169863" eaLnBrk="1" hangingPunct="1"/>
            <a:r>
              <a:rPr lang="en-US" altLang="en-US" sz="1400" dirty="0" smtClean="0"/>
              <a:t>While herniated, gut undergoes a </a:t>
            </a:r>
            <a:r>
              <a:rPr lang="en-US" altLang="en-US" sz="1400" u="sng" dirty="0" smtClean="0"/>
              <a:t>primary rotation</a:t>
            </a:r>
            <a:r>
              <a:rPr lang="en-US" altLang="en-US" sz="1400" dirty="0" smtClean="0"/>
              <a:t> (fig B) of 90° “counterclockwise” (when looking at the embryo); this corresponds with the rotation of the stomach, and positions the appendix on the left.  The primary rotation also brings the </a:t>
            </a:r>
            <a:r>
              <a:rPr lang="en-US" altLang="en-US" sz="1400" b="1" dirty="0" smtClean="0"/>
              <a:t>lef</a:t>
            </a:r>
            <a:r>
              <a:rPr lang="en-US" altLang="en-US" sz="1400" b="1" dirty="0" smtClean="0"/>
              <a:t>t </a:t>
            </a:r>
            <a:r>
              <a:rPr lang="en-US" altLang="en-US" sz="1400" b="1" dirty="0" err="1" smtClean="0"/>
              <a:t>vagus</a:t>
            </a:r>
            <a:r>
              <a:rPr lang="en-US" altLang="en-US" sz="1400" b="1" dirty="0" smtClean="0"/>
              <a:t> n</a:t>
            </a:r>
            <a:r>
              <a:rPr lang="en-US" altLang="en-US" sz="1400" dirty="0" smtClean="0"/>
              <a:t>. to the </a:t>
            </a:r>
            <a:r>
              <a:rPr lang="en-US" altLang="en-US" sz="1400" b="1" dirty="0" smtClean="0"/>
              <a:t>FRONT</a:t>
            </a:r>
            <a:r>
              <a:rPr lang="en-US" altLang="en-US" sz="1400" dirty="0" smtClean="0"/>
              <a:t> (hence the change in its name to </a:t>
            </a:r>
            <a:r>
              <a:rPr lang="en-US" altLang="en-US" sz="1400" b="1" dirty="0" smtClean="0"/>
              <a:t>ANTERIOR </a:t>
            </a:r>
            <a:r>
              <a:rPr lang="en-US" altLang="en-US" sz="1400" b="1" dirty="0" err="1" smtClean="0"/>
              <a:t>vagus</a:t>
            </a:r>
            <a:r>
              <a:rPr lang="en-US" altLang="en-US" sz="1400" b="1" dirty="0" smtClean="0"/>
              <a:t> </a:t>
            </a:r>
            <a:r>
              <a:rPr lang="en-US" altLang="en-US" sz="1400" b="1" smtClean="0"/>
              <a:t>n</a:t>
            </a:r>
            <a:r>
              <a:rPr lang="en-US" altLang="en-US" sz="1400" smtClean="0"/>
              <a:t>.)</a:t>
            </a:r>
            <a:endParaRPr lang="en-US" altLang="en-US" sz="1400" dirty="0" smtClean="0"/>
          </a:p>
          <a:p>
            <a:pPr marL="169863" lvl="1" indent="-169863" eaLnBrk="1" hangingPunct="1">
              <a:buFont typeface="Arial" charset="0"/>
              <a:buNone/>
            </a:pPr>
            <a:endParaRPr lang="en-US" altLang="en-US" sz="1400" dirty="0" smtClean="0"/>
          </a:p>
          <a:p>
            <a:pPr marL="169863" lvl="1" indent="-169863" eaLnBrk="1" hangingPunct="1"/>
            <a:r>
              <a:rPr lang="en-US" altLang="en-US" sz="1400" dirty="0" smtClean="0"/>
              <a:t>With the growth of the embryo, the abdominal cavity expands thus drawing the gut tube back within the abdominal cavity and causing an additional, </a:t>
            </a:r>
            <a:r>
              <a:rPr lang="en-US" altLang="en-US" sz="1400" u="sng" dirty="0" smtClean="0"/>
              <a:t>secondary rotation</a:t>
            </a:r>
            <a:r>
              <a:rPr lang="en-US" altLang="en-US" sz="1400" dirty="0" smtClean="0"/>
              <a:t> (fig C) of 180° CCW (positioning the appendix on the RIGHT)</a:t>
            </a:r>
          </a:p>
          <a:p>
            <a:pPr marL="169863" lvl="1" indent="-169863" eaLnBrk="1" hangingPunct="1">
              <a:buFont typeface="Arial" charset="0"/>
              <a:buNone/>
            </a:pPr>
            <a:endParaRPr lang="en-US" altLang="en-US" sz="1400" dirty="0" smtClean="0"/>
          </a:p>
          <a:p>
            <a:pPr marL="169863" lvl="1" indent="-169863" eaLnBrk="1" hangingPunct="1"/>
            <a:r>
              <a:rPr lang="en-US" altLang="en-US" sz="1400" dirty="0" smtClean="0"/>
              <a:t>Once  in the abdominal cavity, the colon continues to grow in length, pushing the appendix to its final position in the lower right quadrant.</a:t>
            </a:r>
          </a:p>
          <a:p>
            <a:pPr marL="169863" lvl="1" indent="-169863" eaLnBrk="1" hangingPunct="1"/>
            <a:endParaRPr lang="en-US" altLang="en-US" sz="1400" dirty="0" smtClean="0"/>
          </a:p>
          <a:p>
            <a:pPr marL="169863" lvl="1" indent="-169863" eaLnBrk="1" hangingPunct="1"/>
            <a:r>
              <a:rPr lang="en-US" altLang="en-US" sz="1400" dirty="0" smtClean="0"/>
              <a:t>Note the attachment of the </a:t>
            </a:r>
            <a:r>
              <a:rPr lang="en-US" altLang="en-US" sz="1400" dirty="0" err="1" smtClean="0"/>
              <a:t>vitelline</a:t>
            </a:r>
            <a:r>
              <a:rPr lang="en-US" altLang="en-US" sz="1400" dirty="0" smtClean="0"/>
              <a:t> duct to the gut at the region of the ileum.  The duct normally regresses during development, but not always….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rtlCol="0">
            <a:normAutofit fontScale="90000"/>
          </a:bodyPr>
          <a:lstStyle/>
          <a:p>
            <a:pPr eaLnBrk="1" fontAlgn="auto" hangingPunct="1">
              <a:spcAft>
                <a:spcPts val="0"/>
              </a:spcAft>
              <a:defRPr/>
            </a:pPr>
            <a:r>
              <a:rPr lang="en-US" dirty="0" smtClean="0"/>
              <a:t>Defects associated with gut herniation and rotation: vitelline duct abnormalities</a:t>
            </a:r>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2286000"/>
            <a:ext cx="80295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66800" y="5181600"/>
            <a:ext cx="7010400" cy="1016000"/>
          </a:xfrm>
          <a:prstGeom prst="rect">
            <a:avLst/>
          </a:prstGeom>
          <a:noFill/>
        </p:spPr>
        <p:txBody>
          <a:bodyPr>
            <a:spAutoFit/>
          </a:bodyPr>
          <a:lstStyle/>
          <a:p>
            <a:pPr>
              <a:defRPr/>
            </a:pPr>
            <a:r>
              <a:rPr lang="en-US" sz="2000" dirty="0">
                <a:latin typeface="+mn-lt"/>
              </a:rPr>
              <a:t>Vitelline duct abnormalities of some sort occur in ~2% of all live births.  Note that these aberrant structures are almost always found along the </a:t>
            </a:r>
            <a:r>
              <a:rPr lang="en-US" sz="2000" dirty="0" err="1">
                <a:latin typeface="+mn-lt"/>
              </a:rPr>
              <a:t>ileal</a:t>
            </a:r>
            <a:r>
              <a:rPr lang="en-US" sz="2000" dirty="0">
                <a:latin typeface="+mn-lt"/>
              </a:rPr>
              <a:t> portion of the GI tract.   </a:t>
            </a:r>
          </a:p>
        </p:txBody>
      </p:sp>
      <p:sp>
        <p:nvSpPr>
          <p:cNvPr id="32773" name="TextBox 4"/>
          <p:cNvSpPr txBox="1">
            <a:spLocks noChangeArrowheads="1"/>
          </p:cNvSpPr>
          <p:nvPr/>
        </p:nvSpPr>
        <p:spPr bwMode="auto">
          <a:xfrm>
            <a:off x="7031038" y="4419600"/>
            <a:ext cx="1427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14-32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371600"/>
          </a:xfrm>
        </p:spPr>
        <p:txBody>
          <a:bodyPr rtlCol="0">
            <a:normAutofit fontScale="90000"/>
          </a:bodyPr>
          <a:lstStyle/>
          <a:p>
            <a:pPr eaLnBrk="1" fontAlgn="auto" hangingPunct="1">
              <a:spcAft>
                <a:spcPts val="0"/>
              </a:spcAft>
              <a:defRPr/>
            </a:pPr>
            <a:r>
              <a:rPr lang="en-US" dirty="0" smtClean="0"/>
              <a:t>Defects associated with gut herniation and rotation: oomphalocoele</a:t>
            </a: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19225"/>
            <a:ext cx="558165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3"/>
          <p:cNvSpPr txBox="1">
            <a:spLocks noChangeArrowheads="1"/>
          </p:cNvSpPr>
          <p:nvPr/>
        </p:nvSpPr>
        <p:spPr bwMode="auto">
          <a:xfrm>
            <a:off x="5935663" y="6581775"/>
            <a:ext cx="1427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14-31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8" y="1200150"/>
            <a:ext cx="4545012"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6"/>
          <p:cNvSpPr txBox="1">
            <a:spLocks noChangeArrowheads="1"/>
          </p:cNvSpPr>
          <p:nvPr/>
        </p:nvSpPr>
        <p:spPr bwMode="auto">
          <a:xfrm>
            <a:off x="304800" y="152400"/>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b="1">
                <a:solidFill>
                  <a:schemeClr val="accent2"/>
                </a:solidFill>
                <a:latin typeface="Calibri" pitchFamily="34" charset="0"/>
              </a:rPr>
              <a:t>Early mesodermal patterning:</a:t>
            </a:r>
            <a:r>
              <a:rPr lang="en-US" altLang="en-US">
                <a:solidFill>
                  <a:schemeClr val="accent2"/>
                </a:solidFill>
                <a:latin typeface="Calibri" pitchFamily="34" charset="0"/>
              </a:rPr>
              <a:t>	</a:t>
            </a:r>
          </a:p>
        </p:txBody>
      </p:sp>
      <p:sp>
        <p:nvSpPr>
          <p:cNvPr id="7172" name="Rectangle 7"/>
          <p:cNvSpPr>
            <a:spLocks noChangeArrowheads="1"/>
          </p:cNvSpPr>
          <p:nvPr/>
        </p:nvSpPr>
        <p:spPr bwMode="auto">
          <a:xfrm>
            <a:off x="2667000" y="990600"/>
            <a:ext cx="19812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endParaRPr lang="en-US" altLang="en-US">
              <a:latin typeface="Calibri" pitchFamily="34" charset="0"/>
            </a:endParaRPr>
          </a:p>
        </p:txBody>
      </p:sp>
      <p:sp>
        <p:nvSpPr>
          <p:cNvPr id="7173" name="Text Box 10"/>
          <p:cNvSpPr txBox="1">
            <a:spLocks noChangeArrowheads="1"/>
          </p:cNvSpPr>
          <p:nvPr/>
        </p:nvSpPr>
        <p:spPr bwMode="auto">
          <a:xfrm>
            <a:off x="4729163" y="1171575"/>
            <a:ext cx="2690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600">
                <a:latin typeface="Calibri" pitchFamily="34" charset="0"/>
              </a:rPr>
              <a:t>(buccopharyngeal membrane)</a:t>
            </a:r>
            <a:endParaRPr lang="en-US" altLang="en-US" sz="2000">
              <a:latin typeface="Calibri" pitchFamily="34" charset="0"/>
            </a:endParaRPr>
          </a:p>
        </p:txBody>
      </p:sp>
      <p:sp>
        <p:nvSpPr>
          <p:cNvPr id="7174" name="Text Box 11"/>
          <p:cNvSpPr txBox="1">
            <a:spLocks noChangeArrowheads="1"/>
          </p:cNvSpPr>
          <p:nvPr/>
        </p:nvSpPr>
        <p:spPr bwMode="auto">
          <a:xfrm>
            <a:off x="3717925" y="1828800"/>
            <a:ext cx="42814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2000">
                <a:latin typeface="Calibri" pitchFamily="34" charset="0"/>
              </a:rPr>
              <a:t>Specific regions of the epiblast migrate </a:t>
            </a:r>
          </a:p>
          <a:p>
            <a:r>
              <a:rPr lang="en-US" altLang="en-US" sz="2000">
                <a:latin typeface="Calibri" pitchFamily="34" charset="0"/>
              </a:rPr>
              <a:t>through the streak at different levels</a:t>
            </a:r>
          </a:p>
          <a:p>
            <a:r>
              <a:rPr lang="en-US" altLang="en-US" sz="2000">
                <a:latin typeface="Calibri" pitchFamily="34" charset="0"/>
              </a:rPr>
              <a:t>and assume different positions within</a:t>
            </a:r>
          </a:p>
          <a:p>
            <a:r>
              <a:rPr lang="en-US" altLang="en-US" sz="2000">
                <a:latin typeface="Calibri" pitchFamily="34" charset="0"/>
              </a:rPr>
              <a:t>the embryo:</a:t>
            </a:r>
          </a:p>
        </p:txBody>
      </p:sp>
      <p:grpSp>
        <p:nvGrpSpPr>
          <p:cNvPr id="2" name="Group 15"/>
          <p:cNvGrpSpPr>
            <a:grpSpLocks/>
          </p:cNvGrpSpPr>
          <p:nvPr/>
        </p:nvGrpSpPr>
        <p:grpSpPr bwMode="auto">
          <a:xfrm>
            <a:off x="800100" y="3302000"/>
            <a:ext cx="8039100" cy="2135188"/>
            <a:chOff x="504" y="2080"/>
            <a:chExt cx="5064" cy="1345"/>
          </a:xfrm>
        </p:grpSpPr>
        <p:sp>
          <p:nvSpPr>
            <p:cNvPr id="7177" name="Text Box 5"/>
            <p:cNvSpPr txBox="1">
              <a:spLocks noChangeArrowheads="1"/>
            </p:cNvSpPr>
            <p:nvPr/>
          </p:nvSpPr>
          <p:spPr bwMode="auto">
            <a:xfrm>
              <a:off x="2352" y="2204"/>
              <a:ext cx="3216"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2000">
                  <a:latin typeface="Calibri" pitchFamily="34" charset="0"/>
                </a:rPr>
                <a:t>Cranial to caudal:</a:t>
              </a:r>
            </a:p>
            <a:p>
              <a:r>
                <a:rPr lang="en-US" altLang="en-US" sz="2000">
                  <a:latin typeface="Calibri" pitchFamily="34" charset="0"/>
                </a:rPr>
                <a:t>	Notochord (n)</a:t>
              </a:r>
            </a:p>
            <a:p>
              <a:r>
                <a:rPr lang="en-US" altLang="en-US" sz="2000">
                  <a:latin typeface="Calibri" pitchFamily="34" charset="0"/>
                </a:rPr>
                <a:t>	Paraxial mesoderm (pm)</a:t>
              </a:r>
            </a:p>
            <a:p>
              <a:r>
                <a:rPr lang="en-US" altLang="en-US" sz="2000">
                  <a:latin typeface="Calibri" pitchFamily="34" charset="0"/>
                </a:rPr>
                <a:t>	Intermediate mesoderm (im)</a:t>
              </a:r>
            </a:p>
            <a:p>
              <a:r>
                <a:rPr lang="en-US" altLang="en-US" sz="2000">
                  <a:latin typeface="Calibri" pitchFamily="34" charset="0"/>
                </a:rPr>
                <a:t>	</a:t>
              </a:r>
              <a:r>
                <a:rPr lang="en-US" altLang="en-US" sz="2000">
                  <a:solidFill>
                    <a:srgbClr val="D70A14"/>
                  </a:solidFill>
                  <a:latin typeface="Calibri" pitchFamily="34" charset="0"/>
                </a:rPr>
                <a:t>*</a:t>
              </a:r>
              <a:r>
                <a:rPr lang="en-US" altLang="en-US" sz="2000">
                  <a:latin typeface="Calibri" pitchFamily="34" charset="0"/>
                </a:rPr>
                <a:t>Lateral plate mesoderm (lpm)</a:t>
              </a:r>
            </a:p>
            <a:p>
              <a:r>
                <a:rPr lang="en-US" altLang="en-US" sz="2000">
                  <a:latin typeface="Calibri" pitchFamily="34" charset="0"/>
                </a:rPr>
                <a:t>	Extraembryonic mesoderm (eem)</a:t>
              </a:r>
            </a:p>
          </p:txBody>
        </p:sp>
        <p:sp>
          <p:nvSpPr>
            <p:cNvPr id="7178" name="Oval 13"/>
            <p:cNvSpPr>
              <a:spLocks noChangeArrowheads="1"/>
            </p:cNvSpPr>
            <p:nvPr/>
          </p:nvSpPr>
          <p:spPr bwMode="auto">
            <a:xfrm>
              <a:off x="1760" y="2080"/>
              <a:ext cx="240" cy="144"/>
            </a:xfrm>
            <a:prstGeom prst="ellipse">
              <a:avLst/>
            </a:prstGeom>
            <a:noFill/>
            <a:ln w="28575">
              <a:solidFill>
                <a:srgbClr val="D70A1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7179" name="Oval 14"/>
            <p:cNvSpPr>
              <a:spLocks noChangeArrowheads="1"/>
            </p:cNvSpPr>
            <p:nvPr/>
          </p:nvSpPr>
          <p:spPr bwMode="auto">
            <a:xfrm>
              <a:off x="504" y="2096"/>
              <a:ext cx="240" cy="144"/>
            </a:xfrm>
            <a:prstGeom prst="ellipse">
              <a:avLst/>
            </a:prstGeom>
            <a:noFill/>
            <a:ln w="28575">
              <a:solidFill>
                <a:srgbClr val="D70A1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grpSp>
      <p:sp>
        <p:nvSpPr>
          <p:cNvPr id="7176" name="TextBox 10"/>
          <p:cNvSpPr txBox="1">
            <a:spLocks noChangeArrowheads="1"/>
          </p:cNvSpPr>
          <p:nvPr/>
        </p:nvSpPr>
        <p:spPr bwMode="auto">
          <a:xfrm>
            <a:off x="152400" y="6048375"/>
            <a:ext cx="1349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5-07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rtlCol="0">
            <a:normAutofit fontScale="90000"/>
          </a:bodyPr>
          <a:lstStyle/>
          <a:p>
            <a:pPr eaLnBrk="1" fontAlgn="auto" hangingPunct="1">
              <a:spcAft>
                <a:spcPts val="0"/>
              </a:spcAft>
              <a:defRPr/>
            </a:pPr>
            <a:r>
              <a:rPr lang="en-US" dirty="0" smtClean="0"/>
              <a:t>Defects associated with gut herniation and rotation: abnormal rotation</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63" y="1371600"/>
            <a:ext cx="7983537"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4"/>
          <p:cNvSpPr txBox="1">
            <a:spLocks noChangeArrowheads="1"/>
          </p:cNvSpPr>
          <p:nvPr/>
        </p:nvSpPr>
        <p:spPr bwMode="auto">
          <a:xfrm>
            <a:off x="838200" y="4919663"/>
            <a:ext cx="3124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Arial" charset="0"/>
              </a:rPr>
              <a:t>Absent or incomplete secondary rotation</a:t>
            </a:r>
          </a:p>
        </p:txBody>
      </p:sp>
      <p:sp>
        <p:nvSpPr>
          <p:cNvPr id="34821" name="TextBox 5"/>
          <p:cNvSpPr txBox="1">
            <a:spLocks noChangeArrowheads="1"/>
          </p:cNvSpPr>
          <p:nvPr/>
        </p:nvSpPr>
        <p:spPr bwMode="auto">
          <a:xfrm>
            <a:off x="4800600" y="4919663"/>
            <a:ext cx="4191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Arial" charset="0"/>
                <a:cs typeface="Arial" charset="0"/>
              </a:rPr>
              <a:t>Reversed secondary rotation </a:t>
            </a:r>
          </a:p>
          <a:p>
            <a:endParaRPr lang="en-US" altLang="en-US" sz="1600">
              <a:latin typeface="Arial" charset="0"/>
              <a:cs typeface="Arial" charset="0"/>
            </a:endParaRPr>
          </a:p>
          <a:p>
            <a:r>
              <a:rPr lang="en-US" altLang="en-US" sz="1600">
                <a:latin typeface="Arial" charset="0"/>
                <a:cs typeface="Arial" charset="0"/>
              </a:rPr>
              <a:t>(90 CCW primary rotation occurs as usual but followed by abnormal 180 CW rotation. </a:t>
            </a:r>
            <a:r>
              <a:rPr lang="en-US" altLang="en-US" sz="1600" u="sng">
                <a:latin typeface="Arial" charset="0"/>
                <a:cs typeface="Arial" charset="0"/>
              </a:rPr>
              <a:t>Net</a:t>
            </a:r>
            <a:r>
              <a:rPr lang="en-US" altLang="en-US" sz="1600">
                <a:latin typeface="Arial" charset="0"/>
                <a:cs typeface="Arial" charset="0"/>
              </a:rPr>
              <a:t> rotation is 90° CW; viscera are in their normal location, but note that the duodenum is anterior to the transverse colon)</a:t>
            </a:r>
          </a:p>
        </p:txBody>
      </p:sp>
      <p:sp>
        <p:nvSpPr>
          <p:cNvPr id="34822" name="TextBox 5"/>
          <p:cNvSpPr txBox="1">
            <a:spLocks noChangeArrowheads="1"/>
          </p:cNvSpPr>
          <p:nvPr/>
        </p:nvSpPr>
        <p:spPr bwMode="auto">
          <a:xfrm>
            <a:off x="7031038" y="4648200"/>
            <a:ext cx="1427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14-33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rtlCol="0">
            <a:normAutofit fontScale="90000"/>
          </a:bodyPr>
          <a:lstStyle/>
          <a:p>
            <a:pPr eaLnBrk="1" fontAlgn="auto" hangingPunct="1">
              <a:spcAft>
                <a:spcPts val="0"/>
              </a:spcAft>
              <a:defRPr/>
            </a:pPr>
            <a:r>
              <a:rPr lang="en-US" dirty="0" smtClean="0"/>
              <a:t>Defects associated with gut herniation and rotation: volvulus and ischemia/atresia</a:t>
            </a: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l="27625" b="5544"/>
          <a:stretch>
            <a:fillRect/>
          </a:stretch>
        </p:blipFill>
        <p:spPr bwMode="auto">
          <a:xfrm>
            <a:off x="0" y="1524000"/>
            <a:ext cx="45307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6"/>
          <p:cNvSpPr txBox="1">
            <a:spLocks noChangeArrowheads="1"/>
          </p:cNvSpPr>
          <p:nvPr/>
        </p:nvSpPr>
        <p:spPr bwMode="auto">
          <a:xfrm>
            <a:off x="228600" y="5181600"/>
            <a:ext cx="8077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800" b="1">
                <a:latin typeface="Calibri" pitchFamily="34" charset="0"/>
              </a:rPr>
              <a:t>Volvulus (left figure) : </a:t>
            </a:r>
            <a:r>
              <a:rPr lang="en-US" altLang="en-US" sz="1800">
                <a:latin typeface="Calibri" pitchFamily="34" charset="0"/>
              </a:rPr>
              <a:t>fixation of a portion of the gut tube to the body wall; subsequent rotation twists and constricts the gut tube.</a:t>
            </a:r>
          </a:p>
          <a:p>
            <a:r>
              <a:rPr lang="en-US" altLang="en-US" sz="1800" b="1">
                <a:latin typeface="Calibri" pitchFamily="34" charset="0"/>
              </a:rPr>
              <a:t>Ischemia/atresia (right figure): </a:t>
            </a:r>
            <a:r>
              <a:rPr lang="en-US" altLang="en-US" sz="1800">
                <a:latin typeface="Calibri" pitchFamily="34" charset="0"/>
              </a:rPr>
              <a:t>blood supply to a portion of the mid- or hindgut may become compromised during rotation or herniation leading to ischemia and loss (A), fibrosis (B), septation (C), or narrowing (D) of that portion.</a:t>
            </a:r>
          </a:p>
        </p:txBody>
      </p:sp>
      <p:sp>
        <p:nvSpPr>
          <p:cNvPr id="35845" name="TextBox 4"/>
          <p:cNvSpPr txBox="1">
            <a:spLocks noChangeArrowheads="1"/>
          </p:cNvSpPr>
          <p:nvPr/>
        </p:nvSpPr>
        <p:spPr bwMode="auto">
          <a:xfrm>
            <a:off x="19050" y="4600575"/>
            <a:ext cx="1236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Carlson fig 15-13</a:t>
            </a:r>
          </a:p>
        </p:txBody>
      </p:sp>
      <p:pic>
        <p:nvPicPr>
          <p:cNvPr id="358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25" y="1752600"/>
            <a:ext cx="4524375" cy="283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7" name="TextBox 4"/>
          <p:cNvSpPr txBox="1">
            <a:spLocks noChangeArrowheads="1"/>
          </p:cNvSpPr>
          <p:nvPr/>
        </p:nvSpPr>
        <p:spPr bwMode="auto">
          <a:xfrm>
            <a:off x="7807325" y="4600575"/>
            <a:ext cx="1336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 fig 14-34</a:t>
            </a:r>
          </a:p>
        </p:txBody>
      </p:sp>
      <p:sp>
        <p:nvSpPr>
          <p:cNvPr id="3" name="Freeform 2"/>
          <p:cNvSpPr/>
          <p:nvPr/>
        </p:nvSpPr>
        <p:spPr>
          <a:xfrm>
            <a:off x="6334125" y="2124075"/>
            <a:ext cx="96838" cy="485775"/>
          </a:xfrm>
          <a:custGeom>
            <a:avLst/>
            <a:gdLst>
              <a:gd name="connsiteX0" fmla="*/ 85798 w 97133"/>
              <a:gd name="connsiteY0" fmla="*/ 485775 h 485775"/>
              <a:gd name="connsiteX1" fmla="*/ 85798 w 97133"/>
              <a:gd name="connsiteY1" fmla="*/ 314325 h 485775"/>
              <a:gd name="connsiteX2" fmla="*/ 57223 w 97133"/>
              <a:gd name="connsiteY2" fmla="*/ 295275 h 485775"/>
              <a:gd name="connsiteX3" fmla="*/ 47698 w 97133"/>
              <a:gd name="connsiteY3" fmla="*/ 200025 h 485775"/>
              <a:gd name="connsiteX4" fmla="*/ 19123 w 97133"/>
              <a:gd name="connsiteY4" fmla="*/ 180975 h 485775"/>
              <a:gd name="connsiteX5" fmla="*/ 9598 w 97133"/>
              <a:gd name="connsiteY5" fmla="*/ 57150 h 485775"/>
              <a:gd name="connsiteX6" fmla="*/ 73 w 97133"/>
              <a:gd name="connsiteY6" fmla="*/ 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33" h="485775">
                <a:moveTo>
                  <a:pt x="85798" y="485775"/>
                </a:moveTo>
                <a:cubicBezTo>
                  <a:pt x="94688" y="423544"/>
                  <a:pt x="106094" y="380288"/>
                  <a:pt x="85798" y="314325"/>
                </a:cubicBezTo>
                <a:cubicBezTo>
                  <a:pt x="82431" y="303384"/>
                  <a:pt x="66748" y="301625"/>
                  <a:pt x="57223" y="295275"/>
                </a:cubicBezTo>
                <a:cubicBezTo>
                  <a:pt x="54048" y="263525"/>
                  <a:pt x="57788" y="230296"/>
                  <a:pt x="47698" y="200025"/>
                </a:cubicBezTo>
                <a:cubicBezTo>
                  <a:pt x="44078" y="189165"/>
                  <a:pt x="22073" y="192036"/>
                  <a:pt x="19123" y="180975"/>
                </a:cubicBezTo>
                <a:cubicBezTo>
                  <a:pt x="8457" y="140976"/>
                  <a:pt x="14435" y="98263"/>
                  <a:pt x="9598" y="57150"/>
                </a:cubicBezTo>
                <a:cubicBezTo>
                  <a:pt x="-1467" y="-36903"/>
                  <a:pt x="73" y="56294"/>
                  <a:pt x="73"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Freeform 3"/>
          <p:cNvSpPr/>
          <p:nvPr/>
        </p:nvSpPr>
        <p:spPr>
          <a:xfrm>
            <a:off x="8467725" y="2266950"/>
            <a:ext cx="279400" cy="466725"/>
          </a:xfrm>
          <a:custGeom>
            <a:avLst/>
            <a:gdLst>
              <a:gd name="connsiteX0" fmla="*/ 0 w 278902"/>
              <a:gd name="connsiteY0" fmla="*/ 466725 h 466725"/>
              <a:gd name="connsiteX1" fmla="*/ 38100 w 278902"/>
              <a:gd name="connsiteY1" fmla="*/ 419100 h 466725"/>
              <a:gd name="connsiteX2" fmla="*/ 57150 w 278902"/>
              <a:gd name="connsiteY2" fmla="*/ 361950 h 466725"/>
              <a:gd name="connsiteX3" fmla="*/ 66675 w 278902"/>
              <a:gd name="connsiteY3" fmla="*/ 333375 h 466725"/>
              <a:gd name="connsiteX4" fmla="*/ 104775 w 278902"/>
              <a:gd name="connsiteY4" fmla="*/ 276225 h 466725"/>
              <a:gd name="connsiteX5" fmla="*/ 123825 w 278902"/>
              <a:gd name="connsiteY5" fmla="*/ 247650 h 466725"/>
              <a:gd name="connsiteX6" fmla="*/ 161925 w 278902"/>
              <a:gd name="connsiteY6" fmla="*/ 200025 h 466725"/>
              <a:gd name="connsiteX7" fmla="*/ 180975 w 278902"/>
              <a:gd name="connsiteY7" fmla="*/ 171450 h 466725"/>
              <a:gd name="connsiteX8" fmla="*/ 209550 w 278902"/>
              <a:gd name="connsiteY8" fmla="*/ 161925 h 466725"/>
              <a:gd name="connsiteX9" fmla="*/ 219075 w 278902"/>
              <a:gd name="connsiteY9" fmla="*/ 104775 h 466725"/>
              <a:gd name="connsiteX10" fmla="*/ 276225 w 278902"/>
              <a:gd name="connsiteY10" fmla="*/ 57150 h 466725"/>
              <a:gd name="connsiteX11" fmla="*/ 276225 w 278902"/>
              <a:gd name="connsiteY11"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902" h="466725">
                <a:moveTo>
                  <a:pt x="0" y="466725"/>
                </a:moveTo>
                <a:cubicBezTo>
                  <a:pt x="12700" y="450850"/>
                  <a:pt x="28365" y="436948"/>
                  <a:pt x="38100" y="419100"/>
                </a:cubicBezTo>
                <a:cubicBezTo>
                  <a:pt x="47716" y="401471"/>
                  <a:pt x="50800" y="381000"/>
                  <a:pt x="57150" y="361950"/>
                </a:cubicBezTo>
                <a:cubicBezTo>
                  <a:pt x="60325" y="352425"/>
                  <a:pt x="61106" y="341729"/>
                  <a:pt x="66675" y="333375"/>
                </a:cubicBezTo>
                <a:lnTo>
                  <a:pt x="104775" y="276225"/>
                </a:lnTo>
                <a:cubicBezTo>
                  <a:pt x="111125" y="266700"/>
                  <a:pt x="120205" y="258510"/>
                  <a:pt x="123825" y="247650"/>
                </a:cubicBezTo>
                <a:cubicBezTo>
                  <a:pt x="136970" y="208215"/>
                  <a:pt x="124996" y="224644"/>
                  <a:pt x="161925" y="200025"/>
                </a:cubicBezTo>
                <a:cubicBezTo>
                  <a:pt x="168275" y="190500"/>
                  <a:pt x="172036" y="178601"/>
                  <a:pt x="180975" y="171450"/>
                </a:cubicBezTo>
                <a:cubicBezTo>
                  <a:pt x="188815" y="165178"/>
                  <a:pt x="204569" y="170642"/>
                  <a:pt x="209550" y="161925"/>
                </a:cubicBezTo>
                <a:cubicBezTo>
                  <a:pt x="219132" y="145157"/>
                  <a:pt x="210438" y="122049"/>
                  <a:pt x="219075" y="104775"/>
                </a:cubicBezTo>
                <a:cubicBezTo>
                  <a:pt x="249576" y="43774"/>
                  <a:pt x="250478" y="134391"/>
                  <a:pt x="276225" y="57150"/>
                </a:cubicBezTo>
                <a:cubicBezTo>
                  <a:pt x="282249" y="39078"/>
                  <a:pt x="276225" y="19050"/>
                  <a:pt x="276225"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4"/>
          <p:cNvSpPr/>
          <p:nvPr/>
        </p:nvSpPr>
        <p:spPr>
          <a:xfrm>
            <a:off x="6096000" y="3543300"/>
            <a:ext cx="142875" cy="523875"/>
          </a:xfrm>
          <a:custGeom>
            <a:avLst/>
            <a:gdLst>
              <a:gd name="connsiteX0" fmla="*/ 0 w 142875"/>
              <a:gd name="connsiteY0" fmla="*/ 523875 h 523875"/>
              <a:gd name="connsiteX1" fmla="*/ 9525 w 142875"/>
              <a:gd name="connsiteY1" fmla="*/ 476250 h 523875"/>
              <a:gd name="connsiteX2" fmla="*/ 38100 w 142875"/>
              <a:gd name="connsiteY2" fmla="*/ 390525 h 523875"/>
              <a:gd name="connsiteX3" fmla="*/ 66675 w 142875"/>
              <a:gd name="connsiteY3" fmla="*/ 371475 h 523875"/>
              <a:gd name="connsiteX4" fmla="*/ 95250 w 142875"/>
              <a:gd name="connsiteY4" fmla="*/ 314325 h 523875"/>
              <a:gd name="connsiteX5" fmla="*/ 104775 w 142875"/>
              <a:gd name="connsiteY5" fmla="*/ 285750 h 523875"/>
              <a:gd name="connsiteX6" fmla="*/ 133350 w 142875"/>
              <a:gd name="connsiteY6" fmla="*/ 276225 h 523875"/>
              <a:gd name="connsiteX7" fmla="*/ 142875 w 142875"/>
              <a:gd name="connsiteY7" fmla="*/ 247650 h 523875"/>
              <a:gd name="connsiteX8" fmla="*/ 123825 w 142875"/>
              <a:gd name="connsiteY8" fmla="*/ 142875 h 523875"/>
              <a:gd name="connsiteX9" fmla="*/ 104775 w 142875"/>
              <a:gd name="connsiteY9" fmla="*/ 114300 h 523875"/>
              <a:gd name="connsiteX10" fmla="*/ 114300 w 142875"/>
              <a:gd name="connsiteY10"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523875">
                <a:moveTo>
                  <a:pt x="0" y="523875"/>
                </a:moveTo>
                <a:cubicBezTo>
                  <a:pt x="3175" y="508000"/>
                  <a:pt x="6629" y="492178"/>
                  <a:pt x="9525" y="476250"/>
                </a:cubicBezTo>
                <a:cubicBezTo>
                  <a:pt x="16620" y="437225"/>
                  <a:pt x="10893" y="417732"/>
                  <a:pt x="38100" y="390525"/>
                </a:cubicBezTo>
                <a:cubicBezTo>
                  <a:pt x="46195" y="382430"/>
                  <a:pt x="57150" y="377825"/>
                  <a:pt x="66675" y="371475"/>
                </a:cubicBezTo>
                <a:cubicBezTo>
                  <a:pt x="90616" y="299651"/>
                  <a:pt x="58321" y="388183"/>
                  <a:pt x="95250" y="314325"/>
                </a:cubicBezTo>
                <a:cubicBezTo>
                  <a:pt x="99740" y="305345"/>
                  <a:pt x="97675" y="292850"/>
                  <a:pt x="104775" y="285750"/>
                </a:cubicBezTo>
                <a:cubicBezTo>
                  <a:pt x="111875" y="278650"/>
                  <a:pt x="123825" y="279400"/>
                  <a:pt x="133350" y="276225"/>
                </a:cubicBezTo>
                <a:cubicBezTo>
                  <a:pt x="136525" y="266700"/>
                  <a:pt x="142875" y="257690"/>
                  <a:pt x="142875" y="247650"/>
                </a:cubicBezTo>
                <a:cubicBezTo>
                  <a:pt x="142875" y="227950"/>
                  <a:pt x="137220" y="169665"/>
                  <a:pt x="123825" y="142875"/>
                </a:cubicBezTo>
                <a:cubicBezTo>
                  <a:pt x="118705" y="132636"/>
                  <a:pt x="111125" y="123825"/>
                  <a:pt x="104775" y="114300"/>
                </a:cubicBezTo>
                <a:cubicBezTo>
                  <a:pt x="118659" y="44882"/>
                  <a:pt x="114300" y="82864"/>
                  <a:pt x="114300"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reeform 5"/>
          <p:cNvSpPr/>
          <p:nvPr/>
        </p:nvSpPr>
        <p:spPr>
          <a:xfrm>
            <a:off x="6172200" y="3676650"/>
            <a:ext cx="438150" cy="504825"/>
          </a:xfrm>
          <a:custGeom>
            <a:avLst/>
            <a:gdLst>
              <a:gd name="connsiteX0" fmla="*/ 0 w 438467"/>
              <a:gd name="connsiteY0" fmla="*/ 504825 h 504825"/>
              <a:gd name="connsiteX1" fmla="*/ 9525 w 438467"/>
              <a:gd name="connsiteY1" fmla="*/ 457200 h 504825"/>
              <a:gd name="connsiteX2" fmla="*/ 66675 w 438467"/>
              <a:gd name="connsiteY2" fmla="*/ 409575 h 504825"/>
              <a:gd name="connsiteX3" fmla="*/ 123825 w 438467"/>
              <a:gd name="connsiteY3" fmla="*/ 390525 h 504825"/>
              <a:gd name="connsiteX4" fmla="*/ 152400 w 438467"/>
              <a:gd name="connsiteY4" fmla="*/ 361950 h 504825"/>
              <a:gd name="connsiteX5" fmla="*/ 161925 w 438467"/>
              <a:gd name="connsiteY5" fmla="*/ 333375 h 504825"/>
              <a:gd name="connsiteX6" fmla="*/ 228600 w 438467"/>
              <a:gd name="connsiteY6" fmla="*/ 247650 h 504825"/>
              <a:gd name="connsiteX7" fmla="*/ 276225 w 438467"/>
              <a:gd name="connsiteY7" fmla="*/ 238125 h 504825"/>
              <a:gd name="connsiteX8" fmla="*/ 304800 w 438467"/>
              <a:gd name="connsiteY8" fmla="*/ 228600 h 504825"/>
              <a:gd name="connsiteX9" fmla="*/ 323850 w 438467"/>
              <a:gd name="connsiteY9" fmla="*/ 200025 h 504825"/>
              <a:gd name="connsiteX10" fmla="*/ 352425 w 438467"/>
              <a:gd name="connsiteY10" fmla="*/ 104775 h 504825"/>
              <a:gd name="connsiteX11" fmla="*/ 371475 w 438467"/>
              <a:gd name="connsiteY11" fmla="*/ 76200 h 504825"/>
              <a:gd name="connsiteX12" fmla="*/ 428625 w 438467"/>
              <a:gd name="connsiteY12" fmla="*/ 57150 h 504825"/>
              <a:gd name="connsiteX13" fmla="*/ 438150 w 438467"/>
              <a:gd name="connsiteY13"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467" h="504825">
                <a:moveTo>
                  <a:pt x="0" y="504825"/>
                </a:moveTo>
                <a:cubicBezTo>
                  <a:pt x="3175" y="488950"/>
                  <a:pt x="2285" y="471680"/>
                  <a:pt x="9525" y="457200"/>
                </a:cubicBezTo>
                <a:cubicBezTo>
                  <a:pt x="15934" y="444382"/>
                  <a:pt x="52609" y="415827"/>
                  <a:pt x="66675" y="409575"/>
                </a:cubicBezTo>
                <a:cubicBezTo>
                  <a:pt x="85025" y="401420"/>
                  <a:pt x="123825" y="390525"/>
                  <a:pt x="123825" y="390525"/>
                </a:cubicBezTo>
                <a:cubicBezTo>
                  <a:pt x="133350" y="381000"/>
                  <a:pt x="144928" y="373158"/>
                  <a:pt x="152400" y="361950"/>
                </a:cubicBezTo>
                <a:cubicBezTo>
                  <a:pt x="157969" y="353596"/>
                  <a:pt x="157049" y="342152"/>
                  <a:pt x="161925" y="333375"/>
                </a:cubicBezTo>
                <a:cubicBezTo>
                  <a:pt x="167717" y="322949"/>
                  <a:pt x="207240" y="258330"/>
                  <a:pt x="228600" y="247650"/>
                </a:cubicBezTo>
                <a:cubicBezTo>
                  <a:pt x="243080" y="240410"/>
                  <a:pt x="260519" y="242052"/>
                  <a:pt x="276225" y="238125"/>
                </a:cubicBezTo>
                <a:cubicBezTo>
                  <a:pt x="285965" y="235690"/>
                  <a:pt x="295275" y="231775"/>
                  <a:pt x="304800" y="228600"/>
                </a:cubicBezTo>
                <a:cubicBezTo>
                  <a:pt x="311150" y="219075"/>
                  <a:pt x="319341" y="210547"/>
                  <a:pt x="323850" y="200025"/>
                </a:cubicBezTo>
                <a:cubicBezTo>
                  <a:pt x="339824" y="162753"/>
                  <a:pt x="326814" y="143191"/>
                  <a:pt x="352425" y="104775"/>
                </a:cubicBezTo>
                <a:cubicBezTo>
                  <a:pt x="358775" y="95250"/>
                  <a:pt x="361767" y="82267"/>
                  <a:pt x="371475" y="76200"/>
                </a:cubicBezTo>
                <a:cubicBezTo>
                  <a:pt x="388503" y="65557"/>
                  <a:pt x="428625" y="57150"/>
                  <a:pt x="428625" y="57150"/>
                </a:cubicBezTo>
                <a:cubicBezTo>
                  <a:pt x="441162" y="19539"/>
                  <a:pt x="438150" y="38615"/>
                  <a:pt x="438150"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reeform 7"/>
          <p:cNvSpPr/>
          <p:nvPr/>
        </p:nvSpPr>
        <p:spPr>
          <a:xfrm>
            <a:off x="6524625" y="2200275"/>
            <a:ext cx="114300" cy="438150"/>
          </a:xfrm>
          <a:custGeom>
            <a:avLst/>
            <a:gdLst>
              <a:gd name="connsiteX0" fmla="*/ 0 w 114300"/>
              <a:gd name="connsiteY0" fmla="*/ 438150 h 438150"/>
              <a:gd name="connsiteX1" fmla="*/ 47625 w 114300"/>
              <a:gd name="connsiteY1" fmla="*/ 200025 h 438150"/>
              <a:gd name="connsiteX2" fmla="*/ 57150 w 114300"/>
              <a:gd name="connsiteY2" fmla="*/ 171450 h 438150"/>
              <a:gd name="connsiteX3" fmla="*/ 114300 w 114300"/>
              <a:gd name="connsiteY3" fmla="*/ 152400 h 438150"/>
              <a:gd name="connsiteX4" fmla="*/ 104775 w 114300"/>
              <a:gd name="connsiteY4" fmla="*/ 95250 h 438150"/>
              <a:gd name="connsiteX5" fmla="*/ 95250 w 114300"/>
              <a:gd name="connsiteY5" fmla="*/ 66675 h 438150"/>
              <a:gd name="connsiteX6" fmla="*/ 95250 w 114300"/>
              <a:gd name="connsiteY6"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438150">
                <a:moveTo>
                  <a:pt x="0" y="438150"/>
                </a:moveTo>
                <a:cubicBezTo>
                  <a:pt x="80613" y="337384"/>
                  <a:pt x="28344" y="421755"/>
                  <a:pt x="47625" y="200025"/>
                </a:cubicBezTo>
                <a:cubicBezTo>
                  <a:pt x="48495" y="190023"/>
                  <a:pt x="48980" y="177286"/>
                  <a:pt x="57150" y="171450"/>
                </a:cubicBezTo>
                <a:cubicBezTo>
                  <a:pt x="73490" y="159778"/>
                  <a:pt x="114300" y="152400"/>
                  <a:pt x="114300" y="152400"/>
                </a:cubicBezTo>
                <a:cubicBezTo>
                  <a:pt x="111125" y="133350"/>
                  <a:pt x="108965" y="114103"/>
                  <a:pt x="104775" y="95250"/>
                </a:cubicBezTo>
                <a:cubicBezTo>
                  <a:pt x="102597" y="85449"/>
                  <a:pt x="96249" y="76665"/>
                  <a:pt x="95250" y="66675"/>
                </a:cubicBezTo>
                <a:cubicBezTo>
                  <a:pt x="93039" y="44560"/>
                  <a:pt x="95250" y="22225"/>
                  <a:pt x="95250"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reeform 8"/>
          <p:cNvSpPr/>
          <p:nvPr/>
        </p:nvSpPr>
        <p:spPr>
          <a:xfrm>
            <a:off x="6629400" y="2524125"/>
            <a:ext cx="238125" cy="219075"/>
          </a:xfrm>
          <a:custGeom>
            <a:avLst/>
            <a:gdLst>
              <a:gd name="connsiteX0" fmla="*/ 0 w 238125"/>
              <a:gd name="connsiteY0" fmla="*/ 219075 h 219075"/>
              <a:gd name="connsiteX1" fmla="*/ 28575 w 238125"/>
              <a:gd name="connsiteY1" fmla="*/ 171450 h 219075"/>
              <a:gd name="connsiteX2" fmla="*/ 47625 w 238125"/>
              <a:gd name="connsiteY2" fmla="*/ 114300 h 219075"/>
              <a:gd name="connsiteX3" fmla="*/ 114300 w 238125"/>
              <a:gd name="connsiteY3" fmla="*/ 47625 h 219075"/>
              <a:gd name="connsiteX4" fmla="*/ 219075 w 238125"/>
              <a:gd name="connsiteY4" fmla="*/ 38100 h 219075"/>
              <a:gd name="connsiteX5" fmla="*/ 238125 w 238125"/>
              <a:gd name="connsiteY5"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25" h="219075">
                <a:moveTo>
                  <a:pt x="0" y="219075"/>
                </a:moveTo>
                <a:cubicBezTo>
                  <a:pt x="9525" y="203200"/>
                  <a:pt x="20914" y="188304"/>
                  <a:pt x="28575" y="171450"/>
                </a:cubicBezTo>
                <a:cubicBezTo>
                  <a:pt x="36884" y="153169"/>
                  <a:pt x="41275" y="133350"/>
                  <a:pt x="47625" y="114300"/>
                </a:cubicBezTo>
                <a:cubicBezTo>
                  <a:pt x="58705" y="81060"/>
                  <a:pt x="61760" y="52401"/>
                  <a:pt x="114300" y="47625"/>
                </a:cubicBezTo>
                <a:lnTo>
                  <a:pt x="219075" y="38100"/>
                </a:lnTo>
                <a:cubicBezTo>
                  <a:pt x="230020" y="5265"/>
                  <a:pt x="221500" y="16625"/>
                  <a:pt x="238125"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reeform 9"/>
          <p:cNvSpPr/>
          <p:nvPr/>
        </p:nvSpPr>
        <p:spPr>
          <a:xfrm>
            <a:off x="8534400" y="2571750"/>
            <a:ext cx="438150" cy="238125"/>
          </a:xfrm>
          <a:custGeom>
            <a:avLst/>
            <a:gdLst>
              <a:gd name="connsiteX0" fmla="*/ 0 w 438150"/>
              <a:gd name="connsiteY0" fmla="*/ 238125 h 238125"/>
              <a:gd name="connsiteX1" fmla="*/ 38100 w 438150"/>
              <a:gd name="connsiteY1" fmla="*/ 190500 h 238125"/>
              <a:gd name="connsiteX2" fmla="*/ 85725 w 438150"/>
              <a:gd name="connsiteY2" fmla="*/ 152400 h 238125"/>
              <a:gd name="connsiteX3" fmla="*/ 190500 w 438150"/>
              <a:gd name="connsiteY3" fmla="*/ 142875 h 238125"/>
              <a:gd name="connsiteX4" fmla="*/ 219075 w 438150"/>
              <a:gd name="connsiteY4" fmla="*/ 133350 h 238125"/>
              <a:gd name="connsiteX5" fmla="*/ 276225 w 438150"/>
              <a:gd name="connsiteY5" fmla="*/ 95250 h 238125"/>
              <a:gd name="connsiteX6" fmla="*/ 333375 w 438150"/>
              <a:gd name="connsiteY6" fmla="*/ 57150 h 238125"/>
              <a:gd name="connsiteX7" fmla="*/ 361950 w 438150"/>
              <a:gd name="connsiteY7" fmla="*/ 38100 h 238125"/>
              <a:gd name="connsiteX8" fmla="*/ 390525 w 438150"/>
              <a:gd name="connsiteY8" fmla="*/ 19050 h 238125"/>
              <a:gd name="connsiteX9" fmla="*/ 438150 w 438150"/>
              <a:gd name="connsiteY9"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150" h="238125">
                <a:moveTo>
                  <a:pt x="0" y="238125"/>
                </a:moveTo>
                <a:cubicBezTo>
                  <a:pt x="12700" y="222250"/>
                  <a:pt x="25902" y="206764"/>
                  <a:pt x="38100" y="190500"/>
                </a:cubicBezTo>
                <a:cubicBezTo>
                  <a:pt x="58972" y="162671"/>
                  <a:pt x="49576" y="157564"/>
                  <a:pt x="85725" y="152400"/>
                </a:cubicBezTo>
                <a:cubicBezTo>
                  <a:pt x="120442" y="147440"/>
                  <a:pt x="155575" y="146050"/>
                  <a:pt x="190500" y="142875"/>
                </a:cubicBezTo>
                <a:cubicBezTo>
                  <a:pt x="200025" y="139700"/>
                  <a:pt x="210298" y="138226"/>
                  <a:pt x="219075" y="133350"/>
                </a:cubicBezTo>
                <a:cubicBezTo>
                  <a:pt x="239089" y="122231"/>
                  <a:pt x="257175" y="107950"/>
                  <a:pt x="276225" y="95250"/>
                </a:cubicBezTo>
                <a:lnTo>
                  <a:pt x="333375" y="57150"/>
                </a:lnTo>
                <a:lnTo>
                  <a:pt x="361950" y="38100"/>
                </a:lnTo>
                <a:cubicBezTo>
                  <a:pt x="371475" y="31750"/>
                  <a:pt x="379665" y="22670"/>
                  <a:pt x="390525" y="19050"/>
                </a:cubicBezTo>
                <a:cubicBezTo>
                  <a:pt x="425835" y="7280"/>
                  <a:pt x="410120" y="14015"/>
                  <a:pt x="438150"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p:cNvSpPr/>
          <p:nvPr/>
        </p:nvSpPr>
        <p:spPr>
          <a:xfrm>
            <a:off x="8505825" y="3552825"/>
            <a:ext cx="153988" cy="523875"/>
          </a:xfrm>
          <a:custGeom>
            <a:avLst/>
            <a:gdLst>
              <a:gd name="connsiteX0" fmla="*/ 0 w 154076"/>
              <a:gd name="connsiteY0" fmla="*/ 523875 h 523875"/>
              <a:gd name="connsiteX1" fmla="*/ 28575 w 154076"/>
              <a:gd name="connsiteY1" fmla="*/ 476250 h 523875"/>
              <a:gd name="connsiteX2" fmla="*/ 38100 w 154076"/>
              <a:gd name="connsiteY2" fmla="*/ 447675 h 523875"/>
              <a:gd name="connsiteX3" fmla="*/ 76200 w 154076"/>
              <a:gd name="connsiteY3" fmla="*/ 390525 h 523875"/>
              <a:gd name="connsiteX4" fmla="*/ 95250 w 154076"/>
              <a:gd name="connsiteY4" fmla="*/ 333375 h 523875"/>
              <a:gd name="connsiteX5" fmla="*/ 76200 w 154076"/>
              <a:gd name="connsiteY5" fmla="*/ 276225 h 523875"/>
              <a:gd name="connsiteX6" fmla="*/ 66675 w 154076"/>
              <a:gd name="connsiteY6" fmla="*/ 247650 h 523875"/>
              <a:gd name="connsiteX7" fmla="*/ 76200 w 154076"/>
              <a:gd name="connsiteY7" fmla="*/ 200025 h 523875"/>
              <a:gd name="connsiteX8" fmla="*/ 85725 w 154076"/>
              <a:gd name="connsiteY8" fmla="*/ 171450 h 523875"/>
              <a:gd name="connsiteX9" fmla="*/ 114300 w 154076"/>
              <a:gd name="connsiteY9" fmla="*/ 161925 h 523875"/>
              <a:gd name="connsiteX10" fmla="*/ 123825 w 154076"/>
              <a:gd name="connsiteY10" fmla="*/ 133350 h 523875"/>
              <a:gd name="connsiteX11" fmla="*/ 152400 w 154076"/>
              <a:gd name="connsiteY11" fmla="*/ 114300 h 523875"/>
              <a:gd name="connsiteX12" fmla="*/ 142875 w 154076"/>
              <a:gd name="connsiteY12" fmla="*/ 28575 h 523875"/>
              <a:gd name="connsiteX13" fmla="*/ 123825 w 154076"/>
              <a:gd name="connsiteY13"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76" h="523875">
                <a:moveTo>
                  <a:pt x="0" y="523875"/>
                </a:moveTo>
                <a:cubicBezTo>
                  <a:pt x="9525" y="508000"/>
                  <a:pt x="20296" y="492809"/>
                  <a:pt x="28575" y="476250"/>
                </a:cubicBezTo>
                <a:cubicBezTo>
                  <a:pt x="33065" y="467270"/>
                  <a:pt x="33224" y="456452"/>
                  <a:pt x="38100" y="447675"/>
                </a:cubicBezTo>
                <a:cubicBezTo>
                  <a:pt x="49219" y="427661"/>
                  <a:pt x="68960" y="412245"/>
                  <a:pt x="76200" y="390525"/>
                </a:cubicBezTo>
                <a:lnTo>
                  <a:pt x="95250" y="333375"/>
                </a:lnTo>
                <a:lnTo>
                  <a:pt x="76200" y="276225"/>
                </a:lnTo>
                <a:lnTo>
                  <a:pt x="66675" y="247650"/>
                </a:lnTo>
                <a:cubicBezTo>
                  <a:pt x="69850" y="231775"/>
                  <a:pt x="72273" y="215731"/>
                  <a:pt x="76200" y="200025"/>
                </a:cubicBezTo>
                <a:cubicBezTo>
                  <a:pt x="78635" y="190285"/>
                  <a:pt x="78625" y="178550"/>
                  <a:pt x="85725" y="171450"/>
                </a:cubicBezTo>
                <a:cubicBezTo>
                  <a:pt x="92825" y="164350"/>
                  <a:pt x="104775" y="165100"/>
                  <a:pt x="114300" y="161925"/>
                </a:cubicBezTo>
                <a:cubicBezTo>
                  <a:pt x="117475" y="152400"/>
                  <a:pt x="117553" y="141190"/>
                  <a:pt x="123825" y="133350"/>
                </a:cubicBezTo>
                <a:cubicBezTo>
                  <a:pt x="130976" y="124411"/>
                  <a:pt x="150352" y="125563"/>
                  <a:pt x="152400" y="114300"/>
                </a:cubicBezTo>
                <a:cubicBezTo>
                  <a:pt x="157543" y="86013"/>
                  <a:pt x="149848" y="56467"/>
                  <a:pt x="142875" y="28575"/>
                </a:cubicBezTo>
                <a:cubicBezTo>
                  <a:pt x="140099" y="17469"/>
                  <a:pt x="123825" y="0"/>
                  <a:pt x="123825"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reeform 13"/>
          <p:cNvSpPr/>
          <p:nvPr/>
        </p:nvSpPr>
        <p:spPr>
          <a:xfrm>
            <a:off x="8591550" y="3705225"/>
            <a:ext cx="390525" cy="400050"/>
          </a:xfrm>
          <a:custGeom>
            <a:avLst/>
            <a:gdLst>
              <a:gd name="connsiteX0" fmla="*/ 0 w 390525"/>
              <a:gd name="connsiteY0" fmla="*/ 400050 h 400050"/>
              <a:gd name="connsiteX1" fmla="*/ 38100 w 390525"/>
              <a:gd name="connsiteY1" fmla="*/ 352425 h 400050"/>
              <a:gd name="connsiteX2" fmla="*/ 47625 w 390525"/>
              <a:gd name="connsiteY2" fmla="*/ 323850 h 400050"/>
              <a:gd name="connsiteX3" fmla="*/ 104775 w 390525"/>
              <a:gd name="connsiteY3" fmla="*/ 304800 h 400050"/>
              <a:gd name="connsiteX4" fmla="*/ 133350 w 390525"/>
              <a:gd name="connsiteY4" fmla="*/ 285750 h 400050"/>
              <a:gd name="connsiteX5" fmla="*/ 161925 w 390525"/>
              <a:gd name="connsiteY5" fmla="*/ 200025 h 400050"/>
              <a:gd name="connsiteX6" fmla="*/ 190500 w 390525"/>
              <a:gd name="connsiteY6" fmla="*/ 142875 h 400050"/>
              <a:gd name="connsiteX7" fmla="*/ 219075 w 390525"/>
              <a:gd name="connsiteY7" fmla="*/ 133350 h 400050"/>
              <a:gd name="connsiteX8" fmla="*/ 247650 w 390525"/>
              <a:gd name="connsiteY8" fmla="*/ 114300 h 400050"/>
              <a:gd name="connsiteX9" fmla="*/ 266700 w 390525"/>
              <a:gd name="connsiteY9" fmla="*/ 85725 h 400050"/>
              <a:gd name="connsiteX10" fmla="*/ 285750 w 390525"/>
              <a:gd name="connsiteY10" fmla="*/ 28575 h 400050"/>
              <a:gd name="connsiteX11" fmla="*/ 361950 w 390525"/>
              <a:gd name="connsiteY11" fmla="*/ 9525 h 400050"/>
              <a:gd name="connsiteX12" fmla="*/ 390525 w 390525"/>
              <a:gd name="connsiteY12"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525" h="400050">
                <a:moveTo>
                  <a:pt x="0" y="400050"/>
                </a:moveTo>
                <a:cubicBezTo>
                  <a:pt x="12700" y="384175"/>
                  <a:pt x="27325" y="369665"/>
                  <a:pt x="38100" y="352425"/>
                </a:cubicBezTo>
                <a:cubicBezTo>
                  <a:pt x="43421" y="343911"/>
                  <a:pt x="39455" y="329686"/>
                  <a:pt x="47625" y="323850"/>
                </a:cubicBezTo>
                <a:cubicBezTo>
                  <a:pt x="63965" y="312178"/>
                  <a:pt x="88067" y="315939"/>
                  <a:pt x="104775" y="304800"/>
                </a:cubicBezTo>
                <a:lnTo>
                  <a:pt x="133350" y="285750"/>
                </a:lnTo>
                <a:lnTo>
                  <a:pt x="161925" y="200025"/>
                </a:lnTo>
                <a:cubicBezTo>
                  <a:pt x="168200" y="181201"/>
                  <a:pt x="173714" y="156304"/>
                  <a:pt x="190500" y="142875"/>
                </a:cubicBezTo>
                <a:cubicBezTo>
                  <a:pt x="198340" y="136603"/>
                  <a:pt x="210095" y="137840"/>
                  <a:pt x="219075" y="133350"/>
                </a:cubicBezTo>
                <a:cubicBezTo>
                  <a:pt x="229314" y="128230"/>
                  <a:pt x="238125" y="120650"/>
                  <a:pt x="247650" y="114300"/>
                </a:cubicBezTo>
                <a:cubicBezTo>
                  <a:pt x="254000" y="104775"/>
                  <a:pt x="262051" y="96186"/>
                  <a:pt x="266700" y="85725"/>
                </a:cubicBezTo>
                <a:cubicBezTo>
                  <a:pt x="274855" y="67375"/>
                  <a:pt x="266700" y="34925"/>
                  <a:pt x="285750" y="28575"/>
                </a:cubicBezTo>
                <a:cubicBezTo>
                  <a:pt x="351069" y="6802"/>
                  <a:pt x="269998" y="32513"/>
                  <a:pt x="361950" y="9525"/>
                </a:cubicBezTo>
                <a:cubicBezTo>
                  <a:pt x="371690" y="7090"/>
                  <a:pt x="390525" y="0"/>
                  <a:pt x="390525"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Connector 15"/>
          <p:cNvCxnSpPr/>
          <p:nvPr/>
        </p:nvCxnSpPr>
        <p:spPr>
          <a:xfrm flipV="1">
            <a:off x="6096000" y="3170238"/>
            <a:ext cx="142875" cy="258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96000" y="2971800"/>
            <a:ext cx="1108075" cy="261938"/>
          </a:xfrm>
          <a:prstGeom prst="rect">
            <a:avLst/>
          </a:prstGeom>
          <a:noFill/>
        </p:spPr>
        <p:txBody>
          <a:bodyPr wrap="none">
            <a:spAutoFit/>
          </a:bodyPr>
          <a:lstStyle/>
          <a:p>
            <a:pPr>
              <a:defRPr/>
            </a:pPr>
            <a:r>
              <a:rPr lang="en-US" sz="1050" dirty="0">
                <a:latin typeface="Arial" pitchFamily="34" charset="0"/>
                <a:cs typeface="Arial" pitchFamily="34" charset="0"/>
              </a:rPr>
              <a:t>fibrous septum</a:t>
            </a:r>
          </a:p>
        </p:txBody>
      </p:sp>
      <p:sp>
        <p:nvSpPr>
          <p:cNvPr id="18" name="Freeform 17"/>
          <p:cNvSpPr/>
          <p:nvPr/>
        </p:nvSpPr>
        <p:spPr>
          <a:xfrm>
            <a:off x="5972175" y="3581400"/>
            <a:ext cx="57150" cy="485775"/>
          </a:xfrm>
          <a:custGeom>
            <a:avLst/>
            <a:gdLst>
              <a:gd name="connsiteX0" fmla="*/ 0 w 57150"/>
              <a:gd name="connsiteY0" fmla="*/ 485775 h 485775"/>
              <a:gd name="connsiteX1" fmla="*/ 9525 w 57150"/>
              <a:gd name="connsiteY1" fmla="*/ 219075 h 485775"/>
              <a:gd name="connsiteX2" fmla="*/ 28575 w 57150"/>
              <a:gd name="connsiteY2" fmla="*/ 161925 h 485775"/>
              <a:gd name="connsiteX3" fmla="*/ 47625 w 57150"/>
              <a:gd name="connsiteY3" fmla="*/ 133350 h 485775"/>
              <a:gd name="connsiteX4" fmla="*/ 38100 w 57150"/>
              <a:gd name="connsiteY4" fmla="*/ 38100 h 485775"/>
              <a:gd name="connsiteX5" fmla="*/ 57150 w 57150"/>
              <a:gd name="connsiteY5" fmla="*/ 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485775">
                <a:moveTo>
                  <a:pt x="0" y="485775"/>
                </a:moveTo>
                <a:cubicBezTo>
                  <a:pt x="3175" y="396875"/>
                  <a:pt x="1706" y="307687"/>
                  <a:pt x="9525" y="219075"/>
                </a:cubicBezTo>
                <a:cubicBezTo>
                  <a:pt x="11290" y="199072"/>
                  <a:pt x="17436" y="178633"/>
                  <a:pt x="28575" y="161925"/>
                </a:cubicBezTo>
                <a:lnTo>
                  <a:pt x="47625" y="133350"/>
                </a:lnTo>
                <a:cubicBezTo>
                  <a:pt x="26134" y="68877"/>
                  <a:pt x="22597" y="92359"/>
                  <a:pt x="38100" y="38100"/>
                </a:cubicBezTo>
                <a:cubicBezTo>
                  <a:pt x="46856" y="7454"/>
                  <a:pt x="41504" y="15646"/>
                  <a:pt x="57150"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09600" y="0"/>
            <a:ext cx="8229600" cy="762000"/>
          </a:xfrm>
        </p:spPr>
        <p:txBody>
          <a:bodyPr/>
          <a:lstStyle/>
          <a:p>
            <a:pPr eaLnBrk="1" hangingPunct="1"/>
            <a:r>
              <a:rPr lang="en-US" altLang="en-US" smtClean="0"/>
              <a:t>Development of the hindgut</a:t>
            </a:r>
          </a:p>
        </p:txBody>
      </p:sp>
      <p:sp>
        <p:nvSpPr>
          <p:cNvPr id="4" name="Content Placeholder 3"/>
          <p:cNvSpPr>
            <a:spLocks noGrp="1"/>
          </p:cNvSpPr>
          <p:nvPr>
            <p:ph idx="13"/>
          </p:nvPr>
        </p:nvSpPr>
        <p:spPr>
          <a:xfrm>
            <a:off x="0" y="4716463"/>
            <a:ext cx="4648200" cy="2141537"/>
          </a:xfrm>
        </p:spPr>
        <p:txBody>
          <a:bodyPr rtlCol="0">
            <a:normAutofit fontScale="85000" lnSpcReduction="10000"/>
          </a:bodyPr>
          <a:lstStyle/>
          <a:p>
            <a:pPr eaLnBrk="1" fontAlgn="auto" hangingPunct="1">
              <a:spcAft>
                <a:spcPts val="0"/>
              </a:spcAft>
              <a:buFont typeface="Arial" pitchFamily="34" charset="0"/>
              <a:buChar char="•"/>
              <a:defRPr/>
            </a:pPr>
            <a:r>
              <a:rPr lang="en-US" sz="1800" dirty="0" smtClean="0"/>
              <a:t>Derivatives of the hindgut include everything caudal to the distal 1/3 of the transverse colon.</a:t>
            </a:r>
          </a:p>
          <a:p>
            <a:pPr eaLnBrk="1" fontAlgn="auto" hangingPunct="1">
              <a:spcAft>
                <a:spcPts val="0"/>
              </a:spcAft>
              <a:buFont typeface="Arial" pitchFamily="34" charset="0"/>
              <a:buChar char="•"/>
              <a:defRPr/>
            </a:pPr>
            <a:r>
              <a:rPr lang="en-US" sz="1800" dirty="0" smtClean="0"/>
              <a:t>At </a:t>
            </a:r>
            <a:r>
              <a:rPr lang="en-US" sz="1800" dirty="0" err="1"/>
              <a:t>d</a:t>
            </a:r>
            <a:r>
              <a:rPr lang="en-US" sz="1800" dirty="0" err="1" smtClean="0"/>
              <a:t>istalmost</a:t>
            </a:r>
            <a:r>
              <a:rPr lang="en-US" sz="1800" dirty="0" smtClean="0"/>
              <a:t> portion (sigmoid colon and rectum), </a:t>
            </a:r>
            <a:r>
              <a:rPr lang="en-US" sz="1800" dirty="0" err="1" smtClean="0"/>
              <a:t>urorectal</a:t>
            </a:r>
            <a:r>
              <a:rPr lang="en-US" sz="1800" dirty="0" smtClean="0"/>
              <a:t> septum derived from mesoderm divides cloaca into the </a:t>
            </a:r>
            <a:r>
              <a:rPr lang="en-US" sz="1800" dirty="0" err="1" smtClean="0"/>
              <a:t>anorectal</a:t>
            </a:r>
            <a:r>
              <a:rPr lang="en-US" sz="1800" dirty="0" smtClean="0"/>
              <a:t> canal and urogenital canals; </a:t>
            </a:r>
            <a:r>
              <a:rPr lang="en-US" sz="1800" dirty="0" err="1" smtClean="0"/>
              <a:t>cloacal</a:t>
            </a:r>
            <a:r>
              <a:rPr lang="en-US" sz="1800" dirty="0" smtClean="0"/>
              <a:t> membrane breaks down to form </a:t>
            </a:r>
            <a:r>
              <a:rPr lang="en-US" sz="1800" smtClean="0"/>
              <a:t>anal opening </a:t>
            </a:r>
            <a:endParaRPr lang="en-US" sz="1800" dirty="0" smtClean="0"/>
          </a:p>
          <a:p>
            <a:pPr marL="0" indent="0" eaLnBrk="1" fontAlgn="auto" hangingPunct="1">
              <a:spcAft>
                <a:spcPts val="0"/>
              </a:spcAft>
              <a:buFont typeface="Arial" charset="0"/>
              <a:buNone/>
              <a:tabLst>
                <a:tab pos="342900" algn="l"/>
              </a:tabLst>
              <a:defRPr/>
            </a:pPr>
            <a:r>
              <a:rPr lang="en-US" sz="1800" i="1" dirty="0">
                <a:solidFill>
                  <a:srgbClr val="FF0000"/>
                </a:solidFill>
              </a:rPr>
              <a:t>	</a:t>
            </a:r>
            <a:r>
              <a:rPr lang="en-US" sz="1800" i="1" dirty="0" smtClean="0">
                <a:solidFill>
                  <a:srgbClr val="FF0000"/>
                </a:solidFill>
              </a:rPr>
              <a:t>2 potential problems can arise:</a:t>
            </a:r>
          </a:p>
          <a:p>
            <a:pPr marL="571500" lvl="1" indent="-114300" eaLnBrk="1" fontAlgn="auto" hangingPunct="1">
              <a:spcAft>
                <a:spcPts val="0"/>
              </a:spcAft>
              <a:buFont typeface="Arial" pitchFamily="34" charset="0"/>
              <a:buChar char="•"/>
              <a:defRPr/>
            </a:pPr>
            <a:r>
              <a:rPr lang="en-US" sz="1400" i="1" dirty="0" smtClean="0">
                <a:solidFill>
                  <a:srgbClr val="FF0000"/>
                </a:solidFill>
              </a:rPr>
              <a:t>“TOO MUCH” mesoderm – imperforate anus </a:t>
            </a:r>
          </a:p>
          <a:p>
            <a:pPr marL="571500" lvl="1" indent="-114300" eaLnBrk="1" fontAlgn="auto" hangingPunct="1">
              <a:spcAft>
                <a:spcPts val="0"/>
              </a:spcAft>
              <a:buFont typeface="Arial" pitchFamily="34" charset="0"/>
              <a:buChar char="•"/>
              <a:defRPr/>
            </a:pPr>
            <a:r>
              <a:rPr lang="en-US" sz="1400" i="1" dirty="0" smtClean="0">
                <a:solidFill>
                  <a:srgbClr val="FF0000"/>
                </a:solidFill>
              </a:rPr>
              <a:t>“NOT ENOUGH” mesoderm - atresia (B), and/or fistulas (C – F)</a:t>
            </a:r>
            <a:endParaRPr lang="en-US" sz="1400" dirty="0" smtClean="0"/>
          </a:p>
        </p:txBody>
      </p:sp>
      <p:pic>
        <p:nvPicPr>
          <p:cNvPr id="3686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23925"/>
            <a:ext cx="46482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219200"/>
            <a:ext cx="3886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7"/>
          <p:cNvSpPr txBox="1">
            <a:spLocks noChangeArrowheads="1"/>
          </p:cNvSpPr>
          <p:nvPr/>
        </p:nvSpPr>
        <p:spPr bwMode="auto">
          <a:xfrm>
            <a:off x="7545388" y="1009650"/>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400">
                <a:latin typeface="Calibri" pitchFamily="34" charset="0"/>
              </a:rPr>
              <a:t>anal atresia</a:t>
            </a:r>
          </a:p>
        </p:txBody>
      </p:sp>
      <p:sp>
        <p:nvSpPr>
          <p:cNvPr id="36871" name="TextBox 8"/>
          <p:cNvSpPr txBox="1">
            <a:spLocks noChangeArrowheads="1"/>
          </p:cNvSpPr>
          <p:nvPr/>
        </p:nvSpPr>
        <p:spPr bwMode="auto">
          <a:xfrm>
            <a:off x="5341938" y="987425"/>
            <a:ext cx="1439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r>
              <a:rPr lang="en-US" altLang="en-US" sz="1400">
                <a:latin typeface="Calibri" pitchFamily="34" charset="0"/>
              </a:rPr>
              <a:t>imperforate anus</a:t>
            </a:r>
          </a:p>
        </p:txBody>
      </p:sp>
      <p:sp>
        <p:nvSpPr>
          <p:cNvPr id="36872" name="TextBox 9"/>
          <p:cNvSpPr txBox="1">
            <a:spLocks noChangeArrowheads="1"/>
          </p:cNvSpPr>
          <p:nvPr/>
        </p:nvSpPr>
        <p:spPr bwMode="auto">
          <a:xfrm>
            <a:off x="5246688" y="2787650"/>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r>
              <a:rPr lang="en-US" altLang="en-US" sz="1400">
                <a:latin typeface="Calibri" pitchFamily="34" charset="0"/>
              </a:rPr>
              <a:t>anoperineal fistula</a:t>
            </a:r>
          </a:p>
        </p:txBody>
      </p:sp>
      <p:sp>
        <p:nvSpPr>
          <p:cNvPr id="36873" name="TextBox 10"/>
          <p:cNvSpPr txBox="1">
            <a:spLocks noChangeArrowheads="1"/>
          </p:cNvSpPr>
          <p:nvPr/>
        </p:nvSpPr>
        <p:spPr bwMode="auto">
          <a:xfrm>
            <a:off x="7356475" y="2825750"/>
            <a:ext cx="156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r>
              <a:rPr lang="en-US" altLang="en-US" sz="1400">
                <a:latin typeface="Calibri" pitchFamily="34" charset="0"/>
              </a:rPr>
              <a:t>rectovaginal fistula</a:t>
            </a:r>
          </a:p>
        </p:txBody>
      </p:sp>
      <p:sp>
        <p:nvSpPr>
          <p:cNvPr id="36874" name="TextBox 11"/>
          <p:cNvSpPr txBox="1">
            <a:spLocks noChangeArrowheads="1"/>
          </p:cNvSpPr>
          <p:nvPr/>
        </p:nvSpPr>
        <p:spPr bwMode="auto">
          <a:xfrm>
            <a:off x="5219700" y="4562475"/>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r>
              <a:rPr lang="en-US" altLang="en-US" sz="1400">
                <a:latin typeface="Calibri" pitchFamily="34" charset="0"/>
              </a:rPr>
              <a:t>rectourethral fistula</a:t>
            </a:r>
          </a:p>
        </p:txBody>
      </p:sp>
      <p:sp>
        <p:nvSpPr>
          <p:cNvPr id="36875" name="TextBox 12"/>
          <p:cNvSpPr txBox="1">
            <a:spLocks noChangeArrowheads="1"/>
          </p:cNvSpPr>
          <p:nvPr/>
        </p:nvSpPr>
        <p:spPr bwMode="auto">
          <a:xfrm>
            <a:off x="7315200" y="4581525"/>
            <a:ext cx="153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r>
              <a:rPr lang="en-US" altLang="en-US" sz="1400">
                <a:latin typeface="Calibri" pitchFamily="34" charset="0"/>
              </a:rPr>
              <a:t>rectovesical fistula</a:t>
            </a:r>
          </a:p>
        </p:txBody>
      </p:sp>
      <p:sp>
        <p:nvSpPr>
          <p:cNvPr id="36876" name="TextBox 11"/>
          <p:cNvSpPr txBox="1">
            <a:spLocks noChangeArrowheads="1"/>
          </p:cNvSpPr>
          <p:nvPr/>
        </p:nvSpPr>
        <p:spPr bwMode="auto">
          <a:xfrm>
            <a:off x="0" y="785813"/>
            <a:ext cx="1427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14-36</a:t>
            </a:r>
          </a:p>
        </p:txBody>
      </p:sp>
      <p:sp>
        <p:nvSpPr>
          <p:cNvPr id="36877" name="TextBox 12"/>
          <p:cNvSpPr txBox="1">
            <a:spLocks noChangeArrowheads="1"/>
          </p:cNvSpPr>
          <p:nvPr/>
        </p:nvSpPr>
        <p:spPr bwMode="auto">
          <a:xfrm>
            <a:off x="7783513" y="6581775"/>
            <a:ext cx="1236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Carlson fig 15-18</a:t>
            </a:r>
          </a:p>
        </p:txBody>
      </p:sp>
      <p:sp>
        <p:nvSpPr>
          <p:cNvPr id="3" name="TextBox 2"/>
          <p:cNvSpPr txBox="1"/>
          <p:nvPr/>
        </p:nvSpPr>
        <p:spPr>
          <a:xfrm>
            <a:off x="0" y="3657600"/>
            <a:ext cx="1639888" cy="307975"/>
          </a:xfrm>
          <a:prstGeom prst="rect">
            <a:avLst/>
          </a:prstGeom>
          <a:noFill/>
        </p:spPr>
        <p:txBody>
          <a:bodyPr wrap="none">
            <a:spAutoFit/>
          </a:bodyPr>
          <a:lstStyle/>
          <a:p>
            <a:pPr>
              <a:defRPr/>
            </a:pPr>
            <a:r>
              <a:rPr lang="en-US" sz="1400" dirty="0">
                <a:latin typeface="+mn-lt"/>
              </a:rPr>
              <a:t>(</a:t>
            </a:r>
            <a:r>
              <a:rPr lang="en-US" sz="1400" dirty="0">
                <a:latin typeface="+mn-lt"/>
                <a:hlinkClick r:id="rId6"/>
              </a:rPr>
              <a:t>QuickTime version</a:t>
            </a:r>
            <a:r>
              <a:rPr lang="en-US" sz="1400" dirty="0">
                <a:latin typeface="+mn-lt"/>
              </a:rPr>
              <a:t>)</a:t>
            </a:r>
          </a:p>
        </p:txBody>
      </p:sp>
      <p:pic>
        <p:nvPicPr>
          <p:cNvPr id="6" name="cloacalSeptu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57400" y="3004431"/>
            <a:ext cx="1676400" cy="161431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nrn2137-f2"/>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1752600" y="762000"/>
            <a:ext cx="5614988"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defRPr/>
            </a:pPr>
            <a:r>
              <a:rPr lang="en-US" b="1" dirty="0" smtClean="0">
                <a:latin typeface="+mn-lt"/>
              </a:rPr>
              <a:t>Neural crest </a:t>
            </a:r>
            <a:r>
              <a:rPr lang="en-US" dirty="0" smtClean="0">
                <a:latin typeface="+mn-lt"/>
              </a:rPr>
              <a:t>cells from vagal and sacral regions colonize the gut and give rise to the enteric neurons of the </a:t>
            </a:r>
            <a:r>
              <a:rPr lang="en-US" dirty="0" err="1" smtClean="0">
                <a:latin typeface="+mn-lt"/>
              </a:rPr>
              <a:t>myenteric</a:t>
            </a:r>
            <a:r>
              <a:rPr lang="en-US" dirty="0" smtClean="0">
                <a:latin typeface="+mn-lt"/>
              </a:rPr>
              <a:t> and </a:t>
            </a:r>
            <a:r>
              <a:rPr lang="en-US" dirty="0" err="1" smtClean="0">
                <a:latin typeface="+mn-lt"/>
              </a:rPr>
              <a:t>submucosal</a:t>
            </a:r>
            <a:r>
              <a:rPr lang="en-US" dirty="0" smtClean="0">
                <a:latin typeface="+mn-lt"/>
              </a:rPr>
              <a:t> </a:t>
            </a:r>
            <a:r>
              <a:rPr lang="en-US" dirty="0" err="1" smtClean="0">
                <a:latin typeface="+mn-lt"/>
              </a:rPr>
              <a:t>plexes</a:t>
            </a:r>
            <a:r>
              <a:rPr lang="en-US" dirty="0" smtClean="0">
                <a:latin typeface="+mn-lt"/>
              </a:rPr>
              <a:t>:</a:t>
            </a:r>
          </a:p>
        </p:txBody>
      </p:sp>
      <p:sp>
        <p:nvSpPr>
          <p:cNvPr id="37891" name="Rectangle 4"/>
          <p:cNvSpPr>
            <a:spLocks noChangeArrowheads="1"/>
          </p:cNvSpPr>
          <p:nvPr/>
        </p:nvSpPr>
        <p:spPr bwMode="auto">
          <a:xfrm>
            <a:off x="304800" y="5657850"/>
            <a:ext cx="8458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dirty="0" err="1">
                <a:solidFill>
                  <a:schemeClr val="tx2"/>
                </a:solidFill>
                <a:latin typeface="+mn-lt"/>
              </a:rPr>
              <a:t>Hirschsprung’s</a:t>
            </a:r>
            <a:r>
              <a:rPr lang="en-US" dirty="0">
                <a:solidFill>
                  <a:schemeClr val="tx2"/>
                </a:solidFill>
                <a:latin typeface="+mn-lt"/>
              </a:rPr>
              <a:t> Disease: failure of vagal neural crest migration and/or survival, usually affecting distal hindgut </a:t>
            </a:r>
            <a:r>
              <a:rPr lang="en-US" sz="1800" dirty="0">
                <a:solidFill>
                  <a:schemeClr val="tx2"/>
                </a:solidFill>
                <a:latin typeface="+mn-lt"/>
              </a:rPr>
              <a:t>(there are some sacral crest-derived cells there, but they cannot make up for loss of vagal crest-derived cells)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5639023" cy="5091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4" name="Rectangle 2"/>
          <p:cNvSpPr>
            <a:spLocks noGrp="1" noChangeArrowheads="1"/>
          </p:cNvSpPr>
          <p:nvPr>
            <p:ph type="title"/>
          </p:nvPr>
        </p:nvSpPr>
        <p:spPr>
          <a:xfrm>
            <a:off x="5715000" y="457200"/>
            <a:ext cx="3313113" cy="762000"/>
          </a:xfrm>
        </p:spPr>
        <p:txBody>
          <a:bodyPr/>
          <a:lstStyle/>
          <a:p>
            <a:pPr eaLnBrk="1" hangingPunct="1"/>
            <a:r>
              <a:rPr lang="en-US" altLang="en-US" sz="2400" smtClean="0"/>
              <a:t/>
            </a:r>
            <a:br>
              <a:rPr lang="en-US" altLang="en-US" sz="2400" smtClean="0"/>
            </a:br>
            <a:r>
              <a:rPr lang="en-US" altLang="en-US" sz="2400" smtClean="0"/>
              <a:t>Hirschprung Disease (congenital megacolon)</a:t>
            </a:r>
          </a:p>
        </p:txBody>
      </p:sp>
      <p:sp>
        <p:nvSpPr>
          <p:cNvPr id="38917" name="Rectangle 2"/>
          <p:cNvSpPr>
            <a:spLocks noGrp="1" noChangeArrowheads="1"/>
          </p:cNvSpPr>
          <p:nvPr>
            <p:ph idx="1"/>
          </p:nvPr>
        </p:nvSpPr>
        <p:spPr>
          <a:xfrm>
            <a:off x="5410200" y="1676400"/>
            <a:ext cx="3581400" cy="4343400"/>
          </a:xfrm>
        </p:spPr>
        <p:txBody>
          <a:bodyPr/>
          <a:lstStyle/>
          <a:p>
            <a:pPr eaLnBrk="1" hangingPunct="1"/>
            <a:r>
              <a:rPr lang="en-US" altLang="en-US" sz="1800" smtClean="0"/>
              <a:t>Occurs in ~1:5000 births </a:t>
            </a:r>
          </a:p>
          <a:p>
            <a:pPr eaLnBrk="1" hangingPunct="1"/>
            <a:r>
              <a:rPr lang="en-US" altLang="en-US" sz="1800" smtClean="0"/>
              <a:t>Caused by failure of vagal neural crest cells to migrate into a portion of the colon </a:t>
            </a:r>
          </a:p>
          <a:p>
            <a:pPr eaLnBrk="1" hangingPunct="1"/>
            <a:r>
              <a:rPr lang="en-US" altLang="en-US" sz="1800" smtClean="0"/>
              <a:t>Aganglionic region tonically constricted (role of myenteric ganglia is largely INHIBITORY)</a:t>
            </a:r>
          </a:p>
          <a:p>
            <a:pPr eaLnBrk="1" hangingPunct="1"/>
            <a:r>
              <a:rPr lang="en-US" altLang="en-US" sz="1800" smtClean="0"/>
              <a:t>Signs and symptoms include:</a:t>
            </a:r>
          </a:p>
          <a:p>
            <a:pPr lvl="1" eaLnBrk="1" hangingPunct="1"/>
            <a:r>
              <a:rPr lang="en-US" altLang="en-US" sz="1400" smtClean="0"/>
              <a:t>constipation or small, infrequent bowel movements</a:t>
            </a:r>
          </a:p>
          <a:p>
            <a:pPr lvl="1" eaLnBrk="1" hangingPunct="1"/>
            <a:r>
              <a:rPr lang="en-US" altLang="en-US" sz="1400" smtClean="0"/>
              <a:t>bilious vomiting 3-4 hours after feeding (if totally obstructed)</a:t>
            </a:r>
          </a:p>
          <a:p>
            <a:pPr lvl="1" eaLnBrk="1" hangingPunct="1"/>
            <a:r>
              <a:rPr lang="en-US" altLang="en-US" sz="1400" smtClean="0"/>
              <a:t>distension of upstream colon (“megacolon”)</a:t>
            </a:r>
          </a:p>
          <a:p>
            <a:pPr eaLnBrk="1" hangingPunct="1"/>
            <a:r>
              <a:rPr lang="en-US" altLang="en-US" sz="1800" smtClean="0"/>
              <a:t>Surgically repaired by removing affected region</a:t>
            </a:r>
            <a:endParaRPr lang="en-US" altLang="en-US" sz="20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t="-230" b="72548"/>
          <a:stretch>
            <a:fillRect/>
          </a:stretch>
        </p:blipFill>
        <p:spPr bwMode="auto">
          <a:xfrm>
            <a:off x="546100" y="392113"/>
            <a:ext cx="8534400" cy="362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ext Box 3"/>
          <p:cNvSpPr txBox="1">
            <a:spLocks noChangeArrowheads="1"/>
          </p:cNvSpPr>
          <p:nvPr/>
        </p:nvSpPr>
        <p:spPr bwMode="auto">
          <a:xfrm>
            <a:off x="457200" y="4495800"/>
            <a:ext cx="73660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The developing endoderm (yellow) is initially open to the </a:t>
            </a:r>
          </a:p>
          <a:p>
            <a:pPr>
              <a:lnSpc>
                <a:spcPct val="80000"/>
              </a:lnSpc>
            </a:pPr>
            <a:r>
              <a:rPr lang="en-US" altLang="en-US">
                <a:latin typeface="Calibri" pitchFamily="34" charset="0"/>
              </a:rPr>
              <a:t>yolk sac (the cardiac region is initially most anterior)…</a:t>
            </a:r>
          </a:p>
        </p:txBody>
      </p:sp>
      <p:sp>
        <p:nvSpPr>
          <p:cNvPr id="77828" name="Text Box 4"/>
          <p:cNvSpPr txBox="1">
            <a:spLocks noChangeArrowheads="1"/>
          </p:cNvSpPr>
          <p:nvPr/>
        </p:nvSpPr>
        <p:spPr bwMode="auto">
          <a:xfrm>
            <a:off x="477838" y="5407025"/>
            <a:ext cx="7329487"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Cranio-caudal folding at both ends of the embryo and</a:t>
            </a:r>
          </a:p>
          <a:p>
            <a:pPr>
              <a:lnSpc>
                <a:spcPct val="80000"/>
              </a:lnSpc>
            </a:pPr>
            <a:r>
              <a:rPr lang="en-US" altLang="en-US">
                <a:latin typeface="Calibri" pitchFamily="34" charset="0"/>
              </a:rPr>
              <a:t>	lateral folding at the sides of the embryo</a:t>
            </a:r>
          </a:p>
          <a:p>
            <a:pPr>
              <a:lnSpc>
                <a:spcPct val="80000"/>
              </a:lnSpc>
            </a:pPr>
            <a:r>
              <a:rPr lang="en-US" altLang="en-US">
                <a:latin typeface="Calibri" pitchFamily="34" charset="0"/>
              </a:rPr>
              <a:t>	bring the endoderm inside and form the gut tube.</a:t>
            </a:r>
          </a:p>
        </p:txBody>
      </p:sp>
      <p:sp>
        <p:nvSpPr>
          <p:cNvPr id="8197" name="Oval 5"/>
          <p:cNvSpPr>
            <a:spLocks noChangeArrowheads="1"/>
          </p:cNvSpPr>
          <p:nvPr/>
        </p:nvSpPr>
        <p:spPr bwMode="auto">
          <a:xfrm>
            <a:off x="762000" y="1981200"/>
            <a:ext cx="1295400" cy="685800"/>
          </a:xfrm>
          <a:prstGeom prst="ellipse">
            <a:avLst/>
          </a:prstGeom>
          <a:noFill/>
          <a:ln w="28575">
            <a:solidFill>
              <a:srgbClr val="D70A1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endParaRPr lang="en-US" altLang="en-US">
              <a:solidFill>
                <a:srgbClr val="D70A14"/>
              </a:solidFill>
              <a:latin typeface="Calibri" pitchFamily="34" charset="0"/>
            </a:endParaRPr>
          </a:p>
        </p:txBody>
      </p:sp>
      <p:sp>
        <p:nvSpPr>
          <p:cNvPr id="8198" name="Text Box 6"/>
          <p:cNvSpPr txBox="1">
            <a:spLocks noChangeArrowheads="1"/>
          </p:cNvSpPr>
          <p:nvPr/>
        </p:nvSpPr>
        <p:spPr bwMode="auto">
          <a:xfrm>
            <a:off x="4038600" y="2452688"/>
            <a:ext cx="1163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800">
                <a:latin typeface="Calibri" pitchFamily="34" charset="0"/>
              </a:rPr>
              <a:t>Endoderm</a:t>
            </a:r>
          </a:p>
        </p:txBody>
      </p:sp>
      <p:sp>
        <p:nvSpPr>
          <p:cNvPr id="8199" name="Line 7"/>
          <p:cNvSpPr>
            <a:spLocks noChangeShapeType="1"/>
          </p:cNvSpPr>
          <p:nvPr/>
        </p:nvSpPr>
        <p:spPr bwMode="auto">
          <a:xfrm>
            <a:off x="4446588" y="1905000"/>
            <a:ext cx="228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0" name="TextBox 8"/>
          <p:cNvSpPr txBox="1">
            <a:spLocks noChangeArrowheads="1"/>
          </p:cNvSpPr>
          <p:nvPr/>
        </p:nvSpPr>
        <p:spPr bwMode="auto">
          <a:xfrm>
            <a:off x="5257800" y="3657600"/>
            <a:ext cx="1157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Carlson fig 6-20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fade">
                                      <p:cBhvr>
                                        <p:cTn id="7"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2"/>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t="27142" b="50000"/>
          <a:stretch>
            <a:fillRect/>
          </a:stretch>
        </p:blipFill>
        <p:spPr bwMode="auto">
          <a:xfrm>
            <a:off x="152400" y="395288"/>
            <a:ext cx="817562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ext Box 3"/>
          <p:cNvSpPr txBox="1">
            <a:spLocks noChangeArrowheads="1"/>
          </p:cNvSpPr>
          <p:nvPr/>
        </p:nvSpPr>
        <p:spPr bwMode="auto">
          <a:xfrm>
            <a:off x="277813" y="3352800"/>
            <a:ext cx="7539037"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Folding creates the anterior and posterior intestinal portals</a:t>
            </a:r>
          </a:p>
          <a:p>
            <a:pPr>
              <a:lnSpc>
                <a:spcPct val="80000"/>
              </a:lnSpc>
            </a:pPr>
            <a:r>
              <a:rPr lang="en-US" altLang="en-US">
                <a:latin typeface="Calibri" pitchFamily="34" charset="0"/>
              </a:rPr>
              <a:t>	(foregut and hindgut, respectively)</a:t>
            </a:r>
          </a:p>
        </p:txBody>
      </p:sp>
      <p:sp>
        <p:nvSpPr>
          <p:cNvPr id="78852" name="Text Box 4"/>
          <p:cNvSpPr txBox="1">
            <a:spLocks noChangeArrowheads="1"/>
          </p:cNvSpPr>
          <p:nvPr/>
        </p:nvSpPr>
        <p:spPr bwMode="auto">
          <a:xfrm>
            <a:off x="228600" y="4191000"/>
            <a:ext cx="694055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The cardiac region is brought to the ventral side of the</a:t>
            </a:r>
          </a:p>
          <a:p>
            <a:pPr>
              <a:lnSpc>
                <a:spcPct val="80000"/>
              </a:lnSpc>
            </a:pPr>
            <a:r>
              <a:rPr lang="en-US" altLang="en-US">
                <a:latin typeface="Calibri" pitchFamily="34" charset="0"/>
              </a:rPr>
              <a:t>	developing gut tube.</a:t>
            </a:r>
          </a:p>
        </p:txBody>
      </p:sp>
      <p:sp>
        <p:nvSpPr>
          <p:cNvPr id="9221" name="Line 8"/>
          <p:cNvSpPr>
            <a:spLocks noChangeShapeType="1"/>
          </p:cNvSpPr>
          <p:nvPr/>
        </p:nvSpPr>
        <p:spPr bwMode="auto">
          <a:xfrm flipV="1">
            <a:off x="5467350" y="1176338"/>
            <a:ext cx="1085850" cy="5000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 name="Text Box 7"/>
          <p:cNvSpPr txBox="1">
            <a:spLocks noChangeArrowheads="1"/>
          </p:cNvSpPr>
          <p:nvPr/>
        </p:nvSpPr>
        <p:spPr bwMode="auto">
          <a:xfrm>
            <a:off x="6723063" y="990600"/>
            <a:ext cx="17129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600">
                <a:latin typeface="Calibri" pitchFamily="34" charset="0"/>
              </a:rPr>
              <a:t>cloacal membrane</a:t>
            </a:r>
          </a:p>
        </p:txBody>
      </p:sp>
      <p:grpSp>
        <p:nvGrpSpPr>
          <p:cNvPr id="2" name="Group 11"/>
          <p:cNvGrpSpPr>
            <a:grpSpLocks/>
          </p:cNvGrpSpPr>
          <p:nvPr/>
        </p:nvGrpSpPr>
        <p:grpSpPr bwMode="auto">
          <a:xfrm>
            <a:off x="0" y="1033463"/>
            <a:ext cx="8763000" cy="5857875"/>
            <a:chOff x="0" y="651"/>
            <a:chExt cx="5520" cy="3690"/>
          </a:xfrm>
        </p:grpSpPr>
        <p:sp>
          <p:nvSpPr>
            <p:cNvPr id="9225" name="Text Box 6"/>
            <p:cNvSpPr txBox="1">
              <a:spLocks noChangeArrowheads="1"/>
            </p:cNvSpPr>
            <p:nvPr/>
          </p:nvSpPr>
          <p:spPr bwMode="auto">
            <a:xfrm>
              <a:off x="144" y="3236"/>
              <a:ext cx="5376"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90000"/>
                </a:lnSpc>
              </a:pPr>
              <a:r>
                <a:rPr lang="en-US" altLang="en-US">
                  <a:latin typeface="Calibri" pitchFamily="34" charset="0"/>
                </a:rPr>
                <a:t>Juxtaposition of ectoderm and endoderm at:</a:t>
              </a:r>
            </a:p>
            <a:p>
              <a:pPr>
                <a:lnSpc>
                  <a:spcPct val="90000"/>
                </a:lnSpc>
              </a:pPr>
              <a:r>
                <a:rPr lang="en-US" altLang="en-US" sz="2000" b="1">
                  <a:latin typeface="Calibri" pitchFamily="34" charset="0"/>
                </a:rPr>
                <a:t>	Oropharyngeal (buccopharyngeal) membrane - future mouth</a:t>
              </a:r>
            </a:p>
            <a:p>
              <a:pPr>
                <a:lnSpc>
                  <a:spcPct val="90000"/>
                </a:lnSpc>
              </a:pPr>
              <a:r>
                <a:rPr lang="en-US" altLang="en-US" sz="2000" b="1">
                  <a:latin typeface="Calibri" pitchFamily="34" charset="0"/>
                </a:rPr>
                <a:t>	Cloacal membrane - future anus</a:t>
              </a:r>
            </a:p>
            <a:p>
              <a:pPr>
                <a:lnSpc>
                  <a:spcPct val="90000"/>
                </a:lnSpc>
              </a:pPr>
              <a:endParaRPr lang="en-US" altLang="en-US" sz="2000" b="1">
                <a:solidFill>
                  <a:srgbClr val="FF0000"/>
                </a:solidFill>
                <a:latin typeface="Calibri" pitchFamily="34" charset="0"/>
              </a:endParaRPr>
            </a:p>
            <a:p>
              <a:pPr>
                <a:lnSpc>
                  <a:spcPct val="90000"/>
                </a:lnSpc>
              </a:pPr>
              <a:r>
                <a:rPr lang="en-US" altLang="en-US" sz="1800" b="1" i="1">
                  <a:solidFill>
                    <a:srgbClr val="FF0000"/>
                  </a:solidFill>
                  <a:latin typeface="Calibri" pitchFamily="34" charset="0"/>
                </a:rPr>
                <a:t>Note: there actually isn’t much mesoderm in these membranes, which is important for their breakdown later in development to form the oral and anal orifices. </a:t>
              </a:r>
              <a:r>
                <a:rPr lang="en-US" altLang="en-US" sz="1800" b="1">
                  <a:solidFill>
                    <a:srgbClr val="FF0000"/>
                  </a:solidFill>
                  <a:latin typeface="Calibri" pitchFamily="34" charset="0"/>
                </a:rPr>
                <a:t> </a:t>
              </a:r>
            </a:p>
          </p:txBody>
        </p:sp>
        <p:sp>
          <p:nvSpPr>
            <p:cNvPr id="9226" name="Oval 9"/>
            <p:cNvSpPr>
              <a:spLocks noChangeArrowheads="1"/>
            </p:cNvSpPr>
            <p:nvPr/>
          </p:nvSpPr>
          <p:spPr bwMode="auto">
            <a:xfrm>
              <a:off x="0" y="864"/>
              <a:ext cx="1104" cy="384"/>
            </a:xfrm>
            <a:prstGeom prst="ellipse">
              <a:avLst/>
            </a:prstGeom>
            <a:noFill/>
            <a:ln w="28575">
              <a:solidFill>
                <a:srgbClr val="D70A1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9227" name="Oval 10"/>
            <p:cNvSpPr>
              <a:spLocks noChangeArrowheads="1"/>
            </p:cNvSpPr>
            <p:nvPr/>
          </p:nvSpPr>
          <p:spPr bwMode="auto">
            <a:xfrm>
              <a:off x="4128" y="651"/>
              <a:ext cx="1296" cy="165"/>
            </a:xfrm>
            <a:prstGeom prst="ellipse">
              <a:avLst/>
            </a:prstGeom>
            <a:noFill/>
            <a:ln w="28575">
              <a:solidFill>
                <a:srgbClr val="D70A1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grpSp>
      <p:sp>
        <p:nvSpPr>
          <p:cNvPr id="9224" name="TextBox 12"/>
          <p:cNvSpPr txBox="1">
            <a:spLocks noChangeArrowheads="1"/>
          </p:cNvSpPr>
          <p:nvPr/>
        </p:nvSpPr>
        <p:spPr bwMode="auto">
          <a:xfrm>
            <a:off x="5395913" y="2667000"/>
            <a:ext cx="1157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Carlson fig 6-20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500"/>
                                        <p:tgtEl>
                                          <p:spTgt spid="788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304800" y="3733800"/>
            <a:ext cx="69532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Gut-associated organs begin to form as buds from the </a:t>
            </a:r>
          </a:p>
          <a:p>
            <a:pPr>
              <a:lnSpc>
                <a:spcPct val="80000"/>
              </a:lnSpc>
            </a:pPr>
            <a:r>
              <a:rPr lang="en-US" altLang="en-US">
                <a:latin typeface="Calibri" pitchFamily="34" charset="0"/>
              </a:rPr>
              <a:t>	endoderm:  (e.g., thyroid, lung, liver, pancreas)</a:t>
            </a:r>
          </a:p>
        </p:txBody>
      </p:sp>
      <p:sp>
        <p:nvSpPr>
          <p:cNvPr id="10243" name="Rectangle 5"/>
          <p:cNvSpPr>
            <a:spLocks noChangeArrowheads="1"/>
          </p:cNvSpPr>
          <p:nvPr/>
        </p:nvSpPr>
        <p:spPr bwMode="auto">
          <a:xfrm>
            <a:off x="381000" y="4953000"/>
            <a:ext cx="68294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Midgut opening to the yolk sac progressively narrows</a:t>
            </a:r>
          </a:p>
        </p:txBody>
      </p:sp>
      <p:pic>
        <p:nvPicPr>
          <p:cNvPr id="10244" name="Picture 5"/>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t="50000" b="28548"/>
          <a:stretch>
            <a:fillRect/>
          </a:stretch>
        </p:blipFill>
        <p:spPr bwMode="auto">
          <a:xfrm>
            <a:off x="749300" y="685800"/>
            <a:ext cx="74041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Box 5"/>
          <p:cNvSpPr txBox="1">
            <a:spLocks noChangeArrowheads="1"/>
          </p:cNvSpPr>
          <p:nvPr/>
        </p:nvSpPr>
        <p:spPr bwMode="auto">
          <a:xfrm>
            <a:off x="6386513" y="2819400"/>
            <a:ext cx="1157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Carlson fig 6-20</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609600" y="4114800"/>
            <a:ext cx="533082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By the end of the first month:</a:t>
            </a:r>
          </a:p>
          <a:p>
            <a:pPr>
              <a:lnSpc>
                <a:spcPct val="80000"/>
              </a:lnSpc>
            </a:pPr>
            <a:r>
              <a:rPr lang="en-US" altLang="en-US">
                <a:latin typeface="Calibri" pitchFamily="34" charset="0"/>
              </a:rPr>
              <a:t>	The stomach bulge is visible, </a:t>
            </a:r>
          </a:p>
          <a:p>
            <a:pPr>
              <a:lnSpc>
                <a:spcPct val="80000"/>
              </a:lnSpc>
            </a:pPr>
            <a:r>
              <a:rPr lang="en-US" altLang="en-US">
                <a:latin typeface="Calibri" pitchFamily="34" charset="0"/>
              </a:rPr>
              <a:t>	Dorsal pancreas has begun to bud</a:t>
            </a:r>
          </a:p>
        </p:txBody>
      </p:sp>
      <p:sp>
        <p:nvSpPr>
          <p:cNvPr id="11267" name="Text Box 4"/>
          <p:cNvSpPr txBox="1">
            <a:spLocks noChangeArrowheads="1"/>
          </p:cNvSpPr>
          <p:nvPr/>
        </p:nvSpPr>
        <p:spPr bwMode="auto">
          <a:xfrm>
            <a:off x="517525" y="5476875"/>
            <a:ext cx="6929438"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Connection of the midgut to the yolk sac is reduced to</a:t>
            </a:r>
          </a:p>
          <a:p>
            <a:pPr>
              <a:lnSpc>
                <a:spcPct val="80000"/>
              </a:lnSpc>
            </a:pPr>
            <a:r>
              <a:rPr lang="en-US" altLang="en-US">
                <a:latin typeface="Calibri" pitchFamily="34" charset="0"/>
              </a:rPr>
              <a:t>	a yolk stalk and then a very thin </a:t>
            </a:r>
            <a:r>
              <a:rPr lang="en-US" altLang="en-US" b="1">
                <a:latin typeface="Calibri" pitchFamily="34" charset="0"/>
              </a:rPr>
              <a:t>vitelline duct</a:t>
            </a:r>
          </a:p>
        </p:txBody>
      </p:sp>
      <p:pic>
        <p:nvPicPr>
          <p:cNvPr id="11268" name="Picture 5"/>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t="71062" b="3468"/>
          <a:stretch>
            <a:fillRect/>
          </a:stretch>
        </p:blipFill>
        <p:spPr bwMode="auto">
          <a:xfrm>
            <a:off x="914400" y="762000"/>
            <a:ext cx="7391400"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TextBox 5"/>
          <p:cNvSpPr txBox="1">
            <a:spLocks noChangeArrowheads="1"/>
          </p:cNvSpPr>
          <p:nvPr/>
        </p:nvSpPr>
        <p:spPr bwMode="auto">
          <a:xfrm>
            <a:off x="7453313" y="3200400"/>
            <a:ext cx="1157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Carlson fig 6-20</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t="50000" b="28548"/>
          <a:stretch>
            <a:fillRect/>
          </a:stretch>
        </p:blipFill>
        <p:spPr bwMode="auto">
          <a:xfrm>
            <a:off x="34925" y="4763"/>
            <a:ext cx="488950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Line 6"/>
          <p:cNvSpPr>
            <a:spLocks noChangeShapeType="1"/>
          </p:cNvSpPr>
          <p:nvPr/>
        </p:nvSpPr>
        <p:spPr bwMode="auto">
          <a:xfrm>
            <a:off x="2514600" y="76200"/>
            <a:ext cx="0" cy="1538288"/>
          </a:xfrm>
          <a:prstGeom prst="line">
            <a:avLst/>
          </a:prstGeom>
          <a:noFill/>
          <a:ln w="9525">
            <a:solidFill>
              <a:schemeClr val="tx1"/>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2" name="Title 13"/>
          <p:cNvSpPr>
            <a:spLocks noGrp="1"/>
          </p:cNvSpPr>
          <p:nvPr>
            <p:ph type="title"/>
          </p:nvPr>
        </p:nvSpPr>
        <p:spPr>
          <a:xfrm>
            <a:off x="5029200" y="152400"/>
            <a:ext cx="4114800" cy="1143000"/>
          </a:xfrm>
        </p:spPr>
        <p:txBody>
          <a:bodyPr/>
          <a:lstStyle/>
          <a:p>
            <a:pPr eaLnBrk="1" hangingPunct="1"/>
            <a:r>
              <a:rPr lang="en-US" altLang="en-US" sz="3200" smtClean="0"/>
              <a:t>With lateral folding, mesoderm is recruited to gut wall</a:t>
            </a:r>
          </a:p>
        </p:txBody>
      </p:sp>
      <p:sp>
        <p:nvSpPr>
          <p:cNvPr id="16" name="Content Placeholder 15"/>
          <p:cNvSpPr>
            <a:spLocks noGrp="1"/>
          </p:cNvSpPr>
          <p:nvPr>
            <p:ph idx="13"/>
          </p:nvPr>
        </p:nvSpPr>
        <p:spPr>
          <a:xfrm>
            <a:off x="228600" y="5334000"/>
            <a:ext cx="8229600" cy="1219200"/>
          </a:xfrm>
        </p:spPr>
        <p:txBody>
          <a:bodyPr rtlCol="0">
            <a:normAutofit fontScale="92500" lnSpcReduction="10000"/>
          </a:bodyPr>
          <a:lstStyle/>
          <a:p>
            <a:pPr eaLnBrk="1" fontAlgn="auto" hangingPunct="1">
              <a:spcAft>
                <a:spcPts val="0"/>
              </a:spcAft>
              <a:buFont typeface="Arial" pitchFamily="34" charset="0"/>
              <a:buChar char="•"/>
              <a:defRPr/>
            </a:pPr>
            <a:r>
              <a:rPr lang="en-US" sz="2400" dirty="0" smtClean="0"/>
              <a:t>Lateral folding of the embryo completes the gut tube</a:t>
            </a:r>
          </a:p>
          <a:p>
            <a:pPr eaLnBrk="1" fontAlgn="auto" hangingPunct="1">
              <a:lnSpc>
                <a:spcPct val="80000"/>
              </a:lnSpc>
              <a:spcBef>
                <a:spcPts val="200"/>
              </a:spcBef>
              <a:spcAft>
                <a:spcPts val="0"/>
              </a:spcAft>
              <a:buFont typeface="Arial" pitchFamily="34" charset="0"/>
              <a:buChar char="•"/>
              <a:defRPr/>
            </a:pPr>
            <a:r>
              <a:rPr lang="en-US" sz="2400" dirty="0" err="1" smtClean="0"/>
              <a:t>Mesodermal</a:t>
            </a:r>
            <a:r>
              <a:rPr lang="en-US" sz="2400" dirty="0" smtClean="0"/>
              <a:t> layer of the gut tube is called </a:t>
            </a:r>
            <a:r>
              <a:rPr lang="en-US" sz="2400" dirty="0" err="1" smtClean="0"/>
              <a:t>splanchnic</a:t>
            </a:r>
            <a:r>
              <a:rPr lang="en-US" sz="2400" dirty="0" smtClean="0"/>
              <a:t> (visceral) mesoderm - derived from lateral plate mesoderm</a:t>
            </a:r>
          </a:p>
          <a:p>
            <a:pPr eaLnBrk="1" fontAlgn="auto" hangingPunct="1">
              <a:lnSpc>
                <a:spcPct val="80000"/>
              </a:lnSpc>
              <a:spcAft>
                <a:spcPts val="0"/>
              </a:spcAft>
              <a:buFont typeface="Arial" pitchFamily="34" charset="0"/>
              <a:buChar char="•"/>
              <a:defRPr/>
            </a:pPr>
            <a:r>
              <a:rPr lang="en-US" sz="2400" dirty="0" smtClean="0"/>
              <a:t>Somatic mesoderm lines body cavity</a:t>
            </a:r>
          </a:p>
          <a:p>
            <a:pPr eaLnBrk="1" fontAlgn="auto" hangingPunct="1">
              <a:spcAft>
                <a:spcPts val="0"/>
              </a:spcAft>
              <a:buFont typeface="Arial" pitchFamily="34" charset="0"/>
              <a:buChar char="•"/>
              <a:defRPr/>
            </a:pPr>
            <a:endParaRPr lang="en-US" sz="2400" dirty="0" smtClean="0"/>
          </a:p>
        </p:txBody>
      </p:sp>
      <p:pic>
        <p:nvPicPr>
          <p:cNvPr id="122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68500"/>
            <a:ext cx="75438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505575" y="4586288"/>
            <a:ext cx="1347788" cy="277812"/>
          </a:xfrm>
          <a:prstGeom prst="rect">
            <a:avLst/>
          </a:prstGeom>
          <a:noFill/>
        </p:spPr>
        <p:txBody>
          <a:bodyPr wrap="none">
            <a:spAutoFit/>
          </a:bodyPr>
          <a:lstStyle/>
          <a:p>
            <a:pPr>
              <a:defRPr/>
            </a:pPr>
            <a:r>
              <a:rPr lang="en-US" sz="1200" dirty="0" err="1">
                <a:latin typeface="+mj-lt"/>
              </a:rPr>
              <a:t>Langman’s</a:t>
            </a:r>
            <a:r>
              <a:rPr lang="en-US" sz="1200" dirty="0">
                <a:latin typeface="+mj-lt"/>
              </a:rPr>
              <a:t> fig 6-18</a:t>
            </a:r>
          </a:p>
        </p:txBody>
      </p:sp>
      <p:sp>
        <p:nvSpPr>
          <p:cNvPr id="12296" name="TextBox 9"/>
          <p:cNvSpPr txBox="1">
            <a:spLocks noChangeArrowheads="1"/>
          </p:cNvSpPr>
          <p:nvPr/>
        </p:nvSpPr>
        <p:spPr bwMode="auto">
          <a:xfrm>
            <a:off x="0" y="1476375"/>
            <a:ext cx="1157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Carlson fig 6-20</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92075" y="908050"/>
            <a:ext cx="85693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b="1">
                <a:solidFill>
                  <a:srgbClr val="D70A14"/>
                </a:solidFill>
                <a:latin typeface="Calibri" pitchFamily="34" charset="0"/>
              </a:rPr>
              <a:t>Foregut:</a:t>
            </a:r>
            <a:r>
              <a:rPr lang="en-US" altLang="en-US">
                <a:latin typeface="Calibri" pitchFamily="34" charset="0"/>
              </a:rPr>
              <a:t>  	pharynx			thyroid</a:t>
            </a:r>
          </a:p>
          <a:p>
            <a:pPr>
              <a:lnSpc>
                <a:spcPct val="80000"/>
              </a:lnSpc>
            </a:pPr>
            <a:r>
              <a:rPr lang="en-US" altLang="en-US">
                <a:latin typeface="Calibri" pitchFamily="34" charset="0"/>
              </a:rPr>
              <a:t>		esophagus			parathyroid glands</a:t>
            </a:r>
          </a:p>
          <a:p>
            <a:pPr>
              <a:lnSpc>
                <a:spcPct val="80000"/>
              </a:lnSpc>
            </a:pPr>
            <a:r>
              <a:rPr lang="en-US" altLang="en-US">
                <a:latin typeface="Calibri" pitchFamily="34" charset="0"/>
              </a:rPr>
              <a:t>		stomach			tympanic cavity</a:t>
            </a:r>
          </a:p>
          <a:p>
            <a:pPr>
              <a:lnSpc>
                <a:spcPct val="80000"/>
              </a:lnSpc>
            </a:pPr>
            <a:r>
              <a:rPr lang="en-US" altLang="en-US">
                <a:latin typeface="Calibri" pitchFamily="34" charset="0"/>
              </a:rPr>
              <a:t>		proximal duodenum		trachea, bronchi, lungs</a:t>
            </a:r>
          </a:p>
          <a:p>
            <a:pPr>
              <a:lnSpc>
                <a:spcPct val="80000"/>
              </a:lnSpc>
            </a:pPr>
            <a:r>
              <a:rPr lang="en-US" altLang="en-US">
                <a:latin typeface="Calibri" pitchFamily="34" charset="0"/>
              </a:rPr>
              <a:t>						liver, gallbladder</a:t>
            </a:r>
          </a:p>
          <a:p>
            <a:pPr>
              <a:lnSpc>
                <a:spcPct val="80000"/>
              </a:lnSpc>
            </a:pPr>
            <a:r>
              <a:rPr lang="en-US" altLang="en-US">
                <a:latin typeface="Calibri" pitchFamily="34" charset="0"/>
              </a:rPr>
              <a:t>						pancreas</a:t>
            </a:r>
          </a:p>
          <a:p>
            <a:pPr>
              <a:lnSpc>
                <a:spcPct val="80000"/>
              </a:lnSpc>
            </a:pPr>
            <a:endParaRPr lang="en-US" altLang="en-US">
              <a:latin typeface="Calibri" pitchFamily="34" charset="0"/>
            </a:endParaRPr>
          </a:p>
          <a:p>
            <a:pPr>
              <a:lnSpc>
                <a:spcPct val="80000"/>
              </a:lnSpc>
            </a:pPr>
            <a:r>
              <a:rPr lang="en-US" altLang="en-US" b="1">
                <a:solidFill>
                  <a:srgbClr val="D70A14"/>
                </a:solidFill>
                <a:latin typeface="Calibri" pitchFamily="34" charset="0"/>
              </a:rPr>
              <a:t>Midgut:</a:t>
            </a:r>
            <a:r>
              <a:rPr lang="en-US" altLang="en-US">
                <a:latin typeface="Calibri" pitchFamily="34" charset="0"/>
              </a:rPr>
              <a:t>	proximal duodenum to</a:t>
            </a:r>
          </a:p>
          <a:p>
            <a:pPr>
              <a:lnSpc>
                <a:spcPct val="80000"/>
              </a:lnSpc>
            </a:pPr>
            <a:r>
              <a:rPr lang="en-US" altLang="en-US">
                <a:latin typeface="Calibri" pitchFamily="34" charset="0"/>
              </a:rPr>
              <a:t>		right half of</a:t>
            </a:r>
          </a:p>
          <a:p>
            <a:pPr>
              <a:lnSpc>
                <a:spcPct val="80000"/>
              </a:lnSpc>
            </a:pPr>
            <a:r>
              <a:rPr lang="en-US" altLang="en-US">
                <a:latin typeface="Calibri" pitchFamily="34" charset="0"/>
              </a:rPr>
              <a:t>		transverse</a:t>
            </a:r>
          </a:p>
          <a:p>
            <a:pPr>
              <a:lnSpc>
                <a:spcPct val="80000"/>
              </a:lnSpc>
            </a:pPr>
            <a:r>
              <a:rPr lang="en-US" altLang="en-US">
                <a:latin typeface="Calibri" pitchFamily="34" charset="0"/>
              </a:rPr>
              <a:t>		colon</a:t>
            </a:r>
          </a:p>
          <a:p>
            <a:pPr>
              <a:lnSpc>
                <a:spcPct val="80000"/>
              </a:lnSpc>
            </a:pPr>
            <a:endParaRPr lang="en-US" altLang="en-US">
              <a:latin typeface="Calibri" pitchFamily="34" charset="0"/>
            </a:endParaRPr>
          </a:p>
          <a:p>
            <a:pPr>
              <a:lnSpc>
                <a:spcPct val="80000"/>
              </a:lnSpc>
            </a:pPr>
            <a:r>
              <a:rPr lang="en-US" altLang="en-US" b="1">
                <a:solidFill>
                  <a:srgbClr val="D70A14"/>
                </a:solidFill>
                <a:latin typeface="Calibri" pitchFamily="34" charset="0"/>
              </a:rPr>
              <a:t>Hindgut:</a:t>
            </a:r>
            <a:r>
              <a:rPr lang="en-US" altLang="en-US">
                <a:latin typeface="Calibri" pitchFamily="34" charset="0"/>
              </a:rPr>
              <a:t>	left half of 			urinary bladder</a:t>
            </a:r>
          </a:p>
          <a:p>
            <a:pPr>
              <a:lnSpc>
                <a:spcPct val="80000"/>
              </a:lnSpc>
            </a:pPr>
            <a:r>
              <a:rPr lang="en-US" altLang="en-US">
                <a:latin typeface="Calibri" pitchFamily="34" charset="0"/>
              </a:rPr>
              <a:t>		transverse		</a:t>
            </a:r>
          </a:p>
          <a:p>
            <a:pPr>
              <a:lnSpc>
                <a:spcPct val="80000"/>
              </a:lnSpc>
            </a:pPr>
            <a:r>
              <a:rPr lang="en-US" altLang="en-US">
                <a:latin typeface="Calibri" pitchFamily="34" charset="0"/>
              </a:rPr>
              <a:t>		colon to anus</a:t>
            </a:r>
          </a:p>
        </p:txBody>
      </p:sp>
      <p:sp>
        <p:nvSpPr>
          <p:cNvPr id="13315" name="Text Box 3"/>
          <p:cNvSpPr txBox="1">
            <a:spLocks noChangeArrowheads="1"/>
          </p:cNvSpPr>
          <p:nvPr/>
        </p:nvSpPr>
        <p:spPr bwMode="auto">
          <a:xfrm>
            <a:off x="1512888" y="-1588"/>
            <a:ext cx="6788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b="1" u="sng">
                <a:solidFill>
                  <a:schemeClr val="accent2"/>
                </a:solidFill>
                <a:latin typeface="Calibri" pitchFamily="34" charset="0"/>
              </a:rPr>
              <a:t>Gut tube proper</a:t>
            </a:r>
            <a:r>
              <a:rPr lang="en-US" altLang="en-US" b="1">
                <a:solidFill>
                  <a:schemeClr val="accent2"/>
                </a:solidFill>
                <a:latin typeface="Calibri" pitchFamily="34" charset="0"/>
              </a:rPr>
              <a:t>		</a:t>
            </a:r>
            <a:r>
              <a:rPr lang="en-US" altLang="en-US" b="1" u="sng">
                <a:solidFill>
                  <a:schemeClr val="accent2"/>
                </a:solidFill>
                <a:latin typeface="Calibri" pitchFamily="34" charset="0"/>
              </a:rPr>
              <a:t>Derivatives of gut tube</a:t>
            </a:r>
            <a:endParaRPr lang="en-US" altLang="en-US" b="1">
              <a:solidFill>
                <a:schemeClr val="accent2"/>
              </a:solidFill>
              <a:latin typeface="Calibri" pitchFamily="34" charset="0"/>
            </a:endParaRPr>
          </a:p>
        </p:txBody>
      </p:sp>
      <p:sp>
        <p:nvSpPr>
          <p:cNvPr id="13316" name="Text Box 4"/>
          <p:cNvSpPr txBox="1">
            <a:spLocks noChangeArrowheads="1"/>
          </p:cNvSpPr>
          <p:nvPr/>
        </p:nvSpPr>
        <p:spPr bwMode="auto">
          <a:xfrm>
            <a:off x="288925" y="6170613"/>
            <a:ext cx="7127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b="1" i="1">
                <a:solidFill>
                  <a:srgbClr val="D70A14"/>
                </a:solidFill>
                <a:latin typeface="Calibri" pitchFamily="34" charset="0"/>
              </a:rPr>
              <a:t>(These three regions are defined by their blood supply)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26852</TotalTime>
  <Words>2124</Words>
  <Application>Microsoft Office PowerPoint</Application>
  <PresentationFormat>On-screen Show (4:3)</PresentationFormat>
  <Paragraphs>282</Paragraphs>
  <Slides>34</Slides>
  <Notes>17</Notes>
  <HiddenSlides>0</HiddenSlides>
  <MMClips>3</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Blank Presentation</vt:lpstr>
      <vt:lpstr>Custom Design</vt:lpstr>
      <vt:lpstr>Gastrointestinal System Development</vt:lpstr>
      <vt:lpstr>PowerPoint Presentation</vt:lpstr>
      <vt:lpstr>PowerPoint Presentation</vt:lpstr>
      <vt:lpstr>PowerPoint Presentation</vt:lpstr>
      <vt:lpstr>PowerPoint Presentation</vt:lpstr>
      <vt:lpstr>PowerPoint Presentation</vt:lpstr>
      <vt:lpstr>PowerPoint Presentation</vt:lpstr>
      <vt:lpstr>With lateral folding, mesoderm is recruited to gut wall</vt:lpstr>
      <vt:lpstr>PowerPoint Presentation</vt:lpstr>
      <vt:lpstr>PowerPoint Presentation</vt:lpstr>
      <vt:lpstr>A closer look at the mesenteries</vt:lpstr>
      <vt:lpstr>PowerPoint Presentation</vt:lpstr>
      <vt:lpstr>PowerPoint Presentation</vt:lpstr>
      <vt:lpstr>PowerPoint Presentation</vt:lpstr>
      <vt:lpstr>Regional patterning of the gut tube - the Hox code</vt:lpstr>
      <vt:lpstr>PowerPoint Presentation</vt:lpstr>
      <vt:lpstr>Regional Organogenesis: Esophagus</vt:lpstr>
      <vt:lpstr>Regional Organogenesis: Stomach</vt:lpstr>
      <vt:lpstr>Regional Organogenesis: Stomach</vt:lpstr>
      <vt:lpstr>Pyloric Stenosis</vt:lpstr>
      <vt:lpstr>Regional Organogenesis: Liver &amp; Pancreas</vt:lpstr>
      <vt:lpstr>Cardiac mesoderm and septum transversum specifies liver and ventral pancreas (sort of…)</vt:lpstr>
      <vt:lpstr>The dorsal pancreas is specified by signaling from the notochord</vt:lpstr>
      <vt:lpstr>Rotation of the duodenum brings the ventral and dorsal pancreas together</vt:lpstr>
      <vt:lpstr>Rotation of the duodenum also causes it and the pancreas to become SECONDARILY retroperitoneal</vt:lpstr>
      <vt:lpstr>Intraperitoneal vs. retroperitoneal vs. secondarily retroperitoneal</vt:lpstr>
      <vt:lpstr>Development of the midgut and colon</vt:lpstr>
      <vt:lpstr>Defects associated with gut herniation and rotation: vitelline duct abnormalities</vt:lpstr>
      <vt:lpstr>Defects associated with gut herniation and rotation: oomphalocoele</vt:lpstr>
      <vt:lpstr>Defects associated with gut herniation and rotation: abnormal rotation</vt:lpstr>
      <vt:lpstr>Defects associated with gut herniation and rotation: volvulus and ischemia/atresia</vt:lpstr>
      <vt:lpstr>Development of the hindgut</vt:lpstr>
      <vt:lpstr>PowerPoint Presentation</vt:lpstr>
      <vt:lpstr> Hirschprung Disease (congenital megacolon)</vt:lpstr>
    </vt:vector>
  </TitlesOfParts>
  <Company>University of Michigan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Matthew Velkey</dc:creator>
  <cp:lastModifiedBy>J. Matthew Velkey</cp:lastModifiedBy>
  <cp:revision>158</cp:revision>
  <cp:lastPrinted>2007-05-17T19:28:24Z</cp:lastPrinted>
  <dcterms:created xsi:type="dcterms:W3CDTF">2004-12-20T21:38:39Z</dcterms:created>
  <dcterms:modified xsi:type="dcterms:W3CDTF">2013-11-04T00:18:18Z</dcterms:modified>
</cp:coreProperties>
</file>