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23" r:id="rId1"/>
  </p:sldMasterIdLst>
  <p:notesMasterIdLst>
    <p:notesMasterId r:id="rId50"/>
  </p:notesMasterIdLst>
  <p:sldIdLst>
    <p:sldId id="256" r:id="rId2"/>
    <p:sldId id="260" r:id="rId3"/>
    <p:sldId id="257" r:id="rId4"/>
    <p:sldId id="272" r:id="rId5"/>
    <p:sldId id="353" r:id="rId6"/>
    <p:sldId id="277" r:id="rId7"/>
    <p:sldId id="348" r:id="rId8"/>
    <p:sldId id="308" r:id="rId9"/>
    <p:sldId id="264" r:id="rId10"/>
    <p:sldId id="400" r:id="rId11"/>
    <p:sldId id="401" r:id="rId12"/>
    <p:sldId id="402" r:id="rId13"/>
    <p:sldId id="403" r:id="rId14"/>
    <p:sldId id="404" r:id="rId15"/>
    <p:sldId id="405" r:id="rId16"/>
    <p:sldId id="406" r:id="rId17"/>
    <p:sldId id="390" r:id="rId18"/>
    <p:sldId id="389" r:id="rId19"/>
    <p:sldId id="391" r:id="rId20"/>
    <p:sldId id="358" r:id="rId21"/>
    <p:sldId id="392" r:id="rId22"/>
    <p:sldId id="355" r:id="rId23"/>
    <p:sldId id="356" r:id="rId24"/>
    <p:sldId id="407" r:id="rId25"/>
    <p:sldId id="408" r:id="rId26"/>
    <p:sldId id="360" r:id="rId27"/>
    <p:sldId id="361" r:id="rId28"/>
    <p:sldId id="362" r:id="rId29"/>
    <p:sldId id="363" r:id="rId30"/>
    <p:sldId id="364" r:id="rId31"/>
    <p:sldId id="365" r:id="rId32"/>
    <p:sldId id="367" r:id="rId33"/>
    <p:sldId id="369" r:id="rId34"/>
    <p:sldId id="370" r:id="rId35"/>
    <p:sldId id="371" r:id="rId36"/>
    <p:sldId id="372" r:id="rId37"/>
    <p:sldId id="374" r:id="rId38"/>
    <p:sldId id="375" r:id="rId39"/>
    <p:sldId id="376" r:id="rId40"/>
    <p:sldId id="377" r:id="rId41"/>
    <p:sldId id="397" r:id="rId42"/>
    <p:sldId id="383" r:id="rId43"/>
    <p:sldId id="386" r:id="rId44"/>
    <p:sldId id="394" r:id="rId45"/>
    <p:sldId id="399" r:id="rId46"/>
    <p:sldId id="387" r:id="rId47"/>
    <p:sldId id="398" r:id="rId48"/>
    <p:sldId id="359" r:id="rId49"/>
  </p:sldIdLst>
  <p:sldSz cx="9144000" cy="6858000" type="screen4x3"/>
  <p:notesSz cx="6858000" cy="9144000"/>
  <p:defaultTextStyle>
    <a:defPPr>
      <a:defRPr lang="en-US"/>
    </a:defPPr>
    <a:lvl1pPr algn="l" rtl="0" fontAlgn="base">
      <a:spcBef>
        <a:spcPct val="0"/>
      </a:spcBef>
      <a:spcAft>
        <a:spcPct val="0"/>
      </a:spcAft>
      <a:defRPr kern="1200">
        <a:solidFill>
          <a:schemeClr val="accent2"/>
        </a:solidFill>
        <a:latin typeface="Comic Sans MS" pitchFamily="66" charset="0"/>
        <a:ea typeface="+mn-ea"/>
        <a:cs typeface="Arial" pitchFamily="34" charset="0"/>
      </a:defRPr>
    </a:lvl1pPr>
    <a:lvl2pPr marL="457200" algn="l" rtl="0" fontAlgn="base">
      <a:spcBef>
        <a:spcPct val="0"/>
      </a:spcBef>
      <a:spcAft>
        <a:spcPct val="0"/>
      </a:spcAft>
      <a:defRPr kern="1200">
        <a:solidFill>
          <a:schemeClr val="accent2"/>
        </a:solidFill>
        <a:latin typeface="Comic Sans MS" pitchFamily="66" charset="0"/>
        <a:ea typeface="+mn-ea"/>
        <a:cs typeface="Arial" pitchFamily="34" charset="0"/>
      </a:defRPr>
    </a:lvl2pPr>
    <a:lvl3pPr marL="914400" algn="l" rtl="0" fontAlgn="base">
      <a:spcBef>
        <a:spcPct val="0"/>
      </a:spcBef>
      <a:spcAft>
        <a:spcPct val="0"/>
      </a:spcAft>
      <a:defRPr kern="1200">
        <a:solidFill>
          <a:schemeClr val="accent2"/>
        </a:solidFill>
        <a:latin typeface="Comic Sans MS" pitchFamily="66" charset="0"/>
        <a:ea typeface="+mn-ea"/>
        <a:cs typeface="Arial" pitchFamily="34" charset="0"/>
      </a:defRPr>
    </a:lvl3pPr>
    <a:lvl4pPr marL="1371600" algn="l" rtl="0" fontAlgn="base">
      <a:spcBef>
        <a:spcPct val="0"/>
      </a:spcBef>
      <a:spcAft>
        <a:spcPct val="0"/>
      </a:spcAft>
      <a:defRPr kern="1200">
        <a:solidFill>
          <a:schemeClr val="accent2"/>
        </a:solidFill>
        <a:latin typeface="Comic Sans MS" pitchFamily="66" charset="0"/>
        <a:ea typeface="+mn-ea"/>
        <a:cs typeface="Arial" pitchFamily="34" charset="0"/>
      </a:defRPr>
    </a:lvl4pPr>
    <a:lvl5pPr marL="1828800" algn="l" rtl="0" fontAlgn="base">
      <a:spcBef>
        <a:spcPct val="0"/>
      </a:spcBef>
      <a:spcAft>
        <a:spcPct val="0"/>
      </a:spcAft>
      <a:defRPr kern="1200">
        <a:solidFill>
          <a:schemeClr val="accent2"/>
        </a:solidFill>
        <a:latin typeface="Comic Sans MS" pitchFamily="66" charset="0"/>
        <a:ea typeface="+mn-ea"/>
        <a:cs typeface="Arial" pitchFamily="34" charset="0"/>
      </a:defRPr>
    </a:lvl5pPr>
    <a:lvl6pPr marL="2286000" algn="l" defTabSz="914400" rtl="0" eaLnBrk="1" latinLnBrk="0" hangingPunct="1">
      <a:defRPr kern="1200">
        <a:solidFill>
          <a:schemeClr val="accent2"/>
        </a:solidFill>
        <a:latin typeface="Comic Sans MS" pitchFamily="66" charset="0"/>
        <a:ea typeface="+mn-ea"/>
        <a:cs typeface="Arial" pitchFamily="34" charset="0"/>
      </a:defRPr>
    </a:lvl6pPr>
    <a:lvl7pPr marL="2743200" algn="l" defTabSz="914400" rtl="0" eaLnBrk="1" latinLnBrk="0" hangingPunct="1">
      <a:defRPr kern="1200">
        <a:solidFill>
          <a:schemeClr val="accent2"/>
        </a:solidFill>
        <a:latin typeface="Comic Sans MS" pitchFamily="66" charset="0"/>
        <a:ea typeface="+mn-ea"/>
        <a:cs typeface="Arial" pitchFamily="34" charset="0"/>
      </a:defRPr>
    </a:lvl7pPr>
    <a:lvl8pPr marL="3200400" algn="l" defTabSz="914400" rtl="0" eaLnBrk="1" latinLnBrk="0" hangingPunct="1">
      <a:defRPr kern="1200">
        <a:solidFill>
          <a:schemeClr val="accent2"/>
        </a:solidFill>
        <a:latin typeface="Comic Sans MS" pitchFamily="66" charset="0"/>
        <a:ea typeface="+mn-ea"/>
        <a:cs typeface="Arial" pitchFamily="34" charset="0"/>
      </a:defRPr>
    </a:lvl8pPr>
    <a:lvl9pPr marL="3657600" algn="l" defTabSz="914400" rtl="0" eaLnBrk="1" latinLnBrk="0" hangingPunct="1">
      <a:defRPr kern="1200">
        <a:solidFill>
          <a:schemeClr val="accent2"/>
        </a:solidFill>
        <a:latin typeface="Comic Sans MS" pitchFamily="66"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000"/>
    <a:srgbClr val="FFF823"/>
    <a:srgbClr val="11FF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7633" autoAdjust="0"/>
    <p:restoredTop sz="90929"/>
  </p:normalViewPr>
  <p:slideViewPr>
    <p:cSldViewPr showGuides="1">
      <p:cViewPr>
        <p:scale>
          <a:sx n="113" d="100"/>
          <a:sy n="113" d="100"/>
        </p:scale>
        <p:origin x="-48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Comic Sans MS" charset="0"/>
                <a:cs typeface="+mn-cs"/>
              </a:defRPr>
            </a:lvl1pPr>
          </a:lstStyle>
          <a:p>
            <a:pPr>
              <a:defRPr/>
            </a:pPr>
            <a:endParaRPr lang="en-US"/>
          </a:p>
        </p:txBody>
      </p:sp>
      <p:sp>
        <p:nvSpPr>
          <p:cNvPr id="706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Comic Sans MS" charset="0"/>
                <a:cs typeface="+mn-cs"/>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Comic Sans MS" charset="0"/>
                <a:cs typeface="+mn-cs"/>
              </a:defRPr>
            </a:lvl1pPr>
          </a:lstStyle>
          <a:p>
            <a:pPr>
              <a:defRPr/>
            </a:pPr>
            <a:endParaRPr lang="en-US"/>
          </a:p>
        </p:txBody>
      </p:sp>
      <p:sp>
        <p:nvSpPr>
          <p:cNvPr id="706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Comic Sans MS" charset="0"/>
                <a:cs typeface="+mn-cs"/>
              </a:defRPr>
            </a:lvl1pPr>
          </a:lstStyle>
          <a:p>
            <a:pPr>
              <a:defRPr/>
            </a:pPr>
            <a:fld id="{E0791544-749E-4EA1-9998-C4E3A62D8D3C}" type="slidenum">
              <a:rPr lang="en-US"/>
              <a:pPr>
                <a:defRPr/>
              </a:pPr>
              <a:t>‹#›</a:t>
            </a:fld>
            <a:endParaRPr lang="en-US"/>
          </a:p>
        </p:txBody>
      </p:sp>
    </p:spTree>
    <p:extLst>
      <p:ext uri="{BB962C8B-B14F-4D97-AF65-F5344CB8AC3E}">
        <p14:creationId xmlns:p14="http://schemas.microsoft.com/office/powerpoint/2010/main" val="4066513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637180F-BC0A-49E9-8316-D5E23F25D6EA}" type="datetimeFigureOut">
              <a:rPr lang="en-US"/>
              <a:pPr>
                <a:defRPr/>
              </a:pPr>
              <a:t>10/21/2015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D7F9C3-C669-47E2-A674-5CCBE289225F}" type="slidenum">
              <a:rPr lang="en-US"/>
              <a:pPr>
                <a:defRPr/>
              </a:pPr>
              <a:t>‹#›</a:t>
            </a:fld>
            <a:endParaRPr lang="en-US"/>
          </a:p>
        </p:txBody>
      </p:sp>
    </p:spTree>
    <p:extLst>
      <p:ext uri="{BB962C8B-B14F-4D97-AF65-F5344CB8AC3E}">
        <p14:creationId xmlns:p14="http://schemas.microsoft.com/office/powerpoint/2010/main" val="482710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01E44A-1A7B-4089-BFA1-C72234CD64EB}" type="datetimeFigureOut">
              <a:rPr lang="en-US"/>
              <a:pPr>
                <a:defRPr/>
              </a:pPr>
              <a:t>10/21/2015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D04E8C-FCBF-4545-B54A-13EE15C1EBB5}" type="slidenum">
              <a:rPr lang="en-US"/>
              <a:pPr>
                <a:defRPr/>
              </a:pPr>
              <a:t>‹#›</a:t>
            </a:fld>
            <a:endParaRPr lang="en-US"/>
          </a:p>
        </p:txBody>
      </p:sp>
    </p:spTree>
    <p:extLst>
      <p:ext uri="{BB962C8B-B14F-4D97-AF65-F5344CB8AC3E}">
        <p14:creationId xmlns:p14="http://schemas.microsoft.com/office/powerpoint/2010/main" val="1018516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7BB68E-086E-4E2A-B107-9D15A397FE8B}" type="datetimeFigureOut">
              <a:rPr lang="en-US"/>
              <a:pPr>
                <a:defRPr/>
              </a:pPr>
              <a:t>10/21/2015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9F5B57-ED48-4EB6-9CC0-93E789823358}" type="slidenum">
              <a:rPr lang="en-US"/>
              <a:pPr>
                <a:defRPr/>
              </a:pPr>
              <a:t>‹#›</a:t>
            </a:fld>
            <a:endParaRPr lang="en-US"/>
          </a:p>
        </p:txBody>
      </p:sp>
    </p:spTree>
    <p:extLst>
      <p:ext uri="{BB962C8B-B14F-4D97-AF65-F5344CB8AC3E}">
        <p14:creationId xmlns:p14="http://schemas.microsoft.com/office/powerpoint/2010/main" val="1183724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1981200"/>
            <a:ext cx="7772400" cy="2209800"/>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685800" y="4267200"/>
            <a:ext cx="7772400" cy="190500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4"/>
          </p:nvPr>
        </p:nvSpPr>
        <p:spPr/>
        <p:txBody>
          <a:bodyPr/>
          <a:lstStyle>
            <a:lvl1pPr>
              <a:defRPr>
                <a:latin typeface="Calibri" pitchFamily="34" charset="0"/>
              </a:defRPr>
            </a:lvl1pPr>
          </a:lstStyle>
          <a:p>
            <a:pPr>
              <a:defRPr/>
            </a:pPr>
            <a:endParaRPr lang="en-US"/>
          </a:p>
        </p:txBody>
      </p:sp>
      <p:sp>
        <p:nvSpPr>
          <p:cNvPr id="6" name="Footer Placeholder 4"/>
          <p:cNvSpPr>
            <a:spLocks noGrp="1"/>
          </p:cNvSpPr>
          <p:nvPr>
            <p:ph type="ftr" sz="quarter" idx="15"/>
          </p:nvPr>
        </p:nvSpPr>
        <p:spPr/>
        <p:txBody>
          <a:bodyPr/>
          <a:lstStyle>
            <a:lvl1pPr>
              <a:defRPr>
                <a:latin typeface="Calibri" pitchFamily="34" charset="0"/>
              </a:defRPr>
            </a:lvl1pPr>
          </a:lstStyle>
          <a:p>
            <a:pPr>
              <a:defRPr/>
            </a:pPr>
            <a:endParaRPr lang="en-US"/>
          </a:p>
        </p:txBody>
      </p:sp>
      <p:sp>
        <p:nvSpPr>
          <p:cNvPr id="8" name="Slide Number Placeholder 5"/>
          <p:cNvSpPr>
            <a:spLocks noGrp="1"/>
          </p:cNvSpPr>
          <p:nvPr>
            <p:ph type="sldNum" sz="quarter" idx="16"/>
          </p:nvPr>
        </p:nvSpPr>
        <p:spPr/>
        <p:txBody>
          <a:bodyPr/>
          <a:lstStyle>
            <a:lvl1pPr>
              <a:defRPr>
                <a:latin typeface="Calibri" pitchFamily="34" charset="0"/>
              </a:defRPr>
            </a:lvl1pPr>
          </a:lstStyle>
          <a:p>
            <a:pPr>
              <a:defRPr/>
            </a:pPr>
            <a:fld id="{8F1CDEF3-F77A-4D8B-A85B-41E5DBF6631A}" type="slidenum">
              <a:rPr lang="en-US"/>
              <a:pPr>
                <a:defRPr/>
              </a:pPr>
              <a:t>‹#›</a:t>
            </a:fld>
            <a:endParaRPr lang="en-US"/>
          </a:p>
        </p:txBody>
      </p:sp>
    </p:spTree>
    <p:extLst>
      <p:ext uri="{BB962C8B-B14F-4D97-AF65-F5344CB8AC3E}">
        <p14:creationId xmlns:p14="http://schemas.microsoft.com/office/powerpoint/2010/main" val="3492936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609600" y="427038"/>
            <a:ext cx="8229600" cy="1143000"/>
          </a:xfrm>
        </p:spPr>
        <p:txBody>
          <a:bodyPr/>
          <a:lstStyle>
            <a:lvl1pPr>
              <a:defRPr>
                <a:latin typeface="Calibri" pitchFamily="34" charset="0"/>
                <a:cs typeface="Calibri" pitchFamily="34" charset="0"/>
              </a:defRPr>
            </a:lvl1pPr>
          </a:lstStyle>
          <a:p>
            <a:r>
              <a:rPr lang="en-US" smtClean="0"/>
              <a:t>Click to edit Master title style</a:t>
            </a:r>
            <a:endParaRPr lang="en-US"/>
          </a:p>
        </p:txBody>
      </p:sp>
      <p:sp>
        <p:nvSpPr>
          <p:cNvPr id="6" name="Content Placeholder 2"/>
          <p:cNvSpPr>
            <a:spLocks noGrp="1"/>
          </p:cNvSpPr>
          <p:nvPr>
            <p:ph idx="1"/>
          </p:nvPr>
        </p:nvSpPr>
        <p:spPr>
          <a:xfrm>
            <a:off x="609600" y="1752601"/>
            <a:ext cx="8229600" cy="2285999"/>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3"/>
          </p:nvPr>
        </p:nvSpPr>
        <p:spPr>
          <a:xfrm>
            <a:off x="609600" y="4191000"/>
            <a:ext cx="8229600" cy="2057400"/>
          </a:xfrm>
        </p:spPr>
        <p:txBody>
          <a:bodyPr>
            <a:normAutofit/>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2"/>
          <p:cNvSpPr>
            <a:spLocks noGrp="1"/>
          </p:cNvSpPr>
          <p:nvPr>
            <p:ph type="ftr" sz="quarter" idx="14"/>
          </p:nvPr>
        </p:nvSpPr>
        <p:spPr/>
        <p:txBody>
          <a:bodyPr/>
          <a:lstStyle>
            <a:lvl1pPr>
              <a:defRPr>
                <a:latin typeface="Calibri" pitchFamily="34" charset="0"/>
                <a:cs typeface="Calibri" pitchFamily="34" charset="0"/>
              </a:defRPr>
            </a:lvl1pPr>
          </a:lstStyle>
          <a:p>
            <a:pPr>
              <a:defRPr/>
            </a:pPr>
            <a:endParaRPr lang="en-US"/>
          </a:p>
        </p:txBody>
      </p:sp>
    </p:spTree>
    <p:extLst>
      <p:ext uri="{BB962C8B-B14F-4D97-AF65-F5344CB8AC3E}">
        <p14:creationId xmlns:p14="http://schemas.microsoft.com/office/powerpoint/2010/main" val="715375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6477000" y="4354513"/>
            <a:ext cx="1295400" cy="369887"/>
          </a:xfrm>
          <a:prstGeom prst="rect">
            <a:avLst/>
          </a:prstGeom>
          <a:noFill/>
          <a:ln>
            <a:noFill/>
          </a:ln>
          <a:extLst/>
        </p:spPr>
        <p:txBody>
          <a:bodyPr>
            <a:spAutoFit/>
          </a:bodyPr>
          <a:lstStyle>
            <a:lvl1pPr>
              <a:defRPr>
                <a:solidFill>
                  <a:schemeClr val="accent2"/>
                </a:solidFill>
                <a:latin typeface="Comic Sans MS" pitchFamily="66" charset="0"/>
              </a:defRPr>
            </a:lvl1pPr>
            <a:lvl2pPr marL="742950" indent="-285750">
              <a:defRPr>
                <a:solidFill>
                  <a:schemeClr val="accent2"/>
                </a:solidFill>
                <a:latin typeface="Comic Sans MS" pitchFamily="66" charset="0"/>
              </a:defRPr>
            </a:lvl2pPr>
            <a:lvl3pPr marL="1143000" indent="-228600">
              <a:defRPr>
                <a:solidFill>
                  <a:schemeClr val="accent2"/>
                </a:solidFill>
                <a:latin typeface="Comic Sans MS" pitchFamily="66" charset="0"/>
              </a:defRPr>
            </a:lvl3pPr>
            <a:lvl4pPr marL="1600200" indent="-228600">
              <a:defRPr>
                <a:solidFill>
                  <a:schemeClr val="accent2"/>
                </a:solidFill>
                <a:latin typeface="Comic Sans MS" pitchFamily="66" charset="0"/>
              </a:defRPr>
            </a:lvl4pPr>
            <a:lvl5pPr marL="2057400" indent="-22860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0" hangingPunct="0">
              <a:defRPr/>
            </a:pPr>
            <a:r>
              <a:rPr lang="en-US" smtClean="0">
                <a:solidFill>
                  <a:srgbClr val="8064A2"/>
                </a:solidFill>
                <a:latin typeface="Calibri" pitchFamily="34" charset="0"/>
                <a:cs typeface="Calibri" pitchFamily="34" charset="0"/>
              </a:rPr>
              <a:t>Text box</a:t>
            </a:r>
          </a:p>
        </p:txBody>
      </p:sp>
      <p:sp>
        <p:nvSpPr>
          <p:cNvPr id="2" name="Title 1"/>
          <p:cNvSpPr>
            <a:spLocks noGrp="1"/>
          </p:cNvSpPr>
          <p:nvPr>
            <p:ph type="title"/>
          </p:nvPr>
        </p:nvSpPr>
        <p:spPr>
          <a:xfrm>
            <a:off x="457200" y="274638"/>
            <a:ext cx="8229600" cy="1143000"/>
          </a:xfrm>
        </p:spPr>
        <p:txBody>
          <a:bodyPr/>
          <a:lstStyle>
            <a:lvl1pPr>
              <a:defRPr>
                <a:latin typeface="Calibri" pitchFamily="34" charset="0"/>
                <a:cs typeface="Calibri" pitchFamily="34" charset="0"/>
              </a:defRPr>
            </a:lvl1p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a:spLocks noGrp="1" noChangeArrowheads="1"/>
          </p:cNvSpPr>
          <p:nvPr>
            <p:ph type="dt" sz="half" idx="10"/>
          </p:nvPr>
        </p:nvSpPr>
        <p:spPr/>
        <p:txBody>
          <a:bodyPr/>
          <a:lstStyle>
            <a:lvl1pPr>
              <a:defRPr>
                <a:latin typeface="Calibri" pitchFamily="34" charset="0"/>
                <a:cs typeface="Calibri" pitchFamily="34" charset="0"/>
              </a:defRPr>
            </a:lvl1pPr>
          </a:lstStyle>
          <a:p>
            <a:pPr>
              <a:defRPr/>
            </a:pPr>
            <a:endParaRPr lang="en-US"/>
          </a:p>
        </p:txBody>
      </p:sp>
      <p:sp>
        <p:nvSpPr>
          <p:cNvPr id="7" name="Rectangle 6"/>
          <p:cNvSpPr>
            <a:spLocks noGrp="1" noChangeArrowheads="1"/>
          </p:cNvSpPr>
          <p:nvPr>
            <p:ph type="ftr" sz="quarter" idx="11"/>
          </p:nvPr>
        </p:nvSpPr>
        <p:spPr/>
        <p:txBody>
          <a:bodyPr/>
          <a:lstStyle>
            <a:lvl1pPr>
              <a:defRPr>
                <a:latin typeface="Calibri" pitchFamily="34" charset="0"/>
                <a:cs typeface="Calibri" pitchFamily="34" charset="0"/>
              </a:defRPr>
            </a:lvl1pPr>
          </a:lstStyle>
          <a:p>
            <a:pPr>
              <a:defRPr/>
            </a:pPr>
            <a:endParaRPr lang="en-US"/>
          </a:p>
        </p:txBody>
      </p:sp>
      <p:sp>
        <p:nvSpPr>
          <p:cNvPr id="8" name="Rectangle 7"/>
          <p:cNvSpPr>
            <a:spLocks noGrp="1" noChangeArrowheads="1"/>
          </p:cNvSpPr>
          <p:nvPr>
            <p:ph type="sldNum" sz="quarter" idx="12"/>
          </p:nvPr>
        </p:nvSpPr>
        <p:spPr/>
        <p:txBody>
          <a:bodyPr/>
          <a:lstStyle>
            <a:lvl1pPr>
              <a:defRPr>
                <a:latin typeface="Calibri" pitchFamily="34" charset="0"/>
                <a:cs typeface="Calibri" pitchFamily="34" charset="0"/>
              </a:defRPr>
            </a:lvl1pPr>
          </a:lstStyle>
          <a:p>
            <a:pPr>
              <a:defRPr/>
            </a:pPr>
            <a:fld id="{2B28DCB0-92A5-41DC-8026-79A74A4D96F0}" type="slidenum">
              <a:rPr lang="en-US"/>
              <a:pPr>
                <a:defRPr/>
              </a:pPr>
              <a:t>‹#›</a:t>
            </a:fld>
            <a:endParaRPr lang="en-US"/>
          </a:p>
        </p:txBody>
      </p:sp>
    </p:spTree>
    <p:extLst>
      <p:ext uri="{BB962C8B-B14F-4D97-AF65-F5344CB8AC3E}">
        <p14:creationId xmlns:p14="http://schemas.microsoft.com/office/powerpoint/2010/main" val="1996589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715A2F-642C-4E4F-B587-011197FFD424}" type="datetimeFigureOut">
              <a:rPr lang="en-US"/>
              <a:pPr>
                <a:defRPr/>
              </a:pPr>
              <a:t>10/21/2015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192062-2DBF-4C84-AD1E-9E772718EF6F}" type="slidenum">
              <a:rPr lang="en-US"/>
              <a:pPr>
                <a:defRPr/>
              </a:pPr>
              <a:t>‹#›</a:t>
            </a:fld>
            <a:endParaRPr lang="en-US"/>
          </a:p>
        </p:txBody>
      </p:sp>
    </p:spTree>
    <p:extLst>
      <p:ext uri="{BB962C8B-B14F-4D97-AF65-F5344CB8AC3E}">
        <p14:creationId xmlns:p14="http://schemas.microsoft.com/office/powerpoint/2010/main" val="3161827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C074089-F367-43A6-83F5-31800F20E0A7}" type="datetimeFigureOut">
              <a:rPr lang="en-US"/>
              <a:pPr>
                <a:defRPr/>
              </a:pPr>
              <a:t>10/21/2015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FA369F-AAE9-4903-86CC-B542AE54347C}" type="slidenum">
              <a:rPr lang="en-US"/>
              <a:pPr>
                <a:defRPr/>
              </a:pPr>
              <a:t>‹#›</a:t>
            </a:fld>
            <a:endParaRPr lang="en-US"/>
          </a:p>
        </p:txBody>
      </p:sp>
    </p:spTree>
    <p:extLst>
      <p:ext uri="{BB962C8B-B14F-4D97-AF65-F5344CB8AC3E}">
        <p14:creationId xmlns:p14="http://schemas.microsoft.com/office/powerpoint/2010/main" val="2398306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301E9D7-23D3-4D32-A89A-859784025579}" type="datetimeFigureOut">
              <a:rPr lang="en-US"/>
              <a:pPr>
                <a:defRPr/>
              </a:pPr>
              <a:t>10/21/2015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04CF40-74D2-486F-A7F2-DC0D6043F41D}" type="slidenum">
              <a:rPr lang="en-US"/>
              <a:pPr>
                <a:defRPr/>
              </a:pPr>
              <a:t>‹#›</a:t>
            </a:fld>
            <a:endParaRPr lang="en-US"/>
          </a:p>
        </p:txBody>
      </p:sp>
    </p:spTree>
    <p:extLst>
      <p:ext uri="{BB962C8B-B14F-4D97-AF65-F5344CB8AC3E}">
        <p14:creationId xmlns:p14="http://schemas.microsoft.com/office/powerpoint/2010/main" val="1495882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9B63FF6-A3E7-40C5-97F8-41866408012C}" type="datetimeFigureOut">
              <a:rPr lang="en-US"/>
              <a:pPr>
                <a:defRPr/>
              </a:pPr>
              <a:t>10/21/2015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D4D5D9E-F1DD-4B71-AD9D-21A30B8BBCBF}" type="slidenum">
              <a:rPr lang="en-US"/>
              <a:pPr>
                <a:defRPr/>
              </a:pPr>
              <a:t>‹#›</a:t>
            </a:fld>
            <a:endParaRPr lang="en-US"/>
          </a:p>
        </p:txBody>
      </p:sp>
    </p:spTree>
    <p:extLst>
      <p:ext uri="{BB962C8B-B14F-4D97-AF65-F5344CB8AC3E}">
        <p14:creationId xmlns:p14="http://schemas.microsoft.com/office/powerpoint/2010/main" val="4033847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54F3A24-BBE1-4606-AEF6-8D4FBC0C6726}" type="datetimeFigureOut">
              <a:rPr lang="en-US"/>
              <a:pPr>
                <a:defRPr/>
              </a:pPr>
              <a:t>10/21/2015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24F635C-E7FD-4B97-A524-BDC83DB68A87}" type="slidenum">
              <a:rPr lang="en-US"/>
              <a:pPr>
                <a:defRPr/>
              </a:pPr>
              <a:t>‹#›</a:t>
            </a:fld>
            <a:endParaRPr lang="en-US"/>
          </a:p>
        </p:txBody>
      </p:sp>
    </p:spTree>
    <p:extLst>
      <p:ext uri="{BB962C8B-B14F-4D97-AF65-F5344CB8AC3E}">
        <p14:creationId xmlns:p14="http://schemas.microsoft.com/office/powerpoint/2010/main" val="1560078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B298A06-833B-47BB-83DE-E984DC777CC0}" type="datetimeFigureOut">
              <a:rPr lang="en-US"/>
              <a:pPr>
                <a:defRPr/>
              </a:pPr>
              <a:t>10/21/2015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C4E13BA-62E8-4D2D-93D2-1BB04FE95103}" type="slidenum">
              <a:rPr lang="en-US"/>
              <a:pPr>
                <a:defRPr/>
              </a:pPr>
              <a:t>‹#›</a:t>
            </a:fld>
            <a:endParaRPr lang="en-US"/>
          </a:p>
        </p:txBody>
      </p:sp>
    </p:spTree>
    <p:extLst>
      <p:ext uri="{BB962C8B-B14F-4D97-AF65-F5344CB8AC3E}">
        <p14:creationId xmlns:p14="http://schemas.microsoft.com/office/powerpoint/2010/main" val="4133489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A7F861-4E2A-468A-9803-849401537C46}" type="datetimeFigureOut">
              <a:rPr lang="en-US"/>
              <a:pPr>
                <a:defRPr/>
              </a:pPr>
              <a:t>10/21/2015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924951-86C6-438D-A86A-148768129FC2}" type="slidenum">
              <a:rPr lang="en-US"/>
              <a:pPr>
                <a:defRPr/>
              </a:pPr>
              <a:t>‹#›</a:t>
            </a:fld>
            <a:endParaRPr lang="en-US"/>
          </a:p>
        </p:txBody>
      </p:sp>
    </p:spTree>
    <p:extLst>
      <p:ext uri="{BB962C8B-B14F-4D97-AF65-F5344CB8AC3E}">
        <p14:creationId xmlns:p14="http://schemas.microsoft.com/office/powerpoint/2010/main" val="2727899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B218BE-0403-4675-95FB-09937948D903}" type="datetimeFigureOut">
              <a:rPr lang="en-US"/>
              <a:pPr>
                <a:defRPr/>
              </a:pPr>
              <a:t>10/21/2015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A1D4D1-5774-4302-AE40-DE0B48B03EBA}" type="slidenum">
              <a:rPr lang="en-US"/>
              <a:pPr>
                <a:defRPr/>
              </a:pPr>
              <a:t>‹#›</a:t>
            </a:fld>
            <a:endParaRPr lang="en-US"/>
          </a:p>
        </p:txBody>
      </p:sp>
    </p:spTree>
    <p:extLst>
      <p:ext uri="{BB962C8B-B14F-4D97-AF65-F5344CB8AC3E}">
        <p14:creationId xmlns:p14="http://schemas.microsoft.com/office/powerpoint/2010/main" val="160688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cs typeface="+mn-cs"/>
              </a:defRPr>
            </a:lvl1pPr>
          </a:lstStyle>
          <a:p>
            <a:pPr>
              <a:defRPr/>
            </a:pPr>
            <a:fld id="{16E4BE5D-A551-40D5-9802-2E5FFCC1A55E}" type="datetimeFigureOut">
              <a:rPr lang="en-US"/>
              <a:pPr>
                <a:defRPr/>
              </a:pPr>
              <a:t>10/21/2015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cs typeface="+mn-cs"/>
              </a:defRPr>
            </a:lvl1pPr>
          </a:lstStyle>
          <a:p>
            <a:pPr>
              <a:defRPr/>
            </a:pPr>
            <a:fld id="{1181F2EC-136F-4ACF-87D9-74C961BBF2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tt.velkey@duke.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12.xml"/><Relationship Id="rId7" Type="http://schemas.openxmlformats.org/officeDocument/2006/relationships/hyperlink" Target="http://www.duke.edu/web/anatomy/siteParts/embryology/movies/kidney.mov" TargetMode="Externa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95.png"/><Relationship Id="rId5" Type="http://schemas.openxmlformats.org/officeDocument/2006/relationships/hyperlink" Target="http://www.duke.edu/web/anatomy/siteParts/embryology/movies/cloaca.mov" TargetMode="External"/><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8.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hyperlink" Target="http://www.duke.edu/web/anatomy/siteParts/embryology/movies/trigone.mov" TargetMode="External"/><Relationship Id="rId5" Type="http://schemas.openxmlformats.org/officeDocument/2006/relationships/image" Target="../media/image2.png"/><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113.png"/><Relationship Id="rId5" Type="http://schemas.openxmlformats.org/officeDocument/2006/relationships/hyperlink" Target="http://www.duke.edu/web/anatomy/siteParts/embryology/movies/maleGonad.mov" TargetMode="External"/><Relationship Id="rId4" Type="http://schemas.openxmlformats.org/officeDocument/2006/relationships/image" Target="../media/image112.jpeg"/></Relationships>
</file>

<file path=ppt/slides/_rels/slide3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117.png"/><Relationship Id="rId5" Type="http://schemas.openxmlformats.org/officeDocument/2006/relationships/hyperlink" Target="http://www.duke.edu/web/anatomy/siteParts/embryology/movies/femaleGonad.mov" TargetMode="External"/><Relationship Id="rId4" Type="http://schemas.openxmlformats.org/officeDocument/2006/relationships/image" Target="../media/image116.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119.png"/><Relationship Id="rId5" Type="http://schemas.openxmlformats.org/officeDocument/2006/relationships/hyperlink" Target="http://www.duke.edu/web/anatomy/siteParts/embryology/movies/uterusVagina.mov" TargetMode="External"/><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8" Type="http://schemas.openxmlformats.org/officeDocument/2006/relationships/hyperlink" Target="http://www.duke.edu/web/anatomy/siteParts/embryology/movies/MaleGenitalia.mov" TargetMode="External"/><Relationship Id="rId3" Type="http://schemas.microsoft.com/office/2007/relationships/media" Target="../media/media8.wmv"/><Relationship Id="rId7" Type="http://schemas.openxmlformats.org/officeDocument/2006/relationships/hyperlink" Target="http://www.duke.edu/web/anatomy/siteParts/embryology/movies/cloaca.mov" TargetMode="External"/><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120.png"/><Relationship Id="rId11" Type="http://schemas.openxmlformats.org/officeDocument/2006/relationships/image" Target="../media/image122.png"/><Relationship Id="rId5" Type="http://schemas.openxmlformats.org/officeDocument/2006/relationships/slideLayout" Target="../slideLayouts/slideLayout6.xml"/><Relationship Id="rId10" Type="http://schemas.openxmlformats.org/officeDocument/2006/relationships/image" Target="../media/image121.png"/><Relationship Id="rId4" Type="http://schemas.openxmlformats.org/officeDocument/2006/relationships/video" Target="../media/media8.wmv"/><Relationship Id="rId9" Type="http://schemas.openxmlformats.org/officeDocument/2006/relationships/hyperlink" Target="http://www.duke.edu/web/anatomy/siteParts/embryology/movies/FemaleGenitalia.mov"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6.xml"/><Relationship Id="rId4" Type="http://schemas.openxmlformats.org/officeDocument/2006/relationships/image" Target="../media/image12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129.png"/><Relationship Id="rId5" Type="http://schemas.openxmlformats.org/officeDocument/2006/relationships/hyperlink" Target="http://www.duke.edu/web/anatomy/siteParts/embryology/movies/testesDescent.mov" TargetMode="External"/><Relationship Id="rId4" Type="http://schemas.openxmlformats.org/officeDocument/2006/relationships/image" Target="../media/image128.jpeg"/></Relationships>
</file>

<file path=ppt/slides/_rels/slide4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slideLayout" Target="../slideLayouts/slideLayout6.xml"/><Relationship Id="rId7" Type="http://schemas.openxmlformats.org/officeDocument/2006/relationships/hyperlink" Target="http://www.duke.edu/web/anatomy/siteParts/embryology/movies/testesDescent.mov" TargetMode="External"/><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6" Type="http://schemas.openxmlformats.org/officeDocument/2006/relationships/image" Target="../media/image30.wmf"/><Relationship Id="rId21" Type="http://schemas.openxmlformats.org/officeDocument/2006/relationships/image" Target="../media/image25.wmf"/><Relationship Id="rId42" Type="http://schemas.openxmlformats.org/officeDocument/2006/relationships/image" Target="../media/image46.wmf"/><Relationship Id="rId47" Type="http://schemas.openxmlformats.org/officeDocument/2006/relationships/image" Target="../media/image51.wmf"/><Relationship Id="rId63" Type="http://schemas.openxmlformats.org/officeDocument/2006/relationships/image" Target="../media/image67.wmf"/><Relationship Id="rId68" Type="http://schemas.openxmlformats.org/officeDocument/2006/relationships/image" Target="../media/image72.wmf"/><Relationship Id="rId7" Type="http://schemas.openxmlformats.org/officeDocument/2006/relationships/image" Target="../media/image11.wmf"/><Relationship Id="rId71" Type="http://schemas.openxmlformats.org/officeDocument/2006/relationships/image" Target="../media/image75.wmf"/><Relationship Id="rId2" Type="http://schemas.openxmlformats.org/officeDocument/2006/relationships/image" Target="../media/image6.wmf"/><Relationship Id="rId16" Type="http://schemas.openxmlformats.org/officeDocument/2006/relationships/image" Target="../media/image20.wmf"/><Relationship Id="rId29" Type="http://schemas.openxmlformats.org/officeDocument/2006/relationships/image" Target="../media/image33.wmf"/><Relationship Id="rId11" Type="http://schemas.openxmlformats.org/officeDocument/2006/relationships/image" Target="../media/image15.wmf"/><Relationship Id="rId24" Type="http://schemas.openxmlformats.org/officeDocument/2006/relationships/image" Target="../media/image28.wmf"/><Relationship Id="rId32" Type="http://schemas.openxmlformats.org/officeDocument/2006/relationships/image" Target="../media/image36.wmf"/><Relationship Id="rId37" Type="http://schemas.openxmlformats.org/officeDocument/2006/relationships/image" Target="../media/image41.wmf"/><Relationship Id="rId40" Type="http://schemas.openxmlformats.org/officeDocument/2006/relationships/image" Target="../media/image44.wmf"/><Relationship Id="rId45" Type="http://schemas.openxmlformats.org/officeDocument/2006/relationships/image" Target="../media/image49.wmf"/><Relationship Id="rId53" Type="http://schemas.openxmlformats.org/officeDocument/2006/relationships/image" Target="../media/image57.wmf"/><Relationship Id="rId58" Type="http://schemas.openxmlformats.org/officeDocument/2006/relationships/image" Target="../media/image62.wmf"/><Relationship Id="rId66" Type="http://schemas.openxmlformats.org/officeDocument/2006/relationships/image" Target="../media/image70.wmf"/><Relationship Id="rId5" Type="http://schemas.openxmlformats.org/officeDocument/2006/relationships/image" Target="../media/image9.wmf"/><Relationship Id="rId61" Type="http://schemas.openxmlformats.org/officeDocument/2006/relationships/image" Target="../media/image65.wmf"/><Relationship Id="rId19" Type="http://schemas.openxmlformats.org/officeDocument/2006/relationships/image" Target="../media/image23.wmf"/><Relationship Id="rId14" Type="http://schemas.openxmlformats.org/officeDocument/2006/relationships/image" Target="../media/image18.wmf"/><Relationship Id="rId22" Type="http://schemas.openxmlformats.org/officeDocument/2006/relationships/image" Target="../media/image26.wmf"/><Relationship Id="rId27" Type="http://schemas.openxmlformats.org/officeDocument/2006/relationships/image" Target="../media/image31.wmf"/><Relationship Id="rId30" Type="http://schemas.openxmlformats.org/officeDocument/2006/relationships/image" Target="../media/image34.wmf"/><Relationship Id="rId35" Type="http://schemas.openxmlformats.org/officeDocument/2006/relationships/image" Target="../media/image39.wmf"/><Relationship Id="rId43" Type="http://schemas.openxmlformats.org/officeDocument/2006/relationships/image" Target="../media/image47.wmf"/><Relationship Id="rId48" Type="http://schemas.openxmlformats.org/officeDocument/2006/relationships/image" Target="../media/image52.wmf"/><Relationship Id="rId56" Type="http://schemas.openxmlformats.org/officeDocument/2006/relationships/image" Target="../media/image60.wmf"/><Relationship Id="rId64" Type="http://schemas.openxmlformats.org/officeDocument/2006/relationships/image" Target="../media/image68.wmf"/><Relationship Id="rId69" Type="http://schemas.openxmlformats.org/officeDocument/2006/relationships/image" Target="../media/image73.wmf"/><Relationship Id="rId8" Type="http://schemas.openxmlformats.org/officeDocument/2006/relationships/image" Target="../media/image12.wmf"/><Relationship Id="rId51" Type="http://schemas.openxmlformats.org/officeDocument/2006/relationships/image" Target="../media/image55.wmf"/><Relationship Id="rId72" Type="http://schemas.openxmlformats.org/officeDocument/2006/relationships/image" Target="../media/image76.wmf"/><Relationship Id="rId3" Type="http://schemas.openxmlformats.org/officeDocument/2006/relationships/image" Target="../media/image7.wmf"/><Relationship Id="rId12" Type="http://schemas.openxmlformats.org/officeDocument/2006/relationships/image" Target="../media/image16.wmf"/><Relationship Id="rId17" Type="http://schemas.openxmlformats.org/officeDocument/2006/relationships/image" Target="../media/image21.wmf"/><Relationship Id="rId25" Type="http://schemas.openxmlformats.org/officeDocument/2006/relationships/image" Target="../media/image29.wmf"/><Relationship Id="rId33" Type="http://schemas.openxmlformats.org/officeDocument/2006/relationships/image" Target="../media/image37.wmf"/><Relationship Id="rId38" Type="http://schemas.openxmlformats.org/officeDocument/2006/relationships/image" Target="../media/image42.wmf"/><Relationship Id="rId46" Type="http://schemas.openxmlformats.org/officeDocument/2006/relationships/image" Target="../media/image50.wmf"/><Relationship Id="rId59" Type="http://schemas.openxmlformats.org/officeDocument/2006/relationships/image" Target="../media/image63.wmf"/><Relationship Id="rId67" Type="http://schemas.openxmlformats.org/officeDocument/2006/relationships/image" Target="../media/image71.wmf"/><Relationship Id="rId20" Type="http://schemas.openxmlformats.org/officeDocument/2006/relationships/image" Target="../media/image24.wmf"/><Relationship Id="rId41" Type="http://schemas.openxmlformats.org/officeDocument/2006/relationships/image" Target="../media/image45.wmf"/><Relationship Id="rId54" Type="http://schemas.openxmlformats.org/officeDocument/2006/relationships/image" Target="../media/image58.wmf"/><Relationship Id="rId62" Type="http://schemas.openxmlformats.org/officeDocument/2006/relationships/image" Target="../media/image66.wmf"/><Relationship Id="rId70" Type="http://schemas.openxmlformats.org/officeDocument/2006/relationships/image" Target="../media/image74.wmf"/><Relationship Id="rId1" Type="http://schemas.openxmlformats.org/officeDocument/2006/relationships/slideLayout" Target="../slideLayouts/slideLayout7.xml"/><Relationship Id="rId6" Type="http://schemas.openxmlformats.org/officeDocument/2006/relationships/image" Target="../media/image10.wmf"/><Relationship Id="rId15" Type="http://schemas.openxmlformats.org/officeDocument/2006/relationships/image" Target="../media/image19.wmf"/><Relationship Id="rId23" Type="http://schemas.openxmlformats.org/officeDocument/2006/relationships/image" Target="../media/image27.wmf"/><Relationship Id="rId28" Type="http://schemas.openxmlformats.org/officeDocument/2006/relationships/image" Target="../media/image32.wmf"/><Relationship Id="rId36" Type="http://schemas.openxmlformats.org/officeDocument/2006/relationships/image" Target="../media/image40.wmf"/><Relationship Id="rId49" Type="http://schemas.openxmlformats.org/officeDocument/2006/relationships/image" Target="../media/image53.wmf"/><Relationship Id="rId57" Type="http://schemas.openxmlformats.org/officeDocument/2006/relationships/image" Target="../media/image61.wmf"/><Relationship Id="rId10" Type="http://schemas.openxmlformats.org/officeDocument/2006/relationships/image" Target="../media/image14.wmf"/><Relationship Id="rId31" Type="http://schemas.openxmlformats.org/officeDocument/2006/relationships/image" Target="../media/image35.wmf"/><Relationship Id="rId44" Type="http://schemas.openxmlformats.org/officeDocument/2006/relationships/image" Target="../media/image48.wmf"/><Relationship Id="rId52" Type="http://schemas.openxmlformats.org/officeDocument/2006/relationships/image" Target="../media/image56.wmf"/><Relationship Id="rId60" Type="http://schemas.openxmlformats.org/officeDocument/2006/relationships/image" Target="../media/image64.wmf"/><Relationship Id="rId65" Type="http://schemas.openxmlformats.org/officeDocument/2006/relationships/image" Target="../media/image69.wmf"/><Relationship Id="rId4" Type="http://schemas.openxmlformats.org/officeDocument/2006/relationships/image" Target="../media/image8.wmf"/><Relationship Id="rId9" Type="http://schemas.openxmlformats.org/officeDocument/2006/relationships/image" Target="../media/image13.wmf"/><Relationship Id="rId13" Type="http://schemas.openxmlformats.org/officeDocument/2006/relationships/image" Target="../media/image17.wmf"/><Relationship Id="rId18" Type="http://schemas.openxmlformats.org/officeDocument/2006/relationships/image" Target="../media/image22.wmf"/><Relationship Id="rId39" Type="http://schemas.openxmlformats.org/officeDocument/2006/relationships/image" Target="../media/image43.wmf"/><Relationship Id="rId34" Type="http://schemas.openxmlformats.org/officeDocument/2006/relationships/image" Target="../media/image38.wmf"/><Relationship Id="rId50" Type="http://schemas.openxmlformats.org/officeDocument/2006/relationships/image" Target="../media/image54.wmf"/><Relationship Id="rId55" Type="http://schemas.openxmlformats.org/officeDocument/2006/relationships/image" Target="../media/image59.wmf"/></Relationships>
</file>

<file path=ppt/slides/_rels/slide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p:cNvSpPr>
            <a:spLocks noGrp="1"/>
          </p:cNvSpPr>
          <p:nvPr>
            <p:ph type="ctrTitle"/>
          </p:nvPr>
        </p:nvSpPr>
        <p:spPr>
          <a:xfrm>
            <a:off x="1600200" y="2130425"/>
            <a:ext cx="5867400" cy="1470025"/>
          </a:xfrm>
        </p:spPr>
        <p:txBody>
          <a:bodyPr/>
          <a:lstStyle/>
          <a:p>
            <a:pPr eaLnBrk="1" hangingPunct="1"/>
            <a:r>
              <a:rPr lang="en-US" altLang="en-US" smtClean="0"/>
              <a:t>Development of the Urogenital System</a:t>
            </a:r>
          </a:p>
        </p:txBody>
      </p:sp>
      <p:sp>
        <p:nvSpPr>
          <p:cNvPr id="16387" name="Subtitle 5"/>
          <p:cNvSpPr>
            <a:spLocks noGrp="1"/>
          </p:cNvSpPr>
          <p:nvPr>
            <p:ph type="subTitle" idx="1"/>
          </p:nvPr>
        </p:nvSpPr>
        <p:spPr>
          <a:xfrm>
            <a:off x="0" y="3886200"/>
            <a:ext cx="9144000" cy="1752600"/>
          </a:xfrm>
        </p:spPr>
        <p:txBody>
          <a:bodyPr rtlCol="0">
            <a:normAutofit fontScale="62500" lnSpcReduction="20000"/>
          </a:bodyPr>
          <a:lstStyle/>
          <a:p>
            <a:pPr eaLnBrk="1" fontAlgn="auto" hangingPunct="1">
              <a:spcAft>
                <a:spcPts val="0"/>
              </a:spcAft>
              <a:defRPr/>
            </a:pPr>
            <a:r>
              <a:rPr lang="en-US" dirty="0" smtClean="0">
                <a:solidFill>
                  <a:schemeClr val="tx1"/>
                </a:solidFill>
              </a:rPr>
              <a:t>Matt </a:t>
            </a:r>
            <a:r>
              <a:rPr lang="en-US" dirty="0" err="1" smtClean="0">
                <a:solidFill>
                  <a:schemeClr val="tx1"/>
                </a:solidFill>
              </a:rPr>
              <a:t>Velkey</a:t>
            </a:r>
            <a:endParaRPr lang="en-US" dirty="0" smtClean="0">
              <a:solidFill>
                <a:schemeClr val="tx1"/>
              </a:solidFill>
            </a:endParaRPr>
          </a:p>
          <a:p>
            <a:pPr eaLnBrk="1" fontAlgn="auto" hangingPunct="1">
              <a:spcAft>
                <a:spcPts val="0"/>
              </a:spcAft>
              <a:defRPr/>
            </a:pPr>
            <a:r>
              <a:rPr lang="en-US" dirty="0" smtClean="0">
                <a:hlinkClick r:id="rId2"/>
              </a:rPr>
              <a:t>matt.velkey@duke.edu</a:t>
            </a:r>
            <a:endParaRPr lang="en-US" dirty="0" smtClean="0"/>
          </a:p>
          <a:p>
            <a:pPr eaLnBrk="1" fontAlgn="auto" hangingPunct="1">
              <a:spcAft>
                <a:spcPts val="0"/>
              </a:spcAft>
              <a:defRPr/>
            </a:pPr>
            <a:r>
              <a:rPr lang="en-US" dirty="0" smtClean="0">
                <a:solidFill>
                  <a:schemeClr val="tx1"/>
                </a:solidFill>
              </a:rPr>
              <a:t>0380 </a:t>
            </a:r>
            <a:r>
              <a:rPr lang="en-US" dirty="0" err="1" smtClean="0">
                <a:solidFill>
                  <a:schemeClr val="tx1"/>
                </a:solidFill>
              </a:rPr>
              <a:t>Seely</a:t>
            </a:r>
            <a:r>
              <a:rPr lang="en-US" dirty="0" smtClean="0">
                <a:solidFill>
                  <a:schemeClr val="tx1"/>
                </a:solidFill>
              </a:rPr>
              <a:t> </a:t>
            </a:r>
            <a:r>
              <a:rPr lang="en-US" dirty="0" err="1" smtClean="0">
                <a:solidFill>
                  <a:schemeClr val="tx1"/>
                </a:solidFill>
              </a:rPr>
              <a:t>Mudd</a:t>
            </a:r>
            <a:endParaRPr lang="en-US" dirty="0" smtClean="0">
              <a:solidFill>
                <a:schemeClr val="tx1"/>
              </a:solidFill>
            </a:endParaRPr>
          </a:p>
          <a:p>
            <a:pPr eaLnBrk="1" fontAlgn="auto" hangingPunct="1">
              <a:spcAft>
                <a:spcPts val="0"/>
              </a:spcAft>
              <a:defRPr/>
            </a:pPr>
            <a:r>
              <a:rPr lang="en-US" sz="2600" dirty="0" smtClean="0">
                <a:solidFill>
                  <a:schemeClr val="tx1"/>
                </a:solidFill>
              </a:rPr>
              <a:t>Reading:  </a:t>
            </a:r>
            <a:r>
              <a:rPr lang="en-US" sz="2600" i="1" dirty="0" err="1" smtClean="0">
                <a:solidFill>
                  <a:schemeClr val="tx1"/>
                </a:solidFill>
              </a:rPr>
              <a:t>Langman’s</a:t>
            </a:r>
            <a:r>
              <a:rPr lang="en-US" sz="2600" i="1" dirty="0" smtClean="0">
                <a:solidFill>
                  <a:schemeClr val="tx1"/>
                </a:solidFill>
              </a:rPr>
              <a:t> Medical Embryology, 11</a:t>
            </a:r>
            <a:r>
              <a:rPr lang="en-US" sz="2600" i="1" baseline="30000" dirty="0" smtClean="0">
                <a:solidFill>
                  <a:schemeClr val="tx1"/>
                </a:solidFill>
              </a:rPr>
              <a:t>th</a:t>
            </a:r>
            <a:r>
              <a:rPr lang="en-US" sz="2600" i="1" dirty="0" smtClean="0">
                <a:solidFill>
                  <a:schemeClr val="tx1"/>
                </a:solidFill>
              </a:rPr>
              <a:t> ed</a:t>
            </a:r>
            <a:r>
              <a:rPr lang="en-US" sz="2600" dirty="0" smtClean="0">
                <a:solidFill>
                  <a:schemeClr val="tx1"/>
                </a:solidFill>
              </a:rPr>
              <a:t>., Ch15, pp. 235-263</a:t>
            </a:r>
          </a:p>
          <a:p>
            <a:pPr eaLnBrk="1" fontAlgn="auto" hangingPunct="1">
              <a:spcAft>
                <a:spcPts val="0"/>
              </a:spcAft>
              <a:defRPr/>
            </a:pPr>
            <a:r>
              <a:rPr lang="en-US" sz="2600" dirty="0" smtClean="0">
                <a:solidFill>
                  <a:schemeClr val="tx1"/>
                </a:solidFill>
              </a:rPr>
              <a:t>--OR--</a:t>
            </a:r>
          </a:p>
          <a:p>
            <a:pPr algn="l" eaLnBrk="1" fontAlgn="auto" hangingPunct="1">
              <a:spcAft>
                <a:spcPts val="0"/>
              </a:spcAft>
              <a:buFont typeface="Arial" charset="0"/>
              <a:buNone/>
              <a:tabLst>
                <a:tab pos="2173288" algn="l"/>
              </a:tabLst>
              <a:defRPr/>
            </a:pPr>
            <a:r>
              <a:rPr lang="en-US" sz="2600" i="1" dirty="0" smtClean="0">
                <a:solidFill>
                  <a:schemeClr val="tx1"/>
                </a:solidFill>
              </a:rPr>
              <a:t>	</a:t>
            </a:r>
            <a:r>
              <a:rPr lang="en-US" sz="2600" i="1" dirty="0" err="1" smtClean="0">
                <a:solidFill>
                  <a:schemeClr val="tx1"/>
                </a:solidFill>
              </a:rPr>
              <a:t>Langman’s</a:t>
            </a:r>
            <a:r>
              <a:rPr lang="en-US" sz="2600" i="1" dirty="0" smtClean="0">
                <a:solidFill>
                  <a:schemeClr val="tx1"/>
                </a:solidFill>
              </a:rPr>
              <a:t> </a:t>
            </a:r>
            <a:r>
              <a:rPr lang="en-US" sz="2600" i="1" dirty="0">
                <a:solidFill>
                  <a:schemeClr val="tx1"/>
                </a:solidFill>
              </a:rPr>
              <a:t>Medical Embryology, </a:t>
            </a:r>
            <a:r>
              <a:rPr lang="en-US" sz="2600" i="1" dirty="0" smtClean="0">
                <a:solidFill>
                  <a:schemeClr val="tx1"/>
                </a:solidFill>
              </a:rPr>
              <a:t>12</a:t>
            </a:r>
            <a:r>
              <a:rPr lang="en-US" sz="2600" i="1" baseline="30000" dirty="0" smtClean="0">
                <a:solidFill>
                  <a:schemeClr val="tx1"/>
                </a:solidFill>
              </a:rPr>
              <a:t>th</a:t>
            </a:r>
            <a:r>
              <a:rPr lang="en-US" sz="2600" i="1" dirty="0" smtClean="0">
                <a:solidFill>
                  <a:schemeClr val="tx1"/>
                </a:solidFill>
              </a:rPr>
              <a:t> </a:t>
            </a:r>
            <a:r>
              <a:rPr lang="en-US" sz="2600" i="1" dirty="0">
                <a:solidFill>
                  <a:schemeClr val="tx1"/>
                </a:solidFill>
              </a:rPr>
              <a:t>ed</a:t>
            </a:r>
            <a:r>
              <a:rPr lang="en-US" sz="2600" dirty="0">
                <a:solidFill>
                  <a:schemeClr val="tx1"/>
                </a:solidFill>
              </a:rPr>
              <a:t>., </a:t>
            </a:r>
            <a:r>
              <a:rPr lang="en-US" sz="2600" dirty="0" smtClean="0">
                <a:solidFill>
                  <a:schemeClr val="tx1"/>
                </a:solidFill>
              </a:rPr>
              <a:t>Ch16, </a:t>
            </a:r>
            <a:r>
              <a:rPr lang="en-US" sz="2600" dirty="0">
                <a:solidFill>
                  <a:schemeClr val="tx1"/>
                </a:solidFill>
              </a:rPr>
              <a:t>pp. </a:t>
            </a:r>
            <a:r>
              <a:rPr lang="en-US" sz="2600" dirty="0" smtClean="0">
                <a:solidFill>
                  <a:schemeClr val="tx1"/>
                </a:solidFill>
              </a:rPr>
              <a:t>232-259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371600"/>
            <a:ext cx="3576638"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71600"/>
            <a:ext cx="352742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6"/>
          <p:cNvSpPr txBox="1">
            <a:spLocks noChangeArrowheads="1"/>
          </p:cNvSpPr>
          <p:nvPr/>
        </p:nvSpPr>
        <p:spPr bwMode="auto">
          <a:xfrm>
            <a:off x="685800" y="4876800"/>
            <a:ext cx="2960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eaLnBrk="0" hangingPunct="0">
              <a:defRPr>
                <a:solidFill>
                  <a:schemeClr val="accent2"/>
                </a:solidFill>
                <a:latin typeface="Comic Sans MS" pitchFamily="66" charset="0"/>
              </a:defRPr>
            </a:lvl1pPr>
            <a:lvl2pPr marL="742950" indent="-285750" defTabSz="915988" eaLnBrk="0" hangingPunct="0">
              <a:defRPr>
                <a:solidFill>
                  <a:schemeClr val="accent2"/>
                </a:solidFill>
                <a:latin typeface="Comic Sans MS" pitchFamily="66" charset="0"/>
              </a:defRPr>
            </a:lvl2pPr>
            <a:lvl3pPr marL="1143000" indent="-228600" defTabSz="915988" eaLnBrk="0" hangingPunct="0">
              <a:defRPr>
                <a:solidFill>
                  <a:schemeClr val="accent2"/>
                </a:solidFill>
                <a:latin typeface="Comic Sans MS" pitchFamily="66" charset="0"/>
              </a:defRPr>
            </a:lvl3pPr>
            <a:lvl4pPr marL="1600200" indent="-228600" defTabSz="915988" eaLnBrk="0" hangingPunct="0">
              <a:defRPr>
                <a:solidFill>
                  <a:schemeClr val="accent2"/>
                </a:solidFill>
                <a:latin typeface="Comic Sans MS" pitchFamily="66" charset="0"/>
              </a:defRPr>
            </a:lvl4pPr>
            <a:lvl5pPr marL="2057400" indent="-228600" defTabSz="915988" eaLnBrk="0" hangingPunct="0">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b="1">
                <a:solidFill>
                  <a:srgbClr val="008000"/>
                </a:solidFill>
                <a:latin typeface="Calibri" pitchFamily="34" charset="0"/>
              </a:rPr>
              <a:t>Cytokeratin</a:t>
            </a:r>
            <a:r>
              <a:rPr lang="en-US" altLang="en-US" b="1">
                <a:solidFill>
                  <a:srgbClr val="FF0066"/>
                </a:solidFill>
                <a:latin typeface="Calibri" pitchFamily="34" charset="0"/>
              </a:rPr>
              <a:t>              </a:t>
            </a:r>
            <a:r>
              <a:rPr lang="en-US" altLang="en-US" b="1">
                <a:solidFill>
                  <a:srgbClr val="FF0000"/>
                </a:solidFill>
                <a:latin typeface="Calibri" pitchFamily="34" charset="0"/>
              </a:rPr>
              <a:t>Pax2</a:t>
            </a:r>
            <a:r>
              <a:rPr lang="en-US" altLang="en-US" b="1">
                <a:solidFill>
                  <a:schemeClr val="tx1"/>
                </a:solidFill>
                <a:latin typeface="Calibri" pitchFamily="34" charset="0"/>
              </a:rPr>
              <a:t>      	</a:t>
            </a:r>
          </a:p>
        </p:txBody>
      </p:sp>
      <p:sp>
        <p:nvSpPr>
          <p:cNvPr id="14341" name="Text Box 7"/>
          <p:cNvSpPr txBox="1">
            <a:spLocks noChangeArrowheads="1"/>
          </p:cNvSpPr>
          <p:nvPr/>
        </p:nvSpPr>
        <p:spPr bwMode="auto">
          <a:xfrm>
            <a:off x="5334000" y="4876800"/>
            <a:ext cx="2203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eaLnBrk="0" hangingPunct="0">
              <a:defRPr>
                <a:solidFill>
                  <a:schemeClr val="accent2"/>
                </a:solidFill>
                <a:latin typeface="Comic Sans MS" pitchFamily="66" charset="0"/>
              </a:defRPr>
            </a:lvl1pPr>
            <a:lvl2pPr marL="742950" indent="-285750" defTabSz="915988" eaLnBrk="0" hangingPunct="0">
              <a:defRPr>
                <a:solidFill>
                  <a:schemeClr val="accent2"/>
                </a:solidFill>
                <a:latin typeface="Comic Sans MS" pitchFamily="66" charset="0"/>
              </a:defRPr>
            </a:lvl2pPr>
            <a:lvl3pPr marL="1143000" indent="-228600" defTabSz="915988" eaLnBrk="0" hangingPunct="0">
              <a:defRPr>
                <a:solidFill>
                  <a:schemeClr val="accent2"/>
                </a:solidFill>
                <a:latin typeface="Comic Sans MS" pitchFamily="66" charset="0"/>
              </a:defRPr>
            </a:lvl3pPr>
            <a:lvl4pPr marL="1600200" indent="-228600" defTabSz="915988" eaLnBrk="0" hangingPunct="0">
              <a:defRPr>
                <a:solidFill>
                  <a:schemeClr val="accent2"/>
                </a:solidFill>
                <a:latin typeface="Comic Sans MS" pitchFamily="66" charset="0"/>
              </a:defRPr>
            </a:lvl4pPr>
            <a:lvl5pPr marL="2057400" indent="-228600" defTabSz="915988" eaLnBrk="0" hangingPunct="0">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b="1">
                <a:solidFill>
                  <a:srgbClr val="008000"/>
                </a:solidFill>
                <a:latin typeface="Calibri" pitchFamily="34" charset="0"/>
              </a:rPr>
              <a:t>Cytokeratin   </a:t>
            </a:r>
            <a:r>
              <a:rPr lang="en-US" altLang="en-US" b="1">
                <a:solidFill>
                  <a:srgbClr val="FF0000"/>
                </a:solidFill>
                <a:latin typeface="Calibri" pitchFamily="34" charset="0"/>
              </a:rPr>
              <a:t>Laminin</a:t>
            </a:r>
          </a:p>
          <a:p>
            <a:r>
              <a:rPr lang="en-US" altLang="en-US" b="1">
                <a:solidFill>
                  <a:schemeClr val="tx1"/>
                </a:solidFill>
                <a:latin typeface="Calibri" pitchFamily="34" charset="0"/>
              </a:rPr>
              <a:t>	</a:t>
            </a:r>
          </a:p>
        </p:txBody>
      </p:sp>
      <p:sp>
        <p:nvSpPr>
          <p:cNvPr id="14342" name="Title 1"/>
          <p:cNvSpPr>
            <a:spLocks noGrp="1"/>
          </p:cNvSpPr>
          <p:nvPr>
            <p:ph type="title"/>
          </p:nvPr>
        </p:nvSpPr>
        <p:spPr>
          <a:xfrm>
            <a:off x="685800" y="26988"/>
            <a:ext cx="7772400" cy="1143000"/>
          </a:xfrm>
        </p:spPr>
        <p:txBody>
          <a:bodyPr/>
          <a:lstStyle/>
          <a:p>
            <a:pPr eaLnBrk="1" hangingPunct="1"/>
            <a:r>
              <a:rPr lang="en-US" altLang="en-US" sz="2800" smtClean="0"/>
              <a:t>The PAX2 gene is a critical factor in the mesenchyme that controls the response to inductive signals</a:t>
            </a:r>
          </a:p>
        </p:txBody>
      </p:sp>
      <p:sp>
        <p:nvSpPr>
          <p:cNvPr id="14343" name="Content Placeholder 3"/>
          <p:cNvSpPr>
            <a:spLocks noGrp="1"/>
          </p:cNvSpPr>
          <p:nvPr>
            <p:ph idx="1"/>
          </p:nvPr>
        </p:nvSpPr>
        <p:spPr>
          <a:xfrm>
            <a:off x="685800" y="5522913"/>
            <a:ext cx="7772400" cy="1106487"/>
          </a:xfrm>
        </p:spPr>
        <p:txBody>
          <a:bodyPr/>
          <a:lstStyle/>
          <a:p>
            <a:pPr marL="0" indent="0" eaLnBrk="1" hangingPunct="1">
              <a:buFont typeface="Arial" pitchFamily="34" charset="0"/>
              <a:buNone/>
            </a:pPr>
            <a:r>
              <a:rPr lang="en-US" altLang="en-US" sz="2000" smtClean="0"/>
              <a:t>This response is a </a:t>
            </a:r>
            <a:r>
              <a:rPr lang="en-US" altLang="en-US" sz="2000" u="sng" smtClean="0"/>
              <a:t>Mesenchymal-to-Epithelial Transition (MET)</a:t>
            </a:r>
            <a:r>
              <a:rPr lang="en-US" altLang="en-US" sz="2000" smtClean="0"/>
              <a:t> whereby the blastemal mesenchyme is transformed into epithelial structures (Bowman’s capsule, proximal and distal tubules, and loops of Henle)</a:t>
            </a:r>
          </a:p>
          <a:p>
            <a:pPr marL="0" indent="0" eaLnBrk="1" hangingPunct="1">
              <a:buFont typeface="Arial" pitchFamily="34" charset="0"/>
              <a:buNone/>
            </a:pPr>
            <a:endParaRPr lang="en-US" altLang="en-US" sz="2000" smtClean="0"/>
          </a:p>
        </p:txBody>
      </p:sp>
    </p:spTree>
    <p:extLst>
      <p:ext uri="{BB962C8B-B14F-4D97-AF65-F5344CB8AC3E}">
        <p14:creationId xmlns:p14="http://schemas.microsoft.com/office/powerpoint/2010/main" val="1881427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7625" y="2667000"/>
            <a:ext cx="27463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2"/>
          <p:cNvSpPr txBox="1">
            <a:spLocks noChangeArrowheads="1"/>
          </p:cNvSpPr>
          <p:nvPr/>
        </p:nvSpPr>
        <p:spPr bwMode="auto">
          <a:xfrm>
            <a:off x="2362200" y="9525"/>
            <a:ext cx="42402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eaLnBrk="0" hangingPunct="0">
              <a:defRPr>
                <a:solidFill>
                  <a:schemeClr val="accent2"/>
                </a:solidFill>
                <a:latin typeface="Comic Sans MS" pitchFamily="66" charset="0"/>
              </a:defRPr>
            </a:lvl1pPr>
            <a:lvl2pPr marL="742950" indent="-285750" defTabSz="915988" eaLnBrk="0" hangingPunct="0">
              <a:defRPr>
                <a:solidFill>
                  <a:schemeClr val="accent2"/>
                </a:solidFill>
                <a:latin typeface="Comic Sans MS" pitchFamily="66" charset="0"/>
              </a:defRPr>
            </a:lvl2pPr>
            <a:lvl3pPr marL="1143000" indent="-228600" defTabSz="915988" eaLnBrk="0" hangingPunct="0">
              <a:defRPr>
                <a:solidFill>
                  <a:schemeClr val="accent2"/>
                </a:solidFill>
                <a:latin typeface="Comic Sans MS" pitchFamily="66" charset="0"/>
              </a:defRPr>
            </a:lvl3pPr>
            <a:lvl4pPr marL="1600200" indent="-228600" defTabSz="915988" eaLnBrk="0" hangingPunct="0">
              <a:defRPr>
                <a:solidFill>
                  <a:schemeClr val="accent2"/>
                </a:solidFill>
                <a:latin typeface="Comic Sans MS" pitchFamily="66" charset="0"/>
              </a:defRPr>
            </a:lvl4pPr>
            <a:lvl5pPr marL="2057400" indent="-228600" defTabSz="915988" eaLnBrk="0" hangingPunct="0">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pPr algn="ctr"/>
            <a:r>
              <a:rPr lang="en-US" altLang="en-US" sz="2800" b="1">
                <a:solidFill>
                  <a:schemeClr val="tx1"/>
                </a:solidFill>
                <a:latin typeface="Calibri" pitchFamily="34" charset="0"/>
                <a:ea typeface="Calibri" pitchFamily="34" charset="0"/>
                <a:cs typeface="Calibri" pitchFamily="34" charset="0"/>
              </a:rPr>
              <a:t>Loss of PAX2 function:</a:t>
            </a:r>
          </a:p>
          <a:p>
            <a:pPr algn="ctr"/>
            <a:r>
              <a:rPr lang="en-US" altLang="en-US" sz="2800" b="1">
                <a:solidFill>
                  <a:schemeClr val="tx1"/>
                </a:solidFill>
                <a:latin typeface="Calibri" pitchFamily="34" charset="0"/>
                <a:ea typeface="Calibri" pitchFamily="34" charset="0"/>
                <a:cs typeface="Calibri" pitchFamily="34" charset="0"/>
              </a:rPr>
              <a:t>Renal-Coloboma Syndrome</a:t>
            </a:r>
          </a:p>
        </p:txBody>
      </p:sp>
      <p:sp>
        <p:nvSpPr>
          <p:cNvPr id="18436" name="Text Box 3"/>
          <p:cNvSpPr txBox="1">
            <a:spLocks noChangeArrowheads="1"/>
          </p:cNvSpPr>
          <p:nvPr/>
        </p:nvSpPr>
        <p:spPr bwMode="auto">
          <a:xfrm>
            <a:off x="76200" y="2386013"/>
            <a:ext cx="6248400"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rIns="91439">
            <a:spAutoFit/>
          </a:bodyPr>
          <a:lstStyle>
            <a:lvl1pPr defTabSz="915988">
              <a:defRPr>
                <a:solidFill>
                  <a:schemeClr val="accent2"/>
                </a:solidFill>
                <a:latin typeface="Comic Sans MS" pitchFamily="66" charset="0"/>
              </a:defRPr>
            </a:lvl1pPr>
            <a:lvl2pPr marL="742950" indent="-285750" defTabSz="915988">
              <a:defRPr>
                <a:solidFill>
                  <a:schemeClr val="accent2"/>
                </a:solidFill>
                <a:latin typeface="Comic Sans MS" pitchFamily="66" charset="0"/>
              </a:defRPr>
            </a:lvl2pPr>
            <a:lvl3pPr marL="1143000" indent="-228600" defTabSz="915988">
              <a:defRPr>
                <a:solidFill>
                  <a:schemeClr val="accent2"/>
                </a:solidFill>
                <a:latin typeface="Comic Sans MS" pitchFamily="66" charset="0"/>
              </a:defRPr>
            </a:lvl3pPr>
            <a:lvl4pPr marL="1600200" indent="-228600" defTabSz="915988">
              <a:defRPr>
                <a:solidFill>
                  <a:schemeClr val="accent2"/>
                </a:solidFill>
                <a:latin typeface="Comic Sans MS" pitchFamily="66" charset="0"/>
              </a:defRPr>
            </a:lvl4pPr>
            <a:lvl5pPr marL="2057400" indent="-228600" defTabSz="915988">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pPr eaLnBrk="0" hangingPunct="0">
              <a:defRPr/>
            </a:pPr>
            <a:r>
              <a:rPr lang="en-US" sz="2000" dirty="0" smtClean="0">
                <a:solidFill>
                  <a:schemeClr val="tx1"/>
                </a:solidFill>
                <a:latin typeface="Calibri" pitchFamily="34" charset="0"/>
                <a:cs typeface="Calibri" pitchFamily="34" charset="0"/>
              </a:rPr>
              <a:t>Patients typically exhibit at least these 3 symptoms:</a:t>
            </a:r>
          </a:p>
          <a:p>
            <a:pPr eaLnBrk="0" hangingPunct="0">
              <a:defRPr/>
            </a:pPr>
            <a:endParaRPr lang="en-US" sz="2000" dirty="0" smtClean="0">
              <a:solidFill>
                <a:schemeClr val="tx1"/>
              </a:solidFill>
              <a:latin typeface="Calibri" pitchFamily="34" charset="0"/>
              <a:cs typeface="Calibri" pitchFamily="34" charset="0"/>
            </a:endParaRPr>
          </a:p>
          <a:p>
            <a:pPr marL="914400" indent="-914400" eaLnBrk="0" hangingPunct="0">
              <a:defRPr/>
            </a:pPr>
            <a:r>
              <a:rPr lang="en-US" sz="2000" dirty="0" smtClean="0">
                <a:solidFill>
                  <a:schemeClr val="tx1"/>
                </a:solidFill>
                <a:latin typeface="Calibri" pitchFamily="34" charset="0"/>
                <a:cs typeface="Calibri" pitchFamily="34" charset="0"/>
              </a:rPr>
              <a:t>1- Renal hypoplasia - </a:t>
            </a:r>
            <a:r>
              <a:rPr lang="en-US" sz="1700" dirty="0" smtClean="0">
                <a:solidFill>
                  <a:schemeClr val="tx1"/>
                </a:solidFill>
                <a:latin typeface="Calibri" pitchFamily="34" charset="0"/>
                <a:cs typeface="Calibri" pitchFamily="34" charset="0"/>
              </a:rPr>
              <a:t>due to reduced proliferation of the mesenchyme derived epithelia during development.</a:t>
            </a:r>
          </a:p>
          <a:p>
            <a:pPr marL="914400" indent="-914400" eaLnBrk="0" hangingPunct="0">
              <a:defRPr/>
            </a:pPr>
            <a:endParaRPr lang="en-US" sz="2000" dirty="0" smtClean="0">
              <a:solidFill>
                <a:schemeClr val="tx1"/>
              </a:solidFill>
              <a:latin typeface="Calibri" pitchFamily="34" charset="0"/>
              <a:cs typeface="Calibri" pitchFamily="34" charset="0"/>
            </a:endParaRPr>
          </a:p>
          <a:p>
            <a:pPr marL="914400" indent="-914400" eaLnBrk="0" hangingPunct="0">
              <a:defRPr/>
            </a:pPr>
            <a:r>
              <a:rPr lang="en-US" sz="2000" dirty="0" smtClean="0">
                <a:solidFill>
                  <a:schemeClr val="tx1"/>
                </a:solidFill>
                <a:latin typeface="Calibri" pitchFamily="34" charset="0"/>
                <a:cs typeface="Calibri" pitchFamily="34" charset="0"/>
              </a:rPr>
              <a:t>2- </a:t>
            </a:r>
            <a:r>
              <a:rPr lang="en-US" sz="2000" dirty="0" err="1" smtClean="0">
                <a:solidFill>
                  <a:schemeClr val="tx1"/>
                </a:solidFill>
                <a:latin typeface="Calibri" pitchFamily="34" charset="0"/>
                <a:cs typeface="Calibri" pitchFamily="34" charset="0"/>
              </a:rPr>
              <a:t>Vesicouretral</a:t>
            </a:r>
            <a:r>
              <a:rPr lang="en-US" sz="2000" dirty="0" smtClean="0">
                <a:solidFill>
                  <a:schemeClr val="tx1"/>
                </a:solidFill>
                <a:latin typeface="Calibri" pitchFamily="34" charset="0"/>
                <a:cs typeface="Calibri" pitchFamily="34" charset="0"/>
              </a:rPr>
              <a:t> Reflux - </a:t>
            </a:r>
            <a:r>
              <a:rPr lang="en-US" sz="1700" dirty="0" smtClean="0">
                <a:solidFill>
                  <a:schemeClr val="tx1"/>
                </a:solidFill>
                <a:latin typeface="Calibri" pitchFamily="34" charset="0"/>
                <a:cs typeface="Calibri" pitchFamily="34" charset="0"/>
              </a:rPr>
              <a:t>most likely due to improper connection of the ureter to the bladder or possibly due to inherent defects in epithelial cells of the mature ureter.</a:t>
            </a:r>
          </a:p>
          <a:p>
            <a:pPr marL="914400" indent="-914400" eaLnBrk="0" hangingPunct="0">
              <a:defRPr/>
            </a:pPr>
            <a:r>
              <a:rPr lang="en-US" sz="2000" dirty="0" smtClean="0">
                <a:solidFill>
                  <a:schemeClr val="tx1"/>
                </a:solidFill>
                <a:latin typeface="Calibri" pitchFamily="34" charset="0"/>
                <a:cs typeface="Calibri" pitchFamily="34" charset="0"/>
              </a:rPr>
              <a:t>	    </a:t>
            </a:r>
          </a:p>
          <a:p>
            <a:pPr marL="914400" indent="-914400" eaLnBrk="0" hangingPunct="0">
              <a:defRPr/>
            </a:pPr>
            <a:r>
              <a:rPr lang="en-US" sz="2000" dirty="0" smtClean="0">
                <a:solidFill>
                  <a:schemeClr val="tx1"/>
                </a:solidFill>
                <a:latin typeface="Calibri" pitchFamily="34" charset="0"/>
                <a:cs typeface="Calibri" pitchFamily="34" charset="0"/>
              </a:rPr>
              <a:t>3- </a:t>
            </a:r>
            <a:r>
              <a:rPr lang="en-US" sz="2000" dirty="0" err="1" smtClean="0">
                <a:solidFill>
                  <a:schemeClr val="tx1"/>
                </a:solidFill>
                <a:latin typeface="Calibri" pitchFamily="34" charset="0"/>
                <a:cs typeface="Calibri" pitchFamily="34" charset="0"/>
              </a:rPr>
              <a:t>Colobomas</a:t>
            </a:r>
            <a:r>
              <a:rPr lang="en-US" sz="2000" dirty="0" smtClean="0">
                <a:solidFill>
                  <a:schemeClr val="tx1"/>
                </a:solidFill>
                <a:latin typeface="Calibri" pitchFamily="34" charset="0"/>
                <a:cs typeface="Calibri" pitchFamily="34" charset="0"/>
              </a:rPr>
              <a:t> (ventral fissures in iris, retina, and/or optic nerve) - </a:t>
            </a:r>
            <a:r>
              <a:rPr lang="en-US" sz="1700" dirty="0" smtClean="0">
                <a:solidFill>
                  <a:schemeClr val="tx1"/>
                </a:solidFill>
                <a:latin typeface="Calibri" pitchFamily="34" charset="0"/>
                <a:cs typeface="Calibri" pitchFamily="34" charset="0"/>
              </a:rPr>
              <a:t>due to failure of the optic fissure to fuse (expression of Pax2 is observed in ventral part of the optic cup and optic stalk).</a:t>
            </a:r>
          </a:p>
        </p:txBody>
      </p:sp>
      <p:sp>
        <p:nvSpPr>
          <p:cNvPr id="5" name="TextBox 1"/>
          <p:cNvSpPr txBox="1">
            <a:spLocks noChangeArrowheads="1"/>
          </p:cNvSpPr>
          <p:nvPr/>
        </p:nvSpPr>
        <p:spPr bwMode="auto">
          <a:xfrm>
            <a:off x="7681913" y="5029200"/>
            <a:ext cx="1300162"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Larsen’s fig 17-23 </a:t>
            </a:r>
          </a:p>
        </p:txBody>
      </p:sp>
      <p:sp>
        <p:nvSpPr>
          <p:cNvPr id="15366" name="TextBox 1"/>
          <p:cNvSpPr txBox="1">
            <a:spLocks noChangeArrowheads="1"/>
          </p:cNvSpPr>
          <p:nvPr/>
        </p:nvSpPr>
        <p:spPr bwMode="auto">
          <a:xfrm>
            <a:off x="228600" y="1066800"/>
            <a:ext cx="838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The Pax2 gene essential for metanephric mesenchyme to differentiate into epithelial tubules in response to inductive signals from ureteric bud, so mutations (even if HETEROZYGOUS) can produce renal defects. </a:t>
            </a:r>
          </a:p>
          <a:p>
            <a:endParaRPr lang="en-US" altLang="en-US" sz="2000"/>
          </a:p>
        </p:txBody>
      </p:sp>
    </p:spTree>
    <p:extLst>
      <p:ext uri="{BB962C8B-B14F-4D97-AF65-F5344CB8AC3E}">
        <p14:creationId xmlns:p14="http://schemas.microsoft.com/office/powerpoint/2010/main" val="2014708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06425" y="1219200"/>
            <a:ext cx="81565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rIns="91439">
            <a:spAutoFit/>
          </a:bodyPr>
          <a:lstStyle>
            <a:lvl1pPr defTabSz="915988" eaLnBrk="0" hangingPunct="0">
              <a:defRPr>
                <a:solidFill>
                  <a:schemeClr val="accent2"/>
                </a:solidFill>
                <a:latin typeface="Comic Sans MS" pitchFamily="66" charset="0"/>
              </a:defRPr>
            </a:lvl1pPr>
            <a:lvl2pPr marL="742950" indent="-285750" defTabSz="915988" eaLnBrk="0" hangingPunct="0">
              <a:defRPr>
                <a:solidFill>
                  <a:schemeClr val="accent2"/>
                </a:solidFill>
                <a:latin typeface="Comic Sans MS" pitchFamily="66" charset="0"/>
              </a:defRPr>
            </a:lvl2pPr>
            <a:lvl3pPr marL="1143000" indent="-228600" defTabSz="915988" eaLnBrk="0" hangingPunct="0">
              <a:defRPr>
                <a:solidFill>
                  <a:schemeClr val="accent2"/>
                </a:solidFill>
                <a:latin typeface="Comic Sans MS" pitchFamily="66" charset="0"/>
              </a:defRPr>
            </a:lvl3pPr>
            <a:lvl4pPr marL="1600200" indent="-228600" defTabSz="915988" eaLnBrk="0" hangingPunct="0">
              <a:defRPr>
                <a:solidFill>
                  <a:schemeClr val="accent2"/>
                </a:solidFill>
                <a:latin typeface="Comic Sans MS" pitchFamily="66" charset="0"/>
              </a:defRPr>
            </a:lvl4pPr>
            <a:lvl5pPr marL="2057400" indent="-228600" defTabSz="915988" eaLnBrk="0" hangingPunct="0">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Pax2 Marks Proliferating Epithelia in a Variety of Renal Diseases.</a:t>
            </a:r>
          </a:p>
          <a:p>
            <a:endParaRPr lang="en-US" altLang="en-US" sz="2000">
              <a:solidFill>
                <a:schemeClr val="tx1"/>
              </a:solidFill>
              <a:latin typeface="Calibri" pitchFamily="34" charset="0"/>
              <a:ea typeface="Calibri" pitchFamily="34" charset="0"/>
              <a:cs typeface="Calibri" pitchFamily="34" charset="0"/>
            </a:endParaRPr>
          </a:p>
          <a:p>
            <a:r>
              <a:rPr lang="en-US" altLang="en-US" sz="2000">
                <a:solidFill>
                  <a:schemeClr val="tx1"/>
                </a:solidFill>
                <a:latin typeface="Calibri" pitchFamily="34" charset="0"/>
                <a:ea typeface="Calibri" pitchFamily="34" charset="0"/>
                <a:cs typeface="Calibri" pitchFamily="34" charset="0"/>
              </a:rPr>
              <a:t>These include: 	Renal Cell Carcinoma</a:t>
            </a:r>
          </a:p>
          <a:p>
            <a:r>
              <a:rPr lang="en-US" altLang="en-US" sz="2000">
                <a:solidFill>
                  <a:schemeClr val="tx1"/>
                </a:solidFill>
                <a:latin typeface="Calibri" pitchFamily="34" charset="0"/>
                <a:ea typeface="Calibri" pitchFamily="34" charset="0"/>
                <a:cs typeface="Calibri" pitchFamily="34" charset="0"/>
              </a:rPr>
              <a:t>		Wilms’ Tumor</a:t>
            </a:r>
          </a:p>
          <a:p>
            <a:r>
              <a:rPr lang="en-US" altLang="en-US" sz="2000">
                <a:solidFill>
                  <a:schemeClr val="tx1"/>
                </a:solidFill>
                <a:latin typeface="Calibri" pitchFamily="34" charset="0"/>
                <a:ea typeface="Calibri" pitchFamily="34" charset="0"/>
                <a:cs typeface="Calibri" pitchFamily="34" charset="0"/>
              </a:rPr>
              <a:t>		Juvenile Cystic and Dysplastic Kidneys</a:t>
            </a:r>
          </a:p>
          <a:p>
            <a:r>
              <a:rPr lang="en-US" altLang="en-US" sz="2000">
                <a:solidFill>
                  <a:schemeClr val="tx1"/>
                </a:solidFill>
                <a:latin typeface="Calibri" pitchFamily="34" charset="0"/>
                <a:ea typeface="Calibri" pitchFamily="34" charset="0"/>
                <a:cs typeface="Calibri" pitchFamily="34" charset="0"/>
              </a:rPr>
              <a:t>		Polycystic Kidney Disease</a:t>
            </a:r>
          </a:p>
          <a:p>
            <a:endParaRPr lang="en-US" altLang="en-US" sz="2000">
              <a:solidFill>
                <a:schemeClr val="tx1"/>
              </a:solidFill>
              <a:latin typeface="Calibri" pitchFamily="34" charset="0"/>
              <a:ea typeface="Calibri" pitchFamily="34" charset="0"/>
              <a:cs typeface="Calibri" pitchFamily="34" charset="0"/>
            </a:endParaRPr>
          </a:p>
          <a:p>
            <a:r>
              <a:rPr lang="en-US" altLang="en-US" sz="2000">
                <a:solidFill>
                  <a:schemeClr val="tx1"/>
                </a:solidFill>
                <a:latin typeface="Calibri" pitchFamily="34" charset="0"/>
                <a:ea typeface="Calibri" pitchFamily="34" charset="0"/>
                <a:cs typeface="Calibri" pitchFamily="34" charset="0"/>
              </a:rPr>
              <a:t>Also, Pax2 is reactivated in regenerating proximal tubules after ischemia or toxic injury.</a:t>
            </a:r>
          </a:p>
          <a:p>
            <a:endParaRPr lang="en-US" altLang="en-US" sz="2000">
              <a:solidFill>
                <a:schemeClr val="tx1"/>
              </a:solidFill>
              <a:latin typeface="Calibri" pitchFamily="34" charset="0"/>
              <a:ea typeface="Calibri" pitchFamily="34" charset="0"/>
              <a:cs typeface="Calibri" pitchFamily="34" charset="0"/>
            </a:endParaRPr>
          </a:p>
          <a:p>
            <a:endParaRPr lang="en-US" altLang="en-US" sz="2000">
              <a:solidFill>
                <a:schemeClr val="tx1"/>
              </a:solidFill>
              <a:latin typeface="Calibri" pitchFamily="34" charset="0"/>
              <a:ea typeface="Calibri" pitchFamily="34" charset="0"/>
              <a:cs typeface="Calibri" pitchFamily="34" charset="0"/>
            </a:endParaRPr>
          </a:p>
          <a:p>
            <a:endParaRPr lang="en-US" altLang="en-US" sz="2000">
              <a:solidFill>
                <a:schemeClr val="tx1"/>
              </a:solidFill>
              <a:latin typeface="Calibri" pitchFamily="34" charset="0"/>
              <a:ea typeface="Calibri" pitchFamily="34" charset="0"/>
              <a:cs typeface="Calibri" pitchFamily="34" charset="0"/>
            </a:endParaRPr>
          </a:p>
          <a:p>
            <a:endParaRPr lang="en-US" altLang="en-US" sz="2000">
              <a:solidFill>
                <a:schemeClr val="tx1"/>
              </a:solidFill>
              <a:latin typeface="Calibri" pitchFamily="34" charset="0"/>
              <a:ea typeface="Calibri" pitchFamily="34" charset="0"/>
              <a:cs typeface="Calibri" pitchFamily="34" charset="0"/>
            </a:endParaRPr>
          </a:p>
          <a:p>
            <a:endParaRPr lang="en-US" altLang="en-US" sz="2000">
              <a:solidFill>
                <a:schemeClr val="tx1"/>
              </a:solidFill>
              <a:latin typeface="Calibri" pitchFamily="34" charset="0"/>
              <a:ea typeface="Calibri" pitchFamily="34" charset="0"/>
              <a:cs typeface="Calibri" pitchFamily="34" charset="0"/>
            </a:endParaRPr>
          </a:p>
        </p:txBody>
      </p:sp>
      <p:sp>
        <p:nvSpPr>
          <p:cNvPr id="16387" name="Text Box 3"/>
          <p:cNvSpPr txBox="1">
            <a:spLocks noChangeArrowheads="1"/>
          </p:cNvSpPr>
          <p:nvPr/>
        </p:nvSpPr>
        <p:spPr bwMode="auto">
          <a:xfrm>
            <a:off x="2417763" y="230188"/>
            <a:ext cx="3486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eaLnBrk="0" hangingPunct="0">
              <a:defRPr>
                <a:solidFill>
                  <a:schemeClr val="accent2"/>
                </a:solidFill>
                <a:latin typeface="Comic Sans MS" pitchFamily="66" charset="0"/>
              </a:defRPr>
            </a:lvl1pPr>
            <a:lvl2pPr marL="742950" indent="-285750" defTabSz="915988" eaLnBrk="0" hangingPunct="0">
              <a:defRPr>
                <a:solidFill>
                  <a:schemeClr val="accent2"/>
                </a:solidFill>
                <a:latin typeface="Comic Sans MS" pitchFamily="66" charset="0"/>
              </a:defRPr>
            </a:lvl2pPr>
            <a:lvl3pPr marL="1143000" indent="-228600" defTabSz="915988" eaLnBrk="0" hangingPunct="0">
              <a:defRPr>
                <a:solidFill>
                  <a:schemeClr val="accent2"/>
                </a:solidFill>
                <a:latin typeface="Comic Sans MS" pitchFamily="66" charset="0"/>
              </a:defRPr>
            </a:lvl3pPr>
            <a:lvl4pPr marL="1600200" indent="-228600" defTabSz="915988" eaLnBrk="0" hangingPunct="0">
              <a:defRPr>
                <a:solidFill>
                  <a:schemeClr val="accent2"/>
                </a:solidFill>
                <a:latin typeface="Comic Sans MS" pitchFamily="66" charset="0"/>
              </a:defRPr>
            </a:lvl4pPr>
            <a:lvl5pPr marL="2057400" indent="-228600" defTabSz="915988" eaLnBrk="0" hangingPunct="0">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800" b="1">
                <a:solidFill>
                  <a:schemeClr val="tx1"/>
                </a:solidFill>
                <a:latin typeface="Calibri" pitchFamily="34" charset="0"/>
                <a:ea typeface="Calibri" pitchFamily="34" charset="0"/>
                <a:cs typeface="Calibri" pitchFamily="34" charset="0"/>
              </a:rPr>
              <a:t>PAX2 Gain of Function</a:t>
            </a:r>
          </a:p>
        </p:txBody>
      </p:sp>
      <p:sp>
        <p:nvSpPr>
          <p:cNvPr id="16388" name="Text Box 4"/>
          <p:cNvSpPr txBox="1">
            <a:spLocks noChangeArrowheads="1"/>
          </p:cNvSpPr>
          <p:nvPr/>
        </p:nvSpPr>
        <p:spPr bwMode="auto">
          <a:xfrm>
            <a:off x="536575" y="4267200"/>
            <a:ext cx="8378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rIns="91439">
            <a:spAutoFit/>
          </a:bodyPr>
          <a:lstStyle>
            <a:lvl1pPr defTabSz="915988" eaLnBrk="0" hangingPunct="0">
              <a:defRPr>
                <a:solidFill>
                  <a:schemeClr val="accent2"/>
                </a:solidFill>
                <a:latin typeface="Comic Sans MS" pitchFamily="66" charset="0"/>
              </a:defRPr>
            </a:lvl1pPr>
            <a:lvl2pPr marL="742950" indent="-285750" defTabSz="915988" eaLnBrk="0" hangingPunct="0">
              <a:defRPr>
                <a:solidFill>
                  <a:schemeClr val="accent2"/>
                </a:solidFill>
                <a:latin typeface="Comic Sans MS" pitchFamily="66" charset="0"/>
              </a:defRPr>
            </a:lvl2pPr>
            <a:lvl3pPr marL="1143000" indent="-228600" defTabSz="915988" eaLnBrk="0" hangingPunct="0">
              <a:defRPr>
                <a:solidFill>
                  <a:schemeClr val="accent2"/>
                </a:solidFill>
                <a:latin typeface="Comic Sans MS" pitchFamily="66" charset="0"/>
              </a:defRPr>
            </a:lvl3pPr>
            <a:lvl4pPr marL="1600200" indent="-228600" defTabSz="915988" eaLnBrk="0" hangingPunct="0">
              <a:defRPr>
                <a:solidFill>
                  <a:schemeClr val="accent2"/>
                </a:solidFill>
                <a:latin typeface="Comic Sans MS" pitchFamily="66" charset="0"/>
              </a:defRPr>
            </a:lvl4pPr>
            <a:lvl5pPr marL="2057400" indent="-228600" defTabSz="915988" eaLnBrk="0" hangingPunct="0">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Thus, failure to suppress Pax2 during development or reactivation of Pax2 in the adult can lead to aberrant proliferation of the renal epithelia.   </a:t>
            </a:r>
          </a:p>
        </p:txBody>
      </p:sp>
    </p:spTree>
    <p:extLst>
      <p:ext uri="{BB962C8B-B14F-4D97-AF65-F5344CB8AC3E}">
        <p14:creationId xmlns:p14="http://schemas.microsoft.com/office/powerpoint/2010/main" val="4289695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77788" y="150813"/>
            <a:ext cx="8913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rIns="91439">
            <a:spAutoFit/>
          </a:bodyPr>
          <a:lstStyle>
            <a:lvl1pPr defTabSz="915988" eaLnBrk="0" hangingPunct="0">
              <a:defRPr>
                <a:solidFill>
                  <a:schemeClr val="accent2"/>
                </a:solidFill>
                <a:latin typeface="Comic Sans MS" pitchFamily="66" charset="0"/>
              </a:defRPr>
            </a:lvl1pPr>
            <a:lvl2pPr marL="742950" indent="-285750" defTabSz="915988" eaLnBrk="0" hangingPunct="0">
              <a:defRPr>
                <a:solidFill>
                  <a:schemeClr val="accent2"/>
                </a:solidFill>
                <a:latin typeface="Comic Sans MS" pitchFamily="66" charset="0"/>
              </a:defRPr>
            </a:lvl2pPr>
            <a:lvl3pPr marL="1143000" indent="-228600" defTabSz="915988" eaLnBrk="0" hangingPunct="0">
              <a:defRPr>
                <a:solidFill>
                  <a:schemeClr val="accent2"/>
                </a:solidFill>
                <a:latin typeface="Comic Sans MS" pitchFamily="66" charset="0"/>
              </a:defRPr>
            </a:lvl3pPr>
            <a:lvl4pPr marL="1600200" indent="-228600" defTabSz="915988" eaLnBrk="0" hangingPunct="0">
              <a:defRPr>
                <a:solidFill>
                  <a:schemeClr val="accent2"/>
                </a:solidFill>
                <a:latin typeface="Comic Sans MS" pitchFamily="66" charset="0"/>
              </a:defRPr>
            </a:lvl4pPr>
            <a:lvl5pPr marL="2057400" indent="-228600" defTabSz="915988" eaLnBrk="0" hangingPunct="0">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Times" pitchFamily="18" charset="0"/>
              </a:rPr>
              <a:t>	</a:t>
            </a:r>
          </a:p>
          <a:p>
            <a:r>
              <a:rPr lang="en-US" altLang="en-US">
                <a:solidFill>
                  <a:schemeClr val="tx1"/>
                </a:solidFill>
                <a:latin typeface="Times" pitchFamily="18" charset="0"/>
              </a:rPr>
              <a:t>		</a:t>
            </a:r>
            <a:endParaRPr lang="en-US" altLang="en-US" sz="2000">
              <a:solidFill>
                <a:schemeClr val="tx1"/>
              </a:solidFill>
              <a:latin typeface="Times" pitchFamily="18" charset="0"/>
            </a:endParaRPr>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810000"/>
            <a:ext cx="3930650"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575" y="3735388"/>
            <a:ext cx="2581275"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itle 6"/>
          <p:cNvSpPr>
            <a:spLocks noGrp="1"/>
          </p:cNvSpPr>
          <p:nvPr>
            <p:ph type="title"/>
          </p:nvPr>
        </p:nvSpPr>
        <p:spPr>
          <a:xfrm>
            <a:off x="685800" y="152400"/>
            <a:ext cx="7772400" cy="381000"/>
          </a:xfrm>
        </p:spPr>
        <p:txBody>
          <a:bodyPr rtlCol="0">
            <a:normAutofit fontScale="90000"/>
          </a:bodyPr>
          <a:lstStyle/>
          <a:p>
            <a:pPr eaLnBrk="1" fontAlgn="auto" hangingPunct="1">
              <a:spcAft>
                <a:spcPts val="0"/>
              </a:spcAft>
              <a:defRPr/>
            </a:pPr>
            <a:r>
              <a:rPr lang="en-US" sz="3200" smtClean="0"/>
              <a:t>Wilms’ Tumor  (Nephroblastoma)</a:t>
            </a:r>
          </a:p>
        </p:txBody>
      </p:sp>
      <p:sp>
        <p:nvSpPr>
          <p:cNvPr id="8" name="Content Placeholder 7"/>
          <p:cNvSpPr>
            <a:spLocks noGrp="1"/>
          </p:cNvSpPr>
          <p:nvPr>
            <p:ph idx="1"/>
          </p:nvPr>
        </p:nvSpPr>
        <p:spPr>
          <a:xfrm>
            <a:off x="762000" y="838200"/>
            <a:ext cx="7772400" cy="2971800"/>
          </a:xfrm>
        </p:spPr>
        <p:txBody>
          <a:bodyPr rtlCol="0">
            <a:normAutofit fontScale="47500" lnSpcReduction="20000"/>
          </a:bodyPr>
          <a:lstStyle/>
          <a:p>
            <a:pPr eaLnBrk="1" fontAlgn="auto" hangingPunct="1">
              <a:spcAft>
                <a:spcPts val="0"/>
              </a:spcAft>
              <a:defRPr/>
            </a:pPr>
            <a:r>
              <a:rPr lang="en-US" dirty="0" smtClean="0"/>
              <a:t>found in infants from 0-24 months of age</a:t>
            </a:r>
          </a:p>
          <a:p>
            <a:pPr eaLnBrk="1" fontAlgn="auto" hangingPunct="1">
              <a:spcAft>
                <a:spcPts val="0"/>
              </a:spcAft>
              <a:defRPr/>
            </a:pPr>
            <a:endParaRPr lang="en-US" dirty="0" smtClean="0"/>
          </a:p>
          <a:p>
            <a:pPr eaLnBrk="1" fontAlgn="auto" hangingPunct="1">
              <a:spcAft>
                <a:spcPts val="0"/>
              </a:spcAft>
              <a:defRPr/>
            </a:pPr>
            <a:r>
              <a:rPr lang="en-US" dirty="0" smtClean="0"/>
              <a:t>consists of </a:t>
            </a:r>
            <a:r>
              <a:rPr lang="en-US" dirty="0" err="1" smtClean="0"/>
              <a:t>blastemal</a:t>
            </a:r>
            <a:r>
              <a:rPr lang="en-US" dirty="0" smtClean="0"/>
              <a:t>, epithelial, and stromal cell types</a:t>
            </a:r>
          </a:p>
          <a:p>
            <a:pPr eaLnBrk="1" fontAlgn="auto" hangingPunct="1">
              <a:spcAft>
                <a:spcPts val="0"/>
              </a:spcAft>
              <a:defRPr/>
            </a:pPr>
            <a:endParaRPr lang="en-US" dirty="0" smtClean="0"/>
          </a:p>
          <a:p>
            <a:pPr eaLnBrk="1" fontAlgn="auto" hangingPunct="1">
              <a:spcAft>
                <a:spcPts val="0"/>
              </a:spcAft>
              <a:defRPr/>
            </a:pPr>
            <a:r>
              <a:rPr lang="en-US" dirty="0" smtClean="0"/>
              <a:t>Given the age of onset and the differentiation potential of tumors, it is likely that they arise from mutations in one or more genes that function during kidney development.</a:t>
            </a:r>
          </a:p>
          <a:p>
            <a:pPr eaLnBrk="1" fontAlgn="auto" hangingPunct="1">
              <a:spcAft>
                <a:spcPts val="0"/>
              </a:spcAft>
              <a:defRPr/>
            </a:pPr>
            <a:endParaRPr lang="en-US" dirty="0" smtClean="0"/>
          </a:p>
          <a:p>
            <a:pPr eaLnBrk="1" fontAlgn="auto" hangingPunct="1">
              <a:spcAft>
                <a:spcPts val="0"/>
              </a:spcAft>
              <a:defRPr/>
            </a:pPr>
            <a:r>
              <a:rPr lang="en-US" dirty="0" smtClean="0"/>
              <a:t>There are both familial and sporadic forms of </a:t>
            </a:r>
            <a:r>
              <a:rPr lang="en-US" dirty="0" err="1" smtClean="0"/>
              <a:t>Wilms</a:t>
            </a:r>
            <a:r>
              <a:rPr lang="en-US" dirty="0" smtClean="0"/>
              <a:t>’ tumor</a:t>
            </a:r>
          </a:p>
          <a:p>
            <a:pPr eaLnBrk="1" fontAlgn="auto" hangingPunct="1">
              <a:spcAft>
                <a:spcPts val="0"/>
              </a:spcAft>
              <a:defRPr/>
            </a:pPr>
            <a:endParaRPr lang="en-US" dirty="0" smtClean="0"/>
          </a:p>
          <a:p>
            <a:pPr eaLnBrk="1" fontAlgn="auto" hangingPunct="1">
              <a:spcAft>
                <a:spcPts val="0"/>
              </a:spcAft>
              <a:defRPr/>
            </a:pPr>
            <a:r>
              <a:rPr lang="en-US" dirty="0" smtClean="0"/>
              <a:t>In addition to PAX2 mutations, deletions or mutations of WT1 gene are associated with 10-20% of sporadic </a:t>
            </a:r>
            <a:r>
              <a:rPr lang="en-US" dirty="0" err="1" smtClean="0"/>
              <a:t>Wilms</a:t>
            </a:r>
            <a:r>
              <a:rPr lang="en-US" dirty="0" smtClean="0"/>
              <a:t>’ tumors (WT1 is another gene involved in development of the </a:t>
            </a:r>
            <a:r>
              <a:rPr lang="en-US" dirty="0" err="1" smtClean="0"/>
              <a:t>metanephric</a:t>
            </a:r>
            <a:r>
              <a:rPr lang="en-US" dirty="0" smtClean="0"/>
              <a:t> </a:t>
            </a:r>
            <a:r>
              <a:rPr lang="en-US" dirty="0" err="1" smtClean="0"/>
              <a:t>blastema</a:t>
            </a:r>
            <a:r>
              <a:rPr lang="en-US" dirty="0" smtClean="0"/>
              <a:t>).</a:t>
            </a:r>
          </a:p>
        </p:txBody>
      </p:sp>
    </p:spTree>
    <p:extLst>
      <p:ext uri="{BB962C8B-B14F-4D97-AF65-F5344CB8AC3E}">
        <p14:creationId xmlns:p14="http://schemas.microsoft.com/office/powerpoint/2010/main" val="2677842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85800" y="0"/>
            <a:ext cx="7772400" cy="914400"/>
          </a:xfrm>
        </p:spPr>
        <p:txBody>
          <a:bodyPr/>
          <a:lstStyle/>
          <a:p>
            <a:pPr eaLnBrk="1" hangingPunct="1"/>
            <a:r>
              <a:rPr lang="en-US" altLang="en-US" smtClean="0"/>
              <a:t>Polycystic Kidney Disease</a:t>
            </a:r>
          </a:p>
        </p:txBody>
      </p:sp>
      <p:sp>
        <p:nvSpPr>
          <p:cNvPr id="18435" name="Content Placeholder 2"/>
          <p:cNvSpPr>
            <a:spLocks noGrp="1"/>
          </p:cNvSpPr>
          <p:nvPr>
            <p:ph idx="1"/>
          </p:nvPr>
        </p:nvSpPr>
        <p:spPr>
          <a:xfrm>
            <a:off x="685800" y="914400"/>
            <a:ext cx="7772400" cy="2133600"/>
          </a:xfrm>
        </p:spPr>
        <p:txBody>
          <a:bodyPr/>
          <a:lstStyle/>
          <a:p>
            <a:pPr eaLnBrk="1" hangingPunct="1"/>
            <a:r>
              <a:rPr lang="en-US" altLang="en-US" sz="1800" smtClean="0"/>
              <a:t>Rather common: affects about 1/3000 individuals</a:t>
            </a:r>
          </a:p>
          <a:p>
            <a:pPr eaLnBrk="1" hangingPunct="1"/>
            <a:r>
              <a:rPr lang="en-US" altLang="en-US" sz="1800" smtClean="0"/>
              <a:t>There are dominant and recessive forms of PKD –the most common is autosomal dominant PKD (ADPKD).</a:t>
            </a:r>
          </a:p>
          <a:p>
            <a:pPr eaLnBrk="1" hangingPunct="1"/>
            <a:r>
              <a:rPr lang="en-US" altLang="en-US" sz="1800" smtClean="0"/>
              <a:t>Patients often present with renal and pancreatic cysts.  </a:t>
            </a:r>
          </a:p>
          <a:p>
            <a:pPr eaLnBrk="1" hangingPunct="1"/>
            <a:r>
              <a:rPr lang="en-US" altLang="en-US" sz="1800" smtClean="0"/>
              <a:t>Cysts are large, fluid-filled epithelial spheres that ultimately can displace the normal tissue and lead to end stage renal disease.</a:t>
            </a:r>
          </a:p>
          <a:p>
            <a:pPr eaLnBrk="1" hangingPunct="1"/>
            <a:endParaRPr lang="en-US" altLang="en-US" sz="1800" smtClean="0"/>
          </a:p>
        </p:txBody>
      </p:sp>
      <p:pic>
        <p:nvPicPr>
          <p:cNvPr id="184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990850"/>
            <a:ext cx="2052638"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028950"/>
            <a:ext cx="2100262"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8470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152400" y="2286000"/>
            <a:ext cx="40195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rPr>
              <a:t>Polarization of the metanephric</a:t>
            </a:r>
          </a:p>
          <a:p>
            <a:r>
              <a:rPr lang="en-US" altLang="en-US">
                <a:solidFill>
                  <a:schemeClr val="tx1"/>
                </a:solidFill>
                <a:latin typeface="Calibri" pitchFamily="34" charset="0"/>
              </a:rPr>
              <a:t>mesenchyme is a step-wise process</a:t>
            </a:r>
          </a:p>
          <a:p>
            <a:r>
              <a:rPr lang="en-US" altLang="en-US">
                <a:solidFill>
                  <a:schemeClr val="tx1"/>
                </a:solidFill>
                <a:latin typeface="Calibri" pitchFamily="34" charset="0"/>
              </a:rPr>
              <a:t>that requires changes in cell-</a:t>
            </a:r>
          </a:p>
          <a:p>
            <a:r>
              <a:rPr lang="en-US" altLang="en-US">
                <a:solidFill>
                  <a:schemeClr val="tx1"/>
                </a:solidFill>
                <a:latin typeface="Calibri" pitchFamily="34" charset="0"/>
              </a:rPr>
              <a:t>adhesion molecule expression, the</a:t>
            </a:r>
          </a:p>
          <a:p>
            <a:r>
              <a:rPr lang="en-US" altLang="en-US">
                <a:solidFill>
                  <a:schemeClr val="tx1"/>
                </a:solidFill>
                <a:latin typeface="Calibri" pitchFamily="34" charset="0"/>
              </a:rPr>
              <a:t>formation of adherends junctions,</a:t>
            </a:r>
          </a:p>
          <a:p>
            <a:r>
              <a:rPr lang="en-US" altLang="en-US">
                <a:solidFill>
                  <a:schemeClr val="tx1"/>
                </a:solidFill>
                <a:latin typeface="Calibri" pitchFamily="34" charset="0"/>
              </a:rPr>
              <a:t>the deposition of a laminin containing</a:t>
            </a:r>
          </a:p>
          <a:p>
            <a:r>
              <a:rPr lang="en-US" altLang="en-US">
                <a:solidFill>
                  <a:schemeClr val="tx1"/>
                </a:solidFill>
                <a:latin typeface="Calibri" pitchFamily="34" charset="0"/>
              </a:rPr>
              <a:t>basement membrane, and the formation</a:t>
            </a:r>
          </a:p>
          <a:p>
            <a:r>
              <a:rPr lang="en-US" altLang="en-US">
                <a:solidFill>
                  <a:schemeClr val="tx1"/>
                </a:solidFill>
                <a:latin typeface="Calibri" pitchFamily="34" charset="0"/>
              </a:rPr>
              <a:t>of tight junctions.</a:t>
            </a:r>
          </a:p>
          <a:p>
            <a:endParaRPr lang="en-US" altLang="en-US">
              <a:solidFill>
                <a:schemeClr val="tx1"/>
              </a:solidFill>
              <a:latin typeface="Calibri" pitchFamily="34" charset="0"/>
            </a:endParaRPr>
          </a:p>
          <a:p>
            <a:r>
              <a:rPr lang="en-US" altLang="en-US">
                <a:solidFill>
                  <a:schemeClr val="tx1"/>
                </a:solidFill>
                <a:latin typeface="Calibri" pitchFamily="34" charset="0"/>
              </a:rPr>
              <a:t>This establishes the apical and baso-</a:t>
            </a:r>
          </a:p>
          <a:p>
            <a:r>
              <a:rPr lang="en-US" altLang="en-US">
                <a:solidFill>
                  <a:schemeClr val="tx1"/>
                </a:solidFill>
                <a:latin typeface="Calibri" pitchFamily="34" charset="0"/>
              </a:rPr>
              <a:t>lateral sides of the epithelial cell </a:t>
            </a:r>
          </a:p>
        </p:txBody>
      </p:sp>
      <p:sp>
        <p:nvSpPr>
          <p:cNvPr id="19459" name="Text Box 5"/>
          <p:cNvSpPr txBox="1">
            <a:spLocks noChangeArrowheads="1"/>
          </p:cNvSpPr>
          <p:nvPr/>
        </p:nvSpPr>
        <p:spPr bwMode="auto">
          <a:xfrm>
            <a:off x="60325" y="158750"/>
            <a:ext cx="42830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2800" b="1">
                <a:solidFill>
                  <a:schemeClr val="tx1"/>
                </a:solidFill>
                <a:latin typeface="Calibri" pitchFamily="34" charset="0"/>
              </a:rPr>
              <a:t>Failure to make or maintain polarized epithelia results in congenital renal cysts.  </a:t>
            </a:r>
          </a:p>
        </p:txBody>
      </p:sp>
      <p:pic>
        <p:nvPicPr>
          <p:cNvPr id="19460" name="Picture 6"/>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4648200" y="0"/>
            <a:ext cx="413385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7404100" y="6634163"/>
            <a:ext cx="1271588" cy="277812"/>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16-06 </a:t>
            </a:r>
          </a:p>
        </p:txBody>
      </p:sp>
    </p:spTree>
    <p:extLst>
      <p:ext uri="{BB962C8B-B14F-4D97-AF65-F5344CB8AC3E}">
        <p14:creationId xmlns:p14="http://schemas.microsoft.com/office/powerpoint/2010/main" val="33692636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reeform 2"/>
          <p:cNvSpPr>
            <a:spLocks/>
          </p:cNvSpPr>
          <p:nvPr/>
        </p:nvSpPr>
        <p:spPr bwMode="auto">
          <a:xfrm>
            <a:off x="622300" y="1544638"/>
            <a:ext cx="1531938" cy="211137"/>
          </a:xfrm>
          <a:custGeom>
            <a:avLst/>
            <a:gdLst>
              <a:gd name="T0" fmla="*/ 0 w 965"/>
              <a:gd name="T1" fmla="*/ 2147483647 h 133"/>
              <a:gd name="T2" fmla="*/ 2147483647 w 965"/>
              <a:gd name="T3" fmla="*/ 2147483647 h 133"/>
              <a:gd name="T4" fmla="*/ 2147483647 w 965"/>
              <a:gd name="T5" fmla="*/ 0 h 133"/>
              <a:gd name="T6" fmla="*/ 2147483647 w 965"/>
              <a:gd name="T7" fmla="*/ 2147483647 h 133"/>
              <a:gd name="T8" fmla="*/ 2147483647 w 965"/>
              <a:gd name="T9" fmla="*/ 2147483647 h 133"/>
              <a:gd name="T10" fmla="*/ 2147483647 w 965"/>
              <a:gd name="T11" fmla="*/ 2147483647 h 133"/>
              <a:gd name="T12" fmla="*/ 2147483647 w 965"/>
              <a:gd name="T13" fmla="*/ 2147483647 h 133"/>
              <a:gd name="T14" fmla="*/ 0 60000 65536"/>
              <a:gd name="T15" fmla="*/ 0 60000 65536"/>
              <a:gd name="T16" fmla="*/ 0 60000 65536"/>
              <a:gd name="T17" fmla="*/ 0 60000 65536"/>
              <a:gd name="T18" fmla="*/ 0 60000 65536"/>
              <a:gd name="T19" fmla="*/ 0 60000 65536"/>
              <a:gd name="T20" fmla="*/ 0 60000 65536"/>
              <a:gd name="T21" fmla="*/ 0 w 965"/>
              <a:gd name="T22" fmla="*/ 0 h 133"/>
              <a:gd name="T23" fmla="*/ 965 w 96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5" h="133">
                <a:moveTo>
                  <a:pt x="0" y="70"/>
                </a:moveTo>
                <a:cubicBezTo>
                  <a:pt x="61" y="57"/>
                  <a:pt x="117" y="39"/>
                  <a:pt x="181" y="31"/>
                </a:cubicBezTo>
                <a:cubicBezTo>
                  <a:pt x="234" y="12"/>
                  <a:pt x="247" y="5"/>
                  <a:pt x="314" y="0"/>
                </a:cubicBezTo>
                <a:cubicBezTo>
                  <a:pt x="452" y="5"/>
                  <a:pt x="591" y="11"/>
                  <a:pt x="730" y="23"/>
                </a:cubicBezTo>
                <a:cubicBezTo>
                  <a:pt x="780" y="36"/>
                  <a:pt x="821" y="61"/>
                  <a:pt x="871" y="78"/>
                </a:cubicBezTo>
                <a:cubicBezTo>
                  <a:pt x="881" y="86"/>
                  <a:pt x="890" y="95"/>
                  <a:pt x="902" y="102"/>
                </a:cubicBezTo>
                <a:cubicBezTo>
                  <a:pt x="923" y="113"/>
                  <a:pt x="946" y="114"/>
                  <a:pt x="965" y="133"/>
                </a:cubicBezTo>
              </a:path>
            </a:pathLst>
          </a:custGeom>
          <a:noFill/>
          <a:ln w="38100">
            <a:solidFill>
              <a:srgbClr val="FF7C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83" name="Freeform 3"/>
          <p:cNvSpPr>
            <a:spLocks/>
          </p:cNvSpPr>
          <p:nvPr/>
        </p:nvSpPr>
        <p:spPr bwMode="auto">
          <a:xfrm>
            <a:off x="609600" y="1676400"/>
            <a:ext cx="1531938" cy="211138"/>
          </a:xfrm>
          <a:custGeom>
            <a:avLst/>
            <a:gdLst>
              <a:gd name="T0" fmla="*/ 0 w 965"/>
              <a:gd name="T1" fmla="*/ 2147483647 h 133"/>
              <a:gd name="T2" fmla="*/ 2147483647 w 965"/>
              <a:gd name="T3" fmla="*/ 2147483647 h 133"/>
              <a:gd name="T4" fmla="*/ 2147483647 w 965"/>
              <a:gd name="T5" fmla="*/ 0 h 133"/>
              <a:gd name="T6" fmla="*/ 2147483647 w 965"/>
              <a:gd name="T7" fmla="*/ 2147483647 h 133"/>
              <a:gd name="T8" fmla="*/ 2147483647 w 965"/>
              <a:gd name="T9" fmla="*/ 2147483647 h 133"/>
              <a:gd name="T10" fmla="*/ 2147483647 w 965"/>
              <a:gd name="T11" fmla="*/ 2147483647 h 133"/>
              <a:gd name="T12" fmla="*/ 2147483647 w 965"/>
              <a:gd name="T13" fmla="*/ 2147483647 h 133"/>
              <a:gd name="T14" fmla="*/ 0 60000 65536"/>
              <a:gd name="T15" fmla="*/ 0 60000 65536"/>
              <a:gd name="T16" fmla="*/ 0 60000 65536"/>
              <a:gd name="T17" fmla="*/ 0 60000 65536"/>
              <a:gd name="T18" fmla="*/ 0 60000 65536"/>
              <a:gd name="T19" fmla="*/ 0 60000 65536"/>
              <a:gd name="T20" fmla="*/ 0 60000 65536"/>
              <a:gd name="T21" fmla="*/ 0 w 965"/>
              <a:gd name="T22" fmla="*/ 0 h 133"/>
              <a:gd name="T23" fmla="*/ 965 w 96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5" h="133">
                <a:moveTo>
                  <a:pt x="0" y="70"/>
                </a:moveTo>
                <a:cubicBezTo>
                  <a:pt x="61" y="57"/>
                  <a:pt x="117" y="39"/>
                  <a:pt x="181" y="31"/>
                </a:cubicBezTo>
                <a:cubicBezTo>
                  <a:pt x="234" y="12"/>
                  <a:pt x="247" y="5"/>
                  <a:pt x="314" y="0"/>
                </a:cubicBezTo>
                <a:cubicBezTo>
                  <a:pt x="452" y="5"/>
                  <a:pt x="591" y="11"/>
                  <a:pt x="730" y="23"/>
                </a:cubicBezTo>
                <a:cubicBezTo>
                  <a:pt x="780" y="36"/>
                  <a:pt x="821" y="61"/>
                  <a:pt x="871" y="78"/>
                </a:cubicBezTo>
                <a:cubicBezTo>
                  <a:pt x="881" y="86"/>
                  <a:pt x="890" y="95"/>
                  <a:pt x="902" y="102"/>
                </a:cubicBezTo>
                <a:cubicBezTo>
                  <a:pt x="923" y="113"/>
                  <a:pt x="946" y="114"/>
                  <a:pt x="965" y="133"/>
                </a:cubicBezTo>
              </a:path>
            </a:pathLst>
          </a:custGeom>
          <a:noFill/>
          <a:ln w="38100">
            <a:solidFill>
              <a:srgbClr val="FF7C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84" name="Freeform 4"/>
          <p:cNvSpPr>
            <a:spLocks/>
          </p:cNvSpPr>
          <p:nvPr/>
        </p:nvSpPr>
        <p:spPr bwMode="auto">
          <a:xfrm>
            <a:off x="3487738" y="1820863"/>
            <a:ext cx="1531937" cy="211137"/>
          </a:xfrm>
          <a:custGeom>
            <a:avLst/>
            <a:gdLst>
              <a:gd name="T0" fmla="*/ 0 w 965"/>
              <a:gd name="T1" fmla="*/ 2147483647 h 133"/>
              <a:gd name="T2" fmla="*/ 2147483647 w 965"/>
              <a:gd name="T3" fmla="*/ 2147483647 h 133"/>
              <a:gd name="T4" fmla="*/ 2147483647 w 965"/>
              <a:gd name="T5" fmla="*/ 0 h 133"/>
              <a:gd name="T6" fmla="*/ 2147483647 w 965"/>
              <a:gd name="T7" fmla="*/ 2147483647 h 133"/>
              <a:gd name="T8" fmla="*/ 2147483647 w 965"/>
              <a:gd name="T9" fmla="*/ 2147483647 h 133"/>
              <a:gd name="T10" fmla="*/ 2147483647 w 965"/>
              <a:gd name="T11" fmla="*/ 2147483647 h 133"/>
              <a:gd name="T12" fmla="*/ 2147483647 w 965"/>
              <a:gd name="T13" fmla="*/ 2147483647 h 133"/>
              <a:gd name="T14" fmla="*/ 0 60000 65536"/>
              <a:gd name="T15" fmla="*/ 0 60000 65536"/>
              <a:gd name="T16" fmla="*/ 0 60000 65536"/>
              <a:gd name="T17" fmla="*/ 0 60000 65536"/>
              <a:gd name="T18" fmla="*/ 0 60000 65536"/>
              <a:gd name="T19" fmla="*/ 0 60000 65536"/>
              <a:gd name="T20" fmla="*/ 0 60000 65536"/>
              <a:gd name="T21" fmla="*/ 0 w 965"/>
              <a:gd name="T22" fmla="*/ 0 h 133"/>
              <a:gd name="T23" fmla="*/ 965 w 96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5" h="133">
                <a:moveTo>
                  <a:pt x="0" y="70"/>
                </a:moveTo>
                <a:cubicBezTo>
                  <a:pt x="61" y="57"/>
                  <a:pt x="117" y="39"/>
                  <a:pt x="181" y="31"/>
                </a:cubicBezTo>
                <a:cubicBezTo>
                  <a:pt x="234" y="12"/>
                  <a:pt x="247" y="5"/>
                  <a:pt x="314" y="0"/>
                </a:cubicBezTo>
                <a:cubicBezTo>
                  <a:pt x="452" y="5"/>
                  <a:pt x="591" y="11"/>
                  <a:pt x="730" y="23"/>
                </a:cubicBezTo>
                <a:cubicBezTo>
                  <a:pt x="780" y="36"/>
                  <a:pt x="821" y="61"/>
                  <a:pt x="871" y="78"/>
                </a:cubicBezTo>
                <a:cubicBezTo>
                  <a:pt x="881" y="86"/>
                  <a:pt x="890" y="95"/>
                  <a:pt x="902" y="102"/>
                </a:cubicBezTo>
                <a:cubicBezTo>
                  <a:pt x="923" y="113"/>
                  <a:pt x="946" y="114"/>
                  <a:pt x="965" y="133"/>
                </a:cubicBezTo>
              </a:path>
            </a:pathLst>
          </a:custGeom>
          <a:noFill/>
          <a:ln w="38100">
            <a:solidFill>
              <a:srgbClr val="FF7C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85" name="Freeform 5"/>
          <p:cNvSpPr>
            <a:spLocks/>
          </p:cNvSpPr>
          <p:nvPr/>
        </p:nvSpPr>
        <p:spPr bwMode="auto">
          <a:xfrm>
            <a:off x="3505200" y="1524000"/>
            <a:ext cx="1557338" cy="411163"/>
          </a:xfrm>
          <a:custGeom>
            <a:avLst/>
            <a:gdLst>
              <a:gd name="T0" fmla="*/ 0 w 981"/>
              <a:gd name="T1" fmla="*/ 2147483647 h 259"/>
              <a:gd name="T2" fmla="*/ 2147483647 w 981"/>
              <a:gd name="T3" fmla="*/ 2147483647 h 259"/>
              <a:gd name="T4" fmla="*/ 2147483647 w 981"/>
              <a:gd name="T5" fmla="*/ 2147483647 h 259"/>
              <a:gd name="T6" fmla="*/ 2147483647 w 981"/>
              <a:gd name="T7" fmla="*/ 2147483647 h 259"/>
              <a:gd name="T8" fmla="*/ 2147483647 w 981"/>
              <a:gd name="T9" fmla="*/ 2147483647 h 259"/>
              <a:gd name="T10" fmla="*/ 2147483647 w 981"/>
              <a:gd name="T11" fmla="*/ 0 h 259"/>
              <a:gd name="T12" fmla="*/ 2147483647 w 981"/>
              <a:gd name="T13" fmla="*/ 2147483647 h 259"/>
              <a:gd name="T14" fmla="*/ 2147483647 w 981"/>
              <a:gd name="T15" fmla="*/ 2147483647 h 259"/>
              <a:gd name="T16" fmla="*/ 2147483647 w 981"/>
              <a:gd name="T17" fmla="*/ 2147483647 h 259"/>
              <a:gd name="T18" fmla="*/ 2147483647 w 981"/>
              <a:gd name="T19" fmla="*/ 2147483647 h 259"/>
              <a:gd name="T20" fmla="*/ 2147483647 w 981"/>
              <a:gd name="T21" fmla="*/ 2147483647 h 2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81"/>
              <a:gd name="T34" fmla="*/ 0 h 259"/>
              <a:gd name="T35" fmla="*/ 981 w 981"/>
              <a:gd name="T36" fmla="*/ 259 h 2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81" h="259">
                <a:moveTo>
                  <a:pt x="0" y="188"/>
                </a:moveTo>
                <a:cubicBezTo>
                  <a:pt x="54" y="181"/>
                  <a:pt x="112" y="181"/>
                  <a:pt x="165" y="165"/>
                </a:cubicBezTo>
                <a:cubicBezTo>
                  <a:pt x="246" y="110"/>
                  <a:pt x="362" y="114"/>
                  <a:pt x="455" y="110"/>
                </a:cubicBezTo>
                <a:cubicBezTo>
                  <a:pt x="478" y="102"/>
                  <a:pt x="511" y="106"/>
                  <a:pt x="526" y="86"/>
                </a:cubicBezTo>
                <a:cubicBezTo>
                  <a:pt x="543" y="61"/>
                  <a:pt x="553" y="40"/>
                  <a:pt x="589" y="31"/>
                </a:cubicBezTo>
                <a:cubicBezTo>
                  <a:pt x="628" y="20"/>
                  <a:pt x="666" y="8"/>
                  <a:pt x="706" y="0"/>
                </a:cubicBezTo>
                <a:cubicBezTo>
                  <a:pt x="745" y="9"/>
                  <a:pt x="785" y="10"/>
                  <a:pt x="824" y="23"/>
                </a:cubicBezTo>
                <a:cubicBezTo>
                  <a:pt x="836" y="60"/>
                  <a:pt x="847" y="44"/>
                  <a:pt x="871" y="78"/>
                </a:cubicBezTo>
                <a:cubicBezTo>
                  <a:pt x="885" y="121"/>
                  <a:pt x="887" y="191"/>
                  <a:pt x="910" y="219"/>
                </a:cubicBezTo>
                <a:cubicBezTo>
                  <a:pt x="917" y="227"/>
                  <a:pt x="924" y="237"/>
                  <a:pt x="934" y="243"/>
                </a:cubicBezTo>
                <a:cubicBezTo>
                  <a:pt x="948" y="251"/>
                  <a:pt x="981" y="259"/>
                  <a:pt x="981" y="259"/>
                </a:cubicBezTo>
              </a:path>
            </a:pathLst>
          </a:custGeom>
          <a:noFill/>
          <a:ln w="38100">
            <a:solidFill>
              <a:srgbClr val="FF7C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86" name="Freeform 6"/>
          <p:cNvSpPr>
            <a:spLocks/>
          </p:cNvSpPr>
          <p:nvPr/>
        </p:nvSpPr>
        <p:spPr bwMode="auto">
          <a:xfrm>
            <a:off x="6210300" y="1947863"/>
            <a:ext cx="1531938" cy="211137"/>
          </a:xfrm>
          <a:custGeom>
            <a:avLst/>
            <a:gdLst>
              <a:gd name="T0" fmla="*/ 0 w 965"/>
              <a:gd name="T1" fmla="*/ 2147483647 h 133"/>
              <a:gd name="T2" fmla="*/ 2147483647 w 965"/>
              <a:gd name="T3" fmla="*/ 2147483647 h 133"/>
              <a:gd name="T4" fmla="*/ 2147483647 w 965"/>
              <a:gd name="T5" fmla="*/ 0 h 133"/>
              <a:gd name="T6" fmla="*/ 2147483647 w 965"/>
              <a:gd name="T7" fmla="*/ 2147483647 h 133"/>
              <a:gd name="T8" fmla="*/ 2147483647 w 965"/>
              <a:gd name="T9" fmla="*/ 2147483647 h 133"/>
              <a:gd name="T10" fmla="*/ 2147483647 w 965"/>
              <a:gd name="T11" fmla="*/ 2147483647 h 133"/>
              <a:gd name="T12" fmla="*/ 2147483647 w 965"/>
              <a:gd name="T13" fmla="*/ 2147483647 h 133"/>
              <a:gd name="T14" fmla="*/ 0 60000 65536"/>
              <a:gd name="T15" fmla="*/ 0 60000 65536"/>
              <a:gd name="T16" fmla="*/ 0 60000 65536"/>
              <a:gd name="T17" fmla="*/ 0 60000 65536"/>
              <a:gd name="T18" fmla="*/ 0 60000 65536"/>
              <a:gd name="T19" fmla="*/ 0 60000 65536"/>
              <a:gd name="T20" fmla="*/ 0 60000 65536"/>
              <a:gd name="T21" fmla="*/ 0 w 965"/>
              <a:gd name="T22" fmla="*/ 0 h 133"/>
              <a:gd name="T23" fmla="*/ 965 w 965"/>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5" h="133">
                <a:moveTo>
                  <a:pt x="0" y="70"/>
                </a:moveTo>
                <a:cubicBezTo>
                  <a:pt x="61" y="57"/>
                  <a:pt x="117" y="39"/>
                  <a:pt x="181" y="31"/>
                </a:cubicBezTo>
                <a:cubicBezTo>
                  <a:pt x="234" y="12"/>
                  <a:pt x="247" y="5"/>
                  <a:pt x="314" y="0"/>
                </a:cubicBezTo>
                <a:cubicBezTo>
                  <a:pt x="452" y="5"/>
                  <a:pt x="591" y="11"/>
                  <a:pt x="730" y="23"/>
                </a:cubicBezTo>
                <a:cubicBezTo>
                  <a:pt x="780" y="36"/>
                  <a:pt x="821" y="61"/>
                  <a:pt x="871" y="78"/>
                </a:cubicBezTo>
                <a:cubicBezTo>
                  <a:pt x="881" y="86"/>
                  <a:pt x="890" y="95"/>
                  <a:pt x="902" y="102"/>
                </a:cubicBezTo>
                <a:cubicBezTo>
                  <a:pt x="923" y="113"/>
                  <a:pt x="946" y="114"/>
                  <a:pt x="965" y="133"/>
                </a:cubicBezTo>
              </a:path>
            </a:pathLst>
          </a:custGeom>
          <a:noFill/>
          <a:ln w="38100">
            <a:solidFill>
              <a:srgbClr val="FF7C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87" name="Freeform 7"/>
          <p:cNvSpPr>
            <a:spLocks/>
          </p:cNvSpPr>
          <p:nvPr/>
        </p:nvSpPr>
        <p:spPr bwMode="auto">
          <a:xfrm>
            <a:off x="6172200" y="914400"/>
            <a:ext cx="1562100" cy="1109663"/>
          </a:xfrm>
          <a:custGeom>
            <a:avLst/>
            <a:gdLst>
              <a:gd name="T0" fmla="*/ 0 w 1004"/>
              <a:gd name="T1" fmla="*/ 2147483647 h 667"/>
              <a:gd name="T2" fmla="*/ 2147483647 w 1004"/>
              <a:gd name="T3" fmla="*/ 2147483647 h 667"/>
              <a:gd name="T4" fmla="*/ 2147483647 w 1004"/>
              <a:gd name="T5" fmla="*/ 2147483647 h 667"/>
              <a:gd name="T6" fmla="*/ 2147483647 w 1004"/>
              <a:gd name="T7" fmla="*/ 2147483647 h 667"/>
              <a:gd name="T8" fmla="*/ 2147483647 w 1004"/>
              <a:gd name="T9" fmla="*/ 2147483647 h 667"/>
              <a:gd name="T10" fmla="*/ 2147483647 w 1004"/>
              <a:gd name="T11" fmla="*/ 2147483647 h 667"/>
              <a:gd name="T12" fmla="*/ 2147483647 w 1004"/>
              <a:gd name="T13" fmla="*/ 2147483647 h 667"/>
              <a:gd name="T14" fmla="*/ 2147483647 w 1004"/>
              <a:gd name="T15" fmla="*/ 2147483647 h 667"/>
              <a:gd name="T16" fmla="*/ 2147483647 w 1004"/>
              <a:gd name="T17" fmla="*/ 0 h 667"/>
              <a:gd name="T18" fmla="*/ 2147483647 w 1004"/>
              <a:gd name="T19" fmla="*/ 2147483647 h 667"/>
              <a:gd name="T20" fmla="*/ 2147483647 w 1004"/>
              <a:gd name="T21" fmla="*/ 2147483647 h 667"/>
              <a:gd name="T22" fmla="*/ 2147483647 w 1004"/>
              <a:gd name="T23" fmla="*/ 2147483647 h 667"/>
              <a:gd name="T24" fmla="*/ 2147483647 w 1004"/>
              <a:gd name="T25" fmla="*/ 2147483647 h 667"/>
              <a:gd name="T26" fmla="*/ 2147483647 w 1004"/>
              <a:gd name="T27" fmla="*/ 2147483647 h 667"/>
              <a:gd name="T28" fmla="*/ 2147483647 w 1004"/>
              <a:gd name="T29" fmla="*/ 2147483647 h 667"/>
              <a:gd name="T30" fmla="*/ 2147483647 w 1004"/>
              <a:gd name="T31" fmla="*/ 2147483647 h 667"/>
              <a:gd name="T32" fmla="*/ 2147483647 w 1004"/>
              <a:gd name="T33" fmla="*/ 2147483647 h 667"/>
              <a:gd name="T34" fmla="*/ 2147483647 w 1004"/>
              <a:gd name="T35" fmla="*/ 2147483647 h 667"/>
              <a:gd name="T36" fmla="*/ 2147483647 w 1004"/>
              <a:gd name="T37" fmla="*/ 2147483647 h 667"/>
              <a:gd name="T38" fmla="*/ 2147483647 w 1004"/>
              <a:gd name="T39" fmla="*/ 2147483647 h 6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04"/>
              <a:gd name="T61" fmla="*/ 0 h 667"/>
              <a:gd name="T62" fmla="*/ 1004 w 1004"/>
              <a:gd name="T63" fmla="*/ 667 h 6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04" h="667">
                <a:moveTo>
                  <a:pt x="0" y="667"/>
                </a:moveTo>
                <a:cubicBezTo>
                  <a:pt x="53" y="630"/>
                  <a:pt x="28" y="640"/>
                  <a:pt x="71" y="628"/>
                </a:cubicBezTo>
                <a:cubicBezTo>
                  <a:pt x="126" y="589"/>
                  <a:pt x="192" y="593"/>
                  <a:pt x="259" y="588"/>
                </a:cubicBezTo>
                <a:cubicBezTo>
                  <a:pt x="295" y="581"/>
                  <a:pt x="332" y="572"/>
                  <a:pt x="369" y="565"/>
                </a:cubicBezTo>
                <a:cubicBezTo>
                  <a:pt x="405" y="567"/>
                  <a:pt x="442" y="568"/>
                  <a:pt x="479" y="573"/>
                </a:cubicBezTo>
                <a:cubicBezTo>
                  <a:pt x="501" y="575"/>
                  <a:pt x="540" y="619"/>
                  <a:pt x="565" y="635"/>
                </a:cubicBezTo>
                <a:cubicBezTo>
                  <a:pt x="603" y="523"/>
                  <a:pt x="502" y="454"/>
                  <a:pt x="447" y="377"/>
                </a:cubicBezTo>
                <a:cubicBezTo>
                  <a:pt x="425" y="347"/>
                  <a:pt x="420" y="312"/>
                  <a:pt x="400" y="282"/>
                </a:cubicBezTo>
                <a:cubicBezTo>
                  <a:pt x="369" y="164"/>
                  <a:pt x="453" y="37"/>
                  <a:pt x="565" y="0"/>
                </a:cubicBezTo>
                <a:cubicBezTo>
                  <a:pt x="627" y="2"/>
                  <a:pt x="690" y="0"/>
                  <a:pt x="753" y="8"/>
                </a:cubicBezTo>
                <a:cubicBezTo>
                  <a:pt x="818" y="16"/>
                  <a:pt x="867" y="68"/>
                  <a:pt x="918" y="102"/>
                </a:cubicBezTo>
                <a:cubicBezTo>
                  <a:pt x="975" y="198"/>
                  <a:pt x="984" y="248"/>
                  <a:pt x="941" y="384"/>
                </a:cubicBezTo>
                <a:cubicBezTo>
                  <a:pt x="932" y="411"/>
                  <a:pt x="930" y="435"/>
                  <a:pt x="902" y="455"/>
                </a:cubicBezTo>
                <a:cubicBezTo>
                  <a:pt x="849" y="491"/>
                  <a:pt x="836" y="517"/>
                  <a:pt x="777" y="541"/>
                </a:cubicBezTo>
                <a:cubicBezTo>
                  <a:pt x="761" y="547"/>
                  <a:pt x="745" y="551"/>
                  <a:pt x="730" y="557"/>
                </a:cubicBezTo>
                <a:cubicBezTo>
                  <a:pt x="722" y="559"/>
                  <a:pt x="706" y="565"/>
                  <a:pt x="706" y="565"/>
                </a:cubicBezTo>
                <a:cubicBezTo>
                  <a:pt x="675" y="585"/>
                  <a:pt x="647" y="591"/>
                  <a:pt x="612" y="604"/>
                </a:cubicBezTo>
                <a:cubicBezTo>
                  <a:pt x="562" y="621"/>
                  <a:pt x="604" y="606"/>
                  <a:pt x="628" y="604"/>
                </a:cubicBezTo>
                <a:cubicBezTo>
                  <a:pt x="677" y="599"/>
                  <a:pt x="727" y="598"/>
                  <a:pt x="777" y="596"/>
                </a:cubicBezTo>
                <a:cubicBezTo>
                  <a:pt x="850" y="601"/>
                  <a:pt x="930" y="620"/>
                  <a:pt x="1004" y="620"/>
                </a:cubicBezTo>
              </a:path>
            </a:pathLst>
          </a:custGeom>
          <a:noFill/>
          <a:ln w="38100">
            <a:solidFill>
              <a:srgbClr val="FF7C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88" name="Oval 8"/>
          <p:cNvSpPr>
            <a:spLocks noChangeArrowheads="1"/>
          </p:cNvSpPr>
          <p:nvPr/>
        </p:nvSpPr>
        <p:spPr bwMode="auto">
          <a:xfrm>
            <a:off x="5486400" y="3124200"/>
            <a:ext cx="2209800" cy="2133600"/>
          </a:xfrm>
          <a:prstGeom prst="ellipse">
            <a:avLst/>
          </a:prstGeom>
          <a:solidFill>
            <a:srgbClr val="FF7C80"/>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489" name="Oval 9"/>
          <p:cNvSpPr>
            <a:spLocks noChangeArrowheads="1"/>
          </p:cNvSpPr>
          <p:nvPr/>
        </p:nvSpPr>
        <p:spPr bwMode="auto">
          <a:xfrm>
            <a:off x="5943600" y="3581400"/>
            <a:ext cx="1295400" cy="1295400"/>
          </a:xfrm>
          <a:prstGeom prst="ellipse">
            <a:avLst/>
          </a:prstGeom>
          <a:solidFill>
            <a:schemeClr val="accent2"/>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a:r>
              <a:rPr lang="en-US" altLang="en-US">
                <a:solidFill>
                  <a:srgbClr val="11FF49"/>
                </a:solidFill>
                <a:latin typeface="Calibri" pitchFamily="34" charset="0"/>
                <a:ea typeface="Calibri" pitchFamily="34" charset="0"/>
                <a:cs typeface="Calibri" pitchFamily="34" charset="0"/>
              </a:rPr>
              <a:t>EGF</a:t>
            </a:r>
            <a:endParaRPr lang="en-US" altLang="en-US">
              <a:solidFill>
                <a:schemeClr val="tx1"/>
              </a:solidFill>
              <a:latin typeface="Calibri" pitchFamily="34" charset="0"/>
              <a:ea typeface="Calibri" pitchFamily="34" charset="0"/>
              <a:cs typeface="Calibri" pitchFamily="34" charset="0"/>
            </a:endParaRPr>
          </a:p>
        </p:txBody>
      </p:sp>
      <p:sp>
        <p:nvSpPr>
          <p:cNvPr id="20490" name="Freeform 10"/>
          <p:cNvSpPr>
            <a:spLocks/>
          </p:cNvSpPr>
          <p:nvPr/>
        </p:nvSpPr>
        <p:spPr bwMode="auto">
          <a:xfrm>
            <a:off x="5926138" y="3349625"/>
            <a:ext cx="279400" cy="360363"/>
          </a:xfrm>
          <a:custGeom>
            <a:avLst/>
            <a:gdLst>
              <a:gd name="T0" fmla="*/ 0 w 176"/>
              <a:gd name="T1" fmla="*/ 0 h 227"/>
              <a:gd name="T2" fmla="*/ 2147483647 w 176"/>
              <a:gd name="T3" fmla="*/ 2147483647 h 227"/>
              <a:gd name="T4" fmla="*/ 2147483647 w 176"/>
              <a:gd name="T5" fmla="*/ 2147483647 h 227"/>
              <a:gd name="T6" fmla="*/ 2147483647 w 176"/>
              <a:gd name="T7" fmla="*/ 2147483647 h 227"/>
              <a:gd name="T8" fmla="*/ 2147483647 w 176"/>
              <a:gd name="T9" fmla="*/ 2147483647 h 227"/>
              <a:gd name="T10" fmla="*/ 2147483647 w 176"/>
              <a:gd name="T11" fmla="*/ 2147483647 h 227"/>
              <a:gd name="T12" fmla="*/ 2147483647 w 176"/>
              <a:gd name="T13" fmla="*/ 2147483647 h 227"/>
              <a:gd name="T14" fmla="*/ 2147483647 w 176"/>
              <a:gd name="T15" fmla="*/ 2147483647 h 227"/>
              <a:gd name="T16" fmla="*/ 0 60000 65536"/>
              <a:gd name="T17" fmla="*/ 0 60000 65536"/>
              <a:gd name="T18" fmla="*/ 0 60000 65536"/>
              <a:gd name="T19" fmla="*/ 0 60000 65536"/>
              <a:gd name="T20" fmla="*/ 0 60000 65536"/>
              <a:gd name="T21" fmla="*/ 0 60000 65536"/>
              <a:gd name="T22" fmla="*/ 0 60000 65536"/>
              <a:gd name="T23" fmla="*/ 0 60000 65536"/>
              <a:gd name="T24" fmla="*/ 0 w 176"/>
              <a:gd name="T25" fmla="*/ 0 h 227"/>
              <a:gd name="T26" fmla="*/ 176 w 176"/>
              <a:gd name="T27" fmla="*/ 227 h 2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6" h="227">
                <a:moveTo>
                  <a:pt x="0" y="0"/>
                </a:moveTo>
                <a:cubicBezTo>
                  <a:pt x="23" y="15"/>
                  <a:pt x="45" y="33"/>
                  <a:pt x="71" y="47"/>
                </a:cubicBezTo>
                <a:cubicBezTo>
                  <a:pt x="85" y="54"/>
                  <a:pt x="102" y="57"/>
                  <a:pt x="118" y="63"/>
                </a:cubicBezTo>
                <a:cubicBezTo>
                  <a:pt x="125" y="65"/>
                  <a:pt x="142" y="71"/>
                  <a:pt x="142" y="71"/>
                </a:cubicBezTo>
                <a:cubicBezTo>
                  <a:pt x="144" y="78"/>
                  <a:pt x="147" y="86"/>
                  <a:pt x="149" y="94"/>
                </a:cubicBezTo>
                <a:cubicBezTo>
                  <a:pt x="152" y="112"/>
                  <a:pt x="151" y="131"/>
                  <a:pt x="157" y="149"/>
                </a:cubicBezTo>
                <a:cubicBezTo>
                  <a:pt x="159" y="158"/>
                  <a:pt x="171" y="163"/>
                  <a:pt x="173" y="173"/>
                </a:cubicBezTo>
                <a:cubicBezTo>
                  <a:pt x="176" y="190"/>
                  <a:pt x="173" y="209"/>
                  <a:pt x="173" y="227"/>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1" name="Freeform 11"/>
          <p:cNvSpPr>
            <a:spLocks/>
          </p:cNvSpPr>
          <p:nvPr/>
        </p:nvSpPr>
        <p:spPr bwMode="auto">
          <a:xfrm>
            <a:off x="5591175" y="3797300"/>
            <a:ext cx="422275" cy="138113"/>
          </a:xfrm>
          <a:custGeom>
            <a:avLst/>
            <a:gdLst>
              <a:gd name="T0" fmla="*/ 2147483647 w 266"/>
              <a:gd name="T1" fmla="*/ 2147483647 h 87"/>
              <a:gd name="T2" fmla="*/ 2147483647 w 266"/>
              <a:gd name="T3" fmla="*/ 2147483647 h 87"/>
              <a:gd name="T4" fmla="*/ 0 w 266"/>
              <a:gd name="T5" fmla="*/ 0 h 87"/>
              <a:gd name="T6" fmla="*/ 0 60000 65536"/>
              <a:gd name="T7" fmla="*/ 0 60000 65536"/>
              <a:gd name="T8" fmla="*/ 0 60000 65536"/>
              <a:gd name="T9" fmla="*/ 0 w 266"/>
              <a:gd name="T10" fmla="*/ 0 h 87"/>
              <a:gd name="T11" fmla="*/ 266 w 266"/>
              <a:gd name="T12" fmla="*/ 87 h 87"/>
            </a:gdLst>
            <a:ahLst/>
            <a:cxnLst>
              <a:cxn ang="T6">
                <a:pos x="T0" y="T1"/>
              </a:cxn>
              <a:cxn ang="T7">
                <a:pos x="T2" y="T3"/>
              </a:cxn>
              <a:cxn ang="T8">
                <a:pos x="T4" y="T5"/>
              </a:cxn>
            </a:cxnLst>
            <a:rect l="T9" t="T10" r="T11" b="T12"/>
            <a:pathLst>
              <a:path w="266" h="87">
                <a:moveTo>
                  <a:pt x="266" y="87"/>
                </a:moveTo>
                <a:cubicBezTo>
                  <a:pt x="173" y="15"/>
                  <a:pt x="203" y="33"/>
                  <a:pt x="70" y="24"/>
                </a:cubicBezTo>
                <a:cubicBezTo>
                  <a:pt x="45" y="17"/>
                  <a:pt x="22" y="12"/>
                  <a:pt x="0"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2" name="Freeform 12"/>
          <p:cNvSpPr>
            <a:spLocks/>
          </p:cNvSpPr>
          <p:nvPr/>
        </p:nvSpPr>
        <p:spPr bwMode="auto">
          <a:xfrm>
            <a:off x="5527675" y="4270375"/>
            <a:ext cx="398463" cy="125413"/>
          </a:xfrm>
          <a:custGeom>
            <a:avLst/>
            <a:gdLst>
              <a:gd name="T0" fmla="*/ 2147483647 w 251"/>
              <a:gd name="T1" fmla="*/ 0 h 79"/>
              <a:gd name="T2" fmla="*/ 2147483647 w 251"/>
              <a:gd name="T3" fmla="*/ 2147483647 h 79"/>
              <a:gd name="T4" fmla="*/ 2147483647 w 251"/>
              <a:gd name="T5" fmla="*/ 2147483647 h 79"/>
              <a:gd name="T6" fmla="*/ 0 w 251"/>
              <a:gd name="T7" fmla="*/ 2147483647 h 79"/>
              <a:gd name="T8" fmla="*/ 0 60000 65536"/>
              <a:gd name="T9" fmla="*/ 0 60000 65536"/>
              <a:gd name="T10" fmla="*/ 0 60000 65536"/>
              <a:gd name="T11" fmla="*/ 0 60000 65536"/>
              <a:gd name="T12" fmla="*/ 0 w 251"/>
              <a:gd name="T13" fmla="*/ 0 h 79"/>
              <a:gd name="T14" fmla="*/ 251 w 251"/>
              <a:gd name="T15" fmla="*/ 79 h 79"/>
            </a:gdLst>
            <a:ahLst/>
            <a:cxnLst>
              <a:cxn ang="T8">
                <a:pos x="T0" y="T1"/>
              </a:cxn>
              <a:cxn ang="T9">
                <a:pos x="T2" y="T3"/>
              </a:cxn>
              <a:cxn ang="T10">
                <a:pos x="T4" y="T5"/>
              </a:cxn>
              <a:cxn ang="T11">
                <a:pos x="T6" y="T7"/>
              </a:cxn>
            </a:cxnLst>
            <a:rect l="T12" t="T13" r="T14" b="T15"/>
            <a:pathLst>
              <a:path w="251" h="79">
                <a:moveTo>
                  <a:pt x="251" y="0"/>
                </a:moveTo>
                <a:cubicBezTo>
                  <a:pt x="201" y="4"/>
                  <a:pt x="134" y="7"/>
                  <a:pt x="87" y="32"/>
                </a:cubicBezTo>
                <a:cubicBezTo>
                  <a:pt x="33" y="59"/>
                  <a:pt x="91" y="39"/>
                  <a:pt x="40" y="55"/>
                </a:cubicBezTo>
                <a:cubicBezTo>
                  <a:pt x="11" y="74"/>
                  <a:pt x="24" y="66"/>
                  <a:pt x="0" y="79"/>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3" name="Freeform 13"/>
          <p:cNvSpPr>
            <a:spLocks/>
          </p:cNvSpPr>
          <p:nvPr/>
        </p:nvSpPr>
        <p:spPr bwMode="auto">
          <a:xfrm>
            <a:off x="5762625" y="4594225"/>
            <a:ext cx="250825" cy="311150"/>
          </a:xfrm>
          <a:custGeom>
            <a:avLst/>
            <a:gdLst>
              <a:gd name="T0" fmla="*/ 2147483647 w 158"/>
              <a:gd name="T1" fmla="*/ 2147483647 h 196"/>
              <a:gd name="T2" fmla="*/ 2147483647 w 158"/>
              <a:gd name="T3" fmla="*/ 2147483647 h 196"/>
              <a:gd name="T4" fmla="*/ 2147483647 w 158"/>
              <a:gd name="T5" fmla="*/ 2147483647 h 196"/>
              <a:gd name="T6" fmla="*/ 2147483647 w 158"/>
              <a:gd name="T7" fmla="*/ 2147483647 h 196"/>
              <a:gd name="T8" fmla="*/ 2147483647 w 158"/>
              <a:gd name="T9" fmla="*/ 0 h 196"/>
              <a:gd name="T10" fmla="*/ 0 60000 65536"/>
              <a:gd name="T11" fmla="*/ 0 60000 65536"/>
              <a:gd name="T12" fmla="*/ 0 60000 65536"/>
              <a:gd name="T13" fmla="*/ 0 60000 65536"/>
              <a:gd name="T14" fmla="*/ 0 60000 65536"/>
              <a:gd name="T15" fmla="*/ 0 w 158"/>
              <a:gd name="T16" fmla="*/ 0 h 196"/>
              <a:gd name="T17" fmla="*/ 158 w 158"/>
              <a:gd name="T18" fmla="*/ 196 h 196"/>
            </a:gdLst>
            <a:ahLst/>
            <a:cxnLst>
              <a:cxn ang="T10">
                <a:pos x="T0" y="T1"/>
              </a:cxn>
              <a:cxn ang="T11">
                <a:pos x="T2" y="T3"/>
              </a:cxn>
              <a:cxn ang="T12">
                <a:pos x="T4" y="T5"/>
              </a:cxn>
              <a:cxn ang="T13">
                <a:pos x="T6" y="T7"/>
              </a:cxn>
              <a:cxn ang="T14">
                <a:pos x="T8" y="T9"/>
              </a:cxn>
            </a:cxnLst>
            <a:rect l="T15" t="T16" r="T17" b="T18"/>
            <a:pathLst>
              <a:path w="158" h="196">
                <a:moveTo>
                  <a:pt x="17" y="196"/>
                </a:moveTo>
                <a:cubicBezTo>
                  <a:pt x="19" y="154"/>
                  <a:pt x="0" y="105"/>
                  <a:pt x="25" y="71"/>
                </a:cubicBezTo>
                <a:cubicBezTo>
                  <a:pt x="41" y="47"/>
                  <a:pt x="83" y="71"/>
                  <a:pt x="111" y="63"/>
                </a:cubicBezTo>
                <a:cubicBezTo>
                  <a:pt x="128" y="57"/>
                  <a:pt x="135" y="34"/>
                  <a:pt x="151" y="24"/>
                </a:cubicBezTo>
                <a:cubicBezTo>
                  <a:pt x="153" y="16"/>
                  <a:pt x="158" y="0"/>
                  <a:pt x="158"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4" name="Freeform 14"/>
          <p:cNvSpPr>
            <a:spLocks/>
          </p:cNvSpPr>
          <p:nvPr/>
        </p:nvSpPr>
        <p:spPr bwMode="auto">
          <a:xfrm>
            <a:off x="6088063" y="4830763"/>
            <a:ext cx="150812" cy="312737"/>
          </a:xfrm>
          <a:custGeom>
            <a:avLst/>
            <a:gdLst>
              <a:gd name="T0" fmla="*/ 0 w 95"/>
              <a:gd name="T1" fmla="*/ 2147483647 h 197"/>
              <a:gd name="T2" fmla="*/ 2147483647 w 95"/>
              <a:gd name="T3" fmla="*/ 2147483647 h 197"/>
              <a:gd name="T4" fmla="*/ 2147483647 w 95"/>
              <a:gd name="T5" fmla="*/ 2147483647 h 197"/>
              <a:gd name="T6" fmla="*/ 2147483647 w 95"/>
              <a:gd name="T7" fmla="*/ 2147483647 h 197"/>
              <a:gd name="T8" fmla="*/ 2147483647 w 95"/>
              <a:gd name="T9" fmla="*/ 0 h 197"/>
              <a:gd name="T10" fmla="*/ 0 60000 65536"/>
              <a:gd name="T11" fmla="*/ 0 60000 65536"/>
              <a:gd name="T12" fmla="*/ 0 60000 65536"/>
              <a:gd name="T13" fmla="*/ 0 60000 65536"/>
              <a:gd name="T14" fmla="*/ 0 60000 65536"/>
              <a:gd name="T15" fmla="*/ 0 w 95"/>
              <a:gd name="T16" fmla="*/ 0 h 197"/>
              <a:gd name="T17" fmla="*/ 95 w 95"/>
              <a:gd name="T18" fmla="*/ 197 h 197"/>
            </a:gdLst>
            <a:ahLst/>
            <a:cxnLst>
              <a:cxn ang="T10">
                <a:pos x="T0" y="T1"/>
              </a:cxn>
              <a:cxn ang="T11">
                <a:pos x="T2" y="T3"/>
              </a:cxn>
              <a:cxn ang="T12">
                <a:pos x="T4" y="T5"/>
              </a:cxn>
              <a:cxn ang="T13">
                <a:pos x="T6" y="T7"/>
              </a:cxn>
              <a:cxn ang="T14">
                <a:pos x="T8" y="T9"/>
              </a:cxn>
            </a:cxnLst>
            <a:rect l="T15" t="T16" r="T17" b="T18"/>
            <a:pathLst>
              <a:path w="95" h="197">
                <a:moveTo>
                  <a:pt x="0" y="197"/>
                </a:moveTo>
                <a:cubicBezTo>
                  <a:pt x="10" y="181"/>
                  <a:pt x="25" y="167"/>
                  <a:pt x="32" y="149"/>
                </a:cubicBezTo>
                <a:cubicBezTo>
                  <a:pt x="34" y="141"/>
                  <a:pt x="35" y="132"/>
                  <a:pt x="40" y="126"/>
                </a:cubicBezTo>
                <a:cubicBezTo>
                  <a:pt x="46" y="116"/>
                  <a:pt x="56" y="111"/>
                  <a:pt x="63" y="102"/>
                </a:cubicBezTo>
                <a:cubicBezTo>
                  <a:pt x="82" y="74"/>
                  <a:pt x="95" y="33"/>
                  <a:pt x="95"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5" name="Freeform 15"/>
          <p:cNvSpPr>
            <a:spLocks/>
          </p:cNvSpPr>
          <p:nvPr/>
        </p:nvSpPr>
        <p:spPr bwMode="auto">
          <a:xfrm>
            <a:off x="6451600" y="4913313"/>
            <a:ext cx="85725" cy="341312"/>
          </a:xfrm>
          <a:custGeom>
            <a:avLst/>
            <a:gdLst>
              <a:gd name="T0" fmla="*/ 2147483647 w 54"/>
              <a:gd name="T1" fmla="*/ 2147483647 h 215"/>
              <a:gd name="T2" fmla="*/ 2147483647 w 54"/>
              <a:gd name="T3" fmla="*/ 2147483647 h 215"/>
              <a:gd name="T4" fmla="*/ 0 60000 65536"/>
              <a:gd name="T5" fmla="*/ 0 60000 65536"/>
              <a:gd name="T6" fmla="*/ 0 w 54"/>
              <a:gd name="T7" fmla="*/ 0 h 215"/>
              <a:gd name="T8" fmla="*/ 54 w 54"/>
              <a:gd name="T9" fmla="*/ 215 h 215"/>
            </a:gdLst>
            <a:ahLst/>
            <a:cxnLst>
              <a:cxn ang="T4">
                <a:pos x="T0" y="T1"/>
              </a:cxn>
              <a:cxn ang="T5">
                <a:pos x="T2" y="T3"/>
              </a:cxn>
            </a:cxnLst>
            <a:rect l="T6" t="T7" r="T8" b="T9"/>
            <a:pathLst>
              <a:path w="54" h="215">
                <a:moveTo>
                  <a:pt x="7" y="215"/>
                </a:moveTo>
                <a:cubicBezTo>
                  <a:pt x="17" y="0"/>
                  <a:pt x="0" y="110"/>
                  <a:pt x="54" y="3"/>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6" name="Freeform 16"/>
          <p:cNvSpPr>
            <a:spLocks/>
          </p:cNvSpPr>
          <p:nvPr/>
        </p:nvSpPr>
        <p:spPr bwMode="auto">
          <a:xfrm>
            <a:off x="6537325" y="3149600"/>
            <a:ext cx="61913" cy="436563"/>
          </a:xfrm>
          <a:custGeom>
            <a:avLst/>
            <a:gdLst>
              <a:gd name="T0" fmla="*/ 2147483647 w 39"/>
              <a:gd name="T1" fmla="*/ 2147483647 h 275"/>
              <a:gd name="T2" fmla="*/ 2147483647 w 39"/>
              <a:gd name="T3" fmla="*/ 2147483647 h 275"/>
              <a:gd name="T4" fmla="*/ 2147483647 w 39"/>
              <a:gd name="T5" fmla="*/ 2147483647 h 275"/>
              <a:gd name="T6" fmla="*/ 2147483647 w 39"/>
              <a:gd name="T7" fmla="*/ 2147483647 h 275"/>
              <a:gd name="T8" fmla="*/ 0 w 39"/>
              <a:gd name="T9" fmla="*/ 0 h 275"/>
              <a:gd name="T10" fmla="*/ 0 60000 65536"/>
              <a:gd name="T11" fmla="*/ 0 60000 65536"/>
              <a:gd name="T12" fmla="*/ 0 60000 65536"/>
              <a:gd name="T13" fmla="*/ 0 60000 65536"/>
              <a:gd name="T14" fmla="*/ 0 60000 65536"/>
              <a:gd name="T15" fmla="*/ 0 w 39"/>
              <a:gd name="T16" fmla="*/ 0 h 275"/>
              <a:gd name="T17" fmla="*/ 39 w 39"/>
              <a:gd name="T18" fmla="*/ 275 h 275"/>
            </a:gdLst>
            <a:ahLst/>
            <a:cxnLst>
              <a:cxn ang="T10">
                <a:pos x="T0" y="T1"/>
              </a:cxn>
              <a:cxn ang="T11">
                <a:pos x="T2" y="T3"/>
              </a:cxn>
              <a:cxn ang="T12">
                <a:pos x="T4" y="T5"/>
              </a:cxn>
              <a:cxn ang="T13">
                <a:pos x="T6" y="T7"/>
              </a:cxn>
              <a:cxn ang="T14">
                <a:pos x="T8" y="T9"/>
              </a:cxn>
            </a:cxnLst>
            <a:rect l="T15" t="T16" r="T17" b="T18"/>
            <a:pathLst>
              <a:path w="39" h="275">
                <a:moveTo>
                  <a:pt x="39" y="275"/>
                </a:moveTo>
                <a:cubicBezTo>
                  <a:pt x="36" y="267"/>
                  <a:pt x="35" y="258"/>
                  <a:pt x="31" y="251"/>
                </a:cubicBezTo>
                <a:cubicBezTo>
                  <a:pt x="25" y="241"/>
                  <a:pt x="9" y="238"/>
                  <a:pt x="8" y="228"/>
                </a:cubicBezTo>
                <a:cubicBezTo>
                  <a:pt x="2" y="193"/>
                  <a:pt x="14" y="152"/>
                  <a:pt x="23" y="118"/>
                </a:cubicBezTo>
                <a:cubicBezTo>
                  <a:pt x="16" y="80"/>
                  <a:pt x="0" y="37"/>
                  <a:pt x="0"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7" name="Freeform 17"/>
          <p:cNvSpPr>
            <a:spLocks/>
          </p:cNvSpPr>
          <p:nvPr/>
        </p:nvSpPr>
        <p:spPr bwMode="auto">
          <a:xfrm>
            <a:off x="6873875" y="3236913"/>
            <a:ext cx="134938" cy="411162"/>
          </a:xfrm>
          <a:custGeom>
            <a:avLst/>
            <a:gdLst>
              <a:gd name="T0" fmla="*/ 0 w 85"/>
              <a:gd name="T1" fmla="*/ 2147483647 h 259"/>
              <a:gd name="T2" fmla="*/ 2147483647 w 85"/>
              <a:gd name="T3" fmla="*/ 2147483647 h 259"/>
              <a:gd name="T4" fmla="*/ 2147483647 w 85"/>
              <a:gd name="T5" fmla="*/ 2147483647 h 259"/>
              <a:gd name="T6" fmla="*/ 2147483647 w 85"/>
              <a:gd name="T7" fmla="*/ 0 h 259"/>
              <a:gd name="T8" fmla="*/ 0 60000 65536"/>
              <a:gd name="T9" fmla="*/ 0 60000 65536"/>
              <a:gd name="T10" fmla="*/ 0 60000 65536"/>
              <a:gd name="T11" fmla="*/ 0 60000 65536"/>
              <a:gd name="T12" fmla="*/ 0 w 85"/>
              <a:gd name="T13" fmla="*/ 0 h 259"/>
              <a:gd name="T14" fmla="*/ 85 w 85"/>
              <a:gd name="T15" fmla="*/ 259 h 259"/>
            </a:gdLst>
            <a:ahLst/>
            <a:cxnLst>
              <a:cxn ang="T8">
                <a:pos x="T0" y="T1"/>
              </a:cxn>
              <a:cxn ang="T9">
                <a:pos x="T2" y="T3"/>
              </a:cxn>
              <a:cxn ang="T10">
                <a:pos x="T4" y="T5"/>
              </a:cxn>
              <a:cxn ang="T11">
                <a:pos x="T6" y="T7"/>
              </a:cxn>
            </a:cxnLst>
            <a:rect l="T12" t="T13" r="T14" b="T15"/>
            <a:pathLst>
              <a:path w="85" h="259">
                <a:moveTo>
                  <a:pt x="0" y="259"/>
                </a:moveTo>
                <a:cubicBezTo>
                  <a:pt x="4" y="235"/>
                  <a:pt x="11" y="177"/>
                  <a:pt x="23" y="157"/>
                </a:cubicBezTo>
                <a:cubicBezTo>
                  <a:pt x="27" y="148"/>
                  <a:pt x="39" y="147"/>
                  <a:pt x="47" y="142"/>
                </a:cubicBezTo>
                <a:cubicBezTo>
                  <a:pt x="85" y="80"/>
                  <a:pt x="78" y="97"/>
                  <a:pt x="78"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8" name="Freeform 18"/>
          <p:cNvSpPr>
            <a:spLocks/>
          </p:cNvSpPr>
          <p:nvPr/>
        </p:nvSpPr>
        <p:spPr bwMode="auto">
          <a:xfrm>
            <a:off x="7097713" y="3436938"/>
            <a:ext cx="234950" cy="398462"/>
          </a:xfrm>
          <a:custGeom>
            <a:avLst/>
            <a:gdLst>
              <a:gd name="T0" fmla="*/ 0 w 148"/>
              <a:gd name="T1" fmla="*/ 2147483647 h 251"/>
              <a:gd name="T2" fmla="*/ 2147483647 w 148"/>
              <a:gd name="T3" fmla="*/ 2147483647 h 251"/>
              <a:gd name="T4" fmla="*/ 2147483647 w 148"/>
              <a:gd name="T5" fmla="*/ 2147483647 h 251"/>
              <a:gd name="T6" fmla="*/ 2147483647 w 148"/>
              <a:gd name="T7" fmla="*/ 2147483647 h 251"/>
              <a:gd name="T8" fmla="*/ 2147483647 w 148"/>
              <a:gd name="T9" fmla="*/ 2147483647 h 251"/>
              <a:gd name="T10" fmla="*/ 2147483647 w 148"/>
              <a:gd name="T11" fmla="*/ 0 h 251"/>
              <a:gd name="T12" fmla="*/ 0 60000 65536"/>
              <a:gd name="T13" fmla="*/ 0 60000 65536"/>
              <a:gd name="T14" fmla="*/ 0 60000 65536"/>
              <a:gd name="T15" fmla="*/ 0 60000 65536"/>
              <a:gd name="T16" fmla="*/ 0 60000 65536"/>
              <a:gd name="T17" fmla="*/ 0 60000 65536"/>
              <a:gd name="T18" fmla="*/ 0 w 148"/>
              <a:gd name="T19" fmla="*/ 0 h 251"/>
              <a:gd name="T20" fmla="*/ 148 w 148"/>
              <a:gd name="T21" fmla="*/ 251 h 251"/>
            </a:gdLst>
            <a:ahLst/>
            <a:cxnLst>
              <a:cxn ang="T12">
                <a:pos x="T0" y="T1"/>
              </a:cxn>
              <a:cxn ang="T13">
                <a:pos x="T2" y="T3"/>
              </a:cxn>
              <a:cxn ang="T14">
                <a:pos x="T4" y="T5"/>
              </a:cxn>
              <a:cxn ang="T15">
                <a:pos x="T6" y="T7"/>
              </a:cxn>
              <a:cxn ang="T16">
                <a:pos x="T8" y="T9"/>
              </a:cxn>
              <a:cxn ang="T17">
                <a:pos x="T10" y="T11"/>
              </a:cxn>
            </a:cxnLst>
            <a:rect l="T18" t="T19" r="T20" b="T21"/>
            <a:pathLst>
              <a:path w="148" h="251">
                <a:moveTo>
                  <a:pt x="0" y="251"/>
                </a:moveTo>
                <a:cubicBezTo>
                  <a:pt x="39" y="223"/>
                  <a:pt x="70" y="196"/>
                  <a:pt x="117" y="180"/>
                </a:cubicBezTo>
                <a:cubicBezTo>
                  <a:pt x="119" y="167"/>
                  <a:pt x="125" y="154"/>
                  <a:pt x="125" y="141"/>
                </a:cubicBezTo>
                <a:cubicBezTo>
                  <a:pt x="125" y="130"/>
                  <a:pt x="112" y="119"/>
                  <a:pt x="117" y="110"/>
                </a:cubicBezTo>
                <a:cubicBezTo>
                  <a:pt x="120" y="102"/>
                  <a:pt x="139" y="110"/>
                  <a:pt x="141" y="102"/>
                </a:cubicBezTo>
                <a:cubicBezTo>
                  <a:pt x="148" y="68"/>
                  <a:pt x="141" y="34"/>
                  <a:pt x="141"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499" name="Freeform 19"/>
          <p:cNvSpPr>
            <a:spLocks/>
          </p:cNvSpPr>
          <p:nvPr/>
        </p:nvSpPr>
        <p:spPr bwMode="auto">
          <a:xfrm>
            <a:off x="7234238" y="3984625"/>
            <a:ext cx="423862" cy="74613"/>
          </a:xfrm>
          <a:custGeom>
            <a:avLst/>
            <a:gdLst>
              <a:gd name="T0" fmla="*/ 0 w 267"/>
              <a:gd name="T1" fmla="*/ 2147483647 h 47"/>
              <a:gd name="T2" fmla="*/ 2147483647 w 267"/>
              <a:gd name="T3" fmla="*/ 0 h 47"/>
              <a:gd name="T4" fmla="*/ 2147483647 w 267"/>
              <a:gd name="T5" fmla="*/ 0 h 47"/>
              <a:gd name="T6" fmla="*/ 0 60000 65536"/>
              <a:gd name="T7" fmla="*/ 0 60000 65536"/>
              <a:gd name="T8" fmla="*/ 0 60000 65536"/>
              <a:gd name="T9" fmla="*/ 0 w 267"/>
              <a:gd name="T10" fmla="*/ 0 h 47"/>
              <a:gd name="T11" fmla="*/ 267 w 267"/>
              <a:gd name="T12" fmla="*/ 47 h 47"/>
            </a:gdLst>
            <a:ahLst/>
            <a:cxnLst>
              <a:cxn ang="T6">
                <a:pos x="T0" y="T1"/>
              </a:cxn>
              <a:cxn ang="T7">
                <a:pos x="T2" y="T3"/>
              </a:cxn>
              <a:cxn ang="T8">
                <a:pos x="T4" y="T5"/>
              </a:cxn>
            </a:cxnLst>
            <a:rect l="T9" t="T10" r="T11" b="T12"/>
            <a:pathLst>
              <a:path w="267" h="47">
                <a:moveTo>
                  <a:pt x="0" y="47"/>
                </a:moveTo>
                <a:cubicBezTo>
                  <a:pt x="67" y="29"/>
                  <a:pt x="136" y="17"/>
                  <a:pt x="204" y="0"/>
                </a:cubicBezTo>
                <a:cubicBezTo>
                  <a:pt x="235" y="10"/>
                  <a:pt x="236" y="0"/>
                  <a:pt x="267"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00" name="Freeform 20"/>
          <p:cNvSpPr>
            <a:spLocks/>
          </p:cNvSpPr>
          <p:nvPr/>
        </p:nvSpPr>
        <p:spPr bwMode="auto">
          <a:xfrm>
            <a:off x="7221538" y="4346575"/>
            <a:ext cx="349250" cy="311150"/>
          </a:xfrm>
          <a:custGeom>
            <a:avLst/>
            <a:gdLst>
              <a:gd name="T0" fmla="*/ 0 w 220"/>
              <a:gd name="T1" fmla="*/ 0 h 196"/>
              <a:gd name="T2" fmla="*/ 2147483647 w 220"/>
              <a:gd name="T3" fmla="*/ 2147483647 h 196"/>
              <a:gd name="T4" fmla="*/ 2147483647 w 220"/>
              <a:gd name="T5" fmla="*/ 2147483647 h 196"/>
              <a:gd name="T6" fmla="*/ 2147483647 w 220"/>
              <a:gd name="T7" fmla="*/ 2147483647 h 196"/>
              <a:gd name="T8" fmla="*/ 0 60000 65536"/>
              <a:gd name="T9" fmla="*/ 0 60000 65536"/>
              <a:gd name="T10" fmla="*/ 0 60000 65536"/>
              <a:gd name="T11" fmla="*/ 0 60000 65536"/>
              <a:gd name="T12" fmla="*/ 0 w 220"/>
              <a:gd name="T13" fmla="*/ 0 h 196"/>
              <a:gd name="T14" fmla="*/ 220 w 220"/>
              <a:gd name="T15" fmla="*/ 196 h 196"/>
            </a:gdLst>
            <a:ahLst/>
            <a:cxnLst>
              <a:cxn ang="T8">
                <a:pos x="T0" y="T1"/>
              </a:cxn>
              <a:cxn ang="T9">
                <a:pos x="T2" y="T3"/>
              </a:cxn>
              <a:cxn ang="T10">
                <a:pos x="T4" y="T5"/>
              </a:cxn>
              <a:cxn ang="T11">
                <a:pos x="T6" y="T7"/>
              </a:cxn>
            </a:cxnLst>
            <a:rect l="T12" t="T13" r="T14" b="T15"/>
            <a:pathLst>
              <a:path w="220" h="196">
                <a:moveTo>
                  <a:pt x="0" y="0"/>
                </a:moveTo>
                <a:cubicBezTo>
                  <a:pt x="51" y="11"/>
                  <a:pt x="59" y="35"/>
                  <a:pt x="94" y="70"/>
                </a:cubicBezTo>
                <a:cubicBezTo>
                  <a:pt x="123" y="99"/>
                  <a:pt x="169" y="101"/>
                  <a:pt x="204" y="125"/>
                </a:cubicBezTo>
                <a:cubicBezTo>
                  <a:pt x="220" y="190"/>
                  <a:pt x="220" y="166"/>
                  <a:pt x="220" y="196"/>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01" name="Freeform 21"/>
          <p:cNvSpPr>
            <a:spLocks/>
          </p:cNvSpPr>
          <p:nvPr/>
        </p:nvSpPr>
        <p:spPr bwMode="auto">
          <a:xfrm>
            <a:off x="7072313" y="4694238"/>
            <a:ext cx="298450" cy="249237"/>
          </a:xfrm>
          <a:custGeom>
            <a:avLst/>
            <a:gdLst>
              <a:gd name="T0" fmla="*/ 2147483647 w 188"/>
              <a:gd name="T1" fmla="*/ 2147483647 h 157"/>
              <a:gd name="T2" fmla="*/ 2147483647 w 188"/>
              <a:gd name="T3" fmla="*/ 2147483647 h 157"/>
              <a:gd name="T4" fmla="*/ 2147483647 w 188"/>
              <a:gd name="T5" fmla="*/ 2147483647 h 157"/>
              <a:gd name="T6" fmla="*/ 0 w 188"/>
              <a:gd name="T7" fmla="*/ 0 h 157"/>
              <a:gd name="T8" fmla="*/ 0 60000 65536"/>
              <a:gd name="T9" fmla="*/ 0 60000 65536"/>
              <a:gd name="T10" fmla="*/ 0 60000 65536"/>
              <a:gd name="T11" fmla="*/ 0 60000 65536"/>
              <a:gd name="T12" fmla="*/ 0 w 188"/>
              <a:gd name="T13" fmla="*/ 0 h 157"/>
              <a:gd name="T14" fmla="*/ 188 w 188"/>
              <a:gd name="T15" fmla="*/ 157 h 157"/>
            </a:gdLst>
            <a:ahLst/>
            <a:cxnLst>
              <a:cxn ang="T8">
                <a:pos x="T0" y="T1"/>
              </a:cxn>
              <a:cxn ang="T9">
                <a:pos x="T2" y="T3"/>
              </a:cxn>
              <a:cxn ang="T10">
                <a:pos x="T4" y="T5"/>
              </a:cxn>
              <a:cxn ang="T11">
                <a:pos x="T6" y="T7"/>
              </a:cxn>
            </a:cxnLst>
            <a:rect l="T12" t="T13" r="T14" b="T15"/>
            <a:pathLst>
              <a:path w="188" h="157">
                <a:moveTo>
                  <a:pt x="188" y="157"/>
                </a:moveTo>
                <a:cubicBezTo>
                  <a:pt x="145" y="149"/>
                  <a:pt x="118" y="153"/>
                  <a:pt x="94" y="118"/>
                </a:cubicBezTo>
                <a:cubicBezTo>
                  <a:pt x="91" y="97"/>
                  <a:pt x="92" y="75"/>
                  <a:pt x="86" y="55"/>
                </a:cubicBezTo>
                <a:cubicBezTo>
                  <a:pt x="72" y="14"/>
                  <a:pt x="31" y="15"/>
                  <a:pt x="0"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02" name="Freeform 22"/>
          <p:cNvSpPr>
            <a:spLocks/>
          </p:cNvSpPr>
          <p:nvPr/>
        </p:nvSpPr>
        <p:spPr bwMode="auto">
          <a:xfrm>
            <a:off x="6848475" y="4856163"/>
            <a:ext cx="74613" cy="361950"/>
          </a:xfrm>
          <a:custGeom>
            <a:avLst/>
            <a:gdLst>
              <a:gd name="T0" fmla="*/ 2147483647 w 47"/>
              <a:gd name="T1" fmla="*/ 2147483647 h 228"/>
              <a:gd name="T2" fmla="*/ 2147483647 w 47"/>
              <a:gd name="T3" fmla="*/ 2147483647 h 228"/>
              <a:gd name="T4" fmla="*/ 0 w 47"/>
              <a:gd name="T5" fmla="*/ 0 h 228"/>
              <a:gd name="T6" fmla="*/ 0 60000 65536"/>
              <a:gd name="T7" fmla="*/ 0 60000 65536"/>
              <a:gd name="T8" fmla="*/ 0 60000 65536"/>
              <a:gd name="T9" fmla="*/ 0 w 47"/>
              <a:gd name="T10" fmla="*/ 0 h 228"/>
              <a:gd name="T11" fmla="*/ 47 w 47"/>
              <a:gd name="T12" fmla="*/ 228 h 228"/>
            </a:gdLst>
            <a:ahLst/>
            <a:cxnLst>
              <a:cxn ang="T6">
                <a:pos x="T0" y="T1"/>
              </a:cxn>
              <a:cxn ang="T7">
                <a:pos x="T2" y="T3"/>
              </a:cxn>
              <a:cxn ang="T8">
                <a:pos x="T4" y="T5"/>
              </a:cxn>
            </a:cxnLst>
            <a:rect l="T9" t="T10" r="T11" b="T12"/>
            <a:pathLst>
              <a:path w="47" h="228">
                <a:moveTo>
                  <a:pt x="47" y="228"/>
                </a:moveTo>
                <a:cubicBezTo>
                  <a:pt x="35" y="193"/>
                  <a:pt x="20" y="160"/>
                  <a:pt x="8" y="126"/>
                </a:cubicBezTo>
                <a:cubicBezTo>
                  <a:pt x="10" y="110"/>
                  <a:pt x="43" y="0"/>
                  <a:pt x="0"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03" name="Oval 23"/>
          <p:cNvSpPr>
            <a:spLocks noChangeArrowheads="1"/>
          </p:cNvSpPr>
          <p:nvPr/>
        </p:nvSpPr>
        <p:spPr bwMode="auto">
          <a:xfrm>
            <a:off x="5638800" y="40386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04" name="Oval 24"/>
          <p:cNvSpPr>
            <a:spLocks noChangeArrowheads="1"/>
          </p:cNvSpPr>
          <p:nvPr/>
        </p:nvSpPr>
        <p:spPr bwMode="auto">
          <a:xfrm>
            <a:off x="5638800" y="44958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05" name="Oval 25"/>
          <p:cNvSpPr>
            <a:spLocks noChangeArrowheads="1"/>
          </p:cNvSpPr>
          <p:nvPr/>
        </p:nvSpPr>
        <p:spPr bwMode="auto">
          <a:xfrm>
            <a:off x="5943600" y="48006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06" name="Oval 26"/>
          <p:cNvSpPr>
            <a:spLocks noChangeArrowheads="1"/>
          </p:cNvSpPr>
          <p:nvPr/>
        </p:nvSpPr>
        <p:spPr bwMode="auto">
          <a:xfrm>
            <a:off x="6248400" y="50292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07" name="Oval 27"/>
          <p:cNvSpPr>
            <a:spLocks noChangeArrowheads="1"/>
          </p:cNvSpPr>
          <p:nvPr/>
        </p:nvSpPr>
        <p:spPr bwMode="auto">
          <a:xfrm>
            <a:off x="6629400" y="50292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08" name="Oval 28"/>
          <p:cNvSpPr>
            <a:spLocks noChangeArrowheads="1"/>
          </p:cNvSpPr>
          <p:nvPr/>
        </p:nvSpPr>
        <p:spPr bwMode="auto">
          <a:xfrm>
            <a:off x="5791200" y="3505200"/>
            <a:ext cx="1524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09" name="Oval 29"/>
          <p:cNvSpPr>
            <a:spLocks noChangeArrowheads="1"/>
          </p:cNvSpPr>
          <p:nvPr/>
        </p:nvSpPr>
        <p:spPr bwMode="auto">
          <a:xfrm>
            <a:off x="6248400" y="32766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10" name="Oval 30"/>
          <p:cNvSpPr>
            <a:spLocks noChangeArrowheads="1"/>
          </p:cNvSpPr>
          <p:nvPr/>
        </p:nvSpPr>
        <p:spPr bwMode="auto">
          <a:xfrm>
            <a:off x="6629400" y="3276600"/>
            <a:ext cx="228600" cy="152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11" name="Oval 31"/>
          <p:cNvSpPr>
            <a:spLocks noChangeArrowheads="1"/>
          </p:cNvSpPr>
          <p:nvPr/>
        </p:nvSpPr>
        <p:spPr bwMode="auto">
          <a:xfrm>
            <a:off x="7086600" y="34290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12" name="Oval 32"/>
          <p:cNvSpPr>
            <a:spLocks noChangeArrowheads="1"/>
          </p:cNvSpPr>
          <p:nvPr/>
        </p:nvSpPr>
        <p:spPr bwMode="auto">
          <a:xfrm>
            <a:off x="7391400" y="37338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13" name="Oval 33"/>
          <p:cNvSpPr>
            <a:spLocks noChangeArrowheads="1"/>
          </p:cNvSpPr>
          <p:nvPr/>
        </p:nvSpPr>
        <p:spPr bwMode="auto">
          <a:xfrm>
            <a:off x="7391400" y="4191000"/>
            <a:ext cx="228600" cy="152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14" name="Oval 34"/>
          <p:cNvSpPr>
            <a:spLocks noChangeArrowheads="1"/>
          </p:cNvSpPr>
          <p:nvPr/>
        </p:nvSpPr>
        <p:spPr bwMode="auto">
          <a:xfrm>
            <a:off x="7239000" y="46482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15" name="Oval 35"/>
          <p:cNvSpPr>
            <a:spLocks noChangeArrowheads="1"/>
          </p:cNvSpPr>
          <p:nvPr/>
        </p:nvSpPr>
        <p:spPr bwMode="auto">
          <a:xfrm>
            <a:off x="7010400" y="4953000"/>
            <a:ext cx="152400" cy="762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16" name="Line 36"/>
          <p:cNvSpPr>
            <a:spLocks noChangeShapeType="1"/>
          </p:cNvSpPr>
          <p:nvPr/>
        </p:nvSpPr>
        <p:spPr bwMode="auto">
          <a:xfrm>
            <a:off x="6019800" y="3810000"/>
            <a:ext cx="152400" cy="762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7" name="Line 37"/>
          <p:cNvSpPr>
            <a:spLocks noChangeShapeType="1"/>
          </p:cNvSpPr>
          <p:nvPr/>
        </p:nvSpPr>
        <p:spPr bwMode="auto">
          <a:xfrm>
            <a:off x="5943600" y="4114800"/>
            <a:ext cx="1524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8" name="Line 38"/>
          <p:cNvSpPr>
            <a:spLocks noChangeShapeType="1"/>
          </p:cNvSpPr>
          <p:nvPr/>
        </p:nvSpPr>
        <p:spPr bwMode="auto">
          <a:xfrm flipV="1">
            <a:off x="6400800" y="4724400"/>
            <a:ext cx="76200" cy="152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9" name="Line 39"/>
          <p:cNvSpPr>
            <a:spLocks noChangeShapeType="1"/>
          </p:cNvSpPr>
          <p:nvPr/>
        </p:nvSpPr>
        <p:spPr bwMode="auto">
          <a:xfrm flipV="1">
            <a:off x="6096000" y="4572000"/>
            <a:ext cx="152400" cy="152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0" name="Line 40"/>
          <p:cNvSpPr>
            <a:spLocks noChangeShapeType="1"/>
          </p:cNvSpPr>
          <p:nvPr/>
        </p:nvSpPr>
        <p:spPr bwMode="auto">
          <a:xfrm flipH="1">
            <a:off x="6934200" y="3733800"/>
            <a:ext cx="152400" cy="762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1" name="Line 41"/>
          <p:cNvSpPr>
            <a:spLocks noChangeShapeType="1"/>
          </p:cNvSpPr>
          <p:nvPr/>
        </p:nvSpPr>
        <p:spPr bwMode="auto">
          <a:xfrm>
            <a:off x="6400800" y="3581400"/>
            <a:ext cx="0" cy="762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2" name="Line 42"/>
          <p:cNvSpPr>
            <a:spLocks noChangeShapeType="1"/>
          </p:cNvSpPr>
          <p:nvPr/>
        </p:nvSpPr>
        <p:spPr bwMode="auto">
          <a:xfrm>
            <a:off x="7162800" y="4191000"/>
            <a:ext cx="1524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3" name="Line 43"/>
          <p:cNvSpPr>
            <a:spLocks noChangeShapeType="1"/>
          </p:cNvSpPr>
          <p:nvPr/>
        </p:nvSpPr>
        <p:spPr bwMode="auto">
          <a:xfrm>
            <a:off x="7086600" y="4495800"/>
            <a:ext cx="152400" cy="762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4" name="Line 44"/>
          <p:cNvSpPr>
            <a:spLocks noChangeShapeType="1"/>
          </p:cNvSpPr>
          <p:nvPr/>
        </p:nvSpPr>
        <p:spPr bwMode="auto">
          <a:xfrm>
            <a:off x="6934200" y="4724400"/>
            <a:ext cx="76200" cy="762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5" name="Line 45"/>
          <p:cNvSpPr>
            <a:spLocks noChangeShapeType="1"/>
          </p:cNvSpPr>
          <p:nvPr/>
        </p:nvSpPr>
        <p:spPr bwMode="auto">
          <a:xfrm>
            <a:off x="6705600" y="4800600"/>
            <a:ext cx="0" cy="1524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6" name="Line 46"/>
          <p:cNvSpPr>
            <a:spLocks noChangeShapeType="1"/>
          </p:cNvSpPr>
          <p:nvPr/>
        </p:nvSpPr>
        <p:spPr bwMode="auto">
          <a:xfrm flipH="1">
            <a:off x="6629400" y="3581400"/>
            <a:ext cx="76200" cy="152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7" name="Line 47"/>
          <p:cNvSpPr>
            <a:spLocks noChangeShapeType="1"/>
          </p:cNvSpPr>
          <p:nvPr/>
        </p:nvSpPr>
        <p:spPr bwMode="auto">
          <a:xfrm flipH="1">
            <a:off x="7086600" y="3962400"/>
            <a:ext cx="762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8" name="Line 48"/>
          <p:cNvSpPr>
            <a:spLocks noChangeShapeType="1"/>
          </p:cNvSpPr>
          <p:nvPr/>
        </p:nvSpPr>
        <p:spPr bwMode="auto">
          <a:xfrm flipV="1">
            <a:off x="5943600" y="4343400"/>
            <a:ext cx="152400" cy="762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29" name="Oval 49"/>
          <p:cNvSpPr>
            <a:spLocks noChangeArrowheads="1"/>
          </p:cNvSpPr>
          <p:nvPr/>
        </p:nvSpPr>
        <p:spPr bwMode="auto">
          <a:xfrm>
            <a:off x="5486400" y="3124200"/>
            <a:ext cx="2209800" cy="2133600"/>
          </a:xfrm>
          <a:prstGeom prst="ellipse">
            <a:avLst/>
          </a:pr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30" name="AutoShape 50"/>
          <p:cNvSpPr>
            <a:spLocks noChangeArrowheads="1"/>
          </p:cNvSpPr>
          <p:nvPr/>
        </p:nvSpPr>
        <p:spPr bwMode="auto">
          <a:xfrm>
            <a:off x="1524000" y="3962400"/>
            <a:ext cx="457200" cy="762000"/>
          </a:xfrm>
          <a:prstGeom prst="roundRect">
            <a:avLst>
              <a:gd name="adj" fmla="val 16667"/>
            </a:avLst>
          </a:prstGeom>
          <a:solidFill>
            <a:srgbClr val="FF9933"/>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31" name="AutoShape 51"/>
          <p:cNvSpPr>
            <a:spLocks noChangeArrowheads="1"/>
          </p:cNvSpPr>
          <p:nvPr/>
        </p:nvSpPr>
        <p:spPr bwMode="auto">
          <a:xfrm>
            <a:off x="1981200" y="3962400"/>
            <a:ext cx="457200" cy="762000"/>
          </a:xfrm>
          <a:prstGeom prst="roundRect">
            <a:avLst>
              <a:gd name="adj" fmla="val 16667"/>
            </a:avLst>
          </a:prstGeom>
          <a:solidFill>
            <a:srgbClr val="FF9933"/>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32" name="AutoShape 52"/>
          <p:cNvSpPr>
            <a:spLocks noChangeArrowheads="1"/>
          </p:cNvSpPr>
          <p:nvPr/>
        </p:nvSpPr>
        <p:spPr bwMode="auto">
          <a:xfrm>
            <a:off x="2438400" y="3962400"/>
            <a:ext cx="457200" cy="762000"/>
          </a:xfrm>
          <a:prstGeom prst="roundRect">
            <a:avLst>
              <a:gd name="adj" fmla="val 16667"/>
            </a:avLst>
          </a:prstGeom>
          <a:solidFill>
            <a:srgbClr val="FF9933"/>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33" name="Line 53"/>
          <p:cNvSpPr>
            <a:spLocks noChangeShapeType="1"/>
          </p:cNvSpPr>
          <p:nvPr/>
        </p:nvSpPr>
        <p:spPr bwMode="auto">
          <a:xfrm>
            <a:off x="1447800" y="3962400"/>
            <a:ext cx="1524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34" name="Oval 54"/>
          <p:cNvSpPr>
            <a:spLocks noChangeArrowheads="1"/>
          </p:cNvSpPr>
          <p:nvPr/>
        </p:nvSpPr>
        <p:spPr bwMode="auto">
          <a:xfrm>
            <a:off x="1676400" y="4114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35" name="Oval 55"/>
          <p:cNvSpPr>
            <a:spLocks noChangeArrowheads="1"/>
          </p:cNvSpPr>
          <p:nvPr/>
        </p:nvSpPr>
        <p:spPr bwMode="auto">
          <a:xfrm>
            <a:off x="2514600" y="4114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36" name="Oval 56"/>
          <p:cNvSpPr>
            <a:spLocks noChangeArrowheads="1"/>
          </p:cNvSpPr>
          <p:nvPr/>
        </p:nvSpPr>
        <p:spPr bwMode="auto">
          <a:xfrm>
            <a:off x="2057400" y="4114800"/>
            <a:ext cx="228600" cy="228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20537" name="Line 57"/>
          <p:cNvSpPr>
            <a:spLocks noChangeShapeType="1"/>
          </p:cNvSpPr>
          <p:nvPr/>
        </p:nvSpPr>
        <p:spPr bwMode="auto">
          <a:xfrm>
            <a:off x="1676400" y="3886200"/>
            <a:ext cx="0" cy="152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38" name="Line 58"/>
          <p:cNvSpPr>
            <a:spLocks noChangeShapeType="1"/>
          </p:cNvSpPr>
          <p:nvPr/>
        </p:nvSpPr>
        <p:spPr bwMode="auto">
          <a:xfrm>
            <a:off x="1828800" y="3886200"/>
            <a:ext cx="0" cy="762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39" name="Line 59"/>
          <p:cNvSpPr>
            <a:spLocks noChangeShapeType="1"/>
          </p:cNvSpPr>
          <p:nvPr/>
        </p:nvSpPr>
        <p:spPr bwMode="auto">
          <a:xfrm>
            <a:off x="2133600" y="3886200"/>
            <a:ext cx="0" cy="152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0" name="Line 60"/>
          <p:cNvSpPr>
            <a:spLocks noChangeShapeType="1"/>
          </p:cNvSpPr>
          <p:nvPr/>
        </p:nvSpPr>
        <p:spPr bwMode="auto">
          <a:xfrm>
            <a:off x="2667000" y="3886200"/>
            <a:ext cx="0" cy="1524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1" name="Line 61"/>
          <p:cNvSpPr>
            <a:spLocks noChangeShapeType="1"/>
          </p:cNvSpPr>
          <p:nvPr/>
        </p:nvSpPr>
        <p:spPr bwMode="auto">
          <a:xfrm>
            <a:off x="2286000" y="3886200"/>
            <a:ext cx="0" cy="152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2" name="Line 62"/>
          <p:cNvSpPr>
            <a:spLocks noChangeShapeType="1"/>
          </p:cNvSpPr>
          <p:nvPr/>
        </p:nvSpPr>
        <p:spPr bwMode="auto">
          <a:xfrm>
            <a:off x="2590800" y="3886200"/>
            <a:ext cx="0" cy="76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43" name="Line 63"/>
          <p:cNvSpPr>
            <a:spLocks noChangeShapeType="1"/>
          </p:cNvSpPr>
          <p:nvPr/>
        </p:nvSpPr>
        <p:spPr bwMode="auto">
          <a:xfrm>
            <a:off x="2590800" y="1905000"/>
            <a:ext cx="5334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544" name="Line 64"/>
          <p:cNvSpPr>
            <a:spLocks noChangeShapeType="1"/>
          </p:cNvSpPr>
          <p:nvPr/>
        </p:nvSpPr>
        <p:spPr bwMode="auto">
          <a:xfrm>
            <a:off x="5334000" y="1981200"/>
            <a:ext cx="5334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545" name="Text Box 65"/>
          <p:cNvSpPr txBox="1">
            <a:spLocks noChangeArrowheads="1"/>
          </p:cNvSpPr>
          <p:nvPr/>
        </p:nvSpPr>
        <p:spPr bwMode="auto">
          <a:xfrm>
            <a:off x="3733800" y="990600"/>
            <a:ext cx="1339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Proliferation</a:t>
            </a:r>
          </a:p>
        </p:txBody>
      </p:sp>
      <p:sp>
        <p:nvSpPr>
          <p:cNvPr id="20546" name="Text Box 66"/>
          <p:cNvSpPr txBox="1">
            <a:spLocks noChangeArrowheads="1"/>
          </p:cNvSpPr>
          <p:nvPr/>
        </p:nvSpPr>
        <p:spPr bwMode="auto">
          <a:xfrm>
            <a:off x="6248400" y="457200"/>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Blockage &amp; budding</a:t>
            </a:r>
          </a:p>
        </p:txBody>
      </p:sp>
      <p:sp>
        <p:nvSpPr>
          <p:cNvPr id="20547" name="Line 67"/>
          <p:cNvSpPr>
            <a:spLocks noChangeShapeType="1"/>
          </p:cNvSpPr>
          <p:nvPr/>
        </p:nvSpPr>
        <p:spPr bwMode="auto">
          <a:xfrm>
            <a:off x="3733800" y="4495800"/>
            <a:ext cx="9906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548" name="Text Box 68"/>
          <p:cNvSpPr txBox="1">
            <a:spLocks noChangeArrowheads="1"/>
          </p:cNvSpPr>
          <p:nvPr/>
        </p:nvSpPr>
        <p:spPr bwMode="auto">
          <a:xfrm>
            <a:off x="979488" y="2757488"/>
            <a:ext cx="1644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Loss of Polarity</a:t>
            </a:r>
          </a:p>
        </p:txBody>
      </p:sp>
      <p:sp>
        <p:nvSpPr>
          <p:cNvPr id="20549" name="Text Box 69"/>
          <p:cNvSpPr txBox="1">
            <a:spLocks noChangeArrowheads="1"/>
          </p:cNvSpPr>
          <p:nvPr/>
        </p:nvSpPr>
        <p:spPr bwMode="auto">
          <a:xfrm>
            <a:off x="3124200" y="5257800"/>
            <a:ext cx="145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EGF receptor</a:t>
            </a:r>
          </a:p>
          <a:p>
            <a:r>
              <a:rPr lang="en-US" altLang="en-US">
                <a:solidFill>
                  <a:schemeClr val="tx1"/>
                </a:solidFill>
                <a:latin typeface="Calibri" pitchFamily="34" charset="0"/>
                <a:ea typeface="Calibri" pitchFamily="34" charset="0"/>
                <a:cs typeface="Calibri" pitchFamily="34" charset="0"/>
              </a:rPr>
              <a:t>Na,K ATPase</a:t>
            </a:r>
          </a:p>
        </p:txBody>
      </p:sp>
      <p:sp>
        <p:nvSpPr>
          <p:cNvPr id="20550" name="Line 70"/>
          <p:cNvSpPr>
            <a:spLocks noChangeShapeType="1"/>
          </p:cNvSpPr>
          <p:nvPr/>
        </p:nvSpPr>
        <p:spPr bwMode="auto">
          <a:xfrm>
            <a:off x="4572000" y="5410200"/>
            <a:ext cx="381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51" name="Line 71"/>
          <p:cNvSpPr>
            <a:spLocks noChangeShapeType="1"/>
          </p:cNvSpPr>
          <p:nvPr/>
        </p:nvSpPr>
        <p:spPr bwMode="auto">
          <a:xfrm>
            <a:off x="4648200" y="5715000"/>
            <a:ext cx="30480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52" name="Text Box 72"/>
          <p:cNvSpPr txBox="1">
            <a:spLocks noChangeArrowheads="1"/>
          </p:cNvSpPr>
          <p:nvPr/>
        </p:nvSpPr>
        <p:spPr bwMode="auto">
          <a:xfrm>
            <a:off x="152400" y="152400"/>
            <a:ext cx="4033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2400">
                <a:solidFill>
                  <a:schemeClr val="tx1"/>
                </a:solidFill>
                <a:latin typeface="Calibri" pitchFamily="34" charset="0"/>
                <a:ea typeface="Calibri" pitchFamily="34" charset="0"/>
                <a:cs typeface="Calibri" pitchFamily="34" charset="0"/>
              </a:rPr>
              <a:t>Mechanisms of Cyst Formation</a:t>
            </a:r>
          </a:p>
        </p:txBody>
      </p:sp>
      <p:sp>
        <p:nvSpPr>
          <p:cNvPr id="20553" name="Text Box 73"/>
          <p:cNvSpPr txBox="1">
            <a:spLocks noChangeArrowheads="1"/>
          </p:cNvSpPr>
          <p:nvPr/>
        </p:nvSpPr>
        <p:spPr bwMode="auto">
          <a:xfrm>
            <a:off x="914400" y="3505200"/>
            <a:ext cx="669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basal</a:t>
            </a:r>
          </a:p>
        </p:txBody>
      </p:sp>
      <p:sp>
        <p:nvSpPr>
          <p:cNvPr id="20554" name="Text Box 74"/>
          <p:cNvSpPr txBox="1">
            <a:spLocks noChangeArrowheads="1"/>
          </p:cNvSpPr>
          <p:nvPr/>
        </p:nvSpPr>
        <p:spPr bwMode="auto">
          <a:xfrm>
            <a:off x="1295400" y="4724400"/>
            <a:ext cx="728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apical</a:t>
            </a:r>
          </a:p>
        </p:txBody>
      </p:sp>
    </p:spTree>
    <p:extLst>
      <p:ext uri="{BB962C8B-B14F-4D97-AF65-F5344CB8AC3E}">
        <p14:creationId xmlns:p14="http://schemas.microsoft.com/office/powerpoint/2010/main" val="32344914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0"/>
            <a:ext cx="4953000" cy="990600"/>
          </a:xfrm>
        </p:spPr>
        <p:txBody>
          <a:bodyPr/>
          <a:lstStyle/>
          <a:p>
            <a:pPr eaLnBrk="1" hangingPunct="1"/>
            <a:r>
              <a:rPr lang="en-US" altLang="en-US" sz="3600" smtClean="0"/>
              <a:t>“Ascent” of the kidneys</a:t>
            </a:r>
          </a:p>
        </p:txBody>
      </p:sp>
      <p:sp>
        <p:nvSpPr>
          <p:cNvPr id="21507" name="Content Placeholder 3"/>
          <p:cNvSpPr>
            <a:spLocks noGrp="1"/>
          </p:cNvSpPr>
          <p:nvPr>
            <p:ph idx="1"/>
          </p:nvPr>
        </p:nvSpPr>
        <p:spPr>
          <a:xfrm>
            <a:off x="76200" y="825500"/>
            <a:ext cx="4800600" cy="2590800"/>
          </a:xfrm>
        </p:spPr>
        <p:txBody>
          <a:bodyPr/>
          <a:lstStyle/>
          <a:p>
            <a:pPr marL="171450" indent="-171450" eaLnBrk="1" hangingPunct="1"/>
            <a:r>
              <a:rPr lang="en-US" altLang="en-US" sz="1600" smtClean="0"/>
              <a:t>The kidneys initially form near the tail of the embryo.</a:t>
            </a:r>
          </a:p>
          <a:p>
            <a:pPr marL="171450" indent="-171450" eaLnBrk="1" hangingPunct="1"/>
            <a:r>
              <a:rPr lang="en-US" altLang="en-US" sz="1600" smtClean="0"/>
              <a:t>The arteries supplying the kidneys develop first as blind plexuses that invade the common iliac arteries.</a:t>
            </a:r>
          </a:p>
          <a:p>
            <a:pPr marL="171450" indent="-171450" eaLnBrk="1" hangingPunct="1"/>
            <a:r>
              <a:rPr lang="en-US" altLang="en-US" sz="1600" smtClean="0"/>
              <a:t>Growth of the embryo in length causes the kidneys to  “ascend” to their final position in the lumbar region.</a:t>
            </a:r>
          </a:p>
          <a:p>
            <a:pPr marL="171450" indent="-171450" eaLnBrk="1" hangingPunct="1"/>
            <a:r>
              <a:rPr lang="en-US" altLang="en-US" sz="1600" smtClean="0"/>
              <a:t>Rather than “drag” their blood supply with them as they ascend, the kidneys send out new and slightly more cranial branches and then cut off flow to the more caudal branches, causing their regression.</a:t>
            </a:r>
          </a:p>
        </p:txBody>
      </p:sp>
      <p:pic>
        <p:nvPicPr>
          <p:cNvPr id="21508" name="Picture 2"/>
          <p:cNvPicPr>
            <a:picLocks noChangeAspect="1" noChangeArrowheads="1"/>
          </p:cNvPicPr>
          <p:nvPr/>
        </p:nvPicPr>
        <p:blipFill>
          <a:blip r:embed="rId4">
            <a:lum bright="-10000" contrast="20000"/>
            <a:extLst>
              <a:ext uri="{28A0092B-C50C-407E-A947-70E740481C1C}">
                <a14:useLocalDpi xmlns:a14="http://schemas.microsoft.com/office/drawing/2010/main" val="0"/>
              </a:ext>
            </a:extLst>
          </a:blip>
          <a:srcRect b="5334"/>
          <a:stretch>
            <a:fillRect/>
          </a:stretch>
        </p:blipFill>
        <p:spPr bwMode="auto">
          <a:xfrm>
            <a:off x="0" y="3886200"/>
            <a:ext cx="73914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35663" y="0"/>
            <a:ext cx="19129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905000"/>
            <a:ext cx="33528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Box 11"/>
          <p:cNvSpPr txBox="1">
            <a:spLocks noChangeArrowheads="1"/>
          </p:cNvSpPr>
          <p:nvPr/>
        </p:nvSpPr>
        <p:spPr bwMode="auto">
          <a:xfrm>
            <a:off x="6477000" y="6321425"/>
            <a:ext cx="731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rPr>
              <a:t>Week 9</a:t>
            </a:r>
          </a:p>
        </p:txBody>
      </p:sp>
      <p:sp>
        <p:nvSpPr>
          <p:cNvPr id="21512" name="TextBox 12"/>
          <p:cNvSpPr txBox="1">
            <a:spLocks noChangeArrowheads="1"/>
          </p:cNvSpPr>
          <p:nvPr/>
        </p:nvSpPr>
        <p:spPr bwMode="auto">
          <a:xfrm>
            <a:off x="4329113" y="6321425"/>
            <a:ext cx="730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rPr>
              <a:t>Week 8</a:t>
            </a:r>
          </a:p>
        </p:txBody>
      </p:sp>
      <p:sp>
        <p:nvSpPr>
          <p:cNvPr id="21513" name="TextBox 13"/>
          <p:cNvSpPr txBox="1">
            <a:spLocks noChangeArrowheads="1"/>
          </p:cNvSpPr>
          <p:nvPr/>
        </p:nvSpPr>
        <p:spPr bwMode="auto">
          <a:xfrm>
            <a:off x="2271713" y="6321425"/>
            <a:ext cx="730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rPr>
              <a:t>Week 7</a:t>
            </a:r>
          </a:p>
        </p:txBody>
      </p:sp>
      <p:sp>
        <p:nvSpPr>
          <p:cNvPr id="21514" name="TextBox 14"/>
          <p:cNvSpPr txBox="1">
            <a:spLocks noChangeArrowheads="1"/>
          </p:cNvSpPr>
          <p:nvPr/>
        </p:nvSpPr>
        <p:spPr bwMode="auto">
          <a:xfrm>
            <a:off x="290513" y="6580188"/>
            <a:ext cx="730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rPr>
              <a:t>Week 6</a:t>
            </a:r>
          </a:p>
        </p:txBody>
      </p:sp>
      <p:sp>
        <p:nvSpPr>
          <p:cNvPr id="11" name="TextBox 1"/>
          <p:cNvSpPr txBox="1">
            <a:spLocks noChangeArrowheads="1"/>
          </p:cNvSpPr>
          <p:nvPr/>
        </p:nvSpPr>
        <p:spPr bwMode="auto">
          <a:xfrm>
            <a:off x="7634288" y="3748088"/>
            <a:ext cx="146050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a:t>
            </a:r>
            <a:r>
              <a:rPr lang="en-US" sz="1200" dirty="0" smtClean="0">
                <a:latin typeface="+mn-lt"/>
              </a:rPr>
              <a:t> fig 15-10 </a:t>
            </a:r>
          </a:p>
        </p:txBody>
      </p:sp>
      <p:sp>
        <p:nvSpPr>
          <p:cNvPr id="21516" name="TextBox 1"/>
          <p:cNvSpPr txBox="1">
            <a:spLocks noChangeArrowheads="1"/>
          </p:cNvSpPr>
          <p:nvPr/>
        </p:nvSpPr>
        <p:spPr bwMode="auto">
          <a:xfrm>
            <a:off x="5181600" y="6581775"/>
            <a:ext cx="2035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200">
                <a:solidFill>
                  <a:schemeClr val="tx1"/>
                </a:solidFill>
                <a:latin typeface="Calibri" pitchFamily="34" charset="0"/>
                <a:ea typeface="Calibri" pitchFamily="34" charset="0"/>
                <a:cs typeface="Calibri" pitchFamily="34" charset="0"/>
              </a:rPr>
              <a:t>Moore and Persaud, fig 12-10</a:t>
            </a:r>
          </a:p>
        </p:txBody>
      </p:sp>
      <p:sp>
        <p:nvSpPr>
          <p:cNvPr id="3" name="TextBox 2"/>
          <p:cNvSpPr txBox="1"/>
          <p:nvPr/>
        </p:nvSpPr>
        <p:spPr>
          <a:xfrm>
            <a:off x="7535863" y="6553200"/>
            <a:ext cx="1641475" cy="307975"/>
          </a:xfrm>
          <a:prstGeom prst="rect">
            <a:avLst/>
          </a:prstGeom>
          <a:noFill/>
        </p:spPr>
        <p:txBody>
          <a:bodyPr wrap="none">
            <a:spAutoFit/>
          </a:bodyPr>
          <a:lstStyle/>
          <a:p>
            <a:pPr eaLnBrk="0" hangingPunct="0">
              <a:defRPr/>
            </a:pPr>
            <a:r>
              <a:rPr lang="en-US" sz="1400" dirty="0">
                <a:solidFill>
                  <a:schemeClr val="tx1"/>
                </a:solidFill>
                <a:latin typeface="+mn-lt"/>
                <a:cs typeface="+mn-cs"/>
                <a:hlinkClick r:id="rId7"/>
              </a:rPr>
              <a:t>(QuickTime version)</a:t>
            </a:r>
            <a:endParaRPr lang="en-US" sz="1400" dirty="0">
              <a:solidFill>
                <a:schemeClr val="tx1"/>
              </a:solidFill>
              <a:latin typeface="+mn-lt"/>
              <a:cs typeface="+mn-cs"/>
            </a:endParaRPr>
          </a:p>
        </p:txBody>
      </p:sp>
      <p:pic>
        <p:nvPicPr>
          <p:cNvPr id="4" name="kidne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505700" y="4191000"/>
            <a:ext cx="1638300" cy="228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l="-148" t="238" r="148" b="61501"/>
          <a:stretch>
            <a:fillRect/>
          </a:stretch>
        </p:blipFill>
        <p:spPr bwMode="auto">
          <a:xfrm>
            <a:off x="152400" y="2351088"/>
            <a:ext cx="4830763"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itle 1"/>
          <p:cNvSpPr>
            <a:spLocks noGrp="1"/>
          </p:cNvSpPr>
          <p:nvPr>
            <p:ph type="title"/>
          </p:nvPr>
        </p:nvSpPr>
        <p:spPr>
          <a:xfrm>
            <a:off x="0" y="152400"/>
            <a:ext cx="9144000" cy="914400"/>
          </a:xfrm>
        </p:spPr>
        <p:txBody>
          <a:bodyPr/>
          <a:lstStyle/>
          <a:p>
            <a:pPr eaLnBrk="1" hangingPunct="1"/>
            <a:r>
              <a:rPr lang="en-US" altLang="en-US" sz="3200" smtClean="0"/>
              <a:t>Malformations related to the ascent of the kidneys</a:t>
            </a:r>
          </a:p>
        </p:txBody>
      </p:sp>
      <p:pic>
        <p:nvPicPr>
          <p:cNvPr id="22532" name="Picture 3"/>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l="46896" b="50000"/>
          <a:stretch>
            <a:fillRect/>
          </a:stretch>
        </p:blipFill>
        <p:spPr bwMode="auto">
          <a:xfrm>
            <a:off x="5426075" y="2351088"/>
            <a:ext cx="3717925"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7"/>
          <p:cNvSpPr txBox="1">
            <a:spLocks noChangeArrowheads="1"/>
          </p:cNvSpPr>
          <p:nvPr/>
        </p:nvSpPr>
        <p:spPr bwMode="auto">
          <a:xfrm>
            <a:off x="685800" y="1447800"/>
            <a:ext cx="1844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2400">
                <a:solidFill>
                  <a:schemeClr val="tx1"/>
                </a:solidFill>
                <a:latin typeface="Calibri" pitchFamily="34" charset="0"/>
                <a:ea typeface="Calibri" pitchFamily="34" charset="0"/>
                <a:cs typeface="Calibri" pitchFamily="34" charset="0"/>
              </a:rPr>
              <a:t>Pelvic kidney</a:t>
            </a:r>
          </a:p>
        </p:txBody>
      </p:sp>
      <p:sp>
        <p:nvSpPr>
          <p:cNvPr id="22534" name="TextBox 12"/>
          <p:cNvSpPr txBox="1">
            <a:spLocks noChangeArrowheads="1"/>
          </p:cNvSpPr>
          <p:nvPr/>
        </p:nvSpPr>
        <p:spPr bwMode="auto">
          <a:xfrm>
            <a:off x="2876550" y="1447800"/>
            <a:ext cx="245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2400">
                <a:solidFill>
                  <a:schemeClr val="tx1"/>
                </a:solidFill>
                <a:latin typeface="Calibri" pitchFamily="34" charset="0"/>
                <a:ea typeface="Calibri" pitchFamily="34" charset="0"/>
                <a:cs typeface="Calibri" pitchFamily="34" charset="0"/>
              </a:rPr>
              <a:t>Horseshoe kidney</a:t>
            </a:r>
          </a:p>
        </p:txBody>
      </p:sp>
      <p:sp>
        <p:nvSpPr>
          <p:cNvPr id="22535" name="TextBox 13"/>
          <p:cNvSpPr txBox="1">
            <a:spLocks noChangeArrowheads="1"/>
          </p:cNvSpPr>
          <p:nvPr/>
        </p:nvSpPr>
        <p:spPr bwMode="auto">
          <a:xfrm>
            <a:off x="5772150" y="1447800"/>
            <a:ext cx="2686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2400">
                <a:solidFill>
                  <a:schemeClr val="tx1"/>
                </a:solidFill>
                <a:latin typeface="Calibri" pitchFamily="34" charset="0"/>
                <a:ea typeface="Calibri" pitchFamily="34" charset="0"/>
                <a:cs typeface="Calibri" pitchFamily="34" charset="0"/>
              </a:rPr>
              <a:t>Hydronephrosis (ureteric distension)</a:t>
            </a:r>
          </a:p>
        </p:txBody>
      </p:sp>
      <p:sp>
        <p:nvSpPr>
          <p:cNvPr id="22536" name="TextBox 16"/>
          <p:cNvSpPr txBox="1">
            <a:spLocks noChangeArrowheads="1"/>
          </p:cNvSpPr>
          <p:nvPr/>
        </p:nvSpPr>
        <p:spPr bwMode="auto">
          <a:xfrm>
            <a:off x="762000" y="5130800"/>
            <a:ext cx="17684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600">
                <a:solidFill>
                  <a:schemeClr val="tx1"/>
                </a:solidFill>
                <a:latin typeface="Calibri" pitchFamily="34" charset="0"/>
                <a:ea typeface="Calibri" pitchFamily="34" charset="0"/>
                <a:cs typeface="Calibri" pitchFamily="34" charset="0"/>
              </a:rPr>
              <a:t>In this case, the right kidney failed to ascend.</a:t>
            </a:r>
          </a:p>
        </p:txBody>
      </p:sp>
      <p:sp>
        <p:nvSpPr>
          <p:cNvPr id="22537" name="TextBox 17"/>
          <p:cNvSpPr txBox="1">
            <a:spLocks noChangeArrowheads="1"/>
          </p:cNvSpPr>
          <p:nvPr/>
        </p:nvSpPr>
        <p:spPr bwMode="auto">
          <a:xfrm>
            <a:off x="3048000" y="5135563"/>
            <a:ext cx="25114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600">
                <a:solidFill>
                  <a:schemeClr val="tx1"/>
                </a:solidFill>
                <a:latin typeface="Calibri" pitchFamily="34" charset="0"/>
                <a:ea typeface="Calibri" pitchFamily="34" charset="0"/>
                <a:cs typeface="Calibri" pitchFamily="34" charset="0"/>
              </a:rPr>
              <a:t>The right &amp; left kidneys fused into a single, horseshoe-shaped organ, and their ascent was impeded by the inferior mesenteric artery.</a:t>
            </a:r>
          </a:p>
        </p:txBody>
      </p:sp>
      <p:sp>
        <p:nvSpPr>
          <p:cNvPr id="22538" name="TextBox 18"/>
          <p:cNvSpPr txBox="1">
            <a:spLocks noChangeArrowheads="1"/>
          </p:cNvSpPr>
          <p:nvPr/>
        </p:nvSpPr>
        <p:spPr bwMode="auto">
          <a:xfrm>
            <a:off x="5946775" y="5135563"/>
            <a:ext cx="25114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600">
                <a:solidFill>
                  <a:schemeClr val="tx1"/>
                </a:solidFill>
                <a:latin typeface="Calibri" pitchFamily="34" charset="0"/>
                <a:ea typeface="Calibri" pitchFamily="34" charset="0"/>
                <a:cs typeface="Calibri" pitchFamily="34" charset="0"/>
              </a:rPr>
              <a:t>The ureter is pressed up against a caudal supernumerary artery, causing partial obstruction and dilation.</a:t>
            </a:r>
          </a:p>
        </p:txBody>
      </p:sp>
      <p:sp>
        <p:nvSpPr>
          <p:cNvPr id="11" name="TextBox 1"/>
          <p:cNvSpPr txBox="1">
            <a:spLocks noChangeArrowheads="1"/>
          </p:cNvSpPr>
          <p:nvPr/>
        </p:nvSpPr>
        <p:spPr bwMode="auto">
          <a:xfrm>
            <a:off x="2536825" y="4495800"/>
            <a:ext cx="14620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a:t>
            </a:r>
            <a:r>
              <a:rPr lang="en-US" sz="1200" dirty="0" smtClean="0">
                <a:latin typeface="+mn-lt"/>
              </a:rPr>
              <a:t> fig 15-11 </a:t>
            </a:r>
          </a:p>
        </p:txBody>
      </p:sp>
      <p:sp>
        <p:nvSpPr>
          <p:cNvPr id="22540" name="TextBox 1"/>
          <p:cNvSpPr txBox="1">
            <a:spLocks noChangeArrowheads="1"/>
          </p:cNvSpPr>
          <p:nvPr/>
        </p:nvSpPr>
        <p:spPr bwMode="auto">
          <a:xfrm>
            <a:off x="6880225" y="4724400"/>
            <a:ext cx="2035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200">
                <a:solidFill>
                  <a:schemeClr val="tx1"/>
                </a:solidFill>
                <a:latin typeface="Calibri" pitchFamily="34" charset="0"/>
                <a:ea typeface="Calibri" pitchFamily="34" charset="0"/>
                <a:cs typeface="Calibri" pitchFamily="34" charset="0"/>
              </a:rPr>
              <a:t>Moore and Persaud, fig 12-11</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0"/>
            <a:ext cx="8229600" cy="1020763"/>
          </a:xfrm>
        </p:spPr>
        <p:txBody>
          <a:bodyPr/>
          <a:lstStyle/>
          <a:p>
            <a:pPr eaLnBrk="1" hangingPunct="1"/>
            <a:r>
              <a:rPr lang="en-US" altLang="en-US" smtClean="0"/>
              <a:t>Development of the bladder</a:t>
            </a:r>
          </a:p>
        </p:txBody>
      </p:sp>
      <p:sp>
        <p:nvSpPr>
          <p:cNvPr id="23555" name="Content Placeholder 2"/>
          <p:cNvSpPr>
            <a:spLocks noGrp="1"/>
          </p:cNvSpPr>
          <p:nvPr>
            <p:ph idx="1"/>
          </p:nvPr>
        </p:nvSpPr>
        <p:spPr>
          <a:xfrm>
            <a:off x="381000" y="1143000"/>
            <a:ext cx="8153400" cy="2209800"/>
          </a:xfrm>
        </p:spPr>
        <p:txBody>
          <a:bodyPr/>
          <a:lstStyle/>
          <a:p>
            <a:pPr eaLnBrk="1" hangingPunct="1"/>
            <a:r>
              <a:rPr lang="en-US" altLang="en-US" sz="1800" smtClean="0"/>
              <a:t>The terminal part of the hindgut ends in the CLOACA, which is an endoderm-lined chamber that contacts the surface ectoderm at the cloacal membrane and communicates with the allantois, which is a membranous sac that extends into the umbilicus alongside the vitelline duct.</a:t>
            </a:r>
          </a:p>
          <a:p>
            <a:pPr eaLnBrk="1" hangingPunct="1"/>
            <a:r>
              <a:rPr lang="en-US" altLang="en-US" sz="1800" smtClean="0"/>
              <a:t>The cloaca is then divided by the URORECTAL SEPTUM</a:t>
            </a:r>
          </a:p>
          <a:p>
            <a:pPr lvl="1" eaLnBrk="1" hangingPunct="1"/>
            <a:r>
              <a:rPr lang="en-US" altLang="en-US" sz="1600" smtClean="0"/>
              <a:t>the DORSAL (inferior) portion develops into the RECTUM and ANAL CANAL</a:t>
            </a:r>
          </a:p>
          <a:p>
            <a:pPr lvl="1" eaLnBrk="1" hangingPunct="1"/>
            <a:r>
              <a:rPr lang="en-US" altLang="en-US" sz="1600" smtClean="0"/>
              <a:t>the VENTRAL (superior) portion develops into the BLADDER and UROGENITAL SINUS</a:t>
            </a:r>
          </a:p>
        </p:txBody>
      </p:sp>
      <p:pic>
        <p:nvPicPr>
          <p:cNvPr id="235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765550"/>
            <a:ext cx="6446838"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H="1">
            <a:off x="3457575" y="5303838"/>
            <a:ext cx="381000" cy="725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558" name="TextBox 7"/>
          <p:cNvSpPr txBox="1">
            <a:spLocks noChangeArrowheads="1"/>
          </p:cNvSpPr>
          <p:nvPr/>
        </p:nvSpPr>
        <p:spPr bwMode="auto">
          <a:xfrm>
            <a:off x="3155950" y="5972175"/>
            <a:ext cx="806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a:r>
              <a:rPr lang="en-US" altLang="en-US" sz="1200">
                <a:solidFill>
                  <a:schemeClr val="tx1"/>
                </a:solidFill>
                <a:latin typeface="Arial" pitchFamily="34" charset="0"/>
              </a:rPr>
              <a:t>Urorectal</a:t>
            </a:r>
          </a:p>
          <a:p>
            <a:pPr algn="ctr"/>
            <a:r>
              <a:rPr lang="en-US" altLang="en-US" sz="1200">
                <a:solidFill>
                  <a:schemeClr val="tx1"/>
                </a:solidFill>
                <a:latin typeface="Arial" pitchFamily="34" charset="0"/>
              </a:rPr>
              <a:t>septum</a:t>
            </a:r>
          </a:p>
        </p:txBody>
      </p:sp>
      <p:sp>
        <p:nvSpPr>
          <p:cNvPr id="8" name="TextBox 1"/>
          <p:cNvSpPr txBox="1">
            <a:spLocks noChangeArrowheads="1"/>
          </p:cNvSpPr>
          <p:nvPr/>
        </p:nvSpPr>
        <p:spPr bwMode="auto">
          <a:xfrm>
            <a:off x="7680325" y="6145213"/>
            <a:ext cx="1463675"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a:t>
            </a:r>
            <a:r>
              <a:rPr lang="en-US" sz="1200" dirty="0" smtClean="0">
                <a:latin typeface="+mn-lt"/>
              </a:rPr>
              <a:t> fig 15-10 </a:t>
            </a:r>
          </a:p>
        </p:txBody>
      </p:sp>
      <p:sp>
        <p:nvSpPr>
          <p:cNvPr id="10" name="TextBox 9"/>
          <p:cNvSpPr txBox="1"/>
          <p:nvPr/>
        </p:nvSpPr>
        <p:spPr>
          <a:xfrm>
            <a:off x="609600" y="6029325"/>
            <a:ext cx="1639888" cy="307975"/>
          </a:xfrm>
          <a:prstGeom prst="rect">
            <a:avLst/>
          </a:prstGeom>
          <a:noFill/>
        </p:spPr>
        <p:txBody>
          <a:bodyPr wrap="none">
            <a:spAutoFit/>
          </a:bodyPr>
          <a:lstStyle/>
          <a:p>
            <a:pPr eaLnBrk="0" hangingPunct="0">
              <a:defRPr/>
            </a:pPr>
            <a:r>
              <a:rPr lang="en-US" sz="1400" dirty="0">
                <a:solidFill>
                  <a:schemeClr val="tx1"/>
                </a:solidFill>
                <a:latin typeface="+mn-lt"/>
                <a:cs typeface="+mn-cs"/>
                <a:hlinkClick r:id="rId5"/>
              </a:rPr>
              <a:t>(QuickTime version)</a:t>
            </a:r>
            <a:endParaRPr lang="en-US" sz="1400" dirty="0">
              <a:solidFill>
                <a:schemeClr val="tx1"/>
              </a:solidFill>
              <a:latin typeface="+mn-lt"/>
              <a:cs typeface="+mn-cs"/>
            </a:endParaRPr>
          </a:p>
        </p:txBody>
      </p:sp>
      <p:pic>
        <p:nvPicPr>
          <p:cNvPr id="2" name="cloacalSeptu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0844" y="3886200"/>
            <a:ext cx="2057400" cy="1981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b="10078"/>
          <a:stretch>
            <a:fillRect/>
          </a:stretch>
        </p:blipFill>
        <p:spPr bwMode="auto">
          <a:xfrm>
            <a:off x="781050" y="1454150"/>
            <a:ext cx="7561263"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2"/>
          <p:cNvSpPr>
            <a:spLocks noGrp="1"/>
          </p:cNvSpPr>
          <p:nvPr>
            <p:ph type="title"/>
          </p:nvPr>
        </p:nvSpPr>
        <p:spPr>
          <a:xfrm>
            <a:off x="685800" y="0"/>
            <a:ext cx="7772400" cy="1295400"/>
          </a:xfrm>
        </p:spPr>
        <p:txBody>
          <a:bodyPr rtlCol="0">
            <a:normAutofit fontScale="90000"/>
          </a:bodyPr>
          <a:lstStyle/>
          <a:p>
            <a:pPr eaLnBrk="1" fontAlgn="auto" hangingPunct="1">
              <a:spcAft>
                <a:spcPts val="0"/>
              </a:spcAft>
              <a:defRPr/>
            </a:pPr>
            <a:r>
              <a:rPr lang="en-US" sz="2800" dirty="0" smtClean="0"/>
              <a:t>The urogenital system is derived from a longitudinal strip of “intermediate mesoderm” in the lumbar and pelvic regions of the </a:t>
            </a:r>
            <a:r>
              <a:rPr lang="en-US" sz="2800" dirty="0" err="1" smtClean="0"/>
              <a:t>embyo</a:t>
            </a:r>
            <a:endParaRPr lang="en-US" sz="2800" dirty="0" smtClean="0"/>
          </a:p>
        </p:txBody>
      </p:sp>
      <p:sp>
        <p:nvSpPr>
          <p:cNvPr id="4" name="TextBox 1"/>
          <p:cNvSpPr txBox="1">
            <a:spLocks noChangeArrowheads="1"/>
          </p:cNvSpPr>
          <p:nvPr/>
        </p:nvSpPr>
        <p:spPr bwMode="auto">
          <a:xfrm>
            <a:off x="714375" y="6550025"/>
            <a:ext cx="1147763"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Gilbert fig 14.1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0"/>
            <a:ext cx="9144000" cy="762000"/>
          </a:xfrm>
        </p:spPr>
        <p:txBody>
          <a:bodyPr/>
          <a:lstStyle/>
          <a:p>
            <a:pPr eaLnBrk="1" hangingPunct="1"/>
            <a:r>
              <a:rPr lang="en-US" altLang="en-US" sz="4000" smtClean="0">
                <a:ea typeface="Calibri" pitchFamily="34" charset="0"/>
              </a:rPr>
              <a:t>Cloacal Defects</a:t>
            </a:r>
          </a:p>
        </p:txBody>
      </p:sp>
      <p:sp>
        <p:nvSpPr>
          <p:cNvPr id="24579" name="Content Placeholder 3"/>
          <p:cNvSpPr>
            <a:spLocks noGrp="1"/>
          </p:cNvSpPr>
          <p:nvPr>
            <p:ph idx="1"/>
          </p:nvPr>
        </p:nvSpPr>
        <p:spPr>
          <a:xfrm>
            <a:off x="152400" y="1219200"/>
            <a:ext cx="4648200" cy="5638800"/>
          </a:xfrm>
        </p:spPr>
        <p:txBody>
          <a:bodyPr/>
          <a:lstStyle/>
          <a:p>
            <a:pPr eaLnBrk="1" hangingPunct="1"/>
            <a:r>
              <a:rPr lang="en-US" altLang="en-US" sz="1800" smtClean="0">
                <a:ea typeface="Calibri" pitchFamily="34" charset="0"/>
              </a:rPr>
              <a:t>Development of the musculature of the anal sphincters is MESODERM dependent, so failure to produce enough mesoderm (gastrulation defects) can cause ANAL ATRESIA (b)</a:t>
            </a:r>
          </a:p>
          <a:p>
            <a:pPr eaLnBrk="1" hangingPunct="1"/>
            <a:r>
              <a:rPr lang="en-US" altLang="en-US" sz="1800" smtClean="0">
                <a:ea typeface="Calibri" pitchFamily="34" charset="0"/>
              </a:rPr>
              <a:t>In the setting of anal atresia, the rectum may communicate via FISTULAS with the perineal body  (c) or urogenital tract (d, e, and f)</a:t>
            </a:r>
          </a:p>
          <a:p>
            <a:pPr eaLnBrk="1" hangingPunct="1"/>
            <a:endParaRPr lang="en-US" altLang="en-US" sz="1800" smtClean="0">
              <a:ea typeface="Calibri" pitchFamily="34" charset="0"/>
            </a:endParaRPr>
          </a:p>
          <a:p>
            <a:pPr eaLnBrk="1" hangingPunct="1"/>
            <a:r>
              <a:rPr lang="en-US" altLang="en-US" sz="1800" smtClean="0">
                <a:ea typeface="Calibri" pitchFamily="34" charset="0"/>
              </a:rPr>
              <a:t>In the condition shown in (a), there is actually TOO MUCH mesoderm such that the anal membrane cannot break down.</a:t>
            </a:r>
          </a:p>
          <a:p>
            <a:pPr eaLnBrk="1" hangingPunct="1"/>
            <a:endParaRPr lang="en-US" altLang="en-US" sz="1800" smtClean="0">
              <a:ea typeface="Calibri" pitchFamily="34" charset="0"/>
            </a:endParaRP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219200"/>
            <a:ext cx="3886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7"/>
          <p:cNvSpPr txBox="1">
            <a:spLocks noChangeArrowheads="1"/>
          </p:cNvSpPr>
          <p:nvPr/>
        </p:nvSpPr>
        <p:spPr bwMode="auto">
          <a:xfrm>
            <a:off x="7545388" y="1009650"/>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rPr>
              <a:t>anal atresia</a:t>
            </a:r>
          </a:p>
        </p:txBody>
      </p:sp>
      <p:sp>
        <p:nvSpPr>
          <p:cNvPr id="24582" name="TextBox 8"/>
          <p:cNvSpPr txBox="1">
            <a:spLocks noChangeArrowheads="1"/>
          </p:cNvSpPr>
          <p:nvPr/>
        </p:nvSpPr>
        <p:spPr bwMode="auto">
          <a:xfrm>
            <a:off x="5341938" y="987425"/>
            <a:ext cx="1439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a:r>
              <a:rPr lang="en-US" altLang="en-US" sz="1400">
                <a:solidFill>
                  <a:schemeClr val="tx1"/>
                </a:solidFill>
                <a:latin typeface="Calibri" pitchFamily="34" charset="0"/>
              </a:rPr>
              <a:t>imperforate anus</a:t>
            </a:r>
          </a:p>
        </p:txBody>
      </p:sp>
      <p:sp>
        <p:nvSpPr>
          <p:cNvPr id="24583" name="TextBox 9"/>
          <p:cNvSpPr txBox="1">
            <a:spLocks noChangeArrowheads="1"/>
          </p:cNvSpPr>
          <p:nvPr/>
        </p:nvSpPr>
        <p:spPr bwMode="auto">
          <a:xfrm>
            <a:off x="5246688" y="2787650"/>
            <a:ext cx="154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a:r>
              <a:rPr lang="en-US" altLang="en-US" sz="1400">
                <a:solidFill>
                  <a:schemeClr val="tx1"/>
                </a:solidFill>
                <a:latin typeface="Calibri" pitchFamily="34" charset="0"/>
              </a:rPr>
              <a:t>anoperineal fistula</a:t>
            </a:r>
          </a:p>
        </p:txBody>
      </p:sp>
      <p:sp>
        <p:nvSpPr>
          <p:cNvPr id="24584" name="TextBox 10"/>
          <p:cNvSpPr txBox="1">
            <a:spLocks noChangeArrowheads="1"/>
          </p:cNvSpPr>
          <p:nvPr/>
        </p:nvSpPr>
        <p:spPr bwMode="auto">
          <a:xfrm>
            <a:off x="7356475" y="2825750"/>
            <a:ext cx="1565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a:r>
              <a:rPr lang="en-US" altLang="en-US" sz="1400">
                <a:solidFill>
                  <a:schemeClr val="tx1"/>
                </a:solidFill>
                <a:latin typeface="Calibri" pitchFamily="34" charset="0"/>
              </a:rPr>
              <a:t>rectovaginal fistula</a:t>
            </a:r>
          </a:p>
        </p:txBody>
      </p:sp>
      <p:sp>
        <p:nvSpPr>
          <p:cNvPr id="24585" name="TextBox 11"/>
          <p:cNvSpPr txBox="1">
            <a:spLocks noChangeArrowheads="1"/>
          </p:cNvSpPr>
          <p:nvPr/>
        </p:nvSpPr>
        <p:spPr bwMode="auto">
          <a:xfrm>
            <a:off x="5219700" y="4562475"/>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a:r>
              <a:rPr lang="en-US" altLang="en-US" sz="1400">
                <a:solidFill>
                  <a:schemeClr val="tx1"/>
                </a:solidFill>
                <a:latin typeface="Calibri" pitchFamily="34" charset="0"/>
              </a:rPr>
              <a:t>rectourethral fistula</a:t>
            </a:r>
          </a:p>
        </p:txBody>
      </p:sp>
      <p:sp>
        <p:nvSpPr>
          <p:cNvPr id="24586" name="TextBox 12"/>
          <p:cNvSpPr txBox="1">
            <a:spLocks noChangeArrowheads="1"/>
          </p:cNvSpPr>
          <p:nvPr/>
        </p:nvSpPr>
        <p:spPr bwMode="auto">
          <a:xfrm>
            <a:off x="7315200" y="4581525"/>
            <a:ext cx="153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a:r>
              <a:rPr lang="en-US" altLang="en-US" sz="1400">
                <a:solidFill>
                  <a:schemeClr val="tx1"/>
                </a:solidFill>
                <a:latin typeface="Calibri" pitchFamily="34" charset="0"/>
              </a:rPr>
              <a:t>rectovesical fistula</a:t>
            </a:r>
          </a:p>
        </p:txBody>
      </p:sp>
      <p:sp>
        <p:nvSpPr>
          <p:cNvPr id="11" name="TextBox 1"/>
          <p:cNvSpPr txBox="1">
            <a:spLocks noChangeArrowheads="1"/>
          </p:cNvSpPr>
          <p:nvPr/>
        </p:nvSpPr>
        <p:spPr bwMode="auto">
          <a:xfrm>
            <a:off x="7720013" y="6581775"/>
            <a:ext cx="1271587"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15-18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0"/>
            <a:ext cx="9067800" cy="1143000"/>
          </a:xfrm>
        </p:spPr>
        <p:txBody>
          <a:bodyPr/>
          <a:lstStyle/>
          <a:p>
            <a:pPr eaLnBrk="1" hangingPunct="1"/>
            <a:r>
              <a:rPr lang="en-US" altLang="en-US" sz="3200" smtClean="0">
                <a:ea typeface="Calibri" pitchFamily="34" charset="0"/>
              </a:rPr>
              <a:t>The trigone of the bladder is formed via the incorporation of a portion of the mesonephric ducts</a:t>
            </a:r>
          </a:p>
        </p:txBody>
      </p:sp>
      <p:sp>
        <p:nvSpPr>
          <p:cNvPr id="25603" name="Content Placeholder 3"/>
          <p:cNvSpPr>
            <a:spLocks noGrp="1"/>
          </p:cNvSpPr>
          <p:nvPr>
            <p:ph idx="13"/>
          </p:nvPr>
        </p:nvSpPr>
        <p:spPr>
          <a:xfrm>
            <a:off x="228600" y="4419600"/>
            <a:ext cx="8915400" cy="2438400"/>
          </a:xfrm>
        </p:spPr>
        <p:txBody>
          <a:bodyPr/>
          <a:lstStyle/>
          <a:p>
            <a:pPr marL="176213" indent="-176213" eaLnBrk="1" hangingPunct="1"/>
            <a:r>
              <a:rPr lang="en-US" altLang="en-US" sz="1400" smtClean="0">
                <a:ea typeface="Calibri" pitchFamily="34" charset="0"/>
              </a:rPr>
              <a:t>The mesonephric duct connects to the cloaca (which becomes bladder).  Recall that the ureteric buds grow from the mesonephric ducts.</a:t>
            </a:r>
          </a:p>
          <a:p>
            <a:pPr marL="176213" indent="-176213" eaLnBrk="1" hangingPunct="1"/>
            <a:r>
              <a:rPr lang="en-US" altLang="en-US" sz="1400" smtClean="0">
                <a:ea typeface="Calibri" pitchFamily="34" charset="0"/>
              </a:rPr>
              <a:t>As the bladder grows and expands, the distal ends of the mesonephric ducts are absorbed into the wall of the bladder, but the absorption STOPS at the point where the ureteric bud branched off the mesonephric duct.  Thus, the opening of the ureters ends up dorsal and superior to opening of the mesonephric ducts</a:t>
            </a:r>
          </a:p>
          <a:p>
            <a:pPr marL="176213" indent="-176213" eaLnBrk="1" hangingPunct="1"/>
            <a:r>
              <a:rPr lang="en-US" altLang="en-US" sz="1400" smtClean="0">
                <a:ea typeface="Calibri" pitchFamily="34" charset="0"/>
              </a:rPr>
              <a:t>In </a:t>
            </a:r>
            <a:r>
              <a:rPr lang="en-US" altLang="en-US" sz="1400" b="1" smtClean="0">
                <a:ea typeface="Calibri" pitchFamily="34" charset="0"/>
              </a:rPr>
              <a:t>females</a:t>
            </a:r>
            <a:r>
              <a:rPr lang="en-US" altLang="en-US" sz="1400" smtClean="0">
                <a:ea typeface="Calibri" pitchFamily="34" charset="0"/>
              </a:rPr>
              <a:t>, most of the </a:t>
            </a:r>
            <a:r>
              <a:rPr lang="en-US" altLang="en-US" sz="1400" b="1" smtClean="0">
                <a:ea typeface="Calibri" pitchFamily="34" charset="0"/>
              </a:rPr>
              <a:t>mesonephric ducts regress</a:t>
            </a:r>
            <a:r>
              <a:rPr lang="en-US" altLang="en-US" sz="1400" smtClean="0">
                <a:ea typeface="Calibri" pitchFamily="34" charset="0"/>
              </a:rPr>
              <a:t> except for that which is within the trigone of the bladder.</a:t>
            </a:r>
          </a:p>
          <a:p>
            <a:pPr marL="176213" indent="-176213" eaLnBrk="1" hangingPunct="1"/>
            <a:r>
              <a:rPr lang="en-US" altLang="en-US" sz="1400" smtClean="0">
                <a:ea typeface="Calibri" pitchFamily="34" charset="0"/>
              </a:rPr>
              <a:t>In </a:t>
            </a:r>
            <a:r>
              <a:rPr lang="en-US" altLang="en-US" sz="1400" b="1" smtClean="0">
                <a:ea typeface="Calibri" pitchFamily="34" charset="0"/>
              </a:rPr>
              <a:t>males</a:t>
            </a:r>
            <a:r>
              <a:rPr lang="en-US" altLang="en-US" sz="1400" smtClean="0">
                <a:ea typeface="Calibri" pitchFamily="34" charset="0"/>
              </a:rPr>
              <a:t>, the </a:t>
            </a:r>
            <a:r>
              <a:rPr lang="en-US" altLang="en-US" sz="1400" b="1" smtClean="0">
                <a:ea typeface="Calibri" pitchFamily="34" charset="0"/>
              </a:rPr>
              <a:t>mesonephric ducts are retained </a:t>
            </a:r>
            <a:r>
              <a:rPr lang="en-US" altLang="en-US" sz="1400" smtClean="0">
                <a:ea typeface="Calibri" pitchFamily="34" charset="0"/>
              </a:rPr>
              <a:t>as the </a:t>
            </a:r>
            <a:r>
              <a:rPr lang="en-US" altLang="en-US" sz="1400" b="1" smtClean="0">
                <a:ea typeface="Calibri" pitchFamily="34" charset="0"/>
              </a:rPr>
              <a:t>ductus deferens </a:t>
            </a:r>
            <a:r>
              <a:rPr lang="en-US" altLang="en-US" sz="1400" smtClean="0">
                <a:ea typeface="Calibri" pitchFamily="34" charset="0"/>
              </a:rPr>
              <a:t>and </a:t>
            </a:r>
            <a:r>
              <a:rPr lang="en-US" altLang="en-US" sz="1400" b="1" smtClean="0">
                <a:ea typeface="Calibri" pitchFamily="34" charset="0"/>
              </a:rPr>
              <a:t>ejaculatory ducts </a:t>
            </a:r>
            <a:r>
              <a:rPr lang="en-US" altLang="en-US" sz="1400" smtClean="0">
                <a:ea typeface="Calibri" pitchFamily="34" charset="0"/>
              </a:rPr>
              <a:t>that convey sperm from the testes ultimately to the prostatic urethra.</a:t>
            </a:r>
          </a:p>
          <a:p>
            <a:pPr marL="176213" indent="-176213" eaLnBrk="1" hangingPunct="1"/>
            <a:r>
              <a:rPr lang="en-US" altLang="en-US" sz="1400" b="1" i="1" smtClean="0">
                <a:solidFill>
                  <a:srgbClr val="FF0000"/>
                </a:solidFill>
                <a:ea typeface="Calibri" pitchFamily="34" charset="0"/>
              </a:rPr>
              <a:t>As a MESONEPHRIC DUCT derivative, the trigone is sensitive to sex hormones and can undergo hormone-induced epithelial metaplasia, a condition known as TRIGONITIS which can lead to urinary symptoms.</a:t>
            </a:r>
          </a:p>
        </p:txBody>
      </p:sp>
      <p:pic>
        <p:nvPicPr>
          <p:cNvPr id="256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828800"/>
            <a:ext cx="5867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4"/>
          <p:cNvSpPr txBox="1">
            <a:spLocks noChangeArrowheads="1"/>
          </p:cNvSpPr>
          <p:nvPr/>
        </p:nvSpPr>
        <p:spPr bwMode="auto">
          <a:xfrm>
            <a:off x="1960563" y="1371600"/>
            <a:ext cx="2306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i="1">
                <a:solidFill>
                  <a:schemeClr val="tx1"/>
                </a:solidFill>
                <a:latin typeface="Calibri" pitchFamily="34" charset="0"/>
                <a:ea typeface="Calibri" pitchFamily="34" charset="0"/>
                <a:cs typeface="Calibri" pitchFamily="34" charset="0"/>
              </a:rPr>
              <a:t>Viewed from the back:</a:t>
            </a:r>
          </a:p>
        </p:txBody>
      </p:sp>
      <p:sp>
        <p:nvSpPr>
          <p:cNvPr id="6" name="TextBox 1"/>
          <p:cNvSpPr txBox="1">
            <a:spLocks noChangeArrowheads="1"/>
          </p:cNvSpPr>
          <p:nvPr/>
        </p:nvSpPr>
        <p:spPr bwMode="auto">
          <a:xfrm>
            <a:off x="6334125" y="3400425"/>
            <a:ext cx="1219200" cy="261938"/>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050" dirty="0" smtClean="0">
                <a:latin typeface="+mn-lt"/>
              </a:rPr>
              <a:t>Larsen’s fig 15-12 </a:t>
            </a:r>
          </a:p>
        </p:txBody>
      </p:sp>
      <p:grpSp>
        <p:nvGrpSpPr>
          <p:cNvPr id="25607" name="Group 1"/>
          <p:cNvGrpSpPr>
            <a:grpSpLocks/>
          </p:cNvGrpSpPr>
          <p:nvPr/>
        </p:nvGrpSpPr>
        <p:grpSpPr bwMode="auto">
          <a:xfrm>
            <a:off x="76200" y="1371600"/>
            <a:ext cx="1433513" cy="3059113"/>
            <a:chOff x="6248400" y="3575538"/>
            <a:chExt cx="1433513" cy="3059723"/>
          </a:xfrm>
        </p:grpSpPr>
        <p:pic>
          <p:nvPicPr>
            <p:cNvPr id="25617" name="Picture 5"/>
            <p:cNvPicPr>
              <a:picLocks noChangeAspect="1" noChangeArrowheads="1"/>
            </p:cNvPicPr>
            <p:nvPr/>
          </p:nvPicPr>
          <p:blipFill>
            <a:blip r:embed="rId5">
              <a:lum bright="-10000" contrast="20000"/>
              <a:extLst>
                <a:ext uri="{28A0092B-C50C-407E-A947-70E740481C1C}">
                  <a14:useLocalDpi xmlns:a14="http://schemas.microsoft.com/office/drawing/2010/main" val="0"/>
                </a:ext>
              </a:extLst>
            </a:blip>
            <a:srcRect l="83363" t="43581" b="3703"/>
            <a:stretch>
              <a:fillRect/>
            </a:stretch>
          </p:blipFill>
          <p:spPr bwMode="auto">
            <a:xfrm>
              <a:off x="6606778" y="3575538"/>
              <a:ext cx="1075135" cy="305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5"/>
            <p:cNvPicPr>
              <a:picLocks noChangeAspect="1" noChangeArrowheads="1"/>
            </p:cNvPicPr>
            <p:nvPr/>
          </p:nvPicPr>
          <p:blipFill>
            <a:blip r:embed="rId5">
              <a:lum bright="-10000" contrast="20000"/>
              <a:extLst>
                <a:ext uri="{28A0092B-C50C-407E-A947-70E740481C1C}">
                  <a14:useLocalDpi xmlns:a14="http://schemas.microsoft.com/office/drawing/2010/main" val="0"/>
                </a:ext>
              </a:extLst>
            </a:blip>
            <a:srcRect l="88910" t="43581" b="3703"/>
            <a:stretch>
              <a:fillRect/>
            </a:stretch>
          </p:blipFill>
          <p:spPr bwMode="auto">
            <a:xfrm flipH="1">
              <a:off x="6248400" y="3581399"/>
              <a:ext cx="716756" cy="305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 name="Straight Connector 4"/>
          <p:cNvCxnSpPr/>
          <p:nvPr/>
        </p:nvCxnSpPr>
        <p:spPr>
          <a:xfrm flipH="1" flipV="1">
            <a:off x="868363" y="4267200"/>
            <a:ext cx="427037"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74763" y="4191000"/>
            <a:ext cx="706437" cy="338138"/>
          </a:xfrm>
          <a:prstGeom prst="rect">
            <a:avLst/>
          </a:prstGeom>
          <a:noFill/>
        </p:spPr>
        <p:txBody>
          <a:bodyPr wrap="none">
            <a:spAutoFit/>
          </a:bodyPr>
          <a:lstStyle/>
          <a:p>
            <a:pPr eaLnBrk="0" hangingPunct="0">
              <a:defRPr/>
            </a:pPr>
            <a:r>
              <a:rPr lang="en-US" sz="1600" dirty="0">
                <a:solidFill>
                  <a:schemeClr val="tx1"/>
                </a:solidFill>
                <a:latin typeface="+mn-lt"/>
                <a:cs typeface="+mn-cs"/>
              </a:rPr>
              <a:t>cloaca</a:t>
            </a:r>
          </a:p>
        </p:txBody>
      </p:sp>
      <p:cxnSp>
        <p:nvCxnSpPr>
          <p:cNvPr id="12" name="Straight Connector 11"/>
          <p:cNvCxnSpPr/>
          <p:nvPr/>
        </p:nvCxnSpPr>
        <p:spPr>
          <a:xfrm flipH="1" flipV="1">
            <a:off x="1219200" y="3716338"/>
            <a:ext cx="719138" cy="2603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266825" y="3886200"/>
            <a:ext cx="3305175" cy="338138"/>
          </a:xfrm>
          <a:prstGeom prst="rect">
            <a:avLst/>
          </a:prstGeom>
          <a:noFill/>
        </p:spPr>
        <p:txBody>
          <a:bodyPr wrap="none">
            <a:spAutoFit/>
          </a:bodyPr>
          <a:lstStyle/>
          <a:p>
            <a:pPr eaLnBrk="0" hangingPunct="0">
              <a:defRPr/>
            </a:pPr>
            <a:r>
              <a:rPr lang="en-US" sz="1600" dirty="0">
                <a:solidFill>
                  <a:schemeClr val="tx1"/>
                </a:solidFill>
                <a:latin typeface="+mn-lt"/>
                <a:cs typeface="+mn-cs"/>
              </a:rPr>
              <a:t>ureteric bud &amp; </a:t>
            </a:r>
            <a:r>
              <a:rPr lang="en-US" sz="1600" dirty="0" err="1">
                <a:solidFill>
                  <a:schemeClr val="tx1"/>
                </a:solidFill>
                <a:latin typeface="+mn-lt"/>
                <a:cs typeface="+mn-cs"/>
              </a:rPr>
              <a:t>metanephric</a:t>
            </a:r>
            <a:r>
              <a:rPr lang="en-US" sz="1600" dirty="0">
                <a:solidFill>
                  <a:schemeClr val="tx1"/>
                </a:solidFill>
                <a:latin typeface="+mn-lt"/>
                <a:cs typeface="+mn-cs"/>
              </a:rPr>
              <a:t> </a:t>
            </a:r>
            <a:r>
              <a:rPr lang="en-US" sz="1600" dirty="0" err="1">
                <a:solidFill>
                  <a:schemeClr val="tx1"/>
                </a:solidFill>
                <a:latin typeface="+mn-lt"/>
                <a:cs typeface="+mn-cs"/>
              </a:rPr>
              <a:t>blastema</a:t>
            </a:r>
            <a:endParaRPr lang="en-US" sz="1600" dirty="0">
              <a:solidFill>
                <a:schemeClr val="tx1"/>
              </a:solidFill>
              <a:latin typeface="+mn-lt"/>
              <a:cs typeface="+mn-cs"/>
            </a:endParaRPr>
          </a:p>
        </p:txBody>
      </p:sp>
      <p:cxnSp>
        <p:nvCxnSpPr>
          <p:cNvPr id="15" name="Straight Connector 14"/>
          <p:cNvCxnSpPr/>
          <p:nvPr/>
        </p:nvCxnSpPr>
        <p:spPr>
          <a:xfrm flipH="1">
            <a:off x="228600" y="1371600"/>
            <a:ext cx="563563" cy="527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92163" y="1377950"/>
            <a:ext cx="579437" cy="5207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1913" y="1066800"/>
            <a:ext cx="1766887" cy="338138"/>
          </a:xfrm>
          <a:prstGeom prst="rect">
            <a:avLst/>
          </a:prstGeom>
          <a:noFill/>
        </p:spPr>
        <p:txBody>
          <a:bodyPr wrap="none">
            <a:spAutoFit/>
          </a:bodyPr>
          <a:lstStyle/>
          <a:p>
            <a:pPr eaLnBrk="0" hangingPunct="0">
              <a:defRPr/>
            </a:pPr>
            <a:r>
              <a:rPr lang="en-US" sz="1600" dirty="0" err="1">
                <a:solidFill>
                  <a:schemeClr val="tx1"/>
                </a:solidFill>
                <a:latin typeface="+mn-lt"/>
                <a:cs typeface="+mn-cs"/>
              </a:rPr>
              <a:t>mesonephric</a:t>
            </a:r>
            <a:r>
              <a:rPr lang="en-US" sz="1600" dirty="0">
                <a:solidFill>
                  <a:schemeClr val="tx1"/>
                </a:solidFill>
                <a:latin typeface="+mn-lt"/>
                <a:cs typeface="+mn-cs"/>
              </a:rPr>
              <a:t> ducts</a:t>
            </a:r>
          </a:p>
        </p:txBody>
      </p:sp>
      <p:sp>
        <p:nvSpPr>
          <p:cNvPr id="20" name="TextBox 19"/>
          <p:cNvSpPr txBox="1"/>
          <p:nvPr/>
        </p:nvSpPr>
        <p:spPr>
          <a:xfrm>
            <a:off x="7504113" y="3378200"/>
            <a:ext cx="1639887" cy="307975"/>
          </a:xfrm>
          <a:prstGeom prst="rect">
            <a:avLst/>
          </a:prstGeom>
          <a:noFill/>
        </p:spPr>
        <p:txBody>
          <a:bodyPr wrap="none">
            <a:spAutoFit/>
          </a:bodyPr>
          <a:lstStyle/>
          <a:p>
            <a:pPr algn="ctr" eaLnBrk="0" hangingPunct="0">
              <a:defRPr/>
            </a:pPr>
            <a:r>
              <a:rPr lang="en-US" sz="1400" dirty="0">
                <a:solidFill>
                  <a:schemeClr val="tx1"/>
                </a:solidFill>
                <a:latin typeface="+mn-lt"/>
                <a:cs typeface="+mn-cs"/>
                <a:hlinkClick r:id="rId6"/>
              </a:rPr>
              <a:t>(QuickTime version)</a:t>
            </a:r>
            <a:endParaRPr lang="en-US" sz="1400" dirty="0">
              <a:solidFill>
                <a:schemeClr val="tx1"/>
              </a:solidFill>
              <a:latin typeface="+mn-lt"/>
              <a:cs typeface="+mn-cs"/>
            </a:endParaRPr>
          </a:p>
        </p:txBody>
      </p:sp>
      <p:pic>
        <p:nvPicPr>
          <p:cNvPr id="3" name="Trigone_00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lum bright="-6000" contrast="20000"/>
          </a:blip>
          <a:stretch>
            <a:fillRect/>
          </a:stretch>
        </p:blipFill>
        <p:spPr>
          <a:xfrm>
            <a:off x="7553325" y="2160162"/>
            <a:ext cx="1514475" cy="117696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0"/>
            <a:ext cx="7772400" cy="1143000"/>
          </a:xfrm>
        </p:spPr>
        <p:txBody>
          <a:bodyPr rtlCol="0">
            <a:normAutofit fontScale="90000"/>
          </a:bodyPr>
          <a:lstStyle/>
          <a:p>
            <a:pPr eaLnBrk="1" fontAlgn="auto" hangingPunct="1">
              <a:spcAft>
                <a:spcPts val="0"/>
              </a:spcAft>
              <a:defRPr/>
            </a:pPr>
            <a:r>
              <a:rPr lang="en-US" dirty="0" smtClean="0"/>
              <a:t>Abnormal attachment of the ureters</a:t>
            </a:r>
          </a:p>
        </p:txBody>
      </p:sp>
      <p:sp>
        <p:nvSpPr>
          <p:cNvPr id="26627" name="Content Placeholder 3"/>
          <p:cNvSpPr>
            <a:spLocks noGrp="1"/>
          </p:cNvSpPr>
          <p:nvPr>
            <p:ph idx="1"/>
          </p:nvPr>
        </p:nvSpPr>
        <p:spPr>
          <a:xfrm>
            <a:off x="5943600" y="1447800"/>
            <a:ext cx="3048000" cy="2057400"/>
          </a:xfrm>
        </p:spPr>
        <p:txBody>
          <a:bodyPr/>
          <a:lstStyle/>
          <a:p>
            <a:pPr marL="0" indent="0" eaLnBrk="1" hangingPunct="1">
              <a:buFontTx/>
              <a:buNone/>
            </a:pPr>
            <a:r>
              <a:rPr lang="en-US" altLang="en-US" sz="1800" smtClean="0"/>
              <a:t>Relationship of mesonephric (Wolffian), paramesonephric (Müllerian), and metanephric (ureteric) ducts is such that the ureters can end up attached at sites other than the bladder.</a:t>
            </a: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400"/>
            <a:ext cx="52959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114800"/>
            <a:ext cx="7620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7110413" y="6505575"/>
            <a:ext cx="1271587"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16-17 </a:t>
            </a:r>
          </a:p>
        </p:txBody>
      </p:sp>
      <p:sp>
        <p:nvSpPr>
          <p:cNvPr id="7" name="TextBox 1"/>
          <p:cNvSpPr txBox="1">
            <a:spLocks noChangeArrowheads="1"/>
          </p:cNvSpPr>
          <p:nvPr/>
        </p:nvSpPr>
        <p:spPr bwMode="auto">
          <a:xfrm>
            <a:off x="2209800" y="3543300"/>
            <a:ext cx="14620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a:t>
            </a:r>
            <a:r>
              <a:rPr lang="en-US" sz="1200" dirty="0" smtClean="0">
                <a:latin typeface="+mn-lt"/>
              </a:rPr>
              <a:t> fig 15-13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85800" y="76200"/>
            <a:ext cx="7772400" cy="1143000"/>
          </a:xfrm>
        </p:spPr>
        <p:txBody>
          <a:bodyPr rtlCol="0">
            <a:normAutofit fontScale="90000"/>
          </a:bodyPr>
          <a:lstStyle/>
          <a:p>
            <a:pPr eaLnBrk="1" fontAlgn="auto" hangingPunct="1">
              <a:spcAft>
                <a:spcPts val="0"/>
              </a:spcAft>
              <a:defRPr/>
            </a:pPr>
            <a:r>
              <a:rPr lang="en-US" smtClean="0"/>
              <a:t>Other malformations: urachal cysts and fistulas</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71600"/>
            <a:ext cx="5105400"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914775"/>
            <a:ext cx="76200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7339013" y="6550025"/>
            <a:ext cx="1271587"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16-18 </a:t>
            </a:r>
          </a:p>
        </p:txBody>
      </p:sp>
      <p:sp>
        <p:nvSpPr>
          <p:cNvPr id="6" name="TextBox 1"/>
          <p:cNvSpPr txBox="1">
            <a:spLocks noChangeArrowheads="1"/>
          </p:cNvSpPr>
          <p:nvPr/>
        </p:nvSpPr>
        <p:spPr bwMode="auto">
          <a:xfrm>
            <a:off x="3505200" y="3529013"/>
            <a:ext cx="14620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a:t>
            </a:r>
            <a:r>
              <a:rPr lang="en-US" sz="1200" dirty="0" smtClean="0">
                <a:latin typeface="+mn-lt"/>
              </a:rPr>
              <a:t> fig 15-13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ctrTitle"/>
          </p:nvPr>
        </p:nvSpPr>
        <p:spPr>
          <a:xfrm>
            <a:off x="0" y="30163"/>
            <a:ext cx="9144000" cy="1470025"/>
          </a:xfrm>
        </p:spPr>
        <p:txBody>
          <a:bodyPr/>
          <a:lstStyle/>
          <a:p>
            <a:pPr eaLnBrk="1" hangingPunct="1"/>
            <a:r>
              <a:rPr lang="en-US" altLang="en-US" smtClean="0"/>
              <a:t>Development of the Adrenal Glands</a:t>
            </a: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814513"/>
            <a:ext cx="4365625"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l="15863" t="10513" r="21329" b="10513"/>
          <a:stretch>
            <a:fillRect/>
          </a:stretch>
        </p:blipFill>
        <p:spPr bwMode="auto">
          <a:xfrm>
            <a:off x="4648200" y="1665288"/>
            <a:ext cx="3989388"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5"/>
          <p:cNvSpPr txBox="1">
            <a:spLocks noChangeArrowheads="1"/>
          </p:cNvSpPr>
          <p:nvPr/>
        </p:nvSpPr>
        <p:spPr bwMode="auto">
          <a:xfrm>
            <a:off x="1066800" y="1458913"/>
            <a:ext cx="1057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10 weeks</a:t>
            </a:r>
          </a:p>
        </p:txBody>
      </p:sp>
      <p:sp>
        <p:nvSpPr>
          <p:cNvPr id="28678" name="TextBox 8"/>
          <p:cNvSpPr txBox="1">
            <a:spLocks noChangeArrowheads="1"/>
          </p:cNvSpPr>
          <p:nvPr/>
        </p:nvSpPr>
        <p:spPr bwMode="auto">
          <a:xfrm>
            <a:off x="6257925" y="1458913"/>
            <a:ext cx="668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adult</a:t>
            </a:r>
          </a:p>
        </p:txBody>
      </p:sp>
      <p:cxnSp>
        <p:nvCxnSpPr>
          <p:cNvPr id="8" name="Straight Connector 7"/>
          <p:cNvCxnSpPr/>
          <p:nvPr/>
        </p:nvCxnSpPr>
        <p:spPr>
          <a:xfrm>
            <a:off x="2259013" y="33528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446588" y="2514600"/>
            <a:ext cx="1811337" cy="731838"/>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28681" name="TextBox 1"/>
          <p:cNvSpPr txBox="1">
            <a:spLocks noChangeArrowheads="1"/>
          </p:cNvSpPr>
          <p:nvPr/>
        </p:nvSpPr>
        <p:spPr bwMode="auto">
          <a:xfrm>
            <a:off x="-6350" y="5410200"/>
            <a:ext cx="1955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200">
                <a:solidFill>
                  <a:schemeClr val="tx1"/>
                </a:solidFill>
                <a:latin typeface="Calibri" pitchFamily="34" charset="0"/>
                <a:ea typeface="Calibri" pitchFamily="34" charset="0"/>
                <a:cs typeface="Calibri" pitchFamily="34" charset="0"/>
              </a:rPr>
              <a:t>Moore and Persaud, fig 12-3</a:t>
            </a:r>
          </a:p>
        </p:txBody>
      </p:sp>
      <p:sp>
        <p:nvSpPr>
          <p:cNvPr id="28682" name="TextBox 1"/>
          <p:cNvSpPr txBox="1">
            <a:spLocks noChangeArrowheads="1"/>
          </p:cNvSpPr>
          <p:nvPr/>
        </p:nvSpPr>
        <p:spPr bwMode="auto">
          <a:xfrm>
            <a:off x="6570663" y="6254750"/>
            <a:ext cx="1304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200">
                <a:solidFill>
                  <a:schemeClr val="tx1"/>
                </a:solidFill>
                <a:latin typeface="Calibri" pitchFamily="34" charset="0"/>
                <a:ea typeface="Calibri" pitchFamily="34" charset="0"/>
                <a:cs typeface="Calibri" pitchFamily="34" charset="0"/>
              </a:rPr>
              <a:t>Netter’s plate 319</a:t>
            </a:r>
          </a:p>
        </p:txBody>
      </p:sp>
    </p:spTree>
    <p:extLst>
      <p:ext uri="{BB962C8B-B14F-4D97-AF65-F5344CB8AC3E}">
        <p14:creationId xmlns:p14="http://schemas.microsoft.com/office/powerpoint/2010/main" val="32160919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a:extLst>
              <a:ext uri="{28A0092B-C50C-407E-A947-70E740481C1C}">
                <a14:useLocalDpi xmlns:a14="http://schemas.microsoft.com/office/drawing/2010/main" val="0"/>
              </a:ext>
            </a:extLst>
          </a:blip>
          <a:srcRect t="3352" b="2139"/>
          <a:stretch>
            <a:fillRect/>
          </a:stretch>
        </p:blipFill>
        <p:spPr bwMode="auto">
          <a:xfrm>
            <a:off x="0" y="381000"/>
            <a:ext cx="586740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le 1"/>
          <p:cNvSpPr>
            <a:spLocks noGrp="1"/>
          </p:cNvSpPr>
          <p:nvPr>
            <p:ph type="title"/>
          </p:nvPr>
        </p:nvSpPr>
        <p:spPr>
          <a:xfrm>
            <a:off x="457200" y="0"/>
            <a:ext cx="8305800" cy="430213"/>
          </a:xfrm>
        </p:spPr>
        <p:txBody>
          <a:bodyPr/>
          <a:lstStyle/>
          <a:p>
            <a:pPr eaLnBrk="1" hangingPunct="1"/>
            <a:r>
              <a:rPr lang="en-US" altLang="en-US" sz="2000" smtClean="0"/>
              <a:t>The adrenal gland develops from </a:t>
            </a:r>
            <a:r>
              <a:rPr lang="en-US" altLang="en-US" sz="2000" b="1" smtClean="0"/>
              <a:t>Intermediate Mesoderm </a:t>
            </a:r>
            <a:r>
              <a:rPr lang="en-US" altLang="en-US" sz="2000" smtClean="0"/>
              <a:t>AND </a:t>
            </a:r>
            <a:r>
              <a:rPr lang="en-US" altLang="en-US" sz="2000" b="1" smtClean="0"/>
              <a:t>Neural Crest</a:t>
            </a:r>
          </a:p>
        </p:txBody>
      </p:sp>
      <p:sp>
        <p:nvSpPr>
          <p:cNvPr id="29700" name="Content Placeholder 2"/>
          <p:cNvSpPr>
            <a:spLocks noGrp="1"/>
          </p:cNvSpPr>
          <p:nvPr>
            <p:ph idx="1"/>
          </p:nvPr>
        </p:nvSpPr>
        <p:spPr>
          <a:xfrm>
            <a:off x="304800" y="5105400"/>
            <a:ext cx="8534400" cy="1752600"/>
          </a:xfrm>
        </p:spPr>
        <p:txBody>
          <a:bodyPr/>
          <a:lstStyle/>
          <a:p>
            <a:pPr eaLnBrk="1" hangingPunct="1"/>
            <a:r>
              <a:rPr lang="en-US" altLang="en-US" sz="1500" b="1" smtClean="0"/>
              <a:t>Intermediate mesoderm </a:t>
            </a:r>
            <a:r>
              <a:rPr lang="en-US" altLang="en-US" sz="1500" smtClean="0"/>
              <a:t>in the lumbar region of the abdominal cavity develops into the </a:t>
            </a:r>
            <a:r>
              <a:rPr lang="en-US" altLang="en-US" sz="1500" b="1" smtClean="0"/>
              <a:t>ADRENAL CORTEX </a:t>
            </a:r>
            <a:r>
              <a:rPr lang="en-US" altLang="en-US" sz="1500" smtClean="0"/>
              <a:t>(first fetal, then definitive  -the fetal cortex regresses such that the gland is </a:t>
            </a:r>
            <a:r>
              <a:rPr lang="en-US" altLang="en-US" sz="1500" b="1" smtClean="0"/>
              <a:t>smaller</a:t>
            </a:r>
            <a:r>
              <a:rPr lang="en-US" altLang="en-US" sz="1500" smtClean="0"/>
              <a:t> in adults compared to infants and toddlers)</a:t>
            </a:r>
          </a:p>
          <a:p>
            <a:pPr eaLnBrk="1" hangingPunct="1"/>
            <a:r>
              <a:rPr lang="en-US" altLang="en-US" sz="1500" b="1" smtClean="0"/>
              <a:t>NEURAL CREST </a:t>
            </a:r>
            <a:r>
              <a:rPr lang="en-US" altLang="en-US" sz="1500" smtClean="0"/>
              <a:t>cells migrate to that region and invade the interior of the gland to give rise to </a:t>
            </a:r>
            <a:r>
              <a:rPr lang="en-US" altLang="en-US" sz="1500" b="1" smtClean="0"/>
              <a:t>CHROMAFFIN CELLS </a:t>
            </a:r>
            <a:r>
              <a:rPr lang="en-US" altLang="en-US" sz="1500" smtClean="0"/>
              <a:t>of the</a:t>
            </a:r>
            <a:r>
              <a:rPr lang="en-US" altLang="en-US" sz="1500" b="1" smtClean="0"/>
              <a:t> ADRENAL MEDULLA</a:t>
            </a:r>
          </a:p>
          <a:p>
            <a:pPr eaLnBrk="1" hangingPunct="1"/>
            <a:r>
              <a:rPr lang="en-US" altLang="en-US" sz="1500" b="1" smtClean="0"/>
              <a:t>So, the adrenal medulla is basically made of post-ganglionic sympathetic neurons that secrete epinephrine or norepinephrine into the blood.</a:t>
            </a: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t="19028" b="12054"/>
          <a:stretch>
            <a:fillRect/>
          </a:stretch>
        </p:blipFill>
        <p:spPr bwMode="auto">
          <a:xfrm>
            <a:off x="5970588" y="555625"/>
            <a:ext cx="307816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086475" y="2797175"/>
            <a:ext cx="3073400" cy="2308225"/>
          </a:xfrm>
          <a:prstGeom prst="rect">
            <a:avLst/>
          </a:prstGeom>
          <a:noFill/>
        </p:spPr>
        <p:txBody>
          <a:bodyPr>
            <a:spAutoFit/>
          </a:bodyPr>
          <a:lstStyle/>
          <a:p>
            <a:pPr marL="171450" indent="-171450" eaLnBrk="0" hangingPunct="0">
              <a:buFont typeface="Arial" pitchFamily="34" charset="0"/>
              <a:buChar char="•"/>
              <a:defRPr/>
            </a:pPr>
            <a:r>
              <a:rPr lang="en-US" sz="1200" dirty="0">
                <a:solidFill>
                  <a:schemeClr val="tx1"/>
                </a:solidFill>
                <a:latin typeface="Calibri" pitchFamily="34" charset="0"/>
                <a:cs typeface="Calibri" pitchFamily="34" charset="0"/>
              </a:rPr>
              <a:t>Pre-ganglionic neurons in lateral horn T10-L1 send fibers THROUGH sympathetic trunk  to celiac and </a:t>
            </a:r>
            <a:r>
              <a:rPr lang="en-US" sz="1200" dirty="0" err="1">
                <a:solidFill>
                  <a:schemeClr val="tx1"/>
                </a:solidFill>
                <a:latin typeface="Calibri" pitchFamily="34" charset="0"/>
                <a:cs typeface="Calibri" pitchFamily="34" charset="0"/>
              </a:rPr>
              <a:t>aorticorenal</a:t>
            </a:r>
            <a:r>
              <a:rPr lang="en-US" sz="1200" dirty="0">
                <a:solidFill>
                  <a:schemeClr val="tx1"/>
                </a:solidFill>
                <a:latin typeface="Calibri" pitchFamily="34" charset="0"/>
                <a:cs typeface="Calibri" pitchFamily="34" charset="0"/>
              </a:rPr>
              <a:t> ganglia --post-ganglionic neurons from there then project to the adrenal medulla</a:t>
            </a:r>
          </a:p>
          <a:p>
            <a:pPr marL="171450" indent="-171450" eaLnBrk="0" hangingPunct="0">
              <a:buFont typeface="Arial" pitchFamily="34" charset="0"/>
              <a:buChar char="•"/>
              <a:defRPr/>
            </a:pPr>
            <a:r>
              <a:rPr lang="en-US" sz="1200" dirty="0">
                <a:solidFill>
                  <a:schemeClr val="tx1"/>
                </a:solidFill>
                <a:latin typeface="Calibri" pitchFamily="34" charset="0"/>
                <a:cs typeface="Calibri" pitchFamily="34" charset="0"/>
              </a:rPr>
              <a:t>Some fibers from lateral horn go directly to adrenal medulla</a:t>
            </a:r>
          </a:p>
          <a:p>
            <a:pPr marL="171450" indent="-171450" eaLnBrk="0" hangingPunct="0">
              <a:buFont typeface="Arial" pitchFamily="34" charset="0"/>
              <a:buChar char="•"/>
              <a:defRPr/>
            </a:pPr>
            <a:r>
              <a:rPr lang="en-US" sz="1200" dirty="0">
                <a:solidFill>
                  <a:schemeClr val="tx1"/>
                </a:solidFill>
                <a:latin typeface="Calibri" pitchFamily="34" charset="0"/>
                <a:cs typeface="Calibri" pitchFamily="34" charset="0"/>
              </a:rPr>
              <a:t>Net result is stimulation of adrenal </a:t>
            </a:r>
            <a:r>
              <a:rPr lang="en-US" sz="1200" dirty="0" err="1">
                <a:solidFill>
                  <a:schemeClr val="tx1"/>
                </a:solidFill>
                <a:latin typeface="Calibri" pitchFamily="34" charset="0"/>
                <a:cs typeface="Calibri" pitchFamily="34" charset="0"/>
              </a:rPr>
              <a:t>chromaffin</a:t>
            </a:r>
            <a:r>
              <a:rPr lang="en-US" sz="1200" dirty="0">
                <a:solidFill>
                  <a:schemeClr val="tx1"/>
                </a:solidFill>
                <a:latin typeface="Calibri" pitchFamily="34" charset="0"/>
                <a:cs typeface="Calibri" pitchFamily="34" charset="0"/>
              </a:rPr>
              <a:t> cells resulting in secretion of epinephrine and norepinephrine directly into the blood stream </a:t>
            </a:r>
          </a:p>
          <a:p>
            <a:pPr eaLnBrk="0" hangingPunct="0">
              <a:defRPr/>
            </a:pPr>
            <a:endParaRPr lang="en-US" sz="1200" dirty="0">
              <a:solidFill>
                <a:schemeClr val="tx1"/>
              </a:solidFill>
              <a:latin typeface="Calibri" pitchFamily="34" charset="0"/>
              <a:cs typeface="Calibri" pitchFamily="34" charset="0"/>
            </a:endParaRPr>
          </a:p>
        </p:txBody>
      </p:sp>
      <p:sp>
        <p:nvSpPr>
          <p:cNvPr id="7" name="TextBox 1"/>
          <p:cNvSpPr txBox="1">
            <a:spLocks noChangeArrowheads="1"/>
          </p:cNvSpPr>
          <p:nvPr/>
        </p:nvSpPr>
        <p:spPr bwMode="auto">
          <a:xfrm>
            <a:off x="2282825" y="4829175"/>
            <a:ext cx="118745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Ovalle</a:t>
            </a:r>
            <a:r>
              <a:rPr lang="en-US" sz="1200" dirty="0" smtClean="0">
                <a:latin typeface="+mn-lt"/>
              </a:rPr>
              <a:t> fig 10.20 </a:t>
            </a:r>
          </a:p>
        </p:txBody>
      </p:sp>
      <p:sp>
        <p:nvSpPr>
          <p:cNvPr id="29704" name="TextBox 1"/>
          <p:cNvSpPr txBox="1">
            <a:spLocks noChangeArrowheads="1"/>
          </p:cNvSpPr>
          <p:nvPr/>
        </p:nvSpPr>
        <p:spPr bwMode="auto">
          <a:xfrm>
            <a:off x="7675563" y="568325"/>
            <a:ext cx="13049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200">
                <a:solidFill>
                  <a:schemeClr val="tx1"/>
                </a:solidFill>
                <a:latin typeface="Calibri" pitchFamily="34" charset="0"/>
                <a:ea typeface="Calibri" pitchFamily="34" charset="0"/>
                <a:cs typeface="Calibri" pitchFamily="34" charset="0"/>
              </a:rPr>
              <a:t>Netter’s plate 334</a:t>
            </a:r>
          </a:p>
        </p:txBody>
      </p:sp>
    </p:spTree>
    <p:extLst>
      <p:ext uri="{BB962C8B-B14F-4D97-AF65-F5344CB8AC3E}">
        <p14:creationId xmlns:p14="http://schemas.microsoft.com/office/powerpoint/2010/main" val="24393766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85800" y="2263775"/>
            <a:ext cx="7772400" cy="1470025"/>
          </a:xfrm>
        </p:spPr>
        <p:txBody>
          <a:bodyPr/>
          <a:lstStyle/>
          <a:p>
            <a:pPr eaLnBrk="1" hangingPunct="1"/>
            <a:r>
              <a:rPr lang="en-US" altLang="en-US" smtClean="0"/>
              <a:t>Development of the Male and Female Reproductive Systems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en-US" smtClean="0"/>
              <a:t>Gonadal Development</a:t>
            </a:r>
          </a:p>
        </p:txBody>
      </p:sp>
      <p:sp>
        <p:nvSpPr>
          <p:cNvPr id="31747" name="Rectangle 3"/>
          <p:cNvSpPr>
            <a:spLocks noGrp="1" noChangeArrowheads="1"/>
          </p:cNvSpPr>
          <p:nvPr>
            <p:ph idx="1"/>
          </p:nvPr>
        </p:nvSpPr>
        <p:spPr/>
        <p:txBody>
          <a:bodyPr/>
          <a:lstStyle/>
          <a:p>
            <a:pPr eaLnBrk="1" hangingPunct="1"/>
            <a:r>
              <a:rPr lang="en-US" altLang="en-US" smtClean="0"/>
              <a:t>Sexual determination</a:t>
            </a:r>
          </a:p>
          <a:p>
            <a:pPr lvl="1" eaLnBrk="1" hangingPunct="1"/>
            <a:r>
              <a:rPr lang="en-US" altLang="en-US" smtClean="0"/>
              <a:t>Genetic events that bring about male or female gonadal development</a:t>
            </a:r>
          </a:p>
          <a:p>
            <a:pPr eaLnBrk="1" hangingPunct="1"/>
            <a:r>
              <a:rPr lang="en-US" altLang="en-US" smtClean="0"/>
              <a:t>Sexual differentiation</a:t>
            </a:r>
          </a:p>
          <a:p>
            <a:pPr lvl="1" eaLnBrk="1" hangingPunct="1"/>
            <a:r>
              <a:rPr lang="en-US" altLang="en-US" smtClean="0"/>
              <a:t>All subsequent morphogenetic and physiologic events that establish functional sexuality, sexual dimorphism, and secondary sex characteristics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6"/>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algn="ctr" eaLnBrk="1" hangingPunct="1"/>
            <a:r>
              <a:rPr lang="en-US" altLang="en-US" sz="2400">
                <a:solidFill>
                  <a:srgbClr val="000000"/>
                </a:solidFill>
                <a:latin typeface="Calibri" pitchFamily="34" charset="0"/>
                <a:ea typeface="Calibri" pitchFamily="34" charset="0"/>
                <a:cs typeface="Calibri" pitchFamily="34" charset="0"/>
              </a:rPr>
              <a:t>The gonads are “indifferent” up until ~7 weeks of gestation</a:t>
            </a:r>
          </a:p>
        </p:txBody>
      </p:sp>
      <p:pic>
        <p:nvPicPr>
          <p:cNvPr id="32771" name="Picture 5" descr="M9780323053853-016-f024.jpg"/>
          <p:cNvPicPr>
            <a:picLocks noChangeAspect="1"/>
          </p:cNvPicPr>
          <p:nvPr/>
        </p:nvPicPr>
        <p:blipFill>
          <a:blip r:embed="rId2">
            <a:lum bright="-10000" contrast="20000"/>
            <a:extLst>
              <a:ext uri="{28A0092B-C50C-407E-A947-70E740481C1C}">
                <a14:useLocalDpi xmlns:a14="http://schemas.microsoft.com/office/drawing/2010/main" val="0"/>
              </a:ext>
            </a:extLst>
          </a:blip>
          <a:srcRect b="3226"/>
          <a:stretch>
            <a:fillRect/>
          </a:stretch>
        </p:blipFill>
        <p:spPr bwMode="auto">
          <a:xfrm>
            <a:off x="4800600" y="2057400"/>
            <a:ext cx="42656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descr="M9780323053853-016-f002.jpg"/>
          <p:cNvPicPr>
            <a:picLocks noChangeAspect="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0" y="457200"/>
            <a:ext cx="52371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0" y="3900488"/>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16-02 </a:t>
            </a:r>
          </a:p>
        </p:txBody>
      </p:sp>
      <p:sp>
        <p:nvSpPr>
          <p:cNvPr id="6" name="TextBox 1"/>
          <p:cNvSpPr txBox="1">
            <a:spLocks noChangeArrowheads="1"/>
          </p:cNvSpPr>
          <p:nvPr/>
        </p:nvSpPr>
        <p:spPr bwMode="auto">
          <a:xfrm>
            <a:off x="7869238" y="6550025"/>
            <a:ext cx="1271587"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16-24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71675"/>
            <a:ext cx="44815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t="39937"/>
          <a:stretch>
            <a:fillRect/>
          </a:stretch>
        </p:blipFill>
        <p:spPr bwMode="auto">
          <a:xfrm>
            <a:off x="5257800" y="1524000"/>
            <a:ext cx="3586163"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3796" name="Title 1"/>
          <p:cNvSpPr>
            <a:spLocks noGrp="1"/>
          </p:cNvSpPr>
          <p:nvPr>
            <p:ph type="title"/>
          </p:nvPr>
        </p:nvSpPr>
        <p:spPr>
          <a:xfrm>
            <a:off x="228600" y="122238"/>
            <a:ext cx="8763000" cy="1325562"/>
          </a:xfrm>
        </p:spPr>
        <p:txBody>
          <a:bodyPr/>
          <a:lstStyle/>
          <a:p>
            <a:pPr eaLnBrk="1" hangingPunct="1"/>
            <a:r>
              <a:rPr lang="en-US" altLang="en-US" sz="3200" smtClean="0"/>
              <a:t>The gonads are populated by germ cells that move out into yolk sac very early in development and then migrate back into the fetus after gastrulation</a:t>
            </a:r>
          </a:p>
        </p:txBody>
      </p:sp>
      <p:sp>
        <p:nvSpPr>
          <p:cNvPr id="33797" name="Content Placeholder 2"/>
          <p:cNvSpPr>
            <a:spLocks noGrp="1"/>
          </p:cNvSpPr>
          <p:nvPr>
            <p:ph idx="1"/>
          </p:nvPr>
        </p:nvSpPr>
        <p:spPr>
          <a:xfrm>
            <a:off x="-76200" y="5257800"/>
            <a:ext cx="8915400" cy="1601788"/>
          </a:xfrm>
        </p:spPr>
        <p:txBody>
          <a:bodyPr/>
          <a:lstStyle/>
          <a:p>
            <a:pPr eaLnBrk="1" hangingPunct="1"/>
            <a:r>
              <a:rPr lang="en-US" altLang="en-US" sz="1600" smtClean="0"/>
              <a:t>It is presumed the initial migration out of the fetus is so germ cells aren’t exposed to early patterning factors.</a:t>
            </a:r>
          </a:p>
          <a:p>
            <a:pPr eaLnBrk="1" hangingPunct="1"/>
            <a:r>
              <a:rPr lang="en-US" altLang="en-US" sz="1600" smtClean="0"/>
              <a:t>Around the 6</a:t>
            </a:r>
            <a:r>
              <a:rPr lang="en-US" altLang="en-US" sz="1600" baseline="30000" smtClean="0"/>
              <a:t>th</a:t>
            </a:r>
            <a:r>
              <a:rPr lang="en-US" altLang="en-US" sz="1600" smtClean="0"/>
              <a:t> week, the germ cells migrate to the urogenital ridges in the intermediate mesoderm –</a:t>
            </a:r>
            <a:r>
              <a:rPr lang="en-US" altLang="en-US" sz="1600" i="1" smtClean="0">
                <a:solidFill>
                  <a:srgbClr val="FF0000"/>
                </a:solidFill>
              </a:rPr>
              <a:t>incomplete migration causes “streak” gonads that may progress to multi-lineage tumors (teratomas).</a:t>
            </a:r>
          </a:p>
          <a:p>
            <a:pPr eaLnBrk="1" hangingPunct="1"/>
            <a:r>
              <a:rPr lang="en-US" altLang="en-US" sz="1600" smtClean="0"/>
              <a:t>Once in the gonads, the germ cells then start to pattern the gonads and their associated ducts.</a:t>
            </a:r>
          </a:p>
        </p:txBody>
      </p:sp>
      <p:sp>
        <p:nvSpPr>
          <p:cNvPr id="6" name="TextBox 1"/>
          <p:cNvSpPr txBox="1">
            <a:spLocks noChangeArrowheads="1"/>
          </p:cNvSpPr>
          <p:nvPr/>
        </p:nvSpPr>
        <p:spPr bwMode="auto">
          <a:xfrm>
            <a:off x="7239000" y="4829175"/>
            <a:ext cx="130175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Larsen’s fig 15-16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b="3703"/>
          <a:stretch>
            <a:fillRect/>
          </a:stretch>
        </p:blipFill>
        <p:spPr bwMode="auto">
          <a:xfrm>
            <a:off x="1219200" y="1050925"/>
            <a:ext cx="6462713"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727075" y="0"/>
            <a:ext cx="7502525" cy="898525"/>
          </a:xfrm>
        </p:spPr>
        <p:txBody>
          <a:bodyPr rtlCol="0">
            <a:normAutofit fontScale="90000"/>
          </a:bodyPr>
          <a:lstStyle/>
          <a:p>
            <a:pPr eaLnBrk="1" fontAlgn="auto" hangingPunct="1">
              <a:spcAft>
                <a:spcPts val="0"/>
              </a:spcAft>
              <a:defRPr/>
            </a:pPr>
            <a:r>
              <a:rPr lang="en-US" sz="3200" dirty="0" smtClean="0"/>
              <a:t>Intermediate Mesoderm </a:t>
            </a:r>
            <a:r>
              <a:rPr lang="en-US" sz="3200" dirty="0"/>
              <a:t>D</a:t>
            </a:r>
            <a:r>
              <a:rPr lang="en-US" sz="3200" dirty="0" smtClean="0"/>
              <a:t>evelops into Pro-</a:t>
            </a:r>
            <a:r>
              <a:rPr lang="en-US" sz="3200" dirty="0"/>
              <a:t>, </a:t>
            </a:r>
            <a:r>
              <a:rPr lang="en-US" sz="3200" dirty="0" err="1"/>
              <a:t>Meso</a:t>
            </a:r>
            <a:r>
              <a:rPr lang="en-US" sz="3200" dirty="0"/>
              <a:t>-, and </a:t>
            </a:r>
            <a:r>
              <a:rPr lang="en-US" sz="3200" dirty="0" err="1"/>
              <a:t>Metenaphric</a:t>
            </a:r>
            <a:r>
              <a:rPr lang="en-US" sz="3200" dirty="0"/>
              <a:t> </a:t>
            </a:r>
            <a:r>
              <a:rPr lang="en-US" sz="3200" dirty="0" smtClean="0"/>
              <a:t>tubules</a:t>
            </a:r>
            <a:endParaRPr lang="en-US" sz="3200" dirty="0"/>
          </a:p>
        </p:txBody>
      </p:sp>
      <p:sp>
        <p:nvSpPr>
          <p:cNvPr id="4" name="TextBox 1"/>
          <p:cNvSpPr txBox="1">
            <a:spLocks noChangeArrowheads="1"/>
          </p:cNvSpPr>
          <p:nvPr/>
        </p:nvSpPr>
        <p:spPr bwMode="auto">
          <a:xfrm>
            <a:off x="714375" y="6550025"/>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16-01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533400" y="0"/>
            <a:ext cx="8229600" cy="914400"/>
          </a:xfrm>
        </p:spPr>
        <p:txBody>
          <a:bodyPr/>
          <a:lstStyle/>
          <a:p>
            <a:pPr eaLnBrk="1" hangingPunct="1"/>
            <a:r>
              <a:rPr lang="en-US" altLang="en-US" smtClean="0"/>
              <a:t>Gonadal differentiation</a:t>
            </a:r>
          </a:p>
        </p:txBody>
      </p:sp>
      <p:pic>
        <p:nvPicPr>
          <p:cNvPr id="34819" name="Content Placeholder 3" descr="M9780323053853-016-f023.jpg"/>
          <p:cNvPicPr>
            <a:picLocks noGrp="1" noChangeAspect="1"/>
          </p:cNvPicPr>
          <p:nvPr>
            <p:ph sz="half" idx="2"/>
          </p:nvPr>
        </p:nvPicPr>
        <p:blipFill>
          <a:blip r:embed="rId2">
            <a:lum bright="-10000" contrast="20000"/>
            <a:extLst>
              <a:ext uri="{28A0092B-C50C-407E-A947-70E740481C1C}">
                <a14:useLocalDpi xmlns:a14="http://schemas.microsoft.com/office/drawing/2010/main" val="0"/>
              </a:ext>
            </a:extLst>
          </a:blip>
          <a:srcRect/>
          <a:stretch>
            <a:fillRect/>
          </a:stretch>
        </p:blipFill>
        <p:spPr>
          <a:xfrm>
            <a:off x="34925" y="1025525"/>
            <a:ext cx="4914900" cy="5478463"/>
          </a:xfrm>
        </p:spPr>
      </p:pic>
      <p:sp>
        <p:nvSpPr>
          <p:cNvPr id="4" name="Content Placeholder 3"/>
          <p:cNvSpPr>
            <a:spLocks noGrp="1"/>
          </p:cNvSpPr>
          <p:nvPr>
            <p:ph sz="quarter" idx="4"/>
          </p:nvPr>
        </p:nvSpPr>
        <p:spPr>
          <a:xfrm>
            <a:off x="5102225" y="2174875"/>
            <a:ext cx="4041775" cy="3951288"/>
          </a:xfrm>
        </p:spPr>
        <p:txBody>
          <a:bodyPr rtlCol="0">
            <a:normAutofit/>
          </a:bodyPr>
          <a:lstStyle/>
          <a:p>
            <a:pPr eaLnBrk="1" fontAlgn="auto" hangingPunct="1">
              <a:spcAft>
                <a:spcPts val="0"/>
              </a:spcAft>
              <a:defRPr/>
            </a:pPr>
            <a:r>
              <a:rPr lang="en-US" dirty="0" smtClean="0"/>
              <a:t>If SRY+, then primitive sex cord develops into testis</a:t>
            </a:r>
          </a:p>
          <a:p>
            <a:pPr eaLnBrk="1" fontAlgn="auto" hangingPunct="1">
              <a:spcAft>
                <a:spcPts val="0"/>
              </a:spcAft>
              <a:defRPr/>
            </a:pPr>
            <a:endParaRPr lang="en-US" dirty="0"/>
          </a:p>
          <a:p>
            <a:pPr eaLnBrk="1" fontAlgn="auto" hangingPunct="1">
              <a:spcAft>
                <a:spcPts val="0"/>
              </a:spcAft>
              <a:defRPr/>
            </a:pPr>
            <a:r>
              <a:rPr lang="en-US" dirty="0" smtClean="0"/>
              <a:t>If SRY-, then primitive sex cord develops into ovary</a:t>
            </a:r>
          </a:p>
          <a:p>
            <a:pPr eaLnBrk="1" fontAlgn="auto" hangingPunct="1">
              <a:spcAft>
                <a:spcPts val="0"/>
              </a:spcAft>
              <a:defRPr/>
            </a:pPr>
            <a:endParaRPr lang="en-US" dirty="0"/>
          </a:p>
          <a:p>
            <a:pPr marL="0" indent="0" eaLnBrk="1" fontAlgn="auto" hangingPunct="1">
              <a:spcAft>
                <a:spcPts val="0"/>
              </a:spcAft>
              <a:buFont typeface="Arial" charset="0"/>
              <a:buNone/>
              <a:defRPr/>
            </a:pPr>
            <a:endParaRPr lang="en-US" sz="2000" i="1" dirty="0" smtClean="0"/>
          </a:p>
          <a:p>
            <a:pPr marL="0" indent="0" eaLnBrk="1" fontAlgn="auto" hangingPunct="1">
              <a:spcAft>
                <a:spcPts val="0"/>
              </a:spcAft>
              <a:buFont typeface="Arial" charset="0"/>
              <a:buNone/>
              <a:defRPr/>
            </a:pPr>
            <a:r>
              <a:rPr lang="en-US" sz="2000" i="1" dirty="0" smtClean="0"/>
              <a:t>…actually a bit more complicated than this, but this will be discussed later in the course.</a:t>
            </a:r>
          </a:p>
        </p:txBody>
      </p:sp>
      <p:sp>
        <p:nvSpPr>
          <p:cNvPr id="7" name="TextBox 1"/>
          <p:cNvSpPr txBox="1">
            <a:spLocks noChangeArrowheads="1"/>
          </p:cNvSpPr>
          <p:nvPr/>
        </p:nvSpPr>
        <p:spPr bwMode="auto">
          <a:xfrm>
            <a:off x="714375" y="6550025"/>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16-23 </a:t>
            </a:r>
          </a:p>
        </p:txBody>
      </p:sp>
      <p:sp>
        <p:nvSpPr>
          <p:cNvPr id="34822" name="Text Placeholder 1"/>
          <p:cNvSpPr>
            <a:spLocks noGrp="1"/>
          </p:cNvSpPr>
          <p:nvPr>
            <p:ph type="body" sz="quarter" idx="3"/>
          </p:nvPr>
        </p:nvSpPr>
        <p:spPr>
          <a:xfrm>
            <a:off x="4873625" y="1066800"/>
            <a:ext cx="4194175" cy="868363"/>
          </a:xfrm>
        </p:spPr>
        <p:txBody>
          <a:bodyPr/>
          <a:lstStyle/>
          <a:p>
            <a:pPr algn="ctr"/>
            <a:r>
              <a:rPr lang="en-US" altLang="en-US" smtClean="0"/>
              <a:t>Determined (mostly) by presence (or absence) of SRY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11"/>
          <p:cNvGrpSpPr>
            <a:grpSpLocks/>
          </p:cNvGrpSpPr>
          <p:nvPr/>
        </p:nvGrpSpPr>
        <p:grpSpPr bwMode="auto">
          <a:xfrm>
            <a:off x="76200" y="76200"/>
            <a:ext cx="8991600" cy="6540500"/>
            <a:chOff x="672" y="576"/>
            <a:chExt cx="4704" cy="3300"/>
          </a:xfrm>
        </p:grpSpPr>
        <p:pic>
          <p:nvPicPr>
            <p:cNvPr id="35844" name="Picture 4" descr="M14879-016-f025"/>
            <p:cNvPicPr>
              <a:picLocks noChangeAspect="1" noChangeArrowheads="1"/>
            </p:cNvPicPr>
            <p:nvPr/>
          </p:nvPicPr>
          <p:blipFill>
            <a:blip r:embed="rId2">
              <a:extLst>
                <a:ext uri="{28A0092B-C50C-407E-A947-70E740481C1C}">
                  <a14:useLocalDpi xmlns:a14="http://schemas.microsoft.com/office/drawing/2010/main" val="0"/>
                </a:ext>
              </a:extLst>
            </a:blip>
            <a:srcRect b="2443"/>
            <a:stretch>
              <a:fillRect/>
            </a:stretch>
          </p:blipFill>
          <p:spPr bwMode="auto">
            <a:xfrm>
              <a:off x="672" y="576"/>
              <a:ext cx="4704" cy="3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5" name="Rectangle 5"/>
            <p:cNvSpPr>
              <a:spLocks noChangeArrowheads="1"/>
            </p:cNvSpPr>
            <p:nvPr/>
          </p:nvSpPr>
          <p:spPr bwMode="auto">
            <a:xfrm>
              <a:off x="1680" y="672"/>
              <a:ext cx="2688" cy="1152"/>
            </a:xfrm>
            <a:prstGeom prst="rect">
              <a:avLst/>
            </a:prstGeom>
            <a:noFill/>
            <a:ln w="190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p>
          </p:txBody>
        </p:sp>
        <p:sp>
          <p:nvSpPr>
            <p:cNvPr id="35846" name="Text Box 6"/>
            <p:cNvSpPr txBox="1">
              <a:spLocks noChangeArrowheads="1"/>
            </p:cNvSpPr>
            <p:nvPr/>
          </p:nvSpPr>
          <p:spPr bwMode="auto">
            <a:xfrm>
              <a:off x="1200" y="1680"/>
              <a:ext cx="617"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1400" b="1">
                  <a:solidFill>
                    <a:srgbClr val="000000"/>
                  </a:solidFill>
                  <a:latin typeface="Arial" pitchFamily="34" charset="0"/>
                </a:rPr>
                <a:t>Sertoli cells</a:t>
              </a:r>
            </a:p>
          </p:txBody>
        </p:sp>
        <p:sp>
          <p:nvSpPr>
            <p:cNvPr id="35847" name="Text Box 7"/>
            <p:cNvSpPr txBox="1">
              <a:spLocks noChangeArrowheads="1"/>
            </p:cNvSpPr>
            <p:nvPr/>
          </p:nvSpPr>
          <p:spPr bwMode="auto">
            <a:xfrm>
              <a:off x="1776" y="2016"/>
              <a:ext cx="62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1400" b="1">
                  <a:solidFill>
                    <a:srgbClr val="000000"/>
                  </a:solidFill>
                  <a:latin typeface="Arial" pitchFamily="34" charset="0"/>
                </a:rPr>
                <a:t>Leydig cells</a:t>
              </a:r>
            </a:p>
          </p:txBody>
        </p:sp>
        <p:sp>
          <p:nvSpPr>
            <p:cNvPr id="35848" name="Text Box 8"/>
            <p:cNvSpPr txBox="1">
              <a:spLocks noChangeArrowheads="1"/>
            </p:cNvSpPr>
            <p:nvPr/>
          </p:nvSpPr>
          <p:spPr bwMode="auto">
            <a:xfrm>
              <a:off x="4416" y="1536"/>
              <a:ext cx="827"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1400" b="1">
                  <a:solidFill>
                    <a:srgbClr val="000000"/>
                  </a:solidFill>
                  <a:latin typeface="Arial" pitchFamily="34" charset="0"/>
                </a:rPr>
                <a:t>No MIS</a:t>
              </a:r>
            </a:p>
            <a:p>
              <a:pPr eaLnBrk="1" hangingPunct="1"/>
              <a:r>
                <a:rPr lang="en-US" altLang="en-US" sz="1400" b="1">
                  <a:solidFill>
                    <a:srgbClr val="000000"/>
                  </a:solidFill>
                  <a:latin typeface="Arial" pitchFamily="34" charset="0"/>
                </a:rPr>
                <a:t>No Testosterone</a:t>
              </a:r>
            </a:p>
          </p:txBody>
        </p:sp>
        <p:sp>
          <p:nvSpPr>
            <p:cNvPr id="35849" name="Text Box 9"/>
            <p:cNvSpPr txBox="1">
              <a:spLocks noChangeArrowheads="1"/>
            </p:cNvSpPr>
            <p:nvPr/>
          </p:nvSpPr>
          <p:spPr bwMode="auto">
            <a:xfrm>
              <a:off x="4368" y="768"/>
              <a:ext cx="912"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1400" b="1">
                  <a:solidFill>
                    <a:srgbClr val="000000"/>
                  </a:solidFill>
                  <a:latin typeface="Arial" pitchFamily="34" charset="0"/>
                </a:rPr>
                <a:t>Sexual Determination</a:t>
              </a:r>
            </a:p>
          </p:txBody>
        </p:sp>
        <p:sp>
          <p:nvSpPr>
            <p:cNvPr id="35850" name="Text Box 10"/>
            <p:cNvSpPr txBox="1">
              <a:spLocks noChangeArrowheads="1"/>
            </p:cNvSpPr>
            <p:nvPr/>
          </p:nvSpPr>
          <p:spPr bwMode="auto">
            <a:xfrm>
              <a:off x="2304" y="3408"/>
              <a:ext cx="912"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1400" b="1">
                  <a:solidFill>
                    <a:srgbClr val="000000"/>
                  </a:solidFill>
                  <a:latin typeface="Arial" pitchFamily="34" charset="0"/>
                </a:rPr>
                <a:t>Sexual Differentiation</a:t>
              </a:r>
            </a:p>
          </p:txBody>
        </p:sp>
      </p:grpSp>
      <p:sp>
        <p:nvSpPr>
          <p:cNvPr id="10" name="TextBox 1"/>
          <p:cNvSpPr txBox="1">
            <a:spLocks noChangeArrowheads="1"/>
          </p:cNvSpPr>
          <p:nvPr/>
        </p:nvSpPr>
        <p:spPr bwMode="auto">
          <a:xfrm>
            <a:off x="7658100" y="6581775"/>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16-25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274638"/>
            <a:ext cx="9144000" cy="1143000"/>
          </a:xfrm>
        </p:spPr>
        <p:txBody>
          <a:bodyPr/>
          <a:lstStyle/>
          <a:p>
            <a:pPr eaLnBrk="1" hangingPunct="1"/>
            <a:r>
              <a:rPr lang="en-US" altLang="en-US" smtClean="0">
                <a:ea typeface="Calibri" pitchFamily="34" charset="0"/>
              </a:rPr>
              <a:t>Development of the male genital tract:</a:t>
            </a:r>
            <a:br>
              <a:rPr lang="en-US" altLang="en-US" smtClean="0">
                <a:ea typeface="Calibri" pitchFamily="34" charset="0"/>
              </a:rPr>
            </a:br>
            <a:r>
              <a:rPr lang="en-US" altLang="en-US" sz="2400" smtClean="0">
                <a:ea typeface="Calibri" pitchFamily="34" charset="0"/>
              </a:rPr>
              <a:t>Mainly </a:t>
            </a:r>
            <a:r>
              <a:rPr lang="en-US" altLang="en-US" sz="2400" b="1" smtClean="0">
                <a:ea typeface="Calibri" pitchFamily="34" charset="0"/>
              </a:rPr>
              <a:t>mesonephric</a:t>
            </a:r>
            <a:r>
              <a:rPr lang="en-US" altLang="en-US" sz="2400" smtClean="0">
                <a:ea typeface="Calibri" pitchFamily="34" charset="0"/>
              </a:rPr>
              <a:t> duct-derived and ANDROGEN-DEPENDENT</a:t>
            </a:r>
            <a:endParaRPr lang="en-US" altLang="en-US" smtClean="0">
              <a:ea typeface="Calibri" pitchFamily="34" charset="0"/>
            </a:endParaRPr>
          </a:p>
        </p:txBody>
      </p:sp>
      <p:sp>
        <p:nvSpPr>
          <p:cNvPr id="4" name="Text Placeholder 3"/>
          <p:cNvSpPr>
            <a:spLocks noGrp="1"/>
          </p:cNvSpPr>
          <p:nvPr>
            <p:ph type="body" sz="half" idx="1"/>
          </p:nvPr>
        </p:nvSpPr>
        <p:spPr>
          <a:xfrm>
            <a:off x="0" y="5486400"/>
            <a:ext cx="1828800" cy="1371600"/>
          </a:xfrm>
        </p:spPr>
        <p:txBody>
          <a:bodyPr rtlCol="0">
            <a:normAutofit/>
          </a:bodyPr>
          <a:lstStyle/>
          <a:p>
            <a:pPr marL="0" indent="0" eaLnBrk="1" fontAlgn="auto" hangingPunct="1">
              <a:spcAft>
                <a:spcPts val="0"/>
              </a:spcAft>
              <a:buFontTx/>
              <a:buNone/>
              <a:defRPr/>
            </a:pPr>
            <a:r>
              <a:rPr lang="en-US" sz="1800" dirty="0" err="1" smtClean="0"/>
              <a:t>Paramesonephric</a:t>
            </a:r>
            <a:r>
              <a:rPr lang="en-US" sz="1800" dirty="0" smtClean="0"/>
              <a:t> remnants:</a:t>
            </a:r>
          </a:p>
          <a:p>
            <a:pPr marL="174625" indent="-174625" eaLnBrk="1" fontAlgn="auto" hangingPunct="1">
              <a:spcAft>
                <a:spcPts val="0"/>
              </a:spcAft>
              <a:defRPr/>
            </a:pPr>
            <a:r>
              <a:rPr lang="en-US" sz="1800" dirty="0" smtClean="0"/>
              <a:t>Appendix testis</a:t>
            </a:r>
          </a:p>
          <a:p>
            <a:pPr marL="174625" indent="-174625" eaLnBrk="1" fontAlgn="auto" hangingPunct="1">
              <a:spcAft>
                <a:spcPts val="0"/>
              </a:spcAft>
              <a:defRPr/>
            </a:pPr>
            <a:r>
              <a:rPr lang="en-US" sz="1800" dirty="0" smtClean="0"/>
              <a:t>Prostatic utricle</a:t>
            </a:r>
            <a:endParaRPr lang="en-US" sz="1800" dirty="0"/>
          </a:p>
        </p:txBody>
      </p:sp>
      <p:pic>
        <p:nvPicPr>
          <p:cNvPr id="36868" name="Content Placeholder 4" descr="M9780323053853-016-f026.jpg"/>
          <p:cNvPicPr>
            <a:picLocks noGrp="1" noChangeAspect="1"/>
          </p:cNvPicPr>
          <p:nvPr>
            <p:ph sz="half" idx="2"/>
          </p:nvPr>
        </p:nvPicPr>
        <p:blipFill>
          <a:blip r:embed="rId4">
            <a:lum bright="-10000" contrast="20000"/>
            <a:extLst>
              <a:ext uri="{28A0092B-C50C-407E-A947-70E740481C1C}">
                <a14:useLocalDpi xmlns:a14="http://schemas.microsoft.com/office/drawing/2010/main" val="0"/>
              </a:ext>
            </a:extLst>
          </a:blip>
          <a:srcRect/>
          <a:stretch>
            <a:fillRect/>
          </a:stretch>
        </p:blipFill>
        <p:spPr>
          <a:xfrm>
            <a:off x="2057400" y="1524000"/>
            <a:ext cx="5921375" cy="5011738"/>
          </a:xfrm>
        </p:spPr>
      </p:pic>
      <p:sp>
        <p:nvSpPr>
          <p:cNvPr id="5" name="TextBox 1"/>
          <p:cNvSpPr txBox="1">
            <a:spLocks noChangeArrowheads="1"/>
          </p:cNvSpPr>
          <p:nvPr/>
        </p:nvSpPr>
        <p:spPr bwMode="auto">
          <a:xfrm>
            <a:off x="6553200" y="6324600"/>
            <a:ext cx="1179513" cy="261938"/>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050" dirty="0" smtClean="0">
                <a:latin typeface="+mn-lt"/>
              </a:rPr>
              <a:t>Carlson fig 16-26 </a:t>
            </a:r>
          </a:p>
        </p:txBody>
      </p:sp>
      <p:sp>
        <p:nvSpPr>
          <p:cNvPr id="7" name="TextBox 6"/>
          <p:cNvSpPr txBox="1"/>
          <p:nvPr/>
        </p:nvSpPr>
        <p:spPr>
          <a:xfrm>
            <a:off x="207963" y="3962400"/>
            <a:ext cx="1641475" cy="307975"/>
          </a:xfrm>
          <a:prstGeom prst="rect">
            <a:avLst/>
          </a:prstGeom>
          <a:noFill/>
        </p:spPr>
        <p:txBody>
          <a:bodyPr wrap="none">
            <a:spAutoFit/>
          </a:bodyPr>
          <a:lstStyle/>
          <a:p>
            <a:pPr eaLnBrk="0" hangingPunct="0">
              <a:defRPr/>
            </a:pPr>
            <a:r>
              <a:rPr lang="en-US" sz="1400" dirty="0">
                <a:solidFill>
                  <a:schemeClr val="tx1"/>
                </a:solidFill>
                <a:latin typeface="+mn-lt"/>
                <a:cs typeface="+mn-cs"/>
                <a:hlinkClick r:id="rId5"/>
              </a:rPr>
              <a:t>(QuickTime version)</a:t>
            </a:r>
            <a:endParaRPr lang="en-US" sz="1400" dirty="0">
              <a:solidFill>
                <a:schemeClr val="tx1"/>
              </a:solidFill>
              <a:latin typeface="+mn-lt"/>
              <a:cs typeface="+mn-cs"/>
            </a:endParaRPr>
          </a:p>
        </p:txBody>
      </p:sp>
      <p:pic>
        <p:nvPicPr>
          <p:cNvPr id="3" name="maleGona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 y="2362200"/>
            <a:ext cx="838200" cy="1447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M14879-016-f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617663"/>
            <a:ext cx="6350000" cy="3636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891" name="Rectangle 5"/>
          <p:cNvSpPr>
            <a:spLocks noGrp="1" noChangeArrowheads="1"/>
          </p:cNvSpPr>
          <p:nvPr>
            <p:ph type="title"/>
          </p:nvPr>
        </p:nvSpPr>
        <p:spPr/>
        <p:txBody>
          <a:bodyPr/>
          <a:lstStyle/>
          <a:p>
            <a:pPr eaLnBrk="1" hangingPunct="1"/>
            <a:r>
              <a:rPr lang="en-US" altLang="en-US" smtClean="0">
                <a:ea typeface="Calibri" pitchFamily="34" charset="0"/>
                <a:cs typeface="Calibri" pitchFamily="34" charset="0"/>
              </a:rPr>
              <a:t>Male virilization</a:t>
            </a:r>
          </a:p>
        </p:txBody>
      </p:sp>
      <p:sp>
        <p:nvSpPr>
          <p:cNvPr id="37892" name="Text Box 6"/>
          <p:cNvSpPr txBox="1">
            <a:spLocks noChangeArrowheads="1"/>
          </p:cNvSpPr>
          <p:nvPr/>
        </p:nvSpPr>
        <p:spPr bwMode="auto">
          <a:xfrm>
            <a:off x="1335088" y="5322888"/>
            <a:ext cx="5389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2800">
                <a:solidFill>
                  <a:srgbClr val="0070C0"/>
                </a:solidFill>
                <a:latin typeface="Calibri" pitchFamily="34" charset="0"/>
                <a:ea typeface="Calibri" pitchFamily="34" charset="0"/>
                <a:cs typeface="Calibri" pitchFamily="34" charset="0"/>
              </a:rPr>
              <a:t>Blue = Dihydroxytestosterone (DHT)</a:t>
            </a:r>
          </a:p>
        </p:txBody>
      </p:sp>
      <p:sp>
        <p:nvSpPr>
          <p:cNvPr id="37893" name="Text Box 7"/>
          <p:cNvSpPr txBox="1">
            <a:spLocks noChangeArrowheads="1"/>
          </p:cNvSpPr>
          <p:nvPr/>
        </p:nvSpPr>
        <p:spPr bwMode="auto">
          <a:xfrm>
            <a:off x="1350963" y="5856288"/>
            <a:ext cx="3346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2800">
                <a:solidFill>
                  <a:srgbClr val="996600"/>
                </a:solidFill>
                <a:latin typeface="Calibri" pitchFamily="34" charset="0"/>
                <a:ea typeface="Calibri" pitchFamily="34" charset="0"/>
                <a:cs typeface="Calibri" pitchFamily="34" charset="0"/>
              </a:rPr>
              <a:t>Brown = Testosterone</a:t>
            </a:r>
          </a:p>
        </p:txBody>
      </p:sp>
      <p:sp>
        <p:nvSpPr>
          <p:cNvPr id="6" name="TextBox 1"/>
          <p:cNvSpPr txBox="1">
            <a:spLocks noChangeArrowheads="1"/>
          </p:cNvSpPr>
          <p:nvPr/>
        </p:nvSpPr>
        <p:spPr bwMode="auto">
          <a:xfrm>
            <a:off x="6483350" y="5248275"/>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16-28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Fig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447800"/>
            <a:ext cx="4800600" cy="3368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915" name="Rectangle 5"/>
          <p:cNvSpPr>
            <a:spLocks noChangeArrowheads="1"/>
          </p:cNvSpPr>
          <p:nvPr/>
        </p:nvSpPr>
        <p:spPr bwMode="auto">
          <a:xfrm>
            <a:off x="609600" y="4981575"/>
            <a:ext cx="381000" cy="3048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solidFill>
                <a:srgbClr val="000000"/>
              </a:solidFill>
            </a:endParaRPr>
          </a:p>
        </p:txBody>
      </p:sp>
      <p:sp>
        <p:nvSpPr>
          <p:cNvPr id="38916" name="Rectangle 6"/>
          <p:cNvSpPr>
            <a:spLocks noChangeArrowheads="1"/>
          </p:cNvSpPr>
          <p:nvPr/>
        </p:nvSpPr>
        <p:spPr bwMode="auto">
          <a:xfrm>
            <a:off x="609600" y="5562600"/>
            <a:ext cx="381000" cy="304800"/>
          </a:xfrm>
          <a:prstGeom prst="rect">
            <a:avLst/>
          </a:prstGeom>
          <a:solidFill>
            <a:srgbClr val="CC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solidFill>
                <a:srgbClr val="000000"/>
              </a:solidFill>
            </a:endParaRPr>
          </a:p>
        </p:txBody>
      </p:sp>
      <p:sp>
        <p:nvSpPr>
          <p:cNvPr id="38917" name="Rectangle 7"/>
          <p:cNvSpPr>
            <a:spLocks noChangeArrowheads="1"/>
          </p:cNvSpPr>
          <p:nvPr/>
        </p:nvSpPr>
        <p:spPr bwMode="auto">
          <a:xfrm>
            <a:off x="609600" y="6096000"/>
            <a:ext cx="381000" cy="30480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solidFill>
                <a:srgbClr val="000000"/>
              </a:solidFill>
            </a:endParaRPr>
          </a:p>
        </p:txBody>
      </p:sp>
      <p:sp>
        <p:nvSpPr>
          <p:cNvPr id="38918" name="Text Box 8"/>
          <p:cNvSpPr txBox="1">
            <a:spLocks noChangeArrowheads="1"/>
          </p:cNvSpPr>
          <p:nvPr/>
        </p:nvSpPr>
        <p:spPr bwMode="auto">
          <a:xfrm>
            <a:off x="1203325" y="4937125"/>
            <a:ext cx="5446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2000">
                <a:solidFill>
                  <a:srgbClr val="FF9900"/>
                </a:solidFill>
                <a:latin typeface="Arial" pitchFamily="34" charset="0"/>
              </a:rPr>
              <a:t>Urogenital sinus:  prostate, bulbourethral gland</a:t>
            </a:r>
          </a:p>
        </p:txBody>
      </p:sp>
      <p:sp>
        <p:nvSpPr>
          <p:cNvPr id="38919" name="Text Box 9"/>
          <p:cNvSpPr txBox="1">
            <a:spLocks noChangeArrowheads="1"/>
          </p:cNvSpPr>
          <p:nvPr/>
        </p:nvSpPr>
        <p:spPr bwMode="auto">
          <a:xfrm>
            <a:off x="1203325" y="5497513"/>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2000">
                <a:solidFill>
                  <a:srgbClr val="CC3399"/>
                </a:solidFill>
                <a:latin typeface="Arial" pitchFamily="34" charset="0"/>
              </a:rPr>
              <a:t>Ureteric bud:  ureter</a:t>
            </a:r>
          </a:p>
        </p:txBody>
      </p:sp>
      <p:sp>
        <p:nvSpPr>
          <p:cNvPr id="38920" name="Text Box 10"/>
          <p:cNvSpPr txBox="1">
            <a:spLocks noChangeArrowheads="1"/>
          </p:cNvSpPr>
          <p:nvPr/>
        </p:nvSpPr>
        <p:spPr bwMode="auto">
          <a:xfrm>
            <a:off x="1203325" y="6030913"/>
            <a:ext cx="57134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2000">
                <a:solidFill>
                  <a:srgbClr val="660066"/>
                </a:solidFill>
                <a:latin typeface="Arial" pitchFamily="34" charset="0"/>
              </a:rPr>
              <a:t>Mesonephric duct:  seminal vesicle, vas deferens</a:t>
            </a:r>
          </a:p>
        </p:txBody>
      </p:sp>
      <p:sp>
        <p:nvSpPr>
          <p:cNvPr id="12297" name="Rectangle 11"/>
          <p:cNvSpPr>
            <a:spLocks noGrp="1" noChangeArrowheads="1"/>
          </p:cNvSpPr>
          <p:nvPr>
            <p:ph type="title"/>
          </p:nvPr>
        </p:nvSpPr>
        <p:spPr/>
        <p:txBody>
          <a:bodyPr rtlCol="0">
            <a:normAutofit fontScale="90000"/>
          </a:bodyPr>
          <a:lstStyle/>
          <a:p>
            <a:pPr eaLnBrk="1" fontAlgn="auto" hangingPunct="1">
              <a:spcAft>
                <a:spcPts val="0"/>
              </a:spcAft>
              <a:defRPr/>
            </a:pPr>
            <a:r>
              <a:rPr lang="en-US" sz="3600" smtClean="0"/>
              <a:t>The prostate develops as an outgrowth of the urogenital sinus epithelium</a:t>
            </a:r>
          </a:p>
        </p:txBody>
      </p:sp>
      <p:sp>
        <p:nvSpPr>
          <p:cNvPr id="10" name="TextBox 1"/>
          <p:cNvSpPr txBox="1">
            <a:spLocks noChangeArrowheads="1"/>
          </p:cNvSpPr>
          <p:nvPr/>
        </p:nvSpPr>
        <p:spPr bwMode="auto">
          <a:xfrm>
            <a:off x="5486400" y="4648200"/>
            <a:ext cx="130175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Larsen’s fig 15-23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M9780323053853-016-f029.jpg"/>
          <p:cNvPicPr>
            <a:picLocks noChangeAspect="1"/>
          </p:cNvPicPr>
          <p:nvPr/>
        </p:nvPicPr>
        <p:blipFill>
          <a:blip r:embed="rId4">
            <a:lum bright="-10000" contrast="20000"/>
            <a:extLst>
              <a:ext uri="{28A0092B-C50C-407E-A947-70E740481C1C}">
                <a14:useLocalDpi xmlns:a14="http://schemas.microsoft.com/office/drawing/2010/main" val="0"/>
              </a:ext>
            </a:extLst>
          </a:blip>
          <a:srcRect/>
          <a:stretch>
            <a:fillRect/>
          </a:stretch>
        </p:blipFill>
        <p:spPr bwMode="auto">
          <a:xfrm>
            <a:off x="1828800" y="2012950"/>
            <a:ext cx="626110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1"/>
          <p:cNvSpPr>
            <a:spLocks noGrp="1"/>
          </p:cNvSpPr>
          <p:nvPr>
            <p:ph type="title"/>
          </p:nvPr>
        </p:nvSpPr>
        <p:spPr>
          <a:xfrm>
            <a:off x="0" y="274638"/>
            <a:ext cx="9144000" cy="1143000"/>
          </a:xfrm>
        </p:spPr>
        <p:txBody>
          <a:bodyPr/>
          <a:lstStyle/>
          <a:p>
            <a:pPr eaLnBrk="1" hangingPunct="1"/>
            <a:r>
              <a:rPr lang="en-US" altLang="en-US" sz="4200" smtClean="0">
                <a:ea typeface="Calibri" pitchFamily="34" charset="0"/>
              </a:rPr>
              <a:t>Development of the female genital tract:</a:t>
            </a:r>
            <a:r>
              <a:rPr lang="en-US" altLang="en-US" smtClean="0">
                <a:ea typeface="Calibri" pitchFamily="34" charset="0"/>
              </a:rPr>
              <a:t/>
            </a:r>
            <a:br>
              <a:rPr lang="en-US" altLang="en-US" smtClean="0">
                <a:ea typeface="Calibri" pitchFamily="34" charset="0"/>
              </a:rPr>
            </a:br>
            <a:r>
              <a:rPr lang="en-US" altLang="en-US" sz="2400" smtClean="0">
                <a:ea typeface="Calibri" pitchFamily="34" charset="0"/>
              </a:rPr>
              <a:t>Primarily </a:t>
            </a:r>
            <a:r>
              <a:rPr lang="en-US" altLang="en-US" sz="2400" b="1" smtClean="0">
                <a:ea typeface="Calibri" pitchFamily="34" charset="0"/>
              </a:rPr>
              <a:t>paramesonephric</a:t>
            </a:r>
            <a:r>
              <a:rPr lang="en-US" altLang="en-US" sz="2400" smtClean="0">
                <a:ea typeface="Calibri" pitchFamily="34" charset="0"/>
              </a:rPr>
              <a:t> duct-derived and BY “DEFAULT”</a:t>
            </a:r>
            <a:endParaRPr lang="en-US" altLang="en-US" smtClean="0">
              <a:ea typeface="Calibri" pitchFamily="34" charset="0"/>
            </a:endParaRPr>
          </a:p>
        </p:txBody>
      </p:sp>
      <p:sp>
        <p:nvSpPr>
          <p:cNvPr id="4" name="Text Placeholder 3"/>
          <p:cNvSpPr>
            <a:spLocks noGrp="1"/>
          </p:cNvSpPr>
          <p:nvPr>
            <p:ph type="body" sz="half" idx="1"/>
          </p:nvPr>
        </p:nvSpPr>
        <p:spPr>
          <a:xfrm>
            <a:off x="7010400" y="5486400"/>
            <a:ext cx="2362200" cy="1371600"/>
          </a:xfrm>
        </p:spPr>
        <p:txBody>
          <a:bodyPr rtlCol="0">
            <a:normAutofit/>
          </a:bodyPr>
          <a:lstStyle/>
          <a:p>
            <a:pPr marL="0" indent="0" eaLnBrk="1" fontAlgn="auto" hangingPunct="1">
              <a:spcAft>
                <a:spcPts val="0"/>
              </a:spcAft>
              <a:buFontTx/>
              <a:buNone/>
              <a:defRPr/>
            </a:pPr>
            <a:r>
              <a:rPr lang="en-US" sz="1800" dirty="0" err="1" smtClean="0"/>
              <a:t>mesonephric</a:t>
            </a:r>
            <a:r>
              <a:rPr lang="en-US" sz="1800" dirty="0" smtClean="0"/>
              <a:t> remnants:</a:t>
            </a:r>
          </a:p>
          <a:p>
            <a:pPr marL="174625" indent="-174625" eaLnBrk="1" fontAlgn="auto" hangingPunct="1">
              <a:spcAft>
                <a:spcPts val="0"/>
              </a:spcAft>
              <a:defRPr/>
            </a:pPr>
            <a:r>
              <a:rPr lang="en-US" sz="1800" dirty="0" smtClean="0"/>
              <a:t>appendix of ovary</a:t>
            </a:r>
          </a:p>
          <a:p>
            <a:pPr marL="174625" indent="-174625" eaLnBrk="1" fontAlgn="auto" hangingPunct="1">
              <a:spcAft>
                <a:spcPts val="0"/>
              </a:spcAft>
              <a:defRPr/>
            </a:pPr>
            <a:r>
              <a:rPr lang="en-US" sz="1800" dirty="0" smtClean="0"/>
              <a:t>Gartner’s duct </a:t>
            </a:r>
            <a:endParaRPr lang="en-US" sz="1800" dirty="0"/>
          </a:p>
        </p:txBody>
      </p:sp>
      <p:sp>
        <p:nvSpPr>
          <p:cNvPr id="5" name="TextBox 1"/>
          <p:cNvSpPr txBox="1">
            <a:spLocks noChangeArrowheads="1"/>
          </p:cNvSpPr>
          <p:nvPr/>
        </p:nvSpPr>
        <p:spPr bwMode="auto">
          <a:xfrm>
            <a:off x="2020888" y="6629400"/>
            <a:ext cx="1179512" cy="261938"/>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050" dirty="0" smtClean="0">
                <a:latin typeface="+mn-lt"/>
              </a:rPr>
              <a:t>Carlson fig 16-29 </a:t>
            </a:r>
          </a:p>
        </p:txBody>
      </p:sp>
      <p:sp>
        <p:nvSpPr>
          <p:cNvPr id="7" name="TextBox 6"/>
          <p:cNvSpPr txBox="1"/>
          <p:nvPr/>
        </p:nvSpPr>
        <p:spPr>
          <a:xfrm>
            <a:off x="179388" y="4343400"/>
            <a:ext cx="1639887" cy="307975"/>
          </a:xfrm>
          <a:prstGeom prst="rect">
            <a:avLst/>
          </a:prstGeom>
          <a:noFill/>
        </p:spPr>
        <p:txBody>
          <a:bodyPr wrap="none">
            <a:spAutoFit/>
          </a:bodyPr>
          <a:lstStyle/>
          <a:p>
            <a:pPr eaLnBrk="0" hangingPunct="0">
              <a:defRPr/>
            </a:pPr>
            <a:r>
              <a:rPr lang="en-US" sz="1400" dirty="0">
                <a:solidFill>
                  <a:schemeClr val="tx1"/>
                </a:solidFill>
                <a:latin typeface="+mn-lt"/>
                <a:cs typeface="+mn-cs"/>
                <a:hlinkClick r:id="rId5"/>
              </a:rPr>
              <a:t>(QuickTime version)</a:t>
            </a:r>
            <a:endParaRPr lang="en-US" sz="1400" dirty="0">
              <a:solidFill>
                <a:schemeClr val="tx1"/>
              </a:solidFill>
              <a:latin typeface="+mn-lt"/>
              <a:cs typeface="+mn-cs"/>
            </a:endParaRPr>
          </a:p>
        </p:txBody>
      </p:sp>
      <p:pic>
        <p:nvPicPr>
          <p:cNvPr id="3" name="femaleGona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9281" y="2887133"/>
            <a:ext cx="800100" cy="1447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295400"/>
            <a:ext cx="563880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0963" name="Rectangle 5"/>
          <p:cNvSpPr>
            <a:spLocks noGrp="1" noChangeArrowheads="1"/>
          </p:cNvSpPr>
          <p:nvPr>
            <p:ph type="title"/>
          </p:nvPr>
        </p:nvSpPr>
        <p:spPr>
          <a:xfrm>
            <a:off x="457200" y="152400"/>
            <a:ext cx="8229600" cy="1143000"/>
          </a:xfrm>
        </p:spPr>
        <p:txBody>
          <a:bodyPr/>
          <a:lstStyle/>
          <a:p>
            <a:pPr eaLnBrk="1" hangingPunct="1"/>
            <a:r>
              <a:rPr lang="en-US" altLang="en-US" smtClean="0"/>
              <a:t>Formation of uterus and vagina</a:t>
            </a:r>
          </a:p>
        </p:txBody>
      </p:sp>
      <p:sp>
        <p:nvSpPr>
          <p:cNvPr id="40964" name="Text Box 6"/>
          <p:cNvSpPr txBox="1">
            <a:spLocks noChangeArrowheads="1"/>
          </p:cNvSpPr>
          <p:nvPr/>
        </p:nvSpPr>
        <p:spPr bwMode="auto">
          <a:xfrm>
            <a:off x="106363" y="6172200"/>
            <a:ext cx="8550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2000" b="1">
                <a:solidFill>
                  <a:schemeClr val="tx1"/>
                </a:solidFill>
                <a:latin typeface="Calibri" pitchFamily="34" charset="0"/>
                <a:ea typeface="Calibri" pitchFamily="34" charset="0"/>
                <a:cs typeface="Calibri" pitchFamily="34" charset="0"/>
              </a:rPr>
              <a:t>Paramesonephric (Mullerian) ducts </a:t>
            </a:r>
            <a:r>
              <a:rPr lang="en-US" altLang="en-US" sz="2000">
                <a:solidFill>
                  <a:schemeClr val="tx1"/>
                </a:solidFill>
                <a:latin typeface="Calibri" pitchFamily="34" charset="0"/>
                <a:ea typeface="Calibri" pitchFamily="34" charset="0"/>
                <a:cs typeface="Calibri" pitchFamily="34" charset="0"/>
              </a:rPr>
              <a:t>fuse to form </a:t>
            </a:r>
            <a:r>
              <a:rPr lang="en-US" altLang="en-US" sz="2000" b="1">
                <a:solidFill>
                  <a:schemeClr val="tx1"/>
                </a:solidFill>
                <a:latin typeface="Calibri" pitchFamily="34" charset="0"/>
                <a:ea typeface="Calibri" pitchFamily="34" charset="0"/>
                <a:cs typeface="Calibri" pitchFamily="34" charset="0"/>
              </a:rPr>
              <a:t>uterus</a:t>
            </a:r>
            <a:r>
              <a:rPr lang="en-US" altLang="en-US" sz="2000">
                <a:solidFill>
                  <a:schemeClr val="tx1"/>
                </a:solidFill>
                <a:latin typeface="Calibri" pitchFamily="34" charset="0"/>
                <a:ea typeface="Calibri" pitchFamily="34" charset="0"/>
                <a:cs typeface="Calibri" pitchFamily="34" charset="0"/>
              </a:rPr>
              <a:t> and </a:t>
            </a:r>
            <a:r>
              <a:rPr lang="en-US" altLang="en-US" sz="2000" b="1">
                <a:solidFill>
                  <a:schemeClr val="tx1"/>
                </a:solidFill>
                <a:latin typeface="Calibri" pitchFamily="34" charset="0"/>
                <a:ea typeface="Calibri" pitchFamily="34" charset="0"/>
                <a:cs typeface="Calibri" pitchFamily="34" charset="0"/>
              </a:rPr>
              <a:t>upper 1/3 of vagina</a:t>
            </a:r>
          </a:p>
          <a:p>
            <a:pPr eaLnBrk="1" hangingPunct="1"/>
            <a:r>
              <a:rPr lang="en-US" altLang="en-US" sz="2000" b="1">
                <a:solidFill>
                  <a:schemeClr val="tx1"/>
                </a:solidFill>
                <a:latin typeface="Calibri" pitchFamily="34" charset="0"/>
                <a:ea typeface="Calibri" pitchFamily="34" charset="0"/>
                <a:cs typeface="Calibri" pitchFamily="34" charset="0"/>
              </a:rPr>
              <a:t>Lower 2/3 of the vagina </a:t>
            </a:r>
            <a:r>
              <a:rPr lang="en-US" altLang="en-US" sz="2000">
                <a:solidFill>
                  <a:schemeClr val="tx1"/>
                </a:solidFill>
                <a:latin typeface="Calibri" pitchFamily="34" charset="0"/>
                <a:ea typeface="Calibri" pitchFamily="34" charset="0"/>
                <a:cs typeface="Calibri" pitchFamily="34" charset="0"/>
              </a:rPr>
              <a:t>from the </a:t>
            </a:r>
            <a:r>
              <a:rPr lang="en-US" altLang="en-US" sz="2000" b="1">
                <a:solidFill>
                  <a:schemeClr val="tx1"/>
                </a:solidFill>
                <a:latin typeface="Calibri" pitchFamily="34" charset="0"/>
                <a:ea typeface="Calibri" pitchFamily="34" charset="0"/>
                <a:cs typeface="Calibri" pitchFamily="34" charset="0"/>
              </a:rPr>
              <a:t>UROGENITAL SINUS</a:t>
            </a:r>
          </a:p>
        </p:txBody>
      </p:sp>
      <p:sp>
        <p:nvSpPr>
          <p:cNvPr id="5" name="TextBox 1"/>
          <p:cNvSpPr txBox="1">
            <a:spLocks noChangeArrowheads="1"/>
          </p:cNvSpPr>
          <p:nvPr/>
        </p:nvSpPr>
        <p:spPr bwMode="auto">
          <a:xfrm>
            <a:off x="5257800" y="5807075"/>
            <a:ext cx="1793875"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a:t>
            </a:r>
            <a:r>
              <a:rPr lang="en-US" sz="1200" dirty="0" smtClean="0">
                <a:latin typeface="+mn-lt"/>
              </a:rPr>
              <a:t> fig 15-29 &amp; 30 </a:t>
            </a:r>
          </a:p>
        </p:txBody>
      </p:sp>
      <p:sp>
        <p:nvSpPr>
          <p:cNvPr id="7" name="TextBox 6"/>
          <p:cNvSpPr txBox="1"/>
          <p:nvPr/>
        </p:nvSpPr>
        <p:spPr>
          <a:xfrm>
            <a:off x="303213" y="4419600"/>
            <a:ext cx="1641475" cy="307975"/>
          </a:xfrm>
          <a:prstGeom prst="rect">
            <a:avLst/>
          </a:prstGeom>
          <a:noFill/>
        </p:spPr>
        <p:txBody>
          <a:bodyPr wrap="none">
            <a:spAutoFit/>
          </a:bodyPr>
          <a:lstStyle/>
          <a:p>
            <a:pPr eaLnBrk="0" hangingPunct="0">
              <a:defRPr/>
            </a:pPr>
            <a:r>
              <a:rPr lang="en-US" sz="1400" dirty="0">
                <a:solidFill>
                  <a:schemeClr val="tx1"/>
                </a:solidFill>
                <a:latin typeface="+mn-lt"/>
                <a:cs typeface="+mn-cs"/>
                <a:hlinkClick r:id="rId5"/>
              </a:rPr>
              <a:t>(QuickTime version)</a:t>
            </a:r>
            <a:endParaRPr lang="en-US" sz="1400" dirty="0">
              <a:solidFill>
                <a:schemeClr val="tx1"/>
              </a:solidFill>
              <a:latin typeface="+mn-lt"/>
              <a:cs typeface="+mn-cs"/>
            </a:endParaRPr>
          </a:p>
        </p:txBody>
      </p:sp>
      <p:pic>
        <p:nvPicPr>
          <p:cNvPr id="3" name="uterusVagin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5480" y="2667000"/>
            <a:ext cx="1790700" cy="1752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title"/>
          </p:nvPr>
        </p:nvSpPr>
        <p:spPr>
          <a:xfrm>
            <a:off x="0" y="0"/>
            <a:ext cx="9144000" cy="685800"/>
          </a:xfrm>
        </p:spPr>
        <p:txBody>
          <a:bodyPr/>
          <a:lstStyle/>
          <a:p>
            <a:pPr eaLnBrk="1" hangingPunct="1"/>
            <a:r>
              <a:rPr lang="en-US" altLang="en-US" sz="3600" smtClean="0"/>
              <a:t>Formation of external genitalia</a:t>
            </a:r>
          </a:p>
        </p:txBody>
      </p:sp>
      <p:sp>
        <p:nvSpPr>
          <p:cNvPr id="4" name="TextBox 1"/>
          <p:cNvSpPr txBox="1">
            <a:spLocks noChangeArrowheads="1"/>
          </p:cNvSpPr>
          <p:nvPr/>
        </p:nvSpPr>
        <p:spPr bwMode="auto">
          <a:xfrm>
            <a:off x="6881813" y="6615113"/>
            <a:ext cx="1271587" cy="277812"/>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16-35 </a:t>
            </a:r>
          </a:p>
        </p:txBody>
      </p:sp>
      <p:pic>
        <p:nvPicPr>
          <p:cNvPr id="43012" name="Picture 4"/>
          <p:cNvPicPr>
            <a:picLocks noChangeAspect="1" noChangeArrowheads="1"/>
          </p:cNvPicPr>
          <p:nvPr/>
        </p:nvPicPr>
        <p:blipFill>
          <a:blip r:embed="rId6">
            <a:lum bright="-10000" contrast="20000"/>
            <a:extLst>
              <a:ext uri="{28A0092B-C50C-407E-A947-70E740481C1C}">
                <a14:useLocalDpi xmlns:a14="http://schemas.microsoft.com/office/drawing/2010/main" val="0"/>
              </a:ext>
            </a:extLst>
          </a:blip>
          <a:srcRect/>
          <a:stretch>
            <a:fillRect/>
          </a:stretch>
        </p:blipFill>
        <p:spPr bwMode="auto">
          <a:xfrm>
            <a:off x="2547938" y="762000"/>
            <a:ext cx="4005262"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0363" y="4133850"/>
            <a:ext cx="1641475" cy="307975"/>
          </a:xfrm>
          <a:prstGeom prst="rect">
            <a:avLst/>
          </a:prstGeom>
          <a:noFill/>
        </p:spPr>
        <p:txBody>
          <a:bodyPr wrap="none">
            <a:spAutoFit/>
          </a:bodyPr>
          <a:lstStyle/>
          <a:p>
            <a:pPr eaLnBrk="0" hangingPunct="0">
              <a:defRPr/>
            </a:pPr>
            <a:r>
              <a:rPr lang="en-US" sz="1400" dirty="0">
                <a:solidFill>
                  <a:schemeClr val="tx1"/>
                </a:solidFill>
                <a:latin typeface="+mn-lt"/>
                <a:cs typeface="+mn-cs"/>
                <a:hlinkClick r:id="rId7"/>
              </a:rPr>
              <a:t>(</a:t>
            </a:r>
            <a:r>
              <a:rPr lang="en-US" sz="1400" dirty="0">
                <a:solidFill>
                  <a:schemeClr val="tx1"/>
                </a:solidFill>
                <a:latin typeface="+mn-lt"/>
                <a:cs typeface="+mn-cs"/>
                <a:hlinkClick r:id="rId8"/>
              </a:rPr>
              <a:t>QuickTime </a:t>
            </a:r>
            <a:r>
              <a:rPr lang="en-US" sz="1400" dirty="0">
                <a:solidFill>
                  <a:schemeClr val="tx1"/>
                </a:solidFill>
                <a:latin typeface="+mn-lt"/>
                <a:cs typeface="+mn-cs"/>
                <a:hlinkClick r:id="rId7"/>
              </a:rPr>
              <a:t>version)</a:t>
            </a:r>
            <a:endParaRPr lang="en-US" sz="1400" dirty="0">
              <a:solidFill>
                <a:schemeClr val="tx1"/>
              </a:solidFill>
              <a:latin typeface="+mn-lt"/>
              <a:cs typeface="+mn-cs"/>
            </a:endParaRPr>
          </a:p>
        </p:txBody>
      </p:sp>
      <p:sp>
        <p:nvSpPr>
          <p:cNvPr id="8" name="TextBox 7"/>
          <p:cNvSpPr txBox="1"/>
          <p:nvPr/>
        </p:nvSpPr>
        <p:spPr>
          <a:xfrm>
            <a:off x="6989763" y="4114800"/>
            <a:ext cx="1641475" cy="307975"/>
          </a:xfrm>
          <a:prstGeom prst="rect">
            <a:avLst/>
          </a:prstGeom>
          <a:noFill/>
        </p:spPr>
        <p:txBody>
          <a:bodyPr wrap="none">
            <a:spAutoFit/>
          </a:bodyPr>
          <a:lstStyle/>
          <a:p>
            <a:pPr eaLnBrk="0" hangingPunct="0">
              <a:defRPr/>
            </a:pPr>
            <a:r>
              <a:rPr lang="en-US" sz="1400" dirty="0">
                <a:solidFill>
                  <a:schemeClr val="tx1"/>
                </a:solidFill>
                <a:latin typeface="+mn-lt"/>
                <a:cs typeface="+mn-cs"/>
                <a:hlinkClick r:id="rId9"/>
              </a:rPr>
              <a:t>(QuickTime version)</a:t>
            </a:r>
            <a:endParaRPr lang="en-US" sz="1400" dirty="0">
              <a:solidFill>
                <a:schemeClr val="tx1"/>
              </a:solidFill>
              <a:latin typeface="+mn-lt"/>
              <a:cs typeface="+mn-cs"/>
            </a:endParaRPr>
          </a:p>
        </p:txBody>
      </p:sp>
      <p:graphicFrame>
        <p:nvGraphicFramePr>
          <p:cNvPr id="5" name="Table 4"/>
          <p:cNvGraphicFramePr>
            <a:graphicFrameLocks noGrp="1"/>
          </p:cNvGraphicFramePr>
          <p:nvPr/>
        </p:nvGraphicFramePr>
        <p:xfrm>
          <a:off x="87313" y="4800600"/>
          <a:ext cx="2351087" cy="942975"/>
        </p:xfrm>
        <a:graphic>
          <a:graphicData uri="http://schemas.openxmlformats.org/drawingml/2006/table">
            <a:tbl>
              <a:tblPr/>
              <a:tblGrid>
                <a:gridCol w="765036"/>
                <a:gridCol w="761304"/>
                <a:gridCol w="824747"/>
              </a:tblGrid>
              <a:tr h="293055">
                <a:tc gridSpan="3">
                  <a:txBody>
                    <a:bodyPr/>
                    <a:lstStyle/>
                    <a:p>
                      <a:pPr algn="ctr"/>
                      <a:r>
                        <a:rPr lang="en-US" sz="1400" b="1" dirty="0" smtClean="0"/>
                        <a:t>fate</a:t>
                      </a:r>
                      <a:r>
                        <a:rPr lang="en-US" sz="1400" b="1" baseline="0" dirty="0" smtClean="0"/>
                        <a:t> of MALE </a:t>
                      </a:r>
                      <a:r>
                        <a:rPr lang="en-US" sz="1400" b="1" baseline="0" dirty="0" err="1" smtClean="0"/>
                        <a:t>primordia</a:t>
                      </a:r>
                      <a:endParaRPr lang="en-US" sz="1400" b="1" dirty="0"/>
                    </a:p>
                  </a:txBody>
                  <a:tcPr marL="0" marR="0" marT="0" marB="0">
                    <a:lnL>
                      <a:noFill/>
                    </a:lnL>
                    <a:lnR>
                      <a:noFill/>
                    </a:lnR>
                    <a:lnT>
                      <a:noFill/>
                    </a:lnT>
                    <a:lnB>
                      <a:noFill/>
                    </a:lnB>
                  </a:tcPr>
                </a:tc>
                <a:tc hMerge="1">
                  <a:txBody>
                    <a:bodyPr/>
                    <a:lstStyle/>
                    <a:p>
                      <a:pPr algn="ctr"/>
                      <a:endParaRPr lang="en-US" sz="1050" dirty="0"/>
                    </a:p>
                  </a:txBody>
                  <a:tcPr marL="0" marR="0" marT="0" marB="0">
                    <a:lnL>
                      <a:noFill/>
                    </a:lnL>
                    <a:lnR>
                      <a:noFill/>
                    </a:lnR>
                    <a:lnT>
                      <a:noFill/>
                    </a:lnT>
                    <a:lnB>
                      <a:noFill/>
                    </a:lnB>
                  </a:tcPr>
                </a:tc>
                <a:tc hMerge="1">
                  <a:txBody>
                    <a:bodyPr/>
                    <a:lstStyle/>
                    <a:p>
                      <a:pPr algn="ctr"/>
                      <a:endParaRPr lang="en-US" sz="1050" dirty="0"/>
                    </a:p>
                  </a:txBody>
                  <a:tcPr marL="0" marR="0" marT="0" marB="0">
                    <a:lnL>
                      <a:noFill/>
                    </a:lnL>
                    <a:lnR>
                      <a:noFill/>
                    </a:lnR>
                    <a:lnT>
                      <a:noFill/>
                    </a:lnT>
                    <a:lnB>
                      <a:noFill/>
                    </a:lnB>
                  </a:tcPr>
                </a:tc>
              </a:tr>
              <a:tr h="319930">
                <a:tc>
                  <a:txBody>
                    <a:bodyPr/>
                    <a:lstStyle/>
                    <a:p>
                      <a:pPr algn="ctr"/>
                      <a:r>
                        <a:rPr lang="en-US" sz="1000" b="1" dirty="0"/>
                        <a:t>Genital Tubercle</a:t>
                      </a:r>
                      <a:endParaRPr lang="en-US" sz="1000" dirty="0"/>
                    </a:p>
                  </a:txBody>
                  <a:tcPr marL="0" marR="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smtClean="0"/>
                        <a:t>Genital</a:t>
                      </a:r>
                    </a:p>
                    <a:p>
                      <a:pPr algn="ctr"/>
                      <a:r>
                        <a:rPr lang="en-US" sz="1000" b="1" dirty="0" smtClean="0"/>
                        <a:t>Folds</a:t>
                      </a:r>
                      <a:endParaRPr lang="en-US" sz="1000" dirty="0"/>
                    </a:p>
                  </a:txBody>
                  <a:tcPr marL="0" marR="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t>Genital Swellings</a:t>
                      </a:r>
                      <a:endParaRPr lang="en-US" sz="1000" dirty="0"/>
                    </a:p>
                  </a:txBody>
                  <a:tcPr marL="0" marR="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9990">
                <a:tc>
                  <a:txBody>
                    <a:bodyPr/>
                    <a:lstStyle/>
                    <a:p>
                      <a:pPr algn="ctr"/>
                      <a:r>
                        <a:rPr lang="en-US" sz="1000" dirty="0"/>
                        <a:t>Body and glans of penis</a:t>
                      </a:r>
                    </a:p>
                  </a:txBody>
                  <a:tcPr marL="0" marR="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algn="ctr"/>
                      <a:r>
                        <a:rPr lang="en-US" sz="1000" dirty="0" smtClean="0"/>
                        <a:t>Ventral penis &amp; raphe</a:t>
                      </a:r>
                      <a:endParaRPr lang="en-US" sz="1000" dirty="0"/>
                    </a:p>
                  </a:txBody>
                  <a:tcPr marL="0" marR="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algn="ctr"/>
                      <a:r>
                        <a:rPr lang="en-US" sz="1000" dirty="0" smtClean="0"/>
                        <a:t>Scrotum &amp; scrotal raphe</a:t>
                      </a:r>
                      <a:endParaRPr lang="en-US" sz="1000" dirty="0"/>
                    </a:p>
                  </a:txBody>
                  <a:tcPr marL="0" marR="0" marT="0" marB="0">
                    <a:lnL>
                      <a:noFill/>
                    </a:lnL>
                    <a:lnR>
                      <a:noFill/>
                    </a:lnR>
                    <a:lnT w="12700" cap="flat" cmpd="sng" algn="ctr">
                      <a:solidFill>
                        <a:schemeClr val="tx1"/>
                      </a:solidFill>
                      <a:prstDash val="solid"/>
                      <a:round/>
                      <a:headEnd type="none" w="med" len="med"/>
                      <a:tailEnd type="none" w="med" len="med"/>
                    </a:lnT>
                    <a:lnB>
                      <a:noFill/>
                    </a:lnB>
                  </a:tcPr>
                </a:tc>
              </a:tr>
            </a:tbl>
          </a:graphicData>
        </a:graphic>
      </p:graphicFrame>
      <p:graphicFrame>
        <p:nvGraphicFramePr>
          <p:cNvPr id="10" name="Table 9"/>
          <p:cNvGraphicFramePr>
            <a:graphicFrameLocks noGrp="1"/>
          </p:cNvGraphicFramePr>
          <p:nvPr/>
        </p:nvGraphicFramePr>
        <p:xfrm>
          <a:off x="6705600" y="4800600"/>
          <a:ext cx="2351088" cy="942975"/>
        </p:xfrm>
        <a:graphic>
          <a:graphicData uri="http://schemas.openxmlformats.org/drawingml/2006/table">
            <a:tbl>
              <a:tblPr/>
              <a:tblGrid>
                <a:gridCol w="765037"/>
                <a:gridCol w="761304"/>
                <a:gridCol w="824747"/>
              </a:tblGrid>
              <a:tr h="293055">
                <a:tc gridSpan="3">
                  <a:txBody>
                    <a:bodyPr/>
                    <a:lstStyle/>
                    <a:p>
                      <a:pPr algn="ctr"/>
                      <a:r>
                        <a:rPr lang="en-US" sz="1400" b="1" dirty="0" smtClean="0"/>
                        <a:t>fate</a:t>
                      </a:r>
                      <a:r>
                        <a:rPr lang="en-US" sz="1400" b="1" baseline="0" dirty="0" smtClean="0"/>
                        <a:t> of FEMALE </a:t>
                      </a:r>
                      <a:r>
                        <a:rPr lang="en-US" sz="1400" b="1" baseline="0" dirty="0" err="1" smtClean="0"/>
                        <a:t>primordia</a:t>
                      </a:r>
                      <a:endParaRPr lang="en-US" sz="1400" b="1" dirty="0"/>
                    </a:p>
                  </a:txBody>
                  <a:tcPr marL="0" marR="0" marT="0" marB="0">
                    <a:lnL>
                      <a:noFill/>
                    </a:lnL>
                    <a:lnR>
                      <a:noFill/>
                    </a:lnR>
                    <a:lnT>
                      <a:noFill/>
                    </a:lnT>
                    <a:lnB>
                      <a:noFill/>
                    </a:lnB>
                  </a:tcPr>
                </a:tc>
                <a:tc hMerge="1">
                  <a:txBody>
                    <a:bodyPr/>
                    <a:lstStyle/>
                    <a:p>
                      <a:pPr algn="ctr"/>
                      <a:endParaRPr lang="en-US" sz="1050" dirty="0"/>
                    </a:p>
                  </a:txBody>
                  <a:tcPr marL="0" marR="0" marT="0" marB="0">
                    <a:lnL>
                      <a:noFill/>
                    </a:lnL>
                    <a:lnR>
                      <a:noFill/>
                    </a:lnR>
                    <a:lnT>
                      <a:noFill/>
                    </a:lnT>
                    <a:lnB>
                      <a:noFill/>
                    </a:lnB>
                  </a:tcPr>
                </a:tc>
                <a:tc hMerge="1">
                  <a:txBody>
                    <a:bodyPr/>
                    <a:lstStyle/>
                    <a:p>
                      <a:pPr algn="ctr"/>
                      <a:endParaRPr lang="en-US" sz="1050" dirty="0"/>
                    </a:p>
                  </a:txBody>
                  <a:tcPr marL="0" marR="0" marT="0" marB="0">
                    <a:lnL>
                      <a:noFill/>
                    </a:lnL>
                    <a:lnR>
                      <a:noFill/>
                    </a:lnR>
                    <a:lnT>
                      <a:noFill/>
                    </a:lnT>
                    <a:lnB>
                      <a:noFill/>
                    </a:lnB>
                  </a:tcPr>
                </a:tc>
              </a:tr>
              <a:tr h="319930">
                <a:tc>
                  <a:txBody>
                    <a:bodyPr/>
                    <a:lstStyle/>
                    <a:p>
                      <a:pPr algn="ctr"/>
                      <a:r>
                        <a:rPr lang="en-US" sz="1000" b="1" dirty="0"/>
                        <a:t>Genital Tubercle</a:t>
                      </a:r>
                      <a:endParaRPr lang="en-US" sz="1000" dirty="0"/>
                    </a:p>
                  </a:txBody>
                  <a:tcPr marL="0" marR="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smtClean="0"/>
                        <a:t>Genital</a:t>
                      </a:r>
                    </a:p>
                    <a:p>
                      <a:pPr algn="ctr"/>
                      <a:r>
                        <a:rPr lang="en-US" sz="1000" b="1" dirty="0" smtClean="0"/>
                        <a:t>Folds</a:t>
                      </a:r>
                      <a:endParaRPr lang="en-US" sz="1000" dirty="0"/>
                    </a:p>
                  </a:txBody>
                  <a:tcPr marL="0" marR="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t>Genital Swellings</a:t>
                      </a:r>
                      <a:endParaRPr lang="en-US" sz="1000" dirty="0"/>
                    </a:p>
                  </a:txBody>
                  <a:tcPr marL="0" marR="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29990">
                <a:tc>
                  <a:txBody>
                    <a:bodyPr/>
                    <a:lstStyle/>
                    <a:p>
                      <a:pPr algn="ctr"/>
                      <a:r>
                        <a:rPr lang="en-US" sz="1000" dirty="0" smtClean="0"/>
                        <a:t>Clitoris</a:t>
                      </a:r>
                      <a:endParaRPr lang="en-US" sz="1000" dirty="0"/>
                    </a:p>
                  </a:txBody>
                  <a:tcPr marL="0" marR="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algn="ctr"/>
                      <a:r>
                        <a:rPr lang="en-US" sz="1000" dirty="0" smtClean="0"/>
                        <a:t>Labia</a:t>
                      </a:r>
                      <a:r>
                        <a:rPr lang="en-US" sz="1000" baseline="0" dirty="0" smtClean="0"/>
                        <a:t> </a:t>
                      </a:r>
                      <a:r>
                        <a:rPr lang="en-US" sz="1000" baseline="0" dirty="0" err="1" smtClean="0"/>
                        <a:t>minora</a:t>
                      </a:r>
                      <a:endParaRPr lang="en-US" sz="1000" dirty="0"/>
                    </a:p>
                  </a:txBody>
                  <a:tcPr marL="0" marR="0" marT="0" marB="0">
                    <a:lnL>
                      <a:noFill/>
                    </a:lnL>
                    <a:lnR>
                      <a:noFill/>
                    </a:lnR>
                    <a:lnT w="12700" cap="flat" cmpd="sng" algn="ctr">
                      <a:solidFill>
                        <a:schemeClr val="tx1"/>
                      </a:solidFill>
                      <a:prstDash val="solid"/>
                      <a:round/>
                      <a:headEnd type="none" w="med" len="med"/>
                      <a:tailEnd type="none" w="med" len="med"/>
                    </a:lnT>
                    <a:lnB>
                      <a:noFill/>
                    </a:lnB>
                  </a:tcPr>
                </a:tc>
                <a:tc>
                  <a:txBody>
                    <a:bodyPr/>
                    <a:lstStyle/>
                    <a:p>
                      <a:pPr algn="ctr"/>
                      <a:r>
                        <a:rPr lang="en-US" sz="1000" dirty="0" smtClean="0"/>
                        <a:t>Labia</a:t>
                      </a:r>
                      <a:r>
                        <a:rPr lang="en-US" sz="1000" baseline="0" dirty="0" smtClean="0"/>
                        <a:t> </a:t>
                      </a:r>
                      <a:r>
                        <a:rPr lang="en-US" sz="1000" baseline="0" dirty="0" err="1" smtClean="0"/>
                        <a:t>majora</a:t>
                      </a:r>
                      <a:endParaRPr lang="en-US" sz="1000" dirty="0"/>
                    </a:p>
                  </a:txBody>
                  <a:tcPr marL="0" marR="0" marT="0" marB="0">
                    <a:lnL>
                      <a:noFill/>
                    </a:lnL>
                    <a:lnR>
                      <a:noFill/>
                    </a:lnR>
                    <a:lnT w="12700" cap="flat" cmpd="sng" algn="ctr">
                      <a:solidFill>
                        <a:schemeClr val="tx1"/>
                      </a:solidFill>
                      <a:prstDash val="solid"/>
                      <a:round/>
                      <a:headEnd type="none" w="med" len="med"/>
                      <a:tailEnd type="none" w="med" len="med"/>
                    </a:lnT>
                    <a:lnB>
                      <a:noFill/>
                    </a:lnB>
                  </a:tcPr>
                </a:tc>
              </a:tr>
            </a:tbl>
          </a:graphicData>
        </a:graphic>
      </p:graphicFrame>
      <p:pic>
        <p:nvPicPr>
          <p:cNvPr id="7" name="MaleGenitali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85800" y="2667000"/>
            <a:ext cx="990600" cy="1333500"/>
          </a:xfrm>
          <a:prstGeom prst="rect">
            <a:avLst/>
          </a:prstGeom>
        </p:spPr>
      </p:pic>
      <p:pic>
        <p:nvPicPr>
          <p:cNvPr id="9" name="FemaleGenitalia.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7315200" y="2762250"/>
            <a:ext cx="990600" cy="133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vol="80000">
                <p:cTn id="13" fill="hold" display="0">
                  <p:stCondLst>
                    <p:cond delay="indefinite"/>
                  </p:stCondLst>
                </p:cTn>
                <p:tgtEl>
                  <p:spTgt spid="9"/>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M14879-016-f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066800"/>
            <a:ext cx="4191000" cy="3706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5" name="Picture 5" descr="M14879-016-f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876800"/>
            <a:ext cx="6350000" cy="1704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6" name="Rectangle 6"/>
          <p:cNvSpPr>
            <a:spLocks noGrp="1" noChangeArrowheads="1"/>
          </p:cNvSpPr>
          <p:nvPr>
            <p:ph type="title"/>
          </p:nvPr>
        </p:nvSpPr>
        <p:spPr>
          <a:xfrm>
            <a:off x="457200" y="76200"/>
            <a:ext cx="8229600" cy="1143000"/>
          </a:xfrm>
        </p:spPr>
        <p:txBody>
          <a:bodyPr/>
          <a:lstStyle/>
          <a:p>
            <a:pPr eaLnBrk="1" hangingPunct="1"/>
            <a:r>
              <a:rPr lang="en-US" altLang="en-US" smtClean="0"/>
              <a:t>Formation of the penile urethra</a:t>
            </a:r>
          </a:p>
        </p:txBody>
      </p:sp>
      <p:sp>
        <p:nvSpPr>
          <p:cNvPr id="5" name="TextBox 1"/>
          <p:cNvSpPr txBox="1">
            <a:spLocks noChangeArrowheads="1"/>
          </p:cNvSpPr>
          <p:nvPr/>
        </p:nvSpPr>
        <p:spPr bwMode="auto">
          <a:xfrm>
            <a:off x="6248400" y="6629400"/>
            <a:ext cx="166370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figs 16-35 &amp; 36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M14879-016-f0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85800"/>
            <a:ext cx="5715000" cy="2501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5059" name="Group 5"/>
          <p:cNvGrpSpPr>
            <a:grpSpLocks/>
          </p:cNvGrpSpPr>
          <p:nvPr/>
        </p:nvGrpSpPr>
        <p:grpSpPr bwMode="auto">
          <a:xfrm>
            <a:off x="1385888" y="3352800"/>
            <a:ext cx="2538412" cy="3508375"/>
            <a:chOff x="5293" y="84"/>
            <a:chExt cx="2613" cy="3371"/>
          </a:xfrm>
        </p:grpSpPr>
        <p:pic>
          <p:nvPicPr>
            <p:cNvPr id="450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84" y="463"/>
              <a:ext cx="3031" cy="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5069" name="Rectangle 7"/>
            <p:cNvSpPr>
              <a:spLocks noChangeArrowheads="1"/>
            </p:cNvSpPr>
            <p:nvPr/>
          </p:nvSpPr>
          <p:spPr bwMode="auto">
            <a:xfrm>
              <a:off x="5293" y="3159"/>
              <a:ext cx="2613"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42938" eaLnBrk="0" hangingPunct="0">
                <a:tabLst>
                  <a:tab pos="749300" algn="l"/>
                </a:tabLst>
                <a:defRPr>
                  <a:solidFill>
                    <a:schemeClr val="accent2"/>
                  </a:solidFill>
                  <a:latin typeface="Comic Sans MS" pitchFamily="66" charset="0"/>
                </a:defRPr>
              </a:lvl1pPr>
              <a:lvl2pPr marL="742950" indent="-285750" defTabSz="642938" eaLnBrk="0" hangingPunct="0">
                <a:tabLst>
                  <a:tab pos="749300" algn="l"/>
                </a:tabLst>
                <a:defRPr>
                  <a:solidFill>
                    <a:schemeClr val="accent2"/>
                  </a:solidFill>
                  <a:latin typeface="Comic Sans MS" pitchFamily="66" charset="0"/>
                </a:defRPr>
              </a:lvl2pPr>
              <a:lvl3pPr marL="1143000" indent="-228600" defTabSz="642938" eaLnBrk="0" hangingPunct="0">
                <a:tabLst>
                  <a:tab pos="749300" algn="l"/>
                </a:tabLst>
                <a:defRPr>
                  <a:solidFill>
                    <a:schemeClr val="accent2"/>
                  </a:solidFill>
                  <a:latin typeface="Comic Sans MS" pitchFamily="66" charset="0"/>
                </a:defRPr>
              </a:lvl3pPr>
              <a:lvl4pPr marL="1600200" indent="-228600" defTabSz="642938" eaLnBrk="0" hangingPunct="0">
                <a:tabLst>
                  <a:tab pos="749300" algn="l"/>
                </a:tabLst>
                <a:defRPr>
                  <a:solidFill>
                    <a:schemeClr val="accent2"/>
                  </a:solidFill>
                  <a:latin typeface="Comic Sans MS" pitchFamily="66" charset="0"/>
                </a:defRPr>
              </a:lvl4pPr>
              <a:lvl5pPr marL="2057400" indent="-228600" defTabSz="642938" eaLnBrk="0" hangingPunct="0">
                <a:tabLst>
                  <a:tab pos="749300" algn="l"/>
                </a:tabLst>
                <a:defRPr>
                  <a:solidFill>
                    <a:schemeClr val="accent2"/>
                  </a:solidFill>
                  <a:latin typeface="Comic Sans MS" pitchFamily="66" charset="0"/>
                </a:defRPr>
              </a:lvl5pPr>
              <a:lvl6pPr marL="2514600" indent="-228600" defTabSz="642938" eaLnBrk="0" fontAlgn="base" hangingPunct="0">
                <a:spcBef>
                  <a:spcPct val="0"/>
                </a:spcBef>
                <a:spcAft>
                  <a:spcPct val="0"/>
                </a:spcAft>
                <a:tabLst>
                  <a:tab pos="749300" algn="l"/>
                </a:tabLst>
                <a:defRPr>
                  <a:solidFill>
                    <a:schemeClr val="accent2"/>
                  </a:solidFill>
                  <a:latin typeface="Comic Sans MS" pitchFamily="66" charset="0"/>
                </a:defRPr>
              </a:lvl6pPr>
              <a:lvl7pPr marL="2971800" indent="-228600" defTabSz="642938" eaLnBrk="0" fontAlgn="base" hangingPunct="0">
                <a:spcBef>
                  <a:spcPct val="0"/>
                </a:spcBef>
                <a:spcAft>
                  <a:spcPct val="0"/>
                </a:spcAft>
                <a:tabLst>
                  <a:tab pos="749300" algn="l"/>
                </a:tabLst>
                <a:defRPr>
                  <a:solidFill>
                    <a:schemeClr val="accent2"/>
                  </a:solidFill>
                  <a:latin typeface="Comic Sans MS" pitchFamily="66" charset="0"/>
                </a:defRPr>
              </a:lvl7pPr>
              <a:lvl8pPr marL="3429000" indent="-228600" defTabSz="642938" eaLnBrk="0" fontAlgn="base" hangingPunct="0">
                <a:spcBef>
                  <a:spcPct val="0"/>
                </a:spcBef>
                <a:spcAft>
                  <a:spcPct val="0"/>
                </a:spcAft>
                <a:tabLst>
                  <a:tab pos="749300" algn="l"/>
                </a:tabLst>
                <a:defRPr>
                  <a:solidFill>
                    <a:schemeClr val="accent2"/>
                  </a:solidFill>
                  <a:latin typeface="Comic Sans MS" pitchFamily="66" charset="0"/>
                </a:defRPr>
              </a:lvl8pPr>
              <a:lvl9pPr marL="3886200" indent="-228600" defTabSz="642938" eaLnBrk="0" fontAlgn="base" hangingPunct="0">
                <a:spcBef>
                  <a:spcPct val="0"/>
                </a:spcBef>
                <a:spcAft>
                  <a:spcPct val="0"/>
                </a:spcAft>
                <a:tabLst>
                  <a:tab pos="749300" algn="l"/>
                </a:tabLst>
                <a:defRPr>
                  <a:solidFill>
                    <a:schemeClr val="accent2"/>
                  </a:solidFill>
                  <a:latin typeface="Comic Sans MS" pitchFamily="66" charset="0"/>
                </a:defRPr>
              </a:lvl9pPr>
            </a:lstStyle>
            <a:p>
              <a:pPr algn="ctr"/>
              <a:r>
                <a:rPr lang="en-US" altLang="en-US" sz="2000">
                  <a:solidFill>
                    <a:schemeClr val="tx1"/>
                  </a:solidFill>
                  <a:sym typeface="Gill Sans"/>
                </a:rPr>
                <a:t>Normal midline raphe</a:t>
              </a:r>
            </a:p>
          </p:txBody>
        </p:sp>
      </p:grpSp>
      <p:grpSp>
        <p:nvGrpSpPr>
          <p:cNvPr id="45060" name="Group 8"/>
          <p:cNvGrpSpPr>
            <a:grpSpLocks/>
          </p:cNvGrpSpPr>
          <p:nvPr/>
        </p:nvGrpSpPr>
        <p:grpSpPr bwMode="auto">
          <a:xfrm>
            <a:off x="5181600" y="3581400"/>
            <a:ext cx="2535238" cy="3203575"/>
            <a:chOff x="5464" y="3336"/>
            <a:chExt cx="2271" cy="2870"/>
          </a:xfrm>
        </p:grpSpPr>
        <p:pic>
          <p:nvPicPr>
            <p:cNvPr id="45066"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 y="3336"/>
              <a:ext cx="2271" cy="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5067" name="Rectangle 10"/>
            <p:cNvSpPr>
              <a:spLocks noChangeArrowheads="1"/>
            </p:cNvSpPr>
            <p:nvPr/>
          </p:nvSpPr>
          <p:spPr bwMode="auto">
            <a:xfrm>
              <a:off x="5673" y="5930"/>
              <a:ext cx="1845"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42938" eaLnBrk="0" hangingPunct="0">
                <a:tabLst>
                  <a:tab pos="749300" algn="l"/>
                </a:tabLst>
                <a:defRPr>
                  <a:solidFill>
                    <a:schemeClr val="accent2"/>
                  </a:solidFill>
                  <a:latin typeface="Comic Sans MS" pitchFamily="66" charset="0"/>
                </a:defRPr>
              </a:lvl1pPr>
              <a:lvl2pPr marL="742950" indent="-285750" defTabSz="642938" eaLnBrk="0" hangingPunct="0">
                <a:tabLst>
                  <a:tab pos="749300" algn="l"/>
                </a:tabLst>
                <a:defRPr>
                  <a:solidFill>
                    <a:schemeClr val="accent2"/>
                  </a:solidFill>
                  <a:latin typeface="Comic Sans MS" pitchFamily="66" charset="0"/>
                </a:defRPr>
              </a:lvl2pPr>
              <a:lvl3pPr marL="1143000" indent="-228600" defTabSz="642938" eaLnBrk="0" hangingPunct="0">
                <a:tabLst>
                  <a:tab pos="749300" algn="l"/>
                </a:tabLst>
                <a:defRPr>
                  <a:solidFill>
                    <a:schemeClr val="accent2"/>
                  </a:solidFill>
                  <a:latin typeface="Comic Sans MS" pitchFamily="66" charset="0"/>
                </a:defRPr>
              </a:lvl3pPr>
              <a:lvl4pPr marL="1600200" indent="-228600" defTabSz="642938" eaLnBrk="0" hangingPunct="0">
                <a:tabLst>
                  <a:tab pos="749300" algn="l"/>
                </a:tabLst>
                <a:defRPr>
                  <a:solidFill>
                    <a:schemeClr val="accent2"/>
                  </a:solidFill>
                  <a:latin typeface="Comic Sans MS" pitchFamily="66" charset="0"/>
                </a:defRPr>
              </a:lvl4pPr>
              <a:lvl5pPr marL="2057400" indent="-228600" defTabSz="642938" eaLnBrk="0" hangingPunct="0">
                <a:tabLst>
                  <a:tab pos="749300" algn="l"/>
                </a:tabLst>
                <a:defRPr>
                  <a:solidFill>
                    <a:schemeClr val="accent2"/>
                  </a:solidFill>
                  <a:latin typeface="Comic Sans MS" pitchFamily="66" charset="0"/>
                </a:defRPr>
              </a:lvl5pPr>
              <a:lvl6pPr marL="2514600" indent="-228600" defTabSz="642938" eaLnBrk="0" fontAlgn="base" hangingPunct="0">
                <a:spcBef>
                  <a:spcPct val="0"/>
                </a:spcBef>
                <a:spcAft>
                  <a:spcPct val="0"/>
                </a:spcAft>
                <a:tabLst>
                  <a:tab pos="749300" algn="l"/>
                </a:tabLst>
                <a:defRPr>
                  <a:solidFill>
                    <a:schemeClr val="accent2"/>
                  </a:solidFill>
                  <a:latin typeface="Comic Sans MS" pitchFamily="66" charset="0"/>
                </a:defRPr>
              </a:lvl6pPr>
              <a:lvl7pPr marL="2971800" indent="-228600" defTabSz="642938" eaLnBrk="0" fontAlgn="base" hangingPunct="0">
                <a:spcBef>
                  <a:spcPct val="0"/>
                </a:spcBef>
                <a:spcAft>
                  <a:spcPct val="0"/>
                </a:spcAft>
                <a:tabLst>
                  <a:tab pos="749300" algn="l"/>
                </a:tabLst>
                <a:defRPr>
                  <a:solidFill>
                    <a:schemeClr val="accent2"/>
                  </a:solidFill>
                  <a:latin typeface="Comic Sans MS" pitchFamily="66" charset="0"/>
                </a:defRPr>
              </a:lvl7pPr>
              <a:lvl8pPr marL="3429000" indent="-228600" defTabSz="642938" eaLnBrk="0" fontAlgn="base" hangingPunct="0">
                <a:spcBef>
                  <a:spcPct val="0"/>
                </a:spcBef>
                <a:spcAft>
                  <a:spcPct val="0"/>
                </a:spcAft>
                <a:tabLst>
                  <a:tab pos="749300" algn="l"/>
                </a:tabLst>
                <a:defRPr>
                  <a:solidFill>
                    <a:schemeClr val="accent2"/>
                  </a:solidFill>
                  <a:latin typeface="Comic Sans MS" pitchFamily="66" charset="0"/>
                </a:defRPr>
              </a:lvl8pPr>
              <a:lvl9pPr marL="3886200" indent="-228600" defTabSz="642938" eaLnBrk="0" fontAlgn="base" hangingPunct="0">
                <a:spcBef>
                  <a:spcPct val="0"/>
                </a:spcBef>
                <a:spcAft>
                  <a:spcPct val="0"/>
                </a:spcAft>
                <a:tabLst>
                  <a:tab pos="749300" algn="l"/>
                </a:tabLst>
                <a:defRPr>
                  <a:solidFill>
                    <a:schemeClr val="accent2"/>
                  </a:solidFill>
                  <a:latin typeface="Comic Sans MS" pitchFamily="66" charset="0"/>
                </a:defRPr>
              </a:lvl9pPr>
            </a:lstStyle>
            <a:p>
              <a:pPr algn="ctr"/>
              <a:r>
                <a:rPr lang="en-US" altLang="en-US" sz="2000">
                  <a:solidFill>
                    <a:schemeClr val="tx1"/>
                  </a:solidFill>
                  <a:sym typeface="Gill Sans"/>
                </a:rPr>
                <a:t>Raphe off center</a:t>
              </a:r>
            </a:p>
          </p:txBody>
        </p:sp>
      </p:grpSp>
      <p:grpSp>
        <p:nvGrpSpPr>
          <p:cNvPr id="45061" name="Group 11"/>
          <p:cNvGrpSpPr>
            <a:grpSpLocks/>
          </p:cNvGrpSpPr>
          <p:nvPr/>
        </p:nvGrpSpPr>
        <p:grpSpPr bwMode="auto">
          <a:xfrm>
            <a:off x="6400800" y="4144963"/>
            <a:ext cx="1173163" cy="571500"/>
            <a:chOff x="6560" y="3824"/>
            <a:chExt cx="1051" cy="512"/>
          </a:xfrm>
        </p:grpSpPr>
        <p:sp>
          <p:nvSpPr>
            <p:cNvPr id="45064" name="Rectangle 12"/>
            <p:cNvSpPr>
              <a:spLocks noChangeArrowheads="1"/>
            </p:cNvSpPr>
            <p:nvPr/>
          </p:nvSpPr>
          <p:spPr bwMode="auto">
            <a:xfrm>
              <a:off x="6838" y="3824"/>
              <a:ext cx="773"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42938" eaLnBrk="0" hangingPunct="0">
                <a:tabLst>
                  <a:tab pos="749300" algn="l"/>
                </a:tabLst>
                <a:defRPr>
                  <a:solidFill>
                    <a:schemeClr val="accent2"/>
                  </a:solidFill>
                  <a:latin typeface="Comic Sans MS" pitchFamily="66" charset="0"/>
                </a:defRPr>
              </a:lvl1pPr>
              <a:lvl2pPr marL="742950" indent="-285750" defTabSz="642938" eaLnBrk="0" hangingPunct="0">
                <a:tabLst>
                  <a:tab pos="749300" algn="l"/>
                </a:tabLst>
                <a:defRPr>
                  <a:solidFill>
                    <a:schemeClr val="accent2"/>
                  </a:solidFill>
                  <a:latin typeface="Comic Sans MS" pitchFamily="66" charset="0"/>
                </a:defRPr>
              </a:lvl2pPr>
              <a:lvl3pPr marL="1143000" indent="-228600" defTabSz="642938" eaLnBrk="0" hangingPunct="0">
                <a:tabLst>
                  <a:tab pos="749300" algn="l"/>
                </a:tabLst>
                <a:defRPr>
                  <a:solidFill>
                    <a:schemeClr val="accent2"/>
                  </a:solidFill>
                  <a:latin typeface="Comic Sans MS" pitchFamily="66" charset="0"/>
                </a:defRPr>
              </a:lvl3pPr>
              <a:lvl4pPr marL="1600200" indent="-228600" defTabSz="642938" eaLnBrk="0" hangingPunct="0">
                <a:tabLst>
                  <a:tab pos="749300" algn="l"/>
                </a:tabLst>
                <a:defRPr>
                  <a:solidFill>
                    <a:schemeClr val="accent2"/>
                  </a:solidFill>
                  <a:latin typeface="Comic Sans MS" pitchFamily="66" charset="0"/>
                </a:defRPr>
              </a:lvl4pPr>
              <a:lvl5pPr marL="2057400" indent="-228600" defTabSz="642938" eaLnBrk="0" hangingPunct="0">
                <a:tabLst>
                  <a:tab pos="749300" algn="l"/>
                </a:tabLst>
                <a:defRPr>
                  <a:solidFill>
                    <a:schemeClr val="accent2"/>
                  </a:solidFill>
                  <a:latin typeface="Comic Sans MS" pitchFamily="66" charset="0"/>
                </a:defRPr>
              </a:lvl5pPr>
              <a:lvl6pPr marL="2514600" indent="-228600" defTabSz="642938" eaLnBrk="0" fontAlgn="base" hangingPunct="0">
                <a:spcBef>
                  <a:spcPct val="0"/>
                </a:spcBef>
                <a:spcAft>
                  <a:spcPct val="0"/>
                </a:spcAft>
                <a:tabLst>
                  <a:tab pos="749300" algn="l"/>
                </a:tabLst>
                <a:defRPr>
                  <a:solidFill>
                    <a:schemeClr val="accent2"/>
                  </a:solidFill>
                  <a:latin typeface="Comic Sans MS" pitchFamily="66" charset="0"/>
                </a:defRPr>
              </a:lvl6pPr>
              <a:lvl7pPr marL="2971800" indent="-228600" defTabSz="642938" eaLnBrk="0" fontAlgn="base" hangingPunct="0">
                <a:spcBef>
                  <a:spcPct val="0"/>
                </a:spcBef>
                <a:spcAft>
                  <a:spcPct val="0"/>
                </a:spcAft>
                <a:tabLst>
                  <a:tab pos="749300" algn="l"/>
                </a:tabLst>
                <a:defRPr>
                  <a:solidFill>
                    <a:schemeClr val="accent2"/>
                  </a:solidFill>
                  <a:latin typeface="Comic Sans MS" pitchFamily="66" charset="0"/>
                </a:defRPr>
              </a:lvl7pPr>
              <a:lvl8pPr marL="3429000" indent="-228600" defTabSz="642938" eaLnBrk="0" fontAlgn="base" hangingPunct="0">
                <a:spcBef>
                  <a:spcPct val="0"/>
                </a:spcBef>
                <a:spcAft>
                  <a:spcPct val="0"/>
                </a:spcAft>
                <a:tabLst>
                  <a:tab pos="749300" algn="l"/>
                </a:tabLst>
                <a:defRPr>
                  <a:solidFill>
                    <a:schemeClr val="accent2"/>
                  </a:solidFill>
                  <a:latin typeface="Comic Sans MS" pitchFamily="66" charset="0"/>
                </a:defRPr>
              </a:lvl8pPr>
              <a:lvl9pPr marL="3886200" indent="-228600" defTabSz="642938" eaLnBrk="0" fontAlgn="base" hangingPunct="0">
                <a:spcBef>
                  <a:spcPct val="0"/>
                </a:spcBef>
                <a:spcAft>
                  <a:spcPct val="0"/>
                </a:spcAft>
                <a:tabLst>
                  <a:tab pos="749300" algn="l"/>
                </a:tabLst>
                <a:defRPr>
                  <a:solidFill>
                    <a:schemeClr val="accent2"/>
                  </a:solidFill>
                  <a:latin typeface="Comic Sans MS" pitchFamily="66" charset="0"/>
                </a:defRPr>
              </a:lvl9pPr>
            </a:lstStyle>
            <a:p>
              <a:pPr algn="ctr"/>
              <a:r>
                <a:rPr lang="en-US" altLang="en-US" sz="2000" b="1">
                  <a:solidFill>
                    <a:schemeClr val="bg1"/>
                  </a:solidFill>
                  <a:sym typeface="Gill Sans"/>
                </a:rPr>
                <a:t>meatus</a:t>
              </a:r>
            </a:p>
          </p:txBody>
        </p:sp>
        <p:sp>
          <p:nvSpPr>
            <p:cNvPr id="45065" name="Line 13"/>
            <p:cNvSpPr>
              <a:spLocks noChangeShapeType="1"/>
            </p:cNvSpPr>
            <p:nvPr/>
          </p:nvSpPr>
          <p:spPr bwMode="auto">
            <a:xfrm flipH="1">
              <a:off x="6560" y="4096"/>
              <a:ext cx="304" cy="240"/>
            </a:xfrm>
            <a:prstGeom prst="line">
              <a:avLst/>
            </a:prstGeom>
            <a:noFill/>
            <a:ln w="38100">
              <a:solidFill>
                <a:srgbClr val="0000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45062" name="Rectangle 14"/>
          <p:cNvSpPr>
            <a:spLocks noGrp="1" noChangeArrowheads="1"/>
          </p:cNvSpPr>
          <p:nvPr>
            <p:ph type="title"/>
          </p:nvPr>
        </p:nvSpPr>
        <p:spPr>
          <a:xfrm>
            <a:off x="457200" y="-152400"/>
            <a:ext cx="8229600" cy="990600"/>
          </a:xfrm>
        </p:spPr>
        <p:txBody>
          <a:bodyPr/>
          <a:lstStyle/>
          <a:p>
            <a:pPr eaLnBrk="1" hangingPunct="1"/>
            <a:r>
              <a:rPr lang="en-US" altLang="en-US" smtClean="0"/>
              <a:t>Hypospadias</a:t>
            </a:r>
          </a:p>
        </p:txBody>
      </p:sp>
      <p:sp>
        <p:nvSpPr>
          <p:cNvPr id="13" name="TextBox 1"/>
          <p:cNvSpPr txBox="1">
            <a:spLocks noChangeArrowheads="1"/>
          </p:cNvSpPr>
          <p:nvPr/>
        </p:nvSpPr>
        <p:spPr bwMode="auto">
          <a:xfrm>
            <a:off x="6096000" y="3200400"/>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16-38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en-US" smtClean="0"/>
              <a:t>Steps in Renal Development</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US" sz="2000" dirty="0" smtClean="0"/>
              <a:t>Establishment of the “</a:t>
            </a:r>
            <a:r>
              <a:rPr lang="en-US" sz="2000" dirty="0" err="1" smtClean="0"/>
              <a:t>renogenic</a:t>
            </a:r>
            <a:r>
              <a:rPr lang="en-US" sz="2000" dirty="0" smtClean="0"/>
              <a:t> mesenchyme” and outgrowth of the </a:t>
            </a:r>
            <a:r>
              <a:rPr lang="en-US" sz="2000" b="1" dirty="0" smtClean="0"/>
              <a:t>ureteric  bud</a:t>
            </a:r>
            <a:r>
              <a:rPr lang="en-US" sz="2000" dirty="0" smtClean="0"/>
              <a:t> from the </a:t>
            </a:r>
            <a:r>
              <a:rPr lang="en-US" sz="2000" dirty="0" err="1" smtClean="0"/>
              <a:t>mesonephric</a:t>
            </a:r>
            <a:r>
              <a:rPr lang="en-US" sz="2000" dirty="0" smtClean="0"/>
              <a:t> duct is the first critical step in the development of the adult kidney.</a:t>
            </a:r>
          </a:p>
          <a:p>
            <a:pPr eaLnBrk="1" fontAlgn="auto" hangingPunct="1">
              <a:spcAft>
                <a:spcPts val="0"/>
              </a:spcAft>
              <a:defRPr/>
            </a:pPr>
            <a:endParaRPr lang="en-US" sz="2000" dirty="0" smtClean="0"/>
          </a:p>
          <a:p>
            <a:pPr eaLnBrk="1" fontAlgn="auto" hangingPunct="1">
              <a:spcAft>
                <a:spcPts val="0"/>
              </a:spcAft>
              <a:defRPr/>
            </a:pPr>
            <a:r>
              <a:rPr lang="en-US" sz="2000" dirty="0" smtClean="0"/>
              <a:t>The </a:t>
            </a:r>
            <a:r>
              <a:rPr lang="en-US" sz="2000" b="1" dirty="0" smtClean="0"/>
              <a:t>ureteric bud epithelia</a:t>
            </a:r>
            <a:r>
              <a:rPr lang="en-US" sz="2000" dirty="0" smtClean="0"/>
              <a:t> and the adjacent </a:t>
            </a:r>
            <a:r>
              <a:rPr lang="en-US" sz="2000" b="1" dirty="0" err="1" smtClean="0"/>
              <a:t>metanephric</a:t>
            </a:r>
            <a:r>
              <a:rPr lang="en-US" sz="2000" b="1" dirty="0" smtClean="0"/>
              <a:t> </a:t>
            </a:r>
            <a:r>
              <a:rPr lang="en-US" sz="2000" b="1" dirty="0" err="1" smtClean="0"/>
              <a:t>blastema</a:t>
            </a:r>
            <a:r>
              <a:rPr lang="en-US" sz="2000" b="1" dirty="0" smtClean="0"/>
              <a:t> mesenchyme</a:t>
            </a:r>
            <a:r>
              <a:rPr lang="en-US" sz="2000" dirty="0" smtClean="0"/>
              <a:t>, are the two primordial cell types of the adult kidney. </a:t>
            </a:r>
          </a:p>
          <a:p>
            <a:pPr eaLnBrk="1" fontAlgn="auto" hangingPunct="1">
              <a:spcAft>
                <a:spcPts val="0"/>
              </a:spcAft>
              <a:defRPr/>
            </a:pPr>
            <a:endParaRPr lang="en-US" sz="2000" dirty="0" smtClean="0"/>
          </a:p>
          <a:p>
            <a:pPr eaLnBrk="1" fontAlgn="auto" hangingPunct="1">
              <a:spcAft>
                <a:spcPts val="0"/>
              </a:spcAft>
              <a:defRPr/>
            </a:pPr>
            <a:r>
              <a:rPr lang="en-US" sz="2000" b="1" dirty="0" smtClean="0"/>
              <a:t>Reciprocal inductive interactions </a:t>
            </a:r>
            <a:r>
              <a:rPr lang="en-US" sz="2000" dirty="0" smtClean="0"/>
              <a:t>between the </a:t>
            </a:r>
            <a:r>
              <a:rPr lang="en-US" sz="2000" b="1" dirty="0" smtClean="0"/>
              <a:t>ureteric bud epithelia</a:t>
            </a:r>
            <a:r>
              <a:rPr lang="en-US" sz="2000" dirty="0" smtClean="0"/>
              <a:t> and the </a:t>
            </a:r>
            <a:r>
              <a:rPr lang="en-US" sz="2000" b="1" dirty="0" err="1" smtClean="0"/>
              <a:t>metanephric</a:t>
            </a:r>
            <a:r>
              <a:rPr lang="en-US" sz="2000" b="1" dirty="0" smtClean="0"/>
              <a:t> </a:t>
            </a:r>
            <a:r>
              <a:rPr lang="en-US" sz="2000" b="1" dirty="0" err="1" smtClean="0"/>
              <a:t>blastema</a:t>
            </a:r>
            <a:r>
              <a:rPr lang="en-US" sz="2000" b="1" dirty="0" smtClean="0"/>
              <a:t> mesenchyme </a:t>
            </a:r>
            <a:r>
              <a:rPr lang="en-US" sz="2000" dirty="0" smtClean="0"/>
              <a:t>generate the nephrons, collecting ducts of the kidney. </a:t>
            </a:r>
          </a:p>
          <a:p>
            <a:pPr eaLnBrk="1" fontAlgn="auto" hangingPunct="1">
              <a:spcAft>
                <a:spcPts val="0"/>
              </a:spcAft>
              <a:defRPr/>
            </a:pPr>
            <a:endParaRPr lang="en-US" sz="2000" dirty="0" smtClean="0"/>
          </a:p>
          <a:p>
            <a:pPr eaLnBrk="1" fontAlgn="auto" hangingPunct="1">
              <a:spcAft>
                <a:spcPts val="0"/>
              </a:spcAft>
              <a:defRPr/>
            </a:pPr>
            <a:r>
              <a:rPr lang="en-US" sz="2000" dirty="0" smtClean="0"/>
              <a:t>Errors in these interactions may result in renal dysfunction/agenesis</a:t>
            </a:r>
          </a:p>
          <a:p>
            <a:pPr marL="0" indent="0" eaLnBrk="1" fontAlgn="auto" hangingPunct="1">
              <a:spcAft>
                <a:spcPts val="0"/>
              </a:spcAft>
              <a:buFont typeface="Arial" pitchFamily="34" charset="0"/>
              <a:buNone/>
              <a:defRPr/>
            </a:pPr>
            <a:endParaRPr lang="en-US" sz="20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M14879-016-f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685800"/>
            <a:ext cx="54102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5"/>
          <p:cNvSpPr txBox="1">
            <a:spLocks noChangeArrowheads="1"/>
          </p:cNvSpPr>
          <p:nvPr/>
        </p:nvSpPr>
        <p:spPr bwMode="auto">
          <a:xfrm>
            <a:off x="4629150" y="557213"/>
            <a:ext cx="90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1400">
                <a:solidFill>
                  <a:srgbClr val="000000"/>
                </a:solidFill>
                <a:latin typeface="Calibri" pitchFamily="34" charset="0"/>
                <a:ea typeface="Calibri" pitchFamily="34" charset="0"/>
                <a:cs typeface="Calibri" pitchFamily="34" charset="0"/>
              </a:rPr>
              <a:t>3</a:t>
            </a:r>
            <a:r>
              <a:rPr lang="en-US" altLang="en-US" sz="1400" baseline="30000">
                <a:solidFill>
                  <a:srgbClr val="000000"/>
                </a:solidFill>
                <a:latin typeface="Calibri" pitchFamily="34" charset="0"/>
                <a:ea typeface="Calibri" pitchFamily="34" charset="0"/>
                <a:cs typeface="Calibri" pitchFamily="34" charset="0"/>
              </a:rPr>
              <a:t>rd</a:t>
            </a:r>
            <a:r>
              <a:rPr lang="en-US" altLang="en-US" sz="1400">
                <a:solidFill>
                  <a:srgbClr val="000000"/>
                </a:solidFill>
                <a:latin typeface="Calibri" pitchFamily="34" charset="0"/>
                <a:ea typeface="Calibri" pitchFamily="34" charset="0"/>
                <a:cs typeface="Calibri" pitchFamily="34" charset="0"/>
              </a:rPr>
              <a:t> month</a:t>
            </a:r>
          </a:p>
        </p:txBody>
      </p:sp>
      <p:sp>
        <p:nvSpPr>
          <p:cNvPr id="46084" name="Text Box 7"/>
          <p:cNvSpPr txBox="1">
            <a:spLocks noChangeArrowheads="1"/>
          </p:cNvSpPr>
          <p:nvPr/>
        </p:nvSpPr>
        <p:spPr bwMode="auto">
          <a:xfrm>
            <a:off x="1858963" y="633413"/>
            <a:ext cx="925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1400">
                <a:solidFill>
                  <a:srgbClr val="000000"/>
                </a:solidFill>
                <a:latin typeface="Calibri" pitchFamily="34" charset="0"/>
                <a:ea typeface="Calibri" pitchFamily="34" charset="0"/>
                <a:cs typeface="Calibri" pitchFamily="34" charset="0"/>
              </a:rPr>
              <a:t>2</a:t>
            </a:r>
            <a:r>
              <a:rPr lang="en-US" altLang="en-US" sz="1400" baseline="30000">
                <a:solidFill>
                  <a:srgbClr val="000000"/>
                </a:solidFill>
                <a:latin typeface="Calibri" pitchFamily="34" charset="0"/>
                <a:ea typeface="Calibri" pitchFamily="34" charset="0"/>
                <a:cs typeface="Calibri" pitchFamily="34" charset="0"/>
              </a:rPr>
              <a:t>nd</a:t>
            </a:r>
            <a:r>
              <a:rPr lang="en-US" altLang="en-US" sz="1400">
                <a:solidFill>
                  <a:srgbClr val="000000"/>
                </a:solidFill>
                <a:latin typeface="Calibri" pitchFamily="34" charset="0"/>
                <a:ea typeface="Calibri" pitchFamily="34" charset="0"/>
                <a:cs typeface="Calibri" pitchFamily="34" charset="0"/>
              </a:rPr>
              <a:t> month</a:t>
            </a:r>
          </a:p>
        </p:txBody>
      </p:sp>
      <p:sp>
        <p:nvSpPr>
          <p:cNvPr id="46085" name="Text Box 8"/>
          <p:cNvSpPr txBox="1">
            <a:spLocks noChangeArrowheads="1"/>
          </p:cNvSpPr>
          <p:nvPr/>
        </p:nvSpPr>
        <p:spPr bwMode="auto">
          <a:xfrm>
            <a:off x="3086100" y="2889250"/>
            <a:ext cx="90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1400">
                <a:solidFill>
                  <a:srgbClr val="000000"/>
                </a:solidFill>
                <a:latin typeface="Calibri" pitchFamily="34" charset="0"/>
                <a:ea typeface="Calibri" pitchFamily="34" charset="0"/>
                <a:cs typeface="Calibri" pitchFamily="34" charset="0"/>
              </a:rPr>
              <a:t>7</a:t>
            </a:r>
            <a:r>
              <a:rPr lang="en-US" altLang="en-US" sz="1400" baseline="30000">
                <a:solidFill>
                  <a:srgbClr val="000000"/>
                </a:solidFill>
                <a:latin typeface="Calibri" pitchFamily="34" charset="0"/>
                <a:ea typeface="Calibri" pitchFamily="34" charset="0"/>
                <a:cs typeface="Calibri" pitchFamily="34" charset="0"/>
              </a:rPr>
              <a:t>th</a:t>
            </a:r>
            <a:r>
              <a:rPr lang="en-US" altLang="en-US" sz="1400">
                <a:solidFill>
                  <a:srgbClr val="000000"/>
                </a:solidFill>
                <a:latin typeface="Calibri" pitchFamily="34" charset="0"/>
                <a:ea typeface="Calibri" pitchFamily="34" charset="0"/>
                <a:cs typeface="Calibri" pitchFamily="34" charset="0"/>
              </a:rPr>
              <a:t> month</a:t>
            </a:r>
          </a:p>
        </p:txBody>
      </p:sp>
      <p:sp>
        <p:nvSpPr>
          <p:cNvPr id="46086" name="Text Box 9"/>
          <p:cNvSpPr txBox="1">
            <a:spLocks noChangeArrowheads="1"/>
          </p:cNvSpPr>
          <p:nvPr/>
        </p:nvSpPr>
        <p:spPr bwMode="auto">
          <a:xfrm>
            <a:off x="6670675" y="2676525"/>
            <a:ext cx="538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eaLnBrk="1" hangingPunct="1"/>
            <a:r>
              <a:rPr lang="en-US" altLang="en-US" sz="1400">
                <a:solidFill>
                  <a:srgbClr val="000000"/>
                </a:solidFill>
                <a:latin typeface="Calibri" pitchFamily="34" charset="0"/>
                <a:ea typeface="Calibri" pitchFamily="34" charset="0"/>
                <a:cs typeface="Calibri" pitchFamily="34" charset="0"/>
              </a:rPr>
              <a:t>term</a:t>
            </a:r>
          </a:p>
        </p:txBody>
      </p:sp>
      <p:sp>
        <p:nvSpPr>
          <p:cNvPr id="46087" name="Rectangle 10"/>
          <p:cNvSpPr>
            <a:spLocks noGrp="1" noChangeArrowheads="1"/>
          </p:cNvSpPr>
          <p:nvPr>
            <p:ph type="title"/>
          </p:nvPr>
        </p:nvSpPr>
        <p:spPr>
          <a:xfrm>
            <a:off x="457200" y="0"/>
            <a:ext cx="8229600" cy="685800"/>
          </a:xfrm>
        </p:spPr>
        <p:txBody>
          <a:bodyPr/>
          <a:lstStyle/>
          <a:p>
            <a:pPr eaLnBrk="1" hangingPunct="1"/>
            <a:r>
              <a:rPr lang="en-US" altLang="en-US" smtClean="0">
                <a:ea typeface="Calibri" pitchFamily="34" charset="0"/>
                <a:cs typeface="Calibri" pitchFamily="34" charset="0"/>
              </a:rPr>
              <a:t>Testicular descent</a:t>
            </a:r>
          </a:p>
        </p:txBody>
      </p:sp>
      <p:sp>
        <p:nvSpPr>
          <p:cNvPr id="46088" name="Content Placeholder 1"/>
          <p:cNvSpPr>
            <a:spLocks noGrp="1"/>
          </p:cNvSpPr>
          <p:nvPr>
            <p:ph idx="1"/>
          </p:nvPr>
        </p:nvSpPr>
        <p:spPr>
          <a:xfrm>
            <a:off x="457200" y="5500688"/>
            <a:ext cx="8229600" cy="1281112"/>
          </a:xfrm>
        </p:spPr>
        <p:txBody>
          <a:bodyPr/>
          <a:lstStyle/>
          <a:p>
            <a:r>
              <a:rPr lang="en-US" altLang="en-US" sz="1400" smtClean="0"/>
              <a:t>The testes arise in the lumbar region but then descend into pelvic cavity and through the inguinal canal to end up in the scrotum</a:t>
            </a:r>
          </a:p>
          <a:p>
            <a:r>
              <a:rPr lang="en-US" altLang="en-US" sz="1400" smtClean="0"/>
              <a:t>Descent of the testis is due to tethering of the testes to the anterior body wall by the gubernaculum.  With growth and elongation of the embryo coupled with shortening of the gubernaculum, the testes are pulled through the body wall, then the inguinal canal, and finally into the scrotum.</a:t>
            </a:r>
          </a:p>
        </p:txBody>
      </p:sp>
      <p:sp>
        <p:nvSpPr>
          <p:cNvPr id="8" name="TextBox 1"/>
          <p:cNvSpPr txBox="1">
            <a:spLocks noChangeArrowheads="1"/>
          </p:cNvSpPr>
          <p:nvPr/>
        </p:nvSpPr>
        <p:spPr bwMode="auto">
          <a:xfrm>
            <a:off x="7567613" y="6615113"/>
            <a:ext cx="1271587" cy="277812"/>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16-33 </a:t>
            </a:r>
          </a:p>
        </p:txBody>
      </p:sp>
      <p:sp>
        <p:nvSpPr>
          <p:cNvPr id="11" name="TextBox 10"/>
          <p:cNvSpPr txBox="1"/>
          <p:nvPr/>
        </p:nvSpPr>
        <p:spPr>
          <a:xfrm>
            <a:off x="36513" y="3556000"/>
            <a:ext cx="1641475" cy="307975"/>
          </a:xfrm>
          <a:prstGeom prst="rect">
            <a:avLst/>
          </a:prstGeom>
          <a:noFill/>
        </p:spPr>
        <p:txBody>
          <a:bodyPr wrap="none">
            <a:spAutoFit/>
          </a:bodyPr>
          <a:lstStyle/>
          <a:p>
            <a:pPr eaLnBrk="0" hangingPunct="0">
              <a:defRPr/>
            </a:pPr>
            <a:r>
              <a:rPr lang="en-US" sz="1400" dirty="0">
                <a:solidFill>
                  <a:schemeClr val="tx1"/>
                </a:solidFill>
                <a:latin typeface="+mn-lt"/>
                <a:cs typeface="+mn-cs"/>
                <a:hlinkClick r:id="rId5"/>
              </a:rPr>
              <a:t>(QuickTime version)</a:t>
            </a:r>
            <a:endParaRPr lang="en-US" sz="1400" dirty="0">
              <a:solidFill>
                <a:schemeClr val="tx1"/>
              </a:solidFill>
              <a:latin typeface="+mn-lt"/>
              <a:cs typeface="+mn-cs"/>
            </a:endParaRPr>
          </a:p>
        </p:txBody>
      </p:sp>
      <p:pic>
        <p:nvPicPr>
          <p:cNvPr id="2" name="testesDescen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400" y="2286000"/>
            <a:ext cx="1409700" cy="1143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0"/>
            <a:ext cx="8229600" cy="914400"/>
          </a:xfrm>
        </p:spPr>
        <p:txBody>
          <a:bodyPr/>
          <a:lstStyle/>
          <a:p>
            <a:pPr eaLnBrk="1" hangingPunct="1"/>
            <a:r>
              <a:rPr lang="en-US" altLang="en-US" smtClean="0"/>
              <a:t>Testicular Descent (frontal view)</a:t>
            </a:r>
          </a:p>
        </p:txBody>
      </p:sp>
      <p:pic>
        <p:nvPicPr>
          <p:cNvPr id="47107" name="Picture 2"/>
          <p:cNvPicPr>
            <a:picLocks noChangeAspect="1" noChangeArrowheads="1"/>
          </p:cNvPicPr>
          <p:nvPr/>
        </p:nvPicPr>
        <p:blipFill>
          <a:blip r:embed="rId4">
            <a:extLst>
              <a:ext uri="{28A0092B-C50C-407E-A947-70E740481C1C}">
                <a14:useLocalDpi xmlns:a14="http://schemas.microsoft.com/office/drawing/2010/main" val="0"/>
              </a:ext>
            </a:extLst>
          </a:blip>
          <a:srcRect l="13940" t="8270" r="14384"/>
          <a:stretch>
            <a:fillRect/>
          </a:stretch>
        </p:blipFill>
        <p:spPr bwMode="auto">
          <a:xfrm>
            <a:off x="6170613" y="3390900"/>
            <a:ext cx="2973387"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p:cNvPicPr>
            <a:picLocks noChangeAspect="1" noChangeArrowheads="1"/>
          </p:cNvPicPr>
          <p:nvPr/>
        </p:nvPicPr>
        <p:blipFill>
          <a:blip r:embed="rId5">
            <a:extLst>
              <a:ext uri="{28A0092B-C50C-407E-A947-70E740481C1C}">
                <a14:useLocalDpi xmlns:a14="http://schemas.microsoft.com/office/drawing/2010/main" val="0"/>
              </a:ext>
            </a:extLst>
          </a:blip>
          <a:srcRect l="9360" t="9622" r="10246"/>
          <a:stretch>
            <a:fillRect/>
          </a:stretch>
        </p:blipFill>
        <p:spPr bwMode="auto">
          <a:xfrm>
            <a:off x="2578100" y="2876550"/>
            <a:ext cx="33655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4"/>
          <p:cNvPicPr>
            <a:picLocks noChangeAspect="1" noChangeArrowheads="1"/>
          </p:cNvPicPr>
          <p:nvPr/>
        </p:nvPicPr>
        <p:blipFill>
          <a:blip r:embed="rId6">
            <a:extLst>
              <a:ext uri="{28A0092B-C50C-407E-A947-70E740481C1C}">
                <a14:useLocalDpi xmlns:a14="http://schemas.microsoft.com/office/drawing/2010/main" val="0"/>
              </a:ext>
            </a:extLst>
          </a:blip>
          <a:srcRect l="22807" t="12703" r="22900" b="4594"/>
          <a:stretch>
            <a:fillRect/>
          </a:stretch>
        </p:blipFill>
        <p:spPr bwMode="auto">
          <a:xfrm>
            <a:off x="-3175" y="1295400"/>
            <a:ext cx="2670175"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Box 2"/>
          <p:cNvSpPr txBox="1">
            <a:spLocks noChangeArrowheads="1"/>
          </p:cNvSpPr>
          <p:nvPr/>
        </p:nvSpPr>
        <p:spPr bwMode="auto">
          <a:xfrm>
            <a:off x="685800" y="914400"/>
            <a:ext cx="105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11 weeks</a:t>
            </a:r>
          </a:p>
        </p:txBody>
      </p:sp>
      <p:sp>
        <p:nvSpPr>
          <p:cNvPr id="47111" name="TextBox 6"/>
          <p:cNvSpPr txBox="1">
            <a:spLocks noChangeArrowheads="1"/>
          </p:cNvSpPr>
          <p:nvPr/>
        </p:nvSpPr>
        <p:spPr bwMode="auto">
          <a:xfrm>
            <a:off x="3657600" y="2678113"/>
            <a:ext cx="106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4 months</a:t>
            </a:r>
          </a:p>
        </p:txBody>
      </p:sp>
      <p:sp>
        <p:nvSpPr>
          <p:cNvPr id="47112" name="TextBox 7"/>
          <p:cNvSpPr txBox="1">
            <a:spLocks noChangeArrowheads="1"/>
          </p:cNvSpPr>
          <p:nvPr/>
        </p:nvSpPr>
        <p:spPr bwMode="auto">
          <a:xfrm>
            <a:off x="7085013" y="3059113"/>
            <a:ext cx="1068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a:solidFill>
                  <a:schemeClr val="tx1"/>
                </a:solidFill>
                <a:latin typeface="Calibri" pitchFamily="34" charset="0"/>
                <a:ea typeface="Calibri" pitchFamily="34" charset="0"/>
                <a:cs typeface="Calibri" pitchFamily="34" charset="0"/>
              </a:rPr>
              <a:t>8 months</a:t>
            </a:r>
          </a:p>
        </p:txBody>
      </p:sp>
      <p:sp>
        <p:nvSpPr>
          <p:cNvPr id="9" name="TextBox 1"/>
          <p:cNvSpPr txBox="1">
            <a:spLocks noChangeArrowheads="1"/>
          </p:cNvSpPr>
          <p:nvPr/>
        </p:nvSpPr>
        <p:spPr bwMode="auto">
          <a:xfrm>
            <a:off x="79375" y="6581775"/>
            <a:ext cx="134143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Netter’s plate 369 </a:t>
            </a:r>
          </a:p>
        </p:txBody>
      </p:sp>
      <p:sp>
        <p:nvSpPr>
          <p:cNvPr id="11" name="TextBox 10"/>
          <p:cNvSpPr txBox="1"/>
          <p:nvPr/>
        </p:nvSpPr>
        <p:spPr>
          <a:xfrm>
            <a:off x="6627813" y="2209800"/>
            <a:ext cx="1641475" cy="307975"/>
          </a:xfrm>
          <a:prstGeom prst="rect">
            <a:avLst/>
          </a:prstGeom>
          <a:noFill/>
        </p:spPr>
        <p:txBody>
          <a:bodyPr wrap="none">
            <a:spAutoFit/>
          </a:bodyPr>
          <a:lstStyle/>
          <a:p>
            <a:pPr eaLnBrk="0" hangingPunct="0">
              <a:defRPr/>
            </a:pPr>
            <a:r>
              <a:rPr lang="en-US" sz="1400" dirty="0">
                <a:solidFill>
                  <a:schemeClr val="tx1"/>
                </a:solidFill>
                <a:latin typeface="+mn-lt"/>
                <a:cs typeface="+mn-cs"/>
                <a:hlinkClick r:id="rId7"/>
              </a:rPr>
              <a:t>(QuickTime version)</a:t>
            </a:r>
            <a:endParaRPr lang="en-US" sz="1400" dirty="0">
              <a:solidFill>
                <a:schemeClr val="tx1"/>
              </a:solidFill>
              <a:latin typeface="+mn-lt"/>
              <a:cs typeface="+mn-cs"/>
            </a:endParaRPr>
          </a:p>
        </p:txBody>
      </p:sp>
      <p:pic>
        <p:nvPicPr>
          <p:cNvPr id="2" name="testesDescen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743700" y="1079588"/>
            <a:ext cx="1409700" cy="1143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z="4000" dirty="0" smtClean="0">
                <a:cs typeface="Calibri" pitchFamily="34" charset="0"/>
              </a:rPr>
              <a:t>Factors that regulate sexual differentiation</a:t>
            </a:r>
          </a:p>
        </p:txBody>
      </p:sp>
      <p:sp>
        <p:nvSpPr>
          <p:cNvPr id="48131" name="Rectangle 3"/>
          <p:cNvSpPr>
            <a:spLocks noGrp="1" noChangeArrowheads="1"/>
          </p:cNvSpPr>
          <p:nvPr>
            <p:ph idx="1"/>
          </p:nvPr>
        </p:nvSpPr>
        <p:spPr>
          <a:xfrm>
            <a:off x="457200" y="1600200"/>
            <a:ext cx="8229600" cy="4038600"/>
          </a:xfrm>
        </p:spPr>
        <p:txBody>
          <a:bodyPr/>
          <a:lstStyle/>
          <a:p>
            <a:pPr eaLnBrk="1" hangingPunct="1">
              <a:lnSpc>
                <a:spcPct val="90000"/>
              </a:lnSpc>
            </a:pPr>
            <a:r>
              <a:rPr lang="en-US" altLang="en-US" sz="2800" smtClean="0">
                <a:ea typeface="Calibri" pitchFamily="34" charset="0"/>
                <a:cs typeface="Calibri" pitchFamily="34" charset="0"/>
              </a:rPr>
              <a:t>SRY (normally on Y chromosome)</a:t>
            </a:r>
          </a:p>
          <a:p>
            <a:pPr eaLnBrk="1" hangingPunct="1">
              <a:lnSpc>
                <a:spcPct val="90000"/>
              </a:lnSpc>
            </a:pPr>
            <a:r>
              <a:rPr lang="en-US" altLang="en-US" sz="2800" smtClean="0">
                <a:ea typeface="Calibri" pitchFamily="34" charset="0"/>
                <a:cs typeface="Calibri" pitchFamily="34" charset="0"/>
              </a:rPr>
              <a:t>MIS/MIS-receptor</a:t>
            </a:r>
          </a:p>
          <a:p>
            <a:pPr lvl="1" eaLnBrk="1" hangingPunct="1">
              <a:lnSpc>
                <a:spcPct val="90000"/>
              </a:lnSpc>
            </a:pPr>
            <a:r>
              <a:rPr lang="en-US" altLang="en-US" sz="2400" smtClean="0">
                <a:ea typeface="Calibri" pitchFamily="34" charset="0"/>
                <a:cs typeface="Calibri" pitchFamily="34" charset="0"/>
              </a:rPr>
              <a:t>Consider what happens if either is missing</a:t>
            </a:r>
          </a:p>
          <a:p>
            <a:pPr eaLnBrk="1" hangingPunct="1">
              <a:lnSpc>
                <a:spcPct val="90000"/>
              </a:lnSpc>
            </a:pPr>
            <a:r>
              <a:rPr lang="en-US" altLang="en-US" sz="2800" smtClean="0">
                <a:ea typeface="Calibri" pitchFamily="34" charset="0"/>
                <a:cs typeface="Calibri" pitchFamily="34" charset="0"/>
              </a:rPr>
              <a:t>Androgens/Androgen receptor (AR)</a:t>
            </a:r>
          </a:p>
          <a:p>
            <a:pPr lvl="1" eaLnBrk="1" hangingPunct="1">
              <a:lnSpc>
                <a:spcPct val="90000"/>
              </a:lnSpc>
            </a:pPr>
            <a:r>
              <a:rPr lang="en-US" altLang="en-US" sz="2400" smtClean="0">
                <a:ea typeface="Calibri" pitchFamily="34" charset="0"/>
                <a:cs typeface="Calibri" pitchFamily="34" charset="0"/>
              </a:rPr>
              <a:t>Recall that </a:t>
            </a:r>
            <a:r>
              <a:rPr lang="en-US" altLang="en-US" sz="2400" b="1" smtClean="0">
                <a:ea typeface="Calibri" pitchFamily="34" charset="0"/>
                <a:cs typeface="Calibri" pitchFamily="34" charset="0"/>
              </a:rPr>
              <a:t>testosterone</a:t>
            </a:r>
            <a:r>
              <a:rPr lang="en-US" altLang="en-US" sz="2400" smtClean="0">
                <a:ea typeface="Calibri" pitchFamily="34" charset="0"/>
                <a:cs typeface="Calibri" pitchFamily="34" charset="0"/>
              </a:rPr>
              <a:t> works mostly on </a:t>
            </a:r>
            <a:r>
              <a:rPr lang="en-US" altLang="en-US" sz="2400" b="1" smtClean="0">
                <a:ea typeface="Calibri" pitchFamily="34" charset="0"/>
                <a:cs typeface="Calibri" pitchFamily="34" charset="0"/>
              </a:rPr>
              <a:t>internal structures </a:t>
            </a:r>
            <a:r>
              <a:rPr lang="en-US" altLang="en-US" sz="2400" smtClean="0">
                <a:ea typeface="Calibri" pitchFamily="34" charset="0"/>
                <a:cs typeface="Calibri" pitchFamily="34" charset="0"/>
              </a:rPr>
              <a:t>whereas </a:t>
            </a:r>
            <a:r>
              <a:rPr lang="en-US" altLang="en-US" sz="2400" b="1" smtClean="0">
                <a:ea typeface="Calibri" pitchFamily="34" charset="0"/>
                <a:cs typeface="Calibri" pitchFamily="34" charset="0"/>
              </a:rPr>
              <a:t>DHT</a:t>
            </a:r>
            <a:r>
              <a:rPr lang="en-US" altLang="en-US" sz="2400" smtClean="0">
                <a:ea typeface="Calibri" pitchFamily="34" charset="0"/>
                <a:cs typeface="Calibri" pitchFamily="34" charset="0"/>
              </a:rPr>
              <a:t> and </a:t>
            </a:r>
            <a:r>
              <a:rPr lang="en-US" altLang="en-US" sz="2400" b="1" smtClean="0">
                <a:ea typeface="Calibri" pitchFamily="34" charset="0"/>
                <a:cs typeface="Calibri" pitchFamily="34" charset="0"/>
              </a:rPr>
              <a:t>other androgens </a:t>
            </a:r>
            <a:r>
              <a:rPr lang="en-US" altLang="en-US" sz="2400" smtClean="0">
                <a:ea typeface="Calibri" pitchFamily="34" charset="0"/>
                <a:cs typeface="Calibri" pitchFamily="34" charset="0"/>
              </a:rPr>
              <a:t>work mostly on </a:t>
            </a:r>
            <a:r>
              <a:rPr lang="en-US" altLang="en-US" sz="2400" b="1" smtClean="0">
                <a:ea typeface="Calibri" pitchFamily="34" charset="0"/>
                <a:cs typeface="Calibri" pitchFamily="34" charset="0"/>
              </a:rPr>
              <a:t>external genitalia</a:t>
            </a:r>
          </a:p>
          <a:p>
            <a:pPr lvl="1" eaLnBrk="1" hangingPunct="1">
              <a:lnSpc>
                <a:spcPct val="90000"/>
              </a:lnSpc>
            </a:pPr>
            <a:r>
              <a:rPr lang="en-US" altLang="en-US" sz="2400" smtClean="0">
                <a:ea typeface="Calibri" pitchFamily="34" charset="0"/>
                <a:cs typeface="Calibri" pitchFamily="34" charset="0"/>
              </a:rPr>
              <a:t>Consider happens if the androgen receptor is lacking</a:t>
            </a:r>
          </a:p>
          <a:p>
            <a:pPr lvl="1" eaLnBrk="1" hangingPunct="1">
              <a:lnSpc>
                <a:spcPct val="90000"/>
              </a:lnSpc>
            </a:pPr>
            <a:r>
              <a:rPr lang="en-US" altLang="en-US" sz="2400" smtClean="0">
                <a:ea typeface="Calibri" pitchFamily="34" charset="0"/>
                <a:cs typeface="Calibri" pitchFamily="34" charset="0"/>
              </a:rPr>
              <a:t>Consider what happens when there is an excess of steroid hormones (e.g. adrenal hyperplasia)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sz="4000" smtClean="0"/>
              <a:t>Persistent M</a:t>
            </a:r>
            <a:r>
              <a:rPr lang="en-US" sz="4000" smtClean="0">
                <a:cs typeface="Arial" charset="0"/>
              </a:rPr>
              <a:t>ü</a:t>
            </a:r>
            <a:r>
              <a:rPr lang="en-US" sz="4000" smtClean="0"/>
              <a:t>llerian Duct syndrome</a:t>
            </a:r>
            <a:br>
              <a:rPr lang="en-US" sz="4000" smtClean="0"/>
            </a:br>
            <a:r>
              <a:rPr lang="en-US" sz="4000" smtClean="0"/>
              <a:t>(genetic male)</a:t>
            </a:r>
          </a:p>
        </p:txBody>
      </p:sp>
      <p:sp>
        <p:nvSpPr>
          <p:cNvPr id="49155" name="Rectangle 3"/>
          <p:cNvSpPr>
            <a:spLocks noGrp="1" noChangeArrowheads="1"/>
          </p:cNvSpPr>
          <p:nvPr>
            <p:ph idx="1"/>
          </p:nvPr>
        </p:nvSpPr>
        <p:spPr>
          <a:xfrm>
            <a:off x="457200" y="1143000"/>
            <a:ext cx="8229600" cy="4525963"/>
          </a:xfrm>
        </p:spPr>
        <p:txBody>
          <a:bodyPr/>
          <a:lstStyle/>
          <a:p>
            <a:pPr eaLnBrk="1" hangingPunct="1"/>
            <a:r>
              <a:rPr lang="en-US" altLang="en-US" sz="1800" smtClean="0"/>
              <a:t>Normal male external genitalia</a:t>
            </a:r>
          </a:p>
          <a:p>
            <a:pPr eaLnBrk="1" hangingPunct="1"/>
            <a:r>
              <a:rPr lang="en-US" altLang="en-US" sz="1800" smtClean="0"/>
              <a:t>Presence of uterus and fallopian tubes; testes may lie either in the normal position for ovaries (i.e. within the broad ligament) or one or both testes may descend into inguinal hernial sac) </a:t>
            </a:r>
          </a:p>
          <a:p>
            <a:pPr eaLnBrk="1" hangingPunct="1"/>
            <a:r>
              <a:rPr lang="en-US" altLang="en-US" sz="1800" smtClean="0"/>
              <a:t>Usually undergo virilization at puberty</a:t>
            </a:r>
          </a:p>
          <a:p>
            <a:pPr eaLnBrk="1" hangingPunct="1"/>
            <a:r>
              <a:rPr lang="en-US" altLang="en-US" sz="1800" smtClean="0"/>
              <a:t>Mutation in MIS (~50%) or mutation in MIS-receptor (~50%)</a:t>
            </a:r>
          </a:p>
          <a:p>
            <a:pPr lvl="1" eaLnBrk="1" hangingPunct="1">
              <a:buFontTx/>
              <a:buNone/>
            </a:pPr>
            <a:endParaRPr lang="en-US" altLang="en-US" sz="1600" smtClean="0"/>
          </a:p>
        </p:txBody>
      </p:sp>
      <p:pic>
        <p:nvPicPr>
          <p:cNvPr id="49156" name="Picture 3" descr="F9780443068119-015-f022.jpg"/>
          <p:cNvPicPr>
            <a:picLocks noChangeAspect="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990600" y="3060700"/>
            <a:ext cx="67818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6629400" y="6581775"/>
            <a:ext cx="130175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Larsen’s fig 15-22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3"/>
          </a:xfrm>
        </p:spPr>
        <p:txBody>
          <a:bodyPr rtlCol="0">
            <a:normAutofit fontScale="90000"/>
          </a:bodyPr>
          <a:lstStyle/>
          <a:p>
            <a:pPr eaLnBrk="1" fontAlgn="auto" hangingPunct="1">
              <a:spcAft>
                <a:spcPts val="0"/>
              </a:spcAft>
              <a:defRPr/>
            </a:pPr>
            <a:r>
              <a:rPr lang="en-US" dirty="0" smtClean="0"/>
              <a:t>Androgen </a:t>
            </a:r>
            <a:r>
              <a:rPr lang="en-US" dirty="0" err="1" smtClean="0"/>
              <a:t>Insensivity</a:t>
            </a:r>
            <a:r>
              <a:rPr lang="en-US" dirty="0" smtClean="0"/>
              <a:t> Syndrome</a:t>
            </a:r>
          </a:p>
        </p:txBody>
      </p:sp>
      <p:sp>
        <p:nvSpPr>
          <p:cNvPr id="50179" name="Content Placeholder 2"/>
          <p:cNvSpPr>
            <a:spLocks noGrp="1"/>
          </p:cNvSpPr>
          <p:nvPr>
            <p:ph idx="1"/>
          </p:nvPr>
        </p:nvSpPr>
        <p:spPr>
          <a:xfrm>
            <a:off x="76200" y="1371600"/>
            <a:ext cx="3733800" cy="4876800"/>
          </a:xfrm>
        </p:spPr>
        <p:txBody>
          <a:bodyPr/>
          <a:lstStyle/>
          <a:p>
            <a:pPr marL="0" indent="0" eaLnBrk="1" hangingPunct="1">
              <a:lnSpc>
                <a:spcPct val="80000"/>
              </a:lnSpc>
              <a:buFont typeface="Arial" pitchFamily="34" charset="0"/>
              <a:buNone/>
            </a:pPr>
            <a:r>
              <a:rPr lang="en-US" altLang="en-US" sz="2000" smtClean="0"/>
              <a:t>Response to androgens requires functional androgen receptors (ARs).  AR mutations can cause </a:t>
            </a:r>
            <a:r>
              <a:rPr lang="en-US" altLang="en-US" sz="2000" b="1" smtClean="0"/>
              <a:t>Complete</a:t>
            </a:r>
            <a:r>
              <a:rPr lang="en-US" altLang="en-US" sz="2000" smtClean="0"/>
              <a:t> or </a:t>
            </a:r>
            <a:r>
              <a:rPr lang="en-US" altLang="en-US" sz="2000" b="1" smtClean="0"/>
              <a:t>Partial Androgen Insensitivity Syndrome</a:t>
            </a:r>
          </a:p>
          <a:p>
            <a:pPr marL="514350" lvl="1" eaLnBrk="1" hangingPunct="1">
              <a:lnSpc>
                <a:spcPct val="80000"/>
              </a:lnSpc>
              <a:buFont typeface="Arial" pitchFamily="34" charset="0"/>
              <a:buChar char="•"/>
            </a:pPr>
            <a:r>
              <a:rPr lang="en-US" altLang="en-US" sz="1800" smtClean="0"/>
              <a:t>Lack of virilization due to inability of AR to bind testosterone, aka “testicular feminization”</a:t>
            </a:r>
          </a:p>
          <a:p>
            <a:pPr marL="514350" lvl="1" eaLnBrk="1" hangingPunct="1">
              <a:lnSpc>
                <a:spcPct val="80000"/>
              </a:lnSpc>
              <a:buFont typeface="Arial" pitchFamily="34" charset="0"/>
              <a:buChar char="•"/>
            </a:pPr>
            <a:r>
              <a:rPr lang="en-US" altLang="en-US" sz="1800" smtClean="0"/>
              <a:t>XY sex reversal with </a:t>
            </a:r>
            <a:r>
              <a:rPr lang="en-US" altLang="en-US" sz="1800" b="1" smtClean="0"/>
              <a:t>relatively normal female external genitalia </a:t>
            </a:r>
            <a:r>
              <a:rPr lang="en-US" altLang="en-US" sz="1800" smtClean="0"/>
              <a:t>but </a:t>
            </a:r>
            <a:r>
              <a:rPr lang="en-US" altLang="en-US" sz="1800" b="1" smtClean="0"/>
              <a:t>undescended testes</a:t>
            </a:r>
          </a:p>
          <a:p>
            <a:pPr marL="514350" lvl="1" eaLnBrk="1" hangingPunct="1">
              <a:lnSpc>
                <a:spcPct val="80000"/>
              </a:lnSpc>
              <a:buFont typeface="Arial" pitchFamily="34" charset="0"/>
              <a:buChar char="•"/>
            </a:pPr>
            <a:r>
              <a:rPr lang="en-US" altLang="en-US" sz="1800" smtClean="0"/>
              <a:t>Normal production of MIS from Leytig cells causes Mullerian duct regression, so no oviducts, uterus, or upper 1/3 of vagina</a:t>
            </a:r>
          </a:p>
        </p:txBody>
      </p:sp>
      <p:pic>
        <p:nvPicPr>
          <p:cNvPr id="5018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295400"/>
            <a:ext cx="50212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3"/>
          <p:cNvSpPr txBox="1">
            <a:spLocks noChangeArrowheads="1"/>
          </p:cNvSpPr>
          <p:nvPr/>
        </p:nvSpPr>
        <p:spPr bwMode="auto">
          <a:xfrm>
            <a:off x="3810000" y="3905250"/>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ea typeface="Calibri" pitchFamily="34" charset="0"/>
                <a:cs typeface="Calibri" pitchFamily="34" charset="0"/>
              </a:rPr>
              <a:t>11 year old</a:t>
            </a:r>
          </a:p>
        </p:txBody>
      </p:sp>
      <p:sp>
        <p:nvSpPr>
          <p:cNvPr id="50182" name="TextBox 6"/>
          <p:cNvSpPr txBox="1">
            <a:spLocks noChangeArrowheads="1"/>
          </p:cNvSpPr>
          <p:nvPr/>
        </p:nvSpPr>
        <p:spPr bwMode="auto">
          <a:xfrm>
            <a:off x="4953000" y="5121275"/>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ea typeface="Calibri" pitchFamily="34" charset="0"/>
                <a:cs typeface="Calibri" pitchFamily="34" charset="0"/>
              </a:rPr>
              <a:t>17 year old</a:t>
            </a:r>
          </a:p>
        </p:txBody>
      </p:sp>
      <p:sp>
        <p:nvSpPr>
          <p:cNvPr id="50183" name="TextBox 4"/>
          <p:cNvSpPr txBox="1">
            <a:spLocks noChangeArrowheads="1"/>
          </p:cNvSpPr>
          <p:nvPr/>
        </p:nvSpPr>
        <p:spPr bwMode="auto">
          <a:xfrm>
            <a:off x="3886200" y="5867400"/>
            <a:ext cx="1946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400">
                <a:solidFill>
                  <a:schemeClr val="tx1"/>
                </a:solidFill>
                <a:latin typeface="Calibri" pitchFamily="34" charset="0"/>
                <a:ea typeface="Calibri" pitchFamily="34" charset="0"/>
                <a:cs typeface="Calibri" pitchFamily="34" charset="0"/>
              </a:rPr>
              <a:t>Biopsy sample of undescended testis</a:t>
            </a:r>
          </a:p>
        </p:txBody>
      </p:sp>
      <p:cxnSp>
        <p:nvCxnSpPr>
          <p:cNvPr id="8" name="Straight Arrow Connector 7"/>
          <p:cNvCxnSpPr/>
          <p:nvPr/>
        </p:nvCxnSpPr>
        <p:spPr>
          <a:xfrm>
            <a:off x="5451475" y="6129338"/>
            <a:ext cx="568325" cy="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1"/>
          <p:cNvSpPr txBox="1">
            <a:spLocks noChangeArrowheads="1"/>
          </p:cNvSpPr>
          <p:nvPr/>
        </p:nvSpPr>
        <p:spPr bwMode="auto">
          <a:xfrm>
            <a:off x="7681913" y="6581775"/>
            <a:ext cx="1300162"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Larsen’s fig 15-40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smtClean="0"/>
              <a:t>5 </a:t>
            </a:r>
            <a:r>
              <a:rPr lang="en-US" dirty="0" smtClean="0">
                <a:latin typeface="Symbol" pitchFamily="18" charset="2"/>
              </a:rPr>
              <a:t>a</a:t>
            </a:r>
            <a:r>
              <a:rPr lang="en-US" dirty="0" smtClean="0"/>
              <a:t>-</a:t>
            </a:r>
            <a:r>
              <a:rPr lang="en-US" dirty="0" err="1" smtClean="0"/>
              <a:t>reductase</a:t>
            </a:r>
            <a:r>
              <a:rPr lang="en-US" dirty="0" smtClean="0"/>
              <a:t> deficiency</a:t>
            </a:r>
            <a:br>
              <a:rPr lang="en-US" dirty="0" smtClean="0"/>
            </a:br>
            <a:r>
              <a:rPr lang="en-US" dirty="0" smtClean="0"/>
              <a:t>(genetic male)</a:t>
            </a:r>
          </a:p>
        </p:txBody>
      </p:sp>
      <p:sp>
        <p:nvSpPr>
          <p:cNvPr id="51203" name="Rectangle 3"/>
          <p:cNvSpPr>
            <a:spLocks noGrp="1" noChangeArrowheads="1"/>
          </p:cNvSpPr>
          <p:nvPr>
            <p:ph idx="1"/>
          </p:nvPr>
        </p:nvSpPr>
        <p:spPr>
          <a:xfrm>
            <a:off x="0" y="1752600"/>
            <a:ext cx="4648200" cy="4495800"/>
          </a:xfrm>
        </p:spPr>
        <p:txBody>
          <a:bodyPr/>
          <a:lstStyle/>
          <a:p>
            <a:pPr eaLnBrk="1" hangingPunct="1"/>
            <a:r>
              <a:rPr lang="en-US" altLang="en-US" sz="2000" smtClean="0"/>
              <a:t>Lacking enzyme required to convert Testosterone to Dihydrotestosterone</a:t>
            </a:r>
          </a:p>
          <a:p>
            <a:pPr eaLnBrk="1" hangingPunct="1"/>
            <a:r>
              <a:rPr lang="en-US" altLang="en-US" sz="2000" smtClean="0"/>
              <a:t>Elevated Testosterone:DHT ratio</a:t>
            </a:r>
          </a:p>
          <a:p>
            <a:pPr eaLnBrk="1" hangingPunct="1"/>
            <a:r>
              <a:rPr lang="en-US" altLang="en-US" sz="2000" smtClean="0"/>
              <a:t>Testoterone less potent virilizer, especially for external genitalia, leading to ambiguous genitalia</a:t>
            </a:r>
          </a:p>
          <a:p>
            <a:pPr eaLnBrk="1" hangingPunct="1"/>
            <a:r>
              <a:rPr lang="en-US" altLang="en-US" sz="2000" smtClean="0"/>
              <a:t>Lack of virilization of male fetus usually accompanied by hypospadias</a:t>
            </a:r>
          </a:p>
          <a:p>
            <a:pPr eaLnBrk="1" hangingPunct="1"/>
            <a:r>
              <a:rPr lang="en-US" altLang="en-US" sz="2000" smtClean="0"/>
              <a:t>Normal production of MIS causes regression of Mullerian structures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944687"/>
            <a:ext cx="441960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p:txBody>
          <a:bodyPr lIns="96437" tIns="0" rIns="115725" bIns="0" rtlCol="0">
            <a:normAutofit fontScale="90000"/>
          </a:bodyPr>
          <a:lstStyle/>
          <a:p>
            <a:pPr eaLnBrk="1" fontAlgn="auto" hangingPunct="1">
              <a:spcAft>
                <a:spcPts val="0"/>
              </a:spcAft>
              <a:tabLst>
                <a:tab pos="1219200" algn="l"/>
              </a:tabLst>
              <a:defRPr/>
            </a:pPr>
            <a:r>
              <a:rPr lang="en-US" dirty="0" smtClean="0"/>
              <a:t>Congenital adrenal hyperplasia</a:t>
            </a:r>
            <a:br>
              <a:rPr lang="en-US" dirty="0" smtClean="0"/>
            </a:br>
            <a:r>
              <a:rPr lang="en-US" dirty="0" smtClean="0"/>
              <a:t>(genetic female)</a:t>
            </a:r>
          </a:p>
        </p:txBody>
      </p:sp>
      <p:sp>
        <p:nvSpPr>
          <p:cNvPr id="52228" name="Rectangle 8"/>
          <p:cNvSpPr>
            <a:spLocks noGrp="1" noChangeArrowheads="1"/>
          </p:cNvSpPr>
          <p:nvPr>
            <p:ph sz="half" idx="1"/>
          </p:nvPr>
        </p:nvSpPr>
        <p:spPr>
          <a:xfrm>
            <a:off x="4495800" y="1676400"/>
            <a:ext cx="4648200" cy="5181600"/>
          </a:xfrm>
        </p:spPr>
        <p:txBody>
          <a:bodyPr/>
          <a:lstStyle/>
          <a:p>
            <a:pPr marL="176213" indent="-176213" eaLnBrk="1" hangingPunct="1">
              <a:lnSpc>
                <a:spcPct val="80000"/>
              </a:lnSpc>
            </a:pPr>
            <a:r>
              <a:rPr lang="en-US" altLang="en-US" sz="1800" dirty="0" smtClean="0"/>
              <a:t>Defect in 21-hydroxylase essential for </a:t>
            </a:r>
            <a:r>
              <a:rPr lang="en-US" altLang="en-US" sz="1800" b="1" dirty="0" smtClean="0"/>
              <a:t>cortisol</a:t>
            </a:r>
            <a:r>
              <a:rPr lang="en-US" altLang="en-US" sz="1800" dirty="0" smtClean="0"/>
              <a:t> synthesis  –lack of feedback to pituitary causes </a:t>
            </a:r>
            <a:r>
              <a:rPr lang="en-US" altLang="en-US" sz="1800" u="sng" dirty="0" smtClean="0"/>
              <a:t>overproduction of ACTH</a:t>
            </a:r>
            <a:r>
              <a:rPr lang="en-US" altLang="en-US" sz="1800" dirty="0" smtClean="0"/>
              <a:t> and </a:t>
            </a:r>
            <a:r>
              <a:rPr lang="en-US" altLang="en-US" sz="1800" dirty="0" err="1" smtClean="0"/>
              <a:t>oversecretion</a:t>
            </a:r>
            <a:r>
              <a:rPr lang="en-US" altLang="en-US" sz="1800" dirty="0" smtClean="0"/>
              <a:t> of the other adrenal hormones (e.g. androgens from </a:t>
            </a:r>
            <a:r>
              <a:rPr lang="en-US" altLang="en-US" sz="1800" dirty="0" err="1" smtClean="0"/>
              <a:t>zona</a:t>
            </a:r>
            <a:r>
              <a:rPr lang="en-US" altLang="en-US" sz="1800" dirty="0" smtClean="0"/>
              <a:t> </a:t>
            </a:r>
            <a:r>
              <a:rPr lang="en-US" altLang="en-US" sz="1800" dirty="0" err="1" smtClean="0"/>
              <a:t>reticularis</a:t>
            </a:r>
            <a:r>
              <a:rPr lang="en-US" altLang="en-US" sz="1800" dirty="0" smtClean="0"/>
              <a:t>)</a:t>
            </a:r>
          </a:p>
          <a:p>
            <a:pPr marL="176213" indent="-176213" eaLnBrk="1" hangingPunct="1">
              <a:lnSpc>
                <a:spcPct val="80000"/>
              </a:lnSpc>
            </a:pPr>
            <a:endParaRPr lang="en-US" altLang="en-US" sz="1800" u="sng" dirty="0" smtClean="0"/>
          </a:p>
          <a:p>
            <a:pPr marL="176213" indent="-176213" eaLnBrk="1" hangingPunct="1">
              <a:lnSpc>
                <a:spcPct val="80000"/>
              </a:lnSpc>
            </a:pPr>
            <a:r>
              <a:rPr lang="en-US" altLang="en-US" sz="1800" dirty="0" err="1" smtClean="0"/>
              <a:t>Virilization</a:t>
            </a:r>
            <a:r>
              <a:rPr lang="en-US" altLang="en-US" sz="1800" dirty="0" smtClean="0"/>
              <a:t> of female fetus due to increased production of weak androgenic hormones from the adrenal (can’t make cortisol but </a:t>
            </a:r>
            <a:r>
              <a:rPr lang="en-US" altLang="en-US" sz="1800" b="1" u="sng" dirty="0" smtClean="0"/>
              <a:t>can</a:t>
            </a:r>
            <a:r>
              <a:rPr lang="en-US" altLang="en-US" sz="1800" dirty="0" smtClean="0"/>
              <a:t> make androgens such as </a:t>
            </a:r>
            <a:r>
              <a:rPr lang="en-US" altLang="en-US" sz="1800" dirty="0" err="1" smtClean="0"/>
              <a:t>androstenedione</a:t>
            </a:r>
            <a:r>
              <a:rPr lang="en-US" altLang="en-US" sz="1800" dirty="0" smtClean="0"/>
              <a:t>)</a:t>
            </a:r>
          </a:p>
          <a:p>
            <a:pPr marL="574675" lvl="1" indent="-176213" eaLnBrk="1" hangingPunct="1">
              <a:lnSpc>
                <a:spcPct val="80000"/>
              </a:lnSpc>
            </a:pPr>
            <a:r>
              <a:rPr lang="en-US" altLang="en-US" sz="1600" dirty="0" smtClean="0"/>
              <a:t>Enlarged clitoris</a:t>
            </a:r>
          </a:p>
          <a:p>
            <a:pPr marL="574675" lvl="1" indent="-176213" eaLnBrk="1" hangingPunct="1">
              <a:lnSpc>
                <a:spcPct val="80000"/>
              </a:lnSpc>
            </a:pPr>
            <a:r>
              <a:rPr lang="en-US" altLang="en-US" sz="1600" dirty="0" smtClean="0"/>
              <a:t>Partial or complete fusion of labia </a:t>
            </a:r>
            <a:r>
              <a:rPr lang="en-US" altLang="en-US" sz="1600" dirty="0" err="1" smtClean="0"/>
              <a:t>majora</a:t>
            </a:r>
            <a:endParaRPr lang="en-US" altLang="en-US" sz="1600" dirty="0" smtClean="0"/>
          </a:p>
          <a:p>
            <a:pPr marL="176213" indent="-176213" eaLnBrk="1" hangingPunct="1">
              <a:lnSpc>
                <a:spcPct val="80000"/>
              </a:lnSpc>
            </a:pPr>
            <a:endParaRPr lang="en-US" altLang="en-US" sz="1800" dirty="0" smtClean="0"/>
          </a:p>
          <a:p>
            <a:pPr marL="176213" indent="-176213" eaLnBrk="1" hangingPunct="1">
              <a:lnSpc>
                <a:spcPct val="80000"/>
              </a:lnSpc>
            </a:pPr>
            <a:r>
              <a:rPr lang="en-US" altLang="en-US" sz="1800" dirty="0" smtClean="0"/>
              <a:t>Testes </a:t>
            </a:r>
            <a:r>
              <a:rPr lang="en-US" altLang="en-US" sz="1800" b="1" dirty="0" smtClean="0"/>
              <a:t>absent </a:t>
            </a:r>
            <a:r>
              <a:rPr lang="en-US" altLang="en-US" sz="1800" dirty="0" smtClean="0"/>
              <a:t>(no SRY)</a:t>
            </a:r>
          </a:p>
          <a:p>
            <a:pPr marL="176213" indent="-176213" eaLnBrk="1" hangingPunct="1">
              <a:lnSpc>
                <a:spcPct val="80000"/>
              </a:lnSpc>
            </a:pPr>
            <a:endParaRPr lang="en-US" altLang="en-US" sz="1800" b="1" dirty="0" smtClean="0"/>
          </a:p>
          <a:p>
            <a:pPr marL="176213" indent="-176213" eaLnBrk="1" hangingPunct="1">
              <a:lnSpc>
                <a:spcPct val="80000"/>
              </a:lnSpc>
            </a:pPr>
            <a:r>
              <a:rPr lang="en-US" altLang="en-US" sz="1800" dirty="0" smtClean="0"/>
              <a:t>Very little </a:t>
            </a:r>
            <a:r>
              <a:rPr lang="en-US" altLang="en-US" sz="1800" dirty="0" err="1" smtClean="0"/>
              <a:t>mesonephric</a:t>
            </a:r>
            <a:r>
              <a:rPr lang="en-US" altLang="en-US" sz="1800" dirty="0" smtClean="0"/>
              <a:t> (male) ducts because there’s </a:t>
            </a:r>
            <a:r>
              <a:rPr lang="en-US" altLang="en-US" sz="1800" b="1" dirty="0" smtClean="0"/>
              <a:t>insufficient testosterone </a:t>
            </a:r>
            <a:r>
              <a:rPr lang="en-US" altLang="en-US" sz="1800" dirty="0" smtClean="0"/>
              <a:t>to support their development</a:t>
            </a:r>
          </a:p>
          <a:p>
            <a:pPr marL="176213" indent="-176213" eaLnBrk="1" hangingPunct="1">
              <a:lnSpc>
                <a:spcPct val="80000"/>
              </a:lnSpc>
            </a:pPr>
            <a:endParaRPr lang="en-US" altLang="en-US" sz="1800" b="1" dirty="0" smtClean="0"/>
          </a:p>
          <a:p>
            <a:pPr marL="176213" indent="-176213" eaLnBrk="1" hangingPunct="1">
              <a:lnSpc>
                <a:spcPct val="80000"/>
              </a:lnSpc>
            </a:pPr>
            <a:r>
              <a:rPr lang="en-US" altLang="en-US" sz="1800" dirty="0" smtClean="0"/>
              <a:t>Normal </a:t>
            </a:r>
            <a:r>
              <a:rPr lang="en-US" altLang="en-US" sz="1800" dirty="0" err="1" smtClean="0"/>
              <a:t>Müllerian</a:t>
            </a:r>
            <a:r>
              <a:rPr lang="en-US" altLang="en-US" sz="1800" dirty="0" smtClean="0"/>
              <a:t> (female) duct structures internally (</a:t>
            </a:r>
            <a:r>
              <a:rPr lang="en-US" altLang="en-US" sz="1800" b="1" dirty="0" smtClean="0"/>
              <a:t>no MIS</a:t>
            </a:r>
            <a:r>
              <a:rPr lang="en-US" altLang="en-US" sz="1800" dirty="0" smtClean="0"/>
              <a:t>) </a:t>
            </a: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8125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0"/>
            <a:ext cx="8229600" cy="715963"/>
          </a:xfrm>
        </p:spPr>
        <p:txBody>
          <a:bodyPr rtlCol="0">
            <a:normAutofit fontScale="90000"/>
          </a:bodyPr>
          <a:lstStyle/>
          <a:p>
            <a:pPr eaLnBrk="1" fontAlgn="auto" hangingPunct="1">
              <a:spcAft>
                <a:spcPts val="0"/>
              </a:spcAft>
              <a:defRPr/>
            </a:pPr>
            <a:r>
              <a:rPr lang="en-US" smtClean="0"/>
              <a:t>Developmental Sex Disorders:</a:t>
            </a:r>
          </a:p>
        </p:txBody>
      </p:sp>
      <p:sp>
        <p:nvSpPr>
          <p:cNvPr id="53251" name="Rectangle 3"/>
          <p:cNvSpPr>
            <a:spLocks noGrp="1" noChangeArrowheads="1"/>
          </p:cNvSpPr>
          <p:nvPr>
            <p:ph idx="1"/>
          </p:nvPr>
        </p:nvSpPr>
        <p:spPr>
          <a:xfrm>
            <a:off x="228600" y="1447800"/>
            <a:ext cx="8915400" cy="5257800"/>
          </a:xfrm>
        </p:spPr>
        <p:txBody>
          <a:bodyPr/>
          <a:lstStyle/>
          <a:p>
            <a:pPr eaLnBrk="1" hangingPunct="1">
              <a:lnSpc>
                <a:spcPct val="90000"/>
              </a:lnSpc>
              <a:buFontTx/>
              <a:buNone/>
            </a:pPr>
            <a:r>
              <a:rPr lang="en-US" altLang="en-US" sz="2800" smtClean="0"/>
              <a:t>Nomenclature</a:t>
            </a:r>
          </a:p>
          <a:p>
            <a:pPr lvl="1" eaLnBrk="1" hangingPunct="1">
              <a:lnSpc>
                <a:spcPct val="90000"/>
              </a:lnSpc>
            </a:pPr>
            <a:r>
              <a:rPr lang="en-US" altLang="en-US" sz="2400" smtClean="0"/>
              <a:t>Moving away from terms such as “intersex” and “hermaphrodite”</a:t>
            </a:r>
          </a:p>
          <a:p>
            <a:pPr lvl="1" eaLnBrk="1" hangingPunct="1">
              <a:lnSpc>
                <a:spcPct val="90000"/>
              </a:lnSpc>
            </a:pPr>
            <a:r>
              <a:rPr lang="en-US" altLang="en-US" sz="2400" smtClean="0"/>
              <a:t>46, XY DSD</a:t>
            </a:r>
          </a:p>
          <a:p>
            <a:pPr lvl="2" eaLnBrk="1" hangingPunct="1">
              <a:lnSpc>
                <a:spcPct val="90000"/>
              </a:lnSpc>
            </a:pPr>
            <a:r>
              <a:rPr lang="en-US" altLang="en-US" sz="2000" smtClean="0"/>
              <a:t>Gonadal dysgenesis (SRY mutations)</a:t>
            </a:r>
          </a:p>
          <a:p>
            <a:pPr lvl="2" eaLnBrk="1" hangingPunct="1">
              <a:lnSpc>
                <a:spcPct val="90000"/>
              </a:lnSpc>
            </a:pPr>
            <a:r>
              <a:rPr lang="en-US" altLang="en-US" sz="2000" smtClean="0"/>
              <a:t>Androgen Insensitivity Syndrome (partial or complete)</a:t>
            </a:r>
          </a:p>
          <a:p>
            <a:pPr lvl="2" eaLnBrk="1" hangingPunct="1">
              <a:lnSpc>
                <a:spcPct val="90000"/>
              </a:lnSpc>
            </a:pPr>
            <a:r>
              <a:rPr lang="en-US" altLang="en-US" sz="2000" smtClean="0"/>
              <a:t>Androgen synthesis defects (5-alpha reductase deficiency)</a:t>
            </a:r>
          </a:p>
          <a:p>
            <a:pPr lvl="1" eaLnBrk="1" hangingPunct="1">
              <a:lnSpc>
                <a:spcPct val="90000"/>
              </a:lnSpc>
            </a:pPr>
            <a:r>
              <a:rPr lang="en-US" altLang="en-US" sz="2400" smtClean="0"/>
              <a:t>46, XX DSD</a:t>
            </a:r>
          </a:p>
          <a:p>
            <a:pPr lvl="2" eaLnBrk="1" hangingPunct="1">
              <a:lnSpc>
                <a:spcPct val="90000"/>
              </a:lnSpc>
            </a:pPr>
            <a:r>
              <a:rPr lang="en-US" altLang="en-US" sz="2000" smtClean="0"/>
              <a:t>Androgen excess (most common 21-hydroxylase Congenital Adrenal Hyperplasia)</a:t>
            </a:r>
          </a:p>
          <a:p>
            <a:pPr lvl="1" eaLnBrk="1" hangingPunct="1">
              <a:lnSpc>
                <a:spcPct val="90000"/>
              </a:lnSpc>
            </a:pPr>
            <a:r>
              <a:rPr lang="en-US" altLang="en-US" sz="2400" smtClean="0"/>
              <a:t>Sex chromosome DSD (usually caused by non-disjunction)</a:t>
            </a:r>
          </a:p>
          <a:p>
            <a:pPr lvl="2" eaLnBrk="1" hangingPunct="1">
              <a:lnSpc>
                <a:spcPct val="90000"/>
              </a:lnSpc>
            </a:pPr>
            <a:r>
              <a:rPr lang="en-US" altLang="en-US" sz="2000" smtClean="0"/>
              <a:t>Turner (XO) – phenotypically female, streak ovaries (sterile), short stature, web neck</a:t>
            </a:r>
          </a:p>
          <a:p>
            <a:pPr lvl="2" eaLnBrk="1" hangingPunct="1">
              <a:lnSpc>
                <a:spcPct val="90000"/>
              </a:lnSpc>
            </a:pPr>
            <a:r>
              <a:rPr lang="en-US" altLang="en-US" sz="2000" smtClean="0"/>
              <a:t>Klinefelter (XXY, XXXY) – phenotypically male, infertile, slender build, gynecomastia, impaired sexual maturation </a:t>
            </a:r>
          </a:p>
        </p:txBody>
      </p:sp>
      <p:sp>
        <p:nvSpPr>
          <p:cNvPr id="53252" name="TextBox 3"/>
          <p:cNvSpPr txBox="1">
            <a:spLocks noChangeArrowheads="1"/>
          </p:cNvSpPr>
          <p:nvPr/>
        </p:nvSpPr>
        <p:spPr bwMode="auto">
          <a:xfrm>
            <a:off x="152400" y="768350"/>
            <a:ext cx="868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pPr marL="0" lvl="2" eaLnBrk="1" hangingPunct="1"/>
            <a:r>
              <a:rPr lang="en-US" altLang="en-US" sz="2000">
                <a:solidFill>
                  <a:srgbClr val="000000"/>
                </a:solidFill>
                <a:latin typeface="Calibri" pitchFamily="34" charset="0"/>
                <a:ea typeface="Calibri" pitchFamily="34" charset="0"/>
                <a:cs typeface="Calibri" pitchFamily="34" charset="0"/>
              </a:rPr>
              <a:t>Congenital conditions in which development of chromosomal, gonadal, or anatomic sex is atypical</a:t>
            </a:r>
            <a:r>
              <a:rPr lang="en-US" altLang="en-US">
                <a:solidFill>
                  <a:srgbClr val="000000"/>
                </a:solidFill>
                <a:latin typeface="Calibri" pitchFamily="34" charset="0"/>
                <a:ea typeface="Calibri" pitchFamily="34" charset="0"/>
                <a:cs typeface="Calibri" pitchFamily="34" charset="0"/>
              </a:rPr>
              <a:t>.</a:t>
            </a:r>
            <a:endParaRPr lang="en-US" altLang="en-US" sz="2000">
              <a:solidFill>
                <a:srgbClr val="000000"/>
              </a:solidFill>
              <a:latin typeface="Calibri" pitchFamily="34" charset="0"/>
              <a:ea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p:txBody>
          <a:bodyPr/>
          <a:lstStyle/>
          <a:p>
            <a:pPr eaLnBrk="1" hangingPunct="1"/>
            <a:r>
              <a:rPr lang="en-US" altLang="en-US" smtClean="0"/>
              <a:t>Figures from the following texts:</a:t>
            </a:r>
          </a:p>
        </p:txBody>
      </p:sp>
      <p:sp>
        <p:nvSpPr>
          <p:cNvPr id="54275" name="Content Placeholder 3"/>
          <p:cNvSpPr>
            <a:spLocks noGrp="1"/>
          </p:cNvSpPr>
          <p:nvPr>
            <p:ph idx="1"/>
          </p:nvPr>
        </p:nvSpPr>
        <p:spPr/>
        <p:txBody>
          <a:bodyPr/>
          <a:lstStyle/>
          <a:p>
            <a:pPr marL="225425" indent="-225425" eaLnBrk="1" hangingPunct="1">
              <a:buFontTx/>
              <a:buNone/>
            </a:pPr>
            <a:r>
              <a:rPr lang="en-US" altLang="en-US" sz="1800" dirty="0" smtClean="0"/>
              <a:t>Bruce M. Carlson, </a:t>
            </a:r>
            <a:r>
              <a:rPr lang="en-US" altLang="en-US" sz="1800" i="1" dirty="0" smtClean="0"/>
              <a:t>Human Embryology &amp; Developmental Biology, 4</a:t>
            </a:r>
            <a:r>
              <a:rPr lang="en-US" altLang="en-US" sz="1800" i="1" baseline="30000" dirty="0" smtClean="0"/>
              <a:t>th</a:t>
            </a:r>
            <a:r>
              <a:rPr lang="en-US" altLang="en-US" sz="1800" i="1" dirty="0" smtClean="0"/>
              <a:t> ed.</a:t>
            </a:r>
          </a:p>
          <a:p>
            <a:pPr marL="225425" indent="-225425" eaLnBrk="1" hangingPunct="1">
              <a:buFontTx/>
              <a:buNone/>
            </a:pPr>
            <a:endParaRPr lang="en-US" altLang="en-US" sz="1800" i="1" dirty="0" smtClean="0"/>
          </a:p>
          <a:p>
            <a:pPr marL="225425" indent="-225425" eaLnBrk="1" hangingPunct="1">
              <a:buFontTx/>
              <a:buNone/>
            </a:pPr>
            <a:r>
              <a:rPr lang="en-US" altLang="en-US" sz="1800" dirty="0" smtClean="0"/>
              <a:t>Scott Gilbert, </a:t>
            </a:r>
            <a:r>
              <a:rPr lang="en-US" altLang="en-US" sz="1800" i="1" dirty="0" smtClean="0"/>
              <a:t>Developmental Biology, 8</a:t>
            </a:r>
            <a:r>
              <a:rPr lang="en-US" altLang="en-US" sz="1800" i="1" baseline="30000" dirty="0" smtClean="0"/>
              <a:t>th</a:t>
            </a:r>
            <a:r>
              <a:rPr lang="en-US" altLang="en-US" sz="1800" i="1" dirty="0" smtClean="0"/>
              <a:t> ed.</a:t>
            </a:r>
            <a:endParaRPr lang="en-US" altLang="en-US" sz="1800" dirty="0" smtClean="0"/>
          </a:p>
          <a:p>
            <a:pPr marL="225425" indent="-225425" eaLnBrk="1" hangingPunct="1">
              <a:buFontTx/>
              <a:buNone/>
            </a:pPr>
            <a:endParaRPr lang="en-US" altLang="en-US" sz="1800" i="1" dirty="0" smtClean="0"/>
          </a:p>
          <a:p>
            <a:pPr marL="225425" indent="-225425" eaLnBrk="1" hangingPunct="1">
              <a:buFontTx/>
              <a:buNone/>
            </a:pPr>
            <a:r>
              <a:rPr lang="en-US" altLang="en-US" sz="1800" dirty="0" smtClean="0"/>
              <a:t>Keith Moore &amp; Vid </a:t>
            </a:r>
            <a:r>
              <a:rPr lang="en-US" altLang="en-US" sz="1800" dirty="0" err="1" smtClean="0"/>
              <a:t>Persaud</a:t>
            </a:r>
            <a:r>
              <a:rPr lang="en-US" altLang="en-US" sz="1800" dirty="0" smtClean="0"/>
              <a:t>, </a:t>
            </a:r>
            <a:r>
              <a:rPr lang="en-US" altLang="en-US" sz="1800" i="1" dirty="0" smtClean="0"/>
              <a:t>The Developing Human, 8</a:t>
            </a:r>
            <a:r>
              <a:rPr lang="en-US" altLang="en-US" sz="1800" i="1" baseline="30000" dirty="0" smtClean="0"/>
              <a:t>th</a:t>
            </a:r>
            <a:r>
              <a:rPr lang="en-US" altLang="en-US" sz="1800" i="1" dirty="0" smtClean="0"/>
              <a:t> ed.</a:t>
            </a:r>
          </a:p>
          <a:p>
            <a:pPr marL="225425" indent="-225425" eaLnBrk="1" hangingPunct="1">
              <a:buFontTx/>
              <a:buNone/>
            </a:pPr>
            <a:endParaRPr lang="en-US" altLang="en-US" sz="1800" i="1" dirty="0" smtClean="0"/>
          </a:p>
          <a:p>
            <a:pPr marL="225425" indent="-225425" eaLnBrk="1" hangingPunct="1">
              <a:buFontTx/>
              <a:buNone/>
            </a:pPr>
            <a:r>
              <a:rPr lang="en-US" altLang="en-US" sz="1800" dirty="0" smtClean="0"/>
              <a:t>Frank M. Netter, </a:t>
            </a:r>
            <a:r>
              <a:rPr lang="en-US" altLang="en-US" sz="1800" i="1" dirty="0" smtClean="0"/>
              <a:t>Atlas of Human Anatomy, 5</a:t>
            </a:r>
            <a:r>
              <a:rPr lang="en-US" altLang="en-US" sz="1800" i="1" baseline="30000" dirty="0" smtClean="0"/>
              <a:t>th</a:t>
            </a:r>
            <a:r>
              <a:rPr lang="en-US" altLang="en-US" sz="1800" i="1" dirty="0" smtClean="0"/>
              <a:t> ed.</a:t>
            </a:r>
          </a:p>
          <a:p>
            <a:pPr marL="225425" indent="-225425" eaLnBrk="1" hangingPunct="1">
              <a:buFontTx/>
              <a:buNone/>
            </a:pPr>
            <a:endParaRPr lang="en-US" altLang="en-US" sz="1800" i="1" dirty="0" smtClean="0"/>
          </a:p>
          <a:p>
            <a:pPr marL="225425" indent="-225425" eaLnBrk="1" hangingPunct="1">
              <a:buFontTx/>
              <a:buNone/>
            </a:pPr>
            <a:r>
              <a:rPr lang="en-US" altLang="en-US" sz="1800" dirty="0" smtClean="0"/>
              <a:t>William </a:t>
            </a:r>
            <a:r>
              <a:rPr lang="en-US" altLang="en-US" sz="1800" dirty="0" err="1" smtClean="0"/>
              <a:t>Ovalle</a:t>
            </a:r>
            <a:r>
              <a:rPr lang="en-US" altLang="en-US" sz="1800" dirty="0" smtClean="0"/>
              <a:t> and Patrick </a:t>
            </a:r>
            <a:r>
              <a:rPr lang="en-US" altLang="en-US" sz="1800" dirty="0" err="1" smtClean="0"/>
              <a:t>Nahirney</a:t>
            </a:r>
            <a:r>
              <a:rPr lang="en-US" altLang="en-US" sz="1800" dirty="0" smtClean="0"/>
              <a:t>, </a:t>
            </a:r>
            <a:r>
              <a:rPr lang="en-US" altLang="en-US" sz="1800" i="1" dirty="0" smtClean="0"/>
              <a:t>Netter’s Essential Histology </a:t>
            </a:r>
            <a:endParaRPr lang="en-US" altLang="en-US" sz="1800" dirty="0" smtClean="0"/>
          </a:p>
          <a:p>
            <a:pPr marL="225425" indent="-225425" eaLnBrk="1" hangingPunct="1">
              <a:buFontTx/>
              <a:buNone/>
            </a:pPr>
            <a:endParaRPr lang="en-US" altLang="en-US" sz="1800" dirty="0" smtClean="0"/>
          </a:p>
          <a:p>
            <a:pPr marL="225425" indent="-225425" eaLnBrk="1" hangingPunct="1">
              <a:buFontTx/>
              <a:buNone/>
            </a:pPr>
            <a:r>
              <a:rPr lang="en-US" altLang="en-US" sz="1800" dirty="0" smtClean="0"/>
              <a:t>Tom W Sadler, </a:t>
            </a:r>
            <a:r>
              <a:rPr lang="en-US" altLang="en-US" sz="1800" i="1" dirty="0" err="1" smtClean="0"/>
              <a:t>Langman’s</a:t>
            </a:r>
            <a:r>
              <a:rPr lang="en-US" altLang="en-US" sz="1800" i="1" dirty="0" smtClean="0"/>
              <a:t> Medical Embryology, 11</a:t>
            </a:r>
            <a:r>
              <a:rPr lang="en-US" altLang="en-US" sz="1800" i="1" baseline="30000" dirty="0" smtClean="0"/>
              <a:t>th</a:t>
            </a:r>
            <a:r>
              <a:rPr lang="en-US" altLang="en-US" sz="1800" i="1" dirty="0" smtClean="0"/>
              <a:t> ed.</a:t>
            </a:r>
          </a:p>
          <a:p>
            <a:pPr marL="225425" indent="-225425" eaLnBrk="1" hangingPunct="1">
              <a:buFontTx/>
              <a:buNone/>
            </a:pPr>
            <a:endParaRPr lang="en-US" altLang="en-US" sz="1800" i="1" dirty="0" smtClean="0"/>
          </a:p>
          <a:p>
            <a:pPr marL="225425" indent="-225425" eaLnBrk="1" hangingPunct="1">
              <a:buFontTx/>
              <a:buNone/>
            </a:pPr>
            <a:r>
              <a:rPr lang="en-US" altLang="en-US" sz="1800" dirty="0" smtClean="0"/>
              <a:t>Gary </a:t>
            </a:r>
            <a:r>
              <a:rPr lang="en-US" altLang="en-US" sz="1800" dirty="0" err="1" smtClean="0"/>
              <a:t>Schoenwolf</a:t>
            </a:r>
            <a:r>
              <a:rPr lang="en-US" altLang="en-US" sz="1800" dirty="0" smtClean="0"/>
              <a:t>, et al., </a:t>
            </a:r>
            <a:r>
              <a:rPr lang="en-US" altLang="en-US" sz="1800" i="1" dirty="0" smtClean="0"/>
              <a:t>Larsen’s Human Embryology, 4</a:t>
            </a:r>
            <a:r>
              <a:rPr lang="en-US" altLang="en-US" sz="1800" i="1" baseline="30000" dirty="0" smtClean="0"/>
              <a:t>th</a:t>
            </a:r>
            <a:r>
              <a:rPr lang="en-US" altLang="en-US" sz="1800" i="1" dirty="0" smtClean="0"/>
              <a:t> ed.</a:t>
            </a:r>
          </a:p>
          <a:p>
            <a:pPr marL="225425" indent="-225425" eaLnBrk="1" hangingPunct="1">
              <a:buFontTx/>
              <a:buNone/>
            </a:pPr>
            <a:endParaRPr lang="en-US" altLang="en-US" sz="1800" i="1" dirty="0" smtClean="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609600" y="0"/>
            <a:ext cx="7772400" cy="1143000"/>
          </a:xfrm>
        </p:spPr>
        <p:txBody>
          <a:bodyPr rtlCol="0">
            <a:normAutofit fontScale="90000"/>
          </a:bodyPr>
          <a:lstStyle/>
          <a:p>
            <a:pPr eaLnBrk="1" fontAlgn="auto" hangingPunct="1">
              <a:spcAft>
                <a:spcPts val="0"/>
              </a:spcAft>
              <a:defRPr/>
            </a:pPr>
            <a:r>
              <a:rPr lang="en-US" sz="3600" smtClean="0"/>
              <a:t>Effects of renal dysfunction: oligohydramnios and “Potter sequence”</a:t>
            </a:r>
          </a:p>
        </p:txBody>
      </p:sp>
      <p:sp>
        <p:nvSpPr>
          <p:cNvPr id="4" name="Content Placeholder 3"/>
          <p:cNvSpPr>
            <a:spLocks noGrp="1"/>
          </p:cNvSpPr>
          <p:nvPr>
            <p:ph idx="1"/>
          </p:nvPr>
        </p:nvSpPr>
        <p:spPr>
          <a:xfrm>
            <a:off x="685800" y="5257800"/>
            <a:ext cx="7772400" cy="1447800"/>
          </a:xfrm>
        </p:spPr>
        <p:txBody>
          <a:bodyPr rtlCol="0">
            <a:normAutofit fontScale="62500" lnSpcReduction="20000"/>
          </a:bodyPr>
          <a:lstStyle/>
          <a:p>
            <a:pPr eaLnBrk="1" fontAlgn="auto" hangingPunct="1">
              <a:spcAft>
                <a:spcPts val="0"/>
              </a:spcAft>
              <a:defRPr/>
            </a:pPr>
            <a:r>
              <a:rPr lang="en-US" dirty="0" smtClean="0"/>
              <a:t>Amniotic fluid produced via activity of the kidneys; renal dysfunction therefore causes decrease in amniotic fluid production</a:t>
            </a:r>
          </a:p>
          <a:p>
            <a:pPr eaLnBrk="1" fontAlgn="auto" hangingPunct="1">
              <a:spcAft>
                <a:spcPts val="0"/>
              </a:spcAft>
              <a:defRPr/>
            </a:pPr>
            <a:r>
              <a:rPr lang="en-US" dirty="0" smtClean="0"/>
              <a:t>Reduction in amniotic fluid results in increased mechanical pressure on fetus (e.g. from uterine musculature) thus affecting limbs, face, and even growth of internal organs, particularly the lungs.</a:t>
            </a:r>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7118350" y="4762500"/>
            <a:ext cx="12715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16-13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609600"/>
            <a:ext cx="383857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6"/>
          <p:cNvSpPr>
            <a:spLocks noGrp="1"/>
          </p:cNvSpPr>
          <p:nvPr>
            <p:ph type="title"/>
          </p:nvPr>
        </p:nvSpPr>
        <p:spPr>
          <a:xfrm>
            <a:off x="0" y="0"/>
            <a:ext cx="9144000" cy="685800"/>
          </a:xfrm>
        </p:spPr>
        <p:txBody>
          <a:bodyPr rtlCol="0">
            <a:normAutofit fontScale="90000"/>
          </a:bodyPr>
          <a:lstStyle/>
          <a:p>
            <a:pPr eaLnBrk="1" fontAlgn="auto" hangingPunct="1">
              <a:spcAft>
                <a:spcPts val="0"/>
              </a:spcAft>
              <a:defRPr/>
            </a:pPr>
            <a:r>
              <a:rPr lang="en-US" sz="4000" smtClean="0"/>
              <a:t>Overview of metanephric kidney induction</a:t>
            </a:r>
          </a:p>
        </p:txBody>
      </p:sp>
      <p:sp>
        <p:nvSpPr>
          <p:cNvPr id="9" name="Content Placeholder 8"/>
          <p:cNvSpPr>
            <a:spLocks noGrp="1"/>
          </p:cNvSpPr>
          <p:nvPr>
            <p:ph idx="1"/>
          </p:nvPr>
        </p:nvSpPr>
        <p:spPr>
          <a:xfrm>
            <a:off x="152400" y="4038600"/>
            <a:ext cx="8724900" cy="2798763"/>
          </a:xfrm>
        </p:spPr>
        <p:txBody>
          <a:bodyPr rtlCol="0">
            <a:noAutofit/>
          </a:bodyPr>
          <a:lstStyle/>
          <a:p>
            <a:pPr marL="174625" indent="-174625" eaLnBrk="1" fontAlgn="auto" hangingPunct="1">
              <a:spcAft>
                <a:spcPts val="0"/>
              </a:spcAft>
              <a:defRPr/>
            </a:pPr>
            <a:r>
              <a:rPr lang="en-US" sz="1400" dirty="0" smtClean="0"/>
              <a:t>Cranial-caudal patterning by HOX genes (occurs very soon after gastrulation and is influenced by retinoid signaling) establishes  a </a:t>
            </a:r>
            <a:r>
              <a:rPr lang="en-US" sz="1400" b="1" dirty="0" smtClean="0"/>
              <a:t>“</a:t>
            </a:r>
            <a:r>
              <a:rPr lang="en-US" sz="1400" b="1" dirty="0" err="1" smtClean="0"/>
              <a:t>renogenic</a:t>
            </a:r>
            <a:r>
              <a:rPr lang="en-US" sz="1400" b="1" dirty="0" smtClean="0"/>
              <a:t>” region </a:t>
            </a:r>
            <a:r>
              <a:rPr lang="en-US" sz="1400" dirty="0" smtClean="0"/>
              <a:t>within the intermediate mesoderm in the tail of the embryo –this </a:t>
            </a:r>
            <a:r>
              <a:rPr lang="en-US" sz="1400" dirty="0" err="1" smtClean="0"/>
              <a:t>renogenic</a:t>
            </a:r>
            <a:r>
              <a:rPr lang="en-US" sz="1400" dirty="0" smtClean="0"/>
              <a:t> mesoderm is the </a:t>
            </a:r>
            <a:r>
              <a:rPr lang="en-US" sz="1400" b="1" dirty="0" smtClean="0"/>
              <a:t>METANEPHRIC BLASTEMA</a:t>
            </a:r>
          </a:p>
          <a:p>
            <a:pPr marL="174625" indent="-174625" eaLnBrk="1" fontAlgn="auto" hangingPunct="1">
              <a:spcAft>
                <a:spcPts val="0"/>
              </a:spcAft>
              <a:defRPr/>
            </a:pPr>
            <a:r>
              <a:rPr lang="en-US" sz="1400" dirty="0" smtClean="0"/>
              <a:t>The </a:t>
            </a:r>
            <a:r>
              <a:rPr lang="en-US" sz="1400" b="1" dirty="0" smtClean="0"/>
              <a:t>METANEPHRIC BLASTEMA </a:t>
            </a:r>
            <a:r>
              <a:rPr lang="en-US" sz="1400" dirty="0" smtClean="0"/>
              <a:t>expresses a factor (WT1) that makes it competent to respond to signaling from epithelium of ureteric bud.  The </a:t>
            </a:r>
            <a:r>
              <a:rPr lang="en-US" sz="1400" dirty="0" err="1" smtClean="0"/>
              <a:t>blastema</a:t>
            </a:r>
            <a:r>
              <a:rPr lang="en-US" sz="1400" dirty="0" smtClean="0"/>
              <a:t> also secretes factors (GDNF and HGF) that induce growth of the </a:t>
            </a:r>
            <a:r>
              <a:rPr lang="en-US" sz="1400" b="1" dirty="0" smtClean="0"/>
              <a:t>URETERIC BUD </a:t>
            </a:r>
            <a:r>
              <a:rPr lang="en-US" sz="1400" dirty="0" smtClean="0"/>
              <a:t>from the nearby </a:t>
            </a:r>
            <a:r>
              <a:rPr lang="en-US" sz="1400" dirty="0" err="1" smtClean="0"/>
              <a:t>mesonephric</a:t>
            </a:r>
            <a:r>
              <a:rPr lang="en-US" sz="1400" dirty="0" smtClean="0"/>
              <a:t> duct.</a:t>
            </a:r>
          </a:p>
          <a:p>
            <a:pPr marL="174625" indent="-174625" eaLnBrk="1" fontAlgn="auto" hangingPunct="1">
              <a:spcAft>
                <a:spcPts val="0"/>
              </a:spcAft>
              <a:defRPr/>
            </a:pPr>
            <a:r>
              <a:rPr lang="en-US" sz="1400" dirty="0" smtClean="0"/>
              <a:t>The </a:t>
            </a:r>
            <a:r>
              <a:rPr lang="en-US" sz="1400" b="1" dirty="0" smtClean="0"/>
              <a:t>URETERIC BUD </a:t>
            </a:r>
            <a:r>
              <a:rPr lang="en-US" sz="1400" dirty="0" smtClean="0"/>
              <a:t>expresses receptors to these factor (aka RET and MET) and responds by secreting BMP7 and FGF2, which stimulates proliferation and then differentiation of mesenchyme  </a:t>
            </a:r>
            <a:r>
              <a:rPr lang="en-US" sz="1400" b="1" dirty="0" smtClean="0"/>
              <a:t>--i.e. reciprocal induction</a:t>
            </a:r>
          </a:p>
          <a:p>
            <a:pPr marL="171450" indent="-171450" eaLnBrk="1" fontAlgn="auto" hangingPunct="1">
              <a:spcAft>
                <a:spcPts val="0"/>
              </a:spcAft>
              <a:defRPr/>
            </a:pPr>
            <a:r>
              <a:rPr lang="en-US" sz="1400" dirty="0" smtClean="0"/>
              <a:t>Mesenchymal expression of WNT4 and PAX2 in response to ureteric bud signaling induces a </a:t>
            </a:r>
            <a:r>
              <a:rPr lang="en-US" sz="1400" b="1" dirty="0" err="1" smtClean="0"/>
              <a:t>mesenchymal</a:t>
            </a:r>
            <a:r>
              <a:rPr lang="en-US" sz="1400" b="1" dirty="0" smtClean="0"/>
              <a:t>-to-epithelial</a:t>
            </a:r>
            <a:r>
              <a:rPr lang="en-US" sz="1400" dirty="0" smtClean="0"/>
              <a:t> transition to form glomerular capsules and associated renal tubules.</a:t>
            </a:r>
          </a:p>
          <a:p>
            <a:pPr marL="174625" indent="-174625" eaLnBrk="1" fontAlgn="auto" hangingPunct="1">
              <a:spcAft>
                <a:spcPts val="0"/>
              </a:spcAft>
              <a:defRPr/>
            </a:pPr>
            <a:r>
              <a:rPr lang="en-US" sz="1400" b="1" dirty="0" smtClean="0"/>
              <a:t>Perturbations in these inductive events may cause inhibition of ureteric bud growth and renal agenesis OR, conversely, duplication or </a:t>
            </a:r>
            <a:r>
              <a:rPr lang="en-US" sz="1400" b="1" dirty="0" err="1" smtClean="0"/>
              <a:t>overproliferation</a:t>
            </a:r>
            <a:r>
              <a:rPr lang="en-US" sz="1400" b="1" dirty="0" smtClean="0"/>
              <a:t> of structures.</a:t>
            </a:r>
          </a:p>
        </p:txBody>
      </p:sp>
      <p:pic>
        <p:nvPicPr>
          <p:cNvPr id="102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06513"/>
            <a:ext cx="4035425" cy="221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6" name="Rectangle 11"/>
          <p:cNvSpPr>
            <a:spLocks noChangeArrowheads="1"/>
          </p:cNvSpPr>
          <p:nvPr/>
        </p:nvSpPr>
        <p:spPr bwMode="auto">
          <a:xfrm>
            <a:off x="2514600" y="2790825"/>
            <a:ext cx="304800" cy="166688"/>
          </a:xfrm>
          <a:prstGeom prst="rect">
            <a:avLst/>
          </a:prstGeom>
          <a:noFill/>
          <a:ln w="28575"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p>
        </p:txBody>
      </p:sp>
      <p:cxnSp>
        <p:nvCxnSpPr>
          <p:cNvPr id="10247" name="Straight Connector 13"/>
          <p:cNvCxnSpPr>
            <a:cxnSpLocks noChangeShapeType="1"/>
            <a:endCxn id="10246" idx="3"/>
          </p:cNvCxnSpPr>
          <p:nvPr/>
        </p:nvCxnSpPr>
        <p:spPr bwMode="auto">
          <a:xfrm rot="10800000" flipV="1">
            <a:off x="2819400" y="1306513"/>
            <a:ext cx="1828800" cy="1473200"/>
          </a:xfrm>
          <a:prstGeom prst="line">
            <a:avLst/>
          </a:prstGeom>
          <a:noFill/>
          <a:ln w="28575" algn="ctr">
            <a:solidFill>
              <a:schemeClr val="bg1"/>
            </a:solidFill>
            <a:round/>
            <a:headEnd/>
            <a:tailEnd/>
          </a:ln>
          <a:effectLst>
            <a:outerShdw dist="25400" dir="5400000" algn="tl" rotWithShape="0">
              <a:srgbClr val="000000"/>
            </a:outerShdw>
          </a:effectLst>
          <a:extLst>
            <a:ext uri="{909E8E84-426E-40DD-AFC4-6F175D3DCCD1}">
              <a14:hiddenFill xmlns:a14="http://schemas.microsoft.com/office/drawing/2010/main">
                <a:noFill/>
              </a14:hiddenFill>
            </a:ext>
          </a:extLst>
        </p:spPr>
      </p:cxnSp>
      <p:cxnSp>
        <p:nvCxnSpPr>
          <p:cNvPr id="10248" name="Straight Connector 15"/>
          <p:cNvCxnSpPr>
            <a:cxnSpLocks noChangeShapeType="1"/>
            <a:endCxn id="10246" idx="3"/>
          </p:cNvCxnSpPr>
          <p:nvPr/>
        </p:nvCxnSpPr>
        <p:spPr bwMode="auto">
          <a:xfrm rot="10800000">
            <a:off x="2819400" y="2957513"/>
            <a:ext cx="1828800" cy="558800"/>
          </a:xfrm>
          <a:prstGeom prst="line">
            <a:avLst/>
          </a:prstGeom>
          <a:noFill/>
          <a:ln w="28575" algn="ctr">
            <a:solidFill>
              <a:schemeClr val="bg1"/>
            </a:solidFill>
            <a:round/>
            <a:headEnd/>
            <a:tailEnd/>
          </a:ln>
          <a:effectLst>
            <a:outerShdw dist="12700" dir="5400000" algn="ctr" rotWithShape="0">
              <a:schemeClr val="tx1"/>
            </a:outerShdw>
          </a:effectLst>
          <a:extLst>
            <a:ext uri="{909E8E84-426E-40DD-AFC4-6F175D3DCCD1}">
              <a14:hiddenFill xmlns:a14="http://schemas.microsoft.com/office/drawing/2010/main">
                <a:noFill/>
              </a14:hiddenFill>
            </a:ext>
          </a:extLst>
        </p:spPr>
      </p:cxnSp>
      <p:sp>
        <p:nvSpPr>
          <p:cNvPr id="10" name="TextBox 1"/>
          <p:cNvSpPr txBox="1">
            <a:spLocks noChangeArrowheads="1"/>
          </p:cNvSpPr>
          <p:nvPr/>
        </p:nvSpPr>
        <p:spPr bwMode="auto">
          <a:xfrm>
            <a:off x="0" y="3733800"/>
            <a:ext cx="1462088"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a:t>
            </a:r>
            <a:r>
              <a:rPr lang="en-US" sz="1200" dirty="0" smtClean="0">
                <a:latin typeface="+mn-lt"/>
              </a:rPr>
              <a:t> fig 15-04 </a:t>
            </a:r>
          </a:p>
        </p:txBody>
      </p:sp>
      <p:sp>
        <p:nvSpPr>
          <p:cNvPr id="11" name="TextBox 1"/>
          <p:cNvSpPr txBox="1">
            <a:spLocks noChangeArrowheads="1"/>
          </p:cNvSpPr>
          <p:nvPr/>
        </p:nvSpPr>
        <p:spPr bwMode="auto">
          <a:xfrm>
            <a:off x="7261225" y="3733800"/>
            <a:ext cx="139065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err="1" smtClean="0">
                <a:latin typeface="+mn-lt"/>
              </a:rPr>
              <a:t>Langman’sfig</a:t>
            </a:r>
            <a:r>
              <a:rPr lang="en-US" sz="1200" dirty="0" smtClean="0">
                <a:latin typeface="+mn-lt"/>
              </a:rPr>
              <a:t> 15-07</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52400" y="306388"/>
            <a:ext cx="8839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rIns="91439">
            <a:spAutoFit/>
          </a:bodyPr>
          <a:lstStyle>
            <a:lvl1pPr defTabSz="915988" eaLnBrk="0" hangingPunct="0">
              <a:defRPr>
                <a:solidFill>
                  <a:schemeClr val="accent2"/>
                </a:solidFill>
                <a:latin typeface="Comic Sans MS" pitchFamily="66" charset="0"/>
              </a:defRPr>
            </a:lvl1pPr>
            <a:lvl2pPr marL="742950" indent="-285750" defTabSz="915988" eaLnBrk="0" hangingPunct="0">
              <a:defRPr>
                <a:solidFill>
                  <a:schemeClr val="accent2"/>
                </a:solidFill>
                <a:latin typeface="Comic Sans MS" pitchFamily="66" charset="0"/>
              </a:defRPr>
            </a:lvl2pPr>
            <a:lvl3pPr marL="1143000" indent="-228600" defTabSz="915988" eaLnBrk="0" hangingPunct="0">
              <a:defRPr>
                <a:solidFill>
                  <a:schemeClr val="accent2"/>
                </a:solidFill>
                <a:latin typeface="Comic Sans MS" pitchFamily="66" charset="0"/>
              </a:defRPr>
            </a:lvl3pPr>
            <a:lvl4pPr marL="1600200" indent="-228600" defTabSz="915988" eaLnBrk="0" hangingPunct="0">
              <a:defRPr>
                <a:solidFill>
                  <a:schemeClr val="accent2"/>
                </a:solidFill>
                <a:latin typeface="Comic Sans MS" pitchFamily="66" charset="0"/>
              </a:defRPr>
            </a:lvl4pPr>
            <a:lvl5pPr marL="2057400" indent="-228600" defTabSz="915988" eaLnBrk="0" hangingPunct="0">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The expression of RET is regulated by retinoids through cell-cell signaling.</a:t>
            </a:r>
          </a:p>
          <a:p>
            <a:r>
              <a:rPr lang="en-US" altLang="en-US" sz="2000">
                <a:solidFill>
                  <a:schemeClr val="tx1"/>
                </a:solidFill>
                <a:latin typeface="Calibri" pitchFamily="34" charset="0"/>
                <a:ea typeface="Calibri" pitchFamily="34" charset="0"/>
                <a:cs typeface="Calibri" pitchFamily="34" charset="0"/>
              </a:rPr>
              <a:t>Stromal cells express retinoic acid receptors and relay a signal to the ureteric bud that maintains RET expression.</a:t>
            </a:r>
          </a:p>
        </p:txBody>
      </p:sp>
      <p:sp>
        <p:nvSpPr>
          <p:cNvPr id="11267" name="Rectangle 3"/>
          <p:cNvSpPr>
            <a:spLocks noChangeArrowheads="1"/>
          </p:cNvSpPr>
          <p:nvPr/>
        </p:nvSpPr>
        <p:spPr bwMode="auto">
          <a:xfrm>
            <a:off x="1651000" y="3505200"/>
            <a:ext cx="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915988" eaLnBrk="0" hangingPunct="0">
              <a:defRPr>
                <a:solidFill>
                  <a:schemeClr val="accent2"/>
                </a:solidFill>
                <a:latin typeface="Comic Sans MS" pitchFamily="66" charset="0"/>
              </a:defRPr>
            </a:lvl1pPr>
            <a:lvl2pPr marL="742950" indent="-285750" defTabSz="915988" eaLnBrk="0" hangingPunct="0">
              <a:defRPr>
                <a:solidFill>
                  <a:schemeClr val="accent2"/>
                </a:solidFill>
                <a:latin typeface="Comic Sans MS" pitchFamily="66" charset="0"/>
              </a:defRPr>
            </a:lvl2pPr>
            <a:lvl3pPr marL="1143000" indent="-228600" defTabSz="915988" eaLnBrk="0" hangingPunct="0">
              <a:defRPr>
                <a:solidFill>
                  <a:schemeClr val="accent2"/>
                </a:solidFill>
                <a:latin typeface="Comic Sans MS" pitchFamily="66" charset="0"/>
              </a:defRPr>
            </a:lvl3pPr>
            <a:lvl4pPr marL="1600200" indent="-228600" defTabSz="915988" eaLnBrk="0" hangingPunct="0">
              <a:defRPr>
                <a:solidFill>
                  <a:schemeClr val="accent2"/>
                </a:solidFill>
                <a:latin typeface="Comic Sans MS" pitchFamily="66" charset="0"/>
              </a:defRPr>
            </a:lvl4pPr>
            <a:lvl5pPr marL="2057400" indent="-228600" defTabSz="915988" eaLnBrk="0" hangingPunct="0">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endParaRPr lang="en-US" altLang="en-US" sz="2300">
              <a:solidFill>
                <a:schemeClr val="tx1"/>
              </a:solidFill>
              <a:latin typeface="Calibri" pitchFamily="34" charset="0"/>
              <a:ea typeface="Calibri" pitchFamily="34" charset="0"/>
              <a:cs typeface="Calibri" pitchFamily="34" charset="0"/>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3350" y="3913188"/>
            <a:ext cx="117157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1269" name="Freeform 5"/>
          <p:cNvSpPr>
            <a:spLocks/>
          </p:cNvSpPr>
          <p:nvPr/>
        </p:nvSpPr>
        <p:spPr bwMode="auto">
          <a:xfrm>
            <a:off x="2638425" y="3806825"/>
            <a:ext cx="176213" cy="238125"/>
          </a:xfrm>
          <a:custGeom>
            <a:avLst/>
            <a:gdLst>
              <a:gd name="T0" fmla="*/ 2147483647 w 80"/>
              <a:gd name="T1" fmla="*/ 2147483647 h 100"/>
              <a:gd name="T2" fmla="*/ 2147483647 w 80"/>
              <a:gd name="T3" fmla="*/ 0 h 100"/>
              <a:gd name="T4" fmla="*/ 2147483647 w 80"/>
              <a:gd name="T5" fmla="*/ 2147483647 h 100"/>
              <a:gd name="T6" fmla="*/ 2147483647 w 80"/>
              <a:gd name="T7" fmla="*/ 2147483647 h 100"/>
              <a:gd name="T8" fmla="*/ 2147483647 w 80"/>
              <a:gd name="T9" fmla="*/ 2147483647 h 100"/>
              <a:gd name="T10" fmla="*/ 2147483647 w 80"/>
              <a:gd name="T11" fmla="*/ 2147483647 h 100"/>
              <a:gd name="T12" fmla="*/ 2147483647 w 80"/>
              <a:gd name="T13" fmla="*/ 2147483647 h 100"/>
              <a:gd name="T14" fmla="*/ 2147483647 w 80"/>
              <a:gd name="T15" fmla="*/ 2147483647 h 100"/>
              <a:gd name="T16" fmla="*/ 2147483647 w 80"/>
              <a:gd name="T17" fmla="*/ 2147483647 h 100"/>
              <a:gd name="T18" fmla="*/ 0 w 80"/>
              <a:gd name="T19" fmla="*/ 2147483647 h 100"/>
              <a:gd name="T20" fmla="*/ 2147483647 w 80"/>
              <a:gd name="T21" fmla="*/ 2147483647 h 100"/>
              <a:gd name="T22" fmla="*/ 2147483647 w 80"/>
              <a:gd name="T23" fmla="*/ 2147483647 h 100"/>
              <a:gd name="T24" fmla="*/ 2147483647 w 80"/>
              <a:gd name="T25" fmla="*/ 2147483647 h 100"/>
              <a:gd name="T26" fmla="*/ 2147483647 w 80"/>
              <a:gd name="T27" fmla="*/ 2147483647 h 100"/>
              <a:gd name="T28" fmla="*/ 2147483647 w 80"/>
              <a:gd name="T29" fmla="*/ 2147483647 h 100"/>
              <a:gd name="T30" fmla="*/ 2147483647 w 80"/>
              <a:gd name="T31" fmla="*/ 2147483647 h 100"/>
              <a:gd name="T32" fmla="*/ 2147483647 w 80"/>
              <a:gd name="T33" fmla="*/ 2147483647 h 100"/>
              <a:gd name="T34" fmla="*/ 2147483647 w 80"/>
              <a:gd name="T35" fmla="*/ 2147483647 h 100"/>
              <a:gd name="T36" fmla="*/ 2147483647 w 80"/>
              <a:gd name="T37" fmla="*/ 2147483647 h 100"/>
              <a:gd name="T38" fmla="*/ 2147483647 w 80"/>
              <a:gd name="T39" fmla="*/ 2147483647 h 100"/>
              <a:gd name="T40" fmla="*/ 2147483647 w 80"/>
              <a:gd name="T41" fmla="*/ 2147483647 h 100"/>
              <a:gd name="T42" fmla="*/ 2147483647 w 80"/>
              <a:gd name="T43" fmla="*/ 2147483647 h 100"/>
              <a:gd name="T44" fmla="*/ 2147483647 w 80"/>
              <a:gd name="T45" fmla="*/ 2147483647 h 100"/>
              <a:gd name="T46" fmla="*/ 2147483647 w 80"/>
              <a:gd name="T47" fmla="*/ 2147483647 h 100"/>
              <a:gd name="T48" fmla="*/ 2147483647 w 80"/>
              <a:gd name="T49" fmla="*/ 2147483647 h 100"/>
              <a:gd name="T50" fmla="*/ 2147483647 w 80"/>
              <a:gd name="T51" fmla="*/ 2147483647 h 100"/>
              <a:gd name="T52" fmla="*/ 2147483647 w 80"/>
              <a:gd name="T53" fmla="*/ 2147483647 h 100"/>
              <a:gd name="T54" fmla="*/ 2147483647 w 80"/>
              <a:gd name="T55" fmla="*/ 2147483647 h 100"/>
              <a:gd name="T56" fmla="*/ 2147483647 w 80"/>
              <a:gd name="T57" fmla="*/ 2147483647 h 100"/>
              <a:gd name="T58" fmla="*/ 2147483647 w 80"/>
              <a:gd name="T59" fmla="*/ 2147483647 h 100"/>
              <a:gd name="T60" fmla="*/ 2147483647 w 80"/>
              <a:gd name="T61" fmla="*/ 2147483647 h 100"/>
              <a:gd name="T62" fmla="*/ 2147483647 w 80"/>
              <a:gd name="T63" fmla="*/ 2147483647 h 1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0"/>
              <a:gd name="T97" fmla="*/ 0 h 100"/>
              <a:gd name="T98" fmla="*/ 80 w 80"/>
              <a:gd name="T99" fmla="*/ 100 h 1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0" h="100">
                <a:moveTo>
                  <a:pt x="53" y="3"/>
                </a:moveTo>
                <a:lnTo>
                  <a:pt x="50" y="0"/>
                </a:lnTo>
                <a:lnTo>
                  <a:pt x="38" y="20"/>
                </a:lnTo>
                <a:lnTo>
                  <a:pt x="30" y="26"/>
                </a:lnTo>
                <a:lnTo>
                  <a:pt x="27" y="35"/>
                </a:lnTo>
                <a:lnTo>
                  <a:pt x="21" y="41"/>
                </a:lnTo>
                <a:lnTo>
                  <a:pt x="18" y="44"/>
                </a:lnTo>
                <a:lnTo>
                  <a:pt x="9" y="50"/>
                </a:lnTo>
                <a:lnTo>
                  <a:pt x="3" y="56"/>
                </a:lnTo>
                <a:lnTo>
                  <a:pt x="0" y="59"/>
                </a:lnTo>
                <a:lnTo>
                  <a:pt x="3" y="65"/>
                </a:lnTo>
                <a:lnTo>
                  <a:pt x="9" y="71"/>
                </a:lnTo>
                <a:lnTo>
                  <a:pt x="21" y="83"/>
                </a:lnTo>
                <a:lnTo>
                  <a:pt x="30" y="91"/>
                </a:lnTo>
                <a:lnTo>
                  <a:pt x="38" y="97"/>
                </a:lnTo>
                <a:lnTo>
                  <a:pt x="44" y="100"/>
                </a:lnTo>
                <a:lnTo>
                  <a:pt x="50" y="100"/>
                </a:lnTo>
                <a:lnTo>
                  <a:pt x="53" y="94"/>
                </a:lnTo>
                <a:lnTo>
                  <a:pt x="62" y="85"/>
                </a:lnTo>
                <a:lnTo>
                  <a:pt x="68" y="77"/>
                </a:lnTo>
                <a:lnTo>
                  <a:pt x="74" y="68"/>
                </a:lnTo>
                <a:lnTo>
                  <a:pt x="77" y="62"/>
                </a:lnTo>
                <a:lnTo>
                  <a:pt x="80" y="56"/>
                </a:lnTo>
                <a:lnTo>
                  <a:pt x="80" y="50"/>
                </a:lnTo>
                <a:lnTo>
                  <a:pt x="80" y="47"/>
                </a:lnTo>
                <a:lnTo>
                  <a:pt x="77" y="41"/>
                </a:lnTo>
                <a:lnTo>
                  <a:pt x="74" y="35"/>
                </a:lnTo>
                <a:lnTo>
                  <a:pt x="65" y="23"/>
                </a:lnTo>
                <a:lnTo>
                  <a:pt x="62" y="14"/>
                </a:lnTo>
                <a:lnTo>
                  <a:pt x="59" y="8"/>
                </a:lnTo>
                <a:lnTo>
                  <a:pt x="56" y="5"/>
                </a:lnTo>
                <a:lnTo>
                  <a:pt x="53" y="3"/>
                </a:lnTo>
                <a:close/>
              </a:path>
            </a:pathLst>
          </a:custGeom>
          <a:solidFill>
            <a:srgbClr val="00FFCC"/>
          </a:solidFill>
          <a:ln w="3175">
            <a:solidFill>
              <a:srgbClr val="000000"/>
            </a:solidFill>
            <a:round/>
            <a:headEnd/>
            <a:tailEnd/>
          </a:ln>
        </p:spPr>
        <p:txBody>
          <a:bodyPr/>
          <a:lstStyle/>
          <a:p>
            <a:endParaRPr lang="en-US"/>
          </a:p>
        </p:txBody>
      </p:sp>
      <p:sp>
        <p:nvSpPr>
          <p:cNvPr id="11270" name="Freeform 6"/>
          <p:cNvSpPr>
            <a:spLocks/>
          </p:cNvSpPr>
          <p:nvPr/>
        </p:nvSpPr>
        <p:spPr bwMode="auto">
          <a:xfrm>
            <a:off x="2624138" y="3806825"/>
            <a:ext cx="204787" cy="246063"/>
          </a:xfrm>
          <a:custGeom>
            <a:avLst/>
            <a:gdLst>
              <a:gd name="T0" fmla="*/ 2147483647 w 89"/>
              <a:gd name="T1" fmla="*/ 0 h 103"/>
              <a:gd name="T2" fmla="*/ 2147483647 w 89"/>
              <a:gd name="T3" fmla="*/ 0 h 103"/>
              <a:gd name="T4" fmla="*/ 2147483647 w 89"/>
              <a:gd name="T5" fmla="*/ 2147483647 h 103"/>
              <a:gd name="T6" fmla="*/ 2147483647 w 89"/>
              <a:gd name="T7" fmla="*/ 2147483647 h 103"/>
              <a:gd name="T8" fmla="*/ 0 w 89"/>
              <a:gd name="T9" fmla="*/ 2147483647 h 103"/>
              <a:gd name="T10" fmla="*/ 2147483647 w 89"/>
              <a:gd name="T11" fmla="*/ 2147483647 h 103"/>
              <a:gd name="T12" fmla="*/ 2147483647 w 89"/>
              <a:gd name="T13" fmla="*/ 2147483647 h 103"/>
              <a:gd name="T14" fmla="*/ 2147483647 w 89"/>
              <a:gd name="T15" fmla="*/ 2147483647 h 103"/>
              <a:gd name="T16" fmla="*/ 2147483647 w 89"/>
              <a:gd name="T17" fmla="*/ 2147483647 h 103"/>
              <a:gd name="T18" fmla="*/ 2147483647 w 89"/>
              <a:gd name="T19" fmla="*/ 2147483647 h 103"/>
              <a:gd name="T20" fmla="*/ 2147483647 w 89"/>
              <a:gd name="T21" fmla="*/ 2147483647 h 103"/>
              <a:gd name="T22" fmla="*/ 2147483647 w 89"/>
              <a:gd name="T23" fmla="*/ 2147483647 h 103"/>
              <a:gd name="T24" fmla="*/ 2147483647 w 89"/>
              <a:gd name="T25" fmla="*/ 2147483647 h 103"/>
              <a:gd name="T26" fmla="*/ 2147483647 w 89"/>
              <a:gd name="T27" fmla="*/ 0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103"/>
              <a:gd name="T44" fmla="*/ 89 w 89"/>
              <a:gd name="T45" fmla="*/ 103 h 1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103">
                <a:moveTo>
                  <a:pt x="56" y="0"/>
                </a:moveTo>
                <a:lnTo>
                  <a:pt x="56" y="0"/>
                </a:lnTo>
                <a:lnTo>
                  <a:pt x="30" y="38"/>
                </a:lnTo>
                <a:lnTo>
                  <a:pt x="15" y="50"/>
                </a:lnTo>
                <a:lnTo>
                  <a:pt x="0" y="59"/>
                </a:lnTo>
                <a:lnTo>
                  <a:pt x="50" y="103"/>
                </a:lnTo>
                <a:lnTo>
                  <a:pt x="59" y="97"/>
                </a:lnTo>
                <a:lnTo>
                  <a:pt x="74" y="74"/>
                </a:lnTo>
                <a:lnTo>
                  <a:pt x="83" y="62"/>
                </a:lnTo>
                <a:lnTo>
                  <a:pt x="89" y="47"/>
                </a:lnTo>
                <a:lnTo>
                  <a:pt x="68" y="23"/>
                </a:lnTo>
                <a:lnTo>
                  <a:pt x="65" y="5"/>
                </a:lnTo>
                <a:lnTo>
                  <a:pt x="59" y="3"/>
                </a:lnTo>
                <a:lnTo>
                  <a:pt x="56"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1" name="Freeform 7"/>
          <p:cNvSpPr>
            <a:spLocks/>
          </p:cNvSpPr>
          <p:nvPr/>
        </p:nvSpPr>
        <p:spPr bwMode="auto">
          <a:xfrm>
            <a:off x="2638425" y="3806825"/>
            <a:ext cx="176213" cy="238125"/>
          </a:xfrm>
          <a:custGeom>
            <a:avLst/>
            <a:gdLst>
              <a:gd name="T0" fmla="*/ 2147483647 w 80"/>
              <a:gd name="T1" fmla="*/ 2147483647 h 100"/>
              <a:gd name="T2" fmla="*/ 2147483647 w 80"/>
              <a:gd name="T3" fmla="*/ 0 h 100"/>
              <a:gd name="T4" fmla="*/ 2147483647 w 80"/>
              <a:gd name="T5" fmla="*/ 2147483647 h 100"/>
              <a:gd name="T6" fmla="*/ 2147483647 w 80"/>
              <a:gd name="T7" fmla="*/ 2147483647 h 100"/>
              <a:gd name="T8" fmla="*/ 2147483647 w 80"/>
              <a:gd name="T9" fmla="*/ 2147483647 h 100"/>
              <a:gd name="T10" fmla="*/ 2147483647 w 80"/>
              <a:gd name="T11" fmla="*/ 2147483647 h 100"/>
              <a:gd name="T12" fmla="*/ 2147483647 w 80"/>
              <a:gd name="T13" fmla="*/ 2147483647 h 100"/>
              <a:gd name="T14" fmla="*/ 2147483647 w 80"/>
              <a:gd name="T15" fmla="*/ 2147483647 h 100"/>
              <a:gd name="T16" fmla="*/ 2147483647 w 80"/>
              <a:gd name="T17" fmla="*/ 2147483647 h 100"/>
              <a:gd name="T18" fmla="*/ 0 w 80"/>
              <a:gd name="T19" fmla="*/ 2147483647 h 100"/>
              <a:gd name="T20" fmla="*/ 2147483647 w 80"/>
              <a:gd name="T21" fmla="*/ 2147483647 h 100"/>
              <a:gd name="T22" fmla="*/ 2147483647 w 80"/>
              <a:gd name="T23" fmla="*/ 2147483647 h 100"/>
              <a:gd name="T24" fmla="*/ 2147483647 w 80"/>
              <a:gd name="T25" fmla="*/ 2147483647 h 100"/>
              <a:gd name="T26" fmla="*/ 2147483647 w 80"/>
              <a:gd name="T27" fmla="*/ 2147483647 h 100"/>
              <a:gd name="T28" fmla="*/ 2147483647 w 80"/>
              <a:gd name="T29" fmla="*/ 2147483647 h 100"/>
              <a:gd name="T30" fmla="*/ 2147483647 w 80"/>
              <a:gd name="T31" fmla="*/ 2147483647 h 100"/>
              <a:gd name="T32" fmla="*/ 2147483647 w 80"/>
              <a:gd name="T33" fmla="*/ 2147483647 h 100"/>
              <a:gd name="T34" fmla="*/ 2147483647 w 80"/>
              <a:gd name="T35" fmla="*/ 2147483647 h 100"/>
              <a:gd name="T36" fmla="*/ 2147483647 w 80"/>
              <a:gd name="T37" fmla="*/ 2147483647 h 100"/>
              <a:gd name="T38" fmla="*/ 2147483647 w 80"/>
              <a:gd name="T39" fmla="*/ 2147483647 h 100"/>
              <a:gd name="T40" fmla="*/ 2147483647 w 80"/>
              <a:gd name="T41" fmla="*/ 2147483647 h 100"/>
              <a:gd name="T42" fmla="*/ 2147483647 w 80"/>
              <a:gd name="T43" fmla="*/ 2147483647 h 100"/>
              <a:gd name="T44" fmla="*/ 2147483647 w 80"/>
              <a:gd name="T45" fmla="*/ 2147483647 h 100"/>
              <a:gd name="T46" fmla="*/ 2147483647 w 80"/>
              <a:gd name="T47" fmla="*/ 2147483647 h 100"/>
              <a:gd name="T48" fmla="*/ 2147483647 w 80"/>
              <a:gd name="T49" fmla="*/ 2147483647 h 100"/>
              <a:gd name="T50" fmla="*/ 2147483647 w 80"/>
              <a:gd name="T51" fmla="*/ 2147483647 h 100"/>
              <a:gd name="T52" fmla="*/ 2147483647 w 80"/>
              <a:gd name="T53" fmla="*/ 2147483647 h 100"/>
              <a:gd name="T54" fmla="*/ 2147483647 w 80"/>
              <a:gd name="T55" fmla="*/ 2147483647 h 100"/>
              <a:gd name="T56" fmla="*/ 2147483647 w 80"/>
              <a:gd name="T57" fmla="*/ 2147483647 h 100"/>
              <a:gd name="T58" fmla="*/ 2147483647 w 80"/>
              <a:gd name="T59" fmla="*/ 2147483647 h 100"/>
              <a:gd name="T60" fmla="*/ 2147483647 w 80"/>
              <a:gd name="T61" fmla="*/ 2147483647 h 100"/>
              <a:gd name="T62" fmla="*/ 2147483647 w 80"/>
              <a:gd name="T63" fmla="*/ 2147483647 h 1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0"/>
              <a:gd name="T97" fmla="*/ 0 h 100"/>
              <a:gd name="T98" fmla="*/ 80 w 80"/>
              <a:gd name="T99" fmla="*/ 100 h 1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0" h="100">
                <a:moveTo>
                  <a:pt x="53" y="3"/>
                </a:moveTo>
                <a:lnTo>
                  <a:pt x="50" y="0"/>
                </a:lnTo>
                <a:lnTo>
                  <a:pt x="38" y="20"/>
                </a:lnTo>
                <a:lnTo>
                  <a:pt x="30" y="26"/>
                </a:lnTo>
                <a:lnTo>
                  <a:pt x="27" y="35"/>
                </a:lnTo>
                <a:lnTo>
                  <a:pt x="21" y="41"/>
                </a:lnTo>
                <a:lnTo>
                  <a:pt x="18" y="44"/>
                </a:lnTo>
                <a:lnTo>
                  <a:pt x="9" y="50"/>
                </a:lnTo>
                <a:lnTo>
                  <a:pt x="3" y="56"/>
                </a:lnTo>
                <a:lnTo>
                  <a:pt x="0" y="59"/>
                </a:lnTo>
                <a:lnTo>
                  <a:pt x="3" y="65"/>
                </a:lnTo>
                <a:lnTo>
                  <a:pt x="9" y="71"/>
                </a:lnTo>
                <a:lnTo>
                  <a:pt x="21" y="83"/>
                </a:lnTo>
                <a:lnTo>
                  <a:pt x="30" y="91"/>
                </a:lnTo>
                <a:lnTo>
                  <a:pt x="38" y="97"/>
                </a:lnTo>
                <a:lnTo>
                  <a:pt x="44" y="100"/>
                </a:lnTo>
                <a:lnTo>
                  <a:pt x="50" y="100"/>
                </a:lnTo>
                <a:lnTo>
                  <a:pt x="53" y="94"/>
                </a:lnTo>
                <a:lnTo>
                  <a:pt x="62" y="85"/>
                </a:lnTo>
                <a:lnTo>
                  <a:pt x="68" y="77"/>
                </a:lnTo>
                <a:lnTo>
                  <a:pt x="74" y="68"/>
                </a:lnTo>
                <a:lnTo>
                  <a:pt x="77" y="62"/>
                </a:lnTo>
                <a:lnTo>
                  <a:pt x="80" y="56"/>
                </a:lnTo>
                <a:lnTo>
                  <a:pt x="80" y="50"/>
                </a:lnTo>
                <a:lnTo>
                  <a:pt x="80" y="47"/>
                </a:lnTo>
                <a:lnTo>
                  <a:pt x="77" y="41"/>
                </a:lnTo>
                <a:lnTo>
                  <a:pt x="74" y="35"/>
                </a:lnTo>
                <a:lnTo>
                  <a:pt x="65" y="23"/>
                </a:lnTo>
                <a:lnTo>
                  <a:pt x="62" y="14"/>
                </a:lnTo>
                <a:lnTo>
                  <a:pt x="59" y="8"/>
                </a:lnTo>
                <a:lnTo>
                  <a:pt x="56" y="5"/>
                </a:lnTo>
                <a:lnTo>
                  <a:pt x="53"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2" name="Freeform 8"/>
          <p:cNvSpPr>
            <a:spLocks/>
          </p:cNvSpPr>
          <p:nvPr/>
        </p:nvSpPr>
        <p:spPr bwMode="auto">
          <a:xfrm>
            <a:off x="2505075" y="3944938"/>
            <a:ext cx="133350" cy="179387"/>
          </a:xfrm>
          <a:custGeom>
            <a:avLst/>
            <a:gdLst>
              <a:gd name="T0" fmla="*/ 2147483647 w 59"/>
              <a:gd name="T1" fmla="*/ 2147483647 h 74"/>
              <a:gd name="T2" fmla="*/ 2147483647 w 59"/>
              <a:gd name="T3" fmla="*/ 0 h 74"/>
              <a:gd name="T4" fmla="*/ 2147483647 w 59"/>
              <a:gd name="T5" fmla="*/ 2147483647 h 74"/>
              <a:gd name="T6" fmla="*/ 2147483647 w 59"/>
              <a:gd name="T7" fmla="*/ 2147483647 h 74"/>
              <a:gd name="T8" fmla="*/ 2147483647 w 59"/>
              <a:gd name="T9" fmla="*/ 2147483647 h 74"/>
              <a:gd name="T10" fmla="*/ 2147483647 w 59"/>
              <a:gd name="T11" fmla="*/ 2147483647 h 74"/>
              <a:gd name="T12" fmla="*/ 2147483647 w 59"/>
              <a:gd name="T13" fmla="*/ 2147483647 h 74"/>
              <a:gd name="T14" fmla="*/ 2147483647 w 59"/>
              <a:gd name="T15" fmla="*/ 2147483647 h 74"/>
              <a:gd name="T16" fmla="*/ 0 w 59"/>
              <a:gd name="T17" fmla="*/ 2147483647 h 74"/>
              <a:gd name="T18" fmla="*/ 0 w 59"/>
              <a:gd name="T19" fmla="*/ 2147483647 h 74"/>
              <a:gd name="T20" fmla="*/ 0 w 59"/>
              <a:gd name="T21" fmla="*/ 2147483647 h 74"/>
              <a:gd name="T22" fmla="*/ 0 w 59"/>
              <a:gd name="T23" fmla="*/ 2147483647 h 74"/>
              <a:gd name="T24" fmla="*/ 0 w 59"/>
              <a:gd name="T25" fmla="*/ 2147483647 h 74"/>
              <a:gd name="T26" fmla="*/ 0 w 59"/>
              <a:gd name="T27" fmla="*/ 2147483647 h 74"/>
              <a:gd name="T28" fmla="*/ 2147483647 w 59"/>
              <a:gd name="T29" fmla="*/ 2147483647 h 74"/>
              <a:gd name="T30" fmla="*/ 2147483647 w 59"/>
              <a:gd name="T31" fmla="*/ 2147483647 h 74"/>
              <a:gd name="T32" fmla="*/ 2147483647 w 59"/>
              <a:gd name="T33" fmla="*/ 2147483647 h 74"/>
              <a:gd name="T34" fmla="*/ 2147483647 w 59"/>
              <a:gd name="T35" fmla="*/ 2147483647 h 74"/>
              <a:gd name="T36" fmla="*/ 2147483647 w 59"/>
              <a:gd name="T37" fmla="*/ 2147483647 h 74"/>
              <a:gd name="T38" fmla="*/ 2147483647 w 59"/>
              <a:gd name="T39" fmla="*/ 2147483647 h 74"/>
              <a:gd name="T40" fmla="*/ 2147483647 w 59"/>
              <a:gd name="T41" fmla="*/ 2147483647 h 74"/>
              <a:gd name="T42" fmla="*/ 2147483647 w 59"/>
              <a:gd name="T43" fmla="*/ 2147483647 h 74"/>
              <a:gd name="T44" fmla="*/ 2147483647 w 59"/>
              <a:gd name="T45" fmla="*/ 2147483647 h 74"/>
              <a:gd name="T46" fmla="*/ 2147483647 w 59"/>
              <a:gd name="T47" fmla="*/ 2147483647 h 74"/>
              <a:gd name="T48" fmla="*/ 2147483647 w 59"/>
              <a:gd name="T49" fmla="*/ 2147483647 h 74"/>
              <a:gd name="T50" fmla="*/ 2147483647 w 59"/>
              <a:gd name="T51" fmla="*/ 2147483647 h 74"/>
              <a:gd name="T52" fmla="*/ 2147483647 w 59"/>
              <a:gd name="T53" fmla="*/ 2147483647 h 74"/>
              <a:gd name="T54" fmla="*/ 2147483647 w 59"/>
              <a:gd name="T55" fmla="*/ 2147483647 h 74"/>
              <a:gd name="T56" fmla="*/ 2147483647 w 59"/>
              <a:gd name="T57" fmla="*/ 2147483647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74"/>
              <a:gd name="T89" fmla="*/ 59 w 59"/>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74">
                <a:moveTo>
                  <a:pt x="47" y="6"/>
                </a:moveTo>
                <a:lnTo>
                  <a:pt x="50" y="0"/>
                </a:lnTo>
                <a:lnTo>
                  <a:pt x="32" y="3"/>
                </a:lnTo>
                <a:lnTo>
                  <a:pt x="23" y="3"/>
                </a:lnTo>
                <a:lnTo>
                  <a:pt x="14" y="6"/>
                </a:lnTo>
                <a:lnTo>
                  <a:pt x="8" y="6"/>
                </a:lnTo>
                <a:lnTo>
                  <a:pt x="6" y="12"/>
                </a:lnTo>
                <a:lnTo>
                  <a:pt x="3" y="21"/>
                </a:lnTo>
                <a:lnTo>
                  <a:pt x="0" y="35"/>
                </a:lnTo>
                <a:lnTo>
                  <a:pt x="0" y="50"/>
                </a:lnTo>
                <a:lnTo>
                  <a:pt x="0" y="62"/>
                </a:lnTo>
                <a:lnTo>
                  <a:pt x="0" y="68"/>
                </a:lnTo>
                <a:lnTo>
                  <a:pt x="0" y="74"/>
                </a:lnTo>
                <a:lnTo>
                  <a:pt x="0" y="71"/>
                </a:lnTo>
                <a:lnTo>
                  <a:pt x="6" y="68"/>
                </a:lnTo>
                <a:lnTo>
                  <a:pt x="8" y="65"/>
                </a:lnTo>
                <a:lnTo>
                  <a:pt x="11" y="62"/>
                </a:lnTo>
                <a:lnTo>
                  <a:pt x="17" y="56"/>
                </a:lnTo>
                <a:lnTo>
                  <a:pt x="26" y="53"/>
                </a:lnTo>
                <a:lnTo>
                  <a:pt x="41" y="44"/>
                </a:lnTo>
                <a:lnTo>
                  <a:pt x="53" y="38"/>
                </a:lnTo>
                <a:lnTo>
                  <a:pt x="56" y="35"/>
                </a:lnTo>
                <a:lnTo>
                  <a:pt x="59" y="32"/>
                </a:lnTo>
                <a:lnTo>
                  <a:pt x="56" y="26"/>
                </a:lnTo>
                <a:lnTo>
                  <a:pt x="53" y="24"/>
                </a:lnTo>
                <a:lnTo>
                  <a:pt x="47" y="18"/>
                </a:lnTo>
                <a:lnTo>
                  <a:pt x="44" y="12"/>
                </a:lnTo>
                <a:lnTo>
                  <a:pt x="44" y="9"/>
                </a:lnTo>
                <a:lnTo>
                  <a:pt x="47" y="6"/>
                </a:lnTo>
                <a:close/>
              </a:path>
            </a:pathLst>
          </a:custGeom>
          <a:solidFill>
            <a:srgbClr val="00FFCC"/>
          </a:solidFill>
          <a:ln w="3175">
            <a:solidFill>
              <a:srgbClr val="000000"/>
            </a:solidFill>
            <a:round/>
            <a:headEnd/>
            <a:tailEnd/>
          </a:ln>
        </p:spPr>
        <p:txBody>
          <a:bodyPr/>
          <a:lstStyle/>
          <a:p>
            <a:endParaRPr lang="en-US"/>
          </a:p>
        </p:txBody>
      </p:sp>
      <p:sp>
        <p:nvSpPr>
          <p:cNvPr id="11273" name="Freeform 9"/>
          <p:cNvSpPr>
            <a:spLocks/>
          </p:cNvSpPr>
          <p:nvPr/>
        </p:nvSpPr>
        <p:spPr bwMode="auto">
          <a:xfrm>
            <a:off x="2505075" y="3944938"/>
            <a:ext cx="141288" cy="179387"/>
          </a:xfrm>
          <a:custGeom>
            <a:avLst/>
            <a:gdLst>
              <a:gd name="T0" fmla="*/ 2147483647 w 62"/>
              <a:gd name="T1" fmla="*/ 0 h 74"/>
              <a:gd name="T2" fmla="*/ 2147483647 w 62"/>
              <a:gd name="T3" fmla="*/ 0 h 74"/>
              <a:gd name="T4" fmla="*/ 2147483647 w 62"/>
              <a:gd name="T5" fmla="*/ 2147483647 h 74"/>
              <a:gd name="T6" fmla="*/ 0 w 62"/>
              <a:gd name="T7" fmla="*/ 2147483647 h 74"/>
              <a:gd name="T8" fmla="*/ 0 w 62"/>
              <a:gd name="T9" fmla="*/ 2147483647 h 74"/>
              <a:gd name="T10" fmla="*/ 0 w 62"/>
              <a:gd name="T11" fmla="*/ 2147483647 h 74"/>
              <a:gd name="T12" fmla="*/ 0 w 62"/>
              <a:gd name="T13" fmla="*/ 2147483647 h 74"/>
              <a:gd name="T14" fmla="*/ 2147483647 w 62"/>
              <a:gd name="T15" fmla="*/ 2147483647 h 74"/>
              <a:gd name="T16" fmla="*/ 2147483647 w 62"/>
              <a:gd name="T17" fmla="*/ 2147483647 h 74"/>
              <a:gd name="T18" fmla="*/ 2147483647 w 62"/>
              <a:gd name="T19" fmla="*/ 2147483647 h 74"/>
              <a:gd name="T20" fmla="*/ 2147483647 w 62"/>
              <a:gd name="T21" fmla="*/ 2147483647 h 74"/>
              <a:gd name="T22" fmla="*/ 2147483647 w 62"/>
              <a:gd name="T23" fmla="*/ 2147483647 h 74"/>
              <a:gd name="T24" fmla="*/ 2147483647 w 62"/>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
              <a:gd name="T40" fmla="*/ 0 h 74"/>
              <a:gd name="T41" fmla="*/ 62 w 62"/>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 h="74">
                <a:moveTo>
                  <a:pt x="50" y="0"/>
                </a:moveTo>
                <a:lnTo>
                  <a:pt x="50" y="0"/>
                </a:lnTo>
                <a:lnTo>
                  <a:pt x="11" y="3"/>
                </a:lnTo>
                <a:lnTo>
                  <a:pt x="0" y="18"/>
                </a:lnTo>
                <a:lnTo>
                  <a:pt x="0" y="50"/>
                </a:lnTo>
                <a:lnTo>
                  <a:pt x="0" y="71"/>
                </a:lnTo>
                <a:lnTo>
                  <a:pt x="0" y="74"/>
                </a:lnTo>
                <a:lnTo>
                  <a:pt x="8" y="62"/>
                </a:lnTo>
                <a:lnTo>
                  <a:pt x="44" y="41"/>
                </a:lnTo>
                <a:lnTo>
                  <a:pt x="62" y="32"/>
                </a:lnTo>
                <a:lnTo>
                  <a:pt x="44" y="15"/>
                </a:lnTo>
                <a:lnTo>
                  <a:pt x="41" y="9"/>
                </a:lnTo>
                <a:lnTo>
                  <a:pt x="5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4" name="Freeform 10"/>
          <p:cNvSpPr>
            <a:spLocks/>
          </p:cNvSpPr>
          <p:nvPr/>
        </p:nvSpPr>
        <p:spPr bwMode="auto">
          <a:xfrm>
            <a:off x="2505075" y="3944938"/>
            <a:ext cx="133350" cy="179387"/>
          </a:xfrm>
          <a:custGeom>
            <a:avLst/>
            <a:gdLst>
              <a:gd name="T0" fmla="*/ 2147483647 w 59"/>
              <a:gd name="T1" fmla="*/ 2147483647 h 74"/>
              <a:gd name="T2" fmla="*/ 2147483647 w 59"/>
              <a:gd name="T3" fmla="*/ 0 h 74"/>
              <a:gd name="T4" fmla="*/ 2147483647 w 59"/>
              <a:gd name="T5" fmla="*/ 2147483647 h 74"/>
              <a:gd name="T6" fmla="*/ 2147483647 w 59"/>
              <a:gd name="T7" fmla="*/ 2147483647 h 74"/>
              <a:gd name="T8" fmla="*/ 2147483647 w 59"/>
              <a:gd name="T9" fmla="*/ 2147483647 h 74"/>
              <a:gd name="T10" fmla="*/ 2147483647 w 59"/>
              <a:gd name="T11" fmla="*/ 2147483647 h 74"/>
              <a:gd name="T12" fmla="*/ 2147483647 w 59"/>
              <a:gd name="T13" fmla="*/ 2147483647 h 74"/>
              <a:gd name="T14" fmla="*/ 2147483647 w 59"/>
              <a:gd name="T15" fmla="*/ 2147483647 h 74"/>
              <a:gd name="T16" fmla="*/ 0 w 59"/>
              <a:gd name="T17" fmla="*/ 2147483647 h 74"/>
              <a:gd name="T18" fmla="*/ 0 w 59"/>
              <a:gd name="T19" fmla="*/ 2147483647 h 74"/>
              <a:gd name="T20" fmla="*/ 0 w 59"/>
              <a:gd name="T21" fmla="*/ 2147483647 h 74"/>
              <a:gd name="T22" fmla="*/ 0 w 59"/>
              <a:gd name="T23" fmla="*/ 2147483647 h 74"/>
              <a:gd name="T24" fmla="*/ 0 w 59"/>
              <a:gd name="T25" fmla="*/ 2147483647 h 74"/>
              <a:gd name="T26" fmla="*/ 0 w 59"/>
              <a:gd name="T27" fmla="*/ 2147483647 h 74"/>
              <a:gd name="T28" fmla="*/ 2147483647 w 59"/>
              <a:gd name="T29" fmla="*/ 2147483647 h 74"/>
              <a:gd name="T30" fmla="*/ 2147483647 w 59"/>
              <a:gd name="T31" fmla="*/ 2147483647 h 74"/>
              <a:gd name="T32" fmla="*/ 2147483647 w 59"/>
              <a:gd name="T33" fmla="*/ 2147483647 h 74"/>
              <a:gd name="T34" fmla="*/ 2147483647 w 59"/>
              <a:gd name="T35" fmla="*/ 2147483647 h 74"/>
              <a:gd name="T36" fmla="*/ 2147483647 w 59"/>
              <a:gd name="T37" fmla="*/ 2147483647 h 74"/>
              <a:gd name="T38" fmla="*/ 2147483647 w 59"/>
              <a:gd name="T39" fmla="*/ 2147483647 h 74"/>
              <a:gd name="T40" fmla="*/ 2147483647 w 59"/>
              <a:gd name="T41" fmla="*/ 2147483647 h 74"/>
              <a:gd name="T42" fmla="*/ 2147483647 w 59"/>
              <a:gd name="T43" fmla="*/ 2147483647 h 74"/>
              <a:gd name="T44" fmla="*/ 2147483647 w 59"/>
              <a:gd name="T45" fmla="*/ 2147483647 h 74"/>
              <a:gd name="T46" fmla="*/ 2147483647 w 59"/>
              <a:gd name="T47" fmla="*/ 2147483647 h 74"/>
              <a:gd name="T48" fmla="*/ 2147483647 w 59"/>
              <a:gd name="T49" fmla="*/ 2147483647 h 74"/>
              <a:gd name="T50" fmla="*/ 2147483647 w 59"/>
              <a:gd name="T51" fmla="*/ 2147483647 h 74"/>
              <a:gd name="T52" fmla="*/ 2147483647 w 59"/>
              <a:gd name="T53" fmla="*/ 2147483647 h 74"/>
              <a:gd name="T54" fmla="*/ 2147483647 w 59"/>
              <a:gd name="T55" fmla="*/ 2147483647 h 74"/>
              <a:gd name="T56" fmla="*/ 2147483647 w 59"/>
              <a:gd name="T57" fmla="*/ 2147483647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74"/>
              <a:gd name="T89" fmla="*/ 59 w 59"/>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74">
                <a:moveTo>
                  <a:pt x="47" y="6"/>
                </a:moveTo>
                <a:lnTo>
                  <a:pt x="50" y="0"/>
                </a:lnTo>
                <a:lnTo>
                  <a:pt x="32" y="3"/>
                </a:lnTo>
                <a:lnTo>
                  <a:pt x="23" y="3"/>
                </a:lnTo>
                <a:lnTo>
                  <a:pt x="14" y="6"/>
                </a:lnTo>
                <a:lnTo>
                  <a:pt x="8" y="6"/>
                </a:lnTo>
                <a:lnTo>
                  <a:pt x="6" y="12"/>
                </a:lnTo>
                <a:lnTo>
                  <a:pt x="3" y="21"/>
                </a:lnTo>
                <a:lnTo>
                  <a:pt x="0" y="35"/>
                </a:lnTo>
                <a:lnTo>
                  <a:pt x="0" y="50"/>
                </a:lnTo>
                <a:lnTo>
                  <a:pt x="0" y="62"/>
                </a:lnTo>
                <a:lnTo>
                  <a:pt x="0" y="68"/>
                </a:lnTo>
                <a:lnTo>
                  <a:pt x="0" y="74"/>
                </a:lnTo>
                <a:lnTo>
                  <a:pt x="0" y="71"/>
                </a:lnTo>
                <a:lnTo>
                  <a:pt x="6" y="68"/>
                </a:lnTo>
                <a:lnTo>
                  <a:pt x="8" y="65"/>
                </a:lnTo>
                <a:lnTo>
                  <a:pt x="11" y="62"/>
                </a:lnTo>
                <a:lnTo>
                  <a:pt x="17" y="56"/>
                </a:lnTo>
                <a:lnTo>
                  <a:pt x="26" y="53"/>
                </a:lnTo>
                <a:lnTo>
                  <a:pt x="41" y="44"/>
                </a:lnTo>
                <a:lnTo>
                  <a:pt x="53" y="38"/>
                </a:lnTo>
                <a:lnTo>
                  <a:pt x="56" y="35"/>
                </a:lnTo>
                <a:lnTo>
                  <a:pt x="59" y="32"/>
                </a:lnTo>
                <a:lnTo>
                  <a:pt x="56" y="26"/>
                </a:lnTo>
                <a:lnTo>
                  <a:pt x="53" y="24"/>
                </a:lnTo>
                <a:lnTo>
                  <a:pt x="47" y="18"/>
                </a:lnTo>
                <a:lnTo>
                  <a:pt x="44" y="12"/>
                </a:lnTo>
                <a:lnTo>
                  <a:pt x="44" y="9"/>
                </a:lnTo>
                <a:lnTo>
                  <a:pt x="47" y="6"/>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5" name="Freeform 11"/>
          <p:cNvSpPr>
            <a:spLocks/>
          </p:cNvSpPr>
          <p:nvPr/>
        </p:nvSpPr>
        <p:spPr bwMode="auto">
          <a:xfrm>
            <a:off x="2378075" y="4079875"/>
            <a:ext cx="182563" cy="266700"/>
          </a:xfrm>
          <a:custGeom>
            <a:avLst/>
            <a:gdLst>
              <a:gd name="T0" fmla="*/ 2147483647 w 83"/>
              <a:gd name="T1" fmla="*/ 2147483647 h 110"/>
              <a:gd name="T2" fmla="*/ 2147483647 w 83"/>
              <a:gd name="T3" fmla="*/ 0 h 110"/>
              <a:gd name="T4" fmla="*/ 2147483647 w 83"/>
              <a:gd name="T5" fmla="*/ 2147483647 h 110"/>
              <a:gd name="T6" fmla="*/ 2147483647 w 83"/>
              <a:gd name="T7" fmla="*/ 2147483647 h 110"/>
              <a:gd name="T8" fmla="*/ 2147483647 w 83"/>
              <a:gd name="T9" fmla="*/ 2147483647 h 110"/>
              <a:gd name="T10" fmla="*/ 0 w 83"/>
              <a:gd name="T11" fmla="*/ 2147483647 h 110"/>
              <a:gd name="T12" fmla="*/ 2147483647 w 83"/>
              <a:gd name="T13" fmla="*/ 2147483647 h 110"/>
              <a:gd name="T14" fmla="*/ 2147483647 w 83"/>
              <a:gd name="T15" fmla="*/ 2147483647 h 110"/>
              <a:gd name="T16" fmla="*/ 2147483647 w 83"/>
              <a:gd name="T17" fmla="*/ 2147483647 h 110"/>
              <a:gd name="T18" fmla="*/ 2147483647 w 83"/>
              <a:gd name="T19" fmla="*/ 2147483647 h 110"/>
              <a:gd name="T20" fmla="*/ 2147483647 w 83"/>
              <a:gd name="T21" fmla="*/ 2147483647 h 110"/>
              <a:gd name="T22" fmla="*/ 2147483647 w 83"/>
              <a:gd name="T23" fmla="*/ 2147483647 h 110"/>
              <a:gd name="T24" fmla="*/ 2147483647 w 83"/>
              <a:gd name="T25" fmla="*/ 2147483647 h 110"/>
              <a:gd name="T26" fmla="*/ 2147483647 w 83"/>
              <a:gd name="T27" fmla="*/ 2147483647 h 110"/>
              <a:gd name="T28" fmla="*/ 2147483647 w 83"/>
              <a:gd name="T29" fmla="*/ 2147483647 h 110"/>
              <a:gd name="T30" fmla="*/ 2147483647 w 83"/>
              <a:gd name="T31" fmla="*/ 2147483647 h 110"/>
              <a:gd name="T32" fmla="*/ 2147483647 w 83"/>
              <a:gd name="T33" fmla="*/ 2147483647 h 110"/>
              <a:gd name="T34" fmla="*/ 2147483647 w 83"/>
              <a:gd name="T35" fmla="*/ 2147483647 h 110"/>
              <a:gd name="T36" fmla="*/ 2147483647 w 83"/>
              <a:gd name="T37" fmla="*/ 2147483647 h 110"/>
              <a:gd name="T38" fmla="*/ 2147483647 w 83"/>
              <a:gd name="T39" fmla="*/ 2147483647 h 110"/>
              <a:gd name="T40" fmla="*/ 2147483647 w 83"/>
              <a:gd name="T41" fmla="*/ 2147483647 h 110"/>
              <a:gd name="T42" fmla="*/ 2147483647 w 83"/>
              <a:gd name="T43" fmla="*/ 2147483647 h 110"/>
              <a:gd name="T44" fmla="*/ 2147483647 w 83"/>
              <a:gd name="T45" fmla="*/ 2147483647 h 110"/>
              <a:gd name="T46" fmla="*/ 2147483647 w 83"/>
              <a:gd name="T47" fmla="*/ 2147483647 h 110"/>
              <a:gd name="T48" fmla="*/ 2147483647 w 83"/>
              <a:gd name="T49" fmla="*/ 2147483647 h 110"/>
              <a:gd name="T50" fmla="*/ 2147483647 w 83"/>
              <a:gd name="T51" fmla="*/ 2147483647 h 110"/>
              <a:gd name="T52" fmla="*/ 2147483647 w 83"/>
              <a:gd name="T53" fmla="*/ 2147483647 h 110"/>
              <a:gd name="T54" fmla="*/ 2147483647 w 83"/>
              <a:gd name="T55" fmla="*/ 2147483647 h 110"/>
              <a:gd name="T56" fmla="*/ 2147483647 w 83"/>
              <a:gd name="T57" fmla="*/ 2147483647 h 110"/>
              <a:gd name="T58" fmla="*/ 2147483647 w 83"/>
              <a:gd name="T59" fmla="*/ 2147483647 h 110"/>
              <a:gd name="T60" fmla="*/ 2147483647 w 83"/>
              <a:gd name="T61" fmla="*/ 2147483647 h 1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
              <a:gd name="T94" fmla="*/ 0 h 110"/>
              <a:gd name="T95" fmla="*/ 83 w 83"/>
              <a:gd name="T96" fmla="*/ 110 h 1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 h="110">
                <a:moveTo>
                  <a:pt x="48" y="6"/>
                </a:moveTo>
                <a:lnTo>
                  <a:pt x="48" y="0"/>
                </a:lnTo>
                <a:lnTo>
                  <a:pt x="21" y="18"/>
                </a:lnTo>
                <a:lnTo>
                  <a:pt x="9" y="27"/>
                </a:lnTo>
                <a:lnTo>
                  <a:pt x="3" y="36"/>
                </a:lnTo>
                <a:lnTo>
                  <a:pt x="0" y="45"/>
                </a:lnTo>
                <a:lnTo>
                  <a:pt x="3" y="53"/>
                </a:lnTo>
                <a:lnTo>
                  <a:pt x="9" y="71"/>
                </a:lnTo>
                <a:lnTo>
                  <a:pt x="15" y="92"/>
                </a:lnTo>
                <a:lnTo>
                  <a:pt x="18" y="98"/>
                </a:lnTo>
                <a:lnTo>
                  <a:pt x="21" y="104"/>
                </a:lnTo>
                <a:lnTo>
                  <a:pt x="24" y="107"/>
                </a:lnTo>
                <a:lnTo>
                  <a:pt x="27" y="110"/>
                </a:lnTo>
                <a:lnTo>
                  <a:pt x="36" y="107"/>
                </a:lnTo>
                <a:lnTo>
                  <a:pt x="51" y="104"/>
                </a:lnTo>
                <a:lnTo>
                  <a:pt x="65" y="98"/>
                </a:lnTo>
                <a:lnTo>
                  <a:pt x="77" y="98"/>
                </a:lnTo>
                <a:lnTo>
                  <a:pt x="80" y="95"/>
                </a:lnTo>
                <a:lnTo>
                  <a:pt x="83" y="95"/>
                </a:lnTo>
                <a:lnTo>
                  <a:pt x="83" y="92"/>
                </a:lnTo>
                <a:lnTo>
                  <a:pt x="83" y="89"/>
                </a:lnTo>
                <a:lnTo>
                  <a:pt x="80" y="83"/>
                </a:lnTo>
                <a:lnTo>
                  <a:pt x="71" y="74"/>
                </a:lnTo>
                <a:lnTo>
                  <a:pt x="63" y="65"/>
                </a:lnTo>
                <a:lnTo>
                  <a:pt x="57" y="56"/>
                </a:lnTo>
                <a:lnTo>
                  <a:pt x="51" y="48"/>
                </a:lnTo>
                <a:lnTo>
                  <a:pt x="48" y="39"/>
                </a:lnTo>
                <a:lnTo>
                  <a:pt x="45" y="27"/>
                </a:lnTo>
                <a:lnTo>
                  <a:pt x="45" y="21"/>
                </a:lnTo>
                <a:lnTo>
                  <a:pt x="45" y="12"/>
                </a:lnTo>
                <a:lnTo>
                  <a:pt x="48" y="6"/>
                </a:lnTo>
                <a:close/>
              </a:path>
            </a:pathLst>
          </a:custGeom>
          <a:solidFill>
            <a:srgbClr val="00FFCC"/>
          </a:solidFill>
          <a:ln w="3175">
            <a:solidFill>
              <a:srgbClr val="000000"/>
            </a:solidFill>
            <a:round/>
            <a:headEnd/>
            <a:tailEnd/>
          </a:ln>
        </p:spPr>
        <p:txBody>
          <a:bodyPr/>
          <a:lstStyle/>
          <a:p>
            <a:endParaRPr lang="en-US"/>
          </a:p>
        </p:txBody>
      </p:sp>
      <p:sp>
        <p:nvSpPr>
          <p:cNvPr id="11276" name="Freeform 12"/>
          <p:cNvSpPr>
            <a:spLocks/>
          </p:cNvSpPr>
          <p:nvPr/>
        </p:nvSpPr>
        <p:spPr bwMode="auto">
          <a:xfrm>
            <a:off x="2363788" y="4079875"/>
            <a:ext cx="204787" cy="266700"/>
          </a:xfrm>
          <a:custGeom>
            <a:avLst/>
            <a:gdLst>
              <a:gd name="T0" fmla="*/ 2147483647 w 92"/>
              <a:gd name="T1" fmla="*/ 0 h 110"/>
              <a:gd name="T2" fmla="*/ 2147483647 w 92"/>
              <a:gd name="T3" fmla="*/ 0 h 110"/>
              <a:gd name="T4" fmla="*/ 0 w 92"/>
              <a:gd name="T5" fmla="*/ 2147483647 h 110"/>
              <a:gd name="T6" fmla="*/ 2147483647 w 92"/>
              <a:gd name="T7" fmla="*/ 2147483647 h 110"/>
              <a:gd name="T8" fmla="*/ 2147483647 w 92"/>
              <a:gd name="T9" fmla="*/ 2147483647 h 110"/>
              <a:gd name="T10" fmla="*/ 2147483647 w 92"/>
              <a:gd name="T11" fmla="*/ 2147483647 h 110"/>
              <a:gd name="T12" fmla="*/ 2147483647 w 92"/>
              <a:gd name="T13" fmla="*/ 2147483647 h 110"/>
              <a:gd name="T14" fmla="*/ 2147483647 w 92"/>
              <a:gd name="T15" fmla="*/ 2147483647 h 110"/>
              <a:gd name="T16" fmla="*/ 2147483647 w 92"/>
              <a:gd name="T17" fmla="*/ 2147483647 h 110"/>
              <a:gd name="T18" fmla="*/ 2147483647 w 92"/>
              <a:gd name="T19" fmla="*/ 2147483647 h 110"/>
              <a:gd name="T20" fmla="*/ 2147483647 w 92"/>
              <a:gd name="T21" fmla="*/ 2147483647 h 110"/>
              <a:gd name="T22" fmla="*/ 2147483647 w 92"/>
              <a:gd name="T23" fmla="*/ 2147483647 h 110"/>
              <a:gd name="T24" fmla="*/ 2147483647 w 92"/>
              <a:gd name="T25" fmla="*/ 2147483647 h 110"/>
              <a:gd name="T26" fmla="*/ 2147483647 w 92"/>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2"/>
              <a:gd name="T43" fmla="*/ 0 h 110"/>
              <a:gd name="T44" fmla="*/ 92 w 92"/>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2" h="110">
                <a:moveTo>
                  <a:pt x="54" y="0"/>
                </a:moveTo>
                <a:lnTo>
                  <a:pt x="54" y="0"/>
                </a:lnTo>
                <a:lnTo>
                  <a:pt x="0" y="36"/>
                </a:lnTo>
                <a:lnTo>
                  <a:pt x="15" y="71"/>
                </a:lnTo>
                <a:lnTo>
                  <a:pt x="27" y="110"/>
                </a:lnTo>
                <a:lnTo>
                  <a:pt x="39" y="107"/>
                </a:lnTo>
                <a:lnTo>
                  <a:pt x="71" y="98"/>
                </a:lnTo>
                <a:lnTo>
                  <a:pt x="92" y="95"/>
                </a:lnTo>
                <a:lnTo>
                  <a:pt x="86" y="83"/>
                </a:lnTo>
                <a:lnTo>
                  <a:pt x="69" y="65"/>
                </a:lnTo>
                <a:lnTo>
                  <a:pt x="57" y="48"/>
                </a:lnTo>
                <a:lnTo>
                  <a:pt x="51" y="27"/>
                </a:lnTo>
                <a:lnTo>
                  <a:pt x="51" y="12"/>
                </a:lnTo>
                <a:lnTo>
                  <a:pt x="54"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7" name="Freeform 13"/>
          <p:cNvSpPr>
            <a:spLocks/>
          </p:cNvSpPr>
          <p:nvPr/>
        </p:nvSpPr>
        <p:spPr bwMode="auto">
          <a:xfrm>
            <a:off x="2378075" y="4079875"/>
            <a:ext cx="182563" cy="266700"/>
          </a:xfrm>
          <a:custGeom>
            <a:avLst/>
            <a:gdLst>
              <a:gd name="T0" fmla="*/ 2147483647 w 83"/>
              <a:gd name="T1" fmla="*/ 2147483647 h 110"/>
              <a:gd name="T2" fmla="*/ 2147483647 w 83"/>
              <a:gd name="T3" fmla="*/ 0 h 110"/>
              <a:gd name="T4" fmla="*/ 2147483647 w 83"/>
              <a:gd name="T5" fmla="*/ 2147483647 h 110"/>
              <a:gd name="T6" fmla="*/ 2147483647 w 83"/>
              <a:gd name="T7" fmla="*/ 2147483647 h 110"/>
              <a:gd name="T8" fmla="*/ 2147483647 w 83"/>
              <a:gd name="T9" fmla="*/ 2147483647 h 110"/>
              <a:gd name="T10" fmla="*/ 0 w 83"/>
              <a:gd name="T11" fmla="*/ 2147483647 h 110"/>
              <a:gd name="T12" fmla="*/ 2147483647 w 83"/>
              <a:gd name="T13" fmla="*/ 2147483647 h 110"/>
              <a:gd name="T14" fmla="*/ 2147483647 w 83"/>
              <a:gd name="T15" fmla="*/ 2147483647 h 110"/>
              <a:gd name="T16" fmla="*/ 2147483647 w 83"/>
              <a:gd name="T17" fmla="*/ 2147483647 h 110"/>
              <a:gd name="T18" fmla="*/ 2147483647 w 83"/>
              <a:gd name="T19" fmla="*/ 2147483647 h 110"/>
              <a:gd name="T20" fmla="*/ 2147483647 w 83"/>
              <a:gd name="T21" fmla="*/ 2147483647 h 110"/>
              <a:gd name="T22" fmla="*/ 2147483647 w 83"/>
              <a:gd name="T23" fmla="*/ 2147483647 h 110"/>
              <a:gd name="T24" fmla="*/ 2147483647 w 83"/>
              <a:gd name="T25" fmla="*/ 2147483647 h 110"/>
              <a:gd name="T26" fmla="*/ 2147483647 w 83"/>
              <a:gd name="T27" fmla="*/ 2147483647 h 110"/>
              <a:gd name="T28" fmla="*/ 2147483647 w 83"/>
              <a:gd name="T29" fmla="*/ 2147483647 h 110"/>
              <a:gd name="T30" fmla="*/ 2147483647 w 83"/>
              <a:gd name="T31" fmla="*/ 2147483647 h 110"/>
              <a:gd name="T32" fmla="*/ 2147483647 w 83"/>
              <a:gd name="T33" fmla="*/ 2147483647 h 110"/>
              <a:gd name="T34" fmla="*/ 2147483647 w 83"/>
              <a:gd name="T35" fmla="*/ 2147483647 h 110"/>
              <a:gd name="T36" fmla="*/ 2147483647 w 83"/>
              <a:gd name="T37" fmla="*/ 2147483647 h 110"/>
              <a:gd name="T38" fmla="*/ 2147483647 w 83"/>
              <a:gd name="T39" fmla="*/ 2147483647 h 110"/>
              <a:gd name="T40" fmla="*/ 2147483647 w 83"/>
              <a:gd name="T41" fmla="*/ 2147483647 h 110"/>
              <a:gd name="T42" fmla="*/ 2147483647 w 83"/>
              <a:gd name="T43" fmla="*/ 2147483647 h 110"/>
              <a:gd name="T44" fmla="*/ 2147483647 w 83"/>
              <a:gd name="T45" fmla="*/ 2147483647 h 110"/>
              <a:gd name="T46" fmla="*/ 2147483647 w 83"/>
              <a:gd name="T47" fmla="*/ 2147483647 h 110"/>
              <a:gd name="T48" fmla="*/ 2147483647 w 83"/>
              <a:gd name="T49" fmla="*/ 2147483647 h 110"/>
              <a:gd name="T50" fmla="*/ 2147483647 w 83"/>
              <a:gd name="T51" fmla="*/ 2147483647 h 110"/>
              <a:gd name="T52" fmla="*/ 2147483647 w 83"/>
              <a:gd name="T53" fmla="*/ 2147483647 h 110"/>
              <a:gd name="T54" fmla="*/ 2147483647 w 83"/>
              <a:gd name="T55" fmla="*/ 2147483647 h 110"/>
              <a:gd name="T56" fmla="*/ 2147483647 w 83"/>
              <a:gd name="T57" fmla="*/ 2147483647 h 110"/>
              <a:gd name="T58" fmla="*/ 2147483647 w 83"/>
              <a:gd name="T59" fmla="*/ 2147483647 h 110"/>
              <a:gd name="T60" fmla="*/ 2147483647 w 83"/>
              <a:gd name="T61" fmla="*/ 2147483647 h 1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
              <a:gd name="T94" fmla="*/ 0 h 110"/>
              <a:gd name="T95" fmla="*/ 83 w 83"/>
              <a:gd name="T96" fmla="*/ 110 h 1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 h="110">
                <a:moveTo>
                  <a:pt x="48" y="6"/>
                </a:moveTo>
                <a:lnTo>
                  <a:pt x="48" y="0"/>
                </a:lnTo>
                <a:lnTo>
                  <a:pt x="21" y="18"/>
                </a:lnTo>
                <a:lnTo>
                  <a:pt x="9" y="27"/>
                </a:lnTo>
                <a:lnTo>
                  <a:pt x="3" y="36"/>
                </a:lnTo>
                <a:lnTo>
                  <a:pt x="0" y="45"/>
                </a:lnTo>
                <a:lnTo>
                  <a:pt x="3" y="53"/>
                </a:lnTo>
                <a:lnTo>
                  <a:pt x="9" y="71"/>
                </a:lnTo>
                <a:lnTo>
                  <a:pt x="15" y="92"/>
                </a:lnTo>
                <a:lnTo>
                  <a:pt x="18" y="98"/>
                </a:lnTo>
                <a:lnTo>
                  <a:pt x="21" y="104"/>
                </a:lnTo>
                <a:lnTo>
                  <a:pt x="24" y="107"/>
                </a:lnTo>
                <a:lnTo>
                  <a:pt x="27" y="110"/>
                </a:lnTo>
                <a:lnTo>
                  <a:pt x="36" y="107"/>
                </a:lnTo>
                <a:lnTo>
                  <a:pt x="51" y="104"/>
                </a:lnTo>
                <a:lnTo>
                  <a:pt x="65" y="98"/>
                </a:lnTo>
                <a:lnTo>
                  <a:pt x="77" y="98"/>
                </a:lnTo>
                <a:lnTo>
                  <a:pt x="80" y="95"/>
                </a:lnTo>
                <a:lnTo>
                  <a:pt x="83" y="95"/>
                </a:lnTo>
                <a:lnTo>
                  <a:pt x="83" y="92"/>
                </a:lnTo>
                <a:lnTo>
                  <a:pt x="83" y="89"/>
                </a:lnTo>
                <a:lnTo>
                  <a:pt x="80" y="83"/>
                </a:lnTo>
                <a:lnTo>
                  <a:pt x="71" y="74"/>
                </a:lnTo>
                <a:lnTo>
                  <a:pt x="63" y="65"/>
                </a:lnTo>
                <a:lnTo>
                  <a:pt x="57" y="56"/>
                </a:lnTo>
                <a:lnTo>
                  <a:pt x="51" y="48"/>
                </a:lnTo>
                <a:lnTo>
                  <a:pt x="48" y="39"/>
                </a:lnTo>
                <a:lnTo>
                  <a:pt x="45" y="27"/>
                </a:lnTo>
                <a:lnTo>
                  <a:pt x="45" y="21"/>
                </a:lnTo>
                <a:lnTo>
                  <a:pt x="45" y="12"/>
                </a:lnTo>
                <a:lnTo>
                  <a:pt x="48" y="6"/>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8" name="Freeform 14"/>
          <p:cNvSpPr>
            <a:spLocks/>
          </p:cNvSpPr>
          <p:nvPr/>
        </p:nvSpPr>
        <p:spPr bwMode="auto">
          <a:xfrm>
            <a:off x="2540000" y="4068763"/>
            <a:ext cx="120650" cy="169862"/>
          </a:xfrm>
          <a:custGeom>
            <a:avLst/>
            <a:gdLst>
              <a:gd name="T0" fmla="*/ 2147483647 w 51"/>
              <a:gd name="T1" fmla="*/ 2147483647 h 71"/>
              <a:gd name="T2" fmla="*/ 2147483647 w 51"/>
              <a:gd name="T3" fmla="*/ 0 h 71"/>
              <a:gd name="T4" fmla="*/ 2147483647 w 51"/>
              <a:gd name="T5" fmla="*/ 2147483647 h 71"/>
              <a:gd name="T6" fmla="*/ 0 w 51"/>
              <a:gd name="T7" fmla="*/ 2147483647 h 71"/>
              <a:gd name="T8" fmla="*/ 0 w 51"/>
              <a:gd name="T9" fmla="*/ 2147483647 h 71"/>
              <a:gd name="T10" fmla="*/ 0 w 51"/>
              <a:gd name="T11" fmla="*/ 2147483647 h 71"/>
              <a:gd name="T12" fmla="*/ 0 w 51"/>
              <a:gd name="T13" fmla="*/ 2147483647 h 71"/>
              <a:gd name="T14" fmla="*/ 2147483647 w 51"/>
              <a:gd name="T15" fmla="*/ 2147483647 h 71"/>
              <a:gd name="T16" fmla="*/ 2147483647 w 51"/>
              <a:gd name="T17" fmla="*/ 2147483647 h 71"/>
              <a:gd name="T18" fmla="*/ 2147483647 w 51"/>
              <a:gd name="T19" fmla="*/ 2147483647 h 71"/>
              <a:gd name="T20" fmla="*/ 2147483647 w 51"/>
              <a:gd name="T21" fmla="*/ 2147483647 h 71"/>
              <a:gd name="T22" fmla="*/ 2147483647 w 51"/>
              <a:gd name="T23" fmla="*/ 2147483647 h 71"/>
              <a:gd name="T24" fmla="*/ 2147483647 w 51"/>
              <a:gd name="T25" fmla="*/ 2147483647 h 71"/>
              <a:gd name="T26" fmla="*/ 2147483647 w 51"/>
              <a:gd name="T27" fmla="*/ 2147483647 h 71"/>
              <a:gd name="T28" fmla="*/ 2147483647 w 51"/>
              <a:gd name="T29" fmla="*/ 2147483647 h 71"/>
              <a:gd name="T30" fmla="*/ 2147483647 w 51"/>
              <a:gd name="T31" fmla="*/ 2147483647 h 71"/>
              <a:gd name="T32" fmla="*/ 2147483647 w 51"/>
              <a:gd name="T33" fmla="*/ 2147483647 h 71"/>
              <a:gd name="T34" fmla="*/ 2147483647 w 51"/>
              <a:gd name="T35" fmla="*/ 2147483647 h 71"/>
              <a:gd name="T36" fmla="*/ 2147483647 w 51"/>
              <a:gd name="T37" fmla="*/ 2147483647 h 71"/>
              <a:gd name="T38" fmla="*/ 2147483647 w 51"/>
              <a:gd name="T39" fmla="*/ 2147483647 h 71"/>
              <a:gd name="T40" fmla="*/ 2147483647 w 51"/>
              <a:gd name="T41" fmla="*/ 2147483647 h 71"/>
              <a:gd name="T42" fmla="*/ 2147483647 w 51"/>
              <a:gd name="T43" fmla="*/ 2147483647 h 71"/>
              <a:gd name="T44" fmla="*/ 2147483647 w 51"/>
              <a:gd name="T45" fmla="*/ 2147483647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71"/>
              <a:gd name="T71" fmla="*/ 51 w 51"/>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71">
                <a:moveTo>
                  <a:pt x="9" y="3"/>
                </a:moveTo>
                <a:lnTo>
                  <a:pt x="3" y="0"/>
                </a:lnTo>
                <a:lnTo>
                  <a:pt x="3" y="30"/>
                </a:lnTo>
                <a:lnTo>
                  <a:pt x="0" y="42"/>
                </a:lnTo>
                <a:lnTo>
                  <a:pt x="0" y="51"/>
                </a:lnTo>
                <a:lnTo>
                  <a:pt x="0" y="59"/>
                </a:lnTo>
                <a:lnTo>
                  <a:pt x="0" y="65"/>
                </a:lnTo>
                <a:lnTo>
                  <a:pt x="3" y="68"/>
                </a:lnTo>
                <a:lnTo>
                  <a:pt x="12" y="71"/>
                </a:lnTo>
                <a:lnTo>
                  <a:pt x="24" y="71"/>
                </a:lnTo>
                <a:lnTo>
                  <a:pt x="33" y="71"/>
                </a:lnTo>
                <a:lnTo>
                  <a:pt x="42" y="68"/>
                </a:lnTo>
                <a:lnTo>
                  <a:pt x="48" y="65"/>
                </a:lnTo>
                <a:lnTo>
                  <a:pt x="51" y="56"/>
                </a:lnTo>
                <a:lnTo>
                  <a:pt x="51" y="48"/>
                </a:lnTo>
                <a:lnTo>
                  <a:pt x="48" y="36"/>
                </a:lnTo>
                <a:lnTo>
                  <a:pt x="51" y="27"/>
                </a:lnTo>
                <a:lnTo>
                  <a:pt x="51" y="18"/>
                </a:lnTo>
                <a:lnTo>
                  <a:pt x="45" y="12"/>
                </a:lnTo>
                <a:lnTo>
                  <a:pt x="36" y="6"/>
                </a:lnTo>
                <a:lnTo>
                  <a:pt x="27" y="6"/>
                </a:lnTo>
                <a:lnTo>
                  <a:pt x="15" y="6"/>
                </a:lnTo>
                <a:lnTo>
                  <a:pt x="9" y="3"/>
                </a:lnTo>
                <a:close/>
              </a:path>
            </a:pathLst>
          </a:custGeom>
          <a:solidFill>
            <a:srgbClr val="00FFCC"/>
          </a:solidFill>
          <a:ln w="3175">
            <a:solidFill>
              <a:srgbClr val="000000"/>
            </a:solidFill>
            <a:round/>
            <a:headEnd/>
            <a:tailEnd/>
          </a:ln>
        </p:spPr>
        <p:txBody>
          <a:bodyPr/>
          <a:lstStyle/>
          <a:p>
            <a:endParaRPr lang="en-US"/>
          </a:p>
        </p:txBody>
      </p:sp>
      <p:sp>
        <p:nvSpPr>
          <p:cNvPr id="11279" name="Freeform 15"/>
          <p:cNvSpPr>
            <a:spLocks/>
          </p:cNvSpPr>
          <p:nvPr/>
        </p:nvSpPr>
        <p:spPr bwMode="auto">
          <a:xfrm>
            <a:off x="2540000" y="4068763"/>
            <a:ext cx="127000" cy="169862"/>
          </a:xfrm>
          <a:custGeom>
            <a:avLst/>
            <a:gdLst>
              <a:gd name="T0" fmla="*/ 2147483647 w 54"/>
              <a:gd name="T1" fmla="*/ 0 h 71"/>
              <a:gd name="T2" fmla="*/ 2147483647 w 54"/>
              <a:gd name="T3" fmla="*/ 0 h 71"/>
              <a:gd name="T4" fmla="*/ 0 w 54"/>
              <a:gd name="T5" fmla="*/ 2147483647 h 71"/>
              <a:gd name="T6" fmla="*/ 0 w 54"/>
              <a:gd name="T7" fmla="*/ 2147483647 h 71"/>
              <a:gd name="T8" fmla="*/ 2147483647 w 54"/>
              <a:gd name="T9" fmla="*/ 2147483647 h 71"/>
              <a:gd name="T10" fmla="*/ 2147483647 w 54"/>
              <a:gd name="T11" fmla="*/ 2147483647 h 71"/>
              <a:gd name="T12" fmla="*/ 2147483647 w 54"/>
              <a:gd name="T13" fmla="*/ 2147483647 h 71"/>
              <a:gd name="T14" fmla="*/ 2147483647 w 54"/>
              <a:gd name="T15" fmla="*/ 2147483647 h 71"/>
              <a:gd name="T16" fmla="*/ 2147483647 w 54"/>
              <a:gd name="T17" fmla="*/ 2147483647 h 71"/>
              <a:gd name="T18" fmla="*/ 2147483647 w 54"/>
              <a:gd name="T19" fmla="*/ 2147483647 h 71"/>
              <a:gd name="T20" fmla="*/ 2147483647 w 54"/>
              <a:gd name="T21" fmla="*/ 2147483647 h 71"/>
              <a:gd name="T22" fmla="*/ 2147483647 w 54"/>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71"/>
              <a:gd name="T38" fmla="*/ 54 w 54"/>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71">
                <a:moveTo>
                  <a:pt x="3" y="0"/>
                </a:moveTo>
                <a:lnTo>
                  <a:pt x="3" y="0"/>
                </a:lnTo>
                <a:lnTo>
                  <a:pt x="0" y="56"/>
                </a:lnTo>
                <a:lnTo>
                  <a:pt x="0" y="71"/>
                </a:lnTo>
                <a:lnTo>
                  <a:pt x="24" y="71"/>
                </a:lnTo>
                <a:lnTo>
                  <a:pt x="42" y="68"/>
                </a:lnTo>
                <a:lnTo>
                  <a:pt x="51" y="59"/>
                </a:lnTo>
                <a:lnTo>
                  <a:pt x="48" y="36"/>
                </a:lnTo>
                <a:lnTo>
                  <a:pt x="54" y="15"/>
                </a:lnTo>
                <a:lnTo>
                  <a:pt x="36" y="6"/>
                </a:lnTo>
                <a:lnTo>
                  <a:pt x="15" y="6"/>
                </a:lnTo>
                <a:lnTo>
                  <a:pt x="3"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0" name="Freeform 16"/>
          <p:cNvSpPr>
            <a:spLocks/>
          </p:cNvSpPr>
          <p:nvPr/>
        </p:nvSpPr>
        <p:spPr bwMode="auto">
          <a:xfrm>
            <a:off x="2540000" y="4068763"/>
            <a:ext cx="120650" cy="169862"/>
          </a:xfrm>
          <a:custGeom>
            <a:avLst/>
            <a:gdLst>
              <a:gd name="T0" fmla="*/ 2147483647 w 51"/>
              <a:gd name="T1" fmla="*/ 2147483647 h 71"/>
              <a:gd name="T2" fmla="*/ 2147483647 w 51"/>
              <a:gd name="T3" fmla="*/ 0 h 71"/>
              <a:gd name="T4" fmla="*/ 2147483647 w 51"/>
              <a:gd name="T5" fmla="*/ 2147483647 h 71"/>
              <a:gd name="T6" fmla="*/ 0 w 51"/>
              <a:gd name="T7" fmla="*/ 2147483647 h 71"/>
              <a:gd name="T8" fmla="*/ 0 w 51"/>
              <a:gd name="T9" fmla="*/ 2147483647 h 71"/>
              <a:gd name="T10" fmla="*/ 0 w 51"/>
              <a:gd name="T11" fmla="*/ 2147483647 h 71"/>
              <a:gd name="T12" fmla="*/ 0 w 51"/>
              <a:gd name="T13" fmla="*/ 2147483647 h 71"/>
              <a:gd name="T14" fmla="*/ 2147483647 w 51"/>
              <a:gd name="T15" fmla="*/ 2147483647 h 71"/>
              <a:gd name="T16" fmla="*/ 2147483647 w 51"/>
              <a:gd name="T17" fmla="*/ 2147483647 h 71"/>
              <a:gd name="T18" fmla="*/ 2147483647 w 51"/>
              <a:gd name="T19" fmla="*/ 2147483647 h 71"/>
              <a:gd name="T20" fmla="*/ 2147483647 w 51"/>
              <a:gd name="T21" fmla="*/ 2147483647 h 71"/>
              <a:gd name="T22" fmla="*/ 2147483647 w 51"/>
              <a:gd name="T23" fmla="*/ 2147483647 h 71"/>
              <a:gd name="T24" fmla="*/ 2147483647 w 51"/>
              <a:gd name="T25" fmla="*/ 2147483647 h 71"/>
              <a:gd name="T26" fmla="*/ 2147483647 w 51"/>
              <a:gd name="T27" fmla="*/ 2147483647 h 71"/>
              <a:gd name="T28" fmla="*/ 2147483647 w 51"/>
              <a:gd name="T29" fmla="*/ 2147483647 h 71"/>
              <a:gd name="T30" fmla="*/ 2147483647 w 51"/>
              <a:gd name="T31" fmla="*/ 2147483647 h 71"/>
              <a:gd name="T32" fmla="*/ 2147483647 w 51"/>
              <a:gd name="T33" fmla="*/ 2147483647 h 71"/>
              <a:gd name="T34" fmla="*/ 2147483647 w 51"/>
              <a:gd name="T35" fmla="*/ 2147483647 h 71"/>
              <a:gd name="T36" fmla="*/ 2147483647 w 51"/>
              <a:gd name="T37" fmla="*/ 2147483647 h 71"/>
              <a:gd name="T38" fmla="*/ 2147483647 w 51"/>
              <a:gd name="T39" fmla="*/ 2147483647 h 71"/>
              <a:gd name="T40" fmla="*/ 2147483647 w 51"/>
              <a:gd name="T41" fmla="*/ 2147483647 h 71"/>
              <a:gd name="T42" fmla="*/ 2147483647 w 51"/>
              <a:gd name="T43" fmla="*/ 2147483647 h 71"/>
              <a:gd name="T44" fmla="*/ 2147483647 w 51"/>
              <a:gd name="T45" fmla="*/ 2147483647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71"/>
              <a:gd name="T71" fmla="*/ 51 w 51"/>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71">
                <a:moveTo>
                  <a:pt x="9" y="3"/>
                </a:moveTo>
                <a:lnTo>
                  <a:pt x="3" y="0"/>
                </a:lnTo>
                <a:lnTo>
                  <a:pt x="3" y="30"/>
                </a:lnTo>
                <a:lnTo>
                  <a:pt x="0" y="42"/>
                </a:lnTo>
                <a:lnTo>
                  <a:pt x="0" y="51"/>
                </a:lnTo>
                <a:lnTo>
                  <a:pt x="0" y="59"/>
                </a:lnTo>
                <a:lnTo>
                  <a:pt x="0" y="65"/>
                </a:lnTo>
                <a:lnTo>
                  <a:pt x="3" y="68"/>
                </a:lnTo>
                <a:lnTo>
                  <a:pt x="12" y="71"/>
                </a:lnTo>
                <a:lnTo>
                  <a:pt x="24" y="71"/>
                </a:lnTo>
                <a:lnTo>
                  <a:pt x="33" y="71"/>
                </a:lnTo>
                <a:lnTo>
                  <a:pt x="42" y="68"/>
                </a:lnTo>
                <a:lnTo>
                  <a:pt x="48" y="65"/>
                </a:lnTo>
                <a:lnTo>
                  <a:pt x="51" y="56"/>
                </a:lnTo>
                <a:lnTo>
                  <a:pt x="51" y="48"/>
                </a:lnTo>
                <a:lnTo>
                  <a:pt x="48" y="36"/>
                </a:lnTo>
                <a:lnTo>
                  <a:pt x="51" y="27"/>
                </a:lnTo>
                <a:lnTo>
                  <a:pt x="51" y="18"/>
                </a:lnTo>
                <a:lnTo>
                  <a:pt x="45" y="12"/>
                </a:lnTo>
                <a:lnTo>
                  <a:pt x="36" y="6"/>
                </a:lnTo>
                <a:lnTo>
                  <a:pt x="27" y="6"/>
                </a:lnTo>
                <a:lnTo>
                  <a:pt x="15" y="6"/>
                </a:lnTo>
                <a:lnTo>
                  <a:pt x="9"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1" name="Freeform 17"/>
          <p:cNvSpPr>
            <a:spLocks/>
          </p:cNvSpPr>
          <p:nvPr/>
        </p:nvSpPr>
        <p:spPr bwMode="auto">
          <a:xfrm>
            <a:off x="2455863" y="4346575"/>
            <a:ext cx="204787" cy="217488"/>
          </a:xfrm>
          <a:custGeom>
            <a:avLst/>
            <a:gdLst>
              <a:gd name="T0" fmla="*/ 2147483647 w 89"/>
              <a:gd name="T1" fmla="*/ 2147483647 h 92"/>
              <a:gd name="T2" fmla="*/ 0 w 89"/>
              <a:gd name="T3" fmla="*/ 0 h 92"/>
              <a:gd name="T4" fmla="*/ 2147483647 w 89"/>
              <a:gd name="T5" fmla="*/ 2147483647 h 92"/>
              <a:gd name="T6" fmla="*/ 2147483647 w 89"/>
              <a:gd name="T7" fmla="*/ 2147483647 h 92"/>
              <a:gd name="T8" fmla="*/ 2147483647 w 89"/>
              <a:gd name="T9" fmla="*/ 2147483647 h 92"/>
              <a:gd name="T10" fmla="*/ 2147483647 w 89"/>
              <a:gd name="T11" fmla="*/ 2147483647 h 92"/>
              <a:gd name="T12" fmla="*/ 2147483647 w 89"/>
              <a:gd name="T13" fmla="*/ 2147483647 h 92"/>
              <a:gd name="T14" fmla="*/ 2147483647 w 89"/>
              <a:gd name="T15" fmla="*/ 2147483647 h 92"/>
              <a:gd name="T16" fmla="*/ 2147483647 w 89"/>
              <a:gd name="T17" fmla="*/ 2147483647 h 92"/>
              <a:gd name="T18" fmla="*/ 2147483647 w 89"/>
              <a:gd name="T19" fmla="*/ 2147483647 h 92"/>
              <a:gd name="T20" fmla="*/ 2147483647 w 89"/>
              <a:gd name="T21" fmla="*/ 2147483647 h 92"/>
              <a:gd name="T22" fmla="*/ 2147483647 w 89"/>
              <a:gd name="T23" fmla="*/ 2147483647 h 92"/>
              <a:gd name="T24" fmla="*/ 2147483647 w 89"/>
              <a:gd name="T25" fmla="*/ 2147483647 h 92"/>
              <a:gd name="T26" fmla="*/ 2147483647 w 89"/>
              <a:gd name="T27" fmla="*/ 2147483647 h 92"/>
              <a:gd name="T28" fmla="*/ 2147483647 w 89"/>
              <a:gd name="T29" fmla="*/ 2147483647 h 92"/>
              <a:gd name="T30" fmla="*/ 2147483647 w 89"/>
              <a:gd name="T31" fmla="*/ 2147483647 h 92"/>
              <a:gd name="T32" fmla="*/ 2147483647 w 89"/>
              <a:gd name="T33" fmla="*/ 2147483647 h 92"/>
              <a:gd name="T34" fmla="*/ 2147483647 w 89"/>
              <a:gd name="T35" fmla="*/ 2147483647 h 92"/>
              <a:gd name="T36" fmla="*/ 2147483647 w 89"/>
              <a:gd name="T37" fmla="*/ 2147483647 h 92"/>
              <a:gd name="T38" fmla="*/ 2147483647 w 89"/>
              <a:gd name="T39" fmla="*/ 2147483647 h 92"/>
              <a:gd name="T40" fmla="*/ 2147483647 w 89"/>
              <a:gd name="T41" fmla="*/ 2147483647 h 92"/>
              <a:gd name="T42" fmla="*/ 2147483647 w 89"/>
              <a:gd name="T43" fmla="*/ 2147483647 h 92"/>
              <a:gd name="T44" fmla="*/ 2147483647 w 89"/>
              <a:gd name="T45" fmla="*/ 2147483647 h 92"/>
              <a:gd name="T46" fmla="*/ 2147483647 w 89"/>
              <a:gd name="T47" fmla="*/ 2147483647 h 92"/>
              <a:gd name="T48" fmla="*/ 2147483647 w 89"/>
              <a:gd name="T49" fmla="*/ 2147483647 h 92"/>
              <a:gd name="T50" fmla="*/ 2147483647 w 89"/>
              <a:gd name="T51" fmla="*/ 2147483647 h 92"/>
              <a:gd name="T52" fmla="*/ 2147483647 w 89"/>
              <a:gd name="T53" fmla="*/ 2147483647 h 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92"/>
              <a:gd name="T83" fmla="*/ 89 w 89"/>
              <a:gd name="T84" fmla="*/ 92 h 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92">
                <a:moveTo>
                  <a:pt x="6" y="3"/>
                </a:moveTo>
                <a:lnTo>
                  <a:pt x="0" y="0"/>
                </a:lnTo>
                <a:lnTo>
                  <a:pt x="6" y="47"/>
                </a:lnTo>
                <a:lnTo>
                  <a:pt x="6" y="65"/>
                </a:lnTo>
                <a:lnTo>
                  <a:pt x="12" y="80"/>
                </a:lnTo>
                <a:lnTo>
                  <a:pt x="15" y="89"/>
                </a:lnTo>
                <a:lnTo>
                  <a:pt x="24" y="92"/>
                </a:lnTo>
                <a:lnTo>
                  <a:pt x="29" y="92"/>
                </a:lnTo>
                <a:lnTo>
                  <a:pt x="38" y="92"/>
                </a:lnTo>
                <a:lnTo>
                  <a:pt x="50" y="89"/>
                </a:lnTo>
                <a:lnTo>
                  <a:pt x="65" y="89"/>
                </a:lnTo>
                <a:lnTo>
                  <a:pt x="77" y="89"/>
                </a:lnTo>
                <a:lnTo>
                  <a:pt x="86" y="86"/>
                </a:lnTo>
                <a:lnTo>
                  <a:pt x="89" y="86"/>
                </a:lnTo>
                <a:lnTo>
                  <a:pt x="89" y="83"/>
                </a:lnTo>
                <a:lnTo>
                  <a:pt x="83" y="77"/>
                </a:lnTo>
                <a:lnTo>
                  <a:pt x="74" y="68"/>
                </a:lnTo>
                <a:lnTo>
                  <a:pt x="65" y="56"/>
                </a:lnTo>
                <a:lnTo>
                  <a:pt x="59" y="44"/>
                </a:lnTo>
                <a:lnTo>
                  <a:pt x="53" y="32"/>
                </a:lnTo>
                <a:lnTo>
                  <a:pt x="44" y="26"/>
                </a:lnTo>
                <a:lnTo>
                  <a:pt x="35" y="18"/>
                </a:lnTo>
                <a:lnTo>
                  <a:pt x="27" y="12"/>
                </a:lnTo>
                <a:lnTo>
                  <a:pt x="18" y="6"/>
                </a:lnTo>
                <a:lnTo>
                  <a:pt x="12" y="3"/>
                </a:lnTo>
                <a:lnTo>
                  <a:pt x="9" y="3"/>
                </a:lnTo>
                <a:lnTo>
                  <a:pt x="6" y="3"/>
                </a:lnTo>
                <a:close/>
              </a:path>
            </a:pathLst>
          </a:custGeom>
          <a:solidFill>
            <a:srgbClr val="00FFCC"/>
          </a:solidFill>
          <a:ln w="3175">
            <a:solidFill>
              <a:srgbClr val="000000"/>
            </a:solidFill>
            <a:round/>
            <a:headEnd/>
            <a:tailEnd/>
          </a:ln>
        </p:spPr>
        <p:txBody>
          <a:bodyPr/>
          <a:lstStyle/>
          <a:p>
            <a:endParaRPr lang="en-US"/>
          </a:p>
        </p:txBody>
      </p:sp>
      <p:sp>
        <p:nvSpPr>
          <p:cNvPr id="11282" name="Freeform 18"/>
          <p:cNvSpPr>
            <a:spLocks/>
          </p:cNvSpPr>
          <p:nvPr/>
        </p:nvSpPr>
        <p:spPr bwMode="auto">
          <a:xfrm>
            <a:off x="2455863" y="4346575"/>
            <a:ext cx="217487" cy="217488"/>
          </a:xfrm>
          <a:custGeom>
            <a:avLst/>
            <a:gdLst>
              <a:gd name="T0" fmla="*/ 0 w 95"/>
              <a:gd name="T1" fmla="*/ 0 h 92"/>
              <a:gd name="T2" fmla="*/ 0 w 95"/>
              <a:gd name="T3" fmla="*/ 0 h 92"/>
              <a:gd name="T4" fmla="*/ 2147483647 w 95"/>
              <a:gd name="T5" fmla="*/ 2147483647 h 92"/>
              <a:gd name="T6" fmla="*/ 2147483647 w 95"/>
              <a:gd name="T7" fmla="*/ 2147483647 h 92"/>
              <a:gd name="T8" fmla="*/ 2147483647 w 95"/>
              <a:gd name="T9" fmla="*/ 2147483647 h 92"/>
              <a:gd name="T10" fmla="*/ 2147483647 w 95"/>
              <a:gd name="T11" fmla="*/ 2147483647 h 92"/>
              <a:gd name="T12" fmla="*/ 2147483647 w 95"/>
              <a:gd name="T13" fmla="*/ 2147483647 h 92"/>
              <a:gd name="T14" fmla="*/ 2147483647 w 95"/>
              <a:gd name="T15" fmla="*/ 2147483647 h 92"/>
              <a:gd name="T16" fmla="*/ 2147483647 w 95"/>
              <a:gd name="T17" fmla="*/ 2147483647 h 92"/>
              <a:gd name="T18" fmla="*/ 2147483647 w 95"/>
              <a:gd name="T19" fmla="*/ 2147483647 h 92"/>
              <a:gd name="T20" fmla="*/ 2147483647 w 95"/>
              <a:gd name="T21" fmla="*/ 2147483647 h 92"/>
              <a:gd name="T22" fmla="*/ 0 w 95"/>
              <a:gd name="T23" fmla="*/ 0 h 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92"/>
              <a:gd name="T38" fmla="*/ 95 w 95"/>
              <a:gd name="T39" fmla="*/ 92 h 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92">
                <a:moveTo>
                  <a:pt x="0" y="0"/>
                </a:moveTo>
                <a:lnTo>
                  <a:pt x="0" y="0"/>
                </a:lnTo>
                <a:lnTo>
                  <a:pt x="9" y="92"/>
                </a:lnTo>
                <a:lnTo>
                  <a:pt x="35" y="92"/>
                </a:lnTo>
                <a:lnTo>
                  <a:pt x="95" y="86"/>
                </a:lnTo>
                <a:lnTo>
                  <a:pt x="83" y="80"/>
                </a:lnTo>
                <a:lnTo>
                  <a:pt x="65" y="56"/>
                </a:lnTo>
                <a:lnTo>
                  <a:pt x="53" y="32"/>
                </a:lnTo>
                <a:lnTo>
                  <a:pt x="35" y="18"/>
                </a:lnTo>
                <a:lnTo>
                  <a:pt x="15" y="3"/>
                </a:lnTo>
                <a:lnTo>
                  <a:pt x="9" y="3"/>
                </a:lnTo>
                <a:lnTo>
                  <a:pt x="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3" name="Freeform 19"/>
          <p:cNvSpPr>
            <a:spLocks/>
          </p:cNvSpPr>
          <p:nvPr/>
        </p:nvSpPr>
        <p:spPr bwMode="auto">
          <a:xfrm>
            <a:off x="2455863" y="4346575"/>
            <a:ext cx="204787" cy="217488"/>
          </a:xfrm>
          <a:custGeom>
            <a:avLst/>
            <a:gdLst>
              <a:gd name="T0" fmla="*/ 2147483647 w 89"/>
              <a:gd name="T1" fmla="*/ 2147483647 h 92"/>
              <a:gd name="T2" fmla="*/ 0 w 89"/>
              <a:gd name="T3" fmla="*/ 0 h 92"/>
              <a:gd name="T4" fmla="*/ 2147483647 w 89"/>
              <a:gd name="T5" fmla="*/ 2147483647 h 92"/>
              <a:gd name="T6" fmla="*/ 2147483647 w 89"/>
              <a:gd name="T7" fmla="*/ 2147483647 h 92"/>
              <a:gd name="T8" fmla="*/ 2147483647 w 89"/>
              <a:gd name="T9" fmla="*/ 2147483647 h 92"/>
              <a:gd name="T10" fmla="*/ 2147483647 w 89"/>
              <a:gd name="T11" fmla="*/ 2147483647 h 92"/>
              <a:gd name="T12" fmla="*/ 2147483647 w 89"/>
              <a:gd name="T13" fmla="*/ 2147483647 h 92"/>
              <a:gd name="T14" fmla="*/ 2147483647 w 89"/>
              <a:gd name="T15" fmla="*/ 2147483647 h 92"/>
              <a:gd name="T16" fmla="*/ 2147483647 w 89"/>
              <a:gd name="T17" fmla="*/ 2147483647 h 92"/>
              <a:gd name="T18" fmla="*/ 2147483647 w 89"/>
              <a:gd name="T19" fmla="*/ 2147483647 h 92"/>
              <a:gd name="T20" fmla="*/ 2147483647 w 89"/>
              <a:gd name="T21" fmla="*/ 2147483647 h 92"/>
              <a:gd name="T22" fmla="*/ 2147483647 w 89"/>
              <a:gd name="T23" fmla="*/ 2147483647 h 92"/>
              <a:gd name="T24" fmla="*/ 2147483647 w 89"/>
              <a:gd name="T25" fmla="*/ 2147483647 h 92"/>
              <a:gd name="T26" fmla="*/ 2147483647 w 89"/>
              <a:gd name="T27" fmla="*/ 2147483647 h 92"/>
              <a:gd name="T28" fmla="*/ 2147483647 w 89"/>
              <a:gd name="T29" fmla="*/ 2147483647 h 92"/>
              <a:gd name="T30" fmla="*/ 2147483647 w 89"/>
              <a:gd name="T31" fmla="*/ 2147483647 h 92"/>
              <a:gd name="T32" fmla="*/ 2147483647 w 89"/>
              <a:gd name="T33" fmla="*/ 2147483647 h 92"/>
              <a:gd name="T34" fmla="*/ 2147483647 w 89"/>
              <a:gd name="T35" fmla="*/ 2147483647 h 92"/>
              <a:gd name="T36" fmla="*/ 2147483647 w 89"/>
              <a:gd name="T37" fmla="*/ 2147483647 h 92"/>
              <a:gd name="T38" fmla="*/ 2147483647 w 89"/>
              <a:gd name="T39" fmla="*/ 2147483647 h 92"/>
              <a:gd name="T40" fmla="*/ 2147483647 w 89"/>
              <a:gd name="T41" fmla="*/ 2147483647 h 92"/>
              <a:gd name="T42" fmla="*/ 2147483647 w 89"/>
              <a:gd name="T43" fmla="*/ 2147483647 h 92"/>
              <a:gd name="T44" fmla="*/ 2147483647 w 89"/>
              <a:gd name="T45" fmla="*/ 2147483647 h 92"/>
              <a:gd name="T46" fmla="*/ 2147483647 w 89"/>
              <a:gd name="T47" fmla="*/ 2147483647 h 92"/>
              <a:gd name="T48" fmla="*/ 2147483647 w 89"/>
              <a:gd name="T49" fmla="*/ 2147483647 h 92"/>
              <a:gd name="T50" fmla="*/ 2147483647 w 89"/>
              <a:gd name="T51" fmla="*/ 2147483647 h 92"/>
              <a:gd name="T52" fmla="*/ 2147483647 w 89"/>
              <a:gd name="T53" fmla="*/ 2147483647 h 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92"/>
              <a:gd name="T83" fmla="*/ 89 w 89"/>
              <a:gd name="T84" fmla="*/ 92 h 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92">
                <a:moveTo>
                  <a:pt x="6" y="3"/>
                </a:moveTo>
                <a:lnTo>
                  <a:pt x="0" y="0"/>
                </a:lnTo>
                <a:lnTo>
                  <a:pt x="6" y="47"/>
                </a:lnTo>
                <a:lnTo>
                  <a:pt x="6" y="65"/>
                </a:lnTo>
                <a:lnTo>
                  <a:pt x="12" y="80"/>
                </a:lnTo>
                <a:lnTo>
                  <a:pt x="15" y="89"/>
                </a:lnTo>
                <a:lnTo>
                  <a:pt x="24" y="92"/>
                </a:lnTo>
                <a:lnTo>
                  <a:pt x="29" y="92"/>
                </a:lnTo>
                <a:lnTo>
                  <a:pt x="38" y="92"/>
                </a:lnTo>
                <a:lnTo>
                  <a:pt x="50" y="89"/>
                </a:lnTo>
                <a:lnTo>
                  <a:pt x="65" y="89"/>
                </a:lnTo>
                <a:lnTo>
                  <a:pt x="77" y="89"/>
                </a:lnTo>
                <a:lnTo>
                  <a:pt x="86" y="86"/>
                </a:lnTo>
                <a:lnTo>
                  <a:pt x="89" y="86"/>
                </a:lnTo>
                <a:lnTo>
                  <a:pt x="89" y="83"/>
                </a:lnTo>
                <a:lnTo>
                  <a:pt x="83" y="77"/>
                </a:lnTo>
                <a:lnTo>
                  <a:pt x="74" y="68"/>
                </a:lnTo>
                <a:lnTo>
                  <a:pt x="65" y="56"/>
                </a:lnTo>
                <a:lnTo>
                  <a:pt x="59" y="44"/>
                </a:lnTo>
                <a:lnTo>
                  <a:pt x="53" y="32"/>
                </a:lnTo>
                <a:lnTo>
                  <a:pt x="44" y="26"/>
                </a:lnTo>
                <a:lnTo>
                  <a:pt x="35" y="18"/>
                </a:lnTo>
                <a:lnTo>
                  <a:pt x="27" y="12"/>
                </a:lnTo>
                <a:lnTo>
                  <a:pt x="18" y="6"/>
                </a:lnTo>
                <a:lnTo>
                  <a:pt x="12" y="3"/>
                </a:lnTo>
                <a:lnTo>
                  <a:pt x="9" y="3"/>
                </a:lnTo>
                <a:lnTo>
                  <a:pt x="6"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4" name="Freeform 20"/>
          <p:cNvSpPr>
            <a:spLocks/>
          </p:cNvSpPr>
          <p:nvPr/>
        </p:nvSpPr>
        <p:spPr bwMode="auto">
          <a:xfrm>
            <a:off x="2540000" y="4545013"/>
            <a:ext cx="169863" cy="177800"/>
          </a:xfrm>
          <a:custGeom>
            <a:avLst/>
            <a:gdLst>
              <a:gd name="T0" fmla="*/ 2147483647 w 74"/>
              <a:gd name="T1" fmla="*/ 2147483647 h 74"/>
              <a:gd name="T2" fmla="*/ 0 w 74"/>
              <a:gd name="T3" fmla="*/ 2147483647 h 74"/>
              <a:gd name="T4" fmla="*/ 2147483647 w 74"/>
              <a:gd name="T5" fmla="*/ 2147483647 h 74"/>
              <a:gd name="T6" fmla="*/ 2147483647 w 74"/>
              <a:gd name="T7" fmla="*/ 2147483647 h 74"/>
              <a:gd name="T8" fmla="*/ 2147483647 w 74"/>
              <a:gd name="T9" fmla="*/ 2147483647 h 74"/>
              <a:gd name="T10" fmla="*/ 2147483647 w 74"/>
              <a:gd name="T11" fmla="*/ 2147483647 h 74"/>
              <a:gd name="T12" fmla="*/ 2147483647 w 74"/>
              <a:gd name="T13" fmla="*/ 2147483647 h 74"/>
              <a:gd name="T14" fmla="*/ 2147483647 w 74"/>
              <a:gd name="T15" fmla="*/ 2147483647 h 74"/>
              <a:gd name="T16" fmla="*/ 2147483647 w 74"/>
              <a:gd name="T17" fmla="*/ 2147483647 h 74"/>
              <a:gd name="T18" fmla="*/ 2147483647 w 74"/>
              <a:gd name="T19" fmla="*/ 2147483647 h 74"/>
              <a:gd name="T20" fmla="*/ 2147483647 w 74"/>
              <a:gd name="T21" fmla="*/ 2147483647 h 74"/>
              <a:gd name="T22" fmla="*/ 2147483647 w 74"/>
              <a:gd name="T23" fmla="*/ 2147483647 h 74"/>
              <a:gd name="T24" fmla="*/ 2147483647 w 74"/>
              <a:gd name="T25" fmla="*/ 2147483647 h 74"/>
              <a:gd name="T26" fmla="*/ 2147483647 w 74"/>
              <a:gd name="T27" fmla="*/ 2147483647 h 74"/>
              <a:gd name="T28" fmla="*/ 2147483647 w 74"/>
              <a:gd name="T29" fmla="*/ 2147483647 h 74"/>
              <a:gd name="T30" fmla="*/ 2147483647 w 74"/>
              <a:gd name="T31" fmla="*/ 2147483647 h 74"/>
              <a:gd name="T32" fmla="*/ 2147483647 w 74"/>
              <a:gd name="T33" fmla="*/ 2147483647 h 74"/>
              <a:gd name="T34" fmla="*/ 2147483647 w 74"/>
              <a:gd name="T35" fmla="*/ 2147483647 h 74"/>
              <a:gd name="T36" fmla="*/ 2147483647 w 74"/>
              <a:gd name="T37" fmla="*/ 2147483647 h 74"/>
              <a:gd name="T38" fmla="*/ 2147483647 w 74"/>
              <a:gd name="T39" fmla="*/ 2147483647 h 74"/>
              <a:gd name="T40" fmla="*/ 2147483647 w 74"/>
              <a:gd name="T41" fmla="*/ 2147483647 h 74"/>
              <a:gd name="T42" fmla="*/ 2147483647 w 74"/>
              <a:gd name="T43" fmla="*/ 2147483647 h 74"/>
              <a:gd name="T44" fmla="*/ 2147483647 w 74"/>
              <a:gd name="T45" fmla="*/ 2147483647 h 74"/>
              <a:gd name="T46" fmla="*/ 2147483647 w 74"/>
              <a:gd name="T47" fmla="*/ 0 h 74"/>
              <a:gd name="T48" fmla="*/ 2147483647 w 74"/>
              <a:gd name="T49" fmla="*/ 0 h 74"/>
              <a:gd name="T50" fmla="*/ 2147483647 w 74"/>
              <a:gd name="T51" fmla="*/ 0 h 74"/>
              <a:gd name="T52" fmla="*/ 2147483647 w 74"/>
              <a:gd name="T53" fmla="*/ 2147483647 h 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4"/>
              <a:gd name="T82" fmla="*/ 0 h 74"/>
              <a:gd name="T83" fmla="*/ 74 w 74"/>
              <a:gd name="T84" fmla="*/ 74 h 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4" h="74">
                <a:moveTo>
                  <a:pt x="6" y="6"/>
                </a:moveTo>
                <a:lnTo>
                  <a:pt x="0" y="9"/>
                </a:lnTo>
                <a:lnTo>
                  <a:pt x="6" y="41"/>
                </a:lnTo>
                <a:lnTo>
                  <a:pt x="9" y="56"/>
                </a:lnTo>
                <a:lnTo>
                  <a:pt x="12" y="65"/>
                </a:lnTo>
                <a:lnTo>
                  <a:pt x="18" y="71"/>
                </a:lnTo>
                <a:lnTo>
                  <a:pt x="24" y="74"/>
                </a:lnTo>
                <a:lnTo>
                  <a:pt x="33" y="71"/>
                </a:lnTo>
                <a:lnTo>
                  <a:pt x="48" y="68"/>
                </a:lnTo>
                <a:lnTo>
                  <a:pt x="60" y="65"/>
                </a:lnTo>
                <a:lnTo>
                  <a:pt x="69" y="68"/>
                </a:lnTo>
                <a:lnTo>
                  <a:pt x="72" y="65"/>
                </a:lnTo>
                <a:lnTo>
                  <a:pt x="74" y="65"/>
                </a:lnTo>
                <a:lnTo>
                  <a:pt x="74" y="59"/>
                </a:lnTo>
                <a:lnTo>
                  <a:pt x="74" y="53"/>
                </a:lnTo>
                <a:lnTo>
                  <a:pt x="72" y="38"/>
                </a:lnTo>
                <a:lnTo>
                  <a:pt x="72" y="26"/>
                </a:lnTo>
                <a:lnTo>
                  <a:pt x="69" y="20"/>
                </a:lnTo>
                <a:lnTo>
                  <a:pt x="63" y="20"/>
                </a:lnTo>
                <a:lnTo>
                  <a:pt x="54" y="17"/>
                </a:lnTo>
                <a:lnTo>
                  <a:pt x="42" y="15"/>
                </a:lnTo>
                <a:lnTo>
                  <a:pt x="30" y="9"/>
                </a:lnTo>
                <a:lnTo>
                  <a:pt x="21" y="6"/>
                </a:lnTo>
                <a:lnTo>
                  <a:pt x="15" y="0"/>
                </a:lnTo>
                <a:lnTo>
                  <a:pt x="12" y="0"/>
                </a:lnTo>
                <a:lnTo>
                  <a:pt x="9" y="0"/>
                </a:lnTo>
                <a:lnTo>
                  <a:pt x="6" y="6"/>
                </a:lnTo>
                <a:close/>
              </a:path>
            </a:pathLst>
          </a:custGeom>
          <a:solidFill>
            <a:srgbClr val="00FFCC"/>
          </a:solidFill>
          <a:ln w="3175">
            <a:solidFill>
              <a:srgbClr val="000000"/>
            </a:solidFill>
            <a:round/>
            <a:headEnd/>
            <a:tailEnd/>
          </a:ln>
        </p:spPr>
        <p:txBody>
          <a:bodyPr/>
          <a:lstStyle/>
          <a:p>
            <a:endParaRPr lang="en-US"/>
          </a:p>
        </p:txBody>
      </p:sp>
      <p:sp>
        <p:nvSpPr>
          <p:cNvPr id="11285" name="Freeform 21"/>
          <p:cNvSpPr>
            <a:spLocks/>
          </p:cNvSpPr>
          <p:nvPr/>
        </p:nvSpPr>
        <p:spPr bwMode="auto">
          <a:xfrm>
            <a:off x="2540000" y="4545013"/>
            <a:ext cx="176213" cy="177800"/>
          </a:xfrm>
          <a:custGeom>
            <a:avLst/>
            <a:gdLst>
              <a:gd name="T0" fmla="*/ 0 w 77"/>
              <a:gd name="T1" fmla="*/ 2147483647 h 74"/>
              <a:gd name="T2" fmla="*/ 0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2147483647 h 74"/>
              <a:gd name="T12" fmla="*/ 2147483647 w 77"/>
              <a:gd name="T13" fmla="*/ 2147483647 h 74"/>
              <a:gd name="T14" fmla="*/ 2147483647 w 77"/>
              <a:gd name="T15" fmla="*/ 2147483647 h 74"/>
              <a:gd name="T16" fmla="*/ 2147483647 w 77"/>
              <a:gd name="T17" fmla="*/ 2147483647 h 74"/>
              <a:gd name="T18" fmla="*/ 2147483647 w 77"/>
              <a:gd name="T19" fmla="*/ 2147483647 h 74"/>
              <a:gd name="T20" fmla="*/ 2147483647 w 77"/>
              <a:gd name="T21" fmla="*/ 0 h 74"/>
              <a:gd name="T22" fmla="*/ 2147483647 w 77"/>
              <a:gd name="T23" fmla="*/ 0 h 74"/>
              <a:gd name="T24" fmla="*/ 0 w 77"/>
              <a:gd name="T25" fmla="*/ 2147483647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7"/>
              <a:gd name="T40" fmla="*/ 0 h 74"/>
              <a:gd name="T41" fmla="*/ 77 w 77"/>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7" h="74">
                <a:moveTo>
                  <a:pt x="0" y="9"/>
                </a:moveTo>
                <a:lnTo>
                  <a:pt x="0" y="9"/>
                </a:lnTo>
                <a:lnTo>
                  <a:pt x="12" y="74"/>
                </a:lnTo>
                <a:lnTo>
                  <a:pt x="33" y="71"/>
                </a:lnTo>
                <a:lnTo>
                  <a:pt x="60" y="65"/>
                </a:lnTo>
                <a:lnTo>
                  <a:pt x="77" y="68"/>
                </a:lnTo>
                <a:lnTo>
                  <a:pt x="69" y="35"/>
                </a:lnTo>
                <a:lnTo>
                  <a:pt x="72" y="17"/>
                </a:lnTo>
                <a:lnTo>
                  <a:pt x="54" y="20"/>
                </a:lnTo>
                <a:lnTo>
                  <a:pt x="30" y="9"/>
                </a:lnTo>
                <a:lnTo>
                  <a:pt x="12" y="0"/>
                </a:lnTo>
                <a:lnTo>
                  <a:pt x="9" y="0"/>
                </a:lnTo>
                <a:lnTo>
                  <a:pt x="0" y="9"/>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6" name="Freeform 22"/>
          <p:cNvSpPr>
            <a:spLocks/>
          </p:cNvSpPr>
          <p:nvPr/>
        </p:nvSpPr>
        <p:spPr bwMode="auto">
          <a:xfrm>
            <a:off x="2540000" y="4545013"/>
            <a:ext cx="169863" cy="177800"/>
          </a:xfrm>
          <a:custGeom>
            <a:avLst/>
            <a:gdLst>
              <a:gd name="T0" fmla="*/ 2147483647 w 74"/>
              <a:gd name="T1" fmla="*/ 2147483647 h 74"/>
              <a:gd name="T2" fmla="*/ 0 w 74"/>
              <a:gd name="T3" fmla="*/ 2147483647 h 74"/>
              <a:gd name="T4" fmla="*/ 2147483647 w 74"/>
              <a:gd name="T5" fmla="*/ 2147483647 h 74"/>
              <a:gd name="T6" fmla="*/ 2147483647 w 74"/>
              <a:gd name="T7" fmla="*/ 2147483647 h 74"/>
              <a:gd name="T8" fmla="*/ 2147483647 w 74"/>
              <a:gd name="T9" fmla="*/ 2147483647 h 74"/>
              <a:gd name="T10" fmla="*/ 2147483647 w 74"/>
              <a:gd name="T11" fmla="*/ 2147483647 h 74"/>
              <a:gd name="T12" fmla="*/ 2147483647 w 74"/>
              <a:gd name="T13" fmla="*/ 2147483647 h 74"/>
              <a:gd name="T14" fmla="*/ 2147483647 w 74"/>
              <a:gd name="T15" fmla="*/ 2147483647 h 74"/>
              <a:gd name="T16" fmla="*/ 2147483647 w 74"/>
              <a:gd name="T17" fmla="*/ 2147483647 h 74"/>
              <a:gd name="T18" fmla="*/ 2147483647 w 74"/>
              <a:gd name="T19" fmla="*/ 2147483647 h 74"/>
              <a:gd name="T20" fmla="*/ 2147483647 w 74"/>
              <a:gd name="T21" fmla="*/ 2147483647 h 74"/>
              <a:gd name="T22" fmla="*/ 2147483647 w 74"/>
              <a:gd name="T23" fmla="*/ 2147483647 h 74"/>
              <a:gd name="T24" fmla="*/ 2147483647 w 74"/>
              <a:gd name="T25" fmla="*/ 2147483647 h 74"/>
              <a:gd name="T26" fmla="*/ 2147483647 w 74"/>
              <a:gd name="T27" fmla="*/ 2147483647 h 74"/>
              <a:gd name="T28" fmla="*/ 2147483647 w 74"/>
              <a:gd name="T29" fmla="*/ 2147483647 h 74"/>
              <a:gd name="T30" fmla="*/ 2147483647 w 74"/>
              <a:gd name="T31" fmla="*/ 2147483647 h 74"/>
              <a:gd name="T32" fmla="*/ 2147483647 w 74"/>
              <a:gd name="T33" fmla="*/ 2147483647 h 74"/>
              <a:gd name="T34" fmla="*/ 2147483647 w 74"/>
              <a:gd name="T35" fmla="*/ 2147483647 h 74"/>
              <a:gd name="T36" fmla="*/ 2147483647 w 74"/>
              <a:gd name="T37" fmla="*/ 2147483647 h 74"/>
              <a:gd name="T38" fmla="*/ 2147483647 w 74"/>
              <a:gd name="T39" fmla="*/ 2147483647 h 74"/>
              <a:gd name="T40" fmla="*/ 2147483647 w 74"/>
              <a:gd name="T41" fmla="*/ 2147483647 h 74"/>
              <a:gd name="T42" fmla="*/ 2147483647 w 74"/>
              <a:gd name="T43" fmla="*/ 2147483647 h 74"/>
              <a:gd name="T44" fmla="*/ 2147483647 w 74"/>
              <a:gd name="T45" fmla="*/ 2147483647 h 74"/>
              <a:gd name="T46" fmla="*/ 2147483647 w 74"/>
              <a:gd name="T47" fmla="*/ 0 h 74"/>
              <a:gd name="T48" fmla="*/ 2147483647 w 74"/>
              <a:gd name="T49" fmla="*/ 0 h 74"/>
              <a:gd name="T50" fmla="*/ 2147483647 w 74"/>
              <a:gd name="T51" fmla="*/ 0 h 74"/>
              <a:gd name="T52" fmla="*/ 2147483647 w 74"/>
              <a:gd name="T53" fmla="*/ 2147483647 h 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4"/>
              <a:gd name="T82" fmla="*/ 0 h 74"/>
              <a:gd name="T83" fmla="*/ 74 w 74"/>
              <a:gd name="T84" fmla="*/ 74 h 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4" h="74">
                <a:moveTo>
                  <a:pt x="6" y="6"/>
                </a:moveTo>
                <a:lnTo>
                  <a:pt x="0" y="9"/>
                </a:lnTo>
                <a:lnTo>
                  <a:pt x="6" y="41"/>
                </a:lnTo>
                <a:lnTo>
                  <a:pt x="9" y="56"/>
                </a:lnTo>
                <a:lnTo>
                  <a:pt x="12" y="65"/>
                </a:lnTo>
                <a:lnTo>
                  <a:pt x="18" y="71"/>
                </a:lnTo>
                <a:lnTo>
                  <a:pt x="24" y="74"/>
                </a:lnTo>
                <a:lnTo>
                  <a:pt x="33" y="71"/>
                </a:lnTo>
                <a:lnTo>
                  <a:pt x="48" y="68"/>
                </a:lnTo>
                <a:lnTo>
                  <a:pt x="60" y="65"/>
                </a:lnTo>
                <a:lnTo>
                  <a:pt x="69" y="68"/>
                </a:lnTo>
                <a:lnTo>
                  <a:pt x="72" y="65"/>
                </a:lnTo>
                <a:lnTo>
                  <a:pt x="74" y="65"/>
                </a:lnTo>
                <a:lnTo>
                  <a:pt x="74" y="59"/>
                </a:lnTo>
                <a:lnTo>
                  <a:pt x="74" y="53"/>
                </a:lnTo>
                <a:lnTo>
                  <a:pt x="72" y="38"/>
                </a:lnTo>
                <a:lnTo>
                  <a:pt x="72" y="26"/>
                </a:lnTo>
                <a:lnTo>
                  <a:pt x="69" y="20"/>
                </a:lnTo>
                <a:lnTo>
                  <a:pt x="63" y="20"/>
                </a:lnTo>
                <a:lnTo>
                  <a:pt x="54" y="17"/>
                </a:lnTo>
                <a:lnTo>
                  <a:pt x="42" y="15"/>
                </a:lnTo>
                <a:lnTo>
                  <a:pt x="30" y="9"/>
                </a:lnTo>
                <a:lnTo>
                  <a:pt x="21" y="6"/>
                </a:lnTo>
                <a:lnTo>
                  <a:pt x="15" y="0"/>
                </a:lnTo>
                <a:lnTo>
                  <a:pt x="12" y="0"/>
                </a:lnTo>
                <a:lnTo>
                  <a:pt x="9" y="0"/>
                </a:lnTo>
                <a:lnTo>
                  <a:pt x="6" y="6"/>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7" name="Freeform 23"/>
          <p:cNvSpPr>
            <a:spLocks/>
          </p:cNvSpPr>
          <p:nvPr/>
        </p:nvSpPr>
        <p:spPr bwMode="auto">
          <a:xfrm>
            <a:off x="2673350" y="4691063"/>
            <a:ext cx="198438" cy="166687"/>
          </a:xfrm>
          <a:custGeom>
            <a:avLst/>
            <a:gdLst>
              <a:gd name="T0" fmla="*/ 2147483647 w 89"/>
              <a:gd name="T1" fmla="*/ 2147483647 h 68"/>
              <a:gd name="T2" fmla="*/ 0 w 89"/>
              <a:gd name="T3" fmla="*/ 2147483647 h 68"/>
              <a:gd name="T4" fmla="*/ 2147483647 w 89"/>
              <a:gd name="T5" fmla="*/ 2147483647 h 68"/>
              <a:gd name="T6" fmla="*/ 2147483647 w 89"/>
              <a:gd name="T7" fmla="*/ 2147483647 h 68"/>
              <a:gd name="T8" fmla="*/ 2147483647 w 89"/>
              <a:gd name="T9" fmla="*/ 2147483647 h 68"/>
              <a:gd name="T10" fmla="*/ 2147483647 w 89"/>
              <a:gd name="T11" fmla="*/ 2147483647 h 68"/>
              <a:gd name="T12" fmla="*/ 2147483647 w 89"/>
              <a:gd name="T13" fmla="*/ 2147483647 h 68"/>
              <a:gd name="T14" fmla="*/ 2147483647 w 89"/>
              <a:gd name="T15" fmla="*/ 2147483647 h 68"/>
              <a:gd name="T16" fmla="*/ 2147483647 w 89"/>
              <a:gd name="T17" fmla="*/ 2147483647 h 68"/>
              <a:gd name="T18" fmla="*/ 2147483647 w 89"/>
              <a:gd name="T19" fmla="*/ 2147483647 h 68"/>
              <a:gd name="T20" fmla="*/ 2147483647 w 89"/>
              <a:gd name="T21" fmla="*/ 2147483647 h 68"/>
              <a:gd name="T22" fmla="*/ 2147483647 w 89"/>
              <a:gd name="T23" fmla="*/ 2147483647 h 68"/>
              <a:gd name="T24" fmla="*/ 2147483647 w 89"/>
              <a:gd name="T25" fmla="*/ 2147483647 h 68"/>
              <a:gd name="T26" fmla="*/ 2147483647 w 89"/>
              <a:gd name="T27" fmla="*/ 2147483647 h 68"/>
              <a:gd name="T28" fmla="*/ 2147483647 w 89"/>
              <a:gd name="T29" fmla="*/ 2147483647 h 68"/>
              <a:gd name="T30" fmla="*/ 2147483647 w 89"/>
              <a:gd name="T31" fmla="*/ 2147483647 h 68"/>
              <a:gd name="T32" fmla="*/ 2147483647 w 89"/>
              <a:gd name="T33" fmla="*/ 2147483647 h 68"/>
              <a:gd name="T34" fmla="*/ 2147483647 w 89"/>
              <a:gd name="T35" fmla="*/ 2147483647 h 68"/>
              <a:gd name="T36" fmla="*/ 2147483647 w 89"/>
              <a:gd name="T37" fmla="*/ 2147483647 h 68"/>
              <a:gd name="T38" fmla="*/ 2147483647 w 89"/>
              <a:gd name="T39" fmla="*/ 2147483647 h 68"/>
              <a:gd name="T40" fmla="*/ 2147483647 w 89"/>
              <a:gd name="T41" fmla="*/ 2147483647 h 68"/>
              <a:gd name="T42" fmla="*/ 2147483647 w 89"/>
              <a:gd name="T43" fmla="*/ 2147483647 h 68"/>
              <a:gd name="T44" fmla="*/ 2147483647 w 89"/>
              <a:gd name="T45" fmla="*/ 2147483647 h 68"/>
              <a:gd name="T46" fmla="*/ 2147483647 w 89"/>
              <a:gd name="T47" fmla="*/ 2147483647 h 68"/>
              <a:gd name="T48" fmla="*/ 2147483647 w 89"/>
              <a:gd name="T49" fmla="*/ 2147483647 h 68"/>
              <a:gd name="T50" fmla="*/ 2147483647 w 89"/>
              <a:gd name="T51" fmla="*/ 2147483647 h 68"/>
              <a:gd name="T52" fmla="*/ 2147483647 w 89"/>
              <a:gd name="T53" fmla="*/ 2147483647 h 68"/>
              <a:gd name="T54" fmla="*/ 2147483647 w 89"/>
              <a:gd name="T55" fmla="*/ 0 h 68"/>
              <a:gd name="T56" fmla="*/ 2147483647 w 89"/>
              <a:gd name="T57" fmla="*/ 2147483647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9"/>
              <a:gd name="T88" fmla="*/ 0 h 68"/>
              <a:gd name="T89" fmla="*/ 89 w 89"/>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9" h="68">
                <a:moveTo>
                  <a:pt x="3" y="3"/>
                </a:moveTo>
                <a:lnTo>
                  <a:pt x="0" y="3"/>
                </a:lnTo>
                <a:lnTo>
                  <a:pt x="3" y="27"/>
                </a:lnTo>
                <a:lnTo>
                  <a:pt x="6" y="44"/>
                </a:lnTo>
                <a:lnTo>
                  <a:pt x="9" y="59"/>
                </a:lnTo>
                <a:lnTo>
                  <a:pt x="12" y="65"/>
                </a:lnTo>
                <a:lnTo>
                  <a:pt x="17" y="68"/>
                </a:lnTo>
                <a:lnTo>
                  <a:pt x="23" y="68"/>
                </a:lnTo>
                <a:lnTo>
                  <a:pt x="35" y="65"/>
                </a:lnTo>
                <a:lnTo>
                  <a:pt x="50" y="65"/>
                </a:lnTo>
                <a:lnTo>
                  <a:pt x="62" y="65"/>
                </a:lnTo>
                <a:lnTo>
                  <a:pt x="71" y="65"/>
                </a:lnTo>
                <a:lnTo>
                  <a:pt x="77" y="62"/>
                </a:lnTo>
                <a:lnTo>
                  <a:pt x="83" y="56"/>
                </a:lnTo>
                <a:lnTo>
                  <a:pt x="89" y="47"/>
                </a:lnTo>
                <a:lnTo>
                  <a:pt x="89" y="41"/>
                </a:lnTo>
                <a:lnTo>
                  <a:pt x="86" y="35"/>
                </a:lnTo>
                <a:lnTo>
                  <a:pt x="80" y="33"/>
                </a:lnTo>
                <a:lnTo>
                  <a:pt x="68" y="33"/>
                </a:lnTo>
                <a:lnTo>
                  <a:pt x="56" y="33"/>
                </a:lnTo>
                <a:lnTo>
                  <a:pt x="47" y="27"/>
                </a:lnTo>
                <a:lnTo>
                  <a:pt x="38" y="21"/>
                </a:lnTo>
                <a:lnTo>
                  <a:pt x="32" y="18"/>
                </a:lnTo>
                <a:lnTo>
                  <a:pt x="23" y="12"/>
                </a:lnTo>
                <a:lnTo>
                  <a:pt x="17" y="9"/>
                </a:lnTo>
                <a:lnTo>
                  <a:pt x="12" y="3"/>
                </a:lnTo>
                <a:lnTo>
                  <a:pt x="9" y="3"/>
                </a:lnTo>
                <a:lnTo>
                  <a:pt x="6" y="0"/>
                </a:lnTo>
                <a:lnTo>
                  <a:pt x="3" y="3"/>
                </a:lnTo>
                <a:close/>
              </a:path>
            </a:pathLst>
          </a:custGeom>
          <a:solidFill>
            <a:srgbClr val="00FFCC"/>
          </a:solidFill>
          <a:ln w="3175">
            <a:solidFill>
              <a:srgbClr val="000000"/>
            </a:solidFill>
            <a:round/>
            <a:headEnd/>
            <a:tailEnd/>
          </a:ln>
        </p:spPr>
        <p:txBody>
          <a:bodyPr/>
          <a:lstStyle/>
          <a:p>
            <a:endParaRPr lang="en-US"/>
          </a:p>
        </p:txBody>
      </p:sp>
      <p:sp>
        <p:nvSpPr>
          <p:cNvPr id="11288" name="Freeform 24"/>
          <p:cNvSpPr>
            <a:spLocks/>
          </p:cNvSpPr>
          <p:nvPr/>
        </p:nvSpPr>
        <p:spPr bwMode="auto">
          <a:xfrm>
            <a:off x="2673350" y="4691063"/>
            <a:ext cx="204788" cy="166687"/>
          </a:xfrm>
          <a:custGeom>
            <a:avLst/>
            <a:gdLst>
              <a:gd name="T0" fmla="*/ 0 w 92"/>
              <a:gd name="T1" fmla="*/ 2147483647 h 68"/>
              <a:gd name="T2" fmla="*/ 0 w 92"/>
              <a:gd name="T3" fmla="*/ 2147483647 h 68"/>
              <a:gd name="T4" fmla="*/ 2147483647 w 92"/>
              <a:gd name="T5" fmla="*/ 2147483647 h 68"/>
              <a:gd name="T6" fmla="*/ 2147483647 w 92"/>
              <a:gd name="T7" fmla="*/ 2147483647 h 68"/>
              <a:gd name="T8" fmla="*/ 2147483647 w 92"/>
              <a:gd name="T9" fmla="*/ 2147483647 h 68"/>
              <a:gd name="T10" fmla="*/ 2147483647 w 92"/>
              <a:gd name="T11" fmla="*/ 2147483647 h 68"/>
              <a:gd name="T12" fmla="*/ 2147483647 w 92"/>
              <a:gd name="T13" fmla="*/ 2147483647 h 68"/>
              <a:gd name="T14" fmla="*/ 2147483647 w 92"/>
              <a:gd name="T15" fmla="*/ 2147483647 h 68"/>
              <a:gd name="T16" fmla="*/ 2147483647 w 92"/>
              <a:gd name="T17" fmla="*/ 2147483647 h 68"/>
              <a:gd name="T18" fmla="*/ 2147483647 w 92"/>
              <a:gd name="T19" fmla="*/ 2147483647 h 68"/>
              <a:gd name="T20" fmla="*/ 2147483647 w 92"/>
              <a:gd name="T21" fmla="*/ 2147483647 h 68"/>
              <a:gd name="T22" fmla="*/ 2147483647 w 92"/>
              <a:gd name="T23" fmla="*/ 2147483647 h 68"/>
              <a:gd name="T24" fmla="*/ 2147483647 w 92"/>
              <a:gd name="T25" fmla="*/ 2147483647 h 68"/>
              <a:gd name="T26" fmla="*/ 2147483647 w 92"/>
              <a:gd name="T27" fmla="*/ 2147483647 h 68"/>
              <a:gd name="T28" fmla="*/ 2147483647 w 92"/>
              <a:gd name="T29" fmla="*/ 0 h 68"/>
              <a:gd name="T30" fmla="*/ 0 w 92"/>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
              <a:gd name="T49" fmla="*/ 0 h 68"/>
              <a:gd name="T50" fmla="*/ 92 w 92"/>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 h="68">
                <a:moveTo>
                  <a:pt x="0" y="3"/>
                </a:moveTo>
                <a:lnTo>
                  <a:pt x="0" y="3"/>
                </a:lnTo>
                <a:lnTo>
                  <a:pt x="6" y="47"/>
                </a:lnTo>
                <a:lnTo>
                  <a:pt x="12" y="68"/>
                </a:lnTo>
                <a:lnTo>
                  <a:pt x="20" y="68"/>
                </a:lnTo>
                <a:lnTo>
                  <a:pt x="50" y="62"/>
                </a:lnTo>
                <a:lnTo>
                  <a:pt x="71" y="68"/>
                </a:lnTo>
                <a:lnTo>
                  <a:pt x="83" y="56"/>
                </a:lnTo>
                <a:lnTo>
                  <a:pt x="92" y="38"/>
                </a:lnTo>
                <a:lnTo>
                  <a:pt x="80" y="33"/>
                </a:lnTo>
                <a:lnTo>
                  <a:pt x="56" y="33"/>
                </a:lnTo>
                <a:lnTo>
                  <a:pt x="38" y="21"/>
                </a:lnTo>
                <a:lnTo>
                  <a:pt x="23" y="12"/>
                </a:lnTo>
                <a:lnTo>
                  <a:pt x="12" y="3"/>
                </a:lnTo>
                <a:lnTo>
                  <a:pt x="6" y="0"/>
                </a:lnTo>
                <a:lnTo>
                  <a:pt x="0"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89" name="Freeform 25"/>
          <p:cNvSpPr>
            <a:spLocks/>
          </p:cNvSpPr>
          <p:nvPr/>
        </p:nvSpPr>
        <p:spPr bwMode="auto">
          <a:xfrm>
            <a:off x="2673350" y="4691063"/>
            <a:ext cx="198438" cy="166687"/>
          </a:xfrm>
          <a:custGeom>
            <a:avLst/>
            <a:gdLst>
              <a:gd name="T0" fmla="*/ 2147483647 w 89"/>
              <a:gd name="T1" fmla="*/ 2147483647 h 68"/>
              <a:gd name="T2" fmla="*/ 0 w 89"/>
              <a:gd name="T3" fmla="*/ 2147483647 h 68"/>
              <a:gd name="T4" fmla="*/ 2147483647 w 89"/>
              <a:gd name="T5" fmla="*/ 2147483647 h 68"/>
              <a:gd name="T6" fmla="*/ 2147483647 w 89"/>
              <a:gd name="T7" fmla="*/ 2147483647 h 68"/>
              <a:gd name="T8" fmla="*/ 2147483647 w 89"/>
              <a:gd name="T9" fmla="*/ 2147483647 h 68"/>
              <a:gd name="T10" fmla="*/ 2147483647 w 89"/>
              <a:gd name="T11" fmla="*/ 2147483647 h 68"/>
              <a:gd name="T12" fmla="*/ 2147483647 w 89"/>
              <a:gd name="T13" fmla="*/ 2147483647 h 68"/>
              <a:gd name="T14" fmla="*/ 2147483647 w 89"/>
              <a:gd name="T15" fmla="*/ 2147483647 h 68"/>
              <a:gd name="T16" fmla="*/ 2147483647 w 89"/>
              <a:gd name="T17" fmla="*/ 2147483647 h 68"/>
              <a:gd name="T18" fmla="*/ 2147483647 w 89"/>
              <a:gd name="T19" fmla="*/ 2147483647 h 68"/>
              <a:gd name="T20" fmla="*/ 2147483647 w 89"/>
              <a:gd name="T21" fmla="*/ 2147483647 h 68"/>
              <a:gd name="T22" fmla="*/ 2147483647 w 89"/>
              <a:gd name="T23" fmla="*/ 2147483647 h 68"/>
              <a:gd name="T24" fmla="*/ 2147483647 w 89"/>
              <a:gd name="T25" fmla="*/ 2147483647 h 68"/>
              <a:gd name="T26" fmla="*/ 2147483647 w 89"/>
              <a:gd name="T27" fmla="*/ 2147483647 h 68"/>
              <a:gd name="T28" fmla="*/ 2147483647 w 89"/>
              <a:gd name="T29" fmla="*/ 2147483647 h 68"/>
              <a:gd name="T30" fmla="*/ 2147483647 w 89"/>
              <a:gd name="T31" fmla="*/ 2147483647 h 68"/>
              <a:gd name="T32" fmla="*/ 2147483647 w 89"/>
              <a:gd name="T33" fmla="*/ 2147483647 h 68"/>
              <a:gd name="T34" fmla="*/ 2147483647 w 89"/>
              <a:gd name="T35" fmla="*/ 2147483647 h 68"/>
              <a:gd name="T36" fmla="*/ 2147483647 w 89"/>
              <a:gd name="T37" fmla="*/ 2147483647 h 68"/>
              <a:gd name="T38" fmla="*/ 2147483647 w 89"/>
              <a:gd name="T39" fmla="*/ 2147483647 h 68"/>
              <a:gd name="T40" fmla="*/ 2147483647 w 89"/>
              <a:gd name="T41" fmla="*/ 2147483647 h 68"/>
              <a:gd name="T42" fmla="*/ 2147483647 w 89"/>
              <a:gd name="T43" fmla="*/ 2147483647 h 68"/>
              <a:gd name="T44" fmla="*/ 2147483647 w 89"/>
              <a:gd name="T45" fmla="*/ 2147483647 h 68"/>
              <a:gd name="T46" fmla="*/ 2147483647 w 89"/>
              <a:gd name="T47" fmla="*/ 2147483647 h 68"/>
              <a:gd name="T48" fmla="*/ 2147483647 w 89"/>
              <a:gd name="T49" fmla="*/ 2147483647 h 68"/>
              <a:gd name="T50" fmla="*/ 2147483647 w 89"/>
              <a:gd name="T51" fmla="*/ 2147483647 h 68"/>
              <a:gd name="T52" fmla="*/ 2147483647 w 89"/>
              <a:gd name="T53" fmla="*/ 2147483647 h 68"/>
              <a:gd name="T54" fmla="*/ 2147483647 w 89"/>
              <a:gd name="T55" fmla="*/ 0 h 68"/>
              <a:gd name="T56" fmla="*/ 2147483647 w 89"/>
              <a:gd name="T57" fmla="*/ 2147483647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9"/>
              <a:gd name="T88" fmla="*/ 0 h 68"/>
              <a:gd name="T89" fmla="*/ 89 w 89"/>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9" h="68">
                <a:moveTo>
                  <a:pt x="3" y="3"/>
                </a:moveTo>
                <a:lnTo>
                  <a:pt x="0" y="3"/>
                </a:lnTo>
                <a:lnTo>
                  <a:pt x="3" y="27"/>
                </a:lnTo>
                <a:lnTo>
                  <a:pt x="6" y="44"/>
                </a:lnTo>
                <a:lnTo>
                  <a:pt x="9" y="59"/>
                </a:lnTo>
                <a:lnTo>
                  <a:pt x="12" y="65"/>
                </a:lnTo>
                <a:lnTo>
                  <a:pt x="17" y="68"/>
                </a:lnTo>
                <a:lnTo>
                  <a:pt x="23" y="68"/>
                </a:lnTo>
                <a:lnTo>
                  <a:pt x="35" y="65"/>
                </a:lnTo>
                <a:lnTo>
                  <a:pt x="50" y="65"/>
                </a:lnTo>
                <a:lnTo>
                  <a:pt x="62" y="65"/>
                </a:lnTo>
                <a:lnTo>
                  <a:pt x="71" y="65"/>
                </a:lnTo>
                <a:lnTo>
                  <a:pt x="77" y="62"/>
                </a:lnTo>
                <a:lnTo>
                  <a:pt x="83" y="56"/>
                </a:lnTo>
                <a:lnTo>
                  <a:pt x="89" y="47"/>
                </a:lnTo>
                <a:lnTo>
                  <a:pt x="89" y="41"/>
                </a:lnTo>
                <a:lnTo>
                  <a:pt x="86" y="35"/>
                </a:lnTo>
                <a:lnTo>
                  <a:pt x="80" y="33"/>
                </a:lnTo>
                <a:lnTo>
                  <a:pt x="68" y="33"/>
                </a:lnTo>
                <a:lnTo>
                  <a:pt x="56" y="33"/>
                </a:lnTo>
                <a:lnTo>
                  <a:pt x="47" y="27"/>
                </a:lnTo>
                <a:lnTo>
                  <a:pt x="38" y="21"/>
                </a:lnTo>
                <a:lnTo>
                  <a:pt x="32" y="18"/>
                </a:lnTo>
                <a:lnTo>
                  <a:pt x="23" y="12"/>
                </a:lnTo>
                <a:lnTo>
                  <a:pt x="17" y="9"/>
                </a:lnTo>
                <a:lnTo>
                  <a:pt x="12" y="3"/>
                </a:lnTo>
                <a:lnTo>
                  <a:pt x="9" y="3"/>
                </a:lnTo>
                <a:lnTo>
                  <a:pt x="6" y="0"/>
                </a:lnTo>
                <a:lnTo>
                  <a:pt x="3"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0" name="Freeform 26"/>
          <p:cNvSpPr>
            <a:spLocks/>
          </p:cNvSpPr>
          <p:nvPr/>
        </p:nvSpPr>
        <p:spPr bwMode="auto">
          <a:xfrm>
            <a:off x="2843213" y="4833938"/>
            <a:ext cx="198437" cy="171450"/>
          </a:xfrm>
          <a:custGeom>
            <a:avLst/>
            <a:gdLst>
              <a:gd name="T0" fmla="*/ 2147483647 w 86"/>
              <a:gd name="T1" fmla="*/ 2147483647 h 71"/>
              <a:gd name="T2" fmla="*/ 0 w 86"/>
              <a:gd name="T3" fmla="*/ 0 h 71"/>
              <a:gd name="T4" fmla="*/ 2147483647 w 86"/>
              <a:gd name="T5" fmla="*/ 2147483647 h 71"/>
              <a:gd name="T6" fmla="*/ 2147483647 w 86"/>
              <a:gd name="T7" fmla="*/ 2147483647 h 71"/>
              <a:gd name="T8" fmla="*/ 2147483647 w 86"/>
              <a:gd name="T9" fmla="*/ 2147483647 h 71"/>
              <a:gd name="T10" fmla="*/ 2147483647 w 86"/>
              <a:gd name="T11" fmla="*/ 2147483647 h 71"/>
              <a:gd name="T12" fmla="*/ 2147483647 w 86"/>
              <a:gd name="T13" fmla="*/ 2147483647 h 71"/>
              <a:gd name="T14" fmla="*/ 2147483647 w 86"/>
              <a:gd name="T15" fmla="*/ 2147483647 h 71"/>
              <a:gd name="T16" fmla="*/ 2147483647 w 86"/>
              <a:gd name="T17" fmla="*/ 2147483647 h 71"/>
              <a:gd name="T18" fmla="*/ 2147483647 w 86"/>
              <a:gd name="T19" fmla="*/ 2147483647 h 71"/>
              <a:gd name="T20" fmla="*/ 2147483647 w 86"/>
              <a:gd name="T21" fmla="*/ 2147483647 h 71"/>
              <a:gd name="T22" fmla="*/ 2147483647 w 86"/>
              <a:gd name="T23" fmla="*/ 2147483647 h 71"/>
              <a:gd name="T24" fmla="*/ 2147483647 w 86"/>
              <a:gd name="T25" fmla="*/ 2147483647 h 71"/>
              <a:gd name="T26" fmla="*/ 2147483647 w 86"/>
              <a:gd name="T27" fmla="*/ 2147483647 h 71"/>
              <a:gd name="T28" fmla="*/ 2147483647 w 86"/>
              <a:gd name="T29" fmla="*/ 2147483647 h 71"/>
              <a:gd name="T30" fmla="*/ 2147483647 w 86"/>
              <a:gd name="T31" fmla="*/ 2147483647 h 71"/>
              <a:gd name="T32" fmla="*/ 2147483647 w 86"/>
              <a:gd name="T33" fmla="*/ 2147483647 h 71"/>
              <a:gd name="T34" fmla="*/ 2147483647 w 86"/>
              <a:gd name="T35" fmla="*/ 2147483647 h 71"/>
              <a:gd name="T36" fmla="*/ 2147483647 w 86"/>
              <a:gd name="T37" fmla="*/ 2147483647 h 71"/>
              <a:gd name="T38" fmla="*/ 2147483647 w 86"/>
              <a:gd name="T39" fmla="*/ 2147483647 h 71"/>
              <a:gd name="T40" fmla="*/ 2147483647 w 86"/>
              <a:gd name="T41" fmla="*/ 0 h 71"/>
              <a:gd name="T42" fmla="*/ 2147483647 w 86"/>
              <a:gd name="T43" fmla="*/ 0 h 71"/>
              <a:gd name="T44" fmla="*/ 2147483647 w 86"/>
              <a:gd name="T45" fmla="*/ 2147483647 h 71"/>
              <a:gd name="T46" fmla="*/ 2147483647 w 86"/>
              <a:gd name="T47" fmla="*/ 2147483647 h 71"/>
              <a:gd name="T48" fmla="*/ 2147483647 w 86"/>
              <a:gd name="T49" fmla="*/ 2147483647 h 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71"/>
              <a:gd name="T77" fmla="*/ 86 w 86"/>
              <a:gd name="T78" fmla="*/ 71 h 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71">
                <a:moveTo>
                  <a:pt x="3" y="3"/>
                </a:moveTo>
                <a:lnTo>
                  <a:pt x="0" y="0"/>
                </a:lnTo>
                <a:lnTo>
                  <a:pt x="18" y="36"/>
                </a:lnTo>
                <a:lnTo>
                  <a:pt x="23" y="51"/>
                </a:lnTo>
                <a:lnTo>
                  <a:pt x="29" y="59"/>
                </a:lnTo>
                <a:lnTo>
                  <a:pt x="32" y="68"/>
                </a:lnTo>
                <a:lnTo>
                  <a:pt x="35" y="71"/>
                </a:lnTo>
                <a:lnTo>
                  <a:pt x="41" y="71"/>
                </a:lnTo>
                <a:lnTo>
                  <a:pt x="50" y="68"/>
                </a:lnTo>
                <a:lnTo>
                  <a:pt x="59" y="62"/>
                </a:lnTo>
                <a:lnTo>
                  <a:pt x="74" y="62"/>
                </a:lnTo>
                <a:lnTo>
                  <a:pt x="80" y="59"/>
                </a:lnTo>
                <a:lnTo>
                  <a:pt x="83" y="59"/>
                </a:lnTo>
                <a:lnTo>
                  <a:pt x="86" y="56"/>
                </a:lnTo>
                <a:lnTo>
                  <a:pt x="86" y="54"/>
                </a:lnTo>
                <a:lnTo>
                  <a:pt x="80" y="45"/>
                </a:lnTo>
                <a:lnTo>
                  <a:pt x="71" y="36"/>
                </a:lnTo>
                <a:lnTo>
                  <a:pt x="62" y="21"/>
                </a:lnTo>
                <a:lnTo>
                  <a:pt x="59" y="12"/>
                </a:lnTo>
                <a:lnTo>
                  <a:pt x="53" y="3"/>
                </a:lnTo>
                <a:lnTo>
                  <a:pt x="44" y="0"/>
                </a:lnTo>
                <a:lnTo>
                  <a:pt x="32" y="0"/>
                </a:lnTo>
                <a:lnTo>
                  <a:pt x="21" y="3"/>
                </a:lnTo>
                <a:lnTo>
                  <a:pt x="9" y="3"/>
                </a:lnTo>
                <a:lnTo>
                  <a:pt x="3" y="3"/>
                </a:lnTo>
                <a:close/>
              </a:path>
            </a:pathLst>
          </a:custGeom>
          <a:solidFill>
            <a:srgbClr val="00FFCC"/>
          </a:solidFill>
          <a:ln w="3175">
            <a:solidFill>
              <a:srgbClr val="000000"/>
            </a:solidFill>
            <a:round/>
            <a:headEnd/>
            <a:tailEnd/>
          </a:ln>
        </p:spPr>
        <p:txBody>
          <a:bodyPr/>
          <a:lstStyle/>
          <a:p>
            <a:endParaRPr lang="en-US"/>
          </a:p>
        </p:txBody>
      </p:sp>
      <p:sp>
        <p:nvSpPr>
          <p:cNvPr id="11291" name="Freeform 27"/>
          <p:cNvSpPr>
            <a:spLocks/>
          </p:cNvSpPr>
          <p:nvPr/>
        </p:nvSpPr>
        <p:spPr bwMode="auto">
          <a:xfrm>
            <a:off x="2843213" y="4833938"/>
            <a:ext cx="204787" cy="179387"/>
          </a:xfrm>
          <a:custGeom>
            <a:avLst/>
            <a:gdLst>
              <a:gd name="T0" fmla="*/ 0 w 89"/>
              <a:gd name="T1" fmla="*/ 0 h 74"/>
              <a:gd name="T2" fmla="*/ 0 w 89"/>
              <a:gd name="T3" fmla="*/ 0 h 74"/>
              <a:gd name="T4" fmla="*/ 2147483647 w 89"/>
              <a:gd name="T5" fmla="*/ 2147483647 h 74"/>
              <a:gd name="T6" fmla="*/ 2147483647 w 89"/>
              <a:gd name="T7" fmla="*/ 2147483647 h 74"/>
              <a:gd name="T8" fmla="*/ 2147483647 w 89"/>
              <a:gd name="T9" fmla="*/ 2147483647 h 74"/>
              <a:gd name="T10" fmla="*/ 2147483647 w 89"/>
              <a:gd name="T11" fmla="*/ 2147483647 h 74"/>
              <a:gd name="T12" fmla="*/ 2147483647 w 89"/>
              <a:gd name="T13" fmla="*/ 2147483647 h 74"/>
              <a:gd name="T14" fmla="*/ 2147483647 w 89"/>
              <a:gd name="T15" fmla="*/ 2147483647 h 74"/>
              <a:gd name="T16" fmla="*/ 2147483647 w 89"/>
              <a:gd name="T17" fmla="*/ 0 h 74"/>
              <a:gd name="T18" fmla="*/ 2147483647 w 89"/>
              <a:gd name="T19" fmla="*/ 0 h 74"/>
              <a:gd name="T20" fmla="*/ 2147483647 w 89"/>
              <a:gd name="T21" fmla="*/ 2147483647 h 74"/>
              <a:gd name="T22" fmla="*/ 0 w 89"/>
              <a:gd name="T23" fmla="*/ 0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74"/>
              <a:gd name="T38" fmla="*/ 89 w 89"/>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74">
                <a:moveTo>
                  <a:pt x="0" y="0"/>
                </a:moveTo>
                <a:lnTo>
                  <a:pt x="0" y="0"/>
                </a:lnTo>
                <a:lnTo>
                  <a:pt x="32" y="68"/>
                </a:lnTo>
                <a:lnTo>
                  <a:pt x="38" y="74"/>
                </a:lnTo>
                <a:lnTo>
                  <a:pt x="59" y="62"/>
                </a:lnTo>
                <a:lnTo>
                  <a:pt x="89" y="59"/>
                </a:lnTo>
                <a:lnTo>
                  <a:pt x="80" y="48"/>
                </a:lnTo>
                <a:lnTo>
                  <a:pt x="59" y="21"/>
                </a:lnTo>
                <a:lnTo>
                  <a:pt x="56" y="0"/>
                </a:lnTo>
                <a:lnTo>
                  <a:pt x="32" y="0"/>
                </a:lnTo>
                <a:lnTo>
                  <a:pt x="6" y="3"/>
                </a:lnTo>
                <a:lnTo>
                  <a:pt x="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2" name="Freeform 28"/>
          <p:cNvSpPr>
            <a:spLocks/>
          </p:cNvSpPr>
          <p:nvPr/>
        </p:nvSpPr>
        <p:spPr bwMode="auto">
          <a:xfrm>
            <a:off x="2843213" y="4833938"/>
            <a:ext cx="198437" cy="171450"/>
          </a:xfrm>
          <a:custGeom>
            <a:avLst/>
            <a:gdLst>
              <a:gd name="T0" fmla="*/ 2147483647 w 86"/>
              <a:gd name="T1" fmla="*/ 2147483647 h 71"/>
              <a:gd name="T2" fmla="*/ 0 w 86"/>
              <a:gd name="T3" fmla="*/ 0 h 71"/>
              <a:gd name="T4" fmla="*/ 2147483647 w 86"/>
              <a:gd name="T5" fmla="*/ 2147483647 h 71"/>
              <a:gd name="T6" fmla="*/ 2147483647 w 86"/>
              <a:gd name="T7" fmla="*/ 2147483647 h 71"/>
              <a:gd name="T8" fmla="*/ 2147483647 w 86"/>
              <a:gd name="T9" fmla="*/ 2147483647 h 71"/>
              <a:gd name="T10" fmla="*/ 2147483647 w 86"/>
              <a:gd name="T11" fmla="*/ 2147483647 h 71"/>
              <a:gd name="T12" fmla="*/ 2147483647 w 86"/>
              <a:gd name="T13" fmla="*/ 2147483647 h 71"/>
              <a:gd name="T14" fmla="*/ 2147483647 w 86"/>
              <a:gd name="T15" fmla="*/ 2147483647 h 71"/>
              <a:gd name="T16" fmla="*/ 2147483647 w 86"/>
              <a:gd name="T17" fmla="*/ 2147483647 h 71"/>
              <a:gd name="T18" fmla="*/ 2147483647 w 86"/>
              <a:gd name="T19" fmla="*/ 2147483647 h 71"/>
              <a:gd name="T20" fmla="*/ 2147483647 w 86"/>
              <a:gd name="T21" fmla="*/ 2147483647 h 71"/>
              <a:gd name="T22" fmla="*/ 2147483647 w 86"/>
              <a:gd name="T23" fmla="*/ 2147483647 h 71"/>
              <a:gd name="T24" fmla="*/ 2147483647 w 86"/>
              <a:gd name="T25" fmla="*/ 2147483647 h 71"/>
              <a:gd name="T26" fmla="*/ 2147483647 w 86"/>
              <a:gd name="T27" fmla="*/ 2147483647 h 71"/>
              <a:gd name="T28" fmla="*/ 2147483647 w 86"/>
              <a:gd name="T29" fmla="*/ 2147483647 h 71"/>
              <a:gd name="T30" fmla="*/ 2147483647 w 86"/>
              <a:gd name="T31" fmla="*/ 2147483647 h 71"/>
              <a:gd name="T32" fmla="*/ 2147483647 w 86"/>
              <a:gd name="T33" fmla="*/ 2147483647 h 71"/>
              <a:gd name="T34" fmla="*/ 2147483647 w 86"/>
              <a:gd name="T35" fmla="*/ 2147483647 h 71"/>
              <a:gd name="T36" fmla="*/ 2147483647 w 86"/>
              <a:gd name="T37" fmla="*/ 2147483647 h 71"/>
              <a:gd name="T38" fmla="*/ 2147483647 w 86"/>
              <a:gd name="T39" fmla="*/ 2147483647 h 71"/>
              <a:gd name="T40" fmla="*/ 2147483647 w 86"/>
              <a:gd name="T41" fmla="*/ 0 h 71"/>
              <a:gd name="T42" fmla="*/ 2147483647 w 86"/>
              <a:gd name="T43" fmla="*/ 0 h 71"/>
              <a:gd name="T44" fmla="*/ 2147483647 w 86"/>
              <a:gd name="T45" fmla="*/ 2147483647 h 71"/>
              <a:gd name="T46" fmla="*/ 2147483647 w 86"/>
              <a:gd name="T47" fmla="*/ 2147483647 h 71"/>
              <a:gd name="T48" fmla="*/ 2147483647 w 86"/>
              <a:gd name="T49" fmla="*/ 2147483647 h 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71"/>
              <a:gd name="T77" fmla="*/ 86 w 86"/>
              <a:gd name="T78" fmla="*/ 71 h 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71">
                <a:moveTo>
                  <a:pt x="3" y="3"/>
                </a:moveTo>
                <a:lnTo>
                  <a:pt x="0" y="0"/>
                </a:lnTo>
                <a:lnTo>
                  <a:pt x="18" y="36"/>
                </a:lnTo>
                <a:lnTo>
                  <a:pt x="23" y="51"/>
                </a:lnTo>
                <a:lnTo>
                  <a:pt x="29" y="59"/>
                </a:lnTo>
                <a:lnTo>
                  <a:pt x="32" y="68"/>
                </a:lnTo>
                <a:lnTo>
                  <a:pt x="35" y="71"/>
                </a:lnTo>
                <a:lnTo>
                  <a:pt x="41" y="71"/>
                </a:lnTo>
                <a:lnTo>
                  <a:pt x="50" y="68"/>
                </a:lnTo>
                <a:lnTo>
                  <a:pt x="59" y="62"/>
                </a:lnTo>
                <a:lnTo>
                  <a:pt x="74" y="62"/>
                </a:lnTo>
                <a:lnTo>
                  <a:pt x="80" y="59"/>
                </a:lnTo>
                <a:lnTo>
                  <a:pt x="83" y="59"/>
                </a:lnTo>
                <a:lnTo>
                  <a:pt x="86" y="56"/>
                </a:lnTo>
                <a:lnTo>
                  <a:pt x="86" y="54"/>
                </a:lnTo>
                <a:lnTo>
                  <a:pt x="80" y="45"/>
                </a:lnTo>
                <a:lnTo>
                  <a:pt x="71" y="36"/>
                </a:lnTo>
                <a:lnTo>
                  <a:pt x="62" y="21"/>
                </a:lnTo>
                <a:lnTo>
                  <a:pt x="59" y="12"/>
                </a:lnTo>
                <a:lnTo>
                  <a:pt x="53" y="3"/>
                </a:lnTo>
                <a:lnTo>
                  <a:pt x="44" y="0"/>
                </a:lnTo>
                <a:lnTo>
                  <a:pt x="32" y="0"/>
                </a:lnTo>
                <a:lnTo>
                  <a:pt x="21" y="3"/>
                </a:lnTo>
                <a:lnTo>
                  <a:pt x="9" y="3"/>
                </a:lnTo>
                <a:lnTo>
                  <a:pt x="3"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3" name="Freeform 29"/>
          <p:cNvSpPr>
            <a:spLocks/>
          </p:cNvSpPr>
          <p:nvPr/>
        </p:nvSpPr>
        <p:spPr bwMode="auto">
          <a:xfrm>
            <a:off x="2990850" y="4949825"/>
            <a:ext cx="212725" cy="146050"/>
          </a:xfrm>
          <a:custGeom>
            <a:avLst/>
            <a:gdLst>
              <a:gd name="T0" fmla="*/ 2147483647 w 92"/>
              <a:gd name="T1" fmla="*/ 2147483647 h 62"/>
              <a:gd name="T2" fmla="*/ 0 w 92"/>
              <a:gd name="T3" fmla="*/ 2147483647 h 62"/>
              <a:gd name="T4" fmla="*/ 2147483647 w 92"/>
              <a:gd name="T5" fmla="*/ 2147483647 h 62"/>
              <a:gd name="T6" fmla="*/ 2147483647 w 92"/>
              <a:gd name="T7" fmla="*/ 2147483647 h 62"/>
              <a:gd name="T8" fmla="*/ 2147483647 w 92"/>
              <a:gd name="T9" fmla="*/ 2147483647 h 62"/>
              <a:gd name="T10" fmla="*/ 2147483647 w 92"/>
              <a:gd name="T11" fmla="*/ 2147483647 h 62"/>
              <a:gd name="T12" fmla="*/ 2147483647 w 92"/>
              <a:gd name="T13" fmla="*/ 2147483647 h 62"/>
              <a:gd name="T14" fmla="*/ 2147483647 w 92"/>
              <a:gd name="T15" fmla="*/ 2147483647 h 62"/>
              <a:gd name="T16" fmla="*/ 2147483647 w 92"/>
              <a:gd name="T17" fmla="*/ 2147483647 h 62"/>
              <a:gd name="T18" fmla="*/ 2147483647 w 92"/>
              <a:gd name="T19" fmla="*/ 2147483647 h 62"/>
              <a:gd name="T20" fmla="*/ 2147483647 w 92"/>
              <a:gd name="T21" fmla="*/ 2147483647 h 62"/>
              <a:gd name="T22" fmla="*/ 2147483647 w 92"/>
              <a:gd name="T23" fmla="*/ 2147483647 h 62"/>
              <a:gd name="T24" fmla="*/ 2147483647 w 92"/>
              <a:gd name="T25" fmla="*/ 2147483647 h 62"/>
              <a:gd name="T26" fmla="*/ 2147483647 w 92"/>
              <a:gd name="T27" fmla="*/ 2147483647 h 62"/>
              <a:gd name="T28" fmla="*/ 2147483647 w 92"/>
              <a:gd name="T29" fmla="*/ 2147483647 h 62"/>
              <a:gd name="T30" fmla="*/ 2147483647 w 92"/>
              <a:gd name="T31" fmla="*/ 2147483647 h 62"/>
              <a:gd name="T32" fmla="*/ 2147483647 w 92"/>
              <a:gd name="T33" fmla="*/ 0 h 62"/>
              <a:gd name="T34" fmla="*/ 2147483647 w 92"/>
              <a:gd name="T35" fmla="*/ 0 h 62"/>
              <a:gd name="T36" fmla="*/ 2147483647 w 92"/>
              <a:gd name="T37" fmla="*/ 2147483647 h 62"/>
              <a:gd name="T38" fmla="*/ 2147483647 w 92"/>
              <a:gd name="T39" fmla="*/ 2147483647 h 62"/>
              <a:gd name="T40" fmla="*/ 2147483647 w 92"/>
              <a:gd name="T41" fmla="*/ 2147483647 h 62"/>
              <a:gd name="T42" fmla="*/ 2147483647 w 92"/>
              <a:gd name="T43" fmla="*/ 2147483647 h 62"/>
              <a:gd name="T44" fmla="*/ 2147483647 w 92"/>
              <a:gd name="T45" fmla="*/ 2147483647 h 62"/>
              <a:gd name="T46" fmla="*/ 2147483647 w 92"/>
              <a:gd name="T47" fmla="*/ 2147483647 h 62"/>
              <a:gd name="T48" fmla="*/ 2147483647 w 92"/>
              <a:gd name="T49" fmla="*/ 2147483647 h 62"/>
              <a:gd name="T50" fmla="*/ 2147483647 w 92"/>
              <a:gd name="T51" fmla="*/ 2147483647 h 62"/>
              <a:gd name="T52" fmla="*/ 2147483647 w 92"/>
              <a:gd name="T53" fmla="*/ 2147483647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2"/>
              <a:gd name="T82" fmla="*/ 0 h 62"/>
              <a:gd name="T83" fmla="*/ 92 w 92"/>
              <a:gd name="T84" fmla="*/ 62 h 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2" h="62">
                <a:moveTo>
                  <a:pt x="6" y="14"/>
                </a:moveTo>
                <a:lnTo>
                  <a:pt x="0" y="17"/>
                </a:lnTo>
                <a:lnTo>
                  <a:pt x="21" y="41"/>
                </a:lnTo>
                <a:lnTo>
                  <a:pt x="33" y="50"/>
                </a:lnTo>
                <a:lnTo>
                  <a:pt x="41" y="56"/>
                </a:lnTo>
                <a:lnTo>
                  <a:pt x="53" y="59"/>
                </a:lnTo>
                <a:lnTo>
                  <a:pt x="65" y="62"/>
                </a:lnTo>
                <a:lnTo>
                  <a:pt x="74" y="59"/>
                </a:lnTo>
                <a:lnTo>
                  <a:pt x="83" y="59"/>
                </a:lnTo>
                <a:lnTo>
                  <a:pt x="86" y="56"/>
                </a:lnTo>
                <a:lnTo>
                  <a:pt x="92" y="56"/>
                </a:lnTo>
                <a:lnTo>
                  <a:pt x="92" y="50"/>
                </a:lnTo>
                <a:lnTo>
                  <a:pt x="92" y="38"/>
                </a:lnTo>
                <a:lnTo>
                  <a:pt x="89" y="23"/>
                </a:lnTo>
                <a:lnTo>
                  <a:pt x="86" y="8"/>
                </a:lnTo>
                <a:lnTo>
                  <a:pt x="83" y="3"/>
                </a:lnTo>
                <a:lnTo>
                  <a:pt x="80" y="0"/>
                </a:lnTo>
                <a:lnTo>
                  <a:pt x="77" y="0"/>
                </a:lnTo>
                <a:lnTo>
                  <a:pt x="74" y="3"/>
                </a:lnTo>
                <a:lnTo>
                  <a:pt x="62" y="11"/>
                </a:lnTo>
                <a:lnTo>
                  <a:pt x="53" y="14"/>
                </a:lnTo>
                <a:lnTo>
                  <a:pt x="41" y="17"/>
                </a:lnTo>
                <a:lnTo>
                  <a:pt x="30" y="14"/>
                </a:lnTo>
                <a:lnTo>
                  <a:pt x="18" y="11"/>
                </a:lnTo>
                <a:lnTo>
                  <a:pt x="12" y="11"/>
                </a:lnTo>
                <a:lnTo>
                  <a:pt x="9" y="11"/>
                </a:lnTo>
                <a:lnTo>
                  <a:pt x="6" y="14"/>
                </a:lnTo>
                <a:close/>
              </a:path>
            </a:pathLst>
          </a:custGeom>
          <a:solidFill>
            <a:srgbClr val="00FFCC"/>
          </a:solidFill>
          <a:ln w="3175">
            <a:solidFill>
              <a:srgbClr val="000000"/>
            </a:solidFill>
            <a:round/>
            <a:headEnd/>
            <a:tailEnd/>
          </a:ln>
        </p:spPr>
        <p:txBody>
          <a:bodyPr/>
          <a:lstStyle/>
          <a:p>
            <a:endParaRPr lang="en-US"/>
          </a:p>
        </p:txBody>
      </p:sp>
      <p:sp>
        <p:nvSpPr>
          <p:cNvPr id="11294" name="Freeform 30"/>
          <p:cNvSpPr>
            <a:spLocks/>
          </p:cNvSpPr>
          <p:nvPr/>
        </p:nvSpPr>
        <p:spPr bwMode="auto">
          <a:xfrm>
            <a:off x="2990850" y="4933950"/>
            <a:ext cx="219075" cy="161925"/>
          </a:xfrm>
          <a:custGeom>
            <a:avLst/>
            <a:gdLst>
              <a:gd name="T0" fmla="*/ 0 w 95"/>
              <a:gd name="T1" fmla="*/ 2147483647 h 68"/>
              <a:gd name="T2" fmla="*/ 0 w 95"/>
              <a:gd name="T3" fmla="*/ 2147483647 h 68"/>
              <a:gd name="T4" fmla="*/ 2147483647 w 95"/>
              <a:gd name="T5" fmla="*/ 2147483647 h 68"/>
              <a:gd name="T6" fmla="*/ 2147483647 w 95"/>
              <a:gd name="T7" fmla="*/ 2147483647 h 68"/>
              <a:gd name="T8" fmla="*/ 2147483647 w 95"/>
              <a:gd name="T9" fmla="*/ 2147483647 h 68"/>
              <a:gd name="T10" fmla="*/ 2147483647 w 95"/>
              <a:gd name="T11" fmla="*/ 2147483647 h 68"/>
              <a:gd name="T12" fmla="*/ 2147483647 w 95"/>
              <a:gd name="T13" fmla="*/ 0 h 68"/>
              <a:gd name="T14" fmla="*/ 2147483647 w 95"/>
              <a:gd name="T15" fmla="*/ 2147483647 h 68"/>
              <a:gd name="T16" fmla="*/ 2147483647 w 95"/>
              <a:gd name="T17" fmla="*/ 2147483647 h 68"/>
              <a:gd name="T18" fmla="*/ 2147483647 w 95"/>
              <a:gd name="T19" fmla="*/ 2147483647 h 68"/>
              <a:gd name="T20" fmla="*/ 2147483647 w 95"/>
              <a:gd name="T21" fmla="*/ 2147483647 h 68"/>
              <a:gd name="T22" fmla="*/ 0 w 95"/>
              <a:gd name="T23" fmla="*/ 2147483647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68"/>
              <a:gd name="T38" fmla="*/ 95 w 95"/>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68">
                <a:moveTo>
                  <a:pt x="0" y="23"/>
                </a:moveTo>
                <a:lnTo>
                  <a:pt x="0" y="23"/>
                </a:lnTo>
                <a:lnTo>
                  <a:pt x="41" y="68"/>
                </a:lnTo>
                <a:lnTo>
                  <a:pt x="86" y="65"/>
                </a:lnTo>
                <a:lnTo>
                  <a:pt x="95" y="59"/>
                </a:lnTo>
                <a:lnTo>
                  <a:pt x="89" y="29"/>
                </a:lnTo>
                <a:lnTo>
                  <a:pt x="83" y="0"/>
                </a:lnTo>
                <a:lnTo>
                  <a:pt x="62" y="17"/>
                </a:lnTo>
                <a:lnTo>
                  <a:pt x="41" y="23"/>
                </a:lnTo>
                <a:lnTo>
                  <a:pt x="15" y="17"/>
                </a:lnTo>
                <a:lnTo>
                  <a:pt x="9" y="17"/>
                </a:lnTo>
                <a:lnTo>
                  <a:pt x="0" y="2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5" name="Freeform 31"/>
          <p:cNvSpPr>
            <a:spLocks/>
          </p:cNvSpPr>
          <p:nvPr/>
        </p:nvSpPr>
        <p:spPr bwMode="auto">
          <a:xfrm>
            <a:off x="2990850" y="4949825"/>
            <a:ext cx="212725" cy="146050"/>
          </a:xfrm>
          <a:custGeom>
            <a:avLst/>
            <a:gdLst>
              <a:gd name="T0" fmla="*/ 2147483647 w 92"/>
              <a:gd name="T1" fmla="*/ 2147483647 h 62"/>
              <a:gd name="T2" fmla="*/ 0 w 92"/>
              <a:gd name="T3" fmla="*/ 2147483647 h 62"/>
              <a:gd name="T4" fmla="*/ 2147483647 w 92"/>
              <a:gd name="T5" fmla="*/ 2147483647 h 62"/>
              <a:gd name="T6" fmla="*/ 2147483647 w 92"/>
              <a:gd name="T7" fmla="*/ 2147483647 h 62"/>
              <a:gd name="T8" fmla="*/ 2147483647 w 92"/>
              <a:gd name="T9" fmla="*/ 2147483647 h 62"/>
              <a:gd name="T10" fmla="*/ 2147483647 w 92"/>
              <a:gd name="T11" fmla="*/ 2147483647 h 62"/>
              <a:gd name="T12" fmla="*/ 2147483647 w 92"/>
              <a:gd name="T13" fmla="*/ 2147483647 h 62"/>
              <a:gd name="T14" fmla="*/ 2147483647 w 92"/>
              <a:gd name="T15" fmla="*/ 2147483647 h 62"/>
              <a:gd name="T16" fmla="*/ 2147483647 w 92"/>
              <a:gd name="T17" fmla="*/ 2147483647 h 62"/>
              <a:gd name="T18" fmla="*/ 2147483647 w 92"/>
              <a:gd name="T19" fmla="*/ 2147483647 h 62"/>
              <a:gd name="T20" fmla="*/ 2147483647 w 92"/>
              <a:gd name="T21" fmla="*/ 2147483647 h 62"/>
              <a:gd name="T22" fmla="*/ 2147483647 w 92"/>
              <a:gd name="T23" fmla="*/ 2147483647 h 62"/>
              <a:gd name="T24" fmla="*/ 2147483647 w 92"/>
              <a:gd name="T25" fmla="*/ 2147483647 h 62"/>
              <a:gd name="T26" fmla="*/ 2147483647 w 92"/>
              <a:gd name="T27" fmla="*/ 2147483647 h 62"/>
              <a:gd name="T28" fmla="*/ 2147483647 w 92"/>
              <a:gd name="T29" fmla="*/ 2147483647 h 62"/>
              <a:gd name="T30" fmla="*/ 2147483647 w 92"/>
              <a:gd name="T31" fmla="*/ 2147483647 h 62"/>
              <a:gd name="T32" fmla="*/ 2147483647 w 92"/>
              <a:gd name="T33" fmla="*/ 0 h 62"/>
              <a:gd name="T34" fmla="*/ 2147483647 w 92"/>
              <a:gd name="T35" fmla="*/ 0 h 62"/>
              <a:gd name="T36" fmla="*/ 2147483647 w 92"/>
              <a:gd name="T37" fmla="*/ 2147483647 h 62"/>
              <a:gd name="T38" fmla="*/ 2147483647 w 92"/>
              <a:gd name="T39" fmla="*/ 2147483647 h 62"/>
              <a:gd name="T40" fmla="*/ 2147483647 w 92"/>
              <a:gd name="T41" fmla="*/ 2147483647 h 62"/>
              <a:gd name="T42" fmla="*/ 2147483647 w 92"/>
              <a:gd name="T43" fmla="*/ 2147483647 h 62"/>
              <a:gd name="T44" fmla="*/ 2147483647 w 92"/>
              <a:gd name="T45" fmla="*/ 2147483647 h 62"/>
              <a:gd name="T46" fmla="*/ 2147483647 w 92"/>
              <a:gd name="T47" fmla="*/ 2147483647 h 62"/>
              <a:gd name="T48" fmla="*/ 2147483647 w 92"/>
              <a:gd name="T49" fmla="*/ 2147483647 h 62"/>
              <a:gd name="T50" fmla="*/ 2147483647 w 92"/>
              <a:gd name="T51" fmla="*/ 2147483647 h 62"/>
              <a:gd name="T52" fmla="*/ 2147483647 w 92"/>
              <a:gd name="T53" fmla="*/ 2147483647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2"/>
              <a:gd name="T82" fmla="*/ 0 h 62"/>
              <a:gd name="T83" fmla="*/ 92 w 92"/>
              <a:gd name="T84" fmla="*/ 62 h 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2" h="62">
                <a:moveTo>
                  <a:pt x="6" y="14"/>
                </a:moveTo>
                <a:lnTo>
                  <a:pt x="0" y="17"/>
                </a:lnTo>
                <a:lnTo>
                  <a:pt x="21" y="41"/>
                </a:lnTo>
                <a:lnTo>
                  <a:pt x="33" y="50"/>
                </a:lnTo>
                <a:lnTo>
                  <a:pt x="41" y="56"/>
                </a:lnTo>
                <a:lnTo>
                  <a:pt x="53" y="59"/>
                </a:lnTo>
                <a:lnTo>
                  <a:pt x="65" y="62"/>
                </a:lnTo>
                <a:lnTo>
                  <a:pt x="74" y="59"/>
                </a:lnTo>
                <a:lnTo>
                  <a:pt x="83" y="59"/>
                </a:lnTo>
                <a:lnTo>
                  <a:pt x="86" y="56"/>
                </a:lnTo>
                <a:lnTo>
                  <a:pt x="92" y="56"/>
                </a:lnTo>
                <a:lnTo>
                  <a:pt x="92" y="50"/>
                </a:lnTo>
                <a:lnTo>
                  <a:pt x="92" y="38"/>
                </a:lnTo>
                <a:lnTo>
                  <a:pt x="89" y="23"/>
                </a:lnTo>
                <a:lnTo>
                  <a:pt x="86" y="8"/>
                </a:lnTo>
                <a:lnTo>
                  <a:pt x="83" y="3"/>
                </a:lnTo>
                <a:lnTo>
                  <a:pt x="80" y="0"/>
                </a:lnTo>
                <a:lnTo>
                  <a:pt x="77" y="0"/>
                </a:lnTo>
                <a:lnTo>
                  <a:pt x="74" y="3"/>
                </a:lnTo>
                <a:lnTo>
                  <a:pt x="62" y="11"/>
                </a:lnTo>
                <a:lnTo>
                  <a:pt x="53" y="14"/>
                </a:lnTo>
                <a:lnTo>
                  <a:pt x="41" y="17"/>
                </a:lnTo>
                <a:lnTo>
                  <a:pt x="30" y="14"/>
                </a:lnTo>
                <a:lnTo>
                  <a:pt x="18" y="11"/>
                </a:lnTo>
                <a:lnTo>
                  <a:pt x="12" y="11"/>
                </a:lnTo>
                <a:lnTo>
                  <a:pt x="9" y="11"/>
                </a:lnTo>
                <a:lnTo>
                  <a:pt x="6" y="14"/>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6" name="Freeform 32"/>
          <p:cNvSpPr>
            <a:spLocks/>
          </p:cNvSpPr>
          <p:nvPr/>
        </p:nvSpPr>
        <p:spPr bwMode="auto">
          <a:xfrm>
            <a:off x="3189288" y="4878388"/>
            <a:ext cx="176212" cy="214312"/>
          </a:xfrm>
          <a:custGeom>
            <a:avLst/>
            <a:gdLst>
              <a:gd name="T0" fmla="*/ 2147483647 w 80"/>
              <a:gd name="T1" fmla="*/ 0 h 89"/>
              <a:gd name="T2" fmla="*/ 0 w 80"/>
              <a:gd name="T3" fmla="*/ 0 h 89"/>
              <a:gd name="T4" fmla="*/ 2147483647 w 80"/>
              <a:gd name="T5" fmla="*/ 2147483647 h 89"/>
              <a:gd name="T6" fmla="*/ 2147483647 w 80"/>
              <a:gd name="T7" fmla="*/ 2147483647 h 89"/>
              <a:gd name="T8" fmla="*/ 2147483647 w 80"/>
              <a:gd name="T9" fmla="*/ 2147483647 h 89"/>
              <a:gd name="T10" fmla="*/ 2147483647 w 80"/>
              <a:gd name="T11" fmla="*/ 2147483647 h 89"/>
              <a:gd name="T12" fmla="*/ 2147483647 w 80"/>
              <a:gd name="T13" fmla="*/ 2147483647 h 89"/>
              <a:gd name="T14" fmla="*/ 2147483647 w 80"/>
              <a:gd name="T15" fmla="*/ 2147483647 h 89"/>
              <a:gd name="T16" fmla="*/ 2147483647 w 80"/>
              <a:gd name="T17" fmla="*/ 2147483647 h 89"/>
              <a:gd name="T18" fmla="*/ 2147483647 w 80"/>
              <a:gd name="T19" fmla="*/ 2147483647 h 89"/>
              <a:gd name="T20" fmla="*/ 2147483647 w 80"/>
              <a:gd name="T21" fmla="*/ 2147483647 h 89"/>
              <a:gd name="T22" fmla="*/ 2147483647 w 80"/>
              <a:gd name="T23" fmla="*/ 2147483647 h 89"/>
              <a:gd name="T24" fmla="*/ 2147483647 w 80"/>
              <a:gd name="T25" fmla="*/ 2147483647 h 89"/>
              <a:gd name="T26" fmla="*/ 2147483647 w 80"/>
              <a:gd name="T27" fmla="*/ 2147483647 h 89"/>
              <a:gd name="T28" fmla="*/ 2147483647 w 80"/>
              <a:gd name="T29" fmla="*/ 2147483647 h 89"/>
              <a:gd name="T30" fmla="*/ 2147483647 w 80"/>
              <a:gd name="T31" fmla="*/ 2147483647 h 89"/>
              <a:gd name="T32" fmla="*/ 2147483647 w 80"/>
              <a:gd name="T33" fmla="*/ 2147483647 h 89"/>
              <a:gd name="T34" fmla="*/ 2147483647 w 80"/>
              <a:gd name="T35" fmla="*/ 2147483647 h 89"/>
              <a:gd name="T36" fmla="*/ 2147483647 w 80"/>
              <a:gd name="T37" fmla="*/ 2147483647 h 89"/>
              <a:gd name="T38" fmla="*/ 2147483647 w 80"/>
              <a:gd name="T39" fmla="*/ 2147483647 h 89"/>
              <a:gd name="T40" fmla="*/ 2147483647 w 80"/>
              <a:gd name="T41" fmla="*/ 2147483647 h 89"/>
              <a:gd name="T42" fmla="*/ 2147483647 w 80"/>
              <a:gd name="T43" fmla="*/ 2147483647 h 89"/>
              <a:gd name="T44" fmla="*/ 2147483647 w 80"/>
              <a:gd name="T45" fmla="*/ 2147483647 h 89"/>
              <a:gd name="T46" fmla="*/ 2147483647 w 80"/>
              <a:gd name="T47" fmla="*/ 2147483647 h 89"/>
              <a:gd name="T48" fmla="*/ 2147483647 w 80"/>
              <a:gd name="T49" fmla="*/ 2147483647 h 89"/>
              <a:gd name="T50" fmla="*/ 2147483647 w 80"/>
              <a:gd name="T51" fmla="*/ 2147483647 h 89"/>
              <a:gd name="T52" fmla="*/ 2147483647 w 80"/>
              <a:gd name="T53" fmla="*/ 2147483647 h 89"/>
              <a:gd name="T54" fmla="*/ 2147483647 w 80"/>
              <a:gd name="T55" fmla="*/ 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89"/>
              <a:gd name="T86" fmla="*/ 80 w 80"/>
              <a:gd name="T87" fmla="*/ 89 h 8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89">
                <a:moveTo>
                  <a:pt x="3" y="0"/>
                </a:moveTo>
                <a:lnTo>
                  <a:pt x="0" y="0"/>
                </a:lnTo>
                <a:lnTo>
                  <a:pt x="3" y="21"/>
                </a:lnTo>
                <a:lnTo>
                  <a:pt x="9" y="38"/>
                </a:lnTo>
                <a:lnTo>
                  <a:pt x="18" y="53"/>
                </a:lnTo>
                <a:lnTo>
                  <a:pt x="30" y="62"/>
                </a:lnTo>
                <a:lnTo>
                  <a:pt x="38" y="77"/>
                </a:lnTo>
                <a:lnTo>
                  <a:pt x="41" y="83"/>
                </a:lnTo>
                <a:lnTo>
                  <a:pt x="47" y="86"/>
                </a:lnTo>
                <a:lnTo>
                  <a:pt x="47" y="89"/>
                </a:lnTo>
                <a:lnTo>
                  <a:pt x="50" y="89"/>
                </a:lnTo>
                <a:lnTo>
                  <a:pt x="53" y="80"/>
                </a:lnTo>
                <a:lnTo>
                  <a:pt x="59" y="71"/>
                </a:lnTo>
                <a:lnTo>
                  <a:pt x="65" y="59"/>
                </a:lnTo>
                <a:lnTo>
                  <a:pt x="74" y="53"/>
                </a:lnTo>
                <a:lnTo>
                  <a:pt x="77" y="47"/>
                </a:lnTo>
                <a:lnTo>
                  <a:pt x="80" y="38"/>
                </a:lnTo>
                <a:lnTo>
                  <a:pt x="80" y="27"/>
                </a:lnTo>
                <a:lnTo>
                  <a:pt x="77" y="21"/>
                </a:lnTo>
                <a:lnTo>
                  <a:pt x="71" y="15"/>
                </a:lnTo>
                <a:lnTo>
                  <a:pt x="65" y="12"/>
                </a:lnTo>
                <a:lnTo>
                  <a:pt x="53" y="12"/>
                </a:lnTo>
                <a:lnTo>
                  <a:pt x="44" y="12"/>
                </a:lnTo>
                <a:lnTo>
                  <a:pt x="33" y="12"/>
                </a:lnTo>
                <a:lnTo>
                  <a:pt x="24" y="9"/>
                </a:lnTo>
                <a:lnTo>
                  <a:pt x="15" y="6"/>
                </a:lnTo>
                <a:lnTo>
                  <a:pt x="9" y="3"/>
                </a:lnTo>
                <a:lnTo>
                  <a:pt x="3" y="0"/>
                </a:lnTo>
                <a:close/>
              </a:path>
            </a:pathLst>
          </a:custGeom>
          <a:solidFill>
            <a:srgbClr val="00FFCC"/>
          </a:solidFill>
          <a:ln w="3175">
            <a:solidFill>
              <a:srgbClr val="000000"/>
            </a:solidFill>
            <a:round/>
            <a:headEnd/>
            <a:tailEnd/>
          </a:ln>
        </p:spPr>
        <p:txBody>
          <a:bodyPr/>
          <a:lstStyle/>
          <a:p>
            <a:endParaRPr lang="en-US"/>
          </a:p>
        </p:txBody>
      </p:sp>
      <p:sp>
        <p:nvSpPr>
          <p:cNvPr id="11297" name="Freeform 33"/>
          <p:cNvSpPr>
            <a:spLocks/>
          </p:cNvSpPr>
          <p:nvPr/>
        </p:nvSpPr>
        <p:spPr bwMode="auto">
          <a:xfrm>
            <a:off x="3189288" y="4878388"/>
            <a:ext cx="176212" cy="217487"/>
          </a:xfrm>
          <a:custGeom>
            <a:avLst/>
            <a:gdLst>
              <a:gd name="T0" fmla="*/ 0 w 80"/>
              <a:gd name="T1" fmla="*/ 0 h 92"/>
              <a:gd name="T2" fmla="*/ 0 w 80"/>
              <a:gd name="T3" fmla="*/ 0 h 92"/>
              <a:gd name="T4" fmla="*/ 2147483647 w 80"/>
              <a:gd name="T5" fmla="*/ 2147483647 h 92"/>
              <a:gd name="T6" fmla="*/ 2147483647 w 80"/>
              <a:gd name="T7" fmla="*/ 2147483647 h 92"/>
              <a:gd name="T8" fmla="*/ 2147483647 w 80"/>
              <a:gd name="T9" fmla="*/ 2147483647 h 92"/>
              <a:gd name="T10" fmla="*/ 2147483647 w 80"/>
              <a:gd name="T11" fmla="*/ 2147483647 h 92"/>
              <a:gd name="T12" fmla="*/ 2147483647 w 80"/>
              <a:gd name="T13" fmla="*/ 2147483647 h 92"/>
              <a:gd name="T14" fmla="*/ 2147483647 w 80"/>
              <a:gd name="T15" fmla="*/ 2147483647 h 92"/>
              <a:gd name="T16" fmla="*/ 2147483647 w 80"/>
              <a:gd name="T17" fmla="*/ 2147483647 h 92"/>
              <a:gd name="T18" fmla="*/ 2147483647 w 80"/>
              <a:gd name="T19" fmla="*/ 2147483647 h 92"/>
              <a:gd name="T20" fmla="*/ 2147483647 w 80"/>
              <a:gd name="T21" fmla="*/ 2147483647 h 92"/>
              <a:gd name="T22" fmla="*/ 2147483647 w 80"/>
              <a:gd name="T23" fmla="*/ 2147483647 h 92"/>
              <a:gd name="T24" fmla="*/ 2147483647 w 80"/>
              <a:gd name="T25" fmla="*/ 2147483647 h 92"/>
              <a:gd name="T26" fmla="*/ 2147483647 w 80"/>
              <a:gd name="T27" fmla="*/ 0 h 92"/>
              <a:gd name="T28" fmla="*/ 0 w 80"/>
              <a:gd name="T29" fmla="*/ 0 h 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92"/>
              <a:gd name="T47" fmla="*/ 80 w 80"/>
              <a:gd name="T48" fmla="*/ 92 h 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92">
                <a:moveTo>
                  <a:pt x="0" y="0"/>
                </a:moveTo>
                <a:lnTo>
                  <a:pt x="0" y="0"/>
                </a:lnTo>
                <a:lnTo>
                  <a:pt x="6" y="41"/>
                </a:lnTo>
                <a:lnTo>
                  <a:pt x="30" y="62"/>
                </a:lnTo>
                <a:lnTo>
                  <a:pt x="47" y="92"/>
                </a:lnTo>
                <a:lnTo>
                  <a:pt x="53" y="83"/>
                </a:lnTo>
                <a:lnTo>
                  <a:pt x="65" y="56"/>
                </a:lnTo>
                <a:lnTo>
                  <a:pt x="80" y="47"/>
                </a:lnTo>
                <a:lnTo>
                  <a:pt x="80" y="27"/>
                </a:lnTo>
                <a:lnTo>
                  <a:pt x="74" y="12"/>
                </a:lnTo>
                <a:lnTo>
                  <a:pt x="53" y="12"/>
                </a:lnTo>
                <a:lnTo>
                  <a:pt x="33" y="12"/>
                </a:lnTo>
                <a:lnTo>
                  <a:pt x="15" y="6"/>
                </a:lnTo>
                <a:lnTo>
                  <a:pt x="3" y="0"/>
                </a:lnTo>
                <a:lnTo>
                  <a:pt x="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8" name="Freeform 34"/>
          <p:cNvSpPr>
            <a:spLocks/>
          </p:cNvSpPr>
          <p:nvPr/>
        </p:nvSpPr>
        <p:spPr bwMode="auto">
          <a:xfrm>
            <a:off x="3189288" y="4878388"/>
            <a:ext cx="176212" cy="214312"/>
          </a:xfrm>
          <a:custGeom>
            <a:avLst/>
            <a:gdLst>
              <a:gd name="T0" fmla="*/ 2147483647 w 80"/>
              <a:gd name="T1" fmla="*/ 0 h 89"/>
              <a:gd name="T2" fmla="*/ 0 w 80"/>
              <a:gd name="T3" fmla="*/ 0 h 89"/>
              <a:gd name="T4" fmla="*/ 2147483647 w 80"/>
              <a:gd name="T5" fmla="*/ 2147483647 h 89"/>
              <a:gd name="T6" fmla="*/ 2147483647 w 80"/>
              <a:gd name="T7" fmla="*/ 2147483647 h 89"/>
              <a:gd name="T8" fmla="*/ 2147483647 w 80"/>
              <a:gd name="T9" fmla="*/ 2147483647 h 89"/>
              <a:gd name="T10" fmla="*/ 2147483647 w 80"/>
              <a:gd name="T11" fmla="*/ 2147483647 h 89"/>
              <a:gd name="T12" fmla="*/ 2147483647 w 80"/>
              <a:gd name="T13" fmla="*/ 2147483647 h 89"/>
              <a:gd name="T14" fmla="*/ 2147483647 w 80"/>
              <a:gd name="T15" fmla="*/ 2147483647 h 89"/>
              <a:gd name="T16" fmla="*/ 2147483647 w 80"/>
              <a:gd name="T17" fmla="*/ 2147483647 h 89"/>
              <a:gd name="T18" fmla="*/ 2147483647 w 80"/>
              <a:gd name="T19" fmla="*/ 2147483647 h 89"/>
              <a:gd name="T20" fmla="*/ 2147483647 w 80"/>
              <a:gd name="T21" fmla="*/ 2147483647 h 89"/>
              <a:gd name="T22" fmla="*/ 2147483647 w 80"/>
              <a:gd name="T23" fmla="*/ 2147483647 h 89"/>
              <a:gd name="T24" fmla="*/ 2147483647 w 80"/>
              <a:gd name="T25" fmla="*/ 2147483647 h 89"/>
              <a:gd name="T26" fmla="*/ 2147483647 w 80"/>
              <a:gd name="T27" fmla="*/ 2147483647 h 89"/>
              <a:gd name="T28" fmla="*/ 2147483647 w 80"/>
              <a:gd name="T29" fmla="*/ 2147483647 h 89"/>
              <a:gd name="T30" fmla="*/ 2147483647 w 80"/>
              <a:gd name="T31" fmla="*/ 2147483647 h 89"/>
              <a:gd name="T32" fmla="*/ 2147483647 w 80"/>
              <a:gd name="T33" fmla="*/ 2147483647 h 89"/>
              <a:gd name="T34" fmla="*/ 2147483647 w 80"/>
              <a:gd name="T35" fmla="*/ 2147483647 h 89"/>
              <a:gd name="T36" fmla="*/ 2147483647 w 80"/>
              <a:gd name="T37" fmla="*/ 2147483647 h 89"/>
              <a:gd name="T38" fmla="*/ 2147483647 w 80"/>
              <a:gd name="T39" fmla="*/ 2147483647 h 89"/>
              <a:gd name="T40" fmla="*/ 2147483647 w 80"/>
              <a:gd name="T41" fmla="*/ 2147483647 h 89"/>
              <a:gd name="T42" fmla="*/ 2147483647 w 80"/>
              <a:gd name="T43" fmla="*/ 2147483647 h 89"/>
              <a:gd name="T44" fmla="*/ 2147483647 w 80"/>
              <a:gd name="T45" fmla="*/ 2147483647 h 89"/>
              <a:gd name="T46" fmla="*/ 2147483647 w 80"/>
              <a:gd name="T47" fmla="*/ 2147483647 h 89"/>
              <a:gd name="T48" fmla="*/ 2147483647 w 80"/>
              <a:gd name="T49" fmla="*/ 2147483647 h 89"/>
              <a:gd name="T50" fmla="*/ 2147483647 w 80"/>
              <a:gd name="T51" fmla="*/ 2147483647 h 89"/>
              <a:gd name="T52" fmla="*/ 2147483647 w 80"/>
              <a:gd name="T53" fmla="*/ 2147483647 h 89"/>
              <a:gd name="T54" fmla="*/ 2147483647 w 80"/>
              <a:gd name="T55" fmla="*/ 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89"/>
              <a:gd name="T86" fmla="*/ 80 w 80"/>
              <a:gd name="T87" fmla="*/ 89 h 8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89">
                <a:moveTo>
                  <a:pt x="3" y="0"/>
                </a:moveTo>
                <a:lnTo>
                  <a:pt x="0" y="0"/>
                </a:lnTo>
                <a:lnTo>
                  <a:pt x="3" y="21"/>
                </a:lnTo>
                <a:lnTo>
                  <a:pt x="9" y="38"/>
                </a:lnTo>
                <a:lnTo>
                  <a:pt x="18" y="53"/>
                </a:lnTo>
                <a:lnTo>
                  <a:pt x="30" y="62"/>
                </a:lnTo>
                <a:lnTo>
                  <a:pt x="38" y="77"/>
                </a:lnTo>
                <a:lnTo>
                  <a:pt x="41" y="83"/>
                </a:lnTo>
                <a:lnTo>
                  <a:pt x="47" y="86"/>
                </a:lnTo>
                <a:lnTo>
                  <a:pt x="47" y="89"/>
                </a:lnTo>
                <a:lnTo>
                  <a:pt x="50" y="89"/>
                </a:lnTo>
                <a:lnTo>
                  <a:pt x="53" y="80"/>
                </a:lnTo>
                <a:lnTo>
                  <a:pt x="59" y="71"/>
                </a:lnTo>
                <a:lnTo>
                  <a:pt x="65" y="59"/>
                </a:lnTo>
                <a:lnTo>
                  <a:pt x="74" y="53"/>
                </a:lnTo>
                <a:lnTo>
                  <a:pt x="77" y="47"/>
                </a:lnTo>
                <a:lnTo>
                  <a:pt x="80" y="38"/>
                </a:lnTo>
                <a:lnTo>
                  <a:pt x="80" y="27"/>
                </a:lnTo>
                <a:lnTo>
                  <a:pt x="77" y="21"/>
                </a:lnTo>
                <a:lnTo>
                  <a:pt x="71" y="15"/>
                </a:lnTo>
                <a:lnTo>
                  <a:pt x="65" y="12"/>
                </a:lnTo>
                <a:lnTo>
                  <a:pt x="53" y="12"/>
                </a:lnTo>
                <a:lnTo>
                  <a:pt x="44" y="12"/>
                </a:lnTo>
                <a:lnTo>
                  <a:pt x="33" y="12"/>
                </a:lnTo>
                <a:lnTo>
                  <a:pt x="24" y="9"/>
                </a:lnTo>
                <a:lnTo>
                  <a:pt x="15" y="6"/>
                </a:lnTo>
                <a:lnTo>
                  <a:pt x="9" y="3"/>
                </a:lnTo>
                <a:lnTo>
                  <a:pt x="3"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99" name="Freeform 35"/>
          <p:cNvSpPr>
            <a:spLocks/>
          </p:cNvSpPr>
          <p:nvPr/>
        </p:nvSpPr>
        <p:spPr bwMode="auto">
          <a:xfrm>
            <a:off x="3336925" y="4949825"/>
            <a:ext cx="212725" cy="161925"/>
          </a:xfrm>
          <a:custGeom>
            <a:avLst/>
            <a:gdLst>
              <a:gd name="T0" fmla="*/ 2147483647 w 92"/>
              <a:gd name="T1" fmla="*/ 2147483647 h 68"/>
              <a:gd name="T2" fmla="*/ 0 w 92"/>
              <a:gd name="T3" fmla="*/ 2147483647 h 68"/>
              <a:gd name="T4" fmla="*/ 2147483647 w 92"/>
              <a:gd name="T5" fmla="*/ 2147483647 h 68"/>
              <a:gd name="T6" fmla="*/ 2147483647 w 92"/>
              <a:gd name="T7" fmla="*/ 2147483647 h 68"/>
              <a:gd name="T8" fmla="*/ 2147483647 w 92"/>
              <a:gd name="T9" fmla="*/ 2147483647 h 68"/>
              <a:gd name="T10" fmla="*/ 2147483647 w 92"/>
              <a:gd name="T11" fmla="*/ 2147483647 h 68"/>
              <a:gd name="T12" fmla="*/ 2147483647 w 92"/>
              <a:gd name="T13" fmla="*/ 2147483647 h 68"/>
              <a:gd name="T14" fmla="*/ 2147483647 w 92"/>
              <a:gd name="T15" fmla="*/ 2147483647 h 68"/>
              <a:gd name="T16" fmla="*/ 2147483647 w 92"/>
              <a:gd name="T17" fmla="*/ 2147483647 h 68"/>
              <a:gd name="T18" fmla="*/ 2147483647 w 92"/>
              <a:gd name="T19" fmla="*/ 2147483647 h 68"/>
              <a:gd name="T20" fmla="*/ 2147483647 w 92"/>
              <a:gd name="T21" fmla="*/ 2147483647 h 68"/>
              <a:gd name="T22" fmla="*/ 2147483647 w 92"/>
              <a:gd name="T23" fmla="*/ 2147483647 h 68"/>
              <a:gd name="T24" fmla="*/ 2147483647 w 92"/>
              <a:gd name="T25" fmla="*/ 2147483647 h 68"/>
              <a:gd name="T26" fmla="*/ 2147483647 w 92"/>
              <a:gd name="T27" fmla="*/ 2147483647 h 68"/>
              <a:gd name="T28" fmla="*/ 2147483647 w 92"/>
              <a:gd name="T29" fmla="*/ 2147483647 h 68"/>
              <a:gd name="T30" fmla="*/ 2147483647 w 92"/>
              <a:gd name="T31" fmla="*/ 2147483647 h 68"/>
              <a:gd name="T32" fmla="*/ 2147483647 w 92"/>
              <a:gd name="T33" fmla="*/ 0 h 68"/>
              <a:gd name="T34" fmla="*/ 2147483647 w 92"/>
              <a:gd name="T35" fmla="*/ 0 h 68"/>
              <a:gd name="T36" fmla="*/ 2147483647 w 92"/>
              <a:gd name="T37" fmla="*/ 2147483647 h 68"/>
              <a:gd name="T38" fmla="*/ 2147483647 w 92"/>
              <a:gd name="T39" fmla="*/ 2147483647 h 68"/>
              <a:gd name="T40" fmla="*/ 2147483647 w 92"/>
              <a:gd name="T41" fmla="*/ 2147483647 h 68"/>
              <a:gd name="T42" fmla="*/ 2147483647 w 92"/>
              <a:gd name="T43" fmla="*/ 2147483647 h 68"/>
              <a:gd name="T44" fmla="*/ 2147483647 w 92"/>
              <a:gd name="T45" fmla="*/ 2147483647 h 68"/>
              <a:gd name="T46" fmla="*/ 2147483647 w 92"/>
              <a:gd name="T47" fmla="*/ 2147483647 h 68"/>
              <a:gd name="T48" fmla="*/ 2147483647 w 92"/>
              <a:gd name="T49" fmla="*/ 2147483647 h 68"/>
              <a:gd name="T50" fmla="*/ 2147483647 w 92"/>
              <a:gd name="T51" fmla="*/ 2147483647 h 68"/>
              <a:gd name="T52" fmla="*/ 2147483647 w 92"/>
              <a:gd name="T53" fmla="*/ 2147483647 h 68"/>
              <a:gd name="T54" fmla="*/ 2147483647 w 92"/>
              <a:gd name="T55" fmla="*/ 2147483647 h 68"/>
              <a:gd name="T56" fmla="*/ 2147483647 w 92"/>
              <a:gd name="T57" fmla="*/ 2147483647 h 68"/>
              <a:gd name="T58" fmla="*/ 2147483647 w 92"/>
              <a:gd name="T59" fmla="*/ 2147483647 h 68"/>
              <a:gd name="T60" fmla="*/ 2147483647 w 92"/>
              <a:gd name="T61" fmla="*/ 2147483647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
              <a:gd name="T94" fmla="*/ 0 h 68"/>
              <a:gd name="T95" fmla="*/ 92 w 92"/>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 h="68">
                <a:moveTo>
                  <a:pt x="3" y="32"/>
                </a:moveTo>
                <a:lnTo>
                  <a:pt x="0" y="38"/>
                </a:lnTo>
                <a:lnTo>
                  <a:pt x="24" y="59"/>
                </a:lnTo>
                <a:lnTo>
                  <a:pt x="36" y="65"/>
                </a:lnTo>
                <a:lnTo>
                  <a:pt x="45" y="68"/>
                </a:lnTo>
                <a:lnTo>
                  <a:pt x="50" y="68"/>
                </a:lnTo>
                <a:lnTo>
                  <a:pt x="53" y="62"/>
                </a:lnTo>
                <a:lnTo>
                  <a:pt x="62" y="47"/>
                </a:lnTo>
                <a:lnTo>
                  <a:pt x="77" y="41"/>
                </a:lnTo>
                <a:lnTo>
                  <a:pt x="83" y="38"/>
                </a:lnTo>
                <a:lnTo>
                  <a:pt x="89" y="32"/>
                </a:lnTo>
                <a:lnTo>
                  <a:pt x="89" y="29"/>
                </a:lnTo>
                <a:lnTo>
                  <a:pt x="92" y="23"/>
                </a:lnTo>
                <a:lnTo>
                  <a:pt x="89" y="11"/>
                </a:lnTo>
                <a:lnTo>
                  <a:pt x="89" y="6"/>
                </a:lnTo>
                <a:lnTo>
                  <a:pt x="86" y="3"/>
                </a:lnTo>
                <a:lnTo>
                  <a:pt x="83" y="0"/>
                </a:lnTo>
                <a:lnTo>
                  <a:pt x="80" y="0"/>
                </a:lnTo>
                <a:lnTo>
                  <a:pt x="77" y="3"/>
                </a:lnTo>
                <a:lnTo>
                  <a:pt x="68" y="8"/>
                </a:lnTo>
                <a:lnTo>
                  <a:pt x="59" y="11"/>
                </a:lnTo>
                <a:lnTo>
                  <a:pt x="50" y="11"/>
                </a:lnTo>
                <a:lnTo>
                  <a:pt x="42" y="11"/>
                </a:lnTo>
                <a:lnTo>
                  <a:pt x="30" y="8"/>
                </a:lnTo>
                <a:lnTo>
                  <a:pt x="24" y="8"/>
                </a:lnTo>
                <a:lnTo>
                  <a:pt x="18" y="8"/>
                </a:lnTo>
                <a:lnTo>
                  <a:pt x="15" y="14"/>
                </a:lnTo>
                <a:lnTo>
                  <a:pt x="9" y="20"/>
                </a:lnTo>
                <a:lnTo>
                  <a:pt x="9" y="23"/>
                </a:lnTo>
                <a:lnTo>
                  <a:pt x="6" y="26"/>
                </a:lnTo>
                <a:lnTo>
                  <a:pt x="3" y="32"/>
                </a:lnTo>
                <a:close/>
              </a:path>
            </a:pathLst>
          </a:custGeom>
          <a:solidFill>
            <a:srgbClr val="00FFCC"/>
          </a:solidFill>
          <a:ln w="3175">
            <a:solidFill>
              <a:srgbClr val="000000"/>
            </a:solidFill>
            <a:round/>
            <a:headEnd/>
            <a:tailEnd/>
          </a:ln>
        </p:spPr>
        <p:txBody>
          <a:bodyPr/>
          <a:lstStyle/>
          <a:p>
            <a:endParaRPr lang="en-US"/>
          </a:p>
        </p:txBody>
      </p:sp>
      <p:sp>
        <p:nvSpPr>
          <p:cNvPr id="11300" name="Freeform 36"/>
          <p:cNvSpPr>
            <a:spLocks/>
          </p:cNvSpPr>
          <p:nvPr/>
        </p:nvSpPr>
        <p:spPr bwMode="auto">
          <a:xfrm>
            <a:off x="3336925" y="4941888"/>
            <a:ext cx="212725" cy="193675"/>
          </a:xfrm>
          <a:custGeom>
            <a:avLst/>
            <a:gdLst>
              <a:gd name="T0" fmla="*/ 0 w 92"/>
              <a:gd name="T1" fmla="*/ 2147483647 h 80"/>
              <a:gd name="T2" fmla="*/ 0 w 92"/>
              <a:gd name="T3" fmla="*/ 2147483647 h 80"/>
              <a:gd name="T4" fmla="*/ 2147483647 w 92"/>
              <a:gd name="T5" fmla="*/ 2147483647 h 80"/>
              <a:gd name="T6" fmla="*/ 2147483647 w 92"/>
              <a:gd name="T7" fmla="*/ 2147483647 h 80"/>
              <a:gd name="T8" fmla="*/ 2147483647 w 92"/>
              <a:gd name="T9" fmla="*/ 2147483647 h 80"/>
              <a:gd name="T10" fmla="*/ 2147483647 w 92"/>
              <a:gd name="T11" fmla="*/ 2147483647 h 80"/>
              <a:gd name="T12" fmla="*/ 2147483647 w 92"/>
              <a:gd name="T13" fmla="*/ 0 h 80"/>
              <a:gd name="T14" fmla="*/ 2147483647 w 92"/>
              <a:gd name="T15" fmla="*/ 2147483647 h 80"/>
              <a:gd name="T16" fmla="*/ 2147483647 w 92"/>
              <a:gd name="T17" fmla="*/ 2147483647 h 80"/>
              <a:gd name="T18" fmla="*/ 2147483647 w 92"/>
              <a:gd name="T19" fmla="*/ 2147483647 h 80"/>
              <a:gd name="T20" fmla="*/ 2147483647 w 92"/>
              <a:gd name="T21" fmla="*/ 2147483647 h 80"/>
              <a:gd name="T22" fmla="*/ 2147483647 w 92"/>
              <a:gd name="T23" fmla="*/ 2147483647 h 80"/>
              <a:gd name="T24" fmla="*/ 2147483647 w 92"/>
              <a:gd name="T25" fmla="*/ 2147483647 h 80"/>
              <a:gd name="T26" fmla="*/ 0 w 92"/>
              <a:gd name="T27" fmla="*/ 2147483647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2"/>
              <a:gd name="T43" fmla="*/ 0 h 80"/>
              <a:gd name="T44" fmla="*/ 92 w 92"/>
              <a:gd name="T45" fmla="*/ 80 h 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2" h="80">
                <a:moveTo>
                  <a:pt x="0" y="41"/>
                </a:moveTo>
                <a:lnTo>
                  <a:pt x="0" y="41"/>
                </a:lnTo>
                <a:lnTo>
                  <a:pt x="48" y="80"/>
                </a:lnTo>
                <a:lnTo>
                  <a:pt x="59" y="47"/>
                </a:lnTo>
                <a:lnTo>
                  <a:pt x="92" y="38"/>
                </a:lnTo>
                <a:lnTo>
                  <a:pt x="89" y="14"/>
                </a:lnTo>
                <a:lnTo>
                  <a:pt x="86" y="0"/>
                </a:lnTo>
                <a:lnTo>
                  <a:pt x="68" y="11"/>
                </a:lnTo>
                <a:lnTo>
                  <a:pt x="50" y="14"/>
                </a:lnTo>
                <a:lnTo>
                  <a:pt x="30" y="11"/>
                </a:lnTo>
                <a:lnTo>
                  <a:pt x="18" y="9"/>
                </a:lnTo>
                <a:lnTo>
                  <a:pt x="9" y="23"/>
                </a:lnTo>
                <a:lnTo>
                  <a:pt x="6" y="29"/>
                </a:lnTo>
                <a:lnTo>
                  <a:pt x="0" y="41"/>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01" name="Freeform 37"/>
          <p:cNvSpPr>
            <a:spLocks/>
          </p:cNvSpPr>
          <p:nvPr/>
        </p:nvSpPr>
        <p:spPr bwMode="auto">
          <a:xfrm>
            <a:off x="3336925" y="4949825"/>
            <a:ext cx="212725" cy="161925"/>
          </a:xfrm>
          <a:custGeom>
            <a:avLst/>
            <a:gdLst>
              <a:gd name="T0" fmla="*/ 2147483647 w 92"/>
              <a:gd name="T1" fmla="*/ 2147483647 h 68"/>
              <a:gd name="T2" fmla="*/ 0 w 92"/>
              <a:gd name="T3" fmla="*/ 2147483647 h 68"/>
              <a:gd name="T4" fmla="*/ 2147483647 w 92"/>
              <a:gd name="T5" fmla="*/ 2147483647 h 68"/>
              <a:gd name="T6" fmla="*/ 2147483647 w 92"/>
              <a:gd name="T7" fmla="*/ 2147483647 h 68"/>
              <a:gd name="T8" fmla="*/ 2147483647 w 92"/>
              <a:gd name="T9" fmla="*/ 2147483647 h 68"/>
              <a:gd name="T10" fmla="*/ 2147483647 w 92"/>
              <a:gd name="T11" fmla="*/ 2147483647 h 68"/>
              <a:gd name="T12" fmla="*/ 2147483647 w 92"/>
              <a:gd name="T13" fmla="*/ 2147483647 h 68"/>
              <a:gd name="T14" fmla="*/ 2147483647 w 92"/>
              <a:gd name="T15" fmla="*/ 2147483647 h 68"/>
              <a:gd name="T16" fmla="*/ 2147483647 w 92"/>
              <a:gd name="T17" fmla="*/ 2147483647 h 68"/>
              <a:gd name="T18" fmla="*/ 2147483647 w 92"/>
              <a:gd name="T19" fmla="*/ 2147483647 h 68"/>
              <a:gd name="T20" fmla="*/ 2147483647 w 92"/>
              <a:gd name="T21" fmla="*/ 2147483647 h 68"/>
              <a:gd name="T22" fmla="*/ 2147483647 w 92"/>
              <a:gd name="T23" fmla="*/ 2147483647 h 68"/>
              <a:gd name="T24" fmla="*/ 2147483647 w 92"/>
              <a:gd name="T25" fmla="*/ 2147483647 h 68"/>
              <a:gd name="T26" fmla="*/ 2147483647 w 92"/>
              <a:gd name="T27" fmla="*/ 2147483647 h 68"/>
              <a:gd name="T28" fmla="*/ 2147483647 w 92"/>
              <a:gd name="T29" fmla="*/ 2147483647 h 68"/>
              <a:gd name="T30" fmla="*/ 2147483647 w 92"/>
              <a:gd name="T31" fmla="*/ 2147483647 h 68"/>
              <a:gd name="T32" fmla="*/ 2147483647 w 92"/>
              <a:gd name="T33" fmla="*/ 0 h 68"/>
              <a:gd name="T34" fmla="*/ 2147483647 w 92"/>
              <a:gd name="T35" fmla="*/ 0 h 68"/>
              <a:gd name="T36" fmla="*/ 2147483647 w 92"/>
              <a:gd name="T37" fmla="*/ 2147483647 h 68"/>
              <a:gd name="T38" fmla="*/ 2147483647 w 92"/>
              <a:gd name="T39" fmla="*/ 2147483647 h 68"/>
              <a:gd name="T40" fmla="*/ 2147483647 w 92"/>
              <a:gd name="T41" fmla="*/ 2147483647 h 68"/>
              <a:gd name="T42" fmla="*/ 2147483647 w 92"/>
              <a:gd name="T43" fmla="*/ 2147483647 h 68"/>
              <a:gd name="T44" fmla="*/ 2147483647 w 92"/>
              <a:gd name="T45" fmla="*/ 2147483647 h 68"/>
              <a:gd name="T46" fmla="*/ 2147483647 w 92"/>
              <a:gd name="T47" fmla="*/ 2147483647 h 68"/>
              <a:gd name="T48" fmla="*/ 2147483647 w 92"/>
              <a:gd name="T49" fmla="*/ 2147483647 h 68"/>
              <a:gd name="T50" fmla="*/ 2147483647 w 92"/>
              <a:gd name="T51" fmla="*/ 2147483647 h 68"/>
              <a:gd name="T52" fmla="*/ 2147483647 w 92"/>
              <a:gd name="T53" fmla="*/ 2147483647 h 68"/>
              <a:gd name="T54" fmla="*/ 2147483647 w 92"/>
              <a:gd name="T55" fmla="*/ 2147483647 h 68"/>
              <a:gd name="T56" fmla="*/ 2147483647 w 92"/>
              <a:gd name="T57" fmla="*/ 2147483647 h 68"/>
              <a:gd name="T58" fmla="*/ 2147483647 w 92"/>
              <a:gd name="T59" fmla="*/ 2147483647 h 68"/>
              <a:gd name="T60" fmla="*/ 2147483647 w 92"/>
              <a:gd name="T61" fmla="*/ 2147483647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
              <a:gd name="T94" fmla="*/ 0 h 68"/>
              <a:gd name="T95" fmla="*/ 92 w 92"/>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 h="68">
                <a:moveTo>
                  <a:pt x="3" y="32"/>
                </a:moveTo>
                <a:lnTo>
                  <a:pt x="0" y="38"/>
                </a:lnTo>
                <a:lnTo>
                  <a:pt x="24" y="59"/>
                </a:lnTo>
                <a:lnTo>
                  <a:pt x="36" y="65"/>
                </a:lnTo>
                <a:lnTo>
                  <a:pt x="45" y="68"/>
                </a:lnTo>
                <a:lnTo>
                  <a:pt x="50" y="68"/>
                </a:lnTo>
                <a:lnTo>
                  <a:pt x="53" y="62"/>
                </a:lnTo>
                <a:lnTo>
                  <a:pt x="62" y="47"/>
                </a:lnTo>
                <a:lnTo>
                  <a:pt x="77" y="41"/>
                </a:lnTo>
                <a:lnTo>
                  <a:pt x="83" y="38"/>
                </a:lnTo>
                <a:lnTo>
                  <a:pt x="89" y="32"/>
                </a:lnTo>
                <a:lnTo>
                  <a:pt x="89" y="29"/>
                </a:lnTo>
                <a:lnTo>
                  <a:pt x="92" y="23"/>
                </a:lnTo>
                <a:lnTo>
                  <a:pt x="89" y="11"/>
                </a:lnTo>
                <a:lnTo>
                  <a:pt x="89" y="6"/>
                </a:lnTo>
                <a:lnTo>
                  <a:pt x="86" y="3"/>
                </a:lnTo>
                <a:lnTo>
                  <a:pt x="83" y="0"/>
                </a:lnTo>
                <a:lnTo>
                  <a:pt x="80" y="0"/>
                </a:lnTo>
                <a:lnTo>
                  <a:pt x="77" y="3"/>
                </a:lnTo>
                <a:lnTo>
                  <a:pt x="68" y="8"/>
                </a:lnTo>
                <a:lnTo>
                  <a:pt x="59" y="11"/>
                </a:lnTo>
                <a:lnTo>
                  <a:pt x="50" y="11"/>
                </a:lnTo>
                <a:lnTo>
                  <a:pt x="42" y="11"/>
                </a:lnTo>
                <a:lnTo>
                  <a:pt x="30" y="8"/>
                </a:lnTo>
                <a:lnTo>
                  <a:pt x="24" y="8"/>
                </a:lnTo>
                <a:lnTo>
                  <a:pt x="18" y="8"/>
                </a:lnTo>
                <a:lnTo>
                  <a:pt x="15" y="14"/>
                </a:lnTo>
                <a:lnTo>
                  <a:pt x="9" y="20"/>
                </a:lnTo>
                <a:lnTo>
                  <a:pt x="9" y="23"/>
                </a:lnTo>
                <a:lnTo>
                  <a:pt x="6" y="26"/>
                </a:lnTo>
                <a:lnTo>
                  <a:pt x="3" y="32"/>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02" name="Freeform 38"/>
          <p:cNvSpPr>
            <a:spLocks/>
          </p:cNvSpPr>
          <p:nvPr/>
        </p:nvSpPr>
        <p:spPr bwMode="auto">
          <a:xfrm>
            <a:off x="3541713" y="4905375"/>
            <a:ext cx="198437" cy="269875"/>
          </a:xfrm>
          <a:custGeom>
            <a:avLst/>
            <a:gdLst>
              <a:gd name="T0" fmla="*/ 2147483647 w 89"/>
              <a:gd name="T1" fmla="*/ 2147483647 h 112"/>
              <a:gd name="T2" fmla="*/ 0 w 89"/>
              <a:gd name="T3" fmla="*/ 2147483647 h 112"/>
              <a:gd name="T4" fmla="*/ 2147483647 w 89"/>
              <a:gd name="T5" fmla="*/ 2147483647 h 112"/>
              <a:gd name="T6" fmla="*/ 2147483647 w 89"/>
              <a:gd name="T7" fmla="*/ 2147483647 h 112"/>
              <a:gd name="T8" fmla="*/ 2147483647 w 89"/>
              <a:gd name="T9" fmla="*/ 2147483647 h 112"/>
              <a:gd name="T10" fmla="*/ 2147483647 w 89"/>
              <a:gd name="T11" fmla="*/ 2147483647 h 112"/>
              <a:gd name="T12" fmla="*/ 2147483647 w 89"/>
              <a:gd name="T13" fmla="*/ 2147483647 h 112"/>
              <a:gd name="T14" fmla="*/ 2147483647 w 89"/>
              <a:gd name="T15" fmla="*/ 2147483647 h 112"/>
              <a:gd name="T16" fmla="*/ 2147483647 w 89"/>
              <a:gd name="T17" fmla="*/ 0 h 112"/>
              <a:gd name="T18" fmla="*/ 2147483647 w 89"/>
              <a:gd name="T19" fmla="*/ 0 h 112"/>
              <a:gd name="T20" fmla="*/ 2147483647 w 89"/>
              <a:gd name="T21" fmla="*/ 2147483647 h 112"/>
              <a:gd name="T22" fmla="*/ 2147483647 w 89"/>
              <a:gd name="T23" fmla="*/ 2147483647 h 112"/>
              <a:gd name="T24" fmla="*/ 2147483647 w 89"/>
              <a:gd name="T25" fmla="*/ 2147483647 h 112"/>
              <a:gd name="T26" fmla="*/ 2147483647 w 89"/>
              <a:gd name="T27" fmla="*/ 2147483647 h 112"/>
              <a:gd name="T28" fmla="*/ 2147483647 w 89"/>
              <a:gd name="T29" fmla="*/ 2147483647 h 112"/>
              <a:gd name="T30" fmla="*/ 2147483647 w 89"/>
              <a:gd name="T31" fmla="*/ 2147483647 h 112"/>
              <a:gd name="T32" fmla="*/ 2147483647 w 89"/>
              <a:gd name="T33" fmla="*/ 2147483647 h 112"/>
              <a:gd name="T34" fmla="*/ 2147483647 w 89"/>
              <a:gd name="T35" fmla="*/ 2147483647 h 112"/>
              <a:gd name="T36" fmla="*/ 2147483647 w 89"/>
              <a:gd name="T37" fmla="*/ 2147483647 h 112"/>
              <a:gd name="T38" fmla="*/ 2147483647 w 89"/>
              <a:gd name="T39" fmla="*/ 2147483647 h 112"/>
              <a:gd name="T40" fmla="*/ 2147483647 w 89"/>
              <a:gd name="T41" fmla="*/ 2147483647 h 112"/>
              <a:gd name="T42" fmla="*/ 2147483647 w 89"/>
              <a:gd name="T43" fmla="*/ 2147483647 h 112"/>
              <a:gd name="T44" fmla="*/ 2147483647 w 89"/>
              <a:gd name="T45" fmla="*/ 2147483647 h 112"/>
              <a:gd name="T46" fmla="*/ 2147483647 w 89"/>
              <a:gd name="T47" fmla="*/ 2147483647 h 112"/>
              <a:gd name="T48" fmla="*/ 2147483647 w 89"/>
              <a:gd name="T49" fmla="*/ 2147483647 h 112"/>
              <a:gd name="T50" fmla="*/ 2147483647 w 89"/>
              <a:gd name="T51" fmla="*/ 2147483647 h 112"/>
              <a:gd name="T52" fmla="*/ 2147483647 w 89"/>
              <a:gd name="T53" fmla="*/ 2147483647 h 112"/>
              <a:gd name="T54" fmla="*/ 2147483647 w 89"/>
              <a:gd name="T55" fmla="*/ 2147483647 h 112"/>
              <a:gd name="T56" fmla="*/ 2147483647 w 89"/>
              <a:gd name="T57" fmla="*/ 2147483647 h 112"/>
              <a:gd name="T58" fmla="*/ 2147483647 w 89"/>
              <a:gd name="T59" fmla="*/ 2147483647 h 112"/>
              <a:gd name="T60" fmla="*/ 2147483647 w 89"/>
              <a:gd name="T61" fmla="*/ 2147483647 h 112"/>
              <a:gd name="T62" fmla="*/ 2147483647 w 89"/>
              <a:gd name="T63" fmla="*/ 2147483647 h 112"/>
              <a:gd name="T64" fmla="*/ 2147483647 w 89"/>
              <a:gd name="T65" fmla="*/ 2147483647 h 112"/>
              <a:gd name="T66" fmla="*/ 2147483647 w 89"/>
              <a:gd name="T67" fmla="*/ 2147483647 h 112"/>
              <a:gd name="T68" fmla="*/ 2147483647 w 89"/>
              <a:gd name="T69" fmla="*/ 2147483647 h 112"/>
              <a:gd name="T70" fmla="*/ 2147483647 w 89"/>
              <a:gd name="T71" fmla="*/ 2147483647 h 112"/>
              <a:gd name="T72" fmla="*/ 2147483647 w 89"/>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
              <a:gd name="T112" fmla="*/ 0 h 112"/>
              <a:gd name="T113" fmla="*/ 89 w 89"/>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 h="112">
                <a:moveTo>
                  <a:pt x="3" y="32"/>
                </a:moveTo>
                <a:lnTo>
                  <a:pt x="0" y="21"/>
                </a:lnTo>
                <a:lnTo>
                  <a:pt x="18" y="21"/>
                </a:lnTo>
                <a:lnTo>
                  <a:pt x="27" y="21"/>
                </a:lnTo>
                <a:lnTo>
                  <a:pt x="33" y="18"/>
                </a:lnTo>
                <a:lnTo>
                  <a:pt x="36" y="15"/>
                </a:lnTo>
                <a:lnTo>
                  <a:pt x="39" y="12"/>
                </a:lnTo>
                <a:lnTo>
                  <a:pt x="39" y="3"/>
                </a:lnTo>
                <a:lnTo>
                  <a:pt x="44" y="0"/>
                </a:lnTo>
                <a:lnTo>
                  <a:pt x="47" y="0"/>
                </a:lnTo>
                <a:lnTo>
                  <a:pt x="56" y="3"/>
                </a:lnTo>
                <a:lnTo>
                  <a:pt x="65" y="9"/>
                </a:lnTo>
                <a:lnTo>
                  <a:pt x="77" y="12"/>
                </a:lnTo>
                <a:lnTo>
                  <a:pt x="80" y="12"/>
                </a:lnTo>
                <a:lnTo>
                  <a:pt x="86" y="15"/>
                </a:lnTo>
                <a:lnTo>
                  <a:pt x="86" y="18"/>
                </a:lnTo>
                <a:lnTo>
                  <a:pt x="89" y="24"/>
                </a:lnTo>
                <a:lnTo>
                  <a:pt x="86" y="26"/>
                </a:lnTo>
                <a:lnTo>
                  <a:pt x="83" y="35"/>
                </a:lnTo>
                <a:lnTo>
                  <a:pt x="74" y="44"/>
                </a:lnTo>
                <a:lnTo>
                  <a:pt x="68" y="53"/>
                </a:lnTo>
                <a:lnTo>
                  <a:pt x="50" y="74"/>
                </a:lnTo>
                <a:lnTo>
                  <a:pt x="42" y="92"/>
                </a:lnTo>
                <a:lnTo>
                  <a:pt x="36" y="101"/>
                </a:lnTo>
                <a:lnTo>
                  <a:pt x="33" y="106"/>
                </a:lnTo>
                <a:lnTo>
                  <a:pt x="33" y="109"/>
                </a:lnTo>
                <a:lnTo>
                  <a:pt x="30" y="112"/>
                </a:lnTo>
                <a:lnTo>
                  <a:pt x="27" y="112"/>
                </a:lnTo>
                <a:lnTo>
                  <a:pt x="27" y="109"/>
                </a:lnTo>
                <a:lnTo>
                  <a:pt x="24" y="104"/>
                </a:lnTo>
                <a:lnTo>
                  <a:pt x="21" y="98"/>
                </a:lnTo>
                <a:lnTo>
                  <a:pt x="15" y="80"/>
                </a:lnTo>
                <a:lnTo>
                  <a:pt x="12" y="65"/>
                </a:lnTo>
                <a:lnTo>
                  <a:pt x="6" y="53"/>
                </a:lnTo>
                <a:lnTo>
                  <a:pt x="6" y="47"/>
                </a:lnTo>
                <a:lnTo>
                  <a:pt x="3" y="41"/>
                </a:lnTo>
                <a:lnTo>
                  <a:pt x="3" y="32"/>
                </a:lnTo>
                <a:close/>
              </a:path>
            </a:pathLst>
          </a:custGeom>
          <a:solidFill>
            <a:srgbClr val="00FFCC"/>
          </a:solidFill>
          <a:ln w="3175">
            <a:solidFill>
              <a:srgbClr val="000000"/>
            </a:solidFill>
            <a:round/>
            <a:headEnd/>
            <a:tailEnd/>
          </a:ln>
        </p:spPr>
        <p:txBody>
          <a:bodyPr/>
          <a:lstStyle/>
          <a:p>
            <a:endParaRPr lang="en-US"/>
          </a:p>
        </p:txBody>
      </p:sp>
      <p:sp>
        <p:nvSpPr>
          <p:cNvPr id="11303" name="Freeform 39"/>
          <p:cNvSpPr>
            <a:spLocks/>
          </p:cNvSpPr>
          <p:nvPr/>
        </p:nvSpPr>
        <p:spPr bwMode="auto">
          <a:xfrm>
            <a:off x="3541713" y="4897438"/>
            <a:ext cx="198437" cy="285750"/>
          </a:xfrm>
          <a:custGeom>
            <a:avLst/>
            <a:gdLst>
              <a:gd name="T0" fmla="*/ 0 w 89"/>
              <a:gd name="T1" fmla="*/ 2147483647 h 118"/>
              <a:gd name="T2" fmla="*/ 0 w 89"/>
              <a:gd name="T3" fmla="*/ 2147483647 h 118"/>
              <a:gd name="T4" fmla="*/ 2147483647 w 89"/>
              <a:gd name="T5" fmla="*/ 2147483647 h 118"/>
              <a:gd name="T6" fmla="*/ 2147483647 w 89"/>
              <a:gd name="T7" fmla="*/ 2147483647 h 118"/>
              <a:gd name="T8" fmla="*/ 2147483647 w 89"/>
              <a:gd name="T9" fmla="*/ 0 h 118"/>
              <a:gd name="T10" fmla="*/ 2147483647 w 89"/>
              <a:gd name="T11" fmla="*/ 2147483647 h 118"/>
              <a:gd name="T12" fmla="*/ 2147483647 w 89"/>
              <a:gd name="T13" fmla="*/ 2147483647 h 118"/>
              <a:gd name="T14" fmla="*/ 2147483647 w 89"/>
              <a:gd name="T15" fmla="*/ 2147483647 h 118"/>
              <a:gd name="T16" fmla="*/ 2147483647 w 89"/>
              <a:gd name="T17" fmla="*/ 2147483647 h 118"/>
              <a:gd name="T18" fmla="*/ 2147483647 w 89"/>
              <a:gd name="T19" fmla="*/ 2147483647 h 118"/>
              <a:gd name="T20" fmla="*/ 2147483647 w 89"/>
              <a:gd name="T21" fmla="*/ 2147483647 h 118"/>
              <a:gd name="T22" fmla="*/ 2147483647 w 89"/>
              <a:gd name="T23" fmla="*/ 2147483647 h 118"/>
              <a:gd name="T24" fmla="*/ 2147483647 w 89"/>
              <a:gd name="T25" fmla="*/ 2147483647 h 118"/>
              <a:gd name="T26" fmla="*/ 2147483647 w 89"/>
              <a:gd name="T27" fmla="*/ 2147483647 h 118"/>
              <a:gd name="T28" fmla="*/ 0 w 89"/>
              <a:gd name="T29" fmla="*/ 2147483647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9"/>
              <a:gd name="T46" fmla="*/ 0 h 118"/>
              <a:gd name="T47" fmla="*/ 89 w 89"/>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9" h="118">
                <a:moveTo>
                  <a:pt x="0" y="24"/>
                </a:moveTo>
                <a:lnTo>
                  <a:pt x="0" y="24"/>
                </a:lnTo>
                <a:lnTo>
                  <a:pt x="36" y="24"/>
                </a:lnTo>
                <a:lnTo>
                  <a:pt x="39" y="3"/>
                </a:lnTo>
                <a:lnTo>
                  <a:pt x="47" y="0"/>
                </a:lnTo>
                <a:lnTo>
                  <a:pt x="62" y="12"/>
                </a:lnTo>
                <a:lnTo>
                  <a:pt x="89" y="15"/>
                </a:lnTo>
                <a:lnTo>
                  <a:pt x="86" y="35"/>
                </a:lnTo>
                <a:lnTo>
                  <a:pt x="47" y="77"/>
                </a:lnTo>
                <a:lnTo>
                  <a:pt x="33" y="112"/>
                </a:lnTo>
                <a:lnTo>
                  <a:pt x="27" y="118"/>
                </a:lnTo>
                <a:lnTo>
                  <a:pt x="15" y="80"/>
                </a:lnTo>
                <a:lnTo>
                  <a:pt x="6" y="53"/>
                </a:lnTo>
                <a:lnTo>
                  <a:pt x="3" y="44"/>
                </a:lnTo>
                <a:lnTo>
                  <a:pt x="0" y="24"/>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04" name="Freeform 40"/>
          <p:cNvSpPr>
            <a:spLocks/>
          </p:cNvSpPr>
          <p:nvPr/>
        </p:nvSpPr>
        <p:spPr bwMode="auto">
          <a:xfrm>
            <a:off x="3541713" y="4905375"/>
            <a:ext cx="198437" cy="269875"/>
          </a:xfrm>
          <a:custGeom>
            <a:avLst/>
            <a:gdLst>
              <a:gd name="T0" fmla="*/ 2147483647 w 89"/>
              <a:gd name="T1" fmla="*/ 2147483647 h 112"/>
              <a:gd name="T2" fmla="*/ 0 w 89"/>
              <a:gd name="T3" fmla="*/ 2147483647 h 112"/>
              <a:gd name="T4" fmla="*/ 2147483647 w 89"/>
              <a:gd name="T5" fmla="*/ 2147483647 h 112"/>
              <a:gd name="T6" fmla="*/ 2147483647 w 89"/>
              <a:gd name="T7" fmla="*/ 2147483647 h 112"/>
              <a:gd name="T8" fmla="*/ 2147483647 w 89"/>
              <a:gd name="T9" fmla="*/ 2147483647 h 112"/>
              <a:gd name="T10" fmla="*/ 2147483647 w 89"/>
              <a:gd name="T11" fmla="*/ 2147483647 h 112"/>
              <a:gd name="T12" fmla="*/ 2147483647 w 89"/>
              <a:gd name="T13" fmla="*/ 2147483647 h 112"/>
              <a:gd name="T14" fmla="*/ 2147483647 w 89"/>
              <a:gd name="T15" fmla="*/ 2147483647 h 112"/>
              <a:gd name="T16" fmla="*/ 2147483647 w 89"/>
              <a:gd name="T17" fmla="*/ 0 h 112"/>
              <a:gd name="T18" fmla="*/ 2147483647 w 89"/>
              <a:gd name="T19" fmla="*/ 0 h 112"/>
              <a:gd name="T20" fmla="*/ 2147483647 w 89"/>
              <a:gd name="T21" fmla="*/ 2147483647 h 112"/>
              <a:gd name="T22" fmla="*/ 2147483647 w 89"/>
              <a:gd name="T23" fmla="*/ 2147483647 h 112"/>
              <a:gd name="T24" fmla="*/ 2147483647 w 89"/>
              <a:gd name="T25" fmla="*/ 2147483647 h 112"/>
              <a:gd name="T26" fmla="*/ 2147483647 w 89"/>
              <a:gd name="T27" fmla="*/ 2147483647 h 112"/>
              <a:gd name="T28" fmla="*/ 2147483647 w 89"/>
              <a:gd name="T29" fmla="*/ 2147483647 h 112"/>
              <a:gd name="T30" fmla="*/ 2147483647 w 89"/>
              <a:gd name="T31" fmla="*/ 2147483647 h 112"/>
              <a:gd name="T32" fmla="*/ 2147483647 w 89"/>
              <a:gd name="T33" fmla="*/ 2147483647 h 112"/>
              <a:gd name="T34" fmla="*/ 2147483647 w 89"/>
              <a:gd name="T35" fmla="*/ 2147483647 h 112"/>
              <a:gd name="T36" fmla="*/ 2147483647 w 89"/>
              <a:gd name="T37" fmla="*/ 2147483647 h 112"/>
              <a:gd name="T38" fmla="*/ 2147483647 w 89"/>
              <a:gd name="T39" fmla="*/ 2147483647 h 112"/>
              <a:gd name="T40" fmla="*/ 2147483647 w 89"/>
              <a:gd name="T41" fmla="*/ 2147483647 h 112"/>
              <a:gd name="T42" fmla="*/ 2147483647 w 89"/>
              <a:gd name="T43" fmla="*/ 2147483647 h 112"/>
              <a:gd name="T44" fmla="*/ 2147483647 w 89"/>
              <a:gd name="T45" fmla="*/ 2147483647 h 112"/>
              <a:gd name="T46" fmla="*/ 2147483647 w 89"/>
              <a:gd name="T47" fmla="*/ 2147483647 h 112"/>
              <a:gd name="T48" fmla="*/ 2147483647 w 89"/>
              <a:gd name="T49" fmla="*/ 2147483647 h 112"/>
              <a:gd name="T50" fmla="*/ 2147483647 w 89"/>
              <a:gd name="T51" fmla="*/ 2147483647 h 112"/>
              <a:gd name="T52" fmla="*/ 2147483647 w 89"/>
              <a:gd name="T53" fmla="*/ 2147483647 h 112"/>
              <a:gd name="T54" fmla="*/ 2147483647 w 89"/>
              <a:gd name="T55" fmla="*/ 2147483647 h 112"/>
              <a:gd name="T56" fmla="*/ 2147483647 w 89"/>
              <a:gd name="T57" fmla="*/ 2147483647 h 112"/>
              <a:gd name="T58" fmla="*/ 2147483647 w 89"/>
              <a:gd name="T59" fmla="*/ 2147483647 h 112"/>
              <a:gd name="T60" fmla="*/ 2147483647 w 89"/>
              <a:gd name="T61" fmla="*/ 2147483647 h 112"/>
              <a:gd name="T62" fmla="*/ 2147483647 w 89"/>
              <a:gd name="T63" fmla="*/ 2147483647 h 112"/>
              <a:gd name="T64" fmla="*/ 2147483647 w 89"/>
              <a:gd name="T65" fmla="*/ 2147483647 h 112"/>
              <a:gd name="T66" fmla="*/ 2147483647 w 89"/>
              <a:gd name="T67" fmla="*/ 2147483647 h 112"/>
              <a:gd name="T68" fmla="*/ 2147483647 w 89"/>
              <a:gd name="T69" fmla="*/ 2147483647 h 112"/>
              <a:gd name="T70" fmla="*/ 2147483647 w 89"/>
              <a:gd name="T71" fmla="*/ 2147483647 h 112"/>
              <a:gd name="T72" fmla="*/ 2147483647 w 89"/>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
              <a:gd name="T112" fmla="*/ 0 h 112"/>
              <a:gd name="T113" fmla="*/ 89 w 89"/>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 h="112">
                <a:moveTo>
                  <a:pt x="3" y="32"/>
                </a:moveTo>
                <a:lnTo>
                  <a:pt x="0" y="21"/>
                </a:lnTo>
                <a:lnTo>
                  <a:pt x="18" y="21"/>
                </a:lnTo>
                <a:lnTo>
                  <a:pt x="27" y="21"/>
                </a:lnTo>
                <a:lnTo>
                  <a:pt x="33" y="18"/>
                </a:lnTo>
                <a:lnTo>
                  <a:pt x="36" y="15"/>
                </a:lnTo>
                <a:lnTo>
                  <a:pt x="39" y="12"/>
                </a:lnTo>
                <a:lnTo>
                  <a:pt x="39" y="3"/>
                </a:lnTo>
                <a:lnTo>
                  <a:pt x="44" y="0"/>
                </a:lnTo>
                <a:lnTo>
                  <a:pt x="47" y="0"/>
                </a:lnTo>
                <a:lnTo>
                  <a:pt x="56" y="3"/>
                </a:lnTo>
                <a:lnTo>
                  <a:pt x="65" y="9"/>
                </a:lnTo>
                <a:lnTo>
                  <a:pt x="77" y="12"/>
                </a:lnTo>
                <a:lnTo>
                  <a:pt x="80" y="12"/>
                </a:lnTo>
                <a:lnTo>
                  <a:pt x="86" y="15"/>
                </a:lnTo>
                <a:lnTo>
                  <a:pt x="86" y="18"/>
                </a:lnTo>
                <a:lnTo>
                  <a:pt x="89" y="24"/>
                </a:lnTo>
                <a:lnTo>
                  <a:pt x="86" y="26"/>
                </a:lnTo>
                <a:lnTo>
                  <a:pt x="83" y="35"/>
                </a:lnTo>
                <a:lnTo>
                  <a:pt x="74" y="44"/>
                </a:lnTo>
                <a:lnTo>
                  <a:pt x="68" y="53"/>
                </a:lnTo>
                <a:lnTo>
                  <a:pt x="50" y="74"/>
                </a:lnTo>
                <a:lnTo>
                  <a:pt x="42" y="92"/>
                </a:lnTo>
                <a:lnTo>
                  <a:pt x="36" y="101"/>
                </a:lnTo>
                <a:lnTo>
                  <a:pt x="33" y="106"/>
                </a:lnTo>
                <a:lnTo>
                  <a:pt x="33" y="109"/>
                </a:lnTo>
                <a:lnTo>
                  <a:pt x="30" y="112"/>
                </a:lnTo>
                <a:lnTo>
                  <a:pt x="27" y="112"/>
                </a:lnTo>
                <a:lnTo>
                  <a:pt x="27" y="109"/>
                </a:lnTo>
                <a:lnTo>
                  <a:pt x="24" y="104"/>
                </a:lnTo>
                <a:lnTo>
                  <a:pt x="21" y="98"/>
                </a:lnTo>
                <a:lnTo>
                  <a:pt x="15" y="80"/>
                </a:lnTo>
                <a:lnTo>
                  <a:pt x="12" y="65"/>
                </a:lnTo>
                <a:lnTo>
                  <a:pt x="6" y="53"/>
                </a:lnTo>
                <a:lnTo>
                  <a:pt x="6" y="47"/>
                </a:lnTo>
                <a:lnTo>
                  <a:pt x="3" y="41"/>
                </a:lnTo>
                <a:lnTo>
                  <a:pt x="3" y="32"/>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05" name="Freeform 41"/>
          <p:cNvSpPr>
            <a:spLocks/>
          </p:cNvSpPr>
          <p:nvPr/>
        </p:nvSpPr>
        <p:spPr bwMode="auto">
          <a:xfrm>
            <a:off x="3711575" y="4799013"/>
            <a:ext cx="147638" cy="217487"/>
          </a:xfrm>
          <a:custGeom>
            <a:avLst/>
            <a:gdLst>
              <a:gd name="T0" fmla="*/ 2147483647 w 68"/>
              <a:gd name="T1" fmla="*/ 2147483647 h 92"/>
              <a:gd name="T2" fmla="*/ 0 w 68"/>
              <a:gd name="T3" fmla="*/ 2147483647 h 92"/>
              <a:gd name="T4" fmla="*/ 2147483647 w 68"/>
              <a:gd name="T5" fmla="*/ 2147483647 h 92"/>
              <a:gd name="T6" fmla="*/ 2147483647 w 68"/>
              <a:gd name="T7" fmla="*/ 2147483647 h 92"/>
              <a:gd name="T8" fmla="*/ 2147483647 w 68"/>
              <a:gd name="T9" fmla="*/ 2147483647 h 92"/>
              <a:gd name="T10" fmla="*/ 2147483647 w 68"/>
              <a:gd name="T11" fmla="*/ 0 h 92"/>
              <a:gd name="T12" fmla="*/ 2147483647 w 68"/>
              <a:gd name="T13" fmla="*/ 0 h 92"/>
              <a:gd name="T14" fmla="*/ 2147483647 w 68"/>
              <a:gd name="T15" fmla="*/ 2147483647 h 92"/>
              <a:gd name="T16" fmla="*/ 2147483647 w 68"/>
              <a:gd name="T17" fmla="*/ 2147483647 h 92"/>
              <a:gd name="T18" fmla="*/ 2147483647 w 68"/>
              <a:gd name="T19" fmla="*/ 2147483647 h 92"/>
              <a:gd name="T20" fmla="*/ 2147483647 w 68"/>
              <a:gd name="T21" fmla="*/ 2147483647 h 92"/>
              <a:gd name="T22" fmla="*/ 2147483647 w 68"/>
              <a:gd name="T23" fmla="*/ 2147483647 h 92"/>
              <a:gd name="T24" fmla="*/ 2147483647 w 68"/>
              <a:gd name="T25" fmla="*/ 2147483647 h 92"/>
              <a:gd name="T26" fmla="*/ 2147483647 w 68"/>
              <a:gd name="T27" fmla="*/ 2147483647 h 92"/>
              <a:gd name="T28" fmla="*/ 2147483647 w 68"/>
              <a:gd name="T29" fmla="*/ 2147483647 h 92"/>
              <a:gd name="T30" fmla="*/ 2147483647 w 68"/>
              <a:gd name="T31" fmla="*/ 2147483647 h 92"/>
              <a:gd name="T32" fmla="*/ 2147483647 w 68"/>
              <a:gd name="T33" fmla="*/ 2147483647 h 92"/>
              <a:gd name="T34" fmla="*/ 2147483647 w 68"/>
              <a:gd name="T35" fmla="*/ 2147483647 h 92"/>
              <a:gd name="T36" fmla="*/ 2147483647 w 68"/>
              <a:gd name="T37" fmla="*/ 2147483647 h 92"/>
              <a:gd name="T38" fmla="*/ 2147483647 w 68"/>
              <a:gd name="T39" fmla="*/ 2147483647 h 92"/>
              <a:gd name="T40" fmla="*/ 2147483647 w 68"/>
              <a:gd name="T41" fmla="*/ 2147483647 h 92"/>
              <a:gd name="T42" fmla="*/ 2147483647 w 68"/>
              <a:gd name="T43" fmla="*/ 2147483647 h 92"/>
              <a:gd name="T44" fmla="*/ 2147483647 w 68"/>
              <a:gd name="T45" fmla="*/ 2147483647 h 92"/>
              <a:gd name="T46" fmla="*/ 2147483647 w 68"/>
              <a:gd name="T47" fmla="*/ 2147483647 h 92"/>
              <a:gd name="T48" fmla="*/ 2147483647 w 68"/>
              <a:gd name="T49" fmla="*/ 2147483647 h 92"/>
              <a:gd name="T50" fmla="*/ 2147483647 w 68"/>
              <a:gd name="T51" fmla="*/ 2147483647 h 92"/>
              <a:gd name="T52" fmla="*/ 2147483647 w 68"/>
              <a:gd name="T53" fmla="*/ 2147483647 h 92"/>
              <a:gd name="T54" fmla="*/ 2147483647 w 68"/>
              <a:gd name="T55" fmla="*/ 2147483647 h 92"/>
              <a:gd name="T56" fmla="*/ 2147483647 w 68"/>
              <a:gd name="T57" fmla="*/ 2147483647 h 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8"/>
              <a:gd name="T88" fmla="*/ 0 h 92"/>
              <a:gd name="T89" fmla="*/ 68 w 68"/>
              <a:gd name="T90" fmla="*/ 92 h 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8" h="92">
                <a:moveTo>
                  <a:pt x="3" y="57"/>
                </a:moveTo>
                <a:lnTo>
                  <a:pt x="0" y="54"/>
                </a:lnTo>
                <a:lnTo>
                  <a:pt x="3" y="27"/>
                </a:lnTo>
                <a:lnTo>
                  <a:pt x="6" y="12"/>
                </a:lnTo>
                <a:lnTo>
                  <a:pt x="9" y="6"/>
                </a:lnTo>
                <a:lnTo>
                  <a:pt x="18" y="0"/>
                </a:lnTo>
                <a:lnTo>
                  <a:pt x="27" y="0"/>
                </a:lnTo>
                <a:lnTo>
                  <a:pt x="42" y="3"/>
                </a:lnTo>
                <a:lnTo>
                  <a:pt x="56" y="3"/>
                </a:lnTo>
                <a:lnTo>
                  <a:pt x="62" y="6"/>
                </a:lnTo>
                <a:lnTo>
                  <a:pt x="65" y="9"/>
                </a:lnTo>
                <a:lnTo>
                  <a:pt x="68" y="18"/>
                </a:lnTo>
                <a:lnTo>
                  <a:pt x="68" y="30"/>
                </a:lnTo>
                <a:lnTo>
                  <a:pt x="68" y="51"/>
                </a:lnTo>
                <a:lnTo>
                  <a:pt x="68" y="71"/>
                </a:lnTo>
                <a:lnTo>
                  <a:pt x="68" y="80"/>
                </a:lnTo>
                <a:lnTo>
                  <a:pt x="68" y="86"/>
                </a:lnTo>
                <a:lnTo>
                  <a:pt x="65" y="89"/>
                </a:lnTo>
                <a:lnTo>
                  <a:pt x="65" y="92"/>
                </a:lnTo>
                <a:lnTo>
                  <a:pt x="62" y="92"/>
                </a:lnTo>
                <a:lnTo>
                  <a:pt x="59" y="92"/>
                </a:lnTo>
                <a:lnTo>
                  <a:pt x="53" y="89"/>
                </a:lnTo>
                <a:lnTo>
                  <a:pt x="51" y="86"/>
                </a:lnTo>
                <a:lnTo>
                  <a:pt x="42" y="74"/>
                </a:lnTo>
                <a:lnTo>
                  <a:pt x="30" y="69"/>
                </a:lnTo>
                <a:lnTo>
                  <a:pt x="21" y="63"/>
                </a:lnTo>
                <a:lnTo>
                  <a:pt x="12" y="60"/>
                </a:lnTo>
                <a:lnTo>
                  <a:pt x="6" y="57"/>
                </a:lnTo>
                <a:lnTo>
                  <a:pt x="3" y="57"/>
                </a:lnTo>
                <a:close/>
              </a:path>
            </a:pathLst>
          </a:custGeom>
          <a:solidFill>
            <a:srgbClr val="00FFCC"/>
          </a:solidFill>
          <a:ln w="3175">
            <a:solidFill>
              <a:srgbClr val="000000"/>
            </a:solidFill>
            <a:round/>
            <a:headEnd/>
            <a:tailEnd/>
          </a:ln>
        </p:spPr>
        <p:txBody>
          <a:bodyPr/>
          <a:lstStyle/>
          <a:p>
            <a:endParaRPr lang="en-US"/>
          </a:p>
        </p:txBody>
      </p:sp>
      <p:sp>
        <p:nvSpPr>
          <p:cNvPr id="11306" name="Freeform 42"/>
          <p:cNvSpPr>
            <a:spLocks/>
          </p:cNvSpPr>
          <p:nvPr/>
        </p:nvSpPr>
        <p:spPr bwMode="auto">
          <a:xfrm>
            <a:off x="3711575" y="4791075"/>
            <a:ext cx="147638" cy="233363"/>
          </a:xfrm>
          <a:custGeom>
            <a:avLst/>
            <a:gdLst>
              <a:gd name="T0" fmla="*/ 0 w 68"/>
              <a:gd name="T1" fmla="*/ 2147483647 h 98"/>
              <a:gd name="T2" fmla="*/ 0 w 68"/>
              <a:gd name="T3" fmla="*/ 2147483647 h 98"/>
              <a:gd name="T4" fmla="*/ 2147483647 w 68"/>
              <a:gd name="T5" fmla="*/ 0 h 98"/>
              <a:gd name="T6" fmla="*/ 2147483647 w 68"/>
              <a:gd name="T7" fmla="*/ 2147483647 h 98"/>
              <a:gd name="T8" fmla="*/ 2147483647 w 68"/>
              <a:gd name="T9" fmla="*/ 2147483647 h 98"/>
              <a:gd name="T10" fmla="*/ 2147483647 w 68"/>
              <a:gd name="T11" fmla="*/ 2147483647 h 98"/>
              <a:gd name="T12" fmla="*/ 2147483647 w 68"/>
              <a:gd name="T13" fmla="*/ 2147483647 h 98"/>
              <a:gd name="T14" fmla="*/ 2147483647 w 68"/>
              <a:gd name="T15" fmla="*/ 2147483647 h 98"/>
              <a:gd name="T16" fmla="*/ 2147483647 w 68"/>
              <a:gd name="T17" fmla="*/ 2147483647 h 98"/>
              <a:gd name="T18" fmla="*/ 2147483647 w 68"/>
              <a:gd name="T19" fmla="*/ 2147483647 h 98"/>
              <a:gd name="T20" fmla="*/ 2147483647 w 68"/>
              <a:gd name="T21" fmla="*/ 2147483647 h 98"/>
              <a:gd name="T22" fmla="*/ 0 w 68"/>
              <a:gd name="T23" fmla="*/ 2147483647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98"/>
              <a:gd name="T38" fmla="*/ 68 w 68"/>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98">
                <a:moveTo>
                  <a:pt x="0" y="57"/>
                </a:moveTo>
                <a:lnTo>
                  <a:pt x="0" y="57"/>
                </a:lnTo>
                <a:lnTo>
                  <a:pt x="6" y="0"/>
                </a:lnTo>
                <a:lnTo>
                  <a:pt x="45" y="6"/>
                </a:lnTo>
                <a:lnTo>
                  <a:pt x="68" y="6"/>
                </a:lnTo>
                <a:lnTo>
                  <a:pt x="68" y="57"/>
                </a:lnTo>
                <a:lnTo>
                  <a:pt x="68" y="92"/>
                </a:lnTo>
                <a:lnTo>
                  <a:pt x="59" y="98"/>
                </a:lnTo>
                <a:lnTo>
                  <a:pt x="42" y="77"/>
                </a:lnTo>
                <a:lnTo>
                  <a:pt x="18" y="63"/>
                </a:lnTo>
                <a:lnTo>
                  <a:pt x="6" y="60"/>
                </a:lnTo>
                <a:lnTo>
                  <a:pt x="0" y="57"/>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07" name="Freeform 43"/>
          <p:cNvSpPr>
            <a:spLocks/>
          </p:cNvSpPr>
          <p:nvPr/>
        </p:nvSpPr>
        <p:spPr bwMode="auto">
          <a:xfrm>
            <a:off x="3711575" y="4799013"/>
            <a:ext cx="147638" cy="217487"/>
          </a:xfrm>
          <a:custGeom>
            <a:avLst/>
            <a:gdLst>
              <a:gd name="T0" fmla="*/ 2147483647 w 68"/>
              <a:gd name="T1" fmla="*/ 2147483647 h 92"/>
              <a:gd name="T2" fmla="*/ 0 w 68"/>
              <a:gd name="T3" fmla="*/ 2147483647 h 92"/>
              <a:gd name="T4" fmla="*/ 2147483647 w 68"/>
              <a:gd name="T5" fmla="*/ 2147483647 h 92"/>
              <a:gd name="T6" fmla="*/ 2147483647 w 68"/>
              <a:gd name="T7" fmla="*/ 2147483647 h 92"/>
              <a:gd name="T8" fmla="*/ 2147483647 w 68"/>
              <a:gd name="T9" fmla="*/ 2147483647 h 92"/>
              <a:gd name="T10" fmla="*/ 2147483647 w 68"/>
              <a:gd name="T11" fmla="*/ 0 h 92"/>
              <a:gd name="T12" fmla="*/ 2147483647 w 68"/>
              <a:gd name="T13" fmla="*/ 0 h 92"/>
              <a:gd name="T14" fmla="*/ 2147483647 w 68"/>
              <a:gd name="T15" fmla="*/ 2147483647 h 92"/>
              <a:gd name="T16" fmla="*/ 2147483647 w 68"/>
              <a:gd name="T17" fmla="*/ 2147483647 h 92"/>
              <a:gd name="T18" fmla="*/ 2147483647 w 68"/>
              <a:gd name="T19" fmla="*/ 2147483647 h 92"/>
              <a:gd name="T20" fmla="*/ 2147483647 w 68"/>
              <a:gd name="T21" fmla="*/ 2147483647 h 92"/>
              <a:gd name="T22" fmla="*/ 2147483647 w 68"/>
              <a:gd name="T23" fmla="*/ 2147483647 h 92"/>
              <a:gd name="T24" fmla="*/ 2147483647 w 68"/>
              <a:gd name="T25" fmla="*/ 2147483647 h 92"/>
              <a:gd name="T26" fmla="*/ 2147483647 w 68"/>
              <a:gd name="T27" fmla="*/ 2147483647 h 92"/>
              <a:gd name="T28" fmla="*/ 2147483647 w 68"/>
              <a:gd name="T29" fmla="*/ 2147483647 h 92"/>
              <a:gd name="T30" fmla="*/ 2147483647 w 68"/>
              <a:gd name="T31" fmla="*/ 2147483647 h 92"/>
              <a:gd name="T32" fmla="*/ 2147483647 w 68"/>
              <a:gd name="T33" fmla="*/ 2147483647 h 92"/>
              <a:gd name="T34" fmla="*/ 2147483647 w 68"/>
              <a:gd name="T35" fmla="*/ 2147483647 h 92"/>
              <a:gd name="T36" fmla="*/ 2147483647 w 68"/>
              <a:gd name="T37" fmla="*/ 2147483647 h 92"/>
              <a:gd name="T38" fmla="*/ 2147483647 w 68"/>
              <a:gd name="T39" fmla="*/ 2147483647 h 92"/>
              <a:gd name="T40" fmla="*/ 2147483647 w 68"/>
              <a:gd name="T41" fmla="*/ 2147483647 h 92"/>
              <a:gd name="T42" fmla="*/ 2147483647 w 68"/>
              <a:gd name="T43" fmla="*/ 2147483647 h 92"/>
              <a:gd name="T44" fmla="*/ 2147483647 w 68"/>
              <a:gd name="T45" fmla="*/ 2147483647 h 92"/>
              <a:gd name="T46" fmla="*/ 2147483647 w 68"/>
              <a:gd name="T47" fmla="*/ 2147483647 h 92"/>
              <a:gd name="T48" fmla="*/ 2147483647 w 68"/>
              <a:gd name="T49" fmla="*/ 2147483647 h 92"/>
              <a:gd name="T50" fmla="*/ 2147483647 w 68"/>
              <a:gd name="T51" fmla="*/ 2147483647 h 92"/>
              <a:gd name="T52" fmla="*/ 2147483647 w 68"/>
              <a:gd name="T53" fmla="*/ 2147483647 h 92"/>
              <a:gd name="T54" fmla="*/ 2147483647 w 68"/>
              <a:gd name="T55" fmla="*/ 2147483647 h 92"/>
              <a:gd name="T56" fmla="*/ 2147483647 w 68"/>
              <a:gd name="T57" fmla="*/ 2147483647 h 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8"/>
              <a:gd name="T88" fmla="*/ 0 h 92"/>
              <a:gd name="T89" fmla="*/ 68 w 68"/>
              <a:gd name="T90" fmla="*/ 92 h 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8" h="92">
                <a:moveTo>
                  <a:pt x="3" y="57"/>
                </a:moveTo>
                <a:lnTo>
                  <a:pt x="0" y="54"/>
                </a:lnTo>
                <a:lnTo>
                  <a:pt x="3" y="27"/>
                </a:lnTo>
                <a:lnTo>
                  <a:pt x="6" y="12"/>
                </a:lnTo>
                <a:lnTo>
                  <a:pt x="9" y="6"/>
                </a:lnTo>
                <a:lnTo>
                  <a:pt x="18" y="0"/>
                </a:lnTo>
                <a:lnTo>
                  <a:pt x="27" y="0"/>
                </a:lnTo>
                <a:lnTo>
                  <a:pt x="42" y="3"/>
                </a:lnTo>
                <a:lnTo>
                  <a:pt x="56" y="3"/>
                </a:lnTo>
                <a:lnTo>
                  <a:pt x="62" y="6"/>
                </a:lnTo>
                <a:lnTo>
                  <a:pt x="65" y="9"/>
                </a:lnTo>
                <a:lnTo>
                  <a:pt x="68" y="18"/>
                </a:lnTo>
                <a:lnTo>
                  <a:pt x="68" y="30"/>
                </a:lnTo>
                <a:lnTo>
                  <a:pt x="68" y="51"/>
                </a:lnTo>
                <a:lnTo>
                  <a:pt x="68" y="71"/>
                </a:lnTo>
                <a:lnTo>
                  <a:pt x="68" y="80"/>
                </a:lnTo>
                <a:lnTo>
                  <a:pt x="68" y="86"/>
                </a:lnTo>
                <a:lnTo>
                  <a:pt x="65" y="89"/>
                </a:lnTo>
                <a:lnTo>
                  <a:pt x="65" y="92"/>
                </a:lnTo>
                <a:lnTo>
                  <a:pt x="62" y="92"/>
                </a:lnTo>
                <a:lnTo>
                  <a:pt x="59" y="92"/>
                </a:lnTo>
                <a:lnTo>
                  <a:pt x="53" y="89"/>
                </a:lnTo>
                <a:lnTo>
                  <a:pt x="51" y="86"/>
                </a:lnTo>
                <a:lnTo>
                  <a:pt x="42" y="74"/>
                </a:lnTo>
                <a:lnTo>
                  <a:pt x="30" y="69"/>
                </a:lnTo>
                <a:lnTo>
                  <a:pt x="21" y="63"/>
                </a:lnTo>
                <a:lnTo>
                  <a:pt x="12" y="60"/>
                </a:lnTo>
                <a:lnTo>
                  <a:pt x="6" y="57"/>
                </a:lnTo>
                <a:lnTo>
                  <a:pt x="3" y="57"/>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08" name="Freeform 44"/>
          <p:cNvSpPr>
            <a:spLocks/>
          </p:cNvSpPr>
          <p:nvPr/>
        </p:nvSpPr>
        <p:spPr bwMode="auto">
          <a:xfrm>
            <a:off x="3795713" y="4635500"/>
            <a:ext cx="211137" cy="142875"/>
          </a:xfrm>
          <a:custGeom>
            <a:avLst/>
            <a:gdLst>
              <a:gd name="T0" fmla="*/ 2147483647 w 95"/>
              <a:gd name="T1" fmla="*/ 2147483647 h 59"/>
              <a:gd name="T2" fmla="*/ 0 w 95"/>
              <a:gd name="T3" fmla="*/ 2147483647 h 59"/>
              <a:gd name="T4" fmla="*/ 2147483647 w 95"/>
              <a:gd name="T5" fmla="*/ 2147483647 h 59"/>
              <a:gd name="T6" fmla="*/ 2147483647 w 95"/>
              <a:gd name="T7" fmla="*/ 2147483647 h 59"/>
              <a:gd name="T8" fmla="*/ 2147483647 w 95"/>
              <a:gd name="T9" fmla="*/ 2147483647 h 59"/>
              <a:gd name="T10" fmla="*/ 2147483647 w 95"/>
              <a:gd name="T11" fmla="*/ 2147483647 h 59"/>
              <a:gd name="T12" fmla="*/ 2147483647 w 95"/>
              <a:gd name="T13" fmla="*/ 2147483647 h 59"/>
              <a:gd name="T14" fmla="*/ 2147483647 w 95"/>
              <a:gd name="T15" fmla="*/ 2147483647 h 59"/>
              <a:gd name="T16" fmla="*/ 2147483647 w 95"/>
              <a:gd name="T17" fmla="*/ 2147483647 h 59"/>
              <a:gd name="T18" fmla="*/ 2147483647 w 95"/>
              <a:gd name="T19" fmla="*/ 2147483647 h 59"/>
              <a:gd name="T20" fmla="*/ 2147483647 w 95"/>
              <a:gd name="T21" fmla="*/ 2147483647 h 59"/>
              <a:gd name="T22" fmla="*/ 2147483647 w 95"/>
              <a:gd name="T23" fmla="*/ 2147483647 h 59"/>
              <a:gd name="T24" fmla="*/ 2147483647 w 95"/>
              <a:gd name="T25" fmla="*/ 2147483647 h 59"/>
              <a:gd name="T26" fmla="*/ 2147483647 w 95"/>
              <a:gd name="T27" fmla="*/ 2147483647 h 59"/>
              <a:gd name="T28" fmla="*/ 2147483647 w 95"/>
              <a:gd name="T29" fmla="*/ 2147483647 h 59"/>
              <a:gd name="T30" fmla="*/ 2147483647 w 95"/>
              <a:gd name="T31" fmla="*/ 2147483647 h 59"/>
              <a:gd name="T32" fmla="*/ 2147483647 w 95"/>
              <a:gd name="T33" fmla="*/ 0 h 59"/>
              <a:gd name="T34" fmla="*/ 2147483647 w 95"/>
              <a:gd name="T35" fmla="*/ 2147483647 h 59"/>
              <a:gd name="T36" fmla="*/ 2147483647 w 95"/>
              <a:gd name="T37" fmla="*/ 2147483647 h 59"/>
              <a:gd name="T38" fmla="*/ 2147483647 w 95"/>
              <a:gd name="T39" fmla="*/ 2147483647 h 59"/>
              <a:gd name="T40" fmla="*/ 2147483647 w 95"/>
              <a:gd name="T41" fmla="*/ 2147483647 h 59"/>
              <a:gd name="T42" fmla="*/ 2147483647 w 95"/>
              <a:gd name="T43" fmla="*/ 2147483647 h 59"/>
              <a:gd name="T44" fmla="*/ 2147483647 w 95"/>
              <a:gd name="T45" fmla="*/ 2147483647 h 59"/>
              <a:gd name="T46" fmla="*/ 2147483647 w 95"/>
              <a:gd name="T47" fmla="*/ 2147483647 h 59"/>
              <a:gd name="T48" fmla="*/ 2147483647 w 95"/>
              <a:gd name="T49" fmla="*/ 2147483647 h 59"/>
              <a:gd name="T50" fmla="*/ 2147483647 w 95"/>
              <a:gd name="T51" fmla="*/ 2147483647 h 59"/>
              <a:gd name="T52" fmla="*/ 2147483647 w 95"/>
              <a:gd name="T53" fmla="*/ 2147483647 h 59"/>
              <a:gd name="T54" fmla="*/ 2147483647 w 95"/>
              <a:gd name="T55" fmla="*/ 2147483647 h 59"/>
              <a:gd name="T56" fmla="*/ 2147483647 w 95"/>
              <a:gd name="T57" fmla="*/ 2147483647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59"/>
              <a:gd name="T89" fmla="*/ 95 w 95"/>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59">
                <a:moveTo>
                  <a:pt x="3" y="18"/>
                </a:moveTo>
                <a:lnTo>
                  <a:pt x="0" y="15"/>
                </a:lnTo>
                <a:lnTo>
                  <a:pt x="9" y="42"/>
                </a:lnTo>
                <a:lnTo>
                  <a:pt x="12" y="54"/>
                </a:lnTo>
                <a:lnTo>
                  <a:pt x="17" y="59"/>
                </a:lnTo>
                <a:lnTo>
                  <a:pt x="23" y="59"/>
                </a:lnTo>
                <a:lnTo>
                  <a:pt x="32" y="59"/>
                </a:lnTo>
                <a:lnTo>
                  <a:pt x="50" y="51"/>
                </a:lnTo>
                <a:lnTo>
                  <a:pt x="71" y="48"/>
                </a:lnTo>
                <a:lnTo>
                  <a:pt x="83" y="45"/>
                </a:lnTo>
                <a:lnTo>
                  <a:pt x="89" y="42"/>
                </a:lnTo>
                <a:lnTo>
                  <a:pt x="95" y="39"/>
                </a:lnTo>
                <a:lnTo>
                  <a:pt x="95" y="33"/>
                </a:lnTo>
                <a:lnTo>
                  <a:pt x="95" y="18"/>
                </a:lnTo>
                <a:lnTo>
                  <a:pt x="95" y="6"/>
                </a:lnTo>
                <a:lnTo>
                  <a:pt x="95" y="3"/>
                </a:lnTo>
                <a:lnTo>
                  <a:pt x="92" y="0"/>
                </a:lnTo>
                <a:lnTo>
                  <a:pt x="89" y="3"/>
                </a:lnTo>
                <a:lnTo>
                  <a:pt x="83" y="9"/>
                </a:lnTo>
                <a:lnTo>
                  <a:pt x="71" y="18"/>
                </a:lnTo>
                <a:lnTo>
                  <a:pt x="62" y="27"/>
                </a:lnTo>
                <a:lnTo>
                  <a:pt x="50" y="30"/>
                </a:lnTo>
                <a:lnTo>
                  <a:pt x="38" y="30"/>
                </a:lnTo>
                <a:lnTo>
                  <a:pt x="26" y="30"/>
                </a:lnTo>
                <a:lnTo>
                  <a:pt x="17" y="27"/>
                </a:lnTo>
                <a:lnTo>
                  <a:pt x="12" y="21"/>
                </a:lnTo>
                <a:lnTo>
                  <a:pt x="9" y="21"/>
                </a:lnTo>
                <a:lnTo>
                  <a:pt x="6" y="21"/>
                </a:lnTo>
                <a:lnTo>
                  <a:pt x="3" y="18"/>
                </a:lnTo>
                <a:close/>
              </a:path>
            </a:pathLst>
          </a:custGeom>
          <a:solidFill>
            <a:srgbClr val="00FFCC"/>
          </a:solidFill>
          <a:ln w="3175">
            <a:solidFill>
              <a:srgbClr val="000000"/>
            </a:solidFill>
            <a:round/>
            <a:headEnd/>
            <a:tailEnd/>
          </a:ln>
        </p:spPr>
        <p:txBody>
          <a:bodyPr/>
          <a:lstStyle/>
          <a:p>
            <a:endParaRPr lang="en-US"/>
          </a:p>
        </p:txBody>
      </p:sp>
      <p:sp>
        <p:nvSpPr>
          <p:cNvPr id="11309" name="Freeform 45"/>
          <p:cNvSpPr>
            <a:spLocks/>
          </p:cNvSpPr>
          <p:nvPr/>
        </p:nvSpPr>
        <p:spPr bwMode="auto">
          <a:xfrm>
            <a:off x="3795713" y="4619625"/>
            <a:ext cx="211137" cy="179388"/>
          </a:xfrm>
          <a:custGeom>
            <a:avLst/>
            <a:gdLst>
              <a:gd name="T0" fmla="*/ 0 w 95"/>
              <a:gd name="T1" fmla="*/ 2147483647 h 74"/>
              <a:gd name="T2" fmla="*/ 0 w 95"/>
              <a:gd name="T3" fmla="*/ 2147483647 h 74"/>
              <a:gd name="T4" fmla="*/ 2147483647 w 95"/>
              <a:gd name="T5" fmla="*/ 2147483647 h 74"/>
              <a:gd name="T6" fmla="*/ 2147483647 w 95"/>
              <a:gd name="T7" fmla="*/ 2147483647 h 74"/>
              <a:gd name="T8" fmla="*/ 2147483647 w 95"/>
              <a:gd name="T9" fmla="*/ 2147483647 h 74"/>
              <a:gd name="T10" fmla="*/ 2147483647 w 95"/>
              <a:gd name="T11" fmla="*/ 2147483647 h 74"/>
              <a:gd name="T12" fmla="*/ 2147483647 w 95"/>
              <a:gd name="T13" fmla="*/ 0 h 74"/>
              <a:gd name="T14" fmla="*/ 2147483647 w 95"/>
              <a:gd name="T15" fmla="*/ 2147483647 h 74"/>
              <a:gd name="T16" fmla="*/ 2147483647 w 95"/>
              <a:gd name="T17" fmla="*/ 2147483647 h 74"/>
              <a:gd name="T18" fmla="*/ 2147483647 w 95"/>
              <a:gd name="T19" fmla="*/ 2147483647 h 74"/>
              <a:gd name="T20" fmla="*/ 2147483647 w 95"/>
              <a:gd name="T21" fmla="*/ 2147483647 h 74"/>
              <a:gd name="T22" fmla="*/ 2147483647 w 95"/>
              <a:gd name="T23" fmla="*/ 2147483647 h 74"/>
              <a:gd name="T24" fmla="*/ 0 w 95"/>
              <a:gd name="T25" fmla="*/ 2147483647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74"/>
              <a:gd name="T41" fmla="*/ 95 w 95"/>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74">
                <a:moveTo>
                  <a:pt x="0" y="21"/>
                </a:moveTo>
                <a:lnTo>
                  <a:pt x="0" y="21"/>
                </a:lnTo>
                <a:lnTo>
                  <a:pt x="14" y="74"/>
                </a:lnTo>
                <a:lnTo>
                  <a:pt x="47" y="54"/>
                </a:lnTo>
                <a:lnTo>
                  <a:pt x="95" y="51"/>
                </a:lnTo>
                <a:lnTo>
                  <a:pt x="95" y="24"/>
                </a:lnTo>
                <a:lnTo>
                  <a:pt x="95" y="0"/>
                </a:lnTo>
                <a:lnTo>
                  <a:pt x="71" y="27"/>
                </a:lnTo>
                <a:lnTo>
                  <a:pt x="50" y="36"/>
                </a:lnTo>
                <a:lnTo>
                  <a:pt x="23" y="36"/>
                </a:lnTo>
                <a:lnTo>
                  <a:pt x="9" y="27"/>
                </a:lnTo>
                <a:lnTo>
                  <a:pt x="6" y="27"/>
                </a:lnTo>
                <a:lnTo>
                  <a:pt x="0" y="21"/>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10" name="Freeform 46"/>
          <p:cNvSpPr>
            <a:spLocks/>
          </p:cNvSpPr>
          <p:nvPr/>
        </p:nvSpPr>
        <p:spPr bwMode="auto">
          <a:xfrm>
            <a:off x="3795713" y="4635500"/>
            <a:ext cx="211137" cy="142875"/>
          </a:xfrm>
          <a:custGeom>
            <a:avLst/>
            <a:gdLst>
              <a:gd name="T0" fmla="*/ 2147483647 w 95"/>
              <a:gd name="T1" fmla="*/ 2147483647 h 59"/>
              <a:gd name="T2" fmla="*/ 0 w 95"/>
              <a:gd name="T3" fmla="*/ 2147483647 h 59"/>
              <a:gd name="T4" fmla="*/ 2147483647 w 95"/>
              <a:gd name="T5" fmla="*/ 2147483647 h 59"/>
              <a:gd name="T6" fmla="*/ 2147483647 w 95"/>
              <a:gd name="T7" fmla="*/ 2147483647 h 59"/>
              <a:gd name="T8" fmla="*/ 2147483647 w 95"/>
              <a:gd name="T9" fmla="*/ 2147483647 h 59"/>
              <a:gd name="T10" fmla="*/ 2147483647 w 95"/>
              <a:gd name="T11" fmla="*/ 2147483647 h 59"/>
              <a:gd name="T12" fmla="*/ 2147483647 w 95"/>
              <a:gd name="T13" fmla="*/ 2147483647 h 59"/>
              <a:gd name="T14" fmla="*/ 2147483647 w 95"/>
              <a:gd name="T15" fmla="*/ 2147483647 h 59"/>
              <a:gd name="T16" fmla="*/ 2147483647 w 95"/>
              <a:gd name="T17" fmla="*/ 2147483647 h 59"/>
              <a:gd name="T18" fmla="*/ 2147483647 w 95"/>
              <a:gd name="T19" fmla="*/ 2147483647 h 59"/>
              <a:gd name="T20" fmla="*/ 2147483647 w 95"/>
              <a:gd name="T21" fmla="*/ 2147483647 h 59"/>
              <a:gd name="T22" fmla="*/ 2147483647 w 95"/>
              <a:gd name="T23" fmla="*/ 2147483647 h 59"/>
              <a:gd name="T24" fmla="*/ 2147483647 w 95"/>
              <a:gd name="T25" fmla="*/ 2147483647 h 59"/>
              <a:gd name="T26" fmla="*/ 2147483647 w 95"/>
              <a:gd name="T27" fmla="*/ 2147483647 h 59"/>
              <a:gd name="T28" fmla="*/ 2147483647 w 95"/>
              <a:gd name="T29" fmla="*/ 2147483647 h 59"/>
              <a:gd name="T30" fmla="*/ 2147483647 w 95"/>
              <a:gd name="T31" fmla="*/ 2147483647 h 59"/>
              <a:gd name="T32" fmla="*/ 2147483647 w 95"/>
              <a:gd name="T33" fmla="*/ 0 h 59"/>
              <a:gd name="T34" fmla="*/ 2147483647 w 95"/>
              <a:gd name="T35" fmla="*/ 2147483647 h 59"/>
              <a:gd name="T36" fmla="*/ 2147483647 w 95"/>
              <a:gd name="T37" fmla="*/ 2147483647 h 59"/>
              <a:gd name="T38" fmla="*/ 2147483647 w 95"/>
              <a:gd name="T39" fmla="*/ 2147483647 h 59"/>
              <a:gd name="T40" fmla="*/ 2147483647 w 95"/>
              <a:gd name="T41" fmla="*/ 2147483647 h 59"/>
              <a:gd name="T42" fmla="*/ 2147483647 w 95"/>
              <a:gd name="T43" fmla="*/ 2147483647 h 59"/>
              <a:gd name="T44" fmla="*/ 2147483647 w 95"/>
              <a:gd name="T45" fmla="*/ 2147483647 h 59"/>
              <a:gd name="T46" fmla="*/ 2147483647 w 95"/>
              <a:gd name="T47" fmla="*/ 2147483647 h 59"/>
              <a:gd name="T48" fmla="*/ 2147483647 w 95"/>
              <a:gd name="T49" fmla="*/ 2147483647 h 59"/>
              <a:gd name="T50" fmla="*/ 2147483647 w 95"/>
              <a:gd name="T51" fmla="*/ 2147483647 h 59"/>
              <a:gd name="T52" fmla="*/ 2147483647 w 95"/>
              <a:gd name="T53" fmla="*/ 2147483647 h 59"/>
              <a:gd name="T54" fmla="*/ 2147483647 w 95"/>
              <a:gd name="T55" fmla="*/ 2147483647 h 59"/>
              <a:gd name="T56" fmla="*/ 2147483647 w 95"/>
              <a:gd name="T57" fmla="*/ 2147483647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59"/>
              <a:gd name="T89" fmla="*/ 95 w 95"/>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59">
                <a:moveTo>
                  <a:pt x="3" y="18"/>
                </a:moveTo>
                <a:lnTo>
                  <a:pt x="0" y="15"/>
                </a:lnTo>
                <a:lnTo>
                  <a:pt x="9" y="42"/>
                </a:lnTo>
                <a:lnTo>
                  <a:pt x="12" y="54"/>
                </a:lnTo>
                <a:lnTo>
                  <a:pt x="17" y="59"/>
                </a:lnTo>
                <a:lnTo>
                  <a:pt x="23" y="59"/>
                </a:lnTo>
                <a:lnTo>
                  <a:pt x="32" y="59"/>
                </a:lnTo>
                <a:lnTo>
                  <a:pt x="50" y="51"/>
                </a:lnTo>
                <a:lnTo>
                  <a:pt x="71" y="48"/>
                </a:lnTo>
                <a:lnTo>
                  <a:pt x="83" y="45"/>
                </a:lnTo>
                <a:lnTo>
                  <a:pt x="89" y="42"/>
                </a:lnTo>
                <a:lnTo>
                  <a:pt x="95" y="39"/>
                </a:lnTo>
                <a:lnTo>
                  <a:pt x="95" y="33"/>
                </a:lnTo>
                <a:lnTo>
                  <a:pt x="95" y="18"/>
                </a:lnTo>
                <a:lnTo>
                  <a:pt x="95" y="6"/>
                </a:lnTo>
                <a:lnTo>
                  <a:pt x="95" y="3"/>
                </a:lnTo>
                <a:lnTo>
                  <a:pt x="92" y="0"/>
                </a:lnTo>
                <a:lnTo>
                  <a:pt x="89" y="3"/>
                </a:lnTo>
                <a:lnTo>
                  <a:pt x="83" y="9"/>
                </a:lnTo>
                <a:lnTo>
                  <a:pt x="71" y="18"/>
                </a:lnTo>
                <a:lnTo>
                  <a:pt x="62" y="27"/>
                </a:lnTo>
                <a:lnTo>
                  <a:pt x="50" y="30"/>
                </a:lnTo>
                <a:lnTo>
                  <a:pt x="38" y="30"/>
                </a:lnTo>
                <a:lnTo>
                  <a:pt x="26" y="30"/>
                </a:lnTo>
                <a:lnTo>
                  <a:pt x="17" y="27"/>
                </a:lnTo>
                <a:lnTo>
                  <a:pt x="12" y="21"/>
                </a:lnTo>
                <a:lnTo>
                  <a:pt x="9" y="21"/>
                </a:lnTo>
                <a:lnTo>
                  <a:pt x="6" y="21"/>
                </a:lnTo>
                <a:lnTo>
                  <a:pt x="3" y="18"/>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11" name="Freeform 47"/>
          <p:cNvSpPr>
            <a:spLocks/>
          </p:cNvSpPr>
          <p:nvPr/>
        </p:nvSpPr>
        <p:spPr bwMode="auto">
          <a:xfrm>
            <a:off x="3887788" y="4759325"/>
            <a:ext cx="246062" cy="153988"/>
          </a:xfrm>
          <a:custGeom>
            <a:avLst/>
            <a:gdLst>
              <a:gd name="T0" fmla="*/ 2147483647 w 110"/>
              <a:gd name="T1" fmla="*/ 0 h 65"/>
              <a:gd name="T2" fmla="*/ 2147483647 w 110"/>
              <a:gd name="T3" fmla="*/ 0 h 65"/>
              <a:gd name="T4" fmla="*/ 2147483647 w 110"/>
              <a:gd name="T5" fmla="*/ 2147483647 h 65"/>
              <a:gd name="T6" fmla="*/ 2147483647 w 110"/>
              <a:gd name="T7" fmla="*/ 2147483647 h 65"/>
              <a:gd name="T8" fmla="*/ 2147483647 w 110"/>
              <a:gd name="T9" fmla="*/ 2147483647 h 65"/>
              <a:gd name="T10" fmla="*/ 0 w 110"/>
              <a:gd name="T11" fmla="*/ 2147483647 h 65"/>
              <a:gd name="T12" fmla="*/ 0 w 110"/>
              <a:gd name="T13" fmla="*/ 2147483647 h 65"/>
              <a:gd name="T14" fmla="*/ 2147483647 w 110"/>
              <a:gd name="T15" fmla="*/ 2147483647 h 65"/>
              <a:gd name="T16" fmla="*/ 2147483647 w 110"/>
              <a:gd name="T17" fmla="*/ 2147483647 h 65"/>
              <a:gd name="T18" fmla="*/ 2147483647 w 110"/>
              <a:gd name="T19" fmla="*/ 2147483647 h 65"/>
              <a:gd name="T20" fmla="*/ 2147483647 w 110"/>
              <a:gd name="T21" fmla="*/ 2147483647 h 65"/>
              <a:gd name="T22" fmla="*/ 2147483647 w 110"/>
              <a:gd name="T23" fmla="*/ 2147483647 h 65"/>
              <a:gd name="T24" fmla="*/ 2147483647 w 110"/>
              <a:gd name="T25" fmla="*/ 2147483647 h 65"/>
              <a:gd name="T26" fmla="*/ 2147483647 w 110"/>
              <a:gd name="T27" fmla="*/ 2147483647 h 65"/>
              <a:gd name="T28" fmla="*/ 2147483647 w 110"/>
              <a:gd name="T29" fmla="*/ 2147483647 h 65"/>
              <a:gd name="T30" fmla="*/ 2147483647 w 110"/>
              <a:gd name="T31" fmla="*/ 2147483647 h 65"/>
              <a:gd name="T32" fmla="*/ 2147483647 w 110"/>
              <a:gd name="T33" fmla="*/ 2147483647 h 65"/>
              <a:gd name="T34" fmla="*/ 2147483647 w 110"/>
              <a:gd name="T35" fmla="*/ 2147483647 h 65"/>
              <a:gd name="T36" fmla="*/ 2147483647 w 110"/>
              <a:gd name="T37" fmla="*/ 2147483647 h 65"/>
              <a:gd name="T38" fmla="*/ 2147483647 w 110"/>
              <a:gd name="T39" fmla="*/ 2147483647 h 65"/>
              <a:gd name="T40" fmla="*/ 2147483647 w 110"/>
              <a:gd name="T41" fmla="*/ 2147483647 h 65"/>
              <a:gd name="T42" fmla="*/ 2147483647 w 110"/>
              <a:gd name="T43" fmla="*/ 2147483647 h 65"/>
              <a:gd name="T44" fmla="*/ 2147483647 w 110"/>
              <a:gd name="T45" fmla="*/ 2147483647 h 65"/>
              <a:gd name="T46" fmla="*/ 2147483647 w 110"/>
              <a:gd name="T47" fmla="*/ 2147483647 h 65"/>
              <a:gd name="T48" fmla="*/ 2147483647 w 110"/>
              <a:gd name="T49" fmla="*/ 2147483647 h 65"/>
              <a:gd name="T50" fmla="*/ 2147483647 w 110"/>
              <a:gd name="T51" fmla="*/ 2147483647 h 65"/>
              <a:gd name="T52" fmla="*/ 2147483647 w 110"/>
              <a:gd name="T53" fmla="*/ 2147483647 h 65"/>
              <a:gd name="T54" fmla="*/ 2147483647 w 110"/>
              <a:gd name="T55" fmla="*/ 2147483647 h 65"/>
              <a:gd name="T56" fmla="*/ 2147483647 w 110"/>
              <a:gd name="T57" fmla="*/ 0 h 65"/>
              <a:gd name="T58" fmla="*/ 2147483647 w 110"/>
              <a:gd name="T59" fmla="*/ 0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0"/>
              <a:gd name="T91" fmla="*/ 0 h 65"/>
              <a:gd name="T92" fmla="*/ 110 w 110"/>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0" h="65">
                <a:moveTo>
                  <a:pt x="30" y="0"/>
                </a:moveTo>
                <a:lnTo>
                  <a:pt x="27" y="0"/>
                </a:lnTo>
                <a:lnTo>
                  <a:pt x="18" y="17"/>
                </a:lnTo>
                <a:lnTo>
                  <a:pt x="9" y="29"/>
                </a:lnTo>
                <a:lnTo>
                  <a:pt x="3" y="41"/>
                </a:lnTo>
                <a:lnTo>
                  <a:pt x="0" y="44"/>
                </a:lnTo>
                <a:lnTo>
                  <a:pt x="0" y="47"/>
                </a:lnTo>
                <a:lnTo>
                  <a:pt x="3" y="47"/>
                </a:lnTo>
                <a:lnTo>
                  <a:pt x="6" y="50"/>
                </a:lnTo>
                <a:lnTo>
                  <a:pt x="15" y="53"/>
                </a:lnTo>
                <a:lnTo>
                  <a:pt x="21" y="59"/>
                </a:lnTo>
                <a:lnTo>
                  <a:pt x="27" y="62"/>
                </a:lnTo>
                <a:lnTo>
                  <a:pt x="36" y="65"/>
                </a:lnTo>
                <a:lnTo>
                  <a:pt x="45" y="62"/>
                </a:lnTo>
                <a:lnTo>
                  <a:pt x="62" y="56"/>
                </a:lnTo>
                <a:lnTo>
                  <a:pt x="80" y="50"/>
                </a:lnTo>
                <a:lnTo>
                  <a:pt x="98" y="47"/>
                </a:lnTo>
                <a:lnTo>
                  <a:pt x="104" y="44"/>
                </a:lnTo>
                <a:lnTo>
                  <a:pt x="110" y="44"/>
                </a:lnTo>
                <a:lnTo>
                  <a:pt x="110" y="41"/>
                </a:lnTo>
                <a:lnTo>
                  <a:pt x="107" y="41"/>
                </a:lnTo>
                <a:lnTo>
                  <a:pt x="92" y="35"/>
                </a:lnTo>
                <a:lnTo>
                  <a:pt x="77" y="32"/>
                </a:lnTo>
                <a:lnTo>
                  <a:pt x="62" y="29"/>
                </a:lnTo>
                <a:lnTo>
                  <a:pt x="51" y="23"/>
                </a:lnTo>
                <a:lnTo>
                  <a:pt x="42" y="14"/>
                </a:lnTo>
                <a:lnTo>
                  <a:pt x="39" y="8"/>
                </a:lnTo>
                <a:lnTo>
                  <a:pt x="33" y="3"/>
                </a:lnTo>
                <a:lnTo>
                  <a:pt x="33" y="0"/>
                </a:lnTo>
                <a:lnTo>
                  <a:pt x="30" y="0"/>
                </a:lnTo>
                <a:close/>
              </a:path>
            </a:pathLst>
          </a:custGeom>
          <a:solidFill>
            <a:srgbClr val="00FFCC"/>
          </a:solidFill>
          <a:ln w="3175">
            <a:solidFill>
              <a:srgbClr val="000000"/>
            </a:solidFill>
            <a:round/>
            <a:headEnd/>
            <a:tailEnd/>
          </a:ln>
        </p:spPr>
        <p:txBody>
          <a:bodyPr/>
          <a:lstStyle/>
          <a:p>
            <a:endParaRPr lang="en-US"/>
          </a:p>
        </p:txBody>
      </p:sp>
      <p:sp>
        <p:nvSpPr>
          <p:cNvPr id="11312" name="Freeform 48"/>
          <p:cNvSpPr>
            <a:spLocks/>
          </p:cNvSpPr>
          <p:nvPr/>
        </p:nvSpPr>
        <p:spPr bwMode="auto">
          <a:xfrm>
            <a:off x="3879850" y="4759325"/>
            <a:ext cx="268288" cy="153988"/>
          </a:xfrm>
          <a:custGeom>
            <a:avLst/>
            <a:gdLst>
              <a:gd name="T0" fmla="*/ 2147483647 w 119"/>
              <a:gd name="T1" fmla="*/ 0 h 65"/>
              <a:gd name="T2" fmla="*/ 2147483647 w 119"/>
              <a:gd name="T3" fmla="*/ 0 h 65"/>
              <a:gd name="T4" fmla="*/ 2147483647 w 119"/>
              <a:gd name="T5" fmla="*/ 2147483647 h 65"/>
              <a:gd name="T6" fmla="*/ 0 w 119"/>
              <a:gd name="T7" fmla="*/ 2147483647 h 65"/>
              <a:gd name="T8" fmla="*/ 2147483647 w 119"/>
              <a:gd name="T9" fmla="*/ 2147483647 h 65"/>
              <a:gd name="T10" fmla="*/ 2147483647 w 119"/>
              <a:gd name="T11" fmla="*/ 2147483647 h 65"/>
              <a:gd name="T12" fmla="*/ 2147483647 w 119"/>
              <a:gd name="T13" fmla="*/ 2147483647 h 65"/>
              <a:gd name="T14" fmla="*/ 2147483647 w 119"/>
              <a:gd name="T15" fmla="*/ 2147483647 h 65"/>
              <a:gd name="T16" fmla="*/ 2147483647 w 119"/>
              <a:gd name="T17" fmla="*/ 2147483647 h 65"/>
              <a:gd name="T18" fmla="*/ 2147483647 w 119"/>
              <a:gd name="T19" fmla="*/ 2147483647 h 65"/>
              <a:gd name="T20" fmla="*/ 2147483647 w 119"/>
              <a:gd name="T21" fmla="*/ 2147483647 h 65"/>
              <a:gd name="T22" fmla="*/ 2147483647 w 119"/>
              <a:gd name="T23" fmla="*/ 2147483647 h 65"/>
              <a:gd name="T24" fmla="*/ 2147483647 w 119"/>
              <a:gd name="T25" fmla="*/ 2147483647 h 65"/>
              <a:gd name="T26" fmla="*/ 2147483647 w 119"/>
              <a:gd name="T27" fmla="*/ 0 h 65"/>
              <a:gd name="T28" fmla="*/ 2147483647 w 119"/>
              <a:gd name="T29" fmla="*/ 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65"/>
              <a:gd name="T47" fmla="*/ 119 w 119"/>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65">
                <a:moveTo>
                  <a:pt x="30" y="0"/>
                </a:moveTo>
                <a:lnTo>
                  <a:pt x="30" y="0"/>
                </a:lnTo>
                <a:lnTo>
                  <a:pt x="12" y="32"/>
                </a:lnTo>
                <a:lnTo>
                  <a:pt x="0" y="47"/>
                </a:lnTo>
                <a:lnTo>
                  <a:pt x="18" y="53"/>
                </a:lnTo>
                <a:lnTo>
                  <a:pt x="30" y="65"/>
                </a:lnTo>
                <a:lnTo>
                  <a:pt x="45" y="62"/>
                </a:lnTo>
                <a:lnTo>
                  <a:pt x="83" y="50"/>
                </a:lnTo>
                <a:lnTo>
                  <a:pt x="119" y="44"/>
                </a:lnTo>
                <a:lnTo>
                  <a:pt x="98" y="35"/>
                </a:lnTo>
                <a:lnTo>
                  <a:pt x="62" y="29"/>
                </a:lnTo>
                <a:lnTo>
                  <a:pt x="45" y="14"/>
                </a:lnTo>
                <a:lnTo>
                  <a:pt x="36" y="3"/>
                </a:lnTo>
                <a:lnTo>
                  <a:pt x="36" y="0"/>
                </a:lnTo>
                <a:lnTo>
                  <a:pt x="3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13" name="Freeform 49"/>
          <p:cNvSpPr>
            <a:spLocks/>
          </p:cNvSpPr>
          <p:nvPr/>
        </p:nvSpPr>
        <p:spPr bwMode="auto">
          <a:xfrm>
            <a:off x="3887788" y="4759325"/>
            <a:ext cx="246062" cy="153988"/>
          </a:xfrm>
          <a:custGeom>
            <a:avLst/>
            <a:gdLst>
              <a:gd name="T0" fmla="*/ 2147483647 w 110"/>
              <a:gd name="T1" fmla="*/ 0 h 65"/>
              <a:gd name="T2" fmla="*/ 2147483647 w 110"/>
              <a:gd name="T3" fmla="*/ 0 h 65"/>
              <a:gd name="T4" fmla="*/ 2147483647 w 110"/>
              <a:gd name="T5" fmla="*/ 2147483647 h 65"/>
              <a:gd name="T6" fmla="*/ 2147483647 w 110"/>
              <a:gd name="T7" fmla="*/ 2147483647 h 65"/>
              <a:gd name="T8" fmla="*/ 2147483647 w 110"/>
              <a:gd name="T9" fmla="*/ 2147483647 h 65"/>
              <a:gd name="T10" fmla="*/ 0 w 110"/>
              <a:gd name="T11" fmla="*/ 2147483647 h 65"/>
              <a:gd name="T12" fmla="*/ 0 w 110"/>
              <a:gd name="T13" fmla="*/ 2147483647 h 65"/>
              <a:gd name="T14" fmla="*/ 2147483647 w 110"/>
              <a:gd name="T15" fmla="*/ 2147483647 h 65"/>
              <a:gd name="T16" fmla="*/ 2147483647 w 110"/>
              <a:gd name="T17" fmla="*/ 2147483647 h 65"/>
              <a:gd name="T18" fmla="*/ 2147483647 w 110"/>
              <a:gd name="T19" fmla="*/ 2147483647 h 65"/>
              <a:gd name="T20" fmla="*/ 2147483647 w 110"/>
              <a:gd name="T21" fmla="*/ 2147483647 h 65"/>
              <a:gd name="T22" fmla="*/ 2147483647 w 110"/>
              <a:gd name="T23" fmla="*/ 2147483647 h 65"/>
              <a:gd name="T24" fmla="*/ 2147483647 w 110"/>
              <a:gd name="T25" fmla="*/ 2147483647 h 65"/>
              <a:gd name="T26" fmla="*/ 2147483647 w 110"/>
              <a:gd name="T27" fmla="*/ 2147483647 h 65"/>
              <a:gd name="T28" fmla="*/ 2147483647 w 110"/>
              <a:gd name="T29" fmla="*/ 2147483647 h 65"/>
              <a:gd name="T30" fmla="*/ 2147483647 w 110"/>
              <a:gd name="T31" fmla="*/ 2147483647 h 65"/>
              <a:gd name="T32" fmla="*/ 2147483647 w 110"/>
              <a:gd name="T33" fmla="*/ 2147483647 h 65"/>
              <a:gd name="T34" fmla="*/ 2147483647 w 110"/>
              <a:gd name="T35" fmla="*/ 2147483647 h 65"/>
              <a:gd name="T36" fmla="*/ 2147483647 w 110"/>
              <a:gd name="T37" fmla="*/ 2147483647 h 65"/>
              <a:gd name="T38" fmla="*/ 2147483647 w 110"/>
              <a:gd name="T39" fmla="*/ 2147483647 h 65"/>
              <a:gd name="T40" fmla="*/ 2147483647 w 110"/>
              <a:gd name="T41" fmla="*/ 2147483647 h 65"/>
              <a:gd name="T42" fmla="*/ 2147483647 w 110"/>
              <a:gd name="T43" fmla="*/ 2147483647 h 65"/>
              <a:gd name="T44" fmla="*/ 2147483647 w 110"/>
              <a:gd name="T45" fmla="*/ 2147483647 h 65"/>
              <a:gd name="T46" fmla="*/ 2147483647 w 110"/>
              <a:gd name="T47" fmla="*/ 2147483647 h 65"/>
              <a:gd name="T48" fmla="*/ 2147483647 w 110"/>
              <a:gd name="T49" fmla="*/ 2147483647 h 65"/>
              <a:gd name="T50" fmla="*/ 2147483647 w 110"/>
              <a:gd name="T51" fmla="*/ 2147483647 h 65"/>
              <a:gd name="T52" fmla="*/ 2147483647 w 110"/>
              <a:gd name="T53" fmla="*/ 2147483647 h 65"/>
              <a:gd name="T54" fmla="*/ 2147483647 w 110"/>
              <a:gd name="T55" fmla="*/ 2147483647 h 65"/>
              <a:gd name="T56" fmla="*/ 2147483647 w 110"/>
              <a:gd name="T57" fmla="*/ 0 h 65"/>
              <a:gd name="T58" fmla="*/ 2147483647 w 110"/>
              <a:gd name="T59" fmla="*/ 0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0"/>
              <a:gd name="T91" fmla="*/ 0 h 65"/>
              <a:gd name="T92" fmla="*/ 110 w 110"/>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0" h="65">
                <a:moveTo>
                  <a:pt x="30" y="0"/>
                </a:moveTo>
                <a:lnTo>
                  <a:pt x="27" y="0"/>
                </a:lnTo>
                <a:lnTo>
                  <a:pt x="18" y="17"/>
                </a:lnTo>
                <a:lnTo>
                  <a:pt x="9" y="29"/>
                </a:lnTo>
                <a:lnTo>
                  <a:pt x="3" y="41"/>
                </a:lnTo>
                <a:lnTo>
                  <a:pt x="0" y="44"/>
                </a:lnTo>
                <a:lnTo>
                  <a:pt x="0" y="47"/>
                </a:lnTo>
                <a:lnTo>
                  <a:pt x="3" y="47"/>
                </a:lnTo>
                <a:lnTo>
                  <a:pt x="6" y="50"/>
                </a:lnTo>
                <a:lnTo>
                  <a:pt x="15" y="53"/>
                </a:lnTo>
                <a:lnTo>
                  <a:pt x="21" y="59"/>
                </a:lnTo>
                <a:lnTo>
                  <a:pt x="27" y="62"/>
                </a:lnTo>
                <a:lnTo>
                  <a:pt x="36" y="65"/>
                </a:lnTo>
                <a:lnTo>
                  <a:pt x="45" y="62"/>
                </a:lnTo>
                <a:lnTo>
                  <a:pt x="62" y="56"/>
                </a:lnTo>
                <a:lnTo>
                  <a:pt x="80" y="50"/>
                </a:lnTo>
                <a:lnTo>
                  <a:pt x="98" y="47"/>
                </a:lnTo>
                <a:lnTo>
                  <a:pt x="104" y="44"/>
                </a:lnTo>
                <a:lnTo>
                  <a:pt x="110" y="44"/>
                </a:lnTo>
                <a:lnTo>
                  <a:pt x="110" y="41"/>
                </a:lnTo>
                <a:lnTo>
                  <a:pt x="107" y="41"/>
                </a:lnTo>
                <a:lnTo>
                  <a:pt x="92" y="35"/>
                </a:lnTo>
                <a:lnTo>
                  <a:pt x="77" y="32"/>
                </a:lnTo>
                <a:lnTo>
                  <a:pt x="62" y="29"/>
                </a:lnTo>
                <a:lnTo>
                  <a:pt x="51" y="23"/>
                </a:lnTo>
                <a:lnTo>
                  <a:pt x="42" y="14"/>
                </a:lnTo>
                <a:lnTo>
                  <a:pt x="39" y="8"/>
                </a:lnTo>
                <a:lnTo>
                  <a:pt x="33" y="3"/>
                </a:lnTo>
                <a:lnTo>
                  <a:pt x="33" y="0"/>
                </a:lnTo>
                <a:lnTo>
                  <a:pt x="3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14" name="Freeform 50"/>
          <p:cNvSpPr>
            <a:spLocks/>
          </p:cNvSpPr>
          <p:nvPr/>
        </p:nvSpPr>
        <p:spPr bwMode="auto">
          <a:xfrm>
            <a:off x="4021138" y="4672013"/>
            <a:ext cx="176212" cy="134937"/>
          </a:xfrm>
          <a:custGeom>
            <a:avLst/>
            <a:gdLst>
              <a:gd name="T0" fmla="*/ 0 w 78"/>
              <a:gd name="T1" fmla="*/ 2147483647 h 56"/>
              <a:gd name="T2" fmla="*/ 2147483647 w 78"/>
              <a:gd name="T3" fmla="*/ 2147483647 h 56"/>
              <a:gd name="T4" fmla="*/ 2147483647 w 78"/>
              <a:gd name="T5" fmla="*/ 2147483647 h 56"/>
              <a:gd name="T6" fmla="*/ 2147483647 w 78"/>
              <a:gd name="T7" fmla="*/ 2147483647 h 56"/>
              <a:gd name="T8" fmla="*/ 2147483647 w 78"/>
              <a:gd name="T9" fmla="*/ 2147483647 h 56"/>
              <a:gd name="T10" fmla="*/ 2147483647 w 78"/>
              <a:gd name="T11" fmla="*/ 2147483647 h 56"/>
              <a:gd name="T12" fmla="*/ 2147483647 w 78"/>
              <a:gd name="T13" fmla="*/ 2147483647 h 56"/>
              <a:gd name="T14" fmla="*/ 2147483647 w 78"/>
              <a:gd name="T15" fmla="*/ 2147483647 h 56"/>
              <a:gd name="T16" fmla="*/ 2147483647 w 78"/>
              <a:gd name="T17" fmla="*/ 2147483647 h 56"/>
              <a:gd name="T18" fmla="*/ 2147483647 w 78"/>
              <a:gd name="T19" fmla="*/ 2147483647 h 56"/>
              <a:gd name="T20" fmla="*/ 2147483647 w 78"/>
              <a:gd name="T21" fmla="*/ 2147483647 h 56"/>
              <a:gd name="T22" fmla="*/ 2147483647 w 78"/>
              <a:gd name="T23" fmla="*/ 2147483647 h 56"/>
              <a:gd name="T24" fmla="*/ 2147483647 w 78"/>
              <a:gd name="T25" fmla="*/ 2147483647 h 56"/>
              <a:gd name="T26" fmla="*/ 2147483647 w 78"/>
              <a:gd name="T27" fmla="*/ 2147483647 h 56"/>
              <a:gd name="T28" fmla="*/ 2147483647 w 78"/>
              <a:gd name="T29" fmla="*/ 0 h 56"/>
              <a:gd name="T30" fmla="*/ 2147483647 w 78"/>
              <a:gd name="T31" fmla="*/ 2147483647 h 56"/>
              <a:gd name="T32" fmla="*/ 2147483647 w 78"/>
              <a:gd name="T33" fmla="*/ 2147483647 h 56"/>
              <a:gd name="T34" fmla="*/ 2147483647 w 78"/>
              <a:gd name="T35" fmla="*/ 2147483647 h 56"/>
              <a:gd name="T36" fmla="*/ 2147483647 w 78"/>
              <a:gd name="T37" fmla="*/ 2147483647 h 56"/>
              <a:gd name="T38" fmla="*/ 2147483647 w 78"/>
              <a:gd name="T39" fmla="*/ 2147483647 h 56"/>
              <a:gd name="T40" fmla="*/ 0 w 78"/>
              <a:gd name="T41" fmla="*/ 2147483647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56"/>
              <a:gd name="T65" fmla="*/ 78 w 78"/>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56">
                <a:moveTo>
                  <a:pt x="0" y="3"/>
                </a:moveTo>
                <a:lnTo>
                  <a:pt x="21" y="36"/>
                </a:lnTo>
                <a:lnTo>
                  <a:pt x="30" y="47"/>
                </a:lnTo>
                <a:lnTo>
                  <a:pt x="39" y="53"/>
                </a:lnTo>
                <a:lnTo>
                  <a:pt x="45" y="56"/>
                </a:lnTo>
                <a:lnTo>
                  <a:pt x="51" y="53"/>
                </a:lnTo>
                <a:lnTo>
                  <a:pt x="57" y="44"/>
                </a:lnTo>
                <a:lnTo>
                  <a:pt x="69" y="39"/>
                </a:lnTo>
                <a:lnTo>
                  <a:pt x="75" y="33"/>
                </a:lnTo>
                <a:lnTo>
                  <a:pt x="78" y="24"/>
                </a:lnTo>
                <a:lnTo>
                  <a:pt x="75" y="12"/>
                </a:lnTo>
                <a:lnTo>
                  <a:pt x="72" y="6"/>
                </a:lnTo>
                <a:lnTo>
                  <a:pt x="66" y="3"/>
                </a:lnTo>
                <a:lnTo>
                  <a:pt x="60" y="3"/>
                </a:lnTo>
                <a:lnTo>
                  <a:pt x="54" y="0"/>
                </a:lnTo>
                <a:lnTo>
                  <a:pt x="42" y="3"/>
                </a:lnTo>
                <a:lnTo>
                  <a:pt x="30" y="3"/>
                </a:lnTo>
                <a:lnTo>
                  <a:pt x="21" y="3"/>
                </a:lnTo>
                <a:lnTo>
                  <a:pt x="15" y="3"/>
                </a:lnTo>
                <a:lnTo>
                  <a:pt x="9" y="3"/>
                </a:lnTo>
                <a:lnTo>
                  <a:pt x="0" y="3"/>
                </a:lnTo>
                <a:close/>
              </a:path>
            </a:pathLst>
          </a:custGeom>
          <a:solidFill>
            <a:srgbClr val="00FFCC"/>
          </a:solidFill>
          <a:ln w="3175">
            <a:solidFill>
              <a:srgbClr val="000000"/>
            </a:solidFill>
            <a:round/>
            <a:headEnd/>
            <a:tailEnd/>
          </a:ln>
        </p:spPr>
        <p:txBody>
          <a:bodyPr/>
          <a:lstStyle/>
          <a:p>
            <a:endParaRPr lang="en-US"/>
          </a:p>
        </p:txBody>
      </p:sp>
      <p:sp>
        <p:nvSpPr>
          <p:cNvPr id="11315" name="Freeform 51"/>
          <p:cNvSpPr>
            <a:spLocks/>
          </p:cNvSpPr>
          <p:nvPr/>
        </p:nvSpPr>
        <p:spPr bwMode="auto">
          <a:xfrm>
            <a:off x="4156075" y="4783138"/>
            <a:ext cx="211138" cy="214312"/>
          </a:xfrm>
          <a:custGeom>
            <a:avLst/>
            <a:gdLst>
              <a:gd name="T0" fmla="*/ 2147483647 w 92"/>
              <a:gd name="T1" fmla="*/ 0 h 89"/>
              <a:gd name="T2" fmla="*/ 0 w 92"/>
              <a:gd name="T3" fmla="*/ 0 h 89"/>
              <a:gd name="T4" fmla="*/ 2147483647 w 92"/>
              <a:gd name="T5" fmla="*/ 2147483647 h 89"/>
              <a:gd name="T6" fmla="*/ 2147483647 w 92"/>
              <a:gd name="T7" fmla="*/ 2147483647 h 89"/>
              <a:gd name="T8" fmla="*/ 2147483647 w 92"/>
              <a:gd name="T9" fmla="*/ 2147483647 h 89"/>
              <a:gd name="T10" fmla="*/ 2147483647 w 92"/>
              <a:gd name="T11" fmla="*/ 2147483647 h 89"/>
              <a:gd name="T12" fmla="*/ 2147483647 w 92"/>
              <a:gd name="T13" fmla="*/ 2147483647 h 89"/>
              <a:gd name="T14" fmla="*/ 2147483647 w 92"/>
              <a:gd name="T15" fmla="*/ 2147483647 h 89"/>
              <a:gd name="T16" fmla="*/ 2147483647 w 92"/>
              <a:gd name="T17" fmla="*/ 2147483647 h 89"/>
              <a:gd name="T18" fmla="*/ 2147483647 w 92"/>
              <a:gd name="T19" fmla="*/ 2147483647 h 89"/>
              <a:gd name="T20" fmla="*/ 2147483647 w 92"/>
              <a:gd name="T21" fmla="*/ 2147483647 h 89"/>
              <a:gd name="T22" fmla="*/ 2147483647 w 92"/>
              <a:gd name="T23" fmla="*/ 2147483647 h 89"/>
              <a:gd name="T24" fmla="*/ 2147483647 w 92"/>
              <a:gd name="T25" fmla="*/ 2147483647 h 89"/>
              <a:gd name="T26" fmla="*/ 2147483647 w 92"/>
              <a:gd name="T27" fmla="*/ 2147483647 h 89"/>
              <a:gd name="T28" fmla="*/ 2147483647 w 92"/>
              <a:gd name="T29" fmla="*/ 2147483647 h 89"/>
              <a:gd name="T30" fmla="*/ 2147483647 w 92"/>
              <a:gd name="T31" fmla="*/ 2147483647 h 89"/>
              <a:gd name="T32" fmla="*/ 2147483647 w 92"/>
              <a:gd name="T33" fmla="*/ 2147483647 h 89"/>
              <a:gd name="T34" fmla="*/ 2147483647 w 92"/>
              <a:gd name="T35" fmla="*/ 2147483647 h 89"/>
              <a:gd name="T36" fmla="*/ 2147483647 w 92"/>
              <a:gd name="T37" fmla="*/ 2147483647 h 89"/>
              <a:gd name="T38" fmla="*/ 2147483647 w 92"/>
              <a:gd name="T39" fmla="*/ 2147483647 h 89"/>
              <a:gd name="T40" fmla="*/ 2147483647 w 92"/>
              <a:gd name="T41" fmla="*/ 2147483647 h 89"/>
              <a:gd name="T42" fmla="*/ 2147483647 w 92"/>
              <a:gd name="T43" fmla="*/ 2147483647 h 89"/>
              <a:gd name="T44" fmla="*/ 2147483647 w 92"/>
              <a:gd name="T45" fmla="*/ 2147483647 h 89"/>
              <a:gd name="T46" fmla="*/ 2147483647 w 92"/>
              <a:gd name="T47" fmla="*/ 2147483647 h 89"/>
              <a:gd name="T48" fmla="*/ 2147483647 w 92"/>
              <a:gd name="T49" fmla="*/ 2147483647 h 89"/>
              <a:gd name="T50" fmla="*/ 2147483647 w 92"/>
              <a:gd name="T51" fmla="*/ 2147483647 h 89"/>
              <a:gd name="T52" fmla="*/ 2147483647 w 92"/>
              <a:gd name="T53" fmla="*/ 2147483647 h 89"/>
              <a:gd name="T54" fmla="*/ 2147483647 w 92"/>
              <a:gd name="T55" fmla="*/ 2147483647 h 89"/>
              <a:gd name="T56" fmla="*/ 2147483647 w 92"/>
              <a:gd name="T57" fmla="*/ 2147483647 h 89"/>
              <a:gd name="T58" fmla="*/ 2147483647 w 92"/>
              <a:gd name="T59" fmla="*/ 2147483647 h 89"/>
              <a:gd name="T60" fmla="*/ 2147483647 w 92"/>
              <a:gd name="T61" fmla="*/ 2147483647 h 89"/>
              <a:gd name="T62" fmla="*/ 2147483647 w 92"/>
              <a:gd name="T63" fmla="*/ 2147483647 h 89"/>
              <a:gd name="T64" fmla="*/ 2147483647 w 92"/>
              <a:gd name="T65" fmla="*/ 2147483647 h 89"/>
              <a:gd name="T66" fmla="*/ 2147483647 w 92"/>
              <a:gd name="T67" fmla="*/ 2147483647 h 89"/>
              <a:gd name="T68" fmla="*/ 2147483647 w 92"/>
              <a:gd name="T69" fmla="*/ 2147483647 h 89"/>
              <a:gd name="T70" fmla="*/ 2147483647 w 92"/>
              <a:gd name="T71" fmla="*/ 2147483647 h 89"/>
              <a:gd name="T72" fmla="*/ 2147483647 w 92"/>
              <a:gd name="T73" fmla="*/ 0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
              <a:gd name="T112" fmla="*/ 0 h 89"/>
              <a:gd name="T113" fmla="*/ 92 w 92"/>
              <a:gd name="T114" fmla="*/ 89 h 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 h="89">
                <a:moveTo>
                  <a:pt x="3" y="0"/>
                </a:moveTo>
                <a:lnTo>
                  <a:pt x="0" y="0"/>
                </a:lnTo>
                <a:lnTo>
                  <a:pt x="6" y="33"/>
                </a:lnTo>
                <a:lnTo>
                  <a:pt x="6" y="48"/>
                </a:lnTo>
                <a:lnTo>
                  <a:pt x="9" y="60"/>
                </a:lnTo>
                <a:lnTo>
                  <a:pt x="9" y="69"/>
                </a:lnTo>
                <a:lnTo>
                  <a:pt x="9" y="75"/>
                </a:lnTo>
                <a:lnTo>
                  <a:pt x="12" y="77"/>
                </a:lnTo>
                <a:lnTo>
                  <a:pt x="18" y="77"/>
                </a:lnTo>
                <a:lnTo>
                  <a:pt x="20" y="75"/>
                </a:lnTo>
                <a:lnTo>
                  <a:pt x="29" y="75"/>
                </a:lnTo>
                <a:lnTo>
                  <a:pt x="41" y="77"/>
                </a:lnTo>
                <a:lnTo>
                  <a:pt x="56" y="80"/>
                </a:lnTo>
                <a:lnTo>
                  <a:pt x="68" y="83"/>
                </a:lnTo>
                <a:lnTo>
                  <a:pt x="80" y="86"/>
                </a:lnTo>
                <a:lnTo>
                  <a:pt x="86" y="86"/>
                </a:lnTo>
                <a:lnTo>
                  <a:pt x="92" y="89"/>
                </a:lnTo>
                <a:lnTo>
                  <a:pt x="92" y="86"/>
                </a:lnTo>
                <a:lnTo>
                  <a:pt x="92" y="83"/>
                </a:lnTo>
                <a:lnTo>
                  <a:pt x="92" y="80"/>
                </a:lnTo>
                <a:lnTo>
                  <a:pt x="89" y="72"/>
                </a:lnTo>
                <a:lnTo>
                  <a:pt x="86" y="54"/>
                </a:lnTo>
                <a:lnTo>
                  <a:pt x="83" y="36"/>
                </a:lnTo>
                <a:lnTo>
                  <a:pt x="83" y="27"/>
                </a:lnTo>
                <a:lnTo>
                  <a:pt x="83" y="21"/>
                </a:lnTo>
                <a:lnTo>
                  <a:pt x="83" y="18"/>
                </a:lnTo>
                <a:lnTo>
                  <a:pt x="80" y="15"/>
                </a:lnTo>
                <a:lnTo>
                  <a:pt x="77" y="15"/>
                </a:lnTo>
                <a:lnTo>
                  <a:pt x="71" y="15"/>
                </a:lnTo>
                <a:lnTo>
                  <a:pt x="65" y="15"/>
                </a:lnTo>
                <a:lnTo>
                  <a:pt x="50" y="15"/>
                </a:lnTo>
                <a:lnTo>
                  <a:pt x="41" y="12"/>
                </a:lnTo>
                <a:lnTo>
                  <a:pt x="29" y="6"/>
                </a:lnTo>
                <a:lnTo>
                  <a:pt x="20" y="6"/>
                </a:lnTo>
                <a:lnTo>
                  <a:pt x="12" y="3"/>
                </a:lnTo>
                <a:lnTo>
                  <a:pt x="6" y="3"/>
                </a:lnTo>
                <a:lnTo>
                  <a:pt x="3" y="0"/>
                </a:lnTo>
                <a:close/>
              </a:path>
            </a:pathLst>
          </a:custGeom>
          <a:solidFill>
            <a:srgbClr val="00FFCC"/>
          </a:solidFill>
          <a:ln w="3175">
            <a:solidFill>
              <a:srgbClr val="000000"/>
            </a:solidFill>
            <a:round/>
            <a:headEnd/>
            <a:tailEnd/>
          </a:ln>
        </p:spPr>
        <p:txBody>
          <a:bodyPr/>
          <a:lstStyle/>
          <a:p>
            <a:endParaRPr lang="en-US"/>
          </a:p>
        </p:txBody>
      </p:sp>
      <p:sp>
        <p:nvSpPr>
          <p:cNvPr id="11316" name="Freeform 52"/>
          <p:cNvSpPr>
            <a:spLocks/>
          </p:cNvSpPr>
          <p:nvPr/>
        </p:nvSpPr>
        <p:spPr bwMode="auto">
          <a:xfrm>
            <a:off x="4021138" y="4672013"/>
            <a:ext cx="176212" cy="153987"/>
          </a:xfrm>
          <a:custGeom>
            <a:avLst/>
            <a:gdLst>
              <a:gd name="T0" fmla="*/ 0 w 78"/>
              <a:gd name="T1" fmla="*/ 2147483647 h 65"/>
              <a:gd name="T2" fmla="*/ 0 w 78"/>
              <a:gd name="T3" fmla="*/ 2147483647 h 65"/>
              <a:gd name="T4" fmla="*/ 2147483647 w 78"/>
              <a:gd name="T5" fmla="*/ 2147483647 h 65"/>
              <a:gd name="T6" fmla="*/ 2147483647 w 78"/>
              <a:gd name="T7" fmla="*/ 2147483647 h 65"/>
              <a:gd name="T8" fmla="*/ 2147483647 w 78"/>
              <a:gd name="T9" fmla="*/ 2147483647 h 65"/>
              <a:gd name="T10" fmla="*/ 2147483647 w 78"/>
              <a:gd name="T11" fmla="*/ 2147483647 h 65"/>
              <a:gd name="T12" fmla="*/ 2147483647 w 78"/>
              <a:gd name="T13" fmla="*/ 0 h 65"/>
              <a:gd name="T14" fmla="*/ 2147483647 w 78"/>
              <a:gd name="T15" fmla="*/ 2147483647 h 65"/>
              <a:gd name="T16" fmla="*/ 0 w 78"/>
              <a:gd name="T17" fmla="*/ 2147483647 h 65"/>
              <a:gd name="T18" fmla="*/ 0 w 78"/>
              <a:gd name="T19" fmla="*/ 2147483647 h 65"/>
              <a:gd name="T20" fmla="*/ 2147483647 w 78"/>
              <a:gd name="T21" fmla="*/ 2147483647 h 65"/>
              <a:gd name="T22" fmla="*/ 2147483647 w 78"/>
              <a:gd name="T23" fmla="*/ 2147483647 h 65"/>
              <a:gd name="T24" fmla="*/ 2147483647 w 78"/>
              <a:gd name="T25" fmla="*/ 2147483647 h 65"/>
              <a:gd name="T26" fmla="*/ 2147483647 w 78"/>
              <a:gd name="T27" fmla="*/ 2147483647 h 65"/>
              <a:gd name="T28" fmla="*/ 2147483647 w 78"/>
              <a:gd name="T29" fmla="*/ 2147483647 h 65"/>
              <a:gd name="T30" fmla="*/ 2147483647 w 78"/>
              <a:gd name="T31" fmla="*/ 2147483647 h 65"/>
              <a:gd name="T32" fmla="*/ 2147483647 w 78"/>
              <a:gd name="T33" fmla="*/ 2147483647 h 65"/>
              <a:gd name="T34" fmla="*/ 2147483647 w 78"/>
              <a:gd name="T35" fmla="*/ 2147483647 h 65"/>
              <a:gd name="T36" fmla="*/ 2147483647 w 78"/>
              <a:gd name="T37" fmla="*/ 2147483647 h 65"/>
              <a:gd name="T38" fmla="*/ 2147483647 w 78"/>
              <a:gd name="T39" fmla="*/ 2147483647 h 65"/>
              <a:gd name="T40" fmla="*/ 2147483647 w 78"/>
              <a:gd name="T41" fmla="*/ 2147483647 h 65"/>
              <a:gd name="T42" fmla="*/ 2147483647 w 78"/>
              <a:gd name="T43" fmla="*/ 2147483647 h 65"/>
              <a:gd name="T44" fmla="*/ 2147483647 w 78"/>
              <a:gd name="T45" fmla="*/ 2147483647 h 65"/>
              <a:gd name="T46" fmla="*/ 2147483647 w 78"/>
              <a:gd name="T47" fmla="*/ 0 h 65"/>
              <a:gd name="T48" fmla="*/ 2147483647 w 78"/>
              <a:gd name="T49" fmla="*/ 2147483647 h 65"/>
              <a:gd name="T50" fmla="*/ 2147483647 w 78"/>
              <a:gd name="T51" fmla="*/ 2147483647 h 65"/>
              <a:gd name="T52" fmla="*/ 2147483647 w 78"/>
              <a:gd name="T53" fmla="*/ 2147483647 h 65"/>
              <a:gd name="T54" fmla="*/ 2147483647 w 78"/>
              <a:gd name="T55" fmla="*/ 2147483647 h 65"/>
              <a:gd name="T56" fmla="*/ 2147483647 w 78"/>
              <a:gd name="T57" fmla="*/ 2147483647 h 65"/>
              <a:gd name="T58" fmla="*/ 0 w 78"/>
              <a:gd name="T59" fmla="*/ 2147483647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65"/>
              <a:gd name="T92" fmla="*/ 78 w 78"/>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65">
                <a:moveTo>
                  <a:pt x="0" y="3"/>
                </a:moveTo>
                <a:lnTo>
                  <a:pt x="0" y="3"/>
                </a:lnTo>
                <a:lnTo>
                  <a:pt x="42" y="65"/>
                </a:lnTo>
                <a:lnTo>
                  <a:pt x="57" y="42"/>
                </a:lnTo>
                <a:lnTo>
                  <a:pt x="78" y="33"/>
                </a:lnTo>
                <a:lnTo>
                  <a:pt x="75" y="12"/>
                </a:lnTo>
                <a:lnTo>
                  <a:pt x="66" y="0"/>
                </a:lnTo>
                <a:lnTo>
                  <a:pt x="18" y="3"/>
                </a:lnTo>
                <a:lnTo>
                  <a:pt x="0" y="3"/>
                </a:lnTo>
                <a:lnTo>
                  <a:pt x="21" y="36"/>
                </a:lnTo>
                <a:lnTo>
                  <a:pt x="30" y="47"/>
                </a:lnTo>
                <a:lnTo>
                  <a:pt x="39" y="53"/>
                </a:lnTo>
                <a:lnTo>
                  <a:pt x="45" y="56"/>
                </a:lnTo>
                <a:lnTo>
                  <a:pt x="51" y="53"/>
                </a:lnTo>
                <a:lnTo>
                  <a:pt x="57" y="44"/>
                </a:lnTo>
                <a:lnTo>
                  <a:pt x="69" y="39"/>
                </a:lnTo>
                <a:lnTo>
                  <a:pt x="75" y="33"/>
                </a:lnTo>
                <a:lnTo>
                  <a:pt x="78" y="24"/>
                </a:lnTo>
                <a:lnTo>
                  <a:pt x="75" y="12"/>
                </a:lnTo>
                <a:lnTo>
                  <a:pt x="72" y="6"/>
                </a:lnTo>
                <a:lnTo>
                  <a:pt x="66" y="3"/>
                </a:lnTo>
                <a:lnTo>
                  <a:pt x="60" y="3"/>
                </a:lnTo>
                <a:lnTo>
                  <a:pt x="54" y="0"/>
                </a:lnTo>
                <a:lnTo>
                  <a:pt x="42" y="3"/>
                </a:lnTo>
                <a:lnTo>
                  <a:pt x="30" y="3"/>
                </a:lnTo>
                <a:lnTo>
                  <a:pt x="21" y="3"/>
                </a:lnTo>
                <a:lnTo>
                  <a:pt x="15" y="3"/>
                </a:lnTo>
                <a:lnTo>
                  <a:pt x="9" y="3"/>
                </a:lnTo>
                <a:lnTo>
                  <a:pt x="0"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17" name="Freeform 53"/>
          <p:cNvSpPr>
            <a:spLocks/>
          </p:cNvSpPr>
          <p:nvPr/>
        </p:nvSpPr>
        <p:spPr bwMode="auto">
          <a:xfrm>
            <a:off x="4156075" y="4783138"/>
            <a:ext cx="219075" cy="214312"/>
          </a:xfrm>
          <a:custGeom>
            <a:avLst/>
            <a:gdLst>
              <a:gd name="T0" fmla="*/ 0 w 95"/>
              <a:gd name="T1" fmla="*/ 0 h 89"/>
              <a:gd name="T2" fmla="*/ 0 w 95"/>
              <a:gd name="T3" fmla="*/ 0 h 89"/>
              <a:gd name="T4" fmla="*/ 2147483647 w 95"/>
              <a:gd name="T5" fmla="*/ 2147483647 h 89"/>
              <a:gd name="T6" fmla="*/ 2147483647 w 95"/>
              <a:gd name="T7" fmla="*/ 2147483647 h 89"/>
              <a:gd name="T8" fmla="*/ 2147483647 w 95"/>
              <a:gd name="T9" fmla="*/ 2147483647 h 89"/>
              <a:gd name="T10" fmla="*/ 2147483647 w 95"/>
              <a:gd name="T11" fmla="*/ 2147483647 h 89"/>
              <a:gd name="T12" fmla="*/ 2147483647 w 95"/>
              <a:gd name="T13" fmla="*/ 2147483647 h 89"/>
              <a:gd name="T14" fmla="*/ 2147483647 w 95"/>
              <a:gd name="T15" fmla="*/ 2147483647 h 89"/>
              <a:gd name="T16" fmla="*/ 2147483647 w 95"/>
              <a:gd name="T17" fmla="*/ 2147483647 h 89"/>
              <a:gd name="T18" fmla="*/ 2147483647 w 95"/>
              <a:gd name="T19" fmla="*/ 2147483647 h 89"/>
              <a:gd name="T20" fmla="*/ 2147483647 w 95"/>
              <a:gd name="T21" fmla="*/ 2147483647 h 89"/>
              <a:gd name="T22" fmla="*/ 2147483647 w 95"/>
              <a:gd name="T23" fmla="*/ 2147483647 h 89"/>
              <a:gd name="T24" fmla="*/ 2147483647 w 95"/>
              <a:gd name="T25" fmla="*/ 2147483647 h 89"/>
              <a:gd name="T26" fmla="*/ 2147483647 w 95"/>
              <a:gd name="T27" fmla="*/ 0 h 89"/>
              <a:gd name="T28" fmla="*/ 0 w 95"/>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89"/>
              <a:gd name="T47" fmla="*/ 95 w 95"/>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89">
                <a:moveTo>
                  <a:pt x="0" y="0"/>
                </a:moveTo>
                <a:lnTo>
                  <a:pt x="0" y="0"/>
                </a:lnTo>
                <a:lnTo>
                  <a:pt x="9" y="66"/>
                </a:lnTo>
                <a:lnTo>
                  <a:pt x="9" y="80"/>
                </a:lnTo>
                <a:lnTo>
                  <a:pt x="23" y="72"/>
                </a:lnTo>
                <a:lnTo>
                  <a:pt x="86" y="86"/>
                </a:lnTo>
                <a:lnTo>
                  <a:pt x="95" y="89"/>
                </a:lnTo>
                <a:lnTo>
                  <a:pt x="83" y="54"/>
                </a:lnTo>
                <a:lnTo>
                  <a:pt x="83" y="18"/>
                </a:lnTo>
                <a:lnTo>
                  <a:pt x="80" y="15"/>
                </a:lnTo>
                <a:lnTo>
                  <a:pt x="50" y="15"/>
                </a:lnTo>
                <a:lnTo>
                  <a:pt x="29" y="6"/>
                </a:lnTo>
                <a:lnTo>
                  <a:pt x="9" y="3"/>
                </a:lnTo>
                <a:lnTo>
                  <a:pt x="3" y="0"/>
                </a:lnTo>
                <a:lnTo>
                  <a:pt x="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18" name="Freeform 54"/>
          <p:cNvSpPr>
            <a:spLocks/>
          </p:cNvSpPr>
          <p:nvPr/>
        </p:nvSpPr>
        <p:spPr bwMode="auto">
          <a:xfrm>
            <a:off x="4156075" y="4783138"/>
            <a:ext cx="211138" cy="214312"/>
          </a:xfrm>
          <a:custGeom>
            <a:avLst/>
            <a:gdLst>
              <a:gd name="T0" fmla="*/ 2147483647 w 92"/>
              <a:gd name="T1" fmla="*/ 0 h 89"/>
              <a:gd name="T2" fmla="*/ 0 w 92"/>
              <a:gd name="T3" fmla="*/ 0 h 89"/>
              <a:gd name="T4" fmla="*/ 2147483647 w 92"/>
              <a:gd name="T5" fmla="*/ 2147483647 h 89"/>
              <a:gd name="T6" fmla="*/ 2147483647 w 92"/>
              <a:gd name="T7" fmla="*/ 2147483647 h 89"/>
              <a:gd name="T8" fmla="*/ 2147483647 w 92"/>
              <a:gd name="T9" fmla="*/ 2147483647 h 89"/>
              <a:gd name="T10" fmla="*/ 2147483647 w 92"/>
              <a:gd name="T11" fmla="*/ 2147483647 h 89"/>
              <a:gd name="T12" fmla="*/ 2147483647 w 92"/>
              <a:gd name="T13" fmla="*/ 2147483647 h 89"/>
              <a:gd name="T14" fmla="*/ 2147483647 w 92"/>
              <a:gd name="T15" fmla="*/ 2147483647 h 89"/>
              <a:gd name="T16" fmla="*/ 2147483647 w 92"/>
              <a:gd name="T17" fmla="*/ 2147483647 h 89"/>
              <a:gd name="T18" fmla="*/ 2147483647 w 92"/>
              <a:gd name="T19" fmla="*/ 2147483647 h 89"/>
              <a:gd name="T20" fmla="*/ 2147483647 w 92"/>
              <a:gd name="T21" fmla="*/ 2147483647 h 89"/>
              <a:gd name="T22" fmla="*/ 2147483647 w 92"/>
              <a:gd name="T23" fmla="*/ 2147483647 h 89"/>
              <a:gd name="T24" fmla="*/ 2147483647 w 92"/>
              <a:gd name="T25" fmla="*/ 2147483647 h 89"/>
              <a:gd name="T26" fmla="*/ 2147483647 w 92"/>
              <a:gd name="T27" fmla="*/ 2147483647 h 89"/>
              <a:gd name="T28" fmla="*/ 2147483647 w 92"/>
              <a:gd name="T29" fmla="*/ 2147483647 h 89"/>
              <a:gd name="T30" fmla="*/ 2147483647 w 92"/>
              <a:gd name="T31" fmla="*/ 2147483647 h 89"/>
              <a:gd name="T32" fmla="*/ 2147483647 w 92"/>
              <a:gd name="T33" fmla="*/ 2147483647 h 89"/>
              <a:gd name="T34" fmla="*/ 2147483647 w 92"/>
              <a:gd name="T35" fmla="*/ 2147483647 h 89"/>
              <a:gd name="T36" fmla="*/ 2147483647 w 92"/>
              <a:gd name="T37" fmla="*/ 2147483647 h 89"/>
              <a:gd name="T38" fmla="*/ 2147483647 w 92"/>
              <a:gd name="T39" fmla="*/ 2147483647 h 89"/>
              <a:gd name="T40" fmla="*/ 2147483647 w 92"/>
              <a:gd name="T41" fmla="*/ 2147483647 h 89"/>
              <a:gd name="T42" fmla="*/ 2147483647 w 92"/>
              <a:gd name="T43" fmla="*/ 2147483647 h 89"/>
              <a:gd name="T44" fmla="*/ 2147483647 w 92"/>
              <a:gd name="T45" fmla="*/ 2147483647 h 89"/>
              <a:gd name="T46" fmla="*/ 2147483647 w 92"/>
              <a:gd name="T47" fmla="*/ 2147483647 h 89"/>
              <a:gd name="T48" fmla="*/ 2147483647 w 92"/>
              <a:gd name="T49" fmla="*/ 2147483647 h 89"/>
              <a:gd name="T50" fmla="*/ 2147483647 w 92"/>
              <a:gd name="T51" fmla="*/ 2147483647 h 89"/>
              <a:gd name="T52" fmla="*/ 2147483647 w 92"/>
              <a:gd name="T53" fmla="*/ 2147483647 h 89"/>
              <a:gd name="T54" fmla="*/ 2147483647 w 92"/>
              <a:gd name="T55" fmla="*/ 2147483647 h 89"/>
              <a:gd name="T56" fmla="*/ 2147483647 w 92"/>
              <a:gd name="T57" fmla="*/ 2147483647 h 89"/>
              <a:gd name="T58" fmla="*/ 2147483647 w 92"/>
              <a:gd name="T59" fmla="*/ 2147483647 h 89"/>
              <a:gd name="T60" fmla="*/ 2147483647 w 92"/>
              <a:gd name="T61" fmla="*/ 2147483647 h 89"/>
              <a:gd name="T62" fmla="*/ 2147483647 w 92"/>
              <a:gd name="T63" fmla="*/ 2147483647 h 89"/>
              <a:gd name="T64" fmla="*/ 2147483647 w 92"/>
              <a:gd name="T65" fmla="*/ 2147483647 h 89"/>
              <a:gd name="T66" fmla="*/ 2147483647 w 92"/>
              <a:gd name="T67" fmla="*/ 2147483647 h 89"/>
              <a:gd name="T68" fmla="*/ 2147483647 w 92"/>
              <a:gd name="T69" fmla="*/ 2147483647 h 89"/>
              <a:gd name="T70" fmla="*/ 2147483647 w 92"/>
              <a:gd name="T71" fmla="*/ 2147483647 h 89"/>
              <a:gd name="T72" fmla="*/ 2147483647 w 92"/>
              <a:gd name="T73" fmla="*/ 0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
              <a:gd name="T112" fmla="*/ 0 h 89"/>
              <a:gd name="T113" fmla="*/ 92 w 92"/>
              <a:gd name="T114" fmla="*/ 89 h 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 h="89">
                <a:moveTo>
                  <a:pt x="3" y="0"/>
                </a:moveTo>
                <a:lnTo>
                  <a:pt x="0" y="0"/>
                </a:lnTo>
                <a:lnTo>
                  <a:pt x="6" y="33"/>
                </a:lnTo>
                <a:lnTo>
                  <a:pt x="6" y="48"/>
                </a:lnTo>
                <a:lnTo>
                  <a:pt x="9" y="60"/>
                </a:lnTo>
                <a:lnTo>
                  <a:pt x="9" y="69"/>
                </a:lnTo>
                <a:lnTo>
                  <a:pt x="9" y="75"/>
                </a:lnTo>
                <a:lnTo>
                  <a:pt x="12" y="77"/>
                </a:lnTo>
                <a:lnTo>
                  <a:pt x="18" y="77"/>
                </a:lnTo>
                <a:lnTo>
                  <a:pt x="20" y="75"/>
                </a:lnTo>
                <a:lnTo>
                  <a:pt x="29" y="75"/>
                </a:lnTo>
                <a:lnTo>
                  <a:pt x="41" y="77"/>
                </a:lnTo>
                <a:lnTo>
                  <a:pt x="56" y="80"/>
                </a:lnTo>
                <a:lnTo>
                  <a:pt x="68" y="83"/>
                </a:lnTo>
                <a:lnTo>
                  <a:pt x="80" y="86"/>
                </a:lnTo>
                <a:lnTo>
                  <a:pt x="86" y="86"/>
                </a:lnTo>
                <a:lnTo>
                  <a:pt x="92" y="89"/>
                </a:lnTo>
                <a:lnTo>
                  <a:pt x="92" y="86"/>
                </a:lnTo>
                <a:lnTo>
                  <a:pt x="92" y="83"/>
                </a:lnTo>
                <a:lnTo>
                  <a:pt x="92" y="80"/>
                </a:lnTo>
                <a:lnTo>
                  <a:pt x="89" y="72"/>
                </a:lnTo>
                <a:lnTo>
                  <a:pt x="86" y="54"/>
                </a:lnTo>
                <a:lnTo>
                  <a:pt x="83" y="36"/>
                </a:lnTo>
                <a:lnTo>
                  <a:pt x="83" y="27"/>
                </a:lnTo>
                <a:lnTo>
                  <a:pt x="83" y="21"/>
                </a:lnTo>
                <a:lnTo>
                  <a:pt x="83" y="18"/>
                </a:lnTo>
                <a:lnTo>
                  <a:pt x="80" y="15"/>
                </a:lnTo>
                <a:lnTo>
                  <a:pt x="77" y="15"/>
                </a:lnTo>
                <a:lnTo>
                  <a:pt x="71" y="15"/>
                </a:lnTo>
                <a:lnTo>
                  <a:pt x="65" y="15"/>
                </a:lnTo>
                <a:lnTo>
                  <a:pt x="50" y="15"/>
                </a:lnTo>
                <a:lnTo>
                  <a:pt x="41" y="12"/>
                </a:lnTo>
                <a:lnTo>
                  <a:pt x="29" y="6"/>
                </a:lnTo>
                <a:lnTo>
                  <a:pt x="20" y="6"/>
                </a:lnTo>
                <a:lnTo>
                  <a:pt x="12" y="3"/>
                </a:lnTo>
                <a:lnTo>
                  <a:pt x="6" y="3"/>
                </a:lnTo>
                <a:lnTo>
                  <a:pt x="3"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19" name="Freeform 55"/>
          <p:cNvSpPr>
            <a:spLocks/>
          </p:cNvSpPr>
          <p:nvPr/>
        </p:nvSpPr>
        <p:spPr bwMode="auto">
          <a:xfrm>
            <a:off x="4360863" y="4751388"/>
            <a:ext cx="211137" cy="206375"/>
          </a:xfrm>
          <a:custGeom>
            <a:avLst/>
            <a:gdLst>
              <a:gd name="T0" fmla="*/ 2147483647 w 94"/>
              <a:gd name="T1" fmla="*/ 2147483647 h 86"/>
              <a:gd name="T2" fmla="*/ 0 w 94"/>
              <a:gd name="T3" fmla="*/ 2147483647 h 86"/>
              <a:gd name="T4" fmla="*/ 2147483647 w 94"/>
              <a:gd name="T5" fmla="*/ 2147483647 h 86"/>
              <a:gd name="T6" fmla="*/ 2147483647 w 94"/>
              <a:gd name="T7" fmla="*/ 2147483647 h 86"/>
              <a:gd name="T8" fmla="*/ 2147483647 w 94"/>
              <a:gd name="T9" fmla="*/ 2147483647 h 86"/>
              <a:gd name="T10" fmla="*/ 2147483647 w 94"/>
              <a:gd name="T11" fmla="*/ 2147483647 h 86"/>
              <a:gd name="T12" fmla="*/ 2147483647 w 94"/>
              <a:gd name="T13" fmla="*/ 2147483647 h 86"/>
              <a:gd name="T14" fmla="*/ 2147483647 w 94"/>
              <a:gd name="T15" fmla="*/ 0 h 86"/>
              <a:gd name="T16" fmla="*/ 2147483647 w 94"/>
              <a:gd name="T17" fmla="*/ 0 h 86"/>
              <a:gd name="T18" fmla="*/ 2147483647 w 94"/>
              <a:gd name="T19" fmla="*/ 0 h 86"/>
              <a:gd name="T20" fmla="*/ 2147483647 w 94"/>
              <a:gd name="T21" fmla="*/ 2147483647 h 86"/>
              <a:gd name="T22" fmla="*/ 2147483647 w 94"/>
              <a:gd name="T23" fmla="*/ 2147483647 h 86"/>
              <a:gd name="T24" fmla="*/ 2147483647 w 94"/>
              <a:gd name="T25" fmla="*/ 2147483647 h 86"/>
              <a:gd name="T26" fmla="*/ 2147483647 w 94"/>
              <a:gd name="T27" fmla="*/ 2147483647 h 86"/>
              <a:gd name="T28" fmla="*/ 2147483647 w 94"/>
              <a:gd name="T29" fmla="*/ 2147483647 h 86"/>
              <a:gd name="T30" fmla="*/ 2147483647 w 94"/>
              <a:gd name="T31" fmla="*/ 2147483647 h 86"/>
              <a:gd name="T32" fmla="*/ 2147483647 w 94"/>
              <a:gd name="T33" fmla="*/ 2147483647 h 86"/>
              <a:gd name="T34" fmla="*/ 2147483647 w 94"/>
              <a:gd name="T35" fmla="*/ 2147483647 h 86"/>
              <a:gd name="T36" fmla="*/ 2147483647 w 94"/>
              <a:gd name="T37" fmla="*/ 2147483647 h 86"/>
              <a:gd name="T38" fmla="*/ 2147483647 w 94"/>
              <a:gd name="T39" fmla="*/ 2147483647 h 86"/>
              <a:gd name="T40" fmla="*/ 2147483647 w 94"/>
              <a:gd name="T41" fmla="*/ 2147483647 h 86"/>
              <a:gd name="T42" fmla="*/ 2147483647 w 94"/>
              <a:gd name="T43" fmla="*/ 2147483647 h 86"/>
              <a:gd name="T44" fmla="*/ 2147483647 w 94"/>
              <a:gd name="T45" fmla="*/ 2147483647 h 86"/>
              <a:gd name="T46" fmla="*/ 2147483647 w 94"/>
              <a:gd name="T47" fmla="*/ 2147483647 h 86"/>
              <a:gd name="T48" fmla="*/ 2147483647 w 94"/>
              <a:gd name="T49" fmla="*/ 2147483647 h 86"/>
              <a:gd name="T50" fmla="*/ 2147483647 w 94"/>
              <a:gd name="T51" fmla="*/ 2147483647 h 86"/>
              <a:gd name="T52" fmla="*/ 2147483647 w 94"/>
              <a:gd name="T53" fmla="*/ 2147483647 h 86"/>
              <a:gd name="T54" fmla="*/ 2147483647 w 94"/>
              <a:gd name="T55" fmla="*/ 2147483647 h 86"/>
              <a:gd name="T56" fmla="*/ 2147483647 w 94"/>
              <a:gd name="T57" fmla="*/ 2147483647 h 86"/>
              <a:gd name="T58" fmla="*/ 2147483647 w 94"/>
              <a:gd name="T59" fmla="*/ 2147483647 h 86"/>
              <a:gd name="T60" fmla="*/ 2147483647 w 94"/>
              <a:gd name="T61" fmla="*/ 2147483647 h 86"/>
              <a:gd name="T62" fmla="*/ 2147483647 w 94"/>
              <a:gd name="T63" fmla="*/ 2147483647 h 86"/>
              <a:gd name="T64" fmla="*/ 2147483647 w 94"/>
              <a:gd name="T65" fmla="*/ 2147483647 h 86"/>
              <a:gd name="T66" fmla="*/ 2147483647 w 94"/>
              <a:gd name="T67" fmla="*/ 2147483647 h 86"/>
              <a:gd name="T68" fmla="*/ 2147483647 w 94"/>
              <a:gd name="T69" fmla="*/ 2147483647 h 86"/>
              <a:gd name="T70" fmla="*/ 2147483647 w 94"/>
              <a:gd name="T71" fmla="*/ 2147483647 h 86"/>
              <a:gd name="T72" fmla="*/ 2147483647 w 94"/>
              <a:gd name="T73" fmla="*/ 2147483647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86"/>
              <a:gd name="T113" fmla="*/ 94 w 94"/>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86">
                <a:moveTo>
                  <a:pt x="3" y="50"/>
                </a:moveTo>
                <a:lnTo>
                  <a:pt x="0" y="44"/>
                </a:lnTo>
                <a:lnTo>
                  <a:pt x="14" y="35"/>
                </a:lnTo>
                <a:lnTo>
                  <a:pt x="20" y="29"/>
                </a:lnTo>
                <a:lnTo>
                  <a:pt x="26" y="23"/>
                </a:lnTo>
                <a:lnTo>
                  <a:pt x="29" y="14"/>
                </a:lnTo>
                <a:lnTo>
                  <a:pt x="32" y="9"/>
                </a:lnTo>
                <a:lnTo>
                  <a:pt x="32" y="0"/>
                </a:lnTo>
                <a:lnTo>
                  <a:pt x="35" y="0"/>
                </a:lnTo>
                <a:lnTo>
                  <a:pt x="38" y="0"/>
                </a:lnTo>
                <a:lnTo>
                  <a:pt x="41" y="6"/>
                </a:lnTo>
                <a:lnTo>
                  <a:pt x="47" y="11"/>
                </a:lnTo>
                <a:lnTo>
                  <a:pt x="53" y="17"/>
                </a:lnTo>
                <a:lnTo>
                  <a:pt x="62" y="20"/>
                </a:lnTo>
                <a:lnTo>
                  <a:pt x="71" y="23"/>
                </a:lnTo>
                <a:lnTo>
                  <a:pt x="80" y="23"/>
                </a:lnTo>
                <a:lnTo>
                  <a:pt x="86" y="23"/>
                </a:lnTo>
                <a:lnTo>
                  <a:pt x="92" y="26"/>
                </a:lnTo>
                <a:lnTo>
                  <a:pt x="94" y="29"/>
                </a:lnTo>
                <a:lnTo>
                  <a:pt x="94" y="32"/>
                </a:lnTo>
                <a:lnTo>
                  <a:pt x="92" y="35"/>
                </a:lnTo>
                <a:lnTo>
                  <a:pt x="89" y="44"/>
                </a:lnTo>
                <a:lnTo>
                  <a:pt x="86" y="53"/>
                </a:lnTo>
                <a:lnTo>
                  <a:pt x="77" y="68"/>
                </a:lnTo>
                <a:lnTo>
                  <a:pt x="74" y="80"/>
                </a:lnTo>
                <a:lnTo>
                  <a:pt x="68" y="83"/>
                </a:lnTo>
                <a:lnTo>
                  <a:pt x="65" y="86"/>
                </a:lnTo>
                <a:lnTo>
                  <a:pt x="59" y="83"/>
                </a:lnTo>
                <a:lnTo>
                  <a:pt x="50" y="80"/>
                </a:lnTo>
                <a:lnTo>
                  <a:pt x="35" y="71"/>
                </a:lnTo>
                <a:lnTo>
                  <a:pt x="26" y="68"/>
                </a:lnTo>
                <a:lnTo>
                  <a:pt x="17" y="62"/>
                </a:lnTo>
                <a:lnTo>
                  <a:pt x="9" y="62"/>
                </a:lnTo>
                <a:lnTo>
                  <a:pt x="3" y="59"/>
                </a:lnTo>
                <a:lnTo>
                  <a:pt x="3" y="56"/>
                </a:lnTo>
                <a:lnTo>
                  <a:pt x="3" y="53"/>
                </a:lnTo>
                <a:lnTo>
                  <a:pt x="3" y="50"/>
                </a:lnTo>
                <a:close/>
              </a:path>
            </a:pathLst>
          </a:custGeom>
          <a:solidFill>
            <a:srgbClr val="00FFCC"/>
          </a:solidFill>
          <a:ln w="3175">
            <a:solidFill>
              <a:srgbClr val="000000"/>
            </a:solidFill>
            <a:round/>
            <a:headEnd/>
            <a:tailEnd/>
          </a:ln>
        </p:spPr>
        <p:txBody>
          <a:bodyPr/>
          <a:lstStyle/>
          <a:p>
            <a:endParaRPr lang="en-US"/>
          </a:p>
        </p:txBody>
      </p:sp>
      <p:sp>
        <p:nvSpPr>
          <p:cNvPr id="11320" name="Freeform 56"/>
          <p:cNvSpPr>
            <a:spLocks/>
          </p:cNvSpPr>
          <p:nvPr/>
        </p:nvSpPr>
        <p:spPr bwMode="auto">
          <a:xfrm>
            <a:off x="4360863" y="4730750"/>
            <a:ext cx="211137" cy="234950"/>
          </a:xfrm>
          <a:custGeom>
            <a:avLst/>
            <a:gdLst>
              <a:gd name="T0" fmla="*/ 0 w 94"/>
              <a:gd name="T1" fmla="*/ 2147483647 h 98"/>
              <a:gd name="T2" fmla="*/ 0 w 94"/>
              <a:gd name="T3" fmla="*/ 2147483647 h 98"/>
              <a:gd name="T4" fmla="*/ 2147483647 w 94"/>
              <a:gd name="T5" fmla="*/ 2147483647 h 98"/>
              <a:gd name="T6" fmla="*/ 2147483647 w 94"/>
              <a:gd name="T7" fmla="*/ 0 h 98"/>
              <a:gd name="T8" fmla="*/ 2147483647 w 94"/>
              <a:gd name="T9" fmla="*/ 2147483647 h 98"/>
              <a:gd name="T10" fmla="*/ 2147483647 w 94"/>
              <a:gd name="T11" fmla="*/ 2147483647 h 98"/>
              <a:gd name="T12" fmla="*/ 2147483647 w 94"/>
              <a:gd name="T13" fmla="*/ 2147483647 h 98"/>
              <a:gd name="T14" fmla="*/ 2147483647 w 94"/>
              <a:gd name="T15" fmla="*/ 2147483647 h 98"/>
              <a:gd name="T16" fmla="*/ 2147483647 w 94"/>
              <a:gd name="T17" fmla="*/ 2147483647 h 98"/>
              <a:gd name="T18" fmla="*/ 2147483647 w 94"/>
              <a:gd name="T19" fmla="*/ 2147483647 h 98"/>
              <a:gd name="T20" fmla="*/ 2147483647 w 94"/>
              <a:gd name="T21" fmla="*/ 2147483647 h 98"/>
              <a:gd name="T22" fmla="*/ 0 w 94"/>
              <a:gd name="T23" fmla="*/ 2147483647 h 98"/>
              <a:gd name="T24" fmla="*/ 2147483647 w 94"/>
              <a:gd name="T25" fmla="*/ 2147483647 h 98"/>
              <a:gd name="T26" fmla="*/ 0 w 94"/>
              <a:gd name="T27" fmla="*/ 2147483647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4"/>
              <a:gd name="T43" fmla="*/ 0 h 98"/>
              <a:gd name="T44" fmla="*/ 94 w 94"/>
              <a:gd name="T45" fmla="*/ 98 h 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4" h="98">
                <a:moveTo>
                  <a:pt x="0" y="53"/>
                </a:moveTo>
                <a:lnTo>
                  <a:pt x="0" y="53"/>
                </a:lnTo>
                <a:lnTo>
                  <a:pt x="29" y="32"/>
                </a:lnTo>
                <a:lnTo>
                  <a:pt x="32" y="0"/>
                </a:lnTo>
                <a:lnTo>
                  <a:pt x="50" y="29"/>
                </a:lnTo>
                <a:lnTo>
                  <a:pt x="92" y="32"/>
                </a:lnTo>
                <a:lnTo>
                  <a:pt x="94" y="41"/>
                </a:lnTo>
                <a:lnTo>
                  <a:pt x="77" y="80"/>
                </a:lnTo>
                <a:lnTo>
                  <a:pt x="68" y="98"/>
                </a:lnTo>
                <a:lnTo>
                  <a:pt x="32" y="80"/>
                </a:lnTo>
                <a:lnTo>
                  <a:pt x="17" y="71"/>
                </a:lnTo>
                <a:lnTo>
                  <a:pt x="0" y="68"/>
                </a:lnTo>
                <a:lnTo>
                  <a:pt x="3" y="62"/>
                </a:lnTo>
                <a:lnTo>
                  <a:pt x="0" y="5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21" name="Freeform 57"/>
          <p:cNvSpPr>
            <a:spLocks/>
          </p:cNvSpPr>
          <p:nvPr/>
        </p:nvSpPr>
        <p:spPr bwMode="auto">
          <a:xfrm>
            <a:off x="4360863" y="4751388"/>
            <a:ext cx="211137" cy="206375"/>
          </a:xfrm>
          <a:custGeom>
            <a:avLst/>
            <a:gdLst>
              <a:gd name="T0" fmla="*/ 2147483647 w 94"/>
              <a:gd name="T1" fmla="*/ 2147483647 h 86"/>
              <a:gd name="T2" fmla="*/ 0 w 94"/>
              <a:gd name="T3" fmla="*/ 2147483647 h 86"/>
              <a:gd name="T4" fmla="*/ 2147483647 w 94"/>
              <a:gd name="T5" fmla="*/ 2147483647 h 86"/>
              <a:gd name="T6" fmla="*/ 2147483647 w 94"/>
              <a:gd name="T7" fmla="*/ 2147483647 h 86"/>
              <a:gd name="T8" fmla="*/ 2147483647 w 94"/>
              <a:gd name="T9" fmla="*/ 2147483647 h 86"/>
              <a:gd name="T10" fmla="*/ 2147483647 w 94"/>
              <a:gd name="T11" fmla="*/ 2147483647 h 86"/>
              <a:gd name="T12" fmla="*/ 2147483647 w 94"/>
              <a:gd name="T13" fmla="*/ 2147483647 h 86"/>
              <a:gd name="T14" fmla="*/ 2147483647 w 94"/>
              <a:gd name="T15" fmla="*/ 0 h 86"/>
              <a:gd name="T16" fmla="*/ 2147483647 w 94"/>
              <a:gd name="T17" fmla="*/ 0 h 86"/>
              <a:gd name="T18" fmla="*/ 2147483647 w 94"/>
              <a:gd name="T19" fmla="*/ 0 h 86"/>
              <a:gd name="T20" fmla="*/ 2147483647 w 94"/>
              <a:gd name="T21" fmla="*/ 2147483647 h 86"/>
              <a:gd name="T22" fmla="*/ 2147483647 w 94"/>
              <a:gd name="T23" fmla="*/ 2147483647 h 86"/>
              <a:gd name="T24" fmla="*/ 2147483647 w 94"/>
              <a:gd name="T25" fmla="*/ 2147483647 h 86"/>
              <a:gd name="T26" fmla="*/ 2147483647 w 94"/>
              <a:gd name="T27" fmla="*/ 2147483647 h 86"/>
              <a:gd name="T28" fmla="*/ 2147483647 w 94"/>
              <a:gd name="T29" fmla="*/ 2147483647 h 86"/>
              <a:gd name="T30" fmla="*/ 2147483647 w 94"/>
              <a:gd name="T31" fmla="*/ 2147483647 h 86"/>
              <a:gd name="T32" fmla="*/ 2147483647 w 94"/>
              <a:gd name="T33" fmla="*/ 2147483647 h 86"/>
              <a:gd name="T34" fmla="*/ 2147483647 w 94"/>
              <a:gd name="T35" fmla="*/ 2147483647 h 86"/>
              <a:gd name="T36" fmla="*/ 2147483647 w 94"/>
              <a:gd name="T37" fmla="*/ 2147483647 h 86"/>
              <a:gd name="T38" fmla="*/ 2147483647 w 94"/>
              <a:gd name="T39" fmla="*/ 2147483647 h 86"/>
              <a:gd name="T40" fmla="*/ 2147483647 w 94"/>
              <a:gd name="T41" fmla="*/ 2147483647 h 86"/>
              <a:gd name="T42" fmla="*/ 2147483647 w 94"/>
              <a:gd name="T43" fmla="*/ 2147483647 h 86"/>
              <a:gd name="T44" fmla="*/ 2147483647 w 94"/>
              <a:gd name="T45" fmla="*/ 2147483647 h 86"/>
              <a:gd name="T46" fmla="*/ 2147483647 w 94"/>
              <a:gd name="T47" fmla="*/ 2147483647 h 86"/>
              <a:gd name="T48" fmla="*/ 2147483647 w 94"/>
              <a:gd name="T49" fmla="*/ 2147483647 h 86"/>
              <a:gd name="T50" fmla="*/ 2147483647 w 94"/>
              <a:gd name="T51" fmla="*/ 2147483647 h 86"/>
              <a:gd name="T52" fmla="*/ 2147483647 w 94"/>
              <a:gd name="T53" fmla="*/ 2147483647 h 86"/>
              <a:gd name="T54" fmla="*/ 2147483647 w 94"/>
              <a:gd name="T55" fmla="*/ 2147483647 h 86"/>
              <a:gd name="T56" fmla="*/ 2147483647 w 94"/>
              <a:gd name="T57" fmla="*/ 2147483647 h 86"/>
              <a:gd name="T58" fmla="*/ 2147483647 w 94"/>
              <a:gd name="T59" fmla="*/ 2147483647 h 86"/>
              <a:gd name="T60" fmla="*/ 2147483647 w 94"/>
              <a:gd name="T61" fmla="*/ 2147483647 h 86"/>
              <a:gd name="T62" fmla="*/ 2147483647 w 94"/>
              <a:gd name="T63" fmla="*/ 2147483647 h 86"/>
              <a:gd name="T64" fmla="*/ 2147483647 w 94"/>
              <a:gd name="T65" fmla="*/ 2147483647 h 86"/>
              <a:gd name="T66" fmla="*/ 2147483647 w 94"/>
              <a:gd name="T67" fmla="*/ 2147483647 h 86"/>
              <a:gd name="T68" fmla="*/ 2147483647 w 94"/>
              <a:gd name="T69" fmla="*/ 2147483647 h 86"/>
              <a:gd name="T70" fmla="*/ 2147483647 w 94"/>
              <a:gd name="T71" fmla="*/ 2147483647 h 86"/>
              <a:gd name="T72" fmla="*/ 2147483647 w 94"/>
              <a:gd name="T73" fmla="*/ 2147483647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86"/>
              <a:gd name="T113" fmla="*/ 94 w 94"/>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86">
                <a:moveTo>
                  <a:pt x="3" y="50"/>
                </a:moveTo>
                <a:lnTo>
                  <a:pt x="0" y="44"/>
                </a:lnTo>
                <a:lnTo>
                  <a:pt x="14" y="35"/>
                </a:lnTo>
                <a:lnTo>
                  <a:pt x="20" y="29"/>
                </a:lnTo>
                <a:lnTo>
                  <a:pt x="26" y="23"/>
                </a:lnTo>
                <a:lnTo>
                  <a:pt x="29" y="14"/>
                </a:lnTo>
                <a:lnTo>
                  <a:pt x="32" y="9"/>
                </a:lnTo>
                <a:lnTo>
                  <a:pt x="32" y="0"/>
                </a:lnTo>
                <a:lnTo>
                  <a:pt x="35" y="0"/>
                </a:lnTo>
                <a:lnTo>
                  <a:pt x="38" y="0"/>
                </a:lnTo>
                <a:lnTo>
                  <a:pt x="41" y="6"/>
                </a:lnTo>
                <a:lnTo>
                  <a:pt x="47" y="11"/>
                </a:lnTo>
                <a:lnTo>
                  <a:pt x="53" y="17"/>
                </a:lnTo>
                <a:lnTo>
                  <a:pt x="62" y="20"/>
                </a:lnTo>
                <a:lnTo>
                  <a:pt x="71" y="23"/>
                </a:lnTo>
                <a:lnTo>
                  <a:pt x="80" y="23"/>
                </a:lnTo>
                <a:lnTo>
                  <a:pt x="86" y="23"/>
                </a:lnTo>
                <a:lnTo>
                  <a:pt x="92" y="26"/>
                </a:lnTo>
                <a:lnTo>
                  <a:pt x="94" y="29"/>
                </a:lnTo>
                <a:lnTo>
                  <a:pt x="94" y="32"/>
                </a:lnTo>
                <a:lnTo>
                  <a:pt x="92" y="35"/>
                </a:lnTo>
                <a:lnTo>
                  <a:pt x="89" y="44"/>
                </a:lnTo>
                <a:lnTo>
                  <a:pt x="86" y="53"/>
                </a:lnTo>
                <a:lnTo>
                  <a:pt x="77" y="68"/>
                </a:lnTo>
                <a:lnTo>
                  <a:pt x="74" y="80"/>
                </a:lnTo>
                <a:lnTo>
                  <a:pt x="68" y="83"/>
                </a:lnTo>
                <a:lnTo>
                  <a:pt x="65" y="86"/>
                </a:lnTo>
                <a:lnTo>
                  <a:pt x="59" y="83"/>
                </a:lnTo>
                <a:lnTo>
                  <a:pt x="50" y="80"/>
                </a:lnTo>
                <a:lnTo>
                  <a:pt x="35" y="71"/>
                </a:lnTo>
                <a:lnTo>
                  <a:pt x="26" y="68"/>
                </a:lnTo>
                <a:lnTo>
                  <a:pt x="17" y="62"/>
                </a:lnTo>
                <a:lnTo>
                  <a:pt x="9" y="62"/>
                </a:lnTo>
                <a:lnTo>
                  <a:pt x="3" y="59"/>
                </a:lnTo>
                <a:lnTo>
                  <a:pt x="3" y="56"/>
                </a:lnTo>
                <a:lnTo>
                  <a:pt x="3" y="53"/>
                </a:lnTo>
                <a:lnTo>
                  <a:pt x="3" y="5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22" name="Freeform 58"/>
          <p:cNvSpPr>
            <a:spLocks/>
          </p:cNvSpPr>
          <p:nvPr/>
        </p:nvSpPr>
        <p:spPr bwMode="auto">
          <a:xfrm>
            <a:off x="4565650" y="4683125"/>
            <a:ext cx="190500" cy="222250"/>
          </a:xfrm>
          <a:custGeom>
            <a:avLst/>
            <a:gdLst>
              <a:gd name="T0" fmla="*/ 2147483647 w 85"/>
              <a:gd name="T1" fmla="*/ 2147483647 h 92"/>
              <a:gd name="T2" fmla="*/ 0 w 85"/>
              <a:gd name="T3" fmla="*/ 2147483647 h 92"/>
              <a:gd name="T4" fmla="*/ 2147483647 w 85"/>
              <a:gd name="T5" fmla="*/ 2147483647 h 92"/>
              <a:gd name="T6" fmla="*/ 2147483647 w 85"/>
              <a:gd name="T7" fmla="*/ 2147483647 h 92"/>
              <a:gd name="T8" fmla="*/ 2147483647 w 85"/>
              <a:gd name="T9" fmla="*/ 2147483647 h 92"/>
              <a:gd name="T10" fmla="*/ 2147483647 w 85"/>
              <a:gd name="T11" fmla="*/ 2147483647 h 92"/>
              <a:gd name="T12" fmla="*/ 2147483647 w 85"/>
              <a:gd name="T13" fmla="*/ 2147483647 h 92"/>
              <a:gd name="T14" fmla="*/ 2147483647 w 85"/>
              <a:gd name="T15" fmla="*/ 2147483647 h 92"/>
              <a:gd name="T16" fmla="*/ 2147483647 w 85"/>
              <a:gd name="T17" fmla="*/ 2147483647 h 92"/>
              <a:gd name="T18" fmla="*/ 2147483647 w 85"/>
              <a:gd name="T19" fmla="*/ 2147483647 h 92"/>
              <a:gd name="T20" fmla="*/ 2147483647 w 85"/>
              <a:gd name="T21" fmla="*/ 2147483647 h 92"/>
              <a:gd name="T22" fmla="*/ 2147483647 w 85"/>
              <a:gd name="T23" fmla="*/ 2147483647 h 92"/>
              <a:gd name="T24" fmla="*/ 2147483647 w 85"/>
              <a:gd name="T25" fmla="*/ 0 h 92"/>
              <a:gd name="T26" fmla="*/ 2147483647 w 85"/>
              <a:gd name="T27" fmla="*/ 0 h 92"/>
              <a:gd name="T28" fmla="*/ 2147483647 w 85"/>
              <a:gd name="T29" fmla="*/ 2147483647 h 92"/>
              <a:gd name="T30" fmla="*/ 2147483647 w 85"/>
              <a:gd name="T31" fmla="*/ 2147483647 h 92"/>
              <a:gd name="T32" fmla="*/ 2147483647 w 85"/>
              <a:gd name="T33" fmla="*/ 2147483647 h 92"/>
              <a:gd name="T34" fmla="*/ 2147483647 w 85"/>
              <a:gd name="T35" fmla="*/ 2147483647 h 92"/>
              <a:gd name="T36" fmla="*/ 2147483647 w 85"/>
              <a:gd name="T37" fmla="*/ 2147483647 h 92"/>
              <a:gd name="T38" fmla="*/ 2147483647 w 85"/>
              <a:gd name="T39" fmla="*/ 2147483647 h 92"/>
              <a:gd name="T40" fmla="*/ 2147483647 w 85"/>
              <a:gd name="T41" fmla="*/ 2147483647 h 92"/>
              <a:gd name="T42" fmla="*/ 2147483647 w 85"/>
              <a:gd name="T43" fmla="*/ 2147483647 h 92"/>
              <a:gd name="T44" fmla="*/ 2147483647 w 85"/>
              <a:gd name="T45" fmla="*/ 2147483647 h 92"/>
              <a:gd name="T46" fmla="*/ 2147483647 w 85"/>
              <a:gd name="T47" fmla="*/ 2147483647 h 92"/>
              <a:gd name="T48" fmla="*/ 2147483647 w 85"/>
              <a:gd name="T49" fmla="*/ 2147483647 h 92"/>
              <a:gd name="T50" fmla="*/ 2147483647 w 85"/>
              <a:gd name="T51" fmla="*/ 2147483647 h 92"/>
              <a:gd name="T52" fmla="*/ 2147483647 w 85"/>
              <a:gd name="T53" fmla="*/ 2147483647 h 92"/>
              <a:gd name="T54" fmla="*/ 2147483647 w 85"/>
              <a:gd name="T55" fmla="*/ 2147483647 h 92"/>
              <a:gd name="T56" fmla="*/ 2147483647 w 85"/>
              <a:gd name="T57" fmla="*/ 2147483647 h 92"/>
              <a:gd name="T58" fmla="*/ 2147483647 w 85"/>
              <a:gd name="T59" fmla="*/ 2147483647 h 92"/>
              <a:gd name="T60" fmla="*/ 2147483647 w 85"/>
              <a:gd name="T61" fmla="*/ 2147483647 h 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5"/>
              <a:gd name="T94" fmla="*/ 0 h 92"/>
              <a:gd name="T95" fmla="*/ 85 w 85"/>
              <a:gd name="T96" fmla="*/ 92 h 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5" h="92">
                <a:moveTo>
                  <a:pt x="5" y="74"/>
                </a:moveTo>
                <a:lnTo>
                  <a:pt x="0" y="68"/>
                </a:lnTo>
                <a:lnTo>
                  <a:pt x="11" y="62"/>
                </a:lnTo>
                <a:lnTo>
                  <a:pt x="17" y="56"/>
                </a:lnTo>
                <a:lnTo>
                  <a:pt x="23" y="47"/>
                </a:lnTo>
                <a:lnTo>
                  <a:pt x="23" y="38"/>
                </a:lnTo>
                <a:lnTo>
                  <a:pt x="26" y="36"/>
                </a:lnTo>
                <a:lnTo>
                  <a:pt x="32" y="30"/>
                </a:lnTo>
                <a:lnTo>
                  <a:pt x="41" y="27"/>
                </a:lnTo>
                <a:lnTo>
                  <a:pt x="50" y="21"/>
                </a:lnTo>
                <a:lnTo>
                  <a:pt x="65" y="12"/>
                </a:lnTo>
                <a:lnTo>
                  <a:pt x="74" y="6"/>
                </a:lnTo>
                <a:lnTo>
                  <a:pt x="83" y="0"/>
                </a:lnTo>
                <a:lnTo>
                  <a:pt x="85" y="0"/>
                </a:lnTo>
                <a:lnTo>
                  <a:pt x="85" y="6"/>
                </a:lnTo>
                <a:lnTo>
                  <a:pt x="85" y="18"/>
                </a:lnTo>
                <a:lnTo>
                  <a:pt x="83" y="33"/>
                </a:lnTo>
                <a:lnTo>
                  <a:pt x="80" y="50"/>
                </a:lnTo>
                <a:lnTo>
                  <a:pt x="77" y="62"/>
                </a:lnTo>
                <a:lnTo>
                  <a:pt x="77" y="74"/>
                </a:lnTo>
                <a:lnTo>
                  <a:pt x="77" y="80"/>
                </a:lnTo>
                <a:lnTo>
                  <a:pt x="74" y="86"/>
                </a:lnTo>
                <a:lnTo>
                  <a:pt x="71" y="89"/>
                </a:lnTo>
                <a:lnTo>
                  <a:pt x="68" y="89"/>
                </a:lnTo>
                <a:lnTo>
                  <a:pt x="62" y="92"/>
                </a:lnTo>
                <a:lnTo>
                  <a:pt x="47" y="89"/>
                </a:lnTo>
                <a:lnTo>
                  <a:pt x="38" y="86"/>
                </a:lnTo>
                <a:lnTo>
                  <a:pt x="26" y="80"/>
                </a:lnTo>
                <a:lnTo>
                  <a:pt x="17" y="80"/>
                </a:lnTo>
                <a:lnTo>
                  <a:pt x="8" y="77"/>
                </a:lnTo>
                <a:lnTo>
                  <a:pt x="5" y="74"/>
                </a:lnTo>
                <a:close/>
              </a:path>
            </a:pathLst>
          </a:custGeom>
          <a:solidFill>
            <a:srgbClr val="00FFCC"/>
          </a:solidFill>
          <a:ln w="3175">
            <a:solidFill>
              <a:srgbClr val="000000"/>
            </a:solidFill>
            <a:round/>
            <a:headEnd/>
            <a:tailEnd/>
          </a:ln>
        </p:spPr>
        <p:txBody>
          <a:bodyPr/>
          <a:lstStyle/>
          <a:p>
            <a:endParaRPr lang="en-US"/>
          </a:p>
        </p:txBody>
      </p:sp>
      <p:sp>
        <p:nvSpPr>
          <p:cNvPr id="11323" name="Freeform 59"/>
          <p:cNvSpPr>
            <a:spLocks/>
          </p:cNvSpPr>
          <p:nvPr/>
        </p:nvSpPr>
        <p:spPr bwMode="auto">
          <a:xfrm>
            <a:off x="4565650" y="4679950"/>
            <a:ext cx="196850" cy="225425"/>
          </a:xfrm>
          <a:custGeom>
            <a:avLst/>
            <a:gdLst>
              <a:gd name="T0" fmla="*/ 0 w 88"/>
              <a:gd name="T1" fmla="*/ 2147483647 h 95"/>
              <a:gd name="T2" fmla="*/ 0 w 88"/>
              <a:gd name="T3" fmla="*/ 2147483647 h 95"/>
              <a:gd name="T4" fmla="*/ 2147483647 w 88"/>
              <a:gd name="T5" fmla="*/ 2147483647 h 95"/>
              <a:gd name="T6" fmla="*/ 2147483647 w 88"/>
              <a:gd name="T7" fmla="*/ 2147483647 h 95"/>
              <a:gd name="T8" fmla="*/ 2147483647 w 88"/>
              <a:gd name="T9" fmla="*/ 2147483647 h 95"/>
              <a:gd name="T10" fmla="*/ 2147483647 w 88"/>
              <a:gd name="T11" fmla="*/ 2147483647 h 95"/>
              <a:gd name="T12" fmla="*/ 2147483647 w 88"/>
              <a:gd name="T13" fmla="*/ 2147483647 h 95"/>
              <a:gd name="T14" fmla="*/ 2147483647 w 88"/>
              <a:gd name="T15" fmla="*/ 0 h 95"/>
              <a:gd name="T16" fmla="*/ 2147483647 w 88"/>
              <a:gd name="T17" fmla="*/ 2147483647 h 95"/>
              <a:gd name="T18" fmla="*/ 2147483647 w 88"/>
              <a:gd name="T19" fmla="*/ 2147483647 h 95"/>
              <a:gd name="T20" fmla="*/ 2147483647 w 88"/>
              <a:gd name="T21" fmla="*/ 2147483647 h 95"/>
              <a:gd name="T22" fmla="*/ 2147483647 w 88"/>
              <a:gd name="T23" fmla="*/ 2147483647 h 95"/>
              <a:gd name="T24" fmla="*/ 2147483647 w 88"/>
              <a:gd name="T25" fmla="*/ 2147483647 h 95"/>
              <a:gd name="T26" fmla="*/ 0 w 88"/>
              <a:gd name="T27" fmla="*/ 2147483647 h 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95"/>
              <a:gd name="T44" fmla="*/ 88 w 88"/>
              <a:gd name="T45" fmla="*/ 95 h 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95">
                <a:moveTo>
                  <a:pt x="0" y="71"/>
                </a:moveTo>
                <a:lnTo>
                  <a:pt x="0" y="71"/>
                </a:lnTo>
                <a:lnTo>
                  <a:pt x="20" y="59"/>
                </a:lnTo>
                <a:lnTo>
                  <a:pt x="23" y="41"/>
                </a:lnTo>
                <a:lnTo>
                  <a:pt x="29" y="33"/>
                </a:lnTo>
                <a:lnTo>
                  <a:pt x="50" y="24"/>
                </a:lnTo>
                <a:lnTo>
                  <a:pt x="77" y="6"/>
                </a:lnTo>
                <a:lnTo>
                  <a:pt x="88" y="0"/>
                </a:lnTo>
                <a:lnTo>
                  <a:pt x="77" y="71"/>
                </a:lnTo>
                <a:lnTo>
                  <a:pt x="74" y="95"/>
                </a:lnTo>
                <a:lnTo>
                  <a:pt x="47" y="92"/>
                </a:lnTo>
                <a:lnTo>
                  <a:pt x="26" y="83"/>
                </a:lnTo>
                <a:lnTo>
                  <a:pt x="8" y="80"/>
                </a:lnTo>
                <a:lnTo>
                  <a:pt x="0" y="71"/>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24" name="Freeform 60"/>
          <p:cNvSpPr>
            <a:spLocks/>
          </p:cNvSpPr>
          <p:nvPr/>
        </p:nvSpPr>
        <p:spPr bwMode="auto">
          <a:xfrm>
            <a:off x="4565650" y="4683125"/>
            <a:ext cx="190500" cy="222250"/>
          </a:xfrm>
          <a:custGeom>
            <a:avLst/>
            <a:gdLst>
              <a:gd name="T0" fmla="*/ 2147483647 w 85"/>
              <a:gd name="T1" fmla="*/ 2147483647 h 92"/>
              <a:gd name="T2" fmla="*/ 0 w 85"/>
              <a:gd name="T3" fmla="*/ 2147483647 h 92"/>
              <a:gd name="T4" fmla="*/ 2147483647 w 85"/>
              <a:gd name="T5" fmla="*/ 2147483647 h 92"/>
              <a:gd name="T6" fmla="*/ 2147483647 w 85"/>
              <a:gd name="T7" fmla="*/ 2147483647 h 92"/>
              <a:gd name="T8" fmla="*/ 2147483647 w 85"/>
              <a:gd name="T9" fmla="*/ 2147483647 h 92"/>
              <a:gd name="T10" fmla="*/ 2147483647 w 85"/>
              <a:gd name="T11" fmla="*/ 2147483647 h 92"/>
              <a:gd name="T12" fmla="*/ 2147483647 w 85"/>
              <a:gd name="T13" fmla="*/ 2147483647 h 92"/>
              <a:gd name="T14" fmla="*/ 2147483647 w 85"/>
              <a:gd name="T15" fmla="*/ 2147483647 h 92"/>
              <a:gd name="T16" fmla="*/ 2147483647 w 85"/>
              <a:gd name="T17" fmla="*/ 2147483647 h 92"/>
              <a:gd name="T18" fmla="*/ 2147483647 w 85"/>
              <a:gd name="T19" fmla="*/ 2147483647 h 92"/>
              <a:gd name="T20" fmla="*/ 2147483647 w 85"/>
              <a:gd name="T21" fmla="*/ 2147483647 h 92"/>
              <a:gd name="T22" fmla="*/ 2147483647 w 85"/>
              <a:gd name="T23" fmla="*/ 2147483647 h 92"/>
              <a:gd name="T24" fmla="*/ 2147483647 w 85"/>
              <a:gd name="T25" fmla="*/ 0 h 92"/>
              <a:gd name="T26" fmla="*/ 2147483647 w 85"/>
              <a:gd name="T27" fmla="*/ 0 h 92"/>
              <a:gd name="T28" fmla="*/ 2147483647 w 85"/>
              <a:gd name="T29" fmla="*/ 2147483647 h 92"/>
              <a:gd name="T30" fmla="*/ 2147483647 w 85"/>
              <a:gd name="T31" fmla="*/ 2147483647 h 92"/>
              <a:gd name="T32" fmla="*/ 2147483647 w 85"/>
              <a:gd name="T33" fmla="*/ 2147483647 h 92"/>
              <a:gd name="T34" fmla="*/ 2147483647 w 85"/>
              <a:gd name="T35" fmla="*/ 2147483647 h 92"/>
              <a:gd name="T36" fmla="*/ 2147483647 w 85"/>
              <a:gd name="T37" fmla="*/ 2147483647 h 92"/>
              <a:gd name="T38" fmla="*/ 2147483647 w 85"/>
              <a:gd name="T39" fmla="*/ 2147483647 h 92"/>
              <a:gd name="T40" fmla="*/ 2147483647 w 85"/>
              <a:gd name="T41" fmla="*/ 2147483647 h 92"/>
              <a:gd name="T42" fmla="*/ 2147483647 w 85"/>
              <a:gd name="T43" fmla="*/ 2147483647 h 92"/>
              <a:gd name="T44" fmla="*/ 2147483647 w 85"/>
              <a:gd name="T45" fmla="*/ 2147483647 h 92"/>
              <a:gd name="T46" fmla="*/ 2147483647 w 85"/>
              <a:gd name="T47" fmla="*/ 2147483647 h 92"/>
              <a:gd name="T48" fmla="*/ 2147483647 w 85"/>
              <a:gd name="T49" fmla="*/ 2147483647 h 92"/>
              <a:gd name="T50" fmla="*/ 2147483647 w 85"/>
              <a:gd name="T51" fmla="*/ 2147483647 h 92"/>
              <a:gd name="T52" fmla="*/ 2147483647 w 85"/>
              <a:gd name="T53" fmla="*/ 2147483647 h 92"/>
              <a:gd name="T54" fmla="*/ 2147483647 w 85"/>
              <a:gd name="T55" fmla="*/ 2147483647 h 92"/>
              <a:gd name="T56" fmla="*/ 2147483647 w 85"/>
              <a:gd name="T57" fmla="*/ 2147483647 h 92"/>
              <a:gd name="T58" fmla="*/ 2147483647 w 85"/>
              <a:gd name="T59" fmla="*/ 2147483647 h 92"/>
              <a:gd name="T60" fmla="*/ 2147483647 w 85"/>
              <a:gd name="T61" fmla="*/ 2147483647 h 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5"/>
              <a:gd name="T94" fmla="*/ 0 h 92"/>
              <a:gd name="T95" fmla="*/ 85 w 85"/>
              <a:gd name="T96" fmla="*/ 92 h 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5" h="92">
                <a:moveTo>
                  <a:pt x="5" y="74"/>
                </a:moveTo>
                <a:lnTo>
                  <a:pt x="0" y="68"/>
                </a:lnTo>
                <a:lnTo>
                  <a:pt x="11" y="62"/>
                </a:lnTo>
                <a:lnTo>
                  <a:pt x="17" y="56"/>
                </a:lnTo>
                <a:lnTo>
                  <a:pt x="23" y="47"/>
                </a:lnTo>
                <a:lnTo>
                  <a:pt x="23" y="38"/>
                </a:lnTo>
                <a:lnTo>
                  <a:pt x="26" y="36"/>
                </a:lnTo>
                <a:lnTo>
                  <a:pt x="32" y="30"/>
                </a:lnTo>
                <a:lnTo>
                  <a:pt x="41" y="27"/>
                </a:lnTo>
                <a:lnTo>
                  <a:pt x="50" y="21"/>
                </a:lnTo>
                <a:lnTo>
                  <a:pt x="65" y="12"/>
                </a:lnTo>
                <a:lnTo>
                  <a:pt x="74" y="6"/>
                </a:lnTo>
                <a:lnTo>
                  <a:pt x="83" y="0"/>
                </a:lnTo>
                <a:lnTo>
                  <a:pt x="85" y="0"/>
                </a:lnTo>
                <a:lnTo>
                  <a:pt x="85" y="6"/>
                </a:lnTo>
                <a:lnTo>
                  <a:pt x="85" y="18"/>
                </a:lnTo>
                <a:lnTo>
                  <a:pt x="83" y="33"/>
                </a:lnTo>
                <a:lnTo>
                  <a:pt x="80" y="50"/>
                </a:lnTo>
                <a:lnTo>
                  <a:pt x="77" y="62"/>
                </a:lnTo>
                <a:lnTo>
                  <a:pt x="77" y="74"/>
                </a:lnTo>
                <a:lnTo>
                  <a:pt x="77" y="80"/>
                </a:lnTo>
                <a:lnTo>
                  <a:pt x="74" y="86"/>
                </a:lnTo>
                <a:lnTo>
                  <a:pt x="71" y="89"/>
                </a:lnTo>
                <a:lnTo>
                  <a:pt x="68" y="89"/>
                </a:lnTo>
                <a:lnTo>
                  <a:pt x="62" y="92"/>
                </a:lnTo>
                <a:lnTo>
                  <a:pt x="47" y="89"/>
                </a:lnTo>
                <a:lnTo>
                  <a:pt x="38" y="86"/>
                </a:lnTo>
                <a:lnTo>
                  <a:pt x="26" y="80"/>
                </a:lnTo>
                <a:lnTo>
                  <a:pt x="17" y="80"/>
                </a:lnTo>
                <a:lnTo>
                  <a:pt x="8" y="77"/>
                </a:lnTo>
                <a:lnTo>
                  <a:pt x="5" y="74"/>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25" name="Freeform 61"/>
          <p:cNvSpPr>
            <a:spLocks/>
          </p:cNvSpPr>
          <p:nvPr/>
        </p:nvSpPr>
        <p:spPr bwMode="auto">
          <a:xfrm>
            <a:off x="4826000" y="4556125"/>
            <a:ext cx="84138" cy="227013"/>
          </a:xfrm>
          <a:custGeom>
            <a:avLst/>
            <a:gdLst>
              <a:gd name="T0" fmla="*/ 0 w 39"/>
              <a:gd name="T1" fmla="*/ 2147483647 h 94"/>
              <a:gd name="T2" fmla="*/ 2147483647 w 39"/>
              <a:gd name="T3" fmla="*/ 0 h 94"/>
              <a:gd name="T4" fmla="*/ 2147483647 w 39"/>
              <a:gd name="T5" fmla="*/ 2147483647 h 94"/>
              <a:gd name="T6" fmla="*/ 2147483647 w 39"/>
              <a:gd name="T7" fmla="*/ 2147483647 h 94"/>
              <a:gd name="T8" fmla="*/ 2147483647 w 39"/>
              <a:gd name="T9" fmla="*/ 2147483647 h 94"/>
              <a:gd name="T10" fmla="*/ 2147483647 w 39"/>
              <a:gd name="T11" fmla="*/ 2147483647 h 94"/>
              <a:gd name="T12" fmla="*/ 2147483647 w 39"/>
              <a:gd name="T13" fmla="*/ 2147483647 h 94"/>
              <a:gd name="T14" fmla="*/ 2147483647 w 39"/>
              <a:gd name="T15" fmla="*/ 2147483647 h 94"/>
              <a:gd name="T16" fmla="*/ 2147483647 w 39"/>
              <a:gd name="T17" fmla="*/ 2147483647 h 94"/>
              <a:gd name="T18" fmla="*/ 2147483647 w 39"/>
              <a:gd name="T19" fmla="*/ 2147483647 h 94"/>
              <a:gd name="T20" fmla="*/ 2147483647 w 39"/>
              <a:gd name="T21" fmla="*/ 2147483647 h 94"/>
              <a:gd name="T22" fmla="*/ 2147483647 w 39"/>
              <a:gd name="T23" fmla="*/ 2147483647 h 94"/>
              <a:gd name="T24" fmla="*/ 2147483647 w 39"/>
              <a:gd name="T25" fmla="*/ 2147483647 h 94"/>
              <a:gd name="T26" fmla="*/ 2147483647 w 39"/>
              <a:gd name="T27" fmla="*/ 2147483647 h 94"/>
              <a:gd name="T28" fmla="*/ 2147483647 w 39"/>
              <a:gd name="T29" fmla="*/ 2147483647 h 94"/>
              <a:gd name="T30" fmla="*/ 2147483647 w 39"/>
              <a:gd name="T31" fmla="*/ 2147483647 h 94"/>
              <a:gd name="T32" fmla="*/ 2147483647 w 39"/>
              <a:gd name="T33" fmla="*/ 2147483647 h 94"/>
              <a:gd name="T34" fmla="*/ 2147483647 w 39"/>
              <a:gd name="T35" fmla="*/ 2147483647 h 94"/>
              <a:gd name="T36" fmla="*/ 2147483647 w 39"/>
              <a:gd name="T37" fmla="*/ 2147483647 h 94"/>
              <a:gd name="T38" fmla="*/ 2147483647 w 39"/>
              <a:gd name="T39" fmla="*/ 2147483647 h 94"/>
              <a:gd name="T40" fmla="*/ 2147483647 w 39"/>
              <a:gd name="T41" fmla="*/ 2147483647 h 94"/>
              <a:gd name="T42" fmla="*/ 2147483647 w 39"/>
              <a:gd name="T43" fmla="*/ 2147483647 h 94"/>
              <a:gd name="T44" fmla="*/ 2147483647 w 39"/>
              <a:gd name="T45" fmla="*/ 2147483647 h 94"/>
              <a:gd name="T46" fmla="*/ 2147483647 w 39"/>
              <a:gd name="T47" fmla="*/ 2147483647 h 94"/>
              <a:gd name="T48" fmla="*/ 0 w 39"/>
              <a:gd name="T49" fmla="*/ 2147483647 h 94"/>
              <a:gd name="T50" fmla="*/ 0 w 39"/>
              <a:gd name="T51" fmla="*/ 2147483647 h 94"/>
              <a:gd name="T52" fmla="*/ 0 w 39"/>
              <a:gd name="T53" fmla="*/ 2147483647 h 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9"/>
              <a:gd name="T82" fmla="*/ 0 h 94"/>
              <a:gd name="T83" fmla="*/ 39 w 39"/>
              <a:gd name="T84" fmla="*/ 94 h 9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9" h="94">
                <a:moveTo>
                  <a:pt x="0" y="9"/>
                </a:moveTo>
                <a:lnTo>
                  <a:pt x="3" y="0"/>
                </a:lnTo>
                <a:lnTo>
                  <a:pt x="6" y="26"/>
                </a:lnTo>
                <a:lnTo>
                  <a:pt x="6" y="47"/>
                </a:lnTo>
                <a:lnTo>
                  <a:pt x="9" y="65"/>
                </a:lnTo>
                <a:lnTo>
                  <a:pt x="9" y="77"/>
                </a:lnTo>
                <a:lnTo>
                  <a:pt x="6" y="89"/>
                </a:lnTo>
                <a:lnTo>
                  <a:pt x="3" y="91"/>
                </a:lnTo>
                <a:lnTo>
                  <a:pt x="3" y="94"/>
                </a:lnTo>
                <a:lnTo>
                  <a:pt x="6" y="94"/>
                </a:lnTo>
                <a:lnTo>
                  <a:pt x="9" y="91"/>
                </a:lnTo>
                <a:lnTo>
                  <a:pt x="15" y="86"/>
                </a:lnTo>
                <a:lnTo>
                  <a:pt x="27" y="77"/>
                </a:lnTo>
                <a:lnTo>
                  <a:pt x="33" y="68"/>
                </a:lnTo>
                <a:lnTo>
                  <a:pt x="36" y="53"/>
                </a:lnTo>
                <a:lnTo>
                  <a:pt x="36" y="41"/>
                </a:lnTo>
                <a:lnTo>
                  <a:pt x="39" y="32"/>
                </a:lnTo>
                <a:lnTo>
                  <a:pt x="39" y="26"/>
                </a:lnTo>
                <a:lnTo>
                  <a:pt x="36" y="23"/>
                </a:lnTo>
                <a:lnTo>
                  <a:pt x="30" y="20"/>
                </a:lnTo>
                <a:lnTo>
                  <a:pt x="24" y="20"/>
                </a:lnTo>
                <a:lnTo>
                  <a:pt x="15" y="17"/>
                </a:lnTo>
                <a:lnTo>
                  <a:pt x="6" y="14"/>
                </a:lnTo>
                <a:lnTo>
                  <a:pt x="3" y="14"/>
                </a:lnTo>
                <a:lnTo>
                  <a:pt x="0" y="14"/>
                </a:lnTo>
                <a:lnTo>
                  <a:pt x="0" y="11"/>
                </a:lnTo>
                <a:lnTo>
                  <a:pt x="0" y="9"/>
                </a:lnTo>
                <a:close/>
              </a:path>
            </a:pathLst>
          </a:custGeom>
          <a:solidFill>
            <a:srgbClr val="00FFCC"/>
          </a:solidFill>
          <a:ln w="3175">
            <a:solidFill>
              <a:srgbClr val="000000"/>
            </a:solidFill>
            <a:round/>
            <a:headEnd/>
            <a:tailEnd/>
          </a:ln>
        </p:spPr>
        <p:txBody>
          <a:bodyPr/>
          <a:lstStyle/>
          <a:p>
            <a:endParaRPr lang="en-US"/>
          </a:p>
        </p:txBody>
      </p:sp>
      <p:sp>
        <p:nvSpPr>
          <p:cNvPr id="11326" name="Freeform 62"/>
          <p:cNvSpPr>
            <a:spLocks/>
          </p:cNvSpPr>
          <p:nvPr/>
        </p:nvSpPr>
        <p:spPr bwMode="auto">
          <a:xfrm>
            <a:off x="4819650" y="4556125"/>
            <a:ext cx="104775" cy="234950"/>
          </a:xfrm>
          <a:custGeom>
            <a:avLst/>
            <a:gdLst>
              <a:gd name="T0" fmla="*/ 2147483647 w 45"/>
              <a:gd name="T1" fmla="*/ 0 h 97"/>
              <a:gd name="T2" fmla="*/ 2147483647 w 45"/>
              <a:gd name="T3" fmla="*/ 0 h 97"/>
              <a:gd name="T4" fmla="*/ 2147483647 w 45"/>
              <a:gd name="T5" fmla="*/ 2147483647 h 97"/>
              <a:gd name="T6" fmla="*/ 2147483647 w 45"/>
              <a:gd name="T7" fmla="*/ 2147483647 h 97"/>
              <a:gd name="T8" fmla="*/ 2147483647 w 45"/>
              <a:gd name="T9" fmla="*/ 2147483647 h 97"/>
              <a:gd name="T10" fmla="*/ 2147483647 w 45"/>
              <a:gd name="T11" fmla="*/ 2147483647 h 97"/>
              <a:gd name="T12" fmla="*/ 2147483647 w 45"/>
              <a:gd name="T13" fmla="*/ 2147483647 h 97"/>
              <a:gd name="T14" fmla="*/ 2147483647 w 45"/>
              <a:gd name="T15" fmla="*/ 2147483647 h 97"/>
              <a:gd name="T16" fmla="*/ 2147483647 w 45"/>
              <a:gd name="T17" fmla="*/ 2147483647 h 97"/>
              <a:gd name="T18" fmla="*/ 2147483647 w 45"/>
              <a:gd name="T19" fmla="*/ 2147483647 h 97"/>
              <a:gd name="T20" fmla="*/ 0 w 45"/>
              <a:gd name="T21" fmla="*/ 2147483647 h 97"/>
              <a:gd name="T22" fmla="*/ 2147483647 w 45"/>
              <a:gd name="T23" fmla="*/ 0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97"/>
              <a:gd name="T38" fmla="*/ 45 w 45"/>
              <a:gd name="T39" fmla="*/ 97 h 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97">
                <a:moveTo>
                  <a:pt x="6" y="0"/>
                </a:moveTo>
                <a:lnTo>
                  <a:pt x="6" y="0"/>
                </a:lnTo>
                <a:lnTo>
                  <a:pt x="9" y="50"/>
                </a:lnTo>
                <a:lnTo>
                  <a:pt x="12" y="77"/>
                </a:lnTo>
                <a:lnTo>
                  <a:pt x="3" y="97"/>
                </a:lnTo>
                <a:lnTo>
                  <a:pt x="18" y="86"/>
                </a:lnTo>
                <a:lnTo>
                  <a:pt x="39" y="68"/>
                </a:lnTo>
                <a:lnTo>
                  <a:pt x="39" y="38"/>
                </a:lnTo>
                <a:lnTo>
                  <a:pt x="45" y="23"/>
                </a:lnTo>
                <a:lnTo>
                  <a:pt x="6" y="14"/>
                </a:lnTo>
                <a:lnTo>
                  <a:pt x="0" y="14"/>
                </a:lnTo>
                <a:lnTo>
                  <a:pt x="6"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27" name="Freeform 63"/>
          <p:cNvSpPr>
            <a:spLocks/>
          </p:cNvSpPr>
          <p:nvPr/>
        </p:nvSpPr>
        <p:spPr bwMode="auto">
          <a:xfrm>
            <a:off x="4826000" y="4556125"/>
            <a:ext cx="84138" cy="227013"/>
          </a:xfrm>
          <a:custGeom>
            <a:avLst/>
            <a:gdLst>
              <a:gd name="T0" fmla="*/ 0 w 39"/>
              <a:gd name="T1" fmla="*/ 2147483647 h 94"/>
              <a:gd name="T2" fmla="*/ 2147483647 w 39"/>
              <a:gd name="T3" fmla="*/ 0 h 94"/>
              <a:gd name="T4" fmla="*/ 2147483647 w 39"/>
              <a:gd name="T5" fmla="*/ 2147483647 h 94"/>
              <a:gd name="T6" fmla="*/ 2147483647 w 39"/>
              <a:gd name="T7" fmla="*/ 2147483647 h 94"/>
              <a:gd name="T8" fmla="*/ 2147483647 w 39"/>
              <a:gd name="T9" fmla="*/ 2147483647 h 94"/>
              <a:gd name="T10" fmla="*/ 2147483647 w 39"/>
              <a:gd name="T11" fmla="*/ 2147483647 h 94"/>
              <a:gd name="T12" fmla="*/ 2147483647 w 39"/>
              <a:gd name="T13" fmla="*/ 2147483647 h 94"/>
              <a:gd name="T14" fmla="*/ 2147483647 w 39"/>
              <a:gd name="T15" fmla="*/ 2147483647 h 94"/>
              <a:gd name="T16" fmla="*/ 2147483647 w 39"/>
              <a:gd name="T17" fmla="*/ 2147483647 h 94"/>
              <a:gd name="T18" fmla="*/ 2147483647 w 39"/>
              <a:gd name="T19" fmla="*/ 2147483647 h 94"/>
              <a:gd name="T20" fmla="*/ 2147483647 w 39"/>
              <a:gd name="T21" fmla="*/ 2147483647 h 94"/>
              <a:gd name="T22" fmla="*/ 2147483647 w 39"/>
              <a:gd name="T23" fmla="*/ 2147483647 h 94"/>
              <a:gd name="T24" fmla="*/ 2147483647 w 39"/>
              <a:gd name="T25" fmla="*/ 2147483647 h 94"/>
              <a:gd name="T26" fmla="*/ 2147483647 w 39"/>
              <a:gd name="T27" fmla="*/ 2147483647 h 94"/>
              <a:gd name="T28" fmla="*/ 2147483647 w 39"/>
              <a:gd name="T29" fmla="*/ 2147483647 h 94"/>
              <a:gd name="T30" fmla="*/ 2147483647 w 39"/>
              <a:gd name="T31" fmla="*/ 2147483647 h 94"/>
              <a:gd name="T32" fmla="*/ 2147483647 w 39"/>
              <a:gd name="T33" fmla="*/ 2147483647 h 94"/>
              <a:gd name="T34" fmla="*/ 2147483647 w 39"/>
              <a:gd name="T35" fmla="*/ 2147483647 h 94"/>
              <a:gd name="T36" fmla="*/ 2147483647 w 39"/>
              <a:gd name="T37" fmla="*/ 2147483647 h 94"/>
              <a:gd name="T38" fmla="*/ 2147483647 w 39"/>
              <a:gd name="T39" fmla="*/ 2147483647 h 94"/>
              <a:gd name="T40" fmla="*/ 2147483647 w 39"/>
              <a:gd name="T41" fmla="*/ 2147483647 h 94"/>
              <a:gd name="T42" fmla="*/ 2147483647 w 39"/>
              <a:gd name="T43" fmla="*/ 2147483647 h 94"/>
              <a:gd name="T44" fmla="*/ 2147483647 w 39"/>
              <a:gd name="T45" fmla="*/ 2147483647 h 94"/>
              <a:gd name="T46" fmla="*/ 2147483647 w 39"/>
              <a:gd name="T47" fmla="*/ 2147483647 h 94"/>
              <a:gd name="T48" fmla="*/ 0 w 39"/>
              <a:gd name="T49" fmla="*/ 2147483647 h 94"/>
              <a:gd name="T50" fmla="*/ 0 w 39"/>
              <a:gd name="T51" fmla="*/ 2147483647 h 94"/>
              <a:gd name="T52" fmla="*/ 0 w 39"/>
              <a:gd name="T53" fmla="*/ 2147483647 h 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9"/>
              <a:gd name="T82" fmla="*/ 0 h 94"/>
              <a:gd name="T83" fmla="*/ 39 w 39"/>
              <a:gd name="T84" fmla="*/ 94 h 9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9" h="94">
                <a:moveTo>
                  <a:pt x="0" y="9"/>
                </a:moveTo>
                <a:lnTo>
                  <a:pt x="3" y="0"/>
                </a:lnTo>
                <a:lnTo>
                  <a:pt x="6" y="26"/>
                </a:lnTo>
                <a:lnTo>
                  <a:pt x="6" y="47"/>
                </a:lnTo>
                <a:lnTo>
                  <a:pt x="9" y="65"/>
                </a:lnTo>
                <a:lnTo>
                  <a:pt x="9" y="77"/>
                </a:lnTo>
                <a:lnTo>
                  <a:pt x="6" y="89"/>
                </a:lnTo>
                <a:lnTo>
                  <a:pt x="3" y="91"/>
                </a:lnTo>
                <a:lnTo>
                  <a:pt x="3" y="94"/>
                </a:lnTo>
                <a:lnTo>
                  <a:pt x="6" y="94"/>
                </a:lnTo>
                <a:lnTo>
                  <a:pt x="9" y="91"/>
                </a:lnTo>
                <a:lnTo>
                  <a:pt x="15" y="86"/>
                </a:lnTo>
                <a:lnTo>
                  <a:pt x="27" y="77"/>
                </a:lnTo>
                <a:lnTo>
                  <a:pt x="33" y="68"/>
                </a:lnTo>
                <a:lnTo>
                  <a:pt x="36" y="53"/>
                </a:lnTo>
                <a:lnTo>
                  <a:pt x="36" y="41"/>
                </a:lnTo>
                <a:lnTo>
                  <a:pt x="39" y="32"/>
                </a:lnTo>
                <a:lnTo>
                  <a:pt x="39" y="26"/>
                </a:lnTo>
                <a:lnTo>
                  <a:pt x="36" y="23"/>
                </a:lnTo>
                <a:lnTo>
                  <a:pt x="30" y="20"/>
                </a:lnTo>
                <a:lnTo>
                  <a:pt x="24" y="20"/>
                </a:lnTo>
                <a:lnTo>
                  <a:pt x="15" y="17"/>
                </a:lnTo>
                <a:lnTo>
                  <a:pt x="6" y="14"/>
                </a:lnTo>
                <a:lnTo>
                  <a:pt x="3" y="14"/>
                </a:lnTo>
                <a:lnTo>
                  <a:pt x="0" y="14"/>
                </a:lnTo>
                <a:lnTo>
                  <a:pt x="0" y="11"/>
                </a:lnTo>
                <a:lnTo>
                  <a:pt x="0" y="9"/>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28" name="Freeform 64"/>
          <p:cNvSpPr>
            <a:spLocks/>
          </p:cNvSpPr>
          <p:nvPr/>
        </p:nvSpPr>
        <p:spPr bwMode="auto">
          <a:xfrm>
            <a:off x="4953000" y="4437063"/>
            <a:ext cx="147638" cy="227012"/>
          </a:xfrm>
          <a:custGeom>
            <a:avLst/>
            <a:gdLst>
              <a:gd name="T0" fmla="*/ 2147483647 w 66"/>
              <a:gd name="T1" fmla="*/ 2147483647 h 95"/>
              <a:gd name="T2" fmla="*/ 2147483647 w 66"/>
              <a:gd name="T3" fmla="*/ 2147483647 h 95"/>
              <a:gd name="T4" fmla="*/ 2147483647 w 66"/>
              <a:gd name="T5" fmla="*/ 2147483647 h 95"/>
              <a:gd name="T6" fmla="*/ 0 w 66"/>
              <a:gd name="T7" fmla="*/ 2147483647 h 95"/>
              <a:gd name="T8" fmla="*/ 0 w 66"/>
              <a:gd name="T9" fmla="*/ 2147483647 h 95"/>
              <a:gd name="T10" fmla="*/ 2147483647 w 66"/>
              <a:gd name="T11" fmla="*/ 2147483647 h 95"/>
              <a:gd name="T12" fmla="*/ 2147483647 w 66"/>
              <a:gd name="T13" fmla="*/ 2147483647 h 95"/>
              <a:gd name="T14" fmla="*/ 2147483647 w 66"/>
              <a:gd name="T15" fmla="*/ 2147483647 h 95"/>
              <a:gd name="T16" fmla="*/ 2147483647 w 66"/>
              <a:gd name="T17" fmla="*/ 2147483647 h 95"/>
              <a:gd name="T18" fmla="*/ 2147483647 w 66"/>
              <a:gd name="T19" fmla="*/ 2147483647 h 95"/>
              <a:gd name="T20" fmla="*/ 2147483647 w 66"/>
              <a:gd name="T21" fmla="*/ 2147483647 h 95"/>
              <a:gd name="T22" fmla="*/ 2147483647 w 66"/>
              <a:gd name="T23" fmla="*/ 2147483647 h 95"/>
              <a:gd name="T24" fmla="*/ 2147483647 w 66"/>
              <a:gd name="T25" fmla="*/ 2147483647 h 95"/>
              <a:gd name="T26" fmla="*/ 2147483647 w 66"/>
              <a:gd name="T27" fmla="*/ 2147483647 h 95"/>
              <a:gd name="T28" fmla="*/ 2147483647 w 66"/>
              <a:gd name="T29" fmla="*/ 2147483647 h 95"/>
              <a:gd name="T30" fmla="*/ 2147483647 w 66"/>
              <a:gd name="T31" fmla="*/ 2147483647 h 95"/>
              <a:gd name="T32" fmla="*/ 2147483647 w 66"/>
              <a:gd name="T33" fmla="*/ 2147483647 h 95"/>
              <a:gd name="T34" fmla="*/ 2147483647 w 66"/>
              <a:gd name="T35" fmla="*/ 2147483647 h 95"/>
              <a:gd name="T36" fmla="*/ 2147483647 w 66"/>
              <a:gd name="T37" fmla="*/ 2147483647 h 95"/>
              <a:gd name="T38" fmla="*/ 2147483647 w 66"/>
              <a:gd name="T39" fmla="*/ 2147483647 h 95"/>
              <a:gd name="T40" fmla="*/ 2147483647 w 66"/>
              <a:gd name="T41" fmla="*/ 2147483647 h 95"/>
              <a:gd name="T42" fmla="*/ 2147483647 w 66"/>
              <a:gd name="T43" fmla="*/ 0 h 95"/>
              <a:gd name="T44" fmla="*/ 2147483647 w 66"/>
              <a:gd name="T45" fmla="*/ 0 h 95"/>
              <a:gd name="T46" fmla="*/ 2147483647 w 66"/>
              <a:gd name="T47" fmla="*/ 2147483647 h 95"/>
              <a:gd name="T48" fmla="*/ 2147483647 w 66"/>
              <a:gd name="T49" fmla="*/ 2147483647 h 95"/>
              <a:gd name="T50" fmla="*/ 2147483647 w 66"/>
              <a:gd name="T51" fmla="*/ 2147483647 h 95"/>
              <a:gd name="T52" fmla="*/ 2147483647 w 66"/>
              <a:gd name="T53" fmla="*/ 2147483647 h 95"/>
              <a:gd name="T54" fmla="*/ 2147483647 w 66"/>
              <a:gd name="T55" fmla="*/ 2147483647 h 95"/>
              <a:gd name="T56" fmla="*/ 2147483647 w 66"/>
              <a:gd name="T57" fmla="*/ 2147483647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95"/>
              <a:gd name="T89" fmla="*/ 66 w 66"/>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95">
                <a:moveTo>
                  <a:pt x="9" y="30"/>
                </a:moveTo>
                <a:lnTo>
                  <a:pt x="6" y="27"/>
                </a:lnTo>
                <a:lnTo>
                  <a:pt x="3" y="60"/>
                </a:lnTo>
                <a:lnTo>
                  <a:pt x="0" y="71"/>
                </a:lnTo>
                <a:lnTo>
                  <a:pt x="0" y="83"/>
                </a:lnTo>
                <a:lnTo>
                  <a:pt x="3" y="89"/>
                </a:lnTo>
                <a:lnTo>
                  <a:pt x="6" y="95"/>
                </a:lnTo>
                <a:lnTo>
                  <a:pt x="12" y="95"/>
                </a:lnTo>
                <a:lnTo>
                  <a:pt x="21" y="95"/>
                </a:lnTo>
                <a:lnTo>
                  <a:pt x="27" y="89"/>
                </a:lnTo>
                <a:lnTo>
                  <a:pt x="33" y="80"/>
                </a:lnTo>
                <a:lnTo>
                  <a:pt x="42" y="65"/>
                </a:lnTo>
                <a:lnTo>
                  <a:pt x="57" y="57"/>
                </a:lnTo>
                <a:lnTo>
                  <a:pt x="63" y="51"/>
                </a:lnTo>
                <a:lnTo>
                  <a:pt x="66" y="45"/>
                </a:lnTo>
                <a:lnTo>
                  <a:pt x="60" y="36"/>
                </a:lnTo>
                <a:lnTo>
                  <a:pt x="54" y="30"/>
                </a:lnTo>
                <a:lnTo>
                  <a:pt x="42" y="24"/>
                </a:lnTo>
                <a:lnTo>
                  <a:pt x="36" y="15"/>
                </a:lnTo>
                <a:lnTo>
                  <a:pt x="30" y="9"/>
                </a:lnTo>
                <a:lnTo>
                  <a:pt x="27" y="6"/>
                </a:lnTo>
                <a:lnTo>
                  <a:pt x="27" y="0"/>
                </a:lnTo>
                <a:lnTo>
                  <a:pt x="24" y="0"/>
                </a:lnTo>
                <a:lnTo>
                  <a:pt x="24" y="3"/>
                </a:lnTo>
                <a:lnTo>
                  <a:pt x="21" y="9"/>
                </a:lnTo>
                <a:lnTo>
                  <a:pt x="18" y="21"/>
                </a:lnTo>
                <a:lnTo>
                  <a:pt x="15" y="30"/>
                </a:lnTo>
                <a:lnTo>
                  <a:pt x="12" y="30"/>
                </a:lnTo>
                <a:lnTo>
                  <a:pt x="9" y="30"/>
                </a:lnTo>
                <a:close/>
              </a:path>
            </a:pathLst>
          </a:custGeom>
          <a:solidFill>
            <a:srgbClr val="00FFCC"/>
          </a:solidFill>
          <a:ln w="3175">
            <a:solidFill>
              <a:srgbClr val="000000"/>
            </a:solidFill>
            <a:round/>
            <a:headEnd/>
            <a:tailEnd/>
          </a:ln>
        </p:spPr>
        <p:txBody>
          <a:bodyPr/>
          <a:lstStyle/>
          <a:p>
            <a:endParaRPr lang="en-US"/>
          </a:p>
        </p:txBody>
      </p:sp>
      <p:sp>
        <p:nvSpPr>
          <p:cNvPr id="11329" name="Freeform 65"/>
          <p:cNvSpPr>
            <a:spLocks/>
          </p:cNvSpPr>
          <p:nvPr/>
        </p:nvSpPr>
        <p:spPr bwMode="auto">
          <a:xfrm>
            <a:off x="4946650" y="4421188"/>
            <a:ext cx="176213" cy="250825"/>
          </a:xfrm>
          <a:custGeom>
            <a:avLst/>
            <a:gdLst>
              <a:gd name="T0" fmla="*/ 2147483647 w 78"/>
              <a:gd name="T1" fmla="*/ 2147483647 h 104"/>
              <a:gd name="T2" fmla="*/ 2147483647 w 78"/>
              <a:gd name="T3" fmla="*/ 2147483647 h 104"/>
              <a:gd name="T4" fmla="*/ 0 w 78"/>
              <a:gd name="T5" fmla="*/ 2147483647 h 104"/>
              <a:gd name="T6" fmla="*/ 2147483647 w 78"/>
              <a:gd name="T7" fmla="*/ 2147483647 h 104"/>
              <a:gd name="T8" fmla="*/ 2147483647 w 78"/>
              <a:gd name="T9" fmla="*/ 2147483647 h 104"/>
              <a:gd name="T10" fmla="*/ 2147483647 w 78"/>
              <a:gd name="T11" fmla="*/ 2147483647 h 104"/>
              <a:gd name="T12" fmla="*/ 2147483647 w 78"/>
              <a:gd name="T13" fmla="*/ 2147483647 h 104"/>
              <a:gd name="T14" fmla="*/ 2147483647 w 78"/>
              <a:gd name="T15" fmla="*/ 2147483647 h 104"/>
              <a:gd name="T16" fmla="*/ 2147483647 w 78"/>
              <a:gd name="T17" fmla="*/ 0 h 104"/>
              <a:gd name="T18" fmla="*/ 2147483647 w 78"/>
              <a:gd name="T19" fmla="*/ 2147483647 h 104"/>
              <a:gd name="T20" fmla="*/ 2147483647 w 78"/>
              <a:gd name="T21" fmla="*/ 2147483647 h 104"/>
              <a:gd name="T22" fmla="*/ 2147483647 w 78"/>
              <a:gd name="T23" fmla="*/ 2147483647 h 1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104"/>
              <a:gd name="T38" fmla="*/ 78 w 78"/>
              <a:gd name="T39" fmla="*/ 104 h 1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104">
                <a:moveTo>
                  <a:pt x="9" y="33"/>
                </a:moveTo>
                <a:lnTo>
                  <a:pt x="9" y="33"/>
                </a:lnTo>
                <a:lnTo>
                  <a:pt x="0" y="95"/>
                </a:lnTo>
                <a:lnTo>
                  <a:pt x="15" y="104"/>
                </a:lnTo>
                <a:lnTo>
                  <a:pt x="30" y="98"/>
                </a:lnTo>
                <a:lnTo>
                  <a:pt x="42" y="71"/>
                </a:lnTo>
                <a:lnTo>
                  <a:pt x="78" y="51"/>
                </a:lnTo>
                <a:lnTo>
                  <a:pt x="33" y="21"/>
                </a:lnTo>
                <a:lnTo>
                  <a:pt x="27" y="0"/>
                </a:lnTo>
                <a:lnTo>
                  <a:pt x="21" y="30"/>
                </a:lnTo>
                <a:lnTo>
                  <a:pt x="15" y="39"/>
                </a:lnTo>
                <a:lnTo>
                  <a:pt x="9" y="3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30" name="Freeform 66"/>
          <p:cNvSpPr>
            <a:spLocks/>
          </p:cNvSpPr>
          <p:nvPr/>
        </p:nvSpPr>
        <p:spPr bwMode="auto">
          <a:xfrm>
            <a:off x="4953000" y="4437063"/>
            <a:ext cx="147638" cy="227012"/>
          </a:xfrm>
          <a:custGeom>
            <a:avLst/>
            <a:gdLst>
              <a:gd name="T0" fmla="*/ 2147483647 w 66"/>
              <a:gd name="T1" fmla="*/ 2147483647 h 95"/>
              <a:gd name="T2" fmla="*/ 2147483647 w 66"/>
              <a:gd name="T3" fmla="*/ 2147483647 h 95"/>
              <a:gd name="T4" fmla="*/ 2147483647 w 66"/>
              <a:gd name="T5" fmla="*/ 2147483647 h 95"/>
              <a:gd name="T6" fmla="*/ 0 w 66"/>
              <a:gd name="T7" fmla="*/ 2147483647 h 95"/>
              <a:gd name="T8" fmla="*/ 0 w 66"/>
              <a:gd name="T9" fmla="*/ 2147483647 h 95"/>
              <a:gd name="T10" fmla="*/ 2147483647 w 66"/>
              <a:gd name="T11" fmla="*/ 2147483647 h 95"/>
              <a:gd name="T12" fmla="*/ 2147483647 w 66"/>
              <a:gd name="T13" fmla="*/ 2147483647 h 95"/>
              <a:gd name="T14" fmla="*/ 2147483647 w 66"/>
              <a:gd name="T15" fmla="*/ 2147483647 h 95"/>
              <a:gd name="T16" fmla="*/ 2147483647 w 66"/>
              <a:gd name="T17" fmla="*/ 2147483647 h 95"/>
              <a:gd name="T18" fmla="*/ 2147483647 w 66"/>
              <a:gd name="T19" fmla="*/ 2147483647 h 95"/>
              <a:gd name="T20" fmla="*/ 2147483647 w 66"/>
              <a:gd name="T21" fmla="*/ 2147483647 h 95"/>
              <a:gd name="T22" fmla="*/ 2147483647 w 66"/>
              <a:gd name="T23" fmla="*/ 2147483647 h 95"/>
              <a:gd name="T24" fmla="*/ 2147483647 w 66"/>
              <a:gd name="T25" fmla="*/ 2147483647 h 95"/>
              <a:gd name="T26" fmla="*/ 2147483647 w 66"/>
              <a:gd name="T27" fmla="*/ 2147483647 h 95"/>
              <a:gd name="T28" fmla="*/ 2147483647 w 66"/>
              <a:gd name="T29" fmla="*/ 2147483647 h 95"/>
              <a:gd name="T30" fmla="*/ 2147483647 w 66"/>
              <a:gd name="T31" fmla="*/ 2147483647 h 95"/>
              <a:gd name="T32" fmla="*/ 2147483647 w 66"/>
              <a:gd name="T33" fmla="*/ 2147483647 h 95"/>
              <a:gd name="T34" fmla="*/ 2147483647 w 66"/>
              <a:gd name="T35" fmla="*/ 2147483647 h 95"/>
              <a:gd name="T36" fmla="*/ 2147483647 w 66"/>
              <a:gd name="T37" fmla="*/ 2147483647 h 95"/>
              <a:gd name="T38" fmla="*/ 2147483647 w 66"/>
              <a:gd name="T39" fmla="*/ 2147483647 h 95"/>
              <a:gd name="T40" fmla="*/ 2147483647 w 66"/>
              <a:gd name="T41" fmla="*/ 2147483647 h 95"/>
              <a:gd name="T42" fmla="*/ 2147483647 w 66"/>
              <a:gd name="T43" fmla="*/ 0 h 95"/>
              <a:gd name="T44" fmla="*/ 2147483647 w 66"/>
              <a:gd name="T45" fmla="*/ 0 h 95"/>
              <a:gd name="T46" fmla="*/ 2147483647 w 66"/>
              <a:gd name="T47" fmla="*/ 2147483647 h 95"/>
              <a:gd name="T48" fmla="*/ 2147483647 w 66"/>
              <a:gd name="T49" fmla="*/ 2147483647 h 95"/>
              <a:gd name="T50" fmla="*/ 2147483647 w 66"/>
              <a:gd name="T51" fmla="*/ 2147483647 h 95"/>
              <a:gd name="T52" fmla="*/ 2147483647 w 66"/>
              <a:gd name="T53" fmla="*/ 2147483647 h 95"/>
              <a:gd name="T54" fmla="*/ 2147483647 w 66"/>
              <a:gd name="T55" fmla="*/ 2147483647 h 95"/>
              <a:gd name="T56" fmla="*/ 2147483647 w 66"/>
              <a:gd name="T57" fmla="*/ 2147483647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95"/>
              <a:gd name="T89" fmla="*/ 66 w 66"/>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95">
                <a:moveTo>
                  <a:pt x="9" y="30"/>
                </a:moveTo>
                <a:lnTo>
                  <a:pt x="6" y="27"/>
                </a:lnTo>
                <a:lnTo>
                  <a:pt x="3" y="60"/>
                </a:lnTo>
                <a:lnTo>
                  <a:pt x="0" y="71"/>
                </a:lnTo>
                <a:lnTo>
                  <a:pt x="0" y="83"/>
                </a:lnTo>
                <a:lnTo>
                  <a:pt x="3" y="89"/>
                </a:lnTo>
                <a:lnTo>
                  <a:pt x="6" y="95"/>
                </a:lnTo>
                <a:lnTo>
                  <a:pt x="12" y="95"/>
                </a:lnTo>
                <a:lnTo>
                  <a:pt x="21" y="95"/>
                </a:lnTo>
                <a:lnTo>
                  <a:pt x="27" y="89"/>
                </a:lnTo>
                <a:lnTo>
                  <a:pt x="33" y="80"/>
                </a:lnTo>
                <a:lnTo>
                  <a:pt x="42" y="65"/>
                </a:lnTo>
                <a:lnTo>
                  <a:pt x="57" y="57"/>
                </a:lnTo>
                <a:lnTo>
                  <a:pt x="63" y="51"/>
                </a:lnTo>
                <a:lnTo>
                  <a:pt x="66" y="45"/>
                </a:lnTo>
                <a:lnTo>
                  <a:pt x="60" y="36"/>
                </a:lnTo>
                <a:lnTo>
                  <a:pt x="54" y="30"/>
                </a:lnTo>
                <a:lnTo>
                  <a:pt x="42" y="24"/>
                </a:lnTo>
                <a:lnTo>
                  <a:pt x="36" y="15"/>
                </a:lnTo>
                <a:lnTo>
                  <a:pt x="30" y="9"/>
                </a:lnTo>
                <a:lnTo>
                  <a:pt x="27" y="6"/>
                </a:lnTo>
                <a:lnTo>
                  <a:pt x="27" y="0"/>
                </a:lnTo>
                <a:lnTo>
                  <a:pt x="24" y="0"/>
                </a:lnTo>
                <a:lnTo>
                  <a:pt x="24" y="3"/>
                </a:lnTo>
                <a:lnTo>
                  <a:pt x="21" y="9"/>
                </a:lnTo>
                <a:lnTo>
                  <a:pt x="18" y="21"/>
                </a:lnTo>
                <a:lnTo>
                  <a:pt x="15" y="30"/>
                </a:lnTo>
                <a:lnTo>
                  <a:pt x="12" y="30"/>
                </a:lnTo>
                <a:lnTo>
                  <a:pt x="9" y="3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31" name="Freeform 67"/>
          <p:cNvSpPr>
            <a:spLocks/>
          </p:cNvSpPr>
          <p:nvPr/>
        </p:nvSpPr>
        <p:spPr bwMode="auto">
          <a:xfrm>
            <a:off x="5030788" y="4124325"/>
            <a:ext cx="98425" cy="230188"/>
          </a:xfrm>
          <a:custGeom>
            <a:avLst/>
            <a:gdLst>
              <a:gd name="T0" fmla="*/ 2147483647 w 44"/>
              <a:gd name="T1" fmla="*/ 2147483647 h 95"/>
              <a:gd name="T2" fmla="*/ 0 w 44"/>
              <a:gd name="T3" fmla="*/ 2147483647 h 95"/>
              <a:gd name="T4" fmla="*/ 2147483647 w 44"/>
              <a:gd name="T5" fmla="*/ 2147483647 h 95"/>
              <a:gd name="T6" fmla="*/ 2147483647 w 44"/>
              <a:gd name="T7" fmla="*/ 2147483647 h 95"/>
              <a:gd name="T8" fmla="*/ 2147483647 w 44"/>
              <a:gd name="T9" fmla="*/ 2147483647 h 95"/>
              <a:gd name="T10" fmla="*/ 2147483647 w 44"/>
              <a:gd name="T11" fmla="*/ 2147483647 h 95"/>
              <a:gd name="T12" fmla="*/ 2147483647 w 44"/>
              <a:gd name="T13" fmla="*/ 2147483647 h 95"/>
              <a:gd name="T14" fmla="*/ 2147483647 w 44"/>
              <a:gd name="T15" fmla="*/ 2147483647 h 95"/>
              <a:gd name="T16" fmla="*/ 2147483647 w 44"/>
              <a:gd name="T17" fmla="*/ 2147483647 h 95"/>
              <a:gd name="T18" fmla="*/ 2147483647 w 44"/>
              <a:gd name="T19" fmla="*/ 2147483647 h 95"/>
              <a:gd name="T20" fmla="*/ 2147483647 w 44"/>
              <a:gd name="T21" fmla="*/ 2147483647 h 95"/>
              <a:gd name="T22" fmla="*/ 2147483647 w 44"/>
              <a:gd name="T23" fmla="*/ 2147483647 h 95"/>
              <a:gd name="T24" fmla="*/ 2147483647 w 44"/>
              <a:gd name="T25" fmla="*/ 0 h 95"/>
              <a:gd name="T26" fmla="*/ 2147483647 w 44"/>
              <a:gd name="T27" fmla="*/ 0 h 95"/>
              <a:gd name="T28" fmla="*/ 2147483647 w 44"/>
              <a:gd name="T29" fmla="*/ 2147483647 h 95"/>
              <a:gd name="T30" fmla="*/ 2147483647 w 44"/>
              <a:gd name="T31" fmla="*/ 2147483647 h 95"/>
              <a:gd name="T32" fmla="*/ 2147483647 w 44"/>
              <a:gd name="T33" fmla="*/ 2147483647 h 95"/>
              <a:gd name="T34" fmla="*/ 2147483647 w 44"/>
              <a:gd name="T35" fmla="*/ 2147483647 h 95"/>
              <a:gd name="T36" fmla="*/ 2147483647 w 44"/>
              <a:gd name="T37" fmla="*/ 2147483647 h 95"/>
              <a:gd name="T38" fmla="*/ 0 w 44"/>
              <a:gd name="T39" fmla="*/ 2147483647 h 95"/>
              <a:gd name="T40" fmla="*/ 2147483647 w 44"/>
              <a:gd name="T41" fmla="*/ 2147483647 h 95"/>
              <a:gd name="T42" fmla="*/ 2147483647 w 44"/>
              <a:gd name="T43" fmla="*/ 2147483647 h 95"/>
              <a:gd name="T44" fmla="*/ 2147483647 w 44"/>
              <a:gd name="T45" fmla="*/ 2147483647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95"/>
              <a:gd name="T71" fmla="*/ 44 w 44"/>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95">
                <a:moveTo>
                  <a:pt x="3" y="50"/>
                </a:moveTo>
                <a:lnTo>
                  <a:pt x="0" y="50"/>
                </a:lnTo>
                <a:lnTo>
                  <a:pt x="6" y="80"/>
                </a:lnTo>
                <a:lnTo>
                  <a:pt x="6" y="89"/>
                </a:lnTo>
                <a:lnTo>
                  <a:pt x="12" y="95"/>
                </a:lnTo>
                <a:lnTo>
                  <a:pt x="15" y="95"/>
                </a:lnTo>
                <a:lnTo>
                  <a:pt x="21" y="89"/>
                </a:lnTo>
                <a:lnTo>
                  <a:pt x="30" y="71"/>
                </a:lnTo>
                <a:lnTo>
                  <a:pt x="39" y="56"/>
                </a:lnTo>
                <a:lnTo>
                  <a:pt x="44" y="38"/>
                </a:lnTo>
                <a:lnTo>
                  <a:pt x="44" y="18"/>
                </a:lnTo>
                <a:lnTo>
                  <a:pt x="42" y="6"/>
                </a:lnTo>
                <a:lnTo>
                  <a:pt x="39" y="0"/>
                </a:lnTo>
                <a:lnTo>
                  <a:pt x="33" y="0"/>
                </a:lnTo>
                <a:lnTo>
                  <a:pt x="24" y="3"/>
                </a:lnTo>
                <a:lnTo>
                  <a:pt x="15" y="6"/>
                </a:lnTo>
                <a:lnTo>
                  <a:pt x="9" y="12"/>
                </a:lnTo>
                <a:lnTo>
                  <a:pt x="6" y="15"/>
                </a:lnTo>
                <a:lnTo>
                  <a:pt x="3" y="21"/>
                </a:lnTo>
                <a:lnTo>
                  <a:pt x="0" y="27"/>
                </a:lnTo>
                <a:lnTo>
                  <a:pt x="3" y="38"/>
                </a:lnTo>
                <a:lnTo>
                  <a:pt x="3" y="47"/>
                </a:lnTo>
                <a:lnTo>
                  <a:pt x="3" y="50"/>
                </a:lnTo>
                <a:close/>
              </a:path>
            </a:pathLst>
          </a:custGeom>
          <a:solidFill>
            <a:srgbClr val="00FFCC"/>
          </a:solidFill>
          <a:ln w="3175">
            <a:solidFill>
              <a:srgbClr val="000000"/>
            </a:solidFill>
            <a:round/>
            <a:headEnd/>
            <a:tailEnd/>
          </a:ln>
        </p:spPr>
        <p:txBody>
          <a:bodyPr/>
          <a:lstStyle/>
          <a:p>
            <a:endParaRPr lang="en-US"/>
          </a:p>
        </p:txBody>
      </p:sp>
      <p:sp>
        <p:nvSpPr>
          <p:cNvPr id="11332" name="Freeform 68"/>
          <p:cNvSpPr>
            <a:spLocks/>
          </p:cNvSpPr>
          <p:nvPr/>
        </p:nvSpPr>
        <p:spPr bwMode="auto">
          <a:xfrm>
            <a:off x="5030788" y="4103688"/>
            <a:ext cx="112712" cy="277812"/>
          </a:xfrm>
          <a:custGeom>
            <a:avLst/>
            <a:gdLst>
              <a:gd name="T0" fmla="*/ 0 w 47"/>
              <a:gd name="T1" fmla="*/ 2147483647 h 116"/>
              <a:gd name="T2" fmla="*/ 0 w 47"/>
              <a:gd name="T3" fmla="*/ 2147483647 h 116"/>
              <a:gd name="T4" fmla="*/ 2147483647 w 47"/>
              <a:gd name="T5" fmla="*/ 2147483647 h 116"/>
              <a:gd name="T6" fmla="*/ 2147483647 w 47"/>
              <a:gd name="T7" fmla="*/ 2147483647 h 116"/>
              <a:gd name="T8" fmla="*/ 2147483647 w 47"/>
              <a:gd name="T9" fmla="*/ 2147483647 h 116"/>
              <a:gd name="T10" fmla="*/ 2147483647 w 47"/>
              <a:gd name="T11" fmla="*/ 0 h 116"/>
              <a:gd name="T12" fmla="*/ 2147483647 w 47"/>
              <a:gd name="T13" fmla="*/ 2147483647 h 116"/>
              <a:gd name="T14" fmla="*/ 0 w 47"/>
              <a:gd name="T15" fmla="*/ 2147483647 h 116"/>
              <a:gd name="T16" fmla="*/ 2147483647 w 47"/>
              <a:gd name="T17" fmla="*/ 2147483647 h 116"/>
              <a:gd name="T18" fmla="*/ 0 w 47"/>
              <a:gd name="T19" fmla="*/ 2147483647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116"/>
              <a:gd name="T32" fmla="*/ 47 w 47"/>
              <a:gd name="T33" fmla="*/ 116 h 1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116">
                <a:moveTo>
                  <a:pt x="0" y="59"/>
                </a:moveTo>
                <a:lnTo>
                  <a:pt x="0" y="59"/>
                </a:lnTo>
                <a:lnTo>
                  <a:pt x="9" y="116"/>
                </a:lnTo>
                <a:lnTo>
                  <a:pt x="30" y="77"/>
                </a:lnTo>
                <a:lnTo>
                  <a:pt x="47" y="50"/>
                </a:lnTo>
                <a:lnTo>
                  <a:pt x="42" y="0"/>
                </a:lnTo>
                <a:lnTo>
                  <a:pt x="6" y="21"/>
                </a:lnTo>
                <a:lnTo>
                  <a:pt x="0" y="36"/>
                </a:lnTo>
                <a:lnTo>
                  <a:pt x="3" y="59"/>
                </a:lnTo>
                <a:lnTo>
                  <a:pt x="0" y="59"/>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33" name="Freeform 69"/>
          <p:cNvSpPr>
            <a:spLocks/>
          </p:cNvSpPr>
          <p:nvPr/>
        </p:nvSpPr>
        <p:spPr bwMode="auto">
          <a:xfrm>
            <a:off x="5030788" y="4124325"/>
            <a:ext cx="98425" cy="230188"/>
          </a:xfrm>
          <a:custGeom>
            <a:avLst/>
            <a:gdLst>
              <a:gd name="T0" fmla="*/ 2147483647 w 44"/>
              <a:gd name="T1" fmla="*/ 2147483647 h 95"/>
              <a:gd name="T2" fmla="*/ 0 w 44"/>
              <a:gd name="T3" fmla="*/ 2147483647 h 95"/>
              <a:gd name="T4" fmla="*/ 2147483647 w 44"/>
              <a:gd name="T5" fmla="*/ 2147483647 h 95"/>
              <a:gd name="T6" fmla="*/ 2147483647 w 44"/>
              <a:gd name="T7" fmla="*/ 2147483647 h 95"/>
              <a:gd name="T8" fmla="*/ 2147483647 w 44"/>
              <a:gd name="T9" fmla="*/ 2147483647 h 95"/>
              <a:gd name="T10" fmla="*/ 2147483647 w 44"/>
              <a:gd name="T11" fmla="*/ 2147483647 h 95"/>
              <a:gd name="T12" fmla="*/ 2147483647 w 44"/>
              <a:gd name="T13" fmla="*/ 2147483647 h 95"/>
              <a:gd name="T14" fmla="*/ 2147483647 w 44"/>
              <a:gd name="T15" fmla="*/ 2147483647 h 95"/>
              <a:gd name="T16" fmla="*/ 2147483647 w 44"/>
              <a:gd name="T17" fmla="*/ 2147483647 h 95"/>
              <a:gd name="T18" fmla="*/ 2147483647 w 44"/>
              <a:gd name="T19" fmla="*/ 2147483647 h 95"/>
              <a:gd name="T20" fmla="*/ 2147483647 w 44"/>
              <a:gd name="T21" fmla="*/ 2147483647 h 95"/>
              <a:gd name="T22" fmla="*/ 2147483647 w 44"/>
              <a:gd name="T23" fmla="*/ 2147483647 h 95"/>
              <a:gd name="T24" fmla="*/ 2147483647 w 44"/>
              <a:gd name="T25" fmla="*/ 0 h 95"/>
              <a:gd name="T26" fmla="*/ 2147483647 w 44"/>
              <a:gd name="T27" fmla="*/ 0 h 95"/>
              <a:gd name="T28" fmla="*/ 2147483647 w 44"/>
              <a:gd name="T29" fmla="*/ 2147483647 h 95"/>
              <a:gd name="T30" fmla="*/ 2147483647 w 44"/>
              <a:gd name="T31" fmla="*/ 2147483647 h 95"/>
              <a:gd name="T32" fmla="*/ 2147483647 w 44"/>
              <a:gd name="T33" fmla="*/ 2147483647 h 95"/>
              <a:gd name="T34" fmla="*/ 2147483647 w 44"/>
              <a:gd name="T35" fmla="*/ 2147483647 h 95"/>
              <a:gd name="T36" fmla="*/ 2147483647 w 44"/>
              <a:gd name="T37" fmla="*/ 2147483647 h 95"/>
              <a:gd name="T38" fmla="*/ 0 w 44"/>
              <a:gd name="T39" fmla="*/ 2147483647 h 95"/>
              <a:gd name="T40" fmla="*/ 2147483647 w 44"/>
              <a:gd name="T41" fmla="*/ 2147483647 h 95"/>
              <a:gd name="T42" fmla="*/ 2147483647 w 44"/>
              <a:gd name="T43" fmla="*/ 2147483647 h 95"/>
              <a:gd name="T44" fmla="*/ 2147483647 w 44"/>
              <a:gd name="T45" fmla="*/ 2147483647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95"/>
              <a:gd name="T71" fmla="*/ 44 w 44"/>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95">
                <a:moveTo>
                  <a:pt x="3" y="50"/>
                </a:moveTo>
                <a:lnTo>
                  <a:pt x="0" y="50"/>
                </a:lnTo>
                <a:lnTo>
                  <a:pt x="6" y="80"/>
                </a:lnTo>
                <a:lnTo>
                  <a:pt x="6" y="89"/>
                </a:lnTo>
                <a:lnTo>
                  <a:pt x="12" y="95"/>
                </a:lnTo>
                <a:lnTo>
                  <a:pt x="15" y="95"/>
                </a:lnTo>
                <a:lnTo>
                  <a:pt x="21" y="89"/>
                </a:lnTo>
                <a:lnTo>
                  <a:pt x="30" y="71"/>
                </a:lnTo>
                <a:lnTo>
                  <a:pt x="39" y="56"/>
                </a:lnTo>
                <a:lnTo>
                  <a:pt x="44" y="38"/>
                </a:lnTo>
                <a:lnTo>
                  <a:pt x="44" y="18"/>
                </a:lnTo>
                <a:lnTo>
                  <a:pt x="42" y="6"/>
                </a:lnTo>
                <a:lnTo>
                  <a:pt x="39" y="0"/>
                </a:lnTo>
                <a:lnTo>
                  <a:pt x="33" y="0"/>
                </a:lnTo>
                <a:lnTo>
                  <a:pt x="24" y="3"/>
                </a:lnTo>
                <a:lnTo>
                  <a:pt x="15" y="6"/>
                </a:lnTo>
                <a:lnTo>
                  <a:pt x="9" y="12"/>
                </a:lnTo>
                <a:lnTo>
                  <a:pt x="6" y="15"/>
                </a:lnTo>
                <a:lnTo>
                  <a:pt x="3" y="21"/>
                </a:lnTo>
                <a:lnTo>
                  <a:pt x="0" y="27"/>
                </a:lnTo>
                <a:lnTo>
                  <a:pt x="3" y="38"/>
                </a:lnTo>
                <a:lnTo>
                  <a:pt x="3" y="47"/>
                </a:lnTo>
                <a:lnTo>
                  <a:pt x="3" y="5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34" name="Freeform 70"/>
          <p:cNvSpPr>
            <a:spLocks/>
          </p:cNvSpPr>
          <p:nvPr/>
        </p:nvSpPr>
        <p:spPr bwMode="auto">
          <a:xfrm>
            <a:off x="4791075" y="3421063"/>
            <a:ext cx="231775" cy="227012"/>
          </a:xfrm>
          <a:custGeom>
            <a:avLst/>
            <a:gdLst>
              <a:gd name="T0" fmla="*/ 2147483647 w 104"/>
              <a:gd name="T1" fmla="*/ 2147483647 h 94"/>
              <a:gd name="T2" fmla="*/ 0 w 104"/>
              <a:gd name="T3" fmla="*/ 2147483647 h 94"/>
              <a:gd name="T4" fmla="*/ 2147483647 w 104"/>
              <a:gd name="T5" fmla="*/ 2147483647 h 94"/>
              <a:gd name="T6" fmla="*/ 2147483647 w 104"/>
              <a:gd name="T7" fmla="*/ 2147483647 h 94"/>
              <a:gd name="T8" fmla="*/ 2147483647 w 104"/>
              <a:gd name="T9" fmla="*/ 2147483647 h 94"/>
              <a:gd name="T10" fmla="*/ 2147483647 w 104"/>
              <a:gd name="T11" fmla="*/ 2147483647 h 94"/>
              <a:gd name="T12" fmla="*/ 2147483647 w 104"/>
              <a:gd name="T13" fmla="*/ 2147483647 h 94"/>
              <a:gd name="T14" fmla="*/ 2147483647 w 104"/>
              <a:gd name="T15" fmla="*/ 2147483647 h 94"/>
              <a:gd name="T16" fmla="*/ 2147483647 w 104"/>
              <a:gd name="T17" fmla="*/ 2147483647 h 94"/>
              <a:gd name="T18" fmla="*/ 2147483647 w 104"/>
              <a:gd name="T19" fmla="*/ 2147483647 h 94"/>
              <a:gd name="T20" fmla="*/ 2147483647 w 104"/>
              <a:gd name="T21" fmla="*/ 2147483647 h 94"/>
              <a:gd name="T22" fmla="*/ 2147483647 w 104"/>
              <a:gd name="T23" fmla="*/ 2147483647 h 94"/>
              <a:gd name="T24" fmla="*/ 2147483647 w 104"/>
              <a:gd name="T25" fmla="*/ 2147483647 h 94"/>
              <a:gd name="T26" fmla="*/ 2147483647 w 104"/>
              <a:gd name="T27" fmla="*/ 2147483647 h 94"/>
              <a:gd name="T28" fmla="*/ 2147483647 w 104"/>
              <a:gd name="T29" fmla="*/ 2147483647 h 94"/>
              <a:gd name="T30" fmla="*/ 2147483647 w 104"/>
              <a:gd name="T31" fmla="*/ 2147483647 h 94"/>
              <a:gd name="T32" fmla="*/ 2147483647 w 104"/>
              <a:gd name="T33" fmla="*/ 2147483647 h 94"/>
              <a:gd name="T34" fmla="*/ 2147483647 w 104"/>
              <a:gd name="T35" fmla="*/ 2147483647 h 94"/>
              <a:gd name="T36" fmla="*/ 2147483647 w 104"/>
              <a:gd name="T37" fmla="*/ 2147483647 h 94"/>
              <a:gd name="T38" fmla="*/ 2147483647 w 104"/>
              <a:gd name="T39" fmla="*/ 2147483647 h 94"/>
              <a:gd name="T40" fmla="*/ 2147483647 w 104"/>
              <a:gd name="T41" fmla="*/ 2147483647 h 94"/>
              <a:gd name="T42" fmla="*/ 2147483647 w 104"/>
              <a:gd name="T43" fmla="*/ 2147483647 h 94"/>
              <a:gd name="T44" fmla="*/ 2147483647 w 104"/>
              <a:gd name="T45" fmla="*/ 2147483647 h 94"/>
              <a:gd name="T46" fmla="*/ 2147483647 w 104"/>
              <a:gd name="T47" fmla="*/ 2147483647 h 94"/>
              <a:gd name="T48" fmla="*/ 2147483647 w 104"/>
              <a:gd name="T49" fmla="*/ 2147483647 h 94"/>
              <a:gd name="T50" fmla="*/ 2147483647 w 104"/>
              <a:gd name="T51" fmla="*/ 2147483647 h 94"/>
              <a:gd name="T52" fmla="*/ 2147483647 w 104"/>
              <a:gd name="T53" fmla="*/ 2147483647 h 94"/>
              <a:gd name="T54" fmla="*/ 2147483647 w 104"/>
              <a:gd name="T55" fmla="*/ 0 h 94"/>
              <a:gd name="T56" fmla="*/ 2147483647 w 104"/>
              <a:gd name="T57" fmla="*/ 0 h 94"/>
              <a:gd name="T58" fmla="*/ 2147483647 w 104"/>
              <a:gd name="T59" fmla="*/ 0 h 94"/>
              <a:gd name="T60" fmla="*/ 2147483647 w 104"/>
              <a:gd name="T61" fmla="*/ 2147483647 h 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94"/>
              <a:gd name="T95" fmla="*/ 104 w 104"/>
              <a:gd name="T96" fmla="*/ 94 h 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94">
                <a:moveTo>
                  <a:pt x="3" y="2"/>
                </a:moveTo>
                <a:lnTo>
                  <a:pt x="0" y="5"/>
                </a:lnTo>
                <a:lnTo>
                  <a:pt x="21" y="38"/>
                </a:lnTo>
                <a:lnTo>
                  <a:pt x="30" y="53"/>
                </a:lnTo>
                <a:lnTo>
                  <a:pt x="36" y="68"/>
                </a:lnTo>
                <a:lnTo>
                  <a:pt x="42" y="77"/>
                </a:lnTo>
                <a:lnTo>
                  <a:pt x="42" y="85"/>
                </a:lnTo>
                <a:lnTo>
                  <a:pt x="42" y="91"/>
                </a:lnTo>
                <a:lnTo>
                  <a:pt x="45" y="94"/>
                </a:lnTo>
                <a:lnTo>
                  <a:pt x="51" y="91"/>
                </a:lnTo>
                <a:lnTo>
                  <a:pt x="57" y="88"/>
                </a:lnTo>
                <a:lnTo>
                  <a:pt x="71" y="80"/>
                </a:lnTo>
                <a:lnTo>
                  <a:pt x="86" y="74"/>
                </a:lnTo>
                <a:lnTo>
                  <a:pt x="92" y="71"/>
                </a:lnTo>
                <a:lnTo>
                  <a:pt x="98" y="68"/>
                </a:lnTo>
                <a:lnTo>
                  <a:pt x="101" y="65"/>
                </a:lnTo>
                <a:lnTo>
                  <a:pt x="104" y="62"/>
                </a:lnTo>
                <a:lnTo>
                  <a:pt x="101" y="59"/>
                </a:lnTo>
                <a:lnTo>
                  <a:pt x="101" y="53"/>
                </a:lnTo>
                <a:lnTo>
                  <a:pt x="95" y="44"/>
                </a:lnTo>
                <a:lnTo>
                  <a:pt x="89" y="35"/>
                </a:lnTo>
                <a:lnTo>
                  <a:pt x="80" y="23"/>
                </a:lnTo>
                <a:lnTo>
                  <a:pt x="71" y="17"/>
                </a:lnTo>
                <a:lnTo>
                  <a:pt x="63" y="11"/>
                </a:lnTo>
                <a:lnTo>
                  <a:pt x="54" y="11"/>
                </a:lnTo>
                <a:lnTo>
                  <a:pt x="36" y="8"/>
                </a:lnTo>
                <a:lnTo>
                  <a:pt x="21" y="5"/>
                </a:lnTo>
                <a:lnTo>
                  <a:pt x="9" y="0"/>
                </a:lnTo>
                <a:lnTo>
                  <a:pt x="6" y="0"/>
                </a:lnTo>
                <a:lnTo>
                  <a:pt x="3" y="0"/>
                </a:lnTo>
                <a:lnTo>
                  <a:pt x="3" y="2"/>
                </a:lnTo>
                <a:close/>
              </a:path>
            </a:pathLst>
          </a:custGeom>
          <a:solidFill>
            <a:srgbClr val="00FFCC"/>
          </a:solidFill>
          <a:ln w="3175">
            <a:solidFill>
              <a:srgbClr val="000000"/>
            </a:solidFill>
            <a:round/>
            <a:headEnd/>
            <a:tailEnd/>
          </a:ln>
        </p:spPr>
        <p:txBody>
          <a:bodyPr/>
          <a:lstStyle/>
          <a:p>
            <a:endParaRPr lang="en-US"/>
          </a:p>
        </p:txBody>
      </p:sp>
      <p:sp>
        <p:nvSpPr>
          <p:cNvPr id="11335" name="Freeform 71"/>
          <p:cNvSpPr>
            <a:spLocks/>
          </p:cNvSpPr>
          <p:nvPr/>
        </p:nvSpPr>
        <p:spPr bwMode="auto">
          <a:xfrm>
            <a:off x="4791075" y="3421063"/>
            <a:ext cx="231775" cy="242887"/>
          </a:xfrm>
          <a:custGeom>
            <a:avLst/>
            <a:gdLst>
              <a:gd name="T0" fmla="*/ 0 w 104"/>
              <a:gd name="T1" fmla="*/ 2147483647 h 100"/>
              <a:gd name="T2" fmla="*/ 0 w 104"/>
              <a:gd name="T3" fmla="*/ 2147483647 h 100"/>
              <a:gd name="T4" fmla="*/ 2147483647 w 104"/>
              <a:gd name="T5" fmla="*/ 2147483647 h 100"/>
              <a:gd name="T6" fmla="*/ 2147483647 w 104"/>
              <a:gd name="T7" fmla="*/ 2147483647 h 100"/>
              <a:gd name="T8" fmla="*/ 2147483647 w 104"/>
              <a:gd name="T9" fmla="*/ 2147483647 h 100"/>
              <a:gd name="T10" fmla="*/ 2147483647 w 104"/>
              <a:gd name="T11" fmla="*/ 2147483647 h 100"/>
              <a:gd name="T12" fmla="*/ 2147483647 w 104"/>
              <a:gd name="T13" fmla="*/ 2147483647 h 100"/>
              <a:gd name="T14" fmla="*/ 2147483647 w 104"/>
              <a:gd name="T15" fmla="*/ 2147483647 h 100"/>
              <a:gd name="T16" fmla="*/ 2147483647 w 104"/>
              <a:gd name="T17" fmla="*/ 2147483647 h 100"/>
              <a:gd name="T18" fmla="*/ 2147483647 w 104"/>
              <a:gd name="T19" fmla="*/ 0 h 100"/>
              <a:gd name="T20" fmla="*/ 2147483647 w 104"/>
              <a:gd name="T21" fmla="*/ 0 h 100"/>
              <a:gd name="T22" fmla="*/ 0 w 104"/>
              <a:gd name="T23" fmla="*/ 2147483647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100"/>
              <a:gd name="T38" fmla="*/ 104 w 104"/>
              <a:gd name="T39" fmla="*/ 100 h 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100">
                <a:moveTo>
                  <a:pt x="0" y="5"/>
                </a:moveTo>
                <a:lnTo>
                  <a:pt x="0" y="5"/>
                </a:lnTo>
                <a:lnTo>
                  <a:pt x="42" y="71"/>
                </a:lnTo>
                <a:lnTo>
                  <a:pt x="42" y="100"/>
                </a:lnTo>
                <a:lnTo>
                  <a:pt x="71" y="77"/>
                </a:lnTo>
                <a:lnTo>
                  <a:pt x="101" y="68"/>
                </a:lnTo>
                <a:lnTo>
                  <a:pt x="104" y="56"/>
                </a:lnTo>
                <a:lnTo>
                  <a:pt x="71" y="11"/>
                </a:lnTo>
                <a:lnTo>
                  <a:pt x="33" y="8"/>
                </a:lnTo>
                <a:lnTo>
                  <a:pt x="6" y="0"/>
                </a:lnTo>
                <a:lnTo>
                  <a:pt x="3" y="0"/>
                </a:lnTo>
                <a:lnTo>
                  <a:pt x="0" y="5"/>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36" name="Freeform 72"/>
          <p:cNvSpPr>
            <a:spLocks/>
          </p:cNvSpPr>
          <p:nvPr/>
        </p:nvSpPr>
        <p:spPr bwMode="auto">
          <a:xfrm>
            <a:off x="4791075" y="3421063"/>
            <a:ext cx="231775" cy="227012"/>
          </a:xfrm>
          <a:custGeom>
            <a:avLst/>
            <a:gdLst>
              <a:gd name="T0" fmla="*/ 2147483647 w 104"/>
              <a:gd name="T1" fmla="*/ 2147483647 h 94"/>
              <a:gd name="T2" fmla="*/ 0 w 104"/>
              <a:gd name="T3" fmla="*/ 2147483647 h 94"/>
              <a:gd name="T4" fmla="*/ 2147483647 w 104"/>
              <a:gd name="T5" fmla="*/ 2147483647 h 94"/>
              <a:gd name="T6" fmla="*/ 2147483647 w 104"/>
              <a:gd name="T7" fmla="*/ 2147483647 h 94"/>
              <a:gd name="T8" fmla="*/ 2147483647 w 104"/>
              <a:gd name="T9" fmla="*/ 2147483647 h 94"/>
              <a:gd name="T10" fmla="*/ 2147483647 w 104"/>
              <a:gd name="T11" fmla="*/ 2147483647 h 94"/>
              <a:gd name="T12" fmla="*/ 2147483647 w 104"/>
              <a:gd name="T13" fmla="*/ 2147483647 h 94"/>
              <a:gd name="T14" fmla="*/ 2147483647 w 104"/>
              <a:gd name="T15" fmla="*/ 2147483647 h 94"/>
              <a:gd name="T16" fmla="*/ 2147483647 w 104"/>
              <a:gd name="T17" fmla="*/ 2147483647 h 94"/>
              <a:gd name="T18" fmla="*/ 2147483647 w 104"/>
              <a:gd name="T19" fmla="*/ 2147483647 h 94"/>
              <a:gd name="T20" fmla="*/ 2147483647 w 104"/>
              <a:gd name="T21" fmla="*/ 2147483647 h 94"/>
              <a:gd name="T22" fmla="*/ 2147483647 w 104"/>
              <a:gd name="T23" fmla="*/ 2147483647 h 94"/>
              <a:gd name="T24" fmla="*/ 2147483647 w 104"/>
              <a:gd name="T25" fmla="*/ 2147483647 h 94"/>
              <a:gd name="T26" fmla="*/ 2147483647 w 104"/>
              <a:gd name="T27" fmla="*/ 2147483647 h 94"/>
              <a:gd name="T28" fmla="*/ 2147483647 w 104"/>
              <a:gd name="T29" fmla="*/ 2147483647 h 94"/>
              <a:gd name="T30" fmla="*/ 2147483647 w 104"/>
              <a:gd name="T31" fmla="*/ 2147483647 h 94"/>
              <a:gd name="T32" fmla="*/ 2147483647 w 104"/>
              <a:gd name="T33" fmla="*/ 2147483647 h 94"/>
              <a:gd name="T34" fmla="*/ 2147483647 w 104"/>
              <a:gd name="T35" fmla="*/ 2147483647 h 94"/>
              <a:gd name="T36" fmla="*/ 2147483647 w 104"/>
              <a:gd name="T37" fmla="*/ 2147483647 h 94"/>
              <a:gd name="T38" fmla="*/ 2147483647 w 104"/>
              <a:gd name="T39" fmla="*/ 2147483647 h 94"/>
              <a:gd name="T40" fmla="*/ 2147483647 w 104"/>
              <a:gd name="T41" fmla="*/ 2147483647 h 94"/>
              <a:gd name="T42" fmla="*/ 2147483647 w 104"/>
              <a:gd name="T43" fmla="*/ 2147483647 h 94"/>
              <a:gd name="T44" fmla="*/ 2147483647 w 104"/>
              <a:gd name="T45" fmla="*/ 2147483647 h 94"/>
              <a:gd name="T46" fmla="*/ 2147483647 w 104"/>
              <a:gd name="T47" fmla="*/ 2147483647 h 94"/>
              <a:gd name="T48" fmla="*/ 2147483647 w 104"/>
              <a:gd name="T49" fmla="*/ 2147483647 h 94"/>
              <a:gd name="T50" fmla="*/ 2147483647 w 104"/>
              <a:gd name="T51" fmla="*/ 2147483647 h 94"/>
              <a:gd name="T52" fmla="*/ 2147483647 w 104"/>
              <a:gd name="T53" fmla="*/ 2147483647 h 94"/>
              <a:gd name="T54" fmla="*/ 2147483647 w 104"/>
              <a:gd name="T55" fmla="*/ 0 h 94"/>
              <a:gd name="T56" fmla="*/ 2147483647 w 104"/>
              <a:gd name="T57" fmla="*/ 0 h 94"/>
              <a:gd name="T58" fmla="*/ 2147483647 w 104"/>
              <a:gd name="T59" fmla="*/ 0 h 94"/>
              <a:gd name="T60" fmla="*/ 2147483647 w 104"/>
              <a:gd name="T61" fmla="*/ 2147483647 h 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94"/>
              <a:gd name="T95" fmla="*/ 104 w 104"/>
              <a:gd name="T96" fmla="*/ 94 h 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94">
                <a:moveTo>
                  <a:pt x="3" y="2"/>
                </a:moveTo>
                <a:lnTo>
                  <a:pt x="0" y="5"/>
                </a:lnTo>
                <a:lnTo>
                  <a:pt x="21" y="38"/>
                </a:lnTo>
                <a:lnTo>
                  <a:pt x="30" y="53"/>
                </a:lnTo>
                <a:lnTo>
                  <a:pt x="36" y="68"/>
                </a:lnTo>
                <a:lnTo>
                  <a:pt x="42" y="77"/>
                </a:lnTo>
                <a:lnTo>
                  <a:pt x="42" y="85"/>
                </a:lnTo>
                <a:lnTo>
                  <a:pt x="42" y="91"/>
                </a:lnTo>
                <a:lnTo>
                  <a:pt x="45" y="94"/>
                </a:lnTo>
                <a:lnTo>
                  <a:pt x="51" y="91"/>
                </a:lnTo>
                <a:lnTo>
                  <a:pt x="57" y="88"/>
                </a:lnTo>
                <a:lnTo>
                  <a:pt x="71" y="80"/>
                </a:lnTo>
                <a:lnTo>
                  <a:pt x="86" y="74"/>
                </a:lnTo>
                <a:lnTo>
                  <a:pt x="92" y="71"/>
                </a:lnTo>
                <a:lnTo>
                  <a:pt x="98" y="68"/>
                </a:lnTo>
                <a:lnTo>
                  <a:pt x="101" y="65"/>
                </a:lnTo>
                <a:lnTo>
                  <a:pt x="104" y="62"/>
                </a:lnTo>
                <a:lnTo>
                  <a:pt x="101" y="59"/>
                </a:lnTo>
                <a:lnTo>
                  <a:pt x="101" y="53"/>
                </a:lnTo>
                <a:lnTo>
                  <a:pt x="95" y="44"/>
                </a:lnTo>
                <a:lnTo>
                  <a:pt x="89" y="35"/>
                </a:lnTo>
                <a:lnTo>
                  <a:pt x="80" y="23"/>
                </a:lnTo>
                <a:lnTo>
                  <a:pt x="71" y="17"/>
                </a:lnTo>
                <a:lnTo>
                  <a:pt x="63" y="11"/>
                </a:lnTo>
                <a:lnTo>
                  <a:pt x="54" y="11"/>
                </a:lnTo>
                <a:lnTo>
                  <a:pt x="36" y="8"/>
                </a:lnTo>
                <a:lnTo>
                  <a:pt x="21" y="5"/>
                </a:lnTo>
                <a:lnTo>
                  <a:pt x="9" y="0"/>
                </a:lnTo>
                <a:lnTo>
                  <a:pt x="6" y="0"/>
                </a:lnTo>
                <a:lnTo>
                  <a:pt x="3" y="0"/>
                </a:lnTo>
                <a:lnTo>
                  <a:pt x="3" y="2"/>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37" name="Freeform 73"/>
          <p:cNvSpPr>
            <a:spLocks/>
          </p:cNvSpPr>
          <p:nvPr/>
        </p:nvSpPr>
        <p:spPr bwMode="auto">
          <a:xfrm>
            <a:off x="4973638" y="3619500"/>
            <a:ext cx="198437" cy="158750"/>
          </a:xfrm>
          <a:custGeom>
            <a:avLst/>
            <a:gdLst>
              <a:gd name="T0" fmla="*/ 2147483647 w 89"/>
              <a:gd name="T1" fmla="*/ 2147483647 h 66"/>
              <a:gd name="T2" fmla="*/ 0 w 89"/>
              <a:gd name="T3" fmla="*/ 0 h 66"/>
              <a:gd name="T4" fmla="*/ 0 w 89"/>
              <a:gd name="T5" fmla="*/ 2147483647 h 66"/>
              <a:gd name="T6" fmla="*/ 0 w 89"/>
              <a:gd name="T7" fmla="*/ 2147483647 h 66"/>
              <a:gd name="T8" fmla="*/ 0 w 89"/>
              <a:gd name="T9" fmla="*/ 2147483647 h 66"/>
              <a:gd name="T10" fmla="*/ 2147483647 w 89"/>
              <a:gd name="T11" fmla="*/ 2147483647 h 66"/>
              <a:gd name="T12" fmla="*/ 2147483647 w 89"/>
              <a:gd name="T13" fmla="*/ 2147483647 h 66"/>
              <a:gd name="T14" fmla="*/ 2147483647 w 89"/>
              <a:gd name="T15" fmla="*/ 2147483647 h 66"/>
              <a:gd name="T16" fmla="*/ 2147483647 w 89"/>
              <a:gd name="T17" fmla="*/ 2147483647 h 66"/>
              <a:gd name="T18" fmla="*/ 2147483647 w 89"/>
              <a:gd name="T19" fmla="*/ 2147483647 h 66"/>
              <a:gd name="T20" fmla="*/ 2147483647 w 89"/>
              <a:gd name="T21" fmla="*/ 2147483647 h 66"/>
              <a:gd name="T22" fmla="*/ 2147483647 w 89"/>
              <a:gd name="T23" fmla="*/ 2147483647 h 66"/>
              <a:gd name="T24" fmla="*/ 2147483647 w 89"/>
              <a:gd name="T25" fmla="*/ 2147483647 h 66"/>
              <a:gd name="T26" fmla="*/ 2147483647 w 89"/>
              <a:gd name="T27" fmla="*/ 2147483647 h 66"/>
              <a:gd name="T28" fmla="*/ 2147483647 w 89"/>
              <a:gd name="T29" fmla="*/ 2147483647 h 66"/>
              <a:gd name="T30" fmla="*/ 2147483647 w 89"/>
              <a:gd name="T31" fmla="*/ 2147483647 h 66"/>
              <a:gd name="T32" fmla="*/ 2147483647 w 89"/>
              <a:gd name="T33" fmla="*/ 2147483647 h 66"/>
              <a:gd name="T34" fmla="*/ 2147483647 w 89"/>
              <a:gd name="T35" fmla="*/ 2147483647 h 66"/>
              <a:gd name="T36" fmla="*/ 2147483647 w 89"/>
              <a:gd name="T37" fmla="*/ 2147483647 h 66"/>
              <a:gd name="T38" fmla="*/ 2147483647 w 89"/>
              <a:gd name="T39" fmla="*/ 2147483647 h 66"/>
              <a:gd name="T40" fmla="*/ 2147483647 w 89"/>
              <a:gd name="T41" fmla="*/ 2147483647 h 66"/>
              <a:gd name="T42" fmla="*/ 2147483647 w 89"/>
              <a:gd name="T43" fmla="*/ 2147483647 h 66"/>
              <a:gd name="T44" fmla="*/ 2147483647 w 89"/>
              <a:gd name="T45" fmla="*/ 2147483647 h 66"/>
              <a:gd name="T46" fmla="*/ 2147483647 w 89"/>
              <a:gd name="T47" fmla="*/ 2147483647 h 66"/>
              <a:gd name="T48" fmla="*/ 2147483647 w 89"/>
              <a:gd name="T49" fmla="*/ 2147483647 h 66"/>
              <a:gd name="T50" fmla="*/ 2147483647 w 89"/>
              <a:gd name="T51" fmla="*/ 2147483647 h 66"/>
              <a:gd name="T52" fmla="*/ 2147483647 w 89"/>
              <a:gd name="T53" fmla="*/ 2147483647 h 66"/>
              <a:gd name="T54" fmla="*/ 2147483647 w 89"/>
              <a:gd name="T55" fmla="*/ 2147483647 h 6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9"/>
              <a:gd name="T85" fmla="*/ 0 h 66"/>
              <a:gd name="T86" fmla="*/ 89 w 89"/>
              <a:gd name="T87" fmla="*/ 66 h 6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9" h="66">
                <a:moveTo>
                  <a:pt x="6" y="3"/>
                </a:moveTo>
                <a:lnTo>
                  <a:pt x="0" y="0"/>
                </a:lnTo>
                <a:lnTo>
                  <a:pt x="0" y="21"/>
                </a:lnTo>
                <a:lnTo>
                  <a:pt x="0" y="30"/>
                </a:lnTo>
                <a:lnTo>
                  <a:pt x="0" y="39"/>
                </a:lnTo>
                <a:lnTo>
                  <a:pt x="3" y="45"/>
                </a:lnTo>
                <a:lnTo>
                  <a:pt x="9" y="48"/>
                </a:lnTo>
                <a:lnTo>
                  <a:pt x="15" y="51"/>
                </a:lnTo>
                <a:lnTo>
                  <a:pt x="21" y="54"/>
                </a:lnTo>
                <a:lnTo>
                  <a:pt x="30" y="57"/>
                </a:lnTo>
                <a:lnTo>
                  <a:pt x="42" y="63"/>
                </a:lnTo>
                <a:lnTo>
                  <a:pt x="54" y="63"/>
                </a:lnTo>
                <a:lnTo>
                  <a:pt x="60" y="66"/>
                </a:lnTo>
                <a:lnTo>
                  <a:pt x="66" y="63"/>
                </a:lnTo>
                <a:lnTo>
                  <a:pt x="69" y="60"/>
                </a:lnTo>
                <a:lnTo>
                  <a:pt x="74" y="48"/>
                </a:lnTo>
                <a:lnTo>
                  <a:pt x="86" y="39"/>
                </a:lnTo>
                <a:lnTo>
                  <a:pt x="89" y="33"/>
                </a:lnTo>
                <a:lnTo>
                  <a:pt x="89" y="27"/>
                </a:lnTo>
                <a:lnTo>
                  <a:pt x="83" y="24"/>
                </a:lnTo>
                <a:lnTo>
                  <a:pt x="74" y="21"/>
                </a:lnTo>
                <a:lnTo>
                  <a:pt x="54" y="12"/>
                </a:lnTo>
                <a:lnTo>
                  <a:pt x="39" y="9"/>
                </a:lnTo>
                <a:lnTo>
                  <a:pt x="27" y="3"/>
                </a:lnTo>
                <a:lnTo>
                  <a:pt x="21" y="3"/>
                </a:lnTo>
                <a:lnTo>
                  <a:pt x="15" y="3"/>
                </a:lnTo>
                <a:lnTo>
                  <a:pt x="12" y="6"/>
                </a:lnTo>
                <a:lnTo>
                  <a:pt x="6" y="3"/>
                </a:lnTo>
                <a:close/>
              </a:path>
            </a:pathLst>
          </a:custGeom>
          <a:solidFill>
            <a:srgbClr val="00FFCC"/>
          </a:solidFill>
          <a:ln w="3175">
            <a:solidFill>
              <a:srgbClr val="000000"/>
            </a:solidFill>
            <a:round/>
            <a:headEnd/>
            <a:tailEnd/>
          </a:ln>
        </p:spPr>
        <p:txBody>
          <a:bodyPr/>
          <a:lstStyle/>
          <a:p>
            <a:endParaRPr lang="en-US"/>
          </a:p>
        </p:txBody>
      </p:sp>
      <p:sp>
        <p:nvSpPr>
          <p:cNvPr id="11338" name="Freeform 74"/>
          <p:cNvSpPr>
            <a:spLocks/>
          </p:cNvSpPr>
          <p:nvPr/>
        </p:nvSpPr>
        <p:spPr bwMode="auto">
          <a:xfrm>
            <a:off x="4967288" y="3619500"/>
            <a:ext cx="225425" cy="166688"/>
          </a:xfrm>
          <a:custGeom>
            <a:avLst/>
            <a:gdLst>
              <a:gd name="T0" fmla="*/ 2147483647 w 101"/>
              <a:gd name="T1" fmla="*/ 0 h 69"/>
              <a:gd name="T2" fmla="*/ 2147483647 w 101"/>
              <a:gd name="T3" fmla="*/ 0 h 69"/>
              <a:gd name="T4" fmla="*/ 0 w 101"/>
              <a:gd name="T5" fmla="*/ 2147483647 h 69"/>
              <a:gd name="T6" fmla="*/ 2147483647 w 101"/>
              <a:gd name="T7" fmla="*/ 2147483647 h 69"/>
              <a:gd name="T8" fmla="*/ 2147483647 w 101"/>
              <a:gd name="T9" fmla="*/ 2147483647 h 69"/>
              <a:gd name="T10" fmla="*/ 2147483647 w 101"/>
              <a:gd name="T11" fmla="*/ 2147483647 h 69"/>
              <a:gd name="T12" fmla="*/ 2147483647 w 101"/>
              <a:gd name="T13" fmla="*/ 2147483647 h 69"/>
              <a:gd name="T14" fmla="*/ 2147483647 w 101"/>
              <a:gd name="T15" fmla="*/ 2147483647 h 69"/>
              <a:gd name="T16" fmla="*/ 2147483647 w 101"/>
              <a:gd name="T17" fmla="*/ 2147483647 h 69"/>
              <a:gd name="T18" fmla="*/ 2147483647 w 101"/>
              <a:gd name="T19" fmla="*/ 2147483647 h 69"/>
              <a:gd name="T20" fmla="*/ 2147483647 w 101"/>
              <a:gd name="T21" fmla="*/ 2147483647 h 69"/>
              <a:gd name="T22" fmla="*/ 2147483647 w 101"/>
              <a:gd name="T23" fmla="*/ 0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69"/>
              <a:gd name="T38" fmla="*/ 101 w 101"/>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69">
                <a:moveTo>
                  <a:pt x="3" y="0"/>
                </a:moveTo>
                <a:lnTo>
                  <a:pt x="3" y="0"/>
                </a:lnTo>
                <a:lnTo>
                  <a:pt x="0" y="42"/>
                </a:lnTo>
                <a:lnTo>
                  <a:pt x="21" y="54"/>
                </a:lnTo>
                <a:lnTo>
                  <a:pt x="69" y="69"/>
                </a:lnTo>
                <a:lnTo>
                  <a:pt x="74" y="48"/>
                </a:lnTo>
                <a:lnTo>
                  <a:pt x="101" y="27"/>
                </a:lnTo>
                <a:lnTo>
                  <a:pt x="54" y="12"/>
                </a:lnTo>
                <a:lnTo>
                  <a:pt x="30" y="3"/>
                </a:lnTo>
                <a:lnTo>
                  <a:pt x="15" y="3"/>
                </a:lnTo>
                <a:lnTo>
                  <a:pt x="15" y="6"/>
                </a:lnTo>
                <a:lnTo>
                  <a:pt x="3"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39" name="Freeform 75"/>
          <p:cNvSpPr>
            <a:spLocks/>
          </p:cNvSpPr>
          <p:nvPr/>
        </p:nvSpPr>
        <p:spPr bwMode="auto">
          <a:xfrm>
            <a:off x="4973638" y="3619500"/>
            <a:ext cx="198437" cy="158750"/>
          </a:xfrm>
          <a:custGeom>
            <a:avLst/>
            <a:gdLst>
              <a:gd name="T0" fmla="*/ 2147483647 w 89"/>
              <a:gd name="T1" fmla="*/ 2147483647 h 66"/>
              <a:gd name="T2" fmla="*/ 0 w 89"/>
              <a:gd name="T3" fmla="*/ 0 h 66"/>
              <a:gd name="T4" fmla="*/ 0 w 89"/>
              <a:gd name="T5" fmla="*/ 2147483647 h 66"/>
              <a:gd name="T6" fmla="*/ 0 w 89"/>
              <a:gd name="T7" fmla="*/ 2147483647 h 66"/>
              <a:gd name="T8" fmla="*/ 0 w 89"/>
              <a:gd name="T9" fmla="*/ 2147483647 h 66"/>
              <a:gd name="T10" fmla="*/ 2147483647 w 89"/>
              <a:gd name="T11" fmla="*/ 2147483647 h 66"/>
              <a:gd name="T12" fmla="*/ 2147483647 w 89"/>
              <a:gd name="T13" fmla="*/ 2147483647 h 66"/>
              <a:gd name="T14" fmla="*/ 2147483647 w 89"/>
              <a:gd name="T15" fmla="*/ 2147483647 h 66"/>
              <a:gd name="T16" fmla="*/ 2147483647 w 89"/>
              <a:gd name="T17" fmla="*/ 2147483647 h 66"/>
              <a:gd name="T18" fmla="*/ 2147483647 w 89"/>
              <a:gd name="T19" fmla="*/ 2147483647 h 66"/>
              <a:gd name="T20" fmla="*/ 2147483647 w 89"/>
              <a:gd name="T21" fmla="*/ 2147483647 h 66"/>
              <a:gd name="T22" fmla="*/ 2147483647 w 89"/>
              <a:gd name="T23" fmla="*/ 2147483647 h 66"/>
              <a:gd name="T24" fmla="*/ 2147483647 w 89"/>
              <a:gd name="T25" fmla="*/ 2147483647 h 66"/>
              <a:gd name="T26" fmla="*/ 2147483647 w 89"/>
              <a:gd name="T27" fmla="*/ 2147483647 h 66"/>
              <a:gd name="T28" fmla="*/ 2147483647 w 89"/>
              <a:gd name="T29" fmla="*/ 2147483647 h 66"/>
              <a:gd name="T30" fmla="*/ 2147483647 w 89"/>
              <a:gd name="T31" fmla="*/ 2147483647 h 66"/>
              <a:gd name="T32" fmla="*/ 2147483647 w 89"/>
              <a:gd name="T33" fmla="*/ 2147483647 h 66"/>
              <a:gd name="T34" fmla="*/ 2147483647 w 89"/>
              <a:gd name="T35" fmla="*/ 2147483647 h 66"/>
              <a:gd name="T36" fmla="*/ 2147483647 w 89"/>
              <a:gd name="T37" fmla="*/ 2147483647 h 66"/>
              <a:gd name="T38" fmla="*/ 2147483647 w 89"/>
              <a:gd name="T39" fmla="*/ 2147483647 h 66"/>
              <a:gd name="T40" fmla="*/ 2147483647 w 89"/>
              <a:gd name="T41" fmla="*/ 2147483647 h 66"/>
              <a:gd name="T42" fmla="*/ 2147483647 w 89"/>
              <a:gd name="T43" fmla="*/ 2147483647 h 66"/>
              <a:gd name="T44" fmla="*/ 2147483647 w 89"/>
              <a:gd name="T45" fmla="*/ 2147483647 h 66"/>
              <a:gd name="T46" fmla="*/ 2147483647 w 89"/>
              <a:gd name="T47" fmla="*/ 2147483647 h 66"/>
              <a:gd name="T48" fmla="*/ 2147483647 w 89"/>
              <a:gd name="T49" fmla="*/ 2147483647 h 66"/>
              <a:gd name="T50" fmla="*/ 2147483647 w 89"/>
              <a:gd name="T51" fmla="*/ 2147483647 h 66"/>
              <a:gd name="T52" fmla="*/ 2147483647 w 89"/>
              <a:gd name="T53" fmla="*/ 2147483647 h 66"/>
              <a:gd name="T54" fmla="*/ 2147483647 w 89"/>
              <a:gd name="T55" fmla="*/ 2147483647 h 6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9"/>
              <a:gd name="T85" fmla="*/ 0 h 66"/>
              <a:gd name="T86" fmla="*/ 89 w 89"/>
              <a:gd name="T87" fmla="*/ 66 h 6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9" h="66">
                <a:moveTo>
                  <a:pt x="6" y="3"/>
                </a:moveTo>
                <a:lnTo>
                  <a:pt x="0" y="0"/>
                </a:lnTo>
                <a:lnTo>
                  <a:pt x="0" y="21"/>
                </a:lnTo>
                <a:lnTo>
                  <a:pt x="0" y="30"/>
                </a:lnTo>
                <a:lnTo>
                  <a:pt x="0" y="39"/>
                </a:lnTo>
                <a:lnTo>
                  <a:pt x="3" y="45"/>
                </a:lnTo>
                <a:lnTo>
                  <a:pt x="9" y="48"/>
                </a:lnTo>
                <a:lnTo>
                  <a:pt x="15" y="51"/>
                </a:lnTo>
                <a:lnTo>
                  <a:pt x="21" y="54"/>
                </a:lnTo>
                <a:lnTo>
                  <a:pt x="30" y="57"/>
                </a:lnTo>
                <a:lnTo>
                  <a:pt x="42" y="63"/>
                </a:lnTo>
                <a:lnTo>
                  <a:pt x="54" y="63"/>
                </a:lnTo>
                <a:lnTo>
                  <a:pt x="60" y="66"/>
                </a:lnTo>
                <a:lnTo>
                  <a:pt x="66" y="63"/>
                </a:lnTo>
                <a:lnTo>
                  <a:pt x="69" y="60"/>
                </a:lnTo>
                <a:lnTo>
                  <a:pt x="74" y="48"/>
                </a:lnTo>
                <a:lnTo>
                  <a:pt x="86" y="39"/>
                </a:lnTo>
                <a:lnTo>
                  <a:pt x="89" y="33"/>
                </a:lnTo>
                <a:lnTo>
                  <a:pt x="89" y="27"/>
                </a:lnTo>
                <a:lnTo>
                  <a:pt x="83" y="24"/>
                </a:lnTo>
                <a:lnTo>
                  <a:pt x="74" y="21"/>
                </a:lnTo>
                <a:lnTo>
                  <a:pt x="54" y="12"/>
                </a:lnTo>
                <a:lnTo>
                  <a:pt x="39" y="9"/>
                </a:lnTo>
                <a:lnTo>
                  <a:pt x="27" y="3"/>
                </a:lnTo>
                <a:lnTo>
                  <a:pt x="21" y="3"/>
                </a:lnTo>
                <a:lnTo>
                  <a:pt x="15" y="3"/>
                </a:lnTo>
                <a:lnTo>
                  <a:pt x="12" y="6"/>
                </a:lnTo>
                <a:lnTo>
                  <a:pt x="6" y="3"/>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40" name="Freeform 76"/>
          <p:cNvSpPr>
            <a:spLocks/>
          </p:cNvSpPr>
          <p:nvPr/>
        </p:nvSpPr>
        <p:spPr bwMode="auto">
          <a:xfrm>
            <a:off x="5059363" y="3778250"/>
            <a:ext cx="147637" cy="238125"/>
          </a:xfrm>
          <a:custGeom>
            <a:avLst/>
            <a:gdLst>
              <a:gd name="T0" fmla="*/ 2147483647 w 65"/>
              <a:gd name="T1" fmla="*/ 0 h 100"/>
              <a:gd name="T2" fmla="*/ 2147483647 w 65"/>
              <a:gd name="T3" fmla="*/ 2147483647 h 100"/>
              <a:gd name="T4" fmla="*/ 2147483647 w 65"/>
              <a:gd name="T5" fmla="*/ 2147483647 h 100"/>
              <a:gd name="T6" fmla="*/ 0 w 65"/>
              <a:gd name="T7" fmla="*/ 2147483647 h 100"/>
              <a:gd name="T8" fmla="*/ 0 w 65"/>
              <a:gd name="T9" fmla="*/ 2147483647 h 100"/>
              <a:gd name="T10" fmla="*/ 2147483647 w 65"/>
              <a:gd name="T11" fmla="*/ 2147483647 h 100"/>
              <a:gd name="T12" fmla="*/ 2147483647 w 65"/>
              <a:gd name="T13" fmla="*/ 2147483647 h 100"/>
              <a:gd name="T14" fmla="*/ 2147483647 w 65"/>
              <a:gd name="T15" fmla="*/ 2147483647 h 100"/>
              <a:gd name="T16" fmla="*/ 2147483647 w 65"/>
              <a:gd name="T17" fmla="*/ 2147483647 h 100"/>
              <a:gd name="T18" fmla="*/ 2147483647 w 65"/>
              <a:gd name="T19" fmla="*/ 2147483647 h 100"/>
              <a:gd name="T20" fmla="*/ 2147483647 w 65"/>
              <a:gd name="T21" fmla="*/ 2147483647 h 100"/>
              <a:gd name="T22" fmla="*/ 2147483647 w 65"/>
              <a:gd name="T23" fmla="*/ 2147483647 h 100"/>
              <a:gd name="T24" fmla="*/ 2147483647 w 65"/>
              <a:gd name="T25" fmla="*/ 2147483647 h 100"/>
              <a:gd name="T26" fmla="*/ 2147483647 w 65"/>
              <a:gd name="T27" fmla="*/ 2147483647 h 100"/>
              <a:gd name="T28" fmla="*/ 2147483647 w 65"/>
              <a:gd name="T29" fmla="*/ 2147483647 h 100"/>
              <a:gd name="T30" fmla="*/ 2147483647 w 65"/>
              <a:gd name="T31" fmla="*/ 2147483647 h 100"/>
              <a:gd name="T32" fmla="*/ 2147483647 w 65"/>
              <a:gd name="T33" fmla="*/ 2147483647 h 100"/>
              <a:gd name="T34" fmla="*/ 2147483647 w 65"/>
              <a:gd name="T35" fmla="*/ 2147483647 h 100"/>
              <a:gd name="T36" fmla="*/ 2147483647 w 65"/>
              <a:gd name="T37" fmla="*/ 2147483647 h 100"/>
              <a:gd name="T38" fmla="*/ 2147483647 w 65"/>
              <a:gd name="T39" fmla="*/ 2147483647 h 100"/>
              <a:gd name="T40" fmla="*/ 2147483647 w 65"/>
              <a:gd name="T41" fmla="*/ 2147483647 h 100"/>
              <a:gd name="T42" fmla="*/ 2147483647 w 65"/>
              <a:gd name="T43" fmla="*/ 2147483647 h 100"/>
              <a:gd name="T44" fmla="*/ 2147483647 w 65"/>
              <a:gd name="T45" fmla="*/ 2147483647 h 100"/>
              <a:gd name="T46" fmla="*/ 2147483647 w 65"/>
              <a:gd name="T47" fmla="*/ 2147483647 h 100"/>
              <a:gd name="T48" fmla="*/ 2147483647 w 65"/>
              <a:gd name="T49" fmla="*/ 2147483647 h 100"/>
              <a:gd name="T50" fmla="*/ 2147483647 w 65"/>
              <a:gd name="T51" fmla="*/ 2147483647 h 100"/>
              <a:gd name="T52" fmla="*/ 2147483647 w 65"/>
              <a:gd name="T53" fmla="*/ 2147483647 h 100"/>
              <a:gd name="T54" fmla="*/ 2147483647 w 65"/>
              <a:gd name="T55" fmla="*/ 2147483647 h 100"/>
              <a:gd name="T56" fmla="*/ 2147483647 w 65"/>
              <a:gd name="T57" fmla="*/ 0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
              <a:gd name="T88" fmla="*/ 0 h 100"/>
              <a:gd name="T89" fmla="*/ 65 w 65"/>
              <a:gd name="T90" fmla="*/ 100 h 1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 h="100">
                <a:moveTo>
                  <a:pt x="24" y="0"/>
                </a:moveTo>
                <a:lnTo>
                  <a:pt x="9" y="32"/>
                </a:lnTo>
                <a:lnTo>
                  <a:pt x="3" y="47"/>
                </a:lnTo>
                <a:lnTo>
                  <a:pt x="0" y="59"/>
                </a:lnTo>
                <a:lnTo>
                  <a:pt x="0" y="68"/>
                </a:lnTo>
                <a:lnTo>
                  <a:pt x="3" y="77"/>
                </a:lnTo>
                <a:lnTo>
                  <a:pt x="9" y="86"/>
                </a:lnTo>
                <a:lnTo>
                  <a:pt x="15" y="97"/>
                </a:lnTo>
                <a:lnTo>
                  <a:pt x="15" y="100"/>
                </a:lnTo>
                <a:lnTo>
                  <a:pt x="18" y="100"/>
                </a:lnTo>
                <a:lnTo>
                  <a:pt x="21" y="97"/>
                </a:lnTo>
                <a:lnTo>
                  <a:pt x="27" y="92"/>
                </a:lnTo>
                <a:lnTo>
                  <a:pt x="30" y="83"/>
                </a:lnTo>
                <a:lnTo>
                  <a:pt x="35" y="77"/>
                </a:lnTo>
                <a:lnTo>
                  <a:pt x="41" y="74"/>
                </a:lnTo>
                <a:lnTo>
                  <a:pt x="50" y="74"/>
                </a:lnTo>
                <a:lnTo>
                  <a:pt x="59" y="71"/>
                </a:lnTo>
                <a:lnTo>
                  <a:pt x="65" y="71"/>
                </a:lnTo>
                <a:lnTo>
                  <a:pt x="65" y="68"/>
                </a:lnTo>
                <a:lnTo>
                  <a:pt x="65" y="65"/>
                </a:lnTo>
                <a:lnTo>
                  <a:pt x="65" y="56"/>
                </a:lnTo>
                <a:lnTo>
                  <a:pt x="65" y="50"/>
                </a:lnTo>
                <a:lnTo>
                  <a:pt x="62" y="32"/>
                </a:lnTo>
                <a:lnTo>
                  <a:pt x="62" y="23"/>
                </a:lnTo>
                <a:lnTo>
                  <a:pt x="56" y="17"/>
                </a:lnTo>
                <a:lnTo>
                  <a:pt x="47" y="15"/>
                </a:lnTo>
                <a:lnTo>
                  <a:pt x="38" y="12"/>
                </a:lnTo>
                <a:lnTo>
                  <a:pt x="30" y="6"/>
                </a:lnTo>
                <a:lnTo>
                  <a:pt x="24" y="0"/>
                </a:lnTo>
                <a:close/>
              </a:path>
            </a:pathLst>
          </a:custGeom>
          <a:solidFill>
            <a:srgbClr val="00FFCC"/>
          </a:solidFill>
          <a:ln w="3175">
            <a:solidFill>
              <a:srgbClr val="000000"/>
            </a:solidFill>
            <a:round/>
            <a:headEnd/>
            <a:tailEnd/>
          </a:ln>
        </p:spPr>
        <p:txBody>
          <a:bodyPr/>
          <a:lstStyle/>
          <a:p>
            <a:endParaRPr lang="en-US"/>
          </a:p>
        </p:txBody>
      </p:sp>
      <p:sp>
        <p:nvSpPr>
          <p:cNvPr id="11341" name="Freeform 77"/>
          <p:cNvSpPr>
            <a:spLocks/>
          </p:cNvSpPr>
          <p:nvPr/>
        </p:nvSpPr>
        <p:spPr bwMode="auto">
          <a:xfrm>
            <a:off x="5045075" y="3778250"/>
            <a:ext cx="161925" cy="254000"/>
          </a:xfrm>
          <a:custGeom>
            <a:avLst/>
            <a:gdLst>
              <a:gd name="T0" fmla="*/ 2147483647 w 71"/>
              <a:gd name="T1" fmla="*/ 0 h 106"/>
              <a:gd name="T2" fmla="*/ 2147483647 w 71"/>
              <a:gd name="T3" fmla="*/ 0 h 106"/>
              <a:gd name="T4" fmla="*/ 0 w 71"/>
              <a:gd name="T5" fmla="*/ 2147483647 h 106"/>
              <a:gd name="T6" fmla="*/ 2147483647 w 71"/>
              <a:gd name="T7" fmla="*/ 2147483647 h 106"/>
              <a:gd name="T8" fmla="*/ 2147483647 w 71"/>
              <a:gd name="T9" fmla="*/ 2147483647 h 106"/>
              <a:gd name="T10" fmla="*/ 2147483647 w 71"/>
              <a:gd name="T11" fmla="*/ 2147483647 h 106"/>
              <a:gd name="T12" fmla="*/ 2147483647 w 71"/>
              <a:gd name="T13" fmla="*/ 2147483647 h 106"/>
              <a:gd name="T14" fmla="*/ 2147483647 w 71"/>
              <a:gd name="T15" fmla="*/ 2147483647 h 106"/>
              <a:gd name="T16" fmla="*/ 2147483647 w 71"/>
              <a:gd name="T17" fmla="*/ 2147483647 h 106"/>
              <a:gd name="T18" fmla="*/ 2147483647 w 71"/>
              <a:gd name="T19" fmla="*/ 2147483647 h 106"/>
              <a:gd name="T20" fmla="*/ 2147483647 w 71"/>
              <a:gd name="T21" fmla="*/ 2147483647 h 106"/>
              <a:gd name="T22" fmla="*/ 2147483647 w 71"/>
              <a:gd name="T23" fmla="*/ 0 h 106"/>
              <a:gd name="T24" fmla="*/ 2147483647 w 71"/>
              <a:gd name="T25" fmla="*/ 0 h 106"/>
              <a:gd name="T26" fmla="*/ 2147483647 w 71"/>
              <a:gd name="T27" fmla="*/ 2147483647 h 106"/>
              <a:gd name="T28" fmla="*/ 2147483647 w 71"/>
              <a:gd name="T29" fmla="*/ 2147483647 h 106"/>
              <a:gd name="T30" fmla="*/ 2147483647 w 71"/>
              <a:gd name="T31" fmla="*/ 2147483647 h 106"/>
              <a:gd name="T32" fmla="*/ 2147483647 w 71"/>
              <a:gd name="T33" fmla="*/ 2147483647 h 106"/>
              <a:gd name="T34" fmla="*/ 2147483647 w 71"/>
              <a:gd name="T35" fmla="*/ 2147483647 h 106"/>
              <a:gd name="T36" fmla="*/ 2147483647 w 71"/>
              <a:gd name="T37" fmla="*/ 2147483647 h 106"/>
              <a:gd name="T38" fmla="*/ 2147483647 w 71"/>
              <a:gd name="T39" fmla="*/ 2147483647 h 106"/>
              <a:gd name="T40" fmla="*/ 2147483647 w 71"/>
              <a:gd name="T41" fmla="*/ 2147483647 h 106"/>
              <a:gd name="T42" fmla="*/ 2147483647 w 71"/>
              <a:gd name="T43" fmla="*/ 2147483647 h 106"/>
              <a:gd name="T44" fmla="*/ 2147483647 w 71"/>
              <a:gd name="T45" fmla="*/ 2147483647 h 106"/>
              <a:gd name="T46" fmla="*/ 2147483647 w 71"/>
              <a:gd name="T47" fmla="*/ 2147483647 h 106"/>
              <a:gd name="T48" fmla="*/ 2147483647 w 71"/>
              <a:gd name="T49" fmla="*/ 2147483647 h 106"/>
              <a:gd name="T50" fmla="*/ 2147483647 w 71"/>
              <a:gd name="T51" fmla="*/ 2147483647 h 106"/>
              <a:gd name="T52" fmla="*/ 2147483647 w 71"/>
              <a:gd name="T53" fmla="*/ 2147483647 h 106"/>
              <a:gd name="T54" fmla="*/ 2147483647 w 71"/>
              <a:gd name="T55" fmla="*/ 2147483647 h 106"/>
              <a:gd name="T56" fmla="*/ 2147483647 w 71"/>
              <a:gd name="T57" fmla="*/ 2147483647 h 106"/>
              <a:gd name="T58" fmla="*/ 2147483647 w 71"/>
              <a:gd name="T59" fmla="*/ 2147483647 h 106"/>
              <a:gd name="T60" fmla="*/ 2147483647 w 71"/>
              <a:gd name="T61" fmla="*/ 2147483647 h 106"/>
              <a:gd name="T62" fmla="*/ 2147483647 w 71"/>
              <a:gd name="T63" fmla="*/ 2147483647 h 106"/>
              <a:gd name="T64" fmla="*/ 2147483647 w 71"/>
              <a:gd name="T65" fmla="*/ 2147483647 h 106"/>
              <a:gd name="T66" fmla="*/ 2147483647 w 71"/>
              <a:gd name="T67" fmla="*/ 2147483647 h 106"/>
              <a:gd name="T68" fmla="*/ 2147483647 w 71"/>
              <a:gd name="T69" fmla="*/ 2147483647 h 106"/>
              <a:gd name="T70" fmla="*/ 2147483647 w 71"/>
              <a:gd name="T71" fmla="*/ 2147483647 h 106"/>
              <a:gd name="T72" fmla="*/ 2147483647 w 71"/>
              <a:gd name="T73" fmla="*/ 2147483647 h 106"/>
              <a:gd name="T74" fmla="*/ 2147483647 w 71"/>
              <a:gd name="T75" fmla="*/ 2147483647 h 106"/>
              <a:gd name="T76" fmla="*/ 2147483647 w 71"/>
              <a:gd name="T77" fmla="*/ 2147483647 h 106"/>
              <a:gd name="T78" fmla="*/ 2147483647 w 71"/>
              <a:gd name="T79" fmla="*/ 2147483647 h 106"/>
              <a:gd name="T80" fmla="*/ 2147483647 w 71"/>
              <a:gd name="T81" fmla="*/ 0 h 1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
              <a:gd name="T124" fmla="*/ 0 h 106"/>
              <a:gd name="T125" fmla="*/ 71 w 71"/>
              <a:gd name="T126" fmla="*/ 106 h 1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 h="106">
                <a:moveTo>
                  <a:pt x="30" y="0"/>
                </a:moveTo>
                <a:lnTo>
                  <a:pt x="30" y="0"/>
                </a:lnTo>
                <a:lnTo>
                  <a:pt x="0" y="65"/>
                </a:lnTo>
                <a:lnTo>
                  <a:pt x="18" y="86"/>
                </a:lnTo>
                <a:lnTo>
                  <a:pt x="21" y="106"/>
                </a:lnTo>
                <a:lnTo>
                  <a:pt x="41" y="74"/>
                </a:lnTo>
                <a:lnTo>
                  <a:pt x="68" y="71"/>
                </a:lnTo>
                <a:lnTo>
                  <a:pt x="71" y="68"/>
                </a:lnTo>
                <a:lnTo>
                  <a:pt x="68" y="29"/>
                </a:lnTo>
                <a:lnTo>
                  <a:pt x="65" y="15"/>
                </a:lnTo>
                <a:lnTo>
                  <a:pt x="41" y="12"/>
                </a:lnTo>
                <a:lnTo>
                  <a:pt x="30" y="0"/>
                </a:lnTo>
                <a:lnTo>
                  <a:pt x="15" y="32"/>
                </a:lnTo>
                <a:lnTo>
                  <a:pt x="9" y="47"/>
                </a:lnTo>
                <a:lnTo>
                  <a:pt x="6" y="59"/>
                </a:lnTo>
                <a:lnTo>
                  <a:pt x="6" y="68"/>
                </a:lnTo>
                <a:lnTo>
                  <a:pt x="9" y="77"/>
                </a:lnTo>
                <a:lnTo>
                  <a:pt x="15" y="86"/>
                </a:lnTo>
                <a:lnTo>
                  <a:pt x="21" y="97"/>
                </a:lnTo>
                <a:lnTo>
                  <a:pt x="21" y="100"/>
                </a:lnTo>
                <a:lnTo>
                  <a:pt x="24" y="100"/>
                </a:lnTo>
                <a:lnTo>
                  <a:pt x="27" y="97"/>
                </a:lnTo>
                <a:lnTo>
                  <a:pt x="33" y="92"/>
                </a:lnTo>
                <a:lnTo>
                  <a:pt x="36" y="83"/>
                </a:lnTo>
                <a:lnTo>
                  <a:pt x="41" y="77"/>
                </a:lnTo>
                <a:lnTo>
                  <a:pt x="47" y="74"/>
                </a:lnTo>
                <a:lnTo>
                  <a:pt x="56" y="74"/>
                </a:lnTo>
                <a:lnTo>
                  <a:pt x="65" y="71"/>
                </a:lnTo>
                <a:lnTo>
                  <a:pt x="71" y="71"/>
                </a:lnTo>
                <a:lnTo>
                  <a:pt x="71" y="68"/>
                </a:lnTo>
                <a:lnTo>
                  <a:pt x="71" y="65"/>
                </a:lnTo>
                <a:lnTo>
                  <a:pt x="71" y="56"/>
                </a:lnTo>
                <a:lnTo>
                  <a:pt x="71" y="50"/>
                </a:lnTo>
                <a:lnTo>
                  <a:pt x="68" y="32"/>
                </a:lnTo>
                <a:lnTo>
                  <a:pt x="68" y="23"/>
                </a:lnTo>
                <a:lnTo>
                  <a:pt x="62" y="17"/>
                </a:lnTo>
                <a:lnTo>
                  <a:pt x="53" y="15"/>
                </a:lnTo>
                <a:lnTo>
                  <a:pt x="44" y="12"/>
                </a:lnTo>
                <a:lnTo>
                  <a:pt x="36" y="6"/>
                </a:lnTo>
                <a:lnTo>
                  <a:pt x="30" y="0"/>
                </a:lnTo>
                <a:close/>
              </a:path>
            </a:pathLst>
          </a:custGeom>
          <a:noFill/>
          <a:ln w="3175">
            <a:solidFill>
              <a:srgbClr val="00FF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1342" name="Group 78"/>
          <p:cNvGrpSpPr>
            <a:grpSpLocks/>
          </p:cNvGrpSpPr>
          <p:nvPr/>
        </p:nvGrpSpPr>
        <p:grpSpPr bwMode="auto">
          <a:xfrm>
            <a:off x="3824288" y="3460750"/>
            <a:ext cx="1212850" cy="1230313"/>
            <a:chOff x="4577" y="1499"/>
            <a:chExt cx="539" cy="513"/>
          </a:xfrm>
        </p:grpSpPr>
        <p:sp>
          <p:nvSpPr>
            <p:cNvPr id="11604" name="Oval 79"/>
            <p:cNvSpPr>
              <a:spLocks noChangeArrowheads="1"/>
            </p:cNvSpPr>
            <p:nvPr/>
          </p:nvSpPr>
          <p:spPr bwMode="auto">
            <a:xfrm>
              <a:off x="4577" y="1499"/>
              <a:ext cx="539" cy="513"/>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605" name="Oval 80"/>
            <p:cNvSpPr>
              <a:spLocks noChangeArrowheads="1"/>
            </p:cNvSpPr>
            <p:nvPr/>
          </p:nvSpPr>
          <p:spPr bwMode="auto">
            <a:xfrm>
              <a:off x="4577" y="1499"/>
              <a:ext cx="539" cy="513"/>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grpSp>
      <p:grpSp>
        <p:nvGrpSpPr>
          <p:cNvPr id="11343" name="Group 81"/>
          <p:cNvGrpSpPr>
            <a:grpSpLocks/>
          </p:cNvGrpSpPr>
          <p:nvPr/>
        </p:nvGrpSpPr>
        <p:grpSpPr bwMode="auto">
          <a:xfrm>
            <a:off x="3824288" y="3460750"/>
            <a:ext cx="1212850" cy="1230313"/>
            <a:chOff x="4577" y="1499"/>
            <a:chExt cx="539" cy="513"/>
          </a:xfrm>
        </p:grpSpPr>
        <p:sp>
          <p:nvSpPr>
            <p:cNvPr id="11602" name="Oval 82"/>
            <p:cNvSpPr>
              <a:spLocks noChangeArrowheads="1"/>
            </p:cNvSpPr>
            <p:nvPr/>
          </p:nvSpPr>
          <p:spPr bwMode="auto">
            <a:xfrm>
              <a:off x="4577" y="1499"/>
              <a:ext cx="539" cy="513"/>
            </a:xfrm>
            <a:prstGeom prst="ellipse">
              <a:avLst/>
            </a:pr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603" name="Oval 83"/>
            <p:cNvSpPr>
              <a:spLocks noChangeArrowheads="1"/>
            </p:cNvSpPr>
            <p:nvPr/>
          </p:nvSpPr>
          <p:spPr bwMode="auto">
            <a:xfrm>
              <a:off x="4577" y="1499"/>
              <a:ext cx="539" cy="513"/>
            </a:xfrm>
            <a:prstGeom prst="ellipse">
              <a:avLst/>
            </a:pr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grpSp>
      <p:pic>
        <p:nvPicPr>
          <p:cNvPr id="11344"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788" y="3505200"/>
            <a:ext cx="804862"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1345" name="Oval 85"/>
          <p:cNvSpPr>
            <a:spLocks noChangeArrowheads="1"/>
          </p:cNvSpPr>
          <p:nvPr/>
        </p:nvSpPr>
        <p:spPr bwMode="auto">
          <a:xfrm>
            <a:off x="3844925" y="3460750"/>
            <a:ext cx="839788" cy="1166813"/>
          </a:xfrm>
          <a:prstGeom prst="ellipse">
            <a:avLst/>
          </a:pr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346" name="Oval 86"/>
          <p:cNvSpPr>
            <a:spLocks noChangeArrowheads="1"/>
          </p:cNvSpPr>
          <p:nvPr/>
        </p:nvSpPr>
        <p:spPr bwMode="auto">
          <a:xfrm>
            <a:off x="4162425" y="4032250"/>
            <a:ext cx="169863" cy="107950"/>
          </a:xfrm>
          <a:prstGeom prst="ellipse">
            <a:avLst/>
          </a:pr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347" name="Freeform 87"/>
          <p:cNvSpPr>
            <a:spLocks/>
          </p:cNvSpPr>
          <p:nvPr/>
        </p:nvSpPr>
        <p:spPr bwMode="auto">
          <a:xfrm>
            <a:off x="4113213" y="3536950"/>
            <a:ext cx="112712" cy="471488"/>
          </a:xfrm>
          <a:custGeom>
            <a:avLst/>
            <a:gdLst>
              <a:gd name="T0" fmla="*/ 0 w 47"/>
              <a:gd name="T1" fmla="*/ 0 h 198"/>
              <a:gd name="T2" fmla="*/ 0 w 47"/>
              <a:gd name="T3" fmla="*/ 0 h 198"/>
              <a:gd name="T4" fmla="*/ 2147483647 w 47"/>
              <a:gd name="T5" fmla="*/ 2147483647 h 198"/>
              <a:gd name="T6" fmla="*/ 2147483647 w 47"/>
              <a:gd name="T7" fmla="*/ 2147483647 h 198"/>
              <a:gd name="T8" fmla="*/ 2147483647 w 47"/>
              <a:gd name="T9" fmla="*/ 2147483647 h 198"/>
              <a:gd name="T10" fmla="*/ 2147483647 w 47"/>
              <a:gd name="T11" fmla="*/ 2147483647 h 198"/>
              <a:gd name="T12" fmla="*/ 2147483647 w 47"/>
              <a:gd name="T13" fmla="*/ 2147483647 h 198"/>
              <a:gd name="T14" fmla="*/ 0 60000 65536"/>
              <a:gd name="T15" fmla="*/ 0 60000 65536"/>
              <a:gd name="T16" fmla="*/ 0 60000 65536"/>
              <a:gd name="T17" fmla="*/ 0 60000 65536"/>
              <a:gd name="T18" fmla="*/ 0 60000 65536"/>
              <a:gd name="T19" fmla="*/ 0 60000 65536"/>
              <a:gd name="T20" fmla="*/ 0 60000 65536"/>
              <a:gd name="T21" fmla="*/ 0 w 47"/>
              <a:gd name="T22" fmla="*/ 0 h 198"/>
              <a:gd name="T23" fmla="*/ 47 w 47"/>
              <a:gd name="T24" fmla="*/ 198 h 1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198">
                <a:moveTo>
                  <a:pt x="0" y="0"/>
                </a:moveTo>
                <a:lnTo>
                  <a:pt x="0" y="0"/>
                </a:lnTo>
                <a:lnTo>
                  <a:pt x="3" y="68"/>
                </a:lnTo>
                <a:lnTo>
                  <a:pt x="24" y="95"/>
                </a:lnTo>
                <a:lnTo>
                  <a:pt x="44" y="139"/>
                </a:lnTo>
                <a:lnTo>
                  <a:pt x="47" y="190"/>
                </a:lnTo>
                <a:lnTo>
                  <a:pt x="47" y="19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48" name="Freeform 88"/>
          <p:cNvSpPr>
            <a:spLocks/>
          </p:cNvSpPr>
          <p:nvPr/>
        </p:nvSpPr>
        <p:spPr bwMode="auto">
          <a:xfrm>
            <a:off x="4113213" y="3536950"/>
            <a:ext cx="112712" cy="471488"/>
          </a:xfrm>
          <a:custGeom>
            <a:avLst/>
            <a:gdLst>
              <a:gd name="T0" fmla="*/ 0 w 47"/>
              <a:gd name="T1" fmla="*/ 0 h 198"/>
              <a:gd name="T2" fmla="*/ 0 w 47"/>
              <a:gd name="T3" fmla="*/ 2147483647 h 198"/>
              <a:gd name="T4" fmla="*/ 2147483647 w 47"/>
              <a:gd name="T5" fmla="*/ 2147483647 h 198"/>
              <a:gd name="T6" fmla="*/ 2147483647 w 47"/>
              <a:gd name="T7" fmla="*/ 2147483647 h 198"/>
              <a:gd name="T8" fmla="*/ 2147483647 w 47"/>
              <a:gd name="T9" fmla="*/ 2147483647 h 198"/>
              <a:gd name="T10" fmla="*/ 2147483647 w 47"/>
              <a:gd name="T11" fmla="*/ 2147483647 h 198"/>
              <a:gd name="T12" fmla="*/ 2147483647 w 47"/>
              <a:gd name="T13" fmla="*/ 2147483647 h 198"/>
              <a:gd name="T14" fmla="*/ 2147483647 w 47"/>
              <a:gd name="T15" fmla="*/ 2147483647 h 198"/>
              <a:gd name="T16" fmla="*/ 2147483647 w 47"/>
              <a:gd name="T17" fmla="*/ 2147483647 h 198"/>
              <a:gd name="T18" fmla="*/ 2147483647 w 47"/>
              <a:gd name="T19" fmla="*/ 2147483647 h 198"/>
              <a:gd name="T20" fmla="*/ 2147483647 w 47"/>
              <a:gd name="T21" fmla="*/ 2147483647 h 198"/>
              <a:gd name="T22" fmla="*/ 2147483647 w 47"/>
              <a:gd name="T23" fmla="*/ 2147483647 h 198"/>
              <a:gd name="T24" fmla="*/ 2147483647 w 47"/>
              <a:gd name="T25" fmla="*/ 2147483647 h 198"/>
              <a:gd name="T26" fmla="*/ 2147483647 w 47"/>
              <a:gd name="T27" fmla="*/ 2147483647 h 1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198"/>
              <a:gd name="T44" fmla="*/ 47 w 47"/>
              <a:gd name="T45" fmla="*/ 198 h 1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198">
                <a:moveTo>
                  <a:pt x="0" y="0"/>
                </a:moveTo>
                <a:lnTo>
                  <a:pt x="0" y="35"/>
                </a:lnTo>
                <a:lnTo>
                  <a:pt x="3" y="50"/>
                </a:lnTo>
                <a:lnTo>
                  <a:pt x="3" y="62"/>
                </a:lnTo>
                <a:lnTo>
                  <a:pt x="9" y="74"/>
                </a:lnTo>
                <a:lnTo>
                  <a:pt x="12" y="83"/>
                </a:lnTo>
                <a:lnTo>
                  <a:pt x="24" y="98"/>
                </a:lnTo>
                <a:lnTo>
                  <a:pt x="33" y="118"/>
                </a:lnTo>
                <a:lnTo>
                  <a:pt x="41" y="142"/>
                </a:lnTo>
                <a:lnTo>
                  <a:pt x="44" y="166"/>
                </a:lnTo>
                <a:lnTo>
                  <a:pt x="44" y="178"/>
                </a:lnTo>
                <a:lnTo>
                  <a:pt x="44" y="187"/>
                </a:lnTo>
                <a:lnTo>
                  <a:pt x="47" y="193"/>
                </a:lnTo>
                <a:lnTo>
                  <a:pt x="47" y="19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49" name="Freeform 89"/>
          <p:cNvSpPr>
            <a:spLocks/>
          </p:cNvSpPr>
          <p:nvPr/>
        </p:nvSpPr>
        <p:spPr bwMode="auto">
          <a:xfrm>
            <a:off x="3887788" y="3786188"/>
            <a:ext cx="268287" cy="282575"/>
          </a:xfrm>
          <a:custGeom>
            <a:avLst/>
            <a:gdLst>
              <a:gd name="T0" fmla="*/ 0 w 119"/>
              <a:gd name="T1" fmla="*/ 0 h 118"/>
              <a:gd name="T2" fmla="*/ 0 w 119"/>
              <a:gd name="T3" fmla="*/ 0 h 118"/>
              <a:gd name="T4" fmla="*/ 2147483647 w 119"/>
              <a:gd name="T5" fmla="*/ 2147483647 h 118"/>
              <a:gd name="T6" fmla="*/ 2147483647 w 119"/>
              <a:gd name="T7" fmla="*/ 2147483647 h 118"/>
              <a:gd name="T8" fmla="*/ 2147483647 w 119"/>
              <a:gd name="T9" fmla="*/ 2147483647 h 118"/>
              <a:gd name="T10" fmla="*/ 2147483647 w 119"/>
              <a:gd name="T11" fmla="*/ 2147483647 h 118"/>
              <a:gd name="T12" fmla="*/ 2147483647 w 119"/>
              <a:gd name="T13" fmla="*/ 2147483647 h 118"/>
              <a:gd name="T14" fmla="*/ 2147483647 w 119"/>
              <a:gd name="T15" fmla="*/ 2147483647 h 118"/>
              <a:gd name="T16" fmla="*/ 0 60000 65536"/>
              <a:gd name="T17" fmla="*/ 0 60000 65536"/>
              <a:gd name="T18" fmla="*/ 0 60000 65536"/>
              <a:gd name="T19" fmla="*/ 0 60000 65536"/>
              <a:gd name="T20" fmla="*/ 0 60000 65536"/>
              <a:gd name="T21" fmla="*/ 0 60000 65536"/>
              <a:gd name="T22" fmla="*/ 0 60000 65536"/>
              <a:gd name="T23" fmla="*/ 0 60000 65536"/>
              <a:gd name="T24" fmla="*/ 0 w 119"/>
              <a:gd name="T25" fmla="*/ 0 h 118"/>
              <a:gd name="T26" fmla="*/ 119 w 119"/>
              <a:gd name="T27" fmla="*/ 118 h 1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 h="118">
                <a:moveTo>
                  <a:pt x="0" y="0"/>
                </a:moveTo>
                <a:lnTo>
                  <a:pt x="0" y="0"/>
                </a:lnTo>
                <a:lnTo>
                  <a:pt x="24" y="14"/>
                </a:lnTo>
                <a:lnTo>
                  <a:pt x="48" y="53"/>
                </a:lnTo>
                <a:lnTo>
                  <a:pt x="68" y="83"/>
                </a:lnTo>
                <a:lnTo>
                  <a:pt x="98" y="94"/>
                </a:lnTo>
                <a:lnTo>
                  <a:pt x="113" y="112"/>
                </a:lnTo>
                <a:lnTo>
                  <a:pt x="119" y="11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50" name="Freeform 90"/>
          <p:cNvSpPr>
            <a:spLocks/>
          </p:cNvSpPr>
          <p:nvPr/>
        </p:nvSpPr>
        <p:spPr bwMode="auto">
          <a:xfrm>
            <a:off x="3887788" y="3786188"/>
            <a:ext cx="268287" cy="282575"/>
          </a:xfrm>
          <a:custGeom>
            <a:avLst/>
            <a:gdLst>
              <a:gd name="T0" fmla="*/ 0 w 119"/>
              <a:gd name="T1" fmla="*/ 0 h 118"/>
              <a:gd name="T2" fmla="*/ 2147483647 w 119"/>
              <a:gd name="T3" fmla="*/ 2147483647 h 118"/>
              <a:gd name="T4" fmla="*/ 2147483647 w 119"/>
              <a:gd name="T5" fmla="*/ 2147483647 h 118"/>
              <a:gd name="T6" fmla="*/ 2147483647 w 119"/>
              <a:gd name="T7" fmla="*/ 2147483647 h 118"/>
              <a:gd name="T8" fmla="*/ 2147483647 w 119"/>
              <a:gd name="T9" fmla="*/ 2147483647 h 118"/>
              <a:gd name="T10" fmla="*/ 2147483647 w 119"/>
              <a:gd name="T11" fmla="*/ 2147483647 h 118"/>
              <a:gd name="T12" fmla="*/ 2147483647 w 119"/>
              <a:gd name="T13" fmla="*/ 2147483647 h 118"/>
              <a:gd name="T14" fmla="*/ 2147483647 w 119"/>
              <a:gd name="T15" fmla="*/ 2147483647 h 118"/>
              <a:gd name="T16" fmla="*/ 2147483647 w 119"/>
              <a:gd name="T17" fmla="*/ 2147483647 h 118"/>
              <a:gd name="T18" fmla="*/ 2147483647 w 119"/>
              <a:gd name="T19" fmla="*/ 2147483647 h 118"/>
              <a:gd name="T20" fmla="*/ 2147483647 w 119"/>
              <a:gd name="T21" fmla="*/ 2147483647 h 118"/>
              <a:gd name="T22" fmla="*/ 2147483647 w 119"/>
              <a:gd name="T23" fmla="*/ 2147483647 h 118"/>
              <a:gd name="T24" fmla="*/ 2147483647 w 119"/>
              <a:gd name="T25" fmla="*/ 2147483647 h 118"/>
              <a:gd name="T26" fmla="*/ 2147483647 w 119"/>
              <a:gd name="T27" fmla="*/ 2147483647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8"/>
              <a:gd name="T44" fmla="*/ 119 w 119"/>
              <a:gd name="T45" fmla="*/ 118 h 1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8">
                <a:moveTo>
                  <a:pt x="0" y="0"/>
                </a:moveTo>
                <a:lnTo>
                  <a:pt x="12" y="6"/>
                </a:lnTo>
                <a:lnTo>
                  <a:pt x="18" y="12"/>
                </a:lnTo>
                <a:lnTo>
                  <a:pt x="24" y="17"/>
                </a:lnTo>
                <a:lnTo>
                  <a:pt x="30" y="23"/>
                </a:lnTo>
                <a:lnTo>
                  <a:pt x="36" y="35"/>
                </a:lnTo>
                <a:lnTo>
                  <a:pt x="48" y="53"/>
                </a:lnTo>
                <a:lnTo>
                  <a:pt x="56" y="68"/>
                </a:lnTo>
                <a:lnTo>
                  <a:pt x="68" y="80"/>
                </a:lnTo>
                <a:lnTo>
                  <a:pt x="83" y="89"/>
                </a:lnTo>
                <a:lnTo>
                  <a:pt x="95" y="94"/>
                </a:lnTo>
                <a:lnTo>
                  <a:pt x="104" y="103"/>
                </a:lnTo>
                <a:lnTo>
                  <a:pt x="113" y="112"/>
                </a:lnTo>
                <a:lnTo>
                  <a:pt x="119" y="11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51" name="Freeform 91"/>
          <p:cNvSpPr>
            <a:spLocks/>
          </p:cNvSpPr>
          <p:nvPr/>
        </p:nvSpPr>
        <p:spPr bwMode="auto">
          <a:xfrm>
            <a:off x="4275138" y="3556000"/>
            <a:ext cx="112712" cy="452438"/>
          </a:xfrm>
          <a:custGeom>
            <a:avLst/>
            <a:gdLst>
              <a:gd name="T0" fmla="*/ 0 w 48"/>
              <a:gd name="T1" fmla="*/ 2147483647 h 189"/>
              <a:gd name="T2" fmla="*/ 0 w 48"/>
              <a:gd name="T3" fmla="*/ 2147483647 h 189"/>
              <a:gd name="T4" fmla="*/ 2147483647 w 48"/>
              <a:gd name="T5" fmla="*/ 2147483647 h 189"/>
              <a:gd name="T6" fmla="*/ 2147483647 w 48"/>
              <a:gd name="T7" fmla="*/ 2147483647 h 189"/>
              <a:gd name="T8" fmla="*/ 2147483647 w 48"/>
              <a:gd name="T9" fmla="*/ 2147483647 h 189"/>
              <a:gd name="T10" fmla="*/ 2147483647 w 48"/>
              <a:gd name="T11" fmla="*/ 2147483647 h 189"/>
              <a:gd name="T12" fmla="*/ 2147483647 w 48"/>
              <a:gd name="T13" fmla="*/ 0 h 189"/>
              <a:gd name="T14" fmla="*/ 0 60000 65536"/>
              <a:gd name="T15" fmla="*/ 0 60000 65536"/>
              <a:gd name="T16" fmla="*/ 0 60000 65536"/>
              <a:gd name="T17" fmla="*/ 0 60000 65536"/>
              <a:gd name="T18" fmla="*/ 0 60000 65536"/>
              <a:gd name="T19" fmla="*/ 0 60000 65536"/>
              <a:gd name="T20" fmla="*/ 0 60000 65536"/>
              <a:gd name="T21" fmla="*/ 0 w 48"/>
              <a:gd name="T22" fmla="*/ 0 h 189"/>
              <a:gd name="T23" fmla="*/ 48 w 48"/>
              <a:gd name="T24" fmla="*/ 189 h 1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89">
                <a:moveTo>
                  <a:pt x="0" y="189"/>
                </a:moveTo>
                <a:lnTo>
                  <a:pt x="0" y="189"/>
                </a:lnTo>
                <a:lnTo>
                  <a:pt x="9" y="104"/>
                </a:lnTo>
                <a:lnTo>
                  <a:pt x="30" y="65"/>
                </a:lnTo>
                <a:lnTo>
                  <a:pt x="48" y="35"/>
                </a:lnTo>
                <a:lnTo>
                  <a:pt x="48" y="6"/>
                </a:lnTo>
                <a:lnTo>
                  <a:pt x="4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52" name="Freeform 92"/>
          <p:cNvSpPr>
            <a:spLocks/>
          </p:cNvSpPr>
          <p:nvPr/>
        </p:nvSpPr>
        <p:spPr bwMode="auto">
          <a:xfrm>
            <a:off x="4275138" y="3556000"/>
            <a:ext cx="112712" cy="452438"/>
          </a:xfrm>
          <a:custGeom>
            <a:avLst/>
            <a:gdLst>
              <a:gd name="T0" fmla="*/ 0 w 48"/>
              <a:gd name="T1" fmla="*/ 2147483647 h 189"/>
              <a:gd name="T2" fmla="*/ 2147483647 w 48"/>
              <a:gd name="T3" fmla="*/ 2147483647 h 189"/>
              <a:gd name="T4" fmla="*/ 2147483647 w 48"/>
              <a:gd name="T5" fmla="*/ 2147483647 h 189"/>
              <a:gd name="T6" fmla="*/ 2147483647 w 48"/>
              <a:gd name="T7" fmla="*/ 2147483647 h 189"/>
              <a:gd name="T8" fmla="*/ 2147483647 w 48"/>
              <a:gd name="T9" fmla="*/ 2147483647 h 189"/>
              <a:gd name="T10" fmla="*/ 2147483647 w 48"/>
              <a:gd name="T11" fmla="*/ 2147483647 h 189"/>
              <a:gd name="T12" fmla="*/ 2147483647 w 48"/>
              <a:gd name="T13" fmla="*/ 2147483647 h 189"/>
              <a:gd name="T14" fmla="*/ 2147483647 w 48"/>
              <a:gd name="T15" fmla="*/ 2147483647 h 189"/>
              <a:gd name="T16" fmla="*/ 2147483647 w 48"/>
              <a:gd name="T17" fmla="*/ 2147483647 h 189"/>
              <a:gd name="T18" fmla="*/ 2147483647 w 48"/>
              <a:gd name="T19" fmla="*/ 2147483647 h 189"/>
              <a:gd name="T20" fmla="*/ 2147483647 w 48"/>
              <a:gd name="T21" fmla="*/ 2147483647 h 189"/>
              <a:gd name="T22" fmla="*/ 2147483647 w 48"/>
              <a:gd name="T23" fmla="*/ 0 h 1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
              <a:gd name="T37" fmla="*/ 0 h 189"/>
              <a:gd name="T38" fmla="*/ 48 w 48"/>
              <a:gd name="T39" fmla="*/ 189 h 1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 h="189">
                <a:moveTo>
                  <a:pt x="0" y="189"/>
                </a:moveTo>
                <a:lnTo>
                  <a:pt x="6" y="148"/>
                </a:lnTo>
                <a:lnTo>
                  <a:pt x="9" y="127"/>
                </a:lnTo>
                <a:lnTo>
                  <a:pt x="12" y="109"/>
                </a:lnTo>
                <a:lnTo>
                  <a:pt x="15" y="98"/>
                </a:lnTo>
                <a:lnTo>
                  <a:pt x="21" y="86"/>
                </a:lnTo>
                <a:lnTo>
                  <a:pt x="30" y="65"/>
                </a:lnTo>
                <a:lnTo>
                  <a:pt x="39" y="50"/>
                </a:lnTo>
                <a:lnTo>
                  <a:pt x="45" y="35"/>
                </a:lnTo>
                <a:lnTo>
                  <a:pt x="48" y="21"/>
                </a:lnTo>
                <a:lnTo>
                  <a:pt x="48" y="9"/>
                </a:lnTo>
                <a:lnTo>
                  <a:pt x="4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53" name="Freeform 93"/>
          <p:cNvSpPr>
            <a:spLocks/>
          </p:cNvSpPr>
          <p:nvPr/>
        </p:nvSpPr>
        <p:spPr bwMode="auto">
          <a:xfrm>
            <a:off x="4289425" y="3806825"/>
            <a:ext cx="282575" cy="265113"/>
          </a:xfrm>
          <a:custGeom>
            <a:avLst/>
            <a:gdLst>
              <a:gd name="T0" fmla="*/ 0 w 124"/>
              <a:gd name="T1" fmla="*/ 2147483647 h 112"/>
              <a:gd name="T2" fmla="*/ 0 w 124"/>
              <a:gd name="T3" fmla="*/ 2147483647 h 112"/>
              <a:gd name="T4" fmla="*/ 2147483647 w 124"/>
              <a:gd name="T5" fmla="*/ 2147483647 h 112"/>
              <a:gd name="T6" fmla="*/ 2147483647 w 124"/>
              <a:gd name="T7" fmla="*/ 2147483647 h 112"/>
              <a:gd name="T8" fmla="*/ 2147483647 w 124"/>
              <a:gd name="T9" fmla="*/ 2147483647 h 112"/>
              <a:gd name="T10" fmla="*/ 2147483647 w 124"/>
              <a:gd name="T11" fmla="*/ 2147483647 h 112"/>
              <a:gd name="T12" fmla="*/ 2147483647 w 124"/>
              <a:gd name="T13" fmla="*/ 0 h 112"/>
              <a:gd name="T14" fmla="*/ 2147483647 w 124"/>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124"/>
              <a:gd name="T25" fmla="*/ 0 h 112"/>
              <a:gd name="T26" fmla="*/ 124 w 124"/>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 h="112">
                <a:moveTo>
                  <a:pt x="0" y="112"/>
                </a:moveTo>
                <a:lnTo>
                  <a:pt x="0" y="112"/>
                </a:lnTo>
                <a:lnTo>
                  <a:pt x="27" y="85"/>
                </a:lnTo>
                <a:lnTo>
                  <a:pt x="53" y="68"/>
                </a:lnTo>
                <a:lnTo>
                  <a:pt x="74" y="32"/>
                </a:lnTo>
                <a:lnTo>
                  <a:pt x="101" y="5"/>
                </a:lnTo>
                <a:lnTo>
                  <a:pt x="119" y="0"/>
                </a:lnTo>
                <a:lnTo>
                  <a:pt x="124"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54" name="Freeform 94"/>
          <p:cNvSpPr>
            <a:spLocks/>
          </p:cNvSpPr>
          <p:nvPr/>
        </p:nvSpPr>
        <p:spPr bwMode="auto">
          <a:xfrm>
            <a:off x="4289425" y="3806825"/>
            <a:ext cx="282575" cy="265113"/>
          </a:xfrm>
          <a:custGeom>
            <a:avLst/>
            <a:gdLst>
              <a:gd name="T0" fmla="*/ 0 w 124"/>
              <a:gd name="T1" fmla="*/ 2147483647 h 112"/>
              <a:gd name="T2" fmla="*/ 2147483647 w 124"/>
              <a:gd name="T3" fmla="*/ 2147483647 h 112"/>
              <a:gd name="T4" fmla="*/ 2147483647 w 124"/>
              <a:gd name="T5" fmla="*/ 2147483647 h 112"/>
              <a:gd name="T6" fmla="*/ 2147483647 w 124"/>
              <a:gd name="T7" fmla="*/ 2147483647 h 112"/>
              <a:gd name="T8" fmla="*/ 2147483647 w 124"/>
              <a:gd name="T9" fmla="*/ 2147483647 h 112"/>
              <a:gd name="T10" fmla="*/ 2147483647 w 124"/>
              <a:gd name="T11" fmla="*/ 2147483647 h 112"/>
              <a:gd name="T12" fmla="*/ 2147483647 w 124"/>
              <a:gd name="T13" fmla="*/ 2147483647 h 112"/>
              <a:gd name="T14" fmla="*/ 2147483647 w 124"/>
              <a:gd name="T15" fmla="*/ 2147483647 h 112"/>
              <a:gd name="T16" fmla="*/ 2147483647 w 124"/>
              <a:gd name="T17" fmla="*/ 2147483647 h 112"/>
              <a:gd name="T18" fmla="*/ 2147483647 w 124"/>
              <a:gd name="T19" fmla="*/ 2147483647 h 112"/>
              <a:gd name="T20" fmla="*/ 2147483647 w 124"/>
              <a:gd name="T21" fmla="*/ 0 h 112"/>
              <a:gd name="T22" fmla="*/ 2147483647 w 124"/>
              <a:gd name="T23" fmla="*/ 0 h 1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112"/>
              <a:gd name="T38" fmla="*/ 124 w 124"/>
              <a:gd name="T39" fmla="*/ 112 h 1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112">
                <a:moveTo>
                  <a:pt x="0" y="112"/>
                </a:moveTo>
                <a:lnTo>
                  <a:pt x="15" y="100"/>
                </a:lnTo>
                <a:lnTo>
                  <a:pt x="27" y="88"/>
                </a:lnTo>
                <a:lnTo>
                  <a:pt x="42" y="77"/>
                </a:lnTo>
                <a:lnTo>
                  <a:pt x="53" y="65"/>
                </a:lnTo>
                <a:lnTo>
                  <a:pt x="65" y="50"/>
                </a:lnTo>
                <a:lnTo>
                  <a:pt x="74" y="32"/>
                </a:lnTo>
                <a:lnTo>
                  <a:pt x="86" y="17"/>
                </a:lnTo>
                <a:lnTo>
                  <a:pt x="101" y="8"/>
                </a:lnTo>
                <a:lnTo>
                  <a:pt x="110" y="3"/>
                </a:lnTo>
                <a:lnTo>
                  <a:pt x="119" y="0"/>
                </a:lnTo>
                <a:lnTo>
                  <a:pt x="124"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55" name="Freeform 95"/>
          <p:cNvSpPr>
            <a:spLocks/>
          </p:cNvSpPr>
          <p:nvPr/>
        </p:nvSpPr>
        <p:spPr bwMode="auto">
          <a:xfrm>
            <a:off x="4254500" y="4095750"/>
            <a:ext cx="381000" cy="63500"/>
          </a:xfrm>
          <a:custGeom>
            <a:avLst/>
            <a:gdLst>
              <a:gd name="T0" fmla="*/ 0 w 166"/>
              <a:gd name="T1" fmla="*/ 0 h 27"/>
              <a:gd name="T2" fmla="*/ 0 w 166"/>
              <a:gd name="T3" fmla="*/ 0 h 27"/>
              <a:gd name="T4" fmla="*/ 2147483647 w 166"/>
              <a:gd name="T5" fmla="*/ 2147483647 h 27"/>
              <a:gd name="T6" fmla="*/ 2147483647 w 166"/>
              <a:gd name="T7" fmla="*/ 2147483647 h 27"/>
              <a:gd name="T8" fmla="*/ 2147483647 w 166"/>
              <a:gd name="T9" fmla="*/ 2147483647 h 27"/>
              <a:gd name="T10" fmla="*/ 2147483647 w 166"/>
              <a:gd name="T11" fmla="*/ 2147483647 h 27"/>
              <a:gd name="T12" fmla="*/ 2147483647 w 166"/>
              <a:gd name="T13" fmla="*/ 2147483647 h 27"/>
              <a:gd name="T14" fmla="*/ 2147483647 w 166"/>
              <a:gd name="T15" fmla="*/ 2147483647 h 27"/>
              <a:gd name="T16" fmla="*/ 0 60000 65536"/>
              <a:gd name="T17" fmla="*/ 0 60000 65536"/>
              <a:gd name="T18" fmla="*/ 0 60000 65536"/>
              <a:gd name="T19" fmla="*/ 0 60000 65536"/>
              <a:gd name="T20" fmla="*/ 0 60000 65536"/>
              <a:gd name="T21" fmla="*/ 0 60000 65536"/>
              <a:gd name="T22" fmla="*/ 0 60000 65536"/>
              <a:gd name="T23" fmla="*/ 0 60000 65536"/>
              <a:gd name="T24" fmla="*/ 0 w 166"/>
              <a:gd name="T25" fmla="*/ 0 h 27"/>
              <a:gd name="T26" fmla="*/ 166 w 166"/>
              <a:gd name="T27" fmla="*/ 27 h 2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6" h="27">
                <a:moveTo>
                  <a:pt x="0" y="0"/>
                </a:moveTo>
                <a:lnTo>
                  <a:pt x="0" y="0"/>
                </a:lnTo>
                <a:lnTo>
                  <a:pt x="39" y="18"/>
                </a:lnTo>
                <a:lnTo>
                  <a:pt x="71" y="24"/>
                </a:lnTo>
                <a:lnTo>
                  <a:pt x="107" y="9"/>
                </a:lnTo>
                <a:lnTo>
                  <a:pt x="148" y="18"/>
                </a:lnTo>
                <a:lnTo>
                  <a:pt x="160" y="24"/>
                </a:lnTo>
                <a:lnTo>
                  <a:pt x="166" y="27"/>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56" name="Freeform 96"/>
          <p:cNvSpPr>
            <a:spLocks/>
          </p:cNvSpPr>
          <p:nvPr/>
        </p:nvSpPr>
        <p:spPr bwMode="auto">
          <a:xfrm>
            <a:off x="4254500" y="4095750"/>
            <a:ext cx="381000" cy="63500"/>
          </a:xfrm>
          <a:custGeom>
            <a:avLst/>
            <a:gdLst>
              <a:gd name="T0" fmla="*/ 0 w 166"/>
              <a:gd name="T1" fmla="*/ 0 h 27"/>
              <a:gd name="T2" fmla="*/ 2147483647 w 166"/>
              <a:gd name="T3" fmla="*/ 2147483647 h 27"/>
              <a:gd name="T4" fmla="*/ 2147483647 w 166"/>
              <a:gd name="T5" fmla="*/ 2147483647 h 27"/>
              <a:gd name="T6" fmla="*/ 2147483647 w 166"/>
              <a:gd name="T7" fmla="*/ 2147483647 h 27"/>
              <a:gd name="T8" fmla="*/ 2147483647 w 166"/>
              <a:gd name="T9" fmla="*/ 2147483647 h 27"/>
              <a:gd name="T10" fmla="*/ 2147483647 w 166"/>
              <a:gd name="T11" fmla="*/ 2147483647 h 27"/>
              <a:gd name="T12" fmla="*/ 2147483647 w 166"/>
              <a:gd name="T13" fmla="*/ 2147483647 h 27"/>
              <a:gd name="T14" fmla="*/ 2147483647 w 166"/>
              <a:gd name="T15" fmla="*/ 2147483647 h 27"/>
              <a:gd name="T16" fmla="*/ 2147483647 w 166"/>
              <a:gd name="T17" fmla="*/ 2147483647 h 27"/>
              <a:gd name="T18" fmla="*/ 2147483647 w 166"/>
              <a:gd name="T19" fmla="*/ 2147483647 h 27"/>
              <a:gd name="T20" fmla="*/ 2147483647 w 166"/>
              <a:gd name="T21" fmla="*/ 2147483647 h 27"/>
              <a:gd name="T22" fmla="*/ 2147483647 w 166"/>
              <a:gd name="T23" fmla="*/ 2147483647 h 27"/>
              <a:gd name="T24" fmla="*/ 2147483647 w 166"/>
              <a:gd name="T25" fmla="*/ 2147483647 h 27"/>
              <a:gd name="T26" fmla="*/ 2147483647 w 166"/>
              <a:gd name="T27" fmla="*/ 2147483647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6"/>
              <a:gd name="T43" fmla="*/ 0 h 27"/>
              <a:gd name="T44" fmla="*/ 166 w 166"/>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6" h="27">
                <a:moveTo>
                  <a:pt x="0" y="0"/>
                </a:moveTo>
                <a:lnTo>
                  <a:pt x="21" y="9"/>
                </a:lnTo>
                <a:lnTo>
                  <a:pt x="39" y="18"/>
                </a:lnTo>
                <a:lnTo>
                  <a:pt x="57" y="21"/>
                </a:lnTo>
                <a:lnTo>
                  <a:pt x="71" y="21"/>
                </a:lnTo>
                <a:lnTo>
                  <a:pt x="89" y="18"/>
                </a:lnTo>
                <a:lnTo>
                  <a:pt x="107" y="12"/>
                </a:lnTo>
                <a:lnTo>
                  <a:pt x="128" y="15"/>
                </a:lnTo>
                <a:lnTo>
                  <a:pt x="137" y="18"/>
                </a:lnTo>
                <a:lnTo>
                  <a:pt x="145" y="18"/>
                </a:lnTo>
                <a:lnTo>
                  <a:pt x="148" y="21"/>
                </a:lnTo>
                <a:lnTo>
                  <a:pt x="154" y="21"/>
                </a:lnTo>
                <a:lnTo>
                  <a:pt x="160" y="24"/>
                </a:lnTo>
                <a:lnTo>
                  <a:pt x="166" y="27"/>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57" name="Freeform 97"/>
          <p:cNvSpPr>
            <a:spLocks/>
          </p:cNvSpPr>
          <p:nvPr/>
        </p:nvSpPr>
        <p:spPr bwMode="auto">
          <a:xfrm>
            <a:off x="3830638" y="4111625"/>
            <a:ext cx="331787" cy="103188"/>
          </a:xfrm>
          <a:custGeom>
            <a:avLst/>
            <a:gdLst>
              <a:gd name="T0" fmla="*/ 0 w 146"/>
              <a:gd name="T1" fmla="*/ 2147483647 h 44"/>
              <a:gd name="T2" fmla="*/ 0 w 146"/>
              <a:gd name="T3" fmla="*/ 2147483647 h 44"/>
              <a:gd name="T4" fmla="*/ 2147483647 w 146"/>
              <a:gd name="T5" fmla="*/ 2147483647 h 44"/>
              <a:gd name="T6" fmla="*/ 2147483647 w 146"/>
              <a:gd name="T7" fmla="*/ 2147483647 h 44"/>
              <a:gd name="T8" fmla="*/ 2147483647 w 146"/>
              <a:gd name="T9" fmla="*/ 2147483647 h 44"/>
              <a:gd name="T10" fmla="*/ 2147483647 w 146"/>
              <a:gd name="T11" fmla="*/ 2147483647 h 44"/>
              <a:gd name="T12" fmla="*/ 2147483647 w 146"/>
              <a:gd name="T13" fmla="*/ 0 h 44"/>
              <a:gd name="T14" fmla="*/ 2147483647 w 146"/>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146"/>
              <a:gd name="T25" fmla="*/ 0 h 44"/>
              <a:gd name="T26" fmla="*/ 146 w 146"/>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6" h="44">
                <a:moveTo>
                  <a:pt x="0" y="36"/>
                </a:moveTo>
                <a:lnTo>
                  <a:pt x="0" y="36"/>
                </a:lnTo>
                <a:lnTo>
                  <a:pt x="54" y="27"/>
                </a:lnTo>
                <a:lnTo>
                  <a:pt x="86" y="44"/>
                </a:lnTo>
                <a:lnTo>
                  <a:pt x="122" y="41"/>
                </a:lnTo>
                <a:lnTo>
                  <a:pt x="143" y="9"/>
                </a:lnTo>
                <a:lnTo>
                  <a:pt x="143" y="0"/>
                </a:lnTo>
                <a:lnTo>
                  <a:pt x="14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58" name="Freeform 98"/>
          <p:cNvSpPr>
            <a:spLocks/>
          </p:cNvSpPr>
          <p:nvPr/>
        </p:nvSpPr>
        <p:spPr bwMode="auto">
          <a:xfrm>
            <a:off x="3830638" y="4111625"/>
            <a:ext cx="331787" cy="95250"/>
          </a:xfrm>
          <a:custGeom>
            <a:avLst/>
            <a:gdLst>
              <a:gd name="T0" fmla="*/ 0 w 146"/>
              <a:gd name="T1" fmla="*/ 2147483647 h 41"/>
              <a:gd name="T2" fmla="*/ 2147483647 w 146"/>
              <a:gd name="T3" fmla="*/ 2147483647 h 41"/>
              <a:gd name="T4" fmla="*/ 2147483647 w 146"/>
              <a:gd name="T5" fmla="*/ 2147483647 h 41"/>
              <a:gd name="T6" fmla="*/ 2147483647 w 146"/>
              <a:gd name="T7" fmla="*/ 2147483647 h 41"/>
              <a:gd name="T8" fmla="*/ 2147483647 w 146"/>
              <a:gd name="T9" fmla="*/ 2147483647 h 41"/>
              <a:gd name="T10" fmla="*/ 2147483647 w 146"/>
              <a:gd name="T11" fmla="*/ 2147483647 h 41"/>
              <a:gd name="T12" fmla="*/ 2147483647 w 146"/>
              <a:gd name="T13" fmla="*/ 2147483647 h 41"/>
              <a:gd name="T14" fmla="*/ 2147483647 w 146"/>
              <a:gd name="T15" fmla="*/ 2147483647 h 41"/>
              <a:gd name="T16" fmla="*/ 2147483647 w 146"/>
              <a:gd name="T17" fmla="*/ 2147483647 h 41"/>
              <a:gd name="T18" fmla="*/ 2147483647 w 146"/>
              <a:gd name="T19" fmla="*/ 2147483647 h 41"/>
              <a:gd name="T20" fmla="*/ 2147483647 w 146"/>
              <a:gd name="T21" fmla="*/ 2147483647 h 41"/>
              <a:gd name="T22" fmla="*/ 2147483647 w 146"/>
              <a:gd name="T23" fmla="*/ 2147483647 h 41"/>
              <a:gd name="T24" fmla="*/ 2147483647 w 146"/>
              <a:gd name="T25" fmla="*/ 2147483647 h 41"/>
              <a:gd name="T26" fmla="*/ 2147483647 w 146"/>
              <a:gd name="T27" fmla="*/ 2147483647 h 41"/>
              <a:gd name="T28" fmla="*/ 2147483647 w 146"/>
              <a:gd name="T29" fmla="*/ 0 h 41"/>
              <a:gd name="T30" fmla="*/ 2147483647 w 146"/>
              <a:gd name="T31" fmla="*/ 0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6"/>
              <a:gd name="T49" fmla="*/ 0 h 41"/>
              <a:gd name="T50" fmla="*/ 146 w 146"/>
              <a:gd name="T51" fmla="*/ 41 h 4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6" h="41">
                <a:moveTo>
                  <a:pt x="0" y="36"/>
                </a:moveTo>
                <a:lnTo>
                  <a:pt x="27" y="33"/>
                </a:lnTo>
                <a:lnTo>
                  <a:pt x="39" y="30"/>
                </a:lnTo>
                <a:lnTo>
                  <a:pt x="51" y="30"/>
                </a:lnTo>
                <a:lnTo>
                  <a:pt x="63" y="33"/>
                </a:lnTo>
                <a:lnTo>
                  <a:pt x="72" y="36"/>
                </a:lnTo>
                <a:lnTo>
                  <a:pt x="86" y="41"/>
                </a:lnTo>
                <a:lnTo>
                  <a:pt x="104" y="41"/>
                </a:lnTo>
                <a:lnTo>
                  <a:pt x="113" y="41"/>
                </a:lnTo>
                <a:lnTo>
                  <a:pt x="119" y="36"/>
                </a:lnTo>
                <a:lnTo>
                  <a:pt x="125" y="33"/>
                </a:lnTo>
                <a:lnTo>
                  <a:pt x="131" y="24"/>
                </a:lnTo>
                <a:lnTo>
                  <a:pt x="140" y="12"/>
                </a:lnTo>
                <a:lnTo>
                  <a:pt x="143" y="3"/>
                </a:lnTo>
                <a:lnTo>
                  <a:pt x="143" y="0"/>
                </a:lnTo>
                <a:lnTo>
                  <a:pt x="14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59" name="Freeform 99"/>
          <p:cNvSpPr>
            <a:spLocks/>
          </p:cNvSpPr>
          <p:nvPr/>
        </p:nvSpPr>
        <p:spPr bwMode="auto">
          <a:xfrm>
            <a:off x="4006850" y="4119563"/>
            <a:ext cx="198438" cy="381000"/>
          </a:xfrm>
          <a:custGeom>
            <a:avLst/>
            <a:gdLst>
              <a:gd name="T0" fmla="*/ 2147483647 w 85"/>
              <a:gd name="T1" fmla="*/ 0 h 160"/>
              <a:gd name="T2" fmla="*/ 2147483647 w 85"/>
              <a:gd name="T3" fmla="*/ 0 h 160"/>
              <a:gd name="T4" fmla="*/ 2147483647 w 85"/>
              <a:gd name="T5" fmla="*/ 2147483647 h 160"/>
              <a:gd name="T6" fmla="*/ 2147483647 w 85"/>
              <a:gd name="T7" fmla="*/ 2147483647 h 160"/>
              <a:gd name="T8" fmla="*/ 2147483647 w 85"/>
              <a:gd name="T9" fmla="*/ 2147483647 h 160"/>
              <a:gd name="T10" fmla="*/ 2147483647 w 85"/>
              <a:gd name="T11" fmla="*/ 2147483647 h 160"/>
              <a:gd name="T12" fmla="*/ 0 w 85"/>
              <a:gd name="T13" fmla="*/ 2147483647 h 160"/>
              <a:gd name="T14" fmla="*/ 0 w 85"/>
              <a:gd name="T15" fmla="*/ 2147483647 h 160"/>
              <a:gd name="T16" fmla="*/ 0 60000 65536"/>
              <a:gd name="T17" fmla="*/ 0 60000 65536"/>
              <a:gd name="T18" fmla="*/ 0 60000 65536"/>
              <a:gd name="T19" fmla="*/ 0 60000 65536"/>
              <a:gd name="T20" fmla="*/ 0 60000 65536"/>
              <a:gd name="T21" fmla="*/ 0 60000 65536"/>
              <a:gd name="T22" fmla="*/ 0 60000 65536"/>
              <a:gd name="T23" fmla="*/ 0 60000 65536"/>
              <a:gd name="T24" fmla="*/ 0 w 85"/>
              <a:gd name="T25" fmla="*/ 0 h 160"/>
              <a:gd name="T26" fmla="*/ 85 w 85"/>
              <a:gd name="T27" fmla="*/ 160 h 1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5" h="160">
                <a:moveTo>
                  <a:pt x="85" y="0"/>
                </a:moveTo>
                <a:lnTo>
                  <a:pt x="85" y="0"/>
                </a:lnTo>
                <a:lnTo>
                  <a:pt x="74" y="59"/>
                </a:lnTo>
                <a:lnTo>
                  <a:pt x="44" y="74"/>
                </a:lnTo>
                <a:lnTo>
                  <a:pt x="14" y="118"/>
                </a:lnTo>
                <a:lnTo>
                  <a:pt x="2" y="151"/>
                </a:lnTo>
                <a:lnTo>
                  <a:pt x="0" y="154"/>
                </a:lnTo>
                <a:lnTo>
                  <a:pt x="0" y="16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60" name="Freeform 100"/>
          <p:cNvSpPr>
            <a:spLocks/>
          </p:cNvSpPr>
          <p:nvPr/>
        </p:nvSpPr>
        <p:spPr bwMode="auto">
          <a:xfrm>
            <a:off x="4006850" y="4119563"/>
            <a:ext cx="198438" cy="381000"/>
          </a:xfrm>
          <a:custGeom>
            <a:avLst/>
            <a:gdLst>
              <a:gd name="T0" fmla="*/ 2147483647 w 85"/>
              <a:gd name="T1" fmla="*/ 0 h 160"/>
              <a:gd name="T2" fmla="*/ 2147483647 w 85"/>
              <a:gd name="T3" fmla="*/ 2147483647 h 160"/>
              <a:gd name="T4" fmla="*/ 2147483647 w 85"/>
              <a:gd name="T5" fmla="*/ 2147483647 h 160"/>
              <a:gd name="T6" fmla="*/ 2147483647 w 85"/>
              <a:gd name="T7" fmla="*/ 2147483647 h 160"/>
              <a:gd name="T8" fmla="*/ 2147483647 w 85"/>
              <a:gd name="T9" fmla="*/ 2147483647 h 160"/>
              <a:gd name="T10" fmla="*/ 2147483647 w 85"/>
              <a:gd name="T11" fmla="*/ 2147483647 h 160"/>
              <a:gd name="T12" fmla="*/ 2147483647 w 85"/>
              <a:gd name="T13" fmla="*/ 2147483647 h 160"/>
              <a:gd name="T14" fmla="*/ 2147483647 w 85"/>
              <a:gd name="T15" fmla="*/ 2147483647 h 160"/>
              <a:gd name="T16" fmla="*/ 2147483647 w 85"/>
              <a:gd name="T17" fmla="*/ 2147483647 h 160"/>
              <a:gd name="T18" fmla="*/ 2147483647 w 85"/>
              <a:gd name="T19" fmla="*/ 2147483647 h 160"/>
              <a:gd name="T20" fmla="*/ 2147483647 w 85"/>
              <a:gd name="T21" fmla="*/ 2147483647 h 160"/>
              <a:gd name="T22" fmla="*/ 2147483647 w 85"/>
              <a:gd name="T23" fmla="*/ 2147483647 h 160"/>
              <a:gd name="T24" fmla="*/ 2147483647 w 85"/>
              <a:gd name="T25" fmla="*/ 2147483647 h 160"/>
              <a:gd name="T26" fmla="*/ 2147483647 w 85"/>
              <a:gd name="T27" fmla="*/ 2147483647 h 160"/>
              <a:gd name="T28" fmla="*/ 2147483647 w 85"/>
              <a:gd name="T29" fmla="*/ 2147483647 h 160"/>
              <a:gd name="T30" fmla="*/ 0 w 85"/>
              <a:gd name="T31" fmla="*/ 2147483647 h 160"/>
              <a:gd name="T32" fmla="*/ 0 w 85"/>
              <a:gd name="T33" fmla="*/ 2147483647 h 160"/>
              <a:gd name="T34" fmla="*/ 0 w 85"/>
              <a:gd name="T35" fmla="*/ 2147483647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160"/>
              <a:gd name="T56" fmla="*/ 85 w 85"/>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160">
                <a:moveTo>
                  <a:pt x="85" y="0"/>
                </a:moveTo>
                <a:lnTo>
                  <a:pt x="80" y="30"/>
                </a:lnTo>
                <a:lnTo>
                  <a:pt x="74" y="44"/>
                </a:lnTo>
                <a:lnTo>
                  <a:pt x="71" y="53"/>
                </a:lnTo>
                <a:lnTo>
                  <a:pt x="65" y="62"/>
                </a:lnTo>
                <a:lnTo>
                  <a:pt x="59" y="65"/>
                </a:lnTo>
                <a:lnTo>
                  <a:pt x="50" y="71"/>
                </a:lnTo>
                <a:lnTo>
                  <a:pt x="44" y="77"/>
                </a:lnTo>
                <a:lnTo>
                  <a:pt x="35" y="86"/>
                </a:lnTo>
                <a:lnTo>
                  <a:pt x="29" y="95"/>
                </a:lnTo>
                <a:lnTo>
                  <a:pt x="17" y="115"/>
                </a:lnTo>
                <a:lnTo>
                  <a:pt x="8" y="133"/>
                </a:lnTo>
                <a:lnTo>
                  <a:pt x="5" y="142"/>
                </a:lnTo>
                <a:lnTo>
                  <a:pt x="2" y="148"/>
                </a:lnTo>
                <a:lnTo>
                  <a:pt x="2" y="151"/>
                </a:lnTo>
                <a:lnTo>
                  <a:pt x="0" y="151"/>
                </a:lnTo>
                <a:lnTo>
                  <a:pt x="0" y="154"/>
                </a:lnTo>
                <a:lnTo>
                  <a:pt x="0" y="16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61" name="Freeform 101"/>
          <p:cNvSpPr>
            <a:spLocks/>
          </p:cNvSpPr>
          <p:nvPr/>
        </p:nvSpPr>
        <p:spPr bwMode="auto">
          <a:xfrm>
            <a:off x="4219575" y="4119563"/>
            <a:ext cx="20638" cy="508000"/>
          </a:xfrm>
          <a:custGeom>
            <a:avLst/>
            <a:gdLst>
              <a:gd name="T0" fmla="*/ 2147483647 w 9"/>
              <a:gd name="T1" fmla="*/ 0 h 213"/>
              <a:gd name="T2" fmla="*/ 2147483647 w 9"/>
              <a:gd name="T3" fmla="*/ 0 h 213"/>
              <a:gd name="T4" fmla="*/ 2147483647 w 9"/>
              <a:gd name="T5" fmla="*/ 2147483647 h 213"/>
              <a:gd name="T6" fmla="*/ 2147483647 w 9"/>
              <a:gd name="T7" fmla="*/ 2147483647 h 213"/>
              <a:gd name="T8" fmla="*/ 2147483647 w 9"/>
              <a:gd name="T9" fmla="*/ 2147483647 h 213"/>
              <a:gd name="T10" fmla="*/ 2147483647 w 9"/>
              <a:gd name="T11" fmla="*/ 2147483647 h 213"/>
              <a:gd name="T12" fmla="*/ 0 w 9"/>
              <a:gd name="T13" fmla="*/ 2147483647 h 213"/>
              <a:gd name="T14" fmla="*/ 0 60000 65536"/>
              <a:gd name="T15" fmla="*/ 0 60000 65536"/>
              <a:gd name="T16" fmla="*/ 0 60000 65536"/>
              <a:gd name="T17" fmla="*/ 0 60000 65536"/>
              <a:gd name="T18" fmla="*/ 0 60000 65536"/>
              <a:gd name="T19" fmla="*/ 0 60000 65536"/>
              <a:gd name="T20" fmla="*/ 0 60000 65536"/>
              <a:gd name="T21" fmla="*/ 0 w 9"/>
              <a:gd name="T22" fmla="*/ 0 h 213"/>
              <a:gd name="T23" fmla="*/ 9 w 9"/>
              <a:gd name="T24" fmla="*/ 213 h 2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13">
                <a:moveTo>
                  <a:pt x="9" y="0"/>
                </a:moveTo>
                <a:lnTo>
                  <a:pt x="9" y="0"/>
                </a:lnTo>
                <a:lnTo>
                  <a:pt x="9" y="65"/>
                </a:lnTo>
                <a:lnTo>
                  <a:pt x="3" y="110"/>
                </a:lnTo>
                <a:lnTo>
                  <a:pt x="6" y="163"/>
                </a:lnTo>
                <a:lnTo>
                  <a:pt x="3" y="213"/>
                </a:lnTo>
                <a:lnTo>
                  <a:pt x="0" y="21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62" name="Freeform 102"/>
          <p:cNvSpPr>
            <a:spLocks/>
          </p:cNvSpPr>
          <p:nvPr/>
        </p:nvSpPr>
        <p:spPr bwMode="auto">
          <a:xfrm>
            <a:off x="4219575" y="4119563"/>
            <a:ext cx="20638" cy="508000"/>
          </a:xfrm>
          <a:custGeom>
            <a:avLst/>
            <a:gdLst>
              <a:gd name="T0" fmla="*/ 2147483647 w 9"/>
              <a:gd name="T1" fmla="*/ 0 h 213"/>
              <a:gd name="T2" fmla="*/ 2147483647 w 9"/>
              <a:gd name="T3" fmla="*/ 2147483647 h 213"/>
              <a:gd name="T4" fmla="*/ 2147483647 w 9"/>
              <a:gd name="T5" fmla="*/ 2147483647 h 213"/>
              <a:gd name="T6" fmla="*/ 2147483647 w 9"/>
              <a:gd name="T7" fmla="*/ 2147483647 h 213"/>
              <a:gd name="T8" fmla="*/ 2147483647 w 9"/>
              <a:gd name="T9" fmla="*/ 2147483647 h 213"/>
              <a:gd name="T10" fmla="*/ 2147483647 w 9"/>
              <a:gd name="T11" fmla="*/ 2147483647 h 213"/>
              <a:gd name="T12" fmla="*/ 2147483647 w 9"/>
              <a:gd name="T13" fmla="*/ 2147483647 h 213"/>
              <a:gd name="T14" fmla="*/ 2147483647 w 9"/>
              <a:gd name="T15" fmla="*/ 2147483647 h 213"/>
              <a:gd name="T16" fmla="*/ 2147483647 w 9"/>
              <a:gd name="T17" fmla="*/ 2147483647 h 213"/>
              <a:gd name="T18" fmla="*/ 0 w 9"/>
              <a:gd name="T19" fmla="*/ 2147483647 h 213"/>
              <a:gd name="T20" fmla="*/ 0 w 9"/>
              <a:gd name="T21" fmla="*/ 2147483647 h 213"/>
              <a:gd name="T22" fmla="*/ 0 w 9"/>
              <a:gd name="T23" fmla="*/ 2147483647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213"/>
              <a:gd name="T38" fmla="*/ 9 w 9"/>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213">
                <a:moveTo>
                  <a:pt x="9" y="0"/>
                </a:moveTo>
                <a:lnTo>
                  <a:pt x="9" y="33"/>
                </a:lnTo>
                <a:lnTo>
                  <a:pt x="6" y="62"/>
                </a:lnTo>
                <a:lnTo>
                  <a:pt x="6" y="86"/>
                </a:lnTo>
                <a:lnTo>
                  <a:pt x="3" y="110"/>
                </a:lnTo>
                <a:lnTo>
                  <a:pt x="3" y="136"/>
                </a:lnTo>
                <a:lnTo>
                  <a:pt x="3" y="163"/>
                </a:lnTo>
                <a:lnTo>
                  <a:pt x="3" y="190"/>
                </a:lnTo>
                <a:lnTo>
                  <a:pt x="3" y="198"/>
                </a:lnTo>
                <a:lnTo>
                  <a:pt x="0" y="207"/>
                </a:lnTo>
                <a:lnTo>
                  <a:pt x="0" y="210"/>
                </a:lnTo>
                <a:lnTo>
                  <a:pt x="0" y="21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63" name="Freeform 103"/>
          <p:cNvSpPr>
            <a:spLocks/>
          </p:cNvSpPr>
          <p:nvPr/>
        </p:nvSpPr>
        <p:spPr bwMode="auto">
          <a:xfrm>
            <a:off x="4248150" y="4111625"/>
            <a:ext cx="190500" cy="433388"/>
          </a:xfrm>
          <a:custGeom>
            <a:avLst/>
            <a:gdLst>
              <a:gd name="T0" fmla="*/ 0 w 83"/>
              <a:gd name="T1" fmla="*/ 0 h 181"/>
              <a:gd name="T2" fmla="*/ 0 w 83"/>
              <a:gd name="T3" fmla="*/ 0 h 181"/>
              <a:gd name="T4" fmla="*/ 2147483647 w 83"/>
              <a:gd name="T5" fmla="*/ 2147483647 h 181"/>
              <a:gd name="T6" fmla="*/ 2147483647 w 83"/>
              <a:gd name="T7" fmla="*/ 2147483647 h 181"/>
              <a:gd name="T8" fmla="*/ 2147483647 w 83"/>
              <a:gd name="T9" fmla="*/ 2147483647 h 181"/>
              <a:gd name="T10" fmla="*/ 2147483647 w 83"/>
              <a:gd name="T11" fmla="*/ 2147483647 h 181"/>
              <a:gd name="T12" fmla="*/ 2147483647 w 83"/>
              <a:gd name="T13" fmla="*/ 2147483647 h 181"/>
              <a:gd name="T14" fmla="*/ 2147483647 w 83"/>
              <a:gd name="T15" fmla="*/ 2147483647 h 181"/>
              <a:gd name="T16" fmla="*/ 0 60000 65536"/>
              <a:gd name="T17" fmla="*/ 0 60000 65536"/>
              <a:gd name="T18" fmla="*/ 0 60000 65536"/>
              <a:gd name="T19" fmla="*/ 0 60000 65536"/>
              <a:gd name="T20" fmla="*/ 0 60000 65536"/>
              <a:gd name="T21" fmla="*/ 0 60000 65536"/>
              <a:gd name="T22" fmla="*/ 0 60000 65536"/>
              <a:gd name="T23" fmla="*/ 0 60000 65536"/>
              <a:gd name="T24" fmla="*/ 0 w 83"/>
              <a:gd name="T25" fmla="*/ 0 h 181"/>
              <a:gd name="T26" fmla="*/ 83 w 83"/>
              <a:gd name="T27" fmla="*/ 181 h 1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3" h="181">
                <a:moveTo>
                  <a:pt x="0" y="0"/>
                </a:moveTo>
                <a:lnTo>
                  <a:pt x="0" y="0"/>
                </a:lnTo>
                <a:lnTo>
                  <a:pt x="21" y="59"/>
                </a:lnTo>
                <a:lnTo>
                  <a:pt x="54" y="71"/>
                </a:lnTo>
                <a:lnTo>
                  <a:pt x="80" y="98"/>
                </a:lnTo>
                <a:lnTo>
                  <a:pt x="83" y="148"/>
                </a:lnTo>
                <a:lnTo>
                  <a:pt x="80" y="175"/>
                </a:lnTo>
                <a:lnTo>
                  <a:pt x="80" y="18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64" name="Freeform 104"/>
          <p:cNvSpPr>
            <a:spLocks/>
          </p:cNvSpPr>
          <p:nvPr/>
        </p:nvSpPr>
        <p:spPr bwMode="auto">
          <a:xfrm>
            <a:off x="4248150" y="4111625"/>
            <a:ext cx="190500" cy="433388"/>
          </a:xfrm>
          <a:custGeom>
            <a:avLst/>
            <a:gdLst>
              <a:gd name="T0" fmla="*/ 0 w 83"/>
              <a:gd name="T1" fmla="*/ 0 h 181"/>
              <a:gd name="T2" fmla="*/ 2147483647 w 83"/>
              <a:gd name="T3" fmla="*/ 2147483647 h 181"/>
              <a:gd name="T4" fmla="*/ 2147483647 w 83"/>
              <a:gd name="T5" fmla="*/ 2147483647 h 181"/>
              <a:gd name="T6" fmla="*/ 2147483647 w 83"/>
              <a:gd name="T7" fmla="*/ 2147483647 h 181"/>
              <a:gd name="T8" fmla="*/ 2147483647 w 83"/>
              <a:gd name="T9" fmla="*/ 2147483647 h 181"/>
              <a:gd name="T10" fmla="*/ 2147483647 w 83"/>
              <a:gd name="T11" fmla="*/ 2147483647 h 181"/>
              <a:gd name="T12" fmla="*/ 2147483647 w 83"/>
              <a:gd name="T13" fmla="*/ 2147483647 h 181"/>
              <a:gd name="T14" fmla="*/ 2147483647 w 83"/>
              <a:gd name="T15" fmla="*/ 2147483647 h 181"/>
              <a:gd name="T16" fmla="*/ 2147483647 w 83"/>
              <a:gd name="T17" fmla="*/ 2147483647 h 181"/>
              <a:gd name="T18" fmla="*/ 2147483647 w 83"/>
              <a:gd name="T19" fmla="*/ 2147483647 h 181"/>
              <a:gd name="T20" fmla="*/ 2147483647 w 83"/>
              <a:gd name="T21" fmla="*/ 2147483647 h 181"/>
              <a:gd name="T22" fmla="*/ 2147483647 w 83"/>
              <a:gd name="T23" fmla="*/ 2147483647 h 181"/>
              <a:gd name="T24" fmla="*/ 2147483647 w 83"/>
              <a:gd name="T25" fmla="*/ 2147483647 h 181"/>
              <a:gd name="T26" fmla="*/ 2147483647 w 83"/>
              <a:gd name="T27" fmla="*/ 2147483647 h 1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
              <a:gd name="T43" fmla="*/ 0 h 181"/>
              <a:gd name="T44" fmla="*/ 83 w 83"/>
              <a:gd name="T45" fmla="*/ 181 h 1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 h="181">
                <a:moveTo>
                  <a:pt x="0" y="0"/>
                </a:moveTo>
                <a:lnTo>
                  <a:pt x="12" y="30"/>
                </a:lnTo>
                <a:lnTo>
                  <a:pt x="18" y="41"/>
                </a:lnTo>
                <a:lnTo>
                  <a:pt x="24" y="53"/>
                </a:lnTo>
                <a:lnTo>
                  <a:pt x="30" y="59"/>
                </a:lnTo>
                <a:lnTo>
                  <a:pt x="39" y="65"/>
                </a:lnTo>
                <a:lnTo>
                  <a:pt x="54" y="74"/>
                </a:lnTo>
                <a:lnTo>
                  <a:pt x="68" y="86"/>
                </a:lnTo>
                <a:lnTo>
                  <a:pt x="77" y="101"/>
                </a:lnTo>
                <a:lnTo>
                  <a:pt x="83" y="124"/>
                </a:lnTo>
                <a:lnTo>
                  <a:pt x="83" y="145"/>
                </a:lnTo>
                <a:lnTo>
                  <a:pt x="83" y="163"/>
                </a:lnTo>
                <a:lnTo>
                  <a:pt x="80" y="175"/>
                </a:lnTo>
                <a:lnTo>
                  <a:pt x="80" y="18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65" name="Oval 105"/>
          <p:cNvSpPr>
            <a:spLocks noChangeArrowheads="1"/>
          </p:cNvSpPr>
          <p:nvPr/>
        </p:nvSpPr>
        <p:spPr bwMode="auto">
          <a:xfrm>
            <a:off x="3902075" y="3968750"/>
            <a:ext cx="104775" cy="171450"/>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366" name="Oval 106"/>
          <p:cNvSpPr>
            <a:spLocks noChangeArrowheads="1"/>
          </p:cNvSpPr>
          <p:nvPr/>
        </p:nvSpPr>
        <p:spPr bwMode="auto">
          <a:xfrm>
            <a:off x="4021138" y="3675063"/>
            <a:ext cx="92075" cy="179387"/>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367" name="Oval 107"/>
          <p:cNvSpPr>
            <a:spLocks noChangeArrowheads="1"/>
          </p:cNvSpPr>
          <p:nvPr/>
        </p:nvSpPr>
        <p:spPr bwMode="auto">
          <a:xfrm>
            <a:off x="4211638" y="3611563"/>
            <a:ext cx="85725" cy="134937"/>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368" name="Oval 108"/>
          <p:cNvSpPr>
            <a:spLocks noChangeArrowheads="1"/>
          </p:cNvSpPr>
          <p:nvPr/>
        </p:nvSpPr>
        <p:spPr bwMode="auto">
          <a:xfrm>
            <a:off x="4387850" y="3738563"/>
            <a:ext cx="106363" cy="107950"/>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369" name="Oval 109"/>
          <p:cNvSpPr>
            <a:spLocks noChangeArrowheads="1"/>
          </p:cNvSpPr>
          <p:nvPr/>
        </p:nvSpPr>
        <p:spPr bwMode="auto">
          <a:xfrm>
            <a:off x="4430713" y="3976688"/>
            <a:ext cx="120650" cy="103187"/>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370" name="Oval 110"/>
          <p:cNvSpPr>
            <a:spLocks noChangeArrowheads="1"/>
          </p:cNvSpPr>
          <p:nvPr/>
        </p:nvSpPr>
        <p:spPr bwMode="auto">
          <a:xfrm>
            <a:off x="4473575" y="4238625"/>
            <a:ext cx="69850" cy="134938"/>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371" name="Oval 111"/>
          <p:cNvSpPr>
            <a:spLocks noChangeArrowheads="1"/>
          </p:cNvSpPr>
          <p:nvPr/>
        </p:nvSpPr>
        <p:spPr bwMode="auto">
          <a:xfrm>
            <a:off x="4268788" y="4402138"/>
            <a:ext cx="98425" cy="134937"/>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372" name="Oval 112"/>
          <p:cNvSpPr>
            <a:spLocks noChangeArrowheads="1"/>
          </p:cNvSpPr>
          <p:nvPr/>
        </p:nvSpPr>
        <p:spPr bwMode="auto">
          <a:xfrm>
            <a:off x="4098925" y="4389438"/>
            <a:ext cx="85725" cy="147637"/>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373" name="Oval 113"/>
          <p:cNvSpPr>
            <a:spLocks noChangeArrowheads="1"/>
          </p:cNvSpPr>
          <p:nvPr/>
        </p:nvSpPr>
        <p:spPr bwMode="auto">
          <a:xfrm>
            <a:off x="3908425" y="4275138"/>
            <a:ext cx="120650" cy="114300"/>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374" name="Rectangle 114"/>
          <p:cNvSpPr>
            <a:spLocks noChangeArrowheads="1"/>
          </p:cNvSpPr>
          <p:nvPr/>
        </p:nvSpPr>
        <p:spPr bwMode="auto">
          <a:xfrm>
            <a:off x="4127500" y="3711575"/>
            <a:ext cx="28575" cy="26988"/>
          </a:xfrm>
          <a:prstGeom prst="rect">
            <a:avLst/>
          </a:prstGeom>
          <a:solidFill>
            <a:srgbClr val="000000"/>
          </a:solidFill>
          <a:ln w="3175">
            <a:solidFill>
              <a:srgbClr val="000000"/>
            </a:solidFill>
            <a:miter lim="800000"/>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pic>
        <p:nvPicPr>
          <p:cNvPr id="11375" name="Picture 1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713" y="3798888"/>
            <a:ext cx="28575"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76" name="Picture 1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3627438"/>
            <a:ext cx="28575" cy="5556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77" name="Picture 1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0213" y="3683000"/>
            <a:ext cx="2063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78" name="Picture 1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5788" y="3770313"/>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79" name="Picture 1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4363" y="3770313"/>
            <a:ext cx="2698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80" name="Picture 1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1350" y="3997325"/>
            <a:ext cx="57150"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81" name="Picture 1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9925" y="4310063"/>
            <a:ext cx="28575" cy="5556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82" name="Picture 1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16363" y="4024313"/>
            <a:ext cx="2698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83" name="Picture 1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71925" y="4024313"/>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84" name="Picture 1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16363" y="4310063"/>
            <a:ext cx="26987" cy="5556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85" name="Picture 1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71925" y="4278313"/>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86" name="Picture 1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06863" y="4421188"/>
            <a:ext cx="2063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387" name="Rectangle 127"/>
          <p:cNvSpPr>
            <a:spLocks noChangeArrowheads="1"/>
          </p:cNvSpPr>
          <p:nvPr/>
        </p:nvSpPr>
        <p:spPr bwMode="auto">
          <a:xfrm>
            <a:off x="4240213" y="4365625"/>
            <a:ext cx="20637" cy="28575"/>
          </a:xfrm>
          <a:prstGeom prst="rect">
            <a:avLst/>
          </a:prstGeom>
          <a:solidFill>
            <a:srgbClr val="000000"/>
          </a:solidFill>
          <a:ln w="3175">
            <a:solidFill>
              <a:srgbClr val="000000"/>
            </a:solidFill>
            <a:miter lim="800000"/>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388" name="Rectangle 128"/>
          <p:cNvSpPr>
            <a:spLocks noChangeArrowheads="1"/>
          </p:cNvSpPr>
          <p:nvPr/>
        </p:nvSpPr>
        <p:spPr bwMode="auto">
          <a:xfrm>
            <a:off x="4451350" y="4310063"/>
            <a:ext cx="28575" cy="28575"/>
          </a:xfrm>
          <a:prstGeom prst="rect">
            <a:avLst/>
          </a:prstGeom>
          <a:solidFill>
            <a:srgbClr val="000000"/>
          </a:solidFill>
          <a:ln w="3175">
            <a:solidFill>
              <a:srgbClr val="000000"/>
            </a:solidFill>
            <a:miter lim="800000"/>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pic>
        <p:nvPicPr>
          <p:cNvPr id="11389" name="Picture 1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89425" y="4481513"/>
            <a:ext cx="28575"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90" name="Picture 13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18000" y="4449763"/>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391" name="Picture 13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84650" y="3492500"/>
            <a:ext cx="4794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1392" name="Freeform 132"/>
          <p:cNvSpPr>
            <a:spLocks/>
          </p:cNvSpPr>
          <p:nvPr/>
        </p:nvSpPr>
        <p:spPr bwMode="auto">
          <a:xfrm>
            <a:off x="2878138" y="4246563"/>
            <a:ext cx="204787" cy="227012"/>
          </a:xfrm>
          <a:custGeom>
            <a:avLst/>
            <a:gdLst>
              <a:gd name="T0" fmla="*/ 2147483647 w 91"/>
              <a:gd name="T1" fmla="*/ 0 h 95"/>
              <a:gd name="T2" fmla="*/ 2147483647 w 91"/>
              <a:gd name="T3" fmla="*/ 0 h 95"/>
              <a:gd name="T4" fmla="*/ 0 w 91"/>
              <a:gd name="T5" fmla="*/ 2147483647 h 95"/>
              <a:gd name="T6" fmla="*/ 2147483647 w 91"/>
              <a:gd name="T7" fmla="*/ 2147483647 h 95"/>
              <a:gd name="T8" fmla="*/ 2147483647 w 91"/>
              <a:gd name="T9" fmla="*/ 2147483647 h 95"/>
              <a:gd name="T10" fmla="*/ 2147483647 w 91"/>
              <a:gd name="T11" fmla="*/ 2147483647 h 95"/>
              <a:gd name="T12" fmla="*/ 2147483647 w 91"/>
              <a:gd name="T13" fmla="*/ 2147483647 h 95"/>
              <a:gd name="T14" fmla="*/ 2147483647 w 91"/>
              <a:gd name="T15" fmla="*/ 2147483647 h 95"/>
              <a:gd name="T16" fmla="*/ 2147483647 w 91"/>
              <a:gd name="T17" fmla="*/ 2147483647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95"/>
              <a:gd name="T29" fmla="*/ 91 w 91"/>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95">
                <a:moveTo>
                  <a:pt x="3" y="0"/>
                </a:moveTo>
                <a:lnTo>
                  <a:pt x="3" y="0"/>
                </a:lnTo>
                <a:lnTo>
                  <a:pt x="0" y="60"/>
                </a:lnTo>
                <a:lnTo>
                  <a:pt x="23" y="83"/>
                </a:lnTo>
                <a:lnTo>
                  <a:pt x="47" y="92"/>
                </a:lnTo>
                <a:lnTo>
                  <a:pt x="68" y="95"/>
                </a:lnTo>
                <a:lnTo>
                  <a:pt x="83" y="86"/>
                </a:lnTo>
                <a:lnTo>
                  <a:pt x="88" y="80"/>
                </a:lnTo>
                <a:lnTo>
                  <a:pt x="91" y="8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93" name="Freeform 133"/>
          <p:cNvSpPr>
            <a:spLocks/>
          </p:cNvSpPr>
          <p:nvPr/>
        </p:nvSpPr>
        <p:spPr bwMode="auto">
          <a:xfrm>
            <a:off x="2886075" y="4246563"/>
            <a:ext cx="196850" cy="227012"/>
          </a:xfrm>
          <a:custGeom>
            <a:avLst/>
            <a:gdLst>
              <a:gd name="T0" fmla="*/ 0 w 88"/>
              <a:gd name="T1" fmla="*/ 0 h 95"/>
              <a:gd name="T2" fmla="*/ 0 w 88"/>
              <a:gd name="T3" fmla="*/ 2147483647 h 95"/>
              <a:gd name="T4" fmla="*/ 0 w 88"/>
              <a:gd name="T5" fmla="*/ 2147483647 h 95"/>
              <a:gd name="T6" fmla="*/ 0 w 88"/>
              <a:gd name="T7" fmla="*/ 2147483647 h 95"/>
              <a:gd name="T8" fmla="*/ 2147483647 w 88"/>
              <a:gd name="T9" fmla="*/ 2147483647 h 95"/>
              <a:gd name="T10" fmla="*/ 2147483647 w 88"/>
              <a:gd name="T11" fmla="*/ 2147483647 h 95"/>
              <a:gd name="T12" fmla="*/ 2147483647 w 88"/>
              <a:gd name="T13" fmla="*/ 2147483647 h 95"/>
              <a:gd name="T14" fmla="*/ 2147483647 w 88"/>
              <a:gd name="T15" fmla="*/ 2147483647 h 95"/>
              <a:gd name="T16" fmla="*/ 2147483647 w 88"/>
              <a:gd name="T17" fmla="*/ 2147483647 h 95"/>
              <a:gd name="T18" fmla="*/ 2147483647 w 88"/>
              <a:gd name="T19" fmla="*/ 2147483647 h 95"/>
              <a:gd name="T20" fmla="*/ 2147483647 w 88"/>
              <a:gd name="T21" fmla="*/ 2147483647 h 95"/>
              <a:gd name="T22" fmla="*/ 2147483647 w 88"/>
              <a:gd name="T23" fmla="*/ 2147483647 h 95"/>
              <a:gd name="T24" fmla="*/ 2147483647 w 88"/>
              <a:gd name="T25" fmla="*/ 2147483647 h 95"/>
              <a:gd name="T26" fmla="*/ 2147483647 w 88"/>
              <a:gd name="T27" fmla="*/ 2147483647 h 95"/>
              <a:gd name="T28" fmla="*/ 2147483647 w 88"/>
              <a:gd name="T29" fmla="*/ 2147483647 h 95"/>
              <a:gd name="T30" fmla="*/ 2147483647 w 88"/>
              <a:gd name="T31" fmla="*/ 2147483647 h 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8"/>
              <a:gd name="T49" fmla="*/ 0 h 95"/>
              <a:gd name="T50" fmla="*/ 88 w 88"/>
              <a:gd name="T51" fmla="*/ 95 h 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8" h="95">
                <a:moveTo>
                  <a:pt x="0" y="0"/>
                </a:moveTo>
                <a:lnTo>
                  <a:pt x="0" y="30"/>
                </a:lnTo>
                <a:lnTo>
                  <a:pt x="0" y="45"/>
                </a:lnTo>
                <a:lnTo>
                  <a:pt x="0" y="57"/>
                </a:lnTo>
                <a:lnTo>
                  <a:pt x="3" y="65"/>
                </a:lnTo>
                <a:lnTo>
                  <a:pt x="8" y="71"/>
                </a:lnTo>
                <a:lnTo>
                  <a:pt x="20" y="80"/>
                </a:lnTo>
                <a:lnTo>
                  <a:pt x="32" y="89"/>
                </a:lnTo>
                <a:lnTo>
                  <a:pt x="44" y="92"/>
                </a:lnTo>
                <a:lnTo>
                  <a:pt x="56" y="95"/>
                </a:lnTo>
                <a:lnTo>
                  <a:pt x="65" y="95"/>
                </a:lnTo>
                <a:lnTo>
                  <a:pt x="74" y="92"/>
                </a:lnTo>
                <a:lnTo>
                  <a:pt x="80" y="86"/>
                </a:lnTo>
                <a:lnTo>
                  <a:pt x="83" y="83"/>
                </a:lnTo>
                <a:lnTo>
                  <a:pt x="85" y="80"/>
                </a:lnTo>
                <a:lnTo>
                  <a:pt x="88" y="8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94" name="Freeform 134"/>
          <p:cNvSpPr>
            <a:spLocks/>
          </p:cNvSpPr>
          <p:nvPr/>
        </p:nvSpPr>
        <p:spPr bwMode="auto">
          <a:xfrm>
            <a:off x="2998788" y="4473575"/>
            <a:ext cx="288925" cy="127000"/>
          </a:xfrm>
          <a:custGeom>
            <a:avLst/>
            <a:gdLst>
              <a:gd name="T0" fmla="*/ 0 w 127"/>
              <a:gd name="T1" fmla="*/ 0 h 53"/>
              <a:gd name="T2" fmla="*/ 0 w 127"/>
              <a:gd name="T3" fmla="*/ 0 h 53"/>
              <a:gd name="T4" fmla="*/ 2147483647 w 127"/>
              <a:gd name="T5" fmla="*/ 2147483647 h 53"/>
              <a:gd name="T6" fmla="*/ 2147483647 w 127"/>
              <a:gd name="T7" fmla="*/ 2147483647 h 53"/>
              <a:gd name="T8" fmla="*/ 2147483647 w 127"/>
              <a:gd name="T9" fmla="*/ 2147483647 h 53"/>
              <a:gd name="T10" fmla="*/ 2147483647 w 127"/>
              <a:gd name="T11" fmla="*/ 2147483647 h 53"/>
              <a:gd name="T12" fmla="*/ 2147483647 w 127"/>
              <a:gd name="T13" fmla="*/ 2147483647 h 53"/>
              <a:gd name="T14" fmla="*/ 2147483647 w 127"/>
              <a:gd name="T15" fmla="*/ 2147483647 h 53"/>
              <a:gd name="T16" fmla="*/ 2147483647 w 127"/>
              <a:gd name="T17" fmla="*/ 2147483647 h 53"/>
              <a:gd name="T18" fmla="*/ 2147483647 w 127"/>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
              <a:gd name="T31" fmla="*/ 0 h 53"/>
              <a:gd name="T32" fmla="*/ 127 w 127"/>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 h="53">
                <a:moveTo>
                  <a:pt x="0" y="0"/>
                </a:moveTo>
                <a:lnTo>
                  <a:pt x="0" y="0"/>
                </a:lnTo>
                <a:lnTo>
                  <a:pt x="21" y="39"/>
                </a:lnTo>
                <a:lnTo>
                  <a:pt x="38" y="50"/>
                </a:lnTo>
                <a:lnTo>
                  <a:pt x="59" y="53"/>
                </a:lnTo>
                <a:lnTo>
                  <a:pt x="80" y="50"/>
                </a:lnTo>
                <a:lnTo>
                  <a:pt x="104" y="39"/>
                </a:lnTo>
                <a:lnTo>
                  <a:pt x="121" y="27"/>
                </a:lnTo>
                <a:lnTo>
                  <a:pt x="127" y="21"/>
                </a:lnTo>
                <a:lnTo>
                  <a:pt x="127" y="1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95" name="Freeform 135"/>
          <p:cNvSpPr>
            <a:spLocks/>
          </p:cNvSpPr>
          <p:nvPr/>
        </p:nvSpPr>
        <p:spPr bwMode="auto">
          <a:xfrm>
            <a:off x="2998788" y="4473575"/>
            <a:ext cx="288925" cy="127000"/>
          </a:xfrm>
          <a:custGeom>
            <a:avLst/>
            <a:gdLst>
              <a:gd name="T0" fmla="*/ 0 w 127"/>
              <a:gd name="T1" fmla="*/ 0 h 53"/>
              <a:gd name="T2" fmla="*/ 2147483647 w 127"/>
              <a:gd name="T3" fmla="*/ 2147483647 h 53"/>
              <a:gd name="T4" fmla="*/ 2147483647 w 127"/>
              <a:gd name="T5" fmla="*/ 2147483647 h 53"/>
              <a:gd name="T6" fmla="*/ 2147483647 w 127"/>
              <a:gd name="T7" fmla="*/ 2147483647 h 53"/>
              <a:gd name="T8" fmla="*/ 2147483647 w 127"/>
              <a:gd name="T9" fmla="*/ 2147483647 h 53"/>
              <a:gd name="T10" fmla="*/ 2147483647 w 127"/>
              <a:gd name="T11" fmla="*/ 2147483647 h 53"/>
              <a:gd name="T12" fmla="*/ 2147483647 w 127"/>
              <a:gd name="T13" fmla="*/ 2147483647 h 53"/>
              <a:gd name="T14" fmla="*/ 2147483647 w 127"/>
              <a:gd name="T15" fmla="*/ 2147483647 h 53"/>
              <a:gd name="T16" fmla="*/ 2147483647 w 127"/>
              <a:gd name="T17" fmla="*/ 2147483647 h 53"/>
              <a:gd name="T18" fmla="*/ 2147483647 w 127"/>
              <a:gd name="T19" fmla="*/ 2147483647 h 53"/>
              <a:gd name="T20" fmla="*/ 2147483647 w 127"/>
              <a:gd name="T21" fmla="*/ 2147483647 h 53"/>
              <a:gd name="T22" fmla="*/ 2147483647 w 127"/>
              <a:gd name="T23" fmla="*/ 2147483647 h 53"/>
              <a:gd name="T24" fmla="*/ 2147483647 w 127"/>
              <a:gd name="T25" fmla="*/ 2147483647 h 53"/>
              <a:gd name="T26" fmla="*/ 2147483647 w 127"/>
              <a:gd name="T27" fmla="*/ 2147483647 h 53"/>
              <a:gd name="T28" fmla="*/ 2147483647 w 127"/>
              <a:gd name="T29" fmla="*/ 2147483647 h 53"/>
              <a:gd name="T30" fmla="*/ 2147483647 w 127"/>
              <a:gd name="T31" fmla="*/ 2147483647 h 53"/>
              <a:gd name="T32" fmla="*/ 2147483647 w 127"/>
              <a:gd name="T33" fmla="*/ 2147483647 h 53"/>
              <a:gd name="T34" fmla="*/ 2147483647 w 127"/>
              <a:gd name="T35" fmla="*/ 2147483647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7"/>
              <a:gd name="T55" fmla="*/ 0 h 53"/>
              <a:gd name="T56" fmla="*/ 127 w 127"/>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7" h="53">
                <a:moveTo>
                  <a:pt x="0" y="0"/>
                </a:moveTo>
                <a:lnTo>
                  <a:pt x="12" y="21"/>
                </a:lnTo>
                <a:lnTo>
                  <a:pt x="15" y="27"/>
                </a:lnTo>
                <a:lnTo>
                  <a:pt x="21" y="36"/>
                </a:lnTo>
                <a:lnTo>
                  <a:pt x="24" y="42"/>
                </a:lnTo>
                <a:lnTo>
                  <a:pt x="30" y="45"/>
                </a:lnTo>
                <a:lnTo>
                  <a:pt x="38" y="50"/>
                </a:lnTo>
                <a:lnTo>
                  <a:pt x="50" y="53"/>
                </a:lnTo>
                <a:lnTo>
                  <a:pt x="59" y="53"/>
                </a:lnTo>
                <a:lnTo>
                  <a:pt x="71" y="53"/>
                </a:lnTo>
                <a:lnTo>
                  <a:pt x="80" y="50"/>
                </a:lnTo>
                <a:lnTo>
                  <a:pt x="92" y="45"/>
                </a:lnTo>
                <a:lnTo>
                  <a:pt x="104" y="39"/>
                </a:lnTo>
                <a:lnTo>
                  <a:pt x="113" y="33"/>
                </a:lnTo>
                <a:lnTo>
                  <a:pt x="121" y="27"/>
                </a:lnTo>
                <a:lnTo>
                  <a:pt x="124" y="24"/>
                </a:lnTo>
                <a:lnTo>
                  <a:pt x="127" y="21"/>
                </a:lnTo>
                <a:lnTo>
                  <a:pt x="127" y="1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96" name="Freeform 136"/>
          <p:cNvSpPr>
            <a:spLocks/>
          </p:cNvSpPr>
          <p:nvPr/>
        </p:nvSpPr>
        <p:spPr bwMode="auto">
          <a:xfrm>
            <a:off x="3414713" y="4672013"/>
            <a:ext cx="190500" cy="106362"/>
          </a:xfrm>
          <a:custGeom>
            <a:avLst/>
            <a:gdLst>
              <a:gd name="T0" fmla="*/ 2147483647 w 86"/>
              <a:gd name="T1" fmla="*/ 2147483647 h 44"/>
              <a:gd name="T2" fmla="*/ 2147483647 w 86"/>
              <a:gd name="T3" fmla="*/ 2147483647 h 44"/>
              <a:gd name="T4" fmla="*/ 2147483647 w 86"/>
              <a:gd name="T5" fmla="*/ 2147483647 h 44"/>
              <a:gd name="T6" fmla="*/ 2147483647 w 86"/>
              <a:gd name="T7" fmla="*/ 2147483647 h 44"/>
              <a:gd name="T8" fmla="*/ 2147483647 w 86"/>
              <a:gd name="T9" fmla="*/ 2147483647 h 44"/>
              <a:gd name="T10" fmla="*/ 0 w 86"/>
              <a:gd name="T11" fmla="*/ 2147483647 h 44"/>
              <a:gd name="T12" fmla="*/ 2147483647 w 86"/>
              <a:gd name="T13" fmla="*/ 2147483647 h 44"/>
              <a:gd name="T14" fmla="*/ 2147483647 w 86"/>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44"/>
              <a:gd name="T26" fmla="*/ 86 w 86"/>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44">
                <a:moveTo>
                  <a:pt x="86" y="36"/>
                </a:moveTo>
                <a:lnTo>
                  <a:pt x="86" y="36"/>
                </a:lnTo>
                <a:lnTo>
                  <a:pt x="47" y="44"/>
                </a:lnTo>
                <a:lnTo>
                  <a:pt x="23" y="39"/>
                </a:lnTo>
                <a:lnTo>
                  <a:pt x="3" y="24"/>
                </a:lnTo>
                <a:lnTo>
                  <a:pt x="0" y="6"/>
                </a:lnTo>
                <a:lnTo>
                  <a:pt x="3" y="3"/>
                </a:lnTo>
                <a:lnTo>
                  <a:pt x="3"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97" name="Freeform 137"/>
          <p:cNvSpPr>
            <a:spLocks/>
          </p:cNvSpPr>
          <p:nvPr/>
        </p:nvSpPr>
        <p:spPr bwMode="auto">
          <a:xfrm>
            <a:off x="3414713" y="4672013"/>
            <a:ext cx="190500" cy="98425"/>
          </a:xfrm>
          <a:custGeom>
            <a:avLst/>
            <a:gdLst>
              <a:gd name="T0" fmla="*/ 2147483647 w 86"/>
              <a:gd name="T1" fmla="*/ 2147483647 h 42"/>
              <a:gd name="T2" fmla="*/ 2147483647 w 86"/>
              <a:gd name="T3" fmla="*/ 2147483647 h 42"/>
              <a:gd name="T4" fmla="*/ 2147483647 w 86"/>
              <a:gd name="T5" fmla="*/ 2147483647 h 42"/>
              <a:gd name="T6" fmla="*/ 2147483647 w 86"/>
              <a:gd name="T7" fmla="*/ 2147483647 h 42"/>
              <a:gd name="T8" fmla="*/ 2147483647 w 86"/>
              <a:gd name="T9" fmla="*/ 2147483647 h 42"/>
              <a:gd name="T10" fmla="*/ 2147483647 w 86"/>
              <a:gd name="T11" fmla="*/ 2147483647 h 42"/>
              <a:gd name="T12" fmla="*/ 2147483647 w 86"/>
              <a:gd name="T13" fmla="*/ 2147483647 h 42"/>
              <a:gd name="T14" fmla="*/ 2147483647 w 86"/>
              <a:gd name="T15" fmla="*/ 2147483647 h 42"/>
              <a:gd name="T16" fmla="*/ 0 w 86"/>
              <a:gd name="T17" fmla="*/ 2147483647 h 42"/>
              <a:gd name="T18" fmla="*/ 2147483647 w 86"/>
              <a:gd name="T19" fmla="*/ 2147483647 h 42"/>
              <a:gd name="T20" fmla="*/ 2147483647 w 86"/>
              <a:gd name="T21" fmla="*/ 2147483647 h 42"/>
              <a:gd name="T22" fmla="*/ 2147483647 w 86"/>
              <a:gd name="T23" fmla="*/ 0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
              <a:gd name="T37" fmla="*/ 0 h 42"/>
              <a:gd name="T38" fmla="*/ 86 w 86"/>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 h="42">
                <a:moveTo>
                  <a:pt x="86" y="36"/>
                </a:moveTo>
                <a:lnTo>
                  <a:pt x="68" y="42"/>
                </a:lnTo>
                <a:lnTo>
                  <a:pt x="50" y="42"/>
                </a:lnTo>
                <a:lnTo>
                  <a:pt x="35" y="42"/>
                </a:lnTo>
                <a:lnTo>
                  <a:pt x="23" y="39"/>
                </a:lnTo>
                <a:lnTo>
                  <a:pt x="15" y="33"/>
                </a:lnTo>
                <a:lnTo>
                  <a:pt x="6" y="24"/>
                </a:lnTo>
                <a:lnTo>
                  <a:pt x="3" y="15"/>
                </a:lnTo>
                <a:lnTo>
                  <a:pt x="0" y="9"/>
                </a:lnTo>
                <a:lnTo>
                  <a:pt x="3" y="6"/>
                </a:lnTo>
                <a:lnTo>
                  <a:pt x="3" y="3"/>
                </a:lnTo>
                <a:lnTo>
                  <a:pt x="3"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98" name="Freeform 138"/>
          <p:cNvSpPr>
            <a:spLocks/>
          </p:cNvSpPr>
          <p:nvPr/>
        </p:nvSpPr>
        <p:spPr bwMode="auto">
          <a:xfrm>
            <a:off x="3238500" y="4643438"/>
            <a:ext cx="184150" cy="115887"/>
          </a:xfrm>
          <a:custGeom>
            <a:avLst/>
            <a:gdLst>
              <a:gd name="T0" fmla="*/ 2147483647 w 80"/>
              <a:gd name="T1" fmla="*/ 2147483647 h 48"/>
              <a:gd name="T2" fmla="*/ 2147483647 w 80"/>
              <a:gd name="T3" fmla="*/ 2147483647 h 48"/>
              <a:gd name="T4" fmla="*/ 2147483647 w 80"/>
              <a:gd name="T5" fmla="*/ 2147483647 h 48"/>
              <a:gd name="T6" fmla="*/ 2147483647 w 80"/>
              <a:gd name="T7" fmla="*/ 2147483647 h 48"/>
              <a:gd name="T8" fmla="*/ 0 w 80"/>
              <a:gd name="T9" fmla="*/ 2147483647 h 48"/>
              <a:gd name="T10" fmla="*/ 2147483647 w 80"/>
              <a:gd name="T11" fmla="*/ 2147483647 h 48"/>
              <a:gd name="T12" fmla="*/ 2147483647 w 80"/>
              <a:gd name="T13" fmla="*/ 2147483647 h 48"/>
              <a:gd name="T14" fmla="*/ 2147483647 w 80"/>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48"/>
              <a:gd name="T26" fmla="*/ 80 w 80"/>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48">
                <a:moveTo>
                  <a:pt x="80" y="42"/>
                </a:moveTo>
                <a:lnTo>
                  <a:pt x="80" y="42"/>
                </a:lnTo>
                <a:lnTo>
                  <a:pt x="32" y="48"/>
                </a:lnTo>
                <a:lnTo>
                  <a:pt x="9" y="45"/>
                </a:lnTo>
                <a:lnTo>
                  <a:pt x="0" y="33"/>
                </a:lnTo>
                <a:lnTo>
                  <a:pt x="3" y="15"/>
                </a:lnTo>
                <a:lnTo>
                  <a:pt x="9" y="3"/>
                </a:lnTo>
                <a:lnTo>
                  <a:pt x="9"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99" name="Freeform 139"/>
          <p:cNvSpPr>
            <a:spLocks/>
          </p:cNvSpPr>
          <p:nvPr/>
        </p:nvSpPr>
        <p:spPr bwMode="auto">
          <a:xfrm>
            <a:off x="3244850" y="4643438"/>
            <a:ext cx="177800" cy="115887"/>
          </a:xfrm>
          <a:custGeom>
            <a:avLst/>
            <a:gdLst>
              <a:gd name="T0" fmla="*/ 2147483647 w 77"/>
              <a:gd name="T1" fmla="*/ 2147483647 h 48"/>
              <a:gd name="T2" fmla="*/ 2147483647 w 77"/>
              <a:gd name="T3" fmla="*/ 2147483647 h 48"/>
              <a:gd name="T4" fmla="*/ 2147483647 w 77"/>
              <a:gd name="T5" fmla="*/ 2147483647 h 48"/>
              <a:gd name="T6" fmla="*/ 2147483647 w 77"/>
              <a:gd name="T7" fmla="*/ 2147483647 h 48"/>
              <a:gd name="T8" fmla="*/ 2147483647 w 77"/>
              <a:gd name="T9" fmla="*/ 2147483647 h 48"/>
              <a:gd name="T10" fmla="*/ 2147483647 w 77"/>
              <a:gd name="T11" fmla="*/ 2147483647 h 48"/>
              <a:gd name="T12" fmla="*/ 0 w 77"/>
              <a:gd name="T13" fmla="*/ 2147483647 h 48"/>
              <a:gd name="T14" fmla="*/ 0 w 77"/>
              <a:gd name="T15" fmla="*/ 2147483647 h 48"/>
              <a:gd name="T16" fmla="*/ 0 w 77"/>
              <a:gd name="T17" fmla="*/ 2147483647 h 48"/>
              <a:gd name="T18" fmla="*/ 2147483647 w 77"/>
              <a:gd name="T19" fmla="*/ 2147483647 h 48"/>
              <a:gd name="T20" fmla="*/ 2147483647 w 77"/>
              <a:gd name="T21" fmla="*/ 2147483647 h 48"/>
              <a:gd name="T22" fmla="*/ 2147483647 w 77"/>
              <a:gd name="T23" fmla="*/ 0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7"/>
              <a:gd name="T37" fmla="*/ 0 h 48"/>
              <a:gd name="T38" fmla="*/ 77 w 77"/>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7" h="48">
                <a:moveTo>
                  <a:pt x="77" y="42"/>
                </a:moveTo>
                <a:lnTo>
                  <a:pt x="53" y="45"/>
                </a:lnTo>
                <a:lnTo>
                  <a:pt x="32" y="48"/>
                </a:lnTo>
                <a:lnTo>
                  <a:pt x="17" y="48"/>
                </a:lnTo>
                <a:lnTo>
                  <a:pt x="8" y="45"/>
                </a:lnTo>
                <a:lnTo>
                  <a:pt x="3" y="39"/>
                </a:lnTo>
                <a:lnTo>
                  <a:pt x="0" y="33"/>
                </a:lnTo>
                <a:lnTo>
                  <a:pt x="0" y="24"/>
                </a:lnTo>
                <a:lnTo>
                  <a:pt x="0" y="15"/>
                </a:lnTo>
                <a:lnTo>
                  <a:pt x="3" y="9"/>
                </a:lnTo>
                <a:lnTo>
                  <a:pt x="6" y="3"/>
                </a:lnTo>
                <a:lnTo>
                  <a:pt x="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00" name="Freeform 140"/>
          <p:cNvSpPr>
            <a:spLocks/>
          </p:cNvSpPr>
          <p:nvPr/>
        </p:nvSpPr>
        <p:spPr bwMode="auto">
          <a:xfrm>
            <a:off x="3033713" y="4584700"/>
            <a:ext cx="211137" cy="166688"/>
          </a:xfrm>
          <a:custGeom>
            <a:avLst/>
            <a:gdLst>
              <a:gd name="T0" fmla="*/ 2147483647 w 95"/>
              <a:gd name="T1" fmla="*/ 2147483647 h 69"/>
              <a:gd name="T2" fmla="*/ 2147483647 w 95"/>
              <a:gd name="T3" fmla="*/ 2147483647 h 69"/>
              <a:gd name="T4" fmla="*/ 2147483647 w 95"/>
              <a:gd name="T5" fmla="*/ 2147483647 h 69"/>
              <a:gd name="T6" fmla="*/ 2147483647 w 95"/>
              <a:gd name="T7" fmla="*/ 2147483647 h 69"/>
              <a:gd name="T8" fmla="*/ 0 w 95"/>
              <a:gd name="T9" fmla="*/ 2147483647 h 69"/>
              <a:gd name="T10" fmla="*/ 2147483647 w 95"/>
              <a:gd name="T11" fmla="*/ 2147483647 h 69"/>
              <a:gd name="T12" fmla="*/ 2147483647 w 95"/>
              <a:gd name="T13" fmla="*/ 2147483647 h 69"/>
              <a:gd name="T14" fmla="*/ 2147483647 w 95"/>
              <a:gd name="T15" fmla="*/ 0 h 69"/>
              <a:gd name="T16" fmla="*/ 0 60000 65536"/>
              <a:gd name="T17" fmla="*/ 0 60000 65536"/>
              <a:gd name="T18" fmla="*/ 0 60000 65536"/>
              <a:gd name="T19" fmla="*/ 0 60000 65536"/>
              <a:gd name="T20" fmla="*/ 0 60000 65536"/>
              <a:gd name="T21" fmla="*/ 0 60000 65536"/>
              <a:gd name="T22" fmla="*/ 0 60000 65536"/>
              <a:gd name="T23" fmla="*/ 0 60000 65536"/>
              <a:gd name="T24" fmla="*/ 0 w 95"/>
              <a:gd name="T25" fmla="*/ 0 h 69"/>
              <a:gd name="T26" fmla="*/ 95 w 95"/>
              <a:gd name="T27" fmla="*/ 69 h 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5" h="69">
                <a:moveTo>
                  <a:pt x="95" y="69"/>
                </a:moveTo>
                <a:lnTo>
                  <a:pt x="95" y="69"/>
                </a:lnTo>
                <a:lnTo>
                  <a:pt x="38" y="69"/>
                </a:lnTo>
                <a:lnTo>
                  <a:pt x="18" y="66"/>
                </a:lnTo>
                <a:lnTo>
                  <a:pt x="0" y="36"/>
                </a:lnTo>
                <a:lnTo>
                  <a:pt x="3" y="9"/>
                </a:lnTo>
                <a:lnTo>
                  <a:pt x="6" y="3"/>
                </a:lnTo>
                <a:lnTo>
                  <a:pt x="9"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01" name="Freeform 141"/>
          <p:cNvSpPr>
            <a:spLocks/>
          </p:cNvSpPr>
          <p:nvPr/>
        </p:nvSpPr>
        <p:spPr bwMode="auto">
          <a:xfrm>
            <a:off x="3041650" y="4584700"/>
            <a:ext cx="203200" cy="166688"/>
          </a:xfrm>
          <a:custGeom>
            <a:avLst/>
            <a:gdLst>
              <a:gd name="T0" fmla="*/ 2147483647 w 92"/>
              <a:gd name="T1" fmla="*/ 2147483647 h 69"/>
              <a:gd name="T2" fmla="*/ 2147483647 w 92"/>
              <a:gd name="T3" fmla="*/ 2147483647 h 69"/>
              <a:gd name="T4" fmla="*/ 2147483647 w 92"/>
              <a:gd name="T5" fmla="*/ 2147483647 h 69"/>
              <a:gd name="T6" fmla="*/ 2147483647 w 92"/>
              <a:gd name="T7" fmla="*/ 2147483647 h 69"/>
              <a:gd name="T8" fmla="*/ 2147483647 w 92"/>
              <a:gd name="T9" fmla="*/ 2147483647 h 69"/>
              <a:gd name="T10" fmla="*/ 2147483647 w 92"/>
              <a:gd name="T11" fmla="*/ 2147483647 h 69"/>
              <a:gd name="T12" fmla="*/ 2147483647 w 92"/>
              <a:gd name="T13" fmla="*/ 2147483647 h 69"/>
              <a:gd name="T14" fmla="*/ 2147483647 w 92"/>
              <a:gd name="T15" fmla="*/ 2147483647 h 69"/>
              <a:gd name="T16" fmla="*/ 2147483647 w 92"/>
              <a:gd name="T17" fmla="*/ 2147483647 h 69"/>
              <a:gd name="T18" fmla="*/ 2147483647 w 92"/>
              <a:gd name="T19" fmla="*/ 2147483647 h 69"/>
              <a:gd name="T20" fmla="*/ 0 w 92"/>
              <a:gd name="T21" fmla="*/ 2147483647 h 69"/>
              <a:gd name="T22" fmla="*/ 0 w 92"/>
              <a:gd name="T23" fmla="*/ 2147483647 h 69"/>
              <a:gd name="T24" fmla="*/ 0 w 92"/>
              <a:gd name="T25" fmla="*/ 2147483647 h 69"/>
              <a:gd name="T26" fmla="*/ 2147483647 w 92"/>
              <a:gd name="T27" fmla="*/ 2147483647 h 69"/>
              <a:gd name="T28" fmla="*/ 2147483647 w 92"/>
              <a:gd name="T29" fmla="*/ 2147483647 h 69"/>
              <a:gd name="T30" fmla="*/ 2147483647 w 92"/>
              <a:gd name="T31" fmla="*/ 0 h 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
              <a:gd name="T49" fmla="*/ 0 h 69"/>
              <a:gd name="T50" fmla="*/ 92 w 92"/>
              <a:gd name="T51" fmla="*/ 69 h 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 h="69">
                <a:moveTo>
                  <a:pt x="92" y="69"/>
                </a:moveTo>
                <a:lnTo>
                  <a:pt x="65" y="69"/>
                </a:lnTo>
                <a:lnTo>
                  <a:pt x="50" y="69"/>
                </a:lnTo>
                <a:lnTo>
                  <a:pt x="41" y="69"/>
                </a:lnTo>
                <a:lnTo>
                  <a:pt x="32" y="69"/>
                </a:lnTo>
                <a:lnTo>
                  <a:pt x="26" y="69"/>
                </a:lnTo>
                <a:lnTo>
                  <a:pt x="20" y="66"/>
                </a:lnTo>
                <a:lnTo>
                  <a:pt x="15" y="63"/>
                </a:lnTo>
                <a:lnTo>
                  <a:pt x="12" y="57"/>
                </a:lnTo>
                <a:lnTo>
                  <a:pt x="6" y="51"/>
                </a:lnTo>
                <a:lnTo>
                  <a:pt x="0" y="36"/>
                </a:lnTo>
                <a:lnTo>
                  <a:pt x="0" y="24"/>
                </a:lnTo>
                <a:lnTo>
                  <a:pt x="0" y="12"/>
                </a:lnTo>
                <a:lnTo>
                  <a:pt x="3" y="6"/>
                </a:lnTo>
                <a:lnTo>
                  <a:pt x="3" y="3"/>
                </a:lnTo>
                <a:lnTo>
                  <a:pt x="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02" name="Freeform 142"/>
          <p:cNvSpPr>
            <a:spLocks/>
          </p:cNvSpPr>
          <p:nvPr/>
        </p:nvSpPr>
        <p:spPr bwMode="auto">
          <a:xfrm>
            <a:off x="2927350" y="4457700"/>
            <a:ext cx="106363" cy="222250"/>
          </a:xfrm>
          <a:custGeom>
            <a:avLst/>
            <a:gdLst>
              <a:gd name="T0" fmla="*/ 2147483647 w 45"/>
              <a:gd name="T1" fmla="*/ 0 h 92"/>
              <a:gd name="T2" fmla="*/ 2147483647 w 45"/>
              <a:gd name="T3" fmla="*/ 0 h 92"/>
              <a:gd name="T4" fmla="*/ 2147483647 w 45"/>
              <a:gd name="T5" fmla="*/ 2147483647 h 92"/>
              <a:gd name="T6" fmla="*/ 0 w 45"/>
              <a:gd name="T7" fmla="*/ 2147483647 h 92"/>
              <a:gd name="T8" fmla="*/ 0 w 45"/>
              <a:gd name="T9" fmla="*/ 2147483647 h 92"/>
              <a:gd name="T10" fmla="*/ 2147483647 w 45"/>
              <a:gd name="T11" fmla="*/ 2147483647 h 92"/>
              <a:gd name="T12" fmla="*/ 2147483647 w 45"/>
              <a:gd name="T13" fmla="*/ 2147483647 h 92"/>
              <a:gd name="T14" fmla="*/ 2147483647 w 45"/>
              <a:gd name="T15" fmla="*/ 2147483647 h 92"/>
              <a:gd name="T16" fmla="*/ 2147483647 w 45"/>
              <a:gd name="T17" fmla="*/ 2147483647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
              <a:gd name="T28" fmla="*/ 0 h 92"/>
              <a:gd name="T29" fmla="*/ 45 w 45"/>
              <a:gd name="T30" fmla="*/ 92 h 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 h="92">
                <a:moveTo>
                  <a:pt x="9" y="0"/>
                </a:moveTo>
                <a:lnTo>
                  <a:pt x="9" y="0"/>
                </a:lnTo>
                <a:lnTo>
                  <a:pt x="3" y="33"/>
                </a:lnTo>
                <a:lnTo>
                  <a:pt x="0" y="51"/>
                </a:lnTo>
                <a:lnTo>
                  <a:pt x="0" y="74"/>
                </a:lnTo>
                <a:lnTo>
                  <a:pt x="12" y="86"/>
                </a:lnTo>
                <a:lnTo>
                  <a:pt x="33" y="92"/>
                </a:lnTo>
                <a:lnTo>
                  <a:pt x="42" y="92"/>
                </a:lnTo>
                <a:lnTo>
                  <a:pt x="45" y="9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03" name="Freeform 143"/>
          <p:cNvSpPr>
            <a:spLocks/>
          </p:cNvSpPr>
          <p:nvPr/>
        </p:nvSpPr>
        <p:spPr bwMode="auto">
          <a:xfrm>
            <a:off x="2927350" y="4457700"/>
            <a:ext cx="106363" cy="222250"/>
          </a:xfrm>
          <a:custGeom>
            <a:avLst/>
            <a:gdLst>
              <a:gd name="T0" fmla="*/ 2147483647 w 45"/>
              <a:gd name="T1" fmla="*/ 0 h 92"/>
              <a:gd name="T2" fmla="*/ 2147483647 w 45"/>
              <a:gd name="T3" fmla="*/ 2147483647 h 92"/>
              <a:gd name="T4" fmla="*/ 2147483647 w 45"/>
              <a:gd name="T5" fmla="*/ 2147483647 h 92"/>
              <a:gd name="T6" fmla="*/ 2147483647 w 45"/>
              <a:gd name="T7" fmla="*/ 2147483647 h 92"/>
              <a:gd name="T8" fmla="*/ 0 w 45"/>
              <a:gd name="T9" fmla="*/ 2147483647 h 92"/>
              <a:gd name="T10" fmla="*/ 0 w 45"/>
              <a:gd name="T11" fmla="*/ 2147483647 h 92"/>
              <a:gd name="T12" fmla="*/ 2147483647 w 45"/>
              <a:gd name="T13" fmla="*/ 2147483647 h 92"/>
              <a:gd name="T14" fmla="*/ 2147483647 w 45"/>
              <a:gd name="T15" fmla="*/ 2147483647 h 92"/>
              <a:gd name="T16" fmla="*/ 2147483647 w 45"/>
              <a:gd name="T17" fmla="*/ 2147483647 h 92"/>
              <a:gd name="T18" fmla="*/ 2147483647 w 45"/>
              <a:gd name="T19" fmla="*/ 2147483647 h 92"/>
              <a:gd name="T20" fmla="*/ 2147483647 w 45"/>
              <a:gd name="T21" fmla="*/ 2147483647 h 92"/>
              <a:gd name="T22" fmla="*/ 2147483647 w 45"/>
              <a:gd name="T23" fmla="*/ 2147483647 h 92"/>
              <a:gd name="T24" fmla="*/ 2147483647 w 45"/>
              <a:gd name="T25" fmla="*/ 2147483647 h 92"/>
              <a:gd name="T26" fmla="*/ 2147483647 w 45"/>
              <a:gd name="T27" fmla="*/ 2147483647 h 9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
              <a:gd name="T43" fmla="*/ 0 h 92"/>
              <a:gd name="T44" fmla="*/ 45 w 45"/>
              <a:gd name="T45" fmla="*/ 92 h 9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 h="92">
                <a:moveTo>
                  <a:pt x="9" y="0"/>
                </a:moveTo>
                <a:lnTo>
                  <a:pt x="6" y="18"/>
                </a:lnTo>
                <a:lnTo>
                  <a:pt x="3" y="30"/>
                </a:lnTo>
                <a:lnTo>
                  <a:pt x="3" y="42"/>
                </a:lnTo>
                <a:lnTo>
                  <a:pt x="0" y="51"/>
                </a:lnTo>
                <a:lnTo>
                  <a:pt x="0" y="62"/>
                </a:lnTo>
                <a:lnTo>
                  <a:pt x="3" y="74"/>
                </a:lnTo>
                <a:lnTo>
                  <a:pt x="6" y="80"/>
                </a:lnTo>
                <a:lnTo>
                  <a:pt x="12" y="86"/>
                </a:lnTo>
                <a:lnTo>
                  <a:pt x="24" y="89"/>
                </a:lnTo>
                <a:lnTo>
                  <a:pt x="33" y="92"/>
                </a:lnTo>
                <a:lnTo>
                  <a:pt x="39" y="92"/>
                </a:lnTo>
                <a:lnTo>
                  <a:pt x="42" y="92"/>
                </a:lnTo>
                <a:lnTo>
                  <a:pt x="45" y="9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04" name="Freeform 144"/>
          <p:cNvSpPr>
            <a:spLocks/>
          </p:cNvSpPr>
          <p:nvPr/>
        </p:nvSpPr>
        <p:spPr bwMode="auto">
          <a:xfrm>
            <a:off x="2681288" y="4079875"/>
            <a:ext cx="127000" cy="301625"/>
          </a:xfrm>
          <a:custGeom>
            <a:avLst/>
            <a:gdLst>
              <a:gd name="T0" fmla="*/ 2147483647 w 56"/>
              <a:gd name="T1" fmla="*/ 0 h 125"/>
              <a:gd name="T2" fmla="*/ 2147483647 w 56"/>
              <a:gd name="T3" fmla="*/ 0 h 125"/>
              <a:gd name="T4" fmla="*/ 2147483647 w 56"/>
              <a:gd name="T5" fmla="*/ 2147483647 h 125"/>
              <a:gd name="T6" fmla="*/ 0 w 56"/>
              <a:gd name="T7" fmla="*/ 2147483647 h 125"/>
              <a:gd name="T8" fmla="*/ 2147483647 w 56"/>
              <a:gd name="T9" fmla="*/ 2147483647 h 125"/>
              <a:gd name="T10" fmla="*/ 2147483647 w 56"/>
              <a:gd name="T11" fmla="*/ 2147483647 h 125"/>
              <a:gd name="T12" fmla="*/ 2147483647 w 56"/>
              <a:gd name="T13" fmla="*/ 2147483647 h 125"/>
              <a:gd name="T14" fmla="*/ 2147483647 w 56"/>
              <a:gd name="T15" fmla="*/ 2147483647 h 125"/>
              <a:gd name="T16" fmla="*/ 2147483647 w 56"/>
              <a:gd name="T17" fmla="*/ 2147483647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125"/>
              <a:gd name="T29" fmla="*/ 56 w 56"/>
              <a:gd name="T30" fmla="*/ 125 h 1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125">
                <a:moveTo>
                  <a:pt x="56" y="0"/>
                </a:moveTo>
                <a:lnTo>
                  <a:pt x="56" y="0"/>
                </a:lnTo>
                <a:lnTo>
                  <a:pt x="6" y="27"/>
                </a:lnTo>
                <a:lnTo>
                  <a:pt x="0" y="50"/>
                </a:lnTo>
                <a:lnTo>
                  <a:pt x="3" y="86"/>
                </a:lnTo>
                <a:lnTo>
                  <a:pt x="14" y="104"/>
                </a:lnTo>
                <a:lnTo>
                  <a:pt x="35" y="119"/>
                </a:lnTo>
                <a:lnTo>
                  <a:pt x="41" y="125"/>
                </a:lnTo>
                <a:lnTo>
                  <a:pt x="44" y="12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05" name="Freeform 145"/>
          <p:cNvSpPr>
            <a:spLocks/>
          </p:cNvSpPr>
          <p:nvPr/>
        </p:nvSpPr>
        <p:spPr bwMode="auto">
          <a:xfrm>
            <a:off x="2681288" y="4079875"/>
            <a:ext cx="127000" cy="301625"/>
          </a:xfrm>
          <a:custGeom>
            <a:avLst/>
            <a:gdLst>
              <a:gd name="T0" fmla="*/ 2147483647 w 56"/>
              <a:gd name="T1" fmla="*/ 0 h 125"/>
              <a:gd name="T2" fmla="*/ 2147483647 w 56"/>
              <a:gd name="T3" fmla="*/ 2147483647 h 125"/>
              <a:gd name="T4" fmla="*/ 2147483647 w 56"/>
              <a:gd name="T5" fmla="*/ 2147483647 h 125"/>
              <a:gd name="T6" fmla="*/ 2147483647 w 56"/>
              <a:gd name="T7" fmla="*/ 2147483647 h 125"/>
              <a:gd name="T8" fmla="*/ 2147483647 w 56"/>
              <a:gd name="T9" fmla="*/ 2147483647 h 125"/>
              <a:gd name="T10" fmla="*/ 2147483647 w 56"/>
              <a:gd name="T11" fmla="*/ 2147483647 h 125"/>
              <a:gd name="T12" fmla="*/ 0 w 56"/>
              <a:gd name="T13" fmla="*/ 2147483647 h 125"/>
              <a:gd name="T14" fmla="*/ 2147483647 w 56"/>
              <a:gd name="T15" fmla="*/ 2147483647 h 125"/>
              <a:gd name="T16" fmla="*/ 2147483647 w 56"/>
              <a:gd name="T17" fmla="*/ 2147483647 h 125"/>
              <a:gd name="T18" fmla="*/ 2147483647 w 56"/>
              <a:gd name="T19" fmla="*/ 2147483647 h 125"/>
              <a:gd name="T20" fmla="*/ 2147483647 w 56"/>
              <a:gd name="T21" fmla="*/ 2147483647 h 125"/>
              <a:gd name="T22" fmla="*/ 2147483647 w 56"/>
              <a:gd name="T23" fmla="*/ 2147483647 h 125"/>
              <a:gd name="T24" fmla="*/ 2147483647 w 56"/>
              <a:gd name="T25" fmla="*/ 2147483647 h 125"/>
              <a:gd name="T26" fmla="*/ 2147483647 w 56"/>
              <a:gd name="T27" fmla="*/ 2147483647 h 125"/>
              <a:gd name="T28" fmla="*/ 2147483647 w 56"/>
              <a:gd name="T29" fmla="*/ 2147483647 h 125"/>
              <a:gd name="T30" fmla="*/ 2147483647 w 56"/>
              <a:gd name="T31" fmla="*/ 2147483647 h 1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125"/>
              <a:gd name="T50" fmla="*/ 56 w 56"/>
              <a:gd name="T51" fmla="*/ 125 h 1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125">
                <a:moveTo>
                  <a:pt x="56" y="0"/>
                </a:moveTo>
                <a:lnTo>
                  <a:pt x="32" y="15"/>
                </a:lnTo>
                <a:lnTo>
                  <a:pt x="20" y="21"/>
                </a:lnTo>
                <a:lnTo>
                  <a:pt x="12" y="27"/>
                </a:lnTo>
                <a:lnTo>
                  <a:pt x="6" y="33"/>
                </a:lnTo>
                <a:lnTo>
                  <a:pt x="3" y="39"/>
                </a:lnTo>
                <a:lnTo>
                  <a:pt x="0" y="53"/>
                </a:lnTo>
                <a:lnTo>
                  <a:pt x="3" y="68"/>
                </a:lnTo>
                <a:lnTo>
                  <a:pt x="3" y="83"/>
                </a:lnTo>
                <a:lnTo>
                  <a:pt x="9" y="95"/>
                </a:lnTo>
                <a:lnTo>
                  <a:pt x="14" y="104"/>
                </a:lnTo>
                <a:lnTo>
                  <a:pt x="26" y="113"/>
                </a:lnTo>
                <a:lnTo>
                  <a:pt x="32" y="119"/>
                </a:lnTo>
                <a:lnTo>
                  <a:pt x="38" y="122"/>
                </a:lnTo>
                <a:lnTo>
                  <a:pt x="41" y="125"/>
                </a:lnTo>
                <a:lnTo>
                  <a:pt x="44" y="12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06" name="Freeform 146"/>
          <p:cNvSpPr>
            <a:spLocks/>
          </p:cNvSpPr>
          <p:nvPr/>
        </p:nvSpPr>
        <p:spPr bwMode="auto">
          <a:xfrm>
            <a:off x="2765425" y="4537075"/>
            <a:ext cx="190500" cy="185738"/>
          </a:xfrm>
          <a:custGeom>
            <a:avLst/>
            <a:gdLst>
              <a:gd name="T0" fmla="*/ 0 w 86"/>
              <a:gd name="T1" fmla="*/ 0 h 77"/>
              <a:gd name="T2" fmla="*/ 0 w 86"/>
              <a:gd name="T3" fmla="*/ 0 h 77"/>
              <a:gd name="T4" fmla="*/ 2147483647 w 86"/>
              <a:gd name="T5" fmla="*/ 2147483647 h 77"/>
              <a:gd name="T6" fmla="*/ 2147483647 w 86"/>
              <a:gd name="T7" fmla="*/ 2147483647 h 77"/>
              <a:gd name="T8" fmla="*/ 2147483647 w 86"/>
              <a:gd name="T9" fmla="*/ 2147483647 h 77"/>
              <a:gd name="T10" fmla="*/ 2147483647 w 86"/>
              <a:gd name="T11" fmla="*/ 2147483647 h 77"/>
              <a:gd name="T12" fmla="*/ 2147483647 w 86"/>
              <a:gd name="T13" fmla="*/ 2147483647 h 77"/>
              <a:gd name="T14" fmla="*/ 2147483647 w 86"/>
              <a:gd name="T15" fmla="*/ 2147483647 h 77"/>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77"/>
              <a:gd name="T26" fmla="*/ 86 w 86"/>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77">
                <a:moveTo>
                  <a:pt x="0" y="0"/>
                </a:moveTo>
                <a:lnTo>
                  <a:pt x="0" y="0"/>
                </a:lnTo>
                <a:lnTo>
                  <a:pt x="6" y="65"/>
                </a:lnTo>
                <a:lnTo>
                  <a:pt x="21" y="77"/>
                </a:lnTo>
                <a:lnTo>
                  <a:pt x="45" y="71"/>
                </a:lnTo>
                <a:lnTo>
                  <a:pt x="68" y="65"/>
                </a:lnTo>
                <a:lnTo>
                  <a:pt x="83" y="62"/>
                </a:lnTo>
                <a:lnTo>
                  <a:pt x="86" y="6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07" name="Freeform 147"/>
          <p:cNvSpPr>
            <a:spLocks/>
          </p:cNvSpPr>
          <p:nvPr/>
        </p:nvSpPr>
        <p:spPr bwMode="auto">
          <a:xfrm>
            <a:off x="2765425" y="4537075"/>
            <a:ext cx="190500" cy="177800"/>
          </a:xfrm>
          <a:custGeom>
            <a:avLst/>
            <a:gdLst>
              <a:gd name="T0" fmla="*/ 0 w 86"/>
              <a:gd name="T1" fmla="*/ 0 h 74"/>
              <a:gd name="T2" fmla="*/ 2147483647 w 86"/>
              <a:gd name="T3" fmla="*/ 2147483647 h 74"/>
              <a:gd name="T4" fmla="*/ 2147483647 w 86"/>
              <a:gd name="T5" fmla="*/ 2147483647 h 74"/>
              <a:gd name="T6" fmla="*/ 2147483647 w 86"/>
              <a:gd name="T7" fmla="*/ 2147483647 h 74"/>
              <a:gd name="T8" fmla="*/ 2147483647 w 86"/>
              <a:gd name="T9" fmla="*/ 2147483647 h 74"/>
              <a:gd name="T10" fmla="*/ 2147483647 w 86"/>
              <a:gd name="T11" fmla="*/ 2147483647 h 74"/>
              <a:gd name="T12" fmla="*/ 2147483647 w 86"/>
              <a:gd name="T13" fmla="*/ 2147483647 h 74"/>
              <a:gd name="T14" fmla="*/ 2147483647 w 86"/>
              <a:gd name="T15" fmla="*/ 2147483647 h 74"/>
              <a:gd name="T16" fmla="*/ 2147483647 w 86"/>
              <a:gd name="T17" fmla="*/ 2147483647 h 74"/>
              <a:gd name="T18" fmla="*/ 2147483647 w 86"/>
              <a:gd name="T19" fmla="*/ 2147483647 h 74"/>
              <a:gd name="T20" fmla="*/ 2147483647 w 86"/>
              <a:gd name="T21" fmla="*/ 2147483647 h 74"/>
              <a:gd name="T22" fmla="*/ 2147483647 w 86"/>
              <a:gd name="T23" fmla="*/ 2147483647 h 74"/>
              <a:gd name="T24" fmla="*/ 2147483647 w 86"/>
              <a:gd name="T25" fmla="*/ 2147483647 h 74"/>
              <a:gd name="T26" fmla="*/ 2147483647 w 86"/>
              <a:gd name="T27" fmla="*/ 2147483647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
              <a:gd name="T43" fmla="*/ 0 h 74"/>
              <a:gd name="T44" fmla="*/ 86 w 86"/>
              <a:gd name="T45" fmla="*/ 74 h 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 h="74">
                <a:moveTo>
                  <a:pt x="0" y="0"/>
                </a:moveTo>
                <a:lnTo>
                  <a:pt x="3" y="32"/>
                </a:lnTo>
                <a:lnTo>
                  <a:pt x="6" y="47"/>
                </a:lnTo>
                <a:lnTo>
                  <a:pt x="6" y="59"/>
                </a:lnTo>
                <a:lnTo>
                  <a:pt x="9" y="65"/>
                </a:lnTo>
                <a:lnTo>
                  <a:pt x="15" y="71"/>
                </a:lnTo>
                <a:lnTo>
                  <a:pt x="21" y="74"/>
                </a:lnTo>
                <a:lnTo>
                  <a:pt x="33" y="74"/>
                </a:lnTo>
                <a:lnTo>
                  <a:pt x="45" y="71"/>
                </a:lnTo>
                <a:lnTo>
                  <a:pt x="57" y="68"/>
                </a:lnTo>
                <a:lnTo>
                  <a:pt x="68" y="65"/>
                </a:lnTo>
                <a:lnTo>
                  <a:pt x="77" y="65"/>
                </a:lnTo>
                <a:lnTo>
                  <a:pt x="83" y="62"/>
                </a:lnTo>
                <a:lnTo>
                  <a:pt x="86" y="6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08" name="Freeform 148"/>
          <p:cNvSpPr>
            <a:spLocks/>
          </p:cNvSpPr>
          <p:nvPr/>
        </p:nvSpPr>
        <p:spPr bwMode="auto">
          <a:xfrm>
            <a:off x="2886075" y="4714875"/>
            <a:ext cx="225425" cy="147638"/>
          </a:xfrm>
          <a:custGeom>
            <a:avLst/>
            <a:gdLst>
              <a:gd name="T0" fmla="*/ 0 w 100"/>
              <a:gd name="T1" fmla="*/ 0 h 62"/>
              <a:gd name="T2" fmla="*/ 0 w 100"/>
              <a:gd name="T3" fmla="*/ 0 h 62"/>
              <a:gd name="T4" fmla="*/ 2147483647 w 100"/>
              <a:gd name="T5" fmla="*/ 2147483647 h 62"/>
              <a:gd name="T6" fmla="*/ 2147483647 w 100"/>
              <a:gd name="T7" fmla="*/ 2147483647 h 62"/>
              <a:gd name="T8" fmla="*/ 2147483647 w 100"/>
              <a:gd name="T9" fmla="*/ 2147483647 h 62"/>
              <a:gd name="T10" fmla="*/ 2147483647 w 100"/>
              <a:gd name="T11" fmla="*/ 2147483647 h 62"/>
              <a:gd name="T12" fmla="*/ 2147483647 w 100"/>
              <a:gd name="T13" fmla="*/ 2147483647 h 62"/>
              <a:gd name="T14" fmla="*/ 2147483647 w 100"/>
              <a:gd name="T15" fmla="*/ 2147483647 h 62"/>
              <a:gd name="T16" fmla="*/ 0 60000 65536"/>
              <a:gd name="T17" fmla="*/ 0 60000 65536"/>
              <a:gd name="T18" fmla="*/ 0 60000 65536"/>
              <a:gd name="T19" fmla="*/ 0 60000 65536"/>
              <a:gd name="T20" fmla="*/ 0 60000 65536"/>
              <a:gd name="T21" fmla="*/ 0 60000 65536"/>
              <a:gd name="T22" fmla="*/ 0 60000 65536"/>
              <a:gd name="T23" fmla="*/ 0 60000 65536"/>
              <a:gd name="T24" fmla="*/ 0 w 100"/>
              <a:gd name="T25" fmla="*/ 0 h 62"/>
              <a:gd name="T26" fmla="*/ 100 w 10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0" h="62">
                <a:moveTo>
                  <a:pt x="0" y="0"/>
                </a:moveTo>
                <a:lnTo>
                  <a:pt x="0" y="0"/>
                </a:lnTo>
                <a:lnTo>
                  <a:pt x="56" y="62"/>
                </a:lnTo>
                <a:lnTo>
                  <a:pt x="74" y="59"/>
                </a:lnTo>
                <a:lnTo>
                  <a:pt x="83" y="38"/>
                </a:lnTo>
                <a:lnTo>
                  <a:pt x="88" y="24"/>
                </a:lnTo>
                <a:lnTo>
                  <a:pt x="100" y="24"/>
                </a:lnTo>
                <a:lnTo>
                  <a:pt x="100" y="2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09" name="Freeform 149"/>
          <p:cNvSpPr>
            <a:spLocks/>
          </p:cNvSpPr>
          <p:nvPr/>
        </p:nvSpPr>
        <p:spPr bwMode="auto">
          <a:xfrm>
            <a:off x="2886075" y="4714875"/>
            <a:ext cx="225425" cy="147638"/>
          </a:xfrm>
          <a:custGeom>
            <a:avLst/>
            <a:gdLst>
              <a:gd name="T0" fmla="*/ 0 w 100"/>
              <a:gd name="T1" fmla="*/ 0 h 62"/>
              <a:gd name="T2" fmla="*/ 2147483647 w 100"/>
              <a:gd name="T3" fmla="*/ 2147483647 h 62"/>
              <a:gd name="T4" fmla="*/ 2147483647 w 100"/>
              <a:gd name="T5" fmla="*/ 2147483647 h 62"/>
              <a:gd name="T6" fmla="*/ 2147483647 w 100"/>
              <a:gd name="T7" fmla="*/ 2147483647 h 62"/>
              <a:gd name="T8" fmla="*/ 2147483647 w 100"/>
              <a:gd name="T9" fmla="*/ 2147483647 h 62"/>
              <a:gd name="T10" fmla="*/ 2147483647 w 100"/>
              <a:gd name="T11" fmla="*/ 2147483647 h 62"/>
              <a:gd name="T12" fmla="*/ 2147483647 w 100"/>
              <a:gd name="T13" fmla="*/ 2147483647 h 62"/>
              <a:gd name="T14" fmla="*/ 2147483647 w 100"/>
              <a:gd name="T15" fmla="*/ 2147483647 h 62"/>
              <a:gd name="T16" fmla="*/ 2147483647 w 100"/>
              <a:gd name="T17" fmla="*/ 2147483647 h 62"/>
              <a:gd name="T18" fmla="*/ 2147483647 w 100"/>
              <a:gd name="T19" fmla="*/ 2147483647 h 62"/>
              <a:gd name="T20" fmla="*/ 2147483647 w 100"/>
              <a:gd name="T21" fmla="*/ 2147483647 h 62"/>
              <a:gd name="T22" fmla="*/ 2147483647 w 100"/>
              <a:gd name="T23" fmla="*/ 2147483647 h 62"/>
              <a:gd name="T24" fmla="*/ 2147483647 w 100"/>
              <a:gd name="T25" fmla="*/ 2147483647 h 62"/>
              <a:gd name="T26" fmla="*/ 2147483647 w 100"/>
              <a:gd name="T27" fmla="*/ 2147483647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62"/>
              <a:gd name="T44" fmla="*/ 100 w 100"/>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62">
                <a:moveTo>
                  <a:pt x="0" y="0"/>
                </a:moveTo>
                <a:lnTo>
                  <a:pt x="29" y="32"/>
                </a:lnTo>
                <a:lnTo>
                  <a:pt x="41" y="44"/>
                </a:lnTo>
                <a:lnTo>
                  <a:pt x="50" y="53"/>
                </a:lnTo>
                <a:lnTo>
                  <a:pt x="59" y="59"/>
                </a:lnTo>
                <a:lnTo>
                  <a:pt x="65" y="62"/>
                </a:lnTo>
                <a:lnTo>
                  <a:pt x="74" y="56"/>
                </a:lnTo>
                <a:lnTo>
                  <a:pt x="80" y="50"/>
                </a:lnTo>
                <a:lnTo>
                  <a:pt x="83" y="38"/>
                </a:lnTo>
                <a:lnTo>
                  <a:pt x="85" y="32"/>
                </a:lnTo>
                <a:lnTo>
                  <a:pt x="88" y="26"/>
                </a:lnTo>
                <a:lnTo>
                  <a:pt x="94" y="24"/>
                </a:lnTo>
                <a:lnTo>
                  <a:pt x="100" y="24"/>
                </a:lnTo>
                <a:lnTo>
                  <a:pt x="100" y="2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10" name="Freeform 150"/>
          <p:cNvSpPr>
            <a:spLocks/>
          </p:cNvSpPr>
          <p:nvPr/>
        </p:nvSpPr>
        <p:spPr bwMode="auto">
          <a:xfrm>
            <a:off x="2624138" y="3806825"/>
            <a:ext cx="204787" cy="246063"/>
          </a:xfrm>
          <a:custGeom>
            <a:avLst/>
            <a:gdLst>
              <a:gd name="T0" fmla="*/ 2147483647 w 89"/>
              <a:gd name="T1" fmla="*/ 0 h 103"/>
              <a:gd name="T2" fmla="*/ 2147483647 w 89"/>
              <a:gd name="T3" fmla="*/ 0 h 103"/>
              <a:gd name="T4" fmla="*/ 2147483647 w 89"/>
              <a:gd name="T5" fmla="*/ 2147483647 h 103"/>
              <a:gd name="T6" fmla="*/ 2147483647 w 89"/>
              <a:gd name="T7" fmla="*/ 2147483647 h 103"/>
              <a:gd name="T8" fmla="*/ 0 w 89"/>
              <a:gd name="T9" fmla="*/ 2147483647 h 103"/>
              <a:gd name="T10" fmla="*/ 2147483647 w 89"/>
              <a:gd name="T11" fmla="*/ 2147483647 h 103"/>
              <a:gd name="T12" fmla="*/ 2147483647 w 89"/>
              <a:gd name="T13" fmla="*/ 2147483647 h 103"/>
              <a:gd name="T14" fmla="*/ 2147483647 w 89"/>
              <a:gd name="T15" fmla="*/ 2147483647 h 103"/>
              <a:gd name="T16" fmla="*/ 2147483647 w 89"/>
              <a:gd name="T17" fmla="*/ 2147483647 h 103"/>
              <a:gd name="T18" fmla="*/ 2147483647 w 89"/>
              <a:gd name="T19" fmla="*/ 2147483647 h 103"/>
              <a:gd name="T20" fmla="*/ 2147483647 w 89"/>
              <a:gd name="T21" fmla="*/ 2147483647 h 103"/>
              <a:gd name="T22" fmla="*/ 2147483647 w 89"/>
              <a:gd name="T23" fmla="*/ 2147483647 h 103"/>
              <a:gd name="T24" fmla="*/ 2147483647 w 89"/>
              <a:gd name="T25" fmla="*/ 2147483647 h 103"/>
              <a:gd name="T26" fmla="*/ 2147483647 w 89"/>
              <a:gd name="T27" fmla="*/ 0 h 1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103"/>
              <a:gd name="T44" fmla="*/ 89 w 89"/>
              <a:gd name="T45" fmla="*/ 103 h 10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103">
                <a:moveTo>
                  <a:pt x="56" y="0"/>
                </a:moveTo>
                <a:lnTo>
                  <a:pt x="56" y="0"/>
                </a:lnTo>
                <a:lnTo>
                  <a:pt x="30" y="38"/>
                </a:lnTo>
                <a:lnTo>
                  <a:pt x="15" y="50"/>
                </a:lnTo>
                <a:lnTo>
                  <a:pt x="0" y="59"/>
                </a:lnTo>
                <a:lnTo>
                  <a:pt x="50" y="103"/>
                </a:lnTo>
                <a:lnTo>
                  <a:pt x="59" y="97"/>
                </a:lnTo>
                <a:lnTo>
                  <a:pt x="74" y="74"/>
                </a:lnTo>
                <a:lnTo>
                  <a:pt x="83" y="62"/>
                </a:lnTo>
                <a:lnTo>
                  <a:pt x="89" y="47"/>
                </a:lnTo>
                <a:lnTo>
                  <a:pt x="68" y="23"/>
                </a:lnTo>
                <a:lnTo>
                  <a:pt x="65" y="5"/>
                </a:lnTo>
                <a:lnTo>
                  <a:pt x="59" y="3"/>
                </a:lnTo>
                <a:lnTo>
                  <a:pt x="56"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11" name="Freeform 151"/>
          <p:cNvSpPr>
            <a:spLocks/>
          </p:cNvSpPr>
          <p:nvPr/>
        </p:nvSpPr>
        <p:spPr bwMode="auto">
          <a:xfrm>
            <a:off x="2638425" y="3806825"/>
            <a:ext cx="176213" cy="238125"/>
          </a:xfrm>
          <a:custGeom>
            <a:avLst/>
            <a:gdLst>
              <a:gd name="T0" fmla="*/ 2147483647 w 80"/>
              <a:gd name="T1" fmla="*/ 2147483647 h 100"/>
              <a:gd name="T2" fmla="*/ 2147483647 w 80"/>
              <a:gd name="T3" fmla="*/ 0 h 100"/>
              <a:gd name="T4" fmla="*/ 2147483647 w 80"/>
              <a:gd name="T5" fmla="*/ 2147483647 h 100"/>
              <a:gd name="T6" fmla="*/ 2147483647 w 80"/>
              <a:gd name="T7" fmla="*/ 2147483647 h 100"/>
              <a:gd name="T8" fmla="*/ 2147483647 w 80"/>
              <a:gd name="T9" fmla="*/ 2147483647 h 100"/>
              <a:gd name="T10" fmla="*/ 2147483647 w 80"/>
              <a:gd name="T11" fmla="*/ 2147483647 h 100"/>
              <a:gd name="T12" fmla="*/ 2147483647 w 80"/>
              <a:gd name="T13" fmla="*/ 2147483647 h 100"/>
              <a:gd name="T14" fmla="*/ 2147483647 w 80"/>
              <a:gd name="T15" fmla="*/ 2147483647 h 100"/>
              <a:gd name="T16" fmla="*/ 2147483647 w 80"/>
              <a:gd name="T17" fmla="*/ 2147483647 h 100"/>
              <a:gd name="T18" fmla="*/ 0 w 80"/>
              <a:gd name="T19" fmla="*/ 2147483647 h 100"/>
              <a:gd name="T20" fmla="*/ 2147483647 w 80"/>
              <a:gd name="T21" fmla="*/ 2147483647 h 100"/>
              <a:gd name="T22" fmla="*/ 2147483647 w 80"/>
              <a:gd name="T23" fmla="*/ 2147483647 h 100"/>
              <a:gd name="T24" fmla="*/ 2147483647 w 80"/>
              <a:gd name="T25" fmla="*/ 2147483647 h 100"/>
              <a:gd name="T26" fmla="*/ 2147483647 w 80"/>
              <a:gd name="T27" fmla="*/ 2147483647 h 100"/>
              <a:gd name="T28" fmla="*/ 2147483647 w 80"/>
              <a:gd name="T29" fmla="*/ 2147483647 h 100"/>
              <a:gd name="T30" fmla="*/ 2147483647 w 80"/>
              <a:gd name="T31" fmla="*/ 2147483647 h 100"/>
              <a:gd name="T32" fmla="*/ 2147483647 w 80"/>
              <a:gd name="T33" fmla="*/ 2147483647 h 100"/>
              <a:gd name="T34" fmla="*/ 2147483647 w 80"/>
              <a:gd name="T35" fmla="*/ 2147483647 h 100"/>
              <a:gd name="T36" fmla="*/ 2147483647 w 80"/>
              <a:gd name="T37" fmla="*/ 2147483647 h 100"/>
              <a:gd name="T38" fmla="*/ 2147483647 w 80"/>
              <a:gd name="T39" fmla="*/ 2147483647 h 100"/>
              <a:gd name="T40" fmla="*/ 2147483647 w 80"/>
              <a:gd name="T41" fmla="*/ 2147483647 h 100"/>
              <a:gd name="T42" fmla="*/ 2147483647 w 80"/>
              <a:gd name="T43" fmla="*/ 2147483647 h 100"/>
              <a:gd name="T44" fmla="*/ 2147483647 w 80"/>
              <a:gd name="T45" fmla="*/ 2147483647 h 100"/>
              <a:gd name="T46" fmla="*/ 2147483647 w 80"/>
              <a:gd name="T47" fmla="*/ 2147483647 h 100"/>
              <a:gd name="T48" fmla="*/ 2147483647 w 80"/>
              <a:gd name="T49" fmla="*/ 2147483647 h 100"/>
              <a:gd name="T50" fmla="*/ 2147483647 w 80"/>
              <a:gd name="T51" fmla="*/ 2147483647 h 100"/>
              <a:gd name="T52" fmla="*/ 2147483647 w 80"/>
              <a:gd name="T53" fmla="*/ 2147483647 h 100"/>
              <a:gd name="T54" fmla="*/ 2147483647 w 80"/>
              <a:gd name="T55" fmla="*/ 2147483647 h 100"/>
              <a:gd name="T56" fmla="*/ 2147483647 w 80"/>
              <a:gd name="T57" fmla="*/ 2147483647 h 100"/>
              <a:gd name="T58" fmla="*/ 2147483647 w 80"/>
              <a:gd name="T59" fmla="*/ 2147483647 h 100"/>
              <a:gd name="T60" fmla="*/ 2147483647 w 80"/>
              <a:gd name="T61" fmla="*/ 2147483647 h 100"/>
              <a:gd name="T62" fmla="*/ 2147483647 w 80"/>
              <a:gd name="T63" fmla="*/ 2147483647 h 1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0"/>
              <a:gd name="T97" fmla="*/ 0 h 100"/>
              <a:gd name="T98" fmla="*/ 80 w 80"/>
              <a:gd name="T99" fmla="*/ 100 h 1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0" h="100">
                <a:moveTo>
                  <a:pt x="53" y="3"/>
                </a:moveTo>
                <a:lnTo>
                  <a:pt x="50" y="0"/>
                </a:lnTo>
                <a:lnTo>
                  <a:pt x="38" y="20"/>
                </a:lnTo>
                <a:lnTo>
                  <a:pt x="30" y="26"/>
                </a:lnTo>
                <a:lnTo>
                  <a:pt x="27" y="35"/>
                </a:lnTo>
                <a:lnTo>
                  <a:pt x="21" y="41"/>
                </a:lnTo>
                <a:lnTo>
                  <a:pt x="18" y="44"/>
                </a:lnTo>
                <a:lnTo>
                  <a:pt x="9" y="50"/>
                </a:lnTo>
                <a:lnTo>
                  <a:pt x="3" y="56"/>
                </a:lnTo>
                <a:lnTo>
                  <a:pt x="0" y="59"/>
                </a:lnTo>
                <a:lnTo>
                  <a:pt x="3" y="65"/>
                </a:lnTo>
                <a:lnTo>
                  <a:pt x="9" y="71"/>
                </a:lnTo>
                <a:lnTo>
                  <a:pt x="21" y="83"/>
                </a:lnTo>
                <a:lnTo>
                  <a:pt x="30" y="91"/>
                </a:lnTo>
                <a:lnTo>
                  <a:pt x="38" y="97"/>
                </a:lnTo>
                <a:lnTo>
                  <a:pt x="44" y="100"/>
                </a:lnTo>
                <a:lnTo>
                  <a:pt x="50" y="100"/>
                </a:lnTo>
                <a:lnTo>
                  <a:pt x="53" y="94"/>
                </a:lnTo>
                <a:lnTo>
                  <a:pt x="62" y="85"/>
                </a:lnTo>
                <a:lnTo>
                  <a:pt x="68" y="77"/>
                </a:lnTo>
                <a:lnTo>
                  <a:pt x="74" y="68"/>
                </a:lnTo>
                <a:lnTo>
                  <a:pt x="77" y="62"/>
                </a:lnTo>
                <a:lnTo>
                  <a:pt x="80" y="56"/>
                </a:lnTo>
                <a:lnTo>
                  <a:pt x="80" y="50"/>
                </a:lnTo>
                <a:lnTo>
                  <a:pt x="80" y="47"/>
                </a:lnTo>
                <a:lnTo>
                  <a:pt x="77" y="41"/>
                </a:lnTo>
                <a:lnTo>
                  <a:pt x="74" y="35"/>
                </a:lnTo>
                <a:lnTo>
                  <a:pt x="65" y="23"/>
                </a:lnTo>
                <a:lnTo>
                  <a:pt x="62" y="14"/>
                </a:lnTo>
                <a:lnTo>
                  <a:pt x="59" y="8"/>
                </a:lnTo>
                <a:lnTo>
                  <a:pt x="56" y="5"/>
                </a:lnTo>
                <a:lnTo>
                  <a:pt x="53"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12" name="Freeform 152"/>
          <p:cNvSpPr>
            <a:spLocks/>
          </p:cNvSpPr>
          <p:nvPr/>
        </p:nvSpPr>
        <p:spPr bwMode="auto">
          <a:xfrm>
            <a:off x="2505075" y="3944938"/>
            <a:ext cx="141288" cy="179387"/>
          </a:xfrm>
          <a:custGeom>
            <a:avLst/>
            <a:gdLst>
              <a:gd name="T0" fmla="*/ 2147483647 w 62"/>
              <a:gd name="T1" fmla="*/ 0 h 74"/>
              <a:gd name="T2" fmla="*/ 2147483647 w 62"/>
              <a:gd name="T3" fmla="*/ 0 h 74"/>
              <a:gd name="T4" fmla="*/ 2147483647 w 62"/>
              <a:gd name="T5" fmla="*/ 2147483647 h 74"/>
              <a:gd name="T6" fmla="*/ 0 w 62"/>
              <a:gd name="T7" fmla="*/ 2147483647 h 74"/>
              <a:gd name="T8" fmla="*/ 0 w 62"/>
              <a:gd name="T9" fmla="*/ 2147483647 h 74"/>
              <a:gd name="T10" fmla="*/ 0 w 62"/>
              <a:gd name="T11" fmla="*/ 2147483647 h 74"/>
              <a:gd name="T12" fmla="*/ 0 w 62"/>
              <a:gd name="T13" fmla="*/ 2147483647 h 74"/>
              <a:gd name="T14" fmla="*/ 2147483647 w 62"/>
              <a:gd name="T15" fmla="*/ 2147483647 h 74"/>
              <a:gd name="T16" fmla="*/ 2147483647 w 62"/>
              <a:gd name="T17" fmla="*/ 2147483647 h 74"/>
              <a:gd name="T18" fmla="*/ 2147483647 w 62"/>
              <a:gd name="T19" fmla="*/ 2147483647 h 74"/>
              <a:gd name="T20" fmla="*/ 2147483647 w 62"/>
              <a:gd name="T21" fmla="*/ 2147483647 h 74"/>
              <a:gd name="T22" fmla="*/ 2147483647 w 62"/>
              <a:gd name="T23" fmla="*/ 2147483647 h 74"/>
              <a:gd name="T24" fmla="*/ 2147483647 w 62"/>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
              <a:gd name="T40" fmla="*/ 0 h 74"/>
              <a:gd name="T41" fmla="*/ 62 w 62"/>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 h="74">
                <a:moveTo>
                  <a:pt x="50" y="0"/>
                </a:moveTo>
                <a:lnTo>
                  <a:pt x="50" y="0"/>
                </a:lnTo>
                <a:lnTo>
                  <a:pt x="11" y="3"/>
                </a:lnTo>
                <a:lnTo>
                  <a:pt x="0" y="18"/>
                </a:lnTo>
                <a:lnTo>
                  <a:pt x="0" y="50"/>
                </a:lnTo>
                <a:lnTo>
                  <a:pt x="0" y="71"/>
                </a:lnTo>
                <a:lnTo>
                  <a:pt x="0" y="74"/>
                </a:lnTo>
                <a:lnTo>
                  <a:pt x="8" y="62"/>
                </a:lnTo>
                <a:lnTo>
                  <a:pt x="44" y="41"/>
                </a:lnTo>
                <a:lnTo>
                  <a:pt x="62" y="32"/>
                </a:lnTo>
                <a:lnTo>
                  <a:pt x="44" y="15"/>
                </a:lnTo>
                <a:lnTo>
                  <a:pt x="41" y="9"/>
                </a:lnTo>
                <a:lnTo>
                  <a:pt x="5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13" name="Freeform 153"/>
          <p:cNvSpPr>
            <a:spLocks/>
          </p:cNvSpPr>
          <p:nvPr/>
        </p:nvSpPr>
        <p:spPr bwMode="auto">
          <a:xfrm>
            <a:off x="2505075" y="3944938"/>
            <a:ext cx="133350" cy="179387"/>
          </a:xfrm>
          <a:custGeom>
            <a:avLst/>
            <a:gdLst>
              <a:gd name="T0" fmla="*/ 2147483647 w 59"/>
              <a:gd name="T1" fmla="*/ 2147483647 h 74"/>
              <a:gd name="T2" fmla="*/ 2147483647 w 59"/>
              <a:gd name="T3" fmla="*/ 0 h 74"/>
              <a:gd name="T4" fmla="*/ 2147483647 w 59"/>
              <a:gd name="T5" fmla="*/ 2147483647 h 74"/>
              <a:gd name="T6" fmla="*/ 2147483647 w 59"/>
              <a:gd name="T7" fmla="*/ 2147483647 h 74"/>
              <a:gd name="T8" fmla="*/ 2147483647 w 59"/>
              <a:gd name="T9" fmla="*/ 2147483647 h 74"/>
              <a:gd name="T10" fmla="*/ 2147483647 w 59"/>
              <a:gd name="T11" fmla="*/ 2147483647 h 74"/>
              <a:gd name="T12" fmla="*/ 2147483647 w 59"/>
              <a:gd name="T13" fmla="*/ 2147483647 h 74"/>
              <a:gd name="T14" fmla="*/ 2147483647 w 59"/>
              <a:gd name="T15" fmla="*/ 2147483647 h 74"/>
              <a:gd name="T16" fmla="*/ 0 w 59"/>
              <a:gd name="T17" fmla="*/ 2147483647 h 74"/>
              <a:gd name="T18" fmla="*/ 0 w 59"/>
              <a:gd name="T19" fmla="*/ 2147483647 h 74"/>
              <a:gd name="T20" fmla="*/ 0 w 59"/>
              <a:gd name="T21" fmla="*/ 2147483647 h 74"/>
              <a:gd name="T22" fmla="*/ 0 w 59"/>
              <a:gd name="T23" fmla="*/ 2147483647 h 74"/>
              <a:gd name="T24" fmla="*/ 0 w 59"/>
              <a:gd name="T25" fmla="*/ 2147483647 h 74"/>
              <a:gd name="T26" fmla="*/ 0 w 59"/>
              <a:gd name="T27" fmla="*/ 2147483647 h 74"/>
              <a:gd name="T28" fmla="*/ 2147483647 w 59"/>
              <a:gd name="T29" fmla="*/ 2147483647 h 74"/>
              <a:gd name="T30" fmla="*/ 2147483647 w 59"/>
              <a:gd name="T31" fmla="*/ 2147483647 h 74"/>
              <a:gd name="T32" fmla="*/ 2147483647 w 59"/>
              <a:gd name="T33" fmla="*/ 2147483647 h 74"/>
              <a:gd name="T34" fmla="*/ 2147483647 w 59"/>
              <a:gd name="T35" fmla="*/ 2147483647 h 74"/>
              <a:gd name="T36" fmla="*/ 2147483647 w 59"/>
              <a:gd name="T37" fmla="*/ 2147483647 h 74"/>
              <a:gd name="T38" fmla="*/ 2147483647 w 59"/>
              <a:gd name="T39" fmla="*/ 2147483647 h 74"/>
              <a:gd name="T40" fmla="*/ 2147483647 w 59"/>
              <a:gd name="T41" fmla="*/ 2147483647 h 74"/>
              <a:gd name="T42" fmla="*/ 2147483647 w 59"/>
              <a:gd name="T43" fmla="*/ 2147483647 h 74"/>
              <a:gd name="T44" fmla="*/ 2147483647 w 59"/>
              <a:gd name="T45" fmla="*/ 2147483647 h 74"/>
              <a:gd name="T46" fmla="*/ 2147483647 w 59"/>
              <a:gd name="T47" fmla="*/ 2147483647 h 74"/>
              <a:gd name="T48" fmla="*/ 2147483647 w 59"/>
              <a:gd name="T49" fmla="*/ 2147483647 h 74"/>
              <a:gd name="T50" fmla="*/ 2147483647 w 59"/>
              <a:gd name="T51" fmla="*/ 2147483647 h 74"/>
              <a:gd name="T52" fmla="*/ 2147483647 w 59"/>
              <a:gd name="T53" fmla="*/ 2147483647 h 74"/>
              <a:gd name="T54" fmla="*/ 2147483647 w 59"/>
              <a:gd name="T55" fmla="*/ 2147483647 h 74"/>
              <a:gd name="T56" fmla="*/ 2147483647 w 59"/>
              <a:gd name="T57" fmla="*/ 2147483647 h 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
              <a:gd name="T88" fmla="*/ 0 h 74"/>
              <a:gd name="T89" fmla="*/ 59 w 59"/>
              <a:gd name="T90" fmla="*/ 74 h 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 h="74">
                <a:moveTo>
                  <a:pt x="47" y="6"/>
                </a:moveTo>
                <a:lnTo>
                  <a:pt x="50" y="0"/>
                </a:lnTo>
                <a:lnTo>
                  <a:pt x="32" y="3"/>
                </a:lnTo>
                <a:lnTo>
                  <a:pt x="23" y="3"/>
                </a:lnTo>
                <a:lnTo>
                  <a:pt x="14" y="6"/>
                </a:lnTo>
                <a:lnTo>
                  <a:pt x="8" y="6"/>
                </a:lnTo>
                <a:lnTo>
                  <a:pt x="6" y="12"/>
                </a:lnTo>
                <a:lnTo>
                  <a:pt x="3" y="21"/>
                </a:lnTo>
                <a:lnTo>
                  <a:pt x="0" y="35"/>
                </a:lnTo>
                <a:lnTo>
                  <a:pt x="0" y="50"/>
                </a:lnTo>
                <a:lnTo>
                  <a:pt x="0" y="62"/>
                </a:lnTo>
                <a:lnTo>
                  <a:pt x="0" y="68"/>
                </a:lnTo>
                <a:lnTo>
                  <a:pt x="0" y="74"/>
                </a:lnTo>
                <a:lnTo>
                  <a:pt x="0" y="71"/>
                </a:lnTo>
                <a:lnTo>
                  <a:pt x="6" y="68"/>
                </a:lnTo>
                <a:lnTo>
                  <a:pt x="8" y="65"/>
                </a:lnTo>
                <a:lnTo>
                  <a:pt x="11" y="62"/>
                </a:lnTo>
                <a:lnTo>
                  <a:pt x="17" y="56"/>
                </a:lnTo>
                <a:lnTo>
                  <a:pt x="26" y="53"/>
                </a:lnTo>
                <a:lnTo>
                  <a:pt x="41" y="44"/>
                </a:lnTo>
                <a:lnTo>
                  <a:pt x="53" y="38"/>
                </a:lnTo>
                <a:lnTo>
                  <a:pt x="56" y="35"/>
                </a:lnTo>
                <a:lnTo>
                  <a:pt x="59" y="32"/>
                </a:lnTo>
                <a:lnTo>
                  <a:pt x="56" y="26"/>
                </a:lnTo>
                <a:lnTo>
                  <a:pt x="53" y="24"/>
                </a:lnTo>
                <a:lnTo>
                  <a:pt x="47" y="18"/>
                </a:lnTo>
                <a:lnTo>
                  <a:pt x="44" y="12"/>
                </a:lnTo>
                <a:lnTo>
                  <a:pt x="44" y="9"/>
                </a:lnTo>
                <a:lnTo>
                  <a:pt x="47" y="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14" name="Freeform 154"/>
          <p:cNvSpPr>
            <a:spLocks/>
          </p:cNvSpPr>
          <p:nvPr/>
        </p:nvSpPr>
        <p:spPr bwMode="auto">
          <a:xfrm>
            <a:off x="2363788" y="4079875"/>
            <a:ext cx="204787" cy="266700"/>
          </a:xfrm>
          <a:custGeom>
            <a:avLst/>
            <a:gdLst>
              <a:gd name="T0" fmla="*/ 2147483647 w 92"/>
              <a:gd name="T1" fmla="*/ 0 h 110"/>
              <a:gd name="T2" fmla="*/ 2147483647 w 92"/>
              <a:gd name="T3" fmla="*/ 0 h 110"/>
              <a:gd name="T4" fmla="*/ 0 w 92"/>
              <a:gd name="T5" fmla="*/ 2147483647 h 110"/>
              <a:gd name="T6" fmla="*/ 2147483647 w 92"/>
              <a:gd name="T7" fmla="*/ 2147483647 h 110"/>
              <a:gd name="T8" fmla="*/ 2147483647 w 92"/>
              <a:gd name="T9" fmla="*/ 2147483647 h 110"/>
              <a:gd name="T10" fmla="*/ 2147483647 w 92"/>
              <a:gd name="T11" fmla="*/ 2147483647 h 110"/>
              <a:gd name="T12" fmla="*/ 2147483647 w 92"/>
              <a:gd name="T13" fmla="*/ 2147483647 h 110"/>
              <a:gd name="T14" fmla="*/ 2147483647 w 92"/>
              <a:gd name="T15" fmla="*/ 2147483647 h 110"/>
              <a:gd name="T16" fmla="*/ 2147483647 w 92"/>
              <a:gd name="T17" fmla="*/ 2147483647 h 110"/>
              <a:gd name="T18" fmla="*/ 2147483647 w 92"/>
              <a:gd name="T19" fmla="*/ 2147483647 h 110"/>
              <a:gd name="T20" fmla="*/ 2147483647 w 92"/>
              <a:gd name="T21" fmla="*/ 2147483647 h 110"/>
              <a:gd name="T22" fmla="*/ 2147483647 w 92"/>
              <a:gd name="T23" fmla="*/ 2147483647 h 110"/>
              <a:gd name="T24" fmla="*/ 2147483647 w 92"/>
              <a:gd name="T25" fmla="*/ 2147483647 h 110"/>
              <a:gd name="T26" fmla="*/ 2147483647 w 92"/>
              <a:gd name="T27" fmla="*/ 0 h 1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2"/>
              <a:gd name="T43" fmla="*/ 0 h 110"/>
              <a:gd name="T44" fmla="*/ 92 w 92"/>
              <a:gd name="T45" fmla="*/ 110 h 1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2" h="110">
                <a:moveTo>
                  <a:pt x="54" y="0"/>
                </a:moveTo>
                <a:lnTo>
                  <a:pt x="54" y="0"/>
                </a:lnTo>
                <a:lnTo>
                  <a:pt x="0" y="36"/>
                </a:lnTo>
                <a:lnTo>
                  <a:pt x="15" y="71"/>
                </a:lnTo>
                <a:lnTo>
                  <a:pt x="27" y="110"/>
                </a:lnTo>
                <a:lnTo>
                  <a:pt x="39" y="107"/>
                </a:lnTo>
                <a:lnTo>
                  <a:pt x="71" y="98"/>
                </a:lnTo>
                <a:lnTo>
                  <a:pt x="92" y="95"/>
                </a:lnTo>
                <a:lnTo>
                  <a:pt x="86" y="83"/>
                </a:lnTo>
                <a:lnTo>
                  <a:pt x="69" y="65"/>
                </a:lnTo>
                <a:lnTo>
                  <a:pt x="57" y="48"/>
                </a:lnTo>
                <a:lnTo>
                  <a:pt x="51" y="27"/>
                </a:lnTo>
                <a:lnTo>
                  <a:pt x="51" y="12"/>
                </a:lnTo>
                <a:lnTo>
                  <a:pt x="54"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15" name="Freeform 155"/>
          <p:cNvSpPr>
            <a:spLocks/>
          </p:cNvSpPr>
          <p:nvPr/>
        </p:nvSpPr>
        <p:spPr bwMode="auto">
          <a:xfrm>
            <a:off x="2378075" y="4079875"/>
            <a:ext cx="182563" cy="266700"/>
          </a:xfrm>
          <a:custGeom>
            <a:avLst/>
            <a:gdLst>
              <a:gd name="T0" fmla="*/ 2147483647 w 83"/>
              <a:gd name="T1" fmla="*/ 2147483647 h 110"/>
              <a:gd name="T2" fmla="*/ 2147483647 w 83"/>
              <a:gd name="T3" fmla="*/ 0 h 110"/>
              <a:gd name="T4" fmla="*/ 2147483647 w 83"/>
              <a:gd name="T5" fmla="*/ 2147483647 h 110"/>
              <a:gd name="T6" fmla="*/ 2147483647 w 83"/>
              <a:gd name="T7" fmla="*/ 2147483647 h 110"/>
              <a:gd name="T8" fmla="*/ 2147483647 w 83"/>
              <a:gd name="T9" fmla="*/ 2147483647 h 110"/>
              <a:gd name="T10" fmla="*/ 0 w 83"/>
              <a:gd name="T11" fmla="*/ 2147483647 h 110"/>
              <a:gd name="T12" fmla="*/ 2147483647 w 83"/>
              <a:gd name="T13" fmla="*/ 2147483647 h 110"/>
              <a:gd name="T14" fmla="*/ 2147483647 w 83"/>
              <a:gd name="T15" fmla="*/ 2147483647 h 110"/>
              <a:gd name="T16" fmla="*/ 2147483647 w 83"/>
              <a:gd name="T17" fmla="*/ 2147483647 h 110"/>
              <a:gd name="T18" fmla="*/ 2147483647 w 83"/>
              <a:gd name="T19" fmla="*/ 2147483647 h 110"/>
              <a:gd name="T20" fmla="*/ 2147483647 w 83"/>
              <a:gd name="T21" fmla="*/ 2147483647 h 110"/>
              <a:gd name="T22" fmla="*/ 2147483647 w 83"/>
              <a:gd name="T23" fmla="*/ 2147483647 h 110"/>
              <a:gd name="T24" fmla="*/ 2147483647 w 83"/>
              <a:gd name="T25" fmla="*/ 2147483647 h 110"/>
              <a:gd name="T26" fmla="*/ 2147483647 w 83"/>
              <a:gd name="T27" fmla="*/ 2147483647 h 110"/>
              <a:gd name="T28" fmla="*/ 2147483647 w 83"/>
              <a:gd name="T29" fmla="*/ 2147483647 h 110"/>
              <a:gd name="T30" fmla="*/ 2147483647 w 83"/>
              <a:gd name="T31" fmla="*/ 2147483647 h 110"/>
              <a:gd name="T32" fmla="*/ 2147483647 w 83"/>
              <a:gd name="T33" fmla="*/ 2147483647 h 110"/>
              <a:gd name="T34" fmla="*/ 2147483647 w 83"/>
              <a:gd name="T35" fmla="*/ 2147483647 h 110"/>
              <a:gd name="T36" fmla="*/ 2147483647 w 83"/>
              <a:gd name="T37" fmla="*/ 2147483647 h 110"/>
              <a:gd name="T38" fmla="*/ 2147483647 w 83"/>
              <a:gd name="T39" fmla="*/ 2147483647 h 110"/>
              <a:gd name="T40" fmla="*/ 2147483647 w 83"/>
              <a:gd name="T41" fmla="*/ 2147483647 h 110"/>
              <a:gd name="T42" fmla="*/ 2147483647 w 83"/>
              <a:gd name="T43" fmla="*/ 2147483647 h 110"/>
              <a:gd name="T44" fmla="*/ 2147483647 w 83"/>
              <a:gd name="T45" fmla="*/ 2147483647 h 110"/>
              <a:gd name="T46" fmla="*/ 2147483647 w 83"/>
              <a:gd name="T47" fmla="*/ 2147483647 h 110"/>
              <a:gd name="T48" fmla="*/ 2147483647 w 83"/>
              <a:gd name="T49" fmla="*/ 2147483647 h 110"/>
              <a:gd name="T50" fmla="*/ 2147483647 w 83"/>
              <a:gd name="T51" fmla="*/ 2147483647 h 110"/>
              <a:gd name="T52" fmla="*/ 2147483647 w 83"/>
              <a:gd name="T53" fmla="*/ 2147483647 h 110"/>
              <a:gd name="T54" fmla="*/ 2147483647 w 83"/>
              <a:gd name="T55" fmla="*/ 2147483647 h 110"/>
              <a:gd name="T56" fmla="*/ 2147483647 w 83"/>
              <a:gd name="T57" fmla="*/ 2147483647 h 110"/>
              <a:gd name="T58" fmla="*/ 2147483647 w 83"/>
              <a:gd name="T59" fmla="*/ 2147483647 h 110"/>
              <a:gd name="T60" fmla="*/ 2147483647 w 83"/>
              <a:gd name="T61" fmla="*/ 2147483647 h 1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
              <a:gd name="T94" fmla="*/ 0 h 110"/>
              <a:gd name="T95" fmla="*/ 83 w 83"/>
              <a:gd name="T96" fmla="*/ 110 h 1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 h="110">
                <a:moveTo>
                  <a:pt x="48" y="6"/>
                </a:moveTo>
                <a:lnTo>
                  <a:pt x="48" y="0"/>
                </a:lnTo>
                <a:lnTo>
                  <a:pt x="21" y="18"/>
                </a:lnTo>
                <a:lnTo>
                  <a:pt x="9" y="27"/>
                </a:lnTo>
                <a:lnTo>
                  <a:pt x="3" y="36"/>
                </a:lnTo>
                <a:lnTo>
                  <a:pt x="0" y="45"/>
                </a:lnTo>
                <a:lnTo>
                  <a:pt x="3" y="53"/>
                </a:lnTo>
                <a:lnTo>
                  <a:pt x="9" y="71"/>
                </a:lnTo>
                <a:lnTo>
                  <a:pt x="15" y="92"/>
                </a:lnTo>
                <a:lnTo>
                  <a:pt x="18" y="98"/>
                </a:lnTo>
                <a:lnTo>
                  <a:pt x="21" y="104"/>
                </a:lnTo>
                <a:lnTo>
                  <a:pt x="24" y="107"/>
                </a:lnTo>
                <a:lnTo>
                  <a:pt x="27" y="110"/>
                </a:lnTo>
                <a:lnTo>
                  <a:pt x="36" y="107"/>
                </a:lnTo>
                <a:lnTo>
                  <a:pt x="51" y="104"/>
                </a:lnTo>
                <a:lnTo>
                  <a:pt x="65" y="98"/>
                </a:lnTo>
                <a:lnTo>
                  <a:pt x="77" y="98"/>
                </a:lnTo>
                <a:lnTo>
                  <a:pt x="80" y="95"/>
                </a:lnTo>
                <a:lnTo>
                  <a:pt x="83" y="95"/>
                </a:lnTo>
                <a:lnTo>
                  <a:pt x="83" y="92"/>
                </a:lnTo>
                <a:lnTo>
                  <a:pt x="83" y="89"/>
                </a:lnTo>
                <a:lnTo>
                  <a:pt x="80" y="83"/>
                </a:lnTo>
                <a:lnTo>
                  <a:pt x="71" y="74"/>
                </a:lnTo>
                <a:lnTo>
                  <a:pt x="63" y="65"/>
                </a:lnTo>
                <a:lnTo>
                  <a:pt x="57" y="56"/>
                </a:lnTo>
                <a:lnTo>
                  <a:pt x="51" y="48"/>
                </a:lnTo>
                <a:lnTo>
                  <a:pt x="48" y="39"/>
                </a:lnTo>
                <a:lnTo>
                  <a:pt x="45" y="27"/>
                </a:lnTo>
                <a:lnTo>
                  <a:pt x="45" y="21"/>
                </a:lnTo>
                <a:lnTo>
                  <a:pt x="45" y="12"/>
                </a:lnTo>
                <a:lnTo>
                  <a:pt x="48" y="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16" name="Freeform 156"/>
          <p:cNvSpPr>
            <a:spLocks/>
          </p:cNvSpPr>
          <p:nvPr/>
        </p:nvSpPr>
        <p:spPr bwMode="auto">
          <a:xfrm>
            <a:off x="2540000" y="4068763"/>
            <a:ext cx="127000" cy="169862"/>
          </a:xfrm>
          <a:custGeom>
            <a:avLst/>
            <a:gdLst>
              <a:gd name="T0" fmla="*/ 2147483647 w 54"/>
              <a:gd name="T1" fmla="*/ 0 h 71"/>
              <a:gd name="T2" fmla="*/ 2147483647 w 54"/>
              <a:gd name="T3" fmla="*/ 0 h 71"/>
              <a:gd name="T4" fmla="*/ 0 w 54"/>
              <a:gd name="T5" fmla="*/ 2147483647 h 71"/>
              <a:gd name="T6" fmla="*/ 0 w 54"/>
              <a:gd name="T7" fmla="*/ 2147483647 h 71"/>
              <a:gd name="T8" fmla="*/ 2147483647 w 54"/>
              <a:gd name="T9" fmla="*/ 2147483647 h 71"/>
              <a:gd name="T10" fmla="*/ 2147483647 w 54"/>
              <a:gd name="T11" fmla="*/ 2147483647 h 71"/>
              <a:gd name="T12" fmla="*/ 2147483647 w 54"/>
              <a:gd name="T13" fmla="*/ 2147483647 h 71"/>
              <a:gd name="T14" fmla="*/ 2147483647 w 54"/>
              <a:gd name="T15" fmla="*/ 2147483647 h 71"/>
              <a:gd name="T16" fmla="*/ 2147483647 w 54"/>
              <a:gd name="T17" fmla="*/ 2147483647 h 71"/>
              <a:gd name="T18" fmla="*/ 2147483647 w 54"/>
              <a:gd name="T19" fmla="*/ 2147483647 h 71"/>
              <a:gd name="T20" fmla="*/ 2147483647 w 54"/>
              <a:gd name="T21" fmla="*/ 2147483647 h 71"/>
              <a:gd name="T22" fmla="*/ 2147483647 w 54"/>
              <a:gd name="T23" fmla="*/ 0 h 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71"/>
              <a:gd name="T38" fmla="*/ 54 w 54"/>
              <a:gd name="T39" fmla="*/ 71 h 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71">
                <a:moveTo>
                  <a:pt x="3" y="0"/>
                </a:moveTo>
                <a:lnTo>
                  <a:pt x="3" y="0"/>
                </a:lnTo>
                <a:lnTo>
                  <a:pt x="0" y="56"/>
                </a:lnTo>
                <a:lnTo>
                  <a:pt x="0" y="71"/>
                </a:lnTo>
                <a:lnTo>
                  <a:pt x="24" y="71"/>
                </a:lnTo>
                <a:lnTo>
                  <a:pt x="42" y="68"/>
                </a:lnTo>
                <a:lnTo>
                  <a:pt x="51" y="59"/>
                </a:lnTo>
                <a:lnTo>
                  <a:pt x="48" y="36"/>
                </a:lnTo>
                <a:lnTo>
                  <a:pt x="54" y="15"/>
                </a:lnTo>
                <a:lnTo>
                  <a:pt x="36" y="6"/>
                </a:lnTo>
                <a:lnTo>
                  <a:pt x="15" y="6"/>
                </a:lnTo>
                <a:lnTo>
                  <a:pt x="3"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17" name="Freeform 157"/>
          <p:cNvSpPr>
            <a:spLocks/>
          </p:cNvSpPr>
          <p:nvPr/>
        </p:nvSpPr>
        <p:spPr bwMode="auto">
          <a:xfrm>
            <a:off x="2540000" y="4068763"/>
            <a:ext cx="120650" cy="169862"/>
          </a:xfrm>
          <a:custGeom>
            <a:avLst/>
            <a:gdLst>
              <a:gd name="T0" fmla="*/ 2147483647 w 51"/>
              <a:gd name="T1" fmla="*/ 2147483647 h 71"/>
              <a:gd name="T2" fmla="*/ 2147483647 w 51"/>
              <a:gd name="T3" fmla="*/ 0 h 71"/>
              <a:gd name="T4" fmla="*/ 2147483647 w 51"/>
              <a:gd name="T5" fmla="*/ 2147483647 h 71"/>
              <a:gd name="T6" fmla="*/ 0 w 51"/>
              <a:gd name="T7" fmla="*/ 2147483647 h 71"/>
              <a:gd name="T8" fmla="*/ 0 w 51"/>
              <a:gd name="T9" fmla="*/ 2147483647 h 71"/>
              <a:gd name="T10" fmla="*/ 0 w 51"/>
              <a:gd name="T11" fmla="*/ 2147483647 h 71"/>
              <a:gd name="T12" fmla="*/ 0 w 51"/>
              <a:gd name="T13" fmla="*/ 2147483647 h 71"/>
              <a:gd name="T14" fmla="*/ 2147483647 w 51"/>
              <a:gd name="T15" fmla="*/ 2147483647 h 71"/>
              <a:gd name="T16" fmla="*/ 2147483647 w 51"/>
              <a:gd name="T17" fmla="*/ 2147483647 h 71"/>
              <a:gd name="T18" fmla="*/ 2147483647 w 51"/>
              <a:gd name="T19" fmla="*/ 2147483647 h 71"/>
              <a:gd name="T20" fmla="*/ 2147483647 w 51"/>
              <a:gd name="T21" fmla="*/ 2147483647 h 71"/>
              <a:gd name="T22" fmla="*/ 2147483647 w 51"/>
              <a:gd name="T23" fmla="*/ 2147483647 h 71"/>
              <a:gd name="T24" fmla="*/ 2147483647 w 51"/>
              <a:gd name="T25" fmla="*/ 2147483647 h 71"/>
              <a:gd name="T26" fmla="*/ 2147483647 w 51"/>
              <a:gd name="T27" fmla="*/ 2147483647 h 71"/>
              <a:gd name="T28" fmla="*/ 2147483647 w 51"/>
              <a:gd name="T29" fmla="*/ 2147483647 h 71"/>
              <a:gd name="T30" fmla="*/ 2147483647 w 51"/>
              <a:gd name="T31" fmla="*/ 2147483647 h 71"/>
              <a:gd name="T32" fmla="*/ 2147483647 w 51"/>
              <a:gd name="T33" fmla="*/ 2147483647 h 71"/>
              <a:gd name="T34" fmla="*/ 2147483647 w 51"/>
              <a:gd name="T35" fmla="*/ 2147483647 h 71"/>
              <a:gd name="T36" fmla="*/ 2147483647 w 51"/>
              <a:gd name="T37" fmla="*/ 2147483647 h 71"/>
              <a:gd name="T38" fmla="*/ 2147483647 w 51"/>
              <a:gd name="T39" fmla="*/ 2147483647 h 71"/>
              <a:gd name="T40" fmla="*/ 2147483647 w 51"/>
              <a:gd name="T41" fmla="*/ 2147483647 h 71"/>
              <a:gd name="T42" fmla="*/ 2147483647 w 51"/>
              <a:gd name="T43" fmla="*/ 2147483647 h 71"/>
              <a:gd name="T44" fmla="*/ 2147483647 w 51"/>
              <a:gd name="T45" fmla="*/ 2147483647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1"/>
              <a:gd name="T70" fmla="*/ 0 h 71"/>
              <a:gd name="T71" fmla="*/ 51 w 51"/>
              <a:gd name="T72" fmla="*/ 71 h 7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1" h="71">
                <a:moveTo>
                  <a:pt x="9" y="3"/>
                </a:moveTo>
                <a:lnTo>
                  <a:pt x="3" y="0"/>
                </a:lnTo>
                <a:lnTo>
                  <a:pt x="3" y="30"/>
                </a:lnTo>
                <a:lnTo>
                  <a:pt x="0" y="42"/>
                </a:lnTo>
                <a:lnTo>
                  <a:pt x="0" y="51"/>
                </a:lnTo>
                <a:lnTo>
                  <a:pt x="0" y="59"/>
                </a:lnTo>
                <a:lnTo>
                  <a:pt x="0" y="65"/>
                </a:lnTo>
                <a:lnTo>
                  <a:pt x="3" y="68"/>
                </a:lnTo>
                <a:lnTo>
                  <a:pt x="12" y="71"/>
                </a:lnTo>
                <a:lnTo>
                  <a:pt x="24" y="71"/>
                </a:lnTo>
                <a:lnTo>
                  <a:pt x="33" y="71"/>
                </a:lnTo>
                <a:lnTo>
                  <a:pt x="42" y="68"/>
                </a:lnTo>
                <a:lnTo>
                  <a:pt x="48" y="65"/>
                </a:lnTo>
                <a:lnTo>
                  <a:pt x="51" y="56"/>
                </a:lnTo>
                <a:lnTo>
                  <a:pt x="51" y="48"/>
                </a:lnTo>
                <a:lnTo>
                  <a:pt x="48" y="36"/>
                </a:lnTo>
                <a:lnTo>
                  <a:pt x="51" y="27"/>
                </a:lnTo>
                <a:lnTo>
                  <a:pt x="51" y="18"/>
                </a:lnTo>
                <a:lnTo>
                  <a:pt x="45" y="12"/>
                </a:lnTo>
                <a:lnTo>
                  <a:pt x="36" y="6"/>
                </a:lnTo>
                <a:lnTo>
                  <a:pt x="27" y="6"/>
                </a:lnTo>
                <a:lnTo>
                  <a:pt x="15" y="6"/>
                </a:lnTo>
                <a:lnTo>
                  <a:pt x="9"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18" name="Freeform 158"/>
          <p:cNvSpPr>
            <a:spLocks/>
          </p:cNvSpPr>
          <p:nvPr/>
        </p:nvSpPr>
        <p:spPr bwMode="auto">
          <a:xfrm>
            <a:off x="2455863" y="4346575"/>
            <a:ext cx="217487" cy="217488"/>
          </a:xfrm>
          <a:custGeom>
            <a:avLst/>
            <a:gdLst>
              <a:gd name="T0" fmla="*/ 0 w 95"/>
              <a:gd name="T1" fmla="*/ 0 h 92"/>
              <a:gd name="T2" fmla="*/ 0 w 95"/>
              <a:gd name="T3" fmla="*/ 0 h 92"/>
              <a:gd name="T4" fmla="*/ 2147483647 w 95"/>
              <a:gd name="T5" fmla="*/ 2147483647 h 92"/>
              <a:gd name="T6" fmla="*/ 2147483647 w 95"/>
              <a:gd name="T7" fmla="*/ 2147483647 h 92"/>
              <a:gd name="T8" fmla="*/ 2147483647 w 95"/>
              <a:gd name="T9" fmla="*/ 2147483647 h 92"/>
              <a:gd name="T10" fmla="*/ 2147483647 w 95"/>
              <a:gd name="T11" fmla="*/ 2147483647 h 92"/>
              <a:gd name="T12" fmla="*/ 2147483647 w 95"/>
              <a:gd name="T13" fmla="*/ 2147483647 h 92"/>
              <a:gd name="T14" fmla="*/ 2147483647 w 95"/>
              <a:gd name="T15" fmla="*/ 2147483647 h 92"/>
              <a:gd name="T16" fmla="*/ 2147483647 w 95"/>
              <a:gd name="T17" fmla="*/ 2147483647 h 92"/>
              <a:gd name="T18" fmla="*/ 2147483647 w 95"/>
              <a:gd name="T19" fmla="*/ 2147483647 h 92"/>
              <a:gd name="T20" fmla="*/ 2147483647 w 95"/>
              <a:gd name="T21" fmla="*/ 2147483647 h 92"/>
              <a:gd name="T22" fmla="*/ 0 w 95"/>
              <a:gd name="T23" fmla="*/ 0 h 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92"/>
              <a:gd name="T38" fmla="*/ 95 w 95"/>
              <a:gd name="T39" fmla="*/ 92 h 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92">
                <a:moveTo>
                  <a:pt x="0" y="0"/>
                </a:moveTo>
                <a:lnTo>
                  <a:pt x="0" y="0"/>
                </a:lnTo>
                <a:lnTo>
                  <a:pt x="9" y="92"/>
                </a:lnTo>
                <a:lnTo>
                  <a:pt x="35" y="92"/>
                </a:lnTo>
                <a:lnTo>
                  <a:pt x="95" y="86"/>
                </a:lnTo>
                <a:lnTo>
                  <a:pt x="83" y="80"/>
                </a:lnTo>
                <a:lnTo>
                  <a:pt x="65" y="56"/>
                </a:lnTo>
                <a:lnTo>
                  <a:pt x="53" y="32"/>
                </a:lnTo>
                <a:lnTo>
                  <a:pt x="35" y="18"/>
                </a:lnTo>
                <a:lnTo>
                  <a:pt x="15" y="3"/>
                </a:lnTo>
                <a:lnTo>
                  <a:pt x="9" y="3"/>
                </a:lnTo>
                <a:lnTo>
                  <a:pt x="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19" name="Freeform 159"/>
          <p:cNvSpPr>
            <a:spLocks/>
          </p:cNvSpPr>
          <p:nvPr/>
        </p:nvSpPr>
        <p:spPr bwMode="auto">
          <a:xfrm>
            <a:off x="2455863" y="4346575"/>
            <a:ext cx="204787" cy="217488"/>
          </a:xfrm>
          <a:custGeom>
            <a:avLst/>
            <a:gdLst>
              <a:gd name="T0" fmla="*/ 2147483647 w 89"/>
              <a:gd name="T1" fmla="*/ 2147483647 h 92"/>
              <a:gd name="T2" fmla="*/ 0 w 89"/>
              <a:gd name="T3" fmla="*/ 0 h 92"/>
              <a:gd name="T4" fmla="*/ 2147483647 w 89"/>
              <a:gd name="T5" fmla="*/ 2147483647 h 92"/>
              <a:gd name="T6" fmla="*/ 2147483647 w 89"/>
              <a:gd name="T7" fmla="*/ 2147483647 h 92"/>
              <a:gd name="T8" fmla="*/ 2147483647 w 89"/>
              <a:gd name="T9" fmla="*/ 2147483647 h 92"/>
              <a:gd name="T10" fmla="*/ 2147483647 w 89"/>
              <a:gd name="T11" fmla="*/ 2147483647 h 92"/>
              <a:gd name="T12" fmla="*/ 2147483647 w 89"/>
              <a:gd name="T13" fmla="*/ 2147483647 h 92"/>
              <a:gd name="T14" fmla="*/ 2147483647 w 89"/>
              <a:gd name="T15" fmla="*/ 2147483647 h 92"/>
              <a:gd name="T16" fmla="*/ 2147483647 w 89"/>
              <a:gd name="T17" fmla="*/ 2147483647 h 92"/>
              <a:gd name="T18" fmla="*/ 2147483647 w 89"/>
              <a:gd name="T19" fmla="*/ 2147483647 h 92"/>
              <a:gd name="T20" fmla="*/ 2147483647 w 89"/>
              <a:gd name="T21" fmla="*/ 2147483647 h 92"/>
              <a:gd name="T22" fmla="*/ 2147483647 w 89"/>
              <a:gd name="T23" fmla="*/ 2147483647 h 92"/>
              <a:gd name="T24" fmla="*/ 2147483647 w 89"/>
              <a:gd name="T25" fmla="*/ 2147483647 h 92"/>
              <a:gd name="T26" fmla="*/ 2147483647 w 89"/>
              <a:gd name="T27" fmla="*/ 2147483647 h 92"/>
              <a:gd name="T28" fmla="*/ 2147483647 w 89"/>
              <a:gd name="T29" fmla="*/ 2147483647 h 92"/>
              <a:gd name="T30" fmla="*/ 2147483647 w 89"/>
              <a:gd name="T31" fmla="*/ 2147483647 h 92"/>
              <a:gd name="T32" fmla="*/ 2147483647 w 89"/>
              <a:gd name="T33" fmla="*/ 2147483647 h 92"/>
              <a:gd name="T34" fmla="*/ 2147483647 w 89"/>
              <a:gd name="T35" fmla="*/ 2147483647 h 92"/>
              <a:gd name="T36" fmla="*/ 2147483647 w 89"/>
              <a:gd name="T37" fmla="*/ 2147483647 h 92"/>
              <a:gd name="T38" fmla="*/ 2147483647 w 89"/>
              <a:gd name="T39" fmla="*/ 2147483647 h 92"/>
              <a:gd name="T40" fmla="*/ 2147483647 w 89"/>
              <a:gd name="T41" fmla="*/ 2147483647 h 92"/>
              <a:gd name="T42" fmla="*/ 2147483647 w 89"/>
              <a:gd name="T43" fmla="*/ 2147483647 h 92"/>
              <a:gd name="T44" fmla="*/ 2147483647 w 89"/>
              <a:gd name="T45" fmla="*/ 2147483647 h 92"/>
              <a:gd name="T46" fmla="*/ 2147483647 w 89"/>
              <a:gd name="T47" fmla="*/ 2147483647 h 92"/>
              <a:gd name="T48" fmla="*/ 2147483647 w 89"/>
              <a:gd name="T49" fmla="*/ 2147483647 h 92"/>
              <a:gd name="T50" fmla="*/ 2147483647 w 89"/>
              <a:gd name="T51" fmla="*/ 2147483647 h 92"/>
              <a:gd name="T52" fmla="*/ 2147483647 w 89"/>
              <a:gd name="T53" fmla="*/ 2147483647 h 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9"/>
              <a:gd name="T82" fmla="*/ 0 h 92"/>
              <a:gd name="T83" fmla="*/ 89 w 89"/>
              <a:gd name="T84" fmla="*/ 92 h 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9" h="92">
                <a:moveTo>
                  <a:pt x="6" y="3"/>
                </a:moveTo>
                <a:lnTo>
                  <a:pt x="0" y="0"/>
                </a:lnTo>
                <a:lnTo>
                  <a:pt x="6" y="47"/>
                </a:lnTo>
                <a:lnTo>
                  <a:pt x="6" y="65"/>
                </a:lnTo>
                <a:lnTo>
                  <a:pt x="12" y="80"/>
                </a:lnTo>
                <a:lnTo>
                  <a:pt x="15" y="89"/>
                </a:lnTo>
                <a:lnTo>
                  <a:pt x="24" y="92"/>
                </a:lnTo>
                <a:lnTo>
                  <a:pt x="29" y="92"/>
                </a:lnTo>
                <a:lnTo>
                  <a:pt x="38" y="92"/>
                </a:lnTo>
                <a:lnTo>
                  <a:pt x="50" y="89"/>
                </a:lnTo>
                <a:lnTo>
                  <a:pt x="65" y="89"/>
                </a:lnTo>
                <a:lnTo>
                  <a:pt x="77" y="89"/>
                </a:lnTo>
                <a:lnTo>
                  <a:pt x="86" y="86"/>
                </a:lnTo>
                <a:lnTo>
                  <a:pt x="89" y="86"/>
                </a:lnTo>
                <a:lnTo>
                  <a:pt x="89" y="83"/>
                </a:lnTo>
                <a:lnTo>
                  <a:pt x="83" y="77"/>
                </a:lnTo>
                <a:lnTo>
                  <a:pt x="74" y="68"/>
                </a:lnTo>
                <a:lnTo>
                  <a:pt x="65" y="56"/>
                </a:lnTo>
                <a:lnTo>
                  <a:pt x="59" y="44"/>
                </a:lnTo>
                <a:lnTo>
                  <a:pt x="53" y="32"/>
                </a:lnTo>
                <a:lnTo>
                  <a:pt x="44" y="26"/>
                </a:lnTo>
                <a:lnTo>
                  <a:pt x="35" y="18"/>
                </a:lnTo>
                <a:lnTo>
                  <a:pt x="27" y="12"/>
                </a:lnTo>
                <a:lnTo>
                  <a:pt x="18" y="6"/>
                </a:lnTo>
                <a:lnTo>
                  <a:pt x="12" y="3"/>
                </a:lnTo>
                <a:lnTo>
                  <a:pt x="9" y="3"/>
                </a:lnTo>
                <a:lnTo>
                  <a:pt x="6"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20" name="Freeform 160"/>
          <p:cNvSpPr>
            <a:spLocks/>
          </p:cNvSpPr>
          <p:nvPr/>
        </p:nvSpPr>
        <p:spPr bwMode="auto">
          <a:xfrm>
            <a:off x="2540000" y="4545013"/>
            <a:ext cx="176213" cy="177800"/>
          </a:xfrm>
          <a:custGeom>
            <a:avLst/>
            <a:gdLst>
              <a:gd name="T0" fmla="*/ 0 w 77"/>
              <a:gd name="T1" fmla="*/ 2147483647 h 74"/>
              <a:gd name="T2" fmla="*/ 0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2147483647 h 74"/>
              <a:gd name="T12" fmla="*/ 2147483647 w 77"/>
              <a:gd name="T13" fmla="*/ 2147483647 h 74"/>
              <a:gd name="T14" fmla="*/ 2147483647 w 77"/>
              <a:gd name="T15" fmla="*/ 2147483647 h 74"/>
              <a:gd name="T16" fmla="*/ 2147483647 w 77"/>
              <a:gd name="T17" fmla="*/ 2147483647 h 74"/>
              <a:gd name="T18" fmla="*/ 2147483647 w 77"/>
              <a:gd name="T19" fmla="*/ 2147483647 h 74"/>
              <a:gd name="T20" fmla="*/ 2147483647 w 77"/>
              <a:gd name="T21" fmla="*/ 0 h 74"/>
              <a:gd name="T22" fmla="*/ 2147483647 w 77"/>
              <a:gd name="T23" fmla="*/ 0 h 74"/>
              <a:gd name="T24" fmla="*/ 0 w 77"/>
              <a:gd name="T25" fmla="*/ 2147483647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7"/>
              <a:gd name="T40" fmla="*/ 0 h 74"/>
              <a:gd name="T41" fmla="*/ 77 w 77"/>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7" h="74">
                <a:moveTo>
                  <a:pt x="0" y="9"/>
                </a:moveTo>
                <a:lnTo>
                  <a:pt x="0" y="9"/>
                </a:lnTo>
                <a:lnTo>
                  <a:pt x="12" y="74"/>
                </a:lnTo>
                <a:lnTo>
                  <a:pt x="33" y="71"/>
                </a:lnTo>
                <a:lnTo>
                  <a:pt x="60" y="65"/>
                </a:lnTo>
                <a:lnTo>
                  <a:pt x="77" y="68"/>
                </a:lnTo>
                <a:lnTo>
                  <a:pt x="69" y="35"/>
                </a:lnTo>
                <a:lnTo>
                  <a:pt x="72" y="17"/>
                </a:lnTo>
                <a:lnTo>
                  <a:pt x="54" y="20"/>
                </a:lnTo>
                <a:lnTo>
                  <a:pt x="30" y="9"/>
                </a:lnTo>
                <a:lnTo>
                  <a:pt x="12" y="0"/>
                </a:lnTo>
                <a:lnTo>
                  <a:pt x="9" y="0"/>
                </a:lnTo>
                <a:lnTo>
                  <a:pt x="0" y="9"/>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21" name="Freeform 161"/>
          <p:cNvSpPr>
            <a:spLocks/>
          </p:cNvSpPr>
          <p:nvPr/>
        </p:nvSpPr>
        <p:spPr bwMode="auto">
          <a:xfrm>
            <a:off x="2540000" y="4545013"/>
            <a:ext cx="169863" cy="177800"/>
          </a:xfrm>
          <a:custGeom>
            <a:avLst/>
            <a:gdLst>
              <a:gd name="T0" fmla="*/ 2147483647 w 74"/>
              <a:gd name="T1" fmla="*/ 2147483647 h 74"/>
              <a:gd name="T2" fmla="*/ 0 w 74"/>
              <a:gd name="T3" fmla="*/ 2147483647 h 74"/>
              <a:gd name="T4" fmla="*/ 2147483647 w 74"/>
              <a:gd name="T5" fmla="*/ 2147483647 h 74"/>
              <a:gd name="T6" fmla="*/ 2147483647 w 74"/>
              <a:gd name="T7" fmla="*/ 2147483647 h 74"/>
              <a:gd name="T8" fmla="*/ 2147483647 w 74"/>
              <a:gd name="T9" fmla="*/ 2147483647 h 74"/>
              <a:gd name="T10" fmla="*/ 2147483647 w 74"/>
              <a:gd name="T11" fmla="*/ 2147483647 h 74"/>
              <a:gd name="T12" fmla="*/ 2147483647 w 74"/>
              <a:gd name="T13" fmla="*/ 2147483647 h 74"/>
              <a:gd name="T14" fmla="*/ 2147483647 w 74"/>
              <a:gd name="T15" fmla="*/ 2147483647 h 74"/>
              <a:gd name="T16" fmla="*/ 2147483647 w 74"/>
              <a:gd name="T17" fmla="*/ 2147483647 h 74"/>
              <a:gd name="T18" fmla="*/ 2147483647 w 74"/>
              <a:gd name="T19" fmla="*/ 2147483647 h 74"/>
              <a:gd name="T20" fmla="*/ 2147483647 w 74"/>
              <a:gd name="T21" fmla="*/ 2147483647 h 74"/>
              <a:gd name="T22" fmla="*/ 2147483647 w 74"/>
              <a:gd name="T23" fmla="*/ 2147483647 h 74"/>
              <a:gd name="T24" fmla="*/ 2147483647 w 74"/>
              <a:gd name="T25" fmla="*/ 2147483647 h 74"/>
              <a:gd name="T26" fmla="*/ 2147483647 w 74"/>
              <a:gd name="T27" fmla="*/ 2147483647 h 74"/>
              <a:gd name="T28" fmla="*/ 2147483647 w 74"/>
              <a:gd name="T29" fmla="*/ 2147483647 h 74"/>
              <a:gd name="T30" fmla="*/ 2147483647 w 74"/>
              <a:gd name="T31" fmla="*/ 2147483647 h 74"/>
              <a:gd name="T32" fmla="*/ 2147483647 w 74"/>
              <a:gd name="T33" fmla="*/ 2147483647 h 74"/>
              <a:gd name="T34" fmla="*/ 2147483647 w 74"/>
              <a:gd name="T35" fmla="*/ 2147483647 h 74"/>
              <a:gd name="T36" fmla="*/ 2147483647 w 74"/>
              <a:gd name="T37" fmla="*/ 2147483647 h 74"/>
              <a:gd name="T38" fmla="*/ 2147483647 w 74"/>
              <a:gd name="T39" fmla="*/ 2147483647 h 74"/>
              <a:gd name="T40" fmla="*/ 2147483647 w 74"/>
              <a:gd name="T41" fmla="*/ 2147483647 h 74"/>
              <a:gd name="T42" fmla="*/ 2147483647 w 74"/>
              <a:gd name="T43" fmla="*/ 2147483647 h 74"/>
              <a:gd name="T44" fmla="*/ 2147483647 w 74"/>
              <a:gd name="T45" fmla="*/ 2147483647 h 74"/>
              <a:gd name="T46" fmla="*/ 2147483647 w 74"/>
              <a:gd name="T47" fmla="*/ 0 h 74"/>
              <a:gd name="T48" fmla="*/ 2147483647 w 74"/>
              <a:gd name="T49" fmla="*/ 0 h 74"/>
              <a:gd name="T50" fmla="*/ 2147483647 w 74"/>
              <a:gd name="T51" fmla="*/ 0 h 74"/>
              <a:gd name="T52" fmla="*/ 2147483647 w 74"/>
              <a:gd name="T53" fmla="*/ 2147483647 h 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4"/>
              <a:gd name="T82" fmla="*/ 0 h 74"/>
              <a:gd name="T83" fmla="*/ 74 w 74"/>
              <a:gd name="T84" fmla="*/ 74 h 7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4" h="74">
                <a:moveTo>
                  <a:pt x="6" y="6"/>
                </a:moveTo>
                <a:lnTo>
                  <a:pt x="0" y="9"/>
                </a:lnTo>
                <a:lnTo>
                  <a:pt x="6" y="41"/>
                </a:lnTo>
                <a:lnTo>
                  <a:pt x="9" y="56"/>
                </a:lnTo>
                <a:lnTo>
                  <a:pt x="12" y="65"/>
                </a:lnTo>
                <a:lnTo>
                  <a:pt x="18" y="71"/>
                </a:lnTo>
                <a:lnTo>
                  <a:pt x="24" y="74"/>
                </a:lnTo>
                <a:lnTo>
                  <a:pt x="33" y="71"/>
                </a:lnTo>
                <a:lnTo>
                  <a:pt x="48" y="68"/>
                </a:lnTo>
                <a:lnTo>
                  <a:pt x="60" y="65"/>
                </a:lnTo>
                <a:lnTo>
                  <a:pt x="69" y="68"/>
                </a:lnTo>
                <a:lnTo>
                  <a:pt x="72" y="65"/>
                </a:lnTo>
                <a:lnTo>
                  <a:pt x="74" y="65"/>
                </a:lnTo>
                <a:lnTo>
                  <a:pt x="74" y="59"/>
                </a:lnTo>
                <a:lnTo>
                  <a:pt x="74" y="53"/>
                </a:lnTo>
                <a:lnTo>
                  <a:pt x="72" y="38"/>
                </a:lnTo>
                <a:lnTo>
                  <a:pt x="72" y="26"/>
                </a:lnTo>
                <a:lnTo>
                  <a:pt x="69" y="20"/>
                </a:lnTo>
                <a:lnTo>
                  <a:pt x="63" y="20"/>
                </a:lnTo>
                <a:lnTo>
                  <a:pt x="54" y="17"/>
                </a:lnTo>
                <a:lnTo>
                  <a:pt x="42" y="15"/>
                </a:lnTo>
                <a:lnTo>
                  <a:pt x="30" y="9"/>
                </a:lnTo>
                <a:lnTo>
                  <a:pt x="21" y="6"/>
                </a:lnTo>
                <a:lnTo>
                  <a:pt x="15" y="0"/>
                </a:lnTo>
                <a:lnTo>
                  <a:pt x="12" y="0"/>
                </a:lnTo>
                <a:lnTo>
                  <a:pt x="9" y="0"/>
                </a:lnTo>
                <a:lnTo>
                  <a:pt x="6" y="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22" name="Freeform 162"/>
          <p:cNvSpPr>
            <a:spLocks/>
          </p:cNvSpPr>
          <p:nvPr/>
        </p:nvSpPr>
        <p:spPr bwMode="auto">
          <a:xfrm>
            <a:off x="2673350" y="4691063"/>
            <a:ext cx="204788" cy="166687"/>
          </a:xfrm>
          <a:custGeom>
            <a:avLst/>
            <a:gdLst>
              <a:gd name="T0" fmla="*/ 0 w 92"/>
              <a:gd name="T1" fmla="*/ 2147483647 h 68"/>
              <a:gd name="T2" fmla="*/ 0 w 92"/>
              <a:gd name="T3" fmla="*/ 2147483647 h 68"/>
              <a:gd name="T4" fmla="*/ 2147483647 w 92"/>
              <a:gd name="T5" fmla="*/ 2147483647 h 68"/>
              <a:gd name="T6" fmla="*/ 2147483647 w 92"/>
              <a:gd name="T7" fmla="*/ 2147483647 h 68"/>
              <a:gd name="T8" fmla="*/ 2147483647 w 92"/>
              <a:gd name="T9" fmla="*/ 2147483647 h 68"/>
              <a:gd name="T10" fmla="*/ 2147483647 w 92"/>
              <a:gd name="T11" fmla="*/ 2147483647 h 68"/>
              <a:gd name="T12" fmla="*/ 2147483647 w 92"/>
              <a:gd name="T13" fmla="*/ 2147483647 h 68"/>
              <a:gd name="T14" fmla="*/ 2147483647 w 92"/>
              <a:gd name="T15" fmla="*/ 2147483647 h 68"/>
              <a:gd name="T16" fmla="*/ 2147483647 w 92"/>
              <a:gd name="T17" fmla="*/ 2147483647 h 68"/>
              <a:gd name="T18" fmla="*/ 2147483647 w 92"/>
              <a:gd name="T19" fmla="*/ 2147483647 h 68"/>
              <a:gd name="T20" fmla="*/ 2147483647 w 92"/>
              <a:gd name="T21" fmla="*/ 2147483647 h 68"/>
              <a:gd name="T22" fmla="*/ 2147483647 w 92"/>
              <a:gd name="T23" fmla="*/ 2147483647 h 68"/>
              <a:gd name="T24" fmla="*/ 2147483647 w 92"/>
              <a:gd name="T25" fmla="*/ 2147483647 h 68"/>
              <a:gd name="T26" fmla="*/ 2147483647 w 92"/>
              <a:gd name="T27" fmla="*/ 2147483647 h 68"/>
              <a:gd name="T28" fmla="*/ 2147483647 w 92"/>
              <a:gd name="T29" fmla="*/ 0 h 68"/>
              <a:gd name="T30" fmla="*/ 0 w 92"/>
              <a:gd name="T31" fmla="*/ 2147483647 h 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2"/>
              <a:gd name="T49" fmla="*/ 0 h 68"/>
              <a:gd name="T50" fmla="*/ 92 w 92"/>
              <a:gd name="T51" fmla="*/ 68 h 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2" h="68">
                <a:moveTo>
                  <a:pt x="0" y="3"/>
                </a:moveTo>
                <a:lnTo>
                  <a:pt x="0" y="3"/>
                </a:lnTo>
                <a:lnTo>
                  <a:pt x="6" y="47"/>
                </a:lnTo>
                <a:lnTo>
                  <a:pt x="12" y="68"/>
                </a:lnTo>
                <a:lnTo>
                  <a:pt x="20" y="68"/>
                </a:lnTo>
                <a:lnTo>
                  <a:pt x="50" y="62"/>
                </a:lnTo>
                <a:lnTo>
                  <a:pt x="71" y="68"/>
                </a:lnTo>
                <a:lnTo>
                  <a:pt x="83" y="56"/>
                </a:lnTo>
                <a:lnTo>
                  <a:pt x="92" y="38"/>
                </a:lnTo>
                <a:lnTo>
                  <a:pt x="80" y="33"/>
                </a:lnTo>
                <a:lnTo>
                  <a:pt x="56" y="33"/>
                </a:lnTo>
                <a:lnTo>
                  <a:pt x="38" y="21"/>
                </a:lnTo>
                <a:lnTo>
                  <a:pt x="23" y="12"/>
                </a:lnTo>
                <a:lnTo>
                  <a:pt x="12" y="3"/>
                </a:lnTo>
                <a:lnTo>
                  <a:pt x="6" y="0"/>
                </a:lnTo>
                <a:lnTo>
                  <a:pt x="0"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23" name="Freeform 163"/>
          <p:cNvSpPr>
            <a:spLocks/>
          </p:cNvSpPr>
          <p:nvPr/>
        </p:nvSpPr>
        <p:spPr bwMode="auto">
          <a:xfrm>
            <a:off x="2673350" y="4691063"/>
            <a:ext cx="198438" cy="166687"/>
          </a:xfrm>
          <a:custGeom>
            <a:avLst/>
            <a:gdLst>
              <a:gd name="T0" fmla="*/ 2147483647 w 89"/>
              <a:gd name="T1" fmla="*/ 2147483647 h 68"/>
              <a:gd name="T2" fmla="*/ 0 w 89"/>
              <a:gd name="T3" fmla="*/ 2147483647 h 68"/>
              <a:gd name="T4" fmla="*/ 2147483647 w 89"/>
              <a:gd name="T5" fmla="*/ 2147483647 h 68"/>
              <a:gd name="T6" fmla="*/ 2147483647 w 89"/>
              <a:gd name="T7" fmla="*/ 2147483647 h 68"/>
              <a:gd name="T8" fmla="*/ 2147483647 w 89"/>
              <a:gd name="T9" fmla="*/ 2147483647 h 68"/>
              <a:gd name="T10" fmla="*/ 2147483647 w 89"/>
              <a:gd name="T11" fmla="*/ 2147483647 h 68"/>
              <a:gd name="T12" fmla="*/ 2147483647 w 89"/>
              <a:gd name="T13" fmla="*/ 2147483647 h 68"/>
              <a:gd name="T14" fmla="*/ 2147483647 w 89"/>
              <a:gd name="T15" fmla="*/ 2147483647 h 68"/>
              <a:gd name="T16" fmla="*/ 2147483647 w 89"/>
              <a:gd name="T17" fmla="*/ 2147483647 h 68"/>
              <a:gd name="T18" fmla="*/ 2147483647 w 89"/>
              <a:gd name="T19" fmla="*/ 2147483647 h 68"/>
              <a:gd name="T20" fmla="*/ 2147483647 w 89"/>
              <a:gd name="T21" fmla="*/ 2147483647 h 68"/>
              <a:gd name="T22" fmla="*/ 2147483647 w 89"/>
              <a:gd name="T23" fmla="*/ 2147483647 h 68"/>
              <a:gd name="T24" fmla="*/ 2147483647 w 89"/>
              <a:gd name="T25" fmla="*/ 2147483647 h 68"/>
              <a:gd name="T26" fmla="*/ 2147483647 w 89"/>
              <a:gd name="T27" fmla="*/ 2147483647 h 68"/>
              <a:gd name="T28" fmla="*/ 2147483647 w 89"/>
              <a:gd name="T29" fmla="*/ 2147483647 h 68"/>
              <a:gd name="T30" fmla="*/ 2147483647 w 89"/>
              <a:gd name="T31" fmla="*/ 2147483647 h 68"/>
              <a:gd name="T32" fmla="*/ 2147483647 w 89"/>
              <a:gd name="T33" fmla="*/ 2147483647 h 68"/>
              <a:gd name="T34" fmla="*/ 2147483647 w 89"/>
              <a:gd name="T35" fmla="*/ 2147483647 h 68"/>
              <a:gd name="T36" fmla="*/ 2147483647 w 89"/>
              <a:gd name="T37" fmla="*/ 2147483647 h 68"/>
              <a:gd name="T38" fmla="*/ 2147483647 w 89"/>
              <a:gd name="T39" fmla="*/ 2147483647 h 68"/>
              <a:gd name="T40" fmla="*/ 2147483647 w 89"/>
              <a:gd name="T41" fmla="*/ 2147483647 h 68"/>
              <a:gd name="T42" fmla="*/ 2147483647 w 89"/>
              <a:gd name="T43" fmla="*/ 2147483647 h 68"/>
              <a:gd name="T44" fmla="*/ 2147483647 w 89"/>
              <a:gd name="T45" fmla="*/ 2147483647 h 68"/>
              <a:gd name="T46" fmla="*/ 2147483647 w 89"/>
              <a:gd name="T47" fmla="*/ 2147483647 h 68"/>
              <a:gd name="T48" fmla="*/ 2147483647 w 89"/>
              <a:gd name="T49" fmla="*/ 2147483647 h 68"/>
              <a:gd name="T50" fmla="*/ 2147483647 w 89"/>
              <a:gd name="T51" fmla="*/ 2147483647 h 68"/>
              <a:gd name="T52" fmla="*/ 2147483647 w 89"/>
              <a:gd name="T53" fmla="*/ 2147483647 h 68"/>
              <a:gd name="T54" fmla="*/ 2147483647 w 89"/>
              <a:gd name="T55" fmla="*/ 0 h 68"/>
              <a:gd name="T56" fmla="*/ 2147483647 w 89"/>
              <a:gd name="T57" fmla="*/ 2147483647 h 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9"/>
              <a:gd name="T88" fmla="*/ 0 h 68"/>
              <a:gd name="T89" fmla="*/ 89 w 89"/>
              <a:gd name="T90" fmla="*/ 68 h 6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9" h="68">
                <a:moveTo>
                  <a:pt x="3" y="3"/>
                </a:moveTo>
                <a:lnTo>
                  <a:pt x="0" y="3"/>
                </a:lnTo>
                <a:lnTo>
                  <a:pt x="3" y="27"/>
                </a:lnTo>
                <a:lnTo>
                  <a:pt x="6" y="44"/>
                </a:lnTo>
                <a:lnTo>
                  <a:pt x="9" y="59"/>
                </a:lnTo>
                <a:lnTo>
                  <a:pt x="12" y="65"/>
                </a:lnTo>
                <a:lnTo>
                  <a:pt x="17" y="68"/>
                </a:lnTo>
                <a:lnTo>
                  <a:pt x="23" y="68"/>
                </a:lnTo>
                <a:lnTo>
                  <a:pt x="35" y="65"/>
                </a:lnTo>
                <a:lnTo>
                  <a:pt x="50" y="65"/>
                </a:lnTo>
                <a:lnTo>
                  <a:pt x="62" y="65"/>
                </a:lnTo>
                <a:lnTo>
                  <a:pt x="71" y="65"/>
                </a:lnTo>
                <a:lnTo>
                  <a:pt x="77" y="62"/>
                </a:lnTo>
                <a:lnTo>
                  <a:pt x="83" y="56"/>
                </a:lnTo>
                <a:lnTo>
                  <a:pt x="89" y="47"/>
                </a:lnTo>
                <a:lnTo>
                  <a:pt x="89" y="41"/>
                </a:lnTo>
                <a:lnTo>
                  <a:pt x="86" y="35"/>
                </a:lnTo>
                <a:lnTo>
                  <a:pt x="80" y="33"/>
                </a:lnTo>
                <a:lnTo>
                  <a:pt x="68" y="33"/>
                </a:lnTo>
                <a:lnTo>
                  <a:pt x="56" y="33"/>
                </a:lnTo>
                <a:lnTo>
                  <a:pt x="47" y="27"/>
                </a:lnTo>
                <a:lnTo>
                  <a:pt x="38" y="21"/>
                </a:lnTo>
                <a:lnTo>
                  <a:pt x="32" y="18"/>
                </a:lnTo>
                <a:lnTo>
                  <a:pt x="23" y="12"/>
                </a:lnTo>
                <a:lnTo>
                  <a:pt x="17" y="9"/>
                </a:lnTo>
                <a:lnTo>
                  <a:pt x="12" y="3"/>
                </a:lnTo>
                <a:lnTo>
                  <a:pt x="9" y="3"/>
                </a:lnTo>
                <a:lnTo>
                  <a:pt x="6" y="0"/>
                </a:lnTo>
                <a:lnTo>
                  <a:pt x="3"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24" name="Freeform 164"/>
          <p:cNvSpPr>
            <a:spLocks/>
          </p:cNvSpPr>
          <p:nvPr/>
        </p:nvSpPr>
        <p:spPr bwMode="auto">
          <a:xfrm>
            <a:off x="2843213" y="4833938"/>
            <a:ext cx="204787" cy="179387"/>
          </a:xfrm>
          <a:custGeom>
            <a:avLst/>
            <a:gdLst>
              <a:gd name="T0" fmla="*/ 0 w 89"/>
              <a:gd name="T1" fmla="*/ 0 h 74"/>
              <a:gd name="T2" fmla="*/ 0 w 89"/>
              <a:gd name="T3" fmla="*/ 0 h 74"/>
              <a:gd name="T4" fmla="*/ 2147483647 w 89"/>
              <a:gd name="T5" fmla="*/ 2147483647 h 74"/>
              <a:gd name="T6" fmla="*/ 2147483647 w 89"/>
              <a:gd name="T7" fmla="*/ 2147483647 h 74"/>
              <a:gd name="T8" fmla="*/ 2147483647 w 89"/>
              <a:gd name="T9" fmla="*/ 2147483647 h 74"/>
              <a:gd name="T10" fmla="*/ 2147483647 w 89"/>
              <a:gd name="T11" fmla="*/ 2147483647 h 74"/>
              <a:gd name="T12" fmla="*/ 2147483647 w 89"/>
              <a:gd name="T13" fmla="*/ 2147483647 h 74"/>
              <a:gd name="T14" fmla="*/ 2147483647 w 89"/>
              <a:gd name="T15" fmla="*/ 2147483647 h 74"/>
              <a:gd name="T16" fmla="*/ 2147483647 w 89"/>
              <a:gd name="T17" fmla="*/ 0 h 74"/>
              <a:gd name="T18" fmla="*/ 2147483647 w 89"/>
              <a:gd name="T19" fmla="*/ 0 h 74"/>
              <a:gd name="T20" fmla="*/ 2147483647 w 89"/>
              <a:gd name="T21" fmla="*/ 2147483647 h 74"/>
              <a:gd name="T22" fmla="*/ 0 w 89"/>
              <a:gd name="T23" fmla="*/ 0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74"/>
              <a:gd name="T38" fmla="*/ 89 w 89"/>
              <a:gd name="T39" fmla="*/ 74 h 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74">
                <a:moveTo>
                  <a:pt x="0" y="0"/>
                </a:moveTo>
                <a:lnTo>
                  <a:pt x="0" y="0"/>
                </a:lnTo>
                <a:lnTo>
                  <a:pt x="32" y="68"/>
                </a:lnTo>
                <a:lnTo>
                  <a:pt x="38" y="74"/>
                </a:lnTo>
                <a:lnTo>
                  <a:pt x="59" y="62"/>
                </a:lnTo>
                <a:lnTo>
                  <a:pt x="89" y="59"/>
                </a:lnTo>
                <a:lnTo>
                  <a:pt x="80" y="48"/>
                </a:lnTo>
                <a:lnTo>
                  <a:pt x="59" y="21"/>
                </a:lnTo>
                <a:lnTo>
                  <a:pt x="56" y="0"/>
                </a:lnTo>
                <a:lnTo>
                  <a:pt x="32" y="0"/>
                </a:lnTo>
                <a:lnTo>
                  <a:pt x="6" y="3"/>
                </a:lnTo>
                <a:lnTo>
                  <a:pt x="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25" name="Freeform 165"/>
          <p:cNvSpPr>
            <a:spLocks/>
          </p:cNvSpPr>
          <p:nvPr/>
        </p:nvSpPr>
        <p:spPr bwMode="auto">
          <a:xfrm>
            <a:off x="2843213" y="4833938"/>
            <a:ext cx="198437" cy="171450"/>
          </a:xfrm>
          <a:custGeom>
            <a:avLst/>
            <a:gdLst>
              <a:gd name="T0" fmla="*/ 2147483647 w 86"/>
              <a:gd name="T1" fmla="*/ 2147483647 h 71"/>
              <a:gd name="T2" fmla="*/ 0 w 86"/>
              <a:gd name="T3" fmla="*/ 0 h 71"/>
              <a:gd name="T4" fmla="*/ 2147483647 w 86"/>
              <a:gd name="T5" fmla="*/ 2147483647 h 71"/>
              <a:gd name="T6" fmla="*/ 2147483647 w 86"/>
              <a:gd name="T7" fmla="*/ 2147483647 h 71"/>
              <a:gd name="T8" fmla="*/ 2147483647 w 86"/>
              <a:gd name="T9" fmla="*/ 2147483647 h 71"/>
              <a:gd name="T10" fmla="*/ 2147483647 w 86"/>
              <a:gd name="T11" fmla="*/ 2147483647 h 71"/>
              <a:gd name="T12" fmla="*/ 2147483647 w 86"/>
              <a:gd name="T13" fmla="*/ 2147483647 h 71"/>
              <a:gd name="T14" fmla="*/ 2147483647 w 86"/>
              <a:gd name="T15" fmla="*/ 2147483647 h 71"/>
              <a:gd name="T16" fmla="*/ 2147483647 w 86"/>
              <a:gd name="T17" fmla="*/ 2147483647 h 71"/>
              <a:gd name="T18" fmla="*/ 2147483647 w 86"/>
              <a:gd name="T19" fmla="*/ 2147483647 h 71"/>
              <a:gd name="T20" fmla="*/ 2147483647 w 86"/>
              <a:gd name="T21" fmla="*/ 2147483647 h 71"/>
              <a:gd name="T22" fmla="*/ 2147483647 w 86"/>
              <a:gd name="T23" fmla="*/ 2147483647 h 71"/>
              <a:gd name="T24" fmla="*/ 2147483647 w 86"/>
              <a:gd name="T25" fmla="*/ 2147483647 h 71"/>
              <a:gd name="T26" fmla="*/ 2147483647 w 86"/>
              <a:gd name="T27" fmla="*/ 2147483647 h 71"/>
              <a:gd name="T28" fmla="*/ 2147483647 w 86"/>
              <a:gd name="T29" fmla="*/ 2147483647 h 71"/>
              <a:gd name="T30" fmla="*/ 2147483647 w 86"/>
              <a:gd name="T31" fmla="*/ 2147483647 h 71"/>
              <a:gd name="T32" fmla="*/ 2147483647 w 86"/>
              <a:gd name="T33" fmla="*/ 2147483647 h 71"/>
              <a:gd name="T34" fmla="*/ 2147483647 w 86"/>
              <a:gd name="T35" fmla="*/ 2147483647 h 71"/>
              <a:gd name="T36" fmla="*/ 2147483647 w 86"/>
              <a:gd name="T37" fmla="*/ 2147483647 h 71"/>
              <a:gd name="T38" fmla="*/ 2147483647 w 86"/>
              <a:gd name="T39" fmla="*/ 2147483647 h 71"/>
              <a:gd name="T40" fmla="*/ 2147483647 w 86"/>
              <a:gd name="T41" fmla="*/ 0 h 71"/>
              <a:gd name="T42" fmla="*/ 2147483647 w 86"/>
              <a:gd name="T43" fmla="*/ 0 h 71"/>
              <a:gd name="T44" fmla="*/ 2147483647 w 86"/>
              <a:gd name="T45" fmla="*/ 2147483647 h 71"/>
              <a:gd name="T46" fmla="*/ 2147483647 w 86"/>
              <a:gd name="T47" fmla="*/ 2147483647 h 71"/>
              <a:gd name="T48" fmla="*/ 2147483647 w 86"/>
              <a:gd name="T49" fmla="*/ 2147483647 h 7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6"/>
              <a:gd name="T76" fmla="*/ 0 h 71"/>
              <a:gd name="T77" fmla="*/ 86 w 86"/>
              <a:gd name="T78" fmla="*/ 71 h 7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6" h="71">
                <a:moveTo>
                  <a:pt x="3" y="3"/>
                </a:moveTo>
                <a:lnTo>
                  <a:pt x="0" y="0"/>
                </a:lnTo>
                <a:lnTo>
                  <a:pt x="18" y="36"/>
                </a:lnTo>
                <a:lnTo>
                  <a:pt x="23" y="51"/>
                </a:lnTo>
                <a:lnTo>
                  <a:pt x="29" y="59"/>
                </a:lnTo>
                <a:lnTo>
                  <a:pt x="32" y="68"/>
                </a:lnTo>
                <a:lnTo>
                  <a:pt x="35" y="71"/>
                </a:lnTo>
                <a:lnTo>
                  <a:pt x="41" y="71"/>
                </a:lnTo>
                <a:lnTo>
                  <a:pt x="50" y="68"/>
                </a:lnTo>
                <a:lnTo>
                  <a:pt x="59" y="62"/>
                </a:lnTo>
                <a:lnTo>
                  <a:pt x="74" y="62"/>
                </a:lnTo>
                <a:lnTo>
                  <a:pt x="80" y="59"/>
                </a:lnTo>
                <a:lnTo>
                  <a:pt x="83" y="59"/>
                </a:lnTo>
                <a:lnTo>
                  <a:pt x="86" y="56"/>
                </a:lnTo>
                <a:lnTo>
                  <a:pt x="86" y="54"/>
                </a:lnTo>
                <a:lnTo>
                  <a:pt x="80" y="45"/>
                </a:lnTo>
                <a:lnTo>
                  <a:pt x="71" y="36"/>
                </a:lnTo>
                <a:lnTo>
                  <a:pt x="62" y="21"/>
                </a:lnTo>
                <a:lnTo>
                  <a:pt x="59" y="12"/>
                </a:lnTo>
                <a:lnTo>
                  <a:pt x="53" y="3"/>
                </a:lnTo>
                <a:lnTo>
                  <a:pt x="44" y="0"/>
                </a:lnTo>
                <a:lnTo>
                  <a:pt x="32" y="0"/>
                </a:lnTo>
                <a:lnTo>
                  <a:pt x="21" y="3"/>
                </a:lnTo>
                <a:lnTo>
                  <a:pt x="9" y="3"/>
                </a:lnTo>
                <a:lnTo>
                  <a:pt x="3"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26" name="Freeform 166"/>
          <p:cNvSpPr>
            <a:spLocks/>
          </p:cNvSpPr>
          <p:nvPr/>
        </p:nvSpPr>
        <p:spPr bwMode="auto">
          <a:xfrm>
            <a:off x="2990850" y="4933950"/>
            <a:ext cx="219075" cy="161925"/>
          </a:xfrm>
          <a:custGeom>
            <a:avLst/>
            <a:gdLst>
              <a:gd name="T0" fmla="*/ 0 w 95"/>
              <a:gd name="T1" fmla="*/ 2147483647 h 68"/>
              <a:gd name="T2" fmla="*/ 0 w 95"/>
              <a:gd name="T3" fmla="*/ 2147483647 h 68"/>
              <a:gd name="T4" fmla="*/ 2147483647 w 95"/>
              <a:gd name="T5" fmla="*/ 2147483647 h 68"/>
              <a:gd name="T6" fmla="*/ 2147483647 w 95"/>
              <a:gd name="T7" fmla="*/ 2147483647 h 68"/>
              <a:gd name="T8" fmla="*/ 2147483647 w 95"/>
              <a:gd name="T9" fmla="*/ 2147483647 h 68"/>
              <a:gd name="T10" fmla="*/ 2147483647 w 95"/>
              <a:gd name="T11" fmla="*/ 2147483647 h 68"/>
              <a:gd name="T12" fmla="*/ 2147483647 w 95"/>
              <a:gd name="T13" fmla="*/ 0 h 68"/>
              <a:gd name="T14" fmla="*/ 2147483647 w 95"/>
              <a:gd name="T15" fmla="*/ 2147483647 h 68"/>
              <a:gd name="T16" fmla="*/ 2147483647 w 95"/>
              <a:gd name="T17" fmla="*/ 2147483647 h 68"/>
              <a:gd name="T18" fmla="*/ 2147483647 w 95"/>
              <a:gd name="T19" fmla="*/ 2147483647 h 68"/>
              <a:gd name="T20" fmla="*/ 2147483647 w 95"/>
              <a:gd name="T21" fmla="*/ 2147483647 h 68"/>
              <a:gd name="T22" fmla="*/ 0 w 95"/>
              <a:gd name="T23" fmla="*/ 2147483647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68"/>
              <a:gd name="T38" fmla="*/ 95 w 95"/>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68">
                <a:moveTo>
                  <a:pt x="0" y="23"/>
                </a:moveTo>
                <a:lnTo>
                  <a:pt x="0" y="23"/>
                </a:lnTo>
                <a:lnTo>
                  <a:pt x="41" y="68"/>
                </a:lnTo>
                <a:lnTo>
                  <a:pt x="86" y="65"/>
                </a:lnTo>
                <a:lnTo>
                  <a:pt x="95" y="59"/>
                </a:lnTo>
                <a:lnTo>
                  <a:pt x="89" y="29"/>
                </a:lnTo>
                <a:lnTo>
                  <a:pt x="83" y="0"/>
                </a:lnTo>
                <a:lnTo>
                  <a:pt x="62" y="17"/>
                </a:lnTo>
                <a:lnTo>
                  <a:pt x="41" y="23"/>
                </a:lnTo>
                <a:lnTo>
                  <a:pt x="15" y="17"/>
                </a:lnTo>
                <a:lnTo>
                  <a:pt x="9" y="17"/>
                </a:lnTo>
                <a:lnTo>
                  <a:pt x="0" y="2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27" name="Freeform 167"/>
          <p:cNvSpPr>
            <a:spLocks/>
          </p:cNvSpPr>
          <p:nvPr/>
        </p:nvSpPr>
        <p:spPr bwMode="auto">
          <a:xfrm>
            <a:off x="2990850" y="4949825"/>
            <a:ext cx="212725" cy="146050"/>
          </a:xfrm>
          <a:custGeom>
            <a:avLst/>
            <a:gdLst>
              <a:gd name="T0" fmla="*/ 2147483647 w 92"/>
              <a:gd name="T1" fmla="*/ 2147483647 h 62"/>
              <a:gd name="T2" fmla="*/ 0 w 92"/>
              <a:gd name="T3" fmla="*/ 2147483647 h 62"/>
              <a:gd name="T4" fmla="*/ 2147483647 w 92"/>
              <a:gd name="T5" fmla="*/ 2147483647 h 62"/>
              <a:gd name="T6" fmla="*/ 2147483647 w 92"/>
              <a:gd name="T7" fmla="*/ 2147483647 h 62"/>
              <a:gd name="T8" fmla="*/ 2147483647 w 92"/>
              <a:gd name="T9" fmla="*/ 2147483647 h 62"/>
              <a:gd name="T10" fmla="*/ 2147483647 w 92"/>
              <a:gd name="T11" fmla="*/ 2147483647 h 62"/>
              <a:gd name="T12" fmla="*/ 2147483647 w 92"/>
              <a:gd name="T13" fmla="*/ 2147483647 h 62"/>
              <a:gd name="T14" fmla="*/ 2147483647 w 92"/>
              <a:gd name="T15" fmla="*/ 2147483647 h 62"/>
              <a:gd name="T16" fmla="*/ 2147483647 w 92"/>
              <a:gd name="T17" fmla="*/ 2147483647 h 62"/>
              <a:gd name="T18" fmla="*/ 2147483647 w 92"/>
              <a:gd name="T19" fmla="*/ 2147483647 h 62"/>
              <a:gd name="T20" fmla="*/ 2147483647 w 92"/>
              <a:gd name="T21" fmla="*/ 2147483647 h 62"/>
              <a:gd name="T22" fmla="*/ 2147483647 w 92"/>
              <a:gd name="T23" fmla="*/ 2147483647 h 62"/>
              <a:gd name="T24" fmla="*/ 2147483647 w 92"/>
              <a:gd name="T25" fmla="*/ 2147483647 h 62"/>
              <a:gd name="T26" fmla="*/ 2147483647 w 92"/>
              <a:gd name="T27" fmla="*/ 2147483647 h 62"/>
              <a:gd name="T28" fmla="*/ 2147483647 w 92"/>
              <a:gd name="T29" fmla="*/ 2147483647 h 62"/>
              <a:gd name="T30" fmla="*/ 2147483647 w 92"/>
              <a:gd name="T31" fmla="*/ 2147483647 h 62"/>
              <a:gd name="T32" fmla="*/ 2147483647 w 92"/>
              <a:gd name="T33" fmla="*/ 0 h 62"/>
              <a:gd name="T34" fmla="*/ 2147483647 w 92"/>
              <a:gd name="T35" fmla="*/ 0 h 62"/>
              <a:gd name="T36" fmla="*/ 2147483647 w 92"/>
              <a:gd name="T37" fmla="*/ 2147483647 h 62"/>
              <a:gd name="T38" fmla="*/ 2147483647 w 92"/>
              <a:gd name="T39" fmla="*/ 2147483647 h 62"/>
              <a:gd name="T40" fmla="*/ 2147483647 w 92"/>
              <a:gd name="T41" fmla="*/ 2147483647 h 62"/>
              <a:gd name="T42" fmla="*/ 2147483647 w 92"/>
              <a:gd name="T43" fmla="*/ 2147483647 h 62"/>
              <a:gd name="T44" fmla="*/ 2147483647 w 92"/>
              <a:gd name="T45" fmla="*/ 2147483647 h 62"/>
              <a:gd name="T46" fmla="*/ 2147483647 w 92"/>
              <a:gd name="T47" fmla="*/ 2147483647 h 62"/>
              <a:gd name="T48" fmla="*/ 2147483647 w 92"/>
              <a:gd name="T49" fmla="*/ 2147483647 h 62"/>
              <a:gd name="T50" fmla="*/ 2147483647 w 92"/>
              <a:gd name="T51" fmla="*/ 2147483647 h 62"/>
              <a:gd name="T52" fmla="*/ 2147483647 w 92"/>
              <a:gd name="T53" fmla="*/ 2147483647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2"/>
              <a:gd name="T82" fmla="*/ 0 h 62"/>
              <a:gd name="T83" fmla="*/ 92 w 92"/>
              <a:gd name="T84" fmla="*/ 62 h 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2" h="62">
                <a:moveTo>
                  <a:pt x="6" y="14"/>
                </a:moveTo>
                <a:lnTo>
                  <a:pt x="0" y="17"/>
                </a:lnTo>
                <a:lnTo>
                  <a:pt x="21" y="41"/>
                </a:lnTo>
                <a:lnTo>
                  <a:pt x="33" y="50"/>
                </a:lnTo>
                <a:lnTo>
                  <a:pt x="41" y="56"/>
                </a:lnTo>
                <a:lnTo>
                  <a:pt x="53" y="59"/>
                </a:lnTo>
                <a:lnTo>
                  <a:pt x="65" y="62"/>
                </a:lnTo>
                <a:lnTo>
                  <a:pt x="74" y="59"/>
                </a:lnTo>
                <a:lnTo>
                  <a:pt x="83" y="59"/>
                </a:lnTo>
                <a:lnTo>
                  <a:pt x="86" y="56"/>
                </a:lnTo>
                <a:lnTo>
                  <a:pt x="92" y="56"/>
                </a:lnTo>
                <a:lnTo>
                  <a:pt x="92" y="50"/>
                </a:lnTo>
                <a:lnTo>
                  <a:pt x="92" y="38"/>
                </a:lnTo>
                <a:lnTo>
                  <a:pt x="89" y="23"/>
                </a:lnTo>
                <a:lnTo>
                  <a:pt x="86" y="8"/>
                </a:lnTo>
                <a:lnTo>
                  <a:pt x="83" y="3"/>
                </a:lnTo>
                <a:lnTo>
                  <a:pt x="80" y="0"/>
                </a:lnTo>
                <a:lnTo>
                  <a:pt x="77" y="0"/>
                </a:lnTo>
                <a:lnTo>
                  <a:pt x="74" y="3"/>
                </a:lnTo>
                <a:lnTo>
                  <a:pt x="62" y="11"/>
                </a:lnTo>
                <a:lnTo>
                  <a:pt x="53" y="14"/>
                </a:lnTo>
                <a:lnTo>
                  <a:pt x="41" y="17"/>
                </a:lnTo>
                <a:lnTo>
                  <a:pt x="30" y="14"/>
                </a:lnTo>
                <a:lnTo>
                  <a:pt x="18" y="11"/>
                </a:lnTo>
                <a:lnTo>
                  <a:pt x="12" y="11"/>
                </a:lnTo>
                <a:lnTo>
                  <a:pt x="9" y="11"/>
                </a:lnTo>
                <a:lnTo>
                  <a:pt x="6" y="14"/>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28" name="Freeform 168"/>
          <p:cNvSpPr>
            <a:spLocks/>
          </p:cNvSpPr>
          <p:nvPr/>
        </p:nvSpPr>
        <p:spPr bwMode="auto">
          <a:xfrm>
            <a:off x="3189288" y="4878388"/>
            <a:ext cx="176212" cy="217487"/>
          </a:xfrm>
          <a:custGeom>
            <a:avLst/>
            <a:gdLst>
              <a:gd name="T0" fmla="*/ 0 w 80"/>
              <a:gd name="T1" fmla="*/ 0 h 92"/>
              <a:gd name="T2" fmla="*/ 0 w 80"/>
              <a:gd name="T3" fmla="*/ 0 h 92"/>
              <a:gd name="T4" fmla="*/ 2147483647 w 80"/>
              <a:gd name="T5" fmla="*/ 2147483647 h 92"/>
              <a:gd name="T6" fmla="*/ 2147483647 w 80"/>
              <a:gd name="T7" fmla="*/ 2147483647 h 92"/>
              <a:gd name="T8" fmla="*/ 2147483647 w 80"/>
              <a:gd name="T9" fmla="*/ 2147483647 h 92"/>
              <a:gd name="T10" fmla="*/ 2147483647 w 80"/>
              <a:gd name="T11" fmla="*/ 2147483647 h 92"/>
              <a:gd name="T12" fmla="*/ 2147483647 w 80"/>
              <a:gd name="T13" fmla="*/ 2147483647 h 92"/>
              <a:gd name="T14" fmla="*/ 2147483647 w 80"/>
              <a:gd name="T15" fmla="*/ 2147483647 h 92"/>
              <a:gd name="T16" fmla="*/ 2147483647 w 80"/>
              <a:gd name="T17" fmla="*/ 2147483647 h 92"/>
              <a:gd name="T18" fmla="*/ 2147483647 w 80"/>
              <a:gd name="T19" fmla="*/ 2147483647 h 92"/>
              <a:gd name="T20" fmla="*/ 2147483647 w 80"/>
              <a:gd name="T21" fmla="*/ 2147483647 h 92"/>
              <a:gd name="T22" fmla="*/ 2147483647 w 80"/>
              <a:gd name="T23" fmla="*/ 2147483647 h 92"/>
              <a:gd name="T24" fmla="*/ 2147483647 w 80"/>
              <a:gd name="T25" fmla="*/ 2147483647 h 92"/>
              <a:gd name="T26" fmla="*/ 2147483647 w 80"/>
              <a:gd name="T27" fmla="*/ 0 h 92"/>
              <a:gd name="T28" fmla="*/ 0 w 80"/>
              <a:gd name="T29" fmla="*/ 0 h 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92"/>
              <a:gd name="T47" fmla="*/ 80 w 80"/>
              <a:gd name="T48" fmla="*/ 92 h 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92">
                <a:moveTo>
                  <a:pt x="0" y="0"/>
                </a:moveTo>
                <a:lnTo>
                  <a:pt x="0" y="0"/>
                </a:lnTo>
                <a:lnTo>
                  <a:pt x="6" y="41"/>
                </a:lnTo>
                <a:lnTo>
                  <a:pt x="30" y="62"/>
                </a:lnTo>
                <a:lnTo>
                  <a:pt x="47" y="92"/>
                </a:lnTo>
                <a:lnTo>
                  <a:pt x="53" y="83"/>
                </a:lnTo>
                <a:lnTo>
                  <a:pt x="65" y="56"/>
                </a:lnTo>
                <a:lnTo>
                  <a:pt x="80" y="47"/>
                </a:lnTo>
                <a:lnTo>
                  <a:pt x="80" y="27"/>
                </a:lnTo>
                <a:lnTo>
                  <a:pt x="74" y="12"/>
                </a:lnTo>
                <a:lnTo>
                  <a:pt x="53" y="12"/>
                </a:lnTo>
                <a:lnTo>
                  <a:pt x="33" y="12"/>
                </a:lnTo>
                <a:lnTo>
                  <a:pt x="15" y="6"/>
                </a:lnTo>
                <a:lnTo>
                  <a:pt x="3" y="0"/>
                </a:lnTo>
                <a:lnTo>
                  <a:pt x="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29" name="Freeform 169"/>
          <p:cNvSpPr>
            <a:spLocks/>
          </p:cNvSpPr>
          <p:nvPr/>
        </p:nvSpPr>
        <p:spPr bwMode="auto">
          <a:xfrm>
            <a:off x="3189288" y="4878388"/>
            <a:ext cx="176212" cy="214312"/>
          </a:xfrm>
          <a:custGeom>
            <a:avLst/>
            <a:gdLst>
              <a:gd name="T0" fmla="*/ 2147483647 w 80"/>
              <a:gd name="T1" fmla="*/ 0 h 89"/>
              <a:gd name="T2" fmla="*/ 0 w 80"/>
              <a:gd name="T3" fmla="*/ 0 h 89"/>
              <a:gd name="T4" fmla="*/ 2147483647 w 80"/>
              <a:gd name="T5" fmla="*/ 2147483647 h 89"/>
              <a:gd name="T6" fmla="*/ 2147483647 w 80"/>
              <a:gd name="T7" fmla="*/ 2147483647 h 89"/>
              <a:gd name="T8" fmla="*/ 2147483647 w 80"/>
              <a:gd name="T9" fmla="*/ 2147483647 h 89"/>
              <a:gd name="T10" fmla="*/ 2147483647 w 80"/>
              <a:gd name="T11" fmla="*/ 2147483647 h 89"/>
              <a:gd name="T12" fmla="*/ 2147483647 w 80"/>
              <a:gd name="T13" fmla="*/ 2147483647 h 89"/>
              <a:gd name="T14" fmla="*/ 2147483647 w 80"/>
              <a:gd name="T15" fmla="*/ 2147483647 h 89"/>
              <a:gd name="T16" fmla="*/ 2147483647 w 80"/>
              <a:gd name="T17" fmla="*/ 2147483647 h 89"/>
              <a:gd name="T18" fmla="*/ 2147483647 w 80"/>
              <a:gd name="T19" fmla="*/ 2147483647 h 89"/>
              <a:gd name="T20" fmla="*/ 2147483647 w 80"/>
              <a:gd name="T21" fmla="*/ 2147483647 h 89"/>
              <a:gd name="T22" fmla="*/ 2147483647 w 80"/>
              <a:gd name="T23" fmla="*/ 2147483647 h 89"/>
              <a:gd name="T24" fmla="*/ 2147483647 w 80"/>
              <a:gd name="T25" fmla="*/ 2147483647 h 89"/>
              <a:gd name="T26" fmla="*/ 2147483647 w 80"/>
              <a:gd name="T27" fmla="*/ 2147483647 h 89"/>
              <a:gd name="T28" fmla="*/ 2147483647 w 80"/>
              <a:gd name="T29" fmla="*/ 2147483647 h 89"/>
              <a:gd name="T30" fmla="*/ 2147483647 w 80"/>
              <a:gd name="T31" fmla="*/ 2147483647 h 89"/>
              <a:gd name="T32" fmla="*/ 2147483647 w 80"/>
              <a:gd name="T33" fmla="*/ 2147483647 h 89"/>
              <a:gd name="T34" fmla="*/ 2147483647 w 80"/>
              <a:gd name="T35" fmla="*/ 2147483647 h 89"/>
              <a:gd name="T36" fmla="*/ 2147483647 w 80"/>
              <a:gd name="T37" fmla="*/ 2147483647 h 89"/>
              <a:gd name="T38" fmla="*/ 2147483647 w 80"/>
              <a:gd name="T39" fmla="*/ 2147483647 h 89"/>
              <a:gd name="T40" fmla="*/ 2147483647 w 80"/>
              <a:gd name="T41" fmla="*/ 2147483647 h 89"/>
              <a:gd name="T42" fmla="*/ 2147483647 w 80"/>
              <a:gd name="T43" fmla="*/ 2147483647 h 89"/>
              <a:gd name="T44" fmla="*/ 2147483647 w 80"/>
              <a:gd name="T45" fmla="*/ 2147483647 h 89"/>
              <a:gd name="T46" fmla="*/ 2147483647 w 80"/>
              <a:gd name="T47" fmla="*/ 2147483647 h 89"/>
              <a:gd name="T48" fmla="*/ 2147483647 w 80"/>
              <a:gd name="T49" fmla="*/ 2147483647 h 89"/>
              <a:gd name="T50" fmla="*/ 2147483647 w 80"/>
              <a:gd name="T51" fmla="*/ 2147483647 h 89"/>
              <a:gd name="T52" fmla="*/ 2147483647 w 80"/>
              <a:gd name="T53" fmla="*/ 2147483647 h 89"/>
              <a:gd name="T54" fmla="*/ 2147483647 w 80"/>
              <a:gd name="T55" fmla="*/ 0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89"/>
              <a:gd name="T86" fmla="*/ 80 w 80"/>
              <a:gd name="T87" fmla="*/ 89 h 8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89">
                <a:moveTo>
                  <a:pt x="3" y="0"/>
                </a:moveTo>
                <a:lnTo>
                  <a:pt x="0" y="0"/>
                </a:lnTo>
                <a:lnTo>
                  <a:pt x="3" y="21"/>
                </a:lnTo>
                <a:lnTo>
                  <a:pt x="9" y="38"/>
                </a:lnTo>
                <a:lnTo>
                  <a:pt x="18" y="53"/>
                </a:lnTo>
                <a:lnTo>
                  <a:pt x="30" y="62"/>
                </a:lnTo>
                <a:lnTo>
                  <a:pt x="38" y="77"/>
                </a:lnTo>
                <a:lnTo>
                  <a:pt x="41" y="83"/>
                </a:lnTo>
                <a:lnTo>
                  <a:pt x="47" y="86"/>
                </a:lnTo>
                <a:lnTo>
                  <a:pt x="47" y="89"/>
                </a:lnTo>
                <a:lnTo>
                  <a:pt x="50" y="89"/>
                </a:lnTo>
                <a:lnTo>
                  <a:pt x="53" y="80"/>
                </a:lnTo>
                <a:lnTo>
                  <a:pt x="59" y="71"/>
                </a:lnTo>
                <a:lnTo>
                  <a:pt x="65" y="59"/>
                </a:lnTo>
                <a:lnTo>
                  <a:pt x="74" y="53"/>
                </a:lnTo>
                <a:lnTo>
                  <a:pt x="77" y="47"/>
                </a:lnTo>
                <a:lnTo>
                  <a:pt x="80" y="38"/>
                </a:lnTo>
                <a:lnTo>
                  <a:pt x="80" y="27"/>
                </a:lnTo>
                <a:lnTo>
                  <a:pt x="77" y="21"/>
                </a:lnTo>
                <a:lnTo>
                  <a:pt x="71" y="15"/>
                </a:lnTo>
                <a:lnTo>
                  <a:pt x="65" y="12"/>
                </a:lnTo>
                <a:lnTo>
                  <a:pt x="53" y="12"/>
                </a:lnTo>
                <a:lnTo>
                  <a:pt x="44" y="12"/>
                </a:lnTo>
                <a:lnTo>
                  <a:pt x="33" y="12"/>
                </a:lnTo>
                <a:lnTo>
                  <a:pt x="24" y="9"/>
                </a:lnTo>
                <a:lnTo>
                  <a:pt x="15" y="6"/>
                </a:lnTo>
                <a:lnTo>
                  <a:pt x="9" y="3"/>
                </a:lnTo>
                <a:lnTo>
                  <a:pt x="3"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30" name="Freeform 170"/>
          <p:cNvSpPr>
            <a:spLocks/>
          </p:cNvSpPr>
          <p:nvPr/>
        </p:nvSpPr>
        <p:spPr bwMode="auto">
          <a:xfrm>
            <a:off x="3336925" y="4941888"/>
            <a:ext cx="212725" cy="193675"/>
          </a:xfrm>
          <a:custGeom>
            <a:avLst/>
            <a:gdLst>
              <a:gd name="T0" fmla="*/ 0 w 92"/>
              <a:gd name="T1" fmla="*/ 2147483647 h 80"/>
              <a:gd name="T2" fmla="*/ 0 w 92"/>
              <a:gd name="T3" fmla="*/ 2147483647 h 80"/>
              <a:gd name="T4" fmla="*/ 2147483647 w 92"/>
              <a:gd name="T5" fmla="*/ 2147483647 h 80"/>
              <a:gd name="T6" fmla="*/ 2147483647 w 92"/>
              <a:gd name="T7" fmla="*/ 2147483647 h 80"/>
              <a:gd name="T8" fmla="*/ 2147483647 w 92"/>
              <a:gd name="T9" fmla="*/ 2147483647 h 80"/>
              <a:gd name="T10" fmla="*/ 2147483647 w 92"/>
              <a:gd name="T11" fmla="*/ 2147483647 h 80"/>
              <a:gd name="T12" fmla="*/ 2147483647 w 92"/>
              <a:gd name="T13" fmla="*/ 0 h 80"/>
              <a:gd name="T14" fmla="*/ 2147483647 w 92"/>
              <a:gd name="T15" fmla="*/ 2147483647 h 80"/>
              <a:gd name="T16" fmla="*/ 2147483647 w 92"/>
              <a:gd name="T17" fmla="*/ 2147483647 h 80"/>
              <a:gd name="T18" fmla="*/ 2147483647 w 92"/>
              <a:gd name="T19" fmla="*/ 2147483647 h 80"/>
              <a:gd name="T20" fmla="*/ 2147483647 w 92"/>
              <a:gd name="T21" fmla="*/ 2147483647 h 80"/>
              <a:gd name="T22" fmla="*/ 2147483647 w 92"/>
              <a:gd name="T23" fmla="*/ 2147483647 h 80"/>
              <a:gd name="T24" fmla="*/ 2147483647 w 92"/>
              <a:gd name="T25" fmla="*/ 2147483647 h 80"/>
              <a:gd name="T26" fmla="*/ 0 w 92"/>
              <a:gd name="T27" fmla="*/ 2147483647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2"/>
              <a:gd name="T43" fmla="*/ 0 h 80"/>
              <a:gd name="T44" fmla="*/ 92 w 92"/>
              <a:gd name="T45" fmla="*/ 80 h 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2" h="80">
                <a:moveTo>
                  <a:pt x="0" y="41"/>
                </a:moveTo>
                <a:lnTo>
                  <a:pt x="0" y="41"/>
                </a:lnTo>
                <a:lnTo>
                  <a:pt x="48" y="80"/>
                </a:lnTo>
                <a:lnTo>
                  <a:pt x="59" y="47"/>
                </a:lnTo>
                <a:lnTo>
                  <a:pt x="92" y="38"/>
                </a:lnTo>
                <a:lnTo>
                  <a:pt x="89" y="14"/>
                </a:lnTo>
                <a:lnTo>
                  <a:pt x="86" y="0"/>
                </a:lnTo>
                <a:lnTo>
                  <a:pt x="68" y="11"/>
                </a:lnTo>
                <a:lnTo>
                  <a:pt x="50" y="14"/>
                </a:lnTo>
                <a:lnTo>
                  <a:pt x="30" y="11"/>
                </a:lnTo>
                <a:lnTo>
                  <a:pt x="18" y="9"/>
                </a:lnTo>
                <a:lnTo>
                  <a:pt x="9" y="23"/>
                </a:lnTo>
                <a:lnTo>
                  <a:pt x="6" y="29"/>
                </a:lnTo>
                <a:lnTo>
                  <a:pt x="0" y="4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31" name="Freeform 171"/>
          <p:cNvSpPr>
            <a:spLocks/>
          </p:cNvSpPr>
          <p:nvPr/>
        </p:nvSpPr>
        <p:spPr bwMode="auto">
          <a:xfrm>
            <a:off x="3336925" y="4949825"/>
            <a:ext cx="212725" cy="161925"/>
          </a:xfrm>
          <a:custGeom>
            <a:avLst/>
            <a:gdLst>
              <a:gd name="T0" fmla="*/ 2147483647 w 92"/>
              <a:gd name="T1" fmla="*/ 2147483647 h 68"/>
              <a:gd name="T2" fmla="*/ 0 w 92"/>
              <a:gd name="T3" fmla="*/ 2147483647 h 68"/>
              <a:gd name="T4" fmla="*/ 2147483647 w 92"/>
              <a:gd name="T5" fmla="*/ 2147483647 h 68"/>
              <a:gd name="T6" fmla="*/ 2147483647 w 92"/>
              <a:gd name="T7" fmla="*/ 2147483647 h 68"/>
              <a:gd name="T8" fmla="*/ 2147483647 w 92"/>
              <a:gd name="T9" fmla="*/ 2147483647 h 68"/>
              <a:gd name="T10" fmla="*/ 2147483647 w 92"/>
              <a:gd name="T11" fmla="*/ 2147483647 h 68"/>
              <a:gd name="T12" fmla="*/ 2147483647 w 92"/>
              <a:gd name="T13" fmla="*/ 2147483647 h 68"/>
              <a:gd name="T14" fmla="*/ 2147483647 w 92"/>
              <a:gd name="T15" fmla="*/ 2147483647 h 68"/>
              <a:gd name="T16" fmla="*/ 2147483647 w 92"/>
              <a:gd name="T17" fmla="*/ 2147483647 h 68"/>
              <a:gd name="T18" fmla="*/ 2147483647 w 92"/>
              <a:gd name="T19" fmla="*/ 2147483647 h 68"/>
              <a:gd name="T20" fmla="*/ 2147483647 w 92"/>
              <a:gd name="T21" fmla="*/ 2147483647 h 68"/>
              <a:gd name="T22" fmla="*/ 2147483647 w 92"/>
              <a:gd name="T23" fmla="*/ 2147483647 h 68"/>
              <a:gd name="T24" fmla="*/ 2147483647 w 92"/>
              <a:gd name="T25" fmla="*/ 2147483647 h 68"/>
              <a:gd name="T26" fmla="*/ 2147483647 w 92"/>
              <a:gd name="T27" fmla="*/ 2147483647 h 68"/>
              <a:gd name="T28" fmla="*/ 2147483647 w 92"/>
              <a:gd name="T29" fmla="*/ 2147483647 h 68"/>
              <a:gd name="T30" fmla="*/ 2147483647 w 92"/>
              <a:gd name="T31" fmla="*/ 2147483647 h 68"/>
              <a:gd name="T32" fmla="*/ 2147483647 w 92"/>
              <a:gd name="T33" fmla="*/ 0 h 68"/>
              <a:gd name="T34" fmla="*/ 2147483647 w 92"/>
              <a:gd name="T35" fmla="*/ 0 h 68"/>
              <a:gd name="T36" fmla="*/ 2147483647 w 92"/>
              <a:gd name="T37" fmla="*/ 2147483647 h 68"/>
              <a:gd name="T38" fmla="*/ 2147483647 w 92"/>
              <a:gd name="T39" fmla="*/ 2147483647 h 68"/>
              <a:gd name="T40" fmla="*/ 2147483647 w 92"/>
              <a:gd name="T41" fmla="*/ 2147483647 h 68"/>
              <a:gd name="T42" fmla="*/ 2147483647 w 92"/>
              <a:gd name="T43" fmla="*/ 2147483647 h 68"/>
              <a:gd name="T44" fmla="*/ 2147483647 w 92"/>
              <a:gd name="T45" fmla="*/ 2147483647 h 68"/>
              <a:gd name="T46" fmla="*/ 2147483647 w 92"/>
              <a:gd name="T47" fmla="*/ 2147483647 h 68"/>
              <a:gd name="T48" fmla="*/ 2147483647 w 92"/>
              <a:gd name="T49" fmla="*/ 2147483647 h 68"/>
              <a:gd name="T50" fmla="*/ 2147483647 w 92"/>
              <a:gd name="T51" fmla="*/ 2147483647 h 68"/>
              <a:gd name="T52" fmla="*/ 2147483647 w 92"/>
              <a:gd name="T53" fmla="*/ 2147483647 h 68"/>
              <a:gd name="T54" fmla="*/ 2147483647 w 92"/>
              <a:gd name="T55" fmla="*/ 2147483647 h 68"/>
              <a:gd name="T56" fmla="*/ 2147483647 w 92"/>
              <a:gd name="T57" fmla="*/ 2147483647 h 68"/>
              <a:gd name="T58" fmla="*/ 2147483647 w 92"/>
              <a:gd name="T59" fmla="*/ 2147483647 h 68"/>
              <a:gd name="T60" fmla="*/ 2147483647 w 92"/>
              <a:gd name="T61" fmla="*/ 2147483647 h 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2"/>
              <a:gd name="T94" fmla="*/ 0 h 68"/>
              <a:gd name="T95" fmla="*/ 92 w 92"/>
              <a:gd name="T96" fmla="*/ 68 h 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2" h="68">
                <a:moveTo>
                  <a:pt x="3" y="32"/>
                </a:moveTo>
                <a:lnTo>
                  <a:pt x="0" y="38"/>
                </a:lnTo>
                <a:lnTo>
                  <a:pt x="24" y="59"/>
                </a:lnTo>
                <a:lnTo>
                  <a:pt x="36" y="65"/>
                </a:lnTo>
                <a:lnTo>
                  <a:pt x="45" y="68"/>
                </a:lnTo>
                <a:lnTo>
                  <a:pt x="50" y="68"/>
                </a:lnTo>
                <a:lnTo>
                  <a:pt x="53" y="62"/>
                </a:lnTo>
                <a:lnTo>
                  <a:pt x="62" y="47"/>
                </a:lnTo>
                <a:lnTo>
                  <a:pt x="77" y="41"/>
                </a:lnTo>
                <a:lnTo>
                  <a:pt x="83" y="38"/>
                </a:lnTo>
                <a:lnTo>
                  <a:pt x="89" y="32"/>
                </a:lnTo>
                <a:lnTo>
                  <a:pt x="89" y="29"/>
                </a:lnTo>
                <a:lnTo>
                  <a:pt x="92" y="23"/>
                </a:lnTo>
                <a:lnTo>
                  <a:pt x="89" y="11"/>
                </a:lnTo>
                <a:lnTo>
                  <a:pt x="89" y="6"/>
                </a:lnTo>
                <a:lnTo>
                  <a:pt x="86" y="3"/>
                </a:lnTo>
                <a:lnTo>
                  <a:pt x="83" y="0"/>
                </a:lnTo>
                <a:lnTo>
                  <a:pt x="80" y="0"/>
                </a:lnTo>
                <a:lnTo>
                  <a:pt x="77" y="3"/>
                </a:lnTo>
                <a:lnTo>
                  <a:pt x="68" y="8"/>
                </a:lnTo>
                <a:lnTo>
                  <a:pt x="59" y="11"/>
                </a:lnTo>
                <a:lnTo>
                  <a:pt x="50" y="11"/>
                </a:lnTo>
                <a:lnTo>
                  <a:pt x="42" y="11"/>
                </a:lnTo>
                <a:lnTo>
                  <a:pt x="30" y="8"/>
                </a:lnTo>
                <a:lnTo>
                  <a:pt x="24" y="8"/>
                </a:lnTo>
                <a:lnTo>
                  <a:pt x="18" y="8"/>
                </a:lnTo>
                <a:lnTo>
                  <a:pt x="15" y="14"/>
                </a:lnTo>
                <a:lnTo>
                  <a:pt x="9" y="20"/>
                </a:lnTo>
                <a:lnTo>
                  <a:pt x="9" y="23"/>
                </a:lnTo>
                <a:lnTo>
                  <a:pt x="6" y="26"/>
                </a:lnTo>
                <a:lnTo>
                  <a:pt x="3" y="32"/>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32" name="Freeform 172"/>
          <p:cNvSpPr>
            <a:spLocks/>
          </p:cNvSpPr>
          <p:nvPr/>
        </p:nvSpPr>
        <p:spPr bwMode="auto">
          <a:xfrm>
            <a:off x="3541713" y="4897438"/>
            <a:ext cx="198437" cy="285750"/>
          </a:xfrm>
          <a:custGeom>
            <a:avLst/>
            <a:gdLst>
              <a:gd name="T0" fmla="*/ 0 w 89"/>
              <a:gd name="T1" fmla="*/ 2147483647 h 118"/>
              <a:gd name="T2" fmla="*/ 0 w 89"/>
              <a:gd name="T3" fmla="*/ 2147483647 h 118"/>
              <a:gd name="T4" fmla="*/ 2147483647 w 89"/>
              <a:gd name="T5" fmla="*/ 2147483647 h 118"/>
              <a:gd name="T6" fmla="*/ 2147483647 w 89"/>
              <a:gd name="T7" fmla="*/ 2147483647 h 118"/>
              <a:gd name="T8" fmla="*/ 2147483647 w 89"/>
              <a:gd name="T9" fmla="*/ 0 h 118"/>
              <a:gd name="T10" fmla="*/ 2147483647 w 89"/>
              <a:gd name="T11" fmla="*/ 2147483647 h 118"/>
              <a:gd name="T12" fmla="*/ 2147483647 w 89"/>
              <a:gd name="T13" fmla="*/ 2147483647 h 118"/>
              <a:gd name="T14" fmla="*/ 2147483647 w 89"/>
              <a:gd name="T15" fmla="*/ 2147483647 h 118"/>
              <a:gd name="T16" fmla="*/ 2147483647 w 89"/>
              <a:gd name="T17" fmla="*/ 2147483647 h 118"/>
              <a:gd name="T18" fmla="*/ 2147483647 w 89"/>
              <a:gd name="T19" fmla="*/ 2147483647 h 118"/>
              <a:gd name="T20" fmla="*/ 2147483647 w 89"/>
              <a:gd name="T21" fmla="*/ 2147483647 h 118"/>
              <a:gd name="T22" fmla="*/ 2147483647 w 89"/>
              <a:gd name="T23" fmla="*/ 2147483647 h 118"/>
              <a:gd name="T24" fmla="*/ 2147483647 w 89"/>
              <a:gd name="T25" fmla="*/ 2147483647 h 118"/>
              <a:gd name="T26" fmla="*/ 2147483647 w 89"/>
              <a:gd name="T27" fmla="*/ 2147483647 h 118"/>
              <a:gd name="T28" fmla="*/ 0 w 89"/>
              <a:gd name="T29" fmla="*/ 2147483647 h 1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9"/>
              <a:gd name="T46" fmla="*/ 0 h 118"/>
              <a:gd name="T47" fmla="*/ 89 w 89"/>
              <a:gd name="T48" fmla="*/ 118 h 1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9" h="118">
                <a:moveTo>
                  <a:pt x="0" y="24"/>
                </a:moveTo>
                <a:lnTo>
                  <a:pt x="0" y="24"/>
                </a:lnTo>
                <a:lnTo>
                  <a:pt x="36" y="24"/>
                </a:lnTo>
                <a:lnTo>
                  <a:pt x="39" y="3"/>
                </a:lnTo>
                <a:lnTo>
                  <a:pt x="47" y="0"/>
                </a:lnTo>
                <a:lnTo>
                  <a:pt x="62" y="12"/>
                </a:lnTo>
                <a:lnTo>
                  <a:pt x="89" y="15"/>
                </a:lnTo>
                <a:lnTo>
                  <a:pt x="86" y="35"/>
                </a:lnTo>
                <a:lnTo>
                  <a:pt x="47" y="77"/>
                </a:lnTo>
                <a:lnTo>
                  <a:pt x="33" y="112"/>
                </a:lnTo>
                <a:lnTo>
                  <a:pt x="27" y="118"/>
                </a:lnTo>
                <a:lnTo>
                  <a:pt x="15" y="80"/>
                </a:lnTo>
                <a:lnTo>
                  <a:pt x="6" y="53"/>
                </a:lnTo>
                <a:lnTo>
                  <a:pt x="3" y="44"/>
                </a:lnTo>
                <a:lnTo>
                  <a:pt x="0" y="24"/>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33" name="Freeform 173"/>
          <p:cNvSpPr>
            <a:spLocks/>
          </p:cNvSpPr>
          <p:nvPr/>
        </p:nvSpPr>
        <p:spPr bwMode="auto">
          <a:xfrm>
            <a:off x="3541713" y="4905375"/>
            <a:ext cx="198437" cy="269875"/>
          </a:xfrm>
          <a:custGeom>
            <a:avLst/>
            <a:gdLst>
              <a:gd name="T0" fmla="*/ 2147483647 w 89"/>
              <a:gd name="T1" fmla="*/ 2147483647 h 112"/>
              <a:gd name="T2" fmla="*/ 0 w 89"/>
              <a:gd name="T3" fmla="*/ 2147483647 h 112"/>
              <a:gd name="T4" fmla="*/ 2147483647 w 89"/>
              <a:gd name="T5" fmla="*/ 2147483647 h 112"/>
              <a:gd name="T6" fmla="*/ 2147483647 w 89"/>
              <a:gd name="T7" fmla="*/ 2147483647 h 112"/>
              <a:gd name="T8" fmla="*/ 2147483647 w 89"/>
              <a:gd name="T9" fmla="*/ 2147483647 h 112"/>
              <a:gd name="T10" fmla="*/ 2147483647 w 89"/>
              <a:gd name="T11" fmla="*/ 2147483647 h 112"/>
              <a:gd name="T12" fmla="*/ 2147483647 w 89"/>
              <a:gd name="T13" fmla="*/ 2147483647 h 112"/>
              <a:gd name="T14" fmla="*/ 2147483647 w 89"/>
              <a:gd name="T15" fmla="*/ 2147483647 h 112"/>
              <a:gd name="T16" fmla="*/ 2147483647 w 89"/>
              <a:gd name="T17" fmla="*/ 0 h 112"/>
              <a:gd name="T18" fmla="*/ 2147483647 w 89"/>
              <a:gd name="T19" fmla="*/ 0 h 112"/>
              <a:gd name="T20" fmla="*/ 2147483647 w 89"/>
              <a:gd name="T21" fmla="*/ 2147483647 h 112"/>
              <a:gd name="T22" fmla="*/ 2147483647 w 89"/>
              <a:gd name="T23" fmla="*/ 2147483647 h 112"/>
              <a:gd name="T24" fmla="*/ 2147483647 w 89"/>
              <a:gd name="T25" fmla="*/ 2147483647 h 112"/>
              <a:gd name="T26" fmla="*/ 2147483647 w 89"/>
              <a:gd name="T27" fmla="*/ 2147483647 h 112"/>
              <a:gd name="T28" fmla="*/ 2147483647 w 89"/>
              <a:gd name="T29" fmla="*/ 2147483647 h 112"/>
              <a:gd name="T30" fmla="*/ 2147483647 w 89"/>
              <a:gd name="T31" fmla="*/ 2147483647 h 112"/>
              <a:gd name="T32" fmla="*/ 2147483647 w 89"/>
              <a:gd name="T33" fmla="*/ 2147483647 h 112"/>
              <a:gd name="T34" fmla="*/ 2147483647 w 89"/>
              <a:gd name="T35" fmla="*/ 2147483647 h 112"/>
              <a:gd name="T36" fmla="*/ 2147483647 w 89"/>
              <a:gd name="T37" fmla="*/ 2147483647 h 112"/>
              <a:gd name="T38" fmla="*/ 2147483647 w 89"/>
              <a:gd name="T39" fmla="*/ 2147483647 h 112"/>
              <a:gd name="T40" fmla="*/ 2147483647 w 89"/>
              <a:gd name="T41" fmla="*/ 2147483647 h 112"/>
              <a:gd name="T42" fmla="*/ 2147483647 w 89"/>
              <a:gd name="T43" fmla="*/ 2147483647 h 112"/>
              <a:gd name="T44" fmla="*/ 2147483647 w 89"/>
              <a:gd name="T45" fmla="*/ 2147483647 h 112"/>
              <a:gd name="T46" fmla="*/ 2147483647 w 89"/>
              <a:gd name="T47" fmla="*/ 2147483647 h 112"/>
              <a:gd name="T48" fmla="*/ 2147483647 w 89"/>
              <a:gd name="T49" fmla="*/ 2147483647 h 112"/>
              <a:gd name="T50" fmla="*/ 2147483647 w 89"/>
              <a:gd name="T51" fmla="*/ 2147483647 h 112"/>
              <a:gd name="T52" fmla="*/ 2147483647 w 89"/>
              <a:gd name="T53" fmla="*/ 2147483647 h 112"/>
              <a:gd name="T54" fmla="*/ 2147483647 w 89"/>
              <a:gd name="T55" fmla="*/ 2147483647 h 112"/>
              <a:gd name="T56" fmla="*/ 2147483647 w 89"/>
              <a:gd name="T57" fmla="*/ 2147483647 h 112"/>
              <a:gd name="T58" fmla="*/ 2147483647 w 89"/>
              <a:gd name="T59" fmla="*/ 2147483647 h 112"/>
              <a:gd name="T60" fmla="*/ 2147483647 w 89"/>
              <a:gd name="T61" fmla="*/ 2147483647 h 112"/>
              <a:gd name="T62" fmla="*/ 2147483647 w 89"/>
              <a:gd name="T63" fmla="*/ 2147483647 h 112"/>
              <a:gd name="T64" fmla="*/ 2147483647 w 89"/>
              <a:gd name="T65" fmla="*/ 2147483647 h 112"/>
              <a:gd name="T66" fmla="*/ 2147483647 w 89"/>
              <a:gd name="T67" fmla="*/ 2147483647 h 112"/>
              <a:gd name="T68" fmla="*/ 2147483647 w 89"/>
              <a:gd name="T69" fmla="*/ 2147483647 h 112"/>
              <a:gd name="T70" fmla="*/ 2147483647 w 89"/>
              <a:gd name="T71" fmla="*/ 2147483647 h 112"/>
              <a:gd name="T72" fmla="*/ 2147483647 w 89"/>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9"/>
              <a:gd name="T112" fmla="*/ 0 h 112"/>
              <a:gd name="T113" fmla="*/ 89 w 89"/>
              <a:gd name="T114" fmla="*/ 112 h 11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9" h="112">
                <a:moveTo>
                  <a:pt x="3" y="32"/>
                </a:moveTo>
                <a:lnTo>
                  <a:pt x="0" y="21"/>
                </a:lnTo>
                <a:lnTo>
                  <a:pt x="18" y="21"/>
                </a:lnTo>
                <a:lnTo>
                  <a:pt x="27" y="21"/>
                </a:lnTo>
                <a:lnTo>
                  <a:pt x="33" y="18"/>
                </a:lnTo>
                <a:lnTo>
                  <a:pt x="36" y="15"/>
                </a:lnTo>
                <a:lnTo>
                  <a:pt x="39" y="12"/>
                </a:lnTo>
                <a:lnTo>
                  <a:pt x="39" y="3"/>
                </a:lnTo>
                <a:lnTo>
                  <a:pt x="44" y="0"/>
                </a:lnTo>
                <a:lnTo>
                  <a:pt x="47" y="0"/>
                </a:lnTo>
                <a:lnTo>
                  <a:pt x="56" y="3"/>
                </a:lnTo>
                <a:lnTo>
                  <a:pt x="65" y="9"/>
                </a:lnTo>
                <a:lnTo>
                  <a:pt x="77" y="12"/>
                </a:lnTo>
                <a:lnTo>
                  <a:pt x="80" y="12"/>
                </a:lnTo>
                <a:lnTo>
                  <a:pt x="86" y="15"/>
                </a:lnTo>
                <a:lnTo>
                  <a:pt x="86" y="18"/>
                </a:lnTo>
                <a:lnTo>
                  <a:pt x="89" y="24"/>
                </a:lnTo>
                <a:lnTo>
                  <a:pt x="86" y="26"/>
                </a:lnTo>
                <a:lnTo>
                  <a:pt x="83" y="35"/>
                </a:lnTo>
                <a:lnTo>
                  <a:pt x="74" y="44"/>
                </a:lnTo>
                <a:lnTo>
                  <a:pt x="68" y="53"/>
                </a:lnTo>
                <a:lnTo>
                  <a:pt x="50" y="74"/>
                </a:lnTo>
                <a:lnTo>
                  <a:pt x="42" y="92"/>
                </a:lnTo>
                <a:lnTo>
                  <a:pt x="36" y="101"/>
                </a:lnTo>
                <a:lnTo>
                  <a:pt x="33" y="106"/>
                </a:lnTo>
                <a:lnTo>
                  <a:pt x="33" y="109"/>
                </a:lnTo>
                <a:lnTo>
                  <a:pt x="30" y="112"/>
                </a:lnTo>
                <a:lnTo>
                  <a:pt x="27" y="112"/>
                </a:lnTo>
                <a:lnTo>
                  <a:pt x="27" y="109"/>
                </a:lnTo>
                <a:lnTo>
                  <a:pt x="24" y="104"/>
                </a:lnTo>
                <a:lnTo>
                  <a:pt x="21" y="98"/>
                </a:lnTo>
                <a:lnTo>
                  <a:pt x="15" y="80"/>
                </a:lnTo>
                <a:lnTo>
                  <a:pt x="12" y="65"/>
                </a:lnTo>
                <a:lnTo>
                  <a:pt x="6" y="53"/>
                </a:lnTo>
                <a:lnTo>
                  <a:pt x="6" y="47"/>
                </a:lnTo>
                <a:lnTo>
                  <a:pt x="3" y="41"/>
                </a:lnTo>
                <a:lnTo>
                  <a:pt x="3" y="32"/>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34" name="Freeform 174"/>
          <p:cNvSpPr>
            <a:spLocks/>
          </p:cNvSpPr>
          <p:nvPr/>
        </p:nvSpPr>
        <p:spPr bwMode="auto">
          <a:xfrm>
            <a:off x="3711575" y="4791075"/>
            <a:ext cx="147638" cy="233363"/>
          </a:xfrm>
          <a:custGeom>
            <a:avLst/>
            <a:gdLst>
              <a:gd name="T0" fmla="*/ 0 w 68"/>
              <a:gd name="T1" fmla="*/ 2147483647 h 98"/>
              <a:gd name="T2" fmla="*/ 0 w 68"/>
              <a:gd name="T3" fmla="*/ 2147483647 h 98"/>
              <a:gd name="T4" fmla="*/ 2147483647 w 68"/>
              <a:gd name="T5" fmla="*/ 0 h 98"/>
              <a:gd name="T6" fmla="*/ 2147483647 w 68"/>
              <a:gd name="T7" fmla="*/ 2147483647 h 98"/>
              <a:gd name="T8" fmla="*/ 2147483647 w 68"/>
              <a:gd name="T9" fmla="*/ 2147483647 h 98"/>
              <a:gd name="T10" fmla="*/ 2147483647 w 68"/>
              <a:gd name="T11" fmla="*/ 2147483647 h 98"/>
              <a:gd name="T12" fmla="*/ 2147483647 w 68"/>
              <a:gd name="T13" fmla="*/ 2147483647 h 98"/>
              <a:gd name="T14" fmla="*/ 2147483647 w 68"/>
              <a:gd name="T15" fmla="*/ 2147483647 h 98"/>
              <a:gd name="T16" fmla="*/ 2147483647 w 68"/>
              <a:gd name="T17" fmla="*/ 2147483647 h 98"/>
              <a:gd name="T18" fmla="*/ 2147483647 w 68"/>
              <a:gd name="T19" fmla="*/ 2147483647 h 98"/>
              <a:gd name="T20" fmla="*/ 2147483647 w 68"/>
              <a:gd name="T21" fmla="*/ 2147483647 h 98"/>
              <a:gd name="T22" fmla="*/ 0 w 68"/>
              <a:gd name="T23" fmla="*/ 2147483647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
              <a:gd name="T37" fmla="*/ 0 h 98"/>
              <a:gd name="T38" fmla="*/ 68 w 68"/>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 h="98">
                <a:moveTo>
                  <a:pt x="0" y="57"/>
                </a:moveTo>
                <a:lnTo>
                  <a:pt x="0" y="57"/>
                </a:lnTo>
                <a:lnTo>
                  <a:pt x="6" y="0"/>
                </a:lnTo>
                <a:lnTo>
                  <a:pt x="45" y="6"/>
                </a:lnTo>
                <a:lnTo>
                  <a:pt x="68" y="6"/>
                </a:lnTo>
                <a:lnTo>
                  <a:pt x="68" y="57"/>
                </a:lnTo>
                <a:lnTo>
                  <a:pt x="68" y="92"/>
                </a:lnTo>
                <a:lnTo>
                  <a:pt x="59" y="98"/>
                </a:lnTo>
                <a:lnTo>
                  <a:pt x="42" y="77"/>
                </a:lnTo>
                <a:lnTo>
                  <a:pt x="18" y="63"/>
                </a:lnTo>
                <a:lnTo>
                  <a:pt x="6" y="60"/>
                </a:lnTo>
                <a:lnTo>
                  <a:pt x="0" y="57"/>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35" name="Freeform 175"/>
          <p:cNvSpPr>
            <a:spLocks/>
          </p:cNvSpPr>
          <p:nvPr/>
        </p:nvSpPr>
        <p:spPr bwMode="auto">
          <a:xfrm>
            <a:off x="3711575" y="4799013"/>
            <a:ext cx="147638" cy="217487"/>
          </a:xfrm>
          <a:custGeom>
            <a:avLst/>
            <a:gdLst>
              <a:gd name="T0" fmla="*/ 2147483647 w 68"/>
              <a:gd name="T1" fmla="*/ 2147483647 h 92"/>
              <a:gd name="T2" fmla="*/ 0 w 68"/>
              <a:gd name="T3" fmla="*/ 2147483647 h 92"/>
              <a:gd name="T4" fmla="*/ 2147483647 w 68"/>
              <a:gd name="T5" fmla="*/ 2147483647 h 92"/>
              <a:gd name="T6" fmla="*/ 2147483647 w 68"/>
              <a:gd name="T7" fmla="*/ 2147483647 h 92"/>
              <a:gd name="T8" fmla="*/ 2147483647 w 68"/>
              <a:gd name="T9" fmla="*/ 2147483647 h 92"/>
              <a:gd name="T10" fmla="*/ 2147483647 w 68"/>
              <a:gd name="T11" fmla="*/ 0 h 92"/>
              <a:gd name="T12" fmla="*/ 2147483647 w 68"/>
              <a:gd name="T13" fmla="*/ 0 h 92"/>
              <a:gd name="T14" fmla="*/ 2147483647 w 68"/>
              <a:gd name="T15" fmla="*/ 2147483647 h 92"/>
              <a:gd name="T16" fmla="*/ 2147483647 w 68"/>
              <a:gd name="T17" fmla="*/ 2147483647 h 92"/>
              <a:gd name="T18" fmla="*/ 2147483647 w 68"/>
              <a:gd name="T19" fmla="*/ 2147483647 h 92"/>
              <a:gd name="T20" fmla="*/ 2147483647 w 68"/>
              <a:gd name="T21" fmla="*/ 2147483647 h 92"/>
              <a:gd name="T22" fmla="*/ 2147483647 w 68"/>
              <a:gd name="T23" fmla="*/ 2147483647 h 92"/>
              <a:gd name="T24" fmla="*/ 2147483647 w 68"/>
              <a:gd name="T25" fmla="*/ 2147483647 h 92"/>
              <a:gd name="T26" fmla="*/ 2147483647 w 68"/>
              <a:gd name="T27" fmla="*/ 2147483647 h 92"/>
              <a:gd name="T28" fmla="*/ 2147483647 w 68"/>
              <a:gd name="T29" fmla="*/ 2147483647 h 92"/>
              <a:gd name="T30" fmla="*/ 2147483647 w 68"/>
              <a:gd name="T31" fmla="*/ 2147483647 h 92"/>
              <a:gd name="T32" fmla="*/ 2147483647 w 68"/>
              <a:gd name="T33" fmla="*/ 2147483647 h 92"/>
              <a:gd name="T34" fmla="*/ 2147483647 w 68"/>
              <a:gd name="T35" fmla="*/ 2147483647 h 92"/>
              <a:gd name="T36" fmla="*/ 2147483647 w 68"/>
              <a:gd name="T37" fmla="*/ 2147483647 h 92"/>
              <a:gd name="T38" fmla="*/ 2147483647 w 68"/>
              <a:gd name="T39" fmla="*/ 2147483647 h 92"/>
              <a:gd name="T40" fmla="*/ 2147483647 w 68"/>
              <a:gd name="T41" fmla="*/ 2147483647 h 92"/>
              <a:gd name="T42" fmla="*/ 2147483647 w 68"/>
              <a:gd name="T43" fmla="*/ 2147483647 h 92"/>
              <a:gd name="T44" fmla="*/ 2147483647 w 68"/>
              <a:gd name="T45" fmla="*/ 2147483647 h 92"/>
              <a:gd name="T46" fmla="*/ 2147483647 w 68"/>
              <a:gd name="T47" fmla="*/ 2147483647 h 92"/>
              <a:gd name="T48" fmla="*/ 2147483647 w 68"/>
              <a:gd name="T49" fmla="*/ 2147483647 h 92"/>
              <a:gd name="T50" fmla="*/ 2147483647 w 68"/>
              <a:gd name="T51" fmla="*/ 2147483647 h 92"/>
              <a:gd name="T52" fmla="*/ 2147483647 w 68"/>
              <a:gd name="T53" fmla="*/ 2147483647 h 92"/>
              <a:gd name="T54" fmla="*/ 2147483647 w 68"/>
              <a:gd name="T55" fmla="*/ 2147483647 h 92"/>
              <a:gd name="T56" fmla="*/ 2147483647 w 68"/>
              <a:gd name="T57" fmla="*/ 2147483647 h 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8"/>
              <a:gd name="T88" fmla="*/ 0 h 92"/>
              <a:gd name="T89" fmla="*/ 68 w 68"/>
              <a:gd name="T90" fmla="*/ 92 h 9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8" h="92">
                <a:moveTo>
                  <a:pt x="3" y="57"/>
                </a:moveTo>
                <a:lnTo>
                  <a:pt x="0" y="54"/>
                </a:lnTo>
                <a:lnTo>
                  <a:pt x="3" y="27"/>
                </a:lnTo>
                <a:lnTo>
                  <a:pt x="6" y="12"/>
                </a:lnTo>
                <a:lnTo>
                  <a:pt x="9" y="6"/>
                </a:lnTo>
                <a:lnTo>
                  <a:pt x="18" y="0"/>
                </a:lnTo>
                <a:lnTo>
                  <a:pt x="27" y="0"/>
                </a:lnTo>
                <a:lnTo>
                  <a:pt x="42" y="3"/>
                </a:lnTo>
                <a:lnTo>
                  <a:pt x="56" y="3"/>
                </a:lnTo>
                <a:lnTo>
                  <a:pt x="62" y="6"/>
                </a:lnTo>
                <a:lnTo>
                  <a:pt x="65" y="9"/>
                </a:lnTo>
                <a:lnTo>
                  <a:pt x="68" y="18"/>
                </a:lnTo>
                <a:lnTo>
                  <a:pt x="68" y="30"/>
                </a:lnTo>
                <a:lnTo>
                  <a:pt x="68" y="51"/>
                </a:lnTo>
                <a:lnTo>
                  <a:pt x="68" y="71"/>
                </a:lnTo>
                <a:lnTo>
                  <a:pt x="68" y="80"/>
                </a:lnTo>
                <a:lnTo>
                  <a:pt x="68" y="86"/>
                </a:lnTo>
                <a:lnTo>
                  <a:pt x="65" y="89"/>
                </a:lnTo>
                <a:lnTo>
                  <a:pt x="65" y="92"/>
                </a:lnTo>
                <a:lnTo>
                  <a:pt x="62" y="92"/>
                </a:lnTo>
                <a:lnTo>
                  <a:pt x="59" y="92"/>
                </a:lnTo>
                <a:lnTo>
                  <a:pt x="53" y="89"/>
                </a:lnTo>
                <a:lnTo>
                  <a:pt x="51" y="86"/>
                </a:lnTo>
                <a:lnTo>
                  <a:pt x="42" y="74"/>
                </a:lnTo>
                <a:lnTo>
                  <a:pt x="30" y="69"/>
                </a:lnTo>
                <a:lnTo>
                  <a:pt x="21" y="63"/>
                </a:lnTo>
                <a:lnTo>
                  <a:pt x="12" y="60"/>
                </a:lnTo>
                <a:lnTo>
                  <a:pt x="6" y="57"/>
                </a:lnTo>
                <a:lnTo>
                  <a:pt x="3" y="57"/>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36" name="Freeform 176"/>
          <p:cNvSpPr>
            <a:spLocks/>
          </p:cNvSpPr>
          <p:nvPr/>
        </p:nvSpPr>
        <p:spPr bwMode="auto">
          <a:xfrm>
            <a:off x="3879850" y="4759325"/>
            <a:ext cx="268288" cy="153988"/>
          </a:xfrm>
          <a:custGeom>
            <a:avLst/>
            <a:gdLst>
              <a:gd name="T0" fmla="*/ 2147483647 w 119"/>
              <a:gd name="T1" fmla="*/ 0 h 65"/>
              <a:gd name="T2" fmla="*/ 2147483647 w 119"/>
              <a:gd name="T3" fmla="*/ 0 h 65"/>
              <a:gd name="T4" fmla="*/ 2147483647 w 119"/>
              <a:gd name="T5" fmla="*/ 2147483647 h 65"/>
              <a:gd name="T6" fmla="*/ 0 w 119"/>
              <a:gd name="T7" fmla="*/ 2147483647 h 65"/>
              <a:gd name="T8" fmla="*/ 2147483647 w 119"/>
              <a:gd name="T9" fmla="*/ 2147483647 h 65"/>
              <a:gd name="T10" fmla="*/ 2147483647 w 119"/>
              <a:gd name="T11" fmla="*/ 2147483647 h 65"/>
              <a:gd name="T12" fmla="*/ 2147483647 w 119"/>
              <a:gd name="T13" fmla="*/ 2147483647 h 65"/>
              <a:gd name="T14" fmla="*/ 2147483647 w 119"/>
              <a:gd name="T15" fmla="*/ 2147483647 h 65"/>
              <a:gd name="T16" fmla="*/ 2147483647 w 119"/>
              <a:gd name="T17" fmla="*/ 2147483647 h 65"/>
              <a:gd name="T18" fmla="*/ 2147483647 w 119"/>
              <a:gd name="T19" fmla="*/ 2147483647 h 65"/>
              <a:gd name="T20" fmla="*/ 2147483647 w 119"/>
              <a:gd name="T21" fmla="*/ 2147483647 h 65"/>
              <a:gd name="T22" fmla="*/ 2147483647 w 119"/>
              <a:gd name="T23" fmla="*/ 2147483647 h 65"/>
              <a:gd name="T24" fmla="*/ 2147483647 w 119"/>
              <a:gd name="T25" fmla="*/ 2147483647 h 65"/>
              <a:gd name="T26" fmla="*/ 2147483647 w 119"/>
              <a:gd name="T27" fmla="*/ 0 h 65"/>
              <a:gd name="T28" fmla="*/ 2147483647 w 119"/>
              <a:gd name="T29" fmla="*/ 0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9"/>
              <a:gd name="T46" fmla="*/ 0 h 65"/>
              <a:gd name="T47" fmla="*/ 119 w 119"/>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9" h="65">
                <a:moveTo>
                  <a:pt x="30" y="0"/>
                </a:moveTo>
                <a:lnTo>
                  <a:pt x="30" y="0"/>
                </a:lnTo>
                <a:lnTo>
                  <a:pt x="12" y="32"/>
                </a:lnTo>
                <a:lnTo>
                  <a:pt x="0" y="47"/>
                </a:lnTo>
                <a:lnTo>
                  <a:pt x="18" y="53"/>
                </a:lnTo>
                <a:lnTo>
                  <a:pt x="30" y="65"/>
                </a:lnTo>
                <a:lnTo>
                  <a:pt x="45" y="62"/>
                </a:lnTo>
                <a:lnTo>
                  <a:pt x="83" y="50"/>
                </a:lnTo>
                <a:lnTo>
                  <a:pt x="119" y="44"/>
                </a:lnTo>
                <a:lnTo>
                  <a:pt x="98" y="35"/>
                </a:lnTo>
                <a:lnTo>
                  <a:pt x="62" y="29"/>
                </a:lnTo>
                <a:lnTo>
                  <a:pt x="45" y="14"/>
                </a:lnTo>
                <a:lnTo>
                  <a:pt x="36" y="3"/>
                </a:lnTo>
                <a:lnTo>
                  <a:pt x="36" y="0"/>
                </a:lnTo>
                <a:lnTo>
                  <a:pt x="3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37" name="Freeform 177"/>
          <p:cNvSpPr>
            <a:spLocks/>
          </p:cNvSpPr>
          <p:nvPr/>
        </p:nvSpPr>
        <p:spPr bwMode="auto">
          <a:xfrm>
            <a:off x="3887788" y="4759325"/>
            <a:ext cx="246062" cy="153988"/>
          </a:xfrm>
          <a:custGeom>
            <a:avLst/>
            <a:gdLst>
              <a:gd name="T0" fmla="*/ 2147483647 w 110"/>
              <a:gd name="T1" fmla="*/ 0 h 65"/>
              <a:gd name="T2" fmla="*/ 2147483647 w 110"/>
              <a:gd name="T3" fmla="*/ 0 h 65"/>
              <a:gd name="T4" fmla="*/ 2147483647 w 110"/>
              <a:gd name="T5" fmla="*/ 2147483647 h 65"/>
              <a:gd name="T6" fmla="*/ 2147483647 w 110"/>
              <a:gd name="T7" fmla="*/ 2147483647 h 65"/>
              <a:gd name="T8" fmla="*/ 2147483647 w 110"/>
              <a:gd name="T9" fmla="*/ 2147483647 h 65"/>
              <a:gd name="T10" fmla="*/ 0 w 110"/>
              <a:gd name="T11" fmla="*/ 2147483647 h 65"/>
              <a:gd name="T12" fmla="*/ 0 w 110"/>
              <a:gd name="T13" fmla="*/ 2147483647 h 65"/>
              <a:gd name="T14" fmla="*/ 2147483647 w 110"/>
              <a:gd name="T15" fmla="*/ 2147483647 h 65"/>
              <a:gd name="T16" fmla="*/ 2147483647 w 110"/>
              <a:gd name="T17" fmla="*/ 2147483647 h 65"/>
              <a:gd name="T18" fmla="*/ 2147483647 w 110"/>
              <a:gd name="T19" fmla="*/ 2147483647 h 65"/>
              <a:gd name="T20" fmla="*/ 2147483647 w 110"/>
              <a:gd name="T21" fmla="*/ 2147483647 h 65"/>
              <a:gd name="T22" fmla="*/ 2147483647 w 110"/>
              <a:gd name="T23" fmla="*/ 2147483647 h 65"/>
              <a:gd name="T24" fmla="*/ 2147483647 w 110"/>
              <a:gd name="T25" fmla="*/ 2147483647 h 65"/>
              <a:gd name="T26" fmla="*/ 2147483647 w 110"/>
              <a:gd name="T27" fmla="*/ 2147483647 h 65"/>
              <a:gd name="T28" fmla="*/ 2147483647 w 110"/>
              <a:gd name="T29" fmla="*/ 2147483647 h 65"/>
              <a:gd name="T30" fmla="*/ 2147483647 w 110"/>
              <a:gd name="T31" fmla="*/ 2147483647 h 65"/>
              <a:gd name="T32" fmla="*/ 2147483647 w 110"/>
              <a:gd name="T33" fmla="*/ 2147483647 h 65"/>
              <a:gd name="T34" fmla="*/ 2147483647 w 110"/>
              <a:gd name="T35" fmla="*/ 2147483647 h 65"/>
              <a:gd name="T36" fmla="*/ 2147483647 w 110"/>
              <a:gd name="T37" fmla="*/ 2147483647 h 65"/>
              <a:gd name="T38" fmla="*/ 2147483647 w 110"/>
              <a:gd name="T39" fmla="*/ 2147483647 h 65"/>
              <a:gd name="T40" fmla="*/ 2147483647 w 110"/>
              <a:gd name="T41" fmla="*/ 2147483647 h 65"/>
              <a:gd name="T42" fmla="*/ 2147483647 w 110"/>
              <a:gd name="T43" fmla="*/ 2147483647 h 65"/>
              <a:gd name="T44" fmla="*/ 2147483647 w 110"/>
              <a:gd name="T45" fmla="*/ 2147483647 h 65"/>
              <a:gd name="T46" fmla="*/ 2147483647 w 110"/>
              <a:gd name="T47" fmla="*/ 2147483647 h 65"/>
              <a:gd name="T48" fmla="*/ 2147483647 w 110"/>
              <a:gd name="T49" fmla="*/ 2147483647 h 65"/>
              <a:gd name="T50" fmla="*/ 2147483647 w 110"/>
              <a:gd name="T51" fmla="*/ 2147483647 h 65"/>
              <a:gd name="T52" fmla="*/ 2147483647 w 110"/>
              <a:gd name="T53" fmla="*/ 2147483647 h 65"/>
              <a:gd name="T54" fmla="*/ 2147483647 w 110"/>
              <a:gd name="T55" fmla="*/ 2147483647 h 65"/>
              <a:gd name="T56" fmla="*/ 2147483647 w 110"/>
              <a:gd name="T57" fmla="*/ 0 h 65"/>
              <a:gd name="T58" fmla="*/ 2147483647 w 110"/>
              <a:gd name="T59" fmla="*/ 0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0"/>
              <a:gd name="T91" fmla="*/ 0 h 65"/>
              <a:gd name="T92" fmla="*/ 110 w 110"/>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0" h="65">
                <a:moveTo>
                  <a:pt x="30" y="0"/>
                </a:moveTo>
                <a:lnTo>
                  <a:pt x="27" y="0"/>
                </a:lnTo>
                <a:lnTo>
                  <a:pt x="18" y="17"/>
                </a:lnTo>
                <a:lnTo>
                  <a:pt x="9" y="29"/>
                </a:lnTo>
                <a:lnTo>
                  <a:pt x="3" y="41"/>
                </a:lnTo>
                <a:lnTo>
                  <a:pt x="0" y="44"/>
                </a:lnTo>
                <a:lnTo>
                  <a:pt x="0" y="47"/>
                </a:lnTo>
                <a:lnTo>
                  <a:pt x="3" y="47"/>
                </a:lnTo>
                <a:lnTo>
                  <a:pt x="6" y="50"/>
                </a:lnTo>
                <a:lnTo>
                  <a:pt x="15" y="53"/>
                </a:lnTo>
                <a:lnTo>
                  <a:pt x="21" y="59"/>
                </a:lnTo>
                <a:lnTo>
                  <a:pt x="27" y="62"/>
                </a:lnTo>
                <a:lnTo>
                  <a:pt x="36" y="65"/>
                </a:lnTo>
                <a:lnTo>
                  <a:pt x="45" y="62"/>
                </a:lnTo>
                <a:lnTo>
                  <a:pt x="62" y="56"/>
                </a:lnTo>
                <a:lnTo>
                  <a:pt x="80" y="50"/>
                </a:lnTo>
                <a:lnTo>
                  <a:pt x="98" y="47"/>
                </a:lnTo>
                <a:lnTo>
                  <a:pt x="104" y="44"/>
                </a:lnTo>
                <a:lnTo>
                  <a:pt x="110" y="44"/>
                </a:lnTo>
                <a:lnTo>
                  <a:pt x="110" y="41"/>
                </a:lnTo>
                <a:lnTo>
                  <a:pt x="107" y="41"/>
                </a:lnTo>
                <a:lnTo>
                  <a:pt x="92" y="35"/>
                </a:lnTo>
                <a:lnTo>
                  <a:pt x="77" y="32"/>
                </a:lnTo>
                <a:lnTo>
                  <a:pt x="62" y="29"/>
                </a:lnTo>
                <a:lnTo>
                  <a:pt x="51" y="23"/>
                </a:lnTo>
                <a:lnTo>
                  <a:pt x="42" y="14"/>
                </a:lnTo>
                <a:lnTo>
                  <a:pt x="39" y="8"/>
                </a:lnTo>
                <a:lnTo>
                  <a:pt x="33" y="3"/>
                </a:lnTo>
                <a:lnTo>
                  <a:pt x="33" y="0"/>
                </a:lnTo>
                <a:lnTo>
                  <a:pt x="3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38" name="Freeform 178"/>
          <p:cNvSpPr>
            <a:spLocks/>
          </p:cNvSpPr>
          <p:nvPr/>
        </p:nvSpPr>
        <p:spPr bwMode="auto">
          <a:xfrm>
            <a:off x="4156075" y="4783138"/>
            <a:ext cx="219075" cy="214312"/>
          </a:xfrm>
          <a:custGeom>
            <a:avLst/>
            <a:gdLst>
              <a:gd name="T0" fmla="*/ 0 w 95"/>
              <a:gd name="T1" fmla="*/ 0 h 89"/>
              <a:gd name="T2" fmla="*/ 0 w 95"/>
              <a:gd name="T3" fmla="*/ 0 h 89"/>
              <a:gd name="T4" fmla="*/ 2147483647 w 95"/>
              <a:gd name="T5" fmla="*/ 2147483647 h 89"/>
              <a:gd name="T6" fmla="*/ 2147483647 w 95"/>
              <a:gd name="T7" fmla="*/ 2147483647 h 89"/>
              <a:gd name="T8" fmla="*/ 2147483647 w 95"/>
              <a:gd name="T9" fmla="*/ 2147483647 h 89"/>
              <a:gd name="T10" fmla="*/ 2147483647 w 95"/>
              <a:gd name="T11" fmla="*/ 2147483647 h 89"/>
              <a:gd name="T12" fmla="*/ 2147483647 w 95"/>
              <a:gd name="T13" fmla="*/ 2147483647 h 89"/>
              <a:gd name="T14" fmla="*/ 2147483647 w 95"/>
              <a:gd name="T15" fmla="*/ 2147483647 h 89"/>
              <a:gd name="T16" fmla="*/ 2147483647 w 95"/>
              <a:gd name="T17" fmla="*/ 2147483647 h 89"/>
              <a:gd name="T18" fmla="*/ 2147483647 w 95"/>
              <a:gd name="T19" fmla="*/ 2147483647 h 89"/>
              <a:gd name="T20" fmla="*/ 2147483647 w 95"/>
              <a:gd name="T21" fmla="*/ 2147483647 h 89"/>
              <a:gd name="T22" fmla="*/ 2147483647 w 95"/>
              <a:gd name="T23" fmla="*/ 2147483647 h 89"/>
              <a:gd name="T24" fmla="*/ 2147483647 w 95"/>
              <a:gd name="T25" fmla="*/ 2147483647 h 89"/>
              <a:gd name="T26" fmla="*/ 2147483647 w 95"/>
              <a:gd name="T27" fmla="*/ 0 h 89"/>
              <a:gd name="T28" fmla="*/ 0 w 95"/>
              <a:gd name="T29" fmla="*/ 0 h 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5"/>
              <a:gd name="T46" fmla="*/ 0 h 89"/>
              <a:gd name="T47" fmla="*/ 95 w 95"/>
              <a:gd name="T48" fmla="*/ 89 h 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5" h="89">
                <a:moveTo>
                  <a:pt x="0" y="0"/>
                </a:moveTo>
                <a:lnTo>
                  <a:pt x="0" y="0"/>
                </a:lnTo>
                <a:lnTo>
                  <a:pt x="9" y="66"/>
                </a:lnTo>
                <a:lnTo>
                  <a:pt x="9" y="80"/>
                </a:lnTo>
                <a:lnTo>
                  <a:pt x="23" y="72"/>
                </a:lnTo>
                <a:lnTo>
                  <a:pt x="86" y="86"/>
                </a:lnTo>
                <a:lnTo>
                  <a:pt x="95" y="89"/>
                </a:lnTo>
                <a:lnTo>
                  <a:pt x="83" y="54"/>
                </a:lnTo>
                <a:lnTo>
                  <a:pt x="83" y="18"/>
                </a:lnTo>
                <a:lnTo>
                  <a:pt x="80" y="15"/>
                </a:lnTo>
                <a:lnTo>
                  <a:pt x="50" y="15"/>
                </a:lnTo>
                <a:lnTo>
                  <a:pt x="29" y="6"/>
                </a:lnTo>
                <a:lnTo>
                  <a:pt x="9" y="3"/>
                </a:lnTo>
                <a:lnTo>
                  <a:pt x="3" y="0"/>
                </a:lnTo>
                <a:lnTo>
                  <a:pt x="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39" name="Freeform 179"/>
          <p:cNvSpPr>
            <a:spLocks/>
          </p:cNvSpPr>
          <p:nvPr/>
        </p:nvSpPr>
        <p:spPr bwMode="auto">
          <a:xfrm>
            <a:off x="4156075" y="4783138"/>
            <a:ext cx="211138" cy="214312"/>
          </a:xfrm>
          <a:custGeom>
            <a:avLst/>
            <a:gdLst>
              <a:gd name="T0" fmla="*/ 2147483647 w 92"/>
              <a:gd name="T1" fmla="*/ 0 h 89"/>
              <a:gd name="T2" fmla="*/ 0 w 92"/>
              <a:gd name="T3" fmla="*/ 0 h 89"/>
              <a:gd name="T4" fmla="*/ 2147483647 w 92"/>
              <a:gd name="T5" fmla="*/ 2147483647 h 89"/>
              <a:gd name="T6" fmla="*/ 2147483647 w 92"/>
              <a:gd name="T7" fmla="*/ 2147483647 h 89"/>
              <a:gd name="T8" fmla="*/ 2147483647 w 92"/>
              <a:gd name="T9" fmla="*/ 2147483647 h 89"/>
              <a:gd name="T10" fmla="*/ 2147483647 w 92"/>
              <a:gd name="T11" fmla="*/ 2147483647 h 89"/>
              <a:gd name="T12" fmla="*/ 2147483647 w 92"/>
              <a:gd name="T13" fmla="*/ 2147483647 h 89"/>
              <a:gd name="T14" fmla="*/ 2147483647 w 92"/>
              <a:gd name="T15" fmla="*/ 2147483647 h 89"/>
              <a:gd name="T16" fmla="*/ 2147483647 w 92"/>
              <a:gd name="T17" fmla="*/ 2147483647 h 89"/>
              <a:gd name="T18" fmla="*/ 2147483647 w 92"/>
              <a:gd name="T19" fmla="*/ 2147483647 h 89"/>
              <a:gd name="T20" fmla="*/ 2147483647 w 92"/>
              <a:gd name="T21" fmla="*/ 2147483647 h 89"/>
              <a:gd name="T22" fmla="*/ 2147483647 w 92"/>
              <a:gd name="T23" fmla="*/ 2147483647 h 89"/>
              <a:gd name="T24" fmla="*/ 2147483647 w 92"/>
              <a:gd name="T25" fmla="*/ 2147483647 h 89"/>
              <a:gd name="T26" fmla="*/ 2147483647 w 92"/>
              <a:gd name="T27" fmla="*/ 2147483647 h 89"/>
              <a:gd name="T28" fmla="*/ 2147483647 w 92"/>
              <a:gd name="T29" fmla="*/ 2147483647 h 89"/>
              <a:gd name="T30" fmla="*/ 2147483647 w 92"/>
              <a:gd name="T31" fmla="*/ 2147483647 h 89"/>
              <a:gd name="T32" fmla="*/ 2147483647 w 92"/>
              <a:gd name="T33" fmla="*/ 2147483647 h 89"/>
              <a:gd name="T34" fmla="*/ 2147483647 w 92"/>
              <a:gd name="T35" fmla="*/ 2147483647 h 89"/>
              <a:gd name="T36" fmla="*/ 2147483647 w 92"/>
              <a:gd name="T37" fmla="*/ 2147483647 h 89"/>
              <a:gd name="T38" fmla="*/ 2147483647 w 92"/>
              <a:gd name="T39" fmla="*/ 2147483647 h 89"/>
              <a:gd name="T40" fmla="*/ 2147483647 w 92"/>
              <a:gd name="T41" fmla="*/ 2147483647 h 89"/>
              <a:gd name="T42" fmla="*/ 2147483647 w 92"/>
              <a:gd name="T43" fmla="*/ 2147483647 h 89"/>
              <a:gd name="T44" fmla="*/ 2147483647 w 92"/>
              <a:gd name="T45" fmla="*/ 2147483647 h 89"/>
              <a:gd name="T46" fmla="*/ 2147483647 w 92"/>
              <a:gd name="T47" fmla="*/ 2147483647 h 89"/>
              <a:gd name="T48" fmla="*/ 2147483647 w 92"/>
              <a:gd name="T49" fmla="*/ 2147483647 h 89"/>
              <a:gd name="T50" fmla="*/ 2147483647 w 92"/>
              <a:gd name="T51" fmla="*/ 2147483647 h 89"/>
              <a:gd name="T52" fmla="*/ 2147483647 w 92"/>
              <a:gd name="T53" fmla="*/ 2147483647 h 89"/>
              <a:gd name="T54" fmla="*/ 2147483647 w 92"/>
              <a:gd name="T55" fmla="*/ 2147483647 h 89"/>
              <a:gd name="T56" fmla="*/ 2147483647 w 92"/>
              <a:gd name="T57" fmla="*/ 2147483647 h 89"/>
              <a:gd name="T58" fmla="*/ 2147483647 w 92"/>
              <a:gd name="T59" fmla="*/ 2147483647 h 89"/>
              <a:gd name="T60" fmla="*/ 2147483647 w 92"/>
              <a:gd name="T61" fmla="*/ 2147483647 h 89"/>
              <a:gd name="T62" fmla="*/ 2147483647 w 92"/>
              <a:gd name="T63" fmla="*/ 2147483647 h 89"/>
              <a:gd name="T64" fmla="*/ 2147483647 w 92"/>
              <a:gd name="T65" fmla="*/ 2147483647 h 89"/>
              <a:gd name="T66" fmla="*/ 2147483647 w 92"/>
              <a:gd name="T67" fmla="*/ 2147483647 h 89"/>
              <a:gd name="T68" fmla="*/ 2147483647 w 92"/>
              <a:gd name="T69" fmla="*/ 2147483647 h 89"/>
              <a:gd name="T70" fmla="*/ 2147483647 w 92"/>
              <a:gd name="T71" fmla="*/ 2147483647 h 89"/>
              <a:gd name="T72" fmla="*/ 2147483647 w 92"/>
              <a:gd name="T73" fmla="*/ 0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
              <a:gd name="T112" fmla="*/ 0 h 89"/>
              <a:gd name="T113" fmla="*/ 92 w 92"/>
              <a:gd name="T114" fmla="*/ 89 h 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 h="89">
                <a:moveTo>
                  <a:pt x="3" y="0"/>
                </a:moveTo>
                <a:lnTo>
                  <a:pt x="0" y="0"/>
                </a:lnTo>
                <a:lnTo>
                  <a:pt x="6" y="33"/>
                </a:lnTo>
                <a:lnTo>
                  <a:pt x="6" y="48"/>
                </a:lnTo>
                <a:lnTo>
                  <a:pt x="9" y="60"/>
                </a:lnTo>
                <a:lnTo>
                  <a:pt x="9" y="69"/>
                </a:lnTo>
                <a:lnTo>
                  <a:pt x="9" y="75"/>
                </a:lnTo>
                <a:lnTo>
                  <a:pt x="12" y="77"/>
                </a:lnTo>
                <a:lnTo>
                  <a:pt x="18" y="77"/>
                </a:lnTo>
                <a:lnTo>
                  <a:pt x="20" y="75"/>
                </a:lnTo>
                <a:lnTo>
                  <a:pt x="29" y="75"/>
                </a:lnTo>
                <a:lnTo>
                  <a:pt x="41" y="77"/>
                </a:lnTo>
                <a:lnTo>
                  <a:pt x="56" y="80"/>
                </a:lnTo>
                <a:lnTo>
                  <a:pt x="68" y="83"/>
                </a:lnTo>
                <a:lnTo>
                  <a:pt x="80" y="86"/>
                </a:lnTo>
                <a:lnTo>
                  <a:pt x="86" y="86"/>
                </a:lnTo>
                <a:lnTo>
                  <a:pt x="92" y="89"/>
                </a:lnTo>
                <a:lnTo>
                  <a:pt x="92" y="86"/>
                </a:lnTo>
                <a:lnTo>
                  <a:pt x="92" y="83"/>
                </a:lnTo>
                <a:lnTo>
                  <a:pt x="92" y="80"/>
                </a:lnTo>
                <a:lnTo>
                  <a:pt x="89" y="72"/>
                </a:lnTo>
                <a:lnTo>
                  <a:pt x="86" y="54"/>
                </a:lnTo>
                <a:lnTo>
                  <a:pt x="83" y="36"/>
                </a:lnTo>
                <a:lnTo>
                  <a:pt x="83" y="27"/>
                </a:lnTo>
                <a:lnTo>
                  <a:pt x="83" y="21"/>
                </a:lnTo>
                <a:lnTo>
                  <a:pt x="83" y="18"/>
                </a:lnTo>
                <a:lnTo>
                  <a:pt x="80" y="15"/>
                </a:lnTo>
                <a:lnTo>
                  <a:pt x="77" y="15"/>
                </a:lnTo>
                <a:lnTo>
                  <a:pt x="71" y="15"/>
                </a:lnTo>
                <a:lnTo>
                  <a:pt x="65" y="15"/>
                </a:lnTo>
                <a:lnTo>
                  <a:pt x="50" y="15"/>
                </a:lnTo>
                <a:lnTo>
                  <a:pt x="41" y="12"/>
                </a:lnTo>
                <a:lnTo>
                  <a:pt x="29" y="6"/>
                </a:lnTo>
                <a:lnTo>
                  <a:pt x="20" y="6"/>
                </a:lnTo>
                <a:lnTo>
                  <a:pt x="12" y="3"/>
                </a:lnTo>
                <a:lnTo>
                  <a:pt x="6" y="3"/>
                </a:lnTo>
                <a:lnTo>
                  <a:pt x="3"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40" name="Freeform 180"/>
          <p:cNvSpPr>
            <a:spLocks/>
          </p:cNvSpPr>
          <p:nvPr/>
        </p:nvSpPr>
        <p:spPr bwMode="auto">
          <a:xfrm>
            <a:off x="4360863" y="4730750"/>
            <a:ext cx="211137" cy="234950"/>
          </a:xfrm>
          <a:custGeom>
            <a:avLst/>
            <a:gdLst>
              <a:gd name="T0" fmla="*/ 0 w 94"/>
              <a:gd name="T1" fmla="*/ 2147483647 h 98"/>
              <a:gd name="T2" fmla="*/ 0 w 94"/>
              <a:gd name="T3" fmla="*/ 2147483647 h 98"/>
              <a:gd name="T4" fmla="*/ 2147483647 w 94"/>
              <a:gd name="T5" fmla="*/ 2147483647 h 98"/>
              <a:gd name="T6" fmla="*/ 2147483647 w 94"/>
              <a:gd name="T7" fmla="*/ 0 h 98"/>
              <a:gd name="T8" fmla="*/ 2147483647 w 94"/>
              <a:gd name="T9" fmla="*/ 2147483647 h 98"/>
              <a:gd name="T10" fmla="*/ 2147483647 w 94"/>
              <a:gd name="T11" fmla="*/ 2147483647 h 98"/>
              <a:gd name="T12" fmla="*/ 2147483647 w 94"/>
              <a:gd name="T13" fmla="*/ 2147483647 h 98"/>
              <a:gd name="T14" fmla="*/ 2147483647 w 94"/>
              <a:gd name="T15" fmla="*/ 2147483647 h 98"/>
              <a:gd name="T16" fmla="*/ 2147483647 w 94"/>
              <a:gd name="T17" fmla="*/ 2147483647 h 98"/>
              <a:gd name="T18" fmla="*/ 2147483647 w 94"/>
              <a:gd name="T19" fmla="*/ 2147483647 h 98"/>
              <a:gd name="T20" fmla="*/ 2147483647 w 94"/>
              <a:gd name="T21" fmla="*/ 2147483647 h 98"/>
              <a:gd name="T22" fmla="*/ 0 w 94"/>
              <a:gd name="T23" fmla="*/ 2147483647 h 98"/>
              <a:gd name="T24" fmla="*/ 2147483647 w 94"/>
              <a:gd name="T25" fmla="*/ 2147483647 h 98"/>
              <a:gd name="T26" fmla="*/ 0 w 94"/>
              <a:gd name="T27" fmla="*/ 2147483647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4"/>
              <a:gd name="T43" fmla="*/ 0 h 98"/>
              <a:gd name="T44" fmla="*/ 94 w 94"/>
              <a:gd name="T45" fmla="*/ 98 h 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4" h="98">
                <a:moveTo>
                  <a:pt x="0" y="53"/>
                </a:moveTo>
                <a:lnTo>
                  <a:pt x="0" y="53"/>
                </a:lnTo>
                <a:lnTo>
                  <a:pt x="29" y="32"/>
                </a:lnTo>
                <a:lnTo>
                  <a:pt x="32" y="0"/>
                </a:lnTo>
                <a:lnTo>
                  <a:pt x="50" y="29"/>
                </a:lnTo>
                <a:lnTo>
                  <a:pt x="92" y="32"/>
                </a:lnTo>
                <a:lnTo>
                  <a:pt x="94" y="41"/>
                </a:lnTo>
                <a:lnTo>
                  <a:pt x="77" y="80"/>
                </a:lnTo>
                <a:lnTo>
                  <a:pt x="68" y="98"/>
                </a:lnTo>
                <a:lnTo>
                  <a:pt x="32" y="80"/>
                </a:lnTo>
                <a:lnTo>
                  <a:pt x="17" y="71"/>
                </a:lnTo>
                <a:lnTo>
                  <a:pt x="0" y="68"/>
                </a:lnTo>
                <a:lnTo>
                  <a:pt x="3" y="62"/>
                </a:lnTo>
                <a:lnTo>
                  <a:pt x="0" y="5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41" name="Freeform 181"/>
          <p:cNvSpPr>
            <a:spLocks/>
          </p:cNvSpPr>
          <p:nvPr/>
        </p:nvSpPr>
        <p:spPr bwMode="auto">
          <a:xfrm>
            <a:off x="4360863" y="4751388"/>
            <a:ext cx="211137" cy="206375"/>
          </a:xfrm>
          <a:custGeom>
            <a:avLst/>
            <a:gdLst>
              <a:gd name="T0" fmla="*/ 2147483647 w 94"/>
              <a:gd name="T1" fmla="*/ 2147483647 h 86"/>
              <a:gd name="T2" fmla="*/ 0 w 94"/>
              <a:gd name="T3" fmla="*/ 2147483647 h 86"/>
              <a:gd name="T4" fmla="*/ 2147483647 w 94"/>
              <a:gd name="T5" fmla="*/ 2147483647 h 86"/>
              <a:gd name="T6" fmla="*/ 2147483647 w 94"/>
              <a:gd name="T7" fmla="*/ 2147483647 h 86"/>
              <a:gd name="T8" fmla="*/ 2147483647 w 94"/>
              <a:gd name="T9" fmla="*/ 2147483647 h 86"/>
              <a:gd name="T10" fmla="*/ 2147483647 w 94"/>
              <a:gd name="T11" fmla="*/ 2147483647 h 86"/>
              <a:gd name="T12" fmla="*/ 2147483647 w 94"/>
              <a:gd name="T13" fmla="*/ 2147483647 h 86"/>
              <a:gd name="T14" fmla="*/ 2147483647 w 94"/>
              <a:gd name="T15" fmla="*/ 0 h 86"/>
              <a:gd name="T16" fmla="*/ 2147483647 w 94"/>
              <a:gd name="T17" fmla="*/ 0 h 86"/>
              <a:gd name="T18" fmla="*/ 2147483647 w 94"/>
              <a:gd name="T19" fmla="*/ 0 h 86"/>
              <a:gd name="T20" fmla="*/ 2147483647 w 94"/>
              <a:gd name="T21" fmla="*/ 2147483647 h 86"/>
              <a:gd name="T22" fmla="*/ 2147483647 w 94"/>
              <a:gd name="T23" fmla="*/ 2147483647 h 86"/>
              <a:gd name="T24" fmla="*/ 2147483647 w 94"/>
              <a:gd name="T25" fmla="*/ 2147483647 h 86"/>
              <a:gd name="T26" fmla="*/ 2147483647 w 94"/>
              <a:gd name="T27" fmla="*/ 2147483647 h 86"/>
              <a:gd name="T28" fmla="*/ 2147483647 w 94"/>
              <a:gd name="T29" fmla="*/ 2147483647 h 86"/>
              <a:gd name="T30" fmla="*/ 2147483647 w 94"/>
              <a:gd name="T31" fmla="*/ 2147483647 h 86"/>
              <a:gd name="T32" fmla="*/ 2147483647 w 94"/>
              <a:gd name="T33" fmla="*/ 2147483647 h 86"/>
              <a:gd name="T34" fmla="*/ 2147483647 w 94"/>
              <a:gd name="T35" fmla="*/ 2147483647 h 86"/>
              <a:gd name="T36" fmla="*/ 2147483647 w 94"/>
              <a:gd name="T37" fmla="*/ 2147483647 h 86"/>
              <a:gd name="T38" fmla="*/ 2147483647 w 94"/>
              <a:gd name="T39" fmla="*/ 2147483647 h 86"/>
              <a:gd name="T40" fmla="*/ 2147483647 w 94"/>
              <a:gd name="T41" fmla="*/ 2147483647 h 86"/>
              <a:gd name="T42" fmla="*/ 2147483647 w 94"/>
              <a:gd name="T43" fmla="*/ 2147483647 h 86"/>
              <a:gd name="T44" fmla="*/ 2147483647 w 94"/>
              <a:gd name="T45" fmla="*/ 2147483647 h 86"/>
              <a:gd name="T46" fmla="*/ 2147483647 w 94"/>
              <a:gd name="T47" fmla="*/ 2147483647 h 86"/>
              <a:gd name="T48" fmla="*/ 2147483647 w 94"/>
              <a:gd name="T49" fmla="*/ 2147483647 h 86"/>
              <a:gd name="T50" fmla="*/ 2147483647 w 94"/>
              <a:gd name="T51" fmla="*/ 2147483647 h 86"/>
              <a:gd name="T52" fmla="*/ 2147483647 w 94"/>
              <a:gd name="T53" fmla="*/ 2147483647 h 86"/>
              <a:gd name="T54" fmla="*/ 2147483647 w 94"/>
              <a:gd name="T55" fmla="*/ 2147483647 h 86"/>
              <a:gd name="T56" fmla="*/ 2147483647 w 94"/>
              <a:gd name="T57" fmla="*/ 2147483647 h 86"/>
              <a:gd name="T58" fmla="*/ 2147483647 w 94"/>
              <a:gd name="T59" fmla="*/ 2147483647 h 86"/>
              <a:gd name="T60" fmla="*/ 2147483647 w 94"/>
              <a:gd name="T61" fmla="*/ 2147483647 h 86"/>
              <a:gd name="T62" fmla="*/ 2147483647 w 94"/>
              <a:gd name="T63" fmla="*/ 2147483647 h 86"/>
              <a:gd name="T64" fmla="*/ 2147483647 w 94"/>
              <a:gd name="T65" fmla="*/ 2147483647 h 86"/>
              <a:gd name="T66" fmla="*/ 2147483647 w 94"/>
              <a:gd name="T67" fmla="*/ 2147483647 h 86"/>
              <a:gd name="T68" fmla="*/ 2147483647 w 94"/>
              <a:gd name="T69" fmla="*/ 2147483647 h 86"/>
              <a:gd name="T70" fmla="*/ 2147483647 w 94"/>
              <a:gd name="T71" fmla="*/ 2147483647 h 86"/>
              <a:gd name="T72" fmla="*/ 2147483647 w 94"/>
              <a:gd name="T73" fmla="*/ 2147483647 h 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4"/>
              <a:gd name="T112" fmla="*/ 0 h 86"/>
              <a:gd name="T113" fmla="*/ 94 w 94"/>
              <a:gd name="T114" fmla="*/ 86 h 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4" h="86">
                <a:moveTo>
                  <a:pt x="3" y="50"/>
                </a:moveTo>
                <a:lnTo>
                  <a:pt x="0" y="44"/>
                </a:lnTo>
                <a:lnTo>
                  <a:pt x="14" y="35"/>
                </a:lnTo>
                <a:lnTo>
                  <a:pt x="20" y="29"/>
                </a:lnTo>
                <a:lnTo>
                  <a:pt x="26" y="23"/>
                </a:lnTo>
                <a:lnTo>
                  <a:pt x="29" y="14"/>
                </a:lnTo>
                <a:lnTo>
                  <a:pt x="32" y="9"/>
                </a:lnTo>
                <a:lnTo>
                  <a:pt x="32" y="0"/>
                </a:lnTo>
                <a:lnTo>
                  <a:pt x="35" y="0"/>
                </a:lnTo>
                <a:lnTo>
                  <a:pt x="38" y="0"/>
                </a:lnTo>
                <a:lnTo>
                  <a:pt x="41" y="6"/>
                </a:lnTo>
                <a:lnTo>
                  <a:pt x="47" y="11"/>
                </a:lnTo>
                <a:lnTo>
                  <a:pt x="53" y="17"/>
                </a:lnTo>
                <a:lnTo>
                  <a:pt x="62" y="20"/>
                </a:lnTo>
                <a:lnTo>
                  <a:pt x="71" y="23"/>
                </a:lnTo>
                <a:lnTo>
                  <a:pt x="80" y="23"/>
                </a:lnTo>
                <a:lnTo>
                  <a:pt x="86" y="23"/>
                </a:lnTo>
                <a:lnTo>
                  <a:pt x="92" y="26"/>
                </a:lnTo>
                <a:lnTo>
                  <a:pt x="94" y="29"/>
                </a:lnTo>
                <a:lnTo>
                  <a:pt x="94" y="32"/>
                </a:lnTo>
                <a:lnTo>
                  <a:pt x="92" y="35"/>
                </a:lnTo>
                <a:lnTo>
                  <a:pt x="89" y="44"/>
                </a:lnTo>
                <a:lnTo>
                  <a:pt x="86" y="53"/>
                </a:lnTo>
                <a:lnTo>
                  <a:pt x="77" y="68"/>
                </a:lnTo>
                <a:lnTo>
                  <a:pt x="74" y="80"/>
                </a:lnTo>
                <a:lnTo>
                  <a:pt x="68" y="83"/>
                </a:lnTo>
                <a:lnTo>
                  <a:pt x="65" y="86"/>
                </a:lnTo>
                <a:lnTo>
                  <a:pt x="59" y="83"/>
                </a:lnTo>
                <a:lnTo>
                  <a:pt x="50" y="80"/>
                </a:lnTo>
                <a:lnTo>
                  <a:pt x="35" y="71"/>
                </a:lnTo>
                <a:lnTo>
                  <a:pt x="26" y="68"/>
                </a:lnTo>
                <a:lnTo>
                  <a:pt x="17" y="62"/>
                </a:lnTo>
                <a:lnTo>
                  <a:pt x="9" y="62"/>
                </a:lnTo>
                <a:lnTo>
                  <a:pt x="3" y="59"/>
                </a:lnTo>
                <a:lnTo>
                  <a:pt x="3" y="56"/>
                </a:lnTo>
                <a:lnTo>
                  <a:pt x="3" y="53"/>
                </a:lnTo>
                <a:lnTo>
                  <a:pt x="3" y="5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42" name="Freeform 182"/>
          <p:cNvSpPr>
            <a:spLocks/>
          </p:cNvSpPr>
          <p:nvPr/>
        </p:nvSpPr>
        <p:spPr bwMode="auto">
          <a:xfrm>
            <a:off x="4565650" y="4679950"/>
            <a:ext cx="196850" cy="225425"/>
          </a:xfrm>
          <a:custGeom>
            <a:avLst/>
            <a:gdLst>
              <a:gd name="T0" fmla="*/ 0 w 88"/>
              <a:gd name="T1" fmla="*/ 2147483647 h 95"/>
              <a:gd name="T2" fmla="*/ 0 w 88"/>
              <a:gd name="T3" fmla="*/ 2147483647 h 95"/>
              <a:gd name="T4" fmla="*/ 2147483647 w 88"/>
              <a:gd name="T5" fmla="*/ 2147483647 h 95"/>
              <a:gd name="T6" fmla="*/ 2147483647 w 88"/>
              <a:gd name="T7" fmla="*/ 2147483647 h 95"/>
              <a:gd name="T8" fmla="*/ 2147483647 w 88"/>
              <a:gd name="T9" fmla="*/ 2147483647 h 95"/>
              <a:gd name="T10" fmla="*/ 2147483647 w 88"/>
              <a:gd name="T11" fmla="*/ 2147483647 h 95"/>
              <a:gd name="T12" fmla="*/ 2147483647 w 88"/>
              <a:gd name="T13" fmla="*/ 2147483647 h 95"/>
              <a:gd name="T14" fmla="*/ 2147483647 w 88"/>
              <a:gd name="T15" fmla="*/ 0 h 95"/>
              <a:gd name="T16" fmla="*/ 2147483647 w 88"/>
              <a:gd name="T17" fmla="*/ 2147483647 h 95"/>
              <a:gd name="T18" fmla="*/ 2147483647 w 88"/>
              <a:gd name="T19" fmla="*/ 2147483647 h 95"/>
              <a:gd name="T20" fmla="*/ 2147483647 w 88"/>
              <a:gd name="T21" fmla="*/ 2147483647 h 95"/>
              <a:gd name="T22" fmla="*/ 2147483647 w 88"/>
              <a:gd name="T23" fmla="*/ 2147483647 h 95"/>
              <a:gd name="T24" fmla="*/ 2147483647 w 88"/>
              <a:gd name="T25" fmla="*/ 2147483647 h 95"/>
              <a:gd name="T26" fmla="*/ 0 w 88"/>
              <a:gd name="T27" fmla="*/ 2147483647 h 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95"/>
              <a:gd name="T44" fmla="*/ 88 w 88"/>
              <a:gd name="T45" fmla="*/ 95 h 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95">
                <a:moveTo>
                  <a:pt x="0" y="71"/>
                </a:moveTo>
                <a:lnTo>
                  <a:pt x="0" y="71"/>
                </a:lnTo>
                <a:lnTo>
                  <a:pt x="20" y="59"/>
                </a:lnTo>
                <a:lnTo>
                  <a:pt x="23" y="41"/>
                </a:lnTo>
                <a:lnTo>
                  <a:pt x="29" y="33"/>
                </a:lnTo>
                <a:lnTo>
                  <a:pt x="50" y="24"/>
                </a:lnTo>
                <a:lnTo>
                  <a:pt x="77" y="6"/>
                </a:lnTo>
                <a:lnTo>
                  <a:pt x="88" y="0"/>
                </a:lnTo>
                <a:lnTo>
                  <a:pt x="77" y="71"/>
                </a:lnTo>
                <a:lnTo>
                  <a:pt x="74" y="95"/>
                </a:lnTo>
                <a:lnTo>
                  <a:pt x="47" y="92"/>
                </a:lnTo>
                <a:lnTo>
                  <a:pt x="26" y="83"/>
                </a:lnTo>
                <a:lnTo>
                  <a:pt x="8" y="80"/>
                </a:lnTo>
                <a:lnTo>
                  <a:pt x="0" y="7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43" name="Freeform 183"/>
          <p:cNvSpPr>
            <a:spLocks/>
          </p:cNvSpPr>
          <p:nvPr/>
        </p:nvSpPr>
        <p:spPr bwMode="auto">
          <a:xfrm>
            <a:off x="4565650" y="4683125"/>
            <a:ext cx="190500" cy="222250"/>
          </a:xfrm>
          <a:custGeom>
            <a:avLst/>
            <a:gdLst>
              <a:gd name="T0" fmla="*/ 2147483647 w 85"/>
              <a:gd name="T1" fmla="*/ 2147483647 h 92"/>
              <a:gd name="T2" fmla="*/ 0 w 85"/>
              <a:gd name="T3" fmla="*/ 2147483647 h 92"/>
              <a:gd name="T4" fmla="*/ 2147483647 w 85"/>
              <a:gd name="T5" fmla="*/ 2147483647 h 92"/>
              <a:gd name="T6" fmla="*/ 2147483647 w 85"/>
              <a:gd name="T7" fmla="*/ 2147483647 h 92"/>
              <a:gd name="T8" fmla="*/ 2147483647 w 85"/>
              <a:gd name="T9" fmla="*/ 2147483647 h 92"/>
              <a:gd name="T10" fmla="*/ 2147483647 w 85"/>
              <a:gd name="T11" fmla="*/ 2147483647 h 92"/>
              <a:gd name="T12" fmla="*/ 2147483647 w 85"/>
              <a:gd name="T13" fmla="*/ 2147483647 h 92"/>
              <a:gd name="T14" fmla="*/ 2147483647 w 85"/>
              <a:gd name="T15" fmla="*/ 2147483647 h 92"/>
              <a:gd name="T16" fmla="*/ 2147483647 w 85"/>
              <a:gd name="T17" fmla="*/ 2147483647 h 92"/>
              <a:gd name="T18" fmla="*/ 2147483647 w 85"/>
              <a:gd name="T19" fmla="*/ 2147483647 h 92"/>
              <a:gd name="T20" fmla="*/ 2147483647 w 85"/>
              <a:gd name="T21" fmla="*/ 2147483647 h 92"/>
              <a:gd name="T22" fmla="*/ 2147483647 w 85"/>
              <a:gd name="T23" fmla="*/ 2147483647 h 92"/>
              <a:gd name="T24" fmla="*/ 2147483647 w 85"/>
              <a:gd name="T25" fmla="*/ 0 h 92"/>
              <a:gd name="T26" fmla="*/ 2147483647 w 85"/>
              <a:gd name="T27" fmla="*/ 0 h 92"/>
              <a:gd name="T28" fmla="*/ 2147483647 w 85"/>
              <a:gd name="T29" fmla="*/ 2147483647 h 92"/>
              <a:gd name="T30" fmla="*/ 2147483647 w 85"/>
              <a:gd name="T31" fmla="*/ 2147483647 h 92"/>
              <a:gd name="T32" fmla="*/ 2147483647 w 85"/>
              <a:gd name="T33" fmla="*/ 2147483647 h 92"/>
              <a:gd name="T34" fmla="*/ 2147483647 w 85"/>
              <a:gd name="T35" fmla="*/ 2147483647 h 92"/>
              <a:gd name="T36" fmla="*/ 2147483647 w 85"/>
              <a:gd name="T37" fmla="*/ 2147483647 h 92"/>
              <a:gd name="T38" fmla="*/ 2147483647 w 85"/>
              <a:gd name="T39" fmla="*/ 2147483647 h 92"/>
              <a:gd name="T40" fmla="*/ 2147483647 w 85"/>
              <a:gd name="T41" fmla="*/ 2147483647 h 92"/>
              <a:gd name="T42" fmla="*/ 2147483647 w 85"/>
              <a:gd name="T43" fmla="*/ 2147483647 h 92"/>
              <a:gd name="T44" fmla="*/ 2147483647 w 85"/>
              <a:gd name="T45" fmla="*/ 2147483647 h 92"/>
              <a:gd name="T46" fmla="*/ 2147483647 w 85"/>
              <a:gd name="T47" fmla="*/ 2147483647 h 92"/>
              <a:gd name="T48" fmla="*/ 2147483647 w 85"/>
              <a:gd name="T49" fmla="*/ 2147483647 h 92"/>
              <a:gd name="T50" fmla="*/ 2147483647 w 85"/>
              <a:gd name="T51" fmla="*/ 2147483647 h 92"/>
              <a:gd name="T52" fmla="*/ 2147483647 w 85"/>
              <a:gd name="T53" fmla="*/ 2147483647 h 92"/>
              <a:gd name="T54" fmla="*/ 2147483647 w 85"/>
              <a:gd name="T55" fmla="*/ 2147483647 h 92"/>
              <a:gd name="T56" fmla="*/ 2147483647 w 85"/>
              <a:gd name="T57" fmla="*/ 2147483647 h 92"/>
              <a:gd name="T58" fmla="*/ 2147483647 w 85"/>
              <a:gd name="T59" fmla="*/ 2147483647 h 92"/>
              <a:gd name="T60" fmla="*/ 2147483647 w 85"/>
              <a:gd name="T61" fmla="*/ 2147483647 h 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5"/>
              <a:gd name="T94" fmla="*/ 0 h 92"/>
              <a:gd name="T95" fmla="*/ 85 w 85"/>
              <a:gd name="T96" fmla="*/ 92 h 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5" h="92">
                <a:moveTo>
                  <a:pt x="5" y="74"/>
                </a:moveTo>
                <a:lnTo>
                  <a:pt x="0" y="68"/>
                </a:lnTo>
                <a:lnTo>
                  <a:pt x="11" y="62"/>
                </a:lnTo>
                <a:lnTo>
                  <a:pt x="17" y="56"/>
                </a:lnTo>
                <a:lnTo>
                  <a:pt x="23" y="47"/>
                </a:lnTo>
                <a:lnTo>
                  <a:pt x="23" y="38"/>
                </a:lnTo>
                <a:lnTo>
                  <a:pt x="26" y="36"/>
                </a:lnTo>
                <a:lnTo>
                  <a:pt x="32" y="30"/>
                </a:lnTo>
                <a:lnTo>
                  <a:pt x="41" y="27"/>
                </a:lnTo>
                <a:lnTo>
                  <a:pt x="50" y="21"/>
                </a:lnTo>
                <a:lnTo>
                  <a:pt x="65" y="12"/>
                </a:lnTo>
                <a:lnTo>
                  <a:pt x="74" y="6"/>
                </a:lnTo>
                <a:lnTo>
                  <a:pt x="83" y="0"/>
                </a:lnTo>
                <a:lnTo>
                  <a:pt x="85" y="0"/>
                </a:lnTo>
                <a:lnTo>
                  <a:pt x="85" y="6"/>
                </a:lnTo>
                <a:lnTo>
                  <a:pt x="85" y="18"/>
                </a:lnTo>
                <a:lnTo>
                  <a:pt x="83" y="33"/>
                </a:lnTo>
                <a:lnTo>
                  <a:pt x="80" y="50"/>
                </a:lnTo>
                <a:lnTo>
                  <a:pt x="77" y="62"/>
                </a:lnTo>
                <a:lnTo>
                  <a:pt x="77" y="74"/>
                </a:lnTo>
                <a:lnTo>
                  <a:pt x="77" y="80"/>
                </a:lnTo>
                <a:lnTo>
                  <a:pt x="74" y="86"/>
                </a:lnTo>
                <a:lnTo>
                  <a:pt x="71" y="89"/>
                </a:lnTo>
                <a:lnTo>
                  <a:pt x="68" y="89"/>
                </a:lnTo>
                <a:lnTo>
                  <a:pt x="62" y="92"/>
                </a:lnTo>
                <a:lnTo>
                  <a:pt x="47" y="89"/>
                </a:lnTo>
                <a:lnTo>
                  <a:pt x="38" y="86"/>
                </a:lnTo>
                <a:lnTo>
                  <a:pt x="26" y="80"/>
                </a:lnTo>
                <a:lnTo>
                  <a:pt x="17" y="80"/>
                </a:lnTo>
                <a:lnTo>
                  <a:pt x="8" y="77"/>
                </a:lnTo>
                <a:lnTo>
                  <a:pt x="5" y="74"/>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44" name="Freeform 184"/>
          <p:cNvSpPr>
            <a:spLocks/>
          </p:cNvSpPr>
          <p:nvPr/>
        </p:nvSpPr>
        <p:spPr bwMode="auto">
          <a:xfrm>
            <a:off x="5045075" y="3778250"/>
            <a:ext cx="161925" cy="254000"/>
          </a:xfrm>
          <a:custGeom>
            <a:avLst/>
            <a:gdLst>
              <a:gd name="T0" fmla="*/ 2147483647 w 71"/>
              <a:gd name="T1" fmla="*/ 0 h 106"/>
              <a:gd name="T2" fmla="*/ 2147483647 w 71"/>
              <a:gd name="T3" fmla="*/ 0 h 106"/>
              <a:gd name="T4" fmla="*/ 0 w 71"/>
              <a:gd name="T5" fmla="*/ 2147483647 h 106"/>
              <a:gd name="T6" fmla="*/ 2147483647 w 71"/>
              <a:gd name="T7" fmla="*/ 2147483647 h 106"/>
              <a:gd name="T8" fmla="*/ 2147483647 w 71"/>
              <a:gd name="T9" fmla="*/ 2147483647 h 106"/>
              <a:gd name="T10" fmla="*/ 2147483647 w 71"/>
              <a:gd name="T11" fmla="*/ 2147483647 h 106"/>
              <a:gd name="T12" fmla="*/ 2147483647 w 71"/>
              <a:gd name="T13" fmla="*/ 2147483647 h 106"/>
              <a:gd name="T14" fmla="*/ 2147483647 w 71"/>
              <a:gd name="T15" fmla="*/ 2147483647 h 106"/>
              <a:gd name="T16" fmla="*/ 2147483647 w 71"/>
              <a:gd name="T17" fmla="*/ 2147483647 h 106"/>
              <a:gd name="T18" fmla="*/ 2147483647 w 71"/>
              <a:gd name="T19" fmla="*/ 2147483647 h 106"/>
              <a:gd name="T20" fmla="*/ 2147483647 w 71"/>
              <a:gd name="T21" fmla="*/ 2147483647 h 106"/>
              <a:gd name="T22" fmla="*/ 2147483647 w 71"/>
              <a:gd name="T23" fmla="*/ 0 h 106"/>
              <a:gd name="T24" fmla="*/ 2147483647 w 71"/>
              <a:gd name="T25" fmla="*/ 0 h 106"/>
              <a:gd name="T26" fmla="*/ 2147483647 w 71"/>
              <a:gd name="T27" fmla="*/ 2147483647 h 106"/>
              <a:gd name="T28" fmla="*/ 2147483647 w 71"/>
              <a:gd name="T29" fmla="*/ 2147483647 h 106"/>
              <a:gd name="T30" fmla="*/ 2147483647 w 71"/>
              <a:gd name="T31" fmla="*/ 2147483647 h 106"/>
              <a:gd name="T32" fmla="*/ 2147483647 w 71"/>
              <a:gd name="T33" fmla="*/ 2147483647 h 106"/>
              <a:gd name="T34" fmla="*/ 2147483647 w 71"/>
              <a:gd name="T35" fmla="*/ 2147483647 h 106"/>
              <a:gd name="T36" fmla="*/ 2147483647 w 71"/>
              <a:gd name="T37" fmla="*/ 2147483647 h 106"/>
              <a:gd name="T38" fmla="*/ 2147483647 w 71"/>
              <a:gd name="T39" fmla="*/ 2147483647 h 106"/>
              <a:gd name="T40" fmla="*/ 2147483647 w 71"/>
              <a:gd name="T41" fmla="*/ 2147483647 h 106"/>
              <a:gd name="T42" fmla="*/ 2147483647 w 71"/>
              <a:gd name="T43" fmla="*/ 2147483647 h 106"/>
              <a:gd name="T44" fmla="*/ 2147483647 w 71"/>
              <a:gd name="T45" fmla="*/ 2147483647 h 106"/>
              <a:gd name="T46" fmla="*/ 2147483647 w 71"/>
              <a:gd name="T47" fmla="*/ 2147483647 h 106"/>
              <a:gd name="T48" fmla="*/ 2147483647 w 71"/>
              <a:gd name="T49" fmla="*/ 2147483647 h 106"/>
              <a:gd name="T50" fmla="*/ 2147483647 w 71"/>
              <a:gd name="T51" fmla="*/ 2147483647 h 106"/>
              <a:gd name="T52" fmla="*/ 2147483647 w 71"/>
              <a:gd name="T53" fmla="*/ 2147483647 h 106"/>
              <a:gd name="T54" fmla="*/ 2147483647 w 71"/>
              <a:gd name="T55" fmla="*/ 2147483647 h 106"/>
              <a:gd name="T56" fmla="*/ 2147483647 w 71"/>
              <a:gd name="T57" fmla="*/ 2147483647 h 106"/>
              <a:gd name="T58" fmla="*/ 2147483647 w 71"/>
              <a:gd name="T59" fmla="*/ 2147483647 h 106"/>
              <a:gd name="T60" fmla="*/ 2147483647 w 71"/>
              <a:gd name="T61" fmla="*/ 2147483647 h 106"/>
              <a:gd name="T62" fmla="*/ 2147483647 w 71"/>
              <a:gd name="T63" fmla="*/ 2147483647 h 106"/>
              <a:gd name="T64" fmla="*/ 2147483647 w 71"/>
              <a:gd name="T65" fmla="*/ 2147483647 h 106"/>
              <a:gd name="T66" fmla="*/ 2147483647 w 71"/>
              <a:gd name="T67" fmla="*/ 2147483647 h 106"/>
              <a:gd name="T68" fmla="*/ 2147483647 w 71"/>
              <a:gd name="T69" fmla="*/ 2147483647 h 106"/>
              <a:gd name="T70" fmla="*/ 2147483647 w 71"/>
              <a:gd name="T71" fmla="*/ 2147483647 h 106"/>
              <a:gd name="T72" fmla="*/ 2147483647 w 71"/>
              <a:gd name="T73" fmla="*/ 2147483647 h 106"/>
              <a:gd name="T74" fmla="*/ 2147483647 w 71"/>
              <a:gd name="T75" fmla="*/ 2147483647 h 106"/>
              <a:gd name="T76" fmla="*/ 2147483647 w 71"/>
              <a:gd name="T77" fmla="*/ 2147483647 h 106"/>
              <a:gd name="T78" fmla="*/ 2147483647 w 71"/>
              <a:gd name="T79" fmla="*/ 2147483647 h 106"/>
              <a:gd name="T80" fmla="*/ 2147483647 w 71"/>
              <a:gd name="T81" fmla="*/ 0 h 1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
              <a:gd name="T124" fmla="*/ 0 h 106"/>
              <a:gd name="T125" fmla="*/ 71 w 71"/>
              <a:gd name="T126" fmla="*/ 106 h 1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 h="106">
                <a:moveTo>
                  <a:pt x="30" y="0"/>
                </a:moveTo>
                <a:lnTo>
                  <a:pt x="30" y="0"/>
                </a:lnTo>
                <a:lnTo>
                  <a:pt x="0" y="65"/>
                </a:lnTo>
                <a:lnTo>
                  <a:pt x="18" y="86"/>
                </a:lnTo>
                <a:lnTo>
                  <a:pt x="21" y="106"/>
                </a:lnTo>
                <a:lnTo>
                  <a:pt x="41" y="74"/>
                </a:lnTo>
                <a:lnTo>
                  <a:pt x="68" y="71"/>
                </a:lnTo>
                <a:lnTo>
                  <a:pt x="71" y="68"/>
                </a:lnTo>
                <a:lnTo>
                  <a:pt x="68" y="29"/>
                </a:lnTo>
                <a:lnTo>
                  <a:pt x="65" y="15"/>
                </a:lnTo>
                <a:lnTo>
                  <a:pt x="41" y="12"/>
                </a:lnTo>
                <a:lnTo>
                  <a:pt x="30" y="0"/>
                </a:lnTo>
                <a:lnTo>
                  <a:pt x="15" y="32"/>
                </a:lnTo>
                <a:lnTo>
                  <a:pt x="9" y="47"/>
                </a:lnTo>
                <a:lnTo>
                  <a:pt x="6" y="59"/>
                </a:lnTo>
                <a:lnTo>
                  <a:pt x="6" y="68"/>
                </a:lnTo>
                <a:lnTo>
                  <a:pt x="9" y="77"/>
                </a:lnTo>
                <a:lnTo>
                  <a:pt x="15" y="86"/>
                </a:lnTo>
                <a:lnTo>
                  <a:pt x="21" y="97"/>
                </a:lnTo>
                <a:lnTo>
                  <a:pt x="21" y="100"/>
                </a:lnTo>
                <a:lnTo>
                  <a:pt x="24" y="100"/>
                </a:lnTo>
                <a:lnTo>
                  <a:pt x="27" y="97"/>
                </a:lnTo>
                <a:lnTo>
                  <a:pt x="33" y="92"/>
                </a:lnTo>
                <a:lnTo>
                  <a:pt x="36" y="83"/>
                </a:lnTo>
                <a:lnTo>
                  <a:pt x="41" y="77"/>
                </a:lnTo>
                <a:lnTo>
                  <a:pt x="47" y="74"/>
                </a:lnTo>
                <a:lnTo>
                  <a:pt x="56" y="74"/>
                </a:lnTo>
                <a:lnTo>
                  <a:pt x="65" y="71"/>
                </a:lnTo>
                <a:lnTo>
                  <a:pt x="71" y="71"/>
                </a:lnTo>
                <a:lnTo>
                  <a:pt x="71" y="68"/>
                </a:lnTo>
                <a:lnTo>
                  <a:pt x="71" y="65"/>
                </a:lnTo>
                <a:lnTo>
                  <a:pt x="71" y="56"/>
                </a:lnTo>
                <a:lnTo>
                  <a:pt x="71" y="50"/>
                </a:lnTo>
                <a:lnTo>
                  <a:pt x="68" y="32"/>
                </a:lnTo>
                <a:lnTo>
                  <a:pt x="68" y="23"/>
                </a:lnTo>
                <a:lnTo>
                  <a:pt x="62" y="17"/>
                </a:lnTo>
                <a:lnTo>
                  <a:pt x="53" y="15"/>
                </a:lnTo>
                <a:lnTo>
                  <a:pt x="44" y="12"/>
                </a:lnTo>
                <a:lnTo>
                  <a:pt x="36" y="6"/>
                </a:lnTo>
                <a:lnTo>
                  <a:pt x="3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45" name="Oval 185"/>
          <p:cNvSpPr>
            <a:spLocks noChangeArrowheads="1"/>
          </p:cNvSpPr>
          <p:nvPr/>
        </p:nvSpPr>
        <p:spPr bwMode="auto">
          <a:xfrm>
            <a:off x="2921000" y="3997325"/>
            <a:ext cx="49213" cy="71438"/>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46" name="Oval 186"/>
          <p:cNvSpPr>
            <a:spLocks noChangeArrowheads="1"/>
          </p:cNvSpPr>
          <p:nvPr/>
        </p:nvSpPr>
        <p:spPr bwMode="auto">
          <a:xfrm>
            <a:off x="2843213" y="4040188"/>
            <a:ext cx="63500" cy="79375"/>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47" name="Oval 187"/>
          <p:cNvSpPr>
            <a:spLocks noChangeArrowheads="1"/>
          </p:cNvSpPr>
          <p:nvPr/>
        </p:nvSpPr>
        <p:spPr bwMode="auto">
          <a:xfrm>
            <a:off x="2914650" y="4140200"/>
            <a:ext cx="63500" cy="98425"/>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48" name="Oval 188"/>
          <p:cNvSpPr>
            <a:spLocks noChangeArrowheads="1"/>
          </p:cNvSpPr>
          <p:nvPr/>
        </p:nvSpPr>
        <p:spPr bwMode="auto">
          <a:xfrm>
            <a:off x="2800350" y="4238625"/>
            <a:ext cx="63500" cy="84138"/>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49" name="Oval 189"/>
          <p:cNvSpPr>
            <a:spLocks noChangeArrowheads="1"/>
          </p:cNvSpPr>
          <p:nvPr/>
        </p:nvSpPr>
        <p:spPr bwMode="auto">
          <a:xfrm>
            <a:off x="2724150" y="4175125"/>
            <a:ext cx="55563" cy="103188"/>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50" name="Oval 190"/>
          <p:cNvSpPr>
            <a:spLocks noChangeArrowheads="1"/>
          </p:cNvSpPr>
          <p:nvPr/>
        </p:nvSpPr>
        <p:spPr bwMode="auto">
          <a:xfrm>
            <a:off x="2949575" y="4346575"/>
            <a:ext cx="69850" cy="90488"/>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51" name="Oval 191"/>
          <p:cNvSpPr>
            <a:spLocks noChangeArrowheads="1"/>
          </p:cNvSpPr>
          <p:nvPr/>
        </p:nvSpPr>
        <p:spPr bwMode="auto">
          <a:xfrm>
            <a:off x="2857500" y="4457700"/>
            <a:ext cx="63500" cy="87313"/>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52" name="Oval 192"/>
          <p:cNvSpPr>
            <a:spLocks noChangeArrowheads="1"/>
          </p:cNvSpPr>
          <p:nvPr/>
        </p:nvSpPr>
        <p:spPr bwMode="auto">
          <a:xfrm>
            <a:off x="2744788" y="4405313"/>
            <a:ext cx="84137" cy="103187"/>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53" name="Oval 193"/>
          <p:cNvSpPr>
            <a:spLocks noChangeArrowheads="1"/>
          </p:cNvSpPr>
          <p:nvPr/>
        </p:nvSpPr>
        <p:spPr bwMode="auto">
          <a:xfrm>
            <a:off x="2828925" y="4579938"/>
            <a:ext cx="71438" cy="111125"/>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54" name="Oval 194"/>
          <p:cNvSpPr>
            <a:spLocks noChangeArrowheads="1"/>
          </p:cNvSpPr>
          <p:nvPr/>
        </p:nvSpPr>
        <p:spPr bwMode="auto">
          <a:xfrm>
            <a:off x="2978150" y="4735513"/>
            <a:ext cx="76200" cy="71437"/>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55" name="Oval 195"/>
          <p:cNvSpPr>
            <a:spLocks noChangeArrowheads="1"/>
          </p:cNvSpPr>
          <p:nvPr/>
        </p:nvSpPr>
        <p:spPr bwMode="auto">
          <a:xfrm>
            <a:off x="2970213" y="4556125"/>
            <a:ext cx="57150" cy="79375"/>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56" name="Oval 196"/>
          <p:cNvSpPr>
            <a:spLocks noChangeArrowheads="1"/>
          </p:cNvSpPr>
          <p:nvPr/>
        </p:nvSpPr>
        <p:spPr bwMode="auto">
          <a:xfrm>
            <a:off x="3082925" y="4484688"/>
            <a:ext cx="106363" cy="87312"/>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57" name="Oval 197"/>
          <p:cNvSpPr>
            <a:spLocks noChangeArrowheads="1"/>
          </p:cNvSpPr>
          <p:nvPr/>
        </p:nvSpPr>
        <p:spPr bwMode="auto">
          <a:xfrm>
            <a:off x="3090863" y="4635500"/>
            <a:ext cx="98425" cy="95250"/>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58" name="Oval 198"/>
          <p:cNvSpPr>
            <a:spLocks noChangeArrowheads="1"/>
          </p:cNvSpPr>
          <p:nvPr/>
        </p:nvSpPr>
        <p:spPr bwMode="auto">
          <a:xfrm>
            <a:off x="3359150" y="4564063"/>
            <a:ext cx="90488" cy="87312"/>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59" name="Oval 199"/>
          <p:cNvSpPr>
            <a:spLocks noChangeArrowheads="1"/>
          </p:cNvSpPr>
          <p:nvPr/>
        </p:nvSpPr>
        <p:spPr bwMode="auto">
          <a:xfrm>
            <a:off x="3302000" y="4679950"/>
            <a:ext cx="92075" cy="71438"/>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60" name="Oval 200"/>
          <p:cNvSpPr>
            <a:spLocks noChangeArrowheads="1"/>
          </p:cNvSpPr>
          <p:nvPr/>
        </p:nvSpPr>
        <p:spPr bwMode="auto">
          <a:xfrm>
            <a:off x="3562350" y="4579938"/>
            <a:ext cx="114300" cy="84137"/>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61" name="Oval 201"/>
          <p:cNvSpPr>
            <a:spLocks noChangeArrowheads="1"/>
          </p:cNvSpPr>
          <p:nvPr/>
        </p:nvSpPr>
        <p:spPr bwMode="auto">
          <a:xfrm>
            <a:off x="3767138" y="4537075"/>
            <a:ext cx="57150" cy="63500"/>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62" name="Oval 202"/>
          <p:cNvSpPr>
            <a:spLocks noChangeArrowheads="1"/>
          </p:cNvSpPr>
          <p:nvPr/>
        </p:nvSpPr>
        <p:spPr bwMode="auto">
          <a:xfrm>
            <a:off x="3457575" y="4664075"/>
            <a:ext cx="127000" cy="87313"/>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63" name="Oval 203"/>
          <p:cNvSpPr>
            <a:spLocks noChangeArrowheads="1"/>
          </p:cNvSpPr>
          <p:nvPr/>
        </p:nvSpPr>
        <p:spPr bwMode="auto">
          <a:xfrm>
            <a:off x="3344863" y="4799013"/>
            <a:ext cx="112712" cy="63500"/>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64" name="Oval 204"/>
          <p:cNvSpPr>
            <a:spLocks noChangeArrowheads="1"/>
          </p:cNvSpPr>
          <p:nvPr/>
        </p:nvSpPr>
        <p:spPr bwMode="auto">
          <a:xfrm>
            <a:off x="3154363" y="4791075"/>
            <a:ext cx="69850" cy="50800"/>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65" name="Oval 205"/>
          <p:cNvSpPr>
            <a:spLocks noChangeArrowheads="1"/>
          </p:cNvSpPr>
          <p:nvPr/>
        </p:nvSpPr>
        <p:spPr bwMode="auto">
          <a:xfrm>
            <a:off x="3570288" y="4778375"/>
            <a:ext cx="84137" cy="63500"/>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66" name="Oval 206"/>
          <p:cNvSpPr>
            <a:spLocks noChangeArrowheads="1"/>
          </p:cNvSpPr>
          <p:nvPr/>
        </p:nvSpPr>
        <p:spPr bwMode="auto">
          <a:xfrm>
            <a:off x="3662363" y="4706938"/>
            <a:ext cx="69850" cy="63500"/>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67" name="Oval 207"/>
          <p:cNvSpPr>
            <a:spLocks noChangeArrowheads="1"/>
          </p:cNvSpPr>
          <p:nvPr/>
        </p:nvSpPr>
        <p:spPr bwMode="auto">
          <a:xfrm>
            <a:off x="3244850" y="4826000"/>
            <a:ext cx="71438" cy="63500"/>
          </a:xfrm>
          <a:prstGeom prst="ellipse">
            <a:avLst/>
          </a:prstGeom>
          <a:solidFill>
            <a:srgbClr val="777777"/>
          </a:solidFill>
          <a:ln w="3175">
            <a:solidFill>
              <a:srgbClr val="777777"/>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68" name="Freeform 208"/>
          <p:cNvSpPr>
            <a:spLocks/>
          </p:cNvSpPr>
          <p:nvPr/>
        </p:nvSpPr>
        <p:spPr bwMode="auto">
          <a:xfrm>
            <a:off x="2878138" y="3905250"/>
            <a:ext cx="163512" cy="219075"/>
          </a:xfrm>
          <a:custGeom>
            <a:avLst/>
            <a:gdLst>
              <a:gd name="T0" fmla="*/ 2147483647 w 71"/>
              <a:gd name="T1" fmla="*/ 0 h 92"/>
              <a:gd name="T2" fmla="*/ 2147483647 w 71"/>
              <a:gd name="T3" fmla="*/ 0 h 92"/>
              <a:gd name="T4" fmla="*/ 2147483647 w 71"/>
              <a:gd name="T5" fmla="*/ 0 h 92"/>
              <a:gd name="T6" fmla="*/ 2147483647 w 71"/>
              <a:gd name="T7" fmla="*/ 2147483647 h 92"/>
              <a:gd name="T8" fmla="*/ 2147483647 w 71"/>
              <a:gd name="T9" fmla="*/ 2147483647 h 92"/>
              <a:gd name="T10" fmla="*/ 0 w 71"/>
              <a:gd name="T11" fmla="*/ 2147483647 h 92"/>
              <a:gd name="T12" fmla="*/ 2147483647 w 71"/>
              <a:gd name="T13" fmla="*/ 2147483647 h 92"/>
              <a:gd name="T14" fmla="*/ 2147483647 w 71"/>
              <a:gd name="T15" fmla="*/ 2147483647 h 92"/>
              <a:gd name="T16" fmla="*/ 2147483647 w 71"/>
              <a:gd name="T17" fmla="*/ 2147483647 h 92"/>
              <a:gd name="T18" fmla="*/ 2147483647 w 71"/>
              <a:gd name="T19" fmla="*/ 2147483647 h 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
              <a:gd name="T31" fmla="*/ 0 h 92"/>
              <a:gd name="T32" fmla="*/ 71 w 71"/>
              <a:gd name="T33" fmla="*/ 92 h 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 h="92">
                <a:moveTo>
                  <a:pt x="71" y="0"/>
                </a:moveTo>
                <a:lnTo>
                  <a:pt x="71" y="0"/>
                </a:lnTo>
                <a:lnTo>
                  <a:pt x="44" y="0"/>
                </a:lnTo>
                <a:lnTo>
                  <a:pt x="29" y="12"/>
                </a:lnTo>
                <a:lnTo>
                  <a:pt x="14" y="27"/>
                </a:lnTo>
                <a:lnTo>
                  <a:pt x="0" y="44"/>
                </a:lnTo>
                <a:lnTo>
                  <a:pt x="8" y="65"/>
                </a:lnTo>
                <a:lnTo>
                  <a:pt x="26" y="80"/>
                </a:lnTo>
                <a:lnTo>
                  <a:pt x="38" y="89"/>
                </a:lnTo>
                <a:lnTo>
                  <a:pt x="41" y="9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69" name="Freeform 209"/>
          <p:cNvSpPr>
            <a:spLocks/>
          </p:cNvSpPr>
          <p:nvPr/>
        </p:nvSpPr>
        <p:spPr bwMode="auto">
          <a:xfrm>
            <a:off x="2886075" y="3905250"/>
            <a:ext cx="155575" cy="219075"/>
          </a:xfrm>
          <a:custGeom>
            <a:avLst/>
            <a:gdLst>
              <a:gd name="T0" fmla="*/ 2147483647 w 68"/>
              <a:gd name="T1" fmla="*/ 0 h 92"/>
              <a:gd name="T2" fmla="*/ 2147483647 w 68"/>
              <a:gd name="T3" fmla="*/ 0 h 92"/>
              <a:gd name="T4" fmla="*/ 2147483647 w 68"/>
              <a:gd name="T5" fmla="*/ 2147483647 h 92"/>
              <a:gd name="T6" fmla="*/ 2147483647 w 68"/>
              <a:gd name="T7" fmla="*/ 2147483647 h 92"/>
              <a:gd name="T8" fmla="*/ 2147483647 w 68"/>
              <a:gd name="T9" fmla="*/ 2147483647 h 92"/>
              <a:gd name="T10" fmla="*/ 2147483647 w 68"/>
              <a:gd name="T11" fmla="*/ 2147483647 h 92"/>
              <a:gd name="T12" fmla="*/ 2147483647 w 68"/>
              <a:gd name="T13" fmla="*/ 2147483647 h 92"/>
              <a:gd name="T14" fmla="*/ 2147483647 w 68"/>
              <a:gd name="T15" fmla="*/ 2147483647 h 92"/>
              <a:gd name="T16" fmla="*/ 0 w 68"/>
              <a:gd name="T17" fmla="*/ 2147483647 h 92"/>
              <a:gd name="T18" fmla="*/ 2147483647 w 68"/>
              <a:gd name="T19" fmla="*/ 2147483647 h 92"/>
              <a:gd name="T20" fmla="*/ 2147483647 w 68"/>
              <a:gd name="T21" fmla="*/ 2147483647 h 92"/>
              <a:gd name="T22" fmla="*/ 2147483647 w 68"/>
              <a:gd name="T23" fmla="*/ 2147483647 h 92"/>
              <a:gd name="T24" fmla="*/ 2147483647 w 68"/>
              <a:gd name="T25" fmla="*/ 2147483647 h 92"/>
              <a:gd name="T26" fmla="*/ 2147483647 w 68"/>
              <a:gd name="T27" fmla="*/ 2147483647 h 92"/>
              <a:gd name="T28" fmla="*/ 2147483647 w 68"/>
              <a:gd name="T29" fmla="*/ 2147483647 h 92"/>
              <a:gd name="T30" fmla="*/ 2147483647 w 68"/>
              <a:gd name="T31" fmla="*/ 2147483647 h 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
              <a:gd name="T49" fmla="*/ 0 h 92"/>
              <a:gd name="T50" fmla="*/ 68 w 68"/>
              <a:gd name="T51" fmla="*/ 92 h 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 h="92">
                <a:moveTo>
                  <a:pt x="68" y="0"/>
                </a:moveTo>
                <a:lnTo>
                  <a:pt x="56" y="0"/>
                </a:lnTo>
                <a:lnTo>
                  <a:pt x="44" y="3"/>
                </a:lnTo>
                <a:lnTo>
                  <a:pt x="35" y="6"/>
                </a:lnTo>
                <a:lnTo>
                  <a:pt x="26" y="12"/>
                </a:lnTo>
                <a:lnTo>
                  <a:pt x="20" y="21"/>
                </a:lnTo>
                <a:lnTo>
                  <a:pt x="11" y="27"/>
                </a:lnTo>
                <a:lnTo>
                  <a:pt x="5" y="36"/>
                </a:lnTo>
                <a:lnTo>
                  <a:pt x="0" y="44"/>
                </a:lnTo>
                <a:lnTo>
                  <a:pt x="3" y="56"/>
                </a:lnTo>
                <a:lnTo>
                  <a:pt x="5" y="65"/>
                </a:lnTo>
                <a:lnTo>
                  <a:pt x="14" y="74"/>
                </a:lnTo>
                <a:lnTo>
                  <a:pt x="23" y="80"/>
                </a:lnTo>
                <a:lnTo>
                  <a:pt x="29" y="86"/>
                </a:lnTo>
                <a:lnTo>
                  <a:pt x="35" y="89"/>
                </a:lnTo>
                <a:lnTo>
                  <a:pt x="38" y="9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 name="Freeform 210"/>
          <p:cNvSpPr>
            <a:spLocks/>
          </p:cNvSpPr>
          <p:nvPr/>
        </p:nvSpPr>
        <p:spPr bwMode="auto">
          <a:xfrm>
            <a:off x="2863850" y="4052888"/>
            <a:ext cx="120650" cy="241300"/>
          </a:xfrm>
          <a:custGeom>
            <a:avLst/>
            <a:gdLst>
              <a:gd name="T0" fmla="*/ 2147483647 w 53"/>
              <a:gd name="T1" fmla="*/ 0 h 101"/>
              <a:gd name="T2" fmla="*/ 2147483647 w 53"/>
              <a:gd name="T3" fmla="*/ 0 h 101"/>
              <a:gd name="T4" fmla="*/ 0 w 53"/>
              <a:gd name="T5" fmla="*/ 2147483647 h 101"/>
              <a:gd name="T6" fmla="*/ 2147483647 w 53"/>
              <a:gd name="T7" fmla="*/ 2147483647 h 101"/>
              <a:gd name="T8" fmla="*/ 2147483647 w 53"/>
              <a:gd name="T9" fmla="*/ 2147483647 h 101"/>
              <a:gd name="T10" fmla="*/ 2147483647 w 53"/>
              <a:gd name="T11" fmla="*/ 2147483647 h 101"/>
              <a:gd name="T12" fmla="*/ 2147483647 w 53"/>
              <a:gd name="T13" fmla="*/ 2147483647 h 101"/>
              <a:gd name="T14" fmla="*/ 2147483647 w 53"/>
              <a:gd name="T15" fmla="*/ 2147483647 h 101"/>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01"/>
              <a:gd name="T26" fmla="*/ 53 w 53"/>
              <a:gd name="T27" fmla="*/ 101 h 1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01">
                <a:moveTo>
                  <a:pt x="9" y="0"/>
                </a:moveTo>
                <a:lnTo>
                  <a:pt x="9" y="0"/>
                </a:lnTo>
                <a:lnTo>
                  <a:pt x="0" y="33"/>
                </a:lnTo>
                <a:lnTo>
                  <a:pt x="6" y="57"/>
                </a:lnTo>
                <a:lnTo>
                  <a:pt x="17" y="86"/>
                </a:lnTo>
                <a:lnTo>
                  <a:pt x="32" y="95"/>
                </a:lnTo>
                <a:lnTo>
                  <a:pt x="53" y="98"/>
                </a:lnTo>
                <a:lnTo>
                  <a:pt x="53" y="10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 name="Freeform 211"/>
          <p:cNvSpPr>
            <a:spLocks/>
          </p:cNvSpPr>
          <p:nvPr/>
        </p:nvSpPr>
        <p:spPr bwMode="auto">
          <a:xfrm>
            <a:off x="2871788" y="4052888"/>
            <a:ext cx="112712" cy="241300"/>
          </a:xfrm>
          <a:custGeom>
            <a:avLst/>
            <a:gdLst>
              <a:gd name="T0" fmla="*/ 2147483647 w 50"/>
              <a:gd name="T1" fmla="*/ 0 h 101"/>
              <a:gd name="T2" fmla="*/ 2147483647 w 50"/>
              <a:gd name="T3" fmla="*/ 2147483647 h 101"/>
              <a:gd name="T4" fmla="*/ 0 w 50"/>
              <a:gd name="T5" fmla="*/ 2147483647 h 101"/>
              <a:gd name="T6" fmla="*/ 0 w 50"/>
              <a:gd name="T7" fmla="*/ 2147483647 h 101"/>
              <a:gd name="T8" fmla="*/ 2147483647 w 50"/>
              <a:gd name="T9" fmla="*/ 2147483647 h 101"/>
              <a:gd name="T10" fmla="*/ 2147483647 w 50"/>
              <a:gd name="T11" fmla="*/ 2147483647 h 101"/>
              <a:gd name="T12" fmla="*/ 2147483647 w 50"/>
              <a:gd name="T13" fmla="*/ 2147483647 h 101"/>
              <a:gd name="T14" fmla="*/ 2147483647 w 50"/>
              <a:gd name="T15" fmla="*/ 2147483647 h 101"/>
              <a:gd name="T16" fmla="*/ 2147483647 w 50"/>
              <a:gd name="T17" fmla="*/ 2147483647 h 101"/>
              <a:gd name="T18" fmla="*/ 2147483647 w 50"/>
              <a:gd name="T19" fmla="*/ 2147483647 h 101"/>
              <a:gd name="T20" fmla="*/ 2147483647 w 50"/>
              <a:gd name="T21" fmla="*/ 2147483647 h 101"/>
              <a:gd name="T22" fmla="*/ 2147483647 w 50"/>
              <a:gd name="T23" fmla="*/ 2147483647 h 1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
              <a:gd name="T37" fmla="*/ 0 h 101"/>
              <a:gd name="T38" fmla="*/ 50 w 50"/>
              <a:gd name="T39" fmla="*/ 101 h 10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 h="101">
                <a:moveTo>
                  <a:pt x="6" y="0"/>
                </a:moveTo>
                <a:lnTo>
                  <a:pt x="3" y="18"/>
                </a:lnTo>
                <a:lnTo>
                  <a:pt x="0" y="33"/>
                </a:lnTo>
                <a:lnTo>
                  <a:pt x="0" y="45"/>
                </a:lnTo>
                <a:lnTo>
                  <a:pt x="3" y="57"/>
                </a:lnTo>
                <a:lnTo>
                  <a:pt x="9" y="71"/>
                </a:lnTo>
                <a:lnTo>
                  <a:pt x="14" y="83"/>
                </a:lnTo>
                <a:lnTo>
                  <a:pt x="23" y="92"/>
                </a:lnTo>
                <a:lnTo>
                  <a:pt x="29" y="95"/>
                </a:lnTo>
                <a:lnTo>
                  <a:pt x="41" y="98"/>
                </a:lnTo>
                <a:lnTo>
                  <a:pt x="47" y="98"/>
                </a:lnTo>
                <a:lnTo>
                  <a:pt x="50" y="101"/>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 name="Freeform 212"/>
          <p:cNvSpPr>
            <a:spLocks/>
          </p:cNvSpPr>
          <p:nvPr/>
        </p:nvSpPr>
        <p:spPr bwMode="auto">
          <a:xfrm>
            <a:off x="2808288" y="4357688"/>
            <a:ext cx="112712" cy="250825"/>
          </a:xfrm>
          <a:custGeom>
            <a:avLst/>
            <a:gdLst>
              <a:gd name="T0" fmla="*/ 2147483647 w 50"/>
              <a:gd name="T1" fmla="*/ 0 h 103"/>
              <a:gd name="T2" fmla="*/ 2147483647 w 50"/>
              <a:gd name="T3" fmla="*/ 0 h 103"/>
              <a:gd name="T4" fmla="*/ 0 w 50"/>
              <a:gd name="T5" fmla="*/ 2147483647 h 103"/>
              <a:gd name="T6" fmla="*/ 2147483647 w 50"/>
              <a:gd name="T7" fmla="*/ 2147483647 h 103"/>
              <a:gd name="T8" fmla="*/ 2147483647 w 50"/>
              <a:gd name="T9" fmla="*/ 2147483647 h 103"/>
              <a:gd name="T10" fmla="*/ 2147483647 w 50"/>
              <a:gd name="T11" fmla="*/ 2147483647 h 103"/>
              <a:gd name="T12" fmla="*/ 2147483647 w 50"/>
              <a:gd name="T13" fmla="*/ 2147483647 h 103"/>
              <a:gd name="T14" fmla="*/ 2147483647 w 50"/>
              <a:gd name="T15" fmla="*/ 2147483647 h 103"/>
              <a:gd name="T16" fmla="*/ 2147483647 w 50"/>
              <a:gd name="T17" fmla="*/ 2147483647 h 1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103"/>
              <a:gd name="T29" fmla="*/ 50 w 50"/>
              <a:gd name="T30" fmla="*/ 103 h 1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103">
                <a:moveTo>
                  <a:pt x="33" y="0"/>
                </a:moveTo>
                <a:lnTo>
                  <a:pt x="33" y="0"/>
                </a:lnTo>
                <a:lnTo>
                  <a:pt x="0" y="32"/>
                </a:lnTo>
                <a:lnTo>
                  <a:pt x="3" y="56"/>
                </a:lnTo>
                <a:lnTo>
                  <a:pt x="9" y="83"/>
                </a:lnTo>
                <a:lnTo>
                  <a:pt x="27" y="94"/>
                </a:lnTo>
                <a:lnTo>
                  <a:pt x="44" y="100"/>
                </a:lnTo>
                <a:lnTo>
                  <a:pt x="50" y="100"/>
                </a:lnTo>
                <a:lnTo>
                  <a:pt x="50" y="10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 name="Freeform 213"/>
          <p:cNvSpPr>
            <a:spLocks/>
          </p:cNvSpPr>
          <p:nvPr/>
        </p:nvSpPr>
        <p:spPr bwMode="auto">
          <a:xfrm>
            <a:off x="2808288" y="4357688"/>
            <a:ext cx="112712" cy="250825"/>
          </a:xfrm>
          <a:custGeom>
            <a:avLst/>
            <a:gdLst>
              <a:gd name="T0" fmla="*/ 2147483647 w 47"/>
              <a:gd name="T1" fmla="*/ 0 h 103"/>
              <a:gd name="T2" fmla="*/ 2147483647 w 47"/>
              <a:gd name="T3" fmla="*/ 2147483647 h 103"/>
              <a:gd name="T4" fmla="*/ 2147483647 w 47"/>
              <a:gd name="T5" fmla="*/ 2147483647 h 103"/>
              <a:gd name="T6" fmla="*/ 2147483647 w 47"/>
              <a:gd name="T7" fmla="*/ 2147483647 h 103"/>
              <a:gd name="T8" fmla="*/ 0 w 47"/>
              <a:gd name="T9" fmla="*/ 2147483647 h 103"/>
              <a:gd name="T10" fmla="*/ 0 w 47"/>
              <a:gd name="T11" fmla="*/ 2147483647 h 103"/>
              <a:gd name="T12" fmla="*/ 0 w 47"/>
              <a:gd name="T13" fmla="*/ 2147483647 h 103"/>
              <a:gd name="T14" fmla="*/ 2147483647 w 47"/>
              <a:gd name="T15" fmla="*/ 2147483647 h 103"/>
              <a:gd name="T16" fmla="*/ 2147483647 w 47"/>
              <a:gd name="T17" fmla="*/ 2147483647 h 103"/>
              <a:gd name="T18" fmla="*/ 2147483647 w 47"/>
              <a:gd name="T19" fmla="*/ 2147483647 h 103"/>
              <a:gd name="T20" fmla="*/ 2147483647 w 47"/>
              <a:gd name="T21" fmla="*/ 2147483647 h 103"/>
              <a:gd name="T22" fmla="*/ 2147483647 w 47"/>
              <a:gd name="T23" fmla="*/ 2147483647 h 103"/>
              <a:gd name="T24" fmla="*/ 2147483647 w 47"/>
              <a:gd name="T25" fmla="*/ 2147483647 h 103"/>
              <a:gd name="T26" fmla="*/ 2147483647 w 47"/>
              <a:gd name="T27" fmla="*/ 2147483647 h 103"/>
              <a:gd name="T28" fmla="*/ 2147483647 w 47"/>
              <a:gd name="T29" fmla="*/ 2147483647 h 103"/>
              <a:gd name="T30" fmla="*/ 2147483647 w 47"/>
              <a:gd name="T31" fmla="*/ 2147483647 h 10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7"/>
              <a:gd name="T49" fmla="*/ 0 h 103"/>
              <a:gd name="T50" fmla="*/ 47 w 47"/>
              <a:gd name="T51" fmla="*/ 103 h 10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7" h="103">
                <a:moveTo>
                  <a:pt x="30" y="0"/>
                </a:moveTo>
                <a:lnTo>
                  <a:pt x="15" y="17"/>
                </a:lnTo>
                <a:lnTo>
                  <a:pt x="6" y="23"/>
                </a:lnTo>
                <a:lnTo>
                  <a:pt x="3" y="32"/>
                </a:lnTo>
                <a:lnTo>
                  <a:pt x="0" y="38"/>
                </a:lnTo>
                <a:lnTo>
                  <a:pt x="0" y="44"/>
                </a:lnTo>
                <a:lnTo>
                  <a:pt x="0" y="56"/>
                </a:lnTo>
                <a:lnTo>
                  <a:pt x="3" y="71"/>
                </a:lnTo>
                <a:lnTo>
                  <a:pt x="9" y="80"/>
                </a:lnTo>
                <a:lnTo>
                  <a:pt x="15" y="89"/>
                </a:lnTo>
                <a:lnTo>
                  <a:pt x="24" y="94"/>
                </a:lnTo>
                <a:lnTo>
                  <a:pt x="33" y="97"/>
                </a:lnTo>
                <a:lnTo>
                  <a:pt x="41" y="100"/>
                </a:lnTo>
                <a:lnTo>
                  <a:pt x="44" y="100"/>
                </a:lnTo>
                <a:lnTo>
                  <a:pt x="47" y="100"/>
                </a:lnTo>
                <a:lnTo>
                  <a:pt x="47" y="103"/>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 name="Freeform 214"/>
          <p:cNvSpPr>
            <a:spLocks/>
          </p:cNvSpPr>
          <p:nvPr/>
        </p:nvSpPr>
        <p:spPr bwMode="auto">
          <a:xfrm>
            <a:off x="2779713" y="3960813"/>
            <a:ext cx="120650" cy="238125"/>
          </a:xfrm>
          <a:custGeom>
            <a:avLst/>
            <a:gdLst>
              <a:gd name="T0" fmla="*/ 0 w 53"/>
              <a:gd name="T1" fmla="*/ 2147483647 h 100"/>
              <a:gd name="T2" fmla="*/ 0 w 53"/>
              <a:gd name="T3" fmla="*/ 2147483647 h 100"/>
              <a:gd name="T4" fmla="*/ 2147483647 w 53"/>
              <a:gd name="T5" fmla="*/ 2147483647 h 100"/>
              <a:gd name="T6" fmla="*/ 2147483647 w 53"/>
              <a:gd name="T7" fmla="*/ 2147483647 h 100"/>
              <a:gd name="T8" fmla="*/ 2147483647 w 53"/>
              <a:gd name="T9" fmla="*/ 2147483647 h 100"/>
              <a:gd name="T10" fmla="*/ 2147483647 w 53"/>
              <a:gd name="T11" fmla="*/ 2147483647 h 100"/>
              <a:gd name="T12" fmla="*/ 2147483647 w 53"/>
              <a:gd name="T13" fmla="*/ 2147483647 h 100"/>
              <a:gd name="T14" fmla="*/ 2147483647 w 53"/>
              <a:gd name="T15" fmla="*/ 0 h 100"/>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00"/>
              <a:gd name="T26" fmla="*/ 53 w 53"/>
              <a:gd name="T27" fmla="*/ 100 h 1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00">
                <a:moveTo>
                  <a:pt x="0" y="100"/>
                </a:moveTo>
                <a:lnTo>
                  <a:pt x="0" y="100"/>
                </a:lnTo>
                <a:lnTo>
                  <a:pt x="18" y="56"/>
                </a:lnTo>
                <a:lnTo>
                  <a:pt x="18" y="35"/>
                </a:lnTo>
                <a:lnTo>
                  <a:pt x="24" y="9"/>
                </a:lnTo>
                <a:lnTo>
                  <a:pt x="39" y="3"/>
                </a:lnTo>
                <a:lnTo>
                  <a:pt x="53" y="3"/>
                </a:lnTo>
                <a:lnTo>
                  <a:pt x="53"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 name="Freeform 215"/>
          <p:cNvSpPr>
            <a:spLocks/>
          </p:cNvSpPr>
          <p:nvPr/>
        </p:nvSpPr>
        <p:spPr bwMode="auto">
          <a:xfrm>
            <a:off x="2779713" y="3960813"/>
            <a:ext cx="120650" cy="238125"/>
          </a:xfrm>
          <a:custGeom>
            <a:avLst/>
            <a:gdLst>
              <a:gd name="T0" fmla="*/ 0 w 53"/>
              <a:gd name="T1" fmla="*/ 2147483647 h 100"/>
              <a:gd name="T2" fmla="*/ 2147483647 w 53"/>
              <a:gd name="T3" fmla="*/ 2147483647 h 100"/>
              <a:gd name="T4" fmla="*/ 2147483647 w 53"/>
              <a:gd name="T5" fmla="*/ 2147483647 h 100"/>
              <a:gd name="T6" fmla="*/ 2147483647 w 53"/>
              <a:gd name="T7" fmla="*/ 2147483647 h 100"/>
              <a:gd name="T8" fmla="*/ 2147483647 w 53"/>
              <a:gd name="T9" fmla="*/ 2147483647 h 100"/>
              <a:gd name="T10" fmla="*/ 2147483647 w 53"/>
              <a:gd name="T11" fmla="*/ 2147483647 h 100"/>
              <a:gd name="T12" fmla="*/ 2147483647 w 53"/>
              <a:gd name="T13" fmla="*/ 2147483647 h 100"/>
              <a:gd name="T14" fmla="*/ 2147483647 w 53"/>
              <a:gd name="T15" fmla="*/ 2147483647 h 100"/>
              <a:gd name="T16" fmla="*/ 2147483647 w 53"/>
              <a:gd name="T17" fmla="*/ 2147483647 h 100"/>
              <a:gd name="T18" fmla="*/ 2147483647 w 53"/>
              <a:gd name="T19" fmla="*/ 2147483647 h 100"/>
              <a:gd name="T20" fmla="*/ 2147483647 w 53"/>
              <a:gd name="T21" fmla="*/ 2147483647 h 100"/>
              <a:gd name="T22" fmla="*/ 2147483647 w 53"/>
              <a:gd name="T23" fmla="*/ 0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
              <a:gd name="T37" fmla="*/ 0 h 100"/>
              <a:gd name="T38" fmla="*/ 53 w 53"/>
              <a:gd name="T39" fmla="*/ 100 h 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 h="100">
                <a:moveTo>
                  <a:pt x="0" y="100"/>
                </a:moveTo>
                <a:lnTo>
                  <a:pt x="9" y="80"/>
                </a:lnTo>
                <a:lnTo>
                  <a:pt x="15" y="59"/>
                </a:lnTo>
                <a:lnTo>
                  <a:pt x="18" y="47"/>
                </a:lnTo>
                <a:lnTo>
                  <a:pt x="18" y="35"/>
                </a:lnTo>
                <a:lnTo>
                  <a:pt x="21" y="23"/>
                </a:lnTo>
                <a:lnTo>
                  <a:pt x="24" y="12"/>
                </a:lnTo>
                <a:lnTo>
                  <a:pt x="33" y="6"/>
                </a:lnTo>
                <a:lnTo>
                  <a:pt x="39" y="3"/>
                </a:lnTo>
                <a:lnTo>
                  <a:pt x="48" y="3"/>
                </a:lnTo>
                <a:lnTo>
                  <a:pt x="51" y="3"/>
                </a:lnTo>
                <a:lnTo>
                  <a:pt x="53"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6" name="Freeform 216"/>
          <p:cNvSpPr>
            <a:spLocks/>
          </p:cNvSpPr>
          <p:nvPr/>
        </p:nvSpPr>
        <p:spPr bwMode="auto">
          <a:xfrm>
            <a:off x="2695575" y="4338638"/>
            <a:ext cx="119063" cy="217487"/>
          </a:xfrm>
          <a:custGeom>
            <a:avLst/>
            <a:gdLst>
              <a:gd name="T0" fmla="*/ 2147483647 w 56"/>
              <a:gd name="T1" fmla="*/ 0 h 92"/>
              <a:gd name="T2" fmla="*/ 2147483647 w 56"/>
              <a:gd name="T3" fmla="*/ 0 h 92"/>
              <a:gd name="T4" fmla="*/ 2147483647 w 56"/>
              <a:gd name="T5" fmla="*/ 2147483647 h 92"/>
              <a:gd name="T6" fmla="*/ 0 w 56"/>
              <a:gd name="T7" fmla="*/ 2147483647 h 92"/>
              <a:gd name="T8" fmla="*/ 2147483647 w 56"/>
              <a:gd name="T9" fmla="*/ 2147483647 h 92"/>
              <a:gd name="T10" fmla="*/ 2147483647 w 56"/>
              <a:gd name="T11" fmla="*/ 2147483647 h 92"/>
              <a:gd name="T12" fmla="*/ 2147483647 w 56"/>
              <a:gd name="T13" fmla="*/ 2147483647 h 92"/>
              <a:gd name="T14" fmla="*/ 2147483647 w 56"/>
              <a:gd name="T15" fmla="*/ 2147483647 h 92"/>
              <a:gd name="T16" fmla="*/ 2147483647 w 56"/>
              <a:gd name="T17" fmla="*/ 2147483647 h 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92"/>
              <a:gd name="T29" fmla="*/ 56 w 56"/>
              <a:gd name="T30" fmla="*/ 92 h 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92">
                <a:moveTo>
                  <a:pt x="8" y="0"/>
                </a:moveTo>
                <a:lnTo>
                  <a:pt x="8" y="0"/>
                </a:lnTo>
                <a:lnTo>
                  <a:pt x="6" y="47"/>
                </a:lnTo>
                <a:lnTo>
                  <a:pt x="0" y="68"/>
                </a:lnTo>
                <a:lnTo>
                  <a:pt x="11" y="80"/>
                </a:lnTo>
                <a:lnTo>
                  <a:pt x="35" y="83"/>
                </a:lnTo>
                <a:lnTo>
                  <a:pt x="53" y="89"/>
                </a:lnTo>
                <a:lnTo>
                  <a:pt x="53" y="92"/>
                </a:lnTo>
                <a:lnTo>
                  <a:pt x="56" y="9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7" name="Freeform 217"/>
          <p:cNvSpPr>
            <a:spLocks/>
          </p:cNvSpPr>
          <p:nvPr/>
        </p:nvSpPr>
        <p:spPr bwMode="auto">
          <a:xfrm>
            <a:off x="2701925" y="4338638"/>
            <a:ext cx="112713" cy="217487"/>
          </a:xfrm>
          <a:custGeom>
            <a:avLst/>
            <a:gdLst>
              <a:gd name="T0" fmla="*/ 2147483647 w 53"/>
              <a:gd name="T1" fmla="*/ 0 h 92"/>
              <a:gd name="T2" fmla="*/ 2147483647 w 53"/>
              <a:gd name="T3" fmla="*/ 2147483647 h 92"/>
              <a:gd name="T4" fmla="*/ 2147483647 w 53"/>
              <a:gd name="T5" fmla="*/ 2147483647 h 92"/>
              <a:gd name="T6" fmla="*/ 2147483647 w 53"/>
              <a:gd name="T7" fmla="*/ 2147483647 h 92"/>
              <a:gd name="T8" fmla="*/ 0 w 53"/>
              <a:gd name="T9" fmla="*/ 2147483647 h 92"/>
              <a:gd name="T10" fmla="*/ 0 w 53"/>
              <a:gd name="T11" fmla="*/ 2147483647 h 92"/>
              <a:gd name="T12" fmla="*/ 0 w 53"/>
              <a:gd name="T13" fmla="*/ 2147483647 h 92"/>
              <a:gd name="T14" fmla="*/ 2147483647 w 53"/>
              <a:gd name="T15" fmla="*/ 2147483647 h 92"/>
              <a:gd name="T16" fmla="*/ 2147483647 w 53"/>
              <a:gd name="T17" fmla="*/ 2147483647 h 92"/>
              <a:gd name="T18" fmla="*/ 2147483647 w 53"/>
              <a:gd name="T19" fmla="*/ 2147483647 h 92"/>
              <a:gd name="T20" fmla="*/ 2147483647 w 53"/>
              <a:gd name="T21" fmla="*/ 2147483647 h 92"/>
              <a:gd name="T22" fmla="*/ 2147483647 w 53"/>
              <a:gd name="T23" fmla="*/ 2147483647 h 92"/>
              <a:gd name="T24" fmla="*/ 2147483647 w 53"/>
              <a:gd name="T25" fmla="*/ 2147483647 h 92"/>
              <a:gd name="T26" fmla="*/ 2147483647 w 53"/>
              <a:gd name="T27" fmla="*/ 2147483647 h 92"/>
              <a:gd name="T28" fmla="*/ 2147483647 w 53"/>
              <a:gd name="T29" fmla="*/ 2147483647 h 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
              <a:gd name="T46" fmla="*/ 0 h 92"/>
              <a:gd name="T47" fmla="*/ 53 w 53"/>
              <a:gd name="T48" fmla="*/ 92 h 9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 h="92">
                <a:moveTo>
                  <a:pt x="5" y="0"/>
                </a:moveTo>
                <a:lnTo>
                  <a:pt x="5" y="23"/>
                </a:lnTo>
                <a:lnTo>
                  <a:pt x="3" y="35"/>
                </a:lnTo>
                <a:lnTo>
                  <a:pt x="3" y="44"/>
                </a:lnTo>
                <a:lnTo>
                  <a:pt x="0" y="50"/>
                </a:lnTo>
                <a:lnTo>
                  <a:pt x="0" y="59"/>
                </a:lnTo>
                <a:lnTo>
                  <a:pt x="0" y="68"/>
                </a:lnTo>
                <a:lnTo>
                  <a:pt x="3" y="74"/>
                </a:lnTo>
                <a:lnTo>
                  <a:pt x="11" y="80"/>
                </a:lnTo>
                <a:lnTo>
                  <a:pt x="20" y="83"/>
                </a:lnTo>
                <a:lnTo>
                  <a:pt x="32" y="83"/>
                </a:lnTo>
                <a:lnTo>
                  <a:pt x="41" y="86"/>
                </a:lnTo>
                <a:lnTo>
                  <a:pt x="47" y="89"/>
                </a:lnTo>
                <a:lnTo>
                  <a:pt x="50" y="92"/>
                </a:lnTo>
                <a:lnTo>
                  <a:pt x="53" y="9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8" name="Freeform 218"/>
          <p:cNvSpPr>
            <a:spLocks/>
          </p:cNvSpPr>
          <p:nvPr/>
        </p:nvSpPr>
        <p:spPr bwMode="auto">
          <a:xfrm>
            <a:off x="2759075" y="4140200"/>
            <a:ext cx="112713" cy="265113"/>
          </a:xfrm>
          <a:custGeom>
            <a:avLst/>
            <a:gdLst>
              <a:gd name="T0" fmla="*/ 2147483647 w 51"/>
              <a:gd name="T1" fmla="*/ 0 h 112"/>
              <a:gd name="T2" fmla="*/ 2147483647 w 51"/>
              <a:gd name="T3" fmla="*/ 0 h 112"/>
              <a:gd name="T4" fmla="*/ 2147483647 w 51"/>
              <a:gd name="T5" fmla="*/ 2147483647 h 112"/>
              <a:gd name="T6" fmla="*/ 0 w 51"/>
              <a:gd name="T7" fmla="*/ 2147483647 h 112"/>
              <a:gd name="T8" fmla="*/ 2147483647 w 51"/>
              <a:gd name="T9" fmla="*/ 2147483647 h 112"/>
              <a:gd name="T10" fmla="*/ 2147483647 w 51"/>
              <a:gd name="T11" fmla="*/ 2147483647 h 112"/>
              <a:gd name="T12" fmla="*/ 2147483647 w 51"/>
              <a:gd name="T13" fmla="*/ 2147483647 h 112"/>
              <a:gd name="T14" fmla="*/ 0 60000 65536"/>
              <a:gd name="T15" fmla="*/ 0 60000 65536"/>
              <a:gd name="T16" fmla="*/ 0 60000 65536"/>
              <a:gd name="T17" fmla="*/ 0 60000 65536"/>
              <a:gd name="T18" fmla="*/ 0 60000 65536"/>
              <a:gd name="T19" fmla="*/ 0 60000 65536"/>
              <a:gd name="T20" fmla="*/ 0 60000 65536"/>
              <a:gd name="T21" fmla="*/ 0 w 51"/>
              <a:gd name="T22" fmla="*/ 0 h 112"/>
              <a:gd name="T23" fmla="*/ 51 w 51"/>
              <a:gd name="T24" fmla="*/ 112 h 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12">
                <a:moveTo>
                  <a:pt x="51" y="0"/>
                </a:moveTo>
                <a:lnTo>
                  <a:pt x="51" y="0"/>
                </a:lnTo>
                <a:lnTo>
                  <a:pt x="3" y="29"/>
                </a:lnTo>
                <a:lnTo>
                  <a:pt x="0" y="62"/>
                </a:lnTo>
                <a:lnTo>
                  <a:pt x="15" y="101"/>
                </a:lnTo>
                <a:lnTo>
                  <a:pt x="21" y="112"/>
                </a:lnTo>
                <a:lnTo>
                  <a:pt x="24" y="11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9" name="Freeform 219"/>
          <p:cNvSpPr>
            <a:spLocks/>
          </p:cNvSpPr>
          <p:nvPr/>
        </p:nvSpPr>
        <p:spPr bwMode="auto">
          <a:xfrm>
            <a:off x="2765425" y="4140200"/>
            <a:ext cx="106363" cy="265113"/>
          </a:xfrm>
          <a:custGeom>
            <a:avLst/>
            <a:gdLst>
              <a:gd name="T0" fmla="*/ 2147483647 w 48"/>
              <a:gd name="T1" fmla="*/ 0 h 112"/>
              <a:gd name="T2" fmla="*/ 2147483647 w 48"/>
              <a:gd name="T3" fmla="*/ 2147483647 h 112"/>
              <a:gd name="T4" fmla="*/ 2147483647 w 48"/>
              <a:gd name="T5" fmla="*/ 2147483647 h 112"/>
              <a:gd name="T6" fmla="*/ 2147483647 w 48"/>
              <a:gd name="T7" fmla="*/ 2147483647 h 112"/>
              <a:gd name="T8" fmla="*/ 0 w 48"/>
              <a:gd name="T9" fmla="*/ 2147483647 h 112"/>
              <a:gd name="T10" fmla="*/ 0 w 48"/>
              <a:gd name="T11" fmla="*/ 2147483647 h 112"/>
              <a:gd name="T12" fmla="*/ 0 w 48"/>
              <a:gd name="T13" fmla="*/ 2147483647 h 112"/>
              <a:gd name="T14" fmla="*/ 2147483647 w 48"/>
              <a:gd name="T15" fmla="*/ 2147483647 h 112"/>
              <a:gd name="T16" fmla="*/ 2147483647 w 48"/>
              <a:gd name="T17" fmla="*/ 2147483647 h 112"/>
              <a:gd name="T18" fmla="*/ 2147483647 w 48"/>
              <a:gd name="T19" fmla="*/ 2147483647 h 112"/>
              <a:gd name="T20" fmla="*/ 2147483647 w 48"/>
              <a:gd name="T21" fmla="*/ 2147483647 h 112"/>
              <a:gd name="T22" fmla="*/ 2147483647 w 48"/>
              <a:gd name="T23" fmla="*/ 2147483647 h 112"/>
              <a:gd name="T24" fmla="*/ 2147483647 w 48"/>
              <a:gd name="T25" fmla="*/ 2147483647 h 112"/>
              <a:gd name="T26" fmla="*/ 2147483647 w 48"/>
              <a:gd name="T27" fmla="*/ 2147483647 h 1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
              <a:gd name="T43" fmla="*/ 0 h 112"/>
              <a:gd name="T44" fmla="*/ 48 w 48"/>
              <a:gd name="T45" fmla="*/ 112 h 1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 h="112">
                <a:moveTo>
                  <a:pt x="48" y="0"/>
                </a:moveTo>
                <a:lnTo>
                  <a:pt x="24" y="15"/>
                </a:lnTo>
                <a:lnTo>
                  <a:pt x="12" y="24"/>
                </a:lnTo>
                <a:lnTo>
                  <a:pt x="6" y="29"/>
                </a:lnTo>
                <a:lnTo>
                  <a:pt x="0" y="38"/>
                </a:lnTo>
                <a:lnTo>
                  <a:pt x="0" y="47"/>
                </a:lnTo>
                <a:lnTo>
                  <a:pt x="0" y="62"/>
                </a:lnTo>
                <a:lnTo>
                  <a:pt x="6" y="83"/>
                </a:lnTo>
                <a:lnTo>
                  <a:pt x="9" y="89"/>
                </a:lnTo>
                <a:lnTo>
                  <a:pt x="12" y="98"/>
                </a:lnTo>
                <a:lnTo>
                  <a:pt x="12" y="104"/>
                </a:lnTo>
                <a:lnTo>
                  <a:pt x="15" y="106"/>
                </a:lnTo>
                <a:lnTo>
                  <a:pt x="18" y="112"/>
                </a:lnTo>
                <a:lnTo>
                  <a:pt x="21" y="112"/>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80" name="Freeform 220"/>
          <p:cNvSpPr>
            <a:spLocks/>
          </p:cNvSpPr>
          <p:nvPr/>
        </p:nvSpPr>
        <p:spPr bwMode="auto">
          <a:xfrm>
            <a:off x="3068638" y="4770438"/>
            <a:ext cx="239712" cy="100012"/>
          </a:xfrm>
          <a:custGeom>
            <a:avLst/>
            <a:gdLst>
              <a:gd name="T0" fmla="*/ 0 w 106"/>
              <a:gd name="T1" fmla="*/ 2147483647 h 41"/>
              <a:gd name="T2" fmla="*/ 0 w 106"/>
              <a:gd name="T3" fmla="*/ 2147483647 h 41"/>
              <a:gd name="T4" fmla="*/ 2147483647 w 106"/>
              <a:gd name="T5" fmla="*/ 2147483647 h 41"/>
              <a:gd name="T6" fmla="*/ 2147483647 w 106"/>
              <a:gd name="T7" fmla="*/ 2147483647 h 41"/>
              <a:gd name="T8" fmla="*/ 2147483647 w 106"/>
              <a:gd name="T9" fmla="*/ 2147483647 h 41"/>
              <a:gd name="T10" fmla="*/ 2147483647 w 106"/>
              <a:gd name="T11" fmla="*/ 2147483647 h 41"/>
              <a:gd name="T12" fmla="*/ 2147483647 w 106"/>
              <a:gd name="T13" fmla="*/ 2147483647 h 41"/>
              <a:gd name="T14" fmla="*/ 2147483647 w 106"/>
              <a:gd name="T15" fmla="*/ 0 h 41"/>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41"/>
              <a:gd name="T26" fmla="*/ 106 w 106"/>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41">
                <a:moveTo>
                  <a:pt x="0" y="17"/>
                </a:moveTo>
                <a:lnTo>
                  <a:pt x="0" y="17"/>
                </a:lnTo>
                <a:lnTo>
                  <a:pt x="53" y="41"/>
                </a:lnTo>
                <a:lnTo>
                  <a:pt x="71" y="35"/>
                </a:lnTo>
                <a:lnTo>
                  <a:pt x="86" y="17"/>
                </a:lnTo>
                <a:lnTo>
                  <a:pt x="103" y="5"/>
                </a:lnTo>
                <a:lnTo>
                  <a:pt x="106" y="2"/>
                </a:lnTo>
                <a:lnTo>
                  <a:pt x="10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81" name="Freeform 221"/>
          <p:cNvSpPr>
            <a:spLocks/>
          </p:cNvSpPr>
          <p:nvPr/>
        </p:nvSpPr>
        <p:spPr bwMode="auto">
          <a:xfrm>
            <a:off x="3068638" y="4770438"/>
            <a:ext cx="239712" cy="92075"/>
          </a:xfrm>
          <a:custGeom>
            <a:avLst/>
            <a:gdLst>
              <a:gd name="T0" fmla="*/ 0 w 106"/>
              <a:gd name="T1" fmla="*/ 2147483647 h 38"/>
              <a:gd name="T2" fmla="*/ 2147483647 w 106"/>
              <a:gd name="T3" fmla="*/ 2147483647 h 38"/>
              <a:gd name="T4" fmla="*/ 2147483647 w 106"/>
              <a:gd name="T5" fmla="*/ 2147483647 h 38"/>
              <a:gd name="T6" fmla="*/ 2147483647 w 106"/>
              <a:gd name="T7" fmla="*/ 2147483647 h 38"/>
              <a:gd name="T8" fmla="*/ 2147483647 w 106"/>
              <a:gd name="T9" fmla="*/ 2147483647 h 38"/>
              <a:gd name="T10" fmla="*/ 2147483647 w 106"/>
              <a:gd name="T11" fmla="*/ 2147483647 h 38"/>
              <a:gd name="T12" fmla="*/ 2147483647 w 106"/>
              <a:gd name="T13" fmla="*/ 2147483647 h 38"/>
              <a:gd name="T14" fmla="*/ 2147483647 w 106"/>
              <a:gd name="T15" fmla="*/ 2147483647 h 38"/>
              <a:gd name="T16" fmla="*/ 2147483647 w 106"/>
              <a:gd name="T17" fmla="*/ 2147483647 h 38"/>
              <a:gd name="T18" fmla="*/ 2147483647 w 106"/>
              <a:gd name="T19" fmla="*/ 2147483647 h 38"/>
              <a:gd name="T20" fmla="*/ 2147483647 w 106"/>
              <a:gd name="T21" fmla="*/ 2147483647 h 38"/>
              <a:gd name="T22" fmla="*/ 2147483647 w 106"/>
              <a:gd name="T23" fmla="*/ 2147483647 h 38"/>
              <a:gd name="T24" fmla="*/ 2147483647 w 106"/>
              <a:gd name="T25" fmla="*/ 2147483647 h 38"/>
              <a:gd name="T26" fmla="*/ 2147483647 w 106"/>
              <a:gd name="T27" fmla="*/ 0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6"/>
              <a:gd name="T43" fmla="*/ 0 h 38"/>
              <a:gd name="T44" fmla="*/ 106 w 106"/>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6" h="38">
                <a:moveTo>
                  <a:pt x="0" y="17"/>
                </a:moveTo>
                <a:lnTo>
                  <a:pt x="26" y="29"/>
                </a:lnTo>
                <a:lnTo>
                  <a:pt x="38" y="35"/>
                </a:lnTo>
                <a:lnTo>
                  <a:pt x="50" y="38"/>
                </a:lnTo>
                <a:lnTo>
                  <a:pt x="56" y="38"/>
                </a:lnTo>
                <a:lnTo>
                  <a:pt x="62" y="38"/>
                </a:lnTo>
                <a:lnTo>
                  <a:pt x="71" y="35"/>
                </a:lnTo>
                <a:lnTo>
                  <a:pt x="80" y="26"/>
                </a:lnTo>
                <a:lnTo>
                  <a:pt x="86" y="17"/>
                </a:lnTo>
                <a:lnTo>
                  <a:pt x="94" y="11"/>
                </a:lnTo>
                <a:lnTo>
                  <a:pt x="100" y="5"/>
                </a:lnTo>
                <a:lnTo>
                  <a:pt x="106" y="5"/>
                </a:lnTo>
                <a:lnTo>
                  <a:pt x="106" y="2"/>
                </a:lnTo>
                <a:lnTo>
                  <a:pt x="10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82" name="Freeform 222"/>
          <p:cNvSpPr>
            <a:spLocks/>
          </p:cNvSpPr>
          <p:nvPr/>
        </p:nvSpPr>
        <p:spPr bwMode="auto">
          <a:xfrm>
            <a:off x="3471863" y="4552950"/>
            <a:ext cx="246062" cy="146050"/>
          </a:xfrm>
          <a:custGeom>
            <a:avLst/>
            <a:gdLst>
              <a:gd name="T0" fmla="*/ 0 w 110"/>
              <a:gd name="T1" fmla="*/ 2147483647 h 62"/>
              <a:gd name="T2" fmla="*/ 0 w 110"/>
              <a:gd name="T3" fmla="*/ 2147483647 h 62"/>
              <a:gd name="T4" fmla="*/ 2147483647 w 110"/>
              <a:gd name="T5" fmla="*/ 2147483647 h 62"/>
              <a:gd name="T6" fmla="*/ 2147483647 w 110"/>
              <a:gd name="T7" fmla="*/ 2147483647 h 62"/>
              <a:gd name="T8" fmla="*/ 2147483647 w 110"/>
              <a:gd name="T9" fmla="*/ 2147483647 h 62"/>
              <a:gd name="T10" fmla="*/ 2147483647 w 110"/>
              <a:gd name="T11" fmla="*/ 2147483647 h 62"/>
              <a:gd name="T12" fmla="*/ 2147483647 w 110"/>
              <a:gd name="T13" fmla="*/ 2147483647 h 62"/>
              <a:gd name="T14" fmla="*/ 2147483647 w 110"/>
              <a:gd name="T15" fmla="*/ 0 h 62"/>
              <a:gd name="T16" fmla="*/ 0 60000 65536"/>
              <a:gd name="T17" fmla="*/ 0 60000 65536"/>
              <a:gd name="T18" fmla="*/ 0 60000 65536"/>
              <a:gd name="T19" fmla="*/ 0 60000 65536"/>
              <a:gd name="T20" fmla="*/ 0 60000 65536"/>
              <a:gd name="T21" fmla="*/ 0 60000 65536"/>
              <a:gd name="T22" fmla="*/ 0 60000 65536"/>
              <a:gd name="T23" fmla="*/ 0 60000 65536"/>
              <a:gd name="T24" fmla="*/ 0 w 110"/>
              <a:gd name="T25" fmla="*/ 0 h 62"/>
              <a:gd name="T26" fmla="*/ 110 w 110"/>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0" h="62">
                <a:moveTo>
                  <a:pt x="0" y="32"/>
                </a:moveTo>
                <a:lnTo>
                  <a:pt x="0" y="32"/>
                </a:lnTo>
                <a:lnTo>
                  <a:pt x="72" y="62"/>
                </a:lnTo>
                <a:lnTo>
                  <a:pt x="86" y="53"/>
                </a:lnTo>
                <a:lnTo>
                  <a:pt x="89" y="26"/>
                </a:lnTo>
                <a:lnTo>
                  <a:pt x="101" y="12"/>
                </a:lnTo>
                <a:lnTo>
                  <a:pt x="107" y="3"/>
                </a:lnTo>
                <a:lnTo>
                  <a:pt x="11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83" name="Freeform 223"/>
          <p:cNvSpPr>
            <a:spLocks/>
          </p:cNvSpPr>
          <p:nvPr/>
        </p:nvSpPr>
        <p:spPr bwMode="auto">
          <a:xfrm>
            <a:off x="3471863" y="4552950"/>
            <a:ext cx="246062" cy="138113"/>
          </a:xfrm>
          <a:custGeom>
            <a:avLst/>
            <a:gdLst>
              <a:gd name="T0" fmla="*/ 0 w 110"/>
              <a:gd name="T1" fmla="*/ 2147483647 h 59"/>
              <a:gd name="T2" fmla="*/ 2147483647 w 110"/>
              <a:gd name="T3" fmla="*/ 2147483647 h 59"/>
              <a:gd name="T4" fmla="*/ 2147483647 w 110"/>
              <a:gd name="T5" fmla="*/ 2147483647 h 59"/>
              <a:gd name="T6" fmla="*/ 2147483647 w 110"/>
              <a:gd name="T7" fmla="*/ 2147483647 h 59"/>
              <a:gd name="T8" fmla="*/ 2147483647 w 110"/>
              <a:gd name="T9" fmla="*/ 2147483647 h 59"/>
              <a:gd name="T10" fmla="*/ 2147483647 w 110"/>
              <a:gd name="T11" fmla="*/ 2147483647 h 59"/>
              <a:gd name="T12" fmla="*/ 2147483647 w 110"/>
              <a:gd name="T13" fmla="*/ 2147483647 h 59"/>
              <a:gd name="T14" fmla="*/ 2147483647 w 110"/>
              <a:gd name="T15" fmla="*/ 2147483647 h 59"/>
              <a:gd name="T16" fmla="*/ 2147483647 w 110"/>
              <a:gd name="T17" fmla="*/ 2147483647 h 59"/>
              <a:gd name="T18" fmla="*/ 2147483647 w 110"/>
              <a:gd name="T19" fmla="*/ 2147483647 h 59"/>
              <a:gd name="T20" fmla="*/ 2147483647 w 110"/>
              <a:gd name="T21" fmla="*/ 2147483647 h 59"/>
              <a:gd name="T22" fmla="*/ 2147483647 w 110"/>
              <a:gd name="T23" fmla="*/ 2147483647 h 59"/>
              <a:gd name="T24" fmla="*/ 2147483647 w 110"/>
              <a:gd name="T25" fmla="*/ 2147483647 h 59"/>
              <a:gd name="T26" fmla="*/ 2147483647 w 110"/>
              <a:gd name="T27" fmla="*/ 0 h 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0"/>
              <a:gd name="T43" fmla="*/ 0 h 59"/>
              <a:gd name="T44" fmla="*/ 110 w 110"/>
              <a:gd name="T45" fmla="*/ 59 h 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0" h="59">
                <a:moveTo>
                  <a:pt x="0" y="32"/>
                </a:moveTo>
                <a:lnTo>
                  <a:pt x="36" y="47"/>
                </a:lnTo>
                <a:lnTo>
                  <a:pt x="51" y="53"/>
                </a:lnTo>
                <a:lnTo>
                  <a:pt x="66" y="56"/>
                </a:lnTo>
                <a:lnTo>
                  <a:pt x="74" y="59"/>
                </a:lnTo>
                <a:lnTo>
                  <a:pt x="80" y="59"/>
                </a:lnTo>
                <a:lnTo>
                  <a:pt x="86" y="50"/>
                </a:lnTo>
                <a:lnTo>
                  <a:pt x="89" y="41"/>
                </a:lnTo>
                <a:lnTo>
                  <a:pt x="89" y="29"/>
                </a:lnTo>
                <a:lnTo>
                  <a:pt x="95" y="20"/>
                </a:lnTo>
                <a:lnTo>
                  <a:pt x="101" y="12"/>
                </a:lnTo>
                <a:lnTo>
                  <a:pt x="104" y="9"/>
                </a:lnTo>
                <a:lnTo>
                  <a:pt x="107" y="3"/>
                </a:lnTo>
                <a:lnTo>
                  <a:pt x="110"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84" name="Freeform 224"/>
          <p:cNvSpPr>
            <a:spLocks/>
          </p:cNvSpPr>
          <p:nvPr/>
        </p:nvSpPr>
        <p:spPr bwMode="auto">
          <a:xfrm>
            <a:off x="3689350" y="4421188"/>
            <a:ext cx="163513" cy="230187"/>
          </a:xfrm>
          <a:custGeom>
            <a:avLst/>
            <a:gdLst>
              <a:gd name="T0" fmla="*/ 2147483647 w 74"/>
              <a:gd name="T1" fmla="*/ 0 h 95"/>
              <a:gd name="T2" fmla="*/ 2147483647 w 74"/>
              <a:gd name="T3" fmla="*/ 0 h 95"/>
              <a:gd name="T4" fmla="*/ 2147483647 w 74"/>
              <a:gd name="T5" fmla="*/ 2147483647 h 95"/>
              <a:gd name="T6" fmla="*/ 2147483647 w 74"/>
              <a:gd name="T7" fmla="*/ 2147483647 h 95"/>
              <a:gd name="T8" fmla="*/ 2147483647 w 74"/>
              <a:gd name="T9" fmla="*/ 2147483647 h 95"/>
              <a:gd name="T10" fmla="*/ 2147483647 w 74"/>
              <a:gd name="T11" fmla="*/ 2147483647 h 95"/>
              <a:gd name="T12" fmla="*/ 2147483647 w 74"/>
              <a:gd name="T13" fmla="*/ 2147483647 h 95"/>
              <a:gd name="T14" fmla="*/ 2147483647 w 74"/>
              <a:gd name="T15" fmla="*/ 2147483647 h 95"/>
              <a:gd name="T16" fmla="*/ 0 w 74"/>
              <a:gd name="T17" fmla="*/ 2147483647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95"/>
              <a:gd name="T29" fmla="*/ 74 w 74"/>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95">
                <a:moveTo>
                  <a:pt x="62" y="0"/>
                </a:moveTo>
                <a:lnTo>
                  <a:pt x="62" y="0"/>
                </a:lnTo>
                <a:lnTo>
                  <a:pt x="74" y="45"/>
                </a:lnTo>
                <a:lnTo>
                  <a:pt x="68" y="66"/>
                </a:lnTo>
                <a:lnTo>
                  <a:pt x="51" y="80"/>
                </a:lnTo>
                <a:lnTo>
                  <a:pt x="30" y="86"/>
                </a:lnTo>
                <a:lnTo>
                  <a:pt x="12" y="92"/>
                </a:lnTo>
                <a:lnTo>
                  <a:pt x="3" y="95"/>
                </a:lnTo>
                <a:lnTo>
                  <a:pt x="0" y="9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85" name="Freeform 225"/>
          <p:cNvSpPr>
            <a:spLocks/>
          </p:cNvSpPr>
          <p:nvPr/>
        </p:nvSpPr>
        <p:spPr bwMode="auto">
          <a:xfrm>
            <a:off x="3689350" y="4421188"/>
            <a:ext cx="155575" cy="230187"/>
          </a:xfrm>
          <a:custGeom>
            <a:avLst/>
            <a:gdLst>
              <a:gd name="T0" fmla="*/ 2147483647 w 71"/>
              <a:gd name="T1" fmla="*/ 0 h 95"/>
              <a:gd name="T2" fmla="*/ 2147483647 w 71"/>
              <a:gd name="T3" fmla="*/ 2147483647 h 95"/>
              <a:gd name="T4" fmla="*/ 2147483647 w 71"/>
              <a:gd name="T5" fmla="*/ 2147483647 h 95"/>
              <a:gd name="T6" fmla="*/ 2147483647 w 71"/>
              <a:gd name="T7" fmla="*/ 2147483647 h 95"/>
              <a:gd name="T8" fmla="*/ 2147483647 w 71"/>
              <a:gd name="T9" fmla="*/ 2147483647 h 95"/>
              <a:gd name="T10" fmla="*/ 2147483647 w 71"/>
              <a:gd name="T11" fmla="*/ 2147483647 h 95"/>
              <a:gd name="T12" fmla="*/ 2147483647 w 71"/>
              <a:gd name="T13" fmla="*/ 2147483647 h 95"/>
              <a:gd name="T14" fmla="*/ 2147483647 w 71"/>
              <a:gd name="T15" fmla="*/ 2147483647 h 95"/>
              <a:gd name="T16" fmla="*/ 2147483647 w 71"/>
              <a:gd name="T17" fmla="*/ 2147483647 h 95"/>
              <a:gd name="T18" fmla="*/ 2147483647 w 71"/>
              <a:gd name="T19" fmla="*/ 2147483647 h 95"/>
              <a:gd name="T20" fmla="*/ 2147483647 w 71"/>
              <a:gd name="T21" fmla="*/ 2147483647 h 95"/>
              <a:gd name="T22" fmla="*/ 2147483647 w 71"/>
              <a:gd name="T23" fmla="*/ 2147483647 h 95"/>
              <a:gd name="T24" fmla="*/ 2147483647 w 71"/>
              <a:gd name="T25" fmla="*/ 2147483647 h 95"/>
              <a:gd name="T26" fmla="*/ 0 w 71"/>
              <a:gd name="T27" fmla="*/ 2147483647 h 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
              <a:gd name="T43" fmla="*/ 0 h 95"/>
              <a:gd name="T44" fmla="*/ 71 w 71"/>
              <a:gd name="T45" fmla="*/ 95 h 9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 h="95">
                <a:moveTo>
                  <a:pt x="62" y="0"/>
                </a:moveTo>
                <a:lnTo>
                  <a:pt x="68" y="24"/>
                </a:lnTo>
                <a:lnTo>
                  <a:pt x="71" y="42"/>
                </a:lnTo>
                <a:lnTo>
                  <a:pt x="71" y="57"/>
                </a:lnTo>
                <a:lnTo>
                  <a:pt x="68" y="66"/>
                </a:lnTo>
                <a:lnTo>
                  <a:pt x="60" y="74"/>
                </a:lnTo>
                <a:lnTo>
                  <a:pt x="51" y="80"/>
                </a:lnTo>
                <a:lnTo>
                  <a:pt x="42" y="83"/>
                </a:lnTo>
                <a:lnTo>
                  <a:pt x="30" y="86"/>
                </a:lnTo>
                <a:lnTo>
                  <a:pt x="21" y="89"/>
                </a:lnTo>
                <a:lnTo>
                  <a:pt x="12" y="92"/>
                </a:lnTo>
                <a:lnTo>
                  <a:pt x="9" y="95"/>
                </a:lnTo>
                <a:lnTo>
                  <a:pt x="3" y="95"/>
                </a:lnTo>
                <a:lnTo>
                  <a:pt x="0" y="9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86" name="Freeform 226"/>
          <p:cNvSpPr>
            <a:spLocks/>
          </p:cNvSpPr>
          <p:nvPr/>
        </p:nvSpPr>
        <p:spPr bwMode="auto">
          <a:xfrm>
            <a:off x="3570288" y="4643438"/>
            <a:ext cx="190500" cy="147637"/>
          </a:xfrm>
          <a:custGeom>
            <a:avLst/>
            <a:gdLst>
              <a:gd name="T0" fmla="*/ 2147483647 w 86"/>
              <a:gd name="T1" fmla="*/ 0 h 62"/>
              <a:gd name="T2" fmla="*/ 2147483647 w 86"/>
              <a:gd name="T3" fmla="*/ 0 h 62"/>
              <a:gd name="T4" fmla="*/ 2147483647 w 86"/>
              <a:gd name="T5" fmla="*/ 2147483647 h 62"/>
              <a:gd name="T6" fmla="*/ 2147483647 w 86"/>
              <a:gd name="T7" fmla="*/ 2147483647 h 62"/>
              <a:gd name="T8" fmla="*/ 2147483647 w 86"/>
              <a:gd name="T9" fmla="*/ 2147483647 h 62"/>
              <a:gd name="T10" fmla="*/ 2147483647 w 86"/>
              <a:gd name="T11" fmla="*/ 2147483647 h 62"/>
              <a:gd name="T12" fmla="*/ 2147483647 w 86"/>
              <a:gd name="T13" fmla="*/ 2147483647 h 62"/>
              <a:gd name="T14" fmla="*/ 0 w 86"/>
              <a:gd name="T15" fmla="*/ 2147483647 h 62"/>
              <a:gd name="T16" fmla="*/ 0 w 86"/>
              <a:gd name="T17" fmla="*/ 2147483647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62"/>
              <a:gd name="T29" fmla="*/ 86 w 86"/>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62">
                <a:moveTo>
                  <a:pt x="86" y="0"/>
                </a:moveTo>
                <a:lnTo>
                  <a:pt x="86" y="0"/>
                </a:lnTo>
                <a:lnTo>
                  <a:pt x="77" y="45"/>
                </a:lnTo>
                <a:lnTo>
                  <a:pt x="68" y="59"/>
                </a:lnTo>
                <a:lnTo>
                  <a:pt x="38" y="62"/>
                </a:lnTo>
                <a:lnTo>
                  <a:pt x="21" y="54"/>
                </a:lnTo>
                <a:lnTo>
                  <a:pt x="3" y="24"/>
                </a:lnTo>
                <a:lnTo>
                  <a:pt x="0" y="18"/>
                </a:lnTo>
                <a:lnTo>
                  <a:pt x="0" y="1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87" name="Freeform 227"/>
          <p:cNvSpPr>
            <a:spLocks/>
          </p:cNvSpPr>
          <p:nvPr/>
        </p:nvSpPr>
        <p:spPr bwMode="auto">
          <a:xfrm>
            <a:off x="3570288" y="4643438"/>
            <a:ext cx="190500" cy="147637"/>
          </a:xfrm>
          <a:custGeom>
            <a:avLst/>
            <a:gdLst>
              <a:gd name="T0" fmla="*/ 2147483647 w 86"/>
              <a:gd name="T1" fmla="*/ 0 h 62"/>
              <a:gd name="T2" fmla="*/ 2147483647 w 86"/>
              <a:gd name="T3" fmla="*/ 2147483647 h 62"/>
              <a:gd name="T4" fmla="*/ 2147483647 w 86"/>
              <a:gd name="T5" fmla="*/ 2147483647 h 62"/>
              <a:gd name="T6" fmla="*/ 2147483647 w 86"/>
              <a:gd name="T7" fmla="*/ 2147483647 h 62"/>
              <a:gd name="T8" fmla="*/ 2147483647 w 86"/>
              <a:gd name="T9" fmla="*/ 2147483647 h 62"/>
              <a:gd name="T10" fmla="*/ 2147483647 w 86"/>
              <a:gd name="T11" fmla="*/ 2147483647 h 62"/>
              <a:gd name="T12" fmla="*/ 2147483647 w 86"/>
              <a:gd name="T13" fmla="*/ 2147483647 h 62"/>
              <a:gd name="T14" fmla="*/ 2147483647 w 86"/>
              <a:gd name="T15" fmla="*/ 2147483647 h 62"/>
              <a:gd name="T16" fmla="*/ 2147483647 w 86"/>
              <a:gd name="T17" fmla="*/ 2147483647 h 62"/>
              <a:gd name="T18" fmla="*/ 2147483647 w 86"/>
              <a:gd name="T19" fmla="*/ 2147483647 h 62"/>
              <a:gd name="T20" fmla="*/ 2147483647 w 86"/>
              <a:gd name="T21" fmla="*/ 2147483647 h 62"/>
              <a:gd name="T22" fmla="*/ 2147483647 w 86"/>
              <a:gd name="T23" fmla="*/ 2147483647 h 62"/>
              <a:gd name="T24" fmla="*/ 2147483647 w 86"/>
              <a:gd name="T25" fmla="*/ 2147483647 h 62"/>
              <a:gd name="T26" fmla="*/ 2147483647 w 86"/>
              <a:gd name="T27" fmla="*/ 2147483647 h 62"/>
              <a:gd name="T28" fmla="*/ 0 w 86"/>
              <a:gd name="T29" fmla="*/ 2147483647 h 62"/>
              <a:gd name="T30" fmla="*/ 0 w 86"/>
              <a:gd name="T31" fmla="*/ 214748364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6"/>
              <a:gd name="T49" fmla="*/ 0 h 62"/>
              <a:gd name="T50" fmla="*/ 86 w 86"/>
              <a:gd name="T51" fmla="*/ 62 h 6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6" h="62">
                <a:moveTo>
                  <a:pt x="86" y="0"/>
                </a:moveTo>
                <a:lnTo>
                  <a:pt x="83" y="24"/>
                </a:lnTo>
                <a:lnTo>
                  <a:pt x="80" y="33"/>
                </a:lnTo>
                <a:lnTo>
                  <a:pt x="77" y="42"/>
                </a:lnTo>
                <a:lnTo>
                  <a:pt x="74" y="48"/>
                </a:lnTo>
                <a:lnTo>
                  <a:pt x="74" y="54"/>
                </a:lnTo>
                <a:lnTo>
                  <a:pt x="65" y="59"/>
                </a:lnTo>
                <a:lnTo>
                  <a:pt x="53" y="62"/>
                </a:lnTo>
                <a:lnTo>
                  <a:pt x="41" y="62"/>
                </a:lnTo>
                <a:lnTo>
                  <a:pt x="30" y="59"/>
                </a:lnTo>
                <a:lnTo>
                  <a:pt x="21" y="51"/>
                </a:lnTo>
                <a:lnTo>
                  <a:pt x="12" y="39"/>
                </a:lnTo>
                <a:lnTo>
                  <a:pt x="6" y="27"/>
                </a:lnTo>
                <a:lnTo>
                  <a:pt x="3" y="21"/>
                </a:lnTo>
                <a:lnTo>
                  <a:pt x="0" y="18"/>
                </a:lnTo>
                <a:lnTo>
                  <a:pt x="0" y="15"/>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88" name="Freeform 228"/>
          <p:cNvSpPr>
            <a:spLocks/>
          </p:cNvSpPr>
          <p:nvPr/>
        </p:nvSpPr>
        <p:spPr bwMode="auto">
          <a:xfrm>
            <a:off x="3478213" y="4799013"/>
            <a:ext cx="219075" cy="79375"/>
          </a:xfrm>
          <a:custGeom>
            <a:avLst/>
            <a:gdLst>
              <a:gd name="T0" fmla="*/ 0 w 95"/>
              <a:gd name="T1" fmla="*/ 2147483647 h 33"/>
              <a:gd name="T2" fmla="*/ 0 w 95"/>
              <a:gd name="T3" fmla="*/ 2147483647 h 33"/>
              <a:gd name="T4" fmla="*/ 2147483647 w 95"/>
              <a:gd name="T5" fmla="*/ 2147483647 h 33"/>
              <a:gd name="T6" fmla="*/ 2147483647 w 95"/>
              <a:gd name="T7" fmla="*/ 2147483647 h 33"/>
              <a:gd name="T8" fmla="*/ 2147483647 w 95"/>
              <a:gd name="T9" fmla="*/ 2147483647 h 33"/>
              <a:gd name="T10" fmla="*/ 2147483647 w 95"/>
              <a:gd name="T11" fmla="*/ 2147483647 h 33"/>
              <a:gd name="T12" fmla="*/ 2147483647 w 95"/>
              <a:gd name="T13" fmla="*/ 0 h 33"/>
              <a:gd name="T14" fmla="*/ 0 60000 65536"/>
              <a:gd name="T15" fmla="*/ 0 60000 65536"/>
              <a:gd name="T16" fmla="*/ 0 60000 65536"/>
              <a:gd name="T17" fmla="*/ 0 60000 65536"/>
              <a:gd name="T18" fmla="*/ 0 60000 65536"/>
              <a:gd name="T19" fmla="*/ 0 60000 65536"/>
              <a:gd name="T20" fmla="*/ 0 60000 65536"/>
              <a:gd name="T21" fmla="*/ 0 w 95"/>
              <a:gd name="T22" fmla="*/ 0 h 33"/>
              <a:gd name="T23" fmla="*/ 95 w 9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33">
                <a:moveTo>
                  <a:pt x="0" y="21"/>
                </a:moveTo>
                <a:lnTo>
                  <a:pt x="0" y="21"/>
                </a:lnTo>
                <a:lnTo>
                  <a:pt x="66" y="33"/>
                </a:lnTo>
                <a:lnTo>
                  <a:pt x="80" y="24"/>
                </a:lnTo>
                <a:lnTo>
                  <a:pt x="86" y="9"/>
                </a:lnTo>
                <a:lnTo>
                  <a:pt x="95" y="3"/>
                </a:lnTo>
                <a:lnTo>
                  <a:pt x="9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89" name="Freeform 229"/>
          <p:cNvSpPr>
            <a:spLocks/>
          </p:cNvSpPr>
          <p:nvPr/>
        </p:nvSpPr>
        <p:spPr bwMode="auto">
          <a:xfrm>
            <a:off x="3478213" y="4799013"/>
            <a:ext cx="219075" cy="71437"/>
          </a:xfrm>
          <a:custGeom>
            <a:avLst/>
            <a:gdLst>
              <a:gd name="T0" fmla="*/ 0 w 95"/>
              <a:gd name="T1" fmla="*/ 2147483647 h 30"/>
              <a:gd name="T2" fmla="*/ 2147483647 w 95"/>
              <a:gd name="T3" fmla="*/ 2147483647 h 30"/>
              <a:gd name="T4" fmla="*/ 2147483647 w 95"/>
              <a:gd name="T5" fmla="*/ 2147483647 h 30"/>
              <a:gd name="T6" fmla="*/ 2147483647 w 95"/>
              <a:gd name="T7" fmla="*/ 2147483647 h 30"/>
              <a:gd name="T8" fmla="*/ 2147483647 w 95"/>
              <a:gd name="T9" fmla="*/ 2147483647 h 30"/>
              <a:gd name="T10" fmla="*/ 2147483647 w 95"/>
              <a:gd name="T11" fmla="*/ 2147483647 h 30"/>
              <a:gd name="T12" fmla="*/ 2147483647 w 95"/>
              <a:gd name="T13" fmla="*/ 2147483647 h 30"/>
              <a:gd name="T14" fmla="*/ 2147483647 w 95"/>
              <a:gd name="T15" fmla="*/ 2147483647 h 30"/>
              <a:gd name="T16" fmla="*/ 2147483647 w 95"/>
              <a:gd name="T17" fmla="*/ 2147483647 h 30"/>
              <a:gd name="T18" fmla="*/ 2147483647 w 95"/>
              <a:gd name="T19" fmla="*/ 2147483647 h 30"/>
              <a:gd name="T20" fmla="*/ 2147483647 w 95"/>
              <a:gd name="T21" fmla="*/ 2147483647 h 30"/>
              <a:gd name="T22" fmla="*/ 2147483647 w 95"/>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5"/>
              <a:gd name="T37" fmla="*/ 0 h 30"/>
              <a:gd name="T38" fmla="*/ 95 w 95"/>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5" h="30">
                <a:moveTo>
                  <a:pt x="0" y="21"/>
                </a:moveTo>
                <a:lnTo>
                  <a:pt x="33" y="27"/>
                </a:lnTo>
                <a:lnTo>
                  <a:pt x="48" y="30"/>
                </a:lnTo>
                <a:lnTo>
                  <a:pt x="60" y="30"/>
                </a:lnTo>
                <a:lnTo>
                  <a:pt x="69" y="30"/>
                </a:lnTo>
                <a:lnTo>
                  <a:pt x="74" y="30"/>
                </a:lnTo>
                <a:lnTo>
                  <a:pt x="80" y="24"/>
                </a:lnTo>
                <a:lnTo>
                  <a:pt x="83" y="18"/>
                </a:lnTo>
                <a:lnTo>
                  <a:pt x="86" y="9"/>
                </a:lnTo>
                <a:lnTo>
                  <a:pt x="92" y="6"/>
                </a:lnTo>
                <a:lnTo>
                  <a:pt x="95" y="3"/>
                </a:lnTo>
                <a:lnTo>
                  <a:pt x="9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90" name="Freeform 230"/>
          <p:cNvSpPr>
            <a:spLocks/>
          </p:cNvSpPr>
          <p:nvPr/>
        </p:nvSpPr>
        <p:spPr bwMode="auto">
          <a:xfrm>
            <a:off x="3259138" y="4783138"/>
            <a:ext cx="261937" cy="138112"/>
          </a:xfrm>
          <a:custGeom>
            <a:avLst/>
            <a:gdLst>
              <a:gd name="T0" fmla="*/ 0 w 115"/>
              <a:gd name="T1" fmla="*/ 2147483647 h 57"/>
              <a:gd name="T2" fmla="*/ 0 w 115"/>
              <a:gd name="T3" fmla="*/ 2147483647 h 57"/>
              <a:gd name="T4" fmla="*/ 2147483647 w 115"/>
              <a:gd name="T5" fmla="*/ 2147483647 h 57"/>
              <a:gd name="T6" fmla="*/ 2147483647 w 115"/>
              <a:gd name="T7" fmla="*/ 2147483647 h 57"/>
              <a:gd name="T8" fmla="*/ 2147483647 w 115"/>
              <a:gd name="T9" fmla="*/ 2147483647 h 57"/>
              <a:gd name="T10" fmla="*/ 2147483647 w 115"/>
              <a:gd name="T11" fmla="*/ 2147483647 h 57"/>
              <a:gd name="T12" fmla="*/ 2147483647 w 115"/>
              <a:gd name="T13" fmla="*/ 2147483647 h 57"/>
              <a:gd name="T14" fmla="*/ 2147483647 w 115"/>
              <a:gd name="T15" fmla="*/ 0 h 57"/>
              <a:gd name="T16" fmla="*/ 0 60000 65536"/>
              <a:gd name="T17" fmla="*/ 0 60000 65536"/>
              <a:gd name="T18" fmla="*/ 0 60000 65536"/>
              <a:gd name="T19" fmla="*/ 0 60000 65536"/>
              <a:gd name="T20" fmla="*/ 0 60000 65536"/>
              <a:gd name="T21" fmla="*/ 0 60000 65536"/>
              <a:gd name="T22" fmla="*/ 0 60000 65536"/>
              <a:gd name="T23" fmla="*/ 0 60000 65536"/>
              <a:gd name="T24" fmla="*/ 0 w 115"/>
              <a:gd name="T25" fmla="*/ 0 h 57"/>
              <a:gd name="T26" fmla="*/ 115 w 115"/>
              <a:gd name="T27" fmla="*/ 57 h 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 h="57">
                <a:moveTo>
                  <a:pt x="0" y="15"/>
                </a:moveTo>
                <a:lnTo>
                  <a:pt x="0" y="15"/>
                </a:lnTo>
                <a:lnTo>
                  <a:pt x="65" y="57"/>
                </a:lnTo>
                <a:lnTo>
                  <a:pt x="91" y="42"/>
                </a:lnTo>
                <a:lnTo>
                  <a:pt x="103" y="18"/>
                </a:lnTo>
                <a:lnTo>
                  <a:pt x="112" y="3"/>
                </a:lnTo>
                <a:lnTo>
                  <a:pt x="115" y="3"/>
                </a:lnTo>
                <a:lnTo>
                  <a:pt x="11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91" name="Freeform 231"/>
          <p:cNvSpPr>
            <a:spLocks/>
          </p:cNvSpPr>
          <p:nvPr/>
        </p:nvSpPr>
        <p:spPr bwMode="auto">
          <a:xfrm>
            <a:off x="3259138" y="4783138"/>
            <a:ext cx="261937" cy="122237"/>
          </a:xfrm>
          <a:custGeom>
            <a:avLst/>
            <a:gdLst>
              <a:gd name="T0" fmla="*/ 0 w 115"/>
              <a:gd name="T1" fmla="*/ 2147483647 h 51"/>
              <a:gd name="T2" fmla="*/ 2147483647 w 115"/>
              <a:gd name="T3" fmla="*/ 2147483647 h 51"/>
              <a:gd name="T4" fmla="*/ 2147483647 w 115"/>
              <a:gd name="T5" fmla="*/ 2147483647 h 51"/>
              <a:gd name="T6" fmla="*/ 2147483647 w 115"/>
              <a:gd name="T7" fmla="*/ 2147483647 h 51"/>
              <a:gd name="T8" fmla="*/ 2147483647 w 115"/>
              <a:gd name="T9" fmla="*/ 2147483647 h 51"/>
              <a:gd name="T10" fmla="*/ 2147483647 w 115"/>
              <a:gd name="T11" fmla="*/ 2147483647 h 51"/>
              <a:gd name="T12" fmla="*/ 2147483647 w 115"/>
              <a:gd name="T13" fmla="*/ 2147483647 h 51"/>
              <a:gd name="T14" fmla="*/ 2147483647 w 115"/>
              <a:gd name="T15" fmla="*/ 2147483647 h 51"/>
              <a:gd name="T16" fmla="*/ 2147483647 w 115"/>
              <a:gd name="T17" fmla="*/ 2147483647 h 51"/>
              <a:gd name="T18" fmla="*/ 2147483647 w 115"/>
              <a:gd name="T19" fmla="*/ 2147483647 h 51"/>
              <a:gd name="T20" fmla="*/ 2147483647 w 115"/>
              <a:gd name="T21" fmla="*/ 2147483647 h 51"/>
              <a:gd name="T22" fmla="*/ 2147483647 w 115"/>
              <a:gd name="T23" fmla="*/ 2147483647 h 51"/>
              <a:gd name="T24" fmla="*/ 2147483647 w 115"/>
              <a:gd name="T25" fmla="*/ 0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5"/>
              <a:gd name="T40" fmla="*/ 0 h 51"/>
              <a:gd name="T41" fmla="*/ 115 w 115"/>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5" h="51">
                <a:moveTo>
                  <a:pt x="0" y="15"/>
                </a:moveTo>
                <a:lnTo>
                  <a:pt x="32" y="36"/>
                </a:lnTo>
                <a:lnTo>
                  <a:pt x="47" y="45"/>
                </a:lnTo>
                <a:lnTo>
                  <a:pt x="59" y="51"/>
                </a:lnTo>
                <a:lnTo>
                  <a:pt x="71" y="51"/>
                </a:lnTo>
                <a:lnTo>
                  <a:pt x="80" y="51"/>
                </a:lnTo>
                <a:lnTo>
                  <a:pt x="88" y="42"/>
                </a:lnTo>
                <a:lnTo>
                  <a:pt x="97" y="30"/>
                </a:lnTo>
                <a:lnTo>
                  <a:pt x="103" y="18"/>
                </a:lnTo>
                <a:lnTo>
                  <a:pt x="109" y="12"/>
                </a:lnTo>
                <a:lnTo>
                  <a:pt x="112" y="6"/>
                </a:lnTo>
                <a:lnTo>
                  <a:pt x="115" y="3"/>
                </a:lnTo>
                <a:lnTo>
                  <a:pt x="11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92" name="Freeform 232"/>
          <p:cNvSpPr>
            <a:spLocks/>
          </p:cNvSpPr>
          <p:nvPr/>
        </p:nvSpPr>
        <p:spPr bwMode="auto">
          <a:xfrm>
            <a:off x="3209925" y="4552950"/>
            <a:ext cx="261938" cy="127000"/>
          </a:xfrm>
          <a:custGeom>
            <a:avLst/>
            <a:gdLst>
              <a:gd name="T0" fmla="*/ 0 w 118"/>
              <a:gd name="T1" fmla="*/ 2147483647 h 53"/>
              <a:gd name="T2" fmla="*/ 0 w 118"/>
              <a:gd name="T3" fmla="*/ 2147483647 h 53"/>
              <a:gd name="T4" fmla="*/ 2147483647 w 118"/>
              <a:gd name="T5" fmla="*/ 2147483647 h 53"/>
              <a:gd name="T6" fmla="*/ 2147483647 w 118"/>
              <a:gd name="T7" fmla="*/ 2147483647 h 53"/>
              <a:gd name="T8" fmla="*/ 2147483647 w 118"/>
              <a:gd name="T9" fmla="*/ 2147483647 h 53"/>
              <a:gd name="T10" fmla="*/ 2147483647 w 118"/>
              <a:gd name="T11" fmla="*/ 2147483647 h 53"/>
              <a:gd name="T12" fmla="*/ 2147483647 w 118"/>
              <a:gd name="T13" fmla="*/ 2147483647 h 53"/>
              <a:gd name="T14" fmla="*/ 2147483647 w 118"/>
              <a:gd name="T15" fmla="*/ 2147483647 h 53"/>
              <a:gd name="T16" fmla="*/ 2147483647 w 118"/>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
              <a:gd name="T28" fmla="*/ 0 h 53"/>
              <a:gd name="T29" fmla="*/ 118 w 11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 h="53">
                <a:moveTo>
                  <a:pt x="0" y="12"/>
                </a:moveTo>
                <a:lnTo>
                  <a:pt x="0" y="12"/>
                </a:lnTo>
                <a:lnTo>
                  <a:pt x="44" y="50"/>
                </a:lnTo>
                <a:lnTo>
                  <a:pt x="68" y="53"/>
                </a:lnTo>
                <a:lnTo>
                  <a:pt x="89" y="47"/>
                </a:lnTo>
                <a:lnTo>
                  <a:pt x="112" y="38"/>
                </a:lnTo>
                <a:lnTo>
                  <a:pt x="118" y="17"/>
                </a:lnTo>
                <a:lnTo>
                  <a:pt x="118" y="3"/>
                </a:lnTo>
                <a:lnTo>
                  <a:pt x="11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93" name="Freeform 233"/>
          <p:cNvSpPr>
            <a:spLocks/>
          </p:cNvSpPr>
          <p:nvPr/>
        </p:nvSpPr>
        <p:spPr bwMode="auto">
          <a:xfrm>
            <a:off x="3209925" y="4552950"/>
            <a:ext cx="261938" cy="127000"/>
          </a:xfrm>
          <a:custGeom>
            <a:avLst/>
            <a:gdLst>
              <a:gd name="T0" fmla="*/ 0 w 118"/>
              <a:gd name="T1" fmla="*/ 2147483647 h 53"/>
              <a:gd name="T2" fmla="*/ 2147483647 w 118"/>
              <a:gd name="T3" fmla="*/ 2147483647 h 53"/>
              <a:gd name="T4" fmla="*/ 2147483647 w 118"/>
              <a:gd name="T5" fmla="*/ 2147483647 h 53"/>
              <a:gd name="T6" fmla="*/ 2147483647 w 118"/>
              <a:gd name="T7" fmla="*/ 2147483647 h 53"/>
              <a:gd name="T8" fmla="*/ 2147483647 w 118"/>
              <a:gd name="T9" fmla="*/ 2147483647 h 53"/>
              <a:gd name="T10" fmla="*/ 2147483647 w 118"/>
              <a:gd name="T11" fmla="*/ 2147483647 h 53"/>
              <a:gd name="T12" fmla="*/ 2147483647 w 118"/>
              <a:gd name="T13" fmla="*/ 2147483647 h 53"/>
              <a:gd name="T14" fmla="*/ 2147483647 w 118"/>
              <a:gd name="T15" fmla="*/ 2147483647 h 53"/>
              <a:gd name="T16" fmla="*/ 2147483647 w 118"/>
              <a:gd name="T17" fmla="*/ 2147483647 h 53"/>
              <a:gd name="T18" fmla="*/ 2147483647 w 118"/>
              <a:gd name="T19" fmla="*/ 2147483647 h 53"/>
              <a:gd name="T20" fmla="*/ 2147483647 w 118"/>
              <a:gd name="T21" fmla="*/ 2147483647 h 53"/>
              <a:gd name="T22" fmla="*/ 2147483647 w 118"/>
              <a:gd name="T23" fmla="*/ 2147483647 h 53"/>
              <a:gd name="T24" fmla="*/ 2147483647 w 118"/>
              <a:gd name="T25" fmla="*/ 2147483647 h 53"/>
              <a:gd name="T26" fmla="*/ 2147483647 w 118"/>
              <a:gd name="T27" fmla="*/ 2147483647 h 53"/>
              <a:gd name="T28" fmla="*/ 2147483647 w 118"/>
              <a:gd name="T29" fmla="*/ 2147483647 h 53"/>
              <a:gd name="T30" fmla="*/ 2147483647 w 118"/>
              <a:gd name="T31" fmla="*/ 0 h 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53"/>
              <a:gd name="T50" fmla="*/ 118 w 118"/>
              <a:gd name="T51" fmla="*/ 53 h 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53">
                <a:moveTo>
                  <a:pt x="0" y="12"/>
                </a:moveTo>
                <a:lnTo>
                  <a:pt x="24" y="32"/>
                </a:lnTo>
                <a:lnTo>
                  <a:pt x="32" y="38"/>
                </a:lnTo>
                <a:lnTo>
                  <a:pt x="41" y="47"/>
                </a:lnTo>
                <a:lnTo>
                  <a:pt x="50" y="50"/>
                </a:lnTo>
                <a:lnTo>
                  <a:pt x="56" y="53"/>
                </a:lnTo>
                <a:lnTo>
                  <a:pt x="68" y="53"/>
                </a:lnTo>
                <a:lnTo>
                  <a:pt x="80" y="50"/>
                </a:lnTo>
                <a:lnTo>
                  <a:pt x="89" y="47"/>
                </a:lnTo>
                <a:lnTo>
                  <a:pt x="101" y="44"/>
                </a:lnTo>
                <a:lnTo>
                  <a:pt x="109" y="38"/>
                </a:lnTo>
                <a:lnTo>
                  <a:pt x="115" y="29"/>
                </a:lnTo>
                <a:lnTo>
                  <a:pt x="118" y="17"/>
                </a:lnTo>
                <a:lnTo>
                  <a:pt x="118" y="12"/>
                </a:lnTo>
                <a:lnTo>
                  <a:pt x="118" y="3"/>
                </a:lnTo>
                <a:lnTo>
                  <a:pt x="118"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94" name="Freeform 234"/>
          <p:cNvSpPr>
            <a:spLocks/>
          </p:cNvSpPr>
          <p:nvPr/>
        </p:nvSpPr>
        <p:spPr bwMode="auto">
          <a:xfrm>
            <a:off x="2963863" y="1603375"/>
            <a:ext cx="2976562" cy="2941638"/>
          </a:xfrm>
          <a:custGeom>
            <a:avLst/>
            <a:gdLst>
              <a:gd name="T0" fmla="*/ 2147483647 w 1319"/>
              <a:gd name="T1" fmla="*/ 2147483647 h 1227"/>
              <a:gd name="T2" fmla="*/ 2147483647 w 1319"/>
              <a:gd name="T3" fmla="*/ 2147483647 h 1227"/>
              <a:gd name="T4" fmla="*/ 2147483647 w 1319"/>
              <a:gd name="T5" fmla="*/ 2147483647 h 1227"/>
              <a:gd name="T6" fmla="*/ 2147483647 w 1319"/>
              <a:gd name="T7" fmla="*/ 2147483647 h 1227"/>
              <a:gd name="T8" fmla="*/ 2147483647 w 1319"/>
              <a:gd name="T9" fmla="*/ 2147483647 h 1227"/>
              <a:gd name="T10" fmla="*/ 2147483647 w 1319"/>
              <a:gd name="T11" fmla="*/ 2147483647 h 1227"/>
              <a:gd name="T12" fmla="*/ 2147483647 w 1319"/>
              <a:gd name="T13" fmla="*/ 2147483647 h 1227"/>
              <a:gd name="T14" fmla="*/ 2147483647 w 1319"/>
              <a:gd name="T15" fmla="*/ 2147483647 h 1227"/>
              <a:gd name="T16" fmla="*/ 2147483647 w 1319"/>
              <a:gd name="T17" fmla="*/ 2147483647 h 1227"/>
              <a:gd name="T18" fmla="*/ 2147483647 w 1319"/>
              <a:gd name="T19" fmla="*/ 2147483647 h 1227"/>
              <a:gd name="T20" fmla="*/ 2147483647 w 1319"/>
              <a:gd name="T21" fmla="*/ 2147483647 h 1227"/>
              <a:gd name="T22" fmla="*/ 2147483647 w 1319"/>
              <a:gd name="T23" fmla="*/ 2147483647 h 1227"/>
              <a:gd name="T24" fmla="*/ 2147483647 w 1319"/>
              <a:gd name="T25" fmla="*/ 2147483647 h 1227"/>
              <a:gd name="T26" fmla="*/ 2147483647 w 1319"/>
              <a:gd name="T27" fmla="*/ 2147483647 h 1227"/>
              <a:gd name="T28" fmla="*/ 2147483647 w 1319"/>
              <a:gd name="T29" fmla="*/ 2147483647 h 1227"/>
              <a:gd name="T30" fmla="*/ 2147483647 w 1319"/>
              <a:gd name="T31" fmla="*/ 2147483647 h 1227"/>
              <a:gd name="T32" fmla="*/ 2147483647 w 1319"/>
              <a:gd name="T33" fmla="*/ 2147483647 h 1227"/>
              <a:gd name="T34" fmla="*/ 2147483647 w 1319"/>
              <a:gd name="T35" fmla="*/ 2147483647 h 1227"/>
              <a:gd name="T36" fmla="*/ 2147483647 w 1319"/>
              <a:gd name="T37" fmla="*/ 2147483647 h 1227"/>
              <a:gd name="T38" fmla="*/ 2147483647 w 1319"/>
              <a:gd name="T39" fmla="*/ 2147483647 h 1227"/>
              <a:gd name="T40" fmla="*/ 0 w 1319"/>
              <a:gd name="T41" fmla="*/ 2147483647 h 1227"/>
              <a:gd name="T42" fmla="*/ 2147483647 w 1319"/>
              <a:gd name="T43" fmla="*/ 2147483647 h 1227"/>
              <a:gd name="T44" fmla="*/ 2147483647 w 1319"/>
              <a:gd name="T45" fmla="*/ 2147483647 h 1227"/>
              <a:gd name="T46" fmla="*/ 2147483647 w 1319"/>
              <a:gd name="T47" fmla="*/ 2147483647 h 1227"/>
              <a:gd name="T48" fmla="*/ 2147483647 w 1319"/>
              <a:gd name="T49" fmla="*/ 2147483647 h 1227"/>
              <a:gd name="T50" fmla="*/ 2147483647 w 1319"/>
              <a:gd name="T51" fmla="*/ 2147483647 h 1227"/>
              <a:gd name="T52" fmla="*/ 2147483647 w 1319"/>
              <a:gd name="T53" fmla="*/ 2147483647 h 1227"/>
              <a:gd name="T54" fmla="*/ 2147483647 w 1319"/>
              <a:gd name="T55" fmla="*/ 2147483647 h 1227"/>
              <a:gd name="T56" fmla="*/ 2147483647 w 1319"/>
              <a:gd name="T57" fmla="*/ 2147483647 h 1227"/>
              <a:gd name="T58" fmla="*/ 2147483647 w 1319"/>
              <a:gd name="T59" fmla="*/ 2147483647 h 1227"/>
              <a:gd name="T60" fmla="*/ 2147483647 w 1319"/>
              <a:gd name="T61" fmla="*/ 2147483647 h 1227"/>
              <a:gd name="T62" fmla="*/ 2147483647 w 1319"/>
              <a:gd name="T63" fmla="*/ 2147483647 h 1227"/>
              <a:gd name="T64" fmla="*/ 2147483647 w 1319"/>
              <a:gd name="T65" fmla="*/ 2147483647 h 1227"/>
              <a:gd name="T66" fmla="*/ 2147483647 w 1319"/>
              <a:gd name="T67" fmla="*/ 0 h 1227"/>
              <a:gd name="T68" fmla="*/ 2147483647 w 1319"/>
              <a:gd name="T69" fmla="*/ 2147483647 h 1227"/>
              <a:gd name="T70" fmla="*/ 2147483647 w 1319"/>
              <a:gd name="T71" fmla="*/ 2147483647 h 1227"/>
              <a:gd name="T72" fmla="*/ 2147483647 w 1319"/>
              <a:gd name="T73" fmla="*/ 2147483647 h 1227"/>
              <a:gd name="T74" fmla="*/ 2147483647 w 1319"/>
              <a:gd name="T75" fmla="*/ 2147483647 h 1227"/>
              <a:gd name="T76" fmla="*/ 2147483647 w 1319"/>
              <a:gd name="T77" fmla="*/ 2147483647 h 1227"/>
              <a:gd name="T78" fmla="*/ 2147483647 w 1319"/>
              <a:gd name="T79" fmla="*/ 2147483647 h 1227"/>
              <a:gd name="T80" fmla="*/ 2147483647 w 1319"/>
              <a:gd name="T81" fmla="*/ 2147483647 h 1227"/>
              <a:gd name="T82" fmla="*/ 2147483647 w 1319"/>
              <a:gd name="T83" fmla="*/ 2147483647 h 1227"/>
              <a:gd name="T84" fmla="*/ 2147483647 w 1319"/>
              <a:gd name="T85" fmla="*/ 2147483647 h 1227"/>
              <a:gd name="T86" fmla="*/ 2147483647 w 1319"/>
              <a:gd name="T87" fmla="*/ 2147483647 h 1227"/>
              <a:gd name="T88" fmla="*/ 2147483647 w 1319"/>
              <a:gd name="T89" fmla="*/ 2147483647 h 1227"/>
              <a:gd name="T90" fmla="*/ 2147483647 w 1319"/>
              <a:gd name="T91" fmla="*/ 2147483647 h 1227"/>
              <a:gd name="T92" fmla="*/ 2147483647 w 1319"/>
              <a:gd name="T93" fmla="*/ 2147483647 h 1227"/>
              <a:gd name="T94" fmla="*/ 2147483647 w 1319"/>
              <a:gd name="T95" fmla="*/ 2147483647 h 1227"/>
              <a:gd name="T96" fmla="*/ 2147483647 w 1319"/>
              <a:gd name="T97" fmla="*/ 2147483647 h 1227"/>
              <a:gd name="T98" fmla="*/ 2147483647 w 1319"/>
              <a:gd name="T99" fmla="*/ 2147483647 h 12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19"/>
              <a:gd name="T151" fmla="*/ 0 h 1227"/>
              <a:gd name="T152" fmla="*/ 1319 w 1319"/>
              <a:gd name="T153" fmla="*/ 1227 h 122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19" h="1227">
                <a:moveTo>
                  <a:pt x="1212" y="862"/>
                </a:moveTo>
                <a:lnTo>
                  <a:pt x="1195" y="844"/>
                </a:lnTo>
                <a:lnTo>
                  <a:pt x="1177" y="833"/>
                </a:lnTo>
                <a:lnTo>
                  <a:pt x="1159" y="821"/>
                </a:lnTo>
                <a:lnTo>
                  <a:pt x="1144" y="809"/>
                </a:lnTo>
                <a:lnTo>
                  <a:pt x="1132" y="800"/>
                </a:lnTo>
                <a:lnTo>
                  <a:pt x="1118" y="791"/>
                </a:lnTo>
                <a:lnTo>
                  <a:pt x="1106" y="785"/>
                </a:lnTo>
                <a:lnTo>
                  <a:pt x="1097" y="782"/>
                </a:lnTo>
                <a:lnTo>
                  <a:pt x="1058" y="767"/>
                </a:lnTo>
                <a:lnTo>
                  <a:pt x="1023" y="759"/>
                </a:lnTo>
                <a:lnTo>
                  <a:pt x="987" y="750"/>
                </a:lnTo>
                <a:lnTo>
                  <a:pt x="955" y="747"/>
                </a:lnTo>
                <a:lnTo>
                  <a:pt x="922" y="744"/>
                </a:lnTo>
                <a:lnTo>
                  <a:pt x="883" y="744"/>
                </a:lnTo>
                <a:lnTo>
                  <a:pt x="845" y="744"/>
                </a:lnTo>
                <a:lnTo>
                  <a:pt x="809" y="744"/>
                </a:lnTo>
                <a:lnTo>
                  <a:pt x="774" y="744"/>
                </a:lnTo>
                <a:lnTo>
                  <a:pt x="738" y="747"/>
                </a:lnTo>
                <a:lnTo>
                  <a:pt x="703" y="750"/>
                </a:lnTo>
                <a:lnTo>
                  <a:pt x="664" y="759"/>
                </a:lnTo>
                <a:lnTo>
                  <a:pt x="626" y="764"/>
                </a:lnTo>
                <a:lnTo>
                  <a:pt x="590" y="773"/>
                </a:lnTo>
                <a:lnTo>
                  <a:pt x="557" y="779"/>
                </a:lnTo>
                <a:lnTo>
                  <a:pt x="525" y="791"/>
                </a:lnTo>
                <a:lnTo>
                  <a:pt x="495" y="803"/>
                </a:lnTo>
                <a:lnTo>
                  <a:pt x="465" y="821"/>
                </a:lnTo>
                <a:lnTo>
                  <a:pt x="451" y="830"/>
                </a:lnTo>
                <a:lnTo>
                  <a:pt x="442" y="841"/>
                </a:lnTo>
                <a:lnTo>
                  <a:pt x="430" y="853"/>
                </a:lnTo>
                <a:lnTo>
                  <a:pt x="424" y="868"/>
                </a:lnTo>
                <a:lnTo>
                  <a:pt x="412" y="898"/>
                </a:lnTo>
                <a:lnTo>
                  <a:pt x="400" y="930"/>
                </a:lnTo>
                <a:lnTo>
                  <a:pt x="391" y="960"/>
                </a:lnTo>
                <a:lnTo>
                  <a:pt x="382" y="993"/>
                </a:lnTo>
                <a:lnTo>
                  <a:pt x="377" y="1022"/>
                </a:lnTo>
                <a:lnTo>
                  <a:pt x="374" y="1055"/>
                </a:lnTo>
                <a:lnTo>
                  <a:pt x="374" y="1084"/>
                </a:lnTo>
                <a:lnTo>
                  <a:pt x="377" y="1117"/>
                </a:lnTo>
                <a:lnTo>
                  <a:pt x="380" y="1147"/>
                </a:lnTo>
                <a:lnTo>
                  <a:pt x="377" y="1176"/>
                </a:lnTo>
                <a:lnTo>
                  <a:pt x="374" y="1188"/>
                </a:lnTo>
                <a:lnTo>
                  <a:pt x="365" y="1200"/>
                </a:lnTo>
                <a:lnTo>
                  <a:pt x="356" y="1209"/>
                </a:lnTo>
                <a:lnTo>
                  <a:pt x="341" y="1215"/>
                </a:lnTo>
                <a:lnTo>
                  <a:pt x="311" y="1221"/>
                </a:lnTo>
                <a:lnTo>
                  <a:pt x="279" y="1227"/>
                </a:lnTo>
                <a:lnTo>
                  <a:pt x="246" y="1227"/>
                </a:lnTo>
                <a:lnTo>
                  <a:pt x="214" y="1224"/>
                </a:lnTo>
                <a:lnTo>
                  <a:pt x="181" y="1215"/>
                </a:lnTo>
                <a:lnTo>
                  <a:pt x="145" y="1209"/>
                </a:lnTo>
                <a:lnTo>
                  <a:pt x="110" y="1197"/>
                </a:lnTo>
                <a:lnTo>
                  <a:pt x="74" y="1179"/>
                </a:lnTo>
                <a:lnTo>
                  <a:pt x="56" y="1167"/>
                </a:lnTo>
                <a:lnTo>
                  <a:pt x="45" y="1159"/>
                </a:lnTo>
                <a:lnTo>
                  <a:pt x="33" y="1147"/>
                </a:lnTo>
                <a:lnTo>
                  <a:pt x="24" y="1138"/>
                </a:lnTo>
                <a:lnTo>
                  <a:pt x="18" y="1126"/>
                </a:lnTo>
                <a:lnTo>
                  <a:pt x="12" y="1111"/>
                </a:lnTo>
                <a:lnTo>
                  <a:pt x="6" y="1096"/>
                </a:lnTo>
                <a:lnTo>
                  <a:pt x="3" y="1082"/>
                </a:lnTo>
                <a:lnTo>
                  <a:pt x="0" y="1064"/>
                </a:lnTo>
                <a:lnTo>
                  <a:pt x="0" y="1046"/>
                </a:lnTo>
                <a:lnTo>
                  <a:pt x="3" y="1031"/>
                </a:lnTo>
                <a:lnTo>
                  <a:pt x="6" y="1016"/>
                </a:lnTo>
                <a:lnTo>
                  <a:pt x="12" y="1002"/>
                </a:lnTo>
                <a:lnTo>
                  <a:pt x="21" y="987"/>
                </a:lnTo>
                <a:lnTo>
                  <a:pt x="30" y="972"/>
                </a:lnTo>
                <a:lnTo>
                  <a:pt x="42" y="957"/>
                </a:lnTo>
                <a:lnTo>
                  <a:pt x="68" y="927"/>
                </a:lnTo>
                <a:lnTo>
                  <a:pt x="89" y="901"/>
                </a:lnTo>
                <a:lnTo>
                  <a:pt x="107" y="871"/>
                </a:lnTo>
                <a:lnTo>
                  <a:pt x="122" y="839"/>
                </a:lnTo>
                <a:lnTo>
                  <a:pt x="133" y="803"/>
                </a:lnTo>
                <a:lnTo>
                  <a:pt x="142" y="767"/>
                </a:lnTo>
                <a:lnTo>
                  <a:pt x="148" y="732"/>
                </a:lnTo>
                <a:lnTo>
                  <a:pt x="151" y="699"/>
                </a:lnTo>
                <a:lnTo>
                  <a:pt x="154" y="664"/>
                </a:lnTo>
                <a:lnTo>
                  <a:pt x="160" y="631"/>
                </a:lnTo>
                <a:lnTo>
                  <a:pt x="169" y="593"/>
                </a:lnTo>
                <a:lnTo>
                  <a:pt x="181" y="554"/>
                </a:lnTo>
                <a:lnTo>
                  <a:pt x="193" y="513"/>
                </a:lnTo>
                <a:lnTo>
                  <a:pt x="199" y="474"/>
                </a:lnTo>
                <a:lnTo>
                  <a:pt x="205" y="436"/>
                </a:lnTo>
                <a:lnTo>
                  <a:pt x="205" y="400"/>
                </a:lnTo>
                <a:lnTo>
                  <a:pt x="202" y="364"/>
                </a:lnTo>
                <a:lnTo>
                  <a:pt x="196" y="332"/>
                </a:lnTo>
                <a:lnTo>
                  <a:pt x="187" y="296"/>
                </a:lnTo>
                <a:lnTo>
                  <a:pt x="178" y="264"/>
                </a:lnTo>
                <a:lnTo>
                  <a:pt x="172" y="225"/>
                </a:lnTo>
                <a:lnTo>
                  <a:pt x="166" y="190"/>
                </a:lnTo>
                <a:lnTo>
                  <a:pt x="166" y="169"/>
                </a:lnTo>
                <a:lnTo>
                  <a:pt x="166" y="151"/>
                </a:lnTo>
                <a:lnTo>
                  <a:pt x="169" y="130"/>
                </a:lnTo>
                <a:lnTo>
                  <a:pt x="175" y="113"/>
                </a:lnTo>
                <a:lnTo>
                  <a:pt x="190" y="74"/>
                </a:lnTo>
                <a:lnTo>
                  <a:pt x="208" y="41"/>
                </a:lnTo>
                <a:lnTo>
                  <a:pt x="219" y="27"/>
                </a:lnTo>
                <a:lnTo>
                  <a:pt x="231" y="15"/>
                </a:lnTo>
                <a:lnTo>
                  <a:pt x="243" y="6"/>
                </a:lnTo>
                <a:lnTo>
                  <a:pt x="258" y="3"/>
                </a:lnTo>
                <a:lnTo>
                  <a:pt x="273" y="0"/>
                </a:lnTo>
                <a:lnTo>
                  <a:pt x="288" y="0"/>
                </a:lnTo>
                <a:lnTo>
                  <a:pt x="305" y="0"/>
                </a:lnTo>
                <a:lnTo>
                  <a:pt x="320" y="6"/>
                </a:lnTo>
                <a:lnTo>
                  <a:pt x="356" y="15"/>
                </a:lnTo>
                <a:lnTo>
                  <a:pt x="391" y="27"/>
                </a:lnTo>
                <a:lnTo>
                  <a:pt x="409" y="33"/>
                </a:lnTo>
                <a:lnTo>
                  <a:pt x="427" y="41"/>
                </a:lnTo>
                <a:lnTo>
                  <a:pt x="445" y="53"/>
                </a:lnTo>
                <a:lnTo>
                  <a:pt x="460" y="68"/>
                </a:lnTo>
                <a:lnTo>
                  <a:pt x="474" y="83"/>
                </a:lnTo>
                <a:lnTo>
                  <a:pt x="486" y="98"/>
                </a:lnTo>
                <a:lnTo>
                  <a:pt x="495" y="116"/>
                </a:lnTo>
                <a:lnTo>
                  <a:pt x="504" y="133"/>
                </a:lnTo>
                <a:lnTo>
                  <a:pt x="516" y="169"/>
                </a:lnTo>
                <a:lnTo>
                  <a:pt x="522" y="204"/>
                </a:lnTo>
                <a:lnTo>
                  <a:pt x="525" y="240"/>
                </a:lnTo>
                <a:lnTo>
                  <a:pt x="525" y="276"/>
                </a:lnTo>
                <a:lnTo>
                  <a:pt x="525" y="311"/>
                </a:lnTo>
                <a:lnTo>
                  <a:pt x="522" y="347"/>
                </a:lnTo>
                <a:lnTo>
                  <a:pt x="522" y="379"/>
                </a:lnTo>
                <a:lnTo>
                  <a:pt x="525" y="412"/>
                </a:lnTo>
                <a:lnTo>
                  <a:pt x="531" y="424"/>
                </a:lnTo>
                <a:lnTo>
                  <a:pt x="537" y="436"/>
                </a:lnTo>
                <a:lnTo>
                  <a:pt x="548" y="441"/>
                </a:lnTo>
                <a:lnTo>
                  <a:pt x="563" y="447"/>
                </a:lnTo>
                <a:lnTo>
                  <a:pt x="596" y="453"/>
                </a:lnTo>
                <a:lnTo>
                  <a:pt x="631" y="468"/>
                </a:lnTo>
                <a:lnTo>
                  <a:pt x="667" y="480"/>
                </a:lnTo>
                <a:lnTo>
                  <a:pt x="700" y="489"/>
                </a:lnTo>
                <a:lnTo>
                  <a:pt x="735" y="495"/>
                </a:lnTo>
                <a:lnTo>
                  <a:pt x="774" y="501"/>
                </a:lnTo>
                <a:lnTo>
                  <a:pt x="815" y="504"/>
                </a:lnTo>
                <a:lnTo>
                  <a:pt x="854" y="504"/>
                </a:lnTo>
                <a:lnTo>
                  <a:pt x="892" y="501"/>
                </a:lnTo>
                <a:lnTo>
                  <a:pt x="928" y="498"/>
                </a:lnTo>
                <a:lnTo>
                  <a:pt x="963" y="492"/>
                </a:lnTo>
                <a:lnTo>
                  <a:pt x="1002" y="489"/>
                </a:lnTo>
                <a:lnTo>
                  <a:pt x="1041" y="483"/>
                </a:lnTo>
                <a:lnTo>
                  <a:pt x="1076" y="477"/>
                </a:lnTo>
                <a:lnTo>
                  <a:pt x="1112" y="468"/>
                </a:lnTo>
                <a:lnTo>
                  <a:pt x="1147" y="459"/>
                </a:lnTo>
                <a:lnTo>
                  <a:pt x="1183" y="447"/>
                </a:lnTo>
                <a:lnTo>
                  <a:pt x="1218" y="439"/>
                </a:lnTo>
                <a:lnTo>
                  <a:pt x="1254" y="430"/>
                </a:lnTo>
                <a:lnTo>
                  <a:pt x="1284" y="427"/>
                </a:lnTo>
                <a:lnTo>
                  <a:pt x="1298" y="424"/>
                </a:lnTo>
                <a:lnTo>
                  <a:pt x="1307" y="424"/>
                </a:lnTo>
                <a:lnTo>
                  <a:pt x="1316" y="424"/>
                </a:lnTo>
                <a:lnTo>
                  <a:pt x="1319" y="424"/>
                </a:lnTo>
                <a:lnTo>
                  <a:pt x="1212" y="862"/>
                </a:lnTo>
                <a:close/>
              </a:path>
            </a:pathLst>
          </a:custGeom>
          <a:solidFill>
            <a:srgbClr val="FFCCCC"/>
          </a:solidFill>
          <a:ln w="3175">
            <a:solidFill>
              <a:srgbClr val="000000"/>
            </a:solidFill>
            <a:round/>
            <a:headEnd/>
            <a:tailEnd/>
          </a:ln>
        </p:spPr>
        <p:txBody>
          <a:bodyPr/>
          <a:lstStyle/>
          <a:p>
            <a:endParaRPr lang="en-US"/>
          </a:p>
        </p:txBody>
      </p:sp>
      <p:sp>
        <p:nvSpPr>
          <p:cNvPr id="11495" name="Freeform 235"/>
          <p:cNvSpPr>
            <a:spLocks/>
          </p:cNvSpPr>
          <p:nvPr/>
        </p:nvSpPr>
        <p:spPr bwMode="auto">
          <a:xfrm>
            <a:off x="2955925" y="1595438"/>
            <a:ext cx="2984500" cy="2957512"/>
          </a:xfrm>
          <a:custGeom>
            <a:avLst/>
            <a:gdLst>
              <a:gd name="T0" fmla="*/ 2147483647 w 1322"/>
              <a:gd name="T1" fmla="*/ 2147483647 h 1233"/>
              <a:gd name="T2" fmla="*/ 2147483647 w 1322"/>
              <a:gd name="T3" fmla="*/ 2147483647 h 1233"/>
              <a:gd name="T4" fmla="*/ 2147483647 w 1322"/>
              <a:gd name="T5" fmla="*/ 2147483647 h 1233"/>
              <a:gd name="T6" fmla="*/ 2147483647 w 1322"/>
              <a:gd name="T7" fmla="*/ 2147483647 h 1233"/>
              <a:gd name="T8" fmla="*/ 2147483647 w 1322"/>
              <a:gd name="T9" fmla="*/ 2147483647 h 1233"/>
              <a:gd name="T10" fmla="*/ 2147483647 w 1322"/>
              <a:gd name="T11" fmla="*/ 2147483647 h 1233"/>
              <a:gd name="T12" fmla="*/ 2147483647 w 1322"/>
              <a:gd name="T13" fmla="*/ 2147483647 h 1233"/>
              <a:gd name="T14" fmla="*/ 2147483647 w 1322"/>
              <a:gd name="T15" fmla="*/ 2147483647 h 1233"/>
              <a:gd name="T16" fmla="*/ 2147483647 w 1322"/>
              <a:gd name="T17" fmla="*/ 2147483647 h 1233"/>
              <a:gd name="T18" fmla="*/ 2147483647 w 1322"/>
              <a:gd name="T19" fmla="*/ 2147483647 h 1233"/>
              <a:gd name="T20" fmla="*/ 2147483647 w 1322"/>
              <a:gd name="T21" fmla="*/ 2147483647 h 1233"/>
              <a:gd name="T22" fmla="*/ 2147483647 w 1322"/>
              <a:gd name="T23" fmla="*/ 2147483647 h 1233"/>
              <a:gd name="T24" fmla="*/ 2147483647 w 1322"/>
              <a:gd name="T25" fmla="*/ 2147483647 h 1233"/>
              <a:gd name="T26" fmla="*/ 2147483647 w 1322"/>
              <a:gd name="T27" fmla="*/ 2147483647 h 1233"/>
              <a:gd name="T28" fmla="*/ 2147483647 w 1322"/>
              <a:gd name="T29" fmla="*/ 2147483647 h 1233"/>
              <a:gd name="T30" fmla="*/ 2147483647 w 1322"/>
              <a:gd name="T31" fmla="*/ 2147483647 h 1233"/>
              <a:gd name="T32" fmla="*/ 2147483647 w 1322"/>
              <a:gd name="T33" fmla="*/ 2147483647 h 1233"/>
              <a:gd name="T34" fmla="*/ 2147483647 w 1322"/>
              <a:gd name="T35" fmla="*/ 2147483647 h 1233"/>
              <a:gd name="T36" fmla="*/ 2147483647 w 1322"/>
              <a:gd name="T37" fmla="*/ 2147483647 h 1233"/>
              <a:gd name="T38" fmla="*/ 2147483647 w 1322"/>
              <a:gd name="T39" fmla="*/ 2147483647 h 1233"/>
              <a:gd name="T40" fmla="*/ 2147483647 w 1322"/>
              <a:gd name="T41" fmla="*/ 2147483647 h 1233"/>
              <a:gd name="T42" fmla="*/ 2147483647 w 1322"/>
              <a:gd name="T43" fmla="*/ 2147483647 h 1233"/>
              <a:gd name="T44" fmla="*/ 2147483647 w 1322"/>
              <a:gd name="T45" fmla="*/ 2147483647 h 1233"/>
              <a:gd name="T46" fmla="*/ 2147483647 w 1322"/>
              <a:gd name="T47" fmla="*/ 2147483647 h 1233"/>
              <a:gd name="T48" fmla="*/ 0 w 1322"/>
              <a:gd name="T49" fmla="*/ 2147483647 h 1233"/>
              <a:gd name="T50" fmla="*/ 2147483647 w 1322"/>
              <a:gd name="T51" fmla="*/ 2147483647 h 1233"/>
              <a:gd name="T52" fmla="*/ 2147483647 w 1322"/>
              <a:gd name="T53" fmla="*/ 2147483647 h 1233"/>
              <a:gd name="T54" fmla="*/ 2147483647 w 1322"/>
              <a:gd name="T55" fmla="*/ 2147483647 h 1233"/>
              <a:gd name="T56" fmla="*/ 2147483647 w 1322"/>
              <a:gd name="T57" fmla="*/ 2147483647 h 1233"/>
              <a:gd name="T58" fmla="*/ 2147483647 w 1322"/>
              <a:gd name="T59" fmla="*/ 2147483647 h 1233"/>
              <a:gd name="T60" fmla="*/ 2147483647 w 1322"/>
              <a:gd name="T61" fmla="*/ 2147483647 h 1233"/>
              <a:gd name="T62" fmla="*/ 2147483647 w 1322"/>
              <a:gd name="T63" fmla="*/ 2147483647 h 1233"/>
              <a:gd name="T64" fmla="*/ 2147483647 w 1322"/>
              <a:gd name="T65" fmla="*/ 2147483647 h 1233"/>
              <a:gd name="T66" fmla="*/ 2147483647 w 1322"/>
              <a:gd name="T67" fmla="*/ 2147483647 h 1233"/>
              <a:gd name="T68" fmla="*/ 2147483647 w 1322"/>
              <a:gd name="T69" fmla="*/ 2147483647 h 1233"/>
              <a:gd name="T70" fmla="*/ 2147483647 w 1322"/>
              <a:gd name="T71" fmla="*/ 2147483647 h 1233"/>
              <a:gd name="T72" fmla="*/ 2147483647 w 1322"/>
              <a:gd name="T73" fmla="*/ 2147483647 h 1233"/>
              <a:gd name="T74" fmla="*/ 2147483647 w 1322"/>
              <a:gd name="T75" fmla="*/ 2147483647 h 1233"/>
              <a:gd name="T76" fmla="*/ 2147483647 w 1322"/>
              <a:gd name="T77" fmla="*/ 2147483647 h 1233"/>
              <a:gd name="T78" fmla="*/ 2147483647 w 1322"/>
              <a:gd name="T79" fmla="*/ 2147483647 h 1233"/>
              <a:gd name="T80" fmla="*/ 2147483647 w 1322"/>
              <a:gd name="T81" fmla="*/ 0 h 1233"/>
              <a:gd name="T82" fmla="*/ 2147483647 w 1322"/>
              <a:gd name="T83" fmla="*/ 2147483647 h 1233"/>
              <a:gd name="T84" fmla="*/ 2147483647 w 1322"/>
              <a:gd name="T85" fmla="*/ 2147483647 h 1233"/>
              <a:gd name="T86" fmla="*/ 2147483647 w 1322"/>
              <a:gd name="T87" fmla="*/ 2147483647 h 1233"/>
              <a:gd name="T88" fmla="*/ 2147483647 w 1322"/>
              <a:gd name="T89" fmla="*/ 2147483647 h 1233"/>
              <a:gd name="T90" fmla="*/ 2147483647 w 1322"/>
              <a:gd name="T91" fmla="*/ 2147483647 h 1233"/>
              <a:gd name="T92" fmla="*/ 2147483647 w 1322"/>
              <a:gd name="T93" fmla="*/ 2147483647 h 1233"/>
              <a:gd name="T94" fmla="*/ 2147483647 w 1322"/>
              <a:gd name="T95" fmla="*/ 2147483647 h 1233"/>
              <a:gd name="T96" fmla="*/ 2147483647 w 1322"/>
              <a:gd name="T97" fmla="*/ 2147483647 h 1233"/>
              <a:gd name="T98" fmla="*/ 2147483647 w 1322"/>
              <a:gd name="T99" fmla="*/ 2147483647 h 1233"/>
              <a:gd name="T100" fmla="*/ 2147483647 w 1322"/>
              <a:gd name="T101" fmla="*/ 2147483647 h 1233"/>
              <a:gd name="T102" fmla="*/ 2147483647 w 1322"/>
              <a:gd name="T103" fmla="*/ 2147483647 h 1233"/>
              <a:gd name="T104" fmla="*/ 2147483647 w 1322"/>
              <a:gd name="T105" fmla="*/ 2147483647 h 1233"/>
              <a:gd name="T106" fmla="*/ 2147483647 w 1322"/>
              <a:gd name="T107" fmla="*/ 2147483647 h 1233"/>
              <a:gd name="T108" fmla="*/ 2147483647 w 1322"/>
              <a:gd name="T109" fmla="*/ 2147483647 h 1233"/>
              <a:gd name="T110" fmla="*/ 2147483647 w 1322"/>
              <a:gd name="T111" fmla="*/ 2147483647 h 1233"/>
              <a:gd name="T112" fmla="*/ 2147483647 w 1322"/>
              <a:gd name="T113" fmla="*/ 2147483647 h 1233"/>
              <a:gd name="T114" fmla="*/ 2147483647 w 1322"/>
              <a:gd name="T115" fmla="*/ 2147483647 h 1233"/>
              <a:gd name="T116" fmla="*/ 2147483647 w 1322"/>
              <a:gd name="T117" fmla="*/ 2147483647 h 1233"/>
              <a:gd name="T118" fmla="*/ 2147483647 w 1322"/>
              <a:gd name="T119" fmla="*/ 2147483647 h 1233"/>
              <a:gd name="T120" fmla="*/ 2147483647 w 1322"/>
              <a:gd name="T121" fmla="*/ 2147483647 h 12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22"/>
              <a:gd name="T184" fmla="*/ 0 h 1233"/>
              <a:gd name="T185" fmla="*/ 1322 w 1322"/>
              <a:gd name="T186" fmla="*/ 1233 h 12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22" h="1233">
                <a:moveTo>
                  <a:pt x="1215" y="865"/>
                </a:moveTo>
                <a:lnTo>
                  <a:pt x="1138" y="800"/>
                </a:lnTo>
                <a:lnTo>
                  <a:pt x="1061" y="770"/>
                </a:lnTo>
                <a:lnTo>
                  <a:pt x="990" y="753"/>
                </a:lnTo>
                <a:lnTo>
                  <a:pt x="925" y="747"/>
                </a:lnTo>
                <a:lnTo>
                  <a:pt x="848" y="747"/>
                </a:lnTo>
                <a:lnTo>
                  <a:pt x="777" y="747"/>
                </a:lnTo>
                <a:lnTo>
                  <a:pt x="706" y="753"/>
                </a:lnTo>
                <a:lnTo>
                  <a:pt x="629" y="770"/>
                </a:lnTo>
                <a:lnTo>
                  <a:pt x="557" y="782"/>
                </a:lnTo>
                <a:lnTo>
                  <a:pt x="498" y="806"/>
                </a:lnTo>
                <a:lnTo>
                  <a:pt x="439" y="842"/>
                </a:lnTo>
                <a:lnTo>
                  <a:pt x="415" y="901"/>
                </a:lnTo>
                <a:lnTo>
                  <a:pt x="391" y="966"/>
                </a:lnTo>
                <a:lnTo>
                  <a:pt x="380" y="1025"/>
                </a:lnTo>
                <a:lnTo>
                  <a:pt x="374" y="1090"/>
                </a:lnTo>
                <a:lnTo>
                  <a:pt x="385" y="1150"/>
                </a:lnTo>
                <a:lnTo>
                  <a:pt x="374" y="1209"/>
                </a:lnTo>
                <a:lnTo>
                  <a:pt x="314" y="1227"/>
                </a:lnTo>
                <a:lnTo>
                  <a:pt x="249" y="1233"/>
                </a:lnTo>
                <a:lnTo>
                  <a:pt x="184" y="1221"/>
                </a:lnTo>
                <a:lnTo>
                  <a:pt x="113" y="1203"/>
                </a:lnTo>
                <a:lnTo>
                  <a:pt x="42" y="1162"/>
                </a:lnTo>
                <a:lnTo>
                  <a:pt x="12" y="1120"/>
                </a:lnTo>
                <a:lnTo>
                  <a:pt x="0" y="1049"/>
                </a:lnTo>
                <a:lnTo>
                  <a:pt x="18" y="990"/>
                </a:lnTo>
                <a:lnTo>
                  <a:pt x="71" y="930"/>
                </a:lnTo>
                <a:lnTo>
                  <a:pt x="113" y="877"/>
                </a:lnTo>
                <a:lnTo>
                  <a:pt x="136" y="806"/>
                </a:lnTo>
                <a:lnTo>
                  <a:pt x="154" y="735"/>
                </a:lnTo>
                <a:lnTo>
                  <a:pt x="154" y="670"/>
                </a:lnTo>
                <a:lnTo>
                  <a:pt x="172" y="599"/>
                </a:lnTo>
                <a:lnTo>
                  <a:pt x="196" y="516"/>
                </a:lnTo>
                <a:lnTo>
                  <a:pt x="208" y="439"/>
                </a:lnTo>
                <a:lnTo>
                  <a:pt x="208" y="367"/>
                </a:lnTo>
                <a:lnTo>
                  <a:pt x="190" y="302"/>
                </a:lnTo>
                <a:lnTo>
                  <a:pt x="172" y="231"/>
                </a:lnTo>
                <a:lnTo>
                  <a:pt x="166" y="154"/>
                </a:lnTo>
                <a:lnTo>
                  <a:pt x="190" y="77"/>
                </a:lnTo>
                <a:lnTo>
                  <a:pt x="231" y="12"/>
                </a:lnTo>
                <a:lnTo>
                  <a:pt x="291" y="0"/>
                </a:lnTo>
                <a:lnTo>
                  <a:pt x="356" y="18"/>
                </a:lnTo>
                <a:lnTo>
                  <a:pt x="433" y="41"/>
                </a:lnTo>
                <a:lnTo>
                  <a:pt x="492" y="101"/>
                </a:lnTo>
                <a:lnTo>
                  <a:pt x="522" y="172"/>
                </a:lnTo>
                <a:lnTo>
                  <a:pt x="528" y="243"/>
                </a:lnTo>
                <a:lnTo>
                  <a:pt x="528" y="314"/>
                </a:lnTo>
                <a:lnTo>
                  <a:pt x="522" y="385"/>
                </a:lnTo>
                <a:lnTo>
                  <a:pt x="534" y="444"/>
                </a:lnTo>
                <a:lnTo>
                  <a:pt x="599" y="456"/>
                </a:lnTo>
                <a:lnTo>
                  <a:pt x="670" y="486"/>
                </a:lnTo>
                <a:lnTo>
                  <a:pt x="735" y="498"/>
                </a:lnTo>
                <a:lnTo>
                  <a:pt x="818" y="510"/>
                </a:lnTo>
                <a:lnTo>
                  <a:pt x="895" y="504"/>
                </a:lnTo>
                <a:lnTo>
                  <a:pt x="966" y="498"/>
                </a:lnTo>
                <a:lnTo>
                  <a:pt x="1044" y="486"/>
                </a:lnTo>
                <a:lnTo>
                  <a:pt x="1115" y="474"/>
                </a:lnTo>
                <a:lnTo>
                  <a:pt x="1186" y="450"/>
                </a:lnTo>
                <a:lnTo>
                  <a:pt x="1257" y="433"/>
                </a:lnTo>
                <a:lnTo>
                  <a:pt x="1316" y="427"/>
                </a:lnTo>
                <a:lnTo>
                  <a:pt x="1322" y="427"/>
                </a:lnTo>
              </a:path>
            </a:pathLst>
          </a:custGeom>
          <a:noFill/>
          <a:ln w="3175">
            <a:solidFill>
              <a:srgbClr val="FFCC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96" name="Freeform 236"/>
          <p:cNvSpPr>
            <a:spLocks/>
          </p:cNvSpPr>
          <p:nvPr/>
        </p:nvSpPr>
        <p:spPr bwMode="auto">
          <a:xfrm>
            <a:off x="2963863" y="1603375"/>
            <a:ext cx="2976562" cy="2941638"/>
          </a:xfrm>
          <a:custGeom>
            <a:avLst/>
            <a:gdLst>
              <a:gd name="T0" fmla="*/ 2147483647 w 1319"/>
              <a:gd name="T1" fmla="*/ 2147483647 h 1227"/>
              <a:gd name="T2" fmla="*/ 2147483647 w 1319"/>
              <a:gd name="T3" fmla="*/ 2147483647 h 1227"/>
              <a:gd name="T4" fmla="*/ 2147483647 w 1319"/>
              <a:gd name="T5" fmla="*/ 2147483647 h 1227"/>
              <a:gd name="T6" fmla="*/ 2147483647 w 1319"/>
              <a:gd name="T7" fmla="*/ 2147483647 h 1227"/>
              <a:gd name="T8" fmla="*/ 2147483647 w 1319"/>
              <a:gd name="T9" fmla="*/ 2147483647 h 1227"/>
              <a:gd name="T10" fmla="*/ 2147483647 w 1319"/>
              <a:gd name="T11" fmla="*/ 2147483647 h 1227"/>
              <a:gd name="T12" fmla="*/ 2147483647 w 1319"/>
              <a:gd name="T13" fmla="*/ 2147483647 h 1227"/>
              <a:gd name="T14" fmla="*/ 2147483647 w 1319"/>
              <a:gd name="T15" fmla="*/ 2147483647 h 1227"/>
              <a:gd name="T16" fmla="*/ 2147483647 w 1319"/>
              <a:gd name="T17" fmla="*/ 2147483647 h 1227"/>
              <a:gd name="T18" fmla="*/ 2147483647 w 1319"/>
              <a:gd name="T19" fmla="*/ 2147483647 h 1227"/>
              <a:gd name="T20" fmla="*/ 2147483647 w 1319"/>
              <a:gd name="T21" fmla="*/ 2147483647 h 1227"/>
              <a:gd name="T22" fmla="*/ 2147483647 w 1319"/>
              <a:gd name="T23" fmla="*/ 2147483647 h 1227"/>
              <a:gd name="T24" fmla="*/ 2147483647 w 1319"/>
              <a:gd name="T25" fmla="*/ 2147483647 h 1227"/>
              <a:gd name="T26" fmla="*/ 2147483647 w 1319"/>
              <a:gd name="T27" fmla="*/ 2147483647 h 1227"/>
              <a:gd name="T28" fmla="*/ 2147483647 w 1319"/>
              <a:gd name="T29" fmla="*/ 2147483647 h 1227"/>
              <a:gd name="T30" fmla="*/ 2147483647 w 1319"/>
              <a:gd name="T31" fmla="*/ 2147483647 h 1227"/>
              <a:gd name="T32" fmla="*/ 2147483647 w 1319"/>
              <a:gd name="T33" fmla="*/ 2147483647 h 1227"/>
              <a:gd name="T34" fmla="*/ 2147483647 w 1319"/>
              <a:gd name="T35" fmla="*/ 2147483647 h 1227"/>
              <a:gd name="T36" fmla="*/ 2147483647 w 1319"/>
              <a:gd name="T37" fmla="*/ 2147483647 h 1227"/>
              <a:gd name="T38" fmla="*/ 2147483647 w 1319"/>
              <a:gd name="T39" fmla="*/ 2147483647 h 1227"/>
              <a:gd name="T40" fmla="*/ 0 w 1319"/>
              <a:gd name="T41" fmla="*/ 2147483647 h 1227"/>
              <a:gd name="T42" fmla="*/ 2147483647 w 1319"/>
              <a:gd name="T43" fmla="*/ 2147483647 h 1227"/>
              <a:gd name="T44" fmla="*/ 2147483647 w 1319"/>
              <a:gd name="T45" fmla="*/ 2147483647 h 1227"/>
              <a:gd name="T46" fmla="*/ 2147483647 w 1319"/>
              <a:gd name="T47" fmla="*/ 2147483647 h 1227"/>
              <a:gd name="T48" fmla="*/ 2147483647 w 1319"/>
              <a:gd name="T49" fmla="*/ 2147483647 h 1227"/>
              <a:gd name="T50" fmla="*/ 2147483647 w 1319"/>
              <a:gd name="T51" fmla="*/ 2147483647 h 1227"/>
              <a:gd name="T52" fmla="*/ 2147483647 w 1319"/>
              <a:gd name="T53" fmla="*/ 2147483647 h 1227"/>
              <a:gd name="T54" fmla="*/ 2147483647 w 1319"/>
              <a:gd name="T55" fmla="*/ 2147483647 h 1227"/>
              <a:gd name="T56" fmla="*/ 2147483647 w 1319"/>
              <a:gd name="T57" fmla="*/ 2147483647 h 1227"/>
              <a:gd name="T58" fmla="*/ 2147483647 w 1319"/>
              <a:gd name="T59" fmla="*/ 2147483647 h 1227"/>
              <a:gd name="T60" fmla="*/ 2147483647 w 1319"/>
              <a:gd name="T61" fmla="*/ 2147483647 h 1227"/>
              <a:gd name="T62" fmla="*/ 2147483647 w 1319"/>
              <a:gd name="T63" fmla="*/ 2147483647 h 1227"/>
              <a:gd name="T64" fmla="*/ 2147483647 w 1319"/>
              <a:gd name="T65" fmla="*/ 2147483647 h 1227"/>
              <a:gd name="T66" fmla="*/ 2147483647 w 1319"/>
              <a:gd name="T67" fmla="*/ 0 h 1227"/>
              <a:gd name="T68" fmla="*/ 2147483647 w 1319"/>
              <a:gd name="T69" fmla="*/ 2147483647 h 1227"/>
              <a:gd name="T70" fmla="*/ 2147483647 w 1319"/>
              <a:gd name="T71" fmla="*/ 2147483647 h 1227"/>
              <a:gd name="T72" fmla="*/ 2147483647 w 1319"/>
              <a:gd name="T73" fmla="*/ 2147483647 h 1227"/>
              <a:gd name="T74" fmla="*/ 2147483647 w 1319"/>
              <a:gd name="T75" fmla="*/ 2147483647 h 1227"/>
              <a:gd name="T76" fmla="*/ 2147483647 w 1319"/>
              <a:gd name="T77" fmla="*/ 2147483647 h 1227"/>
              <a:gd name="T78" fmla="*/ 2147483647 w 1319"/>
              <a:gd name="T79" fmla="*/ 2147483647 h 1227"/>
              <a:gd name="T80" fmla="*/ 2147483647 w 1319"/>
              <a:gd name="T81" fmla="*/ 2147483647 h 1227"/>
              <a:gd name="T82" fmla="*/ 2147483647 w 1319"/>
              <a:gd name="T83" fmla="*/ 2147483647 h 1227"/>
              <a:gd name="T84" fmla="*/ 2147483647 w 1319"/>
              <a:gd name="T85" fmla="*/ 2147483647 h 1227"/>
              <a:gd name="T86" fmla="*/ 2147483647 w 1319"/>
              <a:gd name="T87" fmla="*/ 2147483647 h 1227"/>
              <a:gd name="T88" fmla="*/ 2147483647 w 1319"/>
              <a:gd name="T89" fmla="*/ 2147483647 h 1227"/>
              <a:gd name="T90" fmla="*/ 2147483647 w 1319"/>
              <a:gd name="T91" fmla="*/ 2147483647 h 1227"/>
              <a:gd name="T92" fmla="*/ 2147483647 w 1319"/>
              <a:gd name="T93" fmla="*/ 2147483647 h 1227"/>
              <a:gd name="T94" fmla="*/ 2147483647 w 1319"/>
              <a:gd name="T95" fmla="*/ 2147483647 h 1227"/>
              <a:gd name="T96" fmla="*/ 2147483647 w 1319"/>
              <a:gd name="T97" fmla="*/ 2147483647 h 1227"/>
              <a:gd name="T98" fmla="*/ 2147483647 w 1319"/>
              <a:gd name="T99" fmla="*/ 2147483647 h 12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19"/>
              <a:gd name="T151" fmla="*/ 0 h 1227"/>
              <a:gd name="T152" fmla="*/ 1319 w 1319"/>
              <a:gd name="T153" fmla="*/ 1227 h 122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19" h="1227">
                <a:moveTo>
                  <a:pt x="1212" y="862"/>
                </a:moveTo>
                <a:lnTo>
                  <a:pt x="1195" y="844"/>
                </a:lnTo>
                <a:lnTo>
                  <a:pt x="1177" y="833"/>
                </a:lnTo>
                <a:lnTo>
                  <a:pt x="1159" y="821"/>
                </a:lnTo>
                <a:lnTo>
                  <a:pt x="1144" y="809"/>
                </a:lnTo>
                <a:lnTo>
                  <a:pt x="1132" y="800"/>
                </a:lnTo>
                <a:lnTo>
                  <a:pt x="1118" y="791"/>
                </a:lnTo>
                <a:lnTo>
                  <a:pt x="1106" y="785"/>
                </a:lnTo>
                <a:lnTo>
                  <a:pt x="1097" y="782"/>
                </a:lnTo>
                <a:lnTo>
                  <a:pt x="1058" y="767"/>
                </a:lnTo>
                <a:lnTo>
                  <a:pt x="1023" y="759"/>
                </a:lnTo>
                <a:lnTo>
                  <a:pt x="987" y="750"/>
                </a:lnTo>
                <a:lnTo>
                  <a:pt x="955" y="747"/>
                </a:lnTo>
                <a:lnTo>
                  <a:pt x="922" y="744"/>
                </a:lnTo>
                <a:lnTo>
                  <a:pt x="883" y="744"/>
                </a:lnTo>
                <a:lnTo>
                  <a:pt x="845" y="744"/>
                </a:lnTo>
                <a:lnTo>
                  <a:pt x="809" y="744"/>
                </a:lnTo>
                <a:lnTo>
                  <a:pt x="774" y="744"/>
                </a:lnTo>
                <a:lnTo>
                  <a:pt x="738" y="747"/>
                </a:lnTo>
                <a:lnTo>
                  <a:pt x="703" y="750"/>
                </a:lnTo>
                <a:lnTo>
                  <a:pt x="664" y="759"/>
                </a:lnTo>
                <a:lnTo>
                  <a:pt x="626" y="764"/>
                </a:lnTo>
                <a:lnTo>
                  <a:pt x="590" y="773"/>
                </a:lnTo>
                <a:lnTo>
                  <a:pt x="557" y="779"/>
                </a:lnTo>
                <a:lnTo>
                  <a:pt x="525" y="791"/>
                </a:lnTo>
                <a:lnTo>
                  <a:pt x="495" y="803"/>
                </a:lnTo>
                <a:lnTo>
                  <a:pt x="465" y="821"/>
                </a:lnTo>
                <a:lnTo>
                  <a:pt x="451" y="830"/>
                </a:lnTo>
                <a:lnTo>
                  <a:pt x="442" y="841"/>
                </a:lnTo>
                <a:lnTo>
                  <a:pt x="430" y="853"/>
                </a:lnTo>
                <a:lnTo>
                  <a:pt x="424" y="868"/>
                </a:lnTo>
                <a:lnTo>
                  <a:pt x="412" y="898"/>
                </a:lnTo>
                <a:lnTo>
                  <a:pt x="400" y="930"/>
                </a:lnTo>
                <a:lnTo>
                  <a:pt x="391" y="960"/>
                </a:lnTo>
                <a:lnTo>
                  <a:pt x="382" y="993"/>
                </a:lnTo>
                <a:lnTo>
                  <a:pt x="377" y="1022"/>
                </a:lnTo>
                <a:lnTo>
                  <a:pt x="374" y="1055"/>
                </a:lnTo>
                <a:lnTo>
                  <a:pt x="374" y="1084"/>
                </a:lnTo>
                <a:lnTo>
                  <a:pt x="377" y="1117"/>
                </a:lnTo>
                <a:lnTo>
                  <a:pt x="380" y="1147"/>
                </a:lnTo>
                <a:lnTo>
                  <a:pt x="377" y="1176"/>
                </a:lnTo>
                <a:lnTo>
                  <a:pt x="374" y="1188"/>
                </a:lnTo>
                <a:lnTo>
                  <a:pt x="365" y="1200"/>
                </a:lnTo>
                <a:lnTo>
                  <a:pt x="356" y="1209"/>
                </a:lnTo>
                <a:lnTo>
                  <a:pt x="341" y="1215"/>
                </a:lnTo>
                <a:lnTo>
                  <a:pt x="311" y="1221"/>
                </a:lnTo>
                <a:lnTo>
                  <a:pt x="279" y="1227"/>
                </a:lnTo>
                <a:lnTo>
                  <a:pt x="246" y="1227"/>
                </a:lnTo>
                <a:lnTo>
                  <a:pt x="214" y="1224"/>
                </a:lnTo>
                <a:lnTo>
                  <a:pt x="181" y="1215"/>
                </a:lnTo>
                <a:lnTo>
                  <a:pt x="145" y="1209"/>
                </a:lnTo>
                <a:lnTo>
                  <a:pt x="110" y="1197"/>
                </a:lnTo>
                <a:lnTo>
                  <a:pt x="74" y="1179"/>
                </a:lnTo>
                <a:lnTo>
                  <a:pt x="56" y="1167"/>
                </a:lnTo>
                <a:lnTo>
                  <a:pt x="45" y="1159"/>
                </a:lnTo>
                <a:lnTo>
                  <a:pt x="33" y="1147"/>
                </a:lnTo>
                <a:lnTo>
                  <a:pt x="24" y="1138"/>
                </a:lnTo>
                <a:lnTo>
                  <a:pt x="18" y="1126"/>
                </a:lnTo>
                <a:lnTo>
                  <a:pt x="12" y="1111"/>
                </a:lnTo>
                <a:lnTo>
                  <a:pt x="6" y="1096"/>
                </a:lnTo>
                <a:lnTo>
                  <a:pt x="3" y="1082"/>
                </a:lnTo>
                <a:lnTo>
                  <a:pt x="0" y="1064"/>
                </a:lnTo>
                <a:lnTo>
                  <a:pt x="0" y="1046"/>
                </a:lnTo>
                <a:lnTo>
                  <a:pt x="3" y="1031"/>
                </a:lnTo>
                <a:lnTo>
                  <a:pt x="6" y="1016"/>
                </a:lnTo>
                <a:lnTo>
                  <a:pt x="12" y="1002"/>
                </a:lnTo>
                <a:lnTo>
                  <a:pt x="21" y="987"/>
                </a:lnTo>
                <a:lnTo>
                  <a:pt x="30" y="972"/>
                </a:lnTo>
                <a:lnTo>
                  <a:pt x="42" y="957"/>
                </a:lnTo>
                <a:lnTo>
                  <a:pt x="68" y="927"/>
                </a:lnTo>
                <a:lnTo>
                  <a:pt x="89" y="901"/>
                </a:lnTo>
                <a:lnTo>
                  <a:pt x="107" y="871"/>
                </a:lnTo>
                <a:lnTo>
                  <a:pt x="122" y="839"/>
                </a:lnTo>
                <a:lnTo>
                  <a:pt x="133" y="803"/>
                </a:lnTo>
                <a:lnTo>
                  <a:pt x="142" y="767"/>
                </a:lnTo>
                <a:lnTo>
                  <a:pt x="148" y="732"/>
                </a:lnTo>
                <a:lnTo>
                  <a:pt x="151" y="699"/>
                </a:lnTo>
                <a:lnTo>
                  <a:pt x="154" y="664"/>
                </a:lnTo>
                <a:lnTo>
                  <a:pt x="160" y="631"/>
                </a:lnTo>
                <a:lnTo>
                  <a:pt x="169" y="593"/>
                </a:lnTo>
                <a:lnTo>
                  <a:pt x="181" y="554"/>
                </a:lnTo>
                <a:lnTo>
                  <a:pt x="193" y="513"/>
                </a:lnTo>
                <a:lnTo>
                  <a:pt x="199" y="474"/>
                </a:lnTo>
                <a:lnTo>
                  <a:pt x="205" y="436"/>
                </a:lnTo>
                <a:lnTo>
                  <a:pt x="205" y="400"/>
                </a:lnTo>
                <a:lnTo>
                  <a:pt x="202" y="364"/>
                </a:lnTo>
                <a:lnTo>
                  <a:pt x="196" y="332"/>
                </a:lnTo>
                <a:lnTo>
                  <a:pt x="187" y="296"/>
                </a:lnTo>
                <a:lnTo>
                  <a:pt x="178" y="264"/>
                </a:lnTo>
                <a:lnTo>
                  <a:pt x="172" y="225"/>
                </a:lnTo>
                <a:lnTo>
                  <a:pt x="166" y="190"/>
                </a:lnTo>
                <a:lnTo>
                  <a:pt x="166" y="169"/>
                </a:lnTo>
                <a:lnTo>
                  <a:pt x="166" y="151"/>
                </a:lnTo>
                <a:lnTo>
                  <a:pt x="169" y="130"/>
                </a:lnTo>
                <a:lnTo>
                  <a:pt x="175" y="113"/>
                </a:lnTo>
                <a:lnTo>
                  <a:pt x="190" y="74"/>
                </a:lnTo>
                <a:lnTo>
                  <a:pt x="208" y="41"/>
                </a:lnTo>
                <a:lnTo>
                  <a:pt x="219" y="27"/>
                </a:lnTo>
                <a:lnTo>
                  <a:pt x="231" y="15"/>
                </a:lnTo>
                <a:lnTo>
                  <a:pt x="243" y="6"/>
                </a:lnTo>
                <a:lnTo>
                  <a:pt x="258" y="3"/>
                </a:lnTo>
                <a:lnTo>
                  <a:pt x="273" y="0"/>
                </a:lnTo>
                <a:lnTo>
                  <a:pt x="288" y="0"/>
                </a:lnTo>
                <a:lnTo>
                  <a:pt x="305" y="0"/>
                </a:lnTo>
                <a:lnTo>
                  <a:pt x="320" y="6"/>
                </a:lnTo>
                <a:lnTo>
                  <a:pt x="356" y="15"/>
                </a:lnTo>
                <a:lnTo>
                  <a:pt x="391" y="27"/>
                </a:lnTo>
                <a:lnTo>
                  <a:pt x="409" y="33"/>
                </a:lnTo>
                <a:lnTo>
                  <a:pt x="427" y="41"/>
                </a:lnTo>
                <a:lnTo>
                  <a:pt x="445" y="53"/>
                </a:lnTo>
                <a:lnTo>
                  <a:pt x="460" y="68"/>
                </a:lnTo>
                <a:lnTo>
                  <a:pt x="474" y="83"/>
                </a:lnTo>
                <a:lnTo>
                  <a:pt x="486" y="98"/>
                </a:lnTo>
                <a:lnTo>
                  <a:pt x="495" y="116"/>
                </a:lnTo>
                <a:lnTo>
                  <a:pt x="504" y="133"/>
                </a:lnTo>
                <a:lnTo>
                  <a:pt x="516" y="169"/>
                </a:lnTo>
                <a:lnTo>
                  <a:pt x="522" y="204"/>
                </a:lnTo>
                <a:lnTo>
                  <a:pt x="525" y="240"/>
                </a:lnTo>
                <a:lnTo>
                  <a:pt x="525" y="276"/>
                </a:lnTo>
                <a:lnTo>
                  <a:pt x="525" y="311"/>
                </a:lnTo>
                <a:lnTo>
                  <a:pt x="522" y="347"/>
                </a:lnTo>
                <a:lnTo>
                  <a:pt x="522" y="379"/>
                </a:lnTo>
                <a:lnTo>
                  <a:pt x="525" y="412"/>
                </a:lnTo>
                <a:lnTo>
                  <a:pt x="531" y="424"/>
                </a:lnTo>
                <a:lnTo>
                  <a:pt x="537" y="436"/>
                </a:lnTo>
                <a:lnTo>
                  <a:pt x="548" y="441"/>
                </a:lnTo>
                <a:lnTo>
                  <a:pt x="563" y="447"/>
                </a:lnTo>
                <a:lnTo>
                  <a:pt x="596" y="453"/>
                </a:lnTo>
                <a:lnTo>
                  <a:pt x="631" y="468"/>
                </a:lnTo>
                <a:lnTo>
                  <a:pt x="667" y="480"/>
                </a:lnTo>
                <a:lnTo>
                  <a:pt x="700" y="489"/>
                </a:lnTo>
                <a:lnTo>
                  <a:pt x="735" y="495"/>
                </a:lnTo>
                <a:lnTo>
                  <a:pt x="774" y="501"/>
                </a:lnTo>
                <a:lnTo>
                  <a:pt x="815" y="504"/>
                </a:lnTo>
                <a:lnTo>
                  <a:pt x="854" y="504"/>
                </a:lnTo>
                <a:lnTo>
                  <a:pt x="892" y="501"/>
                </a:lnTo>
                <a:lnTo>
                  <a:pt x="928" y="498"/>
                </a:lnTo>
                <a:lnTo>
                  <a:pt x="963" y="492"/>
                </a:lnTo>
                <a:lnTo>
                  <a:pt x="1002" y="489"/>
                </a:lnTo>
                <a:lnTo>
                  <a:pt x="1041" y="483"/>
                </a:lnTo>
                <a:lnTo>
                  <a:pt x="1076" y="477"/>
                </a:lnTo>
                <a:lnTo>
                  <a:pt x="1112" y="468"/>
                </a:lnTo>
                <a:lnTo>
                  <a:pt x="1147" y="459"/>
                </a:lnTo>
                <a:lnTo>
                  <a:pt x="1183" y="447"/>
                </a:lnTo>
                <a:lnTo>
                  <a:pt x="1218" y="439"/>
                </a:lnTo>
                <a:lnTo>
                  <a:pt x="1254" y="430"/>
                </a:lnTo>
                <a:lnTo>
                  <a:pt x="1284" y="427"/>
                </a:lnTo>
                <a:lnTo>
                  <a:pt x="1298" y="424"/>
                </a:lnTo>
                <a:lnTo>
                  <a:pt x="1307" y="424"/>
                </a:lnTo>
                <a:lnTo>
                  <a:pt x="1316" y="424"/>
                </a:lnTo>
                <a:lnTo>
                  <a:pt x="1319" y="424"/>
                </a:lnTo>
              </a:path>
            </a:pathLst>
          </a:custGeom>
          <a:noFill/>
          <a:ln w="3175">
            <a:solidFill>
              <a:srgbClr val="FFCC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97" name="Oval 237"/>
          <p:cNvSpPr>
            <a:spLocks noChangeArrowheads="1"/>
          </p:cNvSpPr>
          <p:nvPr/>
        </p:nvSpPr>
        <p:spPr bwMode="auto">
          <a:xfrm>
            <a:off x="2709863" y="3941763"/>
            <a:ext cx="69850" cy="55562"/>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98" name="Oval 238"/>
          <p:cNvSpPr>
            <a:spLocks noChangeArrowheads="1"/>
          </p:cNvSpPr>
          <p:nvPr/>
        </p:nvSpPr>
        <p:spPr bwMode="auto">
          <a:xfrm>
            <a:off x="2540000" y="3997325"/>
            <a:ext cx="49213" cy="55563"/>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499" name="Oval 239"/>
          <p:cNvSpPr>
            <a:spLocks noChangeArrowheads="1"/>
          </p:cNvSpPr>
          <p:nvPr/>
        </p:nvSpPr>
        <p:spPr bwMode="auto">
          <a:xfrm>
            <a:off x="2574925" y="4124325"/>
            <a:ext cx="57150" cy="82550"/>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00" name="Oval 240"/>
          <p:cNvSpPr>
            <a:spLocks noChangeArrowheads="1"/>
          </p:cNvSpPr>
          <p:nvPr/>
        </p:nvSpPr>
        <p:spPr bwMode="auto">
          <a:xfrm>
            <a:off x="2419350" y="4206875"/>
            <a:ext cx="63500" cy="79375"/>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01" name="Oval 241"/>
          <p:cNvSpPr>
            <a:spLocks noChangeArrowheads="1"/>
          </p:cNvSpPr>
          <p:nvPr/>
        </p:nvSpPr>
        <p:spPr bwMode="auto">
          <a:xfrm>
            <a:off x="2505075" y="4457700"/>
            <a:ext cx="69850" cy="71438"/>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02" name="Oval 242"/>
          <p:cNvSpPr>
            <a:spLocks noChangeArrowheads="1"/>
          </p:cNvSpPr>
          <p:nvPr/>
        </p:nvSpPr>
        <p:spPr bwMode="auto">
          <a:xfrm>
            <a:off x="2597150" y="4619625"/>
            <a:ext cx="76200" cy="71438"/>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03" name="Oval 243"/>
          <p:cNvSpPr>
            <a:spLocks noChangeArrowheads="1"/>
          </p:cNvSpPr>
          <p:nvPr/>
        </p:nvSpPr>
        <p:spPr bwMode="auto">
          <a:xfrm>
            <a:off x="2724150" y="4778375"/>
            <a:ext cx="63500" cy="55563"/>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04" name="Oval 244"/>
          <p:cNvSpPr>
            <a:spLocks noChangeArrowheads="1"/>
          </p:cNvSpPr>
          <p:nvPr/>
        </p:nvSpPr>
        <p:spPr bwMode="auto">
          <a:xfrm>
            <a:off x="2921000" y="4886325"/>
            <a:ext cx="49213" cy="79375"/>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05" name="Oval 245"/>
          <p:cNvSpPr>
            <a:spLocks noChangeArrowheads="1"/>
          </p:cNvSpPr>
          <p:nvPr/>
        </p:nvSpPr>
        <p:spPr bwMode="auto">
          <a:xfrm>
            <a:off x="3117850" y="5024438"/>
            <a:ext cx="57150" cy="60325"/>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06" name="Oval 246"/>
          <p:cNvSpPr>
            <a:spLocks noChangeArrowheads="1"/>
          </p:cNvSpPr>
          <p:nvPr/>
        </p:nvSpPr>
        <p:spPr bwMode="auto">
          <a:xfrm>
            <a:off x="3244850" y="4949825"/>
            <a:ext cx="77788" cy="63500"/>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07" name="Oval 247"/>
          <p:cNvSpPr>
            <a:spLocks noChangeArrowheads="1"/>
          </p:cNvSpPr>
          <p:nvPr/>
        </p:nvSpPr>
        <p:spPr bwMode="auto">
          <a:xfrm>
            <a:off x="3400425" y="5005388"/>
            <a:ext cx="57150" cy="71437"/>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08" name="Oval 248"/>
          <p:cNvSpPr>
            <a:spLocks noChangeArrowheads="1"/>
          </p:cNvSpPr>
          <p:nvPr/>
        </p:nvSpPr>
        <p:spPr bwMode="auto">
          <a:xfrm>
            <a:off x="3598863" y="4989513"/>
            <a:ext cx="63500" cy="87312"/>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09" name="Oval 249"/>
          <p:cNvSpPr>
            <a:spLocks noChangeArrowheads="1"/>
          </p:cNvSpPr>
          <p:nvPr/>
        </p:nvSpPr>
        <p:spPr bwMode="auto">
          <a:xfrm>
            <a:off x="3760788" y="4849813"/>
            <a:ext cx="84137" cy="92075"/>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10" name="Oval 250"/>
          <p:cNvSpPr>
            <a:spLocks noChangeArrowheads="1"/>
          </p:cNvSpPr>
          <p:nvPr/>
        </p:nvSpPr>
        <p:spPr bwMode="auto">
          <a:xfrm>
            <a:off x="3943350" y="4826000"/>
            <a:ext cx="57150" cy="63500"/>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11" name="Oval 251"/>
          <p:cNvSpPr>
            <a:spLocks noChangeArrowheads="1"/>
          </p:cNvSpPr>
          <p:nvPr/>
        </p:nvSpPr>
        <p:spPr bwMode="auto">
          <a:xfrm>
            <a:off x="3852863" y="4722813"/>
            <a:ext cx="90487" cy="47625"/>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12" name="Oval 252"/>
          <p:cNvSpPr>
            <a:spLocks noChangeArrowheads="1"/>
          </p:cNvSpPr>
          <p:nvPr/>
        </p:nvSpPr>
        <p:spPr bwMode="auto">
          <a:xfrm>
            <a:off x="4092575" y="4699000"/>
            <a:ext cx="63500" cy="63500"/>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13" name="Oval 253"/>
          <p:cNvSpPr>
            <a:spLocks noChangeArrowheads="1"/>
          </p:cNvSpPr>
          <p:nvPr/>
        </p:nvSpPr>
        <p:spPr bwMode="auto">
          <a:xfrm>
            <a:off x="4211638" y="4841875"/>
            <a:ext cx="85725" cy="107950"/>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14" name="Oval 254"/>
          <p:cNvSpPr>
            <a:spLocks noChangeArrowheads="1"/>
          </p:cNvSpPr>
          <p:nvPr/>
        </p:nvSpPr>
        <p:spPr bwMode="auto">
          <a:xfrm>
            <a:off x="4445000" y="4833938"/>
            <a:ext cx="84138" cy="95250"/>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15" name="Oval 255"/>
          <p:cNvSpPr>
            <a:spLocks noChangeArrowheads="1"/>
          </p:cNvSpPr>
          <p:nvPr/>
        </p:nvSpPr>
        <p:spPr bwMode="auto">
          <a:xfrm>
            <a:off x="4649788" y="4791075"/>
            <a:ext cx="69850" cy="87313"/>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16" name="Oval 256"/>
          <p:cNvSpPr>
            <a:spLocks noChangeArrowheads="1"/>
          </p:cNvSpPr>
          <p:nvPr/>
        </p:nvSpPr>
        <p:spPr bwMode="auto">
          <a:xfrm>
            <a:off x="4868863" y="4635500"/>
            <a:ext cx="34925" cy="55563"/>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17" name="Oval 257"/>
          <p:cNvSpPr>
            <a:spLocks noChangeArrowheads="1"/>
          </p:cNvSpPr>
          <p:nvPr/>
        </p:nvSpPr>
        <p:spPr bwMode="auto">
          <a:xfrm>
            <a:off x="4987925" y="4529138"/>
            <a:ext cx="77788" cy="79375"/>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18" name="Oval 258"/>
          <p:cNvSpPr>
            <a:spLocks noChangeArrowheads="1"/>
          </p:cNvSpPr>
          <p:nvPr/>
        </p:nvSpPr>
        <p:spPr bwMode="auto">
          <a:xfrm>
            <a:off x="5065713" y="4167188"/>
            <a:ext cx="63500" cy="92075"/>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19" name="Oval 259"/>
          <p:cNvSpPr>
            <a:spLocks noChangeArrowheads="1"/>
          </p:cNvSpPr>
          <p:nvPr/>
        </p:nvSpPr>
        <p:spPr bwMode="auto">
          <a:xfrm>
            <a:off x="5122863" y="3854450"/>
            <a:ext cx="63500" cy="87313"/>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20" name="Oval 260"/>
          <p:cNvSpPr>
            <a:spLocks noChangeArrowheads="1"/>
          </p:cNvSpPr>
          <p:nvPr/>
        </p:nvSpPr>
        <p:spPr bwMode="auto">
          <a:xfrm>
            <a:off x="5022850" y="3656013"/>
            <a:ext cx="106363" cy="82550"/>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21" name="Oval 261"/>
          <p:cNvSpPr>
            <a:spLocks noChangeArrowheads="1"/>
          </p:cNvSpPr>
          <p:nvPr/>
        </p:nvSpPr>
        <p:spPr bwMode="auto">
          <a:xfrm>
            <a:off x="4883150" y="3484563"/>
            <a:ext cx="98425" cy="107950"/>
          </a:xfrm>
          <a:prstGeom prst="ellipse">
            <a:avLst/>
          </a:prstGeom>
          <a:solidFill>
            <a:srgbClr val="AAAAAA"/>
          </a:solidFill>
          <a:ln w="3175">
            <a:solidFill>
              <a:srgbClr val="AAAAAA"/>
            </a:solidFill>
            <a:round/>
            <a:headEnd/>
            <a:tailEnd/>
          </a:ln>
        </p:spPr>
        <p:txBody>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endParaRPr lang="en-US" altLang="en-US">
              <a:latin typeface="Calibri" pitchFamily="34" charset="0"/>
              <a:ea typeface="Calibri" pitchFamily="34" charset="0"/>
              <a:cs typeface="Calibri" pitchFamily="34" charset="0"/>
            </a:endParaRPr>
          </a:p>
        </p:txBody>
      </p:sp>
      <p:sp>
        <p:nvSpPr>
          <p:cNvPr id="11522" name="Freeform 262"/>
          <p:cNvSpPr>
            <a:spLocks/>
          </p:cNvSpPr>
          <p:nvPr/>
        </p:nvSpPr>
        <p:spPr bwMode="auto">
          <a:xfrm>
            <a:off x="3795713" y="4619625"/>
            <a:ext cx="211137" cy="179388"/>
          </a:xfrm>
          <a:custGeom>
            <a:avLst/>
            <a:gdLst>
              <a:gd name="T0" fmla="*/ 0 w 95"/>
              <a:gd name="T1" fmla="*/ 2147483647 h 74"/>
              <a:gd name="T2" fmla="*/ 0 w 95"/>
              <a:gd name="T3" fmla="*/ 2147483647 h 74"/>
              <a:gd name="T4" fmla="*/ 2147483647 w 95"/>
              <a:gd name="T5" fmla="*/ 2147483647 h 74"/>
              <a:gd name="T6" fmla="*/ 2147483647 w 95"/>
              <a:gd name="T7" fmla="*/ 2147483647 h 74"/>
              <a:gd name="T8" fmla="*/ 2147483647 w 95"/>
              <a:gd name="T9" fmla="*/ 2147483647 h 74"/>
              <a:gd name="T10" fmla="*/ 2147483647 w 95"/>
              <a:gd name="T11" fmla="*/ 2147483647 h 74"/>
              <a:gd name="T12" fmla="*/ 2147483647 w 95"/>
              <a:gd name="T13" fmla="*/ 0 h 74"/>
              <a:gd name="T14" fmla="*/ 2147483647 w 95"/>
              <a:gd name="T15" fmla="*/ 2147483647 h 74"/>
              <a:gd name="T16" fmla="*/ 2147483647 w 95"/>
              <a:gd name="T17" fmla="*/ 2147483647 h 74"/>
              <a:gd name="T18" fmla="*/ 2147483647 w 95"/>
              <a:gd name="T19" fmla="*/ 2147483647 h 74"/>
              <a:gd name="T20" fmla="*/ 2147483647 w 95"/>
              <a:gd name="T21" fmla="*/ 2147483647 h 74"/>
              <a:gd name="T22" fmla="*/ 2147483647 w 95"/>
              <a:gd name="T23" fmla="*/ 2147483647 h 74"/>
              <a:gd name="T24" fmla="*/ 0 w 95"/>
              <a:gd name="T25" fmla="*/ 2147483647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74"/>
              <a:gd name="T41" fmla="*/ 95 w 95"/>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74">
                <a:moveTo>
                  <a:pt x="0" y="21"/>
                </a:moveTo>
                <a:lnTo>
                  <a:pt x="0" y="21"/>
                </a:lnTo>
                <a:lnTo>
                  <a:pt x="14" y="74"/>
                </a:lnTo>
                <a:lnTo>
                  <a:pt x="47" y="54"/>
                </a:lnTo>
                <a:lnTo>
                  <a:pt x="95" y="51"/>
                </a:lnTo>
                <a:lnTo>
                  <a:pt x="95" y="24"/>
                </a:lnTo>
                <a:lnTo>
                  <a:pt x="95" y="0"/>
                </a:lnTo>
                <a:lnTo>
                  <a:pt x="71" y="27"/>
                </a:lnTo>
                <a:lnTo>
                  <a:pt x="50" y="36"/>
                </a:lnTo>
                <a:lnTo>
                  <a:pt x="23" y="36"/>
                </a:lnTo>
                <a:lnTo>
                  <a:pt x="9" y="27"/>
                </a:lnTo>
                <a:lnTo>
                  <a:pt x="6" y="27"/>
                </a:lnTo>
                <a:lnTo>
                  <a:pt x="0" y="2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23" name="Freeform 263"/>
          <p:cNvSpPr>
            <a:spLocks/>
          </p:cNvSpPr>
          <p:nvPr/>
        </p:nvSpPr>
        <p:spPr bwMode="auto">
          <a:xfrm>
            <a:off x="3795713" y="4635500"/>
            <a:ext cx="211137" cy="142875"/>
          </a:xfrm>
          <a:custGeom>
            <a:avLst/>
            <a:gdLst>
              <a:gd name="T0" fmla="*/ 2147483647 w 95"/>
              <a:gd name="T1" fmla="*/ 2147483647 h 59"/>
              <a:gd name="T2" fmla="*/ 0 w 95"/>
              <a:gd name="T3" fmla="*/ 2147483647 h 59"/>
              <a:gd name="T4" fmla="*/ 2147483647 w 95"/>
              <a:gd name="T5" fmla="*/ 2147483647 h 59"/>
              <a:gd name="T6" fmla="*/ 2147483647 w 95"/>
              <a:gd name="T7" fmla="*/ 2147483647 h 59"/>
              <a:gd name="T8" fmla="*/ 2147483647 w 95"/>
              <a:gd name="T9" fmla="*/ 2147483647 h 59"/>
              <a:gd name="T10" fmla="*/ 2147483647 w 95"/>
              <a:gd name="T11" fmla="*/ 2147483647 h 59"/>
              <a:gd name="T12" fmla="*/ 2147483647 w 95"/>
              <a:gd name="T13" fmla="*/ 2147483647 h 59"/>
              <a:gd name="T14" fmla="*/ 2147483647 w 95"/>
              <a:gd name="T15" fmla="*/ 2147483647 h 59"/>
              <a:gd name="T16" fmla="*/ 2147483647 w 95"/>
              <a:gd name="T17" fmla="*/ 2147483647 h 59"/>
              <a:gd name="T18" fmla="*/ 2147483647 w 95"/>
              <a:gd name="T19" fmla="*/ 2147483647 h 59"/>
              <a:gd name="T20" fmla="*/ 2147483647 w 95"/>
              <a:gd name="T21" fmla="*/ 2147483647 h 59"/>
              <a:gd name="T22" fmla="*/ 2147483647 w 95"/>
              <a:gd name="T23" fmla="*/ 2147483647 h 59"/>
              <a:gd name="T24" fmla="*/ 2147483647 w 95"/>
              <a:gd name="T25" fmla="*/ 2147483647 h 59"/>
              <a:gd name="T26" fmla="*/ 2147483647 w 95"/>
              <a:gd name="T27" fmla="*/ 2147483647 h 59"/>
              <a:gd name="T28" fmla="*/ 2147483647 w 95"/>
              <a:gd name="T29" fmla="*/ 2147483647 h 59"/>
              <a:gd name="T30" fmla="*/ 2147483647 w 95"/>
              <a:gd name="T31" fmla="*/ 2147483647 h 59"/>
              <a:gd name="T32" fmla="*/ 2147483647 w 95"/>
              <a:gd name="T33" fmla="*/ 0 h 59"/>
              <a:gd name="T34" fmla="*/ 2147483647 w 95"/>
              <a:gd name="T35" fmla="*/ 2147483647 h 59"/>
              <a:gd name="T36" fmla="*/ 2147483647 w 95"/>
              <a:gd name="T37" fmla="*/ 2147483647 h 59"/>
              <a:gd name="T38" fmla="*/ 2147483647 w 95"/>
              <a:gd name="T39" fmla="*/ 2147483647 h 59"/>
              <a:gd name="T40" fmla="*/ 2147483647 w 95"/>
              <a:gd name="T41" fmla="*/ 2147483647 h 59"/>
              <a:gd name="T42" fmla="*/ 2147483647 w 95"/>
              <a:gd name="T43" fmla="*/ 2147483647 h 59"/>
              <a:gd name="T44" fmla="*/ 2147483647 w 95"/>
              <a:gd name="T45" fmla="*/ 2147483647 h 59"/>
              <a:gd name="T46" fmla="*/ 2147483647 w 95"/>
              <a:gd name="T47" fmla="*/ 2147483647 h 59"/>
              <a:gd name="T48" fmla="*/ 2147483647 w 95"/>
              <a:gd name="T49" fmla="*/ 2147483647 h 59"/>
              <a:gd name="T50" fmla="*/ 2147483647 w 95"/>
              <a:gd name="T51" fmla="*/ 2147483647 h 59"/>
              <a:gd name="T52" fmla="*/ 2147483647 w 95"/>
              <a:gd name="T53" fmla="*/ 2147483647 h 59"/>
              <a:gd name="T54" fmla="*/ 2147483647 w 95"/>
              <a:gd name="T55" fmla="*/ 2147483647 h 59"/>
              <a:gd name="T56" fmla="*/ 2147483647 w 95"/>
              <a:gd name="T57" fmla="*/ 2147483647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5"/>
              <a:gd name="T88" fmla="*/ 0 h 59"/>
              <a:gd name="T89" fmla="*/ 95 w 95"/>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5" h="59">
                <a:moveTo>
                  <a:pt x="3" y="18"/>
                </a:moveTo>
                <a:lnTo>
                  <a:pt x="0" y="15"/>
                </a:lnTo>
                <a:lnTo>
                  <a:pt x="9" y="42"/>
                </a:lnTo>
                <a:lnTo>
                  <a:pt x="12" y="54"/>
                </a:lnTo>
                <a:lnTo>
                  <a:pt x="17" y="59"/>
                </a:lnTo>
                <a:lnTo>
                  <a:pt x="23" y="59"/>
                </a:lnTo>
                <a:lnTo>
                  <a:pt x="32" y="59"/>
                </a:lnTo>
                <a:lnTo>
                  <a:pt x="50" y="51"/>
                </a:lnTo>
                <a:lnTo>
                  <a:pt x="71" y="48"/>
                </a:lnTo>
                <a:lnTo>
                  <a:pt x="83" y="45"/>
                </a:lnTo>
                <a:lnTo>
                  <a:pt x="89" y="42"/>
                </a:lnTo>
                <a:lnTo>
                  <a:pt x="95" y="39"/>
                </a:lnTo>
                <a:lnTo>
                  <a:pt x="95" y="33"/>
                </a:lnTo>
                <a:lnTo>
                  <a:pt x="95" y="18"/>
                </a:lnTo>
                <a:lnTo>
                  <a:pt x="95" y="6"/>
                </a:lnTo>
                <a:lnTo>
                  <a:pt x="95" y="3"/>
                </a:lnTo>
                <a:lnTo>
                  <a:pt x="92" y="0"/>
                </a:lnTo>
                <a:lnTo>
                  <a:pt x="89" y="3"/>
                </a:lnTo>
                <a:lnTo>
                  <a:pt x="83" y="9"/>
                </a:lnTo>
                <a:lnTo>
                  <a:pt x="71" y="18"/>
                </a:lnTo>
                <a:lnTo>
                  <a:pt x="62" y="27"/>
                </a:lnTo>
                <a:lnTo>
                  <a:pt x="50" y="30"/>
                </a:lnTo>
                <a:lnTo>
                  <a:pt x="38" y="30"/>
                </a:lnTo>
                <a:lnTo>
                  <a:pt x="26" y="30"/>
                </a:lnTo>
                <a:lnTo>
                  <a:pt x="17" y="27"/>
                </a:lnTo>
                <a:lnTo>
                  <a:pt x="12" y="21"/>
                </a:lnTo>
                <a:lnTo>
                  <a:pt x="9" y="21"/>
                </a:lnTo>
                <a:lnTo>
                  <a:pt x="6" y="21"/>
                </a:lnTo>
                <a:lnTo>
                  <a:pt x="3" y="18"/>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24" name="Freeform 264"/>
          <p:cNvSpPr>
            <a:spLocks/>
          </p:cNvSpPr>
          <p:nvPr/>
        </p:nvSpPr>
        <p:spPr bwMode="auto">
          <a:xfrm>
            <a:off x="4021138" y="4672013"/>
            <a:ext cx="176212" cy="153987"/>
          </a:xfrm>
          <a:custGeom>
            <a:avLst/>
            <a:gdLst>
              <a:gd name="T0" fmla="*/ 0 w 78"/>
              <a:gd name="T1" fmla="*/ 2147483647 h 65"/>
              <a:gd name="T2" fmla="*/ 0 w 78"/>
              <a:gd name="T3" fmla="*/ 2147483647 h 65"/>
              <a:gd name="T4" fmla="*/ 2147483647 w 78"/>
              <a:gd name="T5" fmla="*/ 2147483647 h 65"/>
              <a:gd name="T6" fmla="*/ 2147483647 w 78"/>
              <a:gd name="T7" fmla="*/ 2147483647 h 65"/>
              <a:gd name="T8" fmla="*/ 2147483647 w 78"/>
              <a:gd name="T9" fmla="*/ 2147483647 h 65"/>
              <a:gd name="T10" fmla="*/ 2147483647 w 78"/>
              <a:gd name="T11" fmla="*/ 2147483647 h 65"/>
              <a:gd name="T12" fmla="*/ 2147483647 w 78"/>
              <a:gd name="T13" fmla="*/ 0 h 65"/>
              <a:gd name="T14" fmla="*/ 2147483647 w 78"/>
              <a:gd name="T15" fmla="*/ 2147483647 h 65"/>
              <a:gd name="T16" fmla="*/ 0 w 78"/>
              <a:gd name="T17" fmla="*/ 2147483647 h 65"/>
              <a:gd name="T18" fmla="*/ 0 w 78"/>
              <a:gd name="T19" fmla="*/ 2147483647 h 65"/>
              <a:gd name="T20" fmla="*/ 2147483647 w 78"/>
              <a:gd name="T21" fmla="*/ 2147483647 h 65"/>
              <a:gd name="T22" fmla="*/ 2147483647 w 78"/>
              <a:gd name="T23" fmla="*/ 2147483647 h 65"/>
              <a:gd name="T24" fmla="*/ 2147483647 w 78"/>
              <a:gd name="T25" fmla="*/ 2147483647 h 65"/>
              <a:gd name="T26" fmla="*/ 2147483647 w 78"/>
              <a:gd name="T27" fmla="*/ 2147483647 h 65"/>
              <a:gd name="T28" fmla="*/ 2147483647 w 78"/>
              <a:gd name="T29" fmla="*/ 2147483647 h 65"/>
              <a:gd name="T30" fmla="*/ 2147483647 w 78"/>
              <a:gd name="T31" fmla="*/ 2147483647 h 65"/>
              <a:gd name="T32" fmla="*/ 2147483647 w 78"/>
              <a:gd name="T33" fmla="*/ 2147483647 h 65"/>
              <a:gd name="T34" fmla="*/ 2147483647 w 78"/>
              <a:gd name="T35" fmla="*/ 2147483647 h 65"/>
              <a:gd name="T36" fmla="*/ 2147483647 w 78"/>
              <a:gd name="T37" fmla="*/ 2147483647 h 65"/>
              <a:gd name="T38" fmla="*/ 2147483647 w 78"/>
              <a:gd name="T39" fmla="*/ 2147483647 h 65"/>
              <a:gd name="T40" fmla="*/ 2147483647 w 78"/>
              <a:gd name="T41" fmla="*/ 2147483647 h 65"/>
              <a:gd name="T42" fmla="*/ 2147483647 w 78"/>
              <a:gd name="T43" fmla="*/ 2147483647 h 65"/>
              <a:gd name="T44" fmla="*/ 2147483647 w 78"/>
              <a:gd name="T45" fmla="*/ 2147483647 h 65"/>
              <a:gd name="T46" fmla="*/ 2147483647 w 78"/>
              <a:gd name="T47" fmla="*/ 0 h 65"/>
              <a:gd name="T48" fmla="*/ 2147483647 w 78"/>
              <a:gd name="T49" fmla="*/ 2147483647 h 65"/>
              <a:gd name="T50" fmla="*/ 2147483647 w 78"/>
              <a:gd name="T51" fmla="*/ 2147483647 h 65"/>
              <a:gd name="T52" fmla="*/ 2147483647 w 78"/>
              <a:gd name="T53" fmla="*/ 2147483647 h 65"/>
              <a:gd name="T54" fmla="*/ 2147483647 w 78"/>
              <a:gd name="T55" fmla="*/ 2147483647 h 65"/>
              <a:gd name="T56" fmla="*/ 2147483647 w 78"/>
              <a:gd name="T57" fmla="*/ 2147483647 h 65"/>
              <a:gd name="T58" fmla="*/ 0 w 78"/>
              <a:gd name="T59" fmla="*/ 2147483647 h 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65"/>
              <a:gd name="T92" fmla="*/ 78 w 78"/>
              <a:gd name="T93" fmla="*/ 65 h 6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65">
                <a:moveTo>
                  <a:pt x="0" y="3"/>
                </a:moveTo>
                <a:lnTo>
                  <a:pt x="0" y="3"/>
                </a:lnTo>
                <a:lnTo>
                  <a:pt x="42" y="65"/>
                </a:lnTo>
                <a:lnTo>
                  <a:pt x="57" y="42"/>
                </a:lnTo>
                <a:lnTo>
                  <a:pt x="78" y="33"/>
                </a:lnTo>
                <a:lnTo>
                  <a:pt x="75" y="12"/>
                </a:lnTo>
                <a:lnTo>
                  <a:pt x="66" y="0"/>
                </a:lnTo>
                <a:lnTo>
                  <a:pt x="18" y="3"/>
                </a:lnTo>
                <a:lnTo>
                  <a:pt x="0" y="3"/>
                </a:lnTo>
                <a:lnTo>
                  <a:pt x="21" y="36"/>
                </a:lnTo>
                <a:lnTo>
                  <a:pt x="30" y="47"/>
                </a:lnTo>
                <a:lnTo>
                  <a:pt x="39" y="53"/>
                </a:lnTo>
                <a:lnTo>
                  <a:pt x="45" y="56"/>
                </a:lnTo>
                <a:lnTo>
                  <a:pt x="51" y="53"/>
                </a:lnTo>
                <a:lnTo>
                  <a:pt x="57" y="44"/>
                </a:lnTo>
                <a:lnTo>
                  <a:pt x="69" y="39"/>
                </a:lnTo>
                <a:lnTo>
                  <a:pt x="75" y="33"/>
                </a:lnTo>
                <a:lnTo>
                  <a:pt x="78" y="24"/>
                </a:lnTo>
                <a:lnTo>
                  <a:pt x="75" y="12"/>
                </a:lnTo>
                <a:lnTo>
                  <a:pt x="72" y="6"/>
                </a:lnTo>
                <a:lnTo>
                  <a:pt x="66" y="3"/>
                </a:lnTo>
                <a:lnTo>
                  <a:pt x="60" y="3"/>
                </a:lnTo>
                <a:lnTo>
                  <a:pt x="54" y="0"/>
                </a:lnTo>
                <a:lnTo>
                  <a:pt x="42" y="3"/>
                </a:lnTo>
                <a:lnTo>
                  <a:pt x="30" y="3"/>
                </a:lnTo>
                <a:lnTo>
                  <a:pt x="21" y="3"/>
                </a:lnTo>
                <a:lnTo>
                  <a:pt x="15" y="3"/>
                </a:lnTo>
                <a:lnTo>
                  <a:pt x="9" y="3"/>
                </a:lnTo>
                <a:lnTo>
                  <a:pt x="0"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25" name="Freeform 265"/>
          <p:cNvSpPr>
            <a:spLocks/>
          </p:cNvSpPr>
          <p:nvPr/>
        </p:nvSpPr>
        <p:spPr bwMode="auto">
          <a:xfrm>
            <a:off x="4819650" y="4556125"/>
            <a:ext cx="104775" cy="234950"/>
          </a:xfrm>
          <a:custGeom>
            <a:avLst/>
            <a:gdLst>
              <a:gd name="T0" fmla="*/ 2147483647 w 45"/>
              <a:gd name="T1" fmla="*/ 0 h 97"/>
              <a:gd name="T2" fmla="*/ 2147483647 w 45"/>
              <a:gd name="T3" fmla="*/ 0 h 97"/>
              <a:gd name="T4" fmla="*/ 2147483647 w 45"/>
              <a:gd name="T5" fmla="*/ 2147483647 h 97"/>
              <a:gd name="T6" fmla="*/ 2147483647 w 45"/>
              <a:gd name="T7" fmla="*/ 2147483647 h 97"/>
              <a:gd name="T8" fmla="*/ 2147483647 w 45"/>
              <a:gd name="T9" fmla="*/ 2147483647 h 97"/>
              <a:gd name="T10" fmla="*/ 2147483647 w 45"/>
              <a:gd name="T11" fmla="*/ 2147483647 h 97"/>
              <a:gd name="T12" fmla="*/ 2147483647 w 45"/>
              <a:gd name="T13" fmla="*/ 2147483647 h 97"/>
              <a:gd name="T14" fmla="*/ 2147483647 w 45"/>
              <a:gd name="T15" fmla="*/ 2147483647 h 97"/>
              <a:gd name="T16" fmla="*/ 2147483647 w 45"/>
              <a:gd name="T17" fmla="*/ 2147483647 h 97"/>
              <a:gd name="T18" fmla="*/ 2147483647 w 45"/>
              <a:gd name="T19" fmla="*/ 2147483647 h 97"/>
              <a:gd name="T20" fmla="*/ 0 w 45"/>
              <a:gd name="T21" fmla="*/ 2147483647 h 97"/>
              <a:gd name="T22" fmla="*/ 2147483647 w 45"/>
              <a:gd name="T23" fmla="*/ 0 h 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97"/>
              <a:gd name="T38" fmla="*/ 45 w 45"/>
              <a:gd name="T39" fmla="*/ 97 h 9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97">
                <a:moveTo>
                  <a:pt x="6" y="0"/>
                </a:moveTo>
                <a:lnTo>
                  <a:pt x="6" y="0"/>
                </a:lnTo>
                <a:lnTo>
                  <a:pt x="9" y="50"/>
                </a:lnTo>
                <a:lnTo>
                  <a:pt x="12" y="77"/>
                </a:lnTo>
                <a:lnTo>
                  <a:pt x="3" y="97"/>
                </a:lnTo>
                <a:lnTo>
                  <a:pt x="18" y="86"/>
                </a:lnTo>
                <a:lnTo>
                  <a:pt x="39" y="68"/>
                </a:lnTo>
                <a:lnTo>
                  <a:pt x="39" y="38"/>
                </a:lnTo>
                <a:lnTo>
                  <a:pt x="45" y="23"/>
                </a:lnTo>
                <a:lnTo>
                  <a:pt x="6" y="14"/>
                </a:lnTo>
                <a:lnTo>
                  <a:pt x="0" y="14"/>
                </a:lnTo>
                <a:lnTo>
                  <a:pt x="6"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26" name="Freeform 266"/>
          <p:cNvSpPr>
            <a:spLocks/>
          </p:cNvSpPr>
          <p:nvPr/>
        </p:nvSpPr>
        <p:spPr bwMode="auto">
          <a:xfrm>
            <a:off x="4826000" y="4556125"/>
            <a:ext cx="84138" cy="227013"/>
          </a:xfrm>
          <a:custGeom>
            <a:avLst/>
            <a:gdLst>
              <a:gd name="T0" fmla="*/ 0 w 39"/>
              <a:gd name="T1" fmla="*/ 2147483647 h 94"/>
              <a:gd name="T2" fmla="*/ 2147483647 w 39"/>
              <a:gd name="T3" fmla="*/ 0 h 94"/>
              <a:gd name="T4" fmla="*/ 2147483647 w 39"/>
              <a:gd name="T5" fmla="*/ 2147483647 h 94"/>
              <a:gd name="T6" fmla="*/ 2147483647 w 39"/>
              <a:gd name="T7" fmla="*/ 2147483647 h 94"/>
              <a:gd name="T8" fmla="*/ 2147483647 w 39"/>
              <a:gd name="T9" fmla="*/ 2147483647 h 94"/>
              <a:gd name="T10" fmla="*/ 2147483647 w 39"/>
              <a:gd name="T11" fmla="*/ 2147483647 h 94"/>
              <a:gd name="T12" fmla="*/ 2147483647 w 39"/>
              <a:gd name="T13" fmla="*/ 2147483647 h 94"/>
              <a:gd name="T14" fmla="*/ 2147483647 w 39"/>
              <a:gd name="T15" fmla="*/ 2147483647 h 94"/>
              <a:gd name="T16" fmla="*/ 2147483647 w 39"/>
              <a:gd name="T17" fmla="*/ 2147483647 h 94"/>
              <a:gd name="T18" fmla="*/ 2147483647 w 39"/>
              <a:gd name="T19" fmla="*/ 2147483647 h 94"/>
              <a:gd name="T20" fmla="*/ 2147483647 w 39"/>
              <a:gd name="T21" fmla="*/ 2147483647 h 94"/>
              <a:gd name="T22" fmla="*/ 2147483647 w 39"/>
              <a:gd name="T23" fmla="*/ 2147483647 h 94"/>
              <a:gd name="T24" fmla="*/ 2147483647 w 39"/>
              <a:gd name="T25" fmla="*/ 2147483647 h 94"/>
              <a:gd name="T26" fmla="*/ 2147483647 w 39"/>
              <a:gd name="T27" fmla="*/ 2147483647 h 94"/>
              <a:gd name="T28" fmla="*/ 2147483647 w 39"/>
              <a:gd name="T29" fmla="*/ 2147483647 h 94"/>
              <a:gd name="T30" fmla="*/ 2147483647 w 39"/>
              <a:gd name="T31" fmla="*/ 2147483647 h 94"/>
              <a:gd name="T32" fmla="*/ 2147483647 w 39"/>
              <a:gd name="T33" fmla="*/ 2147483647 h 94"/>
              <a:gd name="T34" fmla="*/ 2147483647 w 39"/>
              <a:gd name="T35" fmla="*/ 2147483647 h 94"/>
              <a:gd name="T36" fmla="*/ 2147483647 w 39"/>
              <a:gd name="T37" fmla="*/ 2147483647 h 94"/>
              <a:gd name="T38" fmla="*/ 2147483647 w 39"/>
              <a:gd name="T39" fmla="*/ 2147483647 h 94"/>
              <a:gd name="T40" fmla="*/ 2147483647 w 39"/>
              <a:gd name="T41" fmla="*/ 2147483647 h 94"/>
              <a:gd name="T42" fmla="*/ 2147483647 w 39"/>
              <a:gd name="T43" fmla="*/ 2147483647 h 94"/>
              <a:gd name="T44" fmla="*/ 2147483647 w 39"/>
              <a:gd name="T45" fmla="*/ 2147483647 h 94"/>
              <a:gd name="T46" fmla="*/ 2147483647 w 39"/>
              <a:gd name="T47" fmla="*/ 2147483647 h 94"/>
              <a:gd name="T48" fmla="*/ 0 w 39"/>
              <a:gd name="T49" fmla="*/ 2147483647 h 94"/>
              <a:gd name="T50" fmla="*/ 0 w 39"/>
              <a:gd name="T51" fmla="*/ 2147483647 h 94"/>
              <a:gd name="T52" fmla="*/ 0 w 39"/>
              <a:gd name="T53" fmla="*/ 2147483647 h 9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9"/>
              <a:gd name="T82" fmla="*/ 0 h 94"/>
              <a:gd name="T83" fmla="*/ 39 w 39"/>
              <a:gd name="T84" fmla="*/ 94 h 9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9" h="94">
                <a:moveTo>
                  <a:pt x="0" y="9"/>
                </a:moveTo>
                <a:lnTo>
                  <a:pt x="3" y="0"/>
                </a:lnTo>
                <a:lnTo>
                  <a:pt x="6" y="26"/>
                </a:lnTo>
                <a:lnTo>
                  <a:pt x="6" y="47"/>
                </a:lnTo>
                <a:lnTo>
                  <a:pt x="9" y="65"/>
                </a:lnTo>
                <a:lnTo>
                  <a:pt x="9" y="77"/>
                </a:lnTo>
                <a:lnTo>
                  <a:pt x="6" y="89"/>
                </a:lnTo>
                <a:lnTo>
                  <a:pt x="3" y="91"/>
                </a:lnTo>
                <a:lnTo>
                  <a:pt x="3" y="94"/>
                </a:lnTo>
                <a:lnTo>
                  <a:pt x="6" y="94"/>
                </a:lnTo>
                <a:lnTo>
                  <a:pt x="9" y="91"/>
                </a:lnTo>
                <a:lnTo>
                  <a:pt x="15" y="86"/>
                </a:lnTo>
                <a:lnTo>
                  <a:pt x="27" y="77"/>
                </a:lnTo>
                <a:lnTo>
                  <a:pt x="33" y="68"/>
                </a:lnTo>
                <a:lnTo>
                  <a:pt x="36" y="53"/>
                </a:lnTo>
                <a:lnTo>
                  <a:pt x="36" y="41"/>
                </a:lnTo>
                <a:lnTo>
                  <a:pt x="39" y="32"/>
                </a:lnTo>
                <a:lnTo>
                  <a:pt x="39" y="26"/>
                </a:lnTo>
                <a:lnTo>
                  <a:pt x="36" y="23"/>
                </a:lnTo>
                <a:lnTo>
                  <a:pt x="30" y="20"/>
                </a:lnTo>
                <a:lnTo>
                  <a:pt x="24" y="20"/>
                </a:lnTo>
                <a:lnTo>
                  <a:pt x="15" y="17"/>
                </a:lnTo>
                <a:lnTo>
                  <a:pt x="6" y="14"/>
                </a:lnTo>
                <a:lnTo>
                  <a:pt x="3" y="14"/>
                </a:lnTo>
                <a:lnTo>
                  <a:pt x="0" y="14"/>
                </a:lnTo>
                <a:lnTo>
                  <a:pt x="0" y="11"/>
                </a:lnTo>
                <a:lnTo>
                  <a:pt x="0" y="9"/>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27" name="Freeform 267"/>
          <p:cNvSpPr>
            <a:spLocks/>
          </p:cNvSpPr>
          <p:nvPr/>
        </p:nvSpPr>
        <p:spPr bwMode="auto">
          <a:xfrm>
            <a:off x="4946650" y="4421188"/>
            <a:ext cx="176213" cy="250825"/>
          </a:xfrm>
          <a:custGeom>
            <a:avLst/>
            <a:gdLst>
              <a:gd name="T0" fmla="*/ 2147483647 w 78"/>
              <a:gd name="T1" fmla="*/ 2147483647 h 104"/>
              <a:gd name="T2" fmla="*/ 2147483647 w 78"/>
              <a:gd name="T3" fmla="*/ 2147483647 h 104"/>
              <a:gd name="T4" fmla="*/ 0 w 78"/>
              <a:gd name="T5" fmla="*/ 2147483647 h 104"/>
              <a:gd name="T6" fmla="*/ 2147483647 w 78"/>
              <a:gd name="T7" fmla="*/ 2147483647 h 104"/>
              <a:gd name="T8" fmla="*/ 2147483647 w 78"/>
              <a:gd name="T9" fmla="*/ 2147483647 h 104"/>
              <a:gd name="T10" fmla="*/ 2147483647 w 78"/>
              <a:gd name="T11" fmla="*/ 2147483647 h 104"/>
              <a:gd name="T12" fmla="*/ 2147483647 w 78"/>
              <a:gd name="T13" fmla="*/ 2147483647 h 104"/>
              <a:gd name="T14" fmla="*/ 2147483647 w 78"/>
              <a:gd name="T15" fmla="*/ 2147483647 h 104"/>
              <a:gd name="T16" fmla="*/ 2147483647 w 78"/>
              <a:gd name="T17" fmla="*/ 0 h 104"/>
              <a:gd name="T18" fmla="*/ 2147483647 w 78"/>
              <a:gd name="T19" fmla="*/ 2147483647 h 104"/>
              <a:gd name="T20" fmla="*/ 2147483647 w 78"/>
              <a:gd name="T21" fmla="*/ 2147483647 h 104"/>
              <a:gd name="T22" fmla="*/ 2147483647 w 78"/>
              <a:gd name="T23" fmla="*/ 2147483647 h 1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
              <a:gd name="T37" fmla="*/ 0 h 104"/>
              <a:gd name="T38" fmla="*/ 78 w 78"/>
              <a:gd name="T39" fmla="*/ 104 h 1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 h="104">
                <a:moveTo>
                  <a:pt x="9" y="33"/>
                </a:moveTo>
                <a:lnTo>
                  <a:pt x="9" y="33"/>
                </a:lnTo>
                <a:lnTo>
                  <a:pt x="0" y="95"/>
                </a:lnTo>
                <a:lnTo>
                  <a:pt x="15" y="104"/>
                </a:lnTo>
                <a:lnTo>
                  <a:pt x="30" y="98"/>
                </a:lnTo>
                <a:lnTo>
                  <a:pt x="42" y="71"/>
                </a:lnTo>
                <a:lnTo>
                  <a:pt x="78" y="51"/>
                </a:lnTo>
                <a:lnTo>
                  <a:pt x="33" y="21"/>
                </a:lnTo>
                <a:lnTo>
                  <a:pt x="27" y="0"/>
                </a:lnTo>
                <a:lnTo>
                  <a:pt x="21" y="30"/>
                </a:lnTo>
                <a:lnTo>
                  <a:pt x="15" y="39"/>
                </a:lnTo>
                <a:lnTo>
                  <a:pt x="9" y="3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28" name="Freeform 268"/>
          <p:cNvSpPr>
            <a:spLocks/>
          </p:cNvSpPr>
          <p:nvPr/>
        </p:nvSpPr>
        <p:spPr bwMode="auto">
          <a:xfrm>
            <a:off x="4953000" y="4437063"/>
            <a:ext cx="147638" cy="227012"/>
          </a:xfrm>
          <a:custGeom>
            <a:avLst/>
            <a:gdLst>
              <a:gd name="T0" fmla="*/ 2147483647 w 66"/>
              <a:gd name="T1" fmla="*/ 2147483647 h 95"/>
              <a:gd name="T2" fmla="*/ 2147483647 w 66"/>
              <a:gd name="T3" fmla="*/ 2147483647 h 95"/>
              <a:gd name="T4" fmla="*/ 2147483647 w 66"/>
              <a:gd name="T5" fmla="*/ 2147483647 h 95"/>
              <a:gd name="T6" fmla="*/ 0 w 66"/>
              <a:gd name="T7" fmla="*/ 2147483647 h 95"/>
              <a:gd name="T8" fmla="*/ 0 w 66"/>
              <a:gd name="T9" fmla="*/ 2147483647 h 95"/>
              <a:gd name="T10" fmla="*/ 2147483647 w 66"/>
              <a:gd name="T11" fmla="*/ 2147483647 h 95"/>
              <a:gd name="T12" fmla="*/ 2147483647 w 66"/>
              <a:gd name="T13" fmla="*/ 2147483647 h 95"/>
              <a:gd name="T14" fmla="*/ 2147483647 w 66"/>
              <a:gd name="T15" fmla="*/ 2147483647 h 95"/>
              <a:gd name="T16" fmla="*/ 2147483647 w 66"/>
              <a:gd name="T17" fmla="*/ 2147483647 h 95"/>
              <a:gd name="T18" fmla="*/ 2147483647 w 66"/>
              <a:gd name="T19" fmla="*/ 2147483647 h 95"/>
              <a:gd name="T20" fmla="*/ 2147483647 w 66"/>
              <a:gd name="T21" fmla="*/ 2147483647 h 95"/>
              <a:gd name="T22" fmla="*/ 2147483647 w 66"/>
              <a:gd name="T23" fmla="*/ 2147483647 h 95"/>
              <a:gd name="T24" fmla="*/ 2147483647 w 66"/>
              <a:gd name="T25" fmla="*/ 2147483647 h 95"/>
              <a:gd name="T26" fmla="*/ 2147483647 w 66"/>
              <a:gd name="T27" fmla="*/ 2147483647 h 95"/>
              <a:gd name="T28" fmla="*/ 2147483647 w 66"/>
              <a:gd name="T29" fmla="*/ 2147483647 h 95"/>
              <a:gd name="T30" fmla="*/ 2147483647 w 66"/>
              <a:gd name="T31" fmla="*/ 2147483647 h 95"/>
              <a:gd name="T32" fmla="*/ 2147483647 w 66"/>
              <a:gd name="T33" fmla="*/ 2147483647 h 95"/>
              <a:gd name="T34" fmla="*/ 2147483647 w 66"/>
              <a:gd name="T35" fmla="*/ 2147483647 h 95"/>
              <a:gd name="T36" fmla="*/ 2147483647 w 66"/>
              <a:gd name="T37" fmla="*/ 2147483647 h 95"/>
              <a:gd name="T38" fmla="*/ 2147483647 w 66"/>
              <a:gd name="T39" fmla="*/ 2147483647 h 95"/>
              <a:gd name="T40" fmla="*/ 2147483647 w 66"/>
              <a:gd name="T41" fmla="*/ 2147483647 h 95"/>
              <a:gd name="T42" fmla="*/ 2147483647 w 66"/>
              <a:gd name="T43" fmla="*/ 0 h 95"/>
              <a:gd name="T44" fmla="*/ 2147483647 w 66"/>
              <a:gd name="T45" fmla="*/ 0 h 95"/>
              <a:gd name="T46" fmla="*/ 2147483647 w 66"/>
              <a:gd name="T47" fmla="*/ 2147483647 h 95"/>
              <a:gd name="T48" fmla="*/ 2147483647 w 66"/>
              <a:gd name="T49" fmla="*/ 2147483647 h 95"/>
              <a:gd name="T50" fmla="*/ 2147483647 w 66"/>
              <a:gd name="T51" fmla="*/ 2147483647 h 95"/>
              <a:gd name="T52" fmla="*/ 2147483647 w 66"/>
              <a:gd name="T53" fmla="*/ 2147483647 h 95"/>
              <a:gd name="T54" fmla="*/ 2147483647 w 66"/>
              <a:gd name="T55" fmla="*/ 2147483647 h 95"/>
              <a:gd name="T56" fmla="*/ 2147483647 w 66"/>
              <a:gd name="T57" fmla="*/ 2147483647 h 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6"/>
              <a:gd name="T88" fmla="*/ 0 h 95"/>
              <a:gd name="T89" fmla="*/ 66 w 66"/>
              <a:gd name="T90" fmla="*/ 95 h 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6" h="95">
                <a:moveTo>
                  <a:pt x="9" y="30"/>
                </a:moveTo>
                <a:lnTo>
                  <a:pt x="6" y="27"/>
                </a:lnTo>
                <a:lnTo>
                  <a:pt x="3" y="60"/>
                </a:lnTo>
                <a:lnTo>
                  <a:pt x="0" y="71"/>
                </a:lnTo>
                <a:lnTo>
                  <a:pt x="0" y="83"/>
                </a:lnTo>
                <a:lnTo>
                  <a:pt x="3" y="89"/>
                </a:lnTo>
                <a:lnTo>
                  <a:pt x="6" y="95"/>
                </a:lnTo>
                <a:lnTo>
                  <a:pt x="12" y="95"/>
                </a:lnTo>
                <a:lnTo>
                  <a:pt x="21" y="95"/>
                </a:lnTo>
                <a:lnTo>
                  <a:pt x="27" y="89"/>
                </a:lnTo>
                <a:lnTo>
                  <a:pt x="33" y="80"/>
                </a:lnTo>
                <a:lnTo>
                  <a:pt x="42" y="65"/>
                </a:lnTo>
                <a:lnTo>
                  <a:pt x="57" y="57"/>
                </a:lnTo>
                <a:lnTo>
                  <a:pt x="63" y="51"/>
                </a:lnTo>
                <a:lnTo>
                  <a:pt x="66" y="45"/>
                </a:lnTo>
                <a:lnTo>
                  <a:pt x="60" y="36"/>
                </a:lnTo>
                <a:lnTo>
                  <a:pt x="54" y="30"/>
                </a:lnTo>
                <a:lnTo>
                  <a:pt x="42" y="24"/>
                </a:lnTo>
                <a:lnTo>
                  <a:pt x="36" y="15"/>
                </a:lnTo>
                <a:lnTo>
                  <a:pt x="30" y="9"/>
                </a:lnTo>
                <a:lnTo>
                  <a:pt x="27" y="6"/>
                </a:lnTo>
                <a:lnTo>
                  <a:pt x="27" y="0"/>
                </a:lnTo>
                <a:lnTo>
                  <a:pt x="24" y="0"/>
                </a:lnTo>
                <a:lnTo>
                  <a:pt x="24" y="3"/>
                </a:lnTo>
                <a:lnTo>
                  <a:pt x="21" y="9"/>
                </a:lnTo>
                <a:lnTo>
                  <a:pt x="18" y="21"/>
                </a:lnTo>
                <a:lnTo>
                  <a:pt x="15" y="30"/>
                </a:lnTo>
                <a:lnTo>
                  <a:pt x="12" y="30"/>
                </a:lnTo>
                <a:lnTo>
                  <a:pt x="9" y="3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29" name="Freeform 269"/>
          <p:cNvSpPr>
            <a:spLocks/>
          </p:cNvSpPr>
          <p:nvPr/>
        </p:nvSpPr>
        <p:spPr bwMode="auto">
          <a:xfrm>
            <a:off x="5030788" y="4103688"/>
            <a:ext cx="112712" cy="277812"/>
          </a:xfrm>
          <a:custGeom>
            <a:avLst/>
            <a:gdLst>
              <a:gd name="T0" fmla="*/ 0 w 47"/>
              <a:gd name="T1" fmla="*/ 2147483647 h 116"/>
              <a:gd name="T2" fmla="*/ 0 w 47"/>
              <a:gd name="T3" fmla="*/ 2147483647 h 116"/>
              <a:gd name="T4" fmla="*/ 2147483647 w 47"/>
              <a:gd name="T5" fmla="*/ 2147483647 h 116"/>
              <a:gd name="T6" fmla="*/ 2147483647 w 47"/>
              <a:gd name="T7" fmla="*/ 2147483647 h 116"/>
              <a:gd name="T8" fmla="*/ 2147483647 w 47"/>
              <a:gd name="T9" fmla="*/ 2147483647 h 116"/>
              <a:gd name="T10" fmla="*/ 2147483647 w 47"/>
              <a:gd name="T11" fmla="*/ 0 h 116"/>
              <a:gd name="T12" fmla="*/ 2147483647 w 47"/>
              <a:gd name="T13" fmla="*/ 2147483647 h 116"/>
              <a:gd name="T14" fmla="*/ 0 w 47"/>
              <a:gd name="T15" fmla="*/ 2147483647 h 116"/>
              <a:gd name="T16" fmla="*/ 2147483647 w 47"/>
              <a:gd name="T17" fmla="*/ 2147483647 h 116"/>
              <a:gd name="T18" fmla="*/ 0 w 47"/>
              <a:gd name="T19" fmla="*/ 2147483647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
              <a:gd name="T31" fmla="*/ 0 h 116"/>
              <a:gd name="T32" fmla="*/ 47 w 47"/>
              <a:gd name="T33" fmla="*/ 116 h 11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 h="116">
                <a:moveTo>
                  <a:pt x="0" y="59"/>
                </a:moveTo>
                <a:lnTo>
                  <a:pt x="0" y="59"/>
                </a:lnTo>
                <a:lnTo>
                  <a:pt x="9" y="116"/>
                </a:lnTo>
                <a:lnTo>
                  <a:pt x="30" y="77"/>
                </a:lnTo>
                <a:lnTo>
                  <a:pt x="47" y="50"/>
                </a:lnTo>
                <a:lnTo>
                  <a:pt x="42" y="0"/>
                </a:lnTo>
                <a:lnTo>
                  <a:pt x="6" y="21"/>
                </a:lnTo>
                <a:lnTo>
                  <a:pt x="0" y="36"/>
                </a:lnTo>
                <a:lnTo>
                  <a:pt x="3" y="59"/>
                </a:lnTo>
                <a:lnTo>
                  <a:pt x="0" y="59"/>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30" name="Freeform 270"/>
          <p:cNvSpPr>
            <a:spLocks/>
          </p:cNvSpPr>
          <p:nvPr/>
        </p:nvSpPr>
        <p:spPr bwMode="auto">
          <a:xfrm>
            <a:off x="5030788" y="4124325"/>
            <a:ext cx="98425" cy="230188"/>
          </a:xfrm>
          <a:custGeom>
            <a:avLst/>
            <a:gdLst>
              <a:gd name="T0" fmla="*/ 2147483647 w 44"/>
              <a:gd name="T1" fmla="*/ 2147483647 h 95"/>
              <a:gd name="T2" fmla="*/ 0 w 44"/>
              <a:gd name="T3" fmla="*/ 2147483647 h 95"/>
              <a:gd name="T4" fmla="*/ 2147483647 w 44"/>
              <a:gd name="T5" fmla="*/ 2147483647 h 95"/>
              <a:gd name="T6" fmla="*/ 2147483647 w 44"/>
              <a:gd name="T7" fmla="*/ 2147483647 h 95"/>
              <a:gd name="T8" fmla="*/ 2147483647 w 44"/>
              <a:gd name="T9" fmla="*/ 2147483647 h 95"/>
              <a:gd name="T10" fmla="*/ 2147483647 w 44"/>
              <a:gd name="T11" fmla="*/ 2147483647 h 95"/>
              <a:gd name="T12" fmla="*/ 2147483647 w 44"/>
              <a:gd name="T13" fmla="*/ 2147483647 h 95"/>
              <a:gd name="T14" fmla="*/ 2147483647 w 44"/>
              <a:gd name="T15" fmla="*/ 2147483647 h 95"/>
              <a:gd name="T16" fmla="*/ 2147483647 w 44"/>
              <a:gd name="T17" fmla="*/ 2147483647 h 95"/>
              <a:gd name="T18" fmla="*/ 2147483647 w 44"/>
              <a:gd name="T19" fmla="*/ 2147483647 h 95"/>
              <a:gd name="T20" fmla="*/ 2147483647 w 44"/>
              <a:gd name="T21" fmla="*/ 2147483647 h 95"/>
              <a:gd name="T22" fmla="*/ 2147483647 w 44"/>
              <a:gd name="T23" fmla="*/ 2147483647 h 95"/>
              <a:gd name="T24" fmla="*/ 2147483647 w 44"/>
              <a:gd name="T25" fmla="*/ 0 h 95"/>
              <a:gd name="T26" fmla="*/ 2147483647 w 44"/>
              <a:gd name="T27" fmla="*/ 0 h 95"/>
              <a:gd name="T28" fmla="*/ 2147483647 w 44"/>
              <a:gd name="T29" fmla="*/ 2147483647 h 95"/>
              <a:gd name="T30" fmla="*/ 2147483647 w 44"/>
              <a:gd name="T31" fmla="*/ 2147483647 h 95"/>
              <a:gd name="T32" fmla="*/ 2147483647 w 44"/>
              <a:gd name="T33" fmla="*/ 2147483647 h 95"/>
              <a:gd name="T34" fmla="*/ 2147483647 w 44"/>
              <a:gd name="T35" fmla="*/ 2147483647 h 95"/>
              <a:gd name="T36" fmla="*/ 2147483647 w 44"/>
              <a:gd name="T37" fmla="*/ 2147483647 h 95"/>
              <a:gd name="T38" fmla="*/ 0 w 44"/>
              <a:gd name="T39" fmla="*/ 2147483647 h 95"/>
              <a:gd name="T40" fmla="*/ 2147483647 w 44"/>
              <a:gd name="T41" fmla="*/ 2147483647 h 95"/>
              <a:gd name="T42" fmla="*/ 2147483647 w 44"/>
              <a:gd name="T43" fmla="*/ 2147483647 h 95"/>
              <a:gd name="T44" fmla="*/ 2147483647 w 44"/>
              <a:gd name="T45" fmla="*/ 2147483647 h 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95"/>
              <a:gd name="T71" fmla="*/ 44 w 44"/>
              <a:gd name="T72" fmla="*/ 95 h 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95">
                <a:moveTo>
                  <a:pt x="3" y="50"/>
                </a:moveTo>
                <a:lnTo>
                  <a:pt x="0" y="50"/>
                </a:lnTo>
                <a:lnTo>
                  <a:pt x="6" y="80"/>
                </a:lnTo>
                <a:lnTo>
                  <a:pt x="6" y="89"/>
                </a:lnTo>
                <a:lnTo>
                  <a:pt x="12" y="95"/>
                </a:lnTo>
                <a:lnTo>
                  <a:pt x="15" y="95"/>
                </a:lnTo>
                <a:lnTo>
                  <a:pt x="21" y="89"/>
                </a:lnTo>
                <a:lnTo>
                  <a:pt x="30" y="71"/>
                </a:lnTo>
                <a:lnTo>
                  <a:pt x="39" y="56"/>
                </a:lnTo>
                <a:lnTo>
                  <a:pt x="44" y="38"/>
                </a:lnTo>
                <a:lnTo>
                  <a:pt x="44" y="18"/>
                </a:lnTo>
                <a:lnTo>
                  <a:pt x="42" y="6"/>
                </a:lnTo>
                <a:lnTo>
                  <a:pt x="39" y="0"/>
                </a:lnTo>
                <a:lnTo>
                  <a:pt x="33" y="0"/>
                </a:lnTo>
                <a:lnTo>
                  <a:pt x="24" y="3"/>
                </a:lnTo>
                <a:lnTo>
                  <a:pt x="15" y="6"/>
                </a:lnTo>
                <a:lnTo>
                  <a:pt x="9" y="12"/>
                </a:lnTo>
                <a:lnTo>
                  <a:pt x="6" y="15"/>
                </a:lnTo>
                <a:lnTo>
                  <a:pt x="3" y="21"/>
                </a:lnTo>
                <a:lnTo>
                  <a:pt x="0" y="27"/>
                </a:lnTo>
                <a:lnTo>
                  <a:pt x="3" y="38"/>
                </a:lnTo>
                <a:lnTo>
                  <a:pt x="3" y="47"/>
                </a:lnTo>
                <a:lnTo>
                  <a:pt x="3" y="5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31" name="Freeform 271"/>
          <p:cNvSpPr>
            <a:spLocks/>
          </p:cNvSpPr>
          <p:nvPr/>
        </p:nvSpPr>
        <p:spPr bwMode="auto">
          <a:xfrm>
            <a:off x="4791075" y="3421063"/>
            <a:ext cx="231775" cy="242887"/>
          </a:xfrm>
          <a:custGeom>
            <a:avLst/>
            <a:gdLst>
              <a:gd name="T0" fmla="*/ 0 w 104"/>
              <a:gd name="T1" fmla="*/ 2147483647 h 100"/>
              <a:gd name="T2" fmla="*/ 0 w 104"/>
              <a:gd name="T3" fmla="*/ 2147483647 h 100"/>
              <a:gd name="T4" fmla="*/ 2147483647 w 104"/>
              <a:gd name="T5" fmla="*/ 2147483647 h 100"/>
              <a:gd name="T6" fmla="*/ 2147483647 w 104"/>
              <a:gd name="T7" fmla="*/ 2147483647 h 100"/>
              <a:gd name="T8" fmla="*/ 2147483647 w 104"/>
              <a:gd name="T9" fmla="*/ 2147483647 h 100"/>
              <a:gd name="T10" fmla="*/ 2147483647 w 104"/>
              <a:gd name="T11" fmla="*/ 2147483647 h 100"/>
              <a:gd name="T12" fmla="*/ 2147483647 w 104"/>
              <a:gd name="T13" fmla="*/ 2147483647 h 100"/>
              <a:gd name="T14" fmla="*/ 2147483647 w 104"/>
              <a:gd name="T15" fmla="*/ 2147483647 h 100"/>
              <a:gd name="T16" fmla="*/ 2147483647 w 104"/>
              <a:gd name="T17" fmla="*/ 2147483647 h 100"/>
              <a:gd name="T18" fmla="*/ 2147483647 w 104"/>
              <a:gd name="T19" fmla="*/ 0 h 100"/>
              <a:gd name="T20" fmla="*/ 2147483647 w 104"/>
              <a:gd name="T21" fmla="*/ 0 h 100"/>
              <a:gd name="T22" fmla="*/ 0 w 104"/>
              <a:gd name="T23" fmla="*/ 2147483647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100"/>
              <a:gd name="T38" fmla="*/ 104 w 104"/>
              <a:gd name="T39" fmla="*/ 100 h 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100">
                <a:moveTo>
                  <a:pt x="0" y="5"/>
                </a:moveTo>
                <a:lnTo>
                  <a:pt x="0" y="5"/>
                </a:lnTo>
                <a:lnTo>
                  <a:pt x="42" y="71"/>
                </a:lnTo>
                <a:lnTo>
                  <a:pt x="42" y="100"/>
                </a:lnTo>
                <a:lnTo>
                  <a:pt x="71" y="77"/>
                </a:lnTo>
                <a:lnTo>
                  <a:pt x="101" y="68"/>
                </a:lnTo>
                <a:lnTo>
                  <a:pt x="104" y="56"/>
                </a:lnTo>
                <a:lnTo>
                  <a:pt x="71" y="11"/>
                </a:lnTo>
                <a:lnTo>
                  <a:pt x="33" y="8"/>
                </a:lnTo>
                <a:lnTo>
                  <a:pt x="6" y="0"/>
                </a:lnTo>
                <a:lnTo>
                  <a:pt x="3" y="0"/>
                </a:lnTo>
                <a:lnTo>
                  <a:pt x="0" y="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32" name="Freeform 272"/>
          <p:cNvSpPr>
            <a:spLocks/>
          </p:cNvSpPr>
          <p:nvPr/>
        </p:nvSpPr>
        <p:spPr bwMode="auto">
          <a:xfrm>
            <a:off x="4791075" y="3421063"/>
            <a:ext cx="231775" cy="227012"/>
          </a:xfrm>
          <a:custGeom>
            <a:avLst/>
            <a:gdLst>
              <a:gd name="T0" fmla="*/ 2147483647 w 104"/>
              <a:gd name="T1" fmla="*/ 2147483647 h 94"/>
              <a:gd name="T2" fmla="*/ 0 w 104"/>
              <a:gd name="T3" fmla="*/ 2147483647 h 94"/>
              <a:gd name="T4" fmla="*/ 2147483647 w 104"/>
              <a:gd name="T5" fmla="*/ 2147483647 h 94"/>
              <a:gd name="T6" fmla="*/ 2147483647 w 104"/>
              <a:gd name="T7" fmla="*/ 2147483647 h 94"/>
              <a:gd name="T8" fmla="*/ 2147483647 w 104"/>
              <a:gd name="T9" fmla="*/ 2147483647 h 94"/>
              <a:gd name="T10" fmla="*/ 2147483647 w 104"/>
              <a:gd name="T11" fmla="*/ 2147483647 h 94"/>
              <a:gd name="T12" fmla="*/ 2147483647 w 104"/>
              <a:gd name="T13" fmla="*/ 2147483647 h 94"/>
              <a:gd name="T14" fmla="*/ 2147483647 w 104"/>
              <a:gd name="T15" fmla="*/ 2147483647 h 94"/>
              <a:gd name="T16" fmla="*/ 2147483647 w 104"/>
              <a:gd name="T17" fmla="*/ 2147483647 h 94"/>
              <a:gd name="T18" fmla="*/ 2147483647 w 104"/>
              <a:gd name="T19" fmla="*/ 2147483647 h 94"/>
              <a:gd name="T20" fmla="*/ 2147483647 w 104"/>
              <a:gd name="T21" fmla="*/ 2147483647 h 94"/>
              <a:gd name="T22" fmla="*/ 2147483647 w 104"/>
              <a:gd name="T23" fmla="*/ 2147483647 h 94"/>
              <a:gd name="T24" fmla="*/ 2147483647 w 104"/>
              <a:gd name="T25" fmla="*/ 2147483647 h 94"/>
              <a:gd name="T26" fmla="*/ 2147483647 w 104"/>
              <a:gd name="T27" fmla="*/ 2147483647 h 94"/>
              <a:gd name="T28" fmla="*/ 2147483647 w 104"/>
              <a:gd name="T29" fmla="*/ 2147483647 h 94"/>
              <a:gd name="T30" fmla="*/ 2147483647 w 104"/>
              <a:gd name="T31" fmla="*/ 2147483647 h 94"/>
              <a:gd name="T32" fmla="*/ 2147483647 w 104"/>
              <a:gd name="T33" fmla="*/ 2147483647 h 94"/>
              <a:gd name="T34" fmla="*/ 2147483647 w 104"/>
              <a:gd name="T35" fmla="*/ 2147483647 h 94"/>
              <a:gd name="T36" fmla="*/ 2147483647 w 104"/>
              <a:gd name="T37" fmla="*/ 2147483647 h 94"/>
              <a:gd name="T38" fmla="*/ 2147483647 w 104"/>
              <a:gd name="T39" fmla="*/ 2147483647 h 94"/>
              <a:gd name="T40" fmla="*/ 2147483647 w 104"/>
              <a:gd name="T41" fmla="*/ 2147483647 h 94"/>
              <a:gd name="T42" fmla="*/ 2147483647 w 104"/>
              <a:gd name="T43" fmla="*/ 2147483647 h 94"/>
              <a:gd name="T44" fmla="*/ 2147483647 w 104"/>
              <a:gd name="T45" fmla="*/ 2147483647 h 94"/>
              <a:gd name="T46" fmla="*/ 2147483647 w 104"/>
              <a:gd name="T47" fmla="*/ 2147483647 h 94"/>
              <a:gd name="T48" fmla="*/ 2147483647 w 104"/>
              <a:gd name="T49" fmla="*/ 2147483647 h 94"/>
              <a:gd name="T50" fmla="*/ 2147483647 w 104"/>
              <a:gd name="T51" fmla="*/ 2147483647 h 94"/>
              <a:gd name="T52" fmla="*/ 2147483647 w 104"/>
              <a:gd name="T53" fmla="*/ 2147483647 h 94"/>
              <a:gd name="T54" fmla="*/ 2147483647 w 104"/>
              <a:gd name="T55" fmla="*/ 0 h 94"/>
              <a:gd name="T56" fmla="*/ 2147483647 w 104"/>
              <a:gd name="T57" fmla="*/ 0 h 94"/>
              <a:gd name="T58" fmla="*/ 2147483647 w 104"/>
              <a:gd name="T59" fmla="*/ 0 h 94"/>
              <a:gd name="T60" fmla="*/ 2147483647 w 104"/>
              <a:gd name="T61" fmla="*/ 2147483647 h 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94"/>
              <a:gd name="T95" fmla="*/ 104 w 104"/>
              <a:gd name="T96" fmla="*/ 94 h 9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94">
                <a:moveTo>
                  <a:pt x="3" y="2"/>
                </a:moveTo>
                <a:lnTo>
                  <a:pt x="0" y="5"/>
                </a:lnTo>
                <a:lnTo>
                  <a:pt x="21" y="38"/>
                </a:lnTo>
                <a:lnTo>
                  <a:pt x="30" y="53"/>
                </a:lnTo>
                <a:lnTo>
                  <a:pt x="36" y="68"/>
                </a:lnTo>
                <a:lnTo>
                  <a:pt x="42" y="77"/>
                </a:lnTo>
                <a:lnTo>
                  <a:pt x="42" y="85"/>
                </a:lnTo>
                <a:lnTo>
                  <a:pt x="42" y="91"/>
                </a:lnTo>
                <a:lnTo>
                  <a:pt x="45" y="94"/>
                </a:lnTo>
                <a:lnTo>
                  <a:pt x="51" y="91"/>
                </a:lnTo>
                <a:lnTo>
                  <a:pt x="57" y="88"/>
                </a:lnTo>
                <a:lnTo>
                  <a:pt x="71" y="80"/>
                </a:lnTo>
                <a:lnTo>
                  <a:pt x="86" y="74"/>
                </a:lnTo>
                <a:lnTo>
                  <a:pt x="92" y="71"/>
                </a:lnTo>
                <a:lnTo>
                  <a:pt x="98" y="68"/>
                </a:lnTo>
                <a:lnTo>
                  <a:pt x="101" y="65"/>
                </a:lnTo>
                <a:lnTo>
                  <a:pt x="104" y="62"/>
                </a:lnTo>
                <a:lnTo>
                  <a:pt x="101" y="59"/>
                </a:lnTo>
                <a:lnTo>
                  <a:pt x="101" y="53"/>
                </a:lnTo>
                <a:lnTo>
                  <a:pt x="95" y="44"/>
                </a:lnTo>
                <a:lnTo>
                  <a:pt x="89" y="35"/>
                </a:lnTo>
                <a:lnTo>
                  <a:pt x="80" y="23"/>
                </a:lnTo>
                <a:lnTo>
                  <a:pt x="71" y="17"/>
                </a:lnTo>
                <a:lnTo>
                  <a:pt x="63" y="11"/>
                </a:lnTo>
                <a:lnTo>
                  <a:pt x="54" y="11"/>
                </a:lnTo>
                <a:lnTo>
                  <a:pt x="36" y="8"/>
                </a:lnTo>
                <a:lnTo>
                  <a:pt x="21" y="5"/>
                </a:lnTo>
                <a:lnTo>
                  <a:pt x="9" y="0"/>
                </a:lnTo>
                <a:lnTo>
                  <a:pt x="6" y="0"/>
                </a:lnTo>
                <a:lnTo>
                  <a:pt x="3" y="0"/>
                </a:lnTo>
                <a:lnTo>
                  <a:pt x="3" y="2"/>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33" name="Freeform 273"/>
          <p:cNvSpPr>
            <a:spLocks/>
          </p:cNvSpPr>
          <p:nvPr/>
        </p:nvSpPr>
        <p:spPr bwMode="auto">
          <a:xfrm>
            <a:off x="4967288" y="3619500"/>
            <a:ext cx="225425" cy="166688"/>
          </a:xfrm>
          <a:custGeom>
            <a:avLst/>
            <a:gdLst>
              <a:gd name="T0" fmla="*/ 2147483647 w 101"/>
              <a:gd name="T1" fmla="*/ 0 h 69"/>
              <a:gd name="T2" fmla="*/ 2147483647 w 101"/>
              <a:gd name="T3" fmla="*/ 0 h 69"/>
              <a:gd name="T4" fmla="*/ 0 w 101"/>
              <a:gd name="T5" fmla="*/ 2147483647 h 69"/>
              <a:gd name="T6" fmla="*/ 2147483647 w 101"/>
              <a:gd name="T7" fmla="*/ 2147483647 h 69"/>
              <a:gd name="T8" fmla="*/ 2147483647 w 101"/>
              <a:gd name="T9" fmla="*/ 2147483647 h 69"/>
              <a:gd name="T10" fmla="*/ 2147483647 w 101"/>
              <a:gd name="T11" fmla="*/ 2147483647 h 69"/>
              <a:gd name="T12" fmla="*/ 2147483647 w 101"/>
              <a:gd name="T13" fmla="*/ 2147483647 h 69"/>
              <a:gd name="T14" fmla="*/ 2147483647 w 101"/>
              <a:gd name="T15" fmla="*/ 2147483647 h 69"/>
              <a:gd name="T16" fmla="*/ 2147483647 w 101"/>
              <a:gd name="T17" fmla="*/ 2147483647 h 69"/>
              <a:gd name="T18" fmla="*/ 2147483647 w 101"/>
              <a:gd name="T19" fmla="*/ 2147483647 h 69"/>
              <a:gd name="T20" fmla="*/ 2147483647 w 101"/>
              <a:gd name="T21" fmla="*/ 2147483647 h 69"/>
              <a:gd name="T22" fmla="*/ 2147483647 w 101"/>
              <a:gd name="T23" fmla="*/ 0 h 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69"/>
              <a:gd name="T38" fmla="*/ 101 w 101"/>
              <a:gd name="T39" fmla="*/ 69 h 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69">
                <a:moveTo>
                  <a:pt x="3" y="0"/>
                </a:moveTo>
                <a:lnTo>
                  <a:pt x="3" y="0"/>
                </a:lnTo>
                <a:lnTo>
                  <a:pt x="0" y="42"/>
                </a:lnTo>
                <a:lnTo>
                  <a:pt x="21" y="54"/>
                </a:lnTo>
                <a:lnTo>
                  <a:pt x="69" y="69"/>
                </a:lnTo>
                <a:lnTo>
                  <a:pt x="74" y="48"/>
                </a:lnTo>
                <a:lnTo>
                  <a:pt x="101" y="27"/>
                </a:lnTo>
                <a:lnTo>
                  <a:pt x="54" y="12"/>
                </a:lnTo>
                <a:lnTo>
                  <a:pt x="30" y="3"/>
                </a:lnTo>
                <a:lnTo>
                  <a:pt x="15" y="3"/>
                </a:lnTo>
                <a:lnTo>
                  <a:pt x="15" y="6"/>
                </a:lnTo>
                <a:lnTo>
                  <a:pt x="3"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34" name="Freeform 274"/>
          <p:cNvSpPr>
            <a:spLocks/>
          </p:cNvSpPr>
          <p:nvPr/>
        </p:nvSpPr>
        <p:spPr bwMode="auto">
          <a:xfrm>
            <a:off x="4973638" y="3619500"/>
            <a:ext cx="198437" cy="158750"/>
          </a:xfrm>
          <a:custGeom>
            <a:avLst/>
            <a:gdLst>
              <a:gd name="T0" fmla="*/ 2147483647 w 89"/>
              <a:gd name="T1" fmla="*/ 2147483647 h 66"/>
              <a:gd name="T2" fmla="*/ 0 w 89"/>
              <a:gd name="T3" fmla="*/ 0 h 66"/>
              <a:gd name="T4" fmla="*/ 0 w 89"/>
              <a:gd name="T5" fmla="*/ 2147483647 h 66"/>
              <a:gd name="T6" fmla="*/ 0 w 89"/>
              <a:gd name="T7" fmla="*/ 2147483647 h 66"/>
              <a:gd name="T8" fmla="*/ 0 w 89"/>
              <a:gd name="T9" fmla="*/ 2147483647 h 66"/>
              <a:gd name="T10" fmla="*/ 2147483647 w 89"/>
              <a:gd name="T11" fmla="*/ 2147483647 h 66"/>
              <a:gd name="T12" fmla="*/ 2147483647 w 89"/>
              <a:gd name="T13" fmla="*/ 2147483647 h 66"/>
              <a:gd name="T14" fmla="*/ 2147483647 w 89"/>
              <a:gd name="T15" fmla="*/ 2147483647 h 66"/>
              <a:gd name="T16" fmla="*/ 2147483647 w 89"/>
              <a:gd name="T17" fmla="*/ 2147483647 h 66"/>
              <a:gd name="T18" fmla="*/ 2147483647 w 89"/>
              <a:gd name="T19" fmla="*/ 2147483647 h 66"/>
              <a:gd name="T20" fmla="*/ 2147483647 w 89"/>
              <a:gd name="T21" fmla="*/ 2147483647 h 66"/>
              <a:gd name="T22" fmla="*/ 2147483647 w 89"/>
              <a:gd name="T23" fmla="*/ 2147483647 h 66"/>
              <a:gd name="T24" fmla="*/ 2147483647 w 89"/>
              <a:gd name="T25" fmla="*/ 2147483647 h 66"/>
              <a:gd name="T26" fmla="*/ 2147483647 w 89"/>
              <a:gd name="T27" fmla="*/ 2147483647 h 66"/>
              <a:gd name="T28" fmla="*/ 2147483647 w 89"/>
              <a:gd name="T29" fmla="*/ 2147483647 h 66"/>
              <a:gd name="T30" fmla="*/ 2147483647 w 89"/>
              <a:gd name="T31" fmla="*/ 2147483647 h 66"/>
              <a:gd name="T32" fmla="*/ 2147483647 w 89"/>
              <a:gd name="T33" fmla="*/ 2147483647 h 66"/>
              <a:gd name="T34" fmla="*/ 2147483647 w 89"/>
              <a:gd name="T35" fmla="*/ 2147483647 h 66"/>
              <a:gd name="T36" fmla="*/ 2147483647 w 89"/>
              <a:gd name="T37" fmla="*/ 2147483647 h 66"/>
              <a:gd name="T38" fmla="*/ 2147483647 w 89"/>
              <a:gd name="T39" fmla="*/ 2147483647 h 66"/>
              <a:gd name="T40" fmla="*/ 2147483647 w 89"/>
              <a:gd name="T41" fmla="*/ 2147483647 h 66"/>
              <a:gd name="T42" fmla="*/ 2147483647 w 89"/>
              <a:gd name="T43" fmla="*/ 2147483647 h 66"/>
              <a:gd name="T44" fmla="*/ 2147483647 w 89"/>
              <a:gd name="T45" fmla="*/ 2147483647 h 66"/>
              <a:gd name="T46" fmla="*/ 2147483647 w 89"/>
              <a:gd name="T47" fmla="*/ 2147483647 h 66"/>
              <a:gd name="T48" fmla="*/ 2147483647 w 89"/>
              <a:gd name="T49" fmla="*/ 2147483647 h 66"/>
              <a:gd name="T50" fmla="*/ 2147483647 w 89"/>
              <a:gd name="T51" fmla="*/ 2147483647 h 66"/>
              <a:gd name="T52" fmla="*/ 2147483647 w 89"/>
              <a:gd name="T53" fmla="*/ 2147483647 h 66"/>
              <a:gd name="T54" fmla="*/ 2147483647 w 89"/>
              <a:gd name="T55" fmla="*/ 2147483647 h 6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9"/>
              <a:gd name="T85" fmla="*/ 0 h 66"/>
              <a:gd name="T86" fmla="*/ 89 w 89"/>
              <a:gd name="T87" fmla="*/ 66 h 6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9" h="66">
                <a:moveTo>
                  <a:pt x="6" y="3"/>
                </a:moveTo>
                <a:lnTo>
                  <a:pt x="0" y="0"/>
                </a:lnTo>
                <a:lnTo>
                  <a:pt x="0" y="21"/>
                </a:lnTo>
                <a:lnTo>
                  <a:pt x="0" y="30"/>
                </a:lnTo>
                <a:lnTo>
                  <a:pt x="0" y="39"/>
                </a:lnTo>
                <a:lnTo>
                  <a:pt x="3" y="45"/>
                </a:lnTo>
                <a:lnTo>
                  <a:pt x="9" y="48"/>
                </a:lnTo>
                <a:lnTo>
                  <a:pt x="15" y="51"/>
                </a:lnTo>
                <a:lnTo>
                  <a:pt x="21" y="54"/>
                </a:lnTo>
                <a:lnTo>
                  <a:pt x="30" y="57"/>
                </a:lnTo>
                <a:lnTo>
                  <a:pt x="42" y="63"/>
                </a:lnTo>
                <a:lnTo>
                  <a:pt x="54" y="63"/>
                </a:lnTo>
                <a:lnTo>
                  <a:pt x="60" y="66"/>
                </a:lnTo>
                <a:lnTo>
                  <a:pt x="66" y="63"/>
                </a:lnTo>
                <a:lnTo>
                  <a:pt x="69" y="60"/>
                </a:lnTo>
                <a:lnTo>
                  <a:pt x="74" y="48"/>
                </a:lnTo>
                <a:lnTo>
                  <a:pt x="86" y="39"/>
                </a:lnTo>
                <a:lnTo>
                  <a:pt x="89" y="33"/>
                </a:lnTo>
                <a:lnTo>
                  <a:pt x="89" y="27"/>
                </a:lnTo>
                <a:lnTo>
                  <a:pt x="83" y="24"/>
                </a:lnTo>
                <a:lnTo>
                  <a:pt x="74" y="21"/>
                </a:lnTo>
                <a:lnTo>
                  <a:pt x="54" y="12"/>
                </a:lnTo>
                <a:lnTo>
                  <a:pt x="39" y="9"/>
                </a:lnTo>
                <a:lnTo>
                  <a:pt x="27" y="3"/>
                </a:lnTo>
                <a:lnTo>
                  <a:pt x="21" y="3"/>
                </a:lnTo>
                <a:lnTo>
                  <a:pt x="15" y="3"/>
                </a:lnTo>
                <a:lnTo>
                  <a:pt x="12" y="6"/>
                </a:lnTo>
                <a:lnTo>
                  <a:pt x="6" y="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1535" name="Picture 27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27350" y="4016375"/>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36" name="Picture 27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27350" y="4159250"/>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37" name="Picture 27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00350" y="4275138"/>
            <a:ext cx="28575"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38" name="Picture 27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55925" y="4389438"/>
            <a:ext cx="28575" cy="2381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39" name="Picture 27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90863" y="4500563"/>
            <a:ext cx="2698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40" name="Picture 28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117850" y="4529138"/>
            <a:ext cx="28575"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41" name="Picture 28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090863" y="4672013"/>
            <a:ext cx="26987"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42" name="Picture 28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146425" y="4672013"/>
            <a:ext cx="28575"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43" name="Picture 28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359150" y="4584700"/>
            <a:ext cx="26988"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44" name="Picture 28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414713" y="4611688"/>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45" name="Picture 28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576638" y="4584700"/>
            <a:ext cx="28575"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46" name="Picture 28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05213" y="4611688"/>
            <a:ext cx="20637"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47" name="Picture 28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789363" y="4556125"/>
            <a:ext cx="2698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48" name="Picture 288"/>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683000" y="4730750"/>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49" name="Picture 28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605213" y="4810125"/>
            <a:ext cx="20637"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50" name="Picture 290"/>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492500" y="4699000"/>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51" name="Picture 291"/>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359150" y="4841875"/>
            <a:ext cx="26988"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52" name="Picture 292"/>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414713" y="4810125"/>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53" name="Picture 293"/>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175000" y="4810125"/>
            <a:ext cx="49213"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54" name="Picture 294"/>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013075" y="4759325"/>
            <a:ext cx="28575" cy="2381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55" name="Picture 295"/>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984500" y="4584700"/>
            <a:ext cx="28575"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56" name="Picture 296"/>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851150" y="4473575"/>
            <a:ext cx="26988"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57" name="Picture 297"/>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878138" y="4500563"/>
            <a:ext cx="49212"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58" name="Picture 298"/>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828925" y="4611688"/>
            <a:ext cx="2222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59" name="Picture 299"/>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851150" y="4643438"/>
            <a:ext cx="26988"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60" name="Picture 300"/>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773363" y="4445000"/>
            <a:ext cx="2698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61" name="Picture 301"/>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2716213" y="4191000"/>
            <a:ext cx="28575" cy="2381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62" name="Picture 302"/>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744788" y="3960813"/>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63" name="Picture 303"/>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554288" y="4016375"/>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64" name="Picture 304"/>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2609850" y="4159250"/>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65" name="Picture 305"/>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2447925" y="4246563"/>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66" name="Picture 306"/>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525713" y="4473575"/>
            <a:ext cx="28575"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67" name="Picture 307"/>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609850" y="4643438"/>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68" name="Picture 308"/>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744788" y="4783138"/>
            <a:ext cx="28575"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69" name="Picture 309"/>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2927350" y="4929188"/>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70" name="Picture 310"/>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146425" y="5040313"/>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71" name="Picture 311"/>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3281363" y="4957763"/>
            <a:ext cx="26987" cy="26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72" name="Picture 312"/>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3414713" y="5040313"/>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73" name="Picture 313"/>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3625850" y="5013325"/>
            <a:ext cx="28575"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74" name="Picture 314"/>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3760788" y="4870450"/>
            <a:ext cx="28575"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75" name="Picture 315"/>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3816350" y="4897438"/>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76" name="Picture 316"/>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3979863" y="4841875"/>
            <a:ext cx="2063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77" name="Picture 317"/>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4113213" y="4730750"/>
            <a:ext cx="20637"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78" name="Picture 318"/>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4219575" y="4870450"/>
            <a:ext cx="20638"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79" name="Picture 319"/>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4268788" y="4897438"/>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80" name="Picture 320"/>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4459288" y="4841875"/>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81" name="Picture 321"/>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4487863" y="4897438"/>
            <a:ext cx="20637"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82" name="Picture 322"/>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4699000" y="4810125"/>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83" name="Picture 323"/>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4641850" y="4810125"/>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84" name="Picture 324"/>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5016500" y="4556125"/>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85" name="Picture 325"/>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5073650" y="4214813"/>
            <a:ext cx="26988"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86" name="Picture 326"/>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5149850" y="3873500"/>
            <a:ext cx="28575"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87" name="Picture 327"/>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5045075" y="3706813"/>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88" name="Picture 328"/>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5100638" y="3706813"/>
            <a:ext cx="28575" cy="2857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89" name="Picture 329"/>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4889500" y="3505200"/>
            <a:ext cx="20638" cy="3175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590" name="Picture 330"/>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4938713" y="3536950"/>
            <a:ext cx="28575" cy="269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591" name="Freeform 331"/>
          <p:cNvSpPr>
            <a:spLocks/>
          </p:cNvSpPr>
          <p:nvPr/>
        </p:nvSpPr>
        <p:spPr bwMode="auto">
          <a:xfrm>
            <a:off x="2955925" y="1595438"/>
            <a:ext cx="2984500" cy="2957512"/>
          </a:xfrm>
          <a:custGeom>
            <a:avLst/>
            <a:gdLst>
              <a:gd name="T0" fmla="*/ 2147483647 w 1322"/>
              <a:gd name="T1" fmla="*/ 2147483647 h 1233"/>
              <a:gd name="T2" fmla="*/ 2147483647 w 1322"/>
              <a:gd name="T3" fmla="*/ 2147483647 h 1233"/>
              <a:gd name="T4" fmla="*/ 2147483647 w 1322"/>
              <a:gd name="T5" fmla="*/ 2147483647 h 1233"/>
              <a:gd name="T6" fmla="*/ 2147483647 w 1322"/>
              <a:gd name="T7" fmla="*/ 2147483647 h 1233"/>
              <a:gd name="T8" fmla="*/ 2147483647 w 1322"/>
              <a:gd name="T9" fmla="*/ 2147483647 h 1233"/>
              <a:gd name="T10" fmla="*/ 2147483647 w 1322"/>
              <a:gd name="T11" fmla="*/ 2147483647 h 1233"/>
              <a:gd name="T12" fmla="*/ 2147483647 w 1322"/>
              <a:gd name="T13" fmla="*/ 2147483647 h 1233"/>
              <a:gd name="T14" fmla="*/ 2147483647 w 1322"/>
              <a:gd name="T15" fmla="*/ 2147483647 h 1233"/>
              <a:gd name="T16" fmla="*/ 2147483647 w 1322"/>
              <a:gd name="T17" fmla="*/ 2147483647 h 1233"/>
              <a:gd name="T18" fmla="*/ 2147483647 w 1322"/>
              <a:gd name="T19" fmla="*/ 2147483647 h 1233"/>
              <a:gd name="T20" fmla="*/ 2147483647 w 1322"/>
              <a:gd name="T21" fmla="*/ 2147483647 h 1233"/>
              <a:gd name="T22" fmla="*/ 2147483647 w 1322"/>
              <a:gd name="T23" fmla="*/ 2147483647 h 1233"/>
              <a:gd name="T24" fmla="*/ 2147483647 w 1322"/>
              <a:gd name="T25" fmla="*/ 2147483647 h 1233"/>
              <a:gd name="T26" fmla="*/ 2147483647 w 1322"/>
              <a:gd name="T27" fmla="*/ 2147483647 h 1233"/>
              <a:gd name="T28" fmla="*/ 2147483647 w 1322"/>
              <a:gd name="T29" fmla="*/ 2147483647 h 1233"/>
              <a:gd name="T30" fmla="*/ 2147483647 w 1322"/>
              <a:gd name="T31" fmla="*/ 2147483647 h 1233"/>
              <a:gd name="T32" fmla="*/ 2147483647 w 1322"/>
              <a:gd name="T33" fmla="*/ 2147483647 h 1233"/>
              <a:gd name="T34" fmla="*/ 2147483647 w 1322"/>
              <a:gd name="T35" fmla="*/ 2147483647 h 1233"/>
              <a:gd name="T36" fmla="*/ 2147483647 w 1322"/>
              <a:gd name="T37" fmla="*/ 2147483647 h 1233"/>
              <a:gd name="T38" fmla="*/ 2147483647 w 1322"/>
              <a:gd name="T39" fmla="*/ 2147483647 h 1233"/>
              <a:gd name="T40" fmla="*/ 2147483647 w 1322"/>
              <a:gd name="T41" fmla="*/ 2147483647 h 1233"/>
              <a:gd name="T42" fmla="*/ 2147483647 w 1322"/>
              <a:gd name="T43" fmla="*/ 2147483647 h 1233"/>
              <a:gd name="T44" fmla="*/ 2147483647 w 1322"/>
              <a:gd name="T45" fmla="*/ 2147483647 h 1233"/>
              <a:gd name="T46" fmla="*/ 2147483647 w 1322"/>
              <a:gd name="T47" fmla="*/ 2147483647 h 1233"/>
              <a:gd name="T48" fmla="*/ 0 w 1322"/>
              <a:gd name="T49" fmla="*/ 2147483647 h 1233"/>
              <a:gd name="T50" fmla="*/ 2147483647 w 1322"/>
              <a:gd name="T51" fmla="*/ 2147483647 h 1233"/>
              <a:gd name="T52" fmla="*/ 2147483647 w 1322"/>
              <a:gd name="T53" fmla="*/ 2147483647 h 1233"/>
              <a:gd name="T54" fmla="*/ 2147483647 w 1322"/>
              <a:gd name="T55" fmla="*/ 2147483647 h 1233"/>
              <a:gd name="T56" fmla="*/ 2147483647 w 1322"/>
              <a:gd name="T57" fmla="*/ 2147483647 h 1233"/>
              <a:gd name="T58" fmla="*/ 2147483647 w 1322"/>
              <a:gd name="T59" fmla="*/ 2147483647 h 1233"/>
              <a:gd name="T60" fmla="*/ 2147483647 w 1322"/>
              <a:gd name="T61" fmla="*/ 2147483647 h 1233"/>
              <a:gd name="T62" fmla="*/ 2147483647 w 1322"/>
              <a:gd name="T63" fmla="*/ 2147483647 h 1233"/>
              <a:gd name="T64" fmla="*/ 2147483647 w 1322"/>
              <a:gd name="T65" fmla="*/ 2147483647 h 1233"/>
              <a:gd name="T66" fmla="*/ 2147483647 w 1322"/>
              <a:gd name="T67" fmla="*/ 2147483647 h 1233"/>
              <a:gd name="T68" fmla="*/ 2147483647 w 1322"/>
              <a:gd name="T69" fmla="*/ 2147483647 h 1233"/>
              <a:gd name="T70" fmla="*/ 2147483647 w 1322"/>
              <a:gd name="T71" fmla="*/ 2147483647 h 1233"/>
              <a:gd name="T72" fmla="*/ 2147483647 w 1322"/>
              <a:gd name="T73" fmla="*/ 2147483647 h 1233"/>
              <a:gd name="T74" fmla="*/ 2147483647 w 1322"/>
              <a:gd name="T75" fmla="*/ 2147483647 h 1233"/>
              <a:gd name="T76" fmla="*/ 2147483647 w 1322"/>
              <a:gd name="T77" fmla="*/ 2147483647 h 1233"/>
              <a:gd name="T78" fmla="*/ 2147483647 w 1322"/>
              <a:gd name="T79" fmla="*/ 2147483647 h 1233"/>
              <a:gd name="T80" fmla="*/ 2147483647 w 1322"/>
              <a:gd name="T81" fmla="*/ 0 h 1233"/>
              <a:gd name="T82" fmla="*/ 2147483647 w 1322"/>
              <a:gd name="T83" fmla="*/ 2147483647 h 1233"/>
              <a:gd name="T84" fmla="*/ 2147483647 w 1322"/>
              <a:gd name="T85" fmla="*/ 2147483647 h 1233"/>
              <a:gd name="T86" fmla="*/ 2147483647 w 1322"/>
              <a:gd name="T87" fmla="*/ 2147483647 h 1233"/>
              <a:gd name="T88" fmla="*/ 2147483647 w 1322"/>
              <a:gd name="T89" fmla="*/ 2147483647 h 1233"/>
              <a:gd name="T90" fmla="*/ 2147483647 w 1322"/>
              <a:gd name="T91" fmla="*/ 2147483647 h 1233"/>
              <a:gd name="T92" fmla="*/ 2147483647 w 1322"/>
              <a:gd name="T93" fmla="*/ 2147483647 h 1233"/>
              <a:gd name="T94" fmla="*/ 2147483647 w 1322"/>
              <a:gd name="T95" fmla="*/ 2147483647 h 1233"/>
              <a:gd name="T96" fmla="*/ 2147483647 w 1322"/>
              <a:gd name="T97" fmla="*/ 2147483647 h 1233"/>
              <a:gd name="T98" fmla="*/ 2147483647 w 1322"/>
              <a:gd name="T99" fmla="*/ 2147483647 h 1233"/>
              <a:gd name="T100" fmla="*/ 2147483647 w 1322"/>
              <a:gd name="T101" fmla="*/ 2147483647 h 1233"/>
              <a:gd name="T102" fmla="*/ 2147483647 w 1322"/>
              <a:gd name="T103" fmla="*/ 2147483647 h 1233"/>
              <a:gd name="T104" fmla="*/ 2147483647 w 1322"/>
              <a:gd name="T105" fmla="*/ 2147483647 h 1233"/>
              <a:gd name="T106" fmla="*/ 2147483647 w 1322"/>
              <a:gd name="T107" fmla="*/ 2147483647 h 1233"/>
              <a:gd name="T108" fmla="*/ 2147483647 w 1322"/>
              <a:gd name="T109" fmla="*/ 2147483647 h 1233"/>
              <a:gd name="T110" fmla="*/ 2147483647 w 1322"/>
              <a:gd name="T111" fmla="*/ 2147483647 h 1233"/>
              <a:gd name="T112" fmla="*/ 2147483647 w 1322"/>
              <a:gd name="T113" fmla="*/ 2147483647 h 1233"/>
              <a:gd name="T114" fmla="*/ 2147483647 w 1322"/>
              <a:gd name="T115" fmla="*/ 2147483647 h 1233"/>
              <a:gd name="T116" fmla="*/ 2147483647 w 1322"/>
              <a:gd name="T117" fmla="*/ 2147483647 h 1233"/>
              <a:gd name="T118" fmla="*/ 2147483647 w 1322"/>
              <a:gd name="T119" fmla="*/ 2147483647 h 1233"/>
              <a:gd name="T120" fmla="*/ 2147483647 w 1322"/>
              <a:gd name="T121" fmla="*/ 2147483647 h 12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22"/>
              <a:gd name="T184" fmla="*/ 0 h 1233"/>
              <a:gd name="T185" fmla="*/ 1322 w 1322"/>
              <a:gd name="T186" fmla="*/ 1233 h 12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22" h="1233">
                <a:moveTo>
                  <a:pt x="1215" y="865"/>
                </a:moveTo>
                <a:lnTo>
                  <a:pt x="1138" y="800"/>
                </a:lnTo>
                <a:lnTo>
                  <a:pt x="1061" y="770"/>
                </a:lnTo>
                <a:lnTo>
                  <a:pt x="990" y="753"/>
                </a:lnTo>
                <a:lnTo>
                  <a:pt x="925" y="747"/>
                </a:lnTo>
                <a:lnTo>
                  <a:pt x="848" y="747"/>
                </a:lnTo>
                <a:lnTo>
                  <a:pt x="777" y="747"/>
                </a:lnTo>
                <a:lnTo>
                  <a:pt x="706" y="753"/>
                </a:lnTo>
                <a:lnTo>
                  <a:pt x="629" y="770"/>
                </a:lnTo>
                <a:lnTo>
                  <a:pt x="557" y="782"/>
                </a:lnTo>
                <a:lnTo>
                  <a:pt x="498" y="806"/>
                </a:lnTo>
                <a:lnTo>
                  <a:pt x="439" y="842"/>
                </a:lnTo>
                <a:lnTo>
                  <a:pt x="415" y="901"/>
                </a:lnTo>
                <a:lnTo>
                  <a:pt x="391" y="966"/>
                </a:lnTo>
                <a:lnTo>
                  <a:pt x="380" y="1025"/>
                </a:lnTo>
                <a:lnTo>
                  <a:pt x="374" y="1090"/>
                </a:lnTo>
                <a:lnTo>
                  <a:pt x="385" y="1150"/>
                </a:lnTo>
                <a:lnTo>
                  <a:pt x="374" y="1209"/>
                </a:lnTo>
                <a:lnTo>
                  <a:pt x="314" y="1227"/>
                </a:lnTo>
                <a:lnTo>
                  <a:pt x="249" y="1233"/>
                </a:lnTo>
                <a:lnTo>
                  <a:pt x="184" y="1221"/>
                </a:lnTo>
                <a:lnTo>
                  <a:pt x="113" y="1203"/>
                </a:lnTo>
                <a:lnTo>
                  <a:pt x="42" y="1162"/>
                </a:lnTo>
                <a:lnTo>
                  <a:pt x="12" y="1120"/>
                </a:lnTo>
                <a:lnTo>
                  <a:pt x="0" y="1049"/>
                </a:lnTo>
                <a:lnTo>
                  <a:pt x="18" y="990"/>
                </a:lnTo>
                <a:lnTo>
                  <a:pt x="71" y="930"/>
                </a:lnTo>
                <a:lnTo>
                  <a:pt x="113" y="877"/>
                </a:lnTo>
                <a:lnTo>
                  <a:pt x="136" y="806"/>
                </a:lnTo>
                <a:lnTo>
                  <a:pt x="154" y="735"/>
                </a:lnTo>
                <a:lnTo>
                  <a:pt x="154" y="670"/>
                </a:lnTo>
                <a:lnTo>
                  <a:pt x="172" y="599"/>
                </a:lnTo>
                <a:lnTo>
                  <a:pt x="196" y="516"/>
                </a:lnTo>
                <a:lnTo>
                  <a:pt x="208" y="439"/>
                </a:lnTo>
                <a:lnTo>
                  <a:pt x="208" y="367"/>
                </a:lnTo>
                <a:lnTo>
                  <a:pt x="190" y="302"/>
                </a:lnTo>
                <a:lnTo>
                  <a:pt x="172" y="231"/>
                </a:lnTo>
                <a:lnTo>
                  <a:pt x="166" y="154"/>
                </a:lnTo>
                <a:lnTo>
                  <a:pt x="190" y="77"/>
                </a:lnTo>
                <a:lnTo>
                  <a:pt x="231" y="12"/>
                </a:lnTo>
                <a:lnTo>
                  <a:pt x="291" y="0"/>
                </a:lnTo>
                <a:lnTo>
                  <a:pt x="356" y="18"/>
                </a:lnTo>
                <a:lnTo>
                  <a:pt x="433" y="41"/>
                </a:lnTo>
                <a:lnTo>
                  <a:pt x="492" y="101"/>
                </a:lnTo>
                <a:lnTo>
                  <a:pt x="522" y="172"/>
                </a:lnTo>
                <a:lnTo>
                  <a:pt x="528" y="243"/>
                </a:lnTo>
                <a:lnTo>
                  <a:pt x="528" y="314"/>
                </a:lnTo>
                <a:lnTo>
                  <a:pt x="522" y="385"/>
                </a:lnTo>
                <a:lnTo>
                  <a:pt x="534" y="444"/>
                </a:lnTo>
                <a:lnTo>
                  <a:pt x="599" y="456"/>
                </a:lnTo>
                <a:lnTo>
                  <a:pt x="670" y="486"/>
                </a:lnTo>
                <a:lnTo>
                  <a:pt x="735" y="498"/>
                </a:lnTo>
                <a:lnTo>
                  <a:pt x="818" y="510"/>
                </a:lnTo>
                <a:lnTo>
                  <a:pt x="895" y="504"/>
                </a:lnTo>
                <a:lnTo>
                  <a:pt x="966" y="498"/>
                </a:lnTo>
                <a:lnTo>
                  <a:pt x="1044" y="486"/>
                </a:lnTo>
                <a:lnTo>
                  <a:pt x="1115" y="474"/>
                </a:lnTo>
                <a:lnTo>
                  <a:pt x="1186" y="450"/>
                </a:lnTo>
                <a:lnTo>
                  <a:pt x="1257" y="433"/>
                </a:lnTo>
                <a:lnTo>
                  <a:pt x="1316" y="427"/>
                </a:lnTo>
                <a:lnTo>
                  <a:pt x="1322" y="427"/>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92" name="Freeform 332"/>
          <p:cNvSpPr>
            <a:spLocks/>
          </p:cNvSpPr>
          <p:nvPr/>
        </p:nvSpPr>
        <p:spPr bwMode="auto">
          <a:xfrm>
            <a:off x="2963863" y="1603375"/>
            <a:ext cx="2976562" cy="2941638"/>
          </a:xfrm>
          <a:custGeom>
            <a:avLst/>
            <a:gdLst>
              <a:gd name="T0" fmla="*/ 2147483647 w 1319"/>
              <a:gd name="T1" fmla="*/ 2147483647 h 1227"/>
              <a:gd name="T2" fmla="*/ 2147483647 w 1319"/>
              <a:gd name="T3" fmla="*/ 2147483647 h 1227"/>
              <a:gd name="T4" fmla="*/ 2147483647 w 1319"/>
              <a:gd name="T5" fmla="*/ 2147483647 h 1227"/>
              <a:gd name="T6" fmla="*/ 2147483647 w 1319"/>
              <a:gd name="T7" fmla="*/ 2147483647 h 1227"/>
              <a:gd name="T8" fmla="*/ 2147483647 w 1319"/>
              <a:gd name="T9" fmla="*/ 2147483647 h 1227"/>
              <a:gd name="T10" fmla="*/ 2147483647 w 1319"/>
              <a:gd name="T11" fmla="*/ 2147483647 h 1227"/>
              <a:gd name="T12" fmla="*/ 2147483647 w 1319"/>
              <a:gd name="T13" fmla="*/ 2147483647 h 1227"/>
              <a:gd name="T14" fmla="*/ 2147483647 w 1319"/>
              <a:gd name="T15" fmla="*/ 2147483647 h 1227"/>
              <a:gd name="T16" fmla="*/ 2147483647 w 1319"/>
              <a:gd name="T17" fmla="*/ 2147483647 h 1227"/>
              <a:gd name="T18" fmla="*/ 2147483647 w 1319"/>
              <a:gd name="T19" fmla="*/ 2147483647 h 1227"/>
              <a:gd name="T20" fmla="*/ 2147483647 w 1319"/>
              <a:gd name="T21" fmla="*/ 2147483647 h 1227"/>
              <a:gd name="T22" fmla="*/ 2147483647 w 1319"/>
              <a:gd name="T23" fmla="*/ 2147483647 h 1227"/>
              <a:gd name="T24" fmla="*/ 2147483647 w 1319"/>
              <a:gd name="T25" fmla="*/ 2147483647 h 1227"/>
              <a:gd name="T26" fmla="*/ 2147483647 w 1319"/>
              <a:gd name="T27" fmla="*/ 2147483647 h 1227"/>
              <a:gd name="T28" fmla="*/ 2147483647 w 1319"/>
              <a:gd name="T29" fmla="*/ 2147483647 h 1227"/>
              <a:gd name="T30" fmla="*/ 2147483647 w 1319"/>
              <a:gd name="T31" fmla="*/ 2147483647 h 1227"/>
              <a:gd name="T32" fmla="*/ 2147483647 w 1319"/>
              <a:gd name="T33" fmla="*/ 2147483647 h 1227"/>
              <a:gd name="T34" fmla="*/ 2147483647 w 1319"/>
              <a:gd name="T35" fmla="*/ 2147483647 h 1227"/>
              <a:gd name="T36" fmla="*/ 2147483647 w 1319"/>
              <a:gd name="T37" fmla="*/ 2147483647 h 1227"/>
              <a:gd name="T38" fmla="*/ 2147483647 w 1319"/>
              <a:gd name="T39" fmla="*/ 2147483647 h 1227"/>
              <a:gd name="T40" fmla="*/ 0 w 1319"/>
              <a:gd name="T41" fmla="*/ 2147483647 h 1227"/>
              <a:gd name="T42" fmla="*/ 2147483647 w 1319"/>
              <a:gd name="T43" fmla="*/ 2147483647 h 1227"/>
              <a:gd name="T44" fmla="*/ 2147483647 w 1319"/>
              <a:gd name="T45" fmla="*/ 2147483647 h 1227"/>
              <a:gd name="T46" fmla="*/ 2147483647 w 1319"/>
              <a:gd name="T47" fmla="*/ 2147483647 h 1227"/>
              <a:gd name="T48" fmla="*/ 2147483647 w 1319"/>
              <a:gd name="T49" fmla="*/ 2147483647 h 1227"/>
              <a:gd name="T50" fmla="*/ 2147483647 w 1319"/>
              <a:gd name="T51" fmla="*/ 2147483647 h 1227"/>
              <a:gd name="T52" fmla="*/ 2147483647 w 1319"/>
              <a:gd name="T53" fmla="*/ 2147483647 h 1227"/>
              <a:gd name="T54" fmla="*/ 2147483647 w 1319"/>
              <a:gd name="T55" fmla="*/ 2147483647 h 1227"/>
              <a:gd name="T56" fmla="*/ 2147483647 w 1319"/>
              <a:gd name="T57" fmla="*/ 2147483647 h 1227"/>
              <a:gd name="T58" fmla="*/ 2147483647 w 1319"/>
              <a:gd name="T59" fmla="*/ 2147483647 h 1227"/>
              <a:gd name="T60" fmla="*/ 2147483647 w 1319"/>
              <a:gd name="T61" fmla="*/ 2147483647 h 1227"/>
              <a:gd name="T62" fmla="*/ 2147483647 w 1319"/>
              <a:gd name="T63" fmla="*/ 2147483647 h 1227"/>
              <a:gd name="T64" fmla="*/ 2147483647 w 1319"/>
              <a:gd name="T65" fmla="*/ 2147483647 h 1227"/>
              <a:gd name="T66" fmla="*/ 2147483647 w 1319"/>
              <a:gd name="T67" fmla="*/ 0 h 1227"/>
              <a:gd name="T68" fmla="*/ 2147483647 w 1319"/>
              <a:gd name="T69" fmla="*/ 2147483647 h 1227"/>
              <a:gd name="T70" fmla="*/ 2147483647 w 1319"/>
              <a:gd name="T71" fmla="*/ 2147483647 h 1227"/>
              <a:gd name="T72" fmla="*/ 2147483647 w 1319"/>
              <a:gd name="T73" fmla="*/ 2147483647 h 1227"/>
              <a:gd name="T74" fmla="*/ 2147483647 w 1319"/>
              <a:gd name="T75" fmla="*/ 2147483647 h 1227"/>
              <a:gd name="T76" fmla="*/ 2147483647 w 1319"/>
              <a:gd name="T77" fmla="*/ 2147483647 h 1227"/>
              <a:gd name="T78" fmla="*/ 2147483647 w 1319"/>
              <a:gd name="T79" fmla="*/ 2147483647 h 1227"/>
              <a:gd name="T80" fmla="*/ 2147483647 w 1319"/>
              <a:gd name="T81" fmla="*/ 2147483647 h 1227"/>
              <a:gd name="T82" fmla="*/ 2147483647 w 1319"/>
              <a:gd name="T83" fmla="*/ 2147483647 h 1227"/>
              <a:gd name="T84" fmla="*/ 2147483647 w 1319"/>
              <a:gd name="T85" fmla="*/ 2147483647 h 1227"/>
              <a:gd name="T86" fmla="*/ 2147483647 w 1319"/>
              <a:gd name="T87" fmla="*/ 2147483647 h 1227"/>
              <a:gd name="T88" fmla="*/ 2147483647 w 1319"/>
              <a:gd name="T89" fmla="*/ 2147483647 h 1227"/>
              <a:gd name="T90" fmla="*/ 2147483647 w 1319"/>
              <a:gd name="T91" fmla="*/ 2147483647 h 1227"/>
              <a:gd name="T92" fmla="*/ 2147483647 w 1319"/>
              <a:gd name="T93" fmla="*/ 2147483647 h 1227"/>
              <a:gd name="T94" fmla="*/ 2147483647 w 1319"/>
              <a:gd name="T95" fmla="*/ 2147483647 h 1227"/>
              <a:gd name="T96" fmla="*/ 2147483647 w 1319"/>
              <a:gd name="T97" fmla="*/ 2147483647 h 1227"/>
              <a:gd name="T98" fmla="*/ 2147483647 w 1319"/>
              <a:gd name="T99" fmla="*/ 2147483647 h 12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19"/>
              <a:gd name="T151" fmla="*/ 0 h 1227"/>
              <a:gd name="T152" fmla="*/ 1319 w 1319"/>
              <a:gd name="T153" fmla="*/ 1227 h 122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19" h="1227">
                <a:moveTo>
                  <a:pt x="1212" y="862"/>
                </a:moveTo>
                <a:lnTo>
                  <a:pt x="1195" y="844"/>
                </a:lnTo>
                <a:lnTo>
                  <a:pt x="1177" y="833"/>
                </a:lnTo>
                <a:lnTo>
                  <a:pt x="1159" y="821"/>
                </a:lnTo>
                <a:lnTo>
                  <a:pt x="1144" y="809"/>
                </a:lnTo>
                <a:lnTo>
                  <a:pt x="1132" y="800"/>
                </a:lnTo>
                <a:lnTo>
                  <a:pt x="1118" y="791"/>
                </a:lnTo>
                <a:lnTo>
                  <a:pt x="1106" y="785"/>
                </a:lnTo>
                <a:lnTo>
                  <a:pt x="1097" y="782"/>
                </a:lnTo>
                <a:lnTo>
                  <a:pt x="1058" y="767"/>
                </a:lnTo>
                <a:lnTo>
                  <a:pt x="1023" y="759"/>
                </a:lnTo>
                <a:lnTo>
                  <a:pt x="987" y="750"/>
                </a:lnTo>
                <a:lnTo>
                  <a:pt x="955" y="747"/>
                </a:lnTo>
                <a:lnTo>
                  <a:pt x="922" y="744"/>
                </a:lnTo>
                <a:lnTo>
                  <a:pt x="883" y="744"/>
                </a:lnTo>
                <a:lnTo>
                  <a:pt x="845" y="744"/>
                </a:lnTo>
                <a:lnTo>
                  <a:pt x="809" y="744"/>
                </a:lnTo>
                <a:lnTo>
                  <a:pt x="774" y="744"/>
                </a:lnTo>
                <a:lnTo>
                  <a:pt x="738" y="747"/>
                </a:lnTo>
                <a:lnTo>
                  <a:pt x="703" y="750"/>
                </a:lnTo>
                <a:lnTo>
                  <a:pt x="664" y="759"/>
                </a:lnTo>
                <a:lnTo>
                  <a:pt x="626" y="764"/>
                </a:lnTo>
                <a:lnTo>
                  <a:pt x="590" y="773"/>
                </a:lnTo>
                <a:lnTo>
                  <a:pt x="557" y="779"/>
                </a:lnTo>
                <a:lnTo>
                  <a:pt x="525" y="791"/>
                </a:lnTo>
                <a:lnTo>
                  <a:pt x="495" y="803"/>
                </a:lnTo>
                <a:lnTo>
                  <a:pt x="465" y="821"/>
                </a:lnTo>
                <a:lnTo>
                  <a:pt x="451" y="830"/>
                </a:lnTo>
                <a:lnTo>
                  <a:pt x="442" y="841"/>
                </a:lnTo>
                <a:lnTo>
                  <a:pt x="430" y="853"/>
                </a:lnTo>
                <a:lnTo>
                  <a:pt x="424" y="868"/>
                </a:lnTo>
                <a:lnTo>
                  <a:pt x="412" y="898"/>
                </a:lnTo>
                <a:lnTo>
                  <a:pt x="400" y="930"/>
                </a:lnTo>
                <a:lnTo>
                  <a:pt x="391" y="960"/>
                </a:lnTo>
                <a:lnTo>
                  <a:pt x="382" y="993"/>
                </a:lnTo>
                <a:lnTo>
                  <a:pt x="377" y="1022"/>
                </a:lnTo>
                <a:lnTo>
                  <a:pt x="374" y="1055"/>
                </a:lnTo>
                <a:lnTo>
                  <a:pt x="374" y="1084"/>
                </a:lnTo>
                <a:lnTo>
                  <a:pt x="377" y="1117"/>
                </a:lnTo>
                <a:lnTo>
                  <a:pt x="380" y="1147"/>
                </a:lnTo>
                <a:lnTo>
                  <a:pt x="377" y="1176"/>
                </a:lnTo>
                <a:lnTo>
                  <a:pt x="374" y="1188"/>
                </a:lnTo>
                <a:lnTo>
                  <a:pt x="365" y="1200"/>
                </a:lnTo>
                <a:lnTo>
                  <a:pt x="356" y="1209"/>
                </a:lnTo>
                <a:lnTo>
                  <a:pt x="341" y="1215"/>
                </a:lnTo>
                <a:lnTo>
                  <a:pt x="311" y="1221"/>
                </a:lnTo>
                <a:lnTo>
                  <a:pt x="279" y="1227"/>
                </a:lnTo>
                <a:lnTo>
                  <a:pt x="246" y="1227"/>
                </a:lnTo>
                <a:lnTo>
                  <a:pt x="214" y="1224"/>
                </a:lnTo>
                <a:lnTo>
                  <a:pt x="181" y="1215"/>
                </a:lnTo>
                <a:lnTo>
                  <a:pt x="145" y="1209"/>
                </a:lnTo>
                <a:lnTo>
                  <a:pt x="110" y="1197"/>
                </a:lnTo>
                <a:lnTo>
                  <a:pt x="74" y="1179"/>
                </a:lnTo>
                <a:lnTo>
                  <a:pt x="56" y="1167"/>
                </a:lnTo>
                <a:lnTo>
                  <a:pt x="45" y="1159"/>
                </a:lnTo>
                <a:lnTo>
                  <a:pt x="33" y="1147"/>
                </a:lnTo>
                <a:lnTo>
                  <a:pt x="24" y="1138"/>
                </a:lnTo>
                <a:lnTo>
                  <a:pt x="18" y="1126"/>
                </a:lnTo>
                <a:lnTo>
                  <a:pt x="12" y="1111"/>
                </a:lnTo>
                <a:lnTo>
                  <a:pt x="6" y="1096"/>
                </a:lnTo>
                <a:lnTo>
                  <a:pt x="3" y="1082"/>
                </a:lnTo>
                <a:lnTo>
                  <a:pt x="0" y="1064"/>
                </a:lnTo>
                <a:lnTo>
                  <a:pt x="0" y="1046"/>
                </a:lnTo>
                <a:lnTo>
                  <a:pt x="3" y="1031"/>
                </a:lnTo>
                <a:lnTo>
                  <a:pt x="6" y="1016"/>
                </a:lnTo>
                <a:lnTo>
                  <a:pt x="12" y="1002"/>
                </a:lnTo>
                <a:lnTo>
                  <a:pt x="21" y="987"/>
                </a:lnTo>
                <a:lnTo>
                  <a:pt x="30" y="972"/>
                </a:lnTo>
                <a:lnTo>
                  <a:pt x="42" y="957"/>
                </a:lnTo>
                <a:lnTo>
                  <a:pt x="68" y="927"/>
                </a:lnTo>
                <a:lnTo>
                  <a:pt x="89" y="901"/>
                </a:lnTo>
                <a:lnTo>
                  <a:pt x="107" y="871"/>
                </a:lnTo>
                <a:lnTo>
                  <a:pt x="122" y="839"/>
                </a:lnTo>
                <a:lnTo>
                  <a:pt x="133" y="803"/>
                </a:lnTo>
                <a:lnTo>
                  <a:pt x="142" y="767"/>
                </a:lnTo>
                <a:lnTo>
                  <a:pt x="148" y="732"/>
                </a:lnTo>
                <a:lnTo>
                  <a:pt x="151" y="699"/>
                </a:lnTo>
                <a:lnTo>
                  <a:pt x="154" y="664"/>
                </a:lnTo>
                <a:lnTo>
                  <a:pt x="160" y="631"/>
                </a:lnTo>
                <a:lnTo>
                  <a:pt x="169" y="593"/>
                </a:lnTo>
                <a:lnTo>
                  <a:pt x="181" y="554"/>
                </a:lnTo>
                <a:lnTo>
                  <a:pt x="193" y="513"/>
                </a:lnTo>
                <a:lnTo>
                  <a:pt x="199" y="474"/>
                </a:lnTo>
                <a:lnTo>
                  <a:pt x="205" y="436"/>
                </a:lnTo>
                <a:lnTo>
                  <a:pt x="205" y="400"/>
                </a:lnTo>
                <a:lnTo>
                  <a:pt x="202" y="364"/>
                </a:lnTo>
                <a:lnTo>
                  <a:pt x="196" y="332"/>
                </a:lnTo>
                <a:lnTo>
                  <a:pt x="187" y="296"/>
                </a:lnTo>
                <a:lnTo>
                  <a:pt x="178" y="264"/>
                </a:lnTo>
                <a:lnTo>
                  <a:pt x="172" y="225"/>
                </a:lnTo>
                <a:lnTo>
                  <a:pt x="166" y="190"/>
                </a:lnTo>
                <a:lnTo>
                  <a:pt x="166" y="169"/>
                </a:lnTo>
                <a:lnTo>
                  <a:pt x="166" y="151"/>
                </a:lnTo>
                <a:lnTo>
                  <a:pt x="169" y="130"/>
                </a:lnTo>
                <a:lnTo>
                  <a:pt x="175" y="113"/>
                </a:lnTo>
                <a:lnTo>
                  <a:pt x="190" y="74"/>
                </a:lnTo>
                <a:lnTo>
                  <a:pt x="208" y="41"/>
                </a:lnTo>
                <a:lnTo>
                  <a:pt x="219" y="27"/>
                </a:lnTo>
                <a:lnTo>
                  <a:pt x="231" y="15"/>
                </a:lnTo>
                <a:lnTo>
                  <a:pt x="243" y="6"/>
                </a:lnTo>
                <a:lnTo>
                  <a:pt x="258" y="3"/>
                </a:lnTo>
                <a:lnTo>
                  <a:pt x="273" y="0"/>
                </a:lnTo>
                <a:lnTo>
                  <a:pt x="288" y="0"/>
                </a:lnTo>
                <a:lnTo>
                  <a:pt x="305" y="0"/>
                </a:lnTo>
                <a:lnTo>
                  <a:pt x="320" y="6"/>
                </a:lnTo>
                <a:lnTo>
                  <a:pt x="356" y="15"/>
                </a:lnTo>
                <a:lnTo>
                  <a:pt x="391" y="27"/>
                </a:lnTo>
                <a:lnTo>
                  <a:pt x="409" y="33"/>
                </a:lnTo>
                <a:lnTo>
                  <a:pt x="427" y="41"/>
                </a:lnTo>
                <a:lnTo>
                  <a:pt x="445" y="53"/>
                </a:lnTo>
                <a:lnTo>
                  <a:pt x="460" y="68"/>
                </a:lnTo>
                <a:lnTo>
                  <a:pt x="474" y="83"/>
                </a:lnTo>
                <a:lnTo>
                  <a:pt x="486" y="98"/>
                </a:lnTo>
                <a:lnTo>
                  <a:pt x="495" y="116"/>
                </a:lnTo>
                <a:lnTo>
                  <a:pt x="504" y="133"/>
                </a:lnTo>
                <a:lnTo>
                  <a:pt x="516" y="169"/>
                </a:lnTo>
                <a:lnTo>
                  <a:pt x="522" y="204"/>
                </a:lnTo>
                <a:lnTo>
                  <a:pt x="525" y="240"/>
                </a:lnTo>
                <a:lnTo>
                  <a:pt x="525" y="276"/>
                </a:lnTo>
                <a:lnTo>
                  <a:pt x="525" y="311"/>
                </a:lnTo>
                <a:lnTo>
                  <a:pt x="522" y="347"/>
                </a:lnTo>
                <a:lnTo>
                  <a:pt x="522" y="379"/>
                </a:lnTo>
                <a:lnTo>
                  <a:pt x="525" y="412"/>
                </a:lnTo>
                <a:lnTo>
                  <a:pt x="531" y="424"/>
                </a:lnTo>
                <a:lnTo>
                  <a:pt x="537" y="436"/>
                </a:lnTo>
                <a:lnTo>
                  <a:pt x="548" y="441"/>
                </a:lnTo>
                <a:lnTo>
                  <a:pt x="563" y="447"/>
                </a:lnTo>
                <a:lnTo>
                  <a:pt x="596" y="453"/>
                </a:lnTo>
                <a:lnTo>
                  <a:pt x="631" y="468"/>
                </a:lnTo>
                <a:lnTo>
                  <a:pt x="667" y="480"/>
                </a:lnTo>
                <a:lnTo>
                  <a:pt x="700" y="489"/>
                </a:lnTo>
                <a:lnTo>
                  <a:pt x="735" y="495"/>
                </a:lnTo>
                <a:lnTo>
                  <a:pt x="774" y="501"/>
                </a:lnTo>
                <a:lnTo>
                  <a:pt x="815" y="504"/>
                </a:lnTo>
                <a:lnTo>
                  <a:pt x="854" y="504"/>
                </a:lnTo>
                <a:lnTo>
                  <a:pt x="892" y="501"/>
                </a:lnTo>
                <a:lnTo>
                  <a:pt x="928" y="498"/>
                </a:lnTo>
                <a:lnTo>
                  <a:pt x="963" y="492"/>
                </a:lnTo>
                <a:lnTo>
                  <a:pt x="1002" y="489"/>
                </a:lnTo>
                <a:lnTo>
                  <a:pt x="1041" y="483"/>
                </a:lnTo>
                <a:lnTo>
                  <a:pt x="1076" y="477"/>
                </a:lnTo>
                <a:lnTo>
                  <a:pt x="1112" y="468"/>
                </a:lnTo>
                <a:lnTo>
                  <a:pt x="1147" y="459"/>
                </a:lnTo>
                <a:lnTo>
                  <a:pt x="1183" y="447"/>
                </a:lnTo>
                <a:lnTo>
                  <a:pt x="1218" y="439"/>
                </a:lnTo>
                <a:lnTo>
                  <a:pt x="1254" y="430"/>
                </a:lnTo>
                <a:lnTo>
                  <a:pt x="1284" y="427"/>
                </a:lnTo>
                <a:lnTo>
                  <a:pt x="1298" y="424"/>
                </a:lnTo>
                <a:lnTo>
                  <a:pt x="1307" y="424"/>
                </a:lnTo>
                <a:lnTo>
                  <a:pt x="1316" y="424"/>
                </a:lnTo>
                <a:lnTo>
                  <a:pt x="1319" y="42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93" name="Freeform 333"/>
          <p:cNvSpPr>
            <a:spLocks/>
          </p:cNvSpPr>
          <p:nvPr/>
        </p:nvSpPr>
        <p:spPr bwMode="auto">
          <a:xfrm>
            <a:off x="2892425" y="3886200"/>
            <a:ext cx="1009650" cy="733425"/>
          </a:xfrm>
          <a:custGeom>
            <a:avLst/>
            <a:gdLst>
              <a:gd name="T0" fmla="*/ 2147483647 w 634"/>
              <a:gd name="T1" fmla="*/ 0 h 463"/>
              <a:gd name="T2" fmla="*/ 2147483647 w 634"/>
              <a:gd name="T3" fmla="*/ 2147483647 h 463"/>
              <a:gd name="T4" fmla="*/ 2147483647 w 634"/>
              <a:gd name="T5" fmla="*/ 2147483647 h 463"/>
              <a:gd name="T6" fmla="*/ 2147483647 w 634"/>
              <a:gd name="T7" fmla="*/ 2147483647 h 463"/>
              <a:gd name="T8" fmla="*/ 2147483647 w 634"/>
              <a:gd name="T9" fmla="*/ 2147483647 h 463"/>
              <a:gd name="T10" fmla="*/ 2147483647 w 634"/>
              <a:gd name="T11" fmla="*/ 2147483647 h 463"/>
              <a:gd name="T12" fmla="*/ 2147483647 w 634"/>
              <a:gd name="T13" fmla="*/ 2147483647 h 463"/>
              <a:gd name="T14" fmla="*/ 2147483647 w 634"/>
              <a:gd name="T15" fmla="*/ 2147483647 h 463"/>
              <a:gd name="T16" fmla="*/ 2147483647 w 634"/>
              <a:gd name="T17" fmla="*/ 2147483647 h 463"/>
              <a:gd name="T18" fmla="*/ 2147483647 w 634"/>
              <a:gd name="T19" fmla="*/ 2147483647 h 463"/>
              <a:gd name="T20" fmla="*/ 2147483647 w 634"/>
              <a:gd name="T21" fmla="*/ 2147483647 h 463"/>
              <a:gd name="T22" fmla="*/ 2147483647 w 634"/>
              <a:gd name="T23" fmla="*/ 2147483647 h 463"/>
              <a:gd name="T24" fmla="*/ 2147483647 w 634"/>
              <a:gd name="T25" fmla="*/ 2147483647 h 463"/>
              <a:gd name="T26" fmla="*/ 2147483647 w 634"/>
              <a:gd name="T27" fmla="*/ 2147483647 h 463"/>
              <a:gd name="T28" fmla="*/ 2147483647 w 634"/>
              <a:gd name="T29" fmla="*/ 0 h 463"/>
              <a:gd name="T30" fmla="*/ 2147483647 w 634"/>
              <a:gd name="T31" fmla="*/ 0 h 4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34"/>
              <a:gd name="T49" fmla="*/ 0 h 463"/>
              <a:gd name="T50" fmla="*/ 634 w 634"/>
              <a:gd name="T51" fmla="*/ 463 h 4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34" h="463">
                <a:moveTo>
                  <a:pt x="128" y="0"/>
                </a:moveTo>
                <a:cubicBezTo>
                  <a:pt x="122" y="7"/>
                  <a:pt x="119" y="17"/>
                  <a:pt x="112" y="23"/>
                </a:cubicBezTo>
                <a:cubicBezTo>
                  <a:pt x="105" y="28"/>
                  <a:pt x="94" y="25"/>
                  <a:pt x="89" y="31"/>
                </a:cubicBezTo>
                <a:cubicBezTo>
                  <a:pt x="75" y="44"/>
                  <a:pt x="57" y="78"/>
                  <a:pt x="57" y="78"/>
                </a:cubicBezTo>
                <a:cubicBezTo>
                  <a:pt x="36" y="149"/>
                  <a:pt x="0" y="287"/>
                  <a:pt x="81" y="314"/>
                </a:cubicBezTo>
                <a:cubicBezTo>
                  <a:pt x="101" y="342"/>
                  <a:pt x="133" y="372"/>
                  <a:pt x="167" y="384"/>
                </a:cubicBezTo>
                <a:cubicBezTo>
                  <a:pt x="182" y="389"/>
                  <a:pt x="200" y="390"/>
                  <a:pt x="214" y="400"/>
                </a:cubicBezTo>
                <a:cubicBezTo>
                  <a:pt x="264" y="433"/>
                  <a:pt x="335" y="451"/>
                  <a:pt x="395" y="463"/>
                </a:cubicBezTo>
                <a:cubicBezTo>
                  <a:pt x="457" y="456"/>
                  <a:pt x="514" y="450"/>
                  <a:pt x="567" y="416"/>
                </a:cubicBezTo>
                <a:cubicBezTo>
                  <a:pt x="634" y="315"/>
                  <a:pt x="579" y="192"/>
                  <a:pt x="473" y="157"/>
                </a:cubicBezTo>
                <a:lnTo>
                  <a:pt x="403" y="125"/>
                </a:lnTo>
                <a:cubicBezTo>
                  <a:pt x="403" y="125"/>
                  <a:pt x="403" y="125"/>
                  <a:pt x="403" y="125"/>
                </a:cubicBezTo>
                <a:cubicBezTo>
                  <a:pt x="376" y="107"/>
                  <a:pt x="288" y="40"/>
                  <a:pt x="261" y="31"/>
                </a:cubicBezTo>
                <a:cubicBezTo>
                  <a:pt x="188" y="5"/>
                  <a:pt x="288" y="40"/>
                  <a:pt x="214" y="16"/>
                </a:cubicBezTo>
                <a:cubicBezTo>
                  <a:pt x="198" y="10"/>
                  <a:pt x="167" y="0"/>
                  <a:pt x="167" y="0"/>
                </a:cubicBezTo>
                <a:cubicBezTo>
                  <a:pt x="116" y="8"/>
                  <a:pt x="108" y="19"/>
                  <a:pt x="128" y="0"/>
                </a:cubicBezTo>
                <a:close/>
              </a:path>
            </a:pathLst>
          </a:custGeom>
          <a:solidFill>
            <a:srgbClr val="FF66CC"/>
          </a:solidFill>
          <a:ln w="9525">
            <a:solidFill>
              <a:schemeClr val="tx1"/>
            </a:solidFill>
            <a:round/>
            <a:headEnd/>
            <a:tailEnd/>
          </a:ln>
        </p:spPr>
        <p:txBody>
          <a:bodyPr wrap="none" anchor="ctr"/>
          <a:lstStyle/>
          <a:p>
            <a:endParaRPr lang="en-US"/>
          </a:p>
        </p:txBody>
      </p:sp>
      <p:sp>
        <p:nvSpPr>
          <p:cNvPr id="11594" name="Line 334"/>
          <p:cNvSpPr>
            <a:spLocks noChangeShapeType="1"/>
          </p:cNvSpPr>
          <p:nvPr/>
        </p:nvSpPr>
        <p:spPr bwMode="auto">
          <a:xfrm flipH="1" flipV="1">
            <a:off x="1827213" y="3960813"/>
            <a:ext cx="614362" cy="230187"/>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5" name="Text Box 335"/>
          <p:cNvSpPr txBox="1">
            <a:spLocks noChangeArrowheads="1"/>
          </p:cNvSpPr>
          <p:nvPr/>
        </p:nvSpPr>
        <p:spPr bwMode="auto">
          <a:xfrm>
            <a:off x="303213" y="3659188"/>
            <a:ext cx="1531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eaLnBrk="0" hangingPunct="0">
              <a:defRPr>
                <a:solidFill>
                  <a:schemeClr val="accent2"/>
                </a:solidFill>
                <a:latin typeface="Comic Sans MS" pitchFamily="66" charset="0"/>
              </a:defRPr>
            </a:lvl1pPr>
            <a:lvl2pPr marL="742950" indent="-285750" defTabSz="915988" eaLnBrk="0" hangingPunct="0">
              <a:defRPr>
                <a:solidFill>
                  <a:schemeClr val="accent2"/>
                </a:solidFill>
                <a:latin typeface="Comic Sans MS" pitchFamily="66" charset="0"/>
              </a:defRPr>
            </a:lvl2pPr>
            <a:lvl3pPr marL="1143000" indent="-228600" defTabSz="915988" eaLnBrk="0" hangingPunct="0">
              <a:defRPr>
                <a:solidFill>
                  <a:schemeClr val="accent2"/>
                </a:solidFill>
                <a:latin typeface="Comic Sans MS" pitchFamily="66" charset="0"/>
              </a:defRPr>
            </a:lvl3pPr>
            <a:lvl4pPr marL="1600200" indent="-228600" defTabSz="915988" eaLnBrk="0" hangingPunct="0">
              <a:defRPr>
                <a:solidFill>
                  <a:schemeClr val="accent2"/>
                </a:solidFill>
                <a:latin typeface="Comic Sans MS" pitchFamily="66" charset="0"/>
              </a:defRPr>
            </a:lvl4pPr>
            <a:lvl5pPr marL="2057400" indent="-228600" defTabSz="915988" eaLnBrk="0" hangingPunct="0">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RA receptors</a:t>
            </a:r>
          </a:p>
        </p:txBody>
      </p:sp>
      <p:sp>
        <p:nvSpPr>
          <p:cNvPr id="11596" name="Line 336"/>
          <p:cNvSpPr>
            <a:spLocks noChangeShapeType="1"/>
          </p:cNvSpPr>
          <p:nvPr/>
        </p:nvSpPr>
        <p:spPr bwMode="auto">
          <a:xfrm flipV="1">
            <a:off x="1827213" y="3886200"/>
            <a:ext cx="917575" cy="746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7" name="AutoShape 337"/>
          <p:cNvSpPr>
            <a:spLocks noChangeArrowheads="1"/>
          </p:cNvSpPr>
          <p:nvPr/>
        </p:nvSpPr>
        <p:spPr bwMode="auto">
          <a:xfrm>
            <a:off x="2744788" y="3579813"/>
            <a:ext cx="514350" cy="5953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8521" y="5399"/>
                  <a:pt x="6488" y="6829"/>
                  <a:pt x="5718" y="8973"/>
                </a:cubicBezTo>
                <a:lnTo>
                  <a:pt x="636" y="7146"/>
                </a:lnTo>
                <a:cubicBezTo>
                  <a:pt x="2177" y="2859"/>
                  <a:pt x="6243"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1598" name="Text Box 338"/>
          <p:cNvSpPr txBox="1">
            <a:spLocks noChangeArrowheads="1"/>
          </p:cNvSpPr>
          <p:nvPr/>
        </p:nvSpPr>
        <p:spPr bwMode="auto">
          <a:xfrm>
            <a:off x="3033713" y="4068763"/>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eaLnBrk="0" hangingPunct="0">
              <a:defRPr>
                <a:solidFill>
                  <a:schemeClr val="accent2"/>
                </a:solidFill>
                <a:latin typeface="Comic Sans MS" pitchFamily="66" charset="0"/>
              </a:defRPr>
            </a:lvl1pPr>
            <a:lvl2pPr marL="742950" indent="-285750" defTabSz="915988" eaLnBrk="0" hangingPunct="0">
              <a:defRPr>
                <a:solidFill>
                  <a:schemeClr val="accent2"/>
                </a:solidFill>
                <a:latin typeface="Comic Sans MS" pitchFamily="66" charset="0"/>
              </a:defRPr>
            </a:lvl2pPr>
            <a:lvl3pPr marL="1143000" indent="-228600" defTabSz="915988" eaLnBrk="0" hangingPunct="0">
              <a:defRPr>
                <a:solidFill>
                  <a:schemeClr val="accent2"/>
                </a:solidFill>
                <a:latin typeface="Comic Sans MS" pitchFamily="66" charset="0"/>
              </a:defRPr>
            </a:lvl3pPr>
            <a:lvl4pPr marL="1600200" indent="-228600" defTabSz="915988" eaLnBrk="0" hangingPunct="0">
              <a:defRPr>
                <a:solidFill>
                  <a:schemeClr val="accent2"/>
                </a:solidFill>
                <a:latin typeface="Comic Sans MS" pitchFamily="66" charset="0"/>
              </a:defRPr>
            </a:lvl4pPr>
            <a:lvl5pPr marL="2057400" indent="-228600" defTabSz="915988" eaLnBrk="0" hangingPunct="0">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RET</a:t>
            </a:r>
          </a:p>
        </p:txBody>
      </p:sp>
      <p:sp>
        <p:nvSpPr>
          <p:cNvPr id="11599" name="Text Box 339"/>
          <p:cNvSpPr txBox="1">
            <a:spLocks noChangeArrowheads="1"/>
          </p:cNvSpPr>
          <p:nvPr/>
        </p:nvSpPr>
        <p:spPr bwMode="auto">
          <a:xfrm>
            <a:off x="381000" y="5029200"/>
            <a:ext cx="1539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rIns="91439">
            <a:spAutoFit/>
          </a:bodyPr>
          <a:lstStyle>
            <a:lvl1pPr defTabSz="915988" eaLnBrk="0" hangingPunct="0">
              <a:defRPr>
                <a:solidFill>
                  <a:schemeClr val="accent2"/>
                </a:solidFill>
                <a:latin typeface="Comic Sans MS" pitchFamily="66" charset="0"/>
              </a:defRPr>
            </a:lvl1pPr>
            <a:lvl2pPr marL="742950" indent="-285750" defTabSz="915988" eaLnBrk="0" hangingPunct="0">
              <a:defRPr>
                <a:solidFill>
                  <a:schemeClr val="accent2"/>
                </a:solidFill>
                <a:latin typeface="Comic Sans MS" pitchFamily="66" charset="0"/>
              </a:defRPr>
            </a:lvl2pPr>
            <a:lvl3pPr marL="1143000" indent="-228600" defTabSz="915988" eaLnBrk="0" hangingPunct="0">
              <a:defRPr>
                <a:solidFill>
                  <a:schemeClr val="accent2"/>
                </a:solidFill>
                <a:latin typeface="Comic Sans MS" pitchFamily="66" charset="0"/>
              </a:defRPr>
            </a:lvl3pPr>
            <a:lvl4pPr marL="1600200" indent="-228600" defTabSz="915988" eaLnBrk="0" hangingPunct="0">
              <a:defRPr>
                <a:solidFill>
                  <a:schemeClr val="accent2"/>
                </a:solidFill>
                <a:latin typeface="Comic Sans MS" pitchFamily="66" charset="0"/>
              </a:defRPr>
            </a:lvl4pPr>
            <a:lvl5pPr marL="2057400" indent="-228600" defTabSz="915988" eaLnBrk="0" hangingPunct="0">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Retinoic Acid</a:t>
            </a:r>
          </a:p>
        </p:txBody>
      </p:sp>
      <p:sp>
        <p:nvSpPr>
          <p:cNvPr id="11600" name="AutoShape 340"/>
          <p:cNvSpPr>
            <a:spLocks noChangeArrowheads="1"/>
          </p:cNvSpPr>
          <p:nvPr/>
        </p:nvSpPr>
        <p:spPr bwMode="auto">
          <a:xfrm flipV="1">
            <a:off x="1749425" y="4341813"/>
            <a:ext cx="677863" cy="9921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10329" y="5399"/>
                  <a:pt x="9861" y="5461"/>
                  <a:pt x="9406" y="5582"/>
                </a:cubicBezTo>
                <a:lnTo>
                  <a:pt x="8013" y="365"/>
                </a:lnTo>
                <a:cubicBezTo>
                  <a:pt x="8922" y="122"/>
                  <a:pt x="985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3300"/>
          </a:solidFill>
          <a:ln w="9525">
            <a:solidFill>
              <a:schemeClr val="tx1"/>
            </a:solidFill>
            <a:miter lim="800000"/>
            <a:headEnd/>
            <a:tailEnd/>
          </a:ln>
        </p:spPr>
        <p:txBody>
          <a:bodyPr wrap="none" anchor="ctr"/>
          <a:lstStyle/>
          <a:p>
            <a:endParaRPr lang="en-US"/>
          </a:p>
        </p:txBody>
      </p:sp>
      <p:sp>
        <p:nvSpPr>
          <p:cNvPr id="11601" name="Text Box 341"/>
          <p:cNvSpPr txBox="1">
            <a:spLocks noChangeArrowheads="1"/>
          </p:cNvSpPr>
          <p:nvPr/>
        </p:nvSpPr>
        <p:spPr bwMode="auto">
          <a:xfrm>
            <a:off x="5410200" y="5076825"/>
            <a:ext cx="3733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rIns="91439">
            <a:spAutoFit/>
          </a:bodyPr>
          <a:lstStyle>
            <a:lvl1pPr defTabSz="915988" eaLnBrk="0" hangingPunct="0">
              <a:defRPr>
                <a:solidFill>
                  <a:schemeClr val="accent2"/>
                </a:solidFill>
                <a:latin typeface="Comic Sans MS" pitchFamily="66" charset="0"/>
              </a:defRPr>
            </a:lvl1pPr>
            <a:lvl2pPr marL="742950" indent="-285750" defTabSz="915988" eaLnBrk="0" hangingPunct="0">
              <a:defRPr>
                <a:solidFill>
                  <a:schemeClr val="accent2"/>
                </a:solidFill>
                <a:latin typeface="Comic Sans MS" pitchFamily="66" charset="0"/>
              </a:defRPr>
            </a:lvl2pPr>
            <a:lvl3pPr marL="1143000" indent="-228600" defTabSz="915988" eaLnBrk="0" hangingPunct="0">
              <a:defRPr>
                <a:solidFill>
                  <a:schemeClr val="accent2"/>
                </a:solidFill>
                <a:latin typeface="Comic Sans MS" pitchFamily="66" charset="0"/>
              </a:defRPr>
            </a:lvl3pPr>
            <a:lvl4pPr marL="1600200" indent="-228600" defTabSz="915988" eaLnBrk="0" hangingPunct="0">
              <a:defRPr>
                <a:solidFill>
                  <a:schemeClr val="accent2"/>
                </a:solidFill>
                <a:latin typeface="Comic Sans MS" pitchFamily="66" charset="0"/>
              </a:defRPr>
            </a:lvl4pPr>
            <a:lvl5pPr marL="2057400" indent="-228600" defTabSz="915988" eaLnBrk="0" hangingPunct="0">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r>
              <a:rPr lang="en-US" altLang="en-US" sz="2000">
                <a:solidFill>
                  <a:schemeClr val="tx1"/>
                </a:solidFill>
                <a:latin typeface="Calibri" pitchFamily="34" charset="0"/>
                <a:ea typeface="Calibri" pitchFamily="34" charset="0"/>
                <a:cs typeface="Calibri" pitchFamily="34" charset="0"/>
              </a:rPr>
              <a:t>*Vitamin A deficiency leads to smaller kidneys with fewer nephrons resulting in renal hypoplasia or outright agenesis.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81000" y="255588"/>
            <a:ext cx="8245475"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rIns="91439">
            <a:spAutoFit/>
          </a:bodyPr>
          <a:lstStyle>
            <a:lvl1pPr defTabSz="915988" eaLnBrk="0" hangingPunct="0">
              <a:defRPr>
                <a:solidFill>
                  <a:schemeClr val="accent2"/>
                </a:solidFill>
                <a:latin typeface="Comic Sans MS" pitchFamily="66" charset="0"/>
              </a:defRPr>
            </a:lvl1pPr>
            <a:lvl2pPr marL="742950" indent="-285750" defTabSz="915988" eaLnBrk="0" hangingPunct="0">
              <a:defRPr>
                <a:solidFill>
                  <a:schemeClr val="accent2"/>
                </a:solidFill>
                <a:latin typeface="Comic Sans MS" pitchFamily="66" charset="0"/>
              </a:defRPr>
            </a:lvl2pPr>
            <a:lvl3pPr marL="1143000" indent="-228600" defTabSz="915988" eaLnBrk="0" hangingPunct="0">
              <a:defRPr>
                <a:solidFill>
                  <a:schemeClr val="accent2"/>
                </a:solidFill>
                <a:latin typeface="Comic Sans MS" pitchFamily="66" charset="0"/>
              </a:defRPr>
            </a:lvl3pPr>
            <a:lvl4pPr marL="1600200" indent="-228600" defTabSz="915988" eaLnBrk="0" hangingPunct="0">
              <a:defRPr>
                <a:solidFill>
                  <a:schemeClr val="accent2"/>
                </a:solidFill>
                <a:latin typeface="Comic Sans MS" pitchFamily="66" charset="0"/>
              </a:defRPr>
            </a:lvl4pPr>
            <a:lvl5pPr marL="2057400" indent="-228600" defTabSz="915988" eaLnBrk="0" hangingPunct="0">
              <a:defRPr>
                <a:solidFill>
                  <a:schemeClr val="accent2"/>
                </a:solidFill>
                <a:latin typeface="Comic Sans MS" pitchFamily="66" charset="0"/>
              </a:defRPr>
            </a:lvl5pPr>
            <a:lvl6pPr marL="2514600" indent="-228600" defTabSz="915988" eaLnBrk="0" fontAlgn="base" hangingPunct="0">
              <a:spcBef>
                <a:spcPct val="0"/>
              </a:spcBef>
              <a:spcAft>
                <a:spcPct val="0"/>
              </a:spcAft>
              <a:defRPr>
                <a:solidFill>
                  <a:schemeClr val="accent2"/>
                </a:solidFill>
                <a:latin typeface="Comic Sans MS" pitchFamily="66" charset="0"/>
              </a:defRPr>
            </a:lvl6pPr>
            <a:lvl7pPr marL="2971800" indent="-228600" defTabSz="915988" eaLnBrk="0" fontAlgn="base" hangingPunct="0">
              <a:spcBef>
                <a:spcPct val="0"/>
              </a:spcBef>
              <a:spcAft>
                <a:spcPct val="0"/>
              </a:spcAft>
              <a:defRPr>
                <a:solidFill>
                  <a:schemeClr val="accent2"/>
                </a:solidFill>
                <a:latin typeface="Comic Sans MS" pitchFamily="66" charset="0"/>
              </a:defRPr>
            </a:lvl7pPr>
            <a:lvl8pPr marL="3429000" indent="-228600" defTabSz="915988" eaLnBrk="0" fontAlgn="base" hangingPunct="0">
              <a:spcBef>
                <a:spcPct val="0"/>
              </a:spcBef>
              <a:spcAft>
                <a:spcPct val="0"/>
              </a:spcAft>
              <a:defRPr>
                <a:solidFill>
                  <a:schemeClr val="accent2"/>
                </a:solidFill>
                <a:latin typeface="Comic Sans MS" pitchFamily="66" charset="0"/>
              </a:defRPr>
            </a:lvl8pPr>
            <a:lvl9pPr marL="3886200" indent="-228600" defTabSz="915988" eaLnBrk="0" fontAlgn="base" hangingPunct="0">
              <a:spcBef>
                <a:spcPct val="0"/>
              </a:spcBef>
              <a:spcAft>
                <a:spcPct val="0"/>
              </a:spcAft>
              <a:defRPr>
                <a:solidFill>
                  <a:schemeClr val="accent2"/>
                </a:solidFill>
                <a:latin typeface="Comic Sans MS" pitchFamily="66" charset="0"/>
              </a:defRPr>
            </a:lvl9pPr>
          </a:lstStyle>
          <a:p>
            <a:pPr algn="ctr"/>
            <a:r>
              <a:rPr lang="en-US" altLang="en-US" sz="3200">
                <a:solidFill>
                  <a:schemeClr val="tx1"/>
                </a:solidFill>
                <a:latin typeface="Calibri" pitchFamily="34" charset="0"/>
                <a:ea typeface="Calibri" pitchFamily="34" charset="0"/>
                <a:cs typeface="Calibri" pitchFamily="34" charset="0"/>
              </a:rPr>
              <a:t>Perturbations in inductive signaling and/or branching morphogenesis can result in unilateral agenesis/hypoplasia OR duplications</a:t>
            </a:r>
          </a:p>
          <a:p>
            <a:pPr algn="ctr"/>
            <a:endParaRPr lang="en-US" altLang="en-US" sz="2000">
              <a:solidFill>
                <a:schemeClr val="tx1"/>
              </a:solidFill>
              <a:latin typeface="Calibri" pitchFamily="34" charset="0"/>
              <a:ea typeface="Calibri" pitchFamily="34" charset="0"/>
              <a:cs typeface="Calibri" pitchFamily="34" charset="0"/>
            </a:endParaRPr>
          </a:p>
        </p:txBody>
      </p:sp>
      <p:pic>
        <p:nvPicPr>
          <p:cNvPr id="12291" name="Picture 3"/>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r="53505" b="65601"/>
          <a:stretch>
            <a:fillRect/>
          </a:stretch>
        </p:blipFill>
        <p:spPr bwMode="auto">
          <a:xfrm>
            <a:off x="76200" y="2495550"/>
            <a:ext cx="3024188"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35255" r="55154" b="32372"/>
          <a:stretch>
            <a:fillRect/>
          </a:stretch>
        </p:blipFill>
        <p:spPr bwMode="auto">
          <a:xfrm>
            <a:off x="3152775" y="2587625"/>
            <a:ext cx="2916238"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l="52956" t="67487" b="2000"/>
          <a:stretch>
            <a:fillRect/>
          </a:stretch>
        </p:blipFill>
        <p:spPr bwMode="auto">
          <a:xfrm>
            <a:off x="5932488" y="2513013"/>
            <a:ext cx="3059112"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1"/>
          <p:cNvSpPr txBox="1">
            <a:spLocks noChangeArrowheads="1"/>
          </p:cNvSpPr>
          <p:nvPr/>
        </p:nvSpPr>
        <p:spPr bwMode="auto">
          <a:xfrm>
            <a:off x="6591300" y="4981575"/>
            <a:ext cx="2035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200">
                <a:solidFill>
                  <a:schemeClr val="tx1"/>
                </a:solidFill>
                <a:latin typeface="Calibri" pitchFamily="34" charset="0"/>
                <a:ea typeface="Calibri" pitchFamily="34" charset="0"/>
                <a:cs typeface="Calibri" pitchFamily="34" charset="0"/>
              </a:rPr>
              <a:t>Moore and Persaud, fig 12-12</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5"/>
          <p:cNvSpPr>
            <a:spLocks noGrp="1"/>
          </p:cNvSpPr>
          <p:nvPr>
            <p:ph type="title"/>
          </p:nvPr>
        </p:nvSpPr>
        <p:spPr>
          <a:xfrm>
            <a:off x="0" y="0"/>
            <a:ext cx="9144000" cy="1066800"/>
          </a:xfrm>
        </p:spPr>
        <p:txBody>
          <a:bodyPr rtlCol="0">
            <a:normAutofit fontScale="90000"/>
          </a:bodyPr>
          <a:lstStyle/>
          <a:p>
            <a:pPr eaLnBrk="1" fontAlgn="auto" hangingPunct="1">
              <a:spcAft>
                <a:spcPts val="0"/>
              </a:spcAft>
              <a:defRPr/>
            </a:pPr>
            <a:r>
              <a:rPr lang="en-US" sz="2800" dirty="0"/>
              <a:t>M</a:t>
            </a:r>
            <a:r>
              <a:rPr lang="en-US" sz="2800" dirty="0" smtClean="0"/>
              <a:t>esenchyme of the </a:t>
            </a:r>
            <a:r>
              <a:rPr lang="en-US" sz="2800" dirty="0" err="1" smtClean="0"/>
              <a:t>Metanephric</a:t>
            </a:r>
            <a:r>
              <a:rPr lang="en-US" sz="2800" dirty="0" smtClean="0"/>
              <a:t> </a:t>
            </a:r>
            <a:r>
              <a:rPr lang="en-US" sz="2800" dirty="0" err="1" smtClean="0"/>
              <a:t>Blastema</a:t>
            </a:r>
            <a:r>
              <a:rPr lang="en-US" sz="2800" dirty="0" smtClean="0"/>
              <a:t> develops into NEPHRONS (</a:t>
            </a:r>
            <a:r>
              <a:rPr lang="en-US" sz="2800" dirty="0" err="1" smtClean="0"/>
              <a:t>podocytes</a:t>
            </a:r>
            <a:r>
              <a:rPr lang="en-US" sz="2800" dirty="0" smtClean="0"/>
              <a:t>, proximal tubules, loop of </a:t>
            </a:r>
            <a:r>
              <a:rPr lang="en-US" sz="2800" dirty="0" err="1" smtClean="0"/>
              <a:t>Henle</a:t>
            </a:r>
            <a:r>
              <a:rPr lang="en-US" sz="2800" dirty="0" smtClean="0"/>
              <a:t>, distal tubules)</a:t>
            </a:r>
          </a:p>
        </p:txBody>
      </p:sp>
      <p:pic>
        <p:nvPicPr>
          <p:cNvPr id="13315" name="Picture 5" descr="C:\Users\jvelkey\Documents\TEACHING\EMBRYOLOGY\images\LarsensEmbryology-4thEd-Figures\chapter15-urogenitalSystem\F9780443068119-015-f005.jpg"/>
          <p:cNvPicPr>
            <a:picLocks noChangeAspect="1" noChangeArrowheads="1"/>
          </p:cNvPicPr>
          <p:nvPr/>
        </p:nvPicPr>
        <p:blipFill>
          <a:blip r:embed="rId2">
            <a:extLst>
              <a:ext uri="{28A0092B-C50C-407E-A947-70E740481C1C}">
                <a14:useLocalDpi xmlns:a14="http://schemas.microsoft.com/office/drawing/2010/main" val="0"/>
              </a:ext>
            </a:extLst>
          </a:blip>
          <a:srcRect t="-2502" b="4630"/>
          <a:stretch>
            <a:fillRect/>
          </a:stretch>
        </p:blipFill>
        <p:spPr bwMode="auto">
          <a:xfrm>
            <a:off x="304800" y="2819400"/>
            <a:ext cx="5181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b="3783"/>
          <a:stretch>
            <a:fillRect/>
          </a:stretch>
        </p:blipFill>
        <p:spPr bwMode="auto">
          <a:xfrm>
            <a:off x="4240213" y="1066800"/>
            <a:ext cx="421798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8"/>
          <p:cNvSpPr txBox="1">
            <a:spLocks noChangeArrowheads="1"/>
          </p:cNvSpPr>
          <p:nvPr/>
        </p:nvSpPr>
        <p:spPr bwMode="auto">
          <a:xfrm>
            <a:off x="5410200" y="5664200"/>
            <a:ext cx="3657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accent2"/>
                </a:solidFill>
                <a:latin typeface="Comic Sans MS" pitchFamily="66" charset="0"/>
              </a:defRPr>
            </a:lvl1pPr>
            <a:lvl2pPr marL="742950" indent="-285750" eaLnBrk="0" hangingPunct="0">
              <a:defRPr>
                <a:solidFill>
                  <a:schemeClr val="accent2"/>
                </a:solidFill>
                <a:latin typeface="Comic Sans MS" pitchFamily="66" charset="0"/>
              </a:defRPr>
            </a:lvl2pPr>
            <a:lvl3pPr marL="1143000" indent="-228600" eaLnBrk="0" hangingPunct="0">
              <a:defRPr>
                <a:solidFill>
                  <a:schemeClr val="accent2"/>
                </a:solidFill>
                <a:latin typeface="Comic Sans MS" pitchFamily="66" charset="0"/>
              </a:defRPr>
            </a:lvl3pPr>
            <a:lvl4pPr marL="1600200" indent="-228600" eaLnBrk="0" hangingPunct="0">
              <a:defRPr>
                <a:solidFill>
                  <a:schemeClr val="accent2"/>
                </a:solidFill>
                <a:latin typeface="Comic Sans MS" pitchFamily="66" charset="0"/>
              </a:defRPr>
            </a:lvl4pPr>
            <a:lvl5pPr marL="2057400" indent="-228600" eaLnBrk="0" hangingPunct="0">
              <a:defRPr>
                <a:solidFill>
                  <a:schemeClr val="accent2"/>
                </a:solidFill>
                <a:latin typeface="Comic Sans MS" pitchFamily="66" charset="0"/>
              </a:defRPr>
            </a:lvl5pPr>
            <a:lvl6pPr marL="2514600" indent="-228600" eaLnBrk="0" fontAlgn="base" hangingPunct="0">
              <a:spcBef>
                <a:spcPct val="0"/>
              </a:spcBef>
              <a:spcAft>
                <a:spcPct val="0"/>
              </a:spcAft>
              <a:defRPr>
                <a:solidFill>
                  <a:schemeClr val="accent2"/>
                </a:solidFill>
                <a:latin typeface="Comic Sans MS" pitchFamily="66" charset="0"/>
              </a:defRPr>
            </a:lvl6pPr>
            <a:lvl7pPr marL="2971800" indent="-228600" eaLnBrk="0" fontAlgn="base" hangingPunct="0">
              <a:spcBef>
                <a:spcPct val="0"/>
              </a:spcBef>
              <a:spcAft>
                <a:spcPct val="0"/>
              </a:spcAft>
              <a:defRPr>
                <a:solidFill>
                  <a:schemeClr val="accent2"/>
                </a:solidFill>
                <a:latin typeface="Comic Sans MS" pitchFamily="66" charset="0"/>
              </a:defRPr>
            </a:lvl7pPr>
            <a:lvl8pPr marL="3429000" indent="-228600" eaLnBrk="0" fontAlgn="base" hangingPunct="0">
              <a:spcBef>
                <a:spcPct val="0"/>
              </a:spcBef>
              <a:spcAft>
                <a:spcPct val="0"/>
              </a:spcAft>
              <a:defRPr>
                <a:solidFill>
                  <a:schemeClr val="accent2"/>
                </a:solidFill>
                <a:latin typeface="Comic Sans MS" pitchFamily="66" charset="0"/>
              </a:defRPr>
            </a:lvl8pPr>
            <a:lvl9pPr marL="3886200" indent="-228600" eaLnBrk="0" fontAlgn="base" hangingPunct="0">
              <a:spcBef>
                <a:spcPct val="0"/>
              </a:spcBef>
              <a:spcAft>
                <a:spcPct val="0"/>
              </a:spcAft>
              <a:defRPr>
                <a:solidFill>
                  <a:schemeClr val="accent2"/>
                </a:solidFill>
                <a:latin typeface="Comic Sans MS" pitchFamily="66" charset="0"/>
              </a:defRPr>
            </a:lvl9pPr>
          </a:lstStyle>
          <a:p>
            <a:r>
              <a:rPr lang="en-US" altLang="en-US" sz="1600" b="1">
                <a:solidFill>
                  <a:srgbClr val="FF0000"/>
                </a:solidFill>
                <a:latin typeface="Calibri" pitchFamily="34" charset="0"/>
                <a:ea typeface="Calibri" pitchFamily="34" charset="0"/>
                <a:cs typeface="Calibri" pitchFamily="34" charset="0"/>
              </a:rPr>
              <a:t>Purple</a:t>
            </a:r>
            <a:r>
              <a:rPr lang="en-US" altLang="en-US" sz="1600">
                <a:solidFill>
                  <a:srgbClr val="FF0000"/>
                </a:solidFill>
                <a:latin typeface="Calibri" pitchFamily="34" charset="0"/>
                <a:ea typeface="Calibri" pitchFamily="34" charset="0"/>
                <a:cs typeface="Calibri" pitchFamily="34" charset="0"/>
              </a:rPr>
              <a:t> indicates </a:t>
            </a:r>
            <a:r>
              <a:rPr lang="en-US" altLang="en-US" sz="1600" b="1">
                <a:solidFill>
                  <a:srgbClr val="FF0000"/>
                </a:solidFill>
                <a:latin typeface="Calibri" pitchFamily="34" charset="0"/>
                <a:ea typeface="Calibri" pitchFamily="34" charset="0"/>
                <a:cs typeface="Calibri" pitchFamily="34" charset="0"/>
              </a:rPr>
              <a:t>ureteric bud derivatives</a:t>
            </a:r>
          </a:p>
          <a:p>
            <a:r>
              <a:rPr lang="en-US" altLang="en-US" sz="1600" b="1">
                <a:solidFill>
                  <a:srgbClr val="FF0000"/>
                </a:solidFill>
                <a:latin typeface="Calibri" pitchFamily="34" charset="0"/>
                <a:ea typeface="Calibri" pitchFamily="34" charset="0"/>
                <a:cs typeface="Calibri" pitchFamily="34" charset="0"/>
              </a:rPr>
              <a:t>Peach</a:t>
            </a:r>
            <a:r>
              <a:rPr lang="en-US" altLang="en-US" sz="1600">
                <a:solidFill>
                  <a:srgbClr val="FF0000"/>
                </a:solidFill>
                <a:latin typeface="Calibri" pitchFamily="34" charset="0"/>
                <a:ea typeface="Calibri" pitchFamily="34" charset="0"/>
                <a:cs typeface="Calibri" pitchFamily="34" charset="0"/>
              </a:rPr>
              <a:t> indicates </a:t>
            </a:r>
            <a:r>
              <a:rPr lang="en-US" altLang="en-US" sz="1600" b="1">
                <a:solidFill>
                  <a:srgbClr val="FF0000"/>
                </a:solidFill>
                <a:latin typeface="Calibri" pitchFamily="34" charset="0"/>
                <a:ea typeface="Calibri" pitchFamily="34" charset="0"/>
                <a:cs typeface="Calibri" pitchFamily="34" charset="0"/>
              </a:rPr>
              <a:t>mesenchymal derivatives</a:t>
            </a:r>
          </a:p>
        </p:txBody>
      </p:sp>
      <p:sp>
        <p:nvSpPr>
          <p:cNvPr id="6" name="TextBox 1"/>
          <p:cNvSpPr txBox="1">
            <a:spLocks noChangeArrowheads="1"/>
          </p:cNvSpPr>
          <p:nvPr/>
        </p:nvSpPr>
        <p:spPr bwMode="auto">
          <a:xfrm>
            <a:off x="7861300" y="4979988"/>
            <a:ext cx="1271588" cy="277812"/>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Carlson fig 16-05 </a:t>
            </a:r>
          </a:p>
        </p:txBody>
      </p:sp>
      <p:sp>
        <p:nvSpPr>
          <p:cNvPr id="7" name="TextBox 1"/>
          <p:cNvSpPr txBox="1">
            <a:spLocks noChangeArrowheads="1"/>
          </p:cNvSpPr>
          <p:nvPr/>
        </p:nvSpPr>
        <p:spPr bwMode="auto">
          <a:xfrm>
            <a:off x="757238" y="6584950"/>
            <a:ext cx="1301750" cy="276225"/>
          </a:xfrm>
          <a:prstGeom prst="rect">
            <a:avLst/>
          </a:prstGeom>
          <a:noFill/>
          <a:ln>
            <a:noFill/>
          </a:ln>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defRPr/>
            </a:pPr>
            <a:r>
              <a:rPr lang="en-US" sz="1200" dirty="0" smtClean="0">
                <a:latin typeface="+mn-lt"/>
              </a:rPr>
              <a:t>Larsen’s fig 15-05 </a:t>
            </a:r>
          </a:p>
        </p:txBody>
      </p:sp>
      <p:sp>
        <p:nvSpPr>
          <p:cNvPr id="2" name="TextBox 1"/>
          <p:cNvSpPr txBox="1"/>
          <p:nvPr/>
        </p:nvSpPr>
        <p:spPr>
          <a:xfrm>
            <a:off x="0" y="1752600"/>
            <a:ext cx="4114800" cy="646113"/>
          </a:xfrm>
          <a:prstGeom prst="rect">
            <a:avLst/>
          </a:prstGeom>
          <a:noFill/>
        </p:spPr>
        <p:txBody>
          <a:bodyPr>
            <a:spAutoFit/>
          </a:bodyPr>
          <a:lstStyle/>
          <a:p>
            <a:pPr eaLnBrk="0" hangingPunct="0">
              <a:defRPr/>
            </a:pPr>
            <a:r>
              <a:rPr lang="en-US" b="1" dirty="0">
                <a:solidFill>
                  <a:srgbClr val="000000"/>
                </a:solidFill>
                <a:latin typeface="+mn-lt"/>
                <a:cs typeface="+mn-cs"/>
              </a:rPr>
              <a:t>EVERYTHING ELSE (i.e. downstream of the distal tubules) is from URETERIC BUD</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2180</TotalTime>
  <Words>2888</Words>
  <Application>Microsoft Office PowerPoint</Application>
  <PresentationFormat>On-screen Show (4:3)</PresentationFormat>
  <Paragraphs>354</Paragraphs>
  <Slides>48</Slides>
  <Notes>0</Notes>
  <HiddenSlides>0</HiddenSlides>
  <MMClips>10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Custom Design</vt:lpstr>
      <vt:lpstr>Development of the Urogenital System</vt:lpstr>
      <vt:lpstr>The urogenital system is derived from a longitudinal strip of “intermediate mesoderm” in the lumbar and pelvic regions of the embyo</vt:lpstr>
      <vt:lpstr>Intermediate Mesoderm Develops into Pro-, Meso-, and Metenaphric tubules</vt:lpstr>
      <vt:lpstr>Steps in Renal Development</vt:lpstr>
      <vt:lpstr>Effects of renal dysfunction: oligohydramnios and “Potter sequence”</vt:lpstr>
      <vt:lpstr>Overview of metanephric kidney induction</vt:lpstr>
      <vt:lpstr>PowerPoint Presentation</vt:lpstr>
      <vt:lpstr>PowerPoint Presentation</vt:lpstr>
      <vt:lpstr>Mesenchyme of the Metanephric Blastema develops into NEPHRONS (podocytes, proximal tubules, loop of Henle, distal tubules)</vt:lpstr>
      <vt:lpstr>The PAX2 gene is a critical factor in the mesenchyme that controls the response to inductive signals</vt:lpstr>
      <vt:lpstr>PowerPoint Presentation</vt:lpstr>
      <vt:lpstr>PowerPoint Presentation</vt:lpstr>
      <vt:lpstr>Wilms’ Tumor  (Nephroblastoma)</vt:lpstr>
      <vt:lpstr>Polycystic Kidney Disease</vt:lpstr>
      <vt:lpstr>PowerPoint Presentation</vt:lpstr>
      <vt:lpstr>PowerPoint Presentation</vt:lpstr>
      <vt:lpstr>“Ascent” of the kidneys</vt:lpstr>
      <vt:lpstr>Malformations related to the ascent of the kidneys</vt:lpstr>
      <vt:lpstr>Development of the bladder</vt:lpstr>
      <vt:lpstr>Cloacal Defects</vt:lpstr>
      <vt:lpstr>The trigone of the bladder is formed via the incorporation of a portion of the mesonephric ducts</vt:lpstr>
      <vt:lpstr>Abnormal attachment of the ureters</vt:lpstr>
      <vt:lpstr>Other malformations: urachal cysts and fistulas</vt:lpstr>
      <vt:lpstr>Development of the Adrenal Glands</vt:lpstr>
      <vt:lpstr>The adrenal gland develops from Intermediate Mesoderm AND Neural Crest</vt:lpstr>
      <vt:lpstr>Development of the Male and Female Reproductive Systems</vt:lpstr>
      <vt:lpstr>Gonadal Development</vt:lpstr>
      <vt:lpstr>PowerPoint Presentation</vt:lpstr>
      <vt:lpstr>The gonads are populated by germ cells that move out into yolk sac very early in development and then migrate back into the fetus after gastrulation</vt:lpstr>
      <vt:lpstr>Gonadal differentiation</vt:lpstr>
      <vt:lpstr>PowerPoint Presentation</vt:lpstr>
      <vt:lpstr>Development of the male genital tract: Mainly mesonephric duct-derived and ANDROGEN-DEPENDENT</vt:lpstr>
      <vt:lpstr>Male virilization</vt:lpstr>
      <vt:lpstr>The prostate develops as an outgrowth of the urogenital sinus epithelium</vt:lpstr>
      <vt:lpstr>Development of the female genital tract: Primarily paramesonephric duct-derived and BY “DEFAULT”</vt:lpstr>
      <vt:lpstr>Formation of uterus and vagina</vt:lpstr>
      <vt:lpstr>Formation of external genitalia</vt:lpstr>
      <vt:lpstr>Formation of the penile urethra</vt:lpstr>
      <vt:lpstr>Hypospadias</vt:lpstr>
      <vt:lpstr>Testicular descent</vt:lpstr>
      <vt:lpstr>Testicular Descent (frontal view)</vt:lpstr>
      <vt:lpstr>Factors that regulate sexual differentiation</vt:lpstr>
      <vt:lpstr>Persistent Müllerian Duct syndrome (genetic male)</vt:lpstr>
      <vt:lpstr>Androgen Insensivity Syndrome</vt:lpstr>
      <vt:lpstr>5 a-reductase deficiency (genetic male)</vt:lpstr>
      <vt:lpstr>Congenital adrenal hyperplasia (genetic female)</vt:lpstr>
      <vt:lpstr>Developmental Sex Disorders:</vt:lpstr>
      <vt:lpstr>Figures from the following texts:</vt:lpstr>
    </vt:vector>
  </TitlesOfParts>
  <Company>univ. of michigan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dressler</dc:creator>
  <cp:lastModifiedBy>Matthew Velkey</cp:lastModifiedBy>
  <cp:revision>160</cp:revision>
  <dcterms:created xsi:type="dcterms:W3CDTF">2003-02-04T15:55:53Z</dcterms:created>
  <dcterms:modified xsi:type="dcterms:W3CDTF">2015-10-21T07:10:01Z</dcterms:modified>
</cp:coreProperties>
</file>