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82" r:id="rId2"/>
    <p:sldId id="363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83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263" r:id="rId23"/>
    <p:sldId id="312" r:id="rId24"/>
    <p:sldId id="261" r:id="rId25"/>
    <p:sldId id="262" r:id="rId26"/>
    <p:sldId id="279" r:id="rId27"/>
    <p:sldId id="291" r:id="rId28"/>
    <p:sldId id="316" r:id="rId29"/>
    <p:sldId id="259" r:id="rId30"/>
    <p:sldId id="299" r:id="rId31"/>
    <p:sldId id="298" r:id="rId32"/>
    <p:sldId id="297" r:id="rId33"/>
    <p:sldId id="359" r:id="rId34"/>
    <p:sldId id="349" r:id="rId35"/>
    <p:sldId id="313" r:id="rId36"/>
    <p:sldId id="271" r:id="rId37"/>
    <p:sldId id="295" r:id="rId38"/>
    <p:sldId id="294" r:id="rId39"/>
    <p:sldId id="356" r:id="rId40"/>
    <p:sldId id="354" r:id="rId41"/>
    <p:sldId id="355" r:id="rId42"/>
    <p:sldId id="314" r:id="rId43"/>
    <p:sldId id="315" r:id="rId44"/>
    <p:sldId id="360" r:id="rId45"/>
  </p:sldIdLst>
  <p:sldSz cx="9144000" cy="6858000" type="screen4x3"/>
  <p:notesSz cx="6881813" cy="9296400"/>
  <p:embeddedFontLst>
    <p:embeddedFont>
      <p:font typeface="Trebuchet MS" panose="020B0603020202020204" pitchFamily="34" charset="0"/>
      <p:regular r:id="rId48"/>
      <p:bold r:id="rId49"/>
      <p:italic r:id="rId50"/>
      <p:boldItalic r:id="rId51"/>
    </p:embeddedFont>
    <p:embeddedFont>
      <p:font typeface="Times" panose="02020603050405020304" pitchFamily="18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9933"/>
    <a:srgbClr val="990099"/>
    <a:srgbClr val="FBFF0F"/>
    <a:srgbClr val="FF5748"/>
    <a:srgbClr val="6FC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84422" autoAdjust="0"/>
  </p:normalViewPr>
  <p:slideViewPr>
    <p:cSldViewPr showGuides="1">
      <p:cViewPr varScale="1">
        <p:scale>
          <a:sx n="94" d="100"/>
          <a:sy n="94" d="100"/>
        </p:scale>
        <p:origin x="-63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Time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132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Time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82913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Time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8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8831263"/>
            <a:ext cx="298132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Times"/>
              </a:defRPr>
            </a:lvl1pPr>
          </a:lstStyle>
          <a:p>
            <a:pPr>
              <a:defRPr/>
            </a:pPr>
            <a:fld id="{6CFECF8B-9BC0-425D-B28F-9D0AC8754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94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Time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132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Time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0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82913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Time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8831263"/>
            <a:ext cx="298132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Times"/>
              </a:defRPr>
            </a:lvl1pPr>
          </a:lstStyle>
          <a:p>
            <a:pPr>
              <a:defRPr/>
            </a:pPr>
            <a:fld id="{FE998C4F-FF6F-4736-ACEA-878063628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528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93602C3-C9B1-44BA-BD8E-296349076346}" type="slidenum">
              <a:rPr lang="en-US" sz="1200" smtClean="0">
                <a:latin typeface="Times"/>
              </a:rPr>
              <a:pPr/>
              <a:t>1</a:t>
            </a:fld>
            <a:endParaRPr lang="en-US" sz="1200" smtClean="0">
              <a:latin typeface="Times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4AB1045-6411-4F54-A882-EAE32B6AF311}" type="slidenum">
              <a:rPr lang="en-US" sz="1200" smtClean="0">
                <a:latin typeface="Times"/>
                <a:ea typeface="Osaka"/>
                <a:cs typeface="Osaka"/>
              </a:rPr>
              <a:pPr/>
              <a:t>12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D76FB62-4A18-4C43-AFF6-A60965020DCB}" type="slidenum">
              <a:rPr lang="en-US" sz="1200" smtClean="0">
                <a:latin typeface="Times"/>
                <a:ea typeface="Osaka"/>
                <a:cs typeface="Osaka"/>
              </a:rPr>
              <a:pPr/>
              <a:t>13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Moving inside to the pharynx itself…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09C3A79-7ACE-43A2-93A7-F198D8A9A78B}" type="slidenum">
              <a:rPr lang="en-US" sz="1200" smtClean="0">
                <a:latin typeface="Times"/>
                <a:ea typeface="Osaka"/>
                <a:cs typeface="Osaka"/>
              </a:rPr>
              <a:pPr/>
              <a:t>14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Early on 3rd &amp; 4th pouches develop substructures that have distinct fates</a:t>
            </a:r>
          </a:p>
          <a:p>
            <a:pPr eaLnBrk="1" hangingPunct="1"/>
            <a:r>
              <a:rPr lang="en-US" smtClean="0"/>
              <a:t>Most of these ARE fated to become endocrine glands.</a:t>
            </a:r>
          </a:p>
          <a:p>
            <a:pPr eaLnBrk="1" hangingPunct="1"/>
            <a:r>
              <a:rPr lang="en-US" smtClean="0"/>
              <a:t>Parafollicular (C) cells: thyroid, calcitonin, reduces blood calcium levels</a:t>
            </a:r>
          </a:p>
          <a:p>
            <a:pPr eaLnBrk="1" hangingPunct="1"/>
            <a:r>
              <a:rPr lang="en-US" smtClean="0"/>
              <a:t>Parathyroid cells: parathyroid hormone, increases blood calcium levels</a:t>
            </a:r>
          </a:p>
          <a:p>
            <a:pPr eaLnBrk="1" hangingPunct="1"/>
            <a:r>
              <a:rPr lang="en-US" smtClean="0"/>
              <a:t>Primordia don’t originate at mature functional sites: need to migrate…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AA50FA1-47E6-47ED-B9A0-25756D029B60}" type="slidenum">
              <a:rPr lang="en-US" sz="1200" smtClean="0">
                <a:latin typeface="Times"/>
                <a:ea typeface="Osaka"/>
                <a:cs typeface="Osaka"/>
              </a:rPr>
              <a:pPr/>
              <a:t>15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ADF0D80-C752-417E-B519-419CE79E7CC2}" type="slidenum">
              <a:rPr lang="en-US" sz="1200" smtClean="0">
                <a:latin typeface="Times"/>
                <a:ea typeface="Osaka"/>
                <a:cs typeface="Osaka"/>
              </a:rPr>
              <a:pPr/>
              <a:t>16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57AA640-7F11-4716-B51A-FE2387A82740}" type="slidenum">
              <a:rPr lang="en-US" sz="1200" smtClean="0">
                <a:latin typeface="Times"/>
                <a:ea typeface="Osaka"/>
                <a:cs typeface="Osaka"/>
              </a:rPr>
              <a:pPr/>
              <a:t>17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E8D626E-6087-41B2-92BA-55EA50686BB0}" type="slidenum">
              <a:rPr lang="en-US" sz="1200" smtClean="0">
                <a:latin typeface="Times"/>
                <a:ea typeface="Osaka"/>
                <a:cs typeface="Osaka"/>
              </a:rPr>
              <a:pPr/>
              <a:t>19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Bifurcation produces normal 2 lobes of thyroid connected by isthmus</a:t>
            </a:r>
          </a:p>
          <a:p>
            <a:pPr eaLnBrk="1" hangingPunct="1"/>
            <a:r>
              <a:rPr lang="en-US" smtClean="0"/>
              <a:t>All of thyroglossal duct normally degenerates</a:t>
            </a:r>
          </a:p>
          <a:p>
            <a:pPr eaLnBrk="1" hangingPunct="1"/>
            <a:r>
              <a:rPr lang="en-US" smtClean="0"/>
              <a:t>In 50% of people: 3rd “pyramidal lobe” of thyroid resulting from persistence of distal thyroglossal duct.</a:t>
            </a:r>
          </a:p>
          <a:p>
            <a:pPr eaLnBrk="1" hangingPunct="1"/>
            <a:r>
              <a:rPr lang="en-US" smtClean="0"/>
              <a:t>Persistence of more proximal segments of thyroglossal duct: cysts &amp; sinuses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13D5587-C66E-4BA8-BC9D-0A7BA69FF7C2}" type="slidenum">
              <a:rPr lang="en-US" sz="1200" smtClean="0">
                <a:latin typeface="Times"/>
                <a:ea typeface="Osaka"/>
                <a:cs typeface="Osaka"/>
              </a:rPr>
              <a:pPr/>
              <a:t>20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E1A6EE3-22D9-4329-9407-5D4C34F20D62}" type="slidenum">
              <a:rPr lang="en-US" sz="1200" smtClean="0">
                <a:latin typeface="Times"/>
                <a:ea typeface="Osaka"/>
                <a:cs typeface="Osaka"/>
              </a:rPr>
              <a:pPr/>
              <a:t>21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88D62CE-EAA2-433D-9879-C85D92E2EDC1}" type="slidenum">
              <a:rPr lang="en-US" sz="1200" smtClean="0">
                <a:latin typeface="Times"/>
                <a:ea typeface="Osaka"/>
                <a:cs typeface="Osaka"/>
              </a:rPr>
              <a:pPr/>
              <a:t>2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5B8C83A-A457-474D-89FE-A528A6C6B8D4}" type="slidenum">
              <a:rPr lang="en-US" sz="1200" smtClean="0">
                <a:latin typeface="Times"/>
              </a:rPr>
              <a:pPr/>
              <a:t>22</a:t>
            </a:fld>
            <a:endParaRPr lang="en-US" sz="1200" smtClean="0">
              <a:latin typeface="Times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3299651-D098-4F95-9B5B-9743B5C0B0FC}" type="slidenum">
              <a:rPr lang="en-US" sz="1200" smtClean="0">
                <a:latin typeface="Times"/>
              </a:rPr>
              <a:pPr/>
              <a:t>23</a:t>
            </a:fld>
            <a:endParaRPr lang="en-US" sz="1200" smtClean="0">
              <a:latin typeface="Time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Ultimately, 3 embryonic cell  populations end up giving rise to distinct regions of the head.</a:t>
            </a:r>
          </a:p>
          <a:p>
            <a:pPr eaLnBrk="1" hangingPunct="1"/>
            <a:r>
              <a:rPr lang="en-US" smtClean="0"/>
              <a:t>Walk through each.</a:t>
            </a:r>
          </a:p>
          <a:p>
            <a:pPr eaLnBrk="1" hangingPunct="1"/>
            <a:r>
              <a:rPr lang="en-US" smtClean="0"/>
              <a:t>Anything that affects neural crest = frequently affects face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A83EC2E-6024-4A05-94DB-55EAEAA9FF6F}" type="slidenum">
              <a:rPr lang="en-US" sz="1200" smtClean="0">
                <a:latin typeface="Times"/>
              </a:rPr>
              <a:pPr/>
              <a:t>24</a:t>
            </a:fld>
            <a:endParaRPr lang="en-US" sz="1200" smtClean="0">
              <a:latin typeface="Time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Intramembraneous ossification: important distinction between head &amp; other bones.</a:t>
            </a:r>
          </a:p>
          <a:p>
            <a:pPr eaLnBrk="1" hangingPunct="1"/>
            <a:r>
              <a:rPr lang="en-US" smtClean="0"/>
              <a:t>Distinct from e.g. long bones, where a cartilageneous model or framework is 1st laid down, then bone fills in.</a:t>
            </a:r>
          </a:p>
          <a:p>
            <a:pPr eaLnBrk="1" hangingPunct="1"/>
            <a:r>
              <a:rPr lang="en-US" smtClean="0"/>
              <a:t>In head: bone forms by condensation of mesenchyme within membranes without pre-existing cartilage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EE4846B-1C0A-4429-B2C4-F83789BA7526}" type="slidenum">
              <a:rPr lang="en-US" sz="1200" smtClean="0">
                <a:latin typeface="Times"/>
              </a:rPr>
              <a:pPr/>
              <a:t>25</a:t>
            </a:fld>
            <a:endParaRPr lang="en-US" sz="1200" smtClean="0">
              <a:latin typeface="Times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Skull development is incomplete at birth: plates separated by sutures and fontanelles</a:t>
            </a:r>
          </a:p>
          <a:p>
            <a:pPr eaLnBrk="1" hangingPunct="1"/>
            <a:r>
              <a:rPr lang="en-US" smtClean="0"/>
              <a:t>Posterior fontanelle closes first, then anterior fontanelle</a:t>
            </a:r>
          </a:p>
          <a:p>
            <a:pPr eaLnBrk="1" hangingPunct="1"/>
            <a:r>
              <a:rPr lang="en-US" smtClean="0"/>
              <a:t>2 purposes:</a:t>
            </a:r>
          </a:p>
          <a:p>
            <a:pPr eaLnBrk="1" hangingPunct="1"/>
            <a:r>
              <a:rPr lang="en-US" smtClean="0"/>
              <a:t>	Developmentally: allows room for symmetric postnatal growth</a:t>
            </a:r>
          </a:p>
          <a:p>
            <a:pPr eaLnBrk="1" hangingPunct="1"/>
            <a:r>
              <a:rPr lang="en-US" smtClean="0"/>
              <a:t>	Clinically: estimate intracranial pressure by palpation</a:t>
            </a:r>
          </a:p>
          <a:p>
            <a:pPr eaLnBrk="1" hangingPunct="1"/>
            <a:r>
              <a:rPr lang="en-US" smtClean="0"/>
              <a:t>Rate of fusion ultimately regulated by BMP/noggin balance.</a:t>
            </a:r>
          </a:p>
          <a:p>
            <a:pPr eaLnBrk="1" hangingPunct="1"/>
            <a:r>
              <a:rPr lang="en-US" smtClean="0"/>
              <a:t>Too early:  craniosynostosis </a:t>
            </a:r>
          </a:p>
          <a:p>
            <a:pPr eaLnBrk="1" hangingPunct="1"/>
            <a:r>
              <a:rPr lang="en-US" smtClean="0"/>
              <a:t>	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D680785-9641-48D8-90BD-6EA56288A74E}" type="slidenum">
              <a:rPr lang="en-US" sz="1200" smtClean="0">
                <a:latin typeface="Times"/>
              </a:rPr>
              <a:pPr/>
              <a:t>26</a:t>
            </a:fld>
            <a:endParaRPr lang="en-US" sz="1200" smtClean="0">
              <a:latin typeface="Times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6B6AA3D-8BE3-4B92-925A-2E27B2453D59}" type="slidenum">
              <a:rPr lang="en-US" sz="1200" smtClean="0">
                <a:latin typeface="Times"/>
              </a:rPr>
              <a:pPr/>
              <a:t>27</a:t>
            </a:fld>
            <a:endParaRPr lang="en-US" sz="1200" smtClean="0">
              <a:latin typeface="Time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F57899F-93FA-43AF-88F5-DE291939189D}" type="slidenum">
              <a:rPr lang="en-US" sz="1200" smtClean="0">
                <a:latin typeface="Times"/>
              </a:rPr>
              <a:pPr/>
              <a:t>28</a:t>
            </a:fld>
            <a:endParaRPr lang="en-US" sz="1200" smtClean="0">
              <a:latin typeface="Time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Pharyngeal (branchial) arches = earliest primordia of face</a:t>
            </a:r>
          </a:p>
          <a:p>
            <a:pPr eaLnBrk="1" hangingPunct="1"/>
            <a:r>
              <a:rPr lang="en-US" smtClean="0"/>
              <a:t>Ectodermal pouches filled with mesenchyme.</a:t>
            </a:r>
          </a:p>
          <a:p>
            <a:pPr eaLnBrk="1" hangingPunct="1"/>
            <a:r>
              <a:rPr lang="en-US" smtClean="0"/>
              <a:t>Emerge just as NT closure is completed.</a:t>
            </a:r>
          </a:p>
          <a:p>
            <a:pPr eaLnBrk="1" hangingPunct="1"/>
            <a:r>
              <a:rPr lang="en-US" smtClean="0"/>
              <a:t>1st arch: is the one of primary relevance for face, splits into maxillary &amp; mandibular processes </a:t>
            </a:r>
          </a:p>
          <a:p>
            <a:pPr eaLnBrk="1" hangingPunct="1"/>
            <a:r>
              <a:rPr lang="en-US" smtClean="0"/>
              <a:t>Other arches: organization of neck &amp; associated structures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AC0020A-1D69-49F1-BF62-581B4086AF35}" type="slidenum">
              <a:rPr lang="en-US" sz="1200" smtClean="0">
                <a:latin typeface="Times"/>
              </a:rPr>
              <a:pPr/>
              <a:t>29</a:t>
            </a:fld>
            <a:endParaRPr lang="en-US" sz="1200" smtClean="0">
              <a:latin typeface="Time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Orientation: face on &amp; somewhat oblique view SEM &amp; face on cartoon.</a:t>
            </a:r>
          </a:p>
          <a:p>
            <a:pPr eaLnBrk="1" hangingPunct="1"/>
            <a:r>
              <a:rPr lang="en-US" smtClean="0"/>
              <a:t>Just after NT closure</a:t>
            </a:r>
          </a:p>
          <a:p>
            <a:pPr eaLnBrk="1" hangingPunct="1"/>
            <a:r>
              <a:rPr lang="en-US" smtClean="0"/>
              <a:t>Major parts: FNP, nasal placodes, very early MNP &amp; LNP, emerging Max &amp; Mand “swellings”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F33A8D1-43BD-43FD-AE59-863CC8CF3ED8}" type="slidenum">
              <a:rPr lang="en-US" sz="1200" smtClean="0">
                <a:latin typeface="Times"/>
              </a:rPr>
              <a:pPr/>
              <a:t>30</a:t>
            </a:fld>
            <a:endParaRPr lang="en-US" sz="1200" smtClean="0">
              <a:latin typeface="Time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4A754DA-6A18-47EE-AC0D-749A5AC44EF4}" type="slidenum">
              <a:rPr lang="en-US" sz="1200" smtClean="0">
                <a:latin typeface="Times"/>
              </a:rPr>
              <a:pPr/>
              <a:t>31</a:t>
            </a:fld>
            <a:endParaRPr lang="en-US" sz="1200" smtClean="0">
              <a:latin typeface="Time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CBF5AF0-9423-4740-90D1-49078D554801}" type="slidenum">
              <a:rPr lang="en-US" sz="1200" smtClean="0">
                <a:latin typeface="Times"/>
                <a:ea typeface="Osaka"/>
                <a:cs typeface="Osaka"/>
              </a:rPr>
              <a:pPr/>
              <a:t>3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mtClean="0"/>
              <a:t>Pharyngeal (branchial) arches = earliest primordia of face</a:t>
            </a:r>
          </a:p>
          <a:p>
            <a:pPr eaLnBrk="1" hangingPunct="1"/>
            <a:r>
              <a:rPr lang="en-US" smtClean="0"/>
              <a:t>Ectodermal pouches filled with mesenchyme.</a:t>
            </a:r>
          </a:p>
          <a:p>
            <a:pPr eaLnBrk="1" hangingPunct="1"/>
            <a:r>
              <a:rPr lang="en-US" smtClean="0"/>
              <a:t>Emerge just as NT closure is completed.</a:t>
            </a:r>
          </a:p>
          <a:p>
            <a:pPr eaLnBrk="1" hangingPunct="1"/>
            <a:r>
              <a:rPr lang="en-US" smtClean="0"/>
              <a:t>1st arch: splits into maxillary &amp; mandibular processes and is one of primary relevance for face</a:t>
            </a:r>
          </a:p>
          <a:p>
            <a:pPr eaLnBrk="1" hangingPunct="1"/>
            <a:r>
              <a:rPr lang="en-US" smtClean="0"/>
              <a:t>Other arches: organization of neck &amp; associated structures, much more the focus of this afternoon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65AE5CC-08F4-46BF-A061-DA28EF958AC6}" type="slidenum">
              <a:rPr lang="en-US" sz="1200" smtClean="0">
                <a:latin typeface="Times"/>
              </a:rPr>
              <a:pPr/>
              <a:t>32</a:t>
            </a:fld>
            <a:endParaRPr lang="en-US" sz="1200" smtClean="0"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CF1AEA7-A68E-4800-AFD7-93D791C1A907}" type="slidenum">
              <a:rPr lang="en-US" sz="1200" smtClean="0">
                <a:latin typeface="Times"/>
              </a:rPr>
              <a:pPr/>
              <a:t>33</a:t>
            </a:fld>
            <a:endParaRPr lang="en-US" sz="1200" smtClean="0">
              <a:latin typeface="Times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897E50E-65FE-45D6-B7FF-CF251DDAFC3B}" type="slidenum">
              <a:rPr lang="en-US" sz="1200" smtClean="0">
                <a:latin typeface="Times"/>
              </a:rPr>
              <a:pPr/>
              <a:t>34</a:t>
            </a:fld>
            <a:endParaRPr lang="en-US" sz="1200" smtClean="0">
              <a:latin typeface="Times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7EF8599-1B06-48D5-8425-592AE4505965}" type="slidenum">
              <a:rPr lang="en-US" sz="1200" smtClean="0">
                <a:latin typeface="Times"/>
              </a:rPr>
              <a:pPr/>
              <a:t>35</a:t>
            </a:fld>
            <a:endParaRPr lang="en-US" sz="1200" smtClean="0">
              <a:latin typeface="Times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E67F900-5901-4F10-B6D1-E685453869DF}" type="slidenum">
              <a:rPr lang="en-US" sz="1200" smtClean="0">
                <a:latin typeface="Times"/>
              </a:rPr>
              <a:pPr/>
              <a:t>36</a:t>
            </a:fld>
            <a:endParaRPr lang="en-US" sz="1200" smtClean="0">
              <a:latin typeface="Time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FF411C8-D3AE-4F68-B91C-633088B2B43B}" type="slidenum">
              <a:rPr lang="en-US" sz="1200" smtClean="0">
                <a:latin typeface="Times"/>
              </a:rPr>
              <a:pPr/>
              <a:t>37</a:t>
            </a:fld>
            <a:endParaRPr lang="en-US" sz="1200" smtClean="0">
              <a:latin typeface="Time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D1D99C0-5A74-45BB-B958-24B0745A649C}" type="slidenum">
              <a:rPr lang="en-US" sz="1200" smtClean="0">
                <a:latin typeface="Times"/>
              </a:rPr>
              <a:pPr/>
              <a:t>38</a:t>
            </a:fld>
            <a:endParaRPr lang="en-US" sz="1200" smtClean="0">
              <a:latin typeface="Times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C56D4E0-342F-49A5-9530-88A59FED6067}" type="slidenum">
              <a:rPr lang="en-US" sz="1200" smtClean="0">
                <a:latin typeface="Times"/>
              </a:rPr>
              <a:pPr/>
              <a:t>39</a:t>
            </a:fld>
            <a:endParaRPr lang="en-US" sz="1200" smtClean="0">
              <a:latin typeface="Times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CFE084A-3FE3-4BDA-8486-102EB3D745C3}" type="slidenum">
              <a:rPr lang="en-US" sz="1200" smtClean="0">
                <a:latin typeface="Times"/>
              </a:rPr>
              <a:pPr/>
              <a:t>40</a:t>
            </a:fld>
            <a:endParaRPr lang="en-US" sz="1200" smtClean="0">
              <a:latin typeface="Time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0EEEA02-9924-4A34-931C-93DC90E153FC}" type="slidenum">
              <a:rPr lang="en-US" sz="1200" smtClean="0">
                <a:latin typeface="Times"/>
              </a:rPr>
              <a:pPr/>
              <a:t>41</a:t>
            </a:fld>
            <a:endParaRPr lang="en-US" sz="1200" smtClean="0">
              <a:latin typeface="Times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4895F35-9EA1-4B7F-8199-6777C2F3A13C}" type="slidenum">
              <a:rPr lang="en-US" sz="1200" smtClean="0">
                <a:latin typeface="Times"/>
                <a:ea typeface="Osaka"/>
                <a:cs typeface="Osaka"/>
              </a:rPr>
              <a:pPr/>
              <a:t>4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5 pairs of arches arise cranial to caudal that get filled with migrating mesenchyme, particularly neural crest, but also from </a:t>
            </a:r>
            <a:r>
              <a:rPr lang="en-US" dirty="0" err="1" smtClean="0"/>
              <a:t>somitomeres</a:t>
            </a:r>
            <a:endParaRPr lang="en-US" dirty="0" smtClean="0"/>
          </a:p>
          <a:p>
            <a:pPr eaLnBrk="1" hangingPunct="1"/>
            <a:r>
              <a:rPr lang="en-US" dirty="0" smtClean="0"/>
              <a:t>These are iterative structures --initially, they are all appear superficially the same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H=heart			HB=hindbrain	NT=neural tube	OFT=outflow tract	OV=</a:t>
            </a:r>
            <a:r>
              <a:rPr lang="en-US" dirty="0" err="1" smtClean="0"/>
              <a:t>otic</a:t>
            </a:r>
            <a:r>
              <a:rPr lang="en-US" dirty="0" smtClean="0"/>
              <a:t> vesicle</a:t>
            </a:r>
          </a:p>
          <a:p>
            <a:pPr eaLnBrk="1" hangingPunct="1"/>
            <a:r>
              <a:rPr lang="en-US" dirty="0" smtClean="0"/>
              <a:t>PAA=pharyngeal arch artery	PP=pharyngeal pouch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36B3B93-2C26-4D37-8C99-CD7B38C39091}" type="slidenum">
              <a:rPr lang="en-US" sz="1200" smtClean="0">
                <a:latin typeface="Times"/>
              </a:rPr>
              <a:pPr/>
              <a:t>42</a:t>
            </a:fld>
            <a:endParaRPr lang="en-US" sz="1200" smtClean="0">
              <a:latin typeface="Times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65C9048-3861-48C1-8F8C-8CDC69A98B4A}" type="slidenum">
              <a:rPr lang="en-US" sz="1200" smtClean="0">
                <a:latin typeface="Times"/>
              </a:rPr>
              <a:pPr/>
              <a:t>43</a:t>
            </a:fld>
            <a:endParaRPr lang="en-US" sz="1200" smtClean="0">
              <a:latin typeface="Time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E0940B6-B222-4517-9A25-2358F34B76EB}" type="slidenum">
              <a:rPr lang="en-US" sz="1200" smtClean="0">
                <a:latin typeface="Times"/>
                <a:ea typeface="Osaka"/>
                <a:cs typeface="Osaka"/>
              </a:rPr>
              <a:pPr/>
              <a:t>5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Looking from behind at SEM for freeze-fractured embryo</a:t>
            </a:r>
          </a:p>
          <a:p>
            <a:pPr eaLnBrk="1" hangingPunct="1"/>
            <a:r>
              <a:rPr lang="en-US" smtClean="0"/>
              <a:t>HI &amp; lo power</a:t>
            </a:r>
          </a:p>
          <a:p>
            <a:pPr eaLnBrk="1" hangingPunct="1"/>
            <a:r>
              <a:rPr lang="en-US" smtClean="0"/>
              <a:t>Landmarks: Mid/Forebrain, stomodeum</a:t>
            </a:r>
          </a:p>
          <a:p>
            <a:pPr eaLnBrk="1" hangingPunct="1"/>
            <a:r>
              <a:rPr lang="en-US" smtClean="0"/>
              <a:t>Arches are continuous, no gaps between</a:t>
            </a:r>
          </a:p>
          <a:p>
            <a:pPr eaLnBrk="1" hangingPunct="1"/>
            <a:r>
              <a:rPr lang="en-US" smtClean="0"/>
              <a:t>Outer layer = surface ectoderm</a:t>
            </a:r>
          </a:p>
          <a:p>
            <a:pPr eaLnBrk="1" hangingPunct="1"/>
            <a:r>
              <a:rPr lang="en-US" smtClean="0"/>
              <a:t>Inner layer = pharyngeal endoderm</a:t>
            </a:r>
          </a:p>
          <a:p>
            <a:pPr eaLnBrk="1" hangingPunct="1"/>
            <a:r>
              <a:rPr lang="en-US" smtClean="0"/>
              <a:t>Middle: neural crest (mostly) &amp; mesoderm</a:t>
            </a:r>
          </a:p>
          <a:p>
            <a:pPr eaLnBrk="1" hangingPunct="1"/>
            <a:r>
              <a:rPr lang="en-US" smtClean="0"/>
              <a:t>Early arches are iterative: nerve, artery, &amp; central rod of precartilagenous mesenchyme</a:t>
            </a:r>
          </a:p>
          <a:p>
            <a:pPr eaLnBrk="1" hangingPunct="1"/>
            <a:r>
              <a:rPr lang="en-US" smtClean="0"/>
              <a:t>Coincident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FEEA299-9DD5-4C93-B851-3F4F8E1E4380}" type="slidenum">
              <a:rPr lang="en-US" sz="1200" smtClean="0">
                <a:latin typeface="Times"/>
                <a:ea typeface="Osaka"/>
                <a:cs typeface="Osaka"/>
              </a:rPr>
              <a:pPr/>
              <a:t>6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6DAC289-CB21-4DFF-BA82-B530BB542BC6}" type="slidenum">
              <a:rPr lang="en-US" sz="1200" smtClean="0">
                <a:latin typeface="Times"/>
                <a:ea typeface="Osaka"/>
                <a:cs typeface="Osaka"/>
              </a:rPr>
              <a:pPr/>
              <a:t>7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Tissues often maintain their relationship with their original nerve as they migrate out or become displaced from their site of origin</a:t>
            </a:r>
          </a:p>
          <a:p>
            <a:pPr eaLnBrk="1" hangingPunct="1"/>
            <a:r>
              <a:rPr lang="en-US" smtClean="0"/>
              <a:t>Understanding coincident consequences of genetic lesion.</a:t>
            </a:r>
          </a:p>
          <a:p>
            <a:pPr eaLnBrk="1" hangingPunct="1"/>
            <a:r>
              <a:rPr lang="en-US" smtClean="0"/>
              <a:t>e.g. example later of lesion in PA3 &amp; 4 gene affecting structures derived from associated pouches &amp; arteries.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66E3077-AFDB-4545-9721-15D779A07E04}" type="slidenum">
              <a:rPr lang="en-US" sz="1200" smtClean="0">
                <a:latin typeface="Times"/>
                <a:ea typeface="Osaka"/>
                <a:cs typeface="Osaka"/>
              </a:rPr>
              <a:pPr/>
              <a:t>8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Illustration of related developmental origins</a:t>
            </a:r>
          </a:p>
          <a:p>
            <a:pPr eaLnBrk="1" hangingPunct="1"/>
            <a:r>
              <a:rPr lang="en-US" smtClean="0"/>
              <a:t>Scorecard of pharyngeal arch derivatives for later reference</a:t>
            </a:r>
          </a:p>
          <a:p>
            <a:pPr eaLnBrk="1" hangingPunct="1"/>
            <a:r>
              <a:rPr lang="en-US" smtClean="0"/>
              <a:t>Focus for today; derivatives of clefts &amp; pouches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674EE66-9636-4B0D-B695-1B5CBB42DAC7}" type="slidenum">
              <a:rPr lang="en-US" sz="1200" smtClean="0">
                <a:latin typeface="Times"/>
                <a:ea typeface="Osaka"/>
                <a:cs typeface="Osaka"/>
              </a:rPr>
              <a:pPr/>
              <a:t>11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Only 1st cleft persists as a recognizable adult structure: external auditory meatus</a:t>
            </a:r>
          </a:p>
          <a:p>
            <a:pPr eaLnBrk="1" hangingPunct="1"/>
            <a:r>
              <a:rPr lang="en-US" dirty="0" smtClean="0"/>
              <a:t>	</a:t>
            </a:r>
            <a:r>
              <a:rPr lang="en-US" dirty="0" err="1" smtClean="0"/>
              <a:t>Invaginates</a:t>
            </a:r>
            <a:r>
              <a:rPr lang="en-US" dirty="0" smtClean="0"/>
              <a:t> inward until it meets 1st pouch, turns into external ear</a:t>
            </a:r>
          </a:p>
          <a:p>
            <a:pPr eaLnBrk="1" hangingPunct="1"/>
            <a:r>
              <a:rPr lang="en-US" dirty="0" smtClean="0"/>
              <a:t>Clefts 2-4 don’t persist</a:t>
            </a:r>
          </a:p>
          <a:p>
            <a:pPr eaLnBrk="1" hangingPunct="1"/>
            <a:r>
              <a:rPr lang="en-US" dirty="0" smtClean="0"/>
              <a:t>Caudal side of 2nd arch grows down to meet </a:t>
            </a:r>
            <a:r>
              <a:rPr lang="en-US" dirty="0" err="1" smtClean="0"/>
              <a:t>epicardial</a:t>
            </a:r>
            <a:r>
              <a:rPr lang="en-US" dirty="0" smtClean="0"/>
              <a:t> ridge, after which they fuse</a:t>
            </a:r>
          </a:p>
          <a:p>
            <a:pPr eaLnBrk="1" hangingPunct="1"/>
            <a:r>
              <a:rPr lang="en-US" dirty="0" smtClean="0"/>
              <a:t>Signaling center (FGF8, </a:t>
            </a:r>
            <a:r>
              <a:rPr lang="en-US" dirty="0" err="1" smtClean="0"/>
              <a:t>Shh</a:t>
            </a:r>
            <a:r>
              <a:rPr lang="en-US" dirty="0" smtClean="0"/>
              <a:t>, BMP-7) in 2nd arch drives downward growth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E0A78-CC33-43D5-AED6-8E2F67A47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93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89A9F-E31E-4098-9795-5505A0B16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7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841A2-3306-4BA3-A783-57FC9F16D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3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37BEC-CA2A-44A4-B549-C7B762944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9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720A1-85BA-49CB-A78F-3306BB403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F6B46-0612-44BB-B9F7-119F6C356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9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13841-0386-451E-90ED-1869B323E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8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32620-07B6-4D85-8A8E-E80EF2C4F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12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A0B20-9470-4588-8B05-5449A35B5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51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92638-F6AF-495D-9F81-81113407C1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76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CBAFA-BA36-428E-A476-42153A967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55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63E89E48-FD9B-4539-88A1-76D623C3A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velkey@umich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http://www.duke.edu/web/anatomy/siteParts/embryology/movies/tongue.mov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ev.biologists.org.proxy.lib.duke.edu/content/137/17/2961.shor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wmv"/><Relationship Id="rId7" Type="http://schemas.openxmlformats.org/officeDocument/2006/relationships/hyperlink" Target="http://www.duke.edu/web/anatomy/siteParts/embryology/movies/face.mov" TargetMode="Externa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wmv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4.png"/><Relationship Id="rId5" Type="http://schemas.openxmlformats.org/officeDocument/2006/relationships/hyperlink" Target="http://www.duke.edu/web/anatomy/siteParts/embryology/movies/face.mov" TargetMode="External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uke.edu/web/anatomy/siteParts/embryology/movies/palate1.mov" TargetMode="External"/><Relationship Id="rId3" Type="http://schemas.microsoft.com/office/2007/relationships/media" Target="../media/media5.wmv"/><Relationship Id="rId7" Type="http://schemas.openxmlformats.org/officeDocument/2006/relationships/image" Target="../media/image40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notesSlide" Target="../notesSlides/notesSlide35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png"/><Relationship Id="rId4" Type="http://schemas.openxmlformats.org/officeDocument/2006/relationships/video" Target="../media/media5.wmv"/><Relationship Id="rId9" Type="http://schemas.openxmlformats.org/officeDocument/2006/relationships/hyperlink" Target="http://www.duke.edu/web/anatomy/siteParts/embryology/movies/palate2.mov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uke.edu/web/anatomy/siteParts/embryology/movies/palate1.mov" TargetMode="External"/><Relationship Id="rId3" Type="http://schemas.microsoft.com/office/2007/relationships/media" Target="../media/media5.wmv"/><Relationship Id="rId7" Type="http://schemas.openxmlformats.org/officeDocument/2006/relationships/image" Target="../media/image43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notesSlide" Target="../notesSlides/notesSlide36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png"/><Relationship Id="rId4" Type="http://schemas.openxmlformats.org/officeDocument/2006/relationships/video" Target="../media/media5.wmv"/><Relationship Id="rId9" Type="http://schemas.openxmlformats.org/officeDocument/2006/relationships/hyperlink" Target="http://www.duke.edu/web/anatomy/siteParts/embryology/movies/palate2.mov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8388" y="1371600"/>
            <a:ext cx="7010400" cy="1371600"/>
          </a:xfrm>
        </p:spPr>
        <p:txBody>
          <a:bodyPr/>
          <a:lstStyle/>
          <a:p>
            <a:pPr eaLnBrk="1" hangingPunct="1"/>
            <a:r>
              <a:rPr lang="en-US" sz="4800" smtClean="0"/>
              <a:t>Craniofacial and Pharyngeal Arch Development</a:t>
            </a:r>
            <a:endParaRPr lang="en-US" sz="6600" smtClean="0"/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Matthew Velkey</a:t>
            </a:r>
          </a:p>
          <a:p>
            <a:pPr eaLnBrk="1" hangingPunct="1"/>
            <a:r>
              <a:rPr lang="en-US" sz="2800" dirty="0" smtClean="0">
                <a:hlinkClick r:id="rId3"/>
              </a:rPr>
              <a:t>matt.velkey@duke.edu</a:t>
            </a:r>
            <a:endParaRPr lang="en-US" sz="2800" dirty="0" smtClean="0"/>
          </a:p>
          <a:p>
            <a:pPr eaLnBrk="1" hangingPunct="1"/>
            <a:r>
              <a:rPr lang="en-US" sz="2800" dirty="0" smtClean="0"/>
              <a:t>380 </a:t>
            </a:r>
            <a:r>
              <a:rPr lang="en-US" sz="2800" dirty="0" err="1" smtClean="0"/>
              <a:t>Seely</a:t>
            </a:r>
            <a:r>
              <a:rPr lang="en-US" sz="2800" dirty="0" smtClean="0"/>
              <a:t> </a:t>
            </a:r>
            <a:r>
              <a:rPr lang="en-US" sz="2800" dirty="0" err="1" smtClean="0"/>
              <a:t>Mudd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Fates of </a:t>
            </a:r>
            <a:r>
              <a:rPr lang="en-US" dirty="0"/>
              <a:t>p</a:t>
            </a:r>
            <a:r>
              <a:rPr lang="en-US" dirty="0" smtClean="0"/>
              <a:t>haryngeal clefts/grooves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2413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4267200" y="4343400"/>
            <a:ext cx="10668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3152080" y="4579203"/>
            <a:ext cx="1197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pharyngeal</a:t>
            </a:r>
          </a:p>
          <a:p>
            <a:pPr algn="ctr"/>
            <a:r>
              <a:rPr lang="en-US" sz="1600" dirty="0" smtClean="0"/>
              <a:t>cleft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9404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75" y="0"/>
            <a:ext cx="8839200" cy="533400"/>
          </a:xfrm>
        </p:spPr>
        <p:txBody>
          <a:bodyPr/>
          <a:lstStyle/>
          <a:p>
            <a:pPr eaLnBrk="1" hangingPunct="1"/>
            <a:r>
              <a:rPr lang="en-US" smtClean="0"/>
              <a:t>Fates of pharyngeal clefts/grooves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19413"/>
            <a:ext cx="4572000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4114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1st cleft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Develops into the external auditory meatus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Only cleft to yield a normal adult structure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2nd-4th clefts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Normally overgrown by 2nd pharyngeal arch and epicardial ridge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Ultimately degenerate and do not give rise to definitive mature structures in mammals</a:t>
            </a:r>
          </a:p>
        </p:txBody>
      </p:sp>
      <p:pic>
        <p:nvPicPr>
          <p:cNvPr id="11269" name="Picture 3" descr="scan 1"/>
          <p:cNvPicPr>
            <a:picLocks noChangeAspect="1" noChangeArrowheads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4" t="55182" r="18427"/>
          <a:stretch>
            <a:fillRect/>
          </a:stretch>
        </p:blipFill>
        <p:spPr bwMode="auto">
          <a:xfrm>
            <a:off x="4572000" y="679450"/>
            <a:ext cx="395287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2"/>
          <p:cNvSpPr>
            <a:spLocks noChangeArrowheads="1"/>
          </p:cNvSpPr>
          <p:nvPr/>
        </p:nvSpPr>
        <p:spPr bwMode="auto">
          <a:xfrm>
            <a:off x="5334000" y="954088"/>
            <a:ext cx="762000" cy="144780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1271" name="Straight Arrow Connector 5"/>
          <p:cNvCxnSpPr>
            <a:cxnSpLocks noChangeShapeType="1"/>
            <a:stCxn id="11270" idx="2"/>
          </p:cNvCxnSpPr>
          <p:nvPr/>
        </p:nvCxnSpPr>
        <p:spPr bwMode="auto">
          <a:xfrm flipH="1">
            <a:off x="5643563" y="2401888"/>
            <a:ext cx="71437" cy="36036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6575" y="228600"/>
            <a:ext cx="8077200" cy="914400"/>
          </a:xfrm>
        </p:spPr>
        <p:txBody>
          <a:bodyPr/>
          <a:lstStyle/>
          <a:p>
            <a:pPr eaLnBrk="1" hangingPunct="1"/>
            <a:r>
              <a:rPr lang="en-US" sz="4000" smtClean="0"/>
              <a:t>Dysgenesis of pharyngeal clefts</a:t>
            </a:r>
          </a:p>
        </p:txBody>
      </p:sp>
      <p:pic>
        <p:nvPicPr>
          <p:cNvPr id="12291" name="Picture 8" descr="sca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25146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9"/>
          <p:cNvSpPr>
            <a:spLocks noChangeArrowheads="1"/>
          </p:cNvSpPr>
          <p:nvPr/>
        </p:nvSpPr>
        <p:spPr bwMode="auto">
          <a:xfrm>
            <a:off x="1081088" y="13906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pPr eaLnBrk="1" hangingPunct="1"/>
            <a:r>
              <a:rPr lang="en-US" sz="1800" smtClean="0"/>
              <a:t>Fistula: epithelial tubes that open at both ends</a:t>
            </a:r>
          </a:p>
          <a:p>
            <a:pPr eaLnBrk="1" hangingPunct="1"/>
            <a:r>
              <a:rPr lang="en-US" sz="1800" smtClean="0"/>
              <a:t>Cyst: pocket because cleft didn’t completely degenerate</a:t>
            </a:r>
          </a:p>
          <a:p>
            <a:pPr eaLnBrk="1" hangingPunct="1"/>
            <a:r>
              <a:rPr lang="en-US" sz="1800" smtClean="0"/>
              <a:t>Preauricular cysts &amp; fistulas: associated with defects in cleft 1 and/or pouch 1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/>
              <a:t>Lateral cervical cyst: incomplete overgrowth of clefts 2-4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/>
              <a:t>Branchial fistulas: defects in clefts 2-4 and/or pouches 2-4 </a:t>
            </a:r>
          </a:p>
        </p:txBody>
      </p:sp>
      <p:pic>
        <p:nvPicPr>
          <p:cNvPr id="12294" name="Picture 10" descr="sca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8950"/>
            <a:ext cx="2743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/>
          <p:cNvPicPr>
            <a:picLocks noChangeAspect="1" noChangeArrowheads="1"/>
          </p:cNvPicPr>
          <p:nvPr/>
        </p:nvPicPr>
        <p:blipFill>
          <a:blip r:embed="rId5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t="10732" r="3372" b="3334"/>
          <a:stretch>
            <a:fillRect/>
          </a:stretch>
        </p:blipFill>
        <p:spPr bwMode="auto">
          <a:xfrm>
            <a:off x="2998788" y="1371600"/>
            <a:ext cx="309721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295400"/>
          </a:xfrm>
        </p:spPr>
        <p:txBody>
          <a:bodyPr/>
          <a:lstStyle/>
          <a:p>
            <a:pPr eaLnBrk="1" hangingPunct="1"/>
            <a:r>
              <a:rPr lang="en-US" smtClean="0"/>
              <a:t>Pharyngeal pouches 1 &amp; 2 have non-endocrine fates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828800"/>
            <a:ext cx="3505200" cy="1905000"/>
          </a:xfrm>
          <a:ln>
            <a:solidFill>
              <a:schemeClr val="tx1"/>
            </a:solidFill>
            <a:prstDash val="sysDash"/>
          </a:ln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dirty="0" smtClean="0"/>
              <a:t>1st pouch:</a:t>
            </a:r>
          </a:p>
          <a:p>
            <a:pPr marL="341313" lvl="1" indent="-230188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Proximal: </a:t>
            </a:r>
            <a:r>
              <a:rPr lang="en-US" sz="1600" u="sng" dirty="0" smtClean="0"/>
              <a:t>auditory (</a:t>
            </a:r>
            <a:r>
              <a:rPr lang="en-US" sz="1600" u="sng" dirty="0" err="1" smtClean="0"/>
              <a:t>eustacian</a:t>
            </a:r>
            <a:r>
              <a:rPr lang="en-US" sz="1600" u="sng" dirty="0" smtClean="0"/>
              <a:t>) tube</a:t>
            </a:r>
          </a:p>
          <a:p>
            <a:pPr marL="341313" lvl="1" indent="-230188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Distal: </a:t>
            </a:r>
            <a:r>
              <a:rPr lang="en-US" sz="1600" u="sng" dirty="0" smtClean="0"/>
              <a:t>tympanic (middle ear) cavity</a:t>
            </a:r>
            <a:r>
              <a:rPr lang="en-US" sz="1600" dirty="0" smtClean="0"/>
              <a:t> &amp; </a:t>
            </a:r>
            <a:r>
              <a:rPr lang="en-US" sz="1600" u="sng" dirty="0" smtClean="0"/>
              <a:t>inner lining of tympanic membrane </a:t>
            </a:r>
            <a:r>
              <a:rPr lang="en-US" sz="1200" dirty="0" smtClean="0"/>
              <a:t>(outer layer of tympanic membrane from 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pharyngeal cleft)</a:t>
            </a:r>
            <a:endParaRPr lang="en-US" sz="1200" u="sng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6"/>
          <a:stretch/>
        </p:blipFill>
        <p:spPr bwMode="auto">
          <a:xfrm>
            <a:off x="4353028" y="1880639"/>
            <a:ext cx="4790971" cy="453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72400" y="106680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1</a:t>
            </a:r>
            <a:endParaRPr lang="en-US" sz="1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401" y="4953000"/>
            <a:ext cx="2895600" cy="122802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dirty="0">
                <a:latin typeface="+mn-lt"/>
              </a:rPr>
              <a:t>2nd pouch:</a:t>
            </a:r>
          </a:p>
          <a:p>
            <a:pPr marL="280988" lvl="1" indent="-220663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u="sng" dirty="0" smtClean="0">
                <a:latin typeface="+mn-lt"/>
              </a:rPr>
              <a:t>Palatine tonsil</a:t>
            </a:r>
            <a:r>
              <a:rPr lang="en-US" sz="1600" dirty="0" smtClean="0">
                <a:latin typeface="+mn-lt"/>
              </a:rPr>
              <a:t>  (epithelium &amp; CT of organ –B and T lymphocytes come from bone marrow and thymus)</a:t>
            </a:r>
          </a:p>
        </p:txBody>
      </p:sp>
      <p:cxnSp>
        <p:nvCxnSpPr>
          <p:cNvPr id="7" name="Straight Connector 6"/>
          <p:cNvCxnSpPr>
            <a:stCxn id="13316" idx="3"/>
          </p:cNvCxnSpPr>
          <p:nvPr/>
        </p:nvCxnSpPr>
        <p:spPr bwMode="auto">
          <a:xfrm>
            <a:off x="3581400" y="2781300"/>
            <a:ext cx="1543259" cy="30354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>
            <a:stCxn id="4" idx="3"/>
          </p:cNvCxnSpPr>
          <p:nvPr/>
        </p:nvCxnSpPr>
        <p:spPr bwMode="auto">
          <a:xfrm flipV="1">
            <a:off x="3048001" y="3276601"/>
            <a:ext cx="2408255" cy="229041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Fates of pouches 3 &amp; 4 include endocrine glands</a:t>
            </a: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4724400" y="6248400"/>
            <a:ext cx="426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 dirty="0">
                <a:latin typeface="Calibri" pitchFamily="34" charset="0"/>
                <a:ea typeface="Osaka"/>
                <a:cs typeface="Osaka"/>
              </a:rPr>
              <a:t>Each </a:t>
            </a:r>
            <a:r>
              <a:rPr lang="en-US" sz="1600" b="1" dirty="0" err="1">
                <a:latin typeface="Calibri" pitchFamily="34" charset="0"/>
                <a:ea typeface="Osaka"/>
                <a:cs typeface="Osaka"/>
              </a:rPr>
              <a:t>primordium</a:t>
            </a:r>
            <a:r>
              <a:rPr lang="en-US" sz="1600" b="1" dirty="0">
                <a:latin typeface="Calibri" pitchFamily="34" charset="0"/>
                <a:ea typeface="Osaka"/>
                <a:cs typeface="Osaka"/>
              </a:rPr>
              <a:t> (normally) detaches from site of origin and migrates to site of mature gland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/>
          <a:stretch/>
        </p:blipFill>
        <p:spPr bwMode="auto">
          <a:xfrm>
            <a:off x="4371032" y="1479804"/>
            <a:ext cx="4772967" cy="453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4863405"/>
            <a:ext cx="3429000" cy="1668149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600" b="1" dirty="0">
                <a:latin typeface="+mn-lt"/>
              </a:rPr>
              <a:t>4th pouch</a:t>
            </a:r>
          </a:p>
          <a:p>
            <a:pPr marL="461963" indent="-230188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superior/anterior epithelial mass (</a:t>
            </a:r>
            <a:r>
              <a:rPr lang="en-US" sz="1400" b="1" dirty="0" smtClean="0">
                <a:solidFill>
                  <a:srgbClr val="3333FF"/>
                </a:solidFill>
                <a:latin typeface="+mn-lt"/>
              </a:rPr>
              <a:t>BLUE</a:t>
            </a:r>
            <a:r>
              <a:rPr lang="en-US" sz="1400" dirty="0" smtClean="0">
                <a:latin typeface="+mn-lt"/>
              </a:rPr>
              <a:t>) develops into </a:t>
            </a:r>
            <a:r>
              <a:rPr lang="en-US" sz="1400" b="1" dirty="0" smtClean="0">
                <a:latin typeface="+mn-lt"/>
              </a:rPr>
              <a:t>superior parathyroid</a:t>
            </a:r>
          </a:p>
          <a:p>
            <a:pPr marL="461963" indent="-230188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400" b="1" u="sng" dirty="0">
              <a:latin typeface="+mn-lt"/>
            </a:endParaRPr>
          </a:p>
          <a:p>
            <a:pPr marL="461963" indent="-230188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400" b="1" dirty="0" err="1" smtClean="0">
                <a:latin typeface="+mn-lt"/>
              </a:rPr>
              <a:t>Ultimobranchial</a:t>
            </a:r>
            <a:r>
              <a:rPr lang="en-US" sz="1400" b="1" dirty="0" smtClean="0">
                <a:latin typeface="+mn-lt"/>
              </a:rPr>
              <a:t> body </a:t>
            </a:r>
            <a:r>
              <a:rPr lang="en-US" sz="1400" dirty="0" smtClean="0">
                <a:latin typeface="+mn-lt"/>
              </a:rPr>
              <a:t>(</a:t>
            </a:r>
            <a:r>
              <a:rPr lang="en-US" sz="1400" b="1" dirty="0" smtClean="0">
                <a:solidFill>
                  <a:srgbClr val="FF9933"/>
                </a:solidFill>
                <a:latin typeface="+mn-lt"/>
              </a:rPr>
              <a:t>ORANGE</a:t>
            </a:r>
            <a:r>
              <a:rPr lang="en-US" sz="1400" dirty="0" smtClean="0">
                <a:latin typeface="+mn-lt"/>
              </a:rPr>
              <a:t>)</a:t>
            </a:r>
            <a:r>
              <a:rPr lang="en-US" sz="1400" b="1" dirty="0" smtClean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inferior/posterior pocket that buds from 4</a:t>
            </a:r>
            <a:r>
              <a:rPr lang="en-US" sz="1400" baseline="30000" dirty="0" smtClean="0">
                <a:latin typeface="+mn-lt"/>
              </a:rPr>
              <a:t>th</a:t>
            </a:r>
            <a:r>
              <a:rPr lang="en-US" sz="1400" dirty="0" smtClean="0">
                <a:latin typeface="+mn-lt"/>
              </a:rPr>
              <a:t> pouch and gives rise to </a:t>
            </a:r>
            <a:r>
              <a:rPr lang="en-US" sz="1400" b="1" dirty="0" err="1" smtClean="0">
                <a:latin typeface="+mn-lt"/>
              </a:rPr>
              <a:t>parafollicular</a:t>
            </a:r>
            <a:r>
              <a:rPr lang="en-US" sz="1400" b="1" dirty="0" smtClean="0">
                <a:latin typeface="+mn-lt"/>
              </a:rPr>
              <a:t> </a:t>
            </a:r>
            <a:r>
              <a:rPr lang="en-US" sz="1400" b="1" dirty="0">
                <a:latin typeface="+mn-lt"/>
              </a:rPr>
              <a:t>(C)  cells of </a:t>
            </a:r>
            <a:r>
              <a:rPr lang="en-US" sz="1400" b="1" dirty="0" smtClean="0">
                <a:latin typeface="+mn-lt"/>
              </a:rPr>
              <a:t>thyroid</a:t>
            </a:r>
            <a:endParaRPr lang="en-US" sz="1400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069271"/>
            <a:ext cx="3276600" cy="1151084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sz="1600" b="1" dirty="0">
                <a:latin typeface="+mn-lt"/>
              </a:rPr>
              <a:t>3rd pouch</a:t>
            </a:r>
          </a:p>
          <a:p>
            <a:pPr marL="461963" indent="-230188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Solid superior/anterior epithelial </a:t>
            </a:r>
            <a:r>
              <a:rPr lang="en-US" sz="1400" dirty="0" smtClean="0">
                <a:latin typeface="+mn-lt"/>
              </a:rPr>
              <a:t>mass (</a:t>
            </a:r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RED</a:t>
            </a:r>
            <a:r>
              <a:rPr lang="en-US" sz="1400" dirty="0" smtClean="0">
                <a:latin typeface="+mn-lt"/>
              </a:rPr>
              <a:t>) develops into </a:t>
            </a:r>
            <a:r>
              <a:rPr lang="en-US" sz="1400" b="1" u="sng" dirty="0">
                <a:latin typeface="+mn-lt"/>
              </a:rPr>
              <a:t>inferior parathyroid</a:t>
            </a:r>
          </a:p>
          <a:p>
            <a:pPr marL="461963" indent="-230188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Inferior/posterior </a:t>
            </a:r>
            <a:r>
              <a:rPr lang="en-US" sz="1400" dirty="0" smtClean="0">
                <a:latin typeface="+mn-lt"/>
              </a:rPr>
              <a:t>elongation (</a:t>
            </a:r>
            <a:r>
              <a:rPr lang="en-US" sz="1400" b="1" dirty="0" smtClean="0">
                <a:solidFill>
                  <a:srgbClr val="990099"/>
                </a:solidFill>
                <a:latin typeface="+mn-lt"/>
              </a:rPr>
              <a:t>PURPLE</a:t>
            </a:r>
            <a:r>
              <a:rPr lang="en-US" sz="1400" dirty="0" smtClean="0">
                <a:latin typeface="+mn-lt"/>
              </a:rPr>
              <a:t>) develops into </a:t>
            </a:r>
            <a:r>
              <a:rPr lang="en-US" sz="1400" b="1" u="sng" dirty="0" smtClean="0">
                <a:latin typeface="+mn-lt"/>
              </a:rPr>
              <a:t>thymus</a:t>
            </a:r>
            <a:endParaRPr lang="en-US" sz="1400" b="1" u="sng" dirty="0">
              <a:latin typeface="+mn-lt"/>
            </a:endParaRPr>
          </a:p>
        </p:txBody>
      </p:sp>
      <p:cxnSp>
        <p:nvCxnSpPr>
          <p:cNvPr id="8" name="Straight Connector 7"/>
          <p:cNvCxnSpPr>
            <a:stCxn id="4" idx="3"/>
          </p:cNvCxnSpPr>
          <p:nvPr/>
        </p:nvCxnSpPr>
        <p:spPr bwMode="auto">
          <a:xfrm>
            <a:off x="3429000" y="2644813"/>
            <a:ext cx="2218174" cy="32949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stCxn id="3" idx="3"/>
          </p:cNvCxnSpPr>
          <p:nvPr/>
        </p:nvCxnSpPr>
        <p:spPr bwMode="auto">
          <a:xfrm flipV="1">
            <a:off x="3581400" y="3195381"/>
            <a:ext cx="2578240" cy="250209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5890006" y="3126712"/>
            <a:ext cx="0" cy="3022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5257800" y="2895600"/>
            <a:ext cx="304800" cy="38351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/>
            <a:r>
              <a:rPr lang="en-US" sz="2800" smtClean="0"/>
              <a:t>Migration of pouch 3 &amp; 4 primordia to mature organ sites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3962400" cy="464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Thymus (pouch 3):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Ends up inferior to thyroid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Parathyroid III: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u="sng" dirty="0" smtClean="0"/>
              <a:t>inferior</a:t>
            </a:r>
            <a:r>
              <a:rPr lang="en-US" sz="2000" dirty="0" smtClean="0"/>
              <a:t> parathyroid on posterior aspect of thyroid gland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Parathyroid IV: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u="sng" dirty="0" smtClean="0"/>
              <a:t>superior</a:t>
            </a:r>
            <a:r>
              <a:rPr lang="en-US" sz="2000" dirty="0" smtClean="0"/>
              <a:t> </a:t>
            </a:r>
            <a:r>
              <a:rPr lang="en-US" sz="2000" dirty="0"/>
              <a:t>parathyroid on posterior aspect of thyroid gland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err="1" smtClean="0"/>
              <a:t>Postbranchial</a:t>
            </a:r>
            <a:r>
              <a:rPr lang="en-US" sz="2400" dirty="0" smtClean="0"/>
              <a:t> body (</a:t>
            </a:r>
            <a:r>
              <a:rPr lang="en-US" sz="2400" dirty="0" err="1" smtClean="0"/>
              <a:t>ultimobranchial</a:t>
            </a:r>
            <a:r>
              <a:rPr lang="en-US" sz="2400" dirty="0" smtClean="0"/>
              <a:t> body):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gives rise to </a:t>
            </a:r>
            <a:r>
              <a:rPr lang="en-US" sz="2000" dirty="0" err="1" smtClean="0"/>
              <a:t>parafollicular</a:t>
            </a:r>
            <a:r>
              <a:rPr lang="en-US" sz="2000" dirty="0" smtClean="0"/>
              <a:t> cells (C-cells) of the thyroid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10320" r="5524" b="4105"/>
          <a:stretch>
            <a:fillRect/>
          </a:stretch>
        </p:blipFill>
        <p:spPr bwMode="auto">
          <a:xfrm>
            <a:off x="4554538" y="838200"/>
            <a:ext cx="458946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8738" y="152400"/>
            <a:ext cx="4513262" cy="1752600"/>
          </a:xfrm>
        </p:spPr>
        <p:txBody>
          <a:bodyPr/>
          <a:lstStyle/>
          <a:p>
            <a:pPr eaLnBrk="1" hangingPunct="1"/>
            <a:r>
              <a:rPr lang="en-US" smtClean="0"/>
              <a:t>Ectopic parathyroid or thymic tissue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71800"/>
            <a:ext cx="3733800" cy="3657600"/>
          </a:xfrm>
        </p:spPr>
        <p:txBody>
          <a:bodyPr/>
          <a:lstStyle/>
          <a:p>
            <a:pPr eaLnBrk="1" hangingPunct="1"/>
            <a:r>
              <a:rPr lang="en-US" sz="2800" smtClean="0"/>
              <a:t>Typically benign anatomical anomalies, not accompanied by functional abnormalities</a:t>
            </a: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10460" r="5804" b="3215"/>
          <a:stretch>
            <a:fillRect/>
          </a:stretch>
        </p:blipFill>
        <p:spPr bwMode="auto">
          <a:xfrm>
            <a:off x="4792663" y="123825"/>
            <a:ext cx="4351337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7788" y="0"/>
            <a:ext cx="8991600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DiGeorge</a:t>
            </a:r>
            <a:r>
              <a:rPr lang="en-US" sz="4000" dirty="0" smtClean="0"/>
              <a:t> (del22q11) Syndrome (DGS)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1:4000 live births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Most common human genetic deletion syndrome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Loss of pharyngeal arch structures, particularly </a:t>
            </a:r>
            <a:r>
              <a:rPr lang="en-US" sz="2400" u="sng" dirty="0" smtClean="0"/>
              <a:t>2</a:t>
            </a:r>
            <a:r>
              <a:rPr lang="en-US" sz="2400" u="sng" baseline="30000" dirty="0" smtClean="0"/>
              <a:t>nd</a:t>
            </a:r>
            <a:r>
              <a:rPr lang="en-US" sz="2400" u="sng" dirty="0" smtClean="0"/>
              <a:t> and 3</a:t>
            </a:r>
            <a:r>
              <a:rPr lang="en-US" sz="2400" u="sng" baseline="30000" dirty="0" smtClean="0"/>
              <a:t>rd</a:t>
            </a:r>
            <a:r>
              <a:rPr lang="en-US" sz="2400" u="sng" dirty="0" smtClean="0"/>
              <a:t> arches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Clinical features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err="1" smtClean="0"/>
              <a:t>Thymic</a:t>
            </a:r>
            <a:r>
              <a:rPr lang="en-US" sz="2400" dirty="0" smtClean="0"/>
              <a:t> hypoplasia (immunodeficiency)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err="1" smtClean="0"/>
              <a:t>Hypoparathyroidism</a:t>
            </a:r>
            <a:r>
              <a:rPr lang="en-US" sz="2400" dirty="0" smtClean="0"/>
              <a:t> (</a:t>
            </a:r>
            <a:r>
              <a:rPr lang="en-US" sz="2400" dirty="0" err="1" smtClean="0"/>
              <a:t>hypocalcemia</a:t>
            </a:r>
            <a:r>
              <a:rPr lang="en-US" sz="24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Congenital heart defects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/>
              <a:t>Outflow tract, aortic arch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err="1" smtClean="0"/>
              <a:t>Velopharyngeal</a:t>
            </a:r>
            <a:r>
              <a:rPr lang="en-US" sz="2400" dirty="0" smtClean="0"/>
              <a:t> dysfunction +/- cleft palate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Hearing loss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Developmental &amp; behavioral problems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Psychiatric disorders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310313" y="990600"/>
            <a:ext cx="2833687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The tongue forms from ventral swellings in the floor of the pharynx at about the same time as the palate begins to form.</a:t>
            </a:r>
          </a:p>
          <a:p>
            <a:endParaRPr lang="en-US" sz="1800">
              <a:latin typeface="Calibri" pitchFamily="34" charset="0"/>
            </a:endParaRPr>
          </a:p>
          <a:p>
            <a:r>
              <a:rPr lang="en-US" sz="1800">
                <a:latin typeface="Calibri" pitchFamily="34" charset="0"/>
              </a:rPr>
              <a:t>Lateral lingual swellings are first visible at about 5 wks, 1 medial swelling.</a:t>
            </a:r>
          </a:p>
          <a:p>
            <a:endParaRPr lang="en-US" sz="1800">
              <a:latin typeface="Calibri" pitchFamily="34" charset="0"/>
            </a:endParaRPr>
          </a:p>
          <a:p>
            <a:r>
              <a:rPr lang="en-US" sz="1800">
                <a:latin typeface="Calibri" pitchFamily="34" charset="0"/>
              </a:rPr>
              <a:t>Growth of the tongue mostly by expansion of lateral lingual swellings, some contribution of tuberculum impar</a:t>
            </a:r>
          </a:p>
          <a:p>
            <a:endParaRPr lang="en-US" sz="1800">
              <a:latin typeface="Calibri" pitchFamily="34" charset="0"/>
            </a:endParaRPr>
          </a:p>
          <a:p>
            <a:r>
              <a:rPr lang="en-US" sz="1800">
                <a:latin typeface="Calibri" pitchFamily="34" charset="0"/>
              </a:rPr>
              <a:t>Musculature derived from occipital myotomes</a:t>
            </a:r>
            <a:endParaRPr lang="en-US">
              <a:latin typeface="Calibri" pitchFamily="34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06413" y="174625"/>
            <a:ext cx="81803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800">
                <a:latin typeface="Calibri" pitchFamily="34" charset="0"/>
              </a:rPr>
              <a:t>Development of the tongue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23838" y="6351588"/>
            <a:ext cx="8691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Ant 2/3 of tongue is from 1</a:t>
            </a:r>
            <a:r>
              <a:rPr lang="en-US" baseline="30000" dirty="0">
                <a:latin typeface="Calibri" pitchFamily="34" charset="0"/>
              </a:rPr>
              <a:t>st</a:t>
            </a:r>
            <a:r>
              <a:rPr lang="en-US" dirty="0">
                <a:latin typeface="Calibri" pitchFamily="34" charset="0"/>
              </a:rPr>
              <a:t> arch, posterior 1/3 mostly from 3</a:t>
            </a:r>
            <a:r>
              <a:rPr lang="en-US" baseline="30000" dirty="0">
                <a:latin typeface="Calibri" pitchFamily="34" charset="0"/>
              </a:rPr>
              <a:t>rd</a:t>
            </a:r>
            <a:r>
              <a:rPr lang="en-US" dirty="0">
                <a:latin typeface="Calibri" pitchFamily="34" charset="0"/>
              </a:rPr>
              <a:t> arch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" t="12080" r="4433" b="8150"/>
          <a:stretch>
            <a:fillRect/>
          </a:stretch>
        </p:blipFill>
        <p:spPr bwMode="auto">
          <a:xfrm>
            <a:off x="0" y="1022350"/>
            <a:ext cx="63246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2"/>
          <p:cNvSpPr txBox="1">
            <a:spLocks noChangeArrowheads="1"/>
          </p:cNvSpPr>
          <p:nvPr/>
        </p:nvSpPr>
        <p:spPr bwMode="auto">
          <a:xfrm>
            <a:off x="506413" y="6056124"/>
            <a:ext cx="17795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/>
              <a:t>(</a:t>
            </a:r>
            <a:r>
              <a:rPr lang="en-US" sz="1400" dirty="0">
                <a:hlinkClick r:id="rId6"/>
              </a:rPr>
              <a:t>QuickTime version</a:t>
            </a:r>
            <a:r>
              <a:rPr lang="en-US" sz="1400" dirty="0"/>
              <a:t>)</a:t>
            </a:r>
          </a:p>
        </p:txBody>
      </p:sp>
      <p:pic>
        <p:nvPicPr>
          <p:cNvPr id="3" name="tongu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4832" y="4038600"/>
            <a:ext cx="1642170" cy="2017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1219200"/>
          </a:xfrm>
        </p:spPr>
        <p:txBody>
          <a:bodyPr/>
          <a:lstStyle/>
          <a:p>
            <a:pPr eaLnBrk="1" hangingPunct="1"/>
            <a:r>
              <a:rPr lang="en-US" dirty="0" smtClean="0"/>
              <a:t>Most of the thyroid gland </a:t>
            </a:r>
            <a:r>
              <a:rPr lang="en-US" b="1" u="sng" dirty="0" smtClean="0"/>
              <a:t>IS NOT</a:t>
            </a:r>
            <a:r>
              <a:rPr lang="en-US" dirty="0" smtClean="0"/>
              <a:t> derived from pharyngeal pouches!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4488" y="4038600"/>
            <a:ext cx="8458200" cy="2819400"/>
          </a:xfrm>
        </p:spPr>
        <p:txBody>
          <a:bodyPr/>
          <a:lstStyle/>
          <a:p>
            <a:pPr eaLnBrk="1" hangingPunct="1"/>
            <a:r>
              <a:rPr lang="en-US" sz="1800" dirty="0" smtClean="0"/>
              <a:t>Starts as </a:t>
            </a:r>
            <a:r>
              <a:rPr lang="en-US" sz="1800" b="1" u="sng" dirty="0" smtClean="0"/>
              <a:t>single</a:t>
            </a:r>
            <a:r>
              <a:rPr lang="en-US" sz="1800" b="1" dirty="0" smtClean="0"/>
              <a:t> </a:t>
            </a:r>
            <a:r>
              <a:rPr lang="en-US" sz="1800" dirty="0" smtClean="0"/>
              <a:t>placode (thickening) called the </a:t>
            </a:r>
            <a:r>
              <a:rPr lang="en-US" sz="1800" b="1" u="sng" dirty="0" smtClean="0"/>
              <a:t>foramen cecum </a:t>
            </a:r>
            <a:r>
              <a:rPr lang="en-US" sz="1800" dirty="0" smtClean="0"/>
              <a:t>and located in the </a:t>
            </a:r>
            <a:r>
              <a:rPr lang="en-US" sz="1800" b="1" u="sng" dirty="0" smtClean="0"/>
              <a:t>ventral</a:t>
            </a:r>
            <a:r>
              <a:rPr lang="en-US" sz="1800" dirty="0" smtClean="0"/>
              <a:t> pharynx just caudal to tongue bud</a:t>
            </a:r>
          </a:p>
          <a:p>
            <a:pPr eaLnBrk="1" hangingPunct="1"/>
            <a:r>
              <a:rPr lang="en-US" sz="1800" dirty="0" smtClean="0"/>
              <a:t>Elongates caudally as </a:t>
            </a:r>
            <a:r>
              <a:rPr lang="en-US" sz="1800" b="1" u="sng" dirty="0" smtClean="0"/>
              <a:t>thyroid diverticulum</a:t>
            </a:r>
            <a:endParaRPr lang="en-US" sz="1800" dirty="0" smtClean="0"/>
          </a:p>
          <a:p>
            <a:pPr eaLnBrk="1" hangingPunct="1"/>
            <a:r>
              <a:rPr lang="en-US" sz="1800" dirty="0" smtClean="0"/>
              <a:t>During migration, tip of thyroid diverticulum expands and bifurcates to form most of the thyroid gland itself</a:t>
            </a:r>
          </a:p>
          <a:p>
            <a:pPr eaLnBrk="1" hangingPunct="1"/>
            <a:r>
              <a:rPr lang="en-US" sz="1800" dirty="0" err="1" smtClean="0"/>
              <a:t>Parafollicular</a:t>
            </a:r>
            <a:r>
              <a:rPr lang="en-US" sz="1800" dirty="0" smtClean="0"/>
              <a:t> (C-cells) of the thyroid arise from </a:t>
            </a:r>
            <a:r>
              <a:rPr lang="en-US" sz="1800" dirty="0" err="1" smtClean="0"/>
              <a:t>postbranchial</a:t>
            </a:r>
            <a:r>
              <a:rPr lang="en-US" sz="1800" dirty="0" smtClean="0"/>
              <a:t> body of the 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pharyngeal pouches and migrate into the thyroid primordium </a:t>
            </a:r>
          </a:p>
          <a:p>
            <a:pPr eaLnBrk="1" hangingPunct="1"/>
            <a:r>
              <a:rPr lang="en-US" sz="1800" dirty="0" smtClean="0"/>
              <a:t>Developing gland remains transiently attached to site of origin by </a:t>
            </a:r>
            <a:r>
              <a:rPr lang="en-US" sz="1800" b="1" u="sng" dirty="0" err="1" smtClean="0"/>
              <a:t>thyroglossal</a:t>
            </a:r>
            <a:r>
              <a:rPr lang="en-US" sz="1800" b="1" u="sng" dirty="0" smtClean="0"/>
              <a:t> duct</a:t>
            </a:r>
            <a:r>
              <a:rPr lang="en-US" sz="1800" dirty="0" smtClean="0"/>
              <a:t>, which then (normally) degenerates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22425"/>
            <a:ext cx="31242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65275"/>
            <a:ext cx="25908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6096000" y="2362200"/>
            <a:ext cx="6858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2" t="10320" r="5524" b="42018"/>
          <a:stretch>
            <a:fillRect/>
          </a:stretch>
        </p:blipFill>
        <p:spPr bwMode="auto">
          <a:xfrm>
            <a:off x="4038600" y="1371600"/>
            <a:ext cx="18383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609600"/>
            <a:ext cx="8788400" cy="1371600"/>
          </a:xfrm>
        </p:spPr>
        <p:txBody>
          <a:bodyPr/>
          <a:lstStyle/>
          <a:p>
            <a:pPr eaLnBrk="1" hangingPunct="1"/>
            <a:r>
              <a:rPr lang="en-US" smtClean="0"/>
              <a:t>Two general phases of pharyngeal apparatus development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2286000"/>
            <a:ext cx="88392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34950" y="5792788"/>
            <a:ext cx="8756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latin typeface="Calibri" pitchFamily="34" charset="0"/>
                <a:ea typeface="Osaka"/>
                <a:cs typeface="Osaka"/>
              </a:rPr>
              <a:t>Disruptions to either phase can result in a broad spectrum of defects.</a:t>
            </a:r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533400" y="3276600"/>
            <a:ext cx="533400" cy="266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45720" tIns="0" rIns="0" bIns="0" anchor="ctr"/>
          <a:lstStyle/>
          <a:p>
            <a:r>
              <a:rPr lang="en-US" sz="1200">
                <a:latin typeface="Calibri" pitchFamily="34" charset="0"/>
              </a:rPr>
              <a:t>Wk 3.5</a:t>
            </a:r>
          </a:p>
        </p:txBody>
      </p: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2133600" y="3276600"/>
            <a:ext cx="533400" cy="266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45720" tIns="0" rIns="0" bIns="0" anchor="ctr"/>
          <a:lstStyle/>
          <a:p>
            <a:r>
              <a:rPr lang="en-US" sz="1200">
                <a:latin typeface="Calibri" pitchFamily="34" charset="0"/>
              </a:rPr>
              <a:t>Wk 4.5</a:t>
            </a:r>
          </a:p>
        </p:txBody>
      </p:sp>
      <p:sp>
        <p:nvSpPr>
          <p:cNvPr id="3079" name="Rectangle 9"/>
          <p:cNvSpPr>
            <a:spLocks noChangeArrowheads="1"/>
          </p:cNvSpPr>
          <p:nvPr/>
        </p:nvSpPr>
        <p:spPr bwMode="auto">
          <a:xfrm>
            <a:off x="4343400" y="3276600"/>
            <a:ext cx="533400" cy="266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45720" tIns="0" rIns="0" bIns="0" anchor="ctr"/>
          <a:lstStyle/>
          <a:p>
            <a:r>
              <a:rPr lang="en-US" sz="1200">
                <a:latin typeface="Calibri" pitchFamily="34" charset="0"/>
              </a:rPr>
              <a:t>Wk 5.5</a:t>
            </a:r>
          </a:p>
        </p:txBody>
      </p:sp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7772400" y="3276600"/>
            <a:ext cx="533400" cy="266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45720" tIns="0" rIns="0" bIns="0" anchor="ctr"/>
          <a:lstStyle/>
          <a:p>
            <a:r>
              <a:rPr lang="en-US" sz="1200">
                <a:latin typeface="Calibri" pitchFamily="34" charset="0"/>
              </a:rPr>
              <a:t>Wk 6.5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 err="1" smtClean="0"/>
              <a:t>Thyroglossal</a:t>
            </a:r>
            <a:r>
              <a:rPr lang="en-US" dirty="0" smtClean="0"/>
              <a:t> cysts &amp; sinuses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2209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Origins: failure of the </a:t>
            </a:r>
            <a:r>
              <a:rPr lang="en-US" sz="2400" dirty="0" err="1" smtClean="0"/>
              <a:t>thyroglossal</a:t>
            </a:r>
            <a:r>
              <a:rPr lang="en-US" sz="2400" dirty="0" smtClean="0"/>
              <a:t> duct to completely pinch off &amp; degenerate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Thyroid arrives at normal position and is usually normal functioning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Can usually be distinguished easily from lateral cervical cysts by their midline position</a:t>
            </a:r>
          </a:p>
        </p:txBody>
      </p:sp>
      <p:pic>
        <p:nvPicPr>
          <p:cNvPr id="20484" name="Picture 4" descr="scan 4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71925"/>
            <a:ext cx="29718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25146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71925"/>
            <a:ext cx="21717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487" name="Straight Connector 4"/>
          <p:cNvCxnSpPr>
            <a:cxnSpLocks noChangeShapeType="1"/>
          </p:cNvCxnSpPr>
          <p:nvPr/>
        </p:nvCxnSpPr>
        <p:spPr bwMode="auto">
          <a:xfrm flipH="1" flipV="1">
            <a:off x="3992563" y="5073650"/>
            <a:ext cx="63500" cy="2587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3352800" y="4800600"/>
            <a:ext cx="938213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50" dirty="0" err="1"/>
              <a:t>thyroglossal</a:t>
            </a:r>
            <a:endParaRPr lang="en-US" sz="1050" dirty="0"/>
          </a:p>
          <a:p>
            <a:pPr algn="ctr">
              <a:defRPr/>
            </a:pPr>
            <a:r>
              <a:rPr lang="en-US" sz="1050" dirty="0" smtClean="0"/>
              <a:t>sinus</a:t>
            </a:r>
            <a:endParaRPr lang="en-US" sz="1050" dirty="0"/>
          </a:p>
        </p:txBody>
      </p:sp>
      <p:sp>
        <p:nvSpPr>
          <p:cNvPr id="2" name="TextBox 1"/>
          <p:cNvSpPr txBox="1"/>
          <p:nvPr/>
        </p:nvSpPr>
        <p:spPr>
          <a:xfrm>
            <a:off x="3306343" y="3576935"/>
            <a:ext cx="1875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chemeClr val="accent2"/>
                </a:solidFill>
                <a:latin typeface="+mn-lt"/>
              </a:rPr>
              <a:t>thyroglossal</a:t>
            </a:r>
            <a:r>
              <a:rPr lang="en-US" sz="1800" b="1" dirty="0" smtClean="0">
                <a:solidFill>
                  <a:schemeClr val="accent2"/>
                </a:solidFill>
                <a:latin typeface="+mn-lt"/>
              </a:rPr>
              <a:t> sinus</a:t>
            </a:r>
            <a:endParaRPr lang="en-US" sz="18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3343" y="3581400"/>
            <a:ext cx="199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accent2"/>
                </a:solidFill>
                <a:latin typeface="+mn-lt"/>
              </a:rPr>
              <a:t>lateral cervical cyst</a:t>
            </a:r>
            <a:endParaRPr lang="en-US" sz="1800" b="1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2588" y="533400"/>
            <a:ext cx="8382000" cy="1143000"/>
          </a:xfrm>
        </p:spPr>
        <p:txBody>
          <a:bodyPr/>
          <a:lstStyle/>
          <a:p>
            <a:pPr eaLnBrk="1" hangingPunct="1"/>
            <a:r>
              <a:rPr lang="en-US" smtClean="0"/>
              <a:t>Congenital hypothyroidism (CH)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Most frequent endocrine disorder in newborns (1:3000 live births)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High TSH levels due to reduced thyroid hormone levels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Clinical significance: effects on CNS development (cretinism) and lungs (low surfactant production)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85% of CH due to thyroid dysgenesis (TD) (disturbances in thyroid organogenesis)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Includes athyreosis (none), hypoplasia (too small), and ectopia (misplaced)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Muscles of the head and neck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724400" y="762000"/>
            <a:ext cx="4413250" cy="57150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1400" b="1" dirty="0" smtClean="0"/>
              <a:t>Some arise from unsegmented paraxial mesoderm that migrates into arches 1-3:</a:t>
            </a:r>
          </a:p>
          <a:p>
            <a:pPr marL="568325" indent="-222250" eaLnBrk="1" hangingPunct="1">
              <a:buFontTx/>
              <a:buNone/>
              <a:tabLst>
                <a:tab pos="568325" algn="l"/>
              </a:tabLst>
              <a:defRPr/>
            </a:pPr>
            <a:r>
              <a:rPr lang="en-US" sz="1200" b="1" dirty="0" smtClean="0"/>
              <a:t>Arch 1</a:t>
            </a:r>
            <a:r>
              <a:rPr lang="en-US" sz="1200" dirty="0" smtClean="0"/>
              <a:t>: muscles of mastication, tensor tympani, tensor </a:t>
            </a:r>
            <a:r>
              <a:rPr lang="en-US" sz="1200" dirty="0" err="1" smtClean="0"/>
              <a:t>veli</a:t>
            </a:r>
            <a:r>
              <a:rPr lang="en-US" sz="1200" dirty="0" smtClean="0"/>
              <a:t> </a:t>
            </a:r>
            <a:r>
              <a:rPr lang="en-US" sz="1200" dirty="0" err="1" smtClean="0"/>
              <a:t>palantini</a:t>
            </a:r>
            <a:r>
              <a:rPr lang="en-US" sz="1200" dirty="0" smtClean="0"/>
              <a:t>, anterior belly of digastric (</a:t>
            </a:r>
            <a:r>
              <a:rPr lang="en-US" sz="1200" b="1" dirty="0" smtClean="0">
                <a:solidFill>
                  <a:srgbClr val="FF0000"/>
                </a:solidFill>
              </a:rPr>
              <a:t>CN-V</a:t>
            </a:r>
            <a:r>
              <a:rPr lang="en-US" sz="1200" dirty="0" smtClean="0"/>
              <a:t>)</a:t>
            </a:r>
          </a:p>
          <a:p>
            <a:pPr marL="568325" indent="-222250" eaLnBrk="1" hangingPunct="1">
              <a:buFontTx/>
              <a:buNone/>
              <a:tabLst>
                <a:tab pos="568325" algn="l"/>
              </a:tabLst>
              <a:defRPr/>
            </a:pPr>
            <a:r>
              <a:rPr lang="en-US" sz="1200" b="1" dirty="0" smtClean="0"/>
              <a:t>Arch 2</a:t>
            </a:r>
            <a:r>
              <a:rPr lang="en-US" sz="1200" dirty="0" smtClean="0"/>
              <a:t>: muscles of facial expression, stapedius, stylohyoid, posterior belly of digastric (</a:t>
            </a:r>
            <a:r>
              <a:rPr lang="en-US" sz="1200" b="1" dirty="0" smtClean="0">
                <a:solidFill>
                  <a:srgbClr val="FF0000"/>
                </a:solidFill>
              </a:rPr>
              <a:t>CN-VII</a:t>
            </a:r>
            <a:r>
              <a:rPr lang="en-US" sz="1200" dirty="0" smtClean="0"/>
              <a:t>)</a:t>
            </a:r>
          </a:p>
          <a:p>
            <a:pPr marL="568325" indent="-222250" eaLnBrk="1" hangingPunct="1">
              <a:spcAft>
                <a:spcPts val="1200"/>
              </a:spcAft>
              <a:buFontTx/>
              <a:buNone/>
              <a:tabLst>
                <a:tab pos="568325" algn="l"/>
              </a:tabLst>
              <a:defRPr/>
            </a:pPr>
            <a:r>
              <a:rPr lang="en-US" sz="1200" b="1" dirty="0" smtClean="0"/>
              <a:t>Arch 3</a:t>
            </a:r>
            <a:r>
              <a:rPr lang="en-US" sz="1200" dirty="0" smtClean="0"/>
              <a:t>: </a:t>
            </a:r>
            <a:r>
              <a:rPr lang="en-US" sz="1200" dirty="0" err="1" smtClean="0"/>
              <a:t>stylopharyngeus</a:t>
            </a:r>
            <a:r>
              <a:rPr lang="en-US" sz="1200" dirty="0" smtClean="0"/>
              <a:t> (</a:t>
            </a:r>
            <a:r>
              <a:rPr lang="en-US" sz="1200" b="1" dirty="0" smtClean="0">
                <a:solidFill>
                  <a:srgbClr val="FF0000"/>
                </a:solidFill>
              </a:rPr>
              <a:t>CN-IX</a:t>
            </a:r>
            <a:r>
              <a:rPr lang="en-US" sz="1200" dirty="0" smtClean="0"/>
              <a:t>)</a:t>
            </a:r>
          </a:p>
          <a:p>
            <a:pPr marL="234950" indent="-234950" eaLnBrk="1" hangingPunct="1">
              <a:buFontTx/>
              <a:buNone/>
              <a:tabLst>
                <a:tab pos="234950" algn="l"/>
              </a:tabLst>
              <a:defRPr/>
            </a:pPr>
            <a:r>
              <a:rPr lang="en-US" sz="1400" b="1" dirty="0" smtClean="0"/>
              <a:t>Some are from segmented (</a:t>
            </a:r>
            <a:r>
              <a:rPr lang="en-US" sz="1400" b="1" dirty="0" err="1" smtClean="0"/>
              <a:t>somitic</a:t>
            </a:r>
            <a:r>
              <a:rPr lang="en-US" sz="1400" b="1" dirty="0" smtClean="0"/>
              <a:t>) paraxial mesoderm that migrates into arches 4 and 6:</a:t>
            </a:r>
            <a:endParaRPr lang="en-US" sz="1600" b="1" dirty="0" smtClean="0"/>
          </a:p>
          <a:p>
            <a:pPr marL="568325" indent="-222250" eaLnBrk="1" hangingPunct="1">
              <a:buFontTx/>
              <a:buNone/>
              <a:tabLst>
                <a:tab pos="568325" algn="l"/>
              </a:tabLst>
              <a:defRPr/>
            </a:pPr>
            <a:r>
              <a:rPr lang="en-US" sz="1200" b="1" dirty="0" smtClean="0"/>
              <a:t>Arch 4</a:t>
            </a:r>
            <a:r>
              <a:rPr lang="en-US" sz="1200" dirty="0" smtClean="0"/>
              <a:t>: pharyngeal constrictors, </a:t>
            </a:r>
            <a:r>
              <a:rPr lang="en-US" sz="1200" dirty="0" err="1" smtClean="0"/>
              <a:t>levator</a:t>
            </a:r>
            <a:r>
              <a:rPr lang="en-US" sz="1200" dirty="0" smtClean="0"/>
              <a:t> </a:t>
            </a:r>
            <a:r>
              <a:rPr lang="en-US" sz="1200" dirty="0" err="1" smtClean="0"/>
              <a:t>veli</a:t>
            </a:r>
            <a:r>
              <a:rPr lang="en-US" sz="1200" dirty="0" smtClean="0"/>
              <a:t> </a:t>
            </a:r>
            <a:r>
              <a:rPr lang="en-US" sz="1200" dirty="0" err="1" smtClean="0"/>
              <a:t>palatini</a:t>
            </a:r>
            <a:r>
              <a:rPr lang="en-US" sz="1200" dirty="0" smtClean="0"/>
              <a:t> (</a:t>
            </a:r>
            <a:r>
              <a:rPr lang="en-US" sz="1200" b="1" dirty="0" smtClean="0">
                <a:solidFill>
                  <a:srgbClr val="FF0000"/>
                </a:solidFill>
              </a:rPr>
              <a:t>superior laryngeal branch of CN-X</a:t>
            </a:r>
            <a:r>
              <a:rPr lang="en-US" sz="1200" dirty="0" smtClean="0"/>
              <a:t>)</a:t>
            </a:r>
          </a:p>
          <a:p>
            <a:pPr marL="568325" indent="-222250" eaLnBrk="1" hangingPunct="1">
              <a:spcAft>
                <a:spcPts val="1200"/>
              </a:spcAft>
              <a:buFontTx/>
              <a:buNone/>
              <a:tabLst>
                <a:tab pos="568325" algn="l"/>
              </a:tabLst>
              <a:defRPr/>
            </a:pPr>
            <a:r>
              <a:rPr lang="en-US" sz="1200" b="1" dirty="0" smtClean="0"/>
              <a:t>Arch 6</a:t>
            </a:r>
            <a:r>
              <a:rPr lang="en-US" sz="1200" dirty="0" smtClean="0"/>
              <a:t>: intrinsic laryngeal muscles (</a:t>
            </a:r>
            <a:r>
              <a:rPr lang="en-US" sz="1200" b="1" dirty="0" smtClean="0">
                <a:solidFill>
                  <a:srgbClr val="FF0000"/>
                </a:solidFill>
              </a:rPr>
              <a:t>recurrent laryngeal branch of CN-X</a:t>
            </a:r>
            <a:r>
              <a:rPr lang="en-US" sz="1200" dirty="0" smtClean="0"/>
              <a:t>)</a:t>
            </a:r>
            <a:endParaRPr lang="en-US" sz="1200" b="1" dirty="0" smtClean="0"/>
          </a:p>
          <a:p>
            <a:pPr eaLnBrk="1" hangingPunct="1">
              <a:buFontTx/>
              <a:buNone/>
              <a:defRPr/>
            </a:pPr>
            <a:r>
              <a:rPr lang="en-US" sz="1400" b="1" dirty="0" smtClean="0"/>
              <a:t>Some are from unsegmented paraxial mesoderm that do NOT migrate into arches:</a:t>
            </a:r>
          </a:p>
          <a:p>
            <a:pPr indent="3175" eaLnBrk="1" hangingPunct="1">
              <a:spcAft>
                <a:spcPts val="1200"/>
              </a:spcAft>
              <a:buFontTx/>
              <a:buNone/>
              <a:defRPr/>
            </a:pPr>
            <a:r>
              <a:rPr lang="en-US" sz="1200" dirty="0" smtClean="0"/>
              <a:t>Extraocular muscles (</a:t>
            </a:r>
            <a:r>
              <a:rPr lang="en-US" sz="1200" b="1" dirty="0" smtClean="0">
                <a:solidFill>
                  <a:srgbClr val="FF0000"/>
                </a:solidFill>
              </a:rPr>
              <a:t>CN-III</a:t>
            </a:r>
            <a:r>
              <a:rPr lang="en-US" sz="1200" dirty="0" smtClean="0"/>
              <a:t>, </a:t>
            </a:r>
            <a:r>
              <a:rPr lang="en-US" sz="1200" b="1" dirty="0" smtClean="0">
                <a:solidFill>
                  <a:srgbClr val="FF0000"/>
                </a:solidFill>
              </a:rPr>
              <a:t>-</a:t>
            </a:r>
            <a:r>
              <a:rPr lang="en-US" sz="1200" b="1" dirty="0">
                <a:solidFill>
                  <a:srgbClr val="FF0000"/>
                </a:solidFill>
              </a:rPr>
              <a:t>I</a:t>
            </a:r>
            <a:r>
              <a:rPr lang="en-US" sz="1200" b="1" dirty="0" smtClean="0">
                <a:solidFill>
                  <a:srgbClr val="FF0000"/>
                </a:solidFill>
              </a:rPr>
              <a:t>V</a:t>
            </a:r>
            <a:r>
              <a:rPr lang="en-US" sz="1200" dirty="0" smtClean="0"/>
              <a:t>, </a:t>
            </a:r>
            <a:r>
              <a:rPr lang="en-US" sz="1200" b="1" dirty="0" smtClean="0">
                <a:solidFill>
                  <a:srgbClr val="FF0000"/>
                </a:solidFill>
              </a:rPr>
              <a:t>-VI</a:t>
            </a:r>
            <a:r>
              <a:rPr lang="en-US" sz="1200" dirty="0" smtClean="0"/>
              <a:t>)</a:t>
            </a:r>
          </a:p>
          <a:p>
            <a:pPr eaLnBrk="1" hangingPunct="1">
              <a:buFontTx/>
              <a:buNone/>
              <a:defRPr/>
            </a:pPr>
            <a:r>
              <a:rPr lang="en-US" sz="1400" b="1" dirty="0" smtClean="0"/>
              <a:t>Some are from </a:t>
            </a:r>
            <a:r>
              <a:rPr lang="en-US" sz="1400" b="1" dirty="0" err="1" smtClean="0"/>
              <a:t>somitic</a:t>
            </a:r>
            <a:r>
              <a:rPr lang="en-US" sz="1400" b="1" dirty="0" smtClean="0"/>
              <a:t> paraxial mesoderm that migrates into the tongue after its formation:</a:t>
            </a:r>
          </a:p>
          <a:p>
            <a:pPr indent="3175" eaLnBrk="1" hangingPunct="1">
              <a:spcAft>
                <a:spcPts val="1200"/>
              </a:spcAft>
              <a:buFontTx/>
              <a:buNone/>
              <a:defRPr/>
            </a:pPr>
            <a:r>
              <a:rPr lang="en-US" sz="1200" dirty="0" smtClean="0"/>
              <a:t>Intrinsic and extrinsic muscles of the tongue (</a:t>
            </a:r>
            <a:r>
              <a:rPr lang="en-US" sz="1200" b="1" dirty="0" smtClean="0">
                <a:solidFill>
                  <a:srgbClr val="FF0000"/>
                </a:solidFill>
              </a:rPr>
              <a:t>CN-XII</a:t>
            </a:r>
            <a:r>
              <a:rPr lang="en-US" sz="1200" dirty="0" smtClean="0"/>
              <a:t>)</a:t>
            </a:r>
          </a:p>
          <a:p>
            <a:pPr eaLnBrk="1" hangingPunct="1">
              <a:buNone/>
              <a:defRPr/>
            </a:pPr>
            <a:r>
              <a:rPr lang="en-US" sz="1400" b="1" dirty="0"/>
              <a:t>Some are </a:t>
            </a:r>
            <a:r>
              <a:rPr lang="en-US" sz="1400" b="1" dirty="0" smtClean="0"/>
              <a:t>apparently from occipital LATERAL PLATE MESODERM* (adjacent to </a:t>
            </a:r>
            <a:r>
              <a:rPr lang="en-US" sz="1400" b="1" dirty="0" err="1" smtClean="0"/>
              <a:t>somites</a:t>
            </a:r>
            <a:r>
              <a:rPr lang="en-US" sz="1400" b="1" dirty="0" smtClean="0"/>
              <a:t> 1-3):</a:t>
            </a:r>
          </a:p>
          <a:p>
            <a:pPr indent="-1588" eaLnBrk="1" hangingPunct="1">
              <a:buNone/>
              <a:defRPr/>
            </a:pPr>
            <a:r>
              <a:rPr lang="en-US" sz="1200" dirty="0" smtClean="0"/>
              <a:t>Trapezius and sternocleidomastoid (</a:t>
            </a:r>
            <a:r>
              <a:rPr lang="en-US" sz="1200" b="1" dirty="0" smtClean="0">
                <a:solidFill>
                  <a:srgbClr val="FF0000"/>
                </a:solidFill>
              </a:rPr>
              <a:t>CN-XI</a:t>
            </a:r>
            <a:r>
              <a:rPr lang="en-US" sz="1200" dirty="0" smtClean="0"/>
              <a:t>)</a:t>
            </a:r>
            <a:endParaRPr lang="en-US" sz="1200" dirty="0"/>
          </a:p>
          <a:p>
            <a:pPr indent="3175" eaLnBrk="1" hangingPunct="1">
              <a:buFontTx/>
              <a:buNone/>
              <a:defRPr/>
            </a:pPr>
            <a:endParaRPr lang="en-US" sz="12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887992" y="6601783"/>
            <a:ext cx="3570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</a:t>
            </a:r>
            <a:r>
              <a:rPr lang="en-US" sz="1200" dirty="0" smtClean="0">
                <a:hlinkClick r:id="rId3"/>
              </a:rPr>
              <a:t>Theis </a:t>
            </a:r>
            <a:r>
              <a:rPr lang="en-US" sz="1200" dirty="0">
                <a:hlinkClick r:id="rId3"/>
              </a:rPr>
              <a:t>et al. Development 2010 137: </a:t>
            </a:r>
            <a:r>
              <a:rPr lang="en-US" sz="1200" dirty="0" smtClean="0">
                <a:hlinkClick r:id="rId3"/>
              </a:rPr>
              <a:t>2961-2971 </a:t>
            </a:r>
            <a:endParaRPr lang="en-US" sz="1200" dirty="0"/>
          </a:p>
        </p:txBody>
      </p:sp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4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 t="10068" r="5350" b="5663"/>
          <a:stretch>
            <a:fillRect/>
          </a:stretch>
        </p:blipFill>
        <p:spPr bwMode="auto">
          <a:xfrm>
            <a:off x="0" y="1752600"/>
            <a:ext cx="472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3260049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rved Right Arrow 5"/>
          <p:cNvSpPr/>
          <p:nvPr/>
        </p:nvSpPr>
        <p:spPr bwMode="auto">
          <a:xfrm rot="21101390">
            <a:off x="1448336" y="1608454"/>
            <a:ext cx="520691" cy="737232"/>
          </a:xfrm>
          <a:prstGeom prst="curvedRightArrow">
            <a:avLst>
              <a:gd name="adj1" fmla="val 12048"/>
              <a:gd name="adj2" fmla="val 26196"/>
              <a:gd name="adj3" fmla="val 3880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904999" y="1501197"/>
            <a:ext cx="653473" cy="19829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7679" y="1471079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occipital lateral plate mesoderm</a:t>
            </a:r>
            <a:endParaRPr lang="en-US" sz="600" dirty="0"/>
          </a:p>
        </p:txBody>
      </p:sp>
      <p:sp>
        <p:nvSpPr>
          <p:cNvPr id="7" name="TextBox 6"/>
          <p:cNvSpPr txBox="1"/>
          <p:nvPr/>
        </p:nvSpPr>
        <p:spPr>
          <a:xfrm>
            <a:off x="1944256" y="2085108"/>
            <a:ext cx="1337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latin typeface="Trebuchet MS" panose="020B0603020202020204" pitchFamily="34" charset="0"/>
              </a:rPr>
              <a:t>S</a:t>
            </a:r>
            <a:r>
              <a:rPr lang="en-US" sz="700" b="1" dirty="0" smtClean="0">
                <a:latin typeface="Trebuchet MS" panose="020B0603020202020204" pitchFamily="34" charset="0"/>
              </a:rPr>
              <a:t>ternocleidomastoid </a:t>
            </a:r>
            <a:r>
              <a:rPr lang="en-US" sz="700" b="1" dirty="0">
                <a:latin typeface="Trebuchet MS" panose="020B0603020202020204" pitchFamily="34" charset="0"/>
              </a:rPr>
              <a:t>T</a:t>
            </a:r>
            <a:r>
              <a:rPr lang="en-US" sz="700" b="1" dirty="0" smtClean="0">
                <a:latin typeface="Trebuchet MS" panose="020B0603020202020204" pitchFamily="34" charset="0"/>
              </a:rPr>
              <a:t>rapezius</a:t>
            </a:r>
            <a:endParaRPr lang="en-US" sz="700" b="1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152400"/>
            <a:ext cx="84582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latin typeface="+mn-lt"/>
              </a:rPr>
              <a:t>The bones of the skull, face, and pharynx are derived from either PARAXIAL mesoderm (orange) or NEURAL CREST (blue &amp; yellow)</a:t>
            </a:r>
            <a:endParaRPr lang="en-US" b="1" dirty="0" smtClean="0">
              <a:latin typeface="+mn-lt"/>
            </a:endParaRPr>
          </a:p>
        </p:txBody>
      </p:sp>
      <p:grpSp>
        <p:nvGrpSpPr>
          <p:cNvPr id="22531" name="Group 12"/>
          <p:cNvGrpSpPr>
            <a:grpSpLocks/>
          </p:cNvGrpSpPr>
          <p:nvPr/>
        </p:nvGrpSpPr>
        <p:grpSpPr bwMode="auto">
          <a:xfrm>
            <a:off x="228600" y="6324600"/>
            <a:ext cx="8686800" cy="307975"/>
            <a:chOff x="144" y="3984"/>
            <a:chExt cx="5472" cy="194"/>
          </a:xfrm>
        </p:grpSpPr>
        <p:sp>
          <p:nvSpPr>
            <p:cNvPr id="23557" name="Text Box 6"/>
            <p:cNvSpPr txBox="1">
              <a:spLocks noChangeArrowheads="1"/>
            </p:cNvSpPr>
            <p:nvPr/>
          </p:nvSpPr>
          <p:spPr bwMode="auto">
            <a:xfrm>
              <a:off x="268" y="3984"/>
              <a:ext cx="534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tabLst>
                  <a:tab pos="2854325" algn="l"/>
                  <a:tab pos="4802188" algn="l"/>
                  <a:tab pos="6858000" algn="l"/>
                </a:tabLst>
                <a:defRPr/>
              </a:pPr>
              <a:r>
                <a:rPr lang="en-US" sz="1400" dirty="0">
                  <a:latin typeface="+mn-lt"/>
                </a:rPr>
                <a:t>Paraxial/lateral plate </a:t>
              </a:r>
              <a:r>
                <a:rPr lang="en-US" sz="1400" dirty="0" smtClean="0">
                  <a:latin typeface="+mn-lt"/>
                </a:rPr>
                <a:t>mesoderm	Cranial </a:t>
              </a:r>
              <a:r>
                <a:rPr lang="en-US" sz="1400" dirty="0">
                  <a:latin typeface="+mn-lt"/>
                </a:rPr>
                <a:t>neural crest </a:t>
              </a:r>
              <a:r>
                <a:rPr lang="en-US" sz="1400" dirty="0" smtClean="0">
                  <a:latin typeface="+mn-lt"/>
                </a:rPr>
                <a:t>	2</a:t>
              </a:r>
              <a:r>
                <a:rPr lang="en-US" sz="1400" baseline="30000" dirty="0" smtClean="0">
                  <a:latin typeface="+mn-lt"/>
                </a:rPr>
                <a:t>nd</a:t>
              </a:r>
              <a:r>
                <a:rPr lang="en-US" sz="1400" dirty="0" smtClean="0">
                  <a:latin typeface="+mn-lt"/>
                </a:rPr>
                <a:t> &amp; 3</a:t>
              </a:r>
              <a:r>
                <a:rPr lang="en-US" sz="1400" baseline="30000" dirty="0" smtClean="0">
                  <a:latin typeface="+mn-lt"/>
                </a:rPr>
                <a:t>rd</a:t>
              </a:r>
              <a:r>
                <a:rPr lang="en-US" sz="1400" dirty="0" smtClean="0">
                  <a:latin typeface="+mn-lt"/>
                </a:rPr>
                <a:t> arch n. crest   	4</a:t>
              </a:r>
              <a:r>
                <a:rPr lang="en-US" sz="1400" baseline="30000" dirty="0" smtClean="0">
                  <a:latin typeface="+mn-lt"/>
                </a:rPr>
                <a:t>th</a:t>
              </a:r>
              <a:r>
                <a:rPr lang="en-US" sz="1400" dirty="0" smtClean="0">
                  <a:latin typeface="+mn-lt"/>
                </a:rPr>
                <a:t> arch n. crest</a:t>
              </a:r>
            </a:p>
          </p:txBody>
        </p:sp>
        <p:sp>
          <p:nvSpPr>
            <p:cNvPr id="22534" name="Rectangle 7"/>
            <p:cNvSpPr>
              <a:spLocks noChangeArrowheads="1"/>
            </p:cNvSpPr>
            <p:nvPr/>
          </p:nvSpPr>
          <p:spPr bwMode="auto">
            <a:xfrm>
              <a:off x="1938" y="4001"/>
              <a:ext cx="144" cy="144"/>
            </a:xfrm>
            <a:prstGeom prst="rect">
              <a:avLst/>
            </a:prstGeom>
            <a:solidFill>
              <a:srgbClr val="6FC7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" name="Rectangle 8"/>
            <p:cNvSpPr>
              <a:spLocks noChangeArrowheads="1"/>
            </p:cNvSpPr>
            <p:nvPr/>
          </p:nvSpPr>
          <p:spPr bwMode="auto">
            <a:xfrm>
              <a:off x="144" y="4001"/>
              <a:ext cx="144" cy="144"/>
            </a:xfrm>
            <a:prstGeom prst="rect">
              <a:avLst/>
            </a:prstGeom>
            <a:solidFill>
              <a:srgbClr val="FF574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6" name="Rectangle 9"/>
            <p:cNvSpPr>
              <a:spLocks noChangeArrowheads="1"/>
            </p:cNvSpPr>
            <p:nvPr/>
          </p:nvSpPr>
          <p:spPr bwMode="auto">
            <a:xfrm>
              <a:off x="4443" y="4001"/>
              <a:ext cx="144" cy="144"/>
            </a:xfrm>
            <a:prstGeom prst="rect">
              <a:avLst/>
            </a:prstGeom>
            <a:solidFill>
              <a:srgbClr val="FBFF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3" name="Rectangle 11"/>
            <p:cNvSpPr>
              <a:spLocks noChangeArrowheads="1"/>
            </p:cNvSpPr>
            <p:nvPr/>
          </p:nvSpPr>
          <p:spPr bwMode="auto">
            <a:xfrm>
              <a:off x="3168" y="3998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pic>
        <p:nvPicPr>
          <p:cNvPr id="2253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24050"/>
            <a:ext cx="685800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 bwMode="auto">
          <a:xfrm>
            <a:off x="4355103" y="5070698"/>
            <a:ext cx="285955" cy="239596"/>
          </a:xfrm>
          <a:custGeom>
            <a:avLst/>
            <a:gdLst>
              <a:gd name="connsiteX0" fmla="*/ 190703 w 285955"/>
              <a:gd name="connsiteY0" fmla="*/ 1365 h 239596"/>
              <a:gd name="connsiteX1" fmla="*/ 183560 w 285955"/>
              <a:gd name="connsiteY1" fmla="*/ 29940 h 239596"/>
              <a:gd name="connsiteX2" fmla="*/ 174035 w 285955"/>
              <a:gd name="connsiteY2" fmla="*/ 44227 h 239596"/>
              <a:gd name="connsiteX3" fmla="*/ 166891 w 285955"/>
              <a:gd name="connsiteY3" fmla="*/ 58515 h 239596"/>
              <a:gd name="connsiteX4" fmla="*/ 154985 w 285955"/>
              <a:gd name="connsiteY4" fmla="*/ 65658 h 239596"/>
              <a:gd name="connsiteX5" fmla="*/ 145460 w 285955"/>
              <a:gd name="connsiteY5" fmla="*/ 77565 h 239596"/>
              <a:gd name="connsiteX6" fmla="*/ 133553 w 285955"/>
              <a:gd name="connsiteY6" fmla="*/ 87090 h 239596"/>
              <a:gd name="connsiteX7" fmla="*/ 128791 w 285955"/>
              <a:gd name="connsiteY7" fmla="*/ 94233 h 239596"/>
              <a:gd name="connsiteX8" fmla="*/ 114503 w 285955"/>
              <a:gd name="connsiteY8" fmla="*/ 98996 h 239596"/>
              <a:gd name="connsiteX9" fmla="*/ 107360 w 285955"/>
              <a:gd name="connsiteY9" fmla="*/ 103758 h 239596"/>
              <a:gd name="connsiteX10" fmla="*/ 100216 w 285955"/>
              <a:gd name="connsiteY10" fmla="*/ 106140 h 239596"/>
              <a:gd name="connsiteX11" fmla="*/ 85928 w 285955"/>
              <a:gd name="connsiteY11" fmla="*/ 115665 h 239596"/>
              <a:gd name="connsiteX12" fmla="*/ 78785 w 285955"/>
              <a:gd name="connsiteY12" fmla="*/ 120427 h 239596"/>
              <a:gd name="connsiteX13" fmla="*/ 76403 w 285955"/>
              <a:gd name="connsiteY13" fmla="*/ 127571 h 239596"/>
              <a:gd name="connsiteX14" fmla="*/ 69260 w 285955"/>
              <a:gd name="connsiteY14" fmla="*/ 129952 h 239596"/>
              <a:gd name="connsiteX15" fmla="*/ 62116 w 285955"/>
              <a:gd name="connsiteY15" fmla="*/ 134715 h 239596"/>
              <a:gd name="connsiteX16" fmla="*/ 47828 w 285955"/>
              <a:gd name="connsiteY16" fmla="*/ 156146 h 239596"/>
              <a:gd name="connsiteX17" fmla="*/ 43066 w 285955"/>
              <a:gd name="connsiteY17" fmla="*/ 163290 h 239596"/>
              <a:gd name="connsiteX18" fmla="*/ 31160 w 285955"/>
              <a:gd name="connsiteY18" fmla="*/ 182340 h 239596"/>
              <a:gd name="connsiteX19" fmla="*/ 21635 w 285955"/>
              <a:gd name="connsiteY19" fmla="*/ 199008 h 239596"/>
              <a:gd name="connsiteX20" fmla="*/ 12110 w 285955"/>
              <a:gd name="connsiteY20" fmla="*/ 213296 h 239596"/>
              <a:gd name="connsiteX21" fmla="*/ 9728 w 285955"/>
              <a:gd name="connsiteY21" fmla="*/ 220440 h 239596"/>
              <a:gd name="connsiteX22" fmla="*/ 2585 w 285955"/>
              <a:gd name="connsiteY22" fmla="*/ 227583 h 239596"/>
              <a:gd name="connsiteX23" fmla="*/ 203 w 285955"/>
              <a:gd name="connsiteY23" fmla="*/ 234727 h 239596"/>
              <a:gd name="connsiteX24" fmla="*/ 7347 w 285955"/>
              <a:gd name="connsiteY24" fmla="*/ 239490 h 239596"/>
              <a:gd name="connsiteX25" fmla="*/ 31160 w 285955"/>
              <a:gd name="connsiteY25" fmla="*/ 237108 h 239596"/>
              <a:gd name="connsiteX26" fmla="*/ 62116 w 285955"/>
              <a:gd name="connsiteY26" fmla="*/ 229965 h 239596"/>
              <a:gd name="connsiteX27" fmla="*/ 76403 w 285955"/>
              <a:gd name="connsiteY27" fmla="*/ 225202 h 239596"/>
              <a:gd name="connsiteX28" fmla="*/ 97835 w 285955"/>
              <a:gd name="connsiteY28" fmla="*/ 213296 h 239596"/>
              <a:gd name="connsiteX29" fmla="*/ 104978 w 285955"/>
              <a:gd name="connsiteY29" fmla="*/ 208533 h 239596"/>
              <a:gd name="connsiteX30" fmla="*/ 119266 w 285955"/>
              <a:gd name="connsiteY30" fmla="*/ 203771 h 239596"/>
              <a:gd name="connsiteX31" fmla="*/ 126410 w 285955"/>
              <a:gd name="connsiteY31" fmla="*/ 199008 h 239596"/>
              <a:gd name="connsiteX32" fmla="*/ 140697 w 285955"/>
              <a:gd name="connsiteY32" fmla="*/ 191865 h 239596"/>
              <a:gd name="connsiteX33" fmla="*/ 152603 w 285955"/>
              <a:gd name="connsiteY33" fmla="*/ 182340 h 239596"/>
              <a:gd name="connsiteX34" fmla="*/ 164510 w 285955"/>
              <a:gd name="connsiteY34" fmla="*/ 172815 h 239596"/>
              <a:gd name="connsiteX35" fmla="*/ 171653 w 285955"/>
              <a:gd name="connsiteY35" fmla="*/ 168052 h 239596"/>
              <a:gd name="connsiteX36" fmla="*/ 185941 w 285955"/>
              <a:gd name="connsiteY36" fmla="*/ 163290 h 239596"/>
              <a:gd name="connsiteX37" fmla="*/ 193085 w 285955"/>
              <a:gd name="connsiteY37" fmla="*/ 158527 h 239596"/>
              <a:gd name="connsiteX38" fmla="*/ 197847 w 285955"/>
              <a:gd name="connsiteY38" fmla="*/ 151383 h 239596"/>
              <a:gd name="connsiteX39" fmla="*/ 207372 w 285955"/>
              <a:gd name="connsiteY39" fmla="*/ 149002 h 239596"/>
              <a:gd name="connsiteX40" fmla="*/ 212135 w 285955"/>
              <a:gd name="connsiteY40" fmla="*/ 141858 h 239596"/>
              <a:gd name="connsiteX41" fmla="*/ 219278 w 285955"/>
              <a:gd name="connsiteY41" fmla="*/ 139477 h 239596"/>
              <a:gd name="connsiteX42" fmla="*/ 221660 w 285955"/>
              <a:gd name="connsiteY42" fmla="*/ 132333 h 239596"/>
              <a:gd name="connsiteX43" fmla="*/ 231185 w 285955"/>
              <a:gd name="connsiteY43" fmla="*/ 118046 h 239596"/>
              <a:gd name="connsiteX44" fmla="*/ 240710 w 285955"/>
              <a:gd name="connsiteY44" fmla="*/ 103758 h 239596"/>
              <a:gd name="connsiteX45" fmla="*/ 254997 w 285955"/>
              <a:gd name="connsiteY45" fmla="*/ 82327 h 239596"/>
              <a:gd name="connsiteX46" fmla="*/ 259760 w 285955"/>
              <a:gd name="connsiteY46" fmla="*/ 75183 h 239596"/>
              <a:gd name="connsiteX47" fmla="*/ 262141 w 285955"/>
              <a:gd name="connsiteY47" fmla="*/ 68040 h 239596"/>
              <a:gd name="connsiteX48" fmla="*/ 274047 w 285955"/>
              <a:gd name="connsiteY48" fmla="*/ 53752 h 239596"/>
              <a:gd name="connsiteX49" fmla="*/ 276428 w 285955"/>
              <a:gd name="connsiteY49" fmla="*/ 46608 h 239596"/>
              <a:gd name="connsiteX50" fmla="*/ 283572 w 285955"/>
              <a:gd name="connsiteY50" fmla="*/ 44227 h 239596"/>
              <a:gd name="connsiteX51" fmla="*/ 281191 w 285955"/>
              <a:gd name="connsiteY51" fmla="*/ 27558 h 239596"/>
              <a:gd name="connsiteX52" fmla="*/ 262141 w 285955"/>
              <a:gd name="connsiteY52" fmla="*/ 22796 h 239596"/>
              <a:gd name="connsiteX53" fmla="*/ 254997 w 285955"/>
              <a:gd name="connsiteY53" fmla="*/ 18033 h 239596"/>
              <a:gd name="connsiteX54" fmla="*/ 252616 w 285955"/>
              <a:gd name="connsiteY54" fmla="*/ 10890 h 239596"/>
              <a:gd name="connsiteX55" fmla="*/ 219278 w 285955"/>
              <a:gd name="connsiteY55" fmla="*/ 8508 h 239596"/>
              <a:gd name="connsiteX56" fmla="*/ 197847 w 285955"/>
              <a:gd name="connsiteY56" fmla="*/ 6127 h 239596"/>
              <a:gd name="connsiteX57" fmla="*/ 190703 w 285955"/>
              <a:gd name="connsiteY57" fmla="*/ 1365 h 2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85955" h="239596">
                <a:moveTo>
                  <a:pt x="190703" y="1365"/>
                </a:moveTo>
                <a:cubicBezTo>
                  <a:pt x="188322" y="5334"/>
                  <a:pt x="187752" y="23652"/>
                  <a:pt x="183560" y="29940"/>
                </a:cubicBezTo>
                <a:cubicBezTo>
                  <a:pt x="180385" y="34702"/>
                  <a:pt x="175845" y="38797"/>
                  <a:pt x="174035" y="44227"/>
                </a:cubicBezTo>
                <a:cubicBezTo>
                  <a:pt x="172368" y="49226"/>
                  <a:pt x="171198" y="54824"/>
                  <a:pt x="166891" y="58515"/>
                </a:cubicBezTo>
                <a:cubicBezTo>
                  <a:pt x="163377" y="61527"/>
                  <a:pt x="158954" y="63277"/>
                  <a:pt x="154985" y="65658"/>
                </a:cubicBezTo>
                <a:cubicBezTo>
                  <a:pt x="150348" y="79564"/>
                  <a:pt x="156230" y="66795"/>
                  <a:pt x="145460" y="77565"/>
                </a:cubicBezTo>
                <a:cubicBezTo>
                  <a:pt x="134690" y="88335"/>
                  <a:pt x="147459" y="82453"/>
                  <a:pt x="133553" y="87090"/>
                </a:cubicBezTo>
                <a:cubicBezTo>
                  <a:pt x="131966" y="89471"/>
                  <a:pt x="131218" y="92716"/>
                  <a:pt x="128791" y="94233"/>
                </a:cubicBezTo>
                <a:cubicBezTo>
                  <a:pt x="124534" y="96894"/>
                  <a:pt x="114503" y="98996"/>
                  <a:pt x="114503" y="98996"/>
                </a:cubicBezTo>
                <a:cubicBezTo>
                  <a:pt x="112122" y="100583"/>
                  <a:pt x="109919" y="102478"/>
                  <a:pt x="107360" y="103758"/>
                </a:cubicBezTo>
                <a:cubicBezTo>
                  <a:pt x="105115" y="104881"/>
                  <a:pt x="102410" y="104921"/>
                  <a:pt x="100216" y="106140"/>
                </a:cubicBezTo>
                <a:cubicBezTo>
                  <a:pt x="95212" y="108920"/>
                  <a:pt x="90691" y="112490"/>
                  <a:pt x="85928" y="115665"/>
                </a:cubicBezTo>
                <a:lnTo>
                  <a:pt x="78785" y="120427"/>
                </a:lnTo>
                <a:cubicBezTo>
                  <a:pt x="77991" y="122808"/>
                  <a:pt x="78178" y="125796"/>
                  <a:pt x="76403" y="127571"/>
                </a:cubicBezTo>
                <a:cubicBezTo>
                  <a:pt x="74628" y="129346"/>
                  <a:pt x="71505" y="128830"/>
                  <a:pt x="69260" y="129952"/>
                </a:cubicBezTo>
                <a:cubicBezTo>
                  <a:pt x="66700" y="131232"/>
                  <a:pt x="64497" y="133127"/>
                  <a:pt x="62116" y="134715"/>
                </a:cubicBezTo>
                <a:lnTo>
                  <a:pt x="47828" y="156146"/>
                </a:lnTo>
                <a:cubicBezTo>
                  <a:pt x="46241" y="158527"/>
                  <a:pt x="43971" y="160575"/>
                  <a:pt x="43066" y="163290"/>
                </a:cubicBezTo>
                <a:cubicBezTo>
                  <a:pt x="37398" y="180292"/>
                  <a:pt x="42480" y="174792"/>
                  <a:pt x="31160" y="182340"/>
                </a:cubicBezTo>
                <a:cubicBezTo>
                  <a:pt x="26993" y="199003"/>
                  <a:pt x="32088" y="185568"/>
                  <a:pt x="21635" y="199008"/>
                </a:cubicBezTo>
                <a:cubicBezTo>
                  <a:pt x="18121" y="203526"/>
                  <a:pt x="13921" y="207866"/>
                  <a:pt x="12110" y="213296"/>
                </a:cubicBezTo>
                <a:cubicBezTo>
                  <a:pt x="11316" y="215677"/>
                  <a:pt x="11120" y="218351"/>
                  <a:pt x="9728" y="220440"/>
                </a:cubicBezTo>
                <a:cubicBezTo>
                  <a:pt x="7860" y="223242"/>
                  <a:pt x="4966" y="225202"/>
                  <a:pt x="2585" y="227583"/>
                </a:cubicBezTo>
                <a:cubicBezTo>
                  <a:pt x="1791" y="229964"/>
                  <a:pt x="-729" y="232396"/>
                  <a:pt x="203" y="234727"/>
                </a:cubicBezTo>
                <a:cubicBezTo>
                  <a:pt x="1266" y="237384"/>
                  <a:pt x="4493" y="239271"/>
                  <a:pt x="7347" y="239490"/>
                </a:cubicBezTo>
                <a:cubicBezTo>
                  <a:pt x="15301" y="240102"/>
                  <a:pt x="23222" y="237902"/>
                  <a:pt x="31160" y="237108"/>
                </a:cubicBezTo>
                <a:cubicBezTo>
                  <a:pt x="50772" y="230571"/>
                  <a:pt x="40478" y="233056"/>
                  <a:pt x="62116" y="229965"/>
                </a:cubicBezTo>
                <a:cubicBezTo>
                  <a:pt x="66878" y="228377"/>
                  <a:pt x="72226" y="227987"/>
                  <a:pt x="76403" y="225202"/>
                </a:cubicBezTo>
                <a:cubicBezTo>
                  <a:pt x="92780" y="214285"/>
                  <a:pt x="85261" y="217487"/>
                  <a:pt x="97835" y="213296"/>
                </a:cubicBezTo>
                <a:cubicBezTo>
                  <a:pt x="100216" y="211708"/>
                  <a:pt x="102363" y="209695"/>
                  <a:pt x="104978" y="208533"/>
                </a:cubicBezTo>
                <a:cubicBezTo>
                  <a:pt x="109566" y="206494"/>
                  <a:pt x="119266" y="203771"/>
                  <a:pt x="119266" y="203771"/>
                </a:cubicBezTo>
                <a:cubicBezTo>
                  <a:pt x="121647" y="202183"/>
                  <a:pt x="123850" y="200288"/>
                  <a:pt x="126410" y="199008"/>
                </a:cubicBezTo>
                <a:cubicBezTo>
                  <a:pt x="146136" y="189144"/>
                  <a:pt x="120213" y="205519"/>
                  <a:pt x="140697" y="191865"/>
                </a:cubicBezTo>
                <a:cubicBezTo>
                  <a:pt x="154348" y="171389"/>
                  <a:pt x="136171" y="195486"/>
                  <a:pt x="152603" y="182340"/>
                </a:cubicBezTo>
                <a:cubicBezTo>
                  <a:pt x="167989" y="170031"/>
                  <a:pt x="146556" y="178799"/>
                  <a:pt x="164510" y="172815"/>
                </a:cubicBezTo>
                <a:cubicBezTo>
                  <a:pt x="166891" y="171227"/>
                  <a:pt x="169038" y="169214"/>
                  <a:pt x="171653" y="168052"/>
                </a:cubicBezTo>
                <a:cubicBezTo>
                  <a:pt x="176241" y="166013"/>
                  <a:pt x="185941" y="163290"/>
                  <a:pt x="185941" y="163290"/>
                </a:cubicBezTo>
                <a:cubicBezTo>
                  <a:pt x="188322" y="161702"/>
                  <a:pt x="191061" y="160551"/>
                  <a:pt x="193085" y="158527"/>
                </a:cubicBezTo>
                <a:cubicBezTo>
                  <a:pt x="195109" y="156503"/>
                  <a:pt x="195466" y="152971"/>
                  <a:pt x="197847" y="151383"/>
                </a:cubicBezTo>
                <a:cubicBezTo>
                  <a:pt x="200570" y="149568"/>
                  <a:pt x="204197" y="149796"/>
                  <a:pt x="207372" y="149002"/>
                </a:cubicBezTo>
                <a:cubicBezTo>
                  <a:pt x="208960" y="146621"/>
                  <a:pt x="209900" y="143646"/>
                  <a:pt x="212135" y="141858"/>
                </a:cubicBezTo>
                <a:cubicBezTo>
                  <a:pt x="214095" y="140290"/>
                  <a:pt x="217503" y="141252"/>
                  <a:pt x="219278" y="139477"/>
                </a:cubicBezTo>
                <a:cubicBezTo>
                  <a:pt x="221053" y="137702"/>
                  <a:pt x="220441" y="134527"/>
                  <a:pt x="221660" y="132333"/>
                </a:cubicBezTo>
                <a:cubicBezTo>
                  <a:pt x="224440" y="127330"/>
                  <a:pt x="228010" y="122808"/>
                  <a:pt x="231185" y="118046"/>
                </a:cubicBezTo>
                <a:lnTo>
                  <a:pt x="240710" y="103758"/>
                </a:lnTo>
                <a:lnTo>
                  <a:pt x="254997" y="82327"/>
                </a:lnTo>
                <a:lnTo>
                  <a:pt x="259760" y="75183"/>
                </a:lnTo>
                <a:cubicBezTo>
                  <a:pt x="260554" y="72802"/>
                  <a:pt x="260749" y="70128"/>
                  <a:pt x="262141" y="68040"/>
                </a:cubicBezTo>
                <a:cubicBezTo>
                  <a:pt x="272672" y="52245"/>
                  <a:pt x="266259" y="69330"/>
                  <a:pt x="274047" y="53752"/>
                </a:cubicBezTo>
                <a:cubicBezTo>
                  <a:pt x="275169" y="51507"/>
                  <a:pt x="274653" y="48383"/>
                  <a:pt x="276428" y="46608"/>
                </a:cubicBezTo>
                <a:cubicBezTo>
                  <a:pt x="278203" y="44833"/>
                  <a:pt x="281191" y="45021"/>
                  <a:pt x="283572" y="44227"/>
                </a:cubicBezTo>
                <a:cubicBezTo>
                  <a:pt x="284975" y="38613"/>
                  <a:pt x="289230" y="31577"/>
                  <a:pt x="281191" y="27558"/>
                </a:cubicBezTo>
                <a:cubicBezTo>
                  <a:pt x="275337" y="24631"/>
                  <a:pt x="262141" y="22796"/>
                  <a:pt x="262141" y="22796"/>
                </a:cubicBezTo>
                <a:cubicBezTo>
                  <a:pt x="259760" y="21208"/>
                  <a:pt x="256785" y="20268"/>
                  <a:pt x="254997" y="18033"/>
                </a:cubicBezTo>
                <a:cubicBezTo>
                  <a:pt x="253429" y="16073"/>
                  <a:pt x="255041" y="11537"/>
                  <a:pt x="252616" y="10890"/>
                </a:cubicBezTo>
                <a:cubicBezTo>
                  <a:pt x="241851" y="8019"/>
                  <a:pt x="230377" y="9473"/>
                  <a:pt x="219278" y="8508"/>
                </a:cubicBezTo>
                <a:cubicBezTo>
                  <a:pt x="212117" y="7885"/>
                  <a:pt x="204991" y="6921"/>
                  <a:pt x="197847" y="6127"/>
                </a:cubicBezTo>
                <a:cubicBezTo>
                  <a:pt x="188573" y="3036"/>
                  <a:pt x="193084" y="-2604"/>
                  <a:pt x="190703" y="1365"/>
                </a:cubicBezTo>
                <a:close/>
              </a:path>
            </a:pathLst>
          </a:cu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4119719" y="5314896"/>
            <a:ext cx="254097" cy="300092"/>
          </a:xfrm>
          <a:custGeom>
            <a:avLst/>
            <a:gdLst>
              <a:gd name="connsiteX0" fmla="*/ 2225 w 254097"/>
              <a:gd name="connsiteY0" fmla="*/ 231035 h 300092"/>
              <a:gd name="connsiteX1" fmla="*/ 4606 w 254097"/>
              <a:gd name="connsiteY1" fmla="*/ 204842 h 300092"/>
              <a:gd name="connsiteX2" fmla="*/ 11750 w 254097"/>
              <a:gd name="connsiteY2" fmla="*/ 183410 h 300092"/>
              <a:gd name="connsiteX3" fmla="*/ 14131 w 254097"/>
              <a:gd name="connsiteY3" fmla="*/ 173885 h 300092"/>
              <a:gd name="connsiteX4" fmla="*/ 21275 w 254097"/>
              <a:gd name="connsiteY4" fmla="*/ 171504 h 300092"/>
              <a:gd name="connsiteX5" fmla="*/ 23656 w 254097"/>
              <a:gd name="connsiteY5" fmla="*/ 164360 h 300092"/>
              <a:gd name="connsiteX6" fmla="*/ 30800 w 254097"/>
              <a:gd name="connsiteY6" fmla="*/ 161979 h 300092"/>
              <a:gd name="connsiteX7" fmla="*/ 37944 w 254097"/>
              <a:gd name="connsiteY7" fmla="*/ 157217 h 300092"/>
              <a:gd name="connsiteX8" fmla="*/ 45087 w 254097"/>
              <a:gd name="connsiteY8" fmla="*/ 154835 h 300092"/>
              <a:gd name="connsiteX9" fmla="*/ 52231 w 254097"/>
              <a:gd name="connsiteY9" fmla="*/ 150073 h 300092"/>
              <a:gd name="connsiteX10" fmla="*/ 64137 w 254097"/>
              <a:gd name="connsiteY10" fmla="*/ 147692 h 300092"/>
              <a:gd name="connsiteX11" fmla="*/ 71281 w 254097"/>
              <a:gd name="connsiteY11" fmla="*/ 145310 h 300092"/>
              <a:gd name="connsiteX12" fmla="*/ 85569 w 254097"/>
              <a:gd name="connsiteY12" fmla="*/ 135785 h 300092"/>
              <a:gd name="connsiteX13" fmla="*/ 87950 w 254097"/>
              <a:gd name="connsiteY13" fmla="*/ 128642 h 300092"/>
              <a:gd name="connsiteX14" fmla="*/ 95094 w 254097"/>
              <a:gd name="connsiteY14" fmla="*/ 111973 h 300092"/>
              <a:gd name="connsiteX15" fmla="*/ 102237 w 254097"/>
              <a:gd name="connsiteY15" fmla="*/ 107210 h 300092"/>
              <a:gd name="connsiteX16" fmla="*/ 107000 w 254097"/>
              <a:gd name="connsiteY16" fmla="*/ 100067 h 300092"/>
              <a:gd name="connsiteX17" fmla="*/ 114144 w 254097"/>
              <a:gd name="connsiteY17" fmla="*/ 95304 h 300092"/>
              <a:gd name="connsiteX18" fmla="*/ 118906 w 254097"/>
              <a:gd name="connsiteY18" fmla="*/ 81017 h 300092"/>
              <a:gd name="connsiteX19" fmla="*/ 123669 w 254097"/>
              <a:gd name="connsiteY19" fmla="*/ 73873 h 300092"/>
              <a:gd name="connsiteX20" fmla="*/ 133194 w 254097"/>
              <a:gd name="connsiteY20" fmla="*/ 59585 h 300092"/>
              <a:gd name="connsiteX21" fmla="*/ 137956 w 254097"/>
              <a:gd name="connsiteY21" fmla="*/ 52442 h 300092"/>
              <a:gd name="connsiteX22" fmla="*/ 145100 w 254097"/>
              <a:gd name="connsiteY22" fmla="*/ 47679 h 300092"/>
              <a:gd name="connsiteX23" fmla="*/ 154625 w 254097"/>
              <a:gd name="connsiteY23" fmla="*/ 40535 h 300092"/>
              <a:gd name="connsiteX24" fmla="*/ 168912 w 254097"/>
              <a:gd name="connsiteY24" fmla="*/ 35773 h 300092"/>
              <a:gd name="connsiteX25" fmla="*/ 176056 w 254097"/>
              <a:gd name="connsiteY25" fmla="*/ 33392 h 300092"/>
              <a:gd name="connsiteX26" fmla="*/ 197487 w 254097"/>
              <a:gd name="connsiteY26" fmla="*/ 19104 h 300092"/>
              <a:gd name="connsiteX27" fmla="*/ 204631 w 254097"/>
              <a:gd name="connsiteY27" fmla="*/ 14342 h 300092"/>
              <a:gd name="connsiteX28" fmla="*/ 218919 w 254097"/>
              <a:gd name="connsiteY28" fmla="*/ 9579 h 300092"/>
              <a:gd name="connsiteX29" fmla="*/ 247494 w 254097"/>
              <a:gd name="connsiteY29" fmla="*/ 2435 h 300092"/>
              <a:gd name="connsiteX30" fmla="*/ 249875 w 254097"/>
              <a:gd name="connsiteY30" fmla="*/ 38154 h 300092"/>
              <a:gd name="connsiteX31" fmla="*/ 249875 w 254097"/>
              <a:gd name="connsiteY31" fmla="*/ 64348 h 300092"/>
              <a:gd name="connsiteX32" fmla="*/ 240350 w 254097"/>
              <a:gd name="connsiteY32" fmla="*/ 85779 h 300092"/>
              <a:gd name="connsiteX33" fmla="*/ 237969 w 254097"/>
              <a:gd name="connsiteY33" fmla="*/ 92923 h 300092"/>
              <a:gd name="connsiteX34" fmla="*/ 228444 w 254097"/>
              <a:gd name="connsiteY34" fmla="*/ 107210 h 300092"/>
              <a:gd name="connsiteX35" fmla="*/ 226062 w 254097"/>
              <a:gd name="connsiteY35" fmla="*/ 116735 h 300092"/>
              <a:gd name="connsiteX36" fmla="*/ 223681 w 254097"/>
              <a:gd name="connsiteY36" fmla="*/ 131023 h 300092"/>
              <a:gd name="connsiteX37" fmla="*/ 218919 w 254097"/>
              <a:gd name="connsiteY37" fmla="*/ 145310 h 300092"/>
              <a:gd name="connsiteX38" fmla="*/ 216537 w 254097"/>
              <a:gd name="connsiteY38" fmla="*/ 152454 h 300092"/>
              <a:gd name="connsiteX39" fmla="*/ 214156 w 254097"/>
              <a:gd name="connsiteY39" fmla="*/ 159598 h 300092"/>
              <a:gd name="connsiteX40" fmla="*/ 207012 w 254097"/>
              <a:gd name="connsiteY40" fmla="*/ 164360 h 300092"/>
              <a:gd name="connsiteX41" fmla="*/ 199869 w 254097"/>
              <a:gd name="connsiteY41" fmla="*/ 181029 h 300092"/>
              <a:gd name="connsiteX42" fmla="*/ 195106 w 254097"/>
              <a:gd name="connsiteY42" fmla="*/ 195317 h 300092"/>
              <a:gd name="connsiteX43" fmla="*/ 190344 w 254097"/>
              <a:gd name="connsiteY43" fmla="*/ 202460 h 300092"/>
              <a:gd name="connsiteX44" fmla="*/ 185581 w 254097"/>
              <a:gd name="connsiteY44" fmla="*/ 216748 h 300092"/>
              <a:gd name="connsiteX45" fmla="*/ 180819 w 254097"/>
              <a:gd name="connsiteY45" fmla="*/ 259610 h 300092"/>
              <a:gd name="connsiteX46" fmla="*/ 178437 w 254097"/>
              <a:gd name="connsiteY46" fmla="*/ 271517 h 300092"/>
              <a:gd name="connsiteX47" fmla="*/ 173675 w 254097"/>
              <a:gd name="connsiteY47" fmla="*/ 278660 h 300092"/>
              <a:gd name="connsiteX48" fmla="*/ 164150 w 254097"/>
              <a:gd name="connsiteY48" fmla="*/ 288185 h 300092"/>
              <a:gd name="connsiteX49" fmla="*/ 159387 w 254097"/>
              <a:gd name="connsiteY49" fmla="*/ 295329 h 300092"/>
              <a:gd name="connsiteX50" fmla="*/ 152244 w 254097"/>
              <a:gd name="connsiteY50" fmla="*/ 300092 h 300092"/>
              <a:gd name="connsiteX51" fmla="*/ 135575 w 254097"/>
              <a:gd name="connsiteY51" fmla="*/ 295329 h 300092"/>
              <a:gd name="connsiteX52" fmla="*/ 123669 w 254097"/>
              <a:gd name="connsiteY52" fmla="*/ 285804 h 300092"/>
              <a:gd name="connsiteX53" fmla="*/ 114144 w 254097"/>
              <a:gd name="connsiteY53" fmla="*/ 271517 h 300092"/>
              <a:gd name="connsiteX54" fmla="*/ 109381 w 254097"/>
              <a:gd name="connsiteY54" fmla="*/ 264373 h 300092"/>
              <a:gd name="connsiteX55" fmla="*/ 87950 w 254097"/>
              <a:gd name="connsiteY55" fmla="*/ 252467 h 300092"/>
              <a:gd name="connsiteX56" fmla="*/ 73662 w 254097"/>
              <a:gd name="connsiteY56" fmla="*/ 242942 h 300092"/>
              <a:gd name="connsiteX57" fmla="*/ 66519 w 254097"/>
              <a:gd name="connsiteY57" fmla="*/ 238179 h 300092"/>
              <a:gd name="connsiteX58" fmla="*/ 37944 w 254097"/>
              <a:gd name="connsiteY58" fmla="*/ 233417 h 300092"/>
              <a:gd name="connsiteX59" fmla="*/ 2225 w 254097"/>
              <a:gd name="connsiteY59" fmla="*/ 231035 h 30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54097" h="300092">
                <a:moveTo>
                  <a:pt x="2225" y="231035"/>
                </a:moveTo>
                <a:cubicBezTo>
                  <a:pt x="-3331" y="226272"/>
                  <a:pt x="3082" y="213476"/>
                  <a:pt x="4606" y="204842"/>
                </a:cubicBezTo>
                <a:cubicBezTo>
                  <a:pt x="6033" y="196759"/>
                  <a:pt x="9847" y="191024"/>
                  <a:pt x="11750" y="183410"/>
                </a:cubicBezTo>
                <a:cubicBezTo>
                  <a:pt x="12544" y="180235"/>
                  <a:pt x="12087" y="176441"/>
                  <a:pt x="14131" y="173885"/>
                </a:cubicBezTo>
                <a:cubicBezTo>
                  <a:pt x="15699" y="171925"/>
                  <a:pt x="18894" y="172298"/>
                  <a:pt x="21275" y="171504"/>
                </a:cubicBezTo>
                <a:cubicBezTo>
                  <a:pt x="22069" y="169123"/>
                  <a:pt x="21881" y="166135"/>
                  <a:pt x="23656" y="164360"/>
                </a:cubicBezTo>
                <a:cubicBezTo>
                  <a:pt x="25431" y="162585"/>
                  <a:pt x="28555" y="163101"/>
                  <a:pt x="30800" y="161979"/>
                </a:cubicBezTo>
                <a:cubicBezTo>
                  <a:pt x="33360" y="160699"/>
                  <a:pt x="35384" y="158497"/>
                  <a:pt x="37944" y="157217"/>
                </a:cubicBezTo>
                <a:cubicBezTo>
                  <a:pt x="40189" y="156094"/>
                  <a:pt x="42842" y="155958"/>
                  <a:pt x="45087" y="154835"/>
                </a:cubicBezTo>
                <a:cubicBezTo>
                  <a:pt x="47647" y="153555"/>
                  <a:pt x="49551" y="151078"/>
                  <a:pt x="52231" y="150073"/>
                </a:cubicBezTo>
                <a:cubicBezTo>
                  <a:pt x="56021" y="148652"/>
                  <a:pt x="60211" y="148674"/>
                  <a:pt x="64137" y="147692"/>
                </a:cubicBezTo>
                <a:cubicBezTo>
                  <a:pt x="66572" y="147083"/>
                  <a:pt x="69087" y="146529"/>
                  <a:pt x="71281" y="145310"/>
                </a:cubicBezTo>
                <a:cubicBezTo>
                  <a:pt x="76285" y="142530"/>
                  <a:pt x="85569" y="135785"/>
                  <a:pt x="85569" y="135785"/>
                </a:cubicBezTo>
                <a:cubicBezTo>
                  <a:pt x="86363" y="133404"/>
                  <a:pt x="87261" y="131055"/>
                  <a:pt x="87950" y="128642"/>
                </a:cubicBezTo>
                <a:cubicBezTo>
                  <a:pt x="90137" y="120989"/>
                  <a:pt x="89293" y="117775"/>
                  <a:pt x="95094" y="111973"/>
                </a:cubicBezTo>
                <a:cubicBezTo>
                  <a:pt x="97118" y="109949"/>
                  <a:pt x="99856" y="108798"/>
                  <a:pt x="102237" y="107210"/>
                </a:cubicBezTo>
                <a:cubicBezTo>
                  <a:pt x="103825" y="104829"/>
                  <a:pt x="104976" y="102091"/>
                  <a:pt x="107000" y="100067"/>
                </a:cubicBezTo>
                <a:cubicBezTo>
                  <a:pt x="109024" y="98043"/>
                  <a:pt x="112627" y="97731"/>
                  <a:pt x="114144" y="95304"/>
                </a:cubicBezTo>
                <a:cubicBezTo>
                  <a:pt x="116805" y="91047"/>
                  <a:pt x="116121" y="85194"/>
                  <a:pt x="118906" y="81017"/>
                </a:cubicBezTo>
                <a:lnTo>
                  <a:pt x="123669" y="73873"/>
                </a:lnTo>
                <a:cubicBezTo>
                  <a:pt x="127853" y="61319"/>
                  <a:pt x="123284" y="71476"/>
                  <a:pt x="133194" y="59585"/>
                </a:cubicBezTo>
                <a:cubicBezTo>
                  <a:pt x="135026" y="57387"/>
                  <a:pt x="135933" y="54465"/>
                  <a:pt x="137956" y="52442"/>
                </a:cubicBezTo>
                <a:cubicBezTo>
                  <a:pt x="139980" y="50418"/>
                  <a:pt x="142771" y="49343"/>
                  <a:pt x="145100" y="47679"/>
                </a:cubicBezTo>
                <a:cubicBezTo>
                  <a:pt x="148329" y="45372"/>
                  <a:pt x="151075" y="42310"/>
                  <a:pt x="154625" y="40535"/>
                </a:cubicBezTo>
                <a:cubicBezTo>
                  <a:pt x="159115" y="38290"/>
                  <a:pt x="164150" y="37360"/>
                  <a:pt x="168912" y="35773"/>
                </a:cubicBezTo>
                <a:lnTo>
                  <a:pt x="176056" y="33392"/>
                </a:lnTo>
                <a:lnTo>
                  <a:pt x="197487" y="19104"/>
                </a:lnTo>
                <a:cubicBezTo>
                  <a:pt x="199868" y="17516"/>
                  <a:pt x="201916" y="15247"/>
                  <a:pt x="204631" y="14342"/>
                </a:cubicBezTo>
                <a:lnTo>
                  <a:pt x="218919" y="9579"/>
                </a:lnTo>
                <a:cubicBezTo>
                  <a:pt x="237223" y="-2624"/>
                  <a:pt x="227560" y="-887"/>
                  <a:pt x="247494" y="2435"/>
                </a:cubicBezTo>
                <a:cubicBezTo>
                  <a:pt x="248288" y="14341"/>
                  <a:pt x="248557" y="26294"/>
                  <a:pt x="249875" y="38154"/>
                </a:cubicBezTo>
                <a:cubicBezTo>
                  <a:pt x="252088" y="58074"/>
                  <a:pt x="258154" y="25714"/>
                  <a:pt x="249875" y="64348"/>
                </a:cubicBezTo>
                <a:cubicBezTo>
                  <a:pt x="245268" y="85847"/>
                  <a:pt x="247292" y="71894"/>
                  <a:pt x="240350" y="85779"/>
                </a:cubicBezTo>
                <a:cubicBezTo>
                  <a:pt x="239228" y="88024"/>
                  <a:pt x="239188" y="90729"/>
                  <a:pt x="237969" y="92923"/>
                </a:cubicBezTo>
                <a:cubicBezTo>
                  <a:pt x="235189" y="97926"/>
                  <a:pt x="228444" y="107210"/>
                  <a:pt x="228444" y="107210"/>
                </a:cubicBezTo>
                <a:cubicBezTo>
                  <a:pt x="227650" y="110385"/>
                  <a:pt x="226704" y="113526"/>
                  <a:pt x="226062" y="116735"/>
                </a:cubicBezTo>
                <a:cubicBezTo>
                  <a:pt x="225115" y="121470"/>
                  <a:pt x="224852" y="126339"/>
                  <a:pt x="223681" y="131023"/>
                </a:cubicBezTo>
                <a:cubicBezTo>
                  <a:pt x="222464" y="135893"/>
                  <a:pt x="220506" y="140548"/>
                  <a:pt x="218919" y="145310"/>
                </a:cubicBezTo>
                <a:lnTo>
                  <a:pt x="216537" y="152454"/>
                </a:lnTo>
                <a:cubicBezTo>
                  <a:pt x="215743" y="154835"/>
                  <a:pt x="216245" y="158206"/>
                  <a:pt x="214156" y="159598"/>
                </a:cubicBezTo>
                <a:lnTo>
                  <a:pt x="207012" y="164360"/>
                </a:lnTo>
                <a:cubicBezTo>
                  <a:pt x="200715" y="189552"/>
                  <a:pt x="209264" y="159890"/>
                  <a:pt x="199869" y="181029"/>
                </a:cubicBezTo>
                <a:cubicBezTo>
                  <a:pt x="197830" y="185617"/>
                  <a:pt x="197891" y="191140"/>
                  <a:pt x="195106" y="195317"/>
                </a:cubicBezTo>
                <a:cubicBezTo>
                  <a:pt x="193519" y="197698"/>
                  <a:pt x="191506" y="199845"/>
                  <a:pt x="190344" y="202460"/>
                </a:cubicBezTo>
                <a:cubicBezTo>
                  <a:pt x="188305" y="207048"/>
                  <a:pt x="185581" y="216748"/>
                  <a:pt x="185581" y="216748"/>
                </a:cubicBezTo>
                <a:cubicBezTo>
                  <a:pt x="183824" y="236078"/>
                  <a:pt x="183715" y="242235"/>
                  <a:pt x="180819" y="259610"/>
                </a:cubicBezTo>
                <a:cubicBezTo>
                  <a:pt x="180154" y="263603"/>
                  <a:pt x="179858" y="267727"/>
                  <a:pt x="178437" y="271517"/>
                </a:cubicBezTo>
                <a:cubicBezTo>
                  <a:pt x="177432" y="274196"/>
                  <a:pt x="175262" y="276279"/>
                  <a:pt x="173675" y="278660"/>
                </a:cubicBezTo>
                <a:cubicBezTo>
                  <a:pt x="168480" y="294246"/>
                  <a:pt x="175695" y="278949"/>
                  <a:pt x="164150" y="288185"/>
                </a:cubicBezTo>
                <a:cubicBezTo>
                  <a:pt x="161915" y="289973"/>
                  <a:pt x="161411" y="293305"/>
                  <a:pt x="159387" y="295329"/>
                </a:cubicBezTo>
                <a:cubicBezTo>
                  <a:pt x="157363" y="297353"/>
                  <a:pt x="154625" y="298504"/>
                  <a:pt x="152244" y="300092"/>
                </a:cubicBezTo>
                <a:cubicBezTo>
                  <a:pt x="151625" y="299937"/>
                  <a:pt x="137126" y="296570"/>
                  <a:pt x="135575" y="295329"/>
                </a:cubicBezTo>
                <a:cubicBezTo>
                  <a:pt x="120187" y="283019"/>
                  <a:pt x="141624" y="291789"/>
                  <a:pt x="123669" y="285804"/>
                </a:cubicBezTo>
                <a:lnTo>
                  <a:pt x="114144" y="271517"/>
                </a:lnTo>
                <a:cubicBezTo>
                  <a:pt x="112556" y="269136"/>
                  <a:pt x="111762" y="265961"/>
                  <a:pt x="109381" y="264373"/>
                </a:cubicBezTo>
                <a:cubicBezTo>
                  <a:pt x="93005" y="253456"/>
                  <a:pt x="100524" y="256658"/>
                  <a:pt x="87950" y="252467"/>
                </a:cubicBezTo>
                <a:cubicBezTo>
                  <a:pt x="74405" y="238922"/>
                  <a:pt x="87449" y="249836"/>
                  <a:pt x="73662" y="242942"/>
                </a:cubicBezTo>
                <a:cubicBezTo>
                  <a:pt x="71102" y="241662"/>
                  <a:pt x="69079" y="239459"/>
                  <a:pt x="66519" y="238179"/>
                </a:cubicBezTo>
                <a:cubicBezTo>
                  <a:pt x="58659" y="234249"/>
                  <a:pt x="44393" y="234003"/>
                  <a:pt x="37944" y="233417"/>
                </a:cubicBezTo>
                <a:cubicBezTo>
                  <a:pt x="9065" y="230791"/>
                  <a:pt x="7781" y="235798"/>
                  <a:pt x="2225" y="231035"/>
                </a:cubicBezTo>
                <a:close/>
              </a:path>
            </a:pathLst>
          </a:cu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4048125" y="5560219"/>
            <a:ext cx="216694" cy="138112"/>
          </a:xfrm>
          <a:custGeom>
            <a:avLst/>
            <a:gdLst>
              <a:gd name="connsiteX0" fmla="*/ 100013 w 216694"/>
              <a:gd name="connsiteY0" fmla="*/ 9525 h 138112"/>
              <a:gd name="connsiteX1" fmla="*/ 73819 w 216694"/>
              <a:gd name="connsiteY1" fmla="*/ 16669 h 138112"/>
              <a:gd name="connsiteX2" fmla="*/ 59531 w 216694"/>
              <a:gd name="connsiteY2" fmla="*/ 21431 h 138112"/>
              <a:gd name="connsiteX3" fmla="*/ 52388 w 216694"/>
              <a:gd name="connsiteY3" fmla="*/ 23812 h 138112"/>
              <a:gd name="connsiteX4" fmla="*/ 38100 w 216694"/>
              <a:gd name="connsiteY4" fmla="*/ 30956 h 138112"/>
              <a:gd name="connsiteX5" fmla="*/ 30956 w 216694"/>
              <a:gd name="connsiteY5" fmla="*/ 35719 h 138112"/>
              <a:gd name="connsiteX6" fmla="*/ 26194 w 216694"/>
              <a:gd name="connsiteY6" fmla="*/ 42862 h 138112"/>
              <a:gd name="connsiteX7" fmla="*/ 19050 w 216694"/>
              <a:gd name="connsiteY7" fmla="*/ 47625 h 138112"/>
              <a:gd name="connsiteX8" fmla="*/ 9525 w 216694"/>
              <a:gd name="connsiteY8" fmla="*/ 61912 h 138112"/>
              <a:gd name="connsiteX9" fmla="*/ 4763 w 216694"/>
              <a:gd name="connsiteY9" fmla="*/ 69056 h 138112"/>
              <a:gd name="connsiteX10" fmla="*/ 0 w 216694"/>
              <a:gd name="connsiteY10" fmla="*/ 83344 h 138112"/>
              <a:gd name="connsiteX11" fmla="*/ 2381 w 216694"/>
              <a:gd name="connsiteY11" fmla="*/ 90487 h 138112"/>
              <a:gd name="connsiteX12" fmla="*/ 9525 w 216694"/>
              <a:gd name="connsiteY12" fmla="*/ 92869 h 138112"/>
              <a:gd name="connsiteX13" fmla="*/ 21431 w 216694"/>
              <a:gd name="connsiteY13" fmla="*/ 111919 h 138112"/>
              <a:gd name="connsiteX14" fmla="*/ 35719 w 216694"/>
              <a:gd name="connsiteY14" fmla="*/ 116681 h 138112"/>
              <a:gd name="connsiteX15" fmla="*/ 42863 w 216694"/>
              <a:gd name="connsiteY15" fmla="*/ 119062 h 138112"/>
              <a:gd name="connsiteX16" fmla="*/ 50006 w 216694"/>
              <a:gd name="connsiteY16" fmla="*/ 126206 h 138112"/>
              <a:gd name="connsiteX17" fmla="*/ 59531 w 216694"/>
              <a:gd name="connsiteY17" fmla="*/ 128587 h 138112"/>
              <a:gd name="connsiteX18" fmla="*/ 73819 w 216694"/>
              <a:gd name="connsiteY18" fmla="*/ 133350 h 138112"/>
              <a:gd name="connsiteX19" fmla="*/ 80963 w 216694"/>
              <a:gd name="connsiteY19" fmla="*/ 135731 h 138112"/>
              <a:gd name="connsiteX20" fmla="*/ 88106 w 216694"/>
              <a:gd name="connsiteY20" fmla="*/ 138112 h 138112"/>
              <a:gd name="connsiteX21" fmla="*/ 114300 w 216694"/>
              <a:gd name="connsiteY21" fmla="*/ 135731 h 138112"/>
              <a:gd name="connsiteX22" fmla="*/ 128588 w 216694"/>
              <a:gd name="connsiteY22" fmla="*/ 130969 h 138112"/>
              <a:gd name="connsiteX23" fmla="*/ 135731 w 216694"/>
              <a:gd name="connsiteY23" fmla="*/ 126206 h 138112"/>
              <a:gd name="connsiteX24" fmla="*/ 197644 w 216694"/>
              <a:gd name="connsiteY24" fmla="*/ 121444 h 138112"/>
              <a:gd name="connsiteX25" fmla="*/ 207169 w 216694"/>
              <a:gd name="connsiteY25" fmla="*/ 107156 h 138112"/>
              <a:gd name="connsiteX26" fmla="*/ 211931 w 216694"/>
              <a:gd name="connsiteY26" fmla="*/ 100012 h 138112"/>
              <a:gd name="connsiteX27" fmla="*/ 216694 w 216694"/>
              <a:gd name="connsiteY27" fmla="*/ 85725 h 138112"/>
              <a:gd name="connsiteX28" fmla="*/ 214313 w 216694"/>
              <a:gd name="connsiteY28" fmla="*/ 78581 h 138112"/>
              <a:gd name="connsiteX29" fmla="*/ 209550 w 216694"/>
              <a:gd name="connsiteY29" fmla="*/ 71437 h 138112"/>
              <a:gd name="connsiteX30" fmla="*/ 207169 w 216694"/>
              <a:gd name="connsiteY30" fmla="*/ 50006 h 138112"/>
              <a:gd name="connsiteX31" fmla="*/ 200025 w 216694"/>
              <a:gd name="connsiteY31" fmla="*/ 45244 h 138112"/>
              <a:gd name="connsiteX32" fmla="*/ 185738 w 216694"/>
              <a:gd name="connsiteY32" fmla="*/ 40481 h 138112"/>
              <a:gd name="connsiteX33" fmla="*/ 178594 w 216694"/>
              <a:gd name="connsiteY33" fmla="*/ 33337 h 138112"/>
              <a:gd name="connsiteX34" fmla="*/ 169069 w 216694"/>
              <a:gd name="connsiteY34" fmla="*/ 19050 h 138112"/>
              <a:gd name="connsiteX35" fmla="*/ 154781 w 216694"/>
              <a:gd name="connsiteY35" fmla="*/ 9525 h 138112"/>
              <a:gd name="connsiteX36" fmla="*/ 142875 w 216694"/>
              <a:gd name="connsiteY36" fmla="*/ 7144 h 138112"/>
              <a:gd name="connsiteX37" fmla="*/ 135731 w 216694"/>
              <a:gd name="connsiteY37" fmla="*/ 4762 h 138112"/>
              <a:gd name="connsiteX38" fmla="*/ 116681 w 216694"/>
              <a:gd name="connsiteY38" fmla="*/ 0 h 138112"/>
              <a:gd name="connsiteX39" fmla="*/ 92869 w 216694"/>
              <a:gd name="connsiteY39" fmla="*/ 2381 h 138112"/>
              <a:gd name="connsiteX40" fmla="*/ 85725 w 216694"/>
              <a:gd name="connsiteY40" fmla="*/ 4762 h 138112"/>
              <a:gd name="connsiteX41" fmla="*/ 80963 w 216694"/>
              <a:gd name="connsiteY41" fmla="*/ 11906 h 138112"/>
              <a:gd name="connsiteX42" fmla="*/ 100013 w 216694"/>
              <a:gd name="connsiteY42" fmla="*/ 9525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6694" h="138112">
                <a:moveTo>
                  <a:pt x="100013" y="9525"/>
                </a:moveTo>
                <a:cubicBezTo>
                  <a:pt x="98822" y="10319"/>
                  <a:pt x="94964" y="7272"/>
                  <a:pt x="73819" y="16669"/>
                </a:cubicBezTo>
                <a:cubicBezTo>
                  <a:pt x="69231" y="18708"/>
                  <a:pt x="64294" y="19844"/>
                  <a:pt x="59531" y="21431"/>
                </a:cubicBezTo>
                <a:lnTo>
                  <a:pt x="52388" y="23812"/>
                </a:lnTo>
                <a:cubicBezTo>
                  <a:pt x="31914" y="37462"/>
                  <a:pt x="57818" y="21097"/>
                  <a:pt x="38100" y="30956"/>
                </a:cubicBezTo>
                <a:cubicBezTo>
                  <a:pt x="35540" y="32236"/>
                  <a:pt x="33337" y="34131"/>
                  <a:pt x="30956" y="35719"/>
                </a:cubicBezTo>
                <a:cubicBezTo>
                  <a:pt x="29369" y="38100"/>
                  <a:pt x="28217" y="40839"/>
                  <a:pt x="26194" y="42862"/>
                </a:cubicBezTo>
                <a:cubicBezTo>
                  <a:pt x="24170" y="44886"/>
                  <a:pt x="20935" y="45471"/>
                  <a:pt x="19050" y="47625"/>
                </a:cubicBezTo>
                <a:cubicBezTo>
                  <a:pt x="15281" y="51932"/>
                  <a:pt x="12700" y="57150"/>
                  <a:pt x="9525" y="61912"/>
                </a:cubicBezTo>
                <a:cubicBezTo>
                  <a:pt x="7938" y="64293"/>
                  <a:pt x="5668" y="66341"/>
                  <a:pt x="4763" y="69056"/>
                </a:cubicBezTo>
                <a:lnTo>
                  <a:pt x="0" y="83344"/>
                </a:lnTo>
                <a:cubicBezTo>
                  <a:pt x="794" y="85725"/>
                  <a:pt x="606" y="88712"/>
                  <a:pt x="2381" y="90487"/>
                </a:cubicBezTo>
                <a:cubicBezTo>
                  <a:pt x="4156" y="92262"/>
                  <a:pt x="8066" y="90826"/>
                  <a:pt x="9525" y="92869"/>
                </a:cubicBezTo>
                <a:cubicBezTo>
                  <a:pt x="20062" y="107619"/>
                  <a:pt x="7336" y="105654"/>
                  <a:pt x="21431" y="111919"/>
                </a:cubicBezTo>
                <a:cubicBezTo>
                  <a:pt x="26019" y="113958"/>
                  <a:pt x="30956" y="115094"/>
                  <a:pt x="35719" y="116681"/>
                </a:cubicBezTo>
                <a:lnTo>
                  <a:pt x="42863" y="119062"/>
                </a:lnTo>
                <a:cubicBezTo>
                  <a:pt x="45244" y="121443"/>
                  <a:pt x="47082" y="124535"/>
                  <a:pt x="50006" y="126206"/>
                </a:cubicBezTo>
                <a:cubicBezTo>
                  <a:pt x="52847" y="127830"/>
                  <a:pt x="56396" y="127647"/>
                  <a:pt x="59531" y="128587"/>
                </a:cubicBezTo>
                <a:cubicBezTo>
                  <a:pt x="64340" y="130030"/>
                  <a:pt x="69056" y="131762"/>
                  <a:pt x="73819" y="133350"/>
                </a:cubicBezTo>
                <a:lnTo>
                  <a:pt x="80963" y="135731"/>
                </a:lnTo>
                <a:lnTo>
                  <a:pt x="88106" y="138112"/>
                </a:lnTo>
                <a:cubicBezTo>
                  <a:pt x="96837" y="137318"/>
                  <a:pt x="105666" y="137254"/>
                  <a:pt x="114300" y="135731"/>
                </a:cubicBezTo>
                <a:cubicBezTo>
                  <a:pt x="119244" y="134859"/>
                  <a:pt x="128588" y="130969"/>
                  <a:pt x="128588" y="130969"/>
                </a:cubicBezTo>
                <a:cubicBezTo>
                  <a:pt x="130969" y="129381"/>
                  <a:pt x="132888" y="126534"/>
                  <a:pt x="135731" y="126206"/>
                </a:cubicBezTo>
                <a:cubicBezTo>
                  <a:pt x="211912" y="117416"/>
                  <a:pt x="170567" y="130468"/>
                  <a:pt x="197644" y="121444"/>
                </a:cubicBezTo>
                <a:lnTo>
                  <a:pt x="207169" y="107156"/>
                </a:lnTo>
                <a:cubicBezTo>
                  <a:pt x="208756" y="104775"/>
                  <a:pt x="211026" y="102727"/>
                  <a:pt x="211931" y="100012"/>
                </a:cubicBezTo>
                <a:lnTo>
                  <a:pt x="216694" y="85725"/>
                </a:lnTo>
                <a:cubicBezTo>
                  <a:pt x="215900" y="83344"/>
                  <a:pt x="215436" y="80826"/>
                  <a:pt x="214313" y="78581"/>
                </a:cubicBezTo>
                <a:cubicBezTo>
                  <a:pt x="213033" y="76021"/>
                  <a:pt x="210244" y="74214"/>
                  <a:pt x="209550" y="71437"/>
                </a:cubicBezTo>
                <a:cubicBezTo>
                  <a:pt x="207807" y="64464"/>
                  <a:pt x="209625" y="56761"/>
                  <a:pt x="207169" y="50006"/>
                </a:cubicBezTo>
                <a:cubicBezTo>
                  <a:pt x="206191" y="47316"/>
                  <a:pt x="202640" y="46406"/>
                  <a:pt x="200025" y="45244"/>
                </a:cubicBezTo>
                <a:cubicBezTo>
                  <a:pt x="195438" y="43205"/>
                  <a:pt x="185738" y="40481"/>
                  <a:pt x="185738" y="40481"/>
                </a:cubicBezTo>
                <a:cubicBezTo>
                  <a:pt x="183357" y="38100"/>
                  <a:pt x="180462" y="36139"/>
                  <a:pt x="178594" y="33337"/>
                </a:cubicBezTo>
                <a:cubicBezTo>
                  <a:pt x="170036" y="20500"/>
                  <a:pt x="184847" y="31322"/>
                  <a:pt x="169069" y="19050"/>
                </a:cubicBezTo>
                <a:cubicBezTo>
                  <a:pt x="164551" y="15536"/>
                  <a:pt x="160394" y="10647"/>
                  <a:pt x="154781" y="9525"/>
                </a:cubicBezTo>
                <a:cubicBezTo>
                  <a:pt x="150812" y="8731"/>
                  <a:pt x="146801" y="8126"/>
                  <a:pt x="142875" y="7144"/>
                </a:cubicBezTo>
                <a:cubicBezTo>
                  <a:pt x="140440" y="6535"/>
                  <a:pt x="138166" y="5371"/>
                  <a:pt x="135731" y="4762"/>
                </a:cubicBezTo>
                <a:lnTo>
                  <a:pt x="116681" y="0"/>
                </a:lnTo>
                <a:cubicBezTo>
                  <a:pt x="108744" y="794"/>
                  <a:pt x="100753" y="1168"/>
                  <a:pt x="92869" y="2381"/>
                </a:cubicBezTo>
                <a:cubicBezTo>
                  <a:pt x="90388" y="2763"/>
                  <a:pt x="87685" y="3194"/>
                  <a:pt x="85725" y="4762"/>
                </a:cubicBezTo>
                <a:cubicBezTo>
                  <a:pt x="83490" y="6550"/>
                  <a:pt x="82987" y="9882"/>
                  <a:pt x="80963" y="11906"/>
                </a:cubicBezTo>
                <a:cubicBezTo>
                  <a:pt x="78939" y="13930"/>
                  <a:pt x="101204" y="8731"/>
                  <a:pt x="100013" y="9525"/>
                </a:cubicBezTo>
                <a:close/>
              </a:path>
            </a:pathLst>
          </a:cu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257675" y="5422072"/>
            <a:ext cx="386077" cy="269384"/>
          </a:xfrm>
          <a:custGeom>
            <a:avLst/>
            <a:gdLst>
              <a:gd name="connsiteX0" fmla="*/ 0 w 386077"/>
              <a:gd name="connsiteY0" fmla="*/ 190534 h 269384"/>
              <a:gd name="connsiteX1" fmla="*/ 23813 w 386077"/>
              <a:gd name="connsiteY1" fmla="*/ 192916 h 269384"/>
              <a:gd name="connsiteX2" fmla="*/ 33338 w 386077"/>
              <a:gd name="connsiteY2" fmla="*/ 178628 h 269384"/>
              <a:gd name="connsiteX3" fmla="*/ 42863 w 386077"/>
              <a:gd name="connsiteY3" fmla="*/ 157197 h 269384"/>
              <a:gd name="connsiteX4" fmla="*/ 45244 w 386077"/>
              <a:gd name="connsiteY4" fmla="*/ 140528 h 269384"/>
              <a:gd name="connsiteX5" fmla="*/ 47625 w 386077"/>
              <a:gd name="connsiteY5" fmla="*/ 133384 h 269384"/>
              <a:gd name="connsiteX6" fmla="*/ 54769 w 386077"/>
              <a:gd name="connsiteY6" fmla="*/ 128622 h 269384"/>
              <a:gd name="connsiteX7" fmla="*/ 66675 w 386077"/>
              <a:gd name="connsiteY7" fmla="*/ 107191 h 269384"/>
              <a:gd name="connsiteX8" fmla="*/ 140494 w 386077"/>
              <a:gd name="connsiteY8" fmla="*/ 100047 h 269384"/>
              <a:gd name="connsiteX9" fmla="*/ 161925 w 386077"/>
              <a:gd name="connsiteY9" fmla="*/ 92903 h 269384"/>
              <a:gd name="connsiteX10" fmla="*/ 169069 w 386077"/>
              <a:gd name="connsiteY10" fmla="*/ 90522 h 269384"/>
              <a:gd name="connsiteX11" fmla="*/ 190500 w 386077"/>
              <a:gd name="connsiteY11" fmla="*/ 80997 h 269384"/>
              <a:gd name="connsiteX12" fmla="*/ 219075 w 386077"/>
              <a:gd name="connsiteY12" fmla="*/ 71472 h 269384"/>
              <a:gd name="connsiteX13" fmla="*/ 240506 w 386077"/>
              <a:gd name="connsiteY13" fmla="*/ 64328 h 269384"/>
              <a:gd name="connsiteX14" fmla="*/ 247650 w 386077"/>
              <a:gd name="connsiteY14" fmla="*/ 61947 h 269384"/>
              <a:gd name="connsiteX15" fmla="*/ 254794 w 386077"/>
              <a:gd name="connsiteY15" fmla="*/ 57184 h 269384"/>
              <a:gd name="connsiteX16" fmla="*/ 259556 w 386077"/>
              <a:gd name="connsiteY16" fmla="*/ 50041 h 269384"/>
              <a:gd name="connsiteX17" fmla="*/ 266700 w 386077"/>
              <a:gd name="connsiteY17" fmla="*/ 47659 h 269384"/>
              <a:gd name="connsiteX18" fmla="*/ 276225 w 386077"/>
              <a:gd name="connsiteY18" fmla="*/ 38134 h 269384"/>
              <a:gd name="connsiteX19" fmla="*/ 297656 w 386077"/>
              <a:gd name="connsiteY19" fmla="*/ 26228 h 269384"/>
              <a:gd name="connsiteX20" fmla="*/ 307181 w 386077"/>
              <a:gd name="connsiteY20" fmla="*/ 16703 h 269384"/>
              <a:gd name="connsiteX21" fmla="*/ 314325 w 386077"/>
              <a:gd name="connsiteY21" fmla="*/ 11941 h 269384"/>
              <a:gd name="connsiteX22" fmla="*/ 354806 w 386077"/>
              <a:gd name="connsiteY22" fmla="*/ 2416 h 269384"/>
              <a:gd name="connsiteX23" fmla="*/ 361950 w 386077"/>
              <a:gd name="connsiteY23" fmla="*/ 34 h 269384"/>
              <a:gd name="connsiteX24" fmla="*/ 376238 w 386077"/>
              <a:gd name="connsiteY24" fmla="*/ 11941 h 269384"/>
              <a:gd name="connsiteX25" fmla="*/ 381000 w 386077"/>
              <a:gd name="connsiteY25" fmla="*/ 19084 h 269384"/>
              <a:gd name="connsiteX26" fmla="*/ 383381 w 386077"/>
              <a:gd name="connsiteY26" fmla="*/ 50041 h 269384"/>
              <a:gd name="connsiteX27" fmla="*/ 378619 w 386077"/>
              <a:gd name="connsiteY27" fmla="*/ 57184 h 269384"/>
              <a:gd name="connsiteX28" fmla="*/ 371475 w 386077"/>
              <a:gd name="connsiteY28" fmla="*/ 59566 h 269384"/>
              <a:gd name="connsiteX29" fmla="*/ 364331 w 386077"/>
              <a:gd name="connsiteY29" fmla="*/ 64328 h 269384"/>
              <a:gd name="connsiteX30" fmla="*/ 352425 w 386077"/>
              <a:gd name="connsiteY30" fmla="*/ 76234 h 269384"/>
              <a:gd name="connsiteX31" fmla="*/ 338138 w 386077"/>
              <a:gd name="connsiteY31" fmla="*/ 85759 h 269384"/>
              <a:gd name="connsiteX32" fmla="*/ 326231 w 386077"/>
              <a:gd name="connsiteY32" fmla="*/ 97666 h 269384"/>
              <a:gd name="connsiteX33" fmla="*/ 316706 w 386077"/>
              <a:gd name="connsiteY33" fmla="*/ 111953 h 269384"/>
              <a:gd name="connsiteX34" fmla="*/ 302419 w 386077"/>
              <a:gd name="connsiteY34" fmla="*/ 116716 h 269384"/>
              <a:gd name="connsiteX35" fmla="*/ 295275 w 386077"/>
              <a:gd name="connsiteY35" fmla="*/ 119097 h 269384"/>
              <a:gd name="connsiteX36" fmla="*/ 276225 w 386077"/>
              <a:gd name="connsiteY36" fmla="*/ 121478 h 269384"/>
              <a:gd name="connsiteX37" fmla="*/ 254794 w 386077"/>
              <a:gd name="connsiteY37" fmla="*/ 128622 h 269384"/>
              <a:gd name="connsiteX38" fmla="*/ 247650 w 386077"/>
              <a:gd name="connsiteY38" fmla="*/ 131003 h 269384"/>
              <a:gd name="connsiteX39" fmla="*/ 233363 w 386077"/>
              <a:gd name="connsiteY39" fmla="*/ 140528 h 269384"/>
              <a:gd name="connsiteX40" fmla="*/ 226219 w 386077"/>
              <a:gd name="connsiteY40" fmla="*/ 145291 h 269384"/>
              <a:gd name="connsiteX41" fmla="*/ 207169 w 386077"/>
              <a:gd name="connsiteY41" fmla="*/ 161959 h 269384"/>
              <a:gd name="connsiteX42" fmla="*/ 192881 w 386077"/>
              <a:gd name="connsiteY42" fmla="*/ 169103 h 269384"/>
              <a:gd name="connsiteX43" fmla="*/ 173831 w 386077"/>
              <a:gd name="connsiteY43" fmla="*/ 173866 h 269384"/>
              <a:gd name="connsiteX44" fmla="*/ 152400 w 386077"/>
              <a:gd name="connsiteY44" fmla="*/ 181009 h 269384"/>
              <a:gd name="connsiteX45" fmla="*/ 145256 w 386077"/>
              <a:gd name="connsiteY45" fmla="*/ 183391 h 269384"/>
              <a:gd name="connsiteX46" fmla="*/ 130969 w 386077"/>
              <a:gd name="connsiteY46" fmla="*/ 192916 h 269384"/>
              <a:gd name="connsiteX47" fmla="*/ 126206 w 386077"/>
              <a:gd name="connsiteY47" fmla="*/ 200059 h 269384"/>
              <a:gd name="connsiteX48" fmla="*/ 123825 w 386077"/>
              <a:gd name="connsiteY48" fmla="*/ 207203 h 269384"/>
              <a:gd name="connsiteX49" fmla="*/ 114300 w 386077"/>
              <a:gd name="connsiteY49" fmla="*/ 221491 h 269384"/>
              <a:gd name="connsiteX50" fmla="*/ 104775 w 386077"/>
              <a:gd name="connsiteY50" fmla="*/ 235778 h 269384"/>
              <a:gd name="connsiteX51" fmla="*/ 90488 w 386077"/>
              <a:gd name="connsiteY51" fmla="*/ 245303 h 269384"/>
              <a:gd name="connsiteX52" fmla="*/ 83344 w 386077"/>
              <a:gd name="connsiteY52" fmla="*/ 250066 h 269384"/>
              <a:gd name="connsiteX53" fmla="*/ 78581 w 386077"/>
              <a:gd name="connsiteY53" fmla="*/ 257209 h 269384"/>
              <a:gd name="connsiteX54" fmla="*/ 35719 w 386077"/>
              <a:gd name="connsiteY54" fmla="*/ 266734 h 269384"/>
              <a:gd name="connsiteX55" fmla="*/ 28575 w 386077"/>
              <a:gd name="connsiteY55" fmla="*/ 269116 h 269384"/>
              <a:gd name="connsiteX56" fmla="*/ 26194 w 386077"/>
              <a:gd name="connsiteY56" fmla="*/ 261972 h 269384"/>
              <a:gd name="connsiteX57" fmla="*/ 21431 w 386077"/>
              <a:gd name="connsiteY57" fmla="*/ 254828 h 269384"/>
              <a:gd name="connsiteX58" fmla="*/ 16669 w 386077"/>
              <a:gd name="connsiteY58" fmla="*/ 240541 h 269384"/>
              <a:gd name="connsiteX59" fmla="*/ 14288 w 386077"/>
              <a:gd name="connsiteY59" fmla="*/ 233397 h 269384"/>
              <a:gd name="connsiteX60" fmla="*/ 9525 w 386077"/>
              <a:gd name="connsiteY60" fmla="*/ 226253 h 269384"/>
              <a:gd name="connsiteX61" fmla="*/ 4763 w 386077"/>
              <a:gd name="connsiteY61" fmla="*/ 211966 h 269384"/>
              <a:gd name="connsiteX62" fmla="*/ 0 w 386077"/>
              <a:gd name="connsiteY62" fmla="*/ 197678 h 269384"/>
              <a:gd name="connsiteX63" fmla="*/ 0 w 386077"/>
              <a:gd name="connsiteY63" fmla="*/ 190534 h 269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86077" h="269384">
                <a:moveTo>
                  <a:pt x="0" y="190534"/>
                </a:moveTo>
                <a:cubicBezTo>
                  <a:pt x="7324" y="193464"/>
                  <a:pt x="15612" y="199295"/>
                  <a:pt x="23813" y="192916"/>
                </a:cubicBezTo>
                <a:cubicBezTo>
                  <a:pt x="28331" y="189402"/>
                  <a:pt x="33338" y="178628"/>
                  <a:pt x="33338" y="178628"/>
                </a:cubicBezTo>
                <a:cubicBezTo>
                  <a:pt x="39005" y="161626"/>
                  <a:pt x="35315" y="168518"/>
                  <a:pt x="42863" y="157197"/>
                </a:cubicBezTo>
                <a:cubicBezTo>
                  <a:pt x="43657" y="151641"/>
                  <a:pt x="44143" y="146032"/>
                  <a:pt x="45244" y="140528"/>
                </a:cubicBezTo>
                <a:cubicBezTo>
                  <a:pt x="45736" y="138067"/>
                  <a:pt x="46057" y="135344"/>
                  <a:pt x="47625" y="133384"/>
                </a:cubicBezTo>
                <a:cubicBezTo>
                  <a:pt x="49413" y="131149"/>
                  <a:pt x="52388" y="130209"/>
                  <a:pt x="54769" y="128622"/>
                </a:cubicBezTo>
                <a:cubicBezTo>
                  <a:pt x="56866" y="122332"/>
                  <a:pt x="60533" y="109238"/>
                  <a:pt x="66675" y="107191"/>
                </a:cubicBezTo>
                <a:cubicBezTo>
                  <a:pt x="99803" y="96147"/>
                  <a:pt x="75947" y="102629"/>
                  <a:pt x="140494" y="100047"/>
                </a:cubicBezTo>
                <a:lnTo>
                  <a:pt x="161925" y="92903"/>
                </a:lnTo>
                <a:lnTo>
                  <a:pt x="169069" y="90522"/>
                </a:lnTo>
                <a:cubicBezTo>
                  <a:pt x="180389" y="82974"/>
                  <a:pt x="173498" y="86664"/>
                  <a:pt x="190500" y="80997"/>
                </a:cubicBezTo>
                <a:lnTo>
                  <a:pt x="219075" y="71472"/>
                </a:lnTo>
                <a:lnTo>
                  <a:pt x="240506" y="64328"/>
                </a:lnTo>
                <a:lnTo>
                  <a:pt x="247650" y="61947"/>
                </a:lnTo>
                <a:cubicBezTo>
                  <a:pt x="250031" y="60359"/>
                  <a:pt x="252770" y="59208"/>
                  <a:pt x="254794" y="57184"/>
                </a:cubicBezTo>
                <a:cubicBezTo>
                  <a:pt x="256817" y="55161"/>
                  <a:pt x="257321" y="51829"/>
                  <a:pt x="259556" y="50041"/>
                </a:cubicBezTo>
                <a:cubicBezTo>
                  <a:pt x="261516" y="48473"/>
                  <a:pt x="264319" y="48453"/>
                  <a:pt x="266700" y="47659"/>
                </a:cubicBezTo>
                <a:cubicBezTo>
                  <a:pt x="270740" y="35538"/>
                  <a:pt x="265834" y="43907"/>
                  <a:pt x="276225" y="38134"/>
                </a:cubicBezTo>
                <a:cubicBezTo>
                  <a:pt x="300786" y="24489"/>
                  <a:pt x="281494" y="31615"/>
                  <a:pt x="297656" y="26228"/>
                </a:cubicBezTo>
                <a:cubicBezTo>
                  <a:pt x="301467" y="14798"/>
                  <a:pt x="297022" y="21782"/>
                  <a:pt x="307181" y="16703"/>
                </a:cubicBezTo>
                <a:cubicBezTo>
                  <a:pt x="309741" y="15423"/>
                  <a:pt x="311710" y="13103"/>
                  <a:pt x="314325" y="11941"/>
                </a:cubicBezTo>
                <a:cubicBezTo>
                  <a:pt x="327089" y="6268"/>
                  <a:pt x="341204" y="4683"/>
                  <a:pt x="354806" y="2416"/>
                </a:cubicBezTo>
                <a:cubicBezTo>
                  <a:pt x="357187" y="1622"/>
                  <a:pt x="359459" y="-277"/>
                  <a:pt x="361950" y="34"/>
                </a:cubicBezTo>
                <a:cubicBezTo>
                  <a:pt x="377487" y="1976"/>
                  <a:pt x="371740" y="2946"/>
                  <a:pt x="376238" y="11941"/>
                </a:cubicBezTo>
                <a:cubicBezTo>
                  <a:pt x="377518" y="14500"/>
                  <a:pt x="379413" y="16703"/>
                  <a:pt x="381000" y="19084"/>
                </a:cubicBezTo>
                <a:cubicBezTo>
                  <a:pt x="385938" y="33895"/>
                  <a:pt x="388263" y="33770"/>
                  <a:pt x="383381" y="50041"/>
                </a:cubicBezTo>
                <a:cubicBezTo>
                  <a:pt x="382559" y="52782"/>
                  <a:pt x="380854" y="55396"/>
                  <a:pt x="378619" y="57184"/>
                </a:cubicBezTo>
                <a:cubicBezTo>
                  <a:pt x="376659" y="58752"/>
                  <a:pt x="373720" y="58443"/>
                  <a:pt x="371475" y="59566"/>
                </a:cubicBezTo>
                <a:cubicBezTo>
                  <a:pt x="368915" y="60846"/>
                  <a:pt x="366712" y="62741"/>
                  <a:pt x="364331" y="64328"/>
                </a:cubicBezTo>
                <a:cubicBezTo>
                  <a:pt x="356160" y="80673"/>
                  <a:pt x="364554" y="69496"/>
                  <a:pt x="352425" y="76234"/>
                </a:cubicBezTo>
                <a:cubicBezTo>
                  <a:pt x="347422" y="79014"/>
                  <a:pt x="338138" y="85759"/>
                  <a:pt x="338138" y="85759"/>
                </a:cubicBezTo>
                <a:cubicBezTo>
                  <a:pt x="319085" y="114336"/>
                  <a:pt x="348458" y="72264"/>
                  <a:pt x="326231" y="97666"/>
                </a:cubicBezTo>
                <a:cubicBezTo>
                  <a:pt x="322462" y="101973"/>
                  <a:pt x="322136" y="110143"/>
                  <a:pt x="316706" y="111953"/>
                </a:cubicBezTo>
                <a:lnTo>
                  <a:pt x="302419" y="116716"/>
                </a:lnTo>
                <a:cubicBezTo>
                  <a:pt x="300038" y="117510"/>
                  <a:pt x="297766" y="118786"/>
                  <a:pt x="295275" y="119097"/>
                </a:cubicBezTo>
                <a:lnTo>
                  <a:pt x="276225" y="121478"/>
                </a:lnTo>
                <a:lnTo>
                  <a:pt x="254794" y="128622"/>
                </a:lnTo>
                <a:lnTo>
                  <a:pt x="247650" y="131003"/>
                </a:lnTo>
                <a:lnTo>
                  <a:pt x="233363" y="140528"/>
                </a:lnTo>
                <a:lnTo>
                  <a:pt x="226219" y="145291"/>
                </a:lnTo>
                <a:cubicBezTo>
                  <a:pt x="218281" y="157196"/>
                  <a:pt x="223837" y="150846"/>
                  <a:pt x="207169" y="161959"/>
                </a:cubicBezTo>
                <a:cubicBezTo>
                  <a:pt x="199664" y="166963"/>
                  <a:pt x="201225" y="166827"/>
                  <a:pt x="192881" y="169103"/>
                </a:cubicBezTo>
                <a:cubicBezTo>
                  <a:pt x="186566" y="170825"/>
                  <a:pt x="173831" y="173866"/>
                  <a:pt x="173831" y="173866"/>
                </a:cubicBezTo>
                <a:cubicBezTo>
                  <a:pt x="157455" y="184783"/>
                  <a:pt x="164974" y="185201"/>
                  <a:pt x="152400" y="181009"/>
                </a:cubicBezTo>
                <a:cubicBezTo>
                  <a:pt x="150019" y="181803"/>
                  <a:pt x="147450" y="182172"/>
                  <a:pt x="145256" y="183391"/>
                </a:cubicBezTo>
                <a:cubicBezTo>
                  <a:pt x="140253" y="186171"/>
                  <a:pt x="130969" y="192916"/>
                  <a:pt x="130969" y="192916"/>
                </a:cubicBezTo>
                <a:cubicBezTo>
                  <a:pt x="129381" y="195297"/>
                  <a:pt x="127486" y="197499"/>
                  <a:pt x="126206" y="200059"/>
                </a:cubicBezTo>
                <a:cubicBezTo>
                  <a:pt x="125083" y="202304"/>
                  <a:pt x="125044" y="205009"/>
                  <a:pt x="123825" y="207203"/>
                </a:cubicBezTo>
                <a:cubicBezTo>
                  <a:pt x="121045" y="212207"/>
                  <a:pt x="117475" y="216728"/>
                  <a:pt x="114300" y="221491"/>
                </a:cubicBezTo>
                <a:cubicBezTo>
                  <a:pt x="114299" y="221493"/>
                  <a:pt x="104776" y="235777"/>
                  <a:pt x="104775" y="235778"/>
                </a:cubicBezTo>
                <a:lnTo>
                  <a:pt x="90488" y="245303"/>
                </a:lnTo>
                <a:lnTo>
                  <a:pt x="83344" y="250066"/>
                </a:lnTo>
                <a:cubicBezTo>
                  <a:pt x="81756" y="252447"/>
                  <a:pt x="80605" y="255185"/>
                  <a:pt x="78581" y="257209"/>
                </a:cubicBezTo>
                <a:cubicBezTo>
                  <a:pt x="68200" y="267590"/>
                  <a:pt x="47331" y="265766"/>
                  <a:pt x="35719" y="266734"/>
                </a:cubicBezTo>
                <a:cubicBezTo>
                  <a:pt x="33338" y="267528"/>
                  <a:pt x="30820" y="270239"/>
                  <a:pt x="28575" y="269116"/>
                </a:cubicBezTo>
                <a:cubicBezTo>
                  <a:pt x="26330" y="267994"/>
                  <a:pt x="27317" y="264217"/>
                  <a:pt x="26194" y="261972"/>
                </a:cubicBezTo>
                <a:cubicBezTo>
                  <a:pt x="24914" y="259412"/>
                  <a:pt x="23019" y="257209"/>
                  <a:pt x="21431" y="254828"/>
                </a:cubicBezTo>
                <a:lnTo>
                  <a:pt x="16669" y="240541"/>
                </a:lnTo>
                <a:cubicBezTo>
                  <a:pt x="15875" y="238160"/>
                  <a:pt x="15680" y="235485"/>
                  <a:pt x="14288" y="233397"/>
                </a:cubicBezTo>
                <a:lnTo>
                  <a:pt x="9525" y="226253"/>
                </a:lnTo>
                <a:lnTo>
                  <a:pt x="4763" y="211966"/>
                </a:lnTo>
                <a:lnTo>
                  <a:pt x="0" y="197678"/>
                </a:lnTo>
                <a:lnTo>
                  <a:pt x="0" y="190534"/>
                </a:lnTo>
                <a:close/>
              </a:path>
            </a:pathLst>
          </a:cu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2205038"/>
            <a:ext cx="804227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Some bones of the skull and face develop via INTRAMEMBRANOUS ossification; some develop via ENDOCHONDRAL ossification:</a:t>
            </a:r>
          </a:p>
        </p:txBody>
      </p:sp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228600" y="914400"/>
            <a:ext cx="883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1600">
                <a:latin typeface="Calibri" pitchFamily="34" charset="0"/>
              </a:rPr>
              <a:t>Base of skull (“chondrocranium,” orange) by endochondral ossification</a:t>
            </a:r>
          </a:p>
          <a:p>
            <a:pPr>
              <a:buFont typeface="Arial" pitchFamily="34" charset="0"/>
              <a:buChar char="•"/>
            </a:pPr>
            <a:r>
              <a:rPr lang="en-US" sz="1600">
                <a:latin typeface="Calibri" pitchFamily="34" charset="0"/>
              </a:rPr>
              <a:t>Superior-anterior skull and face (“membranous cranium,” light blue) by intramembranous ossification</a:t>
            </a:r>
          </a:p>
          <a:p>
            <a:pPr>
              <a:buFont typeface="Arial" pitchFamily="34" charset="0"/>
              <a:buChar char="•"/>
            </a:pPr>
            <a:r>
              <a:rPr lang="en-US" sz="1600">
                <a:latin typeface="Calibri" pitchFamily="34" charset="0"/>
              </a:rPr>
              <a:t>Cartilagenous viscerocranium (green) from </a:t>
            </a:r>
            <a:r>
              <a:rPr lang="en-US" sz="1600" b="1">
                <a:latin typeface="Calibri" pitchFamily="34" charset="0"/>
              </a:rPr>
              <a:t>neural crest </a:t>
            </a:r>
            <a:r>
              <a:rPr lang="en-US" sz="1600">
                <a:latin typeface="Calibri" pitchFamily="34" charset="0"/>
              </a:rPr>
              <a:t>that differentiates into cartilage and then undergoes varying degrees of ossification.</a:t>
            </a:r>
          </a:p>
        </p:txBody>
      </p:sp>
      <p:sp>
        <p:nvSpPr>
          <p:cNvPr id="23557" name="Freeform 1"/>
          <p:cNvSpPr>
            <a:spLocks/>
          </p:cNvSpPr>
          <p:nvPr/>
        </p:nvSpPr>
        <p:spPr bwMode="auto">
          <a:xfrm>
            <a:off x="5937250" y="2674938"/>
            <a:ext cx="846138" cy="3714750"/>
          </a:xfrm>
          <a:custGeom>
            <a:avLst/>
            <a:gdLst>
              <a:gd name="T0" fmla="*/ 616044 w 844952"/>
              <a:gd name="T1" fmla="*/ 0 h 3715473"/>
              <a:gd name="T2" fmla="*/ 569550 w 844952"/>
              <a:gd name="T3" fmla="*/ 127247 h 3715473"/>
              <a:gd name="T4" fmla="*/ 557927 w 844952"/>
              <a:gd name="T5" fmla="*/ 161950 h 3715473"/>
              <a:gd name="T6" fmla="*/ 546305 w 844952"/>
              <a:gd name="T7" fmla="*/ 196656 h 3715473"/>
              <a:gd name="T8" fmla="*/ 523056 w 844952"/>
              <a:gd name="T9" fmla="*/ 219790 h 3715473"/>
              <a:gd name="T10" fmla="*/ 499811 w 844952"/>
              <a:gd name="T11" fmla="*/ 289199 h 3715473"/>
              <a:gd name="T12" fmla="*/ 464940 w 844952"/>
              <a:gd name="T13" fmla="*/ 404877 h 3715473"/>
              <a:gd name="T14" fmla="*/ 453316 w 844952"/>
              <a:gd name="T15" fmla="*/ 439580 h 3715473"/>
              <a:gd name="T16" fmla="*/ 418446 w 844952"/>
              <a:gd name="T17" fmla="*/ 474286 h 3715473"/>
              <a:gd name="T18" fmla="*/ 371952 w 844952"/>
              <a:gd name="T19" fmla="*/ 613101 h 3715473"/>
              <a:gd name="T20" fmla="*/ 360328 w 844952"/>
              <a:gd name="T21" fmla="*/ 647804 h 3715473"/>
              <a:gd name="T22" fmla="*/ 348704 w 844952"/>
              <a:gd name="T23" fmla="*/ 682507 h 3715473"/>
              <a:gd name="T24" fmla="*/ 302210 w 844952"/>
              <a:gd name="T25" fmla="*/ 740348 h 3715473"/>
              <a:gd name="T26" fmla="*/ 278963 w 844952"/>
              <a:gd name="T27" fmla="*/ 809754 h 3715473"/>
              <a:gd name="T28" fmla="*/ 232469 w 844952"/>
              <a:gd name="T29" fmla="*/ 879163 h 3715473"/>
              <a:gd name="T30" fmla="*/ 220847 w 844952"/>
              <a:gd name="T31" fmla="*/ 913866 h 3715473"/>
              <a:gd name="T32" fmla="*/ 197599 w 844952"/>
              <a:gd name="T33" fmla="*/ 948569 h 3715473"/>
              <a:gd name="T34" fmla="*/ 151106 w 844952"/>
              <a:gd name="T35" fmla="*/ 1041113 h 3715473"/>
              <a:gd name="T36" fmla="*/ 139482 w 844952"/>
              <a:gd name="T37" fmla="*/ 1075819 h 3715473"/>
              <a:gd name="T38" fmla="*/ 92987 w 844952"/>
              <a:gd name="T39" fmla="*/ 1133656 h 3715473"/>
              <a:gd name="T40" fmla="*/ 69741 w 844952"/>
              <a:gd name="T41" fmla="*/ 1203065 h 3715473"/>
              <a:gd name="T42" fmla="*/ 58116 w 844952"/>
              <a:gd name="T43" fmla="*/ 1237768 h 3715473"/>
              <a:gd name="T44" fmla="*/ 46493 w 844952"/>
              <a:gd name="T45" fmla="*/ 1295609 h 3715473"/>
              <a:gd name="T46" fmla="*/ 23247 w 844952"/>
              <a:gd name="T47" fmla="*/ 1365015 h 3715473"/>
              <a:gd name="T48" fmla="*/ 0 w 844952"/>
              <a:gd name="T49" fmla="*/ 1399720 h 3715473"/>
              <a:gd name="T50" fmla="*/ 11622 w 844952"/>
              <a:gd name="T51" fmla="*/ 1469127 h 3715473"/>
              <a:gd name="T52" fmla="*/ 69741 w 844952"/>
              <a:gd name="T53" fmla="*/ 1561670 h 3715473"/>
              <a:gd name="T54" fmla="*/ 255716 w 844952"/>
              <a:gd name="T55" fmla="*/ 1573239 h 3715473"/>
              <a:gd name="T56" fmla="*/ 418446 w 844952"/>
              <a:gd name="T57" fmla="*/ 1584806 h 3715473"/>
              <a:gd name="T58" fmla="*/ 523056 w 844952"/>
              <a:gd name="T59" fmla="*/ 1619511 h 3715473"/>
              <a:gd name="T60" fmla="*/ 557927 w 844952"/>
              <a:gd name="T61" fmla="*/ 1631077 h 3715473"/>
              <a:gd name="T62" fmla="*/ 592799 w 844952"/>
              <a:gd name="T63" fmla="*/ 1654214 h 3715473"/>
              <a:gd name="T64" fmla="*/ 662539 w 844952"/>
              <a:gd name="T65" fmla="*/ 1677349 h 3715473"/>
              <a:gd name="T66" fmla="*/ 755527 w 844952"/>
              <a:gd name="T67" fmla="*/ 1758326 h 3715473"/>
              <a:gd name="T68" fmla="*/ 778774 w 844952"/>
              <a:gd name="T69" fmla="*/ 1793029 h 3715473"/>
              <a:gd name="T70" fmla="*/ 825268 w 844952"/>
              <a:gd name="T71" fmla="*/ 1839301 h 3715473"/>
              <a:gd name="T72" fmla="*/ 836891 w 844952"/>
              <a:gd name="T73" fmla="*/ 1885572 h 3715473"/>
              <a:gd name="T74" fmla="*/ 848515 w 844952"/>
              <a:gd name="T75" fmla="*/ 1920275 h 3715473"/>
              <a:gd name="T76" fmla="*/ 802021 w 844952"/>
              <a:gd name="T77" fmla="*/ 1978116 h 3715473"/>
              <a:gd name="T78" fmla="*/ 720656 w 844952"/>
              <a:gd name="T79" fmla="*/ 2047522 h 3715473"/>
              <a:gd name="T80" fmla="*/ 697410 w 844952"/>
              <a:gd name="T81" fmla="*/ 2082228 h 3715473"/>
              <a:gd name="T82" fmla="*/ 674162 w 844952"/>
              <a:gd name="T83" fmla="*/ 2105362 h 3715473"/>
              <a:gd name="T84" fmla="*/ 639292 w 844952"/>
              <a:gd name="T85" fmla="*/ 2163203 h 3715473"/>
              <a:gd name="T86" fmla="*/ 627669 w 844952"/>
              <a:gd name="T87" fmla="*/ 2336721 h 3715473"/>
              <a:gd name="T88" fmla="*/ 616044 w 844952"/>
              <a:gd name="T89" fmla="*/ 2371424 h 3715473"/>
              <a:gd name="T90" fmla="*/ 581174 w 844952"/>
              <a:gd name="T91" fmla="*/ 2498673 h 3715473"/>
              <a:gd name="T92" fmla="*/ 557927 w 844952"/>
              <a:gd name="T93" fmla="*/ 2533377 h 3715473"/>
              <a:gd name="T94" fmla="*/ 511434 w 844952"/>
              <a:gd name="T95" fmla="*/ 2672192 h 3715473"/>
              <a:gd name="T96" fmla="*/ 499811 w 844952"/>
              <a:gd name="T97" fmla="*/ 2706895 h 3715473"/>
              <a:gd name="T98" fmla="*/ 464940 w 844952"/>
              <a:gd name="T99" fmla="*/ 2776303 h 3715473"/>
              <a:gd name="T100" fmla="*/ 430069 w 844952"/>
              <a:gd name="T101" fmla="*/ 2961390 h 3715473"/>
              <a:gd name="T102" fmla="*/ 418446 w 844952"/>
              <a:gd name="T103" fmla="*/ 3019228 h 3715473"/>
              <a:gd name="T104" fmla="*/ 395198 w 844952"/>
              <a:gd name="T105" fmla="*/ 3088638 h 3715473"/>
              <a:gd name="T106" fmla="*/ 383575 w 844952"/>
              <a:gd name="T107" fmla="*/ 3134909 h 3715473"/>
              <a:gd name="T108" fmla="*/ 360328 w 844952"/>
              <a:gd name="T109" fmla="*/ 3204315 h 3715473"/>
              <a:gd name="T110" fmla="*/ 325458 w 844952"/>
              <a:gd name="T111" fmla="*/ 3319996 h 3715473"/>
              <a:gd name="T112" fmla="*/ 302210 w 844952"/>
              <a:gd name="T113" fmla="*/ 3354699 h 3715473"/>
              <a:gd name="T114" fmla="*/ 255716 w 844952"/>
              <a:gd name="T115" fmla="*/ 3447243 h 3715473"/>
              <a:gd name="T116" fmla="*/ 232469 w 844952"/>
              <a:gd name="T117" fmla="*/ 3516650 h 3715473"/>
              <a:gd name="T118" fmla="*/ 209222 w 844952"/>
              <a:gd name="T119" fmla="*/ 3551355 h 3715473"/>
              <a:gd name="T120" fmla="*/ 197599 w 844952"/>
              <a:gd name="T121" fmla="*/ 3586058 h 3715473"/>
              <a:gd name="T122" fmla="*/ 174352 w 844952"/>
              <a:gd name="T123" fmla="*/ 3620761 h 3715473"/>
              <a:gd name="T124" fmla="*/ 151106 w 844952"/>
              <a:gd name="T125" fmla="*/ 3690170 h 3715473"/>
              <a:gd name="T126" fmla="*/ 139482 w 844952"/>
              <a:gd name="T127" fmla="*/ 3713304 h 3715473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60000 65536"/>
              <a:gd name="T190" fmla="*/ 0 60000 65536"/>
              <a:gd name="T191" fmla="*/ 0 60000 65536"/>
            </a:gdLst>
            <a:ahLst/>
            <a:cxnLst>
              <a:cxn ang="T128">
                <a:pos x="T0" y="T1"/>
              </a:cxn>
              <a:cxn ang="T129">
                <a:pos x="T2" y="T3"/>
              </a:cxn>
              <a:cxn ang="T130">
                <a:pos x="T4" y="T5"/>
              </a:cxn>
              <a:cxn ang="T131">
                <a:pos x="T6" y="T7"/>
              </a:cxn>
              <a:cxn ang="T132">
                <a:pos x="T8" y="T9"/>
              </a:cxn>
              <a:cxn ang="T133">
                <a:pos x="T10" y="T11"/>
              </a:cxn>
              <a:cxn ang="T134">
                <a:pos x="T12" y="T13"/>
              </a:cxn>
              <a:cxn ang="T135">
                <a:pos x="T14" y="T15"/>
              </a:cxn>
              <a:cxn ang="T136">
                <a:pos x="T16" y="T17"/>
              </a:cxn>
              <a:cxn ang="T137">
                <a:pos x="T18" y="T19"/>
              </a:cxn>
              <a:cxn ang="T138">
                <a:pos x="T20" y="T21"/>
              </a:cxn>
              <a:cxn ang="T139">
                <a:pos x="T22" y="T23"/>
              </a:cxn>
              <a:cxn ang="T140">
                <a:pos x="T24" y="T25"/>
              </a:cxn>
              <a:cxn ang="T141">
                <a:pos x="T26" y="T27"/>
              </a:cxn>
              <a:cxn ang="T142">
                <a:pos x="T28" y="T29"/>
              </a:cxn>
              <a:cxn ang="T143">
                <a:pos x="T30" y="T31"/>
              </a:cxn>
              <a:cxn ang="T144">
                <a:pos x="T32" y="T33"/>
              </a:cxn>
              <a:cxn ang="T145">
                <a:pos x="T34" y="T35"/>
              </a:cxn>
              <a:cxn ang="T146">
                <a:pos x="T36" y="T37"/>
              </a:cxn>
              <a:cxn ang="T147">
                <a:pos x="T38" y="T39"/>
              </a:cxn>
              <a:cxn ang="T148">
                <a:pos x="T40" y="T41"/>
              </a:cxn>
              <a:cxn ang="T149">
                <a:pos x="T42" y="T43"/>
              </a:cxn>
              <a:cxn ang="T150">
                <a:pos x="T44" y="T45"/>
              </a:cxn>
              <a:cxn ang="T151">
                <a:pos x="T46" y="T47"/>
              </a:cxn>
              <a:cxn ang="T152">
                <a:pos x="T48" y="T49"/>
              </a:cxn>
              <a:cxn ang="T153">
                <a:pos x="T50" y="T51"/>
              </a:cxn>
              <a:cxn ang="T154">
                <a:pos x="T52" y="T53"/>
              </a:cxn>
              <a:cxn ang="T155">
                <a:pos x="T54" y="T55"/>
              </a:cxn>
              <a:cxn ang="T156">
                <a:pos x="T56" y="T57"/>
              </a:cxn>
              <a:cxn ang="T157">
                <a:pos x="T58" y="T59"/>
              </a:cxn>
              <a:cxn ang="T158">
                <a:pos x="T60" y="T61"/>
              </a:cxn>
              <a:cxn ang="T159">
                <a:pos x="T62" y="T63"/>
              </a:cxn>
              <a:cxn ang="T160">
                <a:pos x="T64" y="T65"/>
              </a:cxn>
              <a:cxn ang="T161">
                <a:pos x="T66" y="T67"/>
              </a:cxn>
              <a:cxn ang="T162">
                <a:pos x="T68" y="T69"/>
              </a:cxn>
              <a:cxn ang="T163">
                <a:pos x="T70" y="T71"/>
              </a:cxn>
              <a:cxn ang="T164">
                <a:pos x="T72" y="T73"/>
              </a:cxn>
              <a:cxn ang="T165">
                <a:pos x="T74" y="T75"/>
              </a:cxn>
              <a:cxn ang="T166">
                <a:pos x="T76" y="T77"/>
              </a:cxn>
              <a:cxn ang="T167">
                <a:pos x="T78" y="T79"/>
              </a:cxn>
              <a:cxn ang="T168">
                <a:pos x="T80" y="T81"/>
              </a:cxn>
              <a:cxn ang="T169">
                <a:pos x="T82" y="T83"/>
              </a:cxn>
              <a:cxn ang="T170">
                <a:pos x="T84" y="T85"/>
              </a:cxn>
              <a:cxn ang="T171">
                <a:pos x="T86" y="T87"/>
              </a:cxn>
              <a:cxn ang="T172">
                <a:pos x="T88" y="T89"/>
              </a:cxn>
              <a:cxn ang="T173">
                <a:pos x="T90" y="T91"/>
              </a:cxn>
              <a:cxn ang="T174">
                <a:pos x="T92" y="T93"/>
              </a:cxn>
              <a:cxn ang="T175">
                <a:pos x="T94" y="T95"/>
              </a:cxn>
              <a:cxn ang="T176">
                <a:pos x="T96" y="T97"/>
              </a:cxn>
              <a:cxn ang="T177">
                <a:pos x="T98" y="T99"/>
              </a:cxn>
              <a:cxn ang="T178">
                <a:pos x="T100" y="T101"/>
              </a:cxn>
              <a:cxn ang="T179">
                <a:pos x="T102" y="T103"/>
              </a:cxn>
              <a:cxn ang="T180">
                <a:pos x="T104" y="T105"/>
              </a:cxn>
              <a:cxn ang="T181">
                <a:pos x="T106" y="T107"/>
              </a:cxn>
              <a:cxn ang="T182">
                <a:pos x="T108" y="T109"/>
              </a:cxn>
              <a:cxn ang="T183">
                <a:pos x="T110" y="T111"/>
              </a:cxn>
              <a:cxn ang="T184">
                <a:pos x="T112" y="T113"/>
              </a:cxn>
              <a:cxn ang="T185">
                <a:pos x="T114" y="T115"/>
              </a:cxn>
              <a:cxn ang="T186">
                <a:pos x="T116" y="T117"/>
              </a:cxn>
              <a:cxn ang="T187">
                <a:pos x="T118" y="T119"/>
              </a:cxn>
              <a:cxn ang="T188">
                <a:pos x="T120" y="T121"/>
              </a:cxn>
              <a:cxn ang="T189">
                <a:pos x="T122" y="T123"/>
              </a:cxn>
              <a:cxn ang="T190">
                <a:pos x="T124" y="T125"/>
              </a:cxn>
              <a:cxn ang="T191">
                <a:pos x="T126" y="T127"/>
              </a:cxn>
            </a:cxnLst>
            <a:rect l="0" t="0" r="r" b="b"/>
            <a:pathLst>
              <a:path w="844952" h="3715473">
                <a:moveTo>
                  <a:pt x="613458" y="0"/>
                </a:moveTo>
                <a:cubicBezTo>
                  <a:pt x="581246" y="80531"/>
                  <a:pt x="596880" y="38160"/>
                  <a:pt x="567159" y="127322"/>
                </a:cubicBezTo>
                <a:lnTo>
                  <a:pt x="555584" y="162046"/>
                </a:lnTo>
                <a:cubicBezTo>
                  <a:pt x="551726" y="173621"/>
                  <a:pt x="552637" y="188143"/>
                  <a:pt x="544010" y="196770"/>
                </a:cubicBezTo>
                <a:lnTo>
                  <a:pt x="520860" y="219919"/>
                </a:lnTo>
                <a:cubicBezTo>
                  <a:pt x="513144" y="243068"/>
                  <a:pt x="503629" y="265694"/>
                  <a:pt x="497711" y="289367"/>
                </a:cubicBezTo>
                <a:cubicBezTo>
                  <a:pt x="480218" y="359336"/>
                  <a:pt x="491165" y="320579"/>
                  <a:pt x="462987" y="405114"/>
                </a:cubicBezTo>
                <a:cubicBezTo>
                  <a:pt x="459129" y="416689"/>
                  <a:pt x="460039" y="431211"/>
                  <a:pt x="451412" y="439838"/>
                </a:cubicBezTo>
                <a:lnTo>
                  <a:pt x="416688" y="474562"/>
                </a:lnTo>
                <a:lnTo>
                  <a:pt x="370390" y="613458"/>
                </a:lnTo>
                <a:lnTo>
                  <a:pt x="358815" y="648182"/>
                </a:lnTo>
                <a:cubicBezTo>
                  <a:pt x="354957" y="659757"/>
                  <a:pt x="355867" y="674279"/>
                  <a:pt x="347240" y="682906"/>
                </a:cubicBezTo>
                <a:cubicBezTo>
                  <a:pt x="314255" y="715893"/>
                  <a:pt x="330144" y="696976"/>
                  <a:pt x="300941" y="740780"/>
                </a:cubicBezTo>
                <a:cubicBezTo>
                  <a:pt x="293225" y="763929"/>
                  <a:pt x="291328" y="789925"/>
                  <a:pt x="277792" y="810228"/>
                </a:cubicBezTo>
                <a:lnTo>
                  <a:pt x="231493" y="879676"/>
                </a:lnTo>
                <a:cubicBezTo>
                  <a:pt x="227635" y="891251"/>
                  <a:pt x="225375" y="903487"/>
                  <a:pt x="219919" y="914400"/>
                </a:cubicBezTo>
                <a:cubicBezTo>
                  <a:pt x="213698" y="926843"/>
                  <a:pt x="202419" y="936412"/>
                  <a:pt x="196769" y="949124"/>
                </a:cubicBezTo>
                <a:cubicBezTo>
                  <a:pt x="154207" y="1044887"/>
                  <a:pt x="198013" y="994178"/>
                  <a:pt x="150471" y="1041722"/>
                </a:cubicBezTo>
                <a:cubicBezTo>
                  <a:pt x="146613" y="1053297"/>
                  <a:pt x="145173" y="1065984"/>
                  <a:pt x="138896" y="1076446"/>
                </a:cubicBezTo>
                <a:cubicBezTo>
                  <a:pt x="97666" y="1145160"/>
                  <a:pt x="132307" y="1044970"/>
                  <a:pt x="92597" y="1134319"/>
                </a:cubicBezTo>
                <a:cubicBezTo>
                  <a:pt x="82687" y="1156617"/>
                  <a:pt x="77164" y="1180618"/>
                  <a:pt x="69448" y="1203767"/>
                </a:cubicBezTo>
                <a:cubicBezTo>
                  <a:pt x="65590" y="1215342"/>
                  <a:pt x="60266" y="1226527"/>
                  <a:pt x="57873" y="1238491"/>
                </a:cubicBezTo>
                <a:cubicBezTo>
                  <a:pt x="54015" y="1257782"/>
                  <a:pt x="51474" y="1277385"/>
                  <a:pt x="46298" y="1296365"/>
                </a:cubicBezTo>
                <a:cubicBezTo>
                  <a:pt x="39878" y="1319907"/>
                  <a:pt x="36684" y="1345510"/>
                  <a:pt x="23149" y="1365813"/>
                </a:cubicBezTo>
                <a:lnTo>
                  <a:pt x="0" y="1400537"/>
                </a:lnTo>
                <a:cubicBezTo>
                  <a:pt x="3858" y="1423686"/>
                  <a:pt x="5882" y="1447217"/>
                  <a:pt x="11574" y="1469985"/>
                </a:cubicBezTo>
                <a:cubicBezTo>
                  <a:pt x="19171" y="1500371"/>
                  <a:pt x="25795" y="1555689"/>
                  <a:pt x="69448" y="1562582"/>
                </a:cubicBezTo>
                <a:cubicBezTo>
                  <a:pt x="130543" y="1572229"/>
                  <a:pt x="192928" y="1570043"/>
                  <a:pt x="254643" y="1574157"/>
                </a:cubicBezTo>
                <a:lnTo>
                  <a:pt x="416688" y="1585732"/>
                </a:lnTo>
                <a:lnTo>
                  <a:pt x="520860" y="1620456"/>
                </a:lnTo>
                <a:lnTo>
                  <a:pt x="555584" y="1632030"/>
                </a:lnTo>
                <a:cubicBezTo>
                  <a:pt x="567159" y="1639747"/>
                  <a:pt x="577597" y="1649530"/>
                  <a:pt x="590309" y="1655180"/>
                </a:cubicBezTo>
                <a:cubicBezTo>
                  <a:pt x="612607" y="1665090"/>
                  <a:pt x="639454" y="1664794"/>
                  <a:pt x="659757" y="1678329"/>
                </a:cubicBezTo>
                <a:cubicBezTo>
                  <a:pt x="696467" y="1702802"/>
                  <a:pt x="725269" y="1718724"/>
                  <a:pt x="752354" y="1759352"/>
                </a:cubicBezTo>
                <a:cubicBezTo>
                  <a:pt x="760070" y="1770927"/>
                  <a:pt x="766450" y="1783514"/>
                  <a:pt x="775503" y="1794076"/>
                </a:cubicBezTo>
                <a:cubicBezTo>
                  <a:pt x="789707" y="1810647"/>
                  <a:pt x="821802" y="1840375"/>
                  <a:pt x="821802" y="1840375"/>
                </a:cubicBezTo>
                <a:cubicBezTo>
                  <a:pt x="825660" y="1855808"/>
                  <a:pt x="829007" y="1871377"/>
                  <a:pt x="833377" y="1886673"/>
                </a:cubicBezTo>
                <a:cubicBezTo>
                  <a:pt x="836729" y="1898404"/>
                  <a:pt x="844952" y="1909196"/>
                  <a:pt x="844952" y="1921397"/>
                </a:cubicBezTo>
                <a:cubicBezTo>
                  <a:pt x="844952" y="1963125"/>
                  <a:pt x="825316" y="1956417"/>
                  <a:pt x="798653" y="1979271"/>
                </a:cubicBezTo>
                <a:cubicBezTo>
                  <a:pt x="700416" y="2063474"/>
                  <a:pt x="797348" y="1995574"/>
                  <a:pt x="717630" y="2048719"/>
                </a:cubicBezTo>
                <a:cubicBezTo>
                  <a:pt x="709914" y="2060294"/>
                  <a:pt x="703171" y="2072580"/>
                  <a:pt x="694481" y="2083443"/>
                </a:cubicBezTo>
                <a:cubicBezTo>
                  <a:pt x="687664" y="2091964"/>
                  <a:pt x="676946" y="2097234"/>
                  <a:pt x="671331" y="2106592"/>
                </a:cubicBezTo>
                <a:cubicBezTo>
                  <a:pt x="626252" y="2181723"/>
                  <a:pt x="695266" y="2105807"/>
                  <a:pt x="636607" y="2164466"/>
                </a:cubicBezTo>
                <a:cubicBezTo>
                  <a:pt x="632749" y="2222339"/>
                  <a:pt x="631438" y="2280439"/>
                  <a:pt x="625033" y="2338086"/>
                </a:cubicBezTo>
                <a:cubicBezTo>
                  <a:pt x="623686" y="2350212"/>
                  <a:pt x="616417" y="2360973"/>
                  <a:pt x="613458" y="2372810"/>
                </a:cubicBezTo>
                <a:cubicBezTo>
                  <a:pt x="604762" y="2407594"/>
                  <a:pt x="598598" y="2470337"/>
                  <a:pt x="578734" y="2500132"/>
                </a:cubicBezTo>
                <a:lnTo>
                  <a:pt x="555584" y="2534856"/>
                </a:lnTo>
                <a:lnTo>
                  <a:pt x="509286" y="2673752"/>
                </a:lnTo>
                <a:cubicBezTo>
                  <a:pt x="505428" y="2685327"/>
                  <a:pt x="504479" y="2698324"/>
                  <a:pt x="497711" y="2708476"/>
                </a:cubicBezTo>
                <a:cubicBezTo>
                  <a:pt x="467794" y="2753352"/>
                  <a:pt x="478961" y="2730003"/>
                  <a:pt x="462987" y="2777924"/>
                </a:cubicBezTo>
                <a:cubicBezTo>
                  <a:pt x="437465" y="2982097"/>
                  <a:pt x="469185" y="2758515"/>
                  <a:pt x="428263" y="2963119"/>
                </a:cubicBezTo>
                <a:cubicBezTo>
                  <a:pt x="424405" y="2982410"/>
                  <a:pt x="421864" y="3002012"/>
                  <a:pt x="416688" y="3020992"/>
                </a:cubicBezTo>
                <a:cubicBezTo>
                  <a:pt x="410267" y="3044534"/>
                  <a:pt x="399458" y="3066768"/>
                  <a:pt x="393539" y="3090441"/>
                </a:cubicBezTo>
                <a:cubicBezTo>
                  <a:pt x="389681" y="3105874"/>
                  <a:pt x="386535" y="3121502"/>
                  <a:pt x="381964" y="3136739"/>
                </a:cubicBezTo>
                <a:cubicBezTo>
                  <a:pt x="374952" y="3160111"/>
                  <a:pt x="364733" y="3182514"/>
                  <a:pt x="358815" y="3206187"/>
                </a:cubicBezTo>
                <a:cubicBezTo>
                  <a:pt x="352345" y="3232066"/>
                  <a:pt x="335362" y="3305029"/>
                  <a:pt x="324091" y="3321934"/>
                </a:cubicBezTo>
                <a:lnTo>
                  <a:pt x="300941" y="3356658"/>
                </a:lnTo>
                <a:cubicBezTo>
                  <a:pt x="274341" y="3436459"/>
                  <a:pt x="295046" y="3408851"/>
                  <a:pt x="254643" y="3449256"/>
                </a:cubicBezTo>
                <a:cubicBezTo>
                  <a:pt x="246926" y="3472405"/>
                  <a:pt x="245028" y="3498401"/>
                  <a:pt x="231493" y="3518704"/>
                </a:cubicBezTo>
                <a:cubicBezTo>
                  <a:pt x="223777" y="3530279"/>
                  <a:pt x="214565" y="3540986"/>
                  <a:pt x="208344" y="3553428"/>
                </a:cubicBezTo>
                <a:cubicBezTo>
                  <a:pt x="202888" y="3564341"/>
                  <a:pt x="202225" y="3577239"/>
                  <a:pt x="196769" y="3588152"/>
                </a:cubicBezTo>
                <a:cubicBezTo>
                  <a:pt x="190548" y="3600594"/>
                  <a:pt x="179270" y="3610164"/>
                  <a:pt x="173620" y="3622876"/>
                </a:cubicBezTo>
                <a:cubicBezTo>
                  <a:pt x="163710" y="3645174"/>
                  <a:pt x="161384" y="3670499"/>
                  <a:pt x="150471" y="3692324"/>
                </a:cubicBezTo>
                <a:lnTo>
                  <a:pt x="138896" y="3715473"/>
                </a:ln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Freeform 2"/>
          <p:cNvSpPr>
            <a:spLocks/>
          </p:cNvSpPr>
          <p:nvPr/>
        </p:nvSpPr>
        <p:spPr bwMode="auto">
          <a:xfrm>
            <a:off x="6505575" y="2141538"/>
            <a:ext cx="300038" cy="660400"/>
          </a:xfrm>
          <a:custGeom>
            <a:avLst/>
            <a:gdLst>
              <a:gd name="T0" fmla="*/ 0 w 300942"/>
              <a:gd name="T1" fmla="*/ 661690 h 659756"/>
              <a:gd name="T2" fmla="*/ 22942 w 300942"/>
              <a:gd name="T3" fmla="*/ 603648 h 659756"/>
              <a:gd name="T4" fmla="*/ 34412 w 300942"/>
              <a:gd name="T5" fmla="*/ 568822 h 659756"/>
              <a:gd name="T6" fmla="*/ 57354 w 300942"/>
              <a:gd name="T7" fmla="*/ 533996 h 659756"/>
              <a:gd name="T8" fmla="*/ 80295 w 300942"/>
              <a:gd name="T9" fmla="*/ 464344 h 659756"/>
              <a:gd name="T10" fmla="*/ 91767 w 300942"/>
              <a:gd name="T11" fmla="*/ 429518 h 659756"/>
              <a:gd name="T12" fmla="*/ 114706 w 300942"/>
              <a:gd name="T13" fmla="*/ 394693 h 659756"/>
              <a:gd name="T14" fmla="*/ 137648 w 300942"/>
              <a:gd name="T15" fmla="*/ 325041 h 659756"/>
              <a:gd name="T16" fmla="*/ 149119 w 300942"/>
              <a:gd name="T17" fmla="*/ 290215 h 659756"/>
              <a:gd name="T18" fmla="*/ 183531 w 300942"/>
              <a:gd name="T19" fmla="*/ 185737 h 659756"/>
              <a:gd name="T20" fmla="*/ 195002 w 300942"/>
              <a:gd name="T21" fmla="*/ 150911 h 659756"/>
              <a:gd name="T22" fmla="*/ 229415 w 300942"/>
              <a:gd name="T23" fmla="*/ 127694 h 659756"/>
              <a:gd name="T24" fmla="*/ 240885 w 300942"/>
              <a:gd name="T25" fmla="*/ 92868 h 659756"/>
              <a:gd name="T26" fmla="*/ 286767 w 300942"/>
              <a:gd name="T27" fmla="*/ 23218 h 659756"/>
              <a:gd name="T28" fmla="*/ 298238 w 300942"/>
              <a:gd name="T29" fmla="*/ 0 h 65975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0942" h="659756">
                <a:moveTo>
                  <a:pt x="0" y="659756"/>
                </a:moveTo>
                <a:cubicBezTo>
                  <a:pt x="7717" y="640465"/>
                  <a:pt x="15855" y="621337"/>
                  <a:pt x="23150" y="601883"/>
                </a:cubicBezTo>
                <a:cubicBezTo>
                  <a:pt x="27434" y="590459"/>
                  <a:pt x="29268" y="578072"/>
                  <a:pt x="34724" y="567159"/>
                </a:cubicBezTo>
                <a:cubicBezTo>
                  <a:pt x="40945" y="554716"/>
                  <a:pt x="50157" y="544010"/>
                  <a:pt x="57874" y="532435"/>
                </a:cubicBezTo>
                <a:lnTo>
                  <a:pt x="81023" y="462987"/>
                </a:lnTo>
                <a:cubicBezTo>
                  <a:pt x="84881" y="451412"/>
                  <a:pt x="85830" y="438415"/>
                  <a:pt x="92598" y="428263"/>
                </a:cubicBezTo>
                <a:cubicBezTo>
                  <a:pt x="100314" y="416688"/>
                  <a:pt x="110097" y="406251"/>
                  <a:pt x="115747" y="393539"/>
                </a:cubicBezTo>
                <a:cubicBezTo>
                  <a:pt x="125657" y="371241"/>
                  <a:pt x="131180" y="347240"/>
                  <a:pt x="138896" y="324091"/>
                </a:cubicBezTo>
                <a:lnTo>
                  <a:pt x="150471" y="289367"/>
                </a:lnTo>
                <a:lnTo>
                  <a:pt x="185195" y="185194"/>
                </a:lnTo>
                <a:cubicBezTo>
                  <a:pt x="189053" y="173619"/>
                  <a:pt x="186618" y="157238"/>
                  <a:pt x="196770" y="150470"/>
                </a:cubicBezTo>
                <a:lnTo>
                  <a:pt x="231494" y="127321"/>
                </a:lnTo>
                <a:cubicBezTo>
                  <a:pt x="235352" y="115746"/>
                  <a:pt x="237144" y="103262"/>
                  <a:pt x="243069" y="92597"/>
                </a:cubicBezTo>
                <a:cubicBezTo>
                  <a:pt x="256580" y="68276"/>
                  <a:pt x="276924" y="48033"/>
                  <a:pt x="289367" y="23149"/>
                </a:cubicBezTo>
                <a:lnTo>
                  <a:pt x="300942" y="0"/>
                </a:ln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3559" name="Straight Arrow Connector 4"/>
          <p:cNvCxnSpPr>
            <a:cxnSpLocks noChangeShapeType="1"/>
          </p:cNvCxnSpPr>
          <p:nvPr/>
        </p:nvCxnSpPr>
        <p:spPr bwMode="auto">
          <a:xfrm flipH="1">
            <a:off x="4786313" y="2624138"/>
            <a:ext cx="1719262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4879975" y="2343150"/>
            <a:ext cx="16891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neural crest origin</a:t>
            </a:r>
          </a:p>
        </p:txBody>
      </p:sp>
      <p:cxnSp>
        <p:nvCxnSpPr>
          <p:cNvPr id="23561" name="Straight Arrow Connector 9"/>
          <p:cNvCxnSpPr>
            <a:cxnSpLocks noChangeShapeType="1"/>
          </p:cNvCxnSpPr>
          <p:nvPr/>
        </p:nvCxnSpPr>
        <p:spPr bwMode="auto">
          <a:xfrm>
            <a:off x="6805613" y="2268538"/>
            <a:ext cx="1652587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6948488" y="1981200"/>
            <a:ext cx="1357312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paraxial origin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4288"/>
            <a:ext cx="4062413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13"/>
          <p:cNvSpPr txBox="1">
            <a:spLocks noChangeArrowheads="1"/>
          </p:cNvSpPr>
          <p:nvPr/>
        </p:nvSpPr>
        <p:spPr bwMode="auto">
          <a:xfrm>
            <a:off x="2328863" y="5584825"/>
            <a:ext cx="21618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>
                <a:latin typeface="+mn-lt"/>
              </a:rPr>
              <a:t>BMP </a:t>
            </a:r>
            <a:r>
              <a:rPr lang="en-US" sz="1800">
                <a:latin typeface="+mn-lt"/>
                <a:sym typeface="Wingdings" pitchFamily="2" charset="2"/>
              </a:rPr>
              <a:t> bone growth</a:t>
            </a:r>
            <a:endParaRPr lang="en-US" sz="1800">
              <a:latin typeface="+mn-lt"/>
            </a:endParaRPr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1676400" y="2586038"/>
            <a:ext cx="625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>
                <a:latin typeface="+mn-lt"/>
              </a:rPr>
              <a:t>BMP</a:t>
            </a:r>
          </a:p>
        </p:txBody>
      </p:sp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5105400" y="152400"/>
            <a:ext cx="4038600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+mn-lt"/>
              </a:rPr>
              <a:t>Bones are incomplete</a:t>
            </a:r>
          </a:p>
          <a:p>
            <a:r>
              <a:rPr lang="en-US">
                <a:latin typeface="+mn-lt"/>
              </a:rPr>
              <a:t>At birth:  fontanelles</a:t>
            </a:r>
          </a:p>
          <a:p>
            <a:endParaRPr lang="en-US">
              <a:latin typeface="+mn-lt"/>
            </a:endParaRPr>
          </a:p>
          <a:p>
            <a:r>
              <a:rPr lang="en-US">
                <a:latin typeface="+mn-lt"/>
              </a:rPr>
              <a:t>Posterior:  3 mos </a:t>
            </a:r>
          </a:p>
          <a:p>
            <a:r>
              <a:rPr lang="en-US">
                <a:latin typeface="+mn-lt"/>
              </a:rPr>
              <a:t>Anterior 1.5 years</a:t>
            </a:r>
          </a:p>
          <a:p>
            <a:endParaRPr lang="en-US">
              <a:latin typeface="+mn-lt"/>
            </a:endParaRPr>
          </a:p>
          <a:p>
            <a:endParaRPr lang="en-US">
              <a:latin typeface="+mn-lt"/>
            </a:endParaRPr>
          </a:p>
          <a:p>
            <a:r>
              <a:rPr lang="en-US">
                <a:latin typeface="+mn-lt"/>
              </a:rPr>
              <a:t>Will bulge out with increased intracranial pressure (e.g. meningitis)</a:t>
            </a:r>
          </a:p>
          <a:p>
            <a:endParaRPr lang="en-US">
              <a:latin typeface="+mn-lt"/>
            </a:endParaRPr>
          </a:p>
          <a:p>
            <a:r>
              <a:rPr lang="en-US">
                <a:latin typeface="+mn-lt"/>
              </a:rPr>
              <a:t>FGF/noggin/BMP signaling determines fusion</a:t>
            </a:r>
          </a:p>
          <a:p>
            <a:endParaRPr lang="en-US">
              <a:latin typeface="+mn-lt"/>
            </a:endParaRPr>
          </a:p>
          <a:p>
            <a:r>
              <a:rPr lang="en-US">
                <a:latin typeface="+mn-lt"/>
              </a:rPr>
              <a:t>Disruption of FGF/Noggin/BMP </a:t>
            </a:r>
            <a:r>
              <a:rPr lang="en-US">
                <a:latin typeface="+mn-lt"/>
                <a:sym typeface="Wingdings" pitchFamily="2" charset="2"/>
              </a:rPr>
              <a:t>can result in pr</a:t>
            </a:r>
            <a:r>
              <a:rPr lang="en-US">
                <a:latin typeface="+mn-lt"/>
              </a:rPr>
              <a:t>emature fusion (aka craniosynostosis)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15975" y="6197600"/>
            <a:ext cx="3756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1600">
                <a:solidFill>
                  <a:srgbClr val="FF0000"/>
                </a:solidFill>
                <a:latin typeface="+mn-lt"/>
              </a:rPr>
              <a:t>[i.e. local FGF allows BMP expression (bone growth) in sutures]</a:t>
            </a:r>
          </a:p>
        </p:txBody>
      </p: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320675" y="14288"/>
            <a:ext cx="4235450" cy="5954712"/>
            <a:chOff x="472450" y="166158"/>
            <a:chExt cx="4236557" cy="5954973"/>
          </a:xfrm>
        </p:grpSpPr>
        <p:pic>
          <p:nvPicPr>
            <p:cNvPr id="24610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50" y="166158"/>
              <a:ext cx="4062586" cy="5349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11" name="TextBox 49"/>
            <p:cNvSpPr txBox="1">
              <a:spLocks noChangeArrowheads="1"/>
            </p:cNvSpPr>
            <p:nvPr/>
          </p:nvSpPr>
          <p:spPr bwMode="auto">
            <a:xfrm>
              <a:off x="1828800" y="2738735"/>
              <a:ext cx="625655" cy="369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800">
                  <a:latin typeface="+mn-lt"/>
                </a:rPr>
                <a:t>BMP</a:t>
              </a:r>
            </a:p>
          </p:txBody>
        </p:sp>
        <p:grpSp>
          <p:nvGrpSpPr>
            <p:cNvPr id="24612" name="Group 19"/>
            <p:cNvGrpSpPr>
              <a:grpSpLocks/>
            </p:cNvGrpSpPr>
            <p:nvPr/>
          </p:nvGrpSpPr>
          <p:grpSpPr bwMode="auto">
            <a:xfrm>
              <a:off x="1365458" y="1093776"/>
              <a:ext cx="3343549" cy="5027355"/>
              <a:chOff x="1228451" y="944254"/>
              <a:chExt cx="3343549" cy="5027355"/>
            </a:xfrm>
          </p:grpSpPr>
          <p:sp>
            <p:nvSpPr>
              <p:cNvPr id="24613" name="TextBox 27"/>
              <p:cNvSpPr txBox="1">
                <a:spLocks noChangeArrowheads="1"/>
              </p:cNvSpPr>
              <p:nvPr/>
            </p:nvSpPr>
            <p:spPr bwMode="auto">
              <a:xfrm rot="16200000">
                <a:off x="2502579" y="1036394"/>
                <a:ext cx="522923" cy="338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>
                    <a:latin typeface="+mn-lt"/>
                  </a:rPr>
                  <a:t>Nog</a:t>
                </a:r>
              </a:p>
            </p:txBody>
          </p:sp>
          <p:sp>
            <p:nvSpPr>
              <p:cNvPr id="24614" name="Rectangle 7"/>
              <p:cNvSpPr>
                <a:spLocks noChangeArrowheads="1"/>
              </p:cNvSpPr>
              <p:nvPr/>
            </p:nvSpPr>
            <p:spPr bwMode="auto">
              <a:xfrm>
                <a:off x="2361203" y="5585460"/>
                <a:ext cx="2210797" cy="386149"/>
              </a:xfrm>
              <a:prstGeom prst="rect">
                <a:avLst/>
              </a:prstGeom>
              <a:solidFill>
                <a:schemeClr val="bg1">
                  <a:alpha val="8117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4615" name="TextBox 24"/>
              <p:cNvSpPr txBox="1">
                <a:spLocks noChangeArrowheads="1"/>
              </p:cNvSpPr>
              <p:nvPr/>
            </p:nvSpPr>
            <p:spPr bwMode="auto">
              <a:xfrm rot="20539900">
                <a:off x="3154221" y="1829555"/>
                <a:ext cx="523037" cy="338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>
                    <a:latin typeface="+mn-lt"/>
                  </a:rPr>
                  <a:t>Nog</a:t>
                </a:r>
              </a:p>
            </p:txBody>
          </p:sp>
          <p:sp>
            <p:nvSpPr>
              <p:cNvPr id="24616" name="TextBox 3"/>
              <p:cNvSpPr txBox="1">
                <a:spLocks noChangeArrowheads="1"/>
              </p:cNvSpPr>
              <p:nvPr/>
            </p:nvSpPr>
            <p:spPr bwMode="auto">
              <a:xfrm>
                <a:off x="1228451" y="5574268"/>
                <a:ext cx="119295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800">
                    <a:latin typeface="+mn-lt"/>
                  </a:rPr>
                  <a:t>Noggin --|</a:t>
                </a:r>
              </a:p>
            </p:txBody>
          </p:sp>
          <p:sp>
            <p:nvSpPr>
              <p:cNvPr id="24617" name="TextBox 10"/>
              <p:cNvSpPr txBox="1">
                <a:spLocks noChangeArrowheads="1"/>
              </p:cNvSpPr>
              <p:nvPr/>
            </p:nvSpPr>
            <p:spPr bwMode="auto">
              <a:xfrm>
                <a:off x="2495851" y="3623846"/>
                <a:ext cx="523037" cy="338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>
                    <a:latin typeface="+mn-lt"/>
                  </a:rPr>
                  <a:t>Nog</a:t>
                </a:r>
              </a:p>
            </p:txBody>
          </p:sp>
          <p:sp>
            <p:nvSpPr>
              <p:cNvPr id="24618" name="TextBox 5"/>
              <p:cNvSpPr txBox="1">
                <a:spLocks noChangeArrowheads="1"/>
              </p:cNvSpPr>
              <p:nvPr/>
            </p:nvSpPr>
            <p:spPr bwMode="auto">
              <a:xfrm>
                <a:off x="2511091" y="1927860"/>
                <a:ext cx="523037" cy="338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>
                    <a:latin typeface="+mn-lt"/>
                  </a:rPr>
                  <a:t>Nog</a:t>
                </a:r>
              </a:p>
            </p:txBody>
          </p:sp>
          <p:sp>
            <p:nvSpPr>
              <p:cNvPr id="24619" name="TextBox 25"/>
              <p:cNvSpPr txBox="1">
                <a:spLocks noChangeArrowheads="1"/>
              </p:cNvSpPr>
              <p:nvPr/>
            </p:nvSpPr>
            <p:spPr bwMode="auto">
              <a:xfrm rot="1007212">
                <a:off x="1788048" y="1840223"/>
                <a:ext cx="523037" cy="338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>
                    <a:latin typeface="+mn-lt"/>
                  </a:rPr>
                  <a:t>Nog</a:t>
                </a:r>
              </a:p>
            </p:txBody>
          </p:sp>
          <p:sp>
            <p:nvSpPr>
              <p:cNvPr id="24620" name="TextBox 26"/>
              <p:cNvSpPr txBox="1">
                <a:spLocks noChangeArrowheads="1"/>
              </p:cNvSpPr>
              <p:nvPr/>
            </p:nvSpPr>
            <p:spPr bwMode="auto">
              <a:xfrm rot="16200000">
                <a:off x="2498616" y="2983304"/>
                <a:ext cx="522923" cy="338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>
                    <a:latin typeface="+mn-lt"/>
                  </a:rPr>
                  <a:t>Nog</a:t>
                </a:r>
              </a:p>
            </p:txBody>
          </p:sp>
        </p:grp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312738" y="14288"/>
            <a:ext cx="4060825" cy="5937250"/>
            <a:chOff x="270520" y="26536"/>
            <a:chExt cx="4061460" cy="5937319"/>
          </a:xfrm>
        </p:grpSpPr>
        <p:grpSp>
          <p:nvGrpSpPr>
            <p:cNvPr id="24598" name="Group 32"/>
            <p:cNvGrpSpPr>
              <a:grpSpLocks/>
            </p:cNvGrpSpPr>
            <p:nvPr/>
          </p:nvGrpSpPr>
          <p:grpSpPr bwMode="auto">
            <a:xfrm>
              <a:off x="270520" y="26536"/>
              <a:ext cx="4061460" cy="5937319"/>
              <a:chOff x="5030420" y="23098"/>
              <a:chExt cx="4061460" cy="5937319"/>
            </a:xfrm>
          </p:grpSpPr>
          <p:grpSp>
            <p:nvGrpSpPr>
              <p:cNvPr id="24600" name="Group 28"/>
              <p:cNvGrpSpPr>
                <a:grpSpLocks/>
              </p:cNvGrpSpPr>
              <p:nvPr/>
            </p:nvGrpSpPr>
            <p:grpSpPr bwMode="auto">
              <a:xfrm>
                <a:off x="5030420" y="23098"/>
                <a:ext cx="4061460" cy="5937319"/>
                <a:chOff x="312420" y="11430"/>
                <a:chExt cx="4061460" cy="5937319"/>
              </a:xfrm>
            </p:grpSpPr>
            <p:pic>
              <p:nvPicPr>
                <p:cNvPr id="24602" name="Picture 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2420" y="11430"/>
                  <a:ext cx="4061460" cy="53477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03" name="Rectangle 12"/>
                <p:cNvSpPr>
                  <a:spLocks noChangeArrowheads="1"/>
                </p:cNvSpPr>
                <p:nvPr/>
              </p:nvSpPr>
              <p:spPr bwMode="auto">
                <a:xfrm>
                  <a:off x="1295401" y="5562600"/>
                  <a:ext cx="1065802" cy="386149"/>
                </a:xfrm>
                <a:prstGeom prst="rect">
                  <a:avLst/>
                </a:prstGeom>
                <a:solidFill>
                  <a:schemeClr val="bg1">
                    <a:alpha val="8117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4604" name="TextBox 23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475384" y="1019079"/>
                  <a:ext cx="501875" cy="3386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1600">
                      <a:latin typeface="+mn-lt"/>
                    </a:rPr>
                    <a:t>FGF</a:t>
                  </a:r>
                </a:p>
              </p:txBody>
            </p:sp>
            <p:sp>
              <p:nvSpPr>
                <p:cNvPr id="24605" name="TextBox 22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509140" y="2962179"/>
                  <a:ext cx="501875" cy="3386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1600">
                      <a:latin typeface="+mn-lt"/>
                    </a:rPr>
                    <a:t>FGF</a:t>
                  </a:r>
                </a:p>
              </p:txBody>
            </p:sp>
            <p:sp>
              <p:nvSpPr>
                <p:cNvPr id="24606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2464395" y="3657600"/>
                  <a:ext cx="501947" cy="3385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1600">
                      <a:latin typeface="+mn-lt"/>
                    </a:rPr>
                    <a:t>FGF</a:t>
                  </a:r>
                </a:p>
              </p:txBody>
            </p:sp>
            <p:sp>
              <p:nvSpPr>
                <p:cNvPr id="24607" name="TextBox 20"/>
                <p:cNvSpPr txBox="1">
                  <a:spLocks noChangeArrowheads="1"/>
                </p:cNvSpPr>
                <p:nvPr/>
              </p:nvSpPr>
              <p:spPr bwMode="auto">
                <a:xfrm rot="20471075">
                  <a:off x="3185308" y="1828798"/>
                  <a:ext cx="501947" cy="3385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1600">
                      <a:latin typeface="+mn-lt"/>
                    </a:rPr>
                    <a:t>FGF</a:t>
                  </a:r>
                </a:p>
              </p:txBody>
            </p:sp>
            <p:sp>
              <p:nvSpPr>
                <p:cNvPr id="24608" name="TextBox 21"/>
                <p:cNvSpPr txBox="1">
                  <a:spLocks noChangeArrowheads="1"/>
                </p:cNvSpPr>
                <p:nvPr/>
              </p:nvSpPr>
              <p:spPr bwMode="auto">
                <a:xfrm rot="983554">
                  <a:off x="1757233" y="1840228"/>
                  <a:ext cx="501947" cy="3385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1600">
                      <a:latin typeface="+mn-lt"/>
                    </a:rPr>
                    <a:t>FGF</a:t>
                  </a:r>
                </a:p>
              </p:txBody>
            </p:sp>
            <p:sp>
              <p:nvSpPr>
                <p:cNvPr id="24609" name="TextBox 2"/>
                <p:cNvSpPr txBox="1">
                  <a:spLocks noChangeArrowheads="1"/>
                </p:cNvSpPr>
                <p:nvPr/>
              </p:nvSpPr>
              <p:spPr bwMode="auto">
                <a:xfrm>
                  <a:off x="381000" y="5574268"/>
                  <a:ext cx="839976" cy="369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1800">
                      <a:latin typeface="+mn-lt"/>
                    </a:rPr>
                    <a:t>FGF --|</a:t>
                  </a:r>
                </a:p>
              </p:txBody>
            </p:sp>
          </p:grpSp>
          <p:sp>
            <p:nvSpPr>
              <p:cNvPr id="24601" name="TextBox 36"/>
              <p:cNvSpPr txBox="1">
                <a:spLocks noChangeArrowheads="1"/>
              </p:cNvSpPr>
              <p:nvPr/>
            </p:nvSpPr>
            <p:spPr bwMode="auto">
              <a:xfrm>
                <a:off x="6401797" y="2590800"/>
                <a:ext cx="625590" cy="369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800">
                    <a:latin typeface="+mn-lt"/>
                  </a:rPr>
                  <a:t>BMP</a:t>
                </a:r>
              </a:p>
            </p:txBody>
          </p:sp>
        </p:grpSp>
        <p:sp>
          <p:nvSpPr>
            <p:cNvPr id="24599" name="TextBox 46"/>
            <p:cNvSpPr txBox="1">
              <a:spLocks noChangeArrowheads="1"/>
            </p:cNvSpPr>
            <p:nvPr/>
          </p:nvSpPr>
          <p:spPr bwMode="auto">
            <a:xfrm>
              <a:off x="2450582" y="1928688"/>
              <a:ext cx="522982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600">
                  <a:latin typeface="+mn-lt"/>
                </a:rPr>
                <a:t>Nog</a:t>
              </a: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311150" y="6350"/>
            <a:ext cx="4180265" cy="5951459"/>
            <a:chOff x="267970" y="12149"/>
            <a:chExt cx="4180572" cy="5950184"/>
          </a:xfrm>
        </p:grpSpPr>
        <p:grpSp>
          <p:nvGrpSpPr>
            <p:cNvPr id="24586" name="Group 34"/>
            <p:cNvGrpSpPr>
              <a:grpSpLocks/>
            </p:cNvGrpSpPr>
            <p:nvPr/>
          </p:nvGrpSpPr>
          <p:grpSpPr bwMode="auto">
            <a:xfrm>
              <a:off x="267970" y="12149"/>
              <a:ext cx="4062586" cy="5349240"/>
              <a:chOff x="-961268" y="1537941"/>
              <a:chExt cx="4062586" cy="5349240"/>
            </a:xfrm>
          </p:grpSpPr>
          <p:grpSp>
            <p:nvGrpSpPr>
              <p:cNvPr id="24588" name="Group 30"/>
              <p:cNvGrpSpPr>
                <a:grpSpLocks/>
              </p:cNvGrpSpPr>
              <p:nvPr/>
            </p:nvGrpSpPr>
            <p:grpSpPr bwMode="auto">
              <a:xfrm>
                <a:off x="-961268" y="1537941"/>
                <a:ext cx="4062586" cy="5349240"/>
                <a:chOff x="5073085" y="-11887"/>
                <a:chExt cx="4062586" cy="5349240"/>
              </a:xfrm>
            </p:grpSpPr>
            <p:grpSp>
              <p:nvGrpSpPr>
                <p:cNvPr id="24594" name="Group 29"/>
                <p:cNvGrpSpPr>
                  <a:grpSpLocks/>
                </p:cNvGrpSpPr>
                <p:nvPr/>
              </p:nvGrpSpPr>
              <p:grpSpPr bwMode="auto">
                <a:xfrm>
                  <a:off x="5073085" y="-11887"/>
                  <a:ext cx="4062586" cy="5349240"/>
                  <a:chOff x="310151" y="1871"/>
                  <a:chExt cx="4062586" cy="5349240"/>
                </a:xfrm>
              </p:grpSpPr>
              <p:pic>
                <p:nvPicPr>
                  <p:cNvPr id="24596" name="Picture 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0151" y="1871"/>
                    <a:ext cx="4062586" cy="5349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4597" name="Text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84020" y="2567940"/>
                    <a:ext cx="625538" cy="3692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r>
                      <a:rPr lang="en-US" sz="1800">
                        <a:latin typeface="+mn-lt"/>
                      </a:rPr>
                      <a:t>BMP</a:t>
                    </a:r>
                  </a:p>
                </p:txBody>
              </p:sp>
            </p:grpSp>
            <p:sp>
              <p:nvSpPr>
                <p:cNvPr id="24595" name="TextBox 33"/>
                <p:cNvSpPr txBox="1">
                  <a:spLocks noChangeArrowheads="1"/>
                </p:cNvSpPr>
                <p:nvPr/>
              </p:nvSpPr>
              <p:spPr bwMode="auto">
                <a:xfrm>
                  <a:off x="7227570" y="1902421"/>
                  <a:ext cx="522938" cy="3384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1600">
                      <a:latin typeface="+mn-lt"/>
                    </a:rPr>
                    <a:t>Nog</a:t>
                  </a:r>
                </a:p>
              </p:txBody>
            </p:sp>
          </p:grpSp>
          <p:sp>
            <p:nvSpPr>
              <p:cNvPr id="24589" name="TextBox 38"/>
              <p:cNvSpPr txBox="1">
                <a:spLocks noChangeArrowheads="1"/>
              </p:cNvSpPr>
              <p:nvPr/>
            </p:nvSpPr>
            <p:spPr bwMode="auto">
              <a:xfrm rot="16200000">
                <a:off x="1221579" y="2566629"/>
                <a:ext cx="577278" cy="338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>
                    <a:latin typeface="+mn-lt"/>
                  </a:rPr>
                  <a:t>BMP</a:t>
                </a:r>
              </a:p>
            </p:txBody>
          </p:sp>
          <p:sp>
            <p:nvSpPr>
              <p:cNvPr id="24590" name="TextBox 39"/>
              <p:cNvSpPr txBox="1">
                <a:spLocks noChangeArrowheads="1"/>
              </p:cNvSpPr>
              <p:nvPr/>
            </p:nvSpPr>
            <p:spPr bwMode="auto">
              <a:xfrm rot="16200000">
                <a:off x="1194475" y="4509729"/>
                <a:ext cx="577278" cy="338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>
                    <a:latin typeface="+mn-lt"/>
                  </a:rPr>
                  <a:t>BMP</a:t>
                </a:r>
              </a:p>
            </p:txBody>
          </p:sp>
          <p:sp>
            <p:nvSpPr>
              <p:cNvPr id="24591" name="TextBox 40"/>
              <p:cNvSpPr txBox="1">
                <a:spLocks noChangeArrowheads="1"/>
              </p:cNvSpPr>
              <p:nvPr/>
            </p:nvSpPr>
            <p:spPr bwMode="auto">
              <a:xfrm>
                <a:off x="1172208" y="5193706"/>
                <a:ext cx="577444" cy="338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>
                    <a:latin typeface="+mn-lt"/>
                  </a:rPr>
                  <a:t>BMP</a:t>
                </a:r>
              </a:p>
            </p:txBody>
          </p:sp>
          <p:sp>
            <p:nvSpPr>
              <p:cNvPr id="24592" name="TextBox 41"/>
              <p:cNvSpPr txBox="1">
                <a:spLocks noChangeArrowheads="1"/>
              </p:cNvSpPr>
              <p:nvPr/>
            </p:nvSpPr>
            <p:spPr bwMode="auto">
              <a:xfrm rot="20471075">
                <a:off x="1889664" y="3353512"/>
                <a:ext cx="577444" cy="338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>
                    <a:latin typeface="+mn-lt"/>
                  </a:rPr>
                  <a:t>BMP</a:t>
                </a:r>
              </a:p>
            </p:txBody>
          </p:sp>
          <p:sp>
            <p:nvSpPr>
              <p:cNvPr id="24593" name="TextBox 42"/>
              <p:cNvSpPr txBox="1">
                <a:spLocks noChangeArrowheads="1"/>
              </p:cNvSpPr>
              <p:nvPr/>
            </p:nvSpPr>
            <p:spPr bwMode="auto">
              <a:xfrm rot="983554">
                <a:off x="513535" y="3359153"/>
                <a:ext cx="577444" cy="338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>
                    <a:latin typeface="+mn-lt"/>
                  </a:rPr>
                  <a:t>BMP</a:t>
                </a:r>
              </a:p>
            </p:txBody>
          </p:sp>
        </p:grpSp>
        <p:sp>
          <p:nvSpPr>
            <p:cNvPr id="24587" name="TextBox 1"/>
            <p:cNvSpPr txBox="1">
              <a:spLocks noChangeArrowheads="1"/>
            </p:cNvSpPr>
            <p:nvPr/>
          </p:nvSpPr>
          <p:spPr bwMode="auto">
            <a:xfrm>
              <a:off x="2286573" y="5593080"/>
              <a:ext cx="2161969" cy="36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800">
                  <a:latin typeface="+mn-lt"/>
                </a:rPr>
                <a:t>BMP </a:t>
              </a:r>
              <a:r>
                <a:rPr lang="en-US" sz="1800">
                  <a:latin typeface="+mn-lt"/>
                  <a:sym typeface="Wingdings" pitchFamily="2" charset="2"/>
                </a:rPr>
                <a:t> bone growth</a:t>
              </a:r>
              <a:endParaRPr lang="en-US" sz="1800"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44799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4800600" y="1119188"/>
            <a:ext cx="5554663" cy="386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/>
              <a:t>In Apert syndrome</a:t>
            </a:r>
          </a:p>
          <a:p>
            <a:r>
              <a:rPr lang="en-US" sz="3200" b="1"/>
              <a:t>the coronal sutures</a:t>
            </a:r>
          </a:p>
          <a:p>
            <a:r>
              <a:rPr lang="en-US" sz="3200" b="1"/>
              <a:t>fuse prematurely,</a:t>
            </a:r>
          </a:p>
          <a:p>
            <a:r>
              <a:rPr lang="en-US" sz="3200" b="1"/>
              <a:t> and the cranium is abnormally shaped to accommodate</a:t>
            </a:r>
          </a:p>
          <a:p>
            <a:r>
              <a:rPr lang="en-US" sz="3200" b="1"/>
              <a:t>the growing brain</a:t>
            </a:r>
            <a:r>
              <a:rPr lang="en-US" sz="3200" b="1">
                <a:latin typeface="Times"/>
              </a:rPr>
              <a:t>.</a:t>
            </a:r>
            <a:endParaRPr lang="en-US">
              <a:latin typeface="Times"/>
            </a:endParaRPr>
          </a:p>
          <a:p>
            <a:endParaRPr lang="en-US"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Development of the face</a:t>
            </a:r>
          </a:p>
        </p:txBody>
      </p:sp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3684588" y="5410200"/>
            <a:ext cx="177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/>
              <a:t>(</a:t>
            </a:r>
            <a:r>
              <a:rPr lang="en-US" sz="1400">
                <a:hlinkClick r:id="rId7"/>
              </a:rPr>
              <a:t>QuickTime version</a:t>
            </a:r>
            <a:r>
              <a:rPr lang="en-US" sz="1400"/>
              <a:t>)</a:t>
            </a:r>
          </a:p>
        </p:txBody>
      </p:sp>
      <p:pic>
        <p:nvPicPr>
          <p:cNvPr id="3" name="fac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8663" y="3390900"/>
            <a:ext cx="66675" cy="76200"/>
          </a:xfrm>
          <a:prstGeom prst="rect">
            <a:avLst/>
          </a:prstGeom>
        </p:spPr>
      </p:pic>
      <p:pic>
        <p:nvPicPr>
          <p:cNvPr id="5" name="fac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5600" y="1502229"/>
            <a:ext cx="3352800" cy="3831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4613" y="228600"/>
            <a:ext cx="8991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latin typeface="+mn-lt"/>
              </a:rPr>
              <a:t>Pharyngeal (</a:t>
            </a:r>
            <a:r>
              <a:rPr lang="en-US" sz="4000" dirty="0" err="1" smtClean="0">
                <a:latin typeface="+mn-lt"/>
              </a:rPr>
              <a:t>branchial</a:t>
            </a:r>
            <a:r>
              <a:rPr lang="en-US" sz="4000" dirty="0" smtClean="0">
                <a:latin typeface="+mn-lt"/>
              </a:rPr>
              <a:t>) arches: earliest </a:t>
            </a:r>
            <a:r>
              <a:rPr lang="en-US" sz="4000" dirty="0" err="1" smtClean="0">
                <a:latin typeface="+mn-lt"/>
              </a:rPr>
              <a:t>primordia</a:t>
            </a:r>
            <a:r>
              <a:rPr lang="en-US" sz="4000" dirty="0" smtClean="0">
                <a:latin typeface="+mn-lt"/>
              </a:rPr>
              <a:t> of the face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3"/>
          <a:stretch>
            <a:fillRect/>
          </a:stretch>
        </p:blipFill>
        <p:spPr bwMode="auto">
          <a:xfrm>
            <a:off x="933450" y="1447800"/>
            <a:ext cx="727075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85344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smtClean="0"/>
              <a:t>Facial Primordia</a:t>
            </a:r>
          </a:p>
        </p:txBody>
      </p:sp>
      <p:sp>
        <p:nvSpPr>
          <p:cNvPr id="2867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990600"/>
            <a:ext cx="7010400" cy="152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err="1" smtClean="0"/>
              <a:t>Frontonasal</a:t>
            </a:r>
            <a:r>
              <a:rPr lang="en-US" dirty="0" smtClean="0"/>
              <a:t> prominence (cranial neural crest)</a:t>
            </a:r>
          </a:p>
          <a:p>
            <a:pPr eaLnBrk="1" hangingPunct="1">
              <a:buFontTx/>
              <a:buNone/>
            </a:pPr>
            <a:r>
              <a:rPr lang="en-US" dirty="0" smtClean="0"/>
              <a:t>Maxillary prominences (1</a:t>
            </a:r>
            <a:r>
              <a:rPr lang="en-US" baseline="30000" dirty="0" smtClean="0"/>
              <a:t>st</a:t>
            </a:r>
            <a:r>
              <a:rPr lang="en-US" dirty="0" smtClean="0"/>
              <a:t> arch neural crest)</a:t>
            </a:r>
          </a:p>
          <a:p>
            <a:pPr eaLnBrk="1" hangingPunct="1">
              <a:buFontTx/>
              <a:buNone/>
            </a:pPr>
            <a:r>
              <a:rPr lang="en-US" dirty="0" smtClean="0"/>
              <a:t>Mandibular prominences (1</a:t>
            </a:r>
            <a:r>
              <a:rPr lang="en-US" baseline="30000" dirty="0" smtClean="0"/>
              <a:t>st</a:t>
            </a:r>
            <a:r>
              <a:rPr lang="en-US" dirty="0" smtClean="0"/>
              <a:t> arch neural crest)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63" y="304800"/>
            <a:ext cx="8440737" cy="1143000"/>
          </a:xfrm>
        </p:spPr>
        <p:txBody>
          <a:bodyPr/>
          <a:lstStyle/>
          <a:p>
            <a:pPr eaLnBrk="1" hangingPunct="1"/>
            <a:r>
              <a:rPr lang="en-US" smtClean="0"/>
              <a:t>Pharyngeal aches emerge at neural tube closure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7"/>
          <a:stretch>
            <a:fillRect/>
          </a:stretch>
        </p:blipFill>
        <p:spPr bwMode="auto">
          <a:xfrm>
            <a:off x="1168400" y="1863725"/>
            <a:ext cx="6813550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+mn-lt"/>
              </a:rPr>
              <a:t>Embryos at end of 4th week showing pharyngeal arches/ prominences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1752600" y="5599093"/>
            <a:ext cx="568117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+mn-lt"/>
              </a:rPr>
              <a:t>5 </a:t>
            </a:r>
            <a:r>
              <a:rPr lang="en-US" sz="2800" dirty="0" err="1">
                <a:latin typeface="+mn-lt"/>
              </a:rPr>
              <a:t>mesenchymal</a:t>
            </a:r>
            <a:r>
              <a:rPr lang="en-US" sz="2800" dirty="0">
                <a:latin typeface="+mn-lt"/>
              </a:rPr>
              <a:t> prominences:  </a:t>
            </a:r>
          </a:p>
          <a:p>
            <a:r>
              <a:rPr lang="en-US" sz="2800" dirty="0" err="1">
                <a:latin typeface="+mn-lt"/>
              </a:rPr>
              <a:t>frontonasal</a:t>
            </a:r>
            <a:r>
              <a:rPr lang="en-US" sz="2800" dirty="0">
                <a:latin typeface="+mn-lt"/>
              </a:rPr>
              <a:t>, 2 mandibular, 2 maxillary</a:t>
            </a:r>
            <a:endParaRPr lang="en-US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2413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atin typeface="+mn-lt"/>
              </a:rPr>
              <a:t>Face at 5 - 6 weeks:</a:t>
            </a:r>
            <a:endParaRPr lang="en-US" sz="2400" dirty="0" smtClean="0">
              <a:latin typeface="+mn-lt"/>
            </a:endParaRPr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228600" y="5020270"/>
            <a:ext cx="86708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Mandibular prominences </a:t>
            </a:r>
            <a:r>
              <a:rPr lang="en-US" sz="1800" dirty="0" smtClean="0">
                <a:latin typeface="+mn-lt"/>
              </a:rPr>
              <a:t>fuse </a:t>
            </a:r>
            <a:r>
              <a:rPr lang="en-US" sz="1800" dirty="0">
                <a:latin typeface="+mn-lt"/>
              </a:rPr>
              <a:t>into a single </a:t>
            </a:r>
            <a:r>
              <a:rPr lang="en-US" sz="1800" dirty="0" smtClean="0">
                <a:latin typeface="+mn-lt"/>
              </a:rPr>
              <a:t>mandible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Nasal </a:t>
            </a:r>
            <a:r>
              <a:rPr lang="en-US" sz="1800" dirty="0">
                <a:latin typeface="+mn-lt"/>
              </a:rPr>
              <a:t>prominences gradually separate from the maxillary prominence by deep </a:t>
            </a:r>
            <a:r>
              <a:rPr lang="en-US" sz="1800" dirty="0" smtClean="0">
                <a:latin typeface="+mn-lt"/>
              </a:rPr>
              <a:t>furrows (nasolacrimal grooves).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Nasal </a:t>
            </a:r>
            <a:r>
              <a:rPr lang="en-US" sz="1800" dirty="0">
                <a:latin typeface="+mn-lt"/>
              </a:rPr>
              <a:t>pit </a:t>
            </a:r>
            <a:r>
              <a:rPr lang="en-US" sz="1800" dirty="0" err="1">
                <a:latin typeface="+mn-lt"/>
              </a:rPr>
              <a:t>invaginates</a:t>
            </a:r>
            <a:r>
              <a:rPr lang="en-US" sz="1800" dirty="0">
                <a:latin typeface="+mn-lt"/>
              </a:rPr>
              <a:t> forming </a:t>
            </a:r>
            <a:r>
              <a:rPr lang="en-US" sz="1800" b="1" dirty="0">
                <a:latin typeface="+mn-lt"/>
              </a:rPr>
              <a:t>lateral</a:t>
            </a:r>
            <a:r>
              <a:rPr lang="en-US" sz="1800" dirty="0">
                <a:latin typeface="+mn-lt"/>
              </a:rPr>
              <a:t> and </a:t>
            </a:r>
            <a:r>
              <a:rPr lang="en-US" sz="1800" b="1" dirty="0">
                <a:latin typeface="+mn-lt"/>
              </a:rPr>
              <a:t>medial nasal </a:t>
            </a:r>
            <a:r>
              <a:rPr lang="en-US" sz="1800" b="1" dirty="0" smtClean="0">
                <a:latin typeface="+mn-lt"/>
              </a:rPr>
              <a:t>prominences</a:t>
            </a:r>
            <a:endParaRPr lang="en-US" sz="1800" b="1" dirty="0">
              <a:latin typeface="+mn-lt"/>
            </a:endParaRPr>
          </a:p>
        </p:txBody>
      </p:sp>
      <p:pic>
        <p:nvPicPr>
          <p:cNvPr id="30724" name="Picture 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914400"/>
            <a:ext cx="8170863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+mn-lt"/>
              </a:rPr>
              <a:t>Facial appearance 7 and 10 weeks.  Maxillary prominences (</a:t>
            </a:r>
            <a:r>
              <a:rPr lang="en-US" sz="2800" dirty="0" err="1" smtClean="0">
                <a:latin typeface="+mn-lt"/>
              </a:rPr>
              <a:t>MaxP</a:t>
            </a:r>
            <a:r>
              <a:rPr lang="en-US" sz="2800" dirty="0" smtClean="0">
                <a:latin typeface="+mn-lt"/>
              </a:rPr>
              <a:t>) have fused with the medial nasal prominences (MNP).</a:t>
            </a:r>
            <a:endParaRPr lang="en-US" sz="3200" dirty="0" smtClean="0">
              <a:latin typeface="+mn-lt"/>
            </a:endParaRPr>
          </a:p>
        </p:txBody>
      </p:sp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304800" y="5237163"/>
            <a:ext cx="84323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latin typeface="+mn-lt"/>
              </a:rPr>
              <a:t>Cheeks and maxillae</a:t>
            </a:r>
            <a:r>
              <a:rPr lang="en-US" dirty="0">
                <a:latin typeface="+mn-lt"/>
              </a:rPr>
              <a:t>:  </a:t>
            </a:r>
            <a:r>
              <a:rPr lang="en-US" dirty="0" err="1">
                <a:latin typeface="+mn-lt"/>
              </a:rPr>
              <a:t>MaxP</a:t>
            </a:r>
            <a:r>
              <a:rPr lang="en-US" dirty="0">
                <a:latin typeface="+mn-lt"/>
              </a:rPr>
              <a:t> 		</a:t>
            </a:r>
            <a:r>
              <a:rPr lang="en-US" dirty="0" smtClean="0">
                <a:latin typeface="+mn-lt"/>
              </a:rPr>
              <a:t>	</a:t>
            </a:r>
            <a:r>
              <a:rPr lang="en-US" b="1" dirty="0" smtClean="0">
                <a:latin typeface="+mn-lt"/>
              </a:rPr>
              <a:t>Nose</a:t>
            </a:r>
            <a:r>
              <a:rPr lang="en-US" dirty="0" smtClean="0">
                <a:latin typeface="+mn-lt"/>
              </a:rPr>
              <a:t>:	FNP</a:t>
            </a:r>
            <a:r>
              <a:rPr lang="en-US" dirty="0">
                <a:latin typeface="+mn-lt"/>
              </a:rPr>
              <a:t>:  bridge</a:t>
            </a:r>
          </a:p>
          <a:p>
            <a:r>
              <a:rPr lang="en-US" b="1" dirty="0">
                <a:latin typeface="+mn-lt"/>
              </a:rPr>
              <a:t>Upper lip</a:t>
            </a:r>
            <a:r>
              <a:rPr lang="en-US" dirty="0">
                <a:latin typeface="+mn-lt"/>
              </a:rPr>
              <a:t>:  MNP &amp; </a:t>
            </a:r>
            <a:r>
              <a:rPr lang="en-US" dirty="0" err="1">
                <a:latin typeface="+mn-lt"/>
              </a:rPr>
              <a:t>MaxP</a:t>
            </a:r>
            <a:r>
              <a:rPr lang="en-US" dirty="0">
                <a:latin typeface="+mn-lt"/>
              </a:rPr>
              <a:t> 		</a:t>
            </a:r>
            <a:r>
              <a:rPr lang="en-US" dirty="0" smtClean="0">
                <a:latin typeface="+mn-lt"/>
              </a:rPr>
              <a:t>		MNP</a:t>
            </a:r>
            <a:r>
              <a:rPr lang="en-US" dirty="0">
                <a:latin typeface="+mn-lt"/>
              </a:rPr>
              <a:t>:  </a:t>
            </a:r>
            <a:r>
              <a:rPr lang="en-US" dirty="0" smtClean="0">
                <a:latin typeface="+mn-lt"/>
              </a:rPr>
              <a:t>septum</a:t>
            </a:r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</a:rPr>
              <a:t>Lower lip, jaw</a:t>
            </a:r>
            <a:r>
              <a:rPr lang="en-US" dirty="0">
                <a:latin typeface="+mn-lt"/>
              </a:rPr>
              <a:t>:  mandibular prominence </a:t>
            </a:r>
            <a:r>
              <a:rPr lang="en-US" dirty="0" smtClean="0">
                <a:latin typeface="+mn-lt"/>
              </a:rPr>
              <a:t>		LNP</a:t>
            </a:r>
            <a:r>
              <a:rPr lang="en-US" dirty="0">
                <a:latin typeface="+mn-lt"/>
              </a:rPr>
              <a:t>:  </a:t>
            </a:r>
            <a:r>
              <a:rPr lang="en-US" dirty="0" err="1" smtClean="0">
                <a:latin typeface="+mn-lt"/>
              </a:rPr>
              <a:t>alae</a:t>
            </a:r>
            <a:endParaRPr lang="en-US" dirty="0">
              <a:latin typeface="+mn-lt"/>
            </a:endParaRPr>
          </a:p>
        </p:txBody>
      </p:sp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6"/>
          <a:stretch>
            <a:fillRect/>
          </a:stretch>
        </p:blipFill>
        <p:spPr bwMode="auto">
          <a:xfrm>
            <a:off x="508000" y="1752600"/>
            <a:ext cx="830262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/>
              <a:t>Development of the face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269875" y="5670550"/>
            <a:ext cx="89955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latin typeface="+mn-lt"/>
              </a:rPr>
              <a:t>White: Frontal nasal prominence	Yellow: Maxillary prominence</a:t>
            </a:r>
          </a:p>
          <a:p>
            <a:r>
              <a:rPr lang="en-US" dirty="0" smtClean="0">
                <a:latin typeface="+mn-lt"/>
              </a:rPr>
              <a:t>Green: Medial nasal prominence	Orange: Mandibular prominence</a:t>
            </a:r>
          </a:p>
          <a:p>
            <a:r>
              <a:rPr lang="en-US" dirty="0" smtClean="0">
                <a:latin typeface="+mn-lt"/>
              </a:rPr>
              <a:t>Purple: Lateral nasal prominence</a:t>
            </a:r>
            <a:endParaRPr lang="en-US" dirty="0">
              <a:latin typeface="+mn-lt"/>
            </a:endParaRPr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3684588" y="5330825"/>
            <a:ext cx="177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/>
              <a:t>(</a:t>
            </a:r>
            <a:r>
              <a:rPr lang="en-US" sz="1400">
                <a:hlinkClick r:id="rId5"/>
              </a:rPr>
              <a:t>QuickTime version</a:t>
            </a:r>
            <a:r>
              <a:rPr lang="en-US" sz="1400"/>
              <a:t>)</a:t>
            </a:r>
          </a:p>
        </p:txBody>
      </p:sp>
      <p:pic>
        <p:nvPicPr>
          <p:cNvPr id="3" name="fac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19400" y="1164772"/>
            <a:ext cx="3581400" cy="4093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600" u="sng" dirty="0" smtClean="0">
                <a:latin typeface="+mn-lt"/>
              </a:rPr>
              <a:t>Prominence		Structure formed</a:t>
            </a:r>
            <a:endParaRPr lang="en-US" dirty="0" smtClean="0">
              <a:latin typeface="+mn-lt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8534400" cy="4191000"/>
          </a:xfrm>
        </p:spPr>
        <p:txBody>
          <a:bodyPr/>
          <a:lstStyle/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err="1" smtClean="0"/>
              <a:t>Frontonasal</a:t>
            </a:r>
            <a:r>
              <a:rPr lang="en-US" sz="2800" dirty="0" smtClean="0"/>
              <a:t>		Forehead, bridge of nose</a:t>
            </a:r>
          </a:p>
          <a:p>
            <a:pPr eaLnBrk="1" hangingPunct="1"/>
            <a:r>
              <a:rPr lang="en-US" sz="2800" dirty="0" smtClean="0"/>
              <a:t>Medial nasal		</a:t>
            </a:r>
            <a:r>
              <a:rPr lang="en-US" sz="2800" dirty="0" err="1" smtClean="0"/>
              <a:t>Philtrum</a:t>
            </a:r>
            <a:r>
              <a:rPr lang="en-US" sz="2800" dirty="0" smtClean="0"/>
              <a:t>, nose</a:t>
            </a:r>
          </a:p>
          <a:p>
            <a:pPr eaLnBrk="1" hangingPunct="1"/>
            <a:r>
              <a:rPr lang="en-US" sz="2800" dirty="0" smtClean="0"/>
              <a:t>Lateral nasal		</a:t>
            </a:r>
            <a:r>
              <a:rPr lang="en-US" sz="2800" dirty="0" err="1" smtClean="0"/>
              <a:t>Alae</a:t>
            </a:r>
            <a:r>
              <a:rPr lang="en-US" sz="2800" dirty="0" smtClean="0"/>
              <a:t> of nose</a:t>
            </a:r>
          </a:p>
          <a:p>
            <a:pPr eaLnBrk="1" hangingPunct="1"/>
            <a:r>
              <a:rPr lang="en-US" sz="2800" dirty="0" smtClean="0"/>
              <a:t>Maxillary			Cheeks, lateral, upper lip</a:t>
            </a:r>
          </a:p>
          <a:p>
            <a:pPr eaLnBrk="1" hangingPunct="1"/>
            <a:r>
              <a:rPr lang="en-US" sz="2800" dirty="0" smtClean="0"/>
              <a:t>Mandibular		Lower lip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638"/>
            <a:ext cx="9144000" cy="234156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+mn-lt"/>
              </a:rPr>
              <a:t>Formation of the palate (6-10 weeks)</a:t>
            </a:r>
            <a:br>
              <a:rPr lang="en-US" b="1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Separates oral and nasal cavities</a:t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Derived from three structures</a:t>
            </a:r>
            <a:endParaRPr lang="en-US" dirty="0" smtClean="0">
              <a:latin typeface="+mn-lt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0" y="3124200"/>
            <a:ext cx="9144000" cy="4876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/>
              <a:t>Medial nasal processes </a:t>
            </a:r>
            <a:r>
              <a:rPr lang="en-US" dirty="0" smtClean="0"/>
              <a:t>fuse forming </a:t>
            </a:r>
            <a:r>
              <a:rPr lang="en-US" b="1" dirty="0" smtClean="0"/>
              <a:t>primary palate </a:t>
            </a:r>
            <a:r>
              <a:rPr lang="en-US" dirty="0" smtClean="0"/>
              <a:t>(in adults the </a:t>
            </a:r>
            <a:r>
              <a:rPr lang="en-US" dirty="0" err="1" smtClean="0"/>
              <a:t>premaxillary</a:t>
            </a:r>
            <a:r>
              <a:rPr lang="en-US" dirty="0" smtClean="0"/>
              <a:t> component of maxilla –associated with upper incisors)</a:t>
            </a:r>
          </a:p>
          <a:p>
            <a:pPr eaLnBrk="1" hangingPunct="1">
              <a:buFontTx/>
              <a:buNone/>
            </a:pPr>
            <a:r>
              <a:rPr lang="en-US" b="1" dirty="0" smtClean="0"/>
              <a:t>2 lateral palatine processes </a:t>
            </a:r>
            <a:r>
              <a:rPr lang="en-US" dirty="0" smtClean="0"/>
              <a:t>from maxillary prominences (6th week) grow downward on either side of tongue then turn medially and fuse to form the </a:t>
            </a:r>
            <a:r>
              <a:rPr lang="en-US" b="1" dirty="0" smtClean="0"/>
              <a:t>secondary palate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7" r="14934"/>
          <a:stretch/>
        </p:blipFill>
        <p:spPr bwMode="auto">
          <a:xfrm>
            <a:off x="5257800" y="1447800"/>
            <a:ext cx="3428164" cy="298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52600"/>
            <a:ext cx="5257800" cy="2134907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20638"/>
            <a:ext cx="9144000" cy="13509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b="1" kern="0" dirty="0" smtClean="0">
                <a:latin typeface="+mn-lt"/>
              </a:rPr>
              <a:t>Formation of the palate (6-10 weeks)</a:t>
            </a:r>
            <a:br>
              <a:rPr lang="en-US" b="1" kern="0" dirty="0" smtClean="0">
                <a:latin typeface="+mn-lt"/>
              </a:rPr>
            </a:br>
            <a:r>
              <a:rPr lang="en-US" sz="3200" kern="0" dirty="0" smtClean="0">
                <a:latin typeface="+mn-lt"/>
              </a:rPr>
              <a:t>Separates oral and nasal cavities</a:t>
            </a:r>
            <a:endParaRPr lang="en-US" kern="0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1" y="4953000"/>
            <a:ext cx="8991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Primary Palate: </a:t>
            </a:r>
          </a:p>
          <a:p>
            <a:pPr lvl="1"/>
            <a:r>
              <a:rPr lang="en-US" sz="1600" dirty="0" smtClean="0">
                <a:latin typeface="+mn-lt"/>
              </a:rPr>
              <a:t>derived from </a:t>
            </a:r>
            <a:r>
              <a:rPr lang="en-US" sz="1600" b="1" dirty="0" err="1" smtClean="0">
                <a:latin typeface="+mn-lt"/>
              </a:rPr>
              <a:t>intermaxillary</a:t>
            </a:r>
            <a:r>
              <a:rPr lang="en-US" sz="1600" b="1" dirty="0" smtClean="0">
                <a:latin typeface="+mn-lt"/>
              </a:rPr>
              <a:t> segment </a:t>
            </a:r>
            <a:r>
              <a:rPr lang="en-US" sz="1600" dirty="0" smtClean="0">
                <a:latin typeface="+mn-lt"/>
              </a:rPr>
              <a:t>formed by </a:t>
            </a:r>
            <a:r>
              <a:rPr lang="en-US" sz="1600" b="1" dirty="0" smtClean="0">
                <a:latin typeface="+mn-lt"/>
              </a:rPr>
              <a:t>fusion of the medial nasal processes</a:t>
            </a:r>
          </a:p>
          <a:p>
            <a:r>
              <a:rPr lang="en-US" sz="1800" b="1" dirty="0" smtClean="0">
                <a:latin typeface="+mn-lt"/>
              </a:rPr>
              <a:t>Secondary Palate:</a:t>
            </a:r>
          </a:p>
          <a:p>
            <a:pPr lvl="1"/>
            <a:r>
              <a:rPr lang="en-US" sz="1600" dirty="0" smtClean="0">
                <a:latin typeface="+mn-lt"/>
              </a:rPr>
              <a:t>derived from </a:t>
            </a:r>
            <a:r>
              <a:rPr lang="en-US" sz="1600" b="1" dirty="0" smtClean="0">
                <a:latin typeface="+mn-lt"/>
              </a:rPr>
              <a:t>palatal shelves </a:t>
            </a:r>
            <a:r>
              <a:rPr lang="en-US" sz="1600" dirty="0" smtClean="0">
                <a:latin typeface="+mn-lt"/>
              </a:rPr>
              <a:t>that grow from the </a:t>
            </a:r>
            <a:r>
              <a:rPr lang="en-US" sz="1600" b="1" dirty="0" smtClean="0">
                <a:latin typeface="+mn-lt"/>
              </a:rPr>
              <a:t>maxillary processes</a:t>
            </a:r>
            <a:endParaRPr lang="en-US" sz="16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72200" y="381000"/>
            <a:ext cx="2971800" cy="1752600"/>
          </a:xfrm>
        </p:spPr>
        <p:txBody>
          <a:bodyPr/>
          <a:lstStyle/>
          <a:p>
            <a:pPr eaLnBrk="1" hangingPunct="1"/>
            <a:r>
              <a:rPr lang="en-US" sz="2800" smtClean="0"/>
              <a:t>Frontal (AC) and ventral (BD) views of forming palate, week 6.5.  </a:t>
            </a:r>
          </a:p>
        </p:txBody>
      </p:sp>
      <p:sp>
        <p:nvSpPr>
          <p:cNvPr id="3891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400800" y="2895600"/>
            <a:ext cx="2438400" cy="2667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000" smtClean="0"/>
              <a:t>The tongue is located between the palatine shelves</a:t>
            </a:r>
          </a:p>
        </p:txBody>
      </p:sp>
      <p:pic>
        <p:nvPicPr>
          <p:cNvPr id="38916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68500"/>
            <a:ext cx="6053138" cy="4889500"/>
          </a:xfrm>
        </p:spPr>
      </p:pic>
      <p:grpSp>
        <p:nvGrpSpPr>
          <p:cNvPr id="41992" name="Group 8"/>
          <p:cNvGrpSpPr>
            <a:grpSpLocks/>
          </p:cNvGrpSpPr>
          <p:nvPr/>
        </p:nvGrpSpPr>
        <p:grpSpPr bwMode="auto">
          <a:xfrm>
            <a:off x="1447800" y="3810000"/>
            <a:ext cx="738188" cy="304800"/>
            <a:chOff x="1632" y="2182"/>
            <a:chExt cx="465" cy="192"/>
          </a:xfrm>
        </p:grpSpPr>
        <p:sp>
          <p:nvSpPr>
            <p:cNvPr id="38922" name="AutoShape 6"/>
            <p:cNvSpPr>
              <a:spLocks noChangeArrowheads="1"/>
            </p:cNvSpPr>
            <p:nvPr/>
          </p:nvSpPr>
          <p:spPr bwMode="auto">
            <a:xfrm rot="5400000" flipH="1">
              <a:off x="1632" y="2182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75 w 21600"/>
                <a:gd name="T13" fmla="*/ 2925 h 21600"/>
                <a:gd name="T14" fmla="*/ 18225 w 21600"/>
                <a:gd name="T15" fmla="*/ 92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BFF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3" name="AutoShape 7"/>
            <p:cNvSpPr>
              <a:spLocks noChangeArrowheads="1"/>
            </p:cNvSpPr>
            <p:nvPr/>
          </p:nvSpPr>
          <p:spPr bwMode="auto">
            <a:xfrm rot="-5400000">
              <a:off x="1905" y="2182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75 w 21600"/>
                <a:gd name="T13" fmla="*/ 2925 h 21600"/>
                <a:gd name="T14" fmla="*/ 18225 w 21600"/>
                <a:gd name="T15" fmla="*/ 92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BFF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0" name="TextBox 2"/>
          <p:cNvSpPr txBox="1">
            <a:spLocks noChangeArrowheads="1"/>
          </p:cNvSpPr>
          <p:nvPr/>
        </p:nvSpPr>
        <p:spPr bwMode="auto">
          <a:xfrm>
            <a:off x="842963" y="1809750"/>
            <a:ext cx="177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/>
              <a:t>(</a:t>
            </a:r>
            <a:r>
              <a:rPr lang="en-US" sz="1400">
                <a:hlinkClick r:id="rId8"/>
              </a:rPr>
              <a:t>QuickTime version</a:t>
            </a:r>
            <a:r>
              <a:rPr lang="en-US" sz="1400"/>
              <a:t>)</a:t>
            </a:r>
          </a:p>
        </p:txBody>
      </p:sp>
      <p:sp>
        <p:nvSpPr>
          <p:cNvPr id="38921" name="TextBox 10"/>
          <p:cNvSpPr txBox="1">
            <a:spLocks noChangeArrowheads="1"/>
          </p:cNvSpPr>
          <p:nvPr/>
        </p:nvSpPr>
        <p:spPr bwMode="auto">
          <a:xfrm>
            <a:off x="3935413" y="1828800"/>
            <a:ext cx="177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/>
              <a:t>(</a:t>
            </a:r>
            <a:r>
              <a:rPr lang="en-US" sz="1400">
                <a:hlinkClick r:id="rId9"/>
              </a:rPr>
              <a:t>QuickTime version</a:t>
            </a:r>
            <a:r>
              <a:rPr lang="en-US" sz="1400"/>
              <a:t>)</a:t>
            </a:r>
          </a:p>
        </p:txBody>
      </p:sp>
      <p:pic>
        <p:nvPicPr>
          <p:cNvPr id="6" name="palate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0696" y="304800"/>
            <a:ext cx="1453415" cy="1438275"/>
          </a:xfrm>
          <a:prstGeom prst="rect">
            <a:avLst/>
          </a:prstGeom>
        </p:spPr>
      </p:pic>
      <p:pic>
        <p:nvPicPr>
          <p:cNvPr id="7" name="palate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64426" y="304800"/>
            <a:ext cx="1538366" cy="1522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1825" y="2028825"/>
            <a:ext cx="5972175" cy="4829175"/>
          </a:xfrm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3200400" cy="1371600"/>
          </a:xfrm>
        </p:spPr>
        <p:txBody>
          <a:bodyPr/>
          <a:lstStyle/>
          <a:p>
            <a:pPr eaLnBrk="1" hangingPunct="1"/>
            <a:r>
              <a:rPr lang="en-US" sz="2800" smtClean="0"/>
              <a:t>Frontal (A,C) and ventral views (B,D) of 7.5 week embryo.  </a:t>
            </a:r>
          </a:p>
        </p:txBody>
      </p:sp>
      <p:sp>
        <p:nvSpPr>
          <p:cNvPr id="39940" name="Text Box 10"/>
          <p:cNvSpPr txBox="1">
            <a:spLocks noChangeArrowheads="1"/>
          </p:cNvSpPr>
          <p:nvPr/>
        </p:nvSpPr>
        <p:spPr bwMode="auto">
          <a:xfrm>
            <a:off x="76200" y="2362200"/>
            <a:ext cx="27590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chemeClr val="tx2"/>
                </a:solidFill>
                <a:latin typeface="Calibri" pitchFamily="34" charset="0"/>
              </a:rPr>
              <a:t>The tongue has moved downward and the palatal shelves are oriented horizontally.</a:t>
            </a:r>
          </a:p>
        </p:txBody>
      </p:sp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4114800" y="1676400"/>
            <a:ext cx="1779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/>
              <a:t>(</a:t>
            </a:r>
            <a:r>
              <a:rPr lang="en-US" sz="1400">
                <a:hlinkClick r:id="rId8"/>
              </a:rPr>
              <a:t>QuickTime version</a:t>
            </a:r>
            <a:r>
              <a:rPr lang="en-US" sz="1400"/>
              <a:t>)</a:t>
            </a:r>
          </a:p>
        </p:txBody>
      </p:sp>
      <p:sp>
        <p:nvSpPr>
          <p:cNvPr id="39944" name="TextBox 7"/>
          <p:cNvSpPr txBox="1">
            <a:spLocks noChangeArrowheads="1"/>
          </p:cNvSpPr>
          <p:nvPr/>
        </p:nvSpPr>
        <p:spPr bwMode="auto">
          <a:xfrm>
            <a:off x="6978650" y="1695450"/>
            <a:ext cx="1779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/>
              <a:t>(</a:t>
            </a:r>
            <a:r>
              <a:rPr lang="en-US" sz="1400">
                <a:hlinkClick r:id="rId9"/>
              </a:rPr>
              <a:t>QuickTime version</a:t>
            </a:r>
            <a:r>
              <a:rPr lang="en-US" sz="1400"/>
              <a:t>)</a:t>
            </a:r>
          </a:p>
        </p:txBody>
      </p:sp>
      <p:pic>
        <p:nvPicPr>
          <p:cNvPr id="13" name="palate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47104" y="228600"/>
            <a:ext cx="1453415" cy="1438275"/>
          </a:xfrm>
          <a:prstGeom prst="rect">
            <a:avLst/>
          </a:prstGeom>
        </p:spPr>
      </p:pic>
      <p:pic>
        <p:nvPicPr>
          <p:cNvPr id="14" name="palate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6600" y="154059"/>
            <a:ext cx="1538366" cy="1522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800" b="1" dirty="0" smtClean="0">
                <a:latin typeface="+mn-lt"/>
              </a:rPr>
              <a:t>Cleft Lip &amp; Palate (CL/P) and Cleft Plate (CP)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124200"/>
            <a:ext cx="8229600" cy="3733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CP and CL/P have </a:t>
            </a:r>
            <a:r>
              <a:rPr lang="en-US" sz="2400" dirty="0"/>
              <a:t>distinct </a:t>
            </a:r>
            <a:r>
              <a:rPr lang="en-US" sz="2400" dirty="0" smtClean="0"/>
              <a:t>etiologies and therefore are tracked separately</a:t>
            </a:r>
            <a:endParaRPr 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CP (Cleft Palate): defect ONLY in secondary palate </a:t>
            </a:r>
            <a:r>
              <a:rPr lang="en-US" sz="2000" dirty="0" smtClean="0"/>
              <a:t>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CL/P (Cleft lip with or without cleft palate): defect in elements of the primary palate –may also involve secondary palate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Rather common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CL/P: 1 in 940 births in 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CP: 1 in 1500 births in US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Can happen anywhere fusion needs to occur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Usually can be repaired with surgery </a:t>
            </a:r>
            <a:endParaRPr lang="en-US" sz="2400" u="sng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16" y="1790699"/>
            <a:ext cx="1130440" cy="113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://upload.wikimedia.org/wikipedia/commons/thumb/1/1f/Cleftpalate1.png/120px-Cleftpalat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560" y="1778138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007160" y="1428690"/>
            <a:ext cx="1143000" cy="1505010"/>
            <a:chOff x="5257800" y="1428690"/>
            <a:chExt cx="1143000" cy="1505010"/>
          </a:xfrm>
        </p:grpSpPr>
        <p:pic>
          <p:nvPicPr>
            <p:cNvPr id="10" name="Picture 4" descr="http://upload.wikimedia.org/wikipedia/commons/thumb/8/82/Cleftpalate3.png/120px-Cleftpalate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1790699"/>
              <a:ext cx="1143000" cy="114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601838" y="1428690"/>
              <a:ext cx="4539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+mn-lt"/>
                </a:rPr>
                <a:t>CP</a:t>
              </a:r>
              <a:endParaRPr lang="en-US" sz="2000" b="1" dirty="0">
                <a:latin typeface="+mn-lt"/>
              </a:endParaRPr>
            </a:p>
          </p:txBody>
        </p:sp>
      </p:grp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923" y="1783580"/>
            <a:ext cx="1157237" cy="11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Brace 6"/>
          <p:cNvSpPr/>
          <p:nvPr/>
        </p:nvSpPr>
        <p:spPr bwMode="auto">
          <a:xfrm rot="16200000">
            <a:off x="5026405" y="104956"/>
            <a:ext cx="362310" cy="2895600"/>
          </a:xfrm>
          <a:prstGeom prst="rightBrace">
            <a:avLst>
              <a:gd name="adj1" fmla="val 77197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1080" y="1021730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CL/P</a:t>
            </a:r>
            <a:endParaRPr lang="en-US" sz="18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Early pharyngeal apparatus development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1905000"/>
            <a:ext cx="6969125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1944688" y="5181600"/>
            <a:ext cx="57515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latin typeface="Calibri" pitchFamily="34" charset="0"/>
              </a:rPr>
              <a:t>5 pairs arise in cranial to caudal direction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latin typeface="Calibri" pitchFamily="34" charset="0"/>
              </a:rPr>
              <a:t>Arch 1 = Mandible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latin typeface="Calibri" pitchFamily="34" charset="0"/>
              </a:rPr>
              <a:t>Arch 2-4, 6 = Neck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latin typeface="Calibri" pitchFamily="34" charset="0"/>
              </a:rPr>
              <a:t>No Arch 5 in mammals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+mn-lt"/>
              </a:rPr>
              <a:t>Causes of CL/P or C</a:t>
            </a:r>
            <a:r>
              <a:rPr lang="en-US" smtClean="0">
                <a:solidFill>
                  <a:schemeClr val="tx1"/>
                </a:solidFill>
                <a:latin typeface="+mn-lt"/>
              </a:rPr>
              <a:t>P</a:t>
            </a:r>
            <a:r>
              <a:rPr lang="en-US" smtClean="0">
                <a:latin typeface="+mn-lt"/>
              </a:rPr>
              <a:t> -- part I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Genetics: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Syndromic vs. nonsyndromic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400+ single-gene causes of CL/P or CP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Signaling pathays: </a:t>
            </a:r>
          </a:p>
          <a:p>
            <a:pPr lvl="3" eaLnBrk="1" hangingPunct="1">
              <a:lnSpc>
                <a:spcPct val="90000"/>
              </a:lnSpc>
            </a:pPr>
            <a:r>
              <a:rPr lang="en-US" smtClean="0"/>
              <a:t>FGF, BMP, Shh, retinoic acid	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Single-gene causes almost always syndromic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Repeated use of common molecular pathways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Non-syndromic CL/P or CP are genetically complex traits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609600"/>
            <a:ext cx="80010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+mn-lt"/>
              </a:rPr>
              <a:t>Causes of CL/P or C</a:t>
            </a:r>
            <a:r>
              <a:rPr lang="en-US" smtClean="0">
                <a:solidFill>
                  <a:schemeClr val="tx1"/>
                </a:solidFill>
                <a:latin typeface="+mn-lt"/>
              </a:rPr>
              <a:t>P</a:t>
            </a:r>
            <a:r>
              <a:rPr lang="en-US" smtClean="0">
                <a:latin typeface="+mn-lt"/>
              </a:rPr>
              <a:t> -- part II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Environment:</a:t>
            </a:r>
          </a:p>
          <a:p>
            <a:pPr lvl="1" eaLnBrk="1" hangingPunct="1"/>
            <a:r>
              <a:rPr lang="en-US" dirty="0" smtClean="0"/>
              <a:t>Nutrition, drugs, maternal infection, maternal smoking and alcohol use</a:t>
            </a:r>
          </a:p>
          <a:p>
            <a:pPr lvl="2" eaLnBrk="1" hangingPunct="1"/>
            <a:r>
              <a:rPr lang="en-US" dirty="0" smtClean="0"/>
              <a:t>Folic acid, exogenous </a:t>
            </a:r>
            <a:r>
              <a:rPr lang="en-US" dirty="0" err="1" smtClean="0"/>
              <a:t>retinoids</a:t>
            </a:r>
            <a:r>
              <a:rPr lang="en-US" dirty="0" smtClean="0"/>
              <a:t> (</a:t>
            </a:r>
            <a:r>
              <a:rPr lang="en-US" dirty="0" err="1" smtClean="0"/>
              <a:t>accutane</a:t>
            </a:r>
            <a:r>
              <a:rPr lang="en-US" dirty="0" smtClean="0"/>
              <a:t>) and/or disruption of RA pathway (alcohol)</a:t>
            </a:r>
          </a:p>
          <a:p>
            <a:pPr eaLnBrk="1" hangingPunct="1"/>
            <a:r>
              <a:rPr lang="en-US" dirty="0" smtClean="0"/>
              <a:t>Genetics &amp; environment can interact:</a:t>
            </a:r>
          </a:p>
          <a:p>
            <a:pPr lvl="1" eaLnBrk="1" hangingPunct="1"/>
            <a:r>
              <a:rPr lang="en-US" sz="2400" dirty="0" smtClean="0"/>
              <a:t>e.g. </a:t>
            </a:r>
            <a:r>
              <a:rPr lang="en-US" sz="2400" dirty="0" err="1" smtClean="0"/>
              <a:t>TGF</a:t>
            </a:r>
            <a:r>
              <a:rPr lang="en-US" sz="2400" dirty="0" err="1" smtClean="0">
                <a:sym typeface="Symbol" pitchFamily="18" charset="2"/>
              </a:rPr>
              <a:t>b</a:t>
            </a:r>
            <a:r>
              <a:rPr lang="en-US" sz="2400" dirty="0" smtClean="0"/>
              <a:t> mutation increases risk of CL/P or CP; maternal smoking perturbs </a:t>
            </a:r>
            <a:r>
              <a:rPr lang="en-US" sz="2400" dirty="0" err="1" smtClean="0"/>
              <a:t>TGF</a:t>
            </a:r>
            <a:r>
              <a:rPr lang="en-US" sz="2400" dirty="0" err="1" smtClean="0">
                <a:sym typeface="Symbol" pitchFamily="18" charset="2"/>
              </a:rPr>
              <a:t>b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 smtClean="0"/>
              <a:t> pathway and therefore further increases risk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6" b="4768"/>
          <a:stretch>
            <a:fillRect/>
          </a:stretch>
        </p:blipFill>
        <p:spPr bwMode="auto">
          <a:xfrm>
            <a:off x="3759200" y="2171700"/>
            <a:ext cx="4394200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3986213" y="4029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44036" name="Rectangle 7"/>
          <p:cNvSpPr>
            <a:spLocks noChangeArrowheads="1"/>
          </p:cNvSpPr>
          <p:nvPr/>
        </p:nvSpPr>
        <p:spPr bwMode="auto">
          <a:xfrm>
            <a:off x="533400" y="304800"/>
            <a:ext cx="8077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400">
                <a:solidFill>
                  <a:schemeClr val="tx2"/>
                </a:solidFill>
                <a:latin typeface="+mn-lt"/>
              </a:rPr>
              <a:t>What happened here?</a:t>
            </a:r>
            <a:br>
              <a:rPr lang="en-US" sz="4400">
                <a:solidFill>
                  <a:schemeClr val="tx2"/>
                </a:solidFill>
                <a:latin typeface="+mn-lt"/>
              </a:rPr>
            </a:br>
            <a:r>
              <a:rPr lang="en-US" sz="4400">
                <a:solidFill>
                  <a:schemeClr val="tx2"/>
                </a:solidFill>
                <a:latin typeface="+mn-lt"/>
              </a:rPr>
              <a:t>Bilateral cleft lip and palate</a:t>
            </a:r>
          </a:p>
        </p:txBody>
      </p:sp>
      <p:grpSp>
        <p:nvGrpSpPr>
          <p:cNvPr id="61450" name="Group 10"/>
          <p:cNvGrpSpPr>
            <a:grpSpLocks/>
          </p:cNvGrpSpPr>
          <p:nvPr/>
        </p:nvGrpSpPr>
        <p:grpSpPr bwMode="auto">
          <a:xfrm>
            <a:off x="5715000" y="4038600"/>
            <a:ext cx="762000" cy="304800"/>
            <a:chOff x="3504" y="2448"/>
            <a:chExt cx="480" cy="192"/>
          </a:xfrm>
        </p:grpSpPr>
        <p:sp>
          <p:nvSpPr>
            <p:cNvPr id="44040" name="Line 8"/>
            <p:cNvSpPr>
              <a:spLocks noChangeShapeType="1"/>
            </p:cNvSpPr>
            <p:nvPr/>
          </p:nvSpPr>
          <p:spPr bwMode="auto">
            <a:xfrm>
              <a:off x="3504" y="2448"/>
              <a:ext cx="192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4041" name="Line 9"/>
            <p:cNvSpPr>
              <a:spLocks noChangeShapeType="1"/>
            </p:cNvSpPr>
            <p:nvPr/>
          </p:nvSpPr>
          <p:spPr bwMode="auto">
            <a:xfrm flipH="1">
              <a:off x="3792" y="2448"/>
              <a:ext cx="192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44038" name="TextBox 4"/>
          <p:cNvSpPr txBox="1">
            <a:spLocks noChangeArrowheads="1"/>
          </p:cNvSpPr>
          <p:nvPr/>
        </p:nvSpPr>
        <p:spPr bwMode="auto">
          <a:xfrm>
            <a:off x="381000" y="5867400"/>
            <a:ext cx="825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000">
                <a:latin typeface="+mn-lt"/>
              </a:rPr>
              <a:t>Caused by bilateral hypoplasia of the maxillary process, so there is insufficient tissue to merge with the medial nasal prominences on both sides</a:t>
            </a:r>
          </a:p>
        </p:txBody>
      </p:sp>
      <p:pic>
        <p:nvPicPr>
          <p:cNvPr id="4403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59" b="7889"/>
          <a:stretch>
            <a:fillRect/>
          </a:stretch>
        </p:blipFill>
        <p:spPr bwMode="auto">
          <a:xfrm>
            <a:off x="762000" y="1828800"/>
            <a:ext cx="2844800" cy="362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76275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+mn-lt"/>
              </a:rPr>
              <a:t>Varieties of facial clefts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6324600" y="4953000"/>
            <a:ext cx="24384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u="sng" dirty="0">
                <a:latin typeface="+mn-lt"/>
              </a:rPr>
              <a:t>Median cleft </a:t>
            </a:r>
            <a:r>
              <a:rPr lang="en-US" sz="2000" b="1" u="sng" dirty="0" smtClean="0">
                <a:latin typeface="+mn-lt"/>
              </a:rPr>
              <a:t>lip</a:t>
            </a:r>
            <a:endParaRPr lang="en-US" sz="2000" u="sng" dirty="0" smtClean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Incomplete </a:t>
            </a:r>
            <a:r>
              <a:rPr lang="en-US" sz="1800" dirty="0">
                <a:latin typeface="+mn-lt"/>
              </a:rPr>
              <a:t>fusion of two medial nasal processes.</a:t>
            </a: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762000" y="4953000"/>
            <a:ext cx="27432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u="sng" dirty="0">
                <a:latin typeface="+mn-lt"/>
              </a:rPr>
              <a:t>Oblique facial cleft</a:t>
            </a:r>
            <a:endParaRPr lang="en-US" sz="2000" u="sng" dirty="0" smtClean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Failure </a:t>
            </a:r>
            <a:r>
              <a:rPr lang="en-US" sz="1800" dirty="0">
                <a:latin typeface="+mn-lt"/>
              </a:rPr>
              <a:t>of medial and lateral nasal processes to fuse with maxillary process</a:t>
            </a: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3657600" y="4953000"/>
            <a:ext cx="25908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u="sng" dirty="0" err="1">
                <a:latin typeface="+mn-lt"/>
              </a:rPr>
              <a:t>Macrostoma</a:t>
            </a:r>
            <a:endParaRPr lang="en-US" sz="2000" u="sng" dirty="0" smtClean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Incomplete merging </a:t>
            </a:r>
            <a:r>
              <a:rPr lang="en-US" sz="1800" dirty="0">
                <a:latin typeface="+mn-lt"/>
              </a:rPr>
              <a:t>of maxillary &amp;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mandibular </a:t>
            </a:r>
            <a:r>
              <a:rPr lang="en-US" sz="1800" dirty="0" smtClean="0">
                <a:latin typeface="+mn-lt"/>
              </a:rPr>
              <a:t>processes</a:t>
            </a:r>
            <a:endParaRPr lang="en-US" sz="1800" dirty="0">
              <a:latin typeface="+mn-lt"/>
            </a:endParaRPr>
          </a:p>
        </p:txBody>
      </p:sp>
      <p:pic>
        <p:nvPicPr>
          <p:cNvPr id="45063" name="Picture 10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18877" r="3424" b="6558"/>
          <a:stretch>
            <a:fillRect/>
          </a:stretch>
        </p:blipFill>
        <p:spPr bwMode="auto">
          <a:xfrm>
            <a:off x="725488" y="1447800"/>
            <a:ext cx="7691437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0" grpId="0" build="p" autoUpdateAnimBg="0"/>
      <p:bldP spid="62471" grpId="0" build="p" autoUpdateAnimBg="0"/>
      <p:bldP spid="62472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 err="1" smtClean="0"/>
              <a:t>Frontonasal</a:t>
            </a:r>
            <a:r>
              <a:rPr lang="en-US" dirty="0" smtClean="0"/>
              <a:t> dysplasia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pPr eaLnBrk="1" hangingPunct="1"/>
            <a:r>
              <a:rPr lang="en-US" sz="1800" dirty="0" smtClean="0"/>
              <a:t>Too much tissue in </a:t>
            </a:r>
            <a:r>
              <a:rPr lang="en-US" sz="1800" dirty="0" err="1" smtClean="0"/>
              <a:t>frontonasal</a:t>
            </a:r>
            <a:r>
              <a:rPr lang="en-US" sz="1800" dirty="0" smtClean="0"/>
              <a:t> prominence (hyperplasia) or other errors cause incomplete fusion of medial nasal processes</a:t>
            </a:r>
          </a:p>
          <a:p>
            <a:pPr eaLnBrk="1" hangingPunct="1"/>
            <a:r>
              <a:rPr lang="en-US" sz="1800" dirty="0" err="1" smtClean="0"/>
              <a:t>Hypertelorism</a:t>
            </a:r>
            <a:r>
              <a:rPr lang="en-US" sz="1800" dirty="0" smtClean="0"/>
              <a:t>, broad nasal bridge, or even two external nares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18985" r="2971" b="6703"/>
          <a:stretch>
            <a:fillRect/>
          </a:stretch>
        </p:blipFill>
        <p:spPr bwMode="auto">
          <a:xfrm>
            <a:off x="642938" y="3449638"/>
            <a:ext cx="7723187" cy="325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6" b="4768"/>
          <a:stretch>
            <a:fillRect/>
          </a:stretch>
        </p:blipFill>
        <p:spPr bwMode="auto">
          <a:xfrm>
            <a:off x="5783263" y="2247900"/>
            <a:ext cx="3360737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295400"/>
          </a:xfrm>
        </p:spPr>
        <p:txBody>
          <a:bodyPr/>
          <a:lstStyle/>
          <a:p>
            <a:pPr eaLnBrk="1" hangingPunct="1"/>
            <a:r>
              <a:rPr lang="en-US" dirty="0" smtClean="0"/>
              <a:t>Organization &amp; components of pharyngeal arches</a:t>
            </a:r>
          </a:p>
        </p:txBody>
      </p:sp>
      <p:pic>
        <p:nvPicPr>
          <p:cNvPr id="6147" name="Picture 3" descr="sca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1933583"/>
            <a:ext cx="6456362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2141538"/>
            <a:ext cx="2673350" cy="235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149" name="Straight Connector 5"/>
          <p:cNvCxnSpPr>
            <a:cxnSpLocks noChangeShapeType="1"/>
          </p:cNvCxnSpPr>
          <p:nvPr/>
        </p:nvCxnSpPr>
        <p:spPr bwMode="auto">
          <a:xfrm flipV="1">
            <a:off x="872946" y="2295681"/>
            <a:ext cx="1143000" cy="381000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1719580" y="2057400"/>
            <a:ext cx="1358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 dirty="0"/>
              <a:t>plane of section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645" y="4983540"/>
            <a:ext cx="3785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Endoderm</a:t>
            </a:r>
            <a:r>
              <a:rPr lang="en-US" sz="2000" dirty="0" smtClean="0"/>
              <a:t> </a:t>
            </a:r>
            <a:r>
              <a:rPr lang="en-US" sz="1600" dirty="0" smtClean="0"/>
              <a:t>– pharyngeal pouches</a:t>
            </a:r>
            <a:endParaRPr lang="en-US" sz="2000" dirty="0" smtClean="0"/>
          </a:p>
          <a:p>
            <a:r>
              <a:rPr lang="en-US" sz="2000" b="1" dirty="0" smtClean="0"/>
              <a:t>Mesoderm</a:t>
            </a:r>
            <a:r>
              <a:rPr lang="en-US" sz="2000" dirty="0" smtClean="0"/>
              <a:t> </a:t>
            </a:r>
            <a:r>
              <a:rPr lang="en-US" sz="1600" dirty="0" smtClean="0"/>
              <a:t>– skeletal muscle</a:t>
            </a:r>
            <a:endParaRPr lang="en-US" sz="2000" dirty="0" smtClean="0"/>
          </a:p>
          <a:p>
            <a:r>
              <a:rPr lang="en-US" sz="2000" b="1" dirty="0" smtClean="0"/>
              <a:t>Ectoderm</a:t>
            </a:r>
            <a:r>
              <a:rPr lang="en-US" sz="2000" dirty="0" smtClean="0"/>
              <a:t> </a:t>
            </a:r>
            <a:r>
              <a:rPr lang="en-US" sz="1600" dirty="0" smtClean="0"/>
              <a:t>– pharyngeal clefts</a:t>
            </a:r>
            <a:endParaRPr lang="en-US" sz="2000" dirty="0" smtClean="0"/>
          </a:p>
          <a:p>
            <a:r>
              <a:rPr lang="en-US" sz="2000" b="1" dirty="0" smtClean="0"/>
              <a:t>Neural crest </a:t>
            </a:r>
            <a:r>
              <a:rPr lang="en-US" sz="1600" dirty="0" smtClean="0"/>
              <a:t>– PNS components, cartilage, bone, CT, smooth muscle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107440" y="4770210"/>
            <a:ext cx="533400" cy="2793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i="1" dirty="0" smtClean="0"/>
              <a:t>In vivo</a:t>
            </a:r>
            <a:r>
              <a:rPr lang="en-US" dirty="0" smtClean="0"/>
              <a:t> marking of pharyngeal arch components</a:t>
            </a:r>
            <a:endParaRPr lang="en-US" i="1" dirty="0" smtClean="0"/>
          </a:p>
        </p:txBody>
      </p:sp>
      <p:grpSp>
        <p:nvGrpSpPr>
          <p:cNvPr id="7171" name="Group 8"/>
          <p:cNvGrpSpPr>
            <a:grpSpLocks/>
          </p:cNvGrpSpPr>
          <p:nvPr/>
        </p:nvGrpSpPr>
        <p:grpSpPr bwMode="auto">
          <a:xfrm>
            <a:off x="876300" y="1676400"/>
            <a:ext cx="7396163" cy="4657725"/>
            <a:chOff x="768" y="1248"/>
            <a:chExt cx="4659" cy="2934"/>
          </a:xfrm>
        </p:grpSpPr>
        <p:pic>
          <p:nvPicPr>
            <p:cNvPr id="717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248"/>
              <a:ext cx="3747" cy="2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3" name="Text Box 5"/>
            <p:cNvSpPr txBox="1">
              <a:spLocks noChangeArrowheads="1"/>
            </p:cNvSpPr>
            <p:nvPr/>
          </p:nvSpPr>
          <p:spPr bwMode="auto">
            <a:xfrm>
              <a:off x="768" y="1680"/>
              <a:ext cx="9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000">
                  <a:latin typeface="Calibri" pitchFamily="34" charset="0"/>
                  <a:ea typeface="Osaka"/>
                  <a:cs typeface="Osaka"/>
                </a:rPr>
                <a:t>Neural Crest</a:t>
              </a:r>
            </a:p>
          </p:txBody>
        </p:sp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897" y="2707"/>
              <a:ext cx="8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000">
                  <a:latin typeface="Calibri" pitchFamily="34" charset="0"/>
                  <a:ea typeface="Osaka"/>
                  <a:cs typeface="Osaka"/>
                </a:rPr>
                <a:t>Mesoderm</a:t>
              </a:r>
            </a:p>
          </p:txBody>
        </p:sp>
        <p:sp>
          <p:nvSpPr>
            <p:cNvPr id="7175" name="Text Box 7"/>
            <p:cNvSpPr txBox="1">
              <a:spLocks noChangeArrowheads="1"/>
            </p:cNvSpPr>
            <p:nvPr/>
          </p:nvSpPr>
          <p:spPr bwMode="auto">
            <a:xfrm>
              <a:off x="959" y="3638"/>
              <a:ext cx="74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000">
                  <a:latin typeface="Calibri" pitchFamily="34" charset="0"/>
                  <a:ea typeface="Osaka"/>
                  <a:cs typeface="Osaka"/>
                </a:rPr>
                <a:t>Ectoderm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8600" y="6400800"/>
            <a:ext cx="8836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(NOT shown is </a:t>
            </a:r>
            <a:r>
              <a:rPr lang="en-US" b="1" u="sng" dirty="0" smtClean="0"/>
              <a:t>endoderm</a:t>
            </a:r>
            <a:r>
              <a:rPr lang="en-US" dirty="0" smtClean="0"/>
              <a:t>, which lines the inside of the arches)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4572000" cy="2971800"/>
          </a:xfrm>
        </p:spPr>
        <p:txBody>
          <a:bodyPr/>
          <a:lstStyle/>
          <a:p>
            <a:pPr eaLnBrk="1" hangingPunct="1"/>
            <a:r>
              <a:rPr lang="en-US" sz="3600" smtClean="0"/>
              <a:t>Coincident development of related structures within the pharyngeal apparatus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381000" y="3124200"/>
            <a:ext cx="4648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dirty="0">
                <a:latin typeface="Calibri" pitchFamily="34" charset="0"/>
              </a:rPr>
              <a:t>Significance: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dirty="0">
                <a:latin typeface="Calibri" pitchFamily="34" charset="0"/>
              </a:rPr>
              <a:t>Understanding the origins of  developmentally-related structures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dirty="0">
                <a:latin typeface="Calibri" pitchFamily="34" charset="0"/>
              </a:rPr>
              <a:t>A </a:t>
            </a:r>
            <a:r>
              <a:rPr lang="en-US" dirty="0" smtClean="0">
                <a:latin typeface="Calibri" pitchFamily="34" charset="0"/>
              </a:rPr>
              <a:t>lesion </a:t>
            </a:r>
            <a:r>
              <a:rPr lang="en-US" dirty="0">
                <a:latin typeface="Calibri" pitchFamily="34" charset="0"/>
              </a:rPr>
              <a:t>affecting a particular pharyngeal arch will frequently affect multiple developmentally related structures</a:t>
            </a: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10390" r="6950" b="3896"/>
          <a:stretch>
            <a:fillRect/>
          </a:stretch>
        </p:blipFill>
        <p:spPr bwMode="auto">
          <a:xfrm>
            <a:off x="5257800" y="223838"/>
            <a:ext cx="3709988" cy="655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10793" r="4688" b="3110"/>
          <a:stretch>
            <a:fillRect/>
          </a:stretch>
        </p:blipFill>
        <p:spPr bwMode="auto">
          <a:xfrm>
            <a:off x="4291013" y="133350"/>
            <a:ext cx="4852987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4419600" cy="1600200"/>
          </a:xfrm>
        </p:spPr>
        <p:txBody>
          <a:bodyPr/>
          <a:lstStyle/>
          <a:p>
            <a:pPr eaLnBrk="1" hangingPunct="1"/>
            <a:r>
              <a:rPr lang="en-US" smtClean="0"/>
              <a:t>Pharyngeal arch derivatives</a:t>
            </a:r>
            <a:br>
              <a:rPr lang="en-US" smtClean="0"/>
            </a:br>
            <a:r>
              <a:rPr lang="en-US" smtClean="0"/>
              <a:t>(summary)</a:t>
            </a:r>
          </a:p>
        </p:txBody>
      </p:sp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t="12515" r="4047" b="4768"/>
          <a:stretch>
            <a:fillRect/>
          </a:stretch>
        </p:blipFill>
        <p:spPr bwMode="auto">
          <a:xfrm>
            <a:off x="0" y="2438400"/>
            <a:ext cx="42672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Arch Defects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382000" cy="1447800"/>
          </a:xfrm>
        </p:spPr>
        <p:txBody>
          <a:bodyPr/>
          <a:lstStyle/>
          <a:p>
            <a:pPr marL="228600" indent="-228600" eaLnBrk="1" hangingPunct="1"/>
            <a:r>
              <a:rPr lang="en-US" sz="2200" smtClean="0"/>
              <a:t>Pierre Robin Syndrome: small mandible, cleft palate, middle ear defects, low-set ears</a:t>
            </a:r>
          </a:p>
          <a:p>
            <a:pPr marL="228600" indent="-228600" eaLnBrk="1" hangingPunct="1"/>
            <a:r>
              <a:rPr lang="en-US" sz="2200" smtClean="0"/>
              <a:t>Treacher Collins Syndrome: mutation in </a:t>
            </a:r>
            <a:r>
              <a:rPr lang="en-US" sz="2200" i="1" smtClean="0"/>
              <a:t>Treacle</a:t>
            </a:r>
            <a:r>
              <a:rPr lang="en-US" sz="2200" smtClean="0"/>
              <a:t> gene, small mandible, middle ear defects, low-set ears,  cleft plate, tooth defects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" t="12837" r="3349" b="3828"/>
          <a:stretch>
            <a:fillRect/>
          </a:stretch>
        </p:blipFill>
        <p:spPr bwMode="auto">
          <a:xfrm>
            <a:off x="1247775" y="2336800"/>
            <a:ext cx="6605588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21709</TotalTime>
  <Words>2489</Words>
  <Application>Microsoft Office PowerPoint</Application>
  <PresentationFormat>On-screen Show (4:3)</PresentationFormat>
  <Paragraphs>376</Paragraphs>
  <Slides>44</Slides>
  <Notes>41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Trebuchet MS</vt:lpstr>
      <vt:lpstr>Times</vt:lpstr>
      <vt:lpstr>Calibri</vt:lpstr>
      <vt:lpstr>Osaka</vt:lpstr>
      <vt:lpstr>Symbol</vt:lpstr>
      <vt:lpstr>Wingdings</vt:lpstr>
      <vt:lpstr>Blank</vt:lpstr>
      <vt:lpstr>Craniofacial and Pharyngeal Arch Development</vt:lpstr>
      <vt:lpstr>Two general phases of pharyngeal apparatus development</vt:lpstr>
      <vt:lpstr>Pharyngeal aches emerge at neural tube closure</vt:lpstr>
      <vt:lpstr>Early pharyngeal apparatus development</vt:lpstr>
      <vt:lpstr>Organization &amp; components of pharyngeal arches</vt:lpstr>
      <vt:lpstr>In vivo marking of pharyngeal arch components</vt:lpstr>
      <vt:lpstr>Coincident development of related structures within the pharyngeal apparatus</vt:lpstr>
      <vt:lpstr>Pharyngeal arch derivatives (summary)</vt:lpstr>
      <vt:lpstr>1st Arch Defects</vt:lpstr>
      <vt:lpstr>Fates of pharyngeal clefts/grooves</vt:lpstr>
      <vt:lpstr>Fates of pharyngeal clefts/grooves</vt:lpstr>
      <vt:lpstr>Dysgenesis of pharyngeal clefts</vt:lpstr>
      <vt:lpstr>Pharyngeal pouches 1 &amp; 2 have non-endocrine fates</vt:lpstr>
      <vt:lpstr>Fates of pouches 3 &amp; 4 include endocrine glands</vt:lpstr>
      <vt:lpstr>Migration of pouch 3 &amp; 4 primordia to mature organ sites</vt:lpstr>
      <vt:lpstr>Ectopic parathyroid or thymic tissue</vt:lpstr>
      <vt:lpstr>DiGeorge (del22q11) Syndrome (DGS)</vt:lpstr>
      <vt:lpstr>PowerPoint Presentation</vt:lpstr>
      <vt:lpstr>Most of the thyroid gland IS NOT derived from pharyngeal pouches!</vt:lpstr>
      <vt:lpstr>Thyroglossal cysts &amp; sinuses</vt:lpstr>
      <vt:lpstr>Congenital hypothyroidism (CH)</vt:lpstr>
      <vt:lpstr>Muscles of the head and neck</vt:lpstr>
      <vt:lpstr>The bones of the skull, face, and pharynx are derived from either PARAXIAL mesoderm (orange) or NEURAL CREST (blue &amp; yellow)</vt:lpstr>
      <vt:lpstr>PowerPoint Presentation</vt:lpstr>
      <vt:lpstr>PowerPoint Presentation</vt:lpstr>
      <vt:lpstr>PowerPoint Presentation</vt:lpstr>
      <vt:lpstr>Development of the face</vt:lpstr>
      <vt:lpstr>Pharyngeal (branchial) arches: earliest primordia of the face</vt:lpstr>
      <vt:lpstr>Facial Primordia</vt:lpstr>
      <vt:lpstr>Embryos at end of 4th week showing pharyngeal arches/ prominences</vt:lpstr>
      <vt:lpstr>Face at 5 - 6 weeks:</vt:lpstr>
      <vt:lpstr>Facial appearance 7 and 10 weeks.  Maxillary prominences (MaxP) have fused with the medial nasal prominences (MNP).</vt:lpstr>
      <vt:lpstr>Development of the face</vt:lpstr>
      <vt:lpstr>Prominence  Structure formed</vt:lpstr>
      <vt:lpstr>Formation of the palate (6-10 weeks) Separates oral and nasal cavities Derived from three structures</vt:lpstr>
      <vt:lpstr>PowerPoint Presentation</vt:lpstr>
      <vt:lpstr>Frontal (AC) and ventral (BD) views of forming palate, week 6.5.  </vt:lpstr>
      <vt:lpstr>Frontal (A,C) and ventral views (B,D) of 7.5 week embryo.  </vt:lpstr>
      <vt:lpstr>Cleft Lip &amp; Palate (CL/P) and Cleft Plate (CP)</vt:lpstr>
      <vt:lpstr>Causes of CL/P or CP -- part I</vt:lpstr>
      <vt:lpstr>Causes of CL/P or CP -- part II</vt:lpstr>
      <vt:lpstr>PowerPoint Presentation</vt:lpstr>
      <vt:lpstr>Varieties of facial clefts</vt:lpstr>
      <vt:lpstr>Frontonasal dysplasia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 and Pharynx</dc:title>
  <dc:creator>Matt Velkey</dc:creator>
  <cp:lastModifiedBy>Matthew Velkey</cp:lastModifiedBy>
  <cp:revision>140</cp:revision>
  <cp:lastPrinted>2007-05-21T21:14:37Z</cp:lastPrinted>
  <dcterms:created xsi:type="dcterms:W3CDTF">2004-01-10T19:33:42Z</dcterms:created>
  <dcterms:modified xsi:type="dcterms:W3CDTF">2016-11-18T14:18:18Z</dcterms:modified>
</cp:coreProperties>
</file>