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82" r:id="rId2"/>
    <p:sldId id="363" r:id="rId3"/>
    <p:sldId id="364" r:id="rId4"/>
    <p:sldId id="365" r:id="rId5"/>
    <p:sldId id="366" r:id="rId6"/>
    <p:sldId id="367" r:id="rId7"/>
    <p:sldId id="368" r:id="rId8"/>
    <p:sldId id="369" r:id="rId9"/>
    <p:sldId id="370" r:id="rId10"/>
    <p:sldId id="372" r:id="rId11"/>
    <p:sldId id="373" r:id="rId12"/>
    <p:sldId id="374" r:id="rId13"/>
    <p:sldId id="375" r:id="rId14"/>
    <p:sldId id="376" r:id="rId15"/>
    <p:sldId id="377" r:id="rId16"/>
    <p:sldId id="378" r:id="rId17"/>
    <p:sldId id="379" r:id="rId18"/>
    <p:sldId id="380" r:id="rId19"/>
    <p:sldId id="381" r:id="rId20"/>
    <p:sldId id="382" r:id="rId21"/>
    <p:sldId id="312" r:id="rId22"/>
    <p:sldId id="261" r:id="rId23"/>
    <p:sldId id="262" r:id="rId24"/>
    <p:sldId id="279" r:id="rId25"/>
    <p:sldId id="291" r:id="rId26"/>
    <p:sldId id="316" r:id="rId27"/>
    <p:sldId id="259" r:id="rId28"/>
    <p:sldId id="299" r:id="rId29"/>
    <p:sldId id="298" r:id="rId30"/>
    <p:sldId id="297" r:id="rId31"/>
    <p:sldId id="359" r:id="rId32"/>
    <p:sldId id="349" r:id="rId33"/>
    <p:sldId id="263" r:id="rId34"/>
    <p:sldId id="313" r:id="rId35"/>
    <p:sldId id="271" r:id="rId36"/>
    <p:sldId id="296" r:id="rId37"/>
    <p:sldId id="295" r:id="rId38"/>
    <p:sldId id="294" r:id="rId39"/>
    <p:sldId id="356" r:id="rId40"/>
    <p:sldId id="354" r:id="rId41"/>
    <p:sldId id="355" r:id="rId42"/>
    <p:sldId id="314" r:id="rId43"/>
    <p:sldId id="315" r:id="rId44"/>
    <p:sldId id="360" r:id="rId45"/>
  </p:sldIdLst>
  <p:sldSz cx="9144000" cy="6858000" type="screen4x3"/>
  <p:notesSz cx="6881813" cy="9296400"/>
  <p:embeddedFontLst>
    <p:embeddedFont>
      <p:font typeface="Calibri" pitchFamily="34" charset="0"/>
      <p:regular r:id="rId48"/>
      <p:bold r:id="rId49"/>
      <p:italic r:id="rId50"/>
      <p:boldItalic r:id="rId51"/>
    </p:embeddedFont>
    <p:embeddedFont>
      <p:font typeface="Times" pitchFamily="18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F0F"/>
    <a:srgbClr val="FF5748"/>
    <a:srgbClr val="6FC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85360" autoAdjust="0"/>
  </p:normalViewPr>
  <p:slideViewPr>
    <p:cSldViewPr showGuides="1">
      <p:cViewPr varScale="1">
        <p:scale>
          <a:sx n="74" d="100"/>
          <a:sy n="74" d="100"/>
        </p:scale>
        <p:origin x="-76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Time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8" y="0"/>
            <a:ext cx="298132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Time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86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82913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Time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86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8" y="8831263"/>
            <a:ext cx="298132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Times"/>
              </a:defRPr>
            </a:lvl1pPr>
          </a:lstStyle>
          <a:p>
            <a:pPr>
              <a:defRPr/>
            </a:pPr>
            <a:fld id="{6CFECF8B-9BC0-425D-B28F-9D0AC8754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94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Time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0488" y="0"/>
            <a:ext cx="298132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Time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0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82913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Time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0488" y="8831263"/>
            <a:ext cx="298132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Times"/>
              </a:defRPr>
            </a:lvl1pPr>
          </a:lstStyle>
          <a:p>
            <a:pPr>
              <a:defRPr/>
            </a:pPr>
            <a:fld id="{FE998C4F-FF6F-4736-ACEA-878063628E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528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93602C3-C9B1-44BA-BD8E-296349076346}" type="slidenum">
              <a:rPr lang="en-US" sz="1200" smtClean="0">
                <a:latin typeface="Times"/>
              </a:rPr>
              <a:pPr/>
              <a:t>1</a:t>
            </a:fld>
            <a:endParaRPr lang="en-US" sz="1200" smtClean="0">
              <a:latin typeface="Times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4AB1045-6411-4F54-A882-EAE32B6AF311}" type="slidenum">
              <a:rPr lang="en-US" sz="1200" smtClean="0">
                <a:latin typeface="Times"/>
                <a:ea typeface="Osaka"/>
                <a:cs typeface="Osaka"/>
              </a:rPr>
              <a:pPr/>
              <a:t>11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D76FB62-4A18-4C43-AFF6-A60965020DCB}" type="slidenum">
              <a:rPr lang="en-US" sz="1200" smtClean="0">
                <a:latin typeface="Times"/>
                <a:ea typeface="Osaka"/>
                <a:cs typeface="Osaka"/>
              </a:rPr>
              <a:pPr/>
              <a:t>12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Moving inside to the pharynx itself…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09C3A79-7ACE-43A2-93A7-F198D8A9A78B}" type="slidenum">
              <a:rPr lang="en-US" sz="1200" smtClean="0">
                <a:latin typeface="Times"/>
                <a:ea typeface="Osaka"/>
                <a:cs typeface="Osaka"/>
              </a:rPr>
              <a:pPr/>
              <a:t>13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Early on 3rd &amp; 4th pouches develop substructures that have distinct fates</a:t>
            </a:r>
          </a:p>
          <a:p>
            <a:pPr eaLnBrk="1" hangingPunct="1"/>
            <a:r>
              <a:rPr lang="en-US" smtClean="0"/>
              <a:t>Most of these ARE fated to become endocrine glands.</a:t>
            </a:r>
          </a:p>
          <a:p>
            <a:pPr eaLnBrk="1" hangingPunct="1"/>
            <a:r>
              <a:rPr lang="en-US" smtClean="0"/>
              <a:t>Parafollicular (C) cells: thyroid, calcitonin, reduces blood calcium levels</a:t>
            </a:r>
          </a:p>
          <a:p>
            <a:pPr eaLnBrk="1" hangingPunct="1"/>
            <a:r>
              <a:rPr lang="en-US" smtClean="0"/>
              <a:t>Parathyroid cells: parathyroid hormone, increases blood calcium levels</a:t>
            </a:r>
          </a:p>
          <a:p>
            <a:pPr eaLnBrk="1" hangingPunct="1"/>
            <a:r>
              <a:rPr lang="en-US" smtClean="0"/>
              <a:t>Primordia don’t originate at mature functional sites: need to migrate…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AA50FA1-47E6-47ED-B9A0-25756D029B60}" type="slidenum">
              <a:rPr lang="en-US" sz="1200" smtClean="0">
                <a:latin typeface="Times"/>
                <a:ea typeface="Osaka"/>
                <a:cs typeface="Osaka"/>
              </a:rPr>
              <a:pPr/>
              <a:t>14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="1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ADF0D80-C752-417E-B519-419CE79E7CC2}" type="slidenum">
              <a:rPr lang="en-US" sz="1200" smtClean="0">
                <a:latin typeface="Times"/>
                <a:ea typeface="Osaka"/>
                <a:cs typeface="Osaka"/>
              </a:rPr>
              <a:pPr/>
              <a:t>15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57AA640-7F11-4716-B51A-FE2387A82740}" type="slidenum">
              <a:rPr lang="en-US" sz="1200" smtClean="0">
                <a:latin typeface="Times"/>
                <a:ea typeface="Osaka"/>
                <a:cs typeface="Osaka"/>
              </a:rPr>
              <a:pPr/>
              <a:t>16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E8D626E-6087-41B2-92BA-55EA50686BB0}" type="slidenum">
              <a:rPr lang="en-US" sz="1200" smtClean="0">
                <a:latin typeface="Times"/>
                <a:ea typeface="Osaka"/>
                <a:cs typeface="Osaka"/>
              </a:rPr>
              <a:pPr/>
              <a:t>18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Bifurcation produces normal 2 lobes of thyroid connected by isthmus</a:t>
            </a:r>
          </a:p>
          <a:p>
            <a:pPr eaLnBrk="1" hangingPunct="1"/>
            <a:r>
              <a:rPr lang="en-US" smtClean="0"/>
              <a:t>All of thyroglossal duct normally degenerates</a:t>
            </a:r>
          </a:p>
          <a:p>
            <a:pPr eaLnBrk="1" hangingPunct="1"/>
            <a:r>
              <a:rPr lang="en-US" smtClean="0"/>
              <a:t>In 50% of people: 3rd “pyramidal lobe” of thyroid resulting from persistence of distal thyroglossal duct.</a:t>
            </a:r>
          </a:p>
          <a:p>
            <a:pPr eaLnBrk="1" hangingPunct="1"/>
            <a:r>
              <a:rPr lang="en-US" smtClean="0"/>
              <a:t>Persistence of more proximal segments of thyroglossal duct: cysts &amp; sinuses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13D5587-C66E-4BA8-BC9D-0A7BA69FF7C2}" type="slidenum">
              <a:rPr lang="en-US" sz="1200" smtClean="0">
                <a:latin typeface="Times"/>
                <a:ea typeface="Osaka"/>
                <a:cs typeface="Osaka"/>
              </a:rPr>
              <a:pPr/>
              <a:t>19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E1A6EE3-22D9-4329-9407-5D4C34F20D62}" type="slidenum">
              <a:rPr lang="en-US" sz="1200" smtClean="0">
                <a:latin typeface="Times"/>
                <a:ea typeface="Osaka"/>
                <a:cs typeface="Osaka"/>
              </a:rPr>
              <a:pPr/>
              <a:t>20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88D62CE-EAA2-433D-9879-C85D92E2EDC1}" type="slidenum">
              <a:rPr lang="en-US" sz="1200" smtClean="0">
                <a:latin typeface="Times"/>
                <a:ea typeface="Osaka"/>
                <a:cs typeface="Osaka"/>
              </a:rPr>
              <a:pPr/>
              <a:t>2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3299651-D098-4F95-9B5B-9743B5C0B0FC}" type="slidenum">
              <a:rPr lang="en-US" sz="1200" smtClean="0">
                <a:latin typeface="Times"/>
              </a:rPr>
              <a:pPr/>
              <a:t>21</a:t>
            </a:fld>
            <a:endParaRPr lang="en-US" sz="1200" smtClean="0">
              <a:latin typeface="Times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Ultimately, 3 embryonic cell  populations end up giving rise to distinct regions of the head.</a:t>
            </a:r>
          </a:p>
          <a:p>
            <a:pPr eaLnBrk="1" hangingPunct="1"/>
            <a:r>
              <a:rPr lang="en-US" smtClean="0"/>
              <a:t>Walk through each.</a:t>
            </a:r>
          </a:p>
          <a:p>
            <a:pPr eaLnBrk="1" hangingPunct="1"/>
            <a:r>
              <a:rPr lang="en-US" smtClean="0"/>
              <a:t>Anything that affects neural crest = frequently affects face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A83EC2E-6024-4A05-94DB-55EAEAA9FF6F}" type="slidenum">
              <a:rPr lang="en-US" sz="1200" smtClean="0">
                <a:latin typeface="Times"/>
              </a:rPr>
              <a:pPr/>
              <a:t>22</a:t>
            </a:fld>
            <a:endParaRPr lang="en-US" sz="1200" smtClean="0">
              <a:latin typeface="Times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Intramembraneous ossification: important distinction between head &amp; other bones.</a:t>
            </a:r>
          </a:p>
          <a:p>
            <a:pPr eaLnBrk="1" hangingPunct="1"/>
            <a:r>
              <a:rPr lang="en-US" smtClean="0"/>
              <a:t>Distinct from e.g. long bones, where a cartilageneous model or framework is 1st laid down, then bone fills in.</a:t>
            </a:r>
          </a:p>
          <a:p>
            <a:pPr eaLnBrk="1" hangingPunct="1"/>
            <a:r>
              <a:rPr lang="en-US" smtClean="0"/>
              <a:t>In head: bone forms by condensation of mesenchyme within membranes without pre-existing cartilage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EE4846B-1C0A-4429-B2C4-F83789BA7526}" type="slidenum">
              <a:rPr lang="en-US" sz="1200" smtClean="0">
                <a:latin typeface="Times"/>
              </a:rPr>
              <a:pPr/>
              <a:t>23</a:t>
            </a:fld>
            <a:endParaRPr lang="en-US" sz="1200" smtClean="0">
              <a:latin typeface="Times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Skull development is incomplete at birth: plates separated by sutures and fontanelles</a:t>
            </a:r>
          </a:p>
          <a:p>
            <a:pPr eaLnBrk="1" hangingPunct="1"/>
            <a:r>
              <a:rPr lang="en-US" smtClean="0"/>
              <a:t>Posterior fontanelle closes first, then anterior fontanelle</a:t>
            </a:r>
          </a:p>
          <a:p>
            <a:pPr eaLnBrk="1" hangingPunct="1"/>
            <a:r>
              <a:rPr lang="en-US" smtClean="0"/>
              <a:t>2 purposes:</a:t>
            </a:r>
          </a:p>
          <a:p>
            <a:pPr eaLnBrk="1" hangingPunct="1"/>
            <a:r>
              <a:rPr lang="en-US" smtClean="0"/>
              <a:t>	Developmentally: allows room for symmetric postnatal growth</a:t>
            </a:r>
          </a:p>
          <a:p>
            <a:pPr eaLnBrk="1" hangingPunct="1"/>
            <a:r>
              <a:rPr lang="en-US" smtClean="0"/>
              <a:t>	Clinically: estimate intracranial pressure by palpation</a:t>
            </a:r>
          </a:p>
          <a:p>
            <a:pPr eaLnBrk="1" hangingPunct="1"/>
            <a:r>
              <a:rPr lang="en-US" smtClean="0"/>
              <a:t>Rate of fusion ultimately regulated by BMP/noggin balance.</a:t>
            </a:r>
          </a:p>
          <a:p>
            <a:pPr eaLnBrk="1" hangingPunct="1"/>
            <a:r>
              <a:rPr lang="en-US" smtClean="0"/>
              <a:t>Too early:  craniosynostosis </a:t>
            </a:r>
          </a:p>
          <a:p>
            <a:pPr eaLnBrk="1" hangingPunct="1"/>
            <a:r>
              <a:rPr lang="en-US" smtClean="0"/>
              <a:t>	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D680785-9641-48D8-90BD-6EA56288A74E}" type="slidenum">
              <a:rPr lang="en-US" sz="1200" smtClean="0">
                <a:latin typeface="Times"/>
              </a:rPr>
              <a:pPr/>
              <a:t>24</a:t>
            </a:fld>
            <a:endParaRPr lang="en-US" sz="1200" smtClean="0">
              <a:latin typeface="Times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6B6AA3D-8BE3-4B92-925A-2E27B2453D59}" type="slidenum">
              <a:rPr lang="en-US" sz="1200" smtClean="0">
                <a:latin typeface="Times"/>
              </a:rPr>
              <a:pPr/>
              <a:t>25</a:t>
            </a:fld>
            <a:endParaRPr lang="en-US" sz="1200" smtClean="0">
              <a:latin typeface="Times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F57899F-93FA-43AF-88F5-DE291939189D}" type="slidenum">
              <a:rPr lang="en-US" sz="1200" smtClean="0">
                <a:latin typeface="Times"/>
              </a:rPr>
              <a:pPr/>
              <a:t>26</a:t>
            </a:fld>
            <a:endParaRPr lang="en-US" sz="1200" smtClean="0">
              <a:latin typeface="Times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Pharyngeal (branchial) arches = earliest primordia of face</a:t>
            </a:r>
          </a:p>
          <a:p>
            <a:pPr eaLnBrk="1" hangingPunct="1"/>
            <a:r>
              <a:rPr lang="en-US" smtClean="0"/>
              <a:t>Ectodermal pouches filled with mesenchyme.</a:t>
            </a:r>
          </a:p>
          <a:p>
            <a:pPr eaLnBrk="1" hangingPunct="1"/>
            <a:r>
              <a:rPr lang="en-US" smtClean="0"/>
              <a:t>Emerge just as NT closure is completed.</a:t>
            </a:r>
          </a:p>
          <a:p>
            <a:pPr eaLnBrk="1" hangingPunct="1"/>
            <a:r>
              <a:rPr lang="en-US" smtClean="0"/>
              <a:t>1st arch: is the one of primary relevance for face, splits into maxillary &amp; mandibular processes </a:t>
            </a:r>
          </a:p>
          <a:p>
            <a:pPr eaLnBrk="1" hangingPunct="1"/>
            <a:r>
              <a:rPr lang="en-US" smtClean="0"/>
              <a:t>Other arches: organization of neck &amp; associated structures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AC0020A-1D69-49F1-BF62-581B4086AF35}" type="slidenum">
              <a:rPr lang="en-US" sz="1200" smtClean="0">
                <a:latin typeface="Times"/>
              </a:rPr>
              <a:pPr/>
              <a:t>27</a:t>
            </a:fld>
            <a:endParaRPr lang="en-US" sz="1200" smtClean="0">
              <a:latin typeface="Times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Orientation: face on &amp; somewhat oblique view SEM &amp; face on cartoon.</a:t>
            </a:r>
          </a:p>
          <a:p>
            <a:pPr eaLnBrk="1" hangingPunct="1"/>
            <a:r>
              <a:rPr lang="en-US" smtClean="0"/>
              <a:t>Just after NT closure</a:t>
            </a:r>
          </a:p>
          <a:p>
            <a:pPr eaLnBrk="1" hangingPunct="1"/>
            <a:r>
              <a:rPr lang="en-US" smtClean="0"/>
              <a:t>Major parts: FNP, nasal placodes, very early MNP &amp; LNP, emerging Max &amp; Mand “swellings”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F33A8D1-43BD-43FD-AE59-863CC8CF3ED8}" type="slidenum">
              <a:rPr lang="en-US" sz="1200" smtClean="0">
                <a:latin typeface="Times"/>
              </a:rPr>
              <a:pPr/>
              <a:t>28</a:t>
            </a:fld>
            <a:endParaRPr lang="en-US" sz="1200" smtClean="0">
              <a:latin typeface="Time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Cartoon of slightly older embryo</a:t>
            </a:r>
          </a:p>
          <a:p>
            <a:pPr eaLnBrk="1" hangingPunct="1"/>
            <a:r>
              <a:rPr lang="en-US" smtClean="0"/>
              <a:t>Restate orientation &amp; major parts.</a:t>
            </a:r>
          </a:p>
          <a:p>
            <a:pPr eaLnBrk="1" hangingPunct="1"/>
            <a:r>
              <a:rPr lang="en-US" smtClean="0"/>
              <a:t>Mx &amp; Md “swellings” now processes/prominences</a:t>
            </a:r>
          </a:p>
          <a:p>
            <a:pPr eaLnBrk="1" hangingPunct="1"/>
            <a:r>
              <a:rPr lang="en-US" smtClean="0"/>
              <a:t>Again, both arise from 1st PA.</a:t>
            </a:r>
          </a:p>
          <a:p>
            <a:pPr eaLnBrk="1" hangingPunct="1"/>
            <a:r>
              <a:rPr lang="en-US" smtClean="0"/>
              <a:t>5 mesenchymal processes/prominences ultimately contribute to face.</a:t>
            </a:r>
          </a:p>
          <a:p>
            <a:pPr eaLnBrk="1" hangingPunct="1"/>
            <a:r>
              <a:rPr lang="en-US" smtClean="0"/>
              <a:t>“Growing” the face occurs through growth, migration, &amp; fusion of these prominences</a:t>
            </a:r>
          </a:p>
          <a:p>
            <a:pPr eaLnBrk="1" hangingPunct="1"/>
            <a:r>
              <a:rPr lang="en-US" smtClean="0"/>
              <a:t>Source of many facial birth defects:  lack of growth, migration, fusion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4A754DA-6A18-47EE-AC0D-749A5AC44EF4}" type="slidenum">
              <a:rPr lang="en-US" sz="1200" smtClean="0">
                <a:latin typeface="Times"/>
              </a:rPr>
              <a:pPr/>
              <a:t>29</a:t>
            </a:fld>
            <a:endParaRPr lang="en-US" sz="1200" smtClean="0">
              <a:latin typeface="Times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1 &amp; 2 weeks later: increasing growth towards midline</a:t>
            </a:r>
          </a:p>
          <a:p>
            <a:pPr eaLnBrk="1" hangingPunct="1"/>
            <a:r>
              <a:rPr lang="en-US" smtClean="0"/>
              <a:t>Major points:</a:t>
            </a:r>
          </a:p>
          <a:p>
            <a:pPr eaLnBrk="1" hangingPunct="1"/>
            <a:r>
              <a:rPr lang="en-US" smtClean="0"/>
              <a:t>	emergence of nasal pit, MNP, LNP</a:t>
            </a:r>
          </a:p>
          <a:p>
            <a:pPr eaLnBrk="1" hangingPunct="1"/>
            <a:r>
              <a:rPr lang="en-US" smtClean="0"/>
              <a:t>	Mx &amp; Md processes more prominent &amp; distinct</a:t>
            </a:r>
          </a:p>
          <a:p>
            <a:pPr eaLnBrk="1" hangingPunct="1"/>
            <a:r>
              <a:rPr lang="en-US" smtClean="0"/>
              <a:t>	formation of nasolacrimal groove (tear duct)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65AE5CC-08F4-46BF-A061-DA28EF958AC6}" type="slidenum">
              <a:rPr lang="en-US" sz="1200" smtClean="0">
                <a:latin typeface="Times"/>
              </a:rPr>
              <a:pPr/>
              <a:t>30</a:t>
            </a:fld>
            <a:endParaRPr lang="en-US" sz="1200" smtClean="0">
              <a:latin typeface="Times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Further growth &amp; fusion of prominences:</a:t>
            </a:r>
          </a:p>
          <a:p>
            <a:pPr eaLnBrk="1" hangingPunct="1"/>
            <a:r>
              <a:rPr lang="en-US" smtClean="0"/>
              <a:t>	2 MNP now met &amp; fused</a:t>
            </a:r>
          </a:p>
          <a:p>
            <a:pPr eaLnBrk="1" hangingPunct="1"/>
            <a:r>
              <a:rPr lang="en-US" smtClean="0"/>
              <a:t>	MxP, LNP, &amp; MNP also met &amp; fused</a:t>
            </a:r>
          </a:p>
          <a:p>
            <a:pPr eaLnBrk="1" hangingPunct="1"/>
            <a:r>
              <a:rPr lang="en-US" smtClean="0"/>
              <a:t>	MdP  also met &amp; fused</a:t>
            </a:r>
          </a:p>
          <a:p>
            <a:pPr eaLnBrk="1" hangingPunct="1"/>
            <a:r>
              <a:rPr lang="en-US" smtClean="0"/>
              <a:t>Origins of major final structures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CBF5AF0-9423-4740-90D1-49078D554801}" type="slidenum">
              <a:rPr lang="en-US" sz="1200" smtClean="0">
                <a:latin typeface="Times"/>
                <a:ea typeface="Osaka"/>
                <a:cs typeface="Osaka"/>
              </a:rPr>
              <a:pPr/>
              <a:t>3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mtClean="0"/>
              <a:t>Pharyngeal (branchial) arches = earliest primordia of face</a:t>
            </a:r>
          </a:p>
          <a:p>
            <a:pPr eaLnBrk="1" hangingPunct="1"/>
            <a:r>
              <a:rPr lang="en-US" smtClean="0"/>
              <a:t>Ectodermal pouches filled with mesenchyme.</a:t>
            </a:r>
          </a:p>
          <a:p>
            <a:pPr eaLnBrk="1" hangingPunct="1"/>
            <a:r>
              <a:rPr lang="en-US" smtClean="0"/>
              <a:t>Emerge just as NT closure is completed.</a:t>
            </a:r>
          </a:p>
          <a:p>
            <a:pPr eaLnBrk="1" hangingPunct="1"/>
            <a:r>
              <a:rPr lang="en-US" smtClean="0"/>
              <a:t>1st arch: splits into maxillary &amp; mandibular processes and is one of primary relevance for face</a:t>
            </a:r>
          </a:p>
          <a:p>
            <a:pPr eaLnBrk="1" hangingPunct="1"/>
            <a:r>
              <a:rPr lang="en-US" smtClean="0"/>
              <a:t>Other arches: organization of neck &amp; associated structures, much more the focus of this afternoon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CF1AEA7-A68E-4800-AFD7-93D791C1A907}" type="slidenum">
              <a:rPr lang="en-US" sz="1200" smtClean="0">
                <a:latin typeface="Times"/>
              </a:rPr>
              <a:pPr/>
              <a:t>31</a:t>
            </a:fld>
            <a:endParaRPr lang="en-US" sz="1200" smtClean="0">
              <a:latin typeface="Times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897E50E-65FE-45D6-B7FF-CF251DDAFC3B}" type="slidenum">
              <a:rPr lang="en-US" sz="1200" smtClean="0">
                <a:latin typeface="Times"/>
              </a:rPr>
              <a:pPr/>
              <a:t>32</a:t>
            </a:fld>
            <a:endParaRPr lang="en-US" sz="1200" smtClean="0">
              <a:latin typeface="Times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5B8C83A-A457-474D-89FE-A528A6C6B8D4}" type="slidenum">
              <a:rPr lang="en-US" sz="1200" smtClean="0">
                <a:latin typeface="Times"/>
              </a:rPr>
              <a:pPr/>
              <a:t>33</a:t>
            </a:fld>
            <a:endParaRPr lang="en-US" sz="1200" smtClean="0">
              <a:latin typeface="Times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Fate maps of PA relative to muscles &amp; nerves</a:t>
            </a:r>
          </a:p>
          <a:p>
            <a:pPr eaLnBrk="1" hangingPunct="1"/>
            <a:r>
              <a:rPr lang="en-US" smtClean="0"/>
              <a:t>	correspondence between embryonic origins &amp; innervating nerves</a:t>
            </a:r>
          </a:p>
          <a:p>
            <a:pPr eaLnBrk="1" hangingPunct="1"/>
            <a:r>
              <a:rPr lang="en-US" smtClean="0"/>
              <a:t>	muscles form, then nerves follow. </a:t>
            </a:r>
          </a:p>
          <a:p>
            <a:pPr eaLnBrk="1" hangingPunct="1"/>
            <a:r>
              <a:rPr lang="en-US" smtClean="0"/>
              <a:t>2 important reasons for “getting” embryology of head/face:</a:t>
            </a:r>
          </a:p>
          <a:p>
            <a:pPr eaLnBrk="1" hangingPunct="1"/>
            <a:r>
              <a:rPr lang="en-US" smtClean="0"/>
              <a:t>	understand origins of craniofacial birth defects</a:t>
            </a:r>
          </a:p>
          <a:p>
            <a:pPr eaLnBrk="1" hangingPunct="1"/>
            <a:r>
              <a:rPr lang="en-US" smtClean="0"/>
              <a:t>	informs understanding of eventual gross anatomy &amp; embryonic sources of facial structure innervation &amp; blood supply</a:t>
            </a:r>
          </a:p>
          <a:p>
            <a:pPr eaLnBrk="1" hangingPunct="1"/>
            <a:r>
              <a:rPr lang="en-US" smtClean="0"/>
              <a:t>		e.g.: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7EF8599-1B06-48D5-8425-592AE4505965}" type="slidenum">
              <a:rPr lang="en-US" sz="1200" smtClean="0">
                <a:latin typeface="Times"/>
              </a:rPr>
              <a:pPr/>
              <a:t>34</a:t>
            </a:fld>
            <a:endParaRPr lang="en-US" sz="1200" smtClean="0">
              <a:latin typeface="Times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E67F900-5901-4F10-B6D1-E685453869DF}" type="slidenum">
              <a:rPr lang="en-US" sz="1200" smtClean="0">
                <a:latin typeface="Times"/>
              </a:rPr>
              <a:pPr/>
              <a:t>35</a:t>
            </a:fld>
            <a:endParaRPr lang="en-US" sz="1200" smtClean="0">
              <a:latin typeface="Times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B5504F5-A729-48AF-A37E-65B76F2E313E}" type="slidenum">
              <a:rPr lang="en-US" sz="1200" smtClean="0">
                <a:latin typeface="Times"/>
              </a:rPr>
              <a:pPr/>
              <a:t>36</a:t>
            </a:fld>
            <a:endParaRPr lang="en-US" sz="1200" smtClean="0">
              <a:latin typeface="Times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FF411C8-D3AE-4F68-B91C-633088B2B43B}" type="slidenum">
              <a:rPr lang="en-US" sz="1200" smtClean="0">
                <a:latin typeface="Times"/>
              </a:rPr>
              <a:pPr/>
              <a:t>37</a:t>
            </a:fld>
            <a:endParaRPr lang="en-US" sz="1200" smtClean="0">
              <a:latin typeface="Time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D1D99C0-5A74-45BB-B958-24B0745A649C}" type="slidenum">
              <a:rPr lang="en-US" sz="1200" smtClean="0">
                <a:latin typeface="Times"/>
              </a:rPr>
              <a:pPr/>
              <a:t>38</a:t>
            </a:fld>
            <a:endParaRPr lang="en-US" sz="1200" smtClean="0">
              <a:latin typeface="Times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C56D4E0-342F-49A5-9530-88A59FED6067}" type="slidenum">
              <a:rPr lang="en-US" sz="1200" smtClean="0">
                <a:latin typeface="Times"/>
              </a:rPr>
              <a:pPr/>
              <a:t>39</a:t>
            </a:fld>
            <a:endParaRPr lang="en-US" sz="1200" smtClean="0">
              <a:latin typeface="Times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CFE084A-3FE3-4BDA-8486-102EB3D745C3}" type="slidenum">
              <a:rPr lang="en-US" sz="1200" smtClean="0">
                <a:latin typeface="Times"/>
              </a:rPr>
              <a:pPr/>
              <a:t>40</a:t>
            </a:fld>
            <a:endParaRPr lang="en-US" sz="1200" smtClean="0">
              <a:latin typeface="Times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4895F35-9EA1-4B7F-8199-6777C2F3A13C}" type="slidenum">
              <a:rPr lang="en-US" sz="1200" smtClean="0">
                <a:latin typeface="Times"/>
                <a:ea typeface="Osaka"/>
                <a:cs typeface="Osaka"/>
              </a:rPr>
              <a:pPr/>
              <a:t>4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5 pairs of arches arise cranial to caudal that get filled with migrating mesenchyme, particularly neural crest, but also from somitomeres</a:t>
            </a:r>
          </a:p>
          <a:p>
            <a:pPr eaLnBrk="1" hangingPunct="1"/>
            <a:r>
              <a:rPr lang="en-US" smtClean="0"/>
              <a:t>These are iterative structures --initially, they are all appear superficially the same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H=heart		HB=hindbrain	NT=neural tube	OFT=outflow tract	OV=otic vesicle</a:t>
            </a:r>
          </a:p>
          <a:p>
            <a:pPr eaLnBrk="1" hangingPunct="1"/>
            <a:r>
              <a:rPr lang="en-US" smtClean="0"/>
              <a:t>PAA=pharyngeal arch artery		PP=pharyngeal pouch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0EEEA02-9924-4A34-931C-93DC90E153FC}" type="slidenum">
              <a:rPr lang="en-US" sz="1200" smtClean="0">
                <a:latin typeface="Times"/>
              </a:rPr>
              <a:pPr/>
              <a:t>41</a:t>
            </a:fld>
            <a:endParaRPr lang="en-US" sz="1200" smtClean="0">
              <a:latin typeface="Times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36B3B93-2C26-4D37-8C99-CD7B38C39091}" type="slidenum">
              <a:rPr lang="en-US" sz="1200" smtClean="0">
                <a:latin typeface="Times"/>
              </a:rPr>
              <a:pPr/>
              <a:t>42</a:t>
            </a:fld>
            <a:endParaRPr lang="en-US" sz="1200" smtClean="0">
              <a:latin typeface="Times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65C9048-3861-48C1-8F8C-8CDC69A98B4A}" type="slidenum">
              <a:rPr lang="en-US" sz="1200" smtClean="0">
                <a:latin typeface="Times"/>
              </a:rPr>
              <a:pPr/>
              <a:t>43</a:t>
            </a:fld>
            <a:endParaRPr lang="en-US" sz="1200" smtClean="0">
              <a:latin typeface="Times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E0940B6-B222-4517-9A25-2358F34B76EB}" type="slidenum">
              <a:rPr lang="en-US" sz="1200" smtClean="0">
                <a:latin typeface="Times"/>
                <a:ea typeface="Osaka"/>
                <a:cs typeface="Osaka"/>
              </a:rPr>
              <a:pPr/>
              <a:t>5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Looking from behind at SEM for freeze-fractured embryo</a:t>
            </a:r>
          </a:p>
          <a:p>
            <a:pPr eaLnBrk="1" hangingPunct="1"/>
            <a:r>
              <a:rPr lang="en-US" smtClean="0"/>
              <a:t>HI &amp; lo power</a:t>
            </a:r>
          </a:p>
          <a:p>
            <a:pPr eaLnBrk="1" hangingPunct="1"/>
            <a:r>
              <a:rPr lang="en-US" smtClean="0"/>
              <a:t>Landmarks: Mid/Forebrain, stomodeum</a:t>
            </a:r>
          </a:p>
          <a:p>
            <a:pPr eaLnBrk="1" hangingPunct="1"/>
            <a:r>
              <a:rPr lang="en-US" smtClean="0"/>
              <a:t>Arches are continuous, no gaps between</a:t>
            </a:r>
          </a:p>
          <a:p>
            <a:pPr eaLnBrk="1" hangingPunct="1"/>
            <a:r>
              <a:rPr lang="en-US" smtClean="0"/>
              <a:t>Outer layer = surface ectoderm</a:t>
            </a:r>
          </a:p>
          <a:p>
            <a:pPr eaLnBrk="1" hangingPunct="1"/>
            <a:r>
              <a:rPr lang="en-US" smtClean="0"/>
              <a:t>Inner layer = pharyngeal endoderm</a:t>
            </a:r>
          </a:p>
          <a:p>
            <a:pPr eaLnBrk="1" hangingPunct="1"/>
            <a:r>
              <a:rPr lang="en-US" smtClean="0"/>
              <a:t>Middle: neural crest (mostly) &amp; mesoderm</a:t>
            </a:r>
          </a:p>
          <a:p>
            <a:pPr eaLnBrk="1" hangingPunct="1"/>
            <a:r>
              <a:rPr lang="en-US" smtClean="0"/>
              <a:t>Early arches are iterative: nerve, artery, &amp; central rod of precartilagenous mesenchyme</a:t>
            </a:r>
          </a:p>
          <a:p>
            <a:pPr eaLnBrk="1" hangingPunct="1"/>
            <a:r>
              <a:rPr lang="en-US" smtClean="0"/>
              <a:t>Coincident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FEEA299-9DD5-4C93-B851-3F4F8E1E4380}" type="slidenum">
              <a:rPr lang="en-US" sz="1200" smtClean="0">
                <a:latin typeface="Times"/>
                <a:ea typeface="Osaka"/>
                <a:cs typeface="Osaka"/>
              </a:rPr>
              <a:pPr/>
              <a:t>6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6DAC289-CB21-4DFF-BA82-B530BB542BC6}" type="slidenum">
              <a:rPr lang="en-US" sz="1200" smtClean="0">
                <a:latin typeface="Times"/>
                <a:ea typeface="Osaka"/>
                <a:cs typeface="Osaka"/>
              </a:rPr>
              <a:pPr/>
              <a:t>7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Tissues often maintain their relationship with their original nerve as they migrate out or become displaced from their site of origin</a:t>
            </a:r>
          </a:p>
          <a:p>
            <a:pPr eaLnBrk="1" hangingPunct="1"/>
            <a:r>
              <a:rPr lang="en-US" smtClean="0"/>
              <a:t>Understanding coincident consequences of genetic lesion.</a:t>
            </a:r>
          </a:p>
          <a:p>
            <a:pPr eaLnBrk="1" hangingPunct="1"/>
            <a:r>
              <a:rPr lang="en-US" smtClean="0"/>
              <a:t>e.g. example later of lesion in PA3 &amp; 4 gene affecting structures derived from associated pouches &amp; arteries.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66E3077-AFDB-4545-9721-15D779A07E04}" type="slidenum">
              <a:rPr lang="en-US" sz="1200" smtClean="0">
                <a:latin typeface="Times"/>
                <a:ea typeface="Osaka"/>
                <a:cs typeface="Osaka"/>
              </a:rPr>
              <a:pPr/>
              <a:t>8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Illustration of related developmental origins</a:t>
            </a:r>
          </a:p>
          <a:p>
            <a:pPr eaLnBrk="1" hangingPunct="1"/>
            <a:r>
              <a:rPr lang="en-US" smtClean="0"/>
              <a:t>Scorecard of pharyngeal arch derivatives for later reference</a:t>
            </a:r>
          </a:p>
          <a:p>
            <a:pPr eaLnBrk="1" hangingPunct="1"/>
            <a:r>
              <a:rPr lang="en-US" smtClean="0"/>
              <a:t>Focus for today; derivatives of clefts &amp; pouches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674EE66-9636-4B0D-B695-1B5CBB42DAC7}" type="slidenum">
              <a:rPr lang="en-US" sz="1200" smtClean="0">
                <a:latin typeface="Times"/>
                <a:ea typeface="Osaka"/>
                <a:cs typeface="Osaka"/>
              </a:rPr>
              <a:pPr/>
              <a:t>10</a:t>
            </a:fld>
            <a:endParaRPr lang="en-US" sz="1200" smtClean="0">
              <a:latin typeface="Times"/>
              <a:ea typeface="Osaka"/>
              <a:cs typeface="Osaka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Only 1st cleft persists as a recognizable adult structure: external auditory meatus</a:t>
            </a:r>
          </a:p>
          <a:p>
            <a:pPr eaLnBrk="1" hangingPunct="1"/>
            <a:r>
              <a:rPr lang="en-US" smtClean="0"/>
              <a:t>	Invaginates inward until it meets 1st pouch, turns into external ear</a:t>
            </a:r>
          </a:p>
          <a:p>
            <a:pPr eaLnBrk="1" hangingPunct="1"/>
            <a:r>
              <a:rPr lang="en-US" smtClean="0"/>
              <a:t>Clefts 2-4 don’t persist</a:t>
            </a:r>
          </a:p>
          <a:p>
            <a:pPr eaLnBrk="1" hangingPunct="1"/>
            <a:r>
              <a:rPr lang="en-US" smtClean="0"/>
              <a:t>Caudal side of 2nd arch crows down to meet epicardial ridge, after which they fuse</a:t>
            </a:r>
          </a:p>
          <a:p>
            <a:pPr eaLnBrk="1" hangingPunct="1"/>
            <a:r>
              <a:rPr lang="en-US" smtClean="0"/>
              <a:t>Signaling center (FGF8, Shh, BMP-7) in 2nd arch drives downward growth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E0A78-CC33-43D5-AED6-8E2F67A47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93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89A9F-E31E-4098-9795-5505A0B16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7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841A2-3306-4BA3-A783-57FC9F16D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31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37BEC-CA2A-44A4-B549-C7B762944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395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720A1-85BA-49CB-A78F-3306BB403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6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F6B46-0612-44BB-B9F7-119F6C356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94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13841-0386-451E-90ED-1869B323E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84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32620-07B6-4D85-8A8E-E80EF2C4F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12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A0B20-9470-4588-8B05-5449A35B5B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51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92638-F6AF-495D-9F81-81113407C1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76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CBAFA-BA36-428E-A476-42153A967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55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63E89E48-FD9B-4539-88A1-76D623C3A0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velkey@umich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duke.edu/web/anatomy/siteParts/embryology/movies/tongue.mov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hyperlink" Target="http://www.duke.edu/web/anatomy/siteParts/embryology/movies/face.mov" TargetMode="External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hyperlink" Target="http://www.duke.edu/web/anatomy/siteParts/embryology/movies/face.mov" TargetMode="External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uke.edu/web/anatomy/siteParts/embryology/movies/palate1.mov" TargetMode="External"/><Relationship Id="rId3" Type="http://schemas.microsoft.com/office/2007/relationships/media" Target="../media/media4.mp4"/><Relationship Id="rId7" Type="http://schemas.openxmlformats.org/officeDocument/2006/relationships/image" Target="../media/image3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36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9.png"/><Relationship Id="rId4" Type="http://schemas.openxmlformats.org/officeDocument/2006/relationships/video" Target="../media/media4.mp4"/><Relationship Id="rId9" Type="http://schemas.openxmlformats.org/officeDocument/2006/relationships/hyperlink" Target="http://www.duke.edu/web/anatomy/siteParts/embryology/movies/palate2.mov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4.mp4"/><Relationship Id="rId7" Type="http://schemas.openxmlformats.org/officeDocument/2006/relationships/image" Target="../media/image3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37.xml"/><Relationship Id="rId11" Type="http://schemas.openxmlformats.org/officeDocument/2006/relationships/hyperlink" Target="http://www.duke.edu/web/anatomy/siteParts/embryology/movies/palate2.mov" TargetMode="External"/><Relationship Id="rId5" Type="http://schemas.openxmlformats.org/officeDocument/2006/relationships/slideLayout" Target="../slideLayouts/slideLayout2.xml"/><Relationship Id="rId10" Type="http://schemas.openxmlformats.org/officeDocument/2006/relationships/hyperlink" Target="http://www.duke.edu/web/anatomy/siteParts/embryology/movies/palate1.mov" TargetMode="External"/><Relationship Id="rId4" Type="http://schemas.openxmlformats.org/officeDocument/2006/relationships/video" Target="../media/media4.mp4"/><Relationship Id="rId9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8388" y="1371600"/>
            <a:ext cx="7010400" cy="1371600"/>
          </a:xfrm>
        </p:spPr>
        <p:txBody>
          <a:bodyPr/>
          <a:lstStyle/>
          <a:p>
            <a:pPr eaLnBrk="1" hangingPunct="1"/>
            <a:r>
              <a:rPr lang="en-US" sz="4800" smtClean="0"/>
              <a:t>Craniofacial and Pharyngeal Arch Development</a:t>
            </a:r>
            <a:endParaRPr lang="en-US" sz="6600" smtClean="0"/>
          </a:p>
        </p:txBody>
      </p:sp>
      <p:sp>
        <p:nvSpPr>
          <p:cNvPr id="205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Matthew Velkey</a:t>
            </a:r>
          </a:p>
          <a:p>
            <a:pPr eaLnBrk="1" hangingPunct="1"/>
            <a:r>
              <a:rPr lang="en-US" sz="2800" smtClean="0">
                <a:hlinkClick r:id="rId3"/>
              </a:rPr>
              <a:t>matt.velkey@duke.edu</a:t>
            </a:r>
            <a:endParaRPr lang="en-US" sz="2800" smtClean="0"/>
          </a:p>
          <a:p>
            <a:pPr eaLnBrk="1" hangingPunct="1"/>
            <a:r>
              <a:rPr lang="en-US" sz="2800" smtClean="0"/>
              <a:t>454D Davison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5575" y="0"/>
            <a:ext cx="8839200" cy="533400"/>
          </a:xfrm>
        </p:spPr>
        <p:txBody>
          <a:bodyPr/>
          <a:lstStyle/>
          <a:p>
            <a:pPr eaLnBrk="1" hangingPunct="1"/>
            <a:r>
              <a:rPr lang="en-US" smtClean="0"/>
              <a:t>Fates of pharyngeal clefts/grooves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919413"/>
            <a:ext cx="4572000" cy="39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41148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1st cleft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Develops into the external auditory meatus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Only cleft to yield a normal adult structure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2nd-4th clefts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Normally overgrown by 2nd pharyngeal arch and epicardial ridge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Ultimately degenerate and do not give rise to definitive mature structures in mammals</a:t>
            </a:r>
          </a:p>
        </p:txBody>
      </p:sp>
      <p:pic>
        <p:nvPicPr>
          <p:cNvPr id="11269" name="Picture 3" descr="scan 1"/>
          <p:cNvPicPr>
            <a:picLocks noChangeAspect="1" noChangeArrowheads="1"/>
          </p:cNvPicPr>
          <p:nvPr/>
        </p:nvPicPr>
        <p:blipFill>
          <a:blip r:embed="rId4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4" t="55182" r="18427"/>
          <a:stretch>
            <a:fillRect/>
          </a:stretch>
        </p:blipFill>
        <p:spPr bwMode="auto">
          <a:xfrm>
            <a:off x="4572000" y="679450"/>
            <a:ext cx="3952875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2"/>
          <p:cNvSpPr>
            <a:spLocks noChangeArrowheads="1"/>
          </p:cNvSpPr>
          <p:nvPr/>
        </p:nvSpPr>
        <p:spPr bwMode="auto">
          <a:xfrm>
            <a:off x="5334000" y="954088"/>
            <a:ext cx="762000" cy="1447800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1271" name="Straight Arrow Connector 5"/>
          <p:cNvCxnSpPr>
            <a:cxnSpLocks noChangeShapeType="1"/>
            <a:stCxn id="11270" idx="2"/>
          </p:cNvCxnSpPr>
          <p:nvPr/>
        </p:nvCxnSpPr>
        <p:spPr bwMode="auto">
          <a:xfrm flipH="1">
            <a:off x="5643563" y="2401888"/>
            <a:ext cx="71437" cy="360362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6575" y="228600"/>
            <a:ext cx="8077200" cy="914400"/>
          </a:xfrm>
        </p:spPr>
        <p:txBody>
          <a:bodyPr/>
          <a:lstStyle/>
          <a:p>
            <a:pPr eaLnBrk="1" hangingPunct="1"/>
            <a:r>
              <a:rPr lang="en-US" sz="4000" smtClean="0"/>
              <a:t>Dysgenesis of pharyngeal clefts</a:t>
            </a:r>
          </a:p>
        </p:txBody>
      </p:sp>
      <p:pic>
        <p:nvPicPr>
          <p:cNvPr id="12291" name="Picture 8" descr="scan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25146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9"/>
          <p:cNvSpPr>
            <a:spLocks noChangeArrowheads="1"/>
          </p:cNvSpPr>
          <p:nvPr/>
        </p:nvSpPr>
        <p:spPr bwMode="auto">
          <a:xfrm>
            <a:off x="1081088" y="13906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029200"/>
            <a:ext cx="7772400" cy="1600200"/>
          </a:xfrm>
        </p:spPr>
        <p:txBody>
          <a:bodyPr/>
          <a:lstStyle/>
          <a:p>
            <a:pPr eaLnBrk="1" hangingPunct="1"/>
            <a:r>
              <a:rPr lang="en-US" sz="1800" smtClean="0"/>
              <a:t>Fistula: epithelial tubes that open at both ends</a:t>
            </a:r>
          </a:p>
          <a:p>
            <a:pPr eaLnBrk="1" hangingPunct="1"/>
            <a:r>
              <a:rPr lang="en-US" sz="1800" smtClean="0"/>
              <a:t>Cyst: pocket because cleft didn’t completely degenerate</a:t>
            </a:r>
          </a:p>
          <a:p>
            <a:pPr eaLnBrk="1" hangingPunct="1"/>
            <a:r>
              <a:rPr lang="en-US" sz="1800" smtClean="0"/>
              <a:t>Preauricular cysts &amp; fistulas: associated with defects in cleft 1 and/or pouch 1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smtClean="0"/>
              <a:t>Lateral cervical cyst: incomplete overgrowth of clefts 2-4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smtClean="0"/>
              <a:t>Branchial fistulas: defects in clefts 2-4 and/or pouches 2-4 </a:t>
            </a:r>
          </a:p>
        </p:txBody>
      </p:sp>
      <p:pic>
        <p:nvPicPr>
          <p:cNvPr id="12294" name="Picture 10" descr="scan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58950"/>
            <a:ext cx="27432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0"/>
          <p:cNvPicPr>
            <a:picLocks noChangeAspect="1" noChangeArrowheads="1"/>
          </p:cNvPicPr>
          <p:nvPr/>
        </p:nvPicPr>
        <p:blipFill>
          <a:blip r:embed="rId5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" t="10732" r="3372" b="3334"/>
          <a:stretch>
            <a:fillRect/>
          </a:stretch>
        </p:blipFill>
        <p:spPr bwMode="auto">
          <a:xfrm>
            <a:off x="2998788" y="1371600"/>
            <a:ext cx="309721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295400"/>
          </a:xfrm>
        </p:spPr>
        <p:txBody>
          <a:bodyPr/>
          <a:lstStyle/>
          <a:p>
            <a:pPr eaLnBrk="1" hangingPunct="1"/>
            <a:r>
              <a:rPr lang="en-US" smtClean="0"/>
              <a:t>Pharyngeal pouches 1 &amp; 2 have non-endocrine fates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49463"/>
            <a:ext cx="4343400" cy="37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41148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1st pouch: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Proximal: </a:t>
            </a:r>
            <a:r>
              <a:rPr lang="en-US" sz="2000" u="sng" smtClean="0"/>
              <a:t>auditory (eustacian) tube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Distal: </a:t>
            </a:r>
            <a:r>
              <a:rPr lang="en-US" sz="2000" u="sng" smtClean="0"/>
              <a:t>tympanic (middle ear) cavity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Extreme distal: </a:t>
            </a:r>
            <a:r>
              <a:rPr lang="en-US" sz="2000" u="sng" smtClean="0"/>
              <a:t>tympanic membrane</a:t>
            </a:r>
            <a:r>
              <a:rPr lang="en-US" sz="2000" smtClean="0"/>
              <a:t> (with mesoderm &amp; ectoderm from 1</a:t>
            </a:r>
            <a:r>
              <a:rPr lang="en-US" sz="2000" baseline="30000" smtClean="0"/>
              <a:t>st</a:t>
            </a:r>
            <a:r>
              <a:rPr lang="en-US" sz="2000" smtClean="0"/>
              <a:t> pharyngeal cleft)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2nd pouch: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Supratonsillar fossae of </a:t>
            </a:r>
            <a:r>
              <a:rPr lang="en-US" sz="2000" u="sng" smtClean="0"/>
              <a:t>Palatine tonsil</a:t>
            </a:r>
            <a:r>
              <a:rPr lang="en-US" sz="2000" smtClean="0"/>
              <a:t>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smtClean="0"/>
              <a:t>Immune cells come from elsewhere!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Fates of pouches 3 &amp; 4 include endocrine glands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4114800" cy="4267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3rd pouch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smtClean="0"/>
              <a:t>Solid superior epithelial mass: </a:t>
            </a:r>
            <a:r>
              <a:rPr lang="en-US" sz="2200" u="sng" smtClean="0"/>
              <a:t>inferior parathyroid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smtClean="0"/>
              <a:t>Inferior elongation: </a:t>
            </a:r>
            <a:r>
              <a:rPr lang="en-US" sz="2200" u="sng" smtClean="0"/>
              <a:t>thymus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4th pouch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smtClean="0"/>
              <a:t>Solid superior epithelial mass: </a:t>
            </a:r>
            <a:r>
              <a:rPr lang="en-US" sz="2200" u="sng" smtClean="0"/>
              <a:t>superior parathyroid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smtClean="0"/>
              <a:t>Inferior mass: </a:t>
            </a:r>
            <a:r>
              <a:rPr lang="en-US" sz="2200" u="sng" smtClean="0"/>
              <a:t>ultimobranchial body</a:t>
            </a:r>
            <a:r>
              <a:rPr lang="en-US" sz="2200" smtClean="0"/>
              <a:t> (neural crest origin): parafollicular (C)  cells of thyroid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90738"/>
            <a:ext cx="4343400" cy="37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3429000" y="6003925"/>
            <a:ext cx="5486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000">
                <a:latin typeface="Calibri" pitchFamily="34" charset="0"/>
                <a:ea typeface="Osaka"/>
                <a:cs typeface="Osaka"/>
              </a:rPr>
              <a:t>Each primordium (normally) detaches from site of origin and migrates to site of mature gland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/>
            <a:r>
              <a:rPr lang="en-US" sz="2800" smtClean="0"/>
              <a:t>Migration of pouch 3 &amp; 4 primordia to mature organ sites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3962400" cy="4648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smtClean="0"/>
              <a:t>Thymus: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Ends up inferior to thyroid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Parathyroid III: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Ends up inferior to parathyroid IV in </a:t>
            </a:r>
            <a:r>
              <a:rPr lang="en-US" sz="2000" u="sng" smtClean="0"/>
              <a:t>thyroid gland</a:t>
            </a:r>
            <a:endParaRPr lang="en-US" sz="2000" smtClean="0"/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Parathyroid IV: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Ends up in thyroid, superior to parathyroid III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Postbranchial body (ultimobranchial body):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/>
              <a:t>Migrates into thyroid</a:t>
            </a:r>
          </a:p>
          <a:p>
            <a:pPr eaLnBrk="1" hangingPunct="1">
              <a:lnSpc>
                <a:spcPct val="80000"/>
              </a:lnSpc>
            </a:pPr>
            <a:endParaRPr lang="en-US" sz="2400" smtClean="0"/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" t="10320" r="5524" b="4105"/>
          <a:stretch>
            <a:fillRect/>
          </a:stretch>
        </p:blipFill>
        <p:spPr bwMode="auto">
          <a:xfrm>
            <a:off x="4554538" y="838200"/>
            <a:ext cx="4589462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8738" y="152400"/>
            <a:ext cx="4513262" cy="1752600"/>
          </a:xfrm>
        </p:spPr>
        <p:txBody>
          <a:bodyPr/>
          <a:lstStyle/>
          <a:p>
            <a:pPr eaLnBrk="1" hangingPunct="1"/>
            <a:r>
              <a:rPr lang="en-US" smtClean="0"/>
              <a:t>Ectopic parathyroid or thymic tissue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971800"/>
            <a:ext cx="3733800" cy="3657600"/>
          </a:xfrm>
        </p:spPr>
        <p:txBody>
          <a:bodyPr/>
          <a:lstStyle/>
          <a:p>
            <a:pPr eaLnBrk="1" hangingPunct="1"/>
            <a:r>
              <a:rPr lang="en-US" sz="2800" smtClean="0"/>
              <a:t>Typically benign anatomical anomalies, not accompanied by functional abnormalities</a:t>
            </a:r>
          </a:p>
        </p:txBody>
      </p:sp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" t="10460" r="5804" b="3215"/>
          <a:stretch>
            <a:fillRect/>
          </a:stretch>
        </p:blipFill>
        <p:spPr bwMode="auto">
          <a:xfrm>
            <a:off x="4792663" y="123825"/>
            <a:ext cx="4351337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7788" y="609600"/>
            <a:ext cx="89916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DiGeorge (del22q11) Syndrome (DGS)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1:4000 live births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Most common human genetic deletion syndrome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Loss of pharyngeal arch structures, particularly </a:t>
            </a:r>
            <a:r>
              <a:rPr lang="en-US" sz="2400" u="sng" smtClean="0"/>
              <a:t>2</a:t>
            </a:r>
            <a:r>
              <a:rPr lang="en-US" sz="2400" u="sng" baseline="30000" smtClean="0"/>
              <a:t>nd</a:t>
            </a:r>
            <a:r>
              <a:rPr lang="en-US" sz="2400" u="sng" smtClean="0"/>
              <a:t> and 3</a:t>
            </a:r>
            <a:r>
              <a:rPr lang="en-US" sz="2400" u="sng" baseline="30000" smtClean="0"/>
              <a:t>rd</a:t>
            </a:r>
            <a:r>
              <a:rPr lang="en-US" sz="2400" u="sng" smtClean="0"/>
              <a:t> arches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Clinical features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Thymic hypoplasia (immunodeficiency)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Hypoparathyroidism (hypocalcemia)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Congenital heart defects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smtClean="0"/>
              <a:t>Outflow tract, aortic arch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Velopharyngeal dysfunction +/- cleft palate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Developmental &amp; behavioral problems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Psychiatric disorders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6310313" y="990600"/>
            <a:ext cx="2833687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latin typeface="Calibri" pitchFamily="34" charset="0"/>
              </a:rPr>
              <a:t>The tongue forms from ventral swellings in the floor of the pharynx at about the same time as the palate begins to form.</a:t>
            </a:r>
          </a:p>
          <a:p>
            <a:endParaRPr lang="en-US" sz="1800">
              <a:latin typeface="Calibri" pitchFamily="34" charset="0"/>
            </a:endParaRPr>
          </a:p>
          <a:p>
            <a:r>
              <a:rPr lang="en-US" sz="1800">
                <a:latin typeface="Calibri" pitchFamily="34" charset="0"/>
              </a:rPr>
              <a:t>Lateral lingual swellings are first visible at about 5 wks, 1 medial swelling.</a:t>
            </a:r>
          </a:p>
          <a:p>
            <a:endParaRPr lang="en-US" sz="1800">
              <a:latin typeface="Calibri" pitchFamily="34" charset="0"/>
            </a:endParaRPr>
          </a:p>
          <a:p>
            <a:r>
              <a:rPr lang="en-US" sz="1800">
                <a:latin typeface="Calibri" pitchFamily="34" charset="0"/>
              </a:rPr>
              <a:t>Growth of the tongue mostly by expansion of lateral lingual swellings, some contribution of tuberculum impar</a:t>
            </a:r>
          </a:p>
          <a:p>
            <a:endParaRPr lang="en-US" sz="1800">
              <a:latin typeface="Calibri" pitchFamily="34" charset="0"/>
            </a:endParaRPr>
          </a:p>
          <a:p>
            <a:r>
              <a:rPr lang="en-US" sz="1800">
                <a:latin typeface="Calibri" pitchFamily="34" charset="0"/>
              </a:rPr>
              <a:t>Musculature derived from occipital myotomes</a:t>
            </a:r>
            <a:endParaRPr lang="en-US">
              <a:latin typeface="Calibri" pitchFamily="34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506413" y="174625"/>
            <a:ext cx="81803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800">
                <a:latin typeface="Calibri" pitchFamily="34" charset="0"/>
              </a:rPr>
              <a:t>Development of the tongue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223838" y="6351588"/>
            <a:ext cx="8691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Ant 2/3 of tongue is from 1</a:t>
            </a:r>
            <a:r>
              <a:rPr lang="en-US" baseline="30000" dirty="0">
                <a:latin typeface="Calibri" pitchFamily="34" charset="0"/>
              </a:rPr>
              <a:t>st</a:t>
            </a:r>
            <a:r>
              <a:rPr lang="en-US" dirty="0">
                <a:latin typeface="Calibri" pitchFamily="34" charset="0"/>
              </a:rPr>
              <a:t> arch, posterior 1/3 mostly from 3</a:t>
            </a:r>
            <a:r>
              <a:rPr lang="en-US" baseline="30000" dirty="0">
                <a:latin typeface="Calibri" pitchFamily="34" charset="0"/>
              </a:rPr>
              <a:t>rd</a:t>
            </a:r>
            <a:r>
              <a:rPr lang="en-US" dirty="0">
                <a:latin typeface="Calibri" pitchFamily="34" charset="0"/>
              </a:rPr>
              <a:t> arch</a:t>
            </a:r>
            <a:endParaRPr lang="en-US" sz="2000" dirty="0">
              <a:latin typeface="Calibri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" t="12080" r="4433" b="8150"/>
          <a:stretch>
            <a:fillRect/>
          </a:stretch>
        </p:blipFill>
        <p:spPr bwMode="auto">
          <a:xfrm>
            <a:off x="0" y="1022350"/>
            <a:ext cx="6324600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ongu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3838" y="3600091"/>
            <a:ext cx="1962150" cy="2373750"/>
          </a:xfrm>
          <a:prstGeom prst="rect">
            <a:avLst/>
          </a:prstGeom>
        </p:spPr>
      </p:pic>
      <p:sp>
        <p:nvSpPr>
          <p:cNvPr id="18439" name="TextBox 2"/>
          <p:cNvSpPr txBox="1">
            <a:spLocks noChangeArrowheads="1"/>
          </p:cNvSpPr>
          <p:nvPr/>
        </p:nvSpPr>
        <p:spPr bwMode="auto">
          <a:xfrm>
            <a:off x="506413" y="6056124"/>
            <a:ext cx="177958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dirty="0"/>
              <a:t>(</a:t>
            </a:r>
            <a:r>
              <a:rPr lang="en-US" sz="1400" dirty="0">
                <a:hlinkClick r:id="rId7"/>
              </a:rPr>
              <a:t>QuickTime version</a:t>
            </a:r>
            <a:r>
              <a:rPr lang="en-US" sz="14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839200" cy="1447800"/>
          </a:xfrm>
        </p:spPr>
        <p:txBody>
          <a:bodyPr/>
          <a:lstStyle/>
          <a:p>
            <a:pPr eaLnBrk="1" hangingPunct="1"/>
            <a:r>
              <a:rPr lang="en-US" smtClean="0"/>
              <a:t>The thyroid gland </a:t>
            </a:r>
            <a:r>
              <a:rPr lang="en-US" b="1" u="sng" smtClean="0"/>
              <a:t>IS NOT</a:t>
            </a:r>
            <a:r>
              <a:rPr lang="en-US" smtClean="0"/>
              <a:t> derived from pharyngeal pouches!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4488" y="4267200"/>
            <a:ext cx="8458200" cy="2438400"/>
          </a:xfrm>
        </p:spPr>
        <p:txBody>
          <a:bodyPr/>
          <a:lstStyle/>
          <a:p>
            <a:pPr eaLnBrk="1" hangingPunct="1"/>
            <a:r>
              <a:rPr lang="en-US" sz="2000" smtClean="0"/>
              <a:t>Starts as </a:t>
            </a:r>
            <a:r>
              <a:rPr lang="en-US" sz="2000" b="1" u="sng" smtClean="0"/>
              <a:t>single</a:t>
            </a:r>
            <a:r>
              <a:rPr lang="en-US" sz="2000" b="1" smtClean="0"/>
              <a:t> </a:t>
            </a:r>
            <a:r>
              <a:rPr lang="en-US" sz="2000" smtClean="0"/>
              <a:t>placode (thickening) called the </a:t>
            </a:r>
            <a:r>
              <a:rPr lang="en-US" sz="2000" b="1" u="sng" smtClean="0"/>
              <a:t>foramen cecum </a:t>
            </a:r>
            <a:r>
              <a:rPr lang="en-US" sz="2000" smtClean="0"/>
              <a:t>and located in the </a:t>
            </a:r>
            <a:r>
              <a:rPr lang="en-US" sz="2000" b="1" u="sng" smtClean="0"/>
              <a:t>ventral</a:t>
            </a:r>
            <a:r>
              <a:rPr lang="en-US" sz="2000" smtClean="0"/>
              <a:t> pharynx just caudal to tongue bud</a:t>
            </a:r>
          </a:p>
          <a:p>
            <a:pPr eaLnBrk="1" hangingPunct="1"/>
            <a:r>
              <a:rPr lang="en-US" sz="2000" smtClean="0"/>
              <a:t>Elongates caudally  as </a:t>
            </a:r>
            <a:r>
              <a:rPr lang="en-US" sz="2000" b="1" u="sng" smtClean="0"/>
              <a:t>thyroid diverticulum</a:t>
            </a:r>
            <a:endParaRPr lang="en-US" sz="2000" smtClean="0"/>
          </a:p>
          <a:p>
            <a:pPr eaLnBrk="1" hangingPunct="1"/>
            <a:r>
              <a:rPr lang="en-US" sz="2000" smtClean="0"/>
              <a:t>During migration, tip of thyroid diverticulum expands and bifurcates to form the thyroid gland itself</a:t>
            </a:r>
          </a:p>
          <a:p>
            <a:pPr eaLnBrk="1" hangingPunct="1"/>
            <a:r>
              <a:rPr lang="en-US" sz="2000" smtClean="0"/>
              <a:t>Developing gland remains transiently attached to site of origin by </a:t>
            </a:r>
            <a:r>
              <a:rPr lang="en-US" sz="2000" b="1" u="sng" smtClean="0"/>
              <a:t>thyroglossal duct</a:t>
            </a:r>
            <a:r>
              <a:rPr lang="en-US" sz="2000" smtClean="0"/>
              <a:t>, which then (normally) degenerates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09750"/>
            <a:ext cx="31242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52600"/>
            <a:ext cx="25908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7"/>
          <p:cNvSpPr>
            <a:spLocks noChangeArrowheads="1"/>
          </p:cNvSpPr>
          <p:nvPr/>
        </p:nvSpPr>
        <p:spPr bwMode="auto">
          <a:xfrm>
            <a:off x="6096000" y="2362200"/>
            <a:ext cx="685800" cy="160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9463" name="Picture 6"/>
          <p:cNvPicPr>
            <a:picLocks noChangeAspect="1" noChangeArrowheads="1"/>
          </p:cNvPicPr>
          <p:nvPr/>
        </p:nvPicPr>
        <p:blipFill>
          <a:blip r:embed="rId5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2" t="10320" r="5524" b="42018"/>
          <a:stretch>
            <a:fillRect/>
          </a:stretch>
        </p:blipFill>
        <p:spPr bwMode="auto">
          <a:xfrm>
            <a:off x="4038600" y="1558925"/>
            <a:ext cx="18383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/>
              <a:t>Thyroglossal cysts &amp; sinuses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2209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Origins: failure of the thyroglossal duct to completely pinch off &amp; degenerate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Thyroid arrives at normal position and is usually normal functioning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Can usually be distinguished easily from lateral cervical cysts by their midline position</a:t>
            </a:r>
          </a:p>
        </p:txBody>
      </p:sp>
      <p:pic>
        <p:nvPicPr>
          <p:cNvPr id="20484" name="Picture 4" descr="scan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971925"/>
            <a:ext cx="297180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251460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971925"/>
            <a:ext cx="21717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487" name="Straight Connector 4"/>
          <p:cNvCxnSpPr>
            <a:cxnSpLocks noChangeShapeType="1"/>
          </p:cNvCxnSpPr>
          <p:nvPr/>
        </p:nvCxnSpPr>
        <p:spPr bwMode="auto">
          <a:xfrm flipH="1" flipV="1">
            <a:off x="3992563" y="5073650"/>
            <a:ext cx="63500" cy="2587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3352800" y="4800600"/>
            <a:ext cx="938213" cy="430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50" dirty="0" err="1"/>
              <a:t>thyroglossal</a:t>
            </a:r>
            <a:endParaRPr lang="en-US" sz="1050" dirty="0"/>
          </a:p>
          <a:p>
            <a:pPr algn="ctr">
              <a:defRPr/>
            </a:pPr>
            <a:r>
              <a:rPr lang="en-US" sz="1050" dirty="0" smtClean="0"/>
              <a:t>sinus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609600"/>
            <a:ext cx="8788400" cy="1371600"/>
          </a:xfrm>
        </p:spPr>
        <p:txBody>
          <a:bodyPr/>
          <a:lstStyle/>
          <a:p>
            <a:pPr eaLnBrk="1" hangingPunct="1"/>
            <a:r>
              <a:rPr lang="en-US" smtClean="0"/>
              <a:t>Two general phases of pharyngeal apparatus development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2286000"/>
            <a:ext cx="88392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34950" y="5792788"/>
            <a:ext cx="8756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latin typeface="Calibri" pitchFamily="34" charset="0"/>
                <a:ea typeface="Osaka"/>
                <a:cs typeface="Osaka"/>
              </a:rPr>
              <a:t>Disruptions to either phase can result in a broad spectrum of defects.</a:t>
            </a:r>
          </a:p>
        </p:txBody>
      </p: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533400" y="3276600"/>
            <a:ext cx="533400" cy="2667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45720" tIns="0" rIns="0" bIns="0" anchor="ctr"/>
          <a:lstStyle/>
          <a:p>
            <a:r>
              <a:rPr lang="en-US" sz="1200">
                <a:latin typeface="Calibri" pitchFamily="34" charset="0"/>
              </a:rPr>
              <a:t>Wk 3.5</a:t>
            </a:r>
          </a:p>
        </p:txBody>
      </p:sp>
      <p:sp>
        <p:nvSpPr>
          <p:cNvPr id="3078" name="Rectangle 8"/>
          <p:cNvSpPr>
            <a:spLocks noChangeArrowheads="1"/>
          </p:cNvSpPr>
          <p:nvPr/>
        </p:nvSpPr>
        <p:spPr bwMode="auto">
          <a:xfrm>
            <a:off x="2133600" y="3276600"/>
            <a:ext cx="533400" cy="2667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45720" tIns="0" rIns="0" bIns="0" anchor="ctr"/>
          <a:lstStyle/>
          <a:p>
            <a:r>
              <a:rPr lang="en-US" sz="1200">
                <a:latin typeface="Calibri" pitchFamily="34" charset="0"/>
              </a:rPr>
              <a:t>Wk 4.5</a:t>
            </a:r>
          </a:p>
        </p:txBody>
      </p:sp>
      <p:sp>
        <p:nvSpPr>
          <p:cNvPr id="3079" name="Rectangle 9"/>
          <p:cNvSpPr>
            <a:spLocks noChangeArrowheads="1"/>
          </p:cNvSpPr>
          <p:nvPr/>
        </p:nvSpPr>
        <p:spPr bwMode="auto">
          <a:xfrm>
            <a:off x="4343400" y="3276600"/>
            <a:ext cx="533400" cy="2667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45720" tIns="0" rIns="0" bIns="0" anchor="ctr"/>
          <a:lstStyle/>
          <a:p>
            <a:r>
              <a:rPr lang="en-US" sz="1200">
                <a:latin typeface="Calibri" pitchFamily="34" charset="0"/>
              </a:rPr>
              <a:t>Wk 5.5</a:t>
            </a:r>
          </a:p>
        </p:txBody>
      </p:sp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7772400" y="3276600"/>
            <a:ext cx="533400" cy="2667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45720" tIns="0" rIns="0" bIns="0" anchor="ctr"/>
          <a:lstStyle/>
          <a:p>
            <a:r>
              <a:rPr lang="en-US" sz="1200">
                <a:latin typeface="Calibri" pitchFamily="34" charset="0"/>
              </a:rPr>
              <a:t>Wk 6.5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2588" y="533400"/>
            <a:ext cx="8382000" cy="1143000"/>
          </a:xfrm>
        </p:spPr>
        <p:txBody>
          <a:bodyPr/>
          <a:lstStyle/>
          <a:p>
            <a:pPr eaLnBrk="1" hangingPunct="1"/>
            <a:r>
              <a:rPr lang="en-US" smtClean="0"/>
              <a:t>Congenital hypothyroidism (CH)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Most frequent endocrine disorder in newborns (1:3000 live births)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High TSH levels due to reduced thyroid hormone levels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Clinical significance: effects on CNS development (cretinism) and lungs (low surfactant production)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85% of CH due to thyroid dysgenesis (TD) (disturbances in thyroid organogenesis)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Includes athyreosis (none), hypoplasia (too small), and ectopia (misplaced)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152400"/>
            <a:ext cx="8458200" cy="1447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latin typeface="+mn-lt"/>
              </a:rPr>
              <a:t>The bones of the skull, face, and pharynx are derived from either PARAXIAL mesoderm (orange) or NEURAL CREST (blue &amp; yellow)</a:t>
            </a:r>
            <a:endParaRPr lang="en-US" b="1" dirty="0" smtClean="0">
              <a:latin typeface="+mn-lt"/>
            </a:endParaRPr>
          </a:p>
        </p:txBody>
      </p:sp>
      <p:grpSp>
        <p:nvGrpSpPr>
          <p:cNvPr id="22531" name="Group 12"/>
          <p:cNvGrpSpPr>
            <a:grpSpLocks/>
          </p:cNvGrpSpPr>
          <p:nvPr/>
        </p:nvGrpSpPr>
        <p:grpSpPr bwMode="auto">
          <a:xfrm>
            <a:off x="228600" y="6324600"/>
            <a:ext cx="8686800" cy="307975"/>
            <a:chOff x="144" y="3984"/>
            <a:chExt cx="5472" cy="194"/>
          </a:xfrm>
        </p:grpSpPr>
        <p:sp>
          <p:nvSpPr>
            <p:cNvPr id="23557" name="Text Box 6"/>
            <p:cNvSpPr txBox="1">
              <a:spLocks noChangeArrowheads="1"/>
            </p:cNvSpPr>
            <p:nvPr/>
          </p:nvSpPr>
          <p:spPr bwMode="auto">
            <a:xfrm>
              <a:off x="268" y="3984"/>
              <a:ext cx="534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tabLst>
                  <a:tab pos="2065338" algn="l"/>
                  <a:tab pos="4808538" algn="l"/>
                  <a:tab pos="68580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tabLst>
                  <a:tab pos="2065338" algn="l"/>
                  <a:tab pos="4808538" algn="l"/>
                  <a:tab pos="68580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tabLst>
                  <a:tab pos="2065338" algn="l"/>
                  <a:tab pos="4808538" algn="l"/>
                  <a:tab pos="68580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tabLst>
                  <a:tab pos="2065338" algn="l"/>
                  <a:tab pos="4808538" algn="l"/>
                  <a:tab pos="68580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tabLst>
                  <a:tab pos="2065338" algn="l"/>
                  <a:tab pos="4808538" algn="l"/>
                  <a:tab pos="68580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065338" algn="l"/>
                  <a:tab pos="4808538" algn="l"/>
                  <a:tab pos="68580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065338" algn="l"/>
                  <a:tab pos="4808538" algn="l"/>
                  <a:tab pos="68580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065338" algn="l"/>
                  <a:tab pos="4808538" algn="l"/>
                  <a:tab pos="68580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065338" algn="l"/>
                  <a:tab pos="4808538" algn="l"/>
                  <a:tab pos="6858000" algn="l"/>
                </a:tabLs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tabLst>
                  <a:tab pos="2065338" algn="l"/>
                  <a:tab pos="5138738" algn="l"/>
                  <a:tab pos="6858000" algn="l"/>
                </a:tabLst>
                <a:defRPr/>
              </a:pPr>
              <a:r>
                <a:rPr lang="en-US" sz="1400" dirty="0" smtClean="0">
                  <a:latin typeface="+mn-lt"/>
                </a:rPr>
                <a:t>Cranial neural crest         	Paraxial/lateral plate mesoderm       	3</a:t>
              </a:r>
              <a:r>
                <a:rPr lang="en-US" sz="1400" baseline="30000" dirty="0" smtClean="0">
                  <a:latin typeface="+mn-lt"/>
                </a:rPr>
                <a:t>rd</a:t>
              </a:r>
              <a:r>
                <a:rPr lang="en-US" sz="1400" dirty="0" smtClean="0">
                  <a:latin typeface="+mn-lt"/>
                </a:rPr>
                <a:t> arch n. crest   	4</a:t>
              </a:r>
              <a:r>
                <a:rPr lang="en-US" sz="1400" baseline="30000" dirty="0" smtClean="0">
                  <a:latin typeface="+mn-lt"/>
                </a:rPr>
                <a:t>th</a:t>
              </a:r>
              <a:r>
                <a:rPr lang="en-US" sz="1400" dirty="0" smtClean="0">
                  <a:latin typeface="+mn-lt"/>
                </a:rPr>
                <a:t> arch n. crest</a:t>
              </a:r>
            </a:p>
          </p:txBody>
        </p:sp>
        <p:sp>
          <p:nvSpPr>
            <p:cNvPr id="22534" name="Rectangle 7"/>
            <p:cNvSpPr>
              <a:spLocks noChangeArrowheads="1"/>
            </p:cNvSpPr>
            <p:nvPr/>
          </p:nvSpPr>
          <p:spPr bwMode="auto">
            <a:xfrm>
              <a:off x="144" y="4001"/>
              <a:ext cx="144" cy="144"/>
            </a:xfrm>
            <a:prstGeom prst="rect">
              <a:avLst/>
            </a:prstGeom>
            <a:solidFill>
              <a:srgbClr val="6FC7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5" name="Rectangle 8"/>
            <p:cNvSpPr>
              <a:spLocks noChangeArrowheads="1"/>
            </p:cNvSpPr>
            <p:nvPr/>
          </p:nvSpPr>
          <p:spPr bwMode="auto">
            <a:xfrm>
              <a:off x="1413" y="4001"/>
              <a:ext cx="144" cy="144"/>
            </a:xfrm>
            <a:prstGeom prst="rect">
              <a:avLst/>
            </a:prstGeom>
            <a:solidFill>
              <a:srgbClr val="FF574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6" name="Rectangle 9"/>
            <p:cNvSpPr>
              <a:spLocks noChangeArrowheads="1"/>
            </p:cNvSpPr>
            <p:nvPr/>
          </p:nvSpPr>
          <p:spPr bwMode="auto">
            <a:xfrm>
              <a:off x="4443" y="4001"/>
              <a:ext cx="144" cy="144"/>
            </a:xfrm>
            <a:prstGeom prst="rect">
              <a:avLst/>
            </a:prstGeom>
            <a:solidFill>
              <a:srgbClr val="FBFF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03" name="Rectangle 11"/>
            <p:cNvSpPr>
              <a:spLocks noChangeArrowheads="1"/>
            </p:cNvSpPr>
            <p:nvPr/>
          </p:nvSpPr>
          <p:spPr bwMode="auto">
            <a:xfrm>
              <a:off x="3360" y="3998"/>
              <a:ext cx="144" cy="14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pic>
        <p:nvPicPr>
          <p:cNvPr id="2253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24050"/>
            <a:ext cx="6858000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2205038"/>
            <a:ext cx="8042275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latin typeface="Calibri" pitchFamily="34" charset="0"/>
              </a:rPr>
              <a:t>Some bones of the skull and face develop via INTRAMEMBRANOUS ossification; some develop via ENDOCHONDRAL ossification:</a:t>
            </a:r>
          </a:p>
        </p:txBody>
      </p:sp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228600" y="914400"/>
            <a:ext cx="8839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3038" indent="-17303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1600">
                <a:latin typeface="Calibri" pitchFamily="34" charset="0"/>
              </a:rPr>
              <a:t>Base of skull (“chondrocranium,” orange) by endochondral ossification</a:t>
            </a:r>
          </a:p>
          <a:p>
            <a:pPr>
              <a:buFont typeface="Arial" pitchFamily="34" charset="0"/>
              <a:buChar char="•"/>
            </a:pPr>
            <a:r>
              <a:rPr lang="en-US" sz="1600">
                <a:latin typeface="Calibri" pitchFamily="34" charset="0"/>
              </a:rPr>
              <a:t>Superior-anterior skull and face (“membranous cranium,” light blue) by intramembranous ossification</a:t>
            </a:r>
          </a:p>
          <a:p>
            <a:pPr>
              <a:buFont typeface="Arial" pitchFamily="34" charset="0"/>
              <a:buChar char="•"/>
            </a:pPr>
            <a:r>
              <a:rPr lang="en-US" sz="1600">
                <a:latin typeface="Calibri" pitchFamily="34" charset="0"/>
              </a:rPr>
              <a:t>Cartilagenous viscerocranium (green) from </a:t>
            </a:r>
            <a:r>
              <a:rPr lang="en-US" sz="1600" b="1">
                <a:latin typeface="Calibri" pitchFamily="34" charset="0"/>
              </a:rPr>
              <a:t>neural crest </a:t>
            </a:r>
            <a:r>
              <a:rPr lang="en-US" sz="1600">
                <a:latin typeface="Calibri" pitchFamily="34" charset="0"/>
              </a:rPr>
              <a:t>that differentiates into cartilage and then undergoes varying degrees of ossification.</a:t>
            </a:r>
          </a:p>
        </p:txBody>
      </p:sp>
      <p:sp>
        <p:nvSpPr>
          <p:cNvPr id="23557" name="Freeform 1"/>
          <p:cNvSpPr>
            <a:spLocks/>
          </p:cNvSpPr>
          <p:nvPr/>
        </p:nvSpPr>
        <p:spPr bwMode="auto">
          <a:xfrm>
            <a:off x="5937250" y="2674938"/>
            <a:ext cx="846138" cy="3714750"/>
          </a:xfrm>
          <a:custGeom>
            <a:avLst/>
            <a:gdLst>
              <a:gd name="T0" fmla="*/ 616044 w 844952"/>
              <a:gd name="T1" fmla="*/ 0 h 3715473"/>
              <a:gd name="T2" fmla="*/ 569550 w 844952"/>
              <a:gd name="T3" fmla="*/ 127247 h 3715473"/>
              <a:gd name="T4" fmla="*/ 557927 w 844952"/>
              <a:gd name="T5" fmla="*/ 161950 h 3715473"/>
              <a:gd name="T6" fmla="*/ 546305 w 844952"/>
              <a:gd name="T7" fmla="*/ 196656 h 3715473"/>
              <a:gd name="T8" fmla="*/ 523056 w 844952"/>
              <a:gd name="T9" fmla="*/ 219790 h 3715473"/>
              <a:gd name="T10" fmla="*/ 499811 w 844952"/>
              <a:gd name="T11" fmla="*/ 289199 h 3715473"/>
              <a:gd name="T12" fmla="*/ 464940 w 844952"/>
              <a:gd name="T13" fmla="*/ 404877 h 3715473"/>
              <a:gd name="T14" fmla="*/ 453316 w 844952"/>
              <a:gd name="T15" fmla="*/ 439580 h 3715473"/>
              <a:gd name="T16" fmla="*/ 418446 w 844952"/>
              <a:gd name="T17" fmla="*/ 474286 h 3715473"/>
              <a:gd name="T18" fmla="*/ 371952 w 844952"/>
              <a:gd name="T19" fmla="*/ 613101 h 3715473"/>
              <a:gd name="T20" fmla="*/ 360328 w 844952"/>
              <a:gd name="T21" fmla="*/ 647804 h 3715473"/>
              <a:gd name="T22" fmla="*/ 348704 w 844952"/>
              <a:gd name="T23" fmla="*/ 682507 h 3715473"/>
              <a:gd name="T24" fmla="*/ 302210 w 844952"/>
              <a:gd name="T25" fmla="*/ 740348 h 3715473"/>
              <a:gd name="T26" fmla="*/ 278963 w 844952"/>
              <a:gd name="T27" fmla="*/ 809754 h 3715473"/>
              <a:gd name="T28" fmla="*/ 232469 w 844952"/>
              <a:gd name="T29" fmla="*/ 879163 h 3715473"/>
              <a:gd name="T30" fmla="*/ 220847 w 844952"/>
              <a:gd name="T31" fmla="*/ 913866 h 3715473"/>
              <a:gd name="T32" fmla="*/ 197599 w 844952"/>
              <a:gd name="T33" fmla="*/ 948569 h 3715473"/>
              <a:gd name="T34" fmla="*/ 151106 w 844952"/>
              <a:gd name="T35" fmla="*/ 1041113 h 3715473"/>
              <a:gd name="T36" fmla="*/ 139482 w 844952"/>
              <a:gd name="T37" fmla="*/ 1075819 h 3715473"/>
              <a:gd name="T38" fmla="*/ 92987 w 844952"/>
              <a:gd name="T39" fmla="*/ 1133656 h 3715473"/>
              <a:gd name="T40" fmla="*/ 69741 w 844952"/>
              <a:gd name="T41" fmla="*/ 1203065 h 3715473"/>
              <a:gd name="T42" fmla="*/ 58116 w 844952"/>
              <a:gd name="T43" fmla="*/ 1237768 h 3715473"/>
              <a:gd name="T44" fmla="*/ 46493 w 844952"/>
              <a:gd name="T45" fmla="*/ 1295609 h 3715473"/>
              <a:gd name="T46" fmla="*/ 23247 w 844952"/>
              <a:gd name="T47" fmla="*/ 1365015 h 3715473"/>
              <a:gd name="T48" fmla="*/ 0 w 844952"/>
              <a:gd name="T49" fmla="*/ 1399720 h 3715473"/>
              <a:gd name="T50" fmla="*/ 11622 w 844952"/>
              <a:gd name="T51" fmla="*/ 1469127 h 3715473"/>
              <a:gd name="T52" fmla="*/ 69741 w 844952"/>
              <a:gd name="T53" fmla="*/ 1561670 h 3715473"/>
              <a:gd name="T54" fmla="*/ 255716 w 844952"/>
              <a:gd name="T55" fmla="*/ 1573239 h 3715473"/>
              <a:gd name="T56" fmla="*/ 418446 w 844952"/>
              <a:gd name="T57" fmla="*/ 1584806 h 3715473"/>
              <a:gd name="T58" fmla="*/ 523056 w 844952"/>
              <a:gd name="T59" fmla="*/ 1619511 h 3715473"/>
              <a:gd name="T60" fmla="*/ 557927 w 844952"/>
              <a:gd name="T61" fmla="*/ 1631077 h 3715473"/>
              <a:gd name="T62" fmla="*/ 592799 w 844952"/>
              <a:gd name="T63" fmla="*/ 1654214 h 3715473"/>
              <a:gd name="T64" fmla="*/ 662539 w 844952"/>
              <a:gd name="T65" fmla="*/ 1677349 h 3715473"/>
              <a:gd name="T66" fmla="*/ 755527 w 844952"/>
              <a:gd name="T67" fmla="*/ 1758326 h 3715473"/>
              <a:gd name="T68" fmla="*/ 778774 w 844952"/>
              <a:gd name="T69" fmla="*/ 1793029 h 3715473"/>
              <a:gd name="T70" fmla="*/ 825268 w 844952"/>
              <a:gd name="T71" fmla="*/ 1839301 h 3715473"/>
              <a:gd name="T72" fmla="*/ 836891 w 844952"/>
              <a:gd name="T73" fmla="*/ 1885572 h 3715473"/>
              <a:gd name="T74" fmla="*/ 848515 w 844952"/>
              <a:gd name="T75" fmla="*/ 1920275 h 3715473"/>
              <a:gd name="T76" fmla="*/ 802021 w 844952"/>
              <a:gd name="T77" fmla="*/ 1978116 h 3715473"/>
              <a:gd name="T78" fmla="*/ 720656 w 844952"/>
              <a:gd name="T79" fmla="*/ 2047522 h 3715473"/>
              <a:gd name="T80" fmla="*/ 697410 w 844952"/>
              <a:gd name="T81" fmla="*/ 2082228 h 3715473"/>
              <a:gd name="T82" fmla="*/ 674162 w 844952"/>
              <a:gd name="T83" fmla="*/ 2105362 h 3715473"/>
              <a:gd name="T84" fmla="*/ 639292 w 844952"/>
              <a:gd name="T85" fmla="*/ 2163203 h 3715473"/>
              <a:gd name="T86" fmla="*/ 627669 w 844952"/>
              <a:gd name="T87" fmla="*/ 2336721 h 3715473"/>
              <a:gd name="T88" fmla="*/ 616044 w 844952"/>
              <a:gd name="T89" fmla="*/ 2371424 h 3715473"/>
              <a:gd name="T90" fmla="*/ 581174 w 844952"/>
              <a:gd name="T91" fmla="*/ 2498673 h 3715473"/>
              <a:gd name="T92" fmla="*/ 557927 w 844952"/>
              <a:gd name="T93" fmla="*/ 2533377 h 3715473"/>
              <a:gd name="T94" fmla="*/ 511434 w 844952"/>
              <a:gd name="T95" fmla="*/ 2672192 h 3715473"/>
              <a:gd name="T96" fmla="*/ 499811 w 844952"/>
              <a:gd name="T97" fmla="*/ 2706895 h 3715473"/>
              <a:gd name="T98" fmla="*/ 464940 w 844952"/>
              <a:gd name="T99" fmla="*/ 2776303 h 3715473"/>
              <a:gd name="T100" fmla="*/ 430069 w 844952"/>
              <a:gd name="T101" fmla="*/ 2961390 h 3715473"/>
              <a:gd name="T102" fmla="*/ 418446 w 844952"/>
              <a:gd name="T103" fmla="*/ 3019228 h 3715473"/>
              <a:gd name="T104" fmla="*/ 395198 w 844952"/>
              <a:gd name="T105" fmla="*/ 3088638 h 3715473"/>
              <a:gd name="T106" fmla="*/ 383575 w 844952"/>
              <a:gd name="T107" fmla="*/ 3134909 h 3715473"/>
              <a:gd name="T108" fmla="*/ 360328 w 844952"/>
              <a:gd name="T109" fmla="*/ 3204315 h 3715473"/>
              <a:gd name="T110" fmla="*/ 325458 w 844952"/>
              <a:gd name="T111" fmla="*/ 3319996 h 3715473"/>
              <a:gd name="T112" fmla="*/ 302210 w 844952"/>
              <a:gd name="T113" fmla="*/ 3354699 h 3715473"/>
              <a:gd name="T114" fmla="*/ 255716 w 844952"/>
              <a:gd name="T115" fmla="*/ 3447243 h 3715473"/>
              <a:gd name="T116" fmla="*/ 232469 w 844952"/>
              <a:gd name="T117" fmla="*/ 3516650 h 3715473"/>
              <a:gd name="T118" fmla="*/ 209222 w 844952"/>
              <a:gd name="T119" fmla="*/ 3551355 h 3715473"/>
              <a:gd name="T120" fmla="*/ 197599 w 844952"/>
              <a:gd name="T121" fmla="*/ 3586058 h 3715473"/>
              <a:gd name="T122" fmla="*/ 174352 w 844952"/>
              <a:gd name="T123" fmla="*/ 3620761 h 3715473"/>
              <a:gd name="T124" fmla="*/ 151106 w 844952"/>
              <a:gd name="T125" fmla="*/ 3690170 h 3715473"/>
              <a:gd name="T126" fmla="*/ 139482 w 844952"/>
              <a:gd name="T127" fmla="*/ 3713304 h 3715473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60000 65536"/>
              <a:gd name="T190" fmla="*/ 0 60000 65536"/>
              <a:gd name="T191" fmla="*/ 0 60000 65536"/>
            </a:gdLst>
            <a:ahLst/>
            <a:cxnLst>
              <a:cxn ang="T128">
                <a:pos x="T0" y="T1"/>
              </a:cxn>
              <a:cxn ang="T129">
                <a:pos x="T2" y="T3"/>
              </a:cxn>
              <a:cxn ang="T130">
                <a:pos x="T4" y="T5"/>
              </a:cxn>
              <a:cxn ang="T131">
                <a:pos x="T6" y="T7"/>
              </a:cxn>
              <a:cxn ang="T132">
                <a:pos x="T8" y="T9"/>
              </a:cxn>
              <a:cxn ang="T133">
                <a:pos x="T10" y="T11"/>
              </a:cxn>
              <a:cxn ang="T134">
                <a:pos x="T12" y="T13"/>
              </a:cxn>
              <a:cxn ang="T135">
                <a:pos x="T14" y="T15"/>
              </a:cxn>
              <a:cxn ang="T136">
                <a:pos x="T16" y="T17"/>
              </a:cxn>
              <a:cxn ang="T137">
                <a:pos x="T18" y="T19"/>
              </a:cxn>
              <a:cxn ang="T138">
                <a:pos x="T20" y="T21"/>
              </a:cxn>
              <a:cxn ang="T139">
                <a:pos x="T22" y="T23"/>
              </a:cxn>
              <a:cxn ang="T140">
                <a:pos x="T24" y="T25"/>
              </a:cxn>
              <a:cxn ang="T141">
                <a:pos x="T26" y="T27"/>
              </a:cxn>
              <a:cxn ang="T142">
                <a:pos x="T28" y="T29"/>
              </a:cxn>
              <a:cxn ang="T143">
                <a:pos x="T30" y="T31"/>
              </a:cxn>
              <a:cxn ang="T144">
                <a:pos x="T32" y="T33"/>
              </a:cxn>
              <a:cxn ang="T145">
                <a:pos x="T34" y="T35"/>
              </a:cxn>
              <a:cxn ang="T146">
                <a:pos x="T36" y="T37"/>
              </a:cxn>
              <a:cxn ang="T147">
                <a:pos x="T38" y="T39"/>
              </a:cxn>
              <a:cxn ang="T148">
                <a:pos x="T40" y="T41"/>
              </a:cxn>
              <a:cxn ang="T149">
                <a:pos x="T42" y="T43"/>
              </a:cxn>
              <a:cxn ang="T150">
                <a:pos x="T44" y="T45"/>
              </a:cxn>
              <a:cxn ang="T151">
                <a:pos x="T46" y="T47"/>
              </a:cxn>
              <a:cxn ang="T152">
                <a:pos x="T48" y="T49"/>
              </a:cxn>
              <a:cxn ang="T153">
                <a:pos x="T50" y="T51"/>
              </a:cxn>
              <a:cxn ang="T154">
                <a:pos x="T52" y="T53"/>
              </a:cxn>
              <a:cxn ang="T155">
                <a:pos x="T54" y="T55"/>
              </a:cxn>
              <a:cxn ang="T156">
                <a:pos x="T56" y="T57"/>
              </a:cxn>
              <a:cxn ang="T157">
                <a:pos x="T58" y="T59"/>
              </a:cxn>
              <a:cxn ang="T158">
                <a:pos x="T60" y="T61"/>
              </a:cxn>
              <a:cxn ang="T159">
                <a:pos x="T62" y="T63"/>
              </a:cxn>
              <a:cxn ang="T160">
                <a:pos x="T64" y="T65"/>
              </a:cxn>
              <a:cxn ang="T161">
                <a:pos x="T66" y="T67"/>
              </a:cxn>
              <a:cxn ang="T162">
                <a:pos x="T68" y="T69"/>
              </a:cxn>
              <a:cxn ang="T163">
                <a:pos x="T70" y="T71"/>
              </a:cxn>
              <a:cxn ang="T164">
                <a:pos x="T72" y="T73"/>
              </a:cxn>
              <a:cxn ang="T165">
                <a:pos x="T74" y="T75"/>
              </a:cxn>
              <a:cxn ang="T166">
                <a:pos x="T76" y="T77"/>
              </a:cxn>
              <a:cxn ang="T167">
                <a:pos x="T78" y="T79"/>
              </a:cxn>
              <a:cxn ang="T168">
                <a:pos x="T80" y="T81"/>
              </a:cxn>
              <a:cxn ang="T169">
                <a:pos x="T82" y="T83"/>
              </a:cxn>
              <a:cxn ang="T170">
                <a:pos x="T84" y="T85"/>
              </a:cxn>
              <a:cxn ang="T171">
                <a:pos x="T86" y="T87"/>
              </a:cxn>
              <a:cxn ang="T172">
                <a:pos x="T88" y="T89"/>
              </a:cxn>
              <a:cxn ang="T173">
                <a:pos x="T90" y="T91"/>
              </a:cxn>
              <a:cxn ang="T174">
                <a:pos x="T92" y="T93"/>
              </a:cxn>
              <a:cxn ang="T175">
                <a:pos x="T94" y="T95"/>
              </a:cxn>
              <a:cxn ang="T176">
                <a:pos x="T96" y="T97"/>
              </a:cxn>
              <a:cxn ang="T177">
                <a:pos x="T98" y="T99"/>
              </a:cxn>
              <a:cxn ang="T178">
                <a:pos x="T100" y="T101"/>
              </a:cxn>
              <a:cxn ang="T179">
                <a:pos x="T102" y="T103"/>
              </a:cxn>
              <a:cxn ang="T180">
                <a:pos x="T104" y="T105"/>
              </a:cxn>
              <a:cxn ang="T181">
                <a:pos x="T106" y="T107"/>
              </a:cxn>
              <a:cxn ang="T182">
                <a:pos x="T108" y="T109"/>
              </a:cxn>
              <a:cxn ang="T183">
                <a:pos x="T110" y="T111"/>
              </a:cxn>
              <a:cxn ang="T184">
                <a:pos x="T112" y="T113"/>
              </a:cxn>
              <a:cxn ang="T185">
                <a:pos x="T114" y="T115"/>
              </a:cxn>
              <a:cxn ang="T186">
                <a:pos x="T116" y="T117"/>
              </a:cxn>
              <a:cxn ang="T187">
                <a:pos x="T118" y="T119"/>
              </a:cxn>
              <a:cxn ang="T188">
                <a:pos x="T120" y="T121"/>
              </a:cxn>
              <a:cxn ang="T189">
                <a:pos x="T122" y="T123"/>
              </a:cxn>
              <a:cxn ang="T190">
                <a:pos x="T124" y="T125"/>
              </a:cxn>
              <a:cxn ang="T191">
                <a:pos x="T126" y="T127"/>
              </a:cxn>
            </a:cxnLst>
            <a:rect l="0" t="0" r="r" b="b"/>
            <a:pathLst>
              <a:path w="844952" h="3715473">
                <a:moveTo>
                  <a:pt x="613458" y="0"/>
                </a:moveTo>
                <a:cubicBezTo>
                  <a:pt x="581246" y="80531"/>
                  <a:pt x="596880" y="38160"/>
                  <a:pt x="567159" y="127322"/>
                </a:cubicBezTo>
                <a:lnTo>
                  <a:pt x="555584" y="162046"/>
                </a:lnTo>
                <a:cubicBezTo>
                  <a:pt x="551726" y="173621"/>
                  <a:pt x="552637" y="188143"/>
                  <a:pt x="544010" y="196770"/>
                </a:cubicBezTo>
                <a:lnTo>
                  <a:pt x="520860" y="219919"/>
                </a:lnTo>
                <a:cubicBezTo>
                  <a:pt x="513144" y="243068"/>
                  <a:pt x="503629" y="265694"/>
                  <a:pt x="497711" y="289367"/>
                </a:cubicBezTo>
                <a:cubicBezTo>
                  <a:pt x="480218" y="359336"/>
                  <a:pt x="491165" y="320579"/>
                  <a:pt x="462987" y="405114"/>
                </a:cubicBezTo>
                <a:cubicBezTo>
                  <a:pt x="459129" y="416689"/>
                  <a:pt x="460039" y="431211"/>
                  <a:pt x="451412" y="439838"/>
                </a:cubicBezTo>
                <a:lnTo>
                  <a:pt x="416688" y="474562"/>
                </a:lnTo>
                <a:lnTo>
                  <a:pt x="370390" y="613458"/>
                </a:lnTo>
                <a:lnTo>
                  <a:pt x="358815" y="648182"/>
                </a:lnTo>
                <a:cubicBezTo>
                  <a:pt x="354957" y="659757"/>
                  <a:pt x="355867" y="674279"/>
                  <a:pt x="347240" y="682906"/>
                </a:cubicBezTo>
                <a:cubicBezTo>
                  <a:pt x="314255" y="715893"/>
                  <a:pt x="330144" y="696976"/>
                  <a:pt x="300941" y="740780"/>
                </a:cubicBezTo>
                <a:cubicBezTo>
                  <a:pt x="293225" y="763929"/>
                  <a:pt x="291328" y="789925"/>
                  <a:pt x="277792" y="810228"/>
                </a:cubicBezTo>
                <a:lnTo>
                  <a:pt x="231493" y="879676"/>
                </a:lnTo>
                <a:cubicBezTo>
                  <a:pt x="227635" y="891251"/>
                  <a:pt x="225375" y="903487"/>
                  <a:pt x="219919" y="914400"/>
                </a:cubicBezTo>
                <a:cubicBezTo>
                  <a:pt x="213698" y="926843"/>
                  <a:pt x="202419" y="936412"/>
                  <a:pt x="196769" y="949124"/>
                </a:cubicBezTo>
                <a:cubicBezTo>
                  <a:pt x="154207" y="1044887"/>
                  <a:pt x="198013" y="994178"/>
                  <a:pt x="150471" y="1041722"/>
                </a:cubicBezTo>
                <a:cubicBezTo>
                  <a:pt x="146613" y="1053297"/>
                  <a:pt x="145173" y="1065984"/>
                  <a:pt x="138896" y="1076446"/>
                </a:cubicBezTo>
                <a:cubicBezTo>
                  <a:pt x="97666" y="1145160"/>
                  <a:pt x="132307" y="1044970"/>
                  <a:pt x="92597" y="1134319"/>
                </a:cubicBezTo>
                <a:cubicBezTo>
                  <a:pt x="82687" y="1156617"/>
                  <a:pt x="77164" y="1180618"/>
                  <a:pt x="69448" y="1203767"/>
                </a:cubicBezTo>
                <a:cubicBezTo>
                  <a:pt x="65590" y="1215342"/>
                  <a:pt x="60266" y="1226527"/>
                  <a:pt x="57873" y="1238491"/>
                </a:cubicBezTo>
                <a:cubicBezTo>
                  <a:pt x="54015" y="1257782"/>
                  <a:pt x="51474" y="1277385"/>
                  <a:pt x="46298" y="1296365"/>
                </a:cubicBezTo>
                <a:cubicBezTo>
                  <a:pt x="39878" y="1319907"/>
                  <a:pt x="36684" y="1345510"/>
                  <a:pt x="23149" y="1365813"/>
                </a:cubicBezTo>
                <a:lnTo>
                  <a:pt x="0" y="1400537"/>
                </a:lnTo>
                <a:cubicBezTo>
                  <a:pt x="3858" y="1423686"/>
                  <a:pt x="5882" y="1447217"/>
                  <a:pt x="11574" y="1469985"/>
                </a:cubicBezTo>
                <a:cubicBezTo>
                  <a:pt x="19171" y="1500371"/>
                  <a:pt x="25795" y="1555689"/>
                  <a:pt x="69448" y="1562582"/>
                </a:cubicBezTo>
                <a:cubicBezTo>
                  <a:pt x="130543" y="1572229"/>
                  <a:pt x="192928" y="1570043"/>
                  <a:pt x="254643" y="1574157"/>
                </a:cubicBezTo>
                <a:lnTo>
                  <a:pt x="416688" y="1585732"/>
                </a:lnTo>
                <a:lnTo>
                  <a:pt x="520860" y="1620456"/>
                </a:lnTo>
                <a:lnTo>
                  <a:pt x="555584" y="1632030"/>
                </a:lnTo>
                <a:cubicBezTo>
                  <a:pt x="567159" y="1639747"/>
                  <a:pt x="577597" y="1649530"/>
                  <a:pt x="590309" y="1655180"/>
                </a:cubicBezTo>
                <a:cubicBezTo>
                  <a:pt x="612607" y="1665090"/>
                  <a:pt x="639454" y="1664794"/>
                  <a:pt x="659757" y="1678329"/>
                </a:cubicBezTo>
                <a:cubicBezTo>
                  <a:pt x="696467" y="1702802"/>
                  <a:pt x="725269" y="1718724"/>
                  <a:pt x="752354" y="1759352"/>
                </a:cubicBezTo>
                <a:cubicBezTo>
                  <a:pt x="760070" y="1770927"/>
                  <a:pt x="766450" y="1783514"/>
                  <a:pt x="775503" y="1794076"/>
                </a:cubicBezTo>
                <a:cubicBezTo>
                  <a:pt x="789707" y="1810647"/>
                  <a:pt x="821802" y="1840375"/>
                  <a:pt x="821802" y="1840375"/>
                </a:cubicBezTo>
                <a:cubicBezTo>
                  <a:pt x="825660" y="1855808"/>
                  <a:pt x="829007" y="1871377"/>
                  <a:pt x="833377" y="1886673"/>
                </a:cubicBezTo>
                <a:cubicBezTo>
                  <a:pt x="836729" y="1898404"/>
                  <a:pt x="844952" y="1909196"/>
                  <a:pt x="844952" y="1921397"/>
                </a:cubicBezTo>
                <a:cubicBezTo>
                  <a:pt x="844952" y="1963125"/>
                  <a:pt x="825316" y="1956417"/>
                  <a:pt x="798653" y="1979271"/>
                </a:cubicBezTo>
                <a:cubicBezTo>
                  <a:pt x="700416" y="2063474"/>
                  <a:pt x="797348" y="1995574"/>
                  <a:pt x="717630" y="2048719"/>
                </a:cubicBezTo>
                <a:cubicBezTo>
                  <a:pt x="709914" y="2060294"/>
                  <a:pt x="703171" y="2072580"/>
                  <a:pt x="694481" y="2083443"/>
                </a:cubicBezTo>
                <a:cubicBezTo>
                  <a:pt x="687664" y="2091964"/>
                  <a:pt x="676946" y="2097234"/>
                  <a:pt x="671331" y="2106592"/>
                </a:cubicBezTo>
                <a:cubicBezTo>
                  <a:pt x="626252" y="2181723"/>
                  <a:pt x="695266" y="2105807"/>
                  <a:pt x="636607" y="2164466"/>
                </a:cubicBezTo>
                <a:cubicBezTo>
                  <a:pt x="632749" y="2222339"/>
                  <a:pt x="631438" y="2280439"/>
                  <a:pt x="625033" y="2338086"/>
                </a:cubicBezTo>
                <a:cubicBezTo>
                  <a:pt x="623686" y="2350212"/>
                  <a:pt x="616417" y="2360973"/>
                  <a:pt x="613458" y="2372810"/>
                </a:cubicBezTo>
                <a:cubicBezTo>
                  <a:pt x="604762" y="2407594"/>
                  <a:pt x="598598" y="2470337"/>
                  <a:pt x="578734" y="2500132"/>
                </a:cubicBezTo>
                <a:lnTo>
                  <a:pt x="555584" y="2534856"/>
                </a:lnTo>
                <a:lnTo>
                  <a:pt x="509286" y="2673752"/>
                </a:lnTo>
                <a:cubicBezTo>
                  <a:pt x="505428" y="2685327"/>
                  <a:pt x="504479" y="2698324"/>
                  <a:pt x="497711" y="2708476"/>
                </a:cubicBezTo>
                <a:cubicBezTo>
                  <a:pt x="467794" y="2753352"/>
                  <a:pt x="478961" y="2730003"/>
                  <a:pt x="462987" y="2777924"/>
                </a:cubicBezTo>
                <a:cubicBezTo>
                  <a:pt x="437465" y="2982097"/>
                  <a:pt x="469185" y="2758515"/>
                  <a:pt x="428263" y="2963119"/>
                </a:cubicBezTo>
                <a:cubicBezTo>
                  <a:pt x="424405" y="2982410"/>
                  <a:pt x="421864" y="3002012"/>
                  <a:pt x="416688" y="3020992"/>
                </a:cubicBezTo>
                <a:cubicBezTo>
                  <a:pt x="410267" y="3044534"/>
                  <a:pt x="399458" y="3066768"/>
                  <a:pt x="393539" y="3090441"/>
                </a:cubicBezTo>
                <a:cubicBezTo>
                  <a:pt x="389681" y="3105874"/>
                  <a:pt x="386535" y="3121502"/>
                  <a:pt x="381964" y="3136739"/>
                </a:cubicBezTo>
                <a:cubicBezTo>
                  <a:pt x="374952" y="3160111"/>
                  <a:pt x="364733" y="3182514"/>
                  <a:pt x="358815" y="3206187"/>
                </a:cubicBezTo>
                <a:cubicBezTo>
                  <a:pt x="352345" y="3232066"/>
                  <a:pt x="335362" y="3305029"/>
                  <a:pt x="324091" y="3321934"/>
                </a:cubicBezTo>
                <a:lnTo>
                  <a:pt x="300941" y="3356658"/>
                </a:lnTo>
                <a:cubicBezTo>
                  <a:pt x="274341" y="3436459"/>
                  <a:pt x="295046" y="3408851"/>
                  <a:pt x="254643" y="3449256"/>
                </a:cubicBezTo>
                <a:cubicBezTo>
                  <a:pt x="246926" y="3472405"/>
                  <a:pt x="245028" y="3498401"/>
                  <a:pt x="231493" y="3518704"/>
                </a:cubicBezTo>
                <a:cubicBezTo>
                  <a:pt x="223777" y="3530279"/>
                  <a:pt x="214565" y="3540986"/>
                  <a:pt x="208344" y="3553428"/>
                </a:cubicBezTo>
                <a:cubicBezTo>
                  <a:pt x="202888" y="3564341"/>
                  <a:pt x="202225" y="3577239"/>
                  <a:pt x="196769" y="3588152"/>
                </a:cubicBezTo>
                <a:cubicBezTo>
                  <a:pt x="190548" y="3600594"/>
                  <a:pt x="179270" y="3610164"/>
                  <a:pt x="173620" y="3622876"/>
                </a:cubicBezTo>
                <a:cubicBezTo>
                  <a:pt x="163710" y="3645174"/>
                  <a:pt x="161384" y="3670499"/>
                  <a:pt x="150471" y="3692324"/>
                </a:cubicBezTo>
                <a:lnTo>
                  <a:pt x="138896" y="3715473"/>
                </a:lnTo>
              </a:path>
            </a:pathLst>
          </a:custGeom>
          <a:noFill/>
          <a:ln w="762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Freeform 2"/>
          <p:cNvSpPr>
            <a:spLocks/>
          </p:cNvSpPr>
          <p:nvPr/>
        </p:nvSpPr>
        <p:spPr bwMode="auto">
          <a:xfrm>
            <a:off x="6505575" y="2141538"/>
            <a:ext cx="300038" cy="660400"/>
          </a:xfrm>
          <a:custGeom>
            <a:avLst/>
            <a:gdLst>
              <a:gd name="T0" fmla="*/ 0 w 300942"/>
              <a:gd name="T1" fmla="*/ 661690 h 659756"/>
              <a:gd name="T2" fmla="*/ 22942 w 300942"/>
              <a:gd name="T3" fmla="*/ 603648 h 659756"/>
              <a:gd name="T4" fmla="*/ 34412 w 300942"/>
              <a:gd name="T5" fmla="*/ 568822 h 659756"/>
              <a:gd name="T6" fmla="*/ 57354 w 300942"/>
              <a:gd name="T7" fmla="*/ 533996 h 659756"/>
              <a:gd name="T8" fmla="*/ 80295 w 300942"/>
              <a:gd name="T9" fmla="*/ 464344 h 659756"/>
              <a:gd name="T10" fmla="*/ 91767 w 300942"/>
              <a:gd name="T11" fmla="*/ 429518 h 659756"/>
              <a:gd name="T12" fmla="*/ 114706 w 300942"/>
              <a:gd name="T13" fmla="*/ 394693 h 659756"/>
              <a:gd name="T14" fmla="*/ 137648 w 300942"/>
              <a:gd name="T15" fmla="*/ 325041 h 659756"/>
              <a:gd name="T16" fmla="*/ 149119 w 300942"/>
              <a:gd name="T17" fmla="*/ 290215 h 659756"/>
              <a:gd name="T18" fmla="*/ 183531 w 300942"/>
              <a:gd name="T19" fmla="*/ 185737 h 659756"/>
              <a:gd name="T20" fmla="*/ 195002 w 300942"/>
              <a:gd name="T21" fmla="*/ 150911 h 659756"/>
              <a:gd name="T22" fmla="*/ 229415 w 300942"/>
              <a:gd name="T23" fmla="*/ 127694 h 659756"/>
              <a:gd name="T24" fmla="*/ 240885 w 300942"/>
              <a:gd name="T25" fmla="*/ 92868 h 659756"/>
              <a:gd name="T26" fmla="*/ 286767 w 300942"/>
              <a:gd name="T27" fmla="*/ 23218 h 659756"/>
              <a:gd name="T28" fmla="*/ 298238 w 300942"/>
              <a:gd name="T29" fmla="*/ 0 h 65975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0942" h="659756">
                <a:moveTo>
                  <a:pt x="0" y="659756"/>
                </a:moveTo>
                <a:cubicBezTo>
                  <a:pt x="7717" y="640465"/>
                  <a:pt x="15855" y="621337"/>
                  <a:pt x="23150" y="601883"/>
                </a:cubicBezTo>
                <a:cubicBezTo>
                  <a:pt x="27434" y="590459"/>
                  <a:pt x="29268" y="578072"/>
                  <a:pt x="34724" y="567159"/>
                </a:cubicBezTo>
                <a:cubicBezTo>
                  <a:pt x="40945" y="554716"/>
                  <a:pt x="50157" y="544010"/>
                  <a:pt x="57874" y="532435"/>
                </a:cubicBezTo>
                <a:lnTo>
                  <a:pt x="81023" y="462987"/>
                </a:lnTo>
                <a:cubicBezTo>
                  <a:pt x="84881" y="451412"/>
                  <a:pt x="85830" y="438415"/>
                  <a:pt x="92598" y="428263"/>
                </a:cubicBezTo>
                <a:cubicBezTo>
                  <a:pt x="100314" y="416688"/>
                  <a:pt x="110097" y="406251"/>
                  <a:pt x="115747" y="393539"/>
                </a:cubicBezTo>
                <a:cubicBezTo>
                  <a:pt x="125657" y="371241"/>
                  <a:pt x="131180" y="347240"/>
                  <a:pt x="138896" y="324091"/>
                </a:cubicBezTo>
                <a:lnTo>
                  <a:pt x="150471" y="289367"/>
                </a:lnTo>
                <a:lnTo>
                  <a:pt x="185195" y="185194"/>
                </a:lnTo>
                <a:cubicBezTo>
                  <a:pt x="189053" y="173619"/>
                  <a:pt x="186618" y="157238"/>
                  <a:pt x="196770" y="150470"/>
                </a:cubicBezTo>
                <a:lnTo>
                  <a:pt x="231494" y="127321"/>
                </a:lnTo>
                <a:cubicBezTo>
                  <a:pt x="235352" y="115746"/>
                  <a:pt x="237144" y="103262"/>
                  <a:pt x="243069" y="92597"/>
                </a:cubicBezTo>
                <a:cubicBezTo>
                  <a:pt x="256580" y="68276"/>
                  <a:pt x="276924" y="48033"/>
                  <a:pt x="289367" y="23149"/>
                </a:cubicBezTo>
                <a:lnTo>
                  <a:pt x="300942" y="0"/>
                </a:lnTo>
              </a:path>
            </a:pathLst>
          </a:custGeom>
          <a:noFill/>
          <a:ln w="762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3559" name="Straight Arrow Connector 4"/>
          <p:cNvCxnSpPr>
            <a:cxnSpLocks noChangeShapeType="1"/>
          </p:cNvCxnSpPr>
          <p:nvPr/>
        </p:nvCxnSpPr>
        <p:spPr bwMode="auto">
          <a:xfrm flipH="1">
            <a:off x="4786313" y="2624138"/>
            <a:ext cx="1719262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4879975" y="2343150"/>
            <a:ext cx="168910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</a:rPr>
              <a:t>neural crest origin</a:t>
            </a:r>
          </a:p>
        </p:txBody>
      </p:sp>
      <p:cxnSp>
        <p:nvCxnSpPr>
          <p:cNvPr id="23561" name="Straight Arrow Connector 9"/>
          <p:cNvCxnSpPr>
            <a:cxnSpLocks noChangeShapeType="1"/>
          </p:cNvCxnSpPr>
          <p:nvPr/>
        </p:nvCxnSpPr>
        <p:spPr bwMode="auto">
          <a:xfrm>
            <a:off x="6805613" y="2268538"/>
            <a:ext cx="1652587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6948488" y="1981200"/>
            <a:ext cx="1357312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</a:rPr>
              <a:t>paraxial origin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14288"/>
            <a:ext cx="4062413" cy="53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13"/>
          <p:cNvSpPr txBox="1">
            <a:spLocks noChangeArrowheads="1"/>
          </p:cNvSpPr>
          <p:nvPr/>
        </p:nvSpPr>
        <p:spPr bwMode="auto">
          <a:xfrm>
            <a:off x="2328863" y="5584825"/>
            <a:ext cx="2303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800"/>
              <a:t>BMP </a:t>
            </a:r>
            <a:r>
              <a:rPr lang="en-US" sz="1800">
                <a:sym typeface="Wingdings" pitchFamily="2" charset="2"/>
              </a:rPr>
              <a:t> bone growth</a:t>
            </a:r>
            <a:endParaRPr lang="en-US" sz="1800"/>
          </a:p>
        </p:txBody>
      </p:sp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1676400" y="2586038"/>
            <a:ext cx="684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800"/>
              <a:t>BMP</a:t>
            </a:r>
          </a:p>
        </p:txBody>
      </p:sp>
      <p:sp>
        <p:nvSpPr>
          <p:cNvPr id="24581" name="Rectangle 3"/>
          <p:cNvSpPr>
            <a:spLocks noChangeArrowheads="1"/>
          </p:cNvSpPr>
          <p:nvPr/>
        </p:nvSpPr>
        <p:spPr bwMode="auto">
          <a:xfrm>
            <a:off x="5105400" y="152400"/>
            <a:ext cx="4038600" cy="674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Bones are incomplete</a:t>
            </a:r>
          </a:p>
          <a:p>
            <a:r>
              <a:rPr lang="en-US"/>
              <a:t>At birth:  fontanelles</a:t>
            </a:r>
          </a:p>
          <a:p>
            <a:endParaRPr lang="en-US"/>
          </a:p>
          <a:p>
            <a:r>
              <a:rPr lang="en-US"/>
              <a:t>Posterior:  3 mos </a:t>
            </a:r>
          </a:p>
          <a:p>
            <a:r>
              <a:rPr lang="en-US"/>
              <a:t>Anterior 1.5 years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Will bulge out with increased intracranial pressure (e.g. meningitis)</a:t>
            </a:r>
          </a:p>
          <a:p>
            <a:endParaRPr lang="en-US"/>
          </a:p>
          <a:p>
            <a:r>
              <a:rPr lang="en-US"/>
              <a:t>FGF/noggin/BMP signaling determines fusion</a:t>
            </a:r>
          </a:p>
          <a:p>
            <a:endParaRPr lang="en-US"/>
          </a:p>
          <a:p>
            <a:r>
              <a:rPr lang="en-US"/>
              <a:t>Disruption of FGF/Noggin/BMP </a:t>
            </a:r>
            <a:r>
              <a:rPr lang="en-US">
                <a:sym typeface="Wingdings" pitchFamily="2" charset="2"/>
              </a:rPr>
              <a:t>can result in pr</a:t>
            </a:r>
            <a:r>
              <a:rPr lang="en-US"/>
              <a:t>emature fusion (aka craniosynostosis)</a:t>
            </a:r>
            <a:endParaRPr lang="en-US">
              <a:latin typeface="Time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15975" y="6197600"/>
            <a:ext cx="3756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1600">
                <a:solidFill>
                  <a:srgbClr val="FF0000"/>
                </a:solidFill>
              </a:rPr>
              <a:t>[i.e. local FGF allows BMP expression (bone growth) in sutures]</a:t>
            </a:r>
          </a:p>
        </p:txBody>
      </p:sp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320675" y="14288"/>
            <a:ext cx="4235450" cy="5954712"/>
            <a:chOff x="472450" y="166158"/>
            <a:chExt cx="4236557" cy="5954973"/>
          </a:xfrm>
        </p:grpSpPr>
        <p:pic>
          <p:nvPicPr>
            <p:cNvPr id="24610" name="Picture 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50" y="166158"/>
              <a:ext cx="4062586" cy="5349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11" name="TextBox 49"/>
            <p:cNvSpPr txBox="1">
              <a:spLocks noChangeArrowheads="1"/>
            </p:cNvSpPr>
            <p:nvPr/>
          </p:nvSpPr>
          <p:spPr bwMode="auto">
            <a:xfrm>
              <a:off x="1828800" y="2738735"/>
              <a:ext cx="6848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800"/>
                <a:t>BMP</a:t>
              </a:r>
            </a:p>
          </p:txBody>
        </p:sp>
        <p:grpSp>
          <p:nvGrpSpPr>
            <p:cNvPr id="24612" name="Group 19"/>
            <p:cNvGrpSpPr>
              <a:grpSpLocks/>
            </p:cNvGrpSpPr>
            <p:nvPr/>
          </p:nvGrpSpPr>
          <p:grpSpPr bwMode="auto">
            <a:xfrm>
              <a:off x="1365458" y="1075352"/>
              <a:ext cx="3343549" cy="5045779"/>
              <a:chOff x="1228451" y="925830"/>
              <a:chExt cx="3343549" cy="5045779"/>
            </a:xfrm>
          </p:grpSpPr>
          <p:sp>
            <p:nvSpPr>
              <p:cNvPr id="24613" name="TextBox 27"/>
              <p:cNvSpPr txBox="1">
                <a:spLocks noChangeArrowheads="1"/>
              </p:cNvSpPr>
              <p:nvPr/>
            </p:nvSpPr>
            <p:spPr bwMode="auto">
              <a:xfrm rot="-5400000">
                <a:off x="2484156" y="1036438"/>
                <a:ext cx="55976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600"/>
                  <a:t>Nog</a:t>
                </a:r>
              </a:p>
            </p:txBody>
          </p:sp>
          <p:sp>
            <p:nvSpPr>
              <p:cNvPr id="24614" name="Rectangle 7"/>
              <p:cNvSpPr>
                <a:spLocks noChangeArrowheads="1"/>
              </p:cNvSpPr>
              <p:nvPr/>
            </p:nvSpPr>
            <p:spPr bwMode="auto">
              <a:xfrm>
                <a:off x="2361203" y="5585460"/>
                <a:ext cx="2210797" cy="386149"/>
              </a:xfrm>
              <a:prstGeom prst="rect">
                <a:avLst/>
              </a:prstGeom>
              <a:solidFill>
                <a:schemeClr val="bg1">
                  <a:alpha val="8117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5" name="TextBox 24"/>
              <p:cNvSpPr txBox="1">
                <a:spLocks noChangeArrowheads="1"/>
              </p:cNvSpPr>
              <p:nvPr/>
            </p:nvSpPr>
            <p:spPr bwMode="auto">
              <a:xfrm rot="-1060100">
                <a:off x="3135856" y="1829562"/>
                <a:ext cx="55976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600"/>
                  <a:t>Nog</a:t>
                </a:r>
              </a:p>
            </p:txBody>
          </p:sp>
          <p:sp>
            <p:nvSpPr>
              <p:cNvPr id="24616" name="TextBox 3"/>
              <p:cNvSpPr txBox="1">
                <a:spLocks noChangeArrowheads="1"/>
              </p:cNvSpPr>
              <p:nvPr/>
            </p:nvSpPr>
            <p:spPr bwMode="auto">
              <a:xfrm>
                <a:off x="1228451" y="5574268"/>
                <a:ext cx="119295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800"/>
                  <a:t>Noggin --|</a:t>
                </a:r>
              </a:p>
            </p:txBody>
          </p:sp>
          <p:sp>
            <p:nvSpPr>
              <p:cNvPr id="24617" name="TextBox 10"/>
              <p:cNvSpPr txBox="1">
                <a:spLocks noChangeArrowheads="1"/>
              </p:cNvSpPr>
              <p:nvPr/>
            </p:nvSpPr>
            <p:spPr bwMode="auto">
              <a:xfrm>
                <a:off x="2495851" y="3623846"/>
                <a:ext cx="55976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600"/>
                  <a:t>Nog</a:t>
                </a:r>
              </a:p>
            </p:txBody>
          </p:sp>
          <p:sp>
            <p:nvSpPr>
              <p:cNvPr id="24618" name="TextBox 5"/>
              <p:cNvSpPr txBox="1">
                <a:spLocks noChangeArrowheads="1"/>
              </p:cNvSpPr>
              <p:nvPr/>
            </p:nvSpPr>
            <p:spPr bwMode="auto">
              <a:xfrm>
                <a:off x="2511091" y="1927860"/>
                <a:ext cx="55976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600"/>
                  <a:t>Nog</a:t>
                </a:r>
              </a:p>
            </p:txBody>
          </p:sp>
          <p:sp>
            <p:nvSpPr>
              <p:cNvPr id="24619" name="TextBox 25"/>
              <p:cNvSpPr txBox="1">
                <a:spLocks noChangeArrowheads="1"/>
              </p:cNvSpPr>
              <p:nvPr/>
            </p:nvSpPr>
            <p:spPr bwMode="auto">
              <a:xfrm rot="1007212">
                <a:off x="1769682" y="1840230"/>
                <a:ext cx="55976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600"/>
                  <a:t>Nog</a:t>
                </a:r>
              </a:p>
            </p:txBody>
          </p:sp>
          <p:sp>
            <p:nvSpPr>
              <p:cNvPr id="24620" name="TextBox 26"/>
              <p:cNvSpPr txBox="1">
                <a:spLocks noChangeArrowheads="1"/>
              </p:cNvSpPr>
              <p:nvPr/>
            </p:nvSpPr>
            <p:spPr bwMode="auto">
              <a:xfrm rot="-5400000">
                <a:off x="2480193" y="2983348"/>
                <a:ext cx="55976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600"/>
                  <a:t>Nog</a:t>
                </a:r>
              </a:p>
            </p:txBody>
          </p:sp>
        </p:grp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312738" y="14288"/>
            <a:ext cx="4060825" cy="5937250"/>
            <a:chOff x="270520" y="26536"/>
            <a:chExt cx="4061460" cy="5937319"/>
          </a:xfrm>
        </p:grpSpPr>
        <p:grpSp>
          <p:nvGrpSpPr>
            <p:cNvPr id="24598" name="Group 32"/>
            <p:cNvGrpSpPr>
              <a:grpSpLocks/>
            </p:cNvGrpSpPr>
            <p:nvPr/>
          </p:nvGrpSpPr>
          <p:grpSpPr bwMode="auto">
            <a:xfrm>
              <a:off x="270520" y="26536"/>
              <a:ext cx="4061460" cy="5937319"/>
              <a:chOff x="5030420" y="23098"/>
              <a:chExt cx="4061460" cy="5937319"/>
            </a:xfrm>
          </p:grpSpPr>
          <p:grpSp>
            <p:nvGrpSpPr>
              <p:cNvPr id="24600" name="Group 28"/>
              <p:cNvGrpSpPr>
                <a:grpSpLocks/>
              </p:cNvGrpSpPr>
              <p:nvPr/>
            </p:nvGrpSpPr>
            <p:grpSpPr bwMode="auto">
              <a:xfrm>
                <a:off x="5030420" y="23098"/>
                <a:ext cx="4061460" cy="5937319"/>
                <a:chOff x="312420" y="11430"/>
                <a:chExt cx="4061460" cy="5937319"/>
              </a:xfrm>
            </p:grpSpPr>
            <p:pic>
              <p:nvPicPr>
                <p:cNvPr id="24602" name="Picture 8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2420" y="11430"/>
                  <a:ext cx="4061460" cy="53477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603" name="Rectangle 12"/>
                <p:cNvSpPr>
                  <a:spLocks noChangeArrowheads="1"/>
                </p:cNvSpPr>
                <p:nvPr/>
              </p:nvSpPr>
              <p:spPr bwMode="auto">
                <a:xfrm>
                  <a:off x="1295401" y="5562600"/>
                  <a:ext cx="1065802" cy="386149"/>
                </a:xfrm>
                <a:prstGeom prst="rect">
                  <a:avLst/>
                </a:prstGeom>
                <a:solidFill>
                  <a:schemeClr val="bg1">
                    <a:alpha val="8117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04" name="TextBox 23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2428805" y="1019105"/>
                  <a:ext cx="595035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r>
                    <a:rPr lang="en-US" sz="1600"/>
                    <a:t>FGF</a:t>
                  </a:r>
                </a:p>
              </p:txBody>
            </p:sp>
            <p:sp>
              <p:nvSpPr>
                <p:cNvPr id="24605" name="TextBox 22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2462560" y="2962205"/>
                  <a:ext cx="595035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r>
                    <a:rPr lang="en-US" sz="1600"/>
                    <a:t>FGF</a:t>
                  </a:r>
                </a:p>
              </p:txBody>
            </p:sp>
            <p:sp>
              <p:nvSpPr>
                <p:cNvPr id="24606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2464395" y="3657600"/>
                  <a:ext cx="595035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r>
                    <a:rPr lang="en-US" sz="1600"/>
                    <a:t>FGF</a:t>
                  </a:r>
                </a:p>
              </p:txBody>
            </p:sp>
            <p:sp>
              <p:nvSpPr>
                <p:cNvPr id="24607" name="TextBox 20"/>
                <p:cNvSpPr txBox="1">
                  <a:spLocks noChangeArrowheads="1"/>
                </p:cNvSpPr>
                <p:nvPr/>
              </p:nvSpPr>
              <p:spPr bwMode="auto">
                <a:xfrm rot="-1128925">
                  <a:off x="3138765" y="1828800"/>
                  <a:ext cx="595035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r>
                    <a:rPr lang="en-US" sz="1600"/>
                    <a:t>FGF</a:t>
                  </a:r>
                </a:p>
              </p:txBody>
            </p:sp>
            <p:sp>
              <p:nvSpPr>
                <p:cNvPr id="24608" name="TextBox 21"/>
                <p:cNvSpPr txBox="1">
                  <a:spLocks noChangeArrowheads="1"/>
                </p:cNvSpPr>
                <p:nvPr/>
              </p:nvSpPr>
              <p:spPr bwMode="auto">
                <a:xfrm rot="983554">
                  <a:off x="1710690" y="1840230"/>
                  <a:ext cx="595035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r>
                    <a:rPr lang="en-US" sz="1600"/>
                    <a:t>FGF</a:t>
                  </a:r>
                </a:p>
              </p:txBody>
            </p:sp>
            <p:sp>
              <p:nvSpPr>
                <p:cNvPr id="24609" name="TextBox 2"/>
                <p:cNvSpPr txBox="1">
                  <a:spLocks noChangeArrowheads="1"/>
                </p:cNvSpPr>
                <p:nvPr/>
              </p:nvSpPr>
              <p:spPr bwMode="auto">
                <a:xfrm>
                  <a:off x="381000" y="5574268"/>
                  <a:ext cx="923651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r>
                    <a:rPr lang="en-US" sz="1800"/>
                    <a:t>FGF --|</a:t>
                  </a:r>
                </a:p>
              </p:txBody>
            </p:sp>
          </p:grpSp>
          <p:sp>
            <p:nvSpPr>
              <p:cNvPr id="24601" name="TextBox 36"/>
              <p:cNvSpPr txBox="1">
                <a:spLocks noChangeArrowheads="1"/>
              </p:cNvSpPr>
              <p:nvPr/>
            </p:nvSpPr>
            <p:spPr bwMode="auto">
              <a:xfrm>
                <a:off x="6401797" y="2590800"/>
                <a:ext cx="68480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800"/>
                  <a:t>BMP</a:t>
                </a:r>
              </a:p>
            </p:txBody>
          </p:sp>
        </p:grpSp>
        <p:sp>
          <p:nvSpPr>
            <p:cNvPr id="24599" name="TextBox 46"/>
            <p:cNvSpPr txBox="1">
              <a:spLocks noChangeArrowheads="1"/>
            </p:cNvSpPr>
            <p:nvPr/>
          </p:nvSpPr>
          <p:spPr bwMode="auto">
            <a:xfrm>
              <a:off x="2450582" y="1928688"/>
              <a:ext cx="55976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600"/>
                <a:t>Nog</a:t>
              </a:r>
            </a:p>
          </p:txBody>
        </p:sp>
      </p:grpSp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311150" y="6350"/>
            <a:ext cx="4322763" cy="5951538"/>
            <a:chOff x="267970" y="12149"/>
            <a:chExt cx="4323080" cy="5950263"/>
          </a:xfrm>
        </p:grpSpPr>
        <p:grpSp>
          <p:nvGrpSpPr>
            <p:cNvPr id="24586" name="Group 34"/>
            <p:cNvGrpSpPr>
              <a:grpSpLocks/>
            </p:cNvGrpSpPr>
            <p:nvPr/>
          </p:nvGrpSpPr>
          <p:grpSpPr bwMode="auto">
            <a:xfrm>
              <a:off x="267970" y="12149"/>
              <a:ext cx="4062586" cy="5349240"/>
              <a:chOff x="-961268" y="1537941"/>
              <a:chExt cx="4062586" cy="5349240"/>
            </a:xfrm>
          </p:grpSpPr>
          <p:grpSp>
            <p:nvGrpSpPr>
              <p:cNvPr id="24588" name="Group 30"/>
              <p:cNvGrpSpPr>
                <a:grpSpLocks/>
              </p:cNvGrpSpPr>
              <p:nvPr/>
            </p:nvGrpSpPr>
            <p:grpSpPr bwMode="auto">
              <a:xfrm>
                <a:off x="-961268" y="1537941"/>
                <a:ext cx="4062586" cy="5349240"/>
                <a:chOff x="5073085" y="-11887"/>
                <a:chExt cx="4062586" cy="5349240"/>
              </a:xfrm>
            </p:grpSpPr>
            <p:grpSp>
              <p:nvGrpSpPr>
                <p:cNvPr id="24594" name="Group 29"/>
                <p:cNvGrpSpPr>
                  <a:grpSpLocks/>
                </p:cNvGrpSpPr>
                <p:nvPr/>
              </p:nvGrpSpPr>
              <p:grpSpPr bwMode="auto">
                <a:xfrm>
                  <a:off x="5073085" y="-11887"/>
                  <a:ext cx="4062586" cy="5349240"/>
                  <a:chOff x="310151" y="1871"/>
                  <a:chExt cx="4062586" cy="5349240"/>
                </a:xfrm>
              </p:grpSpPr>
              <p:pic>
                <p:nvPicPr>
                  <p:cNvPr id="24596" name="Picture 9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0151" y="1871"/>
                    <a:ext cx="4062586" cy="53492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4597" name="Text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84020" y="2567940"/>
                    <a:ext cx="68480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r>
                      <a:rPr lang="en-US" sz="1800"/>
                      <a:t>BMP</a:t>
                    </a:r>
                  </a:p>
                </p:txBody>
              </p:sp>
            </p:grpSp>
            <p:sp>
              <p:nvSpPr>
                <p:cNvPr id="24595" name="TextBox 33"/>
                <p:cNvSpPr txBox="1">
                  <a:spLocks noChangeArrowheads="1"/>
                </p:cNvSpPr>
                <p:nvPr/>
              </p:nvSpPr>
              <p:spPr bwMode="auto">
                <a:xfrm>
                  <a:off x="7227570" y="1902421"/>
                  <a:ext cx="559769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r>
                    <a:rPr lang="en-US" sz="1600"/>
                    <a:t>Nog</a:t>
                  </a:r>
                </a:p>
              </p:txBody>
            </p:sp>
          </p:grpSp>
          <p:sp>
            <p:nvSpPr>
              <p:cNvPr id="24589" name="TextBox 38"/>
              <p:cNvSpPr txBox="1">
                <a:spLocks noChangeArrowheads="1"/>
              </p:cNvSpPr>
              <p:nvPr/>
            </p:nvSpPr>
            <p:spPr bwMode="auto">
              <a:xfrm rot="-5400000">
                <a:off x="1195870" y="2566641"/>
                <a:ext cx="62869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600"/>
                  <a:t>BMP</a:t>
                </a:r>
              </a:p>
            </p:txBody>
          </p:sp>
          <p:sp>
            <p:nvSpPr>
              <p:cNvPr id="24590" name="TextBox 39"/>
              <p:cNvSpPr txBox="1">
                <a:spLocks noChangeArrowheads="1"/>
              </p:cNvSpPr>
              <p:nvPr/>
            </p:nvSpPr>
            <p:spPr bwMode="auto">
              <a:xfrm rot="-5400000">
                <a:off x="1168766" y="4509741"/>
                <a:ext cx="62869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600"/>
                  <a:t>BMP</a:t>
                </a:r>
              </a:p>
            </p:txBody>
          </p:sp>
          <p:sp>
            <p:nvSpPr>
              <p:cNvPr id="24591" name="TextBox 40"/>
              <p:cNvSpPr txBox="1">
                <a:spLocks noChangeArrowheads="1"/>
              </p:cNvSpPr>
              <p:nvPr/>
            </p:nvSpPr>
            <p:spPr bwMode="auto">
              <a:xfrm>
                <a:off x="1172208" y="5193706"/>
                <a:ext cx="62869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600"/>
                  <a:t>BMP</a:t>
                </a:r>
              </a:p>
            </p:txBody>
          </p:sp>
          <p:sp>
            <p:nvSpPr>
              <p:cNvPr id="24592" name="TextBox 41"/>
              <p:cNvSpPr txBox="1">
                <a:spLocks noChangeArrowheads="1"/>
              </p:cNvSpPr>
              <p:nvPr/>
            </p:nvSpPr>
            <p:spPr bwMode="auto">
              <a:xfrm rot="-1128925">
                <a:off x="1864037" y="3353476"/>
                <a:ext cx="62869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600"/>
                  <a:t>BMP</a:t>
                </a:r>
              </a:p>
            </p:txBody>
          </p:sp>
          <p:sp>
            <p:nvSpPr>
              <p:cNvPr id="24593" name="TextBox 42"/>
              <p:cNvSpPr txBox="1">
                <a:spLocks noChangeArrowheads="1"/>
              </p:cNvSpPr>
              <p:nvPr/>
            </p:nvSpPr>
            <p:spPr bwMode="auto">
              <a:xfrm rot="983554">
                <a:off x="487908" y="3359117"/>
                <a:ext cx="62869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600"/>
                  <a:t>BMP</a:t>
                </a:r>
              </a:p>
            </p:txBody>
          </p:sp>
        </p:grpSp>
        <p:sp>
          <p:nvSpPr>
            <p:cNvPr id="24587" name="TextBox 1"/>
            <p:cNvSpPr txBox="1">
              <a:spLocks noChangeArrowheads="1"/>
            </p:cNvSpPr>
            <p:nvPr/>
          </p:nvSpPr>
          <p:spPr bwMode="auto">
            <a:xfrm>
              <a:off x="2286573" y="5593080"/>
              <a:ext cx="230447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800"/>
                <a:t>BMP </a:t>
              </a:r>
              <a:r>
                <a:rPr lang="en-US" sz="1800">
                  <a:sym typeface="Wingdings" pitchFamily="2" charset="2"/>
                </a:rPr>
                <a:t> bone growth</a:t>
              </a:r>
              <a:endParaRPr lang="en-US" sz="1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447992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4800600" y="1119188"/>
            <a:ext cx="5554663" cy="386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b="1"/>
              <a:t>In Apert syndrome</a:t>
            </a:r>
          </a:p>
          <a:p>
            <a:r>
              <a:rPr lang="en-US" sz="3200" b="1"/>
              <a:t>the coronal sutures</a:t>
            </a:r>
          </a:p>
          <a:p>
            <a:r>
              <a:rPr lang="en-US" sz="3200" b="1"/>
              <a:t>fuse prematurely,</a:t>
            </a:r>
          </a:p>
          <a:p>
            <a:r>
              <a:rPr lang="en-US" sz="3200" b="1"/>
              <a:t> and the cranium is abnormally shaped to accommodate</a:t>
            </a:r>
          </a:p>
          <a:p>
            <a:r>
              <a:rPr lang="en-US" sz="3200" b="1"/>
              <a:t>the growing brain</a:t>
            </a:r>
            <a:r>
              <a:rPr lang="en-US" sz="3200" b="1">
                <a:latin typeface="Times"/>
              </a:rPr>
              <a:t>.</a:t>
            </a:r>
            <a:endParaRPr lang="en-US">
              <a:latin typeface="Times"/>
            </a:endParaRPr>
          </a:p>
          <a:p>
            <a:endParaRPr lang="en-US">
              <a:latin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Development of the face</a:t>
            </a:r>
          </a:p>
        </p:txBody>
      </p:sp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3684588" y="5410200"/>
            <a:ext cx="1779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/>
              <a:t>(</a:t>
            </a:r>
            <a:r>
              <a:rPr lang="en-US" sz="1400">
                <a:hlinkClick r:id="rId5"/>
              </a:rPr>
              <a:t>QuickTime version</a:t>
            </a:r>
            <a:r>
              <a:rPr lang="en-US" sz="1400"/>
              <a:t>)</a:t>
            </a:r>
          </a:p>
        </p:txBody>
      </p:sp>
      <p:pic>
        <p:nvPicPr>
          <p:cNvPr id="2" name="FA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4201" y="1981200"/>
            <a:ext cx="2819399" cy="320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74613" y="228600"/>
            <a:ext cx="8991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latin typeface="+mn-lt"/>
              </a:rPr>
              <a:t>Pharyngeal (</a:t>
            </a:r>
            <a:r>
              <a:rPr lang="en-US" sz="4000" dirty="0" err="1" smtClean="0">
                <a:latin typeface="+mn-lt"/>
              </a:rPr>
              <a:t>branchial</a:t>
            </a:r>
            <a:r>
              <a:rPr lang="en-US" sz="4000" dirty="0" smtClean="0">
                <a:latin typeface="+mn-lt"/>
              </a:rPr>
              <a:t>) arches: earliest </a:t>
            </a:r>
            <a:r>
              <a:rPr lang="en-US" sz="4000" dirty="0" err="1" smtClean="0">
                <a:latin typeface="+mn-lt"/>
              </a:rPr>
              <a:t>primordia</a:t>
            </a:r>
            <a:r>
              <a:rPr lang="en-US" sz="4000" dirty="0" smtClean="0">
                <a:latin typeface="+mn-lt"/>
              </a:rPr>
              <a:t> of the face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3"/>
          <a:stretch>
            <a:fillRect/>
          </a:stretch>
        </p:blipFill>
        <p:spPr bwMode="auto">
          <a:xfrm>
            <a:off x="933450" y="1447800"/>
            <a:ext cx="727075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5600"/>
            <a:ext cx="853440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en-US" sz="4000" b="1" smtClean="0"/>
              <a:t>Facial Primordia</a:t>
            </a:r>
          </a:p>
        </p:txBody>
      </p:sp>
      <p:sp>
        <p:nvSpPr>
          <p:cNvPr id="2867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990600"/>
            <a:ext cx="7010400" cy="1524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Frontonasal prominence (cranial neural crest)</a:t>
            </a:r>
          </a:p>
          <a:p>
            <a:pPr eaLnBrk="1" hangingPunct="1">
              <a:buFontTx/>
              <a:buNone/>
            </a:pPr>
            <a:r>
              <a:rPr lang="en-US" smtClean="0"/>
              <a:t>Maxillary processes (1</a:t>
            </a:r>
            <a:r>
              <a:rPr lang="en-US" baseline="30000" smtClean="0"/>
              <a:t>st</a:t>
            </a:r>
            <a:r>
              <a:rPr lang="en-US" smtClean="0"/>
              <a:t> arch neural crest)</a:t>
            </a:r>
          </a:p>
          <a:p>
            <a:pPr eaLnBrk="1" hangingPunct="1">
              <a:buFontTx/>
              <a:buNone/>
            </a:pPr>
            <a:r>
              <a:rPr lang="en-US" smtClean="0"/>
              <a:t>Mandibular processes (1</a:t>
            </a:r>
            <a:r>
              <a:rPr lang="en-US" baseline="30000" smtClean="0"/>
              <a:t>st</a:t>
            </a:r>
            <a:r>
              <a:rPr lang="en-US" smtClean="0"/>
              <a:t> arch neural crest)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smtClean="0">
                <a:latin typeface="Arial" pitchFamily="34" charset="0"/>
              </a:rPr>
              <a:t>Embryos at end of 4th week showing pharyngeal arches/ prominences</a:t>
            </a:r>
          </a:p>
        </p:txBody>
      </p: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1981200" y="5461000"/>
            <a:ext cx="609441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5 mesenchymal prominences:  </a:t>
            </a:r>
          </a:p>
          <a:p>
            <a:r>
              <a:rPr lang="en-US" sz="2800"/>
              <a:t>frontonasal, 2 mandibular, 2 maxillary</a:t>
            </a:r>
            <a:endParaRPr lang="en-US">
              <a:latin typeface="Time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2413" cy="378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447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latin typeface="+mn-lt"/>
              </a:rPr>
              <a:t>Face at 5 - 6 weeks:</a:t>
            </a:r>
            <a:br>
              <a:rPr lang="en-US" sz="3200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>Nasal prominences gradually separate from the maxillary prominence by deep furrows.</a:t>
            </a:r>
          </a:p>
        </p:txBody>
      </p:sp>
      <p:sp>
        <p:nvSpPr>
          <p:cNvPr id="30723" name="Rectangle 6"/>
          <p:cNvSpPr>
            <a:spLocks noChangeArrowheads="1"/>
          </p:cNvSpPr>
          <p:nvPr/>
        </p:nvSpPr>
        <p:spPr bwMode="auto">
          <a:xfrm>
            <a:off x="0" y="5943600"/>
            <a:ext cx="8875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Nasal pit invaginates forming lateral and medial nasal processes</a:t>
            </a:r>
            <a:endParaRPr lang="en-US">
              <a:latin typeface="Times"/>
            </a:endParaRPr>
          </a:p>
        </p:txBody>
      </p:sp>
      <p:pic>
        <p:nvPicPr>
          <p:cNvPr id="30724" name="Picture 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114550"/>
            <a:ext cx="8170863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74663" y="304800"/>
            <a:ext cx="8440737" cy="1143000"/>
          </a:xfrm>
        </p:spPr>
        <p:txBody>
          <a:bodyPr/>
          <a:lstStyle/>
          <a:p>
            <a:pPr eaLnBrk="1" hangingPunct="1"/>
            <a:r>
              <a:rPr lang="en-US" smtClean="0"/>
              <a:t>Pharyngeal aches emerge at neural tube closure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7"/>
          <a:stretch>
            <a:fillRect/>
          </a:stretch>
        </p:blipFill>
        <p:spPr bwMode="auto">
          <a:xfrm>
            <a:off x="1168400" y="1863725"/>
            <a:ext cx="6813550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pPr eaLnBrk="1" hangingPunct="1"/>
            <a:r>
              <a:rPr lang="en-US" sz="2800" smtClean="0">
                <a:latin typeface="Arial" pitchFamily="34" charset="0"/>
              </a:rPr>
              <a:t>Facial appearance 7 and 10 weeks.  Maxillary prominences have fused with the medial nasal prominences.</a:t>
            </a:r>
            <a:endParaRPr lang="en-US" sz="3200" smtClean="0">
              <a:latin typeface="Arial" pitchFamily="34" charset="0"/>
            </a:endParaRPr>
          </a:p>
        </p:txBody>
      </p:sp>
      <p:sp>
        <p:nvSpPr>
          <p:cNvPr id="31747" name="Rectangle 6"/>
          <p:cNvSpPr>
            <a:spLocks noChangeArrowheads="1"/>
          </p:cNvSpPr>
          <p:nvPr/>
        </p:nvSpPr>
        <p:spPr bwMode="auto">
          <a:xfrm>
            <a:off x="304800" y="5237163"/>
            <a:ext cx="84613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Upper lip</a:t>
            </a:r>
            <a:r>
              <a:rPr lang="en-US"/>
              <a:t>:  2 MNP, 2 maxP		</a:t>
            </a:r>
            <a:r>
              <a:rPr lang="en-US" b="1"/>
              <a:t>Nose</a:t>
            </a:r>
            <a:r>
              <a:rPr lang="en-US"/>
              <a:t>:  FNP:  bridge</a:t>
            </a:r>
          </a:p>
          <a:p>
            <a:r>
              <a:rPr lang="en-US" b="1"/>
              <a:t>Lower lip, jaw</a:t>
            </a:r>
            <a:r>
              <a:rPr lang="en-US"/>
              <a:t>:  mandibular process		MNP:  tip</a:t>
            </a:r>
          </a:p>
          <a:p>
            <a:r>
              <a:rPr lang="en-US" b="1"/>
              <a:t>Cheeks and maxillae</a:t>
            </a:r>
            <a:r>
              <a:rPr lang="en-US"/>
              <a:t>:  maxillary process	LNP:  sides</a:t>
            </a:r>
            <a:endParaRPr lang="en-US">
              <a:latin typeface="Times"/>
            </a:endParaRPr>
          </a:p>
        </p:txBody>
      </p:sp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6"/>
          <a:stretch>
            <a:fillRect/>
          </a:stretch>
        </p:blipFill>
        <p:spPr bwMode="auto">
          <a:xfrm>
            <a:off x="508000" y="1752600"/>
            <a:ext cx="830262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/>
              <a:t>Development of the face</a:t>
            </a: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269875" y="5670550"/>
            <a:ext cx="86010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/>
              <a:t>White: Frontal nasal process	Yellow: Maxillary process</a:t>
            </a:r>
          </a:p>
          <a:p>
            <a:r>
              <a:rPr lang="en-US"/>
              <a:t>Green: Medial nasal process	Orange: Mandibular process</a:t>
            </a:r>
          </a:p>
          <a:p>
            <a:r>
              <a:rPr lang="en-US"/>
              <a:t>Purple: Lateral nasal process</a:t>
            </a:r>
          </a:p>
        </p:txBody>
      </p:sp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3684588" y="5330825"/>
            <a:ext cx="1779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/>
              <a:t>(</a:t>
            </a:r>
            <a:r>
              <a:rPr lang="en-US" sz="1400">
                <a:hlinkClick r:id="rId5"/>
              </a:rPr>
              <a:t>QuickTime version</a:t>
            </a:r>
            <a:r>
              <a:rPr lang="en-US" sz="1400"/>
              <a:t>)</a:t>
            </a:r>
          </a:p>
        </p:txBody>
      </p:sp>
      <p:pic>
        <p:nvPicPr>
          <p:cNvPr id="2" name="FA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4600" y="654642"/>
            <a:ext cx="4114800" cy="4681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600" u="sng" smtClean="0">
                <a:latin typeface="Arial" pitchFamily="34" charset="0"/>
              </a:rPr>
              <a:t>Prominence		Structure formed</a:t>
            </a:r>
            <a:endParaRPr lang="en-US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524000"/>
            <a:ext cx="8534400" cy="4191000"/>
          </a:xfrm>
        </p:spPr>
        <p:txBody>
          <a:bodyPr/>
          <a:lstStyle/>
          <a:p>
            <a:pPr eaLnBrk="1" hangingPunct="1"/>
            <a:endParaRPr lang="en-US" sz="2800" smtClean="0">
              <a:latin typeface="Arial" pitchFamily="34" charset="0"/>
            </a:endParaRPr>
          </a:p>
          <a:p>
            <a:pPr eaLnBrk="1" hangingPunct="1"/>
            <a:r>
              <a:rPr lang="en-US" sz="2800" smtClean="0">
                <a:latin typeface="Arial" pitchFamily="34" charset="0"/>
              </a:rPr>
              <a:t>Frontonasal		Forehead, bridge of nose</a:t>
            </a:r>
          </a:p>
          <a:p>
            <a:pPr eaLnBrk="1" hangingPunct="1"/>
            <a:r>
              <a:rPr lang="en-US" sz="2800" smtClean="0">
                <a:latin typeface="Arial" pitchFamily="34" charset="0"/>
              </a:rPr>
              <a:t>Medial nasal		Philtrum, nose</a:t>
            </a:r>
          </a:p>
          <a:p>
            <a:pPr eaLnBrk="1" hangingPunct="1"/>
            <a:r>
              <a:rPr lang="en-US" sz="2800" smtClean="0">
                <a:latin typeface="Arial" pitchFamily="34" charset="0"/>
              </a:rPr>
              <a:t>Lateral nasal		Alae of nose</a:t>
            </a:r>
          </a:p>
          <a:p>
            <a:pPr eaLnBrk="1" hangingPunct="1"/>
            <a:r>
              <a:rPr lang="en-US" sz="2800" smtClean="0">
                <a:latin typeface="Arial" pitchFamily="34" charset="0"/>
              </a:rPr>
              <a:t>Maxillary			Cheeks, lateral, upper lip</a:t>
            </a:r>
          </a:p>
          <a:p>
            <a:pPr eaLnBrk="1" hangingPunct="1"/>
            <a:r>
              <a:rPr lang="en-US" sz="2800" smtClean="0">
                <a:latin typeface="Arial" pitchFamily="34" charset="0"/>
              </a:rPr>
              <a:t>Mandibular		Lower lip</a:t>
            </a:r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" t="10068" r="5350" b="5663"/>
          <a:stretch>
            <a:fillRect/>
          </a:stretch>
        </p:blipFill>
        <p:spPr bwMode="auto">
          <a:xfrm>
            <a:off x="0" y="1524000"/>
            <a:ext cx="4833938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en-US" smtClean="0"/>
              <a:t>Craniofacial muscles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724400" y="762000"/>
            <a:ext cx="4413250" cy="57150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1800" b="1" dirty="0" smtClean="0"/>
              <a:t>Most arise from </a:t>
            </a:r>
            <a:r>
              <a:rPr lang="en-US" sz="1800" b="1" dirty="0" err="1" smtClean="0"/>
              <a:t>unsegmented</a:t>
            </a:r>
            <a:r>
              <a:rPr lang="en-US" sz="1800" b="1" dirty="0" smtClean="0"/>
              <a:t> paraxial mesoderm that migrates into arches 1-3:</a:t>
            </a:r>
          </a:p>
          <a:p>
            <a:pPr marL="568325" indent="-222250" eaLnBrk="1" hangingPunct="1">
              <a:buFontTx/>
              <a:buNone/>
              <a:tabLst>
                <a:tab pos="568325" algn="l"/>
              </a:tabLst>
              <a:defRPr/>
            </a:pPr>
            <a:r>
              <a:rPr lang="en-US" sz="1600" b="1" dirty="0" smtClean="0"/>
              <a:t>Arch 1</a:t>
            </a:r>
            <a:r>
              <a:rPr lang="en-US" sz="1600" dirty="0" smtClean="0"/>
              <a:t>: muscles of mastication, tensor tympani, tensor </a:t>
            </a:r>
            <a:r>
              <a:rPr lang="en-US" sz="1600" dirty="0" err="1" smtClean="0"/>
              <a:t>veli</a:t>
            </a:r>
            <a:r>
              <a:rPr lang="en-US" sz="1600" dirty="0" smtClean="0"/>
              <a:t> </a:t>
            </a:r>
            <a:r>
              <a:rPr lang="en-US" sz="1600" dirty="0" err="1" smtClean="0"/>
              <a:t>palantini</a:t>
            </a:r>
            <a:r>
              <a:rPr lang="en-US" sz="1600" dirty="0" smtClean="0"/>
              <a:t>, ant. belly of digastric (CNV)</a:t>
            </a:r>
          </a:p>
          <a:p>
            <a:pPr marL="568325" indent="-222250" eaLnBrk="1" hangingPunct="1">
              <a:buFontTx/>
              <a:buNone/>
              <a:tabLst>
                <a:tab pos="568325" algn="l"/>
              </a:tabLst>
              <a:defRPr/>
            </a:pPr>
            <a:r>
              <a:rPr lang="en-US" sz="1600" b="1" dirty="0" smtClean="0"/>
              <a:t>Arch 2</a:t>
            </a:r>
            <a:r>
              <a:rPr lang="en-US" sz="1600" dirty="0" smtClean="0"/>
              <a:t>: muscles of facial expression, </a:t>
            </a:r>
            <a:r>
              <a:rPr lang="en-US" sz="1600" dirty="0" err="1" smtClean="0"/>
              <a:t>stapedius</a:t>
            </a:r>
            <a:r>
              <a:rPr lang="en-US" sz="1600" dirty="0" smtClean="0"/>
              <a:t>, </a:t>
            </a:r>
            <a:r>
              <a:rPr lang="en-US" sz="1600" dirty="0" err="1" smtClean="0"/>
              <a:t>stylohyoid</a:t>
            </a:r>
            <a:r>
              <a:rPr lang="en-US" sz="1600" dirty="0" smtClean="0"/>
              <a:t>, post. belly of digastric (CNVII)</a:t>
            </a:r>
          </a:p>
          <a:p>
            <a:pPr marL="568325" indent="-222250" eaLnBrk="1" hangingPunct="1">
              <a:buFontTx/>
              <a:buNone/>
              <a:tabLst>
                <a:tab pos="568325" algn="l"/>
              </a:tabLst>
              <a:defRPr/>
            </a:pPr>
            <a:r>
              <a:rPr lang="en-US" sz="1600" b="1" dirty="0" smtClean="0"/>
              <a:t>Arch 3</a:t>
            </a:r>
            <a:r>
              <a:rPr lang="en-US" sz="1600" dirty="0" smtClean="0"/>
              <a:t>: </a:t>
            </a:r>
            <a:r>
              <a:rPr lang="en-US" sz="1600" dirty="0" err="1" smtClean="0"/>
              <a:t>stylopharyngeous</a:t>
            </a:r>
            <a:r>
              <a:rPr lang="en-US" sz="1600" dirty="0" smtClean="0"/>
              <a:t> (CNIX)</a:t>
            </a:r>
          </a:p>
          <a:p>
            <a:pPr marL="234950" indent="-234950" eaLnBrk="1" hangingPunct="1">
              <a:buFontTx/>
              <a:buNone/>
              <a:tabLst>
                <a:tab pos="234950" algn="l"/>
              </a:tabLst>
              <a:defRPr/>
            </a:pPr>
            <a:r>
              <a:rPr lang="en-US" sz="1800" b="1" dirty="0" smtClean="0"/>
              <a:t>Some are from segmented (</a:t>
            </a:r>
            <a:r>
              <a:rPr lang="en-US" sz="1800" b="1" dirty="0" err="1" smtClean="0"/>
              <a:t>somitic</a:t>
            </a:r>
            <a:r>
              <a:rPr lang="en-US" sz="1800" b="1" dirty="0" smtClean="0"/>
              <a:t>) mesoderm that migrates into arches 4 and 6</a:t>
            </a:r>
            <a:endParaRPr lang="en-US" sz="2000" b="1" dirty="0" smtClean="0"/>
          </a:p>
          <a:p>
            <a:pPr marL="568325" indent="-222250" eaLnBrk="1" hangingPunct="1">
              <a:buFontTx/>
              <a:buNone/>
              <a:tabLst>
                <a:tab pos="568325" algn="l"/>
              </a:tabLst>
              <a:defRPr/>
            </a:pPr>
            <a:r>
              <a:rPr lang="en-US" sz="1600" b="1" dirty="0" smtClean="0"/>
              <a:t>Arch 4</a:t>
            </a:r>
            <a:r>
              <a:rPr lang="en-US" sz="1600" dirty="0" smtClean="0"/>
              <a:t>: pharyngeal constrictors, </a:t>
            </a:r>
            <a:r>
              <a:rPr lang="en-US" sz="1600" dirty="0" err="1" smtClean="0"/>
              <a:t>lev.</a:t>
            </a:r>
            <a:r>
              <a:rPr lang="en-US" sz="1600" dirty="0" smtClean="0"/>
              <a:t> </a:t>
            </a:r>
            <a:r>
              <a:rPr lang="en-US" sz="1600" dirty="0" err="1" smtClean="0"/>
              <a:t>veli</a:t>
            </a:r>
            <a:r>
              <a:rPr lang="en-US" sz="1600" dirty="0" smtClean="0"/>
              <a:t> </a:t>
            </a:r>
            <a:r>
              <a:rPr lang="en-US" sz="1600" dirty="0" err="1" smtClean="0"/>
              <a:t>palatini</a:t>
            </a:r>
            <a:r>
              <a:rPr lang="en-US" sz="1600" dirty="0" smtClean="0"/>
              <a:t> (sup. laryngeal br. of </a:t>
            </a:r>
            <a:r>
              <a:rPr lang="en-US" sz="1600" dirty="0" err="1" smtClean="0"/>
              <a:t>vagus</a:t>
            </a:r>
            <a:r>
              <a:rPr lang="en-US" sz="1600" dirty="0" smtClean="0"/>
              <a:t>)</a:t>
            </a:r>
          </a:p>
          <a:p>
            <a:pPr marL="568325" indent="-222250" eaLnBrk="1" hangingPunct="1">
              <a:buFontTx/>
              <a:buNone/>
              <a:tabLst>
                <a:tab pos="568325" algn="l"/>
              </a:tabLst>
              <a:defRPr/>
            </a:pPr>
            <a:r>
              <a:rPr lang="en-US" sz="1600" b="1" dirty="0" smtClean="0"/>
              <a:t>Arch 6</a:t>
            </a:r>
            <a:r>
              <a:rPr lang="en-US" sz="1600" dirty="0" smtClean="0"/>
              <a:t>: intrinsic laryngeal muscles (recurrent laryngeal br. of </a:t>
            </a:r>
            <a:r>
              <a:rPr lang="en-US" sz="1600" dirty="0" err="1" smtClean="0"/>
              <a:t>vagus</a:t>
            </a:r>
            <a:r>
              <a:rPr lang="en-US" sz="1600" dirty="0" smtClean="0"/>
              <a:t>)</a:t>
            </a:r>
            <a:endParaRPr lang="en-US" sz="1600" b="1" dirty="0" smtClean="0"/>
          </a:p>
          <a:p>
            <a:pPr eaLnBrk="1" hangingPunct="1">
              <a:buFontTx/>
              <a:buNone/>
              <a:defRPr/>
            </a:pPr>
            <a:r>
              <a:rPr lang="en-US" sz="1800" b="1" dirty="0" smtClean="0"/>
              <a:t>Some are from pre-</a:t>
            </a:r>
            <a:r>
              <a:rPr lang="en-US" sz="1800" b="1" dirty="0" err="1" smtClean="0"/>
              <a:t>somitic</a:t>
            </a:r>
            <a:r>
              <a:rPr lang="en-US" sz="1800" b="1" dirty="0" smtClean="0"/>
              <a:t> paraxial mesoderm that is rostral to the arches:</a:t>
            </a:r>
          </a:p>
          <a:p>
            <a:pPr indent="3175" eaLnBrk="1" hangingPunct="1">
              <a:buFontTx/>
              <a:buNone/>
              <a:defRPr/>
            </a:pPr>
            <a:r>
              <a:rPr lang="en-US" sz="1600" dirty="0" err="1" smtClean="0"/>
              <a:t>Extraocular</a:t>
            </a:r>
            <a:r>
              <a:rPr lang="en-US" sz="1600" dirty="0" smtClean="0"/>
              <a:t> muscles (CNIII, IV, VI)</a:t>
            </a:r>
          </a:p>
          <a:p>
            <a:pPr eaLnBrk="1" hangingPunct="1">
              <a:buFontTx/>
              <a:buNone/>
              <a:defRPr/>
            </a:pPr>
            <a:r>
              <a:rPr lang="en-US" sz="1800" b="1" dirty="0" smtClean="0"/>
              <a:t>Some are from </a:t>
            </a:r>
            <a:r>
              <a:rPr lang="en-US" sz="1800" b="1" dirty="0" err="1" smtClean="0"/>
              <a:t>somitic</a:t>
            </a:r>
            <a:r>
              <a:rPr lang="en-US" sz="1800" b="1" dirty="0" smtClean="0"/>
              <a:t> mesoderm that does not migrate into the arches:</a:t>
            </a:r>
          </a:p>
          <a:p>
            <a:pPr indent="3175" eaLnBrk="1" hangingPunct="1">
              <a:buFontTx/>
              <a:buNone/>
              <a:defRPr/>
            </a:pPr>
            <a:r>
              <a:rPr lang="en-US" sz="1600" dirty="0" smtClean="0"/>
              <a:t>Muscles of the tongue (CNXII)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638"/>
            <a:ext cx="9144000" cy="2895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+mn-lt"/>
              </a:rPr>
              <a:t>Formation of the palate (6-10 weeks)</a:t>
            </a:r>
            <a:br>
              <a:rPr lang="en-US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>Separates oral and nasal cavities</a:t>
            </a:r>
            <a:br>
              <a:rPr lang="en-US" sz="3200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>Derived from three structures</a:t>
            </a:r>
            <a:endParaRPr lang="en-US" dirty="0" smtClean="0">
              <a:latin typeface="+mn-lt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0" y="3124200"/>
            <a:ext cx="9144000" cy="4876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smtClean="0"/>
              <a:t>Medial nasal processes </a:t>
            </a:r>
            <a:r>
              <a:rPr lang="en-US" smtClean="0"/>
              <a:t>fuse forming </a:t>
            </a:r>
            <a:r>
              <a:rPr lang="en-US" b="1" smtClean="0"/>
              <a:t>primary palate </a:t>
            </a:r>
            <a:r>
              <a:rPr lang="en-US" smtClean="0"/>
              <a:t>(in adults the premaxillary component of maxilla –associated with upper incisors)</a:t>
            </a:r>
          </a:p>
          <a:p>
            <a:pPr eaLnBrk="1" hangingPunct="1">
              <a:buFontTx/>
              <a:buNone/>
            </a:pPr>
            <a:r>
              <a:rPr lang="en-US" b="1" smtClean="0"/>
              <a:t>2 lateral palatine processes </a:t>
            </a:r>
            <a:r>
              <a:rPr lang="en-US" smtClean="0"/>
              <a:t>from maxillary prominences (6th week) grow downward on either side of tongue then turn medially and fuse to form the </a:t>
            </a:r>
            <a:r>
              <a:rPr lang="en-US" b="1" smtClean="0"/>
              <a:t>secondary palate</a:t>
            </a:r>
            <a:r>
              <a:rPr lang="en-US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1981200"/>
            <a:ext cx="6734175" cy="379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6"/>
          <p:cNvSpPr>
            <a:spLocks noChangeArrowheads="1"/>
          </p:cNvSpPr>
          <p:nvPr/>
        </p:nvSpPr>
        <p:spPr bwMode="auto">
          <a:xfrm>
            <a:off x="838200" y="609600"/>
            <a:ext cx="7696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4400"/>
              <a:t>Mature (bony) palate</a:t>
            </a:r>
            <a:endParaRPr lang="en-US" sz="4400">
              <a:latin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219200"/>
          </a:xfrm>
        </p:spPr>
        <p:txBody>
          <a:bodyPr/>
          <a:lstStyle/>
          <a:p>
            <a:pPr eaLnBrk="1" hangingPunct="1"/>
            <a:r>
              <a:rPr lang="en-US" sz="3200" smtClean="0">
                <a:latin typeface="Arial" pitchFamily="34" charset="0"/>
              </a:rPr>
              <a:t>Intermaxillary segment (from MNPs) and the palatal processes (from max processes).  The intermaxillary segment produces philtrum, triangular primary palate, four incisors</a:t>
            </a:r>
            <a:endParaRPr lang="en-US" smtClean="0">
              <a:latin typeface="Arial" pitchFamily="34" charset="0"/>
            </a:endParaRPr>
          </a:p>
        </p:txBody>
      </p:sp>
      <p:pic>
        <p:nvPicPr>
          <p:cNvPr id="3789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460625"/>
            <a:ext cx="7772400" cy="3155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172200" y="381000"/>
            <a:ext cx="2971800" cy="1752600"/>
          </a:xfrm>
        </p:spPr>
        <p:txBody>
          <a:bodyPr/>
          <a:lstStyle/>
          <a:p>
            <a:pPr eaLnBrk="1" hangingPunct="1"/>
            <a:r>
              <a:rPr lang="en-US" sz="2800" smtClean="0"/>
              <a:t>Frontal (AC) and ventral (BD) views of forming palate, week 6.5.  </a:t>
            </a:r>
          </a:p>
        </p:txBody>
      </p:sp>
      <p:sp>
        <p:nvSpPr>
          <p:cNvPr id="38915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400800" y="2895600"/>
            <a:ext cx="2438400" cy="26670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2000" smtClean="0"/>
              <a:t>The tongue is located between the palatine shelves</a:t>
            </a:r>
          </a:p>
        </p:txBody>
      </p:sp>
      <p:pic>
        <p:nvPicPr>
          <p:cNvPr id="38916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68500"/>
            <a:ext cx="6053138" cy="4889500"/>
          </a:xfrm>
        </p:spPr>
      </p:pic>
      <p:grpSp>
        <p:nvGrpSpPr>
          <p:cNvPr id="41992" name="Group 8"/>
          <p:cNvGrpSpPr>
            <a:grpSpLocks/>
          </p:cNvGrpSpPr>
          <p:nvPr/>
        </p:nvGrpSpPr>
        <p:grpSpPr bwMode="auto">
          <a:xfrm>
            <a:off x="1447800" y="3810000"/>
            <a:ext cx="738188" cy="304800"/>
            <a:chOff x="1632" y="2182"/>
            <a:chExt cx="465" cy="192"/>
          </a:xfrm>
        </p:grpSpPr>
        <p:sp>
          <p:nvSpPr>
            <p:cNvPr id="38922" name="AutoShape 6"/>
            <p:cNvSpPr>
              <a:spLocks noChangeArrowheads="1"/>
            </p:cNvSpPr>
            <p:nvPr/>
          </p:nvSpPr>
          <p:spPr bwMode="auto">
            <a:xfrm rot="5400000" flipH="1">
              <a:off x="1632" y="2182"/>
              <a:ext cx="192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75 w 21600"/>
                <a:gd name="T13" fmla="*/ 2925 h 21600"/>
                <a:gd name="T14" fmla="*/ 18225 w 21600"/>
                <a:gd name="T15" fmla="*/ 92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FBFF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3" name="AutoShape 7"/>
            <p:cNvSpPr>
              <a:spLocks noChangeArrowheads="1"/>
            </p:cNvSpPr>
            <p:nvPr/>
          </p:nvSpPr>
          <p:spPr bwMode="auto">
            <a:xfrm rot="-5400000">
              <a:off x="1905" y="2182"/>
              <a:ext cx="192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75 w 21600"/>
                <a:gd name="T13" fmla="*/ 2925 h 21600"/>
                <a:gd name="T14" fmla="*/ 18225 w 21600"/>
                <a:gd name="T15" fmla="*/ 92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FBFF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20" name="TextBox 2"/>
          <p:cNvSpPr txBox="1">
            <a:spLocks noChangeArrowheads="1"/>
          </p:cNvSpPr>
          <p:nvPr/>
        </p:nvSpPr>
        <p:spPr bwMode="auto">
          <a:xfrm>
            <a:off x="842963" y="1809750"/>
            <a:ext cx="1779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/>
              <a:t>(</a:t>
            </a:r>
            <a:r>
              <a:rPr lang="en-US" sz="1400">
                <a:hlinkClick r:id="rId8"/>
              </a:rPr>
              <a:t>QuickTime version</a:t>
            </a:r>
            <a:r>
              <a:rPr lang="en-US" sz="1400"/>
              <a:t>)</a:t>
            </a:r>
          </a:p>
        </p:txBody>
      </p:sp>
      <p:sp>
        <p:nvSpPr>
          <p:cNvPr id="38921" name="TextBox 10"/>
          <p:cNvSpPr txBox="1">
            <a:spLocks noChangeArrowheads="1"/>
          </p:cNvSpPr>
          <p:nvPr/>
        </p:nvSpPr>
        <p:spPr bwMode="auto">
          <a:xfrm>
            <a:off x="3935413" y="1828800"/>
            <a:ext cx="1779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/>
              <a:t>(</a:t>
            </a:r>
            <a:r>
              <a:rPr lang="en-US" sz="1400">
                <a:hlinkClick r:id="rId9"/>
              </a:rPr>
              <a:t>QuickTime version</a:t>
            </a:r>
            <a:r>
              <a:rPr lang="en-US" sz="1400"/>
              <a:t>)</a:t>
            </a:r>
          </a:p>
        </p:txBody>
      </p:sp>
      <p:pic>
        <p:nvPicPr>
          <p:cNvPr id="3" name="FPALAT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3925" y="0"/>
            <a:ext cx="1819275" cy="1809750"/>
          </a:xfrm>
          <a:prstGeom prst="rect">
            <a:avLst/>
          </a:prstGeom>
        </p:spPr>
      </p:pic>
      <p:pic>
        <p:nvPicPr>
          <p:cNvPr id="4" name="IPALATE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86200" y="0"/>
            <a:ext cx="1819275" cy="1809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PALAT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81450" y="0"/>
            <a:ext cx="1819275" cy="1809750"/>
          </a:xfrm>
          <a:prstGeom prst="rect">
            <a:avLst/>
          </a:prstGeom>
        </p:spPr>
      </p:pic>
      <p:pic>
        <p:nvPicPr>
          <p:cNvPr id="10" name="IPALATE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43725" y="0"/>
            <a:ext cx="1819275" cy="1809750"/>
          </a:xfrm>
          <a:prstGeom prst="rect">
            <a:avLst/>
          </a:prstGeom>
        </p:spPr>
      </p:pic>
      <p:pic>
        <p:nvPicPr>
          <p:cNvPr id="39938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1825" y="2028825"/>
            <a:ext cx="5972175" cy="4829175"/>
          </a:xfrm>
        </p:spPr>
      </p:pic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3200400" cy="1371600"/>
          </a:xfrm>
        </p:spPr>
        <p:txBody>
          <a:bodyPr/>
          <a:lstStyle/>
          <a:p>
            <a:pPr eaLnBrk="1" hangingPunct="1"/>
            <a:r>
              <a:rPr lang="en-US" sz="2800" smtClean="0"/>
              <a:t>Frontal (A,C) and ventral views (B,D) of 7.5 week embryo.  </a:t>
            </a:r>
          </a:p>
        </p:txBody>
      </p:sp>
      <p:sp>
        <p:nvSpPr>
          <p:cNvPr id="39940" name="Text Box 10"/>
          <p:cNvSpPr txBox="1">
            <a:spLocks noChangeArrowheads="1"/>
          </p:cNvSpPr>
          <p:nvPr/>
        </p:nvSpPr>
        <p:spPr bwMode="auto">
          <a:xfrm>
            <a:off x="76200" y="2362200"/>
            <a:ext cx="275907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solidFill>
                  <a:schemeClr val="tx2"/>
                </a:solidFill>
                <a:latin typeface="Calibri" pitchFamily="34" charset="0"/>
              </a:rPr>
              <a:t>The tongue has moved downward and the palatal shelves are oriented horizontally.</a:t>
            </a:r>
          </a:p>
        </p:txBody>
      </p:sp>
      <p:sp>
        <p:nvSpPr>
          <p:cNvPr id="39943" name="TextBox 6"/>
          <p:cNvSpPr txBox="1">
            <a:spLocks noChangeArrowheads="1"/>
          </p:cNvSpPr>
          <p:nvPr/>
        </p:nvSpPr>
        <p:spPr bwMode="auto">
          <a:xfrm>
            <a:off x="4114800" y="1676400"/>
            <a:ext cx="1779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/>
              <a:t>(</a:t>
            </a:r>
            <a:r>
              <a:rPr lang="en-US" sz="1400">
                <a:hlinkClick r:id="rId10"/>
              </a:rPr>
              <a:t>QuickTime version</a:t>
            </a:r>
            <a:r>
              <a:rPr lang="en-US" sz="1400"/>
              <a:t>)</a:t>
            </a:r>
          </a:p>
        </p:txBody>
      </p:sp>
      <p:sp>
        <p:nvSpPr>
          <p:cNvPr id="39944" name="TextBox 7"/>
          <p:cNvSpPr txBox="1">
            <a:spLocks noChangeArrowheads="1"/>
          </p:cNvSpPr>
          <p:nvPr/>
        </p:nvSpPr>
        <p:spPr bwMode="auto">
          <a:xfrm>
            <a:off x="6978650" y="1695450"/>
            <a:ext cx="1779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/>
              <a:t>(</a:t>
            </a:r>
            <a:r>
              <a:rPr lang="en-US" sz="1400">
                <a:hlinkClick r:id="rId11"/>
              </a:rPr>
              <a:t>QuickTime version</a:t>
            </a:r>
            <a:r>
              <a:rPr lang="en-US" sz="14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Cleft lip/palate (CL/P) and isolated cleft palate (CP)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latin typeface="Arial" pitchFamily="34" charset="0"/>
              </a:rPr>
              <a:t>Very common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latin typeface="Arial" pitchFamily="34" charset="0"/>
              </a:rPr>
              <a:t>CL/P: 1-3 in 1000 live births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latin typeface="Arial" pitchFamily="34" charset="0"/>
              </a:rPr>
              <a:t>CP: 1 in 1500 live births 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latin typeface="Arial" pitchFamily="34" charset="0"/>
              </a:rPr>
              <a:t>Can happen anywhere fusion needs to occur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latin typeface="Arial" pitchFamily="34" charset="0"/>
              </a:rPr>
              <a:t>CL/P and CP have distinct etiologies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latin typeface="Arial" pitchFamily="34" charset="0"/>
              </a:rPr>
              <a:t>CL/P: defective primary and secondary palate formation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latin typeface="Arial" pitchFamily="34" charset="0"/>
              </a:rPr>
              <a:t>CP: defective secondary palate 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latin typeface="Arial" pitchFamily="34" charset="0"/>
              </a:rPr>
              <a:t>Usually can be repaired with surgery </a:t>
            </a:r>
            <a:endParaRPr lang="en-US" u="sng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Early pharyngeal apparatus development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1905000"/>
            <a:ext cx="6969125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1944688" y="5181600"/>
            <a:ext cx="575151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latin typeface="Calibri" pitchFamily="34" charset="0"/>
              </a:rPr>
              <a:t>5 pairs arise in cranial to caudal direction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latin typeface="Calibri" pitchFamily="34" charset="0"/>
              </a:rPr>
              <a:t>Arch 1 = Mandible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latin typeface="Calibri" pitchFamily="34" charset="0"/>
              </a:rPr>
              <a:t>Arch 2-4, 6 = Neck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latin typeface="Calibri" pitchFamily="34" charset="0"/>
              </a:rPr>
              <a:t>No Arch 5 in mammals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Causes of CL/P or C</a:t>
            </a:r>
            <a:r>
              <a:rPr lang="en-US" smtClean="0">
                <a:solidFill>
                  <a:schemeClr val="tx1"/>
                </a:solidFill>
                <a:latin typeface="Arial" pitchFamily="34" charset="0"/>
              </a:rPr>
              <a:t>P</a:t>
            </a:r>
            <a:r>
              <a:rPr lang="en-US" smtClean="0">
                <a:latin typeface="Arial" pitchFamily="34" charset="0"/>
              </a:rPr>
              <a:t> -- part I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latin typeface="Arial" pitchFamily="34" charset="0"/>
              </a:rPr>
              <a:t>Genetics: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latin typeface="Arial" pitchFamily="34" charset="0"/>
              </a:rPr>
              <a:t>Syndromic vs. nonsyndromic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latin typeface="Arial" pitchFamily="34" charset="0"/>
              </a:rPr>
              <a:t>400+ single-gene causes of CL/P or CP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>
                <a:latin typeface="Arial" pitchFamily="34" charset="0"/>
              </a:rPr>
              <a:t>Signaling pathays: </a:t>
            </a:r>
          </a:p>
          <a:p>
            <a:pPr lvl="3" eaLnBrk="1" hangingPunct="1">
              <a:lnSpc>
                <a:spcPct val="90000"/>
              </a:lnSpc>
            </a:pPr>
            <a:r>
              <a:rPr lang="en-US" smtClean="0">
                <a:latin typeface="Arial" pitchFamily="34" charset="0"/>
              </a:rPr>
              <a:t>FGF, BMP, Shh, retinoic acid	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latin typeface="Arial" pitchFamily="34" charset="0"/>
              </a:rPr>
              <a:t>Single-gene causes almost always syndromic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>
                <a:latin typeface="Arial" pitchFamily="34" charset="0"/>
              </a:rPr>
              <a:t>Repeated use of common molecular pathways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latin typeface="Arial" pitchFamily="34" charset="0"/>
              </a:rPr>
              <a:t>Non-syndromic CL/P or CP are genetically complex traits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73088" y="609600"/>
            <a:ext cx="80010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Causes of CL/P or C</a:t>
            </a:r>
            <a:r>
              <a:rPr lang="en-US" smtClean="0">
                <a:solidFill>
                  <a:schemeClr val="tx1"/>
                </a:solidFill>
                <a:latin typeface="Arial" pitchFamily="34" charset="0"/>
              </a:rPr>
              <a:t>P</a:t>
            </a:r>
            <a:r>
              <a:rPr lang="en-US" smtClean="0">
                <a:latin typeface="Arial" pitchFamily="34" charset="0"/>
              </a:rPr>
              <a:t> -- part II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Environment:</a:t>
            </a:r>
          </a:p>
          <a:p>
            <a:pPr lvl="1" eaLnBrk="1" hangingPunct="1"/>
            <a:r>
              <a:rPr lang="en-US" smtClean="0">
                <a:latin typeface="Arial" pitchFamily="34" charset="0"/>
              </a:rPr>
              <a:t>Nutrition, drugs, maternal infection, maternal smoking and alcohol use</a:t>
            </a:r>
          </a:p>
          <a:p>
            <a:pPr lvl="2" eaLnBrk="1" hangingPunct="1"/>
            <a:r>
              <a:rPr lang="en-US" smtClean="0">
                <a:latin typeface="Arial" pitchFamily="34" charset="0"/>
              </a:rPr>
              <a:t>Folic acid, exogenous retinoids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Genetics &amp; environment can interact:</a:t>
            </a:r>
          </a:p>
          <a:p>
            <a:pPr lvl="1" eaLnBrk="1" hangingPunct="1"/>
            <a:r>
              <a:rPr lang="en-US" sz="2400" smtClean="0">
                <a:latin typeface="Arial" pitchFamily="34" charset="0"/>
              </a:rPr>
              <a:t>e.g. TGF</a:t>
            </a:r>
            <a:r>
              <a:rPr lang="en-US" sz="2400" smtClean="0">
                <a:latin typeface="Symbol" pitchFamily="18" charset="2"/>
                <a:sym typeface="Symbol" pitchFamily="18" charset="2"/>
              </a:rPr>
              <a:t>b</a:t>
            </a:r>
            <a:r>
              <a:rPr lang="en-US" sz="2400" smtClean="0">
                <a:latin typeface="Arial" pitchFamily="34" charset="0"/>
              </a:rPr>
              <a:t> mutation increases risk of CL/P or CP; maternal smoking perturbs TGF</a:t>
            </a:r>
            <a:r>
              <a:rPr lang="en-US" sz="2400" smtClean="0">
                <a:latin typeface="Symbol" pitchFamily="18" charset="2"/>
                <a:sym typeface="Symbol" pitchFamily="18" charset="2"/>
              </a:rPr>
              <a:t>b </a:t>
            </a:r>
            <a:r>
              <a:rPr lang="en-US" sz="2400" smtClean="0">
                <a:latin typeface="Arial" pitchFamily="34" charset="0"/>
              </a:rPr>
              <a:t> pathway and therefore further increases risk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6" b="4768"/>
          <a:stretch>
            <a:fillRect/>
          </a:stretch>
        </p:blipFill>
        <p:spPr bwMode="auto">
          <a:xfrm>
            <a:off x="3759200" y="2171700"/>
            <a:ext cx="4394200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3986213" y="4029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>
              <a:latin typeface="Times"/>
            </a:endParaRPr>
          </a:p>
        </p:txBody>
      </p:sp>
      <p:sp>
        <p:nvSpPr>
          <p:cNvPr id="44036" name="Rectangle 7"/>
          <p:cNvSpPr>
            <a:spLocks noChangeArrowheads="1"/>
          </p:cNvSpPr>
          <p:nvPr/>
        </p:nvSpPr>
        <p:spPr bwMode="auto">
          <a:xfrm>
            <a:off x="533400" y="304800"/>
            <a:ext cx="8077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4400">
                <a:solidFill>
                  <a:schemeClr val="tx2"/>
                </a:solidFill>
              </a:rPr>
              <a:t>What happened here?</a:t>
            </a:r>
            <a:br>
              <a:rPr lang="en-US" sz="4400">
                <a:solidFill>
                  <a:schemeClr val="tx2"/>
                </a:solidFill>
              </a:rPr>
            </a:br>
            <a:r>
              <a:rPr lang="en-US" sz="4400">
                <a:solidFill>
                  <a:schemeClr val="tx2"/>
                </a:solidFill>
              </a:rPr>
              <a:t>Bilateral cleft lip and palate</a:t>
            </a:r>
          </a:p>
        </p:txBody>
      </p:sp>
      <p:grpSp>
        <p:nvGrpSpPr>
          <p:cNvPr id="61450" name="Group 10"/>
          <p:cNvGrpSpPr>
            <a:grpSpLocks/>
          </p:cNvGrpSpPr>
          <p:nvPr/>
        </p:nvGrpSpPr>
        <p:grpSpPr bwMode="auto">
          <a:xfrm>
            <a:off x="5715000" y="4038600"/>
            <a:ext cx="762000" cy="304800"/>
            <a:chOff x="3504" y="2448"/>
            <a:chExt cx="480" cy="192"/>
          </a:xfrm>
        </p:grpSpPr>
        <p:sp>
          <p:nvSpPr>
            <p:cNvPr id="44040" name="Line 8"/>
            <p:cNvSpPr>
              <a:spLocks noChangeShapeType="1"/>
            </p:cNvSpPr>
            <p:nvPr/>
          </p:nvSpPr>
          <p:spPr bwMode="auto">
            <a:xfrm>
              <a:off x="3504" y="2448"/>
              <a:ext cx="192" cy="1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1" name="Line 9"/>
            <p:cNvSpPr>
              <a:spLocks noChangeShapeType="1"/>
            </p:cNvSpPr>
            <p:nvPr/>
          </p:nvSpPr>
          <p:spPr bwMode="auto">
            <a:xfrm flipH="1">
              <a:off x="3792" y="2448"/>
              <a:ext cx="192" cy="1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038" name="TextBox 4"/>
          <p:cNvSpPr txBox="1">
            <a:spLocks noChangeArrowheads="1"/>
          </p:cNvSpPr>
          <p:nvPr/>
        </p:nvSpPr>
        <p:spPr bwMode="auto">
          <a:xfrm>
            <a:off x="381000" y="5867400"/>
            <a:ext cx="82518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000"/>
              <a:t>Caused by bilateral hypoplasia of the maxillary process, so there is insufficient tissue to merge with the medial nasal prominences on both sides</a:t>
            </a:r>
          </a:p>
        </p:txBody>
      </p:sp>
      <p:pic>
        <p:nvPicPr>
          <p:cNvPr id="4403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59" b="7889"/>
          <a:stretch>
            <a:fillRect/>
          </a:stretch>
        </p:blipFill>
        <p:spPr bwMode="auto">
          <a:xfrm>
            <a:off x="762000" y="1828800"/>
            <a:ext cx="2844800" cy="362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76275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Varieties of facial clefts</a:t>
            </a:r>
          </a:p>
        </p:txBody>
      </p:sp>
      <p:sp>
        <p:nvSpPr>
          <p:cNvPr id="45059" name="Rectangle 5"/>
          <p:cNvSpPr>
            <a:spLocks noChangeArrowheads="1"/>
          </p:cNvSpPr>
          <p:nvPr/>
        </p:nvSpPr>
        <p:spPr bwMode="auto">
          <a:xfrm>
            <a:off x="609600" y="4800600"/>
            <a:ext cx="830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/>
              <a:t>Oblique facial cleft</a:t>
            </a:r>
            <a:r>
              <a:rPr lang="en-US"/>
              <a:t>       </a:t>
            </a:r>
            <a:r>
              <a:rPr lang="en-US" b="1"/>
              <a:t>Macrostoma         Median cleft lip</a:t>
            </a:r>
            <a:endParaRPr lang="en-US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6477000" y="5410200"/>
            <a:ext cx="2438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/>
              <a:t>Incomplete fusion of two medial nasal processes.</a:t>
            </a: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685800" y="5318125"/>
            <a:ext cx="2743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/>
              <a:t>Failure of medial and lateral nasal processes to fuse with maxillary process</a:t>
            </a: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3733800" y="5165725"/>
            <a:ext cx="23622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/>
              <a:t>Poor merging of maxillary and mandibular processes -- large mouth toward ear</a:t>
            </a:r>
          </a:p>
        </p:txBody>
      </p:sp>
      <p:pic>
        <p:nvPicPr>
          <p:cNvPr id="45063" name="Picture 10"/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t="18877" r="3424" b="6558"/>
          <a:stretch>
            <a:fillRect/>
          </a:stretch>
        </p:blipFill>
        <p:spPr bwMode="auto">
          <a:xfrm>
            <a:off x="725488" y="1447800"/>
            <a:ext cx="7691437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0" grpId="0" build="p" autoUpdateAnimBg="0"/>
      <p:bldP spid="62471" grpId="0" build="p" autoUpdateAnimBg="0"/>
      <p:bldP spid="62472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/>
              <a:t>Frontonasal dysplasia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1143000"/>
          </a:xfrm>
        </p:spPr>
        <p:txBody>
          <a:bodyPr/>
          <a:lstStyle/>
          <a:p>
            <a:pPr eaLnBrk="1" hangingPunct="1"/>
            <a:r>
              <a:rPr lang="en-US" sz="1800" smtClean="0"/>
              <a:t>Too much tissue in frontonasal process (hyperplasia) or other errors cause incomplete fusion of medial nasal processes</a:t>
            </a:r>
          </a:p>
          <a:p>
            <a:pPr eaLnBrk="1" hangingPunct="1"/>
            <a:r>
              <a:rPr lang="en-US" sz="1800" smtClean="0"/>
              <a:t>Hypertelorism, broad nasal bridge, or even two external nares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 t="18985" r="2971" b="6703"/>
          <a:stretch>
            <a:fillRect/>
          </a:stretch>
        </p:blipFill>
        <p:spPr bwMode="auto">
          <a:xfrm>
            <a:off x="642938" y="3449638"/>
            <a:ext cx="7723187" cy="325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6" b="4768"/>
          <a:stretch>
            <a:fillRect/>
          </a:stretch>
        </p:blipFill>
        <p:spPr bwMode="auto">
          <a:xfrm>
            <a:off x="5783263" y="2247900"/>
            <a:ext cx="3360737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295400"/>
          </a:xfrm>
        </p:spPr>
        <p:txBody>
          <a:bodyPr/>
          <a:lstStyle/>
          <a:p>
            <a:pPr eaLnBrk="1" hangingPunct="1"/>
            <a:r>
              <a:rPr lang="en-US" smtClean="0"/>
              <a:t>Organization &amp; components of pharyngeal arches</a:t>
            </a:r>
          </a:p>
        </p:txBody>
      </p:sp>
      <p:pic>
        <p:nvPicPr>
          <p:cNvPr id="6147" name="Picture 3" descr="sca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638" y="1905000"/>
            <a:ext cx="6456362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090738"/>
            <a:ext cx="2673350" cy="235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149" name="Straight Connector 5"/>
          <p:cNvCxnSpPr>
            <a:cxnSpLocks noChangeShapeType="1"/>
          </p:cNvCxnSpPr>
          <p:nvPr/>
        </p:nvCxnSpPr>
        <p:spPr bwMode="auto">
          <a:xfrm flipV="1">
            <a:off x="784046" y="2244881"/>
            <a:ext cx="1143000" cy="381000"/>
          </a:xfrm>
          <a:prstGeom prst="line">
            <a:avLst/>
          </a:prstGeom>
          <a:noFill/>
          <a:ln w="38100" algn="ctr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50" name="TextBox 6"/>
          <p:cNvSpPr txBox="1">
            <a:spLocks noChangeArrowheads="1"/>
          </p:cNvSpPr>
          <p:nvPr/>
        </p:nvSpPr>
        <p:spPr bwMode="auto">
          <a:xfrm>
            <a:off x="1909763" y="2056326"/>
            <a:ext cx="1358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b="1" dirty="0"/>
              <a:t>plane of section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smtClean="0"/>
              <a:t>In vivo</a:t>
            </a:r>
            <a:r>
              <a:rPr lang="en-US" smtClean="0"/>
              <a:t> marking of pharyngeal arch components</a:t>
            </a:r>
            <a:endParaRPr lang="en-US" i="1" smtClean="0"/>
          </a:p>
        </p:txBody>
      </p:sp>
      <p:grpSp>
        <p:nvGrpSpPr>
          <p:cNvPr id="7171" name="Group 8"/>
          <p:cNvGrpSpPr>
            <a:grpSpLocks/>
          </p:cNvGrpSpPr>
          <p:nvPr/>
        </p:nvGrpSpPr>
        <p:grpSpPr bwMode="auto">
          <a:xfrm>
            <a:off x="876300" y="1981200"/>
            <a:ext cx="7396163" cy="4657725"/>
            <a:chOff x="768" y="1248"/>
            <a:chExt cx="4659" cy="2934"/>
          </a:xfrm>
        </p:grpSpPr>
        <p:pic>
          <p:nvPicPr>
            <p:cNvPr id="717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248"/>
              <a:ext cx="3747" cy="2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3" name="Text Box 5"/>
            <p:cNvSpPr txBox="1">
              <a:spLocks noChangeArrowheads="1"/>
            </p:cNvSpPr>
            <p:nvPr/>
          </p:nvSpPr>
          <p:spPr bwMode="auto">
            <a:xfrm>
              <a:off x="768" y="1680"/>
              <a:ext cx="92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2000">
                  <a:latin typeface="Calibri" pitchFamily="34" charset="0"/>
                  <a:ea typeface="Osaka"/>
                  <a:cs typeface="Osaka"/>
                </a:rPr>
                <a:t>Neural Crest</a:t>
              </a:r>
            </a:p>
          </p:txBody>
        </p:sp>
        <p:sp>
          <p:nvSpPr>
            <p:cNvPr id="7174" name="Text Box 6"/>
            <p:cNvSpPr txBox="1">
              <a:spLocks noChangeArrowheads="1"/>
            </p:cNvSpPr>
            <p:nvPr/>
          </p:nvSpPr>
          <p:spPr bwMode="auto">
            <a:xfrm>
              <a:off x="897" y="2707"/>
              <a:ext cx="82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2000">
                  <a:latin typeface="Calibri" pitchFamily="34" charset="0"/>
                  <a:ea typeface="Osaka"/>
                  <a:cs typeface="Osaka"/>
                </a:rPr>
                <a:t>Mesoderm</a:t>
              </a:r>
            </a:p>
          </p:txBody>
        </p:sp>
        <p:sp>
          <p:nvSpPr>
            <p:cNvPr id="7175" name="Text Box 7"/>
            <p:cNvSpPr txBox="1">
              <a:spLocks noChangeArrowheads="1"/>
            </p:cNvSpPr>
            <p:nvPr/>
          </p:nvSpPr>
          <p:spPr bwMode="auto">
            <a:xfrm>
              <a:off x="959" y="3638"/>
              <a:ext cx="74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2000">
                  <a:latin typeface="Calibri" pitchFamily="34" charset="0"/>
                  <a:ea typeface="Osaka"/>
                  <a:cs typeface="Osaka"/>
                </a:rPr>
                <a:t>Ectoderm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4572000" cy="2971800"/>
          </a:xfrm>
        </p:spPr>
        <p:txBody>
          <a:bodyPr/>
          <a:lstStyle/>
          <a:p>
            <a:pPr eaLnBrk="1" hangingPunct="1"/>
            <a:r>
              <a:rPr lang="en-US" sz="3600" smtClean="0"/>
              <a:t>Coincident development of related structures within the pharyngeal apparatus</a:t>
            </a: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381000" y="3124200"/>
            <a:ext cx="4648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>
                <a:latin typeface="Calibri" pitchFamily="34" charset="0"/>
              </a:rPr>
              <a:t>Significance: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>
                <a:latin typeface="Calibri" pitchFamily="34" charset="0"/>
              </a:rPr>
              <a:t>Understanding the origins of  developmentally-related structures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</a:pPr>
            <a:r>
              <a:rPr lang="en-US">
                <a:latin typeface="Calibri" pitchFamily="34" charset="0"/>
              </a:rPr>
              <a:t>A genetic lesion affecting a particular pharyngeal arch will frequently affect multiple developmentally related structures</a:t>
            </a:r>
          </a:p>
        </p:txBody>
      </p:sp>
      <p:pic>
        <p:nvPicPr>
          <p:cNvPr id="8196" name="Picture 7"/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10390" r="6950" b="3896"/>
          <a:stretch>
            <a:fillRect/>
          </a:stretch>
        </p:blipFill>
        <p:spPr bwMode="auto">
          <a:xfrm>
            <a:off x="5257800" y="223838"/>
            <a:ext cx="3709988" cy="655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/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t="10793" r="4688" b="3110"/>
          <a:stretch>
            <a:fillRect/>
          </a:stretch>
        </p:blipFill>
        <p:spPr bwMode="auto">
          <a:xfrm>
            <a:off x="4291013" y="133350"/>
            <a:ext cx="4852987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4419600" cy="1600200"/>
          </a:xfrm>
        </p:spPr>
        <p:txBody>
          <a:bodyPr/>
          <a:lstStyle/>
          <a:p>
            <a:pPr eaLnBrk="1" hangingPunct="1"/>
            <a:r>
              <a:rPr lang="en-US" smtClean="0"/>
              <a:t>Pharyngeal arch derivatives</a:t>
            </a:r>
            <a:br>
              <a:rPr lang="en-US" smtClean="0"/>
            </a:br>
            <a:r>
              <a:rPr lang="en-US" smtClean="0"/>
              <a:t>(summary)</a:t>
            </a:r>
          </a:p>
        </p:txBody>
      </p:sp>
      <p:pic>
        <p:nvPicPr>
          <p:cNvPr id="9220" name="Picture 7"/>
          <p:cNvPicPr>
            <a:picLocks noChangeAspect="1" noChangeArrowheads="1"/>
          </p:cNvPicPr>
          <p:nvPr/>
        </p:nvPicPr>
        <p:blipFill>
          <a:blip r:embed="rId4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" t="12515" r="4047" b="4768"/>
          <a:stretch>
            <a:fillRect/>
          </a:stretch>
        </p:blipFill>
        <p:spPr bwMode="auto">
          <a:xfrm>
            <a:off x="0" y="2438400"/>
            <a:ext cx="42672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pPr eaLnBrk="1" hangingPunct="1"/>
            <a:r>
              <a:rPr lang="en-US" smtClean="0"/>
              <a:t>1</a:t>
            </a:r>
            <a:r>
              <a:rPr lang="en-US" baseline="30000" smtClean="0"/>
              <a:t>st</a:t>
            </a:r>
            <a:r>
              <a:rPr lang="en-US" smtClean="0"/>
              <a:t> Arch Defects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382000" cy="1447800"/>
          </a:xfrm>
        </p:spPr>
        <p:txBody>
          <a:bodyPr/>
          <a:lstStyle/>
          <a:p>
            <a:pPr marL="228600" indent="-228600" eaLnBrk="1" hangingPunct="1"/>
            <a:r>
              <a:rPr lang="en-US" sz="2200" smtClean="0"/>
              <a:t>Pierre Robin Syndrome: small mandible, cleft palate, middle ear defects, low-set ears</a:t>
            </a:r>
          </a:p>
          <a:p>
            <a:pPr marL="228600" indent="-228600" eaLnBrk="1" hangingPunct="1"/>
            <a:r>
              <a:rPr lang="en-US" sz="2200" smtClean="0"/>
              <a:t>Treacher Collins Syndrome: mutation in </a:t>
            </a:r>
            <a:r>
              <a:rPr lang="en-US" sz="2200" i="1" smtClean="0"/>
              <a:t>Treacle</a:t>
            </a:r>
            <a:r>
              <a:rPr lang="en-US" sz="2200" smtClean="0"/>
              <a:t> gene, small mandible, middle ear defects, low-set ears,  cleft plate, tooth defects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" t="12837" r="3349" b="3828"/>
          <a:stretch>
            <a:fillRect/>
          </a:stretch>
        </p:blipFill>
        <p:spPr bwMode="auto">
          <a:xfrm>
            <a:off x="1247775" y="2336800"/>
            <a:ext cx="6605588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13856</TotalTime>
  <Words>2359</Words>
  <Application>Microsoft Office PowerPoint</Application>
  <PresentationFormat>On-screen Show (4:3)</PresentationFormat>
  <Paragraphs>375</Paragraphs>
  <Slides>44</Slides>
  <Notes>42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Symbol</vt:lpstr>
      <vt:lpstr>Osaka</vt:lpstr>
      <vt:lpstr>Calibri</vt:lpstr>
      <vt:lpstr>Times</vt:lpstr>
      <vt:lpstr>Wingdings</vt:lpstr>
      <vt:lpstr>Blank</vt:lpstr>
      <vt:lpstr>Craniofacial and Pharyngeal Arch Development</vt:lpstr>
      <vt:lpstr>Two general phases of pharyngeal apparatus development</vt:lpstr>
      <vt:lpstr>Pharyngeal aches emerge at neural tube closure</vt:lpstr>
      <vt:lpstr>Early pharyngeal apparatus development</vt:lpstr>
      <vt:lpstr>Organization &amp; components of pharyngeal arches</vt:lpstr>
      <vt:lpstr>In vivo marking of pharyngeal arch components</vt:lpstr>
      <vt:lpstr>Coincident development of related structures within the pharyngeal apparatus</vt:lpstr>
      <vt:lpstr>Pharyngeal arch derivatives (summary)</vt:lpstr>
      <vt:lpstr>1st Arch Defects</vt:lpstr>
      <vt:lpstr>Fates of pharyngeal clefts/grooves</vt:lpstr>
      <vt:lpstr>Dysgenesis of pharyngeal clefts</vt:lpstr>
      <vt:lpstr>Pharyngeal pouches 1 &amp; 2 have non-endocrine fates</vt:lpstr>
      <vt:lpstr>Fates of pouches 3 &amp; 4 include endocrine glands</vt:lpstr>
      <vt:lpstr>Migration of pouch 3 &amp; 4 primordia to mature organ sites</vt:lpstr>
      <vt:lpstr>Ectopic parathyroid or thymic tissue</vt:lpstr>
      <vt:lpstr>DiGeorge (del22q11) Syndrome (DGS)</vt:lpstr>
      <vt:lpstr>PowerPoint Presentation</vt:lpstr>
      <vt:lpstr>The thyroid gland IS NOT derived from pharyngeal pouches!</vt:lpstr>
      <vt:lpstr>Thyroglossal cysts &amp; sinuses</vt:lpstr>
      <vt:lpstr>Congenital hypothyroidism (CH)</vt:lpstr>
      <vt:lpstr>The bones of the skull, face, and pharynx are derived from either PARAXIAL mesoderm (orange) or NEURAL CREST (blue &amp; yellow)</vt:lpstr>
      <vt:lpstr>PowerPoint Presentation</vt:lpstr>
      <vt:lpstr>PowerPoint Presentation</vt:lpstr>
      <vt:lpstr>PowerPoint Presentation</vt:lpstr>
      <vt:lpstr>Development of the face</vt:lpstr>
      <vt:lpstr>Pharyngeal (branchial) arches: earliest primordia of the face</vt:lpstr>
      <vt:lpstr>Facial Primordia</vt:lpstr>
      <vt:lpstr>Embryos at end of 4th week showing pharyngeal arches/ prominences</vt:lpstr>
      <vt:lpstr>Face at 5 - 6 weeks: Nasal prominences gradually separate from the maxillary prominence by deep furrows.</vt:lpstr>
      <vt:lpstr>Facial appearance 7 and 10 weeks.  Maxillary prominences have fused with the medial nasal prominences.</vt:lpstr>
      <vt:lpstr>Development of the face</vt:lpstr>
      <vt:lpstr>Prominence  Structure formed</vt:lpstr>
      <vt:lpstr>Craniofacial muscles</vt:lpstr>
      <vt:lpstr>Formation of the palate (6-10 weeks) Separates oral and nasal cavities Derived from three structures</vt:lpstr>
      <vt:lpstr>PowerPoint Presentation</vt:lpstr>
      <vt:lpstr>Intermaxillary segment (from MNPs) and the palatal processes (from max processes).  The intermaxillary segment produces philtrum, triangular primary palate, four incisors</vt:lpstr>
      <vt:lpstr>Frontal (AC) and ventral (BD) views of forming palate, week 6.5.  </vt:lpstr>
      <vt:lpstr>Frontal (A,C) and ventral views (B,D) of 7.5 week embryo.  </vt:lpstr>
      <vt:lpstr>Cleft lip/palate (CL/P) and isolated cleft palate (CP)</vt:lpstr>
      <vt:lpstr>Causes of CL/P or CP -- part I</vt:lpstr>
      <vt:lpstr>Causes of CL/P or CP -- part II</vt:lpstr>
      <vt:lpstr>PowerPoint Presentation</vt:lpstr>
      <vt:lpstr>Varieties of facial clefts</vt:lpstr>
      <vt:lpstr>Frontonasal dysplasia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 and Pharynx</dc:title>
  <dc:creator>Matt Velkey</dc:creator>
  <cp:lastModifiedBy>J. Matthew Velkey</cp:lastModifiedBy>
  <cp:revision>96</cp:revision>
  <cp:lastPrinted>2007-05-21T21:14:37Z</cp:lastPrinted>
  <dcterms:created xsi:type="dcterms:W3CDTF">2004-01-10T19:33:42Z</dcterms:created>
  <dcterms:modified xsi:type="dcterms:W3CDTF">2012-11-28T10:46:30Z</dcterms:modified>
</cp:coreProperties>
</file>