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256" r:id="rId2"/>
    <p:sldId id="278" r:id="rId3"/>
    <p:sldId id="279" r:id="rId4"/>
    <p:sldId id="280" r:id="rId5"/>
    <p:sldId id="281" r:id="rId6"/>
    <p:sldId id="282" r:id="rId7"/>
    <p:sldId id="283" r:id="rId8"/>
    <p:sldId id="303" r:id="rId9"/>
    <p:sldId id="304" r:id="rId10"/>
    <p:sldId id="305" r:id="rId11"/>
    <p:sldId id="259" r:id="rId12"/>
    <p:sldId id="260" r:id="rId13"/>
    <p:sldId id="261" r:id="rId14"/>
    <p:sldId id="277" r:id="rId15"/>
    <p:sldId id="262" r:id="rId16"/>
    <p:sldId id="264" r:id="rId17"/>
    <p:sldId id="263" r:id="rId18"/>
    <p:sldId id="284" r:id="rId19"/>
    <p:sldId id="285" r:id="rId20"/>
    <p:sldId id="288" r:id="rId21"/>
    <p:sldId id="289" r:id="rId22"/>
    <p:sldId id="301" r:id="rId23"/>
    <p:sldId id="286" r:id="rId24"/>
    <p:sldId id="287" r:id="rId25"/>
    <p:sldId id="294" r:id="rId26"/>
    <p:sldId id="292" r:id="rId27"/>
    <p:sldId id="293" r:id="rId28"/>
    <p:sldId id="291" r:id="rId29"/>
    <p:sldId id="295" r:id="rId30"/>
    <p:sldId id="296" r:id="rId31"/>
    <p:sldId id="297" r:id="rId32"/>
    <p:sldId id="298" r:id="rId33"/>
    <p:sldId id="299" r:id="rId34"/>
    <p:sldId id="300" r:id="rId35"/>
    <p:sldId id="268" r:id="rId36"/>
    <p:sldId id="269" r:id="rId37"/>
    <p:sldId id="270" r:id="rId38"/>
    <p:sldId id="271" r:id="rId39"/>
    <p:sldId id="272" r:id="rId40"/>
    <p:sldId id="267" r:id="rId41"/>
    <p:sldId id="273" r:id="rId42"/>
    <p:sldId id="276" r:id="rId43"/>
    <p:sldId id="274" r:id="rId44"/>
    <p:sldId id="302" r:id="rId45"/>
    <p:sldId id="275" r:id="rId46"/>
  </p:sldIdLst>
  <p:sldSz cx="9144000" cy="6858000" type="screen4x3"/>
  <p:notesSz cx="6858000" cy="9144000"/>
  <p:custDataLst>
    <p:tags r:id="rId48"/>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DA77F"/>
    <a:srgbClr val="12A223"/>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106" d="100"/>
          <a:sy n="106" d="100"/>
        </p:scale>
        <p:origin x="-510" y="18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3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25AEBC90-7B82-4642-B348-1DCA79FA819A}" type="datetimeFigureOut">
              <a:rPr lang="en-US"/>
              <a:pPr>
                <a:defRPr/>
              </a:pPr>
              <a:t>1/11/2015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75A0FC0B-C30C-47AF-9201-0C4AC7A411C1}" type="slidenum">
              <a:rPr lang="en-US"/>
              <a:pPr>
                <a:defRPr/>
              </a:pPr>
              <a:t>‹#›</a:t>
            </a:fld>
            <a:endParaRPr lang="en-US"/>
          </a:p>
        </p:txBody>
      </p:sp>
    </p:spTree>
    <p:extLst>
      <p:ext uri="{BB962C8B-B14F-4D97-AF65-F5344CB8AC3E}">
        <p14:creationId xmlns:p14="http://schemas.microsoft.com/office/powerpoint/2010/main" val="41528863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fld id="{16CA5D6B-FCEA-42B3-940D-073DD80CAF38}" type="slidenum">
              <a:rPr lang="en-US" altLang="en-US">
                <a:latin typeface="Times" charset="0"/>
                <a:ea typeface="ＭＳ Ｐゴシック" pitchFamily="34" charset="-128"/>
              </a:rPr>
              <a:pPr/>
              <a:t>2</a:t>
            </a:fld>
            <a:endParaRPr lang="en-US" altLang="en-US">
              <a:latin typeface="Times" charset="0"/>
              <a:ea typeface="ＭＳ Ｐゴシック" pitchFamily="34" charset="-128"/>
            </a:endParaRPr>
          </a:p>
        </p:txBody>
      </p:sp>
      <p:sp>
        <p:nvSpPr>
          <p:cNvPr id="501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8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ea typeface="ＭＳ Ｐゴシック"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9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45F90E8-507E-4E6B-AA05-47E5FE7498F5}" type="slidenum">
              <a:rPr lang="en-US" altLang="en-US"/>
              <a:pPr eaLnBrk="1" hangingPunct="1"/>
              <a:t>18</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0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CEF98FF-0D57-4DA0-AF4F-EB8B3853783D}" type="slidenum">
              <a:rPr lang="en-US" altLang="en-US"/>
              <a:pPr eaLnBrk="1" hangingPunct="1"/>
              <a:t>19</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61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FE92852B-47CA-4F62-8CBA-BADA6FA4C3E7}" type="slidenum">
              <a:rPr lang="en-US" altLang="en-US"/>
              <a:pPr eaLnBrk="1" hangingPunct="1"/>
              <a:t>44</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5ECE8A20-0402-48F4-9C5D-59C25D762302}" type="slidenum">
              <a:rPr lang="en-US" altLang="en-US"/>
              <a:pPr eaLnBrk="1" hangingPunct="1"/>
              <a:t>3</a:t>
            </a:fld>
            <a:endParaRPr lang="en-US" altLang="en-US"/>
          </a:p>
        </p:txBody>
      </p:sp>
      <p:sp>
        <p:nvSpPr>
          <p:cNvPr id="512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2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CEBB8571-E818-4ADA-95C5-847861F26103}" type="slidenum">
              <a:rPr lang="en-US" altLang="en-US"/>
              <a:pPr eaLnBrk="1" hangingPunct="1"/>
              <a:t>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0B58259E-E3EA-4FA3-BCEA-ED810528E020}" type="slidenum">
              <a:rPr lang="en-US" altLang="en-US"/>
              <a:pPr eaLnBrk="1" hangingPunct="1"/>
              <a:t>5</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4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9A30EC2-9842-4A3B-AD50-4C4A74F24F69}" type="slidenum">
              <a:rPr lang="en-US" altLang="en-US"/>
              <a:pPr eaLnBrk="1" hangingPunct="1"/>
              <a:t>6</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0CC3C00-8D54-4CF0-A0B3-E30FCE6E78C7}" type="slidenum">
              <a:rPr lang="en-US" altLang="en-US"/>
              <a:pPr eaLnBrk="1" hangingPunct="1"/>
              <a:t>7</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63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95D5D8A7-8D74-4E15-8A8B-425CFA1E0ECF}" type="slidenum">
              <a:rPr lang="en-US" altLang="en-US"/>
              <a:pPr eaLnBrk="1" hangingPunct="1"/>
              <a:t>8</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7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BF58D08B-B3D1-4387-AC2D-1FBC2B108F52}" type="slidenum">
              <a:rPr lang="en-US" altLang="en-US"/>
              <a:pPr eaLnBrk="1" hangingPunct="1"/>
              <a:t>9</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smtClean="0"/>
          </a:p>
        </p:txBody>
      </p:sp>
      <p:sp>
        <p:nvSpPr>
          <p:cNvPr id="58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E037F589-67C4-44A2-90F9-8ECE9D60C356}" type="slidenum">
              <a:rPr lang="en-US" altLang="en-US"/>
              <a:pPr eaLnBrk="1" hangingPunct="1"/>
              <a:t>10</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AC24B08-27FA-4DD3-B7EA-F92F84460ACD}" type="datetimeFigureOut">
              <a:rPr lang="en-US"/>
              <a:pPr>
                <a:defRPr/>
              </a:pPr>
              <a:t>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B97CAE-AE63-4C53-91E2-6E86E0A2911C}" type="slidenum">
              <a:rPr lang="en-US"/>
              <a:pPr>
                <a:defRPr/>
              </a:pPr>
              <a:t>‹#›</a:t>
            </a:fld>
            <a:endParaRPr lang="en-US"/>
          </a:p>
        </p:txBody>
      </p:sp>
    </p:spTree>
    <p:extLst>
      <p:ext uri="{BB962C8B-B14F-4D97-AF65-F5344CB8AC3E}">
        <p14:creationId xmlns:p14="http://schemas.microsoft.com/office/powerpoint/2010/main" val="2163198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B411A16-3B44-45C2-AE1C-788481356A43}" type="datetimeFigureOut">
              <a:rPr lang="en-US"/>
              <a:pPr>
                <a:defRPr/>
              </a:pPr>
              <a:t>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DCE018-2743-43AD-BB78-0D1008F848BE}" type="slidenum">
              <a:rPr lang="en-US"/>
              <a:pPr>
                <a:defRPr/>
              </a:pPr>
              <a:t>‹#›</a:t>
            </a:fld>
            <a:endParaRPr lang="en-US"/>
          </a:p>
        </p:txBody>
      </p:sp>
    </p:spTree>
    <p:extLst>
      <p:ext uri="{BB962C8B-B14F-4D97-AF65-F5344CB8AC3E}">
        <p14:creationId xmlns:p14="http://schemas.microsoft.com/office/powerpoint/2010/main" val="2342420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019E0B-FF14-4A04-AE0D-67473742C64E}" type="datetimeFigureOut">
              <a:rPr lang="en-US"/>
              <a:pPr>
                <a:defRPr/>
              </a:pPr>
              <a:t>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DF6D0B2-928D-4F89-B443-124D36993323}" type="slidenum">
              <a:rPr lang="en-US"/>
              <a:pPr>
                <a:defRPr/>
              </a:pPr>
              <a:t>‹#›</a:t>
            </a:fld>
            <a:endParaRPr lang="en-US"/>
          </a:p>
        </p:txBody>
      </p:sp>
    </p:spTree>
    <p:extLst>
      <p:ext uri="{BB962C8B-B14F-4D97-AF65-F5344CB8AC3E}">
        <p14:creationId xmlns:p14="http://schemas.microsoft.com/office/powerpoint/2010/main" val="161265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FF92E36-088D-4098-9A74-41FA4FD1AD24}" type="slidenum">
              <a:rPr lang="en-US"/>
              <a:pPr>
                <a:defRPr/>
              </a:pPr>
              <a:t>‹#›</a:t>
            </a:fld>
            <a:endParaRPr lang="en-US"/>
          </a:p>
        </p:txBody>
      </p:sp>
    </p:spTree>
    <p:extLst>
      <p:ext uri="{BB962C8B-B14F-4D97-AF65-F5344CB8AC3E}">
        <p14:creationId xmlns:p14="http://schemas.microsoft.com/office/powerpoint/2010/main" val="21210867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51D6028-1C85-49D7-862C-72B12B3BD0C9}" type="datetimeFigureOut">
              <a:rPr lang="en-US"/>
              <a:pPr>
                <a:defRPr/>
              </a:pPr>
              <a:t>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CD67EA-D74F-4A4E-8B31-ED7D9B071F78}" type="slidenum">
              <a:rPr lang="en-US"/>
              <a:pPr>
                <a:defRPr/>
              </a:pPr>
              <a:t>‹#›</a:t>
            </a:fld>
            <a:endParaRPr lang="en-US"/>
          </a:p>
        </p:txBody>
      </p:sp>
    </p:spTree>
    <p:extLst>
      <p:ext uri="{BB962C8B-B14F-4D97-AF65-F5344CB8AC3E}">
        <p14:creationId xmlns:p14="http://schemas.microsoft.com/office/powerpoint/2010/main" val="6940445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5C7F2FA-A789-4FE7-B7B1-5D00C9368FBA}" type="datetimeFigureOut">
              <a:rPr lang="en-US"/>
              <a:pPr>
                <a:defRPr/>
              </a:pPr>
              <a:t>1/11/2015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B7C90F-09F8-4B03-A417-5FEC53E30972}" type="slidenum">
              <a:rPr lang="en-US"/>
              <a:pPr>
                <a:defRPr/>
              </a:pPr>
              <a:t>‹#›</a:t>
            </a:fld>
            <a:endParaRPr lang="en-US"/>
          </a:p>
        </p:txBody>
      </p:sp>
    </p:spTree>
    <p:extLst>
      <p:ext uri="{BB962C8B-B14F-4D97-AF65-F5344CB8AC3E}">
        <p14:creationId xmlns:p14="http://schemas.microsoft.com/office/powerpoint/2010/main" val="7456695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CB77D2E0-DE2D-4FF5-A235-A3B0F0885DAB}" type="datetimeFigureOut">
              <a:rPr lang="en-US"/>
              <a:pPr>
                <a:defRPr/>
              </a:pPr>
              <a:t>1/11/2015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30CA808-E204-44AF-8BDB-136F96685766}" type="slidenum">
              <a:rPr lang="en-US"/>
              <a:pPr>
                <a:defRPr/>
              </a:pPr>
              <a:t>‹#›</a:t>
            </a:fld>
            <a:endParaRPr lang="en-US"/>
          </a:p>
        </p:txBody>
      </p:sp>
    </p:spTree>
    <p:extLst>
      <p:ext uri="{BB962C8B-B14F-4D97-AF65-F5344CB8AC3E}">
        <p14:creationId xmlns:p14="http://schemas.microsoft.com/office/powerpoint/2010/main" val="3171775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CEC12C2-565B-4A38-8EE4-21BE2D0D375D}" type="datetimeFigureOut">
              <a:rPr lang="en-US"/>
              <a:pPr>
                <a:defRPr/>
              </a:pPr>
              <a:t>1/11/2015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E669EBB-F13F-418F-A6E6-43D27E280520}" type="slidenum">
              <a:rPr lang="en-US"/>
              <a:pPr>
                <a:defRPr/>
              </a:pPr>
              <a:t>‹#›</a:t>
            </a:fld>
            <a:endParaRPr lang="en-US"/>
          </a:p>
        </p:txBody>
      </p:sp>
    </p:spTree>
    <p:extLst>
      <p:ext uri="{BB962C8B-B14F-4D97-AF65-F5344CB8AC3E}">
        <p14:creationId xmlns:p14="http://schemas.microsoft.com/office/powerpoint/2010/main" val="3376803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BE38440-09B7-4C81-A598-E63FCA8D1BC3}" type="datetimeFigureOut">
              <a:rPr lang="en-US"/>
              <a:pPr>
                <a:defRPr/>
              </a:pPr>
              <a:t>1/11/2015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67AB827-D370-462A-9695-0C17E5F3BC8F}" type="slidenum">
              <a:rPr lang="en-US"/>
              <a:pPr>
                <a:defRPr/>
              </a:pPr>
              <a:t>‹#›</a:t>
            </a:fld>
            <a:endParaRPr lang="en-US"/>
          </a:p>
        </p:txBody>
      </p:sp>
    </p:spTree>
    <p:extLst>
      <p:ext uri="{BB962C8B-B14F-4D97-AF65-F5344CB8AC3E}">
        <p14:creationId xmlns:p14="http://schemas.microsoft.com/office/powerpoint/2010/main" val="1572408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B31D217-B3BF-435C-98E4-D69378F758F3}" type="datetimeFigureOut">
              <a:rPr lang="en-US"/>
              <a:pPr>
                <a:defRPr/>
              </a:pPr>
              <a:t>1/11/2015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28B524D-E747-4942-9C52-193065D39042}" type="slidenum">
              <a:rPr lang="en-US"/>
              <a:pPr>
                <a:defRPr/>
              </a:pPr>
              <a:t>‹#›</a:t>
            </a:fld>
            <a:endParaRPr lang="en-US"/>
          </a:p>
        </p:txBody>
      </p:sp>
    </p:spTree>
    <p:extLst>
      <p:ext uri="{BB962C8B-B14F-4D97-AF65-F5344CB8AC3E}">
        <p14:creationId xmlns:p14="http://schemas.microsoft.com/office/powerpoint/2010/main" val="127246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9E254031-1AF4-4CC7-B46A-6C05B064D204}" type="datetimeFigureOut">
              <a:rPr lang="en-US"/>
              <a:pPr>
                <a:defRPr/>
              </a:pPr>
              <a:t>1/11/2015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8C64B01-424A-4455-AF25-6124B47F803C}" type="slidenum">
              <a:rPr lang="en-US"/>
              <a:pPr>
                <a:defRPr/>
              </a:pPr>
              <a:t>‹#›</a:t>
            </a:fld>
            <a:endParaRPr lang="en-US"/>
          </a:p>
        </p:txBody>
      </p:sp>
    </p:spTree>
    <p:extLst>
      <p:ext uri="{BB962C8B-B14F-4D97-AF65-F5344CB8AC3E}">
        <p14:creationId xmlns:p14="http://schemas.microsoft.com/office/powerpoint/2010/main" val="4178529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AB4B4A5-CDA3-4123-9273-E0A6ECE76160}" type="datetimeFigureOut">
              <a:rPr lang="en-US"/>
              <a:pPr>
                <a:defRPr/>
              </a:pPr>
              <a:t>1/11/2015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21C304F-0858-4B82-B4D9-43ADF7481B06}" type="slidenum">
              <a:rPr lang="en-US"/>
              <a:pPr>
                <a:defRPr/>
              </a:pPr>
              <a:t>‹#›</a:t>
            </a:fld>
            <a:endParaRPr lang="en-US"/>
          </a:p>
        </p:txBody>
      </p:sp>
    </p:spTree>
    <p:extLst>
      <p:ext uri="{BB962C8B-B14F-4D97-AF65-F5344CB8AC3E}">
        <p14:creationId xmlns:p14="http://schemas.microsoft.com/office/powerpoint/2010/main" val="157065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285F0A9-5191-4DD2-AED6-2101D1A0CFE9}" type="datetimeFigureOut">
              <a:rPr lang="en-US"/>
              <a:pPr>
                <a:defRPr/>
              </a:pPr>
              <a:t>1/11/2015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1025ED75-FA61-4D95-A047-8A4769BFBE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mailto:matt.velkey@duke.edu"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4.xml"/><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ideo" Target="file:///C:\Users\Matt%20Velkey\Documents\TEACHING\EMBRYOLOGY\embryoImages\movies\neuralPlate.avi" TargetMode="External"/><Relationship Id="rId5" Type="http://schemas.openxmlformats.org/officeDocument/2006/relationships/hyperlink" Target="https://sakai.duke.edu/access/content/group/2a05e70a-c3f1-4d58-8366-090148027bf4/Documents/Unit%20I%20Materials/EmbryologyHistologyPathology/EmbryoMovies/neuralPlate.mov" TargetMode="Externa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ideo" Target="file:///C:\Users\Matt%20Velkey\Documents\TEACHING\EMBRYOLOGY\embryoImages\movies\neurulation.avi" TargetMode="External"/><Relationship Id="rId5" Type="http://schemas.openxmlformats.org/officeDocument/2006/relationships/hyperlink" Target="https://sakai.duke.edu/access/content/group/2a05e70a-c3f1-4d58-8366-090148027bf4/Documents/Unit%20I%20Materials/EmbryologyHistologyPathology/EmbryoMovies/neurulation.mov"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6.xml"/><Relationship Id="rId1" Type="http://schemas.openxmlformats.org/officeDocument/2006/relationships/tags" Target="../tags/tag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685800" y="1882775"/>
            <a:ext cx="7772400" cy="1470025"/>
          </a:xfrm>
        </p:spPr>
        <p:txBody>
          <a:bodyPr/>
          <a:lstStyle/>
          <a:p>
            <a:pPr eaLnBrk="1" hangingPunct="1"/>
            <a:r>
              <a:rPr lang="en-US" altLang="en-US" smtClean="0"/>
              <a:t>Development of the</a:t>
            </a:r>
            <a:br>
              <a:rPr lang="en-US" altLang="en-US" smtClean="0"/>
            </a:br>
            <a:r>
              <a:rPr lang="en-US" altLang="en-US" smtClean="0"/>
              <a:t>Nervous System</a:t>
            </a:r>
          </a:p>
        </p:txBody>
      </p:sp>
      <p:sp>
        <p:nvSpPr>
          <p:cNvPr id="3075" name="Subtitle 2"/>
          <p:cNvSpPr>
            <a:spLocks noGrp="1"/>
          </p:cNvSpPr>
          <p:nvPr>
            <p:ph type="subTitle" idx="1"/>
          </p:nvPr>
        </p:nvSpPr>
        <p:spPr/>
        <p:txBody>
          <a:bodyPr/>
          <a:lstStyle/>
          <a:p>
            <a:pPr eaLnBrk="1" hangingPunct="1"/>
            <a:r>
              <a:rPr lang="en-US" altLang="en-US" sz="2400" smtClean="0">
                <a:solidFill>
                  <a:srgbClr val="0070C0"/>
                </a:solidFill>
              </a:rPr>
              <a:t>Matt Velkey</a:t>
            </a:r>
          </a:p>
          <a:p>
            <a:pPr eaLnBrk="1" hangingPunct="1"/>
            <a:r>
              <a:rPr lang="en-US" altLang="en-US" sz="2400" smtClean="0">
                <a:solidFill>
                  <a:srgbClr val="0070C0"/>
                </a:solidFill>
                <a:hlinkClick r:id="rId2"/>
              </a:rPr>
              <a:t>matt.velkey@duke.edu</a:t>
            </a:r>
            <a:endParaRPr lang="en-US" altLang="en-US" sz="2400" smtClean="0">
              <a:solidFill>
                <a:srgbClr val="0070C0"/>
              </a:solidFill>
            </a:endParaRPr>
          </a:p>
          <a:p>
            <a:pPr eaLnBrk="1" hangingPunct="1"/>
            <a:r>
              <a:rPr lang="en-US" altLang="en-US" sz="2400" smtClean="0">
                <a:solidFill>
                  <a:srgbClr val="0070C0"/>
                </a:solidFill>
              </a:rPr>
              <a:t>454A Davison, Green Zone, Duke South</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42938"/>
            <a:ext cx="4379913" cy="598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4"/>
          <p:cNvSpPr>
            <a:spLocks noChangeArrowheads="1"/>
          </p:cNvSpPr>
          <p:nvPr/>
        </p:nvSpPr>
        <p:spPr bwMode="auto">
          <a:xfrm>
            <a:off x="4495800" y="1143000"/>
            <a:ext cx="457200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latin typeface="Calibri" pitchFamily="34" charset="0"/>
              </a:rPr>
              <a:t>The spinal cord and the vertebral column are the same length up until the 3</a:t>
            </a:r>
            <a:r>
              <a:rPr lang="en-US" altLang="en-US" baseline="30000">
                <a:latin typeface="Calibri" pitchFamily="34" charset="0"/>
              </a:rPr>
              <a:t>rd</a:t>
            </a:r>
            <a:r>
              <a:rPr lang="en-US" altLang="en-US">
                <a:latin typeface="Calibri" pitchFamily="34" charset="0"/>
              </a:rPr>
              <a:t> month.</a:t>
            </a:r>
          </a:p>
          <a:p>
            <a:pPr eaLnBrk="1" hangingPunct="1"/>
            <a:endParaRPr lang="en-US" altLang="en-US">
              <a:latin typeface="Calibri" pitchFamily="34" charset="0"/>
            </a:endParaRPr>
          </a:p>
          <a:p>
            <a:pPr eaLnBrk="1" hangingPunct="1"/>
            <a:r>
              <a:rPr lang="en-US" altLang="en-US">
                <a:latin typeface="Calibri" pitchFamily="34" charset="0"/>
              </a:rPr>
              <a:t>As each vertebral body grows thicker, the overall length of the vertebral column begins to exceed that of the spinal cord such that , in the adult the spinal cord terminates at L2 or 3 and the dural sac ends at about  S2.</a:t>
            </a:r>
          </a:p>
          <a:p>
            <a:pPr eaLnBrk="1" hangingPunct="1"/>
            <a:endParaRPr lang="en-US" altLang="en-US">
              <a:latin typeface="Calibri" pitchFamily="34" charset="0"/>
            </a:endParaRPr>
          </a:p>
          <a:p>
            <a:pPr eaLnBrk="1" hangingPunct="1"/>
            <a:r>
              <a:rPr lang="en-US" altLang="en-US">
                <a:latin typeface="Calibri" pitchFamily="34" charset="0"/>
              </a:rPr>
              <a:t>The tail end of the dural sac covering the spinal cord and nerve roots remains attached at the coccyx and becomes a long, thin strand called the filum terminale.</a:t>
            </a:r>
          </a:p>
          <a:p>
            <a:pPr eaLnBrk="1" hangingPunct="1"/>
            <a:endParaRPr lang="en-US" altLang="en-US">
              <a:latin typeface="Calibri" pitchFamily="34" charset="0"/>
            </a:endParaRPr>
          </a:p>
          <a:p>
            <a:pPr eaLnBrk="1" hangingPunct="1"/>
            <a:r>
              <a:rPr lang="en-US" altLang="en-US">
                <a:latin typeface="Calibri" pitchFamily="34" charset="0"/>
              </a:rPr>
              <a:t>Sometimes, the spinal cord can become “tethered” or attached to the dural sac or filum terminale; this pulls on the cord and can obstruct flow of CSF thus causing swelling of the ventricles of thebrain (hydrocephalus),</a:t>
            </a:r>
          </a:p>
        </p:txBody>
      </p:sp>
      <p:sp>
        <p:nvSpPr>
          <p:cNvPr id="12292" name="Rectangle 4"/>
          <p:cNvSpPr>
            <a:spLocks noGrp="1" noChangeArrowheads="1"/>
          </p:cNvSpPr>
          <p:nvPr>
            <p:ph type="title"/>
          </p:nvPr>
        </p:nvSpPr>
        <p:spPr>
          <a:xfrm>
            <a:off x="457200" y="0"/>
            <a:ext cx="8229600" cy="838200"/>
          </a:xfrm>
        </p:spPr>
        <p:txBody>
          <a:bodyPr/>
          <a:lstStyle/>
          <a:p>
            <a:pPr eaLnBrk="1" hangingPunct="1"/>
            <a:r>
              <a:rPr lang="en-US" altLang="en-US" smtClean="0">
                <a:ea typeface="ＭＳ Ｐゴシック" pitchFamily="34" charset="-128"/>
              </a:rPr>
              <a:t>“Regression” of the spinal cord</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488" y="2590800"/>
            <a:ext cx="7712075"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0"/>
            <a:ext cx="8229600" cy="1143000"/>
          </a:xfrm>
        </p:spPr>
        <p:txBody>
          <a:bodyPr rtlCol="0">
            <a:normAutofit fontScale="90000"/>
          </a:bodyPr>
          <a:lstStyle/>
          <a:p>
            <a:pPr eaLnBrk="1" fontAlgn="auto" hangingPunct="1">
              <a:spcAft>
                <a:spcPts val="0"/>
              </a:spcAft>
              <a:defRPr/>
            </a:pPr>
            <a:r>
              <a:rPr lang="en-US" dirty="0" smtClean="0"/>
              <a:t>The early neural tube is a pseudostratified epithelium</a:t>
            </a:r>
            <a:endParaRPr lang="en-US" dirty="0"/>
          </a:p>
        </p:txBody>
      </p:sp>
      <p:sp>
        <p:nvSpPr>
          <p:cNvPr id="13316" name="Content Placeholder 2"/>
          <p:cNvSpPr>
            <a:spLocks noGrp="1"/>
          </p:cNvSpPr>
          <p:nvPr>
            <p:ph idx="1"/>
          </p:nvPr>
        </p:nvSpPr>
        <p:spPr>
          <a:xfrm>
            <a:off x="457200" y="1295400"/>
            <a:ext cx="8229600" cy="1066800"/>
          </a:xfrm>
        </p:spPr>
        <p:txBody>
          <a:bodyPr/>
          <a:lstStyle/>
          <a:p>
            <a:pPr eaLnBrk="1" hangingPunct="1"/>
            <a:r>
              <a:rPr lang="en-US" altLang="en-US" sz="1800" smtClean="0"/>
              <a:t>The “apical” portion abuts the central canal</a:t>
            </a:r>
          </a:p>
          <a:p>
            <a:pPr eaLnBrk="1" hangingPunct="1"/>
            <a:r>
              <a:rPr lang="en-US" altLang="en-US" sz="1800" smtClean="0"/>
              <a:t>The “basal” portion abuts the surrounding tissue (e.g. somites, notochord, etc.).</a:t>
            </a:r>
          </a:p>
          <a:p>
            <a:pPr eaLnBrk="1" hangingPunct="1"/>
            <a:r>
              <a:rPr lang="en-US" altLang="en-US" sz="1800" smtClean="0"/>
              <a:t>Cell division occurs in the apical portion.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457200" y="0"/>
            <a:ext cx="8229600" cy="990600"/>
          </a:xfrm>
        </p:spPr>
        <p:txBody>
          <a:bodyPr/>
          <a:lstStyle/>
          <a:p>
            <a:pPr eaLnBrk="1" hangingPunct="1"/>
            <a:r>
              <a:rPr lang="en-US" altLang="en-US" sz="3200" smtClean="0"/>
              <a:t>Histogenesis of the central nervous system:</a:t>
            </a:r>
            <a:r>
              <a:rPr lang="en-US" altLang="en-US" sz="3600" smtClean="0"/>
              <a:t/>
            </a:r>
            <a:br>
              <a:rPr lang="en-US" altLang="en-US" sz="3600" smtClean="0"/>
            </a:br>
            <a:r>
              <a:rPr lang="en-US" altLang="en-US" sz="2400" smtClean="0"/>
              <a:t>proliferation, migration, and differentiation</a:t>
            </a:r>
            <a:endParaRPr lang="en-US" altLang="en-US" sz="3600" smtClean="0"/>
          </a:p>
        </p:txBody>
      </p:sp>
      <p:pic>
        <p:nvPicPr>
          <p:cNvPr id="14339"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2895600"/>
            <a:ext cx="6196013"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533400" y="1066800"/>
            <a:ext cx="8229600" cy="1676400"/>
          </a:xfrm>
        </p:spPr>
        <p:txBody>
          <a:bodyPr rtlCol="0">
            <a:normAutofit fontScale="92500" lnSpcReduction="20000"/>
          </a:bodyPr>
          <a:lstStyle/>
          <a:p>
            <a:pPr eaLnBrk="1" fontAlgn="auto" hangingPunct="1">
              <a:spcAft>
                <a:spcPts val="0"/>
              </a:spcAft>
              <a:buFont typeface="Arial" pitchFamily="34" charset="0"/>
              <a:buChar char="•"/>
              <a:defRPr/>
            </a:pPr>
            <a:r>
              <a:rPr lang="en-US" sz="1600" dirty="0" smtClean="0"/>
              <a:t>Replication of DNA in proliferative cells (progenitors) occurs at external limiting membrane</a:t>
            </a:r>
          </a:p>
          <a:p>
            <a:pPr eaLnBrk="1" fontAlgn="auto" hangingPunct="1">
              <a:spcAft>
                <a:spcPts val="0"/>
              </a:spcAft>
              <a:buFont typeface="Arial" pitchFamily="34" charset="0"/>
              <a:buChar char="•"/>
              <a:defRPr/>
            </a:pPr>
            <a:r>
              <a:rPr lang="en-US" sz="1600" dirty="0" smtClean="0"/>
              <a:t>The nucleus of the progenitors migrate to apical portion to undergo either equal or unequal mitosis (depending on orientation of metaphase plate):</a:t>
            </a:r>
          </a:p>
          <a:p>
            <a:pPr lvl="1" eaLnBrk="1" fontAlgn="auto" hangingPunct="1">
              <a:spcAft>
                <a:spcPts val="0"/>
              </a:spcAft>
              <a:buFont typeface="Arial" pitchFamily="34" charset="0"/>
              <a:buChar char="–"/>
              <a:defRPr/>
            </a:pPr>
            <a:r>
              <a:rPr lang="en-US" sz="1200" dirty="0" smtClean="0"/>
              <a:t>“Equal” generates two progenitors that migrate back to ELM to undergo another round of DNA replication</a:t>
            </a:r>
          </a:p>
          <a:p>
            <a:pPr lvl="1" eaLnBrk="1" fontAlgn="auto" hangingPunct="1">
              <a:spcAft>
                <a:spcPts val="0"/>
              </a:spcAft>
              <a:buFont typeface="Arial" pitchFamily="34" charset="0"/>
              <a:buChar char="–"/>
              <a:defRPr/>
            </a:pPr>
            <a:r>
              <a:rPr lang="en-US" sz="1200" dirty="0" smtClean="0"/>
              <a:t>“Unequal” generates a progenitor and cell that will differentiate into a neuron</a:t>
            </a:r>
          </a:p>
          <a:p>
            <a:pPr eaLnBrk="1" fontAlgn="auto" hangingPunct="1">
              <a:spcAft>
                <a:spcPts val="0"/>
              </a:spcAft>
              <a:buFont typeface="Arial" pitchFamily="34" charset="0"/>
              <a:buChar char="•"/>
              <a:defRPr/>
            </a:pPr>
            <a:r>
              <a:rPr lang="en-US" sz="1600" b="1" dirty="0" smtClean="0"/>
              <a:t>Appropriate development requires a delicate balance between proliferation and differentiation</a:t>
            </a:r>
          </a:p>
          <a:p>
            <a:pPr eaLnBrk="1" fontAlgn="auto" hangingPunct="1">
              <a:spcAft>
                <a:spcPts val="0"/>
              </a:spcAft>
              <a:buFont typeface="Arial" pitchFamily="34" charset="0"/>
              <a:buChar char="•"/>
              <a:defRPr/>
            </a:pPr>
            <a:r>
              <a:rPr lang="en-US" sz="1600" b="1" dirty="0" smtClean="0"/>
              <a:t>Neurons migrate along radial glia to establish layers within the CNS that are very important for its function –disruption of this migration therefore has significant consequences</a:t>
            </a:r>
            <a:endParaRPr lang="en-US" sz="1600" b="1" dirty="0"/>
          </a:p>
        </p:txBody>
      </p:sp>
      <p:pic>
        <p:nvPicPr>
          <p:cNvPr id="14341" name="Picture 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6254750" y="2971800"/>
            <a:ext cx="2889250"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Content Placeholder 5"/>
          <p:cNvSpPr>
            <a:spLocks noGrp="1"/>
          </p:cNvSpPr>
          <p:nvPr>
            <p:ph idx="1"/>
          </p:nvPr>
        </p:nvSpPr>
        <p:spPr>
          <a:xfrm>
            <a:off x="457200" y="609600"/>
            <a:ext cx="8229600" cy="1066800"/>
          </a:xfrm>
        </p:spPr>
        <p:txBody>
          <a:bodyPr/>
          <a:lstStyle/>
          <a:p>
            <a:pPr eaLnBrk="1" hangingPunct="1"/>
            <a:r>
              <a:rPr lang="en-US" altLang="en-US" sz="1800" smtClean="0"/>
              <a:t>1</a:t>
            </a:r>
            <a:r>
              <a:rPr lang="en-US" altLang="en-US" sz="1800" baseline="30000" smtClean="0"/>
              <a:t>st</a:t>
            </a:r>
            <a:r>
              <a:rPr lang="en-US" altLang="en-US" sz="1800" smtClean="0"/>
              <a:t> major cell fate decision is glial vs. neuronal</a:t>
            </a:r>
          </a:p>
          <a:p>
            <a:pPr eaLnBrk="1" hangingPunct="1"/>
            <a:r>
              <a:rPr lang="en-US" altLang="en-US" sz="1800" smtClean="0"/>
              <a:t>If glial, then next decision is O-2A, 1A, or radial glia</a:t>
            </a:r>
          </a:p>
          <a:p>
            <a:pPr eaLnBrk="1" hangingPunct="1"/>
            <a:r>
              <a:rPr lang="en-US" altLang="en-US" sz="1800" smtClean="0"/>
              <a:t>Radial glia can also generate type 1 astrocytes and ependymal cells</a:t>
            </a:r>
          </a:p>
        </p:txBody>
      </p:sp>
      <p:sp>
        <p:nvSpPr>
          <p:cNvPr id="2" name="Title 1"/>
          <p:cNvSpPr>
            <a:spLocks noGrp="1"/>
          </p:cNvSpPr>
          <p:nvPr>
            <p:ph type="title"/>
          </p:nvPr>
        </p:nvSpPr>
        <p:spPr>
          <a:xfrm>
            <a:off x="457200" y="0"/>
            <a:ext cx="8229600" cy="639763"/>
          </a:xfrm>
        </p:spPr>
        <p:txBody>
          <a:bodyPr rtlCol="0">
            <a:normAutofit fontScale="90000"/>
          </a:bodyPr>
          <a:lstStyle/>
          <a:p>
            <a:pPr eaLnBrk="1" fontAlgn="auto" hangingPunct="1">
              <a:spcAft>
                <a:spcPts val="0"/>
              </a:spcAft>
              <a:defRPr/>
            </a:pPr>
            <a:r>
              <a:rPr lang="en-US" dirty="0" smtClean="0"/>
              <a:t>Neural cell lineages</a:t>
            </a:r>
            <a:endParaRPr lang="en-US" dirty="0"/>
          </a:p>
        </p:txBody>
      </p:sp>
      <p:pic>
        <p:nvPicPr>
          <p:cNvPr id="15364"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063625" y="1752600"/>
            <a:ext cx="7013575"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ChangeArrowheads="1"/>
          </p:cNvSpPr>
          <p:nvPr/>
        </p:nvSpPr>
        <p:spPr bwMode="auto">
          <a:xfrm>
            <a:off x="0" y="0"/>
            <a:ext cx="9144000"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r>
              <a:rPr lang="en-US" altLang="en-US" sz="4000">
                <a:solidFill>
                  <a:schemeClr val="tx2"/>
                </a:solidFill>
                <a:latin typeface="Calibri" pitchFamily="34" charset="0"/>
              </a:rPr>
              <a:t>Setting up the major regions of the CNS</a:t>
            </a:r>
          </a:p>
        </p:txBody>
      </p:sp>
      <p:pic>
        <p:nvPicPr>
          <p:cNvPr id="16387" name="Picture 5"/>
          <p:cNvPicPr>
            <a:picLocks noChangeAspect="1" noChangeArrowheads="1"/>
          </p:cNvPicPr>
          <p:nvPr/>
        </p:nvPicPr>
        <p:blipFill>
          <a:blip r:embed="rId2">
            <a:extLst>
              <a:ext uri="{28A0092B-C50C-407E-A947-70E740481C1C}">
                <a14:useLocalDpi xmlns:a14="http://schemas.microsoft.com/office/drawing/2010/main" val="0"/>
              </a:ext>
            </a:extLst>
          </a:blip>
          <a:srcRect l="862" t="12822" r="3706" b="4341"/>
          <a:stretch>
            <a:fillRect/>
          </a:stretch>
        </p:blipFill>
        <p:spPr bwMode="auto">
          <a:xfrm>
            <a:off x="1052513" y="817563"/>
            <a:ext cx="7024687" cy="482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8" name="Text Box 6"/>
          <p:cNvSpPr txBox="1">
            <a:spLocks noChangeArrowheads="1"/>
          </p:cNvSpPr>
          <p:nvPr/>
        </p:nvSpPr>
        <p:spPr bwMode="auto">
          <a:xfrm>
            <a:off x="533400" y="5670550"/>
            <a:ext cx="8016875"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200" b="1">
                <a:latin typeface="Calibri" pitchFamily="34" charset="0"/>
              </a:rPr>
              <a:t>A,</a:t>
            </a:r>
            <a:r>
              <a:rPr lang="en-US" altLang="en-US" sz="1200">
                <a:latin typeface="Calibri" pitchFamily="34" charset="0"/>
              </a:rPr>
              <a:t> In response to signals (</a:t>
            </a:r>
            <a:r>
              <a:rPr lang="en-US" altLang="en-US" sz="1200" i="1">
                <a:latin typeface="Calibri" pitchFamily="34" charset="0"/>
              </a:rPr>
              <a:t>green arrows</a:t>
            </a:r>
            <a:r>
              <a:rPr lang="en-US" altLang="en-US" sz="1200">
                <a:latin typeface="Calibri" pitchFamily="34" charset="0"/>
              </a:rPr>
              <a:t>) from the anterior visceral endoderm, the prechordal plate, and the notochord, the neural tube expresses Otx-2 in the future forebrain and midbrain regions and Gbx-2 in the hindbrain and spinal cord. </a:t>
            </a:r>
          </a:p>
          <a:p>
            <a:pPr eaLnBrk="1" hangingPunct="1"/>
            <a:r>
              <a:rPr lang="en-US" altLang="en-US" sz="1200" b="1">
                <a:latin typeface="Calibri" pitchFamily="34" charset="0"/>
              </a:rPr>
              <a:t>B,</a:t>
            </a:r>
            <a:r>
              <a:rPr lang="en-US" altLang="en-US" sz="1200">
                <a:latin typeface="Calibri" pitchFamily="34" charset="0"/>
              </a:rPr>
              <a:t> Later in development, signals (FGF-8 [</a:t>
            </a:r>
            <a:r>
              <a:rPr lang="en-US" altLang="en-US" sz="1200" i="1">
                <a:latin typeface="Calibri" pitchFamily="34" charset="0"/>
              </a:rPr>
              <a:t>green</a:t>
            </a:r>
            <a:r>
              <a:rPr lang="en-US" altLang="en-US" sz="1200">
                <a:latin typeface="Calibri" pitchFamily="34" charset="0"/>
              </a:rPr>
              <a:t>] and Wnt-1 [</a:t>
            </a:r>
            <a:r>
              <a:rPr lang="en-US" altLang="en-US" sz="1200" i="1">
                <a:latin typeface="Calibri" pitchFamily="34" charset="0"/>
              </a:rPr>
              <a:t>yellow</a:t>
            </a:r>
            <a:r>
              <a:rPr lang="en-US" altLang="en-US" sz="1200">
                <a:latin typeface="Calibri" pitchFamily="34" charset="0"/>
              </a:rPr>
              <a:t>]) from the isthmic organizer induce decreasing gradients of En-1 and En-2 (</a:t>
            </a:r>
            <a:r>
              <a:rPr lang="en-US" altLang="en-US" sz="1200" i="1">
                <a:latin typeface="Calibri" pitchFamily="34" charset="0"/>
              </a:rPr>
              <a:t>blue</a:t>
            </a:r>
            <a:r>
              <a:rPr lang="en-US" altLang="en-US" sz="1200">
                <a:latin typeface="Calibri" pitchFamily="34" charset="0"/>
              </a:rPr>
              <a:t>) on either side. Another organizer-the anterior neural ridge-secretes sonic hedgehog (</a:t>
            </a:r>
            <a:r>
              <a:rPr lang="en-US" altLang="en-US" sz="1200" i="1">
                <a:latin typeface="Calibri" pitchFamily="34" charset="0"/>
              </a:rPr>
              <a:t>red</a:t>
            </a:r>
            <a:r>
              <a:rPr lang="en-US" altLang="en-US" sz="1200">
                <a:latin typeface="Calibri" pitchFamily="34" charset="0"/>
              </a:rPr>
              <a:t>) and FGF-8 (</a:t>
            </a:r>
            <a:r>
              <a:rPr lang="en-US" altLang="en-US" sz="1200" i="1">
                <a:latin typeface="Calibri" pitchFamily="34" charset="0"/>
              </a:rPr>
              <a:t>green </a:t>
            </a:r>
            <a:r>
              <a:rPr lang="en-US" altLang="en-US" sz="1200">
                <a:latin typeface="Calibri" pitchFamily="34" charset="0"/>
              </a:rPr>
              <a:t>and both the zona limitans and the ventral part (floor plate) of the neural tube secrete sonic hedgehog. </a:t>
            </a:r>
          </a:p>
          <a:p>
            <a:pPr eaLnBrk="1" hangingPunct="1"/>
            <a:r>
              <a:rPr lang="en-US" altLang="en-US" sz="1200" b="1">
                <a:latin typeface="Calibri" pitchFamily="34" charset="0"/>
              </a:rPr>
              <a:t>D=diencephalon; Mes=mesencephalon; r=rhombomere; T=telencephalon.</a:t>
            </a:r>
            <a:r>
              <a:rPr lang="en-US" altLang="en-US" sz="1200">
                <a:latin typeface="Calibri" pitchFamily="34" charset="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0" y="274638"/>
            <a:ext cx="9144000" cy="1143000"/>
          </a:xfrm>
        </p:spPr>
        <p:txBody>
          <a:bodyPr/>
          <a:lstStyle/>
          <a:p>
            <a:pPr eaLnBrk="1" hangingPunct="1"/>
            <a:r>
              <a:rPr lang="en-US" altLang="en-US" sz="3200" smtClean="0"/>
              <a:t>The developing neural tube is divided into 4 plates</a:t>
            </a:r>
          </a:p>
        </p:txBody>
      </p:sp>
      <p:sp>
        <p:nvSpPr>
          <p:cNvPr id="17411" name="Content Placeholder 2"/>
          <p:cNvSpPr>
            <a:spLocks noGrp="1"/>
          </p:cNvSpPr>
          <p:nvPr>
            <p:ph idx="1"/>
          </p:nvPr>
        </p:nvSpPr>
        <p:spPr>
          <a:xfrm>
            <a:off x="76200" y="1600200"/>
            <a:ext cx="3657600" cy="4525963"/>
          </a:xfrm>
        </p:spPr>
        <p:txBody>
          <a:bodyPr/>
          <a:lstStyle/>
          <a:p>
            <a:pPr eaLnBrk="1" hangingPunct="1"/>
            <a:r>
              <a:rPr lang="en-US" altLang="en-US" sz="2400" smtClean="0"/>
              <a:t>Roof plate: signaling center (BMPs and Wnts)</a:t>
            </a:r>
          </a:p>
          <a:p>
            <a:pPr eaLnBrk="1" hangingPunct="1"/>
            <a:r>
              <a:rPr lang="en-US" altLang="en-US" sz="2400" smtClean="0"/>
              <a:t>Alar plate: sensory</a:t>
            </a:r>
          </a:p>
          <a:p>
            <a:pPr eaLnBrk="1" hangingPunct="1"/>
            <a:r>
              <a:rPr lang="en-US" altLang="en-US" sz="2400" smtClean="0"/>
              <a:t>Basal plate: motor</a:t>
            </a:r>
          </a:p>
          <a:p>
            <a:pPr eaLnBrk="1" hangingPunct="1"/>
            <a:r>
              <a:rPr lang="en-US" altLang="en-US" sz="2400" smtClean="0"/>
              <a:t>Floor plate: signaling center (Shh)</a:t>
            </a:r>
          </a:p>
        </p:txBody>
      </p:sp>
      <p:pic>
        <p:nvPicPr>
          <p:cNvPr id="17412"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3810000" y="1676400"/>
            <a:ext cx="5073650" cy="498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0"/>
            <a:ext cx="8229600" cy="762000"/>
          </a:xfrm>
        </p:spPr>
        <p:txBody>
          <a:bodyPr/>
          <a:lstStyle/>
          <a:p>
            <a:pPr eaLnBrk="1" hangingPunct="1"/>
            <a:r>
              <a:rPr lang="en-US" altLang="en-US" sz="3600" smtClean="0"/>
              <a:t>Dorsoventral patterning in the neural tube</a:t>
            </a:r>
          </a:p>
        </p:txBody>
      </p:sp>
      <p:sp>
        <p:nvSpPr>
          <p:cNvPr id="18435" name="Content Placeholder 2"/>
          <p:cNvSpPr>
            <a:spLocks noGrp="1"/>
          </p:cNvSpPr>
          <p:nvPr>
            <p:ph idx="1"/>
          </p:nvPr>
        </p:nvSpPr>
        <p:spPr>
          <a:xfrm>
            <a:off x="304800" y="990600"/>
            <a:ext cx="8458200" cy="762000"/>
          </a:xfrm>
        </p:spPr>
        <p:txBody>
          <a:bodyPr/>
          <a:lstStyle/>
          <a:p>
            <a:pPr marL="174625" indent="-174625" eaLnBrk="1" hangingPunct="1"/>
            <a:r>
              <a:rPr lang="en-US" altLang="en-US" sz="1600" smtClean="0"/>
              <a:t>Mediated by Shh from the floorplate and BMPs and Wnts from the roofplate</a:t>
            </a:r>
          </a:p>
          <a:p>
            <a:pPr marL="174625" indent="-174625" eaLnBrk="1" hangingPunct="1"/>
            <a:r>
              <a:rPr lang="en-US" altLang="en-US" sz="1600" smtClean="0"/>
              <a:t>Specification of neuronal identity occurs according to a combinatorial code of gene expression. </a:t>
            </a:r>
          </a:p>
        </p:txBody>
      </p:sp>
      <p:pic>
        <p:nvPicPr>
          <p:cNvPr id="18436"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398588" y="2262188"/>
            <a:ext cx="6297612" cy="459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dirty="0" smtClean="0"/>
              <a:t>Early signaling establishes the neural crest, </a:t>
            </a:r>
            <a:r>
              <a:rPr lang="en-US" dirty="0" err="1" smtClean="0"/>
              <a:t>alar</a:t>
            </a:r>
            <a:r>
              <a:rPr lang="en-US" dirty="0" smtClean="0"/>
              <a:t> plate, and basal plate </a:t>
            </a:r>
            <a:endParaRPr lang="en-US" dirty="0"/>
          </a:p>
        </p:txBody>
      </p:sp>
      <p:sp>
        <p:nvSpPr>
          <p:cNvPr id="19459" name="Content Placeholder 2"/>
          <p:cNvSpPr>
            <a:spLocks noGrp="1"/>
          </p:cNvSpPr>
          <p:nvPr>
            <p:ph idx="1"/>
          </p:nvPr>
        </p:nvSpPr>
        <p:spPr>
          <a:xfrm>
            <a:off x="152400" y="2027238"/>
            <a:ext cx="3733800" cy="4525962"/>
          </a:xfrm>
        </p:spPr>
        <p:txBody>
          <a:bodyPr/>
          <a:lstStyle/>
          <a:p>
            <a:pPr eaLnBrk="1" hangingPunct="1"/>
            <a:r>
              <a:rPr lang="en-US" altLang="en-US" sz="1800" smtClean="0"/>
              <a:t>Neural crest established in the intermediate zone between Shh from the notochord and BMPs from the skin</a:t>
            </a:r>
          </a:p>
          <a:p>
            <a:pPr eaLnBrk="1" hangingPunct="1"/>
            <a:r>
              <a:rPr lang="en-US" altLang="en-US" sz="1800" smtClean="0"/>
              <a:t>After neural tube closure, BMPs from skin induce expression of BMPs in roof plate, which largely patterns the alar plate.</a:t>
            </a:r>
          </a:p>
          <a:p>
            <a:pPr eaLnBrk="1" hangingPunct="1"/>
            <a:r>
              <a:rPr lang="en-US" altLang="en-US" sz="1800" smtClean="0"/>
              <a:t>Shh from the notochord induces expression of Shh in floor plate, which largely patterns the basal plate.</a:t>
            </a:r>
          </a:p>
        </p:txBody>
      </p:sp>
      <p:pic>
        <p:nvPicPr>
          <p:cNvPr id="19460" name="Picture 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198938" y="1828800"/>
            <a:ext cx="4945062"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457200" y="152400"/>
            <a:ext cx="8229600" cy="1265238"/>
          </a:xfrm>
        </p:spPr>
        <p:txBody>
          <a:bodyPr/>
          <a:lstStyle/>
          <a:p>
            <a:r>
              <a:rPr lang="en-US" altLang="en-US" smtClean="0"/>
              <a:t>Neural Crest: the “4</a:t>
            </a:r>
            <a:r>
              <a:rPr lang="en-US" altLang="en-US" baseline="30000" smtClean="0"/>
              <a:t>th</a:t>
            </a:r>
            <a:r>
              <a:rPr lang="en-US" altLang="en-US" smtClean="0"/>
              <a:t> germ layer”</a:t>
            </a:r>
          </a:p>
        </p:txBody>
      </p:sp>
      <p:sp>
        <p:nvSpPr>
          <p:cNvPr id="20483" name="Content Placeholder 2"/>
          <p:cNvSpPr>
            <a:spLocks noGrp="1"/>
          </p:cNvSpPr>
          <p:nvPr>
            <p:ph sz="half" idx="1"/>
          </p:nvPr>
        </p:nvSpPr>
        <p:spPr/>
        <p:txBody>
          <a:bodyPr/>
          <a:lstStyle/>
          <a:p>
            <a:endParaRPr lang="en-US" altLang="en-US" smtClean="0"/>
          </a:p>
        </p:txBody>
      </p:sp>
      <p:sp>
        <p:nvSpPr>
          <p:cNvPr id="20484" name="Content Placeholder 3"/>
          <p:cNvSpPr>
            <a:spLocks noGrp="1"/>
          </p:cNvSpPr>
          <p:nvPr>
            <p:ph sz="half" idx="2"/>
          </p:nvPr>
        </p:nvSpPr>
        <p:spPr>
          <a:xfrm>
            <a:off x="4876800" y="1524000"/>
            <a:ext cx="4038600" cy="5105400"/>
          </a:xfrm>
        </p:spPr>
        <p:txBody>
          <a:bodyPr/>
          <a:lstStyle/>
          <a:p>
            <a:pPr marL="0" indent="0">
              <a:buFontTx/>
              <a:buNone/>
            </a:pPr>
            <a:r>
              <a:rPr lang="en-US" altLang="en-US" sz="2000" smtClean="0"/>
              <a:t>At the time of neurulation, cells at the lateralmost edge of the neural plate are exposed to a unique combination of factors from the adjacent skin, underlying mesoderm, and from the rest of the neural plate and are induced to form </a:t>
            </a:r>
            <a:r>
              <a:rPr lang="en-US" altLang="en-US" sz="2000" b="1" smtClean="0"/>
              <a:t>neural crest.</a:t>
            </a:r>
          </a:p>
          <a:p>
            <a:pPr marL="0" indent="0">
              <a:buFontTx/>
              <a:buNone/>
            </a:pPr>
            <a:endParaRPr lang="en-US" altLang="en-US" sz="2000" smtClean="0"/>
          </a:p>
          <a:p>
            <a:pPr marL="0" indent="0">
              <a:buFontTx/>
              <a:buNone/>
            </a:pPr>
            <a:r>
              <a:rPr lang="en-US" altLang="en-US" sz="2000" smtClean="0"/>
              <a:t>The neural crest cells downregulate cadherin expression and delmainte from the neuroepithelium, i.e., they </a:t>
            </a:r>
            <a:r>
              <a:rPr lang="en-US" altLang="en-US" sz="2000" b="1" smtClean="0"/>
              <a:t>transform from epithelial cells into migratory mesenchymal cells </a:t>
            </a:r>
            <a:r>
              <a:rPr lang="en-US" altLang="en-US" sz="2000" smtClean="0"/>
              <a:t>that contribute to forming MANY tissues in the body. </a:t>
            </a:r>
          </a:p>
        </p:txBody>
      </p:sp>
      <p:pic>
        <p:nvPicPr>
          <p:cNvPr id="20485" name="Picture 2" descr="C:\Users\Matt Velkey\Documents\TEACHING\EMBRYOLOGY\embryoImages\LangmansEmbryo-11thEd-figures\chapter06\jpg\Figure 6-0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4876800" cy="525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Major Derivatives of the Neural Crest</a:t>
            </a:r>
            <a:endParaRPr lang="en-US" dirty="0"/>
          </a:p>
        </p:txBody>
      </p:sp>
      <p:pic>
        <p:nvPicPr>
          <p:cNvPr id="21507" name="Picture 2"/>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4876800" y="1371600"/>
            <a:ext cx="42672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carlson_table12-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36688"/>
            <a:ext cx="4737100" cy="398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ChangeArrowheads="1"/>
          </p:cNvSpPr>
          <p:nvPr/>
        </p:nvSpPr>
        <p:spPr bwMode="auto">
          <a:xfrm>
            <a:off x="8701088" y="6296025"/>
            <a:ext cx="1841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endParaRPr lang="en-US" altLang="en-US">
              <a:latin typeface="Arial Black" pitchFamily="34" charset="0"/>
            </a:endParaRPr>
          </a:p>
        </p:txBody>
      </p:sp>
      <p:pic>
        <p:nvPicPr>
          <p:cNvPr id="40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138238"/>
            <a:ext cx="4530725" cy="5338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0" name="Title 1"/>
          <p:cNvSpPr>
            <a:spLocks noGrp="1"/>
          </p:cNvSpPr>
          <p:nvPr>
            <p:ph type="title"/>
          </p:nvPr>
        </p:nvSpPr>
        <p:spPr>
          <a:xfrm>
            <a:off x="0" y="0"/>
            <a:ext cx="9144000" cy="762000"/>
          </a:xfrm>
        </p:spPr>
        <p:txBody>
          <a:bodyPr/>
          <a:lstStyle/>
          <a:p>
            <a:pPr eaLnBrk="1" hangingPunct="1"/>
            <a:r>
              <a:rPr lang="en-US" altLang="en-US" sz="3500" smtClean="0">
                <a:ea typeface="ＭＳ Ｐゴシック" pitchFamily="34" charset="-128"/>
              </a:rPr>
              <a:t>The three germ layers are formed at gastrulation</a:t>
            </a:r>
          </a:p>
        </p:txBody>
      </p:sp>
      <p:sp>
        <p:nvSpPr>
          <p:cNvPr id="4101" name="Text Placeholder 2"/>
          <p:cNvSpPr>
            <a:spLocks noGrp="1"/>
          </p:cNvSpPr>
          <p:nvPr>
            <p:ph type="body" sz="half" idx="2"/>
          </p:nvPr>
        </p:nvSpPr>
        <p:spPr>
          <a:xfrm>
            <a:off x="5070475" y="1544638"/>
            <a:ext cx="4038600" cy="4525962"/>
          </a:xfrm>
        </p:spPr>
        <p:txBody>
          <a:bodyPr/>
          <a:lstStyle/>
          <a:p>
            <a:pPr marL="457200" lvl="1" indent="-457200" eaLnBrk="1" hangingPunct="1">
              <a:buFontTx/>
              <a:buNone/>
            </a:pPr>
            <a:r>
              <a:rPr lang="en-US" altLang="en-US" sz="2000" u="sng" smtClean="0"/>
              <a:t>Ectoderm</a:t>
            </a:r>
            <a:r>
              <a:rPr lang="en-US" altLang="en-US" sz="2000" smtClean="0"/>
              <a:t>:  outside, surrounds other layers later in development, generates </a:t>
            </a:r>
            <a:r>
              <a:rPr lang="en-US" altLang="en-US" sz="2000" b="1" smtClean="0"/>
              <a:t>skin</a:t>
            </a:r>
            <a:r>
              <a:rPr lang="en-US" altLang="en-US" sz="2000" smtClean="0"/>
              <a:t> and </a:t>
            </a:r>
            <a:r>
              <a:rPr lang="en-US" altLang="en-US" sz="2000" b="1" smtClean="0"/>
              <a:t>nervous tissue.</a:t>
            </a:r>
          </a:p>
          <a:p>
            <a:pPr marL="457200" lvl="1" indent="-457200" eaLnBrk="1" hangingPunct="1">
              <a:buFontTx/>
              <a:buNone/>
            </a:pPr>
            <a:r>
              <a:rPr lang="en-US" altLang="en-US" sz="2000" u="sng" smtClean="0"/>
              <a:t>Mesoderm</a:t>
            </a:r>
            <a:r>
              <a:rPr lang="en-US" altLang="en-US" sz="2000" smtClean="0"/>
              <a:t>:  middle layer, generates most of the </a:t>
            </a:r>
            <a:r>
              <a:rPr lang="en-US" altLang="en-US" sz="2000" b="1" smtClean="0"/>
              <a:t>muscle, blood</a:t>
            </a:r>
            <a:r>
              <a:rPr lang="en-US" altLang="en-US" sz="2000" smtClean="0"/>
              <a:t> and </a:t>
            </a:r>
            <a:r>
              <a:rPr lang="en-US" altLang="en-US" sz="2000" b="1" smtClean="0"/>
              <a:t>connective tissues </a:t>
            </a:r>
            <a:r>
              <a:rPr lang="en-US" altLang="en-US" sz="2000" smtClean="0"/>
              <a:t>of the body and placenta.</a:t>
            </a:r>
          </a:p>
          <a:p>
            <a:pPr marL="457200" lvl="1" indent="-457200" eaLnBrk="1" hangingPunct="1">
              <a:buFontTx/>
              <a:buNone/>
            </a:pPr>
            <a:r>
              <a:rPr lang="en-US" altLang="en-US" sz="2000" u="sng" smtClean="0"/>
              <a:t>Endoderm</a:t>
            </a:r>
            <a:r>
              <a:rPr lang="en-US" altLang="en-US" sz="2000" smtClean="0"/>
              <a:t>:  eventually most interior of embryo, generates the </a:t>
            </a:r>
            <a:r>
              <a:rPr lang="en-US" altLang="en-US" sz="2000" b="1" smtClean="0"/>
              <a:t>epithelial lining </a:t>
            </a:r>
            <a:r>
              <a:rPr lang="en-US" altLang="en-US" sz="2000" smtClean="0"/>
              <a:t>and associated </a:t>
            </a:r>
            <a:r>
              <a:rPr lang="en-US" altLang="en-US" sz="2000" b="1" smtClean="0"/>
              <a:t>glands</a:t>
            </a:r>
            <a:r>
              <a:rPr lang="en-US" altLang="en-US" sz="2000" smtClean="0"/>
              <a:t> of the </a:t>
            </a:r>
            <a:r>
              <a:rPr lang="en-US" altLang="en-US" sz="2000" b="1" smtClean="0"/>
              <a:t>gut</a:t>
            </a:r>
            <a:r>
              <a:rPr lang="en-US" altLang="en-US" sz="2000" smtClean="0"/>
              <a:t>, </a:t>
            </a:r>
            <a:r>
              <a:rPr lang="en-US" altLang="en-US" sz="2000" b="1" smtClean="0"/>
              <a:t>lung</a:t>
            </a:r>
            <a:r>
              <a:rPr lang="en-US" altLang="en-US" sz="2000" smtClean="0"/>
              <a:t>, and </a:t>
            </a:r>
            <a:r>
              <a:rPr lang="en-US" altLang="en-US" sz="2000" b="1" smtClean="0"/>
              <a:t>urogenital tracts.</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068" t="10384" r="3795" b="4121"/>
          <a:stretch>
            <a:fillRect/>
          </a:stretch>
        </p:blipFill>
        <p:spPr bwMode="auto">
          <a:xfrm>
            <a:off x="3922713" y="1219200"/>
            <a:ext cx="5221287"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Trunk Neural Crest:</a:t>
            </a:r>
            <a:r>
              <a:rPr lang="en-US" sz="2400" dirty="0" smtClean="0"/>
              <a:t> </a:t>
            </a:r>
            <a:br>
              <a:rPr lang="en-US" sz="2400" dirty="0" smtClean="0"/>
            </a:br>
            <a:r>
              <a:rPr lang="en-US" sz="3100" dirty="0" smtClean="0"/>
              <a:t>sensory lineage</a:t>
            </a:r>
            <a:endParaRPr lang="en-US" sz="3100" dirty="0"/>
          </a:p>
        </p:txBody>
      </p:sp>
      <p:sp>
        <p:nvSpPr>
          <p:cNvPr id="22532" name="Rectangle 5"/>
          <p:cNvSpPr>
            <a:spLocks noGrp="1"/>
          </p:cNvSpPr>
          <p:nvPr>
            <p:ph type="body" idx="4294967295"/>
          </p:nvPr>
        </p:nvSpPr>
        <p:spPr>
          <a:xfrm>
            <a:off x="0" y="1447800"/>
            <a:ext cx="4038600" cy="5257800"/>
          </a:xfrm>
        </p:spPr>
        <p:txBody>
          <a:bodyPr/>
          <a:lstStyle/>
          <a:p>
            <a:r>
              <a:rPr lang="en-US" altLang="en-US" sz="2000" smtClean="0"/>
              <a:t>Migrate along ventrolateral stream and stop just medial to somite</a:t>
            </a:r>
          </a:p>
          <a:p>
            <a:r>
              <a:rPr lang="en-US" altLang="en-US" sz="2000" smtClean="0"/>
              <a:t>Aggregate into dorsal root ganglia and separate into 2 general lineages:</a:t>
            </a:r>
          </a:p>
          <a:p>
            <a:pPr lvl="1"/>
            <a:r>
              <a:rPr lang="en-US" altLang="en-US" sz="1800" smtClean="0"/>
              <a:t>Sensory neurons (Wnts, NGFs, bHLHs  (Ngn1, etc.)</a:t>
            </a:r>
          </a:p>
          <a:p>
            <a:pPr lvl="1"/>
            <a:r>
              <a:rPr lang="en-US" altLang="en-US" sz="1800" smtClean="0"/>
              <a:t>Glia (Schwann cells and satellite cells) via GDNF signaling </a:t>
            </a:r>
          </a:p>
          <a:p>
            <a:r>
              <a:rPr lang="en-US" altLang="en-US" sz="2000" smtClean="0"/>
              <a:t>Sensory neurons extend processes in two directions: </a:t>
            </a:r>
            <a:r>
              <a:rPr lang="en-US" altLang="en-US" sz="2000" b="1" smtClean="0"/>
              <a:t>dorsomedially </a:t>
            </a:r>
            <a:r>
              <a:rPr lang="en-US" altLang="en-US" sz="2000" smtClean="0"/>
              <a:t>to neural tube and </a:t>
            </a:r>
            <a:r>
              <a:rPr lang="en-US" altLang="en-US" sz="2000" b="1" smtClean="0"/>
              <a:t>ventrolaterally</a:t>
            </a:r>
            <a:r>
              <a:rPr lang="en-US" altLang="en-US" sz="2000" smtClean="0"/>
              <a:t> into growing spinal nerve (established by outgrowth of motor neuron axons from the ventral horn)</a:t>
            </a:r>
          </a:p>
          <a:p>
            <a:endParaRPr lang="en-US" altLang="en-US" sz="2000" smtClean="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p:cNvSpPr>
          <p:nvPr>
            <p:ph type="title"/>
          </p:nvPr>
        </p:nvSpPr>
        <p:spPr>
          <a:xfrm>
            <a:off x="0" y="76200"/>
            <a:ext cx="9144000" cy="639763"/>
          </a:xfrm>
        </p:spPr>
        <p:txBody>
          <a:bodyPr/>
          <a:lstStyle/>
          <a:p>
            <a:r>
              <a:rPr lang="en-US" altLang="en-US" sz="3600" smtClean="0"/>
              <a:t>Innervation is segmental (dermatomes)</a:t>
            </a:r>
          </a:p>
        </p:txBody>
      </p:sp>
      <p:pic>
        <p:nvPicPr>
          <p:cNvPr id="23555" name="Picture 4"/>
          <p:cNvPicPr>
            <a:picLocks noChangeAspect="1" noChangeArrowheads="1"/>
          </p:cNvPicPr>
          <p:nvPr/>
        </p:nvPicPr>
        <p:blipFill>
          <a:blip r:embed="rId2">
            <a:extLst>
              <a:ext uri="{28A0092B-C50C-407E-A947-70E740481C1C}">
                <a14:useLocalDpi xmlns:a14="http://schemas.microsoft.com/office/drawing/2010/main" val="0"/>
              </a:ext>
            </a:extLst>
          </a:blip>
          <a:srcRect t="7039"/>
          <a:stretch>
            <a:fillRect/>
          </a:stretch>
        </p:blipFill>
        <p:spPr bwMode="auto">
          <a:xfrm>
            <a:off x="76200" y="838200"/>
            <a:ext cx="7067550" cy="598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990600"/>
            <a:ext cx="3352800" cy="232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304800" y="274638"/>
            <a:ext cx="8839200" cy="1143000"/>
          </a:xfrm>
        </p:spPr>
        <p:txBody>
          <a:bodyPr/>
          <a:lstStyle/>
          <a:p>
            <a:r>
              <a:rPr lang="en-US" altLang="en-US" sz="3600" b="1" smtClean="0"/>
              <a:t>Sensory</a:t>
            </a:r>
            <a:r>
              <a:rPr lang="en-US" altLang="en-US" sz="3600" smtClean="0"/>
              <a:t> neurons send axons</a:t>
            </a:r>
            <a:r>
              <a:rPr lang="en-US" altLang="en-US" sz="3600" b="1" smtClean="0"/>
              <a:t> into </a:t>
            </a:r>
            <a:r>
              <a:rPr lang="en-US" altLang="en-US" sz="3600" smtClean="0"/>
              <a:t>dorsal horn. </a:t>
            </a:r>
            <a:r>
              <a:rPr lang="en-US" altLang="en-US" sz="3600" b="1" smtClean="0"/>
              <a:t>Motor</a:t>
            </a:r>
            <a:r>
              <a:rPr lang="en-US" altLang="en-US" sz="3600" smtClean="0"/>
              <a:t> neurons send axons </a:t>
            </a:r>
            <a:r>
              <a:rPr lang="en-US" altLang="en-US" sz="3600" b="1" smtClean="0"/>
              <a:t>out</a:t>
            </a:r>
            <a:r>
              <a:rPr lang="en-US" altLang="en-US" sz="3600" smtClean="0"/>
              <a:t> of vental horn.</a:t>
            </a:r>
          </a:p>
        </p:txBody>
      </p:sp>
      <p:pic>
        <p:nvPicPr>
          <p:cNvPr id="24579" name="Picture 2" descr="C:\Users\jvelkey\Documents\TEACHING\Embryology\images\LangmansEmbryo-11thEd-figures\chapter17\jpg\Figure 17-10.jpg"/>
          <p:cNvPicPr>
            <a:picLocks noChangeAspect="1" noChangeArrowheads="1"/>
          </p:cNvPicPr>
          <p:nvPr/>
        </p:nvPicPr>
        <p:blipFill>
          <a:blip r:embed="rId2">
            <a:extLst>
              <a:ext uri="{28A0092B-C50C-407E-A947-70E740481C1C}">
                <a14:useLocalDpi xmlns:a14="http://schemas.microsoft.com/office/drawing/2010/main" val="0"/>
              </a:ext>
            </a:extLst>
          </a:blip>
          <a:srcRect b="62564"/>
          <a:stretch>
            <a:fillRect/>
          </a:stretch>
        </p:blipFill>
        <p:spPr bwMode="auto">
          <a:xfrm>
            <a:off x="1485900" y="1600200"/>
            <a:ext cx="62103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244475" y="5181600"/>
            <a:ext cx="4597400" cy="954088"/>
          </a:xfrm>
          <a:prstGeom prst="rect">
            <a:avLst/>
          </a:prstGeom>
          <a:noFill/>
        </p:spPr>
        <p:txBody>
          <a:bodyPr>
            <a:spAutoFit/>
          </a:bodyPr>
          <a:lstStyle/>
          <a:p>
            <a:pPr>
              <a:defRPr/>
            </a:pPr>
            <a:r>
              <a:rPr lang="en-US" sz="2800" dirty="0">
                <a:latin typeface="+mn-lt"/>
              </a:rPr>
              <a:t>Axons of peripheral nerves are </a:t>
            </a:r>
            <a:r>
              <a:rPr lang="en-US" sz="2800" dirty="0" err="1">
                <a:latin typeface="+mn-lt"/>
              </a:rPr>
              <a:t>myelinated</a:t>
            </a:r>
            <a:r>
              <a:rPr lang="en-US" sz="2800" dirty="0">
                <a:latin typeface="+mn-lt"/>
              </a:rPr>
              <a:t> by Schwann cells</a:t>
            </a:r>
          </a:p>
        </p:txBody>
      </p:sp>
      <p:pic>
        <p:nvPicPr>
          <p:cNvPr id="2458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4584700"/>
            <a:ext cx="3409950" cy="227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4" idx="3"/>
          </p:cNvCxnSpPr>
          <p:nvPr/>
        </p:nvCxnSpPr>
        <p:spPr>
          <a:xfrm flipV="1">
            <a:off x="4841875" y="5659438"/>
            <a:ext cx="1025525"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2068" t="10384" r="3795" b="4121"/>
          <a:stretch>
            <a:fillRect/>
          </a:stretch>
        </p:blipFill>
        <p:spPr bwMode="auto">
          <a:xfrm>
            <a:off x="3922713" y="1219200"/>
            <a:ext cx="5221287" cy="560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Trunk Neural Crest:</a:t>
            </a:r>
            <a:r>
              <a:rPr lang="en-US" sz="2400" dirty="0" smtClean="0"/>
              <a:t> </a:t>
            </a:r>
            <a:br>
              <a:rPr lang="en-US" sz="2400" dirty="0" smtClean="0"/>
            </a:br>
            <a:r>
              <a:rPr lang="en-US" sz="3100" dirty="0" err="1" smtClean="0"/>
              <a:t>sympathoadrenal</a:t>
            </a:r>
            <a:r>
              <a:rPr lang="en-US" sz="3100" dirty="0" smtClean="0"/>
              <a:t> lineage</a:t>
            </a:r>
            <a:endParaRPr lang="en-US" sz="3100" dirty="0"/>
          </a:p>
        </p:txBody>
      </p:sp>
      <p:sp>
        <p:nvSpPr>
          <p:cNvPr id="25604" name="Rectangle 5"/>
          <p:cNvSpPr>
            <a:spLocks noGrp="1"/>
          </p:cNvSpPr>
          <p:nvPr>
            <p:ph type="body" idx="4294967295"/>
          </p:nvPr>
        </p:nvSpPr>
        <p:spPr>
          <a:xfrm>
            <a:off x="76200" y="1600200"/>
            <a:ext cx="3810000" cy="5105400"/>
          </a:xfrm>
        </p:spPr>
        <p:txBody>
          <a:bodyPr/>
          <a:lstStyle/>
          <a:p>
            <a:r>
              <a:rPr lang="en-US" altLang="en-US" sz="2000" smtClean="0"/>
              <a:t>Migrate along ventral stream</a:t>
            </a:r>
          </a:p>
          <a:p>
            <a:r>
              <a:rPr lang="en-US" altLang="en-US" sz="2000" smtClean="0"/>
              <a:t>Dependent on expression of Phox-2 and Mash-1</a:t>
            </a:r>
          </a:p>
          <a:p>
            <a:r>
              <a:rPr lang="en-US" altLang="en-US" sz="2000" smtClean="0"/>
              <a:t>BMPs from aorta play further instructive role to specify bi-potential progenitors:</a:t>
            </a:r>
          </a:p>
          <a:p>
            <a:pPr lvl="1"/>
            <a:r>
              <a:rPr lang="en-US" altLang="en-US" sz="1800" smtClean="0"/>
              <a:t>Sympathetic ganglion neurons: induced by presence of FGF and NGF in symp. Ganglia</a:t>
            </a:r>
          </a:p>
          <a:p>
            <a:pPr lvl="1"/>
            <a:r>
              <a:rPr lang="en-US" altLang="en-US" sz="1800" smtClean="0"/>
              <a:t>Adrenal chromaffin cells: induced by glucocorticoids  in adrenal gland</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p:cNvSpPr>
          <p:nvPr>
            <p:ph type="title"/>
          </p:nvPr>
        </p:nvSpPr>
        <p:spPr>
          <a:xfrm>
            <a:off x="0" y="0"/>
            <a:ext cx="3581400" cy="3429000"/>
          </a:xfrm>
        </p:spPr>
        <p:txBody>
          <a:bodyPr/>
          <a:lstStyle/>
          <a:p>
            <a:r>
              <a:rPr lang="en-US" altLang="en-US" sz="4800" smtClean="0"/>
              <a:t>Trunk </a:t>
            </a:r>
            <a:br>
              <a:rPr lang="en-US" altLang="en-US" sz="4800" smtClean="0"/>
            </a:br>
            <a:r>
              <a:rPr lang="en-US" altLang="en-US" sz="4800" smtClean="0"/>
              <a:t>Neural </a:t>
            </a:r>
            <a:br>
              <a:rPr lang="en-US" altLang="en-US" sz="4800" smtClean="0"/>
            </a:br>
            <a:r>
              <a:rPr lang="en-US" altLang="en-US" sz="4800" smtClean="0"/>
              <a:t>Crest:</a:t>
            </a:r>
            <a:r>
              <a:rPr lang="en-US" altLang="en-US" smtClean="0"/>
              <a:t/>
            </a:r>
            <a:br>
              <a:rPr lang="en-US" altLang="en-US" smtClean="0"/>
            </a:br>
            <a:r>
              <a:rPr lang="en-US" altLang="en-US" sz="3200" smtClean="0"/>
              <a:t>sympathetic nervous system</a:t>
            </a:r>
          </a:p>
        </p:txBody>
      </p:sp>
      <p:pic>
        <p:nvPicPr>
          <p:cNvPr id="26627" name="Picture 4"/>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3633788" y="0"/>
            <a:ext cx="551021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p:cNvSpPr>
          <p:nvPr>
            <p:ph type="title"/>
          </p:nvPr>
        </p:nvSpPr>
        <p:spPr>
          <a:xfrm>
            <a:off x="0" y="0"/>
            <a:ext cx="3886200" cy="3306763"/>
          </a:xfrm>
        </p:spPr>
        <p:txBody>
          <a:bodyPr/>
          <a:lstStyle/>
          <a:p>
            <a:r>
              <a:rPr lang="en-US" altLang="en-US" sz="4000" smtClean="0"/>
              <a:t>Parasympathetic Nervous System:</a:t>
            </a:r>
            <a:br>
              <a:rPr lang="en-US" altLang="en-US" sz="4000" smtClean="0"/>
            </a:br>
            <a:r>
              <a:rPr lang="en-US" altLang="en-US" sz="2400" smtClean="0"/>
              <a:t>derived from </a:t>
            </a:r>
            <a:br>
              <a:rPr lang="en-US" altLang="en-US" sz="2400" smtClean="0"/>
            </a:br>
            <a:r>
              <a:rPr lang="en-US" altLang="en-US" sz="2400" smtClean="0"/>
              <a:t>cranial, vagal, and lumbosacral crest</a:t>
            </a:r>
          </a:p>
        </p:txBody>
      </p:sp>
      <p:pic>
        <p:nvPicPr>
          <p:cNvPr id="27651" name="Picture 4"/>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3935413" y="0"/>
            <a:ext cx="5208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3"/>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881" t="10995" r="3635" b="4253"/>
          <a:stretch>
            <a:fillRect/>
          </a:stretch>
        </p:blipFill>
        <p:spPr bwMode="auto">
          <a:xfrm>
            <a:off x="3336925" y="1524000"/>
            <a:ext cx="5807075" cy="477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fontScale="90000"/>
          </a:bodyPr>
          <a:lstStyle/>
          <a:p>
            <a:pPr fontAlgn="auto">
              <a:spcAft>
                <a:spcPts val="0"/>
              </a:spcAft>
              <a:defRPr/>
            </a:pPr>
            <a:r>
              <a:rPr lang="en-US" dirty="0" err="1" smtClean="0"/>
              <a:t>Circumpharyngeal</a:t>
            </a:r>
            <a:r>
              <a:rPr lang="en-US" dirty="0" smtClean="0"/>
              <a:t> Neural Crest:</a:t>
            </a:r>
            <a:r>
              <a:rPr lang="en-US" sz="2400" dirty="0" smtClean="0"/>
              <a:t/>
            </a:r>
            <a:br>
              <a:rPr lang="en-US" sz="2400" dirty="0" smtClean="0"/>
            </a:br>
            <a:r>
              <a:rPr lang="en-US" sz="3100" dirty="0" err="1" smtClean="0"/>
              <a:t>vagal</a:t>
            </a:r>
            <a:r>
              <a:rPr lang="en-US" sz="3100" dirty="0" smtClean="0"/>
              <a:t> crest</a:t>
            </a:r>
            <a:endParaRPr lang="en-US" sz="3100" dirty="0"/>
          </a:p>
        </p:txBody>
      </p:sp>
      <p:sp>
        <p:nvSpPr>
          <p:cNvPr id="28676" name="Rectangle 5"/>
          <p:cNvSpPr>
            <a:spLocks noGrp="1"/>
          </p:cNvSpPr>
          <p:nvPr>
            <p:ph type="body" idx="4294967295"/>
          </p:nvPr>
        </p:nvSpPr>
        <p:spPr>
          <a:xfrm>
            <a:off x="0" y="2057400"/>
            <a:ext cx="3733800" cy="3276600"/>
          </a:xfrm>
        </p:spPr>
        <p:txBody>
          <a:bodyPr/>
          <a:lstStyle/>
          <a:p>
            <a:pPr marL="228600" indent="-228600"/>
            <a:r>
              <a:rPr lang="en-US" altLang="en-US" sz="1800" smtClean="0"/>
              <a:t>Migrate caudal to 6</a:t>
            </a:r>
            <a:r>
              <a:rPr lang="en-US" altLang="en-US" sz="1800" baseline="30000" smtClean="0"/>
              <a:t>th</a:t>
            </a:r>
            <a:r>
              <a:rPr lang="en-US" altLang="en-US" sz="1800" smtClean="0"/>
              <a:t> arch and then become associated with wall of fore-, mid-, and proximal hindgut</a:t>
            </a:r>
          </a:p>
          <a:p>
            <a:pPr marL="228600" indent="-228600">
              <a:buFont typeface="Arial" charset="0"/>
              <a:buNone/>
            </a:pPr>
            <a:endParaRPr lang="en-US" altLang="en-US" sz="1800" smtClean="0"/>
          </a:p>
          <a:p>
            <a:pPr marL="228600" indent="-228600"/>
            <a:r>
              <a:rPr lang="en-US" altLang="en-US" sz="1800" smtClean="0"/>
              <a:t>Downregulate expression of Robo, a Slit-2 receptor, which allows them to invade the gut wall.</a:t>
            </a:r>
          </a:p>
          <a:p>
            <a:pPr marL="228600" indent="-228600">
              <a:buFont typeface="Arial" charset="0"/>
              <a:buNone/>
            </a:pPr>
            <a:endParaRPr lang="en-US" altLang="en-US" sz="1800" smtClean="0"/>
          </a:p>
          <a:p>
            <a:pPr marL="228600" indent="-228600"/>
            <a:r>
              <a:rPr lang="en-US" altLang="en-US" sz="1800" smtClean="0"/>
              <a:t>Hand2 influences differentiation into cholinergic phenotype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Innervation of the Gut:</a:t>
            </a:r>
            <a:br>
              <a:rPr lang="en-US" dirty="0" smtClean="0"/>
            </a:br>
            <a:r>
              <a:rPr lang="en-US" sz="3100" dirty="0" err="1" smtClean="0"/>
              <a:t>vagal</a:t>
            </a:r>
            <a:r>
              <a:rPr lang="en-US" sz="3100" dirty="0" smtClean="0"/>
              <a:t> and </a:t>
            </a:r>
            <a:r>
              <a:rPr lang="en-US" sz="3100" dirty="0" err="1" smtClean="0"/>
              <a:t>lumbosacral</a:t>
            </a:r>
            <a:r>
              <a:rPr lang="en-US" sz="3100" dirty="0" smtClean="0"/>
              <a:t> crest</a:t>
            </a:r>
            <a:endParaRPr lang="en-US" dirty="0"/>
          </a:p>
        </p:txBody>
      </p:sp>
      <p:sp>
        <p:nvSpPr>
          <p:cNvPr id="29699" name="Rectangle 5"/>
          <p:cNvSpPr>
            <a:spLocks noGrp="1"/>
          </p:cNvSpPr>
          <p:nvPr>
            <p:ph type="body" idx="4294967295"/>
          </p:nvPr>
        </p:nvSpPr>
        <p:spPr>
          <a:xfrm>
            <a:off x="0" y="1600200"/>
            <a:ext cx="9144000" cy="762000"/>
          </a:xfrm>
        </p:spPr>
        <p:txBody>
          <a:bodyPr/>
          <a:lstStyle/>
          <a:p>
            <a:r>
              <a:rPr lang="en-US" altLang="en-US" sz="1800" smtClean="0"/>
              <a:t>Vagal crest: innervate gut wall from foregut to ~proximal 2/3 of transverse colon in hindgut</a:t>
            </a:r>
          </a:p>
          <a:p>
            <a:r>
              <a:rPr lang="en-US" altLang="en-US" sz="1800" smtClean="0"/>
              <a:t>Sacral crest: innervate hindgut wall from ~distal 1/3 of transverse colon to rectum</a:t>
            </a:r>
          </a:p>
        </p:txBody>
      </p:sp>
      <p:pic>
        <p:nvPicPr>
          <p:cNvPr id="29700" name="Picture 3"/>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143000" y="2667000"/>
            <a:ext cx="6800850"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l="1881" t="10995" r="3635" b="4253"/>
          <a:stretch>
            <a:fillRect/>
          </a:stretch>
        </p:blipFill>
        <p:spPr bwMode="auto">
          <a:xfrm>
            <a:off x="3886200" y="2530475"/>
            <a:ext cx="525780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itle 1"/>
          <p:cNvSpPr>
            <a:spLocks noGrp="1"/>
          </p:cNvSpPr>
          <p:nvPr>
            <p:ph type="title"/>
          </p:nvPr>
        </p:nvSpPr>
        <p:spPr>
          <a:xfrm>
            <a:off x="457200" y="0"/>
            <a:ext cx="8229600" cy="792163"/>
          </a:xfrm>
        </p:spPr>
        <p:txBody>
          <a:bodyPr/>
          <a:lstStyle/>
          <a:p>
            <a:r>
              <a:rPr lang="en-US" altLang="en-US" sz="4000" smtClean="0"/>
              <a:t>Circumpharyngeal Neural Crest:</a:t>
            </a:r>
            <a:endParaRPr lang="en-US" altLang="en-US" sz="2800" smtClean="0"/>
          </a:p>
        </p:txBody>
      </p:sp>
      <p:sp>
        <p:nvSpPr>
          <p:cNvPr id="30724" name="Rectangle 6"/>
          <p:cNvSpPr>
            <a:spLocks noGrp="1"/>
          </p:cNvSpPr>
          <p:nvPr>
            <p:ph type="body" idx="4294967295"/>
          </p:nvPr>
        </p:nvSpPr>
        <p:spPr>
          <a:xfrm>
            <a:off x="0" y="685800"/>
            <a:ext cx="9144000" cy="1935163"/>
          </a:xfrm>
        </p:spPr>
        <p:txBody>
          <a:bodyPr/>
          <a:lstStyle/>
          <a:p>
            <a:r>
              <a:rPr lang="en-US" altLang="en-US" sz="2000" smtClean="0"/>
              <a:t>Associated with arches 3,4,6</a:t>
            </a:r>
          </a:p>
          <a:p>
            <a:r>
              <a:rPr lang="en-US" altLang="en-US" sz="2000" smtClean="0"/>
              <a:t>Contribute to thyroid, parathyroid, and thymus</a:t>
            </a:r>
          </a:p>
          <a:p>
            <a:r>
              <a:rPr lang="en-US" altLang="en-US" sz="2000" b="1" smtClean="0"/>
              <a:t>Cardiac crest</a:t>
            </a:r>
            <a:r>
              <a:rPr lang="en-US" altLang="en-US" sz="2000" smtClean="0"/>
              <a:t> contributes to outflow tract cushions</a:t>
            </a:r>
          </a:p>
          <a:p>
            <a:r>
              <a:rPr lang="en-US" altLang="en-US" sz="2000" smtClean="0"/>
              <a:t>Disturbances (e.g. DiGeorge syndrome, Hoxa-3 mutation) therefore have </a:t>
            </a:r>
            <a:r>
              <a:rPr lang="en-US" altLang="en-US" sz="2000" b="1" smtClean="0"/>
              <a:t>multiple</a:t>
            </a:r>
            <a:r>
              <a:rPr lang="en-US" altLang="en-US" sz="2000" smtClean="0"/>
              <a:t> effects: craniofacial (jaw) defects, glandular defects, &amp; outflow tract defects </a:t>
            </a:r>
            <a:endParaRPr lang="en-US" altLang="en-US" sz="2000" b="1" smtClean="0"/>
          </a:p>
        </p:txBody>
      </p:sp>
      <p:pic>
        <p:nvPicPr>
          <p:cNvPr id="30725" name="Picture 7" descr="carlson_fig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71800"/>
            <a:ext cx="3425825"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sz="4000" smtClean="0">
                <a:solidFill>
                  <a:srgbClr val="000000"/>
                </a:solidFill>
              </a:rPr>
              <a:t>Cranial Neural Crest:</a:t>
            </a:r>
            <a:br>
              <a:rPr lang="en-US" altLang="en-US" sz="4000" smtClean="0">
                <a:solidFill>
                  <a:srgbClr val="000000"/>
                </a:solidFill>
              </a:rPr>
            </a:br>
            <a:r>
              <a:rPr lang="en-US" altLang="en-US" sz="2200" smtClean="0"/>
              <a:t>Contribute to forehead, face, jaw, and pharyngeal arch derivatives</a:t>
            </a:r>
          </a:p>
        </p:txBody>
      </p:sp>
      <p:pic>
        <p:nvPicPr>
          <p:cNvPr id="31747" name="Picture 2"/>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a:stretch>
            <a:fillRect/>
          </a:stretch>
        </p:blipFill>
        <p:spPr bwMode="auto">
          <a:xfrm>
            <a:off x="1908175" y="1447800"/>
            <a:ext cx="5330825"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219200" y="76200"/>
            <a:ext cx="6629400" cy="1239838"/>
          </a:xfrm>
        </p:spPr>
        <p:txBody>
          <a:bodyPr/>
          <a:lstStyle/>
          <a:p>
            <a:r>
              <a:rPr lang="en-US" altLang="en-US" sz="3600" smtClean="0"/>
              <a:t>Neural Induction:</a:t>
            </a:r>
            <a:r>
              <a:rPr lang="en-US" altLang="en-US" sz="3200" smtClean="0"/>
              <a:t/>
            </a:r>
            <a:br>
              <a:rPr lang="en-US" altLang="en-US" sz="3200" smtClean="0"/>
            </a:br>
            <a:r>
              <a:rPr lang="en-US" altLang="en-US" sz="2400" smtClean="0"/>
              <a:t>In addition to patterning the forming mesoderm, the primitive node also sets up the neural plate</a:t>
            </a:r>
          </a:p>
        </p:txBody>
      </p:sp>
      <p:sp>
        <p:nvSpPr>
          <p:cNvPr id="5123" name="Rectangle 4"/>
          <p:cNvSpPr>
            <a:spLocks noGrp="1" noChangeArrowheads="1"/>
          </p:cNvSpPr>
          <p:nvPr>
            <p:ph type="body" idx="1"/>
          </p:nvPr>
        </p:nvSpPr>
        <p:spPr>
          <a:xfrm>
            <a:off x="6324600" y="1447800"/>
            <a:ext cx="2819400" cy="4525963"/>
          </a:xfrm>
        </p:spPr>
        <p:txBody>
          <a:bodyPr/>
          <a:lstStyle/>
          <a:p>
            <a:r>
              <a:rPr lang="en-US" altLang="en-US" sz="1800" smtClean="0"/>
              <a:t>Ectoderm exposed to BMP-4 (from endoderm and mesoderm below), develops into </a:t>
            </a:r>
            <a:r>
              <a:rPr lang="en-US" altLang="en-US" sz="1800" b="1" smtClean="0"/>
              <a:t>skin</a:t>
            </a:r>
            <a:endParaRPr lang="en-US" altLang="en-US" sz="1800" smtClean="0"/>
          </a:p>
          <a:p>
            <a:r>
              <a:rPr lang="en-US" altLang="en-US" sz="1800" smtClean="0"/>
              <a:t>However, the node secretes BMP-4 </a:t>
            </a:r>
            <a:r>
              <a:rPr lang="en-US" altLang="en-US" sz="1800" b="1" smtClean="0"/>
              <a:t>antagonists: </a:t>
            </a:r>
            <a:r>
              <a:rPr lang="en-US" altLang="en-US" sz="1800" smtClean="0"/>
              <a:t>(e.g. noggin, chordin, &amp; follistatin) that allow a region of the ectoderm to develop into </a:t>
            </a:r>
            <a:r>
              <a:rPr lang="en-US" altLang="en-US" sz="1800" b="1" smtClean="0"/>
              <a:t>nerve tissue.</a:t>
            </a:r>
          </a:p>
        </p:txBody>
      </p:sp>
      <p:pic>
        <p:nvPicPr>
          <p:cNvPr id="5124" name="Picture 3"/>
          <p:cNvPicPr>
            <a:picLocks noChangeAspect="1" noChangeArrowheads="1"/>
          </p:cNvPicPr>
          <p:nvPr/>
        </p:nvPicPr>
        <p:blipFill>
          <a:blip r:embed="rId3">
            <a:lum bright="-12000" contrast="18000"/>
            <a:extLst>
              <a:ext uri="{28A0092B-C50C-407E-A947-70E740481C1C}">
                <a14:useLocalDpi xmlns:a14="http://schemas.microsoft.com/office/drawing/2010/main" val="0"/>
              </a:ext>
            </a:extLst>
          </a:blip>
          <a:srcRect/>
          <a:stretch>
            <a:fillRect/>
          </a:stretch>
        </p:blipFill>
        <p:spPr bwMode="auto">
          <a:xfrm>
            <a:off x="152400" y="1438275"/>
            <a:ext cx="6096000" cy="5067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3886200" y="1884363"/>
            <a:ext cx="4956175" cy="405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Title 1"/>
          <p:cNvSpPr>
            <a:spLocks noGrp="1"/>
          </p:cNvSpPr>
          <p:nvPr>
            <p:ph type="title"/>
          </p:nvPr>
        </p:nvSpPr>
        <p:spPr>
          <a:xfrm>
            <a:off x="0" y="76200"/>
            <a:ext cx="9144000" cy="1020763"/>
          </a:xfrm>
        </p:spPr>
        <p:txBody>
          <a:bodyPr/>
          <a:lstStyle/>
          <a:p>
            <a:r>
              <a:rPr lang="en-US" altLang="en-US" sz="4200" b="1" smtClean="0"/>
              <a:t>Cranial Neural Crest and Cranial Nerves</a:t>
            </a:r>
          </a:p>
        </p:txBody>
      </p:sp>
      <p:sp>
        <p:nvSpPr>
          <p:cNvPr id="32772" name="Rectangle 5"/>
          <p:cNvSpPr>
            <a:spLocks noGrp="1"/>
          </p:cNvSpPr>
          <p:nvPr>
            <p:ph type="body" idx="4294967295"/>
          </p:nvPr>
        </p:nvSpPr>
        <p:spPr>
          <a:xfrm>
            <a:off x="0" y="1219200"/>
            <a:ext cx="4419600" cy="5410200"/>
          </a:xfrm>
        </p:spPr>
        <p:txBody>
          <a:bodyPr/>
          <a:lstStyle/>
          <a:p>
            <a:pPr>
              <a:tabLst>
                <a:tab pos="977900" algn="l"/>
              </a:tabLst>
            </a:pPr>
            <a:r>
              <a:rPr lang="en-US" altLang="en-US" sz="2400" b="1" dirty="0" smtClean="0"/>
              <a:t>“pre-</a:t>
            </a:r>
            <a:r>
              <a:rPr lang="en-US" altLang="en-US" sz="2400" b="1" dirty="0" err="1" smtClean="0"/>
              <a:t>rhombomeric</a:t>
            </a:r>
            <a:r>
              <a:rPr lang="en-US" altLang="en-US" sz="2400" b="1" dirty="0" smtClean="0"/>
              <a:t>:” </a:t>
            </a:r>
            <a:r>
              <a:rPr lang="en-US" altLang="en-US" sz="2000" dirty="0" smtClean="0"/>
              <a:t>forehead, maxilla, and mandible as well as ganglia associated with </a:t>
            </a:r>
            <a:r>
              <a:rPr lang="en-US" altLang="en-US" sz="2000" dirty="0" err="1" smtClean="0"/>
              <a:t>occulomotor</a:t>
            </a:r>
            <a:r>
              <a:rPr lang="en-US" altLang="en-US" sz="2000" dirty="0" smtClean="0"/>
              <a:t> and trigeminal nerves</a:t>
            </a:r>
          </a:p>
          <a:p>
            <a:pPr>
              <a:tabLst>
                <a:tab pos="977900" algn="l"/>
              </a:tabLst>
            </a:pPr>
            <a:r>
              <a:rPr lang="en-US" altLang="en-US" sz="2400" b="1" dirty="0" smtClean="0"/>
              <a:t>Rh1: </a:t>
            </a:r>
            <a:r>
              <a:rPr lang="en-US" altLang="en-US" sz="2000" dirty="0" smtClean="0"/>
              <a:t>cranial half of arch1</a:t>
            </a:r>
          </a:p>
          <a:p>
            <a:pPr>
              <a:tabLst>
                <a:tab pos="977900" algn="l"/>
              </a:tabLst>
            </a:pPr>
            <a:r>
              <a:rPr lang="en-US" altLang="en-US" sz="2400" b="1" dirty="0" smtClean="0"/>
              <a:t>Rh2: </a:t>
            </a:r>
            <a:r>
              <a:rPr lang="en-US" altLang="en-US" sz="2000" dirty="0" smtClean="0"/>
              <a:t>caudal half of arch1</a:t>
            </a:r>
          </a:p>
          <a:p>
            <a:pPr>
              <a:tabLst>
                <a:tab pos="977900" algn="l"/>
              </a:tabLst>
            </a:pPr>
            <a:r>
              <a:rPr lang="en-US" altLang="en-US" sz="2400" b="1" dirty="0" smtClean="0"/>
              <a:t>Rh3: </a:t>
            </a:r>
            <a:r>
              <a:rPr lang="en-US" altLang="en-US" sz="2000" dirty="0" smtClean="0"/>
              <a:t>caudal half of arch1 	 	and arch2</a:t>
            </a:r>
          </a:p>
          <a:p>
            <a:pPr>
              <a:tabLst>
                <a:tab pos="977900" algn="l"/>
              </a:tabLst>
            </a:pPr>
            <a:r>
              <a:rPr lang="en-US" altLang="en-US" sz="2400" b="1" dirty="0" smtClean="0"/>
              <a:t>Rh4: </a:t>
            </a:r>
            <a:r>
              <a:rPr lang="en-US" altLang="en-US" sz="2000" dirty="0" smtClean="0"/>
              <a:t>arch2</a:t>
            </a:r>
          </a:p>
          <a:p>
            <a:pPr>
              <a:tabLst>
                <a:tab pos="977900" algn="l"/>
              </a:tabLst>
            </a:pPr>
            <a:r>
              <a:rPr lang="en-US" altLang="en-US" sz="2400" b="1" dirty="0" smtClean="0"/>
              <a:t>Rh5:</a:t>
            </a:r>
            <a:r>
              <a:rPr lang="en-US" altLang="en-US" sz="2400" dirty="0" smtClean="0"/>
              <a:t> </a:t>
            </a:r>
            <a:r>
              <a:rPr lang="en-US" altLang="en-US" sz="2000" dirty="0" smtClean="0"/>
              <a:t>arch2 &amp; arch3</a:t>
            </a:r>
          </a:p>
          <a:p>
            <a:pPr>
              <a:tabLst>
                <a:tab pos="977900" algn="l"/>
              </a:tabLst>
            </a:pPr>
            <a:r>
              <a:rPr lang="en-US" altLang="en-US" sz="2400" b="1" dirty="0" smtClean="0"/>
              <a:t>Rh6: </a:t>
            </a:r>
            <a:r>
              <a:rPr lang="en-US" altLang="en-US" sz="2000" dirty="0" smtClean="0"/>
              <a:t>arch3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4"/>
          <p:cNvPicPr>
            <a:picLocks noChangeAspect="1" noChangeArrowheads="1"/>
          </p:cNvPicPr>
          <p:nvPr/>
        </p:nvPicPr>
        <p:blipFill>
          <a:blip r:embed="rId2">
            <a:lum bright="-18000" contrast="36000"/>
            <a:extLst>
              <a:ext uri="{28A0092B-C50C-407E-A947-70E740481C1C}">
                <a14:useLocalDpi xmlns:a14="http://schemas.microsoft.com/office/drawing/2010/main" val="0"/>
              </a:ext>
            </a:extLst>
          </a:blip>
          <a:srcRect l="1320" t="17010" r="3186" b="6255"/>
          <a:stretch>
            <a:fillRect/>
          </a:stretch>
        </p:blipFill>
        <p:spPr bwMode="auto">
          <a:xfrm>
            <a:off x="3138488" y="288925"/>
            <a:ext cx="6011862" cy="291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795" name="Rectangle 2"/>
          <p:cNvSpPr>
            <a:spLocks noGrp="1" noChangeArrowheads="1"/>
          </p:cNvSpPr>
          <p:nvPr>
            <p:ph type="title"/>
          </p:nvPr>
        </p:nvSpPr>
        <p:spPr>
          <a:xfrm>
            <a:off x="0" y="76200"/>
            <a:ext cx="3208338" cy="2393950"/>
          </a:xfrm>
        </p:spPr>
        <p:txBody>
          <a:bodyPr/>
          <a:lstStyle/>
          <a:p>
            <a:pPr algn="ctr"/>
            <a:r>
              <a:rPr lang="en-US" altLang="en-US" sz="3200" smtClean="0"/>
              <a:t>Cranial nerve ganglia arise from neural crest and ectodermal placodes</a:t>
            </a:r>
          </a:p>
        </p:txBody>
      </p:sp>
      <p:sp>
        <p:nvSpPr>
          <p:cNvPr id="3" name="Text Placeholder 2"/>
          <p:cNvSpPr>
            <a:spLocks noGrp="1"/>
          </p:cNvSpPr>
          <p:nvPr>
            <p:ph type="body" sz="half" idx="2"/>
          </p:nvPr>
        </p:nvSpPr>
        <p:spPr>
          <a:xfrm>
            <a:off x="0" y="2730500"/>
            <a:ext cx="3138488" cy="3365500"/>
          </a:xfrm>
        </p:spPr>
        <p:txBody>
          <a:bodyPr/>
          <a:lstStyle/>
          <a:p>
            <a:pPr marL="234950" indent="-234950">
              <a:buFont typeface="Arial" pitchFamily="34" charset="0"/>
              <a:buChar char="•"/>
              <a:defRPr/>
            </a:pPr>
            <a:r>
              <a:rPr lang="en-US" sz="1800" dirty="0" smtClean="0"/>
              <a:t>“proximal</a:t>
            </a:r>
            <a:r>
              <a:rPr lang="en-US" sz="1800" dirty="0"/>
              <a:t>” or “superior” ganglia </a:t>
            </a:r>
            <a:r>
              <a:rPr lang="en-US" sz="1800" dirty="0" smtClean="0"/>
              <a:t>from </a:t>
            </a:r>
            <a:r>
              <a:rPr lang="en-US" sz="1800" dirty="0"/>
              <a:t>neural </a:t>
            </a:r>
            <a:r>
              <a:rPr lang="en-US" sz="1800" dirty="0" smtClean="0"/>
              <a:t>crest</a:t>
            </a:r>
          </a:p>
          <a:p>
            <a:pPr>
              <a:defRPr/>
            </a:pPr>
            <a:endParaRPr lang="en-US" sz="1800" dirty="0"/>
          </a:p>
          <a:p>
            <a:pPr marL="234950" indent="-234950">
              <a:buFont typeface="Arial" pitchFamily="34" charset="0"/>
              <a:buChar char="•"/>
              <a:defRPr/>
            </a:pPr>
            <a:r>
              <a:rPr lang="en-US" sz="1800" dirty="0"/>
              <a:t>“distal” or “inferior” ganglia from ectodermal </a:t>
            </a:r>
            <a:r>
              <a:rPr lang="en-US" sz="1800" dirty="0" err="1" smtClean="0"/>
              <a:t>placodes</a:t>
            </a:r>
            <a:endParaRPr lang="en-US" sz="1800" dirty="0" smtClean="0"/>
          </a:p>
          <a:p>
            <a:pPr marL="234950" indent="-234950">
              <a:buFont typeface="Arial" pitchFamily="34" charset="0"/>
              <a:buChar char="•"/>
              <a:defRPr/>
            </a:pPr>
            <a:endParaRPr lang="en-US" sz="1800" dirty="0"/>
          </a:p>
          <a:p>
            <a:pPr marL="234950" indent="-234950">
              <a:buFont typeface="Arial" pitchFamily="34" charset="0"/>
              <a:buChar char="•"/>
              <a:defRPr/>
            </a:pPr>
            <a:r>
              <a:rPr lang="en-US" sz="1800" dirty="0"/>
              <a:t>p</a:t>
            </a:r>
            <a:r>
              <a:rPr lang="en-US" sz="1800" dirty="0" smtClean="0"/>
              <a:t>arasympathetic ganglia (</a:t>
            </a:r>
            <a:r>
              <a:rPr lang="en-US" sz="1800" dirty="0" err="1" smtClean="0"/>
              <a:t>ciliary</a:t>
            </a:r>
            <a:r>
              <a:rPr lang="en-US" sz="1800" dirty="0" smtClean="0"/>
              <a:t>, </a:t>
            </a:r>
            <a:r>
              <a:rPr lang="en-US" sz="1800" dirty="0" err="1" smtClean="0"/>
              <a:t>otic</a:t>
            </a:r>
            <a:r>
              <a:rPr lang="en-US" sz="1800" dirty="0" smtClean="0"/>
              <a:t>, </a:t>
            </a:r>
            <a:r>
              <a:rPr lang="en-US" sz="1800" dirty="0" err="1" smtClean="0"/>
              <a:t>pterygopalatine</a:t>
            </a:r>
            <a:r>
              <a:rPr lang="en-US" sz="1800" dirty="0" smtClean="0"/>
              <a:t>, and submandibular) from neural crest</a:t>
            </a:r>
            <a:endParaRPr lang="en-US" sz="1800" dirty="0"/>
          </a:p>
          <a:p>
            <a:pPr>
              <a:defRPr/>
            </a:pPr>
            <a:endParaRPr lang="en-US" sz="1800" dirty="0"/>
          </a:p>
        </p:txBody>
      </p:sp>
      <p:pic>
        <p:nvPicPr>
          <p:cNvPr id="33797" name="Picture 2" descr="C:\Users\jvelkey\Documents\TEACHING\Embryology\images\CarlsonsEmbryo-4thEd-Figures\chapter13-eyeEar\Figure 13-01.jpg"/>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3208338" y="3481388"/>
            <a:ext cx="5935662" cy="337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t>Major divisions of the developing brain:</a:t>
            </a:r>
            <a:r>
              <a:rPr lang="en-US" dirty="0" smtClean="0"/>
              <a:t/>
            </a:r>
            <a:br>
              <a:rPr lang="en-US" dirty="0" smtClean="0"/>
            </a:br>
            <a:r>
              <a:rPr lang="en-US" sz="3100" dirty="0" smtClean="0"/>
              <a:t>3 parts, then 5 parts</a:t>
            </a:r>
            <a:endParaRPr lang="en-US" dirty="0"/>
          </a:p>
        </p:txBody>
      </p:sp>
      <p:sp>
        <p:nvSpPr>
          <p:cNvPr id="34819" name="Content Placeholder 2"/>
          <p:cNvSpPr>
            <a:spLocks noGrp="1"/>
          </p:cNvSpPr>
          <p:nvPr>
            <p:ph idx="1"/>
          </p:nvPr>
        </p:nvSpPr>
        <p:spPr>
          <a:xfrm>
            <a:off x="457200" y="1600200"/>
            <a:ext cx="8229600" cy="1295400"/>
          </a:xfrm>
        </p:spPr>
        <p:txBody>
          <a:bodyPr/>
          <a:lstStyle/>
          <a:p>
            <a:pPr eaLnBrk="1" hangingPunct="1"/>
            <a:r>
              <a:rPr lang="en-US" altLang="en-US" sz="2000" smtClean="0"/>
              <a:t>3 parts: Prosen-, Mesen-, and Rhomencephalon</a:t>
            </a:r>
          </a:p>
          <a:p>
            <a:pPr eaLnBrk="1" hangingPunct="1"/>
            <a:r>
              <a:rPr lang="en-US" altLang="en-US" sz="2000" smtClean="0"/>
              <a:t>5 parts: Prosencephalon divides into telen- and diencephalon, 	Rhombencephalon divides into met- and myelencephalon</a:t>
            </a:r>
          </a:p>
        </p:txBody>
      </p:sp>
      <p:pic>
        <p:nvPicPr>
          <p:cNvPr id="34820"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717550" y="3429000"/>
            <a:ext cx="7704138"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eaLnBrk="1" fontAlgn="auto" hangingPunct="1">
              <a:spcAft>
                <a:spcPts val="0"/>
              </a:spcAft>
              <a:defRPr/>
            </a:pPr>
            <a:r>
              <a:rPr lang="en-US" sz="4000" dirty="0" smtClean="0"/>
              <a:t>Major divisions of the developing brain:</a:t>
            </a:r>
            <a:r>
              <a:rPr lang="en-US" dirty="0" smtClean="0"/>
              <a:t/>
            </a:r>
            <a:br>
              <a:rPr lang="en-US" dirty="0" smtClean="0"/>
            </a:br>
            <a:r>
              <a:rPr lang="en-US" sz="3100" dirty="0" smtClean="0"/>
              <a:t>3 parts, then 5 parts</a:t>
            </a:r>
            <a:endParaRPr lang="en-US" dirty="0"/>
          </a:p>
        </p:txBody>
      </p:sp>
      <p:pic>
        <p:nvPicPr>
          <p:cNvPr id="35843"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1798638" y="1387475"/>
            <a:ext cx="5364162"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3438" y="2209800"/>
            <a:ext cx="4500562" cy="445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122238"/>
            <a:ext cx="8229600" cy="944562"/>
          </a:xfrm>
        </p:spPr>
        <p:txBody>
          <a:bodyPr rtlCol="0">
            <a:normAutofit fontScale="90000"/>
          </a:bodyPr>
          <a:lstStyle/>
          <a:p>
            <a:pPr eaLnBrk="1" fontAlgn="auto" hangingPunct="1">
              <a:spcAft>
                <a:spcPts val="0"/>
              </a:spcAft>
              <a:defRPr/>
            </a:pPr>
            <a:r>
              <a:rPr lang="en-US" dirty="0" smtClean="0"/>
              <a:t>Additional signaling centers pattern the fore-, mid-, and hindbrain </a:t>
            </a:r>
            <a:endParaRPr lang="en-US" dirty="0"/>
          </a:p>
        </p:txBody>
      </p:sp>
      <p:sp>
        <p:nvSpPr>
          <p:cNvPr id="36868" name="Content Placeholder 2"/>
          <p:cNvSpPr>
            <a:spLocks noGrp="1"/>
          </p:cNvSpPr>
          <p:nvPr>
            <p:ph idx="1"/>
          </p:nvPr>
        </p:nvSpPr>
        <p:spPr>
          <a:xfrm>
            <a:off x="381000" y="2133600"/>
            <a:ext cx="4038600" cy="3505200"/>
          </a:xfrm>
        </p:spPr>
        <p:txBody>
          <a:bodyPr/>
          <a:lstStyle/>
          <a:p>
            <a:pPr marL="174625" indent="-174625" eaLnBrk="1" hangingPunct="1"/>
            <a:r>
              <a:rPr lang="en-US" altLang="en-US" sz="1400" smtClean="0"/>
              <a:t>Dorsoventral patterning by the </a:t>
            </a:r>
            <a:r>
              <a:rPr lang="en-US" altLang="en-US" sz="1400" b="1" smtClean="0"/>
              <a:t>floor</a:t>
            </a:r>
            <a:r>
              <a:rPr lang="en-US" altLang="en-US" sz="1400" smtClean="0"/>
              <a:t> (Shh) and </a:t>
            </a:r>
            <a:r>
              <a:rPr lang="en-US" altLang="en-US" sz="1400" b="1" smtClean="0"/>
              <a:t>roof</a:t>
            </a:r>
            <a:r>
              <a:rPr lang="en-US" altLang="en-US" sz="1400" smtClean="0"/>
              <a:t> (Wnts and BMPs) </a:t>
            </a:r>
            <a:r>
              <a:rPr lang="en-US" altLang="en-US" sz="1400" b="1" smtClean="0"/>
              <a:t>plates</a:t>
            </a:r>
            <a:r>
              <a:rPr lang="en-US" altLang="en-US" sz="1400" smtClean="0"/>
              <a:t>; e.g. Pax-6, a ventral marker, is induced by Shh and repressed by BMPs whereas Pax-7, a dorsal marker, is repressed by Shh and induced by BMPs.</a:t>
            </a:r>
          </a:p>
          <a:p>
            <a:pPr marL="174625" indent="-174625" eaLnBrk="1" hangingPunct="1">
              <a:buFont typeface="Arial" charset="0"/>
              <a:buNone/>
            </a:pPr>
            <a:endParaRPr lang="en-US" altLang="en-US" sz="1400" smtClean="0"/>
          </a:p>
          <a:p>
            <a:pPr marL="174625" indent="-174625" eaLnBrk="1" hangingPunct="1"/>
            <a:r>
              <a:rPr lang="en-US" altLang="en-US" sz="1400" smtClean="0"/>
              <a:t>Antero-posterior patterning by the </a:t>
            </a:r>
            <a:r>
              <a:rPr lang="en-US" altLang="en-US" sz="1400" b="1" smtClean="0"/>
              <a:t>isthmic organizer</a:t>
            </a:r>
            <a:r>
              <a:rPr lang="en-US" altLang="en-US" sz="1400" smtClean="0"/>
              <a:t> (FGF-8, at the midbrain-hindbrain boundary).  Other genes involved in A-P patterning of the midbrain and hindbrain include En-1, En-2, Pax-2, and Pax-5 </a:t>
            </a:r>
          </a:p>
          <a:p>
            <a:pPr marL="174625" indent="-174625" eaLnBrk="1" hangingPunct="1">
              <a:buFont typeface="Arial" charset="0"/>
              <a:buNone/>
            </a:pPr>
            <a:endParaRPr lang="en-US" altLang="en-US" sz="1400" smtClean="0"/>
          </a:p>
          <a:p>
            <a:pPr marL="174625" indent="-174625" eaLnBrk="1" hangingPunct="1"/>
            <a:r>
              <a:rPr lang="en-US" altLang="en-US" sz="1400" smtClean="0"/>
              <a:t>Patterning of the thalamus into future dorsal and ventral regions achieved by Shh expression in the </a:t>
            </a:r>
            <a:r>
              <a:rPr lang="en-US" altLang="en-US" sz="1400" b="1" smtClean="0"/>
              <a:t>zona limitans interthalamica</a:t>
            </a:r>
          </a:p>
          <a:p>
            <a:pPr marL="174625" indent="-174625" eaLnBrk="1" hangingPunct="1"/>
            <a:endParaRPr lang="en-US" altLang="en-US" sz="1400" b="1" smtClean="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190500" y="57150"/>
            <a:ext cx="8763000" cy="715963"/>
          </a:xfrm>
        </p:spPr>
        <p:txBody>
          <a:bodyPr/>
          <a:lstStyle/>
          <a:p>
            <a:pPr eaLnBrk="1" hangingPunct="1"/>
            <a:r>
              <a:rPr lang="en-US" altLang="en-US" smtClean="0"/>
              <a:t>Development of the myelencephalon </a:t>
            </a:r>
          </a:p>
        </p:txBody>
      </p:sp>
      <p:sp>
        <p:nvSpPr>
          <p:cNvPr id="37891" name="Content Placeholder 2"/>
          <p:cNvSpPr>
            <a:spLocks noGrp="1"/>
          </p:cNvSpPr>
          <p:nvPr>
            <p:ph idx="1"/>
          </p:nvPr>
        </p:nvSpPr>
        <p:spPr>
          <a:xfrm>
            <a:off x="381000" y="762000"/>
            <a:ext cx="8382000" cy="2590800"/>
          </a:xfrm>
        </p:spPr>
        <p:txBody>
          <a:bodyPr/>
          <a:lstStyle/>
          <a:p>
            <a:pPr marL="225425" indent="-225425" eaLnBrk="1" hangingPunct="1"/>
            <a:r>
              <a:rPr lang="en-US" altLang="en-US" sz="1600" dirty="0" smtClean="0"/>
              <a:t>Alar plate develops into 4 sensory tracts:</a:t>
            </a:r>
          </a:p>
          <a:p>
            <a:pPr marL="574675" lvl="1" indent="-234950" eaLnBrk="1" hangingPunct="1"/>
            <a:r>
              <a:rPr lang="en-US" altLang="en-US" sz="1400" dirty="0" err="1" smtClean="0"/>
              <a:t>Olivary</a:t>
            </a:r>
            <a:r>
              <a:rPr lang="en-US" altLang="en-US" sz="1400" dirty="0" smtClean="0"/>
              <a:t> nucleus (cerebellar input)</a:t>
            </a:r>
          </a:p>
          <a:p>
            <a:pPr marL="574675" lvl="1" indent="-234950" eaLnBrk="1" hangingPunct="1"/>
            <a:r>
              <a:rPr lang="en-US" altLang="en-US" sz="1400" dirty="0" smtClean="0"/>
              <a:t>Somatic afferent (general sensation from the face, via CN V, external ear, auditory meatus, and eardrum via CN IX, X)</a:t>
            </a:r>
          </a:p>
          <a:p>
            <a:pPr marL="574675" lvl="1" indent="-234950" eaLnBrk="1" hangingPunct="1"/>
            <a:r>
              <a:rPr lang="en-US" altLang="en-US" sz="1400" dirty="0" smtClean="0"/>
              <a:t>Special visceral afferent (taste, CN IX, X)</a:t>
            </a:r>
          </a:p>
          <a:p>
            <a:pPr marL="574675" lvl="1" indent="-234950" eaLnBrk="1" hangingPunct="1"/>
            <a:r>
              <a:rPr lang="en-US" altLang="en-US" sz="1400" dirty="0" smtClean="0"/>
              <a:t>General visceral afferent (autonomic input, CN IX, X)</a:t>
            </a:r>
          </a:p>
          <a:p>
            <a:pPr marL="225425" indent="-225425" eaLnBrk="1" hangingPunct="1"/>
            <a:r>
              <a:rPr lang="en-US" altLang="en-US" sz="1600" dirty="0" smtClean="0"/>
              <a:t>Basal plate develops into 3 motor tracts:</a:t>
            </a:r>
          </a:p>
          <a:p>
            <a:pPr marL="574675" lvl="1" indent="-234950" eaLnBrk="1" hangingPunct="1"/>
            <a:r>
              <a:rPr lang="en-US" altLang="en-US" sz="1400" dirty="0" smtClean="0"/>
              <a:t>General visceral efferent (autonomic output, CN IX, X)</a:t>
            </a:r>
          </a:p>
          <a:p>
            <a:pPr marL="574675" lvl="1" indent="-234950" eaLnBrk="1" hangingPunct="1"/>
            <a:r>
              <a:rPr lang="en-US" altLang="en-US" sz="1400" dirty="0" smtClean="0"/>
              <a:t>Special visceral efferent (innervation of pharyngeal arch muscles of the larynx &amp; pharynx, CN IX, X, XI</a:t>
            </a:r>
            <a:r>
              <a:rPr lang="en-US" altLang="en-US" sz="1400" dirty="0" smtClean="0"/>
              <a:t>) – aka “</a:t>
            </a:r>
            <a:r>
              <a:rPr lang="en-US" altLang="en-US" sz="1400" dirty="0" err="1" smtClean="0"/>
              <a:t>branchiomotor</a:t>
            </a:r>
            <a:r>
              <a:rPr lang="en-US" altLang="en-US" sz="1400" dirty="0" smtClean="0"/>
              <a:t>”</a:t>
            </a:r>
            <a:endParaRPr lang="en-US" altLang="en-US" sz="1400" dirty="0" smtClean="0"/>
          </a:p>
          <a:p>
            <a:pPr marL="574675" lvl="1" indent="-234950" eaLnBrk="1" hangingPunct="1"/>
            <a:r>
              <a:rPr lang="en-US" altLang="en-US" sz="1400" dirty="0" smtClean="0"/>
              <a:t>Somatic efferent (innervation of skeletal muscles of the tongue, CN XII)</a:t>
            </a:r>
          </a:p>
        </p:txBody>
      </p:sp>
      <p:pic>
        <p:nvPicPr>
          <p:cNvPr id="37892" name="Picture 2"/>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735013" y="3590925"/>
            <a:ext cx="7673975"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Text Box 5"/>
          <p:cNvSpPr txBox="1">
            <a:spLocks noChangeArrowheads="1"/>
          </p:cNvSpPr>
          <p:nvPr/>
        </p:nvSpPr>
        <p:spPr bwMode="auto">
          <a:xfrm>
            <a:off x="5476875" y="3552825"/>
            <a:ext cx="3657600"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1100" b="1"/>
              <a:t>(covered by ependymal cells that produce CSF)</a:t>
            </a:r>
          </a:p>
        </p:txBody>
      </p:sp>
      <p:sp>
        <p:nvSpPr>
          <p:cNvPr id="7" name="Oval 6"/>
          <p:cNvSpPr/>
          <p:nvPr/>
        </p:nvSpPr>
        <p:spPr>
          <a:xfrm rot="1327453">
            <a:off x="5719992" y="5238004"/>
            <a:ext cx="201168" cy="164592"/>
          </a:xfrm>
          <a:prstGeom prst="ellipse">
            <a:avLst/>
          </a:prstGeom>
          <a:solidFill>
            <a:srgbClr val="0DA77F"/>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rot="20272547" flipH="1">
            <a:off x="6328444" y="5289623"/>
            <a:ext cx="201168" cy="164592"/>
          </a:xfrm>
          <a:prstGeom prst="ellipse">
            <a:avLst/>
          </a:prstGeom>
          <a:solidFill>
            <a:srgbClr val="0DA77F"/>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H="1">
            <a:off x="6459070" y="5130962"/>
            <a:ext cx="76200" cy="1683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609600" y="6135469"/>
            <a:ext cx="3276600" cy="646331"/>
          </a:xfrm>
          <a:prstGeom prst="rect">
            <a:avLst/>
          </a:prstGeom>
          <a:noFill/>
        </p:spPr>
        <p:txBody>
          <a:bodyPr wrap="square" rtlCol="0">
            <a:spAutoFit/>
          </a:bodyPr>
          <a:lstStyle/>
          <a:p>
            <a:r>
              <a:rPr lang="en-US" sz="1200" b="1" dirty="0" smtClean="0">
                <a:solidFill>
                  <a:srgbClr val="FF0000"/>
                </a:solidFill>
                <a:latin typeface="Candara" panose="020E0502030303020204" pitchFamily="34" charset="0"/>
              </a:rPr>
              <a:t>Note: the final position of the SVE column is generally </a:t>
            </a:r>
            <a:r>
              <a:rPr lang="en-US" sz="1200" b="1" u="sng" dirty="0" smtClean="0">
                <a:solidFill>
                  <a:srgbClr val="FF0000"/>
                </a:solidFill>
                <a:latin typeface="Candara" panose="020E0502030303020204" pitchFamily="34" charset="0"/>
              </a:rPr>
              <a:t>ventral</a:t>
            </a:r>
            <a:r>
              <a:rPr lang="en-US" sz="1200" b="1" dirty="0" smtClean="0">
                <a:solidFill>
                  <a:srgbClr val="FF0000"/>
                </a:solidFill>
                <a:latin typeface="Candara" panose="020E0502030303020204" pitchFamily="34" charset="0"/>
              </a:rPr>
              <a:t> (and slightly lateral) to the GSE column</a:t>
            </a:r>
            <a:endParaRPr lang="en-US" sz="1200" b="1" u="sng" dirty="0">
              <a:solidFill>
                <a:srgbClr val="FF0000"/>
              </a:solidFill>
              <a:latin typeface="Candara" panose="020E0502030303020204" pitchFamily="34" charset="0"/>
            </a:endParaRPr>
          </a:p>
        </p:txBody>
      </p:sp>
      <p:sp>
        <p:nvSpPr>
          <p:cNvPr id="9" name="Rectangle 8"/>
          <p:cNvSpPr/>
          <p:nvPr/>
        </p:nvSpPr>
        <p:spPr>
          <a:xfrm>
            <a:off x="4199965" y="5715000"/>
            <a:ext cx="1066800"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a:endCxn id="9" idx="1"/>
          </p:cNvCxnSpPr>
          <p:nvPr/>
        </p:nvCxnSpPr>
        <p:spPr>
          <a:xfrm flipV="1">
            <a:off x="3581400" y="6019800"/>
            <a:ext cx="618565"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5715000" y="5091955"/>
            <a:ext cx="76200" cy="1683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2057400" y="3313113"/>
            <a:ext cx="4957763" cy="354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itle 1"/>
          <p:cNvSpPr>
            <a:spLocks noGrp="1"/>
          </p:cNvSpPr>
          <p:nvPr>
            <p:ph type="title"/>
          </p:nvPr>
        </p:nvSpPr>
        <p:spPr>
          <a:xfrm>
            <a:off x="0" y="76200"/>
            <a:ext cx="9144000" cy="563563"/>
          </a:xfrm>
        </p:spPr>
        <p:txBody>
          <a:bodyPr/>
          <a:lstStyle/>
          <a:p>
            <a:pPr eaLnBrk="1" hangingPunct="1"/>
            <a:r>
              <a:rPr lang="en-US" altLang="en-US" smtClean="0"/>
              <a:t>Development of the metencephalon</a:t>
            </a:r>
          </a:p>
        </p:txBody>
      </p:sp>
      <p:sp>
        <p:nvSpPr>
          <p:cNvPr id="38916" name="Content Placeholder 2"/>
          <p:cNvSpPr>
            <a:spLocks noGrp="1"/>
          </p:cNvSpPr>
          <p:nvPr>
            <p:ph idx="1"/>
          </p:nvPr>
        </p:nvSpPr>
        <p:spPr>
          <a:xfrm>
            <a:off x="457200" y="609600"/>
            <a:ext cx="8229600" cy="2667000"/>
          </a:xfrm>
        </p:spPr>
        <p:txBody>
          <a:bodyPr/>
          <a:lstStyle/>
          <a:p>
            <a:pPr marL="225425" indent="-225425" eaLnBrk="1" hangingPunct="1"/>
            <a:r>
              <a:rPr lang="en-US" altLang="en-US" sz="1600" smtClean="0"/>
              <a:t>Rhombic lip develops into cerebellum</a:t>
            </a:r>
          </a:p>
          <a:p>
            <a:pPr marL="225425" indent="-225425" eaLnBrk="1" hangingPunct="1"/>
            <a:r>
              <a:rPr lang="en-US" altLang="en-US" sz="1600" smtClean="0"/>
              <a:t>Alar plate develops into 4 sensory tracts:</a:t>
            </a:r>
          </a:p>
          <a:p>
            <a:pPr marL="627063" lvl="1" indent="-169863" eaLnBrk="1" hangingPunct="1"/>
            <a:r>
              <a:rPr lang="en-US" altLang="en-US" sz="1400" smtClean="0"/>
              <a:t>Pontine nuclei (cerebellar input)</a:t>
            </a:r>
          </a:p>
          <a:p>
            <a:pPr marL="627063" lvl="1" indent="-169863" eaLnBrk="1" hangingPunct="1"/>
            <a:r>
              <a:rPr lang="en-US" altLang="en-US" sz="1400" smtClean="0"/>
              <a:t>Somatic afferent (general sensation from the face, tongue, and extraocular muscles, CN V, VI, VII)</a:t>
            </a:r>
          </a:p>
          <a:p>
            <a:pPr marL="627063" lvl="1" indent="-169863" eaLnBrk="1" hangingPunct="1"/>
            <a:r>
              <a:rPr lang="en-US" altLang="en-US" sz="1400" smtClean="0"/>
              <a:t>Special visceral afferent (taste, CN VII)</a:t>
            </a:r>
          </a:p>
          <a:p>
            <a:pPr marL="627063" lvl="1" indent="-169863" eaLnBrk="1" hangingPunct="1"/>
            <a:r>
              <a:rPr lang="en-US" altLang="en-US" sz="1400" smtClean="0"/>
              <a:t>General visceral afferent (autonomic input from soft palate &amp; pharynx, CN VII)</a:t>
            </a:r>
          </a:p>
          <a:p>
            <a:pPr marL="225425" indent="-225425" eaLnBrk="1" hangingPunct="1"/>
            <a:r>
              <a:rPr lang="en-US" altLang="en-US" sz="1600" smtClean="0"/>
              <a:t>Basal plate develops into 3 motor tracts:</a:t>
            </a:r>
          </a:p>
          <a:p>
            <a:pPr marL="627063" lvl="1" indent="-169863" eaLnBrk="1" hangingPunct="1"/>
            <a:r>
              <a:rPr lang="en-US" altLang="en-US" sz="1400" smtClean="0"/>
              <a:t>General visceral efferent (autonomic output to salivary and lacrimal glands, CN VII)</a:t>
            </a:r>
          </a:p>
          <a:p>
            <a:pPr marL="627063" lvl="1" indent="-169863" eaLnBrk="1" hangingPunct="1"/>
            <a:r>
              <a:rPr lang="en-US" altLang="en-US" sz="1400" smtClean="0"/>
              <a:t>Special visceral efferent (innervation of muscles of the face, via CN VII, and of mastication, via CN V)</a:t>
            </a:r>
          </a:p>
          <a:p>
            <a:pPr marL="627063" lvl="1" indent="-169863" eaLnBrk="1" hangingPunct="1"/>
            <a:r>
              <a:rPr lang="en-US" altLang="en-US" sz="1400" smtClean="0"/>
              <a:t>Somatic efferent (innervation of lateral rectus muscle of the eye, via CN VI)</a:t>
            </a:r>
            <a:endParaRPr lang="en-US" altLang="en-US" smtClean="0"/>
          </a:p>
        </p:txBody>
      </p:sp>
      <p:sp>
        <p:nvSpPr>
          <p:cNvPr id="6" name="Oval 5"/>
          <p:cNvSpPr/>
          <p:nvPr/>
        </p:nvSpPr>
        <p:spPr>
          <a:xfrm rot="20272547" flipH="1">
            <a:off x="4895875" y="5426675"/>
            <a:ext cx="258443" cy="234778"/>
          </a:xfrm>
          <a:prstGeom prst="ellipse">
            <a:avLst/>
          </a:prstGeom>
          <a:solidFill>
            <a:srgbClr val="0DA77F"/>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H="1">
            <a:off x="5029200" y="5257800"/>
            <a:ext cx="76200" cy="225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rot="20272547" flipH="1">
            <a:off x="3967408" y="5438521"/>
            <a:ext cx="205544" cy="234778"/>
          </a:xfrm>
          <a:prstGeom prst="ellipse">
            <a:avLst/>
          </a:prstGeom>
          <a:solidFill>
            <a:srgbClr val="0DA77F"/>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998260" y="5310039"/>
            <a:ext cx="76200" cy="22566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5656730"/>
            <a:ext cx="1524000" cy="1200329"/>
          </a:xfrm>
          <a:prstGeom prst="rect">
            <a:avLst/>
          </a:prstGeom>
          <a:noFill/>
        </p:spPr>
        <p:txBody>
          <a:bodyPr wrap="square" rtlCol="0">
            <a:spAutoFit/>
          </a:bodyPr>
          <a:lstStyle/>
          <a:p>
            <a:r>
              <a:rPr lang="en-US" sz="1200" b="1" dirty="0" smtClean="0">
                <a:solidFill>
                  <a:srgbClr val="FF0000"/>
                </a:solidFill>
                <a:latin typeface="Candara" panose="020E0502030303020204" pitchFamily="34" charset="0"/>
              </a:rPr>
              <a:t>Note: the final position of the SVE column is generally </a:t>
            </a:r>
            <a:r>
              <a:rPr lang="en-US" sz="1200" b="1" u="sng" dirty="0" smtClean="0">
                <a:solidFill>
                  <a:srgbClr val="FF0000"/>
                </a:solidFill>
                <a:latin typeface="Candara" panose="020E0502030303020204" pitchFamily="34" charset="0"/>
              </a:rPr>
              <a:t>ventral</a:t>
            </a:r>
            <a:r>
              <a:rPr lang="en-US" sz="1200" b="1" dirty="0" smtClean="0">
                <a:solidFill>
                  <a:srgbClr val="FF0000"/>
                </a:solidFill>
                <a:latin typeface="Candara" panose="020E0502030303020204" pitchFamily="34" charset="0"/>
              </a:rPr>
              <a:t> (and slightly lateral) to the GSE column</a:t>
            </a:r>
            <a:endParaRPr lang="en-US" sz="1200" b="1" u="sng" dirty="0">
              <a:solidFill>
                <a:srgbClr val="FF0000"/>
              </a:solidFill>
              <a:latin typeface="Candara" panose="020E0502030303020204" pitchFamily="34" charset="0"/>
            </a:endParaRPr>
          </a:p>
        </p:txBody>
      </p:sp>
      <p:sp>
        <p:nvSpPr>
          <p:cNvPr id="15" name="Rectangle 14"/>
          <p:cNvSpPr/>
          <p:nvPr/>
        </p:nvSpPr>
        <p:spPr>
          <a:xfrm>
            <a:off x="2021539" y="5629835"/>
            <a:ext cx="1228166" cy="609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a:endCxn id="15" idx="1"/>
          </p:cNvCxnSpPr>
          <p:nvPr/>
        </p:nvCxnSpPr>
        <p:spPr>
          <a:xfrm flipV="1">
            <a:off x="1402975" y="5934635"/>
            <a:ext cx="618564" cy="2286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0"/>
            <a:ext cx="8229600" cy="609600"/>
          </a:xfrm>
        </p:spPr>
        <p:txBody>
          <a:bodyPr/>
          <a:lstStyle/>
          <a:p>
            <a:pPr eaLnBrk="1" hangingPunct="1"/>
            <a:r>
              <a:rPr lang="en-US" altLang="en-US" smtClean="0"/>
              <a:t>Development of the cerebellum</a:t>
            </a:r>
          </a:p>
        </p:txBody>
      </p:sp>
      <p:sp>
        <p:nvSpPr>
          <p:cNvPr id="39939" name="Content Placeholder 2"/>
          <p:cNvSpPr>
            <a:spLocks noGrp="1"/>
          </p:cNvSpPr>
          <p:nvPr>
            <p:ph idx="1"/>
          </p:nvPr>
        </p:nvSpPr>
        <p:spPr>
          <a:xfrm>
            <a:off x="457200" y="609600"/>
            <a:ext cx="8229600" cy="2057400"/>
          </a:xfrm>
        </p:spPr>
        <p:txBody>
          <a:bodyPr/>
          <a:lstStyle/>
          <a:p>
            <a:pPr eaLnBrk="1" hangingPunct="1"/>
            <a:r>
              <a:rPr lang="en-US" altLang="en-US" sz="1400" smtClean="0"/>
              <a:t>Develops mostly from Rh1, pontine and olivary relay nuclei from Rh2-8</a:t>
            </a:r>
          </a:p>
          <a:p>
            <a:pPr eaLnBrk="1" hangingPunct="1"/>
            <a:r>
              <a:rPr lang="en-US" altLang="en-US" sz="1400" smtClean="0"/>
              <a:t>Anterior rhombic lip generate Purkinje cells</a:t>
            </a:r>
          </a:p>
          <a:p>
            <a:pPr eaLnBrk="1" hangingPunct="1"/>
            <a:r>
              <a:rPr lang="en-US" altLang="en-US" sz="1400" smtClean="0"/>
              <a:t>Migratory neuroblasts from Rh1 establish external granular layer which then migrate deep to the Purkinje cells to establish the inner granular layer; this process continues until the 2</a:t>
            </a:r>
            <a:r>
              <a:rPr lang="en-US" altLang="en-US" sz="1400" baseline="30000" smtClean="0"/>
              <a:t>nd</a:t>
            </a:r>
            <a:r>
              <a:rPr lang="en-US" altLang="en-US" sz="1400" smtClean="0"/>
              <a:t> post-natal year</a:t>
            </a:r>
          </a:p>
          <a:p>
            <a:pPr eaLnBrk="1" hangingPunct="1"/>
            <a:r>
              <a:rPr lang="en-US" altLang="en-US" sz="1400" smtClean="0"/>
              <a:t>Maturation of granule cells dependent on Shh from Purkinje cells; migration is dependent on radial glial cells (Bergmann glia)</a:t>
            </a:r>
          </a:p>
          <a:p>
            <a:pPr eaLnBrk="1" hangingPunct="1"/>
            <a:r>
              <a:rPr lang="en-US" altLang="en-US" sz="1400" smtClean="0"/>
              <a:t>Disruptions of cerebellar development result in ataxia, associated with several genetic disorders:</a:t>
            </a:r>
          </a:p>
          <a:p>
            <a:pPr lvl="1" eaLnBrk="1" hangingPunct="1"/>
            <a:r>
              <a:rPr lang="en-US" altLang="en-US" sz="1200" smtClean="0"/>
              <a:t>trisomy 18, trisomy 21, trisomy 13, 5p deletion (cri di chat syndrome), Friedrich ataxia, spinocerebellar ataxia (CAG trinucleotide repeat similar to Huntington disease) </a:t>
            </a:r>
          </a:p>
        </p:txBody>
      </p:sp>
      <p:pic>
        <p:nvPicPr>
          <p:cNvPr id="39940" name="Picture 2"/>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825625" y="2794000"/>
            <a:ext cx="5565775" cy="40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0" y="76200"/>
            <a:ext cx="9144000" cy="639763"/>
          </a:xfrm>
        </p:spPr>
        <p:txBody>
          <a:bodyPr/>
          <a:lstStyle/>
          <a:p>
            <a:pPr eaLnBrk="1" hangingPunct="1"/>
            <a:r>
              <a:rPr lang="en-US" altLang="en-US" smtClean="0"/>
              <a:t>Anatomy of the developing cerebellum</a:t>
            </a:r>
          </a:p>
        </p:txBody>
      </p:sp>
      <p:pic>
        <p:nvPicPr>
          <p:cNvPr id="40963" name="Picture 2"/>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a:stretch>
            <a:fillRect/>
          </a:stretch>
        </p:blipFill>
        <p:spPr bwMode="auto">
          <a:xfrm>
            <a:off x="1909763" y="1031875"/>
            <a:ext cx="5329237"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0" y="0"/>
            <a:ext cx="9144000" cy="639763"/>
          </a:xfrm>
        </p:spPr>
        <p:txBody>
          <a:bodyPr/>
          <a:lstStyle/>
          <a:p>
            <a:pPr eaLnBrk="1" hangingPunct="1"/>
            <a:r>
              <a:rPr lang="en-US" altLang="en-US" smtClean="0"/>
              <a:t>Development of the mesencephalon</a:t>
            </a:r>
          </a:p>
        </p:txBody>
      </p:sp>
      <p:sp>
        <p:nvSpPr>
          <p:cNvPr id="41987" name="Content Placeholder 2"/>
          <p:cNvSpPr>
            <a:spLocks noGrp="1"/>
          </p:cNvSpPr>
          <p:nvPr>
            <p:ph idx="1"/>
          </p:nvPr>
        </p:nvSpPr>
        <p:spPr>
          <a:xfrm>
            <a:off x="457200" y="685800"/>
            <a:ext cx="8229600" cy="2514600"/>
          </a:xfrm>
        </p:spPr>
        <p:txBody>
          <a:bodyPr/>
          <a:lstStyle/>
          <a:p>
            <a:pPr eaLnBrk="1" hangingPunct="1"/>
            <a:r>
              <a:rPr lang="en-US" altLang="en-US" sz="2000" smtClean="0"/>
              <a:t>Alar plate generates superior and inferior colliculi</a:t>
            </a:r>
          </a:p>
          <a:p>
            <a:pPr lvl="1" eaLnBrk="1" hangingPunct="1"/>
            <a:r>
              <a:rPr lang="en-US" altLang="en-US" sz="1600" smtClean="0"/>
              <a:t>Inferior colliculus: auditory relay</a:t>
            </a:r>
          </a:p>
          <a:p>
            <a:pPr lvl="1" eaLnBrk="1" hangingPunct="1"/>
            <a:r>
              <a:rPr lang="en-US" altLang="en-US" sz="1600" smtClean="0"/>
              <a:t>Superior colliculus: visual relay</a:t>
            </a:r>
          </a:p>
          <a:p>
            <a:pPr eaLnBrk="1" hangingPunct="1"/>
            <a:r>
              <a:rPr lang="en-US" altLang="en-US" sz="2000" smtClean="0"/>
              <a:t>Basal plate generates 4 motor tracts:</a:t>
            </a:r>
          </a:p>
          <a:p>
            <a:pPr lvl="1" eaLnBrk="1" hangingPunct="1"/>
            <a:r>
              <a:rPr lang="en-US" altLang="en-US" sz="1600" smtClean="0"/>
              <a:t>Somatic efferent (motor output to extraocular muscles, CN III, IV)</a:t>
            </a:r>
          </a:p>
          <a:p>
            <a:pPr lvl="1" eaLnBrk="1" hangingPunct="1"/>
            <a:r>
              <a:rPr lang="en-US" altLang="en-US" sz="1600" smtClean="0"/>
              <a:t>Visceral efferent (motor output to ciliary ganglion of the eye, CN III)</a:t>
            </a:r>
          </a:p>
          <a:p>
            <a:pPr lvl="1" eaLnBrk="1" hangingPunct="1"/>
            <a:r>
              <a:rPr lang="en-US" altLang="en-US" sz="1600" smtClean="0"/>
              <a:t>Red nucleus (motor relay to flexor muscles of the upper limb)</a:t>
            </a:r>
          </a:p>
          <a:p>
            <a:pPr lvl="1" eaLnBrk="1" hangingPunct="1"/>
            <a:r>
              <a:rPr lang="en-US" altLang="en-US" sz="1600" smtClean="0"/>
              <a:t>Substantia nigra (dopaminergic output to the basal ganglia of the telencephalon)</a:t>
            </a:r>
          </a:p>
        </p:txBody>
      </p:sp>
      <p:pic>
        <p:nvPicPr>
          <p:cNvPr id="41988"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673100" y="3573463"/>
            <a:ext cx="77851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title"/>
          </p:nvPr>
        </p:nvSpPr>
        <p:spPr/>
        <p:txBody>
          <a:bodyPr/>
          <a:lstStyle/>
          <a:p>
            <a:r>
              <a:rPr lang="en-US" altLang="en-US" smtClean="0"/>
              <a:t>Movie: neural induction</a:t>
            </a:r>
          </a:p>
        </p:txBody>
      </p:sp>
      <p:pic>
        <p:nvPicPr>
          <p:cNvPr id="3" name="neuralPlate.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3276600" y="1620838"/>
            <a:ext cx="2503488"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TextBox 4"/>
          <p:cNvSpPr txBox="1">
            <a:spLocks noChangeArrowheads="1"/>
          </p:cNvSpPr>
          <p:nvPr/>
        </p:nvSpPr>
        <p:spPr bwMode="auto">
          <a:xfrm>
            <a:off x="2743200" y="6172200"/>
            <a:ext cx="3613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hlinkClick r:id="rId5"/>
              </a:rPr>
              <a:t>(click here for QuickTime version)</a:t>
            </a:r>
            <a:endParaRPr lang="en-US" altLang="en-US"/>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274638"/>
            <a:ext cx="8229600" cy="792162"/>
          </a:xfrm>
        </p:spPr>
        <p:txBody>
          <a:bodyPr/>
          <a:lstStyle/>
          <a:p>
            <a:pPr eaLnBrk="1" hangingPunct="1"/>
            <a:r>
              <a:rPr lang="en-US" altLang="en-US" smtClean="0"/>
              <a:t>Development of the diencephalon</a:t>
            </a:r>
          </a:p>
        </p:txBody>
      </p:sp>
      <p:sp>
        <p:nvSpPr>
          <p:cNvPr id="43011" name="Content Placeholder 2"/>
          <p:cNvSpPr>
            <a:spLocks noGrp="1"/>
          </p:cNvSpPr>
          <p:nvPr>
            <p:ph idx="1"/>
          </p:nvPr>
        </p:nvSpPr>
        <p:spPr>
          <a:xfrm>
            <a:off x="0" y="1600200"/>
            <a:ext cx="4648200" cy="4525963"/>
          </a:xfrm>
        </p:spPr>
        <p:txBody>
          <a:bodyPr/>
          <a:lstStyle/>
          <a:p>
            <a:pPr marL="230188" indent="-230188" eaLnBrk="1" hangingPunct="1"/>
            <a:r>
              <a:rPr lang="en-US" altLang="en-US" sz="1800" smtClean="0"/>
              <a:t>Pineal gland: sleep-wake cycle, secretes melatonin</a:t>
            </a:r>
          </a:p>
          <a:p>
            <a:pPr marL="230188" indent="-230188" eaLnBrk="1" hangingPunct="1"/>
            <a:r>
              <a:rPr lang="en-US" altLang="en-US" sz="1800" smtClean="0"/>
              <a:t>Epithalamus: masticatory and swallowing functions</a:t>
            </a:r>
          </a:p>
          <a:p>
            <a:pPr marL="230188" indent="-230188" eaLnBrk="1" hangingPunct="1"/>
            <a:r>
              <a:rPr lang="en-US" altLang="en-US" sz="1800" smtClean="0"/>
              <a:t>Thalamus: major relay of sensory input to cerebral cortex</a:t>
            </a:r>
          </a:p>
          <a:p>
            <a:pPr marL="230188" indent="-230188" eaLnBrk="1" hangingPunct="1"/>
            <a:r>
              <a:rPr lang="en-US" altLang="en-US" sz="1800" smtClean="0"/>
              <a:t>Hypothalamus: master regulatory center (autonomic and endocrine) and also limbic system (emotion &amp; behavior)</a:t>
            </a:r>
          </a:p>
          <a:p>
            <a:pPr marL="230188" indent="-230188" eaLnBrk="1" hangingPunct="1"/>
            <a:r>
              <a:rPr lang="en-US" altLang="en-US" sz="1800" smtClean="0"/>
              <a:t>Hypophysis/infundibulum: posterior pituitary gland, secretes ADH and oxytocin </a:t>
            </a:r>
          </a:p>
          <a:p>
            <a:pPr marL="230188" indent="-230188" eaLnBrk="1" hangingPunct="1"/>
            <a:r>
              <a:rPr lang="en-US" altLang="en-US" sz="1800" smtClean="0"/>
              <a:t>Optic cup: retina of eye</a:t>
            </a:r>
          </a:p>
        </p:txBody>
      </p:sp>
      <p:pic>
        <p:nvPicPr>
          <p:cNvPr id="43012" name="Picture 2"/>
          <p:cNvPicPr>
            <a:picLocks noChangeAspect="1" noChangeArrowheads="1"/>
          </p:cNvPicPr>
          <p:nvPr/>
        </p:nvPicPr>
        <p:blipFill>
          <a:blip r:embed="rId2">
            <a:lum bright="-20000" contrast="40000"/>
            <a:extLst>
              <a:ext uri="{28A0092B-C50C-407E-A947-70E740481C1C}">
                <a14:useLocalDpi xmlns:a14="http://schemas.microsoft.com/office/drawing/2010/main" val="0"/>
              </a:ext>
            </a:extLst>
          </a:blip>
          <a:srcRect/>
          <a:stretch>
            <a:fillRect/>
          </a:stretch>
        </p:blipFill>
        <p:spPr bwMode="auto">
          <a:xfrm>
            <a:off x="4800600" y="1181100"/>
            <a:ext cx="434340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0"/>
            <a:ext cx="8229600" cy="487363"/>
          </a:xfrm>
        </p:spPr>
        <p:txBody>
          <a:bodyPr/>
          <a:lstStyle/>
          <a:p>
            <a:pPr eaLnBrk="1" hangingPunct="1"/>
            <a:r>
              <a:rPr lang="en-US" altLang="en-US" smtClean="0"/>
              <a:t>Development of the telencephalon</a:t>
            </a:r>
          </a:p>
        </p:txBody>
      </p:sp>
      <p:sp>
        <p:nvSpPr>
          <p:cNvPr id="7" name="Content Placeholder 6"/>
          <p:cNvSpPr>
            <a:spLocks noGrp="1"/>
          </p:cNvSpPr>
          <p:nvPr>
            <p:ph sz="half" idx="1"/>
          </p:nvPr>
        </p:nvSpPr>
        <p:spPr>
          <a:xfrm>
            <a:off x="304800" y="609600"/>
            <a:ext cx="4038600" cy="4114800"/>
          </a:xfrm>
        </p:spPr>
        <p:txBody>
          <a:bodyPr/>
          <a:lstStyle/>
          <a:p>
            <a:pPr marL="174625" indent="-174625" eaLnBrk="1" hangingPunct="1">
              <a:defRPr/>
            </a:pPr>
            <a:r>
              <a:rPr lang="en-US" sz="1400" dirty="0" smtClean="0"/>
              <a:t>Generates cerebral cortex:</a:t>
            </a:r>
          </a:p>
          <a:p>
            <a:pPr marL="341313" lvl="1" indent="-166688" eaLnBrk="1" hangingPunct="1">
              <a:defRPr/>
            </a:pPr>
            <a:r>
              <a:rPr lang="en-US" sz="1100" dirty="0" smtClean="0"/>
              <a:t>Neocortex: 6-layered cortex of frontal, temporal, parietal, and occipital lobes</a:t>
            </a:r>
          </a:p>
          <a:p>
            <a:pPr marL="341313" lvl="1" indent="-166688" eaLnBrk="1" hangingPunct="1">
              <a:defRPr/>
            </a:pPr>
            <a:r>
              <a:rPr lang="en-US" sz="1100" dirty="0" smtClean="0"/>
              <a:t>Archicortex: 3-layered cortex of hippocampus and dentate gyrus</a:t>
            </a:r>
          </a:p>
          <a:p>
            <a:pPr marL="341313" lvl="1" indent="-166688" eaLnBrk="1" hangingPunct="1">
              <a:defRPr/>
            </a:pPr>
            <a:r>
              <a:rPr lang="en-US" sz="1100" dirty="0" err="1" smtClean="0"/>
              <a:t>Paleocortex</a:t>
            </a:r>
            <a:r>
              <a:rPr lang="en-US" sz="1100" dirty="0" smtClean="0"/>
              <a:t>: olfactory cortex</a:t>
            </a:r>
          </a:p>
          <a:p>
            <a:pPr marL="174625" indent="-174625" eaLnBrk="1" hangingPunct="1">
              <a:defRPr/>
            </a:pPr>
            <a:r>
              <a:rPr lang="en-US" sz="1400" dirty="0" smtClean="0"/>
              <a:t>Generates basal ganglia:</a:t>
            </a:r>
          </a:p>
          <a:p>
            <a:pPr marL="341313" lvl="1" indent="-166688" eaLnBrk="1" hangingPunct="1">
              <a:defRPr/>
            </a:pPr>
            <a:r>
              <a:rPr lang="en-US" sz="1100" dirty="0" smtClean="0"/>
              <a:t>Caudate nucleus, </a:t>
            </a:r>
            <a:r>
              <a:rPr lang="en-US" sz="1100" dirty="0" err="1" smtClean="0"/>
              <a:t>lentiform</a:t>
            </a:r>
            <a:r>
              <a:rPr lang="en-US" sz="1100" dirty="0" smtClean="0"/>
              <a:t> nucleus, </a:t>
            </a:r>
            <a:r>
              <a:rPr lang="en-US" sz="1100" dirty="0" err="1" smtClean="0"/>
              <a:t>putamen</a:t>
            </a:r>
            <a:r>
              <a:rPr lang="en-US" sz="1100" dirty="0" smtClean="0"/>
              <a:t>, </a:t>
            </a:r>
            <a:r>
              <a:rPr lang="en-US" sz="1100" dirty="0" err="1" smtClean="0"/>
              <a:t>amygdala</a:t>
            </a:r>
            <a:endParaRPr lang="en-US" sz="1100" dirty="0" smtClean="0"/>
          </a:p>
          <a:p>
            <a:pPr marL="174625" indent="-174625" eaLnBrk="1" hangingPunct="1">
              <a:defRPr/>
            </a:pPr>
            <a:r>
              <a:rPr lang="en-US" sz="1400" dirty="0" err="1" smtClean="0"/>
              <a:t>Commissures</a:t>
            </a:r>
            <a:r>
              <a:rPr lang="en-US" sz="1400" dirty="0" smtClean="0"/>
              <a:t> interconnect the cerebral hemispheres:</a:t>
            </a:r>
          </a:p>
          <a:p>
            <a:pPr marL="341313" lvl="1" indent="-166688" eaLnBrk="1" hangingPunct="1">
              <a:defRPr/>
            </a:pPr>
            <a:r>
              <a:rPr lang="en-US" sz="1100" dirty="0" smtClean="0"/>
              <a:t>Anterior </a:t>
            </a:r>
            <a:r>
              <a:rPr lang="en-US" sz="1100" dirty="0" err="1" smtClean="0"/>
              <a:t>commissure</a:t>
            </a:r>
            <a:r>
              <a:rPr lang="en-US" sz="1100" dirty="0" smtClean="0"/>
              <a:t>: interconnects olfactory structure and some of temporal lobes</a:t>
            </a:r>
          </a:p>
          <a:p>
            <a:pPr marL="341313" lvl="1" indent="-166688" eaLnBrk="1" hangingPunct="1">
              <a:defRPr/>
            </a:pPr>
            <a:r>
              <a:rPr lang="en-US" sz="1100" dirty="0" smtClean="0"/>
              <a:t>Hippocampal </a:t>
            </a:r>
            <a:r>
              <a:rPr lang="en-US" sz="1100" dirty="0" err="1" smtClean="0"/>
              <a:t>commissure</a:t>
            </a:r>
            <a:r>
              <a:rPr lang="en-US" sz="1100" dirty="0" smtClean="0"/>
              <a:t>: interconnects the </a:t>
            </a:r>
            <a:r>
              <a:rPr lang="en-US" sz="1100" dirty="0" err="1" smtClean="0"/>
              <a:t>hippocampi</a:t>
            </a:r>
            <a:endParaRPr lang="en-US" sz="1100" dirty="0" smtClean="0"/>
          </a:p>
          <a:p>
            <a:pPr marL="341313" lvl="1" indent="-166688" eaLnBrk="1" hangingPunct="1">
              <a:defRPr/>
            </a:pPr>
            <a:r>
              <a:rPr lang="en-US" sz="1100" dirty="0" smtClean="0"/>
              <a:t>Corpus </a:t>
            </a:r>
            <a:r>
              <a:rPr lang="en-US" sz="1100" dirty="0" err="1" smtClean="0"/>
              <a:t>callosum</a:t>
            </a:r>
            <a:r>
              <a:rPr lang="en-US" sz="1100" dirty="0" smtClean="0"/>
              <a:t>: interconnects neocortex</a:t>
            </a:r>
          </a:p>
          <a:p>
            <a:pPr marL="174625" indent="-174625" eaLnBrk="1" hangingPunct="1">
              <a:buFont typeface="Arial" charset="0"/>
              <a:buNone/>
              <a:defRPr/>
            </a:pPr>
            <a:r>
              <a:rPr lang="en-US" sz="1400" dirty="0" smtClean="0"/>
              <a:t>Defects in </a:t>
            </a:r>
            <a:r>
              <a:rPr lang="en-US" sz="1400" dirty="0" err="1" smtClean="0"/>
              <a:t>telencephalic</a:t>
            </a:r>
            <a:r>
              <a:rPr lang="en-US" sz="1400" dirty="0" smtClean="0"/>
              <a:t> development:</a:t>
            </a:r>
          </a:p>
          <a:p>
            <a:pPr marL="574675" lvl="1" indent="-174625" eaLnBrk="1" hangingPunct="1">
              <a:defRPr/>
            </a:pPr>
            <a:r>
              <a:rPr lang="en-US" sz="1100" dirty="0" err="1" smtClean="0"/>
              <a:t>Holoprosencephaly</a:t>
            </a:r>
            <a:r>
              <a:rPr lang="en-US" sz="1100" dirty="0" smtClean="0"/>
              <a:t>: failure of midline cleavage of the forebrain, so a single ventricular cavity; associated with </a:t>
            </a:r>
            <a:r>
              <a:rPr lang="en-US" sz="1100" dirty="0" err="1" smtClean="0"/>
              <a:t>trisomy</a:t>
            </a:r>
            <a:r>
              <a:rPr lang="en-US" sz="1100" dirty="0" smtClean="0"/>
              <a:t> 13, fetal alcohol syndrome</a:t>
            </a:r>
          </a:p>
          <a:p>
            <a:pPr marL="574675" lvl="1" indent="-174625" eaLnBrk="1" hangingPunct="1">
              <a:defRPr/>
            </a:pPr>
            <a:r>
              <a:rPr lang="en-US" sz="1100" dirty="0" err="1" smtClean="0"/>
              <a:t>Schizencephaly</a:t>
            </a:r>
            <a:r>
              <a:rPr lang="en-US" sz="1100" dirty="0" smtClean="0"/>
              <a:t>: failure of corpus </a:t>
            </a:r>
            <a:r>
              <a:rPr lang="en-US" sz="1100" dirty="0" err="1" smtClean="0"/>
              <a:t>callosum</a:t>
            </a:r>
            <a:r>
              <a:rPr lang="en-US" sz="1100" dirty="0" smtClean="0"/>
              <a:t>; associated with mutations in EMX-2</a:t>
            </a:r>
          </a:p>
          <a:p>
            <a:pPr eaLnBrk="1" hangingPunct="1">
              <a:defRPr/>
            </a:pPr>
            <a:endParaRPr lang="en-US" sz="2400" dirty="0"/>
          </a:p>
        </p:txBody>
      </p:sp>
      <p:sp>
        <p:nvSpPr>
          <p:cNvPr id="44036" name="Content Placeholder 7"/>
          <p:cNvSpPr>
            <a:spLocks noGrp="1"/>
          </p:cNvSpPr>
          <p:nvPr>
            <p:ph sz="half" idx="2"/>
          </p:nvPr>
        </p:nvSpPr>
        <p:spPr/>
        <p:txBody>
          <a:bodyPr/>
          <a:lstStyle/>
          <a:p>
            <a:pPr eaLnBrk="1" hangingPunct="1"/>
            <a:endParaRPr lang="en-US" altLang="en-US" smtClean="0"/>
          </a:p>
        </p:txBody>
      </p:sp>
      <p:pic>
        <p:nvPicPr>
          <p:cNvPr id="44037" name="Picture 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4516438" y="685800"/>
            <a:ext cx="4627562"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2"/>
          <p:cNvPicPr>
            <a:picLocks noChangeAspect="1" noChangeArrowheads="1"/>
          </p:cNvPicPr>
          <p:nvPr/>
        </p:nvPicPr>
        <p:blipFill>
          <a:blip r:embed="rId3">
            <a:lum bright="-10000" contrast="20000"/>
            <a:extLst>
              <a:ext uri="{28A0092B-C50C-407E-A947-70E740481C1C}">
                <a14:useLocalDpi xmlns:a14="http://schemas.microsoft.com/office/drawing/2010/main" val="0"/>
              </a:ext>
            </a:extLst>
          </a:blip>
          <a:srcRect/>
          <a:stretch>
            <a:fillRect/>
          </a:stretch>
        </p:blipFill>
        <p:spPr bwMode="auto">
          <a:xfrm>
            <a:off x="9525" y="4724400"/>
            <a:ext cx="5003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0" y="76200"/>
            <a:ext cx="9144000" cy="990600"/>
          </a:xfrm>
        </p:spPr>
        <p:txBody>
          <a:bodyPr/>
          <a:lstStyle/>
          <a:p>
            <a:pPr eaLnBrk="1" hangingPunct="1"/>
            <a:r>
              <a:rPr lang="en-US" altLang="en-US" sz="4000" smtClean="0"/>
              <a:t>Anatomy of the developing cerebral cortex: </a:t>
            </a:r>
            <a:br>
              <a:rPr lang="en-US" altLang="en-US" sz="4000" smtClean="0"/>
            </a:br>
            <a:r>
              <a:rPr lang="en-US" altLang="en-US" sz="3200" smtClean="0"/>
              <a:t>sulci and gyri</a:t>
            </a:r>
            <a:endParaRPr lang="en-US" altLang="en-US" sz="4000" smtClean="0"/>
          </a:p>
        </p:txBody>
      </p:sp>
      <p:sp>
        <p:nvSpPr>
          <p:cNvPr id="45059" name="Content Placeholder 2"/>
          <p:cNvSpPr>
            <a:spLocks noGrp="1"/>
          </p:cNvSpPr>
          <p:nvPr>
            <p:ph idx="1"/>
          </p:nvPr>
        </p:nvSpPr>
        <p:spPr>
          <a:xfrm>
            <a:off x="5486400" y="1447800"/>
            <a:ext cx="3657600" cy="4724400"/>
          </a:xfrm>
        </p:spPr>
        <p:txBody>
          <a:bodyPr/>
          <a:lstStyle/>
          <a:p>
            <a:pPr marL="174625" indent="-174625" eaLnBrk="1" hangingPunct="1"/>
            <a:r>
              <a:rPr lang="en-US" altLang="en-US" sz="1600" smtClean="0"/>
              <a:t>Cerebral hemispheres expand greatly and eventually are limited by the size of the cranial vault –continued growth requires folding into sulci (grooves) and gyri (convolutions)</a:t>
            </a:r>
          </a:p>
          <a:p>
            <a:pPr marL="174625" indent="-174625" eaLnBrk="1" hangingPunct="1">
              <a:buFont typeface="Arial" charset="0"/>
              <a:buNone/>
            </a:pPr>
            <a:endParaRPr lang="en-US" altLang="en-US" sz="1600" smtClean="0"/>
          </a:p>
          <a:p>
            <a:pPr marL="174625" indent="-174625" eaLnBrk="1" hangingPunct="1"/>
            <a:r>
              <a:rPr lang="en-US" altLang="en-US" sz="1600" smtClean="0"/>
              <a:t>Disruptions in growth of the brain result in lissencephaly (smooth brain), e.g. premature differentiation of neural stem cells or insufficient proliferation of progenitors, many genes associated with this  (LIS1, DOUBLECORTIN) relate to migration of neurons </a:t>
            </a:r>
          </a:p>
          <a:p>
            <a:pPr marL="174625" indent="-174625" eaLnBrk="1" hangingPunct="1"/>
            <a:endParaRPr lang="en-US" altLang="en-US" sz="1600" smtClean="0"/>
          </a:p>
          <a:p>
            <a:pPr marL="174625" indent="-174625" eaLnBrk="1" hangingPunct="1"/>
            <a:r>
              <a:rPr lang="en-US" altLang="en-US" sz="1600" smtClean="0"/>
              <a:t>Growth of the brain continues until ~7 years of age; lack of this growth is microcephaly, associated with mutations in ASPM (Abnormal Spindle Microcephaly Associated) gene which regulates mitotic spindle function.</a:t>
            </a:r>
          </a:p>
        </p:txBody>
      </p:sp>
      <p:pic>
        <p:nvPicPr>
          <p:cNvPr id="45060"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0" y="1371600"/>
            <a:ext cx="558165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0" y="76200"/>
            <a:ext cx="9144000" cy="563563"/>
          </a:xfrm>
        </p:spPr>
        <p:txBody>
          <a:bodyPr/>
          <a:lstStyle/>
          <a:p>
            <a:pPr eaLnBrk="1" hangingPunct="1"/>
            <a:r>
              <a:rPr lang="en-US" altLang="en-US" sz="3200" smtClean="0"/>
              <a:t>Development of the ventricles and choroid plexus </a:t>
            </a:r>
          </a:p>
        </p:txBody>
      </p:sp>
      <p:sp>
        <p:nvSpPr>
          <p:cNvPr id="46083" name="Content Placeholder 2"/>
          <p:cNvSpPr>
            <a:spLocks noGrp="1"/>
          </p:cNvSpPr>
          <p:nvPr>
            <p:ph idx="1"/>
          </p:nvPr>
        </p:nvSpPr>
        <p:spPr>
          <a:xfrm>
            <a:off x="381000" y="762000"/>
            <a:ext cx="8229600" cy="2209800"/>
          </a:xfrm>
        </p:spPr>
        <p:txBody>
          <a:bodyPr/>
          <a:lstStyle/>
          <a:p>
            <a:pPr eaLnBrk="1" hangingPunct="1"/>
            <a:r>
              <a:rPr lang="en-US" altLang="en-US" sz="1600" smtClean="0"/>
              <a:t>Derived from central canal of the neural tube</a:t>
            </a:r>
          </a:p>
          <a:p>
            <a:pPr eaLnBrk="1" hangingPunct="1"/>
            <a:r>
              <a:rPr lang="en-US" altLang="en-US" sz="1600" smtClean="0"/>
              <a:t>As regions of the brain take shape, the ventricles are shaped into dilated regions (e.g. lateral ventricle, 3</a:t>
            </a:r>
            <a:r>
              <a:rPr lang="en-US" altLang="en-US" sz="1600" baseline="30000" smtClean="0"/>
              <a:t>rd</a:t>
            </a:r>
            <a:r>
              <a:rPr lang="en-US" altLang="en-US" sz="1600" smtClean="0"/>
              <a:t> ventricle, 4</a:t>
            </a:r>
            <a:r>
              <a:rPr lang="en-US" altLang="en-US" sz="1600" baseline="30000" smtClean="0"/>
              <a:t>th</a:t>
            </a:r>
            <a:r>
              <a:rPr lang="en-US" altLang="en-US" sz="1600" smtClean="0"/>
              <a:t> ventricle) connected by channels (e.g. foramen of Monro, cerebral aqueduct)</a:t>
            </a:r>
          </a:p>
          <a:p>
            <a:pPr eaLnBrk="1" hangingPunct="1"/>
            <a:r>
              <a:rPr lang="en-US" altLang="en-US" sz="1600" smtClean="0"/>
              <a:t>Ependymal cells in the roof of the lateral, 3</a:t>
            </a:r>
            <a:r>
              <a:rPr lang="en-US" altLang="en-US" sz="1600" baseline="30000" smtClean="0"/>
              <a:t>rd</a:t>
            </a:r>
            <a:r>
              <a:rPr lang="en-US" altLang="en-US" sz="1600" smtClean="0"/>
              <a:t>, and 4</a:t>
            </a:r>
            <a:r>
              <a:rPr lang="en-US" altLang="en-US" sz="1600" baseline="30000" smtClean="0"/>
              <a:t>th</a:t>
            </a:r>
            <a:r>
              <a:rPr lang="en-US" altLang="en-US" sz="1600" smtClean="0"/>
              <a:t> ventricle become specialized for the production of CSF</a:t>
            </a:r>
          </a:p>
          <a:p>
            <a:pPr eaLnBrk="1" hangingPunct="1"/>
            <a:r>
              <a:rPr lang="en-US" altLang="en-US" sz="1600" smtClean="0"/>
              <a:t>Blockage of the communicating channels can cause dilation of the ventricles or </a:t>
            </a:r>
            <a:r>
              <a:rPr lang="en-US" altLang="en-US" sz="1600" b="1" smtClean="0"/>
              <a:t>hydrocephalus</a:t>
            </a:r>
            <a:r>
              <a:rPr lang="en-US" altLang="en-US" sz="1600" smtClean="0"/>
              <a:t> </a:t>
            </a:r>
          </a:p>
        </p:txBody>
      </p:sp>
      <p:pic>
        <p:nvPicPr>
          <p:cNvPr id="46084" name="Picture 2"/>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520825" y="3081338"/>
            <a:ext cx="6122988" cy="377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idx="4294967295"/>
          </p:nvPr>
        </p:nvSpPr>
        <p:spPr>
          <a:xfrm>
            <a:off x="0" y="0"/>
            <a:ext cx="9144000" cy="792163"/>
          </a:xfrm>
        </p:spPr>
        <p:txBody>
          <a:bodyPr/>
          <a:lstStyle/>
          <a:p>
            <a:pPr eaLnBrk="1" hangingPunct="1">
              <a:defRPr/>
            </a:pPr>
            <a:r>
              <a:rPr lang="en-US" sz="3200" b="1" dirty="0" smtClean="0">
                <a:latin typeface="+mn-lt"/>
                <a:ea typeface="ＭＳ Ｐゴシック" pitchFamily="34" charset="-128"/>
                <a:cs typeface="Arial" charset="0"/>
              </a:rPr>
              <a:t>Hydrocephalus due to disruption of CSF flow</a:t>
            </a:r>
          </a:p>
        </p:txBody>
      </p:sp>
      <p:sp>
        <p:nvSpPr>
          <p:cNvPr id="47107" name="Content Placeholder 4"/>
          <p:cNvSpPr>
            <a:spLocks noGrp="1"/>
          </p:cNvSpPr>
          <p:nvPr>
            <p:ph idx="4294967295"/>
          </p:nvPr>
        </p:nvSpPr>
        <p:spPr>
          <a:xfrm>
            <a:off x="373063" y="838200"/>
            <a:ext cx="8636000" cy="1447800"/>
          </a:xfrm>
        </p:spPr>
        <p:txBody>
          <a:bodyPr/>
          <a:lstStyle/>
          <a:p>
            <a:pPr marL="0" indent="0" eaLnBrk="1" hangingPunct="1">
              <a:buFontTx/>
              <a:buNone/>
            </a:pPr>
            <a:r>
              <a:rPr lang="en-US" altLang="en-US" sz="2800" smtClean="0">
                <a:ea typeface="ＭＳ Ｐゴシック" pitchFamily="34" charset="-128"/>
                <a:cs typeface="Arial" charset="0"/>
              </a:rPr>
              <a:t>Disrupting flow of CSF causes it to accumulate within the ventricles of the brain –increased pressure leads to swelling of the entire cranium.</a:t>
            </a:r>
          </a:p>
        </p:txBody>
      </p:sp>
      <p:pic>
        <p:nvPicPr>
          <p:cNvPr id="4710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540000"/>
            <a:ext cx="68580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0"/>
            <a:ext cx="8229600" cy="792163"/>
          </a:xfrm>
        </p:spPr>
        <p:txBody>
          <a:bodyPr/>
          <a:lstStyle/>
          <a:p>
            <a:pPr eaLnBrk="1" hangingPunct="1"/>
            <a:r>
              <a:rPr lang="en-US" altLang="en-US" smtClean="0"/>
              <a:t>Arnold-Chiari malformation</a:t>
            </a:r>
          </a:p>
        </p:txBody>
      </p:sp>
      <p:sp>
        <p:nvSpPr>
          <p:cNvPr id="48131" name="Content Placeholder 2"/>
          <p:cNvSpPr>
            <a:spLocks noGrp="1"/>
          </p:cNvSpPr>
          <p:nvPr>
            <p:ph idx="1"/>
          </p:nvPr>
        </p:nvSpPr>
        <p:spPr>
          <a:xfrm>
            <a:off x="228600" y="838200"/>
            <a:ext cx="8458200" cy="2209800"/>
          </a:xfrm>
        </p:spPr>
        <p:txBody>
          <a:bodyPr/>
          <a:lstStyle/>
          <a:p>
            <a:pPr eaLnBrk="1" hangingPunct="1"/>
            <a:r>
              <a:rPr lang="en-US" altLang="en-US" sz="1600" smtClean="0"/>
              <a:t>Cerebromedullary malformation such that the cerebellum and medulla herniate through the foramen magnum thus obstructing the 4</a:t>
            </a:r>
            <a:r>
              <a:rPr lang="en-US" altLang="en-US" sz="1600" baseline="30000" smtClean="0"/>
              <a:t>th</a:t>
            </a:r>
            <a:r>
              <a:rPr lang="en-US" altLang="en-US" sz="1600" smtClean="0"/>
              <a:t> ventricle resulting in hydrocephalus</a:t>
            </a:r>
          </a:p>
          <a:p>
            <a:pPr eaLnBrk="1" hangingPunct="1"/>
            <a:r>
              <a:rPr lang="en-US" altLang="en-US" sz="1600" smtClean="0"/>
              <a:t>Frequently associated with spina bifida and malformations of the occipitovertebral joint</a:t>
            </a:r>
          </a:p>
          <a:p>
            <a:pPr eaLnBrk="1" hangingPunct="1"/>
            <a:r>
              <a:rPr lang="en-US" altLang="en-US" sz="1600" smtClean="0"/>
              <a:t>May be accompanied by dysphonia  (laryngeal paralysis) due to compression of vagus nerve.</a:t>
            </a:r>
          </a:p>
        </p:txBody>
      </p:sp>
      <p:pic>
        <p:nvPicPr>
          <p:cNvPr id="48132" name="Picture 3"/>
          <p:cNvPicPr>
            <a:picLocks noChangeAspect="1" noChangeArrowheads="1"/>
          </p:cNvPicPr>
          <p:nvPr/>
        </p:nvPicPr>
        <p:blipFill>
          <a:blip r:embed="rId2">
            <a:lum bright="-10000" contrast="20000"/>
            <a:extLst>
              <a:ext uri="{28A0092B-C50C-407E-A947-70E740481C1C}">
                <a14:useLocalDpi xmlns:a14="http://schemas.microsoft.com/office/drawing/2010/main" val="0"/>
              </a:ext>
            </a:extLst>
          </a:blip>
          <a:srcRect/>
          <a:stretch>
            <a:fillRect/>
          </a:stretch>
        </p:blipFill>
        <p:spPr bwMode="auto">
          <a:xfrm>
            <a:off x="1600200" y="2351088"/>
            <a:ext cx="5867400"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UT0008"/>
          <p:cNvPicPr>
            <a:picLocks noChangeAspect="1" noChangeArrowheads="1"/>
          </p:cNvPicPr>
          <p:nvPr/>
        </p:nvPicPr>
        <p:blipFill>
          <a:blip r:embed="rId3">
            <a:lum bright="-18000" contrast="30000"/>
            <a:extLst>
              <a:ext uri="{28A0092B-C50C-407E-A947-70E740481C1C}">
                <a14:useLocalDpi xmlns:a14="http://schemas.microsoft.com/office/drawing/2010/main" val="0"/>
              </a:ext>
            </a:extLst>
          </a:blip>
          <a:srcRect/>
          <a:stretch>
            <a:fillRect/>
          </a:stretch>
        </p:blipFill>
        <p:spPr bwMode="auto">
          <a:xfrm>
            <a:off x="457200" y="1143000"/>
            <a:ext cx="3509963"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Rectangle 3"/>
          <p:cNvSpPr>
            <a:spLocks noGrp="1" noChangeArrowheads="1"/>
          </p:cNvSpPr>
          <p:nvPr>
            <p:ph type="title"/>
          </p:nvPr>
        </p:nvSpPr>
        <p:spPr>
          <a:xfrm>
            <a:off x="457200" y="274638"/>
            <a:ext cx="8229600" cy="715962"/>
          </a:xfrm>
        </p:spPr>
        <p:txBody>
          <a:bodyPr/>
          <a:lstStyle/>
          <a:p>
            <a:r>
              <a:rPr lang="en-US" altLang="en-US" sz="3600" smtClean="0"/>
              <a:t>Neurulation: folding of the neural plate</a:t>
            </a:r>
          </a:p>
        </p:txBody>
      </p:sp>
      <p:sp>
        <p:nvSpPr>
          <p:cNvPr id="7172" name="Rectangle 4"/>
          <p:cNvSpPr>
            <a:spLocks noGrp="1" noChangeArrowheads="1"/>
          </p:cNvSpPr>
          <p:nvPr>
            <p:ph type="body" idx="1"/>
          </p:nvPr>
        </p:nvSpPr>
        <p:spPr>
          <a:xfrm>
            <a:off x="4572000" y="1600200"/>
            <a:ext cx="4267200" cy="4525963"/>
          </a:xfrm>
        </p:spPr>
        <p:txBody>
          <a:bodyPr/>
          <a:lstStyle/>
          <a:p>
            <a:pPr marL="231775" indent="-231775">
              <a:buFontTx/>
              <a:buAutoNum type="arabicPeriod"/>
            </a:pPr>
            <a:r>
              <a:rPr lang="en-US" altLang="en-US" sz="1800" smtClean="0"/>
              <a:t>Median hinge point forms (probably due to signaling from notochord) –columnar cells adopt triangular morphology (apical actin constriction, like a purse string)</a:t>
            </a:r>
          </a:p>
          <a:p>
            <a:pPr marL="231775" indent="-231775">
              <a:buFontTx/>
              <a:buAutoNum type="arabicPeriod"/>
            </a:pPr>
            <a:r>
              <a:rPr lang="en-US" altLang="en-US" sz="1800" smtClean="0"/>
              <a:t>Lateral hinge point forms by a similar mechanism (probably due to signaling from nearby mesoderm).</a:t>
            </a:r>
          </a:p>
          <a:p>
            <a:pPr marL="231775" indent="-231775">
              <a:buFontTx/>
              <a:buAutoNum type="arabicPeriod"/>
            </a:pPr>
            <a:r>
              <a:rPr lang="en-US" altLang="en-US" sz="1800" smtClean="0"/>
              <a:t>As neural folds close, neural crest delaminates and migrates away (more on that later…)</a:t>
            </a:r>
          </a:p>
          <a:p>
            <a:pPr marL="231775" indent="-231775">
              <a:buFontTx/>
              <a:buAutoNum type="arabicPeriod"/>
            </a:pPr>
            <a:r>
              <a:rPr lang="en-US" altLang="en-US" sz="1800" smtClean="0"/>
              <a:t>Closure happens first in middle of the tube and then zips rostrally and caudally.</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C:\Users\Matt Velkey\Documents\TEACHING\EMBRYOLOGY\embryoImages\LangmansEmbryo-11thEd-figures\chapter06\jpg\Figure 6-02.jpg"/>
          <p:cNvPicPr>
            <a:picLocks noChangeAspect="1" noChangeArrowheads="1"/>
          </p:cNvPicPr>
          <p:nvPr/>
        </p:nvPicPr>
        <p:blipFill>
          <a:blip r:embed="rId3">
            <a:extLst>
              <a:ext uri="{28A0092B-C50C-407E-A947-70E740481C1C}">
                <a14:useLocalDpi xmlns:a14="http://schemas.microsoft.com/office/drawing/2010/main" val="0"/>
              </a:ext>
            </a:extLst>
          </a:blip>
          <a:srcRect r="52866"/>
          <a:stretch>
            <a:fillRect/>
          </a:stretch>
        </p:blipFill>
        <p:spPr bwMode="auto">
          <a:xfrm>
            <a:off x="0" y="0"/>
            <a:ext cx="23495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5" descr="C:\Users\Matt Velkey\Documents\TEACHING\EMBRYOLOGY\embryoImages\LangmansEmbryo-11thEd-figures\chapter06\jpg\Figure 6-03.jpg"/>
          <p:cNvPicPr>
            <a:picLocks noChangeAspect="1" noChangeArrowheads="1"/>
          </p:cNvPicPr>
          <p:nvPr/>
        </p:nvPicPr>
        <p:blipFill>
          <a:blip r:embed="rId4">
            <a:extLst>
              <a:ext uri="{28A0092B-C50C-407E-A947-70E740481C1C}">
                <a14:useLocalDpi xmlns:a14="http://schemas.microsoft.com/office/drawing/2010/main" val="0"/>
              </a:ext>
            </a:extLst>
          </a:blip>
          <a:srcRect r="54283"/>
          <a:stretch>
            <a:fillRect/>
          </a:stretch>
        </p:blipFill>
        <p:spPr bwMode="auto">
          <a:xfrm>
            <a:off x="2438400" y="0"/>
            <a:ext cx="2379663"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itle 1"/>
          <p:cNvSpPr>
            <a:spLocks noGrp="1"/>
          </p:cNvSpPr>
          <p:nvPr>
            <p:ph type="title"/>
          </p:nvPr>
        </p:nvSpPr>
        <p:spPr>
          <a:xfrm>
            <a:off x="5029200" y="0"/>
            <a:ext cx="3657600" cy="1905000"/>
          </a:xfrm>
        </p:spPr>
        <p:txBody>
          <a:bodyPr/>
          <a:lstStyle/>
          <a:p>
            <a:r>
              <a:rPr lang="en-US" altLang="en-US" sz="3200" b="1" smtClean="0"/>
              <a:t>Neurulation: </a:t>
            </a:r>
            <a:br>
              <a:rPr lang="en-US" altLang="en-US" sz="3200" b="1" smtClean="0"/>
            </a:br>
            <a:r>
              <a:rPr lang="en-US" altLang="en-US" sz="3200" smtClean="0"/>
              <a:t>folding and closure of the neural plate</a:t>
            </a:r>
          </a:p>
        </p:txBody>
      </p:sp>
      <p:sp>
        <p:nvSpPr>
          <p:cNvPr id="8197" name="Text Placeholder 3"/>
          <p:cNvSpPr>
            <a:spLocks noGrp="1"/>
          </p:cNvSpPr>
          <p:nvPr>
            <p:ph type="body" sz="half" idx="2"/>
          </p:nvPr>
        </p:nvSpPr>
        <p:spPr>
          <a:xfrm>
            <a:off x="4876800" y="2209800"/>
            <a:ext cx="4038600" cy="4114800"/>
          </a:xfrm>
        </p:spPr>
        <p:txBody>
          <a:bodyPr/>
          <a:lstStyle/>
          <a:p>
            <a:r>
              <a:rPr lang="en-US" altLang="en-US" sz="2000" smtClean="0"/>
              <a:t>Folding and closure of the neural tube occurs first in the cervical region.</a:t>
            </a:r>
          </a:p>
          <a:p>
            <a:r>
              <a:rPr lang="en-US" altLang="en-US" sz="2000" smtClean="0"/>
              <a:t>The neural tube then “zips” up toward the head and toward the tail, leaving two openings which are the </a:t>
            </a:r>
            <a:r>
              <a:rPr lang="en-US" altLang="en-US" sz="2000" b="1" smtClean="0"/>
              <a:t>anterior </a:t>
            </a:r>
            <a:r>
              <a:rPr lang="en-US" altLang="en-US" sz="2000" smtClean="0"/>
              <a:t>and </a:t>
            </a:r>
            <a:r>
              <a:rPr lang="en-US" altLang="en-US" sz="2000" b="1" smtClean="0"/>
              <a:t>posterior neuropores.</a:t>
            </a:r>
          </a:p>
          <a:p>
            <a:r>
              <a:rPr lang="en-US" altLang="en-US" sz="2000" smtClean="0"/>
              <a:t>The </a:t>
            </a:r>
            <a:r>
              <a:rPr lang="en-US" altLang="en-US" sz="2000" b="1" smtClean="0"/>
              <a:t>anterior neuropore</a:t>
            </a:r>
            <a:r>
              <a:rPr lang="en-US" altLang="en-US" sz="2000" smtClean="0"/>
              <a:t> closes around day 25.</a:t>
            </a:r>
          </a:p>
          <a:p>
            <a:r>
              <a:rPr lang="en-US" altLang="en-US" sz="2000" smtClean="0"/>
              <a:t>The </a:t>
            </a:r>
            <a:r>
              <a:rPr lang="en-US" altLang="en-US" sz="2000" b="1" smtClean="0"/>
              <a:t>posterior neuropore </a:t>
            </a:r>
            <a:r>
              <a:rPr lang="en-US" altLang="en-US" sz="2000" smtClean="0"/>
              <a:t>closes around day 28.</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3"/>
          <p:cNvSpPr>
            <a:spLocks noGrp="1" noChangeArrowheads="1"/>
          </p:cNvSpPr>
          <p:nvPr>
            <p:ph type="title"/>
          </p:nvPr>
        </p:nvSpPr>
        <p:spPr>
          <a:xfrm>
            <a:off x="2286000" y="274638"/>
            <a:ext cx="4572000" cy="1143000"/>
          </a:xfrm>
        </p:spPr>
        <p:txBody>
          <a:bodyPr/>
          <a:lstStyle/>
          <a:p>
            <a:r>
              <a:rPr lang="en-US" altLang="en-US" smtClean="0"/>
              <a:t>Movie:</a:t>
            </a:r>
            <a:br>
              <a:rPr lang="en-US" altLang="en-US" smtClean="0"/>
            </a:br>
            <a:r>
              <a:rPr lang="en-US" altLang="en-US" sz="2400" smtClean="0"/>
              <a:t>Neurulation</a:t>
            </a:r>
          </a:p>
        </p:txBody>
      </p:sp>
      <p:pic>
        <p:nvPicPr>
          <p:cNvPr id="2" name="neurulation.avi">
            <a:hlinkClick r:id="" action="ppaction://media"/>
          </p:cNvPr>
          <p:cNvPicPr>
            <a:picLocks noRot="1" noChangeAspect="1"/>
          </p:cNvPicPr>
          <p:nvPr>
            <a:videoFile r:link="rId1"/>
          </p:nvPr>
        </p:nvPicPr>
        <p:blipFill>
          <a:blip r:embed="rId4">
            <a:extLst>
              <a:ext uri="{28A0092B-C50C-407E-A947-70E740481C1C}">
                <a14:useLocalDpi xmlns:a14="http://schemas.microsoft.com/office/drawing/2010/main" val="0"/>
              </a:ext>
            </a:extLst>
          </a:blip>
          <a:srcRect/>
          <a:stretch>
            <a:fillRect/>
          </a:stretch>
        </p:blipFill>
        <p:spPr bwMode="auto">
          <a:xfrm>
            <a:off x="2743200" y="1981200"/>
            <a:ext cx="3429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2906713" y="6186488"/>
            <a:ext cx="3317875" cy="369887"/>
          </a:xfrm>
          <a:prstGeom prst="rect">
            <a:avLst/>
          </a:prstGeom>
          <a:noFill/>
        </p:spPr>
        <p:txBody>
          <a:bodyPr wrap="none">
            <a:spAutoFit/>
          </a:bodyPr>
          <a:lstStyle/>
          <a:p>
            <a:pPr>
              <a:defRPr/>
            </a:pPr>
            <a:r>
              <a:rPr lang="en-US" dirty="0">
                <a:latin typeface="+mn-lt"/>
                <a:hlinkClick r:id="rId5"/>
              </a:rPr>
              <a:t>(click here for QuickTime version)</a:t>
            </a:r>
            <a:endParaRPr lang="en-US" dirty="0">
              <a:latin typeface="+mn-lt"/>
            </a:endParaRP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idx="4294967295"/>
          </p:nvPr>
        </p:nvSpPr>
        <p:spPr>
          <a:xfrm>
            <a:off x="457200" y="274638"/>
            <a:ext cx="8229600" cy="1782762"/>
          </a:xfrm>
        </p:spPr>
        <p:txBody>
          <a:bodyPr/>
          <a:lstStyle/>
          <a:p>
            <a:pPr eaLnBrk="1" hangingPunct="1"/>
            <a:r>
              <a:rPr lang="en-US" altLang="en-US" sz="3600" smtClean="0">
                <a:latin typeface="Arial" charset="0"/>
                <a:ea typeface="ＭＳ Ｐゴシック" pitchFamily="34" charset="-128"/>
                <a:cs typeface="Arial" charset="0"/>
              </a:rPr>
              <a:t>Failure of neuropores to close can cause neural tube defects</a:t>
            </a:r>
            <a:r>
              <a:rPr lang="en-US" altLang="en-US" sz="3200" smtClean="0">
                <a:latin typeface="Arial" charset="0"/>
                <a:ea typeface="ＭＳ Ｐゴシック" pitchFamily="34" charset="-128"/>
                <a:cs typeface="Arial" charset="0"/>
              </a:rPr>
              <a:t>  </a:t>
            </a:r>
            <a:br>
              <a:rPr lang="en-US" altLang="en-US" sz="3200" smtClean="0">
                <a:latin typeface="Arial" charset="0"/>
                <a:ea typeface="ＭＳ Ｐゴシック" pitchFamily="34" charset="-128"/>
                <a:cs typeface="Arial" charset="0"/>
              </a:rPr>
            </a:br>
            <a:r>
              <a:rPr lang="en-US" altLang="en-US" sz="2400" smtClean="0">
                <a:latin typeface="Arial" charset="0"/>
                <a:ea typeface="ＭＳ Ｐゴシック" pitchFamily="34" charset="-128"/>
                <a:cs typeface="Arial" charset="0"/>
              </a:rPr>
              <a:t>anterior neuropore: anencephaly</a:t>
            </a:r>
            <a:br>
              <a:rPr lang="en-US" altLang="en-US" sz="2400" smtClean="0">
                <a:latin typeface="Arial" charset="0"/>
                <a:ea typeface="ＭＳ Ｐゴシック" pitchFamily="34" charset="-128"/>
                <a:cs typeface="Arial" charset="0"/>
              </a:rPr>
            </a:br>
            <a:r>
              <a:rPr lang="en-US" altLang="en-US" sz="2400" smtClean="0">
                <a:latin typeface="Arial" charset="0"/>
                <a:ea typeface="ＭＳ Ｐゴシック" pitchFamily="34" charset="-128"/>
                <a:cs typeface="Arial" charset="0"/>
              </a:rPr>
              <a:t>posterior neuropore: spina bifida</a:t>
            </a:r>
            <a:endParaRPr lang="en-US" altLang="en-US" sz="3600" smtClean="0">
              <a:latin typeface="Arial" charset="0"/>
              <a:ea typeface="ＭＳ Ｐゴシック" pitchFamily="34" charset="-128"/>
              <a:cs typeface="Arial" charset="0"/>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2667000"/>
            <a:ext cx="8610600" cy="290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8413750" y="6051550"/>
            <a:ext cx="185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altLang="en-US" sz="2400"/>
          </a:p>
        </p:txBody>
      </p:sp>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74663" y="0"/>
            <a:ext cx="9890126" cy="1371600"/>
          </a:xfrm>
        </p:spPr>
        <p:txBody>
          <a:bodyPr/>
          <a:lstStyle/>
          <a:p>
            <a:pPr eaLnBrk="1" hangingPunct="1"/>
            <a:r>
              <a:rPr lang="en-US" altLang="en-US" sz="2400" smtClean="0">
                <a:latin typeface="Arial" charset="0"/>
                <a:ea typeface="ＭＳ Ｐゴシック" pitchFamily="34" charset="-128"/>
              </a:rPr>
              <a:t>Neural tube closure defects</a:t>
            </a:r>
            <a:br>
              <a:rPr lang="en-US" altLang="en-US" sz="2400" smtClean="0">
                <a:latin typeface="Arial" charset="0"/>
                <a:ea typeface="ＭＳ Ｐゴシック" pitchFamily="34" charset="-128"/>
              </a:rPr>
            </a:br>
            <a:r>
              <a:rPr lang="en-US" altLang="en-US" sz="2400" smtClean="0">
                <a:latin typeface="Arial" charset="0"/>
                <a:ea typeface="ＭＳ Ｐゴシック" pitchFamily="34" charset="-128"/>
              </a:rPr>
              <a:t>A.  Rachischisis, B.  Spina bifida occulta, C.  Meningocele,</a:t>
            </a:r>
            <a:br>
              <a:rPr lang="en-US" altLang="en-US" sz="2400" smtClean="0">
                <a:latin typeface="Arial" charset="0"/>
                <a:ea typeface="ＭＳ Ｐゴシック" pitchFamily="34" charset="-128"/>
              </a:rPr>
            </a:br>
            <a:r>
              <a:rPr lang="en-US" altLang="en-US" sz="2400" smtClean="0">
                <a:latin typeface="Arial" charset="0"/>
                <a:ea typeface="ＭＳ Ｐゴシック" pitchFamily="34" charset="-128"/>
              </a:rPr>
              <a:t> D.  Myelomeningocele</a:t>
            </a:r>
            <a:endParaRPr lang="en-US" altLang="en-US" smtClean="0">
              <a:ea typeface="ＭＳ Ｐゴシック" pitchFamily="34" charset="-128"/>
            </a:endParaRPr>
          </a:p>
        </p:txBody>
      </p:sp>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8" y="1328738"/>
            <a:ext cx="7045325" cy="552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5.1.1.3052"/>
  <p:tag name="PPTVERSION" val="14"/>
  <p:tag name="TPOS" val="2"/>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ags/tag3.xml><?xml version="1.0" encoding="utf-8"?>
<p:tagLst xmlns:a="http://schemas.openxmlformats.org/drawingml/2006/main" xmlns:r="http://schemas.openxmlformats.org/officeDocument/2006/relationships" xmlns:p="http://schemas.openxmlformats.org/presentationml/2006/main">
  <p:tag name="TYPE" val="0"/>
  <p:tag name="POINTS" val="1"/>
  <p:tag name="TIME" val="15"/>
  <p:tag name="QUESTION" val="1"/>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 name="QUESTION" val="1"/>
  <p:tag name="TYPE"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1176</TotalTime>
  <Words>2557</Words>
  <Application>Microsoft Office PowerPoint</Application>
  <PresentationFormat>On-screen Show (4:3)</PresentationFormat>
  <Paragraphs>218</Paragraphs>
  <Slides>45</Slides>
  <Notes>12</Notes>
  <HiddenSlides>0</HiddenSlides>
  <MMClips>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Development of the Nervous System</vt:lpstr>
      <vt:lpstr>The three germ layers are formed at gastrulation</vt:lpstr>
      <vt:lpstr>Neural Induction: In addition to patterning the forming mesoderm, the primitive node also sets up the neural plate</vt:lpstr>
      <vt:lpstr>Movie: neural induction</vt:lpstr>
      <vt:lpstr>Neurulation: folding of the neural plate</vt:lpstr>
      <vt:lpstr>Neurulation:  folding and closure of the neural plate</vt:lpstr>
      <vt:lpstr>Movie: Neurulation</vt:lpstr>
      <vt:lpstr>Failure of neuropores to close can cause neural tube defects   anterior neuropore: anencephaly posterior neuropore: spina bifida</vt:lpstr>
      <vt:lpstr>Neural tube closure defects A.  Rachischisis, B.  Spina bifida occulta, C.  Meningocele,  D.  Myelomeningocele</vt:lpstr>
      <vt:lpstr>“Regression” of the spinal cord</vt:lpstr>
      <vt:lpstr>The early neural tube is a pseudostratified epithelium</vt:lpstr>
      <vt:lpstr>Histogenesis of the central nervous system: proliferation, migration, and differentiation</vt:lpstr>
      <vt:lpstr>Neural cell lineages</vt:lpstr>
      <vt:lpstr>PowerPoint Presentation</vt:lpstr>
      <vt:lpstr>The developing neural tube is divided into 4 plates</vt:lpstr>
      <vt:lpstr>Dorsoventral patterning in the neural tube</vt:lpstr>
      <vt:lpstr>Early signaling establishes the neural crest, alar plate, and basal plate </vt:lpstr>
      <vt:lpstr>Neural Crest: the “4th germ layer”</vt:lpstr>
      <vt:lpstr>Major Derivatives of the Neural Crest</vt:lpstr>
      <vt:lpstr>Trunk Neural Crest:  sensory lineage</vt:lpstr>
      <vt:lpstr>Innervation is segmental (dermatomes)</vt:lpstr>
      <vt:lpstr>Sensory neurons send axons into dorsal horn. Motor neurons send axons out of vental horn.</vt:lpstr>
      <vt:lpstr>Trunk Neural Crest:  sympathoadrenal lineage</vt:lpstr>
      <vt:lpstr>Trunk  Neural  Crest: sympathetic nervous system</vt:lpstr>
      <vt:lpstr>Parasympathetic Nervous System: derived from  cranial, vagal, and lumbosacral crest</vt:lpstr>
      <vt:lpstr>Circumpharyngeal Neural Crest: vagal crest</vt:lpstr>
      <vt:lpstr>Innervation of the Gut: vagal and lumbosacral crest</vt:lpstr>
      <vt:lpstr>Circumpharyngeal Neural Crest:</vt:lpstr>
      <vt:lpstr>Cranial Neural Crest: Contribute to forehead, face, jaw, and pharyngeal arch derivatives</vt:lpstr>
      <vt:lpstr>Cranial Neural Crest and Cranial Nerves</vt:lpstr>
      <vt:lpstr>Cranial nerve ganglia arise from neural crest and ectodermal placodes</vt:lpstr>
      <vt:lpstr>Major divisions of the developing brain: 3 parts, then 5 parts</vt:lpstr>
      <vt:lpstr>Major divisions of the developing brain: 3 parts, then 5 parts</vt:lpstr>
      <vt:lpstr>Additional signaling centers pattern the fore-, mid-, and hindbrain </vt:lpstr>
      <vt:lpstr>Development of the myelencephalon </vt:lpstr>
      <vt:lpstr>Development of the metencephalon</vt:lpstr>
      <vt:lpstr>Development of the cerebellum</vt:lpstr>
      <vt:lpstr>Anatomy of the developing cerebellum</vt:lpstr>
      <vt:lpstr>Development of the mesencephalon</vt:lpstr>
      <vt:lpstr>Development of the diencephalon</vt:lpstr>
      <vt:lpstr>Development of the telencephalon</vt:lpstr>
      <vt:lpstr>Anatomy of the developing cerebral cortex:  sulci and gyri</vt:lpstr>
      <vt:lpstr>Development of the ventricles and choroid plexus </vt:lpstr>
      <vt:lpstr>Hydrocephalus due to disruption of CSF flow</vt:lpstr>
      <vt:lpstr>Arnold-Chiari malformation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of the Central Nervous System</dc:title>
  <dc:creator>J. Matthew Velkey</dc:creator>
  <cp:lastModifiedBy>J. Matthew Velkey</cp:lastModifiedBy>
  <cp:revision>81</cp:revision>
  <dcterms:created xsi:type="dcterms:W3CDTF">2009-10-27T16:02:18Z</dcterms:created>
  <dcterms:modified xsi:type="dcterms:W3CDTF">2015-01-12T02:42:46Z</dcterms:modified>
</cp:coreProperties>
</file>