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81" r:id="rId2"/>
  </p:sldMasterIdLst>
  <p:notesMasterIdLst>
    <p:notesMasterId r:id="rId61"/>
  </p:notesMasterIdLst>
  <p:handoutMasterIdLst>
    <p:handoutMasterId r:id="rId62"/>
  </p:handoutMasterIdLst>
  <p:sldIdLst>
    <p:sldId id="324" r:id="rId3"/>
    <p:sldId id="432" r:id="rId4"/>
    <p:sldId id="433" r:id="rId5"/>
    <p:sldId id="350" r:id="rId6"/>
    <p:sldId id="428" r:id="rId7"/>
    <p:sldId id="431" r:id="rId8"/>
    <p:sldId id="478" r:id="rId9"/>
    <p:sldId id="429" r:id="rId10"/>
    <p:sldId id="366" r:id="rId11"/>
    <p:sldId id="381" r:id="rId12"/>
    <p:sldId id="440" r:id="rId13"/>
    <p:sldId id="439" r:id="rId14"/>
    <p:sldId id="376" r:id="rId15"/>
    <p:sldId id="441" r:id="rId16"/>
    <p:sldId id="474" r:id="rId17"/>
    <p:sldId id="450" r:id="rId18"/>
    <p:sldId id="418" r:id="rId19"/>
    <p:sldId id="391" r:id="rId20"/>
    <p:sldId id="449" r:id="rId21"/>
    <p:sldId id="382" r:id="rId22"/>
    <p:sldId id="468" r:id="rId23"/>
    <p:sldId id="472" r:id="rId24"/>
    <p:sldId id="384" r:id="rId25"/>
    <p:sldId id="459" r:id="rId26"/>
    <p:sldId id="365" r:id="rId27"/>
    <p:sldId id="447" r:id="rId28"/>
    <p:sldId id="448" r:id="rId29"/>
    <p:sldId id="388" r:id="rId30"/>
    <p:sldId id="476" r:id="rId31"/>
    <p:sldId id="477" r:id="rId32"/>
    <p:sldId id="295" r:id="rId33"/>
    <p:sldId id="395" r:id="rId34"/>
    <p:sldId id="475" r:id="rId35"/>
    <p:sldId id="396" r:id="rId36"/>
    <p:sldId id="397" r:id="rId37"/>
    <p:sldId id="398" r:id="rId38"/>
    <p:sldId id="399" r:id="rId39"/>
    <p:sldId id="400" r:id="rId40"/>
    <p:sldId id="451" r:id="rId41"/>
    <p:sldId id="461" r:id="rId42"/>
    <p:sldId id="410" r:id="rId43"/>
    <p:sldId id="460" r:id="rId44"/>
    <p:sldId id="452" r:id="rId45"/>
    <p:sldId id="413" r:id="rId46"/>
    <p:sldId id="414" r:id="rId47"/>
    <p:sldId id="454" r:id="rId48"/>
    <p:sldId id="455" r:id="rId49"/>
    <p:sldId id="405" r:id="rId50"/>
    <p:sldId id="406" r:id="rId51"/>
    <p:sldId id="407" r:id="rId52"/>
    <p:sldId id="482" r:id="rId53"/>
    <p:sldId id="480" r:id="rId54"/>
    <p:sldId id="481" r:id="rId55"/>
    <p:sldId id="483" r:id="rId56"/>
    <p:sldId id="484" r:id="rId57"/>
    <p:sldId id="479" r:id="rId58"/>
    <p:sldId id="462" r:id="rId59"/>
    <p:sldId id="464" r:id="rId60"/>
  </p:sldIdLst>
  <p:sldSz cx="9144000" cy="6858000" type="screen4x3"/>
  <p:notesSz cx="6858000" cy="9144000"/>
  <p:defaultTextStyle>
    <a:defPPr>
      <a:defRPr lang="en-US"/>
    </a:defPPr>
    <a:lvl1pPr algn="l" rtl="0" fontAlgn="base">
      <a:spcBef>
        <a:spcPct val="0"/>
      </a:spcBef>
      <a:spcAft>
        <a:spcPct val="0"/>
      </a:spcAft>
      <a:defRPr sz="1200" b="1" i="1" kern="1200">
        <a:solidFill>
          <a:srgbClr val="004080"/>
        </a:solidFill>
        <a:latin typeface="Arial Unicode MS" pitchFamily="34" charset="-128"/>
        <a:ea typeface="+mn-ea"/>
        <a:cs typeface="+mn-cs"/>
      </a:defRPr>
    </a:lvl1pPr>
    <a:lvl2pPr marL="457200" algn="l" rtl="0" fontAlgn="base">
      <a:spcBef>
        <a:spcPct val="0"/>
      </a:spcBef>
      <a:spcAft>
        <a:spcPct val="0"/>
      </a:spcAft>
      <a:defRPr sz="1200" b="1" i="1" kern="1200">
        <a:solidFill>
          <a:srgbClr val="004080"/>
        </a:solidFill>
        <a:latin typeface="Arial Unicode MS" pitchFamily="34" charset="-128"/>
        <a:ea typeface="+mn-ea"/>
        <a:cs typeface="+mn-cs"/>
      </a:defRPr>
    </a:lvl2pPr>
    <a:lvl3pPr marL="914400" algn="l" rtl="0" fontAlgn="base">
      <a:spcBef>
        <a:spcPct val="0"/>
      </a:spcBef>
      <a:spcAft>
        <a:spcPct val="0"/>
      </a:spcAft>
      <a:defRPr sz="1200" b="1" i="1" kern="1200">
        <a:solidFill>
          <a:srgbClr val="004080"/>
        </a:solidFill>
        <a:latin typeface="Arial Unicode MS" pitchFamily="34" charset="-128"/>
        <a:ea typeface="+mn-ea"/>
        <a:cs typeface="+mn-cs"/>
      </a:defRPr>
    </a:lvl3pPr>
    <a:lvl4pPr marL="1371600" algn="l" rtl="0" fontAlgn="base">
      <a:spcBef>
        <a:spcPct val="0"/>
      </a:spcBef>
      <a:spcAft>
        <a:spcPct val="0"/>
      </a:spcAft>
      <a:defRPr sz="1200" b="1" i="1" kern="1200">
        <a:solidFill>
          <a:srgbClr val="004080"/>
        </a:solidFill>
        <a:latin typeface="Arial Unicode MS" pitchFamily="34" charset="-128"/>
        <a:ea typeface="+mn-ea"/>
        <a:cs typeface="+mn-cs"/>
      </a:defRPr>
    </a:lvl4pPr>
    <a:lvl5pPr marL="1828800" algn="l" rtl="0" fontAlgn="base">
      <a:spcBef>
        <a:spcPct val="0"/>
      </a:spcBef>
      <a:spcAft>
        <a:spcPct val="0"/>
      </a:spcAft>
      <a:defRPr sz="1200" b="1" i="1" kern="1200">
        <a:solidFill>
          <a:srgbClr val="004080"/>
        </a:solidFill>
        <a:latin typeface="Arial Unicode MS" pitchFamily="34" charset="-128"/>
        <a:ea typeface="+mn-ea"/>
        <a:cs typeface="+mn-cs"/>
      </a:defRPr>
    </a:lvl5pPr>
    <a:lvl6pPr marL="2286000" algn="l" defTabSz="914400" rtl="0" eaLnBrk="1" latinLnBrk="0" hangingPunct="1">
      <a:defRPr sz="1200" b="1" i="1" kern="1200">
        <a:solidFill>
          <a:srgbClr val="004080"/>
        </a:solidFill>
        <a:latin typeface="Arial Unicode MS" pitchFamily="34" charset="-128"/>
        <a:ea typeface="+mn-ea"/>
        <a:cs typeface="+mn-cs"/>
      </a:defRPr>
    </a:lvl6pPr>
    <a:lvl7pPr marL="2743200" algn="l" defTabSz="914400" rtl="0" eaLnBrk="1" latinLnBrk="0" hangingPunct="1">
      <a:defRPr sz="1200" b="1" i="1" kern="1200">
        <a:solidFill>
          <a:srgbClr val="004080"/>
        </a:solidFill>
        <a:latin typeface="Arial Unicode MS" pitchFamily="34" charset="-128"/>
        <a:ea typeface="+mn-ea"/>
        <a:cs typeface="+mn-cs"/>
      </a:defRPr>
    </a:lvl7pPr>
    <a:lvl8pPr marL="3200400" algn="l" defTabSz="914400" rtl="0" eaLnBrk="1" latinLnBrk="0" hangingPunct="1">
      <a:defRPr sz="1200" b="1" i="1" kern="1200">
        <a:solidFill>
          <a:srgbClr val="004080"/>
        </a:solidFill>
        <a:latin typeface="Arial Unicode MS" pitchFamily="34" charset="-128"/>
        <a:ea typeface="+mn-ea"/>
        <a:cs typeface="+mn-cs"/>
      </a:defRPr>
    </a:lvl8pPr>
    <a:lvl9pPr marL="3657600" algn="l" defTabSz="914400" rtl="0" eaLnBrk="1" latinLnBrk="0" hangingPunct="1">
      <a:defRPr sz="1200" b="1" i="1" kern="1200">
        <a:solidFill>
          <a:srgbClr val="004080"/>
        </a:solidFill>
        <a:latin typeface="Arial Unicode MS" pitchFamily="34" charset="-128"/>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4080"/>
    <a:srgbClr val="FF8000"/>
    <a:srgbClr val="006699"/>
    <a:srgbClr val="FF0000"/>
    <a:srgbClr val="FFFF00"/>
    <a:srgbClr val="CCCC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257" autoAdjust="0"/>
    <p:restoredTop sz="94639" autoAdjust="0"/>
  </p:normalViewPr>
  <p:slideViewPr>
    <p:cSldViewPr showGuides="1">
      <p:cViewPr varScale="1">
        <p:scale>
          <a:sx n="73" d="100"/>
          <a:sy n="73" d="100"/>
        </p:scale>
        <p:origin x="-96" y="-9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i="0">
                <a:solidFill>
                  <a:schemeClr val="tx1"/>
                </a:solidFill>
                <a:latin typeface="Times" pitchFamily="18" charset="0"/>
              </a:defRPr>
            </a:lvl1pPr>
          </a:lstStyle>
          <a:p>
            <a:pPr>
              <a:defRPr/>
            </a:pPr>
            <a:endParaRPr lang="en-US"/>
          </a:p>
        </p:txBody>
      </p:sp>
      <p:sp>
        <p:nvSpPr>
          <p:cNvPr id="931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i="0">
                <a:solidFill>
                  <a:schemeClr val="tx1"/>
                </a:solidFill>
                <a:latin typeface="Times" pitchFamily="18" charset="0"/>
              </a:defRPr>
            </a:lvl1pPr>
          </a:lstStyle>
          <a:p>
            <a:pPr>
              <a:defRPr/>
            </a:pPr>
            <a:endParaRPr lang="en-US"/>
          </a:p>
        </p:txBody>
      </p:sp>
      <p:sp>
        <p:nvSpPr>
          <p:cNvPr id="931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b="0" i="0">
                <a:solidFill>
                  <a:schemeClr val="tx1"/>
                </a:solidFill>
                <a:latin typeface="Times" pitchFamily="18" charset="0"/>
              </a:defRPr>
            </a:lvl1pPr>
          </a:lstStyle>
          <a:p>
            <a:pPr>
              <a:defRPr/>
            </a:pPr>
            <a:endParaRPr lang="en-US"/>
          </a:p>
        </p:txBody>
      </p:sp>
      <p:sp>
        <p:nvSpPr>
          <p:cNvPr id="931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b="0" i="0">
                <a:solidFill>
                  <a:schemeClr val="tx1"/>
                </a:solidFill>
                <a:latin typeface="Times" pitchFamily="18" charset="0"/>
              </a:defRPr>
            </a:lvl1pPr>
          </a:lstStyle>
          <a:p>
            <a:pPr>
              <a:defRPr/>
            </a:pPr>
            <a:fld id="{F6A1A59B-DAB4-4E64-B951-CA694FC98C98}" type="slidenum">
              <a:rPr lang="en-US"/>
              <a:pPr>
                <a:defRPr/>
              </a:pPr>
              <a:t>‹#›</a:t>
            </a:fld>
            <a:endParaRPr lang="en-US"/>
          </a:p>
        </p:txBody>
      </p:sp>
    </p:spTree>
    <p:extLst>
      <p:ext uri="{BB962C8B-B14F-4D97-AF65-F5344CB8AC3E}">
        <p14:creationId xmlns:p14="http://schemas.microsoft.com/office/powerpoint/2010/main" val="1017577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i="0">
                <a:solidFill>
                  <a:schemeClr val="tx1"/>
                </a:solidFill>
                <a:latin typeface="Times New Roman" pitchFamily="18" charset="0"/>
              </a:defRPr>
            </a:lvl1pPr>
          </a:lstStyle>
          <a:p>
            <a:pPr>
              <a:defRPr/>
            </a:pPr>
            <a:endParaRPr lang="en-US"/>
          </a:p>
        </p:txBody>
      </p:sp>
      <p:sp>
        <p:nvSpPr>
          <p:cNvPr id="2508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i="0">
                <a:solidFill>
                  <a:schemeClr val="tx1"/>
                </a:solidFill>
                <a:latin typeface="Times New Roman" pitchFamily="18" charset="0"/>
              </a:defRPr>
            </a:lvl1pPr>
          </a:lstStyle>
          <a:p>
            <a:pPr>
              <a:defRPr/>
            </a:pPr>
            <a:endParaRPr lang="en-US"/>
          </a:p>
        </p:txBody>
      </p:sp>
      <p:sp>
        <p:nvSpPr>
          <p:cNvPr id="8294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08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b="0" i="0">
                <a:solidFill>
                  <a:schemeClr val="tx1"/>
                </a:solidFill>
                <a:latin typeface="Times New Roman" pitchFamily="18" charset="0"/>
              </a:defRPr>
            </a:lvl1pPr>
          </a:lstStyle>
          <a:p>
            <a:pPr>
              <a:defRPr/>
            </a:pPr>
            <a:endParaRPr lang="en-US"/>
          </a:p>
        </p:txBody>
      </p:sp>
      <p:sp>
        <p:nvSpPr>
          <p:cNvPr id="2508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b="0" i="0">
                <a:solidFill>
                  <a:schemeClr val="tx1"/>
                </a:solidFill>
                <a:latin typeface="Times New Roman" pitchFamily="18" charset="0"/>
              </a:defRPr>
            </a:lvl1pPr>
          </a:lstStyle>
          <a:p>
            <a:pPr>
              <a:defRPr/>
            </a:pPr>
            <a:fld id="{4F44CC30-3AE2-4A1A-8650-B5B42A4FF452}" type="slidenum">
              <a:rPr lang="en-US"/>
              <a:pPr>
                <a:defRPr/>
              </a:pPr>
              <a:t>‹#›</a:t>
            </a:fld>
            <a:endParaRPr lang="en-US"/>
          </a:p>
        </p:txBody>
      </p:sp>
    </p:spTree>
    <p:extLst>
      <p:ext uri="{BB962C8B-B14F-4D97-AF65-F5344CB8AC3E}">
        <p14:creationId xmlns:p14="http://schemas.microsoft.com/office/powerpoint/2010/main" val="20535690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0AADCBAD-682B-47E5-B1DA-17FC0805512C}" type="slidenum">
              <a:rPr lang="en-US" b="0" i="0" smtClean="0">
                <a:solidFill>
                  <a:schemeClr val="tx1"/>
                </a:solidFill>
                <a:latin typeface="Times New Roman" pitchFamily="18" charset="0"/>
              </a:rPr>
              <a:pPr eaLnBrk="1" hangingPunct="1"/>
              <a:t>1</a:t>
            </a:fld>
            <a:endParaRPr lang="en-US" b="0" i="0" smtClean="0">
              <a:solidFill>
                <a:schemeClr val="tx1"/>
              </a:solidFill>
              <a:latin typeface="Times New Roman" pitchFamily="18" charset="0"/>
            </a:endParaRPr>
          </a:p>
        </p:txBody>
      </p:sp>
      <p:sp>
        <p:nvSpPr>
          <p:cNvPr id="83971" name="Rectangle 2"/>
          <p:cNvSpPr>
            <a:spLocks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0A96C90A-D98A-4940-A952-BD20C0A65227}" type="slidenum">
              <a:rPr lang="en-US" b="0" i="0" smtClean="0">
                <a:solidFill>
                  <a:schemeClr val="tx1"/>
                </a:solidFill>
                <a:latin typeface="Times New Roman" pitchFamily="18" charset="0"/>
              </a:rPr>
              <a:pPr eaLnBrk="1" hangingPunct="1"/>
              <a:t>10</a:t>
            </a:fld>
            <a:endParaRPr lang="en-US" b="0" i="0" smtClean="0">
              <a:solidFill>
                <a:schemeClr val="tx1"/>
              </a:solidFill>
              <a:latin typeface="Times New Roman" pitchFamily="18" charset="0"/>
            </a:endParaRPr>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BE4E7463-6B23-44B2-9347-6FA688308794}" type="slidenum">
              <a:rPr lang="en-US" b="0" i="0" smtClean="0">
                <a:solidFill>
                  <a:schemeClr val="tx1"/>
                </a:solidFill>
                <a:latin typeface="Times New Roman" pitchFamily="18" charset="0"/>
              </a:rPr>
              <a:pPr eaLnBrk="1" hangingPunct="1"/>
              <a:t>11</a:t>
            </a:fld>
            <a:endParaRPr lang="en-US" b="0" i="0" smtClean="0">
              <a:solidFill>
                <a:schemeClr val="tx1"/>
              </a:solidFill>
              <a:latin typeface="Times New Roman" pitchFamily="18" charset="0"/>
            </a:endParaRPr>
          </a:p>
        </p:txBody>
      </p:sp>
      <p:sp>
        <p:nvSpPr>
          <p:cNvPr id="94211" name="Rectangle 2"/>
          <p:cNvSpPr>
            <a:spLocks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DDCD9D56-5C9F-4318-81FD-39D22F3AD293}" type="slidenum">
              <a:rPr lang="en-US" b="0" i="0" smtClean="0">
                <a:solidFill>
                  <a:schemeClr val="tx1"/>
                </a:solidFill>
                <a:latin typeface="Times New Roman" pitchFamily="18" charset="0"/>
              </a:rPr>
              <a:pPr eaLnBrk="1" hangingPunct="1"/>
              <a:t>12</a:t>
            </a:fld>
            <a:endParaRPr lang="en-US" b="0" i="0" smtClean="0">
              <a:solidFill>
                <a:schemeClr val="tx1"/>
              </a:solidFill>
              <a:latin typeface="Times New Roman" pitchFamily="18" charset="0"/>
            </a:endParaRPr>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370B6A53-66EC-4CD8-B745-6449F6078A9F}" type="slidenum">
              <a:rPr lang="en-US" b="0" i="0" smtClean="0">
                <a:solidFill>
                  <a:schemeClr val="tx1"/>
                </a:solidFill>
                <a:latin typeface="Times New Roman" pitchFamily="18" charset="0"/>
              </a:rPr>
              <a:pPr eaLnBrk="1" hangingPunct="1"/>
              <a:t>13</a:t>
            </a:fld>
            <a:endParaRPr lang="en-US" b="0" i="0" smtClean="0">
              <a:solidFill>
                <a:schemeClr val="tx1"/>
              </a:solidFill>
              <a:latin typeface="Times New Roman" pitchFamily="18" charset="0"/>
            </a:endParaRPr>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A41ACBF6-EDEA-4B7E-BD62-DAD159F4B9FE}" type="slidenum">
              <a:rPr lang="en-US" b="0" i="0" smtClean="0">
                <a:solidFill>
                  <a:schemeClr val="tx1"/>
                </a:solidFill>
                <a:latin typeface="Times New Roman" pitchFamily="18" charset="0"/>
              </a:rPr>
              <a:pPr eaLnBrk="1" hangingPunct="1"/>
              <a:t>14</a:t>
            </a:fld>
            <a:endParaRPr lang="en-US" b="0" i="0" smtClean="0">
              <a:solidFill>
                <a:schemeClr val="tx1"/>
              </a:solidFill>
              <a:latin typeface="Times New Roman" pitchFamily="18" charset="0"/>
            </a:endParaRPr>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8649C2F9-DD5D-4955-9F48-B7889B8E3A41}" type="slidenum">
              <a:rPr lang="en-US" b="0" i="0" smtClean="0">
                <a:solidFill>
                  <a:schemeClr val="tx1"/>
                </a:solidFill>
                <a:latin typeface="Times New Roman" pitchFamily="18" charset="0"/>
              </a:rPr>
              <a:pPr eaLnBrk="1" hangingPunct="1"/>
              <a:t>16</a:t>
            </a:fld>
            <a:endParaRPr lang="en-US" b="0" i="0" smtClean="0">
              <a:solidFill>
                <a:schemeClr val="tx1"/>
              </a:solidFill>
              <a:latin typeface="Times New Roman" pitchFamily="18" charset="0"/>
            </a:endParaRPr>
          </a:p>
        </p:txBody>
      </p:sp>
      <p:sp>
        <p:nvSpPr>
          <p:cNvPr id="98307" name="Rectangle 2"/>
          <p:cNvSpPr>
            <a:spLocks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72F2C157-5232-4E78-9B16-900165F3FE82}" type="slidenum">
              <a:rPr lang="en-US" b="0" i="0" smtClean="0">
                <a:solidFill>
                  <a:schemeClr val="tx1"/>
                </a:solidFill>
                <a:latin typeface="Times New Roman" pitchFamily="18" charset="0"/>
              </a:rPr>
              <a:pPr eaLnBrk="1" hangingPunct="1"/>
              <a:t>17</a:t>
            </a:fld>
            <a:endParaRPr lang="en-US" b="0" i="0" smtClean="0">
              <a:solidFill>
                <a:schemeClr val="tx1"/>
              </a:solidFill>
              <a:latin typeface="Times New Roman" pitchFamily="18" charset="0"/>
            </a:endParaRPr>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B6110E1E-F19C-41F0-9FFF-FB0C192D8A52}" type="slidenum">
              <a:rPr lang="en-US" b="0" i="0" smtClean="0">
                <a:solidFill>
                  <a:schemeClr val="tx1"/>
                </a:solidFill>
                <a:latin typeface="Times New Roman" pitchFamily="18" charset="0"/>
              </a:rPr>
              <a:pPr eaLnBrk="1" hangingPunct="1"/>
              <a:t>18</a:t>
            </a:fld>
            <a:endParaRPr lang="en-US" b="0" i="0" smtClean="0">
              <a:solidFill>
                <a:schemeClr val="tx1"/>
              </a:solidFill>
              <a:latin typeface="Times New Roman" pitchFamily="18" charset="0"/>
            </a:endParaRPr>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C2D55357-A273-4696-A6BD-B5BE0889F8A8}" type="slidenum">
              <a:rPr lang="en-US" b="0" i="0" smtClean="0">
                <a:solidFill>
                  <a:schemeClr val="tx1"/>
                </a:solidFill>
                <a:latin typeface="Times New Roman" pitchFamily="18" charset="0"/>
              </a:rPr>
              <a:pPr eaLnBrk="1" hangingPunct="1"/>
              <a:t>19</a:t>
            </a:fld>
            <a:endParaRPr lang="en-US" b="0" i="0" smtClean="0">
              <a:solidFill>
                <a:schemeClr val="tx1"/>
              </a:solidFill>
              <a:latin typeface="Times New Roman" pitchFamily="18" charset="0"/>
            </a:endParaRPr>
          </a:p>
        </p:txBody>
      </p:sp>
      <p:sp>
        <p:nvSpPr>
          <p:cNvPr id="101379" name="Rectangle 2"/>
          <p:cNvSpPr>
            <a:spLocks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D979E4D2-FEEE-4204-BCEC-E77385120A20}" type="slidenum">
              <a:rPr lang="en-US" b="0" i="0" smtClean="0">
                <a:solidFill>
                  <a:schemeClr val="tx1"/>
                </a:solidFill>
                <a:latin typeface="Times New Roman" pitchFamily="18" charset="0"/>
              </a:rPr>
              <a:pPr eaLnBrk="1" hangingPunct="1"/>
              <a:t>20</a:t>
            </a:fld>
            <a:endParaRPr lang="en-US" b="0" i="0" smtClean="0">
              <a:solidFill>
                <a:schemeClr val="tx1"/>
              </a:solidFill>
              <a:latin typeface="Times New Roman" pitchFamily="18" charset="0"/>
            </a:endParaRPr>
          </a:p>
        </p:txBody>
      </p:sp>
      <p:sp>
        <p:nvSpPr>
          <p:cNvPr id="102403" name="Rectangle 2"/>
          <p:cNvSpPr>
            <a:spLocks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CF379288-149F-4C63-85E7-E239DEF350F3}" type="slidenum">
              <a:rPr lang="en-US" b="0" i="0" smtClean="0">
                <a:solidFill>
                  <a:schemeClr val="tx1"/>
                </a:solidFill>
                <a:latin typeface="Times New Roman" pitchFamily="18" charset="0"/>
              </a:rPr>
              <a:pPr eaLnBrk="1" hangingPunct="1"/>
              <a:t>2</a:t>
            </a:fld>
            <a:endParaRPr lang="en-US" b="0" i="0" smtClean="0">
              <a:solidFill>
                <a:schemeClr val="tx1"/>
              </a:solidFill>
              <a:latin typeface="Times New Roman" pitchFamily="18" charset="0"/>
            </a:endParaRPr>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5E6EA9F9-649B-4781-8205-F7D3AC203EDC}" type="slidenum">
              <a:rPr lang="en-US" b="0" i="0" smtClean="0">
                <a:solidFill>
                  <a:schemeClr val="tx1"/>
                </a:solidFill>
                <a:latin typeface="Times New Roman" pitchFamily="18" charset="0"/>
              </a:rPr>
              <a:pPr eaLnBrk="1" hangingPunct="1"/>
              <a:t>21</a:t>
            </a:fld>
            <a:endParaRPr lang="en-US" b="0" i="0" smtClean="0">
              <a:solidFill>
                <a:schemeClr val="tx1"/>
              </a:solidFill>
              <a:latin typeface="Times New Roman" pitchFamily="18" charset="0"/>
            </a:endParaRPr>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E3F8D2EF-17C7-4405-AA85-099CF56695B3}" type="slidenum">
              <a:rPr lang="en-US" b="0" i="0" smtClean="0">
                <a:solidFill>
                  <a:schemeClr val="tx1"/>
                </a:solidFill>
                <a:latin typeface="Times New Roman" pitchFamily="18" charset="0"/>
              </a:rPr>
              <a:pPr eaLnBrk="1" hangingPunct="1"/>
              <a:t>23</a:t>
            </a:fld>
            <a:endParaRPr lang="en-US" b="0" i="0" smtClean="0">
              <a:solidFill>
                <a:schemeClr val="tx1"/>
              </a:solidFill>
              <a:latin typeface="Times New Roman" pitchFamily="18" charset="0"/>
            </a:endParaRPr>
          </a:p>
        </p:txBody>
      </p:sp>
      <p:sp>
        <p:nvSpPr>
          <p:cNvPr id="104451" name="Rectangle 2"/>
          <p:cNvSpPr>
            <a:spLocks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C3C6F48B-5208-433F-BA1D-D70F488AFC73}" type="slidenum">
              <a:rPr lang="en-US" b="0" i="0" smtClean="0">
                <a:solidFill>
                  <a:schemeClr val="tx1"/>
                </a:solidFill>
                <a:latin typeface="Times New Roman" pitchFamily="18" charset="0"/>
              </a:rPr>
              <a:pPr eaLnBrk="1" hangingPunct="1"/>
              <a:t>25</a:t>
            </a:fld>
            <a:endParaRPr lang="en-US" b="0" i="0" smtClean="0">
              <a:solidFill>
                <a:schemeClr val="tx1"/>
              </a:solidFill>
              <a:latin typeface="Times New Roman" pitchFamily="18" charset="0"/>
            </a:endParaRPr>
          </a:p>
        </p:txBody>
      </p:sp>
      <p:sp>
        <p:nvSpPr>
          <p:cNvPr id="105475" name="Rectangle 2"/>
          <p:cNvSpPr>
            <a:spLocks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AAA15C3C-935A-4527-A843-6739621C6643}" type="slidenum">
              <a:rPr lang="en-US" b="0" i="0" smtClean="0">
                <a:solidFill>
                  <a:schemeClr val="tx1"/>
                </a:solidFill>
                <a:latin typeface="Times New Roman" pitchFamily="18" charset="0"/>
              </a:rPr>
              <a:pPr eaLnBrk="1" hangingPunct="1"/>
              <a:t>26</a:t>
            </a:fld>
            <a:endParaRPr lang="en-US" b="0" i="0" smtClean="0">
              <a:solidFill>
                <a:schemeClr val="tx1"/>
              </a:solidFill>
              <a:latin typeface="Times New Roman" pitchFamily="18" charset="0"/>
            </a:endParaRPr>
          </a:p>
        </p:txBody>
      </p:sp>
      <p:sp>
        <p:nvSpPr>
          <p:cNvPr id="106499" name="Rectangle 2"/>
          <p:cNvSpPr>
            <a:spLocks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A4F96155-B877-44DB-8759-753DEBE3078F}" type="slidenum">
              <a:rPr lang="en-US" b="0" i="0" smtClean="0">
                <a:solidFill>
                  <a:schemeClr val="tx1"/>
                </a:solidFill>
                <a:latin typeface="Times New Roman" pitchFamily="18" charset="0"/>
              </a:rPr>
              <a:pPr eaLnBrk="1" hangingPunct="1"/>
              <a:t>27</a:t>
            </a:fld>
            <a:endParaRPr lang="en-US" b="0" i="0" smtClean="0">
              <a:solidFill>
                <a:schemeClr val="tx1"/>
              </a:solidFill>
              <a:latin typeface="Times New Roman" pitchFamily="18" charset="0"/>
            </a:endParaRPr>
          </a:p>
        </p:txBody>
      </p:sp>
      <p:sp>
        <p:nvSpPr>
          <p:cNvPr id="107523" name="Rectangle 2"/>
          <p:cNvSpPr>
            <a:spLocks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A9BC39D2-0020-4AD7-911F-A732DD6D850D}" type="slidenum">
              <a:rPr lang="en-US" b="0" i="0" smtClean="0">
                <a:solidFill>
                  <a:schemeClr val="tx1"/>
                </a:solidFill>
                <a:latin typeface="Times New Roman" pitchFamily="18" charset="0"/>
              </a:rPr>
              <a:pPr eaLnBrk="1" hangingPunct="1"/>
              <a:t>28</a:t>
            </a:fld>
            <a:endParaRPr lang="en-US" b="0" i="0" smtClean="0">
              <a:solidFill>
                <a:schemeClr val="tx1"/>
              </a:solidFill>
              <a:latin typeface="Times New Roman" pitchFamily="18" charset="0"/>
            </a:endParaRPr>
          </a:p>
        </p:txBody>
      </p:sp>
      <p:sp>
        <p:nvSpPr>
          <p:cNvPr id="108547" name="Rectangle 2"/>
          <p:cNvSpPr>
            <a:spLocks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10D7150F-0EBD-42DF-ADB2-CE530FF41688}" type="slidenum">
              <a:rPr lang="en-US" b="0" i="0" smtClean="0">
                <a:solidFill>
                  <a:schemeClr val="tx1"/>
                </a:solidFill>
                <a:latin typeface="Times New Roman" pitchFamily="18" charset="0"/>
              </a:rPr>
              <a:pPr eaLnBrk="1" hangingPunct="1"/>
              <a:t>31</a:t>
            </a:fld>
            <a:endParaRPr lang="en-US" b="0" i="0" smtClean="0">
              <a:solidFill>
                <a:schemeClr val="tx1"/>
              </a:solidFill>
              <a:latin typeface="Times New Roman" pitchFamily="18" charset="0"/>
            </a:endParaRPr>
          </a:p>
        </p:txBody>
      </p:sp>
      <p:sp>
        <p:nvSpPr>
          <p:cNvPr id="109571" name="Rectangle 2"/>
          <p:cNvSpPr>
            <a:spLocks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970EF43B-84C8-47E5-895F-ACBC6A1D4E1C}" type="slidenum">
              <a:rPr lang="en-US" b="0" i="0" smtClean="0">
                <a:solidFill>
                  <a:schemeClr val="tx1"/>
                </a:solidFill>
                <a:latin typeface="Times New Roman" pitchFamily="18" charset="0"/>
              </a:rPr>
              <a:pPr eaLnBrk="1" hangingPunct="1"/>
              <a:t>32</a:t>
            </a:fld>
            <a:endParaRPr lang="en-US" b="0" i="0" smtClean="0">
              <a:solidFill>
                <a:schemeClr val="tx1"/>
              </a:solidFill>
              <a:latin typeface="Times New Roman" pitchFamily="18" charset="0"/>
            </a:endParaRPr>
          </a:p>
        </p:txBody>
      </p:sp>
      <p:sp>
        <p:nvSpPr>
          <p:cNvPr id="110595" name="Rectangle 2"/>
          <p:cNvSpPr>
            <a:spLocks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E07E863F-54F1-4B6F-9707-D5CCA9C285AD}" type="slidenum">
              <a:rPr lang="en-US" b="0" i="0" smtClean="0">
                <a:solidFill>
                  <a:schemeClr val="tx1"/>
                </a:solidFill>
                <a:latin typeface="Times New Roman" pitchFamily="18" charset="0"/>
              </a:rPr>
              <a:pPr eaLnBrk="1" hangingPunct="1"/>
              <a:t>33</a:t>
            </a:fld>
            <a:endParaRPr lang="en-US" b="0" i="0" smtClean="0">
              <a:solidFill>
                <a:schemeClr val="tx1"/>
              </a:solidFill>
              <a:latin typeface="Times New Roman" pitchFamily="18" charset="0"/>
            </a:endParaRPr>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969DDB59-5B73-4719-B3C0-AF1F19A017A3}" type="slidenum">
              <a:rPr lang="en-US" b="0" i="0" smtClean="0">
                <a:solidFill>
                  <a:schemeClr val="tx1"/>
                </a:solidFill>
                <a:latin typeface="Times New Roman" pitchFamily="18" charset="0"/>
              </a:rPr>
              <a:pPr eaLnBrk="1" hangingPunct="1"/>
              <a:t>34</a:t>
            </a:fld>
            <a:endParaRPr lang="en-US" b="0" i="0" smtClean="0">
              <a:solidFill>
                <a:schemeClr val="tx1"/>
              </a:solidFill>
              <a:latin typeface="Times New Roman" pitchFamily="18" charset="0"/>
            </a:endParaRPr>
          </a:p>
        </p:txBody>
      </p:sp>
      <p:sp>
        <p:nvSpPr>
          <p:cNvPr id="112643" name="Rectangle 2"/>
          <p:cNvSpPr>
            <a:spLocks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2954BD23-4945-4299-85EB-E7D98F7AF193}" type="slidenum">
              <a:rPr lang="en-US" b="0" i="0" smtClean="0">
                <a:solidFill>
                  <a:schemeClr val="tx1"/>
                </a:solidFill>
                <a:latin typeface="Times New Roman" pitchFamily="18" charset="0"/>
              </a:rPr>
              <a:pPr eaLnBrk="1" hangingPunct="1"/>
              <a:t>3</a:t>
            </a:fld>
            <a:endParaRPr lang="en-US" b="0" i="0" smtClean="0">
              <a:solidFill>
                <a:schemeClr val="tx1"/>
              </a:solidFill>
              <a:latin typeface="Times New Roman" pitchFamily="18" charset="0"/>
            </a:endParaRPr>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8F42069F-14F5-48A7-A3D1-0462784C1D30}" type="slidenum">
              <a:rPr lang="en-US" b="0" i="0" smtClean="0">
                <a:solidFill>
                  <a:schemeClr val="tx1"/>
                </a:solidFill>
                <a:latin typeface="Times New Roman" pitchFamily="18" charset="0"/>
              </a:rPr>
              <a:pPr eaLnBrk="1" hangingPunct="1"/>
              <a:t>35</a:t>
            </a:fld>
            <a:endParaRPr lang="en-US" b="0" i="0" smtClean="0">
              <a:solidFill>
                <a:schemeClr val="tx1"/>
              </a:solidFill>
              <a:latin typeface="Times New Roman" pitchFamily="18" charset="0"/>
            </a:endParaRPr>
          </a:p>
        </p:txBody>
      </p:sp>
      <p:sp>
        <p:nvSpPr>
          <p:cNvPr id="113667" name="Rectangle 2"/>
          <p:cNvSpPr>
            <a:spLocks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C28A98DD-81C1-410A-90DA-BC209CD12B2D}" type="slidenum">
              <a:rPr lang="en-US" b="0" i="0" smtClean="0">
                <a:solidFill>
                  <a:schemeClr val="tx1"/>
                </a:solidFill>
                <a:latin typeface="Times New Roman" pitchFamily="18" charset="0"/>
              </a:rPr>
              <a:pPr eaLnBrk="1" hangingPunct="1"/>
              <a:t>36</a:t>
            </a:fld>
            <a:endParaRPr lang="en-US" b="0" i="0" smtClean="0">
              <a:solidFill>
                <a:schemeClr val="tx1"/>
              </a:solidFill>
              <a:latin typeface="Times New Roman" pitchFamily="18" charset="0"/>
            </a:endParaRPr>
          </a:p>
        </p:txBody>
      </p:sp>
      <p:sp>
        <p:nvSpPr>
          <p:cNvPr id="114691" name="Rectangle 2"/>
          <p:cNvSpPr>
            <a:spLocks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7DD6104F-B8D3-4262-83E4-2ED6FA3573C4}" type="slidenum">
              <a:rPr lang="en-US" b="0" i="0" smtClean="0">
                <a:solidFill>
                  <a:schemeClr val="tx1"/>
                </a:solidFill>
                <a:latin typeface="Times New Roman" pitchFamily="18" charset="0"/>
              </a:rPr>
              <a:pPr eaLnBrk="1" hangingPunct="1"/>
              <a:t>37</a:t>
            </a:fld>
            <a:endParaRPr lang="en-US" b="0" i="0" smtClean="0">
              <a:solidFill>
                <a:schemeClr val="tx1"/>
              </a:solidFill>
              <a:latin typeface="Times New Roman" pitchFamily="18" charset="0"/>
            </a:endParaRPr>
          </a:p>
        </p:txBody>
      </p:sp>
      <p:sp>
        <p:nvSpPr>
          <p:cNvPr id="115715" name="Rectangle 2"/>
          <p:cNvSpPr>
            <a:spLocks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6D457312-9159-4677-8690-A1E80C441762}" type="slidenum">
              <a:rPr lang="en-US" b="0" i="0" smtClean="0">
                <a:solidFill>
                  <a:schemeClr val="tx1"/>
                </a:solidFill>
                <a:latin typeface="Times New Roman" pitchFamily="18" charset="0"/>
              </a:rPr>
              <a:pPr eaLnBrk="1" hangingPunct="1"/>
              <a:t>38</a:t>
            </a:fld>
            <a:endParaRPr lang="en-US" b="0" i="0" smtClean="0">
              <a:solidFill>
                <a:schemeClr val="tx1"/>
              </a:solidFill>
              <a:latin typeface="Times New Roman" pitchFamily="18" charset="0"/>
            </a:endParaRPr>
          </a:p>
        </p:txBody>
      </p:sp>
      <p:sp>
        <p:nvSpPr>
          <p:cNvPr id="116739" name="Rectangle 2"/>
          <p:cNvSpPr>
            <a:spLocks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027BABDA-8A92-43C3-8F85-86E2DE15A259}" type="slidenum">
              <a:rPr lang="en-US" b="0" i="0" smtClean="0">
                <a:solidFill>
                  <a:schemeClr val="tx1"/>
                </a:solidFill>
                <a:latin typeface="Times New Roman" pitchFamily="18" charset="0"/>
              </a:rPr>
              <a:pPr eaLnBrk="1" hangingPunct="1"/>
              <a:t>39</a:t>
            </a:fld>
            <a:endParaRPr lang="en-US" b="0" i="0" smtClean="0">
              <a:solidFill>
                <a:schemeClr val="tx1"/>
              </a:solidFill>
              <a:latin typeface="Times New Roman" pitchFamily="18" charset="0"/>
            </a:endParaRPr>
          </a:p>
        </p:txBody>
      </p:sp>
      <p:sp>
        <p:nvSpPr>
          <p:cNvPr id="117763" name="Rectangle 2"/>
          <p:cNvSpPr>
            <a:spLocks noChangeArrowheads="1" noTextEdit="1"/>
          </p:cNvSpPr>
          <p:nvPr>
            <p:ph type="sldImg"/>
          </p:nvPr>
        </p:nvSpPr>
        <p:spPr>
          <a:xfrm>
            <a:off x="1127125" y="711200"/>
            <a:ext cx="4605338" cy="3454400"/>
          </a:xfrm>
          <a:solidFill>
            <a:srgbClr val="FFFFFF"/>
          </a:solidFill>
          <a:ln/>
        </p:spPr>
      </p:sp>
      <p:sp>
        <p:nvSpPr>
          <p:cNvPr id="117764" name="Rectangle 3"/>
          <p:cNvSpPr>
            <a:spLocks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188E1B40-CB67-43DA-A05D-3F9D39BBDA08}" type="slidenum">
              <a:rPr lang="en-US" b="0" i="0" smtClean="0">
                <a:solidFill>
                  <a:schemeClr val="tx1"/>
                </a:solidFill>
                <a:latin typeface="Times New Roman" pitchFamily="18" charset="0"/>
              </a:rPr>
              <a:pPr eaLnBrk="1" hangingPunct="1"/>
              <a:t>41</a:t>
            </a:fld>
            <a:endParaRPr lang="en-US" b="0" i="0" smtClean="0">
              <a:solidFill>
                <a:schemeClr val="tx1"/>
              </a:solidFill>
              <a:latin typeface="Times New Roman" pitchFamily="18" charset="0"/>
            </a:endParaRPr>
          </a:p>
        </p:txBody>
      </p:sp>
      <p:sp>
        <p:nvSpPr>
          <p:cNvPr id="118787" name="Rectangle 2"/>
          <p:cNvSpPr>
            <a:spLocks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610DA035-4B7D-43D7-AD3A-37288406795F}" type="slidenum">
              <a:rPr lang="en-US" b="0" i="0" smtClean="0">
                <a:solidFill>
                  <a:schemeClr val="tx1"/>
                </a:solidFill>
                <a:latin typeface="Times New Roman" pitchFamily="18" charset="0"/>
              </a:rPr>
              <a:pPr eaLnBrk="1" hangingPunct="1"/>
              <a:t>43</a:t>
            </a:fld>
            <a:endParaRPr lang="en-US" b="0" i="0" smtClean="0">
              <a:solidFill>
                <a:schemeClr val="tx1"/>
              </a:solidFill>
              <a:latin typeface="Times New Roman" pitchFamily="18" charset="0"/>
            </a:endParaRPr>
          </a:p>
        </p:txBody>
      </p:sp>
      <p:sp>
        <p:nvSpPr>
          <p:cNvPr id="119811" name="Rectangle 2"/>
          <p:cNvSpPr>
            <a:spLocks noChangeArrowheads="1" noTextEdit="1"/>
          </p:cNvSpPr>
          <p:nvPr>
            <p:ph type="sldImg"/>
          </p:nvPr>
        </p:nvSpPr>
        <p:spPr>
          <a:xfrm>
            <a:off x="1127125" y="711200"/>
            <a:ext cx="4605338" cy="3454400"/>
          </a:xfrm>
          <a:solidFill>
            <a:srgbClr val="FFFFFF"/>
          </a:solidFill>
          <a:ln/>
        </p:spPr>
      </p:sp>
      <p:sp>
        <p:nvSpPr>
          <p:cNvPr id="119812" name="Rectangle 3"/>
          <p:cNvSpPr>
            <a:spLocks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8B039D05-8B8F-4358-A7A7-AC6D64D4B666}" type="slidenum">
              <a:rPr lang="en-US" b="0" i="0" smtClean="0">
                <a:solidFill>
                  <a:schemeClr val="tx1"/>
                </a:solidFill>
                <a:latin typeface="Times New Roman" pitchFamily="18" charset="0"/>
              </a:rPr>
              <a:pPr eaLnBrk="1" hangingPunct="1"/>
              <a:t>44</a:t>
            </a:fld>
            <a:endParaRPr lang="en-US" b="0" i="0" smtClean="0">
              <a:solidFill>
                <a:schemeClr val="tx1"/>
              </a:solidFill>
              <a:latin typeface="Times New Roman" pitchFamily="18" charset="0"/>
            </a:endParaRPr>
          </a:p>
        </p:txBody>
      </p:sp>
      <p:sp>
        <p:nvSpPr>
          <p:cNvPr id="120835" name="Rectangle 2"/>
          <p:cNvSpPr>
            <a:spLocks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3D118A9C-F6C3-4478-A52C-1B94127690BE}" type="slidenum">
              <a:rPr lang="en-US" b="0" i="0" smtClean="0">
                <a:solidFill>
                  <a:schemeClr val="tx1"/>
                </a:solidFill>
                <a:latin typeface="Times New Roman" pitchFamily="18" charset="0"/>
              </a:rPr>
              <a:pPr eaLnBrk="1" hangingPunct="1"/>
              <a:t>45</a:t>
            </a:fld>
            <a:endParaRPr lang="en-US" b="0" i="0" smtClean="0">
              <a:solidFill>
                <a:schemeClr val="tx1"/>
              </a:solidFill>
              <a:latin typeface="Times New Roman" pitchFamily="18" charset="0"/>
            </a:endParaRPr>
          </a:p>
        </p:txBody>
      </p:sp>
      <p:sp>
        <p:nvSpPr>
          <p:cNvPr id="121859" name="Rectangle 2"/>
          <p:cNvSpPr>
            <a:spLocks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7EED57E0-8122-49B0-B4B4-FF22FA90D9AF}" type="slidenum">
              <a:rPr lang="en-US" b="0" i="0" smtClean="0">
                <a:solidFill>
                  <a:schemeClr val="tx1"/>
                </a:solidFill>
                <a:latin typeface="Times New Roman" pitchFamily="18" charset="0"/>
              </a:rPr>
              <a:pPr eaLnBrk="1" hangingPunct="1"/>
              <a:t>46</a:t>
            </a:fld>
            <a:endParaRPr lang="en-US" b="0" i="0" smtClean="0">
              <a:solidFill>
                <a:schemeClr val="tx1"/>
              </a:solidFill>
              <a:latin typeface="Times New Roman" pitchFamily="18" charset="0"/>
            </a:endParaRPr>
          </a:p>
        </p:txBody>
      </p:sp>
      <p:sp>
        <p:nvSpPr>
          <p:cNvPr id="122883" name="Rectangle 2"/>
          <p:cNvSpPr>
            <a:spLocks noChangeArrowheads="1" noTextEdit="1"/>
          </p:cNvSpPr>
          <p:nvPr>
            <p:ph type="sldImg"/>
          </p:nvPr>
        </p:nvSpPr>
        <p:spPr>
          <a:xfrm>
            <a:off x="1127125" y="711200"/>
            <a:ext cx="4605338" cy="3454400"/>
          </a:xfrm>
          <a:solidFill>
            <a:srgbClr val="FFFFFF"/>
          </a:solidFill>
          <a:ln/>
        </p:spPr>
      </p:sp>
      <p:sp>
        <p:nvSpPr>
          <p:cNvPr id="122884" name="Rectangle 3"/>
          <p:cNvSpPr>
            <a:spLocks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D3BD21BF-0ECA-4438-B67F-2215FB12ED8A}" type="slidenum">
              <a:rPr lang="en-US" b="0" i="0" smtClean="0">
                <a:solidFill>
                  <a:schemeClr val="tx1"/>
                </a:solidFill>
                <a:latin typeface="Times New Roman" pitchFamily="18" charset="0"/>
              </a:rPr>
              <a:pPr eaLnBrk="1" hangingPunct="1"/>
              <a:t>4</a:t>
            </a:fld>
            <a:endParaRPr lang="en-US" b="0" i="0" smtClean="0">
              <a:solidFill>
                <a:schemeClr val="tx1"/>
              </a:solidFill>
              <a:latin typeface="Times New Roman" pitchFamily="18" charset="0"/>
            </a:endParaRPr>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720804C0-5EA0-464A-A36F-10E34C13B447}" type="slidenum">
              <a:rPr lang="en-US" b="0" i="0" smtClean="0">
                <a:solidFill>
                  <a:schemeClr val="tx1"/>
                </a:solidFill>
                <a:latin typeface="Times New Roman" pitchFamily="18" charset="0"/>
              </a:rPr>
              <a:pPr eaLnBrk="1" hangingPunct="1"/>
              <a:t>47</a:t>
            </a:fld>
            <a:endParaRPr lang="en-US" b="0" i="0" smtClean="0">
              <a:solidFill>
                <a:schemeClr val="tx1"/>
              </a:solidFill>
              <a:latin typeface="Times New Roman" pitchFamily="18" charset="0"/>
            </a:endParaRPr>
          </a:p>
        </p:txBody>
      </p:sp>
      <p:sp>
        <p:nvSpPr>
          <p:cNvPr id="123907" name="Rectangle 2"/>
          <p:cNvSpPr>
            <a:spLocks noChangeArrowheads="1" noTextEdit="1"/>
          </p:cNvSpPr>
          <p:nvPr>
            <p:ph type="sldImg"/>
          </p:nvPr>
        </p:nvSpPr>
        <p:spPr>
          <a:xfrm>
            <a:off x="1127125" y="711200"/>
            <a:ext cx="4605338" cy="3454400"/>
          </a:xfrm>
          <a:solidFill>
            <a:srgbClr val="FFFFFF"/>
          </a:solidFill>
          <a:ln/>
        </p:spPr>
      </p:sp>
      <p:sp>
        <p:nvSpPr>
          <p:cNvPr id="123908" name="Rectangle 3"/>
          <p:cNvSpPr>
            <a:spLocks noChangeArrowheads="1"/>
          </p:cNvSpPr>
          <p:nvPr>
            <p:ph type="body" idx="1"/>
          </p:nvPr>
        </p:nvSpPr>
        <p:spPr>
          <a:xfrm>
            <a:off x="914400" y="4368800"/>
            <a:ext cx="5029200" cy="406400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65E54D91-6A29-4B63-97A5-DD777985700D}" type="slidenum">
              <a:rPr lang="en-US" b="0" i="0" smtClean="0">
                <a:solidFill>
                  <a:schemeClr val="tx1"/>
                </a:solidFill>
                <a:latin typeface="Times New Roman" pitchFamily="18" charset="0"/>
              </a:rPr>
              <a:pPr eaLnBrk="1" hangingPunct="1"/>
              <a:t>48</a:t>
            </a:fld>
            <a:endParaRPr lang="en-US" b="0" i="0" smtClean="0">
              <a:solidFill>
                <a:schemeClr val="tx1"/>
              </a:solidFill>
              <a:latin typeface="Times New Roman" pitchFamily="18" charset="0"/>
            </a:endParaRPr>
          </a:p>
        </p:txBody>
      </p:sp>
      <p:sp>
        <p:nvSpPr>
          <p:cNvPr id="124931" name="Rectangle 2"/>
          <p:cNvSpPr>
            <a:spLocks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E30A7C80-B9AE-4487-8E70-7E7CAA52B894}" type="slidenum">
              <a:rPr lang="en-US" b="0" i="0" smtClean="0">
                <a:solidFill>
                  <a:schemeClr val="tx1"/>
                </a:solidFill>
                <a:latin typeface="Times New Roman" pitchFamily="18" charset="0"/>
              </a:rPr>
              <a:pPr eaLnBrk="1" hangingPunct="1"/>
              <a:t>49</a:t>
            </a:fld>
            <a:endParaRPr lang="en-US" b="0" i="0" smtClean="0">
              <a:solidFill>
                <a:schemeClr val="tx1"/>
              </a:solidFill>
              <a:latin typeface="Times New Roman" pitchFamily="18" charset="0"/>
            </a:endParaRPr>
          </a:p>
        </p:txBody>
      </p:sp>
      <p:sp>
        <p:nvSpPr>
          <p:cNvPr id="125955" name="Rectangle 2"/>
          <p:cNvSpPr>
            <a:spLocks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BB6DFFD5-B4DD-495D-B958-52A8BF821E48}" type="slidenum">
              <a:rPr lang="en-US" b="0" i="0" smtClean="0">
                <a:solidFill>
                  <a:schemeClr val="tx1"/>
                </a:solidFill>
                <a:latin typeface="Times New Roman" pitchFamily="18" charset="0"/>
              </a:rPr>
              <a:pPr eaLnBrk="1" hangingPunct="1"/>
              <a:t>50</a:t>
            </a:fld>
            <a:endParaRPr lang="en-US" b="0" i="0" smtClean="0">
              <a:solidFill>
                <a:schemeClr val="tx1"/>
              </a:solidFill>
              <a:latin typeface="Times New Roman" pitchFamily="18" charset="0"/>
            </a:endParaRPr>
          </a:p>
        </p:txBody>
      </p:sp>
      <p:sp>
        <p:nvSpPr>
          <p:cNvPr id="126979" name="Rectangle 2"/>
          <p:cNvSpPr>
            <a:spLocks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51C79806-A5DD-4F95-B0B6-8364AB141864}" type="slidenum">
              <a:rPr lang="en-US" b="0" i="0" smtClean="0">
                <a:solidFill>
                  <a:schemeClr val="tx1"/>
                </a:solidFill>
                <a:latin typeface="Times New Roman" pitchFamily="18" charset="0"/>
              </a:rPr>
              <a:pPr eaLnBrk="1" hangingPunct="1"/>
              <a:t>5</a:t>
            </a:fld>
            <a:endParaRPr lang="en-US" b="0" i="0" smtClean="0">
              <a:solidFill>
                <a:schemeClr val="tx1"/>
              </a:solidFill>
              <a:latin typeface="Times New Roman" pitchFamily="18" charset="0"/>
            </a:endParaRPr>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C163CC4C-2F82-4497-A6F5-353E5E212AF8}" type="slidenum">
              <a:rPr lang="en-US" b="0" i="0" smtClean="0">
                <a:solidFill>
                  <a:schemeClr val="tx1"/>
                </a:solidFill>
                <a:latin typeface="Times New Roman" pitchFamily="18" charset="0"/>
              </a:rPr>
              <a:pPr eaLnBrk="1" hangingPunct="1"/>
              <a:t>6</a:t>
            </a:fld>
            <a:endParaRPr lang="en-US" b="0" i="0" smtClean="0">
              <a:solidFill>
                <a:schemeClr val="tx1"/>
              </a:solidFill>
              <a:latin typeface="Times New Roman" pitchFamily="18" charset="0"/>
            </a:endParaRPr>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9CAF5B84-DF02-4768-AAED-312409D313E4}" type="slidenum">
              <a:rPr lang="en-US" b="0" i="0" smtClean="0">
                <a:solidFill>
                  <a:schemeClr val="tx1"/>
                </a:solidFill>
                <a:latin typeface="Times New Roman" pitchFamily="18" charset="0"/>
              </a:rPr>
              <a:pPr eaLnBrk="1" hangingPunct="1"/>
              <a:t>7</a:t>
            </a:fld>
            <a:endParaRPr lang="en-US" b="0" i="0" smtClean="0">
              <a:solidFill>
                <a:schemeClr val="tx1"/>
              </a:solidFill>
              <a:latin typeface="Times New Roman" pitchFamily="18" charset="0"/>
            </a:endParaRPr>
          </a:p>
        </p:txBody>
      </p:sp>
      <p:sp>
        <p:nvSpPr>
          <p:cNvPr id="90115" name="Rectangle 2"/>
          <p:cNvSpPr>
            <a:spLocks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CDEC4068-0220-4106-ADF1-A4AE3652541F}" type="slidenum">
              <a:rPr lang="en-US" b="0" i="0" smtClean="0">
                <a:solidFill>
                  <a:schemeClr val="tx1"/>
                </a:solidFill>
                <a:latin typeface="Times New Roman" pitchFamily="18" charset="0"/>
              </a:rPr>
              <a:pPr eaLnBrk="1" hangingPunct="1"/>
              <a:t>8</a:t>
            </a:fld>
            <a:endParaRPr lang="en-US" b="0" i="0" smtClean="0">
              <a:solidFill>
                <a:schemeClr val="tx1"/>
              </a:solidFill>
              <a:latin typeface="Times New Roman" pitchFamily="18" charset="0"/>
            </a:endParaRPr>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fld id="{7FB51769-DF66-47E5-9D65-C2E6A3DB37DD}" type="slidenum">
              <a:rPr lang="en-US" b="0" i="0" smtClean="0">
                <a:solidFill>
                  <a:schemeClr val="tx1"/>
                </a:solidFill>
                <a:latin typeface="Times New Roman" pitchFamily="18" charset="0"/>
              </a:rPr>
              <a:pPr eaLnBrk="1" hangingPunct="1"/>
              <a:t>9</a:t>
            </a:fld>
            <a:endParaRPr lang="en-US" b="0" i="0" smtClean="0">
              <a:solidFill>
                <a:schemeClr val="tx1"/>
              </a:solidFill>
              <a:latin typeface="Times New Roman" pitchFamily="18" charset="0"/>
            </a:endParaRPr>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3AF714A-823D-467F-878A-E1959DEFD659}" type="slidenum">
              <a:rPr lang="en-US"/>
              <a:pPr>
                <a:defRPr/>
              </a:pPr>
              <a:t>‹#›</a:t>
            </a:fld>
            <a:endParaRPr lang="en-US"/>
          </a:p>
        </p:txBody>
      </p:sp>
    </p:spTree>
    <p:extLst>
      <p:ext uri="{BB962C8B-B14F-4D97-AF65-F5344CB8AC3E}">
        <p14:creationId xmlns:p14="http://schemas.microsoft.com/office/powerpoint/2010/main" val="2884838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22C946F-F834-4783-BECA-40B7EBC75F70}" type="slidenum">
              <a:rPr lang="en-US"/>
              <a:pPr>
                <a:defRPr/>
              </a:pPr>
              <a:t>‹#›</a:t>
            </a:fld>
            <a:endParaRPr lang="en-US"/>
          </a:p>
        </p:txBody>
      </p:sp>
    </p:spTree>
    <p:extLst>
      <p:ext uri="{BB962C8B-B14F-4D97-AF65-F5344CB8AC3E}">
        <p14:creationId xmlns:p14="http://schemas.microsoft.com/office/powerpoint/2010/main" val="2749919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CC564C-B267-4AFF-A255-1E2144C3304A}" type="slidenum">
              <a:rPr lang="en-US"/>
              <a:pPr>
                <a:defRPr/>
              </a:pPr>
              <a:t>‹#›</a:t>
            </a:fld>
            <a:endParaRPr lang="en-US"/>
          </a:p>
        </p:txBody>
      </p:sp>
    </p:spTree>
    <p:extLst>
      <p:ext uri="{BB962C8B-B14F-4D97-AF65-F5344CB8AC3E}">
        <p14:creationId xmlns:p14="http://schemas.microsoft.com/office/powerpoint/2010/main" val="118442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B80EFDF-A64B-425D-8C0C-E6491E4004FF}" type="slidenum">
              <a:rPr lang="en-US"/>
              <a:pPr>
                <a:defRPr/>
              </a:pPr>
              <a:t>‹#›</a:t>
            </a:fld>
            <a:endParaRPr lang="en-US"/>
          </a:p>
        </p:txBody>
      </p:sp>
    </p:spTree>
    <p:extLst>
      <p:ext uri="{BB962C8B-B14F-4D97-AF65-F5344CB8AC3E}">
        <p14:creationId xmlns:p14="http://schemas.microsoft.com/office/powerpoint/2010/main" val="728427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74E0F5-277C-4CAE-8C18-AF1556AB2A19}" type="slidenum">
              <a:rPr lang="en-US"/>
              <a:pPr>
                <a:defRPr/>
              </a:pPr>
              <a:t>‹#›</a:t>
            </a:fld>
            <a:endParaRPr lang="en-US"/>
          </a:p>
        </p:txBody>
      </p:sp>
    </p:spTree>
    <p:extLst>
      <p:ext uri="{BB962C8B-B14F-4D97-AF65-F5344CB8AC3E}">
        <p14:creationId xmlns:p14="http://schemas.microsoft.com/office/powerpoint/2010/main" val="240151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D3B61D-DD06-43EE-B94A-41CE583F398C}" type="slidenum">
              <a:rPr lang="en-US"/>
              <a:pPr>
                <a:defRPr/>
              </a:pPr>
              <a:t>‹#›</a:t>
            </a:fld>
            <a:endParaRPr lang="en-US"/>
          </a:p>
        </p:txBody>
      </p:sp>
    </p:spTree>
    <p:extLst>
      <p:ext uri="{BB962C8B-B14F-4D97-AF65-F5344CB8AC3E}">
        <p14:creationId xmlns:p14="http://schemas.microsoft.com/office/powerpoint/2010/main" val="1346453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F80D9F-F524-43E3-B481-834682756F82}" type="slidenum">
              <a:rPr lang="en-US"/>
              <a:pPr>
                <a:defRPr/>
              </a:pPr>
              <a:t>‹#›</a:t>
            </a:fld>
            <a:endParaRPr lang="en-US"/>
          </a:p>
        </p:txBody>
      </p:sp>
    </p:spTree>
    <p:extLst>
      <p:ext uri="{BB962C8B-B14F-4D97-AF65-F5344CB8AC3E}">
        <p14:creationId xmlns:p14="http://schemas.microsoft.com/office/powerpoint/2010/main" val="880478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559172C-54FF-4107-B64A-CE5C6983E62A}" type="slidenum">
              <a:rPr lang="en-US"/>
              <a:pPr>
                <a:defRPr/>
              </a:pPr>
              <a:t>‹#›</a:t>
            </a:fld>
            <a:endParaRPr lang="en-US"/>
          </a:p>
        </p:txBody>
      </p:sp>
    </p:spTree>
    <p:extLst>
      <p:ext uri="{BB962C8B-B14F-4D97-AF65-F5344CB8AC3E}">
        <p14:creationId xmlns:p14="http://schemas.microsoft.com/office/powerpoint/2010/main" val="1969642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032224-2B83-4D9A-A9F6-25AD65F583D5}" type="slidenum">
              <a:rPr lang="en-US"/>
              <a:pPr>
                <a:defRPr/>
              </a:pPr>
              <a:t>‹#›</a:t>
            </a:fld>
            <a:endParaRPr lang="en-US"/>
          </a:p>
        </p:txBody>
      </p:sp>
    </p:spTree>
    <p:extLst>
      <p:ext uri="{BB962C8B-B14F-4D97-AF65-F5344CB8AC3E}">
        <p14:creationId xmlns:p14="http://schemas.microsoft.com/office/powerpoint/2010/main" val="277061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1E271C-0EC3-46CC-B830-B7900C8EF122}" type="slidenum">
              <a:rPr lang="en-US"/>
              <a:pPr>
                <a:defRPr/>
              </a:pPr>
              <a:t>‹#›</a:t>
            </a:fld>
            <a:endParaRPr lang="en-US"/>
          </a:p>
        </p:txBody>
      </p:sp>
    </p:spTree>
    <p:extLst>
      <p:ext uri="{BB962C8B-B14F-4D97-AF65-F5344CB8AC3E}">
        <p14:creationId xmlns:p14="http://schemas.microsoft.com/office/powerpoint/2010/main" val="4155927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FD4FA9-56DB-41D4-9E3C-D171B2E6E2DC}" type="slidenum">
              <a:rPr lang="en-US"/>
              <a:pPr>
                <a:defRPr/>
              </a:pPr>
              <a:t>‹#›</a:t>
            </a:fld>
            <a:endParaRPr lang="en-US"/>
          </a:p>
        </p:txBody>
      </p:sp>
    </p:spTree>
    <p:extLst>
      <p:ext uri="{BB962C8B-B14F-4D97-AF65-F5344CB8AC3E}">
        <p14:creationId xmlns:p14="http://schemas.microsoft.com/office/powerpoint/2010/main" val="24128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971B489-00A2-4B89-881E-8A03AF56CAF8}" type="slidenum">
              <a:rPr lang="en-US"/>
              <a:pPr>
                <a:defRPr/>
              </a:pPr>
              <a:t>‹#›</a:t>
            </a:fld>
            <a:endParaRPr lang="en-US"/>
          </a:p>
        </p:txBody>
      </p:sp>
    </p:spTree>
    <p:extLst>
      <p:ext uri="{BB962C8B-B14F-4D97-AF65-F5344CB8AC3E}">
        <p14:creationId xmlns:p14="http://schemas.microsoft.com/office/powerpoint/2010/main" val="3466051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3A92E6-CB6D-40B3-8E9A-68004DD13D00}" type="slidenum">
              <a:rPr lang="en-US"/>
              <a:pPr>
                <a:defRPr/>
              </a:pPr>
              <a:t>‹#›</a:t>
            </a:fld>
            <a:endParaRPr lang="en-US"/>
          </a:p>
        </p:txBody>
      </p:sp>
    </p:spTree>
    <p:extLst>
      <p:ext uri="{BB962C8B-B14F-4D97-AF65-F5344CB8AC3E}">
        <p14:creationId xmlns:p14="http://schemas.microsoft.com/office/powerpoint/2010/main" val="2153952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4FF1B6A-58D0-4C62-AC34-C1AAD7718ADE}" type="slidenum">
              <a:rPr lang="en-US"/>
              <a:pPr>
                <a:defRPr/>
              </a:pPr>
              <a:t>‹#›</a:t>
            </a:fld>
            <a:endParaRPr lang="en-US"/>
          </a:p>
        </p:txBody>
      </p:sp>
    </p:spTree>
    <p:extLst>
      <p:ext uri="{BB962C8B-B14F-4D97-AF65-F5344CB8AC3E}">
        <p14:creationId xmlns:p14="http://schemas.microsoft.com/office/powerpoint/2010/main" val="1296655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F587DA7-6F11-49DF-8074-C2A0AACCF45C}" type="slidenum">
              <a:rPr lang="en-US"/>
              <a:pPr>
                <a:defRPr/>
              </a:pPr>
              <a:t>‹#›</a:t>
            </a:fld>
            <a:endParaRPr lang="en-US"/>
          </a:p>
        </p:txBody>
      </p:sp>
    </p:spTree>
    <p:extLst>
      <p:ext uri="{BB962C8B-B14F-4D97-AF65-F5344CB8AC3E}">
        <p14:creationId xmlns:p14="http://schemas.microsoft.com/office/powerpoint/2010/main" val="1836266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C4763BF-F4E6-4D5F-83B7-A5E657DA4160}" type="slidenum">
              <a:rPr lang="en-US"/>
              <a:pPr>
                <a:defRPr/>
              </a:pPr>
              <a:t>‹#›</a:t>
            </a:fld>
            <a:endParaRPr lang="en-US"/>
          </a:p>
        </p:txBody>
      </p:sp>
    </p:spTree>
    <p:extLst>
      <p:ext uri="{BB962C8B-B14F-4D97-AF65-F5344CB8AC3E}">
        <p14:creationId xmlns:p14="http://schemas.microsoft.com/office/powerpoint/2010/main" val="3596470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F4D8F1-DCB3-4263-80EB-771064899F92}" type="slidenum">
              <a:rPr lang="en-US"/>
              <a:pPr>
                <a:defRPr/>
              </a:pPr>
              <a:t>‹#›</a:t>
            </a:fld>
            <a:endParaRPr lang="en-US"/>
          </a:p>
        </p:txBody>
      </p:sp>
    </p:spTree>
    <p:extLst>
      <p:ext uri="{BB962C8B-B14F-4D97-AF65-F5344CB8AC3E}">
        <p14:creationId xmlns:p14="http://schemas.microsoft.com/office/powerpoint/2010/main" val="1462424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67D9B7-BDDA-432A-98D6-4DCFE75FC336}" type="slidenum">
              <a:rPr lang="en-US"/>
              <a:pPr>
                <a:defRPr/>
              </a:pPr>
              <a:t>‹#›</a:t>
            </a:fld>
            <a:endParaRPr lang="en-US"/>
          </a:p>
        </p:txBody>
      </p:sp>
    </p:spTree>
    <p:extLst>
      <p:ext uri="{BB962C8B-B14F-4D97-AF65-F5344CB8AC3E}">
        <p14:creationId xmlns:p14="http://schemas.microsoft.com/office/powerpoint/2010/main" val="3315639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4435C6-3B07-48FB-9D50-8F19F34CEEAA}" type="slidenum">
              <a:rPr lang="en-US"/>
              <a:pPr>
                <a:defRPr/>
              </a:pPr>
              <a:t>‹#›</a:t>
            </a:fld>
            <a:endParaRPr lang="en-US"/>
          </a:p>
        </p:txBody>
      </p:sp>
    </p:spTree>
    <p:extLst>
      <p:ext uri="{BB962C8B-B14F-4D97-AF65-F5344CB8AC3E}">
        <p14:creationId xmlns:p14="http://schemas.microsoft.com/office/powerpoint/2010/main" val="3353503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FE2F8C-A747-4F34-9903-4AF17A32E2B4}" type="slidenum">
              <a:rPr lang="en-US"/>
              <a:pPr>
                <a:defRPr/>
              </a:pPr>
              <a:t>‹#›</a:t>
            </a:fld>
            <a:endParaRPr lang="en-US"/>
          </a:p>
        </p:txBody>
      </p:sp>
    </p:spTree>
    <p:extLst>
      <p:ext uri="{BB962C8B-B14F-4D97-AF65-F5344CB8AC3E}">
        <p14:creationId xmlns:p14="http://schemas.microsoft.com/office/powerpoint/2010/main" val="341004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2F48072-8056-4EF2-9EF5-9009F7653AB0}" type="slidenum">
              <a:rPr lang="en-US"/>
              <a:pPr>
                <a:defRPr/>
              </a:pPr>
              <a:t>‹#›</a:t>
            </a:fld>
            <a:endParaRPr lang="en-US"/>
          </a:p>
        </p:txBody>
      </p:sp>
    </p:spTree>
    <p:extLst>
      <p:ext uri="{BB962C8B-B14F-4D97-AF65-F5344CB8AC3E}">
        <p14:creationId xmlns:p14="http://schemas.microsoft.com/office/powerpoint/2010/main" val="490690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18236AF-5739-4588-8F84-FEA57D74CC80}" type="slidenum">
              <a:rPr lang="en-US"/>
              <a:pPr>
                <a:defRPr/>
              </a:pPr>
              <a:t>‹#›</a:t>
            </a:fld>
            <a:endParaRPr lang="en-US"/>
          </a:p>
        </p:txBody>
      </p:sp>
    </p:spTree>
    <p:extLst>
      <p:ext uri="{BB962C8B-B14F-4D97-AF65-F5344CB8AC3E}">
        <p14:creationId xmlns:p14="http://schemas.microsoft.com/office/powerpoint/2010/main" val="3694982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95A8D3-090C-4E5B-9D5B-3B6B3402C43D}" type="slidenum">
              <a:rPr lang="en-US"/>
              <a:pPr>
                <a:defRPr/>
              </a:pPr>
              <a:t>‹#›</a:t>
            </a:fld>
            <a:endParaRPr lang="en-US"/>
          </a:p>
        </p:txBody>
      </p:sp>
    </p:spTree>
    <p:extLst>
      <p:ext uri="{BB962C8B-B14F-4D97-AF65-F5344CB8AC3E}">
        <p14:creationId xmlns:p14="http://schemas.microsoft.com/office/powerpoint/2010/main" val="2932801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8D06CBC-2CE4-4D50-B606-91D7950937ED}" type="slidenum">
              <a:rPr lang="en-US"/>
              <a:pPr>
                <a:defRPr/>
              </a:pPr>
              <a:t>‹#›</a:t>
            </a:fld>
            <a:endParaRPr lang="en-US"/>
          </a:p>
        </p:txBody>
      </p:sp>
    </p:spTree>
    <p:extLst>
      <p:ext uri="{BB962C8B-B14F-4D97-AF65-F5344CB8AC3E}">
        <p14:creationId xmlns:p14="http://schemas.microsoft.com/office/powerpoint/2010/main" val="3277646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rtlCol="0">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AA13CAA-BBE1-4484-B41F-42B6B508F089}" type="slidenum">
              <a:rPr lang="en-US"/>
              <a:pPr>
                <a:defRPr/>
              </a:pPr>
              <a:t>‹#›</a:t>
            </a:fld>
            <a:endParaRPr lang="en-US"/>
          </a:p>
        </p:txBody>
      </p:sp>
    </p:spTree>
    <p:extLst>
      <p:ext uri="{BB962C8B-B14F-4D97-AF65-F5344CB8AC3E}">
        <p14:creationId xmlns:p14="http://schemas.microsoft.com/office/powerpoint/2010/main" val="31776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164F005-72F3-480B-8BCA-06DFFE323068}" type="slidenum">
              <a:rPr lang="en-US"/>
              <a:pPr>
                <a:defRPr/>
              </a:pPr>
              <a:t>‹#›</a:t>
            </a:fld>
            <a:endParaRPr lang="en-US"/>
          </a:p>
        </p:txBody>
      </p:sp>
    </p:spTree>
    <p:extLst>
      <p:ext uri="{BB962C8B-B14F-4D97-AF65-F5344CB8AC3E}">
        <p14:creationId xmlns:p14="http://schemas.microsoft.com/office/powerpoint/2010/main" val="3126596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1A7933-5937-4023-ACA0-98BC308AE635}" type="slidenum">
              <a:rPr lang="en-US"/>
              <a:pPr>
                <a:defRPr/>
              </a:pPr>
              <a:t>‹#›</a:t>
            </a:fld>
            <a:endParaRPr lang="en-US"/>
          </a:p>
        </p:txBody>
      </p:sp>
    </p:spTree>
    <p:extLst>
      <p:ext uri="{BB962C8B-B14F-4D97-AF65-F5344CB8AC3E}">
        <p14:creationId xmlns:p14="http://schemas.microsoft.com/office/powerpoint/2010/main" val="2035937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CBC3E87-34FA-4228-AD16-27BB31B75B88}" type="slidenum">
              <a:rPr lang="en-US"/>
              <a:pPr>
                <a:defRPr/>
              </a:pPr>
              <a:t>‹#›</a:t>
            </a:fld>
            <a:endParaRPr lang="en-US"/>
          </a:p>
        </p:txBody>
      </p:sp>
    </p:spTree>
    <p:extLst>
      <p:ext uri="{BB962C8B-B14F-4D97-AF65-F5344CB8AC3E}">
        <p14:creationId xmlns:p14="http://schemas.microsoft.com/office/powerpoint/2010/main" val="359514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41DE6C0-D7BD-4AF4-B5BD-9462813BB15B}" type="slidenum">
              <a:rPr lang="en-US"/>
              <a:pPr>
                <a:defRPr/>
              </a:pPr>
              <a:t>‹#›</a:t>
            </a:fld>
            <a:endParaRPr lang="en-US"/>
          </a:p>
        </p:txBody>
      </p:sp>
    </p:spTree>
    <p:extLst>
      <p:ext uri="{BB962C8B-B14F-4D97-AF65-F5344CB8AC3E}">
        <p14:creationId xmlns:p14="http://schemas.microsoft.com/office/powerpoint/2010/main" val="156689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AB9986D-31F2-4C76-9488-F5FDFA916ED6}" type="slidenum">
              <a:rPr lang="en-US"/>
              <a:pPr>
                <a:defRPr/>
              </a:pPr>
              <a:t>‹#›</a:t>
            </a:fld>
            <a:endParaRPr lang="en-US"/>
          </a:p>
        </p:txBody>
      </p:sp>
    </p:spTree>
    <p:extLst>
      <p:ext uri="{BB962C8B-B14F-4D97-AF65-F5344CB8AC3E}">
        <p14:creationId xmlns:p14="http://schemas.microsoft.com/office/powerpoint/2010/main" val="396982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5BB5A28-8124-4976-BCE4-A88244E04141}" type="slidenum">
              <a:rPr lang="en-US"/>
              <a:pPr>
                <a:defRPr/>
              </a:pPr>
              <a:t>‹#›</a:t>
            </a:fld>
            <a:endParaRPr lang="en-US"/>
          </a:p>
        </p:txBody>
      </p:sp>
    </p:spTree>
    <p:extLst>
      <p:ext uri="{BB962C8B-B14F-4D97-AF65-F5344CB8AC3E}">
        <p14:creationId xmlns:p14="http://schemas.microsoft.com/office/powerpoint/2010/main" val="367784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i="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i="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i="0">
                <a:solidFill>
                  <a:srgbClr val="000000"/>
                </a:solidFill>
                <a:latin typeface="+mn-lt"/>
              </a:defRPr>
            </a:lvl1pPr>
          </a:lstStyle>
          <a:p>
            <a:pPr>
              <a:defRPr/>
            </a:pPr>
            <a:fld id="{FEF5AC96-A5EA-461B-8F73-61E8C9187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BC93339C-3B79-4BC2-A5F8-B424585417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44" r:id="rId12"/>
    <p:sldLayoutId id="2147483745" r:id="rId13"/>
    <p:sldLayoutId id="2147483746" r:id="rId14"/>
    <p:sldLayoutId id="2147483747" r:id="rId15"/>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velkey@duke.edu"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0.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jpeg"/><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oleObject" Target="../embeddings/oleObject1.bin"/><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457200" y="4343400"/>
            <a:ext cx="8229600" cy="1782763"/>
          </a:xfrm>
        </p:spPr>
        <p:txBody>
          <a:bodyPr/>
          <a:lstStyle/>
          <a:p>
            <a:pPr algn="ctr">
              <a:buFontTx/>
              <a:buNone/>
            </a:pPr>
            <a:r>
              <a:rPr lang="en-US" sz="2400" b="1" smtClean="0">
                <a:solidFill>
                  <a:schemeClr val="bg2"/>
                </a:solidFill>
                <a:latin typeface="Arial Unicode MS" pitchFamily="34" charset="-128"/>
              </a:rPr>
              <a:t>J. Matthew Velkey, Ph.D.</a:t>
            </a:r>
          </a:p>
          <a:p>
            <a:pPr algn="ctr">
              <a:buFontTx/>
              <a:buNone/>
            </a:pPr>
            <a:r>
              <a:rPr lang="en-US" sz="2400" b="1" smtClean="0">
                <a:solidFill>
                  <a:schemeClr val="bg2"/>
                </a:solidFill>
                <a:latin typeface="Arial Unicode MS" pitchFamily="34" charset="-128"/>
                <a:hlinkClick r:id="rId3"/>
              </a:rPr>
              <a:t>matt.velkey@duke.edu</a:t>
            </a:r>
            <a:endParaRPr lang="en-US" sz="2400" b="1" smtClean="0">
              <a:solidFill>
                <a:schemeClr val="bg2"/>
              </a:solidFill>
              <a:latin typeface="Arial Unicode MS" pitchFamily="34" charset="-128"/>
            </a:endParaRPr>
          </a:p>
          <a:p>
            <a:pPr algn="ctr">
              <a:buFontTx/>
              <a:buNone/>
            </a:pPr>
            <a:r>
              <a:rPr lang="en-US" sz="2400" b="1" smtClean="0">
                <a:solidFill>
                  <a:schemeClr val="bg2"/>
                </a:solidFill>
                <a:latin typeface="Arial Unicode MS" pitchFamily="34" charset="-128"/>
              </a:rPr>
              <a:t>452A Davison, Duke South</a:t>
            </a:r>
          </a:p>
          <a:p>
            <a:pPr algn="ctr">
              <a:buFontTx/>
              <a:buNone/>
            </a:pPr>
            <a:endParaRPr lang="en-US" sz="2400" smtClean="0">
              <a:solidFill>
                <a:schemeClr val="bg2"/>
              </a:solidFill>
              <a:latin typeface="Arial Unicode MS" pitchFamily="34" charset="-128"/>
            </a:endParaRPr>
          </a:p>
        </p:txBody>
      </p:sp>
      <p:sp>
        <p:nvSpPr>
          <p:cNvPr id="23555" name="Title 1"/>
          <p:cNvSpPr>
            <a:spLocks noGrp="1"/>
          </p:cNvSpPr>
          <p:nvPr>
            <p:ph type="title"/>
          </p:nvPr>
        </p:nvSpPr>
        <p:spPr>
          <a:xfrm>
            <a:off x="457200" y="2133600"/>
            <a:ext cx="8229600" cy="1143000"/>
          </a:xfrm>
        </p:spPr>
        <p:txBody>
          <a:bodyPr/>
          <a:lstStyle/>
          <a:p>
            <a:r>
              <a:rPr lang="en-US" b="1" smtClean="0">
                <a:solidFill>
                  <a:schemeClr val="bg2"/>
                </a:solidFill>
                <a:latin typeface="Arial Unicode MS" pitchFamily="34" charset="-128"/>
              </a:rPr>
              <a:t>Cartilage / Mature Bone</a:t>
            </a:r>
            <a:endParaRPr lang="en-US" smtClean="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b="1" smtClean="0">
                <a:solidFill>
                  <a:schemeClr val="bg2"/>
                </a:solidFill>
                <a:latin typeface="Arial Unicode MS" pitchFamily="34" charset="-128"/>
              </a:rPr>
              <a:t>Cartilage growth</a:t>
            </a:r>
            <a:endParaRPr lang="en-US" smtClean="0">
              <a:solidFill>
                <a:schemeClr val="bg2"/>
              </a:solidFill>
              <a:latin typeface="Arial Unicode MS" pitchFamily="34" charset="-128"/>
            </a:endParaRPr>
          </a:p>
        </p:txBody>
      </p:sp>
      <p:sp>
        <p:nvSpPr>
          <p:cNvPr id="32771" name="Rectangle 3"/>
          <p:cNvSpPr>
            <a:spLocks noGrp="1" noChangeArrowheads="1"/>
          </p:cNvSpPr>
          <p:nvPr>
            <p:ph idx="1"/>
          </p:nvPr>
        </p:nvSpPr>
        <p:spPr/>
        <p:txBody>
          <a:bodyPr/>
          <a:lstStyle/>
          <a:p>
            <a:pPr>
              <a:buFontTx/>
              <a:buNone/>
            </a:pPr>
            <a:endParaRPr lang="en-US" smtClean="0">
              <a:solidFill>
                <a:schemeClr val="bg2"/>
              </a:solidFill>
            </a:endParaRPr>
          </a:p>
          <a:p>
            <a:pPr>
              <a:buFontTx/>
              <a:buNone/>
            </a:pPr>
            <a:r>
              <a:rPr lang="en-US" smtClean="0">
                <a:solidFill>
                  <a:srgbClr val="FF0000"/>
                </a:solidFill>
                <a:latin typeface="Arial Unicode MS" pitchFamily="34" charset="-128"/>
              </a:rPr>
              <a:t>Appositional Growth:  </a:t>
            </a:r>
            <a:r>
              <a:rPr lang="en-US" smtClean="0">
                <a:solidFill>
                  <a:schemeClr val="bg2"/>
                </a:solidFill>
                <a:latin typeface="Arial Unicode MS" pitchFamily="34" charset="-128"/>
              </a:rPr>
              <a:t>Deposition of new cartilage on the surface of existing cartilage.</a:t>
            </a:r>
          </a:p>
          <a:p>
            <a:endParaRPr lang="en-US" smtClean="0">
              <a:solidFill>
                <a:schemeClr val="bg2"/>
              </a:solidFill>
              <a:latin typeface="Arial Unicode MS" pitchFamily="34" charset="-128"/>
            </a:endParaRPr>
          </a:p>
          <a:p>
            <a:pPr>
              <a:buFontTx/>
              <a:buNone/>
            </a:pPr>
            <a:r>
              <a:rPr lang="en-US" smtClean="0">
                <a:solidFill>
                  <a:srgbClr val="FF0000"/>
                </a:solidFill>
                <a:latin typeface="Arial Unicode MS" pitchFamily="34" charset="-128"/>
              </a:rPr>
              <a:t>Interstitial Growth:</a:t>
            </a:r>
            <a:r>
              <a:rPr lang="en-US" smtClean="0">
                <a:solidFill>
                  <a:schemeClr val="bg2"/>
                </a:solidFill>
                <a:latin typeface="Arial Unicode MS" pitchFamily="34" charset="-128"/>
              </a:rPr>
              <a:t>	Formation of new cartilage within an existing cartilage.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ctrTitle"/>
          </p:nvPr>
        </p:nvSpPr>
        <p:spPr>
          <a:xfrm>
            <a:off x="609600" y="533400"/>
            <a:ext cx="7772400" cy="914400"/>
          </a:xfrm>
        </p:spPr>
        <p:txBody>
          <a:bodyPr/>
          <a:lstStyle/>
          <a:p>
            <a:r>
              <a:rPr lang="en-US" b="1" smtClean="0">
                <a:latin typeface="Arial Unicode MS" pitchFamily="34" charset="-128"/>
              </a:rPr>
              <a:t>Hyaline cartilage</a:t>
            </a:r>
          </a:p>
        </p:txBody>
      </p:sp>
      <p:sp>
        <p:nvSpPr>
          <p:cNvPr id="33795" name="Rectangle 1027"/>
          <p:cNvSpPr>
            <a:spLocks noGrp="1" noChangeArrowheads="1"/>
          </p:cNvSpPr>
          <p:nvPr>
            <p:ph type="subTitle" idx="1"/>
          </p:nvPr>
        </p:nvSpPr>
        <p:spPr>
          <a:xfrm>
            <a:off x="1371600" y="2057400"/>
            <a:ext cx="6400800" cy="3581400"/>
          </a:xfrm>
        </p:spPr>
        <p:txBody>
          <a:bodyPr/>
          <a:lstStyle/>
          <a:p>
            <a:pPr algn="l"/>
            <a:r>
              <a:rPr lang="en-US" b="1" smtClean="0">
                <a:solidFill>
                  <a:schemeClr val="tx1"/>
                </a:solidFill>
                <a:latin typeface="Arial Unicode MS" pitchFamily="34" charset="-128"/>
              </a:rPr>
              <a:t>Most common type of cartilage.</a:t>
            </a:r>
            <a:endParaRPr lang="en-US" sz="2800" b="1" smtClean="0">
              <a:solidFill>
                <a:schemeClr val="tx1"/>
              </a:solidFill>
              <a:latin typeface="Arial Unicode MS" pitchFamily="34" charset="-128"/>
            </a:endParaRPr>
          </a:p>
          <a:p>
            <a:pPr algn="l"/>
            <a:r>
              <a:rPr lang="en-US" sz="2800" b="1" smtClean="0">
                <a:solidFill>
                  <a:schemeClr val="tx1"/>
                </a:solidFill>
                <a:latin typeface="Arial Unicode MS" pitchFamily="34" charset="-128"/>
              </a:rPr>
              <a:t>   </a:t>
            </a:r>
          </a:p>
          <a:p>
            <a:pPr algn="l"/>
            <a:r>
              <a:rPr lang="en-US" sz="2800" b="1" smtClean="0">
                <a:solidFill>
                  <a:schemeClr val="tx1"/>
                </a:solidFill>
                <a:latin typeface="Arial Unicode MS" pitchFamily="34" charset="-128"/>
              </a:rPr>
              <a:t>Nasal septum, larynx, tracheal rings,   sternal ends of ribs, most articular surfaces and forms the template for developing long bones.</a:t>
            </a:r>
            <a:endParaRPr lang="en-US" smtClean="0">
              <a:solidFill>
                <a:schemeClr val="tx1"/>
              </a:solidFill>
              <a:latin typeface="Arial Unicode MS" pitchFamily="34" charset="-128"/>
            </a:endParaRPr>
          </a:p>
          <a:p>
            <a:pPr algn="l"/>
            <a:endParaRPr lang="en-US" smtClean="0">
              <a:solidFill>
                <a:schemeClr val="tx1"/>
              </a:solidFill>
              <a:latin typeface="Arial Unicode MS"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l="7477"/>
          <a:stretch>
            <a:fillRect/>
          </a:stretch>
        </p:blipFill>
        <p:spPr>
          <a:xfrm>
            <a:off x="914400" y="949325"/>
            <a:ext cx="8229600" cy="5908675"/>
          </a:xfrm>
          <a:noFill/>
        </p:spPr>
      </p:pic>
      <p:sp>
        <p:nvSpPr>
          <p:cNvPr id="16386" name="Rectangle 2"/>
          <p:cNvSpPr>
            <a:spLocks noGrp="1" noChangeArrowheads="1"/>
          </p:cNvSpPr>
          <p:nvPr>
            <p:ph type="title"/>
          </p:nvPr>
        </p:nvSpPr>
        <p:spPr>
          <a:xfrm>
            <a:off x="685800" y="304800"/>
            <a:ext cx="7772400" cy="304800"/>
          </a:xfrm>
        </p:spPr>
        <p:txBody>
          <a:bodyPr rtlCol="0">
            <a:normAutofit fontScale="90000"/>
          </a:bodyPr>
          <a:lstStyle/>
          <a:p>
            <a:pPr fontAlgn="auto">
              <a:spcAft>
                <a:spcPts val="0"/>
              </a:spcAft>
              <a:defRPr/>
            </a:pPr>
            <a:r>
              <a:rPr lang="en-US" sz="3600" b="1" smtClean="0">
                <a:solidFill>
                  <a:srgbClr val="004080"/>
                </a:solidFill>
                <a:latin typeface="Arial Unicode MS" pitchFamily="34" charset="-128"/>
              </a:rPr>
              <a:t>Hyaline Cartilage</a:t>
            </a:r>
          </a:p>
        </p:txBody>
      </p:sp>
      <p:pic>
        <p:nvPicPr>
          <p:cNvPr id="34820" name="Picture 6"/>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5081" t="10257" r="47499"/>
          <a:stretch>
            <a:fillRect/>
          </a:stretch>
        </p:blipFill>
        <p:spPr>
          <a:xfrm>
            <a:off x="0" y="1066800"/>
            <a:ext cx="2133600" cy="2667000"/>
          </a:xfrm>
          <a:noFill/>
        </p:spPr>
      </p:pic>
      <p:sp>
        <p:nvSpPr>
          <p:cNvPr id="34821" name="Text Box 9"/>
          <p:cNvSpPr txBox="1">
            <a:spLocks noChangeArrowheads="1"/>
          </p:cNvSpPr>
          <p:nvPr/>
        </p:nvSpPr>
        <p:spPr bwMode="auto">
          <a:xfrm>
            <a:off x="1828800" y="990600"/>
            <a:ext cx="28194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endParaRPr lang="en-US" sz="2400" b="0" i="0">
              <a:solidFill>
                <a:schemeClr val="tx1"/>
              </a:solidFill>
              <a:latin typeface="Times New Roman" pitchFamily="18" charset="0"/>
            </a:endParaRPr>
          </a:p>
        </p:txBody>
      </p:sp>
      <p:sp>
        <p:nvSpPr>
          <p:cNvPr id="34822" name="Rectangle 10"/>
          <p:cNvSpPr>
            <a:spLocks noChangeArrowheads="1"/>
          </p:cNvSpPr>
          <p:nvPr/>
        </p:nvSpPr>
        <p:spPr bwMode="auto">
          <a:xfrm>
            <a:off x="4114800" y="4343400"/>
            <a:ext cx="457200" cy="76200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23" name="Text Box 11"/>
          <p:cNvSpPr txBox="1">
            <a:spLocks noChangeArrowheads="1"/>
          </p:cNvSpPr>
          <p:nvPr/>
        </p:nvSpPr>
        <p:spPr bwMode="auto">
          <a:xfrm>
            <a:off x="5791200" y="60198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rgbClr val="FFFFFF"/>
                </a:solidFill>
                <a:latin typeface="Helvetica" pitchFamily="34" charset="0"/>
              </a:rPr>
              <a:t>Perichondrium</a:t>
            </a:r>
          </a:p>
        </p:txBody>
      </p:sp>
      <p:sp>
        <p:nvSpPr>
          <p:cNvPr id="34824" name="Text Box 12"/>
          <p:cNvSpPr txBox="1">
            <a:spLocks noChangeArrowheads="1"/>
          </p:cNvSpPr>
          <p:nvPr/>
        </p:nvSpPr>
        <p:spPr bwMode="auto">
          <a:xfrm>
            <a:off x="5410200" y="52578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chemeClr val="tx1"/>
                </a:solidFill>
                <a:latin typeface="Helvetica" pitchFamily="34" charset="0"/>
              </a:rPr>
              <a:t>Chondroblasts</a:t>
            </a:r>
          </a:p>
        </p:txBody>
      </p:sp>
      <p:sp>
        <p:nvSpPr>
          <p:cNvPr id="34825" name="Text Box 13"/>
          <p:cNvSpPr txBox="1">
            <a:spLocks noChangeArrowheads="1"/>
          </p:cNvSpPr>
          <p:nvPr/>
        </p:nvSpPr>
        <p:spPr bwMode="auto">
          <a:xfrm>
            <a:off x="5410200" y="32766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chemeClr val="bg1"/>
                </a:solidFill>
                <a:latin typeface="Helvetica" pitchFamily="34" charset="0"/>
              </a:rPr>
              <a:t>Chondrocytes</a:t>
            </a:r>
          </a:p>
        </p:txBody>
      </p:sp>
      <p:sp>
        <p:nvSpPr>
          <p:cNvPr id="34826" name="Text Box 14"/>
          <p:cNvSpPr txBox="1">
            <a:spLocks noChangeArrowheads="1"/>
          </p:cNvSpPr>
          <p:nvPr/>
        </p:nvSpPr>
        <p:spPr bwMode="auto">
          <a:xfrm>
            <a:off x="5410200" y="1295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chemeClr val="tx1"/>
                </a:solidFill>
                <a:latin typeface="Helvetica" pitchFamily="34" charset="0"/>
              </a:rPr>
              <a:t>Chondroblasts</a:t>
            </a:r>
          </a:p>
        </p:txBody>
      </p:sp>
      <p:sp>
        <p:nvSpPr>
          <p:cNvPr id="34827" name="Text Box 16"/>
          <p:cNvSpPr txBox="1">
            <a:spLocks noChangeArrowheads="1"/>
          </p:cNvSpPr>
          <p:nvPr/>
        </p:nvSpPr>
        <p:spPr bwMode="auto">
          <a:xfrm>
            <a:off x="1941513" y="290830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600" i="0">
                <a:solidFill>
                  <a:schemeClr val="tx1"/>
                </a:solidFill>
              </a:rPr>
              <a:t>(</a:t>
            </a:r>
          </a:p>
        </p:txBody>
      </p:sp>
      <p:sp>
        <p:nvSpPr>
          <p:cNvPr id="34828" name="Text Box 13"/>
          <p:cNvSpPr txBox="1">
            <a:spLocks noChangeArrowheads="1"/>
          </p:cNvSpPr>
          <p:nvPr/>
        </p:nvSpPr>
        <p:spPr bwMode="auto">
          <a:xfrm>
            <a:off x="5381625" y="32893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chemeClr val="tx1"/>
                </a:solidFill>
                <a:latin typeface="Helvetica" pitchFamily="34" charset="0"/>
              </a:rPr>
              <a:t>Chondrocytes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0"/>
            <a:ext cx="7772400" cy="457200"/>
          </a:xfrm>
        </p:spPr>
        <p:txBody>
          <a:bodyPr rtlCol="0">
            <a:normAutofit fontScale="90000"/>
          </a:bodyPr>
          <a:lstStyle/>
          <a:p>
            <a:pPr fontAlgn="auto">
              <a:spcAft>
                <a:spcPts val="0"/>
              </a:spcAft>
              <a:defRPr/>
            </a:pPr>
            <a:r>
              <a:rPr lang="en-US" sz="3600" b="1" smtClean="0">
                <a:solidFill>
                  <a:srgbClr val="004080"/>
                </a:solidFill>
                <a:latin typeface="Arial Unicode MS" pitchFamily="34" charset="-128"/>
              </a:rPr>
              <a:t>Hyaline cartilage</a:t>
            </a:r>
            <a:endParaRPr lang="en-US" sz="3600" smtClean="0">
              <a:solidFill>
                <a:srgbClr val="000080"/>
              </a:solidFill>
              <a:latin typeface="Arial Unicode MS" pitchFamily="34" charset="-128"/>
            </a:endParaRPr>
          </a:p>
        </p:txBody>
      </p:sp>
      <p:pic>
        <p:nvPicPr>
          <p:cNvPr id="3584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14363"/>
            <a:ext cx="9144000" cy="6219825"/>
          </a:xfrm>
          <a:noFill/>
        </p:spPr>
      </p:pic>
      <p:pic>
        <p:nvPicPr>
          <p:cNvPr id="141317" name="Picture 5"/>
          <p:cNvPicPr>
            <a:picLocks noChangeAspect="1" noChangeArrowheads="1"/>
          </p:cNvPicPr>
          <p:nvPr/>
        </p:nvPicPr>
        <p:blipFill>
          <a:blip r:embed="rId4">
            <a:extLst>
              <a:ext uri="{28A0092B-C50C-407E-A947-70E740481C1C}">
                <a14:useLocalDpi xmlns:a14="http://schemas.microsoft.com/office/drawing/2010/main" val="0"/>
              </a:ext>
            </a:extLst>
          </a:blip>
          <a:srcRect t="20000" r="31355" b="30000"/>
          <a:stretch>
            <a:fillRect/>
          </a:stretch>
        </p:blipFill>
        <p:spPr bwMode="auto">
          <a:xfrm>
            <a:off x="5486400" y="3470275"/>
            <a:ext cx="36576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6"/>
          <p:cNvSpPr txBox="1">
            <a:spLocks noChangeArrowheads="1"/>
          </p:cNvSpPr>
          <p:nvPr/>
        </p:nvSpPr>
        <p:spPr bwMode="auto">
          <a:xfrm>
            <a:off x="1752600" y="6096000"/>
            <a:ext cx="3352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600" i="0"/>
              <a:t>Synthesize collagen fibers and produce  ground substance.</a:t>
            </a:r>
          </a:p>
        </p:txBody>
      </p:sp>
      <p:sp>
        <p:nvSpPr>
          <p:cNvPr id="35846" name="Text Box 7"/>
          <p:cNvSpPr txBox="1">
            <a:spLocks noChangeArrowheads="1"/>
          </p:cNvSpPr>
          <p:nvPr/>
        </p:nvSpPr>
        <p:spPr bwMode="auto">
          <a:xfrm>
            <a:off x="533400" y="5181600"/>
            <a:ext cx="2362200" cy="457200"/>
          </a:xfrm>
          <a:prstGeom prst="rect">
            <a:avLst/>
          </a:prstGeom>
          <a:noFill/>
          <a:ln>
            <a:noFill/>
          </a:ln>
          <a:effectLst>
            <a:outerShdw dist="254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2400" i="0">
                <a:solidFill>
                  <a:srgbClr val="FF0000"/>
                </a:solidFill>
              </a:rPr>
              <a:t>chondrocytes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1317"/>
                                        </p:tgtEl>
                                        <p:attrNameLst>
                                          <p:attrName>style.visibility</p:attrName>
                                        </p:attrNameLst>
                                      </p:cBhvr>
                                      <p:to>
                                        <p:strVal val="visible"/>
                                      </p:to>
                                    </p:set>
                                    <p:anim calcmode="lin" valueType="num">
                                      <p:cBhvr additive="base">
                                        <p:cTn id="7" dur="500" fill="hold"/>
                                        <p:tgtEl>
                                          <p:spTgt spid="141317"/>
                                        </p:tgtEl>
                                        <p:attrNameLst>
                                          <p:attrName>ppt_x</p:attrName>
                                        </p:attrNameLst>
                                      </p:cBhvr>
                                      <p:tavLst>
                                        <p:tav tm="0">
                                          <p:val>
                                            <p:strVal val="#ppt_x"/>
                                          </p:val>
                                        </p:tav>
                                        <p:tav tm="100000">
                                          <p:val>
                                            <p:strVal val="#ppt_x"/>
                                          </p:val>
                                        </p:tav>
                                      </p:tavLst>
                                    </p:anim>
                                    <p:anim calcmode="lin" valueType="num">
                                      <p:cBhvr additive="base">
                                        <p:cTn id="8" dur="500" fill="hold"/>
                                        <p:tgtEl>
                                          <p:spTgt spid="141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a:xfrm>
            <a:off x="685800" y="0"/>
            <a:ext cx="7772400" cy="1143000"/>
          </a:xfrm>
        </p:spPr>
        <p:txBody>
          <a:bodyPr/>
          <a:lstStyle/>
          <a:p>
            <a:r>
              <a:rPr lang="en-US" sz="4000" b="1" smtClean="0">
                <a:latin typeface="Skia" pitchFamily="1" charset="0"/>
              </a:rPr>
              <a:t>Other types of cartilage</a:t>
            </a:r>
          </a:p>
        </p:txBody>
      </p:sp>
      <p:sp>
        <p:nvSpPr>
          <p:cNvPr id="36867" name="Rectangle 1027"/>
          <p:cNvSpPr>
            <a:spLocks noGrp="1" noChangeArrowheads="1"/>
          </p:cNvSpPr>
          <p:nvPr>
            <p:ph idx="1"/>
          </p:nvPr>
        </p:nvSpPr>
        <p:spPr>
          <a:xfrm>
            <a:off x="685800" y="1524000"/>
            <a:ext cx="7772400" cy="4724400"/>
          </a:xfrm>
        </p:spPr>
        <p:txBody>
          <a:bodyPr/>
          <a:lstStyle/>
          <a:p>
            <a:pPr>
              <a:buFontTx/>
              <a:buNone/>
            </a:pPr>
            <a:r>
              <a:rPr lang="en-US" sz="4000" b="1" smtClean="0">
                <a:latin typeface="Arial Unicode MS" pitchFamily="34" charset="-128"/>
              </a:rPr>
              <a:t>Elastic cartilage: </a:t>
            </a:r>
            <a:r>
              <a:rPr lang="en-US" sz="2800" b="1" smtClean="0">
                <a:latin typeface="Arial Unicode MS" pitchFamily="34" charset="-128"/>
              </a:rPr>
              <a:t>contains elastic fibers.</a:t>
            </a:r>
          </a:p>
          <a:p>
            <a:pPr>
              <a:buFontTx/>
              <a:buNone/>
            </a:pPr>
            <a:r>
              <a:rPr lang="en-US" sz="2800" b="1" smtClean="0">
                <a:latin typeface="Arial Unicode MS" pitchFamily="34" charset="-128"/>
              </a:rPr>
              <a:t>	Pinna of the external ear, auditory canal, epiglottis, Eustachian tube.</a:t>
            </a:r>
          </a:p>
          <a:p>
            <a:pPr>
              <a:buFontTx/>
              <a:buNone/>
            </a:pPr>
            <a:endParaRPr lang="en-US" sz="4000" b="1" smtClean="0">
              <a:latin typeface="Arial Unicode MS" pitchFamily="34" charset="-128"/>
            </a:endParaRPr>
          </a:p>
          <a:p>
            <a:pPr>
              <a:buFontTx/>
              <a:buNone/>
            </a:pPr>
            <a:r>
              <a:rPr lang="en-US" sz="4000" b="1" smtClean="0">
                <a:latin typeface="Arial Unicode MS" pitchFamily="34" charset="-128"/>
              </a:rPr>
              <a:t>Fibrocartilage: </a:t>
            </a:r>
            <a:r>
              <a:rPr lang="en-US" sz="2800" b="1" smtClean="0">
                <a:latin typeface="Arial Unicode MS" pitchFamily="34" charset="-128"/>
              </a:rPr>
              <a:t>intermediate between cartilage and dense regular connective tissue.</a:t>
            </a:r>
          </a:p>
          <a:p>
            <a:pPr>
              <a:buFontTx/>
              <a:buNone/>
            </a:pPr>
            <a:r>
              <a:rPr lang="en-US" sz="2800" b="1" smtClean="0">
                <a:latin typeface="Arial Unicode MS" pitchFamily="34" charset="-128"/>
              </a:rPr>
              <a:t>	intervertebral discs, pubic symphysis, etc.</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304800"/>
            <a:ext cx="7772400" cy="685800"/>
          </a:xfrm>
        </p:spPr>
        <p:txBody>
          <a:bodyPr/>
          <a:lstStyle/>
          <a:p>
            <a:r>
              <a:rPr lang="en-US" sz="3600" b="1" smtClean="0">
                <a:solidFill>
                  <a:srgbClr val="004080"/>
                </a:solidFill>
                <a:latin typeface="Arial Unicode MS" pitchFamily="34" charset="-128"/>
              </a:rPr>
              <a:t>Elastic Cartilage</a:t>
            </a:r>
          </a:p>
        </p:txBody>
      </p:sp>
      <p:pic>
        <p:nvPicPr>
          <p:cNvPr id="37891" name="Picture 3" descr="CARTILAGE-015R"/>
          <p:cNvPicPr>
            <a:picLocks noGrp="1" noChangeAspect="1" noChangeArrowheads="1"/>
          </p:cNvPicPr>
          <p:nvPr>
            <p:ph sz="half" idx="1"/>
          </p:nvPr>
        </p:nvPicPr>
        <p:blipFill>
          <a:blip r:embed="rId2">
            <a:lum bright="-6000"/>
            <a:extLst>
              <a:ext uri="{28A0092B-C50C-407E-A947-70E740481C1C}">
                <a14:useLocalDpi xmlns:a14="http://schemas.microsoft.com/office/drawing/2010/main" val="0"/>
              </a:ext>
            </a:extLst>
          </a:blip>
          <a:srcRect/>
          <a:stretch>
            <a:fillRect/>
          </a:stretch>
        </p:blipFill>
        <p:spPr>
          <a:xfrm rot="5378589">
            <a:off x="-612775" y="2592388"/>
            <a:ext cx="4341813" cy="2814637"/>
          </a:xfrm>
          <a:noFill/>
        </p:spPr>
      </p:pic>
      <p:pic>
        <p:nvPicPr>
          <p:cNvPr id="37892" name="Picture 4" descr="CARTILAGE-016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5382917">
            <a:off x="2374900" y="2549525"/>
            <a:ext cx="4343400" cy="2901950"/>
          </a:xfrm>
          <a:noFill/>
        </p:spPr>
      </p:pic>
      <p:pic>
        <p:nvPicPr>
          <p:cNvPr id="37893" name="Picture 5" descr="CARTILAGE-017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28800"/>
            <a:ext cx="27257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6"/>
          <p:cNvSpPr txBox="1">
            <a:spLocks noChangeArrowheads="1"/>
          </p:cNvSpPr>
          <p:nvPr/>
        </p:nvSpPr>
        <p:spPr bwMode="auto">
          <a:xfrm>
            <a:off x="990600" y="13716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t>H&amp;E stain</a:t>
            </a:r>
          </a:p>
        </p:txBody>
      </p:sp>
      <p:sp>
        <p:nvSpPr>
          <p:cNvPr id="37895" name="Text Box 7"/>
          <p:cNvSpPr txBox="1">
            <a:spLocks noChangeArrowheads="1"/>
          </p:cNvSpPr>
          <p:nvPr/>
        </p:nvSpPr>
        <p:spPr bwMode="auto">
          <a:xfrm>
            <a:off x="3581400" y="13716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t>Weigert’s stain</a:t>
            </a:r>
          </a:p>
        </p:txBody>
      </p:sp>
      <p:sp>
        <p:nvSpPr>
          <p:cNvPr id="37896" name="Text Box 8"/>
          <p:cNvSpPr txBox="1">
            <a:spLocks noChangeArrowheads="1"/>
          </p:cNvSpPr>
          <p:nvPr/>
        </p:nvSpPr>
        <p:spPr bwMode="auto">
          <a:xfrm>
            <a:off x="6477000" y="13716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t>Aldehyde Fuchsin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28600" y="533400"/>
            <a:ext cx="5715000" cy="685800"/>
          </a:xfrm>
        </p:spPr>
        <p:txBody>
          <a:bodyPr rtlCol="0">
            <a:normAutofit fontScale="90000"/>
          </a:bodyPr>
          <a:lstStyle/>
          <a:p>
            <a:pPr fontAlgn="auto">
              <a:spcAft>
                <a:spcPts val="0"/>
              </a:spcAft>
              <a:defRPr/>
            </a:pPr>
            <a:r>
              <a:rPr lang="en-US" sz="2800" b="1" smtClean="0">
                <a:solidFill>
                  <a:srgbClr val="004080"/>
                </a:solidFill>
                <a:latin typeface="Arial Unicode MS" pitchFamily="34" charset="-128"/>
              </a:rPr>
              <a:t>Fibrocartilage</a:t>
            </a:r>
            <a:r>
              <a:rPr lang="en-US" sz="1600" b="1" smtClean="0">
                <a:solidFill>
                  <a:srgbClr val="004080"/>
                </a:solidFill>
                <a:latin typeface="Arial Unicode MS" pitchFamily="34" charset="-128"/>
              </a:rPr>
              <a:t/>
            </a:r>
            <a:br>
              <a:rPr lang="en-US" sz="1600" b="1" smtClean="0">
                <a:solidFill>
                  <a:srgbClr val="004080"/>
                </a:solidFill>
                <a:latin typeface="Arial Unicode MS" pitchFamily="34" charset="-128"/>
              </a:rPr>
            </a:br>
            <a:r>
              <a:rPr lang="en-US" sz="1600" b="1" smtClean="0">
                <a:solidFill>
                  <a:srgbClr val="004080"/>
                </a:solidFill>
                <a:latin typeface="Arial Unicode MS" pitchFamily="34" charset="-128"/>
              </a:rPr>
              <a:t>Type I and II collagen.  No identifiable perichondrium</a:t>
            </a:r>
            <a:r>
              <a:rPr lang="en-US" sz="4000" b="1" smtClean="0">
                <a:solidFill>
                  <a:srgbClr val="004080"/>
                </a:solidFill>
              </a:rPr>
              <a:t/>
            </a:r>
            <a:br>
              <a:rPr lang="en-US" sz="4000" b="1" smtClean="0">
                <a:solidFill>
                  <a:srgbClr val="004080"/>
                </a:solidFill>
              </a:rPr>
            </a:br>
            <a:endParaRPr lang="en-US" sz="4000" b="1" smtClean="0">
              <a:solidFill>
                <a:srgbClr val="004080"/>
              </a:solidFill>
            </a:endParaRPr>
          </a:p>
        </p:txBody>
      </p:sp>
      <p:pic>
        <p:nvPicPr>
          <p:cNvPr id="38915"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52400" y="1295400"/>
            <a:ext cx="6781800" cy="5181600"/>
          </a:xfrm>
        </p:spPr>
      </p:pic>
      <p:graphicFrame>
        <p:nvGraphicFramePr>
          <p:cNvPr id="38916" name="Object 4"/>
          <p:cNvGraphicFramePr>
            <a:graphicFrameLocks noGrp="1" noChangeAspect="1"/>
          </p:cNvGraphicFramePr>
          <p:nvPr>
            <p:ph sz="half" idx="2"/>
          </p:nvPr>
        </p:nvGraphicFramePr>
        <p:xfrm>
          <a:off x="4648200" y="1892300"/>
          <a:ext cx="4037013" cy="3941763"/>
        </p:xfrm>
        <a:graphic>
          <a:graphicData uri="http://schemas.openxmlformats.org/presentationml/2006/ole">
            <mc:AlternateContent xmlns:mc="http://schemas.openxmlformats.org/markup-compatibility/2006">
              <mc:Choice xmlns:v="urn:schemas-microsoft-com:vml" Requires="v">
                <p:oleObj spid="_x0000_s38922" name="Image" r:id="rId5" imgW="6361905" imgH="6209524" progId="Photoshop.Image.8">
                  <p:embed/>
                </p:oleObj>
              </mc:Choice>
              <mc:Fallback>
                <p:oleObj name="Image" r:id="rId5" imgW="6361905" imgH="6209524" progId="Photoshop.Image.8">
                  <p:embed/>
                  <p:pic>
                    <p:nvPicPr>
                      <p:cNvPr id="0"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892300"/>
                        <a:ext cx="4037013"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7" name="Text Box 8"/>
          <p:cNvSpPr txBox="1">
            <a:spLocks noChangeArrowheads="1"/>
          </p:cNvSpPr>
          <p:nvPr/>
        </p:nvSpPr>
        <p:spPr bwMode="auto">
          <a:xfrm>
            <a:off x="7391400" y="4648200"/>
            <a:ext cx="914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i="0">
                <a:solidFill>
                  <a:schemeClr val="bg1"/>
                </a:solidFill>
              </a:rPr>
              <a:t>Vertebra</a:t>
            </a:r>
          </a:p>
        </p:txBody>
      </p:sp>
      <p:sp>
        <p:nvSpPr>
          <p:cNvPr id="38918" name="Text Box 9"/>
          <p:cNvSpPr txBox="1">
            <a:spLocks noChangeArrowheads="1"/>
          </p:cNvSpPr>
          <p:nvPr/>
        </p:nvSpPr>
        <p:spPr bwMode="auto">
          <a:xfrm>
            <a:off x="7467600" y="59436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i="0">
                <a:solidFill>
                  <a:schemeClr val="bg1"/>
                </a:solidFill>
              </a:rPr>
              <a:t>Vertebra</a:t>
            </a:r>
          </a:p>
        </p:txBody>
      </p:sp>
      <p:sp>
        <p:nvSpPr>
          <p:cNvPr id="38919" name="Rectangle 10"/>
          <p:cNvSpPr>
            <a:spLocks noChangeArrowheads="1"/>
          </p:cNvSpPr>
          <p:nvPr/>
        </p:nvSpPr>
        <p:spPr bwMode="auto">
          <a:xfrm>
            <a:off x="7086600" y="2362200"/>
            <a:ext cx="152400" cy="152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0" name="Rectangle 11"/>
          <p:cNvSpPr>
            <a:spLocks noChangeArrowheads="1"/>
          </p:cNvSpPr>
          <p:nvPr/>
        </p:nvSpPr>
        <p:spPr bwMode="auto">
          <a:xfrm>
            <a:off x="7086600" y="5410200"/>
            <a:ext cx="152400" cy="76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8921" name="Picture 12"/>
          <p:cNvPicPr>
            <a:picLocks noChangeAspect="1" noChangeArrowheads="1"/>
          </p:cNvPicPr>
          <p:nvPr/>
        </p:nvPicPr>
        <p:blipFill>
          <a:blip r:embed="rId7">
            <a:extLst>
              <a:ext uri="{28A0092B-C50C-407E-A947-70E740481C1C}">
                <a14:useLocalDpi xmlns:a14="http://schemas.microsoft.com/office/drawing/2010/main" val="0"/>
              </a:ext>
            </a:extLst>
          </a:blip>
          <a:srcRect l="13792" r="12932"/>
          <a:stretch>
            <a:fillRect/>
          </a:stretch>
        </p:blipFill>
        <p:spPr bwMode="auto">
          <a:xfrm>
            <a:off x="6096000" y="1295400"/>
            <a:ext cx="28956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457200"/>
          </a:xfrm>
        </p:spPr>
        <p:txBody>
          <a:bodyPr rtlCol="0">
            <a:normAutofit fontScale="90000"/>
          </a:bodyPr>
          <a:lstStyle/>
          <a:p>
            <a:pPr fontAlgn="auto">
              <a:spcAft>
                <a:spcPts val="0"/>
              </a:spcAft>
              <a:defRPr/>
            </a:pPr>
            <a:r>
              <a:rPr lang="en-US" sz="3600" b="1" smtClean="0">
                <a:solidFill>
                  <a:srgbClr val="004080"/>
                </a:solidFill>
                <a:latin typeface="Arial Unicode MS" pitchFamily="34" charset="-128"/>
              </a:rPr>
              <a:t>Elastic Cartilage and Fibrocartilage</a:t>
            </a:r>
            <a:endParaRPr lang="en-US" sz="3200" b="1" smtClean="0">
              <a:solidFill>
                <a:srgbClr val="000080"/>
              </a:solidFill>
              <a:latin typeface="Arial Unicode MS" pitchFamily="34" charset="-128"/>
            </a:endParaRPr>
          </a:p>
        </p:txBody>
      </p:sp>
      <p:pic>
        <p:nvPicPr>
          <p:cNvPr id="39939" name="Picture 6"/>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228600" y="990600"/>
            <a:ext cx="4387850" cy="5486400"/>
          </a:xfrm>
        </p:spPr>
      </p:pic>
      <p:sp>
        <p:nvSpPr>
          <p:cNvPr id="39940" name="Rectangle 4"/>
          <p:cNvSpPr>
            <a:spLocks noGrp="1" noChangeArrowheads="1"/>
          </p:cNvSpPr>
          <p:nvPr>
            <p:ph type="body" sz="half" idx="2"/>
          </p:nvPr>
        </p:nvSpPr>
        <p:spPr/>
        <p:txBody>
          <a:bodyPr/>
          <a:lstStyle/>
          <a:p>
            <a:endParaRPr lang="en-US" sz="2800" smtClean="0"/>
          </a:p>
        </p:txBody>
      </p:sp>
      <p:pic>
        <p:nvPicPr>
          <p:cNvPr id="399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90600"/>
            <a:ext cx="42799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8"/>
          <p:cNvSpPr txBox="1">
            <a:spLocks noChangeArrowheads="1"/>
          </p:cNvSpPr>
          <p:nvPr/>
        </p:nvSpPr>
        <p:spPr bwMode="auto">
          <a:xfrm>
            <a:off x="1219200" y="5257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endParaRPr lang="en-US" sz="2400" b="0" i="0">
              <a:solidFill>
                <a:schemeClr val="tx1"/>
              </a:solidFill>
              <a:latin typeface="Times New Roman" pitchFamily="18" charset="0"/>
            </a:endParaRPr>
          </a:p>
        </p:txBody>
      </p:sp>
      <p:sp>
        <p:nvSpPr>
          <p:cNvPr id="39943" name="Text Box 9"/>
          <p:cNvSpPr txBox="1">
            <a:spLocks noChangeArrowheads="1"/>
          </p:cNvSpPr>
          <p:nvPr/>
        </p:nvSpPr>
        <p:spPr bwMode="auto">
          <a:xfrm>
            <a:off x="1447800" y="4876800"/>
            <a:ext cx="1828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2000" i="0">
                <a:solidFill>
                  <a:srgbClr val="FF0000"/>
                </a:solidFill>
                <a:latin typeface="Times New Roman" pitchFamily="18" charset="0"/>
              </a:rPr>
              <a:t>Collagen II</a:t>
            </a:r>
          </a:p>
          <a:p>
            <a:pPr eaLnBrk="1" hangingPunct="1">
              <a:spcBef>
                <a:spcPct val="50000"/>
              </a:spcBef>
            </a:pPr>
            <a:r>
              <a:rPr lang="en-US" sz="2000" i="0">
                <a:solidFill>
                  <a:srgbClr val="FF0000"/>
                </a:solidFill>
                <a:latin typeface="Times New Roman" pitchFamily="18" charset="0"/>
              </a:rPr>
              <a:t>Elastic fibers</a:t>
            </a:r>
            <a:endParaRPr lang="en-US" sz="2000" b="0" i="0">
              <a:solidFill>
                <a:schemeClr val="tx1"/>
              </a:solidFill>
              <a:latin typeface="Times New Roman" pitchFamily="18" charset="0"/>
            </a:endParaRPr>
          </a:p>
        </p:txBody>
      </p:sp>
      <p:sp>
        <p:nvSpPr>
          <p:cNvPr id="39944" name="Text Box 10"/>
          <p:cNvSpPr txBox="1">
            <a:spLocks noChangeArrowheads="1"/>
          </p:cNvSpPr>
          <p:nvPr/>
        </p:nvSpPr>
        <p:spPr bwMode="auto">
          <a:xfrm>
            <a:off x="4953000" y="1295400"/>
            <a:ext cx="2209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2000" i="0">
                <a:solidFill>
                  <a:srgbClr val="FF0000"/>
                </a:solidFill>
                <a:latin typeface="Times New Roman" pitchFamily="18" charset="0"/>
              </a:rPr>
              <a:t>Collagen I</a:t>
            </a:r>
          </a:p>
          <a:p>
            <a:pPr eaLnBrk="1" hangingPunct="1">
              <a:spcBef>
                <a:spcPct val="50000"/>
              </a:spcBef>
            </a:pPr>
            <a:r>
              <a:rPr lang="en-US" sz="2000" i="0">
                <a:solidFill>
                  <a:srgbClr val="FF0000"/>
                </a:solidFill>
                <a:latin typeface="Times New Roman" pitchFamily="18" charset="0"/>
              </a:rPr>
              <a:t>Collagen II</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838200"/>
          </a:xfrm>
        </p:spPr>
        <p:txBody>
          <a:bodyPr rtlCol="0">
            <a:normAutofit fontScale="90000"/>
          </a:bodyPr>
          <a:lstStyle/>
          <a:p>
            <a:pPr fontAlgn="auto">
              <a:spcAft>
                <a:spcPts val="0"/>
              </a:spcAft>
              <a:defRPr/>
            </a:pPr>
            <a:r>
              <a:rPr lang="en-US" sz="4000" b="1" dirty="0" smtClean="0">
                <a:solidFill>
                  <a:srgbClr val="004080"/>
                </a:solidFill>
                <a:latin typeface="Arial Unicode MS" pitchFamily="34" charset="-128"/>
              </a:rPr>
              <a:t>Articular Cartilage</a:t>
            </a:r>
            <a:br>
              <a:rPr lang="en-US" sz="4000" b="1" dirty="0" smtClean="0">
                <a:solidFill>
                  <a:srgbClr val="004080"/>
                </a:solidFill>
                <a:latin typeface="Arial Unicode MS" pitchFamily="34" charset="-128"/>
              </a:rPr>
            </a:br>
            <a:r>
              <a:rPr lang="en-US" sz="2000" b="1" dirty="0" smtClean="0">
                <a:solidFill>
                  <a:srgbClr val="004080"/>
                </a:solidFill>
                <a:latin typeface="Arial Unicode MS" pitchFamily="34" charset="-128"/>
              </a:rPr>
              <a:t>(Specialized form of hyaline cartilage)</a:t>
            </a:r>
          </a:p>
        </p:txBody>
      </p:sp>
      <p:pic>
        <p:nvPicPr>
          <p:cNvPr id="4096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6636" t="15341" r="12595" b="14041"/>
          <a:stretch>
            <a:fillRect/>
          </a:stretch>
        </p:blipFill>
        <p:spPr>
          <a:xfrm>
            <a:off x="88900" y="1600200"/>
            <a:ext cx="4746625" cy="4953000"/>
          </a:xfrm>
        </p:spPr>
      </p:pic>
      <p:sp>
        <p:nvSpPr>
          <p:cNvPr id="40964" name="Rectangle 4"/>
          <p:cNvSpPr>
            <a:spLocks noGrp="1" noChangeArrowheads="1"/>
          </p:cNvSpPr>
          <p:nvPr>
            <p:ph type="body" sz="half" idx="2"/>
          </p:nvPr>
        </p:nvSpPr>
        <p:spPr/>
        <p:txBody>
          <a:bodyPr/>
          <a:lstStyle/>
          <a:p>
            <a:endParaRPr lang="en-US" sz="2800" smtClean="0"/>
          </a:p>
        </p:txBody>
      </p:sp>
      <p:pic>
        <p:nvPicPr>
          <p:cNvPr id="40965" name="Picture 6"/>
          <p:cNvPicPr>
            <a:picLocks noChangeAspect="1" noChangeArrowheads="1"/>
          </p:cNvPicPr>
          <p:nvPr/>
        </p:nvPicPr>
        <p:blipFill>
          <a:blip r:embed="rId4">
            <a:extLst>
              <a:ext uri="{28A0092B-C50C-407E-A947-70E740481C1C}">
                <a14:useLocalDpi xmlns:a14="http://schemas.microsoft.com/office/drawing/2010/main" val="0"/>
              </a:ext>
            </a:extLst>
          </a:blip>
          <a:srcRect l="3279"/>
          <a:stretch>
            <a:fillRect/>
          </a:stretch>
        </p:blipFill>
        <p:spPr bwMode="auto">
          <a:xfrm>
            <a:off x="4419600" y="1527175"/>
            <a:ext cx="44958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7"/>
          <p:cNvSpPr txBox="1">
            <a:spLocks noChangeArrowheads="1"/>
          </p:cNvSpPr>
          <p:nvPr/>
        </p:nvSpPr>
        <p:spPr bwMode="auto">
          <a:xfrm>
            <a:off x="1676400" y="15240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400" i="0">
                <a:solidFill>
                  <a:schemeClr val="tx1"/>
                </a:solidFill>
                <a:latin typeface="Times New Roman" pitchFamily="18" charset="0"/>
              </a:rPr>
              <a:t>Femoral head</a:t>
            </a:r>
          </a:p>
        </p:txBody>
      </p:sp>
      <p:sp>
        <p:nvSpPr>
          <p:cNvPr id="40967" name="Line 9"/>
          <p:cNvSpPr>
            <a:spLocks noChangeShapeType="1"/>
          </p:cNvSpPr>
          <p:nvPr/>
        </p:nvSpPr>
        <p:spPr bwMode="auto">
          <a:xfrm>
            <a:off x="5943600" y="4572000"/>
            <a:ext cx="0" cy="762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8" name="Line 10"/>
          <p:cNvSpPr>
            <a:spLocks noChangeShapeType="1"/>
          </p:cNvSpPr>
          <p:nvPr/>
        </p:nvSpPr>
        <p:spPr bwMode="auto">
          <a:xfrm flipH="1">
            <a:off x="5943600" y="4800600"/>
            <a:ext cx="76200" cy="762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9" name="Line 11"/>
          <p:cNvSpPr>
            <a:spLocks noChangeShapeType="1"/>
          </p:cNvSpPr>
          <p:nvPr/>
        </p:nvSpPr>
        <p:spPr bwMode="auto">
          <a:xfrm flipV="1">
            <a:off x="2819400" y="3352800"/>
            <a:ext cx="838200" cy="3048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0" name="Line 13"/>
          <p:cNvSpPr>
            <a:spLocks noChangeShapeType="1"/>
          </p:cNvSpPr>
          <p:nvPr/>
        </p:nvSpPr>
        <p:spPr bwMode="auto">
          <a:xfrm flipV="1">
            <a:off x="2895600" y="3352800"/>
            <a:ext cx="762000" cy="4572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1" name="Text Box 14"/>
          <p:cNvSpPr txBox="1">
            <a:spLocks noChangeArrowheads="1"/>
          </p:cNvSpPr>
          <p:nvPr/>
        </p:nvSpPr>
        <p:spPr bwMode="auto">
          <a:xfrm>
            <a:off x="3581400" y="32004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i="0">
                <a:solidFill>
                  <a:srgbClr val="FF0000"/>
                </a:solidFill>
                <a:latin typeface="Times New Roman" pitchFamily="18" charset="0"/>
              </a:rPr>
              <a:t>Articular cartilages</a:t>
            </a:r>
          </a:p>
        </p:txBody>
      </p:sp>
      <p:sp>
        <p:nvSpPr>
          <p:cNvPr id="40972" name="Text Box 15"/>
          <p:cNvSpPr txBox="1">
            <a:spLocks noChangeArrowheads="1"/>
          </p:cNvSpPr>
          <p:nvPr/>
        </p:nvSpPr>
        <p:spPr bwMode="auto">
          <a:xfrm>
            <a:off x="7162800" y="6324600"/>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from Netter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xfrm>
            <a:off x="685800" y="304800"/>
            <a:ext cx="7772400" cy="533400"/>
          </a:xfrm>
        </p:spPr>
        <p:txBody>
          <a:bodyPr rtlCol="0">
            <a:normAutofit fontScale="90000"/>
          </a:bodyPr>
          <a:lstStyle/>
          <a:p>
            <a:pPr fontAlgn="auto">
              <a:spcAft>
                <a:spcPts val="0"/>
              </a:spcAft>
              <a:defRPr/>
            </a:pPr>
            <a:r>
              <a:rPr lang="en-US" sz="3600" b="1" smtClean="0">
                <a:solidFill>
                  <a:srgbClr val="004080"/>
                </a:solidFill>
                <a:latin typeface="Arial Unicode MS" pitchFamily="34" charset="-128"/>
              </a:rPr>
              <a:t>Articular (hyaline) Cartilage in Joints</a:t>
            </a:r>
          </a:p>
        </p:txBody>
      </p:sp>
      <p:pic>
        <p:nvPicPr>
          <p:cNvPr id="41987" name="Picture 1032" descr="hart-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400"/>
          <a:stretch>
            <a:fillRect/>
          </a:stretch>
        </p:blipFill>
        <p:spPr>
          <a:xfrm>
            <a:off x="685800" y="1219200"/>
            <a:ext cx="3937000" cy="5105400"/>
          </a:xfrm>
          <a:noFill/>
        </p:spPr>
      </p:pic>
      <p:sp>
        <p:nvSpPr>
          <p:cNvPr id="41988" name="Rectangle 1028"/>
          <p:cNvSpPr>
            <a:spLocks noGrp="1" noChangeArrowheads="1"/>
          </p:cNvSpPr>
          <p:nvPr>
            <p:ph type="body" sz="half" idx="2"/>
          </p:nvPr>
        </p:nvSpPr>
        <p:spPr/>
        <p:txBody>
          <a:bodyPr/>
          <a:lstStyle/>
          <a:p>
            <a:endParaRPr lang="en-US" sz="2800" smtClean="0"/>
          </a:p>
        </p:txBody>
      </p:sp>
      <p:pic>
        <p:nvPicPr>
          <p:cNvPr id="41989" name="Picture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838" y="1219200"/>
            <a:ext cx="4221162"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3400" y="381000"/>
            <a:ext cx="7772400" cy="457200"/>
          </a:xfrm>
        </p:spPr>
        <p:txBody>
          <a:bodyPr rtlCol="0">
            <a:normAutofit fontScale="90000"/>
          </a:bodyPr>
          <a:lstStyle/>
          <a:p>
            <a:pPr fontAlgn="auto">
              <a:spcAft>
                <a:spcPts val="0"/>
              </a:spcAft>
              <a:defRPr/>
            </a:pPr>
            <a:r>
              <a:rPr lang="en-US" sz="4000" b="1" smtClean="0">
                <a:solidFill>
                  <a:schemeClr val="bg2"/>
                </a:solidFill>
                <a:latin typeface="Arial Unicode MS" pitchFamily="34" charset="-128"/>
              </a:rPr>
              <a:t>Cartilage</a:t>
            </a:r>
            <a:endParaRPr lang="en-US" smtClean="0">
              <a:solidFill>
                <a:schemeClr val="bg2"/>
              </a:solidFill>
              <a:latin typeface="Arial Unicode MS" pitchFamily="34" charset="-128"/>
            </a:endParaRPr>
          </a:p>
        </p:txBody>
      </p:sp>
      <p:sp>
        <p:nvSpPr>
          <p:cNvPr id="24579" name="Rectangle 3"/>
          <p:cNvSpPr>
            <a:spLocks noGrp="1" noChangeArrowheads="1"/>
          </p:cNvSpPr>
          <p:nvPr>
            <p:ph idx="1"/>
          </p:nvPr>
        </p:nvSpPr>
        <p:spPr>
          <a:xfrm>
            <a:off x="533400" y="1295400"/>
            <a:ext cx="8763000" cy="5410200"/>
          </a:xfrm>
        </p:spPr>
        <p:txBody>
          <a:bodyPr/>
          <a:lstStyle/>
          <a:p>
            <a:pPr>
              <a:lnSpc>
                <a:spcPct val="80000"/>
              </a:lnSpc>
              <a:buFontTx/>
              <a:buNone/>
            </a:pPr>
            <a:r>
              <a:rPr lang="en-US" sz="2400" b="1" smtClean="0">
                <a:solidFill>
                  <a:schemeClr val="bg2"/>
                </a:solidFill>
                <a:latin typeface="Arial Unicode MS" pitchFamily="34" charset="-128"/>
              </a:rPr>
              <a:t>Cartilage is a specialized form of firm and resilient connective tissue that can bear stresses without permanent distortion.</a:t>
            </a:r>
          </a:p>
          <a:p>
            <a:pPr>
              <a:lnSpc>
                <a:spcPct val="80000"/>
              </a:lnSpc>
            </a:pPr>
            <a:endParaRPr lang="en-US" sz="2400" b="1" smtClean="0">
              <a:solidFill>
                <a:schemeClr val="bg2"/>
              </a:solidFill>
              <a:latin typeface="Arial Unicode MS" pitchFamily="34" charset="-128"/>
            </a:endParaRPr>
          </a:p>
          <a:p>
            <a:pPr>
              <a:lnSpc>
                <a:spcPct val="80000"/>
              </a:lnSpc>
              <a:buFontTx/>
              <a:buNone/>
            </a:pPr>
            <a:r>
              <a:rPr lang="en-US" sz="2400" b="1" smtClean="0">
                <a:solidFill>
                  <a:schemeClr val="bg2"/>
                </a:solidFill>
                <a:latin typeface="Arial Unicode MS" pitchFamily="34" charset="-128"/>
              </a:rPr>
              <a:t>It consists of </a:t>
            </a:r>
          </a:p>
          <a:p>
            <a:pPr>
              <a:lnSpc>
                <a:spcPct val="80000"/>
              </a:lnSpc>
              <a:buFontTx/>
              <a:buNone/>
            </a:pPr>
            <a:r>
              <a:rPr lang="en-US" sz="2400" b="1" smtClean="0">
                <a:solidFill>
                  <a:schemeClr val="bg2"/>
                </a:solidFill>
                <a:latin typeface="Arial Unicode MS" pitchFamily="34" charset="-128"/>
              </a:rPr>
              <a:t>	cells </a:t>
            </a:r>
            <a:r>
              <a:rPr lang="en-US" sz="2000" b="1" smtClean="0">
                <a:solidFill>
                  <a:schemeClr val="bg2"/>
                </a:solidFill>
                <a:latin typeface="Arial Unicode MS" pitchFamily="34" charset="-128"/>
              </a:rPr>
              <a:t>(chondroblasts; chondrocytes)</a:t>
            </a:r>
            <a:endParaRPr lang="en-US" sz="2400" b="1" smtClean="0">
              <a:solidFill>
                <a:schemeClr val="bg2"/>
              </a:solidFill>
              <a:latin typeface="Arial Unicode MS" pitchFamily="34" charset="-128"/>
            </a:endParaRPr>
          </a:p>
          <a:p>
            <a:pPr>
              <a:lnSpc>
                <a:spcPct val="80000"/>
              </a:lnSpc>
              <a:buFontTx/>
              <a:buNone/>
            </a:pPr>
            <a:r>
              <a:rPr lang="en-US" sz="2400" b="1" smtClean="0">
                <a:solidFill>
                  <a:schemeClr val="bg2"/>
                </a:solidFill>
                <a:latin typeface="Arial Unicode MS" pitchFamily="34" charset="-128"/>
              </a:rPr>
              <a:t>	fibers </a:t>
            </a:r>
            <a:r>
              <a:rPr lang="en-US" sz="2000" b="1" smtClean="0">
                <a:solidFill>
                  <a:schemeClr val="bg2"/>
                </a:solidFill>
                <a:latin typeface="Arial Unicode MS" pitchFamily="34" charset="-128"/>
              </a:rPr>
              <a:t>(type I, II collagen; elastic fibers)</a:t>
            </a:r>
            <a:r>
              <a:rPr lang="en-US" sz="2400" b="1" smtClean="0">
                <a:solidFill>
                  <a:schemeClr val="bg2"/>
                </a:solidFill>
                <a:latin typeface="Arial Unicode MS" pitchFamily="34" charset="-128"/>
              </a:rPr>
              <a:t> </a:t>
            </a:r>
          </a:p>
          <a:p>
            <a:pPr>
              <a:lnSpc>
                <a:spcPct val="80000"/>
              </a:lnSpc>
              <a:buFontTx/>
              <a:buNone/>
            </a:pPr>
            <a:r>
              <a:rPr lang="en-US" sz="2400" b="1" smtClean="0">
                <a:solidFill>
                  <a:schemeClr val="bg2"/>
                </a:solidFill>
                <a:latin typeface="Arial Unicode MS" pitchFamily="34" charset="-128"/>
              </a:rPr>
              <a:t>	ground substance </a:t>
            </a:r>
            <a:r>
              <a:rPr lang="en-US" sz="2000" b="1" smtClean="0">
                <a:solidFill>
                  <a:schemeClr val="bg2"/>
                </a:solidFill>
                <a:latin typeface="Arial Unicode MS" pitchFamily="34" charset="-128"/>
              </a:rPr>
              <a:t>(hyaluranan; proteoglycans; glycoproteins).</a:t>
            </a:r>
          </a:p>
          <a:p>
            <a:pPr>
              <a:lnSpc>
                <a:spcPct val="80000"/>
              </a:lnSpc>
              <a:buFontTx/>
              <a:buNone/>
            </a:pPr>
            <a:r>
              <a:rPr lang="en-US" sz="1800" b="1" smtClean="0">
                <a:solidFill>
                  <a:schemeClr val="bg2"/>
                </a:solidFill>
                <a:latin typeface="Arial Unicode MS" pitchFamily="34" charset="-128"/>
              </a:rPr>
              <a:t>		[fibers + ground substance = extracellular matrix]</a:t>
            </a:r>
          </a:p>
          <a:p>
            <a:pPr>
              <a:lnSpc>
                <a:spcPct val="80000"/>
              </a:lnSpc>
              <a:buFontTx/>
              <a:buNone/>
            </a:pPr>
            <a:endParaRPr lang="en-US" sz="1800" b="1" smtClean="0">
              <a:solidFill>
                <a:schemeClr val="bg2"/>
              </a:solidFill>
              <a:latin typeface="Arial Unicode MS" pitchFamily="34" charset="-128"/>
            </a:endParaRPr>
          </a:p>
          <a:p>
            <a:pPr>
              <a:lnSpc>
                <a:spcPct val="80000"/>
              </a:lnSpc>
              <a:buFontTx/>
              <a:buNone/>
            </a:pPr>
            <a:r>
              <a:rPr lang="en-US" sz="2400" b="1" smtClean="0">
                <a:solidFill>
                  <a:schemeClr val="bg2"/>
                </a:solidFill>
                <a:latin typeface="Arial Unicode MS" pitchFamily="34" charset="-128"/>
              </a:rPr>
              <a:t>It is an avascular tissue.</a:t>
            </a:r>
          </a:p>
          <a:p>
            <a:pPr>
              <a:lnSpc>
                <a:spcPct val="80000"/>
              </a:lnSpc>
              <a:buFontTx/>
              <a:buNone/>
            </a:pPr>
            <a:endParaRPr lang="en-US" sz="2400" b="1" smtClean="0">
              <a:solidFill>
                <a:schemeClr val="bg2"/>
              </a:solidFill>
              <a:latin typeface="Arial Unicode MS" pitchFamily="34" charset="-128"/>
            </a:endParaRPr>
          </a:p>
          <a:p>
            <a:pPr>
              <a:lnSpc>
                <a:spcPct val="80000"/>
              </a:lnSpc>
              <a:buFontTx/>
              <a:buNone/>
            </a:pPr>
            <a:r>
              <a:rPr lang="en-US" sz="2400" b="1" smtClean="0">
                <a:solidFill>
                  <a:schemeClr val="bg2"/>
                </a:solidFill>
                <a:latin typeface="Arial Unicode MS" pitchFamily="34" charset="-128"/>
              </a:rPr>
              <a:t>It serves as a precursor or model for the embryonic development and subsequent growth of many long bones.</a:t>
            </a:r>
          </a:p>
          <a:p>
            <a:pPr>
              <a:lnSpc>
                <a:spcPct val="80000"/>
              </a:lnSpc>
              <a:buFontTx/>
              <a:buNone/>
            </a:pPr>
            <a:r>
              <a:rPr lang="en-US" sz="2000" b="1" smtClean="0">
                <a:solidFill>
                  <a:schemeClr val="bg2"/>
                </a:solidFill>
                <a:latin typeface="Arial Unicode MS" pitchFamily="34" charset="-128"/>
              </a:rPr>
              <a:t>	(It is replaced by bone tissue in adult life, except for the surfaces that articulate with other bones.)</a:t>
            </a:r>
          </a:p>
          <a:p>
            <a:pPr>
              <a:lnSpc>
                <a:spcPct val="80000"/>
              </a:lnSpc>
              <a:buFontTx/>
              <a:buNone/>
            </a:pPr>
            <a:endParaRPr lang="en-US" sz="2400" b="1" smtClean="0">
              <a:solidFill>
                <a:schemeClr val="bg2"/>
              </a:solidFill>
              <a:latin typeface="Arial Unicode MS" pitchFamily="34" charset="-128"/>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a:xfrm>
            <a:off x="609600" y="304800"/>
            <a:ext cx="7772400" cy="381000"/>
          </a:xfrm>
        </p:spPr>
        <p:txBody>
          <a:bodyPr rtlCol="0">
            <a:normAutofit fontScale="90000"/>
          </a:bodyPr>
          <a:lstStyle/>
          <a:p>
            <a:pPr fontAlgn="auto">
              <a:spcAft>
                <a:spcPts val="0"/>
              </a:spcAft>
              <a:defRPr/>
            </a:pPr>
            <a:r>
              <a:rPr lang="en-US" sz="3600" b="1" smtClean="0">
                <a:solidFill>
                  <a:schemeClr val="bg2"/>
                </a:solidFill>
                <a:latin typeface="Arial Unicode MS" pitchFamily="34" charset="-128"/>
              </a:rPr>
              <a:t>Cartilage Matrix</a:t>
            </a:r>
            <a:endParaRPr lang="en-US" sz="3600" smtClean="0">
              <a:solidFill>
                <a:schemeClr val="bg2"/>
              </a:solidFill>
              <a:latin typeface="Arial Unicode MS" pitchFamily="34" charset="-128"/>
            </a:endParaRPr>
          </a:p>
        </p:txBody>
      </p:sp>
      <p:sp>
        <p:nvSpPr>
          <p:cNvPr id="43011" name="Rectangle 1027"/>
          <p:cNvSpPr>
            <a:spLocks noGrp="1" noChangeArrowheads="1"/>
          </p:cNvSpPr>
          <p:nvPr>
            <p:ph idx="1"/>
          </p:nvPr>
        </p:nvSpPr>
        <p:spPr>
          <a:xfrm>
            <a:off x="457200" y="1371600"/>
            <a:ext cx="4267200" cy="5029200"/>
          </a:xfrm>
        </p:spPr>
        <p:txBody>
          <a:bodyPr/>
          <a:lstStyle/>
          <a:p>
            <a:pPr>
              <a:lnSpc>
                <a:spcPct val="90000"/>
              </a:lnSpc>
              <a:buFontTx/>
              <a:buNone/>
            </a:pPr>
            <a:endParaRPr lang="en-US" b="1" smtClean="0">
              <a:solidFill>
                <a:schemeClr val="bg2"/>
              </a:solidFill>
              <a:latin typeface="Arial Unicode MS" pitchFamily="34" charset="-128"/>
            </a:endParaRPr>
          </a:p>
          <a:p>
            <a:pPr>
              <a:lnSpc>
                <a:spcPct val="90000"/>
              </a:lnSpc>
            </a:pPr>
            <a:r>
              <a:rPr lang="en-US" sz="2800" b="1" smtClean="0">
                <a:solidFill>
                  <a:schemeClr val="bg2"/>
                </a:solidFill>
                <a:latin typeface="Arial Unicode MS" pitchFamily="34" charset="-128"/>
              </a:rPr>
              <a:t>Type II collagen</a:t>
            </a:r>
          </a:p>
          <a:p>
            <a:pPr>
              <a:lnSpc>
                <a:spcPct val="90000"/>
              </a:lnSpc>
            </a:pPr>
            <a:r>
              <a:rPr lang="en-US" sz="2800" b="1" smtClean="0">
                <a:solidFill>
                  <a:schemeClr val="bg2"/>
                </a:solidFill>
                <a:latin typeface="Arial Unicode MS" pitchFamily="34" charset="-128"/>
              </a:rPr>
              <a:t>Hyaluranan (hyaluronic acid) up to 8X10</a:t>
            </a:r>
            <a:r>
              <a:rPr lang="en-US" sz="2800" b="1" baseline="30000" smtClean="0">
                <a:solidFill>
                  <a:schemeClr val="bg2"/>
                </a:solidFill>
                <a:latin typeface="Arial Unicode MS" pitchFamily="34" charset="-128"/>
              </a:rPr>
              <a:t>6</a:t>
            </a:r>
            <a:r>
              <a:rPr lang="en-US" sz="2800" b="1" smtClean="0">
                <a:solidFill>
                  <a:schemeClr val="bg2"/>
                </a:solidFill>
                <a:latin typeface="Arial Unicode MS" pitchFamily="34" charset="-128"/>
              </a:rPr>
              <a:t> d</a:t>
            </a:r>
          </a:p>
          <a:p>
            <a:pPr>
              <a:lnSpc>
                <a:spcPct val="90000"/>
              </a:lnSpc>
            </a:pPr>
            <a:r>
              <a:rPr lang="en-US" sz="2800" b="1" smtClean="0">
                <a:solidFill>
                  <a:schemeClr val="bg2"/>
                </a:solidFill>
                <a:latin typeface="Arial Unicode MS" pitchFamily="34" charset="-128"/>
              </a:rPr>
              <a:t>Proteoglycans (3.5X10</a:t>
            </a:r>
            <a:r>
              <a:rPr lang="en-US" sz="2800" b="1" baseline="30000" smtClean="0">
                <a:solidFill>
                  <a:schemeClr val="bg2"/>
                </a:solidFill>
                <a:latin typeface="Arial Unicode MS" pitchFamily="34" charset="-128"/>
              </a:rPr>
              <a:t>6 </a:t>
            </a:r>
            <a:r>
              <a:rPr lang="en-US" sz="2800" b="1" smtClean="0">
                <a:solidFill>
                  <a:schemeClr val="bg2"/>
                </a:solidFill>
                <a:latin typeface="Arial Unicode MS" pitchFamily="34" charset="-128"/>
              </a:rPr>
              <a:t>daltons)</a:t>
            </a:r>
          </a:p>
          <a:p>
            <a:pPr lvl="1">
              <a:lnSpc>
                <a:spcPct val="90000"/>
              </a:lnSpc>
            </a:pPr>
            <a:r>
              <a:rPr lang="en-US" b="1" smtClean="0">
                <a:solidFill>
                  <a:schemeClr val="bg2"/>
                </a:solidFill>
                <a:latin typeface="Arial Unicode MS" pitchFamily="34" charset="-128"/>
              </a:rPr>
              <a:t>Aggrecan</a:t>
            </a:r>
          </a:p>
          <a:p>
            <a:pPr lvl="2">
              <a:lnSpc>
                <a:spcPct val="90000"/>
              </a:lnSpc>
            </a:pPr>
            <a:r>
              <a:rPr lang="en-US" b="1" smtClean="0">
                <a:solidFill>
                  <a:schemeClr val="bg2"/>
                </a:solidFill>
                <a:latin typeface="Arial Unicode MS" pitchFamily="34" charset="-128"/>
              </a:rPr>
              <a:t>Proetin Core</a:t>
            </a:r>
          </a:p>
          <a:p>
            <a:pPr lvl="2">
              <a:lnSpc>
                <a:spcPct val="90000"/>
              </a:lnSpc>
            </a:pPr>
            <a:r>
              <a:rPr lang="en-US" b="1" smtClean="0">
                <a:solidFill>
                  <a:schemeClr val="bg2"/>
                </a:solidFill>
                <a:latin typeface="Arial Unicode MS" pitchFamily="34" charset="-128"/>
              </a:rPr>
              <a:t>Glycosaminoglycans (GAGs)</a:t>
            </a:r>
          </a:p>
          <a:p>
            <a:pPr lvl="3">
              <a:lnSpc>
                <a:spcPct val="90000"/>
              </a:lnSpc>
            </a:pPr>
            <a:r>
              <a:rPr lang="en-US" b="1" smtClean="0">
                <a:solidFill>
                  <a:schemeClr val="bg2"/>
                </a:solidFill>
                <a:latin typeface="Arial Unicode MS" pitchFamily="34" charset="-128"/>
              </a:rPr>
              <a:t>Chondroitin sulfate</a:t>
            </a:r>
          </a:p>
          <a:p>
            <a:pPr lvl="3">
              <a:lnSpc>
                <a:spcPct val="90000"/>
              </a:lnSpc>
            </a:pPr>
            <a:r>
              <a:rPr lang="en-US" b="1" smtClean="0">
                <a:solidFill>
                  <a:schemeClr val="bg2"/>
                </a:solidFill>
                <a:latin typeface="Arial Unicode MS" pitchFamily="34" charset="-128"/>
              </a:rPr>
              <a:t>Keratin sulfate</a:t>
            </a:r>
          </a:p>
          <a:p>
            <a:pPr>
              <a:lnSpc>
                <a:spcPct val="90000"/>
              </a:lnSpc>
            </a:pPr>
            <a:endParaRPr lang="en-US" b="1" smtClean="0">
              <a:solidFill>
                <a:schemeClr val="bg2"/>
              </a:solidFill>
              <a:latin typeface="Arial Unicode MS" pitchFamily="34" charset="-128"/>
            </a:endParaRPr>
          </a:p>
        </p:txBody>
      </p:sp>
      <p:pic>
        <p:nvPicPr>
          <p:cNvPr id="43012" name="Picture 1029" descr="CARTILAGE-034R"/>
          <p:cNvPicPr>
            <a:picLocks noChangeAspect="1" noChangeArrowheads="1"/>
          </p:cNvPicPr>
          <p:nvPr/>
        </p:nvPicPr>
        <p:blipFill>
          <a:blip r:embed="rId3">
            <a:extLst>
              <a:ext uri="{28A0092B-C50C-407E-A947-70E740481C1C}">
                <a14:useLocalDpi xmlns:a14="http://schemas.microsoft.com/office/drawing/2010/main" val="0"/>
              </a:ext>
            </a:extLst>
          </a:blip>
          <a:srcRect t="8189"/>
          <a:stretch>
            <a:fillRect/>
          </a:stretch>
        </p:blipFill>
        <p:spPr bwMode="auto">
          <a:xfrm>
            <a:off x="4876800" y="1066800"/>
            <a:ext cx="38401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0" y="228600"/>
            <a:ext cx="7772400" cy="838200"/>
          </a:xfrm>
        </p:spPr>
        <p:txBody>
          <a:bodyPr/>
          <a:lstStyle/>
          <a:p>
            <a:r>
              <a:rPr lang="en-US" sz="3600" smtClean="0">
                <a:solidFill>
                  <a:srgbClr val="004080"/>
                </a:solidFill>
                <a:latin typeface="Arial Unicode MS" pitchFamily="34" charset="-128"/>
              </a:rPr>
              <a:t>Proteoglycan Aggregates</a:t>
            </a:r>
          </a:p>
        </p:txBody>
      </p:sp>
      <p:pic>
        <p:nvPicPr>
          <p:cNvPr id="44035" name="Picture 4"/>
          <p:cNvPicPr>
            <a:picLocks noGrp="1" noChangeAspect="1" noChangeArrowheads="1"/>
          </p:cNvPicPr>
          <p:nvPr>
            <p:ph sz="half" idx="1"/>
          </p:nvPr>
        </p:nvPicPr>
        <p:blipFill>
          <a:blip r:embed="rId3">
            <a:lum bright="10000" contrast="14000"/>
            <a:extLst>
              <a:ext uri="{28A0092B-C50C-407E-A947-70E740481C1C}">
                <a14:useLocalDpi xmlns:a14="http://schemas.microsoft.com/office/drawing/2010/main" val="0"/>
              </a:ext>
            </a:extLst>
          </a:blip>
          <a:srcRect l="5804" t="15207" r="30000" b="6425"/>
          <a:stretch>
            <a:fillRect/>
          </a:stretch>
        </p:blipFill>
        <p:spPr>
          <a:xfrm>
            <a:off x="0" y="1066800"/>
            <a:ext cx="5257800" cy="4114800"/>
          </a:xfrm>
        </p:spPr>
      </p:pic>
      <p:sp>
        <p:nvSpPr>
          <p:cNvPr id="44036" name="Rectangle 3"/>
          <p:cNvSpPr>
            <a:spLocks noGrp="1" noChangeArrowheads="1"/>
          </p:cNvSpPr>
          <p:nvPr>
            <p:ph type="body" sz="half" idx="2"/>
          </p:nvPr>
        </p:nvSpPr>
        <p:spPr>
          <a:xfrm>
            <a:off x="5791200" y="1371600"/>
            <a:ext cx="3048000" cy="2819400"/>
          </a:xfrm>
        </p:spPr>
        <p:txBody>
          <a:bodyPr/>
          <a:lstStyle/>
          <a:p>
            <a:pPr marL="533400" indent="-533400">
              <a:lnSpc>
                <a:spcPct val="90000"/>
              </a:lnSpc>
              <a:buFontTx/>
              <a:buNone/>
            </a:pPr>
            <a:r>
              <a:rPr lang="en-US" sz="1600" b="1" smtClean="0">
                <a:solidFill>
                  <a:srgbClr val="004080"/>
                </a:solidFill>
              </a:rPr>
              <a:t>Consist of:</a:t>
            </a:r>
          </a:p>
          <a:p>
            <a:pPr marL="533400" indent="-533400">
              <a:lnSpc>
                <a:spcPct val="90000"/>
              </a:lnSpc>
              <a:buFontTx/>
              <a:buNone/>
            </a:pPr>
            <a:endParaRPr lang="en-US" sz="1600" b="1" smtClean="0">
              <a:solidFill>
                <a:srgbClr val="004080"/>
              </a:solidFill>
            </a:endParaRPr>
          </a:p>
          <a:p>
            <a:pPr marL="533400" indent="-533400">
              <a:lnSpc>
                <a:spcPct val="90000"/>
              </a:lnSpc>
              <a:buFont typeface="Times" pitchFamily="18" charset="0"/>
              <a:buNone/>
            </a:pPr>
            <a:r>
              <a:rPr lang="en-US" sz="1600" b="1" smtClean="0">
                <a:solidFill>
                  <a:srgbClr val="004080"/>
                </a:solidFill>
              </a:rPr>
              <a:t>1.  An axial </a:t>
            </a:r>
            <a:r>
              <a:rPr lang="en-US" sz="1600" b="1" i="1" smtClean="0">
                <a:solidFill>
                  <a:srgbClr val="004080"/>
                </a:solidFill>
              </a:rPr>
              <a:t>hyaluronan</a:t>
            </a:r>
            <a:r>
              <a:rPr lang="en-US" sz="1600" b="1" smtClean="0">
                <a:solidFill>
                  <a:srgbClr val="004080"/>
                </a:solidFill>
              </a:rPr>
              <a:t>(HU) molecule.</a:t>
            </a:r>
          </a:p>
          <a:p>
            <a:pPr marL="533400" indent="-533400">
              <a:lnSpc>
                <a:spcPct val="90000"/>
              </a:lnSpc>
              <a:buFont typeface="Times" pitchFamily="18" charset="0"/>
              <a:buNone/>
            </a:pPr>
            <a:r>
              <a:rPr lang="en-US" sz="1600" b="1" i="1" smtClean="0">
                <a:solidFill>
                  <a:srgbClr val="004080"/>
                </a:solidFill>
              </a:rPr>
              <a:t>2.  Core proteins</a:t>
            </a:r>
            <a:r>
              <a:rPr lang="en-US" sz="1600" b="1" smtClean="0">
                <a:solidFill>
                  <a:srgbClr val="004080"/>
                </a:solidFill>
              </a:rPr>
              <a:t> attached to the HU molecule by a </a:t>
            </a:r>
            <a:r>
              <a:rPr lang="en-US" sz="1600" b="1" i="1" smtClean="0">
                <a:solidFill>
                  <a:srgbClr val="004080"/>
                </a:solidFill>
              </a:rPr>
              <a:t>linker protein.</a:t>
            </a:r>
          </a:p>
          <a:p>
            <a:pPr marL="533400" indent="-533400">
              <a:lnSpc>
                <a:spcPct val="90000"/>
              </a:lnSpc>
              <a:buFont typeface="Times" pitchFamily="18" charset="0"/>
              <a:buNone/>
            </a:pPr>
            <a:r>
              <a:rPr lang="en-US" sz="1600" b="1" i="1" smtClean="0">
                <a:solidFill>
                  <a:srgbClr val="004080"/>
                </a:solidFill>
              </a:rPr>
              <a:t>3.  Glycosaminoglycans </a:t>
            </a:r>
            <a:r>
              <a:rPr lang="en-US" sz="1600" b="1" smtClean="0">
                <a:solidFill>
                  <a:srgbClr val="004080"/>
                </a:solidFill>
              </a:rPr>
              <a:t>attached to a core protein.	</a:t>
            </a:r>
            <a:endParaRPr lang="en-US" sz="2400" smtClean="0">
              <a:solidFill>
                <a:srgbClr val="004080"/>
              </a:solidFill>
            </a:endParaRPr>
          </a:p>
          <a:p>
            <a:pPr marL="533400" indent="-533400">
              <a:lnSpc>
                <a:spcPct val="90000"/>
              </a:lnSpc>
              <a:buFont typeface="Times" pitchFamily="18" charset="0"/>
              <a:buNone/>
            </a:pPr>
            <a:r>
              <a:rPr lang="en-US" sz="2400" smtClean="0">
                <a:solidFill>
                  <a:srgbClr val="004080"/>
                </a:solidFill>
              </a:rPr>
              <a:t>	</a:t>
            </a:r>
            <a:endParaRPr lang="en-US" sz="2800" smtClean="0"/>
          </a:p>
        </p:txBody>
      </p:sp>
      <p:pic>
        <p:nvPicPr>
          <p:cNvPr id="44037" name="Picture 5" descr="monomer &amp; aggregate EM"/>
          <p:cNvPicPr>
            <a:picLocks noChangeAspect="1" noChangeArrowheads="1"/>
          </p:cNvPicPr>
          <p:nvPr/>
        </p:nvPicPr>
        <p:blipFill>
          <a:blip r:embed="rId4">
            <a:lum bright="16000" contrast="38000"/>
            <a:extLst>
              <a:ext uri="{28A0092B-C50C-407E-A947-70E740481C1C}">
                <a14:useLocalDpi xmlns:a14="http://schemas.microsoft.com/office/drawing/2010/main" val="0"/>
              </a:ext>
            </a:extLst>
          </a:blip>
          <a:srcRect l="49100" t="62482" r="6757" b="10567"/>
          <a:stretch>
            <a:fillRect/>
          </a:stretch>
        </p:blipFill>
        <p:spPr bwMode="auto">
          <a:xfrm>
            <a:off x="5105400" y="4953000"/>
            <a:ext cx="3733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Line 6"/>
          <p:cNvSpPr>
            <a:spLocks noChangeShapeType="1"/>
          </p:cNvSpPr>
          <p:nvPr/>
        </p:nvSpPr>
        <p:spPr bwMode="auto">
          <a:xfrm>
            <a:off x="914400" y="3505200"/>
            <a:ext cx="1066800" cy="2133600"/>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9" name="Line 7"/>
          <p:cNvSpPr>
            <a:spLocks noChangeShapeType="1"/>
          </p:cNvSpPr>
          <p:nvPr/>
        </p:nvSpPr>
        <p:spPr bwMode="auto">
          <a:xfrm>
            <a:off x="1981200" y="5638800"/>
            <a:ext cx="2971800" cy="0"/>
          </a:xfrm>
          <a:prstGeom prst="line">
            <a:avLst/>
          </a:prstGeom>
          <a:noFill/>
          <a:ln w="349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40" name="Text Box 8"/>
          <p:cNvSpPr txBox="1">
            <a:spLocks noChangeArrowheads="1"/>
          </p:cNvSpPr>
          <p:nvPr/>
        </p:nvSpPr>
        <p:spPr bwMode="auto">
          <a:xfrm>
            <a:off x="5257800" y="45720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latin typeface="Times New Roman" pitchFamily="18" charset="0"/>
              </a:rPr>
              <a:t> EM view of spread preparation</a:t>
            </a:r>
            <a:endParaRPr lang="en-US" sz="1600" i="0">
              <a:latin typeface="Skia" pitchFamily="1" charset="0"/>
            </a:endParaRPr>
          </a:p>
        </p:txBody>
      </p:sp>
      <p:sp>
        <p:nvSpPr>
          <p:cNvPr id="44041" name="Text Box 9"/>
          <p:cNvSpPr txBox="1">
            <a:spLocks noChangeArrowheads="1"/>
          </p:cNvSpPr>
          <p:nvPr/>
        </p:nvSpPr>
        <p:spPr bwMode="auto">
          <a:xfrm>
            <a:off x="1066800" y="58674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Kierszenbaum, p. 108</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800600" y="1447800"/>
            <a:ext cx="3200400" cy="685800"/>
          </a:xfrm>
        </p:spPr>
        <p:txBody>
          <a:bodyPr/>
          <a:lstStyle/>
          <a:p>
            <a:r>
              <a:rPr lang="en-US" sz="2400" b="1" smtClean="0">
                <a:solidFill>
                  <a:srgbClr val="006699"/>
                </a:solidFill>
                <a:latin typeface="Arial Unicode MS" pitchFamily="34" charset="-128"/>
              </a:rPr>
              <a:t>Glycosaminoglycans</a:t>
            </a:r>
          </a:p>
        </p:txBody>
      </p:sp>
      <p:pic>
        <p:nvPicPr>
          <p:cNvPr id="45059" name="Picture 3" descr="Nacetglycos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40013" y="2871788"/>
            <a:ext cx="3863975" cy="1981200"/>
          </a:xfrm>
          <a:noFill/>
        </p:spPr>
      </p:pic>
      <p:pic>
        <p:nvPicPr>
          <p:cNvPr id="45060" name="Picture 5"/>
          <p:cNvPicPr>
            <a:picLocks noChangeAspect="1" noChangeArrowheads="1"/>
          </p:cNvPicPr>
          <p:nvPr/>
        </p:nvPicPr>
        <p:blipFill>
          <a:blip r:embed="rId3">
            <a:lum bright="10000" contrast="14000"/>
            <a:extLst>
              <a:ext uri="{28A0092B-C50C-407E-A947-70E740481C1C}">
                <a14:useLocalDpi xmlns:a14="http://schemas.microsoft.com/office/drawing/2010/main" val="0"/>
              </a:ext>
            </a:extLst>
          </a:blip>
          <a:srcRect l="5804" t="15207" r="30000" b="6425"/>
          <a:stretch>
            <a:fillRect/>
          </a:stretch>
        </p:blipFill>
        <p:spPr bwMode="auto">
          <a:xfrm>
            <a:off x="0" y="228600"/>
            <a:ext cx="39624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6"/>
          <p:cNvSpPr txBox="1">
            <a:spLocks noChangeArrowheads="1"/>
          </p:cNvSpPr>
          <p:nvPr/>
        </p:nvSpPr>
        <p:spPr bwMode="auto">
          <a:xfrm>
            <a:off x="5715000" y="6400800"/>
            <a:ext cx="2895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Albert et al., 2</a:t>
            </a:r>
            <a:r>
              <a:rPr lang="en-US" baseline="30000"/>
              <a:t>nd</a:t>
            </a:r>
            <a:r>
              <a:rPr lang="en-US"/>
              <a:t> ed. p. 804</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943600" y="1066800"/>
            <a:ext cx="2971800" cy="1143000"/>
          </a:xfrm>
        </p:spPr>
        <p:txBody>
          <a:bodyPr rtlCol="0">
            <a:normAutofit fontScale="90000"/>
          </a:bodyPr>
          <a:lstStyle/>
          <a:p>
            <a:pPr fontAlgn="auto">
              <a:spcAft>
                <a:spcPts val="0"/>
              </a:spcAft>
              <a:defRPr/>
            </a:pPr>
            <a:r>
              <a:rPr lang="en-US" sz="2000" b="1" smtClean="0">
                <a:solidFill>
                  <a:srgbClr val="000080"/>
                </a:solidFill>
                <a:latin typeface="Arial Unicode MS" pitchFamily="34" charset="-128"/>
              </a:rPr>
              <a:t>Extended random coil conformation of a single molecule of hyaluronan</a:t>
            </a:r>
            <a:r>
              <a:rPr lang="en-US" sz="2000" b="1" smtClean="0">
                <a:latin typeface="Arial Unicode MS" pitchFamily="34" charset="-128"/>
              </a:rPr>
              <a:t/>
            </a:r>
            <a:br>
              <a:rPr lang="en-US" sz="2000" b="1" smtClean="0">
                <a:latin typeface="Arial Unicode MS" pitchFamily="34" charset="-128"/>
              </a:rPr>
            </a:br>
            <a:endParaRPr lang="en-US" smtClean="0">
              <a:latin typeface="Arial Unicode MS" pitchFamily="34" charset="-128"/>
            </a:endParaRPr>
          </a:p>
        </p:txBody>
      </p:sp>
      <p:pic>
        <p:nvPicPr>
          <p:cNvPr id="46083" name="Picture 6"/>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l="9198" t="4938"/>
          <a:stretch>
            <a:fillRect/>
          </a:stretch>
        </p:blipFill>
        <p:spPr>
          <a:xfrm>
            <a:off x="304800" y="533400"/>
            <a:ext cx="5265738" cy="5867400"/>
          </a:xfrm>
        </p:spPr>
      </p:pic>
      <p:pic>
        <p:nvPicPr>
          <p:cNvPr id="46084" name="Picture 7"/>
          <p:cNvPicPr>
            <a:picLocks noGrp="1" noChangeAspect="1" noChangeArrowheads="1"/>
          </p:cNvPicPr>
          <p:nvPr>
            <p:ph type="body" sz="half" idx="2"/>
          </p:nvPr>
        </p:nvPicPr>
        <p:blipFill>
          <a:blip r:embed="rId4">
            <a:extLst>
              <a:ext uri="{28A0092B-C50C-407E-A947-70E740481C1C}">
                <a14:useLocalDpi xmlns:a14="http://schemas.microsoft.com/office/drawing/2010/main" val="0"/>
              </a:ext>
            </a:extLst>
          </a:blip>
          <a:srcRect/>
          <a:stretch>
            <a:fillRect/>
          </a:stretch>
        </p:blipFill>
        <p:spPr>
          <a:xfrm>
            <a:off x="4791075" y="1981200"/>
            <a:ext cx="3524250" cy="4114800"/>
          </a:xfrm>
          <a:noFill/>
        </p:spPr>
      </p:pic>
      <p:sp>
        <p:nvSpPr>
          <p:cNvPr id="46085" name="Text Box 8"/>
          <p:cNvSpPr txBox="1">
            <a:spLocks noChangeArrowheads="1"/>
          </p:cNvSpPr>
          <p:nvPr/>
        </p:nvSpPr>
        <p:spPr bwMode="auto">
          <a:xfrm>
            <a:off x="4343400" y="5105400"/>
            <a:ext cx="8382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400" i="0">
                <a:solidFill>
                  <a:schemeClr val="tx1"/>
                </a:solidFill>
                <a:latin typeface="Arial" charset="0"/>
              </a:rPr>
              <a:t>COO</a:t>
            </a:r>
            <a:r>
              <a:rPr lang="en-US" sz="1400" i="0" baseline="30000">
                <a:solidFill>
                  <a:schemeClr val="tx1"/>
                </a:solidFill>
                <a:latin typeface="Arial" charset="0"/>
              </a:rPr>
              <a:t>-</a:t>
            </a:r>
            <a:r>
              <a:rPr lang="en-US" sz="1400" i="0">
                <a:solidFill>
                  <a:schemeClr val="tx1"/>
                </a:solidFill>
                <a:latin typeface="Arial" charset="0"/>
              </a:rPr>
              <a:t>SO</a:t>
            </a:r>
            <a:r>
              <a:rPr lang="en-US" sz="1400" i="0" baseline="-25000">
                <a:solidFill>
                  <a:schemeClr val="tx1"/>
                </a:solidFill>
                <a:latin typeface="Arial" charset="0"/>
              </a:rPr>
              <a:t>4</a:t>
            </a:r>
            <a:r>
              <a:rPr lang="en-US" sz="1400" i="0" baseline="30000">
                <a:solidFill>
                  <a:schemeClr val="tx1"/>
                </a:solidFill>
                <a:latin typeface="Arial" charset="0"/>
              </a:rPr>
              <a:t>--</a:t>
            </a:r>
            <a:endParaRPr lang="en-US" sz="1600" i="0">
              <a:solidFill>
                <a:schemeClr val="tx1"/>
              </a:solidFill>
              <a:latin typeface="Arial" charset="0"/>
            </a:endParaRPr>
          </a:p>
          <a:p>
            <a:pPr eaLnBrk="1" hangingPunct="1">
              <a:spcBef>
                <a:spcPct val="50000"/>
              </a:spcBef>
            </a:pPr>
            <a:endParaRPr lang="en-US" sz="1600" i="0">
              <a:solidFill>
                <a:schemeClr val="tx1"/>
              </a:solidFill>
              <a:latin typeface="Arial" charset="0"/>
            </a:endParaRPr>
          </a:p>
        </p:txBody>
      </p:sp>
      <p:sp>
        <p:nvSpPr>
          <p:cNvPr id="46086" name="AutoShape 9"/>
          <p:cNvSpPr>
            <a:spLocks noChangeArrowheads="1"/>
          </p:cNvSpPr>
          <p:nvPr/>
        </p:nvSpPr>
        <p:spPr bwMode="auto">
          <a:xfrm>
            <a:off x="4343400" y="5105400"/>
            <a:ext cx="762000" cy="609600"/>
          </a:xfrm>
          <a:prstGeom prst="roundRect">
            <a:avLst>
              <a:gd name="adj" fmla="val 16667"/>
            </a:avLst>
          </a:pr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87" name="Text Box 10"/>
          <p:cNvSpPr txBox="1">
            <a:spLocks noChangeArrowheads="1"/>
          </p:cNvSpPr>
          <p:nvPr/>
        </p:nvSpPr>
        <p:spPr bwMode="auto">
          <a:xfrm>
            <a:off x="1828800" y="60960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Albert et al., 2</a:t>
            </a:r>
            <a:r>
              <a:rPr lang="en-US" baseline="30000"/>
              <a:t>nd</a:t>
            </a:r>
            <a:r>
              <a:rPr lang="en-US"/>
              <a:t> ed. p.  807</a:t>
            </a:r>
          </a:p>
        </p:txBody>
      </p:sp>
      <p:sp>
        <p:nvSpPr>
          <p:cNvPr id="46088" name="Text Box 12"/>
          <p:cNvSpPr txBox="1">
            <a:spLocks noChangeArrowheads="1"/>
          </p:cNvSpPr>
          <p:nvPr/>
        </p:nvSpPr>
        <p:spPr bwMode="auto">
          <a:xfrm>
            <a:off x="6324600" y="6019800"/>
            <a:ext cx="2286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Albert et al., 2nd ed. p.  804</a:t>
            </a:r>
          </a:p>
          <a:p>
            <a:pPr eaLnBrk="1" hangingPunct="1">
              <a:spcBef>
                <a:spcPct val="50000"/>
              </a:spcBef>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685800" y="228600"/>
            <a:ext cx="7772400" cy="685800"/>
          </a:xfrm>
        </p:spPr>
        <p:txBody>
          <a:bodyPr/>
          <a:lstStyle/>
          <a:p>
            <a:r>
              <a:rPr lang="en-US" sz="3200" b="1" smtClean="0">
                <a:solidFill>
                  <a:srgbClr val="006699"/>
                </a:solidFill>
                <a:latin typeface="Arial Unicode MS" pitchFamily="34" charset="-128"/>
              </a:rPr>
              <a:t>Basophilia in hyaline cartilage matrix</a:t>
            </a:r>
          </a:p>
        </p:txBody>
      </p:sp>
      <p:graphicFrame>
        <p:nvGraphicFramePr>
          <p:cNvPr id="47107" name="Object 5"/>
          <p:cNvGraphicFramePr>
            <a:graphicFrameLocks noGrp="1" noChangeAspect="1"/>
          </p:cNvGraphicFramePr>
          <p:nvPr>
            <p:ph idx="1"/>
          </p:nvPr>
        </p:nvGraphicFramePr>
        <p:xfrm>
          <a:off x="992188" y="1057275"/>
          <a:ext cx="7235825" cy="5664200"/>
        </p:xfrm>
        <a:graphic>
          <a:graphicData uri="http://schemas.openxmlformats.org/presentationml/2006/ole">
            <mc:AlternateContent xmlns:mc="http://schemas.openxmlformats.org/markup-compatibility/2006">
              <mc:Choice xmlns:v="urn:schemas-microsoft-com:vml" Requires="v">
                <p:oleObj spid="_x0000_s47109" name="Image" r:id="rId3" imgW="9409524" imgH="7365079" progId="Photoshop.Image.8">
                  <p:embed/>
                </p:oleObj>
              </mc:Choice>
              <mc:Fallback>
                <p:oleObj name="Image" r:id="rId3" imgW="9409524" imgH="7365079" progId="Photoshop.Image.8">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8" y="1057275"/>
                        <a:ext cx="7235825"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8" name="Text Box 6"/>
          <p:cNvSpPr txBox="1">
            <a:spLocks noChangeArrowheads="1"/>
          </p:cNvSpPr>
          <p:nvPr/>
        </p:nvSpPr>
        <p:spPr bwMode="auto">
          <a:xfrm>
            <a:off x="5029200" y="5105400"/>
            <a:ext cx="32766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r>
              <a:rPr lang="en-US" sz="1600" i="0">
                <a:solidFill>
                  <a:schemeClr val="bg1"/>
                </a:solidFill>
              </a:rPr>
              <a:t>The  basophilia in the matrix is due to the high density of negative charges in the GAG subunits, which attract the positive dye, hematoxylin.</a:t>
            </a:r>
          </a:p>
          <a:p>
            <a:pPr eaLnBrk="1" hangingPunct="1">
              <a:spcBef>
                <a:spcPct val="50000"/>
              </a:spcBef>
            </a:pPr>
            <a:endParaRPr lang="en-US" sz="160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304800"/>
            <a:ext cx="7772400" cy="1066800"/>
          </a:xfrm>
        </p:spPr>
        <p:txBody>
          <a:bodyPr/>
          <a:lstStyle/>
          <a:p>
            <a:r>
              <a:rPr lang="en-US" sz="4000" b="1" smtClean="0">
                <a:solidFill>
                  <a:schemeClr val="bg2"/>
                </a:solidFill>
                <a:latin typeface="Arial Unicode MS" pitchFamily="34" charset="-128"/>
              </a:rPr>
              <a:t>Cartilage Matrix and its function</a:t>
            </a:r>
            <a:endParaRPr lang="en-US" sz="3600" smtClean="0">
              <a:solidFill>
                <a:schemeClr val="bg2"/>
              </a:solidFill>
              <a:latin typeface="Arial Unicode MS" pitchFamily="34" charset="-128"/>
            </a:endParaRPr>
          </a:p>
        </p:txBody>
      </p:sp>
      <p:sp>
        <p:nvSpPr>
          <p:cNvPr id="27651" name="Rectangle 3"/>
          <p:cNvSpPr>
            <a:spLocks noGrp="1" noChangeArrowheads="1"/>
          </p:cNvSpPr>
          <p:nvPr>
            <p:ph idx="1"/>
          </p:nvPr>
        </p:nvSpPr>
        <p:spPr>
          <a:xfrm>
            <a:off x="990600" y="1828800"/>
            <a:ext cx="7391400" cy="4114800"/>
          </a:xfrm>
        </p:spPr>
        <p:txBody>
          <a:bodyPr rtlCol="0">
            <a:normAutofit fontScale="92500"/>
          </a:bodyPr>
          <a:lstStyle/>
          <a:p>
            <a:pPr marL="0" indent="0" fontAlgn="auto">
              <a:lnSpc>
                <a:spcPct val="80000"/>
              </a:lnSpc>
              <a:spcAft>
                <a:spcPts val="0"/>
              </a:spcAft>
              <a:buFontTx/>
              <a:buNone/>
              <a:defRPr/>
            </a:pPr>
            <a:r>
              <a:rPr lang="en-US" sz="2400" dirty="0" smtClean="0">
                <a:solidFill>
                  <a:schemeClr val="bg2"/>
                </a:solidFill>
                <a:latin typeface="Arial Unicode MS" pitchFamily="34" charset="-128"/>
              </a:rPr>
              <a:t>The </a:t>
            </a:r>
            <a:r>
              <a:rPr lang="en-US" sz="2400" dirty="0" err="1" smtClean="0">
                <a:solidFill>
                  <a:schemeClr val="bg2"/>
                </a:solidFill>
                <a:latin typeface="Arial Unicode MS" pitchFamily="34" charset="-128"/>
              </a:rPr>
              <a:t>glycosaminoglycans</a:t>
            </a:r>
            <a:r>
              <a:rPr lang="en-US" sz="2400" dirty="0" smtClean="0">
                <a:solidFill>
                  <a:schemeClr val="bg2"/>
                </a:solidFill>
                <a:latin typeface="Arial Unicode MS" pitchFamily="34" charset="-128"/>
              </a:rPr>
              <a:t> (GAGs) tend to adopt highly extended, “random coil” conformations due to repulsive forces of negative charges on each GAG.</a:t>
            </a:r>
          </a:p>
          <a:p>
            <a:pPr marL="0" indent="0" fontAlgn="auto">
              <a:lnSpc>
                <a:spcPct val="80000"/>
              </a:lnSpc>
              <a:spcAft>
                <a:spcPts val="0"/>
              </a:spcAft>
              <a:buFontTx/>
              <a:buNone/>
              <a:defRPr/>
            </a:pPr>
            <a:endParaRPr lang="en-US" sz="2400" dirty="0" smtClean="0">
              <a:solidFill>
                <a:schemeClr val="bg2"/>
              </a:solidFill>
              <a:latin typeface="Arial Unicode MS" pitchFamily="34" charset="-128"/>
            </a:endParaRPr>
          </a:p>
          <a:p>
            <a:pPr marL="0" indent="0" fontAlgn="auto">
              <a:lnSpc>
                <a:spcPct val="80000"/>
              </a:lnSpc>
              <a:spcAft>
                <a:spcPts val="0"/>
              </a:spcAft>
              <a:buFontTx/>
              <a:buNone/>
              <a:defRPr/>
            </a:pPr>
            <a:r>
              <a:rPr lang="en-US" sz="2400" dirty="0" smtClean="0">
                <a:solidFill>
                  <a:schemeClr val="bg2"/>
                </a:solidFill>
                <a:latin typeface="Arial Unicode MS" pitchFamily="34" charset="-128"/>
              </a:rPr>
              <a:t>The high negative charge attract </a:t>
            </a:r>
            <a:r>
              <a:rPr lang="en-US" sz="2400" dirty="0" err="1" smtClean="0">
                <a:solidFill>
                  <a:schemeClr val="bg2"/>
                </a:solidFill>
                <a:latin typeface="Arial Unicode MS" pitchFamily="34" charset="-128"/>
              </a:rPr>
              <a:t>cations</a:t>
            </a:r>
            <a:r>
              <a:rPr lang="en-US" sz="2400" dirty="0" smtClean="0">
                <a:solidFill>
                  <a:schemeClr val="bg2"/>
                </a:solidFill>
                <a:latin typeface="Arial Unicode MS" pitchFamily="34" charset="-128"/>
              </a:rPr>
              <a:t>, such as Na</a:t>
            </a:r>
            <a:r>
              <a:rPr lang="en-US" sz="2400" baseline="30000" dirty="0" smtClean="0">
                <a:solidFill>
                  <a:schemeClr val="bg2"/>
                </a:solidFill>
                <a:latin typeface="Arial Unicode MS" pitchFamily="34" charset="-128"/>
              </a:rPr>
              <a:t>++</a:t>
            </a:r>
            <a:r>
              <a:rPr lang="en-US" sz="2400" dirty="0" smtClean="0">
                <a:solidFill>
                  <a:schemeClr val="bg2"/>
                </a:solidFill>
                <a:latin typeface="Arial Unicode MS" pitchFamily="34" charset="-128"/>
              </a:rPr>
              <a:t> that are </a:t>
            </a:r>
            <a:r>
              <a:rPr lang="en-US" sz="2400" dirty="0" err="1" smtClean="0">
                <a:solidFill>
                  <a:schemeClr val="bg2"/>
                </a:solidFill>
                <a:latin typeface="Arial Unicode MS" pitchFamily="34" charset="-128"/>
              </a:rPr>
              <a:t>osmotically</a:t>
            </a:r>
            <a:r>
              <a:rPr lang="en-US" sz="2400" dirty="0" smtClean="0">
                <a:solidFill>
                  <a:schemeClr val="bg2"/>
                </a:solidFill>
                <a:latin typeface="Arial Unicode MS" pitchFamily="34" charset="-128"/>
              </a:rPr>
              <a:t> active causing large amounts of water to be sucked into the matrix. </a:t>
            </a:r>
          </a:p>
          <a:p>
            <a:pPr marL="0" indent="0" fontAlgn="auto">
              <a:lnSpc>
                <a:spcPct val="80000"/>
              </a:lnSpc>
              <a:spcAft>
                <a:spcPts val="0"/>
              </a:spcAft>
              <a:buFontTx/>
              <a:buNone/>
              <a:defRPr/>
            </a:pPr>
            <a:r>
              <a:rPr lang="en-US" sz="2400" dirty="0" smtClean="0">
                <a:solidFill>
                  <a:schemeClr val="bg2"/>
                </a:solidFill>
                <a:latin typeface="Arial Unicode MS" pitchFamily="34" charset="-128"/>
              </a:rPr>
              <a:t>	</a:t>
            </a:r>
          </a:p>
          <a:p>
            <a:pPr marL="0" indent="0" fontAlgn="auto">
              <a:lnSpc>
                <a:spcPct val="80000"/>
              </a:lnSpc>
              <a:spcAft>
                <a:spcPts val="0"/>
              </a:spcAft>
              <a:buFontTx/>
              <a:buNone/>
              <a:defRPr/>
            </a:pPr>
            <a:r>
              <a:rPr lang="en-US" sz="2400" dirty="0" smtClean="0">
                <a:solidFill>
                  <a:schemeClr val="bg2"/>
                </a:solidFill>
                <a:latin typeface="Arial Unicode MS" pitchFamily="34" charset="-128"/>
              </a:rPr>
              <a:t>The net effect creates a swelling pressure or turgor, that enables the matrix to withstand compressive forces.</a:t>
            </a:r>
          </a:p>
          <a:p>
            <a:pPr marL="0" indent="0" fontAlgn="auto">
              <a:lnSpc>
                <a:spcPct val="80000"/>
              </a:lnSpc>
              <a:spcAft>
                <a:spcPts val="0"/>
              </a:spcAft>
              <a:buFontTx/>
              <a:buNone/>
              <a:defRPr/>
            </a:pPr>
            <a:endParaRPr lang="en-US" sz="2400" dirty="0" smtClean="0">
              <a:solidFill>
                <a:schemeClr val="bg2"/>
              </a:solidFill>
              <a:latin typeface="Arial Unicode MS" pitchFamily="34" charset="-128"/>
            </a:endParaRPr>
          </a:p>
          <a:p>
            <a:pPr marL="0" indent="0" fontAlgn="auto">
              <a:lnSpc>
                <a:spcPct val="80000"/>
              </a:lnSpc>
              <a:spcAft>
                <a:spcPts val="0"/>
              </a:spcAft>
              <a:buFontTx/>
              <a:buNone/>
              <a:defRPr/>
            </a:pPr>
            <a:r>
              <a:rPr lang="en-US" sz="2400" dirty="0" smtClean="0">
                <a:solidFill>
                  <a:schemeClr val="bg2"/>
                </a:solidFill>
                <a:latin typeface="Arial Unicode MS" pitchFamily="34" charset="-128"/>
              </a:rPr>
              <a:t>Collagen fibers within the matrix resist outward stretching forces imposed under load thus reducing deformation.</a:t>
            </a:r>
            <a:endParaRPr lang="en-US" sz="1600" dirty="0" smtClean="0">
              <a:solidFill>
                <a:schemeClr val="bg2"/>
              </a:solidFill>
              <a:latin typeface="Arial Unicode MS" pitchFamily="34" charset="-128"/>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smtClean="0"/>
          </a:p>
        </p:txBody>
      </p:sp>
      <p:pic>
        <p:nvPicPr>
          <p:cNvPr id="491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766763"/>
            <a:ext cx="9144000" cy="593725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p:txBody>
          <a:bodyPr/>
          <a:lstStyle/>
          <a:p>
            <a:endParaRPr lang="en-US" smtClean="0"/>
          </a:p>
        </p:txBody>
      </p:sp>
      <p:pic>
        <p:nvPicPr>
          <p:cNvPr id="50179" name="Picture 102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923925"/>
            <a:ext cx="9144000" cy="584041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52400"/>
            <a:ext cx="7772400" cy="533400"/>
          </a:xfrm>
        </p:spPr>
        <p:txBody>
          <a:bodyPr rtlCol="0">
            <a:normAutofit fontScale="90000"/>
          </a:bodyPr>
          <a:lstStyle/>
          <a:p>
            <a:pPr fontAlgn="auto">
              <a:spcAft>
                <a:spcPts val="0"/>
              </a:spcAft>
              <a:defRPr/>
            </a:pPr>
            <a:r>
              <a:rPr lang="en-US" sz="3600" b="1" smtClean="0">
                <a:solidFill>
                  <a:srgbClr val="004080"/>
                </a:solidFill>
                <a:latin typeface="Arial Unicode MS" pitchFamily="34" charset="-128"/>
              </a:rPr>
              <a:t>Hyaline Cartilage Matrix</a:t>
            </a:r>
            <a:endParaRPr lang="en-US" smtClean="0">
              <a:latin typeface="Arial Unicode MS" pitchFamily="34" charset="-128"/>
            </a:endParaRPr>
          </a:p>
        </p:txBody>
      </p:sp>
      <p:pic>
        <p:nvPicPr>
          <p:cNvPr id="51203" name="Picture 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066800"/>
            <a:ext cx="4006850" cy="5638800"/>
          </a:xfrm>
        </p:spPr>
      </p:pic>
      <p:sp>
        <p:nvSpPr>
          <p:cNvPr id="51204" name="Rectangle 4"/>
          <p:cNvSpPr>
            <a:spLocks noGrp="1" noChangeArrowheads="1"/>
          </p:cNvSpPr>
          <p:nvPr>
            <p:ph type="body" sz="half" idx="2"/>
          </p:nvPr>
        </p:nvSpPr>
        <p:spPr/>
        <p:txBody>
          <a:bodyPr/>
          <a:lstStyle/>
          <a:p>
            <a:endParaRPr lang="en-US" sz="2800" smtClean="0"/>
          </a:p>
        </p:txBody>
      </p:sp>
      <p:pic>
        <p:nvPicPr>
          <p:cNvPr id="512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788" y="1143000"/>
            <a:ext cx="4875212"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9"/>
          <p:cNvSpPr txBox="1">
            <a:spLocks noChangeArrowheads="1"/>
          </p:cNvSpPr>
          <p:nvPr/>
        </p:nvSpPr>
        <p:spPr bwMode="auto">
          <a:xfrm>
            <a:off x="5867400" y="64008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Bloom &amp; Fawcett, 12</a:t>
            </a:r>
            <a:r>
              <a:rPr lang="en-US" baseline="30000"/>
              <a:t>th</a:t>
            </a:r>
            <a:r>
              <a:rPr lang="en-US"/>
              <a:t> ed. p. 189</a:t>
            </a:r>
          </a:p>
        </p:txBody>
      </p:sp>
      <p:sp>
        <p:nvSpPr>
          <p:cNvPr id="51207" name="Text Box 10"/>
          <p:cNvSpPr txBox="1">
            <a:spLocks noChangeArrowheads="1"/>
          </p:cNvSpPr>
          <p:nvPr/>
        </p:nvSpPr>
        <p:spPr bwMode="auto">
          <a:xfrm>
            <a:off x="6629400" y="54864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600" i="0">
                <a:solidFill>
                  <a:srgbClr val="FF0000"/>
                </a:solidFill>
              </a:rPr>
              <a:t>Chondrocyte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685800" y="152400"/>
            <a:ext cx="7772400" cy="609600"/>
          </a:xfrm>
        </p:spPr>
        <p:txBody>
          <a:bodyPr/>
          <a:lstStyle/>
          <a:p>
            <a:r>
              <a:rPr lang="en-US" sz="3200" b="1" smtClean="0">
                <a:solidFill>
                  <a:srgbClr val="004080"/>
                </a:solidFill>
                <a:latin typeface="Arial Unicode MS" pitchFamily="34" charset="-128"/>
              </a:rPr>
              <a:t>Diarthrosis and Articular Cartilage</a:t>
            </a:r>
          </a:p>
        </p:txBody>
      </p:sp>
      <p:pic>
        <p:nvPicPr>
          <p:cNvPr id="52227" name="Picture 7" descr="diathrosisJ"/>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762000"/>
            <a:ext cx="3686175" cy="4495800"/>
          </a:xfrm>
          <a:noFill/>
        </p:spPr>
      </p:pic>
      <p:pic>
        <p:nvPicPr>
          <p:cNvPr id="52228" name="Picture 8"/>
          <p:cNvPicPr>
            <a:picLocks noGrp="1" noChangeAspect="1" noChangeArrowheads="1"/>
          </p:cNvPicPr>
          <p:nvPr>
            <p:ph sz="half" idx="2"/>
          </p:nvPr>
        </p:nvPicPr>
        <p:blipFill>
          <a:blip r:embed="rId3">
            <a:lum bright="-34000" contrast="60000"/>
            <a:extLst>
              <a:ext uri="{28A0092B-C50C-407E-A947-70E740481C1C}">
                <a14:useLocalDpi xmlns:a14="http://schemas.microsoft.com/office/drawing/2010/main" val="0"/>
              </a:ext>
            </a:extLst>
          </a:blip>
          <a:srcRect/>
          <a:stretch>
            <a:fillRect/>
          </a:stretch>
        </p:blipFill>
        <p:spPr>
          <a:xfrm>
            <a:off x="4572000" y="762000"/>
            <a:ext cx="4135438" cy="5638800"/>
          </a:xfrm>
          <a:noFill/>
        </p:spPr>
      </p:pic>
      <p:sp>
        <p:nvSpPr>
          <p:cNvPr id="52229" name="Text Box 9"/>
          <p:cNvSpPr txBox="1">
            <a:spLocks noChangeArrowheads="1"/>
          </p:cNvSpPr>
          <p:nvPr/>
        </p:nvSpPr>
        <p:spPr bwMode="auto">
          <a:xfrm>
            <a:off x="457200" y="5257800"/>
            <a:ext cx="4191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r>
              <a:rPr lang="en-US" sz="1600" i="0">
                <a:solidFill>
                  <a:schemeClr val="tx2"/>
                </a:solidFill>
              </a:rPr>
              <a:t>Bathed in synovial fluid.</a:t>
            </a:r>
          </a:p>
          <a:p>
            <a:pPr eaLnBrk="1" hangingPunct="1"/>
            <a:endParaRPr lang="en-US" sz="1600" i="0"/>
          </a:p>
          <a:p>
            <a:pPr eaLnBrk="1" hangingPunct="1"/>
            <a:r>
              <a:rPr lang="en-US" sz="1600" i="0"/>
              <a:t>Collagen fibers - arranged as gothic arches</a:t>
            </a:r>
          </a:p>
          <a:p>
            <a:pPr eaLnBrk="1" hangingPunct="1"/>
            <a:r>
              <a:rPr lang="en-US" sz="1600" i="0"/>
              <a:t>Chondrocytes - in vertical rows.                  No perichondrium</a:t>
            </a:r>
          </a:p>
        </p:txBody>
      </p:sp>
      <p:sp>
        <p:nvSpPr>
          <p:cNvPr id="52230" name="Text Box 10"/>
          <p:cNvSpPr txBox="1">
            <a:spLocks noChangeArrowheads="1"/>
          </p:cNvSpPr>
          <p:nvPr/>
        </p:nvSpPr>
        <p:spPr bwMode="auto">
          <a:xfrm>
            <a:off x="723900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i="0"/>
              <a:t>Junqueira, p.157</a:t>
            </a:r>
          </a:p>
        </p:txBody>
      </p:sp>
      <p:sp>
        <p:nvSpPr>
          <p:cNvPr id="52231" name="Text Box 11"/>
          <p:cNvSpPr txBox="1">
            <a:spLocks noChangeArrowheads="1"/>
          </p:cNvSpPr>
          <p:nvPr/>
        </p:nvSpPr>
        <p:spPr bwMode="auto">
          <a:xfrm>
            <a:off x="2743200" y="4876800"/>
            <a:ext cx="1371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solidFill>
                  <a:schemeClr val="tx1"/>
                </a:solidFill>
              </a:rPr>
              <a:t>Wheater p. 202</a:t>
            </a:r>
          </a:p>
          <a:p>
            <a:pPr eaLnBrk="1" hangingPunct="1">
              <a:spcBef>
                <a:spcPct val="50000"/>
              </a:spcBef>
            </a:pPr>
            <a:endParaRPr lang="en-US" i="0">
              <a:solidFill>
                <a:schemeClr val="tx1"/>
              </a:solidFill>
            </a:endParaRPr>
          </a:p>
        </p:txBody>
      </p:sp>
      <p:sp>
        <p:nvSpPr>
          <p:cNvPr id="52232" name="Text Box 12"/>
          <p:cNvSpPr txBox="1">
            <a:spLocks noChangeArrowheads="1"/>
          </p:cNvSpPr>
          <p:nvPr/>
        </p:nvSpPr>
        <p:spPr bwMode="auto">
          <a:xfrm>
            <a:off x="2819400" y="2971800"/>
            <a:ext cx="1676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400" i="0">
                <a:solidFill>
                  <a:schemeClr val="tx2"/>
                </a:solidFill>
              </a:rPr>
              <a:t>(synovial fluid)</a:t>
            </a:r>
          </a:p>
          <a:p>
            <a:pPr eaLnBrk="1" hangingPunct="1">
              <a:spcBef>
                <a:spcPct val="50000"/>
              </a:spcBef>
            </a:pPr>
            <a:endParaRPr lang="en-US" i="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0"/>
            <a:ext cx="7772400" cy="609600"/>
          </a:xfrm>
        </p:spPr>
        <p:txBody>
          <a:bodyPr rtlCol="0">
            <a:normAutofit fontScale="90000"/>
          </a:bodyPr>
          <a:lstStyle/>
          <a:p>
            <a:pPr fontAlgn="auto">
              <a:spcAft>
                <a:spcPts val="0"/>
              </a:spcAft>
              <a:defRPr/>
            </a:pPr>
            <a:r>
              <a:rPr lang="en-US" sz="4000" b="1" smtClean="0">
                <a:latin typeface="Arial Unicode MS" pitchFamily="34" charset="-128"/>
              </a:rPr>
              <a:t>Cartilage</a:t>
            </a:r>
          </a:p>
        </p:txBody>
      </p:sp>
      <p:sp>
        <p:nvSpPr>
          <p:cNvPr id="25603" name="Rectangle 3"/>
          <p:cNvSpPr>
            <a:spLocks noGrp="1" noChangeArrowheads="1"/>
          </p:cNvSpPr>
          <p:nvPr>
            <p:ph idx="1"/>
          </p:nvPr>
        </p:nvSpPr>
        <p:spPr>
          <a:xfrm>
            <a:off x="152400" y="685800"/>
            <a:ext cx="5791200" cy="5410200"/>
          </a:xfrm>
        </p:spPr>
        <p:txBody>
          <a:bodyPr/>
          <a:lstStyle/>
          <a:p>
            <a:pPr>
              <a:buFontTx/>
              <a:buNone/>
            </a:pPr>
            <a:r>
              <a:rPr lang="en-US" sz="2400" b="1" smtClean="0">
                <a:latin typeface="Arial Unicode MS" pitchFamily="34" charset="-128"/>
              </a:rPr>
              <a:t>There are three types of cartilage:</a:t>
            </a:r>
          </a:p>
          <a:p>
            <a:pPr>
              <a:buFontTx/>
              <a:buNone/>
            </a:pPr>
            <a:endParaRPr lang="en-US" sz="2400" b="1" smtClean="0">
              <a:latin typeface="Arial Unicode MS" pitchFamily="34" charset="-128"/>
            </a:endParaRPr>
          </a:p>
          <a:p>
            <a:pPr lvl="1"/>
            <a:r>
              <a:rPr lang="en-US" sz="2000" b="1" smtClean="0">
                <a:latin typeface="Arial Unicode MS" pitchFamily="34" charset="-128"/>
              </a:rPr>
              <a:t>Hyaline cartilage (Type II collagen)</a:t>
            </a:r>
          </a:p>
          <a:p>
            <a:pPr lvl="2">
              <a:buFontTx/>
              <a:buNone/>
            </a:pPr>
            <a:r>
              <a:rPr lang="en-US" sz="2000" b="1" smtClean="0">
                <a:latin typeface="Arial Unicode MS" pitchFamily="34" charset="-128"/>
              </a:rPr>
              <a:t>Articular surfaces, Ephiphyseal plate, Tracheal wall, etc.</a:t>
            </a:r>
          </a:p>
          <a:p>
            <a:pPr lvl="2">
              <a:buFontTx/>
              <a:buNone/>
            </a:pPr>
            <a:endParaRPr lang="en-US" sz="2000" b="1" smtClean="0">
              <a:latin typeface="Arial Unicode MS" pitchFamily="34" charset="-128"/>
            </a:endParaRPr>
          </a:p>
          <a:p>
            <a:pPr lvl="1"/>
            <a:r>
              <a:rPr lang="en-US" sz="2000" b="1" smtClean="0">
                <a:latin typeface="Arial Unicode MS" pitchFamily="34" charset="-128"/>
              </a:rPr>
              <a:t>Elastic cartilage (Type II collagen, elastic fibers)</a:t>
            </a:r>
          </a:p>
          <a:p>
            <a:pPr lvl="2">
              <a:buFontTx/>
              <a:buNone/>
            </a:pPr>
            <a:r>
              <a:rPr lang="en-US" sz="2000" b="1" smtClean="0">
                <a:latin typeface="Arial Unicode MS" pitchFamily="34" charset="-128"/>
              </a:rPr>
              <a:t>Pinna of the ear, Epiglottis, Eustachian tube, etc.</a:t>
            </a:r>
          </a:p>
          <a:p>
            <a:pPr lvl="2">
              <a:buFontTx/>
              <a:buNone/>
            </a:pPr>
            <a:endParaRPr lang="en-US" sz="2000" b="1" smtClean="0">
              <a:latin typeface="Arial Unicode MS" pitchFamily="34" charset="-128"/>
            </a:endParaRPr>
          </a:p>
          <a:p>
            <a:pPr lvl="1"/>
            <a:r>
              <a:rPr lang="en-US" sz="2000" b="1" smtClean="0">
                <a:latin typeface="Arial Unicode MS" pitchFamily="34" charset="-128"/>
              </a:rPr>
              <a:t>Fibrocartilage (Type I &amp; Type II collagen)</a:t>
            </a:r>
          </a:p>
          <a:p>
            <a:pPr lvl="2">
              <a:buFontTx/>
              <a:buNone/>
            </a:pPr>
            <a:r>
              <a:rPr lang="en-US" sz="2000" b="1" smtClean="0">
                <a:latin typeface="Arial Unicode MS" pitchFamily="34" charset="-128"/>
              </a:rPr>
              <a:t>Intervertebral disks, Pubic symphysis, insertion sites of tendons and ligaments</a:t>
            </a:r>
          </a:p>
        </p:txBody>
      </p:sp>
      <p:pic>
        <p:nvPicPr>
          <p:cNvPr id="25604" name="Picture 5"/>
          <p:cNvPicPr>
            <a:picLocks noChangeAspect="1" noChangeArrowheads="1"/>
          </p:cNvPicPr>
          <p:nvPr/>
        </p:nvPicPr>
        <p:blipFill>
          <a:blip r:embed="rId3">
            <a:extLst>
              <a:ext uri="{28A0092B-C50C-407E-A947-70E740481C1C}">
                <a14:useLocalDpi xmlns:a14="http://schemas.microsoft.com/office/drawing/2010/main" val="0"/>
              </a:ext>
            </a:extLst>
          </a:blip>
          <a:srcRect l="7925" t="15742" r="54433" b="5638"/>
          <a:stretch>
            <a:fillRect/>
          </a:stretch>
        </p:blipFill>
        <p:spPr bwMode="auto">
          <a:xfrm>
            <a:off x="7391400" y="381000"/>
            <a:ext cx="154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pina"/>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l="16902" t="8333" r="12355" b="9723"/>
          <a:stretch>
            <a:fillRect/>
          </a:stretch>
        </p:blipFill>
        <p:spPr bwMode="auto">
          <a:xfrm>
            <a:off x="5867400" y="2743200"/>
            <a:ext cx="139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p:cNvPicPr>
            <a:picLocks noChangeAspect="1" noChangeArrowheads="1"/>
          </p:cNvPicPr>
          <p:nvPr/>
        </p:nvPicPr>
        <p:blipFill>
          <a:blip r:embed="rId5">
            <a:extLst>
              <a:ext uri="{28A0092B-C50C-407E-A947-70E740481C1C}">
                <a14:useLocalDpi xmlns:a14="http://schemas.microsoft.com/office/drawing/2010/main" val="0"/>
              </a:ext>
            </a:extLst>
          </a:blip>
          <a:srcRect l="54286" r="12932" b="8096"/>
          <a:stretch>
            <a:fillRect/>
          </a:stretch>
        </p:blipFill>
        <p:spPr bwMode="auto">
          <a:xfrm>
            <a:off x="7391400" y="3429000"/>
            <a:ext cx="15541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p:cNvPicPr>
            <a:picLocks noChangeAspect="1" noChangeArrowheads="1"/>
          </p:cNvPicPr>
          <p:nvPr/>
        </p:nvPicPr>
        <p:blipFill>
          <a:blip r:embed="rId6">
            <a:extLst>
              <a:ext uri="{28A0092B-C50C-407E-A947-70E740481C1C}">
                <a14:useLocalDpi xmlns:a14="http://schemas.microsoft.com/office/drawing/2010/main" val="0"/>
              </a:ext>
            </a:extLst>
          </a:blip>
          <a:srcRect l="24591" t="13182" r="34425" b="4002"/>
          <a:stretch>
            <a:fillRect/>
          </a:stretch>
        </p:blipFill>
        <p:spPr bwMode="auto">
          <a:xfrm>
            <a:off x="5872163" y="381000"/>
            <a:ext cx="14049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63538" y="214313"/>
            <a:ext cx="3627437" cy="928687"/>
          </a:xfrm>
        </p:spPr>
        <p:txBody>
          <a:bodyPr/>
          <a:lstStyle/>
          <a:p>
            <a:r>
              <a:rPr lang="en-US" sz="3000" b="1" smtClean="0">
                <a:solidFill>
                  <a:srgbClr val="003399"/>
                </a:solidFill>
                <a:latin typeface="Arial Unicode MS" pitchFamily="34" charset="-128"/>
              </a:rPr>
              <a:t>Articular cartilage</a:t>
            </a:r>
          </a:p>
        </p:txBody>
      </p:sp>
      <p:graphicFrame>
        <p:nvGraphicFramePr>
          <p:cNvPr id="53251" name="Object 3"/>
          <p:cNvGraphicFramePr>
            <a:graphicFrameLocks noGrp="1" noChangeAspect="1"/>
          </p:cNvGraphicFramePr>
          <p:nvPr>
            <p:ph sz="half" idx="1"/>
          </p:nvPr>
        </p:nvGraphicFramePr>
        <p:xfrm>
          <a:off x="152400" y="1905000"/>
          <a:ext cx="3810000" cy="4114800"/>
        </p:xfrm>
        <a:graphic>
          <a:graphicData uri="http://schemas.openxmlformats.org/presentationml/2006/ole">
            <mc:AlternateContent xmlns:mc="http://schemas.openxmlformats.org/markup-compatibility/2006">
              <mc:Choice xmlns:v="urn:schemas-microsoft-com:vml" Requires="v">
                <p:oleObj spid="_x0000_s53256" name="Chart" r:id="rId3" imgW="4000590" imgH="4391115" progId="MSGraph.Chart.8">
                  <p:embed followColorScheme="full"/>
                </p:oleObj>
              </mc:Choice>
              <mc:Fallback>
                <p:oleObj name="Chart" r:id="rId3" imgW="4000590" imgH="4391115" progId="MSGraph.Chart.8">
                  <p:embed followColorScheme="full"/>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3252" name="Picture 5" descr="articularChigh"/>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137025" y="214313"/>
            <a:ext cx="4757738" cy="6467475"/>
          </a:xfrm>
          <a:noFill/>
        </p:spPr>
      </p:pic>
      <p:sp>
        <p:nvSpPr>
          <p:cNvPr id="53253" name="Text Box 7"/>
          <p:cNvSpPr txBox="1">
            <a:spLocks noChangeArrowheads="1"/>
          </p:cNvSpPr>
          <p:nvPr/>
        </p:nvSpPr>
        <p:spPr bwMode="auto">
          <a:xfrm>
            <a:off x="6858000" y="533400"/>
            <a:ext cx="21336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400" i="0">
                <a:solidFill>
                  <a:srgbClr val="003366"/>
                </a:solidFill>
              </a:rPr>
              <a:t>Perichondrium -absent. </a:t>
            </a:r>
            <a:r>
              <a:rPr lang="en-US" sz="1400" i="0"/>
              <a:t>Chondrocytes - in vertical rows.</a:t>
            </a:r>
          </a:p>
          <a:p>
            <a:pPr eaLnBrk="1" hangingPunct="1">
              <a:spcBef>
                <a:spcPct val="50000"/>
              </a:spcBef>
            </a:pPr>
            <a:endParaRPr lang="en-US" sz="1400" i="0">
              <a:solidFill>
                <a:srgbClr val="003366"/>
              </a:solidFill>
            </a:endParaRPr>
          </a:p>
        </p:txBody>
      </p:sp>
      <p:pic>
        <p:nvPicPr>
          <p:cNvPr id="53254" name="Picture 8" descr="articular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143000"/>
            <a:ext cx="3868738"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9"/>
          <p:cNvSpPr>
            <a:spLocks noChangeArrowheads="1"/>
          </p:cNvSpPr>
          <p:nvPr/>
        </p:nvSpPr>
        <p:spPr bwMode="auto">
          <a:xfrm rot="1091019">
            <a:off x="2870200" y="3194050"/>
            <a:ext cx="304800" cy="460375"/>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381000"/>
            <a:ext cx="7772400" cy="609600"/>
          </a:xfrm>
        </p:spPr>
        <p:txBody>
          <a:bodyPr rtlCol="0">
            <a:normAutofit fontScale="90000"/>
          </a:bodyPr>
          <a:lstStyle/>
          <a:p>
            <a:pPr fontAlgn="auto">
              <a:spcAft>
                <a:spcPts val="0"/>
              </a:spcAft>
              <a:defRPr/>
            </a:pPr>
            <a:r>
              <a:rPr lang="en-US" sz="3600" b="1" smtClean="0">
                <a:solidFill>
                  <a:srgbClr val="004080"/>
                </a:solidFill>
                <a:latin typeface="Arial Unicode MS" pitchFamily="34" charset="-128"/>
              </a:rPr>
              <a:t>Cartilage Damage</a:t>
            </a:r>
          </a:p>
        </p:txBody>
      </p:sp>
      <p:pic>
        <p:nvPicPr>
          <p:cNvPr id="54275" name="Picture 5" descr="CARTILAGE-039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609600" y="1376363"/>
            <a:ext cx="7848600" cy="5116512"/>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533400"/>
            <a:ext cx="7772400" cy="381000"/>
          </a:xfrm>
        </p:spPr>
        <p:txBody>
          <a:bodyPr rtlCol="0">
            <a:normAutofit fontScale="90000"/>
          </a:bodyPr>
          <a:lstStyle/>
          <a:p>
            <a:pPr fontAlgn="auto">
              <a:spcAft>
                <a:spcPts val="0"/>
              </a:spcAft>
              <a:defRPr/>
            </a:pPr>
            <a:r>
              <a:rPr lang="en-US" sz="3600" b="1" smtClean="0">
                <a:latin typeface="Arial Unicode MS" pitchFamily="34" charset="-128"/>
              </a:rPr>
              <a:t>Cartilage Changes with Aging</a:t>
            </a:r>
            <a:endParaRPr lang="en-US" sz="3600" smtClean="0">
              <a:latin typeface="Arial Unicode MS" pitchFamily="34" charset="-128"/>
            </a:endParaRPr>
          </a:p>
        </p:txBody>
      </p:sp>
      <p:sp>
        <p:nvSpPr>
          <p:cNvPr id="55299" name="Rectangle 3"/>
          <p:cNvSpPr>
            <a:spLocks noGrp="1" noChangeArrowheads="1"/>
          </p:cNvSpPr>
          <p:nvPr>
            <p:ph idx="1"/>
          </p:nvPr>
        </p:nvSpPr>
        <p:spPr>
          <a:xfrm>
            <a:off x="685800" y="1295400"/>
            <a:ext cx="7772400" cy="5105400"/>
          </a:xfrm>
        </p:spPr>
        <p:txBody>
          <a:bodyPr/>
          <a:lstStyle/>
          <a:p>
            <a:pPr>
              <a:buFontTx/>
              <a:buNone/>
            </a:pPr>
            <a:r>
              <a:rPr lang="en-US" sz="2800" smtClean="0">
                <a:latin typeface="Arial Unicode MS" pitchFamily="34" charset="-128"/>
              </a:rPr>
              <a:t>Not much changes with collagen.</a:t>
            </a:r>
          </a:p>
          <a:p>
            <a:pPr>
              <a:buFontTx/>
              <a:buNone/>
            </a:pPr>
            <a:r>
              <a:rPr lang="en-US" sz="2800" smtClean="0">
                <a:latin typeface="Arial Unicode MS" pitchFamily="34" charset="-128"/>
              </a:rPr>
              <a:t>The proteoglycans produced in older individuals are smaller with shorter chondroitin sulfate chains than in younger individuals.</a:t>
            </a:r>
          </a:p>
          <a:p>
            <a:pPr>
              <a:buFontTx/>
              <a:buNone/>
            </a:pPr>
            <a:r>
              <a:rPr lang="en-US" sz="2800" smtClean="0">
                <a:latin typeface="Arial Unicode MS" pitchFamily="34" charset="-128"/>
              </a:rPr>
              <a:t>These changes might reduce water contents in the matrix and make the cartilage less able to resist compressive forces.</a:t>
            </a:r>
          </a:p>
          <a:p>
            <a:pPr>
              <a:buFontTx/>
              <a:buNone/>
            </a:pPr>
            <a:r>
              <a:rPr lang="en-US" sz="2800" smtClean="0">
                <a:latin typeface="Arial Unicode MS" pitchFamily="34" charset="-128"/>
              </a:rPr>
              <a:t>These changes, in turn, would make matrix more vulnerable to injuries in weight-bearing, and the inflammatory response to injury would cause painful symptoms of arthritis.</a:t>
            </a:r>
            <a:endParaRPr lang="en-US" smtClean="0">
              <a:latin typeface="Arial Unicode MS" pitchFamily="34"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228600"/>
            <a:ext cx="8229600" cy="609600"/>
          </a:xfrm>
        </p:spPr>
        <p:txBody>
          <a:bodyPr/>
          <a:lstStyle/>
          <a:p>
            <a:r>
              <a:rPr lang="en-US" sz="2400" b="1" smtClean="0">
                <a:latin typeface="Arial Unicode MS" pitchFamily="34" charset="-128"/>
              </a:rPr>
              <a:t>Differences in basophilic staining in cartilage matrix</a:t>
            </a:r>
          </a:p>
        </p:txBody>
      </p:sp>
      <p:pic>
        <p:nvPicPr>
          <p:cNvPr id="56323"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381000" y="914400"/>
            <a:ext cx="4076700" cy="4167188"/>
          </a:xfrm>
          <a:noFill/>
        </p:spPr>
      </p:pic>
      <p:sp>
        <p:nvSpPr>
          <p:cNvPr id="56324" name="Text Box 5"/>
          <p:cNvSpPr txBox="1">
            <a:spLocks noChangeArrowheads="1"/>
          </p:cNvSpPr>
          <p:nvPr/>
        </p:nvSpPr>
        <p:spPr bwMode="auto">
          <a:xfrm>
            <a:off x="762000" y="5176838"/>
            <a:ext cx="78486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r>
              <a:rPr lang="en-US" sz="1600" i="0">
                <a:solidFill>
                  <a:schemeClr val="tx1"/>
                </a:solidFill>
              </a:rPr>
              <a:t>The difference in basophilic staining reflects the relative matrix content of glycosaminoglycans (aggrecans). </a:t>
            </a:r>
          </a:p>
          <a:p>
            <a:pPr eaLnBrk="1" hangingPunct="1"/>
            <a:endParaRPr lang="en-US" sz="1600" i="0">
              <a:solidFill>
                <a:schemeClr val="tx1"/>
              </a:solidFill>
            </a:endParaRPr>
          </a:p>
          <a:p>
            <a:pPr eaLnBrk="1" hangingPunct="1"/>
            <a:r>
              <a:rPr lang="en-US" sz="1600" i="0">
                <a:solidFill>
                  <a:schemeClr val="tx1"/>
                </a:solidFill>
              </a:rPr>
              <a:t>The decrease in size of proteoglycans or the length of chondroitin sulfate chains will reduce the relative matrix content of glycosaminoglycans  This, in turn, will reduce the intensity of basophilic staining in the cartilage matrix.  	</a:t>
            </a:r>
          </a:p>
          <a:p>
            <a:pPr eaLnBrk="1" hangingPunct="1">
              <a:spcBef>
                <a:spcPct val="50000"/>
              </a:spcBef>
            </a:pPr>
            <a:endParaRPr lang="en-US" sz="1600" i="0">
              <a:solidFill>
                <a:schemeClr val="tx1"/>
              </a:solidFill>
            </a:endParaRPr>
          </a:p>
        </p:txBody>
      </p:sp>
      <p:pic>
        <p:nvPicPr>
          <p:cNvPr id="56325" name="Picture 1"/>
          <p:cNvPicPr>
            <a:picLocks noChangeAspect="1"/>
          </p:cNvPicPr>
          <p:nvPr/>
        </p:nvPicPr>
        <p:blipFill>
          <a:blip r:embed="rId4">
            <a:lum bright="10000" contrast="10000"/>
            <a:extLst>
              <a:ext uri="{28A0092B-C50C-407E-A947-70E740481C1C}">
                <a14:useLocalDpi xmlns:a14="http://schemas.microsoft.com/office/drawing/2010/main" val="0"/>
              </a:ext>
            </a:extLst>
          </a:blip>
          <a:srcRect l="7562" b="10143"/>
          <a:stretch>
            <a:fillRect/>
          </a:stretch>
        </p:blipFill>
        <p:spPr bwMode="auto">
          <a:xfrm>
            <a:off x="4686300" y="914400"/>
            <a:ext cx="419100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09600" y="304800"/>
            <a:ext cx="7772400" cy="838200"/>
          </a:xfrm>
        </p:spPr>
        <p:txBody>
          <a:bodyPr/>
          <a:lstStyle/>
          <a:p>
            <a:r>
              <a:rPr lang="en-US" b="1" smtClean="0">
                <a:latin typeface="Arial Unicode MS" pitchFamily="34" charset="-128"/>
              </a:rPr>
              <a:t>Bone</a:t>
            </a:r>
            <a:endParaRPr lang="en-US" smtClean="0">
              <a:latin typeface="Arial Unicode MS" pitchFamily="34" charset="-128"/>
            </a:endParaRPr>
          </a:p>
        </p:txBody>
      </p:sp>
      <p:sp>
        <p:nvSpPr>
          <p:cNvPr id="57347" name="Rectangle 3"/>
          <p:cNvSpPr>
            <a:spLocks noGrp="1" noChangeArrowheads="1"/>
          </p:cNvSpPr>
          <p:nvPr>
            <p:ph idx="1"/>
          </p:nvPr>
        </p:nvSpPr>
        <p:spPr>
          <a:xfrm>
            <a:off x="685800" y="1600200"/>
            <a:ext cx="8001000" cy="4724400"/>
          </a:xfrm>
        </p:spPr>
        <p:txBody>
          <a:bodyPr/>
          <a:lstStyle/>
          <a:p>
            <a:pPr>
              <a:buFontTx/>
              <a:buNone/>
            </a:pPr>
            <a:r>
              <a:rPr lang="en-US" sz="2800" smtClean="0">
                <a:latin typeface="Arial Unicode MS" pitchFamily="34" charset="-128"/>
              </a:rPr>
              <a:t>Cells:</a:t>
            </a:r>
            <a:r>
              <a:rPr lang="en-US" sz="2400" smtClean="0">
                <a:latin typeface="Arial Unicode MS" pitchFamily="34" charset="-128"/>
              </a:rPr>
              <a:t>		Osteoblasts, Osteocytes, Osteoclasts</a:t>
            </a:r>
          </a:p>
          <a:p>
            <a:pPr>
              <a:buFontTx/>
              <a:buNone/>
            </a:pPr>
            <a:r>
              <a:rPr lang="en-US" sz="2800" smtClean="0">
                <a:latin typeface="Arial Unicode MS" pitchFamily="34" charset="-128"/>
              </a:rPr>
              <a:t>Fibers:</a:t>
            </a:r>
            <a:r>
              <a:rPr lang="en-US" sz="2400" smtClean="0">
                <a:latin typeface="Arial Unicode MS" pitchFamily="34" charset="-128"/>
              </a:rPr>
              <a:t>	Type 1 Collagen</a:t>
            </a:r>
          </a:p>
          <a:p>
            <a:pPr>
              <a:buFontTx/>
              <a:buNone/>
            </a:pPr>
            <a:r>
              <a:rPr lang="en-US" sz="2800" smtClean="0">
                <a:latin typeface="Arial Unicode MS" pitchFamily="34" charset="-128"/>
              </a:rPr>
              <a:t>Bone Matrix:</a:t>
            </a:r>
            <a:endParaRPr lang="en-US" sz="2400" smtClean="0">
              <a:latin typeface="Arial Unicode MS" pitchFamily="34" charset="-128"/>
            </a:endParaRPr>
          </a:p>
          <a:p>
            <a:pPr>
              <a:buFontTx/>
              <a:buNone/>
            </a:pPr>
            <a:r>
              <a:rPr lang="en-US" sz="2400" smtClean="0">
                <a:latin typeface="Arial Unicode MS" pitchFamily="34" charset="-128"/>
              </a:rPr>
              <a:t>	Ground Substance</a:t>
            </a:r>
            <a:endParaRPr lang="en-US" sz="2400" b="1" smtClean="0">
              <a:latin typeface="Arial Unicode MS" pitchFamily="34" charset="-128"/>
            </a:endParaRPr>
          </a:p>
          <a:p>
            <a:pPr>
              <a:buFontTx/>
              <a:buNone/>
            </a:pPr>
            <a:r>
              <a:rPr lang="en-US" sz="2400" smtClean="0">
                <a:latin typeface="Arial Unicode MS" pitchFamily="34" charset="-128"/>
              </a:rPr>
              <a:t>		GAGs: Hyaluronan, Chondroitin &amp; Keratan Sulfate</a:t>
            </a:r>
          </a:p>
          <a:p>
            <a:pPr>
              <a:buFontTx/>
              <a:buNone/>
            </a:pPr>
            <a:r>
              <a:rPr lang="en-US" sz="2400" smtClean="0">
                <a:latin typeface="Arial Unicode MS" pitchFamily="34" charset="-128"/>
              </a:rPr>
              <a:t>		      Proteoglycans: short core proteins and 		      relatively fewer GAG side chains than in 		      cartilage.</a:t>
            </a:r>
          </a:p>
          <a:p>
            <a:pPr>
              <a:buFontTx/>
              <a:buNone/>
            </a:pPr>
            <a:r>
              <a:rPr lang="en-US" sz="2400" smtClean="0">
                <a:latin typeface="Arial Unicode MS" pitchFamily="34" charset="-128"/>
              </a:rPr>
              <a:t>	Hydroxyapatite crystals [Ca</a:t>
            </a:r>
            <a:r>
              <a:rPr lang="en-US" sz="2400" baseline="-25000" smtClean="0">
                <a:latin typeface="Arial Unicode MS" pitchFamily="34" charset="-128"/>
              </a:rPr>
              <a:t>10</a:t>
            </a:r>
            <a:r>
              <a:rPr lang="en-US" sz="2400" smtClean="0">
                <a:latin typeface="Arial Unicode MS" pitchFamily="34" charset="-128"/>
              </a:rPr>
              <a:t>(PO4)</a:t>
            </a:r>
            <a:r>
              <a:rPr lang="en-US" sz="2400" baseline="-25000" smtClean="0">
                <a:latin typeface="Arial Unicode MS" pitchFamily="34" charset="-128"/>
              </a:rPr>
              <a:t>6</a:t>
            </a:r>
            <a:r>
              <a:rPr lang="en-US" sz="2400" smtClean="0">
                <a:latin typeface="Arial Unicode MS" pitchFamily="34" charset="-128"/>
              </a:rPr>
              <a:t>(OH)</a:t>
            </a:r>
            <a:r>
              <a:rPr lang="en-US" sz="2400" baseline="-25000" smtClean="0">
                <a:latin typeface="Arial Unicode MS" pitchFamily="34" charset="-128"/>
              </a:rPr>
              <a:t>2</a:t>
            </a:r>
            <a:r>
              <a:rPr lang="en-US" sz="2400" smtClean="0">
                <a:latin typeface="Arial Unicode MS" pitchFamily="34" charset="-128"/>
              </a:rPr>
              <a:t>]:</a:t>
            </a:r>
          </a:p>
          <a:p>
            <a:pPr>
              <a:buFontTx/>
              <a:buNone/>
            </a:pPr>
            <a:r>
              <a:rPr lang="en-US" sz="2400" smtClean="0">
                <a:latin typeface="Arial Unicode MS" pitchFamily="34" charset="-128"/>
              </a:rPr>
              <a:t>		 Calcium phosphate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14400" y="304800"/>
            <a:ext cx="7772400" cy="609600"/>
          </a:xfrm>
        </p:spPr>
        <p:txBody>
          <a:bodyPr rtlCol="0">
            <a:normAutofit fontScale="90000"/>
          </a:bodyPr>
          <a:lstStyle/>
          <a:p>
            <a:pPr algn="l" fontAlgn="auto">
              <a:spcAft>
                <a:spcPts val="0"/>
              </a:spcAft>
              <a:defRPr/>
            </a:pPr>
            <a:r>
              <a:rPr lang="en-US" sz="4000" b="1" dirty="0" smtClean="0">
                <a:latin typeface="Arial Unicode MS" pitchFamily="34" charset="-128"/>
              </a:rPr>
              <a:t>Cartilage 		   	Bone</a:t>
            </a:r>
            <a:endParaRPr lang="en-US" sz="4000" dirty="0" smtClean="0">
              <a:latin typeface="Arial Unicode MS" pitchFamily="34" charset="-128"/>
            </a:endParaRPr>
          </a:p>
        </p:txBody>
      </p:sp>
      <p:sp>
        <p:nvSpPr>
          <p:cNvPr id="58371" name="Rectangle 3"/>
          <p:cNvSpPr>
            <a:spLocks noGrp="1" noChangeArrowheads="1"/>
          </p:cNvSpPr>
          <p:nvPr>
            <p:ph sz="half" idx="1"/>
          </p:nvPr>
        </p:nvSpPr>
        <p:spPr>
          <a:xfrm>
            <a:off x="381000" y="1447800"/>
            <a:ext cx="4191000" cy="4953000"/>
          </a:xfrm>
        </p:spPr>
        <p:txBody>
          <a:bodyPr/>
          <a:lstStyle/>
          <a:p>
            <a:pPr>
              <a:lnSpc>
                <a:spcPct val="80000"/>
              </a:lnSpc>
              <a:buFontTx/>
              <a:buNone/>
            </a:pPr>
            <a:r>
              <a:rPr lang="en-US" sz="1800" smtClean="0">
                <a:latin typeface="Arial Unicode MS" pitchFamily="34" charset="-128"/>
              </a:rPr>
              <a:t>Water content: ~70%</a:t>
            </a:r>
          </a:p>
          <a:p>
            <a:pPr>
              <a:lnSpc>
                <a:spcPct val="80000"/>
              </a:lnSpc>
              <a:spcBef>
                <a:spcPts val="600"/>
              </a:spcBef>
              <a:buFontTx/>
              <a:buNone/>
            </a:pPr>
            <a:r>
              <a:rPr lang="en-US" sz="1800" smtClean="0">
                <a:latin typeface="Arial Unicode MS" pitchFamily="34" charset="-128"/>
              </a:rPr>
              <a:t>Collagen I or II: ~40% of organic content.</a:t>
            </a:r>
          </a:p>
          <a:p>
            <a:pPr>
              <a:lnSpc>
                <a:spcPct val="80000"/>
              </a:lnSpc>
              <a:buFontTx/>
              <a:buNone/>
            </a:pPr>
            <a:endParaRPr lang="en-US" sz="1800" smtClean="0">
              <a:latin typeface="Arial Unicode MS" pitchFamily="34" charset="-128"/>
            </a:endParaRPr>
          </a:p>
          <a:p>
            <a:pPr>
              <a:lnSpc>
                <a:spcPct val="80000"/>
              </a:lnSpc>
              <a:buFontTx/>
              <a:buNone/>
            </a:pPr>
            <a:endParaRPr lang="en-US" sz="1800" smtClean="0">
              <a:latin typeface="Arial Unicode MS" pitchFamily="34" charset="-128"/>
            </a:endParaRPr>
          </a:p>
          <a:p>
            <a:pPr>
              <a:lnSpc>
                <a:spcPct val="80000"/>
              </a:lnSpc>
              <a:buFontTx/>
              <a:buNone/>
            </a:pPr>
            <a:endParaRPr lang="en-US" sz="1800" smtClean="0">
              <a:latin typeface="Arial Unicode MS" pitchFamily="34" charset="-128"/>
            </a:endParaRPr>
          </a:p>
          <a:p>
            <a:pPr>
              <a:lnSpc>
                <a:spcPct val="80000"/>
              </a:lnSpc>
              <a:buFontTx/>
              <a:buNone/>
            </a:pPr>
            <a:endParaRPr lang="en-US" sz="1800" smtClean="0">
              <a:latin typeface="Arial Unicode MS" pitchFamily="34" charset="-128"/>
            </a:endParaRPr>
          </a:p>
          <a:p>
            <a:pPr>
              <a:lnSpc>
                <a:spcPct val="80000"/>
              </a:lnSpc>
              <a:buFontTx/>
              <a:buNone/>
            </a:pPr>
            <a:endParaRPr lang="en-US" sz="1800" smtClean="0">
              <a:latin typeface="Arial Unicode MS" pitchFamily="34" charset="-128"/>
            </a:endParaRPr>
          </a:p>
          <a:p>
            <a:pPr>
              <a:lnSpc>
                <a:spcPct val="80000"/>
              </a:lnSpc>
              <a:buFontTx/>
              <a:buNone/>
            </a:pPr>
            <a:endParaRPr lang="en-US" sz="1800" smtClean="0">
              <a:latin typeface="Arial Unicode MS" pitchFamily="34" charset="-128"/>
            </a:endParaRPr>
          </a:p>
          <a:p>
            <a:pPr>
              <a:lnSpc>
                <a:spcPct val="80000"/>
              </a:lnSpc>
              <a:buFontTx/>
              <a:buNone/>
            </a:pPr>
            <a:endParaRPr lang="en-US" sz="1800" smtClean="0">
              <a:latin typeface="Arial Unicode MS" pitchFamily="34" charset="-128"/>
            </a:endParaRPr>
          </a:p>
          <a:p>
            <a:pPr>
              <a:lnSpc>
                <a:spcPct val="80000"/>
              </a:lnSpc>
              <a:buFontTx/>
              <a:buNone/>
            </a:pPr>
            <a:endParaRPr lang="en-US" sz="1800" smtClean="0">
              <a:latin typeface="Arial Unicode MS" pitchFamily="34" charset="-128"/>
            </a:endParaRPr>
          </a:p>
          <a:p>
            <a:pPr>
              <a:lnSpc>
                <a:spcPct val="80000"/>
              </a:lnSpc>
              <a:buFontTx/>
              <a:buNone/>
            </a:pPr>
            <a:endParaRPr lang="en-US" sz="1800" smtClean="0">
              <a:latin typeface="Arial Unicode MS" pitchFamily="34" charset="-128"/>
            </a:endParaRPr>
          </a:p>
          <a:p>
            <a:pPr>
              <a:lnSpc>
                <a:spcPct val="80000"/>
              </a:lnSpc>
              <a:buFontTx/>
              <a:buNone/>
            </a:pPr>
            <a:endParaRPr lang="en-US" sz="1800" smtClean="0">
              <a:latin typeface="Arial Unicode MS" pitchFamily="34" charset="-128"/>
            </a:endParaRPr>
          </a:p>
          <a:p>
            <a:pPr>
              <a:lnSpc>
                <a:spcPct val="80000"/>
              </a:lnSpc>
              <a:buFontTx/>
              <a:buNone/>
            </a:pPr>
            <a:r>
              <a:rPr lang="en-US" sz="1800" smtClean="0">
                <a:latin typeface="Arial Unicode MS" pitchFamily="34" charset="-128"/>
              </a:rPr>
              <a:t>Grows interstitially and by apposition.</a:t>
            </a:r>
          </a:p>
          <a:p>
            <a:pPr>
              <a:lnSpc>
                <a:spcPct val="80000"/>
              </a:lnSpc>
              <a:buFontTx/>
              <a:buNone/>
            </a:pPr>
            <a:endParaRPr lang="en-US" sz="1800" smtClean="0">
              <a:latin typeface="Arial Unicode MS" pitchFamily="34" charset="-128"/>
            </a:endParaRPr>
          </a:p>
          <a:p>
            <a:pPr>
              <a:lnSpc>
                <a:spcPct val="80000"/>
              </a:lnSpc>
              <a:buFontTx/>
              <a:buNone/>
            </a:pPr>
            <a:r>
              <a:rPr lang="en-US" sz="1800" smtClean="0">
                <a:latin typeface="Arial Unicode MS" pitchFamily="34" charset="-128"/>
              </a:rPr>
              <a:t>Avascular</a:t>
            </a:r>
          </a:p>
        </p:txBody>
      </p:sp>
      <p:sp>
        <p:nvSpPr>
          <p:cNvPr id="58372" name="Rectangle 4"/>
          <p:cNvSpPr>
            <a:spLocks noGrp="1" noChangeArrowheads="1"/>
          </p:cNvSpPr>
          <p:nvPr>
            <p:ph sz="half" idx="2"/>
          </p:nvPr>
        </p:nvSpPr>
        <p:spPr>
          <a:xfrm>
            <a:off x="4648200" y="1295400"/>
            <a:ext cx="4114800" cy="4876800"/>
          </a:xfrm>
        </p:spPr>
        <p:txBody>
          <a:bodyPr/>
          <a:lstStyle/>
          <a:p>
            <a:pPr>
              <a:lnSpc>
                <a:spcPct val="90000"/>
              </a:lnSpc>
              <a:buFontTx/>
              <a:buNone/>
            </a:pPr>
            <a:r>
              <a:rPr lang="en-US" sz="1800" smtClean="0">
                <a:latin typeface="Arial Unicode MS" pitchFamily="34" charset="-128"/>
              </a:rPr>
              <a:t>Water content: 25%</a:t>
            </a:r>
          </a:p>
          <a:p>
            <a:pPr>
              <a:lnSpc>
                <a:spcPct val="90000"/>
              </a:lnSpc>
              <a:buFontTx/>
              <a:buNone/>
            </a:pPr>
            <a:r>
              <a:rPr lang="en-US" sz="1800" smtClean="0">
                <a:latin typeface="Arial Unicode MS" pitchFamily="34" charset="-128"/>
              </a:rPr>
              <a:t>Collagen I: 90% of organic content.</a:t>
            </a:r>
          </a:p>
          <a:p>
            <a:pPr>
              <a:lnSpc>
                <a:spcPct val="90000"/>
              </a:lnSpc>
              <a:buFontTx/>
              <a:buNone/>
            </a:pPr>
            <a:endParaRPr lang="en-US" sz="1800" smtClean="0">
              <a:latin typeface="Arial Unicode MS" pitchFamily="34" charset="-128"/>
            </a:endParaRPr>
          </a:p>
          <a:p>
            <a:pPr>
              <a:lnSpc>
                <a:spcPct val="90000"/>
              </a:lnSpc>
              <a:buFontTx/>
              <a:buNone/>
            </a:pPr>
            <a:r>
              <a:rPr lang="en-US" sz="1800" smtClean="0">
                <a:latin typeface="Arial Unicode MS" pitchFamily="34" charset="-128"/>
              </a:rPr>
              <a:t>Other Ground Substance</a:t>
            </a:r>
          </a:p>
          <a:p>
            <a:pPr>
              <a:lnSpc>
                <a:spcPct val="90000"/>
              </a:lnSpc>
              <a:buFontTx/>
              <a:buNone/>
            </a:pPr>
            <a:r>
              <a:rPr lang="en-US" sz="1800" smtClean="0">
                <a:latin typeface="Arial Unicode MS" pitchFamily="34" charset="-128"/>
              </a:rPr>
              <a:t>	Osteonectin: anchor collagen to bone mineral. </a:t>
            </a:r>
          </a:p>
          <a:p>
            <a:pPr>
              <a:lnSpc>
                <a:spcPct val="90000"/>
              </a:lnSpc>
              <a:buFontTx/>
              <a:buNone/>
            </a:pPr>
            <a:r>
              <a:rPr lang="en-US" sz="1800" smtClean="0">
                <a:latin typeface="Arial Unicode MS" pitchFamily="34" charset="-128"/>
              </a:rPr>
              <a:t>	Osteocalcin: Calcium binding protein involved in bone calcification.</a:t>
            </a:r>
          </a:p>
          <a:p>
            <a:pPr>
              <a:lnSpc>
                <a:spcPct val="90000"/>
              </a:lnSpc>
              <a:buFontTx/>
              <a:buNone/>
            </a:pPr>
            <a:r>
              <a:rPr lang="en-US" sz="1800" smtClean="0">
                <a:latin typeface="Arial Unicode MS" pitchFamily="34" charset="-128"/>
              </a:rPr>
              <a:t>	Osteopontin: Binding of osteoblasts and osteoclasts to bone.</a:t>
            </a:r>
          </a:p>
          <a:p>
            <a:pPr>
              <a:lnSpc>
                <a:spcPct val="90000"/>
              </a:lnSpc>
              <a:buFontTx/>
              <a:buNone/>
            </a:pPr>
            <a:endParaRPr lang="en-US" sz="1800" smtClean="0">
              <a:latin typeface="Arial Unicode MS" pitchFamily="34" charset="-128"/>
            </a:endParaRPr>
          </a:p>
          <a:p>
            <a:pPr>
              <a:lnSpc>
                <a:spcPct val="90000"/>
              </a:lnSpc>
              <a:buFontTx/>
              <a:buNone/>
            </a:pPr>
            <a:r>
              <a:rPr lang="en-US" sz="1800" smtClean="0">
                <a:latin typeface="Arial Unicode MS" pitchFamily="34" charset="-128"/>
              </a:rPr>
              <a:t>Grows only by apposition.    </a:t>
            </a:r>
          </a:p>
          <a:p>
            <a:pPr>
              <a:lnSpc>
                <a:spcPct val="90000"/>
              </a:lnSpc>
              <a:buFontTx/>
              <a:buNone/>
            </a:pPr>
            <a:endParaRPr lang="en-US" sz="1800" smtClean="0">
              <a:latin typeface="Arial Unicode MS" pitchFamily="34" charset="-128"/>
            </a:endParaRPr>
          </a:p>
          <a:p>
            <a:pPr>
              <a:lnSpc>
                <a:spcPct val="90000"/>
              </a:lnSpc>
              <a:buFontTx/>
              <a:buNone/>
            </a:pPr>
            <a:r>
              <a:rPr lang="en-US" sz="1800" smtClean="0">
                <a:latin typeface="Arial Unicode MS" pitchFamily="34" charset="-128"/>
              </a:rPr>
              <a:t>Highly vascular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838200" y="304800"/>
            <a:ext cx="7772400" cy="1143000"/>
          </a:xfrm>
        </p:spPr>
        <p:txBody>
          <a:bodyPr/>
          <a:lstStyle/>
          <a:p>
            <a:r>
              <a:rPr lang="en-US" b="1" smtClean="0">
                <a:latin typeface="Arial Unicode MS" pitchFamily="34" charset="-128"/>
              </a:rPr>
              <a:t>Bone</a:t>
            </a:r>
            <a:endParaRPr lang="en-US" smtClean="0">
              <a:latin typeface="Arial Unicode MS" pitchFamily="34" charset="-128"/>
            </a:endParaRPr>
          </a:p>
        </p:txBody>
      </p:sp>
      <p:sp>
        <p:nvSpPr>
          <p:cNvPr id="59395" name="Rectangle 3"/>
          <p:cNvSpPr>
            <a:spLocks noGrp="1" noChangeArrowheads="1"/>
          </p:cNvSpPr>
          <p:nvPr>
            <p:ph idx="1"/>
          </p:nvPr>
        </p:nvSpPr>
        <p:spPr>
          <a:xfrm>
            <a:off x="609600" y="1447800"/>
            <a:ext cx="7772400" cy="4495800"/>
          </a:xfrm>
        </p:spPr>
        <p:txBody>
          <a:bodyPr/>
          <a:lstStyle/>
          <a:p>
            <a:pPr>
              <a:lnSpc>
                <a:spcPct val="80000"/>
              </a:lnSpc>
              <a:buFontTx/>
              <a:buNone/>
            </a:pPr>
            <a:r>
              <a:rPr lang="en-US" sz="2400" smtClean="0">
                <a:latin typeface="Arial Unicode MS" pitchFamily="34" charset="-128"/>
              </a:rPr>
              <a:t>Provides support for the soft tissues of the body.</a:t>
            </a:r>
          </a:p>
          <a:p>
            <a:pPr>
              <a:lnSpc>
                <a:spcPct val="80000"/>
              </a:lnSpc>
              <a:buFontTx/>
              <a:buNone/>
            </a:pPr>
            <a:endParaRPr lang="en-US" sz="2400" smtClean="0">
              <a:latin typeface="Arial Unicode MS" pitchFamily="34" charset="-128"/>
            </a:endParaRPr>
          </a:p>
          <a:p>
            <a:pPr>
              <a:lnSpc>
                <a:spcPct val="80000"/>
              </a:lnSpc>
              <a:buFontTx/>
              <a:buNone/>
            </a:pPr>
            <a:r>
              <a:rPr lang="en-US" sz="2400" smtClean="0">
                <a:latin typeface="Arial Unicode MS" pitchFamily="34" charset="-128"/>
              </a:rPr>
              <a:t>Provides sites for attachment of the muscles and tendons essential for locomotion.</a:t>
            </a:r>
          </a:p>
          <a:p>
            <a:pPr>
              <a:lnSpc>
                <a:spcPct val="80000"/>
              </a:lnSpc>
              <a:buFontTx/>
              <a:buNone/>
            </a:pPr>
            <a:endParaRPr lang="en-US" sz="2400" smtClean="0">
              <a:latin typeface="Arial Unicode MS" pitchFamily="34" charset="-128"/>
            </a:endParaRPr>
          </a:p>
          <a:p>
            <a:pPr>
              <a:lnSpc>
                <a:spcPct val="80000"/>
              </a:lnSpc>
              <a:buFontTx/>
              <a:buNone/>
            </a:pPr>
            <a:r>
              <a:rPr lang="en-US" sz="2400" smtClean="0">
                <a:latin typeface="Arial Unicode MS" pitchFamily="34" charset="-128"/>
              </a:rPr>
              <a:t>Protects the vital organs of the cranium and various body cavities.</a:t>
            </a:r>
          </a:p>
          <a:p>
            <a:pPr>
              <a:lnSpc>
                <a:spcPct val="80000"/>
              </a:lnSpc>
              <a:buFontTx/>
              <a:buNone/>
            </a:pPr>
            <a:endParaRPr lang="en-US" sz="2400" smtClean="0">
              <a:latin typeface="Arial Unicode MS" pitchFamily="34" charset="-128"/>
            </a:endParaRPr>
          </a:p>
          <a:p>
            <a:pPr>
              <a:lnSpc>
                <a:spcPct val="80000"/>
              </a:lnSpc>
              <a:buFontTx/>
              <a:buNone/>
            </a:pPr>
            <a:r>
              <a:rPr lang="en-US" sz="2400" smtClean="0">
                <a:latin typeface="Arial Unicode MS" pitchFamily="34" charset="-128"/>
              </a:rPr>
              <a:t>Encloses blood-forming elements in the bone marrow.</a:t>
            </a:r>
          </a:p>
          <a:p>
            <a:pPr>
              <a:lnSpc>
                <a:spcPct val="80000"/>
              </a:lnSpc>
              <a:buFontTx/>
              <a:buNone/>
            </a:pPr>
            <a:endParaRPr lang="en-US" sz="2400" smtClean="0">
              <a:latin typeface="Arial Unicode MS" pitchFamily="34" charset="-128"/>
            </a:endParaRPr>
          </a:p>
          <a:p>
            <a:pPr>
              <a:lnSpc>
                <a:spcPct val="80000"/>
              </a:lnSpc>
              <a:buFontTx/>
              <a:buNone/>
            </a:pPr>
            <a:r>
              <a:rPr lang="en-US" sz="2400" smtClean="0">
                <a:latin typeface="Arial Unicode MS" pitchFamily="34" charset="-128"/>
              </a:rPr>
              <a:t>Plays an important role as a mobilizable store of calcium and phosphate.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685800" y="0"/>
            <a:ext cx="7772400" cy="1066800"/>
          </a:xfrm>
        </p:spPr>
        <p:txBody>
          <a:bodyPr rtlCol="0">
            <a:normAutofit fontScale="90000"/>
          </a:bodyPr>
          <a:lstStyle/>
          <a:p>
            <a:pPr fontAlgn="auto">
              <a:spcAft>
                <a:spcPts val="0"/>
              </a:spcAft>
              <a:defRPr/>
            </a:pPr>
            <a:r>
              <a:rPr lang="en-US" b="1" smtClean="0">
                <a:solidFill>
                  <a:srgbClr val="004080"/>
                </a:solidFill>
                <a:effectLst>
                  <a:outerShdw blurRad="38100" dist="38100" dir="2700000" algn="tl">
                    <a:srgbClr val="C0C0C0"/>
                  </a:outerShdw>
                </a:effectLst>
                <a:latin typeface="Arial Unicode MS" pitchFamily="34" charset="-128"/>
              </a:rPr>
              <a:t>Types of Bone</a:t>
            </a:r>
            <a:br>
              <a:rPr lang="en-US" b="1" smtClean="0">
                <a:solidFill>
                  <a:srgbClr val="004080"/>
                </a:solidFill>
                <a:effectLst>
                  <a:outerShdw blurRad="38100" dist="38100" dir="2700000" algn="tl">
                    <a:srgbClr val="C0C0C0"/>
                  </a:outerShdw>
                </a:effectLst>
                <a:latin typeface="Arial Unicode MS" pitchFamily="34" charset="-128"/>
              </a:rPr>
            </a:br>
            <a:r>
              <a:rPr lang="en-US" sz="2400" b="1" smtClean="0">
                <a:solidFill>
                  <a:srgbClr val="004080"/>
                </a:solidFill>
                <a:effectLst>
                  <a:outerShdw blurRad="38100" dist="38100" dir="2700000" algn="tl">
                    <a:srgbClr val="C0C0C0"/>
                  </a:outerShdw>
                </a:effectLst>
                <a:latin typeface="Arial Unicode MS" pitchFamily="34" charset="-128"/>
              </a:rPr>
              <a:t>(Flat, long, short and irregular bones)</a:t>
            </a:r>
            <a:endParaRPr lang="en-US" smtClean="0">
              <a:latin typeface="Arial Unicode MS" pitchFamily="34" charset="-128"/>
            </a:endParaRPr>
          </a:p>
        </p:txBody>
      </p:sp>
      <p:sp>
        <p:nvSpPr>
          <p:cNvPr id="60419" name="Rectangle 3"/>
          <p:cNvSpPr>
            <a:spLocks noGrp="1" noChangeArrowheads="1"/>
          </p:cNvSpPr>
          <p:nvPr>
            <p:ph type="body" sz="half" idx="1"/>
          </p:nvPr>
        </p:nvSpPr>
        <p:spPr/>
        <p:txBody>
          <a:bodyPr/>
          <a:lstStyle/>
          <a:p>
            <a:endParaRPr lang="en-US" sz="2800" smtClean="0"/>
          </a:p>
        </p:txBody>
      </p:sp>
      <p:pic>
        <p:nvPicPr>
          <p:cNvPr id="60420" name="Picture 4"/>
          <p:cNvPicPr>
            <a:picLocks noGrp="1" noChangeAspect="1" noChangeArrowheads="1"/>
          </p:cNvPicPr>
          <p:nvPr>
            <p:ph type="chart" sz="half" idx="2"/>
          </p:nvPr>
        </p:nvPicPr>
        <p:blipFill>
          <a:blip r:embed="rId3">
            <a:lum bright="-6000"/>
            <a:extLst>
              <a:ext uri="{28A0092B-C50C-407E-A947-70E740481C1C}">
                <a14:useLocalDpi xmlns:a14="http://schemas.microsoft.com/office/drawing/2010/main" val="0"/>
              </a:ext>
            </a:extLst>
          </a:blip>
          <a:srcRect/>
          <a:stretch>
            <a:fillRect/>
          </a:stretch>
        </p:blipFill>
        <p:spPr>
          <a:xfrm>
            <a:off x="4837113" y="1447800"/>
            <a:ext cx="3894137" cy="4724400"/>
          </a:xfrm>
        </p:spPr>
      </p:pic>
      <p:pic>
        <p:nvPicPr>
          <p:cNvPr id="60421" name="Picture 5"/>
          <p:cNvPicPr>
            <a:picLocks noChangeAspect="1" noChangeArrowheads="1"/>
          </p:cNvPicPr>
          <p:nvPr/>
        </p:nvPicPr>
        <p:blipFill>
          <a:blip r:embed="rId4">
            <a:lum bright="-6000"/>
            <a:extLst>
              <a:ext uri="{28A0092B-C50C-407E-A947-70E740481C1C}">
                <a14:useLocalDpi xmlns:a14="http://schemas.microsoft.com/office/drawing/2010/main" val="0"/>
              </a:ext>
            </a:extLst>
          </a:blip>
          <a:srcRect l="15363" t="11594" r="24002" b="2892"/>
          <a:stretch>
            <a:fillRect/>
          </a:stretch>
        </p:blipFill>
        <p:spPr bwMode="auto">
          <a:xfrm>
            <a:off x="533400" y="1524000"/>
            <a:ext cx="38338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6"/>
          <p:cNvSpPr txBox="1">
            <a:spLocks noChangeArrowheads="1"/>
          </p:cNvSpPr>
          <p:nvPr/>
        </p:nvSpPr>
        <p:spPr bwMode="auto">
          <a:xfrm>
            <a:off x="6705600" y="61722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from Netter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304800"/>
            <a:ext cx="9144000" cy="533400"/>
          </a:xfrm>
        </p:spPr>
        <p:txBody>
          <a:bodyPr rtlCol="0">
            <a:normAutofit fontScale="90000"/>
          </a:bodyPr>
          <a:lstStyle/>
          <a:p>
            <a:pPr fontAlgn="auto">
              <a:spcAft>
                <a:spcPts val="0"/>
              </a:spcAft>
              <a:defRPr/>
            </a:pPr>
            <a:r>
              <a:rPr lang="en-US" sz="3200" b="1" smtClean="0">
                <a:solidFill>
                  <a:srgbClr val="004080"/>
                </a:solidFill>
                <a:latin typeface="Arial Unicode MS" pitchFamily="34" charset="-128"/>
              </a:rPr>
              <a:t>Compact (dense) and Spongy (cancellous) Bone</a:t>
            </a:r>
            <a:endParaRPr lang="en-US" sz="3200" smtClean="0">
              <a:solidFill>
                <a:srgbClr val="000080"/>
              </a:solidFill>
              <a:latin typeface="Arial Unicode MS" pitchFamily="34" charset="-128"/>
            </a:endParaRPr>
          </a:p>
        </p:txBody>
      </p:sp>
      <p:pic>
        <p:nvPicPr>
          <p:cNvPr id="61443"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r="53999" b="5556"/>
          <a:stretch>
            <a:fillRect/>
          </a:stretch>
        </p:blipFill>
        <p:spPr>
          <a:xfrm>
            <a:off x="228600" y="1143000"/>
            <a:ext cx="4379913" cy="5181600"/>
          </a:xfrm>
        </p:spPr>
      </p:pic>
      <p:pic>
        <p:nvPicPr>
          <p:cNvPr id="61444" name="Picture 3" descr="Diaphysis"/>
          <p:cNvPicPr>
            <a:picLocks noGrp="1" noChangeAspect="1" noChangeArrowheads="1"/>
          </p:cNvPicPr>
          <p:nvPr>
            <p:ph type="body" sz="half" idx="2"/>
          </p:nvPr>
        </p:nvPicPr>
        <p:blipFill>
          <a:blip r:embed="rId4">
            <a:lum bright="-4000" contrast="6000"/>
            <a:extLst>
              <a:ext uri="{28A0092B-C50C-407E-A947-70E740481C1C}">
                <a14:useLocalDpi xmlns:a14="http://schemas.microsoft.com/office/drawing/2010/main" val="0"/>
              </a:ext>
            </a:extLst>
          </a:blip>
          <a:srcRect t="-1880" r="51131" b="6792"/>
          <a:stretch>
            <a:fillRect/>
          </a:stretch>
        </p:blipFill>
        <p:spPr>
          <a:xfrm>
            <a:off x="4800600" y="990600"/>
            <a:ext cx="3962400" cy="5334000"/>
          </a:xfrm>
        </p:spPr>
      </p:pic>
      <p:sp>
        <p:nvSpPr>
          <p:cNvPr id="61445" name="Rectangle 5"/>
          <p:cNvSpPr>
            <a:spLocks noChangeArrowheads="1"/>
          </p:cNvSpPr>
          <p:nvPr/>
        </p:nvSpPr>
        <p:spPr bwMode="auto">
          <a:xfrm>
            <a:off x="2971800" y="5410200"/>
            <a:ext cx="1371600" cy="228600"/>
          </a:xfrm>
          <a:prstGeom prst="rect">
            <a:avLst/>
          </a:prstGeom>
          <a:solidFill>
            <a:srgbClr val="191919"/>
          </a:solidFill>
          <a:ln w="9525">
            <a:solidFill>
              <a:schemeClr val="tx1"/>
            </a:solidFill>
            <a:miter lim="800000"/>
            <a:headEnd/>
            <a:tailEnd/>
          </a:ln>
        </p:spPr>
        <p:txBody>
          <a:bodyPr wrap="none" anchor="ctr"/>
          <a:lstStyle/>
          <a:p>
            <a:endParaRPr lang="en-US"/>
          </a:p>
        </p:txBody>
      </p:sp>
      <p:sp>
        <p:nvSpPr>
          <p:cNvPr id="61446" name="Rectangle 6"/>
          <p:cNvSpPr>
            <a:spLocks noChangeArrowheads="1"/>
          </p:cNvSpPr>
          <p:nvPr/>
        </p:nvSpPr>
        <p:spPr bwMode="auto">
          <a:xfrm>
            <a:off x="2895600" y="5181600"/>
            <a:ext cx="1600200" cy="838200"/>
          </a:xfrm>
          <a:prstGeom prst="rect">
            <a:avLst/>
          </a:prstGeom>
          <a:solidFill>
            <a:srgbClr val="191919"/>
          </a:solidFill>
          <a:ln w="9525">
            <a:solidFill>
              <a:schemeClr val="tx1"/>
            </a:solidFill>
            <a:miter lim="800000"/>
            <a:headEnd/>
            <a:tailEnd/>
          </a:ln>
        </p:spPr>
        <p:txBody>
          <a:bodyPr wrap="none" anchor="ctr"/>
          <a:lstStyle/>
          <a:p>
            <a:endParaRPr lang="en-US"/>
          </a:p>
        </p:txBody>
      </p:sp>
      <p:sp>
        <p:nvSpPr>
          <p:cNvPr id="61447" name="Text Box 7"/>
          <p:cNvSpPr txBox="1">
            <a:spLocks noChangeArrowheads="1"/>
          </p:cNvSpPr>
          <p:nvPr/>
        </p:nvSpPr>
        <p:spPr bwMode="auto">
          <a:xfrm>
            <a:off x="2971800" y="53340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a:spcBef>
                <a:spcPct val="50000"/>
              </a:spcBef>
            </a:pPr>
            <a:r>
              <a:rPr lang="en-US" sz="1400" i="0">
                <a:solidFill>
                  <a:schemeClr val="bg1"/>
                </a:solidFill>
                <a:latin typeface="Helvetica" pitchFamily="34" charset="0"/>
              </a:rPr>
              <a:t>Compact bone</a:t>
            </a:r>
          </a:p>
        </p:txBody>
      </p:sp>
      <p:sp>
        <p:nvSpPr>
          <p:cNvPr id="61448" name="Text Box 8"/>
          <p:cNvSpPr txBox="1">
            <a:spLocks noChangeArrowheads="1"/>
          </p:cNvSpPr>
          <p:nvPr/>
        </p:nvSpPr>
        <p:spPr bwMode="auto">
          <a:xfrm>
            <a:off x="5638800" y="640080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Ross et al., 4</a:t>
            </a:r>
            <a:r>
              <a:rPr lang="en-US" baseline="30000"/>
              <a:t>th</a:t>
            </a:r>
            <a:r>
              <a:rPr lang="en-US"/>
              <a:t> ed., p. 182</a:t>
            </a:r>
          </a:p>
        </p:txBody>
      </p:sp>
      <p:sp>
        <p:nvSpPr>
          <p:cNvPr id="61449" name="Text Box 9"/>
          <p:cNvSpPr txBox="1">
            <a:spLocks noChangeArrowheads="1"/>
          </p:cNvSpPr>
          <p:nvPr/>
        </p:nvSpPr>
        <p:spPr bwMode="auto">
          <a:xfrm>
            <a:off x="1371600" y="64008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Weiss, 6</a:t>
            </a:r>
            <a:r>
              <a:rPr lang="en-US" baseline="30000"/>
              <a:t>th</a:t>
            </a:r>
            <a:r>
              <a:rPr lang="en-US"/>
              <a:t> ed., p. 218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a:xfrm>
            <a:off x="685800" y="152400"/>
            <a:ext cx="7772400" cy="533400"/>
          </a:xfrm>
        </p:spPr>
        <p:txBody>
          <a:bodyPr rtlCol="0">
            <a:normAutofit fontScale="90000"/>
          </a:bodyPr>
          <a:lstStyle/>
          <a:p>
            <a:pPr fontAlgn="auto">
              <a:spcAft>
                <a:spcPts val="0"/>
              </a:spcAft>
              <a:defRPr/>
            </a:pPr>
            <a:r>
              <a:rPr lang="en-US" b="1" smtClean="0">
                <a:solidFill>
                  <a:srgbClr val="004080"/>
                </a:solidFill>
                <a:latin typeface="Arial Unicode MS" pitchFamily="34" charset="-128"/>
              </a:rPr>
              <a:t>Long Bone</a:t>
            </a:r>
          </a:p>
        </p:txBody>
      </p:sp>
      <p:pic>
        <p:nvPicPr>
          <p:cNvPr id="62467" name="Picture 1027" descr="Diaphysis"/>
          <p:cNvPicPr>
            <a:picLocks noGrp="1" noChangeAspect="1" noChangeArrowheads="1"/>
          </p:cNvPicPr>
          <p:nvPr>
            <p:ph type="chart" sz="half" idx="1"/>
          </p:nvPr>
        </p:nvPicPr>
        <p:blipFill>
          <a:blip r:embed="rId3">
            <a:lum bright="-10000" contrast="6000"/>
            <a:extLst>
              <a:ext uri="{28A0092B-C50C-407E-A947-70E740481C1C}">
                <a14:useLocalDpi xmlns:a14="http://schemas.microsoft.com/office/drawing/2010/main" val="0"/>
              </a:ext>
            </a:extLst>
          </a:blip>
          <a:srcRect l="49397"/>
          <a:stretch>
            <a:fillRect/>
          </a:stretch>
        </p:blipFill>
        <p:spPr>
          <a:xfrm>
            <a:off x="260350" y="914400"/>
            <a:ext cx="4367213" cy="5715000"/>
          </a:xfrm>
        </p:spPr>
      </p:pic>
      <p:pic>
        <p:nvPicPr>
          <p:cNvPr id="62468" name="Picture 1028" descr="BLOODSUPPL"/>
          <p:cNvPicPr>
            <a:picLocks noGrp="1" noChangeAspect="1" noChangeArrowheads="1"/>
          </p:cNvPicPr>
          <p:nvPr>
            <p:ph type="body" sz="half" idx="2"/>
          </p:nvPr>
        </p:nvPicPr>
        <p:blipFill>
          <a:blip r:embed="rId4">
            <a:lum bright="-8000" contrast="12000"/>
            <a:extLst>
              <a:ext uri="{28A0092B-C50C-407E-A947-70E740481C1C}">
                <a14:useLocalDpi xmlns:a14="http://schemas.microsoft.com/office/drawing/2010/main" val="0"/>
              </a:ext>
            </a:extLst>
          </a:blip>
          <a:srcRect l="6000" r="12000"/>
          <a:stretch>
            <a:fillRect/>
          </a:stretch>
        </p:blipFill>
        <p:spPr>
          <a:xfrm>
            <a:off x="4721225" y="1219200"/>
            <a:ext cx="4260850" cy="4724400"/>
          </a:xfrm>
        </p:spPr>
      </p:pic>
      <p:sp>
        <p:nvSpPr>
          <p:cNvPr id="62469" name="Text Box 1029"/>
          <p:cNvSpPr txBox="1">
            <a:spLocks noChangeArrowheads="1"/>
          </p:cNvSpPr>
          <p:nvPr/>
        </p:nvSpPr>
        <p:spPr bwMode="auto">
          <a:xfrm>
            <a:off x="3429000" y="62484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Ross et al., 4</a:t>
            </a:r>
            <a:r>
              <a:rPr lang="en-US" baseline="30000"/>
              <a:t>th</a:t>
            </a:r>
            <a:r>
              <a:rPr lang="en-US"/>
              <a:t> ed., p. 182 &amp; 185</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1143000"/>
          </a:xfrm>
        </p:spPr>
        <p:txBody>
          <a:bodyPr/>
          <a:lstStyle/>
          <a:p>
            <a:r>
              <a:rPr lang="en-US" sz="3200" smtClean="0"/>
              <a:t>Chondrocytes arise from mesenchymal stem cells</a:t>
            </a:r>
          </a:p>
        </p:txBody>
      </p:sp>
      <p:pic>
        <p:nvPicPr>
          <p:cNvPr id="26627" name="Picture 11" descr="slide44"/>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09800" y="977900"/>
            <a:ext cx="4746625"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609600" y="609600"/>
            <a:ext cx="7772400" cy="533400"/>
          </a:xfrm>
        </p:spPr>
        <p:txBody>
          <a:bodyPr rtlCol="0">
            <a:normAutofit fontScale="90000"/>
          </a:bodyPr>
          <a:lstStyle/>
          <a:p>
            <a:pPr fontAlgn="auto">
              <a:spcAft>
                <a:spcPts val="0"/>
              </a:spcAft>
              <a:defRPr/>
            </a:pPr>
            <a:r>
              <a:rPr lang="en-US" sz="4000" b="1" smtClean="0">
                <a:solidFill>
                  <a:srgbClr val="004080"/>
                </a:solidFill>
                <a:latin typeface="Arial Unicode MS" pitchFamily="34" charset="-128"/>
              </a:rPr>
              <a:t>Periosteum and Endosteum</a:t>
            </a:r>
          </a:p>
        </p:txBody>
      </p:sp>
      <p:pic>
        <p:nvPicPr>
          <p:cNvPr id="63491"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4577"/>
          <a:stretch>
            <a:fillRect/>
          </a:stretch>
        </p:blipFill>
        <p:spPr>
          <a:xfrm>
            <a:off x="0" y="1524000"/>
            <a:ext cx="2911475" cy="5181600"/>
          </a:xfrm>
          <a:noFill/>
        </p:spPr>
      </p:pic>
      <p:pic>
        <p:nvPicPr>
          <p:cNvPr id="63492" name="Picture 8"/>
          <p:cNvPicPr>
            <a:picLocks noGrp="1" noChangeAspect="1" noChangeArrowheads="1"/>
          </p:cNvPicPr>
          <p:nvPr>
            <p:ph sz="half" idx="2"/>
          </p:nvPr>
        </p:nvPicPr>
        <p:blipFill>
          <a:blip r:embed="rId3">
            <a:lum bright="-4000" contrast="16000"/>
            <a:extLst>
              <a:ext uri="{28A0092B-C50C-407E-A947-70E740481C1C}">
                <a14:useLocalDpi xmlns:a14="http://schemas.microsoft.com/office/drawing/2010/main" val="0"/>
              </a:ext>
            </a:extLst>
          </a:blip>
          <a:srcRect l="9230"/>
          <a:stretch>
            <a:fillRect/>
          </a:stretch>
        </p:blipFill>
        <p:spPr>
          <a:xfrm>
            <a:off x="2971800" y="1600200"/>
            <a:ext cx="5867400" cy="5048250"/>
          </a:xfrm>
          <a:noFill/>
        </p:spPr>
      </p:pic>
      <p:sp>
        <p:nvSpPr>
          <p:cNvPr id="63493" name="Line 9"/>
          <p:cNvSpPr>
            <a:spLocks noChangeShapeType="1"/>
          </p:cNvSpPr>
          <p:nvPr/>
        </p:nvSpPr>
        <p:spPr bwMode="auto">
          <a:xfrm flipH="1">
            <a:off x="2057400" y="5181600"/>
            <a:ext cx="0" cy="228600"/>
          </a:xfrm>
          <a:prstGeom prst="line">
            <a:avLst/>
          </a:prstGeom>
          <a:noFill/>
          <a:ln w="38100">
            <a:solidFill>
              <a:srgbClr val="004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4" name="Line 10"/>
          <p:cNvSpPr>
            <a:spLocks noChangeShapeType="1"/>
          </p:cNvSpPr>
          <p:nvPr/>
        </p:nvSpPr>
        <p:spPr bwMode="auto">
          <a:xfrm>
            <a:off x="2057400" y="5486400"/>
            <a:ext cx="0" cy="228600"/>
          </a:xfrm>
          <a:prstGeom prst="line">
            <a:avLst/>
          </a:prstGeom>
          <a:noFill/>
          <a:ln w="28575">
            <a:solidFill>
              <a:srgbClr val="004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5" name="Line 11"/>
          <p:cNvSpPr>
            <a:spLocks noChangeShapeType="1"/>
          </p:cNvSpPr>
          <p:nvPr/>
        </p:nvSpPr>
        <p:spPr bwMode="auto">
          <a:xfrm>
            <a:off x="2057400" y="5791200"/>
            <a:ext cx="0" cy="228600"/>
          </a:xfrm>
          <a:prstGeom prst="line">
            <a:avLst/>
          </a:prstGeom>
          <a:noFill/>
          <a:ln w="28575">
            <a:solidFill>
              <a:srgbClr val="004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6" name="Line 12"/>
          <p:cNvSpPr>
            <a:spLocks noChangeShapeType="1"/>
          </p:cNvSpPr>
          <p:nvPr/>
        </p:nvSpPr>
        <p:spPr bwMode="auto">
          <a:xfrm flipH="1" flipV="1">
            <a:off x="1143000" y="5105400"/>
            <a:ext cx="838200" cy="457200"/>
          </a:xfrm>
          <a:prstGeom prst="line">
            <a:avLst/>
          </a:prstGeom>
          <a:noFill/>
          <a:ln w="28575">
            <a:solidFill>
              <a:srgbClr val="004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7" name="Text Box 13"/>
          <p:cNvSpPr txBox="1">
            <a:spLocks noChangeArrowheads="1"/>
          </p:cNvSpPr>
          <p:nvPr/>
        </p:nvSpPr>
        <p:spPr bwMode="auto">
          <a:xfrm>
            <a:off x="381000" y="480060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i="0"/>
              <a:t>Endosteum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685800"/>
          </a:xfrm>
        </p:spPr>
        <p:txBody>
          <a:bodyPr rtlCol="0">
            <a:normAutofit fontScale="90000"/>
          </a:bodyPr>
          <a:lstStyle/>
          <a:p>
            <a:pPr fontAlgn="auto">
              <a:spcAft>
                <a:spcPts val="0"/>
              </a:spcAft>
              <a:defRPr/>
            </a:pPr>
            <a:r>
              <a:rPr lang="en-US" sz="4000" b="1" smtClean="0">
                <a:solidFill>
                  <a:srgbClr val="004080"/>
                </a:solidFill>
                <a:latin typeface="Arial Unicode MS" pitchFamily="34" charset="-128"/>
              </a:rPr>
              <a:t>Wall of a Long Bone</a:t>
            </a:r>
            <a:endParaRPr lang="en-US" sz="4000" smtClean="0">
              <a:solidFill>
                <a:srgbClr val="000080"/>
              </a:solidFill>
              <a:latin typeface="Arial Unicode MS" pitchFamily="34" charset="-128"/>
            </a:endParaRPr>
          </a:p>
        </p:txBody>
      </p:sp>
      <p:pic>
        <p:nvPicPr>
          <p:cNvPr id="64515" name="Picture 3"/>
          <p:cNvPicPr>
            <a:picLocks noGrp="1" noChangeAspect="1" noChangeArrowheads="1"/>
          </p:cNvPicPr>
          <p:nvPr>
            <p:ph type="chart" idx="1"/>
          </p:nvPr>
        </p:nvPicPr>
        <p:blipFill>
          <a:blip r:embed="rId3">
            <a:lum bright="-12000" contrast="30000"/>
            <a:extLst>
              <a:ext uri="{28A0092B-C50C-407E-A947-70E740481C1C}">
                <a14:useLocalDpi xmlns:a14="http://schemas.microsoft.com/office/drawing/2010/main" val="0"/>
              </a:ext>
            </a:extLst>
          </a:blip>
          <a:srcRect/>
          <a:stretch>
            <a:fillRect/>
          </a:stretch>
        </p:blipFill>
        <p:spPr>
          <a:xfrm>
            <a:off x="838200" y="1066800"/>
            <a:ext cx="7696200" cy="5435600"/>
          </a:xfrm>
        </p:spPr>
      </p:pic>
      <p:sp>
        <p:nvSpPr>
          <p:cNvPr id="64516" name="AutoShape 4"/>
          <p:cNvSpPr>
            <a:spLocks noChangeArrowheads="1"/>
          </p:cNvSpPr>
          <p:nvPr/>
        </p:nvSpPr>
        <p:spPr bwMode="auto">
          <a:xfrm>
            <a:off x="5410200" y="1981200"/>
            <a:ext cx="1752600" cy="228600"/>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17" name="AutoShape 5"/>
          <p:cNvSpPr>
            <a:spLocks noChangeArrowheads="1"/>
          </p:cNvSpPr>
          <p:nvPr/>
        </p:nvSpPr>
        <p:spPr bwMode="auto">
          <a:xfrm>
            <a:off x="4267200" y="6324600"/>
            <a:ext cx="1219200" cy="152400"/>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18" name="AutoShape 6"/>
          <p:cNvSpPr>
            <a:spLocks noChangeArrowheads="1"/>
          </p:cNvSpPr>
          <p:nvPr/>
        </p:nvSpPr>
        <p:spPr bwMode="auto">
          <a:xfrm>
            <a:off x="6553200" y="5105400"/>
            <a:ext cx="838200" cy="304800"/>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19" name="Line 7"/>
          <p:cNvSpPr>
            <a:spLocks noChangeShapeType="1"/>
          </p:cNvSpPr>
          <p:nvPr/>
        </p:nvSpPr>
        <p:spPr bwMode="auto">
          <a:xfrm>
            <a:off x="1752600" y="3124200"/>
            <a:ext cx="609600" cy="381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0" name="Text Box 8"/>
          <p:cNvSpPr txBox="1">
            <a:spLocks noChangeArrowheads="1"/>
          </p:cNvSpPr>
          <p:nvPr/>
        </p:nvSpPr>
        <p:spPr bwMode="auto">
          <a:xfrm>
            <a:off x="6172200" y="63246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Junqueera &amp; Carneiro, 10</a:t>
            </a:r>
            <a:r>
              <a:rPr lang="en-US" baseline="30000"/>
              <a:t>th</a:t>
            </a:r>
            <a:r>
              <a:rPr lang="en-US"/>
              <a:t> ed. p. 144</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a:xfrm>
            <a:off x="304800" y="0"/>
            <a:ext cx="8610600" cy="1143000"/>
          </a:xfrm>
        </p:spPr>
        <p:txBody>
          <a:bodyPr/>
          <a:lstStyle/>
          <a:p>
            <a:pPr algn="l"/>
            <a:r>
              <a:rPr lang="en-US" sz="2800" b="1" smtClean="0">
                <a:solidFill>
                  <a:srgbClr val="004080"/>
                </a:solidFill>
                <a:latin typeface="Arial Unicode MS" pitchFamily="34" charset="-128"/>
              </a:rPr>
              <a:t>Haversian system (osteon), Haversian canal (HC)</a:t>
            </a:r>
            <a:br>
              <a:rPr lang="en-US" sz="2800" b="1" smtClean="0">
                <a:solidFill>
                  <a:srgbClr val="004080"/>
                </a:solidFill>
                <a:latin typeface="Arial Unicode MS" pitchFamily="34" charset="-128"/>
              </a:rPr>
            </a:br>
            <a:r>
              <a:rPr lang="en-US" sz="2800" b="1" smtClean="0">
                <a:solidFill>
                  <a:srgbClr val="004080"/>
                </a:solidFill>
                <a:latin typeface="Arial Unicode MS" pitchFamily="34" charset="-128"/>
              </a:rPr>
              <a:t>                   and Volkmann’s canal (VC)</a:t>
            </a:r>
          </a:p>
        </p:txBody>
      </p:sp>
      <p:pic>
        <p:nvPicPr>
          <p:cNvPr id="65539" name="Picture 7" descr="volkmanX"/>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13553"/>
          <a:stretch>
            <a:fillRect/>
          </a:stretch>
        </p:blipFill>
        <p:spPr>
          <a:xfrm rot="5376532">
            <a:off x="10318" y="1437482"/>
            <a:ext cx="4875213" cy="4591050"/>
          </a:xfrm>
          <a:noFill/>
        </p:spPr>
      </p:pic>
      <p:pic>
        <p:nvPicPr>
          <p:cNvPr id="65540" name="Picture 8" descr="volkma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575" b="5556"/>
          <a:stretch>
            <a:fillRect/>
          </a:stretch>
        </p:blipFill>
        <p:spPr>
          <a:xfrm>
            <a:off x="4800600" y="1295400"/>
            <a:ext cx="4192588" cy="4876800"/>
          </a:xfrm>
          <a:noFill/>
        </p:spPr>
      </p:pic>
      <p:sp>
        <p:nvSpPr>
          <p:cNvPr id="65541" name="Text Box 9"/>
          <p:cNvSpPr txBox="1">
            <a:spLocks noChangeArrowheads="1"/>
          </p:cNvSpPr>
          <p:nvPr/>
        </p:nvSpPr>
        <p:spPr bwMode="auto">
          <a:xfrm>
            <a:off x="914400" y="63246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rgbClr val="006699"/>
                </a:solidFill>
              </a:rPr>
              <a:t>     Transverse section</a:t>
            </a:r>
          </a:p>
        </p:txBody>
      </p:sp>
      <p:sp>
        <p:nvSpPr>
          <p:cNvPr id="65542" name="Text Box 10"/>
          <p:cNvSpPr txBox="1">
            <a:spLocks noChangeArrowheads="1"/>
          </p:cNvSpPr>
          <p:nvPr/>
        </p:nvSpPr>
        <p:spPr bwMode="auto">
          <a:xfrm>
            <a:off x="5562600" y="62484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rgbClr val="006699"/>
                </a:solidFill>
              </a:rPr>
              <a:t>Longitudinal section</a:t>
            </a:r>
          </a:p>
        </p:txBody>
      </p:sp>
      <p:sp>
        <p:nvSpPr>
          <p:cNvPr id="65543" name="Oval 11"/>
          <p:cNvSpPr>
            <a:spLocks noChangeArrowheads="1"/>
          </p:cNvSpPr>
          <p:nvPr/>
        </p:nvSpPr>
        <p:spPr bwMode="auto">
          <a:xfrm>
            <a:off x="2971800" y="1295400"/>
            <a:ext cx="1676400" cy="16764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4" name="Line 12"/>
          <p:cNvSpPr>
            <a:spLocks noChangeShapeType="1"/>
          </p:cNvSpPr>
          <p:nvPr/>
        </p:nvSpPr>
        <p:spPr bwMode="auto">
          <a:xfrm flipH="1">
            <a:off x="457200" y="2057400"/>
            <a:ext cx="838200" cy="3048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5" name="Line 13"/>
          <p:cNvSpPr>
            <a:spLocks noChangeShapeType="1"/>
          </p:cNvSpPr>
          <p:nvPr/>
        </p:nvSpPr>
        <p:spPr bwMode="auto">
          <a:xfrm>
            <a:off x="1295400" y="2057400"/>
            <a:ext cx="304800" cy="11430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6" name="Line 14"/>
          <p:cNvSpPr>
            <a:spLocks noChangeShapeType="1"/>
          </p:cNvSpPr>
          <p:nvPr/>
        </p:nvSpPr>
        <p:spPr bwMode="auto">
          <a:xfrm flipV="1">
            <a:off x="2209800" y="3657600"/>
            <a:ext cx="152400" cy="6096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7" name="Text Box 15"/>
          <p:cNvSpPr txBox="1">
            <a:spLocks noChangeArrowheads="1"/>
          </p:cNvSpPr>
          <p:nvPr/>
        </p:nvSpPr>
        <p:spPr bwMode="auto">
          <a:xfrm>
            <a:off x="3429000" y="29718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600" i="0">
                <a:solidFill>
                  <a:srgbClr val="FF0000"/>
                </a:solidFill>
              </a:rPr>
              <a:t>Osteon</a:t>
            </a:r>
          </a:p>
        </p:txBody>
      </p:sp>
      <p:sp>
        <p:nvSpPr>
          <p:cNvPr id="65548" name="Text Box 16"/>
          <p:cNvSpPr txBox="1">
            <a:spLocks noChangeArrowheads="1"/>
          </p:cNvSpPr>
          <p:nvPr/>
        </p:nvSpPr>
        <p:spPr bwMode="auto">
          <a:xfrm>
            <a:off x="1981200" y="41910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rgbClr val="FF0000"/>
                </a:solidFill>
              </a:rPr>
              <a:t>VC</a:t>
            </a:r>
          </a:p>
        </p:txBody>
      </p:sp>
      <p:sp>
        <p:nvSpPr>
          <p:cNvPr id="65549" name="Text Box 17"/>
          <p:cNvSpPr txBox="1">
            <a:spLocks noChangeArrowheads="1"/>
          </p:cNvSpPr>
          <p:nvPr/>
        </p:nvSpPr>
        <p:spPr bwMode="auto">
          <a:xfrm>
            <a:off x="1143000" y="17526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600" i="0">
                <a:solidFill>
                  <a:srgbClr val="FF0000"/>
                </a:solidFill>
              </a:rPr>
              <a:t>HC</a:t>
            </a:r>
          </a:p>
        </p:txBody>
      </p:sp>
      <p:sp>
        <p:nvSpPr>
          <p:cNvPr id="65550" name="Line 19"/>
          <p:cNvSpPr>
            <a:spLocks noChangeShapeType="1"/>
          </p:cNvSpPr>
          <p:nvPr/>
        </p:nvSpPr>
        <p:spPr bwMode="auto">
          <a:xfrm flipV="1">
            <a:off x="6705600" y="4114800"/>
            <a:ext cx="228600" cy="7620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51" name="Line 20"/>
          <p:cNvSpPr>
            <a:spLocks noChangeShapeType="1"/>
          </p:cNvSpPr>
          <p:nvPr/>
        </p:nvSpPr>
        <p:spPr bwMode="auto">
          <a:xfrm>
            <a:off x="6705600" y="4876800"/>
            <a:ext cx="1600200" cy="6096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52" name="Text Box 21"/>
          <p:cNvSpPr txBox="1">
            <a:spLocks noChangeArrowheads="1"/>
          </p:cNvSpPr>
          <p:nvPr/>
        </p:nvSpPr>
        <p:spPr bwMode="auto">
          <a:xfrm>
            <a:off x="6172200" y="4724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rgbClr val="FF0000"/>
                </a:solidFill>
              </a:rPr>
              <a:t>VC</a:t>
            </a:r>
          </a:p>
        </p:txBody>
      </p:sp>
      <p:sp>
        <p:nvSpPr>
          <p:cNvPr id="65553" name="Line 22"/>
          <p:cNvSpPr>
            <a:spLocks noChangeShapeType="1"/>
          </p:cNvSpPr>
          <p:nvPr/>
        </p:nvSpPr>
        <p:spPr bwMode="auto">
          <a:xfrm flipH="1" flipV="1">
            <a:off x="6934200" y="2362200"/>
            <a:ext cx="609600" cy="7620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54" name="Line 23"/>
          <p:cNvSpPr>
            <a:spLocks noChangeShapeType="1"/>
          </p:cNvSpPr>
          <p:nvPr/>
        </p:nvSpPr>
        <p:spPr bwMode="auto">
          <a:xfrm flipH="1">
            <a:off x="7162800" y="3124200"/>
            <a:ext cx="381000" cy="3810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55" name="Text Box 24"/>
          <p:cNvSpPr txBox="1">
            <a:spLocks noChangeArrowheads="1"/>
          </p:cNvSpPr>
          <p:nvPr/>
        </p:nvSpPr>
        <p:spPr bwMode="auto">
          <a:xfrm>
            <a:off x="7543800" y="28956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rgbClr val="FF0000"/>
                </a:solidFill>
              </a:rPr>
              <a:t>HC</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228600"/>
            <a:ext cx="8915400" cy="609600"/>
          </a:xfrm>
        </p:spPr>
        <p:txBody>
          <a:bodyPr/>
          <a:lstStyle/>
          <a:p>
            <a:r>
              <a:rPr lang="en-US" sz="3200" b="1" smtClean="0">
                <a:solidFill>
                  <a:srgbClr val="004080"/>
                </a:solidFill>
                <a:latin typeface="Arial Unicode MS" pitchFamily="34" charset="-128"/>
              </a:rPr>
              <a:t>Haversian system (osteon) /Harversian canal</a:t>
            </a:r>
            <a:endParaRPr lang="en-US" sz="3200" smtClean="0">
              <a:solidFill>
                <a:srgbClr val="000080"/>
              </a:solidFill>
              <a:latin typeface="Arial Unicode MS" pitchFamily="34" charset="-128"/>
            </a:endParaRPr>
          </a:p>
        </p:txBody>
      </p:sp>
      <p:pic>
        <p:nvPicPr>
          <p:cNvPr id="6656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276" t="16965" b="10715"/>
          <a:stretch>
            <a:fillRect/>
          </a:stretch>
        </p:blipFill>
        <p:spPr>
          <a:xfrm>
            <a:off x="304800" y="990600"/>
            <a:ext cx="4476750" cy="5638800"/>
          </a:xfrm>
        </p:spPr>
      </p:pic>
      <p:sp>
        <p:nvSpPr>
          <p:cNvPr id="66564" name="Oval 5"/>
          <p:cNvSpPr>
            <a:spLocks noChangeArrowheads="1"/>
          </p:cNvSpPr>
          <p:nvPr/>
        </p:nvSpPr>
        <p:spPr bwMode="auto">
          <a:xfrm>
            <a:off x="2286000" y="1295400"/>
            <a:ext cx="1981200" cy="16764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5" name="Text Box 6"/>
          <p:cNvSpPr txBox="1">
            <a:spLocks noChangeArrowheads="1"/>
          </p:cNvSpPr>
          <p:nvPr/>
        </p:nvSpPr>
        <p:spPr bwMode="auto">
          <a:xfrm>
            <a:off x="6019800"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400" i="0">
                <a:solidFill>
                  <a:schemeClr val="bg1"/>
                </a:solidFill>
                <a:latin typeface="Arial" charset="0"/>
              </a:rPr>
              <a:t>HC</a:t>
            </a:r>
          </a:p>
        </p:txBody>
      </p:sp>
      <p:sp>
        <p:nvSpPr>
          <p:cNvPr id="66566" name="Text Box 7"/>
          <p:cNvSpPr txBox="1">
            <a:spLocks noChangeArrowheads="1"/>
          </p:cNvSpPr>
          <p:nvPr/>
        </p:nvSpPr>
        <p:spPr bwMode="auto">
          <a:xfrm>
            <a:off x="4876800" y="2133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400" i="0">
                <a:solidFill>
                  <a:schemeClr val="bg1"/>
                </a:solidFill>
                <a:latin typeface="Arial" charset="0"/>
              </a:rPr>
              <a:t>HC</a:t>
            </a:r>
            <a:endParaRPr lang="en-US" sz="1400" b="0" i="0">
              <a:solidFill>
                <a:schemeClr val="tx1"/>
              </a:solidFill>
              <a:latin typeface="Arial" charset="0"/>
            </a:endParaRPr>
          </a:p>
        </p:txBody>
      </p:sp>
      <p:pic>
        <p:nvPicPr>
          <p:cNvPr id="66567" name="Picture 8"/>
          <p:cNvPicPr>
            <a:picLocks noChangeAspect="1" noChangeArrowheads="1"/>
          </p:cNvPicPr>
          <p:nvPr/>
        </p:nvPicPr>
        <p:blipFill>
          <a:blip r:embed="rId4">
            <a:lum bright="-8000"/>
            <a:extLst>
              <a:ext uri="{28A0092B-C50C-407E-A947-70E740481C1C}">
                <a14:useLocalDpi xmlns:a14="http://schemas.microsoft.com/office/drawing/2010/main" val="0"/>
              </a:ext>
            </a:extLst>
          </a:blip>
          <a:srcRect l="40707" r="11505"/>
          <a:stretch>
            <a:fillRect/>
          </a:stretch>
        </p:blipFill>
        <p:spPr bwMode="auto">
          <a:xfrm>
            <a:off x="4876800" y="990600"/>
            <a:ext cx="4114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Oval 9"/>
          <p:cNvSpPr>
            <a:spLocks noChangeArrowheads="1"/>
          </p:cNvSpPr>
          <p:nvPr/>
        </p:nvSpPr>
        <p:spPr bwMode="auto">
          <a:xfrm>
            <a:off x="6553200" y="1600200"/>
            <a:ext cx="2286000" cy="19050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i="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228600"/>
            <a:ext cx="7772400" cy="457200"/>
          </a:xfrm>
        </p:spPr>
        <p:txBody>
          <a:bodyPr rtlCol="0">
            <a:normAutofit fontScale="90000"/>
          </a:bodyPr>
          <a:lstStyle/>
          <a:p>
            <a:pPr fontAlgn="auto">
              <a:spcAft>
                <a:spcPts val="0"/>
              </a:spcAft>
              <a:defRPr/>
            </a:pPr>
            <a:r>
              <a:rPr lang="en-US" sz="3600" b="1" smtClean="0">
                <a:solidFill>
                  <a:srgbClr val="004080"/>
                </a:solidFill>
                <a:latin typeface="Arial Unicode MS" pitchFamily="34" charset="-128"/>
              </a:rPr>
              <a:t>Haversian Canal and Canaliculi</a:t>
            </a:r>
            <a:endParaRPr lang="en-US" sz="3600" smtClean="0">
              <a:solidFill>
                <a:srgbClr val="000080"/>
              </a:solidFill>
              <a:latin typeface="Arial Unicode MS" pitchFamily="34" charset="-128"/>
            </a:endParaRPr>
          </a:p>
        </p:txBody>
      </p:sp>
      <p:pic>
        <p:nvPicPr>
          <p:cNvPr id="67587" name="Picture 3"/>
          <p:cNvPicPr>
            <a:picLocks noGrp="1" noChangeAspect="1" noChangeArrowheads="1"/>
          </p:cNvPicPr>
          <p:nvPr>
            <p:ph type="chart" idx="1"/>
          </p:nvPr>
        </p:nvPicPr>
        <p:blipFill>
          <a:blip r:embed="rId3">
            <a:lum bright="-2000" contrast="6000"/>
            <a:extLst>
              <a:ext uri="{28A0092B-C50C-407E-A947-70E740481C1C}">
                <a14:useLocalDpi xmlns:a14="http://schemas.microsoft.com/office/drawing/2010/main" val="0"/>
              </a:ext>
            </a:extLst>
          </a:blip>
          <a:srcRect/>
          <a:stretch>
            <a:fillRect/>
          </a:stretch>
        </p:blipFill>
        <p:spPr>
          <a:xfrm>
            <a:off x="457200" y="914400"/>
            <a:ext cx="8077200" cy="559435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609600"/>
          </a:xfrm>
        </p:spPr>
        <p:txBody>
          <a:bodyPr/>
          <a:lstStyle/>
          <a:p>
            <a:r>
              <a:rPr lang="en-US" sz="3200" b="1" smtClean="0">
                <a:solidFill>
                  <a:srgbClr val="004080"/>
                </a:solidFill>
                <a:latin typeface="Arial Unicode MS" pitchFamily="34" charset="-128"/>
              </a:rPr>
              <a:t>Osteocytes, Lacunae and Canaliculi</a:t>
            </a:r>
            <a:endParaRPr lang="en-US" sz="3200" smtClean="0">
              <a:latin typeface="Arial Unicode MS" pitchFamily="34" charset="-128"/>
            </a:endParaRPr>
          </a:p>
        </p:txBody>
      </p:sp>
      <p:pic>
        <p:nvPicPr>
          <p:cNvPr id="686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914400"/>
            <a:ext cx="8153400" cy="5646738"/>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04800"/>
            <a:ext cx="7772400" cy="685800"/>
          </a:xfrm>
        </p:spPr>
        <p:txBody>
          <a:bodyPr rtlCol="0">
            <a:normAutofit fontScale="90000"/>
          </a:bodyPr>
          <a:lstStyle/>
          <a:p>
            <a:pPr fontAlgn="auto">
              <a:spcAft>
                <a:spcPts val="0"/>
              </a:spcAft>
              <a:defRPr/>
            </a:pPr>
            <a:r>
              <a:rPr lang="en-US" sz="4000" b="1" smtClean="0">
                <a:solidFill>
                  <a:srgbClr val="004080"/>
                </a:solidFill>
                <a:latin typeface="Arial Unicode MS" pitchFamily="34" charset="-128"/>
              </a:rPr>
              <a:t>Osteocyte</a:t>
            </a:r>
            <a:endParaRPr lang="en-US" smtClean="0">
              <a:latin typeface="Arial Unicode MS" pitchFamily="34" charset="-128"/>
            </a:endParaRPr>
          </a:p>
        </p:txBody>
      </p:sp>
      <p:pic>
        <p:nvPicPr>
          <p:cNvPr id="69635" name="Picture 3" descr="osteocyteEM"/>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381000" y="977900"/>
            <a:ext cx="8305800" cy="5651500"/>
          </a:xfrm>
        </p:spPr>
      </p:pic>
      <p:sp>
        <p:nvSpPr>
          <p:cNvPr id="69636" name="Text Box 4"/>
          <p:cNvSpPr txBox="1">
            <a:spLocks noChangeArrowheads="1"/>
          </p:cNvSpPr>
          <p:nvPr/>
        </p:nvSpPr>
        <p:spPr bwMode="auto">
          <a:xfrm>
            <a:off x="533400" y="990600"/>
            <a:ext cx="266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solidFill>
                  <a:srgbClr val="FFFFFF"/>
                </a:solidFill>
              </a:rPr>
              <a:t>Bloom &amp; Fawcett, 12</a:t>
            </a:r>
            <a:r>
              <a:rPr lang="en-US" baseline="30000">
                <a:solidFill>
                  <a:srgbClr val="FFFFFF"/>
                </a:solidFill>
              </a:rPr>
              <a:t>th</a:t>
            </a:r>
            <a:r>
              <a:rPr lang="en-US">
                <a:solidFill>
                  <a:srgbClr val="FFFFFF"/>
                </a:solidFill>
              </a:rPr>
              <a:t> ed. P. 208</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28600"/>
            <a:ext cx="7772400" cy="762000"/>
          </a:xfrm>
        </p:spPr>
        <p:txBody>
          <a:bodyPr/>
          <a:lstStyle/>
          <a:p>
            <a:r>
              <a:rPr lang="en-US" b="1" smtClean="0">
                <a:solidFill>
                  <a:srgbClr val="004080"/>
                </a:solidFill>
                <a:latin typeface="Arial Unicode MS" pitchFamily="34" charset="-128"/>
              </a:rPr>
              <a:t>Osteocyte and its Process</a:t>
            </a:r>
            <a:endParaRPr lang="en-US" smtClean="0">
              <a:solidFill>
                <a:srgbClr val="000080"/>
              </a:solidFill>
              <a:latin typeface="Arial Unicode MS" pitchFamily="34" charset="-128"/>
            </a:endParaRPr>
          </a:p>
        </p:txBody>
      </p:sp>
      <p:pic>
        <p:nvPicPr>
          <p:cNvPr id="70659"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228600" y="1143000"/>
            <a:ext cx="4229100" cy="5410200"/>
          </a:xfrm>
        </p:spPr>
      </p:pic>
      <p:sp>
        <p:nvSpPr>
          <p:cNvPr id="70660" name="Rectangle 3"/>
          <p:cNvSpPr>
            <a:spLocks noGrp="1" noChangeArrowheads="1"/>
          </p:cNvSpPr>
          <p:nvPr>
            <p:ph type="body" sz="half" idx="2"/>
          </p:nvPr>
        </p:nvSpPr>
        <p:spPr/>
        <p:txBody>
          <a:bodyPr/>
          <a:lstStyle/>
          <a:p>
            <a:endParaRPr lang="en-US" sz="2800" smtClean="0"/>
          </a:p>
        </p:txBody>
      </p:sp>
      <p:pic>
        <p:nvPicPr>
          <p:cNvPr id="706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143000"/>
            <a:ext cx="419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6"/>
          <p:cNvSpPr txBox="1">
            <a:spLocks noChangeArrowheads="1"/>
          </p:cNvSpPr>
          <p:nvPr/>
        </p:nvSpPr>
        <p:spPr bwMode="auto">
          <a:xfrm>
            <a:off x="2743200" y="6583363"/>
            <a:ext cx="3810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Bloom &amp; Fawcett, 12</a:t>
            </a:r>
            <a:r>
              <a:rPr lang="en-US" baseline="30000"/>
              <a:t>th</a:t>
            </a:r>
            <a:r>
              <a:rPr lang="en-US"/>
              <a:t> ed. p. 206-7</a:t>
            </a:r>
          </a:p>
        </p:txBody>
      </p:sp>
      <p:sp>
        <p:nvSpPr>
          <p:cNvPr id="70663" name="Text Box 7"/>
          <p:cNvSpPr txBox="1">
            <a:spLocks noChangeArrowheads="1"/>
          </p:cNvSpPr>
          <p:nvPr/>
        </p:nvSpPr>
        <p:spPr bwMode="auto">
          <a:xfrm>
            <a:off x="7467600" y="472440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(gap junctions)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62000" y="0"/>
            <a:ext cx="7772400" cy="609600"/>
          </a:xfrm>
        </p:spPr>
        <p:txBody>
          <a:bodyPr rtlCol="0">
            <a:normAutofit fontScale="90000"/>
          </a:bodyPr>
          <a:lstStyle/>
          <a:p>
            <a:pPr fontAlgn="auto">
              <a:spcAft>
                <a:spcPts val="0"/>
              </a:spcAft>
              <a:defRPr/>
            </a:pPr>
            <a:r>
              <a:rPr lang="en-US" sz="3600" b="1" dirty="0" smtClean="0">
                <a:solidFill>
                  <a:srgbClr val="004080"/>
                </a:solidFill>
                <a:latin typeface="Arial Unicode MS" pitchFamily="34" charset="-128"/>
              </a:rPr>
              <a:t>Compact and Spongy Bone</a:t>
            </a:r>
            <a:endParaRPr lang="en-US" sz="3600" dirty="0" smtClean="0">
              <a:solidFill>
                <a:srgbClr val="000080"/>
              </a:solidFill>
              <a:latin typeface="Arial Unicode MS" pitchFamily="34" charset="-128"/>
            </a:endParaRPr>
          </a:p>
        </p:txBody>
      </p:sp>
      <p:pic>
        <p:nvPicPr>
          <p:cNvPr id="71683" name="Picture 3"/>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609600" y="644525"/>
            <a:ext cx="7772400" cy="6061075"/>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152400"/>
            <a:ext cx="7772400" cy="533400"/>
          </a:xfrm>
        </p:spPr>
        <p:txBody>
          <a:bodyPr rtlCol="0">
            <a:normAutofit fontScale="90000"/>
          </a:bodyPr>
          <a:lstStyle/>
          <a:p>
            <a:pPr fontAlgn="auto">
              <a:spcAft>
                <a:spcPts val="0"/>
              </a:spcAft>
              <a:defRPr/>
            </a:pPr>
            <a:r>
              <a:rPr lang="en-US" sz="3200" b="1" dirty="0" smtClean="0">
                <a:solidFill>
                  <a:srgbClr val="004080"/>
                </a:solidFill>
                <a:latin typeface="Arial Unicode MS" pitchFamily="34" charset="-128"/>
              </a:rPr>
              <a:t>Spongy (</a:t>
            </a:r>
            <a:r>
              <a:rPr lang="en-US" sz="3200" b="1" dirty="0" err="1" smtClean="0">
                <a:solidFill>
                  <a:srgbClr val="004080"/>
                </a:solidFill>
                <a:latin typeface="Arial Unicode MS" pitchFamily="34" charset="-128"/>
              </a:rPr>
              <a:t>cancellous</a:t>
            </a:r>
            <a:r>
              <a:rPr lang="en-US" sz="3200" b="1" dirty="0" smtClean="0">
                <a:solidFill>
                  <a:srgbClr val="004080"/>
                </a:solidFill>
                <a:latin typeface="Arial Unicode MS" pitchFamily="34" charset="-128"/>
              </a:rPr>
              <a:t>) bone</a:t>
            </a:r>
          </a:p>
        </p:txBody>
      </p:sp>
      <p:sp>
        <p:nvSpPr>
          <p:cNvPr id="72707" name="Rectangle 3"/>
          <p:cNvSpPr>
            <a:spLocks noGrp="1" noChangeArrowheads="1" noTextEdit="1"/>
          </p:cNvSpPr>
          <p:nvPr>
            <p:ph type="chart" idx="1"/>
          </p:nvPr>
        </p:nvSpPr>
        <p:spPr/>
      </p:sp>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4676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p:cNvSpPr txBox="1">
            <a:spLocks noChangeArrowheads="1"/>
          </p:cNvSpPr>
          <p:nvPr/>
        </p:nvSpPr>
        <p:spPr bwMode="auto">
          <a:xfrm>
            <a:off x="4343400" y="45720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a:spcBef>
                <a:spcPct val="50000"/>
              </a:spcBef>
            </a:pPr>
            <a:r>
              <a:rPr lang="en-US" sz="2000" i="0">
                <a:solidFill>
                  <a:srgbClr val="000080"/>
                </a:solidFill>
                <a:latin typeface="Times" pitchFamily="18" charset="0"/>
              </a:rPr>
              <a:t>Cancellous bone</a:t>
            </a:r>
            <a:endParaRPr lang="en-US" sz="1800" i="0">
              <a:solidFill>
                <a:srgbClr val="000080"/>
              </a:solidFill>
              <a:latin typeface="Times" pitchFamily="18" charset="0"/>
            </a:endParaRPr>
          </a:p>
        </p:txBody>
      </p:sp>
      <p:sp>
        <p:nvSpPr>
          <p:cNvPr id="72710" name="Line 6"/>
          <p:cNvSpPr>
            <a:spLocks noChangeShapeType="1"/>
          </p:cNvSpPr>
          <p:nvPr/>
        </p:nvSpPr>
        <p:spPr bwMode="auto">
          <a:xfrm flipH="1" flipV="1">
            <a:off x="3505200" y="4267200"/>
            <a:ext cx="838200" cy="304800"/>
          </a:xfrm>
          <a:prstGeom prst="line">
            <a:avLst/>
          </a:prstGeom>
          <a:noFill/>
          <a:ln w="38100">
            <a:solidFill>
              <a:srgbClr val="000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1" name="Text Box 7"/>
          <p:cNvSpPr txBox="1">
            <a:spLocks noChangeArrowheads="1"/>
          </p:cNvSpPr>
          <p:nvPr/>
        </p:nvSpPr>
        <p:spPr bwMode="auto">
          <a:xfrm>
            <a:off x="2362200" y="20574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a:spcBef>
                <a:spcPct val="50000"/>
              </a:spcBef>
            </a:pPr>
            <a:r>
              <a:rPr lang="en-US" sz="2000" i="0">
                <a:solidFill>
                  <a:srgbClr val="000080"/>
                </a:solidFill>
              </a:rPr>
              <a:t>Bone Marrow</a:t>
            </a:r>
            <a:endParaRPr lang="en-US" sz="2400" b="0" i="0">
              <a:solidFill>
                <a:srgbClr val="00008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228600"/>
            <a:ext cx="7772400" cy="914400"/>
          </a:xfrm>
        </p:spPr>
        <p:txBody>
          <a:bodyPr rtlCol="0">
            <a:normAutofit fontScale="90000"/>
          </a:bodyPr>
          <a:lstStyle/>
          <a:p>
            <a:pPr fontAlgn="auto">
              <a:spcAft>
                <a:spcPts val="0"/>
              </a:spcAft>
              <a:defRPr/>
            </a:pPr>
            <a:r>
              <a:rPr lang="en-US" sz="3200" b="1" smtClean="0">
                <a:solidFill>
                  <a:srgbClr val="004080"/>
                </a:solidFill>
                <a:latin typeface="Arial Unicode MS" pitchFamily="34" charset="-128"/>
              </a:rPr>
              <a:t>Initiation of Cartilage Formation</a:t>
            </a:r>
            <a:r>
              <a:rPr lang="en-US" sz="4000" b="1" smtClean="0">
                <a:solidFill>
                  <a:srgbClr val="004080"/>
                </a:solidFill>
                <a:latin typeface="Arial Unicode MS" pitchFamily="34" charset="-128"/>
              </a:rPr>
              <a:t/>
            </a:r>
            <a:br>
              <a:rPr lang="en-US" sz="4000" b="1" smtClean="0">
                <a:solidFill>
                  <a:srgbClr val="004080"/>
                </a:solidFill>
                <a:latin typeface="Arial Unicode MS" pitchFamily="34" charset="-128"/>
              </a:rPr>
            </a:br>
            <a:r>
              <a:rPr lang="en-US" sz="2800" b="1" smtClean="0">
                <a:solidFill>
                  <a:srgbClr val="004080"/>
                </a:solidFill>
                <a:latin typeface="Arial Unicode MS" pitchFamily="34" charset="-128"/>
              </a:rPr>
              <a:t>(embryonic mesenchymal cells)</a:t>
            </a:r>
            <a:endParaRPr lang="en-US" sz="2800" b="1" smtClean="0">
              <a:solidFill>
                <a:srgbClr val="000080"/>
              </a:solidFill>
              <a:latin typeface="Arial Unicode MS" pitchFamily="34" charset="-128"/>
            </a:endParaRPr>
          </a:p>
        </p:txBody>
      </p:sp>
      <p:pic>
        <p:nvPicPr>
          <p:cNvPr id="276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423988"/>
            <a:ext cx="7848600" cy="5178425"/>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96838" y="0"/>
            <a:ext cx="5237162" cy="6858000"/>
          </a:xfrm>
        </p:spPr>
      </p:pic>
      <p:sp>
        <p:nvSpPr>
          <p:cNvPr id="73731" name="Rectangle 3"/>
          <p:cNvSpPr>
            <a:spLocks noGrp="1" noChangeArrowheads="1"/>
          </p:cNvSpPr>
          <p:nvPr>
            <p:ph type="body" sz="half" idx="2"/>
          </p:nvPr>
        </p:nvSpPr>
        <p:spPr>
          <a:xfrm>
            <a:off x="5867400" y="1143000"/>
            <a:ext cx="2590800" cy="4953000"/>
          </a:xfrm>
        </p:spPr>
        <p:txBody>
          <a:bodyPr/>
          <a:lstStyle/>
          <a:p>
            <a:pPr>
              <a:buFontTx/>
              <a:buNone/>
            </a:pPr>
            <a:r>
              <a:rPr lang="en-US" b="1" smtClean="0">
                <a:solidFill>
                  <a:srgbClr val="004080"/>
                </a:solidFill>
                <a:latin typeface="Arial Unicode MS" pitchFamily="34" charset="-128"/>
              </a:rPr>
              <a:t>Bone cells</a:t>
            </a:r>
            <a:endParaRPr lang="en-US" sz="2800" b="1" smtClean="0">
              <a:solidFill>
                <a:srgbClr val="004080"/>
              </a:solidFill>
              <a:latin typeface="Arial Unicode MS" pitchFamily="34" charset="-128"/>
            </a:endParaRPr>
          </a:p>
          <a:p>
            <a:pPr>
              <a:buFontTx/>
              <a:buNone/>
            </a:pPr>
            <a:endParaRPr lang="en-US" sz="2800" b="1" smtClean="0">
              <a:solidFill>
                <a:srgbClr val="004080"/>
              </a:solidFill>
              <a:latin typeface="Arial Unicode MS" pitchFamily="34" charset="-128"/>
            </a:endParaRPr>
          </a:p>
          <a:p>
            <a:pPr>
              <a:buFontTx/>
              <a:buNone/>
            </a:pPr>
            <a:r>
              <a:rPr lang="en-US" sz="2800" b="1" smtClean="0">
                <a:solidFill>
                  <a:srgbClr val="004080"/>
                </a:solidFill>
                <a:latin typeface="Arial Unicode MS" pitchFamily="34" charset="-128"/>
              </a:rPr>
              <a:t>   Osteoblasts</a:t>
            </a:r>
          </a:p>
          <a:p>
            <a:pPr>
              <a:buFontTx/>
              <a:buNone/>
            </a:pPr>
            <a:r>
              <a:rPr lang="en-US" sz="2800" b="1" smtClean="0">
                <a:solidFill>
                  <a:srgbClr val="004080"/>
                </a:solidFill>
                <a:latin typeface="Arial Unicode MS" pitchFamily="34" charset="-128"/>
              </a:rPr>
              <a:t>	   Active</a:t>
            </a:r>
          </a:p>
          <a:p>
            <a:pPr>
              <a:buFontTx/>
              <a:buNone/>
            </a:pPr>
            <a:r>
              <a:rPr lang="en-US" sz="2800" b="1" smtClean="0">
                <a:solidFill>
                  <a:srgbClr val="004080"/>
                </a:solidFill>
                <a:latin typeface="Arial Unicode MS" pitchFamily="34" charset="-128"/>
              </a:rPr>
              <a:t>	   Inactive</a:t>
            </a:r>
          </a:p>
          <a:p>
            <a:pPr>
              <a:buFontTx/>
              <a:buNone/>
            </a:pPr>
            <a:r>
              <a:rPr lang="en-US" sz="2800" b="1" smtClean="0">
                <a:solidFill>
                  <a:srgbClr val="004080"/>
                </a:solidFill>
                <a:latin typeface="Arial Unicode MS" pitchFamily="34" charset="-128"/>
              </a:rPr>
              <a:t>   Osteocytes</a:t>
            </a:r>
          </a:p>
          <a:p>
            <a:pPr>
              <a:buFontTx/>
              <a:buNone/>
            </a:pPr>
            <a:r>
              <a:rPr lang="en-US" sz="2800" b="1" smtClean="0">
                <a:solidFill>
                  <a:srgbClr val="004080"/>
                </a:solidFill>
                <a:latin typeface="Arial Unicode MS" pitchFamily="34" charset="-128"/>
              </a:rPr>
              <a:t>   Osteoclasts</a:t>
            </a:r>
          </a:p>
        </p:txBody>
      </p:sp>
      <p:sp>
        <p:nvSpPr>
          <p:cNvPr id="183301" name="Text Box 5"/>
          <p:cNvSpPr txBox="1">
            <a:spLocks noChangeArrowheads="1"/>
          </p:cNvSpPr>
          <p:nvPr/>
        </p:nvSpPr>
        <p:spPr bwMode="auto">
          <a:xfrm>
            <a:off x="685800" y="59436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t>Howship’s lacuna (resorption bay)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3301">
                                            <p:txEl>
                                              <p:pRg st="0" end="0"/>
                                            </p:txEl>
                                          </p:spTgt>
                                        </p:tgtEl>
                                        <p:attrNameLst>
                                          <p:attrName>style.visibility</p:attrName>
                                        </p:attrNameLst>
                                      </p:cBhvr>
                                      <p:to>
                                        <p:strVal val="visible"/>
                                      </p:to>
                                    </p:set>
                                    <p:animEffect transition="in" filter="checkerboard(across)">
                                      <p:cBhvr>
                                        <p:cTn id="7" dur="500"/>
                                        <p:tgtEl>
                                          <p:spTgt spid="1833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304800"/>
            <a:ext cx="7772400" cy="381000"/>
          </a:xfrm>
        </p:spPr>
        <p:txBody>
          <a:bodyPr rtlCol="0">
            <a:normAutofit fontScale="90000"/>
          </a:bodyPr>
          <a:lstStyle/>
          <a:p>
            <a:pPr fontAlgn="auto">
              <a:spcAft>
                <a:spcPts val="0"/>
              </a:spcAft>
              <a:defRPr/>
            </a:pPr>
            <a:r>
              <a:rPr lang="en-US" sz="4000" b="1" smtClean="0">
                <a:solidFill>
                  <a:srgbClr val="004080"/>
                </a:solidFill>
                <a:latin typeface="Arial Unicode MS" pitchFamily="34" charset="-128"/>
              </a:rPr>
              <a:t>Osteoblast</a:t>
            </a:r>
            <a:endParaRPr lang="en-US" sz="4000" smtClean="0">
              <a:solidFill>
                <a:srgbClr val="004080"/>
              </a:solidFill>
              <a:latin typeface="Arial Unicode MS" pitchFamily="34" charset="-128"/>
            </a:endParaRPr>
          </a:p>
        </p:txBody>
      </p:sp>
      <p:pic>
        <p:nvPicPr>
          <p:cNvPr id="74755" name="Picture 3"/>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1371600" y="914400"/>
            <a:ext cx="6248400" cy="5691188"/>
          </a:xfrm>
        </p:spPr>
      </p:pic>
      <p:sp>
        <p:nvSpPr>
          <p:cNvPr id="74756" name="Text Box 4"/>
          <p:cNvSpPr txBox="1">
            <a:spLocks noChangeArrowheads="1"/>
          </p:cNvSpPr>
          <p:nvPr/>
        </p:nvSpPr>
        <p:spPr bwMode="auto">
          <a:xfrm>
            <a:off x="6705600" y="62484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400" i="0">
                <a:latin typeface="Skia" pitchFamily="1" charset="0"/>
              </a:rPr>
              <a:t>Kierszenbaum p. 122</a:t>
            </a:r>
          </a:p>
        </p:txBody>
      </p:sp>
      <p:sp>
        <p:nvSpPr>
          <p:cNvPr id="74757" name="Text Box 5"/>
          <p:cNvSpPr txBox="1">
            <a:spLocks noChangeArrowheads="1"/>
          </p:cNvSpPr>
          <p:nvPr/>
        </p:nvSpPr>
        <p:spPr bwMode="auto">
          <a:xfrm>
            <a:off x="1828800" y="29718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algn="r" eaLnBrk="1" hangingPunct="1">
              <a:spcBef>
                <a:spcPct val="50000"/>
              </a:spcBef>
            </a:pPr>
            <a:r>
              <a:rPr lang="en-US" sz="1400" i="0"/>
              <a:t>Matrix vesicles</a:t>
            </a:r>
          </a:p>
        </p:txBody>
      </p:sp>
      <p:sp>
        <p:nvSpPr>
          <p:cNvPr id="74758" name="Line 6"/>
          <p:cNvSpPr>
            <a:spLocks noChangeShapeType="1"/>
          </p:cNvSpPr>
          <p:nvPr/>
        </p:nvSpPr>
        <p:spPr bwMode="auto">
          <a:xfrm>
            <a:off x="3505200" y="3124200"/>
            <a:ext cx="381000" cy="152400"/>
          </a:xfrm>
          <a:prstGeom prst="line">
            <a:avLst/>
          </a:prstGeom>
          <a:noFill/>
          <a:ln w="9525">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304800"/>
            <a:ext cx="7772400" cy="457200"/>
          </a:xfrm>
        </p:spPr>
        <p:txBody>
          <a:bodyPr rtlCol="0">
            <a:normAutofit fontScale="90000"/>
          </a:bodyPr>
          <a:lstStyle/>
          <a:p>
            <a:pPr fontAlgn="auto">
              <a:spcAft>
                <a:spcPts val="0"/>
              </a:spcAft>
              <a:defRPr/>
            </a:pPr>
            <a:r>
              <a:rPr lang="en-US" sz="3600" b="1" smtClean="0">
                <a:solidFill>
                  <a:srgbClr val="000080"/>
                </a:solidFill>
                <a:latin typeface="Arial Unicode MS" pitchFamily="34" charset="-128"/>
              </a:rPr>
              <a:t>EM of Active Osteoblasts</a:t>
            </a:r>
            <a:endParaRPr lang="en-US" sz="3600" smtClean="0">
              <a:solidFill>
                <a:srgbClr val="000080"/>
              </a:solidFill>
              <a:latin typeface="Arial Unicode MS" pitchFamily="34" charset="-128"/>
            </a:endParaRPr>
          </a:p>
        </p:txBody>
      </p:sp>
      <p:pic>
        <p:nvPicPr>
          <p:cNvPr id="7577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838200"/>
            <a:ext cx="7848600" cy="5786438"/>
          </a:xfrm>
        </p:spPr>
      </p:pic>
      <p:sp>
        <p:nvSpPr>
          <p:cNvPr id="75780" name="Text Box 4"/>
          <p:cNvSpPr txBox="1">
            <a:spLocks noChangeArrowheads="1"/>
          </p:cNvSpPr>
          <p:nvPr/>
        </p:nvSpPr>
        <p:spPr bwMode="auto">
          <a:xfrm>
            <a:off x="3429000" y="5562600"/>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2000" i="0">
                <a:solidFill>
                  <a:schemeClr val="tx1"/>
                </a:solidFill>
                <a:latin typeface="Skia" pitchFamily="1" charset="0"/>
              </a:rPr>
              <a:t>steoid</a:t>
            </a:r>
          </a:p>
        </p:txBody>
      </p:sp>
      <p:sp>
        <p:nvSpPr>
          <p:cNvPr id="75781" name="Text Box 5"/>
          <p:cNvSpPr txBox="1">
            <a:spLocks noChangeArrowheads="1"/>
          </p:cNvSpPr>
          <p:nvPr/>
        </p:nvSpPr>
        <p:spPr bwMode="auto">
          <a:xfrm>
            <a:off x="6248400" y="66294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Weiss, 6</a:t>
            </a:r>
            <a:r>
              <a:rPr lang="en-US" baseline="30000"/>
              <a:t>th</a:t>
            </a:r>
            <a:r>
              <a:rPr lang="en-US"/>
              <a:t> ed., p. 225</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685800"/>
          </a:xfrm>
        </p:spPr>
        <p:txBody>
          <a:bodyPr rtlCol="0">
            <a:normAutofit fontScale="90000"/>
          </a:bodyPr>
          <a:lstStyle/>
          <a:p>
            <a:pPr fontAlgn="auto">
              <a:spcAft>
                <a:spcPts val="0"/>
              </a:spcAft>
              <a:defRPr/>
            </a:pPr>
            <a:r>
              <a:rPr lang="en-US" sz="4000" b="1" smtClean="0">
                <a:solidFill>
                  <a:srgbClr val="000099"/>
                </a:solidFill>
                <a:latin typeface="Arial Unicode MS" pitchFamily="34" charset="-128"/>
              </a:rPr>
              <a:t>Osteoclasts</a:t>
            </a:r>
            <a:endParaRPr lang="en-US" sz="4000" smtClean="0">
              <a:solidFill>
                <a:srgbClr val="000099"/>
              </a:solidFill>
              <a:latin typeface="Arial Unicode MS" pitchFamily="34" charset="-128"/>
            </a:endParaRPr>
          </a:p>
        </p:txBody>
      </p:sp>
      <p:pic>
        <p:nvPicPr>
          <p:cNvPr id="76803" name="Picture 3" descr="003"/>
          <p:cNvPicPr>
            <a:picLocks noGrp="1" noChangeAspect="1" noChangeArrowheads="1"/>
          </p:cNvPicPr>
          <p:nvPr>
            <p:ph type="chart" idx="1"/>
          </p:nvPr>
        </p:nvPicPr>
        <p:blipFill>
          <a:blip r:embed="rId2">
            <a:lum bright="-6000"/>
            <a:extLst>
              <a:ext uri="{28A0092B-C50C-407E-A947-70E740481C1C}">
                <a14:useLocalDpi xmlns:a14="http://schemas.microsoft.com/office/drawing/2010/main" val="0"/>
              </a:ext>
            </a:extLst>
          </a:blip>
          <a:srcRect/>
          <a:stretch>
            <a:fillRect/>
          </a:stretch>
        </p:blipFill>
        <p:spPr>
          <a:xfrm>
            <a:off x="0" y="1187450"/>
            <a:ext cx="9144000" cy="5670550"/>
          </a:xfrm>
        </p:spPr>
      </p:pic>
      <p:sp>
        <p:nvSpPr>
          <p:cNvPr id="76804" name="Text Box 4"/>
          <p:cNvSpPr txBox="1">
            <a:spLocks noChangeArrowheads="1"/>
          </p:cNvSpPr>
          <p:nvPr/>
        </p:nvSpPr>
        <p:spPr bwMode="auto">
          <a:xfrm>
            <a:off x="3124200" y="55626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2400" b="0" i="0">
                <a:solidFill>
                  <a:srgbClr val="FF9933"/>
                </a:solidFill>
                <a:ea typeface="Arial Unicode MS" pitchFamily="34" charset="-128"/>
                <a:cs typeface="Arial Unicode MS" pitchFamily="34" charset="-128"/>
              </a:rPr>
              <a:t>Howship’s lacuna</a:t>
            </a:r>
            <a:endParaRPr lang="en-US" sz="2400" b="0" i="0">
              <a:solidFill>
                <a:srgbClr val="000080"/>
              </a:solidFill>
              <a:ea typeface="Arial Unicode MS" pitchFamily="34" charset="-128"/>
              <a:cs typeface="Arial Unicode MS" pitchFamily="34" charset="-128"/>
            </a:endParaRPr>
          </a:p>
        </p:txBody>
      </p:sp>
      <p:sp>
        <p:nvSpPr>
          <p:cNvPr id="76805" name="Line 5"/>
          <p:cNvSpPr>
            <a:spLocks noChangeShapeType="1"/>
          </p:cNvSpPr>
          <p:nvPr/>
        </p:nvSpPr>
        <p:spPr bwMode="auto">
          <a:xfrm flipH="1" flipV="1">
            <a:off x="3733800" y="5257800"/>
            <a:ext cx="533400" cy="381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6806" name="Line 6"/>
          <p:cNvSpPr>
            <a:spLocks noChangeShapeType="1"/>
          </p:cNvSpPr>
          <p:nvPr/>
        </p:nvSpPr>
        <p:spPr bwMode="auto">
          <a:xfrm flipV="1">
            <a:off x="4800600" y="4953000"/>
            <a:ext cx="10668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6807" name="Text Box 7"/>
          <p:cNvSpPr txBox="1">
            <a:spLocks noChangeArrowheads="1"/>
          </p:cNvSpPr>
          <p:nvPr/>
        </p:nvSpPr>
        <p:spPr bwMode="auto">
          <a:xfrm>
            <a:off x="4572000" y="1066800"/>
            <a:ext cx="38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algn="r" eaLnBrk="1" hangingPunct="1">
              <a:spcBef>
                <a:spcPct val="50000"/>
              </a:spcBef>
            </a:pPr>
            <a:r>
              <a:rPr lang="en-US" sz="3600" i="0">
                <a:solidFill>
                  <a:srgbClr val="191919"/>
                </a:solidFill>
              </a:rPr>
              <a:t>c</a:t>
            </a:r>
          </a:p>
        </p:txBody>
      </p:sp>
      <p:sp>
        <p:nvSpPr>
          <p:cNvPr id="115720" name="Rectangle 8"/>
          <p:cNvSpPr>
            <a:spLocks noChangeArrowheads="1"/>
          </p:cNvSpPr>
          <p:nvPr/>
        </p:nvSpPr>
        <p:spPr bwMode="auto">
          <a:xfrm>
            <a:off x="3886200" y="4724400"/>
            <a:ext cx="457200" cy="533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09" name="Text Box 9"/>
          <p:cNvSpPr txBox="1">
            <a:spLocks noChangeArrowheads="1"/>
          </p:cNvSpPr>
          <p:nvPr/>
        </p:nvSpPr>
        <p:spPr bwMode="auto">
          <a:xfrm>
            <a:off x="7086600" y="8382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Wheater’s 5</a:t>
            </a:r>
            <a:r>
              <a:rPr lang="en-US" baseline="30000"/>
              <a:t>th</a:t>
            </a:r>
            <a:r>
              <a:rPr lang="en-US"/>
              <a:t> ed., p. 190</a:t>
            </a:r>
          </a:p>
        </p:txBody>
      </p:sp>
      <p:sp>
        <p:nvSpPr>
          <p:cNvPr id="76810" name="Freeform 9"/>
          <p:cNvSpPr>
            <a:spLocks/>
          </p:cNvSpPr>
          <p:nvPr/>
        </p:nvSpPr>
        <p:spPr bwMode="auto">
          <a:xfrm>
            <a:off x="6359525" y="3535363"/>
            <a:ext cx="111125" cy="217487"/>
          </a:xfrm>
          <a:custGeom>
            <a:avLst/>
            <a:gdLst>
              <a:gd name="T0" fmla="*/ 0 w 111217"/>
              <a:gd name="T1" fmla="*/ 216614 h 218364"/>
              <a:gd name="T2" fmla="*/ 27249 w 111217"/>
              <a:gd name="T3" fmla="*/ 175998 h 218364"/>
              <a:gd name="T4" fmla="*/ 109002 w 111217"/>
              <a:gd name="T5" fmla="*/ 0 h 218364"/>
              <a:gd name="T6" fmla="*/ 0 60000 65536"/>
              <a:gd name="T7" fmla="*/ 0 60000 65536"/>
              <a:gd name="T8" fmla="*/ 0 60000 65536"/>
              <a:gd name="T9" fmla="*/ 0 w 111217"/>
              <a:gd name="T10" fmla="*/ 0 h 218364"/>
              <a:gd name="T11" fmla="*/ 111217 w 111217"/>
              <a:gd name="T12" fmla="*/ 218364 h 218364"/>
            </a:gdLst>
            <a:ahLst/>
            <a:cxnLst>
              <a:cxn ang="T6">
                <a:pos x="T0" y="T1"/>
              </a:cxn>
              <a:cxn ang="T7">
                <a:pos x="T2" y="T3"/>
              </a:cxn>
              <a:cxn ang="T8">
                <a:pos x="T4" y="T5"/>
              </a:cxn>
            </a:cxnLst>
            <a:rect l="T9" t="T10" r="T11" b="T12"/>
            <a:pathLst>
              <a:path w="111217" h="218364">
                <a:moveTo>
                  <a:pt x="0" y="218364"/>
                </a:moveTo>
                <a:cubicBezTo>
                  <a:pt x="9098" y="204716"/>
                  <a:pt x="19576" y="191894"/>
                  <a:pt x="27295" y="177421"/>
                </a:cubicBezTo>
                <a:cubicBezTo>
                  <a:pt x="111217" y="20068"/>
                  <a:pt x="109182" y="73901"/>
                  <a:pt x="109182" y="0"/>
                </a:cubicBezTo>
              </a:path>
            </a:pathLst>
          </a:custGeom>
          <a:solidFill>
            <a:schemeClr val="accent1"/>
          </a:solidFill>
          <a:ln w="9525" cap="flat" cmpd="sng" algn="ctr">
            <a:solidFill>
              <a:schemeClr val="tx1"/>
            </a:solidFill>
            <a:prstDash val="solid"/>
            <a:round/>
            <a:headEnd type="none" w="med" len="med"/>
            <a:tailEnd type="none" w="med" len="med"/>
          </a:ln>
        </p:spPr>
        <p:txBody>
          <a:bodyPr/>
          <a:lstStyle/>
          <a:p>
            <a:endParaRPr lang="en-US"/>
          </a:p>
        </p:txBody>
      </p:sp>
      <p:sp>
        <p:nvSpPr>
          <p:cNvPr id="14" name="Freeform 13"/>
          <p:cNvSpPr>
            <a:spLocks/>
          </p:cNvSpPr>
          <p:nvPr/>
        </p:nvSpPr>
        <p:spPr bwMode="auto">
          <a:xfrm>
            <a:off x="5427663" y="3752850"/>
            <a:ext cx="1055687" cy="1133475"/>
          </a:xfrm>
          <a:custGeom>
            <a:avLst/>
            <a:gdLst>
              <a:gd name="T0" fmla="*/ 961242 w 1054357"/>
              <a:gd name="T1" fmla="*/ 0 h 1132765"/>
              <a:gd name="T2" fmla="*/ 1029653 w 1054357"/>
              <a:gd name="T3" fmla="*/ 150314 h 1132765"/>
              <a:gd name="T4" fmla="*/ 1029653 w 1054357"/>
              <a:gd name="T5" fmla="*/ 150314 h 1132765"/>
              <a:gd name="T6" fmla="*/ 1057019 w 1054357"/>
              <a:gd name="T7" fmla="*/ 232303 h 1132765"/>
              <a:gd name="T8" fmla="*/ 1043336 w 1054357"/>
              <a:gd name="T9" fmla="*/ 833558 h 1132765"/>
              <a:gd name="T10" fmla="*/ 1015971 w 1054357"/>
              <a:gd name="T11" fmla="*/ 915546 h 1132765"/>
              <a:gd name="T12" fmla="*/ 974924 w 1054357"/>
              <a:gd name="T13" fmla="*/ 956542 h 1132765"/>
              <a:gd name="T14" fmla="*/ 947560 w 1054357"/>
              <a:gd name="T15" fmla="*/ 997536 h 1132765"/>
              <a:gd name="T16" fmla="*/ 906513 w 1054357"/>
              <a:gd name="T17" fmla="*/ 1024865 h 1132765"/>
              <a:gd name="T18" fmla="*/ 783374 w 1054357"/>
              <a:gd name="T19" fmla="*/ 1120520 h 1132765"/>
              <a:gd name="T20" fmla="*/ 550776 w 1054357"/>
              <a:gd name="T21" fmla="*/ 1134185 h 1132765"/>
              <a:gd name="T22" fmla="*/ 249768 w 1054357"/>
              <a:gd name="T23" fmla="*/ 1120520 h 1132765"/>
              <a:gd name="T24" fmla="*/ 126628 w 1054357"/>
              <a:gd name="T25" fmla="*/ 1106855 h 11327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4357"/>
              <a:gd name="T40" fmla="*/ 0 h 1132765"/>
              <a:gd name="T41" fmla="*/ 1054357 w 1054357"/>
              <a:gd name="T42" fmla="*/ 1132765 h 11327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4357" h="1132765">
                <a:moveTo>
                  <a:pt x="958822" y="0"/>
                </a:moveTo>
                <a:cubicBezTo>
                  <a:pt x="978904" y="100407"/>
                  <a:pt x="959603" y="48938"/>
                  <a:pt x="1027061" y="150126"/>
                </a:cubicBezTo>
                <a:lnTo>
                  <a:pt x="1054357" y="232012"/>
                </a:lnTo>
                <a:cubicBezTo>
                  <a:pt x="1049808" y="432179"/>
                  <a:pt x="1052701" y="632654"/>
                  <a:pt x="1040709" y="832514"/>
                </a:cubicBezTo>
                <a:cubicBezTo>
                  <a:pt x="1038986" y="861234"/>
                  <a:pt x="1033758" y="894055"/>
                  <a:pt x="1013413" y="914400"/>
                </a:cubicBezTo>
                <a:cubicBezTo>
                  <a:pt x="999765" y="928048"/>
                  <a:pt x="984826" y="940517"/>
                  <a:pt x="972470" y="955344"/>
                </a:cubicBezTo>
                <a:cubicBezTo>
                  <a:pt x="961969" y="967945"/>
                  <a:pt x="956772" y="984689"/>
                  <a:pt x="945174" y="996287"/>
                </a:cubicBezTo>
                <a:cubicBezTo>
                  <a:pt x="933576" y="1007885"/>
                  <a:pt x="916832" y="1013081"/>
                  <a:pt x="904231" y="1023582"/>
                </a:cubicBezTo>
                <a:cubicBezTo>
                  <a:pt x="871513" y="1050847"/>
                  <a:pt x="825941" y="1116497"/>
                  <a:pt x="781401" y="1119117"/>
                </a:cubicBezTo>
                <a:lnTo>
                  <a:pt x="549389" y="1132765"/>
                </a:lnTo>
                <a:cubicBezTo>
                  <a:pt x="449306" y="1128216"/>
                  <a:pt x="349031" y="1126801"/>
                  <a:pt x="249139" y="1119117"/>
                </a:cubicBezTo>
                <a:cubicBezTo>
                  <a:pt x="0" y="1099952"/>
                  <a:pt x="422469" y="1105469"/>
                  <a:pt x="126309" y="1105469"/>
                </a:cubicBezTo>
              </a:path>
            </a:pathLst>
          </a:custGeom>
          <a:noFill/>
          <a:ln w="38100" cap="flat" cmpd="sng" algn="ctr">
            <a:solidFill>
              <a:srgbClr val="FF9933"/>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3001963" y="4927600"/>
            <a:ext cx="1611312" cy="346075"/>
          </a:xfrm>
          <a:custGeom>
            <a:avLst/>
            <a:gdLst>
              <a:gd name="T0" fmla="*/ 0 w 1610436"/>
              <a:gd name="T1" fmla="*/ 0 h 346849"/>
              <a:gd name="T2" fmla="*/ 95587 w 1610436"/>
              <a:gd name="T3" fmla="*/ 95321 h 346849"/>
              <a:gd name="T4" fmla="*/ 136552 w 1610436"/>
              <a:gd name="T5" fmla="*/ 122556 h 346849"/>
              <a:gd name="T6" fmla="*/ 218484 w 1610436"/>
              <a:gd name="T7" fmla="*/ 149790 h 346849"/>
              <a:gd name="T8" fmla="*/ 368690 w 1610436"/>
              <a:gd name="T9" fmla="*/ 217877 h 346849"/>
              <a:gd name="T10" fmla="*/ 491587 w 1610436"/>
              <a:gd name="T11" fmla="*/ 258728 h 346849"/>
              <a:gd name="T12" fmla="*/ 573518 w 1610436"/>
              <a:gd name="T13" fmla="*/ 313198 h 346849"/>
              <a:gd name="T14" fmla="*/ 764691 w 1610436"/>
              <a:gd name="T15" fmla="*/ 313198 h 346849"/>
              <a:gd name="T16" fmla="*/ 1174346 w 1610436"/>
              <a:gd name="T17" fmla="*/ 299581 h 346849"/>
              <a:gd name="T18" fmla="*/ 1228967 w 1610436"/>
              <a:gd name="T19" fmla="*/ 285963 h 346849"/>
              <a:gd name="T20" fmla="*/ 1324553 w 1610436"/>
              <a:gd name="T21" fmla="*/ 272346 h 346849"/>
              <a:gd name="T22" fmla="*/ 1406485 w 1610436"/>
              <a:gd name="T23" fmla="*/ 204259 h 346849"/>
              <a:gd name="T24" fmla="*/ 1447450 w 1610436"/>
              <a:gd name="T25" fmla="*/ 190642 h 346849"/>
              <a:gd name="T26" fmla="*/ 1488415 w 1610436"/>
              <a:gd name="T27" fmla="*/ 149790 h 346849"/>
              <a:gd name="T28" fmla="*/ 1611312 w 1610436"/>
              <a:gd name="T29" fmla="*/ 40852 h 346849"/>
              <a:gd name="T30" fmla="*/ 1611312 w 1610436"/>
              <a:gd name="T31" fmla="*/ 27234 h 3468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10436" h="346849">
                <a:moveTo>
                  <a:pt x="0" y="0"/>
                </a:moveTo>
                <a:cubicBezTo>
                  <a:pt x="89963" y="134941"/>
                  <a:pt x="11459" y="53495"/>
                  <a:pt x="95535" y="95534"/>
                </a:cubicBezTo>
                <a:cubicBezTo>
                  <a:pt x="110206" y="102870"/>
                  <a:pt x="121489" y="116168"/>
                  <a:pt x="136478" y="122830"/>
                </a:cubicBezTo>
                <a:cubicBezTo>
                  <a:pt x="162770" y="134515"/>
                  <a:pt x="218365" y="150125"/>
                  <a:pt x="218365" y="150125"/>
                </a:cubicBezTo>
                <a:cubicBezTo>
                  <a:pt x="351499" y="238882"/>
                  <a:pt x="245493" y="183222"/>
                  <a:pt x="368490" y="218364"/>
                </a:cubicBezTo>
                <a:cubicBezTo>
                  <a:pt x="409987" y="230220"/>
                  <a:pt x="491320" y="259307"/>
                  <a:pt x="491320" y="259307"/>
                </a:cubicBezTo>
                <a:cubicBezTo>
                  <a:pt x="518615" y="277504"/>
                  <a:pt x="544529" y="297966"/>
                  <a:pt x="573206" y="313898"/>
                </a:cubicBezTo>
                <a:cubicBezTo>
                  <a:pt x="632517" y="346849"/>
                  <a:pt x="702168" y="316928"/>
                  <a:pt x="764275" y="313898"/>
                </a:cubicBezTo>
                <a:cubicBezTo>
                  <a:pt x="900666" y="307245"/>
                  <a:pt x="1037230" y="304800"/>
                  <a:pt x="1173708" y="300251"/>
                </a:cubicBezTo>
                <a:cubicBezTo>
                  <a:pt x="1191905" y="295702"/>
                  <a:pt x="1209845" y="289958"/>
                  <a:pt x="1228299" y="286603"/>
                </a:cubicBezTo>
                <a:cubicBezTo>
                  <a:pt x="1259948" y="280849"/>
                  <a:pt x="1293022" y="282199"/>
                  <a:pt x="1323833" y="272955"/>
                </a:cubicBezTo>
                <a:cubicBezTo>
                  <a:pt x="1364427" y="260777"/>
                  <a:pt x="1372487" y="226871"/>
                  <a:pt x="1405720" y="204716"/>
                </a:cubicBezTo>
                <a:cubicBezTo>
                  <a:pt x="1417690" y="196736"/>
                  <a:pt x="1433015" y="195617"/>
                  <a:pt x="1446663" y="191068"/>
                </a:cubicBezTo>
                <a:cubicBezTo>
                  <a:pt x="1460311" y="177420"/>
                  <a:pt x="1472779" y="162481"/>
                  <a:pt x="1487606" y="150125"/>
                </a:cubicBezTo>
                <a:cubicBezTo>
                  <a:pt x="1520945" y="122343"/>
                  <a:pt x="1610436" y="85185"/>
                  <a:pt x="1610436" y="40943"/>
                </a:cubicBezTo>
                <a:lnTo>
                  <a:pt x="1610436" y="27295"/>
                </a:lnTo>
              </a:path>
            </a:pathLst>
          </a:custGeom>
          <a:noFill/>
          <a:ln w="38100" cap="flat" cmpd="sng" algn="ctr">
            <a:solidFill>
              <a:srgbClr val="FF9933"/>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5720"/>
                                        </p:tgtEl>
                                        <p:attrNameLst>
                                          <p:attrName>style.visibility</p:attrName>
                                        </p:attrNameLst>
                                      </p:cBhvr>
                                      <p:to>
                                        <p:strVal val="visible"/>
                                      </p:to>
                                    </p:set>
                                    <p:animEffect transition="in" filter="blinds(horizontal)">
                                      <p:cBhvr>
                                        <p:cTn id="15" dur="5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0" grpId="0" animBg="1"/>
      <p:bldP spid="14"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304800"/>
            <a:ext cx="7772400" cy="533400"/>
          </a:xfrm>
        </p:spPr>
        <p:txBody>
          <a:bodyPr rtlCol="0">
            <a:normAutofit fontScale="90000"/>
          </a:bodyPr>
          <a:lstStyle/>
          <a:p>
            <a:pPr fontAlgn="auto">
              <a:spcAft>
                <a:spcPts val="0"/>
              </a:spcAft>
              <a:defRPr/>
            </a:pPr>
            <a:r>
              <a:rPr lang="en-US" sz="4000" b="1" smtClean="0">
                <a:solidFill>
                  <a:srgbClr val="004080"/>
                </a:solidFill>
                <a:latin typeface="Arial Unicode MS" pitchFamily="34" charset="-128"/>
              </a:rPr>
              <a:t>Osteoclast and Bone Resorption</a:t>
            </a:r>
          </a:p>
        </p:txBody>
      </p:sp>
      <p:pic>
        <p:nvPicPr>
          <p:cNvPr id="77827" name="Picture 5"/>
          <p:cNvPicPr>
            <a:picLocks noGrp="1" noChangeAspect="1" noChangeArrowheads="1"/>
          </p:cNvPicPr>
          <p:nvPr>
            <p:ph sz="half" idx="1"/>
          </p:nvPr>
        </p:nvPicPr>
        <p:blipFill>
          <a:blip r:embed="rId2">
            <a:lum bright="-6000"/>
            <a:extLst>
              <a:ext uri="{28A0092B-C50C-407E-A947-70E740481C1C}">
                <a14:useLocalDpi xmlns:a14="http://schemas.microsoft.com/office/drawing/2010/main" val="0"/>
              </a:ext>
            </a:extLst>
          </a:blip>
          <a:srcRect r="6779"/>
          <a:stretch>
            <a:fillRect/>
          </a:stretch>
        </p:blipFill>
        <p:spPr>
          <a:xfrm>
            <a:off x="0" y="1549400"/>
            <a:ext cx="4191000" cy="4318000"/>
          </a:xfrm>
          <a:noFill/>
        </p:spPr>
      </p:pic>
      <p:pic>
        <p:nvPicPr>
          <p:cNvPr id="77828" name="Picture 6"/>
          <p:cNvPicPr>
            <a:picLocks noGrp="1" noChangeAspect="1" noChangeArrowheads="1"/>
          </p:cNvPicPr>
          <p:nvPr>
            <p:ph type="body" sz="half" idx="2"/>
          </p:nvPr>
        </p:nvPicPr>
        <p:blipFill>
          <a:blip r:embed="rId3">
            <a:lum bright="-6000"/>
            <a:extLst>
              <a:ext uri="{28A0092B-C50C-407E-A947-70E740481C1C}">
                <a14:useLocalDpi xmlns:a14="http://schemas.microsoft.com/office/drawing/2010/main" val="0"/>
              </a:ext>
            </a:extLst>
          </a:blip>
          <a:srcRect/>
          <a:stretch>
            <a:fillRect/>
          </a:stretch>
        </p:blipFill>
        <p:spPr>
          <a:xfrm>
            <a:off x="4343400" y="2051050"/>
            <a:ext cx="4800600" cy="3294063"/>
          </a:xfrm>
          <a:noFill/>
        </p:spPr>
      </p:pic>
      <p:sp>
        <p:nvSpPr>
          <p:cNvPr id="77829" name="Text Box 7"/>
          <p:cNvSpPr txBox="1">
            <a:spLocks noChangeArrowheads="1"/>
          </p:cNvSpPr>
          <p:nvPr/>
        </p:nvSpPr>
        <p:spPr bwMode="auto">
          <a:xfrm>
            <a:off x="838200" y="6096000"/>
            <a:ext cx="2895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Kierszenbaum, p. 124</a:t>
            </a:r>
          </a:p>
        </p:txBody>
      </p:sp>
      <p:sp>
        <p:nvSpPr>
          <p:cNvPr id="77830" name="Text Box 8"/>
          <p:cNvSpPr txBox="1">
            <a:spLocks noChangeArrowheads="1"/>
          </p:cNvSpPr>
          <p:nvPr/>
        </p:nvSpPr>
        <p:spPr bwMode="auto">
          <a:xfrm>
            <a:off x="5486400" y="54864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a:t>Junqueira &amp; Carneiro, 10</a:t>
            </a:r>
            <a:r>
              <a:rPr lang="en-US" baseline="30000"/>
              <a:t>th</a:t>
            </a:r>
            <a:r>
              <a:rPr lang="en-US"/>
              <a:t> ed., p.143</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5181600" y="533400"/>
            <a:ext cx="3962400" cy="3352800"/>
          </a:xfrm>
        </p:spPr>
        <p:txBody>
          <a:bodyPr/>
          <a:lstStyle/>
          <a:p>
            <a:r>
              <a:rPr lang="en-US" sz="4000" b="1" smtClean="0">
                <a:solidFill>
                  <a:srgbClr val="004080"/>
                </a:solidFill>
                <a:latin typeface="Arial Unicode MS" pitchFamily="34" charset="-128"/>
              </a:rPr>
              <a:t>Osteoclast (EM)</a:t>
            </a:r>
            <a:br>
              <a:rPr lang="en-US" sz="4000" b="1" smtClean="0">
                <a:solidFill>
                  <a:srgbClr val="004080"/>
                </a:solidFill>
                <a:latin typeface="Arial Unicode MS" pitchFamily="34" charset="-128"/>
              </a:rPr>
            </a:br>
            <a:r>
              <a:rPr lang="en-US" sz="4000" b="1" smtClean="0">
                <a:solidFill>
                  <a:srgbClr val="004080"/>
                </a:solidFill>
                <a:latin typeface="Arial Unicode MS" pitchFamily="34" charset="-128"/>
              </a:rPr>
              <a:t/>
            </a:r>
            <a:br>
              <a:rPr lang="en-US" sz="4000" b="1" smtClean="0">
                <a:solidFill>
                  <a:srgbClr val="004080"/>
                </a:solidFill>
                <a:latin typeface="Arial Unicode MS" pitchFamily="34" charset="-128"/>
              </a:rPr>
            </a:br>
            <a:r>
              <a:rPr lang="en-US" sz="4000" b="1" smtClean="0">
                <a:solidFill>
                  <a:srgbClr val="004080"/>
                </a:solidFill>
                <a:latin typeface="Arial Unicode MS" pitchFamily="34" charset="-128"/>
              </a:rPr>
              <a:t/>
            </a:r>
            <a:br>
              <a:rPr lang="en-US" sz="4000" b="1" smtClean="0">
                <a:solidFill>
                  <a:srgbClr val="004080"/>
                </a:solidFill>
                <a:latin typeface="Arial Unicode MS" pitchFamily="34" charset="-128"/>
              </a:rPr>
            </a:br>
            <a:r>
              <a:rPr lang="en-US" sz="2400" b="1" smtClean="0">
                <a:solidFill>
                  <a:srgbClr val="004080"/>
                </a:solidFill>
                <a:latin typeface="Arial Unicode MS" pitchFamily="34" charset="-128"/>
              </a:rPr>
              <a:t>Note the ruffled border of the cell and resorbing bone matrix</a:t>
            </a:r>
            <a:endParaRPr lang="en-US" sz="4000" smtClean="0">
              <a:solidFill>
                <a:srgbClr val="000080"/>
              </a:solidFill>
              <a:latin typeface="Arial Unicode MS" pitchFamily="34" charset="-128"/>
            </a:endParaRPr>
          </a:p>
        </p:txBody>
      </p:sp>
      <p:pic>
        <p:nvPicPr>
          <p:cNvPr id="78851" name="Picture 5" descr="ClastEM"/>
          <p:cNvPicPr>
            <a:picLocks noGrp="1" noChangeAspect="1" noChangeArrowheads="1"/>
          </p:cNvPicPr>
          <p:nvPr>
            <p:ph type="chart" idx="1"/>
          </p:nvPr>
        </p:nvPicPr>
        <p:blipFill>
          <a:blip r:embed="rId2">
            <a:lum bright="-14000" contrast="24000"/>
            <a:extLst>
              <a:ext uri="{28A0092B-C50C-407E-A947-70E740481C1C}">
                <a14:useLocalDpi xmlns:a14="http://schemas.microsoft.com/office/drawing/2010/main" val="0"/>
              </a:ext>
            </a:extLst>
          </a:blip>
          <a:srcRect/>
          <a:stretch>
            <a:fillRect/>
          </a:stretch>
        </p:blipFill>
        <p:spPr>
          <a:xfrm>
            <a:off x="0" y="0"/>
            <a:ext cx="4840288" cy="6858000"/>
          </a:xfrm>
        </p:spPr>
      </p:pic>
      <p:sp>
        <p:nvSpPr>
          <p:cNvPr id="78852" name="Text Box 6"/>
          <p:cNvSpPr txBox="1">
            <a:spLocks noChangeArrowheads="1"/>
          </p:cNvSpPr>
          <p:nvPr/>
        </p:nvSpPr>
        <p:spPr bwMode="auto">
          <a:xfrm>
            <a:off x="5257800" y="51816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algn="r" eaLnBrk="1" hangingPunct="1">
              <a:spcBef>
                <a:spcPct val="50000"/>
              </a:spcBef>
            </a:pPr>
            <a:r>
              <a:rPr lang="en-US" sz="1800" i="0">
                <a:solidFill>
                  <a:srgbClr val="000080"/>
                </a:solidFill>
              </a:rPr>
              <a:t>Ruffled border</a:t>
            </a:r>
          </a:p>
        </p:txBody>
      </p:sp>
      <p:sp>
        <p:nvSpPr>
          <p:cNvPr id="78853" name="Line 7"/>
          <p:cNvSpPr>
            <a:spLocks noChangeShapeType="1"/>
          </p:cNvSpPr>
          <p:nvPr/>
        </p:nvSpPr>
        <p:spPr bwMode="auto">
          <a:xfrm flipH="1">
            <a:off x="3429000" y="5410200"/>
            <a:ext cx="18288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4" name="Text Box 8"/>
          <p:cNvSpPr txBox="1">
            <a:spLocks noChangeArrowheads="1"/>
          </p:cNvSpPr>
          <p:nvPr/>
        </p:nvSpPr>
        <p:spPr bwMode="auto">
          <a:xfrm>
            <a:off x="5334000" y="6400800"/>
            <a:ext cx="281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algn="r" eaLnBrk="1" hangingPunct="1">
              <a:spcBef>
                <a:spcPct val="50000"/>
              </a:spcBef>
            </a:pPr>
            <a:r>
              <a:rPr lang="en-US"/>
              <a:t>Bloom &amp; Fawcett, 12</a:t>
            </a:r>
            <a:r>
              <a:rPr lang="en-US" baseline="30000"/>
              <a:t>th</a:t>
            </a:r>
            <a:r>
              <a:rPr lang="en-US"/>
              <a:t> ed., p. 210</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304800"/>
            <a:ext cx="7772400" cy="1143000"/>
          </a:xfrm>
        </p:spPr>
        <p:txBody>
          <a:bodyPr/>
          <a:lstStyle/>
          <a:p>
            <a:pPr algn="l"/>
            <a:r>
              <a:rPr lang="en-US" sz="4000" smtClean="0">
                <a:solidFill>
                  <a:srgbClr val="000080"/>
                </a:solidFill>
                <a:latin typeface="Arial Unicode MS" pitchFamily="34" charset="-128"/>
              </a:rPr>
              <a:t>	  </a:t>
            </a:r>
            <a:r>
              <a:rPr lang="en-US" sz="4000" b="1" smtClean="0">
                <a:solidFill>
                  <a:srgbClr val="000080"/>
                </a:solidFill>
                <a:latin typeface="Arial Unicode MS" pitchFamily="34" charset="-128"/>
              </a:rPr>
              <a:t>Immature and Mature Bone</a:t>
            </a:r>
            <a:br>
              <a:rPr lang="en-US" sz="4000" b="1" smtClean="0">
                <a:solidFill>
                  <a:srgbClr val="000080"/>
                </a:solidFill>
                <a:latin typeface="Arial Unicode MS" pitchFamily="34" charset="-128"/>
              </a:rPr>
            </a:br>
            <a:r>
              <a:rPr lang="en-US" sz="4000" b="1" smtClean="0">
                <a:solidFill>
                  <a:srgbClr val="000080"/>
                </a:solidFill>
                <a:latin typeface="Arial Unicode MS" pitchFamily="34" charset="-128"/>
              </a:rPr>
              <a:t>            </a:t>
            </a:r>
            <a:r>
              <a:rPr lang="en-US" sz="2400" b="1" smtClean="0">
                <a:solidFill>
                  <a:srgbClr val="000080"/>
                </a:solidFill>
                <a:latin typeface="Arial Unicode MS" pitchFamily="34" charset="-128"/>
              </a:rPr>
              <a:t>(nonlamellar, bundle, or woven bone)</a:t>
            </a:r>
            <a:endParaRPr lang="en-US" sz="4000" smtClean="0">
              <a:solidFill>
                <a:srgbClr val="000080"/>
              </a:solidFill>
              <a:latin typeface="Arial Unicode MS" pitchFamily="34" charset="-128"/>
            </a:endParaRPr>
          </a:p>
        </p:txBody>
      </p:sp>
      <p:pic>
        <p:nvPicPr>
          <p:cNvPr id="79875" name="Picture 3" descr="immaturebone"/>
          <p:cNvPicPr>
            <a:picLocks noChangeAspect="1" noChangeArrowheads="1"/>
          </p:cNvPicPr>
          <p:nvPr>
            <p:ph type="chart" idx="1"/>
          </p:nvPr>
        </p:nvPicPr>
        <p:blipFill>
          <a:blip r:embed="rId2">
            <a:lum bright="-12000" contrast="6000"/>
            <a:extLst>
              <a:ext uri="{28A0092B-C50C-407E-A947-70E740481C1C}">
                <a14:useLocalDpi xmlns:a14="http://schemas.microsoft.com/office/drawing/2010/main" val="0"/>
              </a:ext>
            </a:extLst>
          </a:blip>
          <a:srcRect/>
          <a:stretch>
            <a:fillRect/>
          </a:stretch>
        </p:blipFill>
        <p:spPr>
          <a:xfrm>
            <a:off x="533400" y="1582738"/>
            <a:ext cx="8229600" cy="5005387"/>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304800"/>
            <a:ext cx="7772400" cy="381000"/>
          </a:xfrm>
        </p:spPr>
        <p:txBody>
          <a:bodyPr rtlCol="0">
            <a:normAutofit fontScale="90000"/>
          </a:bodyPr>
          <a:lstStyle/>
          <a:p>
            <a:pPr fontAlgn="auto">
              <a:spcAft>
                <a:spcPts val="0"/>
              </a:spcAft>
              <a:defRPr/>
            </a:pPr>
            <a:r>
              <a:rPr lang="en-US" sz="3200" smtClean="0">
                <a:latin typeface="Arial Unicode MS" pitchFamily="34" charset="-128"/>
              </a:rPr>
              <a:t>Learning Objectives</a:t>
            </a:r>
          </a:p>
        </p:txBody>
      </p:sp>
      <p:sp>
        <p:nvSpPr>
          <p:cNvPr id="80899" name="Rectangle 3"/>
          <p:cNvSpPr>
            <a:spLocks noGrp="1" noChangeArrowheads="1"/>
          </p:cNvSpPr>
          <p:nvPr>
            <p:ph idx="1"/>
          </p:nvPr>
        </p:nvSpPr>
        <p:spPr>
          <a:xfrm>
            <a:off x="609600" y="1371600"/>
            <a:ext cx="7772400" cy="5181600"/>
          </a:xfrm>
        </p:spPr>
        <p:txBody>
          <a:bodyPr/>
          <a:lstStyle/>
          <a:p>
            <a:pPr>
              <a:buFontTx/>
              <a:buNone/>
            </a:pPr>
            <a:r>
              <a:rPr lang="en-US" sz="2000" smtClean="0">
                <a:latin typeface="Arial Unicode MS" pitchFamily="34" charset="-128"/>
              </a:rPr>
              <a:t>Cartilage</a:t>
            </a:r>
          </a:p>
          <a:p>
            <a:r>
              <a:rPr lang="en-US" sz="1800" smtClean="0">
                <a:latin typeface="Arial Unicode MS" pitchFamily="34" charset="-128"/>
              </a:rPr>
              <a:t>Be able to recognize the three major cartilage types in light microscopic sections and know where in the body each type occurs.</a:t>
            </a:r>
          </a:p>
          <a:p>
            <a:endParaRPr lang="en-US" sz="1800" smtClean="0">
              <a:latin typeface="Arial Unicode MS" pitchFamily="34" charset="-128"/>
            </a:endParaRPr>
          </a:p>
          <a:p>
            <a:r>
              <a:rPr lang="en-US" sz="1800" smtClean="0">
                <a:latin typeface="Arial Unicode MS" pitchFamily="34" charset="-128"/>
              </a:rPr>
              <a:t>Be able to identify cells and structures in sections of cartilages (chondroblast, chondrocyte, lacuna, isogenous group, two type of matrix, perichondrium, etc).</a:t>
            </a:r>
          </a:p>
          <a:p>
            <a:endParaRPr lang="en-US" sz="1800" smtClean="0">
              <a:latin typeface="Arial Unicode MS" pitchFamily="34" charset="-128"/>
            </a:endParaRPr>
          </a:p>
          <a:p>
            <a:r>
              <a:rPr lang="en-US" sz="1800" smtClean="0">
                <a:latin typeface="Arial Unicode MS" pitchFamily="34" charset="-128"/>
              </a:rPr>
              <a:t>Know the contents of cartilage matrix and understand the molecular basis for resilience of cartilage.</a:t>
            </a:r>
          </a:p>
          <a:p>
            <a:endParaRPr lang="en-US" sz="1800" smtClean="0">
              <a:latin typeface="Arial Unicode MS" pitchFamily="34" charset="-128"/>
            </a:endParaRPr>
          </a:p>
          <a:p>
            <a:r>
              <a:rPr lang="en-US" sz="1800" smtClean="0">
                <a:latin typeface="Arial Unicode MS" pitchFamily="34" charset="-128"/>
              </a:rPr>
              <a:t>Be able to describe the process of chondrogenesis and know how cartilage grows.</a:t>
            </a:r>
          </a:p>
          <a:p>
            <a:endParaRPr lang="en-US" sz="1800" smtClean="0">
              <a:latin typeface="Arial Unicode MS" pitchFamily="34" charset="-128"/>
            </a:endParaRPr>
          </a:p>
          <a:p>
            <a:r>
              <a:rPr lang="en-US" sz="1800" smtClean="0">
                <a:latin typeface="Arial Unicode MS" pitchFamily="34" charset="-128"/>
              </a:rPr>
              <a:t>Understand what changes occur with aging in the matrix.</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3400" y="0"/>
            <a:ext cx="7772400" cy="1143000"/>
          </a:xfrm>
        </p:spPr>
        <p:txBody>
          <a:bodyPr/>
          <a:lstStyle/>
          <a:p>
            <a:r>
              <a:rPr lang="en-US" sz="3200" b="1" smtClean="0">
                <a:latin typeface="Arial Unicode MS" pitchFamily="34" charset="-128"/>
              </a:rPr>
              <a:t>Learning Objectives</a:t>
            </a:r>
          </a:p>
        </p:txBody>
      </p:sp>
      <p:sp>
        <p:nvSpPr>
          <p:cNvPr id="81923" name="Rectangle 3"/>
          <p:cNvSpPr>
            <a:spLocks noGrp="1" noChangeArrowheads="1"/>
          </p:cNvSpPr>
          <p:nvPr>
            <p:ph idx="1"/>
          </p:nvPr>
        </p:nvSpPr>
        <p:spPr>
          <a:xfrm>
            <a:off x="533400" y="1371600"/>
            <a:ext cx="7772400" cy="4114800"/>
          </a:xfrm>
        </p:spPr>
        <p:txBody>
          <a:bodyPr/>
          <a:lstStyle/>
          <a:p>
            <a:pPr>
              <a:buFontTx/>
              <a:buNone/>
            </a:pPr>
            <a:r>
              <a:rPr lang="en-US" sz="2000" b="1" smtClean="0">
                <a:latin typeface="Arial Unicode MS" pitchFamily="34" charset="-128"/>
              </a:rPr>
              <a:t>Adult Bone</a:t>
            </a:r>
          </a:p>
          <a:p>
            <a:r>
              <a:rPr lang="en-US" sz="1800" smtClean="0">
                <a:latin typeface="Arial Unicode MS" pitchFamily="34" charset="-128"/>
              </a:rPr>
              <a:t>Be able to recognize compact and cancellous bone in conventional and ground sections and know the structural differences in the two types.</a:t>
            </a:r>
          </a:p>
          <a:p>
            <a:endParaRPr lang="en-US" sz="1800" smtClean="0">
              <a:latin typeface="Arial Unicode MS" pitchFamily="34" charset="-128"/>
            </a:endParaRPr>
          </a:p>
          <a:p>
            <a:r>
              <a:rPr lang="en-US" sz="1800" smtClean="0">
                <a:latin typeface="Arial Unicode MS" pitchFamily="34" charset="-128"/>
              </a:rPr>
              <a:t>Be able to identify the component parts of adult bone and know their functions (e.g. periosteum, endosteum, osteon, canaliculus, lacuna,  osteocyte, Haversian and Volkmann canal).</a:t>
            </a:r>
          </a:p>
          <a:p>
            <a:endParaRPr lang="en-US" sz="1800" smtClean="0">
              <a:latin typeface="Arial Unicode MS" pitchFamily="34" charset="-128"/>
            </a:endParaRPr>
          </a:p>
          <a:p>
            <a:r>
              <a:rPr lang="en-US" sz="1800" smtClean="0">
                <a:latin typeface="Arial Unicode MS" pitchFamily="34" charset="-128"/>
              </a:rPr>
              <a:t>Be able to recognize the cells in adult bone at the light and EM level and know their functions (e.g. active and inactive osteoblasts, osteocytes, osteoclasts).</a:t>
            </a:r>
          </a:p>
          <a:p>
            <a:endParaRPr lang="en-US" sz="1800" smtClean="0">
              <a:latin typeface="Arial Unicode MS" pitchFamily="34" charset="-128"/>
            </a:endParaRPr>
          </a:p>
          <a:p>
            <a:r>
              <a:rPr lang="en-US" sz="1800" smtClean="0">
                <a:latin typeface="Arial Unicode MS" pitchFamily="34" charset="-128"/>
              </a:rPr>
              <a:t>Know the major differences in matrix contents of cartilage and bone.</a:t>
            </a:r>
          </a:p>
          <a:p>
            <a:endParaRPr lang="en-US" sz="2000" b="1" smtClean="0">
              <a:latin typeface="Arial Unicode MS"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228600"/>
            <a:ext cx="7772400" cy="533400"/>
          </a:xfrm>
        </p:spPr>
        <p:txBody>
          <a:bodyPr rtlCol="0">
            <a:normAutofit fontScale="90000"/>
          </a:bodyPr>
          <a:lstStyle/>
          <a:p>
            <a:pPr fontAlgn="auto">
              <a:spcAft>
                <a:spcPts val="0"/>
              </a:spcAft>
              <a:defRPr/>
            </a:pPr>
            <a:r>
              <a:rPr lang="en-US" sz="4000" b="1" smtClean="0">
                <a:solidFill>
                  <a:srgbClr val="004080"/>
                </a:solidFill>
                <a:latin typeface="Arial Unicode MS" pitchFamily="34" charset="-128"/>
              </a:rPr>
              <a:t>Beginning of cartilage Formation</a:t>
            </a:r>
            <a:endParaRPr lang="en-US" sz="4000" smtClean="0">
              <a:latin typeface="Arial Unicode MS" pitchFamily="34" charset="-128"/>
            </a:endParaRPr>
          </a:p>
        </p:txBody>
      </p:sp>
      <p:pic>
        <p:nvPicPr>
          <p:cNvPr id="28675" name="Picture 4"/>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l="7921" t="16275"/>
          <a:stretch>
            <a:fillRect/>
          </a:stretch>
        </p:blipFill>
        <p:spPr>
          <a:xfrm>
            <a:off x="304800" y="974725"/>
            <a:ext cx="8610600" cy="5732463"/>
          </a:xfrm>
        </p:spPr>
      </p:pic>
      <p:sp>
        <p:nvSpPr>
          <p:cNvPr id="28676" name="Line 3"/>
          <p:cNvSpPr>
            <a:spLocks noChangeShapeType="1"/>
          </p:cNvSpPr>
          <p:nvPr/>
        </p:nvSpPr>
        <p:spPr bwMode="auto">
          <a:xfrm>
            <a:off x="4495800" y="5257800"/>
            <a:ext cx="4572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77" name="TextBox 4"/>
          <p:cNvSpPr txBox="1">
            <a:spLocks noChangeArrowheads="1"/>
          </p:cNvSpPr>
          <p:nvPr/>
        </p:nvSpPr>
        <p:spPr bwMode="auto">
          <a:xfrm>
            <a:off x="1219200" y="6019800"/>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r>
              <a:rPr lang="en-US" sz="2000" i="0">
                <a:solidFill>
                  <a:srgbClr val="006699"/>
                </a:solidFill>
              </a:rPr>
              <a:t>“pluripotent”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52400"/>
            <a:ext cx="5257800" cy="381000"/>
          </a:xfrm>
        </p:spPr>
        <p:txBody>
          <a:bodyPr rtlCol="0">
            <a:normAutofit fontScale="90000"/>
          </a:bodyPr>
          <a:lstStyle/>
          <a:p>
            <a:pPr fontAlgn="auto">
              <a:spcAft>
                <a:spcPts val="0"/>
              </a:spcAft>
              <a:defRPr/>
            </a:pPr>
            <a:r>
              <a:rPr lang="en-US" sz="2400" b="1" smtClean="0">
                <a:solidFill>
                  <a:srgbClr val="004080"/>
                </a:solidFill>
                <a:latin typeface="Arial Unicode MS" pitchFamily="34" charset="-128"/>
              </a:rPr>
              <a:t>Differentiation of chondrogenic cells</a:t>
            </a:r>
          </a:p>
        </p:txBody>
      </p:sp>
      <p:pic>
        <p:nvPicPr>
          <p:cNvPr id="2969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6580"/>
          <a:stretch>
            <a:fillRect/>
          </a:stretch>
        </p:blipFill>
        <p:spPr>
          <a:xfrm>
            <a:off x="685800" y="685800"/>
            <a:ext cx="4557713" cy="6019800"/>
          </a:xfrm>
        </p:spPr>
      </p:pic>
      <p:pic>
        <p:nvPicPr>
          <p:cNvPr id="29700" name="Picture 9"/>
          <p:cNvPicPr>
            <a:picLocks noGrp="1" noChangeAspect="1" noChangeArrowheads="1"/>
          </p:cNvPicPr>
          <p:nvPr>
            <p:ph type="body" sz="half" idx="2"/>
          </p:nvPr>
        </p:nvPicPr>
        <p:blipFill>
          <a:blip r:embed="rId4">
            <a:lum bright="6000" contrast="18000"/>
            <a:extLst>
              <a:ext uri="{28A0092B-C50C-407E-A947-70E740481C1C}">
                <a14:useLocalDpi xmlns:a14="http://schemas.microsoft.com/office/drawing/2010/main" val="0"/>
              </a:ext>
            </a:extLst>
          </a:blip>
          <a:srcRect l="9155" t="25594" r="79794" b="20978"/>
          <a:stretch>
            <a:fillRect/>
          </a:stretch>
        </p:blipFill>
        <p:spPr>
          <a:xfrm>
            <a:off x="5334000" y="381000"/>
            <a:ext cx="2971800" cy="5715000"/>
          </a:xfrm>
        </p:spPr>
      </p:pic>
      <p:sp>
        <p:nvSpPr>
          <p:cNvPr id="29701" name="Oval 4"/>
          <p:cNvSpPr>
            <a:spLocks noChangeArrowheads="1"/>
          </p:cNvSpPr>
          <p:nvPr/>
        </p:nvSpPr>
        <p:spPr bwMode="auto">
          <a:xfrm>
            <a:off x="4419600" y="4114800"/>
            <a:ext cx="762000" cy="838200"/>
          </a:xfrm>
          <a:prstGeom prst="ellipse">
            <a:avLst/>
          </a:pr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400" b="0" i="0">
              <a:solidFill>
                <a:srgbClr val="FF8000"/>
              </a:solidFill>
              <a:latin typeface="Times New Roman" pitchFamily="18" charset="0"/>
            </a:endParaRPr>
          </a:p>
        </p:txBody>
      </p:sp>
      <p:sp>
        <p:nvSpPr>
          <p:cNvPr id="29702" name="Text Box 5"/>
          <p:cNvSpPr txBox="1">
            <a:spLocks noChangeArrowheads="1"/>
          </p:cNvSpPr>
          <p:nvPr/>
        </p:nvSpPr>
        <p:spPr bwMode="auto">
          <a:xfrm>
            <a:off x="2438400" y="44196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chemeClr val="tx2"/>
                </a:solidFill>
              </a:rPr>
              <a:t>Isogenous group</a:t>
            </a:r>
            <a:endParaRPr lang="en-US" sz="1800" i="0">
              <a:solidFill>
                <a:schemeClr val="tx1"/>
              </a:solidFill>
            </a:endParaRPr>
          </a:p>
        </p:txBody>
      </p:sp>
      <p:sp>
        <p:nvSpPr>
          <p:cNvPr id="29703" name="Text Box 6"/>
          <p:cNvSpPr txBox="1">
            <a:spLocks noChangeArrowheads="1"/>
          </p:cNvSpPr>
          <p:nvPr/>
        </p:nvSpPr>
        <p:spPr bwMode="auto">
          <a:xfrm>
            <a:off x="2286000" y="8382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i="0">
                <a:solidFill>
                  <a:schemeClr val="tx2"/>
                </a:solidFill>
                <a:latin typeface="Helvetica" pitchFamily="34" charset="0"/>
              </a:rPr>
              <a:t>Perichondrium</a:t>
            </a:r>
          </a:p>
        </p:txBody>
      </p:sp>
      <p:sp>
        <p:nvSpPr>
          <p:cNvPr id="29704" name="Text Box 10"/>
          <p:cNvSpPr txBox="1">
            <a:spLocks noChangeArrowheads="1"/>
          </p:cNvSpPr>
          <p:nvPr/>
        </p:nvSpPr>
        <p:spPr bwMode="auto">
          <a:xfrm>
            <a:off x="6096000" y="6172200"/>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600" i="0"/>
              <a:t>Isogenous group</a:t>
            </a:r>
          </a:p>
        </p:txBody>
      </p:sp>
      <p:sp>
        <p:nvSpPr>
          <p:cNvPr id="29705" name="Text Box 11"/>
          <p:cNvSpPr txBox="1">
            <a:spLocks noChangeArrowheads="1"/>
          </p:cNvSpPr>
          <p:nvPr/>
        </p:nvSpPr>
        <p:spPr bwMode="auto">
          <a:xfrm>
            <a:off x="8229600" y="2438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600" i="0"/>
              <a:t>Lacuna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0"/>
            <a:ext cx="7772400" cy="533400"/>
          </a:xfrm>
        </p:spPr>
        <p:txBody>
          <a:bodyPr rtlCol="0">
            <a:normAutofit fontScale="90000"/>
          </a:bodyPr>
          <a:lstStyle/>
          <a:p>
            <a:pPr fontAlgn="auto">
              <a:spcAft>
                <a:spcPts val="0"/>
              </a:spcAft>
              <a:defRPr/>
            </a:pPr>
            <a:r>
              <a:rPr lang="en-US" sz="3200" b="1" smtClean="0">
                <a:solidFill>
                  <a:srgbClr val="004080"/>
                </a:solidFill>
                <a:latin typeface="Arial Unicode MS" pitchFamily="34" charset="-128"/>
              </a:rPr>
              <a:t>Formed Hyaline Cartilage</a:t>
            </a:r>
            <a:endParaRPr lang="en-US" sz="3200" smtClean="0">
              <a:solidFill>
                <a:srgbClr val="000080"/>
              </a:solidFill>
              <a:latin typeface="Arial Unicode MS" pitchFamily="34" charset="-128"/>
            </a:endParaRPr>
          </a:p>
        </p:txBody>
      </p:sp>
      <p:pic>
        <p:nvPicPr>
          <p:cNvPr id="30723" name="Picture 6"/>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28600" y="838200"/>
            <a:ext cx="8610600" cy="5754688"/>
          </a:xfrm>
        </p:spPr>
      </p:pic>
      <p:sp>
        <p:nvSpPr>
          <p:cNvPr id="30724" name="Line 5"/>
          <p:cNvSpPr>
            <a:spLocks noChangeShapeType="1"/>
          </p:cNvSpPr>
          <p:nvPr/>
        </p:nvSpPr>
        <p:spPr bwMode="auto">
          <a:xfrm flipV="1">
            <a:off x="7772400" y="38100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04800"/>
            <a:ext cx="7772400" cy="533400"/>
          </a:xfrm>
        </p:spPr>
        <p:txBody>
          <a:bodyPr rtlCol="0">
            <a:normAutofit fontScale="90000"/>
          </a:bodyPr>
          <a:lstStyle/>
          <a:p>
            <a:pPr fontAlgn="auto">
              <a:spcAft>
                <a:spcPts val="0"/>
              </a:spcAft>
              <a:defRPr/>
            </a:pPr>
            <a:r>
              <a:rPr lang="en-US" sz="3200" b="1" smtClean="0">
                <a:solidFill>
                  <a:srgbClr val="004080"/>
                </a:solidFill>
                <a:latin typeface="Arial Unicode MS" pitchFamily="34" charset="-128"/>
              </a:rPr>
              <a:t>Growth of  Hyaline Cartilage</a:t>
            </a:r>
            <a:endParaRPr lang="en-US" sz="3200" smtClean="0">
              <a:solidFill>
                <a:srgbClr val="000080"/>
              </a:solidFill>
              <a:latin typeface="Arial Unicode MS" pitchFamily="34" charset="-128"/>
            </a:endParaRPr>
          </a:p>
        </p:txBody>
      </p:sp>
      <p:pic>
        <p:nvPicPr>
          <p:cNvPr id="31747" name="Picture 4"/>
          <p:cNvPicPr>
            <a:picLocks noGrp="1" noChangeAspect="1" noChangeArrowheads="1"/>
          </p:cNvPicPr>
          <p:nvPr>
            <p:ph idx="1"/>
          </p:nvPr>
        </p:nvPicPr>
        <p:blipFill>
          <a:blip r:embed="rId3">
            <a:lum bright="6000"/>
            <a:extLst>
              <a:ext uri="{28A0092B-C50C-407E-A947-70E740481C1C}">
                <a14:useLocalDpi xmlns:a14="http://schemas.microsoft.com/office/drawing/2010/main" val="0"/>
              </a:ext>
            </a:extLst>
          </a:blip>
          <a:srcRect/>
          <a:stretch>
            <a:fillRect/>
          </a:stretch>
        </p:blipFill>
        <p:spPr>
          <a:xfrm>
            <a:off x="0" y="919163"/>
            <a:ext cx="9144000" cy="5938837"/>
          </a:xfrm>
        </p:spPr>
      </p:pic>
      <p:sp>
        <p:nvSpPr>
          <p:cNvPr id="31748" name="Text Box 5"/>
          <p:cNvSpPr txBox="1">
            <a:spLocks noChangeArrowheads="1"/>
          </p:cNvSpPr>
          <p:nvPr/>
        </p:nvSpPr>
        <p:spPr bwMode="auto">
          <a:xfrm>
            <a:off x="1066800" y="58674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2400" b="0" i="0">
                <a:solidFill>
                  <a:schemeClr val="accent2"/>
                </a:solidFill>
                <a:latin typeface="Times New Roman" pitchFamily="18" charset="0"/>
              </a:rPr>
              <a:t>Perichondrium</a:t>
            </a:r>
          </a:p>
        </p:txBody>
      </p:sp>
      <p:sp>
        <p:nvSpPr>
          <p:cNvPr id="31749" name="Text Box 6"/>
          <p:cNvSpPr txBox="1">
            <a:spLocks noChangeArrowheads="1"/>
          </p:cNvSpPr>
          <p:nvPr/>
        </p:nvSpPr>
        <p:spPr bwMode="auto">
          <a:xfrm>
            <a:off x="5867400" y="5181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2400" b="0" i="0">
                <a:solidFill>
                  <a:schemeClr val="accent2"/>
                </a:solidFill>
                <a:latin typeface="Times New Roman" pitchFamily="18" charset="0"/>
              </a:rPr>
              <a:t>Chondroblasts</a:t>
            </a:r>
          </a:p>
        </p:txBody>
      </p:sp>
      <p:sp>
        <p:nvSpPr>
          <p:cNvPr id="31750" name="Text Box 7"/>
          <p:cNvSpPr txBox="1">
            <a:spLocks noChangeArrowheads="1"/>
          </p:cNvSpPr>
          <p:nvPr/>
        </p:nvSpPr>
        <p:spPr bwMode="auto">
          <a:xfrm>
            <a:off x="1143000" y="3048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2400" b="0" i="0">
                <a:solidFill>
                  <a:schemeClr val="accent2"/>
                </a:solidFill>
                <a:latin typeface="Times New Roman" pitchFamily="18" charset="0"/>
              </a:rPr>
              <a:t>Chondrocytes</a:t>
            </a:r>
          </a:p>
        </p:txBody>
      </p:sp>
      <p:sp>
        <p:nvSpPr>
          <p:cNvPr id="31751" name="Text Box 9"/>
          <p:cNvSpPr txBox="1">
            <a:spLocks noChangeArrowheads="1"/>
          </p:cNvSpPr>
          <p:nvPr/>
        </p:nvSpPr>
        <p:spPr bwMode="auto">
          <a:xfrm>
            <a:off x="4191000" y="62484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a:solidFill>
                  <a:schemeClr val="tx2"/>
                </a:solidFill>
              </a:rPr>
              <a:t>(Appositional growth)</a:t>
            </a:r>
            <a:endParaRPr lang="en-US" sz="1800" i="0">
              <a:solidFill>
                <a:schemeClr val="tx2"/>
              </a:solidFill>
            </a:endParaRPr>
          </a:p>
        </p:txBody>
      </p:sp>
      <p:sp>
        <p:nvSpPr>
          <p:cNvPr id="31752" name="Line 10"/>
          <p:cNvSpPr>
            <a:spLocks noChangeShapeType="1"/>
          </p:cNvSpPr>
          <p:nvPr/>
        </p:nvSpPr>
        <p:spPr bwMode="auto">
          <a:xfrm>
            <a:off x="3429000" y="60198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3" name="Line 12"/>
          <p:cNvSpPr>
            <a:spLocks noChangeShapeType="1"/>
          </p:cNvSpPr>
          <p:nvPr/>
        </p:nvSpPr>
        <p:spPr bwMode="auto">
          <a:xfrm>
            <a:off x="3962400" y="60198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4" name="Line 13"/>
          <p:cNvSpPr>
            <a:spLocks noChangeShapeType="1"/>
          </p:cNvSpPr>
          <p:nvPr/>
        </p:nvSpPr>
        <p:spPr bwMode="auto">
          <a:xfrm flipV="1">
            <a:off x="4495800" y="1600200"/>
            <a:ext cx="152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Line 14"/>
          <p:cNvSpPr>
            <a:spLocks noChangeShapeType="1"/>
          </p:cNvSpPr>
          <p:nvPr/>
        </p:nvSpPr>
        <p:spPr bwMode="auto">
          <a:xfrm flipH="1" flipV="1">
            <a:off x="3810000" y="1828800"/>
            <a:ext cx="3048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6" name="Line 15"/>
          <p:cNvSpPr>
            <a:spLocks noChangeShapeType="1"/>
          </p:cNvSpPr>
          <p:nvPr/>
        </p:nvSpPr>
        <p:spPr bwMode="auto">
          <a:xfrm>
            <a:off x="4572000" y="2209800"/>
            <a:ext cx="3048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7" name="Line 16"/>
          <p:cNvSpPr>
            <a:spLocks noChangeShapeType="1"/>
          </p:cNvSpPr>
          <p:nvPr/>
        </p:nvSpPr>
        <p:spPr bwMode="auto">
          <a:xfrm flipH="1">
            <a:off x="4014788" y="2362200"/>
            <a:ext cx="176212"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Text Box 17"/>
          <p:cNvSpPr txBox="1">
            <a:spLocks noChangeArrowheads="1"/>
          </p:cNvSpPr>
          <p:nvPr/>
        </p:nvSpPr>
        <p:spPr bwMode="auto">
          <a:xfrm>
            <a:off x="3505200" y="12192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004080"/>
                </a:solidFill>
                <a:latin typeface="Arial Unicode MS" pitchFamily="34" charset="-128"/>
              </a:defRPr>
            </a:lvl1pPr>
            <a:lvl2pPr marL="742950" indent="-285750" eaLnBrk="0" hangingPunct="0">
              <a:defRPr sz="1200" b="1" i="1">
                <a:solidFill>
                  <a:srgbClr val="004080"/>
                </a:solidFill>
                <a:latin typeface="Arial Unicode MS" pitchFamily="34" charset="-128"/>
              </a:defRPr>
            </a:lvl2pPr>
            <a:lvl3pPr marL="1143000" indent="-228600" eaLnBrk="0" hangingPunct="0">
              <a:defRPr sz="1200" b="1" i="1">
                <a:solidFill>
                  <a:srgbClr val="004080"/>
                </a:solidFill>
                <a:latin typeface="Arial Unicode MS" pitchFamily="34" charset="-128"/>
              </a:defRPr>
            </a:lvl3pPr>
            <a:lvl4pPr marL="1600200" indent="-228600" eaLnBrk="0" hangingPunct="0">
              <a:defRPr sz="1200" b="1" i="1">
                <a:solidFill>
                  <a:srgbClr val="004080"/>
                </a:solidFill>
                <a:latin typeface="Arial Unicode MS" pitchFamily="34" charset="-128"/>
              </a:defRPr>
            </a:lvl4pPr>
            <a:lvl5pPr marL="2057400" indent="-228600" eaLnBrk="0" hangingPunct="0">
              <a:defRPr sz="1200" b="1" i="1">
                <a:solidFill>
                  <a:srgbClr val="004080"/>
                </a:solidFill>
                <a:latin typeface="Arial Unicode MS" pitchFamily="34" charset="-128"/>
              </a:defRPr>
            </a:lvl5pPr>
            <a:lvl6pPr marL="2514600" indent="-228600" eaLnBrk="0" fontAlgn="base" hangingPunct="0">
              <a:spcBef>
                <a:spcPct val="0"/>
              </a:spcBef>
              <a:spcAft>
                <a:spcPct val="0"/>
              </a:spcAft>
              <a:defRPr sz="1200" b="1" i="1">
                <a:solidFill>
                  <a:srgbClr val="004080"/>
                </a:solidFill>
                <a:latin typeface="Arial Unicode MS" pitchFamily="34" charset="-128"/>
              </a:defRPr>
            </a:lvl6pPr>
            <a:lvl7pPr marL="2971800" indent="-228600" eaLnBrk="0" fontAlgn="base" hangingPunct="0">
              <a:spcBef>
                <a:spcPct val="0"/>
              </a:spcBef>
              <a:spcAft>
                <a:spcPct val="0"/>
              </a:spcAft>
              <a:defRPr sz="1200" b="1" i="1">
                <a:solidFill>
                  <a:srgbClr val="004080"/>
                </a:solidFill>
                <a:latin typeface="Arial Unicode MS" pitchFamily="34" charset="-128"/>
              </a:defRPr>
            </a:lvl7pPr>
            <a:lvl8pPr marL="3429000" indent="-228600" eaLnBrk="0" fontAlgn="base" hangingPunct="0">
              <a:spcBef>
                <a:spcPct val="0"/>
              </a:spcBef>
              <a:spcAft>
                <a:spcPct val="0"/>
              </a:spcAft>
              <a:defRPr sz="1200" b="1" i="1">
                <a:solidFill>
                  <a:srgbClr val="004080"/>
                </a:solidFill>
                <a:latin typeface="Arial Unicode MS" pitchFamily="34" charset="-128"/>
              </a:defRPr>
            </a:lvl8pPr>
            <a:lvl9pPr marL="3886200" indent="-228600" eaLnBrk="0" fontAlgn="base" hangingPunct="0">
              <a:spcBef>
                <a:spcPct val="0"/>
              </a:spcBef>
              <a:spcAft>
                <a:spcPct val="0"/>
              </a:spcAft>
              <a:defRPr sz="1200" b="1" i="1">
                <a:solidFill>
                  <a:srgbClr val="004080"/>
                </a:solidFill>
                <a:latin typeface="Arial Unicode MS" pitchFamily="34" charset="-128"/>
              </a:defRPr>
            </a:lvl9pPr>
          </a:lstStyle>
          <a:p>
            <a:pPr eaLnBrk="1" hangingPunct="1">
              <a:spcBef>
                <a:spcPct val="50000"/>
              </a:spcBef>
            </a:pPr>
            <a:r>
              <a:rPr lang="en-US" sz="1800">
                <a:solidFill>
                  <a:schemeClr val="tx1"/>
                </a:solidFill>
              </a:rPr>
              <a:t>Interstitial growth</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smtClean="0">
            <a:ln>
              <a:noFill/>
            </a:ln>
            <a:solidFill>
              <a:srgbClr val="004080"/>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smtClean="0">
            <a:ln>
              <a:noFill/>
            </a:ln>
            <a:solidFill>
              <a:srgbClr val="004080"/>
            </a:solidFill>
            <a:effectLst/>
            <a:latin typeface="Arial Unicode MS"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6275</TotalTime>
  <Words>1253</Words>
  <Application>Microsoft Office PowerPoint</Application>
  <PresentationFormat>On-screen Show (4:3)</PresentationFormat>
  <Paragraphs>312</Paragraphs>
  <Slides>58</Slides>
  <Notes>43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58</vt:i4>
      </vt:variant>
    </vt:vector>
  </HeadingPairs>
  <TitlesOfParts>
    <vt:vector size="69" baseType="lpstr">
      <vt:lpstr>Arial Unicode MS</vt:lpstr>
      <vt:lpstr>Arial</vt:lpstr>
      <vt:lpstr>Times</vt:lpstr>
      <vt:lpstr>Times New Roman</vt:lpstr>
      <vt:lpstr>Calibri</vt:lpstr>
      <vt:lpstr>Helvetica</vt:lpstr>
      <vt:lpstr>Skia</vt:lpstr>
      <vt:lpstr>Blank Presentation</vt:lpstr>
      <vt:lpstr>Office Theme</vt:lpstr>
      <vt:lpstr>Adobe Photoshop Image</vt:lpstr>
      <vt:lpstr>Microsoft Graph Chart</vt:lpstr>
      <vt:lpstr>Cartilage / Mature Bone</vt:lpstr>
      <vt:lpstr>Cartilage</vt:lpstr>
      <vt:lpstr>Cartilage</vt:lpstr>
      <vt:lpstr>Chondrocytes arise from mesenchymal stem cells</vt:lpstr>
      <vt:lpstr>Initiation of Cartilage Formation (embryonic mesenchymal cells)</vt:lpstr>
      <vt:lpstr>Beginning of cartilage Formation</vt:lpstr>
      <vt:lpstr>Differentiation of chondrogenic cells</vt:lpstr>
      <vt:lpstr>Formed Hyaline Cartilage</vt:lpstr>
      <vt:lpstr>Growth of  Hyaline Cartilage</vt:lpstr>
      <vt:lpstr>Cartilage growth</vt:lpstr>
      <vt:lpstr>Hyaline cartilage</vt:lpstr>
      <vt:lpstr>Hyaline Cartilage</vt:lpstr>
      <vt:lpstr>Hyaline cartilage</vt:lpstr>
      <vt:lpstr>Other types of cartilage</vt:lpstr>
      <vt:lpstr>Elastic Cartilage</vt:lpstr>
      <vt:lpstr>Fibrocartilage Type I and II collagen.  No identifiable perichondrium </vt:lpstr>
      <vt:lpstr>Elastic Cartilage and Fibrocartilage</vt:lpstr>
      <vt:lpstr>Articular Cartilage (Specialized form of hyaline cartilage)</vt:lpstr>
      <vt:lpstr>Articular (hyaline) Cartilage in Joints</vt:lpstr>
      <vt:lpstr>Cartilage Matrix</vt:lpstr>
      <vt:lpstr>Proteoglycan Aggregates</vt:lpstr>
      <vt:lpstr>Glycosaminoglycans</vt:lpstr>
      <vt:lpstr>Extended random coil conformation of a single molecule of hyaluronan </vt:lpstr>
      <vt:lpstr>Basophilia in hyaline cartilage matrix</vt:lpstr>
      <vt:lpstr>Cartilage Matrix and its function</vt:lpstr>
      <vt:lpstr>PowerPoint Presentation</vt:lpstr>
      <vt:lpstr>PowerPoint Presentation</vt:lpstr>
      <vt:lpstr>Hyaline Cartilage Matrix</vt:lpstr>
      <vt:lpstr>Diarthrosis and Articular Cartilage</vt:lpstr>
      <vt:lpstr>Articular cartilage</vt:lpstr>
      <vt:lpstr>Cartilage Damage</vt:lpstr>
      <vt:lpstr>Cartilage Changes with Aging</vt:lpstr>
      <vt:lpstr>Differences in basophilic staining in cartilage matrix</vt:lpstr>
      <vt:lpstr>Bone</vt:lpstr>
      <vt:lpstr>Cartilage       Bone</vt:lpstr>
      <vt:lpstr>Bone</vt:lpstr>
      <vt:lpstr>Types of Bone (Flat, long, short and irregular bones)</vt:lpstr>
      <vt:lpstr>Compact (dense) and Spongy (cancellous) Bone</vt:lpstr>
      <vt:lpstr>Long Bone</vt:lpstr>
      <vt:lpstr>Periosteum and Endosteum</vt:lpstr>
      <vt:lpstr>Wall of a Long Bone</vt:lpstr>
      <vt:lpstr>Haversian system (osteon), Haversian canal (HC)                    and Volkmann’s canal (VC)</vt:lpstr>
      <vt:lpstr>Haversian system (osteon) /Harversian canal</vt:lpstr>
      <vt:lpstr>Haversian Canal and Canaliculi</vt:lpstr>
      <vt:lpstr>Osteocytes, Lacunae and Canaliculi</vt:lpstr>
      <vt:lpstr>Osteocyte</vt:lpstr>
      <vt:lpstr>Osteocyte and its Process</vt:lpstr>
      <vt:lpstr>Compact and Spongy Bone</vt:lpstr>
      <vt:lpstr>Spongy (cancellous) bone</vt:lpstr>
      <vt:lpstr>PowerPoint Presentation</vt:lpstr>
      <vt:lpstr>Osteoblast</vt:lpstr>
      <vt:lpstr>EM of Active Osteoblasts</vt:lpstr>
      <vt:lpstr>Osteoclasts</vt:lpstr>
      <vt:lpstr>Osteoclast and Bone Resorption</vt:lpstr>
      <vt:lpstr>Osteoclast (EM)   Note the ruffled border of the cell and resorbing bone matrix</vt:lpstr>
      <vt:lpstr>   Immature and Mature Bone             (nonlamellar, bundle, or woven bone)</vt:lpstr>
      <vt:lpstr>Learning Objectives</vt:lpstr>
      <vt:lpstr>Learning Objectives</vt:lpstr>
    </vt:vector>
  </TitlesOfParts>
  <Company>Cell and Developmental Biology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Faculty</dc:creator>
  <cp:lastModifiedBy>Matt Velkey</cp:lastModifiedBy>
  <cp:revision>154</cp:revision>
  <cp:lastPrinted>2003-10-27T12:43:36Z</cp:lastPrinted>
  <dcterms:created xsi:type="dcterms:W3CDTF">2003-01-21T19:12:51Z</dcterms:created>
  <dcterms:modified xsi:type="dcterms:W3CDTF">2011-08-23T14:47:28Z</dcterms:modified>
</cp:coreProperties>
</file>