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6" r:id="rId2"/>
    <p:sldId id="257" r:id="rId3"/>
    <p:sldId id="341" r:id="rId4"/>
    <p:sldId id="258" r:id="rId5"/>
    <p:sldId id="304" r:id="rId6"/>
    <p:sldId id="260" r:id="rId7"/>
    <p:sldId id="261" r:id="rId8"/>
    <p:sldId id="270" r:id="rId9"/>
    <p:sldId id="269" r:id="rId10"/>
    <p:sldId id="273" r:id="rId11"/>
    <p:sldId id="313" r:id="rId12"/>
    <p:sldId id="314" r:id="rId13"/>
    <p:sldId id="315" r:id="rId14"/>
    <p:sldId id="316" r:id="rId15"/>
    <p:sldId id="318" r:id="rId16"/>
    <p:sldId id="319" r:id="rId17"/>
    <p:sldId id="320" r:id="rId18"/>
    <p:sldId id="282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30" r:id="rId27"/>
    <p:sldId id="331" r:id="rId28"/>
    <p:sldId id="342" r:id="rId29"/>
    <p:sldId id="328" r:id="rId30"/>
    <p:sldId id="329" r:id="rId31"/>
    <p:sldId id="340" r:id="rId32"/>
  </p:sldIdLst>
  <p:sldSz cx="9144000" cy="6858000" type="screen4x3"/>
  <p:notesSz cx="9296400" cy="70104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CC00CC"/>
    <a:srgbClr val="008000"/>
    <a:srgbClr val="006600"/>
    <a:srgbClr val="333333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4" autoAdjust="0"/>
  </p:normalViewPr>
  <p:slideViewPr>
    <p:cSldViewPr showGuides="1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4CAE94C2-6435-4E77-9654-15EEE588D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1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25AFAD26-EAAC-4D2B-A6A1-6C3834613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F13CD1-09C2-4B7E-8817-9CE927142D71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5CB625-2079-4841-8658-403FA95FD43F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1DA631-631E-42B4-A6B4-37BF6891556D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41AB289-B15E-4CA0-91F8-702E7FF8B6EF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Fig 11.14 (p294) from Ross &amp; Pawlina, </a:t>
            </a:r>
            <a:r>
              <a:rPr lang="en-US" i="1" smtClean="0"/>
              <a:t>Histology: A Test and Atlas, 5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9A2942-F320-401B-BDEE-07FA17271D3D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7704001-D108-442B-B023-7C4C2C41BA5C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460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Left: Plate 6.8, Figure 1 (p117) from Gartner &amp; Hiatt, </a:t>
            </a:r>
            <a:r>
              <a:rPr lang="en-US" i="1" smtClean="0"/>
              <a:t>Color Atlas of Histology, 2</a:t>
            </a:r>
            <a:r>
              <a:rPr lang="en-US" i="1" baseline="30000" smtClean="0"/>
              <a:t>nd</a:t>
            </a:r>
            <a:r>
              <a:rPr lang="en-US" i="1" smtClean="0"/>
              <a:t> ed.</a:t>
            </a:r>
          </a:p>
          <a:p>
            <a:pPr eaLnBrk="1" hangingPunct="1"/>
            <a:r>
              <a:rPr lang="en-US" smtClean="0"/>
              <a:t>Right: Plate 6.8, Figure 2 (p117) from Gartner &amp; Hiatt, </a:t>
            </a:r>
            <a:r>
              <a:rPr lang="en-US" i="1" smtClean="0"/>
              <a:t>Color Atlas of Histology, 2</a:t>
            </a:r>
            <a:r>
              <a:rPr lang="en-US" i="1" baseline="30000" smtClean="0"/>
              <a:t>nd</a:t>
            </a:r>
            <a:r>
              <a:rPr lang="en-US" i="1" smtClean="0"/>
              <a:t> ed.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0529DC-1EAE-4C6D-95C8-63D5B2093563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C57B75A-6306-4D32-9076-66F092E7B262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471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Left: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Right: Plate 18, Figure 3 (p309) from Ross &amp; Pawlina, </a:t>
            </a:r>
            <a:r>
              <a:rPr lang="en-US" i="1" smtClean="0"/>
              <a:t>Histology: A Test and Atlas, 5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15F513-B9E2-49C6-9C2C-D6B19E67DB61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E83F1F0-95E0-4DC0-AD5B-5B693BEC67FD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TEM on left is Fig 10-24 (p208) from Junquiera &amp; Carniero, </a:t>
            </a:r>
            <a:r>
              <a:rPr lang="en-US" i="1" smtClean="0"/>
              <a:t>Basic Histology: text and atlas. 10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93B35D-0657-459E-8CAC-7854B80BEFF8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4CE8FA5-CFD8-43D5-98AF-2A4B054A1626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491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Fig 11.16a (p298) from Ross &amp; Pawlina, </a:t>
            </a:r>
            <a:r>
              <a:rPr lang="en-US" i="1" smtClean="0"/>
              <a:t>Histology: A Test and Atlas, 5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5B3A99-32FF-423B-9317-D7CC39B5E493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AD73C93-9A3D-49BD-8EA8-572BA82B48B6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501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Left:</a:t>
            </a:r>
          </a:p>
          <a:p>
            <a:pPr eaLnBrk="1" hangingPunct="1"/>
            <a:r>
              <a:rPr lang="en-US" smtClean="0"/>
              <a:t>Top right: line drawing is Fig 10-26 (grayscaled) (p209) from Junquiera &amp; Carniero, </a:t>
            </a:r>
            <a:r>
              <a:rPr lang="en-US" i="1" smtClean="0"/>
              <a:t>Basic Histology: text and atlas. 10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Bottom right: inset image on p120 from Cross &amp; Mercer, </a:t>
            </a:r>
            <a:r>
              <a:rPr lang="en-US" i="1" smtClean="0"/>
              <a:t>Cell and Tissue Ultrastructure: A Functional Perspective</a:t>
            </a:r>
            <a:r>
              <a:rPr lang="en-US" smtClean="0"/>
              <a:t> (1993)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064949-1918-491F-92DD-0D350F98C2B9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80EE128-C46A-47E9-90AE-E113A6F830CA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512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5BCB4F-82BD-4F2F-86F8-D2652D857EEB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49BCFC-45E2-4616-8219-01A04ECEDD53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611853-94FC-4187-8185-F1AFE8418364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532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Left diagram is Fig 10-30 (grayscaled and rotated) (p211) from Junquiera &amp; Carniero, </a:t>
            </a:r>
            <a:r>
              <a:rPr lang="en-US" i="1" smtClean="0"/>
              <a:t>Basic Histology: text and atlas. 10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Right figure is Plate 6.6, Fig 4 (p113) from Gartner &amp; Hiatt, </a:t>
            </a:r>
            <a:r>
              <a:rPr lang="en-US" i="1" smtClean="0"/>
              <a:t>Color Atlas of Histology, 2</a:t>
            </a:r>
            <a:r>
              <a:rPr lang="en-US" i="1" baseline="30000" smtClean="0"/>
              <a:t>nd</a:t>
            </a:r>
            <a:r>
              <a:rPr lang="en-US" i="1" smtClean="0"/>
              <a:t> ed.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B04B82-DF20-4CBE-AAA5-5D176E0A2C8D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FC2273-EA34-4A1B-B106-4813595EB034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8835A1D-F959-4AFE-A97F-6EE4AC199153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From University of MS Medical Center Electron Micrograph collection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6845EA-C9EE-407B-87CB-446F6F1612F8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A09784A-7A90-48E2-B757-70CE3D8B5FCD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553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From University of MS Medical Center Electron Micrograph collection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E51161-6534-4DB4-811E-0371C9E84C30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00E4914-0F02-446E-980C-D578BCB702E2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Inset of image on p115 from Cross &amp; Mercer, </a:t>
            </a:r>
            <a:r>
              <a:rPr lang="en-US" i="1" smtClean="0"/>
              <a:t>Cell and Tissue Ultrastructure: A Functional Perspective</a:t>
            </a:r>
            <a:r>
              <a:rPr lang="en-US" smtClean="0"/>
              <a:t> (1993).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5C70A-DF6D-4D2D-B761-2052661EF32F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D291F12-88F6-4E73-B400-4C47A8D8C702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573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Fig 11.23 (p305) from Ross &amp; Pawlina, </a:t>
            </a:r>
            <a:r>
              <a:rPr lang="en-US" i="1" smtClean="0"/>
              <a:t>Histology: A Test and Atlas, 5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AA8BC6-444D-406C-9787-C51B9D69170B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C42EF4E-B715-498D-B1B4-7B50B4FB87A3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583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Fig 11.22 (p304) from Ross &amp; Pawlina, </a:t>
            </a:r>
            <a:r>
              <a:rPr lang="en-US" i="1" smtClean="0"/>
              <a:t>Histology: A Test and Atlas, 5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050382-A46B-40B9-83A6-7E7C6CCE7822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84D7B61-FB58-42CE-B69E-A7F94CE626F3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  <p:sp>
        <p:nvSpPr>
          <p:cNvPr id="593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4D66C7-81A6-4B2B-98AA-56EB398C5E58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7CDD877-E899-4817-8F46-067DC2FDAE5C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  <p:sp>
        <p:nvSpPr>
          <p:cNvPr id="604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4203A1-4884-4182-9178-3FE69E308D60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4B6B874-93BE-455F-8AA0-FC543B5D2219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  <p:sp>
        <p:nvSpPr>
          <p:cNvPr id="614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Left: Plate 18, Figure 2 (p309) from Ross &amp; Pawlina, </a:t>
            </a:r>
            <a:r>
              <a:rPr lang="en-US" i="1" smtClean="0"/>
              <a:t>Histology: A Text and Atlas, 5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Middle:</a:t>
            </a:r>
          </a:p>
          <a:p>
            <a:pPr eaLnBrk="1" hangingPunct="1"/>
            <a:r>
              <a:rPr lang="en-US" smtClean="0"/>
              <a:t>Right: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D1FD2A-87BB-4DC0-9B5A-64A1112259AE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8793193-D3C4-44BF-AE7D-30587045F0C9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72B48F-5A47-4B2B-8FE4-AD809471E0D6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15C938D-1885-40B4-8041-DF2F06575005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Top left: Plate 8.2, Figure 1 (p151) from Gartner &amp; Hiatt, </a:t>
            </a:r>
            <a:r>
              <a:rPr lang="en-US" i="1" smtClean="0"/>
              <a:t>Color Atlas of Histology, 2</a:t>
            </a:r>
            <a:r>
              <a:rPr lang="en-US" i="1" baseline="30000" smtClean="0"/>
              <a:t>nd</a:t>
            </a:r>
            <a:r>
              <a:rPr lang="en-US" i="1" smtClean="0"/>
              <a:t> ed.</a:t>
            </a:r>
            <a:endParaRPr lang="en-US" smtClean="0"/>
          </a:p>
          <a:p>
            <a:pPr eaLnBrk="1" hangingPunct="1"/>
            <a:r>
              <a:rPr lang="en-US" smtClean="0"/>
              <a:t>Top right: Plate 6.6, Figure 3 (p113) from Gartner &amp; Hiatt, </a:t>
            </a:r>
            <a:r>
              <a:rPr lang="en-US" i="1" smtClean="0"/>
              <a:t>Color Atlas of Histology, 2</a:t>
            </a:r>
            <a:r>
              <a:rPr lang="en-US" i="1" baseline="30000" smtClean="0"/>
              <a:t>nd</a:t>
            </a:r>
            <a:r>
              <a:rPr lang="en-US" i="1" smtClean="0"/>
              <a:t> ed.</a:t>
            </a:r>
            <a:endParaRPr lang="en-US" smtClean="0"/>
          </a:p>
          <a:p>
            <a:pPr eaLnBrk="1" hangingPunct="1"/>
            <a:r>
              <a:rPr lang="en-US" smtClean="0"/>
              <a:t>Bottom left: Plate 7.5, Figure 1a (p135) from Gartner &amp; Hiatt, </a:t>
            </a:r>
            <a:r>
              <a:rPr lang="en-US" i="1" smtClean="0"/>
              <a:t>Color Atlas of Histology, 2</a:t>
            </a:r>
            <a:r>
              <a:rPr lang="en-US" i="1" baseline="30000" smtClean="0"/>
              <a:t>nd</a:t>
            </a:r>
            <a:r>
              <a:rPr lang="en-US" i="1" smtClean="0"/>
              <a:t> ed.</a:t>
            </a:r>
            <a:endParaRPr lang="en-US" smtClean="0"/>
          </a:p>
          <a:p>
            <a:pPr eaLnBrk="1" hangingPunct="1"/>
            <a:r>
              <a:rPr lang="en-US" smtClean="0"/>
              <a:t>Bottom right: Plate 7.5, Figure 3 (p135) from Gartner &amp; Hiatt, </a:t>
            </a:r>
            <a:r>
              <a:rPr lang="en-US" i="1" smtClean="0"/>
              <a:t>Color Atlas of Histology, 2</a:t>
            </a:r>
            <a:r>
              <a:rPr lang="en-US" i="1" baseline="30000" smtClean="0"/>
              <a:t>nd</a:t>
            </a:r>
            <a:r>
              <a:rPr lang="en-US" i="1" smtClean="0"/>
              <a:t> 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E2766A-4E57-41E3-9CDE-B3DB2E99896A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9326247-C61C-44DA-B67F-12409FAC4B09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368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088642-1222-4093-B051-E875B01A08CF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308454D-1D57-4B6A-9DEB-3FB1D13D63D3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645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Univ. Michigan glass slide collection (slide 250, collection 112), photomicrograph by Matt Velkey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B886C7-0980-4EC9-8B84-5E728474B10F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0299303-1311-4784-B4CD-3047095EE184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655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B5C400-66CC-4580-ACE3-40F787AB1607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Figure 10-2 (p102) from Junquiera &amp; Carniero, </a:t>
            </a:r>
            <a:r>
              <a:rPr lang="en-US" i="1" smtClean="0"/>
              <a:t>Basic Histology: text and atlas. 10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CBA332-1CC1-4E66-A345-B1C6C8812685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E1B1C90-E7EF-48B9-8F9B-DCF12EB48546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389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Plate 6.1, Fig 1 (p105) from Gartner &amp; Hiatt, </a:t>
            </a:r>
            <a:r>
              <a:rPr lang="en-US" i="1" smtClean="0"/>
              <a:t>Color Atlas of Histology, 2</a:t>
            </a:r>
            <a:r>
              <a:rPr lang="en-US" i="1" baseline="30000" smtClean="0"/>
              <a:t>nd</a:t>
            </a:r>
            <a:r>
              <a:rPr lang="en-US" i="1" smtClean="0"/>
              <a:t> ed.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EDD298-8BF2-468A-9C9B-A2E5ECD75E1F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Left: Plate 18, Figure 2 (p309) from Ross &amp; Pawlina, </a:t>
            </a:r>
            <a:r>
              <a:rPr lang="en-US" i="1" smtClean="0"/>
              <a:t>Histology: A Test and Atlas, 5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Right: Plate 18, Figure 3 (p309) from Ross &amp; Pawlina, </a:t>
            </a:r>
            <a:r>
              <a:rPr lang="en-US" i="1" smtClean="0"/>
              <a:t>Histology: A Test and Atlas, 5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D6B10A-120C-48A5-8505-3516F159BEEA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Top line drawing (going from muscle to myofibril) is from Fig 10-11 (p197) from Junquiera &amp; Carniero, </a:t>
            </a:r>
            <a:r>
              <a:rPr lang="en-US" i="1" smtClean="0"/>
              <a:t>Basic Histology: text and atlas. 10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  <a:endParaRPr lang="en-US" smtClean="0"/>
          </a:p>
          <a:p>
            <a:pPr eaLnBrk="1" hangingPunct="1"/>
            <a:r>
              <a:rPr lang="en-US" smtClean="0"/>
              <a:t>Bottom figure (TEM and diagram) is Fig 11.7 (p287) from Ross &amp; Pawlina, </a:t>
            </a:r>
            <a:r>
              <a:rPr lang="en-US" i="1" smtClean="0"/>
              <a:t>Histology: A Text and Atlas, 5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507747-3D4D-47BF-A236-E5F88206A8AB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Left figure: Fig 11.6 (p286) from Ross &amp; Pawlina, </a:t>
            </a:r>
            <a:r>
              <a:rPr lang="en-US" i="1" smtClean="0"/>
              <a:t>Histology: A Test and Atlas, 5</a:t>
            </a:r>
            <a:r>
              <a:rPr lang="en-US" i="1" baseline="30000" smtClean="0"/>
              <a:t>th</a:t>
            </a:r>
            <a:r>
              <a:rPr lang="en-US" i="1" smtClean="0"/>
              <a:t> ed.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Right figure: http://www.3dotstudio.com/zz.html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2DD376-43F7-4849-8F48-AEE3F62F6F26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Modified from Alberts, et al., </a:t>
            </a:r>
            <a:r>
              <a:rPr lang="en-US" i="1" smtClean="0"/>
              <a:t>Molecular Biology of the Cell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C053-8EFE-4998-8113-628DD1E45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6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47587-E1C9-40DC-957A-9B17562A4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EC9FD-5FAC-4A98-8994-62580EEA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A1231-A3B1-47D6-AE18-C8D051D14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FCB7-A11E-4DCD-8752-DDBA4B808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1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9E9A-651A-4090-8CE0-EA25B06A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6617-0A4D-485E-AC51-89E036292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2646-F621-4ACF-82C0-9A5B2C8F3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7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85ED-7FE8-48EF-AE3E-87A20D5DA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C089-E6B5-4C07-A186-C650A4C2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6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68FA1-D096-47D9-8829-F7D3E9B35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F2EC-F7DC-4E20-B6EC-63A917D6C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5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7303-B320-4C1C-BF25-BADF70582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3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743833D-25A3-4A83-A891-BF48796EA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hyperlink" Target="mailto:jvelkey@umich.edu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14.jpe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3.xml"/><Relationship Id="rId15" Type="http://schemas.openxmlformats.org/officeDocument/2006/relationships/image" Target="../media/image16.jpeg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20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3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24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86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28.jpe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29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99.xml"/><Relationship Id="rId7" Type="http://schemas.openxmlformats.org/officeDocument/2006/relationships/image" Target="../media/image2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0.xml"/><Relationship Id="rId9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32.jpe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31.jpe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notesSlide" Target="../notesSlides/notesSlide29.xml"/><Relationship Id="rId5" Type="http://schemas.openxmlformats.org/officeDocument/2006/relationships/tags" Target="../tags/tag105.xml"/><Relationship Id="rId15" Type="http://schemas.openxmlformats.org/officeDocument/2006/relationships/image" Target="../media/image34.jpe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6.gif"/><Relationship Id="rId4" Type="http://schemas.openxmlformats.org/officeDocument/2006/relationships/tags" Target="../tags/tag23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7.jpe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114425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smtClean="0"/>
              <a:t>Muscle Tissue</a:t>
            </a:r>
          </a:p>
        </p:txBody>
      </p:sp>
      <p:sp>
        <p:nvSpPr>
          <p:cNvPr id="2051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59063" y="3505200"/>
            <a:ext cx="3865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</a:rPr>
              <a:t>J. Matthew Velkey, Ph.D.</a:t>
            </a:r>
          </a:p>
          <a:p>
            <a:pPr algn="ctr" eaLnBrk="1" hangingPunct="1"/>
            <a:r>
              <a:rPr lang="en-US" u="sng">
                <a:solidFill>
                  <a:schemeClr val="accent2"/>
                </a:solidFill>
                <a:latin typeface="Arial" charset="0"/>
                <a:hlinkClick r:id="rId5"/>
              </a:rPr>
              <a:t>matt.velkey@duke.edu</a:t>
            </a:r>
            <a:endParaRPr lang="en-US" u="sng">
              <a:solidFill>
                <a:schemeClr val="accent2"/>
              </a:solidFill>
              <a:latin typeface="Arial" charset="0"/>
            </a:endParaRPr>
          </a:p>
          <a:p>
            <a:pPr algn="ctr" eaLnBrk="1" hangingPunct="1"/>
            <a:r>
              <a:rPr lang="en-US">
                <a:latin typeface="Arial" charset="0"/>
              </a:rPr>
              <a:t>452A Davison, Duke South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Cardiac Muscle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1066800"/>
            <a:ext cx="91440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Tissue Features:</a:t>
            </a:r>
          </a:p>
          <a:p>
            <a:pPr eaLnBrk="1" hangingPunct="1"/>
            <a:r>
              <a:rPr lang="en-US" sz="2400" smtClean="0"/>
              <a:t>Striated (same contractile machinery)</a:t>
            </a:r>
          </a:p>
          <a:p>
            <a:pPr eaLnBrk="1" hangingPunct="1"/>
            <a:r>
              <a:rPr lang="en-US" sz="2400" smtClean="0"/>
              <a:t>Self-excitatory and electrically coupled</a:t>
            </a:r>
          </a:p>
          <a:p>
            <a:pPr eaLnBrk="1" hangingPunct="1"/>
            <a:r>
              <a:rPr lang="en-US" sz="2400" smtClean="0"/>
              <a:t>Rate of contractions modulated by autonomic nervous system</a:t>
            </a:r>
          </a:p>
          <a:p>
            <a:pPr lvl="1" eaLnBrk="1" hangingPunct="1"/>
            <a:r>
              <a:rPr lang="en-US" sz="2000" smtClean="0"/>
              <a:t>innervation is neuroendocrine in nature (i.e. no “motor end plates”)</a:t>
            </a:r>
            <a:r>
              <a:rPr lang="en-US" sz="2400" smtClean="0"/>
              <a:t>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Cell Features:</a:t>
            </a:r>
          </a:p>
          <a:p>
            <a:pPr eaLnBrk="1" hangingPunct="1"/>
            <a:r>
              <a:rPr lang="en-US" sz="2400" smtClean="0"/>
              <a:t>1 or 2 centrally placed nuclei</a:t>
            </a:r>
          </a:p>
          <a:p>
            <a:pPr eaLnBrk="1" hangingPunct="1"/>
            <a:r>
              <a:rPr lang="en-US" sz="2400" smtClean="0"/>
              <a:t>Branched fibers with intercalated discs</a:t>
            </a:r>
          </a:p>
          <a:p>
            <a:pPr eaLnBrk="1" hangingPunct="1"/>
            <a:r>
              <a:rPr lang="en-US" sz="2400" smtClean="0"/>
              <a:t>Numerous mitochondria (up to 40% of cell volume)</a:t>
            </a:r>
          </a:p>
          <a:p>
            <a:pPr eaLnBrk="1" hangingPunct="1"/>
            <a:r>
              <a:rPr lang="en-US" sz="2400" smtClean="0"/>
              <a:t>Sarcoplasmic reticulum &amp; T-tubules appear as diads at Z lines</a:t>
            </a:r>
          </a:p>
          <a:p>
            <a:pPr lvl="1" eaLnBrk="1" hangingPunct="1"/>
            <a:r>
              <a:rPr lang="en-US" sz="2000" smtClean="0"/>
              <a:t>Sarcoplasmic reticulum does not form terminal cisternae </a:t>
            </a:r>
          </a:p>
          <a:p>
            <a:pPr lvl="1" eaLnBrk="1" hangingPunct="1"/>
            <a:r>
              <a:rPr lang="en-US" sz="2000" smtClean="0"/>
              <a:t>T tubules are about 2x larger in diameter than in skeletal muscle </a:t>
            </a:r>
          </a:p>
          <a:p>
            <a:pPr lvl="2" eaLnBrk="1" hangingPunct="1"/>
            <a:r>
              <a:rPr lang="en-US" sz="1800" smtClean="0"/>
              <a:t>transport Ca</a:t>
            </a:r>
            <a:r>
              <a:rPr lang="en-US" sz="1800" baseline="30000" smtClean="0"/>
              <a:t>2+</a:t>
            </a:r>
            <a:r>
              <a:rPr lang="en-US" sz="1800" smtClean="0"/>
              <a:t> into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fig11_14_1000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604838"/>
            <a:ext cx="7853362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7313"/>
            <a:ext cx="77724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Cardiac Muscle (longitudinal section)</a:t>
            </a:r>
          </a:p>
        </p:txBody>
      </p:sp>
      <p:sp>
        <p:nvSpPr>
          <p:cNvPr id="12292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0188" y="6002338"/>
            <a:ext cx="8796337" cy="855662"/>
          </a:xfrm>
        </p:spPr>
        <p:txBody>
          <a:bodyPr/>
          <a:lstStyle/>
          <a:p>
            <a:pPr marL="114300" indent="-114300" eaLnBrk="1" hangingPunct="1">
              <a:lnSpc>
                <a:spcPct val="90000"/>
              </a:lnSpc>
            </a:pPr>
            <a:r>
              <a:rPr lang="en-US" sz="1600" smtClean="0"/>
              <a:t>Central nuclei, often with a biconical, clear area next to nucleus –this is where organelles and glycogen granules are concentrated (and atrial natriuretic factor in atrial cardiac muscle)</a:t>
            </a:r>
          </a:p>
          <a:p>
            <a:pPr marL="114300" indent="-114300" eaLnBrk="1" hangingPunct="1">
              <a:lnSpc>
                <a:spcPct val="90000"/>
              </a:lnSpc>
            </a:pPr>
            <a:r>
              <a:rPr lang="en-US" sz="1600" smtClean="0"/>
              <a:t>Striated, branched fibers joined by intercalated disks (arrows) forms interwoven meshwork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18025" y="381000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Cardiac Muscle (transverse section)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350" y="365125"/>
            <a:ext cx="378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Cardiac Muscle (longitudinal section)</a:t>
            </a:r>
          </a:p>
        </p:txBody>
      </p:sp>
      <p:pic>
        <p:nvPicPr>
          <p:cNvPr id="13316" name="Picture 7" descr="cardMusc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855663"/>
            <a:ext cx="7680325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87313"/>
            <a:ext cx="854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Transverse Section of Cardiac Muscle versus Skeletal Muscle</a:t>
            </a:r>
          </a:p>
        </p:txBody>
      </p:sp>
      <p:pic>
        <p:nvPicPr>
          <p:cNvPr id="14339" name="Picture 6" descr="cardMusc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760413"/>
            <a:ext cx="6921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577850" y="5854700"/>
            <a:ext cx="8064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As with skeletal muscle, delicate, highly vascularized connective tissue (</a:t>
            </a:r>
            <a:r>
              <a:rPr lang="en-US" sz="1400" b="1" u="sng">
                <a:latin typeface="Arial" charset="0"/>
              </a:rPr>
              <a:t>endomysium</a:t>
            </a:r>
            <a:r>
              <a:rPr lang="en-US" sz="1400">
                <a:latin typeface="Arial" charset="0"/>
              </a:rPr>
              <a:t>) surrounds each cardiac muscle cell.  Fibers are bundled into fascicles, so there is also </a:t>
            </a:r>
            <a:r>
              <a:rPr lang="en-US" sz="1400" b="1">
                <a:latin typeface="Arial" charset="0"/>
              </a:rPr>
              <a:t>perimysium</a:t>
            </a:r>
            <a:r>
              <a:rPr lang="en-US" sz="1400">
                <a:latin typeface="Arial" charset="0"/>
              </a:rPr>
              <a:t>. However, there really isn’t an </a:t>
            </a:r>
            <a:r>
              <a:rPr lang="en-US" sz="1400" b="1">
                <a:latin typeface="Arial" charset="0"/>
              </a:rPr>
              <a:t>epimysium</a:t>
            </a:r>
            <a:r>
              <a:rPr lang="en-US" sz="1400">
                <a:latin typeface="Arial" charset="0"/>
              </a:rPr>
              <a:t>; instead, the connective tissue ensheathing the muscle of the heart is called the </a:t>
            </a:r>
            <a:r>
              <a:rPr lang="en-US" sz="1400" b="1">
                <a:latin typeface="Arial" charset="0"/>
              </a:rPr>
              <a:t>epicardium </a:t>
            </a:r>
            <a:r>
              <a:rPr lang="en-US" sz="1400">
                <a:latin typeface="Arial" charset="0"/>
              </a:rPr>
              <a:t>(more on that in a later lecture).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ardMusc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1000" y="3048000"/>
            <a:ext cx="1143000" cy="19097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0" y="760413"/>
            <a:ext cx="276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T Tubule/SR Diads</a:t>
            </a:r>
          </a:p>
        </p:txBody>
      </p:sp>
      <p:sp>
        <p:nvSpPr>
          <p:cNvPr id="15365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Cardiac Muscle (TEM)</a:t>
            </a:r>
          </a:p>
        </p:txBody>
      </p:sp>
      <p:pic>
        <p:nvPicPr>
          <p:cNvPr id="15366" name="Picture 8" descr="cardMusc4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46288"/>
            <a:ext cx="23272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5263" y="98425"/>
            <a:ext cx="882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200">
                <a:latin typeface="Arial" charset="0"/>
              </a:rPr>
              <a:t>Intercalated Discs Couple Heart Muscle Mechanically and Electrically </a:t>
            </a:r>
          </a:p>
        </p:txBody>
      </p:sp>
      <p:pic>
        <p:nvPicPr>
          <p:cNvPr id="16387" name="Picture 5" descr="fig11_16a_1000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55638"/>
            <a:ext cx="8602663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cardMusc6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488"/>
            <a:ext cx="457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cardiac muscle tem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62244" r="34477" b="6818"/>
          <a:stretch>
            <a:fillRect/>
          </a:stretch>
        </p:blipFill>
        <p:spPr bwMode="auto">
          <a:xfrm>
            <a:off x="0" y="949325"/>
            <a:ext cx="441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525" y="117475"/>
            <a:ext cx="4283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Transverse portion: </a:t>
            </a:r>
          </a:p>
          <a:p>
            <a:r>
              <a:rPr lang="en-US">
                <a:latin typeface="Arial" charset="0"/>
              </a:rPr>
              <a:t>forms mechanical coupling</a:t>
            </a:r>
          </a:p>
        </p:txBody>
      </p:sp>
      <p:sp>
        <p:nvSpPr>
          <p:cNvPr id="17413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143000" y="838200"/>
            <a:ext cx="533400" cy="1066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4200" y="6018213"/>
            <a:ext cx="3457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Lateral Portion:</a:t>
            </a:r>
          </a:p>
          <a:p>
            <a:r>
              <a:rPr lang="en-US">
                <a:latin typeface="Arial" charset="0"/>
              </a:rPr>
              <a:t>forms electrical coupling</a:t>
            </a:r>
          </a:p>
        </p:txBody>
      </p:sp>
      <p:sp>
        <p:nvSpPr>
          <p:cNvPr id="17415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492375" y="4191000"/>
            <a:ext cx="0" cy="19050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2492375" y="4187825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4400" y="50800"/>
            <a:ext cx="2243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Comic Sans MS" pitchFamily="66" charset="0"/>
              </a:rPr>
              <a:t>aka “Fascia adherens”</a:t>
            </a:r>
          </a:p>
        </p:txBody>
      </p:sp>
      <p:sp>
        <p:nvSpPr>
          <p:cNvPr id="17418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257800" y="3429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9" name="Picture 12" descr="cardMusc6b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0200"/>
            <a:ext cx="4572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40050" y="471488"/>
            <a:ext cx="3295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latin typeface="Arial" charset="0"/>
              </a:rPr>
              <a:t>Smooth Muscle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0700" y="1241425"/>
            <a:ext cx="8099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Fusiform, non-striated cells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Single, centrally-placed nucleus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Contraction is non-voluntary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Contraction is modulated in a neuroendocrine manner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Found in blood vessels, GI and urogenital organ walls, dermis of skin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6868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25" y="304800"/>
            <a:ext cx="433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Smooth Muscle (longitudinal section)</a:t>
            </a:r>
          </a:p>
        </p:txBody>
      </p:sp>
      <p:pic>
        <p:nvPicPr>
          <p:cNvPr id="19459" name="Picture 4" descr="smoothMusc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931863"/>
            <a:ext cx="8027987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800" y="212725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>
                <a:latin typeface="Arial" charset="0"/>
              </a:rPr>
              <a:t>Smooth Muscle Viewed in Transverse and Longitudinal Section </a:t>
            </a:r>
          </a:p>
        </p:txBody>
      </p:sp>
      <p:pic>
        <p:nvPicPr>
          <p:cNvPr id="20483" name="Picture 5" descr="smoothMusc2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549275"/>
            <a:ext cx="42005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smoothMusc2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76313"/>
            <a:ext cx="40005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5100" y="85725"/>
            <a:ext cx="40830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800">
                <a:latin typeface="Arial" charset="0"/>
              </a:rPr>
              <a:t>Muscle Tissue</a:t>
            </a:r>
          </a:p>
        </p:txBody>
      </p:sp>
      <p:sp>
        <p:nvSpPr>
          <p:cNvPr id="307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143000"/>
            <a:ext cx="9144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I.  Striated Muscle - regularly arranged contractile units</a:t>
            </a:r>
          </a:p>
          <a:p>
            <a:pPr lvl="1"/>
            <a:r>
              <a:rPr lang="en-US">
                <a:latin typeface="Arial" charset="0"/>
              </a:rPr>
              <a:t>A.  Skeletal Muscle - long, cylindrical multinucleated cells with peripherally placed nuclei. Contraction is typically quick and vigorous and under voluntary control. Used for locomotion, mastication, and phonation.</a:t>
            </a:r>
          </a:p>
          <a:p>
            <a:pPr lvl="1"/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B.  Cardiac Muscle - elongated, branched cells with a single centrally placed nucleus and intercalated discs at the ends.  Contraction is involuntary, vigorous, and rhythmic.</a:t>
            </a:r>
          </a:p>
          <a:p>
            <a:pPr lvl="1"/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II.  Smooth Muscle - possesses contractile machinery, but it is irregularly arranged (thus, non-striated).  Cells are fusiform with a central nucleus.  Contraction is involuntary, slow, and long lasting.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100" y="428625"/>
            <a:ext cx="8599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actin and myosin filaments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intermediate filaments of desmin (also vimentin in vascular smooth muscle)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membrane associated and cytoplasmic dense bodies containing </a:t>
            </a:r>
            <a:r>
              <a:rPr lang="en-US" sz="1600">
                <a:latin typeface="Arial" charset="0"/>
                <a:sym typeface="Symbol" pitchFamily="18" charset="2"/>
              </a:rPr>
              <a:t> actinin (similar to Z lines)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  <a:sym typeface="Symbol" pitchFamily="18" charset="2"/>
              </a:rPr>
              <a:t>relatively active nucleus (smooth muscle cells make collagen, elastin, and proteoglycans)</a:t>
            </a:r>
            <a:endParaRPr lang="en-US" sz="2000">
              <a:latin typeface="Arial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60600" y="11113"/>
            <a:ext cx="462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Ultrastructure of Smooth Muscle:</a:t>
            </a:r>
          </a:p>
        </p:txBody>
      </p:sp>
      <p:pic>
        <p:nvPicPr>
          <p:cNvPr id="21508" name="Picture 5" descr="smoothMusc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585913"/>
            <a:ext cx="86788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07050" y="4237038"/>
            <a:ext cx="38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>
                <a:latin typeface="Arial" charset="0"/>
              </a:rPr>
              <a:t>*</a:t>
            </a:r>
          </a:p>
        </p:txBody>
      </p:sp>
      <p:sp>
        <p:nvSpPr>
          <p:cNvPr id="6656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24600" y="46038"/>
            <a:ext cx="28194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Smooth Muscle Viewed in Cross Section (TEM)</a:t>
            </a:r>
          </a:p>
          <a:p>
            <a:pPr algn="ctr" eaLnBrk="0" hangingPunct="0"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What is the structure marked by * ?</a:t>
            </a:r>
          </a:p>
          <a:p>
            <a:pPr algn="ctr" eaLnBrk="0" hangingPunct="0"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Also, note collagen –SMC secrete ECM:</a:t>
            </a:r>
          </a:p>
          <a:p>
            <a:pPr algn="ctr" eaLnBrk="0" hangingPunct="0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collagen (I,III, IV), elastin, and proteoglycans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2532" name="Picture 5" descr="smoothMusc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41325"/>
            <a:ext cx="53816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135313" y="4984750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441325"/>
            <a:ext cx="3516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4950" indent="-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microtubules </a:t>
            </a:r>
            <a:r>
              <a:rPr lang="en-US" sz="1800">
                <a:latin typeface="Arial" charset="0"/>
              </a:rPr>
              <a:t>(curved arrows)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actin filament </a:t>
            </a:r>
            <a:r>
              <a:rPr lang="en-US" sz="1800">
                <a:latin typeface="Arial" charset="0"/>
              </a:rPr>
              <a:t>(arrowheads)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intermediate filaments</a:t>
            </a:r>
            <a:endParaRPr lang="en-US">
              <a:latin typeface="Arial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7638" y="441325"/>
            <a:ext cx="506888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dense bodies </a:t>
            </a:r>
            <a:r>
              <a:rPr lang="en-US" sz="1800">
                <a:latin typeface="Arial" charset="0"/>
              </a:rPr>
              <a:t>(desmin/vimentin plaques)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caveoli </a:t>
            </a:r>
            <a:r>
              <a:rPr lang="en-US" sz="1800">
                <a:latin typeface="Arial" charset="0"/>
              </a:rPr>
              <a:t>(membrane invaginations &amp; vesicular system contiguous with SER </a:t>
            </a:r>
            <a:r>
              <a:rPr lang="en-US" sz="1600" b="1">
                <a:latin typeface="Arial" charset="0"/>
              </a:rPr>
              <a:t>–functionally analogous to sarcoplasmic reticulum</a:t>
            </a:r>
            <a:r>
              <a:rPr lang="en-US" sz="1800">
                <a:latin typeface="Arial" charset="0"/>
              </a:rPr>
              <a:t>)</a:t>
            </a:r>
          </a:p>
        </p:txBody>
      </p:sp>
      <p:sp>
        <p:nvSpPr>
          <p:cNvPr id="2355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85900" y="0"/>
            <a:ext cx="616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More Ultrastructure of Smooth Muscle Cells:</a:t>
            </a:r>
          </a:p>
        </p:txBody>
      </p:sp>
      <p:pic>
        <p:nvPicPr>
          <p:cNvPr id="23557" name="Picture 6" descr="smoothMusc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741488"/>
            <a:ext cx="8102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85800" y="11113"/>
            <a:ext cx="8148638" cy="882650"/>
          </a:xfrm>
        </p:spPr>
        <p:txBody>
          <a:bodyPr/>
          <a:lstStyle/>
          <a:p>
            <a:pPr eaLnBrk="1" hangingPunct="1"/>
            <a:r>
              <a:rPr lang="en-US" sz="3600" smtClean="0"/>
              <a:t>Smooth Muscle Contraction: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also Ca+ dependent, but mechanism is different than striated muscle</a:t>
            </a:r>
            <a:endParaRPr lang="en-US" sz="3600" smtClean="0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85800" y="971550"/>
            <a:ext cx="7772400" cy="2149475"/>
          </a:xfrm>
        </p:spPr>
        <p:txBody>
          <a:bodyPr/>
          <a:lstStyle/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1. Ca2+ ions released from caveloae/SER and complex with calmodulin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2. Ca2+-calmodulin activates myosin light chain kinase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3. MLCK phosphorylates myosin light chain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4. Myosin unfolds &amp; binds actin; ATP-dependent contraction cycle ensues.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5. Contraction continues as long as myosin is phosphorylated.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6. “Latch” state: myosin head attached to actin dephosphorylated causing decrease in ATPase activity –myosin head unable to detach from actin (similar to “rigor mortis” in skeletal muscle).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7.  Smooth muscle cells often electrically coupled via gap junctions  </a:t>
            </a:r>
          </a:p>
        </p:txBody>
      </p:sp>
      <p:pic>
        <p:nvPicPr>
          <p:cNvPr id="24580" name="Picture 7" descr="smoothMusc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160713"/>
            <a:ext cx="69151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455988"/>
            <a:ext cx="29591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7063" indent="-169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Triggered by: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Arial" charset="0"/>
              </a:rPr>
              <a:t>Voltage-gated Ca+ channels activated by depolarization</a:t>
            </a:r>
          </a:p>
          <a:p>
            <a:pPr lvl="1" eaLnBrk="1" hangingPunct="1">
              <a:buFontTx/>
              <a:buChar char="•"/>
            </a:pPr>
            <a:r>
              <a:rPr lang="en-US" sz="1200">
                <a:latin typeface="Arial" charset="0"/>
              </a:rPr>
              <a:t>Mechanical stimuli</a:t>
            </a:r>
          </a:p>
          <a:p>
            <a:pPr lvl="1" eaLnBrk="1" hangingPunct="1">
              <a:buFontTx/>
              <a:buChar char="•"/>
            </a:pPr>
            <a:r>
              <a:rPr lang="en-US" sz="1200">
                <a:latin typeface="Arial" charset="0"/>
              </a:rPr>
              <a:t>Neural stimulation</a:t>
            </a:r>
          </a:p>
          <a:p>
            <a:pPr lvl="1" eaLnBrk="1" hangingPunct="1">
              <a:buFontTx/>
              <a:buChar char="•"/>
            </a:pPr>
            <a:endParaRPr lang="en-US" sz="1200">
              <a:latin typeface="Arial" charset="0"/>
            </a:endParaRPr>
          </a:p>
          <a:p>
            <a:pPr lvl="1" eaLnBrk="1" hangingPunct="1">
              <a:buFontTx/>
              <a:buChar char="•"/>
            </a:pPr>
            <a:endParaRPr lang="en-US" sz="1200">
              <a:latin typeface="Arial" charset="0"/>
            </a:endParaRPr>
          </a:p>
          <a:p>
            <a:pPr lvl="1" eaLnBrk="1" hangingPunct="1">
              <a:buFontTx/>
              <a:buChar char="•"/>
            </a:pPr>
            <a:endParaRPr lang="en-US" sz="1200">
              <a:latin typeface="Arial" charset="0"/>
            </a:endParaRPr>
          </a:p>
          <a:p>
            <a:pPr lvl="1" eaLnBrk="1" hangingPunct="1">
              <a:buFontTx/>
              <a:buChar char="•"/>
            </a:pPr>
            <a:endParaRPr lang="en-US" sz="1200">
              <a:latin typeface="Arial" charset="0"/>
            </a:endParaRPr>
          </a:p>
          <a:p>
            <a:pPr lvl="1" eaLnBrk="1" hangingPunct="1"/>
            <a:endParaRPr lang="en-US" sz="120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1400">
                <a:latin typeface="Arial" charset="0"/>
              </a:rPr>
              <a:t>Ligand-gated Ca+ channels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4338" y="76200"/>
            <a:ext cx="3649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Mechanics of Smooth Muscle Contraction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0538" y="1219200"/>
            <a:ext cx="330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Dense bodies are analogous to Z lines (plaques into which actin filaments insert)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Myosin heads oriented in “side polar” arrangement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Contraction pulls dense bodies together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Contraction is </a:t>
            </a:r>
            <a:r>
              <a:rPr lang="en-US" sz="1800" b="1">
                <a:latin typeface="Arial" charset="0"/>
              </a:rPr>
              <a:t>slow</a:t>
            </a:r>
            <a:r>
              <a:rPr lang="en-US" sz="1800">
                <a:latin typeface="Arial" charset="0"/>
              </a:rPr>
              <a:t> and </a:t>
            </a:r>
            <a:r>
              <a:rPr lang="en-US" sz="1800" b="1">
                <a:latin typeface="Arial" charset="0"/>
              </a:rPr>
              <a:t>sustained</a:t>
            </a:r>
          </a:p>
        </p:txBody>
      </p:sp>
      <p:pic>
        <p:nvPicPr>
          <p:cNvPr id="25604" name="Picture 16" descr="smoothMusc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6838"/>
            <a:ext cx="5287962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6900" y="1524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Smooth Muscle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(vascular)</a:t>
            </a:r>
          </a:p>
        </p:txBody>
      </p:sp>
      <p:sp>
        <p:nvSpPr>
          <p:cNvPr id="266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93925" y="6184900"/>
            <a:ext cx="1492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Arial" charset="0"/>
              </a:rPr>
              <a:t>Relaxed</a:t>
            </a:r>
          </a:p>
        </p:txBody>
      </p:sp>
      <p:sp>
        <p:nvSpPr>
          <p:cNvPr id="2662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22925" y="6170613"/>
            <a:ext cx="1927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Arial" charset="0"/>
              </a:rPr>
              <a:t>Contracted</a:t>
            </a:r>
          </a:p>
        </p:txBody>
      </p:sp>
      <p:pic>
        <p:nvPicPr>
          <p:cNvPr id="26629" name="Picture 8" descr="smoothMusc7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123950"/>
            <a:ext cx="3238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smoothMusc7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125538"/>
            <a:ext cx="3340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smoothMusc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75"/>
            <a:ext cx="91440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3800" y="2133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10-100</a:t>
            </a:r>
            <a:r>
              <a:rPr lang="en-US" sz="1200" b="1">
                <a:latin typeface="Symbol" pitchFamily="18" charset="2"/>
              </a:rPr>
              <a:t>m</a:t>
            </a:r>
            <a:r>
              <a:rPr lang="en-US" sz="1200" b="1"/>
              <a:t>m in diameter</a:t>
            </a:r>
          </a:p>
          <a:p>
            <a:r>
              <a:rPr lang="en-US" sz="1200" b="1"/>
              <a:t>Up to 30cm in length</a:t>
            </a:r>
          </a:p>
        </p:txBody>
      </p:sp>
      <p:sp>
        <p:nvSpPr>
          <p:cNvPr id="2765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0" y="419100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10-15</a:t>
            </a:r>
            <a:r>
              <a:rPr lang="en-US" sz="1200" b="1">
                <a:latin typeface="Symbol" pitchFamily="18" charset="2"/>
              </a:rPr>
              <a:t>m</a:t>
            </a:r>
            <a:r>
              <a:rPr lang="en-US" sz="1200" b="1"/>
              <a:t>m in diameter</a:t>
            </a:r>
          </a:p>
          <a:p>
            <a:r>
              <a:rPr lang="en-US" sz="1200" b="1"/>
              <a:t>80-100</a:t>
            </a:r>
            <a:r>
              <a:rPr lang="en-US" sz="1200" b="1">
                <a:latin typeface="Symbol" pitchFamily="18" charset="2"/>
              </a:rPr>
              <a:t>m</a:t>
            </a:r>
            <a:r>
              <a:rPr lang="en-US" sz="1200" b="1"/>
              <a:t>m in length</a:t>
            </a:r>
          </a:p>
        </p:txBody>
      </p:sp>
      <p:sp>
        <p:nvSpPr>
          <p:cNvPr id="2765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96200" y="6119813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0.2-2</a:t>
            </a:r>
            <a:r>
              <a:rPr lang="en-US" sz="1200" b="1">
                <a:latin typeface="Symbol" pitchFamily="18" charset="2"/>
              </a:rPr>
              <a:t>m</a:t>
            </a:r>
            <a:r>
              <a:rPr lang="en-US" sz="1200" b="1"/>
              <a:t>m in diameter</a:t>
            </a:r>
          </a:p>
          <a:p>
            <a:r>
              <a:rPr lang="en-US" sz="1200" b="1"/>
              <a:t>20-200</a:t>
            </a:r>
            <a:r>
              <a:rPr lang="en-US" sz="1200" b="1">
                <a:latin typeface="Symbol" pitchFamily="18" charset="2"/>
              </a:rPr>
              <a:t>m</a:t>
            </a:r>
            <a:r>
              <a:rPr lang="en-US" sz="1200" b="1"/>
              <a:t>m in length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2275" y="99060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Skeletal Muscle</a:t>
            </a:r>
          </a:p>
        </p:txBody>
      </p:sp>
      <p:sp>
        <p:nvSpPr>
          <p:cNvPr id="2867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7413" y="990600"/>
            <a:ext cx="228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Cardiac Muscle</a:t>
            </a:r>
          </a:p>
        </p:txBody>
      </p:sp>
      <p:sp>
        <p:nvSpPr>
          <p:cNvPr id="2867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65875" y="990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Smooth Muscle</a:t>
            </a:r>
          </a:p>
        </p:txBody>
      </p:sp>
      <p:pic>
        <p:nvPicPr>
          <p:cNvPr id="28677" name="Picture 7" descr="MuscOveral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85913"/>
            <a:ext cx="84105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93763"/>
            <a:ext cx="134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Skeletal Muscle</a:t>
            </a:r>
          </a:p>
        </p:txBody>
      </p: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9050" y="3006725"/>
            <a:ext cx="151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Cardiac Muscle</a:t>
            </a:r>
          </a:p>
        </p:txBody>
      </p:sp>
      <p:sp>
        <p:nvSpPr>
          <p:cNvPr id="2970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8" y="5580063"/>
            <a:ext cx="1557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Smooth Muscle</a:t>
            </a:r>
          </a:p>
        </p:txBody>
      </p:sp>
      <p:pic>
        <p:nvPicPr>
          <p:cNvPr id="29701" name="Picture 5" descr="skelMusc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22231" r="6480" b="33878"/>
          <a:stretch>
            <a:fillRect/>
          </a:stretch>
        </p:blipFill>
        <p:spPr bwMode="auto">
          <a:xfrm>
            <a:off x="1576388" y="11113"/>
            <a:ext cx="63912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fig11_14_1000pix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6"/>
          <a:stretch>
            <a:fillRect/>
          </a:stretch>
        </p:blipFill>
        <p:spPr bwMode="auto">
          <a:xfrm>
            <a:off x="1576388" y="2460625"/>
            <a:ext cx="63912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"/>
          <p:cNvPicPr>
            <a:picLocks noChangeAspect="1"/>
          </p:cNvPicPr>
          <p:nvPr/>
        </p:nvPicPr>
        <p:blipFill>
          <a:blip r:embed="rId9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36491" r="8594" b="20419"/>
          <a:stretch>
            <a:fillRect/>
          </a:stretch>
        </p:blipFill>
        <p:spPr bwMode="auto">
          <a:xfrm>
            <a:off x="1576388" y="4778375"/>
            <a:ext cx="6391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22675" y="1874838"/>
            <a:ext cx="19446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Smooth Muscle</a:t>
            </a:r>
          </a:p>
        </p:txBody>
      </p:sp>
      <p:sp>
        <p:nvSpPr>
          <p:cNvPr id="7475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5888" y="2408238"/>
            <a:ext cx="1255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VERSUS</a:t>
            </a:r>
          </a:p>
        </p:txBody>
      </p:sp>
      <p:sp>
        <p:nvSpPr>
          <p:cNvPr id="7476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2941638"/>
            <a:ext cx="866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</p:txBody>
      </p:sp>
      <p:sp>
        <p:nvSpPr>
          <p:cNvPr id="7476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25888" y="3551238"/>
            <a:ext cx="1255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VERSUS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95700" y="41148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Connective Tissue</a:t>
            </a:r>
          </a:p>
        </p:txBody>
      </p:sp>
      <p:pic>
        <p:nvPicPr>
          <p:cNvPr id="30727" name="Picture 11" descr="smoothMusc8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2" descr="smoothMusc8b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3" descr="smoothMusc8c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4" descr="smoothMusc8d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35150" y="65088"/>
            <a:ext cx="549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Muscle Regeneration and Growth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57225"/>
            <a:ext cx="83058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35000" indent="-1778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Arial" charset="0"/>
              </a:rPr>
              <a:t>Skeletal Muscle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Increase in size (hypertrophy)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Increase in number (regeneration/proliferation)</a:t>
            </a:r>
          </a:p>
          <a:p>
            <a:pPr lvl="1">
              <a:buFontTx/>
              <a:buChar char="•"/>
            </a:pPr>
            <a:r>
              <a:rPr lang="en-US" sz="2000">
                <a:latin typeface="Arial" charset="0"/>
              </a:rPr>
              <a:t>Satellite cells are proposed source of regenerative cells</a:t>
            </a:r>
          </a:p>
          <a:p>
            <a:pPr lvl="1">
              <a:buFontTx/>
              <a:buChar char="•"/>
            </a:pP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Smooth Muscle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Increase in size (hypertrophy)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Increase in number (regeneration/proliferation)</a:t>
            </a:r>
          </a:p>
          <a:p>
            <a:pPr lvl="1">
              <a:buFontTx/>
              <a:buChar char="•"/>
            </a:pPr>
            <a:r>
              <a:rPr lang="en-US" sz="2000">
                <a:latin typeface="Arial" charset="0"/>
              </a:rPr>
              <a:t>Smooth muscle cells are proliferative </a:t>
            </a:r>
          </a:p>
          <a:p>
            <a:pPr lvl="1"/>
            <a:r>
              <a:rPr lang="en-US" sz="2000">
                <a:latin typeface="Arial" charset="0"/>
              </a:rPr>
              <a:t>(e.g. uterine myometrium and vascular smooth muscle)</a:t>
            </a:r>
          </a:p>
          <a:p>
            <a:pPr lvl="1">
              <a:buFontTx/>
              <a:buChar char="•"/>
            </a:pPr>
            <a:r>
              <a:rPr lang="en-US" sz="2000">
                <a:latin typeface="Arial" charset="0"/>
              </a:rPr>
              <a:t>Vascular pericytes can also provide source of smooth muscle</a:t>
            </a:r>
          </a:p>
          <a:p>
            <a:pPr lvl="1">
              <a:buFontTx/>
              <a:buChar char="•"/>
            </a:pPr>
            <a:endParaRPr lang="en-US" sz="2000">
              <a:latin typeface="Arial" charset="0"/>
            </a:endParaRPr>
          </a:p>
          <a:p>
            <a:r>
              <a:rPr lang="en-US">
                <a:latin typeface="Arial" charset="0"/>
              </a:rPr>
              <a:t>Heart Muscle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Increase in size (hypertrophy)</a:t>
            </a:r>
          </a:p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Formerly thought to be non-proliferative</a:t>
            </a:r>
          </a:p>
          <a:p>
            <a:pPr lvl="1">
              <a:buFontTx/>
              <a:buChar char="•"/>
            </a:pPr>
            <a:r>
              <a:rPr lang="en-US" sz="2000">
                <a:latin typeface="Arial" charset="0"/>
              </a:rPr>
              <a:t>Post-infarction tissue remodeling by fibroblasts (fibrosis/scarring)</a:t>
            </a:r>
          </a:p>
          <a:p>
            <a:pPr lvl="1">
              <a:buFontTx/>
              <a:buChar char="•"/>
            </a:pPr>
            <a:r>
              <a:rPr lang="en-US" sz="2000">
                <a:latin typeface="Arial" charset="0"/>
              </a:rPr>
              <a:t>New evidence suggests mitotic cardiomyocytes and regeneration by blood or vascular-derived stem cells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moothMus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75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727450" y="0"/>
            <a:ext cx="569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charset="0"/>
              </a:rPr>
              <a:t>How these tissues actually appear…</a:t>
            </a:r>
          </a:p>
        </p:txBody>
      </p:sp>
      <p:sp>
        <p:nvSpPr>
          <p:cNvPr id="31748" name="AutoShape 4"/>
          <p:cNvSpPr>
            <a:spLocks/>
          </p:cNvSpPr>
          <p:nvPr/>
        </p:nvSpPr>
        <p:spPr bwMode="auto">
          <a:xfrm rot="-1279345">
            <a:off x="4954588" y="3851275"/>
            <a:ext cx="460375" cy="422275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749" name="AutoShape 5"/>
          <p:cNvSpPr>
            <a:spLocks/>
          </p:cNvSpPr>
          <p:nvPr/>
        </p:nvSpPr>
        <p:spPr bwMode="auto">
          <a:xfrm rot="757517">
            <a:off x="5053013" y="5503863"/>
            <a:ext cx="460375" cy="920750"/>
          </a:xfrm>
          <a:prstGeom prst="rightBrace">
            <a:avLst>
              <a:gd name="adj1" fmla="val 1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750" name="AutoShape 6"/>
          <p:cNvSpPr>
            <a:spLocks/>
          </p:cNvSpPr>
          <p:nvPr/>
        </p:nvSpPr>
        <p:spPr bwMode="auto">
          <a:xfrm rot="627271">
            <a:off x="5876925" y="4849813"/>
            <a:ext cx="460375" cy="422275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751" name="AutoShape 7"/>
          <p:cNvSpPr>
            <a:spLocks/>
          </p:cNvSpPr>
          <p:nvPr/>
        </p:nvSpPr>
        <p:spPr bwMode="auto">
          <a:xfrm rot="-1279345">
            <a:off x="6030913" y="3044825"/>
            <a:ext cx="460375" cy="576263"/>
          </a:xfrm>
          <a:prstGeom prst="rightBrace">
            <a:avLst>
              <a:gd name="adj1" fmla="val 1043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5338763" y="3659188"/>
            <a:ext cx="1268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Franklin Gothic Medium" pitchFamily="34" charset="0"/>
              </a:rPr>
              <a:t>Nerve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6299200" y="4811713"/>
            <a:ext cx="844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Franklin Gothic Medium" pitchFamily="34" charset="0"/>
              </a:rPr>
              <a:t>SM</a:t>
            </a:r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6453188" y="2890838"/>
            <a:ext cx="844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Franklin Gothic Medium" pitchFamily="34" charset="0"/>
              </a:rPr>
              <a:t>SM</a:t>
            </a:r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5454650" y="5691188"/>
            <a:ext cx="844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Franklin Gothic Medium" pitchFamily="34" charset="0"/>
              </a:rPr>
              <a:t>SM</a:t>
            </a:r>
          </a:p>
        </p:txBody>
      </p:sp>
      <p:sp>
        <p:nvSpPr>
          <p:cNvPr id="31756" name="Text Box 15"/>
          <p:cNvSpPr txBox="1">
            <a:spLocks noChangeArrowheads="1"/>
          </p:cNvSpPr>
          <p:nvPr/>
        </p:nvSpPr>
        <p:spPr bwMode="auto">
          <a:xfrm>
            <a:off x="4724400" y="1816100"/>
            <a:ext cx="690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Franklin Gothic Medium" pitchFamily="34" charset="0"/>
              </a:rPr>
              <a:t>CT</a:t>
            </a:r>
          </a:p>
        </p:txBody>
      </p:sp>
      <p:sp>
        <p:nvSpPr>
          <p:cNvPr id="31757" name="Text Box 16"/>
          <p:cNvSpPr txBox="1">
            <a:spLocks noChangeArrowheads="1"/>
          </p:cNvSpPr>
          <p:nvPr/>
        </p:nvSpPr>
        <p:spPr bwMode="auto">
          <a:xfrm>
            <a:off x="3841750" y="3387725"/>
            <a:ext cx="690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Franklin Gothic Medium" pitchFamily="34" charset="0"/>
              </a:rPr>
              <a:t>CT</a:t>
            </a:r>
          </a:p>
        </p:txBody>
      </p:sp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5302250" y="4159250"/>
            <a:ext cx="690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Franklin Gothic Medium" pitchFamily="34" charset="0"/>
              </a:rPr>
              <a:t>CT</a:t>
            </a:r>
          </a:p>
        </p:txBody>
      </p:sp>
      <p:sp>
        <p:nvSpPr>
          <p:cNvPr id="31759" name="Text Box 18"/>
          <p:cNvSpPr txBox="1">
            <a:spLocks noChangeArrowheads="1"/>
          </p:cNvSpPr>
          <p:nvPr/>
        </p:nvSpPr>
        <p:spPr bwMode="auto">
          <a:xfrm>
            <a:off x="1941513" y="20638"/>
            <a:ext cx="1382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Epithelium</a:t>
            </a:r>
          </a:p>
        </p:txBody>
      </p:sp>
      <p:sp>
        <p:nvSpPr>
          <p:cNvPr id="31760" name="Text Box 19"/>
          <p:cNvSpPr txBox="1">
            <a:spLocks noChangeArrowheads="1"/>
          </p:cNvSpPr>
          <p:nvPr/>
        </p:nvSpPr>
        <p:spPr bwMode="auto">
          <a:xfrm>
            <a:off x="1922463" y="36513"/>
            <a:ext cx="1382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Epithelium</a:t>
            </a: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>
            <a:off x="828675" y="2122488"/>
            <a:ext cx="766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B.V.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809625" y="2089150"/>
            <a:ext cx="76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B.V</a:t>
            </a:r>
            <a:r>
              <a:rPr lang="en-US"/>
              <a:t>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533900" y="2238375"/>
            <a:ext cx="293688" cy="24447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611563" y="3836988"/>
            <a:ext cx="293687" cy="24447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932363" y="4465638"/>
            <a:ext cx="407987" cy="936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5763" y="1201738"/>
            <a:ext cx="8064500" cy="5376862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en-US" sz="2000" smtClean="0"/>
              <a:t>1.	Be able to identify the three types of muscle at the light and electron microscope levels, including distinctive features of each, such as the intercalated disk of cardiac muscle.</a:t>
            </a:r>
          </a:p>
          <a:p>
            <a:pPr marL="381000" indent="-381000" eaLnBrk="1" hangingPunct="1">
              <a:buFontTx/>
              <a:buNone/>
            </a:pPr>
            <a:endParaRPr lang="en-US" sz="2000" smtClean="0"/>
          </a:p>
          <a:p>
            <a:pPr marL="381000" indent="-381000" eaLnBrk="1" hangingPunct="1">
              <a:buFontTx/>
              <a:buNone/>
            </a:pPr>
            <a:r>
              <a:rPr lang="en-US" sz="2000" smtClean="0"/>
              <a:t>2.	Be able to describe the structural basis of muscle striation.</a:t>
            </a:r>
          </a:p>
          <a:p>
            <a:pPr marL="381000" indent="-381000" eaLnBrk="1" hangingPunct="1">
              <a:buFontTx/>
              <a:buNone/>
            </a:pPr>
            <a:endParaRPr lang="en-US" sz="2000" smtClean="0"/>
          </a:p>
          <a:p>
            <a:pPr marL="381000" indent="-381000" eaLnBrk="1" hangingPunct="1">
              <a:buFontTx/>
              <a:buNone/>
            </a:pPr>
            <a:r>
              <a:rPr lang="en-US" sz="2000" smtClean="0"/>
              <a:t>3.	Know the structural elements that harness muscle contraction (i.e., the shortening of myofibrils) to the movement of a body part (i.e., via connection to bone) as well as the mechanism by which muscle cells contract.  </a:t>
            </a:r>
          </a:p>
          <a:p>
            <a:pPr marL="381000" indent="-381000" eaLnBrk="1" hangingPunct="1">
              <a:buFontTx/>
              <a:buNone/>
            </a:pPr>
            <a:endParaRPr lang="en-US" sz="2000" smtClean="0"/>
          </a:p>
          <a:p>
            <a:pPr marL="381000" indent="-381000" eaLnBrk="1" hangingPunct="1">
              <a:buFontTx/>
              <a:buAutoNum type="arabicPeriod" startAt="4"/>
            </a:pPr>
            <a:r>
              <a:rPr lang="en-US" sz="2000" smtClean="0"/>
              <a:t>Understand the function and organization of the connective tissue in skeletal muscle (endo-, peri-, and epimysium).</a:t>
            </a:r>
          </a:p>
          <a:p>
            <a:pPr marL="381000" indent="-381000" eaLnBrk="1" hangingPunct="1">
              <a:buFontTx/>
              <a:buAutoNum type="arabicPeriod" startAt="4"/>
            </a:pPr>
            <a:endParaRPr lang="en-US" sz="2000" smtClean="0"/>
          </a:p>
          <a:p>
            <a:pPr marL="381000" indent="-381000" eaLnBrk="1" hangingPunct="1">
              <a:buFontTx/>
              <a:buAutoNum type="arabicPeriod" startAt="4"/>
            </a:pPr>
            <a:r>
              <a:rPr lang="en-US" sz="2000" smtClean="0"/>
              <a:t>Be familiar with the regenerative potential of each muscle 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fascicl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792480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743200"/>
            <a:ext cx="1752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0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0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0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0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0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chemeClr val="tx2"/>
                </a:solidFill>
                <a:latin typeface="Arial" charset="0"/>
              </a:rPr>
              <a:t>Epimysium - dense irr. c.t.</a:t>
            </a:r>
          </a:p>
          <a:p>
            <a:endParaRPr lang="en-US" sz="1400" b="1">
              <a:solidFill>
                <a:schemeClr val="tx2"/>
              </a:solidFill>
              <a:latin typeface="Arial" charset="0"/>
            </a:endParaRPr>
          </a:p>
          <a:p>
            <a:r>
              <a:rPr lang="en-US" sz="1400" b="1">
                <a:solidFill>
                  <a:schemeClr val="tx2"/>
                </a:solidFill>
                <a:latin typeface="Arial" charset="0"/>
              </a:rPr>
              <a:t>Perimysium - </a:t>
            </a:r>
          </a:p>
          <a:p>
            <a:r>
              <a:rPr lang="en-US" sz="1400" b="1">
                <a:solidFill>
                  <a:schemeClr val="tx2"/>
                </a:solidFill>
                <a:latin typeface="Arial" charset="0"/>
              </a:rPr>
              <a:t>less dense irr. c.t.</a:t>
            </a:r>
          </a:p>
          <a:p>
            <a:endParaRPr lang="en-US" sz="1400" b="1">
              <a:solidFill>
                <a:schemeClr val="tx2"/>
              </a:solidFill>
              <a:latin typeface="Arial" charset="0"/>
            </a:endParaRPr>
          </a:p>
          <a:p>
            <a:r>
              <a:rPr lang="en-US" sz="1400" b="1">
                <a:solidFill>
                  <a:schemeClr val="tx2"/>
                </a:solidFill>
                <a:latin typeface="Arial" charset="0"/>
              </a:rPr>
              <a:t>Endomysium - basal lamina and reticular fibers </a:t>
            </a:r>
            <a:endParaRPr lang="en-US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-14288"/>
            <a:ext cx="404812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Arial" charset="0"/>
              </a:rPr>
              <a:t>Skeletal Muscle Investments</a:t>
            </a:r>
          </a:p>
        </p:txBody>
      </p:sp>
      <p:sp>
        <p:nvSpPr>
          <p:cNvPr id="512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5638800"/>
            <a:ext cx="2225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  <a:latin typeface="Arial" charset="0"/>
              </a:rPr>
              <a:t>ALL MUSCLE CELLS HAVE BASAL LAMINAE!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skelMus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338" y="-30163"/>
            <a:ext cx="8893175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>
                <a:latin typeface="Arial" charset="0"/>
              </a:rPr>
              <a:t>Skeletal Muscle as seen in longitudinal section in the light microscope...</a:t>
            </a:r>
          </a:p>
        </p:txBody>
      </p:sp>
      <p:sp>
        <p:nvSpPr>
          <p:cNvPr id="614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25" y="5118100"/>
            <a:ext cx="6210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4950" indent="-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Fiber = cell; multi-nucleated and striated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Myofibrils (M) with aligned cross striations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A bands - anisotropic (birefringent in polarized light)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I bands - isotropic (do not alter polarized light)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Z lines (</a:t>
            </a:r>
            <a:r>
              <a:rPr lang="en-US" sz="1800" b="1" i="1">
                <a:solidFill>
                  <a:srgbClr val="FFFF00"/>
                </a:solidFill>
                <a:latin typeface="Arial" charset="0"/>
              </a:rPr>
              <a:t>zwischenscheiben, 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Ger. “between the discs”)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H zone (</a:t>
            </a:r>
            <a:r>
              <a:rPr lang="en-US" sz="1800" b="1" i="1">
                <a:solidFill>
                  <a:srgbClr val="FFFF00"/>
                </a:solidFill>
                <a:latin typeface="Arial" charset="0"/>
              </a:rPr>
              <a:t>hell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, Ger. “light”)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4950" y="60325"/>
            <a:ext cx="8739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>
                <a:latin typeface="Arial" charset="0"/>
              </a:rPr>
              <a:t>Skeletal Muscle as seen in transverse section in the light microscope...</a:t>
            </a:r>
          </a:p>
        </p:txBody>
      </p:sp>
      <p:pic>
        <p:nvPicPr>
          <p:cNvPr id="7171" name="Picture 4" descr="skelMusc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4838"/>
            <a:ext cx="8531225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kelMusc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592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Grp="1" noChangeArrowheads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24400" y="2133600"/>
            <a:ext cx="41148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smtClean="0"/>
              <a:t>Contractile unit of striated muscle</a:t>
            </a:r>
          </a:p>
          <a:p>
            <a:pPr eaLnBrk="1" hangingPunct="1">
              <a:spcBef>
                <a:spcPct val="0"/>
              </a:spcBef>
            </a:pPr>
            <a:r>
              <a:rPr lang="en-US" sz="1600" smtClean="0"/>
              <a:t> Structures between Z lines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 2 halves of I bands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 A band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 H zone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 M line (</a:t>
            </a:r>
            <a:r>
              <a:rPr lang="en-US" sz="1600" i="1" smtClean="0"/>
              <a:t>mittelscheibe, </a:t>
            </a:r>
            <a:r>
              <a:rPr lang="en-US" sz="1600" smtClean="0"/>
              <a:t>Ger.           “middle of the disc”)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 Myofilaments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/>
              <a:t> </a:t>
            </a:r>
            <a:r>
              <a:rPr lang="en-US" sz="1600" smtClean="0">
                <a:solidFill>
                  <a:srgbClr val="008000"/>
                </a:solidFill>
              </a:rPr>
              <a:t>Actin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>
                <a:solidFill>
                  <a:srgbClr val="FF0066"/>
                </a:solidFill>
              </a:rPr>
              <a:t> Myosin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 Other structural proteins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/>
              <a:t> Titin (myosin-associated)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/>
              <a:t> Nebulin (actin-associated)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/>
              <a:t> Myomesin (at M line)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/>
              <a:t>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 actinin (at Z line)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>
                <a:sym typeface="Symbol" pitchFamily="18" charset="2"/>
              </a:rPr>
              <a:t> Desmin (Z line)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>
                <a:sym typeface="Symbol" pitchFamily="18" charset="2"/>
              </a:rPr>
              <a:t> Vimentin (Z line)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>
                <a:sym typeface="Symbol" pitchFamily="18" charset="2"/>
              </a:rPr>
              <a:t> </a:t>
            </a:r>
            <a:r>
              <a:rPr lang="en-US" sz="1600" smtClean="0">
                <a:solidFill>
                  <a:srgbClr val="FF3300"/>
                </a:solidFill>
                <a:sym typeface="Symbol" pitchFamily="18" charset="2"/>
              </a:rPr>
              <a:t>Dystrophin (cell membrane)</a:t>
            </a:r>
          </a:p>
        </p:txBody>
      </p:sp>
      <p:sp>
        <p:nvSpPr>
          <p:cNvPr id="8196" name="Text Box 6"/>
          <p:cNvSpPr>
            <a:spLocks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5486400" y="0"/>
            <a:ext cx="3657600" cy="1143000"/>
          </a:xfrm>
          <a:noFill/>
        </p:spPr>
        <p:txBody>
          <a:bodyPr/>
          <a:lstStyle/>
          <a:p>
            <a:pPr defTabSz="1030288" eaLnBrk="1" hangingPunct="1"/>
            <a:r>
              <a:rPr lang="en-US" sz="2400" smtClean="0">
                <a:solidFill>
                  <a:schemeClr val="tx1"/>
                </a:solidFill>
              </a:rPr>
              <a:t>Organization of 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Skeletal Muscle Fibers</a:t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THE SARCOMERE…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skelMusc1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517525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73250" y="44450"/>
            <a:ext cx="536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b="1">
                <a:latin typeface="Arial" charset="0"/>
              </a:rPr>
              <a:t>Sliding Filament Theory</a:t>
            </a:r>
          </a:p>
        </p:txBody>
      </p:sp>
      <p:pic>
        <p:nvPicPr>
          <p:cNvPr id="16388" name="Picture 4" descr="slidingfilaments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6576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3263" y="663575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Sarcomere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2438400"/>
            <a:ext cx="403860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Muscle fibers are composed of many contractile units (sarcomeres)</a:t>
            </a:r>
          </a:p>
          <a:p>
            <a:pPr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Changes in the amount of overlap between thick and thin filaments allows for contraction and relaxation of muscle fibers</a:t>
            </a:r>
          </a:p>
          <a:p>
            <a:pPr>
              <a:spcBef>
                <a:spcPct val="50000"/>
              </a:spcBef>
            </a:pPr>
            <a:endParaRPr lang="en-US" sz="8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Many fibers contracting together result in gross movement</a:t>
            </a:r>
            <a:r>
              <a:rPr lang="en-US" sz="2200">
                <a:latin typeface="Arial" charset="0"/>
              </a:rPr>
              <a:t>   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" y="6019800"/>
            <a:ext cx="49530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>
                <a:latin typeface="Comic Sans MS" pitchFamily="66" charset="0"/>
              </a:rPr>
              <a:t>Note</a:t>
            </a:r>
            <a:r>
              <a:rPr lang="en-US" sz="1600" b="1">
                <a:latin typeface="Comic Sans MS" pitchFamily="66" charset="0"/>
              </a:rPr>
              <a:t>:</a:t>
            </a:r>
            <a:r>
              <a:rPr lang="en-US" sz="1600">
                <a:latin typeface="Comic Sans MS" pitchFamily="66" charset="0"/>
              </a:rPr>
              <a:t> </a:t>
            </a:r>
            <a:r>
              <a:rPr lang="en-US" sz="1600" b="1">
                <a:latin typeface="Comic Sans MS" pitchFamily="66" charset="0"/>
              </a:rPr>
              <a:t>Z lines</a:t>
            </a:r>
            <a:r>
              <a:rPr lang="en-US" sz="1600">
                <a:latin typeface="Comic Sans MS" pitchFamily="66" charset="0"/>
              </a:rPr>
              <a:t> move closer together; I</a:t>
            </a:r>
            <a:r>
              <a:rPr lang="en-US" sz="1600" b="1">
                <a:latin typeface="Comic Sans MS" pitchFamily="66" charset="0"/>
              </a:rPr>
              <a:t> band </a:t>
            </a:r>
            <a:r>
              <a:rPr lang="en-US" sz="1600">
                <a:latin typeface="Comic Sans MS" pitchFamily="66" charset="0"/>
              </a:rPr>
              <a:t>and</a:t>
            </a:r>
            <a:r>
              <a:rPr lang="en-US" sz="1600" b="1">
                <a:latin typeface="Comic Sans MS" pitchFamily="66" charset="0"/>
              </a:rPr>
              <a:t> H band </a:t>
            </a:r>
            <a:r>
              <a:rPr lang="en-US" sz="1600">
                <a:latin typeface="Comic Sans MS" pitchFamily="66" charset="0"/>
              </a:rPr>
              <a:t>become smaller during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skelMusc11"/>
          <p:cNvPicPr>
            <a:picLocks noChangeAspect="1" noChangeArrowheads="1"/>
          </p:cNvPicPr>
          <p:nvPr>
            <p:ph sz="half" idx="1"/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788988"/>
            <a:ext cx="7324725" cy="407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+mn-lt"/>
              </a:rPr>
              <a:t>Contraction is </a:t>
            </a:r>
            <a:r>
              <a:rPr lang="en-US" sz="4000" dirty="0" err="1" smtClean="0">
                <a:latin typeface="+mn-lt"/>
              </a:rPr>
              <a:t>Ca</a:t>
            </a:r>
            <a:r>
              <a:rPr lang="en-US" sz="4000" dirty="0" smtClean="0">
                <a:latin typeface="+mn-lt"/>
              </a:rPr>
              <a:t>+ dependent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95300" y="4953000"/>
            <a:ext cx="8153400" cy="1905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400" smtClean="0"/>
              <a:t>In resting state, free ATP is bound to myosin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400" smtClean="0"/>
              <a:t>ATP hydrolysis induces conformational change – myosin head cocks forward 5nm (ADP+P</a:t>
            </a:r>
            <a:r>
              <a:rPr lang="en-US" sz="1400" baseline="-25000" smtClean="0"/>
              <a:t>i</a:t>
            </a:r>
            <a:r>
              <a:rPr lang="en-US" sz="1400" smtClean="0"/>
              <a:t> remain bound to myosin).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400" smtClean="0"/>
              <a:t>Stimulation by nerves cause release of </a:t>
            </a:r>
            <a:r>
              <a:rPr lang="en-US" sz="1400" smtClean="0">
                <a:solidFill>
                  <a:srgbClr val="008000"/>
                </a:solidFill>
              </a:rPr>
              <a:t>calcium (green) </a:t>
            </a:r>
            <a:r>
              <a:rPr lang="en-US" sz="1400" smtClean="0"/>
              <a:t>into cytoplasm; calcium binds </a:t>
            </a:r>
            <a:r>
              <a:rPr lang="en-US" sz="1400" smtClean="0">
                <a:solidFill>
                  <a:srgbClr val="CC00CC"/>
                </a:solidFill>
              </a:rPr>
              <a:t>troponin (purple)</a:t>
            </a:r>
            <a:r>
              <a:rPr lang="en-US" sz="1400" smtClean="0"/>
              <a:t> and reveals </a:t>
            </a:r>
            <a:r>
              <a:rPr lang="en-US" sz="1400" b="1" smtClean="0"/>
              <a:t>myosin binding site (black) </a:t>
            </a:r>
            <a:r>
              <a:rPr lang="en-US" sz="1400" smtClean="0"/>
              <a:t>on </a:t>
            </a:r>
            <a:r>
              <a:rPr lang="en-US" sz="1400" smtClean="0">
                <a:solidFill>
                  <a:srgbClr val="FF9900"/>
                </a:solidFill>
              </a:rPr>
              <a:t>actin (yellow)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400" smtClean="0"/>
              <a:t>Myosin binds weakly to actin, causing release of P</a:t>
            </a:r>
            <a:r>
              <a:rPr lang="en-US" sz="1400" baseline="-25000" smtClean="0"/>
              <a:t>i</a:t>
            </a:r>
            <a:endParaRPr lang="en-US" sz="140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400" smtClean="0"/>
              <a:t>Release of P</a:t>
            </a:r>
            <a:r>
              <a:rPr lang="en-US" sz="1400" baseline="-25000" smtClean="0"/>
              <a:t>i</a:t>
            </a:r>
            <a:r>
              <a:rPr lang="en-US" sz="1400" smtClean="0"/>
              <a:t> from myosin induces strong binding to actin, power stroke, and release of ADP</a:t>
            </a: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r>
              <a:rPr lang="en-US" sz="1400" b="1" smtClean="0">
                <a:latin typeface="Comic Sans MS" pitchFamily="66" charset="0"/>
              </a:rPr>
              <a:t>Cycle continues if ATP is available and cytoplasmic Ca+ level is high</a:t>
            </a:r>
          </a:p>
        </p:txBody>
      </p:sp>
      <p:sp>
        <p:nvSpPr>
          <p:cNvPr id="1024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49488" y="2698750"/>
            <a:ext cx="182562" cy="182563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1024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9938" y="1482725"/>
            <a:ext cx="182562" cy="182563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charset="0"/>
              </a:rPr>
              <a:t>2</a:t>
            </a:r>
          </a:p>
        </p:txBody>
      </p:sp>
      <p:sp>
        <p:nvSpPr>
          <p:cNvPr id="1024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1988" y="2900363"/>
            <a:ext cx="182562" cy="1825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charset="0"/>
              </a:rPr>
              <a:t>4</a:t>
            </a:r>
          </a:p>
        </p:txBody>
      </p:sp>
      <p:sp>
        <p:nvSpPr>
          <p:cNvPr id="10248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45200" y="4229100"/>
            <a:ext cx="182563" cy="182563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charset="0"/>
              </a:rPr>
              <a:t>5</a:t>
            </a:r>
          </a:p>
        </p:txBody>
      </p:sp>
      <p:sp>
        <p:nvSpPr>
          <p:cNvPr id="10249" name="Arc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886325" y="1458913"/>
            <a:ext cx="498475" cy="298450"/>
          </a:xfrm>
          <a:custGeom>
            <a:avLst/>
            <a:gdLst>
              <a:gd name="T0" fmla="*/ 0 w 31464"/>
              <a:gd name="T1" fmla="*/ 1151589 h 21600"/>
              <a:gd name="T2" fmla="*/ 7897194 w 31464"/>
              <a:gd name="T3" fmla="*/ 1460484 h 21600"/>
              <a:gd name="T4" fmla="*/ 3758097 w 31464"/>
              <a:gd name="T5" fmla="*/ 412372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464" h="21600" fill="none" extrusionOk="0">
                <a:moveTo>
                  <a:pt x="-1" y="6031"/>
                </a:moveTo>
                <a:cubicBezTo>
                  <a:pt x="4023" y="2161"/>
                  <a:pt x="9389" y="-1"/>
                  <a:pt x="14973" y="0"/>
                </a:cubicBezTo>
                <a:cubicBezTo>
                  <a:pt x="21327" y="0"/>
                  <a:pt x="27359" y="2798"/>
                  <a:pt x="31464" y="7649"/>
                </a:cubicBezTo>
              </a:path>
              <a:path w="31464" h="21600" stroke="0" extrusionOk="0">
                <a:moveTo>
                  <a:pt x="-1" y="6031"/>
                </a:moveTo>
                <a:cubicBezTo>
                  <a:pt x="4023" y="2161"/>
                  <a:pt x="9389" y="-1"/>
                  <a:pt x="14973" y="0"/>
                </a:cubicBezTo>
                <a:cubicBezTo>
                  <a:pt x="21327" y="0"/>
                  <a:pt x="27359" y="2798"/>
                  <a:pt x="31464" y="7649"/>
                </a:cubicBezTo>
                <a:lnTo>
                  <a:pt x="14973" y="21600"/>
                </a:lnTo>
                <a:lnTo>
                  <a:pt x="-1" y="603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rc 10"/>
          <p:cNvSpPr>
            <a:spLocks/>
          </p:cNvSpPr>
          <p:nvPr>
            <p:custDataLst>
              <p:tags r:id="rId9"/>
            </p:custDataLst>
          </p:nvPr>
        </p:nvSpPr>
        <p:spPr bwMode="auto">
          <a:xfrm flipH="1">
            <a:off x="5407025" y="3937000"/>
            <a:ext cx="384175" cy="254000"/>
          </a:xfrm>
          <a:custGeom>
            <a:avLst/>
            <a:gdLst>
              <a:gd name="T0" fmla="*/ 0 w 18901"/>
              <a:gd name="T1" fmla="*/ 1541248 h 21574"/>
              <a:gd name="T2" fmla="*/ 7369448 w 18901"/>
              <a:gd name="T3" fmla="*/ 0 h 21574"/>
              <a:gd name="T4" fmla="*/ 7808604 w 18901"/>
              <a:gd name="T5" fmla="*/ 2990451 h 215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901" h="21574" fill="none" extrusionOk="0">
                <a:moveTo>
                  <a:pt x="-1" y="11118"/>
                </a:moveTo>
                <a:cubicBezTo>
                  <a:pt x="3619" y="4574"/>
                  <a:pt x="10368" y="368"/>
                  <a:pt x="17838" y="0"/>
                </a:cubicBezTo>
              </a:path>
              <a:path w="18901" h="21574" stroke="0" extrusionOk="0">
                <a:moveTo>
                  <a:pt x="-1" y="11118"/>
                </a:moveTo>
                <a:cubicBezTo>
                  <a:pt x="3619" y="4574"/>
                  <a:pt x="10368" y="368"/>
                  <a:pt x="17838" y="0"/>
                </a:cubicBezTo>
                <a:lnTo>
                  <a:pt x="18901" y="21574"/>
                </a:lnTo>
                <a:lnTo>
                  <a:pt x="-1" y="1111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45275" y="2900363"/>
            <a:ext cx="182563" cy="1825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9575" y="2817813"/>
            <a:ext cx="3381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&amp;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1988</Words>
  <Application>Microsoft Office PowerPoint</Application>
  <PresentationFormat>On-screen Show (4:3)</PresentationFormat>
  <Paragraphs>294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Times New Roman</vt:lpstr>
      <vt:lpstr>Arial</vt:lpstr>
      <vt:lpstr>Symbol</vt:lpstr>
      <vt:lpstr>Comic Sans MS</vt:lpstr>
      <vt:lpstr>Franklin Gothic Medium</vt:lpstr>
      <vt:lpstr>Arial Narrow</vt:lpstr>
      <vt:lpstr>Default Design</vt:lpstr>
      <vt:lpstr>Muscle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 of  Skeletal Muscle Fibers THE SARCOMERE…</vt:lpstr>
      <vt:lpstr>PowerPoint Presentation</vt:lpstr>
      <vt:lpstr>Contraction is Ca+ dependent</vt:lpstr>
      <vt:lpstr>Cardiac Muscle</vt:lpstr>
      <vt:lpstr>Cardiac Muscle (longitudinal section)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Smooth Muscle Contraction: also Ca+ dependent, but mechanism is different than striated muscle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Matthew Velkey</dc:creator>
  <cp:lastModifiedBy>Matt Velkey</cp:lastModifiedBy>
  <cp:revision>39</cp:revision>
  <dcterms:created xsi:type="dcterms:W3CDTF">2006-01-22T23:14:37Z</dcterms:created>
  <dcterms:modified xsi:type="dcterms:W3CDTF">2011-08-23T14:48:03Z</dcterms:modified>
</cp:coreProperties>
</file>