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59" r:id="rId3"/>
    <p:sldId id="260" r:id="rId4"/>
    <p:sldId id="309" r:id="rId5"/>
    <p:sldId id="303" r:id="rId6"/>
    <p:sldId id="263" r:id="rId7"/>
    <p:sldId id="265" r:id="rId8"/>
    <p:sldId id="266" r:id="rId9"/>
    <p:sldId id="267" r:id="rId10"/>
    <p:sldId id="270" r:id="rId11"/>
    <p:sldId id="271" r:id="rId12"/>
    <p:sldId id="311" r:id="rId13"/>
    <p:sldId id="275" r:id="rId14"/>
    <p:sldId id="278" r:id="rId15"/>
    <p:sldId id="280" r:id="rId16"/>
    <p:sldId id="282" r:id="rId17"/>
    <p:sldId id="281" r:id="rId18"/>
    <p:sldId id="300" r:id="rId19"/>
    <p:sldId id="283" r:id="rId20"/>
    <p:sldId id="284" r:id="rId21"/>
    <p:sldId id="285" r:id="rId22"/>
    <p:sldId id="286" r:id="rId23"/>
    <p:sldId id="287" r:id="rId24"/>
    <p:sldId id="288" r:id="rId25"/>
    <p:sldId id="290" r:id="rId26"/>
    <p:sldId id="292" r:id="rId27"/>
    <p:sldId id="304" r:id="rId28"/>
    <p:sldId id="299" r:id="rId29"/>
    <p:sldId id="308" r:id="rId30"/>
    <p:sldId id="317" r:id="rId31"/>
    <p:sldId id="316" r:id="rId32"/>
    <p:sldId id="295" r:id="rId33"/>
    <p:sldId id="310" r:id="rId34"/>
    <p:sldId id="306" r:id="rId35"/>
    <p:sldId id="305" r:id="rId36"/>
    <p:sldId id="307" r:id="rId37"/>
    <p:sldId id="25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74" d="100"/>
          <a:sy n="74" d="100"/>
        </p:scale>
        <p:origin x="-108" y="-88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3FCCA4-E624-40E0-97EA-02CC62DEAC3C}" type="datetimeFigureOut">
              <a:rPr lang="en-US" smtClean="0"/>
              <a:t>8/17/2011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E66C99-DF43-4C36-953F-2DBB6A222162}" type="slidenum">
              <a:rPr lang="en-US" smtClean="0"/>
              <a:t>‹#›</a:t>
            </a:fld>
            <a:endParaRPr lang="en-US"/>
          </a:p>
        </p:txBody>
      </p:sp>
    </p:spTree>
    <p:extLst>
      <p:ext uri="{BB962C8B-B14F-4D97-AF65-F5344CB8AC3E}">
        <p14:creationId xmlns:p14="http://schemas.microsoft.com/office/powerpoint/2010/main" val="2523412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cbi.nlm.nih.gov/books/bookres.fcgi/neurosci/ch3f13.gi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fantastrid.googlepages.com/anatomydrawing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fantastrid.googlepages.com/homedk" TargetMode="External"/><Relationship Id="rId4" Type="http://schemas.openxmlformats.org/officeDocument/2006/relationships/hyperlink" Target="mailto:baz_vincent@hotmail.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74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396EF8A2-BF69-4403-B5DF-191B384992BF}" type="slidenum">
              <a:rPr lang="en-US" sz="1200"/>
              <a:pPr/>
              <a:t>1</a:t>
            </a:fld>
            <a:endParaRPr lang="en-US" sz="1200"/>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smtClean="0"/>
              <a:t>Peripheral Nervous System Histology Lecture 2004	Michael Hortsch</a:t>
            </a:r>
          </a:p>
        </p:txBody>
      </p:sp>
      <p:sp>
        <p:nvSpPr>
          <p:cNvPr id="563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3916A08E-5803-40BF-B5F0-BD78396563E5}" type="slidenum">
              <a:rPr lang="en-US" sz="1200"/>
              <a:pPr/>
              <a:t>12</a:t>
            </a:fld>
            <a:endParaRPr lang="en-US" sz="1200"/>
          </a:p>
        </p:txBody>
      </p:sp>
      <p:sp>
        <p:nvSpPr>
          <p:cNvPr id="56324" name="Rectangle 2"/>
          <p:cNvSpPr>
            <a:spLocks noChangeArrowheads="1" noTextEdit="1"/>
          </p:cNvSpPr>
          <p:nvPr>
            <p:ph type="sldImg"/>
          </p:nvPr>
        </p:nvSpPr>
        <p:spPr>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rPr>
              <a:t>Fig 10-13,</a:t>
            </a:r>
            <a:r>
              <a:rPr lang="en-US" baseline="0" dirty="0" smtClean="0">
                <a:latin typeface="Arial" charset="0"/>
              </a:rPr>
              <a:t> </a:t>
            </a:r>
            <a:r>
              <a:rPr lang="en-US" dirty="0" err="1" smtClean="0">
                <a:latin typeface="Arial" charset="0"/>
              </a:rPr>
              <a:t>Junqueira’s</a:t>
            </a:r>
            <a:r>
              <a:rPr lang="en-US" dirty="0" smtClean="0">
                <a:latin typeface="Arial" charset="0"/>
              </a:rPr>
              <a:t> Basic Histology, 12</a:t>
            </a:r>
            <a:r>
              <a:rPr lang="en-US" baseline="30000" dirty="0" smtClean="0">
                <a:latin typeface="Arial" charset="0"/>
              </a:rPr>
              <a:t>th</a:t>
            </a:r>
            <a:r>
              <a:rPr lang="en-US" dirty="0" smtClean="0">
                <a:latin typeface="Arial" charset="0"/>
              </a:rPr>
              <a:t> ed. </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624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5768BB9D-537F-42E0-8F5D-D66F152F9611}" type="slidenum">
              <a:rPr lang="en-US" sz="1200"/>
              <a:pPr/>
              <a:t>13</a:t>
            </a:fld>
            <a:endParaRPr lang="en-US" sz="1200"/>
          </a:p>
        </p:txBody>
      </p:sp>
      <p:sp>
        <p:nvSpPr>
          <p:cNvPr id="62468" name="Rectangle 2"/>
          <p:cNvSpPr>
            <a:spLocks noGrp="1" noRot="1" noChangeAspect="1" noChangeArrowheads="1"/>
          </p:cNvSpPr>
          <p:nvPr>
            <p:ph type="sldImg"/>
          </p:nvPr>
        </p:nvSpPr>
        <p:spPr>
          <a:solidFill>
            <a:srgbClr val="FFFFFF"/>
          </a:solidFill>
          <a:ln/>
        </p:spPr>
      </p:sp>
      <p:sp>
        <p:nvSpPr>
          <p:cNvPr id="6246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Diagram from Kelley, Kaye and </a:t>
            </a:r>
            <a:r>
              <a:rPr lang="en-US" dirty="0" err="1" smtClean="0"/>
              <a:t>Pawlina</a:t>
            </a:r>
            <a:r>
              <a:rPr lang="en-US" dirty="0" smtClean="0"/>
              <a:t>, "Histology, a Text and Atlas," 4th ed., page 284.  Neuron-Ross4-284.tif.</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A34941B0-0E03-437D-9897-2849359D023D}" type="slidenum">
              <a:rPr lang="en-US" sz="1200"/>
              <a:pPr/>
              <a:t>14</a:t>
            </a:fld>
            <a:endParaRPr lang="en-US" sz="1200"/>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 Animation from Blue Histology, Copyright Lutz Slomianka 1998-2004</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849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D1AA8E35-2048-4F85-81BC-15B247358F25}" type="slidenum">
              <a:rPr lang="en-US" sz="1200"/>
              <a:pPr/>
              <a:t>15</a:t>
            </a:fld>
            <a:endParaRPr lang="en-US" sz="1200"/>
          </a:p>
        </p:txBody>
      </p:sp>
      <p:sp>
        <p:nvSpPr>
          <p:cNvPr id="84996" name="Rectangle 2"/>
          <p:cNvSpPr>
            <a:spLocks noGrp="1" noRot="1" noChangeAspect="1" noChangeArrowheads="1" noTextEdit="1"/>
          </p:cNvSpPr>
          <p:nvPr>
            <p:ph type="sldImg"/>
          </p:nvPr>
        </p:nvSpPr>
        <p:spPr>
          <a:solidFill>
            <a:srgbClr val="FFFFFF"/>
          </a:solidFill>
          <a:ln/>
        </p:spPr>
      </p:sp>
      <p:sp>
        <p:nvSpPr>
          <p:cNvPr id="8499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latin typeface="Arial" charset="0"/>
              </a:rPr>
              <a:t>Wheater’s Functional Histology; 5</a:t>
            </a:r>
            <a:r>
              <a:rPr lang="en-US" baseline="30000" smtClean="0">
                <a:latin typeface="Arial" charset="0"/>
              </a:rPr>
              <a:t>th</a:t>
            </a:r>
            <a:r>
              <a:rPr lang="en-US" smtClean="0">
                <a:latin typeface="Arial" charset="0"/>
              </a:rPr>
              <a:t> edition, Young, Lowe, Stevens and Heath; Churchill Livingstone, Fig. 7.6</a:t>
            </a:r>
          </a:p>
          <a:p>
            <a:pPr eaLnBrk="1" hangingPunct="1"/>
            <a:r>
              <a:rPr lang="en-US" smtClean="0"/>
              <a:t>A, axon; S, Schwann cell nucleus. </a:t>
            </a:r>
          </a:p>
          <a:p>
            <a:pPr eaLnBrk="1" hangingPunct="1"/>
            <a:r>
              <a:rPr lang="en-US" smtClean="0"/>
              <a:t>Demyelinating diseases result in decreased or lost ability to transmit electrical signals along nerve fibers. Guillain-Barre syndrome is the most common life-treatening disease of PNS. It is characterized by inflammatory response around nerve fibers (accumulation of plasma cells, lymphocytes, macrophages around and within nerves, consistent with a T-cell mediated immune response against myelin. Can be triggered by a respiratory or gastrointestinal viral infection, but the etiology is not known. The symptoms include tingling or crawling sensation, ascending weakness or paralysis, loss of muscle coordination and loss of cutaneous sensation.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F71D27CB-177E-4773-B7DF-0A54E7DD24D4}" type="slidenum">
              <a:rPr lang="en-US" sz="1200"/>
              <a:pPr/>
              <a:t>16</a:t>
            </a:fld>
            <a:endParaRPr lang="en-US" sz="1200"/>
          </a:p>
        </p:txBody>
      </p:sp>
      <p:sp>
        <p:nvSpPr>
          <p:cNvPr id="93188" name="Rectangle 2"/>
          <p:cNvSpPr>
            <a:spLocks noGrp="1" noRot="1" noChangeAspect="1" noChangeArrowheads="1"/>
          </p:cNvSpPr>
          <p:nvPr>
            <p:ph type="sldImg"/>
          </p:nvPr>
        </p:nvSpPr>
        <p:spPr>
          <a:solidFill>
            <a:srgbClr val="FFFFFF"/>
          </a:solidFill>
          <a:ln/>
        </p:spPr>
      </p:sp>
      <p:sp>
        <p:nvSpPr>
          <p:cNvPr id="9318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Downloaded from </a:t>
            </a:r>
            <a:r>
              <a:rPr lang="en-US" u="sng" smtClean="0">
                <a:solidFill>
                  <a:srgbClr val="0000FF"/>
                </a:solidFill>
                <a:latin typeface="Times New Roman" charset="0"/>
                <a:hlinkClick r:id="rId3"/>
              </a:rPr>
              <a:t>http://www.ncbi.nlm.nih.gov/books/bookres.fcgi/neurosci/ch3f13.gif</a:t>
            </a:r>
            <a:endParaRPr lang="en-US" smtClean="0">
              <a:latin typeface="Times New Roman" charset="0"/>
            </a:endParaRPr>
          </a:p>
          <a:p>
            <a:pPr eaLnBrk="1" hangingPunct="1"/>
            <a:r>
              <a:rPr lang="en-US" smtClean="0">
                <a:latin typeface="Times New Roman" charset="0"/>
              </a:rPr>
              <a:t>Neuroscience by D. Purves et al., 2001, 2</a:t>
            </a:r>
            <a:r>
              <a:rPr lang="en-US" baseline="30000" smtClean="0">
                <a:latin typeface="Times New Roman" charset="0"/>
              </a:rPr>
              <a:t>nd</a:t>
            </a:r>
            <a:r>
              <a:rPr lang="en-US" smtClean="0">
                <a:latin typeface="Times New Roman" charset="0"/>
              </a:rPr>
              <a:t> ed., Sinauer</a:t>
            </a:r>
          </a:p>
          <a:p>
            <a:pPr eaLnBrk="1" hangingPunct="1"/>
            <a:r>
              <a:rPr lang="en-US" smtClean="0">
                <a:latin typeface="Times New Roman" charset="0"/>
              </a:rPr>
              <a:t>Modified from Fig. 3.13</a:t>
            </a:r>
          </a:p>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911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017CF663-EA75-460E-A201-0372BE9C3995}" type="slidenum">
              <a:rPr lang="en-US" sz="1200"/>
              <a:pPr/>
              <a:t>17</a:t>
            </a:fld>
            <a:endParaRPr lang="en-US" sz="1200"/>
          </a:p>
        </p:txBody>
      </p:sp>
      <p:sp>
        <p:nvSpPr>
          <p:cNvPr id="91140" name="Rectangle 2"/>
          <p:cNvSpPr>
            <a:spLocks noGrp="1" noRot="1" noChangeAspect="1" noChangeArrowheads="1" noTextEdit="1"/>
          </p:cNvSpPr>
          <p:nvPr>
            <p:ph type="sldImg"/>
          </p:nvPr>
        </p:nvSpPr>
        <p:spPr>
          <a:solidFill>
            <a:srgbClr val="FFFFFF"/>
          </a:solidFill>
          <a:ln/>
        </p:spPr>
      </p:sp>
      <p:sp>
        <p:nvSpPr>
          <p:cNvPr id="9114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t>A single Schwann cell produces a single segment of myelin sheath along an individual nerve fiber. In contrast, each myelinating glial cell in the central nervous system, called oligodendrocytes, can myelinate up to 50 individual axons.</a:t>
            </a:r>
          </a:p>
          <a:p>
            <a:pPr eaLnBrk="1" hangingPunct="1"/>
            <a:endParaRPr lang="en-US" smtClean="0"/>
          </a:p>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89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64080B31-5D58-48F0-82FE-67E8CF68693C}" type="slidenum">
              <a:rPr lang="en-US" sz="1200"/>
              <a:pPr/>
              <a:t>18</a:t>
            </a:fld>
            <a:endParaRPr lang="en-US" sz="1200"/>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Color Atlas of Histology; 1992; Erlandsen and Magney; Mosby Book; </a:t>
            </a:r>
            <a:r>
              <a:rPr lang="en-US" smtClean="0"/>
              <a:t>Fig. 9-13</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952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D81816F3-B40E-4682-A84C-AB8EF8A529F7}" type="slidenum">
              <a:rPr lang="en-US" sz="1200"/>
              <a:pPr/>
              <a:t>19</a:t>
            </a:fld>
            <a:endParaRPr lang="en-US" sz="1200"/>
          </a:p>
        </p:txBody>
      </p:sp>
      <p:sp>
        <p:nvSpPr>
          <p:cNvPr id="95236" name="Rectangle 2"/>
          <p:cNvSpPr>
            <a:spLocks noGrp="1" noRot="1" noChangeAspect="1" noChangeArrowheads="1" noTextEdit="1"/>
          </p:cNvSpPr>
          <p:nvPr>
            <p:ph type="sldImg"/>
          </p:nvPr>
        </p:nvSpPr>
        <p:spPr>
          <a:ln/>
        </p:spPr>
      </p:sp>
      <p:sp>
        <p:nvSpPr>
          <p:cNvPr id="95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000000"/>
                </a:solidFill>
                <a:latin typeface="Lucida Grande" charset="0"/>
              </a:rPr>
              <a:t>Human Histology, 2</a:t>
            </a:r>
            <a:r>
              <a:rPr lang="en-US" baseline="30000" smtClean="0">
                <a:solidFill>
                  <a:srgbClr val="000000"/>
                </a:solidFill>
                <a:latin typeface="Lucida Grande" charset="0"/>
              </a:rPr>
              <a:t>nd</a:t>
            </a:r>
            <a:r>
              <a:rPr lang="en-US" smtClean="0">
                <a:solidFill>
                  <a:srgbClr val="000000"/>
                </a:solidFill>
                <a:latin typeface="Lucida Grande" charset="0"/>
              </a:rPr>
              <a:t> edition, Stevens and Lowe, Mosby ; </a:t>
            </a:r>
            <a:r>
              <a:rPr lang="en-US" smtClean="0"/>
              <a:t>Fig. 6.21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0BDE910E-681B-40CC-8BA3-BD1AE179C380}" type="slidenum">
              <a:rPr lang="en-US" sz="1200"/>
              <a:pPr/>
              <a:t>20</a:t>
            </a:fld>
            <a:endParaRPr lang="en-US" sz="1200"/>
          </a:p>
        </p:txBody>
      </p:sp>
      <p:sp>
        <p:nvSpPr>
          <p:cNvPr id="97284" name="Rectangle 2"/>
          <p:cNvSpPr>
            <a:spLocks noGrp="1" noRot="1" noChangeAspect="1" noChangeArrowheads="1" noTextEdit="1"/>
          </p:cNvSpPr>
          <p:nvPr>
            <p:ph type="sldImg"/>
          </p:nvPr>
        </p:nvSpPr>
        <p:spPr>
          <a:solidFill>
            <a:srgbClr val="FFFFFF"/>
          </a:solidFill>
          <a:ln/>
        </p:spPr>
      </p:sp>
      <p:sp>
        <p:nvSpPr>
          <p:cNvPr id="9728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latin typeface="Arial" charset="0"/>
              </a:rPr>
              <a:t>Wheater’s Functional Histology; 5</a:t>
            </a:r>
            <a:r>
              <a:rPr lang="en-US" baseline="30000" smtClean="0">
                <a:latin typeface="Arial" charset="0"/>
              </a:rPr>
              <a:t>th</a:t>
            </a:r>
            <a:r>
              <a:rPr lang="en-US" smtClean="0">
                <a:latin typeface="Arial" charset="0"/>
              </a:rPr>
              <a:t> edition, 2006, Young, Lowe, Stevens and Heath; Churchill Livingstone Elsevier; Fig 7.5b</a:t>
            </a:r>
            <a:endParaRPr lang="en-US" sz="900" smtClean="0"/>
          </a:p>
          <a:p>
            <a:pPr eaLnBrk="1" hangingPunct="1"/>
            <a:r>
              <a:rPr lang="en-US" sz="900" smtClean="0"/>
              <a:t>S, Schwann cell; F, fibroblast; A, axon; C, connective tissue (endoneurium). Unmyelinated (or non-myelinated) fibers include autonomic nerve fibers and sensory fibers carrying pain inputs. Each Schwann cell can enwrap several fibers.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993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FEF791F4-286E-4A1A-8799-857946C31057}" type="slidenum">
              <a:rPr lang="en-US" sz="1200"/>
              <a:pPr/>
              <a:t>21</a:t>
            </a:fld>
            <a:endParaRPr lang="en-US" sz="1200"/>
          </a:p>
        </p:txBody>
      </p:sp>
      <p:sp>
        <p:nvSpPr>
          <p:cNvPr id="99332" name="Rectangle 2"/>
          <p:cNvSpPr>
            <a:spLocks noGrp="1" noRot="1" noChangeAspect="1" noChangeArrowheads="1" noTextEdit="1"/>
          </p:cNvSpPr>
          <p:nvPr>
            <p:ph type="sldImg"/>
          </p:nvPr>
        </p:nvSpPr>
        <p:spPr>
          <a:ln/>
        </p:spPr>
      </p:sp>
      <p:sp>
        <p:nvSpPr>
          <p:cNvPr id="99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000000"/>
                </a:solidFill>
              </a:rPr>
              <a:t>Japanese slide set (Humio Mizoguti, Department of Anatomy, Kobe University School of Medicine, Kusunoki-cho 7-5-1, Chu-o-ku, 650 Kobe, Japan)</a:t>
            </a:r>
          </a:p>
          <a:p>
            <a:pPr eaLnBrk="1" hangingPunct="1"/>
            <a:r>
              <a:rPr lang="en-US" smtClean="0"/>
              <a:t>Slide #1091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4AEF3328-2A66-41B1-AAB4-773CF4EFF339}" type="slidenum">
              <a:rPr lang="en-US" sz="1200"/>
              <a:pPr/>
              <a:t>2</a:t>
            </a:fld>
            <a:endParaRPr lang="en-US" sz="1200"/>
          </a:p>
        </p:txBody>
      </p:sp>
      <p:sp>
        <p:nvSpPr>
          <p:cNvPr id="21508" name="Rectangle 2"/>
          <p:cNvSpPr>
            <a:spLocks noGrp="1" noRot="1" noChangeAspect="1" noChangeArrowheads="1" noTextEdit="1"/>
          </p:cNvSpPr>
          <p:nvPr>
            <p:ph type="sldImg"/>
          </p:nvPr>
        </p:nvSpPr>
        <p:spPr>
          <a:solidFill>
            <a:srgbClr val="FFFFFF"/>
          </a:solidFill>
          <a:ln/>
        </p:spPr>
      </p:sp>
      <p:sp>
        <p:nvSpPr>
          <p:cNvPr id="2150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latin typeface="Arial" charset="0"/>
              </a:rPr>
              <a:t>Basic Histology – Text &amp; Atlas; 10</a:t>
            </a:r>
            <a:r>
              <a:rPr lang="en-US" baseline="30000" smtClean="0">
                <a:latin typeface="Arial" charset="0"/>
              </a:rPr>
              <a:t>th</a:t>
            </a:r>
            <a:r>
              <a:rPr lang="en-US" smtClean="0">
                <a:latin typeface="Arial" charset="0"/>
              </a:rPr>
              <a:t> edition, 2003; Junqueira and Carneiro, Lange McGraw-Hill, </a:t>
            </a:r>
            <a:r>
              <a:rPr lang="en-US" smtClean="0"/>
              <a:t>Fig 9-1</a:t>
            </a:r>
          </a:p>
          <a:p>
            <a:pPr eaLnBrk="1" hangingPunct="1"/>
            <a:r>
              <a:rPr lang="en-US" smtClean="0"/>
              <a:t>And</a:t>
            </a:r>
          </a:p>
          <a:p>
            <a:pPr eaLnBrk="1" hangingPunct="1"/>
            <a:r>
              <a:rPr lang="en-US" smtClean="0"/>
              <a:t>http://weblog.site5.com/images/photos/minime.jpg</a:t>
            </a:r>
          </a:p>
          <a:p>
            <a:pPr eaLnBrk="1" hangingPunct="1"/>
            <a:r>
              <a:rPr lang="en-US" smtClean="0"/>
              <a:t>The function of the nervous system is to receive stimuli (internal and external), to analyze and integrate these inputs and produce an appropriate, coordinated response in the effector organs (muscles and glands). The peripheral and central nervous systems are neither anatomically nor functionally separate units, but instead are components of a unified whole.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013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FDDF7FB0-785C-4AB4-A7BD-FD0E7D2B8AFA}" type="slidenum">
              <a:rPr lang="en-US" sz="1200"/>
              <a:pPr/>
              <a:t>22</a:t>
            </a:fld>
            <a:endParaRPr lang="en-US" sz="1200"/>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Color Textbook of Histology; 2</a:t>
            </a:r>
            <a:r>
              <a:rPr lang="en-US" baseline="30000" smtClean="0">
                <a:latin typeface="Arial" charset="0"/>
              </a:rPr>
              <a:t>nd</a:t>
            </a:r>
            <a:r>
              <a:rPr lang="en-US" smtClean="0">
                <a:latin typeface="Arial" charset="0"/>
              </a:rPr>
              <a:t> edition, 1994; Gartner and Hiatt; Williams and Wilkins; </a:t>
            </a:r>
            <a:r>
              <a:rPr lang="en-US" smtClean="0"/>
              <a:t>Fig 7.5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034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498A9534-5626-4B01-BAD4-581DD5F5E914}" type="slidenum">
              <a:rPr lang="en-US" sz="1200"/>
              <a:pPr/>
              <a:t>23</a:t>
            </a:fld>
            <a:endParaRPr lang="en-US" sz="1200"/>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000000"/>
                </a:solidFill>
                <a:latin typeface="Lucida Grande" charset="0"/>
              </a:rPr>
              <a:t>Human Histology, 2</a:t>
            </a:r>
            <a:r>
              <a:rPr lang="en-US" baseline="30000" smtClean="0">
                <a:solidFill>
                  <a:srgbClr val="000000"/>
                </a:solidFill>
                <a:latin typeface="Lucida Grande" charset="0"/>
              </a:rPr>
              <a:t>nd</a:t>
            </a:r>
            <a:r>
              <a:rPr lang="en-US" smtClean="0">
                <a:solidFill>
                  <a:srgbClr val="000000"/>
                </a:solidFill>
                <a:latin typeface="Lucida Grande" charset="0"/>
              </a:rPr>
              <a:t> edition, Stevens and Lowe, Mosby ; </a:t>
            </a:r>
            <a:r>
              <a:rPr lang="en-US" smtClean="0"/>
              <a:t>Fig. 6.20</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054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ABA3BC75-7BD6-497C-9317-72F8401AFF37}" type="slidenum">
              <a:rPr lang="en-US" sz="1200"/>
              <a:pPr/>
              <a:t>24</a:t>
            </a:fld>
            <a:endParaRPr lang="en-US" sz="1200"/>
          </a:p>
        </p:txBody>
      </p:sp>
      <p:sp>
        <p:nvSpPr>
          <p:cNvPr id="105476" name="Rectangle 2"/>
          <p:cNvSpPr>
            <a:spLocks noGrp="1" noRot="1" noChangeAspect="1" noChangeArrowheads="1" noTextEdit="1"/>
          </p:cNvSpPr>
          <p:nvPr>
            <p:ph type="sldImg"/>
          </p:nvPr>
        </p:nvSpPr>
        <p:spPr>
          <a:solidFill>
            <a:srgbClr val="FFFFFF"/>
          </a:solidFill>
          <a:ln/>
        </p:spPr>
      </p:sp>
      <p:sp>
        <p:nvSpPr>
          <p:cNvPr id="10547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latin typeface="Arial" charset="0"/>
              </a:rPr>
              <a:t>Basic Histology – Text &amp; Atlas; 10</a:t>
            </a:r>
            <a:r>
              <a:rPr lang="en-US" baseline="30000" smtClean="0">
                <a:latin typeface="Arial" charset="0"/>
              </a:rPr>
              <a:t>th</a:t>
            </a:r>
            <a:r>
              <a:rPr lang="en-US" smtClean="0">
                <a:latin typeface="Arial" charset="0"/>
              </a:rPr>
              <a:t> edition, 2003; Junqueira and Carneiro, Lange McGraw-Hill; </a:t>
            </a:r>
            <a:r>
              <a:rPr lang="en-US" smtClean="0"/>
              <a:t>Fig 9-34</a:t>
            </a:r>
          </a:p>
          <a:p>
            <a:pPr eaLnBrk="1" hangingPunct="1"/>
            <a:r>
              <a:rPr lang="en-US" smtClean="0"/>
              <a:t>Endoneurium surrounds individual axons (nerve fibers) within a fascicle, perineurium surrounds bundles (fascicles) of nerve fibers, epineurium surrounds fascicles and forms a denser sheath around the entire nerve. </a:t>
            </a:r>
          </a:p>
          <a:p>
            <a:pPr eaLnBrk="1" hangingPunct="1"/>
            <a:r>
              <a:rPr lang="en-US" smtClean="0"/>
              <a:t>Perineurial cells are derived from fibroblasts.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095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D6E278F2-EDF1-4833-B0E9-442D63C3B334}" type="slidenum">
              <a:rPr lang="en-US" sz="1200"/>
              <a:pPr/>
              <a:t>25</a:t>
            </a:fld>
            <a:endParaRPr lang="en-US" sz="1200"/>
          </a:p>
        </p:txBody>
      </p:sp>
      <p:sp>
        <p:nvSpPr>
          <p:cNvPr id="109572" name="Rectangle 2"/>
          <p:cNvSpPr>
            <a:spLocks noGrp="1" noRot="1" noChangeAspect="1" noChangeArrowheads="1" noTextEdit="1"/>
          </p:cNvSpPr>
          <p:nvPr>
            <p:ph type="sldImg"/>
          </p:nvPr>
        </p:nvSpPr>
        <p:spPr>
          <a:ln/>
        </p:spPr>
      </p:sp>
      <p:sp>
        <p:nvSpPr>
          <p:cNvPr id="1095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000000"/>
                </a:solidFill>
                <a:latin typeface="Lucida Grande" charset="0"/>
              </a:rPr>
              <a:t>Human Histology, 2</a:t>
            </a:r>
            <a:r>
              <a:rPr lang="en-US" baseline="30000" smtClean="0">
                <a:solidFill>
                  <a:srgbClr val="000000"/>
                </a:solidFill>
                <a:latin typeface="Lucida Grande" charset="0"/>
              </a:rPr>
              <a:t>nd</a:t>
            </a:r>
            <a:r>
              <a:rPr lang="en-US" smtClean="0">
                <a:solidFill>
                  <a:srgbClr val="000000"/>
                </a:solidFill>
                <a:latin typeface="Lucida Grande" charset="0"/>
              </a:rPr>
              <a:t> edition, Stevens and Lowe, Mosby ; Fig.6.3</a:t>
            </a:r>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136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27969A08-3723-411F-ACFA-E74DB047D9CF}" type="slidenum">
              <a:rPr lang="en-US" sz="1200"/>
              <a:pPr/>
              <a:t>26</a:t>
            </a:fld>
            <a:endParaRPr lang="en-US" sz="1200"/>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36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114CA546-650A-46D6-A11A-60E3B6016642}" type="slidenum">
              <a:rPr lang="en-US" sz="1200"/>
              <a:pPr/>
              <a:t>28</a:t>
            </a:fld>
            <a:endParaRPr lang="en-US" sz="1200"/>
          </a:p>
        </p:txBody>
      </p:sp>
      <p:sp>
        <p:nvSpPr>
          <p:cNvPr id="136196" name="Rectangle 2"/>
          <p:cNvSpPr>
            <a:spLocks noGrp="1" noRot="1" noChangeAspect="1" noChangeArrowheads="1" noTextEdit="1"/>
          </p:cNvSpPr>
          <p:nvPr>
            <p:ph type="sldImg"/>
          </p:nvPr>
        </p:nvSpPr>
        <p:spPr>
          <a:solidFill>
            <a:srgbClr val="FFFFFF"/>
          </a:solidFill>
          <a:ln/>
        </p:spPr>
      </p:sp>
      <p:sp>
        <p:nvSpPr>
          <p:cNvPr id="13619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latin typeface="Arial" charset="0"/>
              </a:rPr>
              <a:t>Wheater’s Functional Histology; 5</a:t>
            </a:r>
            <a:r>
              <a:rPr lang="en-US" baseline="30000" smtClean="0">
                <a:latin typeface="Arial" charset="0"/>
              </a:rPr>
              <a:t>th</a:t>
            </a:r>
            <a:r>
              <a:rPr lang="en-US" smtClean="0">
                <a:latin typeface="Arial" charset="0"/>
              </a:rPr>
              <a:t> edition, 2006, Young, Lowe, Stevens and Heath; Churchill Livingstone Elsevier; Fig. 20.2a</a:t>
            </a:r>
          </a:p>
          <a:p>
            <a:pPr eaLnBrk="1" hangingPunct="1"/>
            <a:r>
              <a:rPr lang="en-US" smtClean="0"/>
              <a:t>FG, medial fasciculus gracilus; FC, lateral fasciculus cuneatus; S, dorsolateral sulcus; D, dorsal horn; V, ventral horn; R, dorsal nerve roots; F, ventral median fissure;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smtClean="0"/>
              <a:t>Peripheral Nervous System Histology Lecture 2004	Michael Hortsch</a:t>
            </a:r>
          </a:p>
        </p:txBody>
      </p:sp>
      <p:sp>
        <p:nvSpPr>
          <p:cNvPr id="1382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17D8E815-E247-40C3-A791-533D76E2B5E9}" type="slidenum">
              <a:rPr lang="en-US" sz="1200"/>
              <a:pPr/>
              <a:t>31</a:t>
            </a:fld>
            <a:endParaRPr lang="en-US" sz="1200"/>
          </a:p>
        </p:txBody>
      </p:sp>
      <p:sp>
        <p:nvSpPr>
          <p:cNvPr id="138244" name="Rectangle 2"/>
          <p:cNvSpPr>
            <a:spLocks noChangeArrowheads="1" noTextEdit="1"/>
          </p:cNvSpPr>
          <p:nvPr>
            <p:ph type="sldImg"/>
          </p:nvPr>
        </p:nvSpPr>
        <p:spPr>
          <a:solidFill>
            <a:srgbClr val="FFFFFF"/>
          </a:solidFill>
          <a:ln/>
        </p:spPr>
      </p:sp>
      <p:sp>
        <p:nvSpPr>
          <p:cNvPr id="138245" name="Rectangle 3"/>
          <p:cNvSpPr>
            <a:spLocks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t>The physician evaluates the stretch reflex by tapping on a tendon, to stretch the attached muscle (e.g., the patella tendon attaches the quadriceps to the tibia).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198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1C568FA6-643D-4D7A-AC48-21398969A683}" type="slidenum">
              <a:rPr lang="en-US" sz="1200"/>
              <a:pPr/>
              <a:t>32</a:t>
            </a:fld>
            <a:endParaRPr lang="en-US" sz="1200"/>
          </a:p>
        </p:txBody>
      </p:sp>
      <p:sp>
        <p:nvSpPr>
          <p:cNvPr id="119812" name="Rectangle 2"/>
          <p:cNvSpPr>
            <a:spLocks noGrp="1" noRot="1" noChangeAspect="1" noChangeArrowheads="1" noTextEdit="1"/>
          </p:cNvSpPr>
          <p:nvPr>
            <p:ph type="sldImg"/>
          </p:nvPr>
        </p:nvSpPr>
        <p:spPr>
          <a:solidFill>
            <a:srgbClr val="FFFFFF"/>
          </a:solidFill>
          <a:ln/>
        </p:spPr>
      </p:sp>
      <p:sp>
        <p:nvSpPr>
          <p:cNvPr id="11981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latin typeface="Arial" charset="0"/>
              </a:rPr>
              <a:t>Modified from Basic Histology – Text &amp; Atlas; 10</a:t>
            </a:r>
            <a:r>
              <a:rPr lang="en-US" baseline="30000" smtClean="0">
                <a:latin typeface="Arial" charset="0"/>
              </a:rPr>
              <a:t>th</a:t>
            </a:r>
            <a:r>
              <a:rPr lang="en-US" smtClean="0">
                <a:latin typeface="Arial" charset="0"/>
              </a:rPr>
              <a:t> edition, 2003; Junqueira and Carneiro, Lange McGraw-Hill; </a:t>
            </a:r>
            <a:r>
              <a:rPr lang="en-US" smtClean="0"/>
              <a:t>Fig 9-38</a:t>
            </a:r>
          </a:p>
          <a:p>
            <a:pPr eaLnBrk="1" hangingPunct="1"/>
            <a:r>
              <a:rPr lang="en-US" smtClean="0"/>
              <a:t>Both sympathetic and parasympathetic preganglionic neurons use acetylcholine as a neurotransmitter, and are therefore called cholinergic fibers. Parasympathetic, postganglionic neurons also use acetylcholine. Sympathetic postganglionic neurons use norepinephrine (noradrenalin), and are called adrenergic fibers. An exception is the eccrine sweat glands, which are innervated by sympathetic postganglionics which are (uniquely) cholinergic instead of adrenergic, and which respond to heat and nervous stress. Internal organs receive both sympathetic and parasympathetic innervation, but the body wall and extremities have no parasympathetic outflow.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194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97317D81-506F-4E6B-9BC0-1B160B176611}" type="slidenum">
              <a:rPr lang="en-US" sz="1200"/>
              <a:pPr/>
              <a:t>37</a:t>
            </a:fld>
            <a:endParaRPr lang="en-US" sz="1200"/>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235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C205FF65-677A-499C-83AA-3721BF34C557}" type="slidenum">
              <a:rPr lang="en-US" sz="1200"/>
              <a:pPr/>
              <a:t>3</a:t>
            </a:fld>
            <a:endParaRPr lang="en-US" sz="1200"/>
          </a:p>
        </p:txBody>
      </p:sp>
      <p:sp>
        <p:nvSpPr>
          <p:cNvPr id="23556" name="Rectangle 2"/>
          <p:cNvSpPr>
            <a:spLocks noGrp="1" noRot="1" noChangeAspect="1" noChangeArrowheads="1" noTextEdit="1"/>
          </p:cNvSpPr>
          <p:nvPr>
            <p:ph type="sldImg"/>
          </p:nvPr>
        </p:nvSpPr>
        <p:spPr>
          <a:solidFill>
            <a:srgbClr val="FFFFFF"/>
          </a:solidFill>
          <a:ln/>
        </p:spPr>
      </p:sp>
      <p:sp>
        <p:nvSpPr>
          <p:cNvPr id="2355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t>These functional divisions of the nervous system are used to convey an organizational scheme that is based on certain neuroanatomical and neurophysiological properties, although the scheme is incomplete (visceral afferents are left out) and over simplified.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296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69852AD7-131A-45B0-A08A-B041A2B87243}" type="slidenum">
              <a:rPr lang="en-US" sz="1200"/>
              <a:pPr/>
              <a:t>6</a:t>
            </a:fld>
            <a:endParaRPr lang="en-US" sz="1200"/>
          </a:p>
        </p:txBody>
      </p:sp>
      <p:sp>
        <p:nvSpPr>
          <p:cNvPr id="29700" name="Rectangle 2"/>
          <p:cNvSpPr>
            <a:spLocks noGrp="1" noRot="1" noChangeAspect="1" noChangeArrowheads="1" noTextEdit="1"/>
          </p:cNvSpPr>
          <p:nvPr>
            <p:ph type="sldImg"/>
          </p:nvPr>
        </p:nvSpPr>
        <p:spPr>
          <a:solidFill>
            <a:srgbClr val="FFFFFF"/>
          </a:solidFill>
          <a:ln/>
        </p:spPr>
      </p:sp>
      <p:sp>
        <p:nvSpPr>
          <p:cNvPr id="2970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498" tIns="45249" rIns="90498" bIns="45249"/>
          <a:lstStyle/>
          <a:p>
            <a:pPr eaLnBrk="1" hangingPunct="1"/>
            <a:r>
              <a:rPr lang="en-US" smtClean="0">
                <a:latin typeface="Arial" charset="0"/>
              </a:rPr>
              <a:t>Wheater’s Functional Histology; 5</a:t>
            </a:r>
            <a:r>
              <a:rPr lang="en-US" baseline="30000" smtClean="0">
                <a:latin typeface="Arial" charset="0"/>
              </a:rPr>
              <a:t>th</a:t>
            </a:r>
            <a:r>
              <a:rPr lang="en-US" smtClean="0">
                <a:latin typeface="Arial" charset="0"/>
              </a:rPr>
              <a:t> edition, 2006, Young, Lowe, Stevens and Heath; Churchill Livingstone Elsevier, Fig 7.4d</a:t>
            </a:r>
            <a:endParaRPr lang="en-US" smtClean="0"/>
          </a:p>
          <a:p>
            <a:pPr eaLnBrk="1" hangingPunct="1"/>
            <a:r>
              <a:rPr lang="en-US" smtClean="0"/>
              <a:t>Nervous tissue is the third of the four basic tissue types. Neurons have many cytoplasmic processes, and are best appreciated with special stains that employ heavy metal impregnation. These classic neuronal stains were developed by the pioneers of neuroanatomy: Ramon y Cajal and Golgi. Both neurons and supporting glia arise from the embryonic neuroectoderm.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337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B7764422-8BD8-465A-8203-455883421120}" type="slidenum">
              <a:rPr lang="en-US" sz="1200"/>
              <a:pPr/>
              <a:t>7</a:t>
            </a:fld>
            <a:endParaRPr lang="en-US" sz="1200"/>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000000"/>
                </a:solidFill>
                <a:latin typeface="Lucida Grande" charset="0"/>
              </a:rPr>
              <a:t>Human Histology, 2</a:t>
            </a:r>
            <a:r>
              <a:rPr lang="en-US" baseline="30000" smtClean="0">
                <a:solidFill>
                  <a:srgbClr val="000000"/>
                </a:solidFill>
                <a:latin typeface="Lucida Grande" charset="0"/>
              </a:rPr>
              <a:t>nd</a:t>
            </a:r>
            <a:r>
              <a:rPr lang="en-US" smtClean="0">
                <a:solidFill>
                  <a:srgbClr val="000000"/>
                </a:solidFill>
                <a:latin typeface="Lucida Grande" charset="0"/>
              </a:rPr>
              <a:t> edition, Stevens and Lowe, Mosby; Fig. 6-1</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358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C0F5DE31-E889-48B9-A498-1EA47337402F}" type="slidenum">
              <a:rPr lang="en-US" sz="1200"/>
              <a:pPr/>
              <a:t>8</a:t>
            </a:fld>
            <a:endParaRPr lang="en-US" sz="1200"/>
          </a:p>
        </p:txBody>
      </p:sp>
      <p:sp>
        <p:nvSpPr>
          <p:cNvPr id="35844" name="Rectangle 2"/>
          <p:cNvSpPr>
            <a:spLocks noGrp="1" noRot="1" noChangeAspect="1" noChangeArrowheads="1"/>
          </p:cNvSpPr>
          <p:nvPr>
            <p:ph type="sldImg"/>
          </p:nvPr>
        </p:nvSpPr>
        <p:spPr>
          <a:solidFill>
            <a:srgbClr val="FFFFFF"/>
          </a:solidFill>
          <a:ln/>
        </p:spPr>
      </p:sp>
      <p:sp>
        <p:nvSpPr>
          <p:cNvPr id="3584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rPr>
              <a:t>Color Atlas of Basic Histology; 1993; Berman; </a:t>
            </a:r>
            <a:r>
              <a:rPr lang="en-US" dirty="0" err="1" smtClean="0">
                <a:latin typeface="Arial" charset="0"/>
              </a:rPr>
              <a:t>Appelton</a:t>
            </a:r>
            <a:r>
              <a:rPr lang="en-US" dirty="0" smtClean="0">
                <a:latin typeface="Arial" charset="0"/>
              </a:rPr>
              <a:t> and Lange; </a:t>
            </a:r>
            <a:r>
              <a:rPr lang="en-US" dirty="0" smtClean="0"/>
              <a:t>Fig 6-4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378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4E395F69-FE75-4FE1-BB80-6B6C531130F9}" type="slidenum">
              <a:rPr lang="en-US" sz="1200"/>
              <a:pPr/>
              <a:t>9</a:t>
            </a:fld>
            <a:endParaRPr lang="en-US" sz="1200"/>
          </a:p>
        </p:txBody>
      </p:sp>
      <p:sp>
        <p:nvSpPr>
          <p:cNvPr id="37892" name="Rectangle 2"/>
          <p:cNvSpPr>
            <a:spLocks noGrp="1" noRot="1" noChangeAspect="1" noChangeArrowheads="1" noTextEdit="1"/>
          </p:cNvSpPr>
          <p:nvPr>
            <p:ph type="sldImg"/>
          </p:nvPr>
        </p:nvSpPr>
        <p:spPr>
          <a:ln/>
        </p:spPr>
      </p:sp>
      <p:sp>
        <p:nvSpPr>
          <p:cNvPr id="378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Cell and Tissue Ultrastructure – A Functional Perspective; 1993; Cross and Mercer, Freeman and Co.; </a:t>
            </a:r>
            <a:r>
              <a:rPr lang="en-US" smtClean="0"/>
              <a:t>Page 127</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522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CFDEC1BE-B3CF-4B8D-8015-965277D4FED9}" type="slidenum">
              <a:rPr lang="en-US" sz="1200"/>
              <a:pPr/>
              <a:t>10</a:t>
            </a:fld>
            <a:endParaRPr lang="en-US" sz="1200"/>
          </a:p>
        </p:txBody>
      </p:sp>
      <p:sp>
        <p:nvSpPr>
          <p:cNvPr id="52228" name="Rectangle 2"/>
          <p:cNvSpPr>
            <a:spLocks noGrp="1" noRot="1" noChangeAspect="1" noChangeArrowheads="1"/>
          </p:cNvSpPr>
          <p:nvPr>
            <p:ph type="sldImg"/>
          </p:nvPr>
        </p:nvSpPr>
        <p:spPr>
          <a:solidFill>
            <a:srgbClr val="FFFFFF"/>
          </a:solidFill>
          <a:ln/>
        </p:spPr>
      </p:sp>
      <p:sp>
        <p:nvSpPr>
          <p:cNvPr id="5222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solidFill>
                  <a:srgbClr val="000000"/>
                </a:solidFill>
                <a:latin typeface="Lucida Grande" charset="0"/>
              </a:rPr>
              <a:t>Human Histology, 2</a:t>
            </a:r>
            <a:r>
              <a:rPr lang="en-US" baseline="30000" smtClean="0">
                <a:solidFill>
                  <a:srgbClr val="000000"/>
                </a:solidFill>
                <a:latin typeface="Lucida Grande" charset="0"/>
              </a:rPr>
              <a:t>nd</a:t>
            </a:r>
            <a:r>
              <a:rPr lang="en-US" smtClean="0">
                <a:solidFill>
                  <a:srgbClr val="000000"/>
                </a:solidFill>
                <a:latin typeface="Lucida Grande" charset="0"/>
              </a:rPr>
              <a:t> edition, Stevens and Lowe, Mosby </a:t>
            </a:r>
            <a:r>
              <a:rPr lang="en-US" smtClean="0"/>
              <a:t>; Fig 6.7</a:t>
            </a:r>
          </a:p>
          <a:p>
            <a:pPr eaLnBrk="1" hangingPunct="1"/>
            <a:r>
              <a:rPr lang="en-US" smtClean="0"/>
              <a:t>and</a:t>
            </a:r>
          </a:p>
          <a:p>
            <a:pPr eaLnBrk="1" hangingPunct="1"/>
            <a:r>
              <a:rPr lang="en-US" smtClean="0">
                <a:solidFill>
                  <a:srgbClr val="000000"/>
                </a:solidFill>
              </a:rPr>
              <a:t>The Molecular Biology of the Cell by B. Alberts et al., 4</a:t>
            </a:r>
            <a:r>
              <a:rPr lang="en-US" baseline="30000" smtClean="0">
                <a:solidFill>
                  <a:srgbClr val="000000"/>
                </a:solidFill>
              </a:rPr>
              <a:t>th</a:t>
            </a:r>
            <a:r>
              <a:rPr lang="en-US" smtClean="0">
                <a:solidFill>
                  <a:srgbClr val="000000"/>
                </a:solidFill>
              </a:rPr>
              <a:t> edition, 2002, Garland Science</a:t>
            </a:r>
          </a:p>
          <a:p>
            <a:pPr eaLnBrk="1" hangingPunct="1"/>
            <a:r>
              <a:rPr lang="en-US" smtClean="0"/>
              <a:t>Fig. 11-38 A motor neuron in the spinal cord.  Panel B courtesy of Olaf Mundigl and Pietro de Camilli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200"/>
              <a:t>Peripheral Nervous System Histology Lecture 2004	Michael Hortsch</a:t>
            </a:r>
          </a:p>
        </p:txBody>
      </p:sp>
      <p:sp>
        <p:nvSpPr>
          <p:cNvPr id="542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fld id="{5299D7AA-4947-4D7F-90E2-74A7CB9326F1}" type="slidenum">
              <a:rPr lang="en-US" sz="1200"/>
              <a:pPr/>
              <a:t>11</a:t>
            </a:fld>
            <a:endParaRPr lang="en-US" sz="1200"/>
          </a:p>
        </p:txBody>
      </p:sp>
      <p:sp>
        <p:nvSpPr>
          <p:cNvPr id="54276" name="Rectangle 2"/>
          <p:cNvSpPr>
            <a:spLocks noGrp="1" noRot="1" noChangeAspect="1" noChangeArrowheads="1"/>
          </p:cNvSpPr>
          <p:nvPr>
            <p:ph type="sldImg"/>
          </p:nvPr>
        </p:nvSpPr>
        <p:spPr>
          <a:solidFill>
            <a:srgbClr val="FFFFFF"/>
          </a:solidFill>
          <a:ln/>
        </p:spPr>
      </p:sp>
      <p:sp>
        <p:nvSpPr>
          <p:cNvPr id="5427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charset="0"/>
              </a:rPr>
              <a:t>Diagram of synapse downloaded from </a:t>
            </a:r>
            <a:r>
              <a:rPr lang="en-US" u="sng" smtClean="0">
                <a:solidFill>
                  <a:srgbClr val="0000FF"/>
                </a:solidFill>
                <a:latin typeface="Times New Roman" charset="0"/>
                <a:hlinkClick r:id="rId3"/>
              </a:rPr>
              <a:t>http://fantastrid.googlepages.com/anatomydrawings</a:t>
            </a:r>
            <a:endParaRPr lang="en-US" smtClean="0">
              <a:latin typeface="Times New Roman" charset="0"/>
            </a:endParaRPr>
          </a:p>
          <a:p>
            <a:pPr eaLnBrk="1" hangingPunct="1"/>
            <a:r>
              <a:rPr lang="en-US" smtClean="0">
                <a:latin typeface="Times New Roman" charset="0"/>
              </a:rPr>
              <a:t>By Astrid Vincent Andersen </a:t>
            </a:r>
            <a:r>
              <a:rPr lang="en-US" u="sng" smtClean="0">
                <a:solidFill>
                  <a:srgbClr val="0000FF"/>
                </a:solidFill>
                <a:latin typeface="Times New Roman" charset="0"/>
                <a:hlinkClick r:id="rId4"/>
              </a:rPr>
              <a:t>baz_vincent@hotmail.com</a:t>
            </a:r>
            <a:r>
              <a:rPr lang="en-US" smtClean="0">
                <a:latin typeface="Times New Roman" charset="0"/>
              </a:rPr>
              <a:t> </a:t>
            </a:r>
          </a:p>
          <a:p>
            <a:pPr eaLnBrk="1" hangingPunct="1"/>
            <a:r>
              <a:rPr lang="en-US" smtClean="0">
                <a:latin typeface="Times New Roman" charset="0"/>
              </a:rPr>
              <a:t>Web page </a:t>
            </a:r>
            <a:r>
              <a:rPr lang="en-US" u="sng" smtClean="0">
                <a:solidFill>
                  <a:srgbClr val="0000FF"/>
                </a:solidFill>
                <a:latin typeface="Times New Roman" charset="0"/>
                <a:hlinkClick r:id="rId5"/>
              </a:rPr>
              <a:t>http://fantastrid.googlepages.com/homedk</a:t>
            </a:r>
            <a:endParaRPr lang="en-US" smtClean="0">
              <a:latin typeface="Times New Roman" charset="0"/>
            </a:endParaRPr>
          </a:p>
          <a:p>
            <a:pPr eaLnBrk="1" hangingPunct="1"/>
            <a:r>
              <a:rPr lang="en-US" smtClean="0"/>
              <a:t>And</a:t>
            </a:r>
          </a:p>
          <a:p>
            <a:pPr eaLnBrk="1" hangingPunct="1"/>
            <a:r>
              <a:rPr lang="en-US" smtClean="0"/>
              <a:t>EM image is partial excerpt of page 135 of Cell and Tissue Ultrastructure – A Functional Perspective by Cross and Mercer; 1993; Freeman and Co.</a:t>
            </a:r>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B2F0D7-6359-4B92-A9C9-F51A7728CE76}" type="datetimeFigureOut">
              <a:rPr lang="en-US" smtClean="0"/>
              <a:t>8/17/2011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39F01-C7DC-4338-98AF-74D558634AF7}" type="slidenum">
              <a:rPr lang="en-US" smtClean="0"/>
              <a:t>‹#›</a:t>
            </a:fld>
            <a:endParaRPr lang="en-US"/>
          </a:p>
        </p:txBody>
      </p:sp>
    </p:spTree>
    <p:extLst>
      <p:ext uri="{BB962C8B-B14F-4D97-AF65-F5344CB8AC3E}">
        <p14:creationId xmlns:p14="http://schemas.microsoft.com/office/powerpoint/2010/main" val="1837652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B2F0D7-6359-4B92-A9C9-F51A7728CE76}" type="datetimeFigureOut">
              <a:rPr lang="en-US" smtClean="0"/>
              <a:t>8/17/2011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39F01-C7DC-4338-98AF-74D558634AF7}" type="slidenum">
              <a:rPr lang="en-US" smtClean="0"/>
              <a:t>‹#›</a:t>
            </a:fld>
            <a:endParaRPr lang="en-US"/>
          </a:p>
        </p:txBody>
      </p:sp>
    </p:spTree>
    <p:extLst>
      <p:ext uri="{BB962C8B-B14F-4D97-AF65-F5344CB8AC3E}">
        <p14:creationId xmlns:p14="http://schemas.microsoft.com/office/powerpoint/2010/main" val="1724143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B2F0D7-6359-4B92-A9C9-F51A7728CE76}" type="datetimeFigureOut">
              <a:rPr lang="en-US" smtClean="0"/>
              <a:t>8/17/2011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39F01-C7DC-4338-98AF-74D558634AF7}" type="slidenum">
              <a:rPr lang="en-US" smtClean="0"/>
              <a:t>‹#›</a:t>
            </a:fld>
            <a:endParaRPr lang="en-US"/>
          </a:p>
        </p:txBody>
      </p:sp>
    </p:spTree>
    <p:extLst>
      <p:ext uri="{BB962C8B-B14F-4D97-AF65-F5344CB8AC3E}">
        <p14:creationId xmlns:p14="http://schemas.microsoft.com/office/powerpoint/2010/main" val="354549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91E8344-92AB-440D-BB9D-50E01C344BF3}" type="slidenum">
              <a:rPr lang="en-US"/>
              <a:pPr/>
              <a:t>‹#›</a:t>
            </a:fld>
            <a:endParaRPr lang="en-US"/>
          </a:p>
        </p:txBody>
      </p:sp>
    </p:spTree>
    <p:extLst>
      <p:ext uri="{BB962C8B-B14F-4D97-AF65-F5344CB8AC3E}">
        <p14:creationId xmlns:p14="http://schemas.microsoft.com/office/powerpoint/2010/main" val="41528607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B2F0D7-6359-4B92-A9C9-F51A7728CE76}" type="datetimeFigureOut">
              <a:rPr lang="en-US" smtClean="0"/>
              <a:t>8/17/2011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39F01-C7DC-4338-98AF-74D558634AF7}" type="slidenum">
              <a:rPr lang="en-US" smtClean="0"/>
              <a:t>‹#›</a:t>
            </a:fld>
            <a:endParaRPr lang="en-US"/>
          </a:p>
        </p:txBody>
      </p:sp>
    </p:spTree>
    <p:extLst>
      <p:ext uri="{BB962C8B-B14F-4D97-AF65-F5344CB8AC3E}">
        <p14:creationId xmlns:p14="http://schemas.microsoft.com/office/powerpoint/2010/main" val="3847046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B2F0D7-6359-4B92-A9C9-F51A7728CE76}" type="datetimeFigureOut">
              <a:rPr lang="en-US" smtClean="0"/>
              <a:t>8/17/2011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39F01-C7DC-4338-98AF-74D558634AF7}" type="slidenum">
              <a:rPr lang="en-US" smtClean="0"/>
              <a:t>‹#›</a:t>
            </a:fld>
            <a:endParaRPr lang="en-US"/>
          </a:p>
        </p:txBody>
      </p:sp>
    </p:spTree>
    <p:extLst>
      <p:ext uri="{BB962C8B-B14F-4D97-AF65-F5344CB8AC3E}">
        <p14:creationId xmlns:p14="http://schemas.microsoft.com/office/powerpoint/2010/main" val="3213574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B2F0D7-6359-4B92-A9C9-F51A7728CE76}" type="datetimeFigureOut">
              <a:rPr lang="en-US" smtClean="0"/>
              <a:t>8/17/2011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39F01-C7DC-4338-98AF-74D558634AF7}" type="slidenum">
              <a:rPr lang="en-US" smtClean="0"/>
              <a:t>‹#›</a:t>
            </a:fld>
            <a:endParaRPr lang="en-US"/>
          </a:p>
        </p:txBody>
      </p:sp>
    </p:spTree>
    <p:extLst>
      <p:ext uri="{BB962C8B-B14F-4D97-AF65-F5344CB8AC3E}">
        <p14:creationId xmlns:p14="http://schemas.microsoft.com/office/powerpoint/2010/main" val="64362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B2F0D7-6359-4B92-A9C9-F51A7728CE76}" type="datetimeFigureOut">
              <a:rPr lang="en-US" smtClean="0"/>
              <a:t>8/17/2011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39F01-C7DC-4338-98AF-74D558634AF7}" type="slidenum">
              <a:rPr lang="en-US" smtClean="0"/>
              <a:t>‹#›</a:t>
            </a:fld>
            <a:endParaRPr lang="en-US"/>
          </a:p>
        </p:txBody>
      </p:sp>
    </p:spTree>
    <p:extLst>
      <p:ext uri="{BB962C8B-B14F-4D97-AF65-F5344CB8AC3E}">
        <p14:creationId xmlns:p14="http://schemas.microsoft.com/office/powerpoint/2010/main" val="141963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B2F0D7-6359-4B92-A9C9-F51A7728CE76}" type="datetimeFigureOut">
              <a:rPr lang="en-US" smtClean="0"/>
              <a:t>8/17/2011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39F01-C7DC-4338-98AF-74D558634AF7}" type="slidenum">
              <a:rPr lang="en-US" smtClean="0"/>
              <a:t>‹#›</a:t>
            </a:fld>
            <a:endParaRPr lang="en-US"/>
          </a:p>
        </p:txBody>
      </p:sp>
    </p:spTree>
    <p:extLst>
      <p:ext uri="{BB962C8B-B14F-4D97-AF65-F5344CB8AC3E}">
        <p14:creationId xmlns:p14="http://schemas.microsoft.com/office/powerpoint/2010/main" val="294366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2F0D7-6359-4B92-A9C9-F51A7728CE76}" type="datetimeFigureOut">
              <a:rPr lang="en-US" smtClean="0"/>
              <a:t>8/17/2011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39F01-C7DC-4338-98AF-74D558634AF7}" type="slidenum">
              <a:rPr lang="en-US" smtClean="0"/>
              <a:t>‹#›</a:t>
            </a:fld>
            <a:endParaRPr lang="en-US"/>
          </a:p>
        </p:txBody>
      </p:sp>
    </p:spTree>
    <p:extLst>
      <p:ext uri="{BB962C8B-B14F-4D97-AF65-F5344CB8AC3E}">
        <p14:creationId xmlns:p14="http://schemas.microsoft.com/office/powerpoint/2010/main" val="1138267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B2F0D7-6359-4B92-A9C9-F51A7728CE76}" type="datetimeFigureOut">
              <a:rPr lang="en-US" smtClean="0"/>
              <a:t>8/17/2011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39F01-C7DC-4338-98AF-74D558634AF7}" type="slidenum">
              <a:rPr lang="en-US" smtClean="0"/>
              <a:t>‹#›</a:t>
            </a:fld>
            <a:endParaRPr lang="en-US"/>
          </a:p>
        </p:txBody>
      </p:sp>
    </p:spTree>
    <p:extLst>
      <p:ext uri="{BB962C8B-B14F-4D97-AF65-F5344CB8AC3E}">
        <p14:creationId xmlns:p14="http://schemas.microsoft.com/office/powerpoint/2010/main" val="302832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B2F0D7-6359-4B92-A9C9-F51A7728CE76}" type="datetimeFigureOut">
              <a:rPr lang="en-US" smtClean="0"/>
              <a:t>8/17/2011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39F01-C7DC-4338-98AF-74D558634AF7}" type="slidenum">
              <a:rPr lang="en-US" smtClean="0"/>
              <a:t>‹#›</a:t>
            </a:fld>
            <a:endParaRPr lang="en-US"/>
          </a:p>
        </p:txBody>
      </p:sp>
    </p:spTree>
    <p:extLst>
      <p:ext uri="{BB962C8B-B14F-4D97-AF65-F5344CB8AC3E}">
        <p14:creationId xmlns:p14="http://schemas.microsoft.com/office/powerpoint/2010/main" val="1169732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2F0D7-6359-4B92-A9C9-F51A7728CE76}" type="datetimeFigureOut">
              <a:rPr lang="en-US" smtClean="0"/>
              <a:t>8/17/2011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39F01-C7DC-4338-98AF-74D558634AF7}" type="slidenum">
              <a:rPr lang="en-US" smtClean="0"/>
              <a:t>‹#›</a:t>
            </a:fld>
            <a:endParaRPr lang="en-US"/>
          </a:p>
        </p:txBody>
      </p:sp>
    </p:spTree>
    <p:extLst>
      <p:ext uri="{BB962C8B-B14F-4D97-AF65-F5344CB8AC3E}">
        <p14:creationId xmlns:p14="http://schemas.microsoft.com/office/powerpoint/2010/main" val="3476796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velkey@duke.ed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685800" y="1752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4400" b="1" dirty="0">
                <a:solidFill>
                  <a:schemeClr val="tx2"/>
                </a:solidFill>
              </a:rPr>
              <a:t>Histology of the Peripheral Nervous System</a:t>
            </a:r>
            <a:endParaRPr lang="en-US" sz="4400" dirty="0">
              <a:solidFill>
                <a:schemeClr val="tx2"/>
              </a:solidFill>
            </a:endParaRPr>
          </a:p>
        </p:txBody>
      </p:sp>
      <p:sp>
        <p:nvSpPr>
          <p:cNvPr id="16387" name="Rectangle 3"/>
          <p:cNvSpPr>
            <a:spLocks noChangeArrowheads="1"/>
          </p:cNvSpPr>
          <p:nvPr/>
        </p:nvSpPr>
        <p:spPr bwMode="auto">
          <a:xfrm>
            <a:off x="990600" y="4038600"/>
            <a:ext cx="7162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2400" dirty="0" smtClean="0"/>
              <a:t>J. Matthew Velkey</a:t>
            </a:r>
            <a:r>
              <a:rPr lang="en-US" sz="2400" dirty="0" smtClean="0">
                <a:solidFill>
                  <a:schemeClr val="tx1"/>
                </a:solidFill>
              </a:rPr>
              <a:t>, </a:t>
            </a:r>
            <a:r>
              <a:rPr lang="en-US" sz="2400" dirty="0">
                <a:solidFill>
                  <a:schemeClr val="tx1"/>
                </a:solidFill>
              </a:rPr>
              <a:t>Ph.D</a:t>
            </a:r>
            <a:r>
              <a:rPr lang="en-US" sz="2400" dirty="0" smtClean="0">
                <a:solidFill>
                  <a:schemeClr val="tx1"/>
                </a:solidFill>
              </a:rPr>
              <a:t>.</a:t>
            </a:r>
          </a:p>
          <a:p>
            <a:pPr algn="ctr" eaLnBrk="1" hangingPunct="1">
              <a:spcBef>
                <a:spcPct val="20000"/>
              </a:spcBef>
            </a:pPr>
            <a:r>
              <a:rPr lang="en-US" sz="2400" dirty="0" smtClean="0">
                <a:hlinkClick r:id="rId3"/>
              </a:rPr>
              <a:t>matt.velkey@duke.edu</a:t>
            </a:r>
            <a:endParaRPr lang="en-US" sz="2400" dirty="0" smtClean="0"/>
          </a:p>
          <a:p>
            <a:pPr algn="ctr" eaLnBrk="1" hangingPunct="1">
              <a:spcBef>
                <a:spcPct val="20000"/>
              </a:spcBef>
            </a:pPr>
            <a:r>
              <a:rPr lang="en-US" sz="2400" dirty="0" smtClean="0">
                <a:solidFill>
                  <a:schemeClr val="tx1"/>
                </a:solidFill>
              </a:rPr>
              <a:t>452A Davison, Duke South</a:t>
            </a:r>
            <a:endParaRPr lang="en-US" sz="2400" dirty="0">
              <a:solidFill>
                <a:schemeClr val="tx1"/>
              </a:solidFill>
            </a:endParaRPr>
          </a:p>
        </p:txBody>
      </p:sp>
    </p:spTree>
    <p:extLst>
      <p:ext uri="{BB962C8B-B14F-4D97-AF65-F5344CB8AC3E}">
        <p14:creationId xmlns:p14="http://schemas.microsoft.com/office/powerpoint/2010/main" val="1886956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152400"/>
            <a:ext cx="3657600" cy="2362200"/>
          </a:xfrm>
        </p:spPr>
        <p:txBody>
          <a:bodyPr/>
          <a:lstStyle/>
          <a:p>
            <a:pPr eaLnBrk="1" hangingPunct="1"/>
            <a:r>
              <a:rPr lang="en-US" sz="2400" smtClean="0"/>
              <a:t>Synapses can form between many different parts of neurons and between a neuron and a non-neuronal cell, e.g., a muscle or a secretory cell.</a:t>
            </a:r>
            <a:endParaRPr lang="en-US" smtClean="0"/>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52400"/>
            <a:ext cx="54864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Alberts 11-38 motor neur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78113"/>
            <a:ext cx="6858000"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5"/>
          <p:cNvSpPr>
            <a:spLocks noChangeArrowheads="1"/>
          </p:cNvSpPr>
          <p:nvPr/>
        </p:nvSpPr>
        <p:spPr bwMode="auto">
          <a:xfrm>
            <a:off x="6858000" y="2895600"/>
            <a:ext cx="228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a:solidFill>
                  <a:schemeClr val="tx2"/>
                </a:solidFill>
              </a:rPr>
              <a:t>A single neuron can receive activating or inhibiting inputs from thousands of synaptic connections.</a:t>
            </a:r>
            <a:endParaRPr lang="en-US" sz="4400">
              <a:solidFill>
                <a:schemeClr val="tx2"/>
              </a:solidFill>
            </a:endParaRPr>
          </a:p>
        </p:txBody>
      </p:sp>
      <p:sp>
        <p:nvSpPr>
          <p:cNvPr id="51206" name="Text Box 6"/>
          <p:cNvSpPr txBox="1">
            <a:spLocks noChangeArrowheads="1"/>
          </p:cNvSpPr>
          <p:nvPr/>
        </p:nvSpPr>
        <p:spPr bwMode="auto">
          <a:xfrm>
            <a:off x="1381125" y="6461125"/>
            <a:ext cx="441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2000">
                <a:solidFill>
                  <a:schemeClr val="tx1"/>
                </a:solidFill>
              </a:rPr>
              <a:t>Motor neuron cell body in the spinal cord</a:t>
            </a:r>
            <a:endParaRPr lang="en-US"/>
          </a:p>
        </p:txBody>
      </p:sp>
    </p:spTree>
    <p:extLst>
      <p:ext uri="{BB962C8B-B14F-4D97-AF65-F5344CB8AC3E}">
        <p14:creationId xmlns:p14="http://schemas.microsoft.com/office/powerpoint/2010/main" val="161457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486400" y="533400"/>
            <a:ext cx="3657600" cy="5105400"/>
          </a:xfrm>
        </p:spPr>
        <p:txBody>
          <a:bodyPr/>
          <a:lstStyle/>
          <a:p>
            <a:pPr eaLnBrk="1" hangingPunct="1"/>
            <a:r>
              <a:rPr lang="en-US" sz="3000" smtClean="0"/>
              <a:t>At a chemical synapse neurotransmitter release is triggered by the influx of Ca</a:t>
            </a:r>
            <a:r>
              <a:rPr lang="en-US" sz="3000" baseline="30000" smtClean="0"/>
              <a:t>2+</a:t>
            </a:r>
            <a:r>
              <a:rPr lang="en-US" sz="3000" smtClean="0"/>
              <a:t> and postsynaptic neurotransmitter receptors receive the signal.</a:t>
            </a:r>
            <a:endParaRPr lang="en-US" smtClean="0">
              <a:solidFill>
                <a:schemeClr val="folHlink"/>
              </a:solidFill>
            </a:endParaRPr>
          </a:p>
        </p:txBody>
      </p:sp>
      <p:pic>
        <p:nvPicPr>
          <p:cNvPr id="53251" name="Picture 3" descr="Synapse4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14813"/>
            <a:ext cx="54864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94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2" name="Text Box 12"/>
          <p:cNvSpPr txBox="1">
            <a:spLocks noChangeArrowheads="1"/>
          </p:cNvSpPr>
          <p:nvPr/>
        </p:nvSpPr>
        <p:spPr bwMode="auto">
          <a:xfrm>
            <a:off x="0" y="557986"/>
            <a:ext cx="4114800" cy="2185214"/>
          </a:xfrm>
          <a:prstGeom prst="rect">
            <a:avLst/>
          </a:prstGeom>
          <a:noFill/>
          <a:ln w="9525">
            <a:noFill/>
            <a:miter lim="800000"/>
            <a:headEnd/>
            <a:tailEnd/>
          </a:ln>
          <a:effectLst/>
        </p:spPr>
        <p:txBody>
          <a:bodyPr wrap="square">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algn="ctr"/>
            <a:r>
              <a:rPr lang="en-US" sz="4000" dirty="0" smtClean="0">
                <a:solidFill>
                  <a:schemeClr val="tx2"/>
                </a:solidFill>
                <a:latin typeface="+mn-lt"/>
              </a:rPr>
              <a:t>An example of a synapse:</a:t>
            </a:r>
          </a:p>
          <a:p>
            <a:pPr algn="ctr"/>
            <a:r>
              <a:rPr lang="en-US" sz="2800" dirty="0" smtClean="0">
                <a:solidFill>
                  <a:schemeClr val="tx2"/>
                </a:solidFill>
                <a:latin typeface="+mn-lt"/>
              </a:rPr>
              <a:t>The </a:t>
            </a:r>
            <a:r>
              <a:rPr lang="en-US" sz="2800" b="1" dirty="0" smtClean="0">
                <a:solidFill>
                  <a:schemeClr val="tx2"/>
                </a:solidFill>
                <a:latin typeface="+mn-lt"/>
              </a:rPr>
              <a:t>neuromuscular junction </a:t>
            </a:r>
            <a:r>
              <a:rPr lang="en-US" sz="2800" dirty="0" smtClean="0">
                <a:solidFill>
                  <a:schemeClr val="tx2"/>
                </a:solidFill>
                <a:latin typeface="+mn-lt"/>
              </a:rPr>
              <a:t>(motor </a:t>
            </a:r>
            <a:r>
              <a:rPr lang="en-US" sz="2800" dirty="0">
                <a:solidFill>
                  <a:schemeClr val="tx2"/>
                </a:solidFill>
                <a:latin typeface="+mn-lt"/>
              </a:rPr>
              <a:t>endplate)</a:t>
            </a:r>
            <a:endParaRPr lang="en-US" sz="2800" b="1" dirty="0">
              <a:solidFill>
                <a:schemeClr val="tx2"/>
              </a:solidFill>
              <a:latin typeface="+mn-lt"/>
            </a:endParaRPr>
          </a:p>
        </p:txBody>
      </p:sp>
      <p:pic>
        <p:nvPicPr>
          <p:cNvPr id="3074" name="Picture 2"/>
          <p:cNvPicPr>
            <a:picLocks noChangeAspect="1" noChangeArrowheads="1"/>
          </p:cNvPicPr>
          <p:nvPr/>
        </p:nvPicPr>
        <p:blipFill rotWithShape="1">
          <a:blip r:embed="rId3">
            <a:lum bright="-20000" contrast="20000"/>
            <a:extLst>
              <a:ext uri="{28A0092B-C50C-407E-A947-70E740481C1C}">
                <a14:useLocalDpi xmlns:a14="http://schemas.microsoft.com/office/drawing/2010/main" val="0"/>
              </a:ext>
            </a:extLst>
          </a:blip>
          <a:srcRect l="4603" t="4943" r="8672" b="11938"/>
          <a:stretch/>
        </p:blipFill>
        <p:spPr bwMode="auto">
          <a:xfrm>
            <a:off x="4369158" y="214125"/>
            <a:ext cx="3962400" cy="29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22" t="5152" r="4424" b="7480"/>
          <a:stretch/>
        </p:blipFill>
        <p:spPr bwMode="auto">
          <a:xfrm>
            <a:off x="838200" y="3344287"/>
            <a:ext cx="7543800" cy="350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891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euron-Ross4-2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0"/>
            <a:ext cx="5211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p:nvPr>
        </p:nvSpPr>
        <p:spPr>
          <a:xfrm>
            <a:off x="0" y="685800"/>
            <a:ext cx="3886200" cy="5638800"/>
          </a:xfrm>
        </p:spPr>
        <p:txBody>
          <a:bodyPr>
            <a:noAutofit/>
          </a:bodyPr>
          <a:lstStyle/>
          <a:p>
            <a:r>
              <a:rPr lang="en-US" sz="3200" dirty="0" smtClean="0"/>
              <a:t>Conduction velocity in the axon is enhanced by </a:t>
            </a:r>
            <a:r>
              <a:rPr lang="en-US" sz="3200" u="sng" dirty="0" smtClean="0"/>
              <a:t>myelination</a:t>
            </a:r>
            <a:r>
              <a:rPr lang="en-US" sz="3200" dirty="0" smtClean="0"/>
              <a:t> </a:t>
            </a:r>
            <a:br>
              <a:rPr lang="en-US" sz="3200" dirty="0" smtClean="0"/>
            </a:br>
            <a:r>
              <a:rPr lang="en-US" sz="3200" dirty="0"/>
              <a:t/>
            </a:r>
            <a:br>
              <a:rPr lang="en-US" sz="3200" dirty="0"/>
            </a:br>
            <a:r>
              <a:rPr lang="en-US" sz="3200" dirty="0" smtClean="0">
                <a:solidFill>
                  <a:srgbClr val="FF0000"/>
                </a:solidFill>
              </a:rPr>
              <a:t>axons in the CNS are </a:t>
            </a:r>
            <a:r>
              <a:rPr lang="en-US" sz="3200" dirty="0" err="1" smtClean="0">
                <a:solidFill>
                  <a:srgbClr val="FF0000"/>
                </a:solidFill>
              </a:rPr>
              <a:t>myelinated</a:t>
            </a:r>
            <a:r>
              <a:rPr lang="en-US" sz="3200" dirty="0" smtClean="0">
                <a:solidFill>
                  <a:srgbClr val="FF0000"/>
                </a:solidFill>
              </a:rPr>
              <a:t> by </a:t>
            </a:r>
            <a:r>
              <a:rPr lang="en-US" sz="3200" u="sng" dirty="0" err="1" smtClean="0">
                <a:solidFill>
                  <a:srgbClr val="FF0000"/>
                </a:solidFill>
              </a:rPr>
              <a:t>oligodendrocytes</a:t>
            </a:r>
            <a:r>
              <a:rPr lang="en-US" sz="3200" dirty="0" smtClean="0">
                <a:solidFill>
                  <a:srgbClr val="FF0000"/>
                </a:solidFill>
              </a:rPr>
              <a:t> </a:t>
            </a:r>
            <a:r>
              <a:rPr lang="en-US" sz="3200" dirty="0"/>
              <a:t/>
            </a:r>
            <a:br>
              <a:rPr lang="en-US" sz="3200" dirty="0"/>
            </a:br>
            <a:r>
              <a:rPr lang="en-US" sz="3200" dirty="0" smtClean="0"/>
              <a:t/>
            </a:r>
            <a:br>
              <a:rPr lang="en-US" sz="3200" dirty="0" smtClean="0"/>
            </a:br>
            <a:r>
              <a:rPr lang="en-US" sz="3200" dirty="0" smtClean="0">
                <a:solidFill>
                  <a:srgbClr val="0070C0"/>
                </a:solidFill>
              </a:rPr>
              <a:t>axons in the PNS are </a:t>
            </a:r>
            <a:r>
              <a:rPr lang="en-US" sz="3200" dirty="0" err="1" smtClean="0">
                <a:solidFill>
                  <a:srgbClr val="0070C0"/>
                </a:solidFill>
              </a:rPr>
              <a:t>myelinated</a:t>
            </a:r>
            <a:r>
              <a:rPr lang="en-US" sz="3200" dirty="0" smtClean="0">
                <a:solidFill>
                  <a:srgbClr val="0070C0"/>
                </a:solidFill>
              </a:rPr>
              <a:t> by </a:t>
            </a:r>
            <a:r>
              <a:rPr lang="en-US" sz="3200" u="sng" dirty="0" smtClean="0">
                <a:solidFill>
                  <a:srgbClr val="0070C0"/>
                </a:solidFill>
              </a:rPr>
              <a:t>Schwann cells</a:t>
            </a:r>
            <a:r>
              <a:rPr lang="en-US" sz="3200" dirty="0" smtClean="0">
                <a:solidFill>
                  <a:srgbClr val="0070C0"/>
                </a:solidFill>
              </a:rPr>
              <a:t> </a:t>
            </a:r>
            <a:r>
              <a:rPr lang="en-US" sz="3200" dirty="0" smtClean="0">
                <a:solidFill>
                  <a:schemeClr val="tx2"/>
                </a:solidFill>
              </a:rPr>
              <a:t/>
            </a:r>
            <a:br>
              <a:rPr lang="en-US" sz="3200" dirty="0" smtClean="0">
                <a:solidFill>
                  <a:schemeClr val="tx2"/>
                </a:solidFill>
              </a:rPr>
            </a:br>
            <a:endParaRPr lang="en-US" sz="3200" dirty="0" smtClean="0"/>
          </a:p>
        </p:txBody>
      </p:sp>
    </p:spTree>
    <p:extLst>
      <p:ext uri="{BB962C8B-B14F-4D97-AF65-F5344CB8AC3E}">
        <p14:creationId xmlns:p14="http://schemas.microsoft.com/office/powerpoint/2010/main" val="3068698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4876800"/>
            <a:ext cx="9144000" cy="1981200"/>
          </a:xfrm>
        </p:spPr>
        <p:txBody>
          <a:bodyPr/>
          <a:lstStyle/>
          <a:p>
            <a:pPr eaLnBrk="1" hangingPunct="1"/>
            <a:r>
              <a:rPr lang="en-US" sz="2400" smtClean="0"/>
              <a:t>Myelination is a dynamic process, which involves the ensheathment of the the axon by the glial cell and subsequently the extrusion of cytoplasm from parts of the glial cell. Adhesive proteins on the cytoplasmic and the extracellular side of the plasma membrane contribute to a tight apposition of the lipid bilayers.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762000"/>
            <a:ext cx="5314950" cy="3543300"/>
          </a:xfrm>
          <a:prstGeom prst="rect">
            <a:avLst/>
          </a:prstGeom>
        </p:spPr>
      </p:pic>
    </p:spTree>
    <p:extLst>
      <p:ext uri="{BB962C8B-B14F-4D97-AF65-F5344CB8AC3E}">
        <p14:creationId xmlns:p14="http://schemas.microsoft.com/office/powerpoint/2010/main" val="182392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8600" y="457200"/>
            <a:ext cx="5562600" cy="685800"/>
          </a:xfrm>
        </p:spPr>
        <p:txBody>
          <a:bodyPr/>
          <a:lstStyle/>
          <a:p>
            <a:pPr eaLnBrk="1" hangingPunct="1"/>
            <a:r>
              <a:rPr lang="en-US" sz="3400" smtClean="0"/>
              <a:t>Myelinated Nerve Fiber</a:t>
            </a:r>
            <a:endParaRPr lang="en-US" sz="3200" smtClean="0"/>
          </a:p>
        </p:txBody>
      </p:sp>
      <p:pic>
        <p:nvPicPr>
          <p:cNvPr id="83971" name="Picture 3" descr="00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5741" r="4630"/>
          <a:stretch>
            <a:fillRect/>
          </a:stretch>
        </p:blipFill>
        <p:spPr>
          <a:xfrm>
            <a:off x="0" y="3365500"/>
            <a:ext cx="6781800" cy="3492500"/>
          </a:xfrm>
          <a:ln>
            <a:solidFill>
              <a:schemeClr val="tx1"/>
            </a:solidFill>
            <a:miter lim="800000"/>
            <a:headEnd/>
            <a:tailEnd/>
          </a:ln>
        </p:spPr>
      </p:pic>
      <p:pic>
        <p:nvPicPr>
          <p:cNvPr id="83972" name="Picture 4" descr="009"/>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943600" y="0"/>
            <a:ext cx="3133725" cy="4724400"/>
          </a:xfrm>
          <a:ln w="28575">
            <a:solidFill>
              <a:schemeClr val="tx1"/>
            </a:solidFill>
            <a:miter lim="800000"/>
            <a:headEnd/>
            <a:tailEnd/>
          </a:ln>
        </p:spPr>
      </p:pic>
      <p:sp>
        <p:nvSpPr>
          <p:cNvPr id="246789" name="Text Box 5"/>
          <p:cNvSpPr txBox="1">
            <a:spLocks noChangeArrowheads="1"/>
          </p:cNvSpPr>
          <p:nvPr/>
        </p:nvSpPr>
        <p:spPr bwMode="auto">
          <a:xfrm>
            <a:off x="990600" y="2873514"/>
            <a:ext cx="1066800" cy="707886"/>
          </a:xfrm>
          <a:prstGeom prst="rect">
            <a:avLst/>
          </a:prstGeom>
          <a:noFill/>
          <a:ln w="9525">
            <a:noFill/>
            <a:miter lim="800000"/>
            <a:headEnd/>
            <a:tailEnd/>
          </a:ln>
          <a:effectLst/>
        </p:spPr>
        <p:txBody>
          <a:bodyPr anchor="b">
            <a:spAutoFit/>
          </a:bodyPr>
          <a:lstStyle/>
          <a:p>
            <a:pPr eaLnBrk="1" hangingPunct="1">
              <a:spcBef>
                <a:spcPct val="50000"/>
              </a:spcBef>
              <a:defRPr/>
            </a:pPr>
            <a:r>
              <a:rPr lang="en-US" sz="2000" b="1" dirty="0" smtClean="0">
                <a:solidFill>
                  <a:schemeClr val="tx1"/>
                </a:solidFill>
                <a:effectLst>
                  <a:outerShdw blurRad="38100" dist="38100" dir="2700000" algn="tl">
                    <a:srgbClr val="000000"/>
                  </a:outerShdw>
                </a:effectLst>
                <a:latin typeface="Arial" charset="0"/>
                <a:ea typeface="+mn-ea"/>
              </a:rPr>
              <a:t>Myelin Sheath</a:t>
            </a:r>
            <a:endParaRPr lang="en-US" sz="2000" b="1" dirty="0">
              <a:solidFill>
                <a:schemeClr val="tx1"/>
              </a:solidFill>
              <a:effectLst>
                <a:outerShdw blurRad="38100" dist="38100" dir="2700000" algn="tl">
                  <a:srgbClr val="000000"/>
                </a:outerShdw>
              </a:effectLst>
              <a:latin typeface="Arial" charset="0"/>
              <a:ea typeface="+mn-ea"/>
            </a:endParaRPr>
          </a:p>
        </p:txBody>
      </p:sp>
      <p:sp>
        <p:nvSpPr>
          <p:cNvPr id="83974" name="Line 6"/>
          <p:cNvSpPr>
            <a:spLocks noChangeShapeType="1"/>
          </p:cNvSpPr>
          <p:nvPr/>
        </p:nvSpPr>
        <p:spPr bwMode="auto">
          <a:xfrm flipH="1">
            <a:off x="1219200" y="3505200"/>
            <a:ext cx="3810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nchor="b">
            <a:spAutoFit/>
          </a:bodyPr>
          <a:lstStyle/>
          <a:p>
            <a:endParaRPr lang="en-US"/>
          </a:p>
        </p:txBody>
      </p:sp>
      <p:sp>
        <p:nvSpPr>
          <p:cNvPr id="83975" name="Text Box 7"/>
          <p:cNvSpPr txBox="1">
            <a:spLocks noChangeArrowheads="1"/>
          </p:cNvSpPr>
          <p:nvPr/>
        </p:nvSpPr>
        <p:spPr bwMode="auto">
          <a:xfrm>
            <a:off x="381000" y="1371600"/>
            <a:ext cx="5410200" cy="13827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b">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eaLnBrk="1" hangingPunct="1">
              <a:spcBef>
                <a:spcPct val="50000"/>
              </a:spcBef>
            </a:pPr>
            <a:r>
              <a:rPr lang="en-US" sz="2800" dirty="0">
                <a:solidFill>
                  <a:schemeClr val="tx2"/>
                </a:solidFill>
                <a:latin typeface="+mn-lt"/>
              </a:rPr>
              <a:t>The increased lipid content of the myelin sheath provides electrical insulation for the underlying axon.</a:t>
            </a:r>
            <a:endParaRPr lang="en-US" sz="2800" dirty="0">
              <a:solidFill>
                <a:schemeClr val="bg1"/>
              </a:solidFill>
              <a:latin typeface="+mn-lt"/>
            </a:endParaRPr>
          </a:p>
        </p:txBody>
      </p:sp>
    </p:spTree>
    <p:extLst>
      <p:ext uri="{BB962C8B-B14F-4D97-AF65-F5344CB8AC3E}">
        <p14:creationId xmlns:p14="http://schemas.microsoft.com/office/powerpoint/2010/main" val="3331556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descr="www-ncbi-nlm-nih=books"/>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928101" y="228600"/>
            <a:ext cx="5625099" cy="552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2"/>
          <p:cNvSpPr>
            <a:spLocks noGrp="1" noChangeArrowheads="1"/>
          </p:cNvSpPr>
          <p:nvPr>
            <p:ph type="title"/>
          </p:nvPr>
        </p:nvSpPr>
        <p:spPr>
          <a:xfrm>
            <a:off x="76200" y="5638800"/>
            <a:ext cx="8991600" cy="1195386"/>
          </a:xfrm>
        </p:spPr>
        <p:txBody>
          <a:bodyPr>
            <a:normAutofit/>
          </a:bodyPr>
          <a:lstStyle/>
          <a:p>
            <a:pPr algn="l" eaLnBrk="1" hangingPunct="1"/>
            <a:r>
              <a:rPr lang="en-US" sz="1600" dirty="0" smtClean="0"/>
              <a:t>Ion channels are concentrated at the nodes of Ranvier and the myelin sheath acts as an electrical insulator. This allows for </a:t>
            </a:r>
            <a:r>
              <a:rPr lang="en-US" sz="1600" u="sng" dirty="0" err="1" smtClean="0"/>
              <a:t>saltatory</a:t>
            </a:r>
            <a:r>
              <a:rPr lang="en-US" sz="1600" u="sng" dirty="0" smtClean="0"/>
              <a:t> conductance</a:t>
            </a:r>
            <a:r>
              <a:rPr lang="en-US" sz="1600" dirty="0" smtClean="0"/>
              <a:t> of the action potential and increases the transmission speed of the nerve impulse.</a:t>
            </a:r>
            <a:br>
              <a:rPr lang="en-US" sz="1600" dirty="0" smtClean="0"/>
            </a:br>
            <a:r>
              <a:rPr lang="en-US" sz="1200" dirty="0" smtClean="0">
                <a:solidFill>
                  <a:schemeClr val="tx1"/>
                </a:solidFill>
              </a:rPr>
              <a:t>Depending on the diameter of the axon, myelination increases the action potential speed approximately 5 to 50fold (up to &gt;110 m/sec).</a:t>
            </a:r>
            <a:endParaRPr lang="en-US" sz="3600" dirty="0" smtClean="0"/>
          </a:p>
        </p:txBody>
      </p:sp>
      <p:sp>
        <p:nvSpPr>
          <p:cNvPr id="2" name="TextBox 1"/>
          <p:cNvSpPr txBox="1"/>
          <p:nvPr/>
        </p:nvSpPr>
        <p:spPr>
          <a:xfrm>
            <a:off x="4876801" y="152400"/>
            <a:ext cx="4267200" cy="1015663"/>
          </a:xfrm>
          <a:prstGeom prst="rect">
            <a:avLst/>
          </a:prstGeom>
          <a:noFill/>
        </p:spPr>
        <p:txBody>
          <a:bodyPr wrap="square" rtlCol="0">
            <a:spAutoFit/>
          </a:bodyPr>
          <a:lstStyle/>
          <a:p>
            <a:r>
              <a:rPr lang="en-US" sz="2000" u="sng" dirty="0" smtClean="0"/>
              <a:t>Nodes of Ranvier</a:t>
            </a:r>
            <a:r>
              <a:rPr lang="en-US" sz="2000" dirty="0" smtClean="0"/>
              <a:t> are areas of the </a:t>
            </a:r>
            <a:r>
              <a:rPr lang="en-US" sz="2000" dirty="0" err="1" smtClean="0"/>
              <a:t>myelinated</a:t>
            </a:r>
            <a:r>
              <a:rPr lang="en-US" sz="2000" dirty="0" smtClean="0"/>
              <a:t> axon that are not covered by the myelin sheath.</a:t>
            </a:r>
            <a:endParaRPr lang="en-US" sz="2000" dirty="0"/>
          </a:p>
        </p:txBody>
      </p:sp>
    </p:spTree>
    <p:extLst>
      <p:ext uri="{BB962C8B-B14F-4D97-AF65-F5344CB8AC3E}">
        <p14:creationId xmlns:p14="http://schemas.microsoft.com/office/powerpoint/2010/main" val="3255064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838200" y="609600"/>
            <a:ext cx="7162800" cy="1143000"/>
          </a:xfrm>
        </p:spPr>
        <p:txBody>
          <a:bodyPr>
            <a:normAutofit fontScale="90000"/>
          </a:bodyPr>
          <a:lstStyle/>
          <a:p>
            <a:pPr eaLnBrk="1" hangingPunct="1"/>
            <a:r>
              <a:rPr lang="en-US" sz="4000" smtClean="0"/>
              <a:t>Each Schwann cell myelinates a single internode</a:t>
            </a:r>
          </a:p>
        </p:txBody>
      </p:sp>
      <p:sp>
        <p:nvSpPr>
          <p:cNvPr id="266243" name="Text Box 3"/>
          <p:cNvSpPr txBox="1">
            <a:spLocks noChangeArrowheads="1"/>
          </p:cNvSpPr>
          <p:nvPr/>
        </p:nvSpPr>
        <p:spPr bwMode="auto">
          <a:xfrm>
            <a:off x="1676400" y="3946525"/>
            <a:ext cx="4572000" cy="396875"/>
          </a:xfrm>
          <a:prstGeom prst="rect">
            <a:avLst/>
          </a:prstGeom>
          <a:noFill/>
          <a:ln w="9525">
            <a:noFill/>
            <a:miter lim="800000"/>
            <a:headEnd/>
            <a:tailEnd/>
          </a:ln>
          <a:effectLst/>
        </p:spPr>
        <p:txBody>
          <a:bodyPr anchor="b">
            <a:spAutoFit/>
          </a:bodyPr>
          <a:lstStyle/>
          <a:p>
            <a:pPr eaLnBrk="1" hangingPunct="1">
              <a:spcBef>
                <a:spcPct val="50000"/>
              </a:spcBef>
              <a:defRPr/>
            </a:pPr>
            <a:endParaRPr lang="en-US" sz="2000" b="1">
              <a:solidFill>
                <a:srgbClr val="FFFF00"/>
              </a:solidFill>
              <a:effectLst>
                <a:outerShdw blurRad="38100" dist="38100" dir="2700000" algn="tl">
                  <a:srgbClr val="000000"/>
                </a:outerShdw>
              </a:effectLst>
              <a:latin typeface="Arial" charset="0"/>
              <a:ea typeface="+mn-ea"/>
            </a:endParaRPr>
          </a:p>
        </p:txBody>
      </p:sp>
      <p:sp>
        <p:nvSpPr>
          <p:cNvPr id="266244" name="Text Box 4"/>
          <p:cNvSpPr txBox="1">
            <a:spLocks noChangeArrowheads="1"/>
          </p:cNvSpPr>
          <p:nvPr/>
        </p:nvSpPr>
        <p:spPr bwMode="auto">
          <a:xfrm>
            <a:off x="2286000" y="5029200"/>
            <a:ext cx="4343400" cy="1373188"/>
          </a:xfrm>
          <a:prstGeom prst="rect">
            <a:avLst/>
          </a:prstGeom>
          <a:noFill/>
          <a:ln w="9525">
            <a:noFill/>
            <a:miter lim="800000"/>
            <a:headEnd/>
            <a:tailEnd/>
          </a:ln>
          <a:effectLst/>
        </p:spPr>
        <p:txBody>
          <a:bodyPr anchor="b">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algn="ctr" eaLnBrk="1" hangingPunct="1">
              <a:spcBef>
                <a:spcPct val="50000"/>
              </a:spcBef>
            </a:pPr>
            <a:r>
              <a:rPr lang="en-US" sz="2800">
                <a:solidFill>
                  <a:schemeClr val="tx2"/>
                </a:solidFill>
              </a:rPr>
              <a:t>Internode length can be up to 1.5 mm in the largest nerve fibers</a:t>
            </a:r>
            <a:endParaRPr lang="en-US" sz="2800" b="1">
              <a:solidFill>
                <a:schemeClr val="bg1"/>
              </a:solidFill>
              <a:effectLst>
                <a:outerShdw blurRad="38100" dist="38100" dir="2700000" algn="tl">
                  <a:srgbClr val="000000"/>
                </a:outerShdw>
              </a:effectLst>
              <a:latin typeface="Arial" charset="0"/>
            </a:endParaRPr>
          </a:p>
        </p:txBody>
      </p:sp>
      <p:pic>
        <p:nvPicPr>
          <p:cNvPr id="90117" name="Picture 5" descr="015diagram node clef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257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0118" name="AutoShape 6"/>
          <p:cNvSpPr>
            <a:spLocks/>
          </p:cNvSpPr>
          <p:nvPr/>
        </p:nvSpPr>
        <p:spPr bwMode="auto">
          <a:xfrm rot="-5400000">
            <a:off x="4152900" y="2019300"/>
            <a:ext cx="609600" cy="5410200"/>
          </a:xfrm>
          <a:prstGeom prst="leftBrace">
            <a:avLst>
              <a:gd name="adj1" fmla="val 73958"/>
              <a:gd name="adj2" fmla="val 50000"/>
            </a:avLst>
          </a:prstGeom>
          <a:noFill/>
          <a:ln w="38100">
            <a:solidFill>
              <a:srgbClr val="FF6699"/>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extLst>
      <p:ext uri="{BB962C8B-B14F-4D97-AF65-F5344CB8AC3E}">
        <p14:creationId xmlns:p14="http://schemas.microsoft.com/office/powerpoint/2010/main" val="3345818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6096000"/>
            <a:ext cx="9144000" cy="533400"/>
          </a:xfrm>
        </p:spPr>
        <p:txBody>
          <a:bodyPr>
            <a:normAutofit fontScale="90000"/>
          </a:bodyPr>
          <a:lstStyle/>
          <a:p>
            <a:pPr eaLnBrk="1" hangingPunct="1"/>
            <a:r>
              <a:rPr lang="en-US" sz="3600" smtClean="0"/>
              <a:t>Nodes of Ranvier in a longitudinal nerve section</a:t>
            </a:r>
            <a:endParaRPr lang="en-US" smtClean="0"/>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477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4419600"/>
            <a:ext cx="7772400" cy="2133600"/>
          </a:xfrm>
        </p:spPr>
        <p:txBody>
          <a:bodyPr/>
          <a:lstStyle/>
          <a:p>
            <a:pPr eaLnBrk="1" hangingPunct="1"/>
            <a:r>
              <a:rPr lang="en-US" smtClean="0"/>
              <a:t>One Schwann cell can ensheath multiple axons, but myelinates only one axon</a:t>
            </a:r>
          </a:p>
        </p:txBody>
      </p:sp>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2202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408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1371600" y="1066800"/>
            <a:ext cx="6424613" cy="5100638"/>
            <a:chOff x="864" y="672"/>
            <a:chExt cx="4047" cy="3213"/>
          </a:xfrm>
        </p:grpSpPr>
        <p:pic>
          <p:nvPicPr>
            <p:cNvPr id="20509" name="Picture 3"/>
            <p:cNvPicPr>
              <a:picLocks noChangeAspect="1" noChangeArrowheads="1"/>
            </p:cNvPicPr>
            <p:nvPr/>
          </p:nvPicPr>
          <p:blipFill>
            <a:blip r:embed="rId3">
              <a:extLst>
                <a:ext uri="{28A0092B-C50C-407E-A947-70E740481C1C}">
                  <a14:useLocalDpi xmlns:a14="http://schemas.microsoft.com/office/drawing/2010/main" val="0"/>
                </a:ext>
              </a:extLst>
            </a:blip>
            <a:srcRect t="2901"/>
            <a:stretch>
              <a:fillRect/>
            </a:stretch>
          </p:blipFill>
          <p:spPr bwMode="auto">
            <a:xfrm>
              <a:off x="864" y="672"/>
              <a:ext cx="4047" cy="3213"/>
            </a:xfrm>
            <a:prstGeom prst="rect">
              <a:avLst/>
            </a:prstGeom>
            <a:solidFill>
              <a:schemeClr val="tx1"/>
            </a:solidFill>
            <a:ln w="9525">
              <a:solidFill>
                <a:schemeClr val="tx1"/>
              </a:solidFill>
              <a:miter lim="800000"/>
              <a:headEnd/>
              <a:tailEnd/>
            </a:ln>
          </p:spPr>
        </p:pic>
        <p:sp>
          <p:nvSpPr>
            <p:cNvPr id="20510" name="Oval 4"/>
            <p:cNvSpPr>
              <a:spLocks noChangeArrowheads="1"/>
            </p:cNvSpPr>
            <p:nvPr/>
          </p:nvSpPr>
          <p:spPr bwMode="auto">
            <a:xfrm>
              <a:off x="3408" y="2160"/>
              <a:ext cx="240" cy="96"/>
            </a:xfrm>
            <a:prstGeom prst="ellipse">
              <a:avLst/>
            </a:prstGeom>
            <a:solidFill>
              <a:schemeClr val="bg1"/>
            </a:solidFill>
            <a:ln w="9525">
              <a:noFill/>
              <a:round/>
              <a:headEnd/>
              <a:tailEnd/>
            </a:ln>
          </p:spPr>
          <p:txBody>
            <a:bodyPr anchor="ctr">
              <a:spAutoFit/>
            </a:bodyPr>
            <a:lstStyle/>
            <a:p>
              <a:endParaRPr lang="en-US"/>
            </a:p>
          </p:txBody>
        </p:sp>
        <p:sp>
          <p:nvSpPr>
            <p:cNvPr id="20511" name="Oval 5"/>
            <p:cNvSpPr>
              <a:spLocks noChangeArrowheads="1"/>
            </p:cNvSpPr>
            <p:nvPr/>
          </p:nvSpPr>
          <p:spPr bwMode="auto">
            <a:xfrm>
              <a:off x="3532" y="2148"/>
              <a:ext cx="192" cy="96"/>
            </a:xfrm>
            <a:prstGeom prst="ellipse">
              <a:avLst/>
            </a:prstGeom>
            <a:solidFill>
              <a:schemeClr val="bg1"/>
            </a:solidFill>
            <a:ln w="9525">
              <a:noFill/>
              <a:round/>
              <a:headEnd/>
              <a:tailEnd/>
            </a:ln>
          </p:spPr>
          <p:txBody>
            <a:bodyPr anchor="ctr">
              <a:spAutoFit/>
            </a:bodyPr>
            <a:lstStyle/>
            <a:p>
              <a:endParaRPr lang="en-US"/>
            </a:p>
          </p:txBody>
        </p:sp>
        <p:sp>
          <p:nvSpPr>
            <p:cNvPr id="20512" name="Oval 6"/>
            <p:cNvSpPr>
              <a:spLocks noChangeArrowheads="1"/>
            </p:cNvSpPr>
            <p:nvPr/>
          </p:nvSpPr>
          <p:spPr bwMode="auto">
            <a:xfrm>
              <a:off x="2916" y="2936"/>
              <a:ext cx="47" cy="108"/>
            </a:xfrm>
            <a:prstGeom prst="ellipse">
              <a:avLst/>
            </a:prstGeom>
            <a:solidFill>
              <a:schemeClr val="bg1"/>
            </a:solidFill>
            <a:ln w="9525">
              <a:noFill/>
              <a:round/>
              <a:headEnd/>
              <a:tailEnd/>
            </a:ln>
          </p:spPr>
          <p:txBody>
            <a:bodyPr wrap="none" anchor="ctr">
              <a:spAutoFit/>
            </a:bodyPr>
            <a:lstStyle/>
            <a:p>
              <a:endParaRPr lang="en-US"/>
            </a:p>
          </p:txBody>
        </p:sp>
        <p:sp>
          <p:nvSpPr>
            <p:cNvPr id="20513" name="Oval 7"/>
            <p:cNvSpPr>
              <a:spLocks noChangeArrowheads="1"/>
            </p:cNvSpPr>
            <p:nvPr/>
          </p:nvSpPr>
          <p:spPr bwMode="auto">
            <a:xfrm>
              <a:off x="2900" y="3260"/>
              <a:ext cx="47" cy="108"/>
            </a:xfrm>
            <a:prstGeom prst="ellipse">
              <a:avLst/>
            </a:prstGeom>
            <a:solidFill>
              <a:schemeClr val="bg1"/>
            </a:solidFill>
            <a:ln w="9525">
              <a:noFill/>
              <a:round/>
              <a:headEnd/>
              <a:tailEnd/>
            </a:ln>
          </p:spPr>
          <p:txBody>
            <a:bodyPr wrap="none" anchor="ctr">
              <a:spAutoFit/>
            </a:bodyPr>
            <a:lstStyle/>
            <a:p>
              <a:endParaRPr lang="en-US"/>
            </a:p>
          </p:txBody>
        </p:sp>
      </p:grpSp>
      <p:sp>
        <p:nvSpPr>
          <p:cNvPr id="20483" name="Oval 8"/>
          <p:cNvSpPr>
            <a:spLocks noChangeArrowheads="1"/>
          </p:cNvSpPr>
          <p:nvPr/>
        </p:nvSpPr>
        <p:spPr bwMode="auto">
          <a:xfrm>
            <a:off x="4537075" y="3916363"/>
            <a:ext cx="106363" cy="96837"/>
          </a:xfrm>
          <a:prstGeom prst="ellipse">
            <a:avLst/>
          </a:prstGeom>
          <a:solidFill>
            <a:srgbClr val="FFFF00"/>
          </a:solidFill>
          <a:ln w="9525">
            <a:solidFill>
              <a:srgbClr val="040404"/>
            </a:solidFill>
            <a:round/>
            <a:headEnd/>
            <a:tailEnd/>
          </a:ln>
        </p:spPr>
        <p:txBody>
          <a:bodyPr anchor="ctr">
            <a:spAutoFit/>
          </a:bodyPr>
          <a:lstStyle/>
          <a:p>
            <a:endParaRPr lang="en-US"/>
          </a:p>
        </p:txBody>
      </p:sp>
      <p:sp>
        <p:nvSpPr>
          <p:cNvPr id="20484" name="Line 9"/>
          <p:cNvSpPr>
            <a:spLocks noChangeShapeType="1"/>
          </p:cNvSpPr>
          <p:nvPr/>
        </p:nvSpPr>
        <p:spPr bwMode="auto">
          <a:xfrm flipV="1">
            <a:off x="4622800" y="3498850"/>
            <a:ext cx="1447800" cy="457200"/>
          </a:xfrm>
          <a:prstGeom prst="line">
            <a:avLst/>
          </a:prstGeom>
          <a:noFill/>
          <a:ln w="19050">
            <a:solidFill>
              <a:srgbClr val="040404"/>
            </a:solidFill>
            <a:round/>
            <a:headEnd/>
            <a:tailEnd type="triangle" w="med" len="med"/>
          </a:ln>
          <a:extLst>
            <a:ext uri="{909E8E84-426E-40DD-AFC4-6F175D3DCCD1}">
              <a14:hiddenFill xmlns:a14="http://schemas.microsoft.com/office/drawing/2010/main">
                <a:noFill/>
              </a14:hiddenFill>
            </a:ext>
          </a:extLst>
        </p:spPr>
        <p:txBody>
          <a:bodyPr anchor="b">
            <a:spAutoFit/>
          </a:bodyPr>
          <a:lstStyle/>
          <a:p>
            <a:endParaRPr lang="en-US"/>
          </a:p>
        </p:txBody>
      </p:sp>
      <p:sp>
        <p:nvSpPr>
          <p:cNvPr id="20485" name="Rectangle 10"/>
          <p:cNvSpPr>
            <a:spLocks noChangeArrowheads="1"/>
          </p:cNvSpPr>
          <p:nvPr/>
        </p:nvSpPr>
        <p:spPr bwMode="auto">
          <a:xfrm>
            <a:off x="4648200" y="4648200"/>
            <a:ext cx="3151188" cy="685800"/>
          </a:xfrm>
          <a:prstGeom prst="rect">
            <a:avLst/>
          </a:prstGeom>
          <a:solidFill>
            <a:schemeClr val="bg1"/>
          </a:solidFill>
          <a:ln w="9525">
            <a:noFill/>
            <a:miter lim="800000"/>
            <a:headEnd/>
            <a:tailEnd/>
          </a:ln>
        </p:spPr>
        <p:txBody>
          <a:bodyPr anchor="ctr">
            <a:spAutoFit/>
          </a:bodyPr>
          <a:lstStyle/>
          <a:p>
            <a:endParaRPr lang="en-US"/>
          </a:p>
        </p:txBody>
      </p:sp>
      <p:sp>
        <p:nvSpPr>
          <p:cNvPr id="20486" name="Text Box 11"/>
          <p:cNvSpPr txBox="1">
            <a:spLocks noChangeArrowheads="1"/>
          </p:cNvSpPr>
          <p:nvPr/>
        </p:nvSpPr>
        <p:spPr bwMode="auto">
          <a:xfrm>
            <a:off x="6858000" y="3352800"/>
            <a:ext cx="1371600" cy="396875"/>
          </a:xfrm>
          <a:prstGeom prst="rect">
            <a:avLst/>
          </a:prstGeom>
          <a:solidFill>
            <a:schemeClr val="bg1"/>
          </a:solidFill>
          <a:ln>
            <a:noFill/>
          </a:ln>
        </p:spPr>
        <p:txBody>
          <a:bodyPr anchor="b">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eaLnBrk="1" hangingPunct="1">
              <a:spcBef>
                <a:spcPct val="50000"/>
              </a:spcBef>
            </a:pPr>
            <a:r>
              <a:rPr lang="en-US" sz="1000" b="1" dirty="0">
                <a:solidFill>
                  <a:srgbClr val="040404"/>
                </a:solidFill>
                <a:latin typeface="Arial" charset="0"/>
              </a:rPr>
              <a:t>Cardiac &amp; smooth muscle &amp; glands</a:t>
            </a:r>
            <a:endParaRPr lang="en-US" sz="1000" b="1" dirty="0">
              <a:solidFill>
                <a:schemeClr val="tx1"/>
              </a:solidFill>
              <a:latin typeface="Arial" charset="0"/>
            </a:endParaRPr>
          </a:p>
        </p:txBody>
      </p:sp>
      <p:sp>
        <p:nvSpPr>
          <p:cNvPr id="20487" name="Text Box 12"/>
          <p:cNvSpPr txBox="1">
            <a:spLocks noChangeArrowheads="1"/>
          </p:cNvSpPr>
          <p:nvPr/>
        </p:nvSpPr>
        <p:spPr bwMode="auto">
          <a:xfrm>
            <a:off x="6248400" y="4876800"/>
            <a:ext cx="167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eaLnBrk="1" hangingPunct="1">
              <a:spcBef>
                <a:spcPct val="50000"/>
              </a:spcBef>
            </a:pPr>
            <a:r>
              <a:rPr lang="en-US" sz="1000" b="1">
                <a:solidFill>
                  <a:srgbClr val="040404"/>
                </a:solidFill>
                <a:latin typeface="Arial" charset="0"/>
              </a:rPr>
              <a:t>Skeletal muscle</a:t>
            </a:r>
            <a:endParaRPr lang="en-US" sz="1000" b="1">
              <a:solidFill>
                <a:schemeClr val="tx1"/>
              </a:solidFill>
              <a:latin typeface="Arial" charset="0"/>
            </a:endParaRPr>
          </a:p>
        </p:txBody>
      </p:sp>
      <p:sp>
        <p:nvSpPr>
          <p:cNvPr id="20488" name="Rectangle 13"/>
          <p:cNvSpPr>
            <a:spLocks noGrp="1" noChangeArrowheads="1"/>
          </p:cNvSpPr>
          <p:nvPr>
            <p:ph type="title"/>
          </p:nvPr>
        </p:nvSpPr>
        <p:spPr>
          <a:xfrm>
            <a:off x="0" y="152400"/>
            <a:ext cx="9144000" cy="685800"/>
          </a:xfrm>
        </p:spPr>
        <p:txBody>
          <a:bodyPr/>
          <a:lstStyle/>
          <a:p>
            <a:pPr eaLnBrk="1" hangingPunct="1"/>
            <a:r>
              <a:rPr lang="en-US" sz="3400" smtClean="0"/>
              <a:t>Structural Organization of the Nervous System</a:t>
            </a:r>
          </a:p>
        </p:txBody>
      </p:sp>
      <p:grpSp>
        <p:nvGrpSpPr>
          <p:cNvPr id="20489" name="Group 14"/>
          <p:cNvGrpSpPr>
            <a:grpSpLocks/>
          </p:cNvGrpSpPr>
          <p:nvPr/>
        </p:nvGrpSpPr>
        <p:grpSpPr bwMode="auto">
          <a:xfrm>
            <a:off x="1752600" y="1066800"/>
            <a:ext cx="5649913" cy="5256213"/>
            <a:chOff x="1220" y="960"/>
            <a:chExt cx="3559" cy="3311"/>
          </a:xfrm>
        </p:grpSpPr>
        <p:sp>
          <p:nvSpPr>
            <p:cNvPr id="20505" name="Oval 15"/>
            <p:cNvSpPr>
              <a:spLocks noChangeArrowheads="1"/>
            </p:cNvSpPr>
            <p:nvPr/>
          </p:nvSpPr>
          <p:spPr bwMode="auto">
            <a:xfrm>
              <a:off x="1296" y="960"/>
              <a:ext cx="768" cy="336"/>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0506" name="Oval 16"/>
            <p:cNvSpPr>
              <a:spLocks noChangeArrowheads="1"/>
            </p:cNvSpPr>
            <p:nvPr/>
          </p:nvSpPr>
          <p:spPr bwMode="auto">
            <a:xfrm>
              <a:off x="3888" y="960"/>
              <a:ext cx="768" cy="336"/>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0507" name="Oval 17"/>
            <p:cNvSpPr>
              <a:spLocks noChangeArrowheads="1"/>
            </p:cNvSpPr>
            <p:nvPr/>
          </p:nvSpPr>
          <p:spPr bwMode="auto">
            <a:xfrm>
              <a:off x="1220" y="3931"/>
              <a:ext cx="960" cy="336"/>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508" name="Oval 18"/>
            <p:cNvSpPr>
              <a:spLocks noChangeArrowheads="1"/>
            </p:cNvSpPr>
            <p:nvPr/>
          </p:nvSpPr>
          <p:spPr bwMode="auto">
            <a:xfrm>
              <a:off x="3819" y="3935"/>
              <a:ext cx="960" cy="336"/>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
        <p:nvSpPr>
          <p:cNvPr id="20490" name="Text Box 23"/>
          <p:cNvSpPr txBox="1">
            <a:spLocks noChangeArrowheads="1"/>
          </p:cNvSpPr>
          <p:nvPr/>
        </p:nvSpPr>
        <p:spPr bwMode="auto">
          <a:xfrm>
            <a:off x="5029200" y="161448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eaLnBrk="1" hangingPunct="1">
              <a:spcBef>
                <a:spcPct val="50000"/>
              </a:spcBef>
            </a:pPr>
            <a:endParaRPr lang="en-US" sz="1800">
              <a:solidFill>
                <a:srgbClr val="FFFF00"/>
              </a:solidFill>
              <a:latin typeface="Arial" charset="0"/>
            </a:endParaRPr>
          </a:p>
        </p:txBody>
      </p:sp>
      <p:grpSp>
        <p:nvGrpSpPr>
          <p:cNvPr id="20491" name="Group 25"/>
          <p:cNvGrpSpPr>
            <a:grpSpLocks/>
          </p:cNvGrpSpPr>
          <p:nvPr/>
        </p:nvGrpSpPr>
        <p:grpSpPr bwMode="auto">
          <a:xfrm>
            <a:off x="4876800" y="3048000"/>
            <a:ext cx="3657600" cy="2286000"/>
            <a:chOff x="3072" y="1920"/>
            <a:chExt cx="2304" cy="1440"/>
          </a:xfrm>
        </p:grpSpPr>
        <p:sp>
          <p:nvSpPr>
            <p:cNvPr id="20503" name="Oval 26"/>
            <p:cNvSpPr>
              <a:spLocks noChangeArrowheads="1"/>
            </p:cNvSpPr>
            <p:nvPr/>
          </p:nvSpPr>
          <p:spPr bwMode="auto">
            <a:xfrm>
              <a:off x="3072" y="2832"/>
              <a:ext cx="1728" cy="528"/>
            </a:xfrm>
            <a:prstGeom prst="ellipse">
              <a:avLst/>
            </a:prstGeom>
            <a:noFill/>
            <a:ln w="38100">
              <a:solidFill>
                <a:srgbClr val="66FF33"/>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504" name="Oval 27"/>
            <p:cNvSpPr>
              <a:spLocks noChangeArrowheads="1"/>
            </p:cNvSpPr>
            <p:nvPr/>
          </p:nvSpPr>
          <p:spPr bwMode="auto">
            <a:xfrm>
              <a:off x="3408" y="1920"/>
              <a:ext cx="1968" cy="864"/>
            </a:xfrm>
            <a:prstGeom prst="ellipse">
              <a:avLst/>
            </a:prstGeom>
            <a:noFill/>
            <a:ln w="38100">
              <a:solidFill>
                <a:srgbClr val="66FF33"/>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
        <p:nvSpPr>
          <p:cNvPr id="20492" name="Oval 28"/>
          <p:cNvSpPr>
            <a:spLocks noChangeArrowheads="1"/>
          </p:cNvSpPr>
          <p:nvPr/>
        </p:nvSpPr>
        <p:spPr bwMode="auto">
          <a:xfrm>
            <a:off x="4495800" y="4876800"/>
            <a:ext cx="106363" cy="96838"/>
          </a:xfrm>
          <a:prstGeom prst="ellipse">
            <a:avLst/>
          </a:prstGeom>
          <a:solidFill>
            <a:srgbClr val="FFFF00"/>
          </a:solidFill>
          <a:ln w="9525">
            <a:solidFill>
              <a:srgbClr val="040404"/>
            </a:solidFill>
            <a:round/>
            <a:headEnd/>
            <a:tailEnd/>
          </a:ln>
        </p:spPr>
        <p:txBody>
          <a:bodyPr anchor="ctr">
            <a:spAutoFit/>
          </a:bodyPr>
          <a:lstStyle/>
          <a:p>
            <a:endParaRPr lang="en-US"/>
          </a:p>
        </p:txBody>
      </p:sp>
      <p:sp>
        <p:nvSpPr>
          <p:cNvPr id="20493" name="Text Box 29"/>
          <p:cNvSpPr txBox="1">
            <a:spLocks noChangeArrowheads="1"/>
          </p:cNvSpPr>
          <p:nvPr/>
        </p:nvSpPr>
        <p:spPr bwMode="auto">
          <a:xfrm>
            <a:off x="4953000" y="4724400"/>
            <a:ext cx="106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eaLnBrk="1" hangingPunct="1">
              <a:spcBef>
                <a:spcPct val="50000"/>
              </a:spcBef>
            </a:pPr>
            <a:r>
              <a:rPr lang="en-US" sz="1000" b="1">
                <a:solidFill>
                  <a:srgbClr val="040404"/>
                </a:solidFill>
                <a:latin typeface="Arial" charset="0"/>
              </a:rPr>
              <a:t>Motor nerve</a:t>
            </a:r>
          </a:p>
        </p:txBody>
      </p:sp>
      <p:sp>
        <p:nvSpPr>
          <p:cNvPr id="20494" name="Line 30"/>
          <p:cNvSpPr>
            <a:spLocks noChangeShapeType="1"/>
          </p:cNvSpPr>
          <p:nvPr/>
        </p:nvSpPr>
        <p:spPr bwMode="auto">
          <a:xfrm>
            <a:off x="4572000" y="4953000"/>
            <a:ext cx="1676400" cy="76200"/>
          </a:xfrm>
          <a:prstGeom prst="line">
            <a:avLst/>
          </a:prstGeom>
          <a:noFill/>
          <a:ln w="19050">
            <a:solidFill>
              <a:srgbClr val="040404"/>
            </a:solidFill>
            <a:round/>
            <a:headEnd/>
            <a:tailEnd type="triangle" w="med" len="med"/>
          </a:ln>
          <a:extLst>
            <a:ext uri="{909E8E84-426E-40DD-AFC4-6F175D3DCCD1}">
              <a14:hiddenFill xmlns:a14="http://schemas.microsoft.com/office/drawing/2010/main">
                <a:noFill/>
              </a14:hiddenFill>
            </a:ext>
          </a:extLst>
        </p:spPr>
        <p:txBody>
          <a:bodyPr anchor="b">
            <a:spAutoFit/>
          </a:bodyPr>
          <a:lstStyle/>
          <a:p>
            <a:endParaRPr lang="en-US"/>
          </a:p>
        </p:txBody>
      </p:sp>
      <p:sp>
        <p:nvSpPr>
          <p:cNvPr id="20495" name="AutoShape 31"/>
          <p:cNvSpPr>
            <a:spLocks noChangeArrowheads="1"/>
          </p:cNvSpPr>
          <p:nvPr/>
        </p:nvSpPr>
        <p:spPr bwMode="auto">
          <a:xfrm>
            <a:off x="3048000" y="1371600"/>
            <a:ext cx="977900" cy="652463"/>
          </a:xfrm>
          <a:prstGeom prst="rightArrow">
            <a:avLst>
              <a:gd name="adj1" fmla="val 50000"/>
              <a:gd name="adj2" fmla="val 37470"/>
            </a:avLst>
          </a:prstGeom>
          <a:solidFill>
            <a:srgbClr val="FF00FF"/>
          </a:solidFill>
          <a:ln w="9525">
            <a:solidFill>
              <a:schemeClr val="tx1"/>
            </a:solidFill>
            <a:miter lim="800000"/>
            <a:headEnd/>
            <a:tailEnd/>
          </a:ln>
        </p:spPr>
        <p:txBody>
          <a:bodyPr wrap="none" anchor="ctr">
            <a:spAutoFit/>
          </a:bodyPr>
          <a:lstStyle/>
          <a:p>
            <a:pPr algn="ctr" eaLnBrk="1" hangingPunct="1"/>
            <a:r>
              <a:rPr lang="en-US" sz="1800" b="1">
                <a:solidFill>
                  <a:schemeClr val="tx1"/>
                </a:solidFill>
                <a:latin typeface="Arial" charset="0"/>
              </a:rPr>
              <a:t>inputs</a:t>
            </a:r>
          </a:p>
        </p:txBody>
      </p:sp>
      <p:sp>
        <p:nvSpPr>
          <p:cNvPr id="20496" name="AutoShape 32"/>
          <p:cNvSpPr>
            <a:spLocks noChangeArrowheads="1"/>
          </p:cNvSpPr>
          <p:nvPr/>
        </p:nvSpPr>
        <p:spPr bwMode="auto">
          <a:xfrm>
            <a:off x="5105400" y="1447800"/>
            <a:ext cx="1152525" cy="652463"/>
          </a:xfrm>
          <a:prstGeom prst="rightArrow">
            <a:avLst>
              <a:gd name="adj1" fmla="val 50000"/>
              <a:gd name="adj2" fmla="val 44161"/>
            </a:avLst>
          </a:prstGeom>
          <a:solidFill>
            <a:srgbClr val="66FF33"/>
          </a:solidFill>
          <a:ln w="9525">
            <a:solidFill>
              <a:schemeClr val="tx1"/>
            </a:solidFill>
            <a:miter lim="800000"/>
            <a:headEnd/>
            <a:tailEnd/>
          </a:ln>
        </p:spPr>
        <p:txBody>
          <a:bodyPr wrap="none" anchor="ctr">
            <a:spAutoFit/>
          </a:bodyPr>
          <a:lstStyle/>
          <a:p>
            <a:pPr algn="ctr" eaLnBrk="1" hangingPunct="1"/>
            <a:r>
              <a:rPr lang="en-US" sz="1800" b="1">
                <a:solidFill>
                  <a:schemeClr val="tx1"/>
                </a:solidFill>
                <a:latin typeface="Arial" charset="0"/>
              </a:rPr>
              <a:t>outputs</a:t>
            </a:r>
          </a:p>
        </p:txBody>
      </p:sp>
      <p:grpSp>
        <p:nvGrpSpPr>
          <p:cNvPr id="20497" name="Group 42"/>
          <p:cNvGrpSpPr>
            <a:grpSpLocks/>
          </p:cNvGrpSpPr>
          <p:nvPr/>
        </p:nvGrpSpPr>
        <p:grpSpPr bwMode="auto">
          <a:xfrm>
            <a:off x="304800" y="3048000"/>
            <a:ext cx="3581400" cy="2590800"/>
            <a:chOff x="192" y="1920"/>
            <a:chExt cx="2256" cy="1632"/>
          </a:xfrm>
        </p:grpSpPr>
        <p:sp>
          <p:nvSpPr>
            <p:cNvPr id="20499" name="Oval 43"/>
            <p:cNvSpPr>
              <a:spLocks noChangeArrowheads="1"/>
            </p:cNvSpPr>
            <p:nvPr/>
          </p:nvSpPr>
          <p:spPr bwMode="auto">
            <a:xfrm>
              <a:off x="672" y="3120"/>
              <a:ext cx="1776" cy="432"/>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nvGrpSpPr>
            <p:cNvPr id="20500" name="Group 44"/>
            <p:cNvGrpSpPr>
              <a:grpSpLocks/>
            </p:cNvGrpSpPr>
            <p:nvPr/>
          </p:nvGrpSpPr>
          <p:grpSpPr bwMode="auto">
            <a:xfrm>
              <a:off x="192" y="1920"/>
              <a:ext cx="2208" cy="1152"/>
              <a:chOff x="288" y="2208"/>
              <a:chExt cx="2208" cy="1152"/>
            </a:xfrm>
          </p:grpSpPr>
          <p:sp>
            <p:nvSpPr>
              <p:cNvPr id="20501" name="Oval 45"/>
              <p:cNvSpPr>
                <a:spLocks noChangeArrowheads="1"/>
              </p:cNvSpPr>
              <p:nvPr/>
            </p:nvSpPr>
            <p:spPr bwMode="auto">
              <a:xfrm>
                <a:off x="576" y="2208"/>
                <a:ext cx="1920" cy="1152"/>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34542" name="Text Box 46"/>
              <p:cNvSpPr txBox="1">
                <a:spLocks noChangeArrowheads="1"/>
              </p:cNvSpPr>
              <p:nvPr/>
            </p:nvSpPr>
            <p:spPr bwMode="auto">
              <a:xfrm>
                <a:off x="288" y="2526"/>
                <a:ext cx="624" cy="422"/>
              </a:xfrm>
              <a:prstGeom prst="rect">
                <a:avLst/>
              </a:prstGeom>
              <a:solidFill>
                <a:schemeClr val="bg1"/>
              </a:solidFill>
              <a:ln w="28575">
                <a:solidFill>
                  <a:srgbClr val="FF00FF"/>
                </a:solidFill>
                <a:miter lim="800000"/>
                <a:headEnd/>
                <a:tailEnd/>
              </a:ln>
              <a:effectLst/>
            </p:spPr>
            <p:txBody>
              <a:bodyPr anchor="b">
                <a:spAutoFit/>
              </a:bodyPr>
              <a:lstStyle/>
              <a:p>
                <a:pPr eaLnBrk="1" hangingPunct="1">
                  <a:spcBef>
                    <a:spcPct val="50000"/>
                  </a:spcBef>
                  <a:defRPr/>
                </a:pPr>
                <a:r>
                  <a:rPr lang="en-US" sz="1800">
                    <a:solidFill>
                      <a:srgbClr val="FF00FF"/>
                    </a:solidFill>
                    <a:effectLst>
                      <a:outerShdw blurRad="38100" dist="38100" dir="2700000" algn="tl">
                        <a:srgbClr val="000000"/>
                      </a:outerShdw>
                    </a:effectLst>
                    <a:latin typeface="Arial" charset="0"/>
                    <a:ea typeface="+mn-ea"/>
                  </a:rPr>
                  <a:t>special senses</a:t>
                </a:r>
              </a:p>
            </p:txBody>
          </p:sp>
        </p:grpSp>
      </p:grpSp>
      <p:sp>
        <p:nvSpPr>
          <p:cNvPr id="20498" name="Oval 24"/>
          <p:cNvSpPr>
            <a:spLocks noChangeArrowheads="1"/>
          </p:cNvSpPr>
          <p:nvPr/>
        </p:nvSpPr>
        <p:spPr bwMode="auto">
          <a:xfrm>
            <a:off x="3429000" y="914400"/>
            <a:ext cx="2209800" cy="5791200"/>
          </a:xfrm>
          <a:prstGeom prst="ellipse">
            <a:avLst/>
          </a:prstGeom>
          <a:noFill/>
          <a:ln w="19050">
            <a:solidFill>
              <a:srgbClr val="04040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extLst>
      <p:ext uri="{BB962C8B-B14F-4D97-AF65-F5344CB8AC3E}">
        <p14:creationId xmlns:p14="http://schemas.microsoft.com/office/powerpoint/2010/main" val="2591866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a:spLocks noGrp="1" noChangeArrowheads="1"/>
          </p:cNvSpPr>
          <p:nvPr>
            <p:ph type="title"/>
          </p:nvPr>
        </p:nvSpPr>
        <p:spPr>
          <a:xfrm>
            <a:off x="381000" y="152400"/>
            <a:ext cx="8382000" cy="609600"/>
          </a:xfrm>
          <a:noFill/>
        </p:spPr>
        <p:txBody>
          <a:bodyPr/>
          <a:lstStyle/>
          <a:p>
            <a:pPr eaLnBrk="1" hangingPunct="1">
              <a:spcBef>
                <a:spcPct val="50000"/>
              </a:spcBef>
            </a:pPr>
            <a:r>
              <a:rPr lang="en-US" sz="3200" smtClean="0"/>
              <a:t>Small diameter nerve fibers are non-myelinated</a:t>
            </a:r>
            <a:r>
              <a:rPr lang="en-US" sz="3200" smtClean="0">
                <a:solidFill>
                  <a:srgbClr val="66FFFF"/>
                </a:solidFill>
              </a:rPr>
              <a:t> </a:t>
            </a:r>
          </a:p>
        </p:txBody>
      </p:sp>
      <p:pic>
        <p:nvPicPr>
          <p:cNvPr id="96259" name="Picture 3" descr="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0413"/>
            <a:ext cx="8458200" cy="6069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556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6019800"/>
            <a:ext cx="8915400" cy="838200"/>
          </a:xfrm>
        </p:spPr>
        <p:txBody>
          <a:bodyPr/>
          <a:lstStyle/>
          <a:p>
            <a:pPr eaLnBrk="1" hangingPunct="1"/>
            <a:r>
              <a:rPr lang="en-US" sz="3600" smtClean="0"/>
              <a:t>Longitudinal section of an unmyelinated nerve</a:t>
            </a:r>
            <a:endParaRPr lang="en-US" smtClean="0"/>
          </a:p>
        </p:txBody>
      </p:sp>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855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09600" y="6400800"/>
            <a:ext cx="7772400" cy="457200"/>
          </a:xfrm>
        </p:spPr>
        <p:txBody>
          <a:bodyPr>
            <a:normAutofit fontScale="90000"/>
          </a:bodyPr>
          <a:lstStyle/>
          <a:p>
            <a:pPr eaLnBrk="1" hangingPunct="1"/>
            <a:r>
              <a:rPr lang="en-US" sz="3600" smtClean="0"/>
              <a:t>Wavy appearance of nerves</a:t>
            </a:r>
            <a:endParaRPr lang="en-US" smtClean="0"/>
          </a:p>
        </p:txBody>
      </p:sp>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01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724400" y="381000"/>
            <a:ext cx="4038600" cy="6096000"/>
          </a:xfrm>
        </p:spPr>
        <p:txBody>
          <a:bodyPr>
            <a:normAutofit fontScale="90000"/>
          </a:bodyPr>
          <a:lstStyle/>
          <a:p>
            <a:pPr eaLnBrk="1" hangingPunct="1"/>
            <a:r>
              <a:rPr lang="en-US" dirty="0" smtClean="0"/>
              <a:t>Connective tissue layers found in nerves:</a:t>
            </a:r>
            <a:br>
              <a:rPr lang="en-US" dirty="0" smtClean="0"/>
            </a:br>
            <a:r>
              <a:rPr lang="en-US" dirty="0" err="1" smtClean="0">
                <a:solidFill>
                  <a:srgbClr val="FF0000"/>
                </a:solidFill>
              </a:rPr>
              <a:t>endoneurium</a:t>
            </a:r>
            <a:r>
              <a:rPr lang="en-US" dirty="0" smtClean="0"/>
              <a:t> surrounds axons,</a:t>
            </a:r>
            <a:br>
              <a:rPr lang="en-US" dirty="0" smtClean="0"/>
            </a:br>
            <a:r>
              <a:rPr lang="en-US" dirty="0" err="1" smtClean="0">
                <a:solidFill>
                  <a:srgbClr val="FF0000"/>
                </a:solidFill>
              </a:rPr>
              <a:t>perineurium</a:t>
            </a:r>
            <a:r>
              <a:rPr lang="en-US" dirty="0" smtClean="0"/>
              <a:t> axon fascicles and </a:t>
            </a:r>
            <a:r>
              <a:rPr lang="en-US" dirty="0" smtClean="0">
                <a:solidFill>
                  <a:srgbClr val="FF0000"/>
                </a:solidFill>
              </a:rPr>
              <a:t>epineurium</a:t>
            </a:r>
            <a:r>
              <a:rPr lang="en-US" dirty="0" smtClean="0"/>
              <a:t> the entire nerve</a:t>
            </a:r>
          </a:p>
        </p:txBody>
      </p:sp>
      <p:pic>
        <p:nvPicPr>
          <p:cNvPr id="102403" name="Picture 4" descr="Untitled-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728"/>
          <a:stretch/>
        </p:blipFill>
        <p:spPr bwMode="auto">
          <a:xfrm>
            <a:off x="152400" y="0"/>
            <a:ext cx="4483100" cy="372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470467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30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5"/>
          <p:cNvSpPr>
            <a:spLocks noGrp="1" noChangeArrowheads="1"/>
          </p:cNvSpPr>
          <p:nvPr>
            <p:ph type="title"/>
          </p:nvPr>
        </p:nvSpPr>
        <p:spPr>
          <a:xfrm>
            <a:off x="0" y="152400"/>
            <a:ext cx="9144000" cy="838200"/>
          </a:xfrm>
        </p:spPr>
        <p:txBody>
          <a:bodyPr/>
          <a:lstStyle/>
          <a:p>
            <a:pPr eaLnBrk="1" hangingPunct="1"/>
            <a:r>
              <a:rPr lang="en-US" sz="2400" dirty="0" smtClean="0"/>
              <a:t>Connective tissue layers in a peripheral nerve. Tight junctions between </a:t>
            </a:r>
            <a:r>
              <a:rPr lang="en-US" sz="2400" dirty="0" err="1" smtClean="0"/>
              <a:t>perineurium</a:t>
            </a:r>
            <a:r>
              <a:rPr lang="en-US" sz="2400" dirty="0" smtClean="0"/>
              <a:t> cells form a important isolating barrier.</a:t>
            </a:r>
            <a:endParaRPr lang="en-US" sz="2900" b="1" dirty="0" smtClean="0"/>
          </a:p>
        </p:txBody>
      </p:sp>
      <p:pic>
        <p:nvPicPr>
          <p:cNvPr id="5" name="Picture 7" descr="optic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8600" y="1143000"/>
            <a:ext cx="8686800" cy="5427663"/>
          </a:xfrm>
          <a:prstGeom prst="rect">
            <a:avLst/>
          </a:prstGeom>
          <a:noFill/>
        </p:spPr>
      </p:pic>
      <p:sp>
        <p:nvSpPr>
          <p:cNvPr id="6" name="Text Box 8"/>
          <p:cNvSpPr txBox="1">
            <a:spLocks noChangeArrowheads="1"/>
          </p:cNvSpPr>
          <p:nvPr/>
        </p:nvSpPr>
        <p:spPr bwMode="auto">
          <a:xfrm>
            <a:off x="2057400" y="23622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600" b="1"/>
              <a:t>Epineurium</a:t>
            </a:r>
          </a:p>
        </p:txBody>
      </p:sp>
      <p:sp>
        <p:nvSpPr>
          <p:cNvPr id="7" name="Line 9"/>
          <p:cNvSpPr>
            <a:spLocks noChangeShapeType="1"/>
          </p:cNvSpPr>
          <p:nvPr/>
        </p:nvSpPr>
        <p:spPr bwMode="auto">
          <a:xfrm flipH="1" flipV="1">
            <a:off x="3124200" y="4267200"/>
            <a:ext cx="20574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0"/>
          <p:cNvSpPr>
            <a:spLocks noChangeShapeType="1"/>
          </p:cNvSpPr>
          <p:nvPr/>
        </p:nvSpPr>
        <p:spPr bwMode="auto">
          <a:xfrm flipH="1" flipV="1">
            <a:off x="5105400" y="2971800"/>
            <a:ext cx="76200" cy="1752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 Box 11"/>
          <p:cNvSpPr txBox="1">
            <a:spLocks noChangeArrowheads="1"/>
          </p:cNvSpPr>
          <p:nvPr/>
        </p:nvSpPr>
        <p:spPr bwMode="auto">
          <a:xfrm>
            <a:off x="5181600" y="46482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600" b="1"/>
              <a:t>Perineurium</a:t>
            </a:r>
          </a:p>
        </p:txBody>
      </p:sp>
    </p:spTree>
    <p:extLst>
      <p:ext uri="{BB962C8B-B14F-4D97-AF65-F5344CB8AC3E}">
        <p14:creationId xmlns:p14="http://schemas.microsoft.com/office/powerpoint/2010/main" val="390919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562600" y="1066800"/>
            <a:ext cx="3124200" cy="4495800"/>
          </a:xfrm>
        </p:spPr>
        <p:txBody>
          <a:bodyPr/>
          <a:lstStyle/>
          <a:p>
            <a:pPr eaLnBrk="1" hangingPunct="1"/>
            <a:r>
              <a:rPr lang="en-US" smtClean="0"/>
              <a:t>Three different basic types of neuronal structure</a:t>
            </a:r>
          </a:p>
        </p:txBody>
      </p:sp>
      <p:pic>
        <p:nvPicPr>
          <p:cNvPr id="108547" name="Picture 6" descr="Neuronal cell arrange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5475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441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b="1" dirty="0" smtClean="0"/>
              <a:t>Sensory Ganglia</a:t>
            </a:r>
            <a:endParaRPr lang="en-US" dirty="0" smtClean="0"/>
          </a:p>
        </p:txBody>
      </p:sp>
      <p:sp>
        <p:nvSpPr>
          <p:cNvPr id="257027" name="Text Box 3"/>
          <p:cNvSpPr txBox="1">
            <a:spLocks noChangeArrowheads="1"/>
          </p:cNvSpPr>
          <p:nvPr/>
        </p:nvSpPr>
        <p:spPr bwMode="auto">
          <a:xfrm>
            <a:off x="1066800" y="1951038"/>
            <a:ext cx="7162800" cy="4149725"/>
          </a:xfrm>
          <a:prstGeom prst="rect">
            <a:avLst/>
          </a:prstGeom>
          <a:noFill/>
          <a:ln w="9525">
            <a:noFill/>
            <a:miter lim="800000"/>
            <a:headEnd/>
            <a:tailEnd/>
          </a:ln>
          <a:effectLst/>
        </p:spPr>
        <p:txBody>
          <a:bodyPr anchor="b">
            <a:spAutoFit/>
          </a:bodyPr>
          <a:lstStyle>
            <a:lvl1pPr marL="457200" indent="-457200">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eaLnBrk="1" hangingPunct="1">
              <a:buFontTx/>
              <a:buChar char="•"/>
            </a:pPr>
            <a:r>
              <a:rPr lang="en-US" sz="2800" dirty="0">
                <a:solidFill>
                  <a:schemeClr val="tx1"/>
                </a:solidFill>
                <a:latin typeface="+mn-lt"/>
              </a:rPr>
              <a:t>Two types</a:t>
            </a:r>
            <a:r>
              <a:rPr lang="en-US" sz="2800" dirty="0">
                <a:solidFill>
                  <a:schemeClr val="bg1"/>
                </a:solidFill>
                <a:latin typeface="+mn-lt"/>
              </a:rPr>
              <a:t>: </a:t>
            </a:r>
            <a:r>
              <a:rPr lang="en-US" sz="2800" dirty="0">
                <a:solidFill>
                  <a:srgbClr val="0070C0"/>
                </a:solidFill>
                <a:latin typeface="+mn-lt"/>
              </a:rPr>
              <a:t>spinal (dorsal root) </a:t>
            </a:r>
            <a:r>
              <a:rPr lang="en-US" sz="2800" dirty="0">
                <a:solidFill>
                  <a:schemeClr val="tx1"/>
                </a:solidFill>
                <a:latin typeface="+mn-lt"/>
              </a:rPr>
              <a:t>and</a:t>
            </a:r>
            <a:r>
              <a:rPr lang="en-US" sz="2800" dirty="0">
                <a:solidFill>
                  <a:schemeClr val="bg1"/>
                </a:solidFill>
                <a:latin typeface="+mn-lt"/>
              </a:rPr>
              <a:t> </a:t>
            </a:r>
            <a:r>
              <a:rPr lang="en-US" sz="2800" dirty="0">
                <a:solidFill>
                  <a:srgbClr val="0070C0"/>
                </a:solidFill>
                <a:latin typeface="+mn-lt"/>
              </a:rPr>
              <a:t>cranial </a:t>
            </a:r>
            <a:r>
              <a:rPr lang="en-US" sz="2800" dirty="0">
                <a:solidFill>
                  <a:schemeClr val="tx1"/>
                </a:solidFill>
                <a:latin typeface="+mn-lt"/>
              </a:rPr>
              <a:t>ganglia associated with spinal and cranial nerves, respectively</a:t>
            </a:r>
            <a:endParaRPr lang="en-US" sz="2800" dirty="0">
              <a:solidFill>
                <a:srgbClr val="66FFFF"/>
              </a:solidFill>
              <a:latin typeface="+mn-lt"/>
            </a:endParaRPr>
          </a:p>
          <a:p>
            <a:pPr eaLnBrk="1" hangingPunct="1"/>
            <a:endParaRPr lang="en-US" sz="2800" dirty="0">
              <a:solidFill>
                <a:schemeClr val="bg1"/>
              </a:solidFill>
              <a:latin typeface="+mn-lt"/>
            </a:endParaRPr>
          </a:p>
          <a:p>
            <a:pPr eaLnBrk="1" hangingPunct="1">
              <a:buFontTx/>
              <a:buChar char="•"/>
            </a:pPr>
            <a:r>
              <a:rPr lang="en-US" sz="2800" dirty="0">
                <a:solidFill>
                  <a:schemeClr val="tx1"/>
                </a:solidFill>
                <a:latin typeface="+mn-lt"/>
              </a:rPr>
              <a:t>Contain large sensory neurons and abundant small glial cells, called</a:t>
            </a:r>
            <a:r>
              <a:rPr lang="en-US" sz="2800" dirty="0">
                <a:solidFill>
                  <a:schemeClr val="bg1"/>
                </a:solidFill>
                <a:latin typeface="+mn-lt"/>
              </a:rPr>
              <a:t> </a:t>
            </a:r>
            <a:r>
              <a:rPr lang="en-US" sz="2800" dirty="0">
                <a:solidFill>
                  <a:srgbClr val="0070C0"/>
                </a:solidFill>
                <a:latin typeface="+mn-lt"/>
              </a:rPr>
              <a:t>satellite cells </a:t>
            </a:r>
          </a:p>
          <a:p>
            <a:pPr eaLnBrk="1" hangingPunct="1"/>
            <a:r>
              <a:rPr lang="en-US" sz="2800" dirty="0">
                <a:solidFill>
                  <a:schemeClr val="bg1"/>
                </a:solidFill>
                <a:latin typeface="+mn-lt"/>
              </a:rPr>
              <a:t> </a:t>
            </a:r>
          </a:p>
          <a:p>
            <a:pPr eaLnBrk="1" hangingPunct="1">
              <a:buFontTx/>
              <a:buChar char="•"/>
            </a:pPr>
            <a:r>
              <a:rPr lang="en-US" sz="2800" dirty="0">
                <a:solidFill>
                  <a:schemeClr val="tx1"/>
                </a:solidFill>
                <a:latin typeface="+mn-lt"/>
              </a:rPr>
              <a:t>Sensory neurons are</a:t>
            </a:r>
            <a:r>
              <a:rPr lang="en-US" sz="2800" dirty="0">
                <a:solidFill>
                  <a:schemeClr val="bg1"/>
                </a:solidFill>
                <a:latin typeface="+mn-lt"/>
              </a:rPr>
              <a:t> </a:t>
            </a:r>
            <a:r>
              <a:rPr lang="en-US" sz="2800" dirty="0" err="1">
                <a:solidFill>
                  <a:srgbClr val="0070C0"/>
                </a:solidFill>
                <a:latin typeface="+mn-lt"/>
              </a:rPr>
              <a:t>pseudounipolar</a:t>
            </a:r>
            <a:endParaRPr lang="en-US" sz="2800" dirty="0">
              <a:solidFill>
                <a:srgbClr val="0070C0"/>
              </a:solidFill>
              <a:latin typeface="+mn-lt"/>
            </a:endParaRPr>
          </a:p>
          <a:p>
            <a:pPr eaLnBrk="1" hangingPunct="1">
              <a:spcBef>
                <a:spcPct val="50000"/>
              </a:spcBef>
              <a:buFontTx/>
              <a:buChar char="•"/>
            </a:pPr>
            <a:endParaRPr lang="en-US" sz="2800" dirty="0">
              <a:solidFill>
                <a:schemeClr val="bg1"/>
              </a:solidFill>
              <a:latin typeface="+mn-lt"/>
            </a:endParaRPr>
          </a:p>
        </p:txBody>
      </p:sp>
    </p:spTree>
    <p:extLst>
      <p:ext uri="{BB962C8B-B14F-4D97-AF65-F5344CB8AC3E}">
        <p14:creationId xmlns:p14="http://schemas.microsoft.com/office/powerpoint/2010/main" val="3075378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title"/>
          </p:nvPr>
        </p:nvSpPr>
        <p:spPr>
          <a:xfrm>
            <a:off x="6553200" y="1290637"/>
            <a:ext cx="2590800" cy="715963"/>
          </a:xfrm>
        </p:spPr>
        <p:txBody>
          <a:bodyPr>
            <a:normAutofit fontScale="90000"/>
          </a:bodyPr>
          <a:lstStyle/>
          <a:p>
            <a:pPr eaLnBrk="1" hangingPunct="1"/>
            <a:r>
              <a:rPr lang="en-US" sz="2800" dirty="0" smtClean="0">
                <a:solidFill>
                  <a:schemeClr val="accent2"/>
                </a:solidFill>
                <a:latin typeface="Arial Unicode MS" charset="0"/>
              </a:rPr>
              <a:t>Dorsal root ganglion</a:t>
            </a:r>
          </a:p>
        </p:txBody>
      </p:sp>
      <p:pic>
        <p:nvPicPr>
          <p:cNvPr id="22531" name="Picture 12" descr="DGlow"/>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516187"/>
            <a:ext cx="4038600" cy="4341813"/>
          </a:xfrm>
          <a:noFill/>
        </p:spPr>
      </p:pic>
      <p:pic>
        <p:nvPicPr>
          <p:cNvPr id="22532" name="Picture 14" descr="DGNeuron40x"/>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443163"/>
            <a:ext cx="4038600" cy="4414837"/>
          </a:xfrm>
          <a:noFill/>
        </p:spPr>
      </p:pic>
      <p:pic>
        <p:nvPicPr>
          <p:cNvPr id="22534" name="Picture 8" descr="spinalClowmag"/>
          <p:cNvPicPr>
            <a:picLocks noChangeAspect="1" noChangeArrowheads="1"/>
          </p:cNvPicPr>
          <p:nvPr/>
        </p:nvPicPr>
        <p:blipFill>
          <a:blip r:embed="rId4">
            <a:lum bright="-6000"/>
            <a:extLst>
              <a:ext uri="{28A0092B-C50C-407E-A947-70E740481C1C}">
                <a14:useLocalDpi xmlns:a14="http://schemas.microsoft.com/office/drawing/2010/main" val="0"/>
              </a:ext>
            </a:extLst>
          </a:blip>
          <a:srcRect l="1759" r="552"/>
          <a:stretch>
            <a:fillRect/>
          </a:stretch>
        </p:blipFill>
        <p:spPr bwMode="auto">
          <a:xfrm>
            <a:off x="4267200" y="787400"/>
            <a:ext cx="19812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rot="10800000" flipV="1">
            <a:off x="6096000" y="1549400"/>
            <a:ext cx="914400" cy="152400"/>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524913" y="11668"/>
            <a:ext cx="6227410" cy="584775"/>
          </a:xfrm>
          <a:prstGeom prst="rect">
            <a:avLst/>
          </a:prstGeom>
          <a:noFill/>
        </p:spPr>
        <p:txBody>
          <a:bodyPr wrap="none" rtlCol="0">
            <a:spAutoFit/>
          </a:bodyPr>
          <a:lstStyle/>
          <a:p>
            <a:pPr algn="ctr"/>
            <a:r>
              <a:rPr lang="en-US" sz="3200" dirty="0" smtClean="0"/>
              <a:t>Dorsal Root (Sensory) Ganglion Cells</a:t>
            </a:r>
            <a:endParaRPr lang="en-US" sz="3200" dirty="0"/>
          </a:p>
        </p:txBody>
      </p:sp>
      <p:pic>
        <p:nvPicPr>
          <p:cNvPr id="9" name="Picture 6" descr="Neuronal cell arrangement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366" b="35963"/>
          <a:stretch/>
        </p:blipFill>
        <p:spPr bwMode="auto">
          <a:xfrm>
            <a:off x="52589" y="762000"/>
            <a:ext cx="3909811" cy="145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5920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28600"/>
            <a:ext cx="8229600" cy="1295400"/>
          </a:xfrm>
        </p:spPr>
        <p:txBody>
          <a:bodyPr>
            <a:normAutofit fontScale="90000"/>
          </a:bodyPr>
          <a:lstStyle/>
          <a:p>
            <a:pPr eaLnBrk="1" hangingPunct="1"/>
            <a:r>
              <a:rPr lang="en-US" sz="4000" dirty="0" smtClean="0"/>
              <a:t>Somatic sensory neurons </a:t>
            </a:r>
            <a:r>
              <a:rPr lang="en-US" sz="4000" dirty="0" smtClean="0"/>
              <a:t>have </a:t>
            </a:r>
            <a:r>
              <a:rPr lang="en-US" sz="4000" dirty="0" smtClean="0"/>
              <a:t>components in both CNS and PNS</a:t>
            </a:r>
          </a:p>
        </p:txBody>
      </p:sp>
      <p:grpSp>
        <p:nvGrpSpPr>
          <p:cNvPr id="135171" name="Group 15"/>
          <p:cNvGrpSpPr>
            <a:grpSpLocks/>
          </p:cNvGrpSpPr>
          <p:nvPr/>
        </p:nvGrpSpPr>
        <p:grpSpPr bwMode="auto">
          <a:xfrm>
            <a:off x="228600" y="2362200"/>
            <a:ext cx="6477000" cy="4343400"/>
            <a:chOff x="336" y="1488"/>
            <a:chExt cx="3312" cy="2107"/>
          </a:xfrm>
        </p:grpSpPr>
        <p:pic>
          <p:nvPicPr>
            <p:cNvPr id="135181" name="Picture 3" descr="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1488"/>
              <a:ext cx="3312" cy="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4" name="Oval 6"/>
            <p:cNvSpPr>
              <a:spLocks noChangeArrowheads="1"/>
            </p:cNvSpPr>
            <p:nvPr/>
          </p:nvSpPr>
          <p:spPr bwMode="auto">
            <a:xfrm>
              <a:off x="3120" y="1776"/>
              <a:ext cx="144" cy="144"/>
            </a:xfrm>
            <a:prstGeom prst="ellipse">
              <a:avLst/>
            </a:prstGeom>
            <a:solidFill>
              <a:srgbClr val="0070C0"/>
            </a:solidFill>
            <a:ln w="9525">
              <a:pattFill prst="dashDnDiag">
                <a:fgClr>
                  <a:srgbClr val="66FFFF"/>
                </a:fgClr>
                <a:bgClr>
                  <a:schemeClr val="tx1"/>
                </a:bgClr>
              </a:pattFill>
              <a:round/>
              <a:headEnd/>
              <a:tailEnd/>
            </a:ln>
          </p:spPr>
          <p:txBody>
            <a:bodyPr anchor="ctr">
              <a:spAutoFit/>
            </a:bodyPr>
            <a:lstStyle/>
            <a:p>
              <a:endParaRPr lang="en-US"/>
            </a:p>
          </p:txBody>
        </p:sp>
      </p:grpSp>
      <p:sp>
        <p:nvSpPr>
          <p:cNvPr id="135172" name="AutoShape 7"/>
          <p:cNvSpPr>
            <a:spLocks noChangeArrowheads="1"/>
          </p:cNvSpPr>
          <p:nvPr/>
        </p:nvSpPr>
        <p:spPr bwMode="auto">
          <a:xfrm rot="-9409540">
            <a:off x="3827463" y="3230563"/>
            <a:ext cx="228600" cy="152400"/>
          </a:xfrm>
          <a:custGeom>
            <a:avLst/>
            <a:gdLst>
              <a:gd name="T0" fmla="*/ 114300 w 21600"/>
              <a:gd name="T1" fmla="*/ 0 h 21600"/>
              <a:gd name="T2" fmla="*/ 0 w 21600"/>
              <a:gd name="T3" fmla="*/ 108860 h 21600"/>
              <a:gd name="T4" fmla="*/ 114300 w 21600"/>
              <a:gd name="T5" fmla="*/ 130627 h 21600"/>
              <a:gd name="T6" fmla="*/ 228600 w 21600"/>
              <a:gd name="T7" fmla="*/ 108860 h 21600"/>
              <a:gd name="T8" fmla="*/ 3 60000 65536"/>
              <a:gd name="T9" fmla="*/ 2 60000 65536"/>
              <a:gd name="T10" fmla="*/ 1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rgbClr val="66FFFF"/>
          </a:solidFill>
          <a:ln w="9525">
            <a:solidFill>
              <a:srgbClr val="66FFFF"/>
            </a:solidFill>
            <a:miter lim="800000"/>
            <a:headEnd/>
            <a:tailEnd/>
          </a:ln>
        </p:spPr>
        <p:txBody>
          <a:bodyPr wrap="none" anchor="ctr">
            <a:spAutoFit/>
          </a:bodyPr>
          <a:lstStyle/>
          <a:p>
            <a:endParaRPr lang="en-US"/>
          </a:p>
        </p:txBody>
      </p:sp>
      <p:sp>
        <p:nvSpPr>
          <p:cNvPr id="252936" name="Text Box 8"/>
          <p:cNvSpPr txBox="1">
            <a:spLocks noChangeArrowheads="1"/>
          </p:cNvSpPr>
          <p:nvPr/>
        </p:nvSpPr>
        <p:spPr bwMode="auto">
          <a:xfrm>
            <a:off x="6781800" y="5318125"/>
            <a:ext cx="1828800" cy="396875"/>
          </a:xfrm>
          <a:prstGeom prst="rect">
            <a:avLst/>
          </a:prstGeom>
          <a:noFill/>
          <a:ln w="9525">
            <a:noFill/>
            <a:miter lim="800000"/>
            <a:headEnd/>
            <a:tailEnd/>
          </a:ln>
          <a:effectLst/>
        </p:spPr>
        <p:txBody>
          <a:bodyPr wrap="square" anchor="b">
            <a:spAutoFit/>
          </a:bodyPr>
          <a:lstStyle/>
          <a:p>
            <a:pPr eaLnBrk="1" hangingPunct="1">
              <a:spcBef>
                <a:spcPct val="50000"/>
              </a:spcBef>
              <a:defRPr/>
            </a:pPr>
            <a:r>
              <a:rPr lang="en-US" sz="2000" b="1" dirty="0">
                <a:solidFill>
                  <a:srgbClr val="0070C0"/>
                </a:solidFill>
                <a:ea typeface="+mn-ea"/>
              </a:rPr>
              <a:t>sensory input</a:t>
            </a:r>
          </a:p>
        </p:txBody>
      </p:sp>
      <p:sp>
        <p:nvSpPr>
          <p:cNvPr id="252938" name="Text Box 10"/>
          <p:cNvSpPr txBox="1">
            <a:spLocks noChangeArrowheads="1"/>
          </p:cNvSpPr>
          <p:nvPr/>
        </p:nvSpPr>
        <p:spPr bwMode="auto">
          <a:xfrm>
            <a:off x="5257800" y="1676400"/>
            <a:ext cx="3886200" cy="701675"/>
          </a:xfrm>
          <a:prstGeom prst="rect">
            <a:avLst/>
          </a:prstGeom>
          <a:solidFill>
            <a:schemeClr val="bg1">
              <a:alpha val="94000"/>
            </a:schemeClr>
          </a:solidFill>
          <a:ln w="9525">
            <a:noFill/>
            <a:miter lim="800000"/>
            <a:headEnd/>
            <a:tailEnd/>
          </a:ln>
          <a:effectLst/>
        </p:spPr>
        <p:txBody>
          <a:bodyPr anchor="b">
            <a:spAutoFit/>
          </a:bodyPr>
          <a:lstStyle/>
          <a:p>
            <a:pPr eaLnBrk="1" hangingPunct="1">
              <a:spcBef>
                <a:spcPct val="50000"/>
              </a:spcBef>
              <a:defRPr/>
            </a:pPr>
            <a:r>
              <a:rPr lang="en-US" sz="2000" b="1" dirty="0" err="1">
                <a:solidFill>
                  <a:srgbClr val="0070C0"/>
                </a:solidFill>
                <a:ea typeface="+mn-ea"/>
              </a:rPr>
              <a:t>pseudounipolar</a:t>
            </a:r>
            <a:r>
              <a:rPr lang="en-US" sz="2000" b="1" dirty="0">
                <a:solidFill>
                  <a:srgbClr val="0070C0"/>
                </a:solidFill>
                <a:ea typeface="+mn-ea"/>
              </a:rPr>
              <a:t> sensory neuron in a dorsal root (spinal) ganglion</a:t>
            </a:r>
          </a:p>
        </p:txBody>
      </p:sp>
      <p:sp>
        <p:nvSpPr>
          <p:cNvPr id="252939" name="Text Box 11"/>
          <p:cNvSpPr txBox="1">
            <a:spLocks noChangeArrowheads="1"/>
          </p:cNvSpPr>
          <p:nvPr/>
        </p:nvSpPr>
        <p:spPr bwMode="auto">
          <a:xfrm>
            <a:off x="2743200" y="3135868"/>
            <a:ext cx="990600" cy="369332"/>
          </a:xfrm>
          <a:prstGeom prst="rect">
            <a:avLst/>
          </a:prstGeom>
          <a:noFill/>
          <a:ln w="9525">
            <a:noFill/>
            <a:miter lim="800000"/>
            <a:headEnd/>
            <a:tailEnd/>
          </a:ln>
          <a:effectLst/>
        </p:spPr>
        <p:txBody>
          <a:bodyPr anchor="b">
            <a:spAutoFit/>
          </a:bodyPr>
          <a:lstStyle/>
          <a:p>
            <a:pPr eaLnBrk="1" hangingPunct="1">
              <a:spcBef>
                <a:spcPct val="50000"/>
              </a:spcBef>
              <a:defRPr/>
            </a:pPr>
            <a:r>
              <a:rPr lang="en-US" b="1" dirty="0">
                <a:latin typeface="Arial" charset="0"/>
                <a:ea typeface="+mn-ea"/>
              </a:rPr>
              <a:t>CNS</a:t>
            </a:r>
          </a:p>
        </p:txBody>
      </p:sp>
      <p:sp>
        <p:nvSpPr>
          <p:cNvPr id="252940" name="Text Box 12"/>
          <p:cNvSpPr txBox="1">
            <a:spLocks noChangeArrowheads="1"/>
          </p:cNvSpPr>
          <p:nvPr/>
        </p:nvSpPr>
        <p:spPr bwMode="auto">
          <a:xfrm>
            <a:off x="6781800" y="3429000"/>
            <a:ext cx="1143000" cy="457200"/>
          </a:xfrm>
          <a:prstGeom prst="rect">
            <a:avLst/>
          </a:prstGeom>
          <a:noFill/>
          <a:ln w="9525">
            <a:noFill/>
            <a:miter lim="800000"/>
            <a:headEnd/>
            <a:tailEnd/>
          </a:ln>
          <a:effectLst/>
        </p:spPr>
        <p:txBody>
          <a:bodyPr anchor="b">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eaLnBrk="1" hangingPunct="1">
              <a:spcBef>
                <a:spcPct val="50000"/>
              </a:spcBef>
            </a:pPr>
            <a:r>
              <a:rPr lang="en-US" b="1" dirty="0">
                <a:solidFill>
                  <a:srgbClr val="0070C0"/>
                </a:solidFill>
                <a:latin typeface="+mn-lt"/>
              </a:rPr>
              <a:t>PNS</a:t>
            </a:r>
          </a:p>
        </p:txBody>
      </p:sp>
      <p:sp>
        <p:nvSpPr>
          <p:cNvPr id="135179" name="Line 14"/>
          <p:cNvSpPr>
            <a:spLocks noChangeShapeType="1"/>
          </p:cNvSpPr>
          <p:nvPr/>
        </p:nvSpPr>
        <p:spPr bwMode="auto">
          <a:xfrm flipH="1" flipV="1">
            <a:off x="6400800" y="5257800"/>
            <a:ext cx="457200" cy="152400"/>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nchor="b">
            <a:spAutoFit/>
          </a:bodyPr>
          <a:lstStyle/>
          <a:p>
            <a:endParaRPr lang="en-US"/>
          </a:p>
        </p:txBody>
      </p:sp>
      <p:sp>
        <p:nvSpPr>
          <p:cNvPr id="135180" name="Text Box 16"/>
          <p:cNvSpPr txBox="1">
            <a:spLocks noChangeArrowheads="1"/>
          </p:cNvSpPr>
          <p:nvPr/>
        </p:nvSpPr>
        <p:spPr bwMode="auto">
          <a:xfrm>
            <a:off x="0" y="1752600"/>
            <a:ext cx="52736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r>
              <a:rPr lang="en-US" sz="1600" dirty="0">
                <a:solidFill>
                  <a:schemeClr val="tx1"/>
                </a:solidFill>
                <a:latin typeface="+mn-lt"/>
              </a:rPr>
              <a:t>Note that the spinal cord is part of the CNS and therefore does not contain Schwann cells, but rather </a:t>
            </a:r>
            <a:r>
              <a:rPr lang="en-US" sz="1600" dirty="0" err="1">
                <a:solidFill>
                  <a:schemeClr val="tx1"/>
                </a:solidFill>
                <a:latin typeface="+mn-lt"/>
              </a:rPr>
              <a:t>oligodendrocytes</a:t>
            </a:r>
            <a:r>
              <a:rPr lang="en-US" sz="1600" dirty="0">
                <a:solidFill>
                  <a:schemeClr val="tx1"/>
                </a:solidFill>
                <a:latin typeface="+mn-lt"/>
              </a:rPr>
              <a:t>.</a:t>
            </a:r>
            <a:endParaRPr lang="en-US" dirty="0">
              <a:latin typeface="+mn-lt"/>
            </a:endParaRPr>
          </a:p>
        </p:txBody>
      </p:sp>
      <p:sp>
        <p:nvSpPr>
          <p:cNvPr id="2" name="Freeform 1"/>
          <p:cNvSpPr/>
          <p:nvPr/>
        </p:nvSpPr>
        <p:spPr>
          <a:xfrm>
            <a:off x="5638800" y="3208867"/>
            <a:ext cx="93133" cy="186266"/>
          </a:xfrm>
          <a:custGeom>
            <a:avLst/>
            <a:gdLst>
              <a:gd name="connsiteX0" fmla="*/ 93133 w 93133"/>
              <a:gd name="connsiteY0" fmla="*/ 0 h 186266"/>
              <a:gd name="connsiteX1" fmla="*/ 76200 w 93133"/>
              <a:gd name="connsiteY1" fmla="*/ 42333 h 186266"/>
              <a:gd name="connsiteX2" fmla="*/ 59267 w 93133"/>
              <a:gd name="connsiteY2" fmla="*/ 67733 h 186266"/>
              <a:gd name="connsiteX3" fmla="*/ 42333 w 93133"/>
              <a:gd name="connsiteY3" fmla="*/ 118533 h 186266"/>
              <a:gd name="connsiteX4" fmla="*/ 0 w 93133"/>
              <a:gd name="connsiteY4" fmla="*/ 186266 h 18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 h="186266">
                <a:moveTo>
                  <a:pt x="93133" y="0"/>
                </a:moveTo>
                <a:cubicBezTo>
                  <a:pt x="87489" y="14111"/>
                  <a:pt x="82997" y="28739"/>
                  <a:pt x="76200" y="42333"/>
                </a:cubicBezTo>
                <a:cubicBezTo>
                  <a:pt x="71649" y="51434"/>
                  <a:pt x="63400" y="58434"/>
                  <a:pt x="59267" y="67733"/>
                </a:cubicBezTo>
                <a:cubicBezTo>
                  <a:pt x="52018" y="84044"/>
                  <a:pt x="52234" y="103681"/>
                  <a:pt x="42333" y="118533"/>
                </a:cubicBezTo>
                <a:cubicBezTo>
                  <a:pt x="4967" y="174584"/>
                  <a:pt x="17569" y="151131"/>
                  <a:pt x="0" y="186266"/>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4385665" y="3021620"/>
            <a:ext cx="1862735" cy="2176913"/>
          </a:xfrm>
          <a:custGeom>
            <a:avLst/>
            <a:gdLst>
              <a:gd name="connsiteX0" fmla="*/ 1862735 w 1862735"/>
              <a:gd name="connsiteY0" fmla="*/ 2176913 h 2176913"/>
              <a:gd name="connsiteX1" fmla="*/ 1820402 w 1862735"/>
              <a:gd name="connsiteY1" fmla="*/ 2109180 h 2176913"/>
              <a:gd name="connsiteX2" fmla="*/ 1803468 w 1862735"/>
              <a:gd name="connsiteY2" fmla="*/ 1999113 h 2176913"/>
              <a:gd name="connsiteX3" fmla="*/ 1786535 w 1862735"/>
              <a:gd name="connsiteY3" fmla="*/ 1880580 h 2176913"/>
              <a:gd name="connsiteX4" fmla="*/ 1769602 w 1862735"/>
              <a:gd name="connsiteY4" fmla="*/ 1423380 h 2176913"/>
              <a:gd name="connsiteX5" fmla="*/ 1752668 w 1862735"/>
              <a:gd name="connsiteY5" fmla="*/ 1372580 h 2176913"/>
              <a:gd name="connsiteX6" fmla="*/ 1735735 w 1862735"/>
              <a:gd name="connsiteY6" fmla="*/ 1287913 h 2176913"/>
              <a:gd name="connsiteX7" fmla="*/ 1744202 w 1862735"/>
              <a:gd name="connsiteY7" fmla="*/ 1160913 h 2176913"/>
              <a:gd name="connsiteX8" fmla="*/ 1693402 w 1862735"/>
              <a:gd name="connsiteY8" fmla="*/ 1042380 h 2176913"/>
              <a:gd name="connsiteX9" fmla="*/ 1642602 w 1862735"/>
              <a:gd name="connsiteY9" fmla="*/ 889980 h 2176913"/>
              <a:gd name="connsiteX10" fmla="*/ 1634135 w 1862735"/>
              <a:gd name="connsiteY10" fmla="*/ 864580 h 2176913"/>
              <a:gd name="connsiteX11" fmla="*/ 1625668 w 1862735"/>
              <a:gd name="connsiteY11" fmla="*/ 839180 h 2176913"/>
              <a:gd name="connsiteX12" fmla="*/ 1608735 w 1862735"/>
              <a:gd name="connsiteY12" fmla="*/ 813780 h 2176913"/>
              <a:gd name="connsiteX13" fmla="*/ 1591802 w 1862735"/>
              <a:gd name="connsiteY13" fmla="*/ 762980 h 2176913"/>
              <a:gd name="connsiteX14" fmla="*/ 1583335 w 1862735"/>
              <a:gd name="connsiteY14" fmla="*/ 737580 h 2176913"/>
              <a:gd name="connsiteX15" fmla="*/ 1566402 w 1862735"/>
              <a:gd name="connsiteY15" fmla="*/ 712180 h 2176913"/>
              <a:gd name="connsiteX16" fmla="*/ 1532535 w 1862735"/>
              <a:gd name="connsiteY16" fmla="*/ 678313 h 2176913"/>
              <a:gd name="connsiteX17" fmla="*/ 1507135 w 1862735"/>
              <a:gd name="connsiteY17" fmla="*/ 669847 h 2176913"/>
              <a:gd name="connsiteX18" fmla="*/ 1481735 w 1862735"/>
              <a:gd name="connsiteY18" fmla="*/ 593647 h 2176913"/>
              <a:gd name="connsiteX19" fmla="*/ 1456335 w 1862735"/>
              <a:gd name="connsiteY19" fmla="*/ 551313 h 2176913"/>
              <a:gd name="connsiteX20" fmla="*/ 1430935 w 1862735"/>
              <a:gd name="connsiteY20" fmla="*/ 542847 h 2176913"/>
              <a:gd name="connsiteX21" fmla="*/ 1397068 w 1862735"/>
              <a:gd name="connsiteY21" fmla="*/ 508980 h 2176913"/>
              <a:gd name="connsiteX22" fmla="*/ 1380135 w 1862735"/>
              <a:gd name="connsiteY22" fmla="*/ 483580 h 2176913"/>
              <a:gd name="connsiteX23" fmla="*/ 1354735 w 1862735"/>
              <a:gd name="connsiteY23" fmla="*/ 475113 h 2176913"/>
              <a:gd name="connsiteX24" fmla="*/ 1329335 w 1862735"/>
              <a:gd name="connsiteY24" fmla="*/ 449713 h 2176913"/>
              <a:gd name="connsiteX25" fmla="*/ 1295468 w 1862735"/>
              <a:gd name="connsiteY25" fmla="*/ 407380 h 2176913"/>
              <a:gd name="connsiteX26" fmla="*/ 1244668 w 1862735"/>
              <a:gd name="connsiteY26" fmla="*/ 381980 h 2176913"/>
              <a:gd name="connsiteX27" fmla="*/ 1219268 w 1862735"/>
              <a:gd name="connsiteY27" fmla="*/ 365047 h 2176913"/>
              <a:gd name="connsiteX28" fmla="*/ 1193868 w 1862735"/>
              <a:gd name="connsiteY28" fmla="*/ 356580 h 2176913"/>
              <a:gd name="connsiteX29" fmla="*/ 1168468 w 1862735"/>
              <a:gd name="connsiteY29" fmla="*/ 339647 h 2176913"/>
              <a:gd name="connsiteX30" fmla="*/ 1143068 w 1862735"/>
              <a:gd name="connsiteY30" fmla="*/ 331180 h 2176913"/>
              <a:gd name="connsiteX31" fmla="*/ 1117668 w 1862735"/>
              <a:gd name="connsiteY31" fmla="*/ 314247 h 2176913"/>
              <a:gd name="connsiteX32" fmla="*/ 1092268 w 1862735"/>
              <a:gd name="connsiteY32" fmla="*/ 305780 h 2176913"/>
              <a:gd name="connsiteX33" fmla="*/ 1066868 w 1862735"/>
              <a:gd name="connsiteY33" fmla="*/ 288847 h 2176913"/>
              <a:gd name="connsiteX34" fmla="*/ 1041468 w 1862735"/>
              <a:gd name="connsiteY34" fmla="*/ 280380 h 2176913"/>
              <a:gd name="connsiteX35" fmla="*/ 999135 w 1862735"/>
              <a:gd name="connsiteY35" fmla="*/ 246513 h 2176913"/>
              <a:gd name="connsiteX36" fmla="*/ 973735 w 1862735"/>
              <a:gd name="connsiteY36" fmla="*/ 229580 h 2176913"/>
              <a:gd name="connsiteX37" fmla="*/ 939868 w 1862735"/>
              <a:gd name="connsiteY37" fmla="*/ 212647 h 2176913"/>
              <a:gd name="connsiteX38" fmla="*/ 889068 w 1862735"/>
              <a:gd name="connsiteY38" fmla="*/ 195713 h 2176913"/>
              <a:gd name="connsiteX39" fmla="*/ 838268 w 1862735"/>
              <a:gd name="connsiteY39" fmla="*/ 161847 h 2176913"/>
              <a:gd name="connsiteX40" fmla="*/ 821335 w 1862735"/>
              <a:gd name="connsiteY40" fmla="*/ 144913 h 2176913"/>
              <a:gd name="connsiteX41" fmla="*/ 736668 w 1862735"/>
              <a:gd name="connsiteY41" fmla="*/ 111047 h 2176913"/>
              <a:gd name="connsiteX42" fmla="*/ 711268 w 1862735"/>
              <a:gd name="connsiteY42" fmla="*/ 102580 h 2176913"/>
              <a:gd name="connsiteX43" fmla="*/ 652002 w 1862735"/>
              <a:gd name="connsiteY43" fmla="*/ 85647 h 2176913"/>
              <a:gd name="connsiteX44" fmla="*/ 558868 w 1862735"/>
              <a:gd name="connsiteY44" fmla="*/ 60247 h 2176913"/>
              <a:gd name="connsiteX45" fmla="*/ 533468 w 1862735"/>
              <a:gd name="connsiteY45" fmla="*/ 51780 h 2176913"/>
              <a:gd name="connsiteX46" fmla="*/ 474202 w 1862735"/>
              <a:gd name="connsiteY46" fmla="*/ 34847 h 2176913"/>
              <a:gd name="connsiteX47" fmla="*/ 448802 w 1862735"/>
              <a:gd name="connsiteY47" fmla="*/ 9447 h 2176913"/>
              <a:gd name="connsiteX48" fmla="*/ 304868 w 1862735"/>
              <a:gd name="connsiteY48" fmla="*/ 17913 h 2176913"/>
              <a:gd name="connsiteX49" fmla="*/ 279468 w 1862735"/>
              <a:gd name="connsiteY49" fmla="*/ 26380 h 2176913"/>
              <a:gd name="connsiteX50" fmla="*/ 245602 w 1862735"/>
              <a:gd name="connsiteY50" fmla="*/ 77180 h 2176913"/>
              <a:gd name="connsiteX51" fmla="*/ 228668 w 1862735"/>
              <a:gd name="connsiteY51" fmla="*/ 102580 h 2176913"/>
              <a:gd name="connsiteX52" fmla="*/ 203268 w 1862735"/>
              <a:gd name="connsiteY52" fmla="*/ 153380 h 2176913"/>
              <a:gd name="connsiteX53" fmla="*/ 177868 w 1862735"/>
              <a:gd name="connsiteY53" fmla="*/ 195713 h 2176913"/>
              <a:gd name="connsiteX54" fmla="*/ 160935 w 1862735"/>
              <a:gd name="connsiteY54" fmla="*/ 246513 h 2176913"/>
              <a:gd name="connsiteX55" fmla="*/ 152468 w 1862735"/>
              <a:gd name="connsiteY55" fmla="*/ 271913 h 2176913"/>
              <a:gd name="connsiteX56" fmla="*/ 135535 w 1862735"/>
              <a:gd name="connsiteY56" fmla="*/ 339647 h 2176913"/>
              <a:gd name="connsiteX57" fmla="*/ 118602 w 1862735"/>
              <a:gd name="connsiteY57" fmla="*/ 365047 h 2176913"/>
              <a:gd name="connsiteX58" fmla="*/ 101668 w 1862735"/>
              <a:gd name="connsiteY58" fmla="*/ 415847 h 2176913"/>
              <a:gd name="connsiteX59" fmla="*/ 93202 w 1862735"/>
              <a:gd name="connsiteY59" fmla="*/ 441247 h 2176913"/>
              <a:gd name="connsiteX60" fmla="*/ 76268 w 1862735"/>
              <a:gd name="connsiteY60" fmla="*/ 466647 h 2176913"/>
              <a:gd name="connsiteX61" fmla="*/ 25468 w 1862735"/>
              <a:gd name="connsiteY61" fmla="*/ 508980 h 2176913"/>
              <a:gd name="connsiteX62" fmla="*/ 68 w 1862735"/>
              <a:gd name="connsiteY62" fmla="*/ 525913 h 217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862735" h="2176913">
                <a:moveTo>
                  <a:pt x="1862735" y="2176913"/>
                </a:moveTo>
                <a:cubicBezTo>
                  <a:pt x="1848624" y="2154335"/>
                  <a:pt x="1825624" y="2135288"/>
                  <a:pt x="1820402" y="2109180"/>
                </a:cubicBezTo>
                <a:cubicBezTo>
                  <a:pt x="1805621" y="2035277"/>
                  <a:pt x="1816648" y="2095764"/>
                  <a:pt x="1803468" y="1999113"/>
                </a:cubicBezTo>
                <a:cubicBezTo>
                  <a:pt x="1798075" y="1959567"/>
                  <a:pt x="1786535" y="1880580"/>
                  <a:pt x="1786535" y="1880580"/>
                </a:cubicBezTo>
                <a:cubicBezTo>
                  <a:pt x="1780891" y="1728180"/>
                  <a:pt x="1817830" y="1568058"/>
                  <a:pt x="1769602" y="1423380"/>
                </a:cubicBezTo>
                <a:cubicBezTo>
                  <a:pt x="1763957" y="1406447"/>
                  <a:pt x="1756168" y="1390083"/>
                  <a:pt x="1752668" y="1372580"/>
                </a:cubicBezTo>
                <a:lnTo>
                  <a:pt x="1735735" y="1287913"/>
                </a:lnTo>
                <a:cubicBezTo>
                  <a:pt x="1738557" y="1245580"/>
                  <a:pt x="1746045" y="1203300"/>
                  <a:pt x="1744202" y="1160913"/>
                </a:cubicBezTo>
                <a:cubicBezTo>
                  <a:pt x="1739097" y="1043503"/>
                  <a:pt x="1725517" y="1138720"/>
                  <a:pt x="1693402" y="1042380"/>
                </a:cubicBezTo>
                <a:lnTo>
                  <a:pt x="1642602" y="889980"/>
                </a:lnTo>
                <a:lnTo>
                  <a:pt x="1634135" y="864580"/>
                </a:lnTo>
                <a:cubicBezTo>
                  <a:pt x="1631313" y="856113"/>
                  <a:pt x="1630618" y="846606"/>
                  <a:pt x="1625668" y="839180"/>
                </a:cubicBezTo>
                <a:cubicBezTo>
                  <a:pt x="1620024" y="830713"/>
                  <a:pt x="1612868" y="823079"/>
                  <a:pt x="1608735" y="813780"/>
                </a:cubicBezTo>
                <a:cubicBezTo>
                  <a:pt x="1601486" y="797469"/>
                  <a:pt x="1597446" y="779913"/>
                  <a:pt x="1591802" y="762980"/>
                </a:cubicBezTo>
                <a:cubicBezTo>
                  <a:pt x="1588980" y="754513"/>
                  <a:pt x="1588285" y="745006"/>
                  <a:pt x="1583335" y="737580"/>
                </a:cubicBezTo>
                <a:cubicBezTo>
                  <a:pt x="1577691" y="729113"/>
                  <a:pt x="1573024" y="719906"/>
                  <a:pt x="1566402" y="712180"/>
                </a:cubicBezTo>
                <a:cubicBezTo>
                  <a:pt x="1556012" y="700058"/>
                  <a:pt x="1547681" y="683361"/>
                  <a:pt x="1532535" y="678313"/>
                </a:cubicBezTo>
                <a:lnTo>
                  <a:pt x="1507135" y="669847"/>
                </a:lnTo>
                <a:lnTo>
                  <a:pt x="1481735" y="593647"/>
                </a:lnTo>
                <a:cubicBezTo>
                  <a:pt x="1475076" y="573670"/>
                  <a:pt x="1475704" y="562934"/>
                  <a:pt x="1456335" y="551313"/>
                </a:cubicBezTo>
                <a:cubicBezTo>
                  <a:pt x="1448682" y="546721"/>
                  <a:pt x="1439402" y="545669"/>
                  <a:pt x="1430935" y="542847"/>
                </a:cubicBezTo>
                <a:cubicBezTo>
                  <a:pt x="1419646" y="531558"/>
                  <a:pt x="1405924" y="522264"/>
                  <a:pt x="1397068" y="508980"/>
                </a:cubicBezTo>
                <a:cubicBezTo>
                  <a:pt x="1391424" y="500513"/>
                  <a:pt x="1388081" y="489937"/>
                  <a:pt x="1380135" y="483580"/>
                </a:cubicBezTo>
                <a:cubicBezTo>
                  <a:pt x="1373166" y="478005"/>
                  <a:pt x="1363202" y="477935"/>
                  <a:pt x="1354735" y="475113"/>
                </a:cubicBezTo>
                <a:cubicBezTo>
                  <a:pt x="1346268" y="466646"/>
                  <a:pt x="1337000" y="458911"/>
                  <a:pt x="1329335" y="449713"/>
                </a:cubicBezTo>
                <a:cubicBezTo>
                  <a:pt x="1307329" y="423306"/>
                  <a:pt x="1320103" y="427087"/>
                  <a:pt x="1295468" y="407380"/>
                </a:cubicBezTo>
                <a:cubicBezTo>
                  <a:pt x="1255027" y="375028"/>
                  <a:pt x="1286400" y="402846"/>
                  <a:pt x="1244668" y="381980"/>
                </a:cubicBezTo>
                <a:cubicBezTo>
                  <a:pt x="1235567" y="377429"/>
                  <a:pt x="1228369" y="369598"/>
                  <a:pt x="1219268" y="365047"/>
                </a:cubicBezTo>
                <a:cubicBezTo>
                  <a:pt x="1211286" y="361056"/>
                  <a:pt x="1201850" y="360571"/>
                  <a:pt x="1193868" y="356580"/>
                </a:cubicBezTo>
                <a:cubicBezTo>
                  <a:pt x="1184767" y="352029"/>
                  <a:pt x="1177569" y="344198"/>
                  <a:pt x="1168468" y="339647"/>
                </a:cubicBezTo>
                <a:cubicBezTo>
                  <a:pt x="1160486" y="335656"/>
                  <a:pt x="1151050" y="335171"/>
                  <a:pt x="1143068" y="331180"/>
                </a:cubicBezTo>
                <a:cubicBezTo>
                  <a:pt x="1133967" y="326629"/>
                  <a:pt x="1126769" y="318798"/>
                  <a:pt x="1117668" y="314247"/>
                </a:cubicBezTo>
                <a:cubicBezTo>
                  <a:pt x="1109686" y="310256"/>
                  <a:pt x="1100250" y="309771"/>
                  <a:pt x="1092268" y="305780"/>
                </a:cubicBezTo>
                <a:cubicBezTo>
                  <a:pt x="1083167" y="301229"/>
                  <a:pt x="1075969" y="293398"/>
                  <a:pt x="1066868" y="288847"/>
                </a:cubicBezTo>
                <a:cubicBezTo>
                  <a:pt x="1058886" y="284856"/>
                  <a:pt x="1049450" y="284371"/>
                  <a:pt x="1041468" y="280380"/>
                </a:cubicBezTo>
                <a:cubicBezTo>
                  <a:pt x="1006717" y="263004"/>
                  <a:pt x="1025388" y="267516"/>
                  <a:pt x="999135" y="246513"/>
                </a:cubicBezTo>
                <a:cubicBezTo>
                  <a:pt x="991189" y="240156"/>
                  <a:pt x="982570" y="234628"/>
                  <a:pt x="973735" y="229580"/>
                </a:cubicBezTo>
                <a:cubicBezTo>
                  <a:pt x="962776" y="223318"/>
                  <a:pt x="951587" y="217334"/>
                  <a:pt x="939868" y="212647"/>
                </a:cubicBezTo>
                <a:cubicBezTo>
                  <a:pt x="923295" y="206018"/>
                  <a:pt x="903920" y="205614"/>
                  <a:pt x="889068" y="195713"/>
                </a:cubicBezTo>
                <a:cubicBezTo>
                  <a:pt x="872135" y="184424"/>
                  <a:pt x="852658" y="176238"/>
                  <a:pt x="838268" y="161847"/>
                </a:cubicBezTo>
                <a:cubicBezTo>
                  <a:pt x="832624" y="156202"/>
                  <a:pt x="827977" y="149341"/>
                  <a:pt x="821335" y="144913"/>
                </a:cubicBezTo>
                <a:cubicBezTo>
                  <a:pt x="796421" y="128303"/>
                  <a:pt x="764203" y="120225"/>
                  <a:pt x="736668" y="111047"/>
                </a:cubicBezTo>
                <a:cubicBezTo>
                  <a:pt x="728201" y="108225"/>
                  <a:pt x="719926" y="104745"/>
                  <a:pt x="711268" y="102580"/>
                </a:cubicBezTo>
                <a:cubicBezTo>
                  <a:pt x="668744" y="91948"/>
                  <a:pt x="688441" y="97792"/>
                  <a:pt x="652002" y="85647"/>
                </a:cubicBezTo>
                <a:cubicBezTo>
                  <a:pt x="615245" y="48890"/>
                  <a:pt x="648611" y="75204"/>
                  <a:pt x="558868" y="60247"/>
                </a:cubicBezTo>
                <a:cubicBezTo>
                  <a:pt x="550065" y="58780"/>
                  <a:pt x="542049" y="54232"/>
                  <a:pt x="533468" y="51780"/>
                </a:cubicBezTo>
                <a:cubicBezTo>
                  <a:pt x="459024" y="30509"/>
                  <a:pt x="535123" y="55152"/>
                  <a:pt x="474202" y="34847"/>
                </a:cubicBezTo>
                <a:cubicBezTo>
                  <a:pt x="465735" y="26380"/>
                  <a:pt x="458765" y="16089"/>
                  <a:pt x="448802" y="9447"/>
                </a:cubicBezTo>
                <a:cubicBezTo>
                  <a:pt x="411587" y="-15363"/>
                  <a:pt x="315741" y="16360"/>
                  <a:pt x="304868" y="17913"/>
                </a:cubicBezTo>
                <a:cubicBezTo>
                  <a:pt x="296401" y="20735"/>
                  <a:pt x="286894" y="21429"/>
                  <a:pt x="279468" y="26380"/>
                </a:cubicBezTo>
                <a:cubicBezTo>
                  <a:pt x="243353" y="50457"/>
                  <a:pt x="261137" y="46111"/>
                  <a:pt x="245602" y="77180"/>
                </a:cubicBezTo>
                <a:cubicBezTo>
                  <a:pt x="241051" y="86282"/>
                  <a:pt x="234313" y="94113"/>
                  <a:pt x="228668" y="102580"/>
                </a:cubicBezTo>
                <a:cubicBezTo>
                  <a:pt x="207389" y="166423"/>
                  <a:pt x="236094" y="87729"/>
                  <a:pt x="203268" y="153380"/>
                </a:cubicBezTo>
                <a:cubicBezTo>
                  <a:pt x="181286" y="197344"/>
                  <a:pt x="210945" y="162638"/>
                  <a:pt x="177868" y="195713"/>
                </a:cubicBezTo>
                <a:lnTo>
                  <a:pt x="160935" y="246513"/>
                </a:lnTo>
                <a:cubicBezTo>
                  <a:pt x="158113" y="254980"/>
                  <a:pt x="154218" y="263162"/>
                  <a:pt x="152468" y="271913"/>
                </a:cubicBezTo>
                <a:cubicBezTo>
                  <a:pt x="149247" y="288020"/>
                  <a:pt x="144215" y="322287"/>
                  <a:pt x="135535" y="339647"/>
                </a:cubicBezTo>
                <a:cubicBezTo>
                  <a:pt x="130984" y="348748"/>
                  <a:pt x="122735" y="355748"/>
                  <a:pt x="118602" y="365047"/>
                </a:cubicBezTo>
                <a:cubicBezTo>
                  <a:pt x="111353" y="381358"/>
                  <a:pt x="107312" y="398914"/>
                  <a:pt x="101668" y="415847"/>
                </a:cubicBezTo>
                <a:cubicBezTo>
                  <a:pt x="98846" y="424314"/>
                  <a:pt x="98153" y="433821"/>
                  <a:pt x="93202" y="441247"/>
                </a:cubicBezTo>
                <a:cubicBezTo>
                  <a:pt x="87557" y="449714"/>
                  <a:pt x="82782" y="458830"/>
                  <a:pt x="76268" y="466647"/>
                </a:cubicBezTo>
                <a:cubicBezTo>
                  <a:pt x="62892" y="482698"/>
                  <a:pt x="44498" y="499465"/>
                  <a:pt x="25468" y="508980"/>
                </a:cubicBezTo>
                <a:cubicBezTo>
                  <a:pt x="-2609" y="523019"/>
                  <a:pt x="68" y="507043"/>
                  <a:pt x="68" y="52591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138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Neuronal cell arrangement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3402"/>
          <a:stretch/>
        </p:blipFill>
        <p:spPr bwMode="auto">
          <a:xfrm>
            <a:off x="228600" y="1447800"/>
            <a:ext cx="3810000" cy="17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itle 3"/>
          <p:cNvSpPr>
            <a:spLocks noGrp="1"/>
          </p:cNvSpPr>
          <p:nvPr>
            <p:ph type="title"/>
          </p:nvPr>
        </p:nvSpPr>
        <p:spPr>
          <a:xfrm>
            <a:off x="533400" y="0"/>
            <a:ext cx="8458200" cy="1600200"/>
          </a:xfrm>
        </p:spPr>
        <p:txBody>
          <a:bodyPr>
            <a:normAutofit fontScale="90000"/>
          </a:bodyPr>
          <a:lstStyle/>
          <a:p>
            <a:r>
              <a:rPr lang="en-US" sz="4000" dirty="0" smtClean="0"/>
              <a:t>Somatic motor neurons of the spinal cord also have components in the CNS and PNS, but they </a:t>
            </a:r>
            <a:r>
              <a:rPr lang="en-US" sz="4000" dirty="0" smtClean="0"/>
              <a:t>are </a:t>
            </a:r>
            <a:r>
              <a:rPr lang="en-US" sz="4000" b="1" dirty="0" smtClean="0"/>
              <a:t>multipolar</a:t>
            </a:r>
            <a:endParaRPr lang="en-US" sz="2000" dirty="0" smtClean="0"/>
          </a:p>
        </p:txBody>
      </p:sp>
      <p:pic>
        <p:nvPicPr>
          <p:cNvPr id="21507" name="Content Placeholder 6" descr="#163UCSFSpinalCord.jpg"/>
          <p:cNvPicPr>
            <a:picLocks noGrp="1" noChangeAspect="1"/>
          </p:cNvPicPr>
          <p:nvPr>
            <p:ph sz="half" idx="1"/>
          </p:nvPr>
        </p:nvPicPr>
        <p:blipFill>
          <a:blip r:embed="rId3">
            <a:extLst>
              <a:ext uri="{28A0092B-C50C-407E-A947-70E740481C1C}">
                <a14:useLocalDpi xmlns:a14="http://schemas.microsoft.com/office/drawing/2010/main" val="0"/>
              </a:ext>
            </a:extLst>
          </a:blip>
          <a:srcRect l="5659" r="1888"/>
          <a:stretch>
            <a:fillRect/>
          </a:stretch>
        </p:blipFill>
        <p:spPr>
          <a:xfrm>
            <a:off x="169863" y="3219450"/>
            <a:ext cx="4402137" cy="3054350"/>
          </a:xfrm>
        </p:spPr>
      </p:pic>
      <p:pic>
        <p:nvPicPr>
          <p:cNvPr id="21508" name="Content Placeholder 7" descr="#163UCSFSpCordx30.jp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72000" y="1854200"/>
            <a:ext cx="4375150" cy="4429125"/>
          </a:xfrm>
        </p:spPr>
      </p:pic>
      <p:sp>
        <p:nvSpPr>
          <p:cNvPr id="9" name="Rectangle 8"/>
          <p:cNvSpPr/>
          <p:nvPr/>
        </p:nvSpPr>
        <p:spPr>
          <a:xfrm>
            <a:off x="1320084" y="5118279"/>
            <a:ext cx="304800" cy="228600"/>
          </a:xfrm>
          <a:prstGeom prst="rect">
            <a:avLst/>
          </a:prstGeom>
          <a:noFill/>
          <a:ln w="31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Freeform 2"/>
          <p:cNvSpPr/>
          <p:nvPr/>
        </p:nvSpPr>
        <p:spPr>
          <a:xfrm>
            <a:off x="746975" y="5615189"/>
            <a:ext cx="888642" cy="965915"/>
          </a:xfrm>
          <a:custGeom>
            <a:avLst/>
            <a:gdLst>
              <a:gd name="connsiteX0" fmla="*/ 785611 w 888642"/>
              <a:gd name="connsiteY0" fmla="*/ 0 h 965915"/>
              <a:gd name="connsiteX1" fmla="*/ 862884 w 888642"/>
              <a:gd name="connsiteY1" fmla="*/ 103031 h 965915"/>
              <a:gd name="connsiteX2" fmla="*/ 888642 w 888642"/>
              <a:gd name="connsiteY2" fmla="*/ 180304 h 965915"/>
              <a:gd name="connsiteX3" fmla="*/ 875763 w 888642"/>
              <a:gd name="connsiteY3" fmla="*/ 283335 h 965915"/>
              <a:gd name="connsiteX4" fmla="*/ 824248 w 888642"/>
              <a:gd name="connsiteY4" fmla="*/ 360608 h 965915"/>
              <a:gd name="connsiteX5" fmla="*/ 798490 w 888642"/>
              <a:gd name="connsiteY5" fmla="*/ 399245 h 965915"/>
              <a:gd name="connsiteX6" fmla="*/ 759853 w 888642"/>
              <a:gd name="connsiteY6" fmla="*/ 476518 h 965915"/>
              <a:gd name="connsiteX7" fmla="*/ 746974 w 888642"/>
              <a:gd name="connsiteY7" fmla="*/ 515155 h 965915"/>
              <a:gd name="connsiteX8" fmla="*/ 669701 w 888642"/>
              <a:gd name="connsiteY8" fmla="*/ 566670 h 965915"/>
              <a:gd name="connsiteX9" fmla="*/ 643943 w 888642"/>
              <a:gd name="connsiteY9" fmla="*/ 605307 h 965915"/>
              <a:gd name="connsiteX10" fmla="*/ 489397 w 888642"/>
              <a:gd name="connsiteY10" fmla="*/ 682580 h 965915"/>
              <a:gd name="connsiteX11" fmla="*/ 334850 w 888642"/>
              <a:gd name="connsiteY11" fmla="*/ 734096 h 965915"/>
              <a:gd name="connsiteX12" fmla="*/ 257577 w 888642"/>
              <a:gd name="connsiteY12" fmla="*/ 759853 h 965915"/>
              <a:gd name="connsiteX13" fmla="*/ 180304 w 888642"/>
              <a:gd name="connsiteY13" fmla="*/ 824248 h 965915"/>
              <a:gd name="connsiteX14" fmla="*/ 154546 w 888642"/>
              <a:gd name="connsiteY14" fmla="*/ 862884 h 965915"/>
              <a:gd name="connsiteX15" fmla="*/ 77273 w 888642"/>
              <a:gd name="connsiteY15" fmla="*/ 914400 h 965915"/>
              <a:gd name="connsiteX16" fmla="*/ 38636 w 888642"/>
              <a:gd name="connsiteY16" fmla="*/ 940157 h 965915"/>
              <a:gd name="connsiteX17" fmla="*/ 0 w 888642"/>
              <a:gd name="connsiteY17" fmla="*/ 965915 h 96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8642" h="965915">
                <a:moveTo>
                  <a:pt x="785611" y="0"/>
                </a:moveTo>
                <a:cubicBezTo>
                  <a:pt x="792180" y="8211"/>
                  <a:pt x="852633" y="79965"/>
                  <a:pt x="862884" y="103031"/>
                </a:cubicBezTo>
                <a:cubicBezTo>
                  <a:pt x="873911" y="127842"/>
                  <a:pt x="888642" y="180304"/>
                  <a:pt x="888642" y="180304"/>
                </a:cubicBezTo>
                <a:cubicBezTo>
                  <a:pt x="884349" y="214648"/>
                  <a:pt x="887404" y="250740"/>
                  <a:pt x="875763" y="283335"/>
                </a:cubicBezTo>
                <a:cubicBezTo>
                  <a:pt x="865351" y="312488"/>
                  <a:pt x="841420" y="334850"/>
                  <a:pt x="824248" y="360608"/>
                </a:cubicBezTo>
                <a:cubicBezTo>
                  <a:pt x="815662" y="373487"/>
                  <a:pt x="803385" y="384561"/>
                  <a:pt x="798490" y="399245"/>
                </a:cubicBezTo>
                <a:cubicBezTo>
                  <a:pt x="766117" y="496360"/>
                  <a:pt x="809787" y="376651"/>
                  <a:pt x="759853" y="476518"/>
                </a:cubicBezTo>
                <a:cubicBezTo>
                  <a:pt x="753782" y="488660"/>
                  <a:pt x="754504" y="503859"/>
                  <a:pt x="746974" y="515155"/>
                </a:cubicBezTo>
                <a:cubicBezTo>
                  <a:pt x="719411" y="556500"/>
                  <a:pt x="710208" y="553168"/>
                  <a:pt x="669701" y="566670"/>
                </a:cubicBezTo>
                <a:cubicBezTo>
                  <a:pt x="661115" y="579549"/>
                  <a:pt x="655592" y="595114"/>
                  <a:pt x="643943" y="605307"/>
                </a:cubicBezTo>
                <a:cubicBezTo>
                  <a:pt x="582489" y="659079"/>
                  <a:pt x="562350" y="658262"/>
                  <a:pt x="489397" y="682580"/>
                </a:cubicBezTo>
                <a:lnTo>
                  <a:pt x="334850" y="734096"/>
                </a:lnTo>
                <a:cubicBezTo>
                  <a:pt x="334846" y="734097"/>
                  <a:pt x="257580" y="759851"/>
                  <a:pt x="257577" y="759853"/>
                </a:cubicBezTo>
                <a:cubicBezTo>
                  <a:pt x="219585" y="785181"/>
                  <a:pt x="211294" y="787060"/>
                  <a:pt x="180304" y="824248"/>
                </a:cubicBezTo>
                <a:cubicBezTo>
                  <a:pt x="170395" y="836139"/>
                  <a:pt x="166195" y="852691"/>
                  <a:pt x="154546" y="862884"/>
                </a:cubicBezTo>
                <a:cubicBezTo>
                  <a:pt x="131248" y="883269"/>
                  <a:pt x="103031" y="897228"/>
                  <a:pt x="77273" y="914400"/>
                </a:cubicBezTo>
                <a:lnTo>
                  <a:pt x="38636" y="940157"/>
                </a:lnTo>
                <a:lnTo>
                  <a:pt x="0" y="965915"/>
                </a:lnTo>
              </a:path>
            </a:pathLst>
          </a:custGeom>
          <a:noFill/>
          <a:ln>
            <a:solidFill>
              <a:srgbClr val="008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152400" y="6477000"/>
            <a:ext cx="7273658" cy="369332"/>
          </a:xfrm>
          <a:prstGeom prst="rect">
            <a:avLst/>
          </a:prstGeom>
          <a:noFill/>
        </p:spPr>
        <p:txBody>
          <a:bodyPr wrap="none" rtlCol="0">
            <a:spAutoFit/>
          </a:bodyPr>
          <a:lstStyle/>
          <a:p>
            <a:r>
              <a:rPr lang="en-US" dirty="0" smtClean="0"/>
              <a:t>Motor output: axon travels through peripheral nerve to reach target muscle</a:t>
            </a:r>
            <a:endParaRPr lang="en-US" dirty="0"/>
          </a:p>
        </p:txBody>
      </p:sp>
    </p:spTree>
    <p:extLst>
      <p:ext uri="{BB962C8B-B14F-4D97-AF65-F5344CB8AC3E}">
        <p14:creationId xmlns:p14="http://schemas.microsoft.com/office/powerpoint/2010/main" val="3367634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81000"/>
            <a:ext cx="9144000" cy="838200"/>
          </a:xfrm>
        </p:spPr>
        <p:txBody>
          <a:bodyPr/>
          <a:lstStyle/>
          <a:p>
            <a:pPr eaLnBrk="1" hangingPunct="1"/>
            <a:r>
              <a:rPr lang="en-US" sz="3400" smtClean="0"/>
              <a:t>Functional Organization of the Nervous System </a:t>
            </a:r>
          </a:p>
        </p:txBody>
      </p:sp>
      <p:sp>
        <p:nvSpPr>
          <p:cNvPr id="22531" name="Rectangle 3"/>
          <p:cNvSpPr>
            <a:spLocks noGrp="1" noChangeArrowheads="1"/>
          </p:cNvSpPr>
          <p:nvPr>
            <p:ph type="body" idx="1"/>
          </p:nvPr>
        </p:nvSpPr>
        <p:spPr>
          <a:xfrm>
            <a:off x="685800" y="1447800"/>
            <a:ext cx="8077200" cy="2895600"/>
          </a:xfrm>
        </p:spPr>
        <p:txBody>
          <a:bodyPr/>
          <a:lstStyle/>
          <a:p>
            <a:pPr marL="609600" indent="-609600" eaLnBrk="1" hangingPunct="1">
              <a:lnSpc>
                <a:spcPct val="90000"/>
              </a:lnSpc>
              <a:buFontTx/>
              <a:buAutoNum type="arabicPeriod"/>
            </a:pPr>
            <a:r>
              <a:rPr lang="en-US" sz="2400" dirty="0" smtClean="0">
                <a:solidFill>
                  <a:srgbClr val="0070C0"/>
                </a:solidFill>
              </a:rPr>
              <a:t>Somatic</a:t>
            </a:r>
            <a:r>
              <a:rPr lang="en-US" sz="2400" dirty="0" smtClean="0"/>
              <a:t> (conscious afferent* and efferent, voluntary motor control)</a:t>
            </a:r>
          </a:p>
          <a:p>
            <a:pPr marL="609600" indent="-609600" eaLnBrk="1" hangingPunct="1">
              <a:lnSpc>
                <a:spcPct val="90000"/>
              </a:lnSpc>
              <a:buFontTx/>
              <a:buAutoNum type="arabicPeriod"/>
            </a:pPr>
            <a:r>
              <a:rPr lang="en-US" sz="2400" dirty="0" smtClean="0">
                <a:solidFill>
                  <a:srgbClr val="FFC000"/>
                </a:solidFill>
              </a:rPr>
              <a:t>Autonomic</a:t>
            </a:r>
            <a:r>
              <a:rPr lang="en-US" sz="2400" dirty="0" smtClean="0">
                <a:solidFill>
                  <a:srgbClr val="0070C0"/>
                </a:solidFill>
              </a:rPr>
              <a:t> </a:t>
            </a:r>
            <a:r>
              <a:rPr lang="en-US" sz="2400" dirty="0" smtClean="0"/>
              <a:t>(unconscious efferent, involuntary motor control of internal organs to maintain homeostasis)</a:t>
            </a:r>
          </a:p>
          <a:p>
            <a:pPr marL="1257300" lvl="1" indent="-533400" eaLnBrk="1" hangingPunct="1">
              <a:lnSpc>
                <a:spcPct val="90000"/>
              </a:lnSpc>
              <a:buFontTx/>
              <a:buAutoNum type="alphaLcPeriod"/>
            </a:pPr>
            <a:r>
              <a:rPr lang="en-US" sz="2400" dirty="0" smtClean="0">
                <a:solidFill>
                  <a:srgbClr val="008000"/>
                </a:solidFill>
              </a:rPr>
              <a:t>Sympathetic</a:t>
            </a:r>
            <a:r>
              <a:rPr lang="en-US" sz="2400" dirty="0" smtClean="0">
                <a:solidFill>
                  <a:srgbClr val="66FFFF"/>
                </a:solidFill>
              </a:rPr>
              <a:t> </a:t>
            </a:r>
            <a:r>
              <a:rPr lang="en-US" sz="2400" dirty="0" smtClean="0"/>
              <a:t>– thoracolumbar division</a:t>
            </a:r>
            <a:endParaRPr lang="en-US" sz="2400" dirty="0" smtClean="0">
              <a:solidFill>
                <a:srgbClr val="66FFFF"/>
              </a:solidFill>
            </a:endParaRPr>
          </a:p>
          <a:p>
            <a:pPr marL="1257300" lvl="1" indent="-533400" eaLnBrk="1" hangingPunct="1">
              <a:lnSpc>
                <a:spcPct val="90000"/>
              </a:lnSpc>
              <a:buFontTx/>
              <a:buAutoNum type="alphaLcPeriod"/>
            </a:pPr>
            <a:r>
              <a:rPr lang="en-US" sz="2400" dirty="0" smtClean="0">
                <a:solidFill>
                  <a:srgbClr val="FF0000"/>
                </a:solidFill>
              </a:rPr>
              <a:t>Parasympathetic</a:t>
            </a:r>
            <a:r>
              <a:rPr lang="en-US" sz="2400" dirty="0" smtClean="0">
                <a:solidFill>
                  <a:srgbClr val="66FFFF"/>
                </a:solidFill>
              </a:rPr>
              <a:t> </a:t>
            </a:r>
            <a:r>
              <a:rPr lang="en-US" sz="2400" dirty="0" smtClean="0"/>
              <a:t>– </a:t>
            </a:r>
            <a:r>
              <a:rPr lang="en-US" sz="2400" dirty="0" err="1" smtClean="0"/>
              <a:t>craniosacral</a:t>
            </a:r>
            <a:r>
              <a:rPr lang="en-US" sz="2400" dirty="0" smtClean="0"/>
              <a:t> division</a:t>
            </a:r>
            <a:endParaRPr lang="en-US" sz="2400" b="1" dirty="0" smtClean="0">
              <a:solidFill>
                <a:srgbClr val="66FFFF"/>
              </a:solidFill>
            </a:endParaRPr>
          </a:p>
        </p:txBody>
      </p:sp>
      <p:sp>
        <p:nvSpPr>
          <p:cNvPr id="236548" name="Text Box 4"/>
          <p:cNvSpPr txBox="1">
            <a:spLocks noChangeArrowheads="1"/>
          </p:cNvSpPr>
          <p:nvPr/>
        </p:nvSpPr>
        <p:spPr bwMode="auto">
          <a:xfrm>
            <a:off x="533400" y="4497388"/>
            <a:ext cx="8077200" cy="2082800"/>
          </a:xfrm>
          <a:prstGeom prst="rect">
            <a:avLst/>
          </a:prstGeom>
          <a:noFill/>
          <a:ln w="9525">
            <a:solidFill>
              <a:schemeClr val="tx1"/>
            </a:solidFill>
            <a:miter lim="800000"/>
            <a:headEnd/>
            <a:tailEnd/>
          </a:ln>
          <a:effectLst/>
        </p:spPr>
        <p:txBody>
          <a:bodyPr anchor="b">
            <a:spAutoFit/>
          </a:bodyPr>
          <a:lstStyle>
            <a:lvl1pPr marL="225425" indent="-225425">
              <a:defRPr sz="2400">
                <a:solidFill>
                  <a:schemeClr val="folHlink"/>
                </a:solidFill>
                <a:latin typeface="Times" charset="0"/>
                <a:ea typeface="ＭＳ Ｐゴシック" charset="-128"/>
              </a:defRPr>
            </a:lvl1pPr>
            <a:lvl2pPr marL="37931725" indent="-37474525">
              <a:defRPr sz="2400">
                <a:solidFill>
                  <a:schemeClr val="folHlink"/>
                </a:solidFill>
                <a:latin typeface="Times" charset="0"/>
                <a:ea typeface="ＭＳ Ｐゴシック" charset="-128"/>
              </a:defRPr>
            </a:lvl2pPr>
            <a:lvl3pPr>
              <a:defRPr sz="2400">
                <a:solidFill>
                  <a:schemeClr val="folHlink"/>
                </a:solidFill>
                <a:latin typeface="Times" charset="0"/>
                <a:ea typeface="ＭＳ Ｐゴシック" charset="-128"/>
              </a:defRPr>
            </a:lvl3pPr>
            <a:lvl4pPr>
              <a:defRPr sz="2400">
                <a:solidFill>
                  <a:schemeClr val="folHlink"/>
                </a:solidFill>
                <a:latin typeface="Times" charset="0"/>
                <a:ea typeface="ＭＳ Ｐゴシック" charset="-128"/>
              </a:defRPr>
            </a:lvl4pPr>
            <a:lvl5pPr>
              <a:defRPr sz="2400">
                <a:solidFill>
                  <a:schemeClr val="folHlink"/>
                </a:solidFill>
                <a:latin typeface="Times" charset="0"/>
                <a:ea typeface="ＭＳ Ｐゴシック" charset="-128"/>
              </a:defRPr>
            </a:lvl5pPr>
            <a:lvl6pPr marL="457200" eaLnBrk="0" fontAlgn="base" hangingPunct="0">
              <a:spcBef>
                <a:spcPct val="0"/>
              </a:spcBef>
              <a:spcAft>
                <a:spcPct val="0"/>
              </a:spcAft>
              <a:defRPr sz="2400">
                <a:solidFill>
                  <a:schemeClr val="folHlink"/>
                </a:solidFill>
                <a:latin typeface="Times" charset="0"/>
                <a:ea typeface="ＭＳ Ｐゴシック" charset="-128"/>
              </a:defRPr>
            </a:lvl6pPr>
            <a:lvl7pPr marL="914400" eaLnBrk="0" fontAlgn="base" hangingPunct="0">
              <a:spcBef>
                <a:spcPct val="0"/>
              </a:spcBef>
              <a:spcAft>
                <a:spcPct val="0"/>
              </a:spcAft>
              <a:defRPr sz="2400">
                <a:solidFill>
                  <a:schemeClr val="folHlink"/>
                </a:solidFill>
                <a:latin typeface="Times" charset="0"/>
                <a:ea typeface="ＭＳ Ｐゴシック" charset="-128"/>
              </a:defRPr>
            </a:lvl7pPr>
            <a:lvl8pPr marL="1371600" eaLnBrk="0" fontAlgn="base" hangingPunct="0">
              <a:spcBef>
                <a:spcPct val="0"/>
              </a:spcBef>
              <a:spcAft>
                <a:spcPct val="0"/>
              </a:spcAft>
              <a:defRPr sz="2400">
                <a:solidFill>
                  <a:schemeClr val="folHlink"/>
                </a:solidFill>
                <a:latin typeface="Times" charset="0"/>
                <a:ea typeface="ＭＳ Ｐゴシック" charset="-128"/>
              </a:defRPr>
            </a:lvl8pPr>
            <a:lvl9pPr marL="1828800" eaLnBrk="0" fontAlgn="base" hangingPunct="0">
              <a:spcBef>
                <a:spcPct val="0"/>
              </a:spcBef>
              <a:spcAft>
                <a:spcPct val="0"/>
              </a:spcAft>
              <a:defRPr sz="2400">
                <a:solidFill>
                  <a:schemeClr val="folHlink"/>
                </a:solidFill>
                <a:latin typeface="Times" charset="0"/>
                <a:ea typeface="ＭＳ Ｐゴシック" charset="-128"/>
              </a:defRPr>
            </a:lvl9pPr>
          </a:lstStyle>
          <a:p>
            <a:pPr eaLnBrk="1" hangingPunct="1">
              <a:spcBef>
                <a:spcPct val="50000"/>
              </a:spcBef>
            </a:pPr>
            <a:r>
              <a:rPr lang="en-US" sz="2000">
                <a:solidFill>
                  <a:schemeClr val="tx1"/>
                </a:solidFill>
                <a:effectLst>
                  <a:outerShdw blurRad="38100" dist="38100" dir="2700000" algn="tl">
                    <a:srgbClr val="000000"/>
                  </a:outerShdw>
                </a:effectLst>
                <a:latin typeface="Arial" charset="0"/>
              </a:rPr>
              <a:t>*  Somatic afferents = sensory fibers from skin, muscle, joints, tendons.    </a:t>
            </a:r>
          </a:p>
          <a:p>
            <a:pPr eaLnBrk="1" hangingPunct="1">
              <a:spcBef>
                <a:spcPct val="50000"/>
              </a:spcBef>
            </a:pPr>
            <a:r>
              <a:rPr lang="en-US" sz="2000">
                <a:solidFill>
                  <a:schemeClr val="tx1"/>
                </a:solidFill>
                <a:effectLst>
                  <a:outerShdw blurRad="38100" dist="38100" dir="2700000" algn="tl">
                    <a:srgbClr val="000000"/>
                  </a:outerShdw>
                </a:effectLst>
                <a:latin typeface="Arial" charset="0"/>
              </a:rPr>
              <a:t>   Visceral afferents = sensory fibers from visceral organs; some result in conscious sensations, but others do not. However, they are not considered part of the autonomic nervous system, which is entirely efferent.</a:t>
            </a:r>
            <a:endParaRPr lang="en-US" sz="2000" b="1">
              <a:solidFill>
                <a:srgbClr val="66FF33"/>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085792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normAutofit fontScale="90000"/>
          </a:bodyPr>
          <a:lstStyle/>
          <a:p>
            <a:r>
              <a:rPr lang="en-US" dirty="0" smtClean="0"/>
              <a:t>An example of sensory input:</a:t>
            </a:r>
            <a:br>
              <a:rPr lang="en-US" dirty="0" smtClean="0"/>
            </a:br>
            <a:r>
              <a:rPr lang="en-US" sz="3600" dirty="0" smtClean="0"/>
              <a:t>the </a:t>
            </a:r>
            <a:r>
              <a:rPr lang="en-US" sz="3600" b="1" dirty="0" smtClean="0"/>
              <a:t>muscle spindle</a:t>
            </a:r>
            <a:endParaRPr lang="en-US" sz="3600" b="1" dirty="0"/>
          </a:p>
        </p:txBody>
      </p:sp>
      <p:sp>
        <p:nvSpPr>
          <p:cNvPr id="5" name="Text Placeholder 4"/>
          <p:cNvSpPr>
            <a:spLocks noGrp="1"/>
          </p:cNvSpPr>
          <p:nvPr>
            <p:ph type="body" sz="half" idx="1"/>
          </p:nvPr>
        </p:nvSpPr>
        <p:spPr>
          <a:xfrm>
            <a:off x="152400" y="1600200"/>
            <a:ext cx="2667000" cy="4114800"/>
          </a:xfrm>
        </p:spPr>
        <p:txBody>
          <a:bodyPr>
            <a:normAutofit/>
          </a:bodyPr>
          <a:lstStyle/>
          <a:p>
            <a:pPr marL="0" indent="0">
              <a:buNone/>
            </a:pPr>
            <a:r>
              <a:rPr lang="en-US" sz="2000" b="1" dirty="0" smtClean="0"/>
              <a:t>Specialized </a:t>
            </a:r>
            <a:r>
              <a:rPr lang="en-US" sz="2000" dirty="0" smtClean="0"/>
              <a:t>skeletal muscle fibers enclosed within a spindle-shaped capsule. </a:t>
            </a:r>
            <a:endParaRPr lang="en-US" sz="2000" dirty="0"/>
          </a:p>
          <a:p>
            <a:pPr marL="0" indent="0">
              <a:spcBef>
                <a:spcPts val="1200"/>
              </a:spcBef>
              <a:buNone/>
            </a:pPr>
            <a:r>
              <a:rPr lang="en-US" sz="2000" b="1" dirty="0"/>
              <a:t>D</a:t>
            </a:r>
            <a:r>
              <a:rPr lang="en-US" sz="2000" b="1" dirty="0" smtClean="0"/>
              <a:t>epolarize</a:t>
            </a:r>
            <a:r>
              <a:rPr lang="en-US" sz="2000" dirty="0" smtClean="0"/>
              <a:t> in response to changes in muscle position, tension, and contraction velocity.</a:t>
            </a:r>
          </a:p>
          <a:p>
            <a:pPr marL="0" indent="0">
              <a:spcBef>
                <a:spcPts val="1200"/>
              </a:spcBef>
              <a:buNone/>
            </a:pPr>
            <a:r>
              <a:rPr lang="en-US" sz="2000" b="1" dirty="0" smtClean="0"/>
              <a:t>Synapse</a:t>
            </a:r>
            <a:r>
              <a:rPr lang="en-US" sz="2000" dirty="0" smtClean="0"/>
              <a:t> with sensory nerve endings to convey input to CNS</a:t>
            </a:r>
            <a:endParaRPr lang="en-US" sz="2000" dirty="0"/>
          </a:p>
        </p:txBody>
      </p:sp>
      <p:pic>
        <p:nvPicPr>
          <p:cNvPr id="2052" name="Picture 4"/>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2846146" y="1143000"/>
            <a:ext cx="6200964" cy="567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21754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09600" y="304800"/>
            <a:ext cx="8077200" cy="1600200"/>
          </a:xfrm>
        </p:spPr>
        <p:txBody>
          <a:bodyPr>
            <a:normAutofit/>
          </a:bodyPr>
          <a:lstStyle/>
          <a:p>
            <a:pPr eaLnBrk="1" hangingPunct="1"/>
            <a:r>
              <a:rPr lang="en-US" sz="3600" dirty="0" smtClean="0"/>
              <a:t>The somatic nervous system in action:</a:t>
            </a:r>
            <a:br>
              <a:rPr lang="en-US" sz="3600" dirty="0" smtClean="0"/>
            </a:br>
            <a:r>
              <a:rPr lang="en-US" sz="3200" b="1" dirty="0" smtClean="0"/>
              <a:t>the </a:t>
            </a:r>
            <a:r>
              <a:rPr lang="en-US" sz="3200" b="1" dirty="0" smtClean="0"/>
              <a:t>spinal stretch reflex</a:t>
            </a:r>
          </a:p>
        </p:txBody>
      </p:sp>
      <p:pic>
        <p:nvPicPr>
          <p:cNvPr id="137219" name="Picture 3" descr="034path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2578100"/>
            <a:ext cx="89154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6" name="Text Box 4"/>
          <p:cNvSpPr txBox="1">
            <a:spLocks noChangeArrowheads="1"/>
          </p:cNvSpPr>
          <p:nvPr/>
        </p:nvSpPr>
        <p:spPr bwMode="auto">
          <a:xfrm>
            <a:off x="609600" y="2743200"/>
            <a:ext cx="2225675" cy="366713"/>
          </a:xfrm>
          <a:prstGeom prst="rect">
            <a:avLst/>
          </a:prstGeom>
          <a:noFill/>
          <a:ln w="9525">
            <a:noFill/>
            <a:miter lim="800000"/>
            <a:headEnd/>
            <a:tailEnd/>
          </a:ln>
          <a:effectLst/>
        </p:spPr>
        <p:txBody>
          <a:bodyPr anchor="b">
            <a:spAutoFit/>
          </a:bodyPr>
          <a:lstStyle/>
          <a:p>
            <a:pPr algn="ctr" eaLnBrk="1" hangingPunct="1">
              <a:defRPr/>
            </a:pPr>
            <a:r>
              <a:rPr lang="en-US" sz="1800" b="1">
                <a:solidFill>
                  <a:schemeClr val="tx1"/>
                </a:solidFill>
                <a:effectLst>
                  <a:outerShdw blurRad="38100" dist="38100" dir="2700000" algn="tl">
                    <a:srgbClr val="000000"/>
                  </a:outerShdw>
                </a:effectLst>
                <a:latin typeface="Arial" charset="0"/>
                <a:ea typeface="+mn-ea"/>
              </a:rPr>
              <a:t>stretch receptor</a:t>
            </a:r>
          </a:p>
        </p:txBody>
      </p:sp>
      <p:sp>
        <p:nvSpPr>
          <p:cNvPr id="137222" name="AutoShape 6"/>
          <p:cNvSpPr>
            <a:spLocks noChangeArrowheads="1"/>
          </p:cNvSpPr>
          <p:nvPr/>
        </p:nvSpPr>
        <p:spPr bwMode="auto">
          <a:xfrm>
            <a:off x="838200" y="2209800"/>
            <a:ext cx="685800" cy="533400"/>
          </a:xfrm>
          <a:prstGeom prst="lightningBolt">
            <a:avLst/>
          </a:prstGeom>
          <a:solidFill>
            <a:srgbClr val="FFFF00"/>
          </a:solidFill>
          <a:ln w="9525">
            <a:solidFill>
              <a:schemeClr val="tx2"/>
            </a:solidFill>
            <a:miter lim="800000"/>
            <a:headEnd/>
            <a:tailEnd/>
          </a:ln>
        </p:spPr>
        <p:txBody>
          <a:bodyPr wrap="none" anchor="ctr">
            <a:spAutoFit/>
          </a:bodyPr>
          <a:lstStyle/>
          <a:p>
            <a:endParaRPr lang="en-US"/>
          </a:p>
        </p:txBody>
      </p:sp>
      <p:sp>
        <p:nvSpPr>
          <p:cNvPr id="137223" name="Oval 7"/>
          <p:cNvSpPr>
            <a:spLocks noChangeArrowheads="1"/>
          </p:cNvSpPr>
          <p:nvPr/>
        </p:nvSpPr>
        <p:spPr bwMode="auto">
          <a:xfrm>
            <a:off x="5600700" y="3327400"/>
            <a:ext cx="152400" cy="152400"/>
          </a:xfrm>
          <a:prstGeom prst="ellipse">
            <a:avLst/>
          </a:prstGeom>
          <a:solidFill>
            <a:srgbClr val="386BD2"/>
          </a:solidFill>
          <a:ln w="9525">
            <a:solidFill>
              <a:schemeClr val="tx1"/>
            </a:solidFill>
            <a:round/>
            <a:headEnd/>
            <a:tailEnd/>
          </a:ln>
        </p:spPr>
        <p:txBody>
          <a:bodyPr wrap="none" anchor="ctr">
            <a:spAutoFit/>
          </a:bodyPr>
          <a:lstStyle/>
          <a:p>
            <a:endParaRPr lang="en-US"/>
          </a:p>
        </p:txBody>
      </p:sp>
    </p:spTree>
    <p:extLst>
      <p:ext uri="{BB962C8B-B14F-4D97-AF65-F5344CB8AC3E}">
        <p14:creationId xmlns:p14="http://schemas.microsoft.com/office/powerpoint/2010/main" val="2897599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28600"/>
            <a:ext cx="7772400" cy="411163"/>
          </a:xfrm>
        </p:spPr>
        <p:txBody>
          <a:bodyPr>
            <a:normAutofit fontScale="90000"/>
          </a:bodyPr>
          <a:lstStyle/>
          <a:p>
            <a:pPr eaLnBrk="1" hangingPunct="1"/>
            <a:r>
              <a:rPr lang="en-US" sz="4000" smtClean="0"/>
              <a:t>Efferent autonomic pathways</a:t>
            </a:r>
          </a:p>
        </p:txBody>
      </p:sp>
      <p:pic>
        <p:nvPicPr>
          <p:cNvPr id="1187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59340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6" name="Text Box 4"/>
          <p:cNvSpPr txBox="1">
            <a:spLocks noChangeArrowheads="1"/>
          </p:cNvSpPr>
          <p:nvPr/>
        </p:nvSpPr>
        <p:spPr bwMode="auto">
          <a:xfrm rot="-16200000">
            <a:off x="5269707" y="3417093"/>
            <a:ext cx="5715000" cy="557213"/>
          </a:xfrm>
          <a:prstGeom prst="rect">
            <a:avLst/>
          </a:prstGeom>
          <a:solidFill>
            <a:schemeClr val="bg1"/>
          </a:solidFill>
          <a:ln w="38100">
            <a:solidFill>
              <a:srgbClr val="0E9CFC"/>
            </a:solidFill>
            <a:miter lim="800000"/>
            <a:headEnd/>
            <a:tailEnd/>
          </a:ln>
          <a:effectLst/>
        </p:spPr>
        <p:txBody>
          <a:bodyPr anchor="b">
            <a:spAutoFit/>
          </a:bodyPr>
          <a:lstStyle/>
          <a:p>
            <a:pPr eaLnBrk="1" hangingPunct="1">
              <a:spcBef>
                <a:spcPct val="50000"/>
              </a:spcBef>
              <a:defRPr/>
            </a:pPr>
            <a:r>
              <a:rPr lang="en-US" sz="2800" b="1">
                <a:solidFill>
                  <a:srgbClr val="0E9CFC"/>
                </a:solidFill>
                <a:effectLst>
                  <a:outerShdw blurRad="38100" dist="38100" dir="2700000" algn="tl">
                    <a:srgbClr val="000000"/>
                  </a:outerShdw>
                </a:effectLst>
                <a:latin typeface="Arial" charset="0"/>
                <a:ea typeface="+mn-ea"/>
              </a:rPr>
              <a:t>Parasympathetic = craniosacral</a:t>
            </a:r>
          </a:p>
        </p:txBody>
      </p:sp>
      <p:sp>
        <p:nvSpPr>
          <p:cNvPr id="264197" name="Text Box 5"/>
          <p:cNvSpPr txBox="1">
            <a:spLocks noChangeArrowheads="1"/>
          </p:cNvSpPr>
          <p:nvPr/>
        </p:nvSpPr>
        <p:spPr bwMode="auto">
          <a:xfrm rot="-5400000">
            <a:off x="-2007393" y="3266281"/>
            <a:ext cx="5715000" cy="557213"/>
          </a:xfrm>
          <a:prstGeom prst="rect">
            <a:avLst/>
          </a:prstGeom>
          <a:solidFill>
            <a:schemeClr val="bg1"/>
          </a:solidFill>
          <a:ln w="38100">
            <a:solidFill>
              <a:srgbClr val="FB0F4D"/>
            </a:solidFill>
            <a:miter lim="800000"/>
            <a:headEnd/>
            <a:tailEnd/>
          </a:ln>
          <a:effectLst/>
        </p:spPr>
        <p:txBody>
          <a:bodyPr anchor="b">
            <a:spAutoFit/>
          </a:bodyPr>
          <a:lstStyle/>
          <a:p>
            <a:pPr algn="ctr" eaLnBrk="1" hangingPunct="1">
              <a:spcBef>
                <a:spcPct val="50000"/>
              </a:spcBef>
              <a:defRPr/>
            </a:pPr>
            <a:r>
              <a:rPr lang="en-US" sz="2800" b="1">
                <a:solidFill>
                  <a:srgbClr val="FB0F4D"/>
                </a:solidFill>
                <a:effectLst>
                  <a:outerShdw blurRad="38100" dist="38100" dir="2700000" algn="tl">
                    <a:srgbClr val="000000"/>
                  </a:outerShdw>
                </a:effectLst>
                <a:latin typeface="Arial" charset="0"/>
                <a:ea typeface="+mn-ea"/>
              </a:rPr>
              <a:t>Sympathetic = thoracolumbar</a:t>
            </a:r>
          </a:p>
        </p:txBody>
      </p:sp>
      <p:grpSp>
        <p:nvGrpSpPr>
          <p:cNvPr id="118790" name="Group 26"/>
          <p:cNvGrpSpPr>
            <a:grpSpLocks/>
          </p:cNvGrpSpPr>
          <p:nvPr/>
        </p:nvGrpSpPr>
        <p:grpSpPr bwMode="auto">
          <a:xfrm>
            <a:off x="2438400" y="838200"/>
            <a:ext cx="5410200" cy="5715000"/>
            <a:chOff x="1536" y="528"/>
            <a:chExt cx="3408" cy="3600"/>
          </a:xfrm>
        </p:grpSpPr>
        <p:grpSp>
          <p:nvGrpSpPr>
            <p:cNvPr id="118798" name="Group 9"/>
            <p:cNvGrpSpPr>
              <a:grpSpLocks/>
            </p:cNvGrpSpPr>
            <p:nvPr/>
          </p:nvGrpSpPr>
          <p:grpSpPr bwMode="auto">
            <a:xfrm>
              <a:off x="1536" y="528"/>
              <a:ext cx="3408" cy="3600"/>
              <a:chOff x="1536" y="528"/>
              <a:chExt cx="3408" cy="3600"/>
            </a:xfrm>
          </p:grpSpPr>
          <p:sp>
            <p:nvSpPr>
              <p:cNvPr id="118806" name="Line 10"/>
              <p:cNvSpPr>
                <a:spLocks noChangeShapeType="1"/>
              </p:cNvSpPr>
              <p:nvPr/>
            </p:nvSpPr>
            <p:spPr bwMode="auto">
              <a:xfrm flipH="1" flipV="1">
                <a:off x="1536" y="3888"/>
                <a:ext cx="3408" cy="240"/>
              </a:xfrm>
              <a:prstGeom prst="line">
                <a:avLst/>
              </a:prstGeom>
              <a:noFill/>
              <a:ln w="38100">
                <a:solidFill>
                  <a:srgbClr val="0E9CFC"/>
                </a:solidFill>
                <a:round/>
                <a:headEnd/>
                <a:tailEnd/>
              </a:ln>
              <a:extLst>
                <a:ext uri="{909E8E84-426E-40DD-AFC4-6F175D3DCCD1}">
                  <a14:hiddenFill xmlns:a14="http://schemas.microsoft.com/office/drawing/2010/main">
                    <a:noFill/>
                  </a14:hiddenFill>
                </a:ext>
              </a:extLst>
            </p:spPr>
            <p:txBody>
              <a:bodyPr anchor="b">
                <a:spAutoFit/>
              </a:bodyPr>
              <a:lstStyle/>
              <a:p>
                <a:endParaRPr lang="en-US"/>
              </a:p>
            </p:txBody>
          </p:sp>
          <p:sp>
            <p:nvSpPr>
              <p:cNvPr id="118807" name="Line 11"/>
              <p:cNvSpPr>
                <a:spLocks noChangeShapeType="1"/>
              </p:cNvSpPr>
              <p:nvPr/>
            </p:nvSpPr>
            <p:spPr bwMode="auto">
              <a:xfrm flipH="1">
                <a:off x="1584" y="528"/>
                <a:ext cx="3360" cy="3120"/>
              </a:xfrm>
              <a:prstGeom prst="line">
                <a:avLst/>
              </a:prstGeom>
              <a:noFill/>
              <a:ln w="38100">
                <a:solidFill>
                  <a:srgbClr val="0E9CFC"/>
                </a:solidFill>
                <a:round/>
                <a:headEnd/>
                <a:tailEnd/>
              </a:ln>
              <a:extLst>
                <a:ext uri="{909E8E84-426E-40DD-AFC4-6F175D3DCCD1}">
                  <a14:hiddenFill xmlns:a14="http://schemas.microsoft.com/office/drawing/2010/main">
                    <a:noFill/>
                  </a14:hiddenFill>
                </a:ext>
              </a:extLst>
            </p:spPr>
            <p:txBody>
              <a:bodyPr anchor="b">
                <a:spAutoFit/>
              </a:bodyPr>
              <a:lstStyle/>
              <a:p>
                <a:endParaRPr lang="en-US"/>
              </a:p>
            </p:txBody>
          </p:sp>
        </p:grpSp>
        <p:grpSp>
          <p:nvGrpSpPr>
            <p:cNvPr id="118799" name="Group 25"/>
            <p:cNvGrpSpPr>
              <a:grpSpLocks/>
            </p:cNvGrpSpPr>
            <p:nvPr/>
          </p:nvGrpSpPr>
          <p:grpSpPr bwMode="auto">
            <a:xfrm>
              <a:off x="1584" y="528"/>
              <a:ext cx="3360" cy="3600"/>
              <a:chOff x="1584" y="528"/>
              <a:chExt cx="3360" cy="3600"/>
            </a:xfrm>
          </p:grpSpPr>
          <p:grpSp>
            <p:nvGrpSpPr>
              <p:cNvPr id="118800" name="Group 12"/>
              <p:cNvGrpSpPr>
                <a:grpSpLocks/>
              </p:cNvGrpSpPr>
              <p:nvPr/>
            </p:nvGrpSpPr>
            <p:grpSpPr bwMode="auto">
              <a:xfrm>
                <a:off x="1584" y="528"/>
                <a:ext cx="3360" cy="3552"/>
                <a:chOff x="1584" y="528"/>
                <a:chExt cx="3360" cy="3552"/>
              </a:xfrm>
            </p:grpSpPr>
            <p:sp>
              <p:nvSpPr>
                <p:cNvPr id="118804" name="Line 13"/>
                <p:cNvSpPr>
                  <a:spLocks noChangeShapeType="1"/>
                </p:cNvSpPr>
                <p:nvPr/>
              </p:nvSpPr>
              <p:spPr bwMode="auto">
                <a:xfrm flipH="1" flipV="1">
                  <a:off x="1584" y="1248"/>
                  <a:ext cx="3360" cy="2832"/>
                </a:xfrm>
                <a:prstGeom prst="line">
                  <a:avLst/>
                </a:prstGeom>
                <a:noFill/>
                <a:ln w="28575">
                  <a:solidFill>
                    <a:srgbClr val="0E9CFC"/>
                  </a:solidFill>
                  <a:round/>
                  <a:headEnd/>
                  <a:tailEnd/>
                </a:ln>
                <a:extLst>
                  <a:ext uri="{909E8E84-426E-40DD-AFC4-6F175D3DCCD1}">
                    <a14:hiddenFill xmlns:a14="http://schemas.microsoft.com/office/drawing/2010/main">
                      <a:noFill/>
                    </a14:hiddenFill>
                  </a:ext>
                </a:extLst>
              </p:spPr>
              <p:txBody>
                <a:bodyPr anchor="b">
                  <a:spAutoFit/>
                </a:bodyPr>
                <a:lstStyle/>
                <a:p>
                  <a:endParaRPr lang="en-US"/>
                </a:p>
              </p:txBody>
            </p:sp>
            <p:sp>
              <p:nvSpPr>
                <p:cNvPr id="118805" name="Line 14"/>
                <p:cNvSpPr>
                  <a:spLocks noChangeShapeType="1"/>
                </p:cNvSpPr>
                <p:nvPr/>
              </p:nvSpPr>
              <p:spPr bwMode="auto">
                <a:xfrm flipH="1">
                  <a:off x="1584" y="528"/>
                  <a:ext cx="3360" cy="384"/>
                </a:xfrm>
                <a:prstGeom prst="line">
                  <a:avLst/>
                </a:prstGeom>
                <a:noFill/>
                <a:ln w="38100">
                  <a:solidFill>
                    <a:srgbClr val="0E9CFC"/>
                  </a:solidFill>
                  <a:round/>
                  <a:headEnd/>
                  <a:tailEnd/>
                </a:ln>
                <a:extLst>
                  <a:ext uri="{909E8E84-426E-40DD-AFC4-6F175D3DCCD1}">
                    <a14:hiddenFill xmlns:a14="http://schemas.microsoft.com/office/drawing/2010/main">
                      <a:noFill/>
                    </a14:hiddenFill>
                  </a:ext>
                </a:extLst>
              </p:spPr>
              <p:txBody>
                <a:bodyPr anchor="b">
                  <a:spAutoFit/>
                </a:bodyPr>
                <a:lstStyle/>
                <a:p>
                  <a:endParaRPr lang="en-US"/>
                </a:p>
              </p:txBody>
            </p:sp>
          </p:grpSp>
          <p:grpSp>
            <p:nvGrpSpPr>
              <p:cNvPr id="118801" name="Group 15"/>
              <p:cNvGrpSpPr>
                <a:grpSpLocks/>
              </p:cNvGrpSpPr>
              <p:nvPr/>
            </p:nvGrpSpPr>
            <p:grpSpPr bwMode="auto">
              <a:xfrm>
                <a:off x="3408" y="528"/>
                <a:ext cx="672" cy="3600"/>
                <a:chOff x="3408" y="528"/>
                <a:chExt cx="672" cy="3600"/>
              </a:xfrm>
            </p:grpSpPr>
            <p:sp>
              <p:nvSpPr>
                <p:cNvPr id="118802" name="Oval 16"/>
                <p:cNvSpPr>
                  <a:spLocks noChangeArrowheads="1"/>
                </p:cNvSpPr>
                <p:nvPr/>
              </p:nvSpPr>
              <p:spPr bwMode="auto">
                <a:xfrm>
                  <a:off x="3408" y="528"/>
                  <a:ext cx="480" cy="1008"/>
                </a:xfrm>
                <a:prstGeom prst="ellipse">
                  <a:avLst/>
                </a:prstGeom>
                <a:noFill/>
                <a:ln w="38100">
                  <a:solidFill>
                    <a:srgbClr val="0E9CF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8803" name="Oval 17"/>
                <p:cNvSpPr>
                  <a:spLocks noChangeArrowheads="1"/>
                </p:cNvSpPr>
                <p:nvPr/>
              </p:nvSpPr>
              <p:spPr bwMode="auto">
                <a:xfrm>
                  <a:off x="3696" y="1248"/>
                  <a:ext cx="384" cy="2880"/>
                </a:xfrm>
                <a:prstGeom prst="ellipse">
                  <a:avLst/>
                </a:prstGeom>
                <a:noFill/>
                <a:ln w="38100">
                  <a:solidFill>
                    <a:srgbClr val="0E9CF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grpSp>
      <p:grpSp>
        <p:nvGrpSpPr>
          <p:cNvPr id="118791" name="Group 24"/>
          <p:cNvGrpSpPr>
            <a:grpSpLocks/>
          </p:cNvGrpSpPr>
          <p:nvPr/>
        </p:nvGrpSpPr>
        <p:grpSpPr bwMode="auto">
          <a:xfrm>
            <a:off x="1143000" y="838200"/>
            <a:ext cx="4648200" cy="5791200"/>
            <a:chOff x="720" y="528"/>
            <a:chExt cx="2928" cy="3648"/>
          </a:xfrm>
        </p:grpSpPr>
        <p:grpSp>
          <p:nvGrpSpPr>
            <p:cNvPr id="118792" name="Group 6"/>
            <p:cNvGrpSpPr>
              <a:grpSpLocks/>
            </p:cNvGrpSpPr>
            <p:nvPr/>
          </p:nvGrpSpPr>
          <p:grpSpPr bwMode="auto">
            <a:xfrm>
              <a:off x="720" y="528"/>
              <a:ext cx="672" cy="3600"/>
              <a:chOff x="720" y="528"/>
              <a:chExt cx="672" cy="3600"/>
            </a:xfrm>
          </p:grpSpPr>
          <p:sp>
            <p:nvSpPr>
              <p:cNvPr id="118796" name="Line 7"/>
              <p:cNvSpPr>
                <a:spLocks noChangeShapeType="1"/>
              </p:cNvSpPr>
              <p:nvPr/>
            </p:nvSpPr>
            <p:spPr bwMode="auto">
              <a:xfrm>
                <a:off x="720" y="528"/>
                <a:ext cx="672" cy="1536"/>
              </a:xfrm>
              <a:prstGeom prst="line">
                <a:avLst/>
              </a:prstGeom>
              <a:noFill/>
              <a:ln w="38100">
                <a:solidFill>
                  <a:srgbClr val="FB0F4D"/>
                </a:solidFill>
                <a:round/>
                <a:headEnd/>
                <a:tailEnd/>
              </a:ln>
              <a:extLst>
                <a:ext uri="{909E8E84-426E-40DD-AFC4-6F175D3DCCD1}">
                  <a14:hiddenFill xmlns:a14="http://schemas.microsoft.com/office/drawing/2010/main">
                    <a:noFill/>
                  </a14:hiddenFill>
                </a:ext>
              </a:extLst>
            </p:spPr>
            <p:txBody>
              <a:bodyPr anchor="b">
                <a:spAutoFit/>
              </a:bodyPr>
              <a:lstStyle/>
              <a:p>
                <a:endParaRPr lang="en-US"/>
              </a:p>
            </p:txBody>
          </p:sp>
          <p:sp>
            <p:nvSpPr>
              <p:cNvPr id="118797" name="Line 8"/>
              <p:cNvSpPr>
                <a:spLocks noChangeShapeType="1"/>
              </p:cNvSpPr>
              <p:nvPr/>
            </p:nvSpPr>
            <p:spPr bwMode="auto">
              <a:xfrm flipV="1">
                <a:off x="720" y="3360"/>
                <a:ext cx="672" cy="768"/>
              </a:xfrm>
              <a:prstGeom prst="line">
                <a:avLst/>
              </a:prstGeom>
              <a:noFill/>
              <a:ln w="38100">
                <a:solidFill>
                  <a:srgbClr val="FB0F4D"/>
                </a:solidFill>
                <a:round/>
                <a:headEnd/>
                <a:tailEnd/>
              </a:ln>
              <a:extLst>
                <a:ext uri="{909E8E84-426E-40DD-AFC4-6F175D3DCCD1}">
                  <a14:hiddenFill xmlns:a14="http://schemas.microsoft.com/office/drawing/2010/main">
                    <a:noFill/>
                  </a14:hiddenFill>
                </a:ext>
              </a:extLst>
            </p:spPr>
            <p:txBody>
              <a:bodyPr anchor="b">
                <a:spAutoFit/>
              </a:bodyPr>
              <a:lstStyle/>
              <a:p>
                <a:endParaRPr lang="en-US"/>
              </a:p>
            </p:txBody>
          </p:sp>
        </p:grpSp>
        <p:grpSp>
          <p:nvGrpSpPr>
            <p:cNvPr id="118793" name="Group 18"/>
            <p:cNvGrpSpPr>
              <a:grpSpLocks/>
            </p:cNvGrpSpPr>
            <p:nvPr/>
          </p:nvGrpSpPr>
          <p:grpSpPr bwMode="auto">
            <a:xfrm>
              <a:off x="1584" y="1296"/>
              <a:ext cx="2064" cy="2880"/>
              <a:chOff x="1584" y="1296"/>
              <a:chExt cx="2064" cy="2880"/>
            </a:xfrm>
          </p:grpSpPr>
          <p:sp>
            <p:nvSpPr>
              <p:cNvPr id="118794" name="Oval 19"/>
              <p:cNvSpPr>
                <a:spLocks noChangeArrowheads="1"/>
              </p:cNvSpPr>
              <p:nvPr/>
            </p:nvSpPr>
            <p:spPr bwMode="auto">
              <a:xfrm>
                <a:off x="1584" y="1296"/>
                <a:ext cx="768" cy="2880"/>
              </a:xfrm>
              <a:prstGeom prst="ellipse">
                <a:avLst/>
              </a:prstGeom>
              <a:noFill/>
              <a:ln w="38100">
                <a:solidFill>
                  <a:srgbClr val="FB0F4D"/>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8795" name="Oval 20"/>
              <p:cNvSpPr>
                <a:spLocks noChangeArrowheads="1"/>
              </p:cNvSpPr>
              <p:nvPr/>
            </p:nvSpPr>
            <p:spPr bwMode="auto">
              <a:xfrm>
                <a:off x="3264" y="2352"/>
                <a:ext cx="384" cy="1008"/>
              </a:xfrm>
              <a:prstGeom prst="ellipse">
                <a:avLst/>
              </a:prstGeom>
              <a:noFill/>
              <a:ln w="38100">
                <a:solidFill>
                  <a:srgbClr val="FB0F4D"/>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spTree>
    <p:extLst>
      <p:ext uri="{BB962C8B-B14F-4D97-AF65-F5344CB8AC3E}">
        <p14:creationId xmlns:p14="http://schemas.microsoft.com/office/powerpoint/2010/main" val="256724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smtClean="0"/>
              <a:t>Pre-ganglionic motor neurons have components in the CNS and PNS and are also multipolar</a:t>
            </a:r>
            <a:endParaRPr lang="en-US" sz="3200" dirty="0"/>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459" t="15027" r="13462" b="3411"/>
          <a:stretch/>
        </p:blipFill>
        <p:spPr bwMode="auto">
          <a:xfrm>
            <a:off x="4572000" y="1750454"/>
            <a:ext cx="4572000" cy="442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899" t="13686" r="3722" b="2620"/>
          <a:stretch/>
        </p:blipFill>
        <p:spPr bwMode="auto">
          <a:xfrm>
            <a:off x="166352" y="2872807"/>
            <a:ext cx="4253247" cy="337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Neuronal cell arrangemen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3402"/>
          <a:stretch/>
        </p:blipFill>
        <p:spPr bwMode="auto">
          <a:xfrm>
            <a:off x="228600" y="1134024"/>
            <a:ext cx="3810000" cy="17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88395" y="4761963"/>
            <a:ext cx="1905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171977" y="4881093"/>
            <a:ext cx="540913" cy="1481070"/>
          </a:xfrm>
          <a:custGeom>
            <a:avLst/>
            <a:gdLst>
              <a:gd name="connsiteX0" fmla="*/ 502277 w 540913"/>
              <a:gd name="connsiteY0" fmla="*/ 0 h 1481070"/>
              <a:gd name="connsiteX1" fmla="*/ 515155 w 540913"/>
              <a:gd name="connsiteY1" fmla="*/ 64394 h 1481070"/>
              <a:gd name="connsiteX2" fmla="*/ 528034 w 540913"/>
              <a:gd name="connsiteY2" fmla="*/ 103031 h 1481070"/>
              <a:gd name="connsiteX3" fmla="*/ 540913 w 540913"/>
              <a:gd name="connsiteY3" fmla="*/ 257577 h 1481070"/>
              <a:gd name="connsiteX4" fmla="*/ 528034 w 540913"/>
              <a:gd name="connsiteY4" fmla="*/ 425003 h 1481070"/>
              <a:gd name="connsiteX5" fmla="*/ 502277 w 540913"/>
              <a:gd name="connsiteY5" fmla="*/ 502276 h 1481070"/>
              <a:gd name="connsiteX6" fmla="*/ 476519 w 540913"/>
              <a:gd name="connsiteY6" fmla="*/ 592428 h 1481070"/>
              <a:gd name="connsiteX7" fmla="*/ 463640 w 540913"/>
              <a:gd name="connsiteY7" fmla="*/ 643944 h 1481070"/>
              <a:gd name="connsiteX8" fmla="*/ 450761 w 540913"/>
              <a:gd name="connsiteY8" fmla="*/ 682580 h 1481070"/>
              <a:gd name="connsiteX9" fmla="*/ 425003 w 540913"/>
              <a:gd name="connsiteY9" fmla="*/ 772732 h 1481070"/>
              <a:gd name="connsiteX10" fmla="*/ 412124 w 540913"/>
              <a:gd name="connsiteY10" fmla="*/ 850006 h 1481070"/>
              <a:gd name="connsiteX11" fmla="*/ 386367 w 540913"/>
              <a:gd name="connsiteY11" fmla="*/ 927279 h 1481070"/>
              <a:gd name="connsiteX12" fmla="*/ 373488 w 540913"/>
              <a:gd name="connsiteY12" fmla="*/ 965915 h 1481070"/>
              <a:gd name="connsiteX13" fmla="*/ 309093 w 540913"/>
              <a:gd name="connsiteY13" fmla="*/ 1081825 h 1481070"/>
              <a:gd name="connsiteX14" fmla="*/ 270457 w 540913"/>
              <a:gd name="connsiteY14" fmla="*/ 1107583 h 1481070"/>
              <a:gd name="connsiteX15" fmla="*/ 218941 w 540913"/>
              <a:gd name="connsiteY15" fmla="*/ 1184856 h 1481070"/>
              <a:gd name="connsiteX16" fmla="*/ 167426 w 540913"/>
              <a:gd name="connsiteY16" fmla="*/ 1262130 h 1481070"/>
              <a:gd name="connsiteX17" fmla="*/ 141668 w 540913"/>
              <a:gd name="connsiteY17" fmla="*/ 1300766 h 1481070"/>
              <a:gd name="connsiteX18" fmla="*/ 115910 w 540913"/>
              <a:gd name="connsiteY18" fmla="*/ 1339403 h 1481070"/>
              <a:gd name="connsiteX19" fmla="*/ 77274 w 540913"/>
              <a:gd name="connsiteY19" fmla="*/ 1365161 h 1481070"/>
              <a:gd name="connsiteX20" fmla="*/ 25758 w 540913"/>
              <a:gd name="connsiteY20" fmla="*/ 1442434 h 1481070"/>
              <a:gd name="connsiteX21" fmla="*/ 0 w 540913"/>
              <a:gd name="connsiteY21" fmla="*/ 1481070 h 148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0913" h="1481070">
                <a:moveTo>
                  <a:pt x="502277" y="0"/>
                </a:moveTo>
                <a:cubicBezTo>
                  <a:pt x="506570" y="21465"/>
                  <a:pt x="509846" y="43158"/>
                  <a:pt x="515155" y="64394"/>
                </a:cubicBezTo>
                <a:cubicBezTo>
                  <a:pt x="518447" y="77564"/>
                  <a:pt x="526240" y="89574"/>
                  <a:pt x="528034" y="103031"/>
                </a:cubicBezTo>
                <a:cubicBezTo>
                  <a:pt x="534866" y="154271"/>
                  <a:pt x="536620" y="206062"/>
                  <a:pt x="540913" y="257577"/>
                </a:cubicBezTo>
                <a:cubicBezTo>
                  <a:pt x="536620" y="313386"/>
                  <a:pt x="536764" y="369714"/>
                  <a:pt x="528034" y="425003"/>
                </a:cubicBezTo>
                <a:cubicBezTo>
                  <a:pt x="523800" y="451822"/>
                  <a:pt x="508862" y="475936"/>
                  <a:pt x="502277" y="502276"/>
                </a:cubicBezTo>
                <a:cubicBezTo>
                  <a:pt x="462015" y="663326"/>
                  <a:pt x="513472" y="463094"/>
                  <a:pt x="476519" y="592428"/>
                </a:cubicBezTo>
                <a:cubicBezTo>
                  <a:pt x="471656" y="609447"/>
                  <a:pt x="468503" y="626925"/>
                  <a:pt x="463640" y="643944"/>
                </a:cubicBezTo>
                <a:cubicBezTo>
                  <a:pt x="459911" y="656997"/>
                  <a:pt x="454490" y="669527"/>
                  <a:pt x="450761" y="682580"/>
                </a:cubicBezTo>
                <a:cubicBezTo>
                  <a:pt x="418418" y="795779"/>
                  <a:pt x="455882" y="680097"/>
                  <a:pt x="425003" y="772732"/>
                </a:cubicBezTo>
                <a:cubicBezTo>
                  <a:pt x="420710" y="798490"/>
                  <a:pt x="418457" y="824672"/>
                  <a:pt x="412124" y="850006"/>
                </a:cubicBezTo>
                <a:cubicBezTo>
                  <a:pt x="405539" y="876346"/>
                  <a:pt x="394953" y="901521"/>
                  <a:pt x="386367" y="927279"/>
                </a:cubicBezTo>
                <a:lnTo>
                  <a:pt x="373488" y="965915"/>
                </a:lnTo>
                <a:cubicBezTo>
                  <a:pt x="360067" y="1006178"/>
                  <a:pt x="347053" y="1056518"/>
                  <a:pt x="309093" y="1081825"/>
                </a:cubicBezTo>
                <a:lnTo>
                  <a:pt x="270457" y="1107583"/>
                </a:lnTo>
                <a:cubicBezTo>
                  <a:pt x="245825" y="1181478"/>
                  <a:pt x="275218" y="1112500"/>
                  <a:pt x="218941" y="1184856"/>
                </a:cubicBezTo>
                <a:cubicBezTo>
                  <a:pt x="199935" y="1209292"/>
                  <a:pt x="184598" y="1236372"/>
                  <a:pt x="167426" y="1262130"/>
                </a:cubicBezTo>
                <a:lnTo>
                  <a:pt x="141668" y="1300766"/>
                </a:lnTo>
                <a:cubicBezTo>
                  <a:pt x="133082" y="1313645"/>
                  <a:pt x="128789" y="1330817"/>
                  <a:pt x="115910" y="1339403"/>
                </a:cubicBezTo>
                <a:lnTo>
                  <a:pt x="77274" y="1365161"/>
                </a:lnTo>
                <a:lnTo>
                  <a:pt x="25758" y="1442434"/>
                </a:lnTo>
                <a:lnTo>
                  <a:pt x="0" y="1481070"/>
                </a:ln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257" y="6324600"/>
            <a:ext cx="4176143" cy="338554"/>
          </a:xfrm>
          <a:prstGeom prst="rect">
            <a:avLst/>
          </a:prstGeom>
          <a:noFill/>
        </p:spPr>
        <p:txBody>
          <a:bodyPr wrap="none" rtlCol="0">
            <a:spAutoFit/>
          </a:bodyPr>
          <a:lstStyle/>
          <a:p>
            <a:r>
              <a:rPr lang="en-US" sz="1600" dirty="0" smtClean="0"/>
              <a:t>Visceral motor output to post ganglionic neuron</a:t>
            </a:r>
            <a:endParaRPr lang="en-US" sz="1600" dirty="0"/>
          </a:p>
        </p:txBody>
      </p:sp>
    </p:spTree>
    <p:extLst>
      <p:ext uri="{BB962C8B-B14F-4D97-AF65-F5344CB8AC3E}">
        <p14:creationId xmlns:p14="http://schemas.microsoft.com/office/powerpoint/2010/main" val="372530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457200" y="152400"/>
            <a:ext cx="8229600" cy="914400"/>
          </a:xfrm>
        </p:spPr>
        <p:txBody>
          <a:bodyPr>
            <a:normAutofit fontScale="90000"/>
          </a:bodyPr>
          <a:lstStyle/>
          <a:p>
            <a:pPr eaLnBrk="1" hangingPunct="1"/>
            <a:r>
              <a:rPr lang="en-US" sz="3600" dirty="0" smtClean="0">
                <a:solidFill>
                  <a:schemeClr val="accent2"/>
                </a:solidFill>
                <a:latin typeface="Arial Unicode MS" charset="0"/>
              </a:rPr>
              <a:t>Sympathetic </a:t>
            </a:r>
            <a:r>
              <a:rPr lang="en-US" sz="3600" dirty="0" smtClean="0">
                <a:solidFill>
                  <a:schemeClr val="accent2"/>
                </a:solidFill>
                <a:latin typeface="Arial Unicode MS" charset="0"/>
              </a:rPr>
              <a:t>ganglion </a:t>
            </a:r>
            <a:r>
              <a:rPr lang="en-US" sz="3600" dirty="0" smtClean="0">
                <a:solidFill>
                  <a:schemeClr val="accent2"/>
                </a:solidFill>
                <a:latin typeface="Arial Unicode MS" charset="0"/>
              </a:rPr>
              <a:t>cells:</a:t>
            </a:r>
            <a:br>
              <a:rPr lang="en-US" sz="3600" dirty="0" smtClean="0">
                <a:solidFill>
                  <a:schemeClr val="accent2"/>
                </a:solidFill>
                <a:latin typeface="Arial Unicode MS" charset="0"/>
              </a:rPr>
            </a:br>
            <a:r>
              <a:rPr lang="en-US" sz="1800" dirty="0" smtClean="0">
                <a:solidFill>
                  <a:schemeClr val="accent2"/>
                </a:solidFill>
                <a:latin typeface="Arial Unicode MS" charset="0"/>
              </a:rPr>
              <a:t>multipolar neurons that reside entirely within the PNS </a:t>
            </a:r>
            <a:br>
              <a:rPr lang="en-US" sz="1800" dirty="0" smtClean="0">
                <a:solidFill>
                  <a:schemeClr val="accent2"/>
                </a:solidFill>
                <a:latin typeface="Arial Unicode MS" charset="0"/>
              </a:rPr>
            </a:br>
            <a:r>
              <a:rPr lang="en-US" sz="1800" dirty="0" smtClean="0">
                <a:solidFill>
                  <a:schemeClr val="accent2"/>
                </a:solidFill>
                <a:latin typeface="Arial Unicode MS" charset="0"/>
              </a:rPr>
              <a:t>in </a:t>
            </a:r>
            <a:r>
              <a:rPr lang="en-US" sz="1800" b="1" dirty="0" smtClean="0">
                <a:solidFill>
                  <a:schemeClr val="accent2"/>
                </a:solidFill>
                <a:latin typeface="Arial Unicode MS" charset="0"/>
              </a:rPr>
              <a:t>sympathetic chain ganglia </a:t>
            </a:r>
            <a:r>
              <a:rPr lang="en-US" sz="1800" dirty="0" smtClean="0">
                <a:solidFill>
                  <a:schemeClr val="accent2"/>
                </a:solidFill>
                <a:latin typeface="Arial Unicode MS" charset="0"/>
              </a:rPr>
              <a:t>and </a:t>
            </a:r>
            <a:r>
              <a:rPr lang="en-US" sz="1800" b="1" dirty="0" smtClean="0">
                <a:solidFill>
                  <a:schemeClr val="accent2"/>
                </a:solidFill>
                <a:latin typeface="Arial Unicode MS" charset="0"/>
              </a:rPr>
              <a:t>“pre-aortic” ganglia</a:t>
            </a:r>
            <a:endParaRPr lang="en-US" sz="1800" b="1" dirty="0" smtClean="0">
              <a:solidFill>
                <a:schemeClr val="accent2"/>
              </a:solidFill>
              <a:latin typeface="Arial Unicode MS" charset="0"/>
            </a:endParaRPr>
          </a:p>
        </p:txBody>
      </p:sp>
      <p:pic>
        <p:nvPicPr>
          <p:cNvPr id="23555" name="Picture 7" descr="symphGang7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284288"/>
            <a:ext cx="7391400" cy="5211762"/>
          </a:xfrm>
          <a:noFill/>
        </p:spPr>
      </p:pic>
    </p:spTree>
    <p:extLst>
      <p:ext uri="{BB962C8B-B14F-4D97-AF65-F5344CB8AC3E}">
        <p14:creationId xmlns:p14="http://schemas.microsoft.com/office/powerpoint/2010/main" val="31768254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457200" y="152400"/>
            <a:ext cx="8229600" cy="914400"/>
          </a:xfrm>
        </p:spPr>
        <p:txBody>
          <a:bodyPr>
            <a:normAutofit fontScale="90000"/>
          </a:bodyPr>
          <a:lstStyle/>
          <a:p>
            <a:pPr eaLnBrk="1" hangingPunct="1"/>
            <a:r>
              <a:rPr lang="en-US" sz="3200" dirty="0" smtClean="0">
                <a:solidFill>
                  <a:schemeClr val="accent2"/>
                </a:solidFill>
                <a:latin typeface="Arial Unicode MS" charset="0"/>
              </a:rPr>
              <a:t>Parasympathetic </a:t>
            </a:r>
            <a:r>
              <a:rPr lang="en-US" sz="3200" dirty="0" smtClean="0">
                <a:solidFill>
                  <a:schemeClr val="accent2"/>
                </a:solidFill>
                <a:latin typeface="Arial Unicode MS" charset="0"/>
              </a:rPr>
              <a:t>ganglion </a:t>
            </a:r>
            <a:r>
              <a:rPr lang="en-US" sz="3200" dirty="0" smtClean="0">
                <a:solidFill>
                  <a:schemeClr val="accent2"/>
                </a:solidFill>
                <a:latin typeface="Arial Unicode MS" charset="0"/>
              </a:rPr>
              <a:t>cells:</a:t>
            </a:r>
            <a:r>
              <a:rPr lang="en-US" sz="3200" dirty="0" smtClean="0">
                <a:solidFill>
                  <a:schemeClr val="accent2"/>
                </a:solidFill>
                <a:latin typeface="Arial Unicode MS" charset="0"/>
              </a:rPr>
              <a:t/>
            </a:r>
            <a:br>
              <a:rPr lang="en-US" sz="3200" dirty="0" smtClean="0">
                <a:solidFill>
                  <a:schemeClr val="accent2"/>
                </a:solidFill>
                <a:latin typeface="Arial Unicode MS" charset="0"/>
              </a:rPr>
            </a:br>
            <a:r>
              <a:rPr lang="en-US" sz="1800" dirty="0" smtClean="0">
                <a:solidFill>
                  <a:schemeClr val="accent2"/>
                </a:solidFill>
                <a:latin typeface="Arial Unicode MS" charset="0"/>
              </a:rPr>
              <a:t>multipolar neurons that also reside entirely within the PNS</a:t>
            </a:r>
            <a:br>
              <a:rPr lang="en-US" sz="1800" dirty="0" smtClean="0">
                <a:solidFill>
                  <a:schemeClr val="accent2"/>
                </a:solidFill>
                <a:latin typeface="Arial Unicode MS" charset="0"/>
              </a:rPr>
            </a:br>
            <a:r>
              <a:rPr lang="en-US" sz="1800" b="1" dirty="0" smtClean="0">
                <a:solidFill>
                  <a:schemeClr val="accent2"/>
                </a:solidFill>
                <a:latin typeface="Arial Unicode MS" charset="0"/>
              </a:rPr>
              <a:t>in the wall </a:t>
            </a:r>
            <a:r>
              <a:rPr lang="en-US" sz="1800" dirty="0" smtClean="0">
                <a:solidFill>
                  <a:schemeClr val="accent2"/>
                </a:solidFill>
                <a:latin typeface="Arial Unicode MS" charset="0"/>
              </a:rPr>
              <a:t>of the innervated organ </a:t>
            </a:r>
            <a:r>
              <a:rPr lang="en-US" sz="2000" dirty="0" smtClean="0">
                <a:solidFill>
                  <a:schemeClr val="accent2"/>
                </a:solidFill>
                <a:latin typeface="Arial Unicode MS" charset="0"/>
              </a:rPr>
              <a:t/>
            </a:r>
            <a:br>
              <a:rPr lang="en-US" sz="2000" dirty="0" smtClean="0">
                <a:solidFill>
                  <a:schemeClr val="accent2"/>
                </a:solidFill>
                <a:latin typeface="Arial Unicode MS" charset="0"/>
              </a:rPr>
            </a:br>
            <a:r>
              <a:rPr lang="en-US" sz="1600" dirty="0" smtClean="0">
                <a:solidFill>
                  <a:schemeClr val="accent2"/>
                </a:solidFill>
                <a:latin typeface="Arial Unicode MS" charset="0"/>
              </a:rPr>
              <a:t>(shown here in the seminal vesicle)</a:t>
            </a:r>
            <a:endParaRPr lang="en-US" sz="1600" b="1" i="1" dirty="0" smtClean="0">
              <a:solidFill>
                <a:schemeClr val="accent2"/>
              </a:solidFill>
              <a:latin typeface="Arial Unicode MS" charset="0"/>
            </a:endParaRPr>
          </a:p>
        </p:txBody>
      </p:sp>
      <p:pic>
        <p:nvPicPr>
          <p:cNvPr id="24579" name="Picture 7" descr="semVes7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328738"/>
            <a:ext cx="8001000" cy="5453062"/>
          </a:xfrm>
          <a:noFill/>
        </p:spPr>
      </p:pic>
    </p:spTree>
    <p:extLst>
      <p:ext uri="{BB962C8B-B14F-4D97-AF65-F5344CB8AC3E}">
        <p14:creationId xmlns:p14="http://schemas.microsoft.com/office/powerpoint/2010/main" val="10837911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457200" y="228600"/>
            <a:ext cx="8229600" cy="457200"/>
          </a:xfrm>
        </p:spPr>
        <p:txBody>
          <a:bodyPr>
            <a:normAutofit fontScale="90000"/>
          </a:bodyPr>
          <a:lstStyle/>
          <a:p>
            <a:pPr eaLnBrk="1" hangingPunct="1"/>
            <a:r>
              <a:rPr lang="en-US" sz="2800" b="1" dirty="0" smtClean="0">
                <a:solidFill>
                  <a:srgbClr val="006699"/>
                </a:solidFill>
              </a:rPr>
              <a:t>Parasympathetic ganglia in the wall of the gut</a:t>
            </a:r>
            <a:endParaRPr lang="en-US" sz="2800" b="1" dirty="0" smtClean="0">
              <a:solidFill>
                <a:srgbClr val="006699"/>
              </a:solidFill>
            </a:endParaRPr>
          </a:p>
        </p:txBody>
      </p:sp>
      <p:pic>
        <p:nvPicPr>
          <p:cNvPr id="28675" name="Content Placeholder 6" descr="155-Gang8x.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5813" y="1600200"/>
            <a:ext cx="5032375" cy="4525963"/>
          </a:xfrm>
        </p:spPr>
      </p:pic>
      <p:pic>
        <p:nvPicPr>
          <p:cNvPr id="28676" name="Picture 6" descr="SmIgan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04800" y="990600"/>
            <a:ext cx="83820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55-Gang8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657600"/>
            <a:ext cx="32766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001000" y="6172200"/>
            <a:ext cx="1524000" cy="400050"/>
          </a:xfrm>
          <a:prstGeom prst="rect">
            <a:avLst/>
          </a:prstGeom>
          <a:noFill/>
        </p:spPr>
        <p:txBody>
          <a:bodyPr>
            <a:spAutoFit/>
          </a:bodyPr>
          <a:lstStyle/>
          <a:p>
            <a:pPr>
              <a:defRPr/>
            </a:pPr>
            <a:r>
              <a:rPr lang="en-US" b="1" dirty="0">
                <a:solidFill>
                  <a:schemeClr val="accent2">
                    <a:lumMod val="75000"/>
                  </a:schemeClr>
                </a:solidFill>
                <a:latin typeface="Arial Unicode MS" pitchFamily="34" charset="-128"/>
                <a:ea typeface="Arial Unicode MS" pitchFamily="34" charset="-128"/>
                <a:cs typeface="Arial Unicode MS" pitchFamily="34" charset="-128"/>
              </a:rPr>
              <a:t>#155</a:t>
            </a:r>
          </a:p>
        </p:txBody>
      </p:sp>
      <p:sp>
        <p:nvSpPr>
          <p:cNvPr id="10" name="Freeform 9"/>
          <p:cNvSpPr/>
          <p:nvPr/>
        </p:nvSpPr>
        <p:spPr>
          <a:xfrm>
            <a:off x="3592513" y="4138613"/>
            <a:ext cx="1928812" cy="2087562"/>
          </a:xfrm>
          <a:custGeom>
            <a:avLst/>
            <a:gdLst>
              <a:gd name="connsiteX0" fmla="*/ 1412763 w 1928453"/>
              <a:gd name="connsiteY0" fmla="*/ 2086708 h 2088662"/>
              <a:gd name="connsiteX1" fmla="*/ 1401040 w 1928453"/>
              <a:gd name="connsiteY1" fmla="*/ 2051539 h 2088662"/>
              <a:gd name="connsiteX2" fmla="*/ 1307255 w 1928453"/>
              <a:gd name="connsiteY2" fmla="*/ 2016369 h 2088662"/>
              <a:gd name="connsiteX3" fmla="*/ 1248640 w 1928453"/>
              <a:gd name="connsiteY3" fmla="*/ 1969477 h 2088662"/>
              <a:gd name="connsiteX4" fmla="*/ 1225194 w 1928453"/>
              <a:gd name="connsiteY4" fmla="*/ 1934308 h 2088662"/>
              <a:gd name="connsiteX5" fmla="*/ 1201747 w 1928453"/>
              <a:gd name="connsiteY5" fmla="*/ 1910862 h 2088662"/>
              <a:gd name="connsiteX6" fmla="*/ 1154855 w 1928453"/>
              <a:gd name="connsiteY6" fmla="*/ 1840523 h 2088662"/>
              <a:gd name="connsiteX7" fmla="*/ 1096240 w 1928453"/>
              <a:gd name="connsiteY7" fmla="*/ 1735016 h 2088662"/>
              <a:gd name="connsiteX8" fmla="*/ 1049347 w 1928453"/>
              <a:gd name="connsiteY8" fmla="*/ 1676400 h 2088662"/>
              <a:gd name="connsiteX9" fmla="*/ 979009 w 1928453"/>
              <a:gd name="connsiteY9" fmla="*/ 1606062 h 2088662"/>
              <a:gd name="connsiteX10" fmla="*/ 861778 w 1928453"/>
              <a:gd name="connsiteY10" fmla="*/ 1524000 h 2088662"/>
              <a:gd name="connsiteX11" fmla="*/ 826609 w 1928453"/>
              <a:gd name="connsiteY11" fmla="*/ 1500554 h 2088662"/>
              <a:gd name="connsiteX12" fmla="*/ 779717 w 1928453"/>
              <a:gd name="connsiteY12" fmla="*/ 1477108 h 2088662"/>
              <a:gd name="connsiteX13" fmla="*/ 756271 w 1928453"/>
              <a:gd name="connsiteY13" fmla="*/ 1441939 h 2088662"/>
              <a:gd name="connsiteX14" fmla="*/ 721101 w 1928453"/>
              <a:gd name="connsiteY14" fmla="*/ 1371600 h 2088662"/>
              <a:gd name="connsiteX15" fmla="*/ 674209 w 1928453"/>
              <a:gd name="connsiteY15" fmla="*/ 1359877 h 2088662"/>
              <a:gd name="connsiteX16" fmla="*/ 650763 w 1928453"/>
              <a:gd name="connsiteY16" fmla="*/ 1324708 h 2088662"/>
              <a:gd name="connsiteX17" fmla="*/ 615594 w 1928453"/>
              <a:gd name="connsiteY17" fmla="*/ 1301262 h 2088662"/>
              <a:gd name="connsiteX18" fmla="*/ 545255 w 1928453"/>
              <a:gd name="connsiteY18" fmla="*/ 1254369 h 2088662"/>
              <a:gd name="connsiteX19" fmla="*/ 474917 w 1928453"/>
              <a:gd name="connsiteY19" fmla="*/ 1113692 h 2088662"/>
              <a:gd name="connsiteX20" fmla="*/ 439747 w 1928453"/>
              <a:gd name="connsiteY20" fmla="*/ 1090246 h 2088662"/>
              <a:gd name="connsiteX21" fmla="*/ 392855 w 1928453"/>
              <a:gd name="connsiteY21" fmla="*/ 1019908 h 2088662"/>
              <a:gd name="connsiteX22" fmla="*/ 369409 w 1928453"/>
              <a:gd name="connsiteY22" fmla="*/ 973016 h 2088662"/>
              <a:gd name="connsiteX23" fmla="*/ 334240 w 1928453"/>
              <a:gd name="connsiteY23" fmla="*/ 949569 h 2088662"/>
              <a:gd name="connsiteX24" fmla="*/ 299071 w 1928453"/>
              <a:gd name="connsiteY24" fmla="*/ 879231 h 2088662"/>
              <a:gd name="connsiteX25" fmla="*/ 275624 w 1928453"/>
              <a:gd name="connsiteY25" fmla="*/ 855785 h 2088662"/>
              <a:gd name="connsiteX26" fmla="*/ 193563 w 1928453"/>
              <a:gd name="connsiteY26" fmla="*/ 762000 h 2088662"/>
              <a:gd name="connsiteX27" fmla="*/ 146671 w 1928453"/>
              <a:gd name="connsiteY27" fmla="*/ 691662 h 2088662"/>
              <a:gd name="connsiteX28" fmla="*/ 134947 w 1928453"/>
              <a:gd name="connsiteY28" fmla="*/ 644769 h 2088662"/>
              <a:gd name="connsiteX29" fmla="*/ 123224 w 1928453"/>
              <a:gd name="connsiteY29" fmla="*/ 609600 h 2088662"/>
              <a:gd name="connsiteX30" fmla="*/ 111501 w 1928453"/>
              <a:gd name="connsiteY30" fmla="*/ 539262 h 2088662"/>
              <a:gd name="connsiteX31" fmla="*/ 76332 w 1928453"/>
              <a:gd name="connsiteY31" fmla="*/ 269631 h 2088662"/>
              <a:gd name="connsiteX32" fmla="*/ 52886 w 1928453"/>
              <a:gd name="connsiteY32" fmla="*/ 222739 h 2088662"/>
              <a:gd name="connsiteX33" fmla="*/ 29440 w 1928453"/>
              <a:gd name="connsiteY33" fmla="*/ 140677 h 2088662"/>
              <a:gd name="connsiteX34" fmla="*/ 5994 w 1928453"/>
              <a:gd name="connsiteY34" fmla="*/ 58616 h 2088662"/>
              <a:gd name="connsiteX35" fmla="*/ 17717 w 1928453"/>
              <a:gd name="connsiteY35" fmla="*/ 23446 h 2088662"/>
              <a:gd name="connsiteX36" fmla="*/ 88055 w 1928453"/>
              <a:gd name="connsiteY36" fmla="*/ 0 h 2088662"/>
              <a:gd name="connsiteX37" fmla="*/ 252178 w 1928453"/>
              <a:gd name="connsiteY37" fmla="*/ 11723 h 2088662"/>
              <a:gd name="connsiteX38" fmla="*/ 310794 w 1928453"/>
              <a:gd name="connsiteY38" fmla="*/ 23446 h 2088662"/>
              <a:gd name="connsiteX39" fmla="*/ 381132 w 1928453"/>
              <a:gd name="connsiteY39" fmla="*/ 70339 h 2088662"/>
              <a:gd name="connsiteX40" fmla="*/ 416301 w 1928453"/>
              <a:gd name="connsiteY40" fmla="*/ 93785 h 2088662"/>
              <a:gd name="connsiteX41" fmla="*/ 451471 w 1928453"/>
              <a:gd name="connsiteY41" fmla="*/ 117231 h 2088662"/>
              <a:gd name="connsiteX42" fmla="*/ 486640 w 1928453"/>
              <a:gd name="connsiteY42" fmla="*/ 152400 h 2088662"/>
              <a:gd name="connsiteX43" fmla="*/ 510086 w 1928453"/>
              <a:gd name="connsiteY43" fmla="*/ 187569 h 2088662"/>
              <a:gd name="connsiteX44" fmla="*/ 545255 w 1928453"/>
              <a:gd name="connsiteY44" fmla="*/ 199292 h 2088662"/>
              <a:gd name="connsiteX45" fmla="*/ 592147 w 1928453"/>
              <a:gd name="connsiteY45" fmla="*/ 257908 h 2088662"/>
              <a:gd name="connsiteX46" fmla="*/ 685932 w 1928453"/>
              <a:gd name="connsiteY46" fmla="*/ 339969 h 2088662"/>
              <a:gd name="connsiteX47" fmla="*/ 709378 w 1928453"/>
              <a:gd name="connsiteY47" fmla="*/ 363416 h 2088662"/>
              <a:gd name="connsiteX48" fmla="*/ 779717 w 1928453"/>
              <a:gd name="connsiteY48" fmla="*/ 410308 h 2088662"/>
              <a:gd name="connsiteX49" fmla="*/ 826609 w 1928453"/>
              <a:gd name="connsiteY49" fmla="*/ 480646 h 2088662"/>
              <a:gd name="connsiteX50" fmla="*/ 850055 w 1928453"/>
              <a:gd name="connsiteY50" fmla="*/ 515816 h 2088662"/>
              <a:gd name="connsiteX51" fmla="*/ 908671 w 1928453"/>
              <a:gd name="connsiteY51" fmla="*/ 574431 h 2088662"/>
              <a:gd name="connsiteX52" fmla="*/ 955563 w 1928453"/>
              <a:gd name="connsiteY52" fmla="*/ 621323 h 2088662"/>
              <a:gd name="connsiteX53" fmla="*/ 1002455 w 1928453"/>
              <a:gd name="connsiteY53" fmla="*/ 656492 h 2088662"/>
              <a:gd name="connsiteX54" fmla="*/ 1025901 w 1928453"/>
              <a:gd name="connsiteY54" fmla="*/ 679939 h 2088662"/>
              <a:gd name="connsiteX55" fmla="*/ 1061071 w 1928453"/>
              <a:gd name="connsiteY55" fmla="*/ 703385 h 2088662"/>
              <a:gd name="connsiteX56" fmla="*/ 1131409 w 1928453"/>
              <a:gd name="connsiteY56" fmla="*/ 773723 h 2088662"/>
              <a:gd name="connsiteX57" fmla="*/ 1154855 w 1928453"/>
              <a:gd name="connsiteY57" fmla="*/ 808892 h 2088662"/>
              <a:gd name="connsiteX58" fmla="*/ 1213471 w 1928453"/>
              <a:gd name="connsiteY58" fmla="*/ 867508 h 2088662"/>
              <a:gd name="connsiteX59" fmla="*/ 1272086 w 1928453"/>
              <a:gd name="connsiteY59" fmla="*/ 926123 h 2088662"/>
              <a:gd name="connsiteX60" fmla="*/ 1365871 w 1928453"/>
              <a:gd name="connsiteY60" fmla="*/ 1008185 h 2088662"/>
              <a:gd name="connsiteX61" fmla="*/ 1401040 w 1928453"/>
              <a:gd name="connsiteY61" fmla="*/ 1031631 h 2088662"/>
              <a:gd name="connsiteX62" fmla="*/ 1459655 w 1928453"/>
              <a:gd name="connsiteY62" fmla="*/ 1101969 h 2088662"/>
              <a:gd name="connsiteX63" fmla="*/ 1494824 w 1928453"/>
              <a:gd name="connsiteY63" fmla="*/ 1125416 h 2088662"/>
              <a:gd name="connsiteX64" fmla="*/ 1541717 w 1928453"/>
              <a:gd name="connsiteY64" fmla="*/ 1184031 h 2088662"/>
              <a:gd name="connsiteX65" fmla="*/ 1576886 w 1928453"/>
              <a:gd name="connsiteY65" fmla="*/ 1219200 h 2088662"/>
              <a:gd name="connsiteX66" fmla="*/ 1635501 w 1928453"/>
              <a:gd name="connsiteY66" fmla="*/ 1301262 h 2088662"/>
              <a:gd name="connsiteX67" fmla="*/ 1647224 w 1928453"/>
              <a:gd name="connsiteY67" fmla="*/ 1336431 h 2088662"/>
              <a:gd name="connsiteX68" fmla="*/ 1670671 w 1928453"/>
              <a:gd name="connsiteY68" fmla="*/ 1359877 h 2088662"/>
              <a:gd name="connsiteX69" fmla="*/ 1729286 w 1928453"/>
              <a:gd name="connsiteY69" fmla="*/ 1430216 h 2088662"/>
              <a:gd name="connsiteX70" fmla="*/ 1764455 w 1928453"/>
              <a:gd name="connsiteY70" fmla="*/ 1500554 h 2088662"/>
              <a:gd name="connsiteX71" fmla="*/ 1776178 w 1928453"/>
              <a:gd name="connsiteY71" fmla="*/ 1535723 h 2088662"/>
              <a:gd name="connsiteX72" fmla="*/ 1811347 w 1928453"/>
              <a:gd name="connsiteY72" fmla="*/ 1559169 h 2088662"/>
              <a:gd name="connsiteX73" fmla="*/ 1823071 w 1928453"/>
              <a:gd name="connsiteY73" fmla="*/ 1594339 h 2088662"/>
              <a:gd name="connsiteX74" fmla="*/ 1905132 w 1928453"/>
              <a:gd name="connsiteY74" fmla="*/ 1699846 h 2088662"/>
              <a:gd name="connsiteX75" fmla="*/ 1905132 w 1928453"/>
              <a:gd name="connsiteY75" fmla="*/ 1863969 h 2088662"/>
              <a:gd name="connsiteX76" fmla="*/ 1881686 w 1928453"/>
              <a:gd name="connsiteY76" fmla="*/ 1887416 h 2088662"/>
              <a:gd name="connsiteX77" fmla="*/ 1858240 w 1928453"/>
              <a:gd name="connsiteY77" fmla="*/ 1922585 h 2088662"/>
              <a:gd name="connsiteX78" fmla="*/ 1823071 w 1928453"/>
              <a:gd name="connsiteY78" fmla="*/ 1934308 h 2088662"/>
              <a:gd name="connsiteX79" fmla="*/ 1799624 w 1928453"/>
              <a:gd name="connsiteY79" fmla="*/ 1957754 h 2088662"/>
              <a:gd name="connsiteX80" fmla="*/ 1635501 w 1928453"/>
              <a:gd name="connsiteY80" fmla="*/ 2028092 h 2088662"/>
              <a:gd name="connsiteX81" fmla="*/ 1565163 w 1928453"/>
              <a:gd name="connsiteY81" fmla="*/ 2051539 h 2088662"/>
              <a:gd name="connsiteX82" fmla="*/ 1529994 w 1928453"/>
              <a:gd name="connsiteY82" fmla="*/ 2063262 h 2088662"/>
              <a:gd name="connsiteX83" fmla="*/ 1412763 w 1928453"/>
              <a:gd name="connsiteY83" fmla="*/ 2086708 h 208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28453" h="2088662">
                <a:moveTo>
                  <a:pt x="1412763" y="2086708"/>
                </a:moveTo>
                <a:cubicBezTo>
                  <a:pt x="1391271" y="2084754"/>
                  <a:pt x="1409778" y="2060277"/>
                  <a:pt x="1401040" y="2051539"/>
                </a:cubicBezTo>
                <a:cubicBezTo>
                  <a:pt x="1380605" y="2031104"/>
                  <a:pt x="1333424" y="2022911"/>
                  <a:pt x="1307255" y="2016369"/>
                </a:cubicBezTo>
                <a:cubicBezTo>
                  <a:pt x="1240062" y="1915580"/>
                  <a:pt x="1329532" y="2034191"/>
                  <a:pt x="1248640" y="1969477"/>
                </a:cubicBezTo>
                <a:cubicBezTo>
                  <a:pt x="1237638" y="1960675"/>
                  <a:pt x="1233996" y="1945310"/>
                  <a:pt x="1225194" y="1934308"/>
                </a:cubicBezTo>
                <a:cubicBezTo>
                  <a:pt x="1218289" y="1925677"/>
                  <a:pt x="1208379" y="1919704"/>
                  <a:pt x="1201747" y="1910862"/>
                </a:cubicBezTo>
                <a:cubicBezTo>
                  <a:pt x="1184840" y="1888319"/>
                  <a:pt x="1163766" y="1867256"/>
                  <a:pt x="1154855" y="1840523"/>
                </a:cubicBezTo>
                <a:cubicBezTo>
                  <a:pt x="1140113" y="1796297"/>
                  <a:pt x="1136551" y="1775328"/>
                  <a:pt x="1096240" y="1735016"/>
                </a:cubicBezTo>
                <a:cubicBezTo>
                  <a:pt x="993201" y="1631973"/>
                  <a:pt x="1167686" y="1809530"/>
                  <a:pt x="1049347" y="1676400"/>
                </a:cubicBezTo>
                <a:cubicBezTo>
                  <a:pt x="1027318" y="1651618"/>
                  <a:pt x="1005535" y="1625957"/>
                  <a:pt x="979009" y="1606062"/>
                </a:cubicBezTo>
                <a:cubicBezTo>
                  <a:pt x="909572" y="1553983"/>
                  <a:pt x="948377" y="1581732"/>
                  <a:pt x="861778" y="1524000"/>
                </a:cubicBezTo>
                <a:cubicBezTo>
                  <a:pt x="850055" y="1516185"/>
                  <a:pt x="839211" y="1506855"/>
                  <a:pt x="826609" y="1500554"/>
                </a:cubicBezTo>
                <a:lnTo>
                  <a:pt x="779717" y="1477108"/>
                </a:lnTo>
                <a:cubicBezTo>
                  <a:pt x="771902" y="1465385"/>
                  <a:pt x="762572" y="1454541"/>
                  <a:pt x="756271" y="1441939"/>
                </a:cubicBezTo>
                <a:cubicBezTo>
                  <a:pt x="744569" y="1418535"/>
                  <a:pt x="746297" y="1388397"/>
                  <a:pt x="721101" y="1371600"/>
                </a:cubicBezTo>
                <a:cubicBezTo>
                  <a:pt x="707695" y="1362663"/>
                  <a:pt x="689840" y="1363785"/>
                  <a:pt x="674209" y="1359877"/>
                </a:cubicBezTo>
                <a:cubicBezTo>
                  <a:pt x="666394" y="1348154"/>
                  <a:pt x="660726" y="1334671"/>
                  <a:pt x="650763" y="1324708"/>
                </a:cubicBezTo>
                <a:cubicBezTo>
                  <a:pt x="640800" y="1314745"/>
                  <a:pt x="626596" y="1310063"/>
                  <a:pt x="615594" y="1301262"/>
                </a:cubicBezTo>
                <a:cubicBezTo>
                  <a:pt x="555921" y="1253524"/>
                  <a:pt x="639773" y="1301630"/>
                  <a:pt x="545255" y="1254369"/>
                </a:cubicBezTo>
                <a:cubicBezTo>
                  <a:pt x="531881" y="1214247"/>
                  <a:pt x="513874" y="1139662"/>
                  <a:pt x="474917" y="1113692"/>
                </a:cubicBezTo>
                <a:lnTo>
                  <a:pt x="439747" y="1090246"/>
                </a:lnTo>
                <a:cubicBezTo>
                  <a:pt x="424116" y="1066800"/>
                  <a:pt x="405457" y="1045112"/>
                  <a:pt x="392855" y="1019908"/>
                </a:cubicBezTo>
                <a:cubicBezTo>
                  <a:pt x="385040" y="1004277"/>
                  <a:pt x="380597" y="986441"/>
                  <a:pt x="369409" y="973016"/>
                </a:cubicBezTo>
                <a:cubicBezTo>
                  <a:pt x="360389" y="962192"/>
                  <a:pt x="345963" y="957385"/>
                  <a:pt x="334240" y="949569"/>
                </a:cubicBezTo>
                <a:cubicBezTo>
                  <a:pt x="321858" y="912424"/>
                  <a:pt x="325042" y="911695"/>
                  <a:pt x="299071" y="879231"/>
                </a:cubicBezTo>
                <a:cubicBezTo>
                  <a:pt x="292166" y="870600"/>
                  <a:pt x="282256" y="864627"/>
                  <a:pt x="275624" y="855785"/>
                </a:cubicBezTo>
                <a:cubicBezTo>
                  <a:pt x="207238" y="764604"/>
                  <a:pt x="259018" y="805636"/>
                  <a:pt x="193563" y="762000"/>
                </a:cubicBezTo>
                <a:cubicBezTo>
                  <a:pt x="177932" y="738554"/>
                  <a:pt x="153506" y="718999"/>
                  <a:pt x="146671" y="691662"/>
                </a:cubicBezTo>
                <a:cubicBezTo>
                  <a:pt x="142763" y="676031"/>
                  <a:pt x="139373" y="660261"/>
                  <a:pt x="134947" y="644769"/>
                </a:cubicBezTo>
                <a:cubicBezTo>
                  <a:pt x="131552" y="632887"/>
                  <a:pt x="125905" y="621663"/>
                  <a:pt x="123224" y="609600"/>
                </a:cubicBezTo>
                <a:cubicBezTo>
                  <a:pt x="118068" y="586397"/>
                  <a:pt x="115409" y="562708"/>
                  <a:pt x="111501" y="539262"/>
                </a:cubicBezTo>
                <a:cubicBezTo>
                  <a:pt x="108207" y="489846"/>
                  <a:pt x="108227" y="333420"/>
                  <a:pt x="76332" y="269631"/>
                </a:cubicBezTo>
                <a:lnTo>
                  <a:pt x="52886" y="222739"/>
                </a:lnTo>
                <a:cubicBezTo>
                  <a:pt x="16241" y="76157"/>
                  <a:pt x="63073" y="258393"/>
                  <a:pt x="29440" y="140677"/>
                </a:cubicBezTo>
                <a:cubicBezTo>
                  <a:pt x="0" y="37637"/>
                  <a:pt x="34102" y="142939"/>
                  <a:pt x="5994" y="58616"/>
                </a:cubicBezTo>
                <a:cubicBezTo>
                  <a:pt x="9902" y="46893"/>
                  <a:pt x="7661" y="30629"/>
                  <a:pt x="17717" y="23446"/>
                </a:cubicBezTo>
                <a:cubicBezTo>
                  <a:pt x="37828" y="9081"/>
                  <a:pt x="88055" y="0"/>
                  <a:pt x="88055" y="0"/>
                </a:cubicBezTo>
                <a:cubicBezTo>
                  <a:pt x="142763" y="3908"/>
                  <a:pt x="197632" y="5981"/>
                  <a:pt x="252178" y="11723"/>
                </a:cubicBezTo>
                <a:cubicBezTo>
                  <a:pt x="271994" y="13809"/>
                  <a:pt x="292654" y="15201"/>
                  <a:pt x="310794" y="23446"/>
                </a:cubicBezTo>
                <a:cubicBezTo>
                  <a:pt x="336447" y="35107"/>
                  <a:pt x="357686" y="54708"/>
                  <a:pt x="381132" y="70339"/>
                </a:cubicBezTo>
                <a:lnTo>
                  <a:pt x="416301" y="93785"/>
                </a:lnTo>
                <a:cubicBezTo>
                  <a:pt x="428024" y="101600"/>
                  <a:pt x="441508" y="107268"/>
                  <a:pt x="451471" y="117231"/>
                </a:cubicBezTo>
                <a:cubicBezTo>
                  <a:pt x="463194" y="128954"/>
                  <a:pt x="476026" y="139664"/>
                  <a:pt x="486640" y="152400"/>
                </a:cubicBezTo>
                <a:cubicBezTo>
                  <a:pt x="495660" y="163224"/>
                  <a:pt x="499084" y="178767"/>
                  <a:pt x="510086" y="187569"/>
                </a:cubicBezTo>
                <a:cubicBezTo>
                  <a:pt x="519735" y="195288"/>
                  <a:pt x="533532" y="195384"/>
                  <a:pt x="545255" y="199292"/>
                </a:cubicBezTo>
                <a:cubicBezTo>
                  <a:pt x="636695" y="290736"/>
                  <a:pt x="488595" y="139565"/>
                  <a:pt x="592147" y="257908"/>
                </a:cubicBezTo>
                <a:cubicBezTo>
                  <a:pt x="676515" y="354328"/>
                  <a:pt x="619721" y="286999"/>
                  <a:pt x="685932" y="339969"/>
                </a:cubicBezTo>
                <a:cubicBezTo>
                  <a:pt x="694563" y="346874"/>
                  <a:pt x="700536" y="356784"/>
                  <a:pt x="709378" y="363416"/>
                </a:cubicBezTo>
                <a:cubicBezTo>
                  <a:pt x="731921" y="380323"/>
                  <a:pt x="779717" y="410308"/>
                  <a:pt x="779717" y="410308"/>
                </a:cubicBezTo>
                <a:lnTo>
                  <a:pt x="826609" y="480646"/>
                </a:lnTo>
                <a:cubicBezTo>
                  <a:pt x="834424" y="492369"/>
                  <a:pt x="840092" y="505853"/>
                  <a:pt x="850055" y="515816"/>
                </a:cubicBezTo>
                <a:lnTo>
                  <a:pt x="908671" y="574431"/>
                </a:lnTo>
                <a:cubicBezTo>
                  <a:pt x="924302" y="590062"/>
                  <a:pt x="937879" y="608060"/>
                  <a:pt x="955563" y="621323"/>
                </a:cubicBezTo>
                <a:cubicBezTo>
                  <a:pt x="971194" y="633046"/>
                  <a:pt x="987445" y="643984"/>
                  <a:pt x="1002455" y="656492"/>
                </a:cubicBezTo>
                <a:cubicBezTo>
                  <a:pt x="1010946" y="663568"/>
                  <a:pt x="1017270" y="673034"/>
                  <a:pt x="1025901" y="679939"/>
                </a:cubicBezTo>
                <a:cubicBezTo>
                  <a:pt x="1036903" y="688741"/>
                  <a:pt x="1050540" y="694024"/>
                  <a:pt x="1061071" y="703385"/>
                </a:cubicBezTo>
                <a:cubicBezTo>
                  <a:pt x="1085853" y="725414"/>
                  <a:pt x="1113016" y="746134"/>
                  <a:pt x="1131409" y="773723"/>
                </a:cubicBezTo>
                <a:cubicBezTo>
                  <a:pt x="1139224" y="785446"/>
                  <a:pt x="1145577" y="798289"/>
                  <a:pt x="1154855" y="808892"/>
                </a:cubicBezTo>
                <a:cubicBezTo>
                  <a:pt x="1173051" y="829687"/>
                  <a:pt x="1198144" y="844517"/>
                  <a:pt x="1213471" y="867508"/>
                </a:cubicBezTo>
                <a:cubicBezTo>
                  <a:pt x="1244732" y="914400"/>
                  <a:pt x="1225194" y="894862"/>
                  <a:pt x="1272086" y="926123"/>
                </a:cubicBezTo>
                <a:cubicBezTo>
                  <a:pt x="1311163" y="984738"/>
                  <a:pt x="1283809" y="953477"/>
                  <a:pt x="1365871" y="1008185"/>
                </a:cubicBezTo>
                <a:lnTo>
                  <a:pt x="1401040" y="1031631"/>
                </a:lnTo>
                <a:cubicBezTo>
                  <a:pt x="1424094" y="1066212"/>
                  <a:pt x="1425806" y="1073761"/>
                  <a:pt x="1459655" y="1101969"/>
                </a:cubicBezTo>
                <a:cubicBezTo>
                  <a:pt x="1470479" y="1110989"/>
                  <a:pt x="1483822" y="1116614"/>
                  <a:pt x="1494824" y="1125416"/>
                </a:cubicBezTo>
                <a:cubicBezTo>
                  <a:pt x="1528935" y="1152705"/>
                  <a:pt x="1511247" y="1147467"/>
                  <a:pt x="1541717" y="1184031"/>
                </a:cubicBezTo>
                <a:cubicBezTo>
                  <a:pt x="1552331" y="1196767"/>
                  <a:pt x="1566097" y="1206612"/>
                  <a:pt x="1576886" y="1219200"/>
                </a:cubicBezTo>
                <a:cubicBezTo>
                  <a:pt x="1583261" y="1226638"/>
                  <a:pt x="1628078" y="1286415"/>
                  <a:pt x="1635501" y="1301262"/>
                </a:cubicBezTo>
                <a:cubicBezTo>
                  <a:pt x="1641027" y="1312315"/>
                  <a:pt x="1640866" y="1325835"/>
                  <a:pt x="1647224" y="1336431"/>
                </a:cubicBezTo>
                <a:cubicBezTo>
                  <a:pt x="1652911" y="1345909"/>
                  <a:pt x="1663766" y="1351246"/>
                  <a:pt x="1670671" y="1359877"/>
                </a:cubicBezTo>
                <a:cubicBezTo>
                  <a:pt x="1735966" y="1441495"/>
                  <a:pt x="1645731" y="1346659"/>
                  <a:pt x="1729286" y="1430216"/>
                </a:cubicBezTo>
                <a:cubicBezTo>
                  <a:pt x="1758752" y="1518614"/>
                  <a:pt x="1719004" y="1409652"/>
                  <a:pt x="1764455" y="1500554"/>
                </a:cubicBezTo>
                <a:cubicBezTo>
                  <a:pt x="1769981" y="1511607"/>
                  <a:pt x="1768459" y="1526074"/>
                  <a:pt x="1776178" y="1535723"/>
                </a:cubicBezTo>
                <a:cubicBezTo>
                  <a:pt x="1784980" y="1546725"/>
                  <a:pt x="1799624" y="1551354"/>
                  <a:pt x="1811347" y="1559169"/>
                </a:cubicBezTo>
                <a:cubicBezTo>
                  <a:pt x="1815255" y="1570892"/>
                  <a:pt x="1817070" y="1583537"/>
                  <a:pt x="1823071" y="1594339"/>
                </a:cubicBezTo>
                <a:cubicBezTo>
                  <a:pt x="1858127" y="1657439"/>
                  <a:pt x="1862412" y="1657126"/>
                  <a:pt x="1905132" y="1699846"/>
                </a:cubicBezTo>
                <a:cubicBezTo>
                  <a:pt x="1922279" y="1768436"/>
                  <a:pt x="1928453" y="1770686"/>
                  <a:pt x="1905132" y="1863969"/>
                </a:cubicBezTo>
                <a:cubicBezTo>
                  <a:pt x="1902451" y="1874692"/>
                  <a:pt x="1888591" y="1878785"/>
                  <a:pt x="1881686" y="1887416"/>
                </a:cubicBezTo>
                <a:cubicBezTo>
                  <a:pt x="1872885" y="1898418"/>
                  <a:pt x="1869242" y="1913783"/>
                  <a:pt x="1858240" y="1922585"/>
                </a:cubicBezTo>
                <a:cubicBezTo>
                  <a:pt x="1848591" y="1930304"/>
                  <a:pt x="1834794" y="1930400"/>
                  <a:pt x="1823071" y="1934308"/>
                </a:cubicBezTo>
                <a:cubicBezTo>
                  <a:pt x="1815255" y="1942123"/>
                  <a:pt x="1809102" y="1952067"/>
                  <a:pt x="1799624" y="1957754"/>
                </a:cubicBezTo>
                <a:cubicBezTo>
                  <a:pt x="1727187" y="2001216"/>
                  <a:pt x="1708272" y="2003835"/>
                  <a:pt x="1635501" y="2028092"/>
                </a:cubicBezTo>
                <a:lnTo>
                  <a:pt x="1565163" y="2051539"/>
                </a:lnTo>
                <a:cubicBezTo>
                  <a:pt x="1553440" y="2055447"/>
                  <a:pt x="1542227" y="2061514"/>
                  <a:pt x="1529994" y="2063262"/>
                </a:cubicBezTo>
                <a:cubicBezTo>
                  <a:pt x="1428590" y="2077748"/>
                  <a:pt x="1434255" y="2088662"/>
                  <a:pt x="1412763" y="2086708"/>
                </a:cubicBezTo>
                <a:close/>
              </a:path>
            </a:pathLst>
          </a:custGeom>
          <a:noFill/>
          <a:ln>
            <a:solidFill>
              <a:srgbClr val="0066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p:cNvSpPr/>
          <p:nvPr/>
        </p:nvSpPr>
        <p:spPr>
          <a:xfrm>
            <a:off x="1746250" y="1008063"/>
            <a:ext cx="1870075" cy="2708275"/>
          </a:xfrm>
          <a:custGeom>
            <a:avLst/>
            <a:gdLst>
              <a:gd name="connsiteX0" fmla="*/ 1606062 w 1870338"/>
              <a:gd name="connsiteY0" fmla="*/ 2684584 h 2708030"/>
              <a:gd name="connsiteX1" fmla="*/ 1535724 w 1870338"/>
              <a:gd name="connsiteY1" fmla="*/ 2672861 h 2708030"/>
              <a:gd name="connsiteX2" fmla="*/ 1500554 w 1870338"/>
              <a:gd name="connsiteY2" fmla="*/ 2661138 h 2708030"/>
              <a:gd name="connsiteX3" fmla="*/ 1230924 w 1870338"/>
              <a:gd name="connsiteY3" fmla="*/ 2637692 h 2708030"/>
              <a:gd name="connsiteX4" fmla="*/ 1160585 w 1870338"/>
              <a:gd name="connsiteY4" fmla="*/ 2625969 h 2708030"/>
              <a:gd name="connsiteX5" fmla="*/ 1113693 w 1870338"/>
              <a:gd name="connsiteY5" fmla="*/ 2614246 h 2708030"/>
              <a:gd name="connsiteX6" fmla="*/ 1008185 w 1870338"/>
              <a:gd name="connsiteY6" fmla="*/ 2602523 h 2708030"/>
              <a:gd name="connsiteX7" fmla="*/ 890954 w 1870338"/>
              <a:gd name="connsiteY7" fmla="*/ 2567353 h 2708030"/>
              <a:gd name="connsiteX8" fmla="*/ 820616 w 1870338"/>
              <a:gd name="connsiteY8" fmla="*/ 2532184 h 2708030"/>
              <a:gd name="connsiteX9" fmla="*/ 762000 w 1870338"/>
              <a:gd name="connsiteY9" fmla="*/ 2461846 h 2708030"/>
              <a:gd name="connsiteX10" fmla="*/ 726831 w 1870338"/>
              <a:gd name="connsiteY10" fmla="*/ 2438400 h 2708030"/>
              <a:gd name="connsiteX11" fmla="*/ 703385 w 1870338"/>
              <a:gd name="connsiteY11" fmla="*/ 2414953 h 2708030"/>
              <a:gd name="connsiteX12" fmla="*/ 621324 w 1870338"/>
              <a:gd name="connsiteY12" fmla="*/ 2368061 h 2708030"/>
              <a:gd name="connsiteX13" fmla="*/ 597877 w 1870338"/>
              <a:gd name="connsiteY13" fmla="*/ 2344615 h 2708030"/>
              <a:gd name="connsiteX14" fmla="*/ 480647 w 1870338"/>
              <a:gd name="connsiteY14" fmla="*/ 2262553 h 2708030"/>
              <a:gd name="connsiteX15" fmla="*/ 433754 w 1870338"/>
              <a:gd name="connsiteY15" fmla="*/ 2239107 h 2708030"/>
              <a:gd name="connsiteX16" fmla="*/ 363416 w 1870338"/>
              <a:gd name="connsiteY16" fmla="*/ 2215661 h 2708030"/>
              <a:gd name="connsiteX17" fmla="*/ 293077 w 1870338"/>
              <a:gd name="connsiteY17" fmla="*/ 2168769 h 2708030"/>
              <a:gd name="connsiteX18" fmla="*/ 257908 w 1870338"/>
              <a:gd name="connsiteY18" fmla="*/ 2121877 h 2708030"/>
              <a:gd name="connsiteX19" fmla="*/ 222739 w 1870338"/>
              <a:gd name="connsiteY19" fmla="*/ 2039815 h 2708030"/>
              <a:gd name="connsiteX20" fmla="*/ 234462 w 1870338"/>
              <a:gd name="connsiteY20" fmla="*/ 1910861 h 2708030"/>
              <a:gd name="connsiteX21" fmla="*/ 257908 w 1870338"/>
              <a:gd name="connsiteY21" fmla="*/ 1875692 h 2708030"/>
              <a:gd name="connsiteX22" fmla="*/ 304800 w 1870338"/>
              <a:gd name="connsiteY22" fmla="*/ 1805353 h 2708030"/>
              <a:gd name="connsiteX23" fmla="*/ 351693 w 1870338"/>
              <a:gd name="connsiteY23" fmla="*/ 1735015 h 2708030"/>
              <a:gd name="connsiteX24" fmla="*/ 363416 w 1870338"/>
              <a:gd name="connsiteY24" fmla="*/ 1699846 h 2708030"/>
              <a:gd name="connsiteX25" fmla="*/ 410308 w 1870338"/>
              <a:gd name="connsiteY25" fmla="*/ 1606061 h 2708030"/>
              <a:gd name="connsiteX26" fmla="*/ 398585 w 1870338"/>
              <a:gd name="connsiteY26" fmla="*/ 1348153 h 2708030"/>
              <a:gd name="connsiteX27" fmla="*/ 375139 w 1870338"/>
              <a:gd name="connsiteY27" fmla="*/ 1312984 h 2708030"/>
              <a:gd name="connsiteX28" fmla="*/ 363416 w 1870338"/>
              <a:gd name="connsiteY28" fmla="*/ 1277815 h 2708030"/>
              <a:gd name="connsiteX29" fmla="*/ 339970 w 1870338"/>
              <a:gd name="connsiteY29" fmla="*/ 1242646 h 2708030"/>
              <a:gd name="connsiteX30" fmla="*/ 293077 w 1870338"/>
              <a:gd name="connsiteY30" fmla="*/ 1137138 h 2708030"/>
              <a:gd name="connsiteX31" fmla="*/ 281354 w 1870338"/>
              <a:gd name="connsiteY31" fmla="*/ 820615 h 2708030"/>
              <a:gd name="connsiteX32" fmla="*/ 269631 w 1870338"/>
              <a:gd name="connsiteY32" fmla="*/ 785446 h 2708030"/>
              <a:gd name="connsiteX33" fmla="*/ 257908 w 1870338"/>
              <a:gd name="connsiteY33" fmla="*/ 726830 h 2708030"/>
              <a:gd name="connsiteX34" fmla="*/ 211016 w 1870338"/>
              <a:gd name="connsiteY34" fmla="*/ 656492 h 2708030"/>
              <a:gd name="connsiteX35" fmla="*/ 164124 w 1870338"/>
              <a:gd name="connsiteY35" fmla="*/ 586153 h 2708030"/>
              <a:gd name="connsiteX36" fmla="*/ 152400 w 1870338"/>
              <a:gd name="connsiteY36" fmla="*/ 539261 h 2708030"/>
              <a:gd name="connsiteX37" fmla="*/ 58616 w 1870338"/>
              <a:gd name="connsiteY37" fmla="*/ 328246 h 2708030"/>
              <a:gd name="connsiteX38" fmla="*/ 46893 w 1870338"/>
              <a:gd name="connsiteY38" fmla="*/ 269630 h 2708030"/>
              <a:gd name="connsiteX39" fmla="*/ 35170 w 1870338"/>
              <a:gd name="connsiteY39" fmla="*/ 234461 h 2708030"/>
              <a:gd name="connsiteX40" fmla="*/ 23447 w 1870338"/>
              <a:gd name="connsiteY40" fmla="*/ 175846 h 2708030"/>
              <a:gd name="connsiteX41" fmla="*/ 0 w 1870338"/>
              <a:gd name="connsiteY41" fmla="*/ 46892 h 2708030"/>
              <a:gd name="connsiteX42" fmla="*/ 35170 w 1870338"/>
              <a:gd name="connsiteY42" fmla="*/ 23446 h 2708030"/>
              <a:gd name="connsiteX43" fmla="*/ 105508 w 1870338"/>
              <a:gd name="connsiteY43" fmla="*/ 0 h 2708030"/>
              <a:gd name="connsiteX44" fmla="*/ 257908 w 1870338"/>
              <a:gd name="connsiteY44" fmla="*/ 11723 h 2708030"/>
              <a:gd name="connsiteX45" fmla="*/ 293077 w 1870338"/>
              <a:gd name="connsiteY45" fmla="*/ 23446 h 2708030"/>
              <a:gd name="connsiteX46" fmla="*/ 328247 w 1870338"/>
              <a:gd name="connsiteY46" fmla="*/ 58615 h 2708030"/>
              <a:gd name="connsiteX47" fmla="*/ 363416 w 1870338"/>
              <a:gd name="connsiteY47" fmla="*/ 82061 h 2708030"/>
              <a:gd name="connsiteX48" fmla="*/ 410308 w 1870338"/>
              <a:gd name="connsiteY48" fmla="*/ 128953 h 2708030"/>
              <a:gd name="connsiteX49" fmla="*/ 433754 w 1870338"/>
              <a:gd name="connsiteY49" fmla="*/ 164123 h 2708030"/>
              <a:gd name="connsiteX50" fmla="*/ 468924 w 1870338"/>
              <a:gd name="connsiteY50" fmla="*/ 187569 h 2708030"/>
              <a:gd name="connsiteX51" fmla="*/ 504093 w 1870338"/>
              <a:gd name="connsiteY51" fmla="*/ 222738 h 2708030"/>
              <a:gd name="connsiteX52" fmla="*/ 597877 w 1870338"/>
              <a:gd name="connsiteY52" fmla="*/ 269630 h 2708030"/>
              <a:gd name="connsiteX53" fmla="*/ 656493 w 1870338"/>
              <a:gd name="connsiteY53" fmla="*/ 316523 h 2708030"/>
              <a:gd name="connsiteX54" fmla="*/ 679939 w 1870338"/>
              <a:gd name="connsiteY54" fmla="*/ 351692 h 2708030"/>
              <a:gd name="connsiteX55" fmla="*/ 715108 w 1870338"/>
              <a:gd name="connsiteY55" fmla="*/ 363415 h 2708030"/>
              <a:gd name="connsiteX56" fmla="*/ 808893 w 1870338"/>
              <a:gd name="connsiteY56" fmla="*/ 445477 h 2708030"/>
              <a:gd name="connsiteX57" fmla="*/ 867508 w 1870338"/>
              <a:gd name="connsiteY57" fmla="*/ 527538 h 2708030"/>
              <a:gd name="connsiteX58" fmla="*/ 926124 w 1870338"/>
              <a:gd name="connsiteY58" fmla="*/ 586153 h 2708030"/>
              <a:gd name="connsiteX59" fmla="*/ 949570 w 1870338"/>
              <a:gd name="connsiteY59" fmla="*/ 609600 h 2708030"/>
              <a:gd name="connsiteX60" fmla="*/ 984739 w 1870338"/>
              <a:gd name="connsiteY60" fmla="*/ 656492 h 2708030"/>
              <a:gd name="connsiteX61" fmla="*/ 1008185 w 1870338"/>
              <a:gd name="connsiteY61" fmla="*/ 703384 h 2708030"/>
              <a:gd name="connsiteX62" fmla="*/ 1043354 w 1870338"/>
              <a:gd name="connsiteY62" fmla="*/ 738553 h 2708030"/>
              <a:gd name="connsiteX63" fmla="*/ 1090247 w 1870338"/>
              <a:gd name="connsiteY63" fmla="*/ 808892 h 2708030"/>
              <a:gd name="connsiteX64" fmla="*/ 1125416 w 1870338"/>
              <a:gd name="connsiteY64" fmla="*/ 820615 h 2708030"/>
              <a:gd name="connsiteX65" fmla="*/ 1172308 w 1870338"/>
              <a:gd name="connsiteY65" fmla="*/ 890953 h 2708030"/>
              <a:gd name="connsiteX66" fmla="*/ 1230924 w 1870338"/>
              <a:gd name="connsiteY66" fmla="*/ 949569 h 2708030"/>
              <a:gd name="connsiteX67" fmla="*/ 1266093 w 1870338"/>
              <a:gd name="connsiteY67" fmla="*/ 984738 h 2708030"/>
              <a:gd name="connsiteX68" fmla="*/ 1301262 w 1870338"/>
              <a:gd name="connsiteY68" fmla="*/ 1008184 h 2708030"/>
              <a:gd name="connsiteX69" fmla="*/ 1336431 w 1870338"/>
              <a:gd name="connsiteY69" fmla="*/ 1055077 h 2708030"/>
              <a:gd name="connsiteX70" fmla="*/ 1383324 w 1870338"/>
              <a:gd name="connsiteY70" fmla="*/ 1160584 h 2708030"/>
              <a:gd name="connsiteX71" fmla="*/ 1395047 w 1870338"/>
              <a:gd name="connsiteY71" fmla="*/ 1219200 h 2708030"/>
              <a:gd name="connsiteX72" fmla="*/ 1418493 w 1870338"/>
              <a:gd name="connsiteY72" fmla="*/ 1254369 h 2708030"/>
              <a:gd name="connsiteX73" fmla="*/ 1430216 w 1870338"/>
              <a:gd name="connsiteY73" fmla="*/ 1324707 h 2708030"/>
              <a:gd name="connsiteX74" fmla="*/ 1453662 w 1870338"/>
              <a:gd name="connsiteY74" fmla="*/ 1395046 h 2708030"/>
              <a:gd name="connsiteX75" fmla="*/ 1465385 w 1870338"/>
              <a:gd name="connsiteY75" fmla="*/ 1430215 h 2708030"/>
              <a:gd name="connsiteX76" fmla="*/ 1488831 w 1870338"/>
              <a:gd name="connsiteY76" fmla="*/ 1524000 h 2708030"/>
              <a:gd name="connsiteX77" fmla="*/ 1535724 w 1870338"/>
              <a:gd name="connsiteY77" fmla="*/ 1594338 h 2708030"/>
              <a:gd name="connsiteX78" fmla="*/ 1559170 w 1870338"/>
              <a:gd name="connsiteY78" fmla="*/ 1629507 h 2708030"/>
              <a:gd name="connsiteX79" fmla="*/ 1606062 w 1870338"/>
              <a:gd name="connsiteY79" fmla="*/ 1711569 h 2708030"/>
              <a:gd name="connsiteX80" fmla="*/ 1652954 w 1870338"/>
              <a:gd name="connsiteY80" fmla="*/ 1758461 h 2708030"/>
              <a:gd name="connsiteX81" fmla="*/ 1676400 w 1870338"/>
              <a:gd name="connsiteY81" fmla="*/ 1805353 h 2708030"/>
              <a:gd name="connsiteX82" fmla="*/ 1688124 w 1870338"/>
              <a:gd name="connsiteY82" fmla="*/ 1840523 h 2708030"/>
              <a:gd name="connsiteX83" fmla="*/ 1723293 w 1870338"/>
              <a:gd name="connsiteY83" fmla="*/ 1863969 h 2708030"/>
              <a:gd name="connsiteX84" fmla="*/ 1746739 w 1870338"/>
              <a:gd name="connsiteY84" fmla="*/ 2098430 h 2708030"/>
              <a:gd name="connsiteX85" fmla="*/ 1758462 w 1870338"/>
              <a:gd name="connsiteY85" fmla="*/ 2133600 h 2708030"/>
              <a:gd name="connsiteX86" fmla="*/ 1770185 w 1870338"/>
              <a:gd name="connsiteY86" fmla="*/ 2203938 h 2708030"/>
              <a:gd name="connsiteX87" fmla="*/ 1793631 w 1870338"/>
              <a:gd name="connsiteY87" fmla="*/ 2286000 h 2708030"/>
              <a:gd name="connsiteX88" fmla="*/ 1840524 w 1870338"/>
              <a:gd name="connsiteY88" fmla="*/ 2356338 h 2708030"/>
              <a:gd name="connsiteX89" fmla="*/ 1840524 w 1870338"/>
              <a:gd name="connsiteY89" fmla="*/ 2543907 h 2708030"/>
              <a:gd name="connsiteX90" fmla="*/ 1793631 w 1870338"/>
              <a:gd name="connsiteY90" fmla="*/ 2614246 h 2708030"/>
              <a:gd name="connsiteX91" fmla="*/ 1688124 w 1870338"/>
              <a:gd name="connsiteY91" fmla="*/ 2684584 h 2708030"/>
              <a:gd name="connsiteX92" fmla="*/ 1652954 w 1870338"/>
              <a:gd name="connsiteY92" fmla="*/ 2708030 h 270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70338" h="2708030">
                <a:moveTo>
                  <a:pt x="1606062" y="2684584"/>
                </a:moveTo>
                <a:cubicBezTo>
                  <a:pt x="1582616" y="2680676"/>
                  <a:pt x="1558927" y="2678017"/>
                  <a:pt x="1535724" y="2672861"/>
                </a:cubicBezTo>
                <a:cubicBezTo>
                  <a:pt x="1523661" y="2670180"/>
                  <a:pt x="1512836" y="2662503"/>
                  <a:pt x="1500554" y="2661138"/>
                </a:cubicBezTo>
                <a:cubicBezTo>
                  <a:pt x="1162585" y="2623586"/>
                  <a:pt x="1453086" y="2669429"/>
                  <a:pt x="1230924" y="2637692"/>
                </a:cubicBezTo>
                <a:cubicBezTo>
                  <a:pt x="1207393" y="2634330"/>
                  <a:pt x="1183893" y="2630631"/>
                  <a:pt x="1160585" y="2625969"/>
                </a:cubicBezTo>
                <a:cubicBezTo>
                  <a:pt x="1144786" y="2622809"/>
                  <a:pt x="1129617" y="2616696"/>
                  <a:pt x="1113693" y="2614246"/>
                </a:cubicBezTo>
                <a:cubicBezTo>
                  <a:pt x="1078719" y="2608865"/>
                  <a:pt x="1043354" y="2606431"/>
                  <a:pt x="1008185" y="2602523"/>
                </a:cubicBezTo>
                <a:cubicBezTo>
                  <a:pt x="981970" y="2595969"/>
                  <a:pt x="908081" y="2578771"/>
                  <a:pt x="890954" y="2567353"/>
                </a:cubicBezTo>
                <a:cubicBezTo>
                  <a:pt x="845503" y="2537052"/>
                  <a:pt x="869151" y="2548362"/>
                  <a:pt x="820616" y="2532184"/>
                </a:cubicBezTo>
                <a:cubicBezTo>
                  <a:pt x="797561" y="2497602"/>
                  <a:pt x="795851" y="2490055"/>
                  <a:pt x="762000" y="2461846"/>
                </a:cubicBezTo>
                <a:cubicBezTo>
                  <a:pt x="751176" y="2452826"/>
                  <a:pt x="737833" y="2447202"/>
                  <a:pt x="726831" y="2438400"/>
                </a:cubicBezTo>
                <a:cubicBezTo>
                  <a:pt x="718200" y="2431495"/>
                  <a:pt x="712581" y="2421084"/>
                  <a:pt x="703385" y="2414953"/>
                </a:cubicBezTo>
                <a:cubicBezTo>
                  <a:pt x="631166" y="2366806"/>
                  <a:pt x="681293" y="2416036"/>
                  <a:pt x="621324" y="2368061"/>
                </a:cubicBezTo>
                <a:cubicBezTo>
                  <a:pt x="612693" y="2361156"/>
                  <a:pt x="606269" y="2351808"/>
                  <a:pt x="597877" y="2344615"/>
                </a:cubicBezTo>
                <a:cubicBezTo>
                  <a:pt x="548907" y="2302641"/>
                  <a:pt x="535732" y="2293156"/>
                  <a:pt x="480647" y="2262553"/>
                </a:cubicBezTo>
                <a:cubicBezTo>
                  <a:pt x="465370" y="2254066"/>
                  <a:pt x="449980" y="2245597"/>
                  <a:pt x="433754" y="2239107"/>
                </a:cubicBezTo>
                <a:cubicBezTo>
                  <a:pt x="410807" y="2229928"/>
                  <a:pt x="383980" y="2229370"/>
                  <a:pt x="363416" y="2215661"/>
                </a:cubicBezTo>
                <a:lnTo>
                  <a:pt x="293077" y="2168769"/>
                </a:lnTo>
                <a:cubicBezTo>
                  <a:pt x="281354" y="2153138"/>
                  <a:pt x="266646" y="2139353"/>
                  <a:pt x="257908" y="2121877"/>
                </a:cubicBezTo>
                <a:cubicBezTo>
                  <a:pt x="182208" y="1970476"/>
                  <a:pt x="308079" y="2167825"/>
                  <a:pt x="222739" y="2039815"/>
                </a:cubicBezTo>
                <a:cubicBezTo>
                  <a:pt x="226647" y="1996830"/>
                  <a:pt x="225418" y="1953065"/>
                  <a:pt x="234462" y="1910861"/>
                </a:cubicBezTo>
                <a:cubicBezTo>
                  <a:pt x="237414" y="1897084"/>
                  <a:pt x="251607" y="1888294"/>
                  <a:pt x="257908" y="1875692"/>
                </a:cubicBezTo>
                <a:cubicBezTo>
                  <a:pt x="291840" y="1807828"/>
                  <a:pt x="238130" y="1872025"/>
                  <a:pt x="304800" y="1805353"/>
                </a:cubicBezTo>
                <a:cubicBezTo>
                  <a:pt x="331726" y="1697659"/>
                  <a:pt x="292813" y="1808615"/>
                  <a:pt x="351693" y="1735015"/>
                </a:cubicBezTo>
                <a:cubicBezTo>
                  <a:pt x="359412" y="1725366"/>
                  <a:pt x="358303" y="1711096"/>
                  <a:pt x="363416" y="1699846"/>
                </a:cubicBezTo>
                <a:cubicBezTo>
                  <a:pt x="377879" y="1668027"/>
                  <a:pt x="410308" y="1606061"/>
                  <a:pt x="410308" y="1606061"/>
                </a:cubicBezTo>
                <a:cubicBezTo>
                  <a:pt x="406400" y="1520092"/>
                  <a:pt x="408838" y="1433598"/>
                  <a:pt x="398585" y="1348153"/>
                </a:cubicBezTo>
                <a:cubicBezTo>
                  <a:pt x="396906" y="1334164"/>
                  <a:pt x="381440" y="1325586"/>
                  <a:pt x="375139" y="1312984"/>
                </a:cubicBezTo>
                <a:cubicBezTo>
                  <a:pt x="369613" y="1301931"/>
                  <a:pt x="368942" y="1288868"/>
                  <a:pt x="363416" y="1277815"/>
                </a:cubicBezTo>
                <a:cubicBezTo>
                  <a:pt x="357115" y="1265213"/>
                  <a:pt x="345692" y="1255521"/>
                  <a:pt x="339970" y="1242646"/>
                </a:cubicBezTo>
                <a:cubicBezTo>
                  <a:pt x="284170" y="1117094"/>
                  <a:pt x="346138" y="1216727"/>
                  <a:pt x="293077" y="1137138"/>
                </a:cubicBezTo>
                <a:cubicBezTo>
                  <a:pt x="289169" y="1031630"/>
                  <a:pt x="288377" y="925961"/>
                  <a:pt x="281354" y="820615"/>
                </a:cubicBezTo>
                <a:cubicBezTo>
                  <a:pt x="280532" y="808285"/>
                  <a:pt x="272628" y="797434"/>
                  <a:pt x="269631" y="785446"/>
                </a:cubicBezTo>
                <a:cubicBezTo>
                  <a:pt x="264798" y="766115"/>
                  <a:pt x="262741" y="746161"/>
                  <a:pt x="257908" y="726830"/>
                </a:cubicBezTo>
                <a:cubicBezTo>
                  <a:pt x="243748" y="670190"/>
                  <a:pt x="251159" y="708104"/>
                  <a:pt x="211016" y="656492"/>
                </a:cubicBezTo>
                <a:cubicBezTo>
                  <a:pt x="193716" y="634249"/>
                  <a:pt x="164124" y="586153"/>
                  <a:pt x="164124" y="586153"/>
                </a:cubicBezTo>
                <a:cubicBezTo>
                  <a:pt x="160216" y="570522"/>
                  <a:pt x="158747" y="554070"/>
                  <a:pt x="152400" y="539261"/>
                </a:cubicBezTo>
                <a:cubicBezTo>
                  <a:pt x="94174" y="403402"/>
                  <a:pt x="97418" y="454353"/>
                  <a:pt x="58616" y="328246"/>
                </a:cubicBezTo>
                <a:cubicBezTo>
                  <a:pt x="52756" y="309202"/>
                  <a:pt x="51726" y="288961"/>
                  <a:pt x="46893" y="269630"/>
                </a:cubicBezTo>
                <a:cubicBezTo>
                  <a:pt x="43896" y="257642"/>
                  <a:pt x="38167" y="246449"/>
                  <a:pt x="35170" y="234461"/>
                </a:cubicBezTo>
                <a:cubicBezTo>
                  <a:pt x="30337" y="215131"/>
                  <a:pt x="27769" y="195297"/>
                  <a:pt x="23447" y="175846"/>
                </a:cubicBezTo>
                <a:cubicBezTo>
                  <a:pt x="1337" y="76350"/>
                  <a:pt x="20323" y="189143"/>
                  <a:pt x="0" y="46892"/>
                </a:cubicBezTo>
                <a:cubicBezTo>
                  <a:pt x="11723" y="39077"/>
                  <a:pt x="22295" y="29168"/>
                  <a:pt x="35170" y="23446"/>
                </a:cubicBezTo>
                <a:cubicBezTo>
                  <a:pt x="57754" y="13409"/>
                  <a:pt x="105508" y="0"/>
                  <a:pt x="105508" y="0"/>
                </a:cubicBezTo>
                <a:cubicBezTo>
                  <a:pt x="156308" y="3908"/>
                  <a:pt x="207351" y="5403"/>
                  <a:pt x="257908" y="11723"/>
                </a:cubicBezTo>
                <a:cubicBezTo>
                  <a:pt x="270170" y="13256"/>
                  <a:pt x="282795" y="16592"/>
                  <a:pt x="293077" y="23446"/>
                </a:cubicBezTo>
                <a:cubicBezTo>
                  <a:pt x="306872" y="32642"/>
                  <a:pt x="315511" y="48001"/>
                  <a:pt x="328247" y="58615"/>
                </a:cubicBezTo>
                <a:cubicBezTo>
                  <a:pt x="339071" y="67635"/>
                  <a:pt x="351693" y="74246"/>
                  <a:pt x="363416" y="82061"/>
                </a:cubicBezTo>
                <a:cubicBezTo>
                  <a:pt x="388994" y="158795"/>
                  <a:pt x="353469" y="83481"/>
                  <a:pt x="410308" y="128953"/>
                </a:cubicBezTo>
                <a:cubicBezTo>
                  <a:pt x="421310" y="137755"/>
                  <a:pt x="423791" y="154160"/>
                  <a:pt x="433754" y="164123"/>
                </a:cubicBezTo>
                <a:cubicBezTo>
                  <a:pt x="443717" y="174086"/>
                  <a:pt x="458100" y="178549"/>
                  <a:pt x="468924" y="187569"/>
                </a:cubicBezTo>
                <a:cubicBezTo>
                  <a:pt x="481660" y="198182"/>
                  <a:pt x="490106" y="213837"/>
                  <a:pt x="504093" y="222738"/>
                </a:cubicBezTo>
                <a:cubicBezTo>
                  <a:pt x="533580" y="241502"/>
                  <a:pt x="573163" y="244916"/>
                  <a:pt x="597877" y="269630"/>
                </a:cubicBezTo>
                <a:cubicBezTo>
                  <a:pt x="631287" y="303040"/>
                  <a:pt x="612127" y="286946"/>
                  <a:pt x="656493" y="316523"/>
                </a:cubicBezTo>
                <a:cubicBezTo>
                  <a:pt x="664308" y="328246"/>
                  <a:pt x="668937" y="342890"/>
                  <a:pt x="679939" y="351692"/>
                </a:cubicBezTo>
                <a:cubicBezTo>
                  <a:pt x="689588" y="359411"/>
                  <a:pt x="704379" y="357284"/>
                  <a:pt x="715108" y="363415"/>
                </a:cubicBezTo>
                <a:cubicBezTo>
                  <a:pt x="738373" y="376709"/>
                  <a:pt x="794924" y="424523"/>
                  <a:pt x="808893" y="445477"/>
                </a:cubicBezTo>
                <a:cubicBezTo>
                  <a:pt x="825701" y="470688"/>
                  <a:pt x="848121" y="505728"/>
                  <a:pt x="867508" y="527538"/>
                </a:cubicBezTo>
                <a:cubicBezTo>
                  <a:pt x="885866" y="548190"/>
                  <a:pt x="906585" y="566614"/>
                  <a:pt x="926124" y="586153"/>
                </a:cubicBezTo>
                <a:cubicBezTo>
                  <a:pt x="933940" y="593969"/>
                  <a:pt x="942938" y="600758"/>
                  <a:pt x="949570" y="609600"/>
                </a:cubicBezTo>
                <a:cubicBezTo>
                  <a:pt x="961293" y="625231"/>
                  <a:pt x="974384" y="639924"/>
                  <a:pt x="984739" y="656492"/>
                </a:cubicBezTo>
                <a:cubicBezTo>
                  <a:pt x="994001" y="671311"/>
                  <a:pt x="998028" y="689164"/>
                  <a:pt x="1008185" y="703384"/>
                </a:cubicBezTo>
                <a:cubicBezTo>
                  <a:pt x="1017821" y="716875"/>
                  <a:pt x="1031631" y="726830"/>
                  <a:pt x="1043354" y="738553"/>
                </a:cubicBezTo>
                <a:cubicBezTo>
                  <a:pt x="1055570" y="762986"/>
                  <a:pt x="1064671" y="793547"/>
                  <a:pt x="1090247" y="808892"/>
                </a:cubicBezTo>
                <a:cubicBezTo>
                  <a:pt x="1100843" y="815250"/>
                  <a:pt x="1113693" y="816707"/>
                  <a:pt x="1125416" y="820615"/>
                </a:cubicBezTo>
                <a:cubicBezTo>
                  <a:pt x="1141047" y="844061"/>
                  <a:pt x="1152383" y="871028"/>
                  <a:pt x="1172308" y="890953"/>
                </a:cubicBezTo>
                <a:lnTo>
                  <a:pt x="1230924" y="949569"/>
                </a:lnTo>
                <a:cubicBezTo>
                  <a:pt x="1242647" y="961292"/>
                  <a:pt x="1252299" y="975542"/>
                  <a:pt x="1266093" y="984738"/>
                </a:cubicBezTo>
                <a:lnTo>
                  <a:pt x="1301262" y="1008184"/>
                </a:lnTo>
                <a:cubicBezTo>
                  <a:pt x="1312985" y="1023815"/>
                  <a:pt x="1327693" y="1037601"/>
                  <a:pt x="1336431" y="1055077"/>
                </a:cubicBezTo>
                <a:cubicBezTo>
                  <a:pt x="1420125" y="1222467"/>
                  <a:pt x="1314360" y="1057143"/>
                  <a:pt x="1383324" y="1160584"/>
                </a:cubicBezTo>
                <a:cubicBezTo>
                  <a:pt x="1387232" y="1180123"/>
                  <a:pt x="1388051" y="1200543"/>
                  <a:pt x="1395047" y="1219200"/>
                </a:cubicBezTo>
                <a:cubicBezTo>
                  <a:pt x="1399994" y="1232392"/>
                  <a:pt x="1414038" y="1241003"/>
                  <a:pt x="1418493" y="1254369"/>
                </a:cubicBezTo>
                <a:cubicBezTo>
                  <a:pt x="1426010" y="1276919"/>
                  <a:pt x="1424451" y="1301647"/>
                  <a:pt x="1430216" y="1324707"/>
                </a:cubicBezTo>
                <a:cubicBezTo>
                  <a:pt x="1436210" y="1348684"/>
                  <a:pt x="1445847" y="1371600"/>
                  <a:pt x="1453662" y="1395046"/>
                </a:cubicBezTo>
                <a:cubicBezTo>
                  <a:pt x="1457570" y="1406769"/>
                  <a:pt x="1462962" y="1418098"/>
                  <a:pt x="1465385" y="1430215"/>
                </a:cubicBezTo>
                <a:cubicBezTo>
                  <a:pt x="1468633" y="1446453"/>
                  <a:pt x="1477567" y="1503724"/>
                  <a:pt x="1488831" y="1524000"/>
                </a:cubicBezTo>
                <a:cubicBezTo>
                  <a:pt x="1502516" y="1548633"/>
                  <a:pt x="1520093" y="1570892"/>
                  <a:pt x="1535724" y="1594338"/>
                </a:cubicBezTo>
                <a:cubicBezTo>
                  <a:pt x="1543539" y="1606061"/>
                  <a:pt x="1552869" y="1616905"/>
                  <a:pt x="1559170" y="1629507"/>
                </a:cubicBezTo>
                <a:cubicBezTo>
                  <a:pt x="1572475" y="1656118"/>
                  <a:pt x="1586177" y="1688370"/>
                  <a:pt x="1606062" y="1711569"/>
                </a:cubicBezTo>
                <a:cubicBezTo>
                  <a:pt x="1620448" y="1728352"/>
                  <a:pt x="1639691" y="1740777"/>
                  <a:pt x="1652954" y="1758461"/>
                </a:cubicBezTo>
                <a:cubicBezTo>
                  <a:pt x="1663439" y="1772441"/>
                  <a:pt x="1669516" y="1789290"/>
                  <a:pt x="1676400" y="1805353"/>
                </a:cubicBezTo>
                <a:cubicBezTo>
                  <a:pt x="1681268" y="1816711"/>
                  <a:pt x="1680404" y="1830873"/>
                  <a:pt x="1688124" y="1840523"/>
                </a:cubicBezTo>
                <a:cubicBezTo>
                  <a:pt x="1696926" y="1851525"/>
                  <a:pt x="1711570" y="1856154"/>
                  <a:pt x="1723293" y="1863969"/>
                </a:cubicBezTo>
                <a:cubicBezTo>
                  <a:pt x="1754078" y="1987110"/>
                  <a:pt x="1718969" y="1834613"/>
                  <a:pt x="1746739" y="2098430"/>
                </a:cubicBezTo>
                <a:cubicBezTo>
                  <a:pt x="1748033" y="2110720"/>
                  <a:pt x="1755781" y="2121537"/>
                  <a:pt x="1758462" y="2133600"/>
                </a:cubicBezTo>
                <a:cubicBezTo>
                  <a:pt x="1763618" y="2156803"/>
                  <a:pt x="1765523" y="2180630"/>
                  <a:pt x="1770185" y="2203938"/>
                </a:cubicBezTo>
                <a:cubicBezTo>
                  <a:pt x="1772082" y="2213422"/>
                  <a:pt x="1786648" y="2273432"/>
                  <a:pt x="1793631" y="2286000"/>
                </a:cubicBezTo>
                <a:cubicBezTo>
                  <a:pt x="1807316" y="2310633"/>
                  <a:pt x="1840524" y="2356338"/>
                  <a:pt x="1840524" y="2356338"/>
                </a:cubicBezTo>
                <a:cubicBezTo>
                  <a:pt x="1864201" y="2427369"/>
                  <a:pt x="1870338" y="2430615"/>
                  <a:pt x="1840524" y="2543907"/>
                </a:cubicBezTo>
                <a:cubicBezTo>
                  <a:pt x="1833353" y="2571158"/>
                  <a:pt x="1817077" y="2598615"/>
                  <a:pt x="1793631" y="2614246"/>
                </a:cubicBezTo>
                <a:lnTo>
                  <a:pt x="1688124" y="2684584"/>
                </a:lnTo>
                <a:lnTo>
                  <a:pt x="1652954" y="2708030"/>
                </a:lnTo>
              </a:path>
            </a:pathLst>
          </a:custGeom>
          <a:ln w="19050">
            <a:solidFill>
              <a:srgbClr val="006699"/>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 name="Freeform 11"/>
          <p:cNvSpPr/>
          <p:nvPr/>
        </p:nvSpPr>
        <p:spPr>
          <a:xfrm>
            <a:off x="5562600" y="4829175"/>
            <a:ext cx="3065463" cy="777875"/>
          </a:xfrm>
          <a:custGeom>
            <a:avLst/>
            <a:gdLst>
              <a:gd name="connsiteX0" fmla="*/ 1530000 w 3065723"/>
              <a:gd name="connsiteY0" fmla="*/ 575632 h 778034"/>
              <a:gd name="connsiteX1" fmla="*/ 1635507 w 3065723"/>
              <a:gd name="connsiteY1" fmla="*/ 505294 h 778034"/>
              <a:gd name="connsiteX2" fmla="*/ 1670676 w 3065723"/>
              <a:gd name="connsiteY2" fmla="*/ 481848 h 778034"/>
              <a:gd name="connsiteX3" fmla="*/ 1752738 w 3065723"/>
              <a:gd name="connsiteY3" fmla="*/ 446679 h 778034"/>
              <a:gd name="connsiteX4" fmla="*/ 1787907 w 3065723"/>
              <a:gd name="connsiteY4" fmla="*/ 423232 h 778034"/>
              <a:gd name="connsiteX5" fmla="*/ 1834800 w 3065723"/>
              <a:gd name="connsiteY5" fmla="*/ 399786 h 778034"/>
              <a:gd name="connsiteX6" fmla="*/ 1869969 w 3065723"/>
              <a:gd name="connsiteY6" fmla="*/ 376340 h 778034"/>
              <a:gd name="connsiteX7" fmla="*/ 1940307 w 3065723"/>
              <a:gd name="connsiteY7" fmla="*/ 352894 h 778034"/>
              <a:gd name="connsiteX8" fmla="*/ 2010646 w 3065723"/>
              <a:gd name="connsiteY8" fmla="*/ 329448 h 778034"/>
              <a:gd name="connsiteX9" fmla="*/ 2069261 w 3065723"/>
              <a:gd name="connsiteY9" fmla="*/ 317725 h 778034"/>
              <a:gd name="connsiteX10" fmla="*/ 2151323 w 3065723"/>
              <a:gd name="connsiteY10" fmla="*/ 294279 h 778034"/>
              <a:gd name="connsiteX11" fmla="*/ 2198215 w 3065723"/>
              <a:gd name="connsiteY11" fmla="*/ 282556 h 778034"/>
              <a:gd name="connsiteX12" fmla="*/ 2221661 w 3065723"/>
              <a:gd name="connsiteY12" fmla="*/ 259109 h 778034"/>
              <a:gd name="connsiteX13" fmla="*/ 2256830 w 3065723"/>
              <a:gd name="connsiteY13" fmla="*/ 247386 h 778034"/>
              <a:gd name="connsiteX14" fmla="*/ 2303723 w 3065723"/>
              <a:gd name="connsiteY14" fmla="*/ 223940 h 778034"/>
              <a:gd name="connsiteX15" fmla="*/ 2374061 w 3065723"/>
              <a:gd name="connsiteY15" fmla="*/ 200494 h 778034"/>
              <a:gd name="connsiteX16" fmla="*/ 2409230 w 3065723"/>
              <a:gd name="connsiteY16" fmla="*/ 188771 h 778034"/>
              <a:gd name="connsiteX17" fmla="*/ 2714030 w 3065723"/>
              <a:gd name="connsiteY17" fmla="*/ 200494 h 778034"/>
              <a:gd name="connsiteX18" fmla="*/ 2749200 w 3065723"/>
              <a:gd name="connsiteY18" fmla="*/ 212217 h 778034"/>
              <a:gd name="connsiteX19" fmla="*/ 2913323 w 3065723"/>
              <a:gd name="connsiteY19" fmla="*/ 235663 h 778034"/>
              <a:gd name="connsiteX20" fmla="*/ 3018830 w 3065723"/>
              <a:gd name="connsiteY20" fmla="*/ 282556 h 778034"/>
              <a:gd name="connsiteX21" fmla="*/ 3054000 w 3065723"/>
              <a:gd name="connsiteY21" fmla="*/ 317725 h 778034"/>
              <a:gd name="connsiteX22" fmla="*/ 3065723 w 3065723"/>
              <a:gd name="connsiteY22" fmla="*/ 364617 h 778034"/>
              <a:gd name="connsiteX23" fmla="*/ 3030553 w 3065723"/>
              <a:gd name="connsiteY23" fmla="*/ 434956 h 778034"/>
              <a:gd name="connsiteX24" fmla="*/ 2960215 w 3065723"/>
              <a:gd name="connsiteY24" fmla="*/ 493571 h 778034"/>
              <a:gd name="connsiteX25" fmla="*/ 2889876 w 3065723"/>
              <a:gd name="connsiteY25" fmla="*/ 517017 h 778034"/>
              <a:gd name="connsiteX26" fmla="*/ 2854707 w 3065723"/>
              <a:gd name="connsiteY26" fmla="*/ 528740 h 778034"/>
              <a:gd name="connsiteX27" fmla="*/ 2819538 w 3065723"/>
              <a:gd name="connsiteY27" fmla="*/ 540463 h 778034"/>
              <a:gd name="connsiteX28" fmla="*/ 2725753 w 3065723"/>
              <a:gd name="connsiteY28" fmla="*/ 575632 h 778034"/>
              <a:gd name="connsiteX29" fmla="*/ 2596800 w 3065723"/>
              <a:gd name="connsiteY29" fmla="*/ 587356 h 778034"/>
              <a:gd name="connsiteX30" fmla="*/ 2479569 w 3065723"/>
              <a:gd name="connsiteY30" fmla="*/ 610802 h 778034"/>
              <a:gd name="connsiteX31" fmla="*/ 2444400 w 3065723"/>
              <a:gd name="connsiteY31" fmla="*/ 622525 h 778034"/>
              <a:gd name="connsiteX32" fmla="*/ 2338892 w 3065723"/>
              <a:gd name="connsiteY32" fmla="*/ 634248 h 778034"/>
              <a:gd name="connsiteX33" fmla="*/ 2280276 w 3065723"/>
              <a:gd name="connsiteY33" fmla="*/ 645971 h 778034"/>
              <a:gd name="connsiteX34" fmla="*/ 2245107 w 3065723"/>
              <a:gd name="connsiteY34" fmla="*/ 657694 h 778034"/>
              <a:gd name="connsiteX35" fmla="*/ 2151323 w 3065723"/>
              <a:gd name="connsiteY35" fmla="*/ 669417 h 778034"/>
              <a:gd name="connsiteX36" fmla="*/ 2104430 w 3065723"/>
              <a:gd name="connsiteY36" fmla="*/ 681140 h 778034"/>
              <a:gd name="connsiteX37" fmla="*/ 2045815 w 3065723"/>
              <a:gd name="connsiteY37" fmla="*/ 692863 h 778034"/>
              <a:gd name="connsiteX38" fmla="*/ 1963753 w 3065723"/>
              <a:gd name="connsiteY38" fmla="*/ 716309 h 778034"/>
              <a:gd name="connsiteX39" fmla="*/ 1858246 w 3065723"/>
              <a:gd name="connsiteY39" fmla="*/ 728032 h 778034"/>
              <a:gd name="connsiteX40" fmla="*/ 1436215 w 3065723"/>
              <a:gd name="connsiteY40" fmla="*/ 763202 h 778034"/>
              <a:gd name="connsiteX41" fmla="*/ 1295538 w 3065723"/>
              <a:gd name="connsiteY41" fmla="*/ 774925 h 778034"/>
              <a:gd name="connsiteX42" fmla="*/ 908676 w 3065723"/>
              <a:gd name="connsiteY42" fmla="*/ 751479 h 778034"/>
              <a:gd name="connsiteX43" fmla="*/ 838338 w 3065723"/>
              <a:gd name="connsiteY43" fmla="*/ 739756 h 778034"/>
              <a:gd name="connsiteX44" fmla="*/ 779723 w 3065723"/>
              <a:gd name="connsiteY44" fmla="*/ 728032 h 778034"/>
              <a:gd name="connsiteX45" fmla="*/ 685938 w 3065723"/>
              <a:gd name="connsiteY45" fmla="*/ 716309 h 778034"/>
              <a:gd name="connsiteX46" fmla="*/ 603876 w 3065723"/>
              <a:gd name="connsiteY46" fmla="*/ 692863 h 778034"/>
              <a:gd name="connsiteX47" fmla="*/ 533538 w 3065723"/>
              <a:gd name="connsiteY47" fmla="*/ 669417 h 778034"/>
              <a:gd name="connsiteX48" fmla="*/ 498369 w 3065723"/>
              <a:gd name="connsiteY48" fmla="*/ 657694 h 778034"/>
              <a:gd name="connsiteX49" fmla="*/ 463200 w 3065723"/>
              <a:gd name="connsiteY49" fmla="*/ 645971 h 778034"/>
              <a:gd name="connsiteX50" fmla="*/ 369415 w 3065723"/>
              <a:gd name="connsiteY50" fmla="*/ 622525 h 778034"/>
              <a:gd name="connsiteX51" fmla="*/ 299076 w 3065723"/>
              <a:gd name="connsiteY51" fmla="*/ 575632 h 778034"/>
              <a:gd name="connsiteX52" fmla="*/ 263907 w 3065723"/>
              <a:gd name="connsiteY52" fmla="*/ 552186 h 778034"/>
              <a:gd name="connsiteX53" fmla="*/ 228738 w 3065723"/>
              <a:gd name="connsiteY53" fmla="*/ 528740 h 778034"/>
              <a:gd name="connsiteX54" fmla="*/ 134953 w 3065723"/>
              <a:gd name="connsiteY54" fmla="*/ 423232 h 778034"/>
              <a:gd name="connsiteX55" fmla="*/ 99784 w 3065723"/>
              <a:gd name="connsiteY55" fmla="*/ 388063 h 778034"/>
              <a:gd name="connsiteX56" fmla="*/ 64615 w 3065723"/>
              <a:gd name="connsiteY56" fmla="*/ 364617 h 778034"/>
              <a:gd name="connsiteX57" fmla="*/ 29446 w 3065723"/>
              <a:gd name="connsiteY57" fmla="*/ 94986 h 778034"/>
              <a:gd name="connsiteX58" fmla="*/ 41169 w 3065723"/>
              <a:gd name="connsiteY58" fmla="*/ 36371 h 778034"/>
              <a:gd name="connsiteX59" fmla="*/ 88061 w 3065723"/>
              <a:gd name="connsiteY59" fmla="*/ 12925 h 778034"/>
              <a:gd name="connsiteX60" fmla="*/ 345969 w 3065723"/>
              <a:gd name="connsiteY60" fmla="*/ 36371 h 778034"/>
              <a:gd name="connsiteX61" fmla="*/ 392861 w 3065723"/>
              <a:gd name="connsiteY61" fmla="*/ 48094 h 778034"/>
              <a:gd name="connsiteX62" fmla="*/ 463200 w 3065723"/>
              <a:gd name="connsiteY62" fmla="*/ 71540 h 778034"/>
              <a:gd name="connsiteX63" fmla="*/ 498369 w 3065723"/>
              <a:gd name="connsiteY63" fmla="*/ 94986 h 778034"/>
              <a:gd name="connsiteX64" fmla="*/ 545261 w 3065723"/>
              <a:gd name="connsiteY64" fmla="*/ 165325 h 778034"/>
              <a:gd name="connsiteX65" fmla="*/ 615600 w 3065723"/>
              <a:gd name="connsiteY65" fmla="*/ 212217 h 778034"/>
              <a:gd name="connsiteX66" fmla="*/ 639046 w 3065723"/>
              <a:gd name="connsiteY66" fmla="*/ 282556 h 778034"/>
              <a:gd name="connsiteX67" fmla="*/ 662492 w 3065723"/>
              <a:gd name="connsiteY67" fmla="*/ 317725 h 778034"/>
              <a:gd name="connsiteX68" fmla="*/ 674215 w 3065723"/>
              <a:gd name="connsiteY68" fmla="*/ 352894 h 778034"/>
              <a:gd name="connsiteX69" fmla="*/ 732830 w 3065723"/>
              <a:gd name="connsiteY69" fmla="*/ 423232 h 778034"/>
              <a:gd name="connsiteX70" fmla="*/ 791446 w 3065723"/>
              <a:gd name="connsiteY70" fmla="*/ 528740 h 778034"/>
              <a:gd name="connsiteX71" fmla="*/ 838338 w 3065723"/>
              <a:gd name="connsiteY71" fmla="*/ 552186 h 778034"/>
              <a:gd name="connsiteX72" fmla="*/ 955569 w 3065723"/>
              <a:gd name="connsiteY72" fmla="*/ 610802 h 778034"/>
              <a:gd name="connsiteX73" fmla="*/ 1049353 w 3065723"/>
              <a:gd name="connsiteY73" fmla="*/ 645971 h 778034"/>
              <a:gd name="connsiteX74" fmla="*/ 1119692 w 3065723"/>
              <a:gd name="connsiteY74" fmla="*/ 669417 h 778034"/>
              <a:gd name="connsiteX75" fmla="*/ 1295538 w 3065723"/>
              <a:gd name="connsiteY75" fmla="*/ 657694 h 778034"/>
              <a:gd name="connsiteX76" fmla="*/ 1401046 w 3065723"/>
              <a:gd name="connsiteY76" fmla="*/ 634248 h 778034"/>
              <a:gd name="connsiteX77" fmla="*/ 1506553 w 3065723"/>
              <a:gd name="connsiteY77" fmla="*/ 622525 h 778034"/>
              <a:gd name="connsiteX78" fmla="*/ 1576892 w 3065723"/>
              <a:gd name="connsiteY78" fmla="*/ 599079 h 778034"/>
              <a:gd name="connsiteX79" fmla="*/ 1658953 w 3065723"/>
              <a:gd name="connsiteY79" fmla="*/ 575632 h 778034"/>
              <a:gd name="connsiteX80" fmla="*/ 1682400 w 3065723"/>
              <a:gd name="connsiteY80" fmla="*/ 505294 h 778034"/>
              <a:gd name="connsiteX81" fmla="*/ 1705846 w 3065723"/>
              <a:gd name="connsiteY81" fmla="*/ 470125 h 778034"/>
              <a:gd name="connsiteX82" fmla="*/ 1741015 w 3065723"/>
              <a:gd name="connsiteY82" fmla="*/ 446679 h 77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065723" h="778034">
                <a:moveTo>
                  <a:pt x="1530000" y="575632"/>
                </a:moveTo>
                <a:lnTo>
                  <a:pt x="1635507" y="505294"/>
                </a:lnTo>
                <a:cubicBezTo>
                  <a:pt x="1647230" y="497479"/>
                  <a:pt x="1657310" y="486303"/>
                  <a:pt x="1670676" y="481848"/>
                </a:cubicBezTo>
                <a:cubicBezTo>
                  <a:pt x="1710132" y="468696"/>
                  <a:pt x="1712178" y="469857"/>
                  <a:pt x="1752738" y="446679"/>
                </a:cubicBezTo>
                <a:cubicBezTo>
                  <a:pt x="1764971" y="439689"/>
                  <a:pt x="1775674" y="430222"/>
                  <a:pt x="1787907" y="423232"/>
                </a:cubicBezTo>
                <a:cubicBezTo>
                  <a:pt x="1803080" y="414561"/>
                  <a:pt x="1819627" y="408456"/>
                  <a:pt x="1834800" y="399786"/>
                </a:cubicBezTo>
                <a:cubicBezTo>
                  <a:pt x="1847033" y="392796"/>
                  <a:pt x="1857094" y="382062"/>
                  <a:pt x="1869969" y="376340"/>
                </a:cubicBezTo>
                <a:cubicBezTo>
                  <a:pt x="1892553" y="366303"/>
                  <a:pt x="1916861" y="360709"/>
                  <a:pt x="1940307" y="352894"/>
                </a:cubicBezTo>
                <a:cubicBezTo>
                  <a:pt x="1940311" y="352893"/>
                  <a:pt x="2010643" y="329449"/>
                  <a:pt x="2010646" y="329448"/>
                </a:cubicBezTo>
                <a:cubicBezTo>
                  <a:pt x="2030184" y="325540"/>
                  <a:pt x="2049810" y="322047"/>
                  <a:pt x="2069261" y="317725"/>
                </a:cubicBezTo>
                <a:cubicBezTo>
                  <a:pt x="2151714" y="299402"/>
                  <a:pt x="2082788" y="313860"/>
                  <a:pt x="2151323" y="294279"/>
                </a:cubicBezTo>
                <a:cubicBezTo>
                  <a:pt x="2166815" y="289853"/>
                  <a:pt x="2182584" y="286464"/>
                  <a:pt x="2198215" y="282556"/>
                </a:cubicBezTo>
                <a:cubicBezTo>
                  <a:pt x="2206030" y="274740"/>
                  <a:pt x="2212183" y="264796"/>
                  <a:pt x="2221661" y="259109"/>
                </a:cubicBezTo>
                <a:cubicBezTo>
                  <a:pt x="2232257" y="252751"/>
                  <a:pt x="2245472" y="252254"/>
                  <a:pt x="2256830" y="247386"/>
                </a:cubicBezTo>
                <a:cubicBezTo>
                  <a:pt x="2272893" y="240502"/>
                  <a:pt x="2287497" y="230430"/>
                  <a:pt x="2303723" y="223940"/>
                </a:cubicBezTo>
                <a:cubicBezTo>
                  <a:pt x="2326670" y="214761"/>
                  <a:pt x="2350615" y="208309"/>
                  <a:pt x="2374061" y="200494"/>
                </a:cubicBezTo>
                <a:lnTo>
                  <a:pt x="2409230" y="188771"/>
                </a:lnTo>
                <a:cubicBezTo>
                  <a:pt x="2510830" y="192679"/>
                  <a:pt x="2612596" y="193499"/>
                  <a:pt x="2714030" y="200494"/>
                </a:cubicBezTo>
                <a:cubicBezTo>
                  <a:pt x="2726358" y="201344"/>
                  <a:pt x="2737137" y="209536"/>
                  <a:pt x="2749200" y="212217"/>
                </a:cubicBezTo>
                <a:cubicBezTo>
                  <a:pt x="2792665" y="221876"/>
                  <a:pt x="2872760" y="230593"/>
                  <a:pt x="2913323" y="235663"/>
                </a:cubicBezTo>
                <a:cubicBezTo>
                  <a:pt x="2964446" y="252704"/>
                  <a:pt x="2981672" y="251591"/>
                  <a:pt x="3018830" y="282556"/>
                </a:cubicBezTo>
                <a:cubicBezTo>
                  <a:pt x="3031566" y="293170"/>
                  <a:pt x="3042277" y="306002"/>
                  <a:pt x="3054000" y="317725"/>
                </a:cubicBezTo>
                <a:cubicBezTo>
                  <a:pt x="3057908" y="333356"/>
                  <a:pt x="3065723" y="348505"/>
                  <a:pt x="3065723" y="364617"/>
                </a:cubicBezTo>
                <a:cubicBezTo>
                  <a:pt x="3065723" y="385766"/>
                  <a:pt x="3042408" y="420731"/>
                  <a:pt x="3030553" y="434956"/>
                </a:cubicBezTo>
                <a:cubicBezTo>
                  <a:pt x="3014314" y="454443"/>
                  <a:pt x="2984625" y="482722"/>
                  <a:pt x="2960215" y="493571"/>
                </a:cubicBezTo>
                <a:cubicBezTo>
                  <a:pt x="2937631" y="503608"/>
                  <a:pt x="2913322" y="509202"/>
                  <a:pt x="2889876" y="517017"/>
                </a:cubicBezTo>
                <a:lnTo>
                  <a:pt x="2854707" y="528740"/>
                </a:lnTo>
                <a:cubicBezTo>
                  <a:pt x="2842984" y="532648"/>
                  <a:pt x="2830591" y="534937"/>
                  <a:pt x="2819538" y="540463"/>
                </a:cubicBezTo>
                <a:cubicBezTo>
                  <a:pt x="2780267" y="560098"/>
                  <a:pt x="2769286" y="569827"/>
                  <a:pt x="2725753" y="575632"/>
                </a:cubicBezTo>
                <a:cubicBezTo>
                  <a:pt x="2682970" y="581337"/>
                  <a:pt x="2639784" y="583448"/>
                  <a:pt x="2596800" y="587356"/>
                </a:cubicBezTo>
                <a:cubicBezTo>
                  <a:pt x="2557723" y="595171"/>
                  <a:pt x="2517375" y="598200"/>
                  <a:pt x="2479569" y="610802"/>
                </a:cubicBezTo>
                <a:cubicBezTo>
                  <a:pt x="2467846" y="614710"/>
                  <a:pt x="2456589" y="620494"/>
                  <a:pt x="2444400" y="622525"/>
                </a:cubicBezTo>
                <a:cubicBezTo>
                  <a:pt x="2409496" y="628342"/>
                  <a:pt x="2373922" y="629244"/>
                  <a:pt x="2338892" y="634248"/>
                </a:cubicBezTo>
                <a:cubicBezTo>
                  <a:pt x="2319167" y="637066"/>
                  <a:pt x="2299607" y="641138"/>
                  <a:pt x="2280276" y="645971"/>
                </a:cubicBezTo>
                <a:cubicBezTo>
                  <a:pt x="2268288" y="648968"/>
                  <a:pt x="2257265" y="655483"/>
                  <a:pt x="2245107" y="657694"/>
                </a:cubicBezTo>
                <a:cubicBezTo>
                  <a:pt x="2214111" y="663330"/>
                  <a:pt x="2182399" y="664238"/>
                  <a:pt x="2151323" y="669417"/>
                </a:cubicBezTo>
                <a:cubicBezTo>
                  <a:pt x="2135430" y="672066"/>
                  <a:pt x="2120158" y="677645"/>
                  <a:pt x="2104430" y="681140"/>
                </a:cubicBezTo>
                <a:cubicBezTo>
                  <a:pt x="2084979" y="685462"/>
                  <a:pt x="2065145" y="688030"/>
                  <a:pt x="2045815" y="692863"/>
                </a:cubicBezTo>
                <a:cubicBezTo>
                  <a:pt x="1996791" y="705119"/>
                  <a:pt x="2020770" y="707537"/>
                  <a:pt x="1963753" y="716309"/>
                </a:cubicBezTo>
                <a:cubicBezTo>
                  <a:pt x="1928779" y="721690"/>
                  <a:pt x="1893415" y="724124"/>
                  <a:pt x="1858246" y="728032"/>
                </a:cubicBezTo>
                <a:cubicBezTo>
                  <a:pt x="1658245" y="778034"/>
                  <a:pt x="1796664" y="750329"/>
                  <a:pt x="1436215" y="763202"/>
                </a:cubicBezTo>
                <a:cubicBezTo>
                  <a:pt x="1389323" y="767110"/>
                  <a:pt x="1342593" y="774925"/>
                  <a:pt x="1295538" y="774925"/>
                </a:cubicBezTo>
                <a:cubicBezTo>
                  <a:pt x="1195666" y="774925"/>
                  <a:pt x="1018333" y="759914"/>
                  <a:pt x="908676" y="751479"/>
                </a:cubicBezTo>
                <a:lnTo>
                  <a:pt x="838338" y="739756"/>
                </a:lnTo>
                <a:cubicBezTo>
                  <a:pt x="818734" y="736192"/>
                  <a:pt x="799417" y="731062"/>
                  <a:pt x="779723" y="728032"/>
                </a:cubicBezTo>
                <a:cubicBezTo>
                  <a:pt x="748584" y="723241"/>
                  <a:pt x="717200" y="720217"/>
                  <a:pt x="685938" y="716309"/>
                </a:cubicBezTo>
                <a:cubicBezTo>
                  <a:pt x="567747" y="676912"/>
                  <a:pt x="751077" y="737023"/>
                  <a:pt x="603876" y="692863"/>
                </a:cubicBezTo>
                <a:cubicBezTo>
                  <a:pt x="580204" y="685761"/>
                  <a:pt x="556984" y="677232"/>
                  <a:pt x="533538" y="669417"/>
                </a:cubicBezTo>
                <a:lnTo>
                  <a:pt x="498369" y="657694"/>
                </a:lnTo>
                <a:cubicBezTo>
                  <a:pt x="486646" y="653786"/>
                  <a:pt x="475317" y="648394"/>
                  <a:pt x="463200" y="645971"/>
                </a:cubicBezTo>
                <a:cubicBezTo>
                  <a:pt x="446960" y="642723"/>
                  <a:pt x="389692" y="633790"/>
                  <a:pt x="369415" y="622525"/>
                </a:cubicBezTo>
                <a:cubicBezTo>
                  <a:pt x="344782" y="608840"/>
                  <a:pt x="322522" y="591263"/>
                  <a:pt x="299076" y="575632"/>
                </a:cubicBezTo>
                <a:lnTo>
                  <a:pt x="263907" y="552186"/>
                </a:lnTo>
                <a:cubicBezTo>
                  <a:pt x="252184" y="544371"/>
                  <a:pt x="237192" y="540011"/>
                  <a:pt x="228738" y="528740"/>
                </a:cubicBezTo>
                <a:cubicBezTo>
                  <a:pt x="176990" y="459743"/>
                  <a:pt x="207385" y="495664"/>
                  <a:pt x="134953" y="423232"/>
                </a:cubicBezTo>
                <a:cubicBezTo>
                  <a:pt x="123230" y="411509"/>
                  <a:pt x="113578" y="397259"/>
                  <a:pt x="99784" y="388063"/>
                </a:cubicBezTo>
                <a:lnTo>
                  <a:pt x="64615" y="364617"/>
                </a:lnTo>
                <a:cubicBezTo>
                  <a:pt x="0" y="267695"/>
                  <a:pt x="29446" y="324880"/>
                  <a:pt x="29446" y="94986"/>
                </a:cubicBezTo>
                <a:cubicBezTo>
                  <a:pt x="29446" y="75061"/>
                  <a:pt x="29588" y="52585"/>
                  <a:pt x="41169" y="36371"/>
                </a:cubicBezTo>
                <a:cubicBezTo>
                  <a:pt x="51326" y="22151"/>
                  <a:pt x="72430" y="20740"/>
                  <a:pt x="88061" y="12925"/>
                </a:cubicBezTo>
                <a:cubicBezTo>
                  <a:pt x="453071" y="32136"/>
                  <a:pt x="218671" y="0"/>
                  <a:pt x="345969" y="36371"/>
                </a:cubicBezTo>
                <a:cubicBezTo>
                  <a:pt x="361461" y="40797"/>
                  <a:pt x="377429" y="43464"/>
                  <a:pt x="392861" y="48094"/>
                </a:cubicBezTo>
                <a:cubicBezTo>
                  <a:pt x="416533" y="55196"/>
                  <a:pt x="463200" y="71540"/>
                  <a:pt x="463200" y="71540"/>
                </a:cubicBezTo>
                <a:cubicBezTo>
                  <a:pt x="474923" y="79355"/>
                  <a:pt x="489091" y="84383"/>
                  <a:pt x="498369" y="94986"/>
                </a:cubicBezTo>
                <a:cubicBezTo>
                  <a:pt x="516925" y="116193"/>
                  <a:pt x="521815" y="149694"/>
                  <a:pt x="545261" y="165325"/>
                </a:cubicBezTo>
                <a:lnTo>
                  <a:pt x="615600" y="212217"/>
                </a:lnTo>
                <a:cubicBezTo>
                  <a:pt x="623415" y="235663"/>
                  <a:pt x="625337" y="261992"/>
                  <a:pt x="639046" y="282556"/>
                </a:cubicBezTo>
                <a:cubicBezTo>
                  <a:pt x="646861" y="294279"/>
                  <a:pt x="656191" y="305123"/>
                  <a:pt x="662492" y="317725"/>
                </a:cubicBezTo>
                <a:cubicBezTo>
                  <a:pt x="668018" y="328778"/>
                  <a:pt x="668689" y="341841"/>
                  <a:pt x="674215" y="352894"/>
                </a:cubicBezTo>
                <a:cubicBezTo>
                  <a:pt x="690536" y="385536"/>
                  <a:pt x="706903" y="397305"/>
                  <a:pt x="732830" y="423232"/>
                </a:cubicBezTo>
                <a:cubicBezTo>
                  <a:pt x="744036" y="456851"/>
                  <a:pt x="759196" y="512615"/>
                  <a:pt x="791446" y="528740"/>
                </a:cubicBezTo>
                <a:cubicBezTo>
                  <a:pt x="807077" y="536555"/>
                  <a:pt x="823353" y="543195"/>
                  <a:pt x="838338" y="552186"/>
                </a:cubicBezTo>
                <a:cubicBezTo>
                  <a:pt x="938034" y="612004"/>
                  <a:pt x="872218" y="589965"/>
                  <a:pt x="955569" y="610802"/>
                </a:cubicBezTo>
                <a:cubicBezTo>
                  <a:pt x="1034183" y="650109"/>
                  <a:pt x="969547" y="622029"/>
                  <a:pt x="1049353" y="645971"/>
                </a:cubicBezTo>
                <a:cubicBezTo>
                  <a:pt x="1073025" y="653073"/>
                  <a:pt x="1119692" y="669417"/>
                  <a:pt x="1119692" y="669417"/>
                </a:cubicBezTo>
                <a:cubicBezTo>
                  <a:pt x="1178307" y="665509"/>
                  <a:pt x="1237084" y="663539"/>
                  <a:pt x="1295538" y="657694"/>
                </a:cubicBezTo>
                <a:cubicBezTo>
                  <a:pt x="1377991" y="649449"/>
                  <a:pt x="1328322" y="645436"/>
                  <a:pt x="1401046" y="634248"/>
                </a:cubicBezTo>
                <a:cubicBezTo>
                  <a:pt x="1436020" y="628867"/>
                  <a:pt x="1471384" y="626433"/>
                  <a:pt x="1506553" y="622525"/>
                </a:cubicBezTo>
                <a:cubicBezTo>
                  <a:pt x="1529999" y="614710"/>
                  <a:pt x="1552915" y="605073"/>
                  <a:pt x="1576892" y="599079"/>
                </a:cubicBezTo>
                <a:cubicBezTo>
                  <a:pt x="1635772" y="584359"/>
                  <a:pt x="1608499" y="592451"/>
                  <a:pt x="1658953" y="575632"/>
                </a:cubicBezTo>
                <a:cubicBezTo>
                  <a:pt x="1726307" y="508279"/>
                  <a:pt x="1743783" y="525755"/>
                  <a:pt x="1682400" y="505294"/>
                </a:cubicBezTo>
                <a:cubicBezTo>
                  <a:pt x="1690215" y="493571"/>
                  <a:pt x="1695883" y="480088"/>
                  <a:pt x="1705846" y="470125"/>
                </a:cubicBezTo>
                <a:cubicBezTo>
                  <a:pt x="1715809" y="460162"/>
                  <a:pt x="1741015" y="446679"/>
                  <a:pt x="1741015" y="446679"/>
                </a:cubicBezTo>
              </a:path>
            </a:pathLst>
          </a:custGeom>
          <a:ln>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Tree>
    <p:extLst>
      <p:ext uri="{BB962C8B-B14F-4D97-AF65-F5344CB8AC3E}">
        <p14:creationId xmlns:p14="http://schemas.microsoft.com/office/powerpoint/2010/main" val="17730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500"/>
                            </p:stCondLst>
                            <p:childTnLst>
                              <p:par>
                                <p:cTn id="18" presetID="5" presetClass="entr" presetSubtype="1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09600" y="381000"/>
            <a:ext cx="7924800" cy="762000"/>
          </a:xfrm>
        </p:spPr>
        <p:txBody>
          <a:bodyPr/>
          <a:lstStyle/>
          <a:p>
            <a:pPr algn="l" eaLnBrk="1" hangingPunct="1"/>
            <a:r>
              <a:rPr lang="en-US" sz="3600" u="sng" dirty="0" smtClean="0"/>
              <a:t>Objectives of PNS Histology:</a:t>
            </a:r>
            <a:endParaRPr lang="en-US" dirty="0" smtClean="0"/>
          </a:p>
        </p:txBody>
      </p:sp>
      <p:sp>
        <p:nvSpPr>
          <p:cNvPr id="18435" name="Rectangle 3"/>
          <p:cNvSpPr>
            <a:spLocks noGrp="1" noChangeArrowheads="1"/>
          </p:cNvSpPr>
          <p:nvPr>
            <p:ph type="body" idx="1"/>
          </p:nvPr>
        </p:nvSpPr>
        <p:spPr>
          <a:xfrm>
            <a:off x="304800" y="1143000"/>
            <a:ext cx="8839200" cy="5486400"/>
          </a:xfrm>
        </p:spPr>
        <p:txBody>
          <a:bodyPr/>
          <a:lstStyle/>
          <a:p>
            <a:pPr eaLnBrk="1" hangingPunct="1">
              <a:lnSpc>
                <a:spcPct val="125000"/>
              </a:lnSpc>
            </a:pPr>
            <a:r>
              <a:rPr lang="en-US" sz="1800" dirty="0" smtClean="0"/>
              <a:t>Discuss the general division/differences between CNS and PNS</a:t>
            </a:r>
          </a:p>
          <a:p>
            <a:pPr eaLnBrk="1" hangingPunct="1">
              <a:lnSpc>
                <a:spcPct val="125000"/>
              </a:lnSpc>
            </a:pPr>
            <a:r>
              <a:rPr lang="en-US" sz="1800" dirty="0" smtClean="0"/>
              <a:t>Appreciate the subdivision into somatic and autonomic nervous system</a:t>
            </a:r>
          </a:p>
          <a:p>
            <a:pPr eaLnBrk="1" hangingPunct="1">
              <a:lnSpc>
                <a:spcPct val="125000"/>
              </a:lnSpc>
            </a:pPr>
            <a:r>
              <a:rPr lang="en-US" sz="1800" dirty="0" smtClean="0"/>
              <a:t>Learn about the cellular components and the structural attributes of neuronal cells</a:t>
            </a:r>
          </a:p>
          <a:p>
            <a:pPr eaLnBrk="1" hangingPunct="1">
              <a:lnSpc>
                <a:spcPct val="125000"/>
              </a:lnSpc>
            </a:pPr>
            <a:r>
              <a:rPr lang="en-US" sz="1800" dirty="0" smtClean="0"/>
              <a:t>Discuss synaptic connections, using the motor end plate as an example</a:t>
            </a:r>
          </a:p>
          <a:p>
            <a:pPr eaLnBrk="1" hangingPunct="1">
              <a:lnSpc>
                <a:spcPct val="125000"/>
              </a:lnSpc>
            </a:pPr>
            <a:r>
              <a:rPr lang="en-US" sz="1800" dirty="0" smtClean="0"/>
              <a:t>Study the formation of the axonal myelin </a:t>
            </a:r>
            <a:r>
              <a:rPr lang="en-US" sz="1800" dirty="0" err="1" smtClean="0"/>
              <a:t>ensheathment</a:t>
            </a:r>
            <a:endParaRPr lang="en-US" sz="1800" dirty="0" smtClean="0"/>
          </a:p>
          <a:p>
            <a:pPr eaLnBrk="1" hangingPunct="1">
              <a:lnSpc>
                <a:spcPct val="125000"/>
              </a:lnSpc>
            </a:pPr>
            <a:r>
              <a:rPr lang="en-US" sz="1800" dirty="0" smtClean="0"/>
              <a:t>Compare the histological features of </a:t>
            </a:r>
            <a:r>
              <a:rPr lang="en-US" sz="1800" dirty="0" err="1" smtClean="0"/>
              <a:t>myelinated</a:t>
            </a:r>
            <a:r>
              <a:rPr lang="en-US" sz="1800" dirty="0" smtClean="0"/>
              <a:t> and </a:t>
            </a:r>
            <a:r>
              <a:rPr lang="en-US" sz="1800" dirty="0" err="1" smtClean="0"/>
              <a:t>unmyelinated</a:t>
            </a:r>
            <a:r>
              <a:rPr lang="en-US" sz="1800" dirty="0" smtClean="0"/>
              <a:t> axons/nerves</a:t>
            </a:r>
          </a:p>
          <a:p>
            <a:pPr eaLnBrk="1" hangingPunct="1">
              <a:lnSpc>
                <a:spcPct val="125000"/>
              </a:lnSpc>
            </a:pPr>
            <a:r>
              <a:rPr lang="en-US" sz="1800" dirty="0" smtClean="0"/>
              <a:t>Recognize nerves in histological sections</a:t>
            </a:r>
          </a:p>
          <a:p>
            <a:pPr eaLnBrk="1" hangingPunct="1">
              <a:lnSpc>
                <a:spcPct val="125000"/>
              </a:lnSpc>
            </a:pPr>
            <a:r>
              <a:rPr lang="en-US" sz="1800" dirty="0" smtClean="0"/>
              <a:t>Identify the different connective tissue layers that are associated with nerves</a:t>
            </a:r>
          </a:p>
          <a:p>
            <a:pPr eaLnBrk="1" hangingPunct="1">
              <a:lnSpc>
                <a:spcPct val="125000"/>
              </a:lnSpc>
            </a:pPr>
            <a:r>
              <a:rPr lang="en-US" sz="1800" dirty="0" smtClean="0"/>
              <a:t>Understand the different organizational plans that are adopted by neuronal cells</a:t>
            </a:r>
          </a:p>
          <a:p>
            <a:pPr eaLnBrk="1" hangingPunct="1">
              <a:lnSpc>
                <a:spcPct val="125000"/>
              </a:lnSpc>
            </a:pPr>
            <a:r>
              <a:rPr lang="en-US" sz="1800" dirty="0" smtClean="0"/>
              <a:t>Identify and compare autonomic and sensory ganglia</a:t>
            </a:r>
          </a:p>
          <a:p>
            <a:pPr eaLnBrk="1" hangingPunct="1">
              <a:lnSpc>
                <a:spcPct val="125000"/>
              </a:lnSpc>
            </a:pPr>
            <a:r>
              <a:rPr lang="en-US" sz="1800" dirty="0" smtClean="0"/>
              <a:t>Learn about the basic histological features of the spinal </a:t>
            </a:r>
            <a:r>
              <a:rPr lang="en-US" sz="1800" dirty="0" smtClean="0"/>
              <a:t>cord</a:t>
            </a:r>
            <a:endParaRPr lang="en-US" sz="1800" dirty="0" smtClean="0"/>
          </a:p>
        </p:txBody>
      </p:sp>
    </p:spTree>
    <p:extLst>
      <p:ext uri="{BB962C8B-B14F-4D97-AF65-F5344CB8AC3E}">
        <p14:creationId xmlns:p14="http://schemas.microsoft.com/office/powerpoint/2010/main" val="395648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457200" y="152400"/>
            <a:ext cx="8534400" cy="381000"/>
          </a:xfrm>
        </p:spPr>
        <p:txBody>
          <a:bodyPr>
            <a:normAutofit fontScale="90000"/>
          </a:bodyPr>
          <a:lstStyle/>
          <a:p>
            <a:pPr eaLnBrk="1" hangingPunct="1"/>
            <a:r>
              <a:rPr lang="en-US" sz="2400" smtClean="0">
                <a:solidFill>
                  <a:srgbClr val="006699"/>
                </a:solidFill>
                <a:latin typeface="Arial Unicode MS" charset="0"/>
              </a:rPr>
              <a:t>Spinal cord, DRG, Sympathetic and Parasympathetic Ganglia</a:t>
            </a:r>
          </a:p>
        </p:txBody>
      </p:sp>
      <p:pic>
        <p:nvPicPr>
          <p:cNvPr id="16387" name="Picture 6" descr="spinal noL"/>
          <p:cNvPicPr>
            <a:picLocks noChangeAspect="1" noChangeArrowheads="1"/>
          </p:cNvPicPr>
          <p:nvPr>
            <p:ph idx="1"/>
          </p:nvPr>
        </p:nvPicPr>
        <p:blipFill>
          <a:blip r:embed="rId2">
            <a:lum bright="-12000" contrast="18000"/>
            <a:extLst>
              <a:ext uri="{28A0092B-C50C-407E-A947-70E740481C1C}">
                <a14:useLocalDpi xmlns:a14="http://schemas.microsoft.com/office/drawing/2010/main" val="0"/>
              </a:ext>
            </a:extLst>
          </a:blip>
          <a:srcRect t="10101" r="11008"/>
          <a:stretch>
            <a:fillRect/>
          </a:stretch>
        </p:blipFill>
        <p:spPr>
          <a:xfrm>
            <a:off x="1066800" y="720725"/>
            <a:ext cx="7086600" cy="6137275"/>
          </a:xfrm>
          <a:noFill/>
        </p:spPr>
      </p:pic>
      <p:sp>
        <p:nvSpPr>
          <p:cNvPr id="16388" name="Text Box 7"/>
          <p:cNvSpPr txBox="1">
            <a:spLocks noChangeArrowheads="1"/>
          </p:cNvSpPr>
          <p:nvPr/>
        </p:nvSpPr>
        <p:spPr bwMode="auto">
          <a:xfrm>
            <a:off x="7162800" y="6858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800" i="1">
                <a:solidFill>
                  <a:srgbClr val="006699"/>
                </a:solidFill>
                <a:latin typeface="Arial Unicode MS" charset="0"/>
              </a:rPr>
              <a:t>Netter pl. 154</a:t>
            </a:r>
          </a:p>
        </p:txBody>
      </p:sp>
      <p:sp>
        <p:nvSpPr>
          <p:cNvPr id="16389" name="Text Box 8"/>
          <p:cNvSpPr txBox="1">
            <a:spLocks noChangeArrowheads="1"/>
          </p:cNvSpPr>
          <p:nvPr/>
        </p:nvSpPr>
        <p:spPr bwMode="auto">
          <a:xfrm>
            <a:off x="0" y="1752600"/>
            <a:ext cx="320040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600">
                <a:solidFill>
                  <a:srgbClr val="006699"/>
                </a:solidFill>
              </a:rPr>
              <a:t>Dorsal horns:  </a:t>
            </a:r>
            <a:r>
              <a:rPr lang="en-US" sz="1400" i="1">
                <a:solidFill>
                  <a:srgbClr val="FF3300"/>
                </a:solidFill>
              </a:rPr>
              <a:t>Interneurons</a:t>
            </a:r>
          </a:p>
          <a:p>
            <a:pPr eaLnBrk="1" hangingPunct="1">
              <a:spcBef>
                <a:spcPct val="50000"/>
              </a:spcBef>
            </a:pPr>
            <a:r>
              <a:rPr lang="en-US" sz="1600">
                <a:solidFill>
                  <a:srgbClr val="006699"/>
                </a:solidFill>
              </a:rPr>
              <a:t>Ventral horns:   </a:t>
            </a:r>
            <a:r>
              <a:rPr lang="en-US" sz="1400" i="1"/>
              <a:t>Motor neurons</a:t>
            </a:r>
            <a:r>
              <a:rPr lang="en-US" sz="1400" i="1">
                <a:solidFill>
                  <a:srgbClr val="FF3300"/>
                </a:solidFill>
              </a:rPr>
              <a:t>  </a:t>
            </a:r>
          </a:p>
          <a:p>
            <a:pPr eaLnBrk="1" hangingPunct="1">
              <a:spcBef>
                <a:spcPct val="50000"/>
              </a:spcBef>
            </a:pPr>
            <a:r>
              <a:rPr lang="en-US" sz="1600">
                <a:solidFill>
                  <a:srgbClr val="006699"/>
                </a:solidFill>
              </a:rPr>
              <a:t>Lateral horns:</a:t>
            </a:r>
            <a:r>
              <a:rPr lang="en-US" sz="1400" i="1">
                <a:solidFill>
                  <a:srgbClr val="FF3300"/>
                </a:solidFill>
              </a:rPr>
              <a:t> </a:t>
            </a:r>
          </a:p>
          <a:p>
            <a:pPr eaLnBrk="1" hangingPunct="1">
              <a:spcBef>
                <a:spcPct val="50000"/>
              </a:spcBef>
            </a:pPr>
            <a:r>
              <a:rPr lang="en-US" sz="1400" i="1">
                <a:solidFill>
                  <a:srgbClr val="FF3300"/>
                </a:solidFill>
              </a:rPr>
              <a:t>Sympathetic neurons            Parasympathetic (S</a:t>
            </a:r>
            <a:r>
              <a:rPr lang="en-US" sz="900" i="1">
                <a:solidFill>
                  <a:srgbClr val="FF3300"/>
                </a:solidFill>
              </a:rPr>
              <a:t>2-4</a:t>
            </a:r>
            <a:r>
              <a:rPr lang="en-US" sz="1400" i="1">
                <a:solidFill>
                  <a:srgbClr val="FF3300"/>
                </a:solidFill>
              </a:rPr>
              <a:t>) neurons</a:t>
            </a:r>
          </a:p>
          <a:p>
            <a:pPr eaLnBrk="1" hangingPunct="1">
              <a:spcBef>
                <a:spcPct val="50000"/>
              </a:spcBef>
            </a:pPr>
            <a:r>
              <a:rPr lang="en-US" sz="1600">
                <a:solidFill>
                  <a:srgbClr val="006699"/>
                </a:solidFill>
              </a:rPr>
              <a:t>DRG:</a:t>
            </a:r>
            <a:r>
              <a:rPr lang="en-US" sz="1400" i="1">
                <a:solidFill>
                  <a:srgbClr val="FF3300"/>
                </a:solidFill>
              </a:rPr>
              <a:t> </a:t>
            </a:r>
            <a:r>
              <a:rPr lang="en-US" sz="1400" i="1">
                <a:solidFill>
                  <a:schemeClr val="folHlink"/>
                </a:solidFill>
              </a:rPr>
              <a:t>Sensory (pseudounipolar) neurons</a:t>
            </a:r>
          </a:p>
          <a:p>
            <a:pPr eaLnBrk="1" hangingPunct="1">
              <a:spcBef>
                <a:spcPct val="50000"/>
              </a:spcBef>
            </a:pPr>
            <a:r>
              <a:rPr lang="en-US" sz="1600">
                <a:solidFill>
                  <a:srgbClr val="006699"/>
                </a:solidFill>
                <a:latin typeface="Arial Unicode MS" charset="0"/>
              </a:rPr>
              <a:t>Autonomic ganglia: </a:t>
            </a:r>
            <a:r>
              <a:rPr lang="en-US" sz="1400" i="1">
                <a:solidFill>
                  <a:srgbClr val="FF3300"/>
                </a:solidFill>
                <a:latin typeface="Arial Unicode MS" charset="0"/>
              </a:rPr>
              <a:t>Post ganglionic neurons with unmyelinated axons.  </a:t>
            </a:r>
            <a:r>
              <a:rPr lang="en-US" sz="1400" i="1">
                <a:latin typeface="Arial Unicode MS" charset="0"/>
              </a:rPr>
              <a:t>Sympathetic: paravertebral ganglia  </a:t>
            </a:r>
            <a:r>
              <a:rPr lang="en-US" sz="1400" i="1">
                <a:solidFill>
                  <a:schemeClr val="accent2"/>
                </a:solidFill>
                <a:latin typeface="Arial Unicode MS" charset="0"/>
              </a:rPr>
              <a:t>Parasympathetic:  In organs</a:t>
            </a:r>
          </a:p>
        </p:txBody>
      </p:sp>
      <p:sp>
        <p:nvSpPr>
          <p:cNvPr id="16390" name="Text Box 10"/>
          <p:cNvSpPr txBox="1">
            <a:spLocks noChangeArrowheads="1"/>
          </p:cNvSpPr>
          <p:nvPr/>
        </p:nvSpPr>
        <p:spPr bwMode="auto">
          <a:xfrm>
            <a:off x="5105400" y="1371600"/>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200" b="1">
                <a:solidFill>
                  <a:schemeClr val="accent2"/>
                </a:solidFill>
              </a:rPr>
              <a:t>X (vagus)</a:t>
            </a:r>
          </a:p>
        </p:txBody>
      </p:sp>
      <p:sp>
        <p:nvSpPr>
          <p:cNvPr id="16391" name="Text Box 11"/>
          <p:cNvSpPr txBox="1">
            <a:spLocks noChangeArrowheads="1"/>
          </p:cNvSpPr>
          <p:nvPr/>
        </p:nvSpPr>
        <p:spPr bwMode="auto">
          <a:xfrm>
            <a:off x="5105400" y="9906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200" b="1">
                <a:solidFill>
                  <a:schemeClr val="accent2"/>
                </a:solidFill>
              </a:rPr>
              <a:t>IX</a:t>
            </a:r>
          </a:p>
        </p:txBody>
      </p:sp>
      <p:sp>
        <p:nvSpPr>
          <p:cNvPr id="16392" name="Text Box 12"/>
          <p:cNvSpPr txBox="1">
            <a:spLocks noChangeArrowheads="1"/>
          </p:cNvSpPr>
          <p:nvPr/>
        </p:nvSpPr>
        <p:spPr bwMode="auto">
          <a:xfrm>
            <a:off x="6629400" y="1295400"/>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200" b="1">
                <a:solidFill>
                  <a:schemeClr val="accent2"/>
                </a:solidFill>
              </a:rPr>
              <a:t>parasympathetic</a:t>
            </a:r>
          </a:p>
        </p:txBody>
      </p:sp>
      <p:sp>
        <p:nvSpPr>
          <p:cNvPr id="16393" name="Text Box 13"/>
          <p:cNvSpPr txBox="1">
            <a:spLocks noChangeArrowheads="1"/>
          </p:cNvSpPr>
          <p:nvPr/>
        </p:nvSpPr>
        <p:spPr bwMode="auto">
          <a:xfrm>
            <a:off x="6858000" y="2438400"/>
            <a:ext cx="1676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200" b="1">
                <a:solidFill>
                  <a:schemeClr val="tx2"/>
                </a:solidFill>
              </a:rPr>
              <a:t>Somatic motor</a:t>
            </a:r>
          </a:p>
        </p:txBody>
      </p:sp>
      <p:sp>
        <p:nvSpPr>
          <p:cNvPr id="16394" name="Line 14"/>
          <p:cNvSpPr>
            <a:spLocks noChangeShapeType="1"/>
          </p:cNvSpPr>
          <p:nvPr/>
        </p:nvSpPr>
        <p:spPr bwMode="auto">
          <a:xfrm flipH="1">
            <a:off x="6248400" y="25908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5" name="Text Box 15"/>
          <p:cNvSpPr txBox="1">
            <a:spLocks noChangeArrowheads="1"/>
          </p:cNvSpPr>
          <p:nvPr/>
        </p:nvSpPr>
        <p:spPr bwMode="auto">
          <a:xfrm>
            <a:off x="6934200" y="281940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200" b="1">
                <a:solidFill>
                  <a:schemeClr val="hlink"/>
                </a:solidFill>
              </a:rPr>
              <a:t>sensory</a:t>
            </a:r>
          </a:p>
        </p:txBody>
      </p:sp>
      <p:sp>
        <p:nvSpPr>
          <p:cNvPr id="16396" name="Line 16"/>
          <p:cNvSpPr>
            <a:spLocks noChangeShapeType="1"/>
          </p:cNvSpPr>
          <p:nvPr/>
        </p:nvSpPr>
        <p:spPr bwMode="auto">
          <a:xfrm flipH="1">
            <a:off x="6096000" y="2971800"/>
            <a:ext cx="838200" cy="762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7" name="Text Box 17"/>
          <p:cNvSpPr txBox="1">
            <a:spLocks noChangeArrowheads="1"/>
          </p:cNvSpPr>
          <p:nvPr/>
        </p:nvSpPr>
        <p:spPr bwMode="auto">
          <a:xfrm>
            <a:off x="7010400" y="31242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200" b="1">
                <a:solidFill>
                  <a:srgbClr val="FF3300"/>
                </a:solidFill>
              </a:rPr>
              <a:t>Sympathetic: pre- &amp; post-ganglionic fibers</a:t>
            </a:r>
          </a:p>
        </p:txBody>
      </p:sp>
      <p:sp>
        <p:nvSpPr>
          <p:cNvPr id="16398" name="Line 19"/>
          <p:cNvSpPr>
            <a:spLocks noChangeShapeType="1"/>
          </p:cNvSpPr>
          <p:nvPr/>
        </p:nvSpPr>
        <p:spPr bwMode="auto">
          <a:xfrm flipH="1">
            <a:off x="6172200" y="3352800"/>
            <a:ext cx="8382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9" name="Text Box 20"/>
          <p:cNvSpPr txBox="1">
            <a:spLocks noChangeArrowheads="1"/>
          </p:cNvSpPr>
          <p:nvPr/>
        </p:nvSpPr>
        <p:spPr bwMode="auto">
          <a:xfrm>
            <a:off x="6858000" y="52578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200" b="1">
                <a:solidFill>
                  <a:schemeClr val="accent2"/>
                </a:solidFill>
              </a:rPr>
              <a:t>Pelvic splanchnic (parasympathetic)</a:t>
            </a:r>
          </a:p>
        </p:txBody>
      </p:sp>
    </p:spTree>
    <p:extLst>
      <p:ext uri="{BB962C8B-B14F-4D97-AF65-F5344CB8AC3E}">
        <p14:creationId xmlns:p14="http://schemas.microsoft.com/office/powerpoint/2010/main" val="1084366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457200" y="274638"/>
            <a:ext cx="8229600" cy="411162"/>
          </a:xfrm>
        </p:spPr>
        <p:txBody>
          <a:bodyPr>
            <a:normAutofit fontScale="90000"/>
          </a:bodyPr>
          <a:lstStyle/>
          <a:p>
            <a:pPr eaLnBrk="1" hangingPunct="1"/>
            <a:r>
              <a:rPr lang="en-US" sz="3200" dirty="0" smtClean="0">
                <a:solidFill>
                  <a:schemeClr val="accent2"/>
                </a:solidFill>
                <a:latin typeface="Arial Unicode MS" charset="0"/>
              </a:rPr>
              <a:t>Spinal cord and Dorsal Root Ganglion</a:t>
            </a:r>
          </a:p>
        </p:txBody>
      </p:sp>
      <p:pic>
        <p:nvPicPr>
          <p:cNvPr id="19459" name="Picture 8" descr="spinalClowmag"/>
          <p:cNvPicPr>
            <a:picLocks noGrp="1" noChangeAspect="1" noChangeArrowheads="1"/>
          </p:cNvPicPr>
          <p:nvPr>
            <p:ph idx="1"/>
          </p:nvPr>
        </p:nvPicPr>
        <p:blipFill>
          <a:blip r:embed="rId2">
            <a:lum bright="-6000"/>
            <a:extLst>
              <a:ext uri="{28A0092B-C50C-407E-A947-70E740481C1C}">
                <a14:useLocalDpi xmlns:a14="http://schemas.microsoft.com/office/drawing/2010/main" val="0"/>
              </a:ext>
            </a:extLst>
          </a:blip>
          <a:srcRect l="1759" r="552"/>
          <a:stretch>
            <a:fillRect/>
          </a:stretch>
        </p:blipFill>
        <p:spPr>
          <a:xfrm>
            <a:off x="685800" y="1041400"/>
            <a:ext cx="7772400" cy="5699125"/>
          </a:xfrm>
          <a:noFill/>
        </p:spPr>
      </p:pic>
      <p:sp>
        <p:nvSpPr>
          <p:cNvPr id="2057" name="Text Box 9"/>
          <p:cNvSpPr txBox="1">
            <a:spLocks noChangeArrowheads="1"/>
          </p:cNvSpPr>
          <p:nvPr/>
        </p:nvSpPr>
        <p:spPr bwMode="auto">
          <a:xfrm>
            <a:off x="4648200" y="5029200"/>
            <a:ext cx="106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spcBef>
                <a:spcPct val="50000"/>
              </a:spcBef>
            </a:pPr>
            <a:r>
              <a:rPr lang="en-US" sz="1600" b="1">
                <a:solidFill>
                  <a:srgbClr val="006699"/>
                </a:solidFill>
                <a:latin typeface="Arial Unicode MS" charset="0"/>
              </a:rPr>
              <a:t>Ventral horn</a:t>
            </a:r>
          </a:p>
        </p:txBody>
      </p:sp>
      <p:sp>
        <p:nvSpPr>
          <p:cNvPr id="2058" name="Text Box 10"/>
          <p:cNvSpPr txBox="1">
            <a:spLocks noChangeArrowheads="1"/>
          </p:cNvSpPr>
          <p:nvPr/>
        </p:nvSpPr>
        <p:spPr bwMode="auto">
          <a:xfrm>
            <a:off x="5638800" y="3657600"/>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spcBef>
                <a:spcPct val="50000"/>
              </a:spcBef>
            </a:pPr>
            <a:r>
              <a:rPr lang="en-US" sz="1400" b="1">
                <a:solidFill>
                  <a:srgbClr val="006699"/>
                </a:solidFill>
              </a:rPr>
              <a:t>(Lateral horn) if present</a:t>
            </a:r>
          </a:p>
        </p:txBody>
      </p:sp>
      <p:sp>
        <p:nvSpPr>
          <p:cNvPr id="2059" name="Text Box 11"/>
          <p:cNvSpPr txBox="1">
            <a:spLocks noChangeArrowheads="1"/>
          </p:cNvSpPr>
          <p:nvPr/>
        </p:nvSpPr>
        <p:spPr bwMode="auto">
          <a:xfrm>
            <a:off x="1447800" y="2743200"/>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spcBef>
                <a:spcPct val="50000"/>
              </a:spcBef>
            </a:pPr>
            <a:r>
              <a:rPr lang="en-US" sz="1600" b="1">
                <a:solidFill>
                  <a:srgbClr val="006699"/>
                </a:solidFill>
              </a:rPr>
              <a:t>Dorsal horn</a:t>
            </a:r>
          </a:p>
        </p:txBody>
      </p:sp>
      <p:sp>
        <p:nvSpPr>
          <p:cNvPr id="2060" name="Text Box 12"/>
          <p:cNvSpPr txBox="1">
            <a:spLocks noChangeArrowheads="1"/>
          </p:cNvSpPr>
          <p:nvPr/>
        </p:nvSpPr>
        <p:spPr bwMode="auto">
          <a:xfrm>
            <a:off x="7010400" y="6019800"/>
            <a:ext cx="1752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sz="1600" b="1">
                <a:solidFill>
                  <a:srgbClr val="006699"/>
                </a:solidFill>
              </a:rPr>
              <a:t>Dorsal root ganglion (DRG)</a:t>
            </a:r>
          </a:p>
        </p:txBody>
      </p:sp>
      <p:sp>
        <p:nvSpPr>
          <p:cNvPr id="19464" name="Line 13"/>
          <p:cNvSpPr>
            <a:spLocks noChangeShapeType="1"/>
          </p:cNvSpPr>
          <p:nvPr/>
        </p:nvSpPr>
        <p:spPr bwMode="auto">
          <a:xfrm flipV="1">
            <a:off x="5105400" y="4724400"/>
            <a:ext cx="0" cy="304800"/>
          </a:xfrm>
          <a:prstGeom prst="line">
            <a:avLst/>
          </a:prstGeom>
          <a:noFill/>
          <a:ln w="19050">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5" name="Line 14"/>
          <p:cNvSpPr>
            <a:spLocks noChangeShapeType="1"/>
          </p:cNvSpPr>
          <p:nvPr/>
        </p:nvSpPr>
        <p:spPr bwMode="auto">
          <a:xfrm>
            <a:off x="2286000" y="3048000"/>
            <a:ext cx="304800" cy="0"/>
          </a:xfrm>
          <a:prstGeom prst="line">
            <a:avLst/>
          </a:prstGeom>
          <a:noFill/>
          <a:ln w="19050">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6" name="Line 15"/>
          <p:cNvSpPr>
            <a:spLocks noChangeShapeType="1"/>
          </p:cNvSpPr>
          <p:nvPr/>
        </p:nvSpPr>
        <p:spPr bwMode="auto">
          <a:xfrm flipH="1">
            <a:off x="5410200" y="3810000"/>
            <a:ext cx="304800" cy="0"/>
          </a:xfrm>
          <a:prstGeom prst="line">
            <a:avLst/>
          </a:prstGeom>
          <a:noFill/>
          <a:ln w="19050">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TextBox 13"/>
          <p:cNvSpPr txBox="1"/>
          <p:nvPr/>
        </p:nvSpPr>
        <p:spPr>
          <a:xfrm>
            <a:off x="1524000" y="6019800"/>
            <a:ext cx="2819400" cy="338138"/>
          </a:xfrm>
          <a:prstGeom prst="rect">
            <a:avLst/>
          </a:prstGeom>
          <a:noFill/>
        </p:spPr>
        <p:txBody>
          <a:bodyPr>
            <a:spAutoFit/>
          </a:bodyPr>
          <a:lstStyle/>
          <a:p>
            <a:pPr>
              <a:defRPr/>
            </a:pPr>
            <a:r>
              <a:rPr lang="en-US" sz="1600" b="1" dirty="0">
                <a:solidFill>
                  <a:schemeClr val="accent2">
                    <a:lumMod val="75000"/>
                  </a:schemeClr>
                </a:solidFill>
                <a:latin typeface="Arial Unicode MS" pitchFamily="34" charset="-128"/>
                <a:ea typeface="Arial Unicode MS" pitchFamily="34" charset="-128"/>
                <a:cs typeface="Arial Unicode MS" pitchFamily="34" charset="-128"/>
              </a:rPr>
              <a:t>Ventral median fissure</a:t>
            </a:r>
          </a:p>
        </p:txBody>
      </p:sp>
      <p:cxnSp>
        <p:nvCxnSpPr>
          <p:cNvPr id="18" name="Straight Arrow Connector 17"/>
          <p:cNvCxnSpPr/>
          <p:nvPr/>
        </p:nvCxnSpPr>
        <p:spPr>
          <a:xfrm rot="5400000" flipH="1" flipV="1">
            <a:off x="3581400" y="5486400"/>
            <a:ext cx="762000" cy="457200"/>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90600" y="1143000"/>
            <a:ext cx="2209800" cy="338138"/>
          </a:xfrm>
          <a:prstGeom prst="rect">
            <a:avLst/>
          </a:prstGeom>
          <a:noFill/>
        </p:spPr>
        <p:txBody>
          <a:bodyPr>
            <a:spAutoFit/>
          </a:bodyPr>
          <a:lstStyle/>
          <a:p>
            <a:pPr>
              <a:defRPr/>
            </a:pPr>
            <a:r>
              <a:rPr lang="en-US" sz="1600" b="1" dirty="0">
                <a:solidFill>
                  <a:schemeClr val="accent2">
                    <a:lumMod val="75000"/>
                  </a:schemeClr>
                </a:solidFill>
                <a:latin typeface="Arial Unicode MS" pitchFamily="34" charset="-128"/>
                <a:ea typeface="Arial Unicode MS" pitchFamily="34" charset="-128"/>
                <a:cs typeface="Arial Unicode MS" pitchFamily="34" charset="-128"/>
              </a:rPr>
              <a:t>Dorsal median sulcus</a:t>
            </a:r>
          </a:p>
        </p:txBody>
      </p:sp>
      <p:cxnSp>
        <p:nvCxnSpPr>
          <p:cNvPr id="21" name="Straight Arrow Connector 20"/>
          <p:cNvCxnSpPr>
            <a:stCxn id="19" idx="3"/>
          </p:cNvCxnSpPr>
          <p:nvPr/>
        </p:nvCxnSpPr>
        <p:spPr>
          <a:xfrm>
            <a:off x="3200400" y="1312863"/>
            <a:ext cx="533400" cy="287337"/>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060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60">
                                            <p:txEl>
                                              <p:pRg st="0" end="0"/>
                                            </p:txEl>
                                          </p:spTgt>
                                        </p:tgtEl>
                                        <p:attrNameLst>
                                          <p:attrName>style.visibility</p:attrName>
                                        </p:attrNameLst>
                                      </p:cBhvr>
                                      <p:to>
                                        <p:strVal val="visible"/>
                                      </p:to>
                                    </p:set>
                                    <p:animEffect transition="in" filter="blinds(horizontal)">
                                      <p:cBhvr>
                                        <p:cTn id="7" dur="500"/>
                                        <p:tgtEl>
                                          <p:spTgt spid="20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59">
                                            <p:txEl>
                                              <p:pRg st="0" end="0"/>
                                            </p:txEl>
                                          </p:spTgt>
                                        </p:tgtEl>
                                        <p:attrNameLst>
                                          <p:attrName>style.visibility</p:attrName>
                                        </p:attrNameLst>
                                      </p:cBhvr>
                                      <p:to>
                                        <p:strVal val="visible"/>
                                      </p:to>
                                    </p:set>
                                    <p:animEffect transition="in" filter="blinds(horizontal)">
                                      <p:cBhvr>
                                        <p:cTn id="12" dur="500"/>
                                        <p:tgtEl>
                                          <p:spTgt spid="205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57">
                                            <p:txEl>
                                              <p:pRg st="0" end="0"/>
                                            </p:txEl>
                                          </p:spTgt>
                                        </p:tgtEl>
                                        <p:attrNameLst>
                                          <p:attrName>style.visibility</p:attrName>
                                        </p:attrNameLst>
                                      </p:cBhvr>
                                      <p:to>
                                        <p:strVal val="visible"/>
                                      </p:to>
                                    </p:set>
                                    <p:animEffect transition="in" filter="blinds(horizontal)">
                                      <p:cBhvr>
                                        <p:cTn id="17" dur="500"/>
                                        <p:tgtEl>
                                          <p:spTgt spid="205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058">
                                            <p:txEl>
                                              <p:pRg st="0" end="0"/>
                                            </p:txEl>
                                          </p:spTgt>
                                        </p:tgtEl>
                                        <p:attrNameLst>
                                          <p:attrName>style.visibility</p:attrName>
                                        </p:attrNameLst>
                                      </p:cBhvr>
                                      <p:to>
                                        <p:strVal val="visible"/>
                                      </p:to>
                                    </p:set>
                                    <p:animEffect transition="in" filter="blinds(horizontal)">
                                      <p:cBhvr>
                                        <p:cTn id="22" dur="500"/>
                                        <p:tgtEl>
                                          <p:spTgt spid="20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52400"/>
            <a:ext cx="9144000" cy="792163"/>
          </a:xfrm>
        </p:spPr>
        <p:txBody>
          <a:bodyPr/>
          <a:lstStyle/>
          <a:p>
            <a:pPr eaLnBrk="1" hangingPunct="1"/>
            <a:r>
              <a:rPr lang="en-US" sz="3200" smtClean="0"/>
              <a:t>Cellular Components of the Nervous System </a:t>
            </a:r>
          </a:p>
        </p:txBody>
      </p:sp>
      <p:sp>
        <p:nvSpPr>
          <p:cNvPr id="28675" name="Rectangle 3"/>
          <p:cNvSpPr>
            <a:spLocks noGrp="1" noChangeArrowheads="1"/>
          </p:cNvSpPr>
          <p:nvPr>
            <p:ph type="body" sz="half" idx="1"/>
          </p:nvPr>
        </p:nvSpPr>
        <p:spPr>
          <a:xfrm>
            <a:off x="2286000" y="1447800"/>
            <a:ext cx="2146300" cy="485775"/>
          </a:xfrm>
        </p:spPr>
        <p:txBody>
          <a:bodyPr/>
          <a:lstStyle/>
          <a:p>
            <a:pPr algn="ctr" eaLnBrk="1" hangingPunct="1">
              <a:lnSpc>
                <a:spcPct val="90000"/>
              </a:lnSpc>
              <a:buFontTx/>
              <a:buNone/>
            </a:pPr>
            <a:r>
              <a:rPr lang="en-US" sz="2800" dirty="0" smtClean="0"/>
              <a:t>Neurons</a:t>
            </a:r>
            <a:endParaRPr lang="en-US" sz="2000" dirty="0" smtClean="0"/>
          </a:p>
          <a:p>
            <a:pPr algn="ctr" eaLnBrk="1" hangingPunct="1">
              <a:lnSpc>
                <a:spcPct val="90000"/>
              </a:lnSpc>
              <a:buFontTx/>
              <a:buNone/>
            </a:pPr>
            <a:endParaRPr lang="en-US" sz="2000" dirty="0" smtClean="0"/>
          </a:p>
        </p:txBody>
      </p:sp>
      <p:sp>
        <p:nvSpPr>
          <p:cNvPr id="28676" name="Rectangle 4"/>
          <p:cNvSpPr>
            <a:spLocks noChangeArrowheads="1"/>
          </p:cNvSpPr>
          <p:nvPr/>
        </p:nvSpPr>
        <p:spPr bwMode="auto">
          <a:xfrm>
            <a:off x="457200" y="5410200"/>
            <a:ext cx="312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r>
              <a:rPr lang="en-US" sz="2800" dirty="0">
                <a:solidFill>
                  <a:srgbClr val="0070C0"/>
                </a:solidFill>
              </a:rPr>
              <a:t>Glia </a:t>
            </a:r>
          </a:p>
          <a:p>
            <a:pPr marL="342900" indent="-342900" algn="ctr" eaLnBrk="1" hangingPunct="1"/>
            <a:r>
              <a:rPr lang="en-US" sz="2800" dirty="0">
                <a:solidFill>
                  <a:srgbClr val="0070C0"/>
                </a:solidFill>
              </a:rPr>
              <a:t>(support cells)</a:t>
            </a:r>
            <a:endParaRPr lang="en-US" sz="3200" dirty="0">
              <a:solidFill>
                <a:srgbClr val="0070C0"/>
              </a:solidFill>
            </a:endParaRPr>
          </a:p>
        </p:txBody>
      </p:sp>
      <p:pic>
        <p:nvPicPr>
          <p:cNvPr id="28677" name="Picture 5" descr="00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14800" y="914400"/>
            <a:ext cx="4132263" cy="5791200"/>
          </a:xfrm>
          <a:ln>
            <a:solidFill>
              <a:schemeClr val="tx1"/>
            </a:solidFill>
            <a:miter lim="800000"/>
            <a:headEnd/>
            <a:tailEnd/>
          </a:ln>
        </p:spPr>
      </p:pic>
      <p:sp>
        <p:nvSpPr>
          <p:cNvPr id="28678" name="Line 6"/>
          <p:cNvSpPr>
            <a:spLocks noChangeShapeType="1"/>
          </p:cNvSpPr>
          <p:nvPr/>
        </p:nvSpPr>
        <p:spPr bwMode="auto">
          <a:xfrm>
            <a:off x="3429000" y="1981200"/>
            <a:ext cx="259080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nchor="b">
            <a:spAutoFit/>
          </a:bodyPr>
          <a:lstStyle/>
          <a:p>
            <a:endParaRPr lang="en-US"/>
          </a:p>
        </p:txBody>
      </p:sp>
      <p:sp>
        <p:nvSpPr>
          <p:cNvPr id="28679" name="Line 7"/>
          <p:cNvSpPr>
            <a:spLocks noChangeShapeType="1"/>
          </p:cNvSpPr>
          <p:nvPr/>
        </p:nvSpPr>
        <p:spPr bwMode="auto">
          <a:xfrm>
            <a:off x="3276600" y="1981200"/>
            <a:ext cx="4038600" cy="2971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nchor="b">
            <a:spAutoFit/>
          </a:bodyPr>
          <a:lstStyle/>
          <a:p>
            <a:endParaRPr lang="en-US"/>
          </a:p>
        </p:txBody>
      </p:sp>
      <p:sp>
        <p:nvSpPr>
          <p:cNvPr id="28680" name="Line 8"/>
          <p:cNvSpPr>
            <a:spLocks noChangeShapeType="1"/>
          </p:cNvSpPr>
          <p:nvPr/>
        </p:nvSpPr>
        <p:spPr bwMode="auto">
          <a:xfrm>
            <a:off x="3124200" y="1981200"/>
            <a:ext cx="2209800" cy="3048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nchor="b">
            <a:spAutoFit/>
          </a:bodyPr>
          <a:lstStyle/>
          <a:p>
            <a:endParaRPr lang="en-US"/>
          </a:p>
        </p:txBody>
      </p:sp>
      <p:sp>
        <p:nvSpPr>
          <p:cNvPr id="28681" name="Line 9"/>
          <p:cNvSpPr>
            <a:spLocks noChangeShapeType="1"/>
          </p:cNvSpPr>
          <p:nvPr/>
        </p:nvSpPr>
        <p:spPr bwMode="auto">
          <a:xfrm flipV="1">
            <a:off x="2514600" y="3429000"/>
            <a:ext cx="3733800" cy="2057400"/>
          </a:xfrm>
          <a:prstGeom prst="line">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txBody>
          <a:bodyPr anchor="b">
            <a:spAutoFit/>
          </a:bodyPr>
          <a:lstStyle/>
          <a:p>
            <a:endParaRPr lang="en-US"/>
          </a:p>
        </p:txBody>
      </p:sp>
      <p:sp>
        <p:nvSpPr>
          <p:cNvPr id="28682" name="Line 10"/>
          <p:cNvSpPr>
            <a:spLocks noChangeShapeType="1"/>
          </p:cNvSpPr>
          <p:nvPr/>
        </p:nvSpPr>
        <p:spPr bwMode="auto">
          <a:xfrm flipV="1">
            <a:off x="2362200" y="2057400"/>
            <a:ext cx="3352800" cy="3429000"/>
          </a:xfrm>
          <a:prstGeom prst="line">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txBody>
          <a:bodyPr anchor="b">
            <a:spAutoFit/>
          </a:bodyPr>
          <a:lstStyle/>
          <a:p>
            <a:endParaRPr lang="en-US"/>
          </a:p>
        </p:txBody>
      </p:sp>
      <p:sp>
        <p:nvSpPr>
          <p:cNvPr id="28683" name="Line 11"/>
          <p:cNvSpPr>
            <a:spLocks noChangeShapeType="1"/>
          </p:cNvSpPr>
          <p:nvPr/>
        </p:nvSpPr>
        <p:spPr bwMode="auto">
          <a:xfrm flipV="1">
            <a:off x="2590800" y="5410200"/>
            <a:ext cx="2133600" cy="228600"/>
          </a:xfrm>
          <a:prstGeom prst="line">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txBody>
          <a:bodyPr anchor="b">
            <a:spAutoFit/>
          </a:bodyPr>
          <a:lstStyle/>
          <a:p>
            <a:endParaRPr lang="en-US"/>
          </a:p>
        </p:txBody>
      </p:sp>
    </p:spTree>
    <p:extLst>
      <p:ext uri="{BB962C8B-B14F-4D97-AF65-F5344CB8AC3E}">
        <p14:creationId xmlns:p14="http://schemas.microsoft.com/office/powerpoint/2010/main" val="870909112"/>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3733800" cy="1143000"/>
          </a:xfrm>
        </p:spPr>
        <p:txBody>
          <a:bodyPr/>
          <a:lstStyle/>
          <a:p>
            <a:pPr eaLnBrk="1" hangingPunct="1"/>
            <a:r>
              <a:rPr lang="en-US" dirty="0" smtClean="0"/>
              <a:t>Generic neuron</a:t>
            </a:r>
          </a:p>
        </p:txBody>
      </p:sp>
      <p:sp>
        <p:nvSpPr>
          <p:cNvPr id="2" name="Text Placeholder 1"/>
          <p:cNvSpPr>
            <a:spLocks noGrp="1"/>
          </p:cNvSpPr>
          <p:nvPr>
            <p:ph type="body" sz="half" idx="1"/>
          </p:nvPr>
        </p:nvSpPr>
        <p:spPr>
          <a:xfrm>
            <a:off x="0" y="1371600"/>
            <a:ext cx="3810000" cy="4495800"/>
          </a:xfrm>
        </p:spPr>
        <p:txBody>
          <a:bodyPr>
            <a:normAutofit fontScale="70000" lnSpcReduction="20000"/>
          </a:bodyPr>
          <a:lstStyle/>
          <a:p>
            <a:r>
              <a:rPr lang="en-US" dirty="0" smtClean="0"/>
              <a:t>Large </a:t>
            </a:r>
            <a:r>
              <a:rPr lang="en-US" b="1" dirty="0" smtClean="0"/>
              <a:t>cell body </a:t>
            </a:r>
            <a:r>
              <a:rPr lang="en-US" dirty="0" smtClean="0"/>
              <a:t>(aka </a:t>
            </a:r>
            <a:r>
              <a:rPr lang="en-US" b="1" dirty="0" smtClean="0"/>
              <a:t>soma</a:t>
            </a:r>
            <a:r>
              <a:rPr lang="en-US" dirty="0" smtClean="0"/>
              <a:t> or </a:t>
            </a:r>
            <a:r>
              <a:rPr lang="en-US" b="1" dirty="0" err="1" smtClean="0"/>
              <a:t>perikaryon</a:t>
            </a:r>
            <a:r>
              <a:rPr lang="en-US" dirty="0" smtClean="0"/>
              <a:t>)</a:t>
            </a:r>
          </a:p>
          <a:p>
            <a:r>
              <a:rPr lang="en-US" dirty="0" smtClean="0"/>
              <a:t>Large, </a:t>
            </a:r>
            <a:r>
              <a:rPr lang="en-US" dirty="0" err="1" smtClean="0"/>
              <a:t>euchromatic</a:t>
            </a:r>
            <a:r>
              <a:rPr lang="en-US" dirty="0" smtClean="0"/>
              <a:t> </a:t>
            </a:r>
            <a:r>
              <a:rPr lang="en-US" b="1" dirty="0" smtClean="0"/>
              <a:t>nucleus</a:t>
            </a:r>
            <a:r>
              <a:rPr lang="en-US" dirty="0" smtClean="0"/>
              <a:t> (and usually a prominent </a:t>
            </a:r>
            <a:r>
              <a:rPr lang="en-US" b="1" dirty="0" smtClean="0"/>
              <a:t>nucleolus</a:t>
            </a:r>
            <a:r>
              <a:rPr lang="en-US" dirty="0" smtClean="0"/>
              <a:t>)</a:t>
            </a:r>
          </a:p>
          <a:p>
            <a:r>
              <a:rPr lang="en-US" dirty="0" smtClean="0"/>
              <a:t>Extensive cytoplasmic extensions:</a:t>
            </a:r>
          </a:p>
          <a:p>
            <a:pPr lvl="1"/>
            <a:r>
              <a:rPr lang="en-US" b="1" dirty="0" smtClean="0"/>
              <a:t>Dendrite</a:t>
            </a:r>
            <a:r>
              <a:rPr lang="en-US" dirty="0" smtClean="0"/>
              <a:t>(s): single or multiple extensions specialized for receiving input</a:t>
            </a:r>
          </a:p>
          <a:p>
            <a:pPr lvl="1"/>
            <a:r>
              <a:rPr lang="en-US" b="1" dirty="0" smtClean="0"/>
              <a:t>Axon</a:t>
            </a:r>
            <a:r>
              <a:rPr lang="en-US" dirty="0" smtClean="0"/>
              <a:t>: single, large extension specialized for conveying output (in humans, can be up to 1.5m in length)</a:t>
            </a:r>
            <a:endParaRPr lang="en-US" dirty="0"/>
          </a:p>
        </p:txBody>
      </p:sp>
      <p:sp>
        <p:nvSpPr>
          <p:cNvPr id="3" name="Content Placeholder 2"/>
          <p:cNvSpPr>
            <a:spLocks noGrp="1"/>
          </p:cNvSpPr>
          <p:nvPr>
            <p:ph sz="half" idx="2"/>
          </p:nvPr>
        </p:nvSpPr>
        <p:spPr/>
        <p:txBody>
          <a:bodyPr/>
          <a:lstStyle/>
          <a:p>
            <a:endParaRPr lang="en-US"/>
          </a:p>
        </p:txBody>
      </p:sp>
      <p:pic>
        <p:nvPicPr>
          <p:cNvPr id="327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469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27811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69850"/>
            <a:ext cx="9144000" cy="685800"/>
          </a:xfrm>
        </p:spPr>
        <p:txBody>
          <a:bodyPr>
            <a:normAutofit fontScale="90000"/>
          </a:bodyPr>
          <a:lstStyle/>
          <a:p>
            <a:pPr eaLnBrk="1" hangingPunct="1"/>
            <a:r>
              <a:rPr lang="en-US" dirty="0" smtClean="0"/>
              <a:t>Motor neuron with </a:t>
            </a:r>
            <a:r>
              <a:rPr lang="en-US" u="sng" dirty="0" err="1" smtClean="0"/>
              <a:t>Nissl</a:t>
            </a:r>
            <a:r>
              <a:rPr lang="en-US" u="sng" dirty="0" smtClean="0"/>
              <a:t> bodies</a:t>
            </a:r>
            <a:endParaRPr lang="en-US" dirty="0" smtClean="0">
              <a:solidFill>
                <a:schemeClr val="folHlink"/>
              </a:solidFill>
            </a:endParaRP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55650"/>
            <a:ext cx="80772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00400" y="2338916"/>
            <a:ext cx="569387" cy="369332"/>
          </a:xfrm>
          <a:prstGeom prst="rect">
            <a:avLst/>
          </a:prstGeom>
          <a:noFill/>
        </p:spPr>
        <p:txBody>
          <a:bodyPr wrap="none" rtlCol="0">
            <a:spAutoFit/>
          </a:bodyPr>
          <a:lstStyle/>
          <a:p>
            <a:r>
              <a:rPr lang="en-US" b="1" dirty="0" smtClean="0">
                <a:latin typeface="Arial Black" pitchFamily="34" charset="0"/>
              </a:rPr>
              <a:t>NU</a:t>
            </a:r>
            <a:endParaRPr lang="en-US" b="1" dirty="0">
              <a:latin typeface="Arial Black" pitchFamily="34" charset="0"/>
            </a:endParaRPr>
          </a:p>
        </p:txBody>
      </p:sp>
      <p:sp>
        <p:nvSpPr>
          <p:cNvPr id="3" name="Oval 2"/>
          <p:cNvSpPr/>
          <p:nvPr/>
        </p:nvSpPr>
        <p:spPr>
          <a:xfrm>
            <a:off x="3124200" y="2889250"/>
            <a:ext cx="929164" cy="6858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3869266" y="2677584"/>
            <a:ext cx="228600" cy="228600"/>
          </a:xfrm>
          <a:prstGeom prst="straightConnector1">
            <a:avLst/>
          </a:pr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86200" y="2686051"/>
            <a:ext cx="228600" cy="22860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38600" y="2432050"/>
            <a:ext cx="377026" cy="369332"/>
          </a:xfrm>
          <a:prstGeom prst="rect">
            <a:avLst/>
          </a:prstGeom>
          <a:noFill/>
        </p:spPr>
        <p:txBody>
          <a:bodyPr wrap="none" rtlCol="0">
            <a:spAutoFit/>
          </a:bodyPr>
          <a:lstStyle/>
          <a:p>
            <a:r>
              <a:rPr lang="en-US" dirty="0" smtClean="0">
                <a:latin typeface="Arial Black" pitchFamily="34" charset="0"/>
              </a:rPr>
              <a:t>N</a:t>
            </a:r>
            <a:endParaRPr lang="en-US" dirty="0">
              <a:latin typeface="Arial Black" pitchFamily="34" charset="0"/>
            </a:endParaRPr>
          </a:p>
        </p:txBody>
      </p:sp>
      <p:sp>
        <p:nvSpPr>
          <p:cNvPr id="8" name="TextBox 7"/>
          <p:cNvSpPr txBox="1"/>
          <p:nvPr/>
        </p:nvSpPr>
        <p:spPr>
          <a:xfrm>
            <a:off x="1786468" y="2096583"/>
            <a:ext cx="364202" cy="369332"/>
          </a:xfrm>
          <a:prstGeom prst="rect">
            <a:avLst/>
          </a:prstGeom>
          <a:noFill/>
        </p:spPr>
        <p:txBody>
          <a:bodyPr wrap="none" rtlCol="0">
            <a:spAutoFit/>
          </a:bodyPr>
          <a:lstStyle/>
          <a:p>
            <a:r>
              <a:rPr lang="en-US" dirty="0" smtClean="0">
                <a:latin typeface="Arial Black" pitchFamily="34" charset="0"/>
              </a:rPr>
              <a:t>D</a:t>
            </a:r>
            <a:endParaRPr lang="en-US" dirty="0">
              <a:latin typeface="Arial Black" pitchFamily="34" charset="0"/>
            </a:endParaRPr>
          </a:p>
        </p:txBody>
      </p:sp>
      <p:sp>
        <p:nvSpPr>
          <p:cNvPr id="19" name="TextBox 18"/>
          <p:cNvSpPr txBox="1"/>
          <p:nvPr/>
        </p:nvSpPr>
        <p:spPr>
          <a:xfrm>
            <a:off x="1557865" y="4577318"/>
            <a:ext cx="364202" cy="369332"/>
          </a:xfrm>
          <a:prstGeom prst="rect">
            <a:avLst/>
          </a:prstGeom>
          <a:noFill/>
        </p:spPr>
        <p:txBody>
          <a:bodyPr wrap="none" rtlCol="0">
            <a:spAutoFit/>
          </a:bodyPr>
          <a:lstStyle/>
          <a:p>
            <a:r>
              <a:rPr lang="en-US" dirty="0" smtClean="0">
                <a:latin typeface="Arial Black" pitchFamily="34" charset="0"/>
              </a:rPr>
              <a:t>D</a:t>
            </a:r>
            <a:endParaRPr lang="en-US" dirty="0">
              <a:latin typeface="Arial Black" pitchFamily="34" charset="0"/>
            </a:endParaRPr>
          </a:p>
        </p:txBody>
      </p:sp>
      <p:sp>
        <p:nvSpPr>
          <p:cNvPr id="20" name="TextBox 19"/>
          <p:cNvSpPr txBox="1"/>
          <p:nvPr/>
        </p:nvSpPr>
        <p:spPr>
          <a:xfrm>
            <a:off x="2514464" y="4455582"/>
            <a:ext cx="364202" cy="369332"/>
          </a:xfrm>
          <a:prstGeom prst="rect">
            <a:avLst/>
          </a:prstGeom>
          <a:noFill/>
        </p:spPr>
        <p:txBody>
          <a:bodyPr wrap="none" rtlCol="0">
            <a:spAutoFit/>
          </a:bodyPr>
          <a:lstStyle/>
          <a:p>
            <a:r>
              <a:rPr lang="en-US" dirty="0">
                <a:latin typeface="Arial Black" pitchFamily="34" charset="0"/>
              </a:rPr>
              <a:t>A</a:t>
            </a:r>
          </a:p>
        </p:txBody>
      </p:sp>
      <p:sp>
        <p:nvSpPr>
          <p:cNvPr id="21" name="TextBox 20"/>
          <p:cNvSpPr txBox="1"/>
          <p:nvPr/>
        </p:nvSpPr>
        <p:spPr>
          <a:xfrm>
            <a:off x="3725333" y="3922182"/>
            <a:ext cx="556563" cy="369332"/>
          </a:xfrm>
          <a:prstGeom prst="rect">
            <a:avLst/>
          </a:prstGeom>
          <a:noFill/>
        </p:spPr>
        <p:txBody>
          <a:bodyPr wrap="none" rtlCol="0">
            <a:spAutoFit/>
          </a:bodyPr>
          <a:lstStyle/>
          <a:p>
            <a:r>
              <a:rPr lang="en-US" dirty="0" smtClean="0">
                <a:latin typeface="Arial Black" pitchFamily="34" charset="0"/>
              </a:rPr>
              <a:t>AH</a:t>
            </a:r>
            <a:endParaRPr lang="en-US" dirty="0">
              <a:latin typeface="Arial Black" pitchFamily="34" charset="0"/>
            </a:endParaRPr>
          </a:p>
        </p:txBody>
      </p:sp>
      <p:sp>
        <p:nvSpPr>
          <p:cNvPr id="22" name="TextBox 21"/>
          <p:cNvSpPr txBox="1"/>
          <p:nvPr/>
        </p:nvSpPr>
        <p:spPr>
          <a:xfrm>
            <a:off x="4665134" y="3358118"/>
            <a:ext cx="556563" cy="369332"/>
          </a:xfrm>
          <a:prstGeom prst="rect">
            <a:avLst/>
          </a:prstGeom>
          <a:noFill/>
        </p:spPr>
        <p:txBody>
          <a:bodyPr wrap="none" rtlCol="0">
            <a:spAutoFit/>
          </a:bodyPr>
          <a:lstStyle/>
          <a:p>
            <a:r>
              <a:rPr lang="en-US" dirty="0" smtClean="0">
                <a:latin typeface="Arial Black" pitchFamily="34" charset="0"/>
              </a:rPr>
              <a:t>NB</a:t>
            </a:r>
            <a:endParaRPr lang="en-US" dirty="0">
              <a:latin typeface="Arial Black" pitchFamily="34" charset="0"/>
            </a:endParaRPr>
          </a:p>
        </p:txBody>
      </p:sp>
      <p:sp>
        <p:nvSpPr>
          <p:cNvPr id="23" name="TextBox 22"/>
          <p:cNvSpPr txBox="1"/>
          <p:nvPr/>
        </p:nvSpPr>
        <p:spPr>
          <a:xfrm>
            <a:off x="1955799" y="3075518"/>
            <a:ext cx="556563" cy="369332"/>
          </a:xfrm>
          <a:prstGeom prst="rect">
            <a:avLst/>
          </a:prstGeom>
          <a:noFill/>
        </p:spPr>
        <p:txBody>
          <a:bodyPr wrap="none" rtlCol="0">
            <a:spAutoFit/>
          </a:bodyPr>
          <a:lstStyle/>
          <a:p>
            <a:r>
              <a:rPr lang="en-US" dirty="0" smtClean="0">
                <a:latin typeface="Arial Black" pitchFamily="34" charset="0"/>
              </a:rPr>
              <a:t>NB</a:t>
            </a:r>
            <a:endParaRPr lang="en-US" dirty="0">
              <a:latin typeface="Arial Black" pitchFamily="34" charset="0"/>
            </a:endParaRPr>
          </a:p>
        </p:txBody>
      </p:sp>
      <p:sp>
        <p:nvSpPr>
          <p:cNvPr id="24" name="TextBox 23"/>
          <p:cNvSpPr txBox="1"/>
          <p:nvPr/>
        </p:nvSpPr>
        <p:spPr>
          <a:xfrm>
            <a:off x="6180531" y="2762251"/>
            <a:ext cx="364202" cy="369332"/>
          </a:xfrm>
          <a:prstGeom prst="rect">
            <a:avLst/>
          </a:prstGeom>
          <a:noFill/>
        </p:spPr>
        <p:txBody>
          <a:bodyPr wrap="none" rtlCol="0">
            <a:spAutoFit/>
          </a:bodyPr>
          <a:lstStyle/>
          <a:p>
            <a:r>
              <a:rPr lang="en-US" dirty="0" smtClean="0">
                <a:latin typeface="Arial Black" pitchFamily="34" charset="0"/>
              </a:rPr>
              <a:t>D</a:t>
            </a:r>
            <a:endParaRPr lang="en-US" dirty="0">
              <a:latin typeface="Arial Black" pitchFamily="34" charset="0"/>
            </a:endParaRPr>
          </a:p>
        </p:txBody>
      </p:sp>
      <p:sp>
        <p:nvSpPr>
          <p:cNvPr id="26" name="TextBox 25"/>
          <p:cNvSpPr txBox="1"/>
          <p:nvPr/>
        </p:nvSpPr>
        <p:spPr>
          <a:xfrm>
            <a:off x="7408198" y="4043918"/>
            <a:ext cx="364202" cy="369332"/>
          </a:xfrm>
          <a:prstGeom prst="rect">
            <a:avLst/>
          </a:prstGeom>
          <a:noFill/>
        </p:spPr>
        <p:txBody>
          <a:bodyPr wrap="none" rtlCol="0">
            <a:spAutoFit/>
          </a:bodyPr>
          <a:lstStyle/>
          <a:p>
            <a:r>
              <a:rPr lang="en-US" dirty="0">
                <a:latin typeface="Arial Black" pitchFamily="34" charset="0"/>
              </a:rPr>
              <a:t>V</a:t>
            </a:r>
          </a:p>
        </p:txBody>
      </p:sp>
      <p:sp>
        <p:nvSpPr>
          <p:cNvPr id="9" name="TextBox 8"/>
          <p:cNvSpPr txBox="1"/>
          <p:nvPr/>
        </p:nvSpPr>
        <p:spPr>
          <a:xfrm>
            <a:off x="975685" y="6086101"/>
            <a:ext cx="7071167" cy="646331"/>
          </a:xfrm>
          <a:prstGeom prst="rect">
            <a:avLst/>
          </a:prstGeom>
          <a:noFill/>
        </p:spPr>
        <p:txBody>
          <a:bodyPr wrap="none" rtlCol="0">
            <a:spAutoFit/>
          </a:bodyPr>
          <a:lstStyle/>
          <a:p>
            <a:r>
              <a:rPr lang="en-US" dirty="0" smtClean="0"/>
              <a:t>A-axon		D-dendrite	N-nucleus	NB-</a:t>
            </a:r>
            <a:r>
              <a:rPr lang="en-US" dirty="0" err="1" smtClean="0"/>
              <a:t>Nissl</a:t>
            </a:r>
            <a:r>
              <a:rPr lang="en-US" dirty="0" smtClean="0"/>
              <a:t> body</a:t>
            </a:r>
          </a:p>
          <a:p>
            <a:r>
              <a:rPr lang="en-US" dirty="0" smtClean="0"/>
              <a:t>AH-axon hillock 	V-blood vessel	NU-nucleolus</a:t>
            </a:r>
            <a:endParaRPr lang="en-US" dirty="0"/>
          </a:p>
        </p:txBody>
      </p:sp>
    </p:spTree>
    <p:extLst>
      <p:ext uri="{BB962C8B-B14F-4D97-AF65-F5344CB8AC3E}">
        <p14:creationId xmlns:p14="http://schemas.microsoft.com/office/powerpoint/2010/main" val="1623680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410200" y="609600"/>
            <a:ext cx="3352800" cy="5410200"/>
          </a:xfrm>
        </p:spPr>
        <p:txBody>
          <a:bodyPr/>
          <a:lstStyle/>
          <a:p>
            <a:pPr eaLnBrk="1" hangingPunct="1"/>
            <a:r>
              <a:rPr lang="en-US" smtClean="0"/>
              <a:t>Nissl substance is rough endoplasmic reticulum</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7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798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TotalTime>
  <Words>2232</Words>
  <Application>Microsoft Office PowerPoint</Application>
  <PresentationFormat>On-screen Show (4:3)</PresentationFormat>
  <Paragraphs>234</Paragraphs>
  <Slides>37</Slides>
  <Notes>28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Structural Organization of the Nervous System</vt:lpstr>
      <vt:lpstr>Functional Organization of the Nervous System </vt:lpstr>
      <vt:lpstr>Spinal cord, DRG, Sympathetic and Parasympathetic Ganglia</vt:lpstr>
      <vt:lpstr>Spinal cord and Dorsal Root Ganglion</vt:lpstr>
      <vt:lpstr>Cellular Components of the Nervous System </vt:lpstr>
      <vt:lpstr>Generic neuron</vt:lpstr>
      <vt:lpstr>Motor neuron with Nissl bodies</vt:lpstr>
      <vt:lpstr>Nissl substance is rough endoplasmic reticulum</vt:lpstr>
      <vt:lpstr>Synapses can form between many different parts of neurons and between a neuron and a non-neuronal cell, e.g., a muscle or a secretory cell.</vt:lpstr>
      <vt:lpstr>At a chemical synapse neurotransmitter release is triggered by the influx of Ca2+ and postsynaptic neurotransmitter receptors receive the signal.</vt:lpstr>
      <vt:lpstr>PowerPoint Presentation</vt:lpstr>
      <vt:lpstr>Conduction velocity in the axon is enhanced by myelination   axons in the CNS are myelinated by oligodendrocytes   axons in the PNS are myelinated by Schwann cells  </vt:lpstr>
      <vt:lpstr>Myelination is a dynamic process, which involves the ensheathment of the the axon by the glial cell and subsequently the extrusion of cytoplasm from parts of the glial cell. Adhesive proteins on the cytoplasmic and the extracellular side of the plasma membrane contribute to a tight apposition of the lipid bilayers.</vt:lpstr>
      <vt:lpstr>Myelinated Nerve Fiber</vt:lpstr>
      <vt:lpstr>Ion channels are concentrated at the nodes of Ranvier and the myelin sheath acts as an electrical insulator. This allows for saltatory conductance of the action potential and increases the transmission speed of the nerve impulse. Depending on the diameter of the axon, myelination increases the action potential speed approximately 5 to 50fold (up to &gt;110 m/sec).</vt:lpstr>
      <vt:lpstr>Each Schwann cell myelinates a single internode</vt:lpstr>
      <vt:lpstr>Nodes of Ranvier in a longitudinal nerve section</vt:lpstr>
      <vt:lpstr>One Schwann cell can ensheath multiple axons, but myelinates only one axon</vt:lpstr>
      <vt:lpstr>Small diameter nerve fibers are non-myelinated </vt:lpstr>
      <vt:lpstr>Longitudinal section of an unmyelinated nerve</vt:lpstr>
      <vt:lpstr>Wavy appearance of nerves</vt:lpstr>
      <vt:lpstr>Connective tissue layers found in nerves: endoneurium surrounds axons, perineurium axon fascicles and epineurium the entire nerve</vt:lpstr>
      <vt:lpstr>Connective tissue layers in a peripheral nerve. Tight junctions between perineurium cells form a important isolating barrier.</vt:lpstr>
      <vt:lpstr>Three different basic types of neuronal structure</vt:lpstr>
      <vt:lpstr>Sensory Ganglia</vt:lpstr>
      <vt:lpstr>Dorsal root ganglion</vt:lpstr>
      <vt:lpstr>Somatic sensory neurons have components in both CNS and PNS</vt:lpstr>
      <vt:lpstr>Somatic motor neurons of the spinal cord also have components in the CNS and PNS, but they are multipolar</vt:lpstr>
      <vt:lpstr>An example of sensory input: the muscle spindle</vt:lpstr>
      <vt:lpstr>The somatic nervous system in action: the spinal stretch reflex</vt:lpstr>
      <vt:lpstr>Efferent autonomic pathways</vt:lpstr>
      <vt:lpstr>Pre-ganglionic motor neurons have components in the CNS and PNS and are also multipolar</vt:lpstr>
      <vt:lpstr>Sympathetic ganglion cells: multipolar neurons that reside entirely within the PNS  in sympathetic chain ganglia and “pre-aortic” ganglia</vt:lpstr>
      <vt:lpstr>Parasympathetic ganglion cells: multipolar neurons that also reside entirely within the PNS in the wall of the innervated organ  (shown here in the seminal vesicle)</vt:lpstr>
      <vt:lpstr>Parasympathetic ganglia in the wall of the gut</vt:lpstr>
      <vt:lpstr>Objectives of PNS Histology:</vt:lpstr>
    </vt:vector>
  </TitlesOfParts>
  <Company>Duke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Matthew Velkey</dc:creator>
  <cp:lastModifiedBy>Matt Velkey</cp:lastModifiedBy>
  <cp:revision>23</cp:revision>
  <dcterms:created xsi:type="dcterms:W3CDTF">2011-08-17T02:31:15Z</dcterms:created>
  <dcterms:modified xsi:type="dcterms:W3CDTF">2011-08-17T16:35:51Z</dcterms:modified>
</cp:coreProperties>
</file>