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Lst>
  <p:notesMasterIdLst>
    <p:notesMasterId r:id="rId47"/>
  </p:notesMasterIdLst>
  <p:handoutMasterIdLst>
    <p:handoutMasterId r:id="rId48"/>
  </p:handoutMasterIdLst>
  <p:sldIdLst>
    <p:sldId id="320" r:id="rId3"/>
    <p:sldId id="325" r:id="rId4"/>
    <p:sldId id="321" r:id="rId5"/>
    <p:sldId id="257" r:id="rId6"/>
    <p:sldId id="260" r:id="rId7"/>
    <p:sldId id="317" r:id="rId8"/>
    <p:sldId id="311" r:id="rId9"/>
    <p:sldId id="318" r:id="rId10"/>
    <p:sldId id="338" r:id="rId11"/>
    <p:sldId id="339" r:id="rId12"/>
    <p:sldId id="322" r:id="rId13"/>
    <p:sldId id="261" r:id="rId14"/>
    <p:sldId id="262" r:id="rId15"/>
    <p:sldId id="263" r:id="rId16"/>
    <p:sldId id="264" r:id="rId17"/>
    <p:sldId id="265" r:id="rId18"/>
    <p:sldId id="266" r:id="rId19"/>
    <p:sldId id="313" r:id="rId20"/>
    <p:sldId id="267" r:id="rId21"/>
    <p:sldId id="269" r:id="rId22"/>
    <p:sldId id="273" r:id="rId23"/>
    <p:sldId id="274" r:id="rId24"/>
    <p:sldId id="276" r:id="rId25"/>
    <p:sldId id="328" r:id="rId26"/>
    <p:sldId id="283" r:id="rId27"/>
    <p:sldId id="286" r:id="rId28"/>
    <p:sldId id="329" r:id="rId29"/>
    <p:sldId id="278" r:id="rId30"/>
    <p:sldId id="330" r:id="rId31"/>
    <p:sldId id="332" r:id="rId32"/>
    <p:sldId id="331" r:id="rId33"/>
    <p:sldId id="289" r:id="rId34"/>
    <p:sldId id="287" r:id="rId35"/>
    <p:sldId id="336" r:id="rId36"/>
    <p:sldId id="333" r:id="rId37"/>
    <p:sldId id="334" r:id="rId38"/>
    <p:sldId id="335" r:id="rId39"/>
    <p:sldId id="275" r:id="rId40"/>
    <p:sldId id="316" r:id="rId41"/>
    <p:sldId id="293" r:id="rId42"/>
    <p:sldId id="280" r:id="rId43"/>
    <p:sldId id="281" r:id="rId44"/>
    <p:sldId id="298" r:id="rId45"/>
    <p:sldId id="300" r:id="rId46"/>
  </p:sldIdLst>
  <p:sldSz cx="9144000" cy="6858000" type="screen4x3"/>
  <p:notesSz cx="6934200" cy="92329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32787"/>
    <p:restoredTop sz="90919" autoAdjust="0"/>
  </p:normalViewPr>
  <p:slideViewPr>
    <p:cSldViewPr showGuides="1">
      <p:cViewPr varScale="1">
        <p:scale>
          <a:sx n="80" d="100"/>
          <a:sy n="80" d="100"/>
        </p:scale>
        <p:origin x="-564" y="-7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75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1026"/>
          <p:cNvSpPr>
            <a:spLocks noGrp="1" noChangeArrowheads="1"/>
          </p:cNvSpPr>
          <p:nvPr>
            <p:ph type="hdr" sz="quarter"/>
          </p:nvPr>
        </p:nvSpPr>
        <p:spPr bwMode="auto">
          <a:xfrm>
            <a:off x="0" y="0"/>
            <a:ext cx="30051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82" tIns="46191" rIns="92382" bIns="46191" numCol="1" anchor="t" anchorCtr="0" compatLnSpc="1">
            <a:prstTxWarp prst="textNoShape">
              <a:avLst/>
            </a:prstTxWarp>
          </a:bodyPr>
          <a:lstStyle>
            <a:lvl1pPr defTabSz="923925">
              <a:defRPr sz="1200"/>
            </a:lvl1pPr>
          </a:lstStyle>
          <a:p>
            <a:pPr>
              <a:defRPr/>
            </a:pPr>
            <a:endParaRPr lang="en-US"/>
          </a:p>
        </p:txBody>
      </p:sp>
      <p:sp>
        <p:nvSpPr>
          <p:cNvPr id="53251" name="Rectangle 1027"/>
          <p:cNvSpPr>
            <a:spLocks noGrp="1" noChangeArrowheads="1"/>
          </p:cNvSpPr>
          <p:nvPr>
            <p:ph type="dt" sz="quarter" idx="1"/>
          </p:nvPr>
        </p:nvSpPr>
        <p:spPr bwMode="auto">
          <a:xfrm>
            <a:off x="3929063" y="0"/>
            <a:ext cx="300513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82" tIns="46191" rIns="92382" bIns="46191" numCol="1" anchor="t" anchorCtr="0" compatLnSpc="1">
            <a:prstTxWarp prst="textNoShape">
              <a:avLst/>
            </a:prstTxWarp>
          </a:bodyPr>
          <a:lstStyle>
            <a:lvl1pPr algn="r" defTabSz="923925">
              <a:defRPr sz="1200"/>
            </a:lvl1pPr>
          </a:lstStyle>
          <a:p>
            <a:pPr>
              <a:defRPr/>
            </a:pPr>
            <a:endParaRPr lang="en-US"/>
          </a:p>
        </p:txBody>
      </p:sp>
      <p:sp>
        <p:nvSpPr>
          <p:cNvPr id="53252" name="Rectangle 1028"/>
          <p:cNvSpPr>
            <a:spLocks noGrp="1" noChangeArrowheads="1"/>
          </p:cNvSpPr>
          <p:nvPr>
            <p:ph type="ftr" sz="quarter" idx="2"/>
          </p:nvPr>
        </p:nvSpPr>
        <p:spPr bwMode="auto">
          <a:xfrm>
            <a:off x="0" y="8770938"/>
            <a:ext cx="300513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82" tIns="46191" rIns="92382" bIns="46191" numCol="1" anchor="b" anchorCtr="0" compatLnSpc="1">
            <a:prstTxWarp prst="textNoShape">
              <a:avLst/>
            </a:prstTxWarp>
          </a:bodyPr>
          <a:lstStyle>
            <a:lvl1pPr defTabSz="923925">
              <a:defRPr sz="1200"/>
            </a:lvl1pPr>
          </a:lstStyle>
          <a:p>
            <a:pPr>
              <a:defRPr/>
            </a:pPr>
            <a:endParaRPr lang="en-US"/>
          </a:p>
        </p:txBody>
      </p:sp>
      <p:sp>
        <p:nvSpPr>
          <p:cNvPr id="53253" name="Rectangle 1029"/>
          <p:cNvSpPr>
            <a:spLocks noGrp="1" noChangeArrowheads="1"/>
          </p:cNvSpPr>
          <p:nvPr>
            <p:ph type="sldNum" sz="quarter" idx="3"/>
          </p:nvPr>
        </p:nvSpPr>
        <p:spPr bwMode="auto">
          <a:xfrm>
            <a:off x="3929063" y="8770938"/>
            <a:ext cx="300513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382" tIns="46191" rIns="92382" bIns="46191" numCol="1" anchor="b" anchorCtr="0" compatLnSpc="1">
            <a:prstTxWarp prst="textNoShape">
              <a:avLst/>
            </a:prstTxWarp>
          </a:bodyPr>
          <a:lstStyle>
            <a:lvl1pPr algn="r" defTabSz="923925">
              <a:defRPr sz="1200"/>
            </a:lvl1pPr>
          </a:lstStyle>
          <a:p>
            <a:pPr>
              <a:defRPr/>
            </a:pPr>
            <a:fld id="{316B2943-56E0-4CB7-BF4C-0F7808E16022}" type="slidenum">
              <a:rPr lang="en-US"/>
              <a:pPr>
                <a:defRPr/>
              </a:pPr>
              <a:t>‹#›</a:t>
            </a:fld>
            <a:endParaRPr lang="en-US"/>
          </a:p>
        </p:txBody>
      </p:sp>
    </p:spTree>
    <p:extLst>
      <p:ext uri="{BB962C8B-B14F-4D97-AF65-F5344CB8AC3E}">
        <p14:creationId xmlns:p14="http://schemas.microsoft.com/office/powerpoint/2010/main" val="1595152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927475" y="0"/>
            <a:ext cx="3005138" cy="461963"/>
          </a:xfrm>
          <a:prstGeom prst="rect">
            <a:avLst/>
          </a:prstGeom>
        </p:spPr>
        <p:txBody>
          <a:bodyPr vert="horz" lIns="91440" tIns="45720" rIns="91440" bIns="45720" rtlCol="0"/>
          <a:lstStyle>
            <a:lvl1pPr algn="r">
              <a:defRPr sz="1200"/>
            </a:lvl1pPr>
          </a:lstStyle>
          <a:p>
            <a:pPr>
              <a:defRPr/>
            </a:pPr>
            <a:fld id="{C91B876C-EC6F-4491-A2F2-1180F411272A}" type="datetimeFigureOut">
              <a:rPr lang="en-US"/>
              <a:pPr>
                <a:defRPr/>
              </a:pPr>
              <a:t>10/17/2011</a:t>
            </a:fld>
            <a:endParaRPr lang="en-US"/>
          </a:p>
        </p:txBody>
      </p:sp>
      <p:sp>
        <p:nvSpPr>
          <p:cNvPr id="4" name="Slide Image Placeholder 3"/>
          <p:cNvSpPr>
            <a:spLocks noGrp="1" noRot="1" noChangeAspect="1"/>
          </p:cNvSpPr>
          <p:nvPr>
            <p:ph type="sldImg" idx="2"/>
          </p:nvPr>
        </p:nvSpPr>
        <p:spPr>
          <a:xfrm>
            <a:off x="1158875" y="692150"/>
            <a:ext cx="4616450" cy="3462338"/>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93738" y="4386263"/>
            <a:ext cx="5546725" cy="4154487"/>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769350"/>
            <a:ext cx="3005138" cy="461963"/>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27475" y="8769350"/>
            <a:ext cx="3005138" cy="461963"/>
          </a:xfrm>
          <a:prstGeom prst="rect">
            <a:avLst/>
          </a:prstGeom>
        </p:spPr>
        <p:txBody>
          <a:bodyPr vert="horz" lIns="91440" tIns="45720" rIns="91440" bIns="45720" rtlCol="0" anchor="b"/>
          <a:lstStyle>
            <a:lvl1pPr algn="r">
              <a:defRPr sz="1200"/>
            </a:lvl1pPr>
          </a:lstStyle>
          <a:p>
            <a:pPr>
              <a:defRPr/>
            </a:pPr>
            <a:fld id="{15B71D1D-9278-4E7F-9A2A-F9D427E46ED3}" type="slidenum">
              <a:rPr lang="en-US"/>
              <a:pPr>
                <a:defRPr/>
              </a:pPr>
              <a:t>‹#›</a:t>
            </a:fld>
            <a:endParaRPr lang="en-US"/>
          </a:p>
        </p:txBody>
      </p:sp>
    </p:spTree>
    <p:extLst>
      <p:ext uri="{BB962C8B-B14F-4D97-AF65-F5344CB8AC3E}">
        <p14:creationId xmlns:p14="http://schemas.microsoft.com/office/powerpoint/2010/main" val="868268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C495E09E-FB99-46F2-869E-28E021426C24}" type="slidenum">
              <a:rPr lang="en-US" sz="1200" smtClean="0"/>
              <a:pPr/>
              <a:t>2</a:t>
            </a:fld>
            <a:endParaRPr lang="en-US" sz="1200" smtClean="0"/>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xfrm>
            <a:off x="923925" y="4386263"/>
            <a:ext cx="5086350" cy="4154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Diagram of the circulatory system.  </a:t>
            </a:r>
          </a:p>
          <a:p>
            <a:pPr eaLnBrk="1" hangingPunct="1">
              <a:spcBef>
                <a:spcPct val="0"/>
              </a:spcBef>
            </a:pPr>
            <a:endParaRPr lang="en-US" smtClean="0"/>
          </a:p>
          <a:p>
            <a:pPr eaLnBrk="1" hangingPunct="1">
              <a:spcBef>
                <a:spcPct val="0"/>
              </a:spcBef>
            </a:pPr>
            <a:r>
              <a:rPr lang="en-US" smtClean="0"/>
              <a:t>AKC.  CV-CircSystD.gif (originally SumCirculatory.jpg = 1997A21(2).jpg).</a:t>
            </a:r>
          </a:p>
          <a:p>
            <a:pPr eaLnBrk="1" hangingPunct="1">
              <a:spcBef>
                <a:spcPct val="0"/>
              </a:spcBef>
            </a:pPr>
            <a:endParaRPr lang="en-US" smtClean="0"/>
          </a:p>
          <a:p>
            <a:pPr eaLnBrk="1" hangingPunct="1">
              <a:spcBef>
                <a:spcPct val="0"/>
              </a:spcBef>
            </a:pPr>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3AE5EF4B-4D40-44D2-A3C2-9074EEACAD80}" type="slidenum">
              <a:rPr lang="en-US" sz="1200" smtClean="0"/>
              <a:pPr/>
              <a:t>37</a:t>
            </a:fld>
            <a:endParaRPr lang="en-US" sz="1200" smtClean="0"/>
          </a:p>
        </p:txBody>
      </p:sp>
      <p:sp>
        <p:nvSpPr>
          <p:cNvPr id="58371" name="Rectangle 7"/>
          <p:cNvSpPr txBox="1">
            <a:spLocks noGrp="1" noChangeArrowheads="1"/>
          </p:cNvSpPr>
          <p:nvPr/>
        </p:nvSpPr>
        <p:spPr bwMode="auto">
          <a:xfrm>
            <a:off x="3927475" y="8770938"/>
            <a:ext cx="3005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6" tIns="46588" rIns="93176" bIns="46588" anchor="b"/>
          <a:lstStyle>
            <a:lvl1pPr defTabSz="931863">
              <a:defRPr sz="2400">
                <a:solidFill>
                  <a:schemeClr val="tx1"/>
                </a:solidFill>
                <a:latin typeface="Times New Roman" pitchFamily="18" charset="0"/>
              </a:defRPr>
            </a:lvl1pPr>
            <a:lvl2pPr marL="742950" indent="-285750" defTabSz="931863">
              <a:defRPr sz="2400">
                <a:solidFill>
                  <a:schemeClr val="tx1"/>
                </a:solidFill>
                <a:latin typeface="Times New Roman" pitchFamily="18" charset="0"/>
              </a:defRPr>
            </a:lvl2pPr>
            <a:lvl3pPr marL="1143000" indent="-228600" defTabSz="931863">
              <a:defRPr sz="2400">
                <a:solidFill>
                  <a:schemeClr val="tx1"/>
                </a:solidFill>
                <a:latin typeface="Times New Roman" pitchFamily="18" charset="0"/>
              </a:defRPr>
            </a:lvl3pPr>
            <a:lvl4pPr marL="1600200" indent="-228600" defTabSz="931863">
              <a:defRPr sz="2400">
                <a:solidFill>
                  <a:schemeClr val="tx1"/>
                </a:solidFill>
                <a:latin typeface="Times New Roman" pitchFamily="18" charset="0"/>
              </a:defRPr>
            </a:lvl4pPr>
            <a:lvl5pPr marL="2057400" indent="-228600" defTabSz="931863">
              <a:defRPr sz="2400">
                <a:solidFill>
                  <a:schemeClr val="tx1"/>
                </a:solidFill>
                <a:latin typeface="Times New Roman" pitchFamily="18" charset="0"/>
              </a:defRPr>
            </a:lvl5pPr>
            <a:lvl6pPr marL="2514600" indent="-228600" defTabSz="931863" eaLnBrk="0" fontAlgn="base" hangingPunct="0">
              <a:spcBef>
                <a:spcPct val="0"/>
              </a:spcBef>
              <a:spcAft>
                <a:spcPct val="0"/>
              </a:spcAft>
              <a:defRPr sz="2400">
                <a:solidFill>
                  <a:schemeClr val="tx1"/>
                </a:solidFill>
                <a:latin typeface="Times New Roman" pitchFamily="18" charset="0"/>
              </a:defRPr>
            </a:lvl6pPr>
            <a:lvl7pPr marL="2971800" indent="-228600" defTabSz="931863" eaLnBrk="0" fontAlgn="base" hangingPunct="0">
              <a:spcBef>
                <a:spcPct val="0"/>
              </a:spcBef>
              <a:spcAft>
                <a:spcPct val="0"/>
              </a:spcAft>
              <a:defRPr sz="2400">
                <a:solidFill>
                  <a:schemeClr val="tx1"/>
                </a:solidFill>
                <a:latin typeface="Times New Roman" pitchFamily="18" charset="0"/>
              </a:defRPr>
            </a:lvl7pPr>
            <a:lvl8pPr marL="3429000" indent="-228600" defTabSz="931863" eaLnBrk="0" fontAlgn="base" hangingPunct="0">
              <a:spcBef>
                <a:spcPct val="0"/>
              </a:spcBef>
              <a:spcAft>
                <a:spcPct val="0"/>
              </a:spcAft>
              <a:defRPr sz="2400">
                <a:solidFill>
                  <a:schemeClr val="tx1"/>
                </a:solidFill>
                <a:latin typeface="Times New Roman" pitchFamily="18" charset="0"/>
              </a:defRPr>
            </a:lvl8pPr>
            <a:lvl9pPr marL="3886200" indent="-228600" defTabSz="931863" eaLnBrk="0" fontAlgn="base" hangingPunct="0">
              <a:spcBef>
                <a:spcPct val="0"/>
              </a:spcBef>
              <a:spcAft>
                <a:spcPct val="0"/>
              </a:spcAft>
              <a:defRPr sz="2400">
                <a:solidFill>
                  <a:schemeClr val="tx1"/>
                </a:solidFill>
                <a:latin typeface="Times New Roman" pitchFamily="18" charset="0"/>
              </a:defRPr>
            </a:lvl9pPr>
          </a:lstStyle>
          <a:p>
            <a:pPr algn="r"/>
            <a:fld id="{5DA79305-ADEB-4ED7-BD78-DEB2BABFE073}" type="slidenum">
              <a:rPr lang="en-US" sz="1200"/>
              <a:pPr algn="r"/>
              <a:t>37</a:t>
            </a:fld>
            <a:endParaRPr lang="en-US" sz="1200"/>
          </a:p>
        </p:txBody>
      </p:sp>
      <p:sp>
        <p:nvSpPr>
          <p:cNvPr id="5837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Left:</a:t>
            </a:r>
          </a:p>
          <a:p>
            <a:pPr eaLnBrk="1" hangingPunct="1">
              <a:spcBef>
                <a:spcPct val="0"/>
              </a:spcBef>
            </a:pPr>
            <a:r>
              <a:rPr lang="en-US" smtClean="0"/>
              <a:t>Top right: line drawing is Fig 10-26 (grayscaled) (p209) from Junquiera &amp; Carniero, </a:t>
            </a:r>
            <a:r>
              <a:rPr lang="en-US" i="1" smtClean="0"/>
              <a:t>Basic Histology: text and atlas. 10</a:t>
            </a:r>
            <a:r>
              <a:rPr lang="en-US" i="1" baseline="30000" smtClean="0"/>
              <a:t>th</a:t>
            </a:r>
            <a:r>
              <a:rPr lang="en-US" i="1" smtClean="0"/>
              <a:t> ed.</a:t>
            </a:r>
            <a:r>
              <a:rPr lang="en-US" smtClean="0"/>
              <a:t> </a:t>
            </a:r>
          </a:p>
          <a:p>
            <a:pPr eaLnBrk="1" hangingPunct="1">
              <a:spcBef>
                <a:spcPct val="0"/>
              </a:spcBef>
            </a:pPr>
            <a:r>
              <a:rPr lang="en-US" smtClean="0"/>
              <a:t>Bottom right: inset image on p120 from Cross &amp; Mercer, </a:t>
            </a:r>
            <a:r>
              <a:rPr lang="en-US" i="1" smtClean="0"/>
              <a:t>Cell and Tissue Ultrastructure: A Functional Perspective</a:t>
            </a:r>
            <a:r>
              <a:rPr lang="en-US" smtClean="0"/>
              <a:t> (1993)</a:t>
            </a:r>
          </a:p>
          <a:p>
            <a:pPr eaLnBrk="1" hangingPunct="1">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348BC364-4E84-4A1B-8EEC-E6E7B0E0819A}" type="slidenum">
              <a:rPr lang="en-US" sz="1200" smtClean="0"/>
              <a:pPr/>
              <a:t>3</a:t>
            </a:fld>
            <a:endParaRPr lang="en-US" sz="1200" smtClean="0"/>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xfrm>
            <a:off x="923925" y="4386263"/>
            <a:ext cx="5086350" cy="4154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Graph showing the relationship between the biophysical characteristics of blood circulation (top) and the structure of the blood vessels (bottom).  These two features can be compared for each part of the vascular circulation, listed below.  </a:t>
            </a:r>
          </a:p>
          <a:p>
            <a:pPr eaLnBrk="1" hangingPunct="1">
              <a:spcBef>
                <a:spcPct val="0"/>
              </a:spcBef>
            </a:pPr>
            <a:endParaRPr lang="en-US" smtClean="0"/>
          </a:p>
          <a:p>
            <a:pPr eaLnBrk="1" hangingPunct="1">
              <a:spcBef>
                <a:spcPct val="0"/>
              </a:spcBef>
            </a:pPr>
            <a:r>
              <a:rPr lang="en-US" smtClean="0"/>
              <a:t>From Junqueira and Carneiro, 10th ed., 2003, page 225, fig. 11-15.  CV-physiology.jpg.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FB57B2A-029E-494D-AEEF-F5914F158DC7}" type="slidenum">
              <a:rPr lang="en-US" sz="1200" smtClean="0"/>
              <a:pPr/>
              <a:t>11</a:t>
            </a:fld>
            <a:endParaRPr lang="en-US" sz="1200" smtClean="0"/>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xfrm>
            <a:off x="923925" y="4386263"/>
            <a:ext cx="5086350" cy="4154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Very low power LM of femoral artery and vein, stained with H&amp;E.  The artery has a much thicker wall and more stable oval shape.  The vein, by comparison, is thin walled and "floppy," reflecting the fact that the blood it contains is under much lower hydrostatic pressure.  </a:t>
            </a:r>
          </a:p>
          <a:p>
            <a:pPr eaLnBrk="1" hangingPunct="1">
              <a:spcBef>
                <a:spcPct val="0"/>
              </a:spcBef>
            </a:pPr>
            <a:endParaRPr lang="en-US" smtClean="0"/>
          </a:p>
          <a:p>
            <a:pPr eaLnBrk="1" hangingPunct="1">
              <a:spcBef>
                <a:spcPct val="0"/>
              </a:spcBef>
            </a:pPr>
            <a:r>
              <a:rPr lang="en-US" smtClean="0"/>
              <a:t>From Japanese slide set (Humio Mizoguti, Kobe Univ Sch Med), slide 235.  Japan235.jpg.    </a:t>
            </a:r>
          </a:p>
          <a:p>
            <a:pPr eaLnBrk="1" hangingPunct="1">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04F7BDF-034A-4703-9E50-27EEE7084FC3}" type="slidenum">
              <a:rPr lang="en-US" sz="1200" smtClean="0"/>
              <a:pPr/>
              <a:t>27</a:t>
            </a:fld>
            <a:endParaRPr lang="en-US" sz="1200" smtClean="0"/>
          </a:p>
        </p:txBody>
      </p:sp>
      <p:sp>
        <p:nvSpPr>
          <p:cNvPr id="522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Rectangle 3"/>
          <p:cNvSpPr>
            <a:spLocks noGrp="1" noChangeArrowheads="1"/>
          </p:cNvSpPr>
          <p:nvPr>
            <p:ph type="body" idx="1"/>
          </p:nvPr>
        </p:nvSpPr>
        <p:spPr bwMode="auto">
          <a:xfrm>
            <a:off x="923925" y="4386263"/>
            <a:ext cx="5086350" cy="4154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Wall of the inferior vena cava, in cross section.  Most of the wall is tunica adventitia, composed of large, longitudinally-oriented bundles of smooth muscle (here seen in cross section).  The tunica media is very thin, containing only scattered collagen fibers and a few strands of smooth muscle.  Since the inferior vena cava is oriented vertically in the abdominal cavity, and is essentially a tall sack of relatively slow-moving blood, its walls need support in the longitudinal direction, which would be provided by the longitudinal bundles of smooth muscle in the adventitia.  </a:t>
            </a:r>
          </a:p>
          <a:p>
            <a:pPr eaLnBrk="1" hangingPunct="1">
              <a:spcBef>
                <a:spcPct val="0"/>
              </a:spcBef>
            </a:pPr>
            <a:endParaRPr lang="en-US" smtClean="0"/>
          </a:p>
          <a:p>
            <a:pPr eaLnBrk="1" hangingPunct="1">
              <a:spcBef>
                <a:spcPct val="0"/>
              </a:spcBef>
            </a:pPr>
            <a:r>
              <a:rPr lang="en-US" smtClean="0"/>
              <a:t>From Japanese slide set (Humio Mizoguti, Kobe Univ Sch Med), slide 229 (=45-17).  Japan 229.jpg.</a:t>
            </a:r>
          </a:p>
          <a:p>
            <a:pPr eaLnBrk="1" hangingPunct="1">
              <a:spcBef>
                <a:spcPct val="0"/>
              </a:spcBef>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CF412733-5A0E-4CF7-A1F7-A47D6DA68A0E}" type="slidenum">
              <a:rPr lang="en-US" sz="1200" smtClean="0"/>
              <a:pPr/>
              <a:t>30</a:t>
            </a:fld>
            <a:endParaRPr lang="en-US" sz="1200" smtClean="0"/>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p:cNvSpPr>
            <a:spLocks noGrp="1" noChangeArrowheads="1"/>
          </p:cNvSpPr>
          <p:nvPr>
            <p:ph type="body" idx="1"/>
          </p:nvPr>
        </p:nvSpPr>
        <p:spPr bwMode="auto">
          <a:xfrm>
            <a:off x="923925" y="4386263"/>
            <a:ext cx="5086350" cy="4154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Orientation diagram of the heart.  </a:t>
            </a:r>
          </a:p>
          <a:p>
            <a:pPr eaLnBrk="1" hangingPunct="1">
              <a:spcBef>
                <a:spcPct val="0"/>
              </a:spcBef>
            </a:pPr>
            <a:endParaRPr lang="en-US" smtClean="0"/>
          </a:p>
          <a:p>
            <a:pPr eaLnBrk="1" hangingPunct="1">
              <a:spcBef>
                <a:spcPct val="0"/>
              </a:spcBef>
            </a:pPr>
            <a:r>
              <a:rPr lang="en-US" smtClean="0"/>
              <a:t>From Erlandsen slide set, slide 4/D/9.  CV-heartMH.jpg</a:t>
            </a:r>
          </a:p>
          <a:p>
            <a:pPr eaLnBrk="1" hangingPunct="1">
              <a:spcBef>
                <a:spcPct val="0"/>
              </a:spcBef>
            </a:pPr>
            <a:endParaRPr lang="en-US" smtClean="0"/>
          </a:p>
          <a:p>
            <a:pPr eaLnBrk="1" hangingPunct="1">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BADED63-B236-4D00-844E-CA4750BD00E3}" type="slidenum">
              <a:rPr lang="en-US" sz="1200" smtClean="0"/>
              <a:pPr/>
              <a:t>31</a:t>
            </a:fld>
            <a:endParaRPr lang="en-US" sz="1200" smtClean="0"/>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bwMode="auto">
          <a:xfrm>
            <a:off x="923925" y="4386263"/>
            <a:ext cx="5086350" cy="4154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Very low power LM of heart wall, including atrium and ventricle.  The fatty epicardium fills the atrioventricular sulcus, which also contains the coronary artery.  The endocardium lines the inner surface of the wall, and is thicker in the atrium than the ventricle.  The atrioventricular valve arises from the dense connective tissue ("cardiac skeleton") that lies between the atrium and the ventricle.  </a:t>
            </a:r>
          </a:p>
          <a:p>
            <a:pPr eaLnBrk="1" hangingPunct="1">
              <a:spcBef>
                <a:spcPct val="0"/>
              </a:spcBef>
            </a:pPr>
            <a:endParaRPr lang="en-US" smtClean="0"/>
          </a:p>
          <a:p>
            <a:pPr eaLnBrk="1" hangingPunct="1">
              <a:spcBef>
                <a:spcPct val="0"/>
              </a:spcBef>
            </a:pPr>
            <a:r>
              <a:rPr lang="en-US" smtClean="0"/>
              <a:t>From Erlandsen slide set, slide 6/B/8.  MH-6B8.jpg.</a:t>
            </a:r>
          </a:p>
          <a:p>
            <a:pPr eaLnBrk="1" hangingPunct="1">
              <a:spcBef>
                <a:spcPct val="0"/>
              </a:spcBef>
            </a:pPr>
            <a:endParaRPr lang="en-US" smtClean="0"/>
          </a:p>
          <a:p>
            <a:pPr eaLnBrk="1" hangingPunct="1">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1863">
              <a:defRPr sz="2400">
                <a:solidFill>
                  <a:schemeClr val="tx1"/>
                </a:solidFill>
                <a:latin typeface="Times New Roman" pitchFamily="18" charset="0"/>
              </a:defRPr>
            </a:lvl1pPr>
            <a:lvl2pPr marL="742950" indent="-285750" defTabSz="931863">
              <a:defRPr sz="2400">
                <a:solidFill>
                  <a:schemeClr val="tx1"/>
                </a:solidFill>
                <a:latin typeface="Times New Roman" pitchFamily="18" charset="0"/>
              </a:defRPr>
            </a:lvl2pPr>
            <a:lvl3pPr marL="1143000" indent="-228600" defTabSz="931863">
              <a:defRPr sz="2400">
                <a:solidFill>
                  <a:schemeClr val="tx1"/>
                </a:solidFill>
                <a:latin typeface="Times New Roman" pitchFamily="18" charset="0"/>
              </a:defRPr>
            </a:lvl3pPr>
            <a:lvl4pPr marL="1600200" indent="-228600" defTabSz="931863">
              <a:defRPr sz="2400">
                <a:solidFill>
                  <a:schemeClr val="tx1"/>
                </a:solidFill>
                <a:latin typeface="Times New Roman" pitchFamily="18" charset="0"/>
              </a:defRPr>
            </a:lvl4pPr>
            <a:lvl5pPr marL="2057400" indent="-228600" defTabSz="931863">
              <a:defRPr sz="2400">
                <a:solidFill>
                  <a:schemeClr val="tx1"/>
                </a:solidFill>
                <a:latin typeface="Times New Roman" pitchFamily="18" charset="0"/>
              </a:defRPr>
            </a:lvl5pPr>
            <a:lvl6pPr marL="2514600" indent="-228600" defTabSz="931863" eaLnBrk="0" fontAlgn="base" hangingPunct="0">
              <a:spcBef>
                <a:spcPct val="0"/>
              </a:spcBef>
              <a:spcAft>
                <a:spcPct val="0"/>
              </a:spcAft>
              <a:defRPr sz="2400">
                <a:solidFill>
                  <a:schemeClr val="tx1"/>
                </a:solidFill>
                <a:latin typeface="Times New Roman" pitchFamily="18" charset="0"/>
              </a:defRPr>
            </a:lvl6pPr>
            <a:lvl7pPr marL="2971800" indent="-228600" defTabSz="931863" eaLnBrk="0" fontAlgn="base" hangingPunct="0">
              <a:spcBef>
                <a:spcPct val="0"/>
              </a:spcBef>
              <a:spcAft>
                <a:spcPct val="0"/>
              </a:spcAft>
              <a:defRPr sz="2400">
                <a:solidFill>
                  <a:schemeClr val="tx1"/>
                </a:solidFill>
                <a:latin typeface="Times New Roman" pitchFamily="18" charset="0"/>
              </a:defRPr>
            </a:lvl7pPr>
            <a:lvl8pPr marL="3429000" indent="-228600" defTabSz="931863" eaLnBrk="0" fontAlgn="base" hangingPunct="0">
              <a:spcBef>
                <a:spcPct val="0"/>
              </a:spcBef>
              <a:spcAft>
                <a:spcPct val="0"/>
              </a:spcAft>
              <a:defRPr sz="2400">
                <a:solidFill>
                  <a:schemeClr val="tx1"/>
                </a:solidFill>
                <a:latin typeface="Times New Roman" pitchFamily="18" charset="0"/>
              </a:defRPr>
            </a:lvl8pPr>
            <a:lvl9pPr marL="3886200" indent="-228600" defTabSz="931863" eaLnBrk="0" fontAlgn="base" hangingPunct="0">
              <a:spcBef>
                <a:spcPct val="0"/>
              </a:spcBef>
              <a:spcAft>
                <a:spcPct val="0"/>
              </a:spcAft>
              <a:defRPr sz="2400">
                <a:solidFill>
                  <a:schemeClr val="tx1"/>
                </a:solidFill>
                <a:latin typeface="Times New Roman" pitchFamily="18" charset="0"/>
              </a:defRPr>
            </a:lvl9pPr>
          </a:lstStyle>
          <a:p>
            <a:pPr eaLnBrk="1" hangingPunct="1"/>
            <a:fld id="{887F21AC-18FD-4398-8422-665374EB7329}" type="slidenum">
              <a:rPr lang="en-US" sz="1200" smtClean="0"/>
              <a:pPr eaLnBrk="1" hangingPunct="1"/>
              <a:t>34</a:t>
            </a:fld>
            <a:endParaRPr lang="en-US" sz="1200" smtClean="0"/>
          </a:p>
        </p:txBody>
      </p:sp>
      <p:sp>
        <p:nvSpPr>
          <p:cNvPr id="55299" name="Rectangle 7"/>
          <p:cNvSpPr txBox="1">
            <a:spLocks noGrp="1" noChangeArrowheads="1"/>
          </p:cNvSpPr>
          <p:nvPr/>
        </p:nvSpPr>
        <p:spPr bwMode="auto">
          <a:xfrm>
            <a:off x="3927475" y="8770938"/>
            <a:ext cx="3005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6" tIns="46588" rIns="93176" bIns="46588" anchor="b"/>
          <a:lstStyle>
            <a:lvl1pPr defTabSz="931863">
              <a:defRPr sz="2400">
                <a:solidFill>
                  <a:schemeClr val="tx1"/>
                </a:solidFill>
                <a:latin typeface="Times New Roman" pitchFamily="18" charset="0"/>
              </a:defRPr>
            </a:lvl1pPr>
            <a:lvl2pPr marL="742950" indent="-285750" defTabSz="931863">
              <a:defRPr sz="2400">
                <a:solidFill>
                  <a:schemeClr val="tx1"/>
                </a:solidFill>
                <a:latin typeface="Times New Roman" pitchFamily="18" charset="0"/>
              </a:defRPr>
            </a:lvl2pPr>
            <a:lvl3pPr marL="1143000" indent="-228600" defTabSz="931863">
              <a:defRPr sz="2400">
                <a:solidFill>
                  <a:schemeClr val="tx1"/>
                </a:solidFill>
                <a:latin typeface="Times New Roman" pitchFamily="18" charset="0"/>
              </a:defRPr>
            </a:lvl3pPr>
            <a:lvl4pPr marL="1600200" indent="-228600" defTabSz="931863">
              <a:defRPr sz="2400">
                <a:solidFill>
                  <a:schemeClr val="tx1"/>
                </a:solidFill>
                <a:latin typeface="Times New Roman" pitchFamily="18" charset="0"/>
              </a:defRPr>
            </a:lvl4pPr>
            <a:lvl5pPr marL="2057400" indent="-228600" defTabSz="931863">
              <a:defRPr sz="2400">
                <a:solidFill>
                  <a:schemeClr val="tx1"/>
                </a:solidFill>
                <a:latin typeface="Times New Roman" pitchFamily="18" charset="0"/>
              </a:defRPr>
            </a:lvl5pPr>
            <a:lvl6pPr marL="2514600" indent="-228600" defTabSz="931863" eaLnBrk="0" fontAlgn="base" hangingPunct="0">
              <a:spcBef>
                <a:spcPct val="0"/>
              </a:spcBef>
              <a:spcAft>
                <a:spcPct val="0"/>
              </a:spcAft>
              <a:defRPr sz="2400">
                <a:solidFill>
                  <a:schemeClr val="tx1"/>
                </a:solidFill>
                <a:latin typeface="Times New Roman" pitchFamily="18" charset="0"/>
              </a:defRPr>
            </a:lvl6pPr>
            <a:lvl7pPr marL="2971800" indent="-228600" defTabSz="931863" eaLnBrk="0" fontAlgn="base" hangingPunct="0">
              <a:spcBef>
                <a:spcPct val="0"/>
              </a:spcBef>
              <a:spcAft>
                <a:spcPct val="0"/>
              </a:spcAft>
              <a:defRPr sz="2400">
                <a:solidFill>
                  <a:schemeClr val="tx1"/>
                </a:solidFill>
                <a:latin typeface="Times New Roman" pitchFamily="18" charset="0"/>
              </a:defRPr>
            </a:lvl7pPr>
            <a:lvl8pPr marL="3429000" indent="-228600" defTabSz="931863" eaLnBrk="0" fontAlgn="base" hangingPunct="0">
              <a:spcBef>
                <a:spcPct val="0"/>
              </a:spcBef>
              <a:spcAft>
                <a:spcPct val="0"/>
              </a:spcAft>
              <a:defRPr sz="2400">
                <a:solidFill>
                  <a:schemeClr val="tx1"/>
                </a:solidFill>
                <a:latin typeface="Times New Roman" pitchFamily="18" charset="0"/>
              </a:defRPr>
            </a:lvl8pPr>
            <a:lvl9pPr marL="3886200" indent="-228600" defTabSz="931863" eaLnBrk="0" fontAlgn="base" hangingPunct="0">
              <a:spcBef>
                <a:spcPct val="0"/>
              </a:spcBef>
              <a:spcAft>
                <a:spcPct val="0"/>
              </a:spcAft>
              <a:defRPr sz="2400">
                <a:solidFill>
                  <a:schemeClr val="tx1"/>
                </a:solidFill>
                <a:latin typeface="Times New Roman" pitchFamily="18" charset="0"/>
              </a:defRPr>
            </a:lvl9pPr>
          </a:lstStyle>
          <a:p>
            <a:pPr algn="r" eaLnBrk="1" hangingPunct="1"/>
            <a:fld id="{092A97DE-CB68-4D35-8DE8-0BC1932B3D30}" type="slidenum">
              <a:rPr lang="en-US" sz="1200"/>
              <a:pPr algn="r" eaLnBrk="1" hangingPunct="1"/>
              <a:t>34</a:t>
            </a:fld>
            <a:endParaRPr lang="en-US" sz="1200"/>
          </a:p>
        </p:txBody>
      </p:sp>
      <p:sp>
        <p:nvSpPr>
          <p:cNvPr id="5530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Fig 11.14 (p294) from Ross &amp; Pawlina, </a:t>
            </a:r>
            <a:r>
              <a:rPr lang="en-US" i="1" smtClean="0"/>
              <a:t>Histology: A Test and Atlas, 5</a:t>
            </a:r>
            <a:r>
              <a:rPr lang="en-US" i="1" baseline="30000" smtClean="0"/>
              <a:t>th</a:t>
            </a:r>
            <a:r>
              <a:rPr lang="en-US" i="1" smtClean="0"/>
              <a:t> ed.</a:t>
            </a: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A94FC2DA-DE93-4EAD-81E6-9D3C22BF92C2}" type="slidenum">
              <a:rPr lang="en-US" sz="1200" smtClean="0"/>
              <a:pPr/>
              <a:t>35</a:t>
            </a:fld>
            <a:endParaRPr lang="en-US" sz="1200" smtClean="0"/>
          </a:p>
        </p:txBody>
      </p:sp>
      <p:sp>
        <p:nvSpPr>
          <p:cNvPr id="56323" name="Rectangle 7"/>
          <p:cNvSpPr txBox="1">
            <a:spLocks noGrp="1" noChangeArrowheads="1"/>
          </p:cNvSpPr>
          <p:nvPr/>
        </p:nvSpPr>
        <p:spPr bwMode="auto">
          <a:xfrm>
            <a:off x="3927475" y="8770938"/>
            <a:ext cx="3005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6" tIns="46588" rIns="93176" bIns="46588" anchor="b"/>
          <a:lstStyle>
            <a:lvl1pPr defTabSz="931863">
              <a:defRPr sz="2400">
                <a:solidFill>
                  <a:schemeClr val="tx1"/>
                </a:solidFill>
                <a:latin typeface="Times New Roman" pitchFamily="18" charset="0"/>
              </a:defRPr>
            </a:lvl1pPr>
            <a:lvl2pPr marL="742950" indent="-285750" defTabSz="931863">
              <a:defRPr sz="2400">
                <a:solidFill>
                  <a:schemeClr val="tx1"/>
                </a:solidFill>
                <a:latin typeface="Times New Roman" pitchFamily="18" charset="0"/>
              </a:defRPr>
            </a:lvl2pPr>
            <a:lvl3pPr marL="1143000" indent="-228600" defTabSz="931863">
              <a:defRPr sz="2400">
                <a:solidFill>
                  <a:schemeClr val="tx1"/>
                </a:solidFill>
                <a:latin typeface="Times New Roman" pitchFamily="18" charset="0"/>
              </a:defRPr>
            </a:lvl3pPr>
            <a:lvl4pPr marL="1600200" indent="-228600" defTabSz="931863">
              <a:defRPr sz="2400">
                <a:solidFill>
                  <a:schemeClr val="tx1"/>
                </a:solidFill>
                <a:latin typeface="Times New Roman" pitchFamily="18" charset="0"/>
              </a:defRPr>
            </a:lvl4pPr>
            <a:lvl5pPr marL="2057400" indent="-228600" defTabSz="931863">
              <a:defRPr sz="2400">
                <a:solidFill>
                  <a:schemeClr val="tx1"/>
                </a:solidFill>
                <a:latin typeface="Times New Roman" pitchFamily="18" charset="0"/>
              </a:defRPr>
            </a:lvl5pPr>
            <a:lvl6pPr marL="2514600" indent="-228600" defTabSz="931863" eaLnBrk="0" fontAlgn="base" hangingPunct="0">
              <a:spcBef>
                <a:spcPct val="0"/>
              </a:spcBef>
              <a:spcAft>
                <a:spcPct val="0"/>
              </a:spcAft>
              <a:defRPr sz="2400">
                <a:solidFill>
                  <a:schemeClr val="tx1"/>
                </a:solidFill>
                <a:latin typeface="Times New Roman" pitchFamily="18" charset="0"/>
              </a:defRPr>
            </a:lvl6pPr>
            <a:lvl7pPr marL="2971800" indent="-228600" defTabSz="931863" eaLnBrk="0" fontAlgn="base" hangingPunct="0">
              <a:spcBef>
                <a:spcPct val="0"/>
              </a:spcBef>
              <a:spcAft>
                <a:spcPct val="0"/>
              </a:spcAft>
              <a:defRPr sz="2400">
                <a:solidFill>
                  <a:schemeClr val="tx1"/>
                </a:solidFill>
                <a:latin typeface="Times New Roman" pitchFamily="18" charset="0"/>
              </a:defRPr>
            </a:lvl7pPr>
            <a:lvl8pPr marL="3429000" indent="-228600" defTabSz="931863" eaLnBrk="0" fontAlgn="base" hangingPunct="0">
              <a:spcBef>
                <a:spcPct val="0"/>
              </a:spcBef>
              <a:spcAft>
                <a:spcPct val="0"/>
              </a:spcAft>
              <a:defRPr sz="2400">
                <a:solidFill>
                  <a:schemeClr val="tx1"/>
                </a:solidFill>
                <a:latin typeface="Times New Roman" pitchFamily="18" charset="0"/>
              </a:defRPr>
            </a:lvl8pPr>
            <a:lvl9pPr marL="3886200" indent="-228600" defTabSz="931863" eaLnBrk="0" fontAlgn="base" hangingPunct="0">
              <a:spcBef>
                <a:spcPct val="0"/>
              </a:spcBef>
              <a:spcAft>
                <a:spcPct val="0"/>
              </a:spcAft>
              <a:defRPr sz="2400">
                <a:solidFill>
                  <a:schemeClr val="tx1"/>
                </a:solidFill>
                <a:latin typeface="Times New Roman" pitchFamily="18" charset="0"/>
              </a:defRPr>
            </a:lvl9pPr>
          </a:lstStyle>
          <a:p>
            <a:pPr algn="r"/>
            <a:fld id="{356FC622-8827-436C-A81B-955042D961CE}" type="slidenum">
              <a:rPr lang="en-US" sz="1200"/>
              <a:pPr algn="r"/>
              <a:t>35</a:t>
            </a:fld>
            <a:endParaRPr lang="en-US" sz="1200"/>
          </a:p>
        </p:txBody>
      </p:sp>
      <p:sp>
        <p:nvSpPr>
          <p:cNvPr id="5632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Left: Fig 11.17 (p299) from Ross &amp; Pawlina, </a:t>
            </a:r>
            <a:r>
              <a:rPr lang="en-US" i="1" smtClean="0"/>
              <a:t>Histology: A Test and Atlas, 5</a:t>
            </a:r>
            <a:r>
              <a:rPr lang="en-US" i="1" baseline="30000" smtClean="0"/>
              <a:t>th</a:t>
            </a:r>
            <a:r>
              <a:rPr lang="en-US" i="1" smtClean="0"/>
              <a:t> ed.</a:t>
            </a:r>
            <a:endParaRPr lang="en-US" smtClean="0"/>
          </a:p>
          <a:p>
            <a:pPr eaLnBrk="1" hangingPunct="1">
              <a:spcBef>
                <a:spcPct val="0"/>
              </a:spcBef>
            </a:pPr>
            <a:endParaRPr lang="en-US" smtClean="0"/>
          </a:p>
          <a:p>
            <a:pPr eaLnBrk="1" hangingPunct="1">
              <a:spcBef>
                <a:spcPct val="0"/>
              </a:spcBef>
            </a:pPr>
            <a:r>
              <a:rPr lang="en-US" smtClean="0"/>
              <a:t>Right: Fig 11.15 (p297) from Ross &amp; Pawlina, </a:t>
            </a:r>
            <a:r>
              <a:rPr lang="en-US" i="1" smtClean="0"/>
              <a:t>Histology: A Test and Atlas, 5</a:t>
            </a:r>
            <a:r>
              <a:rPr lang="en-US" i="1" baseline="30000" smtClean="0"/>
              <a:t>th</a:t>
            </a:r>
            <a:r>
              <a:rPr lang="en-US" i="1" smtClean="0"/>
              <a:t> 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4ADB5D1-7BDA-40CB-B80D-C35A07A3B8A8}" type="slidenum">
              <a:rPr lang="en-US" sz="1200" smtClean="0"/>
              <a:pPr/>
              <a:t>36</a:t>
            </a:fld>
            <a:endParaRPr lang="en-US" sz="1200" smtClean="0"/>
          </a:p>
        </p:txBody>
      </p:sp>
      <p:sp>
        <p:nvSpPr>
          <p:cNvPr id="57347" name="Rectangle 7"/>
          <p:cNvSpPr txBox="1">
            <a:spLocks noGrp="1" noChangeArrowheads="1"/>
          </p:cNvSpPr>
          <p:nvPr/>
        </p:nvSpPr>
        <p:spPr bwMode="auto">
          <a:xfrm>
            <a:off x="3927475" y="8770938"/>
            <a:ext cx="3005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6" tIns="46588" rIns="93176" bIns="46588" anchor="b"/>
          <a:lstStyle>
            <a:lvl1pPr defTabSz="931863">
              <a:defRPr sz="2400">
                <a:solidFill>
                  <a:schemeClr val="tx1"/>
                </a:solidFill>
                <a:latin typeface="Times New Roman" pitchFamily="18" charset="0"/>
              </a:defRPr>
            </a:lvl1pPr>
            <a:lvl2pPr marL="742950" indent="-285750" defTabSz="931863">
              <a:defRPr sz="2400">
                <a:solidFill>
                  <a:schemeClr val="tx1"/>
                </a:solidFill>
                <a:latin typeface="Times New Roman" pitchFamily="18" charset="0"/>
              </a:defRPr>
            </a:lvl2pPr>
            <a:lvl3pPr marL="1143000" indent="-228600" defTabSz="931863">
              <a:defRPr sz="2400">
                <a:solidFill>
                  <a:schemeClr val="tx1"/>
                </a:solidFill>
                <a:latin typeface="Times New Roman" pitchFamily="18" charset="0"/>
              </a:defRPr>
            </a:lvl3pPr>
            <a:lvl4pPr marL="1600200" indent="-228600" defTabSz="931863">
              <a:defRPr sz="2400">
                <a:solidFill>
                  <a:schemeClr val="tx1"/>
                </a:solidFill>
                <a:latin typeface="Times New Roman" pitchFamily="18" charset="0"/>
              </a:defRPr>
            </a:lvl4pPr>
            <a:lvl5pPr marL="2057400" indent="-228600" defTabSz="931863">
              <a:defRPr sz="2400">
                <a:solidFill>
                  <a:schemeClr val="tx1"/>
                </a:solidFill>
                <a:latin typeface="Times New Roman" pitchFamily="18" charset="0"/>
              </a:defRPr>
            </a:lvl5pPr>
            <a:lvl6pPr marL="2514600" indent="-228600" defTabSz="931863" eaLnBrk="0" fontAlgn="base" hangingPunct="0">
              <a:spcBef>
                <a:spcPct val="0"/>
              </a:spcBef>
              <a:spcAft>
                <a:spcPct val="0"/>
              </a:spcAft>
              <a:defRPr sz="2400">
                <a:solidFill>
                  <a:schemeClr val="tx1"/>
                </a:solidFill>
                <a:latin typeface="Times New Roman" pitchFamily="18" charset="0"/>
              </a:defRPr>
            </a:lvl6pPr>
            <a:lvl7pPr marL="2971800" indent="-228600" defTabSz="931863" eaLnBrk="0" fontAlgn="base" hangingPunct="0">
              <a:spcBef>
                <a:spcPct val="0"/>
              </a:spcBef>
              <a:spcAft>
                <a:spcPct val="0"/>
              </a:spcAft>
              <a:defRPr sz="2400">
                <a:solidFill>
                  <a:schemeClr val="tx1"/>
                </a:solidFill>
                <a:latin typeface="Times New Roman" pitchFamily="18" charset="0"/>
              </a:defRPr>
            </a:lvl7pPr>
            <a:lvl8pPr marL="3429000" indent="-228600" defTabSz="931863" eaLnBrk="0" fontAlgn="base" hangingPunct="0">
              <a:spcBef>
                <a:spcPct val="0"/>
              </a:spcBef>
              <a:spcAft>
                <a:spcPct val="0"/>
              </a:spcAft>
              <a:defRPr sz="2400">
                <a:solidFill>
                  <a:schemeClr val="tx1"/>
                </a:solidFill>
                <a:latin typeface="Times New Roman" pitchFamily="18" charset="0"/>
              </a:defRPr>
            </a:lvl8pPr>
            <a:lvl9pPr marL="3886200" indent="-228600" defTabSz="931863" eaLnBrk="0" fontAlgn="base" hangingPunct="0">
              <a:spcBef>
                <a:spcPct val="0"/>
              </a:spcBef>
              <a:spcAft>
                <a:spcPct val="0"/>
              </a:spcAft>
              <a:defRPr sz="2400">
                <a:solidFill>
                  <a:schemeClr val="tx1"/>
                </a:solidFill>
                <a:latin typeface="Times New Roman" pitchFamily="18" charset="0"/>
              </a:defRPr>
            </a:lvl9pPr>
          </a:lstStyle>
          <a:p>
            <a:pPr algn="r"/>
            <a:fld id="{244411D5-4E8B-4EBE-8155-496436F1F6A8}" type="slidenum">
              <a:rPr lang="en-US" sz="1200"/>
              <a:pPr algn="r"/>
              <a:t>36</a:t>
            </a:fld>
            <a:endParaRPr lang="en-US" sz="1200"/>
          </a:p>
        </p:txBody>
      </p:sp>
      <p:sp>
        <p:nvSpPr>
          <p:cNvPr id="5734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Fig 11.16a (p298) from Ross &amp; Pawlina, </a:t>
            </a:r>
            <a:r>
              <a:rPr lang="en-US" i="1" smtClean="0"/>
              <a:t>Histology: A Test and Atlas, 5</a:t>
            </a:r>
            <a:r>
              <a:rPr lang="en-US" i="1" baseline="30000" smtClean="0"/>
              <a:t>th</a:t>
            </a:r>
            <a:r>
              <a:rPr lang="en-US" i="1" smtClean="0"/>
              <a:t> ed.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DE1DC7-A09A-4E1E-84F4-5C0D1BA58D59}" type="slidenum">
              <a:rPr lang="en-US"/>
              <a:pPr>
                <a:defRPr/>
              </a:pPr>
              <a:t>‹#›</a:t>
            </a:fld>
            <a:endParaRPr lang="en-US"/>
          </a:p>
        </p:txBody>
      </p:sp>
    </p:spTree>
    <p:extLst>
      <p:ext uri="{BB962C8B-B14F-4D97-AF65-F5344CB8AC3E}">
        <p14:creationId xmlns:p14="http://schemas.microsoft.com/office/powerpoint/2010/main" val="2491358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246326-B1A4-4CAC-A02F-80EAC58426C5}" type="slidenum">
              <a:rPr lang="en-US"/>
              <a:pPr>
                <a:defRPr/>
              </a:pPr>
              <a:t>‹#›</a:t>
            </a:fld>
            <a:endParaRPr lang="en-US"/>
          </a:p>
        </p:txBody>
      </p:sp>
    </p:spTree>
    <p:extLst>
      <p:ext uri="{BB962C8B-B14F-4D97-AF65-F5344CB8AC3E}">
        <p14:creationId xmlns:p14="http://schemas.microsoft.com/office/powerpoint/2010/main" val="2880017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6FA8F9-CDD1-47F9-996F-D9DED84FB029}" type="slidenum">
              <a:rPr lang="en-US"/>
              <a:pPr>
                <a:defRPr/>
              </a:pPr>
              <a:t>‹#›</a:t>
            </a:fld>
            <a:endParaRPr lang="en-US"/>
          </a:p>
        </p:txBody>
      </p:sp>
    </p:spTree>
    <p:extLst>
      <p:ext uri="{BB962C8B-B14F-4D97-AF65-F5344CB8AC3E}">
        <p14:creationId xmlns:p14="http://schemas.microsoft.com/office/powerpoint/2010/main" val="713058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F9939B0-5DAE-48A0-9907-B662F07865F5}" type="datetimeFigureOut">
              <a:rPr lang="en-US"/>
              <a:pPr>
                <a:defRPr/>
              </a:pPr>
              <a:t>10/17/2011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1A38D8-C939-4C66-946A-582975A24C4E}" type="slidenum">
              <a:rPr lang="en-US"/>
              <a:pPr>
                <a:defRPr/>
              </a:pPr>
              <a:t>‹#›</a:t>
            </a:fld>
            <a:endParaRPr lang="en-US"/>
          </a:p>
        </p:txBody>
      </p:sp>
    </p:spTree>
    <p:extLst>
      <p:ext uri="{BB962C8B-B14F-4D97-AF65-F5344CB8AC3E}">
        <p14:creationId xmlns:p14="http://schemas.microsoft.com/office/powerpoint/2010/main" val="3707037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30D83A0-6424-4940-8D41-CC7CA5518366}" type="datetimeFigureOut">
              <a:rPr lang="en-US"/>
              <a:pPr>
                <a:defRPr/>
              </a:pPr>
              <a:t>10/17/2011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64770D-2CCB-4869-83E2-64A46CE53BC9}" type="slidenum">
              <a:rPr lang="en-US"/>
              <a:pPr>
                <a:defRPr/>
              </a:pPr>
              <a:t>‹#›</a:t>
            </a:fld>
            <a:endParaRPr lang="en-US"/>
          </a:p>
        </p:txBody>
      </p:sp>
    </p:spTree>
    <p:extLst>
      <p:ext uri="{BB962C8B-B14F-4D97-AF65-F5344CB8AC3E}">
        <p14:creationId xmlns:p14="http://schemas.microsoft.com/office/powerpoint/2010/main" val="1372534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8818928-46EA-470B-8F71-A1A833CD730E}" type="datetimeFigureOut">
              <a:rPr lang="en-US"/>
              <a:pPr>
                <a:defRPr/>
              </a:pPr>
              <a:t>10/17/2011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A1C805B-D38B-4D61-845E-11BD20D85305}" type="slidenum">
              <a:rPr lang="en-US"/>
              <a:pPr>
                <a:defRPr/>
              </a:pPr>
              <a:t>‹#›</a:t>
            </a:fld>
            <a:endParaRPr lang="en-US"/>
          </a:p>
        </p:txBody>
      </p:sp>
    </p:spTree>
    <p:extLst>
      <p:ext uri="{BB962C8B-B14F-4D97-AF65-F5344CB8AC3E}">
        <p14:creationId xmlns:p14="http://schemas.microsoft.com/office/powerpoint/2010/main" val="2236390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F93840D-A2A1-4853-9953-DAE5F354C274}" type="datetimeFigureOut">
              <a:rPr lang="en-US"/>
              <a:pPr>
                <a:defRPr/>
              </a:pPr>
              <a:t>10/17/2011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6202385-2091-4EA2-87E4-B10A71220794}" type="slidenum">
              <a:rPr lang="en-US"/>
              <a:pPr>
                <a:defRPr/>
              </a:pPr>
              <a:t>‹#›</a:t>
            </a:fld>
            <a:endParaRPr lang="en-US"/>
          </a:p>
        </p:txBody>
      </p:sp>
    </p:spTree>
    <p:extLst>
      <p:ext uri="{BB962C8B-B14F-4D97-AF65-F5344CB8AC3E}">
        <p14:creationId xmlns:p14="http://schemas.microsoft.com/office/powerpoint/2010/main" val="1642106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9901712-B0BE-456D-8EA0-6117D71C08F8}" type="datetimeFigureOut">
              <a:rPr lang="en-US"/>
              <a:pPr>
                <a:defRPr/>
              </a:pPr>
              <a:t>10/17/2011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C62E82E-5423-437B-AB0B-39C4EA2016AB}" type="slidenum">
              <a:rPr lang="en-US"/>
              <a:pPr>
                <a:defRPr/>
              </a:pPr>
              <a:t>‹#›</a:t>
            </a:fld>
            <a:endParaRPr lang="en-US"/>
          </a:p>
        </p:txBody>
      </p:sp>
    </p:spTree>
    <p:extLst>
      <p:ext uri="{BB962C8B-B14F-4D97-AF65-F5344CB8AC3E}">
        <p14:creationId xmlns:p14="http://schemas.microsoft.com/office/powerpoint/2010/main" val="3019466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B6F551C-B786-4E41-BC82-334C9EAECBD1}" type="datetimeFigureOut">
              <a:rPr lang="en-US"/>
              <a:pPr>
                <a:defRPr/>
              </a:pPr>
              <a:t>10/17/2011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D0317BD-82CD-4366-BC1D-D23B4D3A521D}" type="slidenum">
              <a:rPr lang="en-US"/>
              <a:pPr>
                <a:defRPr/>
              </a:pPr>
              <a:t>‹#›</a:t>
            </a:fld>
            <a:endParaRPr lang="en-US"/>
          </a:p>
        </p:txBody>
      </p:sp>
    </p:spTree>
    <p:extLst>
      <p:ext uri="{BB962C8B-B14F-4D97-AF65-F5344CB8AC3E}">
        <p14:creationId xmlns:p14="http://schemas.microsoft.com/office/powerpoint/2010/main" val="3100881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BB2905E-3657-4278-B66B-D0A6EAAA1193}" type="datetimeFigureOut">
              <a:rPr lang="en-US"/>
              <a:pPr>
                <a:defRPr/>
              </a:pPr>
              <a:t>10/17/2011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524489D-7351-4FB8-BF20-AEC26626413F}" type="slidenum">
              <a:rPr lang="en-US"/>
              <a:pPr>
                <a:defRPr/>
              </a:pPr>
              <a:t>‹#›</a:t>
            </a:fld>
            <a:endParaRPr lang="en-US"/>
          </a:p>
        </p:txBody>
      </p:sp>
    </p:spTree>
    <p:extLst>
      <p:ext uri="{BB962C8B-B14F-4D97-AF65-F5344CB8AC3E}">
        <p14:creationId xmlns:p14="http://schemas.microsoft.com/office/powerpoint/2010/main" val="899513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D7EE8F4-2A86-4C2A-9B2D-007F88A9A64A}" type="datetimeFigureOut">
              <a:rPr lang="en-US"/>
              <a:pPr>
                <a:defRPr/>
              </a:pPr>
              <a:t>10/17/2011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095D91A-B1CC-421C-986B-3D760AEEC299}" type="slidenum">
              <a:rPr lang="en-US"/>
              <a:pPr>
                <a:defRPr/>
              </a:pPr>
              <a:t>‹#›</a:t>
            </a:fld>
            <a:endParaRPr lang="en-US"/>
          </a:p>
        </p:txBody>
      </p:sp>
    </p:spTree>
    <p:extLst>
      <p:ext uri="{BB962C8B-B14F-4D97-AF65-F5344CB8AC3E}">
        <p14:creationId xmlns:p14="http://schemas.microsoft.com/office/powerpoint/2010/main" val="2396804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6F45C3-74A5-4D22-9665-85F7769E6532}" type="slidenum">
              <a:rPr lang="en-US"/>
              <a:pPr>
                <a:defRPr/>
              </a:pPr>
              <a:t>‹#›</a:t>
            </a:fld>
            <a:endParaRPr lang="en-US"/>
          </a:p>
        </p:txBody>
      </p:sp>
    </p:spTree>
    <p:extLst>
      <p:ext uri="{BB962C8B-B14F-4D97-AF65-F5344CB8AC3E}">
        <p14:creationId xmlns:p14="http://schemas.microsoft.com/office/powerpoint/2010/main" val="19194310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B104AAB-CEE7-4D30-81B0-EC64DADD28B7}" type="datetimeFigureOut">
              <a:rPr lang="en-US"/>
              <a:pPr>
                <a:defRPr/>
              </a:pPr>
              <a:t>10/17/2011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0C1026D-DE9A-4B50-BE69-EB907BABF58C}" type="slidenum">
              <a:rPr lang="en-US"/>
              <a:pPr>
                <a:defRPr/>
              </a:pPr>
              <a:t>‹#›</a:t>
            </a:fld>
            <a:endParaRPr lang="en-US"/>
          </a:p>
        </p:txBody>
      </p:sp>
    </p:spTree>
    <p:extLst>
      <p:ext uri="{BB962C8B-B14F-4D97-AF65-F5344CB8AC3E}">
        <p14:creationId xmlns:p14="http://schemas.microsoft.com/office/powerpoint/2010/main" val="1749544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C6CD3FC-483C-4464-895B-E32E30F5078A}" type="datetimeFigureOut">
              <a:rPr lang="en-US"/>
              <a:pPr>
                <a:defRPr/>
              </a:pPr>
              <a:t>10/17/2011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708214F-67DA-4B88-900A-4325B8F5789F}" type="slidenum">
              <a:rPr lang="en-US"/>
              <a:pPr>
                <a:defRPr/>
              </a:pPr>
              <a:t>‹#›</a:t>
            </a:fld>
            <a:endParaRPr lang="en-US"/>
          </a:p>
        </p:txBody>
      </p:sp>
    </p:spTree>
    <p:extLst>
      <p:ext uri="{BB962C8B-B14F-4D97-AF65-F5344CB8AC3E}">
        <p14:creationId xmlns:p14="http://schemas.microsoft.com/office/powerpoint/2010/main" val="2628977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9B55F8E-9EE4-4371-B699-C882D5AA5AAB}" type="datetimeFigureOut">
              <a:rPr lang="en-US"/>
              <a:pPr>
                <a:defRPr/>
              </a:pPr>
              <a:t>10/17/2011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EE8BD67-8660-46C2-95BB-CC554F6652DC}" type="slidenum">
              <a:rPr lang="en-US"/>
              <a:pPr>
                <a:defRPr/>
              </a:pPr>
              <a:t>‹#›</a:t>
            </a:fld>
            <a:endParaRPr lang="en-US"/>
          </a:p>
        </p:txBody>
      </p:sp>
    </p:spTree>
    <p:extLst>
      <p:ext uri="{BB962C8B-B14F-4D97-AF65-F5344CB8AC3E}">
        <p14:creationId xmlns:p14="http://schemas.microsoft.com/office/powerpoint/2010/main" val="318363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0F6A2E-CC62-43B6-8DA4-5A8F0EB54F4A}" type="slidenum">
              <a:rPr lang="en-US"/>
              <a:pPr>
                <a:defRPr/>
              </a:pPr>
              <a:t>‹#›</a:t>
            </a:fld>
            <a:endParaRPr lang="en-US"/>
          </a:p>
        </p:txBody>
      </p:sp>
    </p:spTree>
    <p:extLst>
      <p:ext uri="{BB962C8B-B14F-4D97-AF65-F5344CB8AC3E}">
        <p14:creationId xmlns:p14="http://schemas.microsoft.com/office/powerpoint/2010/main" val="2535479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CE78D7-49CA-4F43-9B9C-E70B6587D688}" type="slidenum">
              <a:rPr lang="en-US"/>
              <a:pPr>
                <a:defRPr/>
              </a:pPr>
              <a:t>‹#›</a:t>
            </a:fld>
            <a:endParaRPr lang="en-US"/>
          </a:p>
        </p:txBody>
      </p:sp>
    </p:spTree>
    <p:extLst>
      <p:ext uri="{BB962C8B-B14F-4D97-AF65-F5344CB8AC3E}">
        <p14:creationId xmlns:p14="http://schemas.microsoft.com/office/powerpoint/2010/main" val="2787807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88DCEFF-F05A-439C-86E2-F40038880C29}" type="slidenum">
              <a:rPr lang="en-US"/>
              <a:pPr>
                <a:defRPr/>
              </a:pPr>
              <a:t>‹#›</a:t>
            </a:fld>
            <a:endParaRPr lang="en-US"/>
          </a:p>
        </p:txBody>
      </p:sp>
    </p:spTree>
    <p:extLst>
      <p:ext uri="{BB962C8B-B14F-4D97-AF65-F5344CB8AC3E}">
        <p14:creationId xmlns:p14="http://schemas.microsoft.com/office/powerpoint/2010/main" val="1000794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6630011-4325-46CC-8DFE-A4B8A5303B72}" type="slidenum">
              <a:rPr lang="en-US"/>
              <a:pPr>
                <a:defRPr/>
              </a:pPr>
              <a:t>‹#›</a:t>
            </a:fld>
            <a:endParaRPr lang="en-US"/>
          </a:p>
        </p:txBody>
      </p:sp>
    </p:spTree>
    <p:extLst>
      <p:ext uri="{BB962C8B-B14F-4D97-AF65-F5344CB8AC3E}">
        <p14:creationId xmlns:p14="http://schemas.microsoft.com/office/powerpoint/2010/main" val="2028640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64CABCC-EDD4-4F72-A768-7F05C3CD8C0C}" type="slidenum">
              <a:rPr lang="en-US"/>
              <a:pPr>
                <a:defRPr/>
              </a:pPr>
              <a:t>‹#›</a:t>
            </a:fld>
            <a:endParaRPr lang="en-US"/>
          </a:p>
        </p:txBody>
      </p:sp>
    </p:spTree>
    <p:extLst>
      <p:ext uri="{BB962C8B-B14F-4D97-AF65-F5344CB8AC3E}">
        <p14:creationId xmlns:p14="http://schemas.microsoft.com/office/powerpoint/2010/main" val="1785104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FF27E68-EBEC-4719-BB1E-438D0C30DF96}" type="slidenum">
              <a:rPr lang="en-US"/>
              <a:pPr>
                <a:defRPr/>
              </a:pPr>
              <a:t>‹#›</a:t>
            </a:fld>
            <a:endParaRPr lang="en-US"/>
          </a:p>
        </p:txBody>
      </p:sp>
    </p:spTree>
    <p:extLst>
      <p:ext uri="{BB962C8B-B14F-4D97-AF65-F5344CB8AC3E}">
        <p14:creationId xmlns:p14="http://schemas.microsoft.com/office/powerpoint/2010/main" val="3537218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92F5F4D-8867-4F81-B09E-A76FB5CCD133}" type="slidenum">
              <a:rPr lang="en-US"/>
              <a:pPr>
                <a:defRPr/>
              </a:pPr>
              <a:t>‹#›</a:t>
            </a:fld>
            <a:endParaRPr lang="en-US"/>
          </a:p>
        </p:txBody>
      </p:sp>
    </p:spTree>
    <p:extLst>
      <p:ext uri="{BB962C8B-B14F-4D97-AF65-F5344CB8AC3E}">
        <p14:creationId xmlns:p14="http://schemas.microsoft.com/office/powerpoint/2010/main" val="2027042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Calibri" pitchFamily="34" charset="0"/>
                <a:cs typeface="Calibri"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Calibri" pitchFamily="34" charset="0"/>
                <a:cs typeface="Calibri"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Calibri" pitchFamily="34" charset="0"/>
                <a:cs typeface="Calibri" pitchFamily="34" charset="0"/>
              </a:defRPr>
            </a:lvl1pPr>
          </a:lstStyle>
          <a:p>
            <a:pPr>
              <a:defRPr/>
            </a:pPr>
            <a:fld id="{3AAE9C51-1A27-465E-B4DA-6B02192BF5B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Calibri" pitchFamily="34" charset="0"/>
          <a:ea typeface="+mj-ea"/>
          <a:cs typeface="Calibri" pitchFamily="34" charset="0"/>
        </a:defRPr>
      </a:lvl1pPr>
      <a:lvl2pPr algn="ctr" rtl="0" eaLnBrk="0" fontAlgn="base" hangingPunct="0">
        <a:spcBef>
          <a:spcPct val="0"/>
        </a:spcBef>
        <a:spcAft>
          <a:spcPct val="0"/>
        </a:spcAft>
        <a:defRPr sz="4400">
          <a:solidFill>
            <a:schemeClr val="tx2"/>
          </a:solidFill>
          <a:latin typeface="Calibri" pitchFamily="34" charset="0"/>
          <a:cs typeface="Calibri" pitchFamily="34" charset="0"/>
        </a:defRPr>
      </a:lvl2pPr>
      <a:lvl3pPr algn="ctr" rtl="0" eaLnBrk="0" fontAlgn="base" hangingPunct="0">
        <a:spcBef>
          <a:spcPct val="0"/>
        </a:spcBef>
        <a:spcAft>
          <a:spcPct val="0"/>
        </a:spcAft>
        <a:defRPr sz="4400">
          <a:solidFill>
            <a:schemeClr val="tx2"/>
          </a:solidFill>
          <a:latin typeface="Calibri" pitchFamily="34" charset="0"/>
          <a:cs typeface="Calibri" pitchFamily="34" charset="0"/>
        </a:defRPr>
      </a:lvl3pPr>
      <a:lvl4pPr algn="ctr" rtl="0" eaLnBrk="0" fontAlgn="base" hangingPunct="0">
        <a:spcBef>
          <a:spcPct val="0"/>
        </a:spcBef>
        <a:spcAft>
          <a:spcPct val="0"/>
        </a:spcAft>
        <a:defRPr sz="4400">
          <a:solidFill>
            <a:schemeClr val="tx2"/>
          </a:solidFill>
          <a:latin typeface="Calibri" pitchFamily="34" charset="0"/>
          <a:cs typeface="Calibri" pitchFamily="34" charset="0"/>
        </a:defRPr>
      </a:lvl4pPr>
      <a:lvl5pPr algn="ctr" rtl="0" eaLnBrk="0" fontAlgn="base" hangingPunct="0">
        <a:spcBef>
          <a:spcPct val="0"/>
        </a:spcBef>
        <a:spcAft>
          <a:spcPct val="0"/>
        </a:spcAft>
        <a:defRPr sz="4400">
          <a:solidFill>
            <a:schemeClr val="tx2"/>
          </a:solidFill>
          <a:latin typeface="Calibri" pitchFamily="34" charset="0"/>
          <a:cs typeface="Calibri" pitchFamily="34"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cs typeface="Calibri" pitchFamily="34"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4416ED9E-AF82-483A-A43E-F81DED162D31}" type="datetimeFigureOut">
              <a:rPr lang="en-US"/>
              <a:pPr>
                <a:defRPr/>
              </a:pPr>
              <a:t>10/17/2011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0C23542-02B9-4AD2-98B4-E612ACB4E58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att.velkey@duke.edu"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38.jpeg"/><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image" Target="../media/image42.jpeg"/><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notesSlide" Target="../notesSlides/notesSlide10.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slideLayout" Target="../slideLayouts/slideLayout7.xml"/><Relationship Id="rId5" Type="http://schemas.openxmlformats.org/officeDocument/2006/relationships/tags" Target="../tags/tag7.xml"/><Relationship Id="rId15" Type="http://schemas.openxmlformats.org/officeDocument/2006/relationships/image" Target="../media/image44.jpeg"/><Relationship Id="rId10" Type="http://schemas.openxmlformats.org/officeDocument/2006/relationships/tags" Target="../tags/tag12.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33400" y="762000"/>
            <a:ext cx="8305800" cy="2971800"/>
          </a:xfrm>
        </p:spPr>
        <p:txBody>
          <a:bodyPr/>
          <a:lstStyle/>
          <a:p>
            <a:r>
              <a:rPr lang="en-US" sz="4800" b="1" smtClean="0">
                <a:solidFill>
                  <a:srgbClr val="008000"/>
                </a:solidFill>
              </a:rPr>
              <a:t>Histology of the Cardiovascular System</a:t>
            </a:r>
          </a:p>
        </p:txBody>
      </p:sp>
      <p:sp>
        <p:nvSpPr>
          <p:cNvPr id="3075" name="Rectangle 3"/>
          <p:cNvSpPr>
            <a:spLocks noGrp="1" noChangeArrowheads="1"/>
          </p:cNvSpPr>
          <p:nvPr>
            <p:ph type="body" idx="1"/>
          </p:nvPr>
        </p:nvSpPr>
        <p:spPr>
          <a:xfrm>
            <a:off x="762000" y="4343400"/>
            <a:ext cx="7772400" cy="1600200"/>
          </a:xfrm>
        </p:spPr>
        <p:txBody>
          <a:bodyPr/>
          <a:lstStyle/>
          <a:p>
            <a:pPr algn="ctr">
              <a:buFontTx/>
              <a:buNone/>
            </a:pPr>
            <a:r>
              <a:rPr lang="en-US" sz="2400" b="1" smtClean="0"/>
              <a:t>Matt Velkey</a:t>
            </a:r>
          </a:p>
          <a:p>
            <a:pPr algn="ctr">
              <a:buFontTx/>
              <a:buNone/>
            </a:pPr>
            <a:r>
              <a:rPr lang="en-US" sz="2400" b="1" smtClean="0">
                <a:hlinkClick r:id="rId2"/>
              </a:rPr>
              <a:t>matt.velkey@duke.edu</a:t>
            </a:r>
            <a:endParaRPr lang="en-US" sz="2400" b="1" smtClean="0"/>
          </a:p>
          <a:p>
            <a:pPr algn="ctr">
              <a:buFontTx/>
              <a:buNone/>
            </a:pPr>
            <a:r>
              <a:rPr lang="en-US" sz="2400" b="1" smtClean="0"/>
              <a:t>454A Davison, Duke South, Green Zone</a:t>
            </a:r>
          </a:p>
          <a:p>
            <a:pPr algn="ctr">
              <a:buFontTx/>
              <a:buNone/>
            </a:pPr>
            <a:endParaRPr lang="en-US" sz="2400" b="1"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026" descr="C:\MedHistoUsers\Velkey\Image Files\aorta med mag2-10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291" name="Straight Arrow Connector 2"/>
          <p:cNvCxnSpPr>
            <a:cxnSpLocks noChangeShapeType="1"/>
          </p:cNvCxnSpPr>
          <p:nvPr/>
        </p:nvCxnSpPr>
        <p:spPr bwMode="auto">
          <a:xfrm>
            <a:off x="4700588" y="685800"/>
            <a:ext cx="0" cy="304800"/>
          </a:xfrm>
          <a:prstGeom prst="straightConnector1">
            <a:avLst/>
          </a:prstGeom>
          <a:noFill/>
          <a:ln w="28575" algn="ctr">
            <a:solidFill>
              <a:schemeClr val="tx1"/>
            </a:solidFill>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292" name="TextBox 3"/>
          <p:cNvSpPr txBox="1">
            <a:spLocks noChangeArrowheads="1"/>
          </p:cNvSpPr>
          <p:nvPr/>
        </p:nvSpPr>
        <p:spPr bwMode="auto">
          <a:xfrm>
            <a:off x="3886200" y="569913"/>
            <a:ext cx="730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latin typeface="Calibri" pitchFamily="34" charset="0"/>
                <a:cs typeface="Calibri" pitchFamily="34" charset="0"/>
              </a:rPr>
              <a:t>intima</a:t>
            </a:r>
          </a:p>
        </p:txBody>
      </p:sp>
      <p:sp>
        <p:nvSpPr>
          <p:cNvPr id="12293" name="TextBox 4"/>
          <p:cNvSpPr txBox="1">
            <a:spLocks noChangeArrowheads="1"/>
          </p:cNvSpPr>
          <p:nvPr/>
        </p:nvSpPr>
        <p:spPr bwMode="auto">
          <a:xfrm>
            <a:off x="5122863" y="3103563"/>
            <a:ext cx="7143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latin typeface="Calibri" pitchFamily="34" charset="0"/>
                <a:cs typeface="Calibri" pitchFamily="34" charset="0"/>
              </a:rPr>
              <a:t>media</a:t>
            </a:r>
          </a:p>
        </p:txBody>
      </p:sp>
      <p:cxnSp>
        <p:nvCxnSpPr>
          <p:cNvPr id="12294" name="Straight Arrow Connector 5"/>
          <p:cNvCxnSpPr>
            <a:cxnSpLocks noChangeShapeType="1"/>
          </p:cNvCxnSpPr>
          <p:nvPr/>
        </p:nvCxnSpPr>
        <p:spPr bwMode="auto">
          <a:xfrm>
            <a:off x="4953000" y="1066800"/>
            <a:ext cx="0" cy="5257800"/>
          </a:xfrm>
          <a:prstGeom prst="straightConnector1">
            <a:avLst/>
          </a:prstGeom>
          <a:noFill/>
          <a:ln w="28575" algn="ctr">
            <a:solidFill>
              <a:schemeClr val="tx1"/>
            </a:solidFill>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295" name="Straight Arrow Connector 6"/>
          <p:cNvCxnSpPr>
            <a:cxnSpLocks noChangeShapeType="1"/>
          </p:cNvCxnSpPr>
          <p:nvPr/>
        </p:nvCxnSpPr>
        <p:spPr bwMode="auto">
          <a:xfrm>
            <a:off x="5257800" y="6369050"/>
            <a:ext cx="23813" cy="438150"/>
          </a:xfrm>
          <a:prstGeom prst="straightConnector1">
            <a:avLst/>
          </a:prstGeom>
          <a:noFill/>
          <a:ln w="28575" algn="ctr">
            <a:solidFill>
              <a:schemeClr val="tx1"/>
            </a:solidFill>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296" name="TextBox 7"/>
          <p:cNvSpPr txBox="1">
            <a:spLocks noChangeArrowheads="1"/>
          </p:cNvSpPr>
          <p:nvPr/>
        </p:nvSpPr>
        <p:spPr bwMode="auto">
          <a:xfrm>
            <a:off x="5289550" y="6407150"/>
            <a:ext cx="10445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latin typeface="Calibri" pitchFamily="34" charset="0"/>
                <a:cs typeface="Calibri" pitchFamily="34" charset="0"/>
              </a:rPr>
              <a:t>adventitia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17-Japan2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7875"/>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Grp="1" noChangeArrowheads="1"/>
          </p:cNvSpPr>
          <p:nvPr>
            <p:ph type="title" idx="4294967295"/>
          </p:nvPr>
        </p:nvSpPr>
        <p:spPr>
          <a:xfrm>
            <a:off x="0" y="0"/>
            <a:ext cx="9144000" cy="685800"/>
          </a:xfrm>
        </p:spPr>
        <p:txBody>
          <a:bodyPr/>
          <a:lstStyle/>
          <a:p>
            <a:r>
              <a:rPr lang="en-US" sz="2800" b="1" smtClean="0">
                <a:solidFill>
                  <a:schemeClr val="tx1"/>
                </a:solidFill>
              </a:rPr>
              <a:t>Arteries and veins (and nerves) are often seen together</a:t>
            </a:r>
          </a:p>
        </p:txBody>
      </p:sp>
      <p:sp>
        <p:nvSpPr>
          <p:cNvPr id="13316" name="Text Box 4"/>
          <p:cNvSpPr txBox="1">
            <a:spLocks noChangeArrowheads="1"/>
          </p:cNvSpPr>
          <p:nvPr/>
        </p:nvSpPr>
        <p:spPr bwMode="auto">
          <a:xfrm>
            <a:off x="0" y="890588"/>
            <a:ext cx="9144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latin typeface="Calibri" pitchFamily="34" charset="0"/>
                <a:cs typeface="Calibri" pitchFamily="34" charset="0"/>
              </a:rPr>
              <a:t>Artery: smaller, round, thick wall     	Vein: Larger, irregular shape, thin wall</a:t>
            </a:r>
          </a:p>
        </p:txBody>
      </p:sp>
      <p:sp>
        <p:nvSpPr>
          <p:cNvPr id="13317" name="Text Box 5"/>
          <p:cNvSpPr txBox="1">
            <a:spLocks noChangeArrowheads="1"/>
          </p:cNvSpPr>
          <p:nvPr/>
        </p:nvSpPr>
        <p:spPr bwMode="auto">
          <a:xfrm>
            <a:off x="3124200" y="6416675"/>
            <a:ext cx="2214563"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latin typeface="Calibri" pitchFamily="34" charset="0"/>
                <a:cs typeface="Calibri" pitchFamily="34" charset="0"/>
              </a:rPr>
              <a:t>Femoral artery and vein</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228600" y="685800"/>
            <a:ext cx="3581400" cy="549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169863">
              <a:tabLst>
                <a:tab pos="169863" algn="l"/>
              </a:tabLst>
              <a:defRPr sz="2400">
                <a:solidFill>
                  <a:schemeClr val="tx1"/>
                </a:solidFill>
                <a:latin typeface="Times New Roman" pitchFamily="18" charset="0"/>
              </a:defRPr>
            </a:lvl1pPr>
            <a:lvl2pPr>
              <a:tabLst>
                <a:tab pos="169863" algn="l"/>
              </a:tabLst>
              <a:defRPr sz="2400">
                <a:solidFill>
                  <a:schemeClr val="tx1"/>
                </a:solidFill>
                <a:latin typeface="Times New Roman" pitchFamily="18" charset="0"/>
              </a:defRPr>
            </a:lvl2pPr>
            <a:lvl3pPr marL="1143000" indent="-228600">
              <a:tabLst>
                <a:tab pos="169863" algn="l"/>
              </a:tabLst>
              <a:defRPr sz="2400">
                <a:solidFill>
                  <a:schemeClr val="tx1"/>
                </a:solidFill>
                <a:latin typeface="Times New Roman" pitchFamily="18" charset="0"/>
              </a:defRPr>
            </a:lvl3pPr>
            <a:lvl4pPr marL="1600200" indent="-228600">
              <a:tabLst>
                <a:tab pos="169863" algn="l"/>
              </a:tabLst>
              <a:defRPr sz="2400">
                <a:solidFill>
                  <a:schemeClr val="tx1"/>
                </a:solidFill>
                <a:latin typeface="Times New Roman" pitchFamily="18" charset="0"/>
              </a:defRPr>
            </a:lvl4pPr>
            <a:lvl5pPr marL="2057400" indent="-228600">
              <a:tabLst>
                <a:tab pos="169863"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169863"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169863"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169863"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169863" algn="l"/>
              </a:tabLst>
              <a:defRPr sz="2400">
                <a:solidFill>
                  <a:schemeClr val="tx1"/>
                </a:solidFill>
                <a:latin typeface="Times New Roman" pitchFamily="18" charset="0"/>
              </a:defRPr>
            </a:lvl9pPr>
          </a:lstStyle>
          <a:p>
            <a:r>
              <a:rPr lang="en-US"/>
              <a:t>Arterioles</a:t>
            </a:r>
            <a:endParaRPr lang="en-US" sz="1800"/>
          </a:p>
          <a:p>
            <a:endParaRPr lang="en-US" sz="1800"/>
          </a:p>
          <a:p>
            <a:pPr>
              <a:buFontTx/>
              <a:buChar char="•"/>
            </a:pPr>
            <a:r>
              <a:rPr lang="en-US" sz="1800"/>
              <a:t>Regulate blood flow to capillaries 	in tissue beds</a:t>
            </a:r>
          </a:p>
          <a:p>
            <a:pPr lvl="1">
              <a:buFontTx/>
              <a:buChar char="•"/>
            </a:pPr>
            <a:r>
              <a:rPr lang="en-US" sz="1800"/>
              <a:t>precapillary sphincters</a:t>
            </a:r>
          </a:p>
          <a:p>
            <a:pPr lvl="1">
              <a:buFontTx/>
              <a:buChar char="•"/>
            </a:pPr>
            <a:r>
              <a:rPr lang="en-US" sz="1800"/>
              <a:t>metarterioles</a:t>
            </a:r>
          </a:p>
          <a:p>
            <a:pPr lvl="1">
              <a:buFontTx/>
              <a:buChar char="•"/>
            </a:pPr>
            <a:r>
              <a:rPr lang="en-US" sz="1800"/>
              <a:t>A-V shunts</a:t>
            </a:r>
          </a:p>
          <a:p>
            <a:pPr>
              <a:buFontTx/>
              <a:buChar char="•"/>
            </a:pPr>
            <a:endParaRPr lang="en-US" sz="2000"/>
          </a:p>
          <a:p>
            <a:r>
              <a:rPr lang="en-US" sz="2000"/>
              <a:t>Characteristic Features</a:t>
            </a:r>
            <a:endParaRPr lang="en-US" sz="1600"/>
          </a:p>
          <a:p>
            <a:pPr>
              <a:buFontTx/>
              <a:buChar char="•"/>
            </a:pPr>
            <a:r>
              <a:rPr lang="en-US" sz="1800"/>
              <a:t>Tunica intima </a:t>
            </a:r>
          </a:p>
          <a:p>
            <a:pPr lvl="1"/>
            <a:r>
              <a:rPr lang="en-US" sz="1600"/>
              <a:t>very thin subendothelial layer</a:t>
            </a:r>
          </a:p>
          <a:p>
            <a:pPr lvl="1"/>
            <a:r>
              <a:rPr lang="en-US" sz="1600"/>
              <a:t>generally lacking distinct internal elastic lamina</a:t>
            </a:r>
          </a:p>
          <a:p>
            <a:pPr lvl="1"/>
            <a:endParaRPr lang="en-US" sz="1600"/>
          </a:p>
          <a:p>
            <a:pPr>
              <a:buFontTx/>
              <a:buChar char="•"/>
            </a:pPr>
            <a:r>
              <a:rPr lang="en-US" sz="1800"/>
              <a:t>Tunica media</a:t>
            </a:r>
          </a:p>
          <a:p>
            <a:pPr lvl="1"/>
            <a:r>
              <a:rPr lang="en-US" sz="1600"/>
              <a:t>1-3 layers of VSMCs</a:t>
            </a:r>
          </a:p>
          <a:p>
            <a:pPr lvl="1"/>
            <a:r>
              <a:rPr lang="en-US" sz="1600"/>
              <a:t>no external elastic lamina </a:t>
            </a:r>
          </a:p>
          <a:p>
            <a:pPr lvl="1"/>
            <a:endParaRPr lang="en-US" sz="1600"/>
          </a:p>
          <a:p>
            <a:pPr>
              <a:buFontTx/>
              <a:buChar char="•"/>
            </a:pPr>
            <a:r>
              <a:rPr lang="en-US" sz="1800"/>
              <a:t>Tunica adventitia</a:t>
            </a:r>
          </a:p>
          <a:p>
            <a:pPr lvl="1"/>
            <a:r>
              <a:rPr lang="en-US" sz="1600"/>
              <a:t>thin and ill-defined</a:t>
            </a:r>
            <a:endParaRPr lang="en-US"/>
          </a:p>
        </p:txBody>
      </p:sp>
      <p:pic>
        <p:nvPicPr>
          <p:cNvPr id="14339" name="Picture 3" descr="C:\My Documents\Matt's Documents\Histology Materials\Image Files\Circulatory System\tissue bed diagram.jpg"/>
          <p:cNvPicPr>
            <a:picLocks noChangeAspect="1" noChangeArrowheads="1"/>
          </p:cNvPicPr>
          <p:nvPr/>
        </p:nvPicPr>
        <p:blipFill>
          <a:blip r:embed="rId2">
            <a:extLst>
              <a:ext uri="{28A0092B-C50C-407E-A947-70E740481C1C}">
                <a14:useLocalDpi xmlns:a14="http://schemas.microsoft.com/office/drawing/2010/main" val="0"/>
              </a:ext>
            </a:extLst>
          </a:blip>
          <a:srcRect t="8774"/>
          <a:stretch>
            <a:fillRect/>
          </a:stretch>
        </p:blipFill>
        <p:spPr bwMode="auto">
          <a:xfrm>
            <a:off x="3810000" y="0"/>
            <a:ext cx="533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C:\MedHistoUsers\Velkey\Image Files\arteriole and venule60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649788"/>
            <a:ext cx="4572000" cy="220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0" y="482600"/>
            <a:ext cx="4724400" cy="589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169863">
              <a:tabLst>
                <a:tab pos="169863" algn="l"/>
              </a:tabLst>
              <a:defRPr sz="2400">
                <a:solidFill>
                  <a:schemeClr val="tx1"/>
                </a:solidFill>
                <a:latin typeface="Times New Roman" pitchFamily="18" charset="0"/>
              </a:defRPr>
            </a:lvl1pPr>
            <a:lvl2pPr>
              <a:tabLst>
                <a:tab pos="169863" algn="l"/>
              </a:tabLst>
              <a:defRPr sz="2400">
                <a:solidFill>
                  <a:schemeClr val="tx1"/>
                </a:solidFill>
                <a:latin typeface="Times New Roman" pitchFamily="18" charset="0"/>
              </a:defRPr>
            </a:lvl2pPr>
            <a:lvl3pPr marL="1143000" indent="-228600">
              <a:tabLst>
                <a:tab pos="169863" algn="l"/>
              </a:tabLst>
              <a:defRPr sz="2400">
                <a:solidFill>
                  <a:schemeClr val="tx1"/>
                </a:solidFill>
                <a:latin typeface="Times New Roman" pitchFamily="18" charset="0"/>
              </a:defRPr>
            </a:lvl3pPr>
            <a:lvl4pPr marL="1600200" indent="-228600">
              <a:tabLst>
                <a:tab pos="169863" algn="l"/>
              </a:tabLst>
              <a:defRPr sz="2400">
                <a:solidFill>
                  <a:schemeClr val="tx1"/>
                </a:solidFill>
                <a:latin typeface="Times New Roman" pitchFamily="18" charset="0"/>
              </a:defRPr>
            </a:lvl4pPr>
            <a:lvl5pPr marL="2057400" indent="-228600">
              <a:tabLst>
                <a:tab pos="169863"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169863"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169863"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169863"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169863" algn="l"/>
              </a:tabLst>
              <a:defRPr sz="2400">
                <a:solidFill>
                  <a:schemeClr val="tx1"/>
                </a:solidFill>
                <a:latin typeface="Times New Roman" pitchFamily="18" charset="0"/>
              </a:defRPr>
            </a:lvl9pPr>
          </a:lstStyle>
          <a:p>
            <a:r>
              <a:rPr lang="en-US"/>
              <a:t>Capillaries</a:t>
            </a:r>
            <a:endParaRPr lang="en-US" sz="1800"/>
          </a:p>
          <a:p>
            <a:r>
              <a:rPr lang="en-US" sz="1800"/>
              <a:t>Different structures, different functions</a:t>
            </a:r>
          </a:p>
          <a:p>
            <a:endParaRPr lang="en-US" sz="1800"/>
          </a:p>
          <a:p>
            <a:pPr>
              <a:buFontTx/>
              <a:buChar char="•"/>
            </a:pPr>
            <a:r>
              <a:rPr lang="en-US" sz="1800"/>
              <a:t>Permeability barrier</a:t>
            </a:r>
          </a:p>
          <a:p>
            <a:pPr lvl="1"/>
            <a:r>
              <a:rPr lang="en-US" sz="1600"/>
              <a:t>regulate movement of blood cells and materials</a:t>
            </a:r>
            <a:endParaRPr lang="en-US" sz="1800"/>
          </a:p>
          <a:p>
            <a:pPr>
              <a:buFontTx/>
              <a:buChar char="•"/>
            </a:pPr>
            <a:r>
              <a:rPr lang="en-US" sz="1800"/>
              <a:t>Metabolic activity</a:t>
            </a:r>
          </a:p>
          <a:p>
            <a:pPr lvl="1"/>
            <a:r>
              <a:rPr lang="en-US" sz="1600"/>
              <a:t>ACE activity</a:t>
            </a:r>
          </a:p>
          <a:p>
            <a:pPr lvl="1"/>
            <a:r>
              <a:rPr lang="en-US" sz="1600"/>
              <a:t>breakdown of bioactive compounds</a:t>
            </a:r>
          </a:p>
          <a:p>
            <a:pPr lvl="1"/>
            <a:r>
              <a:rPr lang="en-US" sz="1600"/>
              <a:t>lipolysis</a:t>
            </a:r>
            <a:endParaRPr lang="en-US" sz="1800"/>
          </a:p>
          <a:p>
            <a:pPr>
              <a:buFontTx/>
              <a:buChar char="•"/>
            </a:pPr>
            <a:r>
              <a:rPr lang="en-US" sz="1800"/>
              <a:t>Antithrombotic function</a:t>
            </a:r>
          </a:p>
          <a:p>
            <a:pPr lvl="1"/>
            <a:r>
              <a:rPr lang="en-US" sz="1600"/>
              <a:t>produce anticoagulants and antithrombogenics</a:t>
            </a:r>
          </a:p>
          <a:p>
            <a:pPr lvl="1"/>
            <a:endParaRPr lang="en-US" sz="1600"/>
          </a:p>
          <a:p>
            <a:r>
              <a:rPr lang="en-US" sz="2000"/>
              <a:t>General Features</a:t>
            </a:r>
            <a:endParaRPr lang="en-US" sz="1600"/>
          </a:p>
          <a:p>
            <a:pPr>
              <a:buFontTx/>
              <a:buChar char="•"/>
            </a:pPr>
            <a:r>
              <a:rPr lang="en-US" sz="1800"/>
              <a:t>Tunica intima </a:t>
            </a:r>
          </a:p>
          <a:p>
            <a:pPr lvl="1"/>
            <a:r>
              <a:rPr lang="en-US" sz="1600"/>
              <a:t>endothelium</a:t>
            </a:r>
          </a:p>
          <a:p>
            <a:pPr lvl="1"/>
            <a:r>
              <a:rPr lang="en-US" sz="1600"/>
              <a:t>pericytes: share basal lamina with endothelium, possess actin and myosin, possible contractile function and source of muscle cells (?)</a:t>
            </a:r>
          </a:p>
          <a:p>
            <a:pPr>
              <a:buFontTx/>
              <a:buChar char="•"/>
            </a:pPr>
            <a:r>
              <a:rPr lang="en-US" sz="1800"/>
              <a:t>Tunica media</a:t>
            </a:r>
          </a:p>
          <a:p>
            <a:pPr lvl="1"/>
            <a:r>
              <a:rPr lang="en-US" sz="1600"/>
              <a:t>none</a:t>
            </a:r>
          </a:p>
          <a:p>
            <a:pPr>
              <a:buFontTx/>
              <a:buChar char="•"/>
            </a:pPr>
            <a:r>
              <a:rPr lang="en-US" sz="1800"/>
              <a:t>Tunica adventitia</a:t>
            </a:r>
          </a:p>
          <a:p>
            <a:pPr lvl="1"/>
            <a:r>
              <a:rPr lang="en-US" sz="1600"/>
              <a:t>none</a:t>
            </a:r>
          </a:p>
        </p:txBody>
      </p:sp>
      <p:pic>
        <p:nvPicPr>
          <p:cNvPr id="15363" name="Picture 3" descr="C:\My Documents\Matt's Documents\Histology Materials\Image Files\Circulatory System\capillary types diag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6513" y="0"/>
            <a:ext cx="37226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927100" y="609600"/>
            <a:ext cx="72771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34950" algn="l"/>
              </a:tabLst>
              <a:defRPr sz="2400">
                <a:solidFill>
                  <a:schemeClr val="tx1"/>
                </a:solidFill>
                <a:latin typeface="Times New Roman" pitchFamily="18" charset="0"/>
              </a:defRPr>
            </a:lvl1pPr>
            <a:lvl2pPr marL="742950" indent="-285750">
              <a:tabLst>
                <a:tab pos="234950" algn="l"/>
              </a:tabLst>
              <a:defRPr sz="2400">
                <a:solidFill>
                  <a:schemeClr val="tx1"/>
                </a:solidFill>
                <a:latin typeface="Times New Roman" pitchFamily="18" charset="0"/>
              </a:defRPr>
            </a:lvl2pPr>
            <a:lvl3pPr marL="1143000" indent="-228600">
              <a:tabLst>
                <a:tab pos="234950" algn="l"/>
              </a:tabLst>
              <a:defRPr sz="2400">
                <a:solidFill>
                  <a:schemeClr val="tx1"/>
                </a:solidFill>
                <a:latin typeface="Times New Roman" pitchFamily="18" charset="0"/>
              </a:defRPr>
            </a:lvl3pPr>
            <a:lvl4pPr marL="1600200" indent="-228600">
              <a:tabLst>
                <a:tab pos="234950" algn="l"/>
              </a:tabLst>
              <a:defRPr sz="2400">
                <a:solidFill>
                  <a:schemeClr val="tx1"/>
                </a:solidFill>
                <a:latin typeface="Times New Roman" pitchFamily="18" charset="0"/>
              </a:defRPr>
            </a:lvl4pPr>
            <a:lvl5pPr marL="2057400" indent="-228600">
              <a:tabLst>
                <a:tab pos="23495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23495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23495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23495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234950" algn="l"/>
              </a:tabLst>
              <a:defRPr sz="2400">
                <a:solidFill>
                  <a:schemeClr val="tx1"/>
                </a:solidFill>
                <a:latin typeface="Times New Roman" pitchFamily="18" charset="0"/>
              </a:defRPr>
            </a:lvl9pPr>
          </a:lstStyle>
          <a:p>
            <a:r>
              <a:rPr lang="en-US"/>
              <a:t>Found in muscle, connective tissue, and exocrine glands</a:t>
            </a:r>
          </a:p>
          <a:p>
            <a:pPr>
              <a:buFontTx/>
              <a:buChar char="•"/>
            </a:pPr>
            <a:r>
              <a:rPr lang="en-US"/>
              <a:t> complete endothelium</a:t>
            </a:r>
          </a:p>
          <a:p>
            <a:pPr>
              <a:buFontTx/>
              <a:buChar char="•"/>
            </a:pPr>
            <a:r>
              <a:rPr lang="en-US"/>
              <a:t> complete basal lamina</a:t>
            </a:r>
          </a:p>
          <a:p>
            <a:pPr>
              <a:buFontTx/>
              <a:buChar char="•"/>
            </a:pPr>
            <a:r>
              <a:rPr lang="en-US"/>
              <a:t> cell-cell contacts (tight junctions) can be broken to allow diapedesis</a:t>
            </a:r>
          </a:p>
          <a:p>
            <a:pPr>
              <a:buFontTx/>
              <a:buChar char="•"/>
            </a:pPr>
            <a:r>
              <a:rPr lang="en-US"/>
              <a:t> transcytotic vesicles allow transport across vessel wall</a:t>
            </a:r>
          </a:p>
        </p:txBody>
      </p:sp>
      <p:pic>
        <p:nvPicPr>
          <p:cNvPr id="16387" name="Picture 3" descr="C:\My Documents\Matt's Documents\Histology Materials\Image Files\Circulatory System\continuous capillary diag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581400"/>
            <a:ext cx="36576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7"/>
          <p:cNvSpPr txBox="1">
            <a:spLocks noChangeArrowheads="1"/>
          </p:cNvSpPr>
          <p:nvPr/>
        </p:nvSpPr>
        <p:spPr bwMode="auto">
          <a:xfrm>
            <a:off x="2595563" y="0"/>
            <a:ext cx="39544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t>Continuous (somatic) capillary</a:t>
            </a:r>
          </a:p>
        </p:txBody>
      </p:sp>
      <p:pic>
        <p:nvPicPr>
          <p:cNvPr id="16389" name="Picture 10" descr="C:\MedHistoUsers\Velkey\Image Files\capillary260x.jpg"/>
          <p:cNvPicPr>
            <a:picLocks noChangeAspect="1" noChangeArrowheads="1"/>
          </p:cNvPicPr>
          <p:nvPr/>
        </p:nvPicPr>
        <p:blipFill>
          <a:blip r:embed="rId3">
            <a:extLst>
              <a:ext uri="{28A0092B-C50C-407E-A947-70E740481C1C}">
                <a14:useLocalDpi xmlns:a14="http://schemas.microsoft.com/office/drawing/2010/main" val="0"/>
              </a:ext>
            </a:extLst>
          </a:blip>
          <a:srcRect l="12122" r="12122"/>
          <a:stretch>
            <a:fillRect/>
          </a:stretch>
        </p:blipFill>
        <p:spPr bwMode="auto">
          <a:xfrm>
            <a:off x="0" y="2819400"/>
            <a:ext cx="510540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My Documents\Matt's Documents\Histology Materials\Image Files\Circulatory System\continuous somatic capilla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4"/>
          <p:cNvSpPr txBox="1">
            <a:spLocks noChangeArrowheads="1"/>
          </p:cNvSpPr>
          <p:nvPr/>
        </p:nvSpPr>
        <p:spPr bwMode="auto">
          <a:xfrm>
            <a:off x="0" y="0"/>
            <a:ext cx="4276725" cy="4270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200" b="1">
                <a:effectLst>
                  <a:outerShdw blurRad="38100" dist="38100" dir="2700000" algn="tl">
                    <a:srgbClr val="C0C0C0"/>
                  </a:outerShdw>
                </a:effectLst>
                <a:latin typeface="Arial" charset="0"/>
              </a:rPr>
              <a:t>Continuous (somatic) capillary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My Documents\Matt's Documents\Histology Materials\Image Files\Circulatory System\transcytotic vesic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3"/>
          <p:cNvSpPr txBox="1">
            <a:spLocks noChangeArrowheads="1"/>
          </p:cNvSpPr>
          <p:nvPr/>
        </p:nvSpPr>
        <p:spPr bwMode="auto">
          <a:xfrm>
            <a:off x="0" y="0"/>
            <a:ext cx="3016250" cy="4270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200" b="1">
                <a:effectLst>
                  <a:outerShdw blurRad="38100" dist="38100" dir="2700000" algn="tl">
                    <a:srgbClr val="C0C0C0"/>
                  </a:outerShdw>
                </a:effectLst>
                <a:latin typeface="Arial" charset="0"/>
              </a:rPr>
              <a:t>Transcytotic vesicles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52400" y="473075"/>
            <a:ext cx="35972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t>Endothelial Permeability</a:t>
            </a:r>
          </a:p>
          <a:p>
            <a:pPr algn="ctr"/>
            <a:r>
              <a:rPr lang="en-US"/>
              <a:t>Via Transcytosis</a:t>
            </a:r>
          </a:p>
        </p:txBody>
      </p:sp>
      <p:pic>
        <p:nvPicPr>
          <p:cNvPr id="19459" name="Picture 3" descr="C:\My Documents\Matt's Documents\Histology Materials\Image Files\Circulatory System\transcytosis diag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0"/>
            <a:ext cx="4171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4"/>
          <p:cNvSpPr txBox="1">
            <a:spLocks noChangeArrowheads="1"/>
          </p:cNvSpPr>
          <p:nvPr/>
        </p:nvSpPr>
        <p:spPr bwMode="auto">
          <a:xfrm>
            <a:off x="228600" y="2133600"/>
            <a:ext cx="34099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FontTx/>
              <a:buChar char="•"/>
            </a:pPr>
            <a:r>
              <a:rPr lang="en-US"/>
              <a:t> Constitutive transport</a:t>
            </a:r>
          </a:p>
          <a:p>
            <a:pPr>
              <a:buFontTx/>
              <a:buChar char="•"/>
            </a:pPr>
            <a:r>
              <a:rPr lang="en-US"/>
              <a:t> Regulated transport</a:t>
            </a:r>
          </a:p>
          <a:p>
            <a:pPr>
              <a:buFontTx/>
              <a:buChar char="•"/>
            </a:pPr>
            <a:r>
              <a:rPr lang="en-US"/>
              <a:t> Transient pore formation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026"/>
          <p:cNvSpPr txBox="1">
            <a:spLocks noChangeArrowheads="1"/>
          </p:cNvSpPr>
          <p:nvPr/>
        </p:nvSpPr>
        <p:spPr bwMode="auto">
          <a:xfrm>
            <a:off x="12700" y="381000"/>
            <a:ext cx="275113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34950" algn="l"/>
              </a:tabLst>
              <a:defRPr sz="2400">
                <a:solidFill>
                  <a:schemeClr val="tx1"/>
                </a:solidFill>
                <a:latin typeface="Times New Roman" pitchFamily="18" charset="0"/>
              </a:defRPr>
            </a:lvl1pPr>
            <a:lvl2pPr marL="742950" indent="-285750">
              <a:tabLst>
                <a:tab pos="234950" algn="l"/>
              </a:tabLst>
              <a:defRPr sz="2400">
                <a:solidFill>
                  <a:schemeClr val="tx1"/>
                </a:solidFill>
                <a:latin typeface="Times New Roman" pitchFamily="18" charset="0"/>
              </a:defRPr>
            </a:lvl2pPr>
            <a:lvl3pPr marL="1143000" indent="-228600">
              <a:tabLst>
                <a:tab pos="234950" algn="l"/>
              </a:tabLst>
              <a:defRPr sz="2400">
                <a:solidFill>
                  <a:schemeClr val="tx1"/>
                </a:solidFill>
                <a:latin typeface="Times New Roman" pitchFamily="18" charset="0"/>
              </a:defRPr>
            </a:lvl3pPr>
            <a:lvl4pPr marL="1600200" indent="-228600">
              <a:tabLst>
                <a:tab pos="234950" algn="l"/>
              </a:tabLst>
              <a:defRPr sz="2400">
                <a:solidFill>
                  <a:schemeClr val="tx1"/>
                </a:solidFill>
                <a:latin typeface="Times New Roman" pitchFamily="18" charset="0"/>
              </a:defRPr>
            </a:lvl4pPr>
            <a:lvl5pPr marL="2057400" indent="-228600">
              <a:tabLst>
                <a:tab pos="23495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23495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23495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23495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234950" algn="l"/>
              </a:tabLst>
              <a:defRPr sz="2400">
                <a:solidFill>
                  <a:schemeClr val="tx1"/>
                </a:solidFill>
                <a:latin typeface="Times New Roman" pitchFamily="18" charset="0"/>
              </a:defRPr>
            </a:lvl9pPr>
          </a:lstStyle>
          <a:p>
            <a:endParaRPr lang="en-US" sz="2000"/>
          </a:p>
        </p:txBody>
      </p:sp>
      <p:pic>
        <p:nvPicPr>
          <p:cNvPr id="20483" name="Picture 1030" descr="C:\My Documents\Matt's Documents\Histology Materials\Image Files\Circulatory System\continuous capillary BB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3838" y="0"/>
            <a:ext cx="63801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1031"/>
          <p:cNvSpPr txBox="1">
            <a:spLocks noChangeArrowheads="1"/>
          </p:cNvSpPr>
          <p:nvPr/>
        </p:nvSpPr>
        <p:spPr bwMode="auto">
          <a:xfrm>
            <a:off x="0" y="2286000"/>
            <a:ext cx="27638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69863" algn="l"/>
              </a:tabLst>
              <a:defRPr sz="2400">
                <a:solidFill>
                  <a:schemeClr val="tx1"/>
                </a:solidFill>
                <a:latin typeface="Times New Roman" pitchFamily="18" charset="0"/>
              </a:defRPr>
            </a:lvl1pPr>
            <a:lvl2pPr marL="742950" indent="-285750">
              <a:tabLst>
                <a:tab pos="169863" algn="l"/>
              </a:tabLst>
              <a:defRPr sz="2400">
                <a:solidFill>
                  <a:schemeClr val="tx1"/>
                </a:solidFill>
                <a:latin typeface="Times New Roman" pitchFamily="18" charset="0"/>
              </a:defRPr>
            </a:lvl2pPr>
            <a:lvl3pPr marL="1143000" indent="-228600">
              <a:tabLst>
                <a:tab pos="169863" algn="l"/>
              </a:tabLst>
              <a:defRPr sz="2400">
                <a:solidFill>
                  <a:schemeClr val="tx1"/>
                </a:solidFill>
                <a:latin typeface="Times New Roman" pitchFamily="18" charset="0"/>
              </a:defRPr>
            </a:lvl3pPr>
            <a:lvl4pPr marL="1600200" indent="-228600">
              <a:tabLst>
                <a:tab pos="169863" algn="l"/>
              </a:tabLst>
              <a:defRPr sz="2400">
                <a:solidFill>
                  <a:schemeClr val="tx1"/>
                </a:solidFill>
                <a:latin typeface="Times New Roman" pitchFamily="18" charset="0"/>
              </a:defRPr>
            </a:lvl4pPr>
            <a:lvl5pPr marL="2057400" indent="-228600">
              <a:tabLst>
                <a:tab pos="169863"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169863"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169863"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169863"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169863" algn="l"/>
              </a:tabLst>
              <a:defRPr sz="2400">
                <a:solidFill>
                  <a:schemeClr val="tx1"/>
                </a:solidFill>
                <a:latin typeface="Times New Roman" pitchFamily="18" charset="0"/>
              </a:defRPr>
            </a:lvl9pPr>
          </a:lstStyle>
          <a:p>
            <a:endParaRPr lang="en-US"/>
          </a:p>
        </p:txBody>
      </p:sp>
      <p:sp>
        <p:nvSpPr>
          <p:cNvPr id="20485" name="Title 3"/>
          <p:cNvSpPr>
            <a:spLocks noGrp="1"/>
          </p:cNvSpPr>
          <p:nvPr>
            <p:ph type="title"/>
          </p:nvPr>
        </p:nvSpPr>
        <p:spPr>
          <a:xfrm>
            <a:off x="0" y="0"/>
            <a:ext cx="2763838" cy="1143000"/>
          </a:xfrm>
        </p:spPr>
        <p:txBody>
          <a:bodyPr/>
          <a:lstStyle/>
          <a:p>
            <a:r>
              <a:rPr lang="en-US" sz="3600" b="1" smtClean="0"/>
              <a:t>Blood-Tissue Barriers</a:t>
            </a:r>
          </a:p>
        </p:txBody>
      </p:sp>
      <p:sp>
        <p:nvSpPr>
          <p:cNvPr id="5" name="Content Placeholder 4"/>
          <p:cNvSpPr>
            <a:spLocks noGrp="1"/>
          </p:cNvSpPr>
          <p:nvPr>
            <p:ph idx="1"/>
          </p:nvPr>
        </p:nvSpPr>
        <p:spPr>
          <a:xfrm>
            <a:off x="0" y="1371600"/>
            <a:ext cx="3048000" cy="4876800"/>
          </a:xfrm>
        </p:spPr>
        <p:txBody>
          <a:bodyPr/>
          <a:lstStyle/>
          <a:p>
            <a:pPr>
              <a:defRPr/>
            </a:pPr>
            <a:r>
              <a:rPr lang="en-US" sz="2000" dirty="0" smtClean="0"/>
              <a:t>Found in nervous system, thymus, and testes</a:t>
            </a:r>
          </a:p>
          <a:p>
            <a:pPr>
              <a:defRPr/>
            </a:pPr>
            <a:r>
              <a:rPr lang="en-US" sz="2000" dirty="0" smtClean="0"/>
              <a:t>Prevent exchange of cells and materials</a:t>
            </a:r>
          </a:p>
          <a:p>
            <a:pPr marL="0" indent="0">
              <a:buFontTx/>
              <a:buNone/>
              <a:defRPr/>
            </a:pPr>
            <a:endParaRPr lang="en-US" sz="2400" b="1" dirty="0" smtClean="0"/>
          </a:p>
          <a:p>
            <a:pPr marL="0" indent="0">
              <a:buFontTx/>
              <a:buNone/>
              <a:defRPr/>
            </a:pPr>
            <a:r>
              <a:rPr lang="en-US" sz="2400" b="1" dirty="0" smtClean="0"/>
              <a:t>Characteristics</a:t>
            </a:r>
          </a:p>
          <a:p>
            <a:pPr>
              <a:defRPr/>
            </a:pPr>
            <a:r>
              <a:rPr lang="en-US" sz="2000" dirty="0" smtClean="0"/>
              <a:t>complete endothelium</a:t>
            </a:r>
          </a:p>
          <a:p>
            <a:pPr>
              <a:defRPr/>
            </a:pPr>
            <a:r>
              <a:rPr lang="en-US" sz="2000" dirty="0" smtClean="0"/>
              <a:t>complete basal lamina</a:t>
            </a:r>
          </a:p>
          <a:p>
            <a:pPr>
              <a:defRPr/>
            </a:pPr>
            <a:r>
              <a:rPr lang="en-US" sz="2000" dirty="0" smtClean="0"/>
              <a:t>very tight cell-cell contacts</a:t>
            </a:r>
          </a:p>
          <a:p>
            <a:pPr>
              <a:defRPr/>
            </a:pPr>
            <a:r>
              <a:rPr lang="en-US" sz="2000" dirty="0" smtClean="0"/>
              <a:t>VERY FEW OR NO TRANSCYTOTIC VESICLES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1295400" y="609600"/>
            <a:ext cx="73152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34950" algn="l"/>
              </a:tabLst>
              <a:defRPr sz="2400">
                <a:solidFill>
                  <a:schemeClr val="tx1"/>
                </a:solidFill>
                <a:latin typeface="Times New Roman" pitchFamily="18" charset="0"/>
              </a:defRPr>
            </a:lvl1pPr>
            <a:lvl2pPr>
              <a:tabLst>
                <a:tab pos="234950" algn="l"/>
              </a:tabLst>
              <a:defRPr sz="2400">
                <a:solidFill>
                  <a:schemeClr val="tx1"/>
                </a:solidFill>
                <a:latin typeface="Times New Roman" pitchFamily="18" charset="0"/>
              </a:defRPr>
            </a:lvl2pPr>
            <a:lvl3pPr marL="1143000" indent="-228600">
              <a:tabLst>
                <a:tab pos="234950" algn="l"/>
              </a:tabLst>
              <a:defRPr sz="2400">
                <a:solidFill>
                  <a:schemeClr val="tx1"/>
                </a:solidFill>
                <a:latin typeface="Times New Roman" pitchFamily="18" charset="0"/>
              </a:defRPr>
            </a:lvl3pPr>
            <a:lvl4pPr marL="1600200" indent="-228600">
              <a:tabLst>
                <a:tab pos="234950" algn="l"/>
              </a:tabLst>
              <a:defRPr sz="2400">
                <a:solidFill>
                  <a:schemeClr val="tx1"/>
                </a:solidFill>
                <a:latin typeface="Times New Roman" pitchFamily="18" charset="0"/>
              </a:defRPr>
            </a:lvl4pPr>
            <a:lvl5pPr marL="2057400" indent="-228600">
              <a:tabLst>
                <a:tab pos="23495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23495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23495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23495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234950" algn="l"/>
              </a:tabLst>
              <a:defRPr sz="2400">
                <a:solidFill>
                  <a:schemeClr val="tx1"/>
                </a:solidFill>
                <a:latin typeface="Times New Roman" pitchFamily="18" charset="0"/>
              </a:defRPr>
            </a:lvl9pPr>
          </a:lstStyle>
          <a:p>
            <a:r>
              <a:rPr lang="en-US"/>
              <a:t>Found in intestine, endocrine glands, and kidney</a:t>
            </a:r>
          </a:p>
          <a:p>
            <a:r>
              <a:rPr lang="en-US"/>
              <a:t>Allows rapid interchange of materials</a:t>
            </a:r>
          </a:p>
          <a:p>
            <a:pPr>
              <a:buFontTx/>
              <a:buChar char="•"/>
            </a:pPr>
            <a:r>
              <a:rPr lang="en-US"/>
              <a:t> fenestrated endothelium</a:t>
            </a:r>
          </a:p>
          <a:p>
            <a:pPr lvl="1">
              <a:buFontTx/>
              <a:buChar char="•"/>
            </a:pPr>
            <a:r>
              <a:rPr lang="en-US"/>
              <a:t> with diaphragms (intestine and endocrine glands)</a:t>
            </a:r>
          </a:p>
          <a:p>
            <a:pPr lvl="1">
              <a:buFontTx/>
              <a:buChar char="•"/>
            </a:pPr>
            <a:r>
              <a:rPr lang="en-US"/>
              <a:t> without diaphragms (kidney)</a:t>
            </a:r>
          </a:p>
          <a:p>
            <a:pPr>
              <a:buFontTx/>
              <a:buChar char="•"/>
            </a:pPr>
            <a:r>
              <a:rPr lang="en-US"/>
              <a:t> complete basal lamina</a:t>
            </a:r>
          </a:p>
        </p:txBody>
      </p:sp>
      <p:sp>
        <p:nvSpPr>
          <p:cNvPr id="21507" name="Text Box 3"/>
          <p:cNvSpPr txBox="1">
            <a:spLocks noChangeArrowheads="1"/>
          </p:cNvSpPr>
          <p:nvPr/>
        </p:nvSpPr>
        <p:spPr bwMode="auto">
          <a:xfrm>
            <a:off x="3173413" y="0"/>
            <a:ext cx="27955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t>Fenestrated Capillary</a:t>
            </a:r>
          </a:p>
        </p:txBody>
      </p:sp>
      <p:pic>
        <p:nvPicPr>
          <p:cNvPr id="21508" name="Picture 4" descr="C:\My Documents\Matt's Documents\Histology Materials\Image Files\Circulatory System\fenestrated capillary diag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870200"/>
            <a:ext cx="68580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1600" smtClean="0"/>
              <a:t>Circulatory system</a:t>
            </a:r>
          </a:p>
        </p:txBody>
      </p:sp>
      <p:sp>
        <p:nvSpPr>
          <p:cNvPr id="4099" name="Rectangle 3"/>
          <p:cNvSpPr>
            <a:spLocks noGrp="1" noChangeArrowheads="1"/>
          </p:cNvSpPr>
          <p:nvPr>
            <p:ph type="body" idx="1"/>
          </p:nvPr>
        </p:nvSpPr>
        <p:spPr/>
        <p:txBody>
          <a:bodyPr/>
          <a:lstStyle/>
          <a:p>
            <a:endParaRPr lang="en-US" smtClean="0"/>
          </a:p>
        </p:txBody>
      </p:sp>
      <p:pic>
        <p:nvPicPr>
          <p:cNvPr id="4100" name="Picture 4" descr="CV-CircSyst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My Documents\Matt's Documents\Histology Materials\Image Files\Circulatory System\fenestrated with diaphragm high mag.jpg"/>
          <p:cNvPicPr>
            <a:picLocks noChangeAspect="1" noChangeArrowheads="1"/>
          </p:cNvPicPr>
          <p:nvPr/>
        </p:nvPicPr>
        <p:blipFill>
          <a:blip r:embed="rId2">
            <a:extLst>
              <a:ext uri="{28A0092B-C50C-407E-A947-70E740481C1C}">
                <a14:useLocalDpi xmlns:a14="http://schemas.microsoft.com/office/drawing/2010/main" val="0"/>
              </a:ext>
            </a:extLst>
          </a:blip>
          <a:srcRect l="18896"/>
          <a:stretch>
            <a:fillRect/>
          </a:stretch>
        </p:blipFill>
        <p:spPr bwMode="auto">
          <a:xfrm>
            <a:off x="0" y="-95250"/>
            <a:ext cx="9144000" cy="698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p:cNvSpPr txBox="1">
            <a:spLocks noChangeArrowheads="1"/>
          </p:cNvSpPr>
          <p:nvPr/>
        </p:nvSpPr>
        <p:spPr bwMode="auto">
          <a:xfrm>
            <a:off x="0" y="6438900"/>
            <a:ext cx="2828925" cy="4619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t>Fenestrated capillary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230563" y="0"/>
            <a:ext cx="2678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t>Sinusoidal Capillary</a:t>
            </a:r>
          </a:p>
        </p:txBody>
      </p:sp>
      <p:sp>
        <p:nvSpPr>
          <p:cNvPr id="23555" name="Text Box 3"/>
          <p:cNvSpPr txBox="1">
            <a:spLocks noChangeArrowheads="1"/>
          </p:cNvSpPr>
          <p:nvPr/>
        </p:nvSpPr>
        <p:spPr bwMode="auto">
          <a:xfrm>
            <a:off x="1485900" y="609600"/>
            <a:ext cx="6172200" cy="222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34950" algn="l"/>
              </a:tabLst>
              <a:defRPr sz="2400">
                <a:solidFill>
                  <a:schemeClr val="tx1"/>
                </a:solidFill>
                <a:latin typeface="Times New Roman" pitchFamily="18" charset="0"/>
              </a:defRPr>
            </a:lvl1pPr>
            <a:lvl2pPr>
              <a:tabLst>
                <a:tab pos="234950" algn="l"/>
              </a:tabLst>
              <a:defRPr sz="2400">
                <a:solidFill>
                  <a:schemeClr val="tx1"/>
                </a:solidFill>
                <a:latin typeface="Times New Roman" pitchFamily="18" charset="0"/>
              </a:defRPr>
            </a:lvl2pPr>
            <a:lvl3pPr marL="1143000" indent="-228600">
              <a:tabLst>
                <a:tab pos="234950" algn="l"/>
              </a:tabLst>
              <a:defRPr sz="2400">
                <a:solidFill>
                  <a:schemeClr val="tx1"/>
                </a:solidFill>
                <a:latin typeface="Times New Roman" pitchFamily="18" charset="0"/>
              </a:defRPr>
            </a:lvl3pPr>
            <a:lvl4pPr marL="1600200" indent="-228600">
              <a:tabLst>
                <a:tab pos="234950" algn="l"/>
              </a:tabLst>
              <a:defRPr sz="2400">
                <a:solidFill>
                  <a:schemeClr val="tx1"/>
                </a:solidFill>
                <a:latin typeface="Times New Roman" pitchFamily="18" charset="0"/>
              </a:defRPr>
            </a:lvl4pPr>
            <a:lvl5pPr marL="2057400" indent="-228600">
              <a:tabLst>
                <a:tab pos="23495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23495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23495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23495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234950" algn="l"/>
              </a:tabLst>
              <a:defRPr sz="2400">
                <a:solidFill>
                  <a:schemeClr val="tx1"/>
                </a:solidFill>
                <a:latin typeface="Times New Roman" pitchFamily="18" charset="0"/>
              </a:defRPr>
            </a:lvl9pPr>
          </a:lstStyle>
          <a:p>
            <a:r>
              <a:rPr lang="en-US"/>
              <a:t>Found in liver, spleen, and bone marrow</a:t>
            </a:r>
          </a:p>
          <a:p>
            <a:r>
              <a:rPr lang="en-US"/>
              <a:t>Allows movement of cells (and materials)</a:t>
            </a:r>
          </a:p>
          <a:p>
            <a:pPr>
              <a:buFontTx/>
              <a:buChar char="•"/>
            </a:pPr>
            <a:r>
              <a:rPr lang="en-US"/>
              <a:t> enlarged diameter</a:t>
            </a:r>
          </a:p>
          <a:p>
            <a:pPr>
              <a:buFontTx/>
              <a:buChar char="•"/>
            </a:pPr>
            <a:r>
              <a:rPr lang="en-US"/>
              <a:t> fenestrated endothelium without diaphragms</a:t>
            </a:r>
          </a:p>
          <a:p>
            <a:pPr lvl="1"/>
            <a:r>
              <a:rPr lang="en-US" sz="2000"/>
              <a:t>fenestrae are about 3x larger</a:t>
            </a:r>
            <a:endParaRPr lang="en-US"/>
          </a:p>
          <a:p>
            <a:pPr>
              <a:buFontTx/>
              <a:buChar char="•"/>
            </a:pPr>
            <a:r>
              <a:rPr lang="en-US"/>
              <a:t> incomplete basal lamina</a:t>
            </a:r>
          </a:p>
        </p:txBody>
      </p:sp>
      <p:pic>
        <p:nvPicPr>
          <p:cNvPr id="23556" name="Picture 4" descr="C:\My Documents\Matt's Documents\Histology Materials\Image Files\Circulatory System\sinusoidal capillary diag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854325"/>
            <a:ext cx="5943600"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My Documents\Matt's Documents\Histology Materials\Image Files\Circulatory System\sinusoid tem.jpg"/>
          <p:cNvPicPr>
            <a:picLocks noChangeAspect="1" noChangeArrowheads="1"/>
          </p:cNvPicPr>
          <p:nvPr/>
        </p:nvPicPr>
        <p:blipFill>
          <a:blip r:embed="rId2">
            <a:extLst>
              <a:ext uri="{28A0092B-C50C-407E-A947-70E740481C1C}">
                <a14:useLocalDpi xmlns:a14="http://schemas.microsoft.com/office/drawing/2010/main" val="0"/>
              </a:ext>
            </a:extLst>
          </a:blip>
          <a:srcRect t="22501" r="13330" b="19905"/>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3"/>
          <p:cNvSpPr txBox="1">
            <a:spLocks noChangeArrowheads="1"/>
          </p:cNvSpPr>
          <p:nvPr/>
        </p:nvSpPr>
        <p:spPr bwMode="auto">
          <a:xfrm>
            <a:off x="5730875" y="0"/>
            <a:ext cx="341312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t>Liver Sinusoidal Capillary</a:t>
            </a:r>
          </a:p>
        </p:txBody>
      </p:sp>
      <p:sp>
        <p:nvSpPr>
          <p:cNvPr id="24580" name="Text Box 4"/>
          <p:cNvSpPr txBox="1">
            <a:spLocks noChangeArrowheads="1"/>
          </p:cNvSpPr>
          <p:nvPr/>
        </p:nvSpPr>
        <p:spPr bwMode="auto">
          <a:xfrm>
            <a:off x="6588125" y="6461125"/>
            <a:ext cx="2555875" cy="396875"/>
          </a:xfrm>
          <a:prstGeom prst="rect">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solidFill>
                  <a:schemeClr val="bg1"/>
                </a:solidFill>
                <a:latin typeface="Arial" charset="0"/>
              </a:rPr>
              <a:t>Slide not in handouts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752475" y="1143000"/>
            <a:ext cx="2571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FontTx/>
              <a:buChar char="•"/>
            </a:pPr>
            <a:endParaRPr lang="en-US" sz="1600"/>
          </a:p>
        </p:txBody>
      </p:sp>
      <p:pic>
        <p:nvPicPr>
          <p:cNvPr id="25603" name="Picture 4" descr="C:\MedHistoUsers\Velkey\Image Files\arteriole and venule60x rotat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0"/>
            <a:ext cx="3311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itle 1"/>
          <p:cNvSpPr>
            <a:spLocks noGrp="1"/>
          </p:cNvSpPr>
          <p:nvPr>
            <p:ph type="title"/>
          </p:nvPr>
        </p:nvSpPr>
        <p:spPr>
          <a:xfrm>
            <a:off x="665163" y="7938"/>
            <a:ext cx="3906837" cy="1143000"/>
          </a:xfrm>
        </p:spPr>
        <p:txBody>
          <a:bodyPr/>
          <a:lstStyle/>
          <a:p>
            <a:r>
              <a:rPr lang="en-US" smtClean="0"/>
              <a:t>Venules</a:t>
            </a:r>
          </a:p>
        </p:txBody>
      </p:sp>
      <p:sp>
        <p:nvSpPr>
          <p:cNvPr id="3" name="Content Placeholder 2"/>
          <p:cNvSpPr>
            <a:spLocks noGrp="1"/>
          </p:cNvSpPr>
          <p:nvPr>
            <p:ph idx="1"/>
          </p:nvPr>
        </p:nvSpPr>
        <p:spPr>
          <a:xfrm>
            <a:off x="461963" y="1600200"/>
            <a:ext cx="4567237" cy="5029200"/>
          </a:xfrm>
        </p:spPr>
        <p:txBody>
          <a:bodyPr/>
          <a:lstStyle/>
          <a:p>
            <a:pPr>
              <a:buFont typeface="Arial" pitchFamily="34" charset="0"/>
              <a:buChar char="•"/>
              <a:defRPr/>
            </a:pPr>
            <a:r>
              <a:rPr lang="en-US" sz="2000" b="1" dirty="0" smtClean="0"/>
              <a:t> Collect blood from capillary beds</a:t>
            </a:r>
          </a:p>
          <a:p>
            <a:pPr>
              <a:buFont typeface="Arial" pitchFamily="34" charset="0"/>
              <a:buChar char="•"/>
              <a:defRPr/>
            </a:pPr>
            <a:r>
              <a:rPr lang="en-US" sz="2000" b="1" dirty="0" smtClean="0"/>
              <a:t> Site of </a:t>
            </a:r>
            <a:r>
              <a:rPr lang="en-US" sz="2000" b="1" dirty="0" err="1" smtClean="0"/>
              <a:t>diapedesis</a:t>
            </a:r>
            <a:endParaRPr lang="en-US" sz="2000" b="1" dirty="0" smtClean="0"/>
          </a:p>
          <a:p>
            <a:pPr>
              <a:defRPr/>
            </a:pPr>
            <a:endParaRPr lang="en-US" sz="2000" dirty="0" smtClean="0"/>
          </a:p>
          <a:p>
            <a:pPr marL="0" indent="0">
              <a:buFontTx/>
              <a:buNone/>
              <a:defRPr/>
            </a:pPr>
            <a:r>
              <a:rPr lang="en-US" sz="2400" b="1" dirty="0" smtClean="0"/>
              <a:t>Characteristic Features</a:t>
            </a:r>
            <a:endParaRPr lang="en-US" sz="1800" b="1" dirty="0" smtClean="0"/>
          </a:p>
          <a:p>
            <a:pPr marL="234950" indent="-234950">
              <a:defRPr/>
            </a:pPr>
            <a:r>
              <a:rPr lang="en-US" sz="1800" dirty="0" smtClean="0"/>
              <a:t>Higher </a:t>
            </a:r>
            <a:r>
              <a:rPr lang="en-US" sz="1800" dirty="0" err="1" smtClean="0"/>
              <a:t>lumen:wall</a:t>
            </a:r>
            <a:r>
              <a:rPr lang="en-US" sz="1800" dirty="0" smtClean="0"/>
              <a:t> ratio compared to arterioles and often irregularly shaped</a:t>
            </a:r>
          </a:p>
          <a:p>
            <a:pPr marL="234950" indent="-234950">
              <a:defRPr/>
            </a:pPr>
            <a:r>
              <a:rPr lang="en-US" sz="1800" dirty="0" smtClean="0"/>
              <a:t>Tunica intima </a:t>
            </a:r>
          </a:p>
          <a:p>
            <a:pPr marL="635000" lvl="2" indent="-234950">
              <a:buFont typeface="Arial" pitchFamily="34" charset="0"/>
              <a:buChar char="‒"/>
              <a:defRPr/>
            </a:pPr>
            <a:r>
              <a:rPr lang="en-US" sz="1400" dirty="0" smtClean="0"/>
              <a:t>endothelium</a:t>
            </a:r>
          </a:p>
          <a:p>
            <a:pPr marL="234950" lvl="1" indent="-234950">
              <a:defRPr/>
            </a:pPr>
            <a:endParaRPr lang="en-US" sz="1600" dirty="0" smtClean="0"/>
          </a:p>
          <a:p>
            <a:pPr marL="234950" indent="-234950">
              <a:defRPr/>
            </a:pPr>
            <a:r>
              <a:rPr lang="en-US" sz="1800" dirty="0" smtClean="0"/>
              <a:t>Tunica media</a:t>
            </a:r>
          </a:p>
          <a:p>
            <a:pPr marL="635000" lvl="2" indent="-234950">
              <a:buFont typeface="Arial" pitchFamily="34" charset="0"/>
              <a:buChar char="‒"/>
              <a:defRPr/>
            </a:pPr>
            <a:r>
              <a:rPr lang="en-US" sz="1400" dirty="0" smtClean="0"/>
              <a:t>1-2 sparse layers of VSMCs</a:t>
            </a:r>
          </a:p>
          <a:p>
            <a:pPr marL="635000" lvl="2" indent="-234950">
              <a:buFont typeface="Arial" pitchFamily="34" charset="0"/>
              <a:buChar char="‒"/>
              <a:defRPr/>
            </a:pPr>
            <a:r>
              <a:rPr lang="en-US" sz="1400" dirty="0" smtClean="0"/>
              <a:t>no external elastic lamina </a:t>
            </a:r>
          </a:p>
          <a:p>
            <a:pPr marL="635000" lvl="2" indent="-234950">
              <a:buFont typeface="Arial" pitchFamily="34" charset="0"/>
              <a:buChar char="‒"/>
              <a:defRPr/>
            </a:pPr>
            <a:endParaRPr lang="en-US" sz="1600" dirty="0" smtClean="0"/>
          </a:p>
          <a:p>
            <a:pPr marL="234950" indent="-234950">
              <a:defRPr/>
            </a:pPr>
            <a:r>
              <a:rPr lang="en-US" sz="1800" dirty="0" smtClean="0"/>
              <a:t>Tunica adventitia</a:t>
            </a:r>
          </a:p>
          <a:p>
            <a:pPr marL="635000" lvl="2" indent="-234950">
              <a:buFont typeface="Calibri" pitchFamily="34" charset="0"/>
              <a:buChar char="‒"/>
              <a:defRPr/>
            </a:pPr>
            <a:r>
              <a:rPr lang="en-US" sz="1400" dirty="0" smtClean="0"/>
              <a:t>Unremarkable, merges with surrounding connective tissue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MedHistoUsers\Velkey\Image Files\arteriole and venules60x.jpg"/>
          <p:cNvPicPr>
            <a:picLocks noChangeAspect="1" noChangeArrowheads="1"/>
          </p:cNvPicPr>
          <p:nvPr/>
        </p:nvPicPr>
        <p:blipFill>
          <a:blip r:embed="rId2">
            <a:extLst>
              <a:ext uri="{28A0092B-C50C-407E-A947-70E740481C1C}">
                <a14:useLocalDpi xmlns:a14="http://schemas.microsoft.com/office/drawing/2010/main" val="0"/>
              </a:ext>
            </a:extLst>
          </a:blip>
          <a:srcRect t="5536" b="4774"/>
          <a:stretch>
            <a:fillRect/>
          </a:stretch>
        </p:blipFill>
        <p:spPr bwMode="auto">
          <a:xfrm>
            <a:off x="669925" y="962025"/>
            <a:ext cx="7848600"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itle 1"/>
          <p:cNvSpPr>
            <a:spLocks noGrp="1"/>
          </p:cNvSpPr>
          <p:nvPr>
            <p:ph type="title"/>
          </p:nvPr>
        </p:nvSpPr>
        <p:spPr>
          <a:xfrm>
            <a:off x="0" y="-76200"/>
            <a:ext cx="9144000" cy="914400"/>
          </a:xfrm>
        </p:spPr>
        <p:txBody>
          <a:bodyPr/>
          <a:lstStyle/>
          <a:p>
            <a:r>
              <a:rPr lang="en-US" smtClean="0"/>
              <a:t>Comparison of venules and arterioles </a:t>
            </a:r>
          </a:p>
        </p:txBody>
      </p:sp>
      <p:sp>
        <p:nvSpPr>
          <p:cNvPr id="26628" name="TextBox 2"/>
          <p:cNvSpPr txBox="1">
            <a:spLocks noChangeArrowheads="1"/>
          </p:cNvSpPr>
          <p:nvPr/>
        </p:nvSpPr>
        <p:spPr bwMode="auto">
          <a:xfrm>
            <a:off x="1878013" y="1828800"/>
            <a:ext cx="360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atin typeface="Calibri" pitchFamily="34" charset="0"/>
                <a:cs typeface="Calibri" pitchFamily="34" charset="0"/>
              </a:rPr>
              <a:t>V</a:t>
            </a:r>
          </a:p>
        </p:txBody>
      </p:sp>
      <p:sp>
        <p:nvSpPr>
          <p:cNvPr id="26629" name="TextBox 4"/>
          <p:cNvSpPr txBox="1">
            <a:spLocks noChangeArrowheads="1"/>
          </p:cNvSpPr>
          <p:nvPr/>
        </p:nvSpPr>
        <p:spPr bwMode="auto">
          <a:xfrm>
            <a:off x="7010400" y="5791200"/>
            <a:ext cx="358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atin typeface="Calibri" pitchFamily="34" charset="0"/>
                <a:cs typeface="Calibri" pitchFamily="34" charset="0"/>
              </a:rPr>
              <a:t>V</a:t>
            </a:r>
          </a:p>
        </p:txBody>
      </p:sp>
      <p:sp>
        <p:nvSpPr>
          <p:cNvPr id="26630" name="TextBox 5"/>
          <p:cNvSpPr txBox="1">
            <a:spLocks noChangeArrowheads="1"/>
          </p:cNvSpPr>
          <p:nvPr/>
        </p:nvSpPr>
        <p:spPr bwMode="auto">
          <a:xfrm>
            <a:off x="2971800" y="4191000"/>
            <a:ext cx="361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atin typeface="Calibri" pitchFamily="34" charset="0"/>
                <a:cs typeface="Calibri" pitchFamily="34" charset="0"/>
              </a:rPr>
              <a:t>A</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0" y="1447800"/>
            <a:ext cx="3657600" cy="535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457200" algn="l"/>
              </a:tabLst>
              <a:defRPr sz="2400">
                <a:solidFill>
                  <a:schemeClr val="tx1"/>
                </a:solidFill>
                <a:latin typeface="Times New Roman" pitchFamily="18" charset="0"/>
              </a:defRPr>
            </a:lvl1pPr>
            <a:lvl2pPr marL="287338" indent="169863">
              <a:tabLst>
                <a:tab pos="457200" algn="l"/>
              </a:tabLst>
              <a:defRPr sz="2400">
                <a:solidFill>
                  <a:schemeClr val="tx1"/>
                </a:solidFill>
                <a:latin typeface="Times New Roman" pitchFamily="18" charset="0"/>
              </a:defRPr>
            </a:lvl2pPr>
            <a:lvl3pPr>
              <a:tabLst>
                <a:tab pos="457200" algn="l"/>
              </a:tabLst>
              <a:defRPr sz="2400">
                <a:solidFill>
                  <a:schemeClr val="tx1"/>
                </a:solidFill>
                <a:latin typeface="Times New Roman" pitchFamily="18" charset="0"/>
              </a:defRPr>
            </a:lvl3pPr>
            <a:lvl4pPr>
              <a:tabLst>
                <a:tab pos="457200" algn="l"/>
              </a:tabLst>
              <a:defRPr sz="2400">
                <a:solidFill>
                  <a:schemeClr val="tx1"/>
                </a:solidFill>
                <a:latin typeface="Times New Roman" pitchFamily="18" charset="0"/>
              </a:defRPr>
            </a:lvl4pPr>
            <a:lvl5pPr>
              <a:tabLst>
                <a:tab pos="457200" algn="l"/>
              </a:tabLst>
              <a:defRPr sz="2400">
                <a:solidFill>
                  <a:schemeClr val="tx1"/>
                </a:solidFill>
                <a:latin typeface="Times New Roman" pitchFamily="18" charset="0"/>
              </a:defRPr>
            </a:lvl5pPr>
            <a:lvl6pPr eaLnBrk="0" fontAlgn="base" hangingPunct="0">
              <a:spcBef>
                <a:spcPct val="0"/>
              </a:spcBef>
              <a:spcAft>
                <a:spcPct val="0"/>
              </a:spcAft>
              <a:tabLst>
                <a:tab pos="457200" algn="l"/>
              </a:tabLst>
              <a:defRPr sz="2400">
                <a:solidFill>
                  <a:schemeClr val="tx1"/>
                </a:solidFill>
                <a:latin typeface="Times New Roman" pitchFamily="18" charset="0"/>
              </a:defRPr>
            </a:lvl6pPr>
            <a:lvl7pPr eaLnBrk="0" fontAlgn="base" hangingPunct="0">
              <a:spcBef>
                <a:spcPct val="0"/>
              </a:spcBef>
              <a:spcAft>
                <a:spcPct val="0"/>
              </a:spcAft>
              <a:tabLst>
                <a:tab pos="457200" algn="l"/>
              </a:tabLst>
              <a:defRPr sz="2400">
                <a:solidFill>
                  <a:schemeClr val="tx1"/>
                </a:solidFill>
                <a:latin typeface="Times New Roman" pitchFamily="18" charset="0"/>
              </a:defRPr>
            </a:lvl7pPr>
            <a:lvl8pPr eaLnBrk="0" fontAlgn="base" hangingPunct="0">
              <a:spcBef>
                <a:spcPct val="0"/>
              </a:spcBef>
              <a:spcAft>
                <a:spcPct val="0"/>
              </a:spcAft>
              <a:tabLst>
                <a:tab pos="457200" algn="l"/>
              </a:tabLst>
              <a:defRPr sz="2400">
                <a:solidFill>
                  <a:schemeClr val="tx1"/>
                </a:solidFill>
                <a:latin typeface="Times New Roman" pitchFamily="18" charset="0"/>
              </a:defRPr>
            </a:lvl8pPr>
            <a:lvl9pPr eaLnBrk="0" fontAlgn="base" hangingPunct="0">
              <a:spcBef>
                <a:spcPct val="0"/>
              </a:spcBef>
              <a:spcAft>
                <a:spcPct val="0"/>
              </a:spcAft>
              <a:tabLst>
                <a:tab pos="457200" algn="l"/>
              </a:tabLst>
              <a:defRPr sz="2400">
                <a:solidFill>
                  <a:schemeClr val="tx1"/>
                </a:solidFill>
                <a:latin typeface="Times New Roman" pitchFamily="18" charset="0"/>
              </a:defRPr>
            </a:lvl9pPr>
          </a:lstStyle>
          <a:p>
            <a:pPr marL="234950" indent="-234950">
              <a:buFontTx/>
              <a:buChar char="•"/>
              <a:defRPr/>
            </a:pPr>
            <a:r>
              <a:rPr lang="en-US" sz="2000" dirty="0" smtClean="0">
                <a:latin typeface="Calibri" pitchFamily="34" charset="0"/>
                <a:cs typeface="Calibri" pitchFamily="34" charset="0"/>
              </a:rPr>
              <a:t> Return blood to heart</a:t>
            </a:r>
          </a:p>
          <a:p>
            <a:pPr marL="234950" indent="-234950">
              <a:buFontTx/>
              <a:buChar char="•"/>
              <a:defRPr/>
            </a:pPr>
            <a:r>
              <a:rPr lang="en-US" sz="2000" dirty="0" smtClean="0">
                <a:latin typeface="Calibri" pitchFamily="34" charset="0"/>
                <a:cs typeface="Calibri" pitchFamily="34" charset="0"/>
              </a:rPr>
              <a:t> Possess valves</a:t>
            </a:r>
          </a:p>
          <a:p>
            <a:pPr>
              <a:buFontTx/>
              <a:buChar char="•"/>
              <a:defRPr/>
            </a:pPr>
            <a:endParaRPr lang="en-US" sz="2000" b="1" dirty="0" smtClean="0">
              <a:latin typeface="Calibri" pitchFamily="34" charset="0"/>
              <a:cs typeface="Calibri" pitchFamily="34" charset="0"/>
            </a:endParaRPr>
          </a:p>
          <a:p>
            <a:pPr>
              <a:defRPr/>
            </a:pPr>
            <a:r>
              <a:rPr lang="en-US" sz="2000" b="1" dirty="0" smtClean="0">
                <a:latin typeface="Calibri" pitchFamily="34" charset="0"/>
                <a:cs typeface="Calibri" pitchFamily="34" charset="0"/>
              </a:rPr>
              <a:t>Characteristic Features</a:t>
            </a:r>
            <a:endParaRPr lang="en-US" sz="1600" b="1" dirty="0" smtClean="0">
              <a:latin typeface="Calibri" pitchFamily="34" charset="0"/>
              <a:cs typeface="Calibri" pitchFamily="34" charset="0"/>
            </a:endParaRPr>
          </a:p>
          <a:p>
            <a:pPr marL="234950" indent="-234950">
              <a:buFontTx/>
              <a:buChar char="•"/>
              <a:defRPr/>
            </a:pPr>
            <a:r>
              <a:rPr lang="en-US" sz="1800" dirty="0" smtClean="0">
                <a:latin typeface="Calibri" pitchFamily="34" charset="0"/>
                <a:cs typeface="Calibri" pitchFamily="34" charset="0"/>
              </a:rPr>
              <a:t>Tunica intima </a:t>
            </a:r>
          </a:p>
          <a:p>
            <a:pPr lvl="1">
              <a:buFontTx/>
              <a:buChar char="•"/>
              <a:defRPr/>
            </a:pPr>
            <a:r>
              <a:rPr lang="en-US" sz="1600" b="1" dirty="0" smtClean="0">
                <a:latin typeface="Calibri" pitchFamily="34" charset="0"/>
                <a:cs typeface="Calibri" pitchFamily="34" charset="0"/>
              </a:rPr>
              <a:t>valves: semilunar folds of 		endothelium &amp; </a:t>
            </a:r>
            <a:r>
              <a:rPr lang="en-US" sz="1600" b="1" dirty="0" err="1" smtClean="0">
                <a:latin typeface="Calibri" pitchFamily="34" charset="0"/>
                <a:cs typeface="Calibri" pitchFamily="34" charset="0"/>
              </a:rPr>
              <a:t>subendothelium</a:t>
            </a:r>
            <a:endParaRPr lang="en-US" sz="1600" b="1" dirty="0" smtClean="0">
              <a:latin typeface="Calibri" pitchFamily="34" charset="0"/>
              <a:cs typeface="Calibri" pitchFamily="34" charset="0"/>
            </a:endParaRPr>
          </a:p>
          <a:p>
            <a:pPr lvl="1">
              <a:buFontTx/>
              <a:buChar char="•"/>
              <a:defRPr/>
            </a:pPr>
            <a:r>
              <a:rPr lang="en-US" sz="1600" dirty="0" smtClean="0">
                <a:latin typeface="Calibri" pitchFamily="34" charset="0"/>
                <a:cs typeface="Calibri" pitchFamily="34" charset="0"/>
              </a:rPr>
              <a:t>Variable internal elastic lamina</a:t>
            </a:r>
          </a:p>
          <a:p>
            <a:pPr lvl="1">
              <a:defRPr/>
            </a:pPr>
            <a:endParaRPr lang="en-US" sz="1600" dirty="0" smtClean="0">
              <a:latin typeface="Calibri" pitchFamily="34" charset="0"/>
              <a:cs typeface="Calibri" pitchFamily="34" charset="0"/>
            </a:endParaRPr>
          </a:p>
          <a:p>
            <a:pPr marL="234950" indent="-234950">
              <a:buFontTx/>
              <a:buChar char="•"/>
              <a:defRPr/>
            </a:pPr>
            <a:r>
              <a:rPr lang="en-US" sz="1800" dirty="0" smtClean="0">
                <a:latin typeface="Calibri" pitchFamily="34" charset="0"/>
                <a:cs typeface="Calibri" pitchFamily="34" charset="0"/>
              </a:rPr>
              <a:t>Tunica media</a:t>
            </a:r>
          </a:p>
          <a:p>
            <a:pPr lvl="1">
              <a:buFontTx/>
              <a:buChar char="•"/>
              <a:defRPr/>
            </a:pPr>
            <a:r>
              <a:rPr lang="en-US" sz="1600" dirty="0" smtClean="0">
                <a:latin typeface="Calibri" pitchFamily="34" charset="0"/>
                <a:cs typeface="Calibri" pitchFamily="34" charset="0"/>
              </a:rPr>
              <a:t>3-15 layers of VSMCs</a:t>
            </a:r>
          </a:p>
          <a:p>
            <a:pPr lvl="1">
              <a:buFontTx/>
              <a:buChar char="•"/>
              <a:defRPr/>
            </a:pPr>
            <a:r>
              <a:rPr lang="en-US" sz="1600" dirty="0" smtClean="0">
                <a:latin typeface="Calibri" pitchFamily="34" charset="0"/>
                <a:cs typeface="Calibri" pitchFamily="34" charset="0"/>
              </a:rPr>
              <a:t>no external elastic lamina </a:t>
            </a:r>
          </a:p>
          <a:p>
            <a:pPr lvl="1">
              <a:defRPr/>
            </a:pPr>
            <a:endParaRPr lang="en-US" sz="1600" dirty="0" smtClean="0">
              <a:latin typeface="Calibri" pitchFamily="34" charset="0"/>
              <a:cs typeface="Calibri" pitchFamily="34" charset="0"/>
            </a:endParaRPr>
          </a:p>
          <a:p>
            <a:pPr marL="234950" indent="-234950">
              <a:buFontTx/>
              <a:buChar char="•"/>
              <a:defRPr/>
            </a:pPr>
            <a:r>
              <a:rPr lang="en-US" sz="1800" dirty="0" smtClean="0">
                <a:latin typeface="Calibri" pitchFamily="34" charset="0"/>
                <a:cs typeface="Calibri" pitchFamily="34" charset="0"/>
              </a:rPr>
              <a:t>Tunica adventitia</a:t>
            </a:r>
          </a:p>
          <a:p>
            <a:pPr lvl="1">
              <a:buFontTx/>
              <a:buChar char="•"/>
              <a:defRPr/>
            </a:pPr>
            <a:r>
              <a:rPr lang="en-US" sz="1600" dirty="0" smtClean="0">
                <a:latin typeface="Calibri" pitchFamily="34" charset="0"/>
                <a:cs typeface="Calibri" pitchFamily="34" charset="0"/>
              </a:rPr>
              <a:t>thicker than tunica media</a:t>
            </a:r>
          </a:p>
          <a:p>
            <a:pPr marL="457200" lvl="1" indent="-169863">
              <a:buFontTx/>
              <a:buChar char="•"/>
              <a:defRPr/>
            </a:pPr>
            <a:r>
              <a:rPr lang="en-US" sz="1600" b="1" dirty="0" smtClean="0">
                <a:latin typeface="Calibri" pitchFamily="34" charset="0"/>
                <a:cs typeface="Calibri" pitchFamily="34" charset="0"/>
              </a:rPr>
              <a:t>larger veins have longitudinal smooth muscle in adventitia (movement and support of blood column</a:t>
            </a:r>
            <a:r>
              <a:rPr lang="en-US" sz="1600" dirty="0" smtClean="0">
                <a:latin typeface="Calibri" pitchFamily="34" charset="0"/>
                <a:cs typeface="Calibri" pitchFamily="34" charset="0"/>
              </a:rPr>
              <a:t>)</a:t>
            </a:r>
          </a:p>
          <a:p>
            <a:pPr lvl="1">
              <a:defRPr/>
            </a:pPr>
            <a:endParaRPr lang="en-US" sz="1600" dirty="0" smtClean="0">
              <a:latin typeface="Calibri" pitchFamily="34" charset="0"/>
              <a:cs typeface="Calibri" pitchFamily="34" charset="0"/>
            </a:endParaRPr>
          </a:p>
        </p:txBody>
      </p:sp>
      <p:pic>
        <p:nvPicPr>
          <p:cNvPr id="27651" name="Picture 25" descr="C:\MedHistoUsers\Velkey\Image Files\medium vein4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4700" y="76200"/>
            <a:ext cx="58293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3" descr="cv-K106"/>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3657600" y="3460750"/>
            <a:ext cx="51054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itle 3"/>
          <p:cNvSpPr>
            <a:spLocks noGrp="1"/>
          </p:cNvSpPr>
          <p:nvPr>
            <p:ph type="title"/>
          </p:nvPr>
        </p:nvSpPr>
        <p:spPr>
          <a:xfrm>
            <a:off x="0" y="0"/>
            <a:ext cx="3325813" cy="1143000"/>
          </a:xfrm>
        </p:spPr>
        <p:txBody>
          <a:bodyPr/>
          <a:lstStyle/>
          <a:p>
            <a:r>
              <a:rPr lang="en-US" smtClean="0"/>
              <a:t>Veins</a:t>
            </a:r>
          </a:p>
        </p:txBody>
      </p:sp>
      <p:sp>
        <p:nvSpPr>
          <p:cNvPr id="27654" name="Text Box 4"/>
          <p:cNvSpPr txBox="1">
            <a:spLocks noChangeArrowheads="1"/>
          </p:cNvSpPr>
          <p:nvPr/>
        </p:nvSpPr>
        <p:spPr bwMode="auto">
          <a:xfrm>
            <a:off x="3794125" y="4532313"/>
            <a:ext cx="1211263"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b="1">
                <a:latin typeface="Calibri" pitchFamily="34" charset="0"/>
                <a:cs typeface="Calibri" pitchFamily="34" charset="0"/>
              </a:rPr>
              <a:t>blood flow</a:t>
            </a:r>
          </a:p>
        </p:txBody>
      </p:sp>
      <p:sp>
        <p:nvSpPr>
          <p:cNvPr id="27655" name="Line 5"/>
          <p:cNvSpPr>
            <a:spLocks noChangeShapeType="1"/>
          </p:cNvSpPr>
          <p:nvPr/>
        </p:nvSpPr>
        <p:spPr bwMode="auto">
          <a:xfrm>
            <a:off x="3733800" y="4953000"/>
            <a:ext cx="1676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56" name="Text Box 6"/>
          <p:cNvSpPr txBox="1">
            <a:spLocks noChangeArrowheads="1"/>
          </p:cNvSpPr>
          <p:nvPr/>
        </p:nvSpPr>
        <p:spPr bwMode="auto">
          <a:xfrm>
            <a:off x="6934200" y="5499100"/>
            <a:ext cx="1169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b="1">
                <a:latin typeface="Calibri" pitchFamily="34" charset="0"/>
                <a:cs typeface="Calibri" pitchFamily="34" charset="0"/>
              </a:rPr>
              <a:t>valve cusp</a:t>
            </a:r>
          </a:p>
        </p:txBody>
      </p:sp>
      <p:sp>
        <p:nvSpPr>
          <p:cNvPr id="27657" name="Line 7"/>
          <p:cNvSpPr>
            <a:spLocks noChangeShapeType="1"/>
          </p:cNvSpPr>
          <p:nvPr/>
        </p:nvSpPr>
        <p:spPr bwMode="auto">
          <a:xfrm flipH="1" flipV="1">
            <a:off x="6210300" y="5505450"/>
            <a:ext cx="723900" cy="1333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descr="C:\MedHistoUsers\Velkey\Image Files\medium vein20x.jpg"/>
          <p:cNvPicPr>
            <a:picLocks noChangeAspect="1" noChangeArrowheads="1"/>
          </p:cNvPicPr>
          <p:nvPr/>
        </p:nvPicPr>
        <p:blipFill>
          <a:blip r:embed="rId2">
            <a:extLst>
              <a:ext uri="{28A0092B-C50C-407E-A947-70E740481C1C}">
                <a14:useLocalDpi xmlns:a14="http://schemas.microsoft.com/office/drawing/2010/main" val="0"/>
              </a:ext>
            </a:extLst>
          </a:blip>
          <a:srcRect t="6209"/>
          <a:stretch>
            <a:fillRect/>
          </a:stretch>
        </p:blipFill>
        <p:spPr bwMode="auto">
          <a:xfrm>
            <a:off x="0"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1"/>
          <p:cNvSpPr txBox="1">
            <a:spLocks noChangeArrowheads="1"/>
          </p:cNvSpPr>
          <p:nvPr/>
        </p:nvSpPr>
        <p:spPr bwMode="auto">
          <a:xfrm>
            <a:off x="2667000" y="2667000"/>
            <a:ext cx="598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atin typeface="Calibri" pitchFamily="34" charset="0"/>
                <a:cs typeface="Calibri" pitchFamily="34" charset="0"/>
              </a:rPr>
              <a:t>TM</a:t>
            </a:r>
          </a:p>
        </p:txBody>
      </p:sp>
      <p:sp>
        <p:nvSpPr>
          <p:cNvPr id="28676" name="TextBox 6"/>
          <p:cNvSpPr txBox="1">
            <a:spLocks noChangeArrowheads="1"/>
          </p:cNvSpPr>
          <p:nvPr/>
        </p:nvSpPr>
        <p:spPr bwMode="auto">
          <a:xfrm>
            <a:off x="1219200" y="1981200"/>
            <a:ext cx="488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atin typeface="Calibri" pitchFamily="34" charset="0"/>
                <a:cs typeface="Calibri" pitchFamily="34" charset="0"/>
              </a:rPr>
              <a:t>TA</a:t>
            </a:r>
          </a:p>
        </p:txBody>
      </p:sp>
      <p:sp>
        <p:nvSpPr>
          <p:cNvPr id="28677" name="TextBox 7"/>
          <p:cNvSpPr txBox="1">
            <a:spLocks noChangeArrowheads="1"/>
          </p:cNvSpPr>
          <p:nvPr/>
        </p:nvSpPr>
        <p:spPr bwMode="auto">
          <a:xfrm>
            <a:off x="2057400" y="152400"/>
            <a:ext cx="752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atin typeface="Calibri" pitchFamily="34" charset="0"/>
                <a:cs typeface="Calibri" pitchFamily="34" charset="0"/>
              </a:rPr>
              <a:t>SMC</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63-Japan2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8525"/>
            <a:ext cx="9144000"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p:cNvSpPr>
            <a:spLocks noGrp="1" noChangeArrowheads="1"/>
          </p:cNvSpPr>
          <p:nvPr>
            <p:ph type="title" idx="4294967295"/>
          </p:nvPr>
        </p:nvSpPr>
        <p:spPr>
          <a:xfrm>
            <a:off x="0" y="0"/>
            <a:ext cx="9144000" cy="838200"/>
          </a:xfrm>
        </p:spPr>
        <p:txBody>
          <a:bodyPr/>
          <a:lstStyle/>
          <a:p>
            <a:r>
              <a:rPr lang="en-US" sz="2400" b="1" smtClean="0">
                <a:solidFill>
                  <a:schemeClr val="tx1"/>
                </a:solidFill>
              </a:rPr>
              <a:t>Wall of the vena cava, showing longitudinal </a:t>
            </a:r>
            <a:br>
              <a:rPr lang="en-US" sz="2400" b="1" smtClean="0">
                <a:solidFill>
                  <a:schemeClr val="tx1"/>
                </a:solidFill>
              </a:rPr>
            </a:br>
            <a:r>
              <a:rPr lang="en-US" sz="2400" b="1" smtClean="0">
                <a:solidFill>
                  <a:schemeClr val="tx1"/>
                </a:solidFill>
              </a:rPr>
              <a:t>smooth muscle in adventitia, LM</a:t>
            </a:r>
          </a:p>
        </p:txBody>
      </p:sp>
      <p:sp>
        <p:nvSpPr>
          <p:cNvPr id="29700" name="Text Box 4"/>
          <p:cNvSpPr txBox="1">
            <a:spLocks noChangeArrowheads="1"/>
          </p:cNvSpPr>
          <p:nvPr/>
        </p:nvSpPr>
        <p:spPr bwMode="auto">
          <a:xfrm>
            <a:off x="304800" y="3783013"/>
            <a:ext cx="784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t>Intima</a:t>
            </a:r>
          </a:p>
        </p:txBody>
      </p:sp>
      <p:sp>
        <p:nvSpPr>
          <p:cNvPr id="29701" name="Line 5"/>
          <p:cNvSpPr>
            <a:spLocks noChangeShapeType="1"/>
          </p:cNvSpPr>
          <p:nvPr/>
        </p:nvSpPr>
        <p:spPr bwMode="auto">
          <a:xfrm flipV="1">
            <a:off x="914400" y="3886200"/>
            <a:ext cx="4572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2" name="Text Box 6"/>
          <p:cNvSpPr txBox="1">
            <a:spLocks noChangeArrowheads="1"/>
          </p:cNvSpPr>
          <p:nvPr/>
        </p:nvSpPr>
        <p:spPr bwMode="auto">
          <a:xfrm>
            <a:off x="0" y="2895600"/>
            <a:ext cx="8493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t>Lumen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3"/>
          <p:cNvSpPr txBox="1">
            <a:spLocks noChangeArrowheads="1"/>
          </p:cNvSpPr>
          <p:nvPr/>
        </p:nvSpPr>
        <p:spPr bwMode="auto">
          <a:xfrm>
            <a:off x="304800" y="647700"/>
            <a:ext cx="3810000" cy="549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169863">
              <a:tabLst>
                <a:tab pos="169863" algn="l"/>
                <a:tab pos="457200" algn="l"/>
              </a:tabLst>
              <a:defRPr sz="2400">
                <a:solidFill>
                  <a:schemeClr val="tx1"/>
                </a:solidFill>
                <a:latin typeface="Times New Roman" pitchFamily="18" charset="0"/>
              </a:defRPr>
            </a:lvl1pPr>
            <a:lvl2pPr marL="349250" indent="169863">
              <a:tabLst>
                <a:tab pos="169863" algn="l"/>
                <a:tab pos="457200" algn="l"/>
              </a:tabLst>
              <a:defRPr sz="2400">
                <a:solidFill>
                  <a:schemeClr val="tx1"/>
                </a:solidFill>
                <a:latin typeface="Times New Roman" pitchFamily="18" charset="0"/>
              </a:defRPr>
            </a:lvl2pPr>
            <a:lvl3pPr marL="1143000" indent="-228600">
              <a:tabLst>
                <a:tab pos="169863" algn="l"/>
                <a:tab pos="457200" algn="l"/>
              </a:tabLst>
              <a:defRPr sz="2400">
                <a:solidFill>
                  <a:schemeClr val="tx1"/>
                </a:solidFill>
                <a:latin typeface="Times New Roman" pitchFamily="18" charset="0"/>
              </a:defRPr>
            </a:lvl3pPr>
            <a:lvl4pPr marL="1600200" indent="-228600">
              <a:tabLst>
                <a:tab pos="169863" algn="l"/>
                <a:tab pos="457200" algn="l"/>
              </a:tabLst>
              <a:defRPr sz="2400">
                <a:solidFill>
                  <a:schemeClr val="tx1"/>
                </a:solidFill>
                <a:latin typeface="Times New Roman" pitchFamily="18" charset="0"/>
              </a:defRPr>
            </a:lvl4pPr>
            <a:lvl5pPr marL="2057400" indent="-228600">
              <a:tabLst>
                <a:tab pos="169863" algn="l"/>
                <a:tab pos="4572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169863" algn="l"/>
                <a:tab pos="4572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169863" algn="l"/>
                <a:tab pos="4572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169863" algn="l"/>
                <a:tab pos="4572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169863" algn="l"/>
                <a:tab pos="457200" algn="l"/>
              </a:tabLst>
              <a:defRPr sz="2400">
                <a:solidFill>
                  <a:schemeClr val="tx1"/>
                </a:solidFill>
                <a:latin typeface="Times New Roman" pitchFamily="18" charset="0"/>
              </a:defRPr>
            </a:lvl9pPr>
          </a:lstStyle>
          <a:p>
            <a:r>
              <a:rPr lang="en-US"/>
              <a:t>Lymphatic Vessels</a:t>
            </a:r>
          </a:p>
          <a:p>
            <a:endParaRPr lang="en-US"/>
          </a:p>
          <a:p>
            <a:pPr>
              <a:buFontTx/>
              <a:buChar char="•"/>
            </a:pPr>
            <a:r>
              <a:rPr lang="en-US" sz="2000"/>
              <a:t>Transport lymph (tissue fluid) to 	lymph nodes and systemic blood 	supply (eventually)</a:t>
            </a:r>
          </a:p>
          <a:p>
            <a:pPr>
              <a:buFontTx/>
              <a:buChar char="•"/>
            </a:pPr>
            <a:r>
              <a:rPr lang="en-US" sz="2000"/>
              <a:t>Possess valves</a:t>
            </a:r>
          </a:p>
          <a:p>
            <a:pPr>
              <a:buFontTx/>
              <a:buChar char="•"/>
            </a:pPr>
            <a:r>
              <a:rPr lang="en-US" sz="2000"/>
              <a:t>Generally contain NO RBCs</a:t>
            </a:r>
          </a:p>
          <a:p>
            <a:pPr>
              <a:buFontTx/>
              <a:buChar char="•"/>
            </a:pPr>
            <a:endParaRPr lang="en-US" sz="2000"/>
          </a:p>
          <a:p>
            <a:r>
              <a:rPr lang="en-US" sz="2000"/>
              <a:t>Characteristic Features</a:t>
            </a:r>
            <a:endParaRPr lang="en-US" sz="1600"/>
          </a:p>
          <a:p>
            <a:pPr>
              <a:buFontTx/>
              <a:buChar char="•"/>
            </a:pPr>
            <a:r>
              <a:rPr lang="en-US" sz="1800"/>
              <a:t>Tunica intima </a:t>
            </a:r>
          </a:p>
          <a:p>
            <a:pPr lvl="1">
              <a:buFontTx/>
              <a:buChar char="•"/>
            </a:pPr>
            <a:r>
              <a:rPr lang="en-US" sz="1600"/>
              <a:t>valves: semilunar folds of 		endothelium and subendothelium</a:t>
            </a:r>
          </a:p>
          <a:p>
            <a:pPr lvl="1"/>
            <a:endParaRPr lang="en-US" sz="1600"/>
          </a:p>
          <a:p>
            <a:pPr>
              <a:buFontTx/>
              <a:buChar char="•"/>
            </a:pPr>
            <a:r>
              <a:rPr lang="en-US" sz="1800"/>
              <a:t>Tunica media</a:t>
            </a:r>
          </a:p>
          <a:p>
            <a:pPr lvl="1">
              <a:buFontTx/>
              <a:buChar char="•"/>
            </a:pPr>
            <a:r>
              <a:rPr lang="en-US" sz="1600"/>
              <a:t>sparse VSMC layer (in larger vessels) </a:t>
            </a:r>
          </a:p>
          <a:p>
            <a:pPr lvl="1"/>
            <a:endParaRPr lang="en-US" sz="1600"/>
          </a:p>
          <a:p>
            <a:pPr>
              <a:buFontTx/>
              <a:buChar char="•"/>
            </a:pPr>
            <a:r>
              <a:rPr lang="en-US" sz="1800"/>
              <a:t>Tunica adventitia</a:t>
            </a:r>
          </a:p>
          <a:p>
            <a:pPr lvl="1">
              <a:buFontTx/>
              <a:buChar char="•"/>
            </a:pPr>
            <a:r>
              <a:rPr lang="en-US" sz="1600"/>
              <a:t>sparse adventitia</a:t>
            </a:r>
          </a:p>
          <a:p>
            <a:pPr lvl="1"/>
            <a:endParaRPr lang="en-US" sz="1600"/>
          </a:p>
        </p:txBody>
      </p:sp>
      <p:pic>
        <p:nvPicPr>
          <p:cNvPr id="30723" name="Picture 4" descr="C:\My Documents\Matt's Documents\Histology Materials\Image Files\Circulatory System\lymph vess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4838" y="0"/>
            <a:ext cx="4714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0"/>
            <a:ext cx="8229600" cy="533400"/>
          </a:xfrm>
        </p:spPr>
        <p:txBody>
          <a:bodyPr/>
          <a:lstStyle/>
          <a:p>
            <a:r>
              <a:rPr lang="en-US" sz="2400" b="1" smtClean="0">
                <a:solidFill>
                  <a:schemeClr val="tx1"/>
                </a:solidFill>
              </a:rPr>
              <a:t>Comparison of a small vein and a lymphatic vessel</a:t>
            </a:r>
          </a:p>
        </p:txBody>
      </p:sp>
      <p:sp>
        <p:nvSpPr>
          <p:cNvPr id="31747" name="Rectangle 3"/>
          <p:cNvSpPr>
            <a:spLocks noGrp="1" noChangeArrowheads="1"/>
          </p:cNvSpPr>
          <p:nvPr>
            <p:ph type="body" idx="1"/>
          </p:nvPr>
        </p:nvSpPr>
        <p:spPr>
          <a:xfrm>
            <a:off x="990600" y="1600200"/>
            <a:ext cx="7162800" cy="4525963"/>
          </a:xfrm>
        </p:spPr>
        <p:txBody>
          <a:bodyPr/>
          <a:lstStyle/>
          <a:p>
            <a:endParaRPr lang="en-US" smtClean="0"/>
          </a:p>
        </p:txBody>
      </p:sp>
      <p:pic>
        <p:nvPicPr>
          <p:cNvPr id="31748" name="Picture 5" descr="cv_Lymphatic-BV-029-1-71966x482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6"/>
          <p:cNvSpPr txBox="1">
            <a:spLocks noChangeArrowheads="1"/>
          </p:cNvSpPr>
          <p:nvPr/>
        </p:nvSpPr>
        <p:spPr bwMode="auto">
          <a:xfrm>
            <a:off x="5165725" y="1660525"/>
            <a:ext cx="1200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t>Lymphatic</a:t>
            </a:r>
          </a:p>
        </p:txBody>
      </p:sp>
      <p:sp>
        <p:nvSpPr>
          <p:cNvPr id="31750" name="Text Box 7"/>
          <p:cNvSpPr txBox="1">
            <a:spLocks noChangeArrowheads="1"/>
          </p:cNvSpPr>
          <p:nvPr/>
        </p:nvSpPr>
        <p:spPr bwMode="auto">
          <a:xfrm>
            <a:off x="669925" y="3489325"/>
            <a:ext cx="612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t>Vein</a:t>
            </a:r>
          </a:p>
        </p:txBody>
      </p:sp>
      <p:sp>
        <p:nvSpPr>
          <p:cNvPr id="31751" name="Text Box 8"/>
          <p:cNvSpPr txBox="1">
            <a:spLocks noChangeArrowheads="1"/>
          </p:cNvSpPr>
          <p:nvPr/>
        </p:nvSpPr>
        <p:spPr bwMode="auto">
          <a:xfrm>
            <a:off x="7527925" y="2727325"/>
            <a:ext cx="714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t>Valve</a:t>
            </a:r>
          </a:p>
        </p:txBody>
      </p:sp>
      <p:sp>
        <p:nvSpPr>
          <p:cNvPr id="31752" name="Line 9"/>
          <p:cNvSpPr>
            <a:spLocks noChangeShapeType="1"/>
          </p:cNvSpPr>
          <p:nvPr/>
        </p:nvSpPr>
        <p:spPr bwMode="auto">
          <a:xfrm flipH="1" flipV="1">
            <a:off x="7543800" y="2514600"/>
            <a:ext cx="3048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sz="1600" smtClean="0"/>
              <a:t>Graph physiology</a:t>
            </a:r>
          </a:p>
        </p:txBody>
      </p:sp>
      <p:sp>
        <p:nvSpPr>
          <p:cNvPr id="5123" name="Content Placeholder 1"/>
          <p:cNvSpPr>
            <a:spLocks noGrp="1"/>
          </p:cNvSpPr>
          <p:nvPr>
            <p:ph idx="1"/>
          </p:nvPr>
        </p:nvSpPr>
        <p:spPr/>
        <p:txBody>
          <a:bodyPr/>
          <a:lstStyle/>
          <a:p>
            <a:endParaRPr lang="en-US" smtClean="0"/>
          </a:p>
        </p:txBody>
      </p:sp>
      <p:pic>
        <p:nvPicPr>
          <p:cNvPr id="5124" name="Picture 4" descr="CV-physi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58813"/>
            <a:ext cx="7924800" cy="619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5"/>
          <p:cNvSpPr txBox="1">
            <a:spLocks noChangeArrowheads="1"/>
          </p:cNvSpPr>
          <p:nvPr/>
        </p:nvSpPr>
        <p:spPr bwMode="auto">
          <a:xfrm>
            <a:off x="5715000" y="6521450"/>
            <a:ext cx="2574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a:t>Junqueira, 10th ed., page 225</a:t>
            </a:r>
          </a:p>
        </p:txBody>
      </p:sp>
      <p:sp>
        <p:nvSpPr>
          <p:cNvPr id="5126" name="Rectangle 6"/>
          <p:cNvSpPr>
            <a:spLocks noChangeArrowheads="1"/>
          </p:cNvSpPr>
          <p:nvPr/>
        </p:nvSpPr>
        <p:spPr bwMode="auto">
          <a:xfrm>
            <a:off x="0" y="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b="1">
                <a:latin typeface="Calibri" pitchFamily="34" charset="0"/>
                <a:cs typeface="Calibri" pitchFamily="34" charset="0"/>
              </a:rPr>
              <a:t>Comparing biophysical and structural characteristics of vessels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295400" y="0"/>
            <a:ext cx="5486400" cy="609600"/>
          </a:xfrm>
        </p:spPr>
        <p:txBody>
          <a:bodyPr/>
          <a:lstStyle/>
          <a:p>
            <a:r>
              <a:rPr lang="en-US" sz="2400" b="1" smtClean="0">
                <a:solidFill>
                  <a:schemeClr val="tx1"/>
                </a:solidFill>
              </a:rPr>
              <a:t>Heart, diagram</a:t>
            </a:r>
          </a:p>
        </p:txBody>
      </p:sp>
      <p:sp>
        <p:nvSpPr>
          <p:cNvPr id="32771" name="Rectangle 3"/>
          <p:cNvSpPr>
            <a:spLocks noGrp="1" noChangeArrowheads="1"/>
          </p:cNvSpPr>
          <p:nvPr>
            <p:ph type="body" idx="1"/>
          </p:nvPr>
        </p:nvSpPr>
        <p:spPr/>
        <p:txBody>
          <a:bodyPr/>
          <a:lstStyle/>
          <a:p>
            <a:endParaRPr lang="en-US" smtClean="0"/>
          </a:p>
        </p:txBody>
      </p:sp>
      <p:pic>
        <p:nvPicPr>
          <p:cNvPr id="32772" name="Picture 4" descr="CV-heartMH-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5"/>
          <p:cNvSpPr txBox="1">
            <a:spLocks noChangeArrowheads="1"/>
          </p:cNvSpPr>
          <p:nvPr/>
        </p:nvSpPr>
        <p:spPr bwMode="auto">
          <a:xfrm>
            <a:off x="3048000" y="3429000"/>
            <a:ext cx="8397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t>Atrium</a:t>
            </a:r>
          </a:p>
        </p:txBody>
      </p:sp>
      <p:sp>
        <p:nvSpPr>
          <p:cNvPr id="32774" name="Text Box 6"/>
          <p:cNvSpPr txBox="1">
            <a:spLocks noChangeArrowheads="1"/>
          </p:cNvSpPr>
          <p:nvPr/>
        </p:nvSpPr>
        <p:spPr bwMode="auto">
          <a:xfrm>
            <a:off x="3733800" y="4572000"/>
            <a:ext cx="10429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t>Ventricle</a:t>
            </a:r>
          </a:p>
        </p:txBody>
      </p:sp>
      <p:sp>
        <p:nvSpPr>
          <p:cNvPr id="32775" name="Text Box 7"/>
          <p:cNvSpPr txBox="1">
            <a:spLocks noChangeArrowheads="1"/>
          </p:cNvSpPr>
          <p:nvPr/>
        </p:nvSpPr>
        <p:spPr bwMode="auto">
          <a:xfrm>
            <a:off x="3565525" y="3973513"/>
            <a:ext cx="6477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b="1"/>
              <a:t>Valve</a:t>
            </a:r>
          </a:p>
        </p:txBody>
      </p:sp>
      <p:sp>
        <p:nvSpPr>
          <p:cNvPr id="32776" name="Text Box 8"/>
          <p:cNvSpPr txBox="1">
            <a:spLocks noChangeArrowheads="1"/>
          </p:cNvSpPr>
          <p:nvPr/>
        </p:nvSpPr>
        <p:spPr bwMode="auto">
          <a:xfrm>
            <a:off x="6553200" y="3657600"/>
            <a:ext cx="17859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solidFill>
                  <a:schemeClr val="bg1"/>
                </a:solidFill>
              </a:rPr>
              <a:t>Chorda tendinae</a:t>
            </a:r>
          </a:p>
        </p:txBody>
      </p:sp>
      <p:sp>
        <p:nvSpPr>
          <p:cNvPr id="32777" name="Text Box 9"/>
          <p:cNvSpPr txBox="1">
            <a:spLocks noChangeArrowheads="1"/>
          </p:cNvSpPr>
          <p:nvPr/>
        </p:nvSpPr>
        <p:spPr bwMode="auto">
          <a:xfrm>
            <a:off x="6705600" y="4038600"/>
            <a:ext cx="17891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solidFill>
                  <a:schemeClr val="bg1"/>
                </a:solidFill>
              </a:rPr>
              <a:t>Papillary muscle</a:t>
            </a:r>
          </a:p>
        </p:txBody>
      </p:sp>
      <p:sp>
        <p:nvSpPr>
          <p:cNvPr id="32778" name="Line 10"/>
          <p:cNvSpPr>
            <a:spLocks noChangeShapeType="1"/>
          </p:cNvSpPr>
          <p:nvPr/>
        </p:nvSpPr>
        <p:spPr bwMode="auto">
          <a:xfrm flipH="1" flipV="1">
            <a:off x="5105400" y="3733800"/>
            <a:ext cx="15240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9" name="Line 11"/>
          <p:cNvSpPr>
            <a:spLocks noChangeShapeType="1"/>
          </p:cNvSpPr>
          <p:nvPr/>
        </p:nvSpPr>
        <p:spPr bwMode="auto">
          <a:xfrm flipH="1" flipV="1">
            <a:off x="5181600" y="3962400"/>
            <a:ext cx="15240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0" name="Rectangle 12"/>
          <p:cNvSpPr>
            <a:spLocks noChangeArrowheads="1"/>
          </p:cNvSpPr>
          <p:nvPr/>
        </p:nvSpPr>
        <p:spPr bwMode="auto">
          <a:xfrm>
            <a:off x="0" y="2362200"/>
            <a:ext cx="2895600" cy="2590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b="1">
              <a:solidFill>
                <a:srgbClr val="FFFF00"/>
              </a:solidFill>
            </a:endParaRPr>
          </a:p>
        </p:txBody>
      </p:sp>
      <p:sp>
        <p:nvSpPr>
          <p:cNvPr id="32781" name="Text Box 13"/>
          <p:cNvSpPr txBox="1">
            <a:spLocks noChangeArrowheads="1"/>
          </p:cNvSpPr>
          <p:nvPr/>
        </p:nvSpPr>
        <p:spPr bwMode="auto">
          <a:xfrm>
            <a:off x="0" y="2286000"/>
            <a:ext cx="2895600" cy="2644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b="1"/>
              <a:t>HEART WALL</a:t>
            </a:r>
          </a:p>
          <a:p>
            <a:endParaRPr lang="en-US" sz="1400" b="1"/>
          </a:p>
          <a:p>
            <a:r>
              <a:rPr lang="en-US" sz="1400" b="1">
                <a:solidFill>
                  <a:srgbClr val="800000"/>
                </a:solidFill>
              </a:rPr>
              <a:t>Endocardium</a:t>
            </a:r>
            <a:r>
              <a:rPr lang="en-US" sz="1400" b="1"/>
              <a:t> = endothelium +</a:t>
            </a:r>
          </a:p>
          <a:p>
            <a:r>
              <a:rPr lang="en-US" sz="1400" b="1"/>
              <a:t> connective tissue (like intima)</a:t>
            </a:r>
          </a:p>
          <a:p>
            <a:endParaRPr lang="en-US" sz="1400" b="1"/>
          </a:p>
          <a:p>
            <a:r>
              <a:rPr lang="en-US" sz="1400" b="1">
                <a:solidFill>
                  <a:srgbClr val="800000"/>
                </a:solidFill>
              </a:rPr>
              <a:t>Myocardium</a:t>
            </a:r>
            <a:r>
              <a:rPr lang="en-US" sz="1400" b="1"/>
              <a:t> = thick cardiac muscle (like media)</a:t>
            </a:r>
          </a:p>
          <a:p>
            <a:endParaRPr lang="en-US" sz="1400" b="1"/>
          </a:p>
          <a:p>
            <a:r>
              <a:rPr lang="en-US" sz="1400" b="1">
                <a:solidFill>
                  <a:srgbClr val="800000"/>
                </a:solidFill>
              </a:rPr>
              <a:t>Epicardium</a:t>
            </a:r>
            <a:r>
              <a:rPr lang="en-US" sz="1400" b="1"/>
              <a:t> = visceral pericardium = simple squamous epith + fatty connective tissue </a:t>
            </a:r>
          </a:p>
        </p:txBody>
      </p:sp>
      <p:sp>
        <p:nvSpPr>
          <p:cNvPr id="32782" name="Rectangle 14"/>
          <p:cNvSpPr>
            <a:spLocks noChangeArrowheads="1"/>
          </p:cNvSpPr>
          <p:nvPr/>
        </p:nvSpPr>
        <p:spPr bwMode="auto">
          <a:xfrm>
            <a:off x="0" y="5715000"/>
            <a:ext cx="2819400" cy="838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b="1">
              <a:solidFill>
                <a:srgbClr val="FFFF00"/>
              </a:solidFill>
            </a:endParaRPr>
          </a:p>
        </p:txBody>
      </p:sp>
      <p:sp>
        <p:nvSpPr>
          <p:cNvPr id="32783" name="Text Box 15"/>
          <p:cNvSpPr txBox="1">
            <a:spLocks noChangeArrowheads="1"/>
          </p:cNvSpPr>
          <p:nvPr/>
        </p:nvSpPr>
        <p:spPr bwMode="auto">
          <a:xfrm>
            <a:off x="136525" y="5638800"/>
            <a:ext cx="2606675" cy="9429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b="1"/>
              <a:t>The AV valve margins are </a:t>
            </a:r>
          </a:p>
          <a:p>
            <a:r>
              <a:rPr lang="en-US" sz="1400" b="1"/>
              <a:t>supported by chorda tendinae and papillary muscles.</a:t>
            </a:r>
          </a:p>
        </p:txBody>
      </p:sp>
      <p:sp>
        <p:nvSpPr>
          <p:cNvPr id="32784" name="Text Box 16"/>
          <p:cNvSpPr txBox="1">
            <a:spLocks noChangeArrowheads="1"/>
          </p:cNvSpPr>
          <p:nvPr/>
        </p:nvSpPr>
        <p:spPr bwMode="auto">
          <a:xfrm>
            <a:off x="5927725" y="2398713"/>
            <a:ext cx="1949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t>Cardiac</a:t>
            </a:r>
          </a:p>
          <a:p>
            <a:r>
              <a:rPr lang="en-US" b="1"/>
              <a:t>fibrous skeleton</a:t>
            </a:r>
          </a:p>
        </p:txBody>
      </p:sp>
      <p:sp>
        <p:nvSpPr>
          <p:cNvPr id="32785" name="Line 17"/>
          <p:cNvSpPr>
            <a:spLocks noChangeShapeType="1"/>
          </p:cNvSpPr>
          <p:nvPr/>
        </p:nvSpPr>
        <p:spPr bwMode="auto">
          <a:xfrm flipV="1">
            <a:off x="3200400" y="4267200"/>
            <a:ext cx="304800" cy="304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6" name="Line 18"/>
          <p:cNvSpPr>
            <a:spLocks noChangeShapeType="1"/>
          </p:cNvSpPr>
          <p:nvPr/>
        </p:nvSpPr>
        <p:spPr bwMode="auto">
          <a:xfrm flipV="1">
            <a:off x="5029200" y="2895600"/>
            <a:ext cx="228600" cy="304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7" name="Line 19"/>
          <p:cNvSpPr>
            <a:spLocks noChangeShapeType="1"/>
          </p:cNvSpPr>
          <p:nvPr/>
        </p:nvSpPr>
        <p:spPr bwMode="auto">
          <a:xfrm flipH="1">
            <a:off x="5410200" y="2590800"/>
            <a:ext cx="6096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914400" y="0"/>
            <a:ext cx="6553200" cy="533400"/>
          </a:xfrm>
        </p:spPr>
        <p:txBody>
          <a:bodyPr/>
          <a:lstStyle/>
          <a:p>
            <a:r>
              <a:rPr lang="en-US" sz="2400" b="1" smtClean="0">
                <a:solidFill>
                  <a:schemeClr val="tx1"/>
                </a:solidFill>
              </a:rPr>
              <a:t>Wall of atrium and ventricle, heart,  LM</a:t>
            </a:r>
          </a:p>
        </p:txBody>
      </p:sp>
      <p:sp>
        <p:nvSpPr>
          <p:cNvPr id="33795" name="Rectangle 3"/>
          <p:cNvSpPr>
            <a:spLocks noGrp="1" noChangeArrowheads="1"/>
          </p:cNvSpPr>
          <p:nvPr>
            <p:ph type="body" idx="1"/>
          </p:nvPr>
        </p:nvSpPr>
        <p:spPr>
          <a:xfrm>
            <a:off x="457200" y="1600200"/>
            <a:ext cx="8229600" cy="3856038"/>
          </a:xfrm>
        </p:spPr>
        <p:txBody>
          <a:bodyPr/>
          <a:lstStyle/>
          <a:p>
            <a:endParaRPr lang="en-US" smtClean="0"/>
          </a:p>
        </p:txBody>
      </p:sp>
      <p:pic>
        <p:nvPicPr>
          <p:cNvPr id="33796" name="Picture 4" descr="MH-6B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9144000" cy="556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5"/>
          <p:cNvSpPr txBox="1">
            <a:spLocks noChangeArrowheads="1"/>
          </p:cNvSpPr>
          <p:nvPr/>
        </p:nvSpPr>
        <p:spPr bwMode="auto">
          <a:xfrm>
            <a:off x="1905000" y="5181600"/>
            <a:ext cx="7651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b="1"/>
              <a:t>Lumen</a:t>
            </a:r>
          </a:p>
        </p:txBody>
      </p:sp>
      <p:sp>
        <p:nvSpPr>
          <p:cNvPr id="33798" name="Text Box 7"/>
          <p:cNvSpPr txBox="1">
            <a:spLocks noChangeArrowheads="1"/>
          </p:cNvSpPr>
          <p:nvPr/>
        </p:nvSpPr>
        <p:spPr bwMode="auto">
          <a:xfrm>
            <a:off x="3200400" y="5638800"/>
            <a:ext cx="9017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b="1"/>
              <a:t>(fibrous)</a:t>
            </a:r>
          </a:p>
        </p:txBody>
      </p:sp>
      <p:sp>
        <p:nvSpPr>
          <p:cNvPr id="33799" name="Text Box 8"/>
          <p:cNvSpPr txBox="1">
            <a:spLocks noChangeArrowheads="1"/>
          </p:cNvSpPr>
          <p:nvPr/>
        </p:nvSpPr>
        <p:spPr bwMode="auto">
          <a:xfrm>
            <a:off x="1905000" y="2667000"/>
            <a:ext cx="4492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b="1"/>
              <a:t>Fat</a:t>
            </a:r>
          </a:p>
        </p:txBody>
      </p:sp>
      <p:sp>
        <p:nvSpPr>
          <p:cNvPr id="33800" name="Text Box 9"/>
          <p:cNvSpPr txBox="1">
            <a:spLocks noChangeArrowheads="1"/>
          </p:cNvSpPr>
          <p:nvPr/>
        </p:nvSpPr>
        <p:spPr bwMode="auto">
          <a:xfrm>
            <a:off x="5927725" y="1001713"/>
            <a:ext cx="12112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b="1"/>
              <a:t>Pericardium</a:t>
            </a:r>
          </a:p>
        </p:txBody>
      </p:sp>
      <p:sp>
        <p:nvSpPr>
          <p:cNvPr id="33801" name="Line 10"/>
          <p:cNvSpPr>
            <a:spLocks noChangeShapeType="1"/>
          </p:cNvSpPr>
          <p:nvPr/>
        </p:nvSpPr>
        <p:spPr bwMode="auto">
          <a:xfrm flipH="1">
            <a:off x="5943600" y="1219200"/>
            <a:ext cx="1524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295400" y="0"/>
            <a:ext cx="255905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600" b="1">
                <a:latin typeface="Calibri" pitchFamily="34" charset="0"/>
                <a:cs typeface="Calibri" pitchFamily="34" charset="0"/>
              </a:rPr>
              <a:t>Heart Tunics</a:t>
            </a:r>
          </a:p>
        </p:txBody>
      </p:sp>
      <p:pic>
        <p:nvPicPr>
          <p:cNvPr id="34819" name="Picture 4" descr="C:\MedHistoUsers\Velkey\Image Files\epicardium4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295400"/>
            <a:ext cx="381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5" descr="C:\MedHistoUsers\Velkey\Image Files\myocardium20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425950"/>
            <a:ext cx="45720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 Box 6"/>
          <p:cNvSpPr txBox="1">
            <a:spLocks noChangeArrowheads="1"/>
          </p:cNvSpPr>
          <p:nvPr/>
        </p:nvSpPr>
        <p:spPr bwMode="auto">
          <a:xfrm>
            <a:off x="5029200" y="0"/>
            <a:ext cx="4062413"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atin typeface="Calibri" pitchFamily="34" charset="0"/>
                <a:cs typeface="Calibri" pitchFamily="34" charset="0"/>
              </a:rPr>
              <a:t>Epicardium (tunica adventitia)</a:t>
            </a:r>
          </a:p>
          <a:p>
            <a:pPr>
              <a:buFontTx/>
              <a:buChar char="•"/>
            </a:pPr>
            <a:r>
              <a:rPr lang="en-US" sz="2000">
                <a:latin typeface="Calibri" pitchFamily="34" charset="0"/>
                <a:cs typeface="Calibri" pitchFamily="34" charset="0"/>
              </a:rPr>
              <a:t> visceral pericardium (mesothelium)</a:t>
            </a:r>
          </a:p>
          <a:p>
            <a:pPr>
              <a:buFontTx/>
              <a:buChar char="•"/>
            </a:pPr>
            <a:r>
              <a:rPr lang="en-US" sz="2000">
                <a:latin typeface="Calibri" pitchFamily="34" charset="0"/>
                <a:cs typeface="Calibri" pitchFamily="34" charset="0"/>
              </a:rPr>
              <a:t> subepicardial connective tissue</a:t>
            </a:r>
          </a:p>
          <a:p>
            <a:pPr>
              <a:buFontTx/>
              <a:buChar char="•"/>
            </a:pPr>
            <a:r>
              <a:rPr lang="en-US" sz="2000">
                <a:latin typeface="Calibri" pitchFamily="34" charset="0"/>
                <a:cs typeface="Calibri" pitchFamily="34" charset="0"/>
              </a:rPr>
              <a:t> coronary vessels and nerves</a:t>
            </a:r>
          </a:p>
        </p:txBody>
      </p:sp>
      <p:sp>
        <p:nvSpPr>
          <p:cNvPr id="34822" name="Text Box 7"/>
          <p:cNvSpPr txBox="1">
            <a:spLocks noChangeArrowheads="1"/>
          </p:cNvSpPr>
          <p:nvPr/>
        </p:nvSpPr>
        <p:spPr bwMode="auto">
          <a:xfrm>
            <a:off x="896938" y="5943600"/>
            <a:ext cx="3636962"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atin typeface="Calibri" pitchFamily="34" charset="0"/>
                <a:cs typeface="Calibri" pitchFamily="34" charset="0"/>
              </a:rPr>
              <a:t>Myocardium (tunica media)</a:t>
            </a:r>
          </a:p>
          <a:p>
            <a:pPr>
              <a:buFontTx/>
              <a:buChar char="•"/>
            </a:pPr>
            <a:r>
              <a:rPr lang="en-US" sz="2000">
                <a:latin typeface="Calibri" pitchFamily="34" charset="0"/>
                <a:cs typeface="Calibri" pitchFamily="34" charset="0"/>
              </a:rPr>
              <a:t> cardiac muscle</a:t>
            </a:r>
            <a:endParaRPr lang="en-US">
              <a:latin typeface="Calibri" pitchFamily="34" charset="0"/>
              <a:cs typeface="Calibri" pitchFamily="34" charset="0"/>
            </a:endParaRPr>
          </a:p>
        </p:txBody>
      </p:sp>
      <p:pic>
        <p:nvPicPr>
          <p:cNvPr id="34823" name="Picture 8" descr="C:\MedHistoUsers\Velkey\Image Files\endocardium10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95563"/>
            <a:ext cx="4457700"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0" y="609600"/>
            <a:ext cx="3733800" cy="26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dirty="0">
                <a:latin typeface="Calibri" pitchFamily="34" charset="0"/>
                <a:cs typeface="Calibri" pitchFamily="34" charset="0"/>
              </a:rPr>
              <a:t>Endocardium (tunica intima)</a:t>
            </a:r>
          </a:p>
          <a:p>
            <a:pPr>
              <a:buFontTx/>
              <a:buChar char="•"/>
              <a:defRPr/>
            </a:pPr>
            <a:r>
              <a:rPr lang="en-US" sz="2000" dirty="0">
                <a:latin typeface="Calibri" pitchFamily="34" charset="0"/>
                <a:cs typeface="Calibri" pitchFamily="34" charset="0"/>
              </a:rPr>
              <a:t> endothelium</a:t>
            </a:r>
          </a:p>
          <a:p>
            <a:pPr>
              <a:buFontTx/>
              <a:buChar char="•"/>
              <a:defRPr/>
            </a:pPr>
            <a:r>
              <a:rPr lang="en-US" sz="2000" dirty="0">
                <a:latin typeface="Calibri" pitchFamily="34" charset="0"/>
                <a:cs typeface="Calibri" pitchFamily="34" charset="0"/>
              </a:rPr>
              <a:t> </a:t>
            </a:r>
            <a:r>
              <a:rPr lang="en-US" sz="2000" dirty="0" err="1">
                <a:latin typeface="Calibri" pitchFamily="34" charset="0"/>
                <a:cs typeface="Calibri" pitchFamily="34" charset="0"/>
              </a:rPr>
              <a:t>subendothelium</a:t>
            </a:r>
            <a:r>
              <a:rPr lang="en-US" sz="2000" dirty="0">
                <a:latin typeface="Calibri" pitchFamily="34" charset="0"/>
                <a:cs typeface="Calibri" pitchFamily="34" charset="0"/>
              </a:rPr>
              <a:t> (</a:t>
            </a:r>
            <a:r>
              <a:rPr lang="en-US" sz="2000" dirty="0" err="1">
                <a:latin typeface="Calibri" pitchFamily="34" charset="0"/>
                <a:cs typeface="Calibri" pitchFamily="34" charset="0"/>
              </a:rPr>
              <a:t>SEn</a:t>
            </a:r>
            <a:r>
              <a:rPr lang="en-US" sz="2000" dirty="0">
                <a:latin typeface="Calibri" pitchFamily="34" charset="0"/>
                <a:cs typeface="Calibri" pitchFamily="34" charset="0"/>
              </a:rPr>
              <a:t>)</a:t>
            </a:r>
          </a:p>
          <a:p>
            <a:pPr lvl="1">
              <a:buFontTx/>
              <a:buChar char="•"/>
              <a:defRPr/>
            </a:pPr>
            <a:r>
              <a:rPr lang="en-US" sz="2000" dirty="0">
                <a:latin typeface="Calibri" pitchFamily="34" charset="0"/>
                <a:cs typeface="Calibri" pitchFamily="34" charset="0"/>
              </a:rPr>
              <a:t> connective tissue</a:t>
            </a:r>
          </a:p>
          <a:p>
            <a:pPr lvl="1">
              <a:buFontTx/>
              <a:buChar char="•"/>
              <a:defRPr/>
            </a:pPr>
            <a:r>
              <a:rPr lang="en-US" sz="2000" dirty="0">
                <a:latin typeface="Calibri" pitchFamily="34" charset="0"/>
                <a:cs typeface="Calibri" pitchFamily="34" charset="0"/>
              </a:rPr>
              <a:t> smooth muscle cells</a:t>
            </a:r>
          </a:p>
          <a:p>
            <a:pPr marL="169863" lvl="1" indent="-169863">
              <a:buFontTx/>
              <a:buChar char="•"/>
              <a:defRPr/>
            </a:pPr>
            <a:r>
              <a:rPr lang="en-US" sz="2000" dirty="0" err="1">
                <a:latin typeface="Calibri" pitchFamily="34" charset="0"/>
                <a:cs typeface="Calibri" pitchFamily="34" charset="0"/>
              </a:rPr>
              <a:t>subendocardium</a:t>
            </a:r>
            <a:r>
              <a:rPr lang="en-US" sz="2000" dirty="0">
                <a:latin typeface="Calibri" pitchFamily="34" charset="0"/>
                <a:cs typeface="Calibri" pitchFamily="34" charset="0"/>
              </a:rPr>
              <a:t> (</a:t>
            </a:r>
            <a:r>
              <a:rPr lang="en-US" sz="2000" dirty="0" err="1">
                <a:latin typeface="Calibri" pitchFamily="34" charset="0"/>
                <a:cs typeface="Calibri" pitchFamily="34" charset="0"/>
              </a:rPr>
              <a:t>SEc</a:t>
            </a:r>
            <a:r>
              <a:rPr lang="en-US" sz="2000" dirty="0">
                <a:latin typeface="Calibri" pitchFamily="34" charset="0"/>
                <a:cs typeface="Calibri" pitchFamily="34" charset="0"/>
              </a:rPr>
              <a:t>)</a:t>
            </a:r>
            <a:endParaRPr lang="en-US" dirty="0">
              <a:latin typeface="Calibri" pitchFamily="34" charset="0"/>
              <a:cs typeface="Calibri" pitchFamily="34" charset="0"/>
            </a:endParaRPr>
          </a:p>
          <a:p>
            <a:pPr marL="627063" lvl="2" indent="-169863">
              <a:buFontTx/>
              <a:buChar char="•"/>
              <a:defRPr/>
            </a:pPr>
            <a:r>
              <a:rPr lang="en-US" sz="2000" dirty="0">
                <a:latin typeface="Calibri" pitchFamily="34" charset="0"/>
                <a:cs typeface="Calibri" pitchFamily="34" charset="0"/>
              </a:rPr>
              <a:t>Purkinje cells (P)</a:t>
            </a:r>
          </a:p>
          <a:p>
            <a:pPr marL="627063" lvl="2" indent="-169863">
              <a:buFontTx/>
              <a:buChar char="•"/>
              <a:defRPr/>
            </a:pPr>
            <a:r>
              <a:rPr lang="en-US" sz="2000" dirty="0">
                <a:latin typeface="Calibri" pitchFamily="34" charset="0"/>
                <a:cs typeface="Calibri" pitchFamily="34" charset="0"/>
              </a:rPr>
              <a:t>connective tissue</a:t>
            </a:r>
          </a:p>
        </p:txBody>
      </p:sp>
      <p:cxnSp>
        <p:nvCxnSpPr>
          <p:cNvPr id="34825" name="Straight Arrow Connector 2"/>
          <p:cNvCxnSpPr>
            <a:cxnSpLocks noChangeShapeType="1"/>
          </p:cNvCxnSpPr>
          <p:nvPr/>
        </p:nvCxnSpPr>
        <p:spPr bwMode="auto">
          <a:xfrm>
            <a:off x="3733800" y="3048000"/>
            <a:ext cx="68263" cy="230188"/>
          </a:xfrm>
          <a:prstGeom prst="straightConnector1">
            <a:avLst/>
          </a:prstGeom>
          <a:noFill/>
          <a:ln w="9525" algn="ctr">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826" name="Straight Arrow Connector 12"/>
          <p:cNvCxnSpPr>
            <a:cxnSpLocks noChangeShapeType="1"/>
          </p:cNvCxnSpPr>
          <p:nvPr/>
        </p:nvCxnSpPr>
        <p:spPr bwMode="auto">
          <a:xfrm>
            <a:off x="3665538" y="3351213"/>
            <a:ext cx="220662" cy="841375"/>
          </a:xfrm>
          <a:prstGeom prst="straightConnector1">
            <a:avLst/>
          </a:prstGeom>
          <a:noFill/>
          <a:ln w="9525" algn="ctr">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827" name="TextBox 4"/>
          <p:cNvSpPr txBox="1">
            <a:spLocks noChangeArrowheads="1"/>
          </p:cNvSpPr>
          <p:nvPr/>
        </p:nvSpPr>
        <p:spPr bwMode="auto">
          <a:xfrm>
            <a:off x="2362200" y="37338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atin typeface="Calibri" pitchFamily="34" charset="0"/>
                <a:cs typeface="Calibri" pitchFamily="34" charset="0"/>
              </a:rPr>
              <a:t>P</a:t>
            </a:r>
          </a:p>
        </p:txBody>
      </p:sp>
      <p:sp>
        <p:nvSpPr>
          <p:cNvPr id="34828" name="TextBox 15"/>
          <p:cNvSpPr txBox="1">
            <a:spLocks noChangeArrowheads="1"/>
          </p:cNvSpPr>
          <p:nvPr/>
        </p:nvSpPr>
        <p:spPr bwMode="auto">
          <a:xfrm>
            <a:off x="3790950" y="3562350"/>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latin typeface="Calibri" pitchFamily="34" charset="0"/>
                <a:cs typeface="Calibri" pitchFamily="34" charset="0"/>
              </a:rPr>
              <a:t>SEc</a:t>
            </a:r>
          </a:p>
        </p:txBody>
      </p:sp>
      <p:sp>
        <p:nvSpPr>
          <p:cNvPr id="34829" name="TextBox 16"/>
          <p:cNvSpPr txBox="1">
            <a:spLocks noChangeArrowheads="1"/>
          </p:cNvSpPr>
          <p:nvPr/>
        </p:nvSpPr>
        <p:spPr bwMode="auto">
          <a:xfrm>
            <a:off x="3810000" y="2952750"/>
            <a:ext cx="563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latin typeface="Calibri" pitchFamily="34" charset="0"/>
                <a:cs typeface="Calibri" pitchFamily="34" charset="0"/>
              </a:rPr>
              <a:t>SEn</a:t>
            </a:r>
          </a:p>
        </p:txBody>
      </p:sp>
      <p:sp>
        <p:nvSpPr>
          <p:cNvPr id="34830" name="TextBox 17"/>
          <p:cNvSpPr txBox="1">
            <a:spLocks noChangeArrowheads="1"/>
          </p:cNvSpPr>
          <p:nvPr/>
        </p:nvSpPr>
        <p:spPr bwMode="auto">
          <a:xfrm>
            <a:off x="2514600" y="4795838"/>
            <a:ext cx="447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atin typeface="Calibri" pitchFamily="34" charset="0"/>
                <a:cs typeface="Calibri" pitchFamily="34" charset="0"/>
              </a:rPr>
              <a:t>M</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MedHistoUsers\Velkey\Image Files\endocardium10x.jpg"/>
          <p:cNvPicPr>
            <a:picLocks noChangeAspect="1" noChangeArrowheads="1"/>
          </p:cNvPicPr>
          <p:nvPr/>
        </p:nvPicPr>
        <p:blipFill>
          <a:blip r:embed="rId2">
            <a:lum contrast="10000"/>
            <a:extLst>
              <a:ext uri="{28A0092B-C50C-407E-A947-70E740481C1C}">
                <a14:useLocalDpi xmlns:a14="http://schemas.microsoft.com/office/drawing/2010/main" val="0"/>
              </a:ext>
            </a:extLst>
          </a:blip>
          <a:srcRect l="20560" t="6197" r="8400" b="22105"/>
          <a:stretch>
            <a:fillRect/>
          </a:stretch>
        </p:blipFill>
        <p:spPr bwMode="auto">
          <a:xfrm>
            <a:off x="609600" y="1130300"/>
            <a:ext cx="78486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843" name="Straight Arrow Connector 5"/>
          <p:cNvCxnSpPr>
            <a:cxnSpLocks noChangeShapeType="1"/>
          </p:cNvCxnSpPr>
          <p:nvPr/>
        </p:nvCxnSpPr>
        <p:spPr bwMode="auto">
          <a:xfrm>
            <a:off x="5054600" y="2233613"/>
            <a:ext cx="168275" cy="749300"/>
          </a:xfrm>
          <a:prstGeom prst="straightConnector1">
            <a:avLst/>
          </a:prstGeom>
          <a:noFill/>
          <a:ln w="9525" algn="ctr">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844" name="Straight Arrow Connector 6"/>
          <p:cNvCxnSpPr>
            <a:cxnSpLocks noChangeShapeType="1"/>
          </p:cNvCxnSpPr>
          <p:nvPr/>
        </p:nvCxnSpPr>
        <p:spPr bwMode="auto">
          <a:xfrm>
            <a:off x="5105400" y="3048000"/>
            <a:ext cx="457200" cy="1905000"/>
          </a:xfrm>
          <a:prstGeom prst="straightConnector1">
            <a:avLst/>
          </a:prstGeom>
          <a:noFill/>
          <a:ln w="9525" algn="ctr">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845" name="TextBox 7"/>
          <p:cNvSpPr txBox="1">
            <a:spLocks noChangeArrowheads="1"/>
          </p:cNvSpPr>
          <p:nvPr/>
        </p:nvSpPr>
        <p:spPr bwMode="auto">
          <a:xfrm>
            <a:off x="3124200" y="39624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atin typeface="Calibri" pitchFamily="34" charset="0"/>
                <a:cs typeface="Calibri" pitchFamily="34" charset="0"/>
              </a:rPr>
              <a:t>P</a:t>
            </a:r>
          </a:p>
        </p:txBody>
      </p:sp>
      <p:sp>
        <p:nvSpPr>
          <p:cNvPr id="35846" name="TextBox 8"/>
          <p:cNvSpPr txBox="1">
            <a:spLocks noChangeArrowheads="1"/>
          </p:cNvSpPr>
          <p:nvPr/>
        </p:nvSpPr>
        <p:spPr bwMode="auto">
          <a:xfrm>
            <a:off x="5410200" y="3744913"/>
            <a:ext cx="606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latin typeface="Calibri" pitchFamily="34" charset="0"/>
                <a:cs typeface="Calibri" pitchFamily="34" charset="0"/>
              </a:rPr>
              <a:t>SEc</a:t>
            </a:r>
          </a:p>
        </p:txBody>
      </p:sp>
      <p:sp>
        <p:nvSpPr>
          <p:cNvPr id="35847" name="TextBox 9"/>
          <p:cNvSpPr txBox="1">
            <a:spLocks noChangeArrowheads="1"/>
          </p:cNvSpPr>
          <p:nvPr/>
        </p:nvSpPr>
        <p:spPr bwMode="auto">
          <a:xfrm>
            <a:off x="5138738" y="2297113"/>
            <a:ext cx="6461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latin typeface="Calibri" pitchFamily="34" charset="0"/>
                <a:cs typeface="Calibri" pitchFamily="34" charset="0"/>
              </a:rPr>
              <a:t>SEn</a:t>
            </a:r>
          </a:p>
        </p:txBody>
      </p:sp>
      <p:sp>
        <p:nvSpPr>
          <p:cNvPr id="35848" name="TextBox 10"/>
          <p:cNvSpPr txBox="1">
            <a:spLocks noChangeArrowheads="1"/>
          </p:cNvSpPr>
          <p:nvPr/>
        </p:nvSpPr>
        <p:spPr bwMode="auto">
          <a:xfrm>
            <a:off x="3571875" y="5646738"/>
            <a:ext cx="1762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atin typeface="Calibri" pitchFamily="34" charset="0"/>
                <a:cs typeface="Calibri" pitchFamily="34" charset="0"/>
              </a:rPr>
              <a:t>Myocardium</a:t>
            </a:r>
          </a:p>
        </p:txBody>
      </p:sp>
      <p:sp>
        <p:nvSpPr>
          <p:cNvPr id="12" name="Text Box 3"/>
          <p:cNvSpPr txBox="1">
            <a:spLocks noChangeArrowheads="1"/>
          </p:cNvSpPr>
          <p:nvPr/>
        </p:nvSpPr>
        <p:spPr bwMode="auto">
          <a:xfrm>
            <a:off x="0" y="0"/>
            <a:ext cx="3733800" cy="26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dirty="0">
                <a:latin typeface="Calibri" pitchFamily="34" charset="0"/>
                <a:cs typeface="Calibri" pitchFamily="34" charset="0"/>
              </a:rPr>
              <a:t>Endocardium (tunica intima)</a:t>
            </a:r>
          </a:p>
          <a:p>
            <a:pPr>
              <a:buFontTx/>
              <a:buChar char="•"/>
              <a:defRPr/>
            </a:pPr>
            <a:r>
              <a:rPr lang="en-US" sz="2000" dirty="0">
                <a:latin typeface="Calibri" pitchFamily="34" charset="0"/>
                <a:cs typeface="Calibri" pitchFamily="34" charset="0"/>
              </a:rPr>
              <a:t> endothelium</a:t>
            </a:r>
          </a:p>
          <a:p>
            <a:pPr>
              <a:buFontTx/>
              <a:buChar char="•"/>
              <a:defRPr/>
            </a:pPr>
            <a:r>
              <a:rPr lang="en-US" sz="2000" dirty="0">
                <a:latin typeface="Calibri" pitchFamily="34" charset="0"/>
                <a:cs typeface="Calibri" pitchFamily="34" charset="0"/>
              </a:rPr>
              <a:t> </a:t>
            </a:r>
            <a:r>
              <a:rPr lang="en-US" sz="2000" dirty="0" err="1">
                <a:latin typeface="Calibri" pitchFamily="34" charset="0"/>
                <a:cs typeface="Calibri" pitchFamily="34" charset="0"/>
              </a:rPr>
              <a:t>subendothelium</a:t>
            </a:r>
            <a:r>
              <a:rPr lang="en-US" sz="2000" dirty="0">
                <a:latin typeface="Calibri" pitchFamily="34" charset="0"/>
                <a:cs typeface="Calibri" pitchFamily="34" charset="0"/>
              </a:rPr>
              <a:t> (</a:t>
            </a:r>
            <a:r>
              <a:rPr lang="en-US" sz="2000" dirty="0" err="1">
                <a:latin typeface="Calibri" pitchFamily="34" charset="0"/>
                <a:cs typeface="Calibri" pitchFamily="34" charset="0"/>
              </a:rPr>
              <a:t>SEn</a:t>
            </a:r>
            <a:r>
              <a:rPr lang="en-US" sz="2000" dirty="0">
                <a:latin typeface="Calibri" pitchFamily="34" charset="0"/>
                <a:cs typeface="Calibri" pitchFamily="34" charset="0"/>
              </a:rPr>
              <a:t>)</a:t>
            </a:r>
          </a:p>
          <a:p>
            <a:pPr lvl="1">
              <a:buFontTx/>
              <a:buChar char="•"/>
              <a:defRPr/>
            </a:pPr>
            <a:r>
              <a:rPr lang="en-US" sz="2000" dirty="0">
                <a:latin typeface="Calibri" pitchFamily="34" charset="0"/>
                <a:cs typeface="Calibri" pitchFamily="34" charset="0"/>
              </a:rPr>
              <a:t> connective tissue</a:t>
            </a:r>
          </a:p>
          <a:p>
            <a:pPr lvl="1">
              <a:buFontTx/>
              <a:buChar char="•"/>
              <a:defRPr/>
            </a:pPr>
            <a:r>
              <a:rPr lang="en-US" sz="2000" dirty="0">
                <a:latin typeface="Calibri" pitchFamily="34" charset="0"/>
                <a:cs typeface="Calibri" pitchFamily="34" charset="0"/>
              </a:rPr>
              <a:t> smooth muscle cells</a:t>
            </a:r>
          </a:p>
          <a:p>
            <a:pPr marL="169863" lvl="1" indent="-169863">
              <a:buFontTx/>
              <a:buChar char="•"/>
              <a:defRPr/>
            </a:pPr>
            <a:r>
              <a:rPr lang="en-US" sz="2000" dirty="0" err="1">
                <a:latin typeface="Calibri" pitchFamily="34" charset="0"/>
                <a:cs typeface="Calibri" pitchFamily="34" charset="0"/>
              </a:rPr>
              <a:t>subendocardium</a:t>
            </a:r>
            <a:r>
              <a:rPr lang="en-US" sz="2000" dirty="0">
                <a:latin typeface="Calibri" pitchFamily="34" charset="0"/>
                <a:cs typeface="Calibri" pitchFamily="34" charset="0"/>
              </a:rPr>
              <a:t> (</a:t>
            </a:r>
            <a:r>
              <a:rPr lang="en-US" sz="2000" dirty="0" err="1">
                <a:latin typeface="Calibri" pitchFamily="34" charset="0"/>
                <a:cs typeface="Calibri" pitchFamily="34" charset="0"/>
              </a:rPr>
              <a:t>SEc</a:t>
            </a:r>
            <a:r>
              <a:rPr lang="en-US" sz="2000" dirty="0">
                <a:latin typeface="Calibri" pitchFamily="34" charset="0"/>
                <a:cs typeface="Calibri" pitchFamily="34" charset="0"/>
              </a:rPr>
              <a:t>)</a:t>
            </a:r>
            <a:endParaRPr lang="en-US" dirty="0">
              <a:latin typeface="Calibri" pitchFamily="34" charset="0"/>
              <a:cs typeface="Calibri" pitchFamily="34" charset="0"/>
            </a:endParaRPr>
          </a:p>
          <a:p>
            <a:pPr marL="627063" lvl="2" indent="-169863">
              <a:buFontTx/>
              <a:buChar char="•"/>
              <a:defRPr/>
            </a:pPr>
            <a:r>
              <a:rPr lang="en-US" sz="2000" dirty="0">
                <a:latin typeface="Calibri" pitchFamily="34" charset="0"/>
                <a:cs typeface="Calibri" pitchFamily="34" charset="0"/>
              </a:rPr>
              <a:t>Purkinje cells (P)</a:t>
            </a:r>
          </a:p>
          <a:p>
            <a:pPr marL="627063" lvl="2" indent="-169863">
              <a:buFontTx/>
              <a:buChar char="•"/>
              <a:defRPr/>
            </a:pPr>
            <a:r>
              <a:rPr lang="en-US" sz="2000" dirty="0">
                <a:latin typeface="Calibri" pitchFamily="34" charset="0"/>
                <a:cs typeface="Calibri" pitchFamily="34" charset="0"/>
              </a:rPr>
              <a:t>connective tissue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7" descr="fig11_14_1000pixel"/>
          <p:cNvPicPr>
            <a:picLocks noChangeAspect="1" noChangeArrowheads="1"/>
          </p:cNvPicPr>
          <p:nvPr/>
        </p:nvPicPr>
        <p:blipFill>
          <a:blip r:embed="rId4">
            <a:extLst>
              <a:ext uri="{28A0092B-C50C-407E-A947-70E740481C1C}">
                <a14:useLocalDpi xmlns:a14="http://schemas.microsoft.com/office/drawing/2010/main" val="0"/>
              </a:ext>
            </a:extLst>
          </a:blip>
          <a:srcRect l="7878" r="6625"/>
          <a:stretch>
            <a:fillRect/>
          </a:stretch>
        </p:blipFill>
        <p:spPr bwMode="auto">
          <a:xfrm>
            <a:off x="0" y="604838"/>
            <a:ext cx="6713538"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Rectangle 8"/>
          <p:cNvSpPr>
            <a:spLocks noGrp="1" noChangeArrowheads="1"/>
          </p:cNvSpPr>
          <p:nvPr>
            <p:ph type="title" idx="4294967295"/>
          </p:nvPr>
        </p:nvSpPr>
        <p:spPr>
          <a:xfrm>
            <a:off x="0" y="87313"/>
            <a:ext cx="9144000" cy="514350"/>
          </a:xfrm>
        </p:spPr>
        <p:txBody>
          <a:bodyPr/>
          <a:lstStyle/>
          <a:p>
            <a:pPr eaLnBrk="1" hangingPunct="1">
              <a:defRPr/>
            </a:pPr>
            <a:r>
              <a:rPr lang="en-US" sz="2600" dirty="0" smtClean="0">
                <a:solidFill>
                  <a:schemeClr val="tx1"/>
                </a:solidFill>
                <a:effectLst>
                  <a:outerShdw blurRad="38100" dist="38100" dir="2700000" algn="tl">
                    <a:srgbClr val="C0C0C0"/>
                  </a:outerShdw>
                </a:effectLst>
              </a:rPr>
              <a:t>Myocardium – </a:t>
            </a:r>
            <a:r>
              <a:rPr lang="en-US" sz="2600" dirty="0" err="1" smtClean="0">
                <a:solidFill>
                  <a:schemeClr val="tx1"/>
                </a:solidFill>
                <a:effectLst>
                  <a:outerShdw blurRad="38100" dist="38100" dir="2700000" algn="tl">
                    <a:srgbClr val="C0C0C0"/>
                  </a:outerShdw>
                </a:effectLst>
              </a:rPr>
              <a:t>cardiomyocytes</a:t>
            </a:r>
            <a:r>
              <a:rPr lang="en-US" sz="2600" dirty="0" smtClean="0">
                <a:solidFill>
                  <a:schemeClr val="tx1"/>
                </a:solidFill>
                <a:effectLst>
                  <a:outerShdw blurRad="38100" dist="38100" dir="2700000" algn="tl">
                    <a:srgbClr val="C0C0C0"/>
                  </a:outerShdw>
                </a:effectLst>
              </a:rPr>
              <a:t> and associated connective tissue</a:t>
            </a:r>
            <a:endParaRPr lang="en-US" sz="2600" dirty="0">
              <a:solidFill>
                <a:schemeClr val="tx1"/>
              </a:solidFill>
              <a:effectLst>
                <a:outerShdw blurRad="38100" dist="38100" dir="2700000" algn="tl">
                  <a:srgbClr val="C0C0C0"/>
                </a:outerShdw>
              </a:effectLst>
            </a:endParaRPr>
          </a:p>
        </p:txBody>
      </p:sp>
      <p:sp>
        <p:nvSpPr>
          <p:cNvPr id="36868" name="Rectangle 10"/>
          <p:cNvSpPr>
            <a:spLocks noGrp="1" noChangeArrowheads="1"/>
          </p:cNvSpPr>
          <p:nvPr>
            <p:ph type="body" sz="half" idx="4294967295"/>
          </p:nvPr>
        </p:nvSpPr>
        <p:spPr>
          <a:xfrm>
            <a:off x="230188" y="6002338"/>
            <a:ext cx="8796337" cy="855662"/>
          </a:xfrm>
        </p:spPr>
        <p:txBody>
          <a:bodyPr/>
          <a:lstStyle/>
          <a:p>
            <a:pPr marL="114300" indent="-114300" eaLnBrk="1" hangingPunct="1">
              <a:lnSpc>
                <a:spcPct val="90000"/>
              </a:lnSpc>
            </a:pPr>
            <a:r>
              <a:rPr lang="en-US" sz="1600" smtClean="0"/>
              <a:t>Central nuclei, often with a biconical, clear area next to nucleus –this is where organelles and glycogen granules are concentrated (and atrial natriuretic factor in atrial cardiac muscle)</a:t>
            </a:r>
          </a:p>
          <a:p>
            <a:pPr marL="114300" indent="-114300" eaLnBrk="1" hangingPunct="1">
              <a:lnSpc>
                <a:spcPct val="90000"/>
              </a:lnSpc>
            </a:pPr>
            <a:r>
              <a:rPr lang="en-US" sz="1600" smtClean="0"/>
              <a:t>Striated, branched fibers joined by intercalated disks (arrows) forms interwoven meshwork</a:t>
            </a:r>
          </a:p>
        </p:txBody>
      </p:sp>
      <p:pic>
        <p:nvPicPr>
          <p:cNvPr id="36869" name="Picture 7" descr="cardMusc2"/>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l="58670"/>
          <a:stretch>
            <a:fillRect/>
          </a:stretch>
        </p:blipFill>
        <p:spPr bwMode="auto">
          <a:xfrm>
            <a:off x="5969000" y="600075"/>
            <a:ext cx="3175000" cy="540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1"/>
          <p:cNvSpPr txBox="1">
            <a:spLocks noChangeArrowheads="1"/>
          </p:cNvSpPr>
          <p:nvPr/>
        </p:nvSpPr>
        <p:spPr bwMode="auto">
          <a:xfrm>
            <a:off x="-17463" y="5405438"/>
            <a:ext cx="2706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latin typeface="Calibri" pitchFamily="34" charset="0"/>
                <a:cs typeface="Calibri" pitchFamily="34" charset="0"/>
              </a:rPr>
              <a:t>longitudinal section</a:t>
            </a:r>
          </a:p>
        </p:txBody>
      </p:sp>
      <p:sp>
        <p:nvSpPr>
          <p:cNvPr id="36871" name="TextBox 6"/>
          <p:cNvSpPr txBox="1">
            <a:spLocks noChangeArrowheads="1"/>
          </p:cNvSpPr>
          <p:nvPr/>
        </p:nvSpPr>
        <p:spPr bwMode="auto">
          <a:xfrm>
            <a:off x="6002338" y="5410200"/>
            <a:ext cx="1819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latin typeface="Calibri" pitchFamily="34" charset="0"/>
                <a:cs typeface="Calibri" pitchFamily="34" charset="0"/>
              </a:rPr>
              <a:t>cross section</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Grp="1" noChangeArrowheads="1"/>
          </p:cNvSpPr>
          <p:nvPr>
            <p:ph type="title" idx="4294967295"/>
          </p:nvPr>
        </p:nvSpPr>
        <p:spPr>
          <a:xfrm>
            <a:off x="838200" y="0"/>
            <a:ext cx="7467600" cy="1143000"/>
          </a:xfrm>
        </p:spPr>
        <p:txBody>
          <a:bodyPr/>
          <a:lstStyle/>
          <a:p>
            <a:r>
              <a:rPr lang="en-US" sz="3600" b="1" smtClean="0"/>
              <a:t>Cardiac muscle is striated, but quite different from skeletal muscle</a:t>
            </a:r>
          </a:p>
        </p:txBody>
      </p:sp>
      <p:sp>
        <p:nvSpPr>
          <p:cNvPr id="37891" name="Rectangle 5"/>
          <p:cNvSpPr>
            <a:spLocks noGrp="1" noChangeArrowheads="1"/>
          </p:cNvSpPr>
          <p:nvPr>
            <p:ph type="body" sz="half" idx="4294967295"/>
          </p:nvPr>
        </p:nvSpPr>
        <p:spPr>
          <a:xfrm>
            <a:off x="309563" y="1066800"/>
            <a:ext cx="3424237" cy="3276600"/>
          </a:xfrm>
        </p:spPr>
        <p:txBody>
          <a:bodyPr/>
          <a:lstStyle/>
          <a:p>
            <a:pPr marL="228600" indent="-228600">
              <a:lnSpc>
                <a:spcPct val="90000"/>
              </a:lnSpc>
            </a:pPr>
            <a:r>
              <a:rPr lang="en-US" sz="2000" smtClean="0">
                <a:solidFill>
                  <a:schemeClr val="accent2"/>
                </a:solidFill>
              </a:rPr>
              <a:t>T-tubules and SR arranged as “diads” (rather than triads) in cardiac muscle</a:t>
            </a:r>
          </a:p>
          <a:p>
            <a:pPr marL="228600" indent="-228600">
              <a:lnSpc>
                <a:spcPct val="90000"/>
              </a:lnSpc>
            </a:pPr>
            <a:r>
              <a:rPr lang="en-US" sz="2000" smtClean="0">
                <a:solidFill>
                  <a:schemeClr val="accent2"/>
                </a:solidFill>
              </a:rPr>
              <a:t>T-tubules much larger compared to skeletal muscle</a:t>
            </a:r>
          </a:p>
          <a:p>
            <a:pPr marL="514350" lvl="1" indent="-171450">
              <a:lnSpc>
                <a:spcPct val="90000"/>
              </a:lnSpc>
            </a:pPr>
            <a:r>
              <a:rPr lang="en-US" sz="1600" smtClean="0">
                <a:solidFill>
                  <a:srgbClr val="FF3300"/>
                </a:solidFill>
              </a:rPr>
              <a:t>Convey wave of depolarization into cell </a:t>
            </a:r>
            <a:r>
              <a:rPr lang="en-US" sz="1600" b="1" u="sng" smtClean="0">
                <a:solidFill>
                  <a:srgbClr val="FF3300"/>
                </a:solidFill>
              </a:rPr>
              <a:t>AND</a:t>
            </a:r>
            <a:r>
              <a:rPr lang="en-US" sz="1600" smtClean="0">
                <a:solidFill>
                  <a:srgbClr val="FF3300"/>
                </a:solidFill>
              </a:rPr>
              <a:t> transport Ca</a:t>
            </a:r>
            <a:r>
              <a:rPr lang="en-US" sz="1600" baseline="30000" smtClean="0">
                <a:solidFill>
                  <a:srgbClr val="FF3300"/>
                </a:solidFill>
              </a:rPr>
              <a:t>+</a:t>
            </a:r>
            <a:r>
              <a:rPr lang="en-US" sz="1600" smtClean="0">
                <a:solidFill>
                  <a:srgbClr val="FF3300"/>
                </a:solidFill>
              </a:rPr>
              <a:t> into cell (via voltage-gated channels)</a:t>
            </a:r>
          </a:p>
          <a:p>
            <a:pPr marL="228600" indent="-228600">
              <a:lnSpc>
                <a:spcPct val="90000"/>
              </a:lnSpc>
            </a:pPr>
            <a:r>
              <a:rPr lang="en-US" sz="2000" smtClean="0">
                <a:solidFill>
                  <a:schemeClr val="accent2"/>
                </a:solidFill>
              </a:rPr>
              <a:t>Calcium influx stimulates SR to release MORE Ca</a:t>
            </a:r>
            <a:r>
              <a:rPr lang="en-US" sz="2000" baseline="30000" smtClean="0">
                <a:solidFill>
                  <a:schemeClr val="accent2"/>
                </a:solidFill>
              </a:rPr>
              <a:t>+</a:t>
            </a:r>
            <a:r>
              <a:rPr lang="en-US" sz="2000" smtClean="0">
                <a:solidFill>
                  <a:schemeClr val="accent2"/>
                </a:solidFill>
              </a:rPr>
              <a:t> (via Ca</a:t>
            </a:r>
            <a:r>
              <a:rPr lang="en-US" sz="2000" baseline="30000" smtClean="0">
                <a:solidFill>
                  <a:schemeClr val="accent2"/>
                </a:solidFill>
              </a:rPr>
              <a:t>+</a:t>
            </a:r>
            <a:r>
              <a:rPr lang="en-US" sz="2000" smtClean="0">
                <a:solidFill>
                  <a:schemeClr val="accent2"/>
                </a:solidFill>
              </a:rPr>
              <a:t>-gated Ca</a:t>
            </a:r>
            <a:r>
              <a:rPr lang="en-US" sz="2000" baseline="30000" smtClean="0">
                <a:solidFill>
                  <a:schemeClr val="accent2"/>
                </a:solidFill>
              </a:rPr>
              <a:t>+</a:t>
            </a:r>
            <a:r>
              <a:rPr lang="en-US" sz="2000" smtClean="0">
                <a:solidFill>
                  <a:schemeClr val="accent2"/>
                </a:solidFill>
              </a:rPr>
              <a:t> channels</a:t>
            </a:r>
            <a:r>
              <a:rPr lang="en-US" sz="2000" smtClean="0"/>
              <a:t> </a:t>
            </a:r>
          </a:p>
        </p:txBody>
      </p:sp>
      <p:pic>
        <p:nvPicPr>
          <p:cNvPr id="37892" name="Picture 7" descr="fig11_15"/>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3841750" y="1355725"/>
            <a:ext cx="5286375" cy="5299075"/>
          </a:xfrm>
          <a:noFill/>
        </p:spPr>
      </p:pic>
      <p:pic>
        <p:nvPicPr>
          <p:cNvPr id="37893" name="Picture 8" descr="fig11_17_400pix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825" y="4273550"/>
            <a:ext cx="31115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3"/>
          <p:cNvSpPr txBox="1">
            <a:spLocks noChangeArrowheads="1"/>
          </p:cNvSpPr>
          <p:nvPr>
            <p:custDataLst>
              <p:tags r:id="rId1"/>
            </p:custDataLst>
          </p:nvPr>
        </p:nvSpPr>
        <p:spPr bwMode="auto">
          <a:xfrm>
            <a:off x="195263" y="98425"/>
            <a:ext cx="882491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200">
                <a:latin typeface="Arial" charset="0"/>
              </a:rPr>
              <a:t>Intercalated Discs Couple Heart Muscle Mechanically and Electrically </a:t>
            </a:r>
          </a:p>
        </p:txBody>
      </p:sp>
      <p:pic>
        <p:nvPicPr>
          <p:cNvPr id="38915" name="Picture 5" descr="fig11_16a_1000pix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75" y="655638"/>
            <a:ext cx="8602663" cy="603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3" descr="cardMusc6a"/>
          <p:cNvPicPr>
            <a:picLocks noChangeAspect="1" noChangeArrowheads="1"/>
          </p:cNvPicPr>
          <p:nvPr>
            <p:custDataLst>
              <p:tags r:id="rId1"/>
            </p:custDataLst>
          </p:nvPr>
        </p:nvPicPr>
        <p:blipFill>
          <a:blip r:embed="rId13">
            <a:extLst>
              <a:ext uri="{28A0092B-C50C-407E-A947-70E740481C1C}">
                <a14:useLocalDpi xmlns:a14="http://schemas.microsoft.com/office/drawing/2010/main" val="0"/>
              </a:ext>
            </a:extLst>
          </a:blip>
          <a:srcRect/>
          <a:stretch>
            <a:fillRect/>
          </a:stretch>
        </p:blipFill>
        <p:spPr bwMode="auto">
          <a:xfrm>
            <a:off x="4572000" y="471488"/>
            <a:ext cx="4572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4" descr="cardiac muscle tem"/>
          <p:cNvPicPr>
            <a:picLocks noChangeAspect="1" noChangeArrowheads="1"/>
          </p:cNvPicPr>
          <p:nvPr>
            <p:custDataLst>
              <p:tags r:id="rId2"/>
            </p:custDataLst>
          </p:nvPr>
        </p:nvPicPr>
        <p:blipFill>
          <a:blip r:embed="rId14">
            <a:extLst>
              <a:ext uri="{28A0092B-C50C-407E-A947-70E740481C1C}">
                <a14:useLocalDpi xmlns:a14="http://schemas.microsoft.com/office/drawing/2010/main" val="0"/>
              </a:ext>
            </a:extLst>
          </a:blip>
          <a:srcRect l="30678" t="62244" r="34477" b="6818"/>
          <a:stretch>
            <a:fillRect/>
          </a:stretch>
        </p:blipFill>
        <p:spPr bwMode="auto">
          <a:xfrm>
            <a:off x="0" y="949325"/>
            <a:ext cx="44196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5"/>
          <p:cNvSpPr txBox="1">
            <a:spLocks noChangeArrowheads="1"/>
          </p:cNvSpPr>
          <p:nvPr>
            <p:custDataLst>
              <p:tags r:id="rId3"/>
            </p:custDataLst>
          </p:nvPr>
        </p:nvSpPr>
        <p:spPr bwMode="auto">
          <a:xfrm>
            <a:off x="517525" y="117475"/>
            <a:ext cx="42830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atin typeface="Arial" charset="0"/>
              </a:rPr>
              <a:t>Transverse portion: </a:t>
            </a:r>
          </a:p>
          <a:p>
            <a:r>
              <a:rPr lang="en-US">
                <a:latin typeface="Arial" charset="0"/>
              </a:rPr>
              <a:t>forms mechanical coupling</a:t>
            </a:r>
          </a:p>
        </p:txBody>
      </p:sp>
      <p:sp>
        <p:nvSpPr>
          <p:cNvPr id="39941" name="Line 6"/>
          <p:cNvSpPr>
            <a:spLocks noChangeShapeType="1"/>
          </p:cNvSpPr>
          <p:nvPr>
            <p:custDataLst>
              <p:tags r:id="rId4"/>
            </p:custDataLst>
          </p:nvPr>
        </p:nvSpPr>
        <p:spPr bwMode="auto">
          <a:xfrm flipH="1">
            <a:off x="1143000" y="838200"/>
            <a:ext cx="533400" cy="10668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42" name="Text Box 7"/>
          <p:cNvSpPr txBox="1">
            <a:spLocks noChangeArrowheads="1"/>
          </p:cNvSpPr>
          <p:nvPr>
            <p:custDataLst>
              <p:tags r:id="rId5"/>
            </p:custDataLst>
          </p:nvPr>
        </p:nvSpPr>
        <p:spPr bwMode="auto">
          <a:xfrm>
            <a:off x="584200" y="6018213"/>
            <a:ext cx="34575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atin typeface="Arial" charset="0"/>
              </a:rPr>
              <a:t>Lateral Portion:</a:t>
            </a:r>
          </a:p>
          <a:p>
            <a:r>
              <a:rPr lang="en-US">
                <a:latin typeface="Arial" charset="0"/>
              </a:rPr>
              <a:t>forms electrical coupling</a:t>
            </a:r>
          </a:p>
        </p:txBody>
      </p:sp>
      <p:sp>
        <p:nvSpPr>
          <p:cNvPr id="39943" name="Line 8"/>
          <p:cNvSpPr>
            <a:spLocks noChangeShapeType="1"/>
          </p:cNvSpPr>
          <p:nvPr>
            <p:custDataLst>
              <p:tags r:id="rId6"/>
            </p:custDataLst>
          </p:nvPr>
        </p:nvSpPr>
        <p:spPr bwMode="auto">
          <a:xfrm flipH="1" flipV="1">
            <a:off x="2492375" y="4191000"/>
            <a:ext cx="0" cy="1905000"/>
          </a:xfrm>
          <a:prstGeom prst="line">
            <a:avLst/>
          </a:prstGeom>
          <a:noFill/>
          <a:ln w="635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4" name="Line 9"/>
          <p:cNvSpPr>
            <a:spLocks noChangeShapeType="1"/>
          </p:cNvSpPr>
          <p:nvPr>
            <p:custDataLst>
              <p:tags r:id="rId7"/>
            </p:custDataLst>
          </p:nvPr>
        </p:nvSpPr>
        <p:spPr bwMode="auto">
          <a:xfrm flipH="1" flipV="1">
            <a:off x="2492375" y="4187825"/>
            <a:ext cx="0" cy="1905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5" name="Text Box 10"/>
          <p:cNvSpPr txBox="1">
            <a:spLocks noChangeArrowheads="1"/>
          </p:cNvSpPr>
          <p:nvPr>
            <p:custDataLst>
              <p:tags r:id="rId8"/>
            </p:custDataLst>
          </p:nvPr>
        </p:nvSpPr>
        <p:spPr bwMode="auto">
          <a:xfrm>
            <a:off x="4724400" y="50800"/>
            <a:ext cx="22431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a:latin typeface="Comic Sans MS" pitchFamily="66" charset="0"/>
              </a:rPr>
              <a:t>aka “Fascia adherens”</a:t>
            </a:r>
          </a:p>
        </p:txBody>
      </p:sp>
      <p:sp>
        <p:nvSpPr>
          <p:cNvPr id="39946" name="Line 11"/>
          <p:cNvSpPr>
            <a:spLocks noChangeShapeType="1"/>
          </p:cNvSpPr>
          <p:nvPr>
            <p:custDataLst>
              <p:tags r:id="rId9"/>
            </p:custDataLst>
          </p:nvPr>
        </p:nvSpPr>
        <p:spPr bwMode="auto">
          <a:xfrm flipH="1">
            <a:off x="5257800" y="342900"/>
            <a:ext cx="152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39947" name="Picture 12" descr="cardMusc6b"/>
          <p:cNvPicPr>
            <a:picLocks noChangeAspect="1" noChangeArrowheads="1"/>
          </p:cNvPicPr>
          <p:nvPr>
            <p:custDataLst>
              <p:tags r:id="rId10"/>
            </p:custDataLst>
          </p:nvPr>
        </p:nvPicPr>
        <p:blipFill>
          <a:blip r:embed="rId15">
            <a:extLst>
              <a:ext uri="{28A0092B-C50C-407E-A947-70E740481C1C}">
                <a14:useLocalDpi xmlns:a14="http://schemas.microsoft.com/office/drawing/2010/main" val="0"/>
              </a:ext>
            </a:extLst>
          </a:blip>
          <a:srcRect/>
          <a:stretch>
            <a:fillRect/>
          </a:stretch>
        </p:blipFill>
        <p:spPr bwMode="auto">
          <a:xfrm>
            <a:off x="4572000" y="4140200"/>
            <a:ext cx="4572000"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My Documents\Matt's Documents\Histology Materials\Image Files\Circulatory System\cardiac skeleton diagram ross romwell.jpg"/>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152400" y="304800"/>
            <a:ext cx="4419600" cy="395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4" descr="C:\My Documents\Matt's Documents\Histology Materials\Image Files\Circulatory System\cardiac skeleton diagram.jpg"/>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914400" y="4360863"/>
            <a:ext cx="2819400"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5"/>
          <p:cNvSpPr txBox="1">
            <a:spLocks noChangeArrowheads="1"/>
          </p:cNvSpPr>
          <p:nvPr/>
        </p:nvSpPr>
        <p:spPr bwMode="auto">
          <a:xfrm>
            <a:off x="3733800" y="0"/>
            <a:ext cx="54102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3200" b="1">
                <a:latin typeface="Calibri" pitchFamily="34" charset="0"/>
                <a:cs typeface="Calibri" pitchFamily="34" charset="0"/>
              </a:rPr>
              <a:t>Heart Skeleton and Valves</a:t>
            </a:r>
          </a:p>
        </p:txBody>
      </p:sp>
      <p:sp>
        <p:nvSpPr>
          <p:cNvPr id="40965" name="Text Box 6"/>
          <p:cNvSpPr txBox="1">
            <a:spLocks noChangeArrowheads="1"/>
          </p:cNvSpPr>
          <p:nvPr/>
        </p:nvSpPr>
        <p:spPr bwMode="auto">
          <a:xfrm>
            <a:off x="4608513" y="839788"/>
            <a:ext cx="4535487" cy="304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69863" indent="-169863">
              <a:tabLst>
                <a:tab pos="457200" algn="l"/>
              </a:tabLst>
              <a:defRPr sz="2400">
                <a:solidFill>
                  <a:schemeClr val="tx1"/>
                </a:solidFill>
                <a:latin typeface="Times New Roman" pitchFamily="18" charset="0"/>
              </a:defRPr>
            </a:lvl1pPr>
            <a:lvl2pPr marL="742950" indent="-285750">
              <a:tabLst>
                <a:tab pos="457200" algn="l"/>
              </a:tabLst>
              <a:defRPr sz="2400">
                <a:solidFill>
                  <a:schemeClr val="tx1"/>
                </a:solidFill>
                <a:latin typeface="Times New Roman" pitchFamily="18" charset="0"/>
              </a:defRPr>
            </a:lvl2pPr>
            <a:lvl3pPr marL="1143000" indent="-228600">
              <a:tabLst>
                <a:tab pos="457200" algn="l"/>
              </a:tabLst>
              <a:defRPr sz="2400">
                <a:solidFill>
                  <a:schemeClr val="tx1"/>
                </a:solidFill>
                <a:latin typeface="Times New Roman" pitchFamily="18" charset="0"/>
              </a:defRPr>
            </a:lvl3pPr>
            <a:lvl4pPr marL="1600200" indent="-228600">
              <a:tabLst>
                <a:tab pos="457200" algn="l"/>
              </a:tabLst>
              <a:defRPr sz="2400">
                <a:solidFill>
                  <a:schemeClr val="tx1"/>
                </a:solidFill>
                <a:latin typeface="Times New Roman" pitchFamily="18" charset="0"/>
              </a:defRPr>
            </a:lvl4pPr>
            <a:lvl5pPr marL="2057400" indent="-228600">
              <a:tabLst>
                <a:tab pos="4572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itchFamily="18" charset="0"/>
              </a:defRPr>
            </a:lvl9pPr>
          </a:lstStyle>
          <a:p>
            <a:r>
              <a:rPr lang="en-US" u="sng">
                <a:solidFill>
                  <a:schemeClr val="accent2"/>
                </a:solidFill>
                <a:latin typeface="Calibri" pitchFamily="34" charset="0"/>
                <a:cs typeface="Calibri" pitchFamily="34" charset="0"/>
              </a:rPr>
              <a:t>Fibrous Skeleton</a:t>
            </a:r>
            <a:endParaRPr lang="en-US">
              <a:latin typeface="Calibri" pitchFamily="34" charset="0"/>
              <a:cs typeface="Calibri" pitchFamily="34" charset="0"/>
            </a:endParaRPr>
          </a:p>
          <a:p>
            <a:pPr>
              <a:buFontTx/>
              <a:buChar char="•"/>
            </a:pPr>
            <a:r>
              <a:rPr lang="en-US" sz="2000">
                <a:latin typeface="Calibri" pitchFamily="34" charset="0"/>
                <a:cs typeface="Calibri" pitchFamily="34" charset="0"/>
              </a:rPr>
              <a:t>prevents valve stenosis</a:t>
            </a:r>
          </a:p>
          <a:p>
            <a:pPr>
              <a:buFontTx/>
              <a:buChar char="•"/>
            </a:pPr>
            <a:r>
              <a:rPr lang="en-US" sz="2000">
                <a:latin typeface="Calibri" pitchFamily="34" charset="0"/>
                <a:cs typeface="Calibri" pitchFamily="34" charset="0"/>
              </a:rPr>
              <a:t>provides insertion for muscle</a:t>
            </a:r>
          </a:p>
          <a:p>
            <a:pPr>
              <a:buFontTx/>
              <a:buChar char="•"/>
            </a:pPr>
            <a:r>
              <a:rPr lang="en-US" sz="2000">
                <a:latin typeface="Calibri" pitchFamily="34" charset="0"/>
                <a:cs typeface="Calibri" pitchFamily="34" charset="0"/>
              </a:rPr>
              <a:t>non-conductive A-V barrier</a:t>
            </a:r>
          </a:p>
          <a:p>
            <a:endParaRPr lang="en-US" u="sng">
              <a:solidFill>
                <a:schemeClr val="accent2"/>
              </a:solidFill>
              <a:latin typeface="Calibri" pitchFamily="34" charset="0"/>
              <a:cs typeface="Calibri" pitchFamily="34" charset="0"/>
            </a:endParaRPr>
          </a:p>
          <a:p>
            <a:r>
              <a:rPr lang="en-US" u="sng">
                <a:solidFill>
                  <a:schemeClr val="accent2"/>
                </a:solidFill>
                <a:latin typeface="Calibri" pitchFamily="34" charset="0"/>
                <a:cs typeface="Calibri" pitchFamily="34" charset="0"/>
              </a:rPr>
              <a:t>Valves</a:t>
            </a:r>
            <a:endParaRPr lang="en-US">
              <a:latin typeface="Calibri" pitchFamily="34" charset="0"/>
              <a:cs typeface="Calibri" pitchFamily="34" charset="0"/>
            </a:endParaRPr>
          </a:p>
          <a:p>
            <a:pPr>
              <a:buFontTx/>
              <a:buChar char="•"/>
            </a:pPr>
            <a:r>
              <a:rPr lang="en-US" sz="2000">
                <a:latin typeface="Calibri" pitchFamily="34" charset="0"/>
                <a:cs typeface="Calibri" pitchFamily="34" charset="0"/>
              </a:rPr>
              <a:t>ensure one-way flow of blood</a:t>
            </a:r>
          </a:p>
          <a:p>
            <a:pPr>
              <a:buFontTx/>
              <a:buChar char="•"/>
            </a:pPr>
            <a:r>
              <a:rPr lang="en-US" sz="2000">
                <a:latin typeface="Calibri" pitchFamily="34" charset="0"/>
                <a:cs typeface="Calibri" pitchFamily="34" charset="0"/>
              </a:rPr>
              <a:t>consist of endothelium and subendothelial connective tissue</a:t>
            </a:r>
            <a:endParaRPr lang="en-US">
              <a:latin typeface="Calibri" pitchFamily="34" charset="0"/>
              <a:cs typeface="Calibri" pitchFamily="34" charset="0"/>
            </a:endParaRPr>
          </a:p>
        </p:txBody>
      </p:sp>
      <p:pic>
        <p:nvPicPr>
          <p:cNvPr id="40966" name="Picture 7" descr="C:\My Documents\Matt's Documents\Histology Materials\Image Files\Circulatory System\cardiac skeleton netter drawing.jpg"/>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b="12436"/>
          <a:stretch>
            <a:fillRect/>
          </a:stretch>
        </p:blipFill>
        <p:spPr bwMode="auto">
          <a:xfrm>
            <a:off x="4572000" y="4130675"/>
            <a:ext cx="4572000"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C:\My Documents\Matt's Documents\Histology Materials\Image Files\Circulatory System\heart diagram netter.jpg"/>
          <p:cNvPicPr>
            <a:picLocks noChangeAspect="1" noChangeArrowheads="1"/>
          </p:cNvPicPr>
          <p:nvPr/>
        </p:nvPicPr>
        <p:blipFill>
          <a:blip r:embed="rId2">
            <a:extLst>
              <a:ext uri="{28A0092B-C50C-407E-A947-70E740481C1C}">
                <a14:useLocalDpi xmlns:a14="http://schemas.microsoft.com/office/drawing/2010/main" val="0"/>
              </a:ext>
            </a:extLst>
          </a:blip>
          <a:srcRect r="37572"/>
          <a:stretch>
            <a:fillRect/>
          </a:stretch>
        </p:blipFill>
        <p:spPr bwMode="auto">
          <a:xfrm>
            <a:off x="0" y="47625"/>
            <a:ext cx="564515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2" descr="C:\My Documents\Matt's Documents\Histology Materials\Image Files\Circulatory System\slide 099.jpg"/>
          <p:cNvPicPr>
            <a:picLocks noChangeAspect="1" noChangeArrowheads="1"/>
          </p:cNvPicPr>
          <p:nvPr/>
        </p:nvPicPr>
        <p:blipFill>
          <a:blip r:embed="rId3">
            <a:extLst>
              <a:ext uri="{28A0092B-C50C-407E-A947-70E740481C1C}">
                <a14:useLocalDpi xmlns:a14="http://schemas.microsoft.com/office/drawing/2010/main" val="0"/>
              </a:ext>
            </a:extLst>
          </a:blip>
          <a:srcRect t="25000"/>
          <a:stretch>
            <a:fillRect/>
          </a:stretch>
        </p:blipFill>
        <p:spPr bwMode="auto">
          <a:xfrm flipH="1" flipV="1">
            <a:off x="5645150" y="-6350"/>
            <a:ext cx="349885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1"/>
          <p:cNvSpPr>
            <a:spLocks noChangeArrowheads="1"/>
          </p:cNvSpPr>
          <p:nvPr/>
        </p:nvSpPr>
        <p:spPr bwMode="auto">
          <a:xfrm rot="-3043043">
            <a:off x="2211388" y="3095625"/>
            <a:ext cx="838200" cy="1752600"/>
          </a:xfrm>
          <a:prstGeom prst="rect">
            <a:avLst/>
          </a:prstGeom>
          <a:noFill/>
          <a:ln w="38100" algn="ctr">
            <a:solidFill>
              <a:schemeClr val="tx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41989" name="Straight Arrow Connector 6"/>
          <p:cNvCxnSpPr>
            <a:cxnSpLocks noChangeShapeType="1"/>
          </p:cNvCxnSpPr>
          <p:nvPr/>
        </p:nvCxnSpPr>
        <p:spPr bwMode="auto">
          <a:xfrm>
            <a:off x="6096000" y="4851400"/>
            <a:ext cx="381000" cy="4064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990" name="TextBox 7"/>
          <p:cNvSpPr txBox="1">
            <a:spLocks noChangeArrowheads="1"/>
          </p:cNvSpPr>
          <p:nvPr/>
        </p:nvSpPr>
        <p:spPr bwMode="auto">
          <a:xfrm>
            <a:off x="5656263" y="4495800"/>
            <a:ext cx="973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latin typeface="Calibri" pitchFamily="34" charset="0"/>
                <a:cs typeface="Calibri" pitchFamily="34" charset="0"/>
              </a:rPr>
              <a:t>AV valve</a:t>
            </a:r>
          </a:p>
        </p:txBody>
      </p:sp>
      <p:sp>
        <p:nvSpPr>
          <p:cNvPr id="41991" name="TextBox 10"/>
          <p:cNvSpPr txBox="1">
            <a:spLocks noChangeArrowheads="1"/>
          </p:cNvSpPr>
          <p:nvPr/>
        </p:nvSpPr>
        <p:spPr bwMode="auto">
          <a:xfrm>
            <a:off x="7104063" y="5573713"/>
            <a:ext cx="8937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latin typeface="Calibri" pitchFamily="34" charset="0"/>
                <a:cs typeface="Calibri" pitchFamily="34" charset="0"/>
              </a:rPr>
              <a:t>IV</a:t>
            </a:r>
          </a:p>
          <a:p>
            <a:pPr algn="ctr"/>
            <a:r>
              <a:rPr lang="en-US" sz="1800">
                <a:latin typeface="Calibri" pitchFamily="34" charset="0"/>
                <a:cs typeface="Calibri" pitchFamily="34" charset="0"/>
              </a:rPr>
              <a:t>septum</a:t>
            </a:r>
          </a:p>
        </p:txBody>
      </p:sp>
      <p:sp>
        <p:nvSpPr>
          <p:cNvPr id="41992" name="TextBox 11"/>
          <p:cNvSpPr txBox="1">
            <a:spLocks noChangeArrowheads="1"/>
          </p:cNvSpPr>
          <p:nvPr/>
        </p:nvSpPr>
        <p:spPr bwMode="auto">
          <a:xfrm rot="-5003113">
            <a:off x="6416675" y="1219200"/>
            <a:ext cx="1098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latin typeface="Calibri" pitchFamily="34" charset="0"/>
                <a:cs typeface="Calibri" pitchFamily="34" charset="0"/>
              </a:rPr>
              <a:t>atrial wall</a:t>
            </a:r>
          </a:p>
        </p:txBody>
      </p:sp>
      <p:sp>
        <p:nvSpPr>
          <p:cNvPr id="41993" name="TextBox 12"/>
          <p:cNvSpPr txBox="1">
            <a:spLocks noChangeArrowheads="1"/>
          </p:cNvSpPr>
          <p:nvPr/>
        </p:nvSpPr>
        <p:spPr bwMode="auto">
          <a:xfrm rot="-4096794">
            <a:off x="7425531" y="1051719"/>
            <a:ext cx="682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latin typeface="Calibri" pitchFamily="34" charset="0"/>
                <a:cs typeface="Calibri" pitchFamily="34" charset="0"/>
              </a:rPr>
              <a:t>aorta</a:t>
            </a:r>
          </a:p>
        </p:txBody>
      </p:sp>
      <p:sp>
        <p:nvSpPr>
          <p:cNvPr id="41994" name="TextBox 13"/>
          <p:cNvSpPr txBox="1">
            <a:spLocks noChangeArrowheads="1"/>
          </p:cNvSpPr>
          <p:nvPr/>
        </p:nvSpPr>
        <p:spPr bwMode="auto">
          <a:xfrm>
            <a:off x="8304213" y="2249488"/>
            <a:ext cx="8397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latin typeface="Calibri" pitchFamily="34" charset="0"/>
                <a:cs typeface="Calibri" pitchFamily="34" charset="0"/>
              </a:rPr>
              <a:t>aortic valve</a:t>
            </a:r>
          </a:p>
        </p:txBody>
      </p:sp>
      <p:cxnSp>
        <p:nvCxnSpPr>
          <p:cNvPr id="41995" name="Straight Arrow Connector 9"/>
          <p:cNvCxnSpPr>
            <a:cxnSpLocks noChangeShapeType="1"/>
            <a:stCxn id="41994" idx="0"/>
          </p:cNvCxnSpPr>
          <p:nvPr/>
        </p:nvCxnSpPr>
        <p:spPr bwMode="auto">
          <a:xfrm flipH="1" flipV="1">
            <a:off x="8458200" y="1584325"/>
            <a:ext cx="266700" cy="665163"/>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My Documents\Matt's Documents\Histology Materials\Image Files\Circulatory System\vessel tunics diagram.jpg"/>
          <p:cNvPicPr>
            <a:picLocks noChangeAspect="1" noChangeArrowheads="1"/>
          </p:cNvPicPr>
          <p:nvPr/>
        </p:nvPicPr>
        <p:blipFill>
          <a:blip r:embed="rId2">
            <a:extLst>
              <a:ext uri="{28A0092B-C50C-407E-A947-70E740481C1C}">
                <a14:useLocalDpi xmlns:a14="http://schemas.microsoft.com/office/drawing/2010/main" val="0"/>
              </a:ext>
            </a:extLst>
          </a:blip>
          <a:srcRect r="2150"/>
          <a:stretch>
            <a:fillRect/>
          </a:stretch>
        </p:blipFill>
        <p:spPr bwMode="auto">
          <a:xfrm>
            <a:off x="2514600" y="300038"/>
            <a:ext cx="6629400" cy="653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3"/>
          <p:cNvSpPr txBox="1">
            <a:spLocks noChangeArrowheads="1"/>
          </p:cNvSpPr>
          <p:nvPr/>
        </p:nvSpPr>
        <p:spPr bwMode="auto">
          <a:xfrm>
            <a:off x="76200" y="782638"/>
            <a:ext cx="2671763" cy="6075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339725" indent="117475">
              <a:defRPr sz="2400">
                <a:solidFill>
                  <a:schemeClr val="tx1"/>
                </a:solidFill>
                <a:latin typeface="Times New Roman" pitchFamily="18" charset="0"/>
              </a:defRPr>
            </a:lvl2pPr>
            <a:lvl3pPr marL="69215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latin typeface="Calibri" pitchFamily="34" charset="0"/>
                <a:cs typeface="Calibri" pitchFamily="34" charset="0"/>
              </a:rPr>
              <a:t>A.  Tunica Intima</a:t>
            </a:r>
          </a:p>
          <a:p>
            <a:pPr lvl="1">
              <a:buFontTx/>
              <a:buChar char="•"/>
            </a:pPr>
            <a:r>
              <a:rPr lang="en-US" sz="1600">
                <a:latin typeface="Calibri" pitchFamily="34" charset="0"/>
                <a:cs typeface="Calibri" pitchFamily="34" charset="0"/>
              </a:rPr>
              <a:t>endothelium</a:t>
            </a:r>
          </a:p>
          <a:p>
            <a:pPr lvl="1">
              <a:buFontTx/>
              <a:buChar char="•"/>
            </a:pPr>
            <a:r>
              <a:rPr lang="en-US" sz="1600">
                <a:latin typeface="Calibri" pitchFamily="34" charset="0"/>
                <a:cs typeface="Calibri" pitchFamily="34" charset="0"/>
              </a:rPr>
              <a:t>subendothelium</a:t>
            </a:r>
          </a:p>
          <a:p>
            <a:pPr lvl="2"/>
            <a:r>
              <a:rPr lang="en-US" sz="1400">
                <a:latin typeface="Calibri" pitchFamily="34" charset="0"/>
                <a:cs typeface="Calibri" pitchFamily="34" charset="0"/>
              </a:rPr>
              <a:t>connective tissue</a:t>
            </a:r>
          </a:p>
          <a:p>
            <a:pPr lvl="2"/>
            <a:r>
              <a:rPr lang="en-US" sz="1400">
                <a:latin typeface="Calibri" pitchFamily="34" charset="0"/>
                <a:cs typeface="Calibri" pitchFamily="34" charset="0"/>
              </a:rPr>
              <a:t>smooth muscle</a:t>
            </a:r>
          </a:p>
          <a:p>
            <a:pPr lvl="2"/>
            <a:r>
              <a:rPr lang="en-US" sz="1400">
                <a:latin typeface="Calibri" pitchFamily="34" charset="0"/>
                <a:cs typeface="Calibri" pitchFamily="34" charset="0"/>
              </a:rPr>
              <a:t>(longitudinal fibers)</a:t>
            </a:r>
            <a:endParaRPr lang="en-US" sz="1600">
              <a:latin typeface="Calibri" pitchFamily="34" charset="0"/>
              <a:cs typeface="Calibri" pitchFamily="34" charset="0"/>
            </a:endParaRPr>
          </a:p>
          <a:p>
            <a:pPr lvl="1">
              <a:buFontTx/>
              <a:buChar char="•"/>
            </a:pPr>
            <a:r>
              <a:rPr lang="en-US" sz="1600">
                <a:latin typeface="Calibri" pitchFamily="34" charset="0"/>
                <a:cs typeface="Calibri" pitchFamily="34" charset="0"/>
              </a:rPr>
              <a:t>internal elastic lamina</a:t>
            </a:r>
          </a:p>
          <a:p>
            <a:pPr lvl="1"/>
            <a:endParaRPr lang="en-US" sz="1600">
              <a:latin typeface="Calibri" pitchFamily="34" charset="0"/>
              <a:cs typeface="Calibri" pitchFamily="34" charset="0"/>
            </a:endParaRPr>
          </a:p>
          <a:p>
            <a:r>
              <a:rPr lang="en-US" sz="1800">
                <a:latin typeface="Calibri" pitchFamily="34" charset="0"/>
                <a:cs typeface="Calibri" pitchFamily="34" charset="0"/>
              </a:rPr>
              <a:t>B. Tunica Media</a:t>
            </a:r>
          </a:p>
          <a:p>
            <a:pPr lvl="1">
              <a:buFontTx/>
              <a:buChar char="•"/>
            </a:pPr>
            <a:r>
              <a:rPr lang="en-US" sz="1600">
                <a:latin typeface="Calibri" pitchFamily="34" charset="0"/>
                <a:cs typeface="Calibri" pitchFamily="34" charset="0"/>
              </a:rPr>
              <a:t>vascular smooth muscle</a:t>
            </a:r>
          </a:p>
          <a:p>
            <a:pPr lvl="1">
              <a:buFontTx/>
              <a:buChar char="•"/>
            </a:pPr>
            <a:r>
              <a:rPr lang="en-US" sz="1600">
                <a:latin typeface="Calibri" pitchFamily="34" charset="0"/>
                <a:cs typeface="Calibri" pitchFamily="34" charset="0"/>
              </a:rPr>
              <a:t>external elastic lamina</a:t>
            </a:r>
          </a:p>
          <a:p>
            <a:pPr lvl="1"/>
            <a:r>
              <a:rPr lang="en-US" sz="1600">
                <a:latin typeface="Calibri" pitchFamily="34" charset="0"/>
                <a:cs typeface="Calibri" pitchFamily="34" charset="0"/>
              </a:rPr>
              <a:t>(circular fibers)</a:t>
            </a:r>
          </a:p>
          <a:p>
            <a:endParaRPr lang="en-US" sz="1800">
              <a:latin typeface="Calibri" pitchFamily="34" charset="0"/>
              <a:cs typeface="Calibri" pitchFamily="34" charset="0"/>
            </a:endParaRPr>
          </a:p>
          <a:p>
            <a:r>
              <a:rPr lang="en-US" sz="1800">
                <a:latin typeface="Calibri" pitchFamily="34" charset="0"/>
                <a:cs typeface="Calibri" pitchFamily="34" charset="0"/>
              </a:rPr>
              <a:t>C. Tunica Adventitia</a:t>
            </a:r>
          </a:p>
          <a:p>
            <a:pPr lvl="1">
              <a:buFontTx/>
              <a:buChar char="•"/>
            </a:pPr>
            <a:r>
              <a:rPr lang="en-US" sz="1600">
                <a:latin typeface="Calibri" pitchFamily="34" charset="0"/>
                <a:cs typeface="Calibri" pitchFamily="34" charset="0"/>
              </a:rPr>
              <a:t>connective tissue</a:t>
            </a:r>
          </a:p>
          <a:p>
            <a:pPr lvl="1"/>
            <a:r>
              <a:rPr lang="en-US" sz="1600">
                <a:latin typeface="Calibri" pitchFamily="34" charset="0"/>
                <a:cs typeface="Calibri" pitchFamily="34" charset="0"/>
              </a:rPr>
              <a:t>(longitudinal)</a:t>
            </a:r>
          </a:p>
          <a:p>
            <a:pPr lvl="1"/>
            <a:endParaRPr lang="en-US" sz="1600">
              <a:latin typeface="Calibri" pitchFamily="34" charset="0"/>
              <a:cs typeface="Calibri" pitchFamily="34" charset="0"/>
            </a:endParaRPr>
          </a:p>
          <a:p>
            <a:r>
              <a:rPr lang="en-US" sz="1800">
                <a:latin typeface="Calibri" pitchFamily="34" charset="0"/>
                <a:cs typeface="Calibri" pitchFamily="34" charset="0"/>
              </a:rPr>
              <a:t>Blood Supply</a:t>
            </a:r>
          </a:p>
          <a:p>
            <a:pPr lvl="1">
              <a:buFontTx/>
              <a:buChar char="•"/>
            </a:pPr>
            <a:r>
              <a:rPr lang="en-US" sz="1600">
                <a:latin typeface="Calibri" pitchFamily="34" charset="0"/>
                <a:cs typeface="Calibri" pitchFamily="34" charset="0"/>
              </a:rPr>
              <a:t>Vasa vasorum</a:t>
            </a:r>
          </a:p>
          <a:p>
            <a:pPr lvl="1"/>
            <a:endParaRPr lang="en-US" sz="1600">
              <a:latin typeface="Calibri" pitchFamily="34" charset="0"/>
              <a:cs typeface="Calibri" pitchFamily="34" charset="0"/>
            </a:endParaRPr>
          </a:p>
          <a:p>
            <a:r>
              <a:rPr lang="en-US" sz="1800">
                <a:latin typeface="Calibri" pitchFamily="34" charset="0"/>
                <a:cs typeface="Calibri" pitchFamily="34" charset="0"/>
              </a:rPr>
              <a:t>Innervation</a:t>
            </a:r>
          </a:p>
          <a:p>
            <a:pPr lvl="1">
              <a:buFontTx/>
              <a:buChar char="•"/>
            </a:pPr>
            <a:r>
              <a:rPr lang="en-US" sz="1600">
                <a:latin typeface="Calibri" pitchFamily="34" charset="0"/>
                <a:cs typeface="Calibri" pitchFamily="34" charset="0"/>
              </a:rPr>
              <a:t>Sympathetic</a:t>
            </a:r>
          </a:p>
          <a:p>
            <a:pPr lvl="1">
              <a:buFontTx/>
              <a:buChar char="•"/>
            </a:pPr>
            <a:r>
              <a:rPr lang="en-US" sz="1600">
                <a:latin typeface="Calibri" pitchFamily="34" charset="0"/>
                <a:cs typeface="Calibri" pitchFamily="34" charset="0"/>
              </a:rPr>
              <a:t>Parasympathetic</a:t>
            </a:r>
            <a:endParaRPr lang="en-US" sz="1800">
              <a:latin typeface="Calibri" pitchFamily="34" charset="0"/>
              <a:cs typeface="Calibri" pitchFamily="34" charset="0"/>
            </a:endParaRPr>
          </a:p>
        </p:txBody>
      </p:sp>
      <p:sp>
        <p:nvSpPr>
          <p:cNvPr id="6148" name="Title 1"/>
          <p:cNvSpPr>
            <a:spLocks noGrp="1"/>
          </p:cNvSpPr>
          <p:nvPr>
            <p:ph type="title"/>
          </p:nvPr>
        </p:nvSpPr>
        <p:spPr>
          <a:xfrm>
            <a:off x="0" y="0"/>
            <a:ext cx="3733800" cy="782638"/>
          </a:xfrm>
        </p:spPr>
        <p:txBody>
          <a:bodyPr/>
          <a:lstStyle/>
          <a:p>
            <a:r>
              <a:rPr lang="en-US" b="1" smtClean="0"/>
              <a:t>Vessel Tunics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C:\My Documents\Matt's Documents\Histology Materials\Image Files\Circulatory System\cardiac skeleton low mag.jpg"/>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4013200" y="-6350"/>
            <a:ext cx="51308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2" descr="C:\My Documents\Matt's Documents\Histology Materials\Image Files\Circulatory System\slide 099.jpg"/>
          <p:cNvPicPr>
            <a:picLocks noChangeAspect="1" noChangeArrowheads="1"/>
          </p:cNvPicPr>
          <p:nvPr/>
        </p:nvPicPr>
        <p:blipFill>
          <a:blip r:embed="rId3">
            <a:lum contrast="10000"/>
            <a:extLst>
              <a:ext uri="{28A0092B-C50C-407E-A947-70E740481C1C}">
                <a14:useLocalDpi xmlns:a14="http://schemas.microsoft.com/office/drawing/2010/main" val="0"/>
              </a:ext>
            </a:extLst>
          </a:blip>
          <a:srcRect t="25000"/>
          <a:stretch>
            <a:fillRect/>
          </a:stretch>
        </p:blipFill>
        <p:spPr bwMode="auto">
          <a:xfrm flipH="1" flipV="1">
            <a:off x="76200" y="-6350"/>
            <a:ext cx="349885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012" name="Straight Arrow Connector 6"/>
          <p:cNvCxnSpPr>
            <a:cxnSpLocks noChangeShapeType="1"/>
          </p:cNvCxnSpPr>
          <p:nvPr/>
        </p:nvCxnSpPr>
        <p:spPr bwMode="auto">
          <a:xfrm>
            <a:off x="527050" y="4851400"/>
            <a:ext cx="381000" cy="4064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013" name="TextBox 7"/>
          <p:cNvSpPr txBox="1">
            <a:spLocks noChangeArrowheads="1"/>
          </p:cNvSpPr>
          <p:nvPr/>
        </p:nvSpPr>
        <p:spPr bwMode="auto">
          <a:xfrm>
            <a:off x="87313" y="4495800"/>
            <a:ext cx="973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latin typeface="Calibri" pitchFamily="34" charset="0"/>
                <a:cs typeface="Calibri" pitchFamily="34" charset="0"/>
              </a:rPr>
              <a:t>AV valve</a:t>
            </a:r>
          </a:p>
        </p:txBody>
      </p:sp>
      <p:sp>
        <p:nvSpPr>
          <p:cNvPr id="43014" name="TextBox 8"/>
          <p:cNvSpPr txBox="1">
            <a:spLocks noChangeArrowheads="1"/>
          </p:cNvSpPr>
          <p:nvPr/>
        </p:nvSpPr>
        <p:spPr bwMode="auto">
          <a:xfrm>
            <a:off x="1535113" y="5573713"/>
            <a:ext cx="8937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latin typeface="Calibri" pitchFamily="34" charset="0"/>
                <a:cs typeface="Calibri" pitchFamily="34" charset="0"/>
              </a:rPr>
              <a:t>IV</a:t>
            </a:r>
          </a:p>
          <a:p>
            <a:pPr algn="ctr"/>
            <a:r>
              <a:rPr lang="en-US" sz="1800">
                <a:latin typeface="Calibri" pitchFamily="34" charset="0"/>
                <a:cs typeface="Calibri" pitchFamily="34" charset="0"/>
              </a:rPr>
              <a:t>septum</a:t>
            </a:r>
          </a:p>
        </p:txBody>
      </p:sp>
      <p:sp>
        <p:nvSpPr>
          <p:cNvPr id="43015" name="TextBox 9"/>
          <p:cNvSpPr txBox="1">
            <a:spLocks noChangeArrowheads="1"/>
          </p:cNvSpPr>
          <p:nvPr/>
        </p:nvSpPr>
        <p:spPr bwMode="auto">
          <a:xfrm rot="-5003113">
            <a:off x="848519" y="1218406"/>
            <a:ext cx="1098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latin typeface="Calibri" pitchFamily="34" charset="0"/>
                <a:cs typeface="Calibri" pitchFamily="34" charset="0"/>
              </a:rPr>
              <a:t>atrial wall</a:t>
            </a:r>
          </a:p>
        </p:txBody>
      </p:sp>
      <p:sp>
        <p:nvSpPr>
          <p:cNvPr id="43016" name="TextBox 10"/>
          <p:cNvSpPr txBox="1">
            <a:spLocks noChangeArrowheads="1"/>
          </p:cNvSpPr>
          <p:nvPr/>
        </p:nvSpPr>
        <p:spPr bwMode="auto">
          <a:xfrm rot="-4096794">
            <a:off x="1857375" y="1052513"/>
            <a:ext cx="682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latin typeface="Calibri" pitchFamily="34" charset="0"/>
                <a:cs typeface="Calibri" pitchFamily="34" charset="0"/>
              </a:rPr>
              <a:t>aorta</a:t>
            </a:r>
          </a:p>
        </p:txBody>
      </p:sp>
      <p:sp>
        <p:nvSpPr>
          <p:cNvPr id="43017" name="TextBox 11"/>
          <p:cNvSpPr txBox="1">
            <a:spLocks noChangeArrowheads="1"/>
          </p:cNvSpPr>
          <p:nvPr/>
        </p:nvSpPr>
        <p:spPr bwMode="auto">
          <a:xfrm>
            <a:off x="2735263" y="2249488"/>
            <a:ext cx="8397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latin typeface="Calibri" pitchFamily="34" charset="0"/>
                <a:cs typeface="Calibri" pitchFamily="34" charset="0"/>
              </a:rPr>
              <a:t>aortic valve</a:t>
            </a:r>
          </a:p>
        </p:txBody>
      </p:sp>
      <p:cxnSp>
        <p:nvCxnSpPr>
          <p:cNvPr id="43018" name="Straight Arrow Connector 12"/>
          <p:cNvCxnSpPr>
            <a:cxnSpLocks noChangeShapeType="1"/>
            <a:stCxn id="43017" idx="0"/>
          </p:cNvCxnSpPr>
          <p:nvPr/>
        </p:nvCxnSpPr>
        <p:spPr bwMode="auto">
          <a:xfrm flipH="1" flipV="1">
            <a:off x="2889250" y="1584325"/>
            <a:ext cx="266700" cy="665163"/>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019" name="Rectangle 1"/>
          <p:cNvSpPr>
            <a:spLocks noChangeArrowheads="1"/>
          </p:cNvSpPr>
          <p:nvPr/>
        </p:nvSpPr>
        <p:spPr bwMode="auto">
          <a:xfrm>
            <a:off x="1498600" y="2971800"/>
            <a:ext cx="604838" cy="809625"/>
          </a:xfrm>
          <a:prstGeom prst="rect">
            <a:avLst/>
          </a:prstGeom>
          <a:noFill/>
          <a:ln w="28575" algn="ctr">
            <a:solidFill>
              <a:schemeClr val="tx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20" name="TextBox 11"/>
          <p:cNvSpPr txBox="1">
            <a:spLocks noChangeArrowheads="1"/>
          </p:cNvSpPr>
          <p:nvPr/>
        </p:nvSpPr>
        <p:spPr bwMode="auto">
          <a:xfrm>
            <a:off x="5180013" y="3124200"/>
            <a:ext cx="10683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latin typeface="Calibri" pitchFamily="34" charset="0"/>
                <a:cs typeface="Calibri" pitchFamily="34" charset="0"/>
              </a:rPr>
              <a:t>cardiac skeleton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My Documents\Matt's Documents\Histology Materials\Image Files\Circulatory System\heart conducting system diagram.jpg"/>
          <p:cNvPicPr>
            <a:picLocks noChangeAspect="1" noChangeArrowheads="1"/>
          </p:cNvPicPr>
          <p:nvPr/>
        </p:nvPicPr>
        <p:blipFill>
          <a:blip r:embed="rId2">
            <a:lum bright="-12000" contrast="30000"/>
            <a:extLst>
              <a:ext uri="{28A0092B-C50C-407E-A947-70E740481C1C}">
                <a14:useLocalDpi xmlns:a14="http://schemas.microsoft.com/office/drawing/2010/main" val="0"/>
              </a:ext>
            </a:extLst>
          </a:blip>
          <a:srcRect/>
          <a:stretch>
            <a:fillRect/>
          </a:stretch>
        </p:blipFill>
        <p:spPr bwMode="auto">
          <a:xfrm>
            <a:off x="0" y="1206500"/>
            <a:ext cx="48768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3"/>
          <p:cNvSpPr txBox="1">
            <a:spLocks noChangeArrowheads="1"/>
          </p:cNvSpPr>
          <p:nvPr/>
        </p:nvSpPr>
        <p:spPr bwMode="auto">
          <a:xfrm>
            <a:off x="4560888" y="152400"/>
            <a:ext cx="4583112"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4000" b="1">
                <a:latin typeface="Calibri" pitchFamily="34" charset="0"/>
                <a:cs typeface="Calibri" pitchFamily="34" charset="0"/>
              </a:rPr>
              <a:t>Control of Heartbeat</a:t>
            </a:r>
          </a:p>
        </p:txBody>
      </p:sp>
      <p:sp>
        <p:nvSpPr>
          <p:cNvPr id="44036" name="Text Box 4"/>
          <p:cNvSpPr txBox="1">
            <a:spLocks noChangeArrowheads="1"/>
          </p:cNvSpPr>
          <p:nvPr/>
        </p:nvSpPr>
        <p:spPr bwMode="auto">
          <a:xfrm>
            <a:off x="4937125" y="1184275"/>
            <a:ext cx="4206875" cy="477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34950" algn="l"/>
              </a:tabLst>
              <a:defRPr sz="2400">
                <a:solidFill>
                  <a:schemeClr val="tx1"/>
                </a:solidFill>
                <a:latin typeface="Times New Roman" pitchFamily="18" charset="0"/>
              </a:defRPr>
            </a:lvl1pPr>
            <a:lvl2pPr>
              <a:tabLst>
                <a:tab pos="234950" algn="l"/>
              </a:tabLst>
              <a:defRPr sz="2400">
                <a:solidFill>
                  <a:schemeClr val="tx1"/>
                </a:solidFill>
                <a:latin typeface="Times New Roman" pitchFamily="18" charset="0"/>
              </a:defRPr>
            </a:lvl2pPr>
            <a:lvl3pPr marL="1143000" indent="-228600">
              <a:tabLst>
                <a:tab pos="234950" algn="l"/>
              </a:tabLst>
              <a:defRPr sz="2400">
                <a:solidFill>
                  <a:schemeClr val="tx1"/>
                </a:solidFill>
                <a:latin typeface="Times New Roman" pitchFamily="18" charset="0"/>
              </a:defRPr>
            </a:lvl3pPr>
            <a:lvl4pPr marL="1600200" indent="-228600">
              <a:tabLst>
                <a:tab pos="234950" algn="l"/>
              </a:tabLst>
              <a:defRPr sz="2400">
                <a:solidFill>
                  <a:schemeClr val="tx1"/>
                </a:solidFill>
                <a:latin typeface="Times New Roman" pitchFamily="18" charset="0"/>
              </a:defRPr>
            </a:lvl4pPr>
            <a:lvl5pPr marL="2057400" indent="-228600">
              <a:tabLst>
                <a:tab pos="23495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23495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23495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23495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234950" algn="l"/>
              </a:tabLst>
              <a:defRPr sz="2400">
                <a:solidFill>
                  <a:schemeClr val="tx1"/>
                </a:solidFill>
                <a:latin typeface="Times New Roman" pitchFamily="18" charset="0"/>
              </a:defRPr>
            </a:lvl9pPr>
          </a:lstStyle>
          <a:p>
            <a:r>
              <a:rPr lang="en-US">
                <a:latin typeface="Calibri" pitchFamily="34" charset="0"/>
                <a:cs typeface="Calibri" pitchFamily="34" charset="0"/>
              </a:rPr>
              <a:t>Impulse generation sets rhythm</a:t>
            </a:r>
          </a:p>
          <a:p>
            <a:pPr lvl="1">
              <a:buFontTx/>
              <a:buChar char="•"/>
            </a:pPr>
            <a:r>
              <a:rPr lang="en-US" sz="2000">
                <a:latin typeface="Calibri" pitchFamily="34" charset="0"/>
                <a:cs typeface="Calibri" pitchFamily="34" charset="0"/>
              </a:rPr>
              <a:t>Sinoatrial node</a:t>
            </a:r>
          </a:p>
          <a:p>
            <a:endParaRPr lang="en-US">
              <a:latin typeface="Calibri" pitchFamily="34" charset="0"/>
              <a:cs typeface="Calibri" pitchFamily="34" charset="0"/>
            </a:endParaRPr>
          </a:p>
          <a:p>
            <a:r>
              <a:rPr lang="en-US">
                <a:latin typeface="Calibri" pitchFamily="34" charset="0"/>
                <a:cs typeface="Calibri" pitchFamily="34" charset="0"/>
              </a:rPr>
              <a:t>Impulse conduction system 	coordinates contraction</a:t>
            </a:r>
          </a:p>
          <a:p>
            <a:pPr lvl="1">
              <a:buFontTx/>
              <a:buChar char="•"/>
            </a:pPr>
            <a:r>
              <a:rPr lang="en-US" sz="2000">
                <a:latin typeface="Calibri" pitchFamily="34" charset="0"/>
                <a:cs typeface="Calibri" pitchFamily="34" charset="0"/>
              </a:rPr>
              <a:t> Atrioventricular node</a:t>
            </a:r>
            <a:endParaRPr lang="en-US">
              <a:latin typeface="Calibri" pitchFamily="34" charset="0"/>
              <a:cs typeface="Calibri" pitchFamily="34" charset="0"/>
            </a:endParaRPr>
          </a:p>
          <a:p>
            <a:pPr lvl="1">
              <a:buFontTx/>
              <a:buChar char="•"/>
            </a:pPr>
            <a:r>
              <a:rPr lang="en-US" sz="2000" u="sng">
                <a:solidFill>
                  <a:schemeClr val="accent2"/>
                </a:solidFill>
                <a:latin typeface="Calibri" pitchFamily="34" charset="0"/>
                <a:cs typeface="Calibri" pitchFamily="34" charset="0"/>
              </a:rPr>
              <a:t> A-V bundle (of His)</a:t>
            </a:r>
            <a:endParaRPr lang="en-US" sz="2000">
              <a:latin typeface="Calibri" pitchFamily="34" charset="0"/>
              <a:cs typeface="Calibri" pitchFamily="34" charset="0"/>
            </a:endParaRPr>
          </a:p>
          <a:p>
            <a:pPr lvl="1">
              <a:buFontTx/>
              <a:buChar char="•"/>
            </a:pPr>
            <a:r>
              <a:rPr lang="en-US" sz="2000">
                <a:latin typeface="Calibri" pitchFamily="34" charset="0"/>
                <a:cs typeface="Calibri" pitchFamily="34" charset="0"/>
              </a:rPr>
              <a:t> Bundle branches</a:t>
            </a:r>
          </a:p>
          <a:p>
            <a:pPr lvl="1">
              <a:buFontTx/>
              <a:buChar char="•"/>
            </a:pPr>
            <a:r>
              <a:rPr lang="en-US" sz="2000" u="sng">
                <a:solidFill>
                  <a:schemeClr val="accent2"/>
                </a:solidFill>
                <a:latin typeface="Calibri" pitchFamily="34" charset="0"/>
                <a:cs typeface="Calibri" pitchFamily="34" charset="0"/>
              </a:rPr>
              <a:t> Purkinje fibers</a:t>
            </a:r>
            <a:endParaRPr lang="en-US" sz="2000">
              <a:latin typeface="Calibri" pitchFamily="34" charset="0"/>
              <a:cs typeface="Calibri" pitchFamily="34" charset="0"/>
            </a:endParaRPr>
          </a:p>
          <a:p>
            <a:pPr lvl="1">
              <a:buFontTx/>
              <a:buChar char="•"/>
            </a:pPr>
            <a:endParaRPr lang="en-US" sz="2000">
              <a:latin typeface="Calibri" pitchFamily="34" charset="0"/>
              <a:cs typeface="Calibri" pitchFamily="34" charset="0"/>
            </a:endParaRPr>
          </a:p>
          <a:p>
            <a:r>
              <a:rPr lang="en-US">
                <a:latin typeface="Calibri" pitchFamily="34" charset="0"/>
                <a:cs typeface="Calibri" pitchFamily="34" charset="0"/>
              </a:rPr>
              <a:t>Autonomic innervation modulates heart rate</a:t>
            </a:r>
          </a:p>
          <a:p>
            <a:pPr lvl="1">
              <a:buFontTx/>
              <a:buChar char="•"/>
            </a:pPr>
            <a:r>
              <a:rPr lang="en-US" sz="2000">
                <a:latin typeface="Calibri" pitchFamily="34" charset="0"/>
                <a:cs typeface="Calibri" pitchFamily="34" charset="0"/>
              </a:rPr>
              <a:t> sympathetic (increases rate)</a:t>
            </a:r>
          </a:p>
          <a:p>
            <a:pPr lvl="1">
              <a:buFontTx/>
              <a:buChar char="•"/>
            </a:pPr>
            <a:r>
              <a:rPr lang="en-US" sz="2000">
                <a:latin typeface="Calibri" pitchFamily="34" charset="0"/>
                <a:cs typeface="Calibri" pitchFamily="34" charset="0"/>
              </a:rPr>
              <a:t> parasympathetic (slows rate)</a:t>
            </a:r>
            <a:endParaRPr lang="en-US">
              <a:latin typeface="Calibri" pitchFamily="34" charset="0"/>
              <a:cs typeface="Calibri"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descr="C:\MedHistoUsers\Velkey\Image Files\bundle of His4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863"/>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2"/>
          <p:cNvSpPr txBox="1">
            <a:spLocks noChangeArrowheads="1"/>
          </p:cNvSpPr>
          <p:nvPr/>
        </p:nvSpPr>
        <p:spPr bwMode="auto">
          <a:xfrm>
            <a:off x="-98425" y="-34925"/>
            <a:ext cx="4670425"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atin typeface="Calibri" pitchFamily="34" charset="0"/>
                <a:cs typeface="Calibri" pitchFamily="34" charset="0"/>
              </a:rPr>
              <a:t>The atrioventricular bundle of His consists of modified cardiomyocytes</a:t>
            </a:r>
          </a:p>
        </p:txBody>
      </p:sp>
      <p:sp>
        <p:nvSpPr>
          <p:cNvPr id="45060" name="TextBox 3"/>
          <p:cNvSpPr txBox="1">
            <a:spLocks noChangeArrowheads="1"/>
          </p:cNvSpPr>
          <p:nvPr/>
        </p:nvSpPr>
        <p:spPr bwMode="auto">
          <a:xfrm>
            <a:off x="228600" y="1839913"/>
            <a:ext cx="1692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latin typeface="Calibri" pitchFamily="34" charset="0"/>
                <a:cs typeface="Calibri" pitchFamily="34" charset="0"/>
              </a:rPr>
              <a:t>cardiac skeleton</a:t>
            </a:r>
          </a:p>
        </p:txBody>
      </p:sp>
      <p:sp>
        <p:nvSpPr>
          <p:cNvPr id="45061" name="TextBox 4"/>
          <p:cNvSpPr txBox="1">
            <a:spLocks noChangeArrowheads="1"/>
          </p:cNvSpPr>
          <p:nvPr/>
        </p:nvSpPr>
        <p:spPr bwMode="auto">
          <a:xfrm rot="-1143870">
            <a:off x="2254250" y="2676525"/>
            <a:ext cx="14462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b="1">
                <a:latin typeface="Calibri" pitchFamily="34" charset="0"/>
                <a:cs typeface="Calibri" pitchFamily="34" charset="0"/>
              </a:rPr>
              <a:t>bundle of His</a:t>
            </a:r>
          </a:p>
        </p:txBody>
      </p:sp>
      <p:sp>
        <p:nvSpPr>
          <p:cNvPr id="45062" name="TextBox 1"/>
          <p:cNvSpPr txBox="1">
            <a:spLocks noChangeArrowheads="1"/>
          </p:cNvSpPr>
          <p:nvPr/>
        </p:nvSpPr>
        <p:spPr bwMode="auto">
          <a:xfrm>
            <a:off x="-76200" y="6211888"/>
            <a:ext cx="441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latin typeface="Calibri" pitchFamily="34" charset="0"/>
                <a:cs typeface="Calibri" pitchFamily="34" charset="0"/>
              </a:rPr>
              <a:t>Allows for conduction of atrial depolarization to ventricular myocardium</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MedHistoUsers\Velkey\Image Files\bundle of His20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63"/>
            <a:ext cx="9144000" cy="687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2"/>
          <p:cNvSpPr txBox="1">
            <a:spLocks noChangeArrowheads="1"/>
          </p:cNvSpPr>
          <p:nvPr/>
        </p:nvSpPr>
        <p:spPr bwMode="auto">
          <a:xfrm>
            <a:off x="-98425" y="-34925"/>
            <a:ext cx="4975225"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b="1">
                <a:latin typeface="Calibri" pitchFamily="34" charset="0"/>
                <a:cs typeface="Calibri" pitchFamily="34" charset="0"/>
              </a:rPr>
              <a:t>The atrioventricular bundle of His consists of modified cardiomyocytes</a:t>
            </a:r>
          </a:p>
        </p:txBody>
      </p:sp>
      <p:sp>
        <p:nvSpPr>
          <p:cNvPr id="46084" name="TextBox 1"/>
          <p:cNvSpPr txBox="1">
            <a:spLocks noChangeArrowheads="1"/>
          </p:cNvSpPr>
          <p:nvPr/>
        </p:nvSpPr>
        <p:spPr bwMode="auto">
          <a:xfrm>
            <a:off x="228600" y="1447800"/>
            <a:ext cx="1692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a:latin typeface="Calibri" pitchFamily="34" charset="0"/>
                <a:cs typeface="Calibri" pitchFamily="34" charset="0"/>
              </a:rPr>
              <a:t>cardiac skeleton</a:t>
            </a:r>
          </a:p>
        </p:txBody>
      </p:sp>
      <p:sp>
        <p:nvSpPr>
          <p:cNvPr id="46085" name="TextBox 5"/>
          <p:cNvSpPr txBox="1">
            <a:spLocks noChangeArrowheads="1"/>
          </p:cNvSpPr>
          <p:nvPr/>
        </p:nvSpPr>
        <p:spPr bwMode="auto">
          <a:xfrm rot="-411170">
            <a:off x="5380038" y="4267200"/>
            <a:ext cx="1446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b="1">
                <a:latin typeface="Calibri" pitchFamily="34" charset="0"/>
                <a:cs typeface="Calibri" pitchFamily="34" charset="0"/>
              </a:rPr>
              <a:t>bundle of His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MedHistoUsers\Velkey\Image Files\purkinje fiber40x.jpg"/>
          <p:cNvPicPr>
            <a:picLocks noChangeAspect="1" noChangeArrowheads="1"/>
          </p:cNvPicPr>
          <p:nvPr/>
        </p:nvPicPr>
        <p:blipFill>
          <a:blip r:embed="rId2">
            <a:extLst>
              <a:ext uri="{28A0092B-C50C-407E-A947-70E740481C1C}">
                <a14:useLocalDpi xmlns:a14="http://schemas.microsoft.com/office/drawing/2010/main" val="0"/>
              </a:ext>
            </a:extLst>
          </a:blip>
          <a:srcRect t="2789" b="4951"/>
          <a:stretch>
            <a:fillRect/>
          </a:stretch>
        </p:blipFill>
        <p:spPr bwMode="auto">
          <a:xfrm>
            <a:off x="0" y="530225"/>
            <a:ext cx="9144000" cy="632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2"/>
          <p:cNvSpPr txBox="1">
            <a:spLocks noChangeArrowheads="1"/>
          </p:cNvSpPr>
          <p:nvPr/>
        </p:nvSpPr>
        <p:spPr bwMode="auto">
          <a:xfrm>
            <a:off x="0" y="0"/>
            <a:ext cx="91440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latin typeface="Calibri" pitchFamily="34" charset="0"/>
                <a:cs typeface="Calibri" pitchFamily="34" charset="0"/>
              </a:rPr>
              <a:t>Purkinje Fibers are also specialized convey depolarization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C:\MedHistoUsers\Velkey\Image Files\muscular artery med mag10x.jpg"/>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4149725" y="1066800"/>
            <a:ext cx="49942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4149725" cy="1143000"/>
          </a:xfrm>
        </p:spPr>
        <p:txBody>
          <a:bodyPr rtlCol="0">
            <a:normAutofit fontScale="90000"/>
          </a:bodyPr>
          <a:lstStyle/>
          <a:p>
            <a:pPr eaLnBrk="1" fontAlgn="auto" hangingPunct="1">
              <a:spcAft>
                <a:spcPts val="0"/>
              </a:spcAft>
              <a:defRPr/>
            </a:pPr>
            <a:r>
              <a:rPr lang="en-US" b="1" dirty="0" smtClean="0"/>
              <a:t>Muscular Arteries</a:t>
            </a:r>
            <a:r>
              <a:rPr lang="en-US" dirty="0" smtClean="0"/>
              <a:t/>
            </a:r>
            <a:br>
              <a:rPr lang="en-US" dirty="0" smtClean="0"/>
            </a:br>
            <a:r>
              <a:rPr lang="en-US" sz="3100" dirty="0" smtClean="0"/>
              <a:t>named arteries of the body</a:t>
            </a:r>
          </a:p>
        </p:txBody>
      </p:sp>
      <p:sp>
        <p:nvSpPr>
          <p:cNvPr id="3" name="Content Placeholder 2"/>
          <p:cNvSpPr>
            <a:spLocks noGrp="1"/>
          </p:cNvSpPr>
          <p:nvPr>
            <p:ph idx="1"/>
          </p:nvPr>
        </p:nvSpPr>
        <p:spPr>
          <a:xfrm>
            <a:off x="76200" y="1295400"/>
            <a:ext cx="4073525" cy="4830763"/>
          </a:xfrm>
        </p:spPr>
        <p:txBody>
          <a:bodyPr rtlCol="0">
            <a:normAutofit fontScale="92500" lnSpcReduction="20000"/>
          </a:bodyPr>
          <a:lstStyle/>
          <a:p>
            <a:pPr marL="233363" indent="-233363" eaLnBrk="1" fontAlgn="auto" hangingPunct="1">
              <a:spcAft>
                <a:spcPts val="0"/>
              </a:spcAft>
              <a:buFontTx/>
              <a:buChar char="•"/>
              <a:defRPr/>
            </a:pPr>
            <a:r>
              <a:rPr lang="en-US" sz="1800" dirty="0" smtClean="0"/>
              <a:t>Distribute blood to organs and tissues</a:t>
            </a:r>
          </a:p>
          <a:p>
            <a:pPr marL="233363" indent="-233363" eaLnBrk="1" fontAlgn="auto" hangingPunct="1">
              <a:spcAft>
                <a:spcPts val="0"/>
              </a:spcAft>
              <a:buFontTx/>
              <a:buChar char="•"/>
              <a:defRPr/>
            </a:pPr>
            <a:r>
              <a:rPr lang="en-US" sz="1800" dirty="0" smtClean="0"/>
              <a:t>Regulate blood flow to organs and tissues (via smooth muscle contraction)</a:t>
            </a:r>
            <a:endParaRPr lang="en-US" sz="1600" dirty="0" smtClean="0"/>
          </a:p>
          <a:p>
            <a:pPr marL="0" indent="0" eaLnBrk="1" fontAlgn="auto" hangingPunct="1">
              <a:spcAft>
                <a:spcPts val="0"/>
              </a:spcAft>
              <a:buFont typeface="Arial" pitchFamily="34" charset="0"/>
              <a:buNone/>
              <a:defRPr/>
            </a:pPr>
            <a:endParaRPr lang="en-US" sz="2000" b="1" dirty="0" smtClean="0"/>
          </a:p>
          <a:p>
            <a:pPr marL="0" indent="0" eaLnBrk="1" fontAlgn="auto" hangingPunct="1">
              <a:spcAft>
                <a:spcPts val="0"/>
              </a:spcAft>
              <a:buFont typeface="Arial" pitchFamily="34" charset="0"/>
              <a:buNone/>
              <a:defRPr/>
            </a:pPr>
            <a:r>
              <a:rPr lang="en-US" sz="2000" b="1" dirty="0" smtClean="0"/>
              <a:t>Characteristic Features</a:t>
            </a:r>
            <a:endParaRPr lang="en-US" sz="1600" b="1" dirty="0" smtClean="0"/>
          </a:p>
          <a:p>
            <a:pPr marL="233363" indent="-233363" eaLnBrk="1" fontAlgn="auto" hangingPunct="1">
              <a:spcAft>
                <a:spcPts val="0"/>
              </a:spcAft>
              <a:buFontTx/>
              <a:buChar char="•"/>
              <a:defRPr/>
            </a:pPr>
            <a:r>
              <a:rPr lang="en-US" sz="1800" dirty="0" smtClean="0"/>
              <a:t>Tunica intima </a:t>
            </a:r>
          </a:p>
          <a:p>
            <a:pPr marL="574675" lvl="1" indent="-234950" eaLnBrk="1" fontAlgn="auto" hangingPunct="1">
              <a:spcAft>
                <a:spcPts val="0"/>
              </a:spcAft>
              <a:buFont typeface="Arial" pitchFamily="34" charset="0"/>
              <a:buChar char="–"/>
              <a:defRPr/>
            </a:pPr>
            <a:r>
              <a:rPr lang="en-US" sz="1600" dirty="0" smtClean="0"/>
              <a:t>thinner </a:t>
            </a:r>
            <a:r>
              <a:rPr lang="en-US" sz="1600" dirty="0" err="1" smtClean="0"/>
              <a:t>subendothelial</a:t>
            </a:r>
            <a:r>
              <a:rPr lang="en-US" sz="1600" dirty="0" smtClean="0"/>
              <a:t> layer </a:t>
            </a:r>
          </a:p>
          <a:p>
            <a:pPr marL="574675" lvl="1" indent="-234950" eaLnBrk="1" fontAlgn="auto" hangingPunct="1">
              <a:spcAft>
                <a:spcPts val="0"/>
              </a:spcAft>
              <a:buFont typeface="Arial" pitchFamily="34" charset="0"/>
              <a:buChar char="–"/>
              <a:defRPr/>
            </a:pPr>
            <a:r>
              <a:rPr lang="en-US" sz="1600" dirty="0" smtClean="0"/>
              <a:t>(compared to elastic arteries)</a:t>
            </a:r>
          </a:p>
          <a:p>
            <a:pPr marL="574675" lvl="1" indent="-234950" eaLnBrk="1" fontAlgn="auto" hangingPunct="1">
              <a:spcAft>
                <a:spcPts val="0"/>
              </a:spcAft>
              <a:buFont typeface="Arial" pitchFamily="34" charset="0"/>
              <a:buChar char="–"/>
              <a:defRPr/>
            </a:pPr>
            <a:r>
              <a:rPr lang="en-US" sz="1600" dirty="0" err="1" smtClean="0"/>
              <a:t>myoendothelial</a:t>
            </a:r>
            <a:r>
              <a:rPr lang="en-US" sz="1600" dirty="0" smtClean="0"/>
              <a:t> junctions</a:t>
            </a:r>
          </a:p>
          <a:p>
            <a:pPr marL="574675" lvl="1" indent="-234950" eaLnBrk="1" fontAlgn="auto" hangingPunct="1">
              <a:spcAft>
                <a:spcPts val="0"/>
              </a:spcAft>
              <a:buFont typeface="Arial" pitchFamily="34" charset="0"/>
              <a:buChar char="–"/>
              <a:defRPr/>
            </a:pPr>
            <a:r>
              <a:rPr lang="en-US" sz="1600" dirty="0" smtClean="0"/>
              <a:t>distinct internal elastic lamina</a:t>
            </a:r>
          </a:p>
          <a:p>
            <a:pPr lvl="1" eaLnBrk="1" fontAlgn="auto" hangingPunct="1">
              <a:spcAft>
                <a:spcPts val="0"/>
              </a:spcAft>
              <a:buFont typeface="Arial" pitchFamily="34" charset="0"/>
              <a:buChar char="–"/>
              <a:defRPr/>
            </a:pPr>
            <a:endParaRPr lang="en-US" sz="1600" dirty="0" smtClean="0"/>
          </a:p>
          <a:p>
            <a:pPr marL="233363" indent="-233363" eaLnBrk="1" fontAlgn="auto" hangingPunct="1">
              <a:spcAft>
                <a:spcPts val="0"/>
              </a:spcAft>
              <a:buFontTx/>
              <a:buChar char="•"/>
              <a:defRPr/>
            </a:pPr>
            <a:r>
              <a:rPr lang="en-US" sz="1800" dirty="0" smtClean="0"/>
              <a:t>Tunica media</a:t>
            </a:r>
          </a:p>
          <a:p>
            <a:pPr marL="574675" lvl="1" indent="-234950" eaLnBrk="1" fontAlgn="auto" hangingPunct="1">
              <a:spcAft>
                <a:spcPts val="0"/>
              </a:spcAft>
              <a:buFont typeface="Arial" pitchFamily="34" charset="0"/>
              <a:buChar char="–"/>
              <a:defRPr/>
            </a:pPr>
            <a:r>
              <a:rPr lang="en-US" sz="1600" dirty="0" smtClean="0"/>
              <a:t>3-40 layers of VSMCs</a:t>
            </a:r>
          </a:p>
          <a:p>
            <a:pPr marL="574675" lvl="1" indent="-234950" eaLnBrk="1" fontAlgn="auto" hangingPunct="1">
              <a:spcAft>
                <a:spcPts val="0"/>
              </a:spcAft>
              <a:buFont typeface="Arial" pitchFamily="34" charset="0"/>
              <a:buChar char="–"/>
              <a:defRPr/>
            </a:pPr>
            <a:r>
              <a:rPr lang="en-US" sz="1600" dirty="0" smtClean="0"/>
              <a:t>elastic fibers are interspersed</a:t>
            </a:r>
          </a:p>
          <a:p>
            <a:pPr marL="574675" lvl="1" indent="-234950" eaLnBrk="1" fontAlgn="auto" hangingPunct="1">
              <a:spcAft>
                <a:spcPts val="0"/>
              </a:spcAft>
              <a:buFont typeface="Arial" pitchFamily="34" charset="0"/>
              <a:buChar char="–"/>
              <a:defRPr/>
            </a:pPr>
            <a:r>
              <a:rPr lang="en-US" sz="1600" dirty="0" smtClean="0"/>
              <a:t>external elastic lamina evident</a:t>
            </a:r>
          </a:p>
          <a:p>
            <a:pPr lvl="1" eaLnBrk="1" fontAlgn="auto" hangingPunct="1">
              <a:spcAft>
                <a:spcPts val="0"/>
              </a:spcAft>
              <a:buFont typeface="Arial" pitchFamily="34" charset="0"/>
              <a:buChar char="–"/>
              <a:defRPr/>
            </a:pPr>
            <a:endParaRPr lang="en-US" sz="1600" dirty="0" smtClean="0"/>
          </a:p>
          <a:p>
            <a:pPr marL="233363" indent="-233363" eaLnBrk="1" fontAlgn="auto" hangingPunct="1">
              <a:spcAft>
                <a:spcPts val="0"/>
              </a:spcAft>
              <a:buFontTx/>
              <a:buChar char="•"/>
              <a:defRPr/>
            </a:pPr>
            <a:r>
              <a:rPr lang="en-US" sz="1800" dirty="0" smtClean="0"/>
              <a:t>Tunica adventitia</a:t>
            </a:r>
          </a:p>
          <a:p>
            <a:pPr marL="574675" lvl="1" indent="-234950" eaLnBrk="1" fontAlgn="auto" hangingPunct="1">
              <a:spcAft>
                <a:spcPts val="0"/>
              </a:spcAft>
              <a:buFont typeface="Arial" pitchFamily="34" charset="0"/>
              <a:buChar char="–"/>
              <a:defRPr/>
            </a:pPr>
            <a:r>
              <a:rPr lang="en-US" sz="1600" dirty="0" smtClean="0"/>
              <a:t>thinner than media</a:t>
            </a:r>
          </a:p>
          <a:p>
            <a:pPr marL="574675" lvl="1" indent="-234950" eaLnBrk="1" fontAlgn="auto" hangingPunct="1">
              <a:spcAft>
                <a:spcPts val="0"/>
              </a:spcAft>
              <a:buFont typeface="Arial" pitchFamily="34" charset="0"/>
              <a:buChar char="–"/>
              <a:defRPr/>
            </a:pPr>
            <a:r>
              <a:rPr lang="en-US" sz="1600" dirty="0" smtClean="0"/>
              <a:t>larger arteries have prominent vasa </a:t>
            </a:r>
            <a:r>
              <a:rPr lang="en-US" sz="1600" dirty="0" err="1" smtClean="0"/>
              <a:t>vasorum</a:t>
            </a:r>
            <a:endParaRPr lang="en-US" dirty="0" smtClean="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028" descr="C:\MedHistoUsers\Velkey\Image Files\medium artery40x.jpg"/>
          <p:cNvPicPr>
            <a:picLocks noChangeAspect="1" noChangeArrowheads="1"/>
          </p:cNvPicPr>
          <p:nvPr/>
        </p:nvPicPr>
        <p:blipFill>
          <a:blip r:embed="rId2">
            <a:extLst>
              <a:ext uri="{28A0092B-C50C-407E-A947-70E740481C1C}">
                <a14:useLocalDpi xmlns:a14="http://schemas.microsoft.com/office/drawing/2010/main" val="0"/>
              </a:ext>
            </a:extLst>
          </a:blip>
          <a:srcRect l="30698"/>
          <a:stretch>
            <a:fillRect/>
          </a:stretch>
        </p:blipFill>
        <p:spPr bwMode="auto">
          <a:xfrm>
            <a:off x="2806700" y="0"/>
            <a:ext cx="6337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1"/>
          <p:cNvSpPr>
            <a:spLocks noGrp="1"/>
          </p:cNvSpPr>
          <p:nvPr>
            <p:ph type="title"/>
          </p:nvPr>
        </p:nvSpPr>
        <p:spPr>
          <a:xfrm>
            <a:off x="0" y="469900"/>
            <a:ext cx="2806700" cy="596900"/>
          </a:xfrm>
        </p:spPr>
        <p:txBody>
          <a:bodyPr/>
          <a:lstStyle/>
          <a:p>
            <a:pPr algn="ctr" eaLnBrk="1" hangingPunct="1"/>
            <a:r>
              <a:rPr lang="en-US" sz="3600" smtClean="0">
                <a:cs typeface="Calibri" pitchFamily="34" charset="0"/>
              </a:rPr>
              <a:t>Vessel Tunics</a:t>
            </a:r>
            <a:endParaRPr lang="en-US" sz="3600" smtClean="0"/>
          </a:p>
        </p:txBody>
      </p:sp>
      <p:sp>
        <p:nvSpPr>
          <p:cNvPr id="4" name="Text Placeholder 3"/>
          <p:cNvSpPr>
            <a:spLocks noGrp="1"/>
          </p:cNvSpPr>
          <p:nvPr>
            <p:ph type="body" sz="half" idx="2"/>
          </p:nvPr>
        </p:nvSpPr>
        <p:spPr>
          <a:xfrm>
            <a:off x="0" y="1557338"/>
            <a:ext cx="3008313" cy="4691062"/>
          </a:xfrm>
        </p:spPr>
        <p:txBody>
          <a:bodyPr rtlCol="0">
            <a:normAutofit lnSpcReduction="10000"/>
          </a:bodyPr>
          <a:lstStyle/>
          <a:p>
            <a:pPr eaLnBrk="1" fontAlgn="auto" hangingPunct="1">
              <a:spcAft>
                <a:spcPts val="0"/>
              </a:spcAft>
              <a:buFont typeface="Arial" pitchFamily="34" charset="0"/>
              <a:buNone/>
              <a:defRPr/>
            </a:pPr>
            <a:r>
              <a:rPr lang="en-US" sz="1800" dirty="0" smtClean="0">
                <a:cs typeface="Calibri" pitchFamily="34" charset="0"/>
              </a:rPr>
              <a:t>A.  Tunica Intima</a:t>
            </a:r>
          </a:p>
          <a:p>
            <a:pPr lvl="1" eaLnBrk="1" fontAlgn="auto" hangingPunct="1">
              <a:spcAft>
                <a:spcPts val="0"/>
              </a:spcAft>
              <a:buFontTx/>
              <a:buChar char="•"/>
              <a:defRPr/>
            </a:pPr>
            <a:r>
              <a:rPr lang="en-US" sz="1600" dirty="0" smtClean="0">
                <a:cs typeface="Calibri" pitchFamily="34" charset="0"/>
              </a:rPr>
              <a:t>endothelium</a:t>
            </a:r>
          </a:p>
          <a:p>
            <a:pPr lvl="1" eaLnBrk="1" fontAlgn="auto" hangingPunct="1">
              <a:spcAft>
                <a:spcPts val="0"/>
              </a:spcAft>
              <a:buFontTx/>
              <a:buChar char="•"/>
              <a:defRPr/>
            </a:pPr>
            <a:r>
              <a:rPr lang="en-US" sz="1600" dirty="0" err="1" smtClean="0">
                <a:cs typeface="Calibri" pitchFamily="34" charset="0"/>
              </a:rPr>
              <a:t>subendothelium</a:t>
            </a:r>
            <a:endParaRPr lang="en-US" sz="1600" dirty="0" smtClean="0">
              <a:cs typeface="Calibri" pitchFamily="34" charset="0"/>
            </a:endParaRPr>
          </a:p>
          <a:p>
            <a:pPr lvl="2" eaLnBrk="1" fontAlgn="auto" hangingPunct="1">
              <a:spcAft>
                <a:spcPts val="0"/>
              </a:spcAft>
              <a:buFont typeface="Arial" pitchFamily="34" charset="0"/>
              <a:buNone/>
              <a:defRPr/>
            </a:pPr>
            <a:r>
              <a:rPr lang="en-US" sz="1400" dirty="0" smtClean="0">
                <a:cs typeface="Calibri" pitchFamily="34" charset="0"/>
              </a:rPr>
              <a:t>connective tissue</a:t>
            </a:r>
          </a:p>
          <a:p>
            <a:pPr lvl="2" eaLnBrk="1" fontAlgn="auto" hangingPunct="1">
              <a:spcAft>
                <a:spcPts val="0"/>
              </a:spcAft>
              <a:buFont typeface="Arial" pitchFamily="34" charset="0"/>
              <a:buNone/>
              <a:defRPr/>
            </a:pPr>
            <a:r>
              <a:rPr lang="en-US" sz="1400" dirty="0" smtClean="0">
                <a:cs typeface="Calibri" pitchFamily="34" charset="0"/>
              </a:rPr>
              <a:t>smooth muscle</a:t>
            </a:r>
          </a:p>
          <a:p>
            <a:pPr lvl="2" eaLnBrk="1" fontAlgn="auto" hangingPunct="1">
              <a:spcAft>
                <a:spcPts val="0"/>
              </a:spcAft>
              <a:buFont typeface="Arial" pitchFamily="34" charset="0"/>
              <a:buNone/>
              <a:defRPr/>
            </a:pPr>
            <a:r>
              <a:rPr lang="en-US" sz="1400" dirty="0" smtClean="0">
                <a:cs typeface="Calibri" pitchFamily="34" charset="0"/>
              </a:rPr>
              <a:t>(longitudinal fibers)</a:t>
            </a:r>
            <a:endParaRPr lang="en-US" sz="1600" dirty="0" smtClean="0">
              <a:cs typeface="Calibri" pitchFamily="34" charset="0"/>
            </a:endParaRPr>
          </a:p>
          <a:p>
            <a:pPr lvl="1" eaLnBrk="1" fontAlgn="auto" hangingPunct="1">
              <a:spcAft>
                <a:spcPts val="0"/>
              </a:spcAft>
              <a:buFontTx/>
              <a:buChar char="•"/>
              <a:defRPr/>
            </a:pPr>
            <a:r>
              <a:rPr lang="en-US" sz="1600" dirty="0" smtClean="0">
                <a:cs typeface="Calibri" pitchFamily="34" charset="0"/>
              </a:rPr>
              <a:t>internal elastic lamina</a:t>
            </a:r>
          </a:p>
          <a:p>
            <a:pPr lvl="1" eaLnBrk="1" fontAlgn="auto" hangingPunct="1">
              <a:spcAft>
                <a:spcPts val="0"/>
              </a:spcAft>
              <a:buFont typeface="Arial" pitchFamily="34" charset="0"/>
              <a:buNone/>
              <a:defRPr/>
            </a:pPr>
            <a:endParaRPr lang="en-US" sz="1600" dirty="0" smtClean="0">
              <a:cs typeface="Calibri" pitchFamily="34" charset="0"/>
            </a:endParaRPr>
          </a:p>
          <a:p>
            <a:pPr eaLnBrk="1" fontAlgn="auto" hangingPunct="1">
              <a:spcAft>
                <a:spcPts val="0"/>
              </a:spcAft>
              <a:buFont typeface="Arial" pitchFamily="34" charset="0"/>
              <a:buNone/>
              <a:defRPr/>
            </a:pPr>
            <a:r>
              <a:rPr lang="en-US" sz="1800" dirty="0" smtClean="0">
                <a:cs typeface="Calibri" pitchFamily="34" charset="0"/>
              </a:rPr>
              <a:t>B. Tunica Media</a:t>
            </a:r>
          </a:p>
          <a:p>
            <a:pPr lvl="1" eaLnBrk="1" fontAlgn="auto" hangingPunct="1">
              <a:spcAft>
                <a:spcPts val="0"/>
              </a:spcAft>
              <a:buFontTx/>
              <a:buChar char="•"/>
              <a:defRPr/>
            </a:pPr>
            <a:r>
              <a:rPr lang="en-US" sz="1600" dirty="0" smtClean="0">
                <a:cs typeface="Calibri" pitchFamily="34" charset="0"/>
              </a:rPr>
              <a:t>vascular smooth muscle</a:t>
            </a:r>
          </a:p>
          <a:p>
            <a:pPr lvl="1" eaLnBrk="1" fontAlgn="auto" hangingPunct="1">
              <a:spcAft>
                <a:spcPts val="0"/>
              </a:spcAft>
              <a:buFontTx/>
              <a:buChar char="•"/>
              <a:defRPr/>
            </a:pPr>
            <a:r>
              <a:rPr lang="en-US" sz="1600" dirty="0" smtClean="0">
                <a:cs typeface="Calibri" pitchFamily="34" charset="0"/>
              </a:rPr>
              <a:t>external elastic lamina</a:t>
            </a:r>
          </a:p>
          <a:p>
            <a:pPr lvl="1" eaLnBrk="1" fontAlgn="auto" hangingPunct="1">
              <a:spcAft>
                <a:spcPts val="0"/>
              </a:spcAft>
              <a:buFont typeface="Arial" pitchFamily="34" charset="0"/>
              <a:buNone/>
              <a:defRPr/>
            </a:pPr>
            <a:r>
              <a:rPr lang="en-US" sz="1600" dirty="0" smtClean="0">
                <a:cs typeface="Calibri" pitchFamily="34" charset="0"/>
              </a:rPr>
              <a:t>(circular fibers)</a:t>
            </a:r>
          </a:p>
          <a:p>
            <a:pPr eaLnBrk="1" fontAlgn="auto" hangingPunct="1">
              <a:spcAft>
                <a:spcPts val="0"/>
              </a:spcAft>
              <a:buFont typeface="Arial" pitchFamily="34" charset="0"/>
              <a:buNone/>
              <a:defRPr/>
            </a:pPr>
            <a:endParaRPr lang="en-US" sz="1800" dirty="0" smtClean="0">
              <a:cs typeface="Calibri" pitchFamily="34" charset="0"/>
            </a:endParaRPr>
          </a:p>
          <a:p>
            <a:pPr eaLnBrk="1" fontAlgn="auto" hangingPunct="1">
              <a:spcAft>
                <a:spcPts val="0"/>
              </a:spcAft>
              <a:buFont typeface="Arial" pitchFamily="34" charset="0"/>
              <a:buNone/>
              <a:defRPr/>
            </a:pPr>
            <a:r>
              <a:rPr lang="en-US" sz="1800" dirty="0" smtClean="0">
                <a:cs typeface="Calibri" pitchFamily="34" charset="0"/>
              </a:rPr>
              <a:t>C. Tunica Adventitia</a:t>
            </a:r>
          </a:p>
          <a:p>
            <a:pPr lvl="1" eaLnBrk="1" fontAlgn="auto" hangingPunct="1">
              <a:spcAft>
                <a:spcPts val="0"/>
              </a:spcAft>
              <a:buFontTx/>
              <a:buChar char="•"/>
              <a:defRPr/>
            </a:pPr>
            <a:r>
              <a:rPr lang="en-US" sz="1600" dirty="0" smtClean="0">
                <a:cs typeface="Calibri" pitchFamily="34" charset="0"/>
              </a:rPr>
              <a:t>connective tissue</a:t>
            </a:r>
          </a:p>
          <a:p>
            <a:pPr lvl="1" eaLnBrk="1" fontAlgn="auto" hangingPunct="1">
              <a:spcAft>
                <a:spcPts val="0"/>
              </a:spcAft>
              <a:buFont typeface="Arial" pitchFamily="34" charset="0"/>
              <a:buNone/>
              <a:defRPr/>
            </a:pPr>
            <a:r>
              <a:rPr lang="en-US" sz="1600" dirty="0" smtClean="0">
                <a:cs typeface="Calibri" pitchFamily="34" charset="0"/>
              </a:rPr>
              <a:t>(longitudinal)</a:t>
            </a:r>
            <a:endParaRPr lang="en-US" sz="1800" dirty="0" smtClean="0">
              <a:cs typeface="Calibri" pitchFamily="34" charset="0"/>
            </a:endParaRPr>
          </a:p>
          <a:p>
            <a:pPr eaLnBrk="1" fontAlgn="auto" hangingPunct="1">
              <a:spcAft>
                <a:spcPts val="0"/>
              </a:spcAft>
              <a:buFont typeface="Arial" pitchFamily="34" charset="0"/>
              <a:buNone/>
              <a:defRPr/>
            </a:pPr>
            <a:endParaRPr lang="en-US" dirty="0" smtClean="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026" descr="C:\MedHistoUsers\Velkey\Image Files\subendothelial thickening4x.jpg"/>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1066800" y="914400"/>
            <a:ext cx="7010400" cy="593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le 1"/>
          <p:cNvSpPr>
            <a:spLocks noGrp="1"/>
          </p:cNvSpPr>
          <p:nvPr>
            <p:ph type="title"/>
          </p:nvPr>
        </p:nvSpPr>
        <p:spPr>
          <a:xfrm>
            <a:off x="0" y="0"/>
            <a:ext cx="9144000" cy="838200"/>
          </a:xfrm>
        </p:spPr>
        <p:txBody>
          <a:bodyPr/>
          <a:lstStyle/>
          <a:p>
            <a:r>
              <a:rPr lang="en-US" sz="4000" smtClean="0"/>
              <a:t>Arteries often exhibit intimal thickening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MedHistoUsers\Velkey\Image Files\subendothelial thickening20x.jpg"/>
          <p:cNvPicPr>
            <a:picLocks noChangeAspect="1" noChangeArrowheads="1"/>
          </p:cNvPicPr>
          <p:nvPr/>
        </p:nvPicPr>
        <p:blipFill>
          <a:blip r:embed="rId2">
            <a:lum contrast="10000"/>
            <a:extLst>
              <a:ext uri="{28A0092B-C50C-407E-A947-70E740481C1C}">
                <a14:useLocalDpi xmlns:a14="http://schemas.microsoft.com/office/drawing/2010/main" val="0"/>
              </a:ext>
            </a:extLst>
          </a:blip>
          <a:srcRect r="16176"/>
          <a:stretch>
            <a:fillRect/>
          </a:stretch>
        </p:blipFill>
        <p:spPr bwMode="auto">
          <a:xfrm>
            <a:off x="1925638" y="0"/>
            <a:ext cx="72183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itle 1"/>
          <p:cNvSpPr>
            <a:spLocks noGrp="1"/>
          </p:cNvSpPr>
          <p:nvPr>
            <p:ph type="title"/>
          </p:nvPr>
        </p:nvSpPr>
        <p:spPr>
          <a:xfrm>
            <a:off x="0" y="25400"/>
            <a:ext cx="4191000" cy="1143000"/>
          </a:xfrm>
        </p:spPr>
        <p:txBody>
          <a:bodyPr/>
          <a:lstStyle/>
          <a:p>
            <a:r>
              <a:rPr lang="en-US" sz="3600" b="1" smtClean="0">
                <a:solidFill>
                  <a:schemeClr val="tx1"/>
                </a:solidFill>
              </a:rPr>
              <a:t>Intimal Thickening</a:t>
            </a:r>
          </a:p>
        </p:txBody>
      </p:sp>
      <p:sp>
        <p:nvSpPr>
          <p:cNvPr id="3" name="Content Placeholder 2"/>
          <p:cNvSpPr>
            <a:spLocks noGrp="1"/>
          </p:cNvSpPr>
          <p:nvPr>
            <p:ph idx="1"/>
          </p:nvPr>
        </p:nvSpPr>
        <p:spPr>
          <a:xfrm>
            <a:off x="-3175" y="1600200"/>
            <a:ext cx="3813175" cy="4114800"/>
          </a:xfrm>
        </p:spPr>
        <p:txBody>
          <a:bodyPr/>
          <a:lstStyle/>
          <a:p>
            <a:pPr marL="0" indent="0">
              <a:buFontTx/>
              <a:buNone/>
              <a:defRPr/>
            </a:pPr>
            <a:r>
              <a:rPr lang="en-US" sz="2800" b="1" dirty="0" smtClean="0"/>
              <a:t>Arteriosclerosis</a:t>
            </a:r>
          </a:p>
          <a:p>
            <a:pPr marL="169863" lvl="1" indent="0">
              <a:spcBef>
                <a:spcPts val="0"/>
              </a:spcBef>
              <a:buFontTx/>
              <a:buNone/>
              <a:defRPr/>
            </a:pPr>
            <a:r>
              <a:rPr lang="en-US" sz="1600" dirty="0" smtClean="0"/>
              <a:t>“Normal” changes with age</a:t>
            </a:r>
          </a:p>
          <a:p>
            <a:pPr marL="404813" lvl="1" indent="-234950">
              <a:spcBef>
                <a:spcPts val="0"/>
              </a:spcBef>
              <a:buFont typeface="Arial" pitchFamily="34" charset="0"/>
              <a:buChar char="•"/>
              <a:defRPr/>
            </a:pPr>
            <a:r>
              <a:rPr lang="en-US" sz="1600" dirty="0" smtClean="0"/>
              <a:t>Fibrosis</a:t>
            </a:r>
          </a:p>
          <a:p>
            <a:pPr marL="404813" lvl="1" indent="-234950">
              <a:spcBef>
                <a:spcPts val="0"/>
              </a:spcBef>
              <a:buFont typeface="Arial" pitchFamily="34" charset="0"/>
              <a:buChar char="•"/>
              <a:defRPr/>
            </a:pPr>
            <a:r>
              <a:rPr lang="en-US" sz="1600" dirty="0" smtClean="0"/>
              <a:t>VSMC proliferation</a:t>
            </a:r>
          </a:p>
          <a:p>
            <a:pPr marL="404813" lvl="1" indent="-234950">
              <a:spcBef>
                <a:spcPts val="0"/>
              </a:spcBef>
              <a:buFont typeface="Arial" pitchFamily="34" charset="0"/>
              <a:buChar char="•"/>
              <a:defRPr/>
            </a:pPr>
            <a:r>
              <a:rPr lang="en-US" sz="1600" dirty="0" smtClean="0"/>
              <a:t>Elastic fragmentation</a:t>
            </a:r>
          </a:p>
          <a:p>
            <a:pPr marL="404813" lvl="1" indent="-234950">
              <a:spcBef>
                <a:spcPts val="0"/>
              </a:spcBef>
              <a:buFont typeface="Arial" pitchFamily="34" charset="0"/>
              <a:buChar char="•"/>
              <a:defRPr/>
            </a:pPr>
            <a:endParaRPr lang="en-US" sz="1600" dirty="0" smtClean="0"/>
          </a:p>
          <a:p>
            <a:pPr marL="0" indent="-230187">
              <a:spcBef>
                <a:spcPts val="0"/>
              </a:spcBef>
              <a:buFontTx/>
              <a:buNone/>
              <a:defRPr/>
            </a:pPr>
            <a:r>
              <a:rPr lang="en-US" sz="2800" b="1" dirty="0" smtClean="0"/>
              <a:t>Atherosclerosis</a:t>
            </a:r>
          </a:p>
          <a:p>
            <a:pPr marL="169863" lvl="1" indent="1588">
              <a:spcBef>
                <a:spcPts val="0"/>
              </a:spcBef>
              <a:buFontTx/>
              <a:buNone/>
              <a:defRPr/>
            </a:pPr>
            <a:r>
              <a:rPr lang="en-US" sz="1600" dirty="0" smtClean="0"/>
              <a:t>Pathological changes (often associated with </a:t>
            </a:r>
            <a:r>
              <a:rPr lang="en-US" sz="1600" dirty="0" err="1" smtClean="0"/>
              <a:t>cholesterolemia</a:t>
            </a:r>
            <a:r>
              <a:rPr lang="en-US" sz="1600" dirty="0" smtClean="0"/>
              <a:t>)</a:t>
            </a:r>
          </a:p>
          <a:p>
            <a:pPr marL="404813" lvl="1" indent="-234950">
              <a:spcBef>
                <a:spcPts val="0"/>
              </a:spcBef>
              <a:buFont typeface="Arial" pitchFamily="34" charset="0"/>
              <a:buChar char="•"/>
              <a:defRPr/>
            </a:pPr>
            <a:r>
              <a:rPr lang="en-US" sz="1600" dirty="0" smtClean="0"/>
              <a:t>Eccentric fibrosis and SMC proliferation</a:t>
            </a:r>
          </a:p>
          <a:p>
            <a:pPr marL="404813" lvl="1" indent="-234950">
              <a:spcBef>
                <a:spcPts val="0"/>
              </a:spcBef>
              <a:buFont typeface="Arial" pitchFamily="34" charset="0"/>
              <a:buChar char="•"/>
              <a:defRPr/>
            </a:pPr>
            <a:r>
              <a:rPr lang="en-US" sz="1600" dirty="0" smtClean="0"/>
              <a:t>Lipid deposition</a:t>
            </a:r>
          </a:p>
          <a:p>
            <a:pPr marL="404813" lvl="1" indent="-234950">
              <a:spcBef>
                <a:spcPts val="0"/>
              </a:spcBef>
              <a:buFont typeface="Arial" pitchFamily="34" charset="0"/>
              <a:buChar char="•"/>
              <a:defRPr/>
            </a:pPr>
            <a:r>
              <a:rPr lang="en-US" sz="1600" dirty="0" smtClean="0"/>
              <a:t>“Foam” cells</a:t>
            </a:r>
          </a:p>
          <a:p>
            <a:pPr marL="404813" lvl="1" indent="-234950">
              <a:spcBef>
                <a:spcPts val="0"/>
              </a:spcBef>
              <a:buFont typeface="Arial" pitchFamily="34" charset="0"/>
              <a:buChar char="•"/>
              <a:defRPr/>
            </a:pPr>
            <a:r>
              <a:rPr lang="en-US" sz="1600" dirty="0" smtClean="0"/>
              <a:t>Necrosis and calcification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0" y="1246188"/>
            <a:ext cx="4572000" cy="514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169863">
              <a:tabLst>
                <a:tab pos="169863" algn="l"/>
              </a:tabLst>
              <a:defRPr sz="2400">
                <a:solidFill>
                  <a:schemeClr val="tx1"/>
                </a:solidFill>
                <a:latin typeface="Times New Roman" pitchFamily="18" charset="0"/>
              </a:defRPr>
            </a:lvl1pPr>
            <a:lvl2pPr>
              <a:tabLst>
                <a:tab pos="169863" algn="l"/>
              </a:tabLst>
              <a:defRPr sz="2400">
                <a:solidFill>
                  <a:schemeClr val="tx1"/>
                </a:solidFill>
                <a:latin typeface="Times New Roman" pitchFamily="18" charset="0"/>
              </a:defRPr>
            </a:lvl2pPr>
            <a:lvl3pPr marL="1143000" indent="-228600">
              <a:tabLst>
                <a:tab pos="169863" algn="l"/>
              </a:tabLst>
              <a:defRPr sz="2400">
                <a:solidFill>
                  <a:schemeClr val="tx1"/>
                </a:solidFill>
                <a:latin typeface="Times New Roman" pitchFamily="18" charset="0"/>
              </a:defRPr>
            </a:lvl3pPr>
            <a:lvl4pPr marL="1600200" indent="-228600">
              <a:tabLst>
                <a:tab pos="169863" algn="l"/>
              </a:tabLst>
              <a:defRPr sz="2400">
                <a:solidFill>
                  <a:schemeClr val="tx1"/>
                </a:solidFill>
                <a:latin typeface="Times New Roman" pitchFamily="18" charset="0"/>
              </a:defRPr>
            </a:lvl4pPr>
            <a:lvl5pPr marL="2057400" indent="-228600">
              <a:tabLst>
                <a:tab pos="169863"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169863"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169863"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169863"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169863" algn="l"/>
              </a:tabLst>
              <a:defRPr sz="2400">
                <a:solidFill>
                  <a:schemeClr val="tx1"/>
                </a:solidFill>
                <a:latin typeface="Times New Roman" pitchFamily="18" charset="0"/>
              </a:defRPr>
            </a:lvl9pPr>
          </a:lstStyle>
          <a:p>
            <a:pPr marL="169863" indent="-169863">
              <a:buFont typeface="Arial" pitchFamily="34" charset="0"/>
              <a:buChar char="•"/>
              <a:defRPr/>
            </a:pPr>
            <a:r>
              <a:rPr lang="en-US" sz="1800" dirty="0" smtClean="0">
                <a:latin typeface="Calibri" pitchFamily="34" charset="0"/>
                <a:cs typeface="Calibri" pitchFamily="34" charset="0"/>
              </a:rPr>
              <a:t>Vascular smooth muscle cells in tunica media make concentric elastic lamina to allow vessel to stretch in response to systolic pulse of blood (allows </a:t>
            </a:r>
            <a:r>
              <a:rPr lang="en-US" sz="1800" b="1" dirty="0" smtClean="0">
                <a:latin typeface="Calibri" pitchFamily="34" charset="0"/>
                <a:cs typeface="Calibri" pitchFamily="34" charset="0"/>
              </a:rPr>
              <a:t>constant</a:t>
            </a:r>
            <a:r>
              <a:rPr lang="en-US" sz="1800" dirty="0" smtClean="0">
                <a:latin typeface="Calibri" pitchFamily="34" charset="0"/>
                <a:cs typeface="Calibri" pitchFamily="34" charset="0"/>
              </a:rPr>
              <a:t> rather than pulsatile flow of blood)</a:t>
            </a:r>
          </a:p>
          <a:p>
            <a:pPr lvl="1">
              <a:defRPr/>
            </a:pPr>
            <a:endParaRPr lang="en-US" sz="1600" b="1" dirty="0" smtClean="0">
              <a:latin typeface="Calibri" pitchFamily="34" charset="0"/>
              <a:cs typeface="Calibri" pitchFamily="34" charset="0"/>
            </a:endParaRPr>
          </a:p>
          <a:p>
            <a:pPr lvl="1">
              <a:defRPr/>
            </a:pPr>
            <a:endParaRPr lang="en-US" sz="1600" b="1" dirty="0" smtClean="0">
              <a:latin typeface="Calibri" pitchFamily="34" charset="0"/>
              <a:cs typeface="Calibri" pitchFamily="34" charset="0"/>
            </a:endParaRPr>
          </a:p>
          <a:p>
            <a:pPr indent="0">
              <a:defRPr/>
            </a:pPr>
            <a:r>
              <a:rPr lang="en-US" b="1" u="sng" dirty="0" smtClean="0">
                <a:latin typeface="Calibri" pitchFamily="34" charset="0"/>
                <a:cs typeface="Calibri" pitchFamily="34" charset="0"/>
              </a:rPr>
              <a:t>Characteristic Features</a:t>
            </a:r>
            <a:endParaRPr lang="en-US" sz="1800" b="1" u="sng" dirty="0" smtClean="0">
              <a:latin typeface="Calibri" pitchFamily="34" charset="0"/>
              <a:cs typeface="Calibri" pitchFamily="34" charset="0"/>
            </a:endParaRPr>
          </a:p>
          <a:p>
            <a:pPr>
              <a:buFontTx/>
              <a:buChar char="•"/>
              <a:defRPr/>
            </a:pPr>
            <a:r>
              <a:rPr lang="en-US" sz="1800" dirty="0" smtClean="0">
                <a:latin typeface="Calibri" pitchFamily="34" charset="0"/>
                <a:cs typeface="Calibri" pitchFamily="34" charset="0"/>
              </a:rPr>
              <a:t>Tunica intima </a:t>
            </a:r>
          </a:p>
          <a:p>
            <a:pPr lvl="1">
              <a:defRPr/>
            </a:pPr>
            <a:r>
              <a:rPr lang="en-US" sz="1600" dirty="0" smtClean="0">
                <a:latin typeface="Calibri" pitchFamily="34" charset="0"/>
                <a:cs typeface="Calibri" pitchFamily="34" charset="0"/>
              </a:rPr>
              <a:t>thickened </a:t>
            </a:r>
            <a:r>
              <a:rPr lang="en-US" sz="1600" dirty="0" err="1" smtClean="0">
                <a:latin typeface="Calibri" pitchFamily="34" charset="0"/>
                <a:cs typeface="Calibri" pitchFamily="34" charset="0"/>
              </a:rPr>
              <a:t>subendothelial</a:t>
            </a:r>
            <a:r>
              <a:rPr lang="en-US" sz="1600" dirty="0" smtClean="0">
                <a:latin typeface="Calibri" pitchFamily="34" charset="0"/>
                <a:cs typeface="Calibri" pitchFamily="34" charset="0"/>
              </a:rPr>
              <a:t> layer</a:t>
            </a:r>
          </a:p>
          <a:p>
            <a:pPr lvl="1">
              <a:defRPr/>
            </a:pPr>
            <a:r>
              <a:rPr lang="en-US" sz="1600" dirty="0" smtClean="0">
                <a:latin typeface="Calibri" pitchFamily="34" charset="0"/>
                <a:cs typeface="Calibri" pitchFamily="34" charset="0"/>
              </a:rPr>
              <a:t>internal elastic lamella obscured</a:t>
            </a:r>
          </a:p>
          <a:p>
            <a:pPr lvl="1">
              <a:defRPr/>
            </a:pPr>
            <a:endParaRPr lang="en-US" sz="1600" dirty="0" smtClean="0">
              <a:latin typeface="Calibri" pitchFamily="34" charset="0"/>
              <a:cs typeface="Calibri" pitchFamily="34" charset="0"/>
            </a:endParaRPr>
          </a:p>
          <a:p>
            <a:pPr>
              <a:buFontTx/>
              <a:buChar char="•"/>
              <a:defRPr/>
            </a:pPr>
            <a:r>
              <a:rPr lang="en-US" sz="1800" b="1" dirty="0" smtClean="0">
                <a:latin typeface="Calibri" pitchFamily="34" charset="0"/>
                <a:cs typeface="Calibri" pitchFamily="34" charset="0"/>
              </a:rPr>
              <a:t>Tunica media</a:t>
            </a:r>
          </a:p>
          <a:p>
            <a:pPr lvl="1">
              <a:defRPr/>
            </a:pPr>
            <a:r>
              <a:rPr lang="en-US" sz="1600" b="1" dirty="0" smtClean="0">
                <a:latin typeface="Calibri" pitchFamily="34" charset="0"/>
                <a:cs typeface="Calibri" pitchFamily="34" charset="0"/>
              </a:rPr>
              <a:t>numerous elastic </a:t>
            </a:r>
            <a:r>
              <a:rPr lang="en-US" sz="1600" b="1" dirty="0" err="1" smtClean="0">
                <a:latin typeface="Calibri" pitchFamily="34" charset="0"/>
                <a:cs typeface="Calibri" pitchFamily="34" charset="0"/>
              </a:rPr>
              <a:t>laminae</a:t>
            </a:r>
            <a:r>
              <a:rPr lang="en-US" sz="1600" b="1" dirty="0" smtClean="0">
                <a:latin typeface="Calibri" pitchFamily="34" charset="0"/>
                <a:cs typeface="Calibri" pitchFamily="34" charset="0"/>
              </a:rPr>
              <a:t> and reticular fibers</a:t>
            </a:r>
          </a:p>
          <a:p>
            <a:pPr lvl="1">
              <a:defRPr/>
            </a:pPr>
            <a:r>
              <a:rPr lang="en-US" sz="1600" b="1" dirty="0" smtClean="0">
                <a:latin typeface="Calibri" pitchFamily="34" charset="0"/>
                <a:cs typeface="Calibri" pitchFamily="34" charset="0"/>
              </a:rPr>
              <a:t>(chief source is VSMCs)</a:t>
            </a:r>
          </a:p>
          <a:p>
            <a:pPr lvl="1">
              <a:defRPr/>
            </a:pPr>
            <a:endParaRPr lang="en-US" sz="1600" dirty="0" smtClean="0">
              <a:latin typeface="Calibri" pitchFamily="34" charset="0"/>
              <a:cs typeface="Calibri" pitchFamily="34" charset="0"/>
            </a:endParaRPr>
          </a:p>
          <a:p>
            <a:pPr>
              <a:buFontTx/>
              <a:buChar char="•"/>
              <a:defRPr/>
            </a:pPr>
            <a:r>
              <a:rPr lang="en-US" sz="1800" dirty="0" smtClean="0">
                <a:latin typeface="Calibri" pitchFamily="34" charset="0"/>
                <a:cs typeface="Calibri" pitchFamily="34" charset="0"/>
              </a:rPr>
              <a:t>Tunica adventitia</a:t>
            </a:r>
          </a:p>
          <a:p>
            <a:pPr lvl="1">
              <a:defRPr/>
            </a:pPr>
            <a:r>
              <a:rPr lang="en-US" sz="1600" dirty="0" smtClean="0">
                <a:latin typeface="Calibri" pitchFamily="34" charset="0"/>
                <a:cs typeface="Calibri" pitchFamily="34" charset="0"/>
              </a:rPr>
              <a:t>relatively thin (compared to vessel wall) with vasa </a:t>
            </a:r>
            <a:r>
              <a:rPr lang="en-US" sz="1600" dirty="0" err="1" smtClean="0">
                <a:latin typeface="Calibri" pitchFamily="34" charset="0"/>
                <a:cs typeface="Calibri" pitchFamily="34" charset="0"/>
              </a:rPr>
              <a:t>vasorum</a:t>
            </a:r>
            <a:r>
              <a:rPr lang="en-US" sz="1600" dirty="0" smtClean="0">
                <a:latin typeface="Calibri" pitchFamily="34" charset="0"/>
                <a:cs typeface="Calibri" pitchFamily="34" charset="0"/>
              </a:rPr>
              <a:t> and nerves</a:t>
            </a:r>
            <a:endParaRPr lang="en-US" dirty="0" smtClean="0">
              <a:latin typeface="Calibri" pitchFamily="34" charset="0"/>
              <a:cs typeface="Calibri" pitchFamily="34" charset="0"/>
            </a:endParaRPr>
          </a:p>
        </p:txBody>
      </p:sp>
      <p:pic>
        <p:nvPicPr>
          <p:cNvPr id="11267" name="Picture 5" descr="C:\MedHistoUsers\Velkey\Image Files\aorta med mag10x.jpg"/>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b="16251"/>
          <a:stretch>
            <a:fillRect/>
          </a:stretch>
        </p:blipFill>
        <p:spPr bwMode="auto">
          <a:xfrm>
            <a:off x="4521200" y="1143000"/>
            <a:ext cx="46228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268" name="Straight Arrow Connector 2"/>
          <p:cNvCxnSpPr>
            <a:cxnSpLocks noChangeShapeType="1"/>
          </p:cNvCxnSpPr>
          <p:nvPr/>
        </p:nvCxnSpPr>
        <p:spPr bwMode="auto">
          <a:xfrm>
            <a:off x="5486400" y="1335088"/>
            <a:ext cx="0" cy="304800"/>
          </a:xfrm>
          <a:prstGeom prst="straightConnector1">
            <a:avLst/>
          </a:prstGeom>
          <a:noFill/>
          <a:ln w="28575" algn="ctr">
            <a:solidFill>
              <a:schemeClr val="tx1"/>
            </a:solidFill>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69" name="TextBox 3"/>
          <p:cNvSpPr txBox="1">
            <a:spLocks noChangeArrowheads="1"/>
          </p:cNvSpPr>
          <p:nvPr/>
        </p:nvSpPr>
        <p:spPr bwMode="auto">
          <a:xfrm>
            <a:off x="4672013" y="1219200"/>
            <a:ext cx="7318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latin typeface="Calibri" pitchFamily="34" charset="0"/>
                <a:cs typeface="Calibri" pitchFamily="34" charset="0"/>
              </a:rPr>
              <a:t>intima</a:t>
            </a:r>
          </a:p>
        </p:txBody>
      </p:sp>
      <p:sp>
        <p:nvSpPr>
          <p:cNvPr id="11270" name="TextBox 6"/>
          <p:cNvSpPr txBox="1">
            <a:spLocks noChangeArrowheads="1"/>
          </p:cNvSpPr>
          <p:nvPr/>
        </p:nvSpPr>
        <p:spPr bwMode="auto">
          <a:xfrm>
            <a:off x="5837238" y="3200400"/>
            <a:ext cx="7159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latin typeface="Calibri" pitchFamily="34" charset="0"/>
                <a:cs typeface="Calibri" pitchFamily="34" charset="0"/>
              </a:rPr>
              <a:t>media</a:t>
            </a:r>
          </a:p>
        </p:txBody>
      </p:sp>
      <p:cxnSp>
        <p:nvCxnSpPr>
          <p:cNvPr id="11271" name="Straight Arrow Connector 7"/>
          <p:cNvCxnSpPr>
            <a:cxnSpLocks noChangeShapeType="1"/>
          </p:cNvCxnSpPr>
          <p:nvPr/>
        </p:nvCxnSpPr>
        <p:spPr bwMode="auto">
          <a:xfrm>
            <a:off x="5791200" y="1752600"/>
            <a:ext cx="0" cy="3352800"/>
          </a:xfrm>
          <a:prstGeom prst="straightConnector1">
            <a:avLst/>
          </a:prstGeom>
          <a:noFill/>
          <a:ln w="28575" algn="ctr">
            <a:solidFill>
              <a:schemeClr val="tx1"/>
            </a:solidFill>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72" name="Straight Arrow Connector 9"/>
          <p:cNvCxnSpPr>
            <a:cxnSpLocks noChangeShapeType="1"/>
          </p:cNvCxnSpPr>
          <p:nvPr/>
        </p:nvCxnSpPr>
        <p:spPr bwMode="auto">
          <a:xfrm>
            <a:off x="6165850" y="5157788"/>
            <a:ext cx="30163" cy="827087"/>
          </a:xfrm>
          <a:prstGeom prst="straightConnector1">
            <a:avLst/>
          </a:prstGeom>
          <a:noFill/>
          <a:ln w="28575" algn="ctr">
            <a:solidFill>
              <a:schemeClr val="tx1"/>
            </a:solidFill>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73" name="TextBox 11"/>
          <p:cNvSpPr txBox="1">
            <a:spLocks noChangeArrowheads="1"/>
          </p:cNvSpPr>
          <p:nvPr/>
        </p:nvSpPr>
        <p:spPr bwMode="auto">
          <a:xfrm>
            <a:off x="6172200" y="5376863"/>
            <a:ext cx="10445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b="1">
                <a:latin typeface="Calibri" pitchFamily="34" charset="0"/>
                <a:cs typeface="Calibri" pitchFamily="34" charset="0"/>
              </a:rPr>
              <a:t>adventitia</a:t>
            </a:r>
          </a:p>
        </p:txBody>
      </p:sp>
      <p:sp>
        <p:nvSpPr>
          <p:cNvPr id="11274" name="Title 1"/>
          <p:cNvSpPr txBox="1">
            <a:spLocks/>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3200" b="1">
                <a:solidFill>
                  <a:schemeClr val="tx2"/>
                </a:solidFill>
                <a:latin typeface="Calibri" pitchFamily="34" charset="0"/>
                <a:cs typeface="Calibri" pitchFamily="34" charset="0"/>
              </a:rPr>
              <a:t>The largest arteries (aorta &amp; pulmonary trunk) have the same general tunics, but very different media</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987</TotalTime>
  <Words>1662</Words>
  <Application>Microsoft Office PowerPoint</Application>
  <PresentationFormat>On-screen Show (4:3)</PresentationFormat>
  <Paragraphs>398</Paragraphs>
  <Slides>44</Slides>
  <Notes>10</Notes>
  <HiddenSlides>0</HiddenSlides>
  <MMClips>0</MMClips>
  <ScaleCrop>false</ScaleCrop>
  <HeadingPairs>
    <vt:vector size="4" baseType="variant">
      <vt:variant>
        <vt:lpstr>Theme</vt:lpstr>
      </vt:variant>
      <vt:variant>
        <vt:i4>2</vt:i4>
      </vt:variant>
      <vt:variant>
        <vt:lpstr>Slide Titles</vt:lpstr>
      </vt:variant>
      <vt:variant>
        <vt:i4>44</vt:i4>
      </vt:variant>
    </vt:vector>
  </HeadingPairs>
  <TitlesOfParts>
    <vt:vector size="46" baseType="lpstr">
      <vt:lpstr>Default Design</vt:lpstr>
      <vt:lpstr>Custom Design</vt:lpstr>
      <vt:lpstr>Histology of the Cardiovascular System</vt:lpstr>
      <vt:lpstr>Circulatory system</vt:lpstr>
      <vt:lpstr>Graph physiology</vt:lpstr>
      <vt:lpstr>Vessel Tunics</vt:lpstr>
      <vt:lpstr>Muscular Arteries named arteries of the body</vt:lpstr>
      <vt:lpstr>Vessel Tunics</vt:lpstr>
      <vt:lpstr>Arteries often exhibit intimal thickening</vt:lpstr>
      <vt:lpstr>Intimal Thickening</vt:lpstr>
      <vt:lpstr>PowerPoint Presentation</vt:lpstr>
      <vt:lpstr>PowerPoint Presentation</vt:lpstr>
      <vt:lpstr>Arteries and veins (and nerves) are often seen together</vt:lpstr>
      <vt:lpstr>PowerPoint Presentation</vt:lpstr>
      <vt:lpstr>PowerPoint Presentation</vt:lpstr>
      <vt:lpstr>PowerPoint Presentation</vt:lpstr>
      <vt:lpstr>PowerPoint Presentation</vt:lpstr>
      <vt:lpstr>PowerPoint Presentation</vt:lpstr>
      <vt:lpstr>PowerPoint Presentation</vt:lpstr>
      <vt:lpstr>Blood-Tissue Barriers</vt:lpstr>
      <vt:lpstr>PowerPoint Presentation</vt:lpstr>
      <vt:lpstr>PowerPoint Presentation</vt:lpstr>
      <vt:lpstr>PowerPoint Presentation</vt:lpstr>
      <vt:lpstr>PowerPoint Presentation</vt:lpstr>
      <vt:lpstr>Venules</vt:lpstr>
      <vt:lpstr>Comparison of venules and arterioles </vt:lpstr>
      <vt:lpstr>Veins</vt:lpstr>
      <vt:lpstr>PowerPoint Presentation</vt:lpstr>
      <vt:lpstr>Wall of the vena cava, showing longitudinal  smooth muscle in adventitia, LM</vt:lpstr>
      <vt:lpstr>PowerPoint Presentation</vt:lpstr>
      <vt:lpstr>Comparison of a small vein and a lymphatic vessel</vt:lpstr>
      <vt:lpstr>Heart, diagram</vt:lpstr>
      <vt:lpstr>Wall of atrium and ventricle, heart,  LM</vt:lpstr>
      <vt:lpstr>PowerPoint Presentation</vt:lpstr>
      <vt:lpstr>PowerPoint Presentation</vt:lpstr>
      <vt:lpstr>Myocardium – cardiomyocytes and associated connective tissue</vt:lpstr>
      <vt:lpstr>Cardiac muscle is striated, but quite different from skeletal muscle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Michigan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 Matthew Velkey</dc:creator>
  <cp:lastModifiedBy>Matt Velkey</cp:lastModifiedBy>
  <cp:revision>50</cp:revision>
  <dcterms:created xsi:type="dcterms:W3CDTF">2002-01-19T20:38:20Z</dcterms:created>
  <dcterms:modified xsi:type="dcterms:W3CDTF">2011-10-17T15:14:21Z</dcterms:modified>
</cp:coreProperties>
</file>