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9" r:id="rId3"/>
    <p:sldId id="306" r:id="rId4"/>
    <p:sldId id="317" r:id="rId5"/>
    <p:sldId id="318" r:id="rId6"/>
    <p:sldId id="261" r:id="rId7"/>
    <p:sldId id="332" r:id="rId8"/>
    <p:sldId id="309" r:id="rId9"/>
    <p:sldId id="260" r:id="rId10"/>
    <p:sldId id="323" r:id="rId11"/>
    <p:sldId id="324" r:id="rId12"/>
    <p:sldId id="319" r:id="rId13"/>
    <p:sldId id="357" r:id="rId14"/>
    <p:sldId id="348" r:id="rId15"/>
    <p:sldId id="362" r:id="rId16"/>
    <p:sldId id="316" r:id="rId17"/>
    <p:sldId id="305" r:id="rId18"/>
    <p:sldId id="360" r:id="rId19"/>
    <p:sldId id="342" r:id="rId20"/>
    <p:sldId id="265" r:id="rId21"/>
    <p:sldId id="337" r:id="rId22"/>
    <p:sldId id="340" r:id="rId23"/>
    <p:sldId id="339" r:id="rId24"/>
    <p:sldId id="266" r:id="rId25"/>
    <p:sldId id="363" r:id="rId26"/>
    <p:sldId id="365" r:id="rId27"/>
    <p:sldId id="366" r:id="rId28"/>
    <p:sldId id="367" r:id="rId29"/>
    <p:sldId id="368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400" r:id="rId46"/>
    <p:sldId id="401" r:id="rId47"/>
    <p:sldId id="402" r:id="rId48"/>
    <p:sldId id="403" r:id="rId49"/>
    <p:sldId id="385" r:id="rId50"/>
    <p:sldId id="386" r:id="rId51"/>
    <p:sldId id="387" r:id="rId52"/>
    <p:sldId id="394" r:id="rId53"/>
    <p:sldId id="395" r:id="rId54"/>
    <p:sldId id="397" r:id="rId55"/>
    <p:sldId id="399" r:id="rId56"/>
    <p:sldId id="404" r:id="rId57"/>
    <p:sldId id="405" r:id="rId58"/>
    <p:sldId id="406" r:id="rId59"/>
    <p:sldId id="407" r:id="rId60"/>
    <p:sldId id="410" r:id="rId61"/>
    <p:sldId id="411" r:id="rId62"/>
    <p:sldId id="412" r:id="rId63"/>
    <p:sldId id="413" r:id="rId64"/>
    <p:sldId id="415" r:id="rId65"/>
    <p:sldId id="364" r:id="rId66"/>
    <p:sldId id="344" r:id="rId67"/>
    <p:sldId id="310" r:id="rId68"/>
    <p:sldId id="343" r:id="rId69"/>
    <p:sldId id="358" r:id="rId70"/>
    <p:sldId id="359" r:id="rId71"/>
    <p:sldId id="349" r:id="rId72"/>
    <p:sldId id="352" r:id="rId73"/>
    <p:sldId id="350" r:id="rId74"/>
    <p:sldId id="269" r:id="rId75"/>
    <p:sldId id="361" r:id="rId76"/>
    <p:sldId id="355" r:id="rId77"/>
    <p:sldId id="351" r:id="rId7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4" autoAdjust="0"/>
    <p:restoredTop sz="94660"/>
  </p:normalViewPr>
  <p:slideViewPr>
    <p:cSldViewPr showGuides="1">
      <p:cViewPr varScale="1">
        <p:scale>
          <a:sx n="83" d="100"/>
          <a:sy n="83" d="100"/>
        </p:scale>
        <p:origin x="-7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E3A105-5052-441D-9900-B96378AFA58A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823434-9EF8-452F-98E0-C4467A4A9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07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288890-7620-4949-A918-D252FD57D6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0C1B8-19DE-4FF1-8BB8-EDA6EC7DE2F1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9A00D-AD84-4BA3-BFC0-B72AE1338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8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CFD55-5335-4A16-B737-DBAEE3818E2E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9BD21-4F49-4B8B-A108-4C9F69C44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0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6E9DA-5354-42F8-B9B7-CE855D89B9E1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FFC8-C720-415B-93AF-4F38D9564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7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80D85-5D89-4B29-BEA3-21819176CB25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63996-BE4F-4D73-894B-87D60E9E7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98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D45D-04F5-4E88-B4C6-2AF5AA355688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255C6-31A7-46D4-B1C9-E16737958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8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43D3F-4309-473A-B347-03C8D66DF4F4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D1AC3-8AA1-4CC8-A548-4FBA9033D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5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50834-A796-4175-9FB3-2ADD09CF948B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3C84B-1807-449B-94A7-3683FA2C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0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3617D-DF49-4C83-9031-2E89D2B7D8C0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5F4D7-ECCA-4155-9750-F9DBA76E3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B62E-E806-42D8-9CE4-E9F2272AED19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05FF-C481-45BF-BFAF-6DC4DCE23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8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5BBFA-7609-4E36-B06B-E819A03815EC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5F5AC-62D0-41C4-9FF4-EE716A8E9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7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3B63E-1A27-4DAA-B1AD-DD7636A63C41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4EEB-FEE4-443D-934C-3D8A30B65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4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B77955-C72B-46F5-9E97-5921A20B5C5F}" type="datetimeFigureOut">
              <a:rPr lang="en-US"/>
              <a:pPr>
                <a:defRPr/>
              </a:pPr>
              <a:t>3/6/2013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8CF7D6-89B5-42A8-949F-94626180B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tt.velkey@duke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jpeg"/><Relationship Id="rId2" Type="http://schemas.openxmlformats.org/officeDocument/2006/relationships/hyperlink" Target="http://upload.wikimedia.org/wikipedia/commons/8/8f/Skull_Fracture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hyperlink" Target="http://upload.wikimedia.org/wikipedia/commons/6/66/Illu_cranial_bones2.jp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6/66/Illu_cranial_bones2.jpg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838450"/>
          </a:xfrm>
        </p:spPr>
        <p:txBody>
          <a:bodyPr/>
          <a:lstStyle/>
          <a:p>
            <a:pPr eaLnBrk="1" hangingPunct="1"/>
            <a:r>
              <a:rPr lang="en-US" sz="4800" b="1" u="sng" dirty="0" smtClean="0"/>
              <a:t>Neuropathology: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dirty="0" smtClean="0"/>
              <a:t>General Patterns of Injury</a:t>
            </a:r>
            <a:br>
              <a:rPr lang="en-US" sz="3600" dirty="0" smtClean="0"/>
            </a:br>
            <a:r>
              <a:rPr lang="en-US" sz="3600" dirty="0" smtClean="0"/>
              <a:t>Cerebrovascular Disease</a:t>
            </a:r>
            <a:br>
              <a:rPr lang="en-US" sz="3600" dirty="0" smtClean="0"/>
            </a:br>
            <a:r>
              <a:rPr lang="en-US" sz="3600" dirty="0" smtClean="0"/>
              <a:t>Traumatic Brain Injury</a:t>
            </a:r>
            <a:endParaRPr lang="en-US" sz="8000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143000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chemeClr val="tx1"/>
                </a:solidFill>
              </a:rPr>
              <a:t>J. Matthew Velkey</a:t>
            </a:r>
          </a:p>
          <a:p>
            <a:pPr eaLnBrk="1" hangingPunct="1"/>
            <a:r>
              <a:rPr lang="en-US" sz="2000" b="1" dirty="0" smtClean="0">
                <a:solidFill>
                  <a:schemeClr val="tx1"/>
                </a:solidFill>
                <a:hlinkClick r:id="rId2"/>
              </a:rPr>
              <a:t>matt.velkey@duke.edu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sz="2000" b="1" dirty="0">
                <a:solidFill>
                  <a:schemeClr val="tx1"/>
                </a:solidFill>
              </a:rPr>
              <a:t>0380 Sealy </a:t>
            </a:r>
            <a:r>
              <a:rPr lang="en-US" sz="2000" b="1" dirty="0" err="1">
                <a:solidFill>
                  <a:schemeClr val="tx1"/>
                </a:solidFill>
              </a:rPr>
              <a:t>Mudd</a:t>
            </a:r>
            <a:r>
              <a:rPr lang="en-US" sz="2000" b="1" dirty="0">
                <a:solidFill>
                  <a:schemeClr val="tx1"/>
                </a:solidFill>
              </a:rPr>
              <a:t>/Trent </a:t>
            </a:r>
            <a:r>
              <a:rPr lang="en-US" sz="2000" b="1" dirty="0" err="1">
                <a:solidFill>
                  <a:schemeClr val="tx1"/>
                </a:solidFill>
              </a:rPr>
              <a:t>Semans</a:t>
            </a:r>
            <a:r>
              <a:rPr lang="en-US" sz="2000" b="1" dirty="0">
                <a:solidFill>
                  <a:schemeClr val="tx1"/>
                </a:solidFill>
              </a:rPr>
              <a:t>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pathology.vcu.edu/WirSelfInst/neuro_medStudents/image/005astroptah.jpg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008" r="2000" b="3070"/>
          <a:stretch>
            <a:fillRect/>
          </a:stretch>
        </p:blipFill>
        <p:spPr bwMode="auto">
          <a:xfrm>
            <a:off x="250825" y="4219575"/>
            <a:ext cx="36576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 rot="5400000">
            <a:off x="6973094" y="5371306"/>
            <a:ext cx="1417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pathology.vco.edu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228600" y="37338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Glial “scar”</a:t>
            </a:r>
            <a:endParaRPr lang="en-US" sz="1400"/>
          </a:p>
        </p:txBody>
      </p:sp>
      <p:pic>
        <p:nvPicPr>
          <p:cNvPr id="22533" name="Picture 4" descr="http://www.pathology.vcu.edu/WirSelfInst/neuro_medStudents/image/025infarctg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3008" r="6000" b="3070"/>
          <a:stretch>
            <a:fillRect/>
          </a:stretch>
        </p:blipFill>
        <p:spPr bwMode="auto">
          <a:xfrm>
            <a:off x="4038600" y="4202113"/>
            <a:ext cx="3429000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24"/>
          <p:cNvSpPr txBox="1">
            <a:spLocks noChangeArrowheads="1"/>
          </p:cNvSpPr>
          <p:nvPr/>
        </p:nvSpPr>
        <p:spPr bwMode="auto">
          <a:xfrm>
            <a:off x="228600" y="685800"/>
            <a:ext cx="19256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Reactive </a:t>
            </a:r>
          </a:p>
          <a:p>
            <a:pPr eaLnBrk="1" hangingPunct="1"/>
            <a:r>
              <a:rPr lang="en-US" sz="3200" b="1">
                <a:latin typeface="Calibri" pitchFamily="34" charset="0"/>
              </a:rPr>
              <a:t>astrocytes</a:t>
            </a:r>
          </a:p>
          <a:p>
            <a:pPr eaLnBrk="1" hangingPunct="1"/>
            <a:r>
              <a:rPr lang="en-US" sz="3200" b="1">
                <a:latin typeface="Calibri" pitchFamily="34" charset="0"/>
              </a:rPr>
              <a:t>(chronic </a:t>
            </a:r>
          </a:p>
          <a:p>
            <a:pPr eaLnBrk="1" hangingPunct="1"/>
            <a:r>
              <a:rPr lang="en-US" sz="3200" b="1">
                <a:latin typeface="Calibri" pitchFamily="34" charset="0"/>
              </a:rPr>
              <a:t>gliosis)</a:t>
            </a:r>
          </a:p>
        </p:txBody>
      </p:sp>
      <p:sp>
        <p:nvSpPr>
          <p:cNvPr id="22535" name="TextBox 2"/>
          <p:cNvSpPr txBox="1">
            <a:spLocks noChangeArrowheads="1"/>
          </p:cNvSpPr>
          <p:nvPr/>
        </p:nvSpPr>
        <p:spPr bwMode="auto">
          <a:xfrm>
            <a:off x="6705600" y="3533775"/>
            <a:ext cx="1982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emedicine.medscape.com</a:t>
            </a:r>
          </a:p>
        </p:txBody>
      </p:sp>
      <p:pic>
        <p:nvPicPr>
          <p:cNvPr id="22536" name="Picture 8" descr="Rosenthal fibers in neuropils surrounding a crani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456" r="26250" b="14082"/>
          <a:stretch>
            <a:fillRect/>
          </a:stretch>
        </p:blipFill>
        <p:spPr bwMode="auto">
          <a:xfrm>
            <a:off x="4876800" y="533400"/>
            <a:ext cx="4038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5921375" y="1635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Rosenthal fibers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7924800" y="1676400"/>
            <a:ext cx="228600" cy="304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486400" y="1295400"/>
            <a:ext cx="228600" cy="304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629400" y="1295400"/>
            <a:ext cx="228600" cy="304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2541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4" t="51344" r="2083" b="2940"/>
          <a:stretch>
            <a:fillRect/>
          </a:stretch>
        </p:blipFill>
        <p:spPr bwMode="auto">
          <a:xfrm>
            <a:off x="2514600" y="609600"/>
            <a:ext cx="1676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Box 2"/>
          <p:cNvSpPr txBox="1">
            <a:spLocks noChangeArrowheads="1"/>
          </p:cNvSpPr>
          <p:nvPr/>
        </p:nvSpPr>
        <p:spPr bwMode="auto">
          <a:xfrm>
            <a:off x="2209800" y="3276600"/>
            <a:ext cx="2366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Histology for Pathologists 3</a:t>
            </a:r>
            <a:r>
              <a:rPr lang="en-US" sz="1200" baseline="30000"/>
              <a:t>rd</a:t>
            </a:r>
            <a:r>
              <a:rPr lang="en-US" sz="1200"/>
              <a:t> Ed</a:t>
            </a:r>
          </a:p>
        </p:txBody>
      </p:sp>
      <p:sp>
        <p:nvSpPr>
          <p:cNvPr id="22543" name="TextBox 8"/>
          <p:cNvSpPr txBox="1">
            <a:spLocks noChangeArrowheads="1"/>
          </p:cNvSpPr>
          <p:nvPr/>
        </p:nvSpPr>
        <p:spPr bwMode="auto">
          <a:xfrm>
            <a:off x="2349500" y="239713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Corpora amylacea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missinglink.ucsf.edu/lm/introductionneuropathology/Response%20_to_Injury/Injury_Images/Normal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6" r="5556"/>
          <a:stretch>
            <a:fillRect/>
          </a:stretch>
        </p:blipFill>
        <p:spPr bwMode="auto">
          <a:xfrm>
            <a:off x="609600" y="2057400"/>
            <a:ext cx="3886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3543300" y="4800600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sp>
        <p:nvSpPr>
          <p:cNvPr id="23556" name="TextBox 24"/>
          <p:cNvSpPr txBox="1">
            <a:spLocks noChangeArrowheads="1"/>
          </p:cNvSpPr>
          <p:nvPr/>
        </p:nvSpPr>
        <p:spPr bwMode="auto">
          <a:xfrm>
            <a:off x="2971800" y="1295400"/>
            <a:ext cx="3178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Oligodendrocytes</a:t>
            </a:r>
          </a:p>
        </p:txBody>
      </p:sp>
      <p:pic>
        <p:nvPicPr>
          <p:cNvPr id="23557" name="Picture 4" descr="http://missinglink.ucsf.edu/lm/introductionneuropathology/Response%20_to_Injury/Injury_Images/CNSmyelin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8671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http://missinglink.ucsf.edu/lm/introductionneuropathology/Response%20_to_Injury/Injury_Images/EpendymitisGran2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990600"/>
            <a:ext cx="3368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http://missinglink.ucsf.edu/lm/introductionneuropathology/Response%20_to_Injury/Injury_Images/32%20wk%20third%20ventri%20wal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0" r="1868" b="24103"/>
          <a:stretch>
            <a:fillRect/>
          </a:stretch>
        </p:blipFill>
        <p:spPr bwMode="auto">
          <a:xfrm>
            <a:off x="727075" y="9906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"/>
          <p:cNvSpPr txBox="1">
            <a:spLocks noChangeArrowheads="1"/>
          </p:cNvSpPr>
          <p:nvPr/>
        </p:nvSpPr>
        <p:spPr bwMode="auto">
          <a:xfrm>
            <a:off x="650875" y="228600"/>
            <a:ext cx="7673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Ependymal cells &amp; choroid plexus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 rot="-5400000">
            <a:off x="3856832" y="2280443"/>
            <a:ext cx="2552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5222875" y="925513"/>
            <a:ext cx="254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Ependymal granulation</a:t>
            </a: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650875" y="914400"/>
            <a:ext cx="2070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Normal ependyma</a:t>
            </a:r>
          </a:p>
        </p:txBody>
      </p:sp>
      <p:pic>
        <p:nvPicPr>
          <p:cNvPr id="24584" name="Picture 9" descr="http://upload.wikimedia.org/wikipedia/commons/3/35/Choroid_Plexus_Histology_40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4362450"/>
            <a:ext cx="23526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1" descr="Science Photo - Choroid plexus secretory cells, S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4038600"/>
            <a:ext cx="29718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650875" y="6429375"/>
            <a:ext cx="1120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wikimedia.org</a:t>
            </a:r>
          </a:p>
        </p:txBody>
      </p:sp>
      <p:sp>
        <p:nvSpPr>
          <p:cNvPr id="24587" name="Rectangle 10"/>
          <p:cNvSpPr>
            <a:spLocks noChangeArrowheads="1"/>
          </p:cNvSpPr>
          <p:nvPr/>
        </p:nvSpPr>
        <p:spPr bwMode="auto">
          <a:xfrm rot="5400000">
            <a:off x="6504781" y="5942807"/>
            <a:ext cx="1190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immediart.com</a:t>
            </a:r>
          </a:p>
        </p:txBody>
      </p:sp>
      <p:sp>
        <p:nvSpPr>
          <p:cNvPr id="24588" name="TextBox 7"/>
          <p:cNvSpPr txBox="1">
            <a:spLocks noChangeArrowheads="1"/>
          </p:cNvSpPr>
          <p:nvPr/>
        </p:nvSpPr>
        <p:spPr bwMode="auto">
          <a:xfrm>
            <a:off x="727075" y="3962400"/>
            <a:ext cx="248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Normal choroid plexus</a:t>
            </a:r>
          </a:p>
        </p:txBody>
      </p:sp>
      <p:sp>
        <p:nvSpPr>
          <p:cNvPr id="24589" name="TextBox 13"/>
          <p:cNvSpPr txBox="1">
            <a:spLocks noChangeArrowheads="1"/>
          </p:cNvSpPr>
          <p:nvPr/>
        </p:nvSpPr>
        <p:spPr bwMode="auto">
          <a:xfrm>
            <a:off x="6975475" y="4202113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(Scanning 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missinglink.ucsf.edu/lm/introductionneuropathology/Response%20_to_Injury/Injury_Images/MicrogliaHorte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6096000" y="171450"/>
            <a:ext cx="28321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152400" y="5029200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52400" y="152400"/>
            <a:ext cx="2211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Microglia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6096000" y="228600"/>
            <a:ext cx="1865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Silver stain of </a:t>
            </a:r>
          </a:p>
          <a:p>
            <a:pPr eaLnBrk="1" hangingPunct="1"/>
            <a:r>
              <a:rPr lang="en-US"/>
              <a:t>resting microglia</a:t>
            </a:r>
          </a:p>
        </p:txBody>
      </p:sp>
      <p:grpSp>
        <p:nvGrpSpPr>
          <p:cNvPr id="25606" name="Group 13"/>
          <p:cNvGrpSpPr>
            <a:grpSpLocks/>
          </p:cNvGrpSpPr>
          <p:nvPr/>
        </p:nvGrpSpPr>
        <p:grpSpPr bwMode="auto">
          <a:xfrm>
            <a:off x="152400" y="838200"/>
            <a:ext cx="5867400" cy="4191000"/>
            <a:chOff x="152400" y="2438400"/>
            <a:chExt cx="5867400" cy="4191000"/>
          </a:xfrm>
        </p:grpSpPr>
        <p:pic>
          <p:nvPicPr>
            <p:cNvPr id="25612" name="Picture 3" descr="http://missinglink.ucsf.edu/lm/introductionneuropathology/Response%20_to_Injury/Injury_Images/microglial%20nodule-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" t="17744" r="5521" b="925"/>
            <a:stretch>
              <a:fillRect/>
            </a:stretch>
          </p:blipFill>
          <p:spPr bwMode="auto">
            <a:xfrm>
              <a:off x="228600" y="2438400"/>
              <a:ext cx="5791200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 rot="5400000">
              <a:off x="4975225" y="3375025"/>
              <a:ext cx="533400" cy="18415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614" name="TextBox 9"/>
            <p:cNvSpPr txBox="1">
              <a:spLocks noChangeArrowheads="1"/>
            </p:cNvSpPr>
            <p:nvPr/>
          </p:nvSpPr>
          <p:spPr bwMode="auto">
            <a:xfrm>
              <a:off x="4648200" y="2819400"/>
              <a:ext cx="1018227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Rod cell</a:t>
              </a: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1447800" y="5638800"/>
              <a:ext cx="4572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28600" y="5638800"/>
              <a:ext cx="1219200" cy="46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617" name="TextBox 8"/>
            <p:cNvSpPr txBox="1">
              <a:spLocks noChangeArrowheads="1"/>
            </p:cNvSpPr>
            <p:nvPr/>
          </p:nvSpPr>
          <p:spPr bwMode="auto">
            <a:xfrm>
              <a:off x="152400" y="5574268"/>
              <a:ext cx="18646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Amoeboid forms</a:t>
              </a:r>
            </a:p>
          </p:txBody>
        </p:sp>
      </p:grpSp>
      <p:pic>
        <p:nvPicPr>
          <p:cNvPr id="25607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0" r="30075" b="17467"/>
          <a:stretch>
            <a:fillRect/>
          </a:stretch>
        </p:blipFill>
        <p:spPr bwMode="auto">
          <a:xfrm>
            <a:off x="4495800" y="3962400"/>
            <a:ext cx="4495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6"/>
          <p:cNvSpPr txBox="1">
            <a:spLocks noChangeArrowheads="1"/>
          </p:cNvSpPr>
          <p:nvPr/>
        </p:nvSpPr>
        <p:spPr bwMode="auto">
          <a:xfrm>
            <a:off x="228600" y="838200"/>
            <a:ext cx="2800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H&amp;E stain of a microglial </a:t>
            </a:r>
          </a:p>
          <a:p>
            <a:pPr eaLnBrk="1" hangingPunct="1"/>
            <a:r>
              <a:rPr lang="en-US"/>
              <a:t>nodule (viral encephalitis)</a:t>
            </a:r>
          </a:p>
        </p:txBody>
      </p:sp>
      <p:sp>
        <p:nvSpPr>
          <p:cNvPr id="25609" name="TextBox 15"/>
          <p:cNvSpPr txBox="1">
            <a:spLocks noChangeArrowheads="1"/>
          </p:cNvSpPr>
          <p:nvPr/>
        </p:nvSpPr>
        <p:spPr bwMode="auto">
          <a:xfrm>
            <a:off x="4572000" y="6019800"/>
            <a:ext cx="223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Neuronophagia</a:t>
            </a:r>
          </a:p>
          <a:p>
            <a:pPr eaLnBrk="1" hangingPunct="1"/>
            <a:r>
              <a:rPr lang="en-US"/>
              <a:t>in spinal cord (H&amp;E)</a:t>
            </a:r>
          </a:p>
        </p:txBody>
      </p: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2087563" y="6477000"/>
            <a:ext cx="2484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Hsueh (2000) Mod Pathol13:1200</a:t>
            </a:r>
          </a:p>
        </p:txBody>
      </p:sp>
      <p:sp>
        <p:nvSpPr>
          <p:cNvPr id="25611" name="TextBox 24"/>
          <p:cNvSpPr txBox="1">
            <a:spLocks noChangeArrowheads="1"/>
          </p:cNvSpPr>
          <p:nvPr/>
        </p:nvSpPr>
        <p:spPr bwMode="auto">
          <a:xfrm>
            <a:off x="6477000" y="2514600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missinglink.ucsf.edu/lm/introductionneuropathology/Response%20_to_Injury/Injury_Images/sem%20spaces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43000"/>
            <a:ext cx="89011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6704013" y="6477000"/>
            <a:ext cx="2439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VandenBerg/missinglink.ucsf.edu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3352800" y="457200"/>
            <a:ext cx="2073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Meninges</a:t>
            </a:r>
          </a:p>
        </p:txBody>
      </p:sp>
      <p:pic>
        <p:nvPicPr>
          <p:cNvPr id="26629" name="Picture 6" descr="http://missinglink.ucsf.edu/lm/introductionneuropathology/Response%20_to_Injury/Injury_Images/normal%20subarachnoid%20space6%201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33955" b="8000"/>
          <a:stretch>
            <a:fillRect/>
          </a:stretch>
        </p:blipFill>
        <p:spPr bwMode="auto">
          <a:xfrm>
            <a:off x="1828800" y="4267200"/>
            <a:ext cx="56689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2133600" y="3948113"/>
            <a:ext cx="1755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Arachnoid surface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5410200" y="5486400"/>
            <a:ext cx="992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Pia mater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0" y="1295400"/>
            <a:ext cx="5048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b="1" dirty="0"/>
              <a:t>Skull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7162800" y="14478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971800"/>
            <a:ext cx="8001000" cy="106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Neuropathology</a:t>
            </a:r>
            <a:endParaRPr lang="en-US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Cellular Responses to Injury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Cerebral Edema, Hydrocephalus, Increased Intracranial Pressure &amp; Herniation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Cerebrovascular Disease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Trauma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1219200" y="609600"/>
            <a:ext cx="6403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Cerebral (brain parenchymal) edema</a:t>
            </a:r>
          </a:p>
        </p:txBody>
      </p:sp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09600" y="1290638"/>
            <a:ext cx="82915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400" b="1"/>
              <a:t>Vasogenic: </a:t>
            </a:r>
            <a:r>
              <a:rPr lang="en-US" sz="2000"/>
              <a:t>blood-brain barrier is compromised (e.g. trauma, tumor)</a:t>
            </a:r>
            <a:endParaRPr lang="en-US" sz="2000" b="1"/>
          </a:p>
          <a:p>
            <a:pPr eaLnBrk="1" hangingPunct="1">
              <a:buFont typeface="Arial" charset="0"/>
              <a:buChar char="•"/>
            </a:pPr>
            <a:endParaRPr lang="en-US" sz="2000" b="1"/>
          </a:p>
          <a:p>
            <a:pPr eaLnBrk="1" hangingPunct="1">
              <a:buFont typeface="Arial" charset="0"/>
              <a:buChar char="•"/>
            </a:pPr>
            <a:r>
              <a:rPr lang="en-US" sz="2400" b="1"/>
              <a:t>Cytotoxic: </a:t>
            </a:r>
            <a:r>
              <a:rPr lang="en-US" sz="2000"/>
              <a:t>cellular injury (e.g. hypoxic or metabolic insult)</a:t>
            </a:r>
            <a:endParaRPr lang="en-US" sz="2000" b="1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338388" y="6096000"/>
            <a:ext cx="11668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www.jkns.or.kr</a:t>
            </a:r>
          </a:p>
        </p:txBody>
      </p:sp>
      <p:pic>
        <p:nvPicPr>
          <p:cNvPr id="28677" name="Picture 6" descr="http://www.jkns.or.kr/fulltext/fig/0042007056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0"/>
            <a:ext cx="23812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 descr="http://img.medscape.com/fullsize/migrated/515/558/ajcp515558.fig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6"/>
          <a:stretch>
            <a:fillRect/>
          </a:stretch>
        </p:blipFill>
        <p:spPr bwMode="auto">
          <a:xfrm>
            <a:off x="3886200" y="3429000"/>
            <a:ext cx="3810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1066800" y="2971800"/>
            <a:ext cx="2411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CT scan: hemorrhage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4267200" y="2971800"/>
            <a:ext cx="296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H&amp;E frozen section: glioma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838200" y="304800"/>
            <a:ext cx="7021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latin typeface="Calibri" pitchFamily="34" charset="0"/>
              </a:rPr>
              <a:t>Hydrocephalus</a:t>
            </a:r>
          </a:p>
          <a:p>
            <a:pPr algn="ctr" eaLnBrk="1" hangingPunct="1"/>
            <a:r>
              <a:rPr lang="en-US" sz="2400">
                <a:latin typeface="Calibri" pitchFamily="34" charset="0"/>
              </a:rPr>
              <a:t>(excess cerebrospinal fluid)</a:t>
            </a:r>
          </a:p>
        </p:txBody>
      </p:sp>
      <p:pic>
        <p:nvPicPr>
          <p:cNvPr id="29699" name="Picture 2" descr="http://www.expertconsultbook.com/expertconsult/b/bbmapAsset?appID=NGE&amp;isbn=978-1-4377-0792-2&amp;eid=4-u1.0-B978-1-4377-0792-2..50033-X..gr2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5715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6"/>
          <p:cNvGrpSpPr>
            <a:grpSpLocks/>
          </p:cNvGrpSpPr>
          <p:nvPr/>
        </p:nvGrpSpPr>
        <p:grpSpPr bwMode="auto">
          <a:xfrm>
            <a:off x="304800" y="1695450"/>
            <a:ext cx="2667000" cy="3095625"/>
            <a:chOff x="304784" y="1066800"/>
            <a:chExt cx="2667016" cy="3095803"/>
          </a:xfrm>
        </p:grpSpPr>
        <p:pic>
          <p:nvPicPr>
            <p:cNvPr id="29701" name="Picture 4" descr="http://www.choa.org/images/graphics/hydrocephalu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59"/>
            <a:stretch>
              <a:fillRect/>
            </a:stretch>
          </p:blipFill>
          <p:spPr bwMode="auto">
            <a:xfrm>
              <a:off x="381000" y="1066800"/>
              <a:ext cx="2590800" cy="285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304784" y="3885657"/>
              <a:ext cx="729328" cy="27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choa.org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control.tfe.umu.se/Ian/CSF/CSF_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09600"/>
            <a:ext cx="4214812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52400" y="5334000"/>
            <a:ext cx="1333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control.tfe.umu.se</a:t>
            </a:r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280988" y="85725"/>
            <a:ext cx="3751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Calibri" pitchFamily="34" charset="0"/>
              </a:rPr>
              <a:t>Cerebrospinal fluid flow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2862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605588" y="3962400"/>
            <a:ext cx="2538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http://embryology.med.unsw.edu.au</a:t>
            </a:r>
          </a:p>
        </p:txBody>
      </p:sp>
      <p:sp>
        <p:nvSpPr>
          <p:cNvPr id="30727" name="TextBox 5"/>
          <p:cNvSpPr txBox="1">
            <a:spLocks noChangeArrowheads="1"/>
          </p:cNvSpPr>
          <p:nvPr/>
        </p:nvSpPr>
        <p:spPr bwMode="auto">
          <a:xfrm>
            <a:off x="4492625" y="4419600"/>
            <a:ext cx="46513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Pressure hydrocephalus</a:t>
            </a:r>
          </a:p>
          <a:p>
            <a:pPr eaLnBrk="1" hangingPunct="1"/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communicating (impaired CSF absorption) 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non-communicating (obstructive)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(versus hydrocephalus ex vacuo)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295400" y="2667000"/>
            <a:ext cx="6400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/>
              <a:t>Initial signs and symptoms of increased intracranial pressure:</a:t>
            </a:r>
          </a:p>
          <a:p>
            <a:r>
              <a:rPr lang="en-US" sz="3200" b="1"/>
              <a:t> </a:t>
            </a:r>
          </a:p>
          <a:p>
            <a:pPr>
              <a:buFont typeface="Arial" charset="0"/>
              <a:buChar char="•"/>
            </a:pPr>
            <a:r>
              <a:rPr lang="en-US" sz="2000" b="1"/>
              <a:t>headache </a:t>
            </a:r>
          </a:p>
          <a:p>
            <a:pPr>
              <a:buFont typeface="Arial" charset="0"/>
              <a:buChar char="•"/>
            </a:pPr>
            <a:endParaRPr lang="en-US" sz="2000" b="1"/>
          </a:p>
          <a:p>
            <a:pPr>
              <a:buFont typeface="Arial" charset="0"/>
              <a:buChar char="•"/>
            </a:pPr>
            <a:r>
              <a:rPr lang="en-US" sz="2000" b="1"/>
              <a:t>vomiting</a:t>
            </a:r>
          </a:p>
          <a:p>
            <a:pPr>
              <a:buFont typeface="Arial" charset="0"/>
              <a:buChar char="•"/>
            </a:pPr>
            <a:endParaRPr lang="en-US" sz="2000" b="1"/>
          </a:p>
          <a:p>
            <a:pPr>
              <a:buFont typeface="Arial" charset="0"/>
              <a:buChar char="•"/>
            </a:pPr>
            <a:r>
              <a:rPr lang="en-US" sz="2000" b="1"/>
              <a:t>altered mental status</a:t>
            </a:r>
          </a:p>
          <a:p>
            <a:pPr>
              <a:buFont typeface="Arial" charset="0"/>
              <a:buChar char="•"/>
            </a:pPr>
            <a:endParaRPr lang="en-US" sz="2000" b="1"/>
          </a:p>
          <a:p>
            <a:pPr>
              <a:buFont typeface="Arial" charset="0"/>
              <a:buChar char="•"/>
            </a:pPr>
            <a:r>
              <a:rPr lang="en-US" sz="2000" b="1"/>
              <a:t>papilledema (engorgement of the optic disk)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362200" y="609600"/>
            <a:ext cx="38909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Raised intracranial pressure due to: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Cerebral edema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Pressure hydrocephalus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Tumor 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Hemorrhage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Abscess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152400" y="-304800"/>
            <a:ext cx="67818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b="1">
              <a:latin typeface="Calibri" pitchFamily="34" charset="0"/>
            </a:endParaRPr>
          </a:p>
          <a:p>
            <a:r>
              <a:rPr lang="en-US" sz="3600" b="1">
                <a:latin typeface="Calibri" pitchFamily="34" charset="0"/>
              </a:rPr>
              <a:t>Unique features of CNS that </a:t>
            </a:r>
          </a:p>
          <a:p>
            <a:r>
              <a:rPr lang="en-US" sz="3600" b="1">
                <a:latin typeface="Calibri" pitchFamily="34" charset="0"/>
              </a:rPr>
              <a:t>influence its response to injury</a:t>
            </a:r>
          </a:p>
          <a:p>
            <a:endParaRPr lang="en-US" sz="2400" b="1">
              <a:latin typeface="Calibri" pitchFamily="34" charset="0"/>
            </a:endParaRPr>
          </a:p>
          <a:p>
            <a:r>
              <a:rPr lang="en-US" sz="2400" b="1">
                <a:latin typeface="Calibri" pitchFamily="34" charset="0"/>
              </a:rPr>
              <a:t>-cell types unique to CNS</a:t>
            </a:r>
          </a:p>
          <a:p>
            <a:r>
              <a:rPr lang="en-US" sz="2400" b="1">
                <a:latin typeface="Calibri" pitchFamily="34" charset="0"/>
              </a:rPr>
              <a:t>-complex neural circuit architecture</a:t>
            </a:r>
          </a:p>
          <a:p>
            <a:r>
              <a:rPr lang="en-US" sz="2400" b="1">
                <a:latin typeface="Calibri" pitchFamily="34" charset="0"/>
              </a:rPr>
              <a:t>-little internal structural support</a:t>
            </a:r>
          </a:p>
          <a:p>
            <a:r>
              <a:rPr lang="en-US" sz="2400" b="1">
                <a:latin typeface="Calibri" pitchFamily="34" charset="0"/>
              </a:rPr>
              <a:t>-very limited room to expand</a:t>
            </a:r>
          </a:p>
          <a:p>
            <a:r>
              <a:rPr lang="en-US" sz="2400" b="1">
                <a:latin typeface="Calibri" pitchFamily="34" charset="0"/>
              </a:rPr>
              <a:t>-no typical lymphatic drainage</a:t>
            </a:r>
          </a:p>
          <a:p>
            <a:endParaRPr lang="en-US" sz="3200" b="1">
              <a:latin typeface="Calibri" pitchFamily="34" charset="0"/>
            </a:endParaRPr>
          </a:p>
          <a:p>
            <a:endParaRPr lang="en-US" sz="3200" b="1">
              <a:latin typeface="Calibri" pitchFamily="34" charset="0"/>
            </a:endParaRPr>
          </a:p>
          <a:p>
            <a:endParaRPr lang="en-US" sz="3200" b="1">
              <a:latin typeface="Calibri" pitchFamily="34" charset="0"/>
            </a:endParaRPr>
          </a:p>
        </p:txBody>
      </p:sp>
      <p:grpSp>
        <p:nvGrpSpPr>
          <p:cNvPr id="14339" name="Group 8"/>
          <p:cNvGrpSpPr>
            <a:grpSpLocks/>
          </p:cNvGrpSpPr>
          <p:nvPr/>
        </p:nvGrpSpPr>
        <p:grpSpPr bwMode="auto">
          <a:xfrm>
            <a:off x="6223000" y="381000"/>
            <a:ext cx="2614613" cy="2133600"/>
            <a:chOff x="6172200" y="457200"/>
            <a:chExt cx="2614563" cy="2133378"/>
          </a:xfrm>
        </p:grpSpPr>
        <p:pic>
          <p:nvPicPr>
            <p:cNvPr id="14343" name="Picture 4" descr="C:\Documents and Settings\ab165\Desktop\jello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57200"/>
              <a:ext cx="2540000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Rectangle 6"/>
            <p:cNvSpPr>
              <a:spLocks noChangeArrowheads="1"/>
            </p:cNvSpPr>
            <p:nvPr/>
          </p:nvSpPr>
          <p:spPr bwMode="auto">
            <a:xfrm>
              <a:off x="7721600" y="2313608"/>
              <a:ext cx="1065163" cy="276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pitchFamily="34" charset="0"/>
                </a:rPr>
                <a:t>joepastry.com</a:t>
              </a:r>
            </a:p>
          </p:txBody>
        </p:sp>
      </p:grpSp>
      <p:pic>
        <p:nvPicPr>
          <p:cNvPr id="14340" name="Picture 6" descr="http://www.misterseed.com/LATESTnews/NOVEMBER2003/body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719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http://www.sensopac.org/uploads/RTEmagicC_LSAM_05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5100"/>
            <a:ext cx="42100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7831138" y="2438400"/>
            <a:ext cx="1008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sensopac.org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expertconsultbook.com/expertconsult/b/bbmapAsset?appID=NGE&amp;isbn=978-1-4377-0792-2&amp;eid=4-u1.0-B978-1-4377-0792-2..50033-X..gr3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" b="3999"/>
          <a:stretch>
            <a:fillRect/>
          </a:stretch>
        </p:blipFill>
        <p:spPr bwMode="auto">
          <a:xfrm>
            <a:off x="76200" y="914400"/>
            <a:ext cx="4800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1600200" y="228600"/>
            <a:ext cx="5926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Endpoint of severe IIP: Herniation</a:t>
            </a:r>
          </a:p>
        </p:txBody>
      </p:sp>
      <p:pic>
        <p:nvPicPr>
          <p:cNvPr id="32772" name="Picture 2" descr="http://stroke.ahajournals.org/content/vol31/issue2/images/small/hs02016580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0"/>
            <a:ext cx="41910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7639050" y="5819775"/>
            <a:ext cx="1581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stroke.ahajournals.org</a:t>
            </a: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3509963" y="914400"/>
            <a:ext cx="985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Falx cerebri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2443163" y="1143000"/>
            <a:ext cx="1366837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1274763" y="2819400"/>
            <a:ext cx="858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Tentorium</a:t>
            </a:r>
          </a:p>
          <a:p>
            <a:pPr eaLnBrk="1" hangingPunct="1"/>
            <a:r>
              <a:rPr lang="en-US" sz="1200"/>
              <a:t>cerebelli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204913" y="3643312"/>
            <a:ext cx="990600" cy="104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6"/>
          <p:cNvSpPr txBox="1">
            <a:spLocks noChangeArrowheads="1"/>
          </p:cNvSpPr>
          <p:nvPr/>
        </p:nvSpPr>
        <p:spPr bwMode="auto">
          <a:xfrm>
            <a:off x="1219200" y="5715000"/>
            <a:ext cx="79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Foramen</a:t>
            </a:r>
          </a:p>
          <a:p>
            <a:pPr eaLnBrk="1" hangingPunct="1"/>
            <a:r>
              <a:rPr lang="en-US" sz="1200"/>
              <a:t>magnum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1676400" y="54102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missinglink.ucsf.edu/lm/introductionneuropathology/Herniation/Herniation_Images/HerniationGr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1666875"/>
            <a:ext cx="3895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152400" y="64770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Neuropathology (1998) Ellison,Love et al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38800" y="3352800"/>
            <a:ext cx="2268538" cy="923925"/>
            <a:chOff x="5638800" y="3352800"/>
            <a:chExt cx="2268537" cy="923925"/>
          </a:xfrm>
        </p:grpSpPr>
        <p:sp>
          <p:nvSpPr>
            <p:cNvPr id="33812" name="TextBox 4"/>
            <p:cNvSpPr txBox="1">
              <a:spLocks noChangeArrowheads="1"/>
            </p:cNvSpPr>
            <p:nvPr/>
          </p:nvSpPr>
          <p:spPr bwMode="auto">
            <a:xfrm>
              <a:off x="6324600" y="3352800"/>
              <a:ext cx="158273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inferior </a:t>
              </a:r>
            </a:p>
            <a:p>
              <a:pPr eaLnBrk="1" hangingPunct="1"/>
              <a:r>
                <a:rPr lang="en-US"/>
                <a:t>temporal lobe</a:t>
              </a:r>
            </a:p>
            <a:p>
              <a:pPr eaLnBrk="1" hangingPunct="1"/>
              <a:r>
                <a:rPr lang="en-US"/>
                <a:t>contusion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638800" y="35814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800600" y="2133600"/>
            <a:ext cx="3048000" cy="1143000"/>
            <a:chOff x="4800600" y="2133600"/>
            <a:chExt cx="3048000" cy="1143000"/>
          </a:xfrm>
        </p:grpSpPr>
        <p:sp>
          <p:nvSpPr>
            <p:cNvPr id="13" name="Oval 12"/>
            <p:cNvSpPr/>
            <p:nvPr/>
          </p:nvSpPr>
          <p:spPr>
            <a:xfrm>
              <a:off x="4800600" y="28956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3811" name="TextBox 13"/>
            <p:cNvSpPr txBox="1">
              <a:spLocks noChangeArrowheads="1"/>
            </p:cNvSpPr>
            <p:nvPr/>
          </p:nvSpPr>
          <p:spPr bwMode="auto">
            <a:xfrm>
              <a:off x="6278562" y="2133600"/>
              <a:ext cx="157003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hemorrhagic </a:t>
              </a:r>
            </a:p>
            <a:p>
              <a:pPr eaLnBrk="1" hangingPunct="1"/>
              <a:r>
                <a:rPr lang="en-US"/>
                <a:t>infarction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143000" y="1676400"/>
            <a:ext cx="3276600" cy="4200525"/>
            <a:chOff x="1143000" y="1676400"/>
            <a:chExt cx="3276600" cy="4200525"/>
          </a:xfrm>
        </p:grpSpPr>
        <p:sp>
          <p:nvSpPr>
            <p:cNvPr id="18" name="Oval 17"/>
            <p:cNvSpPr/>
            <p:nvPr/>
          </p:nvSpPr>
          <p:spPr>
            <a:xfrm>
              <a:off x="3505200" y="19812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3200400" y="48006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19" name="Straight Arrow Connector 18"/>
            <p:cNvCxnSpPr>
              <a:stCxn id="18" idx="5"/>
            </p:cNvCxnSpPr>
            <p:nvPr/>
          </p:nvCxnSpPr>
          <p:spPr>
            <a:xfrm rot="16200000" flipH="1">
              <a:off x="3754438" y="2382838"/>
              <a:ext cx="436562" cy="28416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0" idx="7"/>
            </p:cNvCxnSpPr>
            <p:nvPr/>
          </p:nvCxnSpPr>
          <p:spPr>
            <a:xfrm rot="5400000" flipH="1" flipV="1">
              <a:off x="3716337" y="4152901"/>
              <a:ext cx="512763" cy="89376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8" name="TextBox 29"/>
            <p:cNvSpPr txBox="1">
              <a:spLocks noChangeArrowheads="1"/>
            </p:cNvSpPr>
            <p:nvPr/>
          </p:nvSpPr>
          <p:spPr bwMode="auto">
            <a:xfrm>
              <a:off x="1143000" y="1676400"/>
              <a:ext cx="12620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subfalcine</a:t>
              </a:r>
            </a:p>
            <a:p>
              <a:pPr eaLnBrk="1" hangingPunct="1"/>
              <a:r>
                <a:rPr lang="en-US"/>
                <a:t>herniation</a:t>
              </a:r>
            </a:p>
          </p:txBody>
        </p:sp>
        <p:sp>
          <p:nvSpPr>
            <p:cNvPr id="33809" name="TextBox 31"/>
            <p:cNvSpPr txBox="1">
              <a:spLocks noChangeArrowheads="1"/>
            </p:cNvSpPr>
            <p:nvPr/>
          </p:nvSpPr>
          <p:spPr bwMode="auto">
            <a:xfrm>
              <a:off x="1828800" y="4953000"/>
              <a:ext cx="1671638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uncal</a:t>
              </a:r>
            </a:p>
            <a:p>
              <a:pPr eaLnBrk="1" hangingPunct="1"/>
              <a:r>
                <a:rPr lang="en-US"/>
                <a:t>(transtentorial)</a:t>
              </a:r>
            </a:p>
            <a:p>
              <a:pPr eaLnBrk="1" hangingPunct="1"/>
              <a:r>
                <a:rPr lang="en-US"/>
                <a:t>herniation</a:t>
              </a:r>
            </a:p>
          </p:txBody>
        </p:sp>
      </p:grpSp>
      <p:sp>
        <p:nvSpPr>
          <p:cNvPr id="33799" name="TextBox 32"/>
          <p:cNvSpPr txBox="1">
            <a:spLocks noChangeArrowheads="1"/>
          </p:cNvSpPr>
          <p:nvPr/>
        </p:nvSpPr>
        <p:spPr bwMode="auto">
          <a:xfrm>
            <a:off x="1143000" y="685800"/>
            <a:ext cx="659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Example: herniation following trauma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81425" y="4953000"/>
            <a:ext cx="2168525" cy="1600200"/>
            <a:chOff x="3781425" y="4953000"/>
            <a:chExt cx="2168525" cy="1600200"/>
          </a:xfrm>
        </p:grpSpPr>
        <p:sp>
          <p:nvSpPr>
            <p:cNvPr id="8" name="Left Brace 7"/>
            <p:cNvSpPr/>
            <p:nvPr/>
          </p:nvSpPr>
          <p:spPr>
            <a:xfrm rot="16200000">
              <a:off x="4627563" y="4448175"/>
              <a:ext cx="457200" cy="1905000"/>
            </a:xfrm>
            <a:prstGeom prst="leftBrac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648200" y="4953000"/>
              <a:ext cx="381000" cy="381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3803" name="TextBox 33"/>
            <p:cNvSpPr txBox="1">
              <a:spLocks noChangeArrowheads="1"/>
            </p:cNvSpPr>
            <p:nvPr/>
          </p:nvSpPr>
          <p:spPr bwMode="auto">
            <a:xfrm>
              <a:off x="3781425" y="5629275"/>
              <a:ext cx="21685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/>
                <a:t>diffuse hemispheric</a:t>
              </a:r>
            </a:p>
            <a:p>
              <a:pPr algn="ctr" eaLnBrk="1" hangingPunct="1"/>
              <a:r>
                <a:rPr lang="en-US"/>
                <a:t>vasogenic edema</a:t>
              </a:r>
            </a:p>
            <a:p>
              <a:pPr algn="ctr" eaLnBrk="1" hangingPunct="1"/>
              <a:r>
                <a:rPr lang="en-US"/>
                <a:t>with midline shift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http://missinglink.ucsf.edu/lm/introductionneuropathology/Herniation/Herniation_Images/UncalHerniation.jpg"/>
          <p:cNvPicPr>
            <a:picLocks noChangeAspect="1" noChangeArrowheads="1"/>
          </p:cNvPicPr>
          <p:nvPr/>
        </p:nvPicPr>
        <p:blipFill>
          <a:blip r:embed="rId2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 rot="-5400000">
            <a:off x="-1385887" y="1538287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Neuropathology (1998) Ellison,Love et al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105400" y="239713"/>
            <a:ext cx="3365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Uncal (transtentorial) </a:t>
            </a:r>
          </a:p>
          <a:p>
            <a:pPr eaLnBrk="1" hangingPunct="1"/>
            <a:r>
              <a:rPr lang="en-US" sz="2400" b="1"/>
              <a:t>herniation</a:t>
            </a:r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6172200" y="5791200"/>
            <a:ext cx="1670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Tonsillar </a:t>
            </a:r>
          </a:p>
          <a:p>
            <a:pPr eaLnBrk="1" hangingPunct="1"/>
            <a:r>
              <a:rPr lang="en-US" sz="2400" b="1"/>
              <a:t>herniation</a:t>
            </a:r>
          </a:p>
        </p:txBody>
      </p:sp>
      <p:pic>
        <p:nvPicPr>
          <p:cNvPr id="34822" name="Picture 6" descr="http://missinglink.ucsf.edu/lm/introductionneuropathology/Herniation/Herniation_Images/tonsillar%20hern-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/>
          <a:stretch>
            <a:fillRect/>
          </a:stretch>
        </p:blipFill>
        <p:spPr bwMode="auto">
          <a:xfrm>
            <a:off x="457200" y="3810000"/>
            <a:ext cx="5629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2"/>
          <p:cNvSpPr txBox="1">
            <a:spLocks noChangeArrowheads="1"/>
          </p:cNvSpPr>
          <p:nvPr/>
        </p:nvSpPr>
        <p:spPr bwMode="auto">
          <a:xfrm rot="-5400000">
            <a:off x="-985837" y="5138737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pic>
        <p:nvPicPr>
          <p:cNvPr id="34824" name="Picture 2" descr="http://www.expertconsultbook.com/expertconsult/b/bbmapAsset?appID=NGE&amp;isbn=978-1-4377-0792-2&amp;eid=4-u1.0-B978-1-4377-0792-2..50033-X..gr3&amp;assetType=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" b="3999"/>
          <a:stretch>
            <a:fillRect/>
          </a:stretch>
        </p:blipFill>
        <p:spPr bwMode="auto">
          <a:xfrm>
            <a:off x="6219825" y="1524000"/>
            <a:ext cx="277177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95775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990600" y="304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Site-specific consequences of herniation</a:t>
            </a:r>
          </a:p>
        </p:txBody>
      </p:sp>
      <p:sp>
        <p:nvSpPr>
          <p:cNvPr id="35844" name="TextBox 11"/>
          <p:cNvSpPr txBox="1">
            <a:spLocks noChangeArrowheads="1"/>
          </p:cNvSpPr>
          <p:nvPr/>
        </p:nvSpPr>
        <p:spPr bwMode="auto">
          <a:xfrm>
            <a:off x="4419600" y="2344738"/>
            <a:ext cx="24717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/>
              <a:t>can be clinically silent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/>
              <a:t>ACA compression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3886200" y="4876800"/>
            <a:ext cx="472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/>
              <a:t>PCA compression (visual field defect)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/>
              <a:t>CNIII compression (blown pupil)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/>
              <a:t>Cerebral peduncle compression (paresis)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/>
              <a:t>Sylvian aqueduct occlusion (hydrocephalus)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/>
              <a:t>Duret hemorrhages</a:t>
            </a:r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3581400" y="6365875"/>
            <a:ext cx="5562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b="1"/>
              <a:t>compression of the medulla (cardiorespiratory arrest)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expertconsultbook.com/expertconsult/b/bbmapAsset?appID=NGE&amp;isbn=978-1-4377-0792-2&amp;eid=4-u1.0-B978-1-4377-0792-2..50033-X..gr4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40608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685800" y="228600"/>
            <a:ext cx="50530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Duret (secondary brainstem)</a:t>
            </a:r>
          </a:p>
          <a:p>
            <a:pPr eaLnBrk="1" hangingPunct="1"/>
            <a:r>
              <a:rPr lang="en-US" sz="3200" b="1">
                <a:latin typeface="Calibri" pitchFamily="34" charset="0"/>
              </a:rPr>
              <a:t>hemorrhages</a:t>
            </a:r>
          </a:p>
        </p:txBody>
      </p:sp>
      <p:pic>
        <p:nvPicPr>
          <p:cNvPr id="36868" name="Picture 5" descr="http://missinglink.ucsf.edu/lm/introductionneuropathology/Herniation/Herniation_Images/DuretSaggi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 bwMode="auto">
          <a:xfrm>
            <a:off x="4495800" y="34290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http://missinglink.ucsf.edu/lm/introductionneuropathology/Herniation/Herniation_Images/DuretHemorrhage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8966"/>
          <a:stretch>
            <a:fillRect/>
          </a:stretch>
        </p:blipFill>
        <p:spPr bwMode="auto">
          <a:xfrm>
            <a:off x="6324600" y="76200"/>
            <a:ext cx="2438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5"/>
          <p:cNvSpPr>
            <a:spLocks noChangeArrowheads="1"/>
          </p:cNvSpPr>
          <p:nvPr/>
        </p:nvSpPr>
        <p:spPr bwMode="auto">
          <a:xfrm rot="5400000">
            <a:off x="7253288" y="3671887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Neuropathology (1998) Ellison,Love et al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762000" y="1524000"/>
            <a:ext cx="46116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Sequela of transtentorial (uncal) herniation</a:t>
            </a:r>
          </a:p>
          <a:p>
            <a:pPr eaLnBrk="1" hangingPunct="1">
              <a:buFont typeface="Arial" charset="0"/>
              <a:buChar char="•"/>
            </a:pPr>
            <a:endParaRPr lang="en-US"/>
          </a:p>
          <a:p>
            <a:pPr eaLnBrk="1" hangingPunct="1">
              <a:buFont typeface="Arial" charset="0"/>
              <a:buChar char="•"/>
            </a:pPr>
            <a:r>
              <a:rPr lang="en-US"/>
              <a:t>Caused by stretching of the </a:t>
            </a:r>
          </a:p>
          <a:p>
            <a:pPr eaLnBrk="1" hangingPunct="1"/>
            <a:r>
              <a:rPr lang="en-US"/>
              <a:t> penetrating branches of the basilar artery</a:t>
            </a:r>
          </a:p>
          <a:p>
            <a:pPr eaLnBrk="1" hangingPunct="1"/>
            <a:r>
              <a:rPr lang="en-US"/>
              <a:t> as the midbrain descends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4419600"/>
            <a:ext cx="8001000" cy="106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Neuropathology</a:t>
            </a:r>
            <a:endParaRPr lang="en-US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Cellular Responses to Injury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Cerebral Edema, Hydrocephalus, Increased Intracranial Pressure &amp; Herniation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Cerebrovascular Disease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Trauma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Cerebrovascular Disease (CVD)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8305800" cy="41148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b="1" smtClean="0"/>
              <a:t>Leading causes of death in the USA:</a:t>
            </a:r>
          </a:p>
          <a:p>
            <a:pPr lvl="1" eaLnBrk="1" hangingPunct="1"/>
            <a:r>
              <a:rPr lang="en-US" b="1" smtClean="0"/>
              <a:t>Heart disease</a:t>
            </a:r>
          </a:p>
          <a:p>
            <a:pPr lvl="1" eaLnBrk="1" hangingPunct="1"/>
            <a:r>
              <a:rPr lang="en-US" b="1" smtClean="0"/>
              <a:t>Cancer</a:t>
            </a:r>
          </a:p>
          <a:p>
            <a:pPr lvl="1" eaLnBrk="1" hangingPunct="1"/>
            <a:r>
              <a:rPr lang="en-US" b="1" smtClean="0"/>
              <a:t>Cerebrovascular disease</a:t>
            </a:r>
          </a:p>
          <a:p>
            <a:pPr lvl="1" eaLnBrk="1" hangingPunct="1"/>
            <a:endParaRPr lang="en-US" b="1" smtClean="0"/>
          </a:p>
          <a:p>
            <a:pPr lvl="1" eaLnBrk="1" hangingPunct="1">
              <a:buFontTx/>
              <a:buNone/>
            </a:pPr>
            <a:r>
              <a:rPr lang="en-US" b="1" smtClean="0"/>
              <a:t>  CVD is the leading neurological disorder in terms of morbidity and mortality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Mechanisms of Cerebrovascular Disease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366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/>
              <a:t>Ischemia / Hypoxia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Impairment of blood supply and / or oxygenation of CNS tissue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Hemorrhage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Hypertension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Aneurysm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Vascular Malformation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Oxygen Deprivation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534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/>
              <a:t>Functional hypoxia (an oxygen issue):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Low partial pressure of oxygen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Impaired oxygen carrying capacity of the blood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Inhibition of oxygen use by the tissue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smtClean="0"/>
              <a:t>Ischemia (a blood issue):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Interruption of the circulation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Hypotension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b="1" dirty="0" smtClean="0"/>
              <a:t>Vessel obstruction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000" b="1" dirty="0" smtClean="0"/>
          </a:p>
          <a:p>
            <a:pPr eaLnBrk="1" hangingPunct="1">
              <a:defRPr/>
            </a:pPr>
            <a:r>
              <a:rPr lang="en-US" sz="2400" b="1" dirty="0" smtClean="0"/>
              <a:t>Brain tissue survival is influenced by:</a:t>
            </a:r>
          </a:p>
          <a:p>
            <a:pPr lvl="1" eaLnBrk="1" hangingPunct="1">
              <a:defRPr/>
            </a:pPr>
            <a:r>
              <a:rPr lang="en-US" sz="2000" b="1" dirty="0" smtClean="0"/>
              <a:t>Duration of ischemia </a:t>
            </a:r>
          </a:p>
          <a:p>
            <a:pPr lvl="1" eaLnBrk="1" hangingPunct="1">
              <a:defRPr/>
            </a:pPr>
            <a:r>
              <a:rPr lang="en-US" sz="2000" b="1" dirty="0" smtClean="0"/>
              <a:t>Availability of collateral circulation</a:t>
            </a:r>
          </a:p>
          <a:p>
            <a:pPr lvl="1" eaLnBrk="1" hangingPunct="1">
              <a:defRPr/>
            </a:pPr>
            <a:r>
              <a:rPr lang="en-US" sz="2000" b="1" dirty="0" smtClean="0"/>
              <a:t>Magnitude and rapidity of the reduction in flow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smtClean="0"/>
              <a:t>Ischemic Injury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458200" cy="3505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b="1" smtClean="0"/>
              <a:t>Global 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/>
              <a:t>Generalized reduction of cerebral perfusion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/>
              <a:t>Cardiac arrest, shock, severe hypotension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800" b="1" smtClean="0"/>
          </a:p>
          <a:p>
            <a:pPr eaLnBrk="1" hangingPunct="1">
              <a:lnSpc>
                <a:spcPct val="80000"/>
              </a:lnSpc>
            </a:pPr>
            <a:r>
              <a:rPr lang="en-US" b="1" smtClean="0"/>
              <a:t>Focal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/>
              <a:t>Local reduction or cessation of blood flow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b="1" smtClean="0"/>
              <a:t>Atherosclerosis, thrombosis, emboli 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1600200"/>
            <a:ext cx="8001000" cy="106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/>
              <a:t>Neuropathology</a:t>
            </a:r>
            <a:endParaRPr lang="en-US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Cellular Responses to Injury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Cerebral Edema, Hydrocephalus, Increased Intracranial Pressure &amp; Herniation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Cerebrovascular Disease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Trauma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Cerebrovascular Accident</a:t>
            </a:r>
            <a:br>
              <a:rPr lang="en-US" sz="3600" b="1" smtClean="0"/>
            </a:br>
            <a:r>
              <a:rPr lang="en-US" sz="3600" b="1" smtClean="0"/>
              <a:t>aka “Stroke”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/>
              <a:t>Stroke is</a:t>
            </a:r>
            <a:r>
              <a:rPr lang="en-US" sz="2800" b="1" smtClean="0">
                <a:solidFill>
                  <a:srgbClr val="000066"/>
                </a:solidFill>
              </a:rPr>
              <a:t> t</a:t>
            </a:r>
            <a:r>
              <a:rPr lang="en-US" sz="2800" b="1" smtClean="0"/>
              <a:t>he clinical description of a CVA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Think of strokes as: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Ischemic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Hemorrhagic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Combined (delayed bleed into an ischemic site)</a:t>
            </a:r>
          </a:p>
          <a:p>
            <a:pPr eaLnBrk="1" hangingPunct="1">
              <a:lnSpc>
                <a:spcPct val="90000"/>
              </a:lnSpc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Acute therapeutic intervention with thrombolytic agents led to promotion of the term “brain attack”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/>
              <a:t>Pathology of Infarcts</a:t>
            </a:r>
            <a:r>
              <a:rPr lang="en-US" smtClean="0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686800" cy="4525963"/>
          </a:xfrm>
        </p:spPr>
        <p:txBody>
          <a:bodyPr/>
          <a:lstStyle/>
          <a:p>
            <a:pPr eaLnBrk="1" hangingPunct="1"/>
            <a:r>
              <a:rPr lang="en-US" b="1" smtClean="0"/>
              <a:t>Gross</a:t>
            </a:r>
          </a:p>
          <a:p>
            <a:pPr eaLnBrk="1" hangingPunct="1"/>
            <a:r>
              <a:rPr lang="en-US" b="1" smtClean="0"/>
              <a:t>Microscopic</a:t>
            </a:r>
          </a:p>
          <a:p>
            <a:pPr eaLnBrk="1" hangingPunct="1"/>
            <a:endParaRPr lang="en-US" b="1" smtClean="0"/>
          </a:p>
          <a:p>
            <a:pPr eaLnBrk="1" hangingPunct="1"/>
            <a:r>
              <a:rPr lang="en-US" b="1" smtClean="0"/>
              <a:t>Acute (12 hours – 3 days)</a:t>
            </a:r>
          </a:p>
          <a:p>
            <a:pPr eaLnBrk="1" hangingPunct="1"/>
            <a:r>
              <a:rPr lang="en-US" b="1" smtClean="0"/>
              <a:t>Subacute  (3 days – 2 weeks)</a:t>
            </a:r>
          </a:p>
          <a:p>
            <a:pPr eaLnBrk="1" hangingPunct="1"/>
            <a:r>
              <a:rPr lang="en-US" b="1" smtClean="0"/>
              <a:t>Chronic (weeks, months, years, decades)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Acute Infarct</a:t>
            </a:r>
            <a:br>
              <a:rPr lang="en-US" sz="3200" b="1" smtClean="0"/>
            </a:br>
            <a:r>
              <a:rPr lang="en-US" sz="3200" b="1" smtClean="0"/>
              <a:t> Gross Pathology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153400" cy="3886200"/>
          </a:xfrm>
        </p:spPr>
        <p:txBody>
          <a:bodyPr/>
          <a:lstStyle/>
          <a:p>
            <a:pPr eaLnBrk="1" hangingPunct="1"/>
            <a:r>
              <a:rPr lang="en-US" b="1" smtClean="0"/>
              <a:t>Brain swelling</a:t>
            </a:r>
          </a:p>
          <a:p>
            <a:pPr eaLnBrk="1" hangingPunct="1"/>
            <a:r>
              <a:rPr lang="en-US" b="1" smtClean="0"/>
              <a:t>Gyri are widened</a:t>
            </a:r>
          </a:p>
          <a:p>
            <a:pPr eaLnBrk="1" hangingPunct="1"/>
            <a:r>
              <a:rPr lang="en-US" b="1" smtClean="0"/>
              <a:t>Sulci are narrowed</a:t>
            </a:r>
          </a:p>
          <a:p>
            <a:pPr eaLnBrk="1" hangingPunct="1"/>
            <a:r>
              <a:rPr lang="en-US" b="1" smtClean="0"/>
              <a:t>Gray-white junction poorly demarcated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 descr="15_Watershed_infarct_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858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AutoShape 12"/>
          <p:cNvSpPr>
            <a:spLocks noChangeArrowheads="1"/>
          </p:cNvSpPr>
          <p:nvPr/>
        </p:nvSpPr>
        <p:spPr bwMode="auto">
          <a:xfrm rot="-6690260">
            <a:off x="6681788" y="1928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solidFill>
            <a:srgbClr val="00030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AutoShape 13"/>
          <p:cNvSpPr>
            <a:spLocks noChangeArrowheads="1"/>
          </p:cNvSpPr>
          <p:nvPr/>
        </p:nvSpPr>
        <p:spPr bwMode="auto">
          <a:xfrm rot="-6690260">
            <a:off x="3328988" y="1928812"/>
            <a:ext cx="685800" cy="485775"/>
          </a:xfrm>
          <a:prstGeom prst="rightArrow">
            <a:avLst>
              <a:gd name="adj1" fmla="val 50000"/>
              <a:gd name="adj2" fmla="val 35294"/>
            </a:avLst>
          </a:prstGeom>
          <a:solidFill>
            <a:srgbClr val="00030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6085" name="Text Box 15"/>
          <p:cNvSpPr txBox="1">
            <a:spLocks noChangeArrowheads="1"/>
          </p:cNvSpPr>
          <p:nvPr/>
        </p:nvSpPr>
        <p:spPr bwMode="auto">
          <a:xfrm>
            <a:off x="1066800" y="5943600"/>
            <a:ext cx="7250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Watershed area infarct // Border zone of ACA // MCA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6525"/>
            <a:ext cx="8534400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Rectangle 5"/>
          <p:cNvSpPr>
            <a:spLocks noChangeArrowheads="1"/>
          </p:cNvSpPr>
          <p:nvPr/>
        </p:nvSpPr>
        <p:spPr bwMode="auto">
          <a:xfrm>
            <a:off x="4800600" y="304800"/>
            <a:ext cx="3810000" cy="31242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077200" cy="1143000"/>
          </a:xfrm>
        </p:spPr>
        <p:txBody>
          <a:bodyPr/>
          <a:lstStyle/>
          <a:p>
            <a:pPr algn="l" eaLnBrk="1" hangingPunct="1"/>
            <a:r>
              <a:rPr lang="en-US" sz="3200" smtClean="0"/>
              <a:t>	    </a:t>
            </a:r>
            <a:r>
              <a:rPr lang="en-US" b="1" smtClean="0"/>
              <a:t>Acute Infarct Histology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848600" cy="3429000"/>
          </a:xfrm>
        </p:spPr>
        <p:txBody>
          <a:bodyPr/>
          <a:lstStyle/>
          <a:p>
            <a:pPr marL="609600" indent="-609600" eaLnBrk="1" hangingPunct="1"/>
            <a:r>
              <a:rPr lang="en-US" b="1" smtClean="0"/>
              <a:t>12 hours – 3 days after infarction</a:t>
            </a:r>
          </a:p>
          <a:p>
            <a:pPr marL="609600" indent="-609600" eaLnBrk="1" hangingPunct="1"/>
            <a:r>
              <a:rPr lang="en-US" b="1" smtClean="0"/>
              <a:t>Neutrophils</a:t>
            </a:r>
          </a:p>
          <a:p>
            <a:pPr marL="609600" indent="-609600" eaLnBrk="1" hangingPunct="1"/>
            <a:r>
              <a:rPr lang="en-US" b="1" smtClean="0"/>
              <a:t>Red (eosinophilic) neurons</a:t>
            </a:r>
          </a:p>
          <a:p>
            <a:pPr marL="609600" indent="-609600" eaLnBrk="1" hangingPunct="1"/>
            <a:r>
              <a:rPr lang="en-US" b="1" smtClean="0"/>
              <a:t>Nuclear pyknosis and karyorrexis</a:t>
            </a:r>
          </a:p>
          <a:p>
            <a:pPr marL="609600" indent="-609600" eaLnBrk="1" hangingPunct="1"/>
            <a:r>
              <a:rPr lang="en-US" b="1" smtClean="0"/>
              <a:t>Vacuolation of the neuropil (edema)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03_Neutrophils_in_an_acute_infarct_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3820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3505200" y="152400"/>
            <a:ext cx="2359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30C"/>
                </a:solidFill>
              </a:rPr>
              <a:t>  Neutrophils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1066800" y="1905000"/>
            <a:ext cx="4572000" cy="419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305800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914400" y="228600"/>
            <a:ext cx="7600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30C"/>
                </a:solidFill>
              </a:rPr>
              <a:t>Red Neurons: Purkinje neurons, cerebellum</a:t>
            </a:r>
          </a:p>
        </p:txBody>
      </p:sp>
      <p:sp>
        <p:nvSpPr>
          <p:cNvPr id="50180" name="AutoShape 6"/>
          <p:cNvSpPr>
            <a:spLocks noChangeArrowheads="1"/>
          </p:cNvSpPr>
          <p:nvPr/>
        </p:nvSpPr>
        <p:spPr bwMode="auto">
          <a:xfrm>
            <a:off x="3505200" y="26670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0000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0181" name="AutoShape 7"/>
          <p:cNvSpPr>
            <a:spLocks noChangeArrowheads="1"/>
          </p:cNvSpPr>
          <p:nvPr/>
        </p:nvSpPr>
        <p:spPr bwMode="auto">
          <a:xfrm>
            <a:off x="2133600" y="18288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0000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50182" name="AutoShape 8"/>
          <p:cNvSpPr>
            <a:spLocks noChangeArrowheads="1"/>
          </p:cNvSpPr>
          <p:nvPr/>
        </p:nvSpPr>
        <p:spPr bwMode="auto">
          <a:xfrm>
            <a:off x="7391400" y="22860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0000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z="3200" smtClean="0"/>
              <a:t>       </a:t>
            </a:r>
            <a:r>
              <a:rPr lang="en-US" sz="4000" b="1" smtClean="0"/>
              <a:t>Subacute Infarct Pathology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981200"/>
            <a:ext cx="69088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3 days – 2 weeks after infarction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en-US" sz="2800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Gross: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Brain softening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/>
              <a:t>Histology: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Macrophage infiltrate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Capillary proliferation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Gliosis (reactive astrocytes)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b="1" dirty="0" smtClean="0"/>
              <a:t>Necrosis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9343" r="13000" b="7558"/>
          <a:stretch>
            <a:fillRect/>
          </a:stretch>
        </p:blipFill>
        <p:spPr bwMode="auto">
          <a:xfrm>
            <a:off x="838200" y="1028700"/>
            <a:ext cx="69342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2850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30C"/>
                </a:solidFill>
              </a:rPr>
              <a:t>Sagittal FLAIR MRI brain, subacute infarct</a:t>
            </a:r>
          </a:p>
        </p:txBody>
      </p:sp>
      <p:sp>
        <p:nvSpPr>
          <p:cNvPr id="265222" name="AutoShape 6"/>
          <p:cNvSpPr>
            <a:spLocks noChangeArrowheads="1"/>
          </p:cNvSpPr>
          <p:nvPr/>
        </p:nvSpPr>
        <p:spPr bwMode="auto">
          <a:xfrm>
            <a:off x="5257800" y="2895600"/>
            <a:ext cx="457200" cy="381000"/>
          </a:xfrm>
          <a:prstGeom prst="star5">
            <a:avLst/>
          </a:prstGeom>
          <a:solidFill>
            <a:srgbClr val="000066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295400"/>
            <a:ext cx="45720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124200"/>
            <a:ext cx="45720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457200" y="457200"/>
            <a:ext cx="8582025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The cells of the CNS</a:t>
            </a:r>
          </a:p>
          <a:p>
            <a:pPr eaLnBrk="1" hangingPunct="1"/>
            <a:endParaRPr lang="en-US" sz="2400" b="1">
              <a:latin typeface="Calibri" pitchFamily="34" charset="0"/>
            </a:endParaRPr>
          </a:p>
          <a:p>
            <a:pPr eaLnBrk="1" hangingPunct="1"/>
            <a:r>
              <a:rPr lang="en-US" sz="2400" b="1">
                <a:latin typeface="Calibri" pitchFamily="34" charset="0"/>
              </a:rPr>
              <a:t>Neuroectodermal origin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Neurons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Glia (astrocytes, oligodendroglia, ependymal/choroid plexus cells)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Neural stem/progenitor cells</a:t>
            </a:r>
          </a:p>
          <a:p>
            <a:pPr eaLnBrk="1" hangingPunct="1"/>
            <a:endParaRPr lang="en-US" sz="2400" b="1">
              <a:latin typeface="Calibri" pitchFamily="34" charset="0"/>
            </a:endParaRPr>
          </a:p>
          <a:p>
            <a:pPr eaLnBrk="1" hangingPunct="1"/>
            <a:r>
              <a:rPr lang="en-US" sz="2400" b="1">
                <a:latin typeface="Calibri" pitchFamily="34" charset="0"/>
              </a:rPr>
              <a:t>Mesodermal origin 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Resident microglia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Meningial cells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Blood vessels and blood 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ummings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6172200" y="152400"/>
            <a:ext cx="2743200" cy="579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Times New Roman" pitchFamily="18" charset="0"/>
              </a:rPr>
              <a:t>Macrophages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cummings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163"/>
            <a:ext cx="8610600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5181600" y="152400"/>
            <a:ext cx="37338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</a:rPr>
              <a:t>Capillary proliferation</a:t>
            </a:r>
          </a:p>
        </p:txBody>
      </p:sp>
      <p:sp>
        <p:nvSpPr>
          <p:cNvPr id="54276" name="Rectangle 7"/>
          <p:cNvSpPr>
            <a:spLocks noChangeArrowheads="1"/>
          </p:cNvSpPr>
          <p:nvPr/>
        </p:nvSpPr>
        <p:spPr bwMode="auto">
          <a:xfrm>
            <a:off x="2971800" y="228600"/>
            <a:ext cx="2209800" cy="5029200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645400" cy="1143000"/>
          </a:xfrm>
        </p:spPr>
        <p:txBody>
          <a:bodyPr/>
          <a:lstStyle/>
          <a:p>
            <a:pPr algn="l" eaLnBrk="1" hangingPunct="1"/>
            <a:r>
              <a:rPr lang="en-US" sz="3200" smtClean="0"/>
              <a:t>     </a:t>
            </a:r>
            <a:r>
              <a:rPr lang="en-US" sz="4000" b="1" smtClean="0"/>
              <a:t>Chronic Infarct Pathology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209800"/>
            <a:ext cx="8153400" cy="4495800"/>
          </a:xfrm>
        </p:spPr>
        <p:txBody>
          <a:bodyPr/>
          <a:lstStyle/>
          <a:p>
            <a:pPr eaLnBrk="1" hangingPunct="1"/>
            <a:r>
              <a:rPr lang="en-US" b="1" smtClean="0"/>
              <a:t>months, years, decades after infarction</a:t>
            </a:r>
          </a:p>
          <a:p>
            <a:pPr eaLnBrk="1" hangingPunct="1"/>
            <a:r>
              <a:rPr lang="en-US" b="1" smtClean="0"/>
              <a:t>Gross:</a:t>
            </a:r>
          </a:p>
          <a:p>
            <a:pPr lvl="1" eaLnBrk="1" hangingPunct="1"/>
            <a:r>
              <a:rPr lang="en-US" b="1" smtClean="0"/>
              <a:t>After removal of the necrotic tissue, a cystic fluid-filled cavity remains; this is known as encephalomalacia</a:t>
            </a:r>
          </a:p>
          <a:p>
            <a:pPr lvl="1" eaLnBrk="1" hangingPunct="1">
              <a:buFontTx/>
              <a:buNone/>
            </a:pPr>
            <a:endParaRPr lang="en-US" b="1" smtClean="0"/>
          </a:p>
          <a:p>
            <a:pPr eaLnBrk="1" hangingPunct="1"/>
            <a:r>
              <a:rPr lang="en-US" b="1" smtClean="0"/>
              <a:t>Histology:</a:t>
            </a:r>
          </a:p>
          <a:p>
            <a:pPr lvl="1" eaLnBrk="1" hangingPunct="1"/>
            <a:r>
              <a:rPr lang="en-US" b="1" smtClean="0"/>
              <a:t>Gliosis, hemosiderin, and macrophages remain indefinitely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229600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2590800" y="381000"/>
            <a:ext cx="3797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30C"/>
                </a:solidFill>
              </a:rPr>
              <a:t>Chronic Infarct</a:t>
            </a:r>
          </a:p>
        </p:txBody>
      </p:sp>
      <p:sp>
        <p:nvSpPr>
          <p:cNvPr id="156678" name="AutoShape 6"/>
          <p:cNvSpPr>
            <a:spLocks noChangeArrowheads="1"/>
          </p:cNvSpPr>
          <p:nvPr/>
        </p:nvSpPr>
        <p:spPr bwMode="auto">
          <a:xfrm>
            <a:off x="4191000" y="3429000"/>
            <a:ext cx="533400" cy="457200"/>
          </a:xfrm>
          <a:prstGeom prst="star5">
            <a:avLst/>
          </a:prstGeom>
          <a:solidFill>
            <a:srgbClr val="000066"/>
          </a:solidFill>
          <a:ln w="127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4"/>
          <p:cNvGraphicFramePr>
            <a:graphicFrameLocks noChangeAspect="1"/>
          </p:cNvGraphicFramePr>
          <p:nvPr/>
        </p:nvGraphicFramePr>
        <p:xfrm>
          <a:off x="457200" y="228600"/>
          <a:ext cx="4194175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48" name="Clip" r:id="rId3" imgW="4314286" imgH="6666667" progId="MS_ClipArt_Gallery.5">
                  <p:embed/>
                </p:oleObj>
              </mc:Choice>
              <mc:Fallback>
                <p:oleObj name="Clip" r:id="rId3" imgW="4314286" imgH="6666667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857"/>
                      <a:stretch>
                        <a:fillRect/>
                      </a:stretch>
                    </p:blipFill>
                    <p:spPr bwMode="auto">
                      <a:xfrm>
                        <a:off x="457200" y="228600"/>
                        <a:ext cx="4194175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5181600" y="3048000"/>
            <a:ext cx="32908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30C"/>
                </a:solidFill>
              </a:rPr>
              <a:t>Chronic Infarct:</a:t>
            </a:r>
          </a:p>
          <a:p>
            <a:pPr eaLnBrk="1" hangingPunct="1"/>
            <a:r>
              <a:rPr lang="en-US" sz="2800" b="1">
                <a:solidFill>
                  <a:srgbClr val="00030C"/>
                </a:solidFill>
              </a:rPr>
              <a:t>Encephalomalacia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Embolic Infarcts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286000"/>
            <a:ext cx="7797800" cy="4114800"/>
          </a:xfrm>
        </p:spPr>
        <p:txBody>
          <a:bodyPr/>
          <a:lstStyle/>
          <a:p>
            <a:pPr eaLnBrk="1" hangingPunct="1"/>
            <a:r>
              <a:rPr lang="en-US" b="1" smtClean="0"/>
              <a:t>Cardiac mural thrombi</a:t>
            </a:r>
          </a:p>
          <a:p>
            <a:pPr eaLnBrk="1" hangingPunct="1"/>
            <a:r>
              <a:rPr lang="en-US" b="1" smtClean="0"/>
              <a:t>Atheromatous plaque: carotid artery</a:t>
            </a:r>
          </a:p>
          <a:p>
            <a:pPr eaLnBrk="1" hangingPunct="1"/>
            <a:r>
              <a:rPr lang="en-US" b="1" smtClean="0"/>
              <a:t>Fat: traumatic long bone fracture</a:t>
            </a:r>
          </a:p>
          <a:p>
            <a:pPr eaLnBrk="1" hangingPunct="1"/>
            <a:r>
              <a:rPr lang="en-US" b="1" smtClean="0"/>
              <a:t>Air: neurosurgical procedure</a:t>
            </a:r>
          </a:p>
          <a:p>
            <a:pPr eaLnBrk="1" hangingPunct="1"/>
            <a:r>
              <a:rPr lang="en-US" b="1" smtClean="0"/>
              <a:t>Intervertebral disc tissue</a:t>
            </a:r>
          </a:p>
          <a:p>
            <a:pPr eaLnBrk="1" hangingPunct="1"/>
            <a:r>
              <a:rPr lang="en-US" b="1" smtClean="0"/>
              <a:t>Tumor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hapter 028 - Figure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1722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2438400" y="3048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30C"/>
                </a:solidFill>
              </a:rPr>
              <a:t>Bone marrow embolization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Arterial Dissection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/>
              <a:t>Young adults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Internal carotid or vertebral artery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Intimal tear, media or subendothelial hematoma, vessel occlusion, infarction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Etiologies: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Spontaneous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Mild trauma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Fibromuscular dysplasia</a:t>
            </a:r>
          </a:p>
          <a:p>
            <a:pPr lvl="1" eaLnBrk="1" hangingPunct="1">
              <a:lnSpc>
                <a:spcPct val="90000"/>
              </a:lnSpc>
            </a:pPr>
            <a:endParaRPr lang="en-US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259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1219200"/>
            <a:ext cx="3746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69088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CNS Hemorrhage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2000" b="1" smtClean="0"/>
              <a:t>Classification // Location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05000"/>
            <a:ext cx="69088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/>
              <a:t>Parenchymal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b="1" smtClean="0"/>
              <a:t>Basal ganglia (hypertension)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b="1" smtClean="0"/>
              <a:t>Lobar (amyloid angiopathy)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200" b="1" smtClean="0"/>
          </a:p>
          <a:p>
            <a:pPr eaLnBrk="1" hangingPunct="1">
              <a:lnSpc>
                <a:spcPct val="80000"/>
              </a:lnSpc>
            </a:pPr>
            <a:r>
              <a:rPr lang="en-US" sz="2400" b="1" smtClean="0"/>
              <a:t>Subarachnoid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b="1" smtClean="0"/>
              <a:t>Aneurysm rupture (Circle of Willis)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b="1" smtClean="0"/>
              <a:t>Trauma (cortex)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b="1" smtClean="0"/>
          </a:p>
          <a:p>
            <a:pPr eaLnBrk="1" hangingPunct="1">
              <a:lnSpc>
                <a:spcPct val="80000"/>
              </a:lnSpc>
            </a:pPr>
            <a:r>
              <a:rPr lang="en-US" sz="2400" b="1" smtClean="0"/>
              <a:t>Other: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/>
              <a:t>Epidural – trauma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/>
              <a:t>Subdural – trauma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/>
              <a:t>Intraventricular: often secondary event (e.g. after a stroke has caused necrosis)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/>
              <a:t>Combined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4800600" y="4038600"/>
            <a:ext cx="2895600" cy="2590800"/>
            <a:chOff x="381000" y="304800"/>
            <a:chExt cx="2895600" cy="2590800"/>
          </a:xfrm>
        </p:grpSpPr>
        <p:pic>
          <p:nvPicPr>
            <p:cNvPr id="17418" name="Picture 3" descr="http://missinglink.ucsf.edu/lm/introductionneuropathology/Response%20_to_Injury/Injury_Images/early%20ischemia%20comp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" t="31007" r="65334" b="16280"/>
            <a:stretch>
              <a:fillRect/>
            </a:stretch>
          </p:blipFill>
          <p:spPr bwMode="auto">
            <a:xfrm>
              <a:off x="381000" y="304800"/>
              <a:ext cx="28956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 rot="3029962">
              <a:off x="1318419" y="659606"/>
              <a:ext cx="457200" cy="27463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>
                <a:solidFill>
                  <a:schemeClr val="tx1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 rot="5400000">
              <a:off x="2728119" y="777081"/>
              <a:ext cx="457200" cy="27463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>
                <a:solidFill>
                  <a:schemeClr val="tx1"/>
                </a:solidFill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 rot="20256778">
              <a:off x="1025525" y="2514600"/>
              <a:ext cx="457200" cy="27463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u="sng">
                <a:solidFill>
                  <a:schemeClr val="tx1"/>
                </a:solidFill>
              </a:endParaRPr>
            </a:p>
          </p:txBody>
        </p:sp>
      </p:grpSp>
      <p:pic>
        <p:nvPicPr>
          <p:cNvPr id="17411" name="Picture 1" descr="http://missinglink.ucsf.edu/lm/introductionneuropathology/Response%20_to_Injury/Injury_Images/neuron%20mi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961" r="1755"/>
          <a:stretch>
            <a:fillRect/>
          </a:stretch>
        </p:blipFill>
        <p:spPr bwMode="auto">
          <a:xfrm>
            <a:off x="4019550" y="228600"/>
            <a:ext cx="5048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missinglink.ucsf.edu/lm/introductionneuropathology/Response%20_to_Injury/Injury_Images/BMB%20web%20image1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b="30643"/>
          <a:stretch>
            <a:fillRect/>
          </a:stretch>
        </p:blipFill>
        <p:spPr bwMode="auto">
          <a:xfrm>
            <a:off x="152400" y="1981200"/>
            <a:ext cx="3810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914400" y="838200"/>
            <a:ext cx="1846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Neurons</a:t>
            </a: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0" y="6400800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sp>
        <p:nvSpPr>
          <p:cNvPr id="17415" name="TextBox 14"/>
          <p:cNvSpPr txBox="1">
            <a:spLocks noChangeArrowheads="1"/>
          </p:cNvSpPr>
          <p:nvPr/>
        </p:nvSpPr>
        <p:spPr bwMode="auto">
          <a:xfrm>
            <a:off x="304800" y="35052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H&amp;E</a:t>
            </a:r>
          </a:p>
        </p:txBody>
      </p:sp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55563" y="5954713"/>
            <a:ext cx="162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Neurofilament</a:t>
            </a:r>
          </a:p>
        </p:txBody>
      </p:sp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6934200" y="61722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H&amp;E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/>
              <a:t>Hemorrhagic Stroke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Mechanisms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b="1" smtClean="0"/>
              <a:t>Hypertension</a:t>
            </a:r>
          </a:p>
          <a:p>
            <a:pPr eaLnBrk="1" hangingPunct="1"/>
            <a:r>
              <a:rPr lang="en-US" sz="2800" b="1" smtClean="0"/>
              <a:t>Congophilic amyloid angiopathy</a:t>
            </a:r>
          </a:p>
          <a:p>
            <a:pPr eaLnBrk="1" hangingPunct="1"/>
            <a:r>
              <a:rPr lang="en-US" sz="2800" b="1" smtClean="0"/>
              <a:t>Aneurysms / Vascular malformations</a:t>
            </a:r>
          </a:p>
          <a:p>
            <a:pPr eaLnBrk="1" hangingPunct="1"/>
            <a:endParaRPr lang="en-US" sz="2800" b="1" smtClean="0"/>
          </a:p>
          <a:p>
            <a:pPr eaLnBrk="1" hangingPunct="1"/>
            <a:r>
              <a:rPr lang="en-US" sz="2800" b="1" smtClean="0"/>
              <a:t>Other mechanisms not covered in this lecture:</a:t>
            </a:r>
          </a:p>
          <a:p>
            <a:pPr lvl="1" eaLnBrk="1" hangingPunct="1"/>
            <a:r>
              <a:rPr lang="en-US" sz="2400" b="1" smtClean="0"/>
              <a:t>Bleeding diathesis</a:t>
            </a:r>
          </a:p>
          <a:p>
            <a:pPr lvl="1" eaLnBrk="1" hangingPunct="1"/>
            <a:r>
              <a:rPr lang="en-US" sz="2400" b="1" smtClean="0"/>
              <a:t>Trauma</a:t>
            </a:r>
          </a:p>
          <a:p>
            <a:pPr lvl="1" eaLnBrk="1" hangingPunct="1"/>
            <a:r>
              <a:rPr lang="en-US" sz="2400" b="1" smtClean="0"/>
              <a:t>Neoplasm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smtClean="0"/>
              <a:t>Intracranial Aneurysms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3733800" cy="3810000"/>
          </a:xfrm>
        </p:spPr>
        <p:txBody>
          <a:bodyPr/>
          <a:lstStyle/>
          <a:p>
            <a:pPr eaLnBrk="1" hangingPunct="1"/>
            <a:r>
              <a:rPr lang="en-US" sz="2000" smtClean="0"/>
              <a:t>Usually present in 4</a:t>
            </a:r>
            <a:r>
              <a:rPr lang="en-US" sz="2000" baseline="30000" smtClean="0"/>
              <a:t>th</a:t>
            </a:r>
            <a:r>
              <a:rPr lang="en-US" sz="2000" smtClean="0"/>
              <a:t> and 5</a:t>
            </a:r>
            <a:r>
              <a:rPr lang="en-US" sz="2000" baseline="30000" smtClean="0"/>
              <a:t>th</a:t>
            </a:r>
            <a:r>
              <a:rPr lang="en-US" sz="2000" smtClean="0"/>
              <a:t> decades</a:t>
            </a:r>
          </a:p>
          <a:p>
            <a:pPr eaLnBrk="1" hangingPunct="1"/>
            <a:r>
              <a:rPr lang="en-US" sz="2000" smtClean="0"/>
              <a:t>75% occur in three sites (MCA, ACA, PCA), often at site of vessel bifurcation</a:t>
            </a:r>
          </a:p>
          <a:p>
            <a:pPr eaLnBrk="1" hangingPunct="1"/>
            <a:r>
              <a:rPr lang="en-US" sz="2000" smtClean="0"/>
              <a:t>Caused by defect in arterial wall, which can be congenital OR acquired (e.g. result of atherosclerosis, infection, etc.)</a:t>
            </a:r>
          </a:p>
          <a:p>
            <a:pPr eaLnBrk="1" hangingPunct="1"/>
            <a:r>
              <a:rPr lang="en-US" sz="2000" smtClean="0"/>
              <a:t>Rupture causes subarachnoid hemorrhage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74662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1370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273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4113"/>
            <a:ext cx="8763000" cy="500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1219200" y="304800"/>
            <a:ext cx="71755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030C"/>
                </a:solidFill>
              </a:rPr>
              <a:t>Giant MCA aneurysm, temporal lobe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b="1" smtClean="0"/>
              <a:t>Arteriovenous malformation (AVM)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09775"/>
            <a:ext cx="4114800" cy="3552825"/>
          </a:xfrm>
        </p:spPr>
        <p:txBody>
          <a:bodyPr/>
          <a:lstStyle/>
          <a:p>
            <a:pPr lvl="1" eaLnBrk="1" hangingPunct="1">
              <a:lnSpc>
                <a:spcPct val="96000"/>
              </a:lnSpc>
            </a:pPr>
            <a:r>
              <a:rPr lang="en-US" sz="2400" b="1" smtClean="0">
                <a:ea typeface="Calibri" pitchFamily="34" charset="0"/>
                <a:cs typeface="Calibri" pitchFamily="34" charset="0"/>
              </a:rPr>
              <a:t>Usually diagnosed in 10-30 year-olds</a:t>
            </a:r>
          </a:p>
          <a:p>
            <a:pPr lvl="1" eaLnBrk="1" hangingPunct="1">
              <a:lnSpc>
                <a:spcPct val="96000"/>
              </a:lnSpc>
            </a:pPr>
            <a:r>
              <a:rPr lang="en-US" sz="2400" b="1" smtClean="0">
                <a:ea typeface="Calibri" pitchFamily="34" charset="0"/>
                <a:cs typeface="Calibri" pitchFamily="34" charset="0"/>
              </a:rPr>
              <a:t>2x more likely in males</a:t>
            </a:r>
          </a:p>
          <a:p>
            <a:pPr lvl="1" eaLnBrk="1" hangingPunct="1">
              <a:lnSpc>
                <a:spcPct val="96000"/>
              </a:lnSpc>
            </a:pPr>
            <a:r>
              <a:rPr lang="en-US" sz="2400" b="1" smtClean="0">
                <a:ea typeface="Calibri" pitchFamily="34" charset="0"/>
                <a:cs typeface="Calibri" pitchFamily="34" charset="0"/>
              </a:rPr>
              <a:t>Tangled network of thin walled, artero-venous shunts (in newborns can result in heart failure)</a:t>
            </a:r>
          </a:p>
          <a:p>
            <a:pPr lvl="1" eaLnBrk="1" hangingPunct="1">
              <a:lnSpc>
                <a:spcPct val="96000"/>
              </a:lnSpc>
            </a:pPr>
            <a:r>
              <a:rPr lang="en-US" sz="2400" b="1" smtClean="0">
                <a:ea typeface="Calibri" pitchFamily="34" charset="0"/>
                <a:cs typeface="Calibri" pitchFamily="34" charset="0"/>
              </a:rPr>
              <a:t>Potentially devastating hemorrhage if ruptured</a:t>
            </a:r>
            <a:r>
              <a:rPr lang="en-US" sz="2400" smtClean="0">
                <a:ea typeface="Calibri" pitchFamily="34" charset="0"/>
                <a:cs typeface="Calibri" pitchFamily="34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smtClean="0">
              <a:ea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sz="2400" smtClean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0" r="5098"/>
          <a:stretch>
            <a:fillRect/>
          </a:stretch>
        </p:blipFill>
        <p:spPr bwMode="auto">
          <a:xfrm>
            <a:off x="4540250" y="1828800"/>
            <a:ext cx="458152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611813" y="5486400"/>
            <a:ext cx="2541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030C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rgbClr val="00030C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rgbClr val="00030C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rgbClr val="00030C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rgbClr val="00030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30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30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30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30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latin typeface="+mn-lt"/>
              </a:rPr>
              <a:t>(AVM in occipital lobe)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838200"/>
            <a:ext cx="367188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9592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955925" y="6061075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latin typeface="Times New Roman" pitchFamily="18" charset="0"/>
              </a:rPr>
              <a:t>AVM</a:t>
            </a:r>
          </a:p>
        </p:txBody>
      </p:sp>
      <p:sp>
        <p:nvSpPr>
          <p:cNvPr id="68613" name="Text Box 7"/>
          <p:cNvSpPr txBox="1">
            <a:spLocks noChangeArrowheads="1"/>
          </p:cNvSpPr>
          <p:nvPr/>
        </p:nvSpPr>
        <p:spPr bwMode="auto">
          <a:xfrm>
            <a:off x="2743200" y="304800"/>
            <a:ext cx="436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30C"/>
                </a:solidFill>
              </a:rPr>
              <a:t>AVM, gross and microscopic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9154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Hypertensive Cerebrovascular Disease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657600"/>
          </a:xfrm>
        </p:spPr>
        <p:txBody>
          <a:bodyPr/>
          <a:lstStyle/>
          <a:p>
            <a:pPr eaLnBrk="1" hangingPunct="1"/>
            <a:r>
              <a:rPr lang="en-US" sz="2800" b="1" smtClean="0"/>
              <a:t>Hypertensive hemorrhage</a:t>
            </a:r>
          </a:p>
          <a:p>
            <a:pPr eaLnBrk="1" hangingPunct="1"/>
            <a:r>
              <a:rPr lang="en-US" sz="2800" b="1" smtClean="0"/>
              <a:t>Lacunar infarcts</a:t>
            </a:r>
          </a:p>
          <a:p>
            <a:pPr eaLnBrk="1" hangingPunct="1"/>
            <a:r>
              <a:rPr lang="en-US" sz="2800" b="1" smtClean="0"/>
              <a:t>Hypertensive encephalopathy</a:t>
            </a:r>
          </a:p>
          <a:p>
            <a:pPr eaLnBrk="1" hangingPunct="1">
              <a:buFontTx/>
              <a:buNone/>
            </a:pPr>
            <a:endParaRPr lang="en-US" sz="2800" b="1" smtClean="0"/>
          </a:p>
          <a:p>
            <a:pPr eaLnBrk="1" hangingPunct="1"/>
            <a:r>
              <a:rPr lang="en-US" sz="2800" b="1" smtClean="0"/>
              <a:t>Frequent associations:</a:t>
            </a:r>
          </a:p>
          <a:p>
            <a:pPr lvl="1" eaLnBrk="1" hangingPunct="1"/>
            <a:r>
              <a:rPr lang="en-US" sz="2400" b="1" smtClean="0"/>
              <a:t>Atherosclerosis</a:t>
            </a:r>
          </a:p>
          <a:p>
            <a:pPr lvl="1" eaLnBrk="1" hangingPunct="1"/>
            <a:r>
              <a:rPr lang="en-US" sz="2400" b="1" smtClean="0"/>
              <a:t>Diabetes mellitus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1625"/>
            <a:ext cx="8153400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4191000" y="2895600"/>
            <a:ext cx="8382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59038" y="6477000"/>
            <a:ext cx="42465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section of basilar artery shown in next slide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6006" r="6931" b="9911"/>
          <a:stretch>
            <a:fillRect/>
          </a:stretch>
        </p:blipFill>
        <p:spPr bwMode="auto">
          <a:xfrm>
            <a:off x="609600" y="228600"/>
            <a:ext cx="7848600" cy="638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228600"/>
            <a:ext cx="7553325" cy="1066800"/>
          </a:xfrm>
        </p:spPr>
        <p:txBody>
          <a:bodyPr/>
          <a:lstStyle/>
          <a:p>
            <a:pPr eaLnBrk="1" hangingPunct="1"/>
            <a:r>
              <a:rPr lang="en-US" sz="4800" b="1" smtClean="0"/>
              <a:t>Hypertensive Hemorrhage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4267200" cy="1828800"/>
          </a:xfrm>
        </p:spPr>
        <p:txBody>
          <a:bodyPr/>
          <a:lstStyle/>
          <a:p>
            <a:pPr lvl="1" eaLnBrk="1" hangingPunct="1">
              <a:lnSpc>
                <a:spcPct val="96000"/>
              </a:lnSpc>
            </a:pPr>
            <a:r>
              <a:rPr lang="en-US" b="1" smtClean="0"/>
              <a:t>Usually occur in region of basal ganglia</a:t>
            </a:r>
          </a:p>
          <a:p>
            <a:pPr lvl="1" eaLnBrk="1" hangingPunct="1">
              <a:lnSpc>
                <a:spcPct val="96000"/>
              </a:lnSpc>
            </a:pPr>
            <a:r>
              <a:rPr lang="en-US" b="1" smtClean="0"/>
              <a:t>Other sites are mid-pons and cerebellum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95450"/>
            <a:ext cx="38862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68688"/>
            <a:ext cx="3657600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914400" y="914400"/>
            <a:ext cx="5181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latin typeface="Calibri" pitchFamily="34" charset="0"/>
              </a:rPr>
              <a:t>Neuronal reaction (acute)</a:t>
            </a:r>
          </a:p>
          <a:p>
            <a:pPr eaLnBrk="1" hangingPunct="1"/>
            <a:endParaRPr lang="en-US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“Red neurons” in hypoxia/ischemia</a:t>
            </a:r>
          </a:p>
          <a:p>
            <a:pPr eaLnBrk="1" hangingPunct="1">
              <a:buFont typeface="Arial" charset="0"/>
              <a:buChar char="•"/>
            </a:pPr>
            <a:endParaRPr lang="en-US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Selective vulnerability (Purkinje cells, CA1 pyramidal cells in hippocampus, upper motor neurons of motor cortex)</a:t>
            </a:r>
          </a:p>
        </p:txBody>
      </p:sp>
      <p:pic>
        <p:nvPicPr>
          <p:cNvPr id="18435" name="Picture 4" descr="http://missinglink.ucsf.edu/lm/introductionneuropathology/Response%20_to_Injury/Injury_Images/acute%20ischemia1w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8" t="11830" r="3413" b="8318"/>
          <a:stretch>
            <a:fillRect/>
          </a:stretch>
        </p:blipFill>
        <p:spPr bwMode="auto">
          <a:xfrm>
            <a:off x="6477000" y="2286000"/>
            <a:ext cx="236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362700" y="6397625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pic>
        <p:nvPicPr>
          <p:cNvPr id="18437" name="Picture 5" descr="http://missinglink.ucsf.edu/lm/introductionneuropathology/Response%20_to_Injury/Injury_Images/ischemic%20neurons2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8" t="24152" r="33263"/>
          <a:stretch>
            <a:fillRect/>
          </a:stretch>
        </p:blipFill>
        <p:spPr bwMode="auto">
          <a:xfrm>
            <a:off x="6477000" y="304800"/>
            <a:ext cx="2362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http://missinglink.ucsf.edu/lm/introductionneuropathology/Response%20_to_Injury/Injury_Images/ischemic%20neurons2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6"/>
          <a:stretch>
            <a:fillRect/>
          </a:stretch>
        </p:blipFill>
        <p:spPr bwMode="auto">
          <a:xfrm>
            <a:off x="3657600" y="3886200"/>
            <a:ext cx="2743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http://missinglink.ucsf.edu/lm/introductionneuropathology/Response%20_to_Injury/Injury_Images/early%20ischemia%20com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32558" r="65334" b="16280"/>
          <a:stretch>
            <a:fillRect/>
          </a:stretch>
        </p:blipFill>
        <p:spPr bwMode="auto">
          <a:xfrm>
            <a:off x="381000" y="3886200"/>
            <a:ext cx="266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Box 13"/>
          <p:cNvSpPr txBox="1">
            <a:spLocks noChangeArrowheads="1"/>
          </p:cNvSpPr>
          <p:nvPr/>
        </p:nvSpPr>
        <p:spPr bwMode="auto">
          <a:xfrm>
            <a:off x="381000" y="3505200"/>
            <a:ext cx="2620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Normal cortical neurons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Lacunar infarcts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686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/>
              <a:t>Hypertension, arteriolar sclerosis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Medial and lateral lenticulostriate arteries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b="1" smtClean="0"/>
              <a:t>Lenticular nucleus, thalamus, internal capsule, deep white matter, caudate nucleus, pons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Single or multiple; &lt; 15 mm diameter</a:t>
            </a:r>
          </a:p>
          <a:p>
            <a:pPr eaLnBrk="1" hangingPunct="1">
              <a:lnSpc>
                <a:spcPct val="90000"/>
              </a:lnSpc>
            </a:pPr>
            <a:endParaRPr lang="en-US" sz="2800" b="1" smtClean="0"/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Clinically silent or devastating complications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858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019" r="35399"/>
          <a:stretch>
            <a:fillRect/>
          </a:stretch>
        </p:blipFill>
        <p:spPr bwMode="auto">
          <a:xfrm>
            <a:off x="1905000" y="1371600"/>
            <a:ext cx="48768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Rectangle 5"/>
          <p:cNvSpPr>
            <a:spLocks noChangeArrowheads="1"/>
          </p:cNvSpPr>
          <p:nvPr/>
        </p:nvSpPr>
        <p:spPr bwMode="auto">
          <a:xfrm>
            <a:off x="3048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CT Brain: Lacunar infarcts</a:t>
            </a:r>
          </a:p>
        </p:txBody>
      </p:sp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3505200" y="3733800"/>
            <a:ext cx="14478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8737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00030C"/>
                </a:solidFill>
              </a:rPr>
              <a:t>Lacunar infarcts, caudate, putamen</a:t>
            </a:r>
          </a:p>
        </p:txBody>
      </p:sp>
      <p:pic>
        <p:nvPicPr>
          <p:cNvPr id="7680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4676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416800" cy="1143000"/>
          </a:xfrm>
        </p:spPr>
        <p:txBody>
          <a:bodyPr/>
          <a:lstStyle/>
          <a:p>
            <a:pPr eaLnBrk="1" hangingPunct="1"/>
            <a:r>
              <a:rPr lang="en-US" sz="3600" b="1" smtClean="0"/>
              <a:t>Hypertensive Encephalopathy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/>
            <a:r>
              <a:rPr lang="en-US" b="1" smtClean="0"/>
              <a:t>Acute: </a:t>
            </a:r>
          </a:p>
          <a:p>
            <a:pPr lvl="1" eaLnBrk="1" hangingPunct="1"/>
            <a:r>
              <a:rPr lang="en-US" b="1" smtClean="0"/>
              <a:t>Headaches, confusion, coma</a:t>
            </a:r>
          </a:p>
          <a:p>
            <a:pPr lvl="1" eaLnBrk="1" hangingPunct="1">
              <a:buFontTx/>
              <a:buNone/>
            </a:pPr>
            <a:endParaRPr lang="en-US" b="1" smtClean="0"/>
          </a:p>
          <a:p>
            <a:pPr eaLnBrk="1" hangingPunct="1"/>
            <a:r>
              <a:rPr lang="en-US" b="1" smtClean="0"/>
              <a:t>Chronic:</a:t>
            </a:r>
          </a:p>
          <a:p>
            <a:pPr lvl="1" eaLnBrk="1" hangingPunct="1"/>
            <a:r>
              <a:rPr lang="en-US" b="1" smtClean="0"/>
              <a:t>Vascular (multi-infarct) dementia</a:t>
            </a:r>
          </a:p>
          <a:p>
            <a:pPr lvl="1" eaLnBrk="1" hangingPunct="1"/>
            <a:r>
              <a:rPr lang="en-US" b="1" smtClean="0"/>
              <a:t>White matter (Binswanger disease)</a:t>
            </a:r>
          </a:p>
          <a:p>
            <a:pPr lvl="1" eaLnBrk="1" hangingPunct="1"/>
            <a:r>
              <a:rPr lang="en-US" b="1" smtClean="0"/>
              <a:t>Gray matter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5562600"/>
            <a:ext cx="8001000" cy="1066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/>
              <a:t>Neuropathology</a:t>
            </a:r>
            <a:endParaRPr lang="en-US" sz="48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Cellular Responses to Injury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Cerebral Edema, Hydrocephalus, Increased Intracranial Pressure &amp; Herniation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Cerebrovascular Disease</a:t>
            </a:r>
          </a:p>
          <a:p>
            <a:pPr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r>
              <a:rPr lang="en-US" b="1" dirty="0" smtClean="0"/>
              <a:t>Trauma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1"/>
          <p:cNvSpPr txBox="1">
            <a:spLocks noChangeArrowheads="1"/>
          </p:cNvSpPr>
          <p:nvPr/>
        </p:nvSpPr>
        <p:spPr bwMode="auto">
          <a:xfrm>
            <a:off x="2514600" y="1828800"/>
            <a:ext cx="26384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Trauma</a:t>
            </a:r>
          </a:p>
          <a:p>
            <a:pPr eaLnBrk="1" hangingPunct="1"/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Skull fractures</a:t>
            </a:r>
          </a:p>
          <a:p>
            <a:pPr eaLnBrk="1" hangingPunct="1">
              <a:buFont typeface="Arial" charset="0"/>
              <a:buChar char="•"/>
            </a:pPr>
            <a:endParaRPr lang="en-US" sz="2000" b="1"/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Parenchymal injury</a:t>
            </a:r>
          </a:p>
          <a:p>
            <a:pPr eaLnBrk="1" hangingPunct="1">
              <a:buFont typeface="Arial" charset="0"/>
              <a:buChar char="•"/>
            </a:pPr>
            <a:endParaRPr lang="en-US" sz="2000" b="1"/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Vascular injury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381000" y="685800"/>
            <a:ext cx="472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Trauma: Skull fractures</a:t>
            </a:r>
          </a:p>
        </p:txBody>
      </p:sp>
      <p:pic>
        <p:nvPicPr>
          <p:cNvPr id="80899" name="Picture 4" descr="File:Skull Fractur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70288"/>
            <a:ext cx="20002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Box 3"/>
          <p:cNvSpPr txBox="1">
            <a:spLocks noChangeArrowheads="1"/>
          </p:cNvSpPr>
          <p:nvPr/>
        </p:nvSpPr>
        <p:spPr bwMode="auto">
          <a:xfrm rot="5400000">
            <a:off x="8133557" y="5799931"/>
            <a:ext cx="1077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wikipedia.org</a:t>
            </a:r>
          </a:p>
        </p:txBody>
      </p:sp>
      <p:sp>
        <p:nvSpPr>
          <p:cNvPr id="80901" name="TextBox 4"/>
          <p:cNvSpPr txBox="1">
            <a:spLocks noChangeArrowheads="1"/>
          </p:cNvSpPr>
          <p:nvPr/>
        </p:nvSpPr>
        <p:spPr bwMode="auto">
          <a:xfrm>
            <a:off x="6400800" y="3211513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Displaced fracture </a:t>
            </a:r>
          </a:p>
        </p:txBody>
      </p:sp>
      <p:pic>
        <p:nvPicPr>
          <p:cNvPr id="80902" name="Picture 6" descr="File:Illu cranial bones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333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TextBox 6"/>
          <p:cNvSpPr txBox="1">
            <a:spLocks noChangeArrowheads="1"/>
          </p:cNvSpPr>
          <p:nvPr/>
        </p:nvSpPr>
        <p:spPr bwMode="auto">
          <a:xfrm rot="5400000">
            <a:off x="8057356" y="2153444"/>
            <a:ext cx="1077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wikipedia.org</a:t>
            </a:r>
          </a:p>
        </p:txBody>
      </p:sp>
      <p:pic>
        <p:nvPicPr>
          <p:cNvPr id="80904" name="Picture 8" descr="http://img.medscape.com/pi/emed/ckb/radiology/336139-343764-99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28543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10" descr="Postmortem radiograph in a child with multiple fr..."/>
          <p:cNvPicPr>
            <a:picLocks noChangeAspect="1" noChangeArrowheads="1"/>
          </p:cNvPicPr>
          <p:nvPr/>
        </p:nvPicPr>
        <p:blipFill>
          <a:blip r:embed="rId7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33800"/>
            <a:ext cx="26019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TextBox 10"/>
          <p:cNvSpPr txBox="1">
            <a:spLocks noChangeArrowheads="1"/>
          </p:cNvSpPr>
          <p:nvPr/>
        </p:nvSpPr>
        <p:spPr bwMode="auto">
          <a:xfrm>
            <a:off x="609600" y="2133600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Diastatic fractures </a:t>
            </a:r>
          </a:p>
        </p:txBody>
      </p:sp>
      <p:sp>
        <p:nvSpPr>
          <p:cNvPr id="80907" name="TextBox 11"/>
          <p:cNvSpPr txBox="1">
            <a:spLocks noChangeArrowheads="1"/>
          </p:cNvSpPr>
          <p:nvPr/>
        </p:nvSpPr>
        <p:spPr bwMode="auto">
          <a:xfrm>
            <a:off x="3276600" y="6096000"/>
            <a:ext cx="1982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Emedicine.medscape.com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~AUT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7175"/>
            <a:ext cx="4416425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4876800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The CIBA collection Vol 1 Nervous System Part 2 1996</a:t>
            </a:r>
          </a:p>
        </p:txBody>
      </p:sp>
      <p:sp>
        <p:nvSpPr>
          <p:cNvPr id="81924" name="TextBox 1"/>
          <p:cNvSpPr txBox="1">
            <a:spLocks noChangeArrowheads="1"/>
          </p:cNvSpPr>
          <p:nvPr/>
        </p:nvSpPr>
        <p:spPr bwMode="auto">
          <a:xfrm>
            <a:off x="914400" y="685800"/>
            <a:ext cx="472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Trauma: </a:t>
            </a:r>
          </a:p>
          <a:p>
            <a:pPr eaLnBrk="1" hangingPunct="1"/>
            <a:r>
              <a:rPr lang="en-US" sz="3200" b="1">
                <a:latin typeface="Calibri" pitchFamily="34" charset="0"/>
              </a:rPr>
              <a:t>Skull fractures</a:t>
            </a:r>
          </a:p>
        </p:txBody>
      </p:sp>
      <p:pic>
        <p:nvPicPr>
          <p:cNvPr id="81925" name="Picture 6" descr="File:Illu cranial bones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33337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5"/>
          <p:cNvSpPr txBox="1">
            <a:spLocks noChangeArrowheads="1"/>
          </p:cNvSpPr>
          <p:nvPr/>
        </p:nvSpPr>
        <p:spPr bwMode="auto">
          <a:xfrm>
            <a:off x="2960688" y="5181600"/>
            <a:ext cx="1077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wikipedia.org</a:t>
            </a:r>
          </a:p>
        </p:txBody>
      </p:sp>
      <p:sp>
        <p:nvSpPr>
          <p:cNvPr id="81927" name="TextBox 6"/>
          <p:cNvSpPr txBox="1">
            <a:spLocks noChangeArrowheads="1"/>
          </p:cNvSpPr>
          <p:nvPr/>
        </p:nvSpPr>
        <p:spPr bwMode="auto">
          <a:xfrm>
            <a:off x="1828800" y="6019800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/>
              <a:t>Basal skull fractures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expertconsultbook.com/expertconsult/b/bbmapAsset?appID=NGE&amp;isbn=978-1-4377-0792-2&amp;eid=4-u1.0-B978-1-4377-0792-2..50033-X..gr9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57150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1"/>
          <p:cNvSpPr txBox="1">
            <a:spLocks noChangeArrowheads="1"/>
          </p:cNvSpPr>
          <p:nvPr/>
        </p:nvSpPr>
        <p:spPr bwMode="auto">
          <a:xfrm>
            <a:off x="990600" y="457200"/>
            <a:ext cx="533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Trauma: Parenchymal injury</a:t>
            </a:r>
          </a:p>
        </p:txBody>
      </p:sp>
      <p:sp>
        <p:nvSpPr>
          <p:cNvPr id="82948" name="TextBox 3"/>
          <p:cNvSpPr txBox="1">
            <a:spLocks noChangeArrowheads="1"/>
          </p:cNvSpPr>
          <p:nvPr/>
        </p:nvSpPr>
        <p:spPr bwMode="auto">
          <a:xfrm>
            <a:off x="5943600" y="381000"/>
            <a:ext cx="2765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b="1"/>
              <a:t>lacerations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contusions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b="1"/>
              <a:t>diffuse axonal injury</a:t>
            </a:r>
          </a:p>
        </p:txBody>
      </p:sp>
      <p:sp>
        <p:nvSpPr>
          <p:cNvPr id="82949" name="TextBox 4"/>
          <p:cNvSpPr txBox="1">
            <a:spLocks noChangeArrowheads="1"/>
          </p:cNvSpPr>
          <p:nvPr/>
        </p:nvSpPr>
        <p:spPr bwMode="auto">
          <a:xfrm>
            <a:off x="1219200" y="5710238"/>
            <a:ext cx="1876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Contusions</a:t>
            </a:r>
          </a:p>
        </p:txBody>
      </p:sp>
      <p:sp>
        <p:nvSpPr>
          <p:cNvPr id="82950" name="TextBox 5"/>
          <p:cNvSpPr txBox="1">
            <a:spLocks noChangeArrowheads="1"/>
          </p:cNvSpPr>
          <p:nvPr/>
        </p:nvSpPr>
        <p:spPr bwMode="auto">
          <a:xfrm>
            <a:off x="7162800" y="4495800"/>
            <a:ext cx="903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remote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5943600" y="4724400"/>
            <a:ext cx="1295400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TextBox 10"/>
          <p:cNvSpPr txBox="1">
            <a:spLocks noChangeArrowheads="1"/>
          </p:cNvSpPr>
          <p:nvPr/>
        </p:nvSpPr>
        <p:spPr bwMode="auto">
          <a:xfrm>
            <a:off x="7327900" y="3429000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acute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642100" y="3657600"/>
            <a:ext cx="762000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3124200" y="4724400"/>
            <a:ext cx="381000" cy="152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3048000" y="1905000"/>
            <a:ext cx="381000" cy="152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14400" y="2667000"/>
            <a:ext cx="381000" cy="152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219200" y="1828800"/>
            <a:ext cx="381000" cy="1524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609600" y="381000"/>
            <a:ext cx="677862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latin typeface="Calibri" pitchFamily="34" charset="0"/>
              </a:rPr>
              <a:t>Neuronal </a:t>
            </a:r>
            <a:r>
              <a:rPr lang="en-US" sz="3200" b="1">
                <a:latin typeface="Calibri" pitchFamily="34" charset="0"/>
              </a:rPr>
              <a:t>reaction (subacute/chronic)</a:t>
            </a:r>
          </a:p>
          <a:p>
            <a:pPr eaLnBrk="1" hangingPunct="1"/>
            <a:endParaRPr lang="en-US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Apoptosis (in situ and trans-synaptic)</a:t>
            </a:r>
          </a:p>
          <a:p>
            <a:pPr eaLnBrk="1" hangingPunct="1">
              <a:buFont typeface="Arial" charset="0"/>
              <a:buChar char="•"/>
            </a:pPr>
            <a:endParaRPr lang="en-US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Regeneration: axonal reaction </a:t>
            </a:r>
          </a:p>
          <a:p>
            <a:pPr eaLnBrk="1" hangingPunct="1"/>
            <a:r>
              <a:rPr lang="en-US" b="1">
                <a:latin typeface="Calibri" pitchFamily="34" charset="0"/>
              </a:rPr>
              <a:t> (central chromatolysis)</a:t>
            </a:r>
          </a:p>
          <a:p>
            <a:pPr eaLnBrk="1" hangingPunct="1"/>
            <a:endParaRPr lang="en-US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>
                <a:latin typeface="Calibri" pitchFamily="34" charset="0"/>
              </a:rPr>
              <a:t>Neuronal inclusions (lipofuscin)</a:t>
            </a:r>
          </a:p>
        </p:txBody>
      </p:sp>
      <p:pic>
        <p:nvPicPr>
          <p:cNvPr id="19459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061" r="2400" b="1031"/>
          <a:stretch>
            <a:fillRect/>
          </a:stretch>
        </p:blipFill>
        <p:spPr bwMode="auto">
          <a:xfrm>
            <a:off x="4876800" y="1143000"/>
            <a:ext cx="361791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6503988" y="4025900"/>
            <a:ext cx="2106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Nissl stain (cresyl violet)</a:t>
            </a:r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 rot="5400000">
            <a:off x="7862094" y="3201194"/>
            <a:ext cx="15255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vanat.cvm.umn.edu</a:t>
            </a:r>
          </a:p>
        </p:txBody>
      </p:sp>
      <p:pic>
        <p:nvPicPr>
          <p:cNvPr id="19462" name="Picture 4" descr="http://www.innovitaresearch.org/news/res/06042501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0" t="3828" r="1271" b="52153"/>
          <a:stretch>
            <a:fillRect/>
          </a:stretch>
        </p:blipFill>
        <p:spPr bwMode="auto">
          <a:xfrm>
            <a:off x="685800" y="31242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http://www.innovitaresearch.org/news/res/06042501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t="5742" r="52087" b="52153"/>
          <a:stretch>
            <a:fillRect/>
          </a:stretch>
        </p:blipFill>
        <p:spPr bwMode="auto">
          <a:xfrm>
            <a:off x="685800" y="4953000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 rot="-5400000">
            <a:off x="-450850" y="4794250"/>
            <a:ext cx="1939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www.innovitaresearch.org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2495550" y="4583113"/>
            <a:ext cx="62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PAS</a:t>
            </a: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2400300" y="48768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DAPI</a:t>
            </a:r>
          </a:p>
        </p:txBody>
      </p:sp>
      <p:pic>
        <p:nvPicPr>
          <p:cNvPr id="19467" name="Picture 6" descr="An external file that holds a picture, illustration, etc., usually as some form of binary object. The name of referred object is ch1f7.jpg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11111"/>
          <a:stretch>
            <a:fillRect/>
          </a:stretch>
        </p:blipFill>
        <p:spPr bwMode="auto">
          <a:xfrm>
            <a:off x="3200400" y="4251325"/>
            <a:ext cx="2667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5410200" y="6259513"/>
            <a:ext cx="53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EM</a:t>
            </a:r>
          </a:p>
        </p:txBody>
      </p:sp>
      <p:sp>
        <p:nvSpPr>
          <p:cNvPr id="19469" name="Rectangle 12"/>
          <p:cNvSpPr>
            <a:spLocks noChangeArrowheads="1"/>
          </p:cNvSpPr>
          <p:nvPr/>
        </p:nvSpPr>
        <p:spPr bwMode="auto">
          <a:xfrm rot="5400000">
            <a:off x="5359400" y="5921375"/>
            <a:ext cx="1292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ncbi.nlm.nih.gov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1"/>
          <p:cNvSpPr txBox="1">
            <a:spLocks noChangeArrowheads="1"/>
          </p:cNvSpPr>
          <p:nvPr/>
        </p:nvSpPr>
        <p:spPr bwMode="auto">
          <a:xfrm>
            <a:off x="533400" y="152400"/>
            <a:ext cx="521176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Diffuse axonal injury</a:t>
            </a:r>
            <a:endParaRPr lang="en-US" sz="3200"/>
          </a:p>
          <a:p>
            <a:pPr eaLnBrk="1" hangingPunct="1"/>
            <a:r>
              <a:rPr lang="en-US"/>
              <a:t>(traumatic rotation, deep white matter stretching) </a:t>
            </a:r>
            <a:endParaRPr lang="en-US" b="1"/>
          </a:p>
        </p:txBody>
      </p:sp>
      <p:pic>
        <p:nvPicPr>
          <p:cNvPr id="83971" name="Picture 4" descr="http://img.medscape.com/pi/emed/ckb/neurosurgery/247017-251834-4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54864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6"/>
          <p:cNvSpPr>
            <a:spLocks noChangeArrowheads="1"/>
          </p:cNvSpPr>
          <p:nvPr/>
        </p:nvSpPr>
        <p:spPr bwMode="auto">
          <a:xfrm rot="-5400000">
            <a:off x="-314325" y="2447925"/>
            <a:ext cx="1514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img.medscape.com</a:t>
            </a:r>
          </a:p>
        </p:txBody>
      </p:sp>
      <p:sp>
        <p:nvSpPr>
          <p:cNvPr id="83973" name="Rectangle 7"/>
          <p:cNvSpPr>
            <a:spLocks noChangeArrowheads="1"/>
          </p:cNvSpPr>
          <p:nvPr/>
        </p:nvSpPr>
        <p:spPr bwMode="auto">
          <a:xfrm>
            <a:off x="6096000" y="1676400"/>
            <a:ext cx="2971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MRI: hyperintense signal </a:t>
            </a:r>
          </a:p>
          <a:p>
            <a:r>
              <a:rPr lang="en-US" sz="1600" b="1"/>
              <a:t>in the corpus callosum,</a:t>
            </a:r>
          </a:p>
          <a:p>
            <a:r>
              <a:rPr lang="en-US" sz="1600" b="1"/>
              <a:t>septum pellucidum, </a:t>
            </a:r>
          </a:p>
          <a:p>
            <a:r>
              <a:rPr lang="en-US" sz="1600" b="1"/>
              <a:t>and external capsule</a:t>
            </a:r>
            <a:endParaRPr lang="en-US" sz="1600"/>
          </a:p>
        </p:txBody>
      </p:sp>
      <p:pic>
        <p:nvPicPr>
          <p:cNvPr id="83974" name="Picture 6" descr="http://neuropathology.neoucom.edu/chapter4/images4/4-BAP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7407" r="14120" b="4938"/>
          <a:stretch>
            <a:fillRect/>
          </a:stretch>
        </p:blipFill>
        <p:spPr bwMode="auto">
          <a:xfrm>
            <a:off x="4343400" y="39624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8" descr="http://neuropathology.neoucom.edu/chapter4/images4/4-D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32337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6" name="Rectangle 11"/>
          <p:cNvSpPr>
            <a:spLocks noChangeArrowheads="1"/>
          </p:cNvSpPr>
          <p:nvPr/>
        </p:nvSpPr>
        <p:spPr bwMode="auto">
          <a:xfrm>
            <a:off x="7620000" y="3962400"/>
            <a:ext cx="16271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Beta amyloid </a:t>
            </a:r>
          </a:p>
          <a:p>
            <a:r>
              <a:rPr lang="en-US" sz="1400"/>
              <a:t>precursor protein </a:t>
            </a:r>
          </a:p>
          <a:p>
            <a:r>
              <a:rPr lang="en-US" sz="1400"/>
              <a:t>(BAPP) stain</a:t>
            </a:r>
          </a:p>
        </p:txBody>
      </p:sp>
      <p:sp>
        <p:nvSpPr>
          <p:cNvPr id="83977" name="TextBox 12"/>
          <p:cNvSpPr txBox="1">
            <a:spLocks noChangeArrowheads="1"/>
          </p:cNvSpPr>
          <p:nvPr/>
        </p:nvSpPr>
        <p:spPr bwMode="auto">
          <a:xfrm>
            <a:off x="7620000" y="5181600"/>
            <a:ext cx="995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Axonal</a:t>
            </a:r>
          </a:p>
          <a:p>
            <a:pPr eaLnBrk="1" hangingPunct="1"/>
            <a:r>
              <a:rPr lang="en-US" sz="1600" b="1"/>
              <a:t>swelling</a:t>
            </a:r>
          </a:p>
        </p:txBody>
      </p:sp>
      <p:sp>
        <p:nvSpPr>
          <p:cNvPr id="83978" name="TextBox 13"/>
          <p:cNvSpPr txBox="1">
            <a:spLocks noChangeArrowheads="1"/>
          </p:cNvSpPr>
          <p:nvPr/>
        </p:nvSpPr>
        <p:spPr bwMode="auto">
          <a:xfrm>
            <a:off x="1066800" y="3962400"/>
            <a:ext cx="2774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/>
              <a:t>White matter degeneration</a:t>
            </a:r>
          </a:p>
        </p:txBody>
      </p:sp>
      <p:sp>
        <p:nvSpPr>
          <p:cNvPr id="83979" name="Rectangle 14"/>
          <p:cNvSpPr>
            <a:spLocks noChangeArrowheads="1"/>
          </p:cNvSpPr>
          <p:nvPr/>
        </p:nvSpPr>
        <p:spPr bwMode="auto">
          <a:xfrm rot="-5400000">
            <a:off x="3105944" y="5228431"/>
            <a:ext cx="2198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neuropathology.neoucom.edu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1524000" y="1066800"/>
            <a:ext cx="533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cs typeface="Arial" charset="0"/>
              </a:rPr>
              <a:t>Trauma: Vascular injury</a:t>
            </a:r>
          </a:p>
        </p:txBody>
      </p:sp>
      <p:sp>
        <p:nvSpPr>
          <p:cNvPr id="84995" name="TextBox 2"/>
          <p:cNvSpPr txBox="1">
            <a:spLocks noChangeArrowheads="1"/>
          </p:cNvSpPr>
          <p:nvPr/>
        </p:nvSpPr>
        <p:spPr bwMode="auto">
          <a:xfrm>
            <a:off x="1524000" y="2209800"/>
            <a:ext cx="48720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/>
              <a:t>Intra-axial: parenchymal hemorrhage</a:t>
            </a:r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/>
              <a:t>Extra-axial: subarachnoid hemorrhage</a:t>
            </a:r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/>
              <a:t>                     subdural hemorrhage</a:t>
            </a:r>
          </a:p>
          <a:p>
            <a:pPr eaLnBrk="1" hangingPunct="1"/>
            <a:endParaRPr lang="en-US" sz="2000" b="1"/>
          </a:p>
          <a:p>
            <a:pPr eaLnBrk="1" hangingPunct="1"/>
            <a:r>
              <a:rPr lang="en-US" sz="2000" b="1"/>
              <a:t>                     epidural hemorrhage</a:t>
            </a:r>
          </a:p>
          <a:p>
            <a:pPr eaLnBrk="1" hangingPunct="1"/>
            <a:r>
              <a:rPr lang="en-US" sz="2000" b="1"/>
              <a:t>                    </a:t>
            </a:r>
          </a:p>
          <a:p>
            <a:pPr eaLnBrk="1" hangingPunct="1"/>
            <a:r>
              <a:rPr lang="en-US" sz="2000" b="1"/>
              <a:t>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381000" y="228600"/>
            <a:ext cx="8763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/>
              <a:t>Parenchymal hemorrhage </a:t>
            </a:r>
          </a:p>
          <a:p>
            <a:endParaRPr lang="en-US" b="1"/>
          </a:p>
          <a:p>
            <a:r>
              <a:rPr lang="en-US" b="1"/>
              <a:t>-hypertension, vascular malformations, tumors, drugs, amyloid angiopathy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7" r="33736" b="6551"/>
          <a:stretch>
            <a:fillRect/>
          </a:stretch>
        </p:blipFill>
        <p:spPr bwMode="auto">
          <a:xfrm>
            <a:off x="2438400" y="1600200"/>
            <a:ext cx="4038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3"/>
          <p:cNvSpPr txBox="1">
            <a:spLocks noChangeArrowheads="1"/>
          </p:cNvSpPr>
          <p:nvPr/>
        </p:nvSpPr>
        <p:spPr bwMode="auto">
          <a:xfrm>
            <a:off x="2438400" y="6429375"/>
            <a:ext cx="41036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Atlas &amp;Thulborne (1998)</a:t>
            </a:r>
            <a:r>
              <a:rPr lang="de-DE" sz="1200" i="1"/>
              <a:t> AJNR Am J Neuroradiol 19:1471</a:t>
            </a:r>
            <a:endParaRPr lang="en-US" sz="1200"/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6477000" y="2819400"/>
            <a:ext cx="2971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/>
              <a:t>MRI: acute hemorrhage</a:t>
            </a:r>
          </a:p>
          <a:p>
            <a:r>
              <a:rPr lang="en-US" sz="1600" b="1"/>
              <a:t>with associated edema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381000" y="228600"/>
            <a:ext cx="666115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Subarachnoid hemorrhage 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b="1"/>
              <a:t>-bleeding from corticomenigeal arteries into the CSF space</a:t>
            </a:r>
          </a:p>
          <a:p>
            <a:pPr eaLnBrk="1" hangingPunct="1"/>
            <a:r>
              <a:rPr lang="en-US" b="1"/>
              <a:t>-rupture of a cerebral aneurysm in most cases</a:t>
            </a:r>
          </a:p>
          <a:p>
            <a:pPr eaLnBrk="1" hangingPunct="1"/>
            <a:r>
              <a:rPr lang="en-US" b="1"/>
              <a:t>-sudden onset (“thunderclap headache”)</a:t>
            </a:r>
          </a:p>
          <a:p>
            <a:pPr eaLnBrk="1" hangingPunct="1"/>
            <a:r>
              <a:rPr lang="en-US" b="1"/>
              <a:t>-poor prognosis (up to 50% death rate)</a:t>
            </a:r>
          </a:p>
        </p:txBody>
      </p:sp>
      <p:pic>
        <p:nvPicPr>
          <p:cNvPr id="87043" name="Picture 2" descr="http://missinglink.ucsf.edu/lm/introductionneuropathology/Response%20_to_Injury/Injury_Images/sem%20spaces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9"/>
          <a:stretch>
            <a:fillRect/>
          </a:stretch>
        </p:blipFill>
        <p:spPr bwMode="auto">
          <a:xfrm>
            <a:off x="762000" y="3048000"/>
            <a:ext cx="3505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2"/>
          <p:cNvSpPr txBox="1">
            <a:spLocks noChangeArrowheads="1"/>
          </p:cNvSpPr>
          <p:nvPr/>
        </p:nvSpPr>
        <p:spPr bwMode="auto">
          <a:xfrm>
            <a:off x="1903413" y="5181600"/>
            <a:ext cx="2439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VandenBerg/missinglink.ucsf.edu</a:t>
            </a:r>
          </a:p>
        </p:txBody>
      </p:sp>
      <p:pic>
        <p:nvPicPr>
          <p:cNvPr id="87045" name="Picture 4" descr="Subarachnoid hemorrhage (SAH). A nonenhanced CT s..."/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111" r="9721" b="9721"/>
          <a:stretch>
            <a:fillRect/>
          </a:stretch>
        </p:blipFill>
        <p:spPr bwMode="auto">
          <a:xfrm>
            <a:off x="4800600" y="2209800"/>
            <a:ext cx="4038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10"/>
          <p:cNvSpPr>
            <a:spLocks noChangeArrowheads="1"/>
          </p:cNvSpPr>
          <p:nvPr/>
        </p:nvSpPr>
        <p:spPr bwMode="auto">
          <a:xfrm rot="5400000">
            <a:off x="8015288" y="4433887"/>
            <a:ext cx="1981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emedicine.medscape.com</a:t>
            </a:r>
          </a:p>
        </p:txBody>
      </p:sp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5867400" y="1828800"/>
            <a:ext cx="1835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CT scan of SAH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expertconsultbook.com/expertconsult/b/bbmapAsset?appID=NGE&amp;isbn=978-1-4377-0792-2&amp;eid=4-u1.0-B978-1-4377-0792-2..50033-X..gr10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5321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1"/>
          <p:cNvSpPr txBox="1">
            <a:spLocks noChangeArrowheads="1"/>
          </p:cNvSpPr>
          <p:nvPr/>
        </p:nvSpPr>
        <p:spPr bwMode="auto">
          <a:xfrm>
            <a:off x="762000" y="3810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cs typeface="Arial" charset="0"/>
              </a:rPr>
              <a:t>Epidural versus subdural hemorrhage</a:t>
            </a:r>
          </a:p>
        </p:txBody>
      </p:sp>
      <p:pic>
        <p:nvPicPr>
          <p:cNvPr id="88068" name="Picture 2" descr="http://missinglink.ucsf.edu/lm/introductionneuropathology/Response%20_to_Injury/Injury_Images/sem%20spaces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9"/>
          <a:stretch>
            <a:fillRect/>
          </a:stretch>
        </p:blipFill>
        <p:spPr bwMode="auto">
          <a:xfrm>
            <a:off x="5562600" y="1905000"/>
            <a:ext cx="3505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TextBox 2"/>
          <p:cNvSpPr txBox="1">
            <a:spLocks noChangeArrowheads="1"/>
          </p:cNvSpPr>
          <p:nvPr/>
        </p:nvSpPr>
        <p:spPr bwMode="auto">
          <a:xfrm>
            <a:off x="6629400" y="4038600"/>
            <a:ext cx="2439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VandenBerg/missinglink.ucsf.edu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6292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657600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4"/>
          <p:cNvSpPr txBox="1">
            <a:spLocks noChangeArrowheads="1"/>
          </p:cNvSpPr>
          <p:nvPr/>
        </p:nvSpPr>
        <p:spPr bwMode="auto">
          <a:xfrm>
            <a:off x="1676400" y="228600"/>
            <a:ext cx="5648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/>
              <a:t>Review of Meningeal Layers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429000" y="5257800"/>
            <a:ext cx="1946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http://www.profelis.org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expertconsultbook.com/expertconsult/b/bbmapAsset?appID=NGE&amp;isbn=978-1-4377-0792-2&amp;eid=4-u1.0-B978-1-4377-0792-2..50033-X..gr10&amp;assetType=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9"/>
          <a:stretch>
            <a:fillRect/>
          </a:stretch>
        </p:blipFill>
        <p:spPr bwMode="auto">
          <a:xfrm>
            <a:off x="5105400" y="990600"/>
            <a:ext cx="3429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cs typeface="Arial" charset="0"/>
              </a:rPr>
              <a:t>Epidural hematoma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b="1"/>
              <a:t>-ruptured dural/meningeal </a:t>
            </a:r>
            <a:r>
              <a:rPr lang="en-US" b="1" u="sng"/>
              <a:t>artery</a:t>
            </a:r>
          </a:p>
          <a:p>
            <a:pPr eaLnBrk="1" hangingPunct="1"/>
            <a:r>
              <a:rPr lang="en-US" b="1"/>
              <a:t>-rare in infants and elderly (intracranial)</a:t>
            </a:r>
          </a:p>
          <a:p>
            <a:pPr eaLnBrk="1" hangingPunct="1"/>
            <a:r>
              <a:rPr lang="en-US" b="1"/>
              <a:t>-often associated with intoxication</a:t>
            </a:r>
          </a:p>
          <a:p>
            <a:pPr eaLnBrk="1" hangingPunct="1"/>
            <a:r>
              <a:rPr lang="en-US" b="1"/>
              <a:t>-period of lucidity following trauma</a:t>
            </a:r>
          </a:p>
          <a:p>
            <a:pPr eaLnBrk="1" hangingPunct="1"/>
            <a:r>
              <a:rPr lang="en-US" b="1"/>
              <a:t>-mortality rate up to 50% (varies with </a:t>
            </a:r>
          </a:p>
          <a:p>
            <a:pPr eaLnBrk="1" hangingPunct="1"/>
            <a:r>
              <a:rPr lang="en-US" b="1"/>
              <a:t>level of conciousness at surgery)</a:t>
            </a:r>
          </a:p>
          <a:p>
            <a:pPr eaLnBrk="1" hangingPunct="1"/>
            <a:endParaRPr lang="en-US" sz="3200" b="1">
              <a:cs typeface="Arial" charset="0"/>
            </a:endParaRPr>
          </a:p>
          <a:p>
            <a:pPr eaLnBrk="1" hangingPunct="1"/>
            <a:endParaRPr lang="en-US" sz="3200" b="1">
              <a:cs typeface="Arial" charset="0"/>
            </a:endParaRPr>
          </a:p>
          <a:p>
            <a:pPr eaLnBrk="1" hangingPunct="1"/>
            <a:endParaRPr lang="en-US" sz="3200" b="1">
              <a:cs typeface="Arial" charset="0"/>
            </a:endParaRPr>
          </a:p>
        </p:txBody>
      </p:sp>
      <p:pic>
        <p:nvPicPr>
          <p:cNvPr id="90116" name="Picture 2" descr="http://www.expertconsultbook.com/expertconsult/b/bbmapAsset?appID=NGE&amp;isbn=978-1-4377-0792-2&amp;eid=4-u1.0-B978-1-4377-0792-2..50033-X..gr11&amp;assetType=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8989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6895" r="7391" b="38351"/>
          <a:stretch>
            <a:fillRect/>
          </a:stretch>
        </p:blipFill>
        <p:spPr bwMode="auto">
          <a:xfrm>
            <a:off x="228600" y="3457575"/>
            <a:ext cx="556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2" descr="http://www.expertconsultbook.com/expertconsult/b/bbmapAsset?appID=NGE&amp;isbn=978-1-4377-0792-2&amp;eid=4-u1.0-B978-1-4377-0792-2..50033-X..gr10&amp;assetType=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0" b="27586"/>
          <a:stretch>
            <a:fillRect/>
          </a:stretch>
        </p:blipFill>
        <p:spPr bwMode="auto">
          <a:xfrm>
            <a:off x="228600" y="1524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3657600" y="152400"/>
            <a:ext cx="54102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/>
              <a:t>Subdural hemorrhage </a:t>
            </a:r>
          </a:p>
          <a:p>
            <a:pPr eaLnBrk="1" hangingPunct="1">
              <a:defRPr/>
            </a:pPr>
            <a:endParaRPr lang="en-US" b="1" dirty="0" smtClean="0"/>
          </a:p>
          <a:p>
            <a:pPr marL="231775" indent="-231775" eaLnBrk="1" hangingPunct="1">
              <a:defRPr/>
            </a:pPr>
            <a:r>
              <a:rPr lang="en-US" b="1" dirty="0" smtClean="0"/>
              <a:t>-	bleeding from </a:t>
            </a:r>
            <a:r>
              <a:rPr lang="en-US" b="1" u="sng" dirty="0" smtClean="0"/>
              <a:t>bridging veins</a:t>
            </a:r>
            <a:r>
              <a:rPr lang="en-US" b="1" dirty="0" smtClean="0"/>
              <a:t> or </a:t>
            </a:r>
            <a:r>
              <a:rPr lang="en-US" b="1" u="sng" dirty="0" err="1" smtClean="0"/>
              <a:t>dural</a:t>
            </a:r>
            <a:r>
              <a:rPr lang="en-US" b="1" u="sng" dirty="0" smtClean="0"/>
              <a:t> sinuses</a:t>
            </a:r>
            <a:endParaRPr lang="en-US" b="1" dirty="0" smtClean="0"/>
          </a:p>
          <a:p>
            <a:pPr marL="231775" indent="-231775" eaLnBrk="1" hangingPunct="1">
              <a:defRPr/>
            </a:pPr>
            <a:r>
              <a:rPr lang="en-US" b="1" dirty="0" smtClean="0"/>
              <a:t>-	elderly (atrophy) and infants (thin vessel walls and larger space)</a:t>
            </a:r>
          </a:p>
          <a:p>
            <a:pPr marL="231775" indent="-231775" eaLnBrk="1" hangingPunct="1">
              <a:defRPr/>
            </a:pPr>
            <a:r>
              <a:rPr lang="en-US" b="1" dirty="0" smtClean="0"/>
              <a:t>-	Often slowly </a:t>
            </a:r>
            <a:r>
              <a:rPr lang="en-US" b="1" dirty="0" err="1" smtClean="0"/>
              <a:t>evolvingmay</a:t>
            </a:r>
            <a:r>
              <a:rPr lang="en-US" b="1" dirty="0" smtClean="0"/>
              <a:t> be subclinical</a:t>
            </a:r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685800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Stein et al </a:t>
            </a:r>
            <a:r>
              <a:rPr lang="en-US" sz="1200" i="1"/>
              <a:t>Forensic Science International</a:t>
            </a:r>
            <a:r>
              <a:rPr lang="en-US" sz="1200"/>
              <a:t>, Volume 163, Issue 1</a:t>
            </a:r>
          </a:p>
        </p:txBody>
      </p:sp>
      <p:pic>
        <p:nvPicPr>
          <p:cNvPr id="91142" name="Picture 6" descr="C:\Users\Chay\Desktop\bbmapAsse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"/>
          <a:stretch>
            <a:fillRect/>
          </a:stretch>
        </p:blipFill>
        <p:spPr bwMode="auto">
          <a:xfrm>
            <a:off x="5995988" y="2776538"/>
            <a:ext cx="2843212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http://missinglink.ucsf.edu/lm/introductionneuropathology/Response%20_to_Injury/Injury_Images/EM_rx_astrogli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86200"/>
            <a:ext cx="3429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04800" y="6397625"/>
            <a:ext cx="2552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VandenBerg/missinglink@ucsf.edu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3886200" y="579120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Glial fibrillary acid protein (GFAP)</a:t>
            </a:r>
          </a:p>
          <a:p>
            <a:pPr eaLnBrk="1" hangingPunct="1"/>
            <a:r>
              <a:rPr lang="en-US"/>
              <a:t>(Electron microphotograph)</a:t>
            </a:r>
          </a:p>
        </p:txBody>
      </p:sp>
      <p:sp>
        <p:nvSpPr>
          <p:cNvPr id="20485" name="TextBox 24"/>
          <p:cNvSpPr txBox="1">
            <a:spLocks noChangeArrowheads="1"/>
          </p:cNvSpPr>
          <p:nvPr/>
        </p:nvSpPr>
        <p:spPr bwMode="auto">
          <a:xfrm>
            <a:off x="381000" y="76200"/>
            <a:ext cx="1971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Astrocytes</a:t>
            </a:r>
          </a:p>
        </p:txBody>
      </p:sp>
      <p:pic>
        <p:nvPicPr>
          <p:cNvPr id="20486" name="Picture 11" descr="GFAP labelling of astrocytes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057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5029200" y="5105400"/>
            <a:ext cx="3708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C. R. Green/The Biomedical Imaging Research Unit</a:t>
            </a:r>
          </a:p>
        </p:txBody>
      </p:sp>
      <p:sp>
        <p:nvSpPr>
          <p:cNvPr id="20488" name="TextBox 5"/>
          <p:cNvSpPr txBox="1">
            <a:spLocks noChangeArrowheads="1"/>
          </p:cNvSpPr>
          <p:nvPr/>
        </p:nvSpPr>
        <p:spPr bwMode="auto">
          <a:xfrm>
            <a:off x="4516438" y="609600"/>
            <a:ext cx="4398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GFAP immunostain, confocal laser scan)</a:t>
            </a:r>
          </a:p>
        </p:txBody>
      </p:sp>
      <p:grpSp>
        <p:nvGrpSpPr>
          <p:cNvPr id="20489" name="Group 20"/>
          <p:cNvGrpSpPr>
            <a:grpSpLocks/>
          </p:cNvGrpSpPr>
          <p:nvPr/>
        </p:nvGrpSpPr>
        <p:grpSpPr bwMode="auto">
          <a:xfrm>
            <a:off x="381000" y="762000"/>
            <a:ext cx="3962400" cy="2895600"/>
            <a:chOff x="381000" y="1143000"/>
            <a:chExt cx="3962400" cy="2895600"/>
          </a:xfrm>
        </p:grpSpPr>
        <p:pic>
          <p:nvPicPr>
            <p:cNvPr id="20490" name="Picture 2" descr="Chapter _0.t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" r="3867" b="8936"/>
            <a:stretch>
              <a:fillRect/>
            </a:stretch>
          </p:blipFill>
          <p:spPr bwMode="auto">
            <a:xfrm>
              <a:off x="381000" y="1143000"/>
              <a:ext cx="3962400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Down Arrow 14"/>
            <p:cNvSpPr/>
            <p:nvPr/>
          </p:nvSpPr>
          <p:spPr>
            <a:xfrm rot="2539545">
              <a:off x="2397125" y="3138488"/>
              <a:ext cx="304800" cy="6746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 rot="2539545">
              <a:off x="2473325" y="1538288"/>
              <a:ext cx="304800" cy="6746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93" name="TextBox 16"/>
            <p:cNvSpPr txBox="1">
              <a:spLocks noChangeArrowheads="1"/>
            </p:cNvSpPr>
            <p:nvPr/>
          </p:nvSpPr>
          <p:spPr bwMode="auto">
            <a:xfrm>
              <a:off x="2667000" y="2895600"/>
              <a:ext cx="112082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capillary</a:t>
              </a:r>
            </a:p>
          </p:txBody>
        </p:sp>
        <p:sp>
          <p:nvSpPr>
            <p:cNvPr id="20494" name="TextBox 17"/>
            <p:cNvSpPr txBox="1">
              <a:spLocks noChangeArrowheads="1"/>
            </p:cNvSpPr>
            <p:nvPr/>
          </p:nvSpPr>
          <p:spPr bwMode="auto">
            <a:xfrm>
              <a:off x="2895600" y="1371600"/>
              <a:ext cx="12105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astrocyte</a:t>
              </a:r>
            </a:p>
          </p:txBody>
        </p:sp>
        <p:sp>
          <p:nvSpPr>
            <p:cNvPr id="19" name="Down Arrow 18"/>
            <p:cNvSpPr/>
            <p:nvPr/>
          </p:nvSpPr>
          <p:spPr>
            <a:xfrm rot="21336925">
              <a:off x="939800" y="2068513"/>
              <a:ext cx="304800" cy="6731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496" name="TextBox 19"/>
            <p:cNvSpPr txBox="1">
              <a:spLocks noChangeArrowheads="1"/>
            </p:cNvSpPr>
            <p:nvPr/>
          </p:nvSpPr>
          <p:spPr bwMode="auto">
            <a:xfrm>
              <a:off x="533400" y="1676400"/>
              <a:ext cx="12105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/>
                <a:t>podocyte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4"/>
          <p:cNvSpPr txBox="1">
            <a:spLocks noChangeArrowheads="1"/>
          </p:cNvSpPr>
          <p:nvPr/>
        </p:nvSpPr>
        <p:spPr bwMode="auto">
          <a:xfrm>
            <a:off x="685800" y="762000"/>
            <a:ext cx="34972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latin typeface="Calibri" pitchFamily="34" charset="0"/>
              </a:rPr>
              <a:t>Reactive astrocytes</a:t>
            </a:r>
          </a:p>
          <a:p>
            <a:pPr eaLnBrk="1" hangingPunct="1"/>
            <a:endParaRPr lang="en-US" sz="3200" b="1">
              <a:latin typeface="Calibri" pitchFamily="34" charset="0"/>
            </a:endParaRPr>
          </a:p>
          <a:p>
            <a:pPr eaLnBrk="1" hangingPunct="1"/>
            <a:endParaRPr lang="en-US" sz="3200" b="1">
              <a:latin typeface="Calibri" pitchFamily="34" charset="0"/>
            </a:endParaRPr>
          </a:p>
          <a:p>
            <a:pPr eaLnBrk="1" hangingPunct="1"/>
            <a:endParaRPr lang="en-US" sz="3200" b="1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400" b="1">
                <a:latin typeface="Calibri" pitchFamily="34" charset="0"/>
              </a:rPr>
              <a:t>Astrogliosis: hypertrophy</a:t>
            </a:r>
          </a:p>
          <a:p>
            <a:pPr eaLnBrk="1" hangingPunct="1"/>
            <a:r>
              <a:rPr lang="en-US" sz="2400" b="1">
                <a:latin typeface="Calibri" pitchFamily="34" charset="0"/>
              </a:rPr>
              <a:t> and hyperplasia</a:t>
            </a: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4975225" y="219075"/>
            <a:ext cx="3711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Alzheimer type II astrocytes (H&amp;E)</a:t>
            </a:r>
          </a:p>
        </p:txBody>
      </p:sp>
      <p:pic>
        <p:nvPicPr>
          <p:cNvPr id="21508" name="Picture 8" descr="http://www.pathology.vcu.edu/WirSelfInst/neuro_medStudents/image/004astroHEreac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r="2000" b="3008"/>
          <a:stretch>
            <a:fillRect/>
          </a:stretch>
        </p:blipFill>
        <p:spPr bwMode="auto">
          <a:xfrm>
            <a:off x="457200" y="3990975"/>
            <a:ext cx="37338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9"/>
          <p:cNvSpPr txBox="1">
            <a:spLocks noChangeArrowheads="1"/>
          </p:cNvSpPr>
          <p:nvPr/>
        </p:nvSpPr>
        <p:spPr bwMode="auto">
          <a:xfrm>
            <a:off x="3581400" y="6353175"/>
            <a:ext cx="1417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/>
              <a:t>pathology.vco.edu</a:t>
            </a:r>
          </a:p>
        </p:txBody>
      </p:sp>
      <p:pic>
        <p:nvPicPr>
          <p:cNvPr id="21510" name="Picture 10" descr="http://www.pathology.vcu.edu/WirSelfInst/neuro_medStudents/image/003astrogold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008" r="2609" b="3758"/>
          <a:stretch>
            <a:fillRect/>
          </a:stretch>
        </p:blipFill>
        <p:spPr bwMode="auto">
          <a:xfrm>
            <a:off x="4495800" y="3990975"/>
            <a:ext cx="36576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1230313" y="3621088"/>
            <a:ext cx="227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Gemistocytes (H&amp;E)</a:t>
            </a:r>
          </a:p>
        </p:txBody>
      </p: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4572000" y="3621088"/>
            <a:ext cx="3506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Reactive astrocytes (silver stain)</a:t>
            </a:r>
          </a:p>
        </p:txBody>
      </p:sp>
      <p:pic>
        <p:nvPicPr>
          <p:cNvPr id="215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0075"/>
            <a:ext cx="3657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1595</Words>
  <Application>Microsoft Office PowerPoint</Application>
  <PresentationFormat>On-screen Show (4:3)</PresentationFormat>
  <Paragraphs>488</Paragraphs>
  <Slides>77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2" baseType="lpstr">
      <vt:lpstr>Arial</vt:lpstr>
      <vt:lpstr>Calibri</vt:lpstr>
      <vt:lpstr>Times New Roman</vt:lpstr>
      <vt:lpstr>Office Theme</vt:lpstr>
      <vt:lpstr>Microsoft Clip Gallery</vt:lpstr>
      <vt:lpstr>Neuropathology: General Patterns of Injury Cerebrovascular Disease Traumatic Brain Injury</vt:lpstr>
      <vt:lpstr>PowerPoint Presentation</vt:lpstr>
      <vt:lpstr>Neuropathology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Neuropathology</vt:lpstr>
      <vt:lpstr>Cerebrovascular Disease (CVD)</vt:lpstr>
      <vt:lpstr>Mechanisms of Cerebrovascular Disease</vt:lpstr>
      <vt:lpstr>Oxygen Deprivation</vt:lpstr>
      <vt:lpstr>Ischemic Injury</vt:lpstr>
      <vt:lpstr>Cerebrovascular Accident aka “Stroke”</vt:lpstr>
      <vt:lpstr>Pathology of Infarcts </vt:lpstr>
      <vt:lpstr>Acute Infarct  Gross Pathology</vt:lpstr>
      <vt:lpstr>PowerPoint Presentation</vt:lpstr>
      <vt:lpstr>PowerPoint Presentation</vt:lpstr>
      <vt:lpstr>     Acute Infarct Histology</vt:lpstr>
      <vt:lpstr>PowerPoint Presentation</vt:lpstr>
      <vt:lpstr>PowerPoint Presentation</vt:lpstr>
      <vt:lpstr>       Subacute Infarct Pathology</vt:lpstr>
      <vt:lpstr>PowerPoint Presentation</vt:lpstr>
      <vt:lpstr>PowerPoint Presentation</vt:lpstr>
      <vt:lpstr>PowerPoint Presentation</vt:lpstr>
      <vt:lpstr>     Chronic Infarct Pathology</vt:lpstr>
      <vt:lpstr>PowerPoint Presentation</vt:lpstr>
      <vt:lpstr>PowerPoint Presentation</vt:lpstr>
      <vt:lpstr>Embolic Infarcts</vt:lpstr>
      <vt:lpstr>PowerPoint Presentation</vt:lpstr>
      <vt:lpstr>Arterial Dissection</vt:lpstr>
      <vt:lpstr>PowerPoint Presentation</vt:lpstr>
      <vt:lpstr>CNS Hemorrhage Classification // Location</vt:lpstr>
      <vt:lpstr>Hemorrhagic Stroke Mechanisms</vt:lpstr>
      <vt:lpstr>Intracranial Aneurysms</vt:lpstr>
      <vt:lpstr>PowerPoint Presentation</vt:lpstr>
      <vt:lpstr>PowerPoint Presentation</vt:lpstr>
      <vt:lpstr>Arteriovenous malformation (AVM)</vt:lpstr>
      <vt:lpstr>PowerPoint Presentation</vt:lpstr>
      <vt:lpstr>Hypertensive Cerebrovascular Disease</vt:lpstr>
      <vt:lpstr>PowerPoint Presentation</vt:lpstr>
      <vt:lpstr>PowerPoint Presentation</vt:lpstr>
      <vt:lpstr>Hypertensive Hemorrhage</vt:lpstr>
      <vt:lpstr>Lacunar infarcts</vt:lpstr>
      <vt:lpstr>PowerPoint Presentation</vt:lpstr>
      <vt:lpstr>PowerPoint Presentation</vt:lpstr>
      <vt:lpstr>PowerPoint Presentation</vt:lpstr>
      <vt:lpstr>Hypertensive Encephalopathy</vt:lpstr>
      <vt:lpstr>Neuropathology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Duke University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Central Nervous System  Injury response</dc:title>
  <dc:creator>J. Matthew Velkey</dc:creator>
  <cp:lastModifiedBy>J. Matthew Velkey</cp:lastModifiedBy>
  <cp:revision>366</cp:revision>
  <dcterms:created xsi:type="dcterms:W3CDTF">2010-03-12T18:15:54Z</dcterms:created>
  <dcterms:modified xsi:type="dcterms:W3CDTF">2013-03-06T19:11:14Z</dcterms:modified>
</cp:coreProperties>
</file>