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</p:sldMasterIdLst>
  <p:notesMasterIdLst>
    <p:notesMasterId r:id="rId84"/>
  </p:notesMasterIdLst>
  <p:handoutMasterIdLst>
    <p:handoutMasterId r:id="rId85"/>
  </p:handoutMasterIdLst>
  <p:sldIdLst>
    <p:sldId id="405" r:id="rId3"/>
    <p:sldId id="452" r:id="rId4"/>
    <p:sldId id="453" r:id="rId5"/>
    <p:sldId id="455" r:id="rId6"/>
    <p:sldId id="468" r:id="rId7"/>
    <p:sldId id="457" r:id="rId8"/>
    <p:sldId id="458" r:id="rId9"/>
    <p:sldId id="460" r:id="rId10"/>
    <p:sldId id="461" r:id="rId11"/>
    <p:sldId id="462" r:id="rId12"/>
    <p:sldId id="463" r:id="rId13"/>
    <p:sldId id="464" r:id="rId14"/>
    <p:sldId id="467" r:id="rId15"/>
    <p:sldId id="476" r:id="rId16"/>
    <p:sldId id="340" r:id="rId17"/>
    <p:sldId id="274" r:id="rId18"/>
    <p:sldId id="372" r:id="rId19"/>
    <p:sldId id="276" r:id="rId20"/>
    <p:sldId id="375" r:id="rId21"/>
    <p:sldId id="280" r:id="rId22"/>
    <p:sldId id="342" r:id="rId23"/>
    <p:sldId id="284" r:id="rId24"/>
    <p:sldId id="285" r:id="rId25"/>
    <p:sldId id="376" r:id="rId26"/>
    <p:sldId id="346" r:id="rId27"/>
    <p:sldId id="347" r:id="rId28"/>
    <p:sldId id="377" r:id="rId29"/>
    <p:sldId id="378" r:id="rId30"/>
    <p:sldId id="381" r:id="rId31"/>
    <p:sldId id="382" r:id="rId32"/>
    <p:sldId id="350" r:id="rId33"/>
    <p:sldId id="306" r:id="rId34"/>
    <p:sldId id="352" r:id="rId35"/>
    <p:sldId id="313" r:id="rId36"/>
    <p:sldId id="314" r:id="rId37"/>
    <p:sldId id="354" r:id="rId38"/>
    <p:sldId id="355" r:id="rId39"/>
    <p:sldId id="356" r:id="rId40"/>
    <p:sldId id="357" r:id="rId41"/>
    <p:sldId id="358" r:id="rId42"/>
    <p:sldId id="385" r:id="rId43"/>
    <p:sldId id="388" r:id="rId44"/>
    <p:sldId id="475" r:id="rId45"/>
    <p:sldId id="360" r:id="rId46"/>
    <p:sldId id="328" r:id="rId47"/>
    <p:sldId id="361" r:id="rId48"/>
    <p:sldId id="474" r:id="rId49"/>
    <p:sldId id="406" r:id="rId50"/>
    <p:sldId id="407" r:id="rId51"/>
    <p:sldId id="408" r:id="rId52"/>
    <p:sldId id="410" r:id="rId53"/>
    <p:sldId id="412" r:id="rId54"/>
    <p:sldId id="414" r:id="rId55"/>
    <p:sldId id="415" r:id="rId56"/>
    <p:sldId id="419" r:id="rId57"/>
    <p:sldId id="421" r:id="rId58"/>
    <p:sldId id="422" r:id="rId59"/>
    <p:sldId id="472" r:id="rId60"/>
    <p:sldId id="424" r:id="rId61"/>
    <p:sldId id="425" r:id="rId62"/>
    <p:sldId id="426" r:id="rId63"/>
    <p:sldId id="428" r:id="rId64"/>
    <p:sldId id="473" r:id="rId65"/>
    <p:sldId id="434" r:id="rId66"/>
    <p:sldId id="431" r:id="rId67"/>
    <p:sldId id="432" r:id="rId68"/>
    <p:sldId id="435" r:id="rId69"/>
    <p:sldId id="436" r:id="rId70"/>
    <p:sldId id="437" r:id="rId71"/>
    <p:sldId id="438" r:id="rId72"/>
    <p:sldId id="439" r:id="rId73"/>
    <p:sldId id="440" r:id="rId74"/>
    <p:sldId id="441" r:id="rId75"/>
    <p:sldId id="443" r:id="rId76"/>
    <p:sldId id="444" r:id="rId77"/>
    <p:sldId id="445" r:id="rId78"/>
    <p:sldId id="446" r:id="rId79"/>
    <p:sldId id="447" r:id="rId80"/>
    <p:sldId id="449" r:id="rId81"/>
    <p:sldId id="450" r:id="rId82"/>
    <p:sldId id="451" r:id="rId83"/>
  </p:sldIdLst>
  <p:sldSz cx="10287000" cy="6858000" type="35mm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9" autoAdjust="0"/>
    <p:restoredTop sz="94581" autoAdjust="0"/>
  </p:normalViewPr>
  <p:slideViewPr>
    <p:cSldViewPr showGuides="1">
      <p:cViewPr varScale="1">
        <p:scale>
          <a:sx n="88" d="100"/>
          <a:sy n="88" d="100"/>
        </p:scale>
        <p:origin x="-222" y="-102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985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601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6775" y="692150"/>
            <a:ext cx="512445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7400222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9C5B6-353F-4A5B-9A59-61D23FBB7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7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AAFED-255A-4CB9-9BF9-326B081B7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9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FBB8E-AB6E-4371-B399-A36339016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98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14350" y="274638"/>
            <a:ext cx="92583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7C0F3-0E87-496D-85CB-966FDE8F7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69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92583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514350" y="1981200"/>
            <a:ext cx="4552950" cy="3886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9700" y="1981200"/>
            <a:ext cx="455295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E4657-58A7-4126-BB32-3B3F22372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70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C75BB-F35B-4E52-B01A-42E430F80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22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F539A-4018-4AD0-8387-E12E87287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2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30CD8-F64A-4485-B559-6D83E780C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2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CDF37-CA59-4DA5-B6D2-DC890C8AD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07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D4C44-883D-4FF4-B52B-85848EF3C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94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ACEEA-89E3-4A13-9A22-CA9413998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6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D1EC6-1F8F-4842-9563-8242A4FAF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64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EB5B7-D8A9-4054-BA48-407DC976F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62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14339-E2BA-427E-8EA5-64DFB77AA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2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967E5-03C0-4705-B0CF-BACA68A6F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68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7C742-99D6-4DC0-8261-0E9B61342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94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55372-5CB9-4FAD-843D-78CA60F36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15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67BAF-F481-4E84-98AC-BF3E3859D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4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0A73-D587-48BA-BE1A-3A108790E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A5F0D-6365-435D-8274-D54404542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31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5D6FD-03EA-4D2C-B4CA-8B416BE97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24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CDB03-35A6-44ED-97A7-E135883F9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13A3F-6866-44FA-A7EF-A0EE17F1C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1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0A410-6F8C-4714-8300-823D0361A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4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7C4B5767-F68C-427F-939E-18388844D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8B2AFEF7-461E-4642-BE1F-09C556CB7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tt.velkey@duke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alf3.urz.unibas.ch/pathopic/e/copyright.htm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771525" y="762000"/>
            <a:ext cx="8743950" cy="2838450"/>
          </a:xfrm>
        </p:spPr>
        <p:txBody>
          <a:bodyPr/>
          <a:lstStyle/>
          <a:p>
            <a:pPr eaLnBrk="1" hangingPunct="1"/>
            <a:r>
              <a:rPr lang="en-US" sz="4800" b="1" u="sng" smtClean="0"/>
              <a:t>Neuropathology: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sz="3200" smtClean="0"/>
              <a:t>Tumors of the Nervous System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sz="3200" smtClean="0"/>
              <a:t>Infections of the Nervous System</a:t>
            </a:r>
            <a:br>
              <a:rPr lang="en-US" sz="3200" smtClean="0"/>
            </a:br>
            <a:r>
              <a:rPr lang="en-US" sz="3200" smtClean="0"/>
              <a:t>Demyelinating Diseases</a:t>
            </a:r>
            <a:br>
              <a:rPr lang="en-US" sz="3200" smtClean="0"/>
            </a:br>
            <a:r>
              <a:rPr lang="en-US" sz="3200" smtClean="0"/>
              <a:t>Degenerative Diseases</a:t>
            </a:r>
            <a:br>
              <a:rPr lang="en-US" sz="3200" smtClean="0"/>
            </a:br>
            <a:r>
              <a:rPr lang="en-US" sz="3200" smtClean="0"/>
              <a:t>Metabolic &amp; Toxic Disturbances</a:t>
            </a:r>
            <a:br>
              <a:rPr lang="en-US" sz="3200" smtClean="0"/>
            </a:br>
            <a:r>
              <a:rPr lang="en-US" sz="3200" smtClean="0"/>
              <a:t>Peripheral Nerve Disease</a:t>
            </a:r>
            <a:endParaRPr lang="en-US" sz="8000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543050" y="5181600"/>
            <a:ext cx="7200900" cy="1143000"/>
          </a:xfrm>
        </p:spPr>
        <p:txBody>
          <a:bodyPr/>
          <a:lstStyle/>
          <a:p>
            <a:pPr eaLnBrk="1" hangingPunct="1"/>
            <a:r>
              <a:rPr lang="en-US" sz="2000" b="1" dirty="0" smtClean="0"/>
              <a:t>J. Matthew Velkey</a:t>
            </a:r>
          </a:p>
          <a:p>
            <a:pPr eaLnBrk="1" hangingPunct="1"/>
            <a:r>
              <a:rPr lang="en-US" sz="2000" b="1" dirty="0" smtClean="0">
                <a:hlinkClick r:id="rId2"/>
              </a:rPr>
              <a:t>matt.velkey@duke.edu</a:t>
            </a:r>
            <a:endParaRPr lang="en-US" sz="2000" b="1" dirty="0" smtClean="0"/>
          </a:p>
          <a:p>
            <a:pPr eaLnBrk="1" hangingPunct="1"/>
            <a:r>
              <a:rPr lang="en-US" sz="2000" b="1" dirty="0" smtClean="0"/>
              <a:t>0380 Sealy </a:t>
            </a:r>
            <a:r>
              <a:rPr lang="en-US" sz="2000" b="1" dirty="0" err="1" smtClean="0"/>
              <a:t>Mudd</a:t>
            </a:r>
            <a:r>
              <a:rPr lang="en-US" sz="2000" b="1" dirty="0" smtClean="0"/>
              <a:t>/Trent </a:t>
            </a:r>
            <a:r>
              <a:rPr lang="en-US" sz="2000" b="1" dirty="0" err="1" smtClean="0"/>
              <a:t>Semans</a:t>
            </a:r>
            <a:r>
              <a:rPr lang="en-US" sz="2000" b="1" smtClean="0"/>
              <a:t> Center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0287000" cy="914400"/>
          </a:xfrm>
        </p:spPr>
        <p:txBody>
          <a:bodyPr/>
          <a:lstStyle/>
          <a:p>
            <a:pPr eaLnBrk="1" hangingPunct="1"/>
            <a:r>
              <a:rPr lang="en-US" b="1" smtClean="0"/>
              <a:t>Medulloblastoma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753100" y="1447800"/>
            <a:ext cx="40767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/>
              <a:t>Tumor arising in the cerebellum and frequently protrudes into IV ventricle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Most common solid tumor in children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Occurs exclusively in the posterior fossa</a:t>
            </a:r>
          </a:p>
          <a:p>
            <a:pPr eaLnBrk="1" hangingPunct="1"/>
            <a:r>
              <a:rPr lang="en-US" sz="2000" smtClean="0"/>
              <a:t>The use of radiotherapy, especially when the entire neuraxis is included, has been associated with a cure rate of greater than fifty percent in many institutions.  </a:t>
            </a:r>
          </a:p>
          <a:p>
            <a:pPr eaLnBrk="1" hangingPunct="1"/>
            <a:r>
              <a:rPr lang="en-US" sz="2000" smtClean="0"/>
              <a:t>Chemotherapy has increased this cure rate to approximately 70%.</a:t>
            </a:r>
          </a:p>
        </p:txBody>
      </p:sp>
      <p:pic>
        <p:nvPicPr>
          <p:cNvPr id="12292" name="Picture 4" descr="x2_045 medullo mri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066800"/>
            <a:ext cx="4965700" cy="5791200"/>
          </a:xfrm>
        </p:spPr>
      </p:pic>
      <p:sp>
        <p:nvSpPr>
          <p:cNvPr id="12293" name="Line 5"/>
          <p:cNvSpPr>
            <a:spLocks noChangeShapeType="1"/>
          </p:cNvSpPr>
          <p:nvPr/>
        </p:nvSpPr>
        <p:spPr bwMode="auto">
          <a:xfrm flipH="1">
            <a:off x="1638300" y="5257800"/>
            <a:ext cx="838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10287000" cy="914400"/>
          </a:xfrm>
        </p:spPr>
        <p:txBody>
          <a:bodyPr/>
          <a:lstStyle/>
          <a:p>
            <a:pPr eaLnBrk="1" hangingPunct="1"/>
            <a:r>
              <a:rPr lang="en-US" b="1" smtClean="0"/>
              <a:t>Meningioma</a:t>
            </a:r>
            <a:endParaRPr lang="en-US" b="1" smtClean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0" y="1524000"/>
            <a:ext cx="4267200" cy="4876800"/>
          </a:xfrm>
        </p:spPr>
        <p:txBody>
          <a:bodyPr/>
          <a:lstStyle/>
          <a:p>
            <a:pPr eaLnBrk="1" hangingPunct="1"/>
            <a:r>
              <a:rPr lang="en-US" sz="2400" smtClean="0"/>
              <a:t>Most common primary tumor of the meninges</a:t>
            </a:r>
          </a:p>
          <a:p>
            <a:pPr eaLnBrk="1" hangingPunct="1"/>
            <a:r>
              <a:rPr lang="en-US" sz="2400" smtClean="0"/>
              <a:t>One of the most common of all intracranial neoplasms. 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smtClean="0"/>
              <a:t>The neoplasm is ~3x more frequent in women 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smtClean="0"/>
              <a:t>Most remain as discrete masses with a compressive rather than infiltrative relationship to the brain (benign)</a:t>
            </a:r>
          </a:p>
        </p:txBody>
      </p:sp>
      <p:pic>
        <p:nvPicPr>
          <p:cNvPr id="13316" name="Picture 4" descr="x2_052 meningio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2413"/>
            <a:ext cx="4179888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515100" y="457200"/>
            <a:ext cx="3657600" cy="914400"/>
          </a:xfrm>
        </p:spPr>
        <p:txBody>
          <a:bodyPr/>
          <a:lstStyle/>
          <a:p>
            <a:pPr eaLnBrk="1" hangingPunct="1"/>
            <a:r>
              <a:rPr lang="en-US" sz="4000" b="1" smtClean="0"/>
              <a:t>Meningioma (Grade I)</a:t>
            </a:r>
          </a:p>
        </p:txBody>
      </p:sp>
      <p:sp>
        <p:nvSpPr>
          <p:cNvPr id="14339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6477000" y="1981200"/>
            <a:ext cx="3810000" cy="4114800"/>
          </a:xfrm>
        </p:spPr>
        <p:txBody>
          <a:bodyPr/>
          <a:lstStyle/>
          <a:p>
            <a:pPr eaLnBrk="1" hangingPunct="1"/>
            <a:r>
              <a:rPr lang="en-US" sz="2800" smtClean="0"/>
              <a:t>Whorling spindle shaped cells often associated with psammoma body formation (“brain sand”)</a:t>
            </a:r>
          </a:p>
        </p:txBody>
      </p:sp>
      <p:pic>
        <p:nvPicPr>
          <p:cNvPr id="14340" name="Picture 1030" descr="x2_053 meningioma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16000"/>
            <a:ext cx="6472238" cy="577532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257800" y="304800"/>
            <a:ext cx="4800600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Acoustic Schwannoma</a:t>
            </a: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562600" y="1981200"/>
            <a:ext cx="4724400" cy="4343400"/>
          </a:xfrm>
        </p:spPr>
        <p:txBody>
          <a:bodyPr/>
          <a:lstStyle/>
          <a:p>
            <a:pPr eaLnBrk="1" hangingPunct="1"/>
            <a:r>
              <a:rPr lang="en-US" sz="2400" smtClean="0"/>
              <a:t>Any of the cranial nerves (with the obvious exception of CN 1 and 2), are potential sites</a:t>
            </a:r>
          </a:p>
          <a:p>
            <a:pPr eaLnBrk="1" hangingPunct="1"/>
            <a:r>
              <a:rPr lang="en-US" sz="2400" smtClean="0"/>
              <a:t>Acoustic ‘Neuroma’ CP angle tumor (CN VIII)</a:t>
            </a:r>
          </a:p>
          <a:p>
            <a:pPr eaLnBrk="1" hangingPunct="1"/>
            <a:r>
              <a:rPr lang="en-US" sz="2400" smtClean="0"/>
              <a:t>Schwannomas are almost always histologically benign, although the size and location of the lesion can present surgical problems.</a:t>
            </a:r>
          </a:p>
        </p:txBody>
      </p:sp>
      <p:pic>
        <p:nvPicPr>
          <p:cNvPr id="15364" name="Picture 1028" descr="x2_058 CPA M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5057775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866900" y="3048000"/>
            <a:ext cx="6553200" cy="53340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278562"/>
          </a:xfrm>
        </p:spPr>
        <p:txBody>
          <a:bodyPr/>
          <a:lstStyle/>
          <a:p>
            <a:pPr eaLnBrk="1" hangingPunct="1"/>
            <a:r>
              <a:rPr lang="en-US" sz="4800" b="1" u="sng" smtClean="0"/>
              <a:t>Neuropathology: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b="1" smtClean="0"/>
              <a:t/>
            </a:r>
            <a:br>
              <a:rPr lang="en-US" b="1" smtClean="0"/>
            </a:br>
            <a:r>
              <a:rPr lang="en-US" sz="3600" smtClean="0"/>
              <a:t>Tumors of the Nervous System</a:t>
            </a:r>
            <a:r>
              <a:rPr lang="en-US" sz="4800" b="1" smtClean="0"/>
              <a:t/>
            </a:r>
            <a:br>
              <a:rPr lang="en-US" sz="4800" b="1" smtClean="0"/>
            </a:br>
            <a:r>
              <a:rPr lang="en-US" sz="3600" smtClean="0"/>
              <a:t>Infections of the Nervous System</a:t>
            </a:r>
            <a:br>
              <a:rPr lang="en-US" sz="3600" smtClean="0"/>
            </a:br>
            <a:r>
              <a:rPr lang="en-US" sz="3600" smtClean="0"/>
              <a:t>Demyelinating Diseases</a:t>
            </a:r>
            <a:br>
              <a:rPr lang="en-US" sz="3600" smtClean="0"/>
            </a:br>
            <a:r>
              <a:rPr lang="en-US" sz="3600" smtClean="0"/>
              <a:t>Degenerative Diseases</a:t>
            </a:r>
            <a:br>
              <a:rPr lang="en-US" sz="3600" smtClean="0"/>
            </a:br>
            <a:r>
              <a:rPr lang="en-US" sz="3600" smtClean="0"/>
              <a:t>Metabolic &amp; Toxic Disturbances</a:t>
            </a:r>
            <a:br>
              <a:rPr lang="en-US" sz="3600" smtClean="0"/>
            </a:br>
            <a:r>
              <a:rPr lang="en-US" sz="3600" smtClean="0"/>
              <a:t>Peripheral Nerve Disease</a:t>
            </a:r>
            <a:endParaRPr lang="en-US" sz="8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8680450" cy="990600"/>
          </a:xfrm>
        </p:spPr>
        <p:txBody>
          <a:bodyPr/>
          <a:lstStyle/>
          <a:p>
            <a:pPr eaLnBrk="1" hangingPunct="1"/>
            <a:r>
              <a:rPr lang="en-US" b="1" smtClean="0"/>
              <a:t>MENINGITIS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295400"/>
            <a:ext cx="10096500" cy="5334000"/>
          </a:xfrm>
        </p:spPr>
        <p:txBody>
          <a:bodyPr/>
          <a:lstStyle/>
          <a:p>
            <a:pPr eaLnBrk="1" hangingPunct="1"/>
            <a:r>
              <a:rPr lang="en-US" sz="2400" smtClean="0"/>
              <a:t>Inflammation of the meninges (arachnoid and pia).</a:t>
            </a:r>
          </a:p>
          <a:p>
            <a:pPr eaLnBrk="1" hangingPunct="1"/>
            <a:r>
              <a:rPr lang="en-US" sz="2400" smtClean="0"/>
              <a:t>Clinical presentation is with</a:t>
            </a:r>
          </a:p>
          <a:p>
            <a:pPr lvl="1" eaLnBrk="1" hangingPunct="1"/>
            <a:r>
              <a:rPr lang="en-US" sz="2000" b="1" smtClean="0"/>
              <a:t>Headache, vomiting, fever and stiff neck.</a:t>
            </a:r>
          </a:p>
          <a:p>
            <a:pPr lvl="1" eaLnBrk="1" hangingPunct="1"/>
            <a:r>
              <a:rPr lang="en-US" sz="2000" b="1" smtClean="0"/>
              <a:t>Seizures are common in children.</a:t>
            </a:r>
          </a:p>
          <a:p>
            <a:pPr lvl="1" eaLnBrk="1" hangingPunct="1"/>
            <a:r>
              <a:rPr lang="en-US" sz="2000" b="1" smtClean="0"/>
              <a:t>Symptoms are caused by inflammation of the meninges and the subarachnoid space. CSF fills this space.</a:t>
            </a:r>
          </a:p>
          <a:p>
            <a:pPr eaLnBrk="1" hangingPunct="1"/>
            <a:r>
              <a:rPr lang="en-US" sz="2400" smtClean="0"/>
              <a:t>CSF abnormalities are present which vary with the organism.</a:t>
            </a:r>
          </a:p>
          <a:p>
            <a:pPr lvl="1" eaLnBrk="1" hangingPunct="1"/>
            <a:r>
              <a:rPr lang="en-US" sz="2000" b="1" smtClean="0"/>
              <a:t>Bacteria cause a neutrophilic reaction, </a:t>
            </a:r>
            <a:r>
              <a:rPr lang="en-US" sz="2000" b="1" smtClean="0">
                <a:cs typeface="Times New Roman" pitchFamily="18" charset="0"/>
              </a:rPr>
              <a:t>↑protein, ↓glucose</a:t>
            </a:r>
          </a:p>
          <a:p>
            <a:pPr lvl="1" eaLnBrk="1" hangingPunct="1"/>
            <a:r>
              <a:rPr lang="en-US" sz="2000" b="1" smtClean="0"/>
              <a:t>Encapsulated organisms cause a granulomatous reaction, </a:t>
            </a:r>
            <a:r>
              <a:rPr lang="en-US" sz="2000" b="1" smtClean="0">
                <a:cs typeface="Times New Roman" pitchFamily="18" charset="0"/>
              </a:rPr>
              <a:t>↑↑protein, normal or ↓glucose.</a:t>
            </a:r>
          </a:p>
          <a:p>
            <a:pPr lvl="1" eaLnBrk="1" hangingPunct="1"/>
            <a:r>
              <a:rPr lang="en-US" sz="2000" b="1" smtClean="0"/>
              <a:t>Viruses cause a lymphocytic reaction, </a:t>
            </a:r>
            <a:r>
              <a:rPr lang="en-US" sz="2000" b="1" smtClean="0">
                <a:cs typeface="Times New Roman" pitchFamily="18" charset="0"/>
              </a:rPr>
              <a:t>↑protein, normal glucose</a:t>
            </a:r>
          </a:p>
          <a:p>
            <a:pPr lvl="1" eaLnBrk="1" hangingPunct="1"/>
            <a:r>
              <a:rPr lang="en-US" sz="2000" b="1" smtClean="0"/>
              <a:t>Syphilis cases a plasmacellular reaction.</a:t>
            </a:r>
          </a:p>
          <a:p>
            <a:pPr eaLnBrk="1" hangingPunct="1">
              <a:buFontTx/>
              <a:buNone/>
            </a:pPr>
            <a:endParaRPr lang="en-US" sz="2400" smtClean="0"/>
          </a:p>
          <a:p>
            <a:pPr lvl="1" eaLnBrk="1" hangingPunct="1">
              <a:buFontTx/>
              <a:buNone/>
            </a:pPr>
            <a:endParaRPr lang="en-US" sz="2000" b="1" smtClean="0">
              <a:cs typeface="Times New Roman" pitchFamily="18" charset="0"/>
            </a:endParaRPr>
          </a:p>
          <a:p>
            <a:pPr lvl="1" eaLnBrk="1" hangingPunct="1"/>
            <a:endParaRPr lang="en-US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0287000" cy="1447800"/>
          </a:xfrm>
        </p:spPr>
        <p:txBody>
          <a:bodyPr/>
          <a:lstStyle/>
          <a:p>
            <a:pPr eaLnBrk="1" hangingPunct="1"/>
            <a:r>
              <a:rPr lang="en-US" sz="4800" b="1" smtClean="0"/>
              <a:t> </a:t>
            </a:r>
            <a:r>
              <a:rPr lang="en-US" sz="3600" smtClean="0"/>
              <a:t>NEUTROPHILIC (BACTERIAL) MENINGITIS</a:t>
            </a:r>
            <a:r>
              <a:rPr lang="en-US" smtClean="0"/>
              <a:t/>
            </a:r>
            <a:br>
              <a:rPr lang="en-US" smtClean="0"/>
            </a:br>
            <a:r>
              <a:rPr lang="en-US" sz="2800" smtClean="0"/>
              <a:t>Neonates - </a:t>
            </a:r>
            <a:r>
              <a:rPr lang="en-US" sz="2800" i="1" smtClean="0"/>
              <a:t>E. coli </a:t>
            </a:r>
            <a:r>
              <a:rPr lang="en-US" sz="2800" smtClean="0"/>
              <a:t>and Group B </a:t>
            </a:r>
            <a:r>
              <a:rPr lang="en-US" sz="2800" i="1" smtClean="0"/>
              <a:t>Streptococcus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>Adolescents/young adults – </a:t>
            </a:r>
            <a:r>
              <a:rPr lang="en-US" sz="2800" i="1" smtClean="0"/>
              <a:t>Nesseria meningitides</a:t>
            </a:r>
            <a:br>
              <a:rPr lang="en-US" sz="2800" i="1" smtClean="0"/>
            </a:br>
            <a:r>
              <a:rPr lang="en-US" sz="2800" smtClean="0"/>
              <a:t>Elderly – </a:t>
            </a:r>
            <a:r>
              <a:rPr lang="en-US" sz="2800" i="1" smtClean="0"/>
              <a:t>S. pneumoniae </a:t>
            </a:r>
            <a:r>
              <a:rPr lang="en-US" sz="2800" smtClean="0"/>
              <a:t>or </a:t>
            </a:r>
            <a:r>
              <a:rPr lang="en-US" sz="2800" i="1" smtClean="0"/>
              <a:t>Listeria monocytogenes</a:t>
            </a:r>
          </a:p>
        </p:txBody>
      </p:sp>
      <p:pic>
        <p:nvPicPr>
          <p:cNvPr id="18435" name="Picture 3" descr="cns2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09800"/>
            <a:ext cx="66913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311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892175"/>
            <a:ext cx="63500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457200"/>
            <a:ext cx="89916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CEREBRITIS</a:t>
            </a:r>
            <a:br>
              <a:rPr lang="en-US" sz="3600" smtClean="0"/>
            </a:br>
            <a:endParaRPr lang="en-US" sz="3600" smtClean="0"/>
          </a:p>
        </p:txBody>
      </p:sp>
      <p:pic>
        <p:nvPicPr>
          <p:cNvPr id="20483" name="Picture 3" descr="cns2-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416050"/>
            <a:ext cx="853440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ACUTE FOCAL SUPPURATIVE INFECTIONS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Brain Abscess</a:t>
            </a:r>
          </a:p>
          <a:p>
            <a:pPr lvl="1" eaLnBrk="1" hangingPunct="1"/>
            <a:r>
              <a:rPr lang="en-US" sz="2400" b="1" smtClean="0">
                <a:cs typeface="Times New Roman" pitchFamily="18" charset="0"/>
              </a:rPr>
              <a:t>Clinical presentation is with </a:t>
            </a:r>
            <a:r>
              <a:rPr lang="en-US" sz="2400" b="1" u="sng" smtClean="0">
                <a:cs typeface="Times New Roman" pitchFamily="18" charset="0"/>
              </a:rPr>
              <a:t>focal</a:t>
            </a:r>
            <a:r>
              <a:rPr lang="en-US" sz="2400" b="1" smtClean="0">
                <a:cs typeface="Times New Roman" pitchFamily="18" charset="0"/>
              </a:rPr>
              <a:t> neurological signs and raised intracranial pressure (which can go on to cause more generalized symptoms).</a:t>
            </a:r>
          </a:p>
          <a:p>
            <a:pPr lvl="1" eaLnBrk="1" hangingPunct="1"/>
            <a:r>
              <a:rPr lang="en-US" sz="2400" b="1" smtClean="0">
                <a:cs typeface="Times New Roman" pitchFamily="18" charset="0"/>
              </a:rPr>
              <a:t>↑CSF pressure, WBC and protein. Glucose normal</a:t>
            </a:r>
          </a:p>
          <a:p>
            <a:pPr eaLnBrk="1" hangingPunct="1"/>
            <a:r>
              <a:rPr lang="en-US" sz="2800" smtClean="0">
                <a:cs typeface="Times New Roman" pitchFamily="18" charset="0"/>
              </a:rPr>
              <a:t>Subdural empyema</a:t>
            </a:r>
          </a:p>
          <a:p>
            <a:pPr eaLnBrk="1" hangingPunct="1"/>
            <a:r>
              <a:rPr lang="en-US" sz="2800" smtClean="0">
                <a:cs typeface="Times New Roman" pitchFamily="18" charset="0"/>
              </a:rPr>
              <a:t>Extradural abscess </a:t>
            </a:r>
          </a:p>
          <a:p>
            <a:pPr lvl="1" eaLnBrk="1" hangingPunct="1"/>
            <a:r>
              <a:rPr lang="en-US" sz="2400" b="1" smtClean="0">
                <a:cs typeface="Times New Roman" pitchFamily="18" charset="0"/>
              </a:rPr>
              <a:t>Osteomyelitis</a:t>
            </a:r>
          </a:p>
          <a:p>
            <a:pPr lvl="1" eaLnBrk="1" hangingPunct="1"/>
            <a:r>
              <a:rPr lang="en-US" sz="2400" b="1" smtClean="0">
                <a:cs typeface="Times New Roman" pitchFamily="18" charset="0"/>
              </a:rPr>
              <a:t>Surgical complication</a:t>
            </a:r>
          </a:p>
          <a:p>
            <a:pPr eaLnBrk="1" hangingPunct="1"/>
            <a:endParaRPr lang="en-US" sz="2800" smtClean="0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0" y="76200"/>
            <a:ext cx="6934200" cy="1143000"/>
          </a:xfrm>
        </p:spPr>
        <p:txBody>
          <a:bodyPr/>
          <a:lstStyle/>
          <a:p>
            <a:pPr eaLnBrk="1" hangingPunct="1"/>
            <a:r>
              <a:rPr lang="en-US" smtClean="0"/>
              <a:t>CNS TUMORS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1371600"/>
            <a:ext cx="8763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Glial cells </a:t>
            </a:r>
            <a:r>
              <a:rPr lang="en-US" sz="2000" smtClean="0">
                <a:solidFill>
                  <a:srgbClr val="FF0000"/>
                </a:solidFill>
              </a:rPr>
              <a:t>(most common “parenchymal” tumor, but still pretty rare: overall incidence ~3 per 100,000)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Astrocytomas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Oligodendrogliomas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Ependymomas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Neurons</a:t>
            </a:r>
            <a:r>
              <a:rPr lang="en-US" sz="2000" smtClean="0"/>
              <a:t> </a:t>
            </a:r>
            <a:r>
              <a:rPr lang="en-US" sz="2000" smtClean="0">
                <a:solidFill>
                  <a:srgbClr val="FF0000"/>
                </a:solidFill>
              </a:rPr>
              <a:t>(rare in adults, more common in children)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Gangliogliomas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Medulloblastomas </a:t>
            </a:r>
            <a:r>
              <a:rPr lang="en-US" sz="2000" smtClean="0">
                <a:solidFill>
                  <a:srgbClr val="FF0000"/>
                </a:solidFill>
              </a:rPr>
              <a:t>(~20% of childhood CNS tumors)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Neurocytomas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Others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Schwannomas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Meningiomas </a:t>
            </a:r>
            <a:r>
              <a:rPr lang="en-US" sz="2000" smtClean="0">
                <a:solidFill>
                  <a:srgbClr val="FF0000"/>
                </a:solidFill>
              </a:rPr>
              <a:t>(also quite common, about as much as astrocytomas)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52588" y="274638"/>
            <a:ext cx="7070725" cy="1143000"/>
          </a:xfrm>
        </p:spPr>
        <p:txBody>
          <a:bodyPr/>
          <a:lstStyle/>
          <a:p>
            <a:pPr eaLnBrk="1" hangingPunct="1"/>
            <a:r>
              <a:rPr lang="en-US" b="1" smtClean="0"/>
              <a:t>  </a:t>
            </a:r>
            <a:r>
              <a:rPr lang="en-US" sz="4000" smtClean="0"/>
              <a:t>CEREBRAL ABSCESS </a:t>
            </a:r>
            <a:endParaRPr lang="en-US" smtClean="0"/>
          </a:p>
        </p:txBody>
      </p:sp>
      <p:pic>
        <p:nvPicPr>
          <p:cNvPr id="22531" name="Picture 3" descr="cns2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81200"/>
            <a:ext cx="6389688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10287000" cy="1676400"/>
          </a:xfrm>
        </p:spPr>
        <p:txBody>
          <a:bodyPr/>
          <a:lstStyle/>
          <a:p>
            <a:pPr eaLnBrk="1" hangingPunct="1"/>
            <a:r>
              <a:rPr lang="en-US" sz="3600" smtClean="0"/>
              <a:t>CHRONIC BACTERIAL MENINGITIS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z="3600" i="1" smtClean="0"/>
              <a:t>Mycobacterium tuberculosis</a:t>
            </a:r>
            <a:r>
              <a:rPr lang="en-US" sz="3600" smtClean="0"/>
              <a:t/>
            </a:r>
            <a:br>
              <a:rPr lang="en-US" sz="3600" smtClean="0"/>
            </a:br>
            <a:endParaRPr lang="en-US" sz="400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981200"/>
            <a:ext cx="9753600" cy="4495800"/>
          </a:xfrm>
        </p:spPr>
        <p:txBody>
          <a:bodyPr/>
          <a:lstStyle/>
          <a:p>
            <a:pPr eaLnBrk="1" hangingPunct="1"/>
            <a:r>
              <a:rPr lang="en-US" smtClean="0"/>
              <a:t>Organisms gain access to the CNS via blood stream.</a:t>
            </a:r>
          </a:p>
          <a:p>
            <a:pPr eaLnBrk="1" hangingPunct="1"/>
            <a:r>
              <a:rPr lang="en-US" smtClean="0"/>
              <a:t>Caseating granulomas form in the basal meninges.</a:t>
            </a:r>
          </a:p>
          <a:p>
            <a:pPr eaLnBrk="1" hangingPunct="1"/>
            <a:r>
              <a:rPr lang="en-US" smtClean="0"/>
              <a:t>Parenchymal spread of infection results in a “tuberculoma” which may be mistaken for a tumor.</a:t>
            </a:r>
          </a:p>
          <a:p>
            <a:pPr eaLnBrk="1" hangingPunct="1"/>
            <a:r>
              <a:rPr lang="en-US" smtClean="0"/>
              <a:t>The infection is indolent but fatal in 4 -6 weeks if it is untreated.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1676400"/>
          </a:xfrm>
        </p:spPr>
        <p:txBody>
          <a:bodyPr/>
          <a:lstStyle/>
          <a:p>
            <a:pPr eaLnBrk="1" hangingPunct="1"/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 </a:t>
            </a:r>
            <a:r>
              <a:rPr lang="en-US" sz="3600" smtClean="0"/>
              <a:t>CHRONIC BACTERIAL MENINGITIS</a:t>
            </a:r>
            <a:r>
              <a:rPr lang="en-US" b="1" smtClean="0"/>
              <a:t> </a:t>
            </a:r>
            <a:br>
              <a:rPr lang="en-US" b="1" smtClean="0"/>
            </a:br>
            <a:r>
              <a:rPr lang="en-US" sz="3200" i="1" smtClean="0"/>
              <a:t>Mycobacterium tuberculosis</a:t>
            </a:r>
            <a:r>
              <a:rPr lang="en-US" sz="3600" i="1" smtClean="0"/>
              <a:t/>
            </a:r>
            <a:br>
              <a:rPr lang="en-US" sz="3600" i="1" smtClean="0"/>
            </a:br>
            <a:r>
              <a:rPr lang="en-US" sz="2800" i="1" smtClean="0">
                <a:solidFill>
                  <a:schemeClr val="hlink"/>
                </a:solidFill>
              </a:rPr>
              <a:t>“</a:t>
            </a:r>
            <a:r>
              <a:rPr lang="en-US" sz="2800" smtClean="0">
                <a:solidFill>
                  <a:schemeClr val="hlink"/>
                </a:solidFill>
              </a:rPr>
              <a:t>Tuberculoma”</a:t>
            </a:r>
          </a:p>
        </p:txBody>
      </p:sp>
      <p:pic>
        <p:nvPicPr>
          <p:cNvPr id="24579" name="Picture 3" descr="cns2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111375"/>
            <a:ext cx="712470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1828800"/>
          </a:xfrm>
        </p:spPr>
        <p:txBody>
          <a:bodyPr/>
          <a:lstStyle/>
          <a:p>
            <a:pPr eaLnBrk="1" hangingPunct="1"/>
            <a:r>
              <a:rPr lang="en-US" sz="3600" smtClean="0"/>
              <a:t>CHRONIC BACTERIAL MENINGITIS</a:t>
            </a:r>
            <a:r>
              <a:rPr lang="en-US" b="1" smtClean="0"/>
              <a:t> </a:t>
            </a:r>
            <a:br>
              <a:rPr lang="en-US" b="1" smtClean="0"/>
            </a:br>
            <a:r>
              <a:rPr lang="en-US" sz="3600" i="1" smtClean="0"/>
              <a:t>Mycobacterium tuberculosis</a:t>
            </a:r>
            <a:r>
              <a:rPr lang="en-US" sz="3600" i="1" smtClean="0">
                <a:solidFill>
                  <a:schemeClr val="hlink"/>
                </a:solidFill>
              </a:rPr>
              <a:t/>
            </a:r>
            <a:br>
              <a:rPr lang="en-US" sz="3600" i="1" smtClean="0">
                <a:solidFill>
                  <a:schemeClr val="hlink"/>
                </a:solidFill>
              </a:rPr>
            </a:br>
            <a:r>
              <a:rPr lang="en-US" sz="3200" smtClean="0">
                <a:solidFill>
                  <a:schemeClr val="hlink"/>
                </a:solidFill>
              </a:rPr>
              <a:t> </a:t>
            </a:r>
            <a:r>
              <a:rPr lang="en-US" sz="2800" smtClean="0">
                <a:solidFill>
                  <a:schemeClr val="hlink"/>
                </a:solidFill>
              </a:rPr>
              <a:t>Caseating granuloma</a:t>
            </a:r>
          </a:p>
        </p:txBody>
      </p:sp>
      <p:pic>
        <p:nvPicPr>
          <p:cNvPr id="25603" name="Picture 3" descr="cns2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65913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100965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ACUTE ASEPTIC (VIRAL) MENINGITIS</a:t>
            </a:r>
            <a:r>
              <a:rPr lang="en-US" sz="3200" smtClean="0"/>
              <a:t/>
            </a:r>
            <a:br>
              <a:rPr lang="en-US" sz="3200" smtClean="0"/>
            </a:br>
            <a:endParaRPr lang="en-US" sz="320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768475"/>
            <a:ext cx="7799388" cy="43576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Usually a benign illness of children and young adults.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There is CSF lymphocytosis, moderate </a:t>
            </a:r>
            <a:r>
              <a:rPr lang="en-US" smtClean="0">
                <a:cs typeface="Times New Roman" pitchFamily="18" charset="0"/>
              </a:rPr>
              <a:t>↑protein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Most common viruses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Coxsackie virus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Echo virus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Nonparalytic polio virus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VIRAL MENINGOENCEPHALITIS</a:t>
            </a:r>
            <a:endParaRPr lang="en-US" sz="320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2133600"/>
            <a:ext cx="9067800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Most commonly caused by Arboviridiae.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Eastern and Western equine, Venezuelan, St. Louis and La Crosse most common in US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Virus is transmitted by mosquitoes and ticks.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Clinical features vary with the virus.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Pathology varies from mild meningitis to severe encephalitis.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Perivascular and parenchymal mononuclear infiltrate and microglial nodules</a:t>
            </a: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10287000" cy="1676400"/>
          </a:xfrm>
        </p:spPr>
        <p:txBody>
          <a:bodyPr/>
          <a:lstStyle/>
          <a:p>
            <a:pPr eaLnBrk="1" hangingPunct="1"/>
            <a:r>
              <a:rPr lang="en-US" smtClean="0"/>
              <a:t> </a:t>
            </a:r>
            <a:r>
              <a:rPr lang="en-US" sz="4000" smtClean="0"/>
              <a:t>VIRAL ENCEPHALITIS</a:t>
            </a:r>
            <a:br>
              <a:rPr lang="en-US" sz="4000" smtClean="0"/>
            </a:br>
            <a:r>
              <a:rPr lang="en-US" sz="3200" i="1" smtClean="0"/>
              <a:t>INCLUSION FORMING VIRUSES</a:t>
            </a:r>
            <a:r>
              <a:rPr lang="en-US" smtClean="0"/>
              <a:t> </a:t>
            </a:r>
            <a:r>
              <a:rPr lang="en-US" sz="3600" smtClean="0"/>
              <a:t/>
            </a:r>
            <a:br>
              <a:rPr lang="en-US" sz="3600" smtClean="0"/>
            </a:br>
            <a:endParaRPr 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600200"/>
            <a:ext cx="97536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These diseases are generally less common but they are important diagnostic considerations.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Herpes viruses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smtClean="0"/>
              <a:t>Herpes simplex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smtClean="0"/>
              <a:t>Herpes zoster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smtClean="0"/>
              <a:t>Cytomegalovirus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JC virus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smtClean="0"/>
              <a:t>Progressive multifocal leucoencephalopathy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Measles virus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smtClean="0"/>
              <a:t>Subacute sclerosing panencephalitis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1828800"/>
          </a:xfrm>
        </p:spPr>
        <p:txBody>
          <a:bodyPr/>
          <a:lstStyle/>
          <a:p>
            <a:pPr eaLnBrk="1" hangingPunct="1"/>
            <a:r>
              <a:rPr lang="en-US" sz="4000" smtClean="0"/>
              <a:t>VIRAL ENCEPHALITIS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z="3200" smtClean="0">
                <a:solidFill>
                  <a:schemeClr val="hlink"/>
                </a:solidFill>
              </a:rPr>
              <a:t>Herpes Viruses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102870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HSV-1  causes “cold sores”.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Virus resides latent in the trigeminal ganglion.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Reactivation may cause Herpes encephalitis which is necrotizing and localized to the temporal lobes.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HSV-2 infects infants via birth canal.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It also causes a necrotizing encephalitis.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Herpes zoster (Shingles) affects older adults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Reactivation of chickenpox (Varicella) infection.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Causes a radiculopathy.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Cytomegalovirus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Causes encephalitis in fetuses infected in utero and in immunocompromised adults, especially AIDS patients.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1752600"/>
          </a:xfrm>
        </p:spPr>
        <p:txBody>
          <a:bodyPr/>
          <a:lstStyle/>
          <a:p>
            <a:pPr eaLnBrk="1" hangingPunct="1"/>
            <a:r>
              <a:rPr lang="en-US" sz="4000" smtClean="0"/>
              <a:t>VIRAL ENCEPHALITIS</a:t>
            </a:r>
            <a:br>
              <a:rPr lang="en-US" sz="4000" smtClean="0"/>
            </a:br>
            <a:r>
              <a:rPr lang="en-US" sz="4000" i="1" smtClean="0"/>
              <a:t>Herpes simplex</a:t>
            </a:r>
          </a:p>
        </p:txBody>
      </p:sp>
      <p:pic>
        <p:nvPicPr>
          <p:cNvPr id="30723" name="Picture 3" descr="cns2-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2054225"/>
            <a:ext cx="305435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2133600"/>
          </a:xfrm>
        </p:spPr>
        <p:txBody>
          <a:bodyPr/>
          <a:lstStyle/>
          <a:p>
            <a:pPr eaLnBrk="1" hangingPunct="1"/>
            <a:r>
              <a:rPr lang="en-US" sz="4000" smtClean="0"/>
              <a:t>PROGRESSIVE MULTIFOCAL LEUCOENCEPHALOPATHY</a:t>
            </a:r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935163"/>
            <a:ext cx="92583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Polyoma virus (JC virus). 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Occurs in </a:t>
            </a:r>
            <a:r>
              <a:rPr lang="en-US" b="1" u="sng" smtClean="0"/>
              <a:t>immunocompromised</a:t>
            </a:r>
            <a:r>
              <a:rPr lang="en-US" smtClean="0"/>
              <a:t> hosts.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Clinical presentation is with dementia, weakness and ataxia.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Death ensues within 6 months.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Virus infects oligodendroglia and causes demyelination.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4638"/>
            <a:ext cx="9334500" cy="1143000"/>
          </a:xfrm>
        </p:spPr>
        <p:txBody>
          <a:bodyPr/>
          <a:lstStyle/>
          <a:p>
            <a:pPr eaLnBrk="1" hangingPunct="1"/>
            <a:r>
              <a:rPr lang="en-US" sz="3200" b="1" smtClean="0"/>
              <a:t>CNS Tumors tend to follow epidemiologic and anatomic patterns in children and young adults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14350" y="1981200"/>
            <a:ext cx="4552950" cy="4525963"/>
          </a:xfrm>
        </p:spPr>
        <p:txBody>
          <a:bodyPr/>
          <a:lstStyle/>
          <a:p>
            <a:pPr eaLnBrk="1" hangingPunct="1"/>
            <a:r>
              <a:rPr lang="en-US" smtClean="0"/>
              <a:t>Childhood locations:</a:t>
            </a:r>
          </a:p>
          <a:p>
            <a:pPr lvl="1" eaLnBrk="1" hangingPunct="1"/>
            <a:r>
              <a:rPr lang="en-US" smtClean="0"/>
              <a:t>Posterior fossa</a:t>
            </a:r>
          </a:p>
          <a:p>
            <a:pPr eaLnBrk="1" hangingPunct="1"/>
            <a:r>
              <a:rPr lang="en-US" smtClean="0"/>
              <a:t> Childhood tumors:</a:t>
            </a:r>
          </a:p>
          <a:p>
            <a:pPr lvl="1" eaLnBrk="1" hangingPunct="1"/>
            <a:r>
              <a:rPr lang="en-US" smtClean="0"/>
              <a:t>Cerebellum</a:t>
            </a:r>
          </a:p>
          <a:p>
            <a:pPr lvl="1" eaLnBrk="1" hangingPunct="1"/>
            <a:r>
              <a:rPr lang="en-US" smtClean="0"/>
              <a:t>Brainstem</a:t>
            </a:r>
          </a:p>
          <a:p>
            <a:pPr lvl="1" eaLnBrk="1" hangingPunct="1"/>
            <a:r>
              <a:rPr lang="en-US" smtClean="0"/>
              <a:t>IV Ventricle</a:t>
            </a:r>
          </a:p>
          <a:p>
            <a:pPr marL="914400" lvl="2" indent="0" eaLnBrk="1" hangingPunct="1">
              <a:buFontTx/>
              <a:buNone/>
            </a:pPr>
            <a:r>
              <a:rPr lang="en-US" sz="2800" smtClean="0"/>
              <a:t>	</a:t>
            </a:r>
          </a:p>
        </p:txBody>
      </p:sp>
      <p:sp>
        <p:nvSpPr>
          <p:cNvPr id="5124" name="Content Placeholder 1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552950" cy="4525963"/>
          </a:xfrm>
        </p:spPr>
        <p:txBody>
          <a:bodyPr/>
          <a:lstStyle/>
          <a:p>
            <a:pPr eaLnBrk="1" hangingPunct="1"/>
            <a:r>
              <a:rPr lang="en-US" smtClean="0"/>
              <a:t>Young Adult Locations</a:t>
            </a:r>
          </a:p>
          <a:p>
            <a:pPr lvl="1" eaLnBrk="1" hangingPunct="1"/>
            <a:r>
              <a:rPr lang="en-US" smtClean="0"/>
              <a:t>Midline or periventricular</a:t>
            </a:r>
          </a:p>
          <a:p>
            <a:pPr eaLnBrk="1" hangingPunct="1"/>
            <a:r>
              <a:rPr lang="en-US" smtClean="0"/>
              <a:t>Young Adults tumors (low grade)</a:t>
            </a:r>
          </a:p>
          <a:p>
            <a:pPr lvl="1" eaLnBrk="1" hangingPunct="1"/>
            <a:r>
              <a:rPr lang="en-US" smtClean="0"/>
              <a:t>Cerebellum </a:t>
            </a:r>
          </a:p>
          <a:p>
            <a:pPr lvl="1" eaLnBrk="1" hangingPunct="1"/>
            <a:r>
              <a:rPr lang="en-US" smtClean="0"/>
              <a:t>Brainstem</a:t>
            </a:r>
          </a:p>
          <a:p>
            <a:pPr lvl="1" eaLnBrk="1" hangingPunct="1"/>
            <a:r>
              <a:rPr lang="en-US" smtClean="0"/>
              <a:t>Hypothalamus</a:t>
            </a:r>
          </a:p>
          <a:p>
            <a:pPr lvl="1" eaLnBrk="1" hangingPunct="1"/>
            <a:r>
              <a:rPr lang="en-US" smtClean="0"/>
              <a:t>Temporal Lobes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762000"/>
          </a:xfrm>
        </p:spPr>
        <p:txBody>
          <a:bodyPr/>
          <a:lstStyle/>
          <a:p>
            <a:pPr eaLnBrk="1" hangingPunct="1"/>
            <a:r>
              <a:rPr lang="en-US" sz="3600" smtClean="0"/>
              <a:t>PROGRESSIVE MULTIFOCAL LEUCOENCEPHALOPATHY</a:t>
            </a:r>
            <a:endParaRPr lang="en-US" sz="1600" i="1" smtClean="0">
              <a:solidFill>
                <a:schemeClr val="hlink"/>
              </a:solidFill>
            </a:endParaRP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762000"/>
            <a:ext cx="7315200" cy="559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190500" y="6324600"/>
            <a:ext cx="982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400" b="0">
                <a:latin typeface="Calibri" pitchFamily="34" charset="0"/>
                <a:ea typeface="Calibri" pitchFamily="34" charset="0"/>
                <a:cs typeface="Calibri" pitchFamily="34" charset="0"/>
              </a:rPr>
              <a:t>Progressive multifocal leukoencephalopathy. Section stained for myelin showing irregular, poorly defined areas of demyelination, which become confluent in places. </a:t>
            </a:r>
            <a:r>
              <a:rPr lang="en-US" sz="1400" b="0" i="1">
                <a:latin typeface="Calibri" pitchFamily="34" charset="0"/>
                <a:ea typeface="Calibri" pitchFamily="34" charset="0"/>
                <a:cs typeface="Calibri" pitchFamily="34" charset="0"/>
              </a:rPr>
              <a:t>Inset</a:t>
            </a:r>
            <a:r>
              <a:rPr lang="en-US" sz="1400" b="0">
                <a:latin typeface="Calibri" pitchFamily="34" charset="0"/>
                <a:ea typeface="Calibri" pitchFamily="34" charset="0"/>
                <a:cs typeface="Calibri" pitchFamily="34" charset="0"/>
              </a:rPr>
              <a:t>, Enlarged oligodendrocyte nucleus represents the effect of viral infection by </a:t>
            </a:r>
            <a:r>
              <a:rPr lang="en-US" sz="1400" i="1">
                <a:solidFill>
                  <a:srgbClr val="0000F5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Polyoma virus</a:t>
            </a:r>
            <a:endParaRPr lang="en-US" sz="1400">
              <a:solidFill>
                <a:srgbClr val="0000F5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2286000"/>
          </a:xfrm>
        </p:spPr>
        <p:txBody>
          <a:bodyPr/>
          <a:lstStyle/>
          <a:p>
            <a:pPr eaLnBrk="1" hangingPunct="1"/>
            <a:r>
              <a:rPr lang="en-US" sz="4000" smtClean="0"/>
              <a:t>VIRAL ENCEPHALITIS</a:t>
            </a:r>
            <a:br>
              <a:rPr lang="en-US" sz="4000" smtClean="0"/>
            </a:br>
            <a:r>
              <a:rPr lang="en-US" sz="3200" i="1" smtClean="0">
                <a:solidFill>
                  <a:schemeClr val="hlink"/>
                </a:solidFill>
              </a:rPr>
              <a:t>Measles Virus</a:t>
            </a:r>
            <a:r>
              <a:rPr lang="en-US" sz="3200" i="1" smtClean="0"/>
              <a:t/>
            </a:r>
            <a:br>
              <a:rPr lang="en-US" sz="3200" i="1" smtClean="0"/>
            </a:br>
            <a:r>
              <a:rPr lang="en-US" sz="3200" smtClean="0"/>
              <a:t>Subacute Sclerosing Panencephalitis (SSPE)</a:t>
            </a:r>
            <a:r>
              <a:rPr lang="en-US" sz="4000" smtClean="0"/>
              <a:t/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90500" y="2514600"/>
            <a:ext cx="9677400" cy="4038600"/>
          </a:xfrm>
        </p:spPr>
        <p:txBody>
          <a:bodyPr/>
          <a:lstStyle/>
          <a:p>
            <a:pPr eaLnBrk="1" hangingPunct="1"/>
            <a:r>
              <a:rPr lang="en-US" smtClean="0"/>
              <a:t>Persistent measles virus infection.</a:t>
            </a:r>
          </a:p>
          <a:p>
            <a:pPr eaLnBrk="1" hangingPunct="1"/>
            <a:r>
              <a:rPr lang="en-US" smtClean="0"/>
              <a:t>The disease has largely disappeared due to vaccination programs.</a:t>
            </a:r>
          </a:p>
          <a:p>
            <a:pPr eaLnBrk="1" hangingPunct="1"/>
            <a:r>
              <a:rPr lang="en-US" smtClean="0"/>
              <a:t>However, it is a rare complication in live vaccine recipients.</a:t>
            </a:r>
          </a:p>
          <a:p>
            <a:pPr eaLnBrk="1" hangingPunct="1"/>
            <a:r>
              <a:rPr lang="en-US" smtClean="0"/>
              <a:t>Elevated measles virus antibody titer is found in the CSF.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10287000" cy="1447800"/>
          </a:xfrm>
        </p:spPr>
        <p:txBody>
          <a:bodyPr/>
          <a:lstStyle/>
          <a:p>
            <a:pPr eaLnBrk="1" hangingPunct="1"/>
            <a:r>
              <a:rPr lang="en-US" sz="3600" smtClean="0"/>
              <a:t>SUBACUTE SCLEROSING </a:t>
            </a:r>
            <a:br>
              <a:rPr lang="en-US" sz="3600" smtClean="0"/>
            </a:br>
            <a:r>
              <a:rPr lang="en-US" sz="3600" smtClean="0"/>
              <a:t>PANENCEPHALITIS</a:t>
            </a:r>
            <a:r>
              <a:rPr lang="en-US" smtClean="0"/>
              <a:t/>
            </a:r>
            <a:br>
              <a:rPr lang="en-US" smtClean="0"/>
            </a:br>
            <a:r>
              <a:rPr lang="en-US" sz="3600" smtClean="0"/>
              <a:t> </a:t>
            </a:r>
            <a:r>
              <a:rPr lang="en-US" sz="3600" i="1" smtClean="0">
                <a:solidFill>
                  <a:schemeClr val="hlink"/>
                </a:solidFill>
              </a:rPr>
              <a:t>Measles</a:t>
            </a:r>
            <a:r>
              <a:rPr lang="en-US" smtClean="0"/>
              <a:t> </a:t>
            </a:r>
            <a:br>
              <a:rPr lang="en-US" smtClean="0"/>
            </a:br>
            <a:endParaRPr lang="en-US" smtClean="0"/>
          </a:p>
        </p:txBody>
      </p:sp>
      <p:pic>
        <p:nvPicPr>
          <p:cNvPr id="34819" name="Picture 3" descr="cns2-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133600"/>
            <a:ext cx="5754688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 descr="cns2-37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" r="16946"/>
          <a:stretch>
            <a:fillRect/>
          </a:stretch>
        </p:blipFill>
        <p:spPr bwMode="auto">
          <a:xfrm>
            <a:off x="5962650" y="2109788"/>
            <a:ext cx="43243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8680450" cy="1295400"/>
          </a:xfrm>
        </p:spPr>
        <p:txBody>
          <a:bodyPr/>
          <a:lstStyle/>
          <a:p>
            <a:pPr eaLnBrk="1" hangingPunct="1"/>
            <a:r>
              <a:rPr lang="en-US" sz="4000" smtClean="0"/>
              <a:t>  POLIOMYELITIS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en-US" sz="3600" i="1" smtClean="0">
                <a:solidFill>
                  <a:schemeClr val="hlink"/>
                </a:solidFill>
              </a:rPr>
              <a:t>Poliovirus</a:t>
            </a:r>
          </a:p>
        </p:txBody>
      </p:sp>
      <p:sp>
        <p:nvSpPr>
          <p:cNvPr id="358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66700" y="1447800"/>
            <a:ext cx="98298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Disease is caused  by a ssRNA virus which is a member of the picorna group of enteroviruses.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Virus is spread by the fecal-oral route.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smtClean="0"/>
              <a:t>Causes a mild gastroenteritis in most people.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smtClean="0"/>
              <a:t>In a few people, it invades the CNS.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Viral binding site is present on lower motor neurons.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Clinical presentation is with fever, malaise, headache, meningitis and subsequent paralysis.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Death results from respiratory failure with a mortality of 5-25%.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Lower motor neurons show chromatolysis and neuronophagia.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Vaccines have largely eliminated the disease.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1676400"/>
          </a:xfrm>
        </p:spPr>
        <p:txBody>
          <a:bodyPr/>
          <a:lstStyle/>
          <a:p>
            <a:pPr eaLnBrk="1" hangingPunct="1"/>
            <a:r>
              <a:rPr lang="en-US" smtClean="0"/>
              <a:t>Motor neurons infected by Polio virus</a:t>
            </a:r>
          </a:p>
        </p:txBody>
      </p:sp>
      <p:pic>
        <p:nvPicPr>
          <p:cNvPr id="36867" name="Picture 3" descr="cns2-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659130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10287000" cy="1524000"/>
          </a:xfrm>
        </p:spPr>
        <p:txBody>
          <a:bodyPr/>
          <a:lstStyle/>
          <a:p>
            <a:pPr eaLnBrk="1" hangingPunct="1"/>
            <a:r>
              <a:rPr lang="en-US" sz="4000" smtClean="0"/>
              <a:t>POLIOMYELITIS</a:t>
            </a:r>
            <a:br>
              <a:rPr lang="en-US" sz="4000" smtClean="0"/>
            </a:br>
            <a:r>
              <a:rPr lang="en-US" sz="3600" smtClean="0"/>
              <a:t>Spinal cord anterior horn cells infected by virus</a:t>
            </a:r>
          </a:p>
        </p:txBody>
      </p:sp>
      <p:pic>
        <p:nvPicPr>
          <p:cNvPr id="37891" name="Picture 3" descr="cns2-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659130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10287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HUMAN IMMUNDEFICIENCY VIRUS 1 (HIV-1)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9829800" cy="4419600"/>
          </a:xfrm>
        </p:spPr>
        <p:txBody>
          <a:bodyPr/>
          <a:lstStyle/>
          <a:p>
            <a:pPr eaLnBrk="1" hangingPunct="1"/>
            <a:r>
              <a:rPr lang="en-US" sz="2800" smtClean="0"/>
              <a:t>60% of AIDS patients develop neurologic dysfunction.</a:t>
            </a:r>
          </a:p>
          <a:p>
            <a:pPr eaLnBrk="1" hangingPunct="1"/>
            <a:r>
              <a:rPr lang="en-US" sz="2800" smtClean="0"/>
              <a:t>Neuropathology is seen in 80-90% of AIDS patients.</a:t>
            </a:r>
          </a:p>
          <a:p>
            <a:pPr lvl="1" eaLnBrk="1" hangingPunct="1"/>
            <a:r>
              <a:rPr lang="en-US" sz="2400" b="1" smtClean="0"/>
              <a:t>The neuropathologic changes include direct effects of HIV-1 infection and indirect effects - opportunistic infection and CNS lymphoma.</a:t>
            </a:r>
          </a:p>
          <a:p>
            <a:pPr eaLnBrk="1" hangingPunct="1"/>
            <a:r>
              <a:rPr lang="en-US" sz="2800" smtClean="0"/>
              <a:t>Direct effect of HIV-1 infection </a:t>
            </a:r>
          </a:p>
          <a:p>
            <a:pPr lvl="1" eaLnBrk="1" hangingPunct="1"/>
            <a:r>
              <a:rPr lang="en-US" sz="2400" b="1" smtClean="0"/>
              <a:t>HIV-1 Meningoencephalitis.</a:t>
            </a:r>
          </a:p>
          <a:p>
            <a:pPr lvl="1" eaLnBrk="1" hangingPunct="1"/>
            <a:r>
              <a:rPr lang="en-US" sz="2400" b="1" smtClean="0"/>
              <a:t>Vacuolar myelopathy.</a:t>
            </a:r>
          </a:p>
          <a:p>
            <a:pPr lvl="1" eaLnBrk="1" hangingPunct="1"/>
            <a:r>
              <a:rPr lang="en-US" sz="2400" b="1" smtClean="0"/>
              <a:t>AIDS-associated myopathy and peripheral neuropathy.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cns2-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439988"/>
            <a:ext cx="6591300" cy="43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9258300" cy="639763"/>
          </a:xfrm>
        </p:spPr>
        <p:txBody>
          <a:bodyPr/>
          <a:lstStyle/>
          <a:p>
            <a:pPr eaLnBrk="1" hangingPunct="1"/>
            <a:r>
              <a:rPr lang="en-US" smtClean="0"/>
              <a:t>HIV-1 Meningoencephalitis</a:t>
            </a:r>
            <a:endParaRPr lang="en-US" sz="3200" smtClean="0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685800"/>
            <a:ext cx="9944100" cy="1752600"/>
          </a:xfrm>
        </p:spPr>
        <p:txBody>
          <a:bodyPr/>
          <a:lstStyle/>
          <a:p>
            <a:pPr eaLnBrk="1" hangingPunct="1"/>
            <a:r>
              <a:rPr lang="en-US" sz="2000" smtClean="0"/>
              <a:t>Manifests clinically with dementia referred to as “AIDS-related cognitve-motor complex”.</a:t>
            </a:r>
          </a:p>
          <a:p>
            <a:pPr eaLnBrk="1" hangingPunct="1"/>
            <a:r>
              <a:rPr lang="en-US" sz="2000" smtClean="0"/>
              <a:t>Neuropathologic findings include:</a:t>
            </a:r>
          </a:p>
          <a:p>
            <a:pPr lvl="1" eaLnBrk="1" hangingPunct="1"/>
            <a:r>
              <a:rPr lang="en-US" sz="1800" b="1" smtClean="0"/>
              <a:t>Multinucleated giant cells</a:t>
            </a:r>
          </a:p>
          <a:p>
            <a:pPr lvl="1" eaLnBrk="1" hangingPunct="1"/>
            <a:r>
              <a:rPr lang="en-US" sz="1800" b="1" smtClean="0"/>
              <a:t>Microglial nodules</a:t>
            </a:r>
          </a:p>
          <a:p>
            <a:pPr lvl="1" eaLnBrk="1" hangingPunct="1"/>
            <a:r>
              <a:rPr lang="en-US" sz="1800" b="1" smtClean="0"/>
              <a:t>Myelin pallor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0287000" cy="2209800"/>
          </a:xfrm>
        </p:spPr>
        <p:txBody>
          <a:bodyPr/>
          <a:lstStyle/>
          <a:p>
            <a:pPr eaLnBrk="1" hangingPunct="1"/>
            <a:r>
              <a:rPr lang="en-US" smtClean="0"/>
              <a:t>HIV (AIDS) </a:t>
            </a:r>
            <a:br>
              <a:rPr lang="en-US" smtClean="0"/>
            </a:br>
            <a:r>
              <a:rPr lang="en-US" smtClean="0"/>
              <a:t>Indirect effects </a:t>
            </a:r>
            <a:r>
              <a:rPr lang="en-US" sz="4000" smtClean="0"/>
              <a:t> Opportunistic Infections</a:t>
            </a:r>
            <a:br>
              <a:rPr lang="en-US" sz="4000" smtClean="0"/>
            </a:br>
            <a:r>
              <a:rPr lang="en-US" sz="2800" smtClean="0">
                <a:solidFill>
                  <a:schemeClr val="hlink"/>
                </a:solidFill>
              </a:rPr>
              <a:t>Bacteria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2354263"/>
            <a:ext cx="9258300" cy="37719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Bacterial infections of the CNS in AIDS are uncommon but do occur.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Caustive organisms include: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1" smtClean="0"/>
              <a:t>Mycobacterium avium intracellulare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1" smtClean="0"/>
              <a:t>Mycobacterium tuberculosis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1" smtClean="0"/>
              <a:t>Treponema pallidum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rare</a:t>
            </a:r>
            <a:endParaRPr lang="en-US" b="1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10287000" cy="1524000"/>
          </a:xfrm>
        </p:spPr>
        <p:txBody>
          <a:bodyPr/>
          <a:lstStyle/>
          <a:p>
            <a:pPr eaLnBrk="1" hangingPunct="1"/>
            <a:r>
              <a:rPr lang="en-US" sz="3200" smtClean="0"/>
              <a:t>HIV (AIDS) </a:t>
            </a:r>
            <a:br>
              <a:rPr lang="en-US" sz="3200" smtClean="0"/>
            </a:br>
            <a:r>
              <a:rPr lang="en-US" sz="3200" smtClean="0"/>
              <a:t> Indirect effects Opportunistic Infections</a:t>
            </a:r>
            <a:br>
              <a:rPr lang="en-US" sz="3200" smtClean="0"/>
            </a:br>
            <a:r>
              <a:rPr lang="en-US" sz="2800" smtClean="0">
                <a:solidFill>
                  <a:schemeClr val="hlink"/>
                </a:solidFill>
              </a:rPr>
              <a:t>Viruses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Viral infections of the CNS are very common</a:t>
            </a:r>
          </a:p>
          <a:p>
            <a:pPr lvl="1" eaLnBrk="1" hangingPunct="1"/>
            <a:r>
              <a:rPr lang="en-US" sz="2400" b="1" smtClean="0"/>
              <a:t>Cytomegalovirus </a:t>
            </a:r>
          </a:p>
          <a:p>
            <a:pPr lvl="1" eaLnBrk="1" hangingPunct="1"/>
            <a:r>
              <a:rPr lang="en-US" sz="2400" b="1" smtClean="0"/>
              <a:t>Polyoma virus</a:t>
            </a:r>
          </a:p>
          <a:p>
            <a:pPr lvl="2" eaLnBrk="1" hangingPunct="1"/>
            <a:r>
              <a:rPr lang="en-US" sz="2000" smtClean="0"/>
              <a:t>Causes Progressive multifocal leucoencephalopathy (PML)</a:t>
            </a:r>
          </a:p>
          <a:p>
            <a:pPr lvl="1" eaLnBrk="1" hangingPunct="1"/>
            <a:r>
              <a:rPr lang="en-US" sz="2400" b="1" smtClean="0"/>
              <a:t>Herpes simplex</a:t>
            </a:r>
          </a:p>
          <a:p>
            <a:pPr lvl="1" eaLnBrk="1" hangingPunct="1"/>
            <a:r>
              <a:rPr lang="en-US" sz="2400" b="1" smtClean="0"/>
              <a:t>Herpes zoster  </a:t>
            </a:r>
          </a:p>
          <a:p>
            <a:pPr lvl="2" eaLnBrk="1" hangingPunct="1"/>
            <a:r>
              <a:rPr lang="en-US" sz="2000" smtClean="0"/>
              <a:t>Causes radiculopathy</a:t>
            </a:r>
          </a:p>
          <a:p>
            <a:pPr lvl="1" eaLnBrk="1" hangingPunct="1"/>
            <a:r>
              <a:rPr lang="en-US" sz="2400" b="1" smtClean="0"/>
              <a:t>Epstein Barr virus  </a:t>
            </a:r>
          </a:p>
          <a:p>
            <a:pPr lvl="2" eaLnBrk="1" hangingPunct="1"/>
            <a:r>
              <a:rPr lang="en-US" sz="2000" smtClean="0"/>
              <a:t>Causes B cell lymphoma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92125"/>
            <a:ext cx="5143500" cy="1565275"/>
          </a:xfrm>
        </p:spPr>
        <p:txBody>
          <a:bodyPr anchor="ctr" anchorCtr="1"/>
          <a:lstStyle/>
          <a:p>
            <a:pPr marL="342900" lvl="2" indent="-342900" algn="ctr" eaLnBrk="1" hangingPunct="1">
              <a:lnSpc>
                <a:spcPct val="90000"/>
              </a:lnSpc>
            </a:pPr>
            <a:r>
              <a:rPr lang="en-US" sz="3600" smtClean="0"/>
              <a:t>Adult CNS Tumors Are More Variable</a:t>
            </a:r>
          </a:p>
        </p:txBody>
      </p:sp>
      <p:sp>
        <p:nvSpPr>
          <p:cNvPr id="6147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lvl="2" indent="-342900" eaLnBrk="1" hangingPunct="1">
              <a:lnSpc>
                <a:spcPct val="90000"/>
              </a:lnSpc>
            </a:pPr>
            <a:r>
              <a:rPr lang="en-US" sz="2800" smtClean="0"/>
              <a:t>Metastatic tumors</a:t>
            </a:r>
          </a:p>
          <a:p>
            <a:pPr marL="342900" lvl="2" indent="-342900" eaLnBrk="1" hangingPunct="1">
              <a:lnSpc>
                <a:spcPct val="90000"/>
              </a:lnSpc>
            </a:pPr>
            <a:r>
              <a:rPr lang="en-US" sz="2800" smtClean="0"/>
              <a:t>Parenchymal</a:t>
            </a:r>
          </a:p>
          <a:p>
            <a:pPr marL="342900" lvl="2" indent="-342900" eaLnBrk="1" hangingPunct="1">
              <a:lnSpc>
                <a:spcPct val="90000"/>
              </a:lnSpc>
            </a:pPr>
            <a:r>
              <a:rPr lang="en-US" sz="2800" smtClean="0"/>
              <a:t>Ventricular </a:t>
            </a:r>
          </a:p>
          <a:p>
            <a:pPr marL="342900" lvl="2" indent="-342900" eaLnBrk="1" hangingPunct="1">
              <a:lnSpc>
                <a:spcPct val="90000"/>
              </a:lnSpc>
            </a:pPr>
            <a:r>
              <a:rPr lang="en-US" sz="2800" smtClean="0"/>
              <a:t>Dural</a:t>
            </a:r>
          </a:p>
          <a:p>
            <a:pPr marL="342900" lvl="2" indent="-342900" eaLnBrk="1" hangingPunct="1">
              <a:lnSpc>
                <a:spcPct val="90000"/>
              </a:lnSpc>
            </a:pPr>
            <a:r>
              <a:rPr lang="en-US" sz="2800" smtClean="0"/>
              <a:t>Spinal Cord</a:t>
            </a:r>
          </a:p>
          <a:p>
            <a:pPr marL="800100" lvl="3" indent="-342900" eaLnBrk="1" hangingPunct="1">
              <a:lnSpc>
                <a:spcPct val="90000"/>
              </a:lnSpc>
            </a:pPr>
            <a:r>
              <a:rPr lang="en-US" sz="2000" smtClean="0"/>
              <a:t>Intramedullary</a:t>
            </a:r>
          </a:p>
          <a:p>
            <a:pPr marL="800100" lvl="3" indent="-342900" eaLnBrk="1" hangingPunct="1">
              <a:lnSpc>
                <a:spcPct val="90000"/>
              </a:lnSpc>
            </a:pPr>
            <a:r>
              <a:rPr lang="en-US" sz="2000" smtClean="0"/>
              <a:t>Extramedullary</a:t>
            </a:r>
          </a:p>
          <a:p>
            <a:pPr marL="342900" lvl="2" indent="-342900" eaLnBrk="1" hangingPunct="1">
              <a:lnSpc>
                <a:spcPct val="90000"/>
              </a:lnSpc>
            </a:pPr>
            <a:r>
              <a:rPr lang="en-US" sz="2800" smtClean="0"/>
              <a:t>Lymphoma</a:t>
            </a:r>
          </a:p>
        </p:txBody>
      </p:sp>
      <p:sp>
        <p:nvSpPr>
          <p:cNvPr id="6148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5226050" y="457200"/>
            <a:ext cx="4546600" cy="1565275"/>
          </a:xfrm>
        </p:spPr>
        <p:txBody>
          <a:bodyPr anchor="ctr" anchorCtr="1"/>
          <a:lstStyle/>
          <a:p>
            <a:pPr algn="ctr"/>
            <a:r>
              <a:rPr lang="en-US" sz="3600" smtClean="0"/>
              <a:t>Regardless of age, outcome depends on the tumor “grade”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smtClean="0">
                <a:ea typeface="+mn-ea"/>
              </a:rPr>
              <a:t>World Health Organization (WHO) grading criteria rate neoplasms from I (best) to IV (worst).</a:t>
            </a:r>
          </a:p>
          <a:p>
            <a:pPr marL="0" indent="0">
              <a:buFontTx/>
              <a:buNone/>
              <a:defRPr/>
            </a:pPr>
            <a:r>
              <a:rPr lang="en-US" b="1" u="sng" dirty="0" smtClean="0">
                <a:ea typeface="+mn-ea"/>
              </a:rPr>
              <a:t>For CNS tumors: </a:t>
            </a:r>
          </a:p>
          <a:p>
            <a:pPr eaLnBrk="1" hangingPunct="1">
              <a:defRPr/>
            </a:pPr>
            <a:r>
              <a:rPr lang="en-US" dirty="0">
                <a:ea typeface="+mn-ea"/>
              </a:rPr>
              <a:t>Grade I - &gt; 10 year survival untreated</a:t>
            </a:r>
          </a:p>
          <a:p>
            <a:pPr eaLnBrk="1" hangingPunct="1">
              <a:defRPr/>
            </a:pPr>
            <a:r>
              <a:rPr lang="en-US" dirty="0">
                <a:ea typeface="+mn-ea"/>
              </a:rPr>
              <a:t>Grade II – 5 to 10 year</a:t>
            </a:r>
          </a:p>
          <a:p>
            <a:pPr eaLnBrk="1" hangingPunct="1">
              <a:defRPr/>
            </a:pPr>
            <a:r>
              <a:rPr lang="en-US" dirty="0">
                <a:ea typeface="+mn-ea"/>
              </a:rPr>
              <a:t>Grade III – 3 – 5 year</a:t>
            </a:r>
          </a:p>
          <a:p>
            <a:pPr eaLnBrk="1" hangingPunct="1">
              <a:defRPr/>
            </a:pPr>
            <a:r>
              <a:rPr lang="en-US" dirty="0">
                <a:ea typeface="+mn-ea"/>
              </a:rPr>
              <a:t>Grade IV - &lt; 3 </a:t>
            </a:r>
            <a:r>
              <a:rPr lang="en-US" dirty="0" smtClean="0">
                <a:ea typeface="+mn-ea"/>
              </a:rPr>
              <a:t>year</a:t>
            </a:r>
            <a:endParaRPr lang="en-US" dirty="0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1219200"/>
          </a:xfrm>
        </p:spPr>
        <p:txBody>
          <a:bodyPr/>
          <a:lstStyle/>
          <a:p>
            <a:pPr eaLnBrk="1" hangingPunct="1"/>
            <a:r>
              <a:rPr lang="en-US" sz="3200" smtClean="0"/>
              <a:t>HIV (AIDS): Indirect effects Opportunistic Infections</a:t>
            </a:r>
            <a:br>
              <a:rPr lang="en-US" sz="3200" smtClean="0"/>
            </a:br>
            <a:r>
              <a:rPr lang="en-US" sz="2800" smtClean="0">
                <a:solidFill>
                  <a:schemeClr val="hlink"/>
                </a:solidFill>
              </a:rPr>
              <a:t>Fungi and protozoans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189038"/>
            <a:ext cx="9258300" cy="55927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ea typeface="+mn-ea"/>
              </a:rPr>
              <a:t>Fungal infections of the CNS are common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i="1" dirty="0" smtClean="0"/>
              <a:t>Cryptococcus</a:t>
            </a:r>
            <a:r>
              <a:rPr lang="en-US" sz="2400" dirty="0" smtClean="0"/>
              <a:t>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b="1" dirty="0" smtClean="0"/>
              <a:t>very common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i="1" dirty="0" err="1" smtClean="0"/>
              <a:t>Aspergillus</a:t>
            </a:r>
            <a:r>
              <a:rPr lang="en-US" sz="2400" i="1" dirty="0" smtClean="0"/>
              <a:t> </a:t>
            </a:r>
            <a:r>
              <a:rPr lang="en-US" sz="2400" dirty="0" smtClean="0"/>
              <a:t>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b="1" dirty="0" smtClean="0"/>
              <a:t>very common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i="1" dirty="0" err="1" smtClean="0"/>
              <a:t>Coccidiodes</a:t>
            </a:r>
            <a:r>
              <a:rPr lang="en-US" sz="2400" dirty="0" smtClean="0"/>
              <a:t>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/>
              <a:t> </a:t>
            </a:r>
            <a:r>
              <a:rPr lang="en-US" sz="2000" b="1" dirty="0" smtClean="0"/>
              <a:t>residents of the Southwest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i="1" dirty="0" err="1" smtClean="0"/>
              <a:t>Histoplasma</a:t>
            </a:r>
            <a:r>
              <a:rPr lang="en-US" sz="2400" dirty="0" smtClean="0"/>
              <a:t>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b="1" dirty="0" smtClean="0"/>
              <a:t>residents of the Mississippi valley</a:t>
            </a:r>
            <a:endParaRPr lang="en-US" i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i="1" dirty="0" smtClean="0"/>
              <a:t>Candida </a:t>
            </a:r>
            <a:r>
              <a:rPr lang="en-US" sz="2400" dirty="0" smtClean="0"/>
              <a:t>sp. (yeast)</a:t>
            </a:r>
          </a:p>
          <a:p>
            <a:pPr eaLnBrk="1" hangingPunct="1">
              <a:defRPr/>
            </a:pPr>
            <a:r>
              <a:rPr lang="en-US" sz="2800" i="1" dirty="0" err="1" smtClean="0">
                <a:ea typeface="+mn-ea"/>
              </a:rPr>
              <a:t>Toxoplama</a:t>
            </a:r>
            <a:r>
              <a:rPr lang="en-US" sz="2800" i="1" dirty="0" smtClean="0">
                <a:ea typeface="+mn-ea"/>
              </a:rPr>
              <a:t> </a:t>
            </a:r>
            <a:r>
              <a:rPr lang="en-US" sz="2800" i="1" dirty="0" err="1" smtClean="0">
                <a:ea typeface="+mn-ea"/>
              </a:rPr>
              <a:t>gondii</a:t>
            </a:r>
            <a:r>
              <a:rPr lang="en-US" sz="2800" dirty="0" smtClean="0">
                <a:ea typeface="+mn-ea"/>
              </a:rPr>
              <a:t>  </a:t>
            </a:r>
          </a:p>
          <a:p>
            <a:pPr lvl="1" eaLnBrk="1" hangingPunct="1">
              <a:defRPr/>
            </a:pPr>
            <a:r>
              <a:rPr lang="en-US" sz="2000" b="1" dirty="0" smtClean="0"/>
              <a:t>Very common, often treated empirically.</a:t>
            </a:r>
          </a:p>
          <a:p>
            <a:pPr lvl="1" eaLnBrk="1" hangingPunct="1">
              <a:defRPr/>
            </a:pPr>
            <a:r>
              <a:rPr lang="en-US" sz="2000" b="1" dirty="0" smtClean="0"/>
              <a:t>The brain shows necrotizing focal infection with abscesses.</a:t>
            </a:r>
          </a:p>
          <a:p>
            <a:pPr eaLnBrk="1" hangingPunct="1">
              <a:defRPr/>
            </a:pPr>
            <a:r>
              <a:rPr lang="en-US" sz="2800" i="1" dirty="0" err="1" smtClean="0">
                <a:ea typeface="+mn-ea"/>
              </a:rPr>
              <a:t>Acanthomoeba</a:t>
            </a:r>
            <a:r>
              <a:rPr lang="en-US" sz="2800" dirty="0" smtClean="0">
                <a:ea typeface="+mn-ea"/>
              </a:rPr>
              <a:t> </a:t>
            </a:r>
          </a:p>
          <a:p>
            <a:pPr lvl="1" eaLnBrk="1" hangingPunct="1">
              <a:defRPr/>
            </a:pPr>
            <a:r>
              <a:rPr lang="en-US" sz="2000" b="1" dirty="0" smtClean="0"/>
              <a:t>Rare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dirty="0" smtClean="0"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1219200"/>
          </a:xfrm>
        </p:spPr>
        <p:txBody>
          <a:bodyPr/>
          <a:lstStyle/>
          <a:p>
            <a:pPr eaLnBrk="1" hangingPunct="1"/>
            <a:r>
              <a:rPr lang="en-US" sz="4000" smtClean="0"/>
              <a:t>FUNGAL MENINGOENCEPHALITIS</a:t>
            </a:r>
            <a:r>
              <a:rPr lang="en-US" sz="4000" i="1" smtClean="0"/>
              <a:t/>
            </a:r>
            <a:br>
              <a:rPr lang="en-US" sz="4000" i="1" smtClean="0"/>
            </a:br>
            <a:r>
              <a:rPr lang="en-US" sz="3200" i="1" smtClean="0"/>
              <a:t>Cryptococcus neoformans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625" y="1143000"/>
            <a:ext cx="9032875" cy="1524000"/>
          </a:xfrm>
        </p:spPr>
        <p:txBody>
          <a:bodyPr/>
          <a:lstStyle/>
          <a:p>
            <a:pPr eaLnBrk="1" hangingPunct="1"/>
            <a:r>
              <a:rPr lang="en-US" sz="2000" smtClean="0"/>
              <a:t>Cryptococcus organisms are encapsulated spheres 5 - 15 µ diameter.</a:t>
            </a:r>
          </a:p>
          <a:p>
            <a:pPr eaLnBrk="1" hangingPunct="1"/>
            <a:r>
              <a:rPr lang="en-US" sz="2000" smtClean="0"/>
              <a:t>Usually in immunocompromised host; can be indolent or rapidly progressing</a:t>
            </a:r>
          </a:p>
          <a:p>
            <a:pPr eaLnBrk="1" hangingPunct="1"/>
            <a:r>
              <a:rPr lang="en-US" sz="2000" smtClean="0"/>
              <a:t>There may be minimal tissue reaction or extensive reaction.</a:t>
            </a:r>
          </a:p>
          <a:p>
            <a:pPr eaLnBrk="1" hangingPunct="1"/>
            <a:r>
              <a:rPr lang="en-US" sz="2000" smtClean="0"/>
              <a:t>India ink examination of the  CSF is used for diagnosis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647950"/>
            <a:ext cx="4343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890838"/>
            <a:ext cx="4200525" cy="383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9258300" cy="715963"/>
          </a:xfrm>
        </p:spPr>
        <p:txBody>
          <a:bodyPr/>
          <a:lstStyle/>
          <a:p>
            <a:pPr eaLnBrk="1" hangingPunct="1"/>
            <a:r>
              <a:rPr lang="en-US" smtClean="0"/>
              <a:t>CEREBRAL TOXOPLASMOSIS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9258300" cy="1447800"/>
          </a:xfrm>
        </p:spPr>
        <p:txBody>
          <a:bodyPr/>
          <a:lstStyle/>
          <a:p>
            <a:pPr eaLnBrk="1" hangingPunct="1"/>
            <a:r>
              <a:rPr lang="en-US" sz="2000" smtClean="0"/>
              <a:t>Very common in HIV infected patients</a:t>
            </a:r>
          </a:p>
          <a:p>
            <a:pPr eaLnBrk="1" hangingPunct="1"/>
            <a:r>
              <a:rPr lang="en-US" sz="2000" smtClean="0"/>
              <a:t>Symptoms develop over 1-2 weeks and may be focal or diffuse</a:t>
            </a:r>
          </a:p>
          <a:p>
            <a:pPr eaLnBrk="1" hangingPunct="1"/>
            <a:r>
              <a:rPr lang="en-US" sz="2000" smtClean="0"/>
              <a:t>CT and MRI show multiple ring enhancing lesion which must be distinguished from CNS lymphoma, TB and fungal infection</a:t>
            </a:r>
          </a:p>
        </p:txBody>
      </p:sp>
      <p:pic>
        <p:nvPicPr>
          <p:cNvPr id="45060" name="Picture 5" descr="Chapter 028 - Figure 029a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446338"/>
            <a:ext cx="3846513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cort1pos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/>
          <a:stretch>
            <a:fillRect/>
          </a:stretch>
        </p:blipFill>
        <p:spPr bwMode="auto">
          <a:xfrm>
            <a:off x="1257300" y="2438400"/>
            <a:ext cx="34242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866900" y="3581400"/>
            <a:ext cx="6553200" cy="53340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3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278562"/>
          </a:xfrm>
        </p:spPr>
        <p:txBody>
          <a:bodyPr/>
          <a:lstStyle/>
          <a:p>
            <a:pPr eaLnBrk="1" hangingPunct="1"/>
            <a:r>
              <a:rPr lang="en-US" sz="4800" b="1" u="sng" smtClean="0"/>
              <a:t>Neuropathology: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b="1" smtClean="0"/>
              <a:t/>
            </a:r>
            <a:br>
              <a:rPr lang="en-US" b="1" smtClean="0"/>
            </a:br>
            <a:r>
              <a:rPr lang="en-US" sz="3600" smtClean="0"/>
              <a:t>Tumors of the Nervous System</a:t>
            </a:r>
            <a:r>
              <a:rPr lang="en-US" sz="4800" b="1" smtClean="0"/>
              <a:t/>
            </a:r>
            <a:br>
              <a:rPr lang="en-US" sz="4800" b="1" smtClean="0"/>
            </a:br>
            <a:r>
              <a:rPr lang="en-US" sz="3600" smtClean="0"/>
              <a:t>Infections of the Nervous System</a:t>
            </a:r>
            <a:br>
              <a:rPr lang="en-US" sz="3600" smtClean="0"/>
            </a:br>
            <a:r>
              <a:rPr lang="en-US" sz="3600" smtClean="0"/>
              <a:t>Demyelinating Diseases</a:t>
            </a:r>
            <a:br>
              <a:rPr lang="en-US" sz="3600" smtClean="0"/>
            </a:br>
            <a:r>
              <a:rPr lang="en-US" sz="3600" smtClean="0"/>
              <a:t>Degenerative Diseases</a:t>
            </a:r>
            <a:br>
              <a:rPr lang="en-US" sz="3600" smtClean="0"/>
            </a:br>
            <a:r>
              <a:rPr lang="en-US" sz="3600" smtClean="0"/>
              <a:t>Metabolic &amp; Toxic Disturbances</a:t>
            </a:r>
            <a:br>
              <a:rPr lang="en-US" sz="3600" smtClean="0"/>
            </a:br>
            <a:r>
              <a:rPr lang="en-US" sz="3600" smtClean="0"/>
              <a:t>Peripheral Nerve Disease</a:t>
            </a:r>
            <a:endParaRPr lang="en-US" sz="8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152400"/>
            <a:ext cx="7232650" cy="1020763"/>
          </a:xfrm>
        </p:spPr>
        <p:txBody>
          <a:bodyPr/>
          <a:lstStyle/>
          <a:p>
            <a:pPr eaLnBrk="1" hangingPunct="1"/>
            <a:r>
              <a:rPr lang="en-US" smtClean="0"/>
              <a:t>MULTIPLE  SCLEROSIS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143000"/>
            <a:ext cx="91059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ea typeface="+mn-ea"/>
              </a:rPr>
              <a:t>T-cell mediated (aka type IV hypersensitivity) auto-immune destruction of CNS myelin</a:t>
            </a:r>
          </a:p>
          <a:p>
            <a:pPr eaLnBrk="1" hangingPunct="1">
              <a:defRPr/>
            </a:pPr>
            <a:r>
              <a:rPr lang="en-US" sz="2000" dirty="0" smtClean="0">
                <a:ea typeface="+mn-ea"/>
              </a:rPr>
              <a:t>The onset is acute, at age 20 - 40 years, more common in women</a:t>
            </a:r>
          </a:p>
          <a:p>
            <a:pPr eaLnBrk="1" hangingPunct="1">
              <a:defRPr/>
            </a:pPr>
            <a:r>
              <a:rPr lang="en-US" sz="2000" dirty="0" smtClean="0">
                <a:ea typeface="+mn-ea"/>
              </a:rPr>
              <a:t>Symptoms are separated in space and time:</a:t>
            </a:r>
          </a:p>
          <a:p>
            <a:pPr lvl="1" eaLnBrk="1" hangingPunct="1">
              <a:defRPr/>
            </a:pPr>
            <a:r>
              <a:rPr lang="en-US" sz="1600" dirty="0" smtClean="0"/>
              <a:t>Optic neuritis</a:t>
            </a:r>
          </a:p>
          <a:p>
            <a:pPr lvl="1" eaLnBrk="1" hangingPunct="1">
              <a:defRPr/>
            </a:pPr>
            <a:r>
              <a:rPr lang="en-US" sz="1600" dirty="0" smtClean="0"/>
              <a:t>Cranial nerve signs / </a:t>
            </a:r>
            <a:r>
              <a:rPr lang="en-US" sz="1600" dirty="0" err="1" smtClean="0"/>
              <a:t>opthalmoplegia</a:t>
            </a:r>
            <a:endParaRPr lang="en-US" sz="1600" dirty="0" smtClean="0"/>
          </a:p>
          <a:p>
            <a:pPr lvl="1" eaLnBrk="1" hangingPunct="1">
              <a:defRPr/>
            </a:pPr>
            <a:r>
              <a:rPr lang="en-US" sz="1600" dirty="0" smtClean="0"/>
              <a:t>Motor / sensory loss, spasticity, bladder incontinence</a:t>
            </a:r>
          </a:p>
          <a:p>
            <a:pPr eaLnBrk="1" hangingPunct="1">
              <a:defRPr/>
            </a:pPr>
            <a:r>
              <a:rPr lang="en-US" sz="2000" dirty="0" smtClean="0">
                <a:ea typeface="+mn-ea"/>
              </a:rPr>
              <a:t>Clinical course is quite variable with relapses and remissions</a:t>
            </a:r>
          </a:p>
          <a:p>
            <a:pPr eaLnBrk="1" hangingPunct="1">
              <a:defRPr/>
            </a:pPr>
            <a:r>
              <a:rPr lang="en-US" sz="2000" dirty="0" smtClean="0">
                <a:ea typeface="+mn-ea"/>
              </a:rPr>
              <a:t>Risk factors  </a:t>
            </a:r>
          </a:p>
          <a:p>
            <a:pPr lvl="1" eaLnBrk="1" hangingPunct="1">
              <a:defRPr/>
            </a:pPr>
            <a:r>
              <a:rPr lang="en-US" sz="1800" b="1" dirty="0" smtClean="0"/>
              <a:t>European descent</a:t>
            </a:r>
          </a:p>
          <a:p>
            <a:pPr lvl="1" eaLnBrk="1" hangingPunct="1">
              <a:defRPr/>
            </a:pPr>
            <a:r>
              <a:rPr lang="en-US" sz="1800" b="1" dirty="0" smtClean="0"/>
              <a:t>HLA haplotype A2, B7, DW2</a:t>
            </a:r>
            <a:r>
              <a:rPr lang="en-US" sz="1800" dirty="0" smtClean="0"/>
              <a:t>.</a:t>
            </a:r>
          </a:p>
          <a:p>
            <a:pPr eaLnBrk="1" hangingPunct="1">
              <a:defRPr/>
            </a:pPr>
            <a:r>
              <a:rPr lang="en-US" sz="2000" dirty="0" smtClean="0">
                <a:ea typeface="+mn-ea"/>
              </a:rPr>
              <a:t>Prevalence is 1 per 1000 in US and Europe.</a:t>
            </a:r>
          </a:p>
          <a:p>
            <a:pPr marL="0" indent="0" eaLnBrk="1" hangingPunct="1">
              <a:buFontTx/>
              <a:buNone/>
              <a:defRPr/>
            </a:pPr>
            <a:endParaRPr lang="en-US" sz="2000" dirty="0">
              <a:ea typeface="+mn-ea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000" dirty="0" smtClean="0">
                <a:ea typeface="+mn-ea"/>
              </a:rPr>
              <a:t>CONTRAST with </a:t>
            </a:r>
            <a:r>
              <a:rPr lang="en-US" sz="2000" i="1" u="sng" dirty="0" smtClean="0">
                <a:ea typeface="+mn-ea"/>
              </a:rPr>
              <a:t>acute disseminated encephalomyelitis</a:t>
            </a:r>
            <a:r>
              <a:rPr lang="en-US" sz="2000" dirty="0">
                <a:ea typeface="+mn-ea"/>
              </a:rPr>
              <a:t> </a:t>
            </a:r>
            <a:r>
              <a:rPr lang="en-US" sz="2000" dirty="0" smtClean="0">
                <a:ea typeface="+mn-ea"/>
              </a:rPr>
              <a:t>and  </a:t>
            </a:r>
            <a:r>
              <a:rPr lang="en-US" sz="2000" i="1" u="sng" dirty="0" smtClean="0">
                <a:ea typeface="+mn-ea"/>
              </a:rPr>
              <a:t>acute</a:t>
            </a:r>
            <a:r>
              <a:rPr lang="en-US" sz="2000" u="sng" dirty="0" smtClean="0">
                <a:ea typeface="+mn-ea"/>
              </a:rPr>
              <a:t> </a:t>
            </a:r>
            <a:r>
              <a:rPr lang="en-US" sz="2000" i="1" u="sng" dirty="0" smtClean="0">
                <a:ea typeface="+mn-ea"/>
              </a:rPr>
              <a:t>necrotizing hemorrhagic encephalomyelitis</a:t>
            </a:r>
            <a:r>
              <a:rPr lang="en-US" sz="2000" i="1" dirty="0" smtClean="0">
                <a:ea typeface="+mn-ea"/>
              </a:rPr>
              <a:t> </a:t>
            </a:r>
            <a:r>
              <a:rPr lang="en-US" sz="2000" dirty="0" smtClean="0">
                <a:ea typeface="+mn-ea"/>
              </a:rPr>
              <a:t>which are post-infective demyelinating diseases (due to cross reactivity with pathogen-associated antigens) usually in young adults and children and present with more global symptoms (headache, lethargy, coma)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533400"/>
            <a:ext cx="9525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MULTIPLE SCLEROSIS</a:t>
            </a:r>
            <a:br>
              <a:rPr lang="en-US" sz="4000" smtClean="0"/>
            </a:br>
            <a:r>
              <a:rPr lang="en-US" sz="3600" smtClean="0"/>
              <a:t>White matter plaques</a:t>
            </a:r>
            <a:endParaRPr lang="en-US" sz="4000" smtClean="0"/>
          </a:p>
        </p:txBody>
      </p:sp>
      <p:pic>
        <p:nvPicPr>
          <p:cNvPr id="48131" name="Picture 3" descr="cns2-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6591300" cy="43481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9050" y="19050"/>
            <a:ext cx="10287000" cy="1143000"/>
          </a:xfrm>
        </p:spPr>
        <p:txBody>
          <a:bodyPr/>
          <a:lstStyle/>
          <a:p>
            <a:pPr eaLnBrk="1" hangingPunct="1"/>
            <a:r>
              <a:rPr lang="en-US" smtClean="0"/>
              <a:t>CENTRAL PONTINE MYELINOLYSIS</a:t>
            </a:r>
          </a:p>
        </p:txBody>
      </p:sp>
      <p:sp>
        <p:nvSpPr>
          <p:cNvPr id="491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19100" y="2133600"/>
            <a:ext cx="4476750" cy="3276600"/>
          </a:xfrm>
        </p:spPr>
        <p:txBody>
          <a:bodyPr/>
          <a:lstStyle/>
          <a:p>
            <a:pPr eaLnBrk="1" hangingPunct="1"/>
            <a:r>
              <a:rPr lang="en-US" sz="2400" smtClean="0"/>
              <a:t>Caused by rapid correction of hyponatremia</a:t>
            </a:r>
          </a:p>
          <a:p>
            <a:pPr eaLnBrk="1" hangingPunct="1"/>
            <a:r>
              <a:rPr lang="en-US" sz="2400" smtClean="0"/>
              <a:t>Demyelination of corticospinal tracts resulting in rapidly evolving paralysis</a:t>
            </a:r>
          </a:p>
          <a:p>
            <a:pPr eaLnBrk="1" hangingPunct="1"/>
            <a:r>
              <a:rPr lang="en-US" sz="2400" smtClean="0"/>
              <a:t>Susceptible populations</a:t>
            </a:r>
          </a:p>
          <a:p>
            <a:pPr lvl="1" eaLnBrk="1" hangingPunct="1"/>
            <a:r>
              <a:rPr lang="en-US" sz="2000" b="1" smtClean="0"/>
              <a:t>Alcoholics</a:t>
            </a:r>
          </a:p>
          <a:p>
            <a:pPr lvl="1" eaLnBrk="1" hangingPunct="1"/>
            <a:r>
              <a:rPr lang="en-US" sz="2000" b="1" smtClean="0"/>
              <a:t>Debilitated patients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066800"/>
            <a:ext cx="34163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866900" y="4133850"/>
            <a:ext cx="6553200" cy="53340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79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278562"/>
          </a:xfrm>
        </p:spPr>
        <p:txBody>
          <a:bodyPr/>
          <a:lstStyle/>
          <a:p>
            <a:pPr eaLnBrk="1" hangingPunct="1"/>
            <a:r>
              <a:rPr lang="en-US" sz="4800" b="1" u="sng" smtClean="0"/>
              <a:t>Neuropathology: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b="1" smtClean="0"/>
              <a:t/>
            </a:r>
            <a:br>
              <a:rPr lang="en-US" b="1" smtClean="0"/>
            </a:br>
            <a:r>
              <a:rPr lang="en-US" sz="3600" smtClean="0"/>
              <a:t>Tumors of the Nervous System</a:t>
            </a:r>
            <a:r>
              <a:rPr lang="en-US" sz="4800" b="1" smtClean="0"/>
              <a:t/>
            </a:r>
            <a:br>
              <a:rPr lang="en-US" sz="4800" b="1" smtClean="0"/>
            </a:br>
            <a:r>
              <a:rPr lang="en-US" sz="3600" smtClean="0"/>
              <a:t>Infections of the Nervous System</a:t>
            </a:r>
            <a:br>
              <a:rPr lang="en-US" sz="3600" smtClean="0"/>
            </a:br>
            <a:r>
              <a:rPr lang="en-US" sz="3600" smtClean="0"/>
              <a:t>Demyelinating Diseases</a:t>
            </a:r>
            <a:br>
              <a:rPr lang="en-US" sz="3600" smtClean="0"/>
            </a:br>
            <a:r>
              <a:rPr lang="en-US" sz="3600" smtClean="0"/>
              <a:t>Degenerative Diseases</a:t>
            </a:r>
            <a:br>
              <a:rPr lang="en-US" sz="3600" smtClean="0"/>
            </a:br>
            <a:r>
              <a:rPr lang="en-US" sz="3600" smtClean="0"/>
              <a:t>Metabolic &amp; Toxic Disturbances</a:t>
            </a:r>
            <a:br>
              <a:rPr lang="en-US" sz="3600" smtClean="0"/>
            </a:br>
            <a:r>
              <a:rPr lang="en-US" sz="3600" smtClean="0"/>
              <a:t>Peripheral Nerve Disease</a:t>
            </a:r>
            <a:endParaRPr lang="en-US" sz="8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ALZHEIMER DISEASE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Most common cause of dementia in the elderly.</a:t>
            </a:r>
          </a:p>
          <a:p>
            <a:r>
              <a:rPr lang="en-US" smtClean="0"/>
              <a:t>Affects over 5 million Americans with an estimated annual cost of $172 billion.</a:t>
            </a:r>
          </a:p>
          <a:p>
            <a:r>
              <a:rPr lang="en-US" smtClean="0"/>
              <a:t>2:1 Female predominance.</a:t>
            </a:r>
          </a:p>
          <a:p>
            <a:r>
              <a:rPr lang="en-US" smtClean="0"/>
              <a:t>Duration 5 - 20 years.</a:t>
            </a:r>
          </a:p>
          <a:p>
            <a:pPr>
              <a:buFont typeface="Wingdings" pitchFamily="2" charset="2"/>
              <a:buNone/>
            </a:pPr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10287000" cy="1143000"/>
          </a:xfrm>
        </p:spPr>
        <p:txBody>
          <a:bodyPr/>
          <a:lstStyle/>
          <a:p>
            <a:r>
              <a:rPr lang="en-US" sz="4000" b="1" smtClean="0"/>
              <a:t>OTHER (and </a:t>
            </a:r>
            <a:r>
              <a:rPr lang="en-US" sz="4000" b="1" u="sng" smtClean="0"/>
              <a:t>treatable</a:t>
            </a:r>
            <a:r>
              <a:rPr lang="en-US" sz="4000" b="1" smtClean="0"/>
              <a:t>) CAUSES OF DEMENTIA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905000"/>
            <a:ext cx="9258300" cy="4221163"/>
          </a:xfrm>
        </p:spPr>
        <p:txBody>
          <a:bodyPr/>
          <a:lstStyle/>
          <a:p>
            <a:r>
              <a:rPr lang="en-US" sz="2800" smtClean="0"/>
              <a:t>Thyroid deficiency</a:t>
            </a:r>
          </a:p>
          <a:p>
            <a:r>
              <a:rPr lang="en-US" sz="2800" smtClean="0"/>
              <a:t>B12 deficiency</a:t>
            </a:r>
          </a:p>
          <a:p>
            <a:r>
              <a:rPr lang="en-US" sz="2800" smtClean="0"/>
              <a:t>Drug reaction</a:t>
            </a:r>
          </a:p>
          <a:p>
            <a:r>
              <a:rPr lang="en-US" sz="2800" smtClean="0"/>
              <a:t>Depression</a:t>
            </a:r>
          </a:p>
          <a:p>
            <a:r>
              <a:rPr lang="en-US" sz="2800" smtClean="0"/>
              <a:t>Central nervous system neoplasm</a:t>
            </a:r>
          </a:p>
          <a:p>
            <a:r>
              <a:rPr lang="en-US" sz="2800" smtClean="0"/>
              <a:t>Subdural hematoma</a:t>
            </a:r>
          </a:p>
          <a:p>
            <a:r>
              <a:rPr lang="en-US" sz="2800" smtClean="0"/>
              <a:t>Cardiovascular disease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7734300" cy="1295400"/>
          </a:xfrm>
        </p:spPr>
        <p:txBody>
          <a:bodyPr/>
          <a:lstStyle/>
          <a:p>
            <a:pPr eaLnBrk="1" hangingPunct="1"/>
            <a:r>
              <a:rPr lang="en-US" b="1" smtClean="0"/>
              <a:t>CNS Neoplasia: Pathologic and Clinical Effects</a:t>
            </a:r>
            <a:endParaRPr lang="en-US" b="1" smtClean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362200"/>
            <a:ext cx="8229600" cy="2590800"/>
          </a:xfrm>
        </p:spPr>
        <p:txBody>
          <a:bodyPr/>
          <a:lstStyle/>
          <a:p>
            <a:pPr eaLnBrk="1" hangingPunct="1"/>
            <a:r>
              <a:rPr lang="en-US" smtClean="0"/>
              <a:t>Mass Effects</a:t>
            </a:r>
          </a:p>
          <a:p>
            <a:pPr eaLnBrk="1" hangingPunct="1"/>
            <a:r>
              <a:rPr lang="en-US" smtClean="0"/>
              <a:t>Focal Neurologic Deficits</a:t>
            </a:r>
          </a:p>
          <a:p>
            <a:pPr eaLnBrk="1" hangingPunct="1"/>
            <a:r>
              <a:rPr lang="en-US" smtClean="0"/>
              <a:t>Seizures</a:t>
            </a:r>
          </a:p>
          <a:p>
            <a:pPr eaLnBrk="1" hangingPunct="1"/>
            <a:r>
              <a:rPr lang="en-US" smtClean="0"/>
              <a:t>Hemorrhage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9258300" cy="944563"/>
          </a:xfrm>
        </p:spPr>
        <p:txBody>
          <a:bodyPr/>
          <a:lstStyle/>
          <a:p>
            <a:r>
              <a:rPr lang="en-US" smtClean="0"/>
              <a:t>RISK FACTORS FOR AD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990600"/>
            <a:ext cx="9258300" cy="3048000"/>
          </a:xfrm>
        </p:spPr>
        <p:txBody>
          <a:bodyPr/>
          <a:lstStyle/>
          <a:p>
            <a:r>
              <a:rPr lang="en-US" smtClean="0"/>
              <a:t>Family history</a:t>
            </a:r>
          </a:p>
          <a:p>
            <a:r>
              <a:rPr lang="en-US" smtClean="0"/>
              <a:t>Head trauma</a:t>
            </a:r>
          </a:p>
          <a:p>
            <a:r>
              <a:rPr lang="en-US" smtClean="0"/>
              <a:t>Hematologic malignancies</a:t>
            </a:r>
          </a:p>
          <a:p>
            <a:r>
              <a:rPr lang="en-US" smtClean="0"/>
              <a:t>Down’s syndrome</a:t>
            </a:r>
          </a:p>
          <a:p>
            <a:r>
              <a:rPr lang="en-US" smtClean="0"/>
              <a:t>Genes</a:t>
            </a:r>
            <a:endParaRPr lang="en-US" sz="2800" smtClean="0"/>
          </a:p>
        </p:txBody>
      </p:sp>
      <p:sp>
        <p:nvSpPr>
          <p:cNvPr id="53252" name="Rectangle 1027"/>
          <p:cNvSpPr txBox="1">
            <a:spLocks noChangeArrowheads="1"/>
          </p:cNvSpPr>
          <p:nvPr/>
        </p:nvSpPr>
        <p:spPr bwMode="auto">
          <a:xfrm>
            <a:off x="1866900" y="3962400"/>
            <a:ext cx="655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tabLst>
                <a:tab pos="1143000" algn="l"/>
                <a:tab pos="2343150" algn="l"/>
                <a:tab pos="4572000" algn="l"/>
              </a:tabLst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1143000" algn="l"/>
                <a:tab pos="2343150" algn="l"/>
                <a:tab pos="4572000" algn="l"/>
              </a:tabLst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1143000" algn="l"/>
                <a:tab pos="2343150" algn="l"/>
                <a:tab pos="4572000" algn="l"/>
              </a:tabLst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1143000" algn="l"/>
                <a:tab pos="2343150" algn="l"/>
                <a:tab pos="4572000" algn="l"/>
              </a:tabLst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1143000" algn="l"/>
                <a:tab pos="2343150" algn="l"/>
                <a:tab pos="4572000" algn="l"/>
              </a:tabLst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  <a:tab pos="2343150" algn="l"/>
                <a:tab pos="4572000" algn="l"/>
              </a:tabLs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  <a:tab pos="2343150" algn="l"/>
                <a:tab pos="4572000" algn="l"/>
              </a:tabLs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  <a:tab pos="2343150" algn="l"/>
                <a:tab pos="4572000" algn="l"/>
              </a:tabLs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  <a:tab pos="2343150" algn="l"/>
                <a:tab pos="4572000" algn="l"/>
              </a:tabLs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20000"/>
              </a:spcBef>
              <a:buFont typeface="Wingdings" pitchFamily="2" charset="2"/>
              <a:buNone/>
            </a:pPr>
            <a:r>
              <a:rPr lang="en-US" sz="2800" b="0" u="sng">
                <a:solidFill>
                  <a:srgbClr val="0000F5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Gene</a:t>
            </a:r>
            <a:r>
              <a:rPr lang="en-US" sz="2800" b="0">
                <a:solidFill>
                  <a:srgbClr val="0000F5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	</a:t>
            </a:r>
            <a:r>
              <a:rPr lang="en-US" sz="2800" b="0" u="sng">
                <a:solidFill>
                  <a:srgbClr val="0000F5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Chr</a:t>
            </a:r>
            <a:r>
              <a:rPr lang="en-US" sz="2800" b="0">
                <a:solidFill>
                  <a:srgbClr val="0000F5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	</a:t>
            </a:r>
            <a:r>
              <a:rPr lang="en-US" sz="2800" b="0" u="sng">
                <a:solidFill>
                  <a:srgbClr val="0000F5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inheritance</a:t>
            </a:r>
            <a:r>
              <a:rPr lang="en-US" sz="2800" b="0">
                <a:solidFill>
                  <a:srgbClr val="0000F5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	</a:t>
            </a:r>
            <a:r>
              <a:rPr lang="en-US" sz="2800" b="0" u="sng">
                <a:solidFill>
                  <a:srgbClr val="0000F5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onset</a:t>
            </a:r>
          </a:p>
          <a:p>
            <a:pPr algn="l">
              <a:spcBef>
                <a:spcPct val="20000"/>
              </a:spcBef>
              <a:buFont typeface="Wingdings" pitchFamily="2" charset="2"/>
              <a:buNone/>
            </a:pPr>
            <a:r>
              <a:rPr lang="en-US" sz="2800" b="0">
                <a:solidFill>
                  <a:srgbClr val="0000F5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PS-2	1	auto dom	40-70 yrs</a:t>
            </a:r>
          </a:p>
          <a:p>
            <a:pPr algn="l">
              <a:spcBef>
                <a:spcPct val="20000"/>
              </a:spcBef>
              <a:buFont typeface="Wingdings" pitchFamily="2" charset="2"/>
              <a:buNone/>
            </a:pPr>
            <a:r>
              <a:rPr lang="en-US" sz="2800" b="0">
                <a:solidFill>
                  <a:srgbClr val="0000F5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PS-1	14	auto dom	30-60 yrs</a:t>
            </a:r>
          </a:p>
          <a:p>
            <a:pPr algn="l">
              <a:spcBef>
                <a:spcPct val="20000"/>
              </a:spcBef>
              <a:buFont typeface="Wingdings" pitchFamily="2" charset="2"/>
              <a:buNone/>
            </a:pPr>
            <a:r>
              <a:rPr lang="en-US" sz="2800" b="0">
                <a:solidFill>
                  <a:srgbClr val="0000F5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APP	21	auto dom	45-65 yrs</a:t>
            </a:r>
          </a:p>
          <a:p>
            <a:pPr algn="l">
              <a:spcBef>
                <a:spcPct val="20000"/>
              </a:spcBef>
              <a:buFont typeface="Wingdings" pitchFamily="2" charset="2"/>
              <a:buNone/>
            </a:pPr>
            <a:r>
              <a:rPr lang="en-US" sz="2800" b="0">
                <a:solidFill>
                  <a:srgbClr val="0000F5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ApoE4	19	susceptibility	&gt; 60 yrs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9258300" cy="914400"/>
          </a:xfrm>
        </p:spPr>
        <p:txBody>
          <a:bodyPr/>
          <a:lstStyle/>
          <a:p>
            <a:r>
              <a:rPr lang="en-US" smtClean="0"/>
              <a:t>Gross appearance of the brain</a:t>
            </a:r>
          </a:p>
        </p:txBody>
      </p:sp>
      <p:sp>
        <p:nvSpPr>
          <p:cNvPr id="54275" name="Content Placeholder 1"/>
          <p:cNvSpPr>
            <a:spLocks noGrp="1"/>
          </p:cNvSpPr>
          <p:nvPr>
            <p:ph sz="half" idx="1"/>
          </p:nvPr>
        </p:nvSpPr>
        <p:spPr>
          <a:xfrm>
            <a:off x="9525" y="838200"/>
            <a:ext cx="5111750" cy="5334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mtClean="0"/>
              <a:t>NORMAL</a:t>
            </a:r>
          </a:p>
        </p:txBody>
      </p:sp>
      <p:sp>
        <p:nvSpPr>
          <p:cNvPr id="54276" name="Content Placeholder 2"/>
          <p:cNvSpPr>
            <a:spLocks noGrp="1"/>
          </p:cNvSpPr>
          <p:nvPr>
            <p:ph sz="half" idx="2"/>
          </p:nvPr>
        </p:nvSpPr>
        <p:spPr>
          <a:xfrm>
            <a:off x="5143500" y="914400"/>
            <a:ext cx="5143500" cy="5715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mtClean="0"/>
              <a:t>ALZHEIMER DISEASE</a:t>
            </a:r>
          </a:p>
        </p:txBody>
      </p:sp>
      <p:pic>
        <p:nvPicPr>
          <p:cNvPr id="54277" name="Picture 3" descr="cns4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7"/>
          <a:stretch>
            <a:fillRect/>
          </a:stretch>
        </p:blipFill>
        <p:spPr bwMode="auto">
          <a:xfrm>
            <a:off x="5829300" y="1447800"/>
            <a:ext cx="3697288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4" descr="cns4-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447800"/>
            <a:ext cx="3697288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3" descr="cns4-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114800"/>
            <a:ext cx="36972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4" descr="cns4-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4108450"/>
            <a:ext cx="3690938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133600"/>
            <a:ext cx="5105400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0287000" cy="1143000"/>
          </a:xfrm>
        </p:spPr>
        <p:txBody>
          <a:bodyPr/>
          <a:lstStyle/>
          <a:p>
            <a:r>
              <a:rPr lang="en-US" b="1" smtClean="0"/>
              <a:t>ALZHEIMER DISEASE NEUROPATHOLOGY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219200"/>
            <a:ext cx="9258300" cy="33020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400" dirty="0">
                <a:ea typeface="+mn-ea"/>
              </a:rPr>
              <a:t>I</a:t>
            </a:r>
            <a:r>
              <a:rPr lang="en-US" sz="2400" dirty="0" smtClean="0">
                <a:ea typeface="+mn-ea"/>
              </a:rPr>
              <a:t>nappropriate cleavage of Amyloid Precursor Protein (APP) leads to formation of insoluble amyloid fibers that induces </a:t>
            </a:r>
            <a:r>
              <a:rPr lang="en-US" sz="2400" dirty="0" err="1" smtClean="0">
                <a:ea typeface="+mn-ea"/>
              </a:rPr>
              <a:t>neuritic</a:t>
            </a:r>
            <a:r>
              <a:rPr lang="en-US" sz="2400" dirty="0" smtClean="0">
                <a:ea typeface="+mn-ea"/>
              </a:rPr>
              <a:t> reaction and eventual death.</a:t>
            </a:r>
          </a:p>
          <a:p>
            <a:pPr>
              <a:defRPr/>
            </a:pPr>
            <a:r>
              <a:rPr lang="en-US" sz="1800" dirty="0" smtClean="0">
                <a:ea typeface="+mn-ea"/>
              </a:rPr>
              <a:t>Cortical atrophy and synapse loss</a:t>
            </a:r>
          </a:p>
          <a:p>
            <a:pPr>
              <a:defRPr/>
            </a:pPr>
            <a:r>
              <a:rPr lang="en-US" sz="1800" dirty="0" err="1" smtClean="0">
                <a:ea typeface="+mn-ea"/>
              </a:rPr>
              <a:t>Neuritic</a:t>
            </a:r>
            <a:r>
              <a:rPr lang="en-US" sz="1800" dirty="0" smtClean="0">
                <a:ea typeface="+mn-ea"/>
              </a:rPr>
              <a:t> plaques</a:t>
            </a:r>
          </a:p>
          <a:p>
            <a:pPr>
              <a:defRPr/>
            </a:pPr>
            <a:r>
              <a:rPr lang="en-US" sz="1800" dirty="0" smtClean="0">
                <a:ea typeface="+mn-ea"/>
              </a:rPr>
              <a:t>Neurofibrillary tangles</a:t>
            </a:r>
          </a:p>
          <a:p>
            <a:pPr>
              <a:defRPr/>
            </a:pPr>
            <a:r>
              <a:rPr lang="en-US" sz="1800" dirty="0" smtClean="0">
                <a:ea typeface="+mn-ea"/>
              </a:rPr>
              <a:t>Amyloid </a:t>
            </a:r>
            <a:r>
              <a:rPr lang="en-US" sz="1800" dirty="0" err="1" smtClean="0">
                <a:ea typeface="+mn-ea"/>
              </a:rPr>
              <a:t>angiopathy</a:t>
            </a:r>
            <a:endParaRPr lang="en-US" sz="1800" dirty="0" smtClean="0">
              <a:ea typeface="+mn-ea"/>
            </a:endParaRPr>
          </a:p>
          <a:p>
            <a:pPr>
              <a:defRPr/>
            </a:pPr>
            <a:r>
              <a:rPr lang="en-US" sz="1800" dirty="0" err="1" smtClean="0">
                <a:ea typeface="+mn-ea"/>
              </a:rPr>
              <a:t>Granulovacuolar</a:t>
            </a:r>
            <a:r>
              <a:rPr lang="en-US" sz="1800" dirty="0" smtClean="0">
                <a:ea typeface="+mn-ea"/>
              </a:rPr>
              <a:t> degeneration</a:t>
            </a: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50" b="7463"/>
          <a:stretch>
            <a:fillRect/>
          </a:stretch>
        </p:blipFill>
        <p:spPr bwMode="auto">
          <a:xfrm>
            <a:off x="190500" y="4495800"/>
            <a:ext cx="25336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0" b="5969"/>
          <a:stretch>
            <a:fillRect/>
          </a:stretch>
        </p:blipFill>
        <p:spPr bwMode="auto">
          <a:xfrm>
            <a:off x="2857500" y="4311650"/>
            <a:ext cx="2667000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3" name="TextBox 1"/>
          <p:cNvSpPr txBox="1">
            <a:spLocks noChangeArrowheads="1"/>
          </p:cNvSpPr>
          <p:nvPr/>
        </p:nvSpPr>
        <p:spPr bwMode="auto">
          <a:xfrm>
            <a:off x="704850" y="4191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0">
                <a:latin typeface="Calibri" pitchFamily="34" charset="0"/>
                <a:ea typeface="Calibri" pitchFamily="34" charset="0"/>
                <a:cs typeface="Calibri" pitchFamily="34" charset="0"/>
              </a:rPr>
              <a:t>“plaques”</a:t>
            </a:r>
          </a:p>
        </p:txBody>
      </p:sp>
      <p:sp>
        <p:nvSpPr>
          <p:cNvPr id="55304" name="TextBox 7"/>
          <p:cNvSpPr txBox="1">
            <a:spLocks noChangeArrowheads="1"/>
          </p:cNvSpPr>
          <p:nvPr/>
        </p:nvSpPr>
        <p:spPr bwMode="auto">
          <a:xfrm>
            <a:off x="3627438" y="4191000"/>
            <a:ext cx="104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0">
                <a:latin typeface="Calibri" pitchFamily="34" charset="0"/>
                <a:ea typeface="Calibri" pitchFamily="34" charset="0"/>
                <a:cs typeface="Calibri" pitchFamily="34" charset="0"/>
              </a:rPr>
              <a:t>“tangles”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PARKINSON DISEASE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Age of onset is generally after 60.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Early onset cases occur, especially in families.</a:t>
            </a:r>
          </a:p>
          <a:p>
            <a:pPr>
              <a:lnSpc>
                <a:spcPct val="90000"/>
              </a:lnSpc>
            </a:pPr>
            <a:r>
              <a:rPr lang="en-US" smtClean="0"/>
              <a:t>More common in males</a:t>
            </a:r>
          </a:p>
          <a:p>
            <a:pPr>
              <a:lnSpc>
                <a:spcPct val="90000"/>
              </a:lnSpc>
            </a:pPr>
            <a:r>
              <a:rPr lang="en-US" smtClean="0"/>
              <a:t>Affects 0.5 million Americans  with an estimated annual cost of $5.6 billion.</a:t>
            </a:r>
          </a:p>
          <a:p>
            <a:pPr>
              <a:lnSpc>
                <a:spcPct val="90000"/>
              </a:lnSpc>
            </a:pPr>
            <a:r>
              <a:rPr lang="en-US" smtClean="0"/>
              <a:t>Extrapyramidal motor symptoms.</a:t>
            </a:r>
          </a:p>
          <a:p>
            <a:pPr>
              <a:lnSpc>
                <a:spcPct val="90000"/>
              </a:lnSpc>
            </a:pPr>
            <a:r>
              <a:rPr lang="en-US" smtClean="0"/>
              <a:t>20% of patients develop dementia.</a:t>
            </a:r>
          </a:p>
          <a:p>
            <a:pPr>
              <a:lnSpc>
                <a:spcPct val="90000"/>
              </a:lnSpc>
            </a:pPr>
            <a:r>
              <a:rPr lang="en-US" smtClean="0"/>
              <a:t>Duration 5 - 15 years.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9258300" cy="792163"/>
          </a:xfrm>
        </p:spPr>
        <p:txBody>
          <a:bodyPr/>
          <a:lstStyle/>
          <a:p>
            <a:r>
              <a:rPr lang="en-US" smtClean="0"/>
              <a:t>PARKINSON DISEASE</a:t>
            </a:r>
          </a:p>
        </p:txBody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14350" y="914400"/>
            <a:ext cx="9258300" cy="2209800"/>
          </a:xfrm>
        </p:spPr>
        <p:txBody>
          <a:bodyPr/>
          <a:lstStyle/>
          <a:p>
            <a:r>
              <a:rPr lang="en-US" sz="2000" smtClean="0"/>
              <a:t>Defect is due to loss of dopaminergic neurons in the substantia nigra and brainstem.</a:t>
            </a:r>
          </a:p>
          <a:p>
            <a:r>
              <a:rPr lang="en-US" sz="2000" smtClean="0"/>
              <a:t>75% of cases have Lewy bodies histopathologically.</a:t>
            </a:r>
          </a:p>
          <a:p>
            <a:r>
              <a:rPr lang="en-US" sz="2000" smtClean="0"/>
              <a:t>Postencephalitic Parkinsonism is characterized by neurofibrillary tangles.</a:t>
            </a:r>
          </a:p>
          <a:p>
            <a:r>
              <a:rPr lang="en-US" sz="2000" smtClean="0"/>
              <a:t>Rarely PD is caused by the neurotoxin MPTP</a:t>
            </a:r>
          </a:p>
          <a:p>
            <a:pPr>
              <a:buFont typeface="Wingdings" pitchFamily="2" charset="2"/>
              <a:buNone/>
            </a:pPr>
            <a:r>
              <a:rPr lang="en-US" sz="1600" smtClean="0"/>
              <a:t>        (methyl phenyl tretrahydro pyridine) Synthetic opioid contaminant 1976</a:t>
            </a:r>
          </a:p>
          <a:p>
            <a:r>
              <a:rPr lang="en-US" sz="2000" smtClean="0"/>
              <a:t>Treatment is with L-Dopa and similar drugs.</a:t>
            </a:r>
          </a:p>
        </p:txBody>
      </p:sp>
      <p:pic>
        <p:nvPicPr>
          <p:cNvPr id="57348" name="Picture 3" descr="cns4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3"/>
          <a:stretch>
            <a:fillRect/>
          </a:stretch>
        </p:blipFill>
        <p:spPr bwMode="auto">
          <a:xfrm>
            <a:off x="1943100" y="3200400"/>
            <a:ext cx="66913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1"/>
          <p:cNvSpPr txBox="1">
            <a:spLocks noChangeArrowheads="1"/>
          </p:cNvSpPr>
          <p:nvPr/>
        </p:nvSpPr>
        <p:spPr bwMode="auto">
          <a:xfrm>
            <a:off x="2843213" y="5938838"/>
            <a:ext cx="1444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Parkinson</a:t>
            </a:r>
          </a:p>
        </p:txBody>
      </p:sp>
      <p:sp>
        <p:nvSpPr>
          <p:cNvPr id="57350" name="TextBox 5"/>
          <p:cNvSpPr txBox="1">
            <a:spLocks noChangeArrowheads="1"/>
          </p:cNvSpPr>
          <p:nvPr/>
        </p:nvSpPr>
        <p:spPr bwMode="auto">
          <a:xfrm>
            <a:off x="6137275" y="5938838"/>
            <a:ext cx="1138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Normal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9258300" cy="792163"/>
          </a:xfrm>
        </p:spPr>
        <p:txBody>
          <a:bodyPr/>
          <a:lstStyle/>
          <a:p>
            <a:r>
              <a:rPr lang="en-US" smtClean="0"/>
              <a:t>HUNTINGTON DISEASE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914400"/>
            <a:ext cx="9258300" cy="1676400"/>
          </a:xfrm>
        </p:spPr>
        <p:txBody>
          <a:bodyPr/>
          <a:lstStyle/>
          <a:p>
            <a:r>
              <a:rPr lang="en-US" sz="1800" smtClean="0"/>
              <a:t>Age of onset is 35-45 years; duration is approximately 15 years.</a:t>
            </a:r>
          </a:p>
          <a:p>
            <a:r>
              <a:rPr lang="en-US" sz="1800" smtClean="0"/>
              <a:t>Loss of basal ganglia, particularly caudate and putamen with secondary loss of globus pallidus</a:t>
            </a:r>
          </a:p>
          <a:p>
            <a:r>
              <a:rPr lang="en-US" sz="1800" smtClean="0"/>
              <a:t>Chorea is most noticeable symptom, but there can be personality changes and dementia.</a:t>
            </a:r>
          </a:p>
          <a:p>
            <a:r>
              <a:rPr lang="en-US" sz="1800" smtClean="0"/>
              <a:t>Inherited in an autosomal dominant fashion.</a:t>
            </a:r>
          </a:p>
          <a:p>
            <a:pPr lvl="1"/>
            <a:r>
              <a:rPr lang="en-US" sz="1600" b="1" smtClean="0"/>
              <a:t>CAG repeats in “huntingtin” gene on chr 4</a:t>
            </a:r>
          </a:p>
        </p:txBody>
      </p:sp>
      <p:pic>
        <p:nvPicPr>
          <p:cNvPr id="58372" name="Picture 3" descr="cns4-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 bwMode="auto">
          <a:xfrm>
            <a:off x="1638300" y="2743200"/>
            <a:ext cx="66913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AMYTROPHIC LATERAL </a:t>
            </a:r>
            <a:br>
              <a:rPr lang="en-US" smtClean="0"/>
            </a:br>
            <a:r>
              <a:rPr lang="en-US" smtClean="0"/>
              <a:t>  SCLEROSIS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Age of onset is in mid to late life.</a:t>
            </a:r>
          </a:p>
          <a:p>
            <a:r>
              <a:rPr lang="en-US" smtClean="0"/>
              <a:t>Male predominance.</a:t>
            </a:r>
          </a:p>
          <a:p>
            <a:r>
              <a:rPr lang="en-US" smtClean="0"/>
              <a:t>Duration 3 - 5 years</a:t>
            </a:r>
          </a:p>
          <a:p>
            <a:r>
              <a:rPr lang="en-US" smtClean="0"/>
              <a:t>Symptoms are caused by degeneration of corticospinal tract.</a:t>
            </a:r>
          </a:p>
          <a:p>
            <a:r>
              <a:rPr lang="en-US" smtClean="0"/>
              <a:t>Familial cases may be due to superoxide dismutase gene mutation on chr 21.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0"/>
            <a:ext cx="4953000" cy="1143000"/>
          </a:xfrm>
        </p:spPr>
        <p:txBody>
          <a:bodyPr/>
          <a:lstStyle/>
          <a:p>
            <a:r>
              <a:rPr lang="en-US" sz="4000" smtClean="0"/>
              <a:t>AMYOTROPHIC LATERAL SCLEROSIS</a:t>
            </a:r>
            <a:endParaRPr lang="en-US" smtClean="0"/>
          </a:p>
        </p:txBody>
      </p:sp>
      <p:pic>
        <p:nvPicPr>
          <p:cNvPr id="60419" name="Picture 4" descr="cns4-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752600"/>
            <a:ext cx="32543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Box 1"/>
          <p:cNvSpPr txBox="1">
            <a:spLocks noChangeArrowheads="1"/>
          </p:cNvSpPr>
          <p:nvPr/>
        </p:nvSpPr>
        <p:spPr bwMode="auto">
          <a:xfrm>
            <a:off x="1290638" y="1747838"/>
            <a:ext cx="2557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latin typeface="Calibri" pitchFamily="34" charset="0"/>
                <a:ea typeface="Calibri" pitchFamily="34" charset="0"/>
                <a:cs typeface="Calibri" pitchFamily="34" charset="0"/>
              </a:rPr>
              <a:t>Motor cortex - ALS</a:t>
            </a:r>
          </a:p>
        </p:txBody>
      </p:sp>
      <p:pic>
        <p:nvPicPr>
          <p:cNvPr id="60421" name="Picture 3"/>
          <p:cNvPicPr>
            <a:picLocks noChangeAspect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204788"/>
            <a:ext cx="4951413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7"/>
          <p:cNvPicPr>
            <a:picLocks noChangeAspect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429000"/>
            <a:ext cx="4468813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Box 10"/>
          <p:cNvSpPr txBox="1">
            <a:spLocks noChangeArrowheads="1"/>
          </p:cNvSpPr>
          <p:nvPr/>
        </p:nvSpPr>
        <p:spPr bwMode="auto">
          <a:xfrm>
            <a:off x="7761288" y="-25400"/>
            <a:ext cx="2411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normal spinal cord</a:t>
            </a:r>
          </a:p>
        </p:txBody>
      </p:sp>
      <p:sp>
        <p:nvSpPr>
          <p:cNvPr id="60424" name="TextBox 11"/>
          <p:cNvSpPr txBox="1">
            <a:spLocks noChangeArrowheads="1"/>
          </p:cNvSpPr>
          <p:nvPr/>
        </p:nvSpPr>
        <p:spPr bwMode="auto">
          <a:xfrm>
            <a:off x="8496300" y="3352800"/>
            <a:ext cx="1878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Calibri" pitchFamily="34" charset="0"/>
                <a:ea typeface="Calibri" pitchFamily="34" charset="0"/>
                <a:cs typeface="Calibri" pitchFamily="34" charset="0"/>
              </a:rPr>
              <a:t>ALS spinal cord</a:t>
            </a:r>
          </a:p>
        </p:txBody>
      </p:sp>
      <p:cxnSp>
        <p:nvCxnSpPr>
          <p:cNvPr id="60425" name="Straight Arrow Connector 9"/>
          <p:cNvCxnSpPr>
            <a:cxnSpLocks noChangeShapeType="1"/>
            <a:stCxn id="60423" idx="2"/>
          </p:cNvCxnSpPr>
          <p:nvPr/>
        </p:nvCxnSpPr>
        <p:spPr bwMode="auto">
          <a:xfrm flipH="1">
            <a:off x="8801100" y="374650"/>
            <a:ext cx="165100" cy="23495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0426" name="Straight Arrow Connector 13"/>
          <p:cNvCxnSpPr>
            <a:cxnSpLocks noChangeShapeType="1"/>
          </p:cNvCxnSpPr>
          <p:nvPr/>
        </p:nvCxnSpPr>
        <p:spPr bwMode="auto">
          <a:xfrm flipH="1">
            <a:off x="9182100" y="3752850"/>
            <a:ext cx="254000" cy="28575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866900" y="4667250"/>
            <a:ext cx="6553200" cy="53340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43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278562"/>
          </a:xfrm>
        </p:spPr>
        <p:txBody>
          <a:bodyPr/>
          <a:lstStyle/>
          <a:p>
            <a:pPr eaLnBrk="1" hangingPunct="1"/>
            <a:r>
              <a:rPr lang="en-US" sz="4800" b="1" u="sng" smtClean="0"/>
              <a:t>Neuropathology: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b="1" smtClean="0"/>
              <a:t/>
            </a:r>
            <a:br>
              <a:rPr lang="en-US" b="1" smtClean="0"/>
            </a:br>
            <a:r>
              <a:rPr lang="en-US" sz="3600" smtClean="0"/>
              <a:t>Tumors of the Nervous System</a:t>
            </a:r>
            <a:r>
              <a:rPr lang="en-US" sz="4800" b="1" smtClean="0"/>
              <a:t/>
            </a:r>
            <a:br>
              <a:rPr lang="en-US" sz="4800" b="1" smtClean="0"/>
            </a:br>
            <a:r>
              <a:rPr lang="en-US" sz="3600" smtClean="0"/>
              <a:t>Infections of the Nervous System</a:t>
            </a:r>
            <a:br>
              <a:rPr lang="en-US" sz="3600" smtClean="0"/>
            </a:br>
            <a:r>
              <a:rPr lang="en-US" sz="3600" smtClean="0"/>
              <a:t>Demyelinating Diseases</a:t>
            </a:r>
            <a:br>
              <a:rPr lang="en-US" sz="3600" smtClean="0"/>
            </a:br>
            <a:r>
              <a:rPr lang="en-US" sz="3600" smtClean="0"/>
              <a:t>Degenerative Diseases</a:t>
            </a:r>
            <a:br>
              <a:rPr lang="en-US" sz="3600" smtClean="0"/>
            </a:br>
            <a:r>
              <a:rPr lang="en-US" sz="3600" smtClean="0"/>
              <a:t>Metabolic &amp; Toxic Disturbances</a:t>
            </a:r>
            <a:br>
              <a:rPr lang="en-US" sz="3600" smtClean="0"/>
            </a:br>
            <a:r>
              <a:rPr lang="en-US" sz="3600" smtClean="0"/>
              <a:t>Peripheral Nerve Disease</a:t>
            </a:r>
            <a:endParaRPr lang="en-US" sz="8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609600"/>
            <a:ext cx="9829800" cy="1143000"/>
          </a:xfrm>
        </p:spPr>
        <p:txBody>
          <a:bodyPr/>
          <a:lstStyle/>
          <a:p>
            <a:r>
              <a:rPr lang="en-US" sz="4000" smtClean="0"/>
              <a:t>VITAMIN DEFICIENCIES AFFECTING THE CNS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10287000" cy="4953000"/>
          </a:xfrm>
        </p:spPr>
        <p:txBody>
          <a:bodyPr/>
          <a:lstStyle/>
          <a:p>
            <a:r>
              <a:rPr lang="en-US" smtClean="0"/>
              <a:t>Thiamine deficiency caused by alcohol abuse or chemotherapy.</a:t>
            </a:r>
          </a:p>
          <a:p>
            <a:pPr lvl="1"/>
            <a:r>
              <a:rPr lang="en-US" smtClean="0"/>
              <a:t>Wernicke encephalopathy – psychotic symptoms and opthalmoplegia</a:t>
            </a:r>
          </a:p>
          <a:p>
            <a:pPr lvl="1"/>
            <a:r>
              <a:rPr lang="en-US" smtClean="0"/>
              <a:t>Korsakoff syndrome – memory disturbance and confabulation</a:t>
            </a:r>
          </a:p>
          <a:p>
            <a:pPr lvl="2"/>
            <a:r>
              <a:rPr lang="en-US" smtClean="0"/>
              <a:t>Hemorrhage and necrosis in the mamilary bodies and periventricular regions</a:t>
            </a:r>
          </a:p>
          <a:p>
            <a:pPr lvl="2">
              <a:buFont typeface="Monotype Sorts"/>
              <a:buNone/>
            </a:pPr>
            <a:r>
              <a:rPr lang="en-US" smtClean="0"/>
              <a:t> </a:t>
            </a:r>
            <a:endParaRPr lang="en-US" sz="1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Astrocytic Tumors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4900" y="2308225"/>
            <a:ext cx="8001000" cy="3529013"/>
          </a:xfrm>
        </p:spPr>
        <p:txBody>
          <a:bodyPr/>
          <a:lstStyle/>
          <a:p>
            <a:pPr eaLnBrk="1" hangingPunct="1"/>
            <a:r>
              <a:rPr lang="en-US" smtClean="0"/>
              <a:t>Circumscribed</a:t>
            </a:r>
          </a:p>
          <a:p>
            <a:pPr lvl="1" eaLnBrk="1" hangingPunct="1"/>
            <a:r>
              <a:rPr lang="en-US" smtClean="0"/>
              <a:t>Pilocytic Astrocytomas (WHO Grade I)</a:t>
            </a:r>
          </a:p>
          <a:p>
            <a:pPr eaLnBrk="1" hangingPunct="1"/>
            <a:r>
              <a:rPr lang="en-US" smtClean="0"/>
              <a:t>Diffuse</a:t>
            </a:r>
          </a:p>
          <a:p>
            <a:pPr lvl="1" eaLnBrk="1" hangingPunct="1"/>
            <a:r>
              <a:rPr lang="en-US" smtClean="0"/>
              <a:t>Well Differentiated (Grade II)</a:t>
            </a:r>
          </a:p>
          <a:p>
            <a:pPr lvl="1" eaLnBrk="1" hangingPunct="1"/>
            <a:r>
              <a:rPr lang="en-US" smtClean="0"/>
              <a:t>Anaplastic Astrocytoma (Grade III)</a:t>
            </a:r>
          </a:p>
          <a:p>
            <a:pPr lvl="1" eaLnBrk="1" hangingPunct="1"/>
            <a:r>
              <a:rPr lang="en-US" smtClean="0"/>
              <a:t>Glioblastoma (Grade IV)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457200"/>
            <a:ext cx="8408988" cy="1143000"/>
          </a:xfrm>
        </p:spPr>
        <p:txBody>
          <a:bodyPr/>
          <a:lstStyle/>
          <a:p>
            <a:r>
              <a:rPr lang="en-US" smtClean="0"/>
              <a:t>WERNICKE’S</a:t>
            </a:r>
            <a:br>
              <a:rPr lang="en-US" smtClean="0"/>
            </a:br>
            <a:r>
              <a:rPr lang="en-US" smtClean="0"/>
              <a:t>ENCEPHALOPATHY</a:t>
            </a:r>
          </a:p>
        </p:txBody>
      </p:sp>
      <p:pic>
        <p:nvPicPr>
          <p:cNvPr id="63491" name="Picture 3" descr="cns4-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6445250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cns4-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3076575"/>
            <a:ext cx="5721350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0"/>
            <a:ext cx="9829800" cy="1143000"/>
          </a:xfrm>
        </p:spPr>
        <p:txBody>
          <a:bodyPr/>
          <a:lstStyle/>
          <a:p>
            <a:r>
              <a:rPr lang="en-US" sz="4000" smtClean="0"/>
              <a:t>VITAMIN DEFICIENCIES AFFECTING THE CNS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990600"/>
            <a:ext cx="9296400" cy="2438400"/>
          </a:xfrm>
        </p:spPr>
        <p:txBody>
          <a:bodyPr/>
          <a:lstStyle/>
          <a:p>
            <a:r>
              <a:rPr lang="en-US" smtClean="0"/>
              <a:t>Vitamin B</a:t>
            </a:r>
            <a:r>
              <a:rPr lang="en-US" baseline="-25000" smtClean="0"/>
              <a:t>12</a:t>
            </a:r>
            <a:r>
              <a:rPr lang="en-US" smtClean="0"/>
              <a:t> deficiency - gastric resection, pernicious anemia.</a:t>
            </a:r>
          </a:p>
          <a:p>
            <a:pPr lvl="1"/>
            <a:r>
              <a:rPr lang="en-US" smtClean="0"/>
              <a:t>Ataxia, numbness and tingling in the lower extremities </a:t>
            </a:r>
          </a:p>
          <a:p>
            <a:pPr lvl="2"/>
            <a:r>
              <a:rPr lang="en-US" smtClean="0"/>
              <a:t>Subacute combined degeneration of the spinal cord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76200"/>
            <a:ext cx="9258300" cy="1219200"/>
          </a:xfrm>
        </p:spPr>
        <p:txBody>
          <a:bodyPr/>
          <a:lstStyle/>
          <a:p>
            <a:r>
              <a:rPr lang="en-US" smtClean="0"/>
              <a:t>ETHANOL TOXICITY</a:t>
            </a:r>
            <a:br>
              <a:rPr lang="en-US" smtClean="0"/>
            </a:br>
            <a:r>
              <a:rPr lang="en-US" sz="3600" smtClean="0"/>
              <a:t>(chronic abuse)</a:t>
            </a:r>
          </a:p>
        </p:txBody>
      </p:sp>
      <p:pic>
        <p:nvPicPr>
          <p:cNvPr id="65539" name="Picture 3" descr="cns4-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2"/>
          <a:stretch>
            <a:fillRect/>
          </a:stretch>
        </p:blipFill>
        <p:spPr bwMode="auto">
          <a:xfrm>
            <a:off x="912813" y="1981200"/>
            <a:ext cx="354488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3" descr="cns4-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1" r="15646" b="18539"/>
          <a:stretch>
            <a:fillRect/>
          </a:stretch>
        </p:blipFill>
        <p:spPr bwMode="auto">
          <a:xfrm>
            <a:off x="5676900" y="2039938"/>
            <a:ext cx="3773488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Box 1"/>
          <p:cNvSpPr txBox="1">
            <a:spLocks noChangeArrowheads="1"/>
          </p:cNvSpPr>
          <p:nvPr/>
        </p:nvSpPr>
        <p:spPr bwMode="auto">
          <a:xfrm>
            <a:off x="1457325" y="1519238"/>
            <a:ext cx="2279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0">
                <a:latin typeface="Calibri" pitchFamily="34" charset="0"/>
                <a:ea typeface="Calibri" pitchFamily="34" charset="0"/>
                <a:cs typeface="Calibri" pitchFamily="34" charset="0"/>
              </a:rPr>
              <a:t>Cerebral atrophy</a:t>
            </a:r>
          </a:p>
        </p:txBody>
      </p:sp>
      <p:sp>
        <p:nvSpPr>
          <p:cNvPr id="65542" name="TextBox 5"/>
          <p:cNvSpPr txBox="1">
            <a:spLocks noChangeArrowheads="1"/>
          </p:cNvSpPr>
          <p:nvPr/>
        </p:nvSpPr>
        <p:spPr bwMode="auto">
          <a:xfrm>
            <a:off x="5595938" y="1524000"/>
            <a:ext cx="3609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0">
                <a:latin typeface="Calibri" pitchFamily="34" charset="0"/>
                <a:ea typeface="Calibri" pitchFamily="34" charset="0"/>
                <a:cs typeface="Calibri" pitchFamily="34" charset="0"/>
              </a:rPr>
              <a:t>Superior cerebellar atrophy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866900" y="5257800"/>
            <a:ext cx="6553200" cy="53340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278562"/>
          </a:xfrm>
        </p:spPr>
        <p:txBody>
          <a:bodyPr/>
          <a:lstStyle/>
          <a:p>
            <a:pPr eaLnBrk="1" hangingPunct="1"/>
            <a:r>
              <a:rPr lang="en-US" sz="4800" b="1" u="sng" smtClean="0"/>
              <a:t>Neuropathology: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b="1" smtClean="0"/>
              <a:t/>
            </a:r>
            <a:br>
              <a:rPr lang="en-US" b="1" smtClean="0"/>
            </a:br>
            <a:r>
              <a:rPr lang="en-US" sz="3600" smtClean="0"/>
              <a:t>Tumors of the Nervous System</a:t>
            </a:r>
            <a:r>
              <a:rPr lang="en-US" sz="4800" b="1" smtClean="0"/>
              <a:t/>
            </a:r>
            <a:br>
              <a:rPr lang="en-US" sz="4800" b="1" smtClean="0"/>
            </a:br>
            <a:r>
              <a:rPr lang="en-US" sz="3600" smtClean="0"/>
              <a:t>Infections of the Nervous System</a:t>
            </a:r>
            <a:br>
              <a:rPr lang="en-US" sz="3600" smtClean="0"/>
            </a:br>
            <a:r>
              <a:rPr lang="en-US" sz="3600" smtClean="0"/>
              <a:t>Demyelinating Diseases</a:t>
            </a:r>
            <a:br>
              <a:rPr lang="en-US" sz="3600" smtClean="0"/>
            </a:br>
            <a:r>
              <a:rPr lang="en-US" sz="3600" smtClean="0"/>
              <a:t>Degenerative Diseases</a:t>
            </a:r>
            <a:br>
              <a:rPr lang="en-US" sz="3600" smtClean="0"/>
            </a:br>
            <a:r>
              <a:rPr lang="en-US" sz="3600" smtClean="0"/>
              <a:t>Metabolic &amp; Toxic Disturbances</a:t>
            </a:r>
            <a:br>
              <a:rPr lang="en-US" sz="3600" smtClean="0"/>
            </a:br>
            <a:r>
              <a:rPr lang="en-US" sz="3600" smtClean="0"/>
              <a:t>Peripheral Nerve Disease</a:t>
            </a:r>
            <a:endParaRPr lang="en-US" sz="8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PERIPHERAL NEUROPATHY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905000"/>
            <a:ext cx="9829800" cy="4114800"/>
          </a:xfrm>
        </p:spPr>
        <p:txBody>
          <a:bodyPr/>
          <a:lstStyle/>
          <a:p>
            <a:r>
              <a:rPr lang="en-US" smtClean="0"/>
              <a:t>The causes of peripheral neuropathy are diverse.</a:t>
            </a:r>
          </a:p>
          <a:p>
            <a:pPr lvl="1"/>
            <a:r>
              <a:rPr lang="en-US" smtClean="0"/>
              <a:t>Inflammatory/ Infectious</a:t>
            </a:r>
          </a:p>
          <a:p>
            <a:pPr lvl="1"/>
            <a:r>
              <a:rPr lang="en-US" smtClean="0"/>
              <a:t>Hereditary</a:t>
            </a:r>
          </a:p>
          <a:p>
            <a:pPr lvl="1"/>
            <a:r>
              <a:rPr lang="en-US" smtClean="0"/>
              <a:t>Nutritional and Metabolic</a:t>
            </a:r>
          </a:p>
          <a:p>
            <a:pPr lvl="1"/>
            <a:r>
              <a:rPr lang="en-US" smtClean="0"/>
              <a:t>Toxic</a:t>
            </a:r>
          </a:p>
          <a:p>
            <a:pPr lvl="1"/>
            <a:r>
              <a:rPr lang="en-US" smtClean="0"/>
              <a:t>Traumatic</a:t>
            </a:r>
          </a:p>
          <a:p>
            <a:pPr lvl="1"/>
            <a:endParaRPr lang="en-US" smtClean="0"/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0" y="273050"/>
            <a:ext cx="10287000" cy="641350"/>
          </a:xfrm>
        </p:spPr>
        <p:txBody>
          <a:bodyPr/>
          <a:lstStyle/>
          <a:p>
            <a:pPr algn="ctr"/>
            <a:r>
              <a:rPr lang="en-US" sz="3600" b="0" smtClean="0"/>
              <a:t>Peripheral Nerve Injury and Repair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14450" y="990600"/>
            <a:ext cx="7181850" cy="129540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b="1" dirty="0">
                <a:ea typeface="+mn-ea"/>
              </a:rPr>
              <a:t>Segmental Demyelination </a:t>
            </a:r>
            <a:r>
              <a:rPr lang="en-US" dirty="0">
                <a:ea typeface="+mn-ea"/>
              </a:rPr>
              <a:t>–Schwann cell injury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en-US" dirty="0" err="1"/>
              <a:t>Remyelination</a:t>
            </a:r>
            <a:r>
              <a:rPr lang="en-US" dirty="0"/>
              <a:t> – repair of injury to Schwann cells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b="1" dirty="0">
                <a:ea typeface="+mn-ea"/>
              </a:rPr>
              <a:t>Axonal Degeneration </a:t>
            </a:r>
            <a:r>
              <a:rPr lang="en-US" dirty="0">
                <a:ea typeface="+mn-ea"/>
              </a:rPr>
              <a:t>– injury to nerve cell body or axon results in muscle fiber atrophy.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b="1" dirty="0" err="1" smtClean="0">
                <a:ea typeface="+mn-ea"/>
              </a:rPr>
              <a:t>Reinnervation</a:t>
            </a:r>
            <a:r>
              <a:rPr lang="en-US" dirty="0" smtClean="0">
                <a:ea typeface="+mn-ea"/>
              </a:rPr>
              <a:t> </a:t>
            </a:r>
            <a:r>
              <a:rPr lang="en-US" dirty="0">
                <a:ea typeface="+mn-ea"/>
              </a:rPr>
              <a:t>– recovery from injury to axon (sprouts).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b="1" dirty="0">
                <a:ea typeface="+mn-ea"/>
              </a:rPr>
              <a:t>Myopathy</a:t>
            </a:r>
            <a:r>
              <a:rPr lang="en-US" dirty="0">
                <a:ea typeface="+mn-ea"/>
              </a:rPr>
              <a:t> – disease of muscle</a:t>
            </a:r>
          </a:p>
          <a:p>
            <a:pPr>
              <a:defRPr/>
            </a:pPr>
            <a:endParaRPr lang="en-US" dirty="0">
              <a:ea typeface="+mn-ea"/>
            </a:endParaRPr>
          </a:p>
        </p:txBody>
      </p:sp>
      <p:pic>
        <p:nvPicPr>
          <p:cNvPr id="68612" name="Picture 3" descr="73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400300"/>
            <a:ext cx="7620000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ermatome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28725"/>
            <a:ext cx="58293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152400"/>
            <a:ext cx="9258300" cy="954088"/>
          </a:xfrm>
        </p:spPr>
        <p:txBody>
          <a:bodyPr/>
          <a:lstStyle/>
          <a:p>
            <a:r>
              <a:rPr lang="en-US" smtClean="0"/>
              <a:t>Clinical Presentation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828800"/>
            <a:ext cx="4629150" cy="3200400"/>
          </a:xfrm>
        </p:spPr>
        <p:txBody>
          <a:bodyPr/>
          <a:lstStyle/>
          <a:p>
            <a:r>
              <a:rPr lang="en-US" smtClean="0"/>
              <a:t>Weakness</a:t>
            </a:r>
          </a:p>
          <a:p>
            <a:r>
              <a:rPr lang="en-US" smtClean="0"/>
              <a:t>Numbness</a:t>
            </a:r>
          </a:p>
          <a:p>
            <a:r>
              <a:rPr lang="en-US" smtClean="0"/>
              <a:t>Paresthesias</a:t>
            </a:r>
          </a:p>
          <a:p>
            <a:r>
              <a:rPr lang="en-US" smtClean="0"/>
              <a:t>Loss of sensation</a:t>
            </a:r>
          </a:p>
          <a:p>
            <a:r>
              <a:rPr lang="en-US" smtClean="0"/>
              <a:t>Symptoms correspond to dermatome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PERIPHERAL NEUROPATHY</a:t>
            </a:r>
            <a:r>
              <a:rPr lang="en-US" sz="2800" smtClean="0">
                <a:solidFill>
                  <a:schemeClr val="hlink"/>
                </a:solidFill>
              </a:rPr>
              <a:t/>
            </a:r>
            <a:br>
              <a:rPr lang="en-US" sz="2800" smtClean="0">
                <a:solidFill>
                  <a:schemeClr val="hlink"/>
                </a:solidFill>
              </a:rPr>
            </a:br>
            <a:r>
              <a:rPr lang="en-US" sz="2800" smtClean="0">
                <a:solidFill>
                  <a:schemeClr val="hlink"/>
                </a:solidFill>
              </a:rPr>
              <a:t> Inflammatory/ Infectious Causes</a:t>
            </a:r>
            <a:endParaRPr lang="en-US" sz="360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Guillain-Barré syndrome, acute</a:t>
            </a:r>
          </a:p>
          <a:p>
            <a:r>
              <a:rPr lang="en-US" smtClean="0"/>
              <a:t>Chronic inflammatory demyelinating polyradiculoneuropathy (CIDP)</a:t>
            </a:r>
          </a:p>
          <a:p>
            <a:r>
              <a:rPr lang="en-US" smtClean="0"/>
              <a:t>Leprosy</a:t>
            </a:r>
          </a:p>
          <a:p>
            <a:r>
              <a:rPr lang="en-US" smtClean="0"/>
              <a:t>Diphtheria</a:t>
            </a:r>
          </a:p>
          <a:p>
            <a:r>
              <a:rPr lang="en-US" smtClean="0"/>
              <a:t>Varicella-Zoster (Shingles)</a:t>
            </a:r>
          </a:p>
        </p:txBody>
      </p:sp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Guillain-Barr</a:t>
            </a:r>
            <a:r>
              <a:rPr lang="en-US" smtClean="0">
                <a:cs typeface="Times New Roman" pitchFamily="18" charset="0"/>
              </a:rPr>
              <a:t>è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smtClean="0"/>
              <a:t>Rapid, life threatening ascending paralysis</a:t>
            </a:r>
          </a:p>
          <a:p>
            <a:pPr lvl="1"/>
            <a:r>
              <a:rPr lang="en-US" sz="2400" smtClean="0"/>
              <a:t>1-3 cases per 100,000 persons per year in US</a:t>
            </a:r>
          </a:p>
          <a:p>
            <a:r>
              <a:rPr lang="en-US" sz="2800" smtClean="0"/>
              <a:t>Inflammation and demyelination of spinal and peripheral nerves.</a:t>
            </a:r>
          </a:p>
          <a:p>
            <a:r>
              <a:rPr lang="en-US" sz="2800" smtClean="0"/>
              <a:t>Preceded by an acute flu like illness.</a:t>
            </a:r>
          </a:p>
          <a:p>
            <a:r>
              <a:rPr lang="en-US" sz="2800" smtClean="0"/>
              <a:t>Idiosyncratic T cell mediated immune response to peripheral nerve myelin.</a:t>
            </a:r>
          </a:p>
          <a:p>
            <a:r>
              <a:rPr lang="en-US" sz="2800" smtClean="0"/>
              <a:t>Usually resolves with support of respiratory function.</a:t>
            </a:r>
          </a:p>
          <a:p>
            <a:pPr>
              <a:buFontTx/>
              <a:buNone/>
            </a:pPr>
            <a:endParaRPr lang="en-US" sz="2800" smtClean="0"/>
          </a:p>
        </p:txBody>
      </p:sp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274638"/>
            <a:ext cx="9258300" cy="1630362"/>
          </a:xfrm>
        </p:spPr>
        <p:txBody>
          <a:bodyPr/>
          <a:lstStyle/>
          <a:p>
            <a:r>
              <a:rPr lang="en-US" sz="4000" smtClean="0"/>
              <a:t>Chronic inflammatory demyelinating polyradiculoneuropathy (CIDP)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2362200"/>
            <a:ext cx="9258300" cy="3763963"/>
          </a:xfrm>
        </p:spPr>
        <p:txBody>
          <a:bodyPr/>
          <a:lstStyle/>
          <a:p>
            <a:r>
              <a:rPr lang="en-US" smtClean="0"/>
              <a:t>Chronic, slowly progressive form of Gullain-Barre</a:t>
            </a:r>
          </a:p>
          <a:p>
            <a:r>
              <a:rPr lang="en-US" smtClean="0"/>
              <a:t>Inflammation with demyelination and remyelination of peripheral nerves.</a:t>
            </a:r>
          </a:p>
          <a:p>
            <a:r>
              <a:rPr lang="en-US" smtClean="0"/>
              <a:t>Idiosyncratic T cell mediated immune response to peripheral nerve myelin.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10287000" cy="1006475"/>
          </a:xfrm>
        </p:spPr>
        <p:txBody>
          <a:bodyPr/>
          <a:lstStyle/>
          <a:p>
            <a:pPr eaLnBrk="1" hangingPunct="1"/>
            <a:r>
              <a:rPr lang="en-US" b="1" smtClean="0"/>
              <a:t>Pilocytic Astrocytoma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5143500" cy="5105400"/>
          </a:xfrm>
        </p:spPr>
        <p:txBody>
          <a:bodyPr/>
          <a:lstStyle/>
          <a:p>
            <a:pPr eaLnBrk="1" hangingPunct="1"/>
            <a:r>
              <a:rPr lang="en-US" sz="2800" smtClean="0"/>
              <a:t>Pilocytic Astrocytomas (WHO Grade I)</a:t>
            </a:r>
          </a:p>
          <a:p>
            <a:pPr eaLnBrk="1" hangingPunct="1"/>
            <a:r>
              <a:rPr lang="en-US" sz="2800" smtClean="0"/>
              <a:t>Occur in the optic nerves, cerebellum, brain stem, or temporal lobes</a:t>
            </a:r>
          </a:p>
          <a:p>
            <a:pPr eaLnBrk="1" hangingPunct="1"/>
            <a:r>
              <a:rPr lang="en-US" sz="2800" smtClean="0"/>
              <a:t>Children and young adults</a:t>
            </a:r>
          </a:p>
          <a:p>
            <a:pPr eaLnBrk="1" hangingPunct="1"/>
            <a:r>
              <a:rPr lang="en-US" sz="2800" smtClean="0"/>
              <a:t>Well circumscribed with little tendency to infiltrate, and frequently cured by surgical excision.</a:t>
            </a:r>
          </a:p>
          <a:p>
            <a:pPr lvl="1" eaLnBrk="1" hangingPunct="1"/>
            <a:endParaRPr lang="en-US" sz="2600" smtClean="0"/>
          </a:p>
          <a:p>
            <a:pPr lvl="1" eaLnBrk="1" hangingPunct="1"/>
            <a:endParaRPr lang="en-US" sz="2600" smtClean="0"/>
          </a:p>
        </p:txBody>
      </p:sp>
      <p:pic>
        <p:nvPicPr>
          <p:cNvPr id="9220" name="Picture 4" descr="x2_023 optic nerve glioma in N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1600200"/>
            <a:ext cx="516731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Line 6"/>
          <p:cNvSpPr>
            <a:spLocks noChangeShapeType="1"/>
          </p:cNvSpPr>
          <p:nvPr/>
        </p:nvSpPr>
        <p:spPr bwMode="auto">
          <a:xfrm flipH="1">
            <a:off x="7924800" y="4572000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Infectious Polyneuropathy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smtClean="0"/>
              <a:t>Lepromatous leprosy – Schwann cells invaded by </a:t>
            </a:r>
            <a:r>
              <a:rPr lang="en-US" sz="2800" i="1" smtClean="0"/>
              <a:t>M. leprae</a:t>
            </a:r>
          </a:p>
          <a:p>
            <a:r>
              <a:rPr lang="en-US" sz="2800" smtClean="0"/>
              <a:t>Tuberculoid leprosy</a:t>
            </a:r>
            <a:r>
              <a:rPr lang="en-US" sz="2800" i="1" smtClean="0"/>
              <a:t> </a:t>
            </a:r>
            <a:r>
              <a:rPr lang="en-US" sz="2800" smtClean="0"/>
              <a:t>– inflammation associated with </a:t>
            </a:r>
            <a:r>
              <a:rPr lang="en-US" sz="2800" i="1" smtClean="0"/>
              <a:t>M. leprae</a:t>
            </a:r>
            <a:r>
              <a:rPr lang="en-US" sz="2800" smtClean="0"/>
              <a:t> injures the nerves</a:t>
            </a:r>
          </a:p>
          <a:p>
            <a:r>
              <a:rPr lang="en-US" sz="2800" smtClean="0"/>
              <a:t>Diphtheria - exotoxin injures the sensory ganglia</a:t>
            </a:r>
          </a:p>
          <a:p>
            <a:r>
              <a:rPr lang="en-US" sz="2800" smtClean="0"/>
              <a:t>Varicella-Zoster (shingles)- reactivated chicken pox virus leads to painful vesicles along the dermatome</a:t>
            </a:r>
          </a:p>
        </p:txBody>
      </p:sp>
    </p:spTree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shing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03238"/>
            <a:ext cx="73152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PERIPHERAL NEUROPATHY</a:t>
            </a:r>
            <a:r>
              <a:rPr lang="en-US" sz="2800" smtClean="0">
                <a:solidFill>
                  <a:schemeClr val="hlink"/>
                </a:solidFill>
              </a:rPr>
              <a:t/>
            </a:r>
            <a:br>
              <a:rPr lang="en-US" sz="2800" smtClean="0">
                <a:solidFill>
                  <a:schemeClr val="hlink"/>
                </a:solidFill>
              </a:rPr>
            </a:br>
            <a:r>
              <a:rPr lang="en-US" sz="2800" smtClean="0">
                <a:solidFill>
                  <a:schemeClr val="hlink"/>
                </a:solidFill>
              </a:rPr>
              <a:t> Hereditary Causes (rare)</a:t>
            </a:r>
            <a:endParaRPr lang="en-US" sz="3600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10287000" cy="4953000"/>
          </a:xfrm>
        </p:spPr>
        <p:txBody>
          <a:bodyPr/>
          <a:lstStyle/>
          <a:p>
            <a:r>
              <a:rPr lang="en-US" sz="2800" smtClean="0"/>
              <a:t>Hereditary Motor and Sensory Neuropathies </a:t>
            </a:r>
          </a:p>
          <a:p>
            <a:pPr lvl="1"/>
            <a:r>
              <a:rPr lang="en-US" sz="2400" smtClean="0">
                <a:solidFill>
                  <a:schemeClr val="hlink"/>
                </a:solidFill>
              </a:rPr>
              <a:t>HMSM I -Charcot-Marie-Tooth (hypertrophic neuropathy)– auto dom</a:t>
            </a:r>
            <a:endParaRPr lang="en-US" sz="2400" smtClean="0"/>
          </a:p>
          <a:p>
            <a:pPr lvl="1"/>
            <a:r>
              <a:rPr lang="en-US" sz="2400" smtClean="0"/>
              <a:t>HMSN II -autosomal recessive</a:t>
            </a:r>
          </a:p>
          <a:p>
            <a:pPr lvl="1"/>
            <a:r>
              <a:rPr lang="en-US" sz="2400" smtClean="0"/>
              <a:t>HMSN III Dejerine-Sottas disease -auto rec</a:t>
            </a:r>
          </a:p>
          <a:p>
            <a:r>
              <a:rPr lang="en-US" sz="2800" smtClean="0"/>
              <a:t>Hereditary Sensory and Autonomic Neuropathies</a:t>
            </a:r>
          </a:p>
          <a:p>
            <a:r>
              <a:rPr lang="en-US" sz="2800" smtClean="0"/>
              <a:t>Neuropathy associated with inherited metabolic disease</a:t>
            </a:r>
          </a:p>
          <a:p>
            <a:pPr lvl="1"/>
            <a:r>
              <a:rPr lang="en-US" sz="2400" smtClean="0"/>
              <a:t>Adrenoleucodystrohy</a:t>
            </a:r>
          </a:p>
          <a:p>
            <a:pPr lvl="1"/>
            <a:r>
              <a:rPr lang="en-US" sz="2400" smtClean="0"/>
              <a:t>Refsum’s disease</a:t>
            </a:r>
          </a:p>
          <a:p>
            <a:pPr lvl="1"/>
            <a:r>
              <a:rPr lang="en-US" sz="2400" smtClean="0"/>
              <a:t>Porphyria</a:t>
            </a:r>
          </a:p>
          <a:p>
            <a:pPr lvl="1"/>
            <a:r>
              <a:rPr lang="en-US" sz="2400" smtClean="0"/>
              <a:t>Familial amyloid polyneuropathy</a:t>
            </a:r>
          </a:p>
          <a:p>
            <a:endParaRPr lang="en-US" sz="2800" smtClean="0"/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228600"/>
            <a:ext cx="9556750" cy="2057400"/>
          </a:xfrm>
        </p:spPr>
        <p:txBody>
          <a:bodyPr/>
          <a:lstStyle/>
          <a:p>
            <a:r>
              <a:rPr lang="en-US" sz="3600" smtClean="0"/>
              <a:t>HEREDITARY NEUROPATHY </a:t>
            </a:r>
            <a:br>
              <a:rPr lang="en-US" sz="3600" smtClean="0"/>
            </a:br>
            <a:r>
              <a:rPr lang="en-US" sz="3600" smtClean="0"/>
              <a:t>  </a:t>
            </a:r>
            <a:r>
              <a:rPr lang="en-US" sz="3600" smtClean="0">
                <a:solidFill>
                  <a:schemeClr val="hlink"/>
                </a:solidFill>
              </a:rPr>
              <a:t>Charcot-Marie-Tooth (HMSN I)</a:t>
            </a:r>
            <a:br>
              <a:rPr lang="en-US" sz="3600" smtClean="0">
                <a:solidFill>
                  <a:schemeClr val="hlink"/>
                </a:solidFill>
              </a:rPr>
            </a:br>
            <a:r>
              <a:rPr lang="en-US" sz="3600" smtClean="0">
                <a:solidFill>
                  <a:schemeClr val="hlink"/>
                </a:solidFill>
              </a:rPr>
              <a:t>“</a:t>
            </a:r>
            <a:r>
              <a:rPr lang="en-US" sz="2800" smtClean="0"/>
              <a:t>Onion bulbs” (layers of Schwann cells from repeated demyelination/remyelination)</a:t>
            </a:r>
            <a:endParaRPr lang="en-US" sz="4000" b="1" smtClean="0"/>
          </a:p>
        </p:txBody>
      </p:sp>
      <p:pic>
        <p:nvPicPr>
          <p:cNvPr id="76803" name="Picture 3" descr="cns2-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590800"/>
            <a:ext cx="5618163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" descr="F029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41529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PERIPHERAL NEUROPATHY</a:t>
            </a:r>
            <a:r>
              <a:rPr lang="en-US" sz="4000" smtClean="0">
                <a:solidFill>
                  <a:schemeClr val="hlink"/>
                </a:solidFill>
              </a:rPr>
              <a:t/>
            </a:r>
            <a:br>
              <a:rPr lang="en-US" sz="4000" smtClean="0">
                <a:solidFill>
                  <a:schemeClr val="hlink"/>
                </a:solidFill>
              </a:rPr>
            </a:br>
            <a:r>
              <a:rPr lang="en-US" sz="3200" smtClean="0">
                <a:solidFill>
                  <a:schemeClr val="hlink"/>
                </a:solidFill>
              </a:rPr>
              <a:t> Nutritional and Metabolic</a:t>
            </a:r>
            <a:r>
              <a:rPr lang="en-US" sz="3200" smtClean="0"/>
              <a:t> </a:t>
            </a:r>
            <a:r>
              <a:rPr lang="en-US" sz="2800" smtClean="0">
                <a:solidFill>
                  <a:schemeClr val="hlink"/>
                </a:solidFill>
              </a:rPr>
              <a:t>Causes (more common)</a:t>
            </a:r>
            <a:endParaRPr lang="en-US" sz="3200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2133600"/>
            <a:ext cx="9185275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smtClean="0"/>
              <a:t>Diabetes 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Most common cause </a:t>
            </a:r>
          </a:p>
          <a:p>
            <a:pPr>
              <a:lnSpc>
                <a:spcPct val="80000"/>
              </a:lnSpc>
            </a:pPr>
            <a:r>
              <a:rPr lang="en-US" sz="2800" smtClean="0"/>
              <a:t>Renal failure</a:t>
            </a:r>
          </a:p>
          <a:p>
            <a:pPr>
              <a:lnSpc>
                <a:spcPct val="80000"/>
              </a:lnSpc>
            </a:pPr>
            <a:r>
              <a:rPr lang="en-US" sz="2800" smtClean="0"/>
              <a:t>Thiamine (B</a:t>
            </a:r>
            <a:r>
              <a:rPr lang="en-US" sz="2800" baseline="-25000" smtClean="0"/>
              <a:t>1</a:t>
            </a:r>
            <a:r>
              <a:rPr lang="en-US" sz="2800" smtClean="0"/>
              <a:t>) deficiency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Consequence of alcohol abuse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Chemotherapeutic agents</a:t>
            </a:r>
          </a:p>
          <a:p>
            <a:pPr>
              <a:lnSpc>
                <a:spcPct val="80000"/>
              </a:lnSpc>
            </a:pPr>
            <a:r>
              <a:rPr lang="en-US" sz="2800" smtClean="0"/>
              <a:t>Other vitamin deficiencies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Cobalamin (B</a:t>
            </a:r>
            <a:r>
              <a:rPr lang="en-US" sz="2400" baseline="-25000" smtClean="0"/>
              <a:t>12</a:t>
            </a:r>
            <a:r>
              <a:rPr lang="en-US" sz="240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Pyridoxine (B</a:t>
            </a:r>
            <a:r>
              <a:rPr lang="en-US" sz="2400" baseline="-25000" smtClean="0"/>
              <a:t>6</a:t>
            </a:r>
            <a:r>
              <a:rPr lang="en-US" sz="240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l-GR" sz="2400" smtClean="0">
                <a:cs typeface="Times New Roman" pitchFamily="18" charset="0"/>
              </a:rPr>
              <a:t>α</a:t>
            </a:r>
            <a:r>
              <a:rPr lang="en-US" sz="2400" smtClean="0">
                <a:cs typeface="Times New Roman" pitchFamily="18" charset="0"/>
              </a:rPr>
              <a:t>-tocopherol (E)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cs typeface="Times New Roman" pitchFamily="18" charset="0"/>
              </a:rPr>
              <a:t>Ethanol</a:t>
            </a:r>
            <a:endParaRPr lang="el-GR" sz="2800" smtClean="0">
              <a:cs typeface="Times New Roman" pitchFamily="18" charset="0"/>
            </a:endParaRPr>
          </a:p>
          <a:p>
            <a:pPr lvl="1">
              <a:lnSpc>
                <a:spcPct val="80000"/>
              </a:lnSpc>
            </a:pPr>
            <a:endParaRPr lang="en-US" sz="2400" baseline="-25000" smtClean="0"/>
          </a:p>
        </p:txBody>
      </p:sp>
    </p:spTree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Diabetic Neuropathy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50% of diabetics will develop peripheral neuropathy after 25 years of disease</a:t>
            </a:r>
          </a:p>
          <a:p>
            <a:r>
              <a:rPr lang="en-US" smtClean="0"/>
              <a:t>Distal symmetric sensory or sensorimoter neuropathy</a:t>
            </a:r>
          </a:p>
          <a:p>
            <a:pPr lvl="1"/>
            <a:r>
              <a:rPr lang="en-US" smtClean="0"/>
              <a:t>Decreased sensation in the lower extremities (“stocking and glove” distribution)</a:t>
            </a:r>
          </a:p>
          <a:p>
            <a:r>
              <a:rPr lang="en-US" smtClean="0"/>
              <a:t>Autonomic neuropathy</a:t>
            </a:r>
          </a:p>
          <a:p>
            <a:pPr>
              <a:buFontTx/>
              <a:buNone/>
            </a:pPr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029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447800"/>
            <a:ext cx="840105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4"/>
          <p:cNvSpPr>
            <a:spLocks noGrp="1" noChangeArrowheads="1"/>
          </p:cNvSpPr>
          <p:nvPr>
            <p:ph type="title"/>
          </p:nvPr>
        </p:nvSpPr>
        <p:spPr>
          <a:xfrm>
            <a:off x="800100" y="0"/>
            <a:ext cx="8680450" cy="1143000"/>
          </a:xfrm>
        </p:spPr>
        <p:txBody>
          <a:bodyPr/>
          <a:lstStyle/>
          <a:p>
            <a:r>
              <a:rPr lang="en-US" smtClean="0"/>
              <a:t>Diabetic Neuropathy</a:t>
            </a:r>
          </a:p>
        </p:txBody>
      </p:sp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PERIPHERAL NEUROPATHY</a:t>
            </a:r>
            <a:r>
              <a:rPr lang="en-US" sz="3200" smtClean="0"/>
              <a:t/>
            </a:r>
            <a:br>
              <a:rPr lang="en-US" sz="3200" smtClean="0"/>
            </a:br>
            <a:r>
              <a:rPr lang="en-US" sz="3200" smtClean="0">
                <a:solidFill>
                  <a:schemeClr val="hlink"/>
                </a:solidFill>
              </a:rPr>
              <a:t>Toxic Causes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Lead</a:t>
            </a:r>
          </a:p>
          <a:p>
            <a:pPr>
              <a:lnSpc>
                <a:spcPct val="90000"/>
              </a:lnSpc>
            </a:pPr>
            <a:r>
              <a:rPr lang="en-US" smtClean="0"/>
              <a:t>Arsenic</a:t>
            </a:r>
          </a:p>
          <a:p>
            <a:pPr>
              <a:lnSpc>
                <a:spcPct val="90000"/>
              </a:lnSpc>
            </a:pPr>
            <a:r>
              <a:rPr lang="en-US" smtClean="0"/>
              <a:t>Chemotherapeutic agents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Cisplatin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Vincristine</a:t>
            </a:r>
          </a:p>
          <a:p>
            <a:pPr>
              <a:lnSpc>
                <a:spcPct val="90000"/>
              </a:lnSpc>
            </a:pPr>
            <a:r>
              <a:rPr lang="en-US" smtClean="0"/>
              <a:t>Organic solvents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Glue sniffing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Industrial exposure</a:t>
            </a:r>
          </a:p>
        </p:txBody>
      </p:sp>
    </p:spTree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533400"/>
            <a:ext cx="9372600" cy="1143000"/>
          </a:xfrm>
        </p:spPr>
        <p:txBody>
          <a:bodyPr/>
          <a:lstStyle/>
          <a:p>
            <a:r>
              <a:rPr lang="en-US" sz="4000" smtClean="0"/>
              <a:t>     TOXIC NEUROPATHY</a:t>
            </a:r>
            <a:r>
              <a:rPr lang="en-US" sz="4000" b="1" smtClean="0"/>
              <a:t/>
            </a:r>
            <a:br>
              <a:rPr lang="en-US" sz="4000" b="1" smtClean="0"/>
            </a:br>
            <a:r>
              <a:rPr lang="en-US" sz="2800" smtClean="0">
                <a:solidFill>
                  <a:schemeClr val="hlink"/>
                </a:solidFill>
              </a:rPr>
              <a:t>Wallerian degeneration of individual axons</a:t>
            </a:r>
          </a:p>
        </p:txBody>
      </p:sp>
      <p:pic>
        <p:nvPicPr>
          <p:cNvPr id="81923" name="Picture 3" descr="cns2-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5188"/>
            <a:ext cx="6591300" cy="43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PERIPHERAL NEUROPATHY</a:t>
            </a:r>
            <a:br>
              <a:rPr lang="en-US" sz="4000" smtClean="0"/>
            </a:br>
            <a:r>
              <a:rPr lang="en-US" sz="4000" smtClean="0">
                <a:solidFill>
                  <a:schemeClr val="hlink"/>
                </a:solidFill>
              </a:rPr>
              <a:t>Traumatic</a:t>
            </a:r>
            <a:endParaRPr lang="en-US" sz="4000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Lacerations</a:t>
            </a:r>
          </a:p>
          <a:p>
            <a:pPr>
              <a:lnSpc>
                <a:spcPct val="90000"/>
              </a:lnSpc>
              <a:buClr>
                <a:schemeClr val="tx2"/>
              </a:buClr>
              <a:buFontTx/>
              <a:buNone/>
            </a:pPr>
            <a:r>
              <a:rPr lang="en-US" sz="2800" smtClean="0"/>
              <a:t>        Wallerian degeneration</a:t>
            </a:r>
          </a:p>
          <a:p>
            <a:pPr>
              <a:lnSpc>
                <a:spcPct val="90000"/>
              </a:lnSpc>
            </a:pPr>
            <a:r>
              <a:rPr lang="en-US" smtClean="0"/>
              <a:t>Avulsion</a:t>
            </a:r>
          </a:p>
          <a:p>
            <a:pPr>
              <a:lnSpc>
                <a:spcPct val="90000"/>
              </a:lnSpc>
              <a:buClr>
                <a:schemeClr val="tx2"/>
              </a:buClr>
              <a:buFontTx/>
              <a:buNone/>
            </a:pPr>
            <a:r>
              <a:rPr lang="en-US" sz="2800" smtClean="0"/>
              <a:t>        Traumatic neuroma, proliferation of nerve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smtClean="0"/>
              <a:t>         twigs</a:t>
            </a:r>
          </a:p>
          <a:p>
            <a:pPr>
              <a:lnSpc>
                <a:spcPct val="90000"/>
              </a:lnSpc>
            </a:pPr>
            <a:r>
              <a:rPr lang="en-US" smtClean="0"/>
              <a:t>Compression neuropathy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mtClean="0"/>
              <a:t>   Carpal tunnel syndrome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mtClean="0"/>
              <a:t>   Morton neuroma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10287000" cy="914400"/>
          </a:xfrm>
        </p:spPr>
        <p:txBody>
          <a:bodyPr/>
          <a:lstStyle/>
          <a:p>
            <a:pPr eaLnBrk="1" hangingPunct="1"/>
            <a:r>
              <a:rPr lang="en-US" b="1" smtClean="0"/>
              <a:t>Glioblastoma</a:t>
            </a:r>
          </a:p>
        </p:txBody>
      </p:sp>
      <p:sp>
        <p:nvSpPr>
          <p:cNvPr id="10243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5600700" y="1752600"/>
            <a:ext cx="4419600" cy="4572000"/>
          </a:xfrm>
        </p:spPr>
        <p:txBody>
          <a:bodyPr/>
          <a:lstStyle/>
          <a:p>
            <a:pPr eaLnBrk="1" hangingPunct="1"/>
            <a:r>
              <a:rPr lang="en-US" sz="2000" smtClean="0"/>
              <a:t>Infiltrative</a:t>
            </a:r>
          </a:p>
          <a:p>
            <a:pPr eaLnBrk="1" hangingPunct="1"/>
            <a:r>
              <a:rPr lang="en-US" sz="2000" smtClean="0"/>
              <a:t>Poorly circumscribed</a:t>
            </a:r>
          </a:p>
          <a:p>
            <a:pPr eaLnBrk="1" hangingPunct="1"/>
            <a:r>
              <a:rPr lang="en-US" sz="2000" smtClean="0"/>
              <a:t>Necrotic</a:t>
            </a:r>
          </a:p>
          <a:p>
            <a:pPr eaLnBrk="1" hangingPunct="1"/>
            <a:r>
              <a:rPr lang="en-US" sz="2000" smtClean="0"/>
              <a:t>Crosses the corpus callosum </a:t>
            </a:r>
          </a:p>
          <a:p>
            <a:pPr lvl="1" eaLnBrk="1" hangingPunct="1"/>
            <a:r>
              <a:rPr lang="en-US" sz="1800" smtClean="0"/>
              <a:t>“butterfly glioma”</a:t>
            </a:r>
          </a:p>
          <a:p>
            <a:pPr eaLnBrk="1" hangingPunct="1"/>
            <a:r>
              <a:rPr lang="en-US" sz="2000" smtClean="0"/>
              <a:t>There are two types of glioblastomas recognized</a:t>
            </a:r>
          </a:p>
          <a:p>
            <a:pPr lvl="1" eaLnBrk="1" hangingPunct="1"/>
            <a:r>
              <a:rPr lang="en-US" sz="1800" smtClean="0">
                <a:solidFill>
                  <a:srgbClr val="FF0000"/>
                </a:solidFill>
              </a:rPr>
              <a:t>Secondary GBM </a:t>
            </a:r>
            <a:r>
              <a:rPr lang="en-US" sz="1800" smtClean="0"/>
              <a:t>progress from lower grade tumors</a:t>
            </a:r>
          </a:p>
          <a:p>
            <a:pPr lvl="1" eaLnBrk="1" hangingPunct="1"/>
            <a:r>
              <a:rPr lang="en-US" sz="1800" smtClean="0">
                <a:solidFill>
                  <a:srgbClr val="FF0000"/>
                </a:solidFill>
              </a:rPr>
              <a:t>Primary GBM </a:t>
            </a:r>
            <a:r>
              <a:rPr lang="en-US" sz="1800" smtClean="0"/>
              <a:t>arise </a:t>
            </a:r>
            <a:r>
              <a:rPr lang="en-US" sz="1800" i="1" smtClean="0"/>
              <a:t>de novo </a:t>
            </a:r>
            <a:r>
              <a:rPr lang="en-US" sz="1800" smtClean="0"/>
              <a:t>with no preceding history</a:t>
            </a:r>
          </a:p>
          <a:p>
            <a:pPr eaLnBrk="1" hangingPunct="1"/>
            <a:r>
              <a:rPr lang="en-US" sz="2000" smtClean="0"/>
              <a:t>There is mild prognostic benefit to having a secondary glioblastoma</a:t>
            </a:r>
          </a:p>
          <a:p>
            <a:pPr lvl="1" eaLnBrk="1" hangingPunct="1"/>
            <a:endParaRPr lang="en-US" sz="1600" smtClean="0"/>
          </a:p>
        </p:txBody>
      </p:sp>
      <p:pic>
        <p:nvPicPr>
          <p:cNvPr id="10244" name="Picture 1032" descr="x2_017 GBM gross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" y="1371600"/>
            <a:ext cx="4237038" cy="5486400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 descr="getpic-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057400"/>
            <a:ext cx="6667500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4" descr="Copyright- und Projekt-Inf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651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Traumatic neuroma</a:t>
            </a:r>
            <a:br>
              <a:rPr lang="en-US" sz="3600" smtClean="0"/>
            </a:br>
            <a:r>
              <a:rPr lang="en-US" sz="2400" smtClean="0"/>
              <a:t>Proliferation of small nerves encased in perineurium</a:t>
            </a:r>
            <a:br>
              <a:rPr lang="en-US" sz="2400" smtClean="0"/>
            </a:br>
            <a:r>
              <a:rPr lang="en-US" sz="1600" smtClean="0"/>
              <a:t>PathoPic image 7846</a:t>
            </a:r>
          </a:p>
        </p:txBody>
      </p:sp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Carpal tunnel syndrome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Occupational hazard</a:t>
            </a:r>
          </a:p>
          <a:p>
            <a:r>
              <a:rPr lang="en-US" smtClean="0"/>
              <a:t>Office workers</a:t>
            </a:r>
          </a:p>
          <a:p>
            <a:r>
              <a:rPr lang="en-US" smtClean="0"/>
              <a:t>Can be treated with physical therapy and anti-inflammatory agents</a:t>
            </a:r>
          </a:p>
          <a:p>
            <a:r>
              <a:rPr lang="en-US" smtClean="0"/>
              <a:t>Severe cases progress to neurological deficits which must be corrected surgically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Embryonal Tumors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1828800"/>
            <a:ext cx="7772400" cy="4724400"/>
          </a:xfrm>
        </p:spPr>
        <p:txBody>
          <a:bodyPr/>
          <a:lstStyle/>
          <a:p>
            <a:pPr eaLnBrk="1" hangingPunct="1"/>
            <a:r>
              <a:rPr lang="en-US" sz="2800" smtClean="0"/>
              <a:t>Tumors composed of cells resembling embryonal cells that occasionally retain an ability for limited divergent differentiation</a:t>
            </a:r>
          </a:p>
          <a:p>
            <a:pPr lvl="1" eaLnBrk="1" hangingPunct="1"/>
            <a:r>
              <a:rPr lang="en-US" sz="2400" smtClean="0"/>
              <a:t>Medulloblastomas</a:t>
            </a:r>
          </a:p>
          <a:p>
            <a:pPr lvl="1" eaLnBrk="1" hangingPunct="1"/>
            <a:r>
              <a:rPr lang="en-US" sz="2400" smtClean="0"/>
              <a:t>Atypical Teratoid/Rhabdoid Tumors</a:t>
            </a:r>
          </a:p>
          <a:p>
            <a:pPr eaLnBrk="1" hangingPunct="1"/>
            <a:r>
              <a:rPr lang="en-US" sz="2800" smtClean="0"/>
              <a:t>Notable features include their high incidence in children and their tendency to seed the neuraxis.  </a:t>
            </a:r>
          </a:p>
          <a:p>
            <a:pPr eaLnBrk="1" hangingPunct="1"/>
            <a:r>
              <a:rPr lang="en-US" sz="2800" smtClean="0"/>
              <a:t>The tumors are rapidly growing and lethal if left </a:t>
            </a:r>
            <a:r>
              <a:rPr lang="en-US" sz="2800" u="sng" smtClean="0"/>
              <a:t>untreated</a:t>
            </a:r>
            <a:r>
              <a:rPr lang="en-US" sz="2800" smtClean="0"/>
              <a:t>, BUT they do respond well to therapy (up to 70% cure rate at some institutions). </a:t>
            </a:r>
          </a:p>
          <a:p>
            <a:pPr eaLnBrk="1" hangingPunct="1"/>
            <a:endParaRPr lang="en-US" sz="2800" smtClean="0"/>
          </a:p>
          <a:p>
            <a:pPr eaLnBrk="1" hangingPunct="1">
              <a:buFont typeface="Wingdings" pitchFamily="2" charset="2"/>
              <a:buNone/>
            </a:pPr>
            <a:endParaRPr lang="en-US" sz="280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69146</TotalTime>
  <Pages>1</Pages>
  <Words>2544</Words>
  <Application>Microsoft Office PowerPoint</Application>
  <PresentationFormat>35mm Slides</PresentationFormat>
  <Paragraphs>468</Paragraphs>
  <Slides>81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3" baseType="lpstr">
      <vt:lpstr>Custom Design</vt:lpstr>
      <vt:lpstr>1_Custom Design</vt:lpstr>
      <vt:lpstr>Neuropathology: Tumors of the Nervous System Infections of the Nervous System Demyelinating Diseases Degenerative Diseases Metabolic &amp; Toxic Disturbances Peripheral Nerve Disease</vt:lpstr>
      <vt:lpstr>CNS TUMORS</vt:lpstr>
      <vt:lpstr>CNS Tumors tend to follow epidemiologic and anatomic patterns in children and young adults</vt:lpstr>
      <vt:lpstr>PowerPoint Presentation</vt:lpstr>
      <vt:lpstr>CNS Neoplasia: Pathologic and Clinical Effects</vt:lpstr>
      <vt:lpstr>Astrocytic Tumors</vt:lpstr>
      <vt:lpstr>Pilocytic Astrocytoma</vt:lpstr>
      <vt:lpstr>Glioblastoma</vt:lpstr>
      <vt:lpstr>Embryonal Tumors</vt:lpstr>
      <vt:lpstr>Medulloblastoma</vt:lpstr>
      <vt:lpstr>Meningioma</vt:lpstr>
      <vt:lpstr>Meningioma (Grade I)</vt:lpstr>
      <vt:lpstr>Acoustic Schwannoma</vt:lpstr>
      <vt:lpstr>Neuropathology:  Tumors of the Nervous System Infections of the Nervous System Demyelinating Diseases Degenerative Diseases Metabolic &amp; Toxic Disturbances Peripheral Nerve Disease</vt:lpstr>
      <vt:lpstr>MENINGITIS</vt:lpstr>
      <vt:lpstr> NEUTROPHILIC (BACTERIAL) MENINGITIS Neonates - E. coli and Group B Streptococcus Adolescents/young adults – Nesseria meningitides Elderly – S. pneumoniae or Listeria monocytogenes</vt:lpstr>
      <vt:lpstr>PowerPoint Presentation</vt:lpstr>
      <vt:lpstr>CEREBRITIS </vt:lpstr>
      <vt:lpstr>ACUTE FOCAL SUPPURATIVE INFECTIONS</vt:lpstr>
      <vt:lpstr>  CEREBRAL ABSCESS </vt:lpstr>
      <vt:lpstr>CHRONIC BACTERIAL MENINGITIS  Mycobacterium tuberculosis </vt:lpstr>
      <vt:lpstr>  CHRONIC BACTERIAL MENINGITIS  Mycobacterium tuberculosis “Tuberculoma”</vt:lpstr>
      <vt:lpstr>CHRONIC BACTERIAL MENINGITIS  Mycobacterium tuberculosis  Caseating granuloma</vt:lpstr>
      <vt:lpstr>ACUTE ASEPTIC (VIRAL) MENINGITIS </vt:lpstr>
      <vt:lpstr>VIRAL MENINGOENCEPHALITIS</vt:lpstr>
      <vt:lpstr> VIRAL ENCEPHALITIS INCLUSION FORMING VIRUSES  </vt:lpstr>
      <vt:lpstr>VIRAL ENCEPHALITIS  Herpes Viruses</vt:lpstr>
      <vt:lpstr>VIRAL ENCEPHALITIS Herpes simplex</vt:lpstr>
      <vt:lpstr>PROGRESSIVE MULTIFOCAL LEUCOENCEPHALOPATHY</vt:lpstr>
      <vt:lpstr>PROGRESSIVE MULTIFOCAL LEUCOENCEPHALOPATHY</vt:lpstr>
      <vt:lpstr>VIRAL ENCEPHALITIS Measles Virus Subacute Sclerosing Panencephalitis (SSPE) </vt:lpstr>
      <vt:lpstr>SUBACUTE SCLEROSING  PANENCEPHALITIS  Measles  </vt:lpstr>
      <vt:lpstr>  POLIOMYELITIS Poliovirus</vt:lpstr>
      <vt:lpstr>Motor neurons infected by Polio virus</vt:lpstr>
      <vt:lpstr>POLIOMYELITIS Spinal cord anterior horn cells infected by virus</vt:lpstr>
      <vt:lpstr>HUMAN IMMUNDEFICIENCY VIRUS 1 (HIV-1)</vt:lpstr>
      <vt:lpstr>HIV-1 Meningoencephalitis</vt:lpstr>
      <vt:lpstr>HIV (AIDS)  Indirect effects  Opportunistic Infections Bacteria</vt:lpstr>
      <vt:lpstr>HIV (AIDS)   Indirect effects Opportunistic Infections Viruses</vt:lpstr>
      <vt:lpstr>HIV (AIDS): Indirect effects Opportunistic Infections Fungi and protozoans</vt:lpstr>
      <vt:lpstr>FUNGAL MENINGOENCEPHALITIS Cryptococcus neoformans</vt:lpstr>
      <vt:lpstr>CEREBRAL TOXOPLASMOSIS</vt:lpstr>
      <vt:lpstr>Neuropathology:  Tumors of the Nervous System Infections of the Nervous System Demyelinating Diseases Degenerative Diseases Metabolic &amp; Toxic Disturbances Peripheral Nerve Disease</vt:lpstr>
      <vt:lpstr>MULTIPLE  SCLEROSIS</vt:lpstr>
      <vt:lpstr>MULTIPLE SCLEROSIS White matter plaques</vt:lpstr>
      <vt:lpstr>CENTRAL PONTINE MYELINOLYSIS</vt:lpstr>
      <vt:lpstr>Neuropathology:  Tumors of the Nervous System Infections of the Nervous System Demyelinating Diseases Degenerative Diseases Metabolic &amp; Toxic Disturbances Peripheral Nerve Disease</vt:lpstr>
      <vt:lpstr>ALZHEIMER DISEASE</vt:lpstr>
      <vt:lpstr>OTHER (and treatable) CAUSES OF DEMENTIA</vt:lpstr>
      <vt:lpstr>RISK FACTORS FOR AD</vt:lpstr>
      <vt:lpstr>Gross appearance of the brain</vt:lpstr>
      <vt:lpstr>ALZHEIMER DISEASE NEUROPATHOLOGY</vt:lpstr>
      <vt:lpstr>PARKINSON DISEASE</vt:lpstr>
      <vt:lpstr>PARKINSON DISEASE</vt:lpstr>
      <vt:lpstr>HUNTINGTON DISEASE</vt:lpstr>
      <vt:lpstr>AMYTROPHIC LATERAL    SCLEROSIS</vt:lpstr>
      <vt:lpstr>AMYOTROPHIC LATERAL SCLEROSIS</vt:lpstr>
      <vt:lpstr>Neuropathology:  Tumors of the Nervous System Infections of the Nervous System Demyelinating Diseases Degenerative Diseases Metabolic &amp; Toxic Disturbances Peripheral Nerve Disease</vt:lpstr>
      <vt:lpstr>VITAMIN DEFICIENCIES AFFECTING THE CNS</vt:lpstr>
      <vt:lpstr>WERNICKE’S ENCEPHALOPATHY</vt:lpstr>
      <vt:lpstr>VITAMIN DEFICIENCIES AFFECTING THE CNS</vt:lpstr>
      <vt:lpstr>ETHANOL TOXICITY (chronic abuse)</vt:lpstr>
      <vt:lpstr>Neuropathology:  Tumors of the Nervous System Infections of the Nervous System Demyelinating Diseases Degenerative Diseases Metabolic &amp; Toxic Disturbances Peripheral Nerve Disease</vt:lpstr>
      <vt:lpstr>PERIPHERAL NEUROPATHY</vt:lpstr>
      <vt:lpstr>Peripheral Nerve Injury and Repair</vt:lpstr>
      <vt:lpstr>Clinical Presentation</vt:lpstr>
      <vt:lpstr>PERIPHERAL NEUROPATHY  Inflammatory/ Infectious Causes</vt:lpstr>
      <vt:lpstr>Guillain-Barrè</vt:lpstr>
      <vt:lpstr>Chronic inflammatory demyelinating polyradiculoneuropathy (CIDP)</vt:lpstr>
      <vt:lpstr>Infectious Polyneuropathy</vt:lpstr>
      <vt:lpstr>PowerPoint Presentation</vt:lpstr>
      <vt:lpstr>PERIPHERAL NEUROPATHY  Hereditary Causes (rare)</vt:lpstr>
      <vt:lpstr>HEREDITARY NEUROPATHY    Charcot-Marie-Tooth (HMSN I) “Onion bulbs” (layers of Schwann cells from repeated demyelination/remyelination)</vt:lpstr>
      <vt:lpstr>PERIPHERAL NEUROPATHY  Nutritional and Metabolic Causes (more common)</vt:lpstr>
      <vt:lpstr>Diabetic Neuropathy</vt:lpstr>
      <vt:lpstr>Diabetic Neuropathy</vt:lpstr>
      <vt:lpstr>PERIPHERAL NEUROPATHY Toxic Causes</vt:lpstr>
      <vt:lpstr>     TOXIC NEUROPATHY Wallerian degeneration of individual axons</vt:lpstr>
      <vt:lpstr>PERIPHERAL NEUROPATHY Traumatic</vt:lpstr>
      <vt:lpstr>Traumatic neuroma Proliferation of small nerves encased in perineurium PathoPic image 7846</vt:lpstr>
      <vt:lpstr>Carpal tunnel syndrome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Microsoft Corporation</dc:creator>
  <cp:lastModifiedBy>J. Matthew Velkey</cp:lastModifiedBy>
  <cp:revision>675</cp:revision>
  <cp:lastPrinted>1601-01-01T00:00:00Z</cp:lastPrinted>
  <dcterms:created xsi:type="dcterms:W3CDTF">1993-12-09T18:38:20Z</dcterms:created>
  <dcterms:modified xsi:type="dcterms:W3CDTF">2013-03-06T19:10:16Z</dcterms:modified>
</cp:coreProperties>
</file>