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2"/>
  </p:notesMasterIdLst>
  <p:handoutMasterIdLst>
    <p:handoutMasterId r:id="rId143"/>
  </p:handoutMasterIdLst>
  <p:sldIdLst>
    <p:sldId id="509" r:id="rId2"/>
    <p:sldId id="511" r:id="rId3"/>
    <p:sldId id="512" r:id="rId4"/>
    <p:sldId id="513" r:id="rId5"/>
    <p:sldId id="514" r:id="rId6"/>
    <p:sldId id="515" r:id="rId7"/>
    <p:sldId id="516" r:id="rId8"/>
    <p:sldId id="517" r:id="rId9"/>
    <p:sldId id="518" r:id="rId10"/>
    <p:sldId id="519" r:id="rId11"/>
    <p:sldId id="520" r:id="rId12"/>
    <p:sldId id="521" r:id="rId13"/>
    <p:sldId id="522" r:id="rId14"/>
    <p:sldId id="524" r:id="rId15"/>
    <p:sldId id="525" r:id="rId16"/>
    <p:sldId id="526" r:id="rId17"/>
    <p:sldId id="527" r:id="rId18"/>
    <p:sldId id="528" r:id="rId19"/>
    <p:sldId id="529" r:id="rId20"/>
    <p:sldId id="530" r:id="rId21"/>
    <p:sldId id="531" r:id="rId22"/>
    <p:sldId id="532" r:id="rId23"/>
    <p:sldId id="533" r:id="rId24"/>
    <p:sldId id="534" r:id="rId25"/>
    <p:sldId id="535" r:id="rId26"/>
    <p:sldId id="536" r:id="rId27"/>
    <p:sldId id="537" r:id="rId28"/>
    <p:sldId id="538" r:id="rId29"/>
    <p:sldId id="539" r:id="rId30"/>
    <p:sldId id="540" r:id="rId31"/>
    <p:sldId id="541" r:id="rId32"/>
    <p:sldId id="542" r:id="rId33"/>
    <p:sldId id="543" r:id="rId34"/>
    <p:sldId id="544" r:id="rId35"/>
    <p:sldId id="545" r:id="rId36"/>
    <p:sldId id="546" r:id="rId37"/>
    <p:sldId id="547" r:id="rId38"/>
    <p:sldId id="548" r:id="rId39"/>
    <p:sldId id="549" r:id="rId40"/>
    <p:sldId id="550" r:id="rId41"/>
    <p:sldId id="551" r:id="rId42"/>
    <p:sldId id="553" r:id="rId43"/>
    <p:sldId id="555" r:id="rId44"/>
    <p:sldId id="557" r:id="rId45"/>
    <p:sldId id="559" r:id="rId46"/>
    <p:sldId id="560" r:id="rId47"/>
    <p:sldId id="561" r:id="rId48"/>
    <p:sldId id="563" r:id="rId49"/>
    <p:sldId id="565" r:id="rId50"/>
    <p:sldId id="566" r:id="rId51"/>
    <p:sldId id="567" r:id="rId52"/>
    <p:sldId id="568" r:id="rId53"/>
    <p:sldId id="569" r:id="rId54"/>
    <p:sldId id="570" r:id="rId55"/>
    <p:sldId id="571" r:id="rId56"/>
    <p:sldId id="572" r:id="rId57"/>
    <p:sldId id="573" r:id="rId58"/>
    <p:sldId id="574" r:id="rId59"/>
    <p:sldId id="575" r:id="rId60"/>
    <p:sldId id="576" r:id="rId61"/>
    <p:sldId id="577" r:id="rId62"/>
    <p:sldId id="578" r:id="rId63"/>
    <p:sldId id="580" r:id="rId64"/>
    <p:sldId id="581" r:id="rId65"/>
    <p:sldId id="587" r:id="rId66"/>
    <p:sldId id="588" r:id="rId67"/>
    <p:sldId id="589" r:id="rId68"/>
    <p:sldId id="590" r:id="rId69"/>
    <p:sldId id="591" r:id="rId70"/>
    <p:sldId id="592" r:id="rId71"/>
    <p:sldId id="593" r:id="rId72"/>
    <p:sldId id="257" r:id="rId73"/>
    <p:sldId id="260" r:id="rId74"/>
    <p:sldId id="263" r:id="rId75"/>
    <p:sldId id="264" r:id="rId76"/>
    <p:sldId id="266" r:id="rId77"/>
    <p:sldId id="506" r:id="rId78"/>
    <p:sldId id="273" r:id="rId79"/>
    <p:sldId id="267" r:id="rId80"/>
    <p:sldId id="274" r:id="rId81"/>
    <p:sldId id="275" r:id="rId82"/>
    <p:sldId id="277" r:id="rId83"/>
    <p:sldId id="278" r:id="rId84"/>
    <p:sldId id="280" r:id="rId85"/>
    <p:sldId id="281" r:id="rId86"/>
    <p:sldId id="282" r:id="rId87"/>
    <p:sldId id="283" r:id="rId88"/>
    <p:sldId id="284" r:id="rId89"/>
    <p:sldId id="285" r:id="rId90"/>
    <p:sldId id="286" r:id="rId91"/>
    <p:sldId id="287" r:id="rId92"/>
    <p:sldId id="288" r:id="rId93"/>
    <p:sldId id="292" r:id="rId94"/>
    <p:sldId id="293" r:id="rId95"/>
    <p:sldId id="294" r:id="rId96"/>
    <p:sldId id="295" r:id="rId97"/>
    <p:sldId id="296" r:id="rId98"/>
    <p:sldId id="297" r:id="rId99"/>
    <p:sldId id="298" r:id="rId100"/>
    <p:sldId id="299" r:id="rId101"/>
    <p:sldId id="300" r:id="rId102"/>
    <p:sldId id="301" r:id="rId103"/>
    <p:sldId id="302" r:id="rId104"/>
    <p:sldId id="304" r:id="rId105"/>
    <p:sldId id="305" r:id="rId106"/>
    <p:sldId id="306" r:id="rId107"/>
    <p:sldId id="307" r:id="rId108"/>
    <p:sldId id="308" r:id="rId109"/>
    <p:sldId id="309" r:id="rId110"/>
    <p:sldId id="310" r:id="rId111"/>
    <p:sldId id="311" r:id="rId112"/>
    <p:sldId id="312" r:id="rId113"/>
    <p:sldId id="354" r:id="rId114"/>
    <p:sldId id="356" r:id="rId115"/>
    <p:sldId id="357" r:id="rId116"/>
    <p:sldId id="359" r:id="rId117"/>
    <p:sldId id="360" r:id="rId118"/>
    <p:sldId id="361" r:id="rId119"/>
    <p:sldId id="362" r:id="rId120"/>
    <p:sldId id="367" r:id="rId121"/>
    <p:sldId id="368" r:id="rId122"/>
    <p:sldId id="369" r:id="rId123"/>
    <p:sldId id="370" r:id="rId124"/>
    <p:sldId id="371" r:id="rId125"/>
    <p:sldId id="373" r:id="rId126"/>
    <p:sldId id="374" r:id="rId127"/>
    <p:sldId id="375" r:id="rId128"/>
    <p:sldId id="376" r:id="rId129"/>
    <p:sldId id="398" r:id="rId130"/>
    <p:sldId id="400" r:id="rId131"/>
    <p:sldId id="401" r:id="rId132"/>
    <p:sldId id="402" r:id="rId133"/>
    <p:sldId id="403" r:id="rId134"/>
    <p:sldId id="507" r:id="rId135"/>
    <p:sldId id="508" r:id="rId136"/>
    <p:sldId id="594" r:id="rId137"/>
    <p:sldId id="417" r:id="rId138"/>
    <p:sldId id="421" r:id="rId139"/>
    <p:sldId id="423" r:id="rId140"/>
    <p:sldId id="595" r:id="rId141"/>
  </p:sldIdLst>
  <p:sldSz cx="9144000" cy="6858000" type="letter"/>
  <p:notesSz cx="9236075"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howGuides="1">
      <p:cViewPr varScale="1">
        <p:scale>
          <a:sx n="98" d="100"/>
          <a:sy n="98" d="100"/>
        </p:scale>
        <p:origin x="-186"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02930" cy="3505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31569" y="0"/>
            <a:ext cx="4002930" cy="350520"/>
          </a:xfrm>
          <a:prstGeom prst="rect">
            <a:avLst/>
          </a:prstGeom>
        </p:spPr>
        <p:txBody>
          <a:bodyPr vert="horz" lIns="91440" tIns="45720" rIns="91440" bIns="45720" rtlCol="0"/>
          <a:lstStyle>
            <a:lvl1pPr algn="r">
              <a:defRPr sz="1200"/>
            </a:lvl1pPr>
          </a:lstStyle>
          <a:p>
            <a:fld id="{CEC7602F-947F-4923-8FEF-068F7ECCD62B}" type="datetimeFigureOut">
              <a:rPr lang="en-US" smtClean="0"/>
              <a:t>9/7/2012</a:t>
            </a:fld>
            <a:endParaRPr lang="en-US"/>
          </a:p>
        </p:txBody>
      </p:sp>
      <p:sp>
        <p:nvSpPr>
          <p:cNvPr id="4" name="Footer Placeholder 3"/>
          <p:cNvSpPr>
            <a:spLocks noGrp="1"/>
          </p:cNvSpPr>
          <p:nvPr>
            <p:ph type="ftr" sz="quarter" idx="2"/>
          </p:nvPr>
        </p:nvSpPr>
        <p:spPr>
          <a:xfrm>
            <a:off x="1" y="6658258"/>
            <a:ext cx="4002930" cy="3505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31569" y="6658258"/>
            <a:ext cx="4002930" cy="350520"/>
          </a:xfrm>
          <a:prstGeom prst="rect">
            <a:avLst/>
          </a:prstGeom>
        </p:spPr>
        <p:txBody>
          <a:bodyPr vert="horz" lIns="91440" tIns="45720" rIns="91440" bIns="45720" rtlCol="0" anchor="b"/>
          <a:lstStyle>
            <a:lvl1pPr algn="r">
              <a:defRPr sz="1200"/>
            </a:lvl1pPr>
          </a:lstStyle>
          <a:p>
            <a:fld id="{DAD7B077-7E34-4EF6-987C-91165F759FBD}" type="slidenum">
              <a:rPr lang="en-US" smtClean="0"/>
              <a:t>‹#›</a:t>
            </a:fld>
            <a:endParaRPr lang="en-US"/>
          </a:p>
        </p:txBody>
      </p:sp>
    </p:spTree>
    <p:extLst>
      <p:ext uri="{BB962C8B-B14F-4D97-AF65-F5344CB8AC3E}">
        <p14:creationId xmlns:p14="http://schemas.microsoft.com/office/powerpoint/2010/main" val="4274546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299" cy="3505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31639" y="0"/>
            <a:ext cx="4002299" cy="350520"/>
          </a:xfrm>
          <a:prstGeom prst="rect">
            <a:avLst/>
          </a:prstGeom>
        </p:spPr>
        <p:txBody>
          <a:bodyPr vert="horz" lIns="91440" tIns="45720" rIns="91440" bIns="45720" rtlCol="0"/>
          <a:lstStyle>
            <a:lvl1pPr algn="r">
              <a:defRPr sz="1200"/>
            </a:lvl1pPr>
          </a:lstStyle>
          <a:p>
            <a:fld id="{73F2C4E6-CD54-452D-B961-78B9A06B4035}" type="datetimeFigureOut">
              <a:rPr lang="en-US" smtClean="0"/>
              <a:t>9/7/2012</a:t>
            </a:fld>
            <a:endParaRPr lang="en-US"/>
          </a:p>
        </p:txBody>
      </p:sp>
      <p:sp>
        <p:nvSpPr>
          <p:cNvPr id="4" name="Slide Image Placeholder 3"/>
          <p:cNvSpPr>
            <a:spLocks noGrp="1" noRot="1" noChangeAspect="1"/>
          </p:cNvSpPr>
          <p:nvPr>
            <p:ph type="sldImg" idx="2"/>
          </p:nvPr>
        </p:nvSpPr>
        <p:spPr>
          <a:xfrm>
            <a:off x="2865438" y="525463"/>
            <a:ext cx="3505200" cy="2628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23608" y="3329940"/>
            <a:ext cx="7388860" cy="31546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02299" cy="3505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31639" y="6658664"/>
            <a:ext cx="4002299" cy="350520"/>
          </a:xfrm>
          <a:prstGeom prst="rect">
            <a:avLst/>
          </a:prstGeom>
        </p:spPr>
        <p:txBody>
          <a:bodyPr vert="horz" lIns="91440" tIns="45720" rIns="91440" bIns="45720" rtlCol="0" anchor="b"/>
          <a:lstStyle>
            <a:lvl1pPr algn="r">
              <a:defRPr sz="1200"/>
            </a:lvl1pPr>
          </a:lstStyle>
          <a:p>
            <a:fld id="{7C049EC2-646F-417F-885B-884356A72CC4}" type="slidenum">
              <a:rPr lang="en-US" smtClean="0"/>
              <a:t>‹#›</a:t>
            </a:fld>
            <a:endParaRPr lang="en-US"/>
          </a:p>
        </p:txBody>
      </p:sp>
    </p:spTree>
    <p:extLst>
      <p:ext uri="{BB962C8B-B14F-4D97-AF65-F5344CB8AC3E}">
        <p14:creationId xmlns:p14="http://schemas.microsoft.com/office/powerpoint/2010/main" val="346514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2865438" y="525463"/>
            <a:ext cx="3505200" cy="2628900"/>
          </a:xfrm>
          <a:ln/>
        </p:spPr>
      </p:sp>
      <p:sp>
        <p:nvSpPr>
          <p:cNvPr id="90115" name="Rectangle 3"/>
          <p:cNvSpPr>
            <a:spLocks noGrp="1" noChangeArrowheads="1"/>
          </p:cNvSpPr>
          <p:nvPr>
            <p:ph type="body" idx="1"/>
          </p:nvPr>
        </p:nvSpPr>
        <p:spPr>
          <a:xfrm>
            <a:off x="923608" y="3329940"/>
            <a:ext cx="7388860" cy="3154680"/>
          </a:xfrm>
          <a:noFill/>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smtClean="0"/>
              <a:t>AP-102106-19.jpg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smtClean="0"/>
              <a:t>P2050029.jpg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smtClean="0"/>
              <a:t>P2050008.jpg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42B0A44-D704-4C45-B4AF-EA2647B4F971}" type="datetimeFigureOut">
              <a:rPr lang="en-US" smtClean="0"/>
              <a:t>9/7/2012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83FE1-30F7-41B5-9E4E-B1D4624AD476}" type="slidenum">
              <a:rPr lang="en-US" smtClean="0"/>
              <a:t>‹#›</a:t>
            </a:fld>
            <a:endParaRPr lang="en-US"/>
          </a:p>
        </p:txBody>
      </p:sp>
    </p:spTree>
    <p:extLst>
      <p:ext uri="{BB962C8B-B14F-4D97-AF65-F5344CB8AC3E}">
        <p14:creationId xmlns:p14="http://schemas.microsoft.com/office/powerpoint/2010/main" val="3283603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2B0A44-D704-4C45-B4AF-EA2647B4F971}" type="datetimeFigureOut">
              <a:rPr lang="en-US" smtClean="0"/>
              <a:t>9/7/2012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83FE1-30F7-41B5-9E4E-B1D4624AD476}" type="slidenum">
              <a:rPr lang="en-US" smtClean="0"/>
              <a:t>‹#›</a:t>
            </a:fld>
            <a:endParaRPr lang="en-US"/>
          </a:p>
        </p:txBody>
      </p:sp>
    </p:spTree>
    <p:extLst>
      <p:ext uri="{BB962C8B-B14F-4D97-AF65-F5344CB8AC3E}">
        <p14:creationId xmlns:p14="http://schemas.microsoft.com/office/powerpoint/2010/main" val="1000799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2B0A44-D704-4C45-B4AF-EA2647B4F971}" type="datetimeFigureOut">
              <a:rPr lang="en-US" smtClean="0"/>
              <a:t>9/7/2012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83FE1-30F7-41B5-9E4E-B1D4624AD476}" type="slidenum">
              <a:rPr lang="en-US" smtClean="0"/>
              <a:t>‹#›</a:t>
            </a:fld>
            <a:endParaRPr lang="en-US"/>
          </a:p>
        </p:txBody>
      </p:sp>
    </p:spTree>
    <p:extLst>
      <p:ext uri="{BB962C8B-B14F-4D97-AF65-F5344CB8AC3E}">
        <p14:creationId xmlns:p14="http://schemas.microsoft.com/office/powerpoint/2010/main" val="659237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17600" y="609600"/>
            <a:ext cx="6908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117600" y="1981200"/>
            <a:ext cx="33866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39733" y="1981200"/>
            <a:ext cx="33866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9347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5497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2B0A44-D704-4C45-B4AF-EA2647B4F971}" type="datetimeFigureOut">
              <a:rPr lang="en-US" smtClean="0"/>
              <a:t>9/7/2012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83FE1-30F7-41B5-9E4E-B1D4624AD476}" type="slidenum">
              <a:rPr lang="en-US" smtClean="0"/>
              <a:t>‹#›</a:t>
            </a:fld>
            <a:endParaRPr lang="en-US"/>
          </a:p>
        </p:txBody>
      </p:sp>
    </p:spTree>
    <p:extLst>
      <p:ext uri="{BB962C8B-B14F-4D97-AF65-F5344CB8AC3E}">
        <p14:creationId xmlns:p14="http://schemas.microsoft.com/office/powerpoint/2010/main" val="3843620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2B0A44-D704-4C45-B4AF-EA2647B4F971}" type="datetimeFigureOut">
              <a:rPr lang="en-US" smtClean="0"/>
              <a:t>9/7/2012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83FE1-30F7-41B5-9E4E-B1D4624AD476}" type="slidenum">
              <a:rPr lang="en-US" smtClean="0"/>
              <a:t>‹#›</a:t>
            </a:fld>
            <a:endParaRPr lang="en-US"/>
          </a:p>
        </p:txBody>
      </p:sp>
    </p:spTree>
    <p:extLst>
      <p:ext uri="{BB962C8B-B14F-4D97-AF65-F5344CB8AC3E}">
        <p14:creationId xmlns:p14="http://schemas.microsoft.com/office/powerpoint/2010/main" val="2382298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2B0A44-D704-4C45-B4AF-EA2647B4F971}" type="datetimeFigureOut">
              <a:rPr lang="en-US" smtClean="0"/>
              <a:t>9/7/2012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C83FE1-30F7-41B5-9E4E-B1D4624AD476}" type="slidenum">
              <a:rPr lang="en-US" smtClean="0"/>
              <a:t>‹#›</a:t>
            </a:fld>
            <a:endParaRPr lang="en-US"/>
          </a:p>
        </p:txBody>
      </p:sp>
    </p:spTree>
    <p:extLst>
      <p:ext uri="{BB962C8B-B14F-4D97-AF65-F5344CB8AC3E}">
        <p14:creationId xmlns:p14="http://schemas.microsoft.com/office/powerpoint/2010/main" val="889814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42B0A44-D704-4C45-B4AF-EA2647B4F971}" type="datetimeFigureOut">
              <a:rPr lang="en-US" smtClean="0"/>
              <a:t>9/7/2012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C83FE1-30F7-41B5-9E4E-B1D4624AD476}" type="slidenum">
              <a:rPr lang="en-US" smtClean="0"/>
              <a:t>‹#›</a:t>
            </a:fld>
            <a:endParaRPr lang="en-US"/>
          </a:p>
        </p:txBody>
      </p:sp>
    </p:spTree>
    <p:extLst>
      <p:ext uri="{BB962C8B-B14F-4D97-AF65-F5344CB8AC3E}">
        <p14:creationId xmlns:p14="http://schemas.microsoft.com/office/powerpoint/2010/main" val="912105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42B0A44-D704-4C45-B4AF-EA2647B4F971}" type="datetimeFigureOut">
              <a:rPr lang="en-US" smtClean="0"/>
              <a:t>9/7/2012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C83FE1-30F7-41B5-9E4E-B1D4624AD476}" type="slidenum">
              <a:rPr lang="en-US" smtClean="0"/>
              <a:t>‹#›</a:t>
            </a:fld>
            <a:endParaRPr lang="en-US"/>
          </a:p>
        </p:txBody>
      </p:sp>
    </p:spTree>
    <p:extLst>
      <p:ext uri="{BB962C8B-B14F-4D97-AF65-F5344CB8AC3E}">
        <p14:creationId xmlns:p14="http://schemas.microsoft.com/office/powerpoint/2010/main" val="3158591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2B0A44-D704-4C45-B4AF-EA2647B4F971}" type="datetimeFigureOut">
              <a:rPr lang="en-US" smtClean="0"/>
              <a:t>9/7/2012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C83FE1-30F7-41B5-9E4E-B1D4624AD476}" type="slidenum">
              <a:rPr lang="en-US" smtClean="0"/>
              <a:t>‹#›</a:t>
            </a:fld>
            <a:endParaRPr lang="en-US"/>
          </a:p>
        </p:txBody>
      </p:sp>
    </p:spTree>
    <p:extLst>
      <p:ext uri="{BB962C8B-B14F-4D97-AF65-F5344CB8AC3E}">
        <p14:creationId xmlns:p14="http://schemas.microsoft.com/office/powerpoint/2010/main" val="652333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2B0A44-D704-4C45-B4AF-EA2647B4F971}" type="datetimeFigureOut">
              <a:rPr lang="en-US" smtClean="0"/>
              <a:t>9/7/2012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C83FE1-30F7-41B5-9E4E-B1D4624AD476}" type="slidenum">
              <a:rPr lang="en-US" smtClean="0"/>
              <a:t>‹#›</a:t>
            </a:fld>
            <a:endParaRPr lang="en-US"/>
          </a:p>
        </p:txBody>
      </p:sp>
    </p:spTree>
    <p:extLst>
      <p:ext uri="{BB962C8B-B14F-4D97-AF65-F5344CB8AC3E}">
        <p14:creationId xmlns:p14="http://schemas.microsoft.com/office/powerpoint/2010/main" val="1294947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2B0A44-D704-4C45-B4AF-EA2647B4F971}" type="datetimeFigureOut">
              <a:rPr lang="en-US" smtClean="0"/>
              <a:t>9/7/2012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C83FE1-30F7-41B5-9E4E-B1D4624AD476}" type="slidenum">
              <a:rPr lang="en-US" smtClean="0"/>
              <a:t>‹#›</a:t>
            </a:fld>
            <a:endParaRPr lang="en-US"/>
          </a:p>
        </p:txBody>
      </p:sp>
    </p:spTree>
    <p:extLst>
      <p:ext uri="{BB962C8B-B14F-4D97-AF65-F5344CB8AC3E}">
        <p14:creationId xmlns:p14="http://schemas.microsoft.com/office/powerpoint/2010/main" val="3066273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2B0A44-D704-4C45-B4AF-EA2647B4F971}" type="datetimeFigureOut">
              <a:rPr lang="en-US" smtClean="0"/>
              <a:t>9/7/2012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83FE1-30F7-41B5-9E4E-B1D4624AD476}" type="slidenum">
              <a:rPr lang="en-US" smtClean="0"/>
              <a:t>‹#›</a:t>
            </a:fld>
            <a:endParaRPr lang="en-US"/>
          </a:p>
        </p:txBody>
      </p:sp>
    </p:spTree>
    <p:extLst>
      <p:ext uri="{BB962C8B-B14F-4D97-AF65-F5344CB8AC3E}">
        <p14:creationId xmlns:p14="http://schemas.microsoft.com/office/powerpoint/2010/main" val="2934644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att.velkey@duke.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8.png"/></Relationships>
</file>

<file path=ppt/slides/_rels/slide6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Grp="1" noChangeArrowheads="1"/>
          </p:cNvSpPr>
          <p:nvPr>
            <p:ph type="ctrTitle"/>
          </p:nvPr>
        </p:nvSpPr>
        <p:spPr>
          <a:xfrm>
            <a:off x="1361872" y="1295400"/>
            <a:ext cx="6400800" cy="2057400"/>
          </a:xfrm>
        </p:spPr>
        <p:txBody>
          <a:bodyPr/>
          <a:lstStyle/>
          <a:p>
            <a:r>
              <a:rPr lang="en-US" sz="4000" dirty="0" smtClean="0"/>
              <a:t>Cell Injury, Death, Inflammation, and Repair</a:t>
            </a:r>
            <a:endParaRPr lang="en-US" sz="4000" b="0" dirty="0" smtClean="0"/>
          </a:p>
        </p:txBody>
      </p:sp>
      <p:sp>
        <p:nvSpPr>
          <p:cNvPr id="2051" name="Rectangle 3"/>
          <p:cNvSpPr>
            <a:spLocks noGrp="1" noChangeArrowheads="1"/>
          </p:cNvSpPr>
          <p:nvPr>
            <p:ph type="subTitle" idx="1"/>
          </p:nvPr>
        </p:nvSpPr>
        <p:spPr>
          <a:xfrm>
            <a:off x="457200" y="4267200"/>
            <a:ext cx="8305800" cy="1828800"/>
          </a:xfrm>
        </p:spPr>
        <p:txBody>
          <a:bodyPr/>
          <a:lstStyle/>
          <a:p>
            <a:r>
              <a:rPr lang="en-US" sz="2800" dirty="0" smtClean="0">
                <a:solidFill>
                  <a:schemeClr val="tx1"/>
                </a:solidFill>
              </a:rPr>
              <a:t>J. Matthew Velkey</a:t>
            </a:r>
          </a:p>
          <a:p>
            <a:r>
              <a:rPr lang="en-US" sz="2800" dirty="0" smtClean="0">
                <a:solidFill>
                  <a:schemeClr val="tx1"/>
                </a:solidFill>
                <a:hlinkClick r:id="rId2"/>
              </a:rPr>
              <a:t>matt.velkey@duke.edu</a:t>
            </a:r>
            <a:endParaRPr lang="en-US" sz="2800" dirty="0" smtClean="0">
              <a:solidFill>
                <a:schemeClr val="tx1"/>
              </a:solidFill>
            </a:endParaRPr>
          </a:p>
          <a:p>
            <a:r>
              <a:rPr lang="en-US" sz="2400" dirty="0" smtClean="0">
                <a:solidFill>
                  <a:schemeClr val="tx1"/>
                </a:solidFill>
              </a:rPr>
              <a:t>454A Davison, Duke South (green zone)</a:t>
            </a:r>
          </a:p>
        </p:txBody>
      </p:sp>
    </p:spTree>
    <p:extLst>
      <p:ext uri="{BB962C8B-B14F-4D97-AF65-F5344CB8AC3E}">
        <p14:creationId xmlns:p14="http://schemas.microsoft.com/office/powerpoint/2010/main" val="253885236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smtClean="0"/>
              <a:t>Physiologic Hyperplasia</a:t>
            </a:r>
          </a:p>
        </p:txBody>
      </p:sp>
      <p:sp>
        <p:nvSpPr>
          <p:cNvPr id="12291" name="Rectangle 3"/>
          <p:cNvSpPr>
            <a:spLocks noGrp="1" noChangeArrowheads="1"/>
          </p:cNvSpPr>
          <p:nvPr>
            <p:ph idx="1"/>
          </p:nvPr>
        </p:nvSpPr>
        <p:spPr>
          <a:xfrm>
            <a:off x="685800" y="1981200"/>
            <a:ext cx="8077200" cy="4114800"/>
          </a:xfrm>
        </p:spPr>
        <p:txBody>
          <a:bodyPr/>
          <a:lstStyle/>
          <a:p>
            <a:r>
              <a:rPr lang="en-US" b="1" smtClean="0"/>
              <a:t>Hormonal hyperplasia </a:t>
            </a:r>
          </a:p>
          <a:p>
            <a:pPr>
              <a:buFontTx/>
              <a:buNone/>
            </a:pPr>
            <a:r>
              <a:rPr lang="en-US" sz="2800" b="1" smtClean="0"/>
              <a:t>        Female breast; puberty and pregnancy</a:t>
            </a:r>
          </a:p>
          <a:p>
            <a:r>
              <a:rPr lang="en-US" b="1" smtClean="0"/>
              <a:t>Compensatory hyperplasia </a:t>
            </a:r>
          </a:p>
          <a:p>
            <a:pPr>
              <a:buFontTx/>
              <a:buNone/>
            </a:pPr>
            <a:r>
              <a:rPr lang="en-US" sz="2800" b="1" smtClean="0"/>
              <a:t>        Prometheus</a:t>
            </a:r>
          </a:p>
          <a:p>
            <a:pPr>
              <a:buFontTx/>
              <a:buNone/>
            </a:pPr>
            <a:r>
              <a:rPr lang="en-US" sz="2800" b="1" smtClean="0"/>
              <a:t>        Unilateral nephrectomy </a:t>
            </a:r>
          </a:p>
          <a:p>
            <a:pPr>
              <a:buFontTx/>
              <a:buNone/>
            </a:pPr>
            <a:r>
              <a:rPr lang="en-US" sz="2800" b="1" smtClean="0"/>
              <a:t>        Erythroid  hyperplasia  of  bone marrow </a:t>
            </a:r>
          </a:p>
          <a:p>
            <a:pPr>
              <a:buFontTx/>
              <a:buNone/>
            </a:pPr>
            <a:r>
              <a:rPr lang="en-US" sz="2800" b="1" smtClean="0"/>
              <a:t>        in chronic  hypoxia (mountain climbers).</a:t>
            </a:r>
          </a:p>
          <a:p>
            <a:endParaRPr lang="en-US" sz="2800" b="1" smtClean="0"/>
          </a:p>
        </p:txBody>
      </p:sp>
    </p:spTree>
    <p:extLst>
      <p:ext uri="{BB962C8B-B14F-4D97-AF65-F5344CB8AC3E}">
        <p14:creationId xmlns:p14="http://schemas.microsoft.com/office/powerpoint/2010/main" val="16360996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55563"/>
            <a:ext cx="9144000" cy="1143001"/>
          </a:xfrm>
        </p:spPr>
        <p:txBody>
          <a:bodyPr/>
          <a:lstStyle/>
          <a:p>
            <a:r>
              <a:rPr lang="en-US" smtClean="0"/>
              <a:t>Chronic Inflammatory Cells</a:t>
            </a:r>
          </a:p>
        </p:txBody>
      </p:sp>
      <p:pic>
        <p:nvPicPr>
          <p:cNvPr id="47107" name="Picture 3" descr="P3100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778" y="1235075"/>
            <a:ext cx="5644444" cy="50736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84772" name="Text Box 4"/>
          <p:cNvSpPr txBox="1">
            <a:spLocks noChangeArrowheads="1"/>
          </p:cNvSpPr>
          <p:nvPr/>
        </p:nvSpPr>
        <p:spPr bwMode="auto">
          <a:xfrm>
            <a:off x="4123267" y="3841751"/>
            <a:ext cx="1582484" cy="369332"/>
          </a:xfrm>
          <a:prstGeom prst="rect">
            <a:avLst/>
          </a:prstGeom>
          <a:noFill/>
          <a:ln w="12700">
            <a:noFill/>
            <a:miter lim="800000"/>
            <a:headEnd/>
            <a:tailEnd/>
          </a:ln>
          <a:effectLst/>
        </p:spPr>
        <p:txBody>
          <a:bodyPr wrap="none">
            <a:spAutoFit/>
          </a:bodyPr>
          <a:lstStyle/>
          <a:p>
            <a:pPr eaLnBrk="0" hangingPunct="0">
              <a:defRPr/>
            </a:pPr>
            <a:r>
              <a:rPr lang="en-US" sz="1800">
                <a:solidFill>
                  <a:srgbClr val="000000"/>
                </a:solidFill>
                <a:effectLst>
                  <a:outerShdw blurRad="38100" dist="38100" dir="2700000" algn="tl">
                    <a:srgbClr val="FFFFFF"/>
                  </a:outerShdw>
                </a:effectLst>
                <a:latin typeface="Arial" charset="0"/>
              </a:rPr>
              <a:t>Macrophages</a:t>
            </a:r>
          </a:p>
        </p:txBody>
      </p:sp>
      <p:sp>
        <p:nvSpPr>
          <p:cNvPr id="1184773" name="Line 5"/>
          <p:cNvSpPr>
            <a:spLocks noChangeShapeType="1"/>
          </p:cNvSpPr>
          <p:nvPr/>
        </p:nvSpPr>
        <p:spPr bwMode="auto">
          <a:xfrm flipV="1">
            <a:off x="5634567" y="3884614"/>
            <a:ext cx="650522" cy="92075"/>
          </a:xfrm>
          <a:prstGeom prst="line">
            <a:avLst/>
          </a:prstGeom>
          <a:noFill/>
          <a:ln w="38100">
            <a:solidFill>
              <a:srgbClr val="000000"/>
            </a:solidFill>
            <a:round/>
            <a:headEnd/>
            <a:tailEnd type="triangle" w="med" len="med"/>
          </a:ln>
          <a:effectLst>
            <a:outerShdw dist="40161" dir="1106097" algn="ctr" rotWithShape="0">
              <a:schemeClr val="tx1"/>
            </a:outerShdw>
          </a:effectLst>
        </p:spPr>
        <p:txBody>
          <a:bodyPr/>
          <a:lstStyle/>
          <a:p>
            <a:pPr eaLnBrk="0" hangingPunct="0">
              <a:defRPr/>
            </a:pPr>
            <a:endParaRPr lang="en-US">
              <a:effectLst>
                <a:outerShdw blurRad="38100" dist="38100" dir="2700000" algn="tl">
                  <a:srgbClr val="000000">
                    <a:alpha val="43137"/>
                  </a:srgbClr>
                </a:outerShdw>
              </a:effectLst>
            </a:endParaRPr>
          </a:p>
        </p:txBody>
      </p:sp>
      <p:sp>
        <p:nvSpPr>
          <p:cNvPr id="1184774" name="Line 6"/>
          <p:cNvSpPr>
            <a:spLocks noChangeShapeType="1"/>
          </p:cNvSpPr>
          <p:nvPr/>
        </p:nvSpPr>
        <p:spPr bwMode="auto">
          <a:xfrm>
            <a:off x="5547079" y="4146550"/>
            <a:ext cx="1056922" cy="1004888"/>
          </a:xfrm>
          <a:prstGeom prst="line">
            <a:avLst/>
          </a:prstGeom>
          <a:noFill/>
          <a:ln w="38100">
            <a:solidFill>
              <a:srgbClr val="000000"/>
            </a:solidFill>
            <a:round/>
            <a:headEnd/>
            <a:tailEnd type="triangle" w="med" len="med"/>
          </a:ln>
          <a:effectLst>
            <a:outerShdw dist="45791" dir="3378596" algn="ctr" rotWithShape="0">
              <a:schemeClr val="tx1"/>
            </a:outerShdw>
          </a:effectLst>
        </p:spPr>
        <p:txBody>
          <a:bodyPr/>
          <a:lstStyle/>
          <a:p>
            <a:pPr eaLnBrk="0" hangingPunct="0">
              <a:defRPr/>
            </a:pPr>
            <a:endParaRPr lang="en-US">
              <a:effectLst>
                <a:outerShdw blurRad="38100" dist="38100" dir="2700000" algn="tl">
                  <a:srgbClr val="000000">
                    <a:alpha val="43137"/>
                  </a:srgbClr>
                </a:outerShdw>
              </a:effectLst>
            </a:endParaRPr>
          </a:p>
        </p:txBody>
      </p:sp>
      <p:sp>
        <p:nvSpPr>
          <p:cNvPr id="1184775" name="Text Box 7"/>
          <p:cNvSpPr txBox="1">
            <a:spLocks noChangeArrowheads="1"/>
          </p:cNvSpPr>
          <p:nvPr/>
        </p:nvSpPr>
        <p:spPr bwMode="auto">
          <a:xfrm>
            <a:off x="4247445" y="1587500"/>
            <a:ext cx="1669345" cy="366713"/>
          </a:xfrm>
          <a:prstGeom prst="rect">
            <a:avLst/>
          </a:prstGeom>
          <a:noFill/>
          <a:ln w="12700">
            <a:noFill/>
            <a:miter lim="800000"/>
            <a:headEnd/>
            <a:tailEnd/>
          </a:ln>
          <a:effectLst/>
        </p:spPr>
        <p:txBody>
          <a:bodyPr>
            <a:spAutoFit/>
          </a:bodyPr>
          <a:lstStyle/>
          <a:p>
            <a:pPr eaLnBrk="0" hangingPunct="0">
              <a:defRPr/>
            </a:pPr>
            <a:r>
              <a:rPr lang="en-US" sz="1800">
                <a:solidFill>
                  <a:srgbClr val="000000"/>
                </a:solidFill>
                <a:effectLst>
                  <a:outerShdw blurRad="38100" dist="38100" dir="2700000" algn="tl">
                    <a:srgbClr val="FFFFFF"/>
                  </a:outerShdw>
                </a:effectLst>
                <a:latin typeface="Arial" charset="0"/>
              </a:rPr>
              <a:t>Lymphocytes</a:t>
            </a:r>
          </a:p>
        </p:txBody>
      </p:sp>
      <p:sp>
        <p:nvSpPr>
          <p:cNvPr id="1184776" name="Line 8"/>
          <p:cNvSpPr>
            <a:spLocks noChangeShapeType="1"/>
          </p:cNvSpPr>
          <p:nvPr/>
        </p:nvSpPr>
        <p:spPr bwMode="auto">
          <a:xfrm>
            <a:off x="5786967" y="1835150"/>
            <a:ext cx="608188" cy="58738"/>
          </a:xfrm>
          <a:prstGeom prst="line">
            <a:avLst/>
          </a:prstGeom>
          <a:noFill/>
          <a:ln w="38100">
            <a:solidFill>
              <a:srgbClr val="000000"/>
            </a:solidFill>
            <a:round/>
            <a:headEnd/>
            <a:tailEnd type="triangle" w="med" len="med"/>
          </a:ln>
          <a:effectLst>
            <a:outerShdw dist="40161" dir="1106097" algn="ctr" rotWithShape="0">
              <a:schemeClr val="tx1"/>
            </a:outerShdw>
          </a:effectLst>
        </p:spPr>
        <p:txBody>
          <a:bodyPr/>
          <a:lstStyle/>
          <a:p>
            <a:pPr eaLnBrk="0" hangingPunct="0">
              <a:defRPr/>
            </a:pPr>
            <a:endParaRPr lang="en-US">
              <a:effectLst>
                <a:outerShdw blurRad="38100" dist="38100" dir="2700000" algn="tl">
                  <a:srgbClr val="000000">
                    <a:alpha val="43137"/>
                  </a:srgbClr>
                </a:outerShdw>
              </a:effectLst>
            </a:endParaRPr>
          </a:p>
        </p:txBody>
      </p:sp>
      <p:sp>
        <p:nvSpPr>
          <p:cNvPr id="1184777" name="Line 9"/>
          <p:cNvSpPr>
            <a:spLocks noChangeShapeType="1"/>
          </p:cNvSpPr>
          <p:nvPr/>
        </p:nvSpPr>
        <p:spPr bwMode="auto">
          <a:xfrm>
            <a:off x="4992511" y="1930400"/>
            <a:ext cx="304800" cy="1290638"/>
          </a:xfrm>
          <a:prstGeom prst="line">
            <a:avLst/>
          </a:prstGeom>
          <a:noFill/>
          <a:ln w="38100">
            <a:solidFill>
              <a:srgbClr val="000000"/>
            </a:solidFill>
            <a:round/>
            <a:headEnd/>
            <a:tailEnd type="triangle" w="med" len="med"/>
          </a:ln>
          <a:effectLst>
            <a:outerShdw dist="45791" dir="3378596" algn="ctr" rotWithShape="0">
              <a:schemeClr val="tx1"/>
            </a:outerShdw>
          </a:effectLst>
        </p:spPr>
        <p:txBody>
          <a:bodyPr/>
          <a:lstStyle/>
          <a:p>
            <a:pPr eaLnBrk="0" hangingPunct="0">
              <a:defRPr/>
            </a:pPr>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6744448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152400"/>
            <a:ext cx="9144000" cy="1143000"/>
          </a:xfrm>
        </p:spPr>
        <p:txBody>
          <a:bodyPr/>
          <a:lstStyle/>
          <a:p>
            <a:r>
              <a:rPr lang="en-US" smtClean="0"/>
              <a:t>Chronic Inflammation</a:t>
            </a:r>
          </a:p>
        </p:txBody>
      </p:sp>
      <p:pic>
        <p:nvPicPr>
          <p:cNvPr id="48131" name="Picture 3" descr="P2150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1367" y="990601"/>
            <a:ext cx="5964766" cy="53625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46258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152400"/>
            <a:ext cx="9144000" cy="1143000"/>
          </a:xfrm>
        </p:spPr>
        <p:txBody>
          <a:bodyPr/>
          <a:lstStyle/>
          <a:p>
            <a:r>
              <a:rPr lang="en-US" smtClean="0"/>
              <a:t>Chronic Inflammation</a:t>
            </a:r>
          </a:p>
        </p:txBody>
      </p:sp>
      <p:pic>
        <p:nvPicPr>
          <p:cNvPr id="49155" name="Picture 3" descr="P2150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601" y="1066801"/>
            <a:ext cx="5822244" cy="52355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07988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03200" y="228600"/>
            <a:ext cx="8771467" cy="1143000"/>
          </a:xfrm>
        </p:spPr>
        <p:txBody>
          <a:bodyPr/>
          <a:lstStyle/>
          <a:p>
            <a:r>
              <a:rPr lang="en-US" smtClean="0"/>
              <a:t>Macrophages</a:t>
            </a:r>
          </a:p>
        </p:txBody>
      </p:sp>
      <p:sp>
        <p:nvSpPr>
          <p:cNvPr id="50179" name="Rectangle 3"/>
          <p:cNvSpPr>
            <a:spLocks noGrp="1" noChangeArrowheads="1"/>
          </p:cNvSpPr>
          <p:nvPr>
            <p:ph type="body" idx="1"/>
          </p:nvPr>
        </p:nvSpPr>
        <p:spPr>
          <a:xfrm>
            <a:off x="304800" y="1447800"/>
            <a:ext cx="3928533" cy="4800600"/>
          </a:xfrm>
        </p:spPr>
        <p:txBody>
          <a:bodyPr>
            <a:normAutofit fontScale="77500" lnSpcReduction="20000"/>
          </a:bodyPr>
          <a:lstStyle/>
          <a:p>
            <a:r>
              <a:rPr lang="en-US" dirty="0" smtClean="0"/>
              <a:t>Monocytes begin to emigrate into tissues early in inflammation where they transform into the larger phagocytic cell known as the macrophage</a:t>
            </a:r>
          </a:p>
          <a:p>
            <a:r>
              <a:rPr lang="en-US" dirty="0" smtClean="0"/>
              <a:t>Macrophages predominate by 48 hours</a:t>
            </a:r>
          </a:p>
          <a:p>
            <a:pPr lvl="1"/>
            <a:r>
              <a:rPr lang="en-US" dirty="0" smtClean="0"/>
              <a:t>Recruitment (circulating monocytes); division; immobilization</a:t>
            </a:r>
          </a:p>
          <a:p>
            <a:r>
              <a:rPr lang="en-US" dirty="0" smtClean="0"/>
              <a:t>Activation </a:t>
            </a:r>
            <a:r>
              <a:rPr lang="en-US" dirty="0" smtClean="0">
                <a:sym typeface="Symbol" pitchFamily="18" charset="2"/>
              </a:rPr>
              <a:t>results in secretion of biologically active products</a:t>
            </a:r>
            <a:endParaRPr lang="en-US" dirty="0" smtClean="0"/>
          </a:p>
        </p:txBody>
      </p:sp>
      <p:pic>
        <p:nvPicPr>
          <p:cNvPr id="4" name="Picture 1029" descr="Chapter 002 - Figure 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7746" y="1295400"/>
            <a:ext cx="4453282" cy="5159375"/>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94851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Grp="1" noChangeArrowheads="1"/>
          </p:cNvSpPr>
          <p:nvPr>
            <p:ph type="title"/>
          </p:nvPr>
        </p:nvSpPr>
        <p:spPr>
          <a:xfrm>
            <a:off x="0" y="-136525"/>
            <a:ext cx="9144000" cy="1143000"/>
          </a:xfrm>
        </p:spPr>
        <p:txBody>
          <a:bodyPr/>
          <a:lstStyle/>
          <a:p>
            <a:r>
              <a:rPr lang="en-US" smtClean="0"/>
              <a:t>Macrophages</a:t>
            </a:r>
          </a:p>
        </p:txBody>
      </p:sp>
      <p:pic>
        <p:nvPicPr>
          <p:cNvPr id="53251" name="Picture 5" descr="inflammation lecture-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2834" y="1143000"/>
            <a:ext cx="6110111" cy="51752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58102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sz="4000" smtClean="0"/>
              <a:t>Other Cells in Chronic Inflammation</a:t>
            </a:r>
            <a:endParaRPr lang="en-US" smtClean="0"/>
          </a:p>
        </p:txBody>
      </p:sp>
      <p:sp>
        <p:nvSpPr>
          <p:cNvPr id="54275" name="Rectangle 3"/>
          <p:cNvSpPr>
            <a:spLocks noGrp="1" noChangeArrowheads="1"/>
          </p:cNvSpPr>
          <p:nvPr>
            <p:ph type="body" idx="1"/>
          </p:nvPr>
        </p:nvSpPr>
        <p:spPr>
          <a:xfrm>
            <a:off x="982133" y="1874838"/>
            <a:ext cx="7627056" cy="4572000"/>
          </a:xfrm>
        </p:spPr>
        <p:txBody>
          <a:bodyPr/>
          <a:lstStyle/>
          <a:p>
            <a:r>
              <a:rPr lang="en-US" smtClean="0"/>
              <a:t>Lymphocytes</a:t>
            </a:r>
          </a:p>
          <a:p>
            <a:pPr lvl="1"/>
            <a:r>
              <a:rPr lang="en-US" smtClean="0"/>
              <a:t>Produce inflammatory mediators </a:t>
            </a:r>
          </a:p>
          <a:p>
            <a:pPr lvl="1"/>
            <a:r>
              <a:rPr lang="en-US" smtClean="0"/>
              <a:t>Participate in c</a:t>
            </a:r>
            <a:r>
              <a:rPr lang="en-US" smtClean="0">
                <a:sym typeface="Symbol" pitchFamily="18" charset="2"/>
              </a:rPr>
              <a:t>ell-mediated immune reactions</a:t>
            </a:r>
          </a:p>
          <a:p>
            <a:pPr lvl="1"/>
            <a:r>
              <a:rPr lang="en-US" smtClean="0">
                <a:sym typeface="Symbol" pitchFamily="18" charset="2"/>
              </a:rPr>
              <a:t>Plasma cells produce antibody</a:t>
            </a:r>
            <a:r>
              <a:rPr lang="en-US" smtClean="0"/>
              <a:t> </a:t>
            </a:r>
          </a:p>
          <a:p>
            <a:pPr lvl="1"/>
            <a:r>
              <a:rPr lang="en-US" smtClean="0"/>
              <a:t>Lymphocytes and macrophages interact in a </a:t>
            </a:r>
            <a:br>
              <a:rPr lang="en-US" smtClean="0"/>
            </a:br>
            <a:r>
              <a:rPr lang="en-US" smtClean="0"/>
              <a:t>bi-directional fashion </a:t>
            </a:r>
          </a:p>
          <a:p>
            <a:endParaRPr lang="en-US" sz="2800" smtClean="0"/>
          </a:p>
        </p:txBody>
      </p:sp>
    </p:spTree>
    <p:extLst>
      <p:ext uri="{BB962C8B-B14F-4D97-AF65-F5344CB8AC3E}">
        <p14:creationId xmlns:p14="http://schemas.microsoft.com/office/powerpoint/2010/main" val="26877376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6"/>
          <p:cNvSpPr>
            <a:spLocks noGrp="1" noChangeArrowheads="1"/>
          </p:cNvSpPr>
          <p:nvPr>
            <p:ph type="title"/>
          </p:nvPr>
        </p:nvSpPr>
        <p:spPr>
          <a:xfrm>
            <a:off x="0" y="-136525"/>
            <a:ext cx="9144000" cy="1143000"/>
          </a:xfrm>
        </p:spPr>
        <p:txBody>
          <a:bodyPr/>
          <a:lstStyle/>
          <a:p>
            <a:r>
              <a:rPr lang="en-US" smtClean="0"/>
              <a:t>Chronic Inflammatory Cells</a:t>
            </a:r>
          </a:p>
        </p:txBody>
      </p:sp>
      <p:pic>
        <p:nvPicPr>
          <p:cNvPr id="55299" name="Picture 7" descr="inflammation lecture-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079" y="1143000"/>
            <a:ext cx="6110111" cy="51752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71464" name="Text Box 8"/>
          <p:cNvSpPr txBox="1">
            <a:spLocks noChangeArrowheads="1"/>
          </p:cNvSpPr>
          <p:nvPr/>
        </p:nvSpPr>
        <p:spPr bwMode="auto">
          <a:xfrm>
            <a:off x="3190523" y="3154363"/>
            <a:ext cx="1479892" cy="369332"/>
          </a:xfrm>
          <a:prstGeom prst="rect">
            <a:avLst/>
          </a:prstGeom>
          <a:noFill/>
          <a:ln w="12700">
            <a:noFill/>
            <a:miter lim="800000"/>
            <a:headEnd/>
            <a:tailEnd/>
          </a:ln>
          <a:effectLst/>
        </p:spPr>
        <p:txBody>
          <a:bodyPr wrap="none">
            <a:spAutoFit/>
          </a:bodyPr>
          <a:lstStyle/>
          <a:p>
            <a:pPr eaLnBrk="0" hangingPunct="0">
              <a:defRPr/>
            </a:pPr>
            <a:r>
              <a:rPr lang="en-US" sz="1800">
                <a:solidFill>
                  <a:srgbClr val="000000"/>
                </a:solidFill>
                <a:effectLst>
                  <a:outerShdw blurRad="38100" dist="38100" dir="2700000" algn="tl">
                    <a:srgbClr val="FFFFFF"/>
                  </a:outerShdw>
                </a:effectLst>
                <a:latin typeface="Arial" charset="0"/>
              </a:rPr>
              <a:t>Plasma cells</a:t>
            </a:r>
          </a:p>
        </p:txBody>
      </p:sp>
      <p:sp>
        <p:nvSpPr>
          <p:cNvPr id="1171465" name="Line 9"/>
          <p:cNvSpPr>
            <a:spLocks noChangeShapeType="1"/>
          </p:cNvSpPr>
          <p:nvPr/>
        </p:nvSpPr>
        <p:spPr bwMode="auto">
          <a:xfrm flipH="1">
            <a:off x="2946400" y="3336926"/>
            <a:ext cx="244123" cy="92075"/>
          </a:xfrm>
          <a:prstGeom prst="line">
            <a:avLst/>
          </a:prstGeom>
          <a:noFill/>
          <a:ln w="38100">
            <a:solidFill>
              <a:srgbClr val="000000"/>
            </a:solidFill>
            <a:round/>
            <a:headEnd/>
            <a:tailEnd type="triangle" w="med" len="med"/>
          </a:ln>
          <a:effectLst/>
        </p:spPr>
        <p:txBody>
          <a:bodyPr/>
          <a:lstStyle/>
          <a:p>
            <a:pPr eaLnBrk="0" hangingPunct="0">
              <a:defRPr/>
            </a:pPr>
            <a:endParaRPr lang="en-US">
              <a:effectLst>
                <a:outerShdw blurRad="38100" dist="38100" dir="2700000" algn="tl">
                  <a:srgbClr val="000000">
                    <a:alpha val="43137"/>
                  </a:srgbClr>
                </a:outerShdw>
              </a:effectLst>
            </a:endParaRPr>
          </a:p>
        </p:txBody>
      </p:sp>
      <p:sp>
        <p:nvSpPr>
          <p:cNvPr id="1171466" name="Line 10"/>
          <p:cNvSpPr>
            <a:spLocks noChangeShapeType="1"/>
          </p:cNvSpPr>
          <p:nvPr/>
        </p:nvSpPr>
        <p:spPr bwMode="auto">
          <a:xfrm flipH="1">
            <a:off x="3677356" y="3521076"/>
            <a:ext cx="163689" cy="365125"/>
          </a:xfrm>
          <a:prstGeom prst="line">
            <a:avLst/>
          </a:prstGeom>
          <a:noFill/>
          <a:ln w="38100">
            <a:solidFill>
              <a:srgbClr val="000000"/>
            </a:solidFill>
            <a:round/>
            <a:headEnd/>
            <a:tailEnd type="triangle" w="med" len="med"/>
          </a:ln>
          <a:effectLst/>
        </p:spPr>
        <p:txBody>
          <a:bodyPr/>
          <a:lstStyle/>
          <a:p>
            <a:pPr eaLnBrk="0" hangingPunct="0">
              <a:defRPr/>
            </a:pPr>
            <a:endParaRPr lang="en-US">
              <a:effectLst>
                <a:outerShdw blurRad="38100" dist="38100" dir="2700000" algn="tl">
                  <a:srgbClr val="000000">
                    <a:alpha val="43137"/>
                  </a:srgbClr>
                </a:outerShdw>
              </a:effectLst>
            </a:endParaRPr>
          </a:p>
        </p:txBody>
      </p:sp>
      <p:sp>
        <p:nvSpPr>
          <p:cNvPr id="1171467" name="Text Box 11"/>
          <p:cNvSpPr txBox="1">
            <a:spLocks noChangeArrowheads="1"/>
          </p:cNvSpPr>
          <p:nvPr/>
        </p:nvSpPr>
        <p:spPr bwMode="auto">
          <a:xfrm>
            <a:off x="5250745" y="3062288"/>
            <a:ext cx="1685077" cy="369332"/>
          </a:xfrm>
          <a:prstGeom prst="rect">
            <a:avLst/>
          </a:prstGeom>
          <a:noFill/>
          <a:ln w="12700">
            <a:noFill/>
            <a:miter lim="800000"/>
            <a:headEnd/>
            <a:tailEnd/>
          </a:ln>
          <a:effectLst/>
        </p:spPr>
        <p:txBody>
          <a:bodyPr wrap="none">
            <a:spAutoFit/>
          </a:bodyPr>
          <a:lstStyle/>
          <a:p>
            <a:pPr eaLnBrk="0" hangingPunct="0">
              <a:defRPr/>
            </a:pPr>
            <a:r>
              <a:rPr lang="en-US" sz="1800">
                <a:solidFill>
                  <a:srgbClr val="000000"/>
                </a:solidFill>
                <a:effectLst>
                  <a:outerShdw blurRad="38100" dist="38100" dir="2700000" algn="tl">
                    <a:srgbClr val="FFFFFF"/>
                  </a:outerShdw>
                </a:effectLst>
                <a:latin typeface="Arial" charset="0"/>
              </a:rPr>
              <a:t>Russell bodies</a:t>
            </a:r>
          </a:p>
        </p:txBody>
      </p:sp>
      <p:sp>
        <p:nvSpPr>
          <p:cNvPr id="1171468" name="Line 12"/>
          <p:cNvSpPr>
            <a:spLocks noChangeShapeType="1"/>
          </p:cNvSpPr>
          <p:nvPr/>
        </p:nvSpPr>
        <p:spPr bwMode="auto">
          <a:xfrm flipH="1">
            <a:off x="4468989" y="3429000"/>
            <a:ext cx="997655" cy="1244600"/>
          </a:xfrm>
          <a:prstGeom prst="line">
            <a:avLst/>
          </a:prstGeom>
          <a:noFill/>
          <a:ln w="38100">
            <a:solidFill>
              <a:srgbClr val="000000"/>
            </a:solidFill>
            <a:round/>
            <a:headEnd/>
            <a:tailEnd type="triangle" w="med" len="med"/>
          </a:ln>
          <a:effectLst/>
        </p:spPr>
        <p:txBody>
          <a:bodyPr/>
          <a:lstStyle/>
          <a:p>
            <a:pPr eaLnBrk="0" hangingPunct="0">
              <a:defRPr/>
            </a:pPr>
            <a:endParaRPr lang="en-US">
              <a:effectLst>
                <a:outerShdw blurRad="38100" dist="38100" dir="2700000" algn="tl">
                  <a:srgbClr val="000000">
                    <a:alpha val="43137"/>
                  </a:srgbClr>
                </a:outerShdw>
              </a:effectLst>
            </a:endParaRPr>
          </a:p>
        </p:txBody>
      </p:sp>
      <p:sp>
        <p:nvSpPr>
          <p:cNvPr id="1171469" name="Line 13"/>
          <p:cNvSpPr>
            <a:spLocks noChangeShapeType="1"/>
          </p:cNvSpPr>
          <p:nvPr/>
        </p:nvSpPr>
        <p:spPr bwMode="auto">
          <a:xfrm flipH="1" flipV="1">
            <a:off x="4793545" y="1600201"/>
            <a:ext cx="673100" cy="1463675"/>
          </a:xfrm>
          <a:prstGeom prst="line">
            <a:avLst/>
          </a:prstGeom>
          <a:noFill/>
          <a:ln w="38100">
            <a:solidFill>
              <a:srgbClr val="000000"/>
            </a:solidFill>
            <a:round/>
            <a:headEnd/>
            <a:tailEnd type="triangle" w="med" len="med"/>
          </a:ln>
          <a:effectLst/>
        </p:spPr>
        <p:txBody>
          <a:bodyPr/>
          <a:lstStyle/>
          <a:p>
            <a:pPr eaLnBrk="0" hangingPunct="0">
              <a:defRPr/>
            </a:pPr>
            <a:endParaRPr lang="en-US">
              <a:effectLst>
                <a:outerShdw blurRad="38100" dist="38100" dir="2700000" algn="tl">
                  <a:srgbClr val="000000">
                    <a:alpha val="43137"/>
                  </a:srgbClr>
                </a:outerShdw>
              </a:effectLst>
            </a:endParaRPr>
          </a:p>
        </p:txBody>
      </p:sp>
      <p:sp>
        <p:nvSpPr>
          <p:cNvPr id="1171470" name="Line 14"/>
          <p:cNvSpPr>
            <a:spLocks noChangeShapeType="1"/>
          </p:cNvSpPr>
          <p:nvPr/>
        </p:nvSpPr>
        <p:spPr bwMode="auto">
          <a:xfrm flipV="1">
            <a:off x="5658556" y="2584450"/>
            <a:ext cx="0" cy="547688"/>
          </a:xfrm>
          <a:prstGeom prst="line">
            <a:avLst/>
          </a:prstGeom>
          <a:noFill/>
          <a:ln w="38100">
            <a:solidFill>
              <a:srgbClr val="000000"/>
            </a:solidFill>
            <a:round/>
            <a:headEnd/>
            <a:tailEnd type="triangle" w="med" len="med"/>
          </a:ln>
          <a:effectLst/>
        </p:spPr>
        <p:txBody>
          <a:bodyPr/>
          <a:lstStyle/>
          <a:p>
            <a:pPr eaLnBrk="0" hangingPunct="0">
              <a:defRPr/>
            </a:pPr>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782403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sz="4000" smtClean="0"/>
              <a:t>Other Cells in Chronic Inflammation</a:t>
            </a:r>
            <a:endParaRPr lang="en-US" smtClean="0"/>
          </a:p>
        </p:txBody>
      </p:sp>
      <p:sp>
        <p:nvSpPr>
          <p:cNvPr id="57347" name="Rectangle 3"/>
          <p:cNvSpPr>
            <a:spLocks noGrp="1" noChangeArrowheads="1"/>
          </p:cNvSpPr>
          <p:nvPr>
            <p:ph type="body" idx="1"/>
          </p:nvPr>
        </p:nvSpPr>
        <p:spPr>
          <a:xfrm>
            <a:off x="968023" y="1676400"/>
            <a:ext cx="7667978" cy="4572000"/>
          </a:xfrm>
        </p:spPr>
        <p:txBody>
          <a:bodyPr/>
          <a:lstStyle/>
          <a:p>
            <a:r>
              <a:rPr lang="en-US" smtClean="0"/>
              <a:t>Eosinophils</a:t>
            </a:r>
          </a:p>
          <a:p>
            <a:pPr lvl="1"/>
            <a:r>
              <a:rPr lang="en-US" smtClean="0"/>
              <a:t>Immune reactions mediated by IgE</a:t>
            </a:r>
          </a:p>
          <a:p>
            <a:pPr lvl="1"/>
            <a:r>
              <a:rPr lang="en-US" smtClean="0"/>
              <a:t>Parasitic infections </a:t>
            </a:r>
          </a:p>
          <a:p>
            <a:pPr lvl="2"/>
            <a:r>
              <a:rPr lang="en-US" smtClean="0"/>
              <a:t>Eosinophil granules contain a protein that is </a:t>
            </a:r>
            <a:br>
              <a:rPr lang="en-US" smtClean="0"/>
            </a:br>
            <a:r>
              <a:rPr lang="en-US" smtClean="0"/>
              <a:t>toxic to parasites </a:t>
            </a:r>
          </a:p>
          <a:p>
            <a:r>
              <a:rPr lang="en-US" smtClean="0"/>
              <a:t>Mast cells</a:t>
            </a:r>
            <a:endParaRPr lang="en-US" sz="2800" smtClean="0"/>
          </a:p>
          <a:p>
            <a:pPr lvl="1"/>
            <a:r>
              <a:rPr lang="en-US" smtClean="0"/>
              <a:t>Release mediators (histamine) and cytokines</a:t>
            </a:r>
          </a:p>
          <a:p>
            <a:endParaRPr lang="en-US" sz="2800" smtClean="0"/>
          </a:p>
        </p:txBody>
      </p:sp>
    </p:spTree>
    <p:extLst>
      <p:ext uri="{BB962C8B-B14F-4D97-AF65-F5344CB8AC3E}">
        <p14:creationId xmlns:p14="http://schemas.microsoft.com/office/powerpoint/2010/main" val="27223064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a:xfrm>
            <a:off x="0" y="-92075"/>
            <a:ext cx="9144000" cy="1143000"/>
          </a:xfrm>
        </p:spPr>
        <p:txBody>
          <a:bodyPr/>
          <a:lstStyle/>
          <a:p>
            <a:r>
              <a:rPr lang="en-US" smtClean="0"/>
              <a:t>Eosinophil Morphology</a:t>
            </a:r>
          </a:p>
        </p:txBody>
      </p:sp>
      <p:pic>
        <p:nvPicPr>
          <p:cNvPr id="58371" name="Picture 5" descr="P3100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778" y="1281113"/>
            <a:ext cx="5644444" cy="50736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1237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152400"/>
            <a:ext cx="9144000" cy="1143000"/>
          </a:xfrm>
        </p:spPr>
        <p:txBody>
          <a:bodyPr/>
          <a:lstStyle/>
          <a:p>
            <a:r>
              <a:rPr lang="en-US" smtClean="0"/>
              <a:t>Chronic Cellulitis</a:t>
            </a:r>
          </a:p>
        </p:txBody>
      </p:sp>
      <p:pic>
        <p:nvPicPr>
          <p:cNvPr id="59395" name="Picture 3" descr="P2150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245" y="987426"/>
            <a:ext cx="6022622" cy="54133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99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smtClean="0"/>
              <a:t>Pathologic Hyperplasia</a:t>
            </a:r>
          </a:p>
        </p:txBody>
      </p:sp>
      <p:sp>
        <p:nvSpPr>
          <p:cNvPr id="13315" name="Rectangle 3"/>
          <p:cNvSpPr>
            <a:spLocks noGrp="1" noChangeArrowheads="1"/>
          </p:cNvSpPr>
          <p:nvPr>
            <p:ph idx="1"/>
          </p:nvPr>
        </p:nvSpPr>
        <p:spPr>
          <a:xfrm>
            <a:off x="457200" y="2286000"/>
            <a:ext cx="8229600" cy="3840163"/>
          </a:xfrm>
        </p:spPr>
        <p:txBody>
          <a:bodyPr/>
          <a:lstStyle/>
          <a:p>
            <a:r>
              <a:rPr lang="en-US" b="1" dirty="0" smtClean="0"/>
              <a:t>Excessive hormone stimulation</a:t>
            </a:r>
          </a:p>
          <a:p>
            <a:pPr>
              <a:buFontTx/>
              <a:buNone/>
            </a:pPr>
            <a:r>
              <a:rPr lang="en-US" b="1" dirty="0" smtClean="0"/>
              <a:t>            Endometrial hyperplasia</a:t>
            </a:r>
          </a:p>
          <a:p>
            <a:pPr>
              <a:buFontTx/>
              <a:buNone/>
            </a:pPr>
            <a:r>
              <a:rPr lang="en-US" b="1" dirty="0" smtClean="0"/>
              <a:t>            Prostatic hyperplasia</a:t>
            </a:r>
          </a:p>
          <a:p>
            <a:r>
              <a:rPr lang="en-US" b="1" dirty="0" smtClean="0"/>
              <a:t>Viral infections </a:t>
            </a:r>
          </a:p>
          <a:p>
            <a:pPr>
              <a:buFontTx/>
              <a:buNone/>
            </a:pPr>
            <a:r>
              <a:rPr lang="en-US" b="1" dirty="0" smtClean="0"/>
              <a:t>            Papilloma virus (warts)</a:t>
            </a:r>
          </a:p>
        </p:txBody>
      </p:sp>
    </p:spTree>
    <p:extLst>
      <p:ext uri="{BB962C8B-B14F-4D97-AF65-F5344CB8AC3E}">
        <p14:creationId xmlns:p14="http://schemas.microsoft.com/office/powerpoint/2010/main" val="33789744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mtClean="0"/>
              <a:t>Granulomatous Inflammation</a:t>
            </a:r>
          </a:p>
        </p:txBody>
      </p:sp>
      <p:sp>
        <p:nvSpPr>
          <p:cNvPr id="60419" name="Rectangle 3"/>
          <p:cNvSpPr>
            <a:spLocks noGrp="1" noChangeArrowheads="1"/>
          </p:cNvSpPr>
          <p:nvPr>
            <p:ph type="body" idx="1"/>
          </p:nvPr>
        </p:nvSpPr>
        <p:spPr>
          <a:xfrm>
            <a:off x="440267" y="1905000"/>
            <a:ext cx="8398933" cy="4114800"/>
          </a:xfrm>
        </p:spPr>
        <p:txBody>
          <a:bodyPr/>
          <a:lstStyle/>
          <a:p>
            <a:r>
              <a:rPr lang="en-US" smtClean="0"/>
              <a:t>Distinctive pattern of chronic inflammation </a:t>
            </a:r>
          </a:p>
          <a:p>
            <a:pPr lvl="1"/>
            <a:r>
              <a:rPr lang="en-US" smtClean="0"/>
              <a:t>Predominant cell type is an activated macrophage with a modified epithelial-like (epithelioid) appearance </a:t>
            </a:r>
          </a:p>
          <a:p>
            <a:pPr lvl="1"/>
            <a:r>
              <a:rPr lang="en-US" smtClean="0"/>
              <a:t>Giant cells may or may not be present</a:t>
            </a:r>
          </a:p>
          <a:p>
            <a:r>
              <a:rPr lang="en-US" smtClean="0"/>
              <a:t>Granuloma: </a:t>
            </a:r>
            <a:br>
              <a:rPr lang="en-US" smtClean="0"/>
            </a:br>
            <a:r>
              <a:rPr lang="en-US" smtClean="0"/>
              <a:t>Focal area of granulomatous inflammation </a:t>
            </a:r>
          </a:p>
        </p:txBody>
      </p:sp>
    </p:spTree>
    <p:extLst>
      <p:ext uri="{BB962C8B-B14F-4D97-AF65-F5344CB8AC3E}">
        <p14:creationId xmlns:p14="http://schemas.microsoft.com/office/powerpoint/2010/main" val="39278397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smtClean="0"/>
              <a:t>Granulomatous Inflammation</a:t>
            </a:r>
          </a:p>
        </p:txBody>
      </p:sp>
      <p:sp>
        <p:nvSpPr>
          <p:cNvPr id="61443" name="Rectangle 3"/>
          <p:cNvSpPr>
            <a:spLocks noGrp="1" noChangeArrowheads="1"/>
          </p:cNvSpPr>
          <p:nvPr>
            <p:ph type="body" idx="1"/>
          </p:nvPr>
        </p:nvSpPr>
        <p:spPr>
          <a:xfrm>
            <a:off x="914400" y="1905000"/>
            <a:ext cx="7518400" cy="4114800"/>
          </a:xfrm>
        </p:spPr>
        <p:txBody>
          <a:bodyPr/>
          <a:lstStyle/>
          <a:p>
            <a:r>
              <a:rPr lang="en-US" smtClean="0"/>
              <a:t>Foreign body granulomas: </a:t>
            </a:r>
            <a:br>
              <a:rPr lang="en-US" smtClean="0"/>
            </a:br>
            <a:r>
              <a:rPr lang="en-US" smtClean="0"/>
              <a:t>Form when foreign material is too large to be engulfed by a single macrophage</a:t>
            </a:r>
          </a:p>
          <a:p>
            <a:r>
              <a:rPr lang="en-US" smtClean="0"/>
              <a:t>Immune granulomas: </a:t>
            </a:r>
            <a:br>
              <a:rPr lang="en-US" smtClean="0"/>
            </a:br>
            <a:r>
              <a:rPr lang="en-US" smtClean="0"/>
              <a:t>Insoluble or poorly soluble particles elicit a cell-mediated immune response</a:t>
            </a:r>
          </a:p>
          <a:p>
            <a:endParaRPr lang="en-US" smtClean="0"/>
          </a:p>
          <a:p>
            <a:endParaRPr lang="en-US" smtClean="0"/>
          </a:p>
        </p:txBody>
      </p:sp>
    </p:spTree>
    <p:extLst>
      <p:ext uri="{BB962C8B-B14F-4D97-AF65-F5344CB8AC3E}">
        <p14:creationId xmlns:p14="http://schemas.microsoft.com/office/powerpoint/2010/main" val="39046715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304800"/>
            <a:ext cx="9144000" cy="1143000"/>
          </a:xfrm>
        </p:spPr>
        <p:txBody>
          <a:bodyPr/>
          <a:lstStyle/>
          <a:p>
            <a:r>
              <a:rPr lang="en-US" sz="4200" smtClean="0"/>
              <a:t>Granulomatous Response to Suture</a:t>
            </a:r>
          </a:p>
        </p:txBody>
      </p:sp>
      <p:pic>
        <p:nvPicPr>
          <p:cNvPr id="62467" name="Picture 3" descr="P2150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690" y="865189"/>
            <a:ext cx="6025444" cy="54133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0992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obbins_03_14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728" y="2514600"/>
            <a:ext cx="8339667" cy="426291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104450" name="Rectangle 4"/>
          <p:cNvSpPr>
            <a:spLocks noGrp="1" noChangeArrowheads="1"/>
          </p:cNvSpPr>
          <p:nvPr>
            <p:ph type="title"/>
          </p:nvPr>
        </p:nvSpPr>
        <p:spPr>
          <a:xfrm>
            <a:off x="142523" y="0"/>
            <a:ext cx="8858956" cy="762000"/>
          </a:xfrm>
        </p:spPr>
        <p:txBody>
          <a:bodyPr/>
          <a:lstStyle/>
          <a:p>
            <a:r>
              <a:rPr lang="en-US" dirty="0" smtClean="0"/>
              <a:t>Chemical Mediators of Inflammation</a:t>
            </a:r>
          </a:p>
        </p:txBody>
      </p:sp>
      <p:sp>
        <p:nvSpPr>
          <p:cNvPr id="104451" name="Rectangle 5"/>
          <p:cNvSpPr>
            <a:spLocks noGrp="1" noChangeArrowheads="1"/>
          </p:cNvSpPr>
          <p:nvPr>
            <p:ph type="body" idx="1"/>
          </p:nvPr>
        </p:nvSpPr>
        <p:spPr>
          <a:xfrm>
            <a:off x="345723" y="762000"/>
            <a:ext cx="8466667" cy="2133600"/>
          </a:xfrm>
        </p:spPr>
        <p:txBody>
          <a:bodyPr>
            <a:normAutofit fontScale="55000" lnSpcReduction="20000"/>
          </a:bodyPr>
          <a:lstStyle/>
          <a:p>
            <a:pPr>
              <a:lnSpc>
                <a:spcPct val="90000"/>
              </a:lnSpc>
            </a:pPr>
            <a:r>
              <a:rPr lang="en-US" dirty="0" smtClean="0"/>
              <a:t>General principles of chemical mediators</a:t>
            </a:r>
            <a:r>
              <a:rPr lang="en-US" sz="3600" dirty="0" smtClean="0"/>
              <a:t> </a:t>
            </a:r>
          </a:p>
          <a:p>
            <a:pPr lvl="1">
              <a:lnSpc>
                <a:spcPct val="90000"/>
              </a:lnSpc>
            </a:pPr>
            <a:r>
              <a:rPr lang="en-US" dirty="0" smtClean="0"/>
              <a:t>May be derived from plasma or cells</a:t>
            </a:r>
          </a:p>
          <a:p>
            <a:pPr lvl="1">
              <a:lnSpc>
                <a:spcPct val="90000"/>
              </a:lnSpc>
            </a:pPr>
            <a:r>
              <a:rPr lang="en-US" dirty="0" smtClean="0"/>
              <a:t>Most bind to specific receptors on target cells</a:t>
            </a:r>
          </a:p>
          <a:p>
            <a:pPr lvl="1">
              <a:lnSpc>
                <a:spcPct val="90000"/>
              </a:lnSpc>
            </a:pPr>
            <a:r>
              <a:rPr lang="en-US" dirty="0" smtClean="0"/>
              <a:t>Can stimulate release of mediators by target cells, which may amplify or ameliorate the inflammatory response</a:t>
            </a:r>
          </a:p>
          <a:p>
            <a:pPr lvl="1">
              <a:lnSpc>
                <a:spcPct val="90000"/>
              </a:lnSpc>
            </a:pPr>
            <a:r>
              <a:rPr lang="en-US" dirty="0" smtClean="0"/>
              <a:t>May act on one or a few target cells, have widespread targets, and may have differing effects depending on cell and tissue types</a:t>
            </a:r>
            <a:endParaRPr lang="en-US" sz="3200" dirty="0" smtClean="0"/>
          </a:p>
          <a:p>
            <a:pPr lvl="1">
              <a:lnSpc>
                <a:spcPct val="90000"/>
              </a:lnSpc>
            </a:pPr>
            <a:r>
              <a:rPr lang="en-US" dirty="0" smtClean="0"/>
              <a:t>Usually short-lived </a:t>
            </a:r>
          </a:p>
          <a:p>
            <a:pPr lvl="1">
              <a:lnSpc>
                <a:spcPct val="90000"/>
              </a:lnSpc>
            </a:pPr>
            <a:r>
              <a:rPr lang="en-US" dirty="0" smtClean="0"/>
              <a:t>Most have the potential to cause harmful effects 	</a:t>
            </a:r>
          </a:p>
        </p:txBody>
      </p:sp>
    </p:spTree>
    <p:extLst>
      <p:ext uri="{BB962C8B-B14F-4D97-AF65-F5344CB8AC3E}">
        <p14:creationId xmlns:p14="http://schemas.microsoft.com/office/powerpoint/2010/main" val="2524457027"/>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5"/>
          <p:cNvSpPr>
            <a:spLocks noGrp="1" noChangeArrowheads="1"/>
          </p:cNvSpPr>
          <p:nvPr>
            <p:ph type="title"/>
          </p:nvPr>
        </p:nvSpPr>
        <p:spPr>
          <a:xfrm>
            <a:off x="142523" y="228600"/>
            <a:ext cx="8930922" cy="1143000"/>
          </a:xfrm>
        </p:spPr>
        <p:txBody>
          <a:bodyPr/>
          <a:lstStyle/>
          <a:p>
            <a:r>
              <a:rPr lang="en-US" smtClean="0"/>
              <a:t>Chemical Mediators of Inflammation</a:t>
            </a:r>
          </a:p>
        </p:txBody>
      </p:sp>
      <p:sp>
        <p:nvSpPr>
          <p:cNvPr id="106499" name="Rectangle 6"/>
          <p:cNvSpPr>
            <a:spLocks noGrp="1" noChangeArrowheads="1"/>
          </p:cNvSpPr>
          <p:nvPr>
            <p:ph type="body" sz="half" idx="1"/>
          </p:nvPr>
        </p:nvSpPr>
        <p:spPr>
          <a:xfrm>
            <a:off x="169333" y="1600200"/>
            <a:ext cx="4714523" cy="4495800"/>
          </a:xfrm>
        </p:spPr>
        <p:txBody>
          <a:bodyPr>
            <a:normAutofit/>
          </a:bodyPr>
          <a:lstStyle/>
          <a:p>
            <a:r>
              <a:rPr lang="en-US" u="sng" dirty="0" smtClean="0"/>
              <a:t>Vasoactive mediators</a:t>
            </a:r>
            <a:r>
              <a:rPr lang="en-US" sz="2400" dirty="0" smtClean="0"/>
              <a:t> </a:t>
            </a:r>
          </a:p>
          <a:p>
            <a:pPr lvl="1"/>
            <a:r>
              <a:rPr lang="en-US" dirty="0" smtClean="0"/>
              <a:t>Histamine </a:t>
            </a:r>
          </a:p>
          <a:p>
            <a:pPr lvl="1"/>
            <a:r>
              <a:rPr lang="en-US" dirty="0" err="1" smtClean="0"/>
              <a:t>Bradykinin</a:t>
            </a:r>
            <a:endParaRPr lang="en-US" dirty="0" smtClean="0"/>
          </a:p>
          <a:p>
            <a:pPr lvl="1"/>
            <a:r>
              <a:rPr lang="en-US" dirty="0" smtClean="0"/>
              <a:t>Complement (C3a, C5a)</a:t>
            </a:r>
          </a:p>
          <a:p>
            <a:pPr lvl="1"/>
            <a:r>
              <a:rPr lang="en-US" dirty="0" smtClean="0"/>
              <a:t>Prostaglandins/</a:t>
            </a:r>
            <a:r>
              <a:rPr lang="en-US" dirty="0" err="1" smtClean="0"/>
              <a:t>leukotrienes</a:t>
            </a:r>
            <a:endParaRPr lang="en-US" dirty="0" smtClean="0"/>
          </a:p>
          <a:p>
            <a:pPr lvl="1"/>
            <a:r>
              <a:rPr lang="en-US" dirty="0" smtClean="0"/>
              <a:t>Platelet activating factor</a:t>
            </a:r>
          </a:p>
          <a:p>
            <a:pPr lvl="1"/>
            <a:r>
              <a:rPr lang="en-US" dirty="0" smtClean="0"/>
              <a:t>Nitric oxide</a:t>
            </a:r>
          </a:p>
        </p:txBody>
      </p:sp>
      <p:sp>
        <p:nvSpPr>
          <p:cNvPr id="106500" name="Rectangle 7"/>
          <p:cNvSpPr>
            <a:spLocks noGrp="1" noChangeArrowheads="1"/>
          </p:cNvSpPr>
          <p:nvPr>
            <p:ph type="body" sz="half" idx="2"/>
          </p:nvPr>
        </p:nvSpPr>
        <p:spPr>
          <a:xfrm>
            <a:off x="4842933" y="1600200"/>
            <a:ext cx="4267200" cy="4114800"/>
          </a:xfrm>
        </p:spPr>
        <p:txBody>
          <a:bodyPr>
            <a:normAutofit/>
          </a:bodyPr>
          <a:lstStyle/>
          <a:p>
            <a:r>
              <a:rPr lang="en-US" u="sng" dirty="0" smtClean="0"/>
              <a:t>Chemotactic factors</a:t>
            </a:r>
            <a:r>
              <a:rPr lang="en-US" sz="2400" dirty="0" smtClean="0"/>
              <a:t> </a:t>
            </a:r>
          </a:p>
          <a:p>
            <a:pPr lvl="1"/>
            <a:r>
              <a:rPr lang="en-US" dirty="0" smtClean="0"/>
              <a:t>Complement (C5a)</a:t>
            </a:r>
          </a:p>
          <a:p>
            <a:pPr lvl="1"/>
            <a:r>
              <a:rPr lang="en-US" dirty="0" smtClean="0"/>
              <a:t>Leukotriene (B4)</a:t>
            </a:r>
          </a:p>
          <a:p>
            <a:pPr lvl="1"/>
            <a:r>
              <a:rPr lang="en-US" dirty="0" smtClean="0"/>
              <a:t>Platelet activating factor</a:t>
            </a:r>
          </a:p>
          <a:p>
            <a:pPr lvl="1"/>
            <a:r>
              <a:rPr lang="en-US" dirty="0" smtClean="0"/>
              <a:t>Cytokines (IL-1, TNF)</a:t>
            </a:r>
          </a:p>
          <a:p>
            <a:pPr lvl="1"/>
            <a:r>
              <a:rPr lang="en-US" dirty="0" err="1" smtClean="0"/>
              <a:t>Chemokines</a:t>
            </a:r>
            <a:endParaRPr lang="en-US" dirty="0" smtClean="0"/>
          </a:p>
          <a:p>
            <a:pPr lvl="1"/>
            <a:r>
              <a:rPr lang="en-US" dirty="0" smtClean="0"/>
              <a:t>Nitric oxide</a:t>
            </a:r>
          </a:p>
        </p:txBody>
      </p:sp>
    </p:spTree>
    <p:extLst>
      <p:ext uri="{BB962C8B-B14F-4D97-AF65-F5344CB8AC3E}">
        <p14:creationId xmlns:p14="http://schemas.microsoft.com/office/powerpoint/2010/main" val="1263481100"/>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4"/>
          <p:cNvSpPr>
            <a:spLocks noGrp="1" noChangeArrowheads="1"/>
          </p:cNvSpPr>
          <p:nvPr>
            <p:ph type="title"/>
          </p:nvPr>
        </p:nvSpPr>
        <p:spPr>
          <a:xfrm>
            <a:off x="-1" y="27562"/>
            <a:ext cx="5552661" cy="1496438"/>
          </a:xfrm>
        </p:spPr>
        <p:txBody>
          <a:bodyPr/>
          <a:lstStyle/>
          <a:p>
            <a:r>
              <a:rPr lang="en-US" dirty="0" smtClean="0"/>
              <a:t>Histamine</a:t>
            </a:r>
          </a:p>
        </p:txBody>
      </p:sp>
      <p:sp>
        <p:nvSpPr>
          <p:cNvPr id="107523" name="Rectangle 5"/>
          <p:cNvSpPr>
            <a:spLocks noGrp="1" noChangeArrowheads="1"/>
          </p:cNvSpPr>
          <p:nvPr>
            <p:ph type="body" idx="1"/>
          </p:nvPr>
        </p:nvSpPr>
        <p:spPr>
          <a:xfrm>
            <a:off x="304800" y="1752600"/>
            <a:ext cx="4876800" cy="4191000"/>
          </a:xfrm>
        </p:spPr>
        <p:txBody>
          <a:bodyPr>
            <a:noAutofit/>
          </a:bodyPr>
          <a:lstStyle/>
          <a:p>
            <a:r>
              <a:rPr lang="en-US" sz="2000" dirty="0" smtClean="0"/>
              <a:t>Mast cells (also basophils and platelets)</a:t>
            </a:r>
          </a:p>
          <a:p>
            <a:r>
              <a:rPr lang="en-US" sz="2000" dirty="0" smtClean="0"/>
              <a:t>Release mechanisms</a:t>
            </a:r>
          </a:p>
          <a:p>
            <a:pPr lvl="1"/>
            <a:r>
              <a:rPr lang="en-US" sz="2000" dirty="0" smtClean="0"/>
              <a:t>Binding of antigen (allergen) to </a:t>
            </a:r>
            <a:r>
              <a:rPr lang="en-US" sz="2000" dirty="0" err="1" smtClean="0"/>
              <a:t>IgE</a:t>
            </a:r>
            <a:r>
              <a:rPr lang="en-US" sz="2000" dirty="0" smtClean="0"/>
              <a:t> on mast cells releases histamine-containing granules</a:t>
            </a:r>
          </a:p>
          <a:p>
            <a:pPr lvl="1"/>
            <a:r>
              <a:rPr lang="en-US" sz="2000" dirty="0" smtClean="0"/>
              <a:t>Release by </a:t>
            </a:r>
            <a:r>
              <a:rPr lang="en-US" sz="2000" dirty="0" err="1" smtClean="0"/>
              <a:t>nonimmune</a:t>
            </a:r>
            <a:r>
              <a:rPr lang="en-US" sz="2000" dirty="0" smtClean="0"/>
              <a:t> mechanisms such as cold, trauma, or other chemical mediators</a:t>
            </a:r>
          </a:p>
          <a:p>
            <a:pPr lvl="1"/>
            <a:r>
              <a:rPr lang="en-US" sz="2000" dirty="0" smtClean="0"/>
              <a:t>Release by other mediators</a:t>
            </a:r>
          </a:p>
          <a:p>
            <a:r>
              <a:rPr lang="en-US" sz="2000" dirty="0" smtClean="0"/>
              <a:t>Dilates arterioles and increases permeability of </a:t>
            </a:r>
            <a:r>
              <a:rPr lang="en-US" sz="2000" dirty="0" err="1" smtClean="0"/>
              <a:t>venules</a:t>
            </a:r>
            <a:r>
              <a:rPr lang="en-US" sz="2000" dirty="0" smtClean="0"/>
              <a:t> (wheal and flare reaction)  </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2661" y="80265"/>
            <a:ext cx="3352800" cy="6777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999860785"/>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smtClean="0"/>
              <a:t>Complement</a:t>
            </a:r>
          </a:p>
        </p:txBody>
      </p:sp>
      <p:sp>
        <p:nvSpPr>
          <p:cNvPr id="109571" name="Rectangle 3"/>
          <p:cNvSpPr>
            <a:spLocks noGrp="1" noChangeArrowheads="1"/>
          </p:cNvSpPr>
          <p:nvPr>
            <p:ph type="body" idx="1"/>
          </p:nvPr>
        </p:nvSpPr>
        <p:spPr>
          <a:xfrm>
            <a:off x="778933" y="1447800"/>
            <a:ext cx="8669867" cy="4876800"/>
          </a:xfrm>
        </p:spPr>
        <p:txBody>
          <a:bodyPr/>
          <a:lstStyle/>
          <a:p>
            <a:pPr>
              <a:lnSpc>
                <a:spcPct val="80000"/>
              </a:lnSpc>
            </a:pPr>
            <a:r>
              <a:rPr lang="en-US" smtClean="0"/>
              <a:t>Proteins found in greatest concentration in </a:t>
            </a:r>
            <a:br>
              <a:rPr lang="en-US" smtClean="0"/>
            </a:br>
            <a:r>
              <a:rPr lang="en-US" smtClean="0"/>
              <a:t>the plasma</a:t>
            </a:r>
          </a:p>
          <a:p>
            <a:pPr>
              <a:lnSpc>
                <a:spcPct val="80000"/>
              </a:lnSpc>
            </a:pPr>
            <a:r>
              <a:rPr lang="en-US" smtClean="0"/>
              <a:t>Require activation</a:t>
            </a:r>
          </a:p>
          <a:p>
            <a:pPr>
              <a:lnSpc>
                <a:spcPct val="80000"/>
              </a:lnSpc>
            </a:pPr>
            <a:r>
              <a:rPr lang="en-US" smtClean="0"/>
              <a:t>Increase vascular permeability and cause vasodilation</a:t>
            </a:r>
            <a:r>
              <a:rPr lang="en-US" sz="2800" smtClean="0"/>
              <a:t> </a:t>
            </a:r>
          </a:p>
          <a:p>
            <a:pPr lvl="1">
              <a:lnSpc>
                <a:spcPct val="80000"/>
              </a:lnSpc>
            </a:pPr>
            <a:r>
              <a:rPr lang="en-US" smtClean="0"/>
              <a:t>Mainly by releasing histamine from mast cells</a:t>
            </a:r>
          </a:p>
          <a:p>
            <a:pPr>
              <a:lnSpc>
                <a:spcPct val="80000"/>
              </a:lnSpc>
            </a:pPr>
            <a:r>
              <a:rPr lang="en-US" smtClean="0"/>
              <a:t>Increase leukocyte adhesion, chemotaxis, and activation</a:t>
            </a:r>
          </a:p>
          <a:p>
            <a:pPr>
              <a:lnSpc>
                <a:spcPct val="80000"/>
              </a:lnSpc>
            </a:pPr>
            <a:r>
              <a:rPr lang="en-US" smtClean="0"/>
              <a:t>C3b attaches to bacterial wall and enhances phagocytosis by neutrophils &amp; macrophages</a:t>
            </a:r>
          </a:p>
          <a:p>
            <a:pPr>
              <a:lnSpc>
                <a:spcPct val="80000"/>
              </a:lnSpc>
            </a:pPr>
            <a:endParaRPr lang="en-US" sz="2800" smtClean="0"/>
          </a:p>
          <a:p>
            <a:pPr lvl="1">
              <a:lnSpc>
                <a:spcPct val="80000"/>
              </a:lnSpc>
            </a:pPr>
            <a:endParaRPr lang="en-US" sz="2400" smtClean="0"/>
          </a:p>
        </p:txBody>
      </p:sp>
    </p:spTree>
    <p:extLst>
      <p:ext uri="{BB962C8B-B14F-4D97-AF65-F5344CB8AC3E}">
        <p14:creationId xmlns:p14="http://schemas.microsoft.com/office/powerpoint/2010/main" val="194132476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618067" y="685800"/>
            <a:ext cx="7984067" cy="685800"/>
          </a:xfrm>
        </p:spPr>
        <p:txBody>
          <a:bodyPr>
            <a:normAutofit fontScale="90000"/>
          </a:bodyPr>
          <a:lstStyle/>
          <a:p>
            <a:r>
              <a:rPr lang="en-US" sz="4000" smtClean="0"/>
              <a:t>Bradykinin</a:t>
            </a:r>
          </a:p>
        </p:txBody>
      </p:sp>
      <p:sp>
        <p:nvSpPr>
          <p:cNvPr id="12291" name="Rectangle 3"/>
          <p:cNvSpPr>
            <a:spLocks noGrp="1" noChangeArrowheads="1"/>
          </p:cNvSpPr>
          <p:nvPr>
            <p:ph type="body" idx="1"/>
          </p:nvPr>
        </p:nvSpPr>
        <p:spPr>
          <a:xfrm>
            <a:off x="752123" y="2057400"/>
            <a:ext cx="7802033" cy="4114800"/>
          </a:xfrm>
        </p:spPr>
        <p:txBody>
          <a:bodyPr/>
          <a:lstStyle/>
          <a:p>
            <a:pPr>
              <a:defRPr/>
            </a:pPr>
            <a:r>
              <a:rPr lang="en-US" dirty="0"/>
              <a:t>Small peptide released from plasma precursors</a:t>
            </a:r>
          </a:p>
          <a:p>
            <a:pPr>
              <a:defRPr/>
            </a:pPr>
            <a:r>
              <a:rPr lang="en-US" dirty="0"/>
              <a:t>Increases vascular permeability</a:t>
            </a:r>
          </a:p>
          <a:p>
            <a:pPr>
              <a:defRPr/>
            </a:pPr>
            <a:r>
              <a:rPr lang="en-US" dirty="0"/>
              <a:t>Dilates blood vessels</a:t>
            </a:r>
          </a:p>
          <a:p>
            <a:pPr>
              <a:defRPr/>
            </a:pPr>
            <a:r>
              <a:rPr lang="en-US" dirty="0"/>
              <a:t>Causes </a:t>
            </a:r>
            <a:r>
              <a:rPr lang="en-US" dirty="0">
                <a:solidFill>
                  <a:schemeClr val="tx2">
                    <a:lumMod val="60000"/>
                    <a:lumOff val="40000"/>
                  </a:schemeClr>
                </a:solidFill>
              </a:rPr>
              <a:t>pain</a:t>
            </a:r>
          </a:p>
          <a:p>
            <a:pPr>
              <a:defRPr/>
            </a:pPr>
            <a:r>
              <a:rPr lang="en-US" dirty="0"/>
              <a:t>Rapid inactivation</a:t>
            </a:r>
          </a:p>
        </p:txBody>
      </p:sp>
    </p:spTree>
    <p:extLst>
      <p:ext uri="{BB962C8B-B14F-4D97-AF65-F5344CB8AC3E}">
        <p14:creationId xmlns:p14="http://schemas.microsoft.com/office/powerpoint/2010/main" val="4181592563"/>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0" y="142875"/>
            <a:ext cx="9144000" cy="1143000"/>
          </a:xfrm>
        </p:spPr>
        <p:txBody>
          <a:bodyPr/>
          <a:lstStyle/>
          <a:p>
            <a:r>
              <a:rPr lang="en-US" smtClean="0"/>
              <a:t>Arachidonic Acid Metabolites</a:t>
            </a:r>
          </a:p>
        </p:txBody>
      </p:sp>
      <p:sp>
        <p:nvSpPr>
          <p:cNvPr id="334851" name="Rectangle 3"/>
          <p:cNvSpPr>
            <a:spLocks noGrp="1" noChangeArrowheads="1"/>
          </p:cNvSpPr>
          <p:nvPr>
            <p:ph type="body" idx="1"/>
          </p:nvPr>
        </p:nvSpPr>
        <p:spPr>
          <a:xfrm>
            <a:off x="670278" y="1371600"/>
            <a:ext cx="8128000" cy="5029200"/>
          </a:xfrm>
        </p:spPr>
        <p:txBody>
          <a:bodyPr/>
          <a:lstStyle/>
          <a:p>
            <a:pPr>
              <a:lnSpc>
                <a:spcPct val="80000"/>
              </a:lnSpc>
            </a:pPr>
            <a:r>
              <a:rPr lang="en-US" sz="2800" smtClean="0"/>
              <a:t>Prostaglandins</a:t>
            </a:r>
          </a:p>
          <a:p>
            <a:pPr lvl="1">
              <a:lnSpc>
                <a:spcPct val="80000"/>
              </a:lnSpc>
            </a:pPr>
            <a:r>
              <a:rPr lang="en-US" sz="2400" smtClean="0"/>
              <a:t>Vasodilators: prostacyclin (PGI</a:t>
            </a:r>
            <a:r>
              <a:rPr lang="en-US" sz="2400" baseline="-25000" smtClean="0"/>
              <a:t>2</a:t>
            </a:r>
            <a:r>
              <a:rPr lang="en-US" sz="2400" smtClean="0"/>
              <a:t>), PGE</a:t>
            </a:r>
            <a:r>
              <a:rPr lang="en-US" sz="2400" baseline="-25000" smtClean="0"/>
              <a:t>1</a:t>
            </a:r>
            <a:r>
              <a:rPr lang="en-US" sz="2400" smtClean="0"/>
              <a:t>, PGE</a:t>
            </a:r>
            <a:r>
              <a:rPr lang="en-US" sz="2400" baseline="-25000" smtClean="0"/>
              <a:t>2</a:t>
            </a:r>
            <a:r>
              <a:rPr lang="en-US" sz="2400" smtClean="0"/>
              <a:t>, PGD</a:t>
            </a:r>
            <a:r>
              <a:rPr lang="en-US" sz="2400" baseline="-25000" smtClean="0"/>
              <a:t>2</a:t>
            </a:r>
            <a:r>
              <a:rPr lang="en-US" sz="2400" smtClean="0"/>
              <a:t>  </a:t>
            </a:r>
          </a:p>
          <a:p>
            <a:pPr lvl="1">
              <a:lnSpc>
                <a:spcPct val="80000"/>
              </a:lnSpc>
            </a:pPr>
            <a:r>
              <a:rPr lang="en-US" sz="2400" smtClean="0"/>
              <a:t>Vasoconstrictors: thromboxane A</a:t>
            </a:r>
            <a:r>
              <a:rPr lang="en-US" sz="2400" baseline="-25000" smtClean="0"/>
              <a:t>2 </a:t>
            </a:r>
          </a:p>
          <a:p>
            <a:pPr lvl="1">
              <a:lnSpc>
                <a:spcPct val="80000"/>
              </a:lnSpc>
            </a:pPr>
            <a:r>
              <a:rPr lang="en-US" sz="2400" smtClean="0">
                <a:solidFill>
                  <a:srgbClr val="2C60FF"/>
                </a:solidFill>
              </a:rPr>
              <a:t>Pain</a:t>
            </a:r>
            <a:r>
              <a:rPr lang="en-US" sz="2400" smtClean="0"/>
              <a:t> (PGE</a:t>
            </a:r>
            <a:r>
              <a:rPr lang="en-US" sz="2400" baseline="-25000" smtClean="0"/>
              <a:t>2</a:t>
            </a:r>
            <a:r>
              <a:rPr lang="en-US" sz="2400" smtClean="0"/>
              <a:t> makes tissue hypersensitive to bradykinin)</a:t>
            </a:r>
          </a:p>
          <a:p>
            <a:pPr lvl="1">
              <a:lnSpc>
                <a:spcPct val="80000"/>
              </a:lnSpc>
            </a:pPr>
            <a:r>
              <a:rPr lang="en-US" sz="2400" smtClean="0">
                <a:solidFill>
                  <a:srgbClr val="FF0000"/>
                </a:solidFill>
              </a:rPr>
              <a:t>Fever </a:t>
            </a:r>
            <a:r>
              <a:rPr lang="en-US" sz="2400" smtClean="0"/>
              <a:t>(PGE</a:t>
            </a:r>
            <a:r>
              <a:rPr lang="en-US" sz="2400" baseline="-25000" smtClean="0"/>
              <a:t>2</a:t>
            </a:r>
            <a:r>
              <a:rPr lang="en-US" sz="2400" smtClean="0"/>
              <a:t>)</a:t>
            </a:r>
          </a:p>
          <a:p>
            <a:pPr lvl="1">
              <a:lnSpc>
                <a:spcPct val="80000"/>
              </a:lnSpc>
            </a:pPr>
            <a:r>
              <a:rPr lang="en-US" sz="2400" smtClean="0"/>
              <a:t>Production blocked by steroids and nonsteroidal anti-inflammatory agents (NSAIDs)</a:t>
            </a:r>
          </a:p>
          <a:p>
            <a:pPr>
              <a:lnSpc>
                <a:spcPct val="80000"/>
              </a:lnSpc>
            </a:pPr>
            <a:r>
              <a:rPr lang="en-US" sz="2800" smtClean="0"/>
              <a:t>Leukotrienes</a:t>
            </a:r>
          </a:p>
          <a:p>
            <a:pPr lvl="1">
              <a:lnSpc>
                <a:spcPct val="80000"/>
              </a:lnSpc>
            </a:pPr>
            <a:r>
              <a:rPr lang="en-US" sz="2400" smtClean="0"/>
              <a:t>Increase vascular permeability: leukotrienes C</a:t>
            </a:r>
            <a:r>
              <a:rPr lang="en-US" sz="2400" baseline="-25000" smtClean="0"/>
              <a:t>4</a:t>
            </a:r>
            <a:r>
              <a:rPr lang="en-US" sz="2400" smtClean="0"/>
              <a:t>, D</a:t>
            </a:r>
            <a:r>
              <a:rPr lang="en-US" sz="2400" baseline="-25000" smtClean="0"/>
              <a:t>4</a:t>
            </a:r>
            <a:r>
              <a:rPr lang="en-US" sz="2400" smtClean="0"/>
              <a:t>, E</a:t>
            </a:r>
            <a:r>
              <a:rPr lang="en-US" sz="2400" baseline="-25000" smtClean="0"/>
              <a:t>4</a:t>
            </a:r>
          </a:p>
          <a:p>
            <a:pPr lvl="1">
              <a:lnSpc>
                <a:spcPct val="80000"/>
              </a:lnSpc>
            </a:pPr>
            <a:r>
              <a:rPr lang="en-US" sz="2400" smtClean="0"/>
              <a:t>Vasoconstriction: leukotrienes C</a:t>
            </a:r>
            <a:r>
              <a:rPr lang="en-US" sz="2400" baseline="-25000" smtClean="0"/>
              <a:t>4</a:t>
            </a:r>
            <a:r>
              <a:rPr lang="en-US" sz="2400" smtClean="0"/>
              <a:t>, D</a:t>
            </a:r>
            <a:r>
              <a:rPr lang="en-US" sz="2400" baseline="-25000" smtClean="0"/>
              <a:t>4</a:t>
            </a:r>
            <a:r>
              <a:rPr lang="en-US" sz="2400" smtClean="0"/>
              <a:t>, E</a:t>
            </a:r>
            <a:r>
              <a:rPr lang="en-US" sz="2400" baseline="-25000" smtClean="0"/>
              <a:t>4</a:t>
            </a:r>
          </a:p>
          <a:p>
            <a:pPr lvl="1">
              <a:lnSpc>
                <a:spcPct val="80000"/>
              </a:lnSpc>
            </a:pPr>
            <a:r>
              <a:rPr lang="en-US" sz="2400" smtClean="0"/>
              <a:t>Leukocyte adhesion &amp; chemotaxis: leukotriene B</a:t>
            </a:r>
            <a:r>
              <a:rPr lang="en-US" sz="2400" baseline="-25000" smtClean="0"/>
              <a:t>4</a:t>
            </a:r>
            <a:r>
              <a:rPr lang="en-US" sz="2400" smtClean="0"/>
              <a:t>, </a:t>
            </a:r>
            <a:br>
              <a:rPr lang="en-US" sz="2400" smtClean="0"/>
            </a:br>
            <a:r>
              <a:rPr lang="en-US" sz="2400" smtClean="0"/>
              <a:t>HETE, lipoxins</a:t>
            </a:r>
          </a:p>
          <a:p>
            <a:pPr lvl="1">
              <a:lnSpc>
                <a:spcPct val="80000"/>
              </a:lnSpc>
            </a:pPr>
            <a:r>
              <a:rPr lang="en-US" sz="2400" smtClean="0"/>
              <a:t>Production blocked by steroids but </a:t>
            </a:r>
            <a:r>
              <a:rPr lang="en-US" sz="2400" u="sng" smtClean="0"/>
              <a:t>not</a:t>
            </a:r>
            <a:r>
              <a:rPr lang="en-US" sz="2400" smtClean="0"/>
              <a:t> conventional NSAIDs</a:t>
            </a:r>
          </a:p>
          <a:p>
            <a:pPr>
              <a:lnSpc>
                <a:spcPct val="80000"/>
              </a:lnSpc>
            </a:pPr>
            <a:endParaRPr lang="en-US" sz="2400" smtClean="0"/>
          </a:p>
        </p:txBody>
      </p:sp>
    </p:spTree>
    <p:extLst>
      <p:ext uri="{BB962C8B-B14F-4D97-AF65-F5344CB8AC3E}">
        <p14:creationId xmlns:p14="http://schemas.microsoft.com/office/powerpoint/2010/main" val="370176187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029"/>
          <p:cNvSpPr>
            <a:spLocks noChangeArrowheads="1"/>
          </p:cNvSpPr>
          <p:nvPr/>
        </p:nvSpPr>
        <p:spPr bwMode="auto">
          <a:xfrm>
            <a:off x="1841501" y="6411913"/>
            <a:ext cx="54525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eaLnBrk="0" hangingPunct="0"/>
            <a:r>
              <a:rPr lang="en-US" sz="1400">
                <a:solidFill>
                  <a:srgbClr val="000000"/>
                </a:solidFill>
                <a:latin typeface="Arial" charset="0"/>
              </a:rPr>
              <a:t>Figure 2-16 </a:t>
            </a:r>
            <a:r>
              <a:rPr lang="en-US" sz="1400" u="sng">
                <a:solidFill>
                  <a:srgbClr val="000000"/>
                </a:solidFill>
                <a:latin typeface="Arial" charset="0"/>
              </a:rPr>
              <a:t>Robbins and Cotran Pathologic Basis of Disease</a:t>
            </a:r>
            <a:r>
              <a:rPr lang="en-US" sz="1400">
                <a:solidFill>
                  <a:srgbClr val="000000"/>
                </a:solidFill>
                <a:latin typeface="Arial" charset="0"/>
              </a:rPr>
              <a:t>, 7th Ed.</a:t>
            </a:r>
          </a:p>
        </p:txBody>
      </p:sp>
      <p:pic>
        <p:nvPicPr>
          <p:cNvPr id="112643" name="Picture 1030" descr="Chapter 002 - Figure 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122" y="273051"/>
            <a:ext cx="7614356" cy="60737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3460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smtClean="0"/>
              <a:t>Atrophy</a:t>
            </a:r>
          </a:p>
        </p:txBody>
      </p:sp>
      <p:sp>
        <p:nvSpPr>
          <p:cNvPr id="14339" name="Rectangle 3"/>
          <p:cNvSpPr>
            <a:spLocks noGrp="1" noChangeArrowheads="1"/>
          </p:cNvSpPr>
          <p:nvPr>
            <p:ph idx="1"/>
          </p:nvPr>
        </p:nvSpPr>
        <p:spPr/>
        <p:txBody>
          <a:bodyPr/>
          <a:lstStyle/>
          <a:p>
            <a:r>
              <a:rPr lang="en-US" b="1" smtClean="0"/>
              <a:t>Reduced size of an organ due to a decrease in cell size and number.</a:t>
            </a:r>
          </a:p>
          <a:p>
            <a:r>
              <a:rPr lang="en-US" b="1" smtClean="0"/>
              <a:t>Physiologic atrophy – notochord, post partum uterus</a:t>
            </a:r>
          </a:p>
          <a:p>
            <a:r>
              <a:rPr lang="en-US" b="1" smtClean="0"/>
              <a:t>Pathologic atrophy – local or generalized</a:t>
            </a:r>
          </a:p>
          <a:p>
            <a:endParaRPr lang="en-US" b="1" smtClean="0"/>
          </a:p>
        </p:txBody>
      </p:sp>
    </p:spTree>
    <p:extLst>
      <p:ext uri="{BB962C8B-B14F-4D97-AF65-F5344CB8AC3E}">
        <p14:creationId xmlns:p14="http://schemas.microsoft.com/office/powerpoint/2010/main" val="299406959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1045634" y="234950"/>
            <a:ext cx="6976533" cy="1143000"/>
          </a:xfrm>
        </p:spPr>
        <p:txBody>
          <a:bodyPr/>
          <a:lstStyle/>
          <a:p>
            <a:r>
              <a:rPr lang="en-US" smtClean="0"/>
              <a:t>Platelet Activating Factor</a:t>
            </a:r>
          </a:p>
        </p:txBody>
      </p:sp>
      <p:sp>
        <p:nvSpPr>
          <p:cNvPr id="113667" name="Rectangle 3"/>
          <p:cNvSpPr>
            <a:spLocks noGrp="1" noChangeArrowheads="1"/>
          </p:cNvSpPr>
          <p:nvPr>
            <p:ph type="body" idx="1"/>
          </p:nvPr>
        </p:nvSpPr>
        <p:spPr>
          <a:xfrm>
            <a:off x="550333" y="1447800"/>
            <a:ext cx="8128000" cy="4876800"/>
          </a:xfrm>
        </p:spPr>
        <p:txBody>
          <a:bodyPr/>
          <a:lstStyle/>
          <a:p>
            <a:pPr>
              <a:lnSpc>
                <a:spcPct val="80000"/>
              </a:lnSpc>
            </a:pPr>
            <a:r>
              <a:rPr lang="en-US" smtClean="0"/>
              <a:t>Subclass of phospholipids</a:t>
            </a:r>
          </a:p>
          <a:p>
            <a:pPr>
              <a:lnSpc>
                <a:spcPct val="80000"/>
              </a:lnSpc>
            </a:pPr>
            <a:r>
              <a:rPr lang="en-US" smtClean="0"/>
              <a:t>Synthesized by stimulated platelets, leukocytes, endothelium</a:t>
            </a:r>
          </a:p>
          <a:p>
            <a:pPr>
              <a:lnSpc>
                <a:spcPct val="80000"/>
              </a:lnSpc>
            </a:pPr>
            <a:r>
              <a:rPr lang="en-US" smtClean="0"/>
              <a:t>Inflammatory effects</a:t>
            </a:r>
          </a:p>
          <a:p>
            <a:pPr lvl="1">
              <a:lnSpc>
                <a:spcPct val="80000"/>
              </a:lnSpc>
            </a:pPr>
            <a:r>
              <a:rPr lang="en-US" smtClean="0"/>
              <a:t>Stimulates platelet aggregation</a:t>
            </a:r>
          </a:p>
          <a:p>
            <a:pPr lvl="1">
              <a:lnSpc>
                <a:spcPct val="80000"/>
              </a:lnSpc>
            </a:pPr>
            <a:r>
              <a:rPr lang="en-US" smtClean="0"/>
              <a:t>Vasoconstriction and bronchoconstriction</a:t>
            </a:r>
          </a:p>
          <a:p>
            <a:pPr lvl="1">
              <a:lnSpc>
                <a:spcPct val="80000"/>
              </a:lnSpc>
            </a:pPr>
            <a:r>
              <a:rPr lang="en-US" smtClean="0"/>
              <a:t>Vasodilation and increased venular permeability</a:t>
            </a:r>
          </a:p>
          <a:p>
            <a:pPr lvl="1">
              <a:lnSpc>
                <a:spcPct val="80000"/>
              </a:lnSpc>
            </a:pPr>
            <a:r>
              <a:rPr lang="en-US" smtClean="0"/>
              <a:t>Increased leukocyte adhesion to endothelium, chemotaxis, degranulation, and oxidative burst</a:t>
            </a:r>
          </a:p>
          <a:p>
            <a:pPr lvl="1">
              <a:lnSpc>
                <a:spcPct val="80000"/>
              </a:lnSpc>
            </a:pPr>
            <a:r>
              <a:rPr lang="en-US" smtClean="0"/>
              <a:t>Increases synthesis of arachidonic acid metabolites by leukocytes and other cells </a:t>
            </a:r>
          </a:p>
          <a:p>
            <a:pPr>
              <a:lnSpc>
                <a:spcPct val="80000"/>
              </a:lnSpc>
            </a:pPr>
            <a:endParaRPr lang="en-US" sz="2800" smtClean="0"/>
          </a:p>
          <a:p>
            <a:pPr>
              <a:lnSpc>
                <a:spcPct val="80000"/>
              </a:lnSpc>
            </a:pPr>
            <a:endParaRPr lang="en-US" sz="2800" smtClean="0"/>
          </a:p>
        </p:txBody>
      </p:sp>
    </p:spTree>
    <p:extLst>
      <p:ext uri="{BB962C8B-B14F-4D97-AF65-F5344CB8AC3E}">
        <p14:creationId xmlns:p14="http://schemas.microsoft.com/office/powerpoint/2010/main" val="2438660798"/>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026"/>
          <p:cNvSpPr>
            <a:spLocks noGrp="1" noChangeArrowheads="1"/>
          </p:cNvSpPr>
          <p:nvPr>
            <p:ph type="title"/>
          </p:nvPr>
        </p:nvSpPr>
        <p:spPr/>
        <p:txBody>
          <a:bodyPr/>
          <a:lstStyle/>
          <a:p>
            <a:r>
              <a:rPr lang="en-US" smtClean="0"/>
              <a:t>Cytokines  </a:t>
            </a:r>
          </a:p>
        </p:txBody>
      </p:sp>
      <p:sp>
        <p:nvSpPr>
          <p:cNvPr id="114691" name="Rectangle 1027"/>
          <p:cNvSpPr>
            <a:spLocks noGrp="1" noChangeArrowheads="1"/>
          </p:cNvSpPr>
          <p:nvPr>
            <p:ph type="body" idx="1"/>
          </p:nvPr>
        </p:nvSpPr>
        <p:spPr>
          <a:xfrm>
            <a:off x="440267" y="1600200"/>
            <a:ext cx="8703733" cy="4114800"/>
          </a:xfrm>
        </p:spPr>
        <p:txBody>
          <a:bodyPr/>
          <a:lstStyle/>
          <a:p>
            <a:r>
              <a:rPr lang="en-US" smtClean="0"/>
              <a:t>Proteins produced by many cell types </a:t>
            </a:r>
            <a:br>
              <a:rPr lang="en-US" smtClean="0"/>
            </a:br>
            <a:r>
              <a:rPr lang="en-US" smtClean="0"/>
              <a:t>(principally activated lymphocytes &amp; macrophages) </a:t>
            </a:r>
          </a:p>
          <a:p>
            <a:r>
              <a:rPr lang="en-US" smtClean="0"/>
              <a:t>Modulate the function of other cell types</a:t>
            </a:r>
          </a:p>
          <a:p>
            <a:r>
              <a:rPr lang="en-US" smtClean="0"/>
              <a:t>Interleukin-1 (IL-1) and tumor necrosis factor </a:t>
            </a:r>
            <a:br>
              <a:rPr lang="en-US" smtClean="0"/>
            </a:br>
            <a:r>
              <a:rPr lang="en-US" smtClean="0"/>
              <a:t>(TNF) are the major cytokines that mediate inflammation </a:t>
            </a:r>
          </a:p>
          <a:p>
            <a:pPr>
              <a:buFont typeface="Monotype Sorts" pitchFamily="2" charset="2"/>
              <a:buNone/>
            </a:pPr>
            <a:endParaRPr lang="en-US" smtClean="0"/>
          </a:p>
        </p:txBody>
      </p:sp>
    </p:spTree>
    <p:extLst>
      <p:ext uri="{BB962C8B-B14F-4D97-AF65-F5344CB8AC3E}">
        <p14:creationId xmlns:p14="http://schemas.microsoft.com/office/powerpoint/2010/main" val="23830568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5"/>
          <p:cNvSpPr>
            <a:spLocks noChangeArrowheads="1"/>
          </p:cNvSpPr>
          <p:nvPr/>
        </p:nvSpPr>
        <p:spPr bwMode="auto">
          <a:xfrm>
            <a:off x="1971323" y="6402388"/>
            <a:ext cx="54525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eaLnBrk="0" hangingPunct="0"/>
            <a:r>
              <a:rPr lang="en-US" sz="1400">
                <a:solidFill>
                  <a:srgbClr val="000000"/>
                </a:solidFill>
                <a:latin typeface="Arial" charset="0"/>
              </a:rPr>
              <a:t>Figure 2-18 </a:t>
            </a:r>
            <a:r>
              <a:rPr lang="en-US" sz="1400" u="sng">
                <a:solidFill>
                  <a:srgbClr val="000000"/>
                </a:solidFill>
                <a:latin typeface="Arial" charset="0"/>
              </a:rPr>
              <a:t>Robbins and Cotran Pathologic Basis of Disease</a:t>
            </a:r>
            <a:r>
              <a:rPr lang="en-US" sz="1400">
                <a:solidFill>
                  <a:srgbClr val="000000"/>
                </a:solidFill>
                <a:latin typeface="Arial" charset="0"/>
              </a:rPr>
              <a:t>, 7th Ed.</a:t>
            </a:r>
          </a:p>
        </p:txBody>
      </p:sp>
      <p:pic>
        <p:nvPicPr>
          <p:cNvPr id="115715" name="Picture 9" descr="Chapter 002 - Figure 0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7067" y="514350"/>
            <a:ext cx="6129867" cy="58293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30894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smtClean="0"/>
              <a:t>Chemokines</a:t>
            </a:r>
          </a:p>
        </p:txBody>
      </p:sp>
      <p:sp>
        <p:nvSpPr>
          <p:cNvPr id="116739" name="Rectangle 3"/>
          <p:cNvSpPr>
            <a:spLocks noGrp="1" noChangeArrowheads="1"/>
          </p:cNvSpPr>
          <p:nvPr>
            <p:ph type="body" idx="1"/>
          </p:nvPr>
        </p:nvSpPr>
        <p:spPr>
          <a:xfrm>
            <a:off x="711200" y="1524000"/>
            <a:ext cx="8128000" cy="4572000"/>
          </a:xfrm>
        </p:spPr>
        <p:txBody>
          <a:bodyPr>
            <a:normAutofit lnSpcReduction="10000"/>
          </a:bodyPr>
          <a:lstStyle/>
          <a:p>
            <a:r>
              <a:rPr lang="en-US" smtClean="0"/>
              <a:t>Small proteins that act primarily as chemoattractants for specific types of leukocytes (approximately 40 known)</a:t>
            </a:r>
          </a:p>
          <a:p>
            <a:r>
              <a:rPr lang="en-US" smtClean="0"/>
              <a:t>Stimulate leukocyte recruitment in inflammation </a:t>
            </a:r>
          </a:p>
          <a:p>
            <a:r>
              <a:rPr lang="en-US" smtClean="0"/>
              <a:t>Control the normal migration of cells through tissues (organogenesis and maintenance of tissue organization)</a:t>
            </a:r>
          </a:p>
          <a:p>
            <a:r>
              <a:rPr lang="en-US" smtClean="0"/>
              <a:t>Examples:  IL-8, eotaxin, lymphotactin</a:t>
            </a:r>
          </a:p>
        </p:txBody>
      </p:sp>
    </p:spTree>
    <p:extLst>
      <p:ext uri="{BB962C8B-B14F-4D97-AF65-F5344CB8AC3E}">
        <p14:creationId xmlns:p14="http://schemas.microsoft.com/office/powerpoint/2010/main" val="107273100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0" y="228600"/>
            <a:ext cx="9144000" cy="685800"/>
          </a:xfrm>
        </p:spPr>
        <p:txBody>
          <a:bodyPr>
            <a:normAutofit fontScale="90000"/>
          </a:bodyPr>
          <a:lstStyle/>
          <a:p>
            <a:r>
              <a:rPr lang="en-US" sz="4000" smtClean="0"/>
              <a:t>Nitric Oxide</a:t>
            </a:r>
          </a:p>
        </p:txBody>
      </p:sp>
      <p:pic>
        <p:nvPicPr>
          <p:cNvPr id="117763" name="Picture 4" descr="Chapter 002 - Figure 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14400"/>
            <a:ext cx="7303911" cy="54102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7764" name="Rectangle 5"/>
          <p:cNvSpPr>
            <a:spLocks noChangeArrowheads="1"/>
          </p:cNvSpPr>
          <p:nvPr/>
        </p:nvSpPr>
        <p:spPr bwMode="auto">
          <a:xfrm>
            <a:off x="1931812" y="6411913"/>
            <a:ext cx="54525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eaLnBrk="0" hangingPunct="0"/>
            <a:r>
              <a:rPr lang="en-US" sz="1400">
                <a:solidFill>
                  <a:srgbClr val="000000"/>
                </a:solidFill>
                <a:latin typeface="Arial" charset="0"/>
              </a:rPr>
              <a:t>Figure 2-19 </a:t>
            </a:r>
            <a:r>
              <a:rPr lang="en-US" sz="1400" u="sng">
                <a:solidFill>
                  <a:srgbClr val="000000"/>
                </a:solidFill>
                <a:latin typeface="Arial" charset="0"/>
              </a:rPr>
              <a:t>Robbins and Cotran Pathologic Basis of Disease</a:t>
            </a:r>
            <a:r>
              <a:rPr lang="en-US" sz="1400">
                <a:solidFill>
                  <a:srgbClr val="000000"/>
                </a:solidFill>
                <a:latin typeface="Arial" charset="0"/>
              </a:rPr>
              <a:t>, 7th Ed.</a:t>
            </a:r>
          </a:p>
        </p:txBody>
      </p:sp>
    </p:spTree>
    <p:extLst>
      <p:ext uri="{BB962C8B-B14F-4D97-AF65-F5344CB8AC3E}">
        <p14:creationId xmlns:p14="http://schemas.microsoft.com/office/powerpoint/2010/main" val="313971119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4"/>
          <p:cNvSpPr>
            <a:spLocks noGrp="1" noChangeArrowheads="1"/>
          </p:cNvSpPr>
          <p:nvPr>
            <p:ph type="title"/>
          </p:nvPr>
        </p:nvSpPr>
        <p:spPr>
          <a:xfrm>
            <a:off x="1151467" y="228600"/>
            <a:ext cx="6841067" cy="1143000"/>
          </a:xfrm>
        </p:spPr>
        <p:txBody>
          <a:bodyPr>
            <a:normAutofit fontScale="90000"/>
          </a:bodyPr>
          <a:lstStyle/>
          <a:p>
            <a:r>
              <a:rPr lang="en-US" smtClean="0"/>
              <a:t/>
            </a:r>
            <a:br>
              <a:rPr lang="en-US" smtClean="0"/>
            </a:br>
            <a:r>
              <a:rPr lang="en-US" smtClean="0"/>
              <a:t>Other Mediators</a:t>
            </a:r>
          </a:p>
        </p:txBody>
      </p:sp>
      <p:sp>
        <p:nvSpPr>
          <p:cNvPr id="119811" name="Rectangle 5"/>
          <p:cNvSpPr>
            <a:spLocks noGrp="1" noChangeArrowheads="1"/>
          </p:cNvSpPr>
          <p:nvPr>
            <p:ph type="body" idx="1"/>
          </p:nvPr>
        </p:nvSpPr>
        <p:spPr>
          <a:xfrm>
            <a:off x="372533" y="1447800"/>
            <a:ext cx="8466667" cy="4724400"/>
          </a:xfrm>
        </p:spPr>
        <p:txBody>
          <a:bodyPr/>
          <a:lstStyle/>
          <a:p>
            <a:pPr>
              <a:lnSpc>
                <a:spcPct val="90000"/>
              </a:lnSpc>
            </a:pPr>
            <a:r>
              <a:rPr lang="en-US" smtClean="0"/>
              <a:t>Neutrophil granules: </a:t>
            </a:r>
          </a:p>
          <a:p>
            <a:pPr lvl="1">
              <a:lnSpc>
                <a:spcPct val="90000"/>
              </a:lnSpc>
            </a:pPr>
            <a:r>
              <a:rPr lang="en-US" smtClean="0"/>
              <a:t>Cationic proteins increase vascular permeability, immobilize neutrophils, chemotactic for mononuclear phagocytes</a:t>
            </a:r>
          </a:p>
          <a:p>
            <a:pPr lvl="1">
              <a:lnSpc>
                <a:spcPct val="90000"/>
              </a:lnSpc>
            </a:pPr>
            <a:r>
              <a:rPr lang="en-US" smtClean="0"/>
              <a:t>Neutral proteases generate other mediators and degrade tissue</a:t>
            </a:r>
          </a:p>
          <a:p>
            <a:pPr>
              <a:lnSpc>
                <a:spcPct val="90000"/>
              </a:lnSpc>
            </a:pPr>
            <a:r>
              <a:rPr lang="en-US" smtClean="0"/>
              <a:t>Oxygen-Derived Free Radicals:</a:t>
            </a:r>
          </a:p>
          <a:p>
            <a:pPr lvl="1">
              <a:lnSpc>
                <a:spcPct val="90000"/>
              </a:lnSpc>
            </a:pPr>
            <a:r>
              <a:rPr lang="en-US" smtClean="0"/>
              <a:t>Produced during phagocytosis by neutrophils (“respiratory burst”)</a:t>
            </a:r>
          </a:p>
          <a:p>
            <a:pPr lvl="1">
              <a:lnSpc>
                <a:spcPct val="90000"/>
              </a:lnSpc>
            </a:pPr>
            <a:r>
              <a:rPr lang="en-US" smtClean="0"/>
              <a:t>Tissue damage including endothelium</a:t>
            </a:r>
          </a:p>
          <a:p>
            <a:pPr>
              <a:lnSpc>
                <a:spcPct val="90000"/>
              </a:lnSpc>
              <a:buFont typeface="Monotype Sorts" pitchFamily="2" charset="2"/>
              <a:buNone/>
            </a:pPr>
            <a:endParaRPr lang="en-US" smtClean="0"/>
          </a:p>
        </p:txBody>
      </p:sp>
    </p:spTree>
    <p:extLst>
      <p:ext uri="{BB962C8B-B14F-4D97-AF65-F5344CB8AC3E}">
        <p14:creationId xmlns:p14="http://schemas.microsoft.com/office/powerpoint/2010/main" val="642158870"/>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sz="4000" smtClean="0"/>
              <a:t>Summary of Inflammatory Mediators</a:t>
            </a:r>
            <a:endParaRPr lang="en-US" smtClean="0"/>
          </a:p>
        </p:txBody>
      </p:sp>
      <p:sp>
        <p:nvSpPr>
          <p:cNvPr id="120835" name="Rectangle 3"/>
          <p:cNvSpPr>
            <a:spLocks noGrp="1" noChangeArrowheads="1"/>
          </p:cNvSpPr>
          <p:nvPr>
            <p:ph type="body" sz="half" idx="1"/>
          </p:nvPr>
        </p:nvSpPr>
        <p:spPr>
          <a:xfrm>
            <a:off x="752123" y="1981200"/>
            <a:ext cx="3057877" cy="4114800"/>
          </a:xfrm>
        </p:spPr>
        <p:txBody>
          <a:bodyPr>
            <a:normAutofit/>
          </a:bodyPr>
          <a:lstStyle/>
          <a:p>
            <a:pPr>
              <a:lnSpc>
                <a:spcPct val="80000"/>
              </a:lnSpc>
            </a:pPr>
            <a:r>
              <a:rPr lang="en-US" dirty="0" smtClean="0"/>
              <a:t>Vasodilation</a:t>
            </a:r>
          </a:p>
          <a:p>
            <a:pPr lvl="1">
              <a:lnSpc>
                <a:spcPct val="80000"/>
              </a:lnSpc>
            </a:pPr>
            <a:r>
              <a:rPr lang="en-US" dirty="0" smtClean="0"/>
              <a:t>Prostaglandins</a:t>
            </a:r>
          </a:p>
          <a:p>
            <a:pPr lvl="1">
              <a:lnSpc>
                <a:spcPct val="80000"/>
              </a:lnSpc>
            </a:pPr>
            <a:r>
              <a:rPr lang="en-US" dirty="0" smtClean="0"/>
              <a:t>Nitric oxide</a:t>
            </a:r>
          </a:p>
          <a:p>
            <a:pPr lvl="1">
              <a:lnSpc>
                <a:spcPct val="80000"/>
              </a:lnSpc>
            </a:pPr>
            <a:r>
              <a:rPr lang="en-US" dirty="0" smtClean="0"/>
              <a:t>Histamine</a:t>
            </a:r>
          </a:p>
          <a:p>
            <a:pPr lvl="1">
              <a:lnSpc>
                <a:spcPct val="80000"/>
              </a:lnSpc>
            </a:pPr>
            <a:endParaRPr lang="en-US" sz="1100" dirty="0" smtClean="0"/>
          </a:p>
          <a:p>
            <a:pPr lvl="1">
              <a:lnSpc>
                <a:spcPct val="80000"/>
              </a:lnSpc>
            </a:pPr>
            <a:endParaRPr lang="en-US" sz="1100" dirty="0" smtClean="0"/>
          </a:p>
        </p:txBody>
      </p:sp>
      <p:sp>
        <p:nvSpPr>
          <p:cNvPr id="120836" name="Rectangle 4"/>
          <p:cNvSpPr>
            <a:spLocks noGrp="1" noChangeArrowheads="1"/>
          </p:cNvSpPr>
          <p:nvPr>
            <p:ph type="body" sz="half" idx="2"/>
          </p:nvPr>
        </p:nvSpPr>
        <p:spPr>
          <a:xfrm>
            <a:off x="4572000" y="1905001"/>
            <a:ext cx="4308123" cy="4664075"/>
          </a:xfrm>
        </p:spPr>
        <p:txBody>
          <a:bodyPr>
            <a:normAutofit/>
          </a:bodyPr>
          <a:lstStyle/>
          <a:p>
            <a:r>
              <a:rPr lang="en-US" dirty="0" smtClean="0"/>
              <a:t>Increased vascular permeability</a:t>
            </a:r>
          </a:p>
          <a:p>
            <a:pPr lvl="1"/>
            <a:r>
              <a:rPr lang="en-US" dirty="0" smtClean="0"/>
              <a:t>Histamine, serotonin</a:t>
            </a:r>
          </a:p>
          <a:p>
            <a:pPr lvl="1"/>
            <a:r>
              <a:rPr lang="en-US" dirty="0" smtClean="0"/>
              <a:t>Complement (C3a, C5a)</a:t>
            </a:r>
          </a:p>
          <a:p>
            <a:pPr lvl="1"/>
            <a:r>
              <a:rPr lang="en-US" dirty="0" err="1" smtClean="0"/>
              <a:t>Bradykinin</a:t>
            </a:r>
            <a:endParaRPr lang="en-US" dirty="0" smtClean="0"/>
          </a:p>
          <a:p>
            <a:pPr lvl="1"/>
            <a:r>
              <a:rPr lang="en-US" dirty="0" err="1" smtClean="0"/>
              <a:t>Leukotrienes</a:t>
            </a:r>
            <a:r>
              <a:rPr lang="en-US" dirty="0" smtClean="0"/>
              <a:t> (C</a:t>
            </a:r>
            <a:r>
              <a:rPr lang="en-US" baseline="-25000" dirty="0" smtClean="0"/>
              <a:t>4</a:t>
            </a:r>
            <a:r>
              <a:rPr lang="en-US" dirty="0" smtClean="0"/>
              <a:t>, D</a:t>
            </a:r>
            <a:r>
              <a:rPr lang="en-US" baseline="-25000" dirty="0" smtClean="0"/>
              <a:t>4</a:t>
            </a:r>
            <a:r>
              <a:rPr lang="en-US" dirty="0" smtClean="0"/>
              <a:t>, E</a:t>
            </a:r>
            <a:r>
              <a:rPr lang="en-US" baseline="-25000" dirty="0" smtClean="0"/>
              <a:t>4</a:t>
            </a:r>
            <a:r>
              <a:rPr lang="en-US" dirty="0" smtClean="0"/>
              <a:t>)</a:t>
            </a:r>
          </a:p>
          <a:p>
            <a:pPr lvl="1"/>
            <a:r>
              <a:rPr lang="en-US" dirty="0" smtClean="0"/>
              <a:t>Platelet Activating Factor</a:t>
            </a:r>
          </a:p>
          <a:p>
            <a:pPr lvl="1"/>
            <a:r>
              <a:rPr lang="en-US" dirty="0" smtClean="0"/>
              <a:t>Substance P</a:t>
            </a:r>
          </a:p>
          <a:p>
            <a:endParaRPr lang="en-US" sz="2400" dirty="0" smtClean="0"/>
          </a:p>
        </p:txBody>
      </p:sp>
    </p:spTree>
    <p:extLst>
      <p:ext uri="{BB962C8B-B14F-4D97-AF65-F5344CB8AC3E}">
        <p14:creationId xmlns:p14="http://schemas.microsoft.com/office/powerpoint/2010/main" val="395402569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sz="4000" smtClean="0"/>
              <a:t>Summary of Inflammatory Mediators</a:t>
            </a:r>
          </a:p>
        </p:txBody>
      </p:sp>
      <p:sp>
        <p:nvSpPr>
          <p:cNvPr id="121859" name="Rectangle 3"/>
          <p:cNvSpPr>
            <a:spLocks noGrp="1" noChangeArrowheads="1"/>
          </p:cNvSpPr>
          <p:nvPr>
            <p:ph type="body" sz="half" idx="1"/>
          </p:nvPr>
        </p:nvSpPr>
        <p:spPr>
          <a:xfrm>
            <a:off x="839611" y="1981200"/>
            <a:ext cx="3894667" cy="4114800"/>
          </a:xfrm>
        </p:spPr>
        <p:txBody>
          <a:bodyPr/>
          <a:lstStyle/>
          <a:p>
            <a:r>
              <a:rPr lang="en-US" sz="3200" smtClean="0"/>
              <a:t>Chemotaxis, leukocyte activation</a:t>
            </a:r>
          </a:p>
          <a:p>
            <a:pPr lvl="1"/>
            <a:r>
              <a:rPr lang="en-US" sz="2800" smtClean="0"/>
              <a:t>Complement (C5a)</a:t>
            </a:r>
          </a:p>
          <a:p>
            <a:pPr lvl="1"/>
            <a:r>
              <a:rPr lang="en-US" sz="2800" smtClean="0"/>
              <a:t>Leukotriene B</a:t>
            </a:r>
            <a:r>
              <a:rPr lang="en-US" sz="2800" baseline="-25000" smtClean="0"/>
              <a:t>4</a:t>
            </a:r>
            <a:endParaRPr lang="en-US" sz="2800" smtClean="0"/>
          </a:p>
          <a:p>
            <a:pPr lvl="1"/>
            <a:r>
              <a:rPr lang="en-US" sz="2800" smtClean="0"/>
              <a:t>Chemokines</a:t>
            </a:r>
          </a:p>
          <a:p>
            <a:pPr lvl="1"/>
            <a:r>
              <a:rPr lang="en-US" sz="2800" smtClean="0"/>
              <a:t>IL-1, TNF</a:t>
            </a:r>
          </a:p>
          <a:p>
            <a:pPr lvl="1"/>
            <a:r>
              <a:rPr lang="en-US" sz="2800" smtClean="0"/>
              <a:t>Bacterial products</a:t>
            </a:r>
          </a:p>
        </p:txBody>
      </p:sp>
      <p:sp>
        <p:nvSpPr>
          <p:cNvPr id="121860" name="Rectangle 4"/>
          <p:cNvSpPr>
            <a:spLocks noGrp="1" noChangeArrowheads="1"/>
          </p:cNvSpPr>
          <p:nvPr>
            <p:ph type="body" sz="half" idx="2"/>
          </p:nvPr>
        </p:nvSpPr>
        <p:spPr>
          <a:xfrm>
            <a:off x="4816123" y="1981200"/>
            <a:ext cx="4144433" cy="4114800"/>
          </a:xfrm>
        </p:spPr>
        <p:txBody>
          <a:bodyPr/>
          <a:lstStyle/>
          <a:p>
            <a:r>
              <a:rPr lang="en-US" sz="3200" smtClean="0"/>
              <a:t>Fever</a:t>
            </a:r>
          </a:p>
          <a:p>
            <a:pPr lvl="1"/>
            <a:r>
              <a:rPr lang="en-US" sz="2800" smtClean="0"/>
              <a:t>Interleukin-1</a:t>
            </a:r>
          </a:p>
          <a:p>
            <a:pPr lvl="1"/>
            <a:r>
              <a:rPr lang="en-US" sz="2800" smtClean="0"/>
              <a:t>Tumor necrosis factor</a:t>
            </a:r>
          </a:p>
          <a:p>
            <a:pPr lvl="1"/>
            <a:r>
              <a:rPr lang="en-US" sz="2800" smtClean="0"/>
              <a:t>Prostaglandins</a:t>
            </a:r>
          </a:p>
          <a:p>
            <a:pPr lvl="1"/>
            <a:endParaRPr lang="en-US" smtClean="0"/>
          </a:p>
        </p:txBody>
      </p:sp>
    </p:spTree>
    <p:extLst>
      <p:ext uri="{BB962C8B-B14F-4D97-AF65-F5344CB8AC3E}">
        <p14:creationId xmlns:p14="http://schemas.microsoft.com/office/powerpoint/2010/main" val="101529369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sz="4000" smtClean="0"/>
              <a:t>Summary of Inflammatory Mediators</a:t>
            </a:r>
          </a:p>
        </p:txBody>
      </p:sp>
      <p:sp>
        <p:nvSpPr>
          <p:cNvPr id="122883" name="Rectangle 3"/>
          <p:cNvSpPr>
            <a:spLocks noGrp="1" noChangeArrowheads="1"/>
          </p:cNvSpPr>
          <p:nvPr>
            <p:ph type="body" sz="half" idx="1"/>
          </p:nvPr>
        </p:nvSpPr>
        <p:spPr>
          <a:xfrm>
            <a:off x="372533" y="2000250"/>
            <a:ext cx="3081867" cy="4114800"/>
          </a:xfrm>
        </p:spPr>
        <p:txBody>
          <a:bodyPr/>
          <a:lstStyle/>
          <a:p>
            <a:r>
              <a:rPr lang="en-US" sz="3200" smtClean="0"/>
              <a:t>Pain</a:t>
            </a:r>
          </a:p>
          <a:p>
            <a:pPr lvl="1"/>
            <a:r>
              <a:rPr lang="en-US" sz="2800" smtClean="0"/>
              <a:t>Prostaglandins</a:t>
            </a:r>
          </a:p>
          <a:p>
            <a:pPr lvl="1"/>
            <a:r>
              <a:rPr lang="en-US" sz="2800" smtClean="0"/>
              <a:t>Bradykinin</a:t>
            </a:r>
          </a:p>
        </p:txBody>
      </p:sp>
      <p:sp>
        <p:nvSpPr>
          <p:cNvPr id="122884" name="Rectangle 4"/>
          <p:cNvSpPr>
            <a:spLocks noGrp="1" noChangeArrowheads="1"/>
          </p:cNvSpPr>
          <p:nvPr>
            <p:ph type="body" sz="half" idx="2"/>
          </p:nvPr>
        </p:nvSpPr>
        <p:spPr>
          <a:xfrm>
            <a:off x="3962400" y="1981200"/>
            <a:ext cx="4950178" cy="4114800"/>
          </a:xfrm>
        </p:spPr>
        <p:txBody>
          <a:bodyPr/>
          <a:lstStyle/>
          <a:p>
            <a:r>
              <a:rPr lang="en-US" sz="3200" smtClean="0"/>
              <a:t>Tissue Damage</a:t>
            </a:r>
          </a:p>
          <a:p>
            <a:pPr lvl="1"/>
            <a:r>
              <a:rPr lang="en-US" sz="2800" smtClean="0"/>
              <a:t>Neutrophil and macrophage lysosomal enzymes</a:t>
            </a:r>
          </a:p>
          <a:p>
            <a:pPr lvl="1"/>
            <a:r>
              <a:rPr lang="en-US" sz="2800" smtClean="0"/>
              <a:t>Oxygen metabolites</a:t>
            </a:r>
          </a:p>
          <a:p>
            <a:pPr lvl="1"/>
            <a:r>
              <a:rPr lang="en-US" sz="2800" smtClean="0"/>
              <a:t> Nitric oxide</a:t>
            </a:r>
          </a:p>
        </p:txBody>
      </p:sp>
    </p:spTree>
    <p:extLst>
      <p:ext uri="{BB962C8B-B14F-4D97-AF65-F5344CB8AC3E}">
        <p14:creationId xmlns:p14="http://schemas.microsoft.com/office/powerpoint/2010/main" val="309394812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5"/>
          <p:cNvSpPr>
            <a:spLocks noGrp="1" noChangeArrowheads="1"/>
          </p:cNvSpPr>
          <p:nvPr>
            <p:ph type="title"/>
          </p:nvPr>
        </p:nvSpPr>
        <p:spPr/>
        <p:txBody>
          <a:bodyPr/>
          <a:lstStyle/>
          <a:p>
            <a:r>
              <a:rPr lang="en-US" smtClean="0"/>
              <a:t>Wound Healing</a:t>
            </a:r>
          </a:p>
        </p:txBody>
      </p:sp>
      <p:sp>
        <p:nvSpPr>
          <p:cNvPr id="144387" name="Rectangle 6"/>
          <p:cNvSpPr>
            <a:spLocks noGrp="1" noChangeArrowheads="1"/>
          </p:cNvSpPr>
          <p:nvPr>
            <p:ph type="body" idx="1"/>
          </p:nvPr>
        </p:nvSpPr>
        <p:spPr>
          <a:xfrm>
            <a:off x="711200" y="1676400"/>
            <a:ext cx="7721600" cy="4114800"/>
          </a:xfrm>
        </p:spPr>
        <p:txBody>
          <a:bodyPr>
            <a:normAutofit fontScale="77500" lnSpcReduction="20000"/>
          </a:bodyPr>
          <a:lstStyle/>
          <a:p>
            <a:r>
              <a:rPr lang="en-US" dirty="0" smtClean="0"/>
              <a:t>A complex but orderly process involving many of the chemical mediators previously discussed, along with many other growth factors and cell-matrix interactions.</a:t>
            </a:r>
          </a:p>
          <a:p>
            <a:endParaRPr lang="en-US" dirty="0" smtClean="0"/>
          </a:p>
          <a:p>
            <a:r>
              <a:rPr lang="en-US" dirty="0" smtClean="0"/>
              <a:t>Occurs in the following steps:</a:t>
            </a:r>
          </a:p>
          <a:p>
            <a:pPr marL="971550" lvl="1" indent="-514350">
              <a:buFont typeface="+mj-lt"/>
              <a:buAutoNum type="arabicPeriod"/>
            </a:pPr>
            <a:r>
              <a:rPr lang="en-US" dirty="0"/>
              <a:t>Injury induces acute inflammation</a:t>
            </a:r>
          </a:p>
          <a:p>
            <a:pPr marL="971550" lvl="1" indent="-514350">
              <a:buFont typeface="+mj-lt"/>
              <a:buAutoNum type="arabicPeriod"/>
            </a:pPr>
            <a:r>
              <a:rPr lang="en-US" dirty="0"/>
              <a:t>Parenchymal cells regenerate</a:t>
            </a:r>
          </a:p>
          <a:p>
            <a:pPr marL="971550" lvl="1" indent="-514350">
              <a:buFont typeface="+mj-lt"/>
              <a:buAutoNum type="arabicPeriod"/>
            </a:pPr>
            <a:r>
              <a:rPr lang="en-US" dirty="0"/>
              <a:t>Both parenchymal and connective tissue cells migrate and proliferate</a:t>
            </a:r>
          </a:p>
          <a:p>
            <a:pPr marL="971550" lvl="1" indent="-514350">
              <a:buFont typeface="+mj-lt"/>
              <a:buAutoNum type="arabicPeriod"/>
            </a:pPr>
            <a:r>
              <a:rPr lang="en-US" dirty="0"/>
              <a:t>Extracellular matrix is produced</a:t>
            </a:r>
          </a:p>
          <a:p>
            <a:pPr marL="971550" lvl="1" indent="-514350">
              <a:buFont typeface="+mj-lt"/>
              <a:buAutoNum type="arabicPeriod"/>
            </a:pPr>
            <a:r>
              <a:rPr lang="en-US" dirty="0"/>
              <a:t>Parenchyma and connective tissue matrix remodel</a:t>
            </a:r>
          </a:p>
          <a:p>
            <a:pPr marL="971550" lvl="1" indent="-514350">
              <a:buFont typeface="+mj-lt"/>
              <a:buAutoNum type="arabicPeriod"/>
            </a:pPr>
            <a:r>
              <a:rPr lang="en-US" dirty="0"/>
              <a:t>Increase in wound strength due to collagen deposition</a:t>
            </a:r>
          </a:p>
          <a:p>
            <a:pPr lvl="1"/>
            <a:endParaRPr lang="en-US" dirty="0" smtClean="0"/>
          </a:p>
          <a:p>
            <a:endParaRPr lang="en-US" dirty="0" smtClean="0"/>
          </a:p>
        </p:txBody>
      </p:sp>
    </p:spTree>
    <p:extLst>
      <p:ext uri="{BB962C8B-B14F-4D97-AF65-F5344CB8AC3E}">
        <p14:creationId xmlns:p14="http://schemas.microsoft.com/office/powerpoint/2010/main" val="3936561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sz="3600" smtClean="0"/>
              <a:t>Causes and Examples of Atrophy</a:t>
            </a:r>
          </a:p>
        </p:txBody>
      </p:sp>
      <p:sp>
        <p:nvSpPr>
          <p:cNvPr id="15363" name="Rectangle 3"/>
          <p:cNvSpPr>
            <a:spLocks noGrp="1" noChangeArrowheads="1"/>
          </p:cNvSpPr>
          <p:nvPr>
            <p:ph idx="1"/>
          </p:nvPr>
        </p:nvSpPr>
        <p:spPr/>
        <p:txBody>
          <a:bodyPr/>
          <a:lstStyle/>
          <a:p>
            <a:r>
              <a:rPr lang="en-US" sz="2800" b="1" smtClean="0"/>
              <a:t>Decreased workload (disuse atrophy)</a:t>
            </a:r>
          </a:p>
          <a:p>
            <a:r>
              <a:rPr lang="en-US" sz="2800" b="1" smtClean="0"/>
              <a:t>Loss of innervation (denervation atrophy)</a:t>
            </a:r>
          </a:p>
          <a:p>
            <a:r>
              <a:rPr lang="en-US" sz="2800" b="1" smtClean="0"/>
              <a:t>Diminished blood supply (ischemia)</a:t>
            </a:r>
          </a:p>
          <a:p>
            <a:r>
              <a:rPr lang="en-US" sz="2800" b="1" smtClean="0"/>
              <a:t>Inadequate nutrition (marasmus, cachexia)</a:t>
            </a:r>
          </a:p>
          <a:p>
            <a:r>
              <a:rPr lang="en-US" sz="2800" b="1" smtClean="0"/>
              <a:t>Loss of endocrine stimulation (menopause)</a:t>
            </a:r>
          </a:p>
          <a:p>
            <a:r>
              <a:rPr lang="en-US" sz="2800" b="1" smtClean="0"/>
              <a:t>Aging (senile atrophy)</a:t>
            </a:r>
          </a:p>
          <a:p>
            <a:r>
              <a:rPr lang="en-US" sz="2800" b="1" smtClean="0"/>
              <a:t>Pressure (enlarging benign tumor)</a:t>
            </a:r>
          </a:p>
        </p:txBody>
      </p:sp>
    </p:spTree>
    <p:extLst>
      <p:ext uri="{BB962C8B-B14F-4D97-AF65-F5344CB8AC3E}">
        <p14:creationId xmlns:p14="http://schemas.microsoft.com/office/powerpoint/2010/main" val="192555577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0" y="225425"/>
            <a:ext cx="9144000" cy="685800"/>
          </a:xfrm>
        </p:spPr>
        <p:txBody>
          <a:bodyPr>
            <a:normAutofit fontScale="90000"/>
          </a:bodyPr>
          <a:lstStyle/>
          <a:p>
            <a:r>
              <a:rPr lang="en-US" sz="4000" smtClean="0"/>
              <a:t>Wound Healing Time Course</a:t>
            </a:r>
          </a:p>
        </p:txBody>
      </p:sp>
      <p:pic>
        <p:nvPicPr>
          <p:cNvPr id="5122" name="Picture 2" descr="C:\Users\jvelkey\Documents\TEACHING\Pathology\robbinsBasicPath-images\S9781416029731-003-f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2416" y="1447800"/>
            <a:ext cx="6477000" cy="5060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34600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4"/>
          <p:cNvSpPr>
            <a:spLocks noGrp="1" noChangeArrowheads="1"/>
          </p:cNvSpPr>
          <p:nvPr>
            <p:ph type="title"/>
          </p:nvPr>
        </p:nvSpPr>
        <p:spPr/>
        <p:txBody>
          <a:bodyPr/>
          <a:lstStyle/>
          <a:p>
            <a:r>
              <a:rPr lang="en-US" smtClean="0"/>
              <a:t>Granulation Tissue</a:t>
            </a:r>
          </a:p>
        </p:txBody>
      </p:sp>
      <p:sp>
        <p:nvSpPr>
          <p:cNvPr id="146435" name="Rectangle 5"/>
          <p:cNvSpPr>
            <a:spLocks noGrp="1" noChangeArrowheads="1"/>
          </p:cNvSpPr>
          <p:nvPr>
            <p:ph type="body" idx="1"/>
          </p:nvPr>
        </p:nvSpPr>
        <p:spPr>
          <a:xfrm>
            <a:off x="575733" y="1752600"/>
            <a:ext cx="8229600" cy="4114800"/>
          </a:xfrm>
        </p:spPr>
        <p:txBody>
          <a:bodyPr/>
          <a:lstStyle/>
          <a:p>
            <a:r>
              <a:rPr lang="en-US" smtClean="0"/>
              <a:t>Hallmark of healing</a:t>
            </a:r>
          </a:p>
          <a:p>
            <a:r>
              <a:rPr lang="en-US" smtClean="0"/>
              <a:t>Term comes from soft, pink, granular appearance when viewed from the surface of a wound</a:t>
            </a:r>
          </a:p>
          <a:p>
            <a:r>
              <a:rPr lang="en-US" smtClean="0"/>
              <a:t>Histology:  Proliferation of small blood vessels and fibroblasts; tissue often edematous</a:t>
            </a:r>
          </a:p>
          <a:p>
            <a:endParaRPr lang="en-US" smtClean="0"/>
          </a:p>
        </p:txBody>
      </p:sp>
    </p:spTree>
    <p:extLst>
      <p:ext uri="{BB962C8B-B14F-4D97-AF65-F5344CB8AC3E}">
        <p14:creationId xmlns:p14="http://schemas.microsoft.com/office/powerpoint/2010/main" val="187936067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0" y="-304800"/>
            <a:ext cx="9144000" cy="1143000"/>
          </a:xfrm>
        </p:spPr>
        <p:txBody>
          <a:bodyPr/>
          <a:lstStyle/>
          <a:p>
            <a:r>
              <a:rPr lang="en-US" smtClean="0"/>
              <a:t>Granulation Tissue</a:t>
            </a:r>
          </a:p>
        </p:txBody>
      </p:sp>
      <p:pic>
        <p:nvPicPr>
          <p:cNvPr id="147459" name="Picture 3" descr="P215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412" y="838200"/>
            <a:ext cx="6135511" cy="55118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23000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1026"/>
          <p:cNvSpPr>
            <a:spLocks noGrp="1" noChangeArrowheads="1"/>
          </p:cNvSpPr>
          <p:nvPr>
            <p:ph type="title"/>
          </p:nvPr>
        </p:nvSpPr>
        <p:spPr>
          <a:xfrm>
            <a:off x="0" y="-228600"/>
            <a:ext cx="9144000" cy="1143000"/>
          </a:xfrm>
        </p:spPr>
        <p:txBody>
          <a:bodyPr/>
          <a:lstStyle/>
          <a:p>
            <a:r>
              <a:rPr lang="en-US" smtClean="0"/>
              <a:t>Granulation Tissue</a:t>
            </a:r>
          </a:p>
        </p:txBody>
      </p:sp>
      <p:pic>
        <p:nvPicPr>
          <p:cNvPr id="148483" name="Picture 1027" descr="P2150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401" y="974726"/>
            <a:ext cx="6036733" cy="54260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28114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jvelkey\Documents\TEACHING\Pathology\robbinsBasicPath-images\S9781416029731-003-f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2150"/>
            <a:ext cx="6172200" cy="59758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76200"/>
            <a:ext cx="9144000" cy="607512"/>
          </a:xfrm>
        </p:spPr>
        <p:txBody>
          <a:bodyPr>
            <a:normAutofit fontScale="90000"/>
          </a:bodyPr>
          <a:lstStyle/>
          <a:p>
            <a:r>
              <a:rPr lang="en-US" dirty="0" smtClean="0"/>
              <a:t>Healing by 1</a:t>
            </a:r>
            <a:r>
              <a:rPr lang="en-US" baseline="30000" dirty="0" smtClean="0"/>
              <a:t>st</a:t>
            </a:r>
            <a:r>
              <a:rPr lang="en-US" dirty="0" smtClean="0"/>
              <a:t> intention vs. 2</a:t>
            </a:r>
            <a:r>
              <a:rPr lang="en-US" baseline="30000" dirty="0" smtClean="0"/>
              <a:t>nd</a:t>
            </a:r>
            <a:r>
              <a:rPr lang="en-US" dirty="0" smtClean="0"/>
              <a:t> intention</a:t>
            </a:r>
            <a:endParaRPr lang="en-US" dirty="0"/>
          </a:p>
        </p:txBody>
      </p:sp>
      <p:sp>
        <p:nvSpPr>
          <p:cNvPr id="3" name="Content Placeholder 2"/>
          <p:cNvSpPr>
            <a:spLocks noGrp="1"/>
          </p:cNvSpPr>
          <p:nvPr>
            <p:ph idx="1"/>
          </p:nvPr>
        </p:nvSpPr>
        <p:spPr>
          <a:xfrm>
            <a:off x="5943600" y="1600200"/>
            <a:ext cx="2895600" cy="4525963"/>
          </a:xfrm>
        </p:spPr>
        <p:txBody>
          <a:bodyPr>
            <a:normAutofit/>
          </a:bodyPr>
          <a:lstStyle/>
          <a:p>
            <a:pPr marL="0" indent="0">
              <a:buNone/>
            </a:pPr>
            <a:r>
              <a:rPr lang="en-US" sz="2800" dirty="0" smtClean="0"/>
              <a:t>By 1</a:t>
            </a:r>
            <a:r>
              <a:rPr lang="en-US" sz="2800" baseline="30000" dirty="0" smtClean="0"/>
              <a:t>st</a:t>
            </a:r>
            <a:r>
              <a:rPr lang="en-US" sz="2800" dirty="0" smtClean="0"/>
              <a:t> intention:</a:t>
            </a:r>
            <a:endParaRPr lang="en-US" sz="2000" dirty="0" smtClean="0"/>
          </a:p>
          <a:p>
            <a:pPr marL="339725" lvl="1" indent="-165100">
              <a:buFont typeface="Arial" pitchFamily="34" charset="0"/>
              <a:buChar char="•"/>
            </a:pPr>
            <a:r>
              <a:rPr lang="en-US" sz="2000" dirty="0" smtClean="0"/>
              <a:t>“clean” incision</a:t>
            </a:r>
          </a:p>
          <a:p>
            <a:pPr marL="339725" lvl="1" indent="-165100">
              <a:buFont typeface="Arial" pitchFamily="34" charset="0"/>
              <a:buChar char="•"/>
            </a:pPr>
            <a:r>
              <a:rPr lang="en-US" sz="2000" dirty="0" smtClean="0"/>
              <a:t>limited scarring or wound contraction</a:t>
            </a:r>
          </a:p>
          <a:p>
            <a:pPr marL="457200" lvl="1" indent="0">
              <a:buNone/>
            </a:pPr>
            <a:endParaRPr lang="en-US" sz="2400" dirty="0"/>
          </a:p>
          <a:p>
            <a:pPr marL="57150" indent="0">
              <a:buNone/>
            </a:pPr>
            <a:r>
              <a:rPr lang="en-US" sz="2800" dirty="0" smtClean="0"/>
              <a:t>By 2</a:t>
            </a:r>
            <a:r>
              <a:rPr lang="en-US" sz="2800" baseline="30000" dirty="0" smtClean="0"/>
              <a:t>nd</a:t>
            </a:r>
            <a:r>
              <a:rPr lang="en-US" sz="2800" dirty="0" smtClean="0"/>
              <a:t> intention:</a:t>
            </a:r>
          </a:p>
          <a:p>
            <a:pPr lvl="1">
              <a:buFont typeface="Arial" pitchFamily="34" charset="0"/>
              <a:buChar char="•"/>
            </a:pPr>
            <a:r>
              <a:rPr lang="en-US" sz="2000" dirty="0"/>
              <a:t>u</a:t>
            </a:r>
            <a:r>
              <a:rPr lang="en-US" sz="2000" dirty="0" smtClean="0"/>
              <a:t>lcers or lacerations</a:t>
            </a:r>
          </a:p>
          <a:p>
            <a:pPr lvl="1">
              <a:buFont typeface="Arial" pitchFamily="34" charset="0"/>
              <a:buChar char="•"/>
            </a:pPr>
            <a:r>
              <a:rPr lang="en-US" sz="2000" dirty="0"/>
              <a:t>o</a:t>
            </a:r>
            <a:r>
              <a:rPr lang="en-US" sz="2000" dirty="0" smtClean="0"/>
              <a:t>ften scarring and wound contraction</a:t>
            </a:r>
          </a:p>
        </p:txBody>
      </p:sp>
    </p:spTree>
    <p:extLst>
      <p:ext uri="{BB962C8B-B14F-4D97-AF65-F5344CB8AC3E}">
        <p14:creationId xmlns:p14="http://schemas.microsoft.com/office/powerpoint/2010/main" val="352254000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a:bodyPr>
          <a:lstStyle/>
          <a:p>
            <a:r>
              <a:rPr lang="en-US" sz="3600" dirty="0" smtClean="0"/>
              <a:t>Ulcers: an example of healing by 2</a:t>
            </a:r>
            <a:r>
              <a:rPr lang="en-US" sz="3600" baseline="30000" dirty="0" smtClean="0"/>
              <a:t>nd</a:t>
            </a:r>
            <a:r>
              <a:rPr lang="en-US" sz="3600" dirty="0" smtClean="0"/>
              <a:t> intention</a:t>
            </a:r>
            <a:endParaRPr lang="en-US" sz="3600" dirty="0"/>
          </a:p>
        </p:txBody>
      </p:sp>
      <p:pic>
        <p:nvPicPr>
          <p:cNvPr id="7170" name="Picture 2" descr="C:\Users\jvelkey\Documents\TEACHING\Pathology\robbinsBasicPath-images\S9781416029731-003-f0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7620000" cy="512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88838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Resolution of Inflammation:</a:t>
            </a:r>
            <a:br>
              <a:rPr lang="en-US" dirty="0" smtClean="0"/>
            </a:br>
            <a:r>
              <a:rPr lang="en-US" dirty="0" smtClean="0"/>
              <a:t>“Regeneration” vs. “Healing”</a:t>
            </a:r>
            <a:endParaRPr lang="en-US" dirty="0"/>
          </a:p>
        </p:txBody>
      </p:sp>
      <p:pic>
        <p:nvPicPr>
          <p:cNvPr id="10242" name="Picture 2" descr="C:\Users\jvelkey\Documents\TEACHING\Pathology\robbinsBasicPath-images\S9781416029731-003-f0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60070"/>
            <a:ext cx="5486400" cy="4898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74073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3" descr="AP-102106-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978" y="1235075"/>
            <a:ext cx="5508978" cy="49530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2819" name="Rectangle 4"/>
          <p:cNvSpPr>
            <a:spLocks noGrp="1" noChangeArrowheads="1"/>
          </p:cNvSpPr>
          <p:nvPr>
            <p:ph type="title"/>
          </p:nvPr>
        </p:nvSpPr>
        <p:spPr>
          <a:xfrm>
            <a:off x="0" y="-46038"/>
            <a:ext cx="9144000" cy="1143001"/>
          </a:xfrm>
        </p:spPr>
        <p:txBody>
          <a:bodyPr>
            <a:normAutofit fontScale="90000"/>
          </a:bodyPr>
          <a:lstStyle/>
          <a:p>
            <a:r>
              <a:rPr lang="en-US" dirty="0" smtClean="0"/>
              <a:t>An example of healing by fibrosis:</a:t>
            </a:r>
            <a:br>
              <a:rPr lang="en-US" dirty="0" smtClean="0"/>
            </a:br>
            <a:r>
              <a:rPr lang="en-US" dirty="0" smtClean="0"/>
              <a:t>Myocardial Infarction</a:t>
            </a:r>
          </a:p>
        </p:txBody>
      </p:sp>
      <p:sp>
        <p:nvSpPr>
          <p:cNvPr id="162820" name="Rectangle 6"/>
          <p:cNvSpPr>
            <a:spLocks noChangeArrowheads="1"/>
          </p:cNvSpPr>
          <p:nvPr/>
        </p:nvSpPr>
        <p:spPr bwMode="auto">
          <a:xfrm>
            <a:off x="3615267" y="6327775"/>
            <a:ext cx="2112759"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1800">
                <a:solidFill>
                  <a:srgbClr val="000000"/>
                </a:solidFill>
                <a:latin typeface="Times New Roman" pitchFamily="18" charset="0"/>
              </a:rPr>
              <a:t>Edge of acute infarct</a:t>
            </a:r>
          </a:p>
        </p:txBody>
      </p:sp>
    </p:spTree>
    <p:extLst>
      <p:ext uri="{BB962C8B-B14F-4D97-AF65-F5344CB8AC3E}">
        <p14:creationId xmlns:p14="http://schemas.microsoft.com/office/powerpoint/2010/main" val="277717576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3" descr="P2050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7511" y="1235075"/>
            <a:ext cx="5508978" cy="49530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6915" name="Rectangle 4"/>
          <p:cNvSpPr>
            <a:spLocks noGrp="1" noChangeArrowheads="1"/>
          </p:cNvSpPr>
          <p:nvPr>
            <p:ph type="title"/>
          </p:nvPr>
        </p:nvSpPr>
        <p:spPr>
          <a:xfrm>
            <a:off x="0" y="-46038"/>
            <a:ext cx="9144000" cy="1143001"/>
          </a:xfrm>
        </p:spPr>
        <p:txBody>
          <a:bodyPr>
            <a:normAutofit fontScale="90000"/>
          </a:bodyPr>
          <a:lstStyle/>
          <a:p>
            <a:r>
              <a:rPr lang="en-US" dirty="0" smtClean="0"/>
              <a:t>Myocardial Infarct: healing (aka “remote”)</a:t>
            </a:r>
          </a:p>
        </p:txBody>
      </p:sp>
      <p:sp>
        <p:nvSpPr>
          <p:cNvPr id="166918" name="Rectangle 6"/>
          <p:cNvSpPr>
            <a:spLocks noChangeArrowheads="1"/>
          </p:cNvSpPr>
          <p:nvPr/>
        </p:nvSpPr>
        <p:spPr bwMode="auto">
          <a:xfrm>
            <a:off x="3420534" y="6327775"/>
            <a:ext cx="2426947"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US" sz="1800">
                <a:solidFill>
                  <a:srgbClr val="000000"/>
                </a:solidFill>
                <a:latin typeface="Times New Roman" pitchFamily="18" charset="0"/>
              </a:rPr>
              <a:t>Healing (remote) infarct</a:t>
            </a:r>
          </a:p>
        </p:txBody>
      </p:sp>
    </p:spTree>
    <p:extLst>
      <p:ext uri="{BB962C8B-B14F-4D97-AF65-F5344CB8AC3E}">
        <p14:creationId xmlns:p14="http://schemas.microsoft.com/office/powerpoint/2010/main" val="99141249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3" descr="P2050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978" y="1219200"/>
            <a:ext cx="5508978" cy="49530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8963" name="Rectangle 4"/>
          <p:cNvSpPr>
            <a:spLocks noGrp="1" noChangeArrowheads="1"/>
          </p:cNvSpPr>
          <p:nvPr>
            <p:ph type="title"/>
          </p:nvPr>
        </p:nvSpPr>
        <p:spPr>
          <a:xfrm>
            <a:off x="0" y="0"/>
            <a:ext cx="9144000" cy="1143000"/>
          </a:xfrm>
        </p:spPr>
        <p:txBody>
          <a:bodyPr>
            <a:normAutofit/>
          </a:bodyPr>
          <a:lstStyle/>
          <a:p>
            <a:r>
              <a:rPr lang="en-US" sz="3600" dirty="0"/>
              <a:t>Myocardial Infarct: healing </a:t>
            </a:r>
            <a:r>
              <a:rPr lang="en-US" sz="3600" dirty="0" smtClean="0"/>
              <a:t>(</a:t>
            </a:r>
            <a:r>
              <a:rPr lang="en-US" sz="3600" dirty="0" err="1" smtClean="0"/>
              <a:t>trichrome</a:t>
            </a:r>
            <a:r>
              <a:rPr lang="en-US" sz="3600" dirty="0" smtClean="0"/>
              <a:t> stain)</a:t>
            </a:r>
          </a:p>
        </p:txBody>
      </p:sp>
      <p:sp>
        <p:nvSpPr>
          <p:cNvPr id="168964" name="Text Box 6"/>
          <p:cNvSpPr txBox="1">
            <a:spLocks noChangeArrowheads="1"/>
          </p:cNvSpPr>
          <p:nvPr/>
        </p:nvSpPr>
        <p:spPr bwMode="auto">
          <a:xfrm>
            <a:off x="2923822" y="6324601"/>
            <a:ext cx="37285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4400" b="1">
                <a:solidFill>
                  <a:schemeClr val="tx2"/>
                </a:solidFill>
                <a:latin typeface="Book Antiqua" pitchFamily="18" charset="0"/>
              </a:defRPr>
            </a:lvl1pPr>
            <a:lvl2pPr marL="742950" indent="-285750" eaLnBrk="0" hangingPunct="0">
              <a:defRPr sz="4400" b="1">
                <a:solidFill>
                  <a:schemeClr val="tx2"/>
                </a:solidFill>
                <a:latin typeface="Book Antiqua" pitchFamily="18" charset="0"/>
              </a:defRPr>
            </a:lvl2pPr>
            <a:lvl3pPr marL="1143000" indent="-228600" eaLnBrk="0" hangingPunct="0">
              <a:defRPr sz="4400" b="1">
                <a:solidFill>
                  <a:schemeClr val="tx2"/>
                </a:solidFill>
                <a:latin typeface="Book Antiqua" pitchFamily="18" charset="0"/>
              </a:defRPr>
            </a:lvl3pPr>
            <a:lvl4pPr marL="1600200" indent="-228600" eaLnBrk="0" hangingPunct="0">
              <a:defRPr sz="4400" b="1">
                <a:solidFill>
                  <a:schemeClr val="tx2"/>
                </a:solidFill>
                <a:latin typeface="Book Antiqua" pitchFamily="18" charset="0"/>
              </a:defRPr>
            </a:lvl4pPr>
            <a:lvl5pPr marL="2057400" indent="-228600" eaLnBrk="0" hangingPunct="0">
              <a:defRPr sz="4400" b="1">
                <a:solidFill>
                  <a:schemeClr val="tx2"/>
                </a:solidFill>
                <a:latin typeface="Book Antiqua" pitchFamily="18" charset="0"/>
              </a:defRPr>
            </a:lvl5pPr>
            <a:lvl6pPr marL="2514600" indent="-228600" eaLnBrk="0" fontAlgn="base" hangingPunct="0">
              <a:spcBef>
                <a:spcPct val="0"/>
              </a:spcBef>
              <a:spcAft>
                <a:spcPct val="0"/>
              </a:spcAft>
              <a:defRPr sz="4400" b="1">
                <a:solidFill>
                  <a:schemeClr val="tx2"/>
                </a:solidFill>
                <a:latin typeface="Book Antiqua" pitchFamily="18" charset="0"/>
              </a:defRPr>
            </a:lvl6pPr>
            <a:lvl7pPr marL="2971800" indent="-228600" eaLnBrk="0" fontAlgn="base" hangingPunct="0">
              <a:spcBef>
                <a:spcPct val="0"/>
              </a:spcBef>
              <a:spcAft>
                <a:spcPct val="0"/>
              </a:spcAft>
              <a:defRPr sz="4400" b="1">
                <a:solidFill>
                  <a:schemeClr val="tx2"/>
                </a:solidFill>
                <a:latin typeface="Book Antiqua" pitchFamily="18" charset="0"/>
              </a:defRPr>
            </a:lvl7pPr>
            <a:lvl8pPr marL="3429000" indent="-228600" eaLnBrk="0" fontAlgn="base" hangingPunct="0">
              <a:spcBef>
                <a:spcPct val="0"/>
              </a:spcBef>
              <a:spcAft>
                <a:spcPct val="0"/>
              </a:spcAft>
              <a:defRPr sz="4400" b="1">
                <a:solidFill>
                  <a:schemeClr val="tx2"/>
                </a:solidFill>
                <a:latin typeface="Book Antiqua" pitchFamily="18" charset="0"/>
              </a:defRPr>
            </a:lvl8pPr>
            <a:lvl9pPr marL="3886200" indent="-228600" eaLnBrk="0" fontAlgn="base" hangingPunct="0">
              <a:spcBef>
                <a:spcPct val="0"/>
              </a:spcBef>
              <a:spcAft>
                <a:spcPct val="0"/>
              </a:spcAft>
              <a:defRPr sz="4400" b="1">
                <a:solidFill>
                  <a:schemeClr val="tx2"/>
                </a:solidFill>
                <a:latin typeface="Book Antiqua" pitchFamily="18" charset="0"/>
              </a:defRPr>
            </a:lvl9pPr>
          </a:lstStyle>
          <a:p>
            <a:r>
              <a:rPr lang="en-US" sz="1800">
                <a:solidFill>
                  <a:srgbClr val="000000"/>
                </a:solidFill>
                <a:latin typeface="Times New Roman" pitchFamily="18" charset="0"/>
              </a:rPr>
              <a:t>Masson trichrome stain for collagen</a:t>
            </a:r>
          </a:p>
        </p:txBody>
      </p:sp>
    </p:spTree>
    <p:extLst>
      <p:ext uri="{BB962C8B-B14F-4D97-AF65-F5344CB8AC3E}">
        <p14:creationId xmlns:p14="http://schemas.microsoft.com/office/powerpoint/2010/main" val="3245102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title"/>
          </p:nvPr>
        </p:nvSpPr>
        <p:spPr/>
        <p:txBody>
          <a:bodyPr/>
          <a:lstStyle/>
          <a:p>
            <a:r>
              <a:rPr lang="en-US" smtClean="0"/>
              <a:t>Normal               Atrophy</a:t>
            </a:r>
          </a:p>
        </p:txBody>
      </p:sp>
      <p:pic>
        <p:nvPicPr>
          <p:cNvPr id="17411" name="Picture 8" descr="00100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988" y="1981200"/>
            <a:ext cx="316388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0" descr="001005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057400"/>
            <a:ext cx="316388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971559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jvelkey\Documents\TEACHING\Pathology\robbinsBasicPath-images\S9781416029731-003-f0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038600"/>
            <a:ext cx="7620000" cy="28194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57200" y="17834"/>
            <a:ext cx="8229600" cy="744166"/>
          </a:xfrm>
        </p:spPr>
        <p:txBody>
          <a:bodyPr>
            <a:normAutofit fontScale="90000"/>
          </a:bodyPr>
          <a:lstStyle/>
          <a:p>
            <a:r>
              <a:rPr lang="en-US" dirty="0" smtClean="0"/>
              <a:t>Variables affecting repair</a:t>
            </a:r>
            <a:endParaRPr lang="en-US" dirty="0"/>
          </a:p>
        </p:txBody>
      </p:sp>
      <p:sp>
        <p:nvSpPr>
          <p:cNvPr id="4" name="Content Placeholder 3"/>
          <p:cNvSpPr>
            <a:spLocks noGrp="1"/>
          </p:cNvSpPr>
          <p:nvPr>
            <p:ph idx="1"/>
          </p:nvPr>
        </p:nvSpPr>
        <p:spPr>
          <a:xfrm>
            <a:off x="381000" y="685800"/>
            <a:ext cx="8229600" cy="3276600"/>
          </a:xfrm>
        </p:spPr>
        <p:txBody>
          <a:bodyPr>
            <a:noAutofit/>
          </a:bodyPr>
          <a:lstStyle/>
          <a:p>
            <a:r>
              <a:rPr lang="en-US" sz="1800" b="1" dirty="0" smtClean="0"/>
              <a:t>Infection</a:t>
            </a:r>
            <a:r>
              <a:rPr lang="en-US" sz="1800" dirty="0" smtClean="0"/>
              <a:t> </a:t>
            </a:r>
            <a:r>
              <a:rPr lang="en-US" sz="1400" dirty="0" smtClean="0"/>
              <a:t>–prolongs inflammation, increases degree of tissue injury</a:t>
            </a:r>
          </a:p>
          <a:p>
            <a:r>
              <a:rPr lang="en-US" sz="1800" b="1" dirty="0" smtClean="0"/>
              <a:t>Nutrition</a:t>
            </a:r>
            <a:r>
              <a:rPr lang="en-US" sz="1800" dirty="0" smtClean="0"/>
              <a:t> </a:t>
            </a:r>
            <a:r>
              <a:rPr lang="en-US" sz="1400" dirty="0" smtClean="0"/>
              <a:t>–protein or vitamin deficiency can impair synthesis of new proteins</a:t>
            </a:r>
          </a:p>
          <a:p>
            <a:r>
              <a:rPr lang="en-US" sz="1800" b="1" dirty="0" smtClean="0"/>
              <a:t>Anti-inflammatory drugs </a:t>
            </a:r>
            <a:r>
              <a:rPr lang="en-US" sz="1400" dirty="0" smtClean="0"/>
              <a:t>–can impede fibrosis necessary for repair</a:t>
            </a:r>
          </a:p>
          <a:p>
            <a:r>
              <a:rPr lang="en-US" sz="1800" b="1" dirty="0" smtClean="0"/>
              <a:t>Mechanical variables </a:t>
            </a:r>
            <a:r>
              <a:rPr lang="en-US" sz="1400" dirty="0" smtClean="0"/>
              <a:t>–tension, pressure, or the presence of foreign bodies can affect repair</a:t>
            </a:r>
          </a:p>
          <a:p>
            <a:r>
              <a:rPr lang="en-US" sz="1800" b="1" dirty="0" smtClean="0"/>
              <a:t>Vascular disease </a:t>
            </a:r>
            <a:r>
              <a:rPr lang="en-US" sz="1400" dirty="0" smtClean="0"/>
              <a:t>–limits nutrient and oxygen supply required for repairing tissues</a:t>
            </a:r>
          </a:p>
          <a:p>
            <a:r>
              <a:rPr lang="en-US" sz="1800" b="1" dirty="0" smtClean="0"/>
              <a:t>Tissue type </a:t>
            </a:r>
            <a:r>
              <a:rPr lang="en-US" sz="1400" dirty="0" smtClean="0"/>
              <a:t>–only tissues capable of renewing will regenerate, otherwise healing is by fibrosis</a:t>
            </a:r>
          </a:p>
          <a:p>
            <a:r>
              <a:rPr lang="en-US" sz="1800" b="1" dirty="0" smtClean="0"/>
              <a:t>Degree of exudate removal </a:t>
            </a:r>
            <a:r>
              <a:rPr lang="en-US" sz="1400" dirty="0" smtClean="0"/>
              <a:t>–adequate removal of exudate allows </a:t>
            </a:r>
            <a:r>
              <a:rPr lang="en-US" sz="1400" b="1" dirty="0" smtClean="0"/>
              <a:t>RESOLUTION</a:t>
            </a:r>
            <a:r>
              <a:rPr lang="en-US" sz="1400" dirty="0" smtClean="0"/>
              <a:t> of the injury (general restoration of the normal tissue architecture); inadequate removal results in </a:t>
            </a:r>
            <a:r>
              <a:rPr lang="en-US" sz="1400" b="1" dirty="0" smtClean="0"/>
              <a:t>ORGANIZATION</a:t>
            </a:r>
            <a:r>
              <a:rPr lang="en-US" sz="1400" dirty="0" smtClean="0"/>
              <a:t> (abnormal, dysfunctional tissue architecture)</a:t>
            </a:r>
          </a:p>
          <a:p>
            <a:r>
              <a:rPr lang="en-US" sz="1800" b="1" dirty="0" smtClean="0"/>
              <a:t>Regulation of cell proliferation </a:t>
            </a:r>
            <a:r>
              <a:rPr lang="en-US" sz="1400" dirty="0" smtClean="0"/>
              <a:t>–abnormal proliferation of connective tissue may inhibit re-epithelialization and/or raised scars (keloids)</a:t>
            </a:r>
            <a:endParaRPr lang="en-US" sz="1800" dirty="0" smtClean="0"/>
          </a:p>
          <a:p>
            <a:endParaRPr lang="en-US" sz="1800" dirty="0"/>
          </a:p>
        </p:txBody>
      </p:sp>
    </p:spTree>
    <p:extLst>
      <p:ext uri="{BB962C8B-B14F-4D97-AF65-F5344CB8AC3E}">
        <p14:creationId xmlns:p14="http://schemas.microsoft.com/office/powerpoint/2010/main" val="4045411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t>Metaplasia</a:t>
            </a:r>
          </a:p>
        </p:txBody>
      </p:sp>
      <p:sp>
        <p:nvSpPr>
          <p:cNvPr id="18435" name="Rectangle 4"/>
          <p:cNvSpPr>
            <a:spLocks noGrp="1" noChangeArrowheads="1"/>
          </p:cNvSpPr>
          <p:nvPr>
            <p:ph idx="1"/>
          </p:nvPr>
        </p:nvSpPr>
        <p:spPr/>
        <p:txBody>
          <a:bodyPr/>
          <a:lstStyle/>
          <a:p>
            <a:pPr>
              <a:buFontTx/>
              <a:buNone/>
            </a:pPr>
            <a:r>
              <a:rPr lang="en-US" b="1" smtClean="0"/>
              <a:t>   Reversible change in which one differentiated cell type (epithelial or mesenchymal) is replaced by another cell type.</a:t>
            </a:r>
          </a:p>
          <a:p>
            <a:pPr>
              <a:buFontTx/>
              <a:buNone/>
            </a:pPr>
            <a:r>
              <a:rPr lang="en-US" b="1" smtClean="0"/>
              <a:t>   Usually occurs in response to stress or chronic irritation.</a:t>
            </a:r>
          </a:p>
        </p:txBody>
      </p:sp>
    </p:spTree>
    <p:extLst>
      <p:ext uri="{BB962C8B-B14F-4D97-AF65-F5344CB8AC3E}">
        <p14:creationId xmlns:p14="http://schemas.microsoft.com/office/powerpoint/2010/main" val="4015061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33400" y="609600"/>
            <a:ext cx="8305800" cy="1143000"/>
          </a:xfrm>
        </p:spPr>
        <p:txBody>
          <a:bodyPr/>
          <a:lstStyle/>
          <a:p>
            <a:r>
              <a:rPr lang="en-US" sz="3600" smtClean="0"/>
              <a:t>Causes and Examples of Metaplasia</a:t>
            </a:r>
          </a:p>
        </p:txBody>
      </p:sp>
      <p:sp>
        <p:nvSpPr>
          <p:cNvPr id="19459" name="Rectangle 3"/>
          <p:cNvSpPr>
            <a:spLocks noGrp="1" noChangeArrowheads="1"/>
          </p:cNvSpPr>
          <p:nvPr>
            <p:ph idx="1"/>
          </p:nvPr>
        </p:nvSpPr>
        <p:spPr>
          <a:xfrm>
            <a:off x="685800" y="2209800"/>
            <a:ext cx="7772400" cy="3886200"/>
          </a:xfrm>
        </p:spPr>
        <p:txBody>
          <a:bodyPr/>
          <a:lstStyle/>
          <a:p>
            <a:pPr>
              <a:lnSpc>
                <a:spcPct val="90000"/>
              </a:lnSpc>
            </a:pPr>
            <a:r>
              <a:rPr lang="en-US" sz="2800" b="1" smtClean="0"/>
              <a:t>Tobacco  smoke - Squamous metaplasia  in  the respiratory  tract, most common.</a:t>
            </a:r>
          </a:p>
          <a:p>
            <a:pPr>
              <a:lnSpc>
                <a:spcPct val="90000"/>
              </a:lnSpc>
            </a:pPr>
            <a:r>
              <a:rPr lang="en-US" sz="2800" b="1" smtClean="0"/>
              <a:t>Gastric  acid reflux - Gastric metaplasia  of  distal  esophagus; Barrett esophagus. </a:t>
            </a:r>
          </a:p>
          <a:p>
            <a:pPr>
              <a:lnSpc>
                <a:spcPct val="90000"/>
              </a:lnSpc>
            </a:pPr>
            <a:r>
              <a:rPr lang="en-US" sz="2800" b="1" smtClean="0"/>
              <a:t>Repeated skeletal muscle injury with hemorrhage- muscle replaced by bone; myositis ossificans.</a:t>
            </a:r>
          </a:p>
          <a:p>
            <a:pPr>
              <a:lnSpc>
                <a:spcPct val="90000"/>
              </a:lnSpc>
            </a:pPr>
            <a:endParaRPr lang="en-US" sz="2800" b="1" smtClean="0"/>
          </a:p>
          <a:p>
            <a:pPr>
              <a:lnSpc>
                <a:spcPct val="90000"/>
              </a:lnSpc>
            </a:pPr>
            <a:endParaRPr lang="en-US" b="1" smtClean="0"/>
          </a:p>
        </p:txBody>
      </p:sp>
    </p:spTree>
    <p:extLst>
      <p:ext uri="{BB962C8B-B14F-4D97-AF65-F5344CB8AC3E}">
        <p14:creationId xmlns:p14="http://schemas.microsoft.com/office/powerpoint/2010/main" val="2225917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r>
              <a:rPr lang="en-US" sz="4000" smtClean="0"/>
              <a:t>Bronchus with Columnar to Squamous Metaplasia</a:t>
            </a:r>
          </a:p>
        </p:txBody>
      </p:sp>
      <p:pic>
        <p:nvPicPr>
          <p:cNvPr id="20483" name="Picture 6" descr="001006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87550"/>
            <a:ext cx="6934200" cy="411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2705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Chapter 001 - Figure 006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05000"/>
            <a:ext cx="6553200"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5"/>
          <p:cNvSpPr>
            <a:spLocks noGrp="1" noChangeArrowheads="1"/>
          </p:cNvSpPr>
          <p:nvPr>
            <p:ph type="title"/>
          </p:nvPr>
        </p:nvSpPr>
        <p:spPr/>
        <p:txBody>
          <a:bodyPr>
            <a:normAutofit fontScale="90000"/>
          </a:bodyPr>
          <a:lstStyle/>
          <a:p>
            <a:r>
              <a:rPr lang="en-US" sz="4000" smtClean="0"/>
              <a:t>Esophagus with Squamous to Columnar metaplasia</a:t>
            </a:r>
          </a:p>
        </p:txBody>
      </p:sp>
    </p:spTree>
    <p:extLst>
      <p:ext uri="{BB962C8B-B14F-4D97-AF65-F5344CB8AC3E}">
        <p14:creationId xmlns:p14="http://schemas.microsoft.com/office/powerpoint/2010/main" val="4122700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Mechanisms of Metaplasia</a:t>
            </a:r>
          </a:p>
        </p:txBody>
      </p:sp>
      <p:sp>
        <p:nvSpPr>
          <p:cNvPr id="22531" name="Rectangle 3"/>
          <p:cNvSpPr>
            <a:spLocks noGrp="1" noChangeArrowheads="1"/>
          </p:cNvSpPr>
          <p:nvPr>
            <p:ph idx="1"/>
          </p:nvPr>
        </p:nvSpPr>
        <p:spPr/>
        <p:txBody>
          <a:bodyPr/>
          <a:lstStyle/>
          <a:p>
            <a:r>
              <a:rPr lang="en-US" b="1" smtClean="0"/>
              <a:t>Re-programing of stem cells that exist in normal tissue.</a:t>
            </a:r>
          </a:p>
          <a:p>
            <a:r>
              <a:rPr lang="en-US" b="1" smtClean="0"/>
              <a:t>Induced by cytokines, growth factors and other environmental signals</a:t>
            </a:r>
          </a:p>
          <a:p>
            <a:r>
              <a:rPr lang="en-US" b="1" smtClean="0"/>
              <a:t>Retinoic acid may play a role.</a:t>
            </a:r>
          </a:p>
          <a:p>
            <a:r>
              <a:rPr lang="en-US" b="1" smtClean="0"/>
              <a:t>Exact mechanism is unknown.</a:t>
            </a:r>
          </a:p>
        </p:txBody>
      </p:sp>
    </p:spTree>
    <p:extLst>
      <p:ext uri="{BB962C8B-B14F-4D97-AF65-F5344CB8AC3E}">
        <p14:creationId xmlns:p14="http://schemas.microsoft.com/office/powerpoint/2010/main" val="1403109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title"/>
          </p:nvPr>
        </p:nvSpPr>
        <p:spPr/>
        <p:txBody>
          <a:bodyPr/>
          <a:lstStyle/>
          <a:p>
            <a:r>
              <a:rPr lang="en-US" sz="4000" smtClean="0"/>
              <a:t>Cellular Adaptation to Injury or Stress</a:t>
            </a:r>
          </a:p>
        </p:txBody>
      </p:sp>
      <p:sp>
        <p:nvSpPr>
          <p:cNvPr id="5123" name="Rectangle 5"/>
          <p:cNvSpPr>
            <a:spLocks noGrp="1" noChangeArrowheads="1"/>
          </p:cNvSpPr>
          <p:nvPr>
            <p:ph sz="half" idx="1"/>
          </p:nvPr>
        </p:nvSpPr>
        <p:spPr>
          <a:xfrm>
            <a:off x="76200" y="1981200"/>
            <a:ext cx="4038600" cy="4114800"/>
          </a:xfrm>
        </p:spPr>
        <p:txBody>
          <a:bodyPr/>
          <a:lstStyle/>
          <a:p>
            <a:pPr algn="ctr">
              <a:buFontTx/>
              <a:buNone/>
              <a:defRPr/>
            </a:pPr>
            <a:r>
              <a:rPr lang="en-US" b="1" dirty="0" smtClean="0"/>
              <a:t>Injury or Stress</a:t>
            </a:r>
          </a:p>
          <a:p>
            <a:pPr marL="0" indent="0" algn="ctr">
              <a:buFontTx/>
              <a:buNone/>
              <a:defRPr/>
            </a:pPr>
            <a:r>
              <a:rPr lang="en-US" sz="2400" dirty="0" smtClean="0"/>
              <a:t>Increased demand</a:t>
            </a:r>
          </a:p>
          <a:p>
            <a:pPr marL="0" indent="0" algn="ctr">
              <a:buFontTx/>
              <a:buNone/>
              <a:defRPr/>
            </a:pPr>
            <a:endParaRPr lang="en-US" sz="2400" dirty="0" smtClean="0"/>
          </a:p>
          <a:p>
            <a:pPr marL="0" indent="0" algn="ctr">
              <a:buFontTx/>
              <a:buNone/>
              <a:defRPr/>
            </a:pPr>
            <a:r>
              <a:rPr lang="en-US" sz="2400" dirty="0" smtClean="0"/>
              <a:t>Decreased stimulation or lack of nutrients</a:t>
            </a:r>
          </a:p>
          <a:p>
            <a:pPr marL="0" indent="0" algn="ctr">
              <a:buFontTx/>
              <a:buNone/>
              <a:defRPr/>
            </a:pPr>
            <a:endParaRPr lang="en-US" sz="2400" dirty="0" smtClean="0"/>
          </a:p>
          <a:p>
            <a:pPr marL="0" indent="0" algn="ctr">
              <a:buFontTx/>
              <a:buNone/>
              <a:defRPr/>
            </a:pPr>
            <a:r>
              <a:rPr lang="en-US" sz="2400" dirty="0" smtClean="0"/>
              <a:t>Chronic irritation</a:t>
            </a:r>
          </a:p>
        </p:txBody>
      </p:sp>
      <p:sp>
        <p:nvSpPr>
          <p:cNvPr id="5124" name="Rectangle 6"/>
          <p:cNvSpPr>
            <a:spLocks noGrp="1" noChangeArrowheads="1"/>
          </p:cNvSpPr>
          <p:nvPr>
            <p:ph sz="half" idx="2"/>
          </p:nvPr>
        </p:nvSpPr>
        <p:spPr>
          <a:xfrm>
            <a:off x="4419600" y="1981200"/>
            <a:ext cx="4724400" cy="4114800"/>
          </a:xfrm>
        </p:spPr>
        <p:txBody>
          <a:bodyPr/>
          <a:lstStyle/>
          <a:p>
            <a:pPr algn="ctr">
              <a:buFontTx/>
              <a:buNone/>
              <a:defRPr/>
            </a:pPr>
            <a:r>
              <a:rPr lang="en-US" b="1" dirty="0" smtClean="0"/>
              <a:t>Adaptation</a:t>
            </a:r>
          </a:p>
          <a:p>
            <a:pPr marL="0" indent="0" algn="ctr">
              <a:buFontTx/>
              <a:buNone/>
              <a:defRPr/>
            </a:pPr>
            <a:r>
              <a:rPr lang="en-US" sz="2400" dirty="0" smtClean="0"/>
              <a:t>Hyperplasia or hypertrophy</a:t>
            </a:r>
            <a:endParaRPr lang="en-US" sz="2400" dirty="0"/>
          </a:p>
          <a:p>
            <a:pPr marL="0" indent="0" algn="ctr">
              <a:buFontTx/>
              <a:buNone/>
              <a:defRPr/>
            </a:pPr>
            <a:endParaRPr lang="en-US" sz="2400" dirty="0" smtClean="0"/>
          </a:p>
          <a:p>
            <a:pPr marL="0" indent="0" algn="ctr">
              <a:buFontTx/>
              <a:buNone/>
              <a:defRPr/>
            </a:pPr>
            <a:r>
              <a:rPr lang="en-US" sz="2400" dirty="0" smtClean="0"/>
              <a:t>Atrophy</a:t>
            </a:r>
          </a:p>
          <a:p>
            <a:pPr algn="ctr">
              <a:buFontTx/>
              <a:buNone/>
              <a:defRPr/>
            </a:pPr>
            <a:endParaRPr lang="en-US" sz="2400" dirty="0" smtClean="0"/>
          </a:p>
          <a:p>
            <a:pPr marL="0" indent="0" algn="ctr">
              <a:buFontTx/>
              <a:buNone/>
              <a:defRPr/>
            </a:pPr>
            <a:endParaRPr lang="en-US" sz="2400" dirty="0"/>
          </a:p>
          <a:p>
            <a:pPr marL="0" indent="0" algn="ctr">
              <a:buFontTx/>
              <a:buNone/>
              <a:defRPr/>
            </a:pPr>
            <a:r>
              <a:rPr lang="en-US" sz="2400" dirty="0" smtClean="0"/>
              <a:t>Metaplasia</a:t>
            </a:r>
          </a:p>
        </p:txBody>
      </p:sp>
      <p:cxnSp>
        <p:nvCxnSpPr>
          <p:cNvPr id="4101" name="Straight Arrow Connector 2"/>
          <p:cNvCxnSpPr>
            <a:cxnSpLocks noChangeShapeType="1"/>
          </p:cNvCxnSpPr>
          <p:nvPr/>
        </p:nvCxnSpPr>
        <p:spPr bwMode="auto">
          <a:xfrm>
            <a:off x="4127500" y="3657600"/>
            <a:ext cx="1524000" cy="0"/>
          </a:xfrm>
          <a:prstGeom prst="straightConnector1">
            <a:avLst/>
          </a:prstGeom>
          <a:noFill/>
          <a:ln w="28575" algn="ctr">
            <a:solidFill>
              <a:srgbClr val="00000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02" name="Straight Arrow Connector 8"/>
          <p:cNvCxnSpPr>
            <a:cxnSpLocks noChangeShapeType="1"/>
          </p:cNvCxnSpPr>
          <p:nvPr/>
        </p:nvCxnSpPr>
        <p:spPr bwMode="auto">
          <a:xfrm>
            <a:off x="3733800" y="2743200"/>
            <a:ext cx="990600" cy="0"/>
          </a:xfrm>
          <a:prstGeom prst="straightConnector1">
            <a:avLst/>
          </a:prstGeom>
          <a:noFill/>
          <a:ln w="28575" algn="ctr">
            <a:solidFill>
              <a:srgbClr val="00000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03" name="Straight Arrow Connector 13"/>
          <p:cNvCxnSpPr>
            <a:cxnSpLocks noChangeShapeType="1"/>
          </p:cNvCxnSpPr>
          <p:nvPr/>
        </p:nvCxnSpPr>
        <p:spPr bwMode="auto">
          <a:xfrm>
            <a:off x="3657600" y="4876800"/>
            <a:ext cx="1828800" cy="0"/>
          </a:xfrm>
          <a:prstGeom prst="straightConnector1">
            <a:avLst/>
          </a:prstGeom>
          <a:noFill/>
          <a:ln w="28575" algn="ctr">
            <a:solidFill>
              <a:srgbClr val="000000"/>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86780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z="4000" smtClean="0"/>
              <a:t>Cell Injury and Death</a:t>
            </a:r>
          </a:p>
        </p:txBody>
      </p:sp>
      <p:sp>
        <p:nvSpPr>
          <p:cNvPr id="23555" name="Rectangle 3"/>
          <p:cNvSpPr>
            <a:spLocks noGrp="1" noChangeArrowheads="1"/>
          </p:cNvSpPr>
          <p:nvPr>
            <p:ph idx="1"/>
          </p:nvPr>
        </p:nvSpPr>
        <p:spPr/>
        <p:txBody>
          <a:bodyPr/>
          <a:lstStyle/>
          <a:p>
            <a:r>
              <a:rPr lang="en-US" b="1" smtClean="0"/>
              <a:t>Reversible – reduced ATP, cellular swelling</a:t>
            </a:r>
          </a:p>
          <a:p>
            <a:r>
              <a:rPr lang="en-US" b="1" smtClean="0"/>
              <a:t>Irreversible – two types of cell death</a:t>
            </a:r>
          </a:p>
          <a:p>
            <a:pPr>
              <a:buFontTx/>
              <a:buNone/>
            </a:pPr>
            <a:r>
              <a:rPr lang="en-US" b="1" smtClean="0"/>
              <a:t>           Necrosis – always pathologic</a:t>
            </a:r>
          </a:p>
          <a:p>
            <a:pPr>
              <a:buFontTx/>
              <a:buNone/>
            </a:pPr>
            <a:r>
              <a:rPr lang="en-US" b="1" smtClean="0"/>
              <a:t>           Apoptosis – may be physiologic </a:t>
            </a:r>
          </a:p>
          <a:p>
            <a:pPr>
              <a:buFontTx/>
              <a:buNone/>
            </a:pPr>
            <a:r>
              <a:rPr lang="en-US" b="1" smtClean="0"/>
              <a:t>           or pathologic</a:t>
            </a:r>
          </a:p>
          <a:p>
            <a:endParaRPr lang="en-US" b="1" smtClean="0"/>
          </a:p>
        </p:txBody>
      </p:sp>
    </p:spTree>
    <p:extLst>
      <p:ext uri="{BB962C8B-B14F-4D97-AF65-F5344CB8AC3E}">
        <p14:creationId xmlns:p14="http://schemas.microsoft.com/office/powerpoint/2010/main" val="2690238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001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441450"/>
            <a:ext cx="6553200" cy="518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le 1"/>
          <p:cNvSpPr>
            <a:spLocks noGrp="1"/>
          </p:cNvSpPr>
          <p:nvPr>
            <p:ph type="title"/>
          </p:nvPr>
        </p:nvSpPr>
        <p:spPr>
          <a:xfrm>
            <a:off x="685800" y="0"/>
            <a:ext cx="7772400" cy="1143000"/>
          </a:xfrm>
        </p:spPr>
        <p:txBody>
          <a:bodyPr/>
          <a:lstStyle/>
          <a:p>
            <a:r>
              <a:rPr lang="en-US" smtClean="0"/>
              <a:t>Necrosis vs. Apoptosis</a:t>
            </a:r>
          </a:p>
        </p:txBody>
      </p:sp>
    </p:spTree>
    <p:extLst>
      <p:ext uri="{BB962C8B-B14F-4D97-AF65-F5344CB8AC3E}">
        <p14:creationId xmlns:p14="http://schemas.microsoft.com/office/powerpoint/2010/main" val="2992229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609600"/>
            <a:ext cx="7772400" cy="533400"/>
          </a:xfrm>
          <a:noFill/>
        </p:spPr>
        <p:txBody>
          <a:bodyPr>
            <a:normAutofit fontScale="90000"/>
          </a:bodyPr>
          <a:lstStyle/>
          <a:p>
            <a:r>
              <a:rPr lang="en-US" smtClean="0"/>
              <a:t>Causes  of  Cell  Injury</a:t>
            </a:r>
          </a:p>
        </p:txBody>
      </p:sp>
      <p:sp>
        <p:nvSpPr>
          <p:cNvPr id="25603" name="Rectangle 3"/>
          <p:cNvSpPr>
            <a:spLocks noGrp="1" noChangeArrowheads="1"/>
          </p:cNvSpPr>
          <p:nvPr>
            <p:ph idx="1"/>
          </p:nvPr>
        </p:nvSpPr>
        <p:spPr>
          <a:xfrm>
            <a:off x="685800" y="1295400"/>
            <a:ext cx="7772400" cy="4800600"/>
          </a:xfrm>
        </p:spPr>
        <p:txBody>
          <a:bodyPr/>
          <a:lstStyle/>
          <a:p>
            <a:pPr>
              <a:spcBef>
                <a:spcPct val="0"/>
              </a:spcBef>
            </a:pPr>
            <a:r>
              <a:rPr lang="en-US" b="1" smtClean="0"/>
              <a:t>Oxygen deprivation (hypoxia or ischemia)</a:t>
            </a:r>
          </a:p>
          <a:p>
            <a:pPr>
              <a:spcBef>
                <a:spcPct val="0"/>
              </a:spcBef>
            </a:pPr>
            <a:r>
              <a:rPr lang="en-US" b="1" smtClean="0"/>
              <a:t>Physical  Agents (trauma)</a:t>
            </a:r>
          </a:p>
          <a:p>
            <a:pPr>
              <a:spcBef>
                <a:spcPct val="0"/>
              </a:spcBef>
            </a:pPr>
            <a:r>
              <a:rPr lang="en-US" b="1" smtClean="0"/>
              <a:t>Chemical agents and Drugs </a:t>
            </a:r>
          </a:p>
          <a:p>
            <a:pPr>
              <a:spcBef>
                <a:spcPct val="0"/>
              </a:spcBef>
            </a:pPr>
            <a:r>
              <a:rPr lang="en-US" b="1" smtClean="0"/>
              <a:t>Infectious Agents</a:t>
            </a:r>
          </a:p>
          <a:p>
            <a:pPr>
              <a:spcBef>
                <a:spcPct val="0"/>
              </a:spcBef>
            </a:pPr>
            <a:r>
              <a:rPr lang="en-US" b="1" smtClean="0"/>
              <a:t>Immunologic  Reactions</a:t>
            </a:r>
          </a:p>
          <a:p>
            <a:r>
              <a:rPr lang="en-US" b="1" smtClean="0"/>
              <a:t>Genetic  Derangements</a:t>
            </a:r>
          </a:p>
          <a:p>
            <a:r>
              <a:rPr lang="en-US" b="1" smtClean="0"/>
              <a:t>Nutritional  Imbalances</a:t>
            </a:r>
          </a:p>
          <a:p>
            <a:pPr>
              <a:lnSpc>
                <a:spcPct val="90000"/>
              </a:lnSpc>
              <a:spcBef>
                <a:spcPct val="0"/>
              </a:spcBef>
              <a:buFontTx/>
              <a:buNone/>
            </a:pPr>
            <a:endParaRPr lang="en-US" b="1" smtClean="0"/>
          </a:p>
        </p:txBody>
      </p:sp>
    </p:spTree>
    <p:extLst>
      <p:ext uri="{BB962C8B-B14F-4D97-AF65-F5344CB8AC3E}">
        <p14:creationId xmlns:p14="http://schemas.microsoft.com/office/powerpoint/2010/main" val="88354662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001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38150"/>
            <a:ext cx="6858000" cy="598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7996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12700"/>
            <a:ext cx="9144000" cy="1143000"/>
          </a:xfrm>
        </p:spPr>
        <p:txBody>
          <a:bodyPr/>
          <a:lstStyle/>
          <a:p>
            <a:r>
              <a:rPr lang="en-US" sz="3600" smtClean="0"/>
              <a:t>Reversible and Irreversible Cell  Injury</a:t>
            </a:r>
          </a:p>
        </p:txBody>
      </p:sp>
      <p:pic>
        <p:nvPicPr>
          <p:cNvPr id="2765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325" y="1057275"/>
            <a:ext cx="6848475" cy="549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5274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9" descr="001009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3167063" cy="34766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8675" name="Picture 13" descr="001009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413" y="1828800"/>
            <a:ext cx="3176587" cy="34766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676" name="Rectangle 2"/>
          <p:cNvSpPr>
            <a:spLocks noGrp="1" noChangeArrowheads="1"/>
          </p:cNvSpPr>
          <p:nvPr>
            <p:ph type="title"/>
          </p:nvPr>
        </p:nvSpPr>
        <p:spPr>
          <a:xfrm>
            <a:off x="0" y="0"/>
            <a:ext cx="9144000" cy="1143000"/>
          </a:xfrm>
        </p:spPr>
        <p:txBody>
          <a:bodyPr/>
          <a:lstStyle/>
          <a:p>
            <a:r>
              <a:rPr lang="en-US" sz="3600" smtClean="0"/>
              <a:t>Reversible and Irreversible Cell  Injury</a:t>
            </a:r>
          </a:p>
        </p:txBody>
      </p:sp>
      <p:pic>
        <p:nvPicPr>
          <p:cNvPr id="28677" name="Picture 11" descr="001009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7513" y="1828800"/>
            <a:ext cx="3167062" cy="34766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000" y="1219200"/>
            <a:ext cx="2178050" cy="338138"/>
          </a:xfrm>
          <a:prstGeom prst="rect">
            <a:avLst/>
          </a:prstGeom>
          <a:noFill/>
        </p:spPr>
        <p:txBody>
          <a:bodyPr wrap="none">
            <a:spAutoFit/>
          </a:bodyPr>
          <a:lstStyle/>
          <a:p>
            <a:pPr>
              <a:defRPr/>
            </a:pPr>
            <a:r>
              <a:rPr lang="en-US" sz="1600" dirty="0">
                <a:solidFill>
                  <a:srgbClr val="000000"/>
                </a:solidFill>
                <a:latin typeface="+mn-lt"/>
              </a:rPr>
              <a:t>normal kidney tubules</a:t>
            </a:r>
          </a:p>
        </p:txBody>
      </p:sp>
      <p:sp>
        <p:nvSpPr>
          <p:cNvPr id="11" name="TextBox 10"/>
          <p:cNvSpPr txBox="1"/>
          <p:nvPr/>
        </p:nvSpPr>
        <p:spPr>
          <a:xfrm>
            <a:off x="3676650" y="1143000"/>
            <a:ext cx="1733550" cy="584200"/>
          </a:xfrm>
          <a:prstGeom prst="rect">
            <a:avLst/>
          </a:prstGeom>
          <a:noFill/>
        </p:spPr>
        <p:txBody>
          <a:bodyPr wrap="none">
            <a:spAutoFit/>
          </a:bodyPr>
          <a:lstStyle/>
          <a:p>
            <a:pPr algn="ctr">
              <a:defRPr/>
            </a:pPr>
            <a:r>
              <a:rPr lang="en-US" sz="1600" dirty="0">
                <a:solidFill>
                  <a:srgbClr val="000000"/>
                </a:solidFill>
                <a:latin typeface="+mn-lt"/>
              </a:rPr>
              <a:t>reversibly injured</a:t>
            </a:r>
          </a:p>
          <a:p>
            <a:pPr algn="ctr">
              <a:defRPr/>
            </a:pPr>
            <a:r>
              <a:rPr lang="en-US" sz="1600" dirty="0">
                <a:solidFill>
                  <a:srgbClr val="000000"/>
                </a:solidFill>
                <a:latin typeface="+mn-lt"/>
              </a:rPr>
              <a:t> kidney tubules</a:t>
            </a:r>
          </a:p>
        </p:txBody>
      </p:sp>
      <p:sp>
        <p:nvSpPr>
          <p:cNvPr id="13" name="TextBox 12"/>
          <p:cNvSpPr txBox="1"/>
          <p:nvPr/>
        </p:nvSpPr>
        <p:spPr>
          <a:xfrm>
            <a:off x="6743700" y="1143000"/>
            <a:ext cx="1847850" cy="584200"/>
          </a:xfrm>
          <a:prstGeom prst="rect">
            <a:avLst/>
          </a:prstGeom>
          <a:noFill/>
        </p:spPr>
        <p:txBody>
          <a:bodyPr wrap="none">
            <a:spAutoFit/>
          </a:bodyPr>
          <a:lstStyle/>
          <a:p>
            <a:pPr algn="ctr">
              <a:defRPr/>
            </a:pPr>
            <a:r>
              <a:rPr lang="en-US" sz="1600" dirty="0">
                <a:solidFill>
                  <a:srgbClr val="000000"/>
                </a:solidFill>
                <a:latin typeface="+mn-lt"/>
              </a:rPr>
              <a:t>irreversibly injured</a:t>
            </a:r>
          </a:p>
          <a:p>
            <a:pPr algn="ctr">
              <a:defRPr/>
            </a:pPr>
            <a:r>
              <a:rPr lang="en-US" sz="1600" dirty="0">
                <a:solidFill>
                  <a:srgbClr val="000000"/>
                </a:solidFill>
                <a:latin typeface="+mn-lt"/>
              </a:rPr>
              <a:t> kidney tubules</a:t>
            </a:r>
          </a:p>
        </p:txBody>
      </p:sp>
      <p:sp>
        <p:nvSpPr>
          <p:cNvPr id="4" name="TextBox 3"/>
          <p:cNvSpPr txBox="1"/>
          <p:nvPr/>
        </p:nvSpPr>
        <p:spPr>
          <a:xfrm>
            <a:off x="3225800" y="5486400"/>
            <a:ext cx="2692400" cy="1169988"/>
          </a:xfrm>
          <a:prstGeom prst="rect">
            <a:avLst/>
          </a:prstGeom>
          <a:noFill/>
        </p:spPr>
        <p:txBody>
          <a:bodyPr>
            <a:spAutoFit/>
          </a:bodyPr>
          <a:lstStyle/>
          <a:p>
            <a:pPr marL="285750" indent="-285750">
              <a:buFont typeface="Arial" pitchFamily="34" charset="0"/>
              <a:buChar char="•"/>
              <a:defRPr/>
            </a:pPr>
            <a:r>
              <a:rPr lang="en-US" sz="1400" dirty="0">
                <a:solidFill>
                  <a:srgbClr val="000000"/>
                </a:solidFill>
                <a:latin typeface="+mn-lt"/>
              </a:rPr>
              <a:t>Chromatin clumping</a:t>
            </a:r>
          </a:p>
          <a:p>
            <a:pPr marL="285750" indent="-285750">
              <a:buFont typeface="Arial" pitchFamily="34" charset="0"/>
              <a:buChar char="•"/>
              <a:defRPr/>
            </a:pPr>
            <a:r>
              <a:rPr lang="en-US" sz="1400" dirty="0">
                <a:solidFill>
                  <a:srgbClr val="000000"/>
                </a:solidFill>
                <a:latin typeface="+mn-lt"/>
              </a:rPr>
              <a:t>Membrane </a:t>
            </a:r>
            <a:r>
              <a:rPr lang="en-US" sz="1400" dirty="0" err="1">
                <a:solidFill>
                  <a:srgbClr val="000000"/>
                </a:solidFill>
                <a:latin typeface="+mn-lt"/>
              </a:rPr>
              <a:t>blebbing</a:t>
            </a:r>
            <a:endParaRPr lang="en-US" sz="1400" dirty="0">
              <a:solidFill>
                <a:srgbClr val="000000"/>
              </a:solidFill>
              <a:latin typeface="+mn-lt"/>
            </a:endParaRPr>
          </a:p>
          <a:p>
            <a:pPr marL="285750" indent="-285750">
              <a:buFont typeface="Arial" pitchFamily="34" charset="0"/>
              <a:buChar char="•"/>
              <a:defRPr/>
            </a:pPr>
            <a:r>
              <a:rPr lang="en-US" sz="1400" dirty="0">
                <a:solidFill>
                  <a:srgbClr val="000000"/>
                </a:solidFill>
                <a:latin typeface="+mn-lt"/>
              </a:rPr>
              <a:t>Swelling of ER and mitochondria (slight eosinophilia)</a:t>
            </a:r>
          </a:p>
        </p:txBody>
      </p:sp>
      <p:sp>
        <p:nvSpPr>
          <p:cNvPr id="15" name="TextBox 14"/>
          <p:cNvSpPr txBox="1"/>
          <p:nvPr/>
        </p:nvSpPr>
        <p:spPr>
          <a:xfrm>
            <a:off x="6300788" y="5486400"/>
            <a:ext cx="2690812" cy="1384300"/>
          </a:xfrm>
          <a:prstGeom prst="rect">
            <a:avLst/>
          </a:prstGeom>
          <a:noFill/>
        </p:spPr>
        <p:txBody>
          <a:bodyPr>
            <a:spAutoFit/>
          </a:bodyPr>
          <a:lstStyle/>
          <a:p>
            <a:pPr marL="285750" indent="-285750">
              <a:buFont typeface="Arial" pitchFamily="34" charset="0"/>
              <a:buChar char="•"/>
              <a:defRPr/>
            </a:pPr>
            <a:r>
              <a:rPr lang="en-US" sz="1400" dirty="0">
                <a:solidFill>
                  <a:srgbClr val="000000"/>
                </a:solidFill>
                <a:latin typeface="+mn-lt"/>
              </a:rPr>
              <a:t>Nuclear fragmentation and loss</a:t>
            </a:r>
          </a:p>
          <a:p>
            <a:pPr marL="285750" indent="-285750">
              <a:buFont typeface="Arial" pitchFamily="34" charset="0"/>
              <a:buChar char="•"/>
              <a:defRPr/>
            </a:pPr>
            <a:r>
              <a:rPr lang="en-US" sz="1400" dirty="0">
                <a:solidFill>
                  <a:srgbClr val="000000"/>
                </a:solidFill>
                <a:latin typeface="+mn-lt"/>
              </a:rPr>
              <a:t>Membrane disintegration</a:t>
            </a:r>
          </a:p>
          <a:p>
            <a:pPr marL="285750" indent="-285750">
              <a:buFont typeface="Arial" pitchFamily="34" charset="0"/>
              <a:buChar char="•"/>
              <a:defRPr/>
            </a:pPr>
            <a:r>
              <a:rPr lang="en-US" sz="1400" dirty="0">
                <a:solidFill>
                  <a:srgbClr val="000000"/>
                </a:solidFill>
                <a:latin typeface="+mn-lt"/>
              </a:rPr>
              <a:t>Swelling and rupture of ER, mitochondria, &amp; lysosomes (marked eosinophilia)</a:t>
            </a:r>
          </a:p>
        </p:txBody>
      </p:sp>
    </p:spTree>
    <p:extLst>
      <p:ext uri="{BB962C8B-B14F-4D97-AF65-F5344CB8AC3E}">
        <p14:creationId xmlns:p14="http://schemas.microsoft.com/office/powerpoint/2010/main" val="3566668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304800" y="0"/>
            <a:ext cx="8534400" cy="1143000"/>
          </a:xfrm>
        </p:spPr>
        <p:txBody>
          <a:bodyPr>
            <a:normAutofit fontScale="90000"/>
          </a:bodyPr>
          <a:lstStyle/>
          <a:p>
            <a:r>
              <a:rPr lang="en-US" sz="4000" smtClean="0"/>
              <a:t>Morphologic Alterations in Irreversible Injury (Necrosis)</a:t>
            </a:r>
          </a:p>
        </p:txBody>
      </p:sp>
      <p:sp>
        <p:nvSpPr>
          <p:cNvPr id="29699" name="Rectangle 3"/>
          <p:cNvSpPr>
            <a:spLocks noGrp="1" noChangeArrowheads="1"/>
          </p:cNvSpPr>
          <p:nvPr>
            <p:ph type="subTitle" idx="1"/>
          </p:nvPr>
        </p:nvSpPr>
        <p:spPr>
          <a:xfrm>
            <a:off x="228600" y="1295400"/>
            <a:ext cx="8382000" cy="1828800"/>
          </a:xfrm>
        </p:spPr>
        <p:txBody>
          <a:bodyPr/>
          <a:lstStyle/>
          <a:p>
            <a:pPr algn="l">
              <a:spcBef>
                <a:spcPct val="60000"/>
              </a:spcBef>
            </a:pPr>
            <a:r>
              <a:rPr lang="en-US" sz="1800" b="1" u="sng" dirty="0" smtClean="0">
                <a:solidFill>
                  <a:schemeClr val="tx1"/>
                </a:solidFill>
              </a:rPr>
              <a:t>Cytoplasmic</a:t>
            </a:r>
            <a:r>
              <a:rPr lang="en-US" sz="1800" b="1" dirty="0" smtClean="0">
                <a:solidFill>
                  <a:schemeClr val="tx1"/>
                </a:solidFill>
              </a:rPr>
              <a:t> </a:t>
            </a:r>
          </a:p>
          <a:p>
            <a:pPr lvl="1" algn="l">
              <a:spcBef>
                <a:spcPct val="0"/>
              </a:spcBef>
            </a:pPr>
            <a:r>
              <a:rPr lang="en-US" sz="1400" dirty="0" smtClean="0">
                <a:solidFill>
                  <a:schemeClr val="tx1"/>
                </a:solidFill>
              </a:rPr>
              <a:t>Eosinophilia – denatured proteins and whorls of cytoplasm (myelin figures) stain strongly with eosin. Also, loss of ribosomes decreases overall </a:t>
            </a:r>
            <a:r>
              <a:rPr lang="en-US" sz="1400" dirty="0" err="1" smtClean="0">
                <a:solidFill>
                  <a:schemeClr val="tx1"/>
                </a:solidFill>
              </a:rPr>
              <a:t>basophilia</a:t>
            </a:r>
            <a:r>
              <a:rPr lang="en-US" sz="1400" dirty="0" smtClean="0">
                <a:solidFill>
                  <a:schemeClr val="tx1"/>
                </a:solidFill>
              </a:rPr>
              <a:t>.</a:t>
            </a:r>
          </a:p>
          <a:p>
            <a:pPr lvl="1" algn="l">
              <a:spcBef>
                <a:spcPct val="0"/>
              </a:spcBef>
            </a:pPr>
            <a:endParaRPr lang="en-US" sz="1400" b="1" dirty="0" smtClean="0">
              <a:solidFill>
                <a:schemeClr val="tx1"/>
              </a:solidFill>
            </a:endParaRPr>
          </a:p>
        </p:txBody>
      </p:sp>
      <p:pic>
        <p:nvPicPr>
          <p:cNvPr id="297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0100" y="2286000"/>
            <a:ext cx="580390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 y="2362200"/>
            <a:ext cx="3187700" cy="4148138"/>
          </a:xfrm>
          <a:prstGeom prst="rect">
            <a:avLst/>
          </a:prstGeom>
          <a:noFill/>
        </p:spPr>
        <p:txBody>
          <a:bodyPr>
            <a:spAutoFit/>
          </a:bodyPr>
          <a:lstStyle/>
          <a:p>
            <a:pPr>
              <a:spcBef>
                <a:spcPts val="0"/>
              </a:spcBef>
              <a:defRPr/>
            </a:pPr>
            <a:r>
              <a:rPr lang="en-US" sz="1800" b="1" u="sng" dirty="0">
                <a:solidFill>
                  <a:srgbClr val="000000"/>
                </a:solidFill>
                <a:latin typeface="+mn-lt"/>
              </a:rPr>
              <a:t>Nuclear (3 patterns)</a:t>
            </a:r>
          </a:p>
          <a:p>
            <a:pPr lvl="1">
              <a:spcBef>
                <a:spcPts val="0"/>
              </a:spcBef>
              <a:defRPr/>
            </a:pPr>
            <a:r>
              <a:rPr lang="en-US" sz="1400" dirty="0" err="1">
                <a:solidFill>
                  <a:srgbClr val="000000"/>
                </a:solidFill>
                <a:latin typeface="+mn-lt"/>
              </a:rPr>
              <a:t>Karyolysis</a:t>
            </a:r>
            <a:r>
              <a:rPr lang="en-US" sz="1400" dirty="0">
                <a:solidFill>
                  <a:srgbClr val="000000"/>
                </a:solidFill>
                <a:latin typeface="+mn-lt"/>
              </a:rPr>
              <a:t> - nucleus  becomes pale and  eventually  disappears</a:t>
            </a:r>
          </a:p>
          <a:p>
            <a:pPr lvl="1">
              <a:spcBef>
                <a:spcPct val="80000"/>
              </a:spcBef>
              <a:defRPr/>
            </a:pPr>
            <a:r>
              <a:rPr lang="en-US" sz="1400" dirty="0" err="1">
                <a:solidFill>
                  <a:srgbClr val="000000"/>
                </a:solidFill>
                <a:latin typeface="+mn-lt"/>
              </a:rPr>
              <a:t>Pyknosis</a:t>
            </a:r>
            <a:r>
              <a:rPr lang="en-US" sz="1400" dirty="0">
                <a:solidFill>
                  <a:srgbClr val="000000"/>
                </a:solidFill>
                <a:latin typeface="+mn-lt"/>
              </a:rPr>
              <a:t> - nucleus  shrinks, chromatin  condenses, becomes  deeply  basophilic  </a:t>
            </a:r>
          </a:p>
          <a:p>
            <a:pPr lvl="1">
              <a:spcBef>
                <a:spcPct val="80000"/>
              </a:spcBef>
              <a:defRPr/>
            </a:pPr>
            <a:r>
              <a:rPr lang="en-US" sz="1400" dirty="0" err="1">
                <a:solidFill>
                  <a:srgbClr val="000000"/>
                </a:solidFill>
                <a:latin typeface="+mn-lt"/>
              </a:rPr>
              <a:t>Karyorrhexis</a:t>
            </a:r>
            <a:r>
              <a:rPr lang="en-US" sz="1400" dirty="0">
                <a:solidFill>
                  <a:srgbClr val="000000"/>
                </a:solidFill>
                <a:latin typeface="+mn-lt"/>
              </a:rPr>
              <a:t> – nucleus undergoes fragmentation</a:t>
            </a:r>
            <a:endParaRPr lang="en-US" sz="1600" b="1" dirty="0">
              <a:solidFill>
                <a:srgbClr val="000000"/>
              </a:solidFill>
              <a:latin typeface="+mn-lt"/>
            </a:endParaRPr>
          </a:p>
          <a:p>
            <a:pPr>
              <a:spcBef>
                <a:spcPct val="80000"/>
              </a:spcBef>
              <a:defRPr/>
            </a:pPr>
            <a:r>
              <a:rPr lang="en-US" sz="1400" i="1" dirty="0">
                <a:solidFill>
                  <a:srgbClr val="000000"/>
                </a:solidFill>
                <a:latin typeface="+mn-lt"/>
              </a:rPr>
              <a:t>These nuclear patterns may occur together or separately and not necessarily in any particular order.  Regardless of the pattern(s) observed, the net result is that nuclei in dead cells completely disappear after 1-2 days.</a:t>
            </a:r>
          </a:p>
          <a:p>
            <a:pPr>
              <a:defRPr/>
            </a:pPr>
            <a:endParaRPr lang="en-US" sz="1600" dirty="0">
              <a:solidFill>
                <a:srgbClr val="000000"/>
              </a:solidFill>
              <a:latin typeface="+mn-lt"/>
            </a:endParaRPr>
          </a:p>
        </p:txBody>
      </p:sp>
    </p:spTree>
    <p:extLst>
      <p:ext uri="{BB962C8B-B14F-4D97-AF65-F5344CB8AC3E}">
        <p14:creationId xmlns:p14="http://schemas.microsoft.com/office/powerpoint/2010/main" val="1996677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04800" y="381000"/>
            <a:ext cx="8534400" cy="1143000"/>
          </a:xfrm>
        </p:spPr>
        <p:txBody>
          <a:bodyPr>
            <a:normAutofit/>
          </a:bodyPr>
          <a:lstStyle/>
          <a:p>
            <a:r>
              <a:rPr lang="en-US" sz="5400" dirty="0" smtClean="0"/>
              <a:t>Patterns of Tissue Necrosis</a:t>
            </a:r>
          </a:p>
        </p:txBody>
      </p:sp>
      <p:sp>
        <p:nvSpPr>
          <p:cNvPr id="30723" name="Rectangle 3"/>
          <p:cNvSpPr>
            <a:spLocks noGrp="1" noChangeArrowheads="1"/>
          </p:cNvSpPr>
          <p:nvPr>
            <p:ph type="subTitle" idx="1"/>
          </p:nvPr>
        </p:nvSpPr>
        <p:spPr>
          <a:xfrm>
            <a:off x="2073275" y="2133600"/>
            <a:ext cx="5105400" cy="4191000"/>
          </a:xfrm>
        </p:spPr>
        <p:txBody>
          <a:bodyPr/>
          <a:lstStyle/>
          <a:p>
            <a:pPr algn="l">
              <a:spcBef>
                <a:spcPct val="60000"/>
              </a:spcBef>
            </a:pPr>
            <a:r>
              <a:rPr lang="en-US" sz="3600" b="1" dirty="0" err="1" smtClean="0">
                <a:solidFill>
                  <a:schemeClr val="tx1"/>
                </a:solidFill>
              </a:rPr>
              <a:t>Coagulative</a:t>
            </a:r>
            <a:r>
              <a:rPr lang="en-US" sz="3600" b="1" dirty="0" smtClean="0">
                <a:solidFill>
                  <a:schemeClr val="tx1"/>
                </a:solidFill>
              </a:rPr>
              <a:t>  Necrosis</a:t>
            </a:r>
          </a:p>
          <a:p>
            <a:pPr algn="l">
              <a:spcBef>
                <a:spcPct val="60000"/>
              </a:spcBef>
            </a:pPr>
            <a:r>
              <a:rPr lang="en-US" sz="3600" b="1" dirty="0" err="1" smtClean="0">
                <a:solidFill>
                  <a:schemeClr val="tx1"/>
                </a:solidFill>
              </a:rPr>
              <a:t>Liquefactive</a:t>
            </a:r>
            <a:r>
              <a:rPr lang="en-US" sz="3600" b="1" dirty="0" smtClean="0">
                <a:solidFill>
                  <a:schemeClr val="tx1"/>
                </a:solidFill>
              </a:rPr>
              <a:t>  Necrosis</a:t>
            </a:r>
          </a:p>
          <a:p>
            <a:pPr algn="l">
              <a:spcBef>
                <a:spcPct val="60000"/>
              </a:spcBef>
            </a:pPr>
            <a:r>
              <a:rPr lang="en-US" sz="3600" b="1" dirty="0" smtClean="0">
                <a:solidFill>
                  <a:schemeClr val="tx1"/>
                </a:solidFill>
              </a:rPr>
              <a:t>Fat  Necrosis</a:t>
            </a:r>
          </a:p>
          <a:p>
            <a:pPr algn="l">
              <a:spcBef>
                <a:spcPct val="60000"/>
              </a:spcBef>
            </a:pPr>
            <a:r>
              <a:rPr lang="en-US" sz="3600" b="1" dirty="0" err="1" smtClean="0">
                <a:solidFill>
                  <a:schemeClr val="tx1"/>
                </a:solidFill>
              </a:rPr>
              <a:t>Caseous</a:t>
            </a:r>
            <a:r>
              <a:rPr lang="en-US" sz="3600" b="1" dirty="0" smtClean="0">
                <a:solidFill>
                  <a:schemeClr val="tx1"/>
                </a:solidFill>
              </a:rPr>
              <a:t>  Necrosis</a:t>
            </a:r>
          </a:p>
          <a:p>
            <a:pPr algn="l">
              <a:spcBef>
                <a:spcPct val="60000"/>
              </a:spcBef>
            </a:pPr>
            <a:r>
              <a:rPr lang="en-US" sz="3600" b="1" dirty="0" err="1" smtClean="0">
                <a:solidFill>
                  <a:schemeClr val="tx1"/>
                </a:solidFill>
              </a:rPr>
              <a:t>Fibrinoid</a:t>
            </a:r>
            <a:r>
              <a:rPr lang="en-US" sz="3600" b="1" dirty="0" smtClean="0">
                <a:solidFill>
                  <a:schemeClr val="tx1"/>
                </a:solidFill>
              </a:rPr>
              <a:t>  Necrosis</a:t>
            </a:r>
          </a:p>
        </p:txBody>
      </p:sp>
    </p:spTree>
    <p:extLst>
      <p:ext uri="{BB962C8B-B14F-4D97-AF65-F5344CB8AC3E}">
        <p14:creationId xmlns:p14="http://schemas.microsoft.com/office/powerpoint/2010/main" val="9225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xfrm>
            <a:off x="685800" y="0"/>
            <a:ext cx="7772400" cy="1143000"/>
          </a:xfrm>
        </p:spPr>
        <p:txBody>
          <a:bodyPr/>
          <a:lstStyle/>
          <a:p>
            <a:r>
              <a:rPr lang="en-US" sz="4000" smtClean="0"/>
              <a:t>Coagulative  Necrosis</a:t>
            </a:r>
          </a:p>
        </p:txBody>
      </p:sp>
      <p:sp>
        <p:nvSpPr>
          <p:cNvPr id="31747" name="Rectangle 3"/>
          <p:cNvSpPr>
            <a:spLocks noGrp="1" noChangeArrowheads="1"/>
          </p:cNvSpPr>
          <p:nvPr>
            <p:ph type="subTitle" idx="1"/>
          </p:nvPr>
        </p:nvSpPr>
        <p:spPr>
          <a:xfrm>
            <a:off x="381000" y="1295400"/>
            <a:ext cx="8337550" cy="1371600"/>
          </a:xfrm>
        </p:spPr>
        <p:txBody>
          <a:bodyPr/>
          <a:lstStyle/>
          <a:p>
            <a:pPr algn="l">
              <a:spcBef>
                <a:spcPct val="60000"/>
              </a:spcBef>
            </a:pPr>
            <a:r>
              <a:rPr lang="en-US" sz="2000" dirty="0" smtClean="0">
                <a:solidFill>
                  <a:schemeClr val="tx1"/>
                </a:solidFill>
              </a:rPr>
              <a:t>Pattern  of  cell  death  characterized  by  progressive  loss  of  cell  structure,  with  coagulation  of  cellular  constituents  and  persistence  of  cellular  outlines  for  a  period  of  time,  often  until  inflammatory  cells  arrive  and  degrade  the  remnants.</a:t>
            </a:r>
          </a:p>
        </p:txBody>
      </p:sp>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2838450"/>
            <a:ext cx="9115425"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816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031"/>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4559300" y="28575"/>
            <a:ext cx="4508500" cy="680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Title 1"/>
          <p:cNvSpPr>
            <a:spLocks noGrp="1"/>
          </p:cNvSpPr>
          <p:nvPr>
            <p:ph type="title"/>
          </p:nvPr>
        </p:nvSpPr>
        <p:spPr>
          <a:xfrm>
            <a:off x="0" y="0"/>
            <a:ext cx="4559300" cy="1524000"/>
          </a:xfrm>
        </p:spPr>
        <p:txBody>
          <a:bodyPr/>
          <a:lstStyle/>
          <a:p>
            <a:r>
              <a:rPr lang="en-US" sz="3600" b="0" smtClean="0"/>
              <a:t>Myocardial infarction: </a:t>
            </a:r>
            <a:r>
              <a:rPr lang="en-US" sz="2400" b="0" smtClean="0"/>
              <a:t>another example of </a:t>
            </a:r>
            <a:br>
              <a:rPr lang="en-US" sz="2400" b="0" smtClean="0"/>
            </a:br>
            <a:r>
              <a:rPr lang="en-US" sz="2400" b="0" smtClean="0"/>
              <a:t>coagulative necrosis</a:t>
            </a:r>
          </a:p>
        </p:txBody>
      </p:sp>
    </p:spTree>
    <p:extLst>
      <p:ext uri="{BB962C8B-B14F-4D97-AF65-F5344CB8AC3E}">
        <p14:creationId xmlns:p14="http://schemas.microsoft.com/office/powerpoint/2010/main" val="1600181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001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84200"/>
            <a:ext cx="6019800"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1162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457200" y="381000"/>
            <a:ext cx="8229600" cy="1143000"/>
          </a:xfrm>
        </p:spPr>
        <p:txBody>
          <a:bodyPr>
            <a:normAutofit/>
          </a:bodyPr>
          <a:lstStyle/>
          <a:p>
            <a:r>
              <a:rPr lang="en-US" sz="4800" b="1" dirty="0" err="1" smtClean="0"/>
              <a:t>Liquefactive</a:t>
            </a:r>
            <a:r>
              <a:rPr lang="en-US" sz="4800" b="1" dirty="0" smtClean="0"/>
              <a:t>  Necrosis</a:t>
            </a:r>
          </a:p>
        </p:txBody>
      </p:sp>
      <p:sp>
        <p:nvSpPr>
          <p:cNvPr id="33795" name="Rectangle 3"/>
          <p:cNvSpPr>
            <a:spLocks noGrp="1" noChangeArrowheads="1"/>
          </p:cNvSpPr>
          <p:nvPr>
            <p:ph type="subTitle" idx="1"/>
          </p:nvPr>
        </p:nvSpPr>
        <p:spPr>
          <a:xfrm>
            <a:off x="457200" y="1752600"/>
            <a:ext cx="8305800" cy="4953000"/>
          </a:xfrm>
        </p:spPr>
        <p:txBody>
          <a:bodyPr>
            <a:normAutofit/>
          </a:bodyPr>
          <a:lstStyle/>
          <a:p>
            <a:pPr algn="l">
              <a:lnSpc>
                <a:spcPct val="90000"/>
              </a:lnSpc>
              <a:spcBef>
                <a:spcPct val="80000"/>
              </a:spcBef>
            </a:pPr>
            <a:r>
              <a:rPr lang="en-US" sz="2800" dirty="0" smtClean="0">
                <a:solidFill>
                  <a:schemeClr val="tx1"/>
                </a:solidFill>
              </a:rPr>
              <a:t>Pattern  of  cell  death  characterized  by  dissolution  of  necrotic  cells.</a:t>
            </a:r>
          </a:p>
          <a:p>
            <a:pPr algn="l">
              <a:lnSpc>
                <a:spcPct val="90000"/>
              </a:lnSpc>
              <a:spcBef>
                <a:spcPct val="80000"/>
              </a:spcBef>
            </a:pPr>
            <a:r>
              <a:rPr lang="en-US" sz="2800" dirty="0" smtClean="0">
                <a:solidFill>
                  <a:schemeClr val="tx1"/>
                </a:solidFill>
              </a:rPr>
              <a:t>Typically  seen  in  an  abscess  where  there  are  large  numbers  of  neutrophils  present,  which  release  hydrolytic  enzymes  that  break  down  the  dead  cells  so  rapidly  that  </a:t>
            </a:r>
            <a:r>
              <a:rPr lang="en-US" sz="2800" u="sng" dirty="0" smtClean="0">
                <a:solidFill>
                  <a:schemeClr val="tx1"/>
                </a:solidFill>
              </a:rPr>
              <a:t>pus</a:t>
            </a:r>
            <a:r>
              <a:rPr lang="en-US" sz="2800" dirty="0" smtClean="0">
                <a:solidFill>
                  <a:schemeClr val="tx1"/>
                </a:solidFill>
              </a:rPr>
              <a:t>  forms.</a:t>
            </a:r>
          </a:p>
          <a:p>
            <a:pPr algn="l">
              <a:lnSpc>
                <a:spcPct val="90000"/>
              </a:lnSpc>
              <a:spcBef>
                <a:spcPct val="80000"/>
              </a:spcBef>
            </a:pPr>
            <a:r>
              <a:rPr lang="en-US" sz="2800" dirty="0" smtClean="0">
                <a:solidFill>
                  <a:schemeClr val="tx1"/>
                </a:solidFill>
              </a:rPr>
              <a:t>Pus is  the  liquefied  remnants  of  dead  cells,  including  dead  neutrophils.</a:t>
            </a:r>
          </a:p>
        </p:txBody>
      </p:sp>
    </p:spTree>
    <p:extLst>
      <p:ext uri="{BB962C8B-B14F-4D97-AF65-F5344CB8AC3E}">
        <p14:creationId xmlns:p14="http://schemas.microsoft.com/office/powerpoint/2010/main" val="1761913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 y="457200"/>
            <a:ext cx="8153400" cy="558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3"/>
          <p:cNvSpPr txBox="1">
            <a:spLocks noChangeArrowheads="1"/>
          </p:cNvSpPr>
          <p:nvPr/>
        </p:nvSpPr>
        <p:spPr bwMode="auto">
          <a:xfrm>
            <a:off x="990600" y="61722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eaLnBrk="0" fontAlgn="base" hangingPunct="0">
              <a:spcBef>
                <a:spcPct val="0"/>
              </a:spcBef>
              <a:spcAft>
                <a:spcPct val="0"/>
              </a:spcAft>
              <a:defRPr sz="2800">
                <a:solidFill>
                  <a:schemeClr val="tx1"/>
                </a:solidFill>
                <a:latin typeface="Times" pitchFamily="18" charset="0"/>
              </a:defRPr>
            </a:lvl6pPr>
            <a:lvl7pPr marL="2971800" indent="-228600" eaLnBrk="0" fontAlgn="base" hangingPunct="0">
              <a:spcBef>
                <a:spcPct val="0"/>
              </a:spcBef>
              <a:spcAft>
                <a:spcPct val="0"/>
              </a:spcAft>
              <a:defRPr sz="2800">
                <a:solidFill>
                  <a:schemeClr val="tx1"/>
                </a:solidFill>
                <a:latin typeface="Times" pitchFamily="18" charset="0"/>
              </a:defRPr>
            </a:lvl7pPr>
            <a:lvl8pPr marL="3429000" indent="-228600" eaLnBrk="0" fontAlgn="base" hangingPunct="0">
              <a:spcBef>
                <a:spcPct val="0"/>
              </a:spcBef>
              <a:spcAft>
                <a:spcPct val="0"/>
              </a:spcAft>
              <a:defRPr sz="2800">
                <a:solidFill>
                  <a:schemeClr val="tx1"/>
                </a:solidFill>
                <a:latin typeface="Times" pitchFamily="18" charset="0"/>
              </a:defRPr>
            </a:lvl8pPr>
            <a:lvl9pPr marL="3886200" indent="-228600" eaLnBrk="0" fontAlgn="base" hangingPunct="0">
              <a:spcBef>
                <a:spcPct val="0"/>
              </a:spcBef>
              <a:spcAft>
                <a:spcPct val="0"/>
              </a:spcAft>
              <a:defRPr sz="2800">
                <a:solidFill>
                  <a:schemeClr val="tx1"/>
                </a:solidFill>
                <a:latin typeface="Times" pitchFamily="18" charset="0"/>
              </a:defRPr>
            </a:lvl9pPr>
          </a:lstStyle>
          <a:p>
            <a:pPr>
              <a:spcBef>
                <a:spcPct val="50000"/>
              </a:spcBef>
            </a:pPr>
            <a:r>
              <a:rPr lang="en-US" sz="2400" b="1">
                <a:solidFill>
                  <a:srgbClr val="000000"/>
                </a:solidFill>
                <a:latin typeface="Arial" charset="0"/>
              </a:rPr>
              <a:t>Coagulative  Necrosis</a:t>
            </a:r>
            <a:r>
              <a:rPr lang="en-US" sz="2400" b="1"/>
              <a:t>         </a:t>
            </a:r>
            <a:r>
              <a:rPr lang="en-US" sz="2400" b="1">
                <a:solidFill>
                  <a:srgbClr val="000000"/>
                </a:solidFill>
                <a:latin typeface="Arial" charset="0"/>
              </a:rPr>
              <a:t>Liquefactive  Necrosis</a:t>
            </a:r>
          </a:p>
        </p:txBody>
      </p:sp>
      <p:sp>
        <p:nvSpPr>
          <p:cNvPr id="34820" name="Text Box 4"/>
          <p:cNvSpPr txBox="1">
            <a:spLocks noChangeArrowheads="1"/>
          </p:cNvSpPr>
          <p:nvPr/>
        </p:nvSpPr>
        <p:spPr bwMode="auto">
          <a:xfrm>
            <a:off x="3810000" y="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eaLnBrk="0" fontAlgn="base" hangingPunct="0">
              <a:spcBef>
                <a:spcPct val="0"/>
              </a:spcBef>
              <a:spcAft>
                <a:spcPct val="0"/>
              </a:spcAft>
              <a:defRPr sz="2800">
                <a:solidFill>
                  <a:schemeClr val="tx1"/>
                </a:solidFill>
                <a:latin typeface="Times" pitchFamily="18" charset="0"/>
              </a:defRPr>
            </a:lvl6pPr>
            <a:lvl7pPr marL="2971800" indent="-228600" eaLnBrk="0" fontAlgn="base" hangingPunct="0">
              <a:spcBef>
                <a:spcPct val="0"/>
              </a:spcBef>
              <a:spcAft>
                <a:spcPct val="0"/>
              </a:spcAft>
              <a:defRPr sz="2800">
                <a:solidFill>
                  <a:schemeClr val="tx1"/>
                </a:solidFill>
                <a:latin typeface="Times" pitchFamily="18" charset="0"/>
              </a:defRPr>
            </a:lvl7pPr>
            <a:lvl8pPr marL="3429000" indent="-228600" eaLnBrk="0" fontAlgn="base" hangingPunct="0">
              <a:spcBef>
                <a:spcPct val="0"/>
              </a:spcBef>
              <a:spcAft>
                <a:spcPct val="0"/>
              </a:spcAft>
              <a:defRPr sz="2800">
                <a:solidFill>
                  <a:schemeClr val="tx1"/>
                </a:solidFill>
                <a:latin typeface="Times" pitchFamily="18" charset="0"/>
              </a:defRPr>
            </a:lvl8pPr>
            <a:lvl9pPr marL="3886200" indent="-228600" eaLnBrk="0" fontAlgn="base" hangingPunct="0">
              <a:spcBef>
                <a:spcPct val="0"/>
              </a:spcBef>
              <a:spcAft>
                <a:spcPct val="0"/>
              </a:spcAft>
              <a:defRPr sz="2800">
                <a:solidFill>
                  <a:schemeClr val="tx1"/>
                </a:solidFill>
                <a:latin typeface="Times" pitchFamily="18" charset="0"/>
              </a:defRPr>
            </a:lvl9pPr>
          </a:lstStyle>
          <a:p>
            <a:pPr>
              <a:spcBef>
                <a:spcPct val="50000"/>
              </a:spcBef>
            </a:pPr>
            <a:r>
              <a:rPr lang="en-US" sz="2400" b="1"/>
              <a:t>KIDNEY</a:t>
            </a:r>
          </a:p>
        </p:txBody>
      </p:sp>
    </p:spTree>
    <p:extLst>
      <p:ext uri="{BB962C8B-B14F-4D97-AF65-F5344CB8AC3E}">
        <p14:creationId xmlns:p14="http://schemas.microsoft.com/office/powerpoint/2010/main" val="3868879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457200" y="381000"/>
            <a:ext cx="8229600" cy="1143000"/>
          </a:xfrm>
        </p:spPr>
        <p:txBody>
          <a:bodyPr/>
          <a:lstStyle/>
          <a:p>
            <a:r>
              <a:rPr lang="en-US" smtClean="0"/>
              <a:t>Caseous  Necrosis</a:t>
            </a:r>
          </a:p>
        </p:txBody>
      </p:sp>
      <p:sp>
        <p:nvSpPr>
          <p:cNvPr id="35843" name="Rectangle 3"/>
          <p:cNvSpPr>
            <a:spLocks noGrp="1" noChangeArrowheads="1"/>
          </p:cNvSpPr>
          <p:nvPr>
            <p:ph type="subTitle" idx="1"/>
          </p:nvPr>
        </p:nvSpPr>
        <p:spPr>
          <a:xfrm>
            <a:off x="304800" y="1600200"/>
            <a:ext cx="8458200" cy="4572000"/>
          </a:xfrm>
        </p:spPr>
        <p:txBody>
          <a:bodyPr/>
          <a:lstStyle/>
          <a:p>
            <a:pPr algn="l">
              <a:spcBef>
                <a:spcPct val="80000"/>
              </a:spcBef>
            </a:pPr>
            <a:r>
              <a:rPr lang="en-US" b="1" dirty="0" smtClean="0">
                <a:solidFill>
                  <a:schemeClr val="tx1"/>
                </a:solidFill>
              </a:rPr>
              <a:t>The  pattern  of  cell  injury  that  occurs  with  granulomatous  inflammation  in  response  to  certain  microorganisms  (tuberculosis). The  host  response  to  the  organisms  is  a  chronic  inflammatory  response  and  in  the  center  of  the  </a:t>
            </a:r>
            <a:r>
              <a:rPr lang="en-US" b="1" dirty="0" err="1" smtClean="0">
                <a:solidFill>
                  <a:schemeClr val="tx1"/>
                </a:solidFill>
              </a:rPr>
              <a:t>caseating</a:t>
            </a:r>
            <a:r>
              <a:rPr lang="en-US" b="1" dirty="0" smtClean="0">
                <a:solidFill>
                  <a:schemeClr val="tx1"/>
                </a:solidFill>
              </a:rPr>
              <a:t>  granuloma  there  is  an  area  of  cellular  debris  with  the  appearance  and  consistency  of  cottage  cheese. </a:t>
            </a:r>
          </a:p>
        </p:txBody>
      </p:sp>
    </p:spTree>
    <p:extLst>
      <p:ext uri="{BB962C8B-B14F-4D97-AF65-F5344CB8AC3E}">
        <p14:creationId xmlns:p14="http://schemas.microsoft.com/office/powerpoint/2010/main" val="3325419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hapter 001 - Figure 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61938"/>
            <a:ext cx="6477000"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5931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457200" y="381000"/>
            <a:ext cx="8229600" cy="1143000"/>
          </a:xfrm>
        </p:spPr>
        <p:txBody>
          <a:bodyPr/>
          <a:lstStyle/>
          <a:p>
            <a:r>
              <a:rPr lang="en-US" smtClean="0"/>
              <a:t>Fat  Necrosis</a:t>
            </a:r>
          </a:p>
        </p:txBody>
      </p:sp>
      <p:sp>
        <p:nvSpPr>
          <p:cNvPr id="37891" name="Rectangle 3"/>
          <p:cNvSpPr>
            <a:spLocks noGrp="1" noChangeArrowheads="1"/>
          </p:cNvSpPr>
          <p:nvPr>
            <p:ph type="subTitle" idx="1"/>
          </p:nvPr>
        </p:nvSpPr>
        <p:spPr>
          <a:xfrm>
            <a:off x="914400" y="1752600"/>
            <a:ext cx="7543800" cy="4191000"/>
          </a:xfrm>
        </p:spPr>
        <p:txBody>
          <a:bodyPr/>
          <a:lstStyle/>
          <a:p>
            <a:pPr algn="l">
              <a:spcBef>
                <a:spcPct val="80000"/>
              </a:spcBef>
            </a:pPr>
            <a:r>
              <a:rPr lang="en-US" sz="2800" b="1" dirty="0" smtClean="0">
                <a:solidFill>
                  <a:schemeClr val="tx1"/>
                </a:solidFill>
              </a:rPr>
              <a:t>When lipases  are released into  adipose  tissue,   triglycerides  are  cleaved  into  fatty  acids,  which  bind  and  precipitate  calcium  ions,  forming  insoluble  salts.</a:t>
            </a:r>
          </a:p>
          <a:p>
            <a:pPr algn="l">
              <a:spcBef>
                <a:spcPct val="80000"/>
              </a:spcBef>
            </a:pPr>
            <a:r>
              <a:rPr lang="en-US" sz="2800" b="1" dirty="0" smtClean="0">
                <a:solidFill>
                  <a:schemeClr val="tx1"/>
                </a:solidFill>
              </a:rPr>
              <a:t>These salts look  chalky  white  on  gross  examination  and  are  basophilic  in  histological  sections  stained  with  H&amp;E. </a:t>
            </a:r>
          </a:p>
        </p:txBody>
      </p:sp>
    </p:spTree>
    <p:extLst>
      <p:ext uri="{BB962C8B-B14F-4D97-AF65-F5344CB8AC3E}">
        <p14:creationId xmlns:p14="http://schemas.microsoft.com/office/powerpoint/2010/main" val="1217883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325" y="1130300"/>
            <a:ext cx="8281988"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3"/>
          <p:cNvSpPr txBox="1">
            <a:spLocks noChangeArrowheads="1"/>
          </p:cNvSpPr>
          <p:nvPr/>
        </p:nvSpPr>
        <p:spPr bwMode="auto">
          <a:xfrm>
            <a:off x="457200" y="457200"/>
            <a:ext cx="8229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eaLnBrk="0" fontAlgn="base" hangingPunct="0">
              <a:spcBef>
                <a:spcPct val="0"/>
              </a:spcBef>
              <a:spcAft>
                <a:spcPct val="0"/>
              </a:spcAft>
              <a:defRPr sz="2800">
                <a:solidFill>
                  <a:schemeClr val="tx1"/>
                </a:solidFill>
                <a:latin typeface="Times" pitchFamily="18" charset="0"/>
              </a:defRPr>
            </a:lvl6pPr>
            <a:lvl7pPr marL="2971800" indent="-228600" eaLnBrk="0" fontAlgn="base" hangingPunct="0">
              <a:spcBef>
                <a:spcPct val="0"/>
              </a:spcBef>
              <a:spcAft>
                <a:spcPct val="0"/>
              </a:spcAft>
              <a:defRPr sz="2800">
                <a:solidFill>
                  <a:schemeClr val="tx1"/>
                </a:solidFill>
                <a:latin typeface="Times" pitchFamily="18" charset="0"/>
              </a:defRPr>
            </a:lvl7pPr>
            <a:lvl8pPr marL="3429000" indent="-228600" eaLnBrk="0" fontAlgn="base" hangingPunct="0">
              <a:spcBef>
                <a:spcPct val="0"/>
              </a:spcBef>
              <a:spcAft>
                <a:spcPct val="0"/>
              </a:spcAft>
              <a:defRPr sz="2800">
                <a:solidFill>
                  <a:schemeClr val="tx1"/>
                </a:solidFill>
                <a:latin typeface="Times" pitchFamily="18" charset="0"/>
              </a:defRPr>
            </a:lvl8pPr>
            <a:lvl9pPr marL="3886200" indent="-228600" eaLnBrk="0" fontAlgn="base" hangingPunct="0">
              <a:spcBef>
                <a:spcPct val="0"/>
              </a:spcBef>
              <a:spcAft>
                <a:spcPct val="0"/>
              </a:spcAft>
              <a:defRPr sz="2800">
                <a:solidFill>
                  <a:schemeClr val="tx1"/>
                </a:solidFill>
                <a:latin typeface="Times" pitchFamily="18" charset="0"/>
              </a:defRPr>
            </a:lvl9pPr>
          </a:lstStyle>
          <a:p>
            <a:pPr algn="ctr">
              <a:spcBef>
                <a:spcPct val="50000"/>
              </a:spcBef>
            </a:pPr>
            <a:r>
              <a:rPr lang="en-US" b="1">
                <a:latin typeface="Times New Roman" pitchFamily="18" charset="0"/>
              </a:rPr>
              <a:t>FAT  NECROSIS</a:t>
            </a:r>
          </a:p>
        </p:txBody>
      </p:sp>
    </p:spTree>
    <p:extLst>
      <p:ext uri="{BB962C8B-B14F-4D97-AF65-F5344CB8AC3E}">
        <p14:creationId xmlns:p14="http://schemas.microsoft.com/office/powerpoint/2010/main" val="13736829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457200" y="381000"/>
            <a:ext cx="8229600" cy="1143000"/>
          </a:xfrm>
        </p:spPr>
        <p:txBody>
          <a:bodyPr/>
          <a:lstStyle/>
          <a:p>
            <a:r>
              <a:rPr lang="en-US" smtClean="0"/>
              <a:t>Fibrinoid  Necrosis</a:t>
            </a:r>
          </a:p>
        </p:txBody>
      </p:sp>
      <p:sp>
        <p:nvSpPr>
          <p:cNvPr id="39939" name="Rectangle 3"/>
          <p:cNvSpPr>
            <a:spLocks noGrp="1" noChangeArrowheads="1"/>
          </p:cNvSpPr>
          <p:nvPr>
            <p:ph type="subTitle" idx="1"/>
          </p:nvPr>
        </p:nvSpPr>
        <p:spPr>
          <a:xfrm>
            <a:off x="685800" y="1905000"/>
            <a:ext cx="8001000" cy="4572000"/>
          </a:xfrm>
        </p:spPr>
        <p:txBody>
          <a:bodyPr/>
          <a:lstStyle/>
          <a:p>
            <a:pPr algn="l">
              <a:spcBef>
                <a:spcPct val="80000"/>
              </a:spcBef>
            </a:pPr>
            <a:r>
              <a:rPr lang="en-US" b="1" dirty="0" smtClean="0">
                <a:solidFill>
                  <a:schemeClr val="tx1"/>
                </a:solidFill>
              </a:rPr>
              <a:t>The  pattern  of  cell  injury  that  occurs  in  the  wall  of  arteries  in  cases  of  </a:t>
            </a:r>
            <a:r>
              <a:rPr lang="en-US" b="1" dirty="0" err="1" smtClean="0">
                <a:solidFill>
                  <a:schemeClr val="tx1"/>
                </a:solidFill>
              </a:rPr>
              <a:t>vasculitis</a:t>
            </a:r>
            <a:r>
              <a:rPr lang="en-US" b="1" dirty="0" smtClean="0">
                <a:solidFill>
                  <a:schemeClr val="tx1"/>
                </a:solidFill>
              </a:rPr>
              <a:t>.   There  is  necrosis  of  smooth  muscle  cells  of  the tunica media  and  endothelial  damage  which  allows  plasma  proteins,  (primarily  fibrin)  to  be  deposited  in  the  area  of  medial  necrosis. </a:t>
            </a:r>
          </a:p>
        </p:txBody>
      </p:sp>
    </p:spTree>
    <p:extLst>
      <p:ext uri="{BB962C8B-B14F-4D97-AF65-F5344CB8AC3E}">
        <p14:creationId xmlns:p14="http://schemas.microsoft.com/office/powerpoint/2010/main" val="3582929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p:cNvSpPr txBox="1">
            <a:spLocks noChangeArrowheads="1"/>
          </p:cNvSpPr>
          <p:nvPr/>
        </p:nvSpPr>
        <p:spPr bwMode="auto">
          <a:xfrm>
            <a:off x="2667000" y="228600"/>
            <a:ext cx="403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eaLnBrk="0" fontAlgn="base" hangingPunct="0">
              <a:spcBef>
                <a:spcPct val="0"/>
              </a:spcBef>
              <a:spcAft>
                <a:spcPct val="0"/>
              </a:spcAft>
              <a:defRPr sz="2800">
                <a:solidFill>
                  <a:schemeClr val="tx1"/>
                </a:solidFill>
                <a:latin typeface="Times" pitchFamily="18" charset="0"/>
              </a:defRPr>
            </a:lvl6pPr>
            <a:lvl7pPr marL="2971800" indent="-228600" eaLnBrk="0" fontAlgn="base" hangingPunct="0">
              <a:spcBef>
                <a:spcPct val="0"/>
              </a:spcBef>
              <a:spcAft>
                <a:spcPct val="0"/>
              </a:spcAft>
              <a:defRPr sz="2800">
                <a:solidFill>
                  <a:schemeClr val="tx1"/>
                </a:solidFill>
                <a:latin typeface="Times" pitchFamily="18" charset="0"/>
              </a:defRPr>
            </a:lvl7pPr>
            <a:lvl8pPr marL="3429000" indent="-228600" eaLnBrk="0" fontAlgn="base" hangingPunct="0">
              <a:spcBef>
                <a:spcPct val="0"/>
              </a:spcBef>
              <a:spcAft>
                <a:spcPct val="0"/>
              </a:spcAft>
              <a:defRPr sz="2800">
                <a:solidFill>
                  <a:schemeClr val="tx1"/>
                </a:solidFill>
                <a:latin typeface="Times" pitchFamily="18" charset="0"/>
              </a:defRPr>
            </a:lvl8pPr>
            <a:lvl9pPr marL="3886200" indent="-228600" eaLnBrk="0" fontAlgn="base" hangingPunct="0">
              <a:spcBef>
                <a:spcPct val="0"/>
              </a:spcBef>
              <a:spcAft>
                <a:spcPct val="0"/>
              </a:spcAft>
              <a:defRPr sz="2800">
                <a:solidFill>
                  <a:schemeClr val="tx1"/>
                </a:solidFill>
                <a:latin typeface="Times" pitchFamily="18" charset="0"/>
              </a:defRPr>
            </a:lvl9pPr>
          </a:lstStyle>
          <a:p>
            <a:pPr>
              <a:spcBef>
                <a:spcPct val="50000"/>
              </a:spcBef>
            </a:pPr>
            <a:r>
              <a:rPr lang="en-US" sz="2400" b="1"/>
              <a:t>FIBRINOID  NECROSIS</a:t>
            </a:r>
          </a:p>
        </p:txBody>
      </p:sp>
      <p:pic>
        <p:nvPicPr>
          <p:cNvPr id="40963" name="Picture 5" descr="001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12813"/>
            <a:ext cx="7543800" cy="518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WordArt 6"/>
          <p:cNvSpPr>
            <a:spLocks noChangeArrowheads="1" noChangeShapeType="1" noTextEdit="1"/>
          </p:cNvSpPr>
          <p:nvPr/>
        </p:nvSpPr>
        <p:spPr bwMode="auto">
          <a:xfrm>
            <a:off x="3505200" y="2209800"/>
            <a:ext cx="1781175" cy="577850"/>
          </a:xfrm>
          <a:prstGeom prst="rect">
            <a:avLst/>
          </a:prstGeom>
        </p:spPr>
        <p:txBody>
          <a:bodyPr wrap="none" fromWordArt="1">
            <a:prstTxWarp prst="textSlantUp">
              <a:avLst>
                <a:gd name="adj" fmla="val 55556"/>
              </a:avLst>
            </a:prstTxWarp>
          </a:bodyPr>
          <a:lstStyle/>
          <a:p>
            <a:pPr algn="ctr"/>
            <a:r>
              <a:rPr lang="en-US" sz="1400" kern="10">
                <a:ln w="9525">
                  <a:solidFill>
                    <a:srgbClr val="000000"/>
                  </a:solidFill>
                  <a:round/>
                  <a:headEnd/>
                  <a:tailEnd/>
                </a:ln>
                <a:solidFill>
                  <a:srgbClr val="000000"/>
                </a:solidFill>
                <a:latin typeface="Arial Black"/>
              </a:rPr>
              <a:t>Fibrinoid necrosis</a:t>
            </a:r>
          </a:p>
        </p:txBody>
      </p:sp>
    </p:spTree>
    <p:extLst>
      <p:ext uri="{BB962C8B-B14F-4D97-AF65-F5344CB8AC3E}">
        <p14:creationId xmlns:p14="http://schemas.microsoft.com/office/powerpoint/2010/main" val="2933193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smtClean="0"/>
              <a:t>Mechanisms of Cell Injury</a:t>
            </a:r>
          </a:p>
        </p:txBody>
      </p:sp>
      <p:sp>
        <p:nvSpPr>
          <p:cNvPr id="41987" name="Rectangle 3"/>
          <p:cNvSpPr>
            <a:spLocks noGrp="1" noChangeArrowheads="1"/>
          </p:cNvSpPr>
          <p:nvPr>
            <p:ph idx="1"/>
          </p:nvPr>
        </p:nvSpPr>
        <p:spPr>
          <a:xfrm>
            <a:off x="304800" y="1981200"/>
            <a:ext cx="8534400" cy="4114800"/>
          </a:xfrm>
        </p:spPr>
        <p:txBody>
          <a:bodyPr/>
          <a:lstStyle/>
          <a:p>
            <a:r>
              <a:rPr lang="en-US" b="1" smtClean="0"/>
              <a:t>Cellular response to injury depends on nature, duration and severity of injury.</a:t>
            </a:r>
          </a:p>
          <a:p>
            <a:r>
              <a:rPr lang="en-US" b="1" smtClean="0"/>
              <a:t>Consequences of injury depend on type, state and adaptability of the injured cell.</a:t>
            </a:r>
          </a:p>
          <a:p>
            <a:r>
              <a:rPr lang="en-US" b="1" smtClean="0"/>
              <a:t>Cell injury results from different biochemical mechanisms acting on essential cellular components.</a:t>
            </a:r>
          </a:p>
        </p:txBody>
      </p:sp>
    </p:spTree>
    <p:extLst>
      <p:ext uri="{BB962C8B-B14F-4D97-AF65-F5344CB8AC3E}">
        <p14:creationId xmlns:p14="http://schemas.microsoft.com/office/powerpoint/2010/main" val="38964284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001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9938"/>
            <a:ext cx="9144000"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825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r>
              <a:rPr lang="en-US" sz="4000" smtClean="0"/>
              <a:t>Adapted - Normal - Injured </a:t>
            </a:r>
            <a:br>
              <a:rPr lang="en-US" sz="4000" smtClean="0"/>
            </a:br>
            <a:r>
              <a:rPr lang="en-US" sz="4000" smtClean="0"/>
              <a:t>Cells</a:t>
            </a:r>
          </a:p>
        </p:txBody>
      </p:sp>
      <p:pic>
        <p:nvPicPr>
          <p:cNvPr id="6147" name="Picture 3" descr="Chapter 001 - Figure 0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52525" y="1981200"/>
            <a:ext cx="683895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405632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a:bodyPr>
          <a:lstStyle/>
          <a:p>
            <a:r>
              <a:rPr lang="en-US" sz="4800" b="1" dirty="0" smtClean="0"/>
              <a:t>Mechanisms of Cell Injury</a:t>
            </a:r>
          </a:p>
        </p:txBody>
      </p:sp>
      <p:sp>
        <p:nvSpPr>
          <p:cNvPr id="44035" name="Rectangle 3"/>
          <p:cNvSpPr>
            <a:spLocks noGrp="1" noChangeArrowheads="1"/>
          </p:cNvSpPr>
          <p:nvPr>
            <p:ph idx="1"/>
          </p:nvPr>
        </p:nvSpPr>
        <p:spPr>
          <a:xfrm>
            <a:off x="228600" y="1981200"/>
            <a:ext cx="8534400" cy="4114800"/>
          </a:xfrm>
        </p:spPr>
        <p:txBody>
          <a:bodyPr/>
          <a:lstStyle/>
          <a:p>
            <a:r>
              <a:rPr lang="en-US" dirty="0" smtClean="0"/>
              <a:t>Depletion of ATP</a:t>
            </a:r>
          </a:p>
          <a:p>
            <a:r>
              <a:rPr lang="en-US" dirty="0" smtClean="0"/>
              <a:t>Mitochondrial Damage</a:t>
            </a:r>
          </a:p>
          <a:p>
            <a:r>
              <a:rPr lang="en-US" dirty="0" smtClean="0"/>
              <a:t>Entry of Calcium into the cell </a:t>
            </a:r>
          </a:p>
          <a:p>
            <a:r>
              <a:rPr lang="en-US" dirty="0" smtClean="0"/>
              <a:t>Increase reactive oxygen species (ROS)</a:t>
            </a:r>
          </a:p>
          <a:p>
            <a:r>
              <a:rPr lang="en-US" dirty="0" smtClean="0"/>
              <a:t>Membrane Damage</a:t>
            </a:r>
          </a:p>
          <a:p>
            <a:r>
              <a:rPr lang="en-US" dirty="0" smtClean="0"/>
              <a:t>DNA damage, Protein </a:t>
            </a:r>
            <a:r>
              <a:rPr lang="en-US" dirty="0" err="1" smtClean="0"/>
              <a:t>misfolding</a:t>
            </a:r>
            <a:r>
              <a:rPr lang="en-US" dirty="0" smtClean="0"/>
              <a:t> </a:t>
            </a:r>
          </a:p>
        </p:txBody>
      </p:sp>
    </p:spTree>
    <p:extLst>
      <p:ext uri="{BB962C8B-B14F-4D97-AF65-F5344CB8AC3E}">
        <p14:creationId xmlns:p14="http://schemas.microsoft.com/office/powerpoint/2010/main" val="12062314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descr="0010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4988" y="381000"/>
            <a:ext cx="5678487"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32594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066800"/>
          </a:xfrm>
        </p:spPr>
        <p:txBody>
          <a:bodyPr/>
          <a:lstStyle/>
          <a:p>
            <a:r>
              <a:rPr lang="en-US" smtClean="0"/>
              <a:t>Depletion of ATP</a:t>
            </a:r>
          </a:p>
        </p:txBody>
      </p:sp>
      <p:sp>
        <p:nvSpPr>
          <p:cNvPr id="9219" name="Rectangle 3"/>
          <p:cNvSpPr>
            <a:spLocks noGrp="1" noChangeArrowheads="1"/>
          </p:cNvSpPr>
          <p:nvPr>
            <p:ph idx="1"/>
          </p:nvPr>
        </p:nvSpPr>
        <p:spPr>
          <a:xfrm>
            <a:off x="228600" y="1447800"/>
            <a:ext cx="8686800" cy="4648200"/>
          </a:xfrm>
        </p:spPr>
        <p:txBody>
          <a:bodyPr/>
          <a:lstStyle/>
          <a:p>
            <a:pPr marL="0" indent="0">
              <a:buFontTx/>
              <a:buNone/>
              <a:defRPr/>
            </a:pPr>
            <a:r>
              <a:rPr lang="en-US" b="1" dirty="0" smtClean="0"/>
              <a:t>ATP depletion and decreased ATP synthesis are common with both hypoxic and toxic (or chemical) injury, causing:</a:t>
            </a:r>
          </a:p>
          <a:p>
            <a:pPr lvl="1">
              <a:defRPr/>
            </a:pPr>
            <a:r>
              <a:rPr lang="en-US" sz="2400" dirty="0" smtClean="0"/>
              <a:t>Reduction in Na</a:t>
            </a:r>
            <a:r>
              <a:rPr lang="en-US" sz="2400" baseline="30000" dirty="0" smtClean="0"/>
              <a:t>+</a:t>
            </a:r>
            <a:r>
              <a:rPr lang="en-US" sz="2400" dirty="0" smtClean="0"/>
              <a:t>, K</a:t>
            </a:r>
            <a:r>
              <a:rPr lang="en-US" sz="2400" baseline="30000" dirty="0" smtClean="0"/>
              <a:t>+</a:t>
            </a:r>
            <a:r>
              <a:rPr lang="en-US" sz="2400" dirty="0" smtClean="0"/>
              <a:t>- ATPase pump activity </a:t>
            </a:r>
          </a:p>
          <a:p>
            <a:pPr lvl="1">
              <a:defRPr/>
            </a:pPr>
            <a:r>
              <a:rPr lang="en-US" sz="2400" dirty="0" smtClean="0"/>
              <a:t>Increase in anaerobic glycolysis (if possible)</a:t>
            </a:r>
          </a:p>
          <a:p>
            <a:pPr lvl="1">
              <a:defRPr/>
            </a:pPr>
            <a:r>
              <a:rPr lang="en-US" sz="2400" dirty="0" smtClean="0"/>
              <a:t>Failure of </a:t>
            </a:r>
            <a:r>
              <a:rPr lang="en-US" sz="2400" dirty="0" err="1" smtClean="0"/>
              <a:t>Ca</a:t>
            </a:r>
            <a:r>
              <a:rPr lang="en-US" sz="2400" baseline="30000" dirty="0" smtClean="0"/>
              <a:t>++</a:t>
            </a:r>
            <a:r>
              <a:rPr lang="en-US" sz="2400" dirty="0" smtClean="0"/>
              <a:t> export pump </a:t>
            </a:r>
          </a:p>
          <a:p>
            <a:pPr lvl="1">
              <a:defRPr/>
            </a:pPr>
            <a:r>
              <a:rPr lang="en-US" sz="2400" dirty="0" smtClean="0"/>
              <a:t>Reduced protein synthesis</a:t>
            </a:r>
          </a:p>
          <a:p>
            <a:pPr>
              <a:buFontTx/>
              <a:buNone/>
              <a:defRPr/>
            </a:pPr>
            <a:endParaRPr lang="en-US" b="1" dirty="0" smtClean="0"/>
          </a:p>
        </p:txBody>
      </p:sp>
    </p:spTree>
    <p:extLst>
      <p:ext uri="{BB962C8B-B14F-4D97-AF65-F5344CB8AC3E}">
        <p14:creationId xmlns:p14="http://schemas.microsoft.com/office/powerpoint/2010/main" val="1684929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Grp="1" noChangeArrowheads="1"/>
          </p:cNvSpPr>
          <p:nvPr>
            <p:ph type="title"/>
          </p:nvPr>
        </p:nvSpPr>
        <p:spPr>
          <a:xfrm>
            <a:off x="254000" y="76200"/>
            <a:ext cx="3708400" cy="1752600"/>
          </a:xfrm>
        </p:spPr>
        <p:txBody>
          <a:bodyPr/>
          <a:lstStyle/>
          <a:p>
            <a:r>
              <a:rPr lang="en-US" sz="3600" b="0" smtClean="0"/>
              <a:t>Consequences of Mitochondrial Damage</a:t>
            </a:r>
          </a:p>
        </p:txBody>
      </p:sp>
      <p:sp>
        <p:nvSpPr>
          <p:cNvPr id="49155" name="Content Placeholder 1"/>
          <p:cNvSpPr>
            <a:spLocks noGrp="1"/>
          </p:cNvSpPr>
          <p:nvPr>
            <p:ph idx="1"/>
          </p:nvPr>
        </p:nvSpPr>
        <p:spPr>
          <a:xfrm>
            <a:off x="76200" y="2133600"/>
            <a:ext cx="4111625" cy="4476750"/>
          </a:xfrm>
        </p:spPr>
        <p:txBody>
          <a:bodyPr/>
          <a:lstStyle/>
          <a:p>
            <a:pPr marL="0" indent="0">
              <a:buFontTx/>
              <a:buNone/>
            </a:pPr>
            <a:r>
              <a:rPr lang="en-US" sz="2000" u="sng" smtClean="0"/>
              <a:t>NECROSIS</a:t>
            </a:r>
          </a:p>
          <a:p>
            <a:pPr marL="0" indent="0">
              <a:buFontTx/>
              <a:buNone/>
            </a:pPr>
            <a:r>
              <a:rPr lang="en-US" sz="2000" smtClean="0"/>
              <a:t>Loss of membrane potential via membrane permeability transition. Results in failed oxidative phosphorylation and loss of ATP.</a:t>
            </a:r>
          </a:p>
          <a:p>
            <a:pPr marL="0" indent="0">
              <a:buFontTx/>
              <a:buNone/>
            </a:pPr>
            <a:endParaRPr lang="en-US" sz="2000" smtClean="0"/>
          </a:p>
          <a:p>
            <a:pPr marL="0" indent="0">
              <a:buFontTx/>
              <a:buNone/>
            </a:pPr>
            <a:r>
              <a:rPr lang="en-US" sz="2800" b="1" smtClean="0"/>
              <a:t>OR</a:t>
            </a:r>
          </a:p>
          <a:p>
            <a:pPr marL="0" indent="0">
              <a:buFontTx/>
              <a:buNone/>
            </a:pPr>
            <a:endParaRPr lang="en-US" sz="2000" smtClean="0"/>
          </a:p>
          <a:p>
            <a:pPr marL="0" indent="0">
              <a:buFontTx/>
              <a:buNone/>
            </a:pPr>
            <a:r>
              <a:rPr lang="en-US" sz="2000" u="sng" smtClean="0"/>
              <a:t>APOPTOSIS</a:t>
            </a:r>
          </a:p>
          <a:p>
            <a:pPr marL="0" indent="0">
              <a:buFontTx/>
              <a:buNone/>
            </a:pPr>
            <a:r>
              <a:rPr lang="en-US" sz="2000" smtClean="0"/>
              <a:t>Membrane damage leads to leakage of Cytochrome c and other pro-apoptotic proteins.</a:t>
            </a:r>
          </a:p>
        </p:txBody>
      </p:sp>
      <p:pic>
        <p:nvPicPr>
          <p:cNvPr id="491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7825" y="228600"/>
            <a:ext cx="4956175" cy="653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41173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76200" y="0"/>
            <a:ext cx="4038600" cy="1752600"/>
          </a:xfrm>
        </p:spPr>
        <p:txBody>
          <a:bodyPr/>
          <a:lstStyle/>
          <a:p>
            <a:r>
              <a:rPr lang="en-US" sz="4000" b="0" smtClean="0"/>
              <a:t>Calcium Influx</a:t>
            </a:r>
          </a:p>
        </p:txBody>
      </p:sp>
      <p:sp>
        <p:nvSpPr>
          <p:cNvPr id="51203" name="Rectangle 3"/>
          <p:cNvSpPr>
            <a:spLocks noGrp="1" noChangeArrowheads="1"/>
          </p:cNvSpPr>
          <p:nvPr>
            <p:ph idx="1"/>
          </p:nvPr>
        </p:nvSpPr>
        <p:spPr>
          <a:xfrm>
            <a:off x="304800" y="1600200"/>
            <a:ext cx="3581400" cy="4724400"/>
          </a:xfrm>
        </p:spPr>
        <p:txBody>
          <a:bodyPr/>
          <a:lstStyle/>
          <a:p>
            <a:r>
              <a:rPr lang="en-US" sz="1800" smtClean="0"/>
              <a:t>Intracellular</a:t>
            </a:r>
            <a:r>
              <a:rPr lang="en-US" sz="1800" i="1" smtClean="0"/>
              <a:t> </a:t>
            </a:r>
            <a:r>
              <a:rPr lang="en-US" sz="1800" smtClean="0"/>
              <a:t>Ca</a:t>
            </a:r>
            <a:r>
              <a:rPr lang="en-US" sz="1800" baseline="30000" smtClean="0"/>
              <a:t>++</a:t>
            </a:r>
            <a:r>
              <a:rPr lang="en-US" sz="1800" i="1" smtClean="0"/>
              <a:t> </a:t>
            </a:r>
            <a:r>
              <a:rPr lang="en-US" sz="1800" smtClean="0"/>
              <a:t>is normally low and is sequestered in mitochondria and endoplasmic reticulum</a:t>
            </a:r>
          </a:p>
          <a:p>
            <a:r>
              <a:rPr lang="en-US" sz="1800" smtClean="0"/>
              <a:t>Extracellular Ca</a:t>
            </a:r>
            <a:r>
              <a:rPr lang="en-US" sz="1800" baseline="30000" smtClean="0"/>
              <a:t>++</a:t>
            </a:r>
            <a:r>
              <a:rPr lang="en-US" sz="1800" smtClean="0"/>
              <a:t> is high</a:t>
            </a:r>
          </a:p>
          <a:p>
            <a:r>
              <a:rPr lang="en-US" sz="1800" smtClean="0"/>
              <a:t>Gradients are normally maintained by Ca</a:t>
            </a:r>
            <a:r>
              <a:rPr lang="en-US" sz="1800" baseline="30000" smtClean="0"/>
              <a:t>++</a:t>
            </a:r>
            <a:r>
              <a:rPr lang="en-US" sz="1800" smtClean="0"/>
              <a:t> Mg</a:t>
            </a:r>
            <a:r>
              <a:rPr lang="en-US" sz="1800" baseline="30000" smtClean="0"/>
              <a:t>++</a:t>
            </a:r>
            <a:r>
              <a:rPr lang="en-US" sz="1800" smtClean="0"/>
              <a:t> ATPase pumps</a:t>
            </a:r>
          </a:p>
          <a:p>
            <a:r>
              <a:rPr lang="en-US" sz="1800" b="1" smtClean="0"/>
              <a:t>Increased cytosolic Ca</a:t>
            </a:r>
            <a:r>
              <a:rPr lang="en-US" sz="1800" b="1" baseline="30000" smtClean="0"/>
              <a:t>++</a:t>
            </a:r>
            <a:r>
              <a:rPr lang="en-US" sz="1800" b="1" smtClean="0"/>
              <a:t> activates enzymes such as ATPases, phopholipases, proteases, endonucleases that can lead to cell injury and death.</a:t>
            </a:r>
          </a:p>
          <a:p>
            <a:r>
              <a:rPr lang="en-US" sz="1800" b="1" smtClean="0"/>
              <a:t>Increased Ca</a:t>
            </a:r>
            <a:r>
              <a:rPr lang="en-US" sz="1800" b="1" baseline="30000" smtClean="0"/>
              <a:t>++</a:t>
            </a:r>
            <a:r>
              <a:rPr lang="en-US" sz="1800" b="1" smtClean="0"/>
              <a:t> is also pro-apoptotic </a:t>
            </a:r>
          </a:p>
        </p:txBody>
      </p:sp>
      <p:pic>
        <p:nvPicPr>
          <p:cNvPr id="51204" name="Picture 7" descr="001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65100"/>
            <a:ext cx="47625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8097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z="4000" smtClean="0"/>
              <a:t>Reactive Oxygen Species</a:t>
            </a:r>
          </a:p>
        </p:txBody>
      </p:sp>
      <p:sp>
        <p:nvSpPr>
          <p:cNvPr id="53251" name="Rectangle 3"/>
          <p:cNvSpPr>
            <a:spLocks noGrp="1" noChangeArrowheads="1"/>
          </p:cNvSpPr>
          <p:nvPr>
            <p:ph idx="1"/>
          </p:nvPr>
        </p:nvSpPr>
        <p:spPr>
          <a:xfrm>
            <a:off x="228600" y="1752600"/>
            <a:ext cx="8915400" cy="5029200"/>
          </a:xfrm>
        </p:spPr>
        <p:txBody>
          <a:bodyPr/>
          <a:lstStyle/>
          <a:p>
            <a:r>
              <a:rPr lang="en-US" sz="2800" smtClean="0"/>
              <a:t>Free radical is unpaired  electron  which makes  the  atom  or  molecule  extremely  reactive.</a:t>
            </a:r>
          </a:p>
          <a:p>
            <a:r>
              <a:rPr lang="en-US" sz="2800" smtClean="0"/>
              <a:t>React  with  and  modify  cellular  constituents.</a:t>
            </a:r>
          </a:p>
          <a:p>
            <a:pPr>
              <a:spcBef>
                <a:spcPct val="50000"/>
              </a:spcBef>
              <a:buSzTx/>
            </a:pPr>
            <a:r>
              <a:rPr lang="en-US" sz="2800" smtClean="0"/>
              <a:t>Initiate  self perpetuating processes when  they  react  with  atoms  and  molecules. </a:t>
            </a:r>
          </a:p>
          <a:p>
            <a:pPr>
              <a:spcBef>
                <a:spcPct val="50000"/>
              </a:spcBef>
              <a:buSzTx/>
            </a:pPr>
            <a:r>
              <a:rPr lang="en-US" sz="2800" smtClean="0"/>
              <a:t>Electrons  are frequently added to O</a:t>
            </a:r>
            <a:r>
              <a:rPr lang="en-US" sz="2800" baseline="-25000" smtClean="0"/>
              <a:t>2</a:t>
            </a:r>
            <a:r>
              <a:rPr lang="en-US" sz="2800" smtClean="0"/>
              <a:t> to create biologically important ROS.</a:t>
            </a:r>
          </a:p>
          <a:p>
            <a:endParaRPr lang="en-US" sz="2800" smtClean="0"/>
          </a:p>
        </p:txBody>
      </p:sp>
    </p:spTree>
    <p:extLst>
      <p:ext uri="{BB962C8B-B14F-4D97-AF65-F5344CB8AC3E}">
        <p14:creationId xmlns:p14="http://schemas.microsoft.com/office/powerpoint/2010/main" val="1649229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304800" y="609600"/>
            <a:ext cx="8686800" cy="1143000"/>
          </a:xfrm>
        </p:spPr>
        <p:txBody>
          <a:bodyPr/>
          <a:lstStyle/>
          <a:p>
            <a:r>
              <a:rPr lang="en-US" sz="4000" smtClean="0"/>
              <a:t>Biologically  Important ROS</a:t>
            </a:r>
          </a:p>
        </p:txBody>
      </p:sp>
      <p:sp>
        <p:nvSpPr>
          <p:cNvPr id="54275" name="Rectangle 3"/>
          <p:cNvSpPr>
            <a:spLocks noGrp="1" noChangeArrowheads="1"/>
          </p:cNvSpPr>
          <p:nvPr>
            <p:ph idx="1"/>
          </p:nvPr>
        </p:nvSpPr>
        <p:spPr/>
        <p:txBody>
          <a:bodyPr/>
          <a:lstStyle/>
          <a:p>
            <a:r>
              <a:rPr lang="en-US" sz="2400" b="1" u="sng" smtClean="0"/>
              <a:t>Superoxide anion  radical </a:t>
            </a:r>
            <a:r>
              <a:rPr lang="en-US" sz="2400" b="1" u="sng" smtClean="0">
                <a:solidFill>
                  <a:schemeClr val="hlink"/>
                </a:solidFill>
              </a:rPr>
              <a:t>O</a:t>
            </a:r>
            <a:r>
              <a:rPr lang="en-US" sz="2400" b="1" u="sng" baseline="-25000" smtClean="0">
                <a:solidFill>
                  <a:schemeClr val="hlink"/>
                </a:solidFill>
              </a:rPr>
              <a:t>2</a:t>
            </a:r>
            <a:r>
              <a:rPr lang="en-US" sz="2400" b="1" u="sng" smtClean="0">
                <a:solidFill>
                  <a:schemeClr val="hlink"/>
                </a:solidFill>
              </a:rPr>
              <a:t>  +  e</a:t>
            </a:r>
            <a:r>
              <a:rPr lang="en-US" sz="2400" b="1" u="sng" baseline="30000" smtClean="0">
                <a:solidFill>
                  <a:schemeClr val="hlink"/>
                </a:solidFill>
              </a:rPr>
              <a:t>-</a:t>
            </a:r>
            <a:r>
              <a:rPr lang="en-US" sz="2400" b="1" u="sng" smtClean="0">
                <a:solidFill>
                  <a:schemeClr val="hlink"/>
                </a:solidFill>
              </a:rPr>
              <a:t>  --&gt;  O</a:t>
            </a:r>
            <a:r>
              <a:rPr lang="en-US" sz="2400" b="1" u="sng" baseline="-25000" smtClean="0">
                <a:solidFill>
                  <a:schemeClr val="hlink"/>
                </a:solidFill>
              </a:rPr>
              <a:t>2</a:t>
            </a:r>
            <a:r>
              <a:rPr lang="en-US" sz="2400" b="1" u="sng" baseline="50000" smtClean="0">
                <a:solidFill>
                  <a:schemeClr val="hlink"/>
                </a:solidFill>
                <a:cs typeface="Arial" charset="0"/>
              </a:rPr>
              <a:t>-</a:t>
            </a:r>
          </a:p>
          <a:p>
            <a:pPr lvl="1"/>
            <a:r>
              <a:rPr lang="en-US" sz="2000" smtClean="0"/>
              <a:t>Produced by phagocyte oxidase, damages lipids, proteins and DNA.</a:t>
            </a:r>
          </a:p>
          <a:p>
            <a:r>
              <a:rPr lang="en-US" sz="2400" b="1" u="sng" smtClean="0"/>
              <a:t>Hydrogen peroxide </a:t>
            </a:r>
            <a:r>
              <a:rPr lang="en-US" sz="2400" b="1" u="sng" smtClean="0">
                <a:solidFill>
                  <a:schemeClr val="hlink"/>
                </a:solidFill>
              </a:rPr>
              <a:t>H</a:t>
            </a:r>
            <a:r>
              <a:rPr lang="en-US" sz="2400" b="1" u="sng" baseline="-25000" smtClean="0">
                <a:solidFill>
                  <a:schemeClr val="hlink"/>
                </a:solidFill>
              </a:rPr>
              <a:t>2</a:t>
            </a:r>
            <a:r>
              <a:rPr lang="en-US" sz="2400" b="1" u="sng" smtClean="0">
                <a:solidFill>
                  <a:schemeClr val="hlink"/>
                </a:solidFill>
              </a:rPr>
              <a:t>O</a:t>
            </a:r>
            <a:r>
              <a:rPr lang="en-US" sz="2400" b="1" u="sng" baseline="-25000" smtClean="0">
                <a:solidFill>
                  <a:schemeClr val="hlink"/>
                </a:solidFill>
              </a:rPr>
              <a:t>2</a:t>
            </a:r>
            <a:r>
              <a:rPr lang="en-US" sz="2400" b="1" u="sng" smtClean="0">
                <a:solidFill>
                  <a:schemeClr val="hlink"/>
                </a:solidFill>
              </a:rPr>
              <a:t> </a:t>
            </a:r>
            <a:r>
              <a:rPr lang="en-US" sz="2400" b="1" u="sng" smtClean="0"/>
              <a:t> </a:t>
            </a:r>
          </a:p>
          <a:p>
            <a:pPr lvl="1"/>
            <a:r>
              <a:rPr lang="en-US" sz="1800" smtClean="0"/>
              <a:t>Generated by SOD and by oxidases, destroys microbes, may act at distant sites (not a radical, per se, but very reactive)</a:t>
            </a:r>
            <a:r>
              <a:rPr lang="en-US" sz="2000" smtClean="0"/>
              <a:t>.</a:t>
            </a:r>
          </a:p>
          <a:p>
            <a:r>
              <a:rPr lang="en-US" sz="2400" b="1" u="sng" smtClean="0"/>
              <a:t>Hydroxyl  radical </a:t>
            </a:r>
            <a:r>
              <a:rPr lang="en-US" sz="2400" b="1" u="sng" baseline="30000" smtClean="0">
                <a:solidFill>
                  <a:schemeClr val="hlink"/>
                </a:solidFill>
              </a:rPr>
              <a:t>.</a:t>
            </a:r>
            <a:r>
              <a:rPr lang="en-US" sz="2400" b="1" u="sng" smtClean="0">
                <a:solidFill>
                  <a:schemeClr val="hlink"/>
                </a:solidFill>
              </a:rPr>
              <a:t>OH</a:t>
            </a:r>
            <a:r>
              <a:rPr lang="en-US" sz="2400" b="1" smtClean="0"/>
              <a:t> </a:t>
            </a:r>
          </a:p>
          <a:p>
            <a:pPr lvl="1"/>
            <a:r>
              <a:rPr lang="en-US" sz="2000" smtClean="0"/>
              <a:t>Generated from H</a:t>
            </a:r>
            <a:r>
              <a:rPr lang="en-US" sz="2000" baseline="-25000" smtClean="0"/>
              <a:t>2</a:t>
            </a:r>
            <a:r>
              <a:rPr lang="en-US" sz="2000" smtClean="0"/>
              <a:t>O by hydrolysis, most reactive, damages lipids, proteins and DNA.</a:t>
            </a:r>
          </a:p>
        </p:txBody>
      </p:sp>
    </p:spTree>
    <p:extLst>
      <p:ext uri="{BB962C8B-B14F-4D97-AF65-F5344CB8AC3E}">
        <p14:creationId xmlns:p14="http://schemas.microsoft.com/office/powerpoint/2010/main" val="2310075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001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66800"/>
            <a:ext cx="6858000"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6477000" y="1752600"/>
            <a:ext cx="2667000" cy="2057400"/>
          </a:xfrm>
        </p:spPr>
        <p:txBody>
          <a:bodyPr/>
          <a:lstStyle/>
          <a:p>
            <a:pPr marL="0" indent="0">
              <a:buFontTx/>
              <a:buNone/>
              <a:defRPr/>
            </a:pPr>
            <a:r>
              <a:rPr lang="en-US" sz="1200" b="1" dirty="0" smtClean="0">
                <a:latin typeface="Helvetica" pitchFamily="34" charset="0"/>
                <a:cs typeface="Helvetica" pitchFamily="34" charset="0"/>
              </a:rPr>
              <a:t>“NORMAL” ROS FUNCTIONS:</a:t>
            </a:r>
          </a:p>
          <a:p>
            <a:pPr indent="-114300">
              <a:defRPr/>
            </a:pPr>
            <a:r>
              <a:rPr lang="en-US" sz="1200" dirty="0" smtClean="0">
                <a:latin typeface="Helvetica" pitchFamily="34" charset="0"/>
                <a:cs typeface="Helvetica" pitchFamily="34" charset="0"/>
              </a:rPr>
              <a:t>Normal metabolism and respiration</a:t>
            </a:r>
          </a:p>
          <a:p>
            <a:pPr indent="-114300">
              <a:defRPr/>
            </a:pPr>
            <a:r>
              <a:rPr lang="en-US" sz="1200" dirty="0" smtClean="0">
                <a:latin typeface="Helvetica" pitchFamily="34" charset="0"/>
                <a:cs typeface="Helvetica" pitchFamily="34" charset="0"/>
              </a:rPr>
              <a:t>Absorption of radiant energy</a:t>
            </a:r>
          </a:p>
          <a:p>
            <a:pPr indent="-114300">
              <a:defRPr/>
            </a:pPr>
            <a:r>
              <a:rPr lang="en-US" sz="1200" dirty="0" smtClean="0">
                <a:latin typeface="Helvetica" pitchFamily="34" charset="0"/>
                <a:cs typeface="Helvetica" pitchFamily="34" charset="0"/>
              </a:rPr>
              <a:t>Inflammation</a:t>
            </a:r>
          </a:p>
          <a:p>
            <a:pPr indent="-114300">
              <a:defRPr/>
            </a:pPr>
            <a:r>
              <a:rPr lang="en-US" sz="1200" dirty="0" smtClean="0">
                <a:latin typeface="Helvetica" pitchFamily="34" charset="0"/>
                <a:cs typeface="Helvetica" pitchFamily="34" charset="0"/>
              </a:rPr>
              <a:t>Enzymatic metabolism of chemicals or drugs</a:t>
            </a:r>
          </a:p>
          <a:p>
            <a:pPr indent="-114300">
              <a:defRPr/>
            </a:pPr>
            <a:r>
              <a:rPr lang="en-US" sz="1200" dirty="0" smtClean="0">
                <a:latin typeface="Helvetica" pitchFamily="34" charset="0"/>
                <a:cs typeface="Helvetica" pitchFamily="34" charset="0"/>
              </a:rPr>
              <a:t>Nitric oxide synthesis</a:t>
            </a:r>
          </a:p>
          <a:p>
            <a:pPr marL="0" indent="0">
              <a:buFontTx/>
              <a:buNone/>
              <a:defRPr/>
            </a:pPr>
            <a:endParaRPr lang="en-US" sz="1400" dirty="0"/>
          </a:p>
        </p:txBody>
      </p:sp>
      <p:sp>
        <p:nvSpPr>
          <p:cNvPr id="55300" name="Rectangle 2"/>
          <p:cNvSpPr>
            <a:spLocks noGrp="1" noChangeArrowheads="1"/>
          </p:cNvSpPr>
          <p:nvPr>
            <p:ph type="title"/>
          </p:nvPr>
        </p:nvSpPr>
        <p:spPr>
          <a:xfrm>
            <a:off x="685800" y="228600"/>
            <a:ext cx="7772400" cy="838200"/>
          </a:xfrm>
        </p:spPr>
        <p:txBody>
          <a:bodyPr/>
          <a:lstStyle/>
          <a:p>
            <a:r>
              <a:rPr lang="en-US" sz="4000" smtClean="0"/>
              <a:t>Reactive Oxygen Species</a:t>
            </a:r>
          </a:p>
        </p:txBody>
      </p:sp>
      <p:sp>
        <p:nvSpPr>
          <p:cNvPr id="55301" name="Right Arrow 5"/>
          <p:cNvSpPr>
            <a:spLocks noChangeArrowheads="1"/>
          </p:cNvSpPr>
          <p:nvPr/>
        </p:nvSpPr>
        <p:spPr bwMode="auto">
          <a:xfrm>
            <a:off x="5943600" y="2590800"/>
            <a:ext cx="685800" cy="76200"/>
          </a:xfrm>
          <a:prstGeom prst="rightArrow">
            <a:avLst>
              <a:gd name="adj1" fmla="val 50000"/>
              <a:gd name="adj2" fmla="val 50000"/>
            </a:avLst>
          </a:prstGeom>
          <a:solidFill>
            <a:srgbClr val="FFC000"/>
          </a:solidFill>
          <a:ln w="3175" algn="ctr">
            <a:solidFill>
              <a:srgbClr val="000000"/>
            </a:solidFill>
            <a:round/>
            <a:headEnd/>
            <a:tailEnd/>
          </a:ln>
        </p:spPr>
        <p:txBody>
          <a:bodyPr/>
          <a:lstStyle/>
          <a:p>
            <a:endParaRPr lang="en-US"/>
          </a:p>
        </p:txBody>
      </p:sp>
    </p:spTree>
    <p:extLst>
      <p:ext uri="{BB962C8B-B14F-4D97-AF65-F5344CB8AC3E}">
        <p14:creationId xmlns:p14="http://schemas.microsoft.com/office/powerpoint/2010/main" val="1795446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0"/>
            <a:ext cx="7772400" cy="762000"/>
          </a:xfrm>
        </p:spPr>
        <p:txBody>
          <a:bodyPr/>
          <a:lstStyle/>
          <a:p>
            <a:r>
              <a:rPr lang="en-US" sz="3600" smtClean="0"/>
              <a:t>Membrane Damage</a:t>
            </a:r>
          </a:p>
        </p:txBody>
      </p:sp>
      <p:sp>
        <p:nvSpPr>
          <p:cNvPr id="57347" name="Rectangle 3"/>
          <p:cNvSpPr>
            <a:spLocks noGrp="1" noChangeArrowheads="1"/>
          </p:cNvSpPr>
          <p:nvPr>
            <p:ph sz="half" idx="1"/>
          </p:nvPr>
        </p:nvSpPr>
        <p:spPr>
          <a:xfrm>
            <a:off x="6172200" y="2427288"/>
            <a:ext cx="2971800" cy="4049712"/>
          </a:xfrm>
        </p:spPr>
        <p:txBody>
          <a:bodyPr/>
          <a:lstStyle/>
          <a:p>
            <a:pPr marL="0" indent="0">
              <a:buFontTx/>
              <a:buNone/>
            </a:pPr>
            <a:r>
              <a:rPr lang="en-US" sz="1800" b="1" u="sng" smtClean="0"/>
              <a:t>EFFECTS:</a:t>
            </a:r>
          </a:p>
          <a:p>
            <a:pPr marL="0" indent="0">
              <a:buFontTx/>
              <a:buNone/>
            </a:pPr>
            <a:endParaRPr lang="en-US" sz="1400" smtClean="0"/>
          </a:p>
          <a:p>
            <a:pPr marL="0" indent="0">
              <a:buFontTx/>
              <a:buNone/>
            </a:pPr>
            <a:r>
              <a:rPr lang="en-US" sz="1400" smtClean="0"/>
              <a:t>Mitochondrial membrane damage causes increased cytosolic Ca</a:t>
            </a:r>
            <a:r>
              <a:rPr lang="en-US" sz="1400" baseline="30000" smtClean="0"/>
              <a:t>++</a:t>
            </a:r>
            <a:r>
              <a:rPr lang="en-US" sz="1400" smtClean="0"/>
              <a:t>, oxidative stress, lipid peroxidation, phospholipase activity, loss of membrane potential, leakage of Cytochrome c</a:t>
            </a:r>
          </a:p>
          <a:p>
            <a:pPr marL="0" indent="0">
              <a:buFontTx/>
              <a:buNone/>
            </a:pPr>
            <a:endParaRPr lang="en-US" sz="1400" smtClean="0">
              <a:sym typeface="Wingdings" pitchFamily="2" charset="2"/>
            </a:endParaRPr>
          </a:p>
          <a:p>
            <a:pPr marL="0" indent="0">
              <a:buFontTx/>
              <a:buNone/>
            </a:pPr>
            <a:r>
              <a:rPr lang="en-US" sz="1400" smtClean="0">
                <a:sym typeface="Wingdings" pitchFamily="2" charset="2"/>
              </a:rPr>
              <a:t>Plasma mem</a:t>
            </a:r>
            <a:r>
              <a:rPr lang="en-US" sz="1400" smtClean="0"/>
              <a:t>brane damage causes loss of osmotic balance, loss of proteins, enzymes and nucleic acids.</a:t>
            </a:r>
          </a:p>
          <a:p>
            <a:pPr marL="0" indent="0">
              <a:buFontTx/>
              <a:buNone/>
            </a:pPr>
            <a:endParaRPr lang="en-US" sz="1400" smtClean="0"/>
          </a:p>
          <a:p>
            <a:pPr marL="0" indent="0">
              <a:buFontTx/>
              <a:buNone/>
            </a:pPr>
            <a:r>
              <a:rPr lang="en-US" sz="1400" smtClean="0"/>
              <a:t>Injury to lysosome membranes causes leakage of enzymes with destruction of cellular components.</a:t>
            </a:r>
          </a:p>
        </p:txBody>
      </p:sp>
      <p:sp>
        <p:nvSpPr>
          <p:cNvPr id="57348" name="Content Placeholder 1"/>
          <p:cNvSpPr>
            <a:spLocks noGrp="1"/>
          </p:cNvSpPr>
          <p:nvPr>
            <p:ph sz="half" idx="2"/>
          </p:nvPr>
        </p:nvSpPr>
        <p:spPr>
          <a:xfrm>
            <a:off x="152400" y="762000"/>
            <a:ext cx="8991600" cy="1447800"/>
          </a:xfrm>
        </p:spPr>
        <p:txBody>
          <a:bodyPr/>
          <a:lstStyle/>
          <a:p>
            <a:r>
              <a:rPr lang="en-US" sz="1800" smtClean="0"/>
              <a:t>ROS </a:t>
            </a:r>
            <a:r>
              <a:rPr lang="en-US" sz="1800" smtClean="0">
                <a:sym typeface="Wingdings" pitchFamily="2" charset="2"/>
              </a:rPr>
              <a:t> lipid peroxidation</a:t>
            </a:r>
          </a:p>
          <a:p>
            <a:r>
              <a:rPr lang="en-US" sz="1800" smtClean="0">
                <a:sym typeface="Wingdings" pitchFamily="2" charset="2"/>
              </a:rPr>
              <a:t>↓ phospholipid synthesis</a:t>
            </a:r>
          </a:p>
          <a:p>
            <a:r>
              <a:rPr lang="en-US" sz="1800" smtClean="0">
                <a:sym typeface="Wingdings" pitchFamily="2" charset="2"/>
              </a:rPr>
              <a:t>↑ phospholipid degradation (Ca influx activates phospholipases)</a:t>
            </a:r>
          </a:p>
          <a:p>
            <a:r>
              <a:rPr lang="en-US" sz="1800" smtClean="0">
                <a:sym typeface="Wingdings" pitchFamily="2" charset="2"/>
              </a:rPr>
              <a:t>Cytoskeletal damage (Ca influx also activates proteases)</a:t>
            </a:r>
          </a:p>
          <a:p>
            <a:endParaRPr lang="en-US" sz="1800" smtClean="0"/>
          </a:p>
        </p:txBody>
      </p:sp>
      <p:pic>
        <p:nvPicPr>
          <p:cNvPr id="573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4888"/>
            <a:ext cx="6172200" cy="458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68596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normAutofit fontScale="90000"/>
          </a:bodyPr>
          <a:lstStyle/>
          <a:p>
            <a:r>
              <a:rPr lang="en-US" sz="4000" dirty="0" smtClean="0"/>
              <a:t>DNA damage</a:t>
            </a:r>
            <a:br>
              <a:rPr lang="en-US" sz="4000" dirty="0" smtClean="0"/>
            </a:br>
            <a:r>
              <a:rPr lang="en-US" sz="4000" dirty="0" smtClean="0"/>
              <a:t>Protein </a:t>
            </a:r>
            <a:r>
              <a:rPr lang="en-US" sz="4000" dirty="0" err="1" smtClean="0"/>
              <a:t>misfolding</a:t>
            </a:r>
            <a:r>
              <a:rPr lang="en-US" sz="4000" dirty="0" smtClean="0"/>
              <a:t> </a:t>
            </a:r>
          </a:p>
        </p:txBody>
      </p:sp>
      <p:sp>
        <p:nvSpPr>
          <p:cNvPr id="59395" name="Rectangle 3"/>
          <p:cNvSpPr>
            <a:spLocks noGrp="1" noChangeArrowheads="1"/>
          </p:cNvSpPr>
          <p:nvPr>
            <p:ph idx="1"/>
          </p:nvPr>
        </p:nvSpPr>
        <p:spPr>
          <a:xfrm>
            <a:off x="457200" y="2362200"/>
            <a:ext cx="8229600" cy="3763963"/>
          </a:xfrm>
        </p:spPr>
        <p:txBody>
          <a:bodyPr/>
          <a:lstStyle/>
          <a:p>
            <a:r>
              <a:rPr lang="en-US" dirty="0" smtClean="0"/>
              <a:t>If DNA damage to cell is too severe, </a:t>
            </a:r>
            <a:r>
              <a:rPr lang="en-US" b="1" dirty="0" smtClean="0"/>
              <a:t>apoptosis</a:t>
            </a:r>
            <a:r>
              <a:rPr lang="en-US" dirty="0" smtClean="0"/>
              <a:t> is initiated.</a:t>
            </a:r>
          </a:p>
          <a:p>
            <a:r>
              <a:rPr lang="en-US" dirty="0" smtClean="0"/>
              <a:t>Improperly folded proteins can also initiate </a:t>
            </a:r>
            <a:r>
              <a:rPr lang="en-US" b="1" dirty="0" smtClean="0"/>
              <a:t>apoptosis</a:t>
            </a:r>
            <a:r>
              <a:rPr lang="en-US" dirty="0" smtClean="0"/>
              <a:t> (to be discussed shortly...)</a:t>
            </a:r>
          </a:p>
        </p:txBody>
      </p:sp>
    </p:spTree>
    <p:extLst>
      <p:ext uri="{BB962C8B-B14F-4D97-AF65-F5344CB8AC3E}">
        <p14:creationId xmlns:p14="http://schemas.microsoft.com/office/powerpoint/2010/main" val="1635570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smtClean="0"/>
              <a:t>Adaptations</a:t>
            </a:r>
          </a:p>
        </p:txBody>
      </p:sp>
      <p:sp>
        <p:nvSpPr>
          <p:cNvPr id="7171" name="Rectangle 3"/>
          <p:cNvSpPr>
            <a:spLocks noGrp="1" noChangeArrowheads="1"/>
          </p:cNvSpPr>
          <p:nvPr>
            <p:ph idx="1"/>
          </p:nvPr>
        </p:nvSpPr>
        <p:spPr/>
        <p:txBody>
          <a:bodyPr/>
          <a:lstStyle/>
          <a:p>
            <a:pPr>
              <a:buFontTx/>
              <a:buNone/>
            </a:pPr>
            <a:endParaRPr lang="en-US" smtClean="0"/>
          </a:p>
          <a:p>
            <a:r>
              <a:rPr lang="en-US" b="1" u="sng" smtClean="0"/>
              <a:t>Hypertrophy</a:t>
            </a:r>
          </a:p>
          <a:p>
            <a:r>
              <a:rPr lang="en-US" smtClean="0"/>
              <a:t>Hyperplasia</a:t>
            </a:r>
          </a:p>
          <a:p>
            <a:r>
              <a:rPr lang="en-US" smtClean="0"/>
              <a:t>Atrophy</a:t>
            </a:r>
          </a:p>
          <a:p>
            <a:r>
              <a:rPr lang="en-US" smtClean="0"/>
              <a:t>Metaplasia</a:t>
            </a:r>
          </a:p>
        </p:txBody>
      </p:sp>
    </p:spTree>
    <p:extLst>
      <p:ext uri="{BB962C8B-B14F-4D97-AF65-F5344CB8AC3E}">
        <p14:creationId xmlns:p14="http://schemas.microsoft.com/office/powerpoint/2010/main" val="337363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fontScale="90000"/>
          </a:bodyPr>
          <a:lstStyle/>
          <a:p>
            <a:r>
              <a:rPr lang="en-US" sz="4000" b="0" smtClean="0"/>
              <a:t>Several mechanisms of injury may be at play in any given situation</a:t>
            </a:r>
          </a:p>
        </p:txBody>
      </p:sp>
      <p:sp>
        <p:nvSpPr>
          <p:cNvPr id="60419" name="Text Placeholder 1"/>
          <p:cNvSpPr>
            <a:spLocks noGrp="1"/>
          </p:cNvSpPr>
          <p:nvPr>
            <p:ph type="body" idx="1"/>
          </p:nvPr>
        </p:nvSpPr>
        <p:spPr>
          <a:xfrm>
            <a:off x="152400" y="1535113"/>
            <a:ext cx="4040188" cy="639762"/>
          </a:xfrm>
        </p:spPr>
        <p:txBody>
          <a:bodyPr/>
          <a:lstStyle/>
          <a:p>
            <a:r>
              <a:rPr lang="en-US" u="sng" smtClean="0"/>
              <a:t>Types</a:t>
            </a:r>
            <a:r>
              <a:rPr lang="en-US" smtClean="0"/>
              <a:t> of cell injury:</a:t>
            </a:r>
          </a:p>
        </p:txBody>
      </p:sp>
      <p:sp>
        <p:nvSpPr>
          <p:cNvPr id="60420" name="Rectangle 3"/>
          <p:cNvSpPr>
            <a:spLocks noGrp="1" noChangeArrowheads="1"/>
          </p:cNvSpPr>
          <p:nvPr>
            <p:ph sz="half" idx="2"/>
          </p:nvPr>
        </p:nvSpPr>
        <p:spPr>
          <a:xfrm>
            <a:off x="152400" y="2174875"/>
            <a:ext cx="4040188" cy="3951288"/>
          </a:xfrm>
        </p:spPr>
        <p:txBody>
          <a:bodyPr/>
          <a:lstStyle/>
          <a:p>
            <a:pPr marL="0" indent="0">
              <a:buFontTx/>
              <a:buNone/>
            </a:pPr>
            <a:r>
              <a:rPr lang="en-US" smtClean="0"/>
              <a:t>Ischemic and Hypoxic Injury </a:t>
            </a:r>
            <a:r>
              <a:rPr lang="en-US" sz="2000" smtClean="0"/>
              <a:t>(shutting off blood flow or deprivation of oxygen)</a:t>
            </a:r>
          </a:p>
          <a:p>
            <a:pPr marL="0" indent="0">
              <a:buFontTx/>
              <a:buNone/>
            </a:pPr>
            <a:endParaRPr lang="en-US" smtClean="0"/>
          </a:p>
          <a:p>
            <a:pPr marL="0" indent="0">
              <a:buFontTx/>
              <a:buNone/>
            </a:pPr>
            <a:r>
              <a:rPr lang="en-US" smtClean="0"/>
              <a:t>Ischemia-Reperfusion Injury</a:t>
            </a:r>
          </a:p>
          <a:p>
            <a:pPr marL="0" indent="0">
              <a:buFontTx/>
              <a:buNone/>
            </a:pPr>
            <a:endParaRPr lang="en-US" smtClean="0"/>
          </a:p>
          <a:p>
            <a:pPr marL="0" indent="0">
              <a:buFontTx/>
              <a:buNone/>
            </a:pPr>
            <a:r>
              <a:rPr lang="en-US" smtClean="0"/>
              <a:t>Chemical Injury</a:t>
            </a:r>
          </a:p>
          <a:p>
            <a:pPr marL="0" indent="0">
              <a:buFontTx/>
              <a:buNone/>
            </a:pPr>
            <a:endParaRPr lang="en-US" smtClean="0"/>
          </a:p>
          <a:p>
            <a:pPr marL="0" indent="0">
              <a:buFontTx/>
              <a:buNone/>
            </a:pPr>
            <a:r>
              <a:rPr lang="en-US" smtClean="0"/>
              <a:t>Radiation injury</a:t>
            </a:r>
          </a:p>
        </p:txBody>
      </p:sp>
      <p:sp>
        <p:nvSpPr>
          <p:cNvPr id="60421" name="Text Placeholder 2"/>
          <p:cNvSpPr>
            <a:spLocks noGrp="1"/>
          </p:cNvSpPr>
          <p:nvPr>
            <p:ph type="body" sz="quarter" idx="3"/>
          </p:nvPr>
        </p:nvSpPr>
        <p:spPr>
          <a:xfrm>
            <a:off x="4873625" y="1535113"/>
            <a:ext cx="4041775" cy="639762"/>
          </a:xfrm>
        </p:spPr>
        <p:txBody>
          <a:bodyPr/>
          <a:lstStyle/>
          <a:p>
            <a:r>
              <a:rPr lang="en-US" u="sng" smtClean="0"/>
              <a:t>Mechanisms</a:t>
            </a:r>
            <a:r>
              <a:rPr lang="en-US" smtClean="0"/>
              <a:t> of cell injury:</a:t>
            </a:r>
          </a:p>
        </p:txBody>
      </p:sp>
      <p:sp>
        <p:nvSpPr>
          <p:cNvPr id="60422" name="Content Placeholder 3"/>
          <p:cNvSpPr>
            <a:spLocks noGrp="1"/>
          </p:cNvSpPr>
          <p:nvPr>
            <p:ph sz="quarter" idx="4"/>
          </p:nvPr>
        </p:nvSpPr>
        <p:spPr>
          <a:xfrm>
            <a:off x="4873625" y="2174875"/>
            <a:ext cx="4041775" cy="3951288"/>
          </a:xfrm>
        </p:spPr>
        <p:txBody>
          <a:bodyPr/>
          <a:lstStyle/>
          <a:p>
            <a:pPr>
              <a:lnSpc>
                <a:spcPct val="90000"/>
              </a:lnSpc>
            </a:pPr>
            <a:r>
              <a:rPr lang="en-US" smtClean="0"/>
              <a:t>Depletion of ATP</a:t>
            </a:r>
          </a:p>
          <a:p>
            <a:pPr>
              <a:lnSpc>
                <a:spcPct val="90000"/>
              </a:lnSpc>
            </a:pPr>
            <a:r>
              <a:rPr lang="en-US" smtClean="0"/>
              <a:t>Mitochondrial Damage</a:t>
            </a:r>
          </a:p>
          <a:p>
            <a:pPr>
              <a:lnSpc>
                <a:spcPct val="90000"/>
              </a:lnSpc>
            </a:pPr>
            <a:r>
              <a:rPr lang="en-US" smtClean="0"/>
              <a:t>Entry of Calcium into the cell </a:t>
            </a:r>
          </a:p>
          <a:p>
            <a:pPr>
              <a:lnSpc>
                <a:spcPct val="90000"/>
              </a:lnSpc>
            </a:pPr>
            <a:r>
              <a:rPr lang="en-US" smtClean="0"/>
              <a:t>Increase reactive oxygen species (ROS)</a:t>
            </a:r>
          </a:p>
          <a:p>
            <a:pPr>
              <a:lnSpc>
                <a:spcPct val="90000"/>
              </a:lnSpc>
            </a:pPr>
            <a:r>
              <a:rPr lang="en-US" smtClean="0"/>
              <a:t>Membrane Damage</a:t>
            </a:r>
          </a:p>
          <a:p>
            <a:pPr>
              <a:lnSpc>
                <a:spcPct val="90000"/>
              </a:lnSpc>
            </a:pPr>
            <a:r>
              <a:rPr lang="en-US" smtClean="0"/>
              <a:t>DNA damage, Protein misfolding</a:t>
            </a:r>
          </a:p>
        </p:txBody>
      </p:sp>
    </p:spTree>
    <p:extLst>
      <p:ext uri="{BB962C8B-B14F-4D97-AF65-F5344CB8AC3E}">
        <p14:creationId xmlns:p14="http://schemas.microsoft.com/office/powerpoint/2010/main" val="17208205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0" y="381000"/>
            <a:ext cx="9144000" cy="1600200"/>
          </a:xfrm>
          <a:noFill/>
        </p:spPr>
        <p:txBody>
          <a:bodyPr>
            <a:normAutofit fontScale="90000"/>
          </a:bodyPr>
          <a:lstStyle/>
          <a:p>
            <a:r>
              <a:rPr lang="en-US" sz="3600" b="0" dirty="0" smtClean="0"/>
              <a:t>Regardless of the type or mechanism, extensive cell injury results in death </a:t>
            </a:r>
            <a:br>
              <a:rPr lang="en-US" sz="3600" b="0" dirty="0" smtClean="0"/>
            </a:br>
            <a:r>
              <a:rPr lang="en-US" sz="3600" b="0" dirty="0" smtClean="0"/>
              <a:t>either by </a:t>
            </a:r>
            <a:r>
              <a:rPr lang="en-US" sz="3600" dirty="0" smtClean="0"/>
              <a:t>necrosis</a:t>
            </a:r>
            <a:r>
              <a:rPr lang="en-US" sz="3600" b="0" dirty="0" smtClean="0"/>
              <a:t> or </a:t>
            </a:r>
            <a:r>
              <a:rPr lang="en-US" sz="3600" dirty="0" smtClean="0"/>
              <a:t>apoptosis</a:t>
            </a:r>
          </a:p>
        </p:txBody>
      </p:sp>
      <p:sp>
        <p:nvSpPr>
          <p:cNvPr id="61443" name="Rectangle 3"/>
          <p:cNvSpPr>
            <a:spLocks noGrp="1" noChangeArrowheads="1"/>
          </p:cNvSpPr>
          <p:nvPr>
            <p:ph type="subTitle" idx="1"/>
          </p:nvPr>
        </p:nvSpPr>
        <p:spPr>
          <a:xfrm>
            <a:off x="576263" y="2209800"/>
            <a:ext cx="8128000" cy="3429000"/>
          </a:xfrm>
          <a:noFill/>
        </p:spPr>
        <p:txBody>
          <a:bodyPr/>
          <a:lstStyle/>
          <a:p>
            <a:pPr marL="342900" indent="-342900" algn="l"/>
            <a:r>
              <a:rPr lang="en-US" sz="2800" b="1" u="sng" dirty="0" smtClean="0">
                <a:solidFill>
                  <a:srgbClr val="FF0000"/>
                </a:solidFill>
              </a:rPr>
              <a:t>Necrosis</a:t>
            </a:r>
          </a:p>
          <a:p>
            <a:pPr marL="342900" indent="-342900" algn="l"/>
            <a:r>
              <a:rPr lang="en-US" sz="2800" b="1" dirty="0" smtClean="0">
                <a:solidFill>
                  <a:srgbClr val="FF0000"/>
                </a:solidFill>
              </a:rPr>
              <a:t>	</a:t>
            </a:r>
            <a:r>
              <a:rPr lang="en-US" sz="2800" dirty="0" smtClean="0">
                <a:solidFill>
                  <a:srgbClr val="FF0000"/>
                </a:solidFill>
              </a:rPr>
              <a:t>Loss  of  functional  tissue</a:t>
            </a:r>
          </a:p>
          <a:p>
            <a:pPr marL="342900" indent="-342900" algn="l"/>
            <a:r>
              <a:rPr lang="en-US" sz="2800" dirty="0" smtClean="0">
                <a:solidFill>
                  <a:srgbClr val="FF0000"/>
                </a:solidFill>
              </a:rPr>
              <a:t>	Impaired  organ  function, transient  or  permanent</a:t>
            </a:r>
          </a:p>
          <a:p>
            <a:pPr marL="342900" indent="-342900" algn="l"/>
            <a:endParaRPr lang="en-US" sz="2800" b="1" dirty="0" smtClean="0"/>
          </a:p>
          <a:p>
            <a:pPr marL="342900" indent="-342900" algn="l"/>
            <a:r>
              <a:rPr lang="en-US" sz="2800" b="1" u="sng" dirty="0" smtClean="0">
                <a:solidFill>
                  <a:srgbClr val="006600"/>
                </a:solidFill>
              </a:rPr>
              <a:t>Apoptosis</a:t>
            </a:r>
          </a:p>
          <a:p>
            <a:pPr marL="342900" indent="-342900" algn="l"/>
            <a:r>
              <a:rPr lang="en-US" sz="2800" b="1" dirty="0" smtClean="0">
                <a:solidFill>
                  <a:srgbClr val="006600"/>
                </a:solidFill>
              </a:rPr>
              <a:t>	</a:t>
            </a:r>
            <a:r>
              <a:rPr lang="en-US" sz="2800" dirty="0" smtClean="0">
                <a:solidFill>
                  <a:srgbClr val="006600"/>
                </a:solidFill>
              </a:rPr>
              <a:t>Removal  of  damaged  or  unnecessary  cells</a:t>
            </a:r>
          </a:p>
        </p:txBody>
      </p:sp>
    </p:spTree>
    <p:extLst>
      <p:ext uri="{BB962C8B-B14F-4D97-AF65-F5344CB8AC3E}">
        <p14:creationId xmlns:p14="http://schemas.microsoft.com/office/powerpoint/2010/main" val="193804161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38138" y="228600"/>
            <a:ext cx="8467725" cy="914400"/>
          </a:xfrm>
        </p:spPr>
        <p:txBody>
          <a:bodyPr/>
          <a:lstStyle/>
          <a:p>
            <a:r>
              <a:rPr lang="en-US" sz="3200" smtClean="0"/>
              <a:t>General  Characteristics</a:t>
            </a:r>
          </a:p>
        </p:txBody>
      </p:sp>
      <p:sp>
        <p:nvSpPr>
          <p:cNvPr id="62467" name="Rectangle 3"/>
          <p:cNvSpPr>
            <a:spLocks noGrp="1" noChangeArrowheads="1"/>
          </p:cNvSpPr>
          <p:nvPr>
            <p:ph sz="half" idx="1"/>
          </p:nvPr>
        </p:nvSpPr>
        <p:spPr>
          <a:xfrm>
            <a:off x="271463" y="1524000"/>
            <a:ext cx="4232275" cy="4953000"/>
          </a:xfrm>
        </p:spPr>
        <p:txBody>
          <a:bodyPr/>
          <a:lstStyle/>
          <a:p>
            <a:pPr algn="ctr">
              <a:buFontTx/>
              <a:buNone/>
            </a:pPr>
            <a:r>
              <a:rPr lang="en-US" sz="2400" b="1" dirty="0" smtClean="0">
                <a:solidFill>
                  <a:srgbClr val="FF0000"/>
                </a:solidFill>
                <a:latin typeface="Arial" pitchFamily="34" charset="0"/>
                <a:cs typeface="Arial" pitchFamily="34" charset="0"/>
              </a:rPr>
              <a:t>NECROSIS</a:t>
            </a:r>
          </a:p>
          <a:p>
            <a:pPr>
              <a:spcBef>
                <a:spcPct val="0"/>
              </a:spcBef>
              <a:buFontTx/>
              <a:buNone/>
            </a:pPr>
            <a:endParaRPr lang="en-US" sz="2000" dirty="0" smtClean="0">
              <a:solidFill>
                <a:srgbClr val="FF0000"/>
              </a:solidFill>
              <a:latin typeface="Arial" pitchFamily="34" charset="0"/>
              <a:cs typeface="Arial" pitchFamily="34" charset="0"/>
            </a:endParaRPr>
          </a:p>
          <a:p>
            <a:pPr>
              <a:spcBef>
                <a:spcPct val="0"/>
              </a:spcBef>
              <a:buFontTx/>
              <a:buNone/>
            </a:pPr>
            <a:r>
              <a:rPr lang="en-US" sz="1800" dirty="0" smtClean="0">
                <a:solidFill>
                  <a:srgbClr val="FF0000"/>
                </a:solidFill>
                <a:latin typeface="Arial" pitchFamily="34" charset="0"/>
                <a:cs typeface="Arial" pitchFamily="34" charset="0"/>
              </a:rPr>
              <a:t>“Accidental”</a:t>
            </a:r>
          </a:p>
          <a:p>
            <a:pPr>
              <a:spcBef>
                <a:spcPct val="0"/>
              </a:spcBef>
              <a:buFontTx/>
              <a:buNone/>
            </a:pPr>
            <a:endParaRPr lang="en-US" sz="1800" dirty="0" smtClean="0">
              <a:solidFill>
                <a:srgbClr val="FF0000"/>
              </a:solidFill>
              <a:latin typeface="Arial" pitchFamily="34" charset="0"/>
              <a:cs typeface="Arial" pitchFamily="34" charset="0"/>
            </a:endParaRPr>
          </a:p>
          <a:p>
            <a:pPr>
              <a:spcBef>
                <a:spcPct val="0"/>
              </a:spcBef>
              <a:buFontTx/>
              <a:buNone/>
            </a:pPr>
            <a:r>
              <a:rPr lang="en-US" sz="1800" dirty="0" smtClean="0">
                <a:solidFill>
                  <a:srgbClr val="FF0000"/>
                </a:solidFill>
                <a:latin typeface="Arial" pitchFamily="34" charset="0"/>
                <a:cs typeface="Arial" pitchFamily="34" charset="0"/>
              </a:rPr>
              <a:t>Usually  affects  large  areas of contiguous  cells</a:t>
            </a:r>
          </a:p>
          <a:p>
            <a:pPr>
              <a:spcBef>
                <a:spcPct val="0"/>
              </a:spcBef>
              <a:buFontTx/>
              <a:buNone/>
            </a:pPr>
            <a:endParaRPr lang="en-US" sz="1800" dirty="0" smtClean="0">
              <a:solidFill>
                <a:srgbClr val="FF0000"/>
              </a:solidFill>
              <a:latin typeface="Arial" pitchFamily="34" charset="0"/>
              <a:cs typeface="Arial" pitchFamily="34" charset="0"/>
            </a:endParaRPr>
          </a:p>
          <a:p>
            <a:pPr>
              <a:spcBef>
                <a:spcPct val="0"/>
              </a:spcBef>
              <a:buFontTx/>
              <a:buNone/>
            </a:pPr>
            <a:r>
              <a:rPr lang="en-US" sz="1800" dirty="0" smtClean="0">
                <a:solidFill>
                  <a:srgbClr val="FF0000"/>
                </a:solidFill>
                <a:latin typeface="Arial" pitchFamily="34" charset="0"/>
                <a:cs typeface="Arial" pitchFamily="34" charset="0"/>
              </a:rPr>
              <a:t>Cells  and organelles  swell</a:t>
            </a:r>
          </a:p>
          <a:p>
            <a:pPr>
              <a:spcBef>
                <a:spcPct val="0"/>
              </a:spcBef>
              <a:buFontTx/>
              <a:buNone/>
            </a:pPr>
            <a:endParaRPr lang="en-US" sz="1800" dirty="0" smtClean="0">
              <a:solidFill>
                <a:srgbClr val="FF0000"/>
              </a:solidFill>
              <a:latin typeface="Arial" pitchFamily="34" charset="0"/>
              <a:cs typeface="Arial" pitchFamily="34" charset="0"/>
            </a:endParaRPr>
          </a:p>
          <a:p>
            <a:pPr>
              <a:spcBef>
                <a:spcPct val="0"/>
              </a:spcBef>
              <a:buFontTx/>
              <a:buNone/>
            </a:pPr>
            <a:r>
              <a:rPr lang="en-US" sz="1800" dirty="0" smtClean="0">
                <a:solidFill>
                  <a:srgbClr val="FF0000"/>
                </a:solidFill>
                <a:latin typeface="Arial" pitchFamily="34" charset="0"/>
                <a:cs typeface="Arial" pitchFamily="34" charset="0"/>
              </a:rPr>
              <a:t>Control  of  intracellular environment  is lost, cells rupture and spill contents</a:t>
            </a:r>
          </a:p>
          <a:p>
            <a:pPr>
              <a:spcBef>
                <a:spcPct val="0"/>
              </a:spcBef>
              <a:buFontTx/>
              <a:buNone/>
            </a:pPr>
            <a:endParaRPr lang="en-US" sz="1800" b="1" dirty="0" smtClean="0">
              <a:solidFill>
                <a:srgbClr val="FF0000"/>
              </a:solidFill>
              <a:latin typeface="Arial" pitchFamily="34" charset="0"/>
              <a:cs typeface="Arial" pitchFamily="34" charset="0"/>
            </a:endParaRPr>
          </a:p>
          <a:p>
            <a:pPr>
              <a:spcBef>
                <a:spcPct val="0"/>
              </a:spcBef>
              <a:buFontTx/>
              <a:buNone/>
            </a:pPr>
            <a:endParaRPr lang="en-US" sz="1800" b="1" u="sng" dirty="0" smtClean="0">
              <a:solidFill>
                <a:srgbClr val="FF0000"/>
              </a:solidFill>
              <a:latin typeface="Arial" pitchFamily="34" charset="0"/>
              <a:cs typeface="Arial" pitchFamily="34" charset="0"/>
            </a:endParaRPr>
          </a:p>
          <a:p>
            <a:pPr>
              <a:spcBef>
                <a:spcPct val="0"/>
              </a:spcBef>
              <a:buFontTx/>
              <a:buNone/>
            </a:pPr>
            <a:endParaRPr lang="en-US" sz="1800" b="1" u="sng" dirty="0" smtClean="0">
              <a:solidFill>
                <a:srgbClr val="FF0000"/>
              </a:solidFill>
              <a:latin typeface="Arial" pitchFamily="34" charset="0"/>
              <a:cs typeface="Arial" pitchFamily="34" charset="0"/>
            </a:endParaRPr>
          </a:p>
          <a:p>
            <a:pPr>
              <a:spcBef>
                <a:spcPct val="0"/>
              </a:spcBef>
              <a:buFontTx/>
              <a:buNone/>
            </a:pPr>
            <a:r>
              <a:rPr lang="en-US" sz="1800" b="1" u="sng" dirty="0" smtClean="0">
                <a:solidFill>
                  <a:srgbClr val="FF0000"/>
                </a:solidFill>
                <a:latin typeface="Arial" pitchFamily="34" charset="0"/>
                <a:cs typeface="Arial" pitchFamily="34" charset="0"/>
              </a:rPr>
              <a:t>INDUCES INFLAMMATION</a:t>
            </a:r>
          </a:p>
        </p:txBody>
      </p:sp>
      <p:sp>
        <p:nvSpPr>
          <p:cNvPr id="12292" name="Rectangle 5"/>
          <p:cNvSpPr>
            <a:spLocks noChangeArrowheads="1"/>
          </p:cNvSpPr>
          <p:nvPr/>
        </p:nvSpPr>
        <p:spPr bwMode="auto">
          <a:xfrm>
            <a:off x="4808538" y="1524000"/>
            <a:ext cx="4183062"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lstStyle/>
          <a:p>
            <a:pPr marL="342900" indent="-342900" algn="ctr">
              <a:spcBef>
                <a:spcPct val="20000"/>
              </a:spcBef>
              <a:buClr>
                <a:srgbClr val="FFFFFF"/>
              </a:buClr>
              <a:buSzPct val="100000"/>
              <a:defRPr/>
            </a:pPr>
            <a:r>
              <a:rPr lang="en-US" sz="2400" b="1" dirty="0">
                <a:solidFill>
                  <a:srgbClr val="006600"/>
                </a:solidFill>
                <a:latin typeface="Arial" charset="0"/>
              </a:rPr>
              <a:t>APOPTOSIS</a:t>
            </a:r>
          </a:p>
          <a:p>
            <a:pPr marL="342900" indent="-342900">
              <a:spcBef>
                <a:spcPts val="0"/>
              </a:spcBef>
              <a:buClr>
                <a:srgbClr val="FFFFFF"/>
              </a:buClr>
              <a:buSzPct val="100000"/>
              <a:defRPr/>
            </a:pPr>
            <a:endParaRPr lang="en-US" sz="2000" b="1" dirty="0">
              <a:solidFill>
                <a:srgbClr val="006600"/>
              </a:solidFill>
              <a:latin typeface="Arial" charset="0"/>
            </a:endParaRPr>
          </a:p>
          <a:p>
            <a:pPr marL="342900" indent="-342900">
              <a:spcBef>
                <a:spcPts val="0"/>
              </a:spcBef>
              <a:buClr>
                <a:srgbClr val="FFFFFF"/>
              </a:buClr>
              <a:buSzPct val="100000"/>
              <a:defRPr/>
            </a:pPr>
            <a:r>
              <a:rPr lang="en-US" sz="1800" dirty="0">
                <a:solidFill>
                  <a:srgbClr val="006600"/>
                </a:solidFill>
                <a:latin typeface="Arial" charset="0"/>
                <a:cs typeface="Arial" pitchFamily="34" charset="0"/>
              </a:rPr>
              <a:t>“Programmed”</a:t>
            </a:r>
          </a:p>
          <a:p>
            <a:pPr marL="342900" indent="-342900">
              <a:spcBef>
                <a:spcPts val="0"/>
              </a:spcBef>
              <a:buClr>
                <a:srgbClr val="FFFFFF"/>
              </a:buClr>
              <a:buSzPct val="100000"/>
              <a:defRPr/>
            </a:pPr>
            <a:endParaRPr lang="en-US" sz="1800" b="1" dirty="0">
              <a:solidFill>
                <a:srgbClr val="006600"/>
              </a:solidFill>
              <a:latin typeface="Arial" charset="0"/>
              <a:cs typeface="Arial" pitchFamily="34" charset="0"/>
            </a:endParaRPr>
          </a:p>
          <a:p>
            <a:pPr marL="342900" indent="-342900">
              <a:spcBef>
                <a:spcPts val="0"/>
              </a:spcBef>
              <a:buClr>
                <a:srgbClr val="FFFFFF"/>
              </a:buClr>
              <a:buSzPct val="100000"/>
              <a:defRPr/>
            </a:pPr>
            <a:r>
              <a:rPr lang="en-US" sz="1800" dirty="0">
                <a:solidFill>
                  <a:srgbClr val="006600"/>
                </a:solidFill>
                <a:latin typeface="Arial" pitchFamily="34" charset="0"/>
                <a:cs typeface="Arial" pitchFamily="34" charset="0"/>
              </a:rPr>
              <a:t>Usually  affects  scattered individual  cells</a:t>
            </a:r>
          </a:p>
          <a:p>
            <a:pPr marL="342900" indent="-342900">
              <a:spcBef>
                <a:spcPts val="0"/>
              </a:spcBef>
              <a:buClr>
                <a:srgbClr val="FFFFFF"/>
              </a:buClr>
              <a:buSzPct val="100000"/>
              <a:defRPr/>
            </a:pPr>
            <a:endParaRPr lang="en-US" sz="1800" dirty="0">
              <a:solidFill>
                <a:srgbClr val="006600"/>
              </a:solidFill>
              <a:latin typeface="Arial" pitchFamily="34" charset="0"/>
              <a:cs typeface="Arial" pitchFamily="34" charset="0"/>
            </a:endParaRPr>
          </a:p>
          <a:p>
            <a:pPr marL="342900" indent="-342900">
              <a:spcBef>
                <a:spcPts val="0"/>
              </a:spcBef>
              <a:buClr>
                <a:srgbClr val="FFFFFF"/>
              </a:buClr>
              <a:buSzPct val="100000"/>
              <a:defRPr/>
            </a:pPr>
            <a:r>
              <a:rPr lang="en-US" sz="1800" dirty="0">
                <a:solidFill>
                  <a:srgbClr val="006600"/>
                </a:solidFill>
                <a:latin typeface="Arial" pitchFamily="34" charset="0"/>
                <a:cs typeface="Arial" pitchFamily="34" charset="0"/>
              </a:rPr>
              <a:t>Cells  contract</a:t>
            </a:r>
          </a:p>
          <a:p>
            <a:pPr marL="342900" indent="-342900">
              <a:spcBef>
                <a:spcPts val="0"/>
              </a:spcBef>
              <a:buClr>
                <a:srgbClr val="FFFFFF"/>
              </a:buClr>
              <a:buSzPct val="100000"/>
              <a:defRPr/>
            </a:pPr>
            <a:endParaRPr lang="en-US" sz="1800" dirty="0">
              <a:solidFill>
                <a:srgbClr val="006600"/>
              </a:solidFill>
              <a:latin typeface="Arial" pitchFamily="34" charset="0"/>
              <a:cs typeface="Arial" pitchFamily="34" charset="0"/>
            </a:endParaRPr>
          </a:p>
          <a:p>
            <a:pPr marL="342900" indent="-342900">
              <a:spcBef>
                <a:spcPts val="0"/>
              </a:spcBef>
              <a:buClr>
                <a:srgbClr val="FFFFFF"/>
              </a:buClr>
              <a:buSzPct val="100000"/>
              <a:defRPr/>
            </a:pPr>
            <a:r>
              <a:rPr lang="en-US" sz="1800" dirty="0">
                <a:solidFill>
                  <a:srgbClr val="006600"/>
                </a:solidFill>
                <a:latin typeface="Arial" pitchFamily="34" charset="0"/>
                <a:cs typeface="Arial" pitchFamily="34" charset="0"/>
              </a:rPr>
              <a:t>Control  of  intracellular environment  maintained, cytoplasm packaged as “apoptotic bodies”</a:t>
            </a:r>
          </a:p>
          <a:p>
            <a:pPr marL="342900" indent="-342900">
              <a:spcBef>
                <a:spcPts val="0"/>
              </a:spcBef>
              <a:buClr>
                <a:srgbClr val="FFFFFF"/>
              </a:buClr>
              <a:buSzPct val="100000"/>
              <a:defRPr/>
            </a:pPr>
            <a:endParaRPr lang="en-US" sz="1800" b="1" dirty="0">
              <a:solidFill>
                <a:srgbClr val="006600"/>
              </a:solidFill>
              <a:latin typeface="Arial" pitchFamily="34" charset="0"/>
              <a:cs typeface="Arial" pitchFamily="34" charset="0"/>
            </a:endParaRPr>
          </a:p>
          <a:p>
            <a:pPr marL="342900" indent="-342900">
              <a:spcBef>
                <a:spcPts val="0"/>
              </a:spcBef>
              <a:buClr>
                <a:srgbClr val="FFFFFF"/>
              </a:buClr>
              <a:buSzPct val="100000"/>
              <a:defRPr/>
            </a:pPr>
            <a:endParaRPr lang="en-US" sz="1800" b="1" u="sng" dirty="0">
              <a:solidFill>
                <a:srgbClr val="006600"/>
              </a:solidFill>
              <a:latin typeface="Arial" pitchFamily="34" charset="0"/>
              <a:cs typeface="Arial" pitchFamily="34" charset="0"/>
            </a:endParaRPr>
          </a:p>
          <a:p>
            <a:pPr marL="342900" indent="-342900">
              <a:spcBef>
                <a:spcPts val="0"/>
              </a:spcBef>
              <a:buClr>
                <a:srgbClr val="FFFFFF"/>
              </a:buClr>
              <a:buSzPct val="100000"/>
              <a:defRPr/>
            </a:pPr>
            <a:r>
              <a:rPr lang="en-US" sz="1800" b="1" u="sng" dirty="0">
                <a:solidFill>
                  <a:srgbClr val="006600"/>
                </a:solidFill>
                <a:latin typeface="Arial" pitchFamily="34" charset="0"/>
                <a:cs typeface="Arial" pitchFamily="34" charset="0"/>
              </a:rPr>
              <a:t>DOES NOT INDUCE INFLAMMATION</a:t>
            </a:r>
          </a:p>
          <a:p>
            <a:pPr marL="342900" indent="-342900">
              <a:spcBef>
                <a:spcPts val="0"/>
              </a:spcBef>
              <a:buClr>
                <a:srgbClr val="FFFFFF"/>
              </a:buClr>
              <a:buSzPct val="100000"/>
              <a:defRPr/>
            </a:pPr>
            <a:endParaRPr lang="en-US" sz="2400" b="1" dirty="0">
              <a:solidFill>
                <a:srgbClr val="006600"/>
              </a:solidFill>
              <a:latin typeface="Arial" pitchFamily="34" charset="0"/>
              <a:cs typeface="Arial" pitchFamily="34" charset="0"/>
            </a:endParaRPr>
          </a:p>
        </p:txBody>
      </p:sp>
      <p:sp>
        <p:nvSpPr>
          <p:cNvPr id="62469" name="Line 6"/>
          <p:cNvSpPr>
            <a:spLocks noChangeShapeType="1"/>
          </p:cNvSpPr>
          <p:nvPr/>
        </p:nvSpPr>
        <p:spPr bwMode="auto">
          <a:xfrm>
            <a:off x="4605338" y="1447800"/>
            <a:ext cx="0" cy="510540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470" name="Line 7"/>
          <p:cNvSpPr>
            <a:spLocks noChangeShapeType="1"/>
          </p:cNvSpPr>
          <p:nvPr/>
        </p:nvSpPr>
        <p:spPr bwMode="auto">
          <a:xfrm>
            <a:off x="271463" y="2057400"/>
            <a:ext cx="846613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6333984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001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38163"/>
            <a:ext cx="71628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8849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t>Apoptosis</a:t>
            </a:r>
          </a:p>
        </p:txBody>
      </p:sp>
      <p:pic>
        <p:nvPicPr>
          <p:cNvPr id="64515" name="Picture 3" descr="00102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863" y="2057400"/>
            <a:ext cx="326707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4" descr="00102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063" y="2133600"/>
            <a:ext cx="424180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40411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5" descr="001024"/>
          <p:cNvPicPr>
            <a:picLocks noChangeAspect="1" noChangeArrowheads="1"/>
          </p:cNvPicPr>
          <p:nvPr/>
        </p:nvPicPr>
        <p:blipFill>
          <a:blip r:embed="rId2">
            <a:extLst>
              <a:ext uri="{28A0092B-C50C-407E-A947-70E740481C1C}">
                <a14:useLocalDpi xmlns:a14="http://schemas.microsoft.com/office/drawing/2010/main" val="0"/>
              </a:ext>
            </a:extLst>
          </a:blip>
          <a:srcRect b="2309"/>
          <a:stretch>
            <a:fillRect/>
          </a:stretch>
        </p:blipFill>
        <p:spPr bwMode="auto">
          <a:xfrm>
            <a:off x="2590800" y="38100"/>
            <a:ext cx="6489700"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itle 1"/>
          <p:cNvSpPr>
            <a:spLocks noGrp="1"/>
          </p:cNvSpPr>
          <p:nvPr>
            <p:ph type="title"/>
          </p:nvPr>
        </p:nvSpPr>
        <p:spPr>
          <a:xfrm>
            <a:off x="-50800" y="3403600"/>
            <a:ext cx="3327400" cy="609600"/>
          </a:xfrm>
        </p:spPr>
        <p:txBody>
          <a:bodyPr>
            <a:normAutofit fontScale="90000"/>
          </a:bodyPr>
          <a:lstStyle/>
          <a:p>
            <a:r>
              <a:rPr lang="en-US" b="0" smtClean="0"/>
              <a:t>Apoptosis</a:t>
            </a:r>
          </a:p>
        </p:txBody>
      </p:sp>
      <p:sp>
        <p:nvSpPr>
          <p:cNvPr id="65540" name="Content Placeholder 2"/>
          <p:cNvSpPr>
            <a:spLocks noGrp="1"/>
          </p:cNvSpPr>
          <p:nvPr>
            <p:ph idx="1"/>
          </p:nvPr>
        </p:nvSpPr>
        <p:spPr>
          <a:xfrm>
            <a:off x="0" y="4267200"/>
            <a:ext cx="9105900" cy="2489200"/>
          </a:xfrm>
        </p:spPr>
        <p:txBody>
          <a:bodyPr>
            <a:normAutofit lnSpcReduction="10000"/>
          </a:bodyPr>
          <a:lstStyle/>
          <a:p>
            <a:r>
              <a:rPr lang="en-US" sz="1800" smtClean="0"/>
              <a:t>Mitochondrial (intrinsic) induction </a:t>
            </a:r>
            <a:r>
              <a:rPr lang="en-US" sz="1600" smtClean="0"/>
              <a:t>–activation of pro-apoptotic proteins and/or downregulation of anti-apoptotic proteins leads to loss of mitochondrial membrane integrity and release of CytC and other pro-apoptotic factors</a:t>
            </a:r>
            <a:r>
              <a:rPr lang="en-US" sz="1400" smtClean="0"/>
              <a:t> </a:t>
            </a:r>
          </a:p>
          <a:p>
            <a:r>
              <a:rPr lang="en-US" sz="1800" smtClean="0"/>
              <a:t>Death receptor (extrinsic) induction </a:t>
            </a:r>
            <a:r>
              <a:rPr lang="en-US" sz="1600" smtClean="0"/>
              <a:t>–cell receptors respond to signals (either secreted or by direct contact with other cells) to directly induce apoptosis  </a:t>
            </a:r>
            <a:endParaRPr lang="en-US" sz="1800" smtClean="0"/>
          </a:p>
          <a:p>
            <a:r>
              <a:rPr lang="en-US" sz="1800" smtClean="0"/>
              <a:t>Convergent “execution” phase </a:t>
            </a:r>
            <a:r>
              <a:rPr lang="en-US" sz="1600" smtClean="0"/>
              <a:t>–caspases (</a:t>
            </a:r>
            <a:r>
              <a:rPr lang="en-US" sz="1600" i="1" u="sng" smtClean="0"/>
              <a:t>c</a:t>
            </a:r>
            <a:r>
              <a:rPr lang="en-US" sz="1600" i="1" smtClean="0"/>
              <a:t>ysteine-</a:t>
            </a:r>
            <a:r>
              <a:rPr lang="en-US" sz="1600" i="1" u="sng" smtClean="0"/>
              <a:t>asp</a:t>
            </a:r>
            <a:r>
              <a:rPr lang="en-US" sz="1600" i="1" smtClean="0"/>
              <a:t>artic-acid-prote</a:t>
            </a:r>
            <a:r>
              <a:rPr lang="en-US" sz="1600" i="1" u="sng" smtClean="0"/>
              <a:t>ase</a:t>
            </a:r>
            <a:r>
              <a:rPr lang="en-US" sz="1600" i="1" smtClean="0"/>
              <a:t>s</a:t>
            </a:r>
            <a:r>
              <a:rPr lang="en-US" sz="1600" smtClean="0"/>
              <a:t>) activate DNAses, cytoskeletal proteases, and phosphatidylserine “flippase”</a:t>
            </a:r>
          </a:p>
          <a:p>
            <a:r>
              <a:rPr lang="en-US" sz="1800" smtClean="0"/>
              <a:t>Removal of dead cells </a:t>
            </a:r>
            <a:r>
              <a:rPr lang="en-US" sz="1600" smtClean="0"/>
              <a:t>–ligands expressed on surface membrane (e.g. phosphatidylserine and/or glycoproteins) signal phagocytosis by macrophages  </a:t>
            </a:r>
            <a:endParaRPr lang="en-US" sz="1800" smtClean="0"/>
          </a:p>
        </p:txBody>
      </p:sp>
    </p:spTree>
    <p:extLst>
      <p:ext uri="{BB962C8B-B14F-4D97-AF65-F5344CB8AC3E}">
        <p14:creationId xmlns:p14="http://schemas.microsoft.com/office/powerpoint/2010/main" val="32142199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457200"/>
            <a:ext cx="7772400" cy="1143000"/>
          </a:xfrm>
        </p:spPr>
        <p:txBody>
          <a:bodyPr>
            <a:normAutofit fontScale="90000"/>
          </a:bodyPr>
          <a:lstStyle/>
          <a:p>
            <a:r>
              <a:rPr lang="en-US" sz="3600" smtClean="0"/>
              <a:t>Causes of Apoptosis may be Physiologic or Pathologic</a:t>
            </a:r>
          </a:p>
        </p:txBody>
      </p:sp>
      <p:sp>
        <p:nvSpPr>
          <p:cNvPr id="9219" name="Rectangle 3"/>
          <p:cNvSpPr>
            <a:spLocks noGrp="1" noChangeArrowheads="1"/>
          </p:cNvSpPr>
          <p:nvPr>
            <p:ph sz="half" idx="1"/>
          </p:nvPr>
        </p:nvSpPr>
        <p:spPr>
          <a:xfrm>
            <a:off x="304800" y="1981200"/>
            <a:ext cx="4191000" cy="4876800"/>
          </a:xfrm>
        </p:spPr>
        <p:txBody>
          <a:bodyPr>
            <a:noAutofit/>
          </a:bodyPr>
          <a:lstStyle/>
          <a:p>
            <a:pPr marL="0" indent="0">
              <a:spcBef>
                <a:spcPts val="0"/>
              </a:spcBef>
              <a:buFontTx/>
              <a:buNone/>
              <a:defRPr/>
            </a:pPr>
            <a:r>
              <a:rPr lang="en-US" sz="2400" b="1" u="sng" dirty="0" smtClean="0"/>
              <a:t>Physiologic</a:t>
            </a:r>
          </a:p>
          <a:p>
            <a:pPr>
              <a:spcBef>
                <a:spcPts val="0"/>
              </a:spcBef>
              <a:defRPr/>
            </a:pPr>
            <a:r>
              <a:rPr lang="en-US" sz="1800" b="1" dirty="0" smtClean="0"/>
              <a:t>Embryogenesis and fetal development.</a:t>
            </a:r>
          </a:p>
          <a:p>
            <a:pPr marL="355600" indent="-355600">
              <a:lnSpc>
                <a:spcPct val="80000"/>
              </a:lnSpc>
              <a:spcBef>
                <a:spcPts val="600"/>
              </a:spcBef>
              <a:defRPr/>
            </a:pPr>
            <a:r>
              <a:rPr lang="en-US" sz="1800" b="1" dirty="0" smtClean="0"/>
              <a:t>Hormone dependent involution.</a:t>
            </a:r>
          </a:p>
          <a:p>
            <a:pPr marL="635000" indent="0">
              <a:lnSpc>
                <a:spcPct val="80000"/>
              </a:lnSpc>
              <a:spcBef>
                <a:spcPts val="0"/>
              </a:spcBef>
              <a:buFontTx/>
              <a:buNone/>
              <a:defRPr/>
            </a:pPr>
            <a:r>
              <a:rPr lang="en-US" sz="1400" dirty="0" smtClean="0"/>
              <a:t>Prostate  glandular  epithelium  after  castration</a:t>
            </a:r>
          </a:p>
          <a:p>
            <a:pPr marL="635000" indent="0">
              <a:lnSpc>
                <a:spcPct val="80000"/>
              </a:lnSpc>
              <a:spcBef>
                <a:spcPts val="0"/>
              </a:spcBef>
              <a:buFontTx/>
              <a:buNone/>
              <a:defRPr/>
            </a:pPr>
            <a:r>
              <a:rPr lang="en-US" sz="1400" dirty="0" smtClean="0"/>
              <a:t>Regression  of  lactating  breast  after  weaning</a:t>
            </a:r>
          </a:p>
          <a:p>
            <a:pPr marL="355600" indent="-355600">
              <a:lnSpc>
                <a:spcPct val="80000"/>
              </a:lnSpc>
              <a:spcBef>
                <a:spcPts val="600"/>
              </a:spcBef>
              <a:defRPr/>
            </a:pPr>
            <a:r>
              <a:rPr lang="en-US" sz="1800" b="1" dirty="0" smtClean="0"/>
              <a:t>Cell loss in proliferating cell populations.</a:t>
            </a:r>
          </a:p>
          <a:p>
            <a:pPr marL="635000" lvl="1" indent="0">
              <a:lnSpc>
                <a:spcPct val="80000"/>
              </a:lnSpc>
              <a:spcBef>
                <a:spcPts val="0"/>
              </a:spcBef>
              <a:buFontTx/>
              <a:buNone/>
              <a:defRPr/>
            </a:pPr>
            <a:r>
              <a:rPr lang="en-US" sz="1400" dirty="0" smtClean="0"/>
              <a:t>Immature lymphocytes</a:t>
            </a:r>
          </a:p>
          <a:p>
            <a:pPr marL="635000" lvl="1" indent="0">
              <a:lnSpc>
                <a:spcPct val="80000"/>
              </a:lnSpc>
              <a:spcBef>
                <a:spcPts val="0"/>
              </a:spcBef>
              <a:buFontTx/>
              <a:buNone/>
              <a:defRPr/>
            </a:pPr>
            <a:r>
              <a:rPr lang="en-US" sz="1400" dirty="0" smtClean="0"/>
              <a:t>Epithelial cells in the GI tract</a:t>
            </a:r>
          </a:p>
          <a:p>
            <a:pPr marL="355600" indent="-355600">
              <a:lnSpc>
                <a:spcPct val="80000"/>
              </a:lnSpc>
              <a:spcBef>
                <a:spcPts val="600"/>
              </a:spcBef>
              <a:defRPr/>
            </a:pPr>
            <a:r>
              <a:rPr lang="en-US" sz="1800" b="1" dirty="0" smtClean="0"/>
              <a:t>Elimination of self-reactive lymphocytes.</a:t>
            </a:r>
          </a:p>
          <a:p>
            <a:pPr marL="355600" indent="-355600">
              <a:lnSpc>
                <a:spcPct val="80000"/>
              </a:lnSpc>
              <a:spcBef>
                <a:spcPts val="600"/>
              </a:spcBef>
              <a:defRPr/>
            </a:pPr>
            <a:r>
              <a:rPr lang="en-US" sz="1800" b="1" dirty="0" smtClean="0"/>
              <a:t>Death of cells that have served their function.</a:t>
            </a:r>
          </a:p>
          <a:p>
            <a:pPr marL="635000" lvl="2" indent="0">
              <a:lnSpc>
                <a:spcPct val="80000"/>
              </a:lnSpc>
              <a:spcBef>
                <a:spcPts val="0"/>
              </a:spcBef>
              <a:buFontTx/>
              <a:buNone/>
              <a:defRPr/>
            </a:pPr>
            <a:r>
              <a:rPr lang="en-US" sz="1400" dirty="0" smtClean="0"/>
              <a:t>Neutrophils, Lymphocytes</a:t>
            </a:r>
          </a:p>
          <a:p>
            <a:pPr>
              <a:spcBef>
                <a:spcPts val="0"/>
              </a:spcBef>
              <a:defRPr/>
            </a:pPr>
            <a:endParaRPr lang="en-US" sz="2400" b="1" dirty="0" smtClean="0"/>
          </a:p>
        </p:txBody>
      </p:sp>
      <p:sp>
        <p:nvSpPr>
          <p:cNvPr id="2" name="Content Placeholder 1"/>
          <p:cNvSpPr>
            <a:spLocks noGrp="1"/>
          </p:cNvSpPr>
          <p:nvPr>
            <p:ph sz="half" idx="2"/>
          </p:nvPr>
        </p:nvSpPr>
        <p:spPr>
          <a:xfrm>
            <a:off x="5029200" y="2044700"/>
            <a:ext cx="3810000" cy="4572000"/>
          </a:xfrm>
        </p:spPr>
        <p:txBody>
          <a:bodyPr/>
          <a:lstStyle/>
          <a:p>
            <a:pPr marL="0" indent="0">
              <a:lnSpc>
                <a:spcPct val="80000"/>
              </a:lnSpc>
              <a:spcBef>
                <a:spcPts val="0"/>
              </a:spcBef>
              <a:buFontTx/>
              <a:buNone/>
              <a:defRPr/>
            </a:pPr>
            <a:r>
              <a:rPr lang="en-US" sz="2400" b="1" u="sng" dirty="0" smtClean="0"/>
              <a:t>Pathologic</a:t>
            </a:r>
          </a:p>
          <a:p>
            <a:pPr>
              <a:lnSpc>
                <a:spcPct val="80000"/>
              </a:lnSpc>
              <a:spcBef>
                <a:spcPts val="600"/>
              </a:spcBef>
              <a:defRPr/>
            </a:pPr>
            <a:r>
              <a:rPr lang="en-US" sz="1800" b="1" dirty="0" smtClean="0"/>
              <a:t>DNA </a:t>
            </a:r>
            <a:r>
              <a:rPr lang="en-US" sz="1800" b="1" dirty="0"/>
              <a:t>damage due to radiation, chemotherapy.</a:t>
            </a:r>
          </a:p>
          <a:p>
            <a:pPr marL="0" indent="0">
              <a:lnSpc>
                <a:spcPct val="80000"/>
              </a:lnSpc>
              <a:spcBef>
                <a:spcPts val="0"/>
              </a:spcBef>
              <a:buFontTx/>
              <a:buNone/>
              <a:defRPr/>
            </a:pPr>
            <a:endParaRPr lang="en-US" sz="1800" b="1" dirty="0"/>
          </a:p>
          <a:p>
            <a:pPr>
              <a:lnSpc>
                <a:spcPct val="80000"/>
              </a:lnSpc>
              <a:spcBef>
                <a:spcPts val="0"/>
              </a:spcBef>
              <a:defRPr/>
            </a:pPr>
            <a:r>
              <a:rPr lang="en-US" sz="1800" b="1" dirty="0"/>
              <a:t>Accumulation of </a:t>
            </a:r>
            <a:r>
              <a:rPr lang="en-US" sz="1800" b="1" dirty="0" err="1"/>
              <a:t>misfolded</a:t>
            </a:r>
            <a:r>
              <a:rPr lang="en-US" sz="1800" b="1" dirty="0"/>
              <a:t> proteins leads to ER stress which ends with apoptosis.</a:t>
            </a:r>
          </a:p>
          <a:p>
            <a:pPr>
              <a:lnSpc>
                <a:spcPct val="80000"/>
              </a:lnSpc>
              <a:spcBef>
                <a:spcPts val="0"/>
              </a:spcBef>
              <a:buFontTx/>
              <a:buNone/>
              <a:defRPr/>
            </a:pPr>
            <a:endParaRPr lang="en-US" sz="1800" b="1" dirty="0"/>
          </a:p>
          <a:p>
            <a:pPr>
              <a:lnSpc>
                <a:spcPct val="80000"/>
              </a:lnSpc>
              <a:spcBef>
                <a:spcPts val="0"/>
              </a:spcBef>
              <a:defRPr/>
            </a:pPr>
            <a:r>
              <a:rPr lang="en-US" sz="1800" b="1" dirty="0"/>
              <a:t>Cell death in viral infections that induce apoptosis such as HIV and Adenovirus or by the host immune response such as hepatitis.</a:t>
            </a:r>
          </a:p>
          <a:p>
            <a:pPr>
              <a:lnSpc>
                <a:spcPct val="80000"/>
              </a:lnSpc>
              <a:spcBef>
                <a:spcPts val="0"/>
              </a:spcBef>
              <a:defRPr/>
            </a:pPr>
            <a:endParaRPr lang="en-US" sz="1800" b="1" dirty="0"/>
          </a:p>
          <a:p>
            <a:pPr>
              <a:lnSpc>
                <a:spcPct val="80000"/>
              </a:lnSpc>
              <a:spcBef>
                <a:spcPts val="0"/>
              </a:spcBef>
              <a:defRPr/>
            </a:pPr>
            <a:r>
              <a:rPr lang="en-US" sz="1800" b="1" dirty="0"/>
              <a:t>Organ atrophy after duct obstruction.</a:t>
            </a:r>
          </a:p>
          <a:p>
            <a:pPr marL="0" indent="0">
              <a:buFontTx/>
              <a:buNone/>
              <a:defRPr/>
            </a:pPr>
            <a:endParaRPr lang="en-US" sz="1800" dirty="0"/>
          </a:p>
        </p:txBody>
      </p:sp>
    </p:spTree>
    <p:extLst>
      <p:ext uri="{BB962C8B-B14F-4D97-AF65-F5344CB8AC3E}">
        <p14:creationId xmlns:p14="http://schemas.microsoft.com/office/powerpoint/2010/main" val="3370563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smtClean="0"/>
              <a:t>Intracellular accumulations</a:t>
            </a:r>
          </a:p>
        </p:txBody>
      </p:sp>
      <p:sp>
        <p:nvSpPr>
          <p:cNvPr id="67587" name="Rectangle 3"/>
          <p:cNvSpPr>
            <a:spLocks noGrp="1" noChangeArrowheads="1"/>
          </p:cNvSpPr>
          <p:nvPr>
            <p:ph idx="1"/>
          </p:nvPr>
        </p:nvSpPr>
        <p:spPr/>
        <p:txBody>
          <a:bodyPr/>
          <a:lstStyle/>
          <a:p>
            <a:r>
              <a:rPr lang="en-US" sz="2800" b="1" smtClean="0"/>
              <a:t>Lipids</a:t>
            </a:r>
          </a:p>
          <a:p>
            <a:r>
              <a:rPr lang="en-US" sz="2000" b="1" smtClean="0"/>
              <a:t>     Steatosis</a:t>
            </a:r>
          </a:p>
          <a:p>
            <a:r>
              <a:rPr lang="en-US" sz="2000" b="1" smtClean="0"/>
              <a:t>     Cholesterol and Cholesterol Esters</a:t>
            </a:r>
          </a:p>
          <a:p>
            <a:r>
              <a:rPr lang="en-US" sz="2800" b="1" smtClean="0"/>
              <a:t>Proteins</a:t>
            </a:r>
          </a:p>
          <a:p>
            <a:r>
              <a:rPr lang="en-US" sz="2800" b="1" smtClean="0"/>
              <a:t>Glycogen</a:t>
            </a:r>
          </a:p>
          <a:p>
            <a:r>
              <a:rPr lang="en-US" sz="2800" b="1" smtClean="0"/>
              <a:t>Pigments</a:t>
            </a:r>
          </a:p>
          <a:p>
            <a:pPr>
              <a:buFontTx/>
              <a:buNone/>
            </a:pPr>
            <a:endParaRPr lang="en-US" sz="2800" b="1" smtClean="0"/>
          </a:p>
        </p:txBody>
      </p:sp>
    </p:spTree>
    <p:extLst>
      <p:ext uri="{BB962C8B-B14F-4D97-AF65-F5344CB8AC3E}">
        <p14:creationId xmlns:p14="http://schemas.microsoft.com/office/powerpoint/2010/main" val="17913484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descr="Chapter 001 - Figure 03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62000" y="0"/>
            <a:ext cx="3703638" cy="6858000"/>
          </a:xfrm>
        </p:spPr>
      </p:pic>
      <p:sp>
        <p:nvSpPr>
          <p:cNvPr id="68611" name="Rectangle 2"/>
          <p:cNvSpPr>
            <a:spLocks noGrp="1" noChangeArrowheads="1"/>
          </p:cNvSpPr>
          <p:nvPr>
            <p:ph type="body" sz="half" idx="2"/>
          </p:nvPr>
        </p:nvSpPr>
        <p:spPr>
          <a:xfrm>
            <a:off x="4648200" y="0"/>
            <a:ext cx="4267200" cy="6858000"/>
          </a:xfrm>
        </p:spPr>
        <p:txBody>
          <a:bodyPr/>
          <a:lstStyle/>
          <a:p>
            <a:pPr>
              <a:lnSpc>
                <a:spcPct val="90000"/>
              </a:lnSpc>
            </a:pPr>
            <a:r>
              <a:rPr lang="en-US" sz="2800" b="1" smtClean="0"/>
              <a:t>Abnormal metabolism – Steatosis (Fatty change)</a:t>
            </a:r>
          </a:p>
          <a:p>
            <a:pPr>
              <a:lnSpc>
                <a:spcPct val="90000"/>
              </a:lnSpc>
            </a:pPr>
            <a:endParaRPr lang="en-US" sz="2800" b="1" smtClean="0"/>
          </a:p>
          <a:p>
            <a:pPr>
              <a:lnSpc>
                <a:spcPct val="90000"/>
              </a:lnSpc>
            </a:pPr>
            <a:r>
              <a:rPr lang="en-US" sz="2800" b="1" smtClean="0"/>
              <a:t>Abnormal protein folding – Alpha 1 antitrypsin deficiency</a:t>
            </a:r>
          </a:p>
          <a:p>
            <a:pPr>
              <a:lnSpc>
                <a:spcPct val="90000"/>
              </a:lnSpc>
            </a:pPr>
            <a:endParaRPr lang="en-US" sz="2800" b="1" smtClean="0"/>
          </a:p>
          <a:p>
            <a:pPr>
              <a:lnSpc>
                <a:spcPct val="90000"/>
              </a:lnSpc>
            </a:pPr>
            <a:r>
              <a:rPr lang="en-US" sz="2800" b="1" smtClean="0"/>
              <a:t>Lack of enzyme – Lysosomal storage disease</a:t>
            </a:r>
          </a:p>
          <a:p>
            <a:pPr>
              <a:lnSpc>
                <a:spcPct val="90000"/>
              </a:lnSpc>
              <a:buFontTx/>
              <a:buNone/>
            </a:pPr>
            <a:endParaRPr lang="en-US" sz="2800" b="1" smtClean="0"/>
          </a:p>
          <a:p>
            <a:pPr>
              <a:lnSpc>
                <a:spcPct val="90000"/>
              </a:lnSpc>
            </a:pPr>
            <a:r>
              <a:rPr lang="en-US" sz="2800" b="1" smtClean="0"/>
              <a:t>Indigestible material – Carbon or heme</a:t>
            </a:r>
          </a:p>
        </p:txBody>
      </p:sp>
    </p:spTree>
    <p:extLst>
      <p:ext uri="{BB962C8B-B14F-4D97-AF65-F5344CB8AC3E}">
        <p14:creationId xmlns:p14="http://schemas.microsoft.com/office/powerpoint/2010/main" val="30529933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ctrTitle"/>
          </p:nvPr>
        </p:nvSpPr>
        <p:spPr>
          <a:xfrm>
            <a:off x="0" y="381000"/>
            <a:ext cx="9144000" cy="990600"/>
          </a:xfrm>
        </p:spPr>
        <p:txBody>
          <a:bodyPr/>
          <a:lstStyle/>
          <a:p>
            <a:r>
              <a:rPr lang="en-US" sz="4000" b="1" dirty="0" smtClean="0"/>
              <a:t>Causes of </a:t>
            </a:r>
            <a:r>
              <a:rPr lang="en-US" sz="4000" b="1" dirty="0" err="1" smtClean="0"/>
              <a:t>Steatosis</a:t>
            </a:r>
            <a:r>
              <a:rPr lang="en-US" sz="4000" b="1" dirty="0" smtClean="0"/>
              <a:t> (Fatty Liver )</a:t>
            </a:r>
          </a:p>
        </p:txBody>
      </p:sp>
      <p:sp>
        <p:nvSpPr>
          <p:cNvPr id="69635" name="Rectangle 3"/>
          <p:cNvSpPr>
            <a:spLocks noGrp="1" noChangeArrowheads="1"/>
          </p:cNvSpPr>
          <p:nvPr>
            <p:ph type="subTitle" idx="1"/>
          </p:nvPr>
        </p:nvSpPr>
        <p:spPr>
          <a:xfrm>
            <a:off x="373063" y="1752600"/>
            <a:ext cx="8601075" cy="4800600"/>
          </a:xfrm>
        </p:spPr>
        <p:txBody>
          <a:bodyPr/>
          <a:lstStyle/>
          <a:p>
            <a:pPr marL="693738" indent="-693738" algn="l">
              <a:lnSpc>
                <a:spcPct val="80000"/>
              </a:lnSpc>
              <a:spcBef>
                <a:spcPct val="80000"/>
              </a:spcBef>
              <a:buFontTx/>
              <a:buChar char="•"/>
            </a:pPr>
            <a:r>
              <a:rPr lang="en-US" sz="2800" dirty="0" smtClean="0">
                <a:solidFill>
                  <a:schemeClr val="tx1"/>
                </a:solidFill>
              </a:rPr>
              <a:t>Alcohol is a </a:t>
            </a:r>
            <a:r>
              <a:rPr lang="en-US" sz="2800" dirty="0" err="1" smtClean="0">
                <a:solidFill>
                  <a:schemeClr val="tx1"/>
                </a:solidFill>
              </a:rPr>
              <a:t>hepatotoxin</a:t>
            </a:r>
            <a:r>
              <a:rPr lang="en-US" sz="2800" dirty="0" smtClean="0">
                <a:solidFill>
                  <a:schemeClr val="tx1"/>
                </a:solidFill>
              </a:rPr>
              <a:t> that leads to increased synthesis and reduced breakdown of lipids.</a:t>
            </a:r>
          </a:p>
          <a:p>
            <a:pPr marL="693738" indent="-693738" algn="l">
              <a:lnSpc>
                <a:spcPct val="80000"/>
              </a:lnSpc>
              <a:spcBef>
                <a:spcPct val="80000"/>
              </a:spcBef>
              <a:buFontTx/>
              <a:buChar char="•"/>
            </a:pPr>
            <a:r>
              <a:rPr lang="en-US" sz="2800" dirty="0" smtClean="0">
                <a:solidFill>
                  <a:schemeClr val="tx1"/>
                </a:solidFill>
              </a:rPr>
              <a:t>Nonalcoholic fatty liver disease is associated with diabetes and obesity.</a:t>
            </a:r>
          </a:p>
          <a:p>
            <a:pPr marL="693738" indent="-693738" algn="l">
              <a:lnSpc>
                <a:spcPct val="80000"/>
              </a:lnSpc>
              <a:spcBef>
                <a:spcPct val="80000"/>
              </a:spcBef>
              <a:buFontTx/>
              <a:buChar char="•"/>
            </a:pPr>
            <a:r>
              <a:rPr lang="en-US" sz="2800" dirty="0" smtClean="0">
                <a:solidFill>
                  <a:schemeClr val="tx1"/>
                </a:solidFill>
              </a:rPr>
              <a:t>CCl</a:t>
            </a:r>
            <a:r>
              <a:rPr lang="en-US" sz="2800" baseline="-25000" dirty="0" smtClean="0">
                <a:solidFill>
                  <a:schemeClr val="tx1"/>
                </a:solidFill>
              </a:rPr>
              <a:t>4 </a:t>
            </a:r>
            <a:r>
              <a:rPr lang="en-US" sz="2800" dirty="0" smtClean="0">
                <a:solidFill>
                  <a:schemeClr val="tx1"/>
                </a:solidFill>
              </a:rPr>
              <a:t>and protein malnutrition cause reduced synthesis of </a:t>
            </a:r>
            <a:r>
              <a:rPr lang="en-US" sz="2800" dirty="0" err="1" smtClean="0">
                <a:solidFill>
                  <a:schemeClr val="tx1"/>
                </a:solidFill>
              </a:rPr>
              <a:t>apoproteins</a:t>
            </a:r>
            <a:r>
              <a:rPr lang="en-US" sz="2800" dirty="0" smtClean="0">
                <a:solidFill>
                  <a:schemeClr val="tx1"/>
                </a:solidFill>
              </a:rPr>
              <a:t>.</a:t>
            </a:r>
          </a:p>
          <a:p>
            <a:pPr marL="693738" indent="-693738" algn="l">
              <a:lnSpc>
                <a:spcPct val="80000"/>
              </a:lnSpc>
              <a:spcBef>
                <a:spcPct val="80000"/>
              </a:spcBef>
              <a:buFontTx/>
              <a:buChar char="•"/>
            </a:pPr>
            <a:r>
              <a:rPr lang="en-US" sz="2800" dirty="0" smtClean="0">
                <a:solidFill>
                  <a:schemeClr val="tx1"/>
                </a:solidFill>
              </a:rPr>
              <a:t>Hypoxia inhibits fatty acid oxidation.</a:t>
            </a:r>
          </a:p>
          <a:p>
            <a:pPr marL="693738" indent="-693738" algn="l">
              <a:lnSpc>
                <a:spcPct val="80000"/>
              </a:lnSpc>
              <a:spcBef>
                <a:spcPct val="80000"/>
              </a:spcBef>
              <a:buFontTx/>
              <a:buChar char="•"/>
            </a:pPr>
            <a:r>
              <a:rPr lang="en-US" sz="2800" dirty="0" smtClean="0">
                <a:solidFill>
                  <a:schemeClr val="tx1"/>
                </a:solidFill>
              </a:rPr>
              <a:t>Starvation increases mobilization of fatty acids from peripheral stores.</a:t>
            </a:r>
          </a:p>
          <a:p>
            <a:pPr marL="693738" indent="-693738" algn="l">
              <a:lnSpc>
                <a:spcPct val="80000"/>
              </a:lnSpc>
              <a:spcBef>
                <a:spcPct val="80000"/>
              </a:spcBef>
            </a:pPr>
            <a:endParaRPr lang="en-US" dirty="0" smtClean="0">
              <a:solidFill>
                <a:schemeClr val="tx1"/>
              </a:solidFill>
            </a:endParaRPr>
          </a:p>
        </p:txBody>
      </p:sp>
    </p:spTree>
    <p:extLst>
      <p:ext uri="{BB962C8B-B14F-4D97-AF65-F5344CB8AC3E}">
        <p14:creationId xmlns:p14="http://schemas.microsoft.com/office/powerpoint/2010/main" val="1470474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703263" y="609600"/>
            <a:ext cx="7772400" cy="1143000"/>
          </a:xfrm>
        </p:spPr>
        <p:txBody>
          <a:bodyPr/>
          <a:lstStyle/>
          <a:p>
            <a:r>
              <a:rPr lang="en-US" smtClean="0"/>
              <a:t>Hypertrophy</a:t>
            </a:r>
          </a:p>
        </p:txBody>
      </p:sp>
      <p:sp>
        <p:nvSpPr>
          <p:cNvPr id="8195" name="Rectangle 3"/>
          <p:cNvSpPr>
            <a:spLocks noGrp="1" noChangeArrowheads="1"/>
          </p:cNvSpPr>
          <p:nvPr>
            <p:ph type="subTitle" idx="1"/>
          </p:nvPr>
        </p:nvSpPr>
        <p:spPr>
          <a:xfrm>
            <a:off x="457200" y="2286000"/>
            <a:ext cx="8305800" cy="3352800"/>
          </a:xfrm>
        </p:spPr>
        <p:txBody>
          <a:bodyPr/>
          <a:lstStyle/>
          <a:p>
            <a:pPr indent="457200" algn="l"/>
            <a:r>
              <a:rPr lang="en-US" sz="3600" b="1" dirty="0" smtClean="0">
                <a:solidFill>
                  <a:schemeClr val="tx1"/>
                </a:solidFill>
              </a:rPr>
              <a:t>Increase in the size of cells results </a:t>
            </a:r>
          </a:p>
          <a:p>
            <a:pPr indent="457200" algn="l"/>
            <a:r>
              <a:rPr lang="en-US" sz="3600" b="1" dirty="0" smtClean="0">
                <a:solidFill>
                  <a:schemeClr val="tx1"/>
                </a:solidFill>
              </a:rPr>
              <a:t>in increased size of the organ</a:t>
            </a:r>
          </a:p>
          <a:p>
            <a:pPr indent="457200" algn="l"/>
            <a:endParaRPr lang="en-US" sz="3600" b="1" dirty="0" smtClean="0">
              <a:solidFill>
                <a:schemeClr val="tx1"/>
              </a:solidFill>
            </a:endParaRPr>
          </a:p>
          <a:p>
            <a:pPr indent="457200" algn="l"/>
            <a:r>
              <a:rPr lang="en-US" sz="3600" b="1" dirty="0" smtClean="0">
                <a:solidFill>
                  <a:schemeClr val="tx1"/>
                </a:solidFill>
              </a:rPr>
              <a:t>May be Physiologic or Pathologic</a:t>
            </a:r>
          </a:p>
          <a:p>
            <a:pPr indent="457200" algn="l"/>
            <a:endParaRPr lang="en-US" sz="3600" dirty="0" smtClean="0">
              <a:solidFill>
                <a:schemeClr val="tx1"/>
              </a:solidFill>
            </a:endParaRPr>
          </a:p>
        </p:txBody>
      </p:sp>
    </p:spTree>
    <p:extLst>
      <p:ext uri="{BB962C8B-B14F-4D97-AF65-F5344CB8AC3E}">
        <p14:creationId xmlns:p14="http://schemas.microsoft.com/office/powerpoint/2010/main" val="647195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descr="00103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8938" y="0"/>
            <a:ext cx="6842125"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93728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5257800" y="2209800"/>
            <a:ext cx="152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800">
                <a:solidFill>
                  <a:schemeClr val="tx1"/>
                </a:solidFill>
                <a:latin typeface="Times" pitchFamily="18" charset="0"/>
              </a:defRPr>
            </a:lvl1pPr>
            <a:lvl2pPr marL="742950" indent="-285750">
              <a:defRPr sz="2800">
                <a:solidFill>
                  <a:schemeClr val="tx1"/>
                </a:solidFill>
                <a:latin typeface="Times" pitchFamily="18" charset="0"/>
              </a:defRPr>
            </a:lvl2pPr>
            <a:lvl3pPr marL="1143000" indent="-228600">
              <a:defRPr sz="2800">
                <a:solidFill>
                  <a:schemeClr val="tx1"/>
                </a:solidFill>
                <a:latin typeface="Times" pitchFamily="18" charset="0"/>
              </a:defRPr>
            </a:lvl3pPr>
            <a:lvl4pPr marL="1600200" indent="-228600">
              <a:defRPr sz="2800">
                <a:solidFill>
                  <a:schemeClr val="tx1"/>
                </a:solidFill>
                <a:latin typeface="Times" pitchFamily="18" charset="0"/>
              </a:defRPr>
            </a:lvl4pPr>
            <a:lvl5pPr marL="2057400" indent="-228600">
              <a:defRPr sz="2800">
                <a:solidFill>
                  <a:schemeClr val="tx1"/>
                </a:solidFill>
                <a:latin typeface="Times" pitchFamily="18" charset="0"/>
              </a:defRPr>
            </a:lvl5pPr>
            <a:lvl6pPr marL="2514600" indent="-228600" eaLnBrk="0" fontAlgn="base" hangingPunct="0">
              <a:spcBef>
                <a:spcPct val="0"/>
              </a:spcBef>
              <a:spcAft>
                <a:spcPct val="0"/>
              </a:spcAft>
              <a:defRPr sz="2800">
                <a:solidFill>
                  <a:schemeClr val="tx1"/>
                </a:solidFill>
                <a:latin typeface="Times" pitchFamily="18" charset="0"/>
              </a:defRPr>
            </a:lvl6pPr>
            <a:lvl7pPr marL="2971800" indent="-228600" eaLnBrk="0" fontAlgn="base" hangingPunct="0">
              <a:spcBef>
                <a:spcPct val="0"/>
              </a:spcBef>
              <a:spcAft>
                <a:spcPct val="0"/>
              </a:spcAft>
              <a:defRPr sz="2800">
                <a:solidFill>
                  <a:schemeClr val="tx1"/>
                </a:solidFill>
                <a:latin typeface="Times" pitchFamily="18" charset="0"/>
              </a:defRPr>
            </a:lvl7pPr>
            <a:lvl8pPr marL="3429000" indent="-228600" eaLnBrk="0" fontAlgn="base" hangingPunct="0">
              <a:spcBef>
                <a:spcPct val="0"/>
              </a:spcBef>
              <a:spcAft>
                <a:spcPct val="0"/>
              </a:spcAft>
              <a:defRPr sz="2800">
                <a:solidFill>
                  <a:schemeClr val="tx1"/>
                </a:solidFill>
                <a:latin typeface="Times" pitchFamily="18" charset="0"/>
              </a:defRPr>
            </a:lvl8pPr>
            <a:lvl9pPr marL="3886200" indent="-228600" eaLnBrk="0" fontAlgn="base" hangingPunct="0">
              <a:spcBef>
                <a:spcPct val="0"/>
              </a:spcBef>
              <a:spcAft>
                <a:spcPct val="0"/>
              </a:spcAft>
              <a:defRPr sz="2800">
                <a:solidFill>
                  <a:schemeClr val="tx1"/>
                </a:solidFill>
                <a:latin typeface="Times" pitchFamily="18" charset="0"/>
              </a:defRPr>
            </a:lvl9pPr>
          </a:lstStyle>
          <a:p>
            <a:pPr eaLnBrk="1" hangingPunct="1">
              <a:spcBef>
                <a:spcPct val="50000"/>
              </a:spcBef>
            </a:pPr>
            <a:r>
              <a:rPr lang="en-US" sz="1400">
                <a:solidFill>
                  <a:schemeClr val="bg1"/>
                </a:solidFill>
                <a:latin typeface="Arial" charset="0"/>
              </a:rPr>
              <a:t>85.1.pg.fattyliver</a:t>
            </a:r>
          </a:p>
        </p:txBody>
      </p:sp>
      <p:sp>
        <p:nvSpPr>
          <p:cNvPr id="71683" name="Rectangle 3"/>
          <p:cNvSpPr>
            <a:spLocks noGrp="1" noChangeArrowheads="1"/>
          </p:cNvSpPr>
          <p:nvPr>
            <p:ph type="title" idx="4294967295"/>
          </p:nvPr>
        </p:nvSpPr>
        <p:spPr>
          <a:xfrm>
            <a:off x="0" y="609600"/>
            <a:ext cx="7772400" cy="1143000"/>
          </a:xfrm>
        </p:spPr>
        <p:txBody>
          <a:bodyPr/>
          <a:lstStyle/>
          <a:p>
            <a:r>
              <a:rPr lang="en-US" sz="4700" smtClean="0"/>
              <a:t>85-Fatty Liver (Gross)</a:t>
            </a:r>
          </a:p>
        </p:txBody>
      </p:sp>
      <p:pic>
        <p:nvPicPr>
          <p:cNvPr id="71684" name="Picture 4" descr="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33400"/>
            <a:ext cx="86296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376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8" y="625475"/>
            <a:ext cx="8537575" cy="552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13226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title"/>
          </p:nvPr>
        </p:nvSpPr>
        <p:spPr/>
        <p:txBody>
          <a:bodyPr>
            <a:normAutofit fontScale="90000"/>
          </a:bodyPr>
          <a:lstStyle/>
          <a:p>
            <a:r>
              <a:rPr lang="en-US" sz="4000" dirty="0" smtClean="0"/>
              <a:t>Intracellular lipid accumulation: atherosclerotic </a:t>
            </a:r>
            <a:r>
              <a:rPr lang="en-US" sz="4000" dirty="0"/>
              <a:t>p</a:t>
            </a:r>
            <a:r>
              <a:rPr lang="en-US" sz="4000" dirty="0" smtClean="0"/>
              <a:t>laque</a:t>
            </a:r>
          </a:p>
        </p:txBody>
      </p:sp>
      <p:pic>
        <p:nvPicPr>
          <p:cNvPr id="74755" name="Picture 7" descr="01101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1863" y="1841500"/>
            <a:ext cx="4402137"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00006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4"/>
          <p:cNvSpPr>
            <a:spLocks noGrp="1" noChangeArrowheads="1"/>
          </p:cNvSpPr>
          <p:nvPr>
            <p:ph type="title"/>
          </p:nvPr>
        </p:nvSpPr>
        <p:spPr>
          <a:xfrm>
            <a:off x="0" y="609600"/>
            <a:ext cx="5824538" cy="1143000"/>
          </a:xfrm>
        </p:spPr>
        <p:txBody>
          <a:bodyPr>
            <a:normAutofit fontScale="90000"/>
          </a:bodyPr>
          <a:lstStyle/>
          <a:p>
            <a:r>
              <a:rPr lang="en-US" sz="4000" dirty="0"/>
              <a:t>Intracellular lipid accumulation: </a:t>
            </a:r>
            <a:r>
              <a:rPr lang="en-US" sz="4000" dirty="0" err="1"/>
              <a:t>x</a:t>
            </a:r>
            <a:r>
              <a:rPr lang="en-US" sz="4000" dirty="0" err="1" smtClean="0"/>
              <a:t>anthoma</a:t>
            </a:r>
            <a:endParaRPr lang="en-US" sz="4000" dirty="0" smtClean="0"/>
          </a:p>
        </p:txBody>
      </p:sp>
      <p:pic>
        <p:nvPicPr>
          <p:cNvPr id="75779" name="Picture 9" descr="xantho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438400"/>
            <a:ext cx="3792537"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11" descr="3800055f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00050"/>
            <a:ext cx="3319462"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15" descr="xanthom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8400" y="3733800"/>
            <a:ext cx="4165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8916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sz="3600" dirty="0" smtClean="0"/>
              <a:t>Indigestible material: Pigments</a:t>
            </a:r>
          </a:p>
        </p:txBody>
      </p:sp>
      <p:sp>
        <p:nvSpPr>
          <p:cNvPr id="81923" name="Rectangle 3"/>
          <p:cNvSpPr>
            <a:spLocks noGrp="1" noChangeArrowheads="1"/>
          </p:cNvSpPr>
          <p:nvPr>
            <p:ph idx="1"/>
          </p:nvPr>
        </p:nvSpPr>
        <p:spPr/>
        <p:txBody>
          <a:bodyPr/>
          <a:lstStyle/>
          <a:p>
            <a:pPr>
              <a:buFont typeface="Wingdings" pitchFamily="2" charset="2"/>
              <a:buChar char="Ø"/>
            </a:pPr>
            <a:r>
              <a:rPr lang="en-US" sz="2800" b="1" smtClean="0"/>
              <a:t>Exogenous Pigment – Carbon in lung = anthracosis</a:t>
            </a:r>
          </a:p>
          <a:p>
            <a:pPr>
              <a:buFont typeface="Wingdings" pitchFamily="2" charset="2"/>
              <a:buChar char="Ø"/>
            </a:pPr>
            <a:r>
              <a:rPr lang="en-US" sz="2800" b="1" smtClean="0"/>
              <a:t>Endogenous Pigments</a:t>
            </a:r>
          </a:p>
          <a:p>
            <a:pPr>
              <a:buClr>
                <a:schemeClr val="hlink"/>
              </a:buClr>
              <a:buFontTx/>
              <a:buNone/>
            </a:pPr>
            <a:r>
              <a:rPr lang="en-US" sz="2400" b="1" smtClean="0"/>
              <a:t>            Hemosiderin- multiple transfusions</a:t>
            </a:r>
          </a:p>
          <a:p>
            <a:pPr>
              <a:buClr>
                <a:schemeClr val="hlink"/>
              </a:buClr>
              <a:buFontTx/>
              <a:buNone/>
            </a:pPr>
            <a:r>
              <a:rPr lang="en-US" sz="2400" b="1" smtClean="0"/>
              <a:t>            Lipofuscin- aging pigment</a:t>
            </a:r>
          </a:p>
          <a:p>
            <a:pPr>
              <a:buClr>
                <a:schemeClr val="hlink"/>
              </a:buClr>
              <a:buFontTx/>
              <a:buNone/>
            </a:pPr>
            <a:r>
              <a:rPr lang="en-US" sz="2400" b="1" smtClean="0"/>
              <a:t>            Melanin- skin and neurotransmission</a:t>
            </a:r>
          </a:p>
          <a:p>
            <a:pPr>
              <a:buClr>
                <a:schemeClr val="hlink"/>
              </a:buClr>
              <a:buFontTx/>
              <a:buNone/>
            </a:pPr>
            <a:r>
              <a:rPr lang="en-US" sz="2400" b="1" smtClean="0"/>
              <a:t>            Bilirubin-hepatocytes</a:t>
            </a:r>
          </a:p>
        </p:txBody>
      </p:sp>
    </p:spTree>
    <p:extLst>
      <p:ext uri="{BB962C8B-B14F-4D97-AF65-F5344CB8AC3E}">
        <p14:creationId xmlns:p14="http://schemas.microsoft.com/office/powerpoint/2010/main" val="42804990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6" name="Object 2"/>
          <p:cNvGraphicFramePr>
            <a:graphicFrameLocks noChangeAspect="1"/>
          </p:cNvGraphicFramePr>
          <p:nvPr/>
        </p:nvGraphicFramePr>
        <p:xfrm>
          <a:off x="1185863" y="1552575"/>
          <a:ext cx="7178675" cy="5305425"/>
        </p:xfrm>
        <a:graphic>
          <a:graphicData uri="http://schemas.openxmlformats.org/presentationml/2006/ole">
            <mc:AlternateContent xmlns:mc="http://schemas.openxmlformats.org/markup-compatibility/2006">
              <mc:Choice xmlns:v="urn:schemas-microsoft-com:vml" Requires="v">
                <p:oleObj spid="_x0000_s8210" name="Photo Editor Photo" r:id="rId3" imgW="4800000" imgH="3153215" progId="MSPhotoEd.3">
                  <p:embed/>
                </p:oleObj>
              </mc:Choice>
              <mc:Fallback>
                <p:oleObj name="Photo Editor Photo" r:id="rId3" imgW="4800000" imgH="3153215"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863" y="1552575"/>
                        <a:ext cx="7178675" cy="530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947" name="Rectangle 3"/>
          <p:cNvSpPr>
            <a:spLocks noGrp="1" noChangeArrowheads="1"/>
          </p:cNvSpPr>
          <p:nvPr>
            <p:ph type="title"/>
          </p:nvPr>
        </p:nvSpPr>
        <p:spPr>
          <a:xfrm>
            <a:off x="1117600" y="609600"/>
            <a:ext cx="6908800" cy="762000"/>
          </a:xfrm>
        </p:spPr>
        <p:txBody>
          <a:bodyPr>
            <a:normAutofit fontScale="90000"/>
          </a:bodyPr>
          <a:lstStyle/>
          <a:p>
            <a:r>
              <a:rPr lang="en-US" sz="4000" smtClean="0"/>
              <a:t>Exogenous pigment</a:t>
            </a:r>
            <a:br>
              <a:rPr lang="en-US" sz="4000" smtClean="0"/>
            </a:br>
            <a:r>
              <a:rPr lang="en-US" sz="2800" smtClean="0"/>
              <a:t>Anthracotic pigment in Lung</a:t>
            </a:r>
          </a:p>
        </p:txBody>
      </p:sp>
    </p:spTree>
    <p:extLst>
      <p:ext uri="{BB962C8B-B14F-4D97-AF65-F5344CB8AC3E}">
        <p14:creationId xmlns:p14="http://schemas.microsoft.com/office/powerpoint/2010/main" val="30683093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Chapter 001 - Figure 041"/>
          <p:cNvPicPr>
            <a:picLocks noChangeAspect="1" noChangeArrowheads="1"/>
          </p:cNvPicPr>
          <p:nvPr/>
        </p:nvPicPr>
        <p:blipFill rotWithShape="1">
          <a:blip r:embed="rId2">
            <a:extLst>
              <a:ext uri="{28A0092B-C50C-407E-A947-70E740481C1C}">
                <a14:useLocalDpi xmlns:a14="http://schemas.microsoft.com/office/drawing/2010/main" val="0"/>
              </a:ext>
            </a:extLst>
          </a:blip>
          <a:srcRect b="6605"/>
          <a:stretch/>
        </p:blipFill>
        <p:spPr bwMode="auto">
          <a:xfrm>
            <a:off x="-2" y="914400"/>
            <a:ext cx="6486779"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5"/>
          <p:cNvSpPr>
            <a:spLocks noGrp="1" noChangeArrowheads="1"/>
          </p:cNvSpPr>
          <p:nvPr>
            <p:ph type="title"/>
          </p:nvPr>
        </p:nvSpPr>
        <p:spPr>
          <a:xfrm>
            <a:off x="457200" y="0"/>
            <a:ext cx="8229600" cy="838200"/>
          </a:xfrm>
        </p:spPr>
        <p:txBody>
          <a:bodyPr>
            <a:normAutofit/>
          </a:bodyPr>
          <a:lstStyle/>
          <a:p>
            <a:r>
              <a:rPr lang="en-US" dirty="0" smtClean="0"/>
              <a:t>Endogenous pigments</a:t>
            </a:r>
            <a:endParaRPr lang="en-US" sz="2800" dirty="0" smtClean="0"/>
          </a:p>
        </p:txBody>
      </p:sp>
      <p:pic>
        <p:nvPicPr>
          <p:cNvPr id="9218" name="Picture 2" descr="C:\Users\jvelkey\Documents\TEACHING\Pathology\robbinsBasicPath-images\S9781416029731-001-f0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830316"/>
            <a:ext cx="6486778" cy="29514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86777" y="1152939"/>
            <a:ext cx="2657224" cy="2092881"/>
          </a:xfrm>
          <a:prstGeom prst="rect">
            <a:avLst/>
          </a:prstGeom>
          <a:noFill/>
        </p:spPr>
        <p:txBody>
          <a:bodyPr wrap="square" rtlCol="0">
            <a:spAutoFit/>
          </a:bodyPr>
          <a:lstStyle/>
          <a:p>
            <a:r>
              <a:rPr lang="en-US" b="1" dirty="0" smtClean="0"/>
              <a:t>Hemosiderin</a:t>
            </a:r>
          </a:p>
          <a:p>
            <a:pPr marL="285750" indent="-285750">
              <a:buFont typeface="Arial" pitchFamily="34" charset="0"/>
              <a:buChar char="•"/>
            </a:pPr>
            <a:r>
              <a:rPr lang="en-US" sz="1600" dirty="0" smtClean="0"/>
              <a:t>Brown pigment</a:t>
            </a:r>
          </a:p>
          <a:p>
            <a:pPr marL="285750" indent="-285750">
              <a:buFont typeface="Arial" pitchFamily="34" charset="0"/>
              <a:buChar char="•"/>
            </a:pPr>
            <a:r>
              <a:rPr lang="en-US" sz="1600" dirty="0" smtClean="0"/>
              <a:t>Breakdown product of hemoglobin</a:t>
            </a:r>
          </a:p>
          <a:p>
            <a:pPr marL="285750" indent="-285750">
              <a:buFont typeface="Arial" pitchFamily="34" charset="0"/>
              <a:buChar char="•"/>
            </a:pPr>
            <a:r>
              <a:rPr lang="en-US" sz="1600" dirty="0" smtClean="0"/>
              <a:t>Contains ferrous iron (so turns blue when stained with K-</a:t>
            </a:r>
            <a:r>
              <a:rPr lang="en-US" sz="1600" dirty="0" err="1" smtClean="0"/>
              <a:t>ferrocyanide</a:t>
            </a:r>
            <a:r>
              <a:rPr lang="en-US" sz="1600" dirty="0" smtClean="0"/>
              <a:t>, aka Prussian blue stain)</a:t>
            </a:r>
            <a:endParaRPr lang="en-US" sz="1600" dirty="0"/>
          </a:p>
        </p:txBody>
      </p:sp>
      <p:sp>
        <p:nvSpPr>
          <p:cNvPr id="6" name="TextBox 5"/>
          <p:cNvSpPr txBox="1"/>
          <p:nvPr/>
        </p:nvSpPr>
        <p:spPr>
          <a:xfrm>
            <a:off x="6486939" y="4249341"/>
            <a:ext cx="2657224" cy="2339102"/>
          </a:xfrm>
          <a:prstGeom prst="rect">
            <a:avLst/>
          </a:prstGeom>
          <a:noFill/>
        </p:spPr>
        <p:txBody>
          <a:bodyPr wrap="square" rtlCol="0">
            <a:spAutoFit/>
          </a:bodyPr>
          <a:lstStyle/>
          <a:p>
            <a:r>
              <a:rPr lang="en-US" b="1" dirty="0" err="1" smtClean="0"/>
              <a:t>Lipofuscin</a:t>
            </a:r>
            <a:endParaRPr lang="en-US" b="1" dirty="0" smtClean="0"/>
          </a:p>
          <a:p>
            <a:pPr marL="285750" indent="-285750">
              <a:buFont typeface="Arial" pitchFamily="34" charset="0"/>
              <a:buChar char="•"/>
            </a:pPr>
            <a:r>
              <a:rPr lang="en-US" sz="1600" dirty="0" smtClean="0"/>
              <a:t>Brown pigment</a:t>
            </a:r>
          </a:p>
          <a:p>
            <a:pPr marL="285750" indent="-285750">
              <a:buFont typeface="Arial" pitchFamily="34" charset="0"/>
              <a:buChar char="•"/>
            </a:pPr>
            <a:r>
              <a:rPr lang="en-US" sz="1600" dirty="0" smtClean="0"/>
              <a:t>“wear and tear” pigment from peroxidation of membrane lipids</a:t>
            </a:r>
          </a:p>
          <a:p>
            <a:pPr marL="285750" indent="-285750">
              <a:buFont typeface="Arial" pitchFamily="34" charset="0"/>
              <a:buChar char="•"/>
            </a:pPr>
            <a:r>
              <a:rPr lang="en-US" sz="1600" dirty="0" smtClean="0"/>
              <a:t>Does NOT contain ferrous iron (so does not react with Prussian blue stain)</a:t>
            </a:r>
          </a:p>
          <a:p>
            <a:pPr marL="285750" indent="-285750">
              <a:buFont typeface="Arial" pitchFamily="34" charset="0"/>
              <a:buChar char="•"/>
            </a:pPr>
            <a:r>
              <a:rPr lang="en-US" sz="1600" dirty="0" smtClean="0"/>
              <a:t>Present in long-lived cells</a:t>
            </a:r>
            <a:endParaRPr lang="en-US" sz="1600" dirty="0"/>
          </a:p>
        </p:txBody>
      </p:sp>
    </p:spTree>
    <p:extLst>
      <p:ext uri="{BB962C8B-B14F-4D97-AF65-F5344CB8AC3E}">
        <p14:creationId xmlns:p14="http://schemas.microsoft.com/office/powerpoint/2010/main" val="19589171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smtClean="0"/>
              <a:t>Pathologic Calcification</a:t>
            </a:r>
          </a:p>
        </p:txBody>
      </p:sp>
      <p:sp>
        <p:nvSpPr>
          <p:cNvPr id="84995" name="Rectangle 3"/>
          <p:cNvSpPr>
            <a:spLocks noGrp="1" noChangeArrowheads="1"/>
          </p:cNvSpPr>
          <p:nvPr>
            <p:ph idx="1"/>
          </p:nvPr>
        </p:nvSpPr>
        <p:spPr/>
        <p:txBody>
          <a:bodyPr/>
          <a:lstStyle/>
          <a:p>
            <a:r>
              <a:rPr lang="en-US" sz="2800" b="1" smtClean="0"/>
              <a:t>Dystrophic Calcification – occurs in areas of necrosis and atherosclerosis.</a:t>
            </a:r>
          </a:p>
          <a:p>
            <a:endParaRPr lang="en-US" sz="2800" b="1" smtClean="0"/>
          </a:p>
          <a:p>
            <a:r>
              <a:rPr lang="en-US" sz="2800" b="1" smtClean="0"/>
              <a:t>Metastatic Calcification – occurs in normal tissues when there is hypercalcemia.</a:t>
            </a:r>
          </a:p>
        </p:txBody>
      </p:sp>
    </p:spTree>
    <p:extLst>
      <p:ext uri="{BB962C8B-B14F-4D97-AF65-F5344CB8AC3E}">
        <p14:creationId xmlns:p14="http://schemas.microsoft.com/office/powerpoint/2010/main" val="35852762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5" descr="0010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98425"/>
            <a:ext cx="8196263" cy="629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008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304800" y="304800"/>
            <a:ext cx="8569325" cy="1143000"/>
          </a:xfrm>
        </p:spPr>
        <p:txBody>
          <a:bodyPr/>
          <a:lstStyle/>
          <a:p>
            <a:r>
              <a:rPr lang="en-US" sz="4000" smtClean="0"/>
              <a:t>Examples of  Physiologic Hypertrophy</a:t>
            </a:r>
          </a:p>
        </p:txBody>
      </p:sp>
      <p:sp>
        <p:nvSpPr>
          <p:cNvPr id="9219" name="Rectangle 3"/>
          <p:cNvSpPr>
            <a:spLocks noGrp="1" noChangeArrowheads="1"/>
          </p:cNvSpPr>
          <p:nvPr>
            <p:ph type="subTitle" idx="1"/>
          </p:nvPr>
        </p:nvSpPr>
        <p:spPr>
          <a:xfrm>
            <a:off x="304800" y="1828800"/>
            <a:ext cx="8686800" cy="4495800"/>
          </a:xfrm>
        </p:spPr>
        <p:txBody>
          <a:bodyPr/>
          <a:lstStyle/>
          <a:p>
            <a:pPr marL="457200" indent="-457200" algn="l">
              <a:spcBef>
                <a:spcPct val="80000"/>
              </a:spcBef>
            </a:pPr>
            <a:r>
              <a:rPr lang="en-US" sz="2800" b="1" dirty="0" smtClean="0">
                <a:solidFill>
                  <a:schemeClr val="tx1"/>
                </a:solidFill>
              </a:rPr>
              <a:t>Increased workload - skeletal  muscle</a:t>
            </a:r>
          </a:p>
          <a:p>
            <a:pPr marL="457200" indent="-457200" algn="l">
              <a:spcBef>
                <a:spcPct val="80000"/>
              </a:spcBef>
            </a:pPr>
            <a:r>
              <a:rPr lang="en-US" sz="2800" b="1" dirty="0" smtClean="0">
                <a:solidFill>
                  <a:schemeClr val="tx1"/>
                </a:solidFill>
              </a:rPr>
              <a:t>                                     cardiac muscle</a:t>
            </a:r>
          </a:p>
          <a:p>
            <a:pPr marL="457200" indent="-457200" algn="l">
              <a:spcBef>
                <a:spcPct val="80000"/>
              </a:spcBef>
            </a:pPr>
            <a:r>
              <a:rPr lang="en-US" sz="2800" b="1" dirty="0" smtClean="0">
                <a:solidFill>
                  <a:schemeClr val="tx1"/>
                </a:solidFill>
              </a:rPr>
              <a:t>Hormone induced –pregnant uterus</a:t>
            </a:r>
          </a:p>
          <a:p>
            <a:pPr marL="457200" indent="-457200" algn="l">
              <a:spcBef>
                <a:spcPct val="80000"/>
              </a:spcBef>
            </a:pPr>
            <a:endParaRPr lang="en-US" sz="2800" b="1" dirty="0" smtClean="0">
              <a:solidFill>
                <a:schemeClr val="tx1"/>
              </a:solidFill>
            </a:endParaRPr>
          </a:p>
        </p:txBody>
      </p:sp>
    </p:spTree>
    <p:extLst>
      <p:ext uri="{BB962C8B-B14F-4D97-AF65-F5344CB8AC3E}">
        <p14:creationId xmlns:p14="http://schemas.microsoft.com/office/powerpoint/2010/main" val="10303341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z="4000" smtClean="0"/>
              <a:t>Metastatic Calcification</a:t>
            </a:r>
          </a:p>
        </p:txBody>
      </p:sp>
      <p:sp>
        <p:nvSpPr>
          <p:cNvPr id="87043" name="Rectangle 3"/>
          <p:cNvSpPr>
            <a:spLocks noGrp="1" noChangeArrowheads="1"/>
          </p:cNvSpPr>
          <p:nvPr>
            <p:ph idx="1"/>
          </p:nvPr>
        </p:nvSpPr>
        <p:spPr/>
        <p:txBody>
          <a:bodyPr/>
          <a:lstStyle/>
          <a:p>
            <a:r>
              <a:rPr lang="en-US" sz="2800" b="1" smtClean="0"/>
              <a:t>Excess Parathyroid hormone</a:t>
            </a:r>
          </a:p>
          <a:p>
            <a:r>
              <a:rPr lang="en-US" sz="2800" b="1" smtClean="0"/>
              <a:t>Destruction of bone</a:t>
            </a:r>
          </a:p>
          <a:p>
            <a:r>
              <a:rPr lang="en-US" sz="2800" b="1" smtClean="0"/>
              <a:t>Vitamin D disorders</a:t>
            </a:r>
          </a:p>
          <a:p>
            <a:r>
              <a:rPr lang="en-US" sz="2800" b="1" smtClean="0"/>
              <a:t>Renal failure</a:t>
            </a:r>
          </a:p>
        </p:txBody>
      </p:sp>
    </p:spTree>
    <p:extLst>
      <p:ext uri="{BB962C8B-B14F-4D97-AF65-F5344CB8AC3E}">
        <p14:creationId xmlns:p14="http://schemas.microsoft.com/office/powerpoint/2010/main" val="7221237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711200" y="228600"/>
            <a:ext cx="7789863" cy="1143000"/>
          </a:xfrm>
        </p:spPr>
        <p:txBody>
          <a:bodyPr/>
          <a:lstStyle/>
          <a:p>
            <a:r>
              <a:rPr lang="en-US" sz="4000" smtClean="0"/>
              <a:t>Conclusions</a:t>
            </a:r>
          </a:p>
        </p:txBody>
      </p:sp>
      <p:sp>
        <p:nvSpPr>
          <p:cNvPr id="88067" name="Rectangle 3"/>
          <p:cNvSpPr>
            <a:spLocks noGrp="1" noChangeArrowheads="1"/>
          </p:cNvSpPr>
          <p:nvPr>
            <p:ph type="subTitle" idx="1"/>
          </p:nvPr>
        </p:nvSpPr>
        <p:spPr>
          <a:xfrm>
            <a:off x="169863" y="1219200"/>
            <a:ext cx="8804275" cy="5105400"/>
          </a:xfrm>
        </p:spPr>
        <p:txBody>
          <a:bodyPr/>
          <a:lstStyle/>
          <a:p>
            <a:pPr marL="457200" indent="-457200" algn="l">
              <a:lnSpc>
                <a:spcPct val="80000"/>
              </a:lnSpc>
              <a:spcBef>
                <a:spcPct val="80000"/>
              </a:spcBef>
              <a:buFontTx/>
              <a:buChar char="•"/>
            </a:pPr>
            <a:r>
              <a:rPr lang="en-US" sz="2000" b="1" dirty="0" smtClean="0">
                <a:solidFill>
                  <a:schemeClr val="tx1"/>
                </a:solidFill>
              </a:rPr>
              <a:t>Cell  injury may occur  by  a  variety  of mechanisms and sources - endogenous (ischemia/inflammation)  or exogenous (drugs/toxins)</a:t>
            </a:r>
          </a:p>
          <a:p>
            <a:pPr marL="457200" indent="-457200" algn="l">
              <a:lnSpc>
                <a:spcPct val="80000"/>
              </a:lnSpc>
              <a:spcBef>
                <a:spcPct val="80000"/>
              </a:spcBef>
              <a:buFontTx/>
              <a:buChar char="•"/>
            </a:pPr>
            <a:r>
              <a:rPr lang="en-US" sz="2000" b="1" dirty="0" smtClean="0">
                <a:solidFill>
                  <a:schemeClr val="tx1"/>
                </a:solidFill>
              </a:rPr>
              <a:t>Cell  injury  can  be  reversible  or  irreversible.</a:t>
            </a:r>
          </a:p>
          <a:p>
            <a:pPr marL="457200" indent="-457200" algn="l">
              <a:lnSpc>
                <a:spcPct val="80000"/>
              </a:lnSpc>
              <a:spcBef>
                <a:spcPct val="80000"/>
              </a:spcBef>
              <a:buFontTx/>
              <a:buChar char="•"/>
            </a:pPr>
            <a:r>
              <a:rPr lang="en-US" sz="2000" b="1" dirty="0" smtClean="0">
                <a:solidFill>
                  <a:schemeClr val="tx1"/>
                </a:solidFill>
              </a:rPr>
              <a:t>Reversible  cell  injury  can  result  in  changes which  may  recover  when  the  cause  is  removed,  or  which may  persist.</a:t>
            </a:r>
          </a:p>
          <a:p>
            <a:pPr marL="457200" indent="-457200" algn="l">
              <a:lnSpc>
                <a:spcPct val="80000"/>
              </a:lnSpc>
              <a:spcBef>
                <a:spcPct val="80000"/>
              </a:spcBef>
              <a:buFontTx/>
              <a:buChar char="•"/>
            </a:pPr>
            <a:r>
              <a:rPr lang="en-US" sz="2000" b="1" dirty="0" smtClean="0">
                <a:solidFill>
                  <a:schemeClr val="tx1"/>
                </a:solidFill>
              </a:rPr>
              <a:t>Irreversible (lethal)  cell  injury  may  cause only  transient  functional  impairment  if  the  dead  cells  can  be  replaced.  </a:t>
            </a:r>
          </a:p>
          <a:p>
            <a:pPr marL="457200" indent="-457200" algn="l">
              <a:lnSpc>
                <a:spcPct val="80000"/>
              </a:lnSpc>
              <a:spcBef>
                <a:spcPct val="80000"/>
              </a:spcBef>
              <a:buFontTx/>
              <a:buChar char="•"/>
            </a:pPr>
            <a:r>
              <a:rPr lang="en-US" sz="2000" b="1" dirty="0" smtClean="0">
                <a:solidFill>
                  <a:schemeClr val="tx1"/>
                </a:solidFill>
              </a:rPr>
              <a:t>Alternatively, lethal cell injury may  lead  to  permanent  functional  impairment  if the dead cells can not be replaced.</a:t>
            </a:r>
          </a:p>
          <a:p>
            <a:pPr marL="457200" indent="-457200" algn="l">
              <a:lnSpc>
                <a:spcPct val="80000"/>
              </a:lnSpc>
              <a:spcBef>
                <a:spcPct val="80000"/>
              </a:spcBef>
              <a:buFontTx/>
              <a:buChar char="•"/>
            </a:pPr>
            <a:r>
              <a:rPr lang="en-US" sz="2000" b="1" dirty="0" smtClean="0">
                <a:solidFill>
                  <a:schemeClr val="tx1"/>
                </a:solidFill>
              </a:rPr>
              <a:t>Cell  death  (apoptosis) is a normal mechanism  to  remove  damaged  cells which can be activated in pathologic conditions.</a:t>
            </a:r>
          </a:p>
          <a:p>
            <a:pPr marL="457200" indent="-457200" algn="l">
              <a:lnSpc>
                <a:spcPct val="80000"/>
              </a:lnSpc>
              <a:spcBef>
                <a:spcPct val="80000"/>
              </a:spcBef>
              <a:buFontTx/>
              <a:buChar char="•"/>
            </a:pPr>
            <a:r>
              <a:rPr lang="en-US" sz="2000" b="1" dirty="0" smtClean="0">
                <a:solidFill>
                  <a:schemeClr val="tx1"/>
                </a:solidFill>
              </a:rPr>
              <a:t>Substances may be deposited within cells in response to cell injury.</a:t>
            </a:r>
          </a:p>
          <a:p>
            <a:pPr marL="457200" indent="-457200" algn="l">
              <a:lnSpc>
                <a:spcPct val="80000"/>
              </a:lnSpc>
              <a:spcBef>
                <a:spcPct val="80000"/>
              </a:spcBef>
            </a:pPr>
            <a:endParaRPr lang="en-US" sz="2000" b="1" dirty="0" smtClean="0">
              <a:solidFill>
                <a:schemeClr val="tx1"/>
              </a:solidFill>
            </a:endParaRPr>
          </a:p>
        </p:txBody>
      </p:sp>
    </p:spTree>
    <p:extLst>
      <p:ext uri="{BB962C8B-B14F-4D97-AF65-F5344CB8AC3E}">
        <p14:creationId xmlns:p14="http://schemas.microsoft.com/office/powerpoint/2010/main" val="41583566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idx="4294967295"/>
          </p:nvPr>
        </p:nvSpPr>
        <p:spPr>
          <a:xfrm>
            <a:off x="440267" y="2590800"/>
            <a:ext cx="8297333" cy="1600200"/>
          </a:xfrm>
        </p:spPr>
        <p:txBody>
          <a:bodyPr>
            <a:noAutofit/>
          </a:bodyPr>
          <a:lstStyle/>
          <a:p>
            <a:r>
              <a:rPr lang="en-US" sz="5400" dirty="0" smtClean="0"/>
              <a:t>Inflammation and</a:t>
            </a:r>
            <a:br>
              <a:rPr lang="en-US" sz="5400" dirty="0" smtClean="0"/>
            </a:br>
            <a:r>
              <a:rPr lang="en-US" sz="5400" dirty="0" smtClean="0"/>
              <a:t>Wound Healing</a:t>
            </a:r>
          </a:p>
        </p:txBody>
      </p:sp>
    </p:spTree>
    <p:extLst>
      <p:ext uri="{BB962C8B-B14F-4D97-AF65-F5344CB8AC3E}">
        <p14:creationId xmlns:p14="http://schemas.microsoft.com/office/powerpoint/2010/main" val="292911724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a:xfrm>
            <a:off x="457200" y="152400"/>
            <a:ext cx="8229600" cy="868362"/>
          </a:xfrm>
        </p:spPr>
        <p:txBody>
          <a:bodyPr/>
          <a:lstStyle/>
          <a:p>
            <a:r>
              <a:rPr lang="en-US" dirty="0" smtClean="0"/>
              <a:t>What is Inflammation?</a:t>
            </a:r>
          </a:p>
        </p:txBody>
      </p:sp>
      <p:sp>
        <p:nvSpPr>
          <p:cNvPr id="9219" name="Rectangle 5"/>
          <p:cNvSpPr>
            <a:spLocks noGrp="1" noChangeArrowheads="1"/>
          </p:cNvSpPr>
          <p:nvPr>
            <p:ph type="body" idx="1"/>
          </p:nvPr>
        </p:nvSpPr>
        <p:spPr>
          <a:xfrm>
            <a:off x="685800" y="1219200"/>
            <a:ext cx="7789334" cy="5257800"/>
          </a:xfrm>
        </p:spPr>
        <p:txBody>
          <a:bodyPr>
            <a:noAutofit/>
          </a:bodyPr>
          <a:lstStyle/>
          <a:p>
            <a:r>
              <a:rPr lang="en-US" sz="1800" dirty="0" smtClean="0"/>
              <a:t>Response to injury (including infection) </a:t>
            </a:r>
          </a:p>
          <a:p>
            <a:r>
              <a:rPr lang="en-US" sz="1800" dirty="0" smtClean="0"/>
              <a:t>Reaction of blood vessels leads to:</a:t>
            </a:r>
          </a:p>
          <a:p>
            <a:pPr lvl="1"/>
            <a:r>
              <a:rPr lang="en-US" sz="1600" dirty="0" smtClean="0"/>
              <a:t>Accumulation of fluid and leukocytes in extravascular tissues</a:t>
            </a:r>
          </a:p>
          <a:p>
            <a:r>
              <a:rPr lang="en-US" sz="1800" dirty="0" smtClean="0"/>
              <a:t>Destroys, dilutes, or walls off the injurious agent </a:t>
            </a:r>
          </a:p>
          <a:p>
            <a:r>
              <a:rPr lang="en-US" sz="1800" dirty="0" smtClean="0"/>
              <a:t>Initiates the repair process</a:t>
            </a:r>
          </a:p>
          <a:p>
            <a:r>
              <a:rPr lang="en-US" sz="1800" dirty="0"/>
              <a:t>Fundamentally a protective response</a:t>
            </a:r>
          </a:p>
          <a:p>
            <a:r>
              <a:rPr lang="en-US" sz="1800" dirty="0"/>
              <a:t>May be potentially harmful</a:t>
            </a:r>
          </a:p>
          <a:p>
            <a:pPr lvl="1"/>
            <a:r>
              <a:rPr lang="en-US" sz="1600" dirty="0"/>
              <a:t>Hypersensitivity reactions to insect bites, drugs, contrast  media in radiology</a:t>
            </a:r>
          </a:p>
          <a:p>
            <a:pPr lvl="1"/>
            <a:r>
              <a:rPr lang="en-US" sz="1600" dirty="0"/>
              <a:t>Chronic diseases: arthritis, atherosclerosis</a:t>
            </a:r>
          </a:p>
          <a:p>
            <a:pPr lvl="1"/>
            <a:r>
              <a:rPr lang="en-US" sz="1600" dirty="0"/>
              <a:t>Disfiguring scars, visceral </a:t>
            </a:r>
            <a:r>
              <a:rPr lang="en-US" sz="1600" dirty="0" smtClean="0"/>
              <a:t>adhesions</a:t>
            </a:r>
          </a:p>
          <a:p>
            <a:r>
              <a:rPr lang="en-US" sz="1800" dirty="0" smtClean="0"/>
              <a:t>Consists of two general components</a:t>
            </a:r>
            <a:endParaRPr lang="en-US" sz="1800" dirty="0"/>
          </a:p>
          <a:p>
            <a:pPr lvl="1"/>
            <a:r>
              <a:rPr lang="en-US" sz="1600" dirty="0"/>
              <a:t>Vascular reaction</a:t>
            </a:r>
          </a:p>
          <a:p>
            <a:pPr lvl="1"/>
            <a:r>
              <a:rPr lang="en-US" sz="1600" dirty="0"/>
              <a:t>Cellular reaction</a:t>
            </a:r>
          </a:p>
          <a:p>
            <a:r>
              <a:rPr lang="en-US" sz="1800" dirty="0" smtClean="0"/>
              <a:t>Controlled by a variety of chemical </a:t>
            </a:r>
            <a:r>
              <a:rPr lang="en-US" sz="1800" dirty="0"/>
              <a:t>mediators</a:t>
            </a:r>
          </a:p>
          <a:p>
            <a:pPr lvl="1"/>
            <a:r>
              <a:rPr lang="en-US" sz="1600" dirty="0"/>
              <a:t>Derived from plasma proteins</a:t>
            </a:r>
          </a:p>
          <a:p>
            <a:pPr lvl="1"/>
            <a:r>
              <a:rPr lang="en-US" sz="1600" dirty="0"/>
              <a:t>Derived from cells inside and outside of </a:t>
            </a:r>
            <a:br>
              <a:rPr lang="en-US" sz="1600" dirty="0"/>
            </a:br>
            <a:r>
              <a:rPr lang="en-US" sz="1600" dirty="0"/>
              <a:t>blood </a:t>
            </a:r>
            <a:r>
              <a:rPr lang="en-US" sz="1600" dirty="0" smtClean="0"/>
              <a:t>vessels</a:t>
            </a:r>
            <a:endParaRPr lang="en-US" sz="1600" dirty="0"/>
          </a:p>
        </p:txBody>
      </p:sp>
    </p:spTree>
    <p:extLst>
      <p:ext uri="{BB962C8B-B14F-4D97-AF65-F5344CB8AC3E}">
        <p14:creationId xmlns:p14="http://schemas.microsoft.com/office/powerpoint/2010/main" val="27674497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09600" y="457200"/>
            <a:ext cx="7992533" cy="1143000"/>
          </a:xfrm>
        </p:spPr>
        <p:txBody>
          <a:bodyPr anchor="ctr"/>
          <a:lstStyle/>
          <a:p>
            <a:r>
              <a:rPr lang="en-US" smtClean="0"/>
              <a:t>Historical Highlights</a:t>
            </a:r>
            <a:endParaRPr lang="en-US" sz="3600" smtClean="0"/>
          </a:p>
        </p:txBody>
      </p:sp>
      <p:sp>
        <p:nvSpPr>
          <p:cNvPr id="4099" name="Rectangle 3"/>
          <p:cNvSpPr>
            <a:spLocks noGrp="1" noChangeArrowheads="1"/>
          </p:cNvSpPr>
          <p:nvPr>
            <p:ph type="body" idx="1"/>
          </p:nvPr>
        </p:nvSpPr>
        <p:spPr>
          <a:xfrm>
            <a:off x="426156" y="1676400"/>
            <a:ext cx="8331200" cy="4114800"/>
          </a:xfrm>
        </p:spPr>
        <p:txBody>
          <a:bodyPr/>
          <a:lstStyle/>
          <a:p>
            <a:pPr>
              <a:defRPr/>
            </a:pPr>
            <a:r>
              <a:rPr lang="en-US" dirty="0" err="1"/>
              <a:t>Celsus</a:t>
            </a:r>
            <a:r>
              <a:rPr lang="en-US" dirty="0"/>
              <a:t>, a first century A.D. Roman, listed four cardinal signs of acute inflammation:</a:t>
            </a:r>
          </a:p>
          <a:p>
            <a:pPr lvl="1">
              <a:defRPr/>
            </a:pPr>
            <a:r>
              <a:rPr lang="en-US" i="1" dirty="0" err="1">
                <a:solidFill>
                  <a:srgbClr val="FF0000"/>
                </a:solidFill>
              </a:rPr>
              <a:t>Rubor</a:t>
            </a:r>
            <a:r>
              <a:rPr lang="en-US" dirty="0"/>
              <a:t> (</a:t>
            </a:r>
            <a:r>
              <a:rPr lang="en-US" dirty="0" err="1"/>
              <a:t>erythema</a:t>
            </a:r>
            <a:r>
              <a:rPr lang="en-US" dirty="0"/>
              <a:t> [redness]): vasodilatation, increased blood flow</a:t>
            </a:r>
          </a:p>
          <a:p>
            <a:pPr lvl="1">
              <a:defRPr/>
            </a:pPr>
            <a:r>
              <a:rPr lang="en-US" i="1" dirty="0">
                <a:solidFill>
                  <a:srgbClr val="008080"/>
                </a:solidFill>
              </a:rPr>
              <a:t>Tumor</a:t>
            </a:r>
            <a:r>
              <a:rPr lang="en-US" dirty="0"/>
              <a:t> (swelling): </a:t>
            </a:r>
            <a:r>
              <a:rPr lang="en-US" dirty="0" err="1"/>
              <a:t>extravascular</a:t>
            </a:r>
            <a:r>
              <a:rPr lang="en-US" dirty="0"/>
              <a:t> accumulation of fluid</a:t>
            </a:r>
          </a:p>
          <a:p>
            <a:pPr lvl="1">
              <a:defRPr/>
            </a:pPr>
            <a:r>
              <a:rPr lang="en-US" i="1" dirty="0" err="1">
                <a:solidFill>
                  <a:schemeClr val="hlink"/>
                </a:solidFill>
              </a:rPr>
              <a:t>Calor</a:t>
            </a:r>
            <a:r>
              <a:rPr lang="en-US" dirty="0"/>
              <a:t> (heat): vasodilatation, increased blood flow</a:t>
            </a:r>
          </a:p>
          <a:p>
            <a:pPr lvl="1">
              <a:defRPr/>
            </a:pPr>
            <a:r>
              <a:rPr lang="en-US" i="1" dirty="0">
                <a:solidFill>
                  <a:schemeClr val="tx2">
                    <a:lumMod val="60000"/>
                    <a:lumOff val="40000"/>
                  </a:schemeClr>
                </a:solidFill>
              </a:rPr>
              <a:t>Dolor </a:t>
            </a:r>
            <a:r>
              <a:rPr lang="en-US" dirty="0"/>
              <a:t>(pain)</a:t>
            </a:r>
          </a:p>
        </p:txBody>
      </p:sp>
    </p:spTree>
    <p:extLst>
      <p:ext uri="{BB962C8B-B14F-4D97-AF65-F5344CB8AC3E}">
        <p14:creationId xmlns:p14="http://schemas.microsoft.com/office/powerpoint/2010/main" val="1896283497"/>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dirty="0" smtClean="0"/>
              <a:t>Types of Inflammation</a:t>
            </a:r>
          </a:p>
        </p:txBody>
      </p:sp>
      <p:sp>
        <p:nvSpPr>
          <p:cNvPr id="13315" name="Rectangle 3"/>
          <p:cNvSpPr>
            <a:spLocks noGrp="1" noChangeArrowheads="1"/>
          </p:cNvSpPr>
          <p:nvPr>
            <p:ph type="body" sz="half" idx="1"/>
          </p:nvPr>
        </p:nvSpPr>
        <p:spPr/>
        <p:txBody>
          <a:bodyPr>
            <a:normAutofit fontScale="85000" lnSpcReduction="10000"/>
          </a:bodyPr>
          <a:lstStyle/>
          <a:p>
            <a:r>
              <a:rPr lang="en-US" dirty="0" smtClean="0"/>
              <a:t>Acute inflammation</a:t>
            </a:r>
          </a:p>
          <a:p>
            <a:pPr lvl="1"/>
            <a:r>
              <a:rPr lang="en-US" dirty="0" smtClean="0"/>
              <a:t>Short duration</a:t>
            </a:r>
          </a:p>
          <a:p>
            <a:pPr lvl="1"/>
            <a:r>
              <a:rPr lang="en-US" dirty="0" smtClean="0"/>
              <a:t>Edema</a:t>
            </a:r>
          </a:p>
          <a:p>
            <a:pPr lvl="1"/>
            <a:r>
              <a:rPr lang="en-US" dirty="0" smtClean="0"/>
              <a:t>Mainly neutrophils</a:t>
            </a:r>
          </a:p>
          <a:p>
            <a:pPr lvl="1"/>
            <a:endParaRPr lang="en-US" dirty="0"/>
          </a:p>
          <a:p>
            <a:r>
              <a:rPr lang="en-US" dirty="0"/>
              <a:t>Granulomatous inflammation</a:t>
            </a:r>
          </a:p>
          <a:p>
            <a:pPr lvl="1"/>
            <a:r>
              <a:rPr lang="en-US" dirty="0"/>
              <a:t>Distinctive pattern of chronic inflammation</a:t>
            </a:r>
          </a:p>
          <a:p>
            <a:pPr lvl="1"/>
            <a:r>
              <a:rPr lang="en-US" dirty="0"/>
              <a:t>Activated macrophages (</a:t>
            </a:r>
            <a:r>
              <a:rPr lang="en-US" dirty="0" err="1"/>
              <a:t>epithelioid</a:t>
            </a:r>
            <a:r>
              <a:rPr lang="en-US" dirty="0"/>
              <a:t> cells) predominate</a:t>
            </a:r>
          </a:p>
          <a:p>
            <a:pPr lvl="1"/>
            <a:r>
              <a:rPr lang="en-US" dirty="0"/>
              <a:t>+/- Multinucleated giant cells </a:t>
            </a:r>
            <a:r>
              <a:rPr lang="en-US" dirty="0" smtClean="0"/>
              <a:t> </a:t>
            </a:r>
          </a:p>
          <a:p>
            <a:pPr>
              <a:buFont typeface="Monotype Sorts" pitchFamily="2" charset="2"/>
              <a:buNone/>
            </a:pPr>
            <a:endParaRPr lang="en-US" dirty="0" smtClean="0"/>
          </a:p>
        </p:txBody>
      </p:sp>
      <p:sp>
        <p:nvSpPr>
          <p:cNvPr id="13316" name="Rectangle 4"/>
          <p:cNvSpPr>
            <a:spLocks noGrp="1" noChangeArrowheads="1"/>
          </p:cNvSpPr>
          <p:nvPr>
            <p:ph type="body" sz="half" idx="2"/>
          </p:nvPr>
        </p:nvSpPr>
        <p:spPr/>
        <p:txBody>
          <a:bodyPr>
            <a:normAutofit/>
          </a:bodyPr>
          <a:lstStyle/>
          <a:p>
            <a:r>
              <a:rPr lang="en-US" sz="2400" dirty="0" smtClean="0"/>
              <a:t>Chronic inflammation</a:t>
            </a:r>
          </a:p>
          <a:p>
            <a:pPr lvl="1"/>
            <a:r>
              <a:rPr lang="en-US" sz="2000" dirty="0" smtClean="0"/>
              <a:t>Longer duration</a:t>
            </a:r>
          </a:p>
          <a:p>
            <a:pPr lvl="1"/>
            <a:r>
              <a:rPr lang="en-US" sz="2000" dirty="0" smtClean="0"/>
              <a:t>Lymphocytes &amp; macrophages predominate</a:t>
            </a:r>
          </a:p>
          <a:p>
            <a:pPr lvl="1"/>
            <a:r>
              <a:rPr lang="en-US" sz="2000" dirty="0" smtClean="0"/>
              <a:t>Fibrosis</a:t>
            </a:r>
          </a:p>
          <a:p>
            <a:pPr lvl="1"/>
            <a:r>
              <a:rPr lang="en-US" sz="2000" dirty="0" smtClean="0"/>
              <a:t>New blood vessels (angiogenesis)</a:t>
            </a:r>
          </a:p>
        </p:txBody>
      </p:sp>
    </p:spTree>
    <p:extLst>
      <p:ext uri="{BB962C8B-B14F-4D97-AF65-F5344CB8AC3E}">
        <p14:creationId xmlns:p14="http://schemas.microsoft.com/office/powerpoint/2010/main" val="184851156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46038"/>
            <a:ext cx="9144000" cy="1143000"/>
          </a:xfrm>
        </p:spPr>
        <p:txBody>
          <a:bodyPr/>
          <a:lstStyle/>
          <a:p>
            <a:r>
              <a:rPr lang="en-US" smtClean="0"/>
              <a:t>Acute Inflammation</a:t>
            </a:r>
          </a:p>
        </p:txBody>
      </p:sp>
      <p:sp>
        <p:nvSpPr>
          <p:cNvPr id="15363" name="Rectangle 3"/>
          <p:cNvSpPr>
            <a:spLocks noGrp="1" noChangeArrowheads="1"/>
          </p:cNvSpPr>
          <p:nvPr>
            <p:ph type="body" idx="1"/>
          </p:nvPr>
        </p:nvSpPr>
        <p:spPr>
          <a:xfrm>
            <a:off x="575734" y="1371600"/>
            <a:ext cx="7992533" cy="4876800"/>
          </a:xfrm>
        </p:spPr>
        <p:txBody>
          <a:bodyPr>
            <a:normAutofit lnSpcReduction="10000"/>
          </a:bodyPr>
          <a:lstStyle/>
          <a:p>
            <a:r>
              <a:rPr lang="en-US" smtClean="0"/>
              <a:t>Three major components:</a:t>
            </a:r>
          </a:p>
          <a:p>
            <a:pPr lvl="1"/>
            <a:r>
              <a:rPr lang="en-US" smtClean="0"/>
              <a:t>Increase in blood flow (redness &amp; warmth)</a:t>
            </a:r>
          </a:p>
          <a:p>
            <a:pPr lvl="1"/>
            <a:r>
              <a:rPr lang="en-US" smtClean="0"/>
              <a:t>Edema results from increased hydrostatic pressure (vasodilation) and lowered intravascular osmotic pressure (protein leakage) </a:t>
            </a:r>
          </a:p>
          <a:p>
            <a:pPr lvl="1"/>
            <a:r>
              <a:rPr lang="en-US" smtClean="0"/>
              <a:t>Leukocytes emigrate from microcirculation and accumulate in the focus of injury</a:t>
            </a:r>
          </a:p>
          <a:p>
            <a:r>
              <a:rPr lang="en-US" smtClean="0"/>
              <a:t>Stimuli: infections, trauma, physical or chemical agents, foreign bodies, immune reactions</a:t>
            </a:r>
          </a:p>
        </p:txBody>
      </p:sp>
    </p:spTree>
    <p:extLst>
      <p:ext uri="{BB962C8B-B14F-4D97-AF65-F5344CB8AC3E}">
        <p14:creationId xmlns:p14="http://schemas.microsoft.com/office/powerpoint/2010/main" val="131408616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Edema in inflammation</a:t>
            </a:r>
            <a:endParaRPr lang="en-US" dirty="0"/>
          </a:p>
        </p:txBody>
      </p:sp>
      <p:sp>
        <p:nvSpPr>
          <p:cNvPr id="3" name="Content Placeholder 2"/>
          <p:cNvSpPr>
            <a:spLocks noGrp="1"/>
          </p:cNvSpPr>
          <p:nvPr>
            <p:ph idx="1"/>
          </p:nvPr>
        </p:nvSpPr>
        <p:spPr>
          <a:xfrm>
            <a:off x="6019800" y="1415415"/>
            <a:ext cx="3048000" cy="5290185"/>
          </a:xfrm>
        </p:spPr>
        <p:txBody>
          <a:bodyPr>
            <a:normAutofit lnSpcReduction="10000"/>
          </a:bodyPr>
          <a:lstStyle/>
          <a:p>
            <a:pPr marL="233363" indent="-233363">
              <a:buNone/>
            </a:pPr>
            <a:r>
              <a:rPr lang="en-US" sz="1600" b="1" dirty="0" smtClean="0"/>
              <a:t>Edema</a:t>
            </a:r>
            <a:r>
              <a:rPr lang="en-US" sz="1600" dirty="0" smtClean="0"/>
              <a:t> is a general term for swelling (usu. due to fluid)</a:t>
            </a:r>
          </a:p>
          <a:p>
            <a:pPr marL="233363" indent="-233363">
              <a:buNone/>
            </a:pPr>
            <a:endParaRPr lang="en-US" sz="1600" dirty="0" smtClean="0"/>
          </a:p>
          <a:p>
            <a:pPr marL="233363" indent="-233363">
              <a:buNone/>
            </a:pPr>
            <a:r>
              <a:rPr lang="en-US" sz="1600" b="1" dirty="0" smtClean="0"/>
              <a:t>Plasma proteins </a:t>
            </a:r>
            <a:r>
              <a:rPr lang="en-US" sz="1600" dirty="0" smtClean="0"/>
              <a:t>in blood maintain a “colloid osmotic pressure” to help draw fluid that leaks out into tissue bed via hydrostatic pressure</a:t>
            </a:r>
          </a:p>
          <a:p>
            <a:pPr marL="0" indent="0">
              <a:buNone/>
            </a:pPr>
            <a:endParaRPr lang="en-US" sz="1600" dirty="0" smtClean="0"/>
          </a:p>
          <a:p>
            <a:pPr marL="233363" indent="-233363">
              <a:buNone/>
            </a:pPr>
            <a:r>
              <a:rPr lang="en-US" sz="1600" b="1" dirty="0" err="1" smtClean="0"/>
              <a:t>Dysregulation</a:t>
            </a:r>
            <a:r>
              <a:rPr lang="en-US" sz="1600" b="1" dirty="0" smtClean="0"/>
              <a:t> of hydrostatic pressure </a:t>
            </a:r>
            <a:r>
              <a:rPr lang="en-US" sz="1600" dirty="0" smtClean="0"/>
              <a:t>(e.g. heart failure) and/or colloid pressure (</a:t>
            </a:r>
            <a:r>
              <a:rPr lang="en-US" sz="1600" dirty="0" err="1" smtClean="0"/>
              <a:t>decresased</a:t>
            </a:r>
            <a:r>
              <a:rPr lang="en-US" sz="1600" dirty="0" smtClean="0"/>
              <a:t> protein synthesis/retention) pushes out more fluid (transudate) into tissue bed</a:t>
            </a:r>
          </a:p>
          <a:p>
            <a:pPr marL="0" indent="0">
              <a:buNone/>
            </a:pPr>
            <a:endParaRPr lang="en-US" sz="1600" dirty="0" smtClean="0"/>
          </a:p>
          <a:p>
            <a:pPr marL="233363" indent="-233363">
              <a:buNone/>
            </a:pPr>
            <a:r>
              <a:rPr lang="en-US" sz="1600" b="1" dirty="0" smtClean="0"/>
              <a:t>Inflammation</a:t>
            </a:r>
            <a:r>
              <a:rPr lang="en-US" sz="1600" dirty="0" smtClean="0"/>
              <a:t> causes endothelial cells to separate, thus allowing fluid + protein (exudate) to enter tissue bed. </a:t>
            </a:r>
          </a:p>
          <a:p>
            <a:endParaRPr lang="en-US" sz="1600" dirty="0"/>
          </a:p>
        </p:txBody>
      </p:sp>
      <p:pic>
        <p:nvPicPr>
          <p:cNvPr id="3074" name="Picture 2" descr="C:\Users\jvelkey\Documents\TEACHING\Pathology\robbinsBasicPath-images\S9781416029731-002-f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1752600"/>
            <a:ext cx="5715001" cy="4214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0852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354667" y="0"/>
            <a:ext cx="6434667" cy="838200"/>
          </a:xfrm>
        </p:spPr>
        <p:txBody>
          <a:bodyPr/>
          <a:lstStyle/>
          <a:p>
            <a:r>
              <a:rPr lang="en-US" dirty="0" smtClean="0"/>
              <a:t>Leukocyte Extravasation</a:t>
            </a:r>
          </a:p>
        </p:txBody>
      </p:sp>
      <p:sp>
        <p:nvSpPr>
          <p:cNvPr id="22531" name="Rectangle 3"/>
          <p:cNvSpPr>
            <a:spLocks noGrp="1" noChangeArrowheads="1"/>
          </p:cNvSpPr>
          <p:nvPr>
            <p:ph type="body" idx="1"/>
          </p:nvPr>
        </p:nvSpPr>
        <p:spPr>
          <a:xfrm>
            <a:off x="541866" y="762000"/>
            <a:ext cx="8449734" cy="2835275"/>
          </a:xfrm>
        </p:spPr>
        <p:txBody>
          <a:bodyPr>
            <a:normAutofit/>
          </a:bodyPr>
          <a:lstStyle/>
          <a:p>
            <a:pPr marL="228600" indent="-228600">
              <a:lnSpc>
                <a:spcPct val="90000"/>
              </a:lnSpc>
            </a:pPr>
            <a:r>
              <a:rPr lang="en-US" sz="1800" dirty="0" smtClean="0"/>
              <a:t>Extravasation: delivery of leukocytes from the vessel lumen to the </a:t>
            </a:r>
            <a:r>
              <a:rPr lang="en-US" sz="1800" dirty="0" err="1" smtClean="0"/>
              <a:t>interstitium</a:t>
            </a:r>
            <a:r>
              <a:rPr lang="en-US" sz="1600" dirty="0" smtClean="0"/>
              <a:t> </a:t>
            </a:r>
          </a:p>
          <a:p>
            <a:pPr lvl="1">
              <a:lnSpc>
                <a:spcPct val="90000"/>
              </a:lnSpc>
            </a:pPr>
            <a:r>
              <a:rPr lang="en-US" sz="1600" dirty="0" smtClean="0"/>
              <a:t>In the lumen: </a:t>
            </a:r>
            <a:r>
              <a:rPr lang="en-US" sz="1600" dirty="0" err="1" smtClean="0"/>
              <a:t>margination</a:t>
            </a:r>
            <a:r>
              <a:rPr lang="en-US" sz="1600" dirty="0" smtClean="0"/>
              <a:t>, rolling, and adhesion</a:t>
            </a:r>
          </a:p>
          <a:p>
            <a:pPr lvl="1">
              <a:lnSpc>
                <a:spcPct val="90000"/>
              </a:lnSpc>
            </a:pPr>
            <a:r>
              <a:rPr lang="en-US" sz="1600" dirty="0" smtClean="0"/>
              <a:t>Migration across the endothelium (</a:t>
            </a:r>
            <a:r>
              <a:rPr lang="en-US" sz="1600" i="1" dirty="0" err="1" smtClean="0"/>
              <a:t>diapedesis</a:t>
            </a:r>
            <a:r>
              <a:rPr lang="en-US" sz="1600" dirty="0" smtClean="0"/>
              <a:t>)</a:t>
            </a:r>
          </a:p>
          <a:p>
            <a:pPr lvl="1">
              <a:lnSpc>
                <a:spcPct val="90000"/>
              </a:lnSpc>
            </a:pPr>
            <a:r>
              <a:rPr lang="en-US" sz="1600" dirty="0" smtClean="0"/>
              <a:t>Migration in the interstitial tissue (</a:t>
            </a:r>
            <a:r>
              <a:rPr lang="en-US" sz="1600" i="1" dirty="0" err="1" smtClean="0"/>
              <a:t>chemotaxis</a:t>
            </a:r>
            <a:r>
              <a:rPr lang="en-US" sz="1600" dirty="0" smtClean="0"/>
              <a:t>) </a:t>
            </a:r>
          </a:p>
          <a:p>
            <a:pPr marL="228600" indent="-228600">
              <a:lnSpc>
                <a:spcPct val="90000"/>
              </a:lnSpc>
            </a:pPr>
            <a:r>
              <a:rPr lang="en-US" sz="1800" dirty="0" smtClean="0"/>
              <a:t>Leukocytes ingest offending agents (phagocytosis), kill microbes, and degrade necrotic tissue and foreign antigens</a:t>
            </a:r>
          </a:p>
          <a:p>
            <a:pPr marL="228600" indent="-228600">
              <a:lnSpc>
                <a:spcPct val="90000"/>
              </a:lnSpc>
            </a:pPr>
            <a:r>
              <a:rPr lang="en-US" sz="1800" dirty="0" smtClean="0"/>
              <a:t>There is a balance between the helpful and harmful effects of </a:t>
            </a:r>
            <a:r>
              <a:rPr lang="en-US" sz="1800" dirty="0" err="1" smtClean="0"/>
              <a:t>extravasated</a:t>
            </a:r>
            <a:r>
              <a:rPr lang="en-US" sz="1800" dirty="0" smtClean="0"/>
              <a:t> leukocytes</a:t>
            </a:r>
          </a:p>
        </p:txBody>
      </p:sp>
      <p:pic>
        <p:nvPicPr>
          <p:cNvPr id="2050" name="Picture 2" descr="C:\Users\jvelkey\Documents\TEACHING\Pathology\robbinsBasicPath-images\S9781416029731-002-f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722" y="2821022"/>
            <a:ext cx="7182678" cy="3986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02375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182563"/>
            <a:ext cx="9144000" cy="1143001"/>
          </a:xfrm>
        </p:spPr>
        <p:txBody>
          <a:bodyPr/>
          <a:lstStyle/>
          <a:p>
            <a:r>
              <a:rPr lang="en-US" smtClean="0"/>
              <a:t>Neutrophil Morphology</a:t>
            </a:r>
          </a:p>
        </p:txBody>
      </p:sp>
      <p:pic>
        <p:nvPicPr>
          <p:cNvPr id="16387" name="Picture 3" descr="inflammation lecture-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079" y="1143001"/>
            <a:ext cx="6110111" cy="517366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68388" name="Text Box 4"/>
          <p:cNvSpPr txBox="1">
            <a:spLocks noChangeArrowheads="1"/>
          </p:cNvSpPr>
          <p:nvPr/>
        </p:nvSpPr>
        <p:spPr bwMode="auto">
          <a:xfrm>
            <a:off x="2051755" y="4525963"/>
            <a:ext cx="1351652" cy="369332"/>
          </a:xfrm>
          <a:prstGeom prst="rect">
            <a:avLst/>
          </a:prstGeom>
          <a:noFill/>
          <a:ln w="12700">
            <a:noFill/>
            <a:miter lim="800000"/>
            <a:headEnd/>
            <a:tailEnd/>
          </a:ln>
          <a:effectLst/>
        </p:spPr>
        <p:txBody>
          <a:bodyPr wrap="none">
            <a:spAutoFit/>
          </a:bodyPr>
          <a:lstStyle/>
          <a:p>
            <a:pPr eaLnBrk="0" hangingPunct="0">
              <a:defRPr/>
            </a:pPr>
            <a:r>
              <a:rPr lang="en-US" sz="1800">
                <a:solidFill>
                  <a:srgbClr val="000000"/>
                </a:solidFill>
                <a:effectLst>
                  <a:outerShdw blurRad="38100" dist="38100" dir="2700000" algn="tl">
                    <a:srgbClr val="FFFFFF"/>
                  </a:outerShdw>
                </a:effectLst>
                <a:latin typeface="Arial" charset="0"/>
              </a:rPr>
              <a:t>Neutrophils</a:t>
            </a:r>
          </a:p>
        </p:txBody>
      </p:sp>
      <p:sp>
        <p:nvSpPr>
          <p:cNvPr id="1168389" name="Line 5"/>
          <p:cNvSpPr>
            <a:spLocks noChangeShapeType="1"/>
          </p:cNvSpPr>
          <p:nvPr/>
        </p:nvSpPr>
        <p:spPr bwMode="auto">
          <a:xfrm flipV="1">
            <a:off x="3270956" y="4343400"/>
            <a:ext cx="570089" cy="274638"/>
          </a:xfrm>
          <a:prstGeom prst="line">
            <a:avLst/>
          </a:prstGeom>
          <a:noFill/>
          <a:ln w="38100">
            <a:solidFill>
              <a:srgbClr val="000000"/>
            </a:solidFill>
            <a:round/>
            <a:headEnd/>
            <a:tailEnd type="triangle" w="med" len="med"/>
          </a:ln>
          <a:effectLst/>
        </p:spPr>
        <p:txBody>
          <a:bodyPr/>
          <a:lstStyle/>
          <a:p>
            <a:pPr eaLnBrk="0" hangingPunct="0">
              <a:defRPr/>
            </a:pPr>
            <a:endParaRPr lang="en-US">
              <a:effectLst>
                <a:outerShdw blurRad="38100" dist="38100" dir="2700000" algn="tl">
                  <a:srgbClr val="000000">
                    <a:alpha val="43137"/>
                  </a:srgbClr>
                </a:outerShdw>
              </a:effectLst>
            </a:endParaRPr>
          </a:p>
        </p:txBody>
      </p:sp>
      <p:sp>
        <p:nvSpPr>
          <p:cNvPr id="1168390" name="Line 6"/>
          <p:cNvSpPr>
            <a:spLocks noChangeShapeType="1"/>
          </p:cNvSpPr>
          <p:nvPr/>
        </p:nvSpPr>
        <p:spPr bwMode="auto">
          <a:xfrm>
            <a:off x="3320346" y="4708525"/>
            <a:ext cx="488244" cy="0"/>
          </a:xfrm>
          <a:prstGeom prst="line">
            <a:avLst/>
          </a:prstGeom>
          <a:noFill/>
          <a:ln w="38100">
            <a:solidFill>
              <a:srgbClr val="000000"/>
            </a:solidFill>
            <a:round/>
            <a:headEnd/>
            <a:tailEnd type="triangle" w="med" len="med"/>
          </a:ln>
          <a:effectLst/>
        </p:spPr>
        <p:txBody>
          <a:bodyPr/>
          <a:lstStyle/>
          <a:p>
            <a:pPr eaLnBrk="0" hangingPunct="0">
              <a:defRPr/>
            </a:pPr>
            <a:endParaRPr lang="en-US">
              <a:effectLst>
                <a:outerShdw blurRad="38100" dist="38100" dir="2700000" algn="tl">
                  <a:srgbClr val="000000">
                    <a:alpha val="43137"/>
                  </a:srgbClr>
                </a:outerShdw>
              </a:effectLst>
            </a:endParaRPr>
          </a:p>
        </p:txBody>
      </p:sp>
      <p:sp>
        <p:nvSpPr>
          <p:cNvPr id="1168391" name="Text Box 7"/>
          <p:cNvSpPr txBox="1">
            <a:spLocks noChangeArrowheads="1"/>
          </p:cNvSpPr>
          <p:nvPr/>
        </p:nvSpPr>
        <p:spPr bwMode="auto">
          <a:xfrm>
            <a:off x="5157611" y="4343401"/>
            <a:ext cx="1249060" cy="369332"/>
          </a:xfrm>
          <a:prstGeom prst="rect">
            <a:avLst/>
          </a:prstGeom>
          <a:noFill/>
          <a:ln w="12700">
            <a:noFill/>
            <a:miter lim="800000"/>
            <a:headEnd/>
            <a:tailEnd/>
          </a:ln>
          <a:effectLst/>
        </p:spPr>
        <p:txBody>
          <a:bodyPr wrap="none">
            <a:spAutoFit/>
          </a:bodyPr>
          <a:lstStyle/>
          <a:p>
            <a:pPr eaLnBrk="0" hangingPunct="0">
              <a:defRPr/>
            </a:pPr>
            <a:r>
              <a:rPr lang="en-US" sz="1800">
                <a:solidFill>
                  <a:srgbClr val="000000"/>
                </a:solidFill>
                <a:effectLst>
                  <a:outerShdw blurRad="38100" dist="38100" dir="2700000" algn="tl">
                    <a:srgbClr val="FFFFFF"/>
                  </a:outerShdw>
                </a:effectLst>
                <a:latin typeface="Arial" charset="0"/>
              </a:rPr>
              <a:t>Eosinophil</a:t>
            </a:r>
          </a:p>
        </p:txBody>
      </p:sp>
      <p:sp>
        <p:nvSpPr>
          <p:cNvPr id="1168392" name="Line 8"/>
          <p:cNvSpPr>
            <a:spLocks noChangeShapeType="1"/>
          </p:cNvSpPr>
          <p:nvPr/>
        </p:nvSpPr>
        <p:spPr bwMode="auto">
          <a:xfrm flipH="1">
            <a:off x="4696178" y="4525963"/>
            <a:ext cx="486834" cy="0"/>
          </a:xfrm>
          <a:prstGeom prst="line">
            <a:avLst/>
          </a:prstGeom>
          <a:noFill/>
          <a:ln w="38100">
            <a:solidFill>
              <a:srgbClr val="000000"/>
            </a:solidFill>
            <a:round/>
            <a:headEnd/>
            <a:tailEnd type="triangle" w="med" len="med"/>
          </a:ln>
          <a:effectLst/>
        </p:spPr>
        <p:txBody>
          <a:bodyPr/>
          <a:lstStyle/>
          <a:p>
            <a:pPr eaLnBrk="0" hangingPunct="0">
              <a:defRPr/>
            </a:pPr>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913855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hapter 001 - Figure 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667000"/>
            <a:ext cx="8324850"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title"/>
          </p:nvPr>
        </p:nvSpPr>
        <p:spPr>
          <a:xfrm>
            <a:off x="0" y="609600"/>
            <a:ext cx="9144000" cy="1143000"/>
          </a:xfrm>
        </p:spPr>
        <p:txBody>
          <a:bodyPr>
            <a:normAutofit fontScale="90000"/>
          </a:bodyPr>
          <a:lstStyle/>
          <a:p>
            <a:r>
              <a:rPr lang="en-US" sz="4000" smtClean="0"/>
              <a:t>Physiologic hypertrophy </a:t>
            </a:r>
            <a:br>
              <a:rPr lang="en-US" sz="4000" smtClean="0"/>
            </a:br>
            <a:r>
              <a:rPr lang="en-US" sz="4000" smtClean="0"/>
              <a:t>Gravid uterus and Normal uterus</a:t>
            </a:r>
          </a:p>
        </p:txBody>
      </p:sp>
    </p:spTree>
    <p:extLst>
      <p:ext uri="{BB962C8B-B14F-4D97-AF65-F5344CB8AC3E}">
        <p14:creationId xmlns:p14="http://schemas.microsoft.com/office/powerpoint/2010/main" val="26880282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253067" y="0"/>
            <a:ext cx="6637867" cy="1143000"/>
          </a:xfrm>
        </p:spPr>
        <p:txBody>
          <a:bodyPr/>
          <a:lstStyle/>
          <a:p>
            <a:r>
              <a:rPr lang="en-US" smtClean="0"/>
              <a:t>Leukocyte Margination</a:t>
            </a:r>
          </a:p>
        </p:txBody>
      </p:sp>
      <p:pic>
        <p:nvPicPr>
          <p:cNvPr id="23555" name="Picture 3"/>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1862667" y="1295401"/>
            <a:ext cx="5418667" cy="49625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559" name="Text Box 3076"/>
          <p:cNvSpPr txBox="1">
            <a:spLocks noChangeArrowheads="1"/>
          </p:cNvSpPr>
          <p:nvPr/>
        </p:nvSpPr>
        <p:spPr bwMode="auto">
          <a:xfrm>
            <a:off x="2444044" y="6324600"/>
            <a:ext cx="4634089"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4400" b="1">
                <a:solidFill>
                  <a:schemeClr val="tx2"/>
                </a:solidFill>
                <a:latin typeface="Book Antiqua" pitchFamily="18" charset="0"/>
              </a:defRPr>
            </a:lvl1pPr>
            <a:lvl2pPr marL="742950" indent="-285750" eaLnBrk="0" hangingPunct="0">
              <a:defRPr sz="4400" b="1">
                <a:solidFill>
                  <a:schemeClr val="tx2"/>
                </a:solidFill>
                <a:latin typeface="Book Antiqua" pitchFamily="18" charset="0"/>
              </a:defRPr>
            </a:lvl2pPr>
            <a:lvl3pPr marL="1143000" indent="-228600" eaLnBrk="0" hangingPunct="0">
              <a:defRPr sz="4400" b="1">
                <a:solidFill>
                  <a:schemeClr val="tx2"/>
                </a:solidFill>
                <a:latin typeface="Book Antiqua" pitchFamily="18" charset="0"/>
              </a:defRPr>
            </a:lvl3pPr>
            <a:lvl4pPr marL="1600200" indent="-228600" eaLnBrk="0" hangingPunct="0">
              <a:defRPr sz="4400" b="1">
                <a:solidFill>
                  <a:schemeClr val="tx2"/>
                </a:solidFill>
                <a:latin typeface="Book Antiqua" pitchFamily="18" charset="0"/>
              </a:defRPr>
            </a:lvl4pPr>
            <a:lvl5pPr marL="2057400" indent="-228600" eaLnBrk="0" hangingPunct="0">
              <a:defRPr sz="4400" b="1">
                <a:solidFill>
                  <a:schemeClr val="tx2"/>
                </a:solidFill>
                <a:latin typeface="Book Antiqua" pitchFamily="18" charset="0"/>
              </a:defRPr>
            </a:lvl5pPr>
            <a:lvl6pPr marL="2514600" indent="-228600" eaLnBrk="0" fontAlgn="base" hangingPunct="0">
              <a:spcBef>
                <a:spcPct val="0"/>
              </a:spcBef>
              <a:spcAft>
                <a:spcPct val="0"/>
              </a:spcAft>
              <a:defRPr sz="4400" b="1">
                <a:solidFill>
                  <a:schemeClr val="tx2"/>
                </a:solidFill>
                <a:latin typeface="Book Antiqua" pitchFamily="18" charset="0"/>
              </a:defRPr>
            </a:lvl6pPr>
            <a:lvl7pPr marL="2971800" indent="-228600" eaLnBrk="0" fontAlgn="base" hangingPunct="0">
              <a:spcBef>
                <a:spcPct val="0"/>
              </a:spcBef>
              <a:spcAft>
                <a:spcPct val="0"/>
              </a:spcAft>
              <a:defRPr sz="4400" b="1">
                <a:solidFill>
                  <a:schemeClr val="tx2"/>
                </a:solidFill>
                <a:latin typeface="Book Antiqua" pitchFamily="18" charset="0"/>
              </a:defRPr>
            </a:lvl7pPr>
            <a:lvl8pPr marL="3429000" indent="-228600" eaLnBrk="0" fontAlgn="base" hangingPunct="0">
              <a:spcBef>
                <a:spcPct val="0"/>
              </a:spcBef>
              <a:spcAft>
                <a:spcPct val="0"/>
              </a:spcAft>
              <a:defRPr sz="4400" b="1">
                <a:solidFill>
                  <a:schemeClr val="tx2"/>
                </a:solidFill>
                <a:latin typeface="Book Antiqua" pitchFamily="18" charset="0"/>
              </a:defRPr>
            </a:lvl8pPr>
            <a:lvl9pPr marL="3886200" indent="-228600" eaLnBrk="0" fontAlgn="base" hangingPunct="0">
              <a:spcBef>
                <a:spcPct val="0"/>
              </a:spcBef>
              <a:spcAft>
                <a:spcPct val="0"/>
              </a:spcAft>
              <a:defRPr sz="4400" b="1">
                <a:solidFill>
                  <a:schemeClr val="tx2"/>
                </a:solidFill>
                <a:latin typeface="Book Antiqua" pitchFamily="18" charset="0"/>
              </a:defRPr>
            </a:lvl9pPr>
          </a:lstStyle>
          <a:p>
            <a:r>
              <a:rPr lang="en-US" sz="1600">
                <a:solidFill>
                  <a:srgbClr val="000000"/>
                </a:solidFill>
                <a:latin typeface="Times New Roman" pitchFamily="18" charset="0"/>
              </a:rPr>
              <a:t>Photomicrograph courtesy of Dr. James G. Lewis</a:t>
            </a:r>
          </a:p>
        </p:txBody>
      </p:sp>
    </p:spTree>
    <p:extLst>
      <p:ext uri="{BB962C8B-B14F-4D97-AF65-F5344CB8AC3E}">
        <p14:creationId xmlns:p14="http://schemas.microsoft.com/office/powerpoint/2010/main" val="42628137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074"/>
          <p:cNvSpPr>
            <a:spLocks noGrp="1" noChangeArrowheads="1"/>
          </p:cNvSpPr>
          <p:nvPr>
            <p:ph type="title"/>
          </p:nvPr>
        </p:nvSpPr>
        <p:spPr>
          <a:xfrm>
            <a:off x="1388533" y="-76200"/>
            <a:ext cx="6231467" cy="1143000"/>
          </a:xfrm>
        </p:spPr>
        <p:txBody>
          <a:bodyPr/>
          <a:lstStyle/>
          <a:p>
            <a:r>
              <a:rPr lang="en-US" smtClean="0"/>
              <a:t>Leukocyte Diapedesis</a:t>
            </a:r>
          </a:p>
        </p:txBody>
      </p:sp>
      <p:pic>
        <p:nvPicPr>
          <p:cNvPr id="24579" name="Picture 3075"/>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1823156" y="1219201"/>
            <a:ext cx="5486400" cy="49561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580" name="Text Box 3076"/>
          <p:cNvSpPr txBox="1">
            <a:spLocks noChangeArrowheads="1"/>
          </p:cNvSpPr>
          <p:nvPr/>
        </p:nvSpPr>
        <p:spPr bwMode="auto">
          <a:xfrm>
            <a:off x="2472267" y="6324600"/>
            <a:ext cx="4634089"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4400" b="1">
                <a:solidFill>
                  <a:schemeClr val="tx2"/>
                </a:solidFill>
                <a:latin typeface="Book Antiqua" pitchFamily="18" charset="0"/>
              </a:defRPr>
            </a:lvl1pPr>
            <a:lvl2pPr marL="742950" indent="-285750" eaLnBrk="0" hangingPunct="0">
              <a:defRPr sz="4400" b="1">
                <a:solidFill>
                  <a:schemeClr val="tx2"/>
                </a:solidFill>
                <a:latin typeface="Book Antiqua" pitchFamily="18" charset="0"/>
              </a:defRPr>
            </a:lvl2pPr>
            <a:lvl3pPr marL="1143000" indent="-228600" eaLnBrk="0" hangingPunct="0">
              <a:defRPr sz="4400" b="1">
                <a:solidFill>
                  <a:schemeClr val="tx2"/>
                </a:solidFill>
                <a:latin typeface="Book Antiqua" pitchFamily="18" charset="0"/>
              </a:defRPr>
            </a:lvl3pPr>
            <a:lvl4pPr marL="1600200" indent="-228600" eaLnBrk="0" hangingPunct="0">
              <a:defRPr sz="4400" b="1">
                <a:solidFill>
                  <a:schemeClr val="tx2"/>
                </a:solidFill>
                <a:latin typeface="Book Antiqua" pitchFamily="18" charset="0"/>
              </a:defRPr>
            </a:lvl4pPr>
            <a:lvl5pPr marL="2057400" indent="-228600" eaLnBrk="0" hangingPunct="0">
              <a:defRPr sz="4400" b="1">
                <a:solidFill>
                  <a:schemeClr val="tx2"/>
                </a:solidFill>
                <a:latin typeface="Book Antiqua" pitchFamily="18" charset="0"/>
              </a:defRPr>
            </a:lvl5pPr>
            <a:lvl6pPr marL="2514600" indent="-228600" eaLnBrk="0" fontAlgn="base" hangingPunct="0">
              <a:spcBef>
                <a:spcPct val="0"/>
              </a:spcBef>
              <a:spcAft>
                <a:spcPct val="0"/>
              </a:spcAft>
              <a:defRPr sz="4400" b="1">
                <a:solidFill>
                  <a:schemeClr val="tx2"/>
                </a:solidFill>
                <a:latin typeface="Book Antiqua" pitchFamily="18" charset="0"/>
              </a:defRPr>
            </a:lvl6pPr>
            <a:lvl7pPr marL="2971800" indent="-228600" eaLnBrk="0" fontAlgn="base" hangingPunct="0">
              <a:spcBef>
                <a:spcPct val="0"/>
              </a:spcBef>
              <a:spcAft>
                <a:spcPct val="0"/>
              </a:spcAft>
              <a:defRPr sz="4400" b="1">
                <a:solidFill>
                  <a:schemeClr val="tx2"/>
                </a:solidFill>
                <a:latin typeface="Book Antiqua" pitchFamily="18" charset="0"/>
              </a:defRPr>
            </a:lvl7pPr>
            <a:lvl8pPr marL="3429000" indent="-228600" eaLnBrk="0" fontAlgn="base" hangingPunct="0">
              <a:spcBef>
                <a:spcPct val="0"/>
              </a:spcBef>
              <a:spcAft>
                <a:spcPct val="0"/>
              </a:spcAft>
              <a:defRPr sz="4400" b="1">
                <a:solidFill>
                  <a:schemeClr val="tx2"/>
                </a:solidFill>
                <a:latin typeface="Book Antiqua" pitchFamily="18" charset="0"/>
              </a:defRPr>
            </a:lvl8pPr>
            <a:lvl9pPr marL="3886200" indent="-228600" eaLnBrk="0" fontAlgn="base" hangingPunct="0">
              <a:spcBef>
                <a:spcPct val="0"/>
              </a:spcBef>
              <a:spcAft>
                <a:spcPct val="0"/>
              </a:spcAft>
              <a:defRPr sz="4400" b="1">
                <a:solidFill>
                  <a:schemeClr val="tx2"/>
                </a:solidFill>
                <a:latin typeface="Book Antiqua" pitchFamily="18" charset="0"/>
              </a:defRPr>
            </a:lvl9pPr>
          </a:lstStyle>
          <a:p>
            <a:r>
              <a:rPr lang="en-US" sz="1600">
                <a:solidFill>
                  <a:srgbClr val="000000"/>
                </a:solidFill>
                <a:latin typeface="Times New Roman" pitchFamily="18" charset="0"/>
              </a:rPr>
              <a:t>Photomicrograph courtesy of Dr. James G. Lewis</a:t>
            </a:r>
          </a:p>
        </p:txBody>
      </p:sp>
    </p:spTree>
    <p:extLst>
      <p:ext uri="{BB962C8B-B14F-4D97-AF65-F5344CB8AC3E}">
        <p14:creationId xmlns:p14="http://schemas.microsoft.com/office/powerpoint/2010/main" val="133303637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70933" y="295275"/>
            <a:ext cx="8534400" cy="1143000"/>
          </a:xfrm>
        </p:spPr>
        <p:txBody>
          <a:bodyPr/>
          <a:lstStyle/>
          <a:p>
            <a:r>
              <a:rPr lang="en-US" smtClean="0"/>
              <a:t>Sequence of Leukocyte Emigration</a:t>
            </a:r>
          </a:p>
        </p:txBody>
      </p:sp>
      <p:sp>
        <p:nvSpPr>
          <p:cNvPr id="26627" name="Rectangle 3"/>
          <p:cNvSpPr>
            <a:spLocks noGrp="1" noChangeArrowheads="1"/>
          </p:cNvSpPr>
          <p:nvPr>
            <p:ph type="body" idx="1"/>
          </p:nvPr>
        </p:nvSpPr>
        <p:spPr>
          <a:xfrm>
            <a:off x="1083734" y="2057400"/>
            <a:ext cx="7382933" cy="4114800"/>
          </a:xfrm>
        </p:spPr>
        <p:txBody>
          <a:bodyPr/>
          <a:lstStyle/>
          <a:p>
            <a:r>
              <a:rPr lang="en-US" smtClean="0"/>
              <a:t>Neutrophils predominate during the </a:t>
            </a:r>
            <a:br>
              <a:rPr lang="en-US" smtClean="0"/>
            </a:br>
            <a:r>
              <a:rPr lang="en-US" smtClean="0"/>
              <a:t>first 6 to 24 hours</a:t>
            </a:r>
          </a:p>
          <a:p>
            <a:r>
              <a:rPr lang="en-US" smtClean="0"/>
              <a:t>Monocytes in 24 to 48 hours </a:t>
            </a:r>
          </a:p>
          <a:p>
            <a:r>
              <a:rPr lang="en-US" smtClean="0"/>
              <a:t>Induction/activation of different adhesion molecule pairs and specific chemotactic factors in different phases of inflammation</a:t>
            </a:r>
          </a:p>
        </p:txBody>
      </p:sp>
    </p:spTree>
    <p:extLst>
      <p:ext uri="{BB962C8B-B14F-4D97-AF65-F5344CB8AC3E}">
        <p14:creationId xmlns:p14="http://schemas.microsoft.com/office/powerpoint/2010/main" val="208881073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782462" y="11349"/>
            <a:ext cx="7579077" cy="1371600"/>
          </a:xfrm>
        </p:spPr>
        <p:txBody>
          <a:bodyPr/>
          <a:lstStyle/>
          <a:p>
            <a:r>
              <a:rPr lang="en-US" dirty="0" smtClean="0"/>
              <a:t>Sequence of Events - Injury</a:t>
            </a:r>
          </a:p>
        </p:txBody>
      </p:sp>
      <p:pic>
        <p:nvPicPr>
          <p:cNvPr id="5" name="Picture 2" descr="C:\Users\jvelkey\Documents\TEACHING\Pathology\robbinsBasicPath-images\S9781416029731-002-f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127" y="1752599"/>
            <a:ext cx="8355673" cy="3279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80279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609600" y="-152400"/>
            <a:ext cx="7924800" cy="1143000"/>
          </a:xfrm>
        </p:spPr>
        <p:txBody>
          <a:bodyPr/>
          <a:lstStyle/>
          <a:p>
            <a:r>
              <a:rPr lang="en-US" dirty="0" smtClean="0"/>
              <a:t>Sequence of Events - Infection</a:t>
            </a:r>
          </a:p>
        </p:txBody>
      </p:sp>
      <p:pic>
        <p:nvPicPr>
          <p:cNvPr id="295939" name="Picture 3" descr="AP graph 04-2010_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914400"/>
            <a:ext cx="8125178" cy="5418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47467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97745" y="228600"/>
            <a:ext cx="8771467" cy="1143000"/>
          </a:xfrm>
        </p:spPr>
        <p:txBody>
          <a:bodyPr/>
          <a:lstStyle/>
          <a:p>
            <a:r>
              <a:rPr lang="en-US" smtClean="0"/>
              <a:t>Outcomes of Acute Inflammation</a:t>
            </a:r>
          </a:p>
        </p:txBody>
      </p:sp>
      <p:sp>
        <p:nvSpPr>
          <p:cNvPr id="28675" name="Rectangle 3"/>
          <p:cNvSpPr>
            <a:spLocks noGrp="1" noChangeArrowheads="1"/>
          </p:cNvSpPr>
          <p:nvPr>
            <p:ph type="body" idx="1"/>
          </p:nvPr>
        </p:nvSpPr>
        <p:spPr>
          <a:xfrm>
            <a:off x="1144412" y="1692275"/>
            <a:ext cx="7329311" cy="4114800"/>
          </a:xfrm>
        </p:spPr>
        <p:txBody>
          <a:bodyPr/>
          <a:lstStyle/>
          <a:p>
            <a:pPr>
              <a:lnSpc>
                <a:spcPct val="90000"/>
              </a:lnSpc>
            </a:pPr>
            <a:r>
              <a:rPr lang="en-US" dirty="0" smtClean="0"/>
              <a:t>Complete resolution</a:t>
            </a:r>
          </a:p>
          <a:p>
            <a:pPr>
              <a:lnSpc>
                <a:spcPct val="90000"/>
              </a:lnSpc>
            </a:pPr>
            <a:r>
              <a:rPr lang="en-US" dirty="0" smtClean="0"/>
              <a:t>Abscess formation</a:t>
            </a:r>
          </a:p>
          <a:p>
            <a:pPr>
              <a:lnSpc>
                <a:spcPct val="90000"/>
              </a:lnSpc>
            </a:pPr>
            <a:r>
              <a:rPr lang="en-US" dirty="0" smtClean="0"/>
              <a:t>Fibrosis </a:t>
            </a:r>
          </a:p>
          <a:p>
            <a:pPr lvl="1">
              <a:lnSpc>
                <a:spcPct val="90000"/>
              </a:lnSpc>
            </a:pPr>
            <a:r>
              <a:rPr lang="en-US" dirty="0" smtClean="0"/>
              <a:t>After substantial tissue destruction</a:t>
            </a:r>
          </a:p>
          <a:p>
            <a:pPr lvl="1">
              <a:lnSpc>
                <a:spcPct val="90000"/>
              </a:lnSpc>
            </a:pPr>
            <a:r>
              <a:rPr lang="en-US" dirty="0" smtClean="0"/>
              <a:t>In tissues that do not regenerate</a:t>
            </a:r>
          </a:p>
          <a:p>
            <a:pPr lvl="1">
              <a:lnSpc>
                <a:spcPct val="90000"/>
              </a:lnSpc>
            </a:pPr>
            <a:r>
              <a:rPr lang="en-US" dirty="0" smtClean="0"/>
              <a:t> After abundant fibrin exudation, especially in serous cavities (pleura, peritoneum)</a:t>
            </a:r>
          </a:p>
          <a:p>
            <a:pPr>
              <a:lnSpc>
                <a:spcPct val="90000"/>
              </a:lnSpc>
            </a:pPr>
            <a:r>
              <a:rPr lang="en-US" dirty="0" smtClean="0"/>
              <a:t>Progression to chronic inflammation</a:t>
            </a:r>
          </a:p>
        </p:txBody>
      </p:sp>
    </p:spTree>
    <p:extLst>
      <p:ext uri="{BB962C8B-B14F-4D97-AF65-F5344CB8AC3E}">
        <p14:creationId xmlns:p14="http://schemas.microsoft.com/office/powerpoint/2010/main" val="421140191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Chapter 002 - Figure 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3500"/>
            <a:ext cx="6907877" cy="552450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pic>
        <p:nvPicPr>
          <p:cNvPr id="4098" name="Picture 2" descr="C:\Users\jvelkey\Documents\TEACHING\Pathology\robbinsBasicPath-images\S9781416029731-002-f0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3687033"/>
            <a:ext cx="2378413" cy="25613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76200"/>
            <a:ext cx="9144000" cy="1143000"/>
          </a:xfrm>
        </p:spPr>
        <p:txBody>
          <a:bodyPr>
            <a:normAutofit fontScale="90000"/>
          </a:bodyPr>
          <a:lstStyle/>
          <a:p>
            <a:r>
              <a:rPr lang="en-US" sz="4000" b="1" dirty="0" smtClean="0"/>
              <a:t>Types of Inflammation</a:t>
            </a:r>
            <a:r>
              <a:rPr lang="en-US" dirty="0" smtClean="0"/>
              <a:t>: </a:t>
            </a:r>
            <a:r>
              <a:rPr lang="en-US" sz="3600" dirty="0" smtClean="0"/>
              <a:t>acute vs. chronic</a:t>
            </a:r>
            <a:r>
              <a:rPr lang="en-US" dirty="0" smtClean="0"/>
              <a:t/>
            </a:r>
            <a:br>
              <a:rPr lang="en-US" dirty="0" smtClean="0"/>
            </a:br>
            <a:r>
              <a:rPr lang="en-US" sz="4000" b="1" dirty="0" smtClean="0"/>
              <a:t>Types of repair</a:t>
            </a:r>
            <a:r>
              <a:rPr lang="en-US" sz="4000" dirty="0" smtClean="0"/>
              <a:t>: </a:t>
            </a:r>
            <a:r>
              <a:rPr lang="en-US" sz="3600" dirty="0" smtClean="0"/>
              <a:t>resolution vs. organization (fibrosis)</a:t>
            </a:r>
            <a:endParaRPr lang="en-US" sz="3600" dirty="0"/>
          </a:p>
        </p:txBody>
      </p:sp>
      <p:sp>
        <p:nvSpPr>
          <p:cNvPr id="4" name="Arc 3"/>
          <p:cNvSpPr/>
          <p:nvPr/>
        </p:nvSpPr>
        <p:spPr>
          <a:xfrm>
            <a:off x="5334000" y="1676400"/>
            <a:ext cx="2743200" cy="3810000"/>
          </a:xfrm>
          <a:prstGeom prst="arc">
            <a:avLst>
              <a:gd name="adj1" fmla="val 16247145"/>
              <a:gd name="adj2" fmla="val 21553232"/>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4730963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fontScale="90000"/>
          </a:bodyPr>
          <a:lstStyle/>
          <a:p>
            <a:r>
              <a:rPr lang="en-US" sz="3600" smtClean="0"/>
              <a:t>Morphologic Patterns of Acute Inflammation</a:t>
            </a:r>
          </a:p>
        </p:txBody>
      </p:sp>
      <p:sp>
        <p:nvSpPr>
          <p:cNvPr id="30723" name="Rectangle 3"/>
          <p:cNvSpPr>
            <a:spLocks noGrp="1" noChangeArrowheads="1"/>
          </p:cNvSpPr>
          <p:nvPr>
            <p:ph type="body" idx="1"/>
          </p:nvPr>
        </p:nvSpPr>
        <p:spPr>
          <a:xfrm>
            <a:off x="670278" y="1436688"/>
            <a:ext cx="8195733" cy="4114800"/>
          </a:xfrm>
        </p:spPr>
        <p:txBody>
          <a:bodyPr>
            <a:normAutofit fontScale="92500" lnSpcReduction="10000"/>
          </a:bodyPr>
          <a:lstStyle/>
          <a:p>
            <a:pPr>
              <a:lnSpc>
                <a:spcPct val="90000"/>
              </a:lnSpc>
            </a:pPr>
            <a:r>
              <a:rPr lang="en-US" smtClean="0"/>
              <a:t>Serous inflammation: Outpouring of thin fluid (serous effusion, blisters)</a:t>
            </a:r>
          </a:p>
          <a:p>
            <a:pPr>
              <a:lnSpc>
                <a:spcPct val="90000"/>
              </a:lnSpc>
            </a:pPr>
            <a:r>
              <a:rPr lang="en-US" smtClean="0"/>
              <a:t>Fibrinous inflammation: Body cavities; leakage of fibrin; may lead to scar tissue (adhesions)</a:t>
            </a:r>
          </a:p>
          <a:p>
            <a:pPr>
              <a:lnSpc>
                <a:spcPct val="90000"/>
              </a:lnSpc>
            </a:pPr>
            <a:r>
              <a:rPr lang="en-US" smtClean="0"/>
              <a:t>Suppurative (purulent) inflammation: Pus or purulent exudate (neutrophils, debris, edema fluid); abscess: localized collections of pus</a:t>
            </a:r>
          </a:p>
          <a:p>
            <a:pPr>
              <a:lnSpc>
                <a:spcPct val="90000"/>
              </a:lnSpc>
            </a:pPr>
            <a:r>
              <a:rPr lang="en-US" smtClean="0"/>
              <a:t>Ulcers: Local defect of the surface of an organ or tissue produced by the sloughing (shedding) of inflammatory necrotic tissue</a:t>
            </a:r>
          </a:p>
          <a:p>
            <a:pPr>
              <a:lnSpc>
                <a:spcPct val="90000"/>
              </a:lnSpc>
            </a:pPr>
            <a:endParaRPr lang="en-US" smtClean="0"/>
          </a:p>
          <a:p>
            <a:pPr>
              <a:lnSpc>
                <a:spcPct val="90000"/>
              </a:lnSpc>
            </a:pPr>
            <a:endParaRPr lang="en-US" sz="2800" smtClean="0"/>
          </a:p>
          <a:p>
            <a:pPr lvl="1">
              <a:lnSpc>
                <a:spcPct val="90000"/>
              </a:lnSpc>
            </a:pPr>
            <a:endParaRPr lang="en-US" sz="2400" smtClean="0"/>
          </a:p>
          <a:p>
            <a:pPr>
              <a:lnSpc>
                <a:spcPct val="90000"/>
              </a:lnSpc>
            </a:pPr>
            <a:endParaRPr lang="en-US" sz="2800" smtClean="0"/>
          </a:p>
        </p:txBody>
      </p:sp>
    </p:spTree>
    <p:extLst>
      <p:ext uri="{BB962C8B-B14F-4D97-AF65-F5344CB8AC3E}">
        <p14:creationId xmlns:p14="http://schemas.microsoft.com/office/powerpoint/2010/main" val="81180460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AD-07-077-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444" y="1187451"/>
            <a:ext cx="6746523" cy="50768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747" name="Rectangle 4"/>
          <p:cNvSpPr>
            <a:spLocks noGrp="1" noChangeArrowheads="1"/>
          </p:cNvSpPr>
          <p:nvPr>
            <p:ph type="title"/>
          </p:nvPr>
        </p:nvSpPr>
        <p:spPr>
          <a:xfrm>
            <a:off x="0" y="-136525"/>
            <a:ext cx="9144000" cy="1143000"/>
          </a:xfrm>
        </p:spPr>
        <p:txBody>
          <a:bodyPr/>
          <a:lstStyle/>
          <a:p>
            <a:r>
              <a:rPr lang="en-US" smtClean="0"/>
              <a:t>Fibrinous Pericarditis</a:t>
            </a:r>
          </a:p>
        </p:txBody>
      </p:sp>
    </p:spTree>
    <p:extLst>
      <p:ext uri="{BB962C8B-B14F-4D97-AF65-F5344CB8AC3E}">
        <p14:creationId xmlns:p14="http://schemas.microsoft.com/office/powerpoint/2010/main" val="401683592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AD-07-077-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845" y="1235076"/>
            <a:ext cx="6680200" cy="502761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771" name="Rectangle 4"/>
          <p:cNvSpPr>
            <a:spLocks noGrp="1" noChangeArrowheads="1"/>
          </p:cNvSpPr>
          <p:nvPr>
            <p:ph type="title"/>
          </p:nvPr>
        </p:nvSpPr>
        <p:spPr>
          <a:xfrm>
            <a:off x="0" y="-136525"/>
            <a:ext cx="9144000" cy="1143000"/>
          </a:xfrm>
        </p:spPr>
        <p:txBody>
          <a:bodyPr/>
          <a:lstStyle/>
          <a:p>
            <a:r>
              <a:rPr lang="en-US" smtClean="0"/>
              <a:t>Fibrinous Pericarditis</a:t>
            </a:r>
          </a:p>
        </p:txBody>
      </p:sp>
    </p:spTree>
    <p:extLst>
      <p:ext uri="{BB962C8B-B14F-4D97-AF65-F5344CB8AC3E}">
        <p14:creationId xmlns:p14="http://schemas.microsoft.com/office/powerpoint/2010/main" val="34269048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703263" y="914400"/>
            <a:ext cx="7772400" cy="1143000"/>
          </a:xfrm>
        </p:spPr>
        <p:txBody>
          <a:bodyPr/>
          <a:lstStyle/>
          <a:p>
            <a:r>
              <a:rPr lang="en-US" smtClean="0"/>
              <a:t>Hyperplasia</a:t>
            </a:r>
          </a:p>
        </p:txBody>
      </p:sp>
      <p:sp>
        <p:nvSpPr>
          <p:cNvPr id="11267" name="Rectangle 3"/>
          <p:cNvSpPr>
            <a:spLocks noGrp="1" noChangeArrowheads="1"/>
          </p:cNvSpPr>
          <p:nvPr>
            <p:ph type="subTitle" idx="1"/>
          </p:nvPr>
        </p:nvSpPr>
        <p:spPr>
          <a:xfrm>
            <a:off x="381000" y="2743200"/>
            <a:ext cx="8458200" cy="3581400"/>
          </a:xfrm>
        </p:spPr>
        <p:txBody>
          <a:bodyPr/>
          <a:lstStyle/>
          <a:p>
            <a:pPr indent="457200" algn="l"/>
            <a:r>
              <a:rPr lang="en-US" sz="3600" b="1" dirty="0" smtClean="0">
                <a:solidFill>
                  <a:schemeClr val="tx1"/>
                </a:solidFill>
              </a:rPr>
              <a:t>Increase  in  the  number  of  cells </a:t>
            </a:r>
          </a:p>
          <a:p>
            <a:pPr indent="457200" algn="l"/>
            <a:r>
              <a:rPr lang="en-US" sz="3600" b="1" dirty="0" smtClean="0">
                <a:solidFill>
                  <a:schemeClr val="tx1"/>
                </a:solidFill>
              </a:rPr>
              <a:t>results in increase  in  size  of  the  </a:t>
            </a:r>
          </a:p>
          <a:p>
            <a:pPr indent="457200" algn="l"/>
            <a:r>
              <a:rPr lang="en-US" sz="3600" b="1" dirty="0" smtClean="0">
                <a:solidFill>
                  <a:schemeClr val="tx1"/>
                </a:solidFill>
              </a:rPr>
              <a:t>organ.</a:t>
            </a:r>
          </a:p>
          <a:p>
            <a:pPr indent="457200" algn="l"/>
            <a:endParaRPr lang="en-US" sz="3600" b="1" dirty="0" smtClean="0">
              <a:solidFill>
                <a:schemeClr val="tx1"/>
              </a:solidFill>
            </a:endParaRPr>
          </a:p>
          <a:p>
            <a:pPr indent="457200" algn="l"/>
            <a:r>
              <a:rPr lang="en-US" sz="3600" b="1" dirty="0" smtClean="0">
                <a:solidFill>
                  <a:schemeClr val="tx1"/>
                </a:solidFill>
              </a:rPr>
              <a:t>May be Physiologic or Pathologic.</a:t>
            </a:r>
          </a:p>
          <a:p>
            <a:pPr indent="457200" algn="l"/>
            <a:endParaRPr lang="en-US" sz="3600" dirty="0" smtClean="0">
              <a:solidFill>
                <a:schemeClr val="tx1"/>
              </a:solidFill>
            </a:endParaRPr>
          </a:p>
        </p:txBody>
      </p:sp>
    </p:spTree>
    <p:extLst>
      <p:ext uri="{BB962C8B-B14F-4D97-AF65-F5344CB8AC3E}">
        <p14:creationId xmlns:p14="http://schemas.microsoft.com/office/powerpoint/2010/main" val="30672649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136525"/>
            <a:ext cx="9144000" cy="1143000"/>
          </a:xfrm>
        </p:spPr>
        <p:txBody>
          <a:bodyPr/>
          <a:lstStyle/>
          <a:p>
            <a:r>
              <a:rPr lang="en-US" smtClean="0"/>
              <a:t>Fibrinous Pleuritis</a:t>
            </a:r>
          </a:p>
        </p:txBody>
      </p:sp>
      <p:pic>
        <p:nvPicPr>
          <p:cNvPr id="33795" name="Picture 4" descr="P2150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578" y="990601"/>
            <a:ext cx="5971822" cy="53689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67106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11112"/>
            <a:ext cx="8229600" cy="1230312"/>
          </a:xfrm>
        </p:spPr>
        <p:txBody>
          <a:bodyPr>
            <a:noAutofit/>
          </a:bodyPr>
          <a:lstStyle/>
          <a:p>
            <a:r>
              <a:rPr lang="en-US" sz="3600" dirty="0" err="1" smtClean="0"/>
              <a:t>Suppurative</a:t>
            </a:r>
            <a:r>
              <a:rPr lang="en-US" sz="3600" dirty="0" smtClean="0"/>
              <a:t> (purulent) inflammation: Abscess</a:t>
            </a:r>
          </a:p>
        </p:txBody>
      </p:sp>
      <p:sp>
        <p:nvSpPr>
          <p:cNvPr id="716803" name="Rectangle 3"/>
          <p:cNvSpPr>
            <a:spLocks noChangeArrowheads="1"/>
          </p:cNvSpPr>
          <p:nvPr/>
        </p:nvSpPr>
        <p:spPr bwMode="auto">
          <a:xfrm>
            <a:off x="0" y="2372797"/>
            <a:ext cx="184731" cy="369332"/>
          </a:xfrm>
          <a:prstGeom prst="rect">
            <a:avLst/>
          </a:prstGeom>
          <a:noFill/>
          <a:ln w="12700">
            <a:noFill/>
            <a:miter lim="800000"/>
            <a:headEnd/>
            <a:tailEnd/>
          </a:ln>
          <a:effectLst/>
        </p:spPr>
        <p:txBody>
          <a:bodyPr wrap="none" anchor="ctr">
            <a:spAutoFit/>
          </a:bodyPr>
          <a:lstStyle/>
          <a:p>
            <a:pPr eaLnBrk="0" hangingPunct="0">
              <a:defRPr/>
            </a:pPr>
            <a:endParaRPr lang="en-US">
              <a:effectLst>
                <a:outerShdw blurRad="38100" dist="38100" dir="2700000" algn="tl">
                  <a:srgbClr val="000000">
                    <a:alpha val="43137"/>
                  </a:srgbClr>
                </a:outerShdw>
              </a:effectLst>
            </a:endParaRPr>
          </a:p>
        </p:txBody>
      </p:sp>
      <p:pic>
        <p:nvPicPr>
          <p:cNvPr id="34820" name="Picture 2" descr="Absc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333" y="1458912"/>
            <a:ext cx="6942667" cy="509428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46897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A-teaching-stomach ulcer-02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9079" y="1144588"/>
            <a:ext cx="6680200" cy="502761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843" name="Rectangle 4"/>
          <p:cNvSpPr>
            <a:spLocks noChangeArrowheads="1"/>
          </p:cNvSpPr>
          <p:nvPr/>
        </p:nvSpPr>
        <p:spPr bwMode="auto">
          <a:xfrm>
            <a:off x="0" y="-13652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b"/>
          <a:lstStyle/>
          <a:p>
            <a:pPr algn="ctr" eaLnBrk="0" hangingPunct="0"/>
            <a:r>
              <a:rPr lang="en-US">
                <a:solidFill>
                  <a:srgbClr val="000000"/>
                </a:solidFill>
                <a:latin typeface="Arial" charset="0"/>
              </a:rPr>
              <a:t>Gastric Ulcer</a:t>
            </a:r>
          </a:p>
        </p:txBody>
      </p:sp>
    </p:spTree>
    <p:extLst>
      <p:ext uri="{BB962C8B-B14F-4D97-AF65-F5344CB8AC3E}">
        <p14:creationId xmlns:p14="http://schemas.microsoft.com/office/powerpoint/2010/main" val="247261185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5"/>
          <p:cNvSpPr>
            <a:spLocks noGrp="1" noChangeArrowheads="1"/>
          </p:cNvSpPr>
          <p:nvPr>
            <p:ph type="title"/>
          </p:nvPr>
        </p:nvSpPr>
        <p:spPr>
          <a:xfrm>
            <a:off x="0" y="-136525"/>
            <a:ext cx="9144000" cy="1143000"/>
          </a:xfrm>
        </p:spPr>
        <p:txBody>
          <a:bodyPr/>
          <a:lstStyle/>
          <a:p>
            <a:r>
              <a:rPr lang="en-US" smtClean="0"/>
              <a:t>Gastric Ulcer</a:t>
            </a:r>
          </a:p>
        </p:txBody>
      </p:sp>
      <p:pic>
        <p:nvPicPr>
          <p:cNvPr id="39939" name="Picture 6" descr="P20500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323" y="1143001"/>
            <a:ext cx="5956300" cy="53562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58519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mtClean="0"/>
              <a:t>Systemic Manifestations</a:t>
            </a:r>
          </a:p>
        </p:txBody>
      </p:sp>
      <p:sp>
        <p:nvSpPr>
          <p:cNvPr id="40963" name="Rectangle 3"/>
          <p:cNvSpPr>
            <a:spLocks noGrp="1" noChangeArrowheads="1"/>
          </p:cNvSpPr>
          <p:nvPr>
            <p:ph type="body" idx="1"/>
          </p:nvPr>
        </p:nvSpPr>
        <p:spPr>
          <a:xfrm>
            <a:off x="575734" y="1676400"/>
            <a:ext cx="8195733" cy="4572000"/>
          </a:xfrm>
        </p:spPr>
        <p:txBody>
          <a:bodyPr/>
          <a:lstStyle/>
          <a:p>
            <a:pPr>
              <a:lnSpc>
                <a:spcPct val="90000"/>
              </a:lnSpc>
            </a:pPr>
            <a:r>
              <a:rPr lang="en-US" smtClean="0"/>
              <a:t>Endocrine and metabolic</a:t>
            </a:r>
          </a:p>
          <a:p>
            <a:pPr lvl="1">
              <a:lnSpc>
                <a:spcPct val="90000"/>
              </a:lnSpc>
            </a:pPr>
            <a:r>
              <a:rPr lang="en-US" smtClean="0"/>
              <a:t>Secretion of acute phase proteins by the liver</a:t>
            </a:r>
          </a:p>
          <a:p>
            <a:pPr lvl="1">
              <a:lnSpc>
                <a:spcPct val="90000"/>
              </a:lnSpc>
            </a:pPr>
            <a:r>
              <a:rPr lang="en-US" smtClean="0"/>
              <a:t>Increased production of glucocorticoids </a:t>
            </a:r>
            <a:br>
              <a:rPr lang="en-US" smtClean="0"/>
            </a:br>
            <a:r>
              <a:rPr lang="en-US" smtClean="0"/>
              <a:t>(stress response)</a:t>
            </a:r>
          </a:p>
          <a:p>
            <a:pPr lvl="1">
              <a:lnSpc>
                <a:spcPct val="90000"/>
              </a:lnSpc>
            </a:pPr>
            <a:r>
              <a:rPr lang="en-US" smtClean="0"/>
              <a:t>Decreased secretion of vasopressin leads to reduced volume of body fluid to be warmed</a:t>
            </a:r>
          </a:p>
          <a:p>
            <a:pPr>
              <a:lnSpc>
                <a:spcPct val="90000"/>
              </a:lnSpc>
            </a:pPr>
            <a:r>
              <a:rPr lang="en-US" smtClean="0"/>
              <a:t>Fever</a:t>
            </a:r>
          </a:p>
          <a:p>
            <a:pPr lvl="1">
              <a:lnSpc>
                <a:spcPct val="90000"/>
              </a:lnSpc>
            </a:pPr>
            <a:r>
              <a:rPr lang="en-US" smtClean="0"/>
              <a:t>Improves efficiency of leukocyte killing</a:t>
            </a:r>
          </a:p>
          <a:p>
            <a:pPr lvl="1">
              <a:lnSpc>
                <a:spcPct val="90000"/>
              </a:lnSpc>
            </a:pPr>
            <a:r>
              <a:rPr lang="en-US" smtClean="0"/>
              <a:t>Impairs replication of many offending organisms</a:t>
            </a:r>
          </a:p>
        </p:txBody>
      </p:sp>
    </p:spTree>
    <p:extLst>
      <p:ext uri="{BB962C8B-B14F-4D97-AF65-F5344CB8AC3E}">
        <p14:creationId xmlns:p14="http://schemas.microsoft.com/office/powerpoint/2010/main" val="163880201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smtClean="0"/>
              <a:t>Systemic Manifestations</a:t>
            </a:r>
          </a:p>
        </p:txBody>
      </p:sp>
      <p:sp>
        <p:nvSpPr>
          <p:cNvPr id="41987" name="Rectangle 3"/>
          <p:cNvSpPr>
            <a:spLocks noGrp="1" noChangeArrowheads="1"/>
          </p:cNvSpPr>
          <p:nvPr>
            <p:ph type="body" idx="1"/>
          </p:nvPr>
        </p:nvSpPr>
        <p:spPr>
          <a:xfrm>
            <a:off x="670278" y="1752600"/>
            <a:ext cx="7924800" cy="4114800"/>
          </a:xfrm>
        </p:spPr>
        <p:txBody>
          <a:bodyPr/>
          <a:lstStyle/>
          <a:p>
            <a:pPr>
              <a:lnSpc>
                <a:spcPct val="90000"/>
              </a:lnSpc>
            </a:pPr>
            <a:r>
              <a:rPr lang="en-US" dirty="0" smtClean="0"/>
              <a:t>Autonomic</a:t>
            </a:r>
          </a:p>
          <a:p>
            <a:pPr lvl="1">
              <a:lnSpc>
                <a:spcPct val="90000"/>
              </a:lnSpc>
            </a:pPr>
            <a:r>
              <a:rPr lang="en-US" dirty="0" smtClean="0"/>
              <a:t>Redirection of blood flow from skin to deep vascular beds minimizes heat loss	</a:t>
            </a:r>
          </a:p>
          <a:p>
            <a:pPr lvl="1">
              <a:lnSpc>
                <a:spcPct val="90000"/>
              </a:lnSpc>
            </a:pPr>
            <a:r>
              <a:rPr lang="en-US" dirty="0" smtClean="0"/>
              <a:t>Increased pulse and blood pressure</a:t>
            </a:r>
          </a:p>
          <a:p>
            <a:pPr>
              <a:lnSpc>
                <a:spcPct val="90000"/>
              </a:lnSpc>
            </a:pPr>
            <a:r>
              <a:rPr lang="en-US" dirty="0" smtClean="0"/>
              <a:t>Behavioral</a:t>
            </a:r>
          </a:p>
          <a:p>
            <a:pPr lvl="1">
              <a:lnSpc>
                <a:spcPct val="90000"/>
              </a:lnSpc>
            </a:pPr>
            <a:r>
              <a:rPr lang="en-US" dirty="0" smtClean="0"/>
              <a:t>Shivering (rigors), chills (search for warmth), anorexia (loss of appetite), somnolence, and malaise</a:t>
            </a:r>
          </a:p>
          <a:p>
            <a:pPr>
              <a:lnSpc>
                <a:spcPct val="90000"/>
              </a:lnSpc>
            </a:pPr>
            <a:endParaRPr lang="en-US" dirty="0" smtClean="0"/>
          </a:p>
          <a:p>
            <a:pPr>
              <a:lnSpc>
                <a:spcPct val="90000"/>
              </a:lnSpc>
            </a:pPr>
            <a:endParaRPr lang="en-US" dirty="0" smtClean="0"/>
          </a:p>
        </p:txBody>
      </p:sp>
    </p:spTree>
    <p:extLst>
      <p:ext uri="{BB962C8B-B14F-4D97-AF65-F5344CB8AC3E}">
        <p14:creationId xmlns:p14="http://schemas.microsoft.com/office/powerpoint/2010/main" val="292137210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mtClean="0"/>
              <a:t>Systemic Manifestations</a:t>
            </a:r>
          </a:p>
        </p:txBody>
      </p:sp>
      <p:sp>
        <p:nvSpPr>
          <p:cNvPr id="43011" name="Rectangle 3"/>
          <p:cNvSpPr>
            <a:spLocks noGrp="1" noChangeArrowheads="1"/>
          </p:cNvSpPr>
          <p:nvPr>
            <p:ph type="body" idx="1"/>
          </p:nvPr>
        </p:nvSpPr>
        <p:spPr>
          <a:xfrm>
            <a:off x="304801" y="1828800"/>
            <a:ext cx="8717844" cy="4114800"/>
          </a:xfrm>
        </p:spPr>
        <p:txBody>
          <a:bodyPr>
            <a:normAutofit lnSpcReduction="10000"/>
          </a:bodyPr>
          <a:lstStyle/>
          <a:p>
            <a:r>
              <a:rPr lang="en-US" smtClean="0"/>
              <a:t>Leukocytosis: increased leukocyte count in the blood</a:t>
            </a:r>
          </a:p>
          <a:p>
            <a:pPr lvl="1"/>
            <a:r>
              <a:rPr lang="en-US" smtClean="0"/>
              <a:t>Neutrophilia: bacterial infections</a:t>
            </a:r>
          </a:p>
          <a:p>
            <a:pPr lvl="1"/>
            <a:r>
              <a:rPr lang="en-US" smtClean="0"/>
              <a:t>Lymphocytosis: infectious mononucleosis, mumps, measles</a:t>
            </a:r>
          </a:p>
          <a:p>
            <a:pPr lvl="1"/>
            <a:r>
              <a:rPr lang="en-US" smtClean="0"/>
              <a:t>Eosinophilia: Parasites, asthma, hay fever</a:t>
            </a:r>
          </a:p>
          <a:p>
            <a:r>
              <a:rPr lang="en-US" smtClean="0"/>
              <a:t>Leukopenia: reduced leukocyte count</a:t>
            </a:r>
          </a:p>
          <a:p>
            <a:pPr lvl="1"/>
            <a:r>
              <a:rPr lang="en-US" smtClean="0"/>
              <a:t>Typhoid fever, some viruses, rickettsiae, protozoa</a:t>
            </a:r>
          </a:p>
        </p:txBody>
      </p:sp>
    </p:spTree>
    <p:extLst>
      <p:ext uri="{BB962C8B-B14F-4D97-AF65-F5344CB8AC3E}">
        <p14:creationId xmlns:p14="http://schemas.microsoft.com/office/powerpoint/2010/main" val="237622589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97745" y="228600"/>
            <a:ext cx="8771467" cy="1143000"/>
          </a:xfrm>
        </p:spPr>
        <p:txBody>
          <a:bodyPr/>
          <a:lstStyle/>
          <a:p>
            <a:r>
              <a:rPr lang="en-US" smtClean="0"/>
              <a:t>Chronic Inflammation</a:t>
            </a:r>
          </a:p>
        </p:txBody>
      </p:sp>
      <p:sp>
        <p:nvSpPr>
          <p:cNvPr id="44035" name="Rectangle 3"/>
          <p:cNvSpPr>
            <a:spLocks noGrp="1" noChangeArrowheads="1"/>
          </p:cNvSpPr>
          <p:nvPr>
            <p:ph type="body" idx="1"/>
          </p:nvPr>
        </p:nvSpPr>
        <p:spPr>
          <a:xfrm>
            <a:off x="508000" y="1524000"/>
            <a:ext cx="8249356" cy="4495800"/>
          </a:xfrm>
        </p:spPr>
        <p:txBody>
          <a:bodyPr/>
          <a:lstStyle/>
          <a:p>
            <a:r>
              <a:rPr lang="en-US" smtClean="0"/>
              <a:t>Inflammation of prolonged duration (weeks or months) </a:t>
            </a:r>
          </a:p>
          <a:p>
            <a:pPr lvl="1"/>
            <a:r>
              <a:rPr lang="en-US" smtClean="0"/>
              <a:t>Active inflammation, tissue destruction, and attempts at repair are proceeding simultaneously</a:t>
            </a:r>
          </a:p>
          <a:p>
            <a:r>
              <a:rPr lang="en-US" smtClean="0"/>
              <a:t>May follow acute inflammation or begin insidiously and often asymptomatically</a:t>
            </a:r>
          </a:p>
          <a:p>
            <a:pPr lvl="1"/>
            <a:r>
              <a:rPr lang="en-US" smtClean="0"/>
              <a:t>Persistent infections, exposure to toxic agents such as silica (silicosis), or by autoimmunity</a:t>
            </a:r>
          </a:p>
          <a:p>
            <a:endParaRPr lang="en-US" smtClean="0"/>
          </a:p>
        </p:txBody>
      </p:sp>
    </p:spTree>
    <p:extLst>
      <p:ext uri="{BB962C8B-B14F-4D97-AF65-F5344CB8AC3E}">
        <p14:creationId xmlns:p14="http://schemas.microsoft.com/office/powerpoint/2010/main" val="103035269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297745" y="228600"/>
            <a:ext cx="8771467" cy="1143000"/>
          </a:xfrm>
        </p:spPr>
        <p:txBody>
          <a:bodyPr/>
          <a:lstStyle/>
          <a:p>
            <a:r>
              <a:rPr lang="en-US" smtClean="0"/>
              <a:t>Chronic Inflammation</a:t>
            </a:r>
          </a:p>
        </p:txBody>
      </p:sp>
      <p:sp>
        <p:nvSpPr>
          <p:cNvPr id="45059" name="Rectangle 3"/>
          <p:cNvSpPr>
            <a:spLocks noGrp="1" noChangeArrowheads="1"/>
          </p:cNvSpPr>
          <p:nvPr>
            <p:ph type="body" idx="1"/>
          </p:nvPr>
        </p:nvSpPr>
        <p:spPr>
          <a:xfrm>
            <a:off x="589845" y="1524000"/>
            <a:ext cx="8249356" cy="4495800"/>
          </a:xfrm>
        </p:spPr>
        <p:txBody>
          <a:bodyPr>
            <a:normAutofit fontScale="92500"/>
          </a:bodyPr>
          <a:lstStyle/>
          <a:p>
            <a:r>
              <a:rPr lang="en-US" smtClean="0"/>
              <a:t>Persistent infections</a:t>
            </a:r>
            <a:r>
              <a:rPr lang="en-US" sz="2800" smtClean="0"/>
              <a:t> </a:t>
            </a:r>
          </a:p>
          <a:p>
            <a:pPr lvl="1"/>
            <a:r>
              <a:rPr lang="en-US" i="1" smtClean="0"/>
              <a:t>Treponema pallidum</a:t>
            </a:r>
            <a:r>
              <a:rPr lang="en-US" smtClean="0"/>
              <a:t> [syphilis], viruses, fungi, parasites</a:t>
            </a:r>
          </a:p>
          <a:p>
            <a:r>
              <a:rPr lang="en-US" smtClean="0"/>
              <a:t>Exposure to toxic agents</a:t>
            </a:r>
            <a:r>
              <a:rPr lang="en-US" sz="2800" smtClean="0"/>
              <a:t> </a:t>
            </a:r>
          </a:p>
          <a:p>
            <a:pPr lvl="1"/>
            <a:r>
              <a:rPr lang="en-US" smtClean="0"/>
              <a:t>Exogenous: silica (silicosis)</a:t>
            </a:r>
          </a:p>
          <a:p>
            <a:pPr lvl="1"/>
            <a:r>
              <a:rPr lang="en-US" smtClean="0"/>
              <a:t>Endogenous: toxic plasma lipid components (atherosclerosis)</a:t>
            </a:r>
          </a:p>
          <a:p>
            <a:r>
              <a:rPr lang="en-US" smtClean="0"/>
              <a:t>Autoimmunity</a:t>
            </a:r>
          </a:p>
          <a:p>
            <a:pPr lvl="1"/>
            <a:r>
              <a:rPr lang="en-US" smtClean="0"/>
              <a:t>Rheumatoid arthritis, systemic lupus erythematosus</a:t>
            </a:r>
            <a:endParaRPr lang="en-US" sz="2400" smtClean="0"/>
          </a:p>
        </p:txBody>
      </p:sp>
    </p:spTree>
    <p:extLst>
      <p:ext uri="{BB962C8B-B14F-4D97-AF65-F5344CB8AC3E}">
        <p14:creationId xmlns:p14="http://schemas.microsoft.com/office/powerpoint/2010/main" val="30708170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297745" y="228600"/>
            <a:ext cx="8771467" cy="1143000"/>
          </a:xfrm>
        </p:spPr>
        <p:txBody>
          <a:bodyPr/>
          <a:lstStyle/>
          <a:p>
            <a:r>
              <a:rPr lang="en-US" smtClean="0"/>
              <a:t>Chronic Inflammation</a:t>
            </a:r>
          </a:p>
        </p:txBody>
      </p:sp>
      <p:sp>
        <p:nvSpPr>
          <p:cNvPr id="46083" name="Rectangle 3"/>
          <p:cNvSpPr>
            <a:spLocks noGrp="1" noChangeArrowheads="1"/>
          </p:cNvSpPr>
          <p:nvPr>
            <p:ph type="body" idx="1"/>
          </p:nvPr>
        </p:nvSpPr>
        <p:spPr>
          <a:xfrm>
            <a:off x="846667" y="1828800"/>
            <a:ext cx="7924800" cy="4114800"/>
          </a:xfrm>
        </p:spPr>
        <p:txBody>
          <a:bodyPr/>
          <a:lstStyle/>
          <a:p>
            <a:r>
              <a:rPr lang="en-US" smtClean="0"/>
              <a:t>Histological features</a:t>
            </a:r>
          </a:p>
          <a:p>
            <a:pPr lvl="1"/>
            <a:r>
              <a:rPr lang="en-US" smtClean="0"/>
              <a:t>Infiltration with mononuclear cells </a:t>
            </a:r>
            <a:br>
              <a:rPr lang="en-US" smtClean="0"/>
            </a:br>
            <a:r>
              <a:rPr lang="en-US" smtClean="0"/>
              <a:t>(macrophages, lymphocytes, and plasma cells)</a:t>
            </a:r>
          </a:p>
          <a:p>
            <a:pPr lvl="1"/>
            <a:r>
              <a:rPr lang="en-US" smtClean="0"/>
              <a:t>Tissue destruction </a:t>
            </a:r>
            <a:br>
              <a:rPr lang="en-US" smtClean="0"/>
            </a:br>
            <a:r>
              <a:rPr lang="en-US" smtClean="0"/>
              <a:t>(induced by the inflammatory cells)</a:t>
            </a:r>
          </a:p>
          <a:p>
            <a:pPr lvl="1"/>
            <a:r>
              <a:rPr lang="en-US" smtClean="0"/>
              <a:t>Healing by replacement of damaged tissue by connective tissue (fibrosis) </a:t>
            </a:r>
            <a:br>
              <a:rPr lang="en-US" smtClean="0"/>
            </a:br>
            <a:r>
              <a:rPr lang="en-US" smtClean="0"/>
              <a:t>and new blood vessels (angiogenesis)</a:t>
            </a:r>
          </a:p>
        </p:txBody>
      </p:sp>
    </p:spTree>
    <p:extLst>
      <p:ext uri="{BB962C8B-B14F-4D97-AF65-F5344CB8AC3E}">
        <p14:creationId xmlns:p14="http://schemas.microsoft.com/office/powerpoint/2010/main" val="25878416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TotalTime>
  <Words>3878</Words>
  <Application>Microsoft Office PowerPoint</Application>
  <PresentationFormat>Letter Paper (8.5x11 in)</PresentationFormat>
  <Paragraphs>674</Paragraphs>
  <Slides>140</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140</vt:i4>
      </vt:variant>
    </vt:vector>
  </HeadingPairs>
  <TitlesOfParts>
    <vt:vector size="142" baseType="lpstr">
      <vt:lpstr>Office Theme</vt:lpstr>
      <vt:lpstr>Photo Editor Photo</vt:lpstr>
      <vt:lpstr>Cell Injury, Death, Inflammation, and Repair</vt:lpstr>
      <vt:lpstr>Cellular Adaptation to Injury or Stress</vt:lpstr>
      <vt:lpstr>PowerPoint Presentation</vt:lpstr>
      <vt:lpstr>Adapted - Normal - Injured  Cells</vt:lpstr>
      <vt:lpstr>Adaptations</vt:lpstr>
      <vt:lpstr>Hypertrophy</vt:lpstr>
      <vt:lpstr>Examples of  Physiologic Hypertrophy</vt:lpstr>
      <vt:lpstr>Physiologic hypertrophy  Gravid uterus and Normal uterus</vt:lpstr>
      <vt:lpstr>Hyperplasia</vt:lpstr>
      <vt:lpstr>Physiologic Hyperplasia</vt:lpstr>
      <vt:lpstr>Pathologic Hyperplasia</vt:lpstr>
      <vt:lpstr>Atrophy</vt:lpstr>
      <vt:lpstr>Causes and Examples of Atrophy</vt:lpstr>
      <vt:lpstr>Normal               Atrophy</vt:lpstr>
      <vt:lpstr>Metaplasia</vt:lpstr>
      <vt:lpstr>Causes and Examples of Metaplasia</vt:lpstr>
      <vt:lpstr>Bronchus with Columnar to Squamous Metaplasia</vt:lpstr>
      <vt:lpstr>Esophagus with Squamous to Columnar metaplasia</vt:lpstr>
      <vt:lpstr>Mechanisms of Metaplasia</vt:lpstr>
      <vt:lpstr>Cell Injury and Death</vt:lpstr>
      <vt:lpstr>Necrosis vs. Apoptosis</vt:lpstr>
      <vt:lpstr>Causes  of  Cell  Injury</vt:lpstr>
      <vt:lpstr>PowerPoint Presentation</vt:lpstr>
      <vt:lpstr>Reversible and Irreversible Cell  Injury</vt:lpstr>
      <vt:lpstr>Reversible and Irreversible Cell  Injury</vt:lpstr>
      <vt:lpstr>Morphologic Alterations in Irreversible Injury (Necrosis)</vt:lpstr>
      <vt:lpstr>Patterns of Tissue Necrosis</vt:lpstr>
      <vt:lpstr>Coagulative  Necrosis</vt:lpstr>
      <vt:lpstr>Myocardial infarction: another example of  coagulative necrosis</vt:lpstr>
      <vt:lpstr>Liquefactive  Necrosis</vt:lpstr>
      <vt:lpstr>PowerPoint Presentation</vt:lpstr>
      <vt:lpstr>Caseous  Necrosis</vt:lpstr>
      <vt:lpstr>PowerPoint Presentation</vt:lpstr>
      <vt:lpstr>Fat  Necrosis</vt:lpstr>
      <vt:lpstr>PowerPoint Presentation</vt:lpstr>
      <vt:lpstr>Fibrinoid  Necrosis</vt:lpstr>
      <vt:lpstr>PowerPoint Presentation</vt:lpstr>
      <vt:lpstr>Mechanisms of Cell Injury</vt:lpstr>
      <vt:lpstr>PowerPoint Presentation</vt:lpstr>
      <vt:lpstr>Mechanisms of Cell Injury</vt:lpstr>
      <vt:lpstr>PowerPoint Presentation</vt:lpstr>
      <vt:lpstr>Depletion of ATP</vt:lpstr>
      <vt:lpstr>Consequences of Mitochondrial Damage</vt:lpstr>
      <vt:lpstr>Calcium Influx</vt:lpstr>
      <vt:lpstr>Reactive Oxygen Species</vt:lpstr>
      <vt:lpstr>Biologically  Important ROS</vt:lpstr>
      <vt:lpstr>Reactive Oxygen Species</vt:lpstr>
      <vt:lpstr>Membrane Damage</vt:lpstr>
      <vt:lpstr>DNA damage Protein misfolding </vt:lpstr>
      <vt:lpstr>Several mechanisms of injury may be at play in any given situation</vt:lpstr>
      <vt:lpstr>Regardless of the type or mechanism, extensive cell injury results in death  either by necrosis or apoptosis</vt:lpstr>
      <vt:lpstr>General  Characteristics</vt:lpstr>
      <vt:lpstr>PowerPoint Presentation</vt:lpstr>
      <vt:lpstr>Apoptosis</vt:lpstr>
      <vt:lpstr>Apoptosis</vt:lpstr>
      <vt:lpstr>Causes of Apoptosis may be Physiologic or Pathologic</vt:lpstr>
      <vt:lpstr>Intracellular accumulations</vt:lpstr>
      <vt:lpstr>PowerPoint Presentation</vt:lpstr>
      <vt:lpstr>Causes of Steatosis (Fatty Liver )</vt:lpstr>
      <vt:lpstr>PowerPoint Presentation</vt:lpstr>
      <vt:lpstr>85-Fatty Liver (Gross)</vt:lpstr>
      <vt:lpstr>PowerPoint Presentation</vt:lpstr>
      <vt:lpstr>Intracellular lipid accumulation: atherosclerotic plaque</vt:lpstr>
      <vt:lpstr>Intracellular lipid accumulation: xanthoma</vt:lpstr>
      <vt:lpstr>Indigestible material: Pigments</vt:lpstr>
      <vt:lpstr>Exogenous pigment Anthracotic pigment in Lung</vt:lpstr>
      <vt:lpstr>Endogenous pigments</vt:lpstr>
      <vt:lpstr>Pathologic Calcification</vt:lpstr>
      <vt:lpstr>PowerPoint Presentation</vt:lpstr>
      <vt:lpstr>Metastatic Calcification</vt:lpstr>
      <vt:lpstr>Conclusions</vt:lpstr>
      <vt:lpstr>Inflammation and Wound Healing</vt:lpstr>
      <vt:lpstr>What is Inflammation?</vt:lpstr>
      <vt:lpstr>Historical Highlights</vt:lpstr>
      <vt:lpstr>Types of Inflammation</vt:lpstr>
      <vt:lpstr>Acute Inflammation</vt:lpstr>
      <vt:lpstr>Edema in inflammation</vt:lpstr>
      <vt:lpstr>Leukocyte Extravasation</vt:lpstr>
      <vt:lpstr>Neutrophil Morphology</vt:lpstr>
      <vt:lpstr>Leukocyte Margination</vt:lpstr>
      <vt:lpstr>Leukocyte Diapedesis</vt:lpstr>
      <vt:lpstr>Sequence of Leukocyte Emigration</vt:lpstr>
      <vt:lpstr>Sequence of Events - Injury</vt:lpstr>
      <vt:lpstr>Sequence of Events - Infection</vt:lpstr>
      <vt:lpstr>Outcomes of Acute Inflammation</vt:lpstr>
      <vt:lpstr>Types of Inflammation: acute vs. chronic Types of repair: resolution vs. organization (fibrosis)</vt:lpstr>
      <vt:lpstr>Morphologic Patterns of Acute Inflammation</vt:lpstr>
      <vt:lpstr>Fibrinous Pericarditis</vt:lpstr>
      <vt:lpstr>Fibrinous Pericarditis</vt:lpstr>
      <vt:lpstr>Fibrinous Pleuritis</vt:lpstr>
      <vt:lpstr>Suppurative (purulent) inflammation: Abscess</vt:lpstr>
      <vt:lpstr>PowerPoint Presentation</vt:lpstr>
      <vt:lpstr>Gastric Ulcer</vt:lpstr>
      <vt:lpstr>Systemic Manifestations</vt:lpstr>
      <vt:lpstr>Systemic Manifestations</vt:lpstr>
      <vt:lpstr>Systemic Manifestations</vt:lpstr>
      <vt:lpstr>Chronic Inflammation</vt:lpstr>
      <vt:lpstr>Chronic Inflammation</vt:lpstr>
      <vt:lpstr>Chronic Inflammation</vt:lpstr>
      <vt:lpstr>Chronic Inflammatory Cells</vt:lpstr>
      <vt:lpstr>Chronic Inflammation</vt:lpstr>
      <vt:lpstr>Chronic Inflammation</vt:lpstr>
      <vt:lpstr>Macrophages</vt:lpstr>
      <vt:lpstr>Macrophages</vt:lpstr>
      <vt:lpstr>Other Cells in Chronic Inflammation</vt:lpstr>
      <vt:lpstr>Chronic Inflammatory Cells</vt:lpstr>
      <vt:lpstr>Other Cells in Chronic Inflammation</vt:lpstr>
      <vt:lpstr>Eosinophil Morphology</vt:lpstr>
      <vt:lpstr>Chronic Cellulitis</vt:lpstr>
      <vt:lpstr>Granulomatous Inflammation</vt:lpstr>
      <vt:lpstr>Granulomatous Inflammation</vt:lpstr>
      <vt:lpstr>Granulomatous Response to Suture</vt:lpstr>
      <vt:lpstr>Chemical Mediators of Inflammation</vt:lpstr>
      <vt:lpstr>Chemical Mediators of Inflammation</vt:lpstr>
      <vt:lpstr>Histamine</vt:lpstr>
      <vt:lpstr>Complement</vt:lpstr>
      <vt:lpstr>Bradykinin</vt:lpstr>
      <vt:lpstr>Arachidonic Acid Metabolites</vt:lpstr>
      <vt:lpstr>PowerPoint Presentation</vt:lpstr>
      <vt:lpstr>Platelet Activating Factor</vt:lpstr>
      <vt:lpstr>Cytokines  </vt:lpstr>
      <vt:lpstr>PowerPoint Presentation</vt:lpstr>
      <vt:lpstr>Chemokines</vt:lpstr>
      <vt:lpstr>Nitric Oxide</vt:lpstr>
      <vt:lpstr> Other Mediators</vt:lpstr>
      <vt:lpstr>Summary of Inflammatory Mediators</vt:lpstr>
      <vt:lpstr>Summary of Inflammatory Mediators</vt:lpstr>
      <vt:lpstr>Summary of Inflammatory Mediators</vt:lpstr>
      <vt:lpstr>Wound Healing</vt:lpstr>
      <vt:lpstr>Wound Healing Time Course</vt:lpstr>
      <vt:lpstr>Granulation Tissue</vt:lpstr>
      <vt:lpstr>Granulation Tissue</vt:lpstr>
      <vt:lpstr>Granulation Tissue</vt:lpstr>
      <vt:lpstr>Healing by 1st intention vs. 2nd intention</vt:lpstr>
      <vt:lpstr>Ulcers: an example of healing by 2nd intention</vt:lpstr>
      <vt:lpstr>Resolution of Inflammation: “Regeneration” vs. “Healing”</vt:lpstr>
      <vt:lpstr>An example of healing by fibrosis: Myocardial Infarction</vt:lpstr>
      <vt:lpstr>Myocardial Infarct: healing (aka “remote”)</vt:lpstr>
      <vt:lpstr>Myocardial Infarct: healing (trichrome stain)</vt:lpstr>
      <vt:lpstr>Variables affecting repair</vt:lpstr>
    </vt:vector>
  </TitlesOfParts>
  <Company>Duke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Matthew Velkey</dc:creator>
  <cp:lastModifiedBy>jmv12</cp:lastModifiedBy>
  <cp:revision>27</cp:revision>
  <cp:lastPrinted>2011-09-11T18:51:07Z</cp:lastPrinted>
  <dcterms:created xsi:type="dcterms:W3CDTF">2011-09-10T20:32:51Z</dcterms:created>
  <dcterms:modified xsi:type="dcterms:W3CDTF">2012-09-07T20:31:37Z</dcterms:modified>
</cp:coreProperties>
</file>