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6" r:id="rId2"/>
    <p:sldId id="257" r:id="rId3"/>
    <p:sldId id="259" r:id="rId4"/>
    <p:sldId id="258" r:id="rId5"/>
    <p:sldId id="260" r:id="rId6"/>
    <p:sldId id="261" r:id="rId7"/>
    <p:sldId id="262" r:id="rId8"/>
    <p:sldId id="263" r:id="rId9"/>
    <p:sldId id="264" r:id="rId10"/>
    <p:sldId id="266" r:id="rId11"/>
    <p:sldId id="265"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270" autoAdjust="0"/>
  </p:normalViewPr>
  <p:slideViewPr>
    <p:cSldViewPr showGuides="1">
      <p:cViewPr varScale="1">
        <p:scale>
          <a:sx n="72" d="100"/>
          <a:sy n="72" d="100"/>
        </p:scale>
        <p:origin x="-1428"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7731119-F5D4-45A6-BC82-5BAA9C9263E0}" type="datetimeFigureOut">
              <a:rPr lang="en-US" smtClean="0"/>
              <a:t>1/12/2012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6278754-C5B3-419D-B65F-4F700D975657}" type="slidenum">
              <a:rPr lang="en-US" smtClean="0"/>
              <a:t>‹#›</a:t>
            </a:fld>
            <a:endParaRPr lang="en-US"/>
          </a:p>
        </p:txBody>
      </p:sp>
    </p:spTree>
    <p:extLst>
      <p:ext uri="{BB962C8B-B14F-4D97-AF65-F5344CB8AC3E}">
        <p14:creationId xmlns:p14="http://schemas.microsoft.com/office/powerpoint/2010/main" val="38441622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Fig 5-1 from </a:t>
            </a:r>
            <a:r>
              <a:rPr lang="en-US" i="1" dirty="0" smtClean="0"/>
              <a:t>Robbins</a:t>
            </a:r>
            <a:r>
              <a:rPr lang="en-US" i="1" baseline="0" dirty="0" smtClean="0"/>
              <a:t> Basic Pathology, 8</a:t>
            </a:r>
            <a:r>
              <a:rPr lang="en-US" i="1" baseline="30000" dirty="0" smtClean="0"/>
              <a:t>th</a:t>
            </a:r>
            <a:r>
              <a:rPr lang="en-US" i="1" baseline="0" dirty="0" smtClean="0"/>
              <a:t> ed.</a:t>
            </a:r>
            <a:endParaRPr lang="en-US" i="1" dirty="0"/>
          </a:p>
        </p:txBody>
      </p:sp>
      <p:sp>
        <p:nvSpPr>
          <p:cNvPr id="4" name="Slide Number Placeholder 3"/>
          <p:cNvSpPr>
            <a:spLocks noGrp="1"/>
          </p:cNvSpPr>
          <p:nvPr>
            <p:ph type="sldNum" sz="quarter" idx="10"/>
          </p:nvPr>
        </p:nvSpPr>
        <p:spPr/>
        <p:txBody>
          <a:bodyPr/>
          <a:lstStyle/>
          <a:p>
            <a:fld id="{36278754-C5B3-419D-B65F-4F700D975657}" type="slidenum">
              <a:rPr lang="en-US" smtClean="0"/>
              <a:t>2</a:t>
            </a:fld>
            <a:endParaRPr lang="en-US"/>
          </a:p>
        </p:txBody>
      </p:sp>
    </p:spTree>
    <p:extLst>
      <p:ext uri="{BB962C8B-B14F-4D97-AF65-F5344CB8AC3E}">
        <p14:creationId xmlns:p14="http://schemas.microsoft.com/office/powerpoint/2010/main" val="1577126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Figure 5-18 The principal mechanisms of central and peripheral self-tolerance in CD4+ T cells.</a:t>
            </a:r>
            <a:endParaRPr lang="en-US" dirty="0"/>
          </a:p>
        </p:txBody>
      </p:sp>
      <p:sp>
        <p:nvSpPr>
          <p:cNvPr id="4" name="Slide Number Placeholder 3"/>
          <p:cNvSpPr>
            <a:spLocks noGrp="1"/>
          </p:cNvSpPr>
          <p:nvPr>
            <p:ph type="sldNum" sz="quarter" idx="10"/>
          </p:nvPr>
        </p:nvSpPr>
        <p:spPr/>
        <p:txBody>
          <a:bodyPr/>
          <a:lstStyle/>
          <a:p>
            <a:fld id="{36278754-C5B3-419D-B65F-4F700D975657}" type="slidenum">
              <a:rPr lang="en-US" smtClean="0"/>
              <a:t>13</a:t>
            </a:fld>
            <a:endParaRPr lang="en-US"/>
          </a:p>
        </p:txBody>
      </p:sp>
    </p:spTree>
    <p:extLst>
      <p:ext uri="{BB962C8B-B14F-4D97-AF65-F5344CB8AC3E}">
        <p14:creationId xmlns:p14="http://schemas.microsoft.com/office/powerpoint/2010/main" val="7525974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Left: </a:t>
            </a:r>
            <a:r>
              <a:rPr lang="en-US" b="1" dirty="0" smtClean="0"/>
              <a:t>Figure 6-3. </a:t>
            </a:r>
            <a:r>
              <a:rPr lang="en-US" dirty="0" smtClean="0"/>
              <a:t>Well-differentiated squamous cell carcinoma of the skin. The tumor cells are strikingly similar to normal squamous epithelial cells, with intercellular bridges and nests of keratin pearls </a:t>
            </a:r>
            <a:r>
              <a:rPr lang="en-US" i="1" dirty="0" smtClean="0"/>
              <a:t>(arrow).</a:t>
            </a:r>
            <a:r>
              <a:rPr lang="en-US" dirty="0" smtClean="0"/>
              <a:t> (Courtesy of Dr. Trace Worrell, Department of Pathology University of Texas, Southwestern Medical School, Dallas, Texas.)</a:t>
            </a:r>
          </a:p>
          <a:p>
            <a:endParaRPr lang="en-US" dirty="0" smtClean="0"/>
          </a:p>
          <a:p>
            <a:r>
              <a:rPr lang="en-US" dirty="0" smtClean="0"/>
              <a:t>Right: </a:t>
            </a:r>
            <a:r>
              <a:rPr lang="en-US" b="1" dirty="0" smtClean="0"/>
              <a:t>Figure 6-4. </a:t>
            </a:r>
            <a:r>
              <a:rPr lang="en-US" dirty="0" smtClean="0"/>
              <a:t>Anaplastic tumor of the skeletal muscle (</a:t>
            </a:r>
            <a:r>
              <a:rPr lang="en-US" dirty="0" err="1" smtClean="0"/>
              <a:t>rhabdomyosarcoma</a:t>
            </a:r>
            <a:r>
              <a:rPr lang="en-US" dirty="0" smtClean="0"/>
              <a:t>). Note the marked cellular and nuclear </a:t>
            </a:r>
            <a:r>
              <a:rPr lang="en-US" dirty="0" err="1" smtClean="0"/>
              <a:t>pleomorphism</a:t>
            </a:r>
            <a:r>
              <a:rPr lang="en-US" dirty="0" smtClean="0"/>
              <a:t>, </a:t>
            </a:r>
            <a:r>
              <a:rPr lang="en-US" dirty="0" err="1" smtClean="0"/>
              <a:t>hyperchromatic</a:t>
            </a:r>
            <a:r>
              <a:rPr lang="en-US" dirty="0" smtClean="0"/>
              <a:t> nuclei, and tumor giant cells. (Courtesy of Dr. Trace Worrell, Department of Pathology, University of Texas Southwestern Medical School, Dallas, Texas.)</a:t>
            </a:r>
            <a:endParaRPr lang="en-US" dirty="0"/>
          </a:p>
        </p:txBody>
      </p:sp>
      <p:sp>
        <p:nvSpPr>
          <p:cNvPr id="4" name="Slide Number Placeholder 3"/>
          <p:cNvSpPr>
            <a:spLocks noGrp="1"/>
          </p:cNvSpPr>
          <p:nvPr>
            <p:ph type="sldNum" sz="quarter" idx="10"/>
          </p:nvPr>
        </p:nvSpPr>
        <p:spPr/>
        <p:txBody>
          <a:bodyPr/>
          <a:lstStyle/>
          <a:p>
            <a:fld id="{36278754-C5B3-419D-B65F-4F700D975657}" type="slidenum">
              <a:rPr lang="en-US" smtClean="0"/>
              <a:t>17</a:t>
            </a:fld>
            <a:endParaRPr lang="en-US"/>
          </a:p>
        </p:txBody>
      </p:sp>
    </p:spTree>
    <p:extLst>
      <p:ext uri="{BB962C8B-B14F-4D97-AF65-F5344CB8AC3E}">
        <p14:creationId xmlns:p14="http://schemas.microsoft.com/office/powerpoint/2010/main" val="36153290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Figure 6-5. </a:t>
            </a:r>
            <a:r>
              <a:rPr lang="en-US" dirty="0" smtClean="0"/>
              <a:t>High-power detail view of anaplastic tumor cells shows cellular and nuclear variation in size and shape. The prominent cell in the center field has an abnormal </a:t>
            </a:r>
            <a:r>
              <a:rPr lang="en-US" dirty="0" err="1" smtClean="0"/>
              <a:t>tripolar</a:t>
            </a:r>
            <a:r>
              <a:rPr lang="en-US" dirty="0" smtClean="0"/>
              <a:t> spindle.</a:t>
            </a:r>
            <a:endParaRPr lang="en-US" dirty="0"/>
          </a:p>
        </p:txBody>
      </p:sp>
      <p:sp>
        <p:nvSpPr>
          <p:cNvPr id="4" name="Slide Number Placeholder 3"/>
          <p:cNvSpPr>
            <a:spLocks noGrp="1"/>
          </p:cNvSpPr>
          <p:nvPr>
            <p:ph type="sldNum" sz="quarter" idx="10"/>
          </p:nvPr>
        </p:nvSpPr>
        <p:spPr/>
        <p:txBody>
          <a:bodyPr/>
          <a:lstStyle/>
          <a:p>
            <a:fld id="{36278754-C5B3-419D-B65F-4F700D975657}" type="slidenum">
              <a:rPr lang="en-US" smtClean="0"/>
              <a:t>18</a:t>
            </a:fld>
            <a:endParaRPr lang="en-US"/>
          </a:p>
        </p:txBody>
      </p:sp>
    </p:spTree>
    <p:extLst>
      <p:ext uri="{BB962C8B-B14F-4D97-AF65-F5344CB8AC3E}">
        <p14:creationId xmlns:p14="http://schemas.microsoft.com/office/powerpoint/2010/main" val="18593980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Figure 6-12. </a:t>
            </a:r>
            <a:r>
              <a:rPr lang="en-US" dirty="0" smtClean="0"/>
              <a:t>Comparison between a benign tumor of the myometrium (leiomyoma) and a malignant tumor of similar origin (</a:t>
            </a:r>
            <a:r>
              <a:rPr lang="en-US" dirty="0" err="1" smtClean="0"/>
              <a:t>leiomyosarcoma</a:t>
            </a:r>
            <a:r>
              <a:rPr lang="en-US" dirty="0" smtClean="0"/>
              <a:t>).</a:t>
            </a:r>
            <a:endParaRPr lang="en-US" dirty="0"/>
          </a:p>
        </p:txBody>
      </p:sp>
      <p:sp>
        <p:nvSpPr>
          <p:cNvPr id="4" name="Slide Number Placeholder 3"/>
          <p:cNvSpPr>
            <a:spLocks noGrp="1"/>
          </p:cNvSpPr>
          <p:nvPr>
            <p:ph type="sldNum" sz="quarter" idx="10"/>
          </p:nvPr>
        </p:nvSpPr>
        <p:spPr/>
        <p:txBody>
          <a:bodyPr/>
          <a:lstStyle/>
          <a:p>
            <a:fld id="{36278754-C5B3-419D-B65F-4F700D975657}" type="slidenum">
              <a:rPr lang="en-US" smtClean="0"/>
              <a:t>20</a:t>
            </a:fld>
            <a:endParaRPr lang="en-US"/>
          </a:p>
        </p:txBody>
      </p:sp>
    </p:spTree>
    <p:extLst>
      <p:ext uri="{BB962C8B-B14F-4D97-AF65-F5344CB8AC3E}">
        <p14:creationId xmlns:p14="http://schemas.microsoft.com/office/powerpoint/2010/main" val="14930565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Figure 6-13 Cancer incidence and mortality by site and sex. (Adapted from </a:t>
            </a:r>
            <a:r>
              <a:rPr lang="en-US" dirty="0" err="1" smtClean="0"/>
              <a:t>Jemal</a:t>
            </a:r>
            <a:r>
              <a:rPr lang="en-US" dirty="0" smtClean="0"/>
              <a:t> A, et al.: Cancer statistics, 2006. CA Cancer J </a:t>
            </a:r>
            <a:r>
              <a:rPr lang="en-US" dirty="0" err="1" smtClean="0"/>
              <a:t>Clin</a:t>
            </a:r>
            <a:r>
              <a:rPr lang="en-US" dirty="0" smtClean="0"/>
              <a:t> 56:106, 2006.)</a:t>
            </a:r>
            <a:endParaRPr lang="en-US" dirty="0"/>
          </a:p>
        </p:txBody>
      </p:sp>
      <p:sp>
        <p:nvSpPr>
          <p:cNvPr id="4" name="Slide Number Placeholder 3"/>
          <p:cNvSpPr>
            <a:spLocks noGrp="1"/>
          </p:cNvSpPr>
          <p:nvPr>
            <p:ph type="sldNum" sz="quarter" idx="10"/>
          </p:nvPr>
        </p:nvSpPr>
        <p:spPr/>
        <p:txBody>
          <a:bodyPr/>
          <a:lstStyle/>
          <a:p>
            <a:fld id="{36278754-C5B3-419D-B65F-4F700D975657}" type="slidenum">
              <a:rPr lang="en-US" smtClean="0"/>
              <a:t>21</a:t>
            </a:fld>
            <a:endParaRPr lang="en-US"/>
          </a:p>
        </p:txBody>
      </p:sp>
    </p:spTree>
    <p:extLst>
      <p:ext uri="{BB962C8B-B14F-4D97-AF65-F5344CB8AC3E}">
        <p14:creationId xmlns:p14="http://schemas.microsoft.com/office/powerpoint/2010/main" val="28463245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Figure 6-17 Six hallmarks of cancer. Most cancer cells acquire these properties during their development, typically by mutations in the relevant genes. (From </a:t>
            </a:r>
            <a:r>
              <a:rPr lang="en-US" dirty="0" err="1" smtClean="0"/>
              <a:t>Hanahan</a:t>
            </a:r>
            <a:r>
              <a:rPr lang="en-US" dirty="0" smtClean="0"/>
              <a:t> D, Weinberg RA: The hallmarks of cancer. Cell 100:57, 2000.)</a:t>
            </a:r>
            <a:endParaRPr lang="en-US" dirty="0"/>
          </a:p>
        </p:txBody>
      </p:sp>
      <p:sp>
        <p:nvSpPr>
          <p:cNvPr id="4" name="Slide Number Placeholder 3"/>
          <p:cNvSpPr>
            <a:spLocks noGrp="1"/>
          </p:cNvSpPr>
          <p:nvPr>
            <p:ph type="sldNum" sz="quarter" idx="10"/>
          </p:nvPr>
        </p:nvSpPr>
        <p:spPr/>
        <p:txBody>
          <a:bodyPr/>
          <a:lstStyle/>
          <a:p>
            <a:fld id="{36278754-C5B3-419D-B65F-4F700D975657}" type="slidenum">
              <a:rPr lang="en-US" smtClean="0"/>
              <a:t>23</a:t>
            </a:fld>
            <a:endParaRPr lang="en-US"/>
          </a:p>
        </p:txBody>
      </p:sp>
    </p:spTree>
    <p:extLst>
      <p:ext uri="{BB962C8B-B14F-4D97-AF65-F5344CB8AC3E}">
        <p14:creationId xmlns:p14="http://schemas.microsoft.com/office/powerpoint/2010/main" val="27833465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Figure 6-18 Model for action of </a:t>
            </a:r>
            <a:r>
              <a:rPr lang="en-US" i="1" dirty="0" smtClean="0"/>
              <a:t>RAS</a:t>
            </a:r>
            <a:r>
              <a:rPr lang="en-US" dirty="0" smtClean="0"/>
              <a:t> genes. When a normal cell is stimulated through a growth factor receptor, inactive (GDP-bound) RAS is activated to a GTP-bound state. Activated RAS recruits RAF-1 and stimulates the MAP-kinase pathway to transmit growth-promoting signals to the nucleus. </a:t>
            </a:r>
            <a:r>
              <a:rPr lang="en-US" i="1" dirty="0" smtClean="0"/>
              <a:t>MYC</a:t>
            </a:r>
            <a:r>
              <a:rPr lang="en-US" dirty="0" smtClean="0"/>
              <a:t> gene is one of several targets of the activated RAS pathway. The mutant RAS protein is permanently activated because of inability to hydrolyze GTP, leading to continuous stimulation of cells without any external trigger. The anchoring of RAS to the cell membrane by the </a:t>
            </a:r>
            <a:r>
              <a:rPr lang="en-US" dirty="0" err="1" smtClean="0"/>
              <a:t>farnesyl</a:t>
            </a:r>
            <a:r>
              <a:rPr lang="en-US" dirty="0" smtClean="0"/>
              <a:t> moiety is essential for its action, and drugs that inhibit </a:t>
            </a:r>
            <a:r>
              <a:rPr lang="en-US" dirty="0" err="1" smtClean="0"/>
              <a:t>farnesylation</a:t>
            </a:r>
            <a:r>
              <a:rPr lang="en-US" dirty="0" smtClean="0"/>
              <a:t> can inhibit RAS action.</a:t>
            </a:r>
            <a:endParaRPr lang="en-US" dirty="0"/>
          </a:p>
        </p:txBody>
      </p:sp>
      <p:sp>
        <p:nvSpPr>
          <p:cNvPr id="4" name="Slide Number Placeholder 3"/>
          <p:cNvSpPr>
            <a:spLocks noGrp="1"/>
          </p:cNvSpPr>
          <p:nvPr>
            <p:ph type="sldNum" sz="quarter" idx="10"/>
          </p:nvPr>
        </p:nvSpPr>
        <p:spPr/>
        <p:txBody>
          <a:bodyPr/>
          <a:lstStyle/>
          <a:p>
            <a:fld id="{36278754-C5B3-419D-B65F-4F700D975657}" type="slidenum">
              <a:rPr lang="en-US" smtClean="0"/>
              <a:t>24</a:t>
            </a:fld>
            <a:endParaRPr lang="en-US"/>
          </a:p>
        </p:txBody>
      </p:sp>
    </p:spTree>
    <p:extLst>
      <p:ext uri="{BB962C8B-B14F-4D97-AF65-F5344CB8AC3E}">
        <p14:creationId xmlns:p14="http://schemas.microsoft.com/office/powerpoint/2010/main" val="29098026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Figure 6-19 Schematic illustration of the role of </a:t>
            </a:r>
            <a:r>
              <a:rPr lang="en-US" dirty="0" err="1" smtClean="0"/>
              <a:t>cyclins</a:t>
            </a:r>
            <a:r>
              <a:rPr lang="en-US" dirty="0" smtClean="0"/>
              <a:t>, CDKs, and CDKIs in regulating the cell cycle. The shaded arrows represent the phases of the cell cycle during which specific </a:t>
            </a:r>
            <a:r>
              <a:rPr lang="en-US" dirty="0" err="1" smtClean="0"/>
              <a:t>cyclin</a:t>
            </a:r>
            <a:r>
              <a:rPr lang="en-US" dirty="0" smtClean="0"/>
              <a:t>-CDK complexes are active. As illustrated, </a:t>
            </a:r>
            <a:r>
              <a:rPr lang="en-US" dirty="0" err="1" smtClean="0"/>
              <a:t>cyclin</a:t>
            </a:r>
            <a:r>
              <a:rPr lang="en-US" dirty="0" smtClean="0"/>
              <a:t> D-CDK4, </a:t>
            </a:r>
            <a:r>
              <a:rPr lang="en-US" dirty="0" err="1" smtClean="0"/>
              <a:t>cyclin</a:t>
            </a:r>
            <a:r>
              <a:rPr lang="en-US" dirty="0" smtClean="0"/>
              <a:t> D-CDK6, and </a:t>
            </a:r>
            <a:r>
              <a:rPr lang="en-US" dirty="0" err="1" smtClean="0"/>
              <a:t>cyclin</a:t>
            </a:r>
            <a:r>
              <a:rPr lang="en-US" dirty="0" smtClean="0"/>
              <a:t> E-CDK2 regulate the G</a:t>
            </a:r>
            <a:r>
              <a:rPr lang="en-US" baseline="-25000" dirty="0" smtClean="0"/>
              <a:t>1</a:t>
            </a:r>
            <a:r>
              <a:rPr lang="en-US" dirty="0" smtClean="0"/>
              <a:t>-to-S transition by phosphorylation of the RB protein (</a:t>
            </a:r>
            <a:r>
              <a:rPr lang="en-US" dirty="0" err="1" smtClean="0"/>
              <a:t>pRB</a:t>
            </a:r>
            <a:r>
              <a:rPr lang="en-US" dirty="0" smtClean="0"/>
              <a:t>). </a:t>
            </a:r>
            <a:r>
              <a:rPr lang="en-US" dirty="0" err="1" smtClean="0"/>
              <a:t>Cyclin</a:t>
            </a:r>
            <a:r>
              <a:rPr lang="en-US" dirty="0" smtClean="0"/>
              <a:t> A-CDK2 and </a:t>
            </a:r>
            <a:r>
              <a:rPr lang="en-US" dirty="0" err="1" smtClean="0"/>
              <a:t>cyclin</a:t>
            </a:r>
            <a:r>
              <a:rPr lang="en-US" dirty="0" smtClean="0"/>
              <a:t> A-CDK1 are active in the S phase. </a:t>
            </a:r>
            <a:r>
              <a:rPr lang="en-US" dirty="0" err="1" smtClean="0"/>
              <a:t>Cyclin</a:t>
            </a:r>
            <a:r>
              <a:rPr lang="en-US" dirty="0" smtClean="0"/>
              <a:t> B-CDK1 is essential for the G</a:t>
            </a:r>
            <a:r>
              <a:rPr lang="en-US" baseline="-25000" dirty="0" smtClean="0"/>
              <a:t>2</a:t>
            </a:r>
            <a:r>
              <a:rPr lang="en-US" dirty="0" smtClean="0"/>
              <a:t>-to-M transition. Two families of CDK inhibitors can block activity of CDKs and progression through the cell cycle. The so-called INK4 inhibitors composed of p16, p15, p18, and p19, act on </a:t>
            </a:r>
            <a:r>
              <a:rPr lang="en-US" dirty="0" err="1" smtClean="0"/>
              <a:t>cyclin</a:t>
            </a:r>
            <a:r>
              <a:rPr lang="en-US" dirty="0" smtClean="0"/>
              <a:t> D-CDK4 and </a:t>
            </a:r>
            <a:r>
              <a:rPr lang="en-US" dirty="0" err="1" smtClean="0"/>
              <a:t>cyclin</a:t>
            </a:r>
            <a:r>
              <a:rPr lang="en-US" dirty="0" smtClean="0"/>
              <a:t> D-CDK6. The other family of three inhibitors, p21, p27, and p57, can inhibit all CDKs.</a:t>
            </a:r>
            <a:endParaRPr lang="en-US" dirty="0"/>
          </a:p>
        </p:txBody>
      </p:sp>
      <p:sp>
        <p:nvSpPr>
          <p:cNvPr id="4" name="Slide Number Placeholder 3"/>
          <p:cNvSpPr>
            <a:spLocks noGrp="1"/>
          </p:cNvSpPr>
          <p:nvPr>
            <p:ph type="sldNum" sz="quarter" idx="10"/>
          </p:nvPr>
        </p:nvSpPr>
        <p:spPr/>
        <p:txBody>
          <a:bodyPr/>
          <a:lstStyle/>
          <a:p>
            <a:fld id="{36278754-C5B3-419D-B65F-4F700D975657}" type="slidenum">
              <a:rPr lang="en-US" smtClean="0"/>
              <a:t>25</a:t>
            </a:fld>
            <a:endParaRPr lang="en-US"/>
          </a:p>
        </p:txBody>
      </p:sp>
    </p:spTree>
    <p:extLst>
      <p:ext uri="{BB962C8B-B14F-4D97-AF65-F5344CB8AC3E}">
        <p14:creationId xmlns:p14="http://schemas.microsoft.com/office/powerpoint/2010/main" val="18744324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Figure 6-21 The role of RB in regulating the G</a:t>
            </a:r>
            <a:r>
              <a:rPr lang="en-US" baseline="-25000" dirty="0" smtClean="0"/>
              <a:t>1</a:t>
            </a:r>
            <a:r>
              <a:rPr lang="en-US" dirty="0" smtClean="0"/>
              <a:t>-S checkpoint of the cell cycle. </a:t>
            </a:r>
            <a:r>
              <a:rPr lang="en-US" dirty="0" err="1" smtClean="0"/>
              <a:t>Hypophosphorylated</a:t>
            </a:r>
            <a:r>
              <a:rPr lang="en-US" dirty="0" smtClean="0"/>
              <a:t> RB in complex with the E2F transcription factors binds to DNA, recruits chromatin remodeling factors (histone </a:t>
            </a:r>
            <a:r>
              <a:rPr lang="en-US" dirty="0" err="1" smtClean="0"/>
              <a:t>deacetylases</a:t>
            </a:r>
            <a:r>
              <a:rPr lang="en-US" dirty="0" smtClean="0"/>
              <a:t> and histone </a:t>
            </a:r>
            <a:r>
              <a:rPr lang="en-US" dirty="0" err="1" smtClean="0"/>
              <a:t>methyltransferases</a:t>
            </a:r>
            <a:r>
              <a:rPr lang="en-US" dirty="0" smtClean="0"/>
              <a:t>), and inhibits transcription of genes whose products are required for the S phase of the cell cycle. When RB is phosphorylated by the </a:t>
            </a:r>
            <a:r>
              <a:rPr lang="en-US" dirty="0" err="1" smtClean="0"/>
              <a:t>cyclin</a:t>
            </a:r>
            <a:r>
              <a:rPr lang="en-US" dirty="0" smtClean="0"/>
              <a:t> D-CDK4, </a:t>
            </a:r>
            <a:r>
              <a:rPr lang="en-US" dirty="0" err="1" smtClean="0"/>
              <a:t>cyclin</a:t>
            </a:r>
            <a:r>
              <a:rPr lang="en-US" dirty="0" smtClean="0"/>
              <a:t> D-CDK6, and </a:t>
            </a:r>
            <a:r>
              <a:rPr lang="en-US" dirty="0" err="1" smtClean="0"/>
              <a:t>cyclin</a:t>
            </a:r>
            <a:r>
              <a:rPr lang="en-US" dirty="0" smtClean="0"/>
              <a:t> E-CDK2 complexes, it releases E2F. The latter then activates transcription of S-phase genes. The phosphorylation of RB is inhibited by CDKIs, because they inactivate </a:t>
            </a:r>
            <a:r>
              <a:rPr lang="en-US" dirty="0" err="1" smtClean="0"/>
              <a:t>cyclin</a:t>
            </a:r>
            <a:r>
              <a:rPr lang="en-US" dirty="0" smtClean="0"/>
              <a:t>-CDK complexes. Virtually all cancer cells show </a:t>
            </a:r>
            <a:r>
              <a:rPr lang="en-US" dirty="0" err="1" smtClean="0"/>
              <a:t>dysregulation</a:t>
            </a:r>
            <a:r>
              <a:rPr lang="en-US" dirty="0" smtClean="0"/>
              <a:t> of the G</a:t>
            </a:r>
            <a:r>
              <a:rPr lang="en-US" baseline="-25000" dirty="0" smtClean="0"/>
              <a:t>1</a:t>
            </a:r>
            <a:r>
              <a:rPr lang="en-US" dirty="0" smtClean="0"/>
              <a:t>-S checkpoint as a result of mutation in one of four genes that regulate the phosphorylation of RB; these genes are </a:t>
            </a:r>
            <a:r>
              <a:rPr lang="en-US" i="1" dirty="0" smtClean="0"/>
              <a:t>RB, CDK4, </a:t>
            </a:r>
            <a:r>
              <a:rPr lang="en-US" i="1" dirty="0" err="1" smtClean="0"/>
              <a:t>cyclin</a:t>
            </a:r>
            <a:r>
              <a:rPr lang="en-US" i="1" dirty="0" smtClean="0"/>
              <a:t> D,</a:t>
            </a:r>
            <a:r>
              <a:rPr lang="en-US" dirty="0" smtClean="0"/>
              <a:t> and </a:t>
            </a:r>
            <a:r>
              <a:rPr lang="en-US" i="1" dirty="0" smtClean="0"/>
              <a:t>CDKN2A [p16]</a:t>
            </a:r>
            <a:r>
              <a:rPr lang="en-US" dirty="0" smtClean="0"/>
              <a:t>. EGF, epidermal growth factor; PDGF, platelet-derived growth factor.</a:t>
            </a:r>
            <a:endParaRPr lang="en-US" dirty="0"/>
          </a:p>
        </p:txBody>
      </p:sp>
      <p:sp>
        <p:nvSpPr>
          <p:cNvPr id="4" name="Slide Number Placeholder 3"/>
          <p:cNvSpPr>
            <a:spLocks noGrp="1"/>
          </p:cNvSpPr>
          <p:nvPr>
            <p:ph type="sldNum" sz="quarter" idx="10"/>
          </p:nvPr>
        </p:nvSpPr>
        <p:spPr/>
        <p:txBody>
          <a:bodyPr/>
          <a:lstStyle/>
          <a:p>
            <a:fld id="{36278754-C5B3-419D-B65F-4F700D975657}" type="slidenum">
              <a:rPr lang="en-US" smtClean="0"/>
              <a:t>26</a:t>
            </a:fld>
            <a:endParaRPr lang="en-US"/>
          </a:p>
        </p:txBody>
      </p:sp>
    </p:spTree>
    <p:extLst>
      <p:ext uri="{BB962C8B-B14F-4D97-AF65-F5344CB8AC3E}">
        <p14:creationId xmlns:p14="http://schemas.microsoft.com/office/powerpoint/2010/main" val="15669191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Figure 6-22 The role of </a:t>
            </a:r>
            <a:r>
              <a:rPr lang="en-US" i="1" dirty="0" smtClean="0"/>
              <a:t>p53</a:t>
            </a:r>
            <a:r>
              <a:rPr lang="en-US" dirty="0" smtClean="0"/>
              <a:t> in maintaining the integrity of the genome. Activation of normal </a:t>
            </a:r>
            <a:r>
              <a:rPr lang="en-US" i="1" dirty="0" smtClean="0"/>
              <a:t>p53</a:t>
            </a:r>
            <a:r>
              <a:rPr lang="en-US" dirty="0" smtClean="0"/>
              <a:t> by DNA-damaging agents or by hypoxia leads to cell cycle arrest in G</a:t>
            </a:r>
            <a:r>
              <a:rPr lang="en-US" baseline="-25000" dirty="0" smtClean="0"/>
              <a:t>1</a:t>
            </a:r>
            <a:r>
              <a:rPr lang="en-US" dirty="0" smtClean="0"/>
              <a:t> and induction of DNA repair, by transcriptional up-regulation of the </a:t>
            </a:r>
            <a:r>
              <a:rPr lang="en-US" dirty="0" err="1" smtClean="0"/>
              <a:t>cyclin</a:t>
            </a:r>
            <a:r>
              <a:rPr lang="en-US" dirty="0" smtClean="0"/>
              <a:t>-dependent kinase inhibitor </a:t>
            </a:r>
            <a:r>
              <a:rPr lang="en-US" i="1" dirty="0" smtClean="0"/>
              <a:t>CDKN1A</a:t>
            </a:r>
            <a:r>
              <a:rPr lang="en-US" dirty="0" smtClean="0"/>
              <a:t> (p21) and the </a:t>
            </a:r>
            <a:r>
              <a:rPr lang="en-US" i="1" dirty="0" smtClean="0"/>
              <a:t>GADD45</a:t>
            </a:r>
            <a:r>
              <a:rPr lang="en-US" dirty="0" smtClean="0"/>
              <a:t> genes. Successful repair of DNA allows cells to proceed with the cell cycle; if DNA repair fails, </a:t>
            </a:r>
            <a:r>
              <a:rPr lang="en-US" i="1" dirty="0" smtClean="0"/>
              <a:t>p53</a:t>
            </a:r>
            <a:r>
              <a:rPr lang="en-US" dirty="0" smtClean="0"/>
              <a:t> triggers either apoptosis or senescence. In cells with loss or mutations of </a:t>
            </a:r>
            <a:r>
              <a:rPr lang="en-US" i="1" dirty="0" smtClean="0"/>
              <a:t>p53,</a:t>
            </a:r>
            <a:r>
              <a:rPr lang="en-US" dirty="0" smtClean="0"/>
              <a:t> DNA damage does not induce cell cycle arrest or DNA repair, and genetically damaged cells proliferate, giving rise eventually to malignant neoplasms.</a:t>
            </a:r>
            <a:endParaRPr lang="en-US" dirty="0"/>
          </a:p>
        </p:txBody>
      </p:sp>
      <p:sp>
        <p:nvSpPr>
          <p:cNvPr id="4" name="Slide Number Placeholder 3"/>
          <p:cNvSpPr>
            <a:spLocks noGrp="1"/>
          </p:cNvSpPr>
          <p:nvPr>
            <p:ph type="sldNum" sz="quarter" idx="10"/>
          </p:nvPr>
        </p:nvSpPr>
        <p:spPr/>
        <p:txBody>
          <a:bodyPr/>
          <a:lstStyle/>
          <a:p>
            <a:fld id="{36278754-C5B3-419D-B65F-4F700D975657}" type="slidenum">
              <a:rPr lang="en-US" smtClean="0"/>
              <a:t>27</a:t>
            </a:fld>
            <a:endParaRPr lang="en-US"/>
          </a:p>
        </p:txBody>
      </p:sp>
    </p:spTree>
    <p:extLst>
      <p:ext uri="{BB962C8B-B14F-4D97-AF65-F5344CB8AC3E}">
        <p14:creationId xmlns:p14="http://schemas.microsoft.com/office/powerpoint/2010/main" val="1183098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Fig 5-2 from </a:t>
            </a:r>
            <a:r>
              <a:rPr lang="en-US" i="1" dirty="0" smtClean="0"/>
              <a:t>Robbins</a:t>
            </a:r>
            <a:r>
              <a:rPr lang="en-US" i="1" baseline="0" dirty="0" smtClean="0"/>
              <a:t> Basic Pathology, 8</a:t>
            </a:r>
            <a:r>
              <a:rPr lang="en-US" i="1" baseline="30000" dirty="0" smtClean="0"/>
              <a:t>th</a:t>
            </a:r>
            <a:r>
              <a:rPr lang="en-US" i="1" baseline="0" dirty="0" smtClean="0"/>
              <a:t> ed.</a:t>
            </a:r>
            <a:endParaRPr lang="en-US" i="1" dirty="0"/>
          </a:p>
        </p:txBody>
      </p:sp>
      <p:sp>
        <p:nvSpPr>
          <p:cNvPr id="4" name="Slide Number Placeholder 3"/>
          <p:cNvSpPr>
            <a:spLocks noGrp="1"/>
          </p:cNvSpPr>
          <p:nvPr>
            <p:ph type="sldNum" sz="quarter" idx="10"/>
          </p:nvPr>
        </p:nvSpPr>
        <p:spPr/>
        <p:txBody>
          <a:bodyPr/>
          <a:lstStyle/>
          <a:p>
            <a:fld id="{36278754-C5B3-419D-B65F-4F700D975657}" type="slidenum">
              <a:rPr lang="en-US" smtClean="0"/>
              <a:t>3</a:t>
            </a:fld>
            <a:endParaRPr lang="en-US"/>
          </a:p>
        </p:txBody>
      </p:sp>
    </p:spTree>
    <p:extLst>
      <p:ext uri="{BB962C8B-B14F-4D97-AF65-F5344CB8AC3E}">
        <p14:creationId xmlns:p14="http://schemas.microsoft.com/office/powerpoint/2010/main" val="23694564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Figure 6-23 </a:t>
            </a:r>
            <a:r>
              <a:rPr lang="en-US" b="1" dirty="0" smtClean="0"/>
              <a:t>A</a:t>
            </a:r>
            <a:r>
              <a:rPr lang="en-US" dirty="0" smtClean="0"/>
              <a:t>-</a:t>
            </a:r>
            <a:r>
              <a:rPr lang="en-US" b="1" dirty="0" smtClean="0"/>
              <a:t>C,</a:t>
            </a:r>
            <a:r>
              <a:rPr lang="en-US" dirty="0" smtClean="0"/>
              <a:t> The role of APC in regulating the stability and function of β-catenin. APC and β-catenin are components of the WNT signaling pathway. In resting cells (not exposed to WNT), β-catenin forms a macromolecular complex containing the APC protein. This complex leads to the destruction of β-catenin, and intracellular levels of β-catenin are low. When cells are stimulated by secreted WNT molecules, the </a:t>
            </a:r>
            <a:r>
              <a:rPr lang="en-US" i="1" dirty="0" smtClean="0"/>
              <a:t>destruction complex</a:t>
            </a:r>
            <a:r>
              <a:rPr lang="en-US" dirty="0" smtClean="0"/>
              <a:t> is deactivated, β-catenin degradation does not occur, and cytoplasmic levels increase. β-catenin </a:t>
            </a:r>
            <a:r>
              <a:rPr lang="en-US" dirty="0" err="1" smtClean="0"/>
              <a:t>translocates</a:t>
            </a:r>
            <a:r>
              <a:rPr lang="en-US" dirty="0" smtClean="0"/>
              <a:t> to the nucleus, where it binds to </a:t>
            </a:r>
            <a:r>
              <a:rPr lang="en-US" dirty="0" err="1" smtClean="0"/>
              <a:t>TcF</a:t>
            </a:r>
            <a:r>
              <a:rPr lang="en-US" dirty="0" smtClean="0"/>
              <a:t>, a transcription factor that activates several genes involved in the cell cycle. When APC is mutated or absent, the destruction of β-catenin cannot occur. β-catenin </a:t>
            </a:r>
            <a:r>
              <a:rPr lang="en-US" dirty="0" err="1" smtClean="0"/>
              <a:t>translocates</a:t>
            </a:r>
            <a:r>
              <a:rPr lang="en-US" dirty="0" smtClean="0"/>
              <a:t> to the nucleus and </a:t>
            </a:r>
            <a:r>
              <a:rPr lang="en-US" dirty="0" err="1" smtClean="0"/>
              <a:t>coactivates</a:t>
            </a:r>
            <a:r>
              <a:rPr lang="en-US" dirty="0" smtClean="0"/>
              <a:t> genes that promote the cell cycle, and cells behave as if they are under constant stimulation by the WNT pathway.</a:t>
            </a:r>
            <a:endParaRPr lang="en-US" dirty="0"/>
          </a:p>
        </p:txBody>
      </p:sp>
      <p:sp>
        <p:nvSpPr>
          <p:cNvPr id="4" name="Slide Number Placeholder 3"/>
          <p:cNvSpPr>
            <a:spLocks noGrp="1"/>
          </p:cNvSpPr>
          <p:nvPr>
            <p:ph type="sldNum" sz="quarter" idx="10"/>
          </p:nvPr>
        </p:nvSpPr>
        <p:spPr/>
        <p:txBody>
          <a:bodyPr/>
          <a:lstStyle/>
          <a:p>
            <a:fld id="{36278754-C5B3-419D-B65F-4F700D975657}" type="slidenum">
              <a:rPr lang="en-US" smtClean="0"/>
              <a:t>28</a:t>
            </a:fld>
            <a:endParaRPr lang="en-US"/>
          </a:p>
        </p:txBody>
      </p:sp>
    </p:spTree>
    <p:extLst>
      <p:ext uri="{BB962C8B-B14F-4D97-AF65-F5344CB8AC3E}">
        <p14:creationId xmlns:p14="http://schemas.microsoft.com/office/powerpoint/2010/main" val="29443838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Figure 6-24 Simplified schema of CD95 receptor-induced and DNA damage-triggered pathways of apoptosis and mechanisms used by tumor cells to evade cell death. (1) Reduced CD95 level. (2) Inactivation of death-induced signaling complex by FLICE protein. (3) Reduced egress of cytochrome </a:t>
            </a:r>
            <a:r>
              <a:rPr lang="en-US" i="1" dirty="0" smtClean="0"/>
              <a:t>c</a:t>
            </a:r>
            <a:r>
              <a:rPr lang="en-US" dirty="0" smtClean="0"/>
              <a:t> from mitochondrion as a result of up-regulation of BCL2. (4) Reduced levels of pro-apoptotic BAX resulting from loss of p53. (5) Loss of APAF-1. (6) Up-regulation of inhibitors of apoptosis.</a:t>
            </a:r>
            <a:endParaRPr lang="en-US" dirty="0"/>
          </a:p>
        </p:txBody>
      </p:sp>
      <p:sp>
        <p:nvSpPr>
          <p:cNvPr id="4" name="Slide Number Placeholder 3"/>
          <p:cNvSpPr>
            <a:spLocks noGrp="1"/>
          </p:cNvSpPr>
          <p:nvPr>
            <p:ph type="sldNum" sz="quarter" idx="10"/>
          </p:nvPr>
        </p:nvSpPr>
        <p:spPr/>
        <p:txBody>
          <a:bodyPr/>
          <a:lstStyle/>
          <a:p>
            <a:fld id="{36278754-C5B3-419D-B65F-4F700D975657}" type="slidenum">
              <a:rPr lang="en-US" smtClean="0"/>
              <a:t>29</a:t>
            </a:fld>
            <a:endParaRPr lang="en-US"/>
          </a:p>
        </p:txBody>
      </p:sp>
    </p:spTree>
    <p:extLst>
      <p:ext uri="{BB962C8B-B14F-4D97-AF65-F5344CB8AC3E}">
        <p14:creationId xmlns:p14="http://schemas.microsoft.com/office/powerpoint/2010/main" val="32703067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Figure 6-25 Schematic illustration of the sequence of events in the development of limitless replicative potential. Replication of somatic cells, which do not express telomerase, leads to shortened telomeres. In the presence of competent checkpoints, cells undergo arrest and enter </a:t>
            </a:r>
            <a:r>
              <a:rPr lang="en-US" dirty="0" err="1" smtClean="0"/>
              <a:t>nonreplicative</a:t>
            </a:r>
            <a:r>
              <a:rPr lang="en-US" dirty="0" smtClean="0"/>
              <a:t> senescence. In the absence of checkpoints, DNA repair pathways are inappropriately activated, leading to the formation of </a:t>
            </a:r>
            <a:r>
              <a:rPr lang="en-US" dirty="0" err="1" smtClean="0"/>
              <a:t>dicentric</a:t>
            </a:r>
            <a:r>
              <a:rPr lang="en-US" dirty="0" smtClean="0"/>
              <a:t> chromosomes. At mitosis, the </a:t>
            </a:r>
            <a:r>
              <a:rPr lang="en-US" dirty="0" err="1" smtClean="0"/>
              <a:t>dicentric</a:t>
            </a:r>
            <a:r>
              <a:rPr lang="en-US" dirty="0" smtClean="0"/>
              <a:t> chromosomes are pulled apart, generating random double-stranded breaks, which then activate DNA repair pathways, leading to the random association of double-stranded ends and the formation, again, of </a:t>
            </a:r>
            <a:r>
              <a:rPr lang="en-US" dirty="0" err="1" smtClean="0"/>
              <a:t>dicentric</a:t>
            </a:r>
            <a:r>
              <a:rPr lang="en-US" dirty="0" smtClean="0"/>
              <a:t> chromosomes. Cells undergo numerous rounds of this bridge-fusion-breakage cycle, which generates massive chromosomal instability and numerous mutations. If cells fail to re-express telomerase, they eventually undergo mitotic catastrophe and death. Re-expression of telomerase allows the cells to escape the bridge-fusion-breakage cycle, thus promoting their survival and </a:t>
            </a:r>
            <a:r>
              <a:rPr lang="en-US" dirty="0" err="1" smtClean="0"/>
              <a:t>tumorigenesis</a:t>
            </a:r>
            <a:r>
              <a:rPr lang="en-US" dirty="0" smtClean="0"/>
              <a:t>.</a:t>
            </a:r>
            <a:endParaRPr lang="en-US" dirty="0"/>
          </a:p>
        </p:txBody>
      </p:sp>
      <p:sp>
        <p:nvSpPr>
          <p:cNvPr id="4" name="Slide Number Placeholder 3"/>
          <p:cNvSpPr>
            <a:spLocks noGrp="1"/>
          </p:cNvSpPr>
          <p:nvPr>
            <p:ph type="sldNum" sz="quarter" idx="10"/>
          </p:nvPr>
        </p:nvSpPr>
        <p:spPr/>
        <p:txBody>
          <a:bodyPr/>
          <a:lstStyle/>
          <a:p>
            <a:fld id="{36278754-C5B3-419D-B65F-4F700D975657}" type="slidenum">
              <a:rPr lang="en-US" smtClean="0"/>
              <a:t>30</a:t>
            </a:fld>
            <a:endParaRPr lang="en-US"/>
          </a:p>
        </p:txBody>
      </p:sp>
    </p:spTree>
    <p:extLst>
      <p:ext uri="{BB962C8B-B14F-4D97-AF65-F5344CB8AC3E}">
        <p14:creationId xmlns:p14="http://schemas.microsoft.com/office/powerpoint/2010/main" val="12303180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Figure 6-26 The metastatic cascade. Schematic illustration of the sequential steps involved in the </a:t>
            </a:r>
            <a:r>
              <a:rPr lang="en-US" dirty="0" err="1" smtClean="0"/>
              <a:t>hematogenous</a:t>
            </a:r>
            <a:r>
              <a:rPr lang="en-US" dirty="0" smtClean="0"/>
              <a:t> spread of a tumor.</a:t>
            </a:r>
            <a:endParaRPr lang="en-US" dirty="0"/>
          </a:p>
        </p:txBody>
      </p:sp>
      <p:sp>
        <p:nvSpPr>
          <p:cNvPr id="4" name="Slide Number Placeholder 3"/>
          <p:cNvSpPr>
            <a:spLocks noGrp="1"/>
          </p:cNvSpPr>
          <p:nvPr>
            <p:ph type="sldNum" sz="quarter" idx="10"/>
          </p:nvPr>
        </p:nvSpPr>
        <p:spPr/>
        <p:txBody>
          <a:bodyPr/>
          <a:lstStyle/>
          <a:p>
            <a:fld id="{36278754-C5B3-419D-B65F-4F700D975657}" type="slidenum">
              <a:rPr lang="en-US" smtClean="0"/>
              <a:t>32</a:t>
            </a:fld>
            <a:endParaRPr lang="en-US"/>
          </a:p>
        </p:txBody>
      </p:sp>
    </p:spTree>
    <p:extLst>
      <p:ext uri="{BB962C8B-B14F-4D97-AF65-F5344CB8AC3E}">
        <p14:creationId xmlns:p14="http://schemas.microsoft.com/office/powerpoint/2010/main" val="34471892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Figs 14-7</a:t>
            </a:r>
            <a:r>
              <a:rPr lang="en-US" baseline="0" dirty="0" smtClean="0"/>
              <a:t> &amp; 14-8 from </a:t>
            </a:r>
            <a:r>
              <a:rPr lang="en-US" i="1" baseline="0" dirty="0" err="1" smtClean="0"/>
              <a:t>Junqueira’s</a:t>
            </a:r>
            <a:r>
              <a:rPr lang="en-US" i="1" baseline="0" dirty="0" smtClean="0"/>
              <a:t> Basic Histology, 12</a:t>
            </a:r>
            <a:r>
              <a:rPr lang="en-US" i="1" baseline="30000" dirty="0" smtClean="0"/>
              <a:t>th</a:t>
            </a:r>
            <a:r>
              <a:rPr lang="en-US" i="1" baseline="0" dirty="0" smtClean="0"/>
              <a:t> ed. </a:t>
            </a:r>
          </a:p>
          <a:p>
            <a:endParaRPr lang="en-US" i="1" baseline="0" dirty="0" smtClean="0"/>
          </a:p>
          <a:p>
            <a:r>
              <a:rPr lang="en-US" i="0" baseline="0" dirty="0" smtClean="0"/>
              <a:t>In the </a:t>
            </a:r>
            <a:r>
              <a:rPr lang="en-US" b="1" i="0" baseline="0" dirty="0" smtClean="0"/>
              <a:t>Bacterial Response</a:t>
            </a:r>
            <a:r>
              <a:rPr lang="en-US" i="0" baseline="0" dirty="0" smtClean="0"/>
              <a:t>, note that the B-cells also act as antigen-presenting cells (i.e. they internalize antigens bound onto their surface and present them to T-helper cells).</a:t>
            </a:r>
          </a:p>
          <a:p>
            <a:endParaRPr lang="en-US" i="0" baseline="0" dirty="0" smtClean="0"/>
          </a:p>
          <a:p>
            <a:r>
              <a:rPr lang="en-US" i="0" baseline="0" dirty="0" smtClean="0"/>
              <a:t>Note that aspects of the viral response also hold true for tumorigenic cells which present abnormal antigens on MHC I molecules to T-cytotoxic cells.  Also, the antibodies produced by B-cells in response to virus-infected or tumorigenic cells can bind to the surface of affected host cells and elicit their removal by NK cells (as illustrated in figure 14.7 from Ross &amp; </a:t>
            </a:r>
            <a:r>
              <a:rPr lang="en-US" i="0" baseline="0" dirty="0" err="1" smtClean="0"/>
              <a:t>Pawlina</a:t>
            </a:r>
            <a:r>
              <a:rPr lang="en-US" i="0" baseline="0" dirty="0" smtClean="0"/>
              <a:t>, </a:t>
            </a:r>
            <a:r>
              <a:rPr lang="en-US" i="1" baseline="0" dirty="0" smtClean="0"/>
              <a:t>Histology: a text and atlas, 6</a:t>
            </a:r>
            <a:r>
              <a:rPr lang="en-US" i="1" baseline="30000" dirty="0" smtClean="0"/>
              <a:t>th</a:t>
            </a:r>
            <a:r>
              <a:rPr lang="en-US" i="1" baseline="0" dirty="0" smtClean="0"/>
              <a:t> ed.</a:t>
            </a:r>
            <a:r>
              <a:rPr lang="en-US" i="0" baseline="0" dirty="0" smtClean="0"/>
              <a:t>)</a:t>
            </a:r>
          </a:p>
          <a:p>
            <a:endParaRPr lang="en-US" i="0" dirty="0"/>
          </a:p>
        </p:txBody>
      </p:sp>
      <p:sp>
        <p:nvSpPr>
          <p:cNvPr id="4" name="Slide Number Placeholder 3"/>
          <p:cNvSpPr>
            <a:spLocks noGrp="1"/>
          </p:cNvSpPr>
          <p:nvPr>
            <p:ph type="sldNum" sz="quarter" idx="10"/>
          </p:nvPr>
        </p:nvSpPr>
        <p:spPr/>
        <p:txBody>
          <a:bodyPr/>
          <a:lstStyle/>
          <a:p>
            <a:fld id="{36278754-C5B3-419D-B65F-4F700D975657}" type="slidenum">
              <a:rPr lang="en-US" smtClean="0"/>
              <a:t>5</a:t>
            </a:fld>
            <a:endParaRPr lang="en-US"/>
          </a:p>
        </p:txBody>
      </p:sp>
    </p:spTree>
    <p:extLst>
      <p:ext uri="{BB962C8B-B14F-4D97-AF65-F5344CB8AC3E}">
        <p14:creationId xmlns:p14="http://schemas.microsoft.com/office/powerpoint/2010/main" val="23872462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Fig 5-8 from </a:t>
            </a:r>
            <a:r>
              <a:rPr lang="en-US" i="1" dirty="0" smtClean="0"/>
              <a:t>Robbins</a:t>
            </a:r>
            <a:r>
              <a:rPr lang="en-US" i="1" baseline="0" dirty="0" smtClean="0"/>
              <a:t> Basic Pathology, 8</a:t>
            </a:r>
            <a:r>
              <a:rPr lang="en-US" i="1" baseline="30000" dirty="0" smtClean="0"/>
              <a:t>th</a:t>
            </a:r>
            <a:r>
              <a:rPr lang="en-US" i="1" baseline="0" dirty="0" smtClean="0"/>
              <a:t> ed. </a:t>
            </a:r>
            <a:r>
              <a:rPr lang="en-US" dirty="0" smtClean="0"/>
              <a:t>Sequence of events in immediate (type 1) hypersensitivity. Immediate hypersensitivity reactions are initiated by the introduction of an allergen, which stimulates T</a:t>
            </a:r>
            <a:r>
              <a:rPr lang="en-US" baseline="-25000" dirty="0" smtClean="0"/>
              <a:t>H</a:t>
            </a:r>
            <a:r>
              <a:rPr lang="en-US" dirty="0" smtClean="0"/>
              <a:t>2 responses and </a:t>
            </a:r>
            <a:r>
              <a:rPr lang="en-US" dirty="0" err="1" smtClean="0"/>
              <a:t>IgE</a:t>
            </a:r>
            <a:r>
              <a:rPr lang="en-US" dirty="0" smtClean="0"/>
              <a:t> production. </a:t>
            </a:r>
            <a:r>
              <a:rPr lang="en-US" dirty="0" err="1" smtClean="0"/>
              <a:t>IgE</a:t>
            </a:r>
            <a:r>
              <a:rPr lang="en-US" dirty="0" smtClean="0"/>
              <a:t> binds to Fc receptors (</a:t>
            </a:r>
            <a:r>
              <a:rPr lang="en-US" dirty="0" err="1" smtClean="0"/>
              <a:t>FcεRI</a:t>
            </a:r>
            <a:r>
              <a:rPr lang="en-US" dirty="0" smtClean="0"/>
              <a:t>) on mast cells, and subsequent exposure to the allergen activates the mast cells to secrete the mediators that are responsible for the pathologic manifestations of immediate hypersensitivity.</a:t>
            </a:r>
            <a:endParaRPr lang="en-US" i="1" dirty="0"/>
          </a:p>
        </p:txBody>
      </p:sp>
      <p:sp>
        <p:nvSpPr>
          <p:cNvPr id="4" name="Slide Number Placeholder 3"/>
          <p:cNvSpPr>
            <a:spLocks noGrp="1"/>
          </p:cNvSpPr>
          <p:nvPr>
            <p:ph type="sldNum" sz="quarter" idx="10"/>
          </p:nvPr>
        </p:nvSpPr>
        <p:spPr/>
        <p:txBody>
          <a:bodyPr/>
          <a:lstStyle/>
          <a:p>
            <a:fld id="{36278754-C5B3-419D-B65F-4F700D975657}" type="slidenum">
              <a:rPr lang="en-US" smtClean="0"/>
              <a:t>7</a:t>
            </a:fld>
            <a:endParaRPr lang="en-US"/>
          </a:p>
        </p:txBody>
      </p:sp>
    </p:spTree>
    <p:extLst>
      <p:ext uri="{BB962C8B-B14F-4D97-AF65-F5344CB8AC3E}">
        <p14:creationId xmlns:p14="http://schemas.microsoft.com/office/powerpoint/2010/main" val="37808415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Fig 5-9 from </a:t>
            </a:r>
            <a:r>
              <a:rPr lang="en-US" i="1" dirty="0" smtClean="0"/>
              <a:t>Robbins</a:t>
            </a:r>
            <a:r>
              <a:rPr lang="en-US" i="1" baseline="0" dirty="0" smtClean="0"/>
              <a:t> Basic Pathology, 8</a:t>
            </a:r>
            <a:r>
              <a:rPr lang="en-US" i="1" baseline="30000" dirty="0" smtClean="0"/>
              <a:t>th</a:t>
            </a:r>
            <a:r>
              <a:rPr lang="en-US" i="1" baseline="0" dirty="0" smtClean="0"/>
              <a:t> ed. </a:t>
            </a:r>
            <a:r>
              <a:rPr lang="en-US" dirty="0" smtClean="0"/>
              <a:t>Mast cell mediators. Upon activation, mast cells release various classes of mediators that are responsible for the immediate and late-phase reactions. ECF, eosinophil chemotactic factor; NCF, neutrophil chemotactic factor (neither of these has been biochemically defined); PAF, platelet-activating factor.</a:t>
            </a:r>
            <a:endParaRPr lang="en-US" i="1" dirty="0" smtClean="0"/>
          </a:p>
          <a:p>
            <a:endParaRPr lang="en-US" dirty="0"/>
          </a:p>
        </p:txBody>
      </p:sp>
      <p:sp>
        <p:nvSpPr>
          <p:cNvPr id="4" name="Slide Number Placeholder 3"/>
          <p:cNvSpPr>
            <a:spLocks noGrp="1"/>
          </p:cNvSpPr>
          <p:nvPr>
            <p:ph type="sldNum" sz="quarter" idx="10"/>
          </p:nvPr>
        </p:nvSpPr>
        <p:spPr/>
        <p:txBody>
          <a:bodyPr/>
          <a:lstStyle/>
          <a:p>
            <a:fld id="{36278754-C5B3-419D-B65F-4F700D975657}" type="slidenum">
              <a:rPr lang="en-US" smtClean="0"/>
              <a:t>8</a:t>
            </a:fld>
            <a:endParaRPr lang="en-US"/>
          </a:p>
        </p:txBody>
      </p:sp>
    </p:spTree>
    <p:extLst>
      <p:ext uri="{BB962C8B-B14F-4D97-AF65-F5344CB8AC3E}">
        <p14:creationId xmlns:p14="http://schemas.microsoft.com/office/powerpoint/2010/main" val="11484015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Figure 5-11 Effector mechanisms of antibody-mediated injury. </a:t>
            </a:r>
            <a:r>
              <a:rPr lang="en-US" b="1" dirty="0" smtClean="0"/>
              <a:t>A,</a:t>
            </a:r>
            <a:r>
              <a:rPr lang="en-US" dirty="0" smtClean="0"/>
              <a:t> </a:t>
            </a:r>
            <a:r>
              <a:rPr lang="en-US" dirty="0" err="1" smtClean="0"/>
              <a:t>Opsonization</a:t>
            </a:r>
            <a:r>
              <a:rPr lang="en-US" dirty="0" smtClean="0"/>
              <a:t> of cells by antibodies and complement components, and ingestion of opsonized cells by phagocytes. </a:t>
            </a:r>
            <a:r>
              <a:rPr lang="en-US" b="1" dirty="0" smtClean="0"/>
              <a:t>B,</a:t>
            </a:r>
            <a:r>
              <a:rPr lang="en-US" dirty="0" smtClean="0"/>
              <a:t> Inflammation induced by antibody binding to Fc receptors of leukocytes and by complement breakdown products. </a:t>
            </a:r>
            <a:r>
              <a:rPr lang="en-US" b="1" dirty="0" smtClean="0"/>
              <a:t>C,</a:t>
            </a:r>
            <a:r>
              <a:rPr lang="en-US" dirty="0" smtClean="0"/>
              <a:t> </a:t>
            </a:r>
            <a:r>
              <a:rPr lang="en-US" dirty="0" err="1" smtClean="0"/>
              <a:t>Antireceptor</a:t>
            </a:r>
            <a:r>
              <a:rPr lang="en-US" dirty="0" smtClean="0"/>
              <a:t> antibodies disturb the normal function of receptors. In these examples, antibodies against the thyroid-stimulating hormone (TSH) receptor activate thyroid cells in Graves disease, and acetylcholine (</a:t>
            </a:r>
            <a:r>
              <a:rPr lang="en-US" dirty="0" err="1" smtClean="0"/>
              <a:t>ACh</a:t>
            </a:r>
            <a:r>
              <a:rPr lang="en-US" dirty="0" smtClean="0"/>
              <a:t>) receptor antibodies impair neuromuscular transmission in myasthenia gravis.</a:t>
            </a:r>
            <a:endParaRPr lang="en-US" dirty="0"/>
          </a:p>
        </p:txBody>
      </p:sp>
      <p:sp>
        <p:nvSpPr>
          <p:cNvPr id="4" name="Slide Number Placeholder 3"/>
          <p:cNvSpPr>
            <a:spLocks noGrp="1"/>
          </p:cNvSpPr>
          <p:nvPr>
            <p:ph type="sldNum" sz="quarter" idx="10"/>
          </p:nvPr>
        </p:nvSpPr>
        <p:spPr/>
        <p:txBody>
          <a:bodyPr/>
          <a:lstStyle/>
          <a:p>
            <a:fld id="{36278754-C5B3-419D-B65F-4F700D975657}" type="slidenum">
              <a:rPr lang="en-US" smtClean="0"/>
              <a:t>9</a:t>
            </a:fld>
            <a:endParaRPr lang="en-US"/>
          </a:p>
        </p:txBody>
      </p:sp>
    </p:spTree>
    <p:extLst>
      <p:ext uri="{BB962C8B-B14F-4D97-AF65-F5344CB8AC3E}">
        <p14:creationId xmlns:p14="http://schemas.microsoft.com/office/powerpoint/2010/main" val="38613609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Figure 5-12 Immune complex disease. The sequential phases in the induction of systemic immune complex-mediated diseases (type III hypersensitivity).</a:t>
            </a:r>
            <a:endParaRPr lang="en-US" dirty="0"/>
          </a:p>
        </p:txBody>
      </p:sp>
      <p:sp>
        <p:nvSpPr>
          <p:cNvPr id="4" name="Slide Number Placeholder 3"/>
          <p:cNvSpPr>
            <a:spLocks noGrp="1"/>
          </p:cNvSpPr>
          <p:nvPr>
            <p:ph type="sldNum" sz="quarter" idx="10"/>
          </p:nvPr>
        </p:nvSpPr>
        <p:spPr/>
        <p:txBody>
          <a:bodyPr/>
          <a:lstStyle/>
          <a:p>
            <a:fld id="{36278754-C5B3-419D-B65F-4F700D975657}" type="slidenum">
              <a:rPr lang="en-US" smtClean="0"/>
              <a:t>10</a:t>
            </a:fld>
            <a:endParaRPr lang="en-US"/>
          </a:p>
        </p:txBody>
      </p:sp>
    </p:spTree>
    <p:extLst>
      <p:ext uri="{BB962C8B-B14F-4D97-AF65-F5344CB8AC3E}">
        <p14:creationId xmlns:p14="http://schemas.microsoft.com/office/powerpoint/2010/main" val="28376779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Figure 5-13 Mechanisms of T-cell-mediated (type IV) hypersensitivity reactions. </a:t>
            </a:r>
            <a:r>
              <a:rPr lang="en-US" b="1" dirty="0" smtClean="0"/>
              <a:t>A,</a:t>
            </a:r>
            <a:r>
              <a:rPr lang="en-US" dirty="0" smtClean="0"/>
              <a:t> In delayed-type hypersensitivity reactions, CD4+ T cells (and sometimes CD8+ cells) respond to tissue antigens by secreting cytokines that stimulate inflammation and activate phagocytes, leading to tissue injury. </a:t>
            </a:r>
            <a:r>
              <a:rPr lang="en-US" b="1" dirty="0" smtClean="0"/>
              <a:t>B,</a:t>
            </a:r>
            <a:r>
              <a:rPr lang="en-US" dirty="0" smtClean="0"/>
              <a:t> In some diseases, CD8+ CTLs directly kill tissue cells. APC, antigen-presenting cell.</a:t>
            </a:r>
            <a:endParaRPr lang="en-US" dirty="0"/>
          </a:p>
        </p:txBody>
      </p:sp>
      <p:sp>
        <p:nvSpPr>
          <p:cNvPr id="4" name="Slide Number Placeholder 3"/>
          <p:cNvSpPr>
            <a:spLocks noGrp="1"/>
          </p:cNvSpPr>
          <p:nvPr>
            <p:ph type="sldNum" sz="quarter" idx="10"/>
          </p:nvPr>
        </p:nvSpPr>
        <p:spPr/>
        <p:txBody>
          <a:bodyPr/>
          <a:lstStyle/>
          <a:p>
            <a:fld id="{36278754-C5B3-419D-B65F-4F700D975657}" type="slidenum">
              <a:rPr lang="en-US" smtClean="0"/>
              <a:t>11</a:t>
            </a:fld>
            <a:endParaRPr lang="en-US"/>
          </a:p>
        </p:txBody>
      </p:sp>
    </p:spTree>
    <p:extLst>
      <p:ext uri="{BB962C8B-B14F-4D97-AF65-F5344CB8AC3E}">
        <p14:creationId xmlns:p14="http://schemas.microsoft.com/office/powerpoint/2010/main" val="37659969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Figure 5-16 Recognition and rejection of organ allografts. In the direct pathway, donor class I and class II MHC antigens on antigen-presenting cells (APCs) in the graft (along with </a:t>
            </a:r>
            <a:r>
              <a:rPr lang="en-US" dirty="0" err="1" smtClean="0"/>
              <a:t>costimulators</a:t>
            </a:r>
            <a:r>
              <a:rPr lang="en-US" dirty="0" smtClean="0"/>
              <a:t>, not shown) are recognized by host CD8+ cytotoxic T cells and CD4+ helper T cells, respectively. CD4+ cells proliferate and produce cytokines (e.g., IFN-γ), which induce tissue damage by a local delayed-hypersensitivity reaction. CD8+ T cells responding to graft antigens differentiate into CTLs that kill graft cells. In the indirect pathway, graft antigens are displayed by host APCs and activate CD4+ T cells, which damage the graft by a local delayed-hypersensitivity reaction and stimulate B lymphocytes to produce antibodies.</a:t>
            </a:r>
            <a:endParaRPr lang="en-US" dirty="0"/>
          </a:p>
        </p:txBody>
      </p:sp>
      <p:sp>
        <p:nvSpPr>
          <p:cNvPr id="4" name="Slide Number Placeholder 3"/>
          <p:cNvSpPr>
            <a:spLocks noGrp="1"/>
          </p:cNvSpPr>
          <p:nvPr>
            <p:ph type="sldNum" sz="quarter" idx="10"/>
          </p:nvPr>
        </p:nvSpPr>
        <p:spPr/>
        <p:txBody>
          <a:bodyPr/>
          <a:lstStyle/>
          <a:p>
            <a:fld id="{36278754-C5B3-419D-B65F-4F700D975657}" type="slidenum">
              <a:rPr lang="en-US" smtClean="0"/>
              <a:t>12</a:t>
            </a:fld>
            <a:endParaRPr lang="en-US"/>
          </a:p>
        </p:txBody>
      </p:sp>
    </p:spTree>
    <p:extLst>
      <p:ext uri="{BB962C8B-B14F-4D97-AF65-F5344CB8AC3E}">
        <p14:creationId xmlns:p14="http://schemas.microsoft.com/office/powerpoint/2010/main" val="40319870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62B888E-5E31-4D01-866E-DCDB5BF8E12A}" type="datetimeFigureOut">
              <a:rPr lang="en-US" smtClean="0"/>
              <a:t>1/12/2012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1CA5D8-74E5-4330-AC46-62B7EAA413E3}" type="slidenum">
              <a:rPr lang="en-US" smtClean="0"/>
              <a:t>‹#›</a:t>
            </a:fld>
            <a:endParaRPr lang="en-US"/>
          </a:p>
        </p:txBody>
      </p:sp>
    </p:spTree>
    <p:extLst>
      <p:ext uri="{BB962C8B-B14F-4D97-AF65-F5344CB8AC3E}">
        <p14:creationId xmlns:p14="http://schemas.microsoft.com/office/powerpoint/2010/main" val="41884413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2B888E-5E31-4D01-866E-DCDB5BF8E12A}" type="datetimeFigureOut">
              <a:rPr lang="en-US" smtClean="0"/>
              <a:t>1/12/2012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1CA5D8-74E5-4330-AC46-62B7EAA413E3}" type="slidenum">
              <a:rPr lang="en-US" smtClean="0"/>
              <a:t>‹#›</a:t>
            </a:fld>
            <a:endParaRPr lang="en-US"/>
          </a:p>
        </p:txBody>
      </p:sp>
    </p:spTree>
    <p:extLst>
      <p:ext uri="{BB962C8B-B14F-4D97-AF65-F5344CB8AC3E}">
        <p14:creationId xmlns:p14="http://schemas.microsoft.com/office/powerpoint/2010/main" val="12579315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2B888E-5E31-4D01-866E-DCDB5BF8E12A}" type="datetimeFigureOut">
              <a:rPr lang="en-US" smtClean="0"/>
              <a:t>1/12/2012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1CA5D8-74E5-4330-AC46-62B7EAA413E3}" type="slidenum">
              <a:rPr lang="en-US" smtClean="0"/>
              <a:t>‹#›</a:t>
            </a:fld>
            <a:endParaRPr lang="en-US"/>
          </a:p>
        </p:txBody>
      </p:sp>
    </p:spTree>
    <p:extLst>
      <p:ext uri="{BB962C8B-B14F-4D97-AF65-F5344CB8AC3E}">
        <p14:creationId xmlns:p14="http://schemas.microsoft.com/office/powerpoint/2010/main" val="31434806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17600" y="609600"/>
            <a:ext cx="69088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117600" y="1981200"/>
            <a:ext cx="6908800" cy="4114800"/>
          </a:xfrm>
        </p:spPr>
        <p:txBody>
          <a:bodyPr/>
          <a:lstStyle/>
          <a:p>
            <a:pPr lvl="0"/>
            <a:endParaRPr lang="en-US" noProof="0"/>
          </a:p>
        </p:txBody>
      </p:sp>
    </p:spTree>
    <p:extLst>
      <p:ext uri="{BB962C8B-B14F-4D97-AF65-F5344CB8AC3E}">
        <p14:creationId xmlns:p14="http://schemas.microsoft.com/office/powerpoint/2010/main" val="1439572660"/>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2B888E-5E31-4D01-866E-DCDB5BF8E12A}" type="datetimeFigureOut">
              <a:rPr lang="en-US" smtClean="0"/>
              <a:t>1/12/2012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1CA5D8-74E5-4330-AC46-62B7EAA413E3}" type="slidenum">
              <a:rPr lang="en-US" smtClean="0"/>
              <a:t>‹#›</a:t>
            </a:fld>
            <a:endParaRPr lang="en-US"/>
          </a:p>
        </p:txBody>
      </p:sp>
    </p:spTree>
    <p:extLst>
      <p:ext uri="{BB962C8B-B14F-4D97-AF65-F5344CB8AC3E}">
        <p14:creationId xmlns:p14="http://schemas.microsoft.com/office/powerpoint/2010/main" val="5044282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62B888E-5E31-4D01-866E-DCDB5BF8E12A}" type="datetimeFigureOut">
              <a:rPr lang="en-US" smtClean="0"/>
              <a:t>1/12/2012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1CA5D8-74E5-4330-AC46-62B7EAA413E3}" type="slidenum">
              <a:rPr lang="en-US" smtClean="0"/>
              <a:t>‹#›</a:t>
            </a:fld>
            <a:endParaRPr lang="en-US"/>
          </a:p>
        </p:txBody>
      </p:sp>
    </p:spTree>
    <p:extLst>
      <p:ext uri="{BB962C8B-B14F-4D97-AF65-F5344CB8AC3E}">
        <p14:creationId xmlns:p14="http://schemas.microsoft.com/office/powerpoint/2010/main" val="9673911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62B888E-5E31-4D01-866E-DCDB5BF8E12A}" type="datetimeFigureOut">
              <a:rPr lang="en-US" smtClean="0"/>
              <a:t>1/12/2012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1CA5D8-74E5-4330-AC46-62B7EAA413E3}" type="slidenum">
              <a:rPr lang="en-US" smtClean="0"/>
              <a:t>‹#›</a:t>
            </a:fld>
            <a:endParaRPr lang="en-US"/>
          </a:p>
        </p:txBody>
      </p:sp>
    </p:spTree>
    <p:extLst>
      <p:ext uri="{BB962C8B-B14F-4D97-AF65-F5344CB8AC3E}">
        <p14:creationId xmlns:p14="http://schemas.microsoft.com/office/powerpoint/2010/main" val="19190002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62B888E-5E31-4D01-866E-DCDB5BF8E12A}" type="datetimeFigureOut">
              <a:rPr lang="en-US" smtClean="0"/>
              <a:t>1/12/2012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1CA5D8-74E5-4330-AC46-62B7EAA413E3}" type="slidenum">
              <a:rPr lang="en-US" smtClean="0"/>
              <a:t>‹#›</a:t>
            </a:fld>
            <a:endParaRPr lang="en-US"/>
          </a:p>
        </p:txBody>
      </p:sp>
    </p:spTree>
    <p:extLst>
      <p:ext uri="{BB962C8B-B14F-4D97-AF65-F5344CB8AC3E}">
        <p14:creationId xmlns:p14="http://schemas.microsoft.com/office/powerpoint/2010/main" val="39067150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62B888E-5E31-4D01-866E-DCDB5BF8E12A}" type="datetimeFigureOut">
              <a:rPr lang="en-US" smtClean="0"/>
              <a:t>1/12/2012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1CA5D8-74E5-4330-AC46-62B7EAA413E3}" type="slidenum">
              <a:rPr lang="en-US" smtClean="0"/>
              <a:t>‹#›</a:t>
            </a:fld>
            <a:endParaRPr lang="en-US"/>
          </a:p>
        </p:txBody>
      </p:sp>
    </p:spTree>
    <p:extLst>
      <p:ext uri="{BB962C8B-B14F-4D97-AF65-F5344CB8AC3E}">
        <p14:creationId xmlns:p14="http://schemas.microsoft.com/office/powerpoint/2010/main" val="12851064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2B888E-5E31-4D01-866E-DCDB5BF8E12A}" type="datetimeFigureOut">
              <a:rPr lang="en-US" smtClean="0"/>
              <a:t>1/12/2012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21CA5D8-74E5-4330-AC46-62B7EAA413E3}" type="slidenum">
              <a:rPr lang="en-US" smtClean="0"/>
              <a:t>‹#›</a:t>
            </a:fld>
            <a:endParaRPr lang="en-US"/>
          </a:p>
        </p:txBody>
      </p:sp>
    </p:spTree>
    <p:extLst>
      <p:ext uri="{BB962C8B-B14F-4D97-AF65-F5344CB8AC3E}">
        <p14:creationId xmlns:p14="http://schemas.microsoft.com/office/powerpoint/2010/main" val="41452006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2B888E-5E31-4D01-866E-DCDB5BF8E12A}" type="datetimeFigureOut">
              <a:rPr lang="en-US" smtClean="0"/>
              <a:t>1/12/2012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1CA5D8-74E5-4330-AC46-62B7EAA413E3}" type="slidenum">
              <a:rPr lang="en-US" smtClean="0"/>
              <a:t>‹#›</a:t>
            </a:fld>
            <a:endParaRPr lang="en-US"/>
          </a:p>
        </p:txBody>
      </p:sp>
    </p:spTree>
    <p:extLst>
      <p:ext uri="{BB962C8B-B14F-4D97-AF65-F5344CB8AC3E}">
        <p14:creationId xmlns:p14="http://schemas.microsoft.com/office/powerpoint/2010/main" val="32529266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2B888E-5E31-4D01-866E-DCDB5BF8E12A}" type="datetimeFigureOut">
              <a:rPr lang="en-US" smtClean="0"/>
              <a:t>1/12/2012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1CA5D8-74E5-4330-AC46-62B7EAA413E3}" type="slidenum">
              <a:rPr lang="en-US" smtClean="0"/>
              <a:t>‹#›</a:t>
            </a:fld>
            <a:endParaRPr lang="en-US"/>
          </a:p>
        </p:txBody>
      </p:sp>
    </p:spTree>
    <p:extLst>
      <p:ext uri="{BB962C8B-B14F-4D97-AF65-F5344CB8AC3E}">
        <p14:creationId xmlns:p14="http://schemas.microsoft.com/office/powerpoint/2010/main" val="14583983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2B888E-5E31-4D01-866E-DCDB5BF8E12A}" type="datetimeFigureOut">
              <a:rPr lang="en-US" smtClean="0"/>
              <a:t>1/12/2012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1CA5D8-74E5-4330-AC46-62B7EAA413E3}" type="slidenum">
              <a:rPr lang="en-US" smtClean="0"/>
              <a:t>‹#›</a:t>
            </a:fld>
            <a:endParaRPr lang="en-US"/>
          </a:p>
        </p:txBody>
      </p:sp>
    </p:spTree>
    <p:extLst>
      <p:ext uri="{BB962C8B-B14F-4D97-AF65-F5344CB8AC3E}">
        <p14:creationId xmlns:p14="http://schemas.microsoft.com/office/powerpoint/2010/main" val="26649754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matt.velkey@duke.edu"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image" Target="../media/image28.wmf"/><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Diseases of the Immune System</a:t>
            </a:r>
            <a:br>
              <a:rPr lang="en-US" dirty="0" smtClean="0"/>
            </a:br>
            <a:r>
              <a:rPr lang="en-US" dirty="0" smtClean="0"/>
              <a:t>and Neoplastic Disease</a:t>
            </a:r>
            <a:endParaRPr lang="en-US" dirty="0"/>
          </a:p>
        </p:txBody>
      </p:sp>
      <p:sp>
        <p:nvSpPr>
          <p:cNvPr id="3" name="Subtitle 2"/>
          <p:cNvSpPr>
            <a:spLocks noGrp="1"/>
          </p:cNvSpPr>
          <p:nvPr>
            <p:ph type="subTitle" idx="1"/>
          </p:nvPr>
        </p:nvSpPr>
        <p:spPr/>
        <p:txBody>
          <a:bodyPr>
            <a:normAutofit/>
          </a:bodyPr>
          <a:lstStyle/>
          <a:p>
            <a:r>
              <a:rPr lang="en-US" sz="2400" dirty="0" smtClean="0">
                <a:solidFill>
                  <a:schemeClr val="tx1"/>
                </a:solidFill>
              </a:rPr>
              <a:t>J. Matthew Velkey</a:t>
            </a:r>
          </a:p>
          <a:p>
            <a:r>
              <a:rPr lang="en-US" sz="2400" dirty="0" smtClean="0">
                <a:solidFill>
                  <a:schemeClr val="tx1"/>
                </a:solidFill>
              </a:rPr>
              <a:t>454A Davison, Green Zone, Duke South</a:t>
            </a:r>
          </a:p>
          <a:p>
            <a:r>
              <a:rPr lang="en-US" sz="2400" dirty="0">
                <a:solidFill>
                  <a:schemeClr val="tx1"/>
                </a:solidFill>
                <a:hlinkClick r:id="rId2"/>
              </a:rPr>
              <a:t>m</a:t>
            </a:r>
            <a:r>
              <a:rPr lang="en-US" sz="2400" dirty="0" smtClean="0">
                <a:solidFill>
                  <a:schemeClr val="tx1"/>
                </a:solidFill>
                <a:hlinkClick r:id="rId2"/>
              </a:rPr>
              <a:t>att.velkey@duke.edu</a:t>
            </a:r>
            <a:r>
              <a:rPr lang="en-US" sz="2400" dirty="0" smtClean="0">
                <a:solidFill>
                  <a:schemeClr val="tx1"/>
                </a:solidFill>
              </a:rPr>
              <a:t> </a:t>
            </a:r>
            <a:endParaRPr lang="en-US" sz="2400" dirty="0">
              <a:solidFill>
                <a:schemeClr val="tx1"/>
              </a:solidFill>
            </a:endParaRPr>
          </a:p>
        </p:txBody>
      </p:sp>
    </p:spTree>
    <p:extLst>
      <p:ext uri="{BB962C8B-B14F-4D97-AF65-F5344CB8AC3E}">
        <p14:creationId xmlns:p14="http://schemas.microsoft.com/office/powerpoint/2010/main" val="39992636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572000" cy="1143000"/>
          </a:xfrm>
        </p:spPr>
        <p:txBody>
          <a:bodyPr>
            <a:noAutofit/>
          </a:bodyPr>
          <a:lstStyle/>
          <a:p>
            <a:r>
              <a:rPr lang="en-US" sz="3200" b="1" dirty="0" smtClean="0"/>
              <a:t>Type III Hypersensitivity</a:t>
            </a:r>
            <a:r>
              <a:rPr lang="en-US" sz="3200" dirty="0" smtClean="0"/>
              <a:t/>
            </a:r>
            <a:br>
              <a:rPr lang="en-US" sz="3200" dirty="0" smtClean="0"/>
            </a:br>
            <a:r>
              <a:rPr lang="en-US" sz="2800" dirty="0" smtClean="0"/>
              <a:t>immune complex diseases</a:t>
            </a:r>
            <a:endParaRPr lang="en-US" sz="4000" dirty="0"/>
          </a:p>
        </p:txBody>
      </p:sp>
      <p:sp>
        <p:nvSpPr>
          <p:cNvPr id="3" name="Content Placeholder 2"/>
          <p:cNvSpPr>
            <a:spLocks noGrp="1"/>
          </p:cNvSpPr>
          <p:nvPr>
            <p:ph sz="half" idx="1"/>
          </p:nvPr>
        </p:nvSpPr>
        <p:spPr>
          <a:xfrm>
            <a:off x="152400" y="1371600"/>
            <a:ext cx="4419600" cy="5029200"/>
          </a:xfrm>
        </p:spPr>
        <p:txBody>
          <a:bodyPr>
            <a:normAutofit fontScale="92500" lnSpcReduction="10000"/>
          </a:bodyPr>
          <a:lstStyle/>
          <a:p>
            <a:pPr marL="0" indent="0">
              <a:buNone/>
            </a:pPr>
            <a:r>
              <a:rPr lang="en-US" sz="2400" dirty="0" smtClean="0"/>
              <a:t>Phases of disease:</a:t>
            </a:r>
          </a:p>
          <a:p>
            <a:pPr marL="514350" indent="-514350">
              <a:buAutoNum type="arabicPeriod"/>
            </a:pPr>
            <a:r>
              <a:rPr lang="en-US" sz="2400" dirty="0" smtClean="0"/>
              <a:t>Formation of Ag-</a:t>
            </a:r>
            <a:r>
              <a:rPr lang="en-US" sz="2400" dirty="0" err="1" smtClean="0"/>
              <a:t>Ab</a:t>
            </a:r>
            <a:r>
              <a:rPr lang="en-US" sz="2400" dirty="0" smtClean="0"/>
              <a:t> complexes in the circulation</a:t>
            </a:r>
          </a:p>
          <a:p>
            <a:pPr marL="514350" indent="-514350">
              <a:buAutoNum type="arabicPeriod"/>
            </a:pPr>
            <a:r>
              <a:rPr lang="en-US" sz="2400" dirty="0" smtClean="0"/>
              <a:t>Deposition of immune complexes in various tissues</a:t>
            </a:r>
          </a:p>
          <a:p>
            <a:pPr marL="514350" indent="-514350">
              <a:buAutoNum type="arabicPeriod"/>
            </a:pPr>
            <a:r>
              <a:rPr lang="en-US" sz="2400" dirty="0" smtClean="0"/>
              <a:t>Inflammatory reaction and destruction of host tissues</a:t>
            </a:r>
          </a:p>
          <a:p>
            <a:pPr marL="0" indent="0">
              <a:buNone/>
            </a:pPr>
            <a:endParaRPr lang="en-US" sz="2400" dirty="0" smtClean="0"/>
          </a:p>
          <a:p>
            <a:pPr marL="0" indent="0">
              <a:buNone/>
            </a:pPr>
            <a:r>
              <a:rPr lang="en-US" sz="2400" dirty="0" smtClean="0"/>
              <a:t>Examples include:</a:t>
            </a:r>
          </a:p>
          <a:p>
            <a:pPr lvl="1"/>
            <a:r>
              <a:rPr lang="en-US" sz="2000" dirty="0" smtClean="0"/>
              <a:t>Systemic lupus </a:t>
            </a:r>
            <a:r>
              <a:rPr lang="en-US" sz="2000" dirty="0" err="1" smtClean="0"/>
              <a:t>erythematosus</a:t>
            </a:r>
            <a:endParaRPr lang="en-US" sz="2000" dirty="0" smtClean="0"/>
          </a:p>
          <a:p>
            <a:pPr lvl="1"/>
            <a:r>
              <a:rPr lang="en-US" sz="2000" dirty="0" smtClean="0"/>
              <a:t>Streptococcal glomerulonephritis</a:t>
            </a:r>
          </a:p>
          <a:p>
            <a:pPr lvl="1"/>
            <a:r>
              <a:rPr lang="en-US" sz="2000" dirty="0" err="1" smtClean="0"/>
              <a:t>Polyarteritis</a:t>
            </a:r>
            <a:r>
              <a:rPr lang="en-US" sz="2000" dirty="0" smtClean="0"/>
              <a:t> </a:t>
            </a:r>
            <a:r>
              <a:rPr lang="en-US" sz="2000" dirty="0" err="1" smtClean="0"/>
              <a:t>nodosa</a:t>
            </a:r>
            <a:endParaRPr lang="en-US" sz="2000" dirty="0" smtClean="0"/>
          </a:p>
          <a:p>
            <a:pPr lvl="1"/>
            <a:r>
              <a:rPr lang="en-US" sz="2000" dirty="0" smtClean="0"/>
              <a:t>Reactive arthritis</a:t>
            </a:r>
          </a:p>
          <a:p>
            <a:pPr lvl="1"/>
            <a:r>
              <a:rPr lang="en-US" sz="2000" dirty="0" smtClean="0"/>
              <a:t>“Serum sickness” (reaction to foreign serum)</a:t>
            </a:r>
            <a:endParaRPr lang="en-US" sz="2000" dirty="0"/>
          </a:p>
        </p:txBody>
      </p:sp>
      <p:pic>
        <p:nvPicPr>
          <p:cNvPr id="5" name="Content Placeholder 4"/>
          <p:cNvPicPr>
            <a:picLocks noGrp="1" noChangeAspect="1"/>
          </p:cNvPicPr>
          <p:nvPr>
            <p:ph sz="half" idx="2"/>
          </p:nvPr>
        </p:nvPicPr>
        <p:blipFill>
          <a:blip r:embed="rId3">
            <a:lum bright="-10000" contrast="20000"/>
            <a:extLst>
              <a:ext uri="{28A0092B-C50C-407E-A947-70E740481C1C}">
                <a14:useLocalDpi xmlns:a14="http://schemas.microsoft.com/office/drawing/2010/main" val="0"/>
              </a:ext>
            </a:extLst>
          </a:blip>
          <a:stretch>
            <a:fillRect/>
          </a:stretch>
        </p:blipFill>
        <p:spPr>
          <a:xfrm>
            <a:off x="4800600" y="44522"/>
            <a:ext cx="4267200" cy="6788727"/>
          </a:xfrm>
        </p:spPr>
      </p:pic>
    </p:spTree>
    <p:extLst>
      <p:ext uri="{BB962C8B-B14F-4D97-AF65-F5344CB8AC3E}">
        <p14:creationId xmlns:p14="http://schemas.microsoft.com/office/powerpoint/2010/main" val="32404695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09600"/>
          </a:xfrm>
        </p:spPr>
        <p:txBody>
          <a:bodyPr>
            <a:normAutofit fontScale="90000"/>
          </a:bodyPr>
          <a:lstStyle/>
          <a:p>
            <a:r>
              <a:rPr lang="en-US" b="1" dirty="0" smtClean="0"/>
              <a:t>Type IV Hypersensitivity</a:t>
            </a:r>
            <a:endParaRPr lang="en-US" b="1" dirty="0"/>
          </a:p>
        </p:txBody>
      </p:sp>
      <p:sp>
        <p:nvSpPr>
          <p:cNvPr id="3" name="Content Placeholder 2"/>
          <p:cNvSpPr>
            <a:spLocks noGrp="1"/>
          </p:cNvSpPr>
          <p:nvPr>
            <p:ph sz="half" idx="1"/>
          </p:nvPr>
        </p:nvSpPr>
        <p:spPr>
          <a:xfrm>
            <a:off x="228600" y="4953000"/>
            <a:ext cx="8686800" cy="1905000"/>
          </a:xfrm>
        </p:spPr>
        <p:txBody>
          <a:bodyPr>
            <a:normAutofit lnSpcReduction="10000"/>
          </a:bodyPr>
          <a:lstStyle/>
          <a:p>
            <a:r>
              <a:rPr lang="en-US" b="1" dirty="0" smtClean="0"/>
              <a:t>Delayed-type hypersensitivity </a:t>
            </a:r>
            <a:r>
              <a:rPr lang="en-US" sz="2000" dirty="0" smtClean="0"/>
              <a:t>(e.g. tuberculin reaction, dermatitis) – T</a:t>
            </a:r>
            <a:r>
              <a:rPr lang="en-US" sz="2000" baseline="-25000" dirty="0" smtClean="0"/>
              <a:t>H</a:t>
            </a:r>
            <a:r>
              <a:rPr lang="en-US" sz="2000" dirty="0" smtClean="0"/>
              <a:t>1 cells presented with antigen release IFN-</a:t>
            </a:r>
            <a:r>
              <a:rPr lang="el-GR" sz="2000" dirty="0" smtClean="0"/>
              <a:t>γ</a:t>
            </a:r>
            <a:r>
              <a:rPr lang="en-US" sz="2000" dirty="0" smtClean="0"/>
              <a:t> and other cytokines causing inflammation and tissue injury</a:t>
            </a:r>
          </a:p>
          <a:p>
            <a:r>
              <a:rPr lang="en-US" b="1" dirty="0" smtClean="0"/>
              <a:t>Direct cell cytotoxicity </a:t>
            </a:r>
            <a:r>
              <a:rPr lang="en-US" sz="2000" dirty="0" smtClean="0"/>
              <a:t>(e.g. T1DM, MS, RA) – T-cytotoxic cells react to antigens displayed by host cells</a:t>
            </a:r>
          </a:p>
        </p:txBody>
      </p:sp>
      <p:pic>
        <p:nvPicPr>
          <p:cNvPr id="5" name="Content Placeholder 4"/>
          <p:cNvPicPr>
            <a:picLocks noGrp="1" noChangeAspect="1"/>
          </p:cNvPicPr>
          <p:nvPr>
            <p:ph sz="half" idx="2"/>
          </p:nvPr>
        </p:nvPicPr>
        <p:blipFill>
          <a:blip r:embed="rId3">
            <a:lum bright="-10000" contrast="20000"/>
            <a:extLst>
              <a:ext uri="{28A0092B-C50C-407E-A947-70E740481C1C}">
                <a14:useLocalDpi xmlns:a14="http://schemas.microsoft.com/office/drawing/2010/main" val="0"/>
              </a:ext>
            </a:extLst>
          </a:blip>
          <a:stretch>
            <a:fillRect/>
          </a:stretch>
        </p:blipFill>
        <p:spPr>
          <a:xfrm>
            <a:off x="1676400" y="670180"/>
            <a:ext cx="5791200" cy="4336160"/>
          </a:xfrm>
        </p:spPr>
      </p:pic>
    </p:spTree>
    <p:extLst>
      <p:ext uri="{BB962C8B-B14F-4D97-AF65-F5344CB8AC3E}">
        <p14:creationId xmlns:p14="http://schemas.microsoft.com/office/powerpoint/2010/main" val="23864229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39762"/>
          </a:xfrm>
        </p:spPr>
        <p:txBody>
          <a:bodyPr>
            <a:normAutofit fontScale="90000"/>
          </a:bodyPr>
          <a:lstStyle/>
          <a:p>
            <a:r>
              <a:rPr lang="en-US" b="1" dirty="0" smtClean="0"/>
              <a:t>Graft Rejection</a:t>
            </a:r>
            <a:endParaRPr lang="en-US" b="1" dirty="0"/>
          </a:p>
        </p:txBody>
      </p:sp>
      <p:pic>
        <p:nvPicPr>
          <p:cNvPr id="5" name="Picture 4"/>
          <p:cNvPicPr>
            <a:picLocks noChangeAspect="1"/>
          </p:cNvPicPr>
          <p:nvPr/>
        </p:nvPicPr>
        <p:blipFill>
          <a:blip r:embed="rId3">
            <a:lum bright="-10000" contrast="20000"/>
            <a:extLst>
              <a:ext uri="{28A0092B-C50C-407E-A947-70E740481C1C}">
                <a14:useLocalDpi xmlns:a14="http://schemas.microsoft.com/office/drawing/2010/main" val="0"/>
              </a:ext>
            </a:extLst>
          </a:blip>
          <a:stretch>
            <a:fillRect/>
          </a:stretch>
        </p:blipFill>
        <p:spPr>
          <a:xfrm>
            <a:off x="1557308" y="609600"/>
            <a:ext cx="6291291" cy="5638800"/>
          </a:xfrm>
          <a:prstGeom prst="rect">
            <a:avLst/>
          </a:prstGeom>
        </p:spPr>
      </p:pic>
      <p:sp>
        <p:nvSpPr>
          <p:cNvPr id="6" name="TextBox 5"/>
          <p:cNvSpPr txBox="1"/>
          <p:nvPr/>
        </p:nvSpPr>
        <p:spPr>
          <a:xfrm>
            <a:off x="0" y="6273225"/>
            <a:ext cx="9144000" cy="584775"/>
          </a:xfrm>
          <a:prstGeom prst="rect">
            <a:avLst/>
          </a:prstGeom>
          <a:noFill/>
        </p:spPr>
        <p:txBody>
          <a:bodyPr wrap="square" rtlCol="0">
            <a:spAutoFit/>
          </a:bodyPr>
          <a:lstStyle/>
          <a:p>
            <a:r>
              <a:rPr lang="en-US" sz="1600" dirty="0" smtClean="0"/>
              <a:t>While it is the </a:t>
            </a:r>
            <a:r>
              <a:rPr lang="en-US" sz="1600" b="1" dirty="0" smtClean="0"/>
              <a:t>host</a:t>
            </a:r>
            <a:r>
              <a:rPr lang="en-US" sz="1600" dirty="0" smtClean="0"/>
              <a:t> that usually rejects the graft, note that the </a:t>
            </a:r>
            <a:r>
              <a:rPr lang="en-US" sz="1600" b="1" dirty="0" smtClean="0"/>
              <a:t>graft </a:t>
            </a:r>
            <a:r>
              <a:rPr lang="en-US" sz="1600" dirty="0" smtClean="0"/>
              <a:t>can “reject” the host (as in graft vs. host disease) – this happens when T-cells from the graft react against the host tissues</a:t>
            </a:r>
            <a:endParaRPr lang="en-US" sz="1600" dirty="0"/>
          </a:p>
        </p:txBody>
      </p:sp>
    </p:spTree>
    <p:extLst>
      <p:ext uri="{BB962C8B-B14F-4D97-AF65-F5344CB8AC3E}">
        <p14:creationId xmlns:p14="http://schemas.microsoft.com/office/powerpoint/2010/main" val="15032766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15962"/>
          </a:xfrm>
        </p:spPr>
        <p:txBody>
          <a:bodyPr>
            <a:normAutofit fontScale="90000"/>
          </a:bodyPr>
          <a:lstStyle/>
          <a:p>
            <a:r>
              <a:rPr lang="en-US" dirty="0" smtClean="0"/>
              <a:t>Autoimmunity: a loss of self-tolerance</a:t>
            </a:r>
            <a:endParaRPr lang="en-US" dirty="0"/>
          </a:p>
        </p:txBody>
      </p:sp>
      <p:pic>
        <p:nvPicPr>
          <p:cNvPr id="5" name="Content Placeholder 4"/>
          <p:cNvPicPr>
            <a:picLocks noGrp="1" noChangeAspect="1"/>
          </p:cNvPicPr>
          <p:nvPr>
            <p:ph sz="half" idx="1"/>
          </p:nvPr>
        </p:nvPicPr>
        <p:blipFill>
          <a:blip r:embed="rId3">
            <a:lum bright="-10000" contrast="20000"/>
            <a:extLst>
              <a:ext uri="{28A0092B-C50C-407E-A947-70E740481C1C}">
                <a14:useLocalDpi xmlns:a14="http://schemas.microsoft.com/office/drawing/2010/main" val="0"/>
              </a:ext>
            </a:extLst>
          </a:blip>
          <a:stretch>
            <a:fillRect/>
          </a:stretch>
        </p:blipFill>
        <p:spPr>
          <a:xfrm>
            <a:off x="0" y="1066800"/>
            <a:ext cx="5181600" cy="5571612"/>
          </a:xfrm>
        </p:spPr>
      </p:pic>
      <p:sp>
        <p:nvSpPr>
          <p:cNvPr id="4" name="Content Placeholder 3"/>
          <p:cNvSpPr>
            <a:spLocks noGrp="1"/>
          </p:cNvSpPr>
          <p:nvPr>
            <p:ph sz="half" idx="2"/>
          </p:nvPr>
        </p:nvSpPr>
        <p:spPr>
          <a:xfrm>
            <a:off x="4648200" y="990600"/>
            <a:ext cx="4495800" cy="4525963"/>
          </a:xfrm>
        </p:spPr>
        <p:txBody>
          <a:bodyPr>
            <a:normAutofit lnSpcReduction="10000"/>
          </a:bodyPr>
          <a:lstStyle/>
          <a:p>
            <a:pPr marL="0" indent="0" algn="ctr">
              <a:buNone/>
            </a:pPr>
            <a:r>
              <a:rPr lang="en-US" sz="2400" b="1" dirty="0" smtClean="0"/>
              <a:t>Tolerance = unresponsiveness to self-antigens</a:t>
            </a:r>
          </a:p>
          <a:p>
            <a:pPr marL="0" indent="0">
              <a:buNone/>
            </a:pPr>
            <a:r>
              <a:rPr lang="en-US" sz="2400" dirty="0" smtClean="0"/>
              <a:t>Central tolerance: </a:t>
            </a:r>
            <a:r>
              <a:rPr lang="en-US" sz="1600" dirty="0" smtClean="0"/>
              <a:t>deletion of self-reactive B and T-cells during their development</a:t>
            </a:r>
          </a:p>
          <a:p>
            <a:pPr marL="0" indent="0">
              <a:buNone/>
            </a:pPr>
            <a:r>
              <a:rPr lang="en-US" sz="2400" dirty="0" smtClean="0"/>
              <a:t>Peripheral tolerance: </a:t>
            </a:r>
            <a:r>
              <a:rPr lang="en-US" sz="1600" dirty="0" smtClean="0"/>
              <a:t>squelching of self-reactive cells:</a:t>
            </a:r>
          </a:p>
          <a:p>
            <a:pPr lvl="1"/>
            <a:r>
              <a:rPr lang="en-US" sz="1800" b="1" dirty="0" err="1" smtClean="0"/>
              <a:t>Anergy</a:t>
            </a:r>
            <a:r>
              <a:rPr lang="en-US" sz="1800" b="1" dirty="0" smtClean="0"/>
              <a:t>: </a:t>
            </a:r>
            <a:r>
              <a:rPr lang="en-US" sz="1800" dirty="0" smtClean="0"/>
              <a:t>Ag presentation without co-stimulatory B7 signal</a:t>
            </a:r>
          </a:p>
          <a:p>
            <a:pPr lvl="1"/>
            <a:r>
              <a:rPr lang="en-US" sz="1800" b="1" dirty="0" smtClean="0"/>
              <a:t>Suppression:</a:t>
            </a:r>
            <a:r>
              <a:rPr lang="en-US" sz="1800" dirty="0" smtClean="0"/>
              <a:t> T </a:t>
            </a:r>
            <a:r>
              <a:rPr lang="en-US" sz="1800" dirty="0" err="1" smtClean="0"/>
              <a:t>reg</a:t>
            </a:r>
            <a:r>
              <a:rPr lang="en-US" sz="1800" dirty="0" smtClean="0"/>
              <a:t> cells secrete suppressive cytokines (IL-10) that dampen T</a:t>
            </a:r>
            <a:r>
              <a:rPr lang="en-US" sz="1800" baseline="-25000" dirty="0" smtClean="0"/>
              <a:t>H</a:t>
            </a:r>
            <a:r>
              <a:rPr lang="en-US" sz="1800" dirty="0" smtClean="0"/>
              <a:t> and T</a:t>
            </a:r>
            <a:r>
              <a:rPr lang="en-US" sz="1800" baseline="-25000" dirty="0" smtClean="0"/>
              <a:t>C</a:t>
            </a:r>
            <a:r>
              <a:rPr lang="en-US" sz="1800" dirty="0" smtClean="0"/>
              <a:t> responses</a:t>
            </a:r>
          </a:p>
          <a:p>
            <a:pPr lvl="1"/>
            <a:r>
              <a:rPr lang="en-US" sz="1800" b="1" dirty="0" smtClean="0"/>
              <a:t>Apoptosis:</a:t>
            </a:r>
            <a:r>
              <a:rPr lang="en-US" sz="1800" dirty="0" smtClean="0"/>
              <a:t> T-cells activated by self-antigens usually activate apoptosis pathways </a:t>
            </a:r>
            <a:endParaRPr lang="en-US" sz="1800" b="1" dirty="0"/>
          </a:p>
        </p:txBody>
      </p:sp>
    </p:spTree>
    <p:extLst>
      <p:ext uri="{BB962C8B-B14F-4D97-AF65-F5344CB8AC3E}">
        <p14:creationId xmlns:p14="http://schemas.microsoft.com/office/powerpoint/2010/main" val="8198640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15962"/>
          </a:xfrm>
        </p:spPr>
        <p:txBody>
          <a:bodyPr>
            <a:normAutofit fontScale="90000"/>
          </a:bodyPr>
          <a:lstStyle/>
          <a:p>
            <a:r>
              <a:rPr lang="en-US" b="1" dirty="0" smtClean="0"/>
              <a:t>Mechanisms of Autoimmunity</a:t>
            </a:r>
            <a:endParaRPr lang="en-US" b="1" dirty="0"/>
          </a:p>
        </p:txBody>
      </p:sp>
      <p:pic>
        <p:nvPicPr>
          <p:cNvPr id="5" name="Content Placeholder 4"/>
          <p:cNvPicPr>
            <a:picLocks noGrp="1" noChangeAspect="1"/>
          </p:cNvPicPr>
          <p:nvPr>
            <p:ph sz="half" idx="1"/>
          </p:nvPr>
        </p:nvPicPr>
        <p:blipFill>
          <a:blip r:embed="rId2">
            <a:lum bright="-10000" contrast="20000"/>
            <a:extLst>
              <a:ext uri="{28A0092B-C50C-407E-A947-70E740481C1C}">
                <a14:useLocalDpi xmlns:a14="http://schemas.microsoft.com/office/drawing/2010/main" val="0"/>
              </a:ext>
            </a:extLst>
          </a:blip>
          <a:stretch>
            <a:fillRect/>
          </a:stretch>
        </p:blipFill>
        <p:spPr>
          <a:xfrm>
            <a:off x="381000" y="722175"/>
            <a:ext cx="4042634" cy="6059625"/>
          </a:xfrm>
        </p:spPr>
      </p:pic>
      <p:sp>
        <p:nvSpPr>
          <p:cNvPr id="4" name="Content Placeholder 3"/>
          <p:cNvSpPr>
            <a:spLocks noGrp="1"/>
          </p:cNvSpPr>
          <p:nvPr>
            <p:ph sz="half" idx="2"/>
          </p:nvPr>
        </p:nvSpPr>
        <p:spPr/>
        <p:txBody>
          <a:bodyPr>
            <a:normAutofit fontScale="92500"/>
          </a:bodyPr>
          <a:lstStyle/>
          <a:p>
            <a:r>
              <a:rPr lang="en-US" b="1" dirty="0" smtClean="0"/>
              <a:t>Genetic susceptibility</a:t>
            </a:r>
            <a:r>
              <a:rPr lang="en-US" dirty="0" smtClean="0"/>
              <a:t>: genetic variations in HLA (human leukocyte antigen) alleles linked to several autoimmune diseases</a:t>
            </a:r>
          </a:p>
          <a:p>
            <a:r>
              <a:rPr lang="en-US" dirty="0" smtClean="0"/>
              <a:t>Stimulation by </a:t>
            </a:r>
            <a:r>
              <a:rPr lang="en-US" b="1" dirty="0" smtClean="0"/>
              <a:t>infections</a:t>
            </a:r>
            <a:r>
              <a:rPr lang="en-US" dirty="0" smtClean="0"/>
              <a:t> (e.g. streptococci or </a:t>
            </a:r>
            <a:r>
              <a:rPr lang="en-US" dirty="0" err="1" smtClean="0"/>
              <a:t>Klebsiella</a:t>
            </a:r>
            <a:r>
              <a:rPr lang="en-US" dirty="0" smtClean="0"/>
              <a:t>) or </a:t>
            </a:r>
            <a:r>
              <a:rPr lang="en-US" b="1" dirty="0" smtClean="0"/>
              <a:t>tissue injury </a:t>
            </a:r>
            <a:r>
              <a:rPr lang="en-US" dirty="0" smtClean="0"/>
              <a:t>(release of self-antigens)</a:t>
            </a:r>
            <a:endParaRPr lang="en-US" dirty="0"/>
          </a:p>
        </p:txBody>
      </p:sp>
    </p:spTree>
    <p:extLst>
      <p:ext uri="{BB962C8B-B14F-4D97-AF65-F5344CB8AC3E}">
        <p14:creationId xmlns:p14="http://schemas.microsoft.com/office/powerpoint/2010/main" val="2768001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sz="4800" b="1" dirty="0" err="1" smtClean="0"/>
              <a:t>Neoplasia</a:t>
            </a:r>
            <a:r>
              <a:rPr lang="en-US" sz="4800" b="1" dirty="0" smtClean="0"/>
              <a:t>: “new growth”</a:t>
            </a:r>
            <a:endParaRPr lang="en-US" sz="4800" b="1" dirty="0"/>
          </a:p>
        </p:txBody>
      </p:sp>
      <p:sp>
        <p:nvSpPr>
          <p:cNvPr id="9" name="Content Placeholder 8"/>
          <p:cNvSpPr>
            <a:spLocks noGrp="1"/>
          </p:cNvSpPr>
          <p:nvPr>
            <p:ph idx="1"/>
          </p:nvPr>
        </p:nvSpPr>
        <p:spPr>
          <a:xfrm>
            <a:off x="228600" y="1600200"/>
            <a:ext cx="8686800" cy="4525963"/>
          </a:xfrm>
        </p:spPr>
        <p:txBody>
          <a:bodyPr>
            <a:normAutofit/>
          </a:bodyPr>
          <a:lstStyle/>
          <a:p>
            <a:pPr marL="0" indent="0">
              <a:buNone/>
            </a:pPr>
            <a:r>
              <a:rPr lang="en-US" sz="2000" dirty="0" smtClean="0"/>
              <a:t>"an abnormal mass of tissue the growth of which exceeds and is uncoordinated with that of the normal tissues and persists in the same excessive manner after the cessation of the stimuli which evoked the change.“ (R.A. Willis)</a:t>
            </a:r>
          </a:p>
          <a:p>
            <a:pPr marL="0" indent="0">
              <a:buNone/>
            </a:pPr>
            <a:endParaRPr lang="en-US" sz="2000" dirty="0"/>
          </a:p>
          <a:p>
            <a:pPr marL="0" indent="0">
              <a:buNone/>
            </a:pPr>
            <a:r>
              <a:rPr lang="en-US" sz="2800" dirty="0"/>
              <a:t>5</a:t>
            </a:r>
            <a:r>
              <a:rPr lang="en-US" sz="2800" dirty="0" smtClean="0"/>
              <a:t> Aspects of cancer to consider:</a:t>
            </a:r>
          </a:p>
          <a:p>
            <a:pPr marL="457200" indent="-457200">
              <a:buFont typeface="+mj-lt"/>
              <a:buAutoNum type="arabicPeriod"/>
            </a:pPr>
            <a:r>
              <a:rPr lang="en-US" sz="2800" dirty="0" smtClean="0"/>
              <a:t>Nomenclature</a:t>
            </a:r>
          </a:p>
          <a:p>
            <a:pPr marL="457200" indent="-457200">
              <a:buFont typeface="+mj-lt"/>
              <a:buAutoNum type="arabicPeriod"/>
            </a:pPr>
            <a:r>
              <a:rPr lang="en-US" sz="2800" dirty="0" smtClean="0"/>
              <a:t>Characteristics</a:t>
            </a:r>
          </a:p>
          <a:p>
            <a:pPr marL="457200" indent="-457200">
              <a:buFont typeface="+mj-lt"/>
              <a:buAutoNum type="arabicPeriod"/>
            </a:pPr>
            <a:r>
              <a:rPr lang="en-US" sz="2800" dirty="0" smtClean="0"/>
              <a:t>Epidemiology</a:t>
            </a:r>
          </a:p>
          <a:p>
            <a:pPr marL="457200" indent="-457200">
              <a:buFont typeface="+mj-lt"/>
              <a:buAutoNum type="arabicPeriod"/>
            </a:pPr>
            <a:r>
              <a:rPr lang="en-US" sz="2800" dirty="0" smtClean="0"/>
              <a:t>Carcinogenesis</a:t>
            </a:r>
          </a:p>
          <a:p>
            <a:pPr marL="457200" indent="-457200">
              <a:buFont typeface="+mj-lt"/>
              <a:buAutoNum type="arabicPeriod"/>
            </a:pPr>
            <a:r>
              <a:rPr lang="en-US" sz="2800" dirty="0" smtClean="0"/>
              <a:t>Clinical aspects</a:t>
            </a:r>
            <a:endParaRPr lang="en-US" sz="2800" dirty="0"/>
          </a:p>
        </p:txBody>
      </p:sp>
    </p:spTree>
    <p:extLst>
      <p:ext uri="{BB962C8B-B14F-4D97-AF65-F5344CB8AC3E}">
        <p14:creationId xmlns:p14="http://schemas.microsoft.com/office/powerpoint/2010/main" val="17897846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15962"/>
          </a:xfrm>
        </p:spPr>
        <p:txBody>
          <a:bodyPr>
            <a:normAutofit fontScale="90000"/>
          </a:bodyPr>
          <a:lstStyle/>
          <a:p>
            <a:r>
              <a:rPr lang="en-US" b="1" dirty="0" smtClean="0"/>
              <a:t>Nomenclature</a:t>
            </a:r>
            <a:endParaRPr lang="en-US" b="1" dirty="0"/>
          </a:p>
        </p:txBody>
      </p:sp>
      <p:sp>
        <p:nvSpPr>
          <p:cNvPr id="3" name="Content Placeholder 2"/>
          <p:cNvSpPr>
            <a:spLocks noGrp="1"/>
          </p:cNvSpPr>
          <p:nvPr>
            <p:ph idx="1"/>
          </p:nvPr>
        </p:nvSpPr>
        <p:spPr>
          <a:xfrm>
            <a:off x="3258275" y="685800"/>
            <a:ext cx="5580925" cy="380476"/>
          </a:xfrm>
        </p:spPr>
        <p:txBody>
          <a:bodyPr>
            <a:noAutofit/>
          </a:bodyPr>
          <a:lstStyle/>
          <a:p>
            <a:pPr marL="0" indent="0">
              <a:buNone/>
            </a:pPr>
            <a:r>
              <a:rPr lang="en-US" sz="1800" b="1" dirty="0" smtClean="0"/>
              <a:t>Benign: </a:t>
            </a:r>
            <a:r>
              <a:rPr lang="en-US" sz="1800" dirty="0" smtClean="0"/>
              <a:t>-</a:t>
            </a:r>
            <a:r>
              <a:rPr lang="en-US" sz="1800" dirty="0" err="1" smtClean="0"/>
              <a:t>oma</a:t>
            </a:r>
            <a:r>
              <a:rPr lang="en-US" sz="1800" dirty="0" smtClean="0"/>
              <a:t>	</a:t>
            </a:r>
            <a:r>
              <a:rPr lang="en-US" sz="1800" b="1" dirty="0" smtClean="0"/>
              <a:t>Malignant: </a:t>
            </a:r>
            <a:r>
              <a:rPr lang="en-US" sz="1800" dirty="0" smtClean="0"/>
              <a:t>-sarcoma or -carcinoma</a:t>
            </a:r>
            <a:endParaRPr lang="en-US" sz="1800" dirty="0"/>
          </a:p>
        </p:txBody>
      </p:sp>
      <p:pic>
        <p:nvPicPr>
          <p:cNvPr id="2050" name="Picture 2"/>
          <p:cNvPicPr>
            <a:picLocks noChangeAspect="1" noChangeArrowheads="1"/>
          </p:cNvPicPr>
          <p:nvPr/>
        </p:nvPicPr>
        <p:blipFill rotWithShape="1">
          <a:blip r:embed="rId2">
            <a:lum bright="-10000" contrast="20000"/>
            <a:extLst>
              <a:ext uri="{28A0092B-C50C-407E-A947-70E740481C1C}">
                <a14:useLocalDpi xmlns:a14="http://schemas.microsoft.com/office/drawing/2010/main" val="0"/>
              </a:ext>
            </a:extLst>
          </a:blip>
          <a:srcRect l="25622" t="29649" r="11342" b="5391"/>
          <a:stretch/>
        </p:blipFill>
        <p:spPr bwMode="auto">
          <a:xfrm>
            <a:off x="484939" y="1066276"/>
            <a:ext cx="8143986" cy="57917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31405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fontScale="90000"/>
          </a:bodyPr>
          <a:lstStyle/>
          <a:p>
            <a:r>
              <a:rPr lang="en-US" b="1" dirty="0" smtClean="0"/>
              <a:t>Characteristics to consider:</a:t>
            </a:r>
            <a:br>
              <a:rPr lang="en-US" b="1" dirty="0" smtClean="0"/>
            </a:br>
            <a:r>
              <a:rPr lang="en-US" sz="3600" b="1" dirty="0" smtClean="0"/>
              <a:t>differentiation vs. </a:t>
            </a:r>
            <a:r>
              <a:rPr lang="en-US" sz="3600" b="1" dirty="0" err="1" smtClean="0"/>
              <a:t>anaplasia</a:t>
            </a:r>
            <a:endParaRPr lang="en-US" sz="3600" b="1" dirty="0"/>
          </a:p>
        </p:txBody>
      </p:sp>
      <p:sp>
        <p:nvSpPr>
          <p:cNvPr id="3" name="Content Placeholder 2"/>
          <p:cNvSpPr>
            <a:spLocks noGrp="1"/>
          </p:cNvSpPr>
          <p:nvPr>
            <p:ph idx="1"/>
          </p:nvPr>
        </p:nvSpPr>
        <p:spPr>
          <a:xfrm>
            <a:off x="76200" y="1524000"/>
            <a:ext cx="8991600" cy="685800"/>
          </a:xfrm>
        </p:spPr>
        <p:txBody>
          <a:bodyPr>
            <a:normAutofit/>
          </a:bodyPr>
          <a:lstStyle/>
          <a:p>
            <a:pPr marL="0" indent="0">
              <a:buNone/>
            </a:pPr>
            <a:r>
              <a:rPr lang="en-US" sz="1600" b="1" dirty="0" smtClean="0"/>
              <a:t>Benign</a:t>
            </a:r>
            <a:r>
              <a:rPr lang="en-US" sz="1600" dirty="0" smtClean="0"/>
              <a:t> tumors usually consist of </a:t>
            </a:r>
            <a:r>
              <a:rPr lang="en-US" sz="1600" b="1" dirty="0" smtClean="0"/>
              <a:t>differentiated cells</a:t>
            </a:r>
            <a:r>
              <a:rPr lang="en-US" sz="1600" dirty="0" smtClean="0"/>
              <a:t>, e.g. </a:t>
            </a:r>
            <a:r>
              <a:rPr lang="en-US" sz="1600" dirty="0" err="1" smtClean="0"/>
              <a:t>lipomas</a:t>
            </a:r>
            <a:r>
              <a:rPr lang="en-US" sz="1600" dirty="0" smtClean="0"/>
              <a:t> (fat) and </a:t>
            </a:r>
            <a:r>
              <a:rPr lang="en-US" sz="1600" dirty="0" err="1" smtClean="0"/>
              <a:t>leiomyomas</a:t>
            </a:r>
            <a:r>
              <a:rPr lang="en-US" sz="1600" dirty="0" smtClean="0"/>
              <a:t> (smooth muscle)</a:t>
            </a:r>
          </a:p>
          <a:p>
            <a:pPr marL="0" indent="0">
              <a:buNone/>
            </a:pPr>
            <a:r>
              <a:rPr lang="en-US" sz="1600" b="1" dirty="0" smtClean="0"/>
              <a:t>Malignant</a:t>
            </a:r>
            <a:r>
              <a:rPr lang="en-US" sz="1600" dirty="0" smtClean="0"/>
              <a:t> tumors can range from being well-differentiated to undifferentiated or </a:t>
            </a:r>
            <a:r>
              <a:rPr lang="en-US" sz="1600" i="1" dirty="0" smtClean="0"/>
              <a:t>anaplastic</a:t>
            </a:r>
            <a:endParaRPr lang="en-US" sz="1600" dirty="0"/>
          </a:p>
        </p:txBody>
      </p:sp>
      <p:pic>
        <p:nvPicPr>
          <p:cNvPr id="4" name="Picture 3"/>
          <p:cNvPicPr>
            <a:picLocks noChangeAspect="1"/>
          </p:cNvPicPr>
          <p:nvPr/>
        </p:nvPicPr>
        <p:blipFill>
          <a:blip r:embed="rId3">
            <a:lum bright="-10000" contrast="20000"/>
            <a:extLst>
              <a:ext uri="{28A0092B-C50C-407E-A947-70E740481C1C}">
                <a14:useLocalDpi xmlns:a14="http://schemas.microsoft.com/office/drawing/2010/main" val="0"/>
              </a:ext>
            </a:extLst>
          </a:blip>
          <a:stretch>
            <a:fillRect/>
          </a:stretch>
        </p:blipFill>
        <p:spPr>
          <a:xfrm>
            <a:off x="0" y="2743200"/>
            <a:ext cx="4572000" cy="3080385"/>
          </a:xfrm>
          <a:prstGeom prst="rect">
            <a:avLst/>
          </a:prstGeom>
        </p:spPr>
      </p:pic>
      <p:sp>
        <p:nvSpPr>
          <p:cNvPr id="5" name="TextBox 4"/>
          <p:cNvSpPr txBox="1"/>
          <p:nvPr/>
        </p:nvSpPr>
        <p:spPr>
          <a:xfrm>
            <a:off x="410869" y="5943600"/>
            <a:ext cx="3441455" cy="307777"/>
          </a:xfrm>
          <a:prstGeom prst="rect">
            <a:avLst/>
          </a:prstGeom>
          <a:noFill/>
        </p:spPr>
        <p:txBody>
          <a:bodyPr wrap="none" rtlCol="0">
            <a:spAutoFit/>
          </a:bodyPr>
          <a:lstStyle/>
          <a:p>
            <a:r>
              <a:rPr lang="en-US" sz="1400" dirty="0" smtClean="0"/>
              <a:t>Well-differentiated squamous cell carcinoma</a:t>
            </a:r>
            <a:endParaRPr lang="en-US" sz="1400" dirty="0"/>
          </a:p>
        </p:txBody>
      </p:sp>
      <p:pic>
        <p:nvPicPr>
          <p:cNvPr id="6" name="Picture 5"/>
          <p:cNvPicPr>
            <a:picLocks noChangeAspect="1"/>
          </p:cNvPicPr>
          <p:nvPr/>
        </p:nvPicPr>
        <p:blipFill>
          <a:blip r:embed="rId4">
            <a:lum bright="-10000" contrast="20000"/>
            <a:extLst>
              <a:ext uri="{28A0092B-C50C-407E-A947-70E740481C1C}">
                <a14:useLocalDpi xmlns:a14="http://schemas.microsoft.com/office/drawing/2010/main" val="0"/>
              </a:ext>
            </a:extLst>
          </a:blip>
          <a:stretch>
            <a:fillRect/>
          </a:stretch>
        </p:blipFill>
        <p:spPr>
          <a:xfrm>
            <a:off x="4572000" y="2743200"/>
            <a:ext cx="4572000" cy="3048000"/>
          </a:xfrm>
          <a:prstGeom prst="rect">
            <a:avLst/>
          </a:prstGeom>
        </p:spPr>
      </p:pic>
      <p:sp>
        <p:nvSpPr>
          <p:cNvPr id="7" name="TextBox 6"/>
          <p:cNvSpPr txBox="1"/>
          <p:nvPr/>
        </p:nvSpPr>
        <p:spPr>
          <a:xfrm>
            <a:off x="5489838" y="5955268"/>
            <a:ext cx="2434962" cy="307777"/>
          </a:xfrm>
          <a:prstGeom prst="rect">
            <a:avLst/>
          </a:prstGeom>
          <a:noFill/>
        </p:spPr>
        <p:txBody>
          <a:bodyPr wrap="none" rtlCol="0">
            <a:spAutoFit/>
          </a:bodyPr>
          <a:lstStyle/>
          <a:p>
            <a:r>
              <a:rPr lang="en-US" sz="1400" dirty="0" smtClean="0"/>
              <a:t>Anaplastic </a:t>
            </a:r>
            <a:r>
              <a:rPr lang="en-US" sz="1400" dirty="0" err="1" smtClean="0"/>
              <a:t>rhabdomyosarcoma</a:t>
            </a:r>
            <a:endParaRPr lang="en-US" sz="1400" dirty="0"/>
          </a:p>
        </p:txBody>
      </p:sp>
    </p:spTree>
    <p:extLst>
      <p:ext uri="{BB962C8B-B14F-4D97-AF65-F5344CB8AC3E}">
        <p14:creationId xmlns:p14="http://schemas.microsoft.com/office/powerpoint/2010/main" val="31811829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lum bright="-10000" contrast="20000"/>
            <a:extLst>
              <a:ext uri="{28A0092B-C50C-407E-A947-70E740481C1C}">
                <a14:useLocalDpi xmlns:a14="http://schemas.microsoft.com/office/drawing/2010/main" val="0"/>
              </a:ext>
            </a:extLst>
          </a:blip>
          <a:stretch>
            <a:fillRect/>
          </a:stretch>
        </p:blipFill>
        <p:spPr>
          <a:xfrm>
            <a:off x="662064" y="1447800"/>
            <a:ext cx="7796136" cy="5379334"/>
          </a:xfrm>
          <a:prstGeom prst="rect">
            <a:avLst/>
          </a:prstGeom>
        </p:spPr>
      </p:pic>
      <p:sp>
        <p:nvSpPr>
          <p:cNvPr id="2" name="Title 1"/>
          <p:cNvSpPr>
            <a:spLocks noGrp="1"/>
          </p:cNvSpPr>
          <p:nvPr>
            <p:ph type="title"/>
          </p:nvPr>
        </p:nvSpPr>
        <p:spPr>
          <a:xfrm>
            <a:off x="457200" y="0"/>
            <a:ext cx="8229600" cy="685800"/>
          </a:xfrm>
        </p:spPr>
        <p:txBody>
          <a:bodyPr>
            <a:normAutofit fontScale="90000"/>
          </a:bodyPr>
          <a:lstStyle/>
          <a:p>
            <a:r>
              <a:rPr lang="en-US" b="1" dirty="0" smtClean="0"/>
              <a:t>Hallmarks of </a:t>
            </a:r>
            <a:r>
              <a:rPr lang="en-US" b="1" dirty="0" err="1" smtClean="0"/>
              <a:t>anaplasia</a:t>
            </a:r>
            <a:endParaRPr lang="en-US" b="1" dirty="0"/>
          </a:p>
        </p:txBody>
      </p:sp>
      <p:sp>
        <p:nvSpPr>
          <p:cNvPr id="3" name="Content Placeholder 2"/>
          <p:cNvSpPr>
            <a:spLocks noGrp="1"/>
          </p:cNvSpPr>
          <p:nvPr>
            <p:ph idx="1"/>
          </p:nvPr>
        </p:nvSpPr>
        <p:spPr>
          <a:xfrm>
            <a:off x="0" y="609600"/>
            <a:ext cx="5181600" cy="838200"/>
          </a:xfrm>
        </p:spPr>
        <p:txBody>
          <a:bodyPr>
            <a:normAutofit fontScale="92500"/>
          </a:bodyPr>
          <a:lstStyle/>
          <a:p>
            <a:r>
              <a:rPr lang="en-US" sz="2400" b="1" dirty="0" err="1" smtClean="0">
                <a:solidFill>
                  <a:schemeClr val="tx2"/>
                </a:solidFill>
              </a:rPr>
              <a:t>Pleiomorphism</a:t>
            </a:r>
            <a:r>
              <a:rPr lang="en-US" sz="2400" b="1" dirty="0" smtClean="0">
                <a:solidFill>
                  <a:schemeClr val="tx2"/>
                </a:solidFill>
              </a:rPr>
              <a:t> (cellular and nuclear)</a:t>
            </a:r>
            <a:endParaRPr lang="en-US" sz="1800" dirty="0" smtClean="0"/>
          </a:p>
          <a:p>
            <a:r>
              <a:rPr lang="en-US" sz="2400" b="1" dirty="0" err="1" smtClean="0">
                <a:solidFill>
                  <a:schemeClr val="tx2"/>
                </a:solidFill>
              </a:rPr>
              <a:t>Hyperchromatic</a:t>
            </a:r>
            <a:r>
              <a:rPr lang="en-US" sz="2400" b="1" dirty="0" smtClean="0">
                <a:solidFill>
                  <a:schemeClr val="tx2"/>
                </a:solidFill>
              </a:rPr>
              <a:t> nuclei</a:t>
            </a:r>
          </a:p>
        </p:txBody>
      </p:sp>
      <p:sp>
        <p:nvSpPr>
          <p:cNvPr id="5" name="Content Placeholder 2"/>
          <p:cNvSpPr txBox="1">
            <a:spLocks/>
          </p:cNvSpPr>
          <p:nvPr/>
        </p:nvSpPr>
        <p:spPr>
          <a:xfrm>
            <a:off x="5181600" y="609600"/>
            <a:ext cx="3276600" cy="838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200" b="1" dirty="0">
                <a:solidFill>
                  <a:schemeClr val="tx2"/>
                </a:solidFill>
              </a:rPr>
              <a:t>G</a:t>
            </a:r>
            <a:r>
              <a:rPr lang="en-US" sz="2200" b="1" dirty="0" smtClean="0">
                <a:solidFill>
                  <a:schemeClr val="tx2"/>
                </a:solidFill>
              </a:rPr>
              <a:t>iant cells</a:t>
            </a:r>
            <a:endParaRPr lang="en-US" sz="2200" dirty="0" smtClean="0"/>
          </a:p>
          <a:p>
            <a:r>
              <a:rPr lang="en-US" sz="2200" b="1" dirty="0" smtClean="0">
                <a:solidFill>
                  <a:schemeClr val="tx2"/>
                </a:solidFill>
              </a:rPr>
              <a:t>Abnormal mitoses</a:t>
            </a:r>
            <a:endParaRPr lang="en-US" sz="2200" b="1" dirty="0">
              <a:solidFill>
                <a:schemeClr val="tx2"/>
              </a:solidFill>
            </a:endParaRPr>
          </a:p>
        </p:txBody>
      </p:sp>
    </p:spTree>
    <p:extLst>
      <p:ext uri="{BB962C8B-B14F-4D97-AF65-F5344CB8AC3E}">
        <p14:creationId xmlns:p14="http://schemas.microsoft.com/office/powerpoint/2010/main" val="40931486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Other characteristics to consider:</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solidFill>
                  <a:schemeClr val="tx2"/>
                </a:solidFill>
              </a:rPr>
              <a:t>Rate of growth –</a:t>
            </a:r>
            <a:r>
              <a:rPr lang="en-US" dirty="0" smtClean="0">
                <a:solidFill>
                  <a:srgbClr val="000000"/>
                </a:solidFill>
              </a:rPr>
              <a:t> </a:t>
            </a:r>
            <a:r>
              <a:rPr lang="en-US" sz="2400" dirty="0" smtClean="0">
                <a:solidFill>
                  <a:srgbClr val="000000"/>
                </a:solidFill>
              </a:rPr>
              <a:t>benign tumors tend to grow slowly whereas malignant tumors grow more rapidly</a:t>
            </a:r>
          </a:p>
          <a:p>
            <a:r>
              <a:rPr lang="en-US" dirty="0" smtClean="0">
                <a:solidFill>
                  <a:schemeClr val="tx2"/>
                </a:solidFill>
              </a:rPr>
              <a:t>Local invasion – </a:t>
            </a:r>
            <a:r>
              <a:rPr lang="en-US" sz="2400" dirty="0" smtClean="0">
                <a:solidFill>
                  <a:srgbClr val="000000"/>
                </a:solidFill>
              </a:rPr>
              <a:t>benign lesions are usually (but not always) encapsulated whereas cancers grow by progressive infiltration into surrounding tissue</a:t>
            </a:r>
          </a:p>
          <a:p>
            <a:r>
              <a:rPr lang="en-US" dirty="0" smtClean="0">
                <a:solidFill>
                  <a:schemeClr val="tx2"/>
                </a:solidFill>
              </a:rPr>
              <a:t>Metastasis – </a:t>
            </a:r>
            <a:r>
              <a:rPr lang="en-US" sz="2400" dirty="0" smtClean="0">
                <a:solidFill>
                  <a:srgbClr val="000000"/>
                </a:solidFill>
              </a:rPr>
              <a:t>development of secondary implants in remote tissue that is </a:t>
            </a:r>
            <a:r>
              <a:rPr lang="en-US" sz="2400" b="1" dirty="0" smtClean="0">
                <a:solidFill>
                  <a:srgbClr val="000000"/>
                </a:solidFill>
              </a:rPr>
              <a:t>discontinuous</a:t>
            </a:r>
            <a:r>
              <a:rPr lang="en-US" sz="2400" dirty="0" smtClean="0">
                <a:solidFill>
                  <a:srgbClr val="000000"/>
                </a:solidFill>
              </a:rPr>
              <a:t> with the primary tumor.</a:t>
            </a:r>
          </a:p>
          <a:p>
            <a:pPr lvl="1"/>
            <a:r>
              <a:rPr lang="en-US" sz="2000" b="1" dirty="0" smtClean="0">
                <a:solidFill>
                  <a:srgbClr val="000000"/>
                </a:solidFill>
              </a:rPr>
              <a:t>Spread by seeding </a:t>
            </a:r>
            <a:r>
              <a:rPr lang="en-US" sz="2000" dirty="0" smtClean="0">
                <a:solidFill>
                  <a:srgbClr val="000000"/>
                </a:solidFill>
              </a:rPr>
              <a:t>occurs when tumors invade a space or cavity (e.g. peritoneum, pleura, cerebral ventricles, etc.)</a:t>
            </a:r>
          </a:p>
          <a:p>
            <a:pPr lvl="1"/>
            <a:r>
              <a:rPr lang="en-US" sz="2000" b="1" dirty="0" smtClean="0">
                <a:solidFill>
                  <a:srgbClr val="000000"/>
                </a:solidFill>
              </a:rPr>
              <a:t>Lymphatic spread </a:t>
            </a:r>
            <a:r>
              <a:rPr lang="en-US" sz="2000" dirty="0" smtClean="0">
                <a:solidFill>
                  <a:srgbClr val="000000"/>
                </a:solidFill>
              </a:rPr>
              <a:t>occurs by tumor cells (usually </a:t>
            </a:r>
            <a:r>
              <a:rPr lang="en-US" sz="2000" i="1" dirty="0" smtClean="0">
                <a:solidFill>
                  <a:srgbClr val="000000"/>
                </a:solidFill>
              </a:rPr>
              <a:t>–carcinomas</a:t>
            </a:r>
            <a:r>
              <a:rPr lang="en-US" sz="2000" dirty="0" smtClean="0">
                <a:solidFill>
                  <a:srgbClr val="000000"/>
                </a:solidFill>
              </a:rPr>
              <a:t>)  traveling via lymph vessels</a:t>
            </a:r>
          </a:p>
          <a:p>
            <a:pPr lvl="1"/>
            <a:r>
              <a:rPr lang="en-US" sz="2000" b="1" dirty="0" err="1" smtClean="0">
                <a:solidFill>
                  <a:srgbClr val="000000"/>
                </a:solidFill>
              </a:rPr>
              <a:t>Hematogenous</a:t>
            </a:r>
            <a:r>
              <a:rPr lang="en-US" sz="2000" b="1" dirty="0" smtClean="0">
                <a:solidFill>
                  <a:srgbClr val="000000"/>
                </a:solidFill>
              </a:rPr>
              <a:t> spread </a:t>
            </a:r>
            <a:r>
              <a:rPr lang="en-US" sz="2000" dirty="0" smtClean="0">
                <a:solidFill>
                  <a:srgbClr val="000000"/>
                </a:solidFill>
              </a:rPr>
              <a:t>occurs by tumor cells (usually </a:t>
            </a:r>
            <a:r>
              <a:rPr lang="en-US" sz="2000" i="1" dirty="0" smtClean="0">
                <a:solidFill>
                  <a:srgbClr val="000000"/>
                </a:solidFill>
              </a:rPr>
              <a:t>–sarcomas</a:t>
            </a:r>
            <a:r>
              <a:rPr lang="en-US" sz="2000" dirty="0" smtClean="0">
                <a:solidFill>
                  <a:srgbClr val="000000"/>
                </a:solidFill>
              </a:rPr>
              <a:t>) traveling via blood vessels. Favored sites are </a:t>
            </a:r>
            <a:r>
              <a:rPr lang="en-US" sz="2000" b="1" dirty="0" smtClean="0">
                <a:solidFill>
                  <a:srgbClr val="000000"/>
                </a:solidFill>
              </a:rPr>
              <a:t>lung</a:t>
            </a:r>
            <a:r>
              <a:rPr lang="en-US" sz="2000" dirty="0" smtClean="0">
                <a:solidFill>
                  <a:srgbClr val="000000"/>
                </a:solidFill>
              </a:rPr>
              <a:t> and </a:t>
            </a:r>
            <a:r>
              <a:rPr lang="en-US" sz="2000" b="1" dirty="0" smtClean="0">
                <a:solidFill>
                  <a:srgbClr val="000000"/>
                </a:solidFill>
              </a:rPr>
              <a:t>liver</a:t>
            </a:r>
            <a:endParaRPr lang="en-US" sz="2000" dirty="0">
              <a:solidFill>
                <a:srgbClr val="000000"/>
              </a:solidFill>
            </a:endParaRPr>
          </a:p>
        </p:txBody>
      </p:sp>
    </p:spTree>
    <p:extLst>
      <p:ext uri="{BB962C8B-B14F-4D97-AF65-F5344CB8AC3E}">
        <p14:creationId xmlns:p14="http://schemas.microsoft.com/office/powerpoint/2010/main" val="16024692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15962"/>
          </a:xfrm>
        </p:spPr>
        <p:txBody>
          <a:bodyPr>
            <a:normAutofit fontScale="90000"/>
          </a:bodyPr>
          <a:lstStyle/>
          <a:p>
            <a:r>
              <a:rPr lang="en-US" b="1" dirty="0" smtClean="0"/>
              <a:t>Innate vs. adaptive immunity</a:t>
            </a:r>
            <a:endParaRPr lang="en-US" b="1" dirty="0"/>
          </a:p>
        </p:txBody>
      </p:sp>
      <p:pic>
        <p:nvPicPr>
          <p:cNvPr id="4" name="Content Placeholder 3"/>
          <p:cNvPicPr>
            <a:picLocks noGrp="1" noChangeAspect="1"/>
          </p:cNvPicPr>
          <p:nvPr>
            <p:ph sz="half" idx="1"/>
          </p:nvPr>
        </p:nvPicPr>
        <p:blipFill>
          <a:blip r:embed="rId3">
            <a:lum bright="-10000" contrast="20000"/>
            <a:extLst>
              <a:ext uri="{28A0092B-C50C-407E-A947-70E740481C1C}">
                <a14:useLocalDpi xmlns:a14="http://schemas.microsoft.com/office/drawing/2010/main" val="0"/>
              </a:ext>
            </a:extLst>
          </a:blip>
          <a:stretch>
            <a:fillRect/>
          </a:stretch>
        </p:blipFill>
        <p:spPr>
          <a:xfrm>
            <a:off x="1066800" y="3203830"/>
            <a:ext cx="7010400" cy="3654170"/>
          </a:xfrm>
        </p:spPr>
      </p:pic>
      <p:sp>
        <p:nvSpPr>
          <p:cNvPr id="8" name="Content Placeholder 7"/>
          <p:cNvSpPr>
            <a:spLocks noGrp="1"/>
          </p:cNvSpPr>
          <p:nvPr>
            <p:ph sz="half" idx="2"/>
          </p:nvPr>
        </p:nvSpPr>
        <p:spPr>
          <a:xfrm>
            <a:off x="76200" y="762000"/>
            <a:ext cx="4267200" cy="2468563"/>
          </a:xfrm>
        </p:spPr>
        <p:txBody>
          <a:bodyPr>
            <a:normAutofit fontScale="85000" lnSpcReduction="20000"/>
          </a:bodyPr>
          <a:lstStyle/>
          <a:p>
            <a:pPr marL="0" indent="0">
              <a:buNone/>
            </a:pPr>
            <a:r>
              <a:rPr lang="en-US" b="1" dirty="0" smtClean="0"/>
              <a:t>Innate</a:t>
            </a:r>
          </a:p>
          <a:p>
            <a:pPr lvl="1"/>
            <a:r>
              <a:rPr lang="en-US" dirty="0" smtClean="0"/>
              <a:t>Anti-microbial</a:t>
            </a:r>
          </a:p>
          <a:p>
            <a:pPr lvl="2"/>
            <a:r>
              <a:rPr lang="en-US" dirty="0" smtClean="0"/>
              <a:t>epithelial barriers</a:t>
            </a:r>
          </a:p>
          <a:p>
            <a:pPr lvl="2"/>
            <a:r>
              <a:rPr lang="en-US" dirty="0"/>
              <a:t>p</a:t>
            </a:r>
            <a:r>
              <a:rPr lang="en-US" dirty="0" smtClean="0"/>
              <a:t>hagocytes</a:t>
            </a:r>
          </a:p>
          <a:p>
            <a:pPr lvl="2"/>
            <a:r>
              <a:rPr lang="en-US" dirty="0"/>
              <a:t>c</a:t>
            </a:r>
            <a:r>
              <a:rPr lang="en-US" dirty="0" smtClean="0"/>
              <a:t>omplement system</a:t>
            </a:r>
          </a:p>
          <a:p>
            <a:pPr lvl="2"/>
            <a:r>
              <a:rPr lang="en-US" dirty="0" smtClean="0"/>
              <a:t>NK cells</a:t>
            </a:r>
          </a:p>
          <a:p>
            <a:pPr lvl="2"/>
            <a:r>
              <a:rPr lang="en-US" dirty="0" smtClean="0"/>
              <a:t>Works via immediate recognition of pathogen-specific signals (e.g. bacterial lipopolysaccharide)</a:t>
            </a:r>
          </a:p>
          <a:p>
            <a:pPr lvl="1" indent="-342900"/>
            <a:endParaRPr lang="en-US" dirty="0"/>
          </a:p>
        </p:txBody>
      </p:sp>
      <p:sp>
        <p:nvSpPr>
          <p:cNvPr id="9" name="Content Placeholder 7"/>
          <p:cNvSpPr txBox="1">
            <a:spLocks/>
          </p:cNvSpPr>
          <p:nvPr/>
        </p:nvSpPr>
        <p:spPr>
          <a:xfrm>
            <a:off x="4495800" y="685800"/>
            <a:ext cx="4572000" cy="24685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buFont typeface="Arial" pitchFamily="34" charset="0"/>
              <a:buNone/>
            </a:pPr>
            <a:r>
              <a:rPr lang="en-US" sz="2400" b="1" dirty="0" smtClean="0"/>
              <a:t>Adaptive</a:t>
            </a:r>
          </a:p>
          <a:p>
            <a:pPr lvl="1"/>
            <a:r>
              <a:rPr lang="en-US" sz="2000" dirty="0" smtClean="0"/>
              <a:t>Works against pathogens that have evolved to elude innate immunity</a:t>
            </a:r>
          </a:p>
          <a:p>
            <a:pPr marL="457200" lvl="1" indent="0">
              <a:buNone/>
            </a:pPr>
            <a:r>
              <a:rPr lang="en-US" sz="2000" dirty="0" smtClean="0"/>
              <a:t>TWO types of adaptive immunity:</a:t>
            </a:r>
          </a:p>
          <a:p>
            <a:pPr lvl="2"/>
            <a:r>
              <a:rPr lang="en-US" sz="1800" dirty="0" err="1" smtClean="0"/>
              <a:t>Humoral</a:t>
            </a:r>
            <a:r>
              <a:rPr lang="en-US" sz="1800" dirty="0" smtClean="0"/>
              <a:t> (antibody-mediated)</a:t>
            </a:r>
          </a:p>
          <a:p>
            <a:pPr lvl="2"/>
            <a:r>
              <a:rPr lang="en-US" sz="1800" dirty="0" smtClean="0"/>
              <a:t>Cellular (T-cell-mediated)</a:t>
            </a:r>
          </a:p>
          <a:p>
            <a:pPr lvl="1" indent="-342900"/>
            <a:endParaRPr lang="en-US" sz="2000" dirty="0"/>
          </a:p>
        </p:txBody>
      </p:sp>
    </p:spTree>
    <p:extLst>
      <p:ext uri="{BB962C8B-B14F-4D97-AF65-F5344CB8AC3E}">
        <p14:creationId xmlns:p14="http://schemas.microsoft.com/office/powerpoint/2010/main" val="23299558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68362"/>
          </a:xfrm>
        </p:spPr>
        <p:txBody>
          <a:bodyPr/>
          <a:lstStyle/>
          <a:p>
            <a:r>
              <a:rPr lang="en-US" b="1" dirty="0" smtClean="0"/>
              <a:t>Benign vs. Malignant: a summary</a:t>
            </a:r>
            <a:endParaRPr lang="en-US" b="1"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56971" y="1066800"/>
            <a:ext cx="8053629" cy="5456334"/>
          </a:xfrm>
        </p:spPr>
      </p:pic>
      <p:sp>
        <p:nvSpPr>
          <p:cNvPr id="5" name="AutoShape 1" descr="Add or remove the image from My Slides"/>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2377293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normAutofit/>
          </a:bodyPr>
          <a:lstStyle/>
          <a:p>
            <a:r>
              <a:rPr lang="en-US" b="1" dirty="0" smtClean="0"/>
              <a:t>Cancer Incidence</a:t>
            </a:r>
            <a:endParaRPr lang="en-US" b="1" dirty="0"/>
          </a:p>
        </p:txBody>
      </p:sp>
      <p:pic>
        <p:nvPicPr>
          <p:cNvPr id="4" name="Content Placeholder 3"/>
          <p:cNvPicPr>
            <a:picLocks noGrp="1" noChangeAspect="1"/>
          </p:cNvPicPr>
          <p:nvPr>
            <p:ph sz="half" idx="1"/>
          </p:nvPr>
        </p:nvPicPr>
        <p:blipFill>
          <a:blip r:embed="rId3">
            <a:lum bright="-10000" contrast="20000"/>
            <a:extLst>
              <a:ext uri="{28A0092B-C50C-407E-A947-70E740481C1C}">
                <a14:useLocalDpi xmlns:a14="http://schemas.microsoft.com/office/drawing/2010/main" val="0"/>
              </a:ext>
            </a:extLst>
          </a:blip>
          <a:stretch>
            <a:fillRect/>
          </a:stretch>
        </p:blipFill>
        <p:spPr>
          <a:xfrm>
            <a:off x="152400" y="2362200"/>
            <a:ext cx="8836959" cy="4495801"/>
          </a:xfrm>
        </p:spPr>
      </p:pic>
      <p:sp>
        <p:nvSpPr>
          <p:cNvPr id="5" name="Content Placeholder 4"/>
          <p:cNvSpPr>
            <a:spLocks noGrp="1"/>
          </p:cNvSpPr>
          <p:nvPr>
            <p:ph sz="half" idx="2"/>
          </p:nvPr>
        </p:nvSpPr>
        <p:spPr>
          <a:xfrm>
            <a:off x="202557" y="762000"/>
            <a:ext cx="4343400" cy="2057400"/>
          </a:xfrm>
        </p:spPr>
        <p:txBody>
          <a:bodyPr>
            <a:normAutofit/>
          </a:bodyPr>
          <a:lstStyle/>
          <a:p>
            <a:pPr marL="0" indent="0">
              <a:buNone/>
            </a:pPr>
            <a:r>
              <a:rPr lang="en-US" sz="2200" b="1" dirty="0" smtClean="0"/>
              <a:t>~1.4 M new cancer cases in 2006:</a:t>
            </a:r>
          </a:p>
          <a:p>
            <a:pPr marL="463550" indent="-174625"/>
            <a:r>
              <a:rPr lang="en-US" sz="2000" dirty="0"/>
              <a:t>~30% prostate(</a:t>
            </a:r>
            <a:r>
              <a:rPr lang="en-US" sz="2000" dirty="0" smtClean="0"/>
              <a:t>♂) </a:t>
            </a:r>
            <a:r>
              <a:rPr lang="en-US" sz="2000" dirty="0"/>
              <a:t>/breast (</a:t>
            </a:r>
            <a:r>
              <a:rPr lang="en-US" sz="2000" dirty="0" smtClean="0"/>
              <a:t>♀)</a:t>
            </a:r>
          </a:p>
          <a:p>
            <a:pPr marL="463550" indent="-174625"/>
            <a:r>
              <a:rPr lang="en-US" sz="2000" dirty="0" smtClean="0"/>
              <a:t>~12% lung</a:t>
            </a:r>
          </a:p>
          <a:p>
            <a:pPr marL="463550" indent="-174625"/>
            <a:r>
              <a:rPr lang="en-US" sz="2000" dirty="0" smtClean="0"/>
              <a:t>10% colon</a:t>
            </a:r>
          </a:p>
        </p:txBody>
      </p:sp>
      <p:sp>
        <p:nvSpPr>
          <p:cNvPr id="6" name="Content Placeholder 4"/>
          <p:cNvSpPr txBox="1">
            <a:spLocks/>
          </p:cNvSpPr>
          <p:nvPr/>
        </p:nvSpPr>
        <p:spPr>
          <a:xfrm>
            <a:off x="4724400" y="762000"/>
            <a:ext cx="4343400" cy="2057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buFont typeface="Arial" pitchFamily="34" charset="0"/>
              <a:buNone/>
            </a:pPr>
            <a:r>
              <a:rPr lang="en-US" sz="2200" b="1" dirty="0" smtClean="0"/>
              <a:t>~565k cancer deaths in 2006:</a:t>
            </a:r>
          </a:p>
          <a:p>
            <a:pPr marL="463550" indent="-174625"/>
            <a:r>
              <a:rPr lang="en-US" sz="2000" dirty="0" smtClean="0"/>
              <a:t>~30% lung</a:t>
            </a:r>
          </a:p>
          <a:p>
            <a:pPr marL="463550" indent="-174625"/>
            <a:r>
              <a:rPr lang="en-US" sz="2000" dirty="0"/>
              <a:t>9</a:t>
            </a:r>
            <a:r>
              <a:rPr lang="en-US" sz="2000" dirty="0" smtClean="0"/>
              <a:t>% prostate / 15% breast</a:t>
            </a:r>
          </a:p>
          <a:p>
            <a:pPr marL="463550" indent="-174625"/>
            <a:r>
              <a:rPr lang="en-US" sz="2000" dirty="0" smtClean="0"/>
              <a:t>10% colon</a:t>
            </a:r>
            <a:endParaRPr lang="en-US" sz="2000" dirty="0" smtClean="0"/>
          </a:p>
        </p:txBody>
      </p:sp>
    </p:spTree>
    <p:extLst>
      <p:ext uri="{BB962C8B-B14F-4D97-AF65-F5344CB8AC3E}">
        <p14:creationId xmlns:p14="http://schemas.microsoft.com/office/powerpoint/2010/main" val="9247478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noAutofit/>
          </a:bodyPr>
          <a:lstStyle/>
          <a:p>
            <a:r>
              <a:rPr lang="en-US" b="1" dirty="0" smtClean="0"/>
              <a:t>Factors contributing to carcinogenesis</a:t>
            </a:r>
            <a:endParaRPr lang="en-US" b="1" dirty="0"/>
          </a:p>
        </p:txBody>
      </p:sp>
      <p:sp>
        <p:nvSpPr>
          <p:cNvPr id="5" name="Content Placeholder 4"/>
          <p:cNvSpPr>
            <a:spLocks noGrp="1"/>
          </p:cNvSpPr>
          <p:nvPr>
            <p:ph idx="1"/>
          </p:nvPr>
        </p:nvSpPr>
        <p:spPr>
          <a:xfrm>
            <a:off x="457200" y="1371600"/>
            <a:ext cx="8229600" cy="5410200"/>
          </a:xfrm>
        </p:spPr>
        <p:txBody>
          <a:bodyPr>
            <a:noAutofit/>
          </a:bodyPr>
          <a:lstStyle/>
          <a:p>
            <a:pPr marL="0" indent="0">
              <a:buNone/>
            </a:pPr>
            <a:r>
              <a:rPr lang="en-US" sz="2800" b="1" dirty="0" smtClean="0">
                <a:solidFill>
                  <a:schemeClr val="tx2"/>
                </a:solidFill>
              </a:rPr>
              <a:t>Age -  </a:t>
            </a:r>
            <a:r>
              <a:rPr lang="en-US" sz="1800" dirty="0"/>
              <a:t>I</a:t>
            </a:r>
            <a:r>
              <a:rPr lang="en-US" sz="1800" dirty="0" smtClean="0"/>
              <a:t>n general, the frequency of cancer increases with age. Most cancer deaths occur between ages 55 and 75.  </a:t>
            </a:r>
            <a:endParaRPr lang="en-US" sz="1800" b="1" dirty="0"/>
          </a:p>
          <a:p>
            <a:pPr marL="0" indent="0">
              <a:buNone/>
            </a:pPr>
            <a:r>
              <a:rPr lang="en-US" sz="2800" b="1" dirty="0" smtClean="0">
                <a:solidFill>
                  <a:schemeClr val="tx2"/>
                </a:solidFill>
              </a:rPr>
              <a:t>Heredity - </a:t>
            </a:r>
            <a:r>
              <a:rPr lang="en-US" sz="1800" dirty="0" smtClean="0"/>
              <a:t>genetic predisposition to cancer can give rise to hereditary cancers:</a:t>
            </a:r>
          </a:p>
          <a:p>
            <a:pPr marL="682625" lvl="1" indent="-282575">
              <a:buFont typeface="Arial" pitchFamily="34" charset="0"/>
              <a:buChar char="•"/>
            </a:pPr>
            <a:r>
              <a:rPr lang="en-US" sz="2400" b="1" dirty="0" smtClean="0"/>
              <a:t>Inherited Cancer Syndromes –</a:t>
            </a:r>
            <a:r>
              <a:rPr lang="en-US" sz="2000" b="1" dirty="0" smtClean="0"/>
              <a:t> </a:t>
            </a:r>
            <a:r>
              <a:rPr lang="en-US" sz="1800" dirty="0" smtClean="0"/>
              <a:t>inheritance of a single mutant gene</a:t>
            </a:r>
          </a:p>
          <a:p>
            <a:pPr marL="682625" lvl="1" indent="-282575">
              <a:buFont typeface="Arial" pitchFamily="34" charset="0"/>
              <a:buChar char="•"/>
            </a:pPr>
            <a:r>
              <a:rPr lang="en-US" sz="2400" b="1" dirty="0" smtClean="0"/>
              <a:t>Familial Cancers – </a:t>
            </a:r>
            <a:r>
              <a:rPr lang="en-US" sz="1800" dirty="0" smtClean="0"/>
              <a:t>observed familial clustering but NOT associated with  any specific markers</a:t>
            </a:r>
          </a:p>
          <a:p>
            <a:pPr marL="682625" lvl="1" indent="-282575">
              <a:buFont typeface="Arial" pitchFamily="34" charset="0"/>
              <a:buChar char="•"/>
            </a:pPr>
            <a:r>
              <a:rPr lang="en-US" sz="2400" b="1" dirty="0" smtClean="0"/>
              <a:t>Inherited Recessive Syndrome </a:t>
            </a:r>
            <a:r>
              <a:rPr lang="en-US" sz="1800" b="1" dirty="0" smtClean="0"/>
              <a:t>– </a:t>
            </a:r>
            <a:r>
              <a:rPr lang="en-US" sz="1800" dirty="0" smtClean="0"/>
              <a:t>associated with defective DNA repair gene</a:t>
            </a:r>
            <a:endParaRPr lang="en-US" sz="1800" b="1" dirty="0"/>
          </a:p>
          <a:p>
            <a:pPr marL="0" indent="0">
              <a:buNone/>
            </a:pPr>
            <a:r>
              <a:rPr lang="en-US" sz="2800" b="1" dirty="0" err="1" smtClean="0">
                <a:solidFill>
                  <a:schemeClr val="tx2"/>
                </a:solidFill>
              </a:rPr>
              <a:t>Preneoplasia</a:t>
            </a:r>
            <a:r>
              <a:rPr lang="en-US" sz="2800" b="1" dirty="0" smtClean="0">
                <a:solidFill>
                  <a:schemeClr val="tx2"/>
                </a:solidFill>
              </a:rPr>
              <a:t> - </a:t>
            </a:r>
            <a:r>
              <a:rPr lang="en-US" sz="1700" dirty="0" smtClean="0">
                <a:solidFill>
                  <a:srgbClr val="000000"/>
                </a:solidFill>
              </a:rPr>
              <a:t>recognized tissue insults that can progress to cancer (e.g. liver cirrhosis, bronchial dysplasia, endometrial hyperplasia, esophageal dysplasia, leukoplakia)</a:t>
            </a:r>
            <a:endParaRPr lang="en-US" sz="1800" b="1" dirty="0">
              <a:solidFill>
                <a:srgbClr val="000000"/>
              </a:solidFill>
            </a:endParaRPr>
          </a:p>
          <a:p>
            <a:pPr marL="0" indent="0">
              <a:buNone/>
            </a:pPr>
            <a:r>
              <a:rPr lang="en-US" sz="3000" b="1" dirty="0" smtClean="0">
                <a:solidFill>
                  <a:schemeClr val="tx2"/>
                </a:solidFill>
              </a:rPr>
              <a:t>Environmental Agents – </a:t>
            </a:r>
            <a:r>
              <a:rPr lang="en-US" sz="1700" dirty="0" smtClean="0">
                <a:solidFill>
                  <a:srgbClr val="000000"/>
                </a:solidFill>
              </a:rPr>
              <a:t>exposure to agents that either damage cells or DNA increases cancer risk (chemicals, radiation, pathogens, biologically active compounds)</a:t>
            </a:r>
            <a:endParaRPr lang="en-US" sz="1700" dirty="0">
              <a:solidFill>
                <a:schemeClr val="tx2"/>
              </a:solidFill>
            </a:endParaRPr>
          </a:p>
        </p:txBody>
      </p:sp>
    </p:spTree>
    <p:extLst>
      <p:ext uri="{BB962C8B-B14F-4D97-AF65-F5344CB8AC3E}">
        <p14:creationId xmlns:p14="http://schemas.microsoft.com/office/powerpoint/2010/main" val="29090271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92162"/>
          </a:xfrm>
        </p:spPr>
        <p:txBody>
          <a:bodyPr/>
          <a:lstStyle/>
          <a:p>
            <a:r>
              <a:rPr lang="en-US" b="1" dirty="0" smtClean="0"/>
              <a:t>Carcinogenesis</a:t>
            </a:r>
            <a:endParaRPr lang="en-US" b="1" dirty="0"/>
          </a:p>
        </p:txBody>
      </p:sp>
      <p:sp>
        <p:nvSpPr>
          <p:cNvPr id="3" name="Content Placeholder 2"/>
          <p:cNvSpPr>
            <a:spLocks noGrp="1"/>
          </p:cNvSpPr>
          <p:nvPr>
            <p:ph idx="1"/>
          </p:nvPr>
        </p:nvSpPr>
        <p:spPr>
          <a:xfrm>
            <a:off x="76200" y="1524000"/>
            <a:ext cx="4800600" cy="4525963"/>
          </a:xfrm>
        </p:spPr>
        <p:txBody>
          <a:bodyPr>
            <a:normAutofit fontScale="92500" lnSpcReduction="20000"/>
          </a:bodyPr>
          <a:lstStyle/>
          <a:p>
            <a:pPr marL="0" indent="0">
              <a:buNone/>
            </a:pPr>
            <a:r>
              <a:rPr lang="en-US" b="1" dirty="0" smtClean="0"/>
              <a:t>Hallmarks of cancer:</a:t>
            </a:r>
          </a:p>
          <a:p>
            <a:r>
              <a:rPr lang="en-US" sz="2000" dirty="0" smtClean="0"/>
              <a:t>Self-sufficiency in growth signals</a:t>
            </a:r>
          </a:p>
          <a:p>
            <a:r>
              <a:rPr lang="en-US" sz="2000" dirty="0" smtClean="0"/>
              <a:t>Insensitivity to anti-proliferative signals</a:t>
            </a:r>
          </a:p>
          <a:p>
            <a:r>
              <a:rPr lang="en-US" sz="2000" dirty="0" smtClean="0"/>
              <a:t>Evasion of apoptosis</a:t>
            </a:r>
          </a:p>
          <a:p>
            <a:r>
              <a:rPr lang="en-US" sz="2000" dirty="0" smtClean="0"/>
              <a:t>Limitless replicative potential</a:t>
            </a:r>
          </a:p>
          <a:p>
            <a:r>
              <a:rPr lang="en-US" sz="2000" dirty="0" smtClean="0"/>
              <a:t>Sustained angiogenesis</a:t>
            </a:r>
          </a:p>
          <a:p>
            <a:r>
              <a:rPr lang="en-US" sz="2000" dirty="0" smtClean="0"/>
              <a:t>Tissue invasion</a:t>
            </a:r>
          </a:p>
          <a:p>
            <a:pPr marL="0" indent="0">
              <a:buNone/>
            </a:pPr>
            <a:r>
              <a:rPr lang="en-US" sz="2600" b="1" dirty="0" smtClean="0">
                <a:solidFill>
                  <a:srgbClr val="C00000"/>
                </a:solidFill>
              </a:rPr>
              <a:t>Mostly caused by mutations in genes that regulate these processes.</a:t>
            </a:r>
          </a:p>
          <a:p>
            <a:pPr marL="0" indent="0">
              <a:buNone/>
            </a:pPr>
            <a:r>
              <a:rPr lang="en-US" sz="2400" b="1" i="1" dirty="0" smtClean="0"/>
              <a:t>Proto-oncogene: </a:t>
            </a:r>
            <a:r>
              <a:rPr lang="en-US" sz="2200" dirty="0" smtClean="0"/>
              <a:t>genes that normally promote cell proliferation</a:t>
            </a:r>
          </a:p>
          <a:p>
            <a:pPr marL="0" indent="0">
              <a:buNone/>
            </a:pPr>
            <a:r>
              <a:rPr lang="en-US" sz="2400" b="1" i="1" dirty="0" smtClean="0"/>
              <a:t>Oncogene: </a:t>
            </a:r>
            <a:r>
              <a:rPr lang="en-US" sz="2200" dirty="0" smtClean="0"/>
              <a:t>mutant version of proto-oncogene that can function autonomously to promote growth </a:t>
            </a:r>
            <a:endParaRPr lang="en-US" sz="2600" b="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6800" y="990600"/>
            <a:ext cx="4152900" cy="5334000"/>
          </a:xfrm>
          <a:prstGeom prst="rect">
            <a:avLst/>
          </a:prstGeom>
        </p:spPr>
      </p:pic>
    </p:spTree>
    <p:extLst>
      <p:ext uri="{BB962C8B-B14F-4D97-AF65-F5344CB8AC3E}">
        <p14:creationId xmlns:p14="http://schemas.microsoft.com/office/powerpoint/2010/main" val="13735271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r>
              <a:rPr lang="en-US" b="1" dirty="0" smtClean="0"/>
              <a:t>Self-sufficient Growth Signals</a:t>
            </a:r>
            <a:endParaRPr lang="en-US" b="1" dirty="0"/>
          </a:p>
        </p:txBody>
      </p:sp>
      <p:sp>
        <p:nvSpPr>
          <p:cNvPr id="3" name="Content Placeholder 2"/>
          <p:cNvSpPr>
            <a:spLocks noGrp="1"/>
          </p:cNvSpPr>
          <p:nvPr>
            <p:ph idx="1"/>
          </p:nvPr>
        </p:nvSpPr>
        <p:spPr>
          <a:xfrm>
            <a:off x="0" y="1295400"/>
            <a:ext cx="8935656" cy="2057400"/>
          </a:xfrm>
        </p:spPr>
        <p:txBody>
          <a:bodyPr>
            <a:normAutofit fontScale="85000" lnSpcReduction="10000"/>
          </a:bodyPr>
          <a:lstStyle/>
          <a:p>
            <a:pPr marL="0" indent="0">
              <a:buNone/>
            </a:pPr>
            <a:r>
              <a:rPr lang="en-US" sz="2800" dirty="0" smtClean="0"/>
              <a:t>Alterations in any aspect of </a:t>
            </a:r>
            <a:r>
              <a:rPr lang="en-US" sz="2800" b="1" dirty="0" smtClean="0"/>
              <a:t>growth factor pathways </a:t>
            </a:r>
            <a:r>
              <a:rPr lang="en-US" sz="2800" dirty="0" smtClean="0"/>
              <a:t>can cause cells to proliferate uncontrollably (e.g. the FGF-RAS-MAP kinase pathway):</a:t>
            </a:r>
          </a:p>
          <a:p>
            <a:pPr marL="463550" lvl="1" indent="-231775">
              <a:buFont typeface="Arial" pitchFamily="34" charset="0"/>
              <a:buChar char="•"/>
            </a:pPr>
            <a:r>
              <a:rPr lang="en-US" sz="2000" dirty="0" smtClean="0"/>
              <a:t>Growth factors themselves</a:t>
            </a:r>
          </a:p>
          <a:p>
            <a:pPr marL="463550" lvl="1" indent="-231775">
              <a:buFont typeface="Arial" pitchFamily="34" charset="0"/>
              <a:buChar char="•"/>
            </a:pPr>
            <a:r>
              <a:rPr lang="en-US" sz="2000" dirty="0" smtClean="0"/>
              <a:t>Growth factor receptors</a:t>
            </a:r>
          </a:p>
          <a:p>
            <a:pPr marL="463550" lvl="1" indent="-231775">
              <a:buFont typeface="Arial" pitchFamily="34" charset="0"/>
              <a:buChar char="•"/>
            </a:pPr>
            <a:r>
              <a:rPr lang="en-US" sz="2000" dirty="0" smtClean="0"/>
              <a:t>Signal transduction proteins</a:t>
            </a:r>
          </a:p>
          <a:p>
            <a:pPr marL="463550" lvl="1" indent="-231775">
              <a:buFont typeface="Arial" pitchFamily="34" charset="0"/>
              <a:buChar char="•"/>
            </a:pPr>
            <a:r>
              <a:rPr lang="en-US" sz="2000" dirty="0" smtClean="0"/>
              <a:t>Nuclear transcription factors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38287" y="2286000"/>
            <a:ext cx="5805714" cy="4267200"/>
          </a:xfrm>
          <a:prstGeom prst="rect">
            <a:avLst/>
          </a:prstGeom>
        </p:spPr>
      </p:pic>
    </p:spTree>
    <p:extLst>
      <p:ext uri="{BB962C8B-B14F-4D97-AF65-F5344CB8AC3E}">
        <p14:creationId xmlns:p14="http://schemas.microsoft.com/office/powerpoint/2010/main" val="32868943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r>
              <a:rPr lang="en-US" b="1" dirty="0"/>
              <a:t>Self-sufficient Growth Signals</a:t>
            </a:r>
            <a:endParaRPr lang="en-US" dirty="0"/>
          </a:p>
        </p:txBody>
      </p:sp>
      <p:sp>
        <p:nvSpPr>
          <p:cNvPr id="3" name="Content Placeholder 2"/>
          <p:cNvSpPr>
            <a:spLocks noGrp="1"/>
          </p:cNvSpPr>
          <p:nvPr>
            <p:ph idx="1"/>
          </p:nvPr>
        </p:nvSpPr>
        <p:spPr>
          <a:xfrm>
            <a:off x="0" y="914400"/>
            <a:ext cx="9144000" cy="4525963"/>
          </a:xfrm>
        </p:spPr>
        <p:txBody>
          <a:bodyPr>
            <a:normAutofit/>
          </a:bodyPr>
          <a:lstStyle/>
          <a:p>
            <a:pPr marL="0" indent="0">
              <a:buNone/>
            </a:pPr>
            <a:r>
              <a:rPr lang="en-US" sz="2400" dirty="0" smtClean="0"/>
              <a:t>Alterations in </a:t>
            </a:r>
            <a:r>
              <a:rPr lang="en-US" sz="2400" b="1" dirty="0" smtClean="0"/>
              <a:t>cell-cycle control </a:t>
            </a:r>
            <a:r>
              <a:rPr lang="en-US" sz="2400" dirty="0" smtClean="0"/>
              <a:t>proteins can lead to unchecked proliferation:</a:t>
            </a:r>
          </a:p>
          <a:p>
            <a:pPr indent="-169863"/>
            <a:r>
              <a:rPr lang="en-US" sz="2000" dirty="0" err="1" smtClean="0"/>
              <a:t>Cyclins</a:t>
            </a:r>
            <a:endParaRPr lang="en-US" sz="2000" dirty="0" smtClean="0"/>
          </a:p>
          <a:p>
            <a:pPr indent="-169863"/>
            <a:r>
              <a:rPr lang="en-US" sz="2000" dirty="0" err="1" smtClean="0"/>
              <a:t>Cyclin-depedent</a:t>
            </a:r>
            <a:r>
              <a:rPr lang="en-US" sz="2000" dirty="0" smtClean="0"/>
              <a:t> kinases</a:t>
            </a:r>
          </a:p>
          <a:p>
            <a:pPr indent="-169863"/>
            <a:r>
              <a:rPr lang="en-US" sz="2000" dirty="0" smtClean="0"/>
              <a:t>CDK inhibitors</a:t>
            </a:r>
            <a:endParaRPr lang="en-US" sz="20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86378" y="1524000"/>
            <a:ext cx="5205222" cy="5257800"/>
          </a:xfrm>
          <a:prstGeom prst="rect">
            <a:avLst/>
          </a:prstGeom>
        </p:spPr>
      </p:pic>
    </p:spTree>
    <p:extLst>
      <p:ext uri="{BB962C8B-B14F-4D97-AF65-F5344CB8AC3E}">
        <p14:creationId xmlns:p14="http://schemas.microsoft.com/office/powerpoint/2010/main" val="1070643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19200"/>
          </a:xfrm>
        </p:spPr>
        <p:txBody>
          <a:bodyPr>
            <a:noAutofit/>
          </a:bodyPr>
          <a:lstStyle/>
          <a:p>
            <a:r>
              <a:rPr lang="en-US" b="1" dirty="0" smtClean="0"/>
              <a:t>Insensitivity to Growth Inhibition: </a:t>
            </a:r>
            <a:br>
              <a:rPr lang="en-US" b="1" dirty="0" smtClean="0"/>
            </a:br>
            <a:r>
              <a:rPr lang="en-US" sz="3200" b="1" dirty="0" smtClean="0"/>
              <a:t>the RB gene, a </a:t>
            </a:r>
            <a:r>
              <a:rPr lang="en-US" sz="3200" b="1" i="1" dirty="0" smtClean="0"/>
              <a:t>tumor suppressor</a:t>
            </a:r>
            <a:endParaRPr lang="en-US" sz="3200" b="1" i="1" dirty="0"/>
          </a:p>
        </p:txBody>
      </p:sp>
      <p:sp>
        <p:nvSpPr>
          <p:cNvPr id="3" name="Content Placeholder 2"/>
          <p:cNvSpPr>
            <a:spLocks noGrp="1"/>
          </p:cNvSpPr>
          <p:nvPr>
            <p:ph idx="1"/>
          </p:nvPr>
        </p:nvSpPr>
        <p:spPr>
          <a:xfrm>
            <a:off x="228600" y="1219200"/>
            <a:ext cx="8763000" cy="990599"/>
          </a:xfrm>
        </p:spPr>
        <p:txBody>
          <a:bodyPr>
            <a:normAutofit/>
          </a:bodyPr>
          <a:lstStyle/>
          <a:p>
            <a:pPr marL="0" indent="0">
              <a:buNone/>
            </a:pPr>
            <a:r>
              <a:rPr lang="en-US" sz="1800" dirty="0" smtClean="0"/>
              <a:t>The </a:t>
            </a:r>
            <a:r>
              <a:rPr lang="en-US" sz="1800" b="1" dirty="0" smtClean="0"/>
              <a:t>RB gene </a:t>
            </a:r>
            <a:r>
              <a:rPr lang="en-US" sz="1800" dirty="0" smtClean="0"/>
              <a:t>normally controls the G</a:t>
            </a:r>
            <a:r>
              <a:rPr lang="en-US" sz="1800" baseline="-25000" dirty="0" smtClean="0"/>
              <a:t>1</a:t>
            </a:r>
            <a:r>
              <a:rPr lang="en-US" sz="1800" dirty="0" smtClean="0"/>
              <a:t>-to-S transition – in its active form, RB is hypo-phosphorylated and prevents expression of genes necessary for DNA replication, so cells are </a:t>
            </a:r>
            <a:r>
              <a:rPr lang="en-US" sz="1800" b="1" dirty="0" smtClean="0"/>
              <a:t>arrested in G</a:t>
            </a:r>
            <a:r>
              <a:rPr lang="en-US" sz="1800" b="1" baseline="-25000" dirty="0" smtClean="0"/>
              <a:t>1</a:t>
            </a:r>
            <a:r>
              <a:rPr lang="en-US" sz="1800" baseline="-25000" dirty="0" smtClean="0"/>
              <a:t>. </a:t>
            </a:r>
            <a:r>
              <a:rPr lang="en-US" sz="1800" dirty="0"/>
              <a:t> </a:t>
            </a:r>
            <a:r>
              <a:rPr lang="en-US" sz="1800" dirty="0" smtClean="0"/>
              <a:t>Mutations or alterations </a:t>
            </a:r>
            <a:r>
              <a:rPr lang="en-US" sz="1800" u="sng" dirty="0" smtClean="0"/>
              <a:t>anywhere</a:t>
            </a:r>
            <a:r>
              <a:rPr lang="en-US" sz="1800" dirty="0" smtClean="0"/>
              <a:t> in the RB pathway can release this brake.</a:t>
            </a:r>
          </a:p>
        </p:txBody>
      </p:sp>
      <p:pic>
        <p:nvPicPr>
          <p:cNvPr id="4" name="Picture 3"/>
          <p:cNvPicPr>
            <a:picLocks noChangeAspect="1"/>
          </p:cNvPicPr>
          <p:nvPr/>
        </p:nvPicPr>
        <p:blipFill>
          <a:blip r:embed="rId3">
            <a:lum bright="-10000" contrast="20000"/>
            <a:extLst>
              <a:ext uri="{28A0092B-C50C-407E-A947-70E740481C1C}">
                <a14:useLocalDpi xmlns:a14="http://schemas.microsoft.com/office/drawing/2010/main" val="0"/>
              </a:ext>
            </a:extLst>
          </a:blip>
          <a:stretch>
            <a:fillRect/>
          </a:stretch>
        </p:blipFill>
        <p:spPr>
          <a:xfrm>
            <a:off x="1997493" y="2173941"/>
            <a:ext cx="5119007" cy="4684059"/>
          </a:xfrm>
          <a:prstGeom prst="rect">
            <a:avLst/>
          </a:prstGeom>
        </p:spPr>
      </p:pic>
    </p:spTree>
    <p:extLst>
      <p:ext uri="{BB962C8B-B14F-4D97-AF65-F5344CB8AC3E}">
        <p14:creationId xmlns:p14="http://schemas.microsoft.com/office/powerpoint/2010/main" val="37128711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95400"/>
          </a:xfrm>
        </p:spPr>
        <p:txBody>
          <a:bodyPr>
            <a:normAutofit fontScale="90000"/>
          </a:bodyPr>
          <a:lstStyle/>
          <a:p>
            <a:r>
              <a:rPr lang="en-US" sz="4900" b="1" dirty="0"/>
              <a:t>Insensitivity to Growth Inhibition: </a:t>
            </a:r>
            <a:r>
              <a:rPr lang="en-US" b="1" dirty="0"/>
              <a:t/>
            </a:r>
            <a:br>
              <a:rPr lang="en-US" b="1" dirty="0"/>
            </a:br>
            <a:r>
              <a:rPr lang="en-US" sz="3600" b="1" dirty="0"/>
              <a:t>the </a:t>
            </a:r>
            <a:r>
              <a:rPr lang="en-US" sz="3600" b="1" dirty="0" smtClean="0"/>
              <a:t>p53 </a:t>
            </a:r>
            <a:r>
              <a:rPr lang="en-US" sz="3600" b="1" dirty="0"/>
              <a:t>gene, </a:t>
            </a:r>
            <a:r>
              <a:rPr lang="en-US" sz="3600" b="1" dirty="0" smtClean="0"/>
              <a:t>another </a:t>
            </a:r>
            <a:r>
              <a:rPr lang="en-US" sz="3600" b="1" i="1" dirty="0"/>
              <a:t>tumor suppressor</a:t>
            </a:r>
            <a:endParaRPr lang="en-US" dirty="0"/>
          </a:p>
        </p:txBody>
      </p:sp>
      <p:sp>
        <p:nvSpPr>
          <p:cNvPr id="3" name="Content Placeholder 2"/>
          <p:cNvSpPr>
            <a:spLocks noGrp="1"/>
          </p:cNvSpPr>
          <p:nvPr>
            <p:ph idx="1"/>
          </p:nvPr>
        </p:nvSpPr>
        <p:spPr>
          <a:xfrm>
            <a:off x="152400" y="1600200"/>
            <a:ext cx="4267200" cy="3200400"/>
          </a:xfrm>
        </p:spPr>
        <p:txBody>
          <a:bodyPr>
            <a:normAutofit/>
          </a:bodyPr>
          <a:lstStyle/>
          <a:p>
            <a:pPr marL="0" indent="0">
              <a:buNone/>
            </a:pPr>
            <a:r>
              <a:rPr lang="en-US" sz="1800" b="1" dirty="0"/>
              <a:t>p</a:t>
            </a:r>
            <a:r>
              <a:rPr lang="en-US" sz="1800" b="1" dirty="0" smtClean="0"/>
              <a:t>53</a:t>
            </a:r>
            <a:r>
              <a:rPr lang="en-US" sz="1800" dirty="0" smtClean="0"/>
              <a:t> normally monitors cellular stress and DNA damage.  In the presence of damage, p53 </a:t>
            </a:r>
            <a:r>
              <a:rPr lang="en-US" sz="1800" b="1" dirty="0" smtClean="0"/>
              <a:t>arrests the cell </a:t>
            </a:r>
            <a:r>
              <a:rPr lang="en-US" sz="1800" dirty="0" smtClean="0"/>
              <a:t>to allow for repair.  </a:t>
            </a:r>
          </a:p>
          <a:p>
            <a:pPr marL="0" indent="0">
              <a:buNone/>
            </a:pPr>
            <a:endParaRPr lang="en-US" sz="1800" b="1" dirty="0" smtClean="0"/>
          </a:p>
          <a:p>
            <a:pPr marL="0" indent="0">
              <a:buNone/>
            </a:pPr>
            <a:r>
              <a:rPr lang="en-US" sz="1800" b="1" dirty="0" smtClean="0"/>
              <a:t>If repair is unsuccessful, p53 elicits apoptosis.  </a:t>
            </a:r>
          </a:p>
          <a:p>
            <a:pPr marL="0" indent="0">
              <a:buNone/>
            </a:pPr>
            <a:endParaRPr lang="en-US" sz="1800" b="1" dirty="0"/>
          </a:p>
          <a:p>
            <a:pPr marL="0" indent="0">
              <a:buNone/>
            </a:pPr>
            <a:r>
              <a:rPr lang="en-US" sz="1800" dirty="0" smtClean="0"/>
              <a:t>Mutations or alterations in this pathway can lead to </a:t>
            </a:r>
            <a:r>
              <a:rPr lang="en-US" sz="1800" b="1" dirty="0" smtClean="0"/>
              <a:t>dysfunction of p53 </a:t>
            </a:r>
            <a:r>
              <a:rPr lang="en-US" sz="1800" dirty="0" smtClean="0"/>
              <a:t>and </a:t>
            </a:r>
            <a:r>
              <a:rPr lang="en-US" sz="1800" b="1" dirty="0" smtClean="0"/>
              <a:t>unchecked growth</a:t>
            </a:r>
            <a:r>
              <a:rPr lang="en-US" sz="1800" dirty="0" smtClean="0"/>
              <a:t>. </a:t>
            </a:r>
            <a:endParaRPr lang="en-US" sz="18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4800" y="1237256"/>
            <a:ext cx="5029200" cy="5561517"/>
          </a:xfrm>
          <a:prstGeom prst="rect">
            <a:avLst/>
          </a:prstGeom>
        </p:spPr>
      </p:pic>
    </p:spTree>
    <p:extLst>
      <p:ext uri="{BB962C8B-B14F-4D97-AF65-F5344CB8AC3E}">
        <p14:creationId xmlns:p14="http://schemas.microsoft.com/office/powerpoint/2010/main" val="40020095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19200"/>
          </a:xfrm>
        </p:spPr>
        <p:txBody>
          <a:bodyPr>
            <a:noAutofit/>
          </a:bodyPr>
          <a:lstStyle/>
          <a:p>
            <a:r>
              <a:rPr lang="en-US" b="1" dirty="0"/>
              <a:t>Insensitivity to Growth Inhibition: </a:t>
            </a:r>
            <a:r>
              <a:rPr lang="en-US" sz="2800" b="1" dirty="0"/>
              <a:t/>
            </a:r>
            <a:br>
              <a:rPr lang="en-US" sz="2800" b="1" dirty="0"/>
            </a:br>
            <a:r>
              <a:rPr lang="en-US" sz="2800" b="1" dirty="0"/>
              <a:t>the </a:t>
            </a:r>
            <a:r>
              <a:rPr lang="en-US" sz="2800" b="1" dirty="0" smtClean="0"/>
              <a:t>APC </a:t>
            </a:r>
            <a:r>
              <a:rPr lang="en-US" sz="2800" b="1" dirty="0"/>
              <a:t>gene, </a:t>
            </a:r>
            <a:r>
              <a:rPr lang="en-US" sz="2800" b="1" dirty="0" smtClean="0"/>
              <a:t>yet another </a:t>
            </a:r>
            <a:r>
              <a:rPr lang="en-US" sz="2800" b="1" i="1" dirty="0"/>
              <a:t>tumor suppressor</a:t>
            </a:r>
            <a:endParaRPr lang="en-US" sz="2800" dirty="0"/>
          </a:p>
        </p:txBody>
      </p:sp>
      <p:sp>
        <p:nvSpPr>
          <p:cNvPr id="3" name="Content Placeholder 2"/>
          <p:cNvSpPr>
            <a:spLocks noGrp="1"/>
          </p:cNvSpPr>
          <p:nvPr>
            <p:ph idx="1"/>
          </p:nvPr>
        </p:nvSpPr>
        <p:spPr>
          <a:xfrm>
            <a:off x="381000" y="1219200"/>
            <a:ext cx="8382000" cy="761999"/>
          </a:xfrm>
        </p:spPr>
        <p:txBody>
          <a:bodyPr>
            <a:normAutofit/>
          </a:bodyPr>
          <a:lstStyle/>
          <a:p>
            <a:pPr marL="0" indent="0">
              <a:buNone/>
            </a:pPr>
            <a:r>
              <a:rPr lang="en-US" sz="1800" b="1" dirty="0" smtClean="0"/>
              <a:t>APC </a:t>
            </a:r>
            <a:r>
              <a:rPr lang="en-US" sz="1800" dirty="0" smtClean="0"/>
              <a:t>normally inhibits the activity of </a:t>
            </a:r>
            <a:r>
              <a:rPr lang="el-GR" sz="1800" dirty="0" smtClean="0"/>
              <a:t>β</a:t>
            </a:r>
            <a:r>
              <a:rPr lang="en-US" sz="1800" dirty="0" smtClean="0"/>
              <a:t>-catenin by targeting it for destruction. Alterations in APC or other aspects of the WNT pathway can lead to a release of this brake.</a:t>
            </a:r>
            <a:endParaRPr lang="en-US" sz="1800" dirty="0"/>
          </a:p>
        </p:txBody>
      </p:sp>
      <p:pic>
        <p:nvPicPr>
          <p:cNvPr id="5" name="Picture 4"/>
          <p:cNvPicPr>
            <a:picLocks noChangeAspect="1"/>
          </p:cNvPicPr>
          <p:nvPr/>
        </p:nvPicPr>
        <p:blipFill>
          <a:blip r:embed="rId3">
            <a:lum bright="-10000" contrast="20000"/>
            <a:extLst>
              <a:ext uri="{28A0092B-C50C-407E-A947-70E740481C1C}">
                <a14:useLocalDpi xmlns:a14="http://schemas.microsoft.com/office/drawing/2010/main" val="0"/>
              </a:ext>
            </a:extLst>
          </a:blip>
          <a:stretch>
            <a:fillRect/>
          </a:stretch>
        </p:blipFill>
        <p:spPr>
          <a:xfrm>
            <a:off x="533400" y="1981200"/>
            <a:ext cx="8077516" cy="4876800"/>
          </a:xfrm>
          <a:prstGeom prst="rect">
            <a:avLst/>
          </a:prstGeom>
        </p:spPr>
      </p:pic>
    </p:spTree>
    <p:extLst>
      <p:ext uri="{BB962C8B-B14F-4D97-AF65-F5344CB8AC3E}">
        <p14:creationId xmlns:p14="http://schemas.microsoft.com/office/powerpoint/2010/main" val="32675167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b="1" dirty="0" smtClean="0"/>
              <a:t>Evasion of apoptosis</a:t>
            </a:r>
            <a:endParaRPr lang="en-US" b="1" dirty="0"/>
          </a:p>
        </p:txBody>
      </p:sp>
      <p:sp>
        <p:nvSpPr>
          <p:cNvPr id="3" name="Content Placeholder 2"/>
          <p:cNvSpPr>
            <a:spLocks noGrp="1"/>
          </p:cNvSpPr>
          <p:nvPr>
            <p:ph idx="1"/>
          </p:nvPr>
        </p:nvSpPr>
        <p:spPr>
          <a:xfrm>
            <a:off x="228600" y="1600200"/>
            <a:ext cx="3886200" cy="4648199"/>
          </a:xfrm>
        </p:spPr>
        <p:txBody>
          <a:bodyPr>
            <a:normAutofit/>
          </a:bodyPr>
          <a:lstStyle/>
          <a:p>
            <a:r>
              <a:rPr lang="en-US" sz="2000" dirty="0" smtClean="0"/>
              <a:t>Reduced expression of apoptosis signaling receptors (e.g. Fas)</a:t>
            </a:r>
          </a:p>
          <a:p>
            <a:r>
              <a:rPr lang="en-US" sz="2000" dirty="0" smtClean="0"/>
              <a:t>Reduced expression of apoptosis signal transduction components (e.g. FADD)</a:t>
            </a:r>
          </a:p>
          <a:p>
            <a:r>
              <a:rPr lang="en-US" sz="2000" dirty="0" smtClean="0"/>
              <a:t>Reduced expression of apoptosis effectors (e.g. </a:t>
            </a:r>
            <a:r>
              <a:rPr lang="en-US" sz="2000" dirty="0" err="1" smtClean="0"/>
              <a:t>caspase</a:t>
            </a:r>
            <a:r>
              <a:rPr lang="en-US" sz="2000" dirty="0" smtClean="0"/>
              <a:t> 8) or co-factors (e.g. APAF-1)</a:t>
            </a:r>
          </a:p>
          <a:p>
            <a:r>
              <a:rPr lang="en-US" sz="2000" dirty="0" err="1" smtClean="0"/>
              <a:t>Upregulation</a:t>
            </a:r>
            <a:r>
              <a:rPr lang="en-US" sz="2000" dirty="0" smtClean="0"/>
              <a:t> of anti-apoptotic genes (e.g. BCL2)</a:t>
            </a:r>
          </a:p>
          <a:p>
            <a:r>
              <a:rPr lang="en-US" sz="2000" dirty="0"/>
              <a:t>R</a:t>
            </a:r>
            <a:r>
              <a:rPr lang="en-US" sz="2000" dirty="0" smtClean="0"/>
              <a:t>educed p53-pathway activity</a:t>
            </a:r>
            <a:endParaRPr lang="en-US" sz="2000" dirty="0"/>
          </a:p>
        </p:txBody>
      </p:sp>
      <p:pic>
        <p:nvPicPr>
          <p:cNvPr id="4" name="Picture 3"/>
          <p:cNvPicPr>
            <a:picLocks noChangeAspect="1"/>
          </p:cNvPicPr>
          <p:nvPr/>
        </p:nvPicPr>
        <p:blipFill>
          <a:blip r:embed="rId3">
            <a:lum bright="-10000" contrast="20000"/>
            <a:extLst>
              <a:ext uri="{28A0092B-C50C-407E-A947-70E740481C1C}">
                <a14:useLocalDpi xmlns:a14="http://schemas.microsoft.com/office/drawing/2010/main" val="0"/>
              </a:ext>
            </a:extLst>
          </a:blip>
          <a:stretch>
            <a:fillRect/>
          </a:stretch>
        </p:blipFill>
        <p:spPr>
          <a:xfrm>
            <a:off x="4572000" y="883920"/>
            <a:ext cx="4267200" cy="5974080"/>
          </a:xfrm>
          <a:prstGeom prst="rect">
            <a:avLst/>
          </a:prstGeom>
        </p:spPr>
      </p:pic>
    </p:spTree>
    <p:extLst>
      <p:ext uri="{BB962C8B-B14F-4D97-AF65-F5344CB8AC3E}">
        <p14:creationId xmlns:p14="http://schemas.microsoft.com/office/powerpoint/2010/main" val="36923127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fontScale="90000"/>
          </a:bodyPr>
          <a:lstStyle/>
          <a:p>
            <a:r>
              <a:rPr lang="en-US" b="1" dirty="0" err="1" smtClean="0"/>
              <a:t>Humoral</a:t>
            </a:r>
            <a:r>
              <a:rPr lang="en-US" b="1" dirty="0" smtClean="0"/>
              <a:t> and Cell-mediated Immunity</a:t>
            </a:r>
            <a:endParaRPr lang="en-US" b="1" dirty="0"/>
          </a:p>
        </p:txBody>
      </p:sp>
      <p:sp>
        <p:nvSpPr>
          <p:cNvPr id="3" name="Content Placeholder 2"/>
          <p:cNvSpPr>
            <a:spLocks noGrp="1"/>
          </p:cNvSpPr>
          <p:nvPr>
            <p:ph sz="half" idx="1"/>
          </p:nvPr>
        </p:nvSpPr>
        <p:spPr>
          <a:xfrm>
            <a:off x="228600" y="4953000"/>
            <a:ext cx="4191000" cy="1905000"/>
          </a:xfrm>
        </p:spPr>
        <p:txBody>
          <a:bodyPr>
            <a:normAutofit/>
          </a:bodyPr>
          <a:lstStyle/>
          <a:p>
            <a:pPr marL="0" indent="0">
              <a:buNone/>
            </a:pPr>
            <a:r>
              <a:rPr lang="en-US" b="1" dirty="0" err="1" smtClean="0">
                <a:solidFill>
                  <a:schemeClr val="tx2"/>
                </a:solidFill>
              </a:rPr>
              <a:t>Humoral</a:t>
            </a:r>
            <a:r>
              <a:rPr lang="en-US" b="1" dirty="0" smtClean="0">
                <a:solidFill>
                  <a:schemeClr val="tx2"/>
                </a:solidFill>
              </a:rPr>
              <a:t> Immunity </a:t>
            </a:r>
          </a:p>
          <a:p>
            <a:pPr marL="0" indent="0">
              <a:buNone/>
            </a:pPr>
            <a:r>
              <a:rPr lang="en-US" sz="1800" dirty="0" smtClean="0"/>
              <a:t>Involves B-cell production of antibodies that bind antigens resulting in either:</a:t>
            </a:r>
          </a:p>
          <a:p>
            <a:pPr marL="688975" lvl="1" indent="-288925">
              <a:buFont typeface="+mj-lt"/>
              <a:buAutoNum type="arabicPeriod"/>
            </a:pPr>
            <a:r>
              <a:rPr lang="en-US" sz="1400" dirty="0" smtClean="0"/>
              <a:t>Neutralization</a:t>
            </a:r>
          </a:p>
          <a:p>
            <a:pPr marL="688975" lvl="1" indent="-288925">
              <a:buFont typeface="+mj-lt"/>
              <a:buAutoNum type="arabicPeriod"/>
            </a:pPr>
            <a:r>
              <a:rPr lang="en-US" sz="1400" dirty="0" err="1"/>
              <a:t>l</a:t>
            </a:r>
            <a:r>
              <a:rPr lang="en-US" sz="1400" dirty="0" err="1" smtClean="0"/>
              <a:t>ysis</a:t>
            </a:r>
            <a:r>
              <a:rPr lang="en-US" sz="1400" dirty="0" smtClean="0"/>
              <a:t> (by the complement system), or</a:t>
            </a:r>
          </a:p>
          <a:p>
            <a:pPr marL="688975" lvl="1" indent="-288925">
              <a:buFont typeface="+mj-lt"/>
              <a:buAutoNum type="arabicPeriod"/>
            </a:pPr>
            <a:r>
              <a:rPr lang="en-US" sz="1400" dirty="0" smtClean="0"/>
              <a:t>phagocytosis and destruction</a:t>
            </a:r>
          </a:p>
        </p:txBody>
      </p:sp>
      <p:sp>
        <p:nvSpPr>
          <p:cNvPr id="4" name="Content Placeholder 3"/>
          <p:cNvSpPr>
            <a:spLocks noGrp="1"/>
          </p:cNvSpPr>
          <p:nvPr>
            <p:ph sz="half" idx="2"/>
          </p:nvPr>
        </p:nvSpPr>
        <p:spPr>
          <a:xfrm>
            <a:off x="4648200" y="4953000"/>
            <a:ext cx="4038600" cy="1752600"/>
          </a:xfrm>
        </p:spPr>
        <p:txBody>
          <a:bodyPr>
            <a:normAutofit/>
          </a:bodyPr>
          <a:lstStyle/>
          <a:p>
            <a:pPr marL="0" indent="0">
              <a:buNone/>
            </a:pPr>
            <a:r>
              <a:rPr lang="en-US" b="1" dirty="0" smtClean="0">
                <a:solidFill>
                  <a:schemeClr val="tx2"/>
                </a:solidFill>
              </a:rPr>
              <a:t>Cell-mediated Immunity</a:t>
            </a:r>
          </a:p>
          <a:p>
            <a:pPr marL="0" indent="0">
              <a:buNone/>
            </a:pPr>
            <a:r>
              <a:rPr lang="en-US" sz="1800" dirty="0" smtClean="0"/>
              <a:t>Involves T-cell recognition of abnormal antigens on the surface of host cells (indicating viral infection or tumorigenic change) and the killing of infected cells.</a:t>
            </a:r>
            <a:endParaRPr lang="en-US" sz="1800" dirty="0"/>
          </a:p>
        </p:txBody>
      </p:sp>
      <p:pic>
        <p:nvPicPr>
          <p:cNvPr id="6" name="Picture 5"/>
          <p:cNvPicPr>
            <a:picLocks noChangeAspect="1"/>
          </p:cNvPicPr>
          <p:nvPr/>
        </p:nvPicPr>
        <p:blipFill>
          <a:blip r:embed="rId3">
            <a:lum bright="-10000" contrast="20000"/>
            <a:extLst>
              <a:ext uri="{28A0092B-C50C-407E-A947-70E740481C1C}">
                <a14:useLocalDpi xmlns:a14="http://schemas.microsoft.com/office/drawing/2010/main" val="0"/>
              </a:ext>
            </a:extLst>
          </a:blip>
          <a:stretch>
            <a:fillRect/>
          </a:stretch>
        </p:blipFill>
        <p:spPr>
          <a:xfrm>
            <a:off x="2003778" y="685800"/>
            <a:ext cx="5105400" cy="4314063"/>
          </a:xfrm>
          <a:prstGeom prst="rect">
            <a:avLst/>
          </a:prstGeom>
        </p:spPr>
      </p:pic>
    </p:spTree>
    <p:extLst>
      <p:ext uri="{BB962C8B-B14F-4D97-AF65-F5344CB8AC3E}">
        <p14:creationId xmlns:p14="http://schemas.microsoft.com/office/powerpoint/2010/main" val="5845832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b="1" dirty="0" smtClean="0"/>
              <a:t>Limitless Replication</a:t>
            </a:r>
            <a:endParaRPr lang="en-US" b="1" dirty="0"/>
          </a:p>
        </p:txBody>
      </p:sp>
      <p:sp>
        <p:nvSpPr>
          <p:cNvPr id="3" name="Content Placeholder 2"/>
          <p:cNvSpPr>
            <a:spLocks noGrp="1"/>
          </p:cNvSpPr>
          <p:nvPr>
            <p:ph idx="1"/>
          </p:nvPr>
        </p:nvSpPr>
        <p:spPr>
          <a:xfrm>
            <a:off x="457200" y="962977"/>
            <a:ext cx="8229600" cy="1323023"/>
          </a:xfrm>
        </p:spPr>
        <p:txBody>
          <a:bodyPr>
            <a:normAutofit fontScale="92500"/>
          </a:bodyPr>
          <a:lstStyle/>
          <a:p>
            <a:pPr marL="0" indent="0">
              <a:buNone/>
            </a:pPr>
            <a:r>
              <a:rPr lang="en-US" sz="1800" dirty="0" smtClean="0"/>
              <a:t>Chromosomes are capped by </a:t>
            </a:r>
            <a:r>
              <a:rPr lang="en-US" sz="1800" b="1" dirty="0" smtClean="0"/>
              <a:t>telomeres</a:t>
            </a:r>
            <a:r>
              <a:rPr lang="en-US" sz="1800" dirty="0" smtClean="0"/>
              <a:t> of finite length that shorten with each round of replication.  Eventually, the telomeres become shortened enough to lead to senescence.  Normal mature cells do not express telomerase (the enzyme required to maintain telomere length), but many tumor cells reactivate telomerase and therefore can grow indefinitely.</a:t>
            </a:r>
            <a:endParaRPr lang="en-US" sz="1800" dirty="0"/>
          </a:p>
        </p:txBody>
      </p:sp>
      <p:pic>
        <p:nvPicPr>
          <p:cNvPr id="4" name="Picture 3"/>
          <p:cNvPicPr>
            <a:picLocks noChangeAspect="1"/>
          </p:cNvPicPr>
          <p:nvPr/>
        </p:nvPicPr>
        <p:blipFill>
          <a:blip r:embed="rId3">
            <a:lum bright="-10000" contrast="20000"/>
            <a:extLst>
              <a:ext uri="{28A0092B-C50C-407E-A947-70E740481C1C}">
                <a14:useLocalDpi xmlns:a14="http://schemas.microsoft.com/office/drawing/2010/main" val="0"/>
              </a:ext>
            </a:extLst>
          </a:blip>
          <a:stretch>
            <a:fillRect/>
          </a:stretch>
        </p:blipFill>
        <p:spPr>
          <a:xfrm>
            <a:off x="491925" y="2149412"/>
            <a:ext cx="8153400" cy="4708589"/>
          </a:xfrm>
          <a:prstGeom prst="rect">
            <a:avLst/>
          </a:prstGeom>
        </p:spPr>
      </p:pic>
    </p:spTree>
    <p:extLst>
      <p:ext uri="{BB962C8B-B14F-4D97-AF65-F5344CB8AC3E}">
        <p14:creationId xmlns:p14="http://schemas.microsoft.com/office/powerpoint/2010/main" val="3642263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Sustained Angiogenesis</a:t>
            </a:r>
            <a:endParaRPr lang="en-US" b="1" dirty="0"/>
          </a:p>
        </p:txBody>
      </p:sp>
      <p:sp>
        <p:nvSpPr>
          <p:cNvPr id="3" name="Content Placeholder 2"/>
          <p:cNvSpPr>
            <a:spLocks noGrp="1"/>
          </p:cNvSpPr>
          <p:nvPr>
            <p:ph idx="1"/>
          </p:nvPr>
        </p:nvSpPr>
        <p:spPr/>
        <p:txBody>
          <a:bodyPr>
            <a:normAutofit/>
          </a:bodyPr>
          <a:lstStyle/>
          <a:p>
            <a:pPr marL="0" indent="0">
              <a:buNone/>
            </a:pPr>
            <a:r>
              <a:rPr lang="en-US" sz="2000" dirty="0" smtClean="0"/>
              <a:t>Vascularization essential for the growth of solid tumors. </a:t>
            </a:r>
          </a:p>
          <a:p>
            <a:pPr marL="0" indent="0">
              <a:buNone/>
            </a:pPr>
            <a:endParaRPr lang="en-US" sz="2000" dirty="0" smtClean="0"/>
          </a:p>
          <a:p>
            <a:pPr marL="0" indent="0">
              <a:buNone/>
            </a:pPr>
            <a:r>
              <a:rPr lang="en-US" sz="2000" dirty="0" smtClean="0"/>
              <a:t>As tumors grow, they become hypoxic and release factors that cause blood vessels to grow into them - </a:t>
            </a:r>
            <a:r>
              <a:rPr lang="en-US" sz="2000" i="1" dirty="0" smtClean="0"/>
              <a:t>this can be further augmented by loss of function of regulatory components that regulate the release of pro-</a:t>
            </a:r>
            <a:r>
              <a:rPr lang="en-US" sz="2000" i="1" dirty="0" err="1" smtClean="0"/>
              <a:t>angiogenic</a:t>
            </a:r>
            <a:r>
              <a:rPr lang="en-US" sz="2000" i="1" dirty="0" smtClean="0"/>
              <a:t> factors  (e.g. reduced activity of VHL, which normally antagonizes HIF induction of VEGF expression)</a:t>
            </a:r>
          </a:p>
          <a:p>
            <a:pPr marL="0" indent="0">
              <a:buNone/>
            </a:pPr>
            <a:endParaRPr lang="en-US" sz="2000" dirty="0" smtClean="0"/>
          </a:p>
          <a:p>
            <a:pPr marL="0" indent="0">
              <a:buNone/>
            </a:pPr>
            <a:r>
              <a:rPr lang="en-US" sz="2000" dirty="0" smtClean="0"/>
              <a:t>p53 activity normally leads to expression of anti-angiogenesis factors such as thrombospondin-1; loss of p53 will release this brake.</a:t>
            </a:r>
          </a:p>
          <a:p>
            <a:pPr marL="0" indent="0">
              <a:buNone/>
            </a:pPr>
            <a:endParaRPr lang="en-US" sz="2000" dirty="0"/>
          </a:p>
          <a:p>
            <a:pPr marL="0" indent="0">
              <a:buNone/>
            </a:pPr>
            <a:r>
              <a:rPr lang="en-US" sz="2000" dirty="0" smtClean="0"/>
              <a:t>Also, many tumors secrete extra-cellular matrix proteases that further enable and promote angiogenesis.</a:t>
            </a:r>
            <a:endParaRPr lang="en-US" sz="2000" dirty="0"/>
          </a:p>
        </p:txBody>
      </p:sp>
    </p:spTree>
    <p:extLst>
      <p:ext uri="{BB962C8B-B14F-4D97-AF65-F5344CB8AC3E}">
        <p14:creationId xmlns:p14="http://schemas.microsoft.com/office/powerpoint/2010/main" val="27499354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4572000" cy="1143000"/>
          </a:xfrm>
        </p:spPr>
        <p:txBody>
          <a:bodyPr>
            <a:normAutofit/>
          </a:bodyPr>
          <a:lstStyle/>
          <a:p>
            <a:r>
              <a:rPr lang="en-US" sz="4800" b="1" dirty="0" smtClean="0"/>
              <a:t>Metastasis</a:t>
            </a:r>
            <a:endParaRPr lang="en-US" sz="4800" b="1" dirty="0"/>
          </a:p>
        </p:txBody>
      </p:sp>
      <p:sp>
        <p:nvSpPr>
          <p:cNvPr id="3" name="Content Placeholder 2"/>
          <p:cNvSpPr>
            <a:spLocks noGrp="1"/>
          </p:cNvSpPr>
          <p:nvPr>
            <p:ph idx="1"/>
          </p:nvPr>
        </p:nvSpPr>
        <p:spPr>
          <a:xfrm>
            <a:off x="228600" y="1981200"/>
            <a:ext cx="4724400" cy="3124200"/>
          </a:xfrm>
        </p:spPr>
        <p:txBody>
          <a:bodyPr>
            <a:noAutofit/>
          </a:bodyPr>
          <a:lstStyle/>
          <a:p>
            <a:r>
              <a:rPr lang="en-US" sz="2000" dirty="0" smtClean="0"/>
              <a:t>Invasion and passage through basement membrane</a:t>
            </a:r>
          </a:p>
          <a:p>
            <a:r>
              <a:rPr lang="en-US" sz="2000" dirty="0" smtClean="0"/>
              <a:t>Migration through extracellular matrix</a:t>
            </a:r>
          </a:p>
          <a:p>
            <a:r>
              <a:rPr lang="en-US" sz="2000" dirty="0" smtClean="0"/>
              <a:t>Migration into vessels (</a:t>
            </a:r>
            <a:r>
              <a:rPr lang="en-US" sz="2000" dirty="0" err="1" smtClean="0"/>
              <a:t>intravasation</a:t>
            </a:r>
            <a:r>
              <a:rPr lang="en-US" sz="2000" dirty="0" smtClean="0"/>
              <a:t>)</a:t>
            </a:r>
          </a:p>
          <a:p>
            <a:r>
              <a:rPr lang="en-US" sz="2000" dirty="0" smtClean="0"/>
              <a:t>Adhesion to vascular endothelium (usually in lung or liver)</a:t>
            </a:r>
          </a:p>
          <a:p>
            <a:r>
              <a:rPr lang="en-US" sz="2000" dirty="0" smtClean="0"/>
              <a:t>Extravasation and migration into tissue</a:t>
            </a:r>
          </a:p>
          <a:p>
            <a:r>
              <a:rPr lang="en-US" sz="2000" dirty="0" smtClean="0"/>
              <a:t>Establishment and growth at new site</a:t>
            </a:r>
            <a:endParaRPr lang="en-US" sz="2000" dirty="0"/>
          </a:p>
        </p:txBody>
      </p:sp>
      <p:pic>
        <p:nvPicPr>
          <p:cNvPr id="4" name="Picture 3"/>
          <p:cNvPicPr>
            <a:picLocks noChangeAspect="1"/>
          </p:cNvPicPr>
          <p:nvPr/>
        </p:nvPicPr>
        <p:blipFill>
          <a:blip r:embed="rId3">
            <a:lum bright="-10000" contrast="20000"/>
            <a:extLst>
              <a:ext uri="{28A0092B-C50C-407E-A947-70E740481C1C}">
                <a14:useLocalDpi xmlns:a14="http://schemas.microsoft.com/office/drawing/2010/main" val="0"/>
              </a:ext>
            </a:extLst>
          </a:blip>
          <a:stretch>
            <a:fillRect/>
          </a:stretch>
        </p:blipFill>
        <p:spPr>
          <a:xfrm>
            <a:off x="4833257" y="0"/>
            <a:ext cx="4310743" cy="6858000"/>
          </a:xfrm>
          <a:prstGeom prst="rect">
            <a:avLst/>
          </a:prstGeom>
        </p:spPr>
      </p:pic>
    </p:spTree>
    <p:extLst>
      <p:ext uri="{BB962C8B-B14F-4D97-AF65-F5344CB8AC3E}">
        <p14:creationId xmlns:p14="http://schemas.microsoft.com/office/powerpoint/2010/main" val="7258069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Effects on the patient</a:t>
            </a:r>
            <a:endParaRPr lang="en-US" b="1" dirty="0"/>
          </a:p>
        </p:txBody>
      </p:sp>
      <p:sp>
        <p:nvSpPr>
          <p:cNvPr id="3" name="Content Placeholder 2"/>
          <p:cNvSpPr>
            <a:spLocks noGrp="1"/>
          </p:cNvSpPr>
          <p:nvPr>
            <p:ph idx="1"/>
          </p:nvPr>
        </p:nvSpPr>
        <p:spPr>
          <a:xfrm>
            <a:off x="457200" y="1600200"/>
            <a:ext cx="8229600" cy="4876800"/>
          </a:xfrm>
        </p:spPr>
        <p:txBody>
          <a:bodyPr>
            <a:normAutofit fontScale="70000" lnSpcReduction="20000"/>
          </a:bodyPr>
          <a:lstStyle/>
          <a:p>
            <a:r>
              <a:rPr lang="en-US" b="1" dirty="0" smtClean="0">
                <a:solidFill>
                  <a:schemeClr val="tx2"/>
                </a:solidFill>
              </a:rPr>
              <a:t>Impingement</a:t>
            </a:r>
            <a:r>
              <a:rPr lang="en-US" dirty="0" smtClean="0"/>
              <a:t> on nearby structures can alter their function (e.g. nerve compression, blockage of glandular ducts, dyspnea, dysphagia, etc.)</a:t>
            </a:r>
          </a:p>
          <a:p>
            <a:r>
              <a:rPr lang="en-US" b="1" dirty="0" smtClean="0">
                <a:solidFill>
                  <a:schemeClr val="tx2"/>
                </a:solidFill>
              </a:rPr>
              <a:t>Internal bleeding</a:t>
            </a:r>
            <a:r>
              <a:rPr lang="en-US" b="1" dirty="0">
                <a:solidFill>
                  <a:schemeClr val="tx2"/>
                </a:solidFill>
              </a:rPr>
              <a:t> </a:t>
            </a:r>
            <a:r>
              <a:rPr lang="en-US" b="1" dirty="0" smtClean="0">
                <a:solidFill>
                  <a:schemeClr val="tx2"/>
                </a:solidFill>
              </a:rPr>
              <a:t>or infarction</a:t>
            </a:r>
          </a:p>
          <a:p>
            <a:r>
              <a:rPr lang="en-US" b="1" dirty="0" err="1" smtClean="0">
                <a:solidFill>
                  <a:schemeClr val="tx2"/>
                </a:solidFill>
              </a:rPr>
              <a:t>Paraneoplastic</a:t>
            </a:r>
            <a:r>
              <a:rPr lang="en-US" b="1" dirty="0" smtClean="0">
                <a:solidFill>
                  <a:schemeClr val="tx2"/>
                </a:solidFill>
              </a:rPr>
              <a:t> syndromes</a:t>
            </a:r>
          </a:p>
          <a:p>
            <a:pPr lvl="1"/>
            <a:r>
              <a:rPr lang="en-US" dirty="0" err="1" smtClean="0"/>
              <a:t>Hypercalcemia</a:t>
            </a:r>
            <a:r>
              <a:rPr lang="en-US" dirty="0" smtClean="0"/>
              <a:t> due to PTH production by tumor cells</a:t>
            </a:r>
          </a:p>
          <a:p>
            <a:pPr lvl="1"/>
            <a:r>
              <a:rPr lang="en-US" dirty="0" smtClean="0"/>
              <a:t>Cushing syndrome due to ACTH production by tumor</a:t>
            </a:r>
          </a:p>
          <a:p>
            <a:pPr lvl="1"/>
            <a:r>
              <a:rPr lang="en-US" dirty="0" smtClean="0"/>
              <a:t>Hypercoagulability </a:t>
            </a:r>
            <a:r>
              <a:rPr lang="en-US" dirty="0"/>
              <a:t>(</a:t>
            </a:r>
            <a:r>
              <a:rPr lang="en-US" dirty="0" smtClean="0"/>
              <a:t>production of coagulation factors by tumor?)</a:t>
            </a:r>
          </a:p>
          <a:p>
            <a:r>
              <a:rPr lang="en-US" b="1" dirty="0" smtClean="0">
                <a:solidFill>
                  <a:schemeClr val="tx2"/>
                </a:solidFill>
              </a:rPr>
              <a:t>Cachexia: </a:t>
            </a:r>
            <a:r>
              <a:rPr lang="en-US" sz="2800" dirty="0" smtClean="0"/>
              <a:t>progressive loss of body fat and lean body mass accompanied by profound weakness and anemia</a:t>
            </a:r>
          </a:p>
          <a:p>
            <a:pPr lvl="1"/>
            <a:r>
              <a:rPr lang="en-US" dirty="0" smtClean="0"/>
              <a:t>Likely mediated by TNF and other factors</a:t>
            </a:r>
          </a:p>
          <a:p>
            <a:pPr lvl="1"/>
            <a:r>
              <a:rPr lang="en-US" dirty="0" smtClean="0"/>
              <a:t>Patients often have reduced appetite, but basal metabolic rate remains high in spite of starvation</a:t>
            </a:r>
          </a:p>
          <a:p>
            <a:pPr lvl="1"/>
            <a:r>
              <a:rPr lang="en-US" dirty="0" smtClean="0"/>
              <a:t>Lipid mobilization is compromised so muscle wasting occurs</a:t>
            </a:r>
          </a:p>
          <a:p>
            <a:pPr lvl="1"/>
            <a:r>
              <a:rPr lang="en-US" dirty="0" smtClean="0"/>
              <a:t>Only known “cure” is to remove the tumor</a:t>
            </a:r>
          </a:p>
          <a:p>
            <a:pPr lvl="1"/>
            <a:r>
              <a:rPr lang="en-US" dirty="0" smtClean="0"/>
              <a:t>Estimated that ~33% of cancer deaths is due to cachexia</a:t>
            </a:r>
            <a:endParaRPr lang="en-US" dirty="0"/>
          </a:p>
        </p:txBody>
      </p:sp>
    </p:spTree>
    <p:extLst>
      <p:ext uri="{BB962C8B-B14F-4D97-AF65-F5344CB8AC3E}">
        <p14:creationId xmlns:p14="http://schemas.microsoft.com/office/powerpoint/2010/main" val="2895604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lIns="90487" rIns="90487"/>
          <a:lstStyle/>
          <a:p>
            <a:r>
              <a:rPr lang="en-US" b="1" smtClean="0">
                <a:solidFill>
                  <a:srgbClr val="C00000"/>
                </a:solidFill>
              </a:rPr>
              <a:t>Staging Of Cancer</a:t>
            </a:r>
          </a:p>
        </p:txBody>
      </p:sp>
      <p:sp>
        <p:nvSpPr>
          <p:cNvPr id="50179" name="Rectangle 4"/>
          <p:cNvSpPr>
            <a:spLocks noGrp="1" noChangeArrowheads="1"/>
          </p:cNvSpPr>
          <p:nvPr>
            <p:ph type="body" idx="4294967295"/>
          </p:nvPr>
        </p:nvSpPr>
        <p:spPr>
          <a:xfrm>
            <a:off x="457200" y="1981200"/>
            <a:ext cx="8229600" cy="4114800"/>
          </a:xfrm>
        </p:spPr>
        <p:txBody>
          <a:bodyPr/>
          <a:lstStyle/>
          <a:p>
            <a:pPr>
              <a:spcBef>
                <a:spcPct val="50000"/>
              </a:spcBef>
            </a:pPr>
            <a:r>
              <a:rPr lang="en-US" sz="3600" b="1" smtClean="0"/>
              <a:t>Standardized way of classifying disease progression</a:t>
            </a:r>
          </a:p>
          <a:p>
            <a:pPr>
              <a:spcBef>
                <a:spcPct val="50000"/>
              </a:spcBef>
            </a:pPr>
            <a:r>
              <a:rPr lang="en-US" sz="3600" b="1" smtClean="0"/>
              <a:t>Critically important for:</a:t>
            </a:r>
          </a:p>
          <a:p>
            <a:pPr lvl="1">
              <a:spcBef>
                <a:spcPct val="50000"/>
              </a:spcBef>
            </a:pPr>
            <a:r>
              <a:rPr lang="en-US" sz="3200" b="1" smtClean="0"/>
              <a:t>Prognosis and treatment</a:t>
            </a:r>
          </a:p>
          <a:p>
            <a:pPr lvl="1">
              <a:spcBef>
                <a:spcPct val="50000"/>
              </a:spcBef>
            </a:pPr>
            <a:r>
              <a:rPr lang="en-US" sz="3200" b="1" smtClean="0"/>
              <a:t>Comparison to literature</a:t>
            </a:r>
          </a:p>
        </p:txBody>
      </p:sp>
    </p:spTree>
    <p:extLst>
      <p:ext uri="{BB962C8B-B14F-4D97-AF65-F5344CB8AC3E}">
        <p14:creationId xmlns:p14="http://schemas.microsoft.com/office/powerpoint/2010/main" val="2022330828"/>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a:spcBef>
                <a:spcPct val="50000"/>
              </a:spcBef>
            </a:pPr>
            <a:r>
              <a:rPr lang="en-US" b="1" smtClean="0">
                <a:solidFill>
                  <a:srgbClr val="C00000"/>
                </a:solidFill>
              </a:rPr>
              <a:t>Staging of Cancer</a:t>
            </a:r>
          </a:p>
        </p:txBody>
      </p:sp>
      <p:sp>
        <p:nvSpPr>
          <p:cNvPr id="51203" name="Rectangle 3"/>
          <p:cNvSpPr>
            <a:spLocks noGrp="1" noChangeArrowheads="1"/>
          </p:cNvSpPr>
          <p:nvPr>
            <p:ph type="body" idx="4294967295"/>
          </p:nvPr>
        </p:nvSpPr>
        <p:spPr>
          <a:xfrm>
            <a:off x="838200" y="1981200"/>
            <a:ext cx="7696200" cy="4114800"/>
          </a:xfrm>
        </p:spPr>
        <p:txBody>
          <a:bodyPr/>
          <a:lstStyle/>
          <a:p>
            <a:pPr>
              <a:spcBef>
                <a:spcPct val="50000"/>
              </a:spcBef>
            </a:pPr>
            <a:r>
              <a:rPr lang="en-US" b="1" smtClean="0"/>
              <a:t>Stage is based on:</a:t>
            </a:r>
          </a:p>
          <a:p>
            <a:pPr lvl="1">
              <a:spcBef>
                <a:spcPct val="50000"/>
              </a:spcBef>
            </a:pPr>
            <a:r>
              <a:rPr lang="en-US" b="1" u="sng" smtClean="0"/>
              <a:t>Size</a:t>
            </a:r>
            <a:r>
              <a:rPr lang="en-US" b="1" smtClean="0"/>
              <a:t> of the primary tumor and/or extent of local invasion</a:t>
            </a:r>
          </a:p>
          <a:p>
            <a:pPr lvl="1">
              <a:spcBef>
                <a:spcPct val="50000"/>
              </a:spcBef>
            </a:pPr>
            <a:r>
              <a:rPr lang="en-US" b="1" smtClean="0"/>
              <a:t>Extent of spread to </a:t>
            </a:r>
            <a:r>
              <a:rPr lang="en-US" b="1" u="sng" smtClean="0"/>
              <a:t>regional lymph nodes</a:t>
            </a:r>
          </a:p>
          <a:p>
            <a:pPr lvl="1">
              <a:spcBef>
                <a:spcPct val="50000"/>
              </a:spcBef>
            </a:pPr>
            <a:r>
              <a:rPr lang="en-US" b="1" smtClean="0"/>
              <a:t>Presence or absence of </a:t>
            </a:r>
            <a:r>
              <a:rPr lang="en-US" b="1" u="sng" smtClean="0"/>
              <a:t>distant metastases</a:t>
            </a:r>
          </a:p>
        </p:txBody>
      </p:sp>
    </p:spTree>
    <p:extLst>
      <p:ext uri="{BB962C8B-B14F-4D97-AF65-F5344CB8AC3E}">
        <p14:creationId xmlns:p14="http://schemas.microsoft.com/office/powerpoint/2010/main" val="2163658785"/>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lIns="90487" rIns="90487"/>
          <a:lstStyle/>
          <a:p>
            <a:r>
              <a:rPr lang="en-US" b="1" smtClean="0">
                <a:solidFill>
                  <a:srgbClr val="C00000"/>
                </a:solidFill>
              </a:rPr>
              <a:t>Staging of Cancer</a:t>
            </a:r>
          </a:p>
        </p:txBody>
      </p:sp>
      <p:sp>
        <p:nvSpPr>
          <p:cNvPr id="54275" name="Rectangle 5"/>
          <p:cNvSpPr>
            <a:spLocks noGrp="1" noChangeArrowheads="1"/>
          </p:cNvSpPr>
          <p:nvPr>
            <p:ph type="body" idx="1"/>
          </p:nvPr>
        </p:nvSpPr>
        <p:spPr>
          <a:xfrm>
            <a:off x="762000" y="1981200"/>
            <a:ext cx="7848600" cy="4114800"/>
          </a:xfrm>
        </p:spPr>
        <p:txBody>
          <a:bodyPr/>
          <a:lstStyle/>
          <a:p>
            <a:pPr>
              <a:buFontTx/>
              <a:buNone/>
              <a:defRPr/>
            </a:pPr>
            <a:r>
              <a:rPr lang="en-US" sz="4000" b="1" dirty="0" smtClean="0">
                <a:solidFill>
                  <a:schemeClr val="accent2">
                    <a:lumMod val="50000"/>
                  </a:schemeClr>
                </a:solidFill>
              </a:rPr>
              <a:t>Two major systems:</a:t>
            </a:r>
          </a:p>
          <a:p>
            <a:pPr>
              <a:buFont typeface="Arial" pitchFamily="34" charset="0"/>
              <a:buChar char="•"/>
              <a:defRPr/>
            </a:pPr>
            <a:r>
              <a:rPr lang="en-US" b="1" dirty="0" smtClean="0"/>
              <a:t>UICC</a:t>
            </a:r>
            <a:r>
              <a:rPr lang="en-US" b="1" dirty="0" smtClean="0"/>
              <a:t>: Union </a:t>
            </a:r>
            <a:r>
              <a:rPr lang="en-US" b="1" dirty="0" err="1" smtClean="0"/>
              <a:t>Internationale</a:t>
            </a:r>
            <a:r>
              <a:rPr lang="en-US" b="1" dirty="0" smtClean="0"/>
              <a:t>  </a:t>
            </a:r>
            <a:r>
              <a:rPr lang="en-US" b="1" dirty="0" err="1" smtClean="0"/>
              <a:t>Contre</a:t>
            </a:r>
            <a:r>
              <a:rPr lang="en-US" b="1" dirty="0" smtClean="0"/>
              <a:t> Cancer</a:t>
            </a:r>
          </a:p>
          <a:p>
            <a:pPr>
              <a:buFont typeface="Arial" pitchFamily="34" charset="0"/>
              <a:buChar char="•"/>
              <a:defRPr/>
            </a:pPr>
            <a:r>
              <a:rPr lang="en-US" b="1" dirty="0" smtClean="0"/>
              <a:t>AJCC:  American Joint Committee on Cancer Staging</a:t>
            </a:r>
          </a:p>
          <a:p>
            <a:pPr>
              <a:buFont typeface="Arial" pitchFamily="34" charset="0"/>
              <a:buChar char="•"/>
              <a:defRPr/>
            </a:pPr>
            <a:endParaRPr lang="en-US" dirty="0" smtClean="0"/>
          </a:p>
        </p:txBody>
      </p:sp>
    </p:spTree>
    <p:extLst>
      <p:ext uri="{BB962C8B-B14F-4D97-AF65-F5344CB8AC3E}">
        <p14:creationId xmlns:p14="http://schemas.microsoft.com/office/powerpoint/2010/main" val="652260489"/>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609600" y="609600"/>
            <a:ext cx="7924800" cy="1143000"/>
          </a:xfrm>
        </p:spPr>
        <p:txBody>
          <a:bodyPr lIns="90487" rIns="90487"/>
          <a:lstStyle/>
          <a:p>
            <a:r>
              <a:rPr lang="en-US" b="1" smtClean="0">
                <a:solidFill>
                  <a:srgbClr val="C00000"/>
                </a:solidFill>
              </a:rPr>
              <a:t>UICC: </a:t>
            </a:r>
            <a:r>
              <a:rPr lang="en-US" b="1" u="sng" smtClean="0">
                <a:solidFill>
                  <a:srgbClr val="C00000"/>
                </a:solidFill>
              </a:rPr>
              <a:t>TNM </a:t>
            </a:r>
            <a:r>
              <a:rPr lang="en-US" b="1" smtClean="0">
                <a:solidFill>
                  <a:srgbClr val="C00000"/>
                </a:solidFill>
              </a:rPr>
              <a:t>System</a:t>
            </a:r>
          </a:p>
        </p:txBody>
      </p:sp>
      <p:sp>
        <p:nvSpPr>
          <p:cNvPr id="55299" name="Rectangle 4"/>
          <p:cNvSpPr>
            <a:spLocks noGrp="1" noChangeArrowheads="1"/>
          </p:cNvSpPr>
          <p:nvPr>
            <p:ph type="body" idx="4294967295"/>
          </p:nvPr>
        </p:nvSpPr>
        <p:spPr>
          <a:xfrm>
            <a:off x="457200" y="1981200"/>
            <a:ext cx="8153400" cy="4114800"/>
          </a:xfrm>
        </p:spPr>
        <p:txBody>
          <a:bodyPr>
            <a:normAutofit fontScale="92500" lnSpcReduction="10000"/>
          </a:bodyPr>
          <a:lstStyle/>
          <a:p>
            <a:pPr>
              <a:buFont typeface="Arial" pitchFamily="34" charset="0"/>
              <a:buChar char="•"/>
              <a:defRPr/>
            </a:pPr>
            <a:r>
              <a:rPr lang="en-US" b="1" dirty="0" smtClean="0">
                <a:solidFill>
                  <a:srgbClr val="C00000"/>
                </a:solidFill>
              </a:rPr>
              <a:t>T</a:t>
            </a:r>
            <a:r>
              <a:rPr lang="en-US" dirty="0" smtClean="0"/>
              <a:t>: </a:t>
            </a:r>
            <a:r>
              <a:rPr lang="en-US" dirty="0" smtClean="0">
                <a:solidFill>
                  <a:srgbClr val="C00000"/>
                </a:solidFill>
              </a:rPr>
              <a:t>Primary tumor size</a:t>
            </a:r>
          </a:p>
          <a:p>
            <a:pPr lvl="1">
              <a:buFont typeface="Arial" pitchFamily="34" charset="0"/>
              <a:buChar char="–"/>
              <a:defRPr/>
            </a:pPr>
            <a:r>
              <a:rPr lang="en-US" dirty="0" smtClean="0">
                <a:solidFill>
                  <a:srgbClr val="C00000"/>
                </a:solidFill>
              </a:rPr>
              <a:t>T0 (in situ) to T4 (very large)</a:t>
            </a:r>
          </a:p>
          <a:p>
            <a:pPr>
              <a:buFont typeface="Arial" pitchFamily="34" charset="0"/>
              <a:buChar char="•"/>
              <a:defRPr/>
            </a:pPr>
            <a:r>
              <a:rPr lang="en-US" b="1" dirty="0" smtClean="0">
                <a:solidFill>
                  <a:schemeClr val="accent1">
                    <a:lumMod val="75000"/>
                  </a:schemeClr>
                </a:solidFill>
              </a:rPr>
              <a:t>N</a:t>
            </a:r>
            <a:r>
              <a:rPr lang="en-US" dirty="0" smtClean="0"/>
              <a:t>: </a:t>
            </a:r>
            <a:r>
              <a:rPr lang="en-US" dirty="0" smtClean="0">
                <a:solidFill>
                  <a:schemeClr val="accent1">
                    <a:lumMod val="75000"/>
                  </a:schemeClr>
                </a:solidFill>
              </a:rPr>
              <a:t>Lymph node involvement:</a:t>
            </a:r>
          </a:p>
          <a:p>
            <a:pPr lvl="1">
              <a:buFont typeface="Arial" pitchFamily="34" charset="0"/>
              <a:buChar char="–"/>
              <a:defRPr/>
            </a:pPr>
            <a:r>
              <a:rPr lang="en-US" dirty="0" smtClean="0">
                <a:solidFill>
                  <a:schemeClr val="accent1">
                    <a:lumMod val="75000"/>
                  </a:schemeClr>
                </a:solidFill>
              </a:rPr>
              <a:t>N0 (no nodal involvement) to N3 (multiple involved lymph nodes)</a:t>
            </a:r>
          </a:p>
          <a:p>
            <a:pPr>
              <a:buFont typeface="Arial" pitchFamily="34" charset="0"/>
              <a:buChar char="•"/>
              <a:defRPr/>
            </a:pPr>
            <a:r>
              <a:rPr lang="en-US" b="1" dirty="0" smtClean="0">
                <a:solidFill>
                  <a:srgbClr val="7030A0"/>
                </a:solidFill>
              </a:rPr>
              <a:t>M: </a:t>
            </a:r>
            <a:r>
              <a:rPr lang="en-US" dirty="0" smtClean="0">
                <a:solidFill>
                  <a:srgbClr val="7030A0"/>
                </a:solidFill>
              </a:rPr>
              <a:t>Distant metastases,</a:t>
            </a:r>
          </a:p>
          <a:p>
            <a:pPr lvl="1">
              <a:buFont typeface="Arial" pitchFamily="34" charset="0"/>
              <a:buChar char="–"/>
              <a:defRPr/>
            </a:pPr>
            <a:r>
              <a:rPr lang="en-US" dirty="0" smtClean="0">
                <a:solidFill>
                  <a:srgbClr val="7030A0"/>
                </a:solidFill>
              </a:rPr>
              <a:t>M0 (no distant metastases) to M1 and M2 (multiple metastases)</a:t>
            </a:r>
            <a:r>
              <a:rPr lang="en-US" dirty="0" smtClean="0"/>
              <a:t/>
            </a:r>
            <a:br>
              <a:rPr lang="en-US" dirty="0" smtClean="0"/>
            </a:br>
            <a:endParaRPr lang="en-US" dirty="0" smtClean="0"/>
          </a:p>
        </p:txBody>
      </p:sp>
    </p:spTree>
    <p:extLst>
      <p:ext uri="{BB962C8B-B14F-4D97-AF65-F5344CB8AC3E}">
        <p14:creationId xmlns:p14="http://schemas.microsoft.com/office/powerpoint/2010/main" val="767033858"/>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990600" y="533400"/>
            <a:ext cx="6908800" cy="1143000"/>
          </a:xfrm>
        </p:spPr>
        <p:txBody>
          <a:bodyPr lIns="90487" rIns="90487"/>
          <a:lstStyle/>
          <a:p>
            <a:r>
              <a:rPr lang="en-US" b="1" smtClean="0">
                <a:solidFill>
                  <a:srgbClr val="C00000"/>
                </a:solidFill>
              </a:rPr>
              <a:t>AJCC: STAGE I - IV</a:t>
            </a:r>
          </a:p>
        </p:txBody>
      </p:sp>
      <p:sp>
        <p:nvSpPr>
          <p:cNvPr id="33795" name="Rectangle 3"/>
          <p:cNvSpPr>
            <a:spLocks noGrp="1" noChangeArrowheads="1"/>
          </p:cNvSpPr>
          <p:nvPr>
            <p:ph type="body" idx="4294967295"/>
          </p:nvPr>
        </p:nvSpPr>
        <p:spPr>
          <a:xfrm>
            <a:off x="990600" y="1981200"/>
            <a:ext cx="7315200" cy="4114800"/>
          </a:xfrm>
        </p:spPr>
        <p:txBody>
          <a:bodyPr/>
          <a:lstStyle/>
          <a:p>
            <a:r>
              <a:rPr lang="en-US" b="1" smtClean="0">
                <a:solidFill>
                  <a:srgbClr val="7030A0"/>
                </a:solidFill>
              </a:rPr>
              <a:t>Stage I</a:t>
            </a:r>
          </a:p>
          <a:p>
            <a:pPr lvl="1"/>
            <a:r>
              <a:rPr lang="en-US" b="1" smtClean="0"/>
              <a:t>Smallest tumors.</a:t>
            </a:r>
          </a:p>
          <a:p>
            <a:r>
              <a:rPr lang="en-US" b="1" smtClean="0">
                <a:solidFill>
                  <a:srgbClr val="7030A0"/>
                </a:solidFill>
              </a:rPr>
              <a:t>Stage II, III</a:t>
            </a:r>
          </a:p>
          <a:p>
            <a:pPr lvl="1"/>
            <a:r>
              <a:rPr lang="en-US" b="1" smtClean="0"/>
              <a:t>Larger tumors, more local spread.</a:t>
            </a:r>
          </a:p>
          <a:p>
            <a:r>
              <a:rPr lang="en-US" b="1" smtClean="0">
                <a:solidFill>
                  <a:srgbClr val="7030A0"/>
                </a:solidFill>
              </a:rPr>
              <a:t>Stage IV</a:t>
            </a:r>
          </a:p>
          <a:p>
            <a:pPr lvl="1"/>
            <a:r>
              <a:rPr lang="en-US" b="1" smtClean="0"/>
              <a:t>Metastases</a:t>
            </a:r>
          </a:p>
        </p:txBody>
      </p:sp>
    </p:spTree>
    <p:extLst>
      <p:ext uri="{BB962C8B-B14F-4D97-AF65-F5344CB8AC3E}">
        <p14:creationId xmlns:p14="http://schemas.microsoft.com/office/powerpoint/2010/main" val="51438918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anim calcmode="lin" valueType="num">
                                      <p:cBhvr>
                                        <p:cTn id="7" dur="500" fill="hold"/>
                                        <p:tgtEl>
                                          <p:spTgt spid="3379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379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3795">
                                            <p:txEl>
                                              <p:pRg st="0" end="0"/>
                                            </p:txEl>
                                          </p:spTgt>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33795">
                                            <p:txEl>
                                              <p:pRg st="1" end="1"/>
                                            </p:txEl>
                                          </p:spTgt>
                                        </p:tgtEl>
                                        <p:attrNameLst>
                                          <p:attrName>style.visibility</p:attrName>
                                        </p:attrNameLst>
                                      </p:cBhvr>
                                      <p:to>
                                        <p:strVal val="visible"/>
                                      </p:to>
                                    </p:set>
                                    <p:anim calcmode="lin" valueType="num">
                                      <p:cBhvr>
                                        <p:cTn id="12" dur="500" fill="hold"/>
                                        <p:tgtEl>
                                          <p:spTgt spid="33795">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33795">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33795">
                                            <p:txEl>
                                              <p:pRg st="1" end="1"/>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33795">
                                            <p:txEl>
                                              <p:pRg st="2" end="2"/>
                                            </p:txEl>
                                          </p:spTgt>
                                        </p:tgtEl>
                                        <p:attrNameLst>
                                          <p:attrName>style.visibility</p:attrName>
                                        </p:attrNameLst>
                                      </p:cBhvr>
                                      <p:to>
                                        <p:strVal val="visible"/>
                                      </p:to>
                                    </p:set>
                                    <p:anim calcmode="lin" valueType="num">
                                      <p:cBhvr>
                                        <p:cTn id="19" dur="500" fill="hold"/>
                                        <p:tgtEl>
                                          <p:spTgt spid="33795">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3795">
                                            <p:txEl>
                                              <p:pRg st="2" end="2"/>
                                            </p:txEl>
                                          </p:spTgt>
                                        </p:tgtEl>
                                        <p:attrNameLst>
                                          <p:attrName>ppt_h</p:attrName>
                                        </p:attrNameLst>
                                      </p:cBhvr>
                                      <p:tavLst>
                                        <p:tav tm="0">
                                          <p:val>
                                            <p:fltVal val="0"/>
                                          </p:val>
                                        </p:tav>
                                        <p:tav tm="100000">
                                          <p:val>
                                            <p:strVal val="#ppt_h"/>
                                          </p:val>
                                        </p:tav>
                                      </p:tavLst>
                                    </p:anim>
                                    <p:animEffect transition="in" filter="fade">
                                      <p:cBhvr>
                                        <p:cTn id="21" dur="500"/>
                                        <p:tgtEl>
                                          <p:spTgt spid="33795">
                                            <p:txEl>
                                              <p:pRg st="2" end="2"/>
                                            </p:txEl>
                                          </p:spTgt>
                                        </p:tgtEl>
                                      </p:cBhvr>
                                    </p:animEffect>
                                  </p:childTnLst>
                                </p:cTn>
                              </p:par>
                              <p:par>
                                <p:cTn id="22" presetID="53" presetClass="entr" presetSubtype="0" fill="hold" grpId="0" nodeType="withEffect">
                                  <p:stCondLst>
                                    <p:cond delay="0"/>
                                  </p:stCondLst>
                                  <p:childTnLst>
                                    <p:set>
                                      <p:cBhvr>
                                        <p:cTn id="23" dur="1" fill="hold">
                                          <p:stCondLst>
                                            <p:cond delay="0"/>
                                          </p:stCondLst>
                                        </p:cTn>
                                        <p:tgtEl>
                                          <p:spTgt spid="33795">
                                            <p:txEl>
                                              <p:pRg st="3" end="3"/>
                                            </p:txEl>
                                          </p:spTgt>
                                        </p:tgtEl>
                                        <p:attrNameLst>
                                          <p:attrName>style.visibility</p:attrName>
                                        </p:attrNameLst>
                                      </p:cBhvr>
                                      <p:to>
                                        <p:strVal val="visible"/>
                                      </p:to>
                                    </p:set>
                                    <p:anim calcmode="lin" valueType="num">
                                      <p:cBhvr>
                                        <p:cTn id="24" dur="500" fill="hold"/>
                                        <p:tgtEl>
                                          <p:spTgt spid="33795">
                                            <p:txEl>
                                              <p:pRg st="3" end="3"/>
                                            </p:txEl>
                                          </p:spTgt>
                                        </p:tgtEl>
                                        <p:attrNameLst>
                                          <p:attrName>ppt_w</p:attrName>
                                        </p:attrNameLst>
                                      </p:cBhvr>
                                      <p:tavLst>
                                        <p:tav tm="0">
                                          <p:val>
                                            <p:fltVal val="0"/>
                                          </p:val>
                                        </p:tav>
                                        <p:tav tm="100000">
                                          <p:val>
                                            <p:strVal val="#ppt_w"/>
                                          </p:val>
                                        </p:tav>
                                      </p:tavLst>
                                    </p:anim>
                                    <p:anim calcmode="lin" valueType="num">
                                      <p:cBhvr>
                                        <p:cTn id="25" dur="500" fill="hold"/>
                                        <p:tgtEl>
                                          <p:spTgt spid="33795">
                                            <p:txEl>
                                              <p:pRg st="3" end="3"/>
                                            </p:txEl>
                                          </p:spTgt>
                                        </p:tgtEl>
                                        <p:attrNameLst>
                                          <p:attrName>ppt_h</p:attrName>
                                        </p:attrNameLst>
                                      </p:cBhvr>
                                      <p:tavLst>
                                        <p:tav tm="0">
                                          <p:val>
                                            <p:fltVal val="0"/>
                                          </p:val>
                                        </p:tav>
                                        <p:tav tm="100000">
                                          <p:val>
                                            <p:strVal val="#ppt_h"/>
                                          </p:val>
                                        </p:tav>
                                      </p:tavLst>
                                    </p:anim>
                                    <p:animEffect transition="in" filter="fade">
                                      <p:cBhvr>
                                        <p:cTn id="26" dur="500"/>
                                        <p:tgtEl>
                                          <p:spTgt spid="33795">
                                            <p:txEl>
                                              <p:pRg st="3" end="3"/>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53" presetClass="entr" presetSubtype="0" fill="hold" grpId="0" nodeType="clickEffect">
                                  <p:stCondLst>
                                    <p:cond delay="0"/>
                                  </p:stCondLst>
                                  <p:childTnLst>
                                    <p:set>
                                      <p:cBhvr>
                                        <p:cTn id="30" dur="1" fill="hold">
                                          <p:stCondLst>
                                            <p:cond delay="0"/>
                                          </p:stCondLst>
                                        </p:cTn>
                                        <p:tgtEl>
                                          <p:spTgt spid="33795">
                                            <p:txEl>
                                              <p:pRg st="4" end="4"/>
                                            </p:txEl>
                                          </p:spTgt>
                                        </p:tgtEl>
                                        <p:attrNameLst>
                                          <p:attrName>style.visibility</p:attrName>
                                        </p:attrNameLst>
                                      </p:cBhvr>
                                      <p:to>
                                        <p:strVal val="visible"/>
                                      </p:to>
                                    </p:set>
                                    <p:anim calcmode="lin" valueType="num">
                                      <p:cBhvr>
                                        <p:cTn id="31" dur="500" fill="hold"/>
                                        <p:tgtEl>
                                          <p:spTgt spid="33795">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33795">
                                            <p:txEl>
                                              <p:pRg st="4" end="4"/>
                                            </p:txEl>
                                          </p:spTgt>
                                        </p:tgtEl>
                                        <p:attrNameLst>
                                          <p:attrName>ppt_h</p:attrName>
                                        </p:attrNameLst>
                                      </p:cBhvr>
                                      <p:tavLst>
                                        <p:tav tm="0">
                                          <p:val>
                                            <p:fltVal val="0"/>
                                          </p:val>
                                        </p:tav>
                                        <p:tav tm="100000">
                                          <p:val>
                                            <p:strVal val="#ppt_h"/>
                                          </p:val>
                                        </p:tav>
                                      </p:tavLst>
                                    </p:anim>
                                    <p:animEffect transition="in" filter="fade">
                                      <p:cBhvr>
                                        <p:cTn id="33" dur="500"/>
                                        <p:tgtEl>
                                          <p:spTgt spid="33795">
                                            <p:txEl>
                                              <p:pRg st="4" end="4"/>
                                            </p:txEl>
                                          </p:spTgt>
                                        </p:tgtEl>
                                      </p:cBhvr>
                                    </p:animEffect>
                                  </p:childTnLst>
                                </p:cTn>
                              </p:par>
                              <p:par>
                                <p:cTn id="34" presetID="53" presetClass="entr" presetSubtype="0" fill="hold" grpId="0" nodeType="withEffect">
                                  <p:stCondLst>
                                    <p:cond delay="0"/>
                                  </p:stCondLst>
                                  <p:childTnLst>
                                    <p:set>
                                      <p:cBhvr>
                                        <p:cTn id="35" dur="1" fill="hold">
                                          <p:stCondLst>
                                            <p:cond delay="0"/>
                                          </p:stCondLst>
                                        </p:cTn>
                                        <p:tgtEl>
                                          <p:spTgt spid="33795">
                                            <p:txEl>
                                              <p:pRg st="5" end="5"/>
                                            </p:txEl>
                                          </p:spTgt>
                                        </p:tgtEl>
                                        <p:attrNameLst>
                                          <p:attrName>style.visibility</p:attrName>
                                        </p:attrNameLst>
                                      </p:cBhvr>
                                      <p:to>
                                        <p:strVal val="visible"/>
                                      </p:to>
                                    </p:set>
                                    <p:anim calcmode="lin" valueType="num">
                                      <p:cBhvr>
                                        <p:cTn id="36" dur="500" fill="hold"/>
                                        <p:tgtEl>
                                          <p:spTgt spid="33795">
                                            <p:txEl>
                                              <p:pRg st="5" end="5"/>
                                            </p:txEl>
                                          </p:spTgt>
                                        </p:tgtEl>
                                        <p:attrNameLst>
                                          <p:attrName>ppt_w</p:attrName>
                                        </p:attrNameLst>
                                      </p:cBhvr>
                                      <p:tavLst>
                                        <p:tav tm="0">
                                          <p:val>
                                            <p:fltVal val="0"/>
                                          </p:val>
                                        </p:tav>
                                        <p:tav tm="100000">
                                          <p:val>
                                            <p:strVal val="#ppt_w"/>
                                          </p:val>
                                        </p:tav>
                                      </p:tavLst>
                                    </p:anim>
                                    <p:anim calcmode="lin" valueType="num">
                                      <p:cBhvr>
                                        <p:cTn id="37" dur="500" fill="hold"/>
                                        <p:tgtEl>
                                          <p:spTgt spid="33795">
                                            <p:txEl>
                                              <p:pRg st="5" end="5"/>
                                            </p:txEl>
                                          </p:spTgt>
                                        </p:tgtEl>
                                        <p:attrNameLst>
                                          <p:attrName>ppt_h</p:attrName>
                                        </p:attrNameLst>
                                      </p:cBhvr>
                                      <p:tavLst>
                                        <p:tav tm="0">
                                          <p:val>
                                            <p:fltVal val="0"/>
                                          </p:val>
                                        </p:tav>
                                        <p:tav tm="100000">
                                          <p:val>
                                            <p:strVal val="#ppt_h"/>
                                          </p:val>
                                        </p:tav>
                                      </p:tavLst>
                                    </p:anim>
                                    <p:animEffect transition="in" filter="fade">
                                      <p:cBhvr>
                                        <p:cTn id="38" dur="500"/>
                                        <p:tgtEl>
                                          <p:spTgt spid="3379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1066800" y="0"/>
            <a:ext cx="6908800" cy="1143000"/>
          </a:xfrm>
        </p:spPr>
        <p:txBody>
          <a:bodyPr/>
          <a:lstStyle/>
          <a:p>
            <a:r>
              <a:rPr lang="en-US" b="1" smtClean="0">
                <a:solidFill>
                  <a:srgbClr val="C00000"/>
                </a:solidFill>
              </a:rPr>
              <a:t>“Stage Grouping”</a:t>
            </a:r>
            <a:br>
              <a:rPr lang="en-US" b="1" smtClean="0">
                <a:solidFill>
                  <a:srgbClr val="C00000"/>
                </a:solidFill>
              </a:rPr>
            </a:br>
            <a:r>
              <a:rPr lang="en-US" sz="1600" b="1" smtClean="0">
                <a:solidFill>
                  <a:srgbClr val="C00000"/>
                </a:solidFill>
              </a:rPr>
              <a:t>Each cancer has a table that “groups” TNM possibilities into the 4 AJCC stages</a:t>
            </a:r>
          </a:p>
        </p:txBody>
      </p:sp>
      <p:sp>
        <p:nvSpPr>
          <p:cNvPr id="55299" name="Text Box 4"/>
          <p:cNvSpPr txBox="1">
            <a:spLocks noChangeArrowheads="1"/>
          </p:cNvSpPr>
          <p:nvPr/>
        </p:nvSpPr>
        <p:spPr bwMode="auto">
          <a:xfrm>
            <a:off x="1447800" y="1143000"/>
            <a:ext cx="18288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spcBef>
                <a:spcPct val="50000"/>
              </a:spcBef>
            </a:pPr>
            <a:r>
              <a:rPr lang="en-US" sz="4400" b="1" u="sng">
                <a:solidFill>
                  <a:schemeClr val="hlink"/>
                </a:solidFill>
              </a:rPr>
              <a:t>AJCC</a:t>
            </a:r>
          </a:p>
        </p:txBody>
      </p:sp>
      <p:sp>
        <p:nvSpPr>
          <p:cNvPr id="55300" name="Text Box 5"/>
          <p:cNvSpPr txBox="1">
            <a:spLocks noChangeArrowheads="1"/>
          </p:cNvSpPr>
          <p:nvPr/>
        </p:nvSpPr>
        <p:spPr bwMode="auto">
          <a:xfrm>
            <a:off x="4800600" y="1143000"/>
            <a:ext cx="18288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spcBef>
                <a:spcPct val="50000"/>
              </a:spcBef>
            </a:pPr>
            <a:r>
              <a:rPr lang="en-US" sz="4400" b="1" u="sng">
                <a:solidFill>
                  <a:schemeClr val="hlink"/>
                </a:solidFill>
              </a:rPr>
              <a:t>UICC</a:t>
            </a:r>
          </a:p>
        </p:txBody>
      </p:sp>
      <p:graphicFrame>
        <p:nvGraphicFramePr>
          <p:cNvPr id="55301" name="Object 2"/>
          <p:cNvGraphicFramePr>
            <a:graphicFrameLocks noGrp="1" noChangeAspect="1"/>
          </p:cNvGraphicFramePr>
          <p:nvPr>
            <p:ph type="tbl" idx="1"/>
          </p:nvPr>
        </p:nvGraphicFramePr>
        <p:xfrm>
          <a:off x="1493838" y="1985963"/>
          <a:ext cx="6445250" cy="4560887"/>
        </p:xfrm>
        <a:graphic>
          <a:graphicData uri="http://schemas.openxmlformats.org/presentationml/2006/ole">
            <mc:AlternateContent xmlns:mc="http://schemas.openxmlformats.org/markup-compatibility/2006">
              <mc:Choice xmlns:v="urn:schemas-microsoft-com:vml" Requires="v">
                <p:oleObj spid="_x0000_s1027" name="Document" r:id="rId4" imgW="7434072" imgH="5250180" progId="Word.Document.8">
                  <p:embed/>
                </p:oleObj>
              </mc:Choice>
              <mc:Fallback>
                <p:oleObj name="Document" r:id="rId4" imgW="7434072" imgH="5250180" progId="Word.Document.8">
                  <p:embed/>
                  <p:pic>
                    <p:nvPicPr>
                      <p:cNvPr id="0" name=""/>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93838" y="1985963"/>
                        <a:ext cx="6445250" cy="4560887"/>
                      </a:xfrm>
                      <a:prstGeom prst="rect">
                        <a:avLst/>
                      </a:prstGeom>
                      <a:solidFill>
                        <a:srgbClr val="10253F"/>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5302" name="TextBox 1"/>
          <p:cNvSpPr txBox="1">
            <a:spLocks noChangeArrowheads="1"/>
          </p:cNvSpPr>
          <p:nvPr/>
        </p:nvSpPr>
        <p:spPr bwMode="auto">
          <a:xfrm>
            <a:off x="1905000" y="6019800"/>
            <a:ext cx="5715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1800">
                <a:solidFill>
                  <a:srgbClr val="FFC000"/>
                </a:solidFill>
              </a:rPr>
              <a:t>Tumors with similar AJCC stage have similar survival</a:t>
            </a:r>
          </a:p>
        </p:txBody>
      </p:sp>
    </p:spTree>
    <p:extLst>
      <p:ext uri="{BB962C8B-B14F-4D97-AF65-F5344CB8AC3E}">
        <p14:creationId xmlns:p14="http://schemas.microsoft.com/office/powerpoint/2010/main" val="3576031957"/>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rmAutofit/>
          </a:bodyPr>
          <a:lstStyle/>
          <a:p>
            <a:r>
              <a:rPr lang="en-US" b="1" dirty="0" smtClean="0"/>
              <a:t>Cells of the Immune System</a:t>
            </a:r>
            <a:endParaRPr lang="en-US" b="1" dirty="0"/>
          </a:p>
        </p:txBody>
      </p:sp>
      <p:sp>
        <p:nvSpPr>
          <p:cNvPr id="3" name="Content Placeholder 2"/>
          <p:cNvSpPr>
            <a:spLocks noGrp="1"/>
          </p:cNvSpPr>
          <p:nvPr>
            <p:ph idx="1"/>
          </p:nvPr>
        </p:nvSpPr>
        <p:spPr>
          <a:xfrm>
            <a:off x="457200" y="838200"/>
            <a:ext cx="8229600" cy="5638800"/>
          </a:xfrm>
        </p:spPr>
        <p:txBody>
          <a:bodyPr>
            <a:noAutofit/>
          </a:bodyPr>
          <a:lstStyle/>
          <a:p>
            <a:pPr marL="0" indent="0">
              <a:buNone/>
            </a:pPr>
            <a:r>
              <a:rPr lang="en-US" sz="2400" b="1" dirty="0" smtClean="0">
                <a:solidFill>
                  <a:schemeClr val="tx2"/>
                </a:solidFill>
              </a:rPr>
              <a:t>Lymphocytes</a:t>
            </a:r>
            <a:endParaRPr lang="en-US" sz="2400" b="1" dirty="0" smtClean="0"/>
          </a:p>
          <a:p>
            <a:pPr lvl="1"/>
            <a:r>
              <a:rPr lang="en-US" sz="1600" dirty="0" smtClean="0"/>
              <a:t>B lymphocytes: antibody production</a:t>
            </a:r>
          </a:p>
          <a:p>
            <a:pPr lvl="1"/>
            <a:r>
              <a:rPr lang="en-US" sz="1600" dirty="0" smtClean="0"/>
              <a:t>T helper (CD4+) cells: “help” or stimulate B-cells to produce antibodies and macrophages to destroy ingested microbes</a:t>
            </a:r>
          </a:p>
          <a:p>
            <a:pPr lvl="1"/>
            <a:r>
              <a:rPr lang="en-US" sz="1600" dirty="0" smtClean="0"/>
              <a:t>T cytotoxic (CD8+) cells: recognize and kill virus-infected or tumorigenic host cells</a:t>
            </a:r>
          </a:p>
          <a:p>
            <a:pPr lvl="1"/>
            <a:r>
              <a:rPr lang="en-US" sz="1600" dirty="0" smtClean="0"/>
              <a:t>NK cells: recognize and kill bacteria immediately (part of innate immunity) also can recognize and kill virus-infected or tumorigenic host cells</a:t>
            </a:r>
          </a:p>
          <a:p>
            <a:pPr marL="0" indent="0">
              <a:buNone/>
            </a:pPr>
            <a:r>
              <a:rPr lang="en-US" sz="2400" b="1" dirty="0" smtClean="0">
                <a:solidFill>
                  <a:schemeClr val="tx2"/>
                </a:solidFill>
              </a:rPr>
              <a:t>Antigen-presenting cells</a:t>
            </a:r>
          </a:p>
          <a:p>
            <a:pPr marL="400050" lvl="1" indent="0">
              <a:buNone/>
            </a:pPr>
            <a:r>
              <a:rPr lang="en-US" sz="1600" dirty="0" smtClean="0"/>
              <a:t>Capture, process, and present microbial or non-self antigens and present them to T-cells:</a:t>
            </a:r>
          </a:p>
          <a:p>
            <a:pPr marL="971550" lvl="2" indent="-171450"/>
            <a:r>
              <a:rPr lang="en-US" sz="1400" dirty="0" smtClean="0"/>
              <a:t>Dendritic cells (in lymph nodes and nodules)</a:t>
            </a:r>
          </a:p>
          <a:p>
            <a:pPr marL="971550" lvl="2" indent="-171450"/>
            <a:r>
              <a:rPr lang="en-US" sz="1400" dirty="0" smtClean="0"/>
              <a:t>Macrophages</a:t>
            </a:r>
          </a:p>
          <a:p>
            <a:pPr marL="971550" lvl="2" indent="-171450"/>
            <a:r>
              <a:rPr lang="en-US" sz="1400" dirty="0" smtClean="0"/>
              <a:t>B-cells</a:t>
            </a:r>
          </a:p>
          <a:p>
            <a:pPr marL="0" indent="0">
              <a:buNone/>
            </a:pPr>
            <a:r>
              <a:rPr lang="en-US" sz="2400" b="1" dirty="0" smtClean="0">
                <a:solidFill>
                  <a:schemeClr val="tx2"/>
                </a:solidFill>
              </a:rPr>
              <a:t>Effector cells</a:t>
            </a:r>
            <a:endParaRPr lang="en-US" sz="2400" b="1" dirty="0" smtClean="0"/>
          </a:p>
          <a:p>
            <a:pPr marL="400050" lvl="1" indent="0">
              <a:buNone/>
            </a:pPr>
            <a:r>
              <a:rPr lang="en-US" sz="1600" dirty="0" smtClean="0">
                <a:solidFill>
                  <a:srgbClr val="000000"/>
                </a:solidFill>
              </a:rPr>
              <a:t>Carry out destruction of pathogens and/or infected cells:</a:t>
            </a:r>
          </a:p>
          <a:p>
            <a:pPr marL="971550" lvl="2" indent="-171450"/>
            <a:r>
              <a:rPr lang="en-US" sz="1400" dirty="0" smtClean="0">
                <a:solidFill>
                  <a:srgbClr val="000000"/>
                </a:solidFill>
              </a:rPr>
              <a:t>NK cells</a:t>
            </a:r>
          </a:p>
          <a:p>
            <a:pPr marL="971550" lvl="2" indent="-171450"/>
            <a:r>
              <a:rPr lang="en-US" sz="1400" dirty="0" smtClean="0">
                <a:solidFill>
                  <a:srgbClr val="000000"/>
                </a:solidFill>
              </a:rPr>
              <a:t>Plasma cells (differentiated B-cells)</a:t>
            </a:r>
          </a:p>
          <a:p>
            <a:pPr marL="971550" lvl="2" indent="-171450"/>
            <a:r>
              <a:rPr lang="en-US" sz="1400" dirty="0" smtClean="0">
                <a:solidFill>
                  <a:srgbClr val="000000"/>
                </a:solidFill>
              </a:rPr>
              <a:t>T-helper and T-cytotoxic cells</a:t>
            </a:r>
          </a:p>
          <a:p>
            <a:pPr marL="971550" lvl="2" indent="-171450"/>
            <a:r>
              <a:rPr lang="en-US" sz="1400" dirty="0" smtClean="0">
                <a:solidFill>
                  <a:srgbClr val="000000"/>
                </a:solidFill>
              </a:rPr>
              <a:t>Macrophages</a:t>
            </a:r>
          </a:p>
          <a:p>
            <a:pPr marL="971550" lvl="2" indent="-171450"/>
            <a:r>
              <a:rPr lang="en-US" sz="1400" dirty="0" smtClean="0">
                <a:solidFill>
                  <a:srgbClr val="000000"/>
                </a:solidFill>
              </a:rPr>
              <a:t>Neutrophils, </a:t>
            </a:r>
            <a:r>
              <a:rPr lang="en-US" sz="1400" dirty="0" err="1" smtClean="0">
                <a:solidFill>
                  <a:srgbClr val="000000"/>
                </a:solidFill>
              </a:rPr>
              <a:t>eosinophils</a:t>
            </a:r>
            <a:r>
              <a:rPr lang="en-US" sz="1400" dirty="0" smtClean="0">
                <a:solidFill>
                  <a:srgbClr val="000000"/>
                </a:solidFill>
              </a:rPr>
              <a:t>, and basophils</a:t>
            </a:r>
          </a:p>
          <a:p>
            <a:pPr marL="800100" lvl="2" indent="0">
              <a:buNone/>
            </a:pPr>
            <a:endParaRPr lang="en-US" sz="1400" dirty="0" smtClean="0">
              <a:solidFill>
                <a:srgbClr val="000000"/>
              </a:solidFill>
            </a:endParaRPr>
          </a:p>
        </p:txBody>
      </p:sp>
    </p:spTree>
    <p:extLst>
      <p:ext uri="{BB962C8B-B14F-4D97-AF65-F5344CB8AC3E}">
        <p14:creationId xmlns:p14="http://schemas.microsoft.com/office/powerpoint/2010/main" val="8283227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685800" y="1371600"/>
            <a:ext cx="7696200" cy="1143000"/>
          </a:xfrm>
        </p:spPr>
        <p:txBody>
          <a:bodyPr lIns="90487" rIns="90487">
            <a:normAutofit fontScale="90000"/>
          </a:bodyPr>
          <a:lstStyle/>
          <a:p>
            <a:r>
              <a:rPr lang="en-US" sz="4000" b="1" smtClean="0"/>
              <a:t>Cancer stage is critical for determining prognosis and therapy</a:t>
            </a:r>
          </a:p>
        </p:txBody>
      </p:sp>
      <p:sp>
        <p:nvSpPr>
          <p:cNvPr id="56323" name="Rectangle 3"/>
          <p:cNvSpPr>
            <a:spLocks noChangeArrowheads="1"/>
          </p:cNvSpPr>
          <p:nvPr/>
        </p:nvSpPr>
        <p:spPr bwMode="auto">
          <a:xfrm>
            <a:off x="381000" y="3276600"/>
            <a:ext cx="8001000" cy="1905000"/>
          </a:xfrm>
          <a:prstGeom prst="rect">
            <a:avLst/>
          </a:prstGeom>
          <a:solidFill>
            <a:srgbClr val="C0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lstStyle/>
          <a:p>
            <a:pPr algn="ctr"/>
            <a:r>
              <a:rPr lang="en-US" sz="4000" b="1">
                <a:solidFill>
                  <a:srgbClr val="FFFFF7"/>
                </a:solidFill>
              </a:rPr>
              <a:t>Stage is usually the single most important predictor of survival</a:t>
            </a:r>
          </a:p>
        </p:txBody>
      </p:sp>
    </p:spTree>
    <p:extLst>
      <p:ext uri="{BB962C8B-B14F-4D97-AF65-F5344CB8AC3E}">
        <p14:creationId xmlns:p14="http://schemas.microsoft.com/office/powerpoint/2010/main" val="3777069239"/>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jvelkey\Desktop\F014_007.jpg"/>
          <p:cNvPicPr>
            <a:picLocks noChangeAspect="1" noChangeArrowheads="1"/>
          </p:cNvPicPr>
          <p:nvPr/>
        </p:nvPicPr>
        <p:blipFill>
          <a:blip r:embed="rId3">
            <a:lum bright="-10000" contrast="20000"/>
            <a:extLst>
              <a:ext uri="{28A0092B-C50C-407E-A947-70E740481C1C}">
                <a14:useLocalDpi xmlns:a14="http://schemas.microsoft.com/office/drawing/2010/main" val="0"/>
              </a:ext>
            </a:extLst>
          </a:blip>
          <a:srcRect/>
          <a:stretch>
            <a:fillRect/>
          </a:stretch>
        </p:blipFill>
        <p:spPr bwMode="auto">
          <a:xfrm>
            <a:off x="80747" y="914400"/>
            <a:ext cx="3627685" cy="59436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a:xfrm>
            <a:off x="457200" y="0"/>
            <a:ext cx="8229600" cy="563562"/>
          </a:xfrm>
        </p:spPr>
        <p:txBody>
          <a:bodyPr>
            <a:normAutofit fontScale="90000"/>
          </a:bodyPr>
          <a:lstStyle/>
          <a:p>
            <a:r>
              <a:rPr lang="en-US" b="1" dirty="0" smtClean="0"/>
              <a:t>Overview of Immune Responses</a:t>
            </a:r>
            <a:endParaRPr lang="en-US" b="1" dirty="0"/>
          </a:p>
        </p:txBody>
      </p:sp>
      <p:sp>
        <p:nvSpPr>
          <p:cNvPr id="6" name="Content Placeholder 5"/>
          <p:cNvSpPr>
            <a:spLocks noGrp="1"/>
          </p:cNvSpPr>
          <p:nvPr>
            <p:ph sz="half" idx="1"/>
          </p:nvPr>
        </p:nvSpPr>
        <p:spPr>
          <a:xfrm>
            <a:off x="80747" y="457200"/>
            <a:ext cx="3627686" cy="457200"/>
          </a:xfrm>
        </p:spPr>
        <p:txBody>
          <a:bodyPr>
            <a:normAutofit fontScale="92500" lnSpcReduction="10000"/>
          </a:bodyPr>
          <a:lstStyle/>
          <a:p>
            <a:pPr marL="0" indent="0" algn="ctr">
              <a:buNone/>
            </a:pPr>
            <a:r>
              <a:rPr lang="en-US" dirty="0" smtClean="0">
                <a:solidFill>
                  <a:schemeClr val="tx2"/>
                </a:solidFill>
              </a:rPr>
              <a:t>Bacterial response</a:t>
            </a:r>
            <a:endParaRPr lang="en-US" dirty="0">
              <a:solidFill>
                <a:schemeClr val="tx2"/>
              </a:solidFill>
            </a:endParaRPr>
          </a:p>
        </p:txBody>
      </p:sp>
      <p:sp>
        <p:nvSpPr>
          <p:cNvPr id="7" name="Content Placeholder 6"/>
          <p:cNvSpPr>
            <a:spLocks noGrp="1"/>
          </p:cNvSpPr>
          <p:nvPr>
            <p:ph sz="half" idx="2"/>
          </p:nvPr>
        </p:nvSpPr>
        <p:spPr>
          <a:xfrm>
            <a:off x="4114802" y="457200"/>
            <a:ext cx="4945261" cy="533400"/>
          </a:xfrm>
        </p:spPr>
        <p:txBody>
          <a:bodyPr>
            <a:normAutofit fontScale="92500" lnSpcReduction="10000"/>
          </a:bodyPr>
          <a:lstStyle/>
          <a:p>
            <a:pPr marL="0" indent="0" algn="ctr">
              <a:buNone/>
            </a:pPr>
            <a:r>
              <a:rPr lang="en-US" dirty="0" smtClean="0">
                <a:solidFill>
                  <a:schemeClr val="tx2"/>
                </a:solidFill>
              </a:rPr>
              <a:t>Viral response (and tumors)</a:t>
            </a:r>
            <a:endParaRPr lang="en-US" dirty="0">
              <a:solidFill>
                <a:schemeClr val="tx2"/>
              </a:solidFill>
            </a:endParaRPr>
          </a:p>
        </p:txBody>
      </p:sp>
      <p:pic>
        <p:nvPicPr>
          <p:cNvPr id="1027" name="Picture 3" descr="C:\Users\jvelkey\Desktop\F014_008.jpg"/>
          <p:cNvPicPr>
            <a:picLocks noChangeAspect="1" noChangeArrowheads="1"/>
          </p:cNvPicPr>
          <p:nvPr/>
        </p:nvPicPr>
        <p:blipFill>
          <a:blip r:embed="rId4">
            <a:lum bright="-10000" contrast="20000"/>
            <a:extLst>
              <a:ext uri="{28A0092B-C50C-407E-A947-70E740481C1C}">
                <a14:useLocalDpi xmlns:a14="http://schemas.microsoft.com/office/drawing/2010/main" val="0"/>
              </a:ext>
            </a:extLst>
          </a:blip>
          <a:srcRect/>
          <a:stretch>
            <a:fillRect/>
          </a:stretch>
        </p:blipFill>
        <p:spPr bwMode="auto">
          <a:xfrm>
            <a:off x="4114802" y="914400"/>
            <a:ext cx="4945261" cy="59436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68671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b="1" dirty="0" smtClean="0"/>
              <a:t>Hypersensitivity Immune Reactions</a:t>
            </a:r>
            <a:endParaRPr lang="en-US" b="1" dirty="0"/>
          </a:p>
        </p:txBody>
      </p:sp>
      <p:sp>
        <p:nvSpPr>
          <p:cNvPr id="3" name="Content Placeholder 2"/>
          <p:cNvSpPr>
            <a:spLocks noGrp="1"/>
          </p:cNvSpPr>
          <p:nvPr>
            <p:ph sz="half" idx="1"/>
          </p:nvPr>
        </p:nvSpPr>
        <p:spPr>
          <a:xfrm>
            <a:off x="609600" y="1295400"/>
            <a:ext cx="7924800" cy="4648201"/>
          </a:xfrm>
        </p:spPr>
        <p:txBody>
          <a:bodyPr>
            <a:normAutofit fontScale="92500" lnSpcReduction="10000"/>
          </a:bodyPr>
          <a:lstStyle/>
          <a:p>
            <a:pPr marL="0" indent="0">
              <a:buNone/>
            </a:pPr>
            <a:r>
              <a:rPr lang="en-US" sz="2400" dirty="0" smtClean="0"/>
              <a:t>Inappropriate or inadequately controlled responses to antigens, caused by:</a:t>
            </a:r>
          </a:p>
          <a:p>
            <a:pPr marL="0" indent="0">
              <a:buNone/>
            </a:pPr>
            <a:r>
              <a:rPr lang="en-US" sz="2400" b="1" dirty="0" smtClean="0">
                <a:solidFill>
                  <a:schemeClr val="tx2"/>
                </a:solidFill>
              </a:rPr>
              <a:t>Autoimmunity </a:t>
            </a:r>
            <a:r>
              <a:rPr lang="en-US" sz="2400" dirty="0" smtClean="0"/>
              <a:t>– reaction of immune system to self</a:t>
            </a:r>
          </a:p>
          <a:p>
            <a:pPr marL="0" indent="0">
              <a:buNone/>
            </a:pPr>
            <a:r>
              <a:rPr lang="en-US" sz="2400" b="1" dirty="0" smtClean="0">
                <a:solidFill>
                  <a:schemeClr val="tx2"/>
                </a:solidFill>
              </a:rPr>
              <a:t>Reaction to microbes and viruses</a:t>
            </a:r>
          </a:p>
          <a:p>
            <a:pPr lvl="1" indent="-342900"/>
            <a:r>
              <a:rPr lang="en-US" sz="2000" dirty="0" smtClean="0"/>
              <a:t>Persistent infection (e.g. tuberculosis)</a:t>
            </a:r>
          </a:p>
          <a:p>
            <a:pPr lvl="1" indent="-342900"/>
            <a:r>
              <a:rPr lang="en-US" sz="2000" dirty="0"/>
              <a:t>I</a:t>
            </a:r>
            <a:r>
              <a:rPr lang="en-US" sz="2000" dirty="0" smtClean="0"/>
              <a:t>mmune complex formation (e.g. streptococcal glomerulonephritis)</a:t>
            </a:r>
          </a:p>
          <a:p>
            <a:pPr lvl="1" indent="-342900"/>
            <a:r>
              <a:rPr lang="en-US" sz="2000" dirty="0" smtClean="0"/>
              <a:t>Cross-reactivity with host tissue (e.g. rheumatic heart disease)</a:t>
            </a:r>
          </a:p>
          <a:p>
            <a:pPr lvl="1" indent="-342900"/>
            <a:r>
              <a:rPr lang="en-US" sz="2000" dirty="0" smtClean="0"/>
              <a:t>Cytotoxicity (e.g. viral hepatitis)</a:t>
            </a:r>
          </a:p>
          <a:p>
            <a:pPr marL="0" indent="0">
              <a:buNone/>
            </a:pPr>
            <a:r>
              <a:rPr lang="en-US" sz="2400" b="1" dirty="0" smtClean="0">
                <a:solidFill>
                  <a:schemeClr val="tx2"/>
                </a:solidFill>
              </a:rPr>
              <a:t>Reactions against environmental antigens </a:t>
            </a:r>
            <a:r>
              <a:rPr lang="en-US" sz="2400" dirty="0" smtClean="0"/>
              <a:t>(e.g. pollens, pet dander, bee venom, poison ivy, etc.)</a:t>
            </a:r>
          </a:p>
          <a:p>
            <a:pPr marL="0" indent="0">
              <a:buNone/>
            </a:pPr>
            <a:endParaRPr lang="en-US" sz="2400" dirty="0"/>
          </a:p>
          <a:p>
            <a:pPr marL="0" indent="0">
              <a:buNone/>
            </a:pPr>
            <a:r>
              <a:rPr lang="en-US" sz="3000" b="1" dirty="0" smtClean="0"/>
              <a:t>There are FOUR general types of hypersensitivity reactions (type I, type II, type III, and type IV)</a:t>
            </a:r>
            <a:endParaRPr lang="en-US" sz="3000" b="1" dirty="0"/>
          </a:p>
        </p:txBody>
      </p:sp>
    </p:spTree>
    <p:extLst>
      <p:ext uri="{BB962C8B-B14F-4D97-AF65-F5344CB8AC3E}">
        <p14:creationId xmlns:p14="http://schemas.microsoft.com/office/powerpoint/2010/main" val="19291862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39762"/>
          </a:xfrm>
        </p:spPr>
        <p:txBody>
          <a:bodyPr>
            <a:normAutofit fontScale="90000"/>
          </a:bodyPr>
          <a:lstStyle/>
          <a:p>
            <a:r>
              <a:rPr lang="en-US" b="1" dirty="0" smtClean="0"/>
              <a:t>Immediate (Type I) Hypersensitivity</a:t>
            </a:r>
            <a:endParaRPr lang="en-US" b="1" dirty="0"/>
          </a:p>
        </p:txBody>
      </p:sp>
      <p:sp>
        <p:nvSpPr>
          <p:cNvPr id="3" name="Content Placeholder 2"/>
          <p:cNvSpPr>
            <a:spLocks noGrp="1"/>
          </p:cNvSpPr>
          <p:nvPr>
            <p:ph sz="half" idx="1"/>
          </p:nvPr>
        </p:nvSpPr>
        <p:spPr>
          <a:xfrm>
            <a:off x="457200" y="990600"/>
            <a:ext cx="4038600" cy="4525963"/>
          </a:xfrm>
        </p:spPr>
        <p:txBody>
          <a:bodyPr>
            <a:normAutofit lnSpcReduction="10000"/>
          </a:bodyPr>
          <a:lstStyle/>
          <a:p>
            <a:r>
              <a:rPr lang="en-US" dirty="0" smtClean="0"/>
              <a:t>“Allergic” reaction</a:t>
            </a:r>
          </a:p>
          <a:p>
            <a:r>
              <a:rPr lang="en-US" dirty="0" smtClean="0"/>
              <a:t>Involves initial activation of T</a:t>
            </a:r>
            <a:r>
              <a:rPr lang="en-US" baseline="-25000" dirty="0" smtClean="0"/>
              <a:t>H</a:t>
            </a:r>
            <a:r>
              <a:rPr lang="en-US" dirty="0" smtClean="0"/>
              <a:t>2 cells and production of </a:t>
            </a:r>
            <a:r>
              <a:rPr lang="en-US" dirty="0" err="1" smtClean="0"/>
              <a:t>IgE</a:t>
            </a:r>
            <a:r>
              <a:rPr lang="en-US" dirty="0" smtClean="0"/>
              <a:t> from B-cells</a:t>
            </a:r>
          </a:p>
          <a:p>
            <a:r>
              <a:rPr lang="en-US" dirty="0" err="1" smtClean="0"/>
              <a:t>IgE</a:t>
            </a:r>
            <a:r>
              <a:rPr lang="en-US" dirty="0" smtClean="0"/>
              <a:t> binds to mast cells</a:t>
            </a:r>
          </a:p>
          <a:p>
            <a:r>
              <a:rPr lang="en-US" dirty="0" smtClean="0"/>
              <a:t>Secondary exposure of </a:t>
            </a:r>
            <a:r>
              <a:rPr lang="en-US" dirty="0" err="1" smtClean="0"/>
              <a:t>IgE</a:t>
            </a:r>
            <a:r>
              <a:rPr lang="en-US" dirty="0" smtClean="0"/>
              <a:t>-coated mast cells to antigen elicits degranulation</a:t>
            </a:r>
            <a:endParaRPr lang="en-US" dirty="0"/>
          </a:p>
        </p:txBody>
      </p:sp>
      <p:pic>
        <p:nvPicPr>
          <p:cNvPr id="5" name="Content Placeholder 4"/>
          <p:cNvPicPr>
            <a:picLocks noGrp="1" noChangeAspect="1"/>
          </p:cNvPicPr>
          <p:nvPr>
            <p:ph sz="half" idx="2"/>
          </p:nvPr>
        </p:nvPicPr>
        <p:blipFill>
          <a:blip r:embed="rId3">
            <a:lum bright="-10000" contrast="20000"/>
            <a:extLst>
              <a:ext uri="{28A0092B-C50C-407E-A947-70E740481C1C}">
                <a14:useLocalDpi xmlns:a14="http://schemas.microsoft.com/office/drawing/2010/main" val="0"/>
              </a:ext>
            </a:extLst>
          </a:blip>
          <a:stretch>
            <a:fillRect/>
          </a:stretch>
        </p:blipFill>
        <p:spPr>
          <a:xfrm>
            <a:off x="4800600" y="650657"/>
            <a:ext cx="3886200" cy="6182592"/>
          </a:xfrm>
        </p:spPr>
      </p:pic>
    </p:spTree>
    <p:extLst>
      <p:ext uri="{BB962C8B-B14F-4D97-AF65-F5344CB8AC3E}">
        <p14:creationId xmlns:p14="http://schemas.microsoft.com/office/powerpoint/2010/main" val="17869721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90600"/>
          </a:xfrm>
        </p:spPr>
        <p:txBody>
          <a:bodyPr>
            <a:normAutofit fontScale="90000"/>
          </a:bodyPr>
          <a:lstStyle/>
          <a:p>
            <a:r>
              <a:rPr lang="en-US" b="1" dirty="0" smtClean="0"/>
              <a:t>Products released by mast cells elicit symptoms associated with allergies</a:t>
            </a:r>
            <a:endParaRPr lang="en-US" b="1" dirty="0"/>
          </a:p>
        </p:txBody>
      </p:sp>
      <p:sp>
        <p:nvSpPr>
          <p:cNvPr id="3" name="Content Placeholder 2"/>
          <p:cNvSpPr>
            <a:spLocks noGrp="1"/>
          </p:cNvSpPr>
          <p:nvPr>
            <p:ph sz="half" idx="1"/>
          </p:nvPr>
        </p:nvSpPr>
        <p:spPr>
          <a:xfrm>
            <a:off x="152400" y="1524000"/>
            <a:ext cx="4343400" cy="4876800"/>
          </a:xfrm>
        </p:spPr>
        <p:txBody>
          <a:bodyPr>
            <a:normAutofit fontScale="92500" lnSpcReduction="20000"/>
          </a:bodyPr>
          <a:lstStyle/>
          <a:p>
            <a:pPr marL="0" indent="0">
              <a:buNone/>
            </a:pPr>
            <a:r>
              <a:rPr lang="en-US" sz="2400" b="1" dirty="0" smtClean="0">
                <a:solidFill>
                  <a:schemeClr val="tx2"/>
                </a:solidFill>
              </a:rPr>
              <a:t>Immediate reaction </a:t>
            </a:r>
            <a:r>
              <a:rPr lang="en-US" sz="1800" dirty="0" smtClean="0"/>
              <a:t>(histamine, prostaglandin, and </a:t>
            </a:r>
            <a:r>
              <a:rPr lang="en-US" sz="1800" dirty="0" err="1" smtClean="0"/>
              <a:t>leukotrienes</a:t>
            </a:r>
            <a:r>
              <a:rPr lang="en-US" sz="1800" dirty="0" smtClean="0"/>
              <a:t>):</a:t>
            </a:r>
            <a:endParaRPr lang="en-US" sz="2400" dirty="0" smtClean="0"/>
          </a:p>
          <a:p>
            <a:pPr marL="400050" lvl="1" indent="0">
              <a:buNone/>
            </a:pPr>
            <a:r>
              <a:rPr lang="en-US" sz="2000" dirty="0" smtClean="0"/>
              <a:t>Vasodilation</a:t>
            </a:r>
          </a:p>
          <a:p>
            <a:pPr marL="400050" lvl="1" indent="0">
              <a:buNone/>
            </a:pPr>
            <a:r>
              <a:rPr lang="en-US" sz="2000" dirty="0" smtClean="0"/>
              <a:t>Vascular leakage (edema)</a:t>
            </a:r>
          </a:p>
          <a:p>
            <a:pPr marL="400050" lvl="1" indent="0">
              <a:buNone/>
            </a:pPr>
            <a:r>
              <a:rPr lang="en-US" sz="2000" dirty="0" smtClean="0"/>
              <a:t>Smooth muscle spasm</a:t>
            </a:r>
          </a:p>
          <a:p>
            <a:pPr marL="0" indent="0">
              <a:buNone/>
            </a:pPr>
            <a:r>
              <a:rPr lang="en-US" sz="2400" b="1" dirty="0" smtClean="0">
                <a:solidFill>
                  <a:schemeClr val="tx2"/>
                </a:solidFill>
              </a:rPr>
              <a:t>Late-phase reaction</a:t>
            </a:r>
            <a:r>
              <a:rPr lang="en-US" sz="2400" b="1" dirty="0">
                <a:solidFill>
                  <a:srgbClr val="000000"/>
                </a:solidFill>
              </a:rPr>
              <a:t> </a:t>
            </a:r>
            <a:r>
              <a:rPr lang="en-US" sz="1800" dirty="0" smtClean="0">
                <a:solidFill>
                  <a:srgbClr val="000000"/>
                </a:solidFill>
              </a:rPr>
              <a:t>(</a:t>
            </a:r>
            <a:r>
              <a:rPr lang="en-US" sz="1800" dirty="0" err="1" smtClean="0">
                <a:solidFill>
                  <a:srgbClr val="000000"/>
                </a:solidFill>
              </a:rPr>
              <a:t>leukotrienes</a:t>
            </a:r>
            <a:r>
              <a:rPr lang="en-US" sz="1800" dirty="0" smtClean="0">
                <a:solidFill>
                  <a:srgbClr val="000000"/>
                </a:solidFill>
              </a:rPr>
              <a:t> and other cytokines):</a:t>
            </a:r>
          </a:p>
          <a:p>
            <a:pPr marL="400050" lvl="1" indent="0">
              <a:buNone/>
            </a:pPr>
            <a:r>
              <a:rPr lang="en-US" sz="2000" dirty="0" smtClean="0">
                <a:solidFill>
                  <a:srgbClr val="000000"/>
                </a:solidFill>
              </a:rPr>
              <a:t>Leukocyte infiltration </a:t>
            </a:r>
            <a:r>
              <a:rPr lang="en-US" sz="1400" dirty="0" smtClean="0">
                <a:solidFill>
                  <a:srgbClr val="000000"/>
                </a:solidFill>
              </a:rPr>
              <a:t>(particularly neutrophils and </a:t>
            </a:r>
            <a:r>
              <a:rPr lang="en-US" sz="1400" dirty="0" err="1" smtClean="0">
                <a:solidFill>
                  <a:srgbClr val="000000"/>
                </a:solidFill>
              </a:rPr>
              <a:t>eosinophils</a:t>
            </a:r>
            <a:r>
              <a:rPr lang="en-US" sz="1400" dirty="0" smtClean="0">
                <a:solidFill>
                  <a:srgbClr val="000000"/>
                </a:solidFill>
              </a:rPr>
              <a:t>)</a:t>
            </a:r>
          </a:p>
          <a:p>
            <a:pPr marL="400050" lvl="1" indent="0">
              <a:buNone/>
            </a:pPr>
            <a:r>
              <a:rPr lang="en-US" sz="2000" dirty="0" smtClean="0">
                <a:solidFill>
                  <a:srgbClr val="000000"/>
                </a:solidFill>
              </a:rPr>
              <a:t>Epithelial damage</a:t>
            </a:r>
          </a:p>
          <a:p>
            <a:pPr marL="400050" lvl="1" indent="0">
              <a:buNone/>
            </a:pPr>
            <a:r>
              <a:rPr lang="en-US" sz="2000" dirty="0" smtClean="0">
                <a:solidFill>
                  <a:srgbClr val="000000"/>
                </a:solidFill>
              </a:rPr>
              <a:t>Bronchospasm</a:t>
            </a:r>
            <a:r>
              <a:rPr lang="en-US" sz="1400" dirty="0" smtClean="0">
                <a:solidFill>
                  <a:srgbClr val="000000"/>
                </a:solidFill>
              </a:rPr>
              <a:t> </a:t>
            </a:r>
          </a:p>
          <a:p>
            <a:pPr marL="0" indent="0">
              <a:buNone/>
            </a:pPr>
            <a:endParaRPr lang="en-US" sz="2400" i="1" dirty="0" smtClean="0">
              <a:solidFill>
                <a:srgbClr val="C00000"/>
              </a:solidFill>
            </a:endParaRPr>
          </a:p>
          <a:p>
            <a:pPr marL="0" indent="0">
              <a:buNone/>
            </a:pPr>
            <a:r>
              <a:rPr lang="en-US" sz="2400" i="1" dirty="0" smtClean="0">
                <a:solidFill>
                  <a:srgbClr val="C00000"/>
                </a:solidFill>
              </a:rPr>
              <a:t>Clinical manifestations may be </a:t>
            </a:r>
            <a:r>
              <a:rPr lang="en-US" sz="2400" b="1" i="1" dirty="0" smtClean="0">
                <a:solidFill>
                  <a:srgbClr val="C00000"/>
                </a:solidFill>
              </a:rPr>
              <a:t>local</a:t>
            </a:r>
            <a:r>
              <a:rPr lang="en-US" sz="2400" i="1" dirty="0" smtClean="0">
                <a:solidFill>
                  <a:srgbClr val="C00000"/>
                </a:solidFill>
              </a:rPr>
              <a:t> or </a:t>
            </a:r>
            <a:r>
              <a:rPr lang="en-US" sz="2400" b="1" i="1" dirty="0" smtClean="0">
                <a:solidFill>
                  <a:srgbClr val="C00000"/>
                </a:solidFill>
              </a:rPr>
              <a:t>systemic</a:t>
            </a:r>
            <a:r>
              <a:rPr lang="en-US" sz="2400" i="1" dirty="0" smtClean="0">
                <a:solidFill>
                  <a:srgbClr val="C00000"/>
                </a:solidFill>
              </a:rPr>
              <a:t> and may range from </a:t>
            </a:r>
            <a:r>
              <a:rPr lang="en-US" sz="2400" b="1" i="1" dirty="0" smtClean="0">
                <a:solidFill>
                  <a:srgbClr val="C00000"/>
                </a:solidFill>
              </a:rPr>
              <a:t>mild</a:t>
            </a:r>
            <a:r>
              <a:rPr lang="en-US" sz="2400" i="1" dirty="0" smtClean="0">
                <a:solidFill>
                  <a:srgbClr val="C00000"/>
                </a:solidFill>
              </a:rPr>
              <a:t> (sinusitis) to </a:t>
            </a:r>
            <a:r>
              <a:rPr lang="en-US" sz="2400" b="1" i="1" dirty="0" smtClean="0">
                <a:solidFill>
                  <a:srgbClr val="C00000"/>
                </a:solidFill>
              </a:rPr>
              <a:t>severe</a:t>
            </a:r>
            <a:r>
              <a:rPr lang="en-US" sz="2400" i="1" dirty="0" smtClean="0">
                <a:solidFill>
                  <a:srgbClr val="C00000"/>
                </a:solidFill>
              </a:rPr>
              <a:t> (anaphylactic shock).  Also, may be acute or </a:t>
            </a:r>
            <a:r>
              <a:rPr lang="en-US" sz="2400" b="1" i="1" dirty="0" smtClean="0">
                <a:solidFill>
                  <a:srgbClr val="C00000"/>
                </a:solidFill>
              </a:rPr>
              <a:t>CHRONIC</a:t>
            </a:r>
            <a:r>
              <a:rPr lang="en-US" sz="2400" i="1" dirty="0" smtClean="0">
                <a:solidFill>
                  <a:srgbClr val="C00000"/>
                </a:solidFill>
              </a:rPr>
              <a:t> (e.g. asthma)</a:t>
            </a:r>
          </a:p>
        </p:txBody>
      </p:sp>
      <p:pic>
        <p:nvPicPr>
          <p:cNvPr id="5" name="Content Placeholder 4"/>
          <p:cNvPicPr>
            <a:picLocks noGrp="1" noChangeAspect="1"/>
          </p:cNvPicPr>
          <p:nvPr>
            <p:ph sz="half" idx="2"/>
          </p:nvPr>
        </p:nvPicPr>
        <p:blipFill>
          <a:blip r:embed="rId3">
            <a:lum bright="-10000" contrast="20000"/>
            <a:extLst>
              <a:ext uri="{28A0092B-C50C-407E-A947-70E740481C1C}">
                <a14:useLocalDpi xmlns:a14="http://schemas.microsoft.com/office/drawing/2010/main" val="0"/>
              </a:ext>
            </a:extLst>
          </a:blip>
          <a:stretch>
            <a:fillRect/>
          </a:stretch>
        </p:blipFill>
        <p:spPr>
          <a:xfrm>
            <a:off x="4953000" y="1219682"/>
            <a:ext cx="3657599" cy="5639470"/>
          </a:xfrm>
        </p:spPr>
      </p:pic>
    </p:spTree>
    <p:extLst>
      <p:ext uri="{BB962C8B-B14F-4D97-AF65-F5344CB8AC3E}">
        <p14:creationId xmlns:p14="http://schemas.microsoft.com/office/powerpoint/2010/main" val="22476901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72150" y="0"/>
            <a:ext cx="3352800" cy="1981200"/>
          </a:xfrm>
        </p:spPr>
        <p:txBody>
          <a:bodyPr>
            <a:normAutofit/>
          </a:bodyPr>
          <a:lstStyle/>
          <a:p>
            <a:r>
              <a:rPr lang="en-US" sz="3600" b="1" dirty="0" smtClean="0"/>
              <a:t>Type II hypersensitivity</a:t>
            </a:r>
            <a:br>
              <a:rPr lang="en-US" sz="3600" b="1" dirty="0" smtClean="0"/>
            </a:br>
            <a:r>
              <a:rPr lang="en-US" sz="1600" b="1" dirty="0" smtClean="0"/>
              <a:t>Caused by antibodies directed against antigens on cell surfaces or other tissue components</a:t>
            </a:r>
            <a:endParaRPr lang="en-US" sz="3600" b="1" dirty="0"/>
          </a:p>
        </p:txBody>
      </p:sp>
      <p:sp>
        <p:nvSpPr>
          <p:cNvPr id="3" name="Content Placeholder 2"/>
          <p:cNvSpPr>
            <a:spLocks noGrp="1"/>
          </p:cNvSpPr>
          <p:nvPr>
            <p:ph sz="half" idx="1"/>
          </p:nvPr>
        </p:nvSpPr>
        <p:spPr>
          <a:xfrm>
            <a:off x="0" y="4800600"/>
            <a:ext cx="9144000" cy="2057400"/>
          </a:xfrm>
        </p:spPr>
        <p:txBody>
          <a:bodyPr>
            <a:noAutofit/>
          </a:bodyPr>
          <a:lstStyle/>
          <a:p>
            <a:pPr marL="0" indent="0">
              <a:buNone/>
            </a:pPr>
            <a:r>
              <a:rPr lang="en-US" sz="2400" b="1" dirty="0" err="1" smtClean="0">
                <a:solidFill>
                  <a:schemeClr val="tx2"/>
                </a:solidFill>
              </a:rPr>
              <a:t>Opsonization</a:t>
            </a:r>
            <a:r>
              <a:rPr lang="en-US" sz="2400" b="1" dirty="0" smtClean="0">
                <a:solidFill>
                  <a:schemeClr val="tx2"/>
                </a:solidFill>
              </a:rPr>
              <a:t>: </a:t>
            </a:r>
            <a:r>
              <a:rPr lang="en-US" sz="1800" b="1" dirty="0" smtClean="0">
                <a:solidFill>
                  <a:schemeClr val="tx2"/>
                </a:solidFill>
              </a:rPr>
              <a:t> </a:t>
            </a:r>
            <a:r>
              <a:rPr lang="en-US" sz="1600" dirty="0" err="1" smtClean="0"/>
              <a:t>Ab</a:t>
            </a:r>
            <a:r>
              <a:rPr lang="en-US" sz="1600" dirty="0" smtClean="0"/>
              <a:t> targets cells for direct destruction by phagocytes or complement system (e.g. thrombocytopenia)</a:t>
            </a:r>
          </a:p>
          <a:p>
            <a:pPr marL="0" indent="0">
              <a:buNone/>
            </a:pPr>
            <a:r>
              <a:rPr lang="en-US" sz="2400" b="1" dirty="0" smtClean="0">
                <a:solidFill>
                  <a:schemeClr val="tx2"/>
                </a:solidFill>
              </a:rPr>
              <a:t>Inflammation and tissue injury: </a:t>
            </a:r>
            <a:r>
              <a:rPr lang="en-US" sz="1600" dirty="0" smtClean="0"/>
              <a:t>via activation of leukocytes &amp; complement system (e.g. streptococcal rheumatic heart disease)</a:t>
            </a:r>
          </a:p>
          <a:p>
            <a:pPr marL="0" indent="0">
              <a:buNone/>
            </a:pPr>
            <a:r>
              <a:rPr lang="en-US" sz="2400" b="1" dirty="0" smtClean="0">
                <a:solidFill>
                  <a:schemeClr val="tx2"/>
                </a:solidFill>
              </a:rPr>
              <a:t>Antibody-mediated cellular dysfunction</a:t>
            </a:r>
            <a:r>
              <a:rPr lang="en-US" sz="2400" dirty="0" smtClean="0"/>
              <a:t>: </a:t>
            </a:r>
            <a:r>
              <a:rPr lang="en-US" sz="1600" dirty="0" smtClean="0"/>
              <a:t>Bound Abs may interfere with cell function (e.g. myasthenia gravis) or may cause </a:t>
            </a:r>
            <a:r>
              <a:rPr lang="en-US" sz="1600" dirty="0" err="1" smtClean="0"/>
              <a:t>HYPERfunction</a:t>
            </a:r>
            <a:r>
              <a:rPr lang="en-US" sz="1600" dirty="0" smtClean="0"/>
              <a:t> (e.g. Graves disease)</a:t>
            </a:r>
            <a:endParaRPr lang="en-US" sz="4400" dirty="0"/>
          </a:p>
        </p:txBody>
      </p:sp>
      <p:pic>
        <p:nvPicPr>
          <p:cNvPr id="5" name="Content Placeholder 4"/>
          <p:cNvPicPr>
            <a:picLocks noGrp="1" noChangeAspect="1"/>
          </p:cNvPicPr>
          <p:nvPr>
            <p:ph sz="half" idx="2"/>
          </p:nvPr>
        </p:nvPicPr>
        <p:blipFill>
          <a:blip r:embed="rId3">
            <a:lum bright="-10000" contrast="20000"/>
            <a:extLst>
              <a:ext uri="{28A0092B-C50C-407E-A947-70E740481C1C}">
                <a14:useLocalDpi xmlns:a14="http://schemas.microsoft.com/office/drawing/2010/main" val="0"/>
              </a:ext>
            </a:extLst>
          </a:blip>
          <a:stretch>
            <a:fillRect/>
          </a:stretch>
        </p:blipFill>
        <p:spPr>
          <a:xfrm>
            <a:off x="0" y="0"/>
            <a:ext cx="5805715" cy="4876800"/>
          </a:xfrm>
        </p:spPr>
      </p:pic>
    </p:spTree>
    <p:extLst>
      <p:ext uri="{BB962C8B-B14F-4D97-AF65-F5344CB8AC3E}">
        <p14:creationId xmlns:p14="http://schemas.microsoft.com/office/powerpoint/2010/main" val="36662604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680</TotalTime>
  <Words>3899</Words>
  <Application>Microsoft Office PowerPoint</Application>
  <PresentationFormat>On-screen Show (4:3)</PresentationFormat>
  <Paragraphs>304</Paragraphs>
  <Slides>40</Slides>
  <Notes>30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40</vt:i4>
      </vt:variant>
    </vt:vector>
  </HeadingPairs>
  <TitlesOfParts>
    <vt:vector size="42" baseType="lpstr">
      <vt:lpstr>Office Theme</vt:lpstr>
      <vt:lpstr>Document</vt:lpstr>
      <vt:lpstr>Diseases of the Immune System and Neoplastic Disease</vt:lpstr>
      <vt:lpstr>Innate vs. adaptive immunity</vt:lpstr>
      <vt:lpstr>Humoral and Cell-mediated Immunity</vt:lpstr>
      <vt:lpstr>Cells of the Immune System</vt:lpstr>
      <vt:lpstr>Overview of Immune Responses</vt:lpstr>
      <vt:lpstr>Hypersensitivity Immune Reactions</vt:lpstr>
      <vt:lpstr>Immediate (Type I) Hypersensitivity</vt:lpstr>
      <vt:lpstr>Products released by mast cells elicit symptoms associated with allergies</vt:lpstr>
      <vt:lpstr>Type II hypersensitivity Caused by antibodies directed against antigens on cell surfaces or other tissue components</vt:lpstr>
      <vt:lpstr>Type III Hypersensitivity immune complex diseases</vt:lpstr>
      <vt:lpstr>Type IV Hypersensitivity</vt:lpstr>
      <vt:lpstr>Graft Rejection</vt:lpstr>
      <vt:lpstr>Autoimmunity: a loss of self-tolerance</vt:lpstr>
      <vt:lpstr>Mechanisms of Autoimmunity</vt:lpstr>
      <vt:lpstr>Neoplasia: “new growth”</vt:lpstr>
      <vt:lpstr>Nomenclature</vt:lpstr>
      <vt:lpstr>Characteristics to consider: differentiation vs. anaplasia</vt:lpstr>
      <vt:lpstr>Hallmarks of anaplasia</vt:lpstr>
      <vt:lpstr>Other characteristics to consider:</vt:lpstr>
      <vt:lpstr>Benign vs. Malignant: a summary</vt:lpstr>
      <vt:lpstr>Cancer Incidence</vt:lpstr>
      <vt:lpstr>Factors contributing to carcinogenesis</vt:lpstr>
      <vt:lpstr>Carcinogenesis</vt:lpstr>
      <vt:lpstr>Self-sufficient Growth Signals</vt:lpstr>
      <vt:lpstr>Self-sufficient Growth Signals</vt:lpstr>
      <vt:lpstr>Insensitivity to Growth Inhibition:  the RB gene, a tumor suppressor</vt:lpstr>
      <vt:lpstr>Insensitivity to Growth Inhibition:  the p53 gene, another tumor suppressor</vt:lpstr>
      <vt:lpstr>Insensitivity to Growth Inhibition:  the APC gene, yet another tumor suppressor</vt:lpstr>
      <vt:lpstr>Evasion of apoptosis</vt:lpstr>
      <vt:lpstr>Limitless Replication</vt:lpstr>
      <vt:lpstr>Sustained Angiogenesis</vt:lpstr>
      <vt:lpstr>Metastasis</vt:lpstr>
      <vt:lpstr>Effects on the patient</vt:lpstr>
      <vt:lpstr>Staging Of Cancer</vt:lpstr>
      <vt:lpstr>Staging of Cancer</vt:lpstr>
      <vt:lpstr>Staging of Cancer</vt:lpstr>
      <vt:lpstr>UICC: TNM System</vt:lpstr>
      <vt:lpstr>AJCC: STAGE I - IV</vt:lpstr>
      <vt:lpstr>“Stage Grouping” Each cancer has a table that “groups” TNM possibilities into the 4 AJCC stages</vt:lpstr>
      <vt:lpstr>Cancer stage is critical for determining prognosis and therapy</vt:lpstr>
    </vt:vector>
  </TitlesOfParts>
  <Company>Duke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Diseases of the Immune System and Neoplastic Disease</dc:title>
  <dc:creator>J. Matthew Velkey</dc:creator>
  <cp:lastModifiedBy>J. Matthew Velkey</cp:lastModifiedBy>
  <cp:revision>56</cp:revision>
  <dcterms:created xsi:type="dcterms:W3CDTF">2012-01-11T18:29:49Z</dcterms:created>
  <dcterms:modified xsi:type="dcterms:W3CDTF">2012-01-13T02:31:50Z</dcterms:modified>
</cp:coreProperties>
</file>