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3.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257" r:id="rId3"/>
    <p:sldId id="258" r:id="rId4"/>
    <p:sldId id="259" r:id="rId5"/>
    <p:sldId id="262" r:id="rId6"/>
    <p:sldId id="260" r:id="rId7"/>
    <p:sldId id="264" r:id="rId8"/>
    <p:sldId id="268" r:id="rId9"/>
    <p:sldId id="263" r:id="rId10"/>
    <p:sldId id="265" r:id="rId11"/>
    <p:sldId id="266" r:id="rId12"/>
    <p:sldId id="267" r:id="rId13"/>
    <p:sldId id="269" r:id="rId14"/>
    <p:sldId id="261"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99" d="100"/>
          <a:sy n="99" d="100"/>
        </p:scale>
        <p:origin x="-90" y="-258"/>
      </p:cViewPr>
      <p:guideLst>
        <p:guide orient="horz" pos="2160"/>
        <p:guide pos="2880"/>
      </p:guideLst>
    </p:cSldViewPr>
  </p:slideViewPr>
  <p:notesTextViewPr>
    <p:cViewPr>
      <p:scale>
        <a:sx n="1" d="1"/>
        <a:sy n="1" d="1"/>
      </p:scale>
      <p:origin x="0" y="0"/>
    </p:cViewPr>
  </p:notesTextViewPr>
  <p:sorterViewPr>
    <p:cViewPr>
      <p:scale>
        <a:sx n="100" d="100"/>
        <a:sy n="100" d="100"/>
      </p:scale>
      <p:origin x="0" y="388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61A440-A2F9-4BF2-A405-06D305486D59}" type="datetimeFigureOut">
              <a:rPr lang="en-US" smtClean="0"/>
              <a:t>9/19/2011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4F9F68-EC78-487D-8D3E-E8AD06E74DEF}" type="slidenum">
              <a:rPr lang="en-US" smtClean="0"/>
              <a:t>‹#›</a:t>
            </a:fld>
            <a:endParaRPr lang="en-US"/>
          </a:p>
        </p:txBody>
      </p:sp>
    </p:spTree>
    <p:extLst>
      <p:ext uri="{BB962C8B-B14F-4D97-AF65-F5344CB8AC3E}">
        <p14:creationId xmlns:p14="http://schemas.microsoft.com/office/powerpoint/2010/main" val="10203376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1600" b="1">
                <a:solidFill>
                  <a:schemeClr val="bg1"/>
                </a:solidFill>
                <a:latin typeface="Arial" charset="0"/>
              </a:defRPr>
            </a:lvl1pPr>
            <a:lvl2pPr marL="742950" indent="-285750" defTabSz="931863" eaLnBrk="0" hangingPunct="0">
              <a:defRPr sz="1600" b="1">
                <a:solidFill>
                  <a:schemeClr val="bg1"/>
                </a:solidFill>
                <a:latin typeface="Arial" charset="0"/>
              </a:defRPr>
            </a:lvl2pPr>
            <a:lvl3pPr marL="1143000" indent="-228600" defTabSz="931863" eaLnBrk="0" hangingPunct="0">
              <a:defRPr sz="1600" b="1">
                <a:solidFill>
                  <a:schemeClr val="bg1"/>
                </a:solidFill>
                <a:latin typeface="Arial" charset="0"/>
              </a:defRPr>
            </a:lvl3pPr>
            <a:lvl4pPr marL="1600200" indent="-228600" defTabSz="931863" eaLnBrk="0" hangingPunct="0">
              <a:defRPr sz="1600" b="1">
                <a:solidFill>
                  <a:schemeClr val="bg1"/>
                </a:solidFill>
                <a:latin typeface="Arial" charset="0"/>
              </a:defRPr>
            </a:lvl4pPr>
            <a:lvl5pPr marL="2057400" indent="-228600" defTabSz="931863" eaLnBrk="0" hangingPunct="0">
              <a:defRPr sz="1600" b="1">
                <a:solidFill>
                  <a:schemeClr val="bg1"/>
                </a:solidFill>
                <a:latin typeface="Arial" charset="0"/>
              </a:defRPr>
            </a:lvl5pPr>
            <a:lvl6pPr marL="2514600" indent="-228600" defTabSz="931863" eaLnBrk="0" fontAlgn="base" hangingPunct="0">
              <a:spcBef>
                <a:spcPct val="0"/>
              </a:spcBef>
              <a:spcAft>
                <a:spcPct val="0"/>
              </a:spcAft>
              <a:defRPr sz="1600" b="1">
                <a:solidFill>
                  <a:schemeClr val="bg1"/>
                </a:solidFill>
                <a:latin typeface="Arial" charset="0"/>
              </a:defRPr>
            </a:lvl6pPr>
            <a:lvl7pPr marL="2971800" indent="-228600" defTabSz="931863" eaLnBrk="0" fontAlgn="base" hangingPunct="0">
              <a:spcBef>
                <a:spcPct val="0"/>
              </a:spcBef>
              <a:spcAft>
                <a:spcPct val="0"/>
              </a:spcAft>
              <a:defRPr sz="1600" b="1">
                <a:solidFill>
                  <a:schemeClr val="bg1"/>
                </a:solidFill>
                <a:latin typeface="Arial" charset="0"/>
              </a:defRPr>
            </a:lvl7pPr>
            <a:lvl8pPr marL="3429000" indent="-228600" defTabSz="931863" eaLnBrk="0" fontAlgn="base" hangingPunct="0">
              <a:spcBef>
                <a:spcPct val="0"/>
              </a:spcBef>
              <a:spcAft>
                <a:spcPct val="0"/>
              </a:spcAft>
              <a:defRPr sz="1600" b="1">
                <a:solidFill>
                  <a:schemeClr val="bg1"/>
                </a:solidFill>
                <a:latin typeface="Arial" charset="0"/>
              </a:defRPr>
            </a:lvl8pPr>
            <a:lvl9pPr marL="3886200" indent="-228600" defTabSz="931863" eaLnBrk="0" fontAlgn="base" hangingPunct="0">
              <a:spcBef>
                <a:spcPct val="0"/>
              </a:spcBef>
              <a:spcAft>
                <a:spcPct val="0"/>
              </a:spcAft>
              <a:defRPr sz="1600" b="1">
                <a:solidFill>
                  <a:schemeClr val="bg1"/>
                </a:solidFill>
                <a:latin typeface="Arial" charset="0"/>
              </a:defRPr>
            </a:lvl9pPr>
          </a:lstStyle>
          <a:p>
            <a:pPr eaLnBrk="1" hangingPunct="1"/>
            <a:fld id="{9263D477-C522-47DF-966D-5E0BACCDE776}" type="slidenum">
              <a:rPr lang="en-US" sz="1200" b="0">
                <a:solidFill>
                  <a:schemeClr val="tx1"/>
                </a:solidFill>
              </a:rPr>
              <a:pPr eaLnBrk="1" hangingPunct="1"/>
              <a:t>15</a:t>
            </a:fld>
            <a:endParaRPr lang="en-US" sz="1200" b="0">
              <a:solidFill>
                <a:schemeClr val="tx1"/>
              </a:solidFill>
            </a:endParaRPr>
          </a:p>
        </p:txBody>
      </p:sp>
      <p:sp>
        <p:nvSpPr>
          <p:cNvPr id="69635" name="Rectangle 2"/>
          <p:cNvSpPr>
            <a:spLocks noRo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1600" b="1">
                <a:solidFill>
                  <a:schemeClr val="bg1"/>
                </a:solidFill>
                <a:latin typeface="Arial" charset="0"/>
              </a:defRPr>
            </a:lvl1pPr>
            <a:lvl2pPr marL="742950" indent="-285750" defTabSz="931863" eaLnBrk="0" hangingPunct="0">
              <a:defRPr sz="1600" b="1">
                <a:solidFill>
                  <a:schemeClr val="bg1"/>
                </a:solidFill>
                <a:latin typeface="Arial" charset="0"/>
              </a:defRPr>
            </a:lvl2pPr>
            <a:lvl3pPr marL="1143000" indent="-228600" defTabSz="931863" eaLnBrk="0" hangingPunct="0">
              <a:defRPr sz="1600" b="1">
                <a:solidFill>
                  <a:schemeClr val="bg1"/>
                </a:solidFill>
                <a:latin typeface="Arial" charset="0"/>
              </a:defRPr>
            </a:lvl3pPr>
            <a:lvl4pPr marL="1600200" indent="-228600" defTabSz="931863" eaLnBrk="0" hangingPunct="0">
              <a:defRPr sz="1600" b="1">
                <a:solidFill>
                  <a:schemeClr val="bg1"/>
                </a:solidFill>
                <a:latin typeface="Arial" charset="0"/>
              </a:defRPr>
            </a:lvl4pPr>
            <a:lvl5pPr marL="2057400" indent="-228600" defTabSz="931863" eaLnBrk="0" hangingPunct="0">
              <a:defRPr sz="1600" b="1">
                <a:solidFill>
                  <a:schemeClr val="bg1"/>
                </a:solidFill>
                <a:latin typeface="Arial" charset="0"/>
              </a:defRPr>
            </a:lvl5pPr>
            <a:lvl6pPr marL="2514600" indent="-228600" defTabSz="931863" eaLnBrk="0" fontAlgn="base" hangingPunct="0">
              <a:spcBef>
                <a:spcPct val="0"/>
              </a:spcBef>
              <a:spcAft>
                <a:spcPct val="0"/>
              </a:spcAft>
              <a:defRPr sz="1600" b="1">
                <a:solidFill>
                  <a:schemeClr val="bg1"/>
                </a:solidFill>
                <a:latin typeface="Arial" charset="0"/>
              </a:defRPr>
            </a:lvl6pPr>
            <a:lvl7pPr marL="2971800" indent="-228600" defTabSz="931863" eaLnBrk="0" fontAlgn="base" hangingPunct="0">
              <a:spcBef>
                <a:spcPct val="0"/>
              </a:spcBef>
              <a:spcAft>
                <a:spcPct val="0"/>
              </a:spcAft>
              <a:defRPr sz="1600" b="1">
                <a:solidFill>
                  <a:schemeClr val="bg1"/>
                </a:solidFill>
                <a:latin typeface="Arial" charset="0"/>
              </a:defRPr>
            </a:lvl7pPr>
            <a:lvl8pPr marL="3429000" indent="-228600" defTabSz="931863" eaLnBrk="0" fontAlgn="base" hangingPunct="0">
              <a:spcBef>
                <a:spcPct val="0"/>
              </a:spcBef>
              <a:spcAft>
                <a:spcPct val="0"/>
              </a:spcAft>
              <a:defRPr sz="1600" b="1">
                <a:solidFill>
                  <a:schemeClr val="bg1"/>
                </a:solidFill>
                <a:latin typeface="Arial" charset="0"/>
              </a:defRPr>
            </a:lvl8pPr>
            <a:lvl9pPr marL="3886200" indent="-228600" defTabSz="931863" eaLnBrk="0" fontAlgn="base" hangingPunct="0">
              <a:spcBef>
                <a:spcPct val="0"/>
              </a:spcBef>
              <a:spcAft>
                <a:spcPct val="0"/>
              </a:spcAft>
              <a:defRPr sz="1600" b="1">
                <a:solidFill>
                  <a:schemeClr val="bg1"/>
                </a:solidFill>
                <a:latin typeface="Arial" charset="0"/>
              </a:defRPr>
            </a:lvl9pPr>
          </a:lstStyle>
          <a:p>
            <a:pPr eaLnBrk="1" hangingPunct="1"/>
            <a:fld id="{4AC6F050-B58F-456B-9FCD-144DB8FB78FB}" type="slidenum">
              <a:rPr lang="en-US" sz="1200" b="0">
                <a:solidFill>
                  <a:schemeClr val="tx1"/>
                </a:solidFill>
              </a:rPr>
              <a:pPr eaLnBrk="1" hangingPunct="1"/>
              <a:t>16</a:t>
            </a:fld>
            <a:endParaRPr lang="en-US" sz="1200" b="0">
              <a:solidFill>
                <a:schemeClr val="tx1"/>
              </a:solidFill>
            </a:endParaRPr>
          </a:p>
        </p:txBody>
      </p:sp>
      <p:sp>
        <p:nvSpPr>
          <p:cNvPr id="71683" name="Rectangle 2"/>
          <p:cNvSpPr>
            <a:spLocks noChangeArrowheads="1" noTextEdit="1"/>
          </p:cNvSpPr>
          <p:nvPr>
            <p:ph type="sldImg"/>
          </p:nvPr>
        </p:nvSpPr>
        <p:spPr>
          <a:solidFill>
            <a:srgbClr val="FFFFFF"/>
          </a:solidFill>
          <a:ln/>
        </p:spPr>
      </p:sp>
      <p:sp>
        <p:nvSpPr>
          <p:cNvPr id="71684" name="Rectangle 3"/>
          <p:cNvSpPr>
            <a:spLocks noChangeArrowheads="1"/>
          </p:cNvSpPr>
          <p:nvPr>
            <p:ph type="body" idx="1"/>
          </p:nvPr>
        </p:nvSpPr>
        <p:spPr>
          <a:solidFill>
            <a:srgbClr val="FFFFFF"/>
          </a:solidFill>
          <a:ln>
            <a:solidFill>
              <a:srgbClr val="000000"/>
            </a:solidFill>
          </a:ln>
        </p:spPr>
        <p:txBody>
          <a:bodyPr/>
          <a:lstStyle/>
          <a:p>
            <a:pPr eaLnBrk="1" hangingPunct="1"/>
            <a:r>
              <a:rPr lang="en-US" smtClean="0"/>
              <a:t>A platelet is shaped like a biconvex disk.  This figure shows two electron micrographs of the disk, one cut in cross section (above), and the other cut in the plane of the disk (below).   See the legend for a description.</a:t>
            </a:r>
          </a:p>
          <a:p>
            <a:pPr eaLnBrk="1" hangingPunct="1"/>
            <a:endParaRPr lang="en-US" smtClean="0"/>
          </a:p>
          <a:p>
            <a:pPr eaLnBrk="1" hangingPunct="1"/>
            <a:r>
              <a:rPr lang="en-US" smtClean="0"/>
              <a:t>From Fawcett's Histology, 11th edition, page 118.  PlateletEM-Fawc11-118.tif.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1600" b="1">
                <a:solidFill>
                  <a:schemeClr val="bg1"/>
                </a:solidFill>
                <a:latin typeface="Arial" charset="0"/>
              </a:defRPr>
            </a:lvl1pPr>
            <a:lvl2pPr marL="742950" indent="-285750" defTabSz="931863" eaLnBrk="0" hangingPunct="0">
              <a:defRPr sz="1600" b="1">
                <a:solidFill>
                  <a:schemeClr val="bg1"/>
                </a:solidFill>
                <a:latin typeface="Arial" charset="0"/>
              </a:defRPr>
            </a:lvl2pPr>
            <a:lvl3pPr marL="1143000" indent="-228600" defTabSz="931863" eaLnBrk="0" hangingPunct="0">
              <a:defRPr sz="1600" b="1">
                <a:solidFill>
                  <a:schemeClr val="bg1"/>
                </a:solidFill>
                <a:latin typeface="Arial" charset="0"/>
              </a:defRPr>
            </a:lvl3pPr>
            <a:lvl4pPr marL="1600200" indent="-228600" defTabSz="931863" eaLnBrk="0" hangingPunct="0">
              <a:defRPr sz="1600" b="1">
                <a:solidFill>
                  <a:schemeClr val="bg1"/>
                </a:solidFill>
                <a:latin typeface="Arial" charset="0"/>
              </a:defRPr>
            </a:lvl4pPr>
            <a:lvl5pPr marL="2057400" indent="-228600" defTabSz="931863" eaLnBrk="0" hangingPunct="0">
              <a:defRPr sz="1600" b="1">
                <a:solidFill>
                  <a:schemeClr val="bg1"/>
                </a:solidFill>
                <a:latin typeface="Arial" charset="0"/>
              </a:defRPr>
            </a:lvl5pPr>
            <a:lvl6pPr marL="2514600" indent="-228600" defTabSz="931863" eaLnBrk="0" fontAlgn="base" hangingPunct="0">
              <a:spcBef>
                <a:spcPct val="0"/>
              </a:spcBef>
              <a:spcAft>
                <a:spcPct val="0"/>
              </a:spcAft>
              <a:defRPr sz="1600" b="1">
                <a:solidFill>
                  <a:schemeClr val="bg1"/>
                </a:solidFill>
                <a:latin typeface="Arial" charset="0"/>
              </a:defRPr>
            </a:lvl6pPr>
            <a:lvl7pPr marL="2971800" indent="-228600" defTabSz="931863" eaLnBrk="0" fontAlgn="base" hangingPunct="0">
              <a:spcBef>
                <a:spcPct val="0"/>
              </a:spcBef>
              <a:spcAft>
                <a:spcPct val="0"/>
              </a:spcAft>
              <a:defRPr sz="1600" b="1">
                <a:solidFill>
                  <a:schemeClr val="bg1"/>
                </a:solidFill>
                <a:latin typeface="Arial" charset="0"/>
              </a:defRPr>
            </a:lvl7pPr>
            <a:lvl8pPr marL="3429000" indent="-228600" defTabSz="931863" eaLnBrk="0" fontAlgn="base" hangingPunct="0">
              <a:spcBef>
                <a:spcPct val="0"/>
              </a:spcBef>
              <a:spcAft>
                <a:spcPct val="0"/>
              </a:spcAft>
              <a:defRPr sz="1600" b="1">
                <a:solidFill>
                  <a:schemeClr val="bg1"/>
                </a:solidFill>
                <a:latin typeface="Arial" charset="0"/>
              </a:defRPr>
            </a:lvl8pPr>
            <a:lvl9pPr marL="3886200" indent="-228600" defTabSz="931863" eaLnBrk="0" fontAlgn="base" hangingPunct="0">
              <a:spcBef>
                <a:spcPct val="0"/>
              </a:spcBef>
              <a:spcAft>
                <a:spcPct val="0"/>
              </a:spcAft>
              <a:defRPr sz="1600" b="1">
                <a:solidFill>
                  <a:schemeClr val="bg1"/>
                </a:solidFill>
                <a:latin typeface="Arial" charset="0"/>
              </a:defRPr>
            </a:lvl9pPr>
          </a:lstStyle>
          <a:p>
            <a:pPr eaLnBrk="1" hangingPunct="1"/>
            <a:fld id="{0F98321B-932A-4016-BC0B-F0CB7CC641AD}" type="slidenum">
              <a:rPr lang="en-US" sz="1200" b="0">
                <a:solidFill>
                  <a:schemeClr val="tx1"/>
                </a:solidFill>
              </a:rPr>
              <a:pPr eaLnBrk="1" hangingPunct="1"/>
              <a:t>17</a:t>
            </a:fld>
            <a:endParaRPr lang="en-US" sz="1200" b="0">
              <a:solidFill>
                <a:schemeClr val="tx1"/>
              </a:solidFill>
            </a:endParaRPr>
          </a:p>
        </p:txBody>
      </p:sp>
      <p:sp>
        <p:nvSpPr>
          <p:cNvPr id="72707" name="Rectangle 2"/>
          <p:cNvSpPr>
            <a:spLocks noChangeArrowheads="1" noTextEdit="1"/>
          </p:cNvSpPr>
          <p:nvPr>
            <p:ph type="sldImg"/>
          </p:nvPr>
        </p:nvSpPr>
        <p:spPr>
          <a:solidFill>
            <a:srgbClr val="FFFFFF"/>
          </a:solidFill>
          <a:ln/>
        </p:spPr>
      </p:sp>
      <p:sp>
        <p:nvSpPr>
          <p:cNvPr id="72708" name="Rectangle 3"/>
          <p:cNvSpPr>
            <a:spLocks noChangeArrowheads="1"/>
          </p:cNvSpPr>
          <p:nvPr>
            <p:ph type="body" idx="1"/>
          </p:nvPr>
        </p:nvSpPr>
        <p:spPr>
          <a:solidFill>
            <a:srgbClr val="FFFFFF"/>
          </a:solidFill>
          <a:ln>
            <a:solidFill>
              <a:srgbClr val="000000"/>
            </a:solidFill>
          </a:ln>
        </p:spPr>
        <p:txBody>
          <a:bodyPr/>
          <a:lstStyle/>
          <a:p>
            <a:pPr eaLnBrk="1" hangingPunct="1"/>
            <a:r>
              <a:rPr lang="en-US" smtClean="0"/>
              <a:t>Cutaway diagram of a platelet, showing its organelles and inclusions.  </a:t>
            </a:r>
          </a:p>
          <a:p>
            <a:pPr eaLnBrk="1" hangingPunct="1"/>
            <a:endParaRPr lang="en-US" smtClean="0"/>
          </a:p>
          <a:p>
            <a:pPr eaLnBrk="1" hangingPunct="1"/>
            <a:r>
              <a:rPr lang="en-US" smtClean="0"/>
              <a:t>From Ross' Histology, 4th edition, page 230.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1600" b="1">
                <a:solidFill>
                  <a:schemeClr val="bg1"/>
                </a:solidFill>
                <a:latin typeface="Arial" charset="0"/>
              </a:defRPr>
            </a:lvl1pPr>
            <a:lvl2pPr marL="742950" indent="-285750" defTabSz="931863" eaLnBrk="0" hangingPunct="0">
              <a:defRPr sz="1600" b="1">
                <a:solidFill>
                  <a:schemeClr val="bg1"/>
                </a:solidFill>
                <a:latin typeface="Arial" charset="0"/>
              </a:defRPr>
            </a:lvl2pPr>
            <a:lvl3pPr marL="1143000" indent="-228600" defTabSz="931863" eaLnBrk="0" hangingPunct="0">
              <a:defRPr sz="1600" b="1">
                <a:solidFill>
                  <a:schemeClr val="bg1"/>
                </a:solidFill>
                <a:latin typeface="Arial" charset="0"/>
              </a:defRPr>
            </a:lvl3pPr>
            <a:lvl4pPr marL="1600200" indent="-228600" defTabSz="931863" eaLnBrk="0" hangingPunct="0">
              <a:defRPr sz="1600" b="1">
                <a:solidFill>
                  <a:schemeClr val="bg1"/>
                </a:solidFill>
                <a:latin typeface="Arial" charset="0"/>
              </a:defRPr>
            </a:lvl4pPr>
            <a:lvl5pPr marL="2057400" indent="-228600" defTabSz="931863" eaLnBrk="0" hangingPunct="0">
              <a:defRPr sz="1600" b="1">
                <a:solidFill>
                  <a:schemeClr val="bg1"/>
                </a:solidFill>
                <a:latin typeface="Arial" charset="0"/>
              </a:defRPr>
            </a:lvl5pPr>
            <a:lvl6pPr marL="2514600" indent="-228600" defTabSz="931863" eaLnBrk="0" fontAlgn="base" hangingPunct="0">
              <a:spcBef>
                <a:spcPct val="0"/>
              </a:spcBef>
              <a:spcAft>
                <a:spcPct val="0"/>
              </a:spcAft>
              <a:defRPr sz="1600" b="1">
                <a:solidFill>
                  <a:schemeClr val="bg1"/>
                </a:solidFill>
                <a:latin typeface="Arial" charset="0"/>
              </a:defRPr>
            </a:lvl6pPr>
            <a:lvl7pPr marL="2971800" indent="-228600" defTabSz="931863" eaLnBrk="0" fontAlgn="base" hangingPunct="0">
              <a:spcBef>
                <a:spcPct val="0"/>
              </a:spcBef>
              <a:spcAft>
                <a:spcPct val="0"/>
              </a:spcAft>
              <a:defRPr sz="1600" b="1">
                <a:solidFill>
                  <a:schemeClr val="bg1"/>
                </a:solidFill>
                <a:latin typeface="Arial" charset="0"/>
              </a:defRPr>
            </a:lvl7pPr>
            <a:lvl8pPr marL="3429000" indent="-228600" defTabSz="931863" eaLnBrk="0" fontAlgn="base" hangingPunct="0">
              <a:spcBef>
                <a:spcPct val="0"/>
              </a:spcBef>
              <a:spcAft>
                <a:spcPct val="0"/>
              </a:spcAft>
              <a:defRPr sz="1600" b="1">
                <a:solidFill>
                  <a:schemeClr val="bg1"/>
                </a:solidFill>
                <a:latin typeface="Arial" charset="0"/>
              </a:defRPr>
            </a:lvl8pPr>
            <a:lvl9pPr marL="3886200" indent="-228600" defTabSz="931863" eaLnBrk="0" fontAlgn="base" hangingPunct="0">
              <a:spcBef>
                <a:spcPct val="0"/>
              </a:spcBef>
              <a:spcAft>
                <a:spcPct val="0"/>
              </a:spcAft>
              <a:defRPr sz="1600" b="1">
                <a:solidFill>
                  <a:schemeClr val="bg1"/>
                </a:solidFill>
                <a:latin typeface="Arial" charset="0"/>
              </a:defRPr>
            </a:lvl9pPr>
          </a:lstStyle>
          <a:p>
            <a:pPr eaLnBrk="1" hangingPunct="1"/>
            <a:fld id="{667DA3B9-CD3C-403A-89DB-DD9DAC2B2001}" type="slidenum">
              <a:rPr lang="en-US" sz="1200" b="0">
                <a:solidFill>
                  <a:schemeClr val="tx1"/>
                </a:solidFill>
              </a:rPr>
              <a:pPr eaLnBrk="1" hangingPunct="1"/>
              <a:t>18</a:t>
            </a:fld>
            <a:endParaRPr lang="en-US" sz="1200" b="0">
              <a:solidFill>
                <a:schemeClr val="tx1"/>
              </a:solidFill>
            </a:endParaRPr>
          </a:p>
        </p:txBody>
      </p:sp>
      <p:sp>
        <p:nvSpPr>
          <p:cNvPr id="73731" name="Rectangle 2"/>
          <p:cNvSpPr>
            <a:spLocks noChangeArrowheads="1" noTextEdit="1"/>
          </p:cNvSpPr>
          <p:nvPr>
            <p:ph type="sldImg"/>
          </p:nvPr>
        </p:nvSpPr>
        <p:spPr>
          <a:solidFill>
            <a:srgbClr val="FFFFFF"/>
          </a:solidFill>
          <a:ln/>
        </p:spPr>
      </p:sp>
      <p:sp>
        <p:nvSpPr>
          <p:cNvPr id="73732" name="Rectangle 3"/>
          <p:cNvSpPr>
            <a:spLocks noChangeArrowheads="1"/>
          </p:cNvSpPr>
          <p:nvPr>
            <p:ph type="body" idx="1"/>
          </p:nvPr>
        </p:nvSpPr>
        <p:spPr>
          <a:solidFill>
            <a:srgbClr val="FFFFFF"/>
          </a:solidFill>
          <a:ln>
            <a:solidFill>
              <a:srgbClr val="000000"/>
            </a:solidFill>
          </a:ln>
        </p:spPr>
        <p:txBody>
          <a:bodyPr/>
          <a:lstStyle/>
          <a:p>
            <a:pPr eaLnBrk="1" hangingPunct="1"/>
            <a:r>
              <a:rPr lang="en-US" smtClean="0"/>
              <a:t>The role of platelets and other components in blood clot formation.</a:t>
            </a:r>
          </a:p>
          <a:p>
            <a:pPr eaLnBrk="1" hangingPunct="1"/>
            <a:endParaRPr lang="en-US" smtClean="0"/>
          </a:p>
          <a:p>
            <a:pPr eaLnBrk="1" hangingPunct="1"/>
            <a:r>
              <a:rPr lang="en-US" smtClean="0"/>
              <a:t>From Fawcett's Concise Histology, 2nd ed., page 45.  BloodClot-FawcConc2-45.tif.</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A5D59D1-B86E-415C-933D-B28E85B454DF}" type="datetimeFigureOut">
              <a:rPr lang="en-US" smtClean="0"/>
              <a:t>9/19/2011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268BF1-784D-45A7-A61B-4C12A34D594D}" type="slidenum">
              <a:rPr lang="en-US" smtClean="0"/>
              <a:t>‹#›</a:t>
            </a:fld>
            <a:endParaRPr lang="en-US"/>
          </a:p>
        </p:txBody>
      </p:sp>
    </p:spTree>
    <p:extLst>
      <p:ext uri="{BB962C8B-B14F-4D97-AF65-F5344CB8AC3E}">
        <p14:creationId xmlns:p14="http://schemas.microsoft.com/office/powerpoint/2010/main" val="1940188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5D59D1-B86E-415C-933D-B28E85B454DF}" type="datetimeFigureOut">
              <a:rPr lang="en-US" smtClean="0"/>
              <a:t>9/19/2011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268BF1-784D-45A7-A61B-4C12A34D594D}" type="slidenum">
              <a:rPr lang="en-US" smtClean="0"/>
              <a:t>‹#›</a:t>
            </a:fld>
            <a:endParaRPr lang="en-US"/>
          </a:p>
        </p:txBody>
      </p:sp>
    </p:spTree>
    <p:extLst>
      <p:ext uri="{BB962C8B-B14F-4D97-AF65-F5344CB8AC3E}">
        <p14:creationId xmlns:p14="http://schemas.microsoft.com/office/powerpoint/2010/main" val="3773772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5D59D1-B86E-415C-933D-B28E85B454DF}" type="datetimeFigureOut">
              <a:rPr lang="en-US" smtClean="0"/>
              <a:t>9/19/2011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268BF1-784D-45A7-A61B-4C12A34D594D}" type="slidenum">
              <a:rPr lang="en-US" smtClean="0"/>
              <a:t>‹#›</a:t>
            </a:fld>
            <a:endParaRPr lang="en-US"/>
          </a:p>
        </p:txBody>
      </p:sp>
    </p:spTree>
    <p:extLst>
      <p:ext uri="{BB962C8B-B14F-4D97-AF65-F5344CB8AC3E}">
        <p14:creationId xmlns:p14="http://schemas.microsoft.com/office/powerpoint/2010/main" val="949533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5D59D1-B86E-415C-933D-B28E85B454DF}" type="datetimeFigureOut">
              <a:rPr lang="en-US" smtClean="0"/>
              <a:t>9/19/2011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268BF1-784D-45A7-A61B-4C12A34D594D}" type="slidenum">
              <a:rPr lang="en-US" smtClean="0"/>
              <a:t>‹#›</a:t>
            </a:fld>
            <a:endParaRPr lang="en-US"/>
          </a:p>
        </p:txBody>
      </p:sp>
    </p:spTree>
    <p:extLst>
      <p:ext uri="{BB962C8B-B14F-4D97-AF65-F5344CB8AC3E}">
        <p14:creationId xmlns:p14="http://schemas.microsoft.com/office/powerpoint/2010/main" val="2694927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5D59D1-B86E-415C-933D-B28E85B454DF}" type="datetimeFigureOut">
              <a:rPr lang="en-US" smtClean="0"/>
              <a:t>9/19/2011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268BF1-784D-45A7-A61B-4C12A34D594D}" type="slidenum">
              <a:rPr lang="en-US" smtClean="0"/>
              <a:t>‹#›</a:t>
            </a:fld>
            <a:endParaRPr lang="en-US"/>
          </a:p>
        </p:txBody>
      </p:sp>
    </p:spTree>
    <p:extLst>
      <p:ext uri="{BB962C8B-B14F-4D97-AF65-F5344CB8AC3E}">
        <p14:creationId xmlns:p14="http://schemas.microsoft.com/office/powerpoint/2010/main" val="673989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A5D59D1-B86E-415C-933D-B28E85B454DF}" type="datetimeFigureOut">
              <a:rPr lang="en-US" smtClean="0"/>
              <a:t>9/19/2011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268BF1-784D-45A7-A61B-4C12A34D594D}" type="slidenum">
              <a:rPr lang="en-US" smtClean="0"/>
              <a:t>‹#›</a:t>
            </a:fld>
            <a:endParaRPr lang="en-US"/>
          </a:p>
        </p:txBody>
      </p:sp>
    </p:spTree>
    <p:extLst>
      <p:ext uri="{BB962C8B-B14F-4D97-AF65-F5344CB8AC3E}">
        <p14:creationId xmlns:p14="http://schemas.microsoft.com/office/powerpoint/2010/main" val="3955623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5D59D1-B86E-415C-933D-B28E85B454DF}" type="datetimeFigureOut">
              <a:rPr lang="en-US" smtClean="0"/>
              <a:t>9/19/2011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268BF1-784D-45A7-A61B-4C12A34D594D}" type="slidenum">
              <a:rPr lang="en-US" smtClean="0"/>
              <a:t>‹#›</a:t>
            </a:fld>
            <a:endParaRPr lang="en-US"/>
          </a:p>
        </p:txBody>
      </p:sp>
    </p:spTree>
    <p:extLst>
      <p:ext uri="{BB962C8B-B14F-4D97-AF65-F5344CB8AC3E}">
        <p14:creationId xmlns:p14="http://schemas.microsoft.com/office/powerpoint/2010/main" val="3242996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5D59D1-B86E-415C-933D-B28E85B454DF}" type="datetimeFigureOut">
              <a:rPr lang="en-US" smtClean="0"/>
              <a:t>9/19/2011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268BF1-784D-45A7-A61B-4C12A34D594D}" type="slidenum">
              <a:rPr lang="en-US" smtClean="0"/>
              <a:t>‹#›</a:t>
            </a:fld>
            <a:endParaRPr lang="en-US"/>
          </a:p>
        </p:txBody>
      </p:sp>
    </p:spTree>
    <p:extLst>
      <p:ext uri="{BB962C8B-B14F-4D97-AF65-F5344CB8AC3E}">
        <p14:creationId xmlns:p14="http://schemas.microsoft.com/office/powerpoint/2010/main" val="332466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5D59D1-B86E-415C-933D-B28E85B454DF}" type="datetimeFigureOut">
              <a:rPr lang="en-US" smtClean="0"/>
              <a:t>9/19/2011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268BF1-784D-45A7-A61B-4C12A34D594D}" type="slidenum">
              <a:rPr lang="en-US" smtClean="0"/>
              <a:t>‹#›</a:t>
            </a:fld>
            <a:endParaRPr lang="en-US"/>
          </a:p>
        </p:txBody>
      </p:sp>
    </p:spTree>
    <p:extLst>
      <p:ext uri="{BB962C8B-B14F-4D97-AF65-F5344CB8AC3E}">
        <p14:creationId xmlns:p14="http://schemas.microsoft.com/office/powerpoint/2010/main" val="8382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5D59D1-B86E-415C-933D-B28E85B454DF}" type="datetimeFigureOut">
              <a:rPr lang="en-US" smtClean="0"/>
              <a:t>9/19/2011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268BF1-784D-45A7-A61B-4C12A34D594D}" type="slidenum">
              <a:rPr lang="en-US" smtClean="0"/>
              <a:t>‹#›</a:t>
            </a:fld>
            <a:endParaRPr lang="en-US"/>
          </a:p>
        </p:txBody>
      </p:sp>
    </p:spTree>
    <p:extLst>
      <p:ext uri="{BB962C8B-B14F-4D97-AF65-F5344CB8AC3E}">
        <p14:creationId xmlns:p14="http://schemas.microsoft.com/office/powerpoint/2010/main" val="1081280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5D59D1-B86E-415C-933D-B28E85B454DF}" type="datetimeFigureOut">
              <a:rPr lang="en-US" smtClean="0"/>
              <a:t>9/19/2011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268BF1-784D-45A7-A61B-4C12A34D594D}" type="slidenum">
              <a:rPr lang="en-US" smtClean="0"/>
              <a:t>‹#›</a:t>
            </a:fld>
            <a:endParaRPr lang="en-US"/>
          </a:p>
        </p:txBody>
      </p:sp>
    </p:spTree>
    <p:extLst>
      <p:ext uri="{BB962C8B-B14F-4D97-AF65-F5344CB8AC3E}">
        <p14:creationId xmlns:p14="http://schemas.microsoft.com/office/powerpoint/2010/main" val="3519180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5D59D1-B86E-415C-933D-B28E85B454DF}" type="datetimeFigureOut">
              <a:rPr lang="en-US" smtClean="0"/>
              <a:t>9/19/2011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268BF1-784D-45A7-A61B-4C12A34D594D}" type="slidenum">
              <a:rPr lang="en-US" smtClean="0"/>
              <a:t>‹#›</a:t>
            </a:fld>
            <a:endParaRPr lang="en-US"/>
          </a:p>
        </p:txBody>
      </p:sp>
    </p:spTree>
    <p:extLst>
      <p:ext uri="{BB962C8B-B14F-4D97-AF65-F5344CB8AC3E}">
        <p14:creationId xmlns:p14="http://schemas.microsoft.com/office/powerpoint/2010/main" val="42610916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matt.velkey@duke.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1.xml"/></Relationships>
</file>

<file path=ppt/slides/_rels/slide16.xml.rels><?xml version="1.0" encoding="UTF-8" standalone="yes"?>
<Relationships xmlns="http://schemas.openxmlformats.org/package/2006/relationships"><Relationship Id="rId8" Type="http://schemas.openxmlformats.org/officeDocument/2006/relationships/tags" Target="../tags/tag10.xml"/><Relationship Id="rId3" Type="http://schemas.openxmlformats.org/officeDocument/2006/relationships/tags" Target="../tags/tag5.xml"/><Relationship Id="rId7" Type="http://schemas.openxmlformats.org/officeDocument/2006/relationships/tags" Target="../tags/tag9.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image" Target="../media/image7.jpeg"/><Relationship Id="rId5" Type="http://schemas.openxmlformats.org/officeDocument/2006/relationships/tags" Target="../tags/tag7.xml"/><Relationship Id="rId10" Type="http://schemas.openxmlformats.org/officeDocument/2006/relationships/notesSlide" Target="../notesSlides/notesSlide2.xml"/><Relationship Id="rId4" Type="http://schemas.openxmlformats.org/officeDocument/2006/relationships/tags" Target="../tags/tag6.xml"/><Relationship Id="rId9"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tags" Target="../tags/tag13.xml"/><Relationship Id="rId7" Type="http://schemas.openxmlformats.org/officeDocument/2006/relationships/image" Target="../media/image8.jpe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14.xml"/></Relationships>
</file>

<file path=ppt/slides/_rels/slide18.xml.rels><?xml version="1.0" encoding="UTF-8" standalone="yes"?>
<Relationships xmlns="http://schemas.openxmlformats.org/package/2006/relationships"><Relationship Id="rId8" Type="http://schemas.openxmlformats.org/officeDocument/2006/relationships/tags" Target="../tags/tag22.xml"/><Relationship Id="rId13" Type="http://schemas.openxmlformats.org/officeDocument/2006/relationships/tags" Target="../tags/tag27.xml"/><Relationship Id="rId3" Type="http://schemas.openxmlformats.org/officeDocument/2006/relationships/tags" Target="../tags/tag17.xml"/><Relationship Id="rId7" Type="http://schemas.openxmlformats.org/officeDocument/2006/relationships/tags" Target="../tags/tag21.xml"/><Relationship Id="rId12" Type="http://schemas.openxmlformats.org/officeDocument/2006/relationships/tags" Target="../tags/tag26.xml"/><Relationship Id="rId17" Type="http://schemas.openxmlformats.org/officeDocument/2006/relationships/image" Target="../media/image9.jpeg"/><Relationship Id="rId2" Type="http://schemas.openxmlformats.org/officeDocument/2006/relationships/tags" Target="../tags/tag16.xml"/><Relationship Id="rId16" Type="http://schemas.openxmlformats.org/officeDocument/2006/relationships/notesSlide" Target="../notesSlides/notesSlide4.xml"/><Relationship Id="rId1" Type="http://schemas.openxmlformats.org/officeDocument/2006/relationships/tags" Target="../tags/tag15.xml"/><Relationship Id="rId6" Type="http://schemas.openxmlformats.org/officeDocument/2006/relationships/tags" Target="../tags/tag20.xml"/><Relationship Id="rId11" Type="http://schemas.openxmlformats.org/officeDocument/2006/relationships/tags" Target="../tags/tag25.xml"/><Relationship Id="rId5" Type="http://schemas.openxmlformats.org/officeDocument/2006/relationships/tags" Target="../tags/tag19.xml"/><Relationship Id="rId15" Type="http://schemas.openxmlformats.org/officeDocument/2006/relationships/slideLayout" Target="../slideLayouts/slideLayout2.xml"/><Relationship Id="rId10" Type="http://schemas.openxmlformats.org/officeDocument/2006/relationships/tags" Target="../tags/tag24.xml"/><Relationship Id="rId4" Type="http://schemas.openxmlformats.org/officeDocument/2006/relationships/tags" Target="../tags/tag18.xml"/><Relationship Id="rId9" Type="http://schemas.openxmlformats.org/officeDocument/2006/relationships/tags" Target="../tags/tag23.xml"/><Relationship Id="rId14" Type="http://schemas.openxmlformats.org/officeDocument/2006/relationships/tags" Target="../tags/tag28.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Hemodynamic Disorders, Thrombosis, Shock</a:t>
            </a:r>
            <a:endParaRPr lang="en-US" dirty="0"/>
          </a:p>
        </p:txBody>
      </p:sp>
      <p:sp>
        <p:nvSpPr>
          <p:cNvPr id="3" name="Subtitle 2"/>
          <p:cNvSpPr>
            <a:spLocks noGrp="1"/>
          </p:cNvSpPr>
          <p:nvPr>
            <p:ph type="subTitle" idx="1"/>
          </p:nvPr>
        </p:nvSpPr>
        <p:spPr/>
        <p:txBody>
          <a:bodyPr>
            <a:normAutofit/>
          </a:bodyPr>
          <a:lstStyle/>
          <a:p>
            <a:r>
              <a:rPr lang="en-US" dirty="0" smtClean="0">
                <a:solidFill>
                  <a:schemeClr val="tx2"/>
                </a:solidFill>
              </a:rPr>
              <a:t>Matthew Velkey</a:t>
            </a:r>
          </a:p>
          <a:p>
            <a:r>
              <a:rPr lang="en-US" dirty="0" smtClean="0">
                <a:solidFill>
                  <a:schemeClr val="tx2"/>
                </a:solidFill>
                <a:hlinkClick r:id="rId2"/>
              </a:rPr>
              <a:t>matt.velkey@duke.edu</a:t>
            </a:r>
            <a:r>
              <a:rPr lang="en-US" dirty="0" smtClean="0">
                <a:solidFill>
                  <a:schemeClr val="tx2"/>
                </a:solidFill>
              </a:rPr>
              <a:t> </a:t>
            </a:r>
          </a:p>
          <a:p>
            <a:r>
              <a:rPr lang="en-US" sz="2800" dirty="0" smtClean="0">
                <a:solidFill>
                  <a:schemeClr val="tx2"/>
                </a:solidFill>
              </a:rPr>
              <a:t>454A Davison, Duke South, Green Zone</a:t>
            </a:r>
            <a:endParaRPr lang="en-US" sz="2800" dirty="0">
              <a:solidFill>
                <a:schemeClr val="tx2"/>
              </a:solidFill>
            </a:endParaRPr>
          </a:p>
        </p:txBody>
      </p:sp>
    </p:spTree>
    <p:extLst>
      <p:ext uri="{BB962C8B-B14F-4D97-AF65-F5344CB8AC3E}">
        <p14:creationId xmlns:p14="http://schemas.microsoft.com/office/powerpoint/2010/main" val="2456094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450" y="1147762"/>
            <a:ext cx="7319963" cy="555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873124"/>
          </a:xfrm>
        </p:spPr>
        <p:txBody>
          <a:bodyPr>
            <a:normAutofit/>
          </a:bodyPr>
          <a:lstStyle/>
          <a:p>
            <a:r>
              <a:rPr lang="en-US" b="1" dirty="0" smtClean="0"/>
              <a:t>Pulmonary edema</a:t>
            </a:r>
            <a:endParaRPr lang="en-US" b="1" dirty="0"/>
          </a:p>
        </p:txBody>
      </p:sp>
    </p:spTree>
    <p:extLst>
      <p:ext uri="{BB962C8B-B14F-4D97-AF65-F5344CB8AC3E}">
        <p14:creationId xmlns:p14="http://schemas.microsoft.com/office/powerpoint/2010/main" val="33330789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219200"/>
            <a:ext cx="6457950" cy="491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5" name="Text Box 3"/>
          <p:cNvSpPr txBox="1">
            <a:spLocks noChangeArrowheads="1"/>
          </p:cNvSpPr>
          <p:nvPr/>
        </p:nvSpPr>
        <p:spPr bwMode="auto">
          <a:xfrm>
            <a:off x="705050" y="304800"/>
            <a:ext cx="7696200" cy="769441"/>
          </a:xfrm>
          <a:prstGeom prst="rect">
            <a:avLst/>
          </a:prstGeom>
          <a:noFill/>
          <a:ln w="12700">
            <a:noFill/>
            <a:miter lim="800000"/>
            <a:headEnd/>
            <a:tailEnd/>
          </a:ln>
          <a:effectLst/>
        </p:spPr>
        <p:txBody>
          <a:bodyPr wrap="square">
            <a:spAutoFit/>
          </a:bodyPr>
          <a:lstStyle/>
          <a:p>
            <a:pPr algn="ctr">
              <a:spcBef>
                <a:spcPct val="50000"/>
              </a:spcBef>
              <a:defRPr/>
            </a:pPr>
            <a:r>
              <a:rPr lang="en-US" sz="4400" b="1" dirty="0"/>
              <a:t>Chronic Pulmonary Congestion</a:t>
            </a:r>
          </a:p>
        </p:txBody>
      </p:sp>
    </p:spTree>
    <p:extLst>
      <p:ext uri="{BB962C8B-B14F-4D97-AF65-F5344CB8AC3E}">
        <p14:creationId xmlns:p14="http://schemas.microsoft.com/office/powerpoint/2010/main" val="19467887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956" y="1290637"/>
            <a:ext cx="7304088" cy="556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3"/>
          <p:cNvSpPr txBox="1">
            <a:spLocks noChangeArrowheads="1"/>
          </p:cNvSpPr>
          <p:nvPr/>
        </p:nvSpPr>
        <p:spPr bwMode="auto">
          <a:xfrm>
            <a:off x="705050" y="0"/>
            <a:ext cx="7696200" cy="769441"/>
          </a:xfrm>
          <a:prstGeom prst="rect">
            <a:avLst/>
          </a:prstGeom>
          <a:noFill/>
          <a:ln w="12700">
            <a:noFill/>
            <a:miter lim="800000"/>
            <a:headEnd/>
            <a:tailEnd/>
          </a:ln>
          <a:effectLst/>
        </p:spPr>
        <p:txBody>
          <a:bodyPr wrap="square">
            <a:spAutoFit/>
          </a:bodyPr>
          <a:lstStyle/>
          <a:p>
            <a:pPr algn="ctr">
              <a:spcBef>
                <a:spcPct val="50000"/>
              </a:spcBef>
              <a:defRPr/>
            </a:pPr>
            <a:r>
              <a:rPr lang="en-US" sz="4400" b="1" dirty="0"/>
              <a:t>Chronic Pulmonary Congestion</a:t>
            </a:r>
          </a:p>
        </p:txBody>
      </p:sp>
      <p:sp>
        <p:nvSpPr>
          <p:cNvPr id="2" name="TextBox 1"/>
          <p:cNvSpPr txBox="1"/>
          <p:nvPr/>
        </p:nvSpPr>
        <p:spPr>
          <a:xfrm>
            <a:off x="457200" y="634425"/>
            <a:ext cx="8229600" cy="584775"/>
          </a:xfrm>
          <a:prstGeom prst="rect">
            <a:avLst/>
          </a:prstGeom>
          <a:noFill/>
        </p:spPr>
        <p:txBody>
          <a:bodyPr wrap="square" rtlCol="0">
            <a:spAutoFit/>
          </a:bodyPr>
          <a:lstStyle/>
          <a:p>
            <a:r>
              <a:rPr lang="en-US" sz="1600" dirty="0" smtClean="0"/>
              <a:t>Blood </a:t>
            </a:r>
            <a:r>
              <a:rPr lang="en-US" sz="1600" dirty="0" err="1" smtClean="0"/>
              <a:t>extravasates</a:t>
            </a:r>
            <a:r>
              <a:rPr lang="en-US" sz="1600" dirty="0" smtClean="0"/>
              <a:t> from capillaries and is taken up by resident macrophages that become engorged with hemosiderin at which point they are commonly referred to as “heart failure cells.” </a:t>
            </a:r>
            <a:endParaRPr lang="en-US" sz="1600" dirty="0"/>
          </a:p>
        </p:txBody>
      </p:sp>
    </p:spTree>
    <p:extLst>
      <p:ext uri="{BB962C8B-B14F-4D97-AF65-F5344CB8AC3E}">
        <p14:creationId xmlns:p14="http://schemas.microsoft.com/office/powerpoint/2010/main" val="28233984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ctrTitle"/>
          </p:nvPr>
        </p:nvSpPr>
        <p:spPr>
          <a:xfrm>
            <a:off x="677863" y="304800"/>
            <a:ext cx="7788275" cy="1143000"/>
          </a:xfrm>
        </p:spPr>
        <p:txBody>
          <a:bodyPr/>
          <a:lstStyle/>
          <a:p>
            <a:r>
              <a:rPr lang="en-US" smtClean="0">
                <a:effectLst/>
              </a:rPr>
              <a:t>Hemorrhage</a:t>
            </a:r>
          </a:p>
        </p:txBody>
      </p:sp>
      <p:sp>
        <p:nvSpPr>
          <p:cNvPr id="43011" name="Rectangle 3"/>
          <p:cNvSpPr>
            <a:spLocks noGrp="1" noChangeArrowheads="1"/>
          </p:cNvSpPr>
          <p:nvPr>
            <p:ph type="subTitle" idx="1"/>
          </p:nvPr>
        </p:nvSpPr>
        <p:spPr>
          <a:xfrm>
            <a:off x="228601" y="1371600"/>
            <a:ext cx="8610600" cy="4572000"/>
          </a:xfrm>
        </p:spPr>
        <p:txBody>
          <a:bodyPr>
            <a:normAutofit lnSpcReduction="10000"/>
          </a:bodyPr>
          <a:lstStyle/>
          <a:p>
            <a:pPr marL="338138" indent="-338138" algn="l"/>
            <a:r>
              <a:rPr lang="en-US" sz="2800" dirty="0" smtClean="0">
                <a:solidFill>
                  <a:schemeClr val="tx1"/>
                </a:solidFill>
              </a:rPr>
              <a:t>In  skin,  mucous  membranes,  or  </a:t>
            </a:r>
            <a:r>
              <a:rPr lang="en-US" sz="2800" dirty="0" err="1" smtClean="0">
                <a:solidFill>
                  <a:schemeClr val="tx1"/>
                </a:solidFill>
              </a:rPr>
              <a:t>serosal</a:t>
            </a:r>
            <a:r>
              <a:rPr lang="en-US" sz="2800" dirty="0" smtClean="0">
                <a:solidFill>
                  <a:schemeClr val="tx1"/>
                </a:solidFill>
              </a:rPr>
              <a:t>  surfaces:</a:t>
            </a:r>
          </a:p>
          <a:p>
            <a:pPr marL="338138" indent="-338138" algn="l"/>
            <a:r>
              <a:rPr lang="en-US" sz="2800" dirty="0" smtClean="0">
                <a:solidFill>
                  <a:schemeClr val="tx1"/>
                </a:solidFill>
              </a:rPr>
              <a:t>	</a:t>
            </a:r>
            <a:r>
              <a:rPr lang="en-US" sz="2800" dirty="0" err="1" smtClean="0">
                <a:solidFill>
                  <a:schemeClr val="tx1"/>
                </a:solidFill>
              </a:rPr>
              <a:t>Petechiae</a:t>
            </a:r>
            <a:r>
              <a:rPr lang="en-US" sz="2800" dirty="0" smtClean="0">
                <a:solidFill>
                  <a:schemeClr val="tx1"/>
                </a:solidFill>
              </a:rPr>
              <a:t> -  tiny  (1-2 mm)</a:t>
            </a:r>
          </a:p>
          <a:p>
            <a:pPr marL="338138" indent="-338138" algn="l"/>
            <a:r>
              <a:rPr lang="en-US" sz="2800" dirty="0" smtClean="0">
                <a:solidFill>
                  <a:schemeClr val="tx1"/>
                </a:solidFill>
              </a:rPr>
              <a:t>	</a:t>
            </a:r>
            <a:r>
              <a:rPr lang="en-US" sz="2800" dirty="0" err="1" smtClean="0">
                <a:solidFill>
                  <a:schemeClr val="tx1"/>
                </a:solidFill>
              </a:rPr>
              <a:t>Purpura</a:t>
            </a:r>
            <a:r>
              <a:rPr lang="en-US" sz="2800" dirty="0" smtClean="0">
                <a:solidFill>
                  <a:schemeClr val="tx1"/>
                </a:solidFill>
              </a:rPr>
              <a:t>  </a:t>
            </a:r>
            <a:r>
              <a:rPr lang="en-US" sz="2800" dirty="0" smtClean="0">
                <a:solidFill>
                  <a:schemeClr val="tx1"/>
                </a:solidFill>
              </a:rPr>
              <a:t>-  </a:t>
            </a:r>
            <a:r>
              <a:rPr lang="en-US" sz="2800" dirty="0" smtClean="0">
                <a:solidFill>
                  <a:schemeClr val="tx1"/>
                </a:solidFill>
              </a:rPr>
              <a:t>medium-sized  (</a:t>
            </a:r>
            <a:r>
              <a:rPr lang="en-US" sz="2800" u="sng" dirty="0" smtClean="0">
                <a:solidFill>
                  <a:schemeClr val="tx1"/>
                </a:solidFill>
              </a:rPr>
              <a:t>&gt;</a:t>
            </a:r>
            <a:r>
              <a:rPr lang="en-US" sz="2800" dirty="0" smtClean="0">
                <a:solidFill>
                  <a:schemeClr val="tx1"/>
                </a:solidFill>
              </a:rPr>
              <a:t> 3 mm &amp; </a:t>
            </a:r>
            <a:r>
              <a:rPr lang="en-US" sz="2800" u="sng" dirty="0" smtClean="0">
                <a:solidFill>
                  <a:schemeClr val="tx1"/>
                </a:solidFill>
              </a:rPr>
              <a:t>&lt;</a:t>
            </a:r>
            <a:r>
              <a:rPr lang="en-US" sz="2800" dirty="0" smtClean="0">
                <a:solidFill>
                  <a:schemeClr val="tx1"/>
                </a:solidFill>
              </a:rPr>
              <a:t> 1 cm)</a:t>
            </a:r>
          </a:p>
          <a:p>
            <a:pPr marL="338138" indent="-338138" algn="l"/>
            <a:r>
              <a:rPr lang="en-US" sz="2800" dirty="0" smtClean="0">
                <a:solidFill>
                  <a:schemeClr val="tx1"/>
                </a:solidFill>
              </a:rPr>
              <a:t>	</a:t>
            </a:r>
            <a:r>
              <a:rPr lang="en-US" sz="2800" dirty="0" err="1" smtClean="0">
                <a:solidFill>
                  <a:schemeClr val="tx1"/>
                </a:solidFill>
              </a:rPr>
              <a:t>Ecchymoses</a:t>
            </a:r>
            <a:r>
              <a:rPr lang="en-US" sz="2800" dirty="0" smtClean="0">
                <a:solidFill>
                  <a:schemeClr val="tx1"/>
                </a:solidFill>
              </a:rPr>
              <a:t> -  </a:t>
            </a:r>
            <a:r>
              <a:rPr lang="en-US" sz="2800" dirty="0" smtClean="0">
                <a:solidFill>
                  <a:schemeClr val="tx1"/>
                </a:solidFill>
              </a:rPr>
              <a:t>bruises  (&gt; 1 cm)</a:t>
            </a:r>
          </a:p>
          <a:p>
            <a:pPr marL="338138" indent="-338138" algn="l"/>
            <a:endParaRPr lang="en-US" sz="2800" dirty="0" smtClean="0">
              <a:solidFill>
                <a:schemeClr val="tx1"/>
              </a:solidFill>
            </a:endParaRPr>
          </a:p>
          <a:p>
            <a:pPr marL="338138" indent="-338138" algn="l"/>
            <a:r>
              <a:rPr lang="en-US" sz="2800" dirty="0" smtClean="0">
                <a:solidFill>
                  <a:schemeClr val="tx1"/>
                </a:solidFill>
              </a:rPr>
              <a:t>Hematoma </a:t>
            </a:r>
            <a:r>
              <a:rPr lang="en-US" sz="2800" dirty="0" smtClean="0">
                <a:solidFill>
                  <a:schemeClr val="tx1"/>
                </a:solidFill>
              </a:rPr>
              <a:t>= </a:t>
            </a:r>
            <a:r>
              <a:rPr lang="en-US" sz="2800" dirty="0" smtClean="0">
                <a:solidFill>
                  <a:schemeClr val="tx1"/>
                </a:solidFill>
              </a:rPr>
              <a:t>collection  of  blood  in  an  organ  or  </a:t>
            </a:r>
            <a:r>
              <a:rPr lang="en-US" sz="2800" dirty="0" smtClean="0">
                <a:solidFill>
                  <a:schemeClr val="tx1"/>
                </a:solidFill>
              </a:rPr>
              <a:t>tissue:</a:t>
            </a:r>
          </a:p>
          <a:p>
            <a:pPr marL="795338" lvl="1" indent="-338138" algn="l"/>
            <a:r>
              <a:rPr lang="en-US" sz="2400" dirty="0" err="1" smtClean="0">
                <a:solidFill>
                  <a:schemeClr val="tx1"/>
                </a:solidFill>
              </a:rPr>
              <a:t>Hemothorax</a:t>
            </a:r>
            <a:r>
              <a:rPr lang="en-US" sz="2400" dirty="0" smtClean="0">
                <a:solidFill>
                  <a:schemeClr val="tx1"/>
                </a:solidFill>
              </a:rPr>
              <a:t>: in the thorax</a:t>
            </a:r>
          </a:p>
          <a:p>
            <a:pPr marL="795338" lvl="1" indent="-338138" algn="l"/>
            <a:r>
              <a:rPr lang="en-US" sz="2400" dirty="0" err="1" smtClean="0">
                <a:solidFill>
                  <a:schemeClr val="tx1"/>
                </a:solidFill>
              </a:rPr>
              <a:t>Hemoperitoneum</a:t>
            </a:r>
            <a:r>
              <a:rPr lang="en-US" sz="2400" dirty="0" smtClean="0">
                <a:solidFill>
                  <a:schemeClr val="tx1"/>
                </a:solidFill>
              </a:rPr>
              <a:t>: in the peritoneum</a:t>
            </a:r>
          </a:p>
          <a:p>
            <a:pPr marL="795338" lvl="1" indent="-338138" algn="l"/>
            <a:r>
              <a:rPr lang="en-US" sz="2400" dirty="0" err="1" smtClean="0">
                <a:solidFill>
                  <a:schemeClr val="tx1"/>
                </a:solidFill>
              </a:rPr>
              <a:t>Hemopericardium</a:t>
            </a:r>
            <a:r>
              <a:rPr lang="en-US" sz="2400" dirty="0" smtClean="0">
                <a:solidFill>
                  <a:schemeClr val="tx1"/>
                </a:solidFill>
              </a:rPr>
              <a:t>: in the pericardium</a:t>
            </a:r>
            <a:endParaRPr lang="en-US" sz="2400" dirty="0">
              <a:solidFill>
                <a:schemeClr val="tx1"/>
              </a:solidFill>
            </a:endParaRPr>
          </a:p>
          <a:p>
            <a:pPr marL="795338" lvl="1" indent="-338138" algn="l"/>
            <a:r>
              <a:rPr lang="en-US" sz="2400" dirty="0" err="1" smtClean="0">
                <a:solidFill>
                  <a:schemeClr val="tx1"/>
                </a:solidFill>
              </a:rPr>
              <a:t>Hemarthrosis</a:t>
            </a:r>
            <a:r>
              <a:rPr lang="en-US" sz="2400" dirty="0" smtClean="0">
                <a:solidFill>
                  <a:schemeClr val="tx1"/>
                </a:solidFill>
              </a:rPr>
              <a:t>: in joint</a:t>
            </a:r>
            <a:endParaRPr lang="en-US" sz="2400" dirty="0" smtClean="0">
              <a:solidFill>
                <a:schemeClr val="tx1"/>
              </a:solidFill>
            </a:endParaRPr>
          </a:p>
        </p:txBody>
      </p:sp>
    </p:spTree>
    <p:extLst>
      <p:ext uri="{BB962C8B-B14F-4D97-AF65-F5344CB8AC3E}">
        <p14:creationId xmlns:p14="http://schemas.microsoft.com/office/powerpoint/2010/main" val="139130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Hemostasis</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Sequence of events following vascular injury that results in the formation of a clot (stasis)</a:t>
            </a:r>
          </a:p>
          <a:p>
            <a:pPr marL="0" indent="0">
              <a:buNone/>
            </a:pPr>
            <a:endParaRPr lang="en-US" sz="2800" dirty="0"/>
          </a:p>
          <a:p>
            <a:pPr marL="0" indent="0">
              <a:buNone/>
            </a:pPr>
            <a:r>
              <a:rPr lang="en-US" sz="2800" dirty="0" smtClean="0"/>
              <a:t>Key regulators are </a:t>
            </a:r>
            <a:r>
              <a:rPr lang="en-US" sz="2800" b="1" dirty="0" smtClean="0"/>
              <a:t>endothelial cells </a:t>
            </a:r>
            <a:r>
              <a:rPr lang="en-US" sz="2800" dirty="0" smtClean="0"/>
              <a:t>and </a:t>
            </a:r>
            <a:r>
              <a:rPr lang="en-US" sz="2800" b="1" dirty="0" smtClean="0"/>
              <a:t>platelets</a:t>
            </a:r>
            <a:endParaRPr lang="en-US" sz="2800" b="1" dirty="0"/>
          </a:p>
        </p:txBody>
      </p:sp>
    </p:spTree>
    <p:extLst>
      <p:ext uri="{BB962C8B-B14F-4D97-AF65-F5344CB8AC3E}">
        <p14:creationId xmlns:p14="http://schemas.microsoft.com/office/powerpoint/2010/main" val="4404130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custDataLst>
              <p:tags r:id="rId1"/>
            </p:custDataLst>
          </p:nvPr>
        </p:nvSpPr>
        <p:spPr>
          <a:xfrm>
            <a:off x="838200" y="152400"/>
            <a:ext cx="7467600" cy="533400"/>
          </a:xfrm>
        </p:spPr>
        <p:txBody>
          <a:bodyPr>
            <a:normAutofit fontScale="90000"/>
          </a:bodyPr>
          <a:lstStyle/>
          <a:p>
            <a:pPr eaLnBrk="1" hangingPunct="1"/>
            <a:r>
              <a:rPr lang="en-US" sz="4000" b="1" smtClean="0">
                <a:solidFill>
                  <a:srgbClr val="008000"/>
                </a:solidFill>
              </a:rPr>
              <a:t>Platelets (thrombocytes)</a:t>
            </a:r>
          </a:p>
        </p:txBody>
      </p:sp>
      <p:sp>
        <p:nvSpPr>
          <p:cNvPr id="15363" name="Rectangle 3"/>
          <p:cNvSpPr>
            <a:spLocks noGrp="1" noChangeArrowheads="1"/>
          </p:cNvSpPr>
          <p:nvPr>
            <p:ph type="body" idx="1"/>
            <p:custDataLst>
              <p:tags r:id="rId2"/>
            </p:custDataLst>
          </p:nvPr>
        </p:nvSpPr>
        <p:spPr>
          <a:xfrm>
            <a:off x="381000" y="1295400"/>
            <a:ext cx="8458200" cy="5410200"/>
          </a:xfrm>
        </p:spPr>
        <p:txBody>
          <a:bodyPr/>
          <a:lstStyle/>
          <a:p>
            <a:pPr marL="533400" indent="-533400" eaLnBrk="1" hangingPunct="1">
              <a:buFontTx/>
              <a:buAutoNum type="arabicPeriod"/>
            </a:pPr>
            <a:r>
              <a:rPr lang="en-US" sz="2000" b="1" smtClean="0">
                <a:solidFill>
                  <a:srgbClr val="993300"/>
                </a:solidFill>
              </a:rPr>
              <a:t>Life Span:</a:t>
            </a:r>
            <a:r>
              <a:rPr lang="en-US" sz="2000" b="1" smtClean="0"/>
              <a:t> about 10 days</a:t>
            </a:r>
            <a:endParaRPr lang="en-US" sz="2000" b="1" smtClean="0">
              <a:solidFill>
                <a:srgbClr val="993300"/>
              </a:solidFill>
            </a:endParaRPr>
          </a:p>
          <a:p>
            <a:pPr marL="533400" indent="-533400" eaLnBrk="1" hangingPunct="1">
              <a:buFontTx/>
              <a:buAutoNum type="arabicPeriod"/>
            </a:pPr>
            <a:r>
              <a:rPr lang="en-US" sz="2000" b="1" smtClean="0">
                <a:solidFill>
                  <a:srgbClr val="993300"/>
                </a:solidFill>
              </a:rPr>
              <a:t>Shape, size, and origin: </a:t>
            </a:r>
            <a:r>
              <a:rPr lang="en-US" sz="2000" b="1" smtClean="0"/>
              <a:t> Small, biconvex disks, 2-3 µm in diameter.  Non-nucleated cell fragments derived from cytoplasm of a very large cell, the megakaryocyte, in bone marrow.  Platelets have a life span of about 10 days.  </a:t>
            </a:r>
          </a:p>
          <a:p>
            <a:pPr marL="533400" indent="-533400" eaLnBrk="1" hangingPunct="1">
              <a:buFontTx/>
              <a:buAutoNum type="arabicPeriod"/>
            </a:pPr>
            <a:r>
              <a:rPr lang="en-US" sz="2000" b="1" smtClean="0">
                <a:solidFill>
                  <a:srgbClr val="993300"/>
                </a:solidFill>
              </a:rPr>
              <a:t>LM appearance in smears:</a:t>
            </a:r>
            <a:r>
              <a:rPr lang="en-US" sz="2000" b="1" smtClean="0"/>
              <a:t>  Small basophilic fragments, often appearing in clusters.  </a:t>
            </a:r>
          </a:p>
          <a:p>
            <a:pPr marL="533400" indent="-533400" eaLnBrk="1" hangingPunct="1">
              <a:buFontTx/>
              <a:buAutoNum type="arabicPeriod"/>
            </a:pPr>
            <a:r>
              <a:rPr lang="en-US" sz="2000" b="1" smtClean="0">
                <a:solidFill>
                  <a:srgbClr val="993300"/>
                </a:solidFill>
              </a:rPr>
              <a:t>TEM appearance:</a:t>
            </a:r>
            <a:r>
              <a:rPr lang="en-US" sz="2000" b="1" smtClean="0"/>
              <a:t>  The platelet is bounded by a plasma membrane, and has a bundle of microtubules around the margin of the disk (which maintains the disk shape).  There are three types of granules, containing fibrinogen, plasminogen, thromboplastin and other factors for clotting.  There are also membrane tubules and glycogen.  </a:t>
            </a:r>
          </a:p>
          <a:p>
            <a:pPr marL="533400" indent="-533400" eaLnBrk="1" hangingPunct="1">
              <a:buFontTx/>
              <a:buAutoNum type="arabicPeriod"/>
            </a:pPr>
            <a:r>
              <a:rPr lang="en-US" sz="2000" b="1" smtClean="0">
                <a:solidFill>
                  <a:srgbClr val="993300"/>
                </a:solidFill>
              </a:rPr>
              <a:t>Function:</a:t>
            </a:r>
            <a:r>
              <a:rPr lang="en-US" sz="2000" b="1" smtClean="0"/>
              <a:t>  Platelets initiate blood clots. </a:t>
            </a:r>
          </a:p>
          <a:p>
            <a:pPr marL="533400" indent="-533400" eaLnBrk="1" hangingPunct="1">
              <a:buFontTx/>
              <a:buAutoNum type="arabicPeriod"/>
            </a:pPr>
            <a:endParaRPr lang="en-US" sz="2000" b="1" smtClean="0"/>
          </a:p>
        </p:txBody>
      </p:sp>
    </p:spTree>
    <p:extLst>
      <p:ext uri="{BB962C8B-B14F-4D97-AF65-F5344CB8AC3E}">
        <p14:creationId xmlns:p14="http://schemas.microsoft.com/office/powerpoint/2010/main" val="207383709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custDataLst>
              <p:tags r:id="rId1"/>
            </p:custDataLst>
          </p:nvPr>
        </p:nvSpPr>
        <p:spPr>
          <a:xfrm>
            <a:off x="0" y="0"/>
            <a:ext cx="9144000" cy="914400"/>
          </a:xfrm>
        </p:spPr>
        <p:txBody>
          <a:bodyPr/>
          <a:lstStyle/>
          <a:p>
            <a:pPr eaLnBrk="1" hangingPunct="1"/>
            <a:r>
              <a:rPr lang="en-US" sz="2400" smtClean="0">
                <a:solidFill>
                  <a:schemeClr val="tx1"/>
                </a:solidFill>
              </a:rPr>
              <a:t>Transmission electron micrographs of a platelet seen in cross section (above) and in a section in the plane of the disk (below)</a:t>
            </a:r>
          </a:p>
        </p:txBody>
      </p:sp>
      <p:sp>
        <p:nvSpPr>
          <p:cNvPr id="17411" name="Rectangle 3"/>
          <p:cNvSpPr>
            <a:spLocks noGrp="1" noChangeArrowheads="1"/>
          </p:cNvSpPr>
          <p:nvPr>
            <p:ph type="body" idx="1"/>
            <p:custDataLst>
              <p:tags r:id="rId2"/>
            </p:custDataLst>
          </p:nvPr>
        </p:nvSpPr>
        <p:spPr/>
        <p:txBody>
          <a:bodyPr/>
          <a:lstStyle/>
          <a:p>
            <a:pPr eaLnBrk="1" hangingPunct="1"/>
            <a:endParaRPr lang="en-US" smtClean="0"/>
          </a:p>
        </p:txBody>
      </p:sp>
      <p:pic>
        <p:nvPicPr>
          <p:cNvPr id="17412" name="Picture 4" descr="PlateletEM-Fawc11-118-W"/>
          <p:cNvPicPr>
            <a:picLocks noChangeAspect="1" noChangeArrowheads="1"/>
          </p:cNvPicPr>
          <p:nvPr>
            <p:custDataLst>
              <p:tags r:id="rId3"/>
            </p:custDataLst>
          </p:nvPr>
        </p:nvPicPr>
        <p:blipFill>
          <a:blip r:embed="rId11">
            <a:extLst>
              <a:ext uri="{28A0092B-C50C-407E-A947-70E740481C1C}">
                <a14:useLocalDpi xmlns:a14="http://schemas.microsoft.com/office/drawing/2010/main" val="0"/>
              </a:ext>
            </a:extLst>
          </a:blip>
          <a:srcRect b="15857"/>
          <a:stretch>
            <a:fillRect/>
          </a:stretch>
        </p:blipFill>
        <p:spPr bwMode="auto">
          <a:xfrm>
            <a:off x="342900" y="944563"/>
            <a:ext cx="8458200" cy="591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 Box 5"/>
          <p:cNvSpPr txBox="1">
            <a:spLocks noChangeArrowheads="1"/>
          </p:cNvSpPr>
          <p:nvPr>
            <p:custDataLst>
              <p:tags r:id="rId4"/>
            </p:custDataLst>
          </p:nvPr>
        </p:nvSpPr>
        <p:spPr bwMode="auto">
          <a:xfrm>
            <a:off x="6591300" y="3657600"/>
            <a:ext cx="917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eaLnBrk="0" hangingPunct="0">
              <a:defRPr sz="1600" b="1">
                <a:solidFill>
                  <a:schemeClr val="bg1"/>
                </a:solidFill>
                <a:latin typeface="Arial" charset="0"/>
              </a:defRPr>
            </a:lvl1pPr>
            <a:lvl2pPr marL="742950" indent="-285750" eaLnBrk="0" hangingPunct="0">
              <a:defRPr sz="1600" b="1">
                <a:solidFill>
                  <a:schemeClr val="bg1"/>
                </a:solidFill>
                <a:latin typeface="Arial" charset="0"/>
              </a:defRPr>
            </a:lvl2pPr>
            <a:lvl3pPr marL="1143000" indent="-228600" eaLnBrk="0" hangingPunct="0">
              <a:defRPr sz="1600" b="1">
                <a:solidFill>
                  <a:schemeClr val="bg1"/>
                </a:solidFill>
                <a:latin typeface="Arial" charset="0"/>
              </a:defRPr>
            </a:lvl3pPr>
            <a:lvl4pPr marL="1600200" indent="-228600" eaLnBrk="0" hangingPunct="0">
              <a:defRPr sz="1600" b="1">
                <a:solidFill>
                  <a:schemeClr val="bg1"/>
                </a:solidFill>
                <a:latin typeface="Arial" charset="0"/>
              </a:defRPr>
            </a:lvl4pPr>
            <a:lvl5pPr marL="2057400" indent="-228600" eaLnBrk="0" hangingPunct="0">
              <a:defRPr sz="1600" b="1">
                <a:solidFill>
                  <a:schemeClr val="bg1"/>
                </a:solidFill>
                <a:latin typeface="Arial" charset="0"/>
              </a:defRPr>
            </a:lvl5pPr>
            <a:lvl6pPr marL="2514600" indent="-228600" eaLnBrk="0" fontAlgn="base" hangingPunct="0">
              <a:spcBef>
                <a:spcPct val="0"/>
              </a:spcBef>
              <a:spcAft>
                <a:spcPct val="0"/>
              </a:spcAft>
              <a:defRPr sz="1600" b="1">
                <a:solidFill>
                  <a:schemeClr val="bg1"/>
                </a:solidFill>
                <a:latin typeface="Arial" charset="0"/>
              </a:defRPr>
            </a:lvl6pPr>
            <a:lvl7pPr marL="2971800" indent="-228600" eaLnBrk="0" fontAlgn="base" hangingPunct="0">
              <a:spcBef>
                <a:spcPct val="0"/>
              </a:spcBef>
              <a:spcAft>
                <a:spcPct val="0"/>
              </a:spcAft>
              <a:defRPr sz="1600" b="1">
                <a:solidFill>
                  <a:schemeClr val="bg1"/>
                </a:solidFill>
                <a:latin typeface="Arial" charset="0"/>
              </a:defRPr>
            </a:lvl7pPr>
            <a:lvl8pPr marL="3429000" indent="-228600" eaLnBrk="0" fontAlgn="base" hangingPunct="0">
              <a:spcBef>
                <a:spcPct val="0"/>
              </a:spcBef>
              <a:spcAft>
                <a:spcPct val="0"/>
              </a:spcAft>
              <a:defRPr sz="1600" b="1">
                <a:solidFill>
                  <a:schemeClr val="bg1"/>
                </a:solidFill>
                <a:latin typeface="Arial" charset="0"/>
              </a:defRPr>
            </a:lvl8pPr>
            <a:lvl9pPr marL="3886200" indent="-228600" eaLnBrk="0" fontAlgn="base" hangingPunct="0">
              <a:spcBef>
                <a:spcPct val="0"/>
              </a:spcBef>
              <a:spcAft>
                <a:spcPct val="0"/>
              </a:spcAft>
              <a:defRPr sz="1600" b="1">
                <a:solidFill>
                  <a:schemeClr val="bg1"/>
                </a:solidFill>
                <a:latin typeface="Arial" charset="0"/>
              </a:defRPr>
            </a:lvl9pPr>
          </a:lstStyle>
          <a:p>
            <a:pPr eaLnBrk="1" hangingPunct="1"/>
            <a:r>
              <a:rPr lang="en-US">
                <a:solidFill>
                  <a:schemeClr val="tx1"/>
                </a:solidFill>
              </a:rPr>
              <a:t>granule</a:t>
            </a:r>
          </a:p>
        </p:txBody>
      </p:sp>
      <p:sp>
        <p:nvSpPr>
          <p:cNvPr id="17414" name="Line 6"/>
          <p:cNvSpPr>
            <a:spLocks noChangeShapeType="1"/>
          </p:cNvSpPr>
          <p:nvPr>
            <p:custDataLst>
              <p:tags r:id="rId5"/>
            </p:custDataLst>
          </p:nvPr>
        </p:nvSpPr>
        <p:spPr bwMode="auto">
          <a:xfrm flipH="1">
            <a:off x="4686300" y="3962400"/>
            <a:ext cx="1905000" cy="9906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15" name="Line 7"/>
          <p:cNvSpPr>
            <a:spLocks noChangeShapeType="1"/>
          </p:cNvSpPr>
          <p:nvPr>
            <p:custDataLst>
              <p:tags r:id="rId6"/>
            </p:custDataLst>
          </p:nvPr>
        </p:nvSpPr>
        <p:spPr bwMode="auto">
          <a:xfrm flipH="1" flipV="1">
            <a:off x="1295400" y="2286000"/>
            <a:ext cx="76200" cy="1295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16" name="Text Box 8"/>
          <p:cNvSpPr txBox="1">
            <a:spLocks noChangeArrowheads="1"/>
          </p:cNvSpPr>
          <p:nvPr>
            <p:custDataLst>
              <p:tags r:id="rId7"/>
            </p:custDataLst>
          </p:nvPr>
        </p:nvSpPr>
        <p:spPr bwMode="auto">
          <a:xfrm>
            <a:off x="7375525" y="4267200"/>
            <a:ext cx="13874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eaLnBrk="0" hangingPunct="0">
              <a:defRPr sz="1600" b="1">
                <a:solidFill>
                  <a:schemeClr val="bg1"/>
                </a:solidFill>
                <a:latin typeface="Arial" charset="0"/>
              </a:defRPr>
            </a:lvl1pPr>
            <a:lvl2pPr marL="742950" indent="-285750" eaLnBrk="0" hangingPunct="0">
              <a:defRPr sz="1600" b="1">
                <a:solidFill>
                  <a:schemeClr val="bg1"/>
                </a:solidFill>
                <a:latin typeface="Arial" charset="0"/>
              </a:defRPr>
            </a:lvl2pPr>
            <a:lvl3pPr marL="1143000" indent="-228600" eaLnBrk="0" hangingPunct="0">
              <a:defRPr sz="1600" b="1">
                <a:solidFill>
                  <a:schemeClr val="bg1"/>
                </a:solidFill>
                <a:latin typeface="Arial" charset="0"/>
              </a:defRPr>
            </a:lvl3pPr>
            <a:lvl4pPr marL="1600200" indent="-228600" eaLnBrk="0" hangingPunct="0">
              <a:defRPr sz="1600" b="1">
                <a:solidFill>
                  <a:schemeClr val="bg1"/>
                </a:solidFill>
                <a:latin typeface="Arial" charset="0"/>
              </a:defRPr>
            </a:lvl4pPr>
            <a:lvl5pPr marL="2057400" indent="-228600" eaLnBrk="0" hangingPunct="0">
              <a:defRPr sz="1600" b="1">
                <a:solidFill>
                  <a:schemeClr val="bg1"/>
                </a:solidFill>
                <a:latin typeface="Arial" charset="0"/>
              </a:defRPr>
            </a:lvl5pPr>
            <a:lvl6pPr marL="2514600" indent="-228600" eaLnBrk="0" fontAlgn="base" hangingPunct="0">
              <a:spcBef>
                <a:spcPct val="0"/>
              </a:spcBef>
              <a:spcAft>
                <a:spcPct val="0"/>
              </a:spcAft>
              <a:defRPr sz="1600" b="1">
                <a:solidFill>
                  <a:schemeClr val="bg1"/>
                </a:solidFill>
                <a:latin typeface="Arial" charset="0"/>
              </a:defRPr>
            </a:lvl6pPr>
            <a:lvl7pPr marL="2971800" indent="-228600" eaLnBrk="0" fontAlgn="base" hangingPunct="0">
              <a:spcBef>
                <a:spcPct val="0"/>
              </a:spcBef>
              <a:spcAft>
                <a:spcPct val="0"/>
              </a:spcAft>
              <a:defRPr sz="1600" b="1">
                <a:solidFill>
                  <a:schemeClr val="bg1"/>
                </a:solidFill>
                <a:latin typeface="Arial" charset="0"/>
              </a:defRPr>
            </a:lvl7pPr>
            <a:lvl8pPr marL="3429000" indent="-228600" eaLnBrk="0" fontAlgn="base" hangingPunct="0">
              <a:spcBef>
                <a:spcPct val="0"/>
              </a:spcBef>
              <a:spcAft>
                <a:spcPct val="0"/>
              </a:spcAft>
              <a:defRPr sz="1600" b="1">
                <a:solidFill>
                  <a:schemeClr val="bg1"/>
                </a:solidFill>
                <a:latin typeface="Arial" charset="0"/>
              </a:defRPr>
            </a:lvl8pPr>
            <a:lvl9pPr marL="3886200" indent="-228600" eaLnBrk="0" fontAlgn="base" hangingPunct="0">
              <a:spcBef>
                <a:spcPct val="0"/>
              </a:spcBef>
              <a:spcAft>
                <a:spcPct val="0"/>
              </a:spcAft>
              <a:defRPr sz="1600" b="1">
                <a:solidFill>
                  <a:schemeClr val="bg1"/>
                </a:solidFill>
                <a:latin typeface="Arial" charset="0"/>
              </a:defRPr>
            </a:lvl9pPr>
          </a:lstStyle>
          <a:p>
            <a:pPr algn="ctr" eaLnBrk="1" hangingPunct="1"/>
            <a:r>
              <a:rPr lang="en-US">
                <a:solidFill>
                  <a:schemeClr val="tx1"/>
                </a:solidFill>
              </a:rPr>
              <a:t>membrane tubule</a:t>
            </a:r>
          </a:p>
        </p:txBody>
      </p:sp>
      <p:sp>
        <p:nvSpPr>
          <p:cNvPr id="17417" name="Line 9"/>
          <p:cNvSpPr>
            <a:spLocks noChangeShapeType="1"/>
          </p:cNvSpPr>
          <p:nvPr>
            <p:custDataLst>
              <p:tags r:id="rId8"/>
            </p:custDataLst>
          </p:nvPr>
        </p:nvSpPr>
        <p:spPr bwMode="auto">
          <a:xfrm flipH="1">
            <a:off x="7086600" y="4648200"/>
            <a:ext cx="609600" cy="4572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419237936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434" name="Picture 2" descr="platelet diagram"/>
          <p:cNvPicPr>
            <a:picLocks noChangeAspect="1" noChangeArrowheads="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auto">
          <a:xfrm>
            <a:off x="2828925" y="781050"/>
            <a:ext cx="6238875" cy="600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 Box 3"/>
          <p:cNvSpPr txBox="1">
            <a:spLocks noChangeArrowheads="1"/>
          </p:cNvSpPr>
          <p:nvPr>
            <p:custDataLst>
              <p:tags r:id="rId2"/>
            </p:custDataLst>
          </p:nvPr>
        </p:nvSpPr>
        <p:spPr bwMode="auto">
          <a:xfrm>
            <a:off x="8326438" y="6291263"/>
            <a:ext cx="8175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eaLnBrk="0" hangingPunct="0">
              <a:defRPr sz="1600" b="1">
                <a:solidFill>
                  <a:schemeClr val="bg1"/>
                </a:solidFill>
                <a:latin typeface="Arial" charset="0"/>
              </a:defRPr>
            </a:lvl1pPr>
            <a:lvl2pPr marL="742950" indent="-285750" eaLnBrk="0" hangingPunct="0">
              <a:defRPr sz="1600" b="1">
                <a:solidFill>
                  <a:schemeClr val="bg1"/>
                </a:solidFill>
                <a:latin typeface="Arial" charset="0"/>
              </a:defRPr>
            </a:lvl2pPr>
            <a:lvl3pPr marL="1143000" indent="-228600" eaLnBrk="0" hangingPunct="0">
              <a:defRPr sz="1600" b="1">
                <a:solidFill>
                  <a:schemeClr val="bg1"/>
                </a:solidFill>
                <a:latin typeface="Arial" charset="0"/>
              </a:defRPr>
            </a:lvl3pPr>
            <a:lvl4pPr marL="1600200" indent="-228600" eaLnBrk="0" hangingPunct="0">
              <a:defRPr sz="1600" b="1">
                <a:solidFill>
                  <a:schemeClr val="bg1"/>
                </a:solidFill>
                <a:latin typeface="Arial" charset="0"/>
              </a:defRPr>
            </a:lvl4pPr>
            <a:lvl5pPr marL="2057400" indent="-228600" eaLnBrk="0" hangingPunct="0">
              <a:defRPr sz="1600" b="1">
                <a:solidFill>
                  <a:schemeClr val="bg1"/>
                </a:solidFill>
                <a:latin typeface="Arial" charset="0"/>
              </a:defRPr>
            </a:lvl5pPr>
            <a:lvl6pPr marL="2514600" indent="-228600" eaLnBrk="0" fontAlgn="base" hangingPunct="0">
              <a:spcBef>
                <a:spcPct val="0"/>
              </a:spcBef>
              <a:spcAft>
                <a:spcPct val="0"/>
              </a:spcAft>
              <a:defRPr sz="1600" b="1">
                <a:solidFill>
                  <a:schemeClr val="bg1"/>
                </a:solidFill>
                <a:latin typeface="Arial" charset="0"/>
              </a:defRPr>
            </a:lvl6pPr>
            <a:lvl7pPr marL="2971800" indent="-228600" eaLnBrk="0" fontAlgn="base" hangingPunct="0">
              <a:spcBef>
                <a:spcPct val="0"/>
              </a:spcBef>
              <a:spcAft>
                <a:spcPct val="0"/>
              </a:spcAft>
              <a:defRPr sz="1600" b="1">
                <a:solidFill>
                  <a:schemeClr val="bg1"/>
                </a:solidFill>
                <a:latin typeface="Arial" charset="0"/>
              </a:defRPr>
            </a:lvl7pPr>
            <a:lvl8pPr marL="3429000" indent="-228600" eaLnBrk="0" fontAlgn="base" hangingPunct="0">
              <a:spcBef>
                <a:spcPct val="0"/>
              </a:spcBef>
              <a:spcAft>
                <a:spcPct val="0"/>
              </a:spcAft>
              <a:defRPr sz="1600" b="1">
                <a:solidFill>
                  <a:schemeClr val="bg1"/>
                </a:solidFill>
                <a:latin typeface="Arial" charset="0"/>
              </a:defRPr>
            </a:lvl8pPr>
            <a:lvl9pPr marL="3886200" indent="-228600" eaLnBrk="0" fontAlgn="base" hangingPunct="0">
              <a:spcBef>
                <a:spcPct val="0"/>
              </a:spcBef>
              <a:spcAft>
                <a:spcPct val="0"/>
              </a:spcAft>
              <a:defRPr sz="1600" b="1">
                <a:solidFill>
                  <a:schemeClr val="bg1"/>
                </a:solidFill>
                <a:latin typeface="Arial" charset="0"/>
              </a:defRPr>
            </a:lvl9pPr>
          </a:lstStyle>
          <a:p>
            <a:pPr eaLnBrk="1" hangingPunct="1"/>
            <a:r>
              <a:rPr lang="en-US">
                <a:solidFill>
                  <a:schemeClr val="tx1"/>
                </a:solidFill>
              </a:rPr>
              <a:t>(Ca++)</a:t>
            </a:r>
          </a:p>
        </p:txBody>
      </p:sp>
      <p:sp>
        <p:nvSpPr>
          <p:cNvPr id="18436" name="Rectangle 4"/>
          <p:cNvSpPr>
            <a:spLocks noGrp="1" noChangeArrowheads="1"/>
          </p:cNvSpPr>
          <p:nvPr>
            <p:ph type="title"/>
            <p:custDataLst>
              <p:tags r:id="rId3"/>
            </p:custDataLst>
          </p:nvPr>
        </p:nvSpPr>
        <p:spPr>
          <a:xfrm>
            <a:off x="457200" y="76200"/>
            <a:ext cx="8229600" cy="639763"/>
          </a:xfrm>
        </p:spPr>
        <p:txBody>
          <a:bodyPr>
            <a:normAutofit fontScale="90000"/>
          </a:bodyPr>
          <a:lstStyle/>
          <a:p>
            <a:pPr eaLnBrk="1" hangingPunct="1"/>
            <a:r>
              <a:rPr lang="en-US" smtClean="0"/>
              <a:t>Cutaway diagram of a platelet</a:t>
            </a:r>
          </a:p>
        </p:txBody>
      </p:sp>
      <p:sp>
        <p:nvSpPr>
          <p:cNvPr id="18437" name="Rectangle 5"/>
          <p:cNvSpPr>
            <a:spLocks noGrp="1" noChangeArrowheads="1"/>
          </p:cNvSpPr>
          <p:nvPr>
            <p:ph type="body" idx="1"/>
            <p:custDataLst>
              <p:tags r:id="rId4"/>
            </p:custDataLst>
          </p:nvPr>
        </p:nvSpPr>
        <p:spPr>
          <a:xfrm>
            <a:off x="0" y="990600"/>
            <a:ext cx="2895600" cy="5715000"/>
          </a:xfrm>
        </p:spPr>
        <p:txBody>
          <a:bodyPr/>
          <a:lstStyle/>
          <a:p>
            <a:pPr marL="290513" indent="-290513" eaLnBrk="1" hangingPunct="1">
              <a:lnSpc>
                <a:spcPct val="90000"/>
              </a:lnSpc>
              <a:buFontTx/>
              <a:buAutoNum type="arabicPeriod"/>
            </a:pPr>
            <a:r>
              <a:rPr lang="en-US" sz="2000" smtClean="0"/>
              <a:t>Peripheral microtubule bundle (maintains shape)</a:t>
            </a:r>
          </a:p>
          <a:p>
            <a:pPr marL="290513" indent="-290513" eaLnBrk="1" hangingPunct="1">
              <a:lnSpc>
                <a:spcPct val="90000"/>
              </a:lnSpc>
              <a:buFontTx/>
              <a:buAutoNum type="arabicPeriod"/>
            </a:pPr>
            <a:r>
              <a:rPr lang="en-US" sz="2000" smtClean="0"/>
              <a:t>Actin and myosin (clot contraction) </a:t>
            </a:r>
          </a:p>
          <a:p>
            <a:pPr marL="290513" indent="-290513" eaLnBrk="1" hangingPunct="1">
              <a:lnSpc>
                <a:spcPct val="90000"/>
              </a:lnSpc>
              <a:buFontTx/>
              <a:buAutoNum type="arabicPeriod"/>
            </a:pPr>
            <a:r>
              <a:rPr lang="en-US" sz="2000" smtClean="0"/>
              <a:t>Organelles facilitate clotting:</a:t>
            </a:r>
          </a:p>
          <a:p>
            <a:pPr marL="571500" lvl="1" indent="-166688" eaLnBrk="1" hangingPunct="1">
              <a:lnSpc>
                <a:spcPct val="90000"/>
              </a:lnSpc>
            </a:pPr>
            <a:r>
              <a:rPr lang="en-US" sz="1800" smtClean="0"/>
              <a:t>Mitochondria for ATP production</a:t>
            </a:r>
          </a:p>
          <a:p>
            <a:pPr marL="571500" lvl="1" indent="-166688" eaLnBrk="1" hangingPunct="1">
              <a:lnSpc>
                <a:spcPct val="90000"/>
              </a:lnSpc>
            </a:pPr>
            <a:r>
              <a:rPr lang="en-US" sz="1800" smtClean="0"/>
              <a:t>Granules contain clotting factors</a:t>
            </a:r>
          </a:p>
          <a:p>
            <a:pPr marL="571500" lvl="1" indent="-166688" eaLnBrk="1" hangingPunct="1">
              <a:lnSpc>
                <a:spcPct val="90000"/>
              </a:lnSpc>
            </a:pPr>
            <a:r>
              <a:rPr lang="en-US" sz="1800" smtClean="0"/>
              <a:t>Dense tubular system sequesters Ca</a:t>
            </a:r>
            <a:r>
              <a:rPr lang="en-US" sz="1800" baseline="30000" smtClean="0"/>
              <a:t>++</a:t>
            </a:r>
            <a:r>
              <a:rPr lang="en-US" sz="1800" smtClean="0"/>
              <a:t> for signaling (similar to SR in skeletal muscle)</a:t>
            </a:r>
          </a:p>
          <a:p>
            <a:pPr marL="571500" lvl="1" indent="-166688" eaLnBrk="1" hangingPunct="1">
              <a:lnSpc>
                <a:spcPct val="90000"/>
              </a:lnSpc>
            </a:pPr>
            <a:r>
              <a:rPr lang="en-US" sz="1800" smtClean="0"/>
              <a:t>Open canalicular system facilitates signaling and secretion</a:t>
            </a:r>
          </a:p>
        </p:txBody>
      </p:sp>
    </p:spTree>
    <p:extLst>
      <p:ext uri="{BB962C8B-B14F-4D97-AF65-F5344CB8AC3E}">
        <p14:creationId xmlns:p14="http://schemas.microsoft.com/office/powerpoint/2010/main" val="2425009037"/>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3"/>
          <p:cNvSpPr>
            <a:spLocks noGrp="1" noChangeArrowheads="1"/>
          </p:cNvSpPr>
          <p:nvPr>
            <p:ph type="body" idx="1"/>
            <p:custDataLst>
              <p:tags r:id="rId1"/>
            </p:custDataLst>
          </p:nvPr>
        </p:nvSpPr>
        <p:spPr>
          <a:xfrm>
            <a:off x="304800" y="4495800"/>
            <a:ext cx="8839200" cy="2362200"/>
          </a:xfrm>
        </p:spPr>
        <p:txBody>
          <a:bodyPr/>
          <a:lstStyle/>
          <a:p>
            <a:pPr marL="0" indent="0" eaLnBrk="1" hangingPunct="1">
              <a:lnSpc>
                <a:spcPct val="90000"/>
              </a:lnSpc>
              <a:buFontTx/>
              <a:buNone/>
            </a:pPr>
            <a:r>
              <a:rPr lang="en-US" sz="1400" b="1" dirty="0" smtClean="0"/>
              <a:t>When a blood vessel wall is damaged, factors from the damaged endothelial cells and the ECM induce the clotting cascade. Platelets aggregate and release proteins for clot formation and resolution:</a:t>
            </a:r>
            <a:r>
              <a:rPr lang="en-US" sz="1400" dirty="0" smtClean="0"/>
              <a:t> </a:t>
            </a:r>
          </a:p>
          <a:p>
            <a:pPr marL="0" indent="0" eaLnBrk="1" hangingPunct="1">
              <a:lnSpc>
                <a:spcPct val="90000"/>
              </a:lnSpc>
              <a:buFontTx/>
              <a:buNone/>
            </a:pPr>
            <a:r>
              <a:rPr lang="en-US" sz="1400" dirty="0" smtClean="0"/>
              <a:t>1. Vasoconstriction –via release of </a:t>
            </a:r>
            <a:r>
              <a:rPr lang="en-US" sz="1400" b="1" dirty="0" err="1" smtClean="0"/>
              <a:t>endothelin</a:t>
            </a:r>
            <a:r>
              <a:rPr lang="en-US" sz="1400" b="1" dirty="0" smtClean="0"/>
              <a:t> (from endothelium)</a:t>
            </a:r>
            <a:r>
              <a:rPr lang="en-US" sz="1400" dirty="0" smtClean="0"/>
              <a:t> </a:t>
            </a:r>
            <a:endParaRPr lang="en-US" sz="1400" dirty="0" smtClean="0"/>
          </a:p>
          <a:p>
            <a:pPr marL="0" indent="0" eaLnBrk="1" hangingPunct="1">
              <a:lnSpc>
                <a:spcPct val="90000"/>
              </a:lnSpc>
              <a:buFontTx/>
              <a:buNone/>
            </a:pPr>
            <a:r>
              <a:rPr lang="en-US" sz="1400" dirty="0" smtClean="0"/>
              <a:t>2. Further platelet aggregation –mediated via </a:t>
            </a:r>
            <a:r>
              <a:rPr lang="en-US" sz="1400" b="1" dirty="0" smtClean="0"/>
              <a:t>thromboxane A</a:t>
            </a:r>
            <a:r>
              <a:rPr lang="en-US" sz="1400" b="1" baseline="-25000" dirty="0" smtClean="0"/>
              <a:t>2</a:t>
            </a:r>
            <a:r>
              <a:rPr lang="en-US" sz="1400" b="1" dirty="0" smtClean="0"/>
              <a:t> </a:t>
            </a:r>
            <a:r>
              <a:rPr lang="en-US" sz="1400" dirty="0" smtClean="0"/>
              <a:t>and </a:t>
            </a:r>
            <a:r>
              <a:rPr lang="en-US" sz="1400" b="1" dirty="0" smtClean="0"/>
              <a:t>ADP</a:t>
            </a:r>
            <a:endParaRPr lang="en-US" sz="1400" b="1" baseline="-25000" dirty="0" smtClean="0"/>
          </a:p>
          <a:p>
            <a:pPr marL="0" indent="0" eaLnBrk="1" hangingPunct="1">
              <a:lnSpc>
                <a:spcPct val="90000"/>
              </a:lnSpc>
              <a:buFontTx/>
              <a:buNone/>
            </a:pPr>
            <a:r>
              <a:rPr lang="en-US" sz="1400" dirty="0" smtClean="0"/>
              <a:t>3. Fibrin polymerization –initiated by </a:t>
            </a:r>
            <a:r>
              <a:rPr lang="en-US" sz="1400" b="1" dirty="0" err="1" smtClean="0"/>
              <a:t>thromboplastin</a:t>
            </a:r>
            <a:r>
              <a:rPr lang="en-US" sz="1400" dirty="0" smtClean="0"/>
              <a:t> and free </a:t>
            </a:r>
            <a:r>
              <a:rPr lang="en-US" sz="1400" b="1" dirty="0" err="1" smtClean="0"/>
              <a:t>Ca</a:t>
            </a:r>
            <a:r>
              <a:rPr lang="en-US" sz="1400" b="1" baseline="30000" dirty="0" smtClean="0"/>
              <a:t>++</a:t>
            </a:r>
            <a:endParaRPr lang="en-US" sz="1400" dirty="0" smtClean="0"/>
          </a:p>
          <a:p>
            <a:pPr marL="0" indent="0" eaLnBrk="1" hangingPunct="1">
              <a:lnSpc>
                <a:spcPct val="90000"/>
              </a:lnSpc>
              <a:buFontTx/>
              <a:buNone/>
            </a:pPr>
            <a:endParaRPr lang="en-US" sz="1400" dirty="0" smtClean="0"/>
          </a:p>
          <a:p>
            <a:pPr marL="0" indent="0" eaLnBrk="1" hangingPunct="1">
              <a:lnSpc>
                <a:spcPct val="90000"/>
              </a:lnSpc>
              <a:buFontTx/>
              <a:buNone/>
            </a:pPr>
            <a:endParaRPr lang="en-US" sz="1400" dirty="0" smtClean="0"/>
          </a:p>
          <a:p>
            <a:pPr marL="0" indent="0" eaLnBrk="1" hangingPunct="1">
              <a:lnSpc>
                <a:spcPct val="90000"/>
              </a:lnSpc>
              <a:buFontTx/>
              <a:buNone/>
            </a:pPr>
            <a:r>
              <a:rPr lang="en-US" sz="1400" dirty="0" smtClean="0"/>
              <a:t>4. Clot contraction –via </a:t>
            </a:r>
            <a:r>
              <a:rPr lang="en-US" sz="1400" b="1" dirty="0" smtClean="0"/>
              <a:t>actin</a:t>
            </a:r>
            <a:r>
              <a:rPr lang="en-US" sz="1400" dirty="0" smtClean="0"/>
              <a:t>, </a:t>
            </a:r>
            <a:r>
              <a:rPr lang="en-US" sz="1400" b="1" dirty="0" smtClean="0"/>
              <a:t>myosin</a:t>
            </a:r>
            <a:r>
              <a:rPr lang="en-US" sz="1400" dirty="0" smtClean="0"/>
              <a:t>, and </a:t>
            </a:r>
            <a:r>
              <a:rPr lang="en-US" sz="1400" b="1" dirty="0" smtClean="0"/>
              <a:t>ATP</a:t>
            </a:r>
            <a:r>
              <a:rPr lang="en-US" sz="1400" dirty="0" smtClean="0"/>
              <a:t> released into the matrix of the clot</a:t>
            </a:r>
          </a:p>
          <a:p>
            <a:pPr marL="0" indent="0" eaLnBrk="1" hangingPunct="1">
              <a:lnSpc>
                <a:spcPct val="90000"/>
              </a:lnSpc>
              <a:buFontTx/>
              <a:buNone/>
            </a:pPr>
            <a:r>
              <a:rPr lang="en-US" sz="1400" dirty="0" smtClean="0"/>
              <a:t>5. Clot resolution –</a:t>
            </a:r>
            <a:r>
              <a:rPr lang="en-US" sz="1400" b="1" dirty="0" smtClean="0"/>
              <a:t>platelet plasminogen activator</a:t>
            </a:r>
            <a:r>
              <a:rPr lang="en-US" sz="1400" dirty="0" smtClean="0"/>
              <a:t> </a:t>
            </a:r>
            <a:r>
              <a:rPr lang="en-US" sz="1200" dirty="0" smtClean="0"/>
              <a:t>(</a:t>
            </a:r>
            <a:r>
              <a:rPr lang="en-US" sz="1200" b="1" dirty="0" err="1" smtClean="0"/>
              <a:t>pPA</a:t>
            </a:r>
            <a:r>
              <a:rPr lang="en-US" sz="1200" dirty="0" smtClean="0"/>
              <a:t>, converts </a:t>
            </a:r>
            <a:r>
              <a:rPr lang="en-US" sz="1200" b="1" dirty="0" smtClean="0"/>
              <a:t>plasminogen</a:t>
            </a:r>
            <a:r>
              <a:rPr lang="en-US" sz="1200" dirty="0" smtClean="0"/>
              <a:t> into active </a:t>
            </a:r>
            <a:r>
              <a:rPr lang="en-US" sz="1200" dirty="0" err="1" smtClean="0"/>
              <a:t>fibrinolytic</a:t>
            </a:r>
            <a:r>
              <a:rPr lang="en-US" sz="1200" dirty="0" smtClean="0"/>
              <a:t> </a:t>
            </a:r>
            <a:r>
              <a:rPr lang="en-US" sz="1200" b="1" dirty="0" smtClean="0"/>
              <a:t>plasmin</a:t>
            </a:r>
            <a:r>
              <a:rPr lang="en-US" sz="1200" dirty="0" smtClean="0"/>
              <a:t>)</a:t>
            </a:r>
          </a:p>
          <a:p>
            <a:pPr marL="0" indent="0" eaLnBrk="1" hangingPunct="1">
              <a:lnSpc>
                <a:spcPct val="90000"/>
              </a:lnSpc>
              <a:buFontTx/>
              <a:buNone/>
            </a:pPr>
            <a:r>
              <a:rPr lang="en-US" sz="1400" dirty="0" smtClean="0"/>
              <a:t>6. Tissue repair –</a:t>
            </a:r>
            <a:r>
              <a:rPr lang="en-US" sz="1400" b="1" dirty="0" smtClean="0"/>
              <a:t>platelet derived growth factor</a:t>
            </a:r>
            <a:r>
              <a:rPr lang="en-US" sz="1400" dirty="0" smtClean="0"/>
              <a:t> </a:t>
            </a:r>
            <a:r>
              <a:rPr lang="en-US" sz="1200" dirty="0" smtClean="0"/>
              <a:t>(</a:t>
            </a:r>
            <a:r>
              <a:rPr lang="en-US" sz="1200" b="1" dirty="0" smtClean="0"/>
              <a:t>PDGF</a:t>
            </a:r>
            <a:r>
              <a:rPr lang="en-US" sz="1200" dirty="0" smtClean="0"/>
              <a:t>, stimulates smooth muscle and fibroblast proliferation)</a:t>
            </a:r>
          </a:p>
        </p:txBody>
      </p:sp>
      <p:sp>
        <p:nvSpPr>
          <p:cNvPr id="19459" name="Rectangle 2"/>
          <p:cNvSpPr>
            <a:spLocks noGrp="1" noChangeArrowheads="1"/>
          </p:cNvSpPr>
          <p:nvPr>
            <p:ph type="title"/>
            <p:custDataLst>
              <p:tags r:id="rId2"/>
            </p:custDataLst>
          </p:nvPr>
        </p:nvSpPr>
        <p:spPr>
          <a:xfrm>
            <a:off x="0" y="0"/>
            <a:ext cx="9144000" cy="609600"/>
          </a:xfrm>
        </p:spPr>
        <p:txBody>
          <a:bodyPr>
            <a:normAutofit fontScale="90000"/>
          </a:bodyPr>
          <a:lstStyle/>
          <a:p>
            <a:pPr eaLnBrk="1" hangingPunct="1"/>
            <a:r>
              <a:rPr lang="en-US" sz="3600" smtClean="0">
                <a:solidFill>
                  <a:schemeClr val="tx1"/>
                </a:solidFill>
              </a:rPr>
              <a:t>Platelets and blood clot formation</a:t>
            </a:r>
          </a:p>
        </p:txBody>
      </p:sp>
      <p:pic>
        <p:nvPicPr>
          <p:cNvPr id="19460" name="Picture 15" descr="clotting cascade 1000 pixel"/>
          <p:cNvPicPr>
            <a:picLocks noChangeAspect="1" noChangeArrowheads="1"/>
          </p:cNvPicPr>
          <p:nvPr>
            <p:custDataLst>
              <p:tags r:id="rId3"/>
            </p:custDataLst>
          </p:nvPr>
        </p:nvPicPr>
        <p:blipFill>
          <a:blip r:embed="rId17">
            <a:lum bright="6000"/>
            <a:extLst>
              <a:ext uri="{28A0092B-C50C-407E-A947-70E740481C1C}">
                <a14:useLocalDpi xmlns:a14="http://schemas.microsoft.com/office/drawing/2010/main" val="0"/>
              </a:ext>
            </a:extLst>
          </a:blip>
          <a:srcRect/>
          <a:stretch>
            <a:fillRect/>
          </a:stretch>
        </p:blipFill>
        <p:spPr bwMode="auto">
          <a:xfrm>
            <a:off x="609600" y="654050"/>
            <a:ext cx="8077200" cy="384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461" name="Group 22"/>
          <p:cNvGrpSpPr>
            <a:grpSpLocks/>
          </p:cNvGrpSpPr>
          <p:nvPr/>
        </p:nvGrpSpPr>
        <p:grpSpPr bwMode="auto">
          <a:xfrm>
            <a:off x="608013" y="5638800"/>
            <a:ext cx="6935787" cy="487363"/>
            <a:chOff x="412" y="2658"/>
            <a:chExt cx="4369" cy="307"/>
          </a:xfrm>
        </p:grpSpPr>
        <p:sp>
          <p:nvSpPr>
            <p:cNvPr id="19462" name="Text Box 23"/>
            <p:cNvSpPr txBox="1">
              <a:spLocks noChangeArrowheads="1"/>
            </p:cNvSpPr>
            <p:nvPr>
              <p:custDataLst>
                <p:tags r:id="rId4"/>
              </p:custDataLst>
            </p:nvPr>
          </p:nvSpPr>
          <p:spPr bwMode="auto">
            <a:xfrm>
              <a:off x="412" y="2749"/>
              <a:ext cx="5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eaLnBrk="0" hangingPunct="0">
                <a:defRPr sz="1600" b="1">
                  <a:solidFill>
                    <a:schemeClr val="bg1"/>
                  </a:solidFill>
                  <a:latin typeface="Arial" charset="0"/>
                </a:defRPr>
              </a:lvl1pPr>
              <a:lvl2pPr marL="742950" indent="-285750" eaLnBrk="0" hangingPunct="0">
                <a:defRPr sz="1600" b="1">
                  <a:solidFill>
                    <a:schemeClr val="bg1"/>
                  </a:solidFill>
                  <a:latin typeface="Arial" charset="0"/>
                </a:defRPr>
              </a:lvl2pPr>
              <a:lvl3pPr marL="1143000" indent="-228600" eaLnBrk="0" hangingPunct="0">
                <a:defRPr sz="1600" b="1">
                  <a:solidFill>
                    <a:schemeClr val="bg1"/>
                  </a:solidFill>
                  <a:latin typeface="Arial" charset="0"/>
                </a:defRPr>
              </a:lvl3pPr>
              <a:lvl4pPr marL="1600200" indent="-228600" eaLnBrk="0" hangingPunct="0">
                <a:defRPr sz="1600" b="1">
                  <a:solidFill>
                    <a:schemeClr val="bg1"/>
                  </a:solidFill>
                  <a:latin typeface="Arial" charset="0"/>
                </a:defRPr>
              </a:lvl4pPr>
              <a:lvl5pPr marL="2057400" indent="-228600" eaLnBrk="0" hangingPunct="0">
                <a:defRPr sz="1600" b="1">
                  <a:solidFill>
                    <a:schemeClr val="bg1"/>
                  </a:solidFill>
                  <a:latin typeface="Arial" charset="0"/>
                </a:defRPr>
              </a:lvl5pPr>
              <a:lvl6pPr marL="2514600" indent="-228600" eaLnBrk="0" fontAlgn="base" hangingPunct="0">
                <a:spcBef>
                  <a:spcPct val="0"/>
                </a:spcBef>
                <a:spcAft>
                  <a:spcPct val="0"/>
                </a:spcAft>
                <a:defRPr sz="1600" b="1">
                  <a:solidFill>
                    <a:schemeClr val="bg1"/>
                  </a:solidFill>
                  <a:latin typeface="Arial" charset="0"/>
                </a:defRPr>
              </a:lvl6pPr>
              <a:lvl7pPr marL="2971800" indent="-228600" eaLnBrk="0" fontAlgn="base" hangingPunct="0">
                <a:spcBef>
                  <a:spcPct val="0"/>
                </a:spcBef>
                <a:spcAft>
                  <a:spcPct val="0"/>
                </a:spcAft>
                <a:defRPr sz="1600" b="1">
                  <a:solidFill>
                    <a:schemeClr val="bg1"/>
                  </a:solidFill>
                  <a:latin typeface="Arial" charset="0"/>
                </a:defRPr>
              </a:lvl7pPr>
              <a:lvl8pPr marL="3429000" indent="-228600" eaLnBrk="0" fontAlgn="base" hangingPunct="0">
                <a:spcBef>
                  <a:spcPct val="0"/>
                </a:spcBef>
                <a:spcAft>
                  <a:spcPct val="0"/>
                </a:spcAft>
                <a:defRPr sz="1600" b="1">
                  <a:solidFill>
                    <a:schemeClr val="bg1"/>
                  </a:solidFill>
                  <a:latin typeface="Arial" charset="0"/>
                </a:defRPr>
              </a:lvl8pPr>
              <a:lvl9pPr marL="3886200" indent="-228600" eaLnBrk="0" fontAlgn="base" hangingPunct="0">
                <a:spcBef>
                  <a:spcPct val="0"/>
                </a:spcBef>
                <a:spcAft>
                  <a:spcPct val="0"/>
                </a:spcAft>
                <a:defRPr sz="1600" b="1">
                  <a:solidFill>
                    <a:schemeClr val="bg1"/>
                  </a:solidFill>
                  <a:latin typeface="Arial" charset="0"/>
                </a:defRPr>
              </a:lvl9pPr>
            </a:lstStyle>
            <a:p>
              <a:pPr eaLnBrk="1" hangingPunct="1"/>
              <a:r>
                <a:rPr lang="en-US" sz="1000">
                  <a:solidFill>
                    <a:srgbClr val="FF3300"/>
                  </a:solidFill>
                </a:rPr>
                <a:t>Prothrombin</a:t>
              </a:r>
            </a:p>
          </p:txBody>
        </p:sp>
        <p:grpSp>
          <p:nvGrpSpPr>
            <p:cNvPr id="19463" name="Group 24"/>
            <p:cNvGrpSpPr>
              <a:grpSpLocks/>
            </p:cNvGrpSpPr>
            <p:nvPr/>
          </p:nvGrpSpPr>
          <p:grpSpPr bwMode="auto">
            <a:xfrm>
              <a:off x="848" y="2658"/>
              <a:ext cx="3933" cy="307"/>
              <a:chOff x="848" y="2658"/>
              <a:chExt cx="3933" cy="307"/>
            </a:xfrm>
          </p:grpSpPr>
          <p:sp>
            <p:nvSpPr>
              <p:cNvPr id="19464" name="Text Box 25"/>
              <p:cNvSpPr txBox="1">
                <a:spLocks noChangeArrowheads="1"/>
              </p:cNvSpPr>
              <p:nvPr>
                <p:custDataLst>
                  <p:tags r:id="rId5"/>
                </p:custDataLst>
              </p:nvPr>
            </p:nvSpPr>
            <p:spPr bwMode="auto">
              <a:xfrm>
                <a:off x="2793" y="2685"/>
                <a:ext cx="428"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eaLnBrk="0" hangingPunct="0">
                  <a:defRPr sz="1600" b="1">
                    <a:solidFill>
                      <a:schemeClr val="bg1"/>
                    </a:solidFill>
                    <a:latin typeface="Arial" charset="0"/>
                  </a:defRPr>
                </a:lvl1pPr>
                <a:lvl2pPr marL="742950" indent="-285750" eaLnBrk="0" hangingPunct="0">
                  <a:defRPr sz="1600" b="1">
                    <a:solidFill>
                      <a:schemeClr val="bg1"/>
                    </a:solidFill>
                    <a:latin typeface="Arial" charset="0"/>
                  </a:defRPr>
                </a:lvl2pPr>
                <a:lvl3pPr marL="1143000" indent="-228600" eaLnBrk="0" hangingPunct="0">
                  <a:defRPr sz="1600" b="1">
                    <a:solidFill>
                      <a:schemeClr val="bg1"/>
                    </a:solidFill>
                    <a:latin typeface="Arial" charset="0"/>
                  </a:defRPr>
                </a:lvl3pPr>
                <a:lvl4pPr marL="1600200" indent="-228600" eaLnBrk="0" hangingPunct="0">
                  <a:defRPr sz="1600" b="1">
                    <a:solidFill>
                      <a:schemeClr val="bg1"/>
                    </a:solidFill>
                    <a:latin typeface="Arial" charset="0"/>
                  </a:defRPr>
                </a:lvl4pPr>
                <a:lvl5pPr marL="2057400" indent="-228600" eaLnBrk="0" hangingPunct="0">
                  <a:defRPr sz="1600" b="1">
                    <a:solidFill>
                      <a:schemeClr val="bg1"/>
                    </a:solidFill>
                    <a:latin typeface="Arial" charset="0"/>
                  </a:defRPr>
                </a:lvl5pPr>
                <a:lvl6pPr marL="2514600" indent="-228600" eaLnBrk="0" fontAlgn="base" hangingPunct="0">
                  <a:spcBef>
                    <a:spcPct val="0"/>
                  </a:spcBef>
                  <a:spcAft>
                    <a:spcPct val="0"/>
                  </a:spcAft>
                  <a:defRPr sz="1600" b="1">
                    <a:solidFill>
                      <a:schemeClr val="bg1"/>
                    </a:solidFill>
                    <a:latin typeface="Arial" charset="0"/>
                  </a:defRPr>
                </a:lvl6pPr>
                <a:lvl7pPr marL="2971800" indent="-228600" eaLnBrk="0" fontAlgn="base" hangingPunct="0">
                  <a:spcBef>
                    <a:spcPct val="0"/>
                  </a:spcBef>
                  <a:spcAft>
                    <a:spcPct val="0"/>
                  </a:spcAft>
                  <a:defRPr sz="1600" b="1">
                    <a:solidFill>
                      <a:schemeClr val="bg1"/>
                    </a:solidFill>
                    <a:latin typeface="Arial" charset="0"/>
                  </a:defRPr>
                </a:lvl7pPr>
                <a:lvl8pPr marL="3429000" indent="-228600" eaLnBrk="0" fontAlgn="base" hangingPunct="0">
                  <a:spcBef>
                    <a:spcPct val="0"/>
                  </a:spcBef>
                  <a:spcAft>
                    <a:spcPct val="0"/>
                  </a:spcAft>
                  <a:defRPr sz="1600" b="1">
                    <a:solidFill>
                      <a:schemeClr val="bg1"/>
                    </a:solidFill>
                    <a:latin typeface="Arial" charset="0"/>
                  </a:defRPr>
                </a:lvl8pPr>
                <a:lvl9pPr marL="3886200" indent="-228600" eaLnBrk="0" fontAlgn="base" hangingPunct="0">
                  <a:spcBef>
                    <a:spcPct val="0"/>
                  </a:spcBef>
                  <a:spcAft>
                    <a:spcPct val="0"/>
                  </a:spcAft>
                  <a:defRPr sz="1600" b="1">
                    <a:solidFill>
                      <a:schemeClr val="bg1"/>
                    </a:solidFill>
                    <a:latin typeface="Arial" charset="0"/>
                  </a:defRPr>
                </a:lvl9pPr>
              </a:lstStyle>
              <a:p>
                <a:pPr eaLnBrk="1" hangingPunct="1"/>
                <a:r>
                  <a:rPr lang="en-US" sz="900">
                    <a:solidFill>
                      <a:schemeClr val="accent2"/>
                    </a:solidFill>
                  </a:rPr>
                  <a:t>thrombin</a:t>
                </a:r>
              </a:p>
            </p:txBody>
          </p:sp>
          <p:grpSp>
            <p:nvGrpSpPr>
              <p:cNvPr id="19465" name="Group 26"/>
              <p:cNvGrpSpPr>
                <a:grpSpLocks/>
              </p:cNvGrpSpPr>
              <p:nvPr/>
            </p:nvGrpSpPr>
            <p:grpSpPr bwMode="auto">
              <a:xfrm>
                <a:off x="848" y="2658"/>
                <a:ext cx="3933" cy="307"/>
                <a:chOff x="848" y="2658"/>
                <a:chExt cx="3933" cy="307"/>
              </a:xfrm>
            </p:grpSpPr>
            <p:sp>
              <p:nvSpPr>
                <p:cNvPr id="19466" name="Line 27"/>
                <p:cNvSpPr>
                  <a:spLocks noChangeShapeType="1"/>
                </p:cNvSpPr>
                <p:nvPr>
                  <p:custDataLst>
                    <p:tags r:id="rId6"/>
                  </p:custDataLst>
                </p:nvPr>
              </p:nvSpPr>
              <p:spPr bwMode="auto">
                <a:xfrm>
                  <a:off x="2842" y="2832"/>
                  <a:ext cx="38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67" name="Text Box 28"/>
                <p:cNvSpPr txBox="1">
                  <a:spLocks noChangeArrowheads="1"/>
                </p:cNvSpPr>
                <p:nvPr>
                  <p:custDataLst>
                    <p:tags r:id="rId7"/>
                  </p:custDataLst>
                </p:nvPr>
              </p:nvSpPr>
              <p:spPr bwMode="auto">
                <a:xfrm>
                  <a:off x="1334" y="2756"/>
                  <a:ext cx="48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eaLnBrk="0" hangingPunct="0">
                    <a:defRPr sz="1600" b="1">
                      <a:solidFill>
                        <a:schemeClr val="bg1"/>
                      </a:solidFill>
                      <a:latin typeface="Arial" charset="0"/>
                    </a:defRPr>
                  </a:lvl1pPr>
                  <a:lvl2pPr marL="742950" indent="-285750" eaLnBrk="0" hangingPunct="0">
                    <a:defRPr sz="1600" b="1">
                      <a:solidFill>
                        <a:schemeClr val="bg1"/>
                      </a:solidFill>
                      <a:latin typeface="Arial" charset="0"/>
                    </a:defRPr>
                  </a:lvl2pPr>
                  <a:lvl3pPr marL="1143000" indent="-228600" eaLnBrk="0" hangingPunct="0">
                    <a:defRPr sz="1600" b="1">
                      <a:solidFill>
                        <a:schemeClr val="bg1"/>
                      </a:solidFill>
                      <a:latin typeface="Arial" charset="0"/>
                    </a:defRPr>
                  </a:lvl3pPr>
                  <a:lvl4pPr marL="1600200" indent="-228600" eaLnBrk="0" hangingPunct="0">
                    <a:defRPr sz="1600" b="1">
                      <a:solidFill>
                        <a:schemeClr val="bg1"/>
                      </a:solidFill>
                      <a:latin typeface="Arial" charset="0"/>
                    </a:defRPr>
                  </a:lvl4pPr>
                  <a:lvl5pPr marL="2057400" indent="-228600" eaLnBrk="0" hangingPunct="0">
                    <a:defRPr sz="1600" b="1">
                      <a:solidFill>
                        <a:schemeClr val="bg1"/>
                      </a:solidFill>
                      <a:latin typeface="Arial" charset="0"/>
                    </a:defRPr>
                  </a:lvl5pPr>
                  <a:lvl6pPr marL="2514600" indent="-228600" eaLnBrk="0" fontAlgn="base" hangingPunct="0">
                    <a:spcBef>
                      <a:spcPct val="0"/>
                    </a:spcBef>
                    <a:spcAft>
                      <a:spcPct val="0"/>
                    </a:spcAft>
                    <a:defRPr sz="1600" b="1">
                      <a:solidFill>
                        <a:schemeClr val="bg1"/>
                      </a:solidFill>
                      <a:latin typeface="Arial" charset="0"/>
                    </a:defRPr>
                  </a:lvl6pPr>
                  <a:lvl7pPr marL="2971800" indent="-228600" eaLnBrk="0" fontAlgn="base" hangingPunct="0">
                    <a:spcBef>
                      <a:spcPct val="0"/>
                    </a:spcBef>
                    <a:spcAft>
                      <a:spcPct val="0"/>
                    </a:spcAft>
                    <a:defRPr sz="1600" b="1">
                      <a:solidFill>
                        <a:schemeClr val="bg1"/>
                      </a:solidFill>
                      <a:latin typeface="Arial" charset="0"/>
                    </a:defRPr>
                  </a:lvl7pPr>
                  <a:lvl8pPr marL="3429000" indent="-228600" eaLnBrk="0" fontAlgn="base" hangingPunct="0">
                    <a:spcBef>
                      <a:spcPct val="0"/>
                    </a:spcBef>
                    <a:spcAft>
                      <a:spcPct val="0"/>
                    </a:spcAft>
                    <a:defRPr sz="1600" b="1">
                      <a:solidFill>
                        <a:schemeClr val="bg1"/>
                      </a:solidFill>
                      <a:latin typeface="Arial" charset="0"/>
                    </a:defRPr>
                  </a:lvl8pPr>
                  <a:lvl9pPr marL="3886200" indent="-228600" eaLnBrk="0" fontAlgn="base" hangingPunct="0">
                    <a:spcBef>
                      <a:spcPct val="0"/>
                    </a:spcBef>
                    <a:spcAft>
                      <a:spcPct val="0"/>
                    </a:spcAft>
                    <a:defRPr sz="1600" b="1">
                      <a:solidFill>
                        <a:schemeClr val="bg1"/>
                      </a:solidFill>
                      <a:latin typeface="Arial" charset="0"/>
                    </a:defRPr>
                  </a:lvl9pPr>
                </a:lstStyle>
                <a:p>
                  <a:pPr eaLnBrk="1" hangingPunct="1"/>
                  <a:r>
                    <a:rPr lang="en-US" sz="1000">
                      <a:solidFill>
                        <a:srgbClr val="FF3300"/>
                      </a:solidFill>
                    </a:rPr>
                    <a:t>Thrombin</a:t>
                  </a:r>
                </a:p>
              </p:txBody>
            </p:sp>
            <p:sp>
              <p:nvSpPr>
                <p:cNvPr id="19468" name="Text Box 29"/>
                <p:cNvSpPr txBox="1">
                  <a:spLocks noChangeArrowheads="1"/>
                </p:cNvSpPr>
                <p:nvPr>
                  <p:custDataLst>
                    <p:tags r:id="rId8"/>
                  </p:custDataLst>
                </p:nvPr>
              </p:nvSpPr>
              <p:spPr bwMode="auto">
                <a:xfrm>
                  <a:off x="2351" y="2750"/>
                  <a:ext cx="52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eaLnBrk="0" hangingPunct="0">
                    <a:defRPr sz="1600" b="1">
                      <a:solidFill>
                        <a:schemeClr val="bg1"/>
                      </a:solidFill>
                      <a:latin typeface="Arial" charset="0"/>
                    </a:defRPr>
                  </a:lvl1pPr>
                  <a:lvl2pPr marL="742950" indent="-285750" eaLnBrk="0" hangingPunct="0">
                    <a:defRPr sz="1600" b="1">
                      <a:solidFill>
                        <a:schemeClr val="bg1"/>
                      </a:solidFill>
                      <a:latin typeface="Arial" charset="0"/>
                    </a:defRPr>
                  </a:lvl2pPr>
                  <a:lvl3pPr marL="1143000" indent="-228600" eaLnBrk="0" hangingPunct="0">
                    <a:defRPr sz="1600" b="1">
                      <a:solidFill>
                        <a:schemeClr val="bg1"/>
                      </a:solidFill>
                      <a:latin typeface="Arial" charset="0"/>
                    </a:defRPr>
                  </a:lvl3pPr>
                  <a:lvl4pPr marL="1600200" indent="-228600" eaLnBrk="0" hangingPunct="0">
                    <a:defRPr sz="1600" b="1">
                      <a:solidFill>
                        <a:schemeClr val="bg1"/>
                      </a:solidFill>
                      <a:latin typeface="Arial" charset="0"/>
                    </a:defRPr>
                  </a:lvl4pPr>
                  <a:lvl5pPr marL="2057400" indent="-228600" eaLnBrk="0" hangingPunct="0">
                    <a:defRPr sz="1600" b="1">
                      <a:solidFill>
                        <a:schemeClr val="bg1"/>
                      </a:solidFill>
                      <a:latin typeface="Arial" charset="0"/>
                    </a:defRPr>
                  </a:lvl5pPr>
                  <a:lvl6pPr marL="2514600" indent="-228600" eaLnBrk="0" fontAlgn="base" hangingPunct="0">
                    <a:spcBef>
                      <a:spcPct val="0"/>
                    </a:spcBef>
                    <a:spcAft>
                      <a:spcPct val="0"/>
                    </a:spcAft>
                    <a:defRPr sz="1600" b="1">
                      <a:solidFill>
                        <a:schemeClr val="bg1"/>
                      </a:solidFill>
                      <a:latin typeface="Arial" charset="0"/>
                    </a:defRPr>
                  </a:lvl6pPr>
                  <a:lvl7pPr marL="2971800" indent="-228600" eaLnBrk="0" fontAlgn="base" hangingPunct="0">
                    <a:spcBef>
                      <a:spcPct val="0"/>
                    </a:spcBef>
                    <a:spcAft>
                      <a:spcPct val="0"/>
                    </a:spcAft>
                    <a:defRPr sz="1600" b="1">
                      <a:solidFill>
                        <a:schemeClr val="bg1"/>
                      </a:solidFill>
                      <a:latin typeface="Arial" charset="0"/>
                    </a:defRPr>
                  </a:lvl7pPr>
                  <a:lvl8pPr marL="3429000" indent="-228600" eaLnBrk="0" fontAlgn="base" hangingPunct="0">
                    <a:spcBef>
                      <a:spcPct val="0"/>
                    </a:spcBef>
                    <a:spcAft>
                      <a:spcPct val="0"/>
                    </a:spcAft>
                    <a:defRPr sz="1600" b="1">
                      <a:solidFill>
                        <a:schemeClr val="bg1"/>
                      </a:solidFill>
                      <a:latin typeface="Arial" charset="0"/>
                    </a:defRPr>
                  </a:lvl8pPr>
                  <a:lvl9pPr marL="3886200" indent="-228600" eaLnBrk="0" fontAlgn="base" hangingPunct="0">
                    <a:spcBef>
                      <a:spcPct val="0"/>
                    </a:spcBef>
                    <a:spcAft>
                      <a:spcPct val="0"/>
                    </a:spcAft>
                    <a:defRPr sz="1600" b="1">
                      <a:solidFill>
                        <a:schemeClr val="bg1"/>
                      </a:solidFill>
                      <a:latin typeface="Arial" charset="0"/>
                    </a:defRPr>
                  </a:lvl9pPr>
                </a:lstStyle>
                <a:p>
                  <a:pPr eaLnBrk="1" hangingPunct="1"/>
                  <a:r>
                    <a:rPr lang="en-US" sz="1000">
                      <a:solidFill>
                        <a:srgbClr val="FF3300"/>
                      </a:solidFill>
                    </a:rPr>
                    <a:t>Fibrinogen</a:t>
                  </a:r>
                </a:p>
              </p:txBody>
            </p:sp>
            <p:sp>
              <p:nvSpPr>
                <p:cNvPr id="19469" name="Text Box 30"/>
                <p:cNvSpPr txBox="1">
                  <a:spLocks noChangeArrowheads="1"/>
                </p:cNvSpPr>
                <p:nvPr>
                  <p:custDataLst>
                    <p:tags r:id="rId9"/>
                  </p:custDataLst>
                </p:nvPr>
              </p:nvSpPr>
              <p:spPr bwMode="auto">
                <a:xfrm>
                  <a:off x="3196" y="2756"/>
                  <a:ext cx="33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eaLnBrk="0" hangingPunct="0">
                    <a:defRPr sz="1600" b="1">
                      <a:solidFill>
                        <a:schemeClr val="bg1"/>
                      </a:solidFill>
                      <a:latin typeface="Arial" charset="0"/>
                    </a:defRPr>
                  </a:lvl1pPr>
                  <a:lvl2pPr marL="742950" indent="-285750" eaLnBrk="0" hangingPunct="0">
                    <a:defRPr sz="1600" b="1">
                      <a:solidFill>
                        <a:schemeClr val="bg1"/>
                      </a:solidFill>
                      <a:latin typeface="Arial" charset="0"/>
                    </a:defRPr>
                  </a:lvl2pPr>
                  <a:lvl3pPr marL="1143000" indent="-228600" eaLnBrk="0" hangingPunct="0">
                    <a:defRPr sz="1600" b="1">
                      <a:solidFill>
                        <a:schemeClr val="bg1"/>
                      </a:solidFill>
                      <a:latin typeface="Arial" charset="0"/>
                    </a:defRPr>
                  </a:lvl3pPr>
                  <a:lvl4pPr marL="1600200" indent="-228600" eaLnBrk="0" hangingPunct="0">
                    <a:defRPr sz="1600" b="1">
                      <a:solidFill>
                        <a:schemeClr val="bg1"/>
                      </a:solidFill>
                      <a:latin typeface="Arial" charset="0"/>
                    </a:defRPr>
                  </a:lvl4pPr>
                  <a:lvl5pPr marL="2057400" indent="-228600" eaLnBrk="0" hangingPunct="0">
                    <a:defRPr sz="1600" b="1">
                      <a:solidFill>
                        <a:schemeClr val="bg1"/>
                      </a:solidFill>
                      <a:latin typeface="Arial" charset="0"/>
                    </a:defRPr>
                  </a:lvl5pPr>
                  <a:lvl6pPr marL="2514600" indent="-228600" eaLnBrk="0" fontAlgn="base" hangingPunct="0">
                    <a:spcBef>
                      <a:spcPct val="0"/>
                    </a:spcBef>
                    <a:spcAft>
                      <a:spcPct val="0"/>
                    </a:spcAft>
                    <a:defRPr sz="1600" b="1">
                      <a:solidFill>
                        <a:schemeClr val="bg1"/>
                      </a:solidFill>
                      <a:latin typeface="Arial" charset="0"/>
                    </a:defRPr>
                  </a:lvl6pPr>
                  <a:lvl7pPr marL="2971800" indent="-228600" eaLnBrk="0" fontAlgn="base" hangingPunct="0">
                    <a:spcBef>
                      <a:spcPct val="0"/>
                    </a:spcBef>
                    <a:spcAft>
                      <a:spcPct val="0"/>
                    </a:spcAft>
                    <a:defRPr sz="1600" b="1">
                      <a:solidFill>
                        <a:schemeClr val="bg1"/>
                      </a:solidFill>
                      <a:latin typeface="Arial" charset="0"/>
                    </a:defRPr>
                  </a:lvl7pPr>
                  <a:lvl8pPr marL="3429000" indent="-228600" eaLnBrk="0" fontAlgn="base" hangingPunct="0">
                    <a:spcBef>
                      <a:spcPct val="0"/>
                    </a:spcBef>
                    <a:spcAft>
                      <a:spcPct val="0"/>
                    </a:spcAft>
                    <a:defRPr sz="1600" b="1">
                      <a:solidFill>
                        <a:schemeClr val="bg1"/>
                      </a:solidFill>
                      <a:latin typeface="Arial" charset="0"/>
                    </a:defRPr>
                  </a:lvl8pPr>
                  <a:lvl9pPr marL="3886200" indent="-228600" eaLnBrk="0" fontAlgn="base" hangingPunct="0">
                    <a:spcBef>
                      <a:spcPct val="0"/>
                    </a:spcBef>
                    <a:spcAft>
                      <a:spcPct val="0"/>
                    </a:spcAft>
                    <a:defRPr sz="1600" b="1">
                      <a:solidFill>
                        <a:schemeClr val="bg1"/>
                      </a:solidFill>
                      <a:latin typeface="Arial" charset="0"/>
                    </a:defRPr>
                  </a:lvl9pPr>
                </a:lstStyle>
                <a:p>
                  <a:pPr eaLnBrk="1" hangingPunct="1"/>
                  <a:r>
                    <a:rPr lang="en-US" sz="1000">
                      <a:solidFill>
                        <a:srgbClr val="FF3300"/>
                      </a:solidFill>
                    </a:rPr>
                    <a:t>Fibrin</a:t>
                  </a:r>
                </a:p>
              </p:txBody>
            </p:sp>
            <p:sp>
              <p:nvSpPr>
                <p:cNvPr id="19470" name="Text Box 31"/>
                <p:cNvSpPr txBox="1">
                  <a:spLocks noChangeArrowheads="1"/>
                </p:cNvSpPr>
                <p:nvPr>
                  <p:custDataLst>
                    <p:tags r:id="rId10"/>
                  </p:custDataLst>
                </p:nvPr>
              </p:nvSpPr>
              <p:spPr bwMode="auto">
                <a:xfrm>
                  <a:off x="3858" y="2748"/>
                  <a:ext cx="92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eaLnBrk="0" hangingPunct="0">
                    <a:defRPr sz="1600" b="1">
                      <a:solidFill>
                        <a:schemeClr val="bg1"/>
                      </a:solidFill>
                      <a:latin typeface="Arial" charset="0"/>
                    </a:defRPr>
                  </a:lvl1pPr>
                  <a:lvl2pPr marL="742950" indent="-285750" eaLnBrk="0" hangingPunct="0">
                    <a:defRPr sz="1600" b="1">
                      <a:solidFill>
                        <a:schemeClr val="bg1"/>
                      </a:solidFill>
                      <a:latin typeface="Arial" charset="0"/>
                    </a:defRPr>
                  </a:lvl2pPr>
                  <a:lvl3pPr marL="1143000" indent="-228600" eaLnBrk="0" hangingPunct="0">
                    <a:defRPr sz="1600" b="1">
                      <a:solidFill>
                        <a:schemeClr val="bg1"/>
                      </a:solidFill>
                      <a:latin typeface="Arial" charset="0"/>
                    </a:defRPr>
                  </a:lvl3pPr>
                  <a:lvl4pPr marL="1600200" indent="-228600" eaLnBrk="0" hangingPunct="0">
                    <a:defRPr sz="1600" b="1">
                      <a:solidFill>
                        <a:schemeClr val="bg1"/>
                      </a:solidFill>
                      <a:latin typeface="Arial" charset="0"/>
                    </a:defRPr>
                  </a:lvl4pPr>
                  <a:lvl5pPr marL="2057400" indent="-228600" eaLnBrk="0" hangingPunct="0">
                    <a:defRPr sz="1600" b="1">
                      <a:solidFill>
                        <a:schemeClr val="bg1"/>
                      </a:solidFill>
                      <a:latin typeface="Arial" charset="0"/>
                    </a:defRPr>
                  </a:lvl5pPr>
                  <a:lvl6pPr marL="2514600" indent="-228600" eaLnBrk="0" fontAlgn="base" hangingPunct="0">
                    <a:spcBef>
                      <a:spcPct val="0"/>
                    </a:spcBef>
                    <a:spcAft>
                      <a:spcPct val="0"/>
                    </a:spcAft>
                    <a:defRPr sz="1600" b="1">
                      <a:solidFill>
                        <a:schemeClr val="bg1"/>
                      </a:solidFill>
                      <a:latin typeface="Arial" charset="0"/>
                    </a:defRPr>
                  </a:lvl6pPr>
                  <a:lvl7pPr marL="2971800" indent="-228600" eaLnBrk="0" fontAlgn="base" hangingPunct="0">
                    <a:spcBef>
                      <a:spcPct val="0"/>
                    </a:spcBef>
                    <a:spcAft>
                      <a:spcPct val="0"/>
                    </a:spcAft>
                    <a:defRPr sz="1600" b="1">
                      <a:solidFill>
                        <a:schemeClr val="bg1"/>
                      </a:solidFill>
                      <a:latin typeface="Arial" charset="0"/>
                    </a:defRPr>
                  </a:lvl7pPr>
                  <a:lvl8pPr marL="3429000" indent="-228600" eaLnBrk="0" fontAlgn="base" hangingPunct="0">
                    <a:spcBef>
                      <a:spcPct val="0"/>
                    </a:spcBef>
                    <a:spcAft>
                      <a:spcPct val="0"/>
                    </a:spcAft>
                    <a:defRPr sz="1600" b="1">
                      <a:solidFill>
                        <a:schemeClr val="bg1"/>
                      </a:solidFill>
                      <a:latin typeface="Arial" charset="0"/>
                    </a:defRPr>
                  </a:lvl8pPr>
                  <a:lvl9pPr marL="3886200" indent="-228600" eaLnBrk="0" fontAlgn="base" hangingPunct="0">
                    <a:spcBef>
                      <a:spcPct val="0"/>
                    </a:spcBef>
                    <a:spcAft>
                      <a:spcPct val="0"/>
                    </a:spcAft>
                    <a:defRPr sz="1600" b="1">
                      <a:solidFill>
                        <a:schemeClr val="bg1"/>
                      </a:solidFill>
                      <a:latin typeface="Arial" charset="0"/>
                    </a:defRPr>
                  </a:lvl9pPr>
                </a:lstStyle>
                <a:p>
                  <a:pPr eaLnBrk="1" hangingPunct="1"/>
                  <a:r>
                    <a:rPr lang="en-US" sz="1000">
                      <a:solidFill>
                        <a:srgbClr val="FF3300"/>
                      </a:solidFill>
                    </a:rPr>
                    <a:t>Fibrin polymerization</a:t>
                  </a:r>
                </a:p>
              </p:txBody>
            </p:sp>
            <p:sp>
              <p:nvSpPr>
                <p:cNvPr id="19471" name="Line 32"/>
                <p:cNvSpPr>
                  <a:spLocks noChangeShapeType="1"/>
                </p:cNvSpPr>
                <p:nvPr>
                  <p:custDataLst>
                    <p:tags r:id="rId11"/>
                  </p:custDataLst>
                </p:nvPr>
              </p:nvSpPr>
              <p:spPr bwMode="auto">
                <a:xfrm>
                  <a:off x="970" y="2832"/>
                  <a:ext cx="38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72" name="Line 33"/>
                <p:cNvSpPr>
                  <a:spLocks noChangeShapeType="1"/>
                </p:cNvSpPr>
                <p:nvPr>
                  <p:custDataLst>
                    <p:tags r:id="rId12"/>
                  </p:custDataLst>
                </p:nvPr>
              </p:nvSpPr>
              <p:spPr bwMode="auto">
                <a:xfrm>
                  <a:off x="3504" y="2832"/>
                  <a:ext cx="38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73" name="Text Box 34"/>
                <p:cNvSpPr txBox="1">
                  <a:spLocks noChangeArrowheads="1"/>
                </p:cNvSpPr>
                <p:nvPr>
                  <p:custDataLst>
                    <p:tags r:id="rId13"/>
                  </p:custDataLst>
                </p:nvPr>
              </p:nvSpPr>
              <p:spPr bwMode="auto">
                <a:xfrm>
                  <a:off x="848" y="2658"/>
                  <a:ext cx="64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eaLnBrk="0" hangingPunct="0">
                    <a:defRPr sz="1600" b="1">
                      <a:solidFill>
                        <a:schemeClr val="bg1"/>
                      </a:solidFill>
                      <a:latin typeface="Arial" charset="0"/>
                    </a:defRPr>
                  </a:lvl1pPr>
                  <a:lvl2pPr marL="742950" indent="-285750" eaLnBrk="0" hangingPunct="0">
                    <a:defRPr sz="1600" b="1">
                      <a:solidFill>
                        <a:schemeClr val="bg1"/>
                      </a:solidFill>
                      <a:latin typeface="Arial" charset="0"/>
                    </a:defRPr>
                  </a:lvl2pPr>
                  <a:lvl3pPr marL="1143000" indent="-228600" eaLnBrk="0" hangingPunct="0">
                    <a:defRPr sz="1600" b="1">
                      <a:solidFill>
                        <a:schemeClr val="bg1"/>
                      </a:solidFill>
                      <a:latin typeface="Arial" charset="0"/>
                    </a:defRPr>
                  </a:lvl3pPr>
                  <a:lvl4pPr marL="1600200" indent="-228600" eaLnBrk="0" hangingPunct="0">
                    <a:defRPr sz="1600" b="1">
                      <a:solidFill>
                        <a:schemeClr val="bg1"/>
                      </a:solidFill>
                      <a:latin typeface="Arial" charset="0"/>
                    </a:defRPr>
                  </a:lvl4pPr>
                  <a:lvl5pPr marL="2057400" indent="-228600" eaLnBrk="0" hangingPunct="0">
                    <a:defRPr sz="1600" b="1">
                      <a:solidFill>
                        <a:schemeClr val="bg1"/>
                      </a:solidFill>
                      <a:latin typeface="Arial" charset="0"/>
                    </a:defRPr>
                  </a:lvl5pPr>
                  <a:lvl6pPr marL="2514600" indent="-228600" eaLnBrk="0" fontAlgn="base" hangingPunct="0">
                    <a:spcBef>
                      <a:spcPct val="0"/>
                    </a:spcBef>
                    <a:spcAft>
                      <a:spcPct val="0"/>
                    </a:spcAft>
                    <a:defRPr sz="1600" b="1">
                      <a:solidFill>
                        <a:schemeClr val="bg1"/>
                      </a:solidFill>
                      <a:latin typeface="Arial" charset="0"/>
                    </a:defRPr>
                  </a:lvl6pPr>
                  <a:lvl7pPr marL="2971800" indent="-228600" eaLnBrk="0" fontAlgn="base" hangingPunct="0">
                    <a:spcBef>
                      <a:spcPct val="0"/>
                    </a:spcBef>
                    <a:spcAft>
                      <a:spcPct val="0"/>
                    </a:spcAft>
                    <a:defRPr sz="1600" b="1">
                      <a:solidFill>
                        <a:schemeClr val="bg1"/>
                      </a:solidFill>
                      <a:latin typeface="Arial" charset="0"/>
                    </a:defRPr>
                  </a:lvl7pPr>
                  <a:lvl8pPr marL="3429000" indent="-228600" eaLnBrk="0" fontAlgn="base" hangingPunct="0">
                    <a:spcBef>
                      <a:spcPct val="0"/>
                    </a:spcBef>
                    <a:spcAft>
                      <a:spcPct val="0"/>
                    </a:spcAft>
                    <a:defRPr sz="1600" b="1">
                      <a:solidFill>
                        <a:schemeClr val="bg1"/>
                      </a:solidFill>
                      <a:latin typeface="Arial" charset="0"/>
                    </a:defRPr>
                  </a:lvl8pPr>
                  <a:lvl9pPr marL="3886200" indent="-228600" eaLnBrk="0" fontAlgn="base" hangingPunct="0">
                    <a:spcBef>
                      <a:spcPct val="0"/>
                    </a:spcBef>
                    <a:spcAft>
                      <a:spcPct val="0"/>
                    </a:spcAft>
                    <a:defRPr sz="1600" b="1">
                      <a:solidFill>
                        <a:schemeClr val="bg1"/>
                      </a:solidFill>
                      <a:latin typeface="Arial" charset="0"/>
                    </a:defRPr>
                  </a:lvl9pPr>
                </a:lstStyle>
                <a:p>
                  <a:pPr eaLnBrk="1" hangingPunct="1"/>
                  <a:r>
                    <a:rPr lang="en-US" sz="900">
                      <a:solidFill>
                        <a:schemeClr val="accent2"/>
                      </a:solidFill>
                    </a:rPr>
                    <a:t>thromboplastin</a:t>
                  </a:r>
                </a:p>
              </p:txBody>
            </p:sp>
            <p:sp>
              <p:nvSpPr>
                <p:cNvPr id="19474" name="Text Box 35"/>
                <p:cNvSpPr txBox="1">
                  <a:spLocks noChangeArrowheads="1"/>
                </p:cNvSpPr>
                <p:nvPr>
                  <p:custDataLst>
                    <p:tags r:id="rId14"/>
                  </p:custDataLst>
                </p:nvPr>
              </p:nvSpPr>
              <p:spPr bwMode="auto">
                <a:xfrm>
                  <a:off x="2890" y="2821"/>
                  <a:ext cx="26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eaLnBrk="0" hangingPunct="0">
                    <a:defRPr sz="1600" b="1">
                      <a:solidFill>
                        <a:schemeClr val="bg1"/>
                      </a:solidFill>
                      <a:latin typeface="Arial" charset="0"/>
                    </a:defRPr>
                  </a:lvl1pPr>
                  <a:lvl2pPr marL="742950" indent="-285750" eaLnBrk="0" hangingPunct="0">
                    <a:defRPr sz="1600" b="1">
                      <a:solidFill>
                        <a:schemeClr val="bg1"/>
                      </a:solidFill>
                      <a:latin typeface="Arial" charset="0"/>
                    </a:defRPr>
                  </a:lvl2pPr>
                  <a:lvl3pPr marL="1143000" indent="-228600" eaLnBrk="0" hangingPunct="0">
                    <a:defRPr sz="1600" b="1">
                      <a:solidFill>
                        <a:schemeClr val="bg1"/>
                      </a:solidFill>
                      <a:latin typeface="Arial" charset="0"/>
                    </a:defRPr>
                  </a:lvl3pPr>
                  <a:lvl4pPr marL="1600200" indent="-228600" eaLnBrk="0" hangingPunct="0">
                    <a:defRPr sz="1600" b="1">
                      <a:solidFill>
                        <a:schemeClr val="bg1"/>
                      </a:solidFill>
                      <a:latin typeface="Arial" charset="0"/>
                    </a:defRPr>
                  </a:lvl4pPr>
                  <a:lvl5pPr marL="2057400" indent="-228600" eaLnBrk="0" hangingPunct="0">
                    <a:defRPr sz="1600" b="1">
                      <a:solidFill>
                        <a:schemeClr val="bg1"/>
                      </a:solidFill>
                      <a:latin typeface="Arial" charset="0"/>
                    </a:defRPr>
                  </a:lvl5pPr>
                  <a:lvl6pPr marL="2514600" indent="-228600" eaLnBrk="0" fontAlgn="base" hangingPunct="0">
                    <a:spcBef>
                      <a:spcPct val="0"/>
                    </a:spcBef>
                    <a:spcAft>
                      <a:spcPct val="0"/>
                    </a:spcAft>
                    <a:defRPr sz="1600" b="1">
                      <a:solidFill>
                        <a:schemeClr val="bg1"/>
                      </a:solidFill>
                      <a:latin typeface="Arial" charset="0"/>
                    </a:defRPr>
                  </a:lvl6pPr>
                  <a:lvl7pPr marL="2971800" indent="-228600" eaLnBrk="0" fontAlgn="base" hangingPunct="0">
                    <a:spcBef>
                      <a:spcPct val="0"/>
                    </a:spcBef>
                    <a:spcAft>
                      <a:spcPct val="0"/>
                    </a:spcAft>
                    <a:defRPr sz="1600" b="1">
                      <a:solidFill>
                        <a:schemeClr val="bg1"/>
                      </a:solidFill>
                      <a:latin typeface="Arial" charset="0"/>
                    </a:defRPr>
                  </a:lvl7pPr>
                  <a:lvl8pPr marL="3429000" indent="-228600" eaLnBrk="0" fontAlgn="base" hangingPunct="0">
                    <a:spcBef>
                      <a:spcPct val="0"/>
                    </a:spcBef>
                    <a:spcAft>
                      <a:spcPct val="0"/>
                    </a:spcAft>
                    <a:defRPr sz="1600" b="1">
                      <a:solidFill>
                        <a:schemeClr val="bg1"/>
                      </a:solidFill>
                      <a:latin typeface="Arial" charset="0"/>
                    </a:defRPr>
                  </a:lvl8pPr>
                  <a:lvl9pPr marL="3886200" indent="-228600" eaLnBrk="0" fontAlgn="base" hangingPunct="0">
                    <a:spcBef>
                      <a:spcPct val="0"/>
                    </a:spcBef>
                    <a:spcAft>
                      <a:spcPct val="0"/>
                    </a:spcAft>
                    <a:defRPr sz="1600" b="1">
                      <a:solidFill>
                        <a:schemeClr val="bg1"/>
                      </a:solidFill>
                      <a:latin typeface="Arial" charset="0"/>
                    </a:defRPr>
                  </a:lvl9pPr>
                </a:lstStyle>
                <a:p>
                  <a:pPr eaLnBrk="1" hangingPunct="1"/>
                  <a:r>
                    <a:rPr lang="en-US" sz="900">
                      <a:solidFill>
                        <a:schemeClr val="accent2"/>
                      </a:solidFill>
                    </a:rPr>
                    <a:t>Ca</a:t>
                  </a:r>
                  <a:r>
                    <a:rPr lang="en-US" sz="900" baseline="30000">
                      <a:solidFill>
                        <a:schemeClr val="accent2"/>
                      </a:solidFill>
                    </a:rPr>
                    <a:t>++</a:t>
                  </a:r>
                  <a:endParaRPr lang="en-US" sz="900">
                    <a:solidFill>
                      <a:schemeClr val="accent2"/>
                    </a:solidFill>
                  </a:endParaRPr>
                </a:p>
              </p:txBody>
            </p:sp>
          </p:grpSp>
        </p:grpSp>
      </p:grpSp>
    </p:spTree>
    <p:extLst>
      <p:ext uri="{BB962C8B-B14F-4D97-AF65-F5344CB8AC3E}">
        <p14:creationId xmlns:p14="http://schemas.microsoft.com/office/powerpoint/2010/main" val="1312296835"/>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Endothelial modulation of clotting</a:t>
            </a:r>
            <a:endParaRPr lang="en-US" dirty="0"/>
          </a:p>
        </p:txBody>
      </p:sp>
      <p:sp>
        <p:nvSpPr>
          <p:cNvPr id="3" name="Content Placeholder 2"/>
          <p:cNvSpPr>
            <a:spLocks noGrp="1"/>
          </p:cNvSpPr>
          <p:nvPr>
            <p:ph idx="1"/>
          </p:nvPr>
        </p:nvSpPr>
        <p:spPr>
          <a:xfrm>
            <a:off x="457200" y="1600200"/>
            <a:ext cx="4114800" cy="4525963"/>
          </a:xfrm>
        </p:spPr>
        <p:txBody>
          <a:bodyPr>
            <a:normAutofit fontScale="92500" lnSpcReduction="20000"/>
          </a:bodyPr>
          <a:lstStyle/>
          <a:p>
            <a:pPr marL="0" indent="0">
              <a:buNone/>
            </a:pPr>
            <a:r>
              <a:rPr lang="en-US" sz="2000" dirty="0" smtClean="0"/>
              <a:t>Antithrombotic properties</a:t>
            </a:r>
          </a:p>
          <a:p>
            <a:pPr lvl="1"/>
            <a:r>
              <a:rPr lang="en-US" sz="1800" dirty="0" smtClean="0"/>
              <a:t>Antiplatelet effects:</a:t>
            </a:r>
          </a:p>
          <a:p>
            <a:pPr lvl="2"/>
            <a:r>
              <a:rPr lang="en-US" sz="1600" dirty="0" smtClean="0"/>
              <a:t>Endothelial prostacyclin (PGI</a:t>
            </a:r>
            <a:r>
              <a:rPr lang="en-US" sz="1600" baseline="-25000" dirty="0" smtClean="0"/>
              <a:t>2</a:t>
            </a:r>
            <a:r>
              <a:rPr lang="en-US" sz="1600" dirty="0" smtClean="0"/>
              <a:t>) and Nitric Oxide inhibit platelet aggregation</a:t>
            </a:r>
          </a:p>
          <a:p>
            <a:pPr lvl="2"/>
            <a:r>
              <a:rPr lang="en-US" sz="1600" dirty="0" err="1" smtClean="0"/>
              <a:t>ADPase</a:t>
            </a:r>
            <a:r>
              <a:rPr lang="en-US" sz="1600" dirty="0" smtClean="0"/>
              <a:t>: degrades ADP thus inhibiting platelet aggregation</a:t>
            </a:r>
          </a:p>
          <a:p>
            <a:pPr lvl="1"/>
            <a:r>
              <a:rPr lang="en-US" sz="1800" dirty="0" smtClean="0"/>
              <a:t>Anticoagulant effects:</a:t>
            </a:r>
          </a:p>
          <a:p>
            <a:pPr lvl="2"/>
            <a:r>
              <a:rPr lang="en-US" sz="1600" dirty="0" smtClean="0"/>
              <a:t>Heparin-like co-factors mediate </a:t>
            </a:r>
            <a:r>
              <a:rPr lang="en-US" sz="1600" i="1" dirty="0" err="1" smtClean="0"/>
              <a:t>antithrombin</a:t>
            </a:r>
            <a:r>
              <a:rPr lang="en-US" sz="1600" i="1" dirty="0" smtClean="0"/>
              <a:t> III </a:t>
            </a:r>
            <a:r>
              <a:rPr lang="en-US" sz="1600" dirty="0" smtClean="0"/>
              <a:t>inactivation of thrombin</a:t>
            </a:r>
          </a:p>
          <a:p>
            <a:pPr lvl="2"/>
            <a:r>
              <a:rPr lang="en-US" sz="1600" i="1" dirty="0" err="1" smtClean="0"/>
              <a:t>Thrombomodulin</a:t>
            </a:r>
            <a:r>
              <a:rPr lang="en-US" sz="1600" dirty="0" smtClean="0"/>
              <a:t> binds and </a:t>
            </a:r>
            <a:r>
              <a:rPr lang="en-US" sz="1600" u="sng" dirty="0" smtClean="0"/>
              <a:t>converts</a:t>
            </a:r>
            <a:r>
              <a:rPr lang="en-US" sz="1600" dirty="0" smtClean="0"/>
              <a:t> thrombin to an </a:t>
            </a:r>
            <a:r>
              <a:rPr lang="en-US" sz="1600" u="sng" dirty="0" smtClean="0"/>
              <a:t>anticoagulant</a:t>
            </a:r>
            <a:r>
              <a:rPr lang="en-US" sz="1600" dirty="0" smtClean="0"/>
              <a:t> enzyme that activates protein (which then inactivates downstream clotting factors)</a:t>
            </a:r>
          </a:p>
          <a:p>
            <a:pPr lvl="1"/>
            <a:r>
              <a:rPr lang="en-US" sz="1800" dirty="0" err="1" smtClean="0"/>
              <a:t>Fibrinolytic</a:t>
            </a:r>
            <a:r>
              <a:rPr lang="en-US" sz="1800" dirty="0" smtClean="0"/>
              <a:t> effects:</a:t>
            </a:r>
          </a:p>
          <a:p>
            <a:pPr lvl="2"/>
            <a:r>
              <a:rPr lang="en-US" sz="1600" i="1" dirty="0" smtClean="0"/>
              <a:t>tissue plasminogen activator </a:t>
            </a:r>
            <a:r>
              <a:rPr lang="en-US" sz="1600" dirty="0" smtClean="0"/>
              <a:t>(</a:t>
            </a:r>
            <a:r>
              <a:rPr lang="en-US" sz="1600" dirty="0" err="1" smtClean="0"/>
              <a:t>tPA</a:t>
            </a:r>
            <a:r>
              <a:rPr lang="en-US" sz="1600" dirty="0" smtClean="0"/>
              <a:t>) activates plasmin which promotes </a:t>
            </a:r>
            <a:r>
              <a:rPr lang="en-US" sz="1600" dirty="0" err="1" smtClean="0"/>
              <a:t>lysis</a:t>
            </a:r>
            <a:r>
              <a:rPr lang="en-US" sz="1600" dirty="0" smtClean="0"/>
              <a:t> of clots</a:t>
            </a:r>
          </a:p>
          <a:p>
            <a:endParaRPr lang="en-US" sz="2000" dirty="0"/>
          </a:p>
        </p:txBody>
      </p:sp>
      <p:pic>
        <p:nvPicPr>
          <p:cNvPr id="2050" name="Picture 2" descr="C:\Users\jvelkey\Documents\TEACHING\Pathology\robbinsBasicPath-images\Chapter04\S9781416029731-004-f007.jpg"/>
          <p:cNvPicPr>
            <a:picLocks noChangeAspect="1" noChangeArrowheads="1"/>
          </p:cNvPicPr>
          <p:nvPr/>
        </p:nvPicPr>
        <p:blipFill rotWithShape="1">
          <a:blip r:embed="rId2">
            <a:extLst>
              <a:ext uri="{28A0092B-C50C-407E-A947-70E740481C1C}">
                <a14:useLocalDpi xmlns:a14="http://schemas.microsoft.com/office/drawing/2010/main" val="0"/>
              </a:ext>
            </a:extLst>
          </a:blip>
          <a:srcRect b="50000"/>
          <a:stretch/>
        </p:blipFill>
        <p:spPr bwMode="auto">
          <a:xfrm>
            <a:off x="4539114" y="1828800"/>
            <a:ext cx="4598126"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10994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9762"/>
          </a:xfrm>
        </p:spPr>
        <p:txBody>
          <a:bodyPr>
            <a:normAutofit fontScale="90000"/>
          </a:bodyPr>
          <a:lstStyle/>
          <a:p>
            <a:r>
              <a:rPr lang="en-US" b="1" dirty="0" smtClean="0"/>
              <a:t>Fluid Homeostasis</a:t>
            </a:r>
            <a:endParaRPr lang="en-US" b="1" dirty="0"/>
          </a:p>
        </p:txBody>
      </p:sp>
      <p:sp>
        <p:nvSpPr>
          <p:cNvPr id="3" name="Content Placeholder 2"/>
          <p:cNvSpPr>
            <a:spLocks noGrp="1"/>
          </p:cNvSpPr>
          <p:nvPr>
            <p:ph idx="1"/>
          </p:nvPr>
        </p:nvSpPr>
        <p:spPr>
          <a:xfrm>
            <a:off x="457200" y="609600"/>
            <a:ext cx="8229600" cy="1057275"/>
          </a:xfrm>
        </p:spPr>
        <p:txBody>
          <a:bodyPr/>
          <a:lstStyle/>
          <a:p>
            <a:pPr marL="0" indent="0" algn="ctr">
              <a:buNone/>
            </a:pPr>
            <a:r>
              <a:rPr lang="en-US" dirty="0" smtClean="0"/>
              <a:t>Total extracellular tissue fluid volume  </a:t>
            </a:r>
          </a:p>
          <a:p>
            <a:pPr marL="0" indent="0" algn="ctr">
              <a:buNone/>
            </a:pPr>
            <a:r>
              <a:rPr lang="en-US" sz="2000" b="1" dirty="0" smtClean="0"/>
              <a:t> = hydrostatic pressure  </a:t>
            </a:r>
            <a:r>
              <a:rPr lang="en-US" sz="2000" dirty="0" smtClean="0"/>
              <a:t>– [</a:t>
            </a:r>
            <a:r>
              <a:rPr lang="en-US" sz="2000" b="1" dirty="0" smtClean="0"/>
              <a:t>colloid osmotic pressure </a:t>
            </a:r>
            <a:r>
              <a:rPr lang="en-US" sz="2000" dirty="0" smtClean="0"/>
              <a:t>+ </a:t>
            </a:r>
            <a:r>
              <a:rPr lang="en-US" sz="2000" b="1" dirty="0" smtClean="0"/>
              <a:t>lymphatic drainage</a:t>
            </a:r>
            <a:r>
              <a:rPr lang="en-US" sz="2000" dirty="0" smtClean="0"/>
              <a:t>]</a:t>
            </a:r>
            <a:endParaRPr lang="en-US" sz="2000" dirty="0"/>
          </a:p>
        </p:txBody>
      </p:sp>
      <p:pic>
        <p:nvPicPr>
          <p:cNvPr id="1026" name="Picture 2" descr="C:\Users\jvelkey\Documents\TEACHING\Pathology\robbinsBasicPath-images\Chapter04\S9781416029731-004-f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4023" y="1676400"/>
            <a:ext cx="5688336" cy="4572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482611" y="6334780"/>
            <a:ext cx="6180538" cy="523220"/>
          </a:xfrm>
          <a:prstGeom prst="rect">
            <a:avLst/>
          </a:prstGeom>
          <a:noFill/>
        </p:spPr>
        <p:txBody>
          <a:bodyPr wrap="none" rtlCol="0">
            <a:spAutoFit/>
          </a:bodyPr>
          <a:lstStyle/>
          <a:p>
            <a:r>
              <a:rPr lang="en-US" sz="2800" b="1" dirty="0" smtClean="0"/>
              <a:t>Disruption in fluid homeostasis = edema</a:t>
            </a:r>
            <a:endParaRPr lang="en-US" sz="2800" b="1" dirty="0"/>
          </a:p>
        </p:txBody>
      </p:sp>
    </p:spTree>
    <p:extLst>
      <p:ext uri="{BB962C8B-B14F-4D97-AF65-F5344CB8AC3E}">
        <p14:creationId xmlns:p14="http://schemas.microsoft.com/office/powerpoint/2010/main" val="42292312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Endothelial modulation of clotting</a:t>
            </a:r>
            <a:endParaRPr lang="en-US" dirty="0"/>
          </a:p>
        </p:txBody>
      </p:sp>
      <p:sp>
        <p:nvSpPr>
          <p:cNvPr id="3" name="Content Placeholder 2"/>
          <p:cNvSpPr>
            <a:spLocks noGrp="1"/>
          </p:cNvSpPr>
          <p:nvPr>
            <p:ph idx="1"/>
          </p:nvPr>
        </p:nvSpPr>
        <p:spPr>
          <a:xfrm>
            <a:off x="457200" y="1600200"/>
            <a:ext cx="4081914" cy="4525963"/>
          </a:xfrm>
        </p:spPr>
        <p:txBody>
          <a:bodyPr>
            <a:normAutofit/>
          </a:bodyPr>
          <a:lstStyle/>
          <a:p>
            <a:pPr marL="0" indent="0">
              <a:buNone/>
            </a:pPr>
            <a:r>
              <a:rPr lang="en-US" sz="2000" dirty="0" err="1" smtClean="0"/>
              <a:t>Prothrombotic</a:t>
            </a:r>
            <a:r>
              <a:rPr lang="en-US" sz="2000" dirty="0" smtClean="0"/>
              <a:t> properties</a:t>
            </a:r>
          </a:p>
          <a:p>
            <a:pPr lvl="1"/>
            <a:r>
              <a:rPr lang="en-US" sz="1800" dirty="0"/>
              <a:t>v</a:t>
            </a:r>
            <a:r>
              <a:rPr lang="en-US" sz="1800" dirty="0" smtClean="0"/>
              <a:t>on </a:t>
            </a:r>
            <a:r>
              <a:rPr lang="en-US" sz="1800" dirty="0" err="1" smtClean="0"/>
              <a:t>Willebrand</a:t>
            </a:r>
            <a:r>
              <a:rPr lang="en-US" sz="1800" dirty="0" smtClean="0"/>
              <a:t> Factor:</a:t>
            </a:r>
          </a:p>
          <a:p>
            <a:pPr lvl="2"/>
            <a:r>
              <a:rPr lang="en-US" sz="1400" dirty="0" smtClean="0"/>
              <a:t>Cofactor made by endothelial cells and bound to underlying collagen; when exposed allows platelets to bind to collagen and start to aggregate</a:t>
            </a:r>
          </a:p>
          <a:p>
            <a:pPr lvl="1"/>
            <a:r>
              <a:rPr lang="en-US" sz="1800" dirty="0" smtClean="0"/>
              <a:t>Tissue factor:</a:t>
            </a:r>
          </a:p>
          <a:p>
            <a:pPr lvl="2"/>
            <a:r>
              <a:rPr lang="en-US" sz="1400" dirty="0" smtClean="0"/>
              <a:t>Activates clotting cascade</a:t>
            </a:r>
          </a:p>
          <a:p>
            <a:pPr lvl="2"/>
            <a:r>
              <a:rPr lang="en-US" sz="1400" dirty="0" smtClean="0"/>
              <a:t>Induced by </a:t>
            </a:r>
            <a:r>
              <a:rPr lang="en-US" sz="1400" dirty="0" err="1" smtClean="0"/>
              <a:t>proinflammatory</a:t>
            </a:r>
            <a:r>
              <a:rPr lang="en-US" sz="1400" dirty="0" smtClean="0"/>
              <a:t> cytokines such as IL-1 and TNF</a:t>
            </a:r>
          </a:p>
          <a:p>
            <a:pPr lvl="1"/>
            <a:r>
              <a:rPr lang="en-US" sz="1800" dirty="0" smtClean="0"/>
              <a:t>Plasminogen activator inhibitors (PAIs):</a:t>
            </a:r>
          </a:p>
          <a:p>
            <a:pPr lvl="2"/>
            <a:r>
              <a:rPr lang="en-US" sz="1400" b="1" u="sng" dirty="0" smtClean="0"/>
              <a:t>Prevents</a:t>
            </a:r>
            <a:r>
              <a:rPr lang="en-US" sz="1400" i="1" dirty="0" smtClean="0"/>
              <a:t> </a:t>
            </a:r>
            <a:r>
              <a:rPr lang="en-US" sz="1400" dirty="0" smtClean="0"/>
              <a:t>cleavage of plasminogen into active plasmin, thus inhibiting fibrinolysis</a:t>
            </a:r>
          </a:p>
        </p:txBody>
      </p:sp>
      <p:pic>
        <p:nvPicPr>
          <p:cNvPr id="2050" name="Picture 2" descr="C:\Users\jvelkey\Documents\TEACHING\Pathology\robbinsBasicPath-images\Chapter04\S9781416029731-004-f007.jpg"/>
          <p:cNvPicPr>
            <a:picLocks noChangeAspect="1" noChangeArrowheads="1"/>
          </p:cNvPicPr>
          <p:nvPr/>
        </p:nvPicPr>
        <p:blipFill rotWithShape="1">
          <a:blip r:embed="rId2">
            <a:extLst>
              <a:ext uri="{28A0092B-C50C-407E-A947-70E740481C1C}">
                <a14:useLocalDpi xmlns:a14="http://schemas.microsoft.com/office/drawing/2010/main" val="0"/>
              </a:ext>
            </a:extLst>
          </a:blip>
          <a:srcRect l="-715" t="49978" r="715" b="2259"/>
          <a:stretch/>
        </p:blipFill>
        <p:spPr bwMode="auto">
          <a:xfrm>
            <a:off x="4539114" y="2068629"/>
            <a:ext cx="4598126" cy="3493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16226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jvelkey\Documents\TEACHING\Pathology\robbinsBasicPath-images\Chapter04\S9781416029731-004-f0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914400"/>
            <a:ext cx="5805891" cy="393349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76200"/>
            <a:ext cx="9144000" cy="715962"/>
          </a:xfrm>
        </p:spPr>
        <p:txBody>
          <a:bodyPr>
            <a:noAutofit/>
          </a:bodyPr>
          <a:lstStyle/>
          <a:p>
            <a:r>
              <a:rPr lang="en-US" sz="3200" dirty="0" smtClean="0"/>
              <a:t>Perturbations in hemostasis result in </a:t>
            </a:r>
            <a:r>
              <a:rPr lang="en-US" sz="3200" b="1" u="sng" dirty="0" smtClean="0"/>
              <a:t>thrombosis</a:t>
            </a:r>
            <a:endParaRPr lang="en-US" sz="3200" b="1" u="sng" dirty="0"/>
          </a:p>
        </p:txBody>
      </p:sp>
      <p:sp>
        <p:nvSpPr>
          <p:cNvPr id="3" name="Content Placeholder 2"/>
          <p:cNvSpPr>
            <a:spLocks noGrp="1"/>
          </p:cNvSpPr>
          <p:nvPr>
            <p:ph idx="1"/>
          </p:nvPr>
        </p:nvSpPr>
        <p:spPr>
          <a:xfrm>
            <a:off x="5074645" y="3429000"/>
            <a:ext cx="2209800" cy="457200"/>
          </a:xfrm>
        </p:spPr>
        <p:txBody>
          <a:bodyPr>
            <a:normAutofit/>
          </a:bodyPr>
          <a:lstStyle/>
          <a:p>
            <a:pPr marL="0" indent="0" algn="ctr">
              <a:buNone/>
            </a:pPr>
            <a:r>
              <a:rPr lang="en-US" sz="2000" dirty="0" smtClean="0"/>
              <a:t>Virchow’s triad</a:t>
            </a:r>
          </a:p>
          <a:p>
            <a:pPr marL="0" indent="0" algn="ctr">
              <a:buNone/>
            </a:pPr>
            <a:endParaRPr lang="en-US" sz="2000" dirty="0"/>
          </a:p>
        </p:txBody>
      </p:sp>
      <p:sp>
        <p:nvSpPr>
          <p:cNvPr id="4" name="TextBox 3"/>
          <p:cNvSpPr txBox="1"/>
          <p:nvPr/>
        </p:nvSpPr>
        <p:spPr>
          <a:xfrm>
            <a:off x="228600" y="990600"/>
            <a:ext cx="3048000" cy="1600438"/>
          </a:xfrm>
          <a:prstGeom prst="rect">
            <a:avLst/>
          </a:prstGeom>
          <a:noFill/>
        </p:spPr>
        <p:txBody>
          <a:bodyPr wrap="square" rtlCol="0">
            <a:spAutoFit/>
          </a:bodyPr>
          <a:lstStyle/>
          <a:p>
            <a:r>
              <a:rPr lang="en-US" b="1" dirty="0" smtClean="0"/>
              <a:t>Endothelial injury:</a:t>
            </a:r>
          </a:p>
          <a:p>
            <a:pPr marL="285750" indent="-112713">
              <a:buFont typeface="Arial" pitchFamily="34" charset="0"/>
              <a:buChar char="•"/>
            </a:pPr>
            <a:r>
              <a:rPr lang="en-US" sz="1600" dirty="0" smtClean="0"/>
              <a:t>Direct injury</a:t>
            </a:r>
          </a:p>
          <a:p>
            <a:pPr marL="285750" indent="-112713">
              <a:buFont typeface="Arial" pitchFamily="34" charset="0"/>
              <a:buChar char="•"/>
            </a:pPr>
            <a:r>
              <a:rPr lang="en-US" sz="1600" dirty="0" smtClean="0"/>
              <a:t>Depletion of anticoagulants (e.g. PGI</a:t>
            </a:r>
            <a:r>
              <a:rPr lang="en-US" sz="1600" baseline="-25000" dirty="0" smtClean="0"/>
              <a:t>2</a:t>
            </a:r>
            <a:r>
              <a:rPr lang="en-US" sz="1600" dirty="0" smtClean="0"/>
              <a:t> by Cox-2 inhibitors)</a:t>
            </a:r>
          </a:p>
          <a:p>
            <a:pPr marL="285750" indent="-112713">
              <a:buFont typeface="Arial" pitchFamily="34" charset="0"/>
              <a:buChar char="•"/>
            </a:pPr>
            <a:r>
              <a:rPr lang="en-US" sz="1600" dirty="0" err="1" smtClean="0"/>
              <a:t>Upregulation</a:t>
            </a:r>
            <a:r>
              <a:rPr lang="en-US" sz="1600" dirty="0" smtClean="0"/>
              <a:t> of </a:t>
            </a:r>
            <a:r>
              <a:rPr lang="en-US" sz="1600" dirty="0" err="1" smtClean="0"/>
              <a:t>procoagulants</a:t>
            </a:r>
            <a:r>
              <a:rPr lang="en-US" sz="1600" dirty="0" smtClean="0"/>
              <a:t> (e.g. inflammation)</a:t>
            </a:r>
            <a:endParaRPr lang="en-US" sz="1600" dirty="0"/>
          </a:p>
        </p:txBody>
      </p:sp>
      <p:sp>
        <p:nvSpPr>
          <p:cNvPr id="6" name="TextBox 5"/>
          <p:cNvSpPr txBox="1"/>
          <p:nvPr/>
        </p:nvSpPr>
        <p:spPr>
          <a:xfrm>
            <a:off x="228600" y="2819400"/>
            <a:ext cx="2819400" cy="1846659"/>
          </a:xfrm>
          <a:prstGeom prst="rect">
            <a:avLst/>
          </a:prstGeom>
          <a:noFill/>
        </p:spPr>
        <p:txBody>
          <a:bodyPr wrap="square" rtlCol="0">
            <a:spAutoFit/>
          </a:bodyPr>
          <a:lstStyle/>
          <a:p>
            <a:r>
              <a:rPr lang="en-US" b="1" dirty="0" smtClean="0"/>
              <a:t>Abnormal blood flow:</a:t>
            </a:r>
          </a:p>
          <a:p>
            <a:pPr marL="285750" indent="-112713">
              <a:buFont typeface="Arial" pitchFamily="34" charset="0"/>
              <a:buChar char="•"/>
            </a:pPr>
            <a:r>
              <a:rPr lang="en-US" sz="1600" dirty="0" smtClean="0"/>
              <a:t>Aneurismal dilation of vessels create local stasis</a:t>
            </a:r>
          </a:p>
          <a:p>
            <a:pPr marL="285750" indent="-112713">
              <a:buFont typeface="Arial" pitchFamily="34" charset="0"/>
              <a:buChar char="•"/>
            </a:pPr>
            <a:r>
              <a:rPr lang="en-US" sz="1600" dirty="0" err="1" smtClean="0"/>
              <a:t>Hyperviscosity</a:t>
            </a:r>
            <a:r>
              <a:rPr lang="en-US" sz="1600" dirty="0" smtClean="0"/>
              <a:t> (too many erythrocytes in blood)</a:t>
            </a:r>
          </a:p>
          <a:p>
            <a:pPr marL="285750" indent="-112713">
              <a:buFont typeface="Arial" pitchFamily="34" charset="0"/>
              <a:buChar char="•"/>
            </a:pPr>
            <a:r>
              <a:rPr lang="en-US" sz="1600" dirty="0" smtClean="0"/>
              <a:t>Sickle cell anemia</a:t>
            </a:r>
          </a:p>
          <a:p>
            <a:pPr marL="285750" indent="-112713">
              <a:buFont typeface="Arial" pitchFamily="34" charset="0"/>
              <a:buChar char="•"/>
            </a:pPr>
            <a:r>
              <a:rPr lang="en-US" sz="1600" dirty="0" smtClean="0"/>
              <a:t>Turbulence at </a:t>
            </a:r>
            <a:r>
              <a:rPr lang="en-US" sz="1600" dirty="0" err="1" smtClean="0"/>
              <a:t>branchpoints</a:t>
            </a:r>
            <a:endParaRPr lang="en-US" sz="1600" dirty="0"/>
          </a:p>
        </p:txBody>
      </p:sp>
      <p:sp>
        <p:nvSpPr>
          <p:cNvPr id="7" name="TextBox 6"/>
          <p:cNvSpPr txBox="1"/>
          <p:nvPr/>
        </p:nvSpPr>
        <p:spPr>
          <a:xfrm>
            <a:off x="228600" y="4970383"/>
            <a:ext cx="8839200" cy="1846659"/>
          </a:xfrm>
          <a:prstGeom prst="rect">
            <a:avLst/>
          </a:prstGeom>
          <a:noFill/>
        </p:spPr>
        <p:txBody>
          <a:bodyPr wrap="square" rtlCol="0">
            <a:spAutoFit/>
          </a:bodyPr>
          <a:lstStyle/>
          <a:p>
            <a:r>
              <a:rPr lang="en-US" b="1" dirty="0" smtClean="0"/>
              <a:t>Hypercoagulability:</a:t>
            </a:r>
          </a:p>
          <a:p>
            <a:pPr marL="285750" indent="-285750">
              <a:buFont typeface="Arial" pitchFamily="34" charset="0"/>
              <a:buChar char="•"/>
            </a:pPr>
            <a:r>
              <a:rPr lang="en-US" sz="1600" b="1" dirty="0" smtClean="0"/>
              <a:t>Protease-resistant clotting factors </a:t>
            </a:r>
            <a:r>
              <a:rPr lang="en-US" sz="1600" dirty="0" smtClean="0"/>
              <a:t>(e.g. </a:t>
            </a:r>
            <a:r>
              <a:rPr lang="en-US" sz="1600" i="1" dirty="0" smtClean="0"/>
              <a:t>factor V Leiden</a:t>
            </a:r>
            <a:r>
              <a:rPr lang="en-US" sz="1600" dirty="0" smtClean="0"/>
              <a:t>): </a:t>
            </a:r>
            <a:r>
              <a:rPr lang="en-US" sz="1400" dirty="0" smtClean="0"/>
              <a:t>resistant to cleavage and therefore more active</a:t>
            </a:r>
            <a:endParaRPr lang="en-US" sz="1600" dirty="0" smtClean="0"/>
          </a:p>
          <a:p>
            <a:pPr marL="285750" indent="-285750">
              <a:buFont typeface="Arial" pitchFamily="34" charset="0"/>
              <a:buChar char="•"/>
            </a:pPr>
            <a:r>
              <a:rPr lang="en-US" sz="1600" b="1" dirty="0" smtClean="0"/>
              <a:t>Hormonal: </a:t>
            </a:r>
            <a:r>
              <a:rPr lang="en-US" sz="1400" dirty="0" smtClean="0"/>
              <a:t>estrogen </a:t>
            </a:r>
            <a:r>
              <a:rPr lang="en-US" sz="1400" b="1" dirty="0" smtClean="0"/>
              <a:t>increases</a:t>
            </a:r>
            <a:r>
              <a:rPr lang="en-US" sz="1400" dirty="0" smtClean="0"/>
              <a:t> production of clotting factors and </a:t>
            </a:r>
            <a:r>
              <a:rPr lang="en-US" sz="1400" b="1" dirty="0" smtClean="0"/>
              <a:t>reduces</a:t>
            </a:r>
            <a:r>
              <a:rPr lang="en-US" sz="1400" dirty="0" smtClean="0"/>
              <a:t> anticoagulant factors</a:t>
            </a:r>
            <a:endParaRPr lang="en-US" sz="1600" dirty="0" smtClean="0"/>
          </a:p>
          <a:p>
            <a:pPr marL="285750" indent="-285750">
              <a:buFont typeface="Arial" pitchFamily="34" charset="0"/>
              <a:buChar char="•"/>
            </a:pPr>
            <a:r>
              <a:rPr lang="en-US" sz="1600" b="1" dirty="0" smtClean="0"/>
              <a:t>Heparin-induced </a:t>
            </a:r>
            <a:r>
              <a:rPr lang="en-US" sz="1600" b="1" dirty="0" err="1" smtClean="0"/>
              <a:t>thrompocytopenia</a:t>
            </a:r>
            <a:r>
              <a:rPr lang="en-US" sz="1600" b="1" dirty="0" smtClean="0"/>
              <a:t>: </a:t>
            </a:r>
            <a:r>
              <a:rPr lang="en-US" sz="1400" dirty="0" smtClean="0"/>
              <a:t>administration of full-length heparin causes antibodies to develop that inactivate its antithrombotic activities</a:t>
            </a:r>
          </a:p>
          <a:p>
            <a:pPr marL="285750" indent="-285750">
              <a:buFont typeface="Arial" pitchFamily="34" charset="0"/>
              <a:buChar char="•"/>
            </a:pPr>
            <a:r>
              <a:rPr lang="en-US" sz="1600" b="1" dirty="0" err="1" smtClean="0"/>
              <a:t>Antiphospholipid</a:t>
            </a:r>
            <a:r>
              <a:rPr lang="en-US" sz="1600" b="1" dirty="0" smtClean="0"/>
              <a:t> antibody syndrome: </a:t>
            </a:r>
            <a:r>
              <a:rPr lang="en-US" sz="1400" dirty="0" smtClean="0"/>
              <a:t>often seen in autoimmune disease (e.g. lupus), Abs activate platelets and inhibit PGI</a:t>
            </a:r>
            <a:r>
              <a:rPr lang="en-US" sz="1400" baseline="-25000" dirty="0" smtClean="0"/>
              <a:t>2</a:t>
            </a:r>
            <a:r>
              <a:rPr lang="en-US" sz="1400" dirty="0" smtClean="0"/>
              <a:t> synthesis, thus promoting </a:t>
            </a:r>
            <a:r>
              <a:rPr lang="en-US" sz="1400" dirty="0" err="1" smtClean="0"/>
              <a:t>hypercoagulable</a:t>
            </a:r>
            <a:r>
              <a:rPr lang="en-US" sz="1400" dirty="0" smtClean="0"/>
              <a:t> state.</a:t>
            </a:r>
          </a:p>
        </p:txBody>
      </p:sp>
    </p:spTree>
    <p:extLst>
      <p:ext uri="{BB962C8B-B14F-4D97-AF65-F5344CB8AC3E}">
        <p14:creationId xmlns:p14="http://schemas.microsoft.com/office/powerpoint/2010/main" val="36475356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2162"/>
          </a:xfrm>
        </p:spPr>
        <p:txBody>
          <a:bodyPr/>
          <a:lstStyle/>
          <a:p>
            <a:r>
              <a:rPr lang="en-US" b="1" dirty="0" smtClean="0"/>
              <a:t>Fate of a thrombus</a:t>
            </a:r>
            <a:endParaRPr lang="en-US" b="1" dirty="0"/>
          </a:p>
        </p:txBody>
      </p:sp>
      <p:sp>
        <p:nvSpPr>
          <p:cNvPr id="3" name="Content Placeholder 2"/>
          <p:cNvSpPr>
            <a:spLocks noGrp="1"/>
          </p:cNvSpPr>
          <p:nvPr>
            <p:ph idx="1"/>
          </p:nvPr>
        </p:nvSpPr>
        <p:spPr>
          <a:xfrm>
            <a:off x="457200" y="914400"/>
            <a:ext cx="8229600" cy="3124200"/>
          </a:xfrm>
        </p:spPr>
        <p:txBody>
          <a:bodyPr>
            <a:normAutofit lnSpcReduction="10000"/>
          </a:bodyPr>
          <a:lstStyle/>
          <a:p>
            <a:r>
              <a:rPr lang="en-US" sz="2800" dirty="0" smtClean="0"/>
              <a:t>Dissolution: </a:t>
            </a:r>
            <a:r>
              <a:rPr lang="en-US" sz="2000" dirty="0" err="1" smtClean="0"/>
              <a:t>fibrinolytic</a:t>
            </a:r>
            <a:r>
              <a:rPr lang="en-US" sz="2000" dirty="0" smtClean="0"/>
              <a:t> activity completely clears thrombus</a:t>
            </a:r>
          </a:p>
          <a:p>
            <a:r>
              <a:rPr lang="en-US" sz="2800" dirty="0" smtClean="0"/>
              <a:t>Organization and recanalization or incorporation: </a:t>
            </a:r>
            <a:r>
              <a:rPr lang="en-US" sz="2000" dirty="0" smtClean="0"/>
              <a:t>thrombi in vessels induce inflammation and fibrosis (organization); these can </a:t>
            </a:r>
            <a:r>
              <a:rPr lang="en-US" sz="2000" b="1" dirty="0" err="1" smtClean="0"/>
              <a:t>recanalize</a:t>
            </a:r>
            <a:r>
              <a:rPr lang="en-US" sz="2000" dirty="0" smtClean="0"/>
              <a:t> (shown below) or they can become </a:t>
            </a:r>
            <a:r>
              <a:rPr lang="en-US" sz="2000" b="1" dirty="0" smtClean="0"/>
              <a:t>incorporated</a:t>
            </a:r>
            <a:r>
              <a:rPr lang="en-US" sz="2000" dirty="0" smtClean="0"/>
              <a:t> into the vessel wall</a:t>
            </a:r>
            <a:endParaRPr lang="en-US" sz="2800" dirty="0" smtClean="0"/>
          </a:p>
          <a:p>
            <a:r>
              <a:rPr lang="en-US" sz="2800" dirty="0" smtClean="0"/>
              <a:t>Propagation: </a:t>
            </a:r>
            <a:r>
              <a:rPr lang="en-US" sz="2000" dirty="0" smtClean="0"/>
              <a:t>thrombus stimulates further platelet aggregation and growth that may eventually occlude vessel lumen</a:t>
            </a:r>
            <a:endParaRPr lang="en-US" sz="2800" dirty="0" smtClean="0"/>
          </a:p>
          <a:p>
            <a:r>
              <a:rPr lang="en-US" sz="2800" dirty="0" smtClean="0"/>
              <a:t>Embolization: </a:t>
            </a:r>
            <a:r>
              <a:rPr lang="en-US" sz="2000" dirty="0" smtClean="0"/>
              <a:t>thrombi may break off and plug a </a:t>
            </a:r>
            <a:r>
              <a:rPr lang="en-US" sz="2000" dirty="0"/>
              <a:t>d</a:t>
            </a:r>
            <a:r>
              <a:rPr lang="en-US" sz="2000" dirty="0" smtClean="0"/>
              <a:t>istant site</a:t>
            </a:r>
            <a:endParaRPr lang="en-US" dirty="0"/>
          </a:p>
        </p:txBody>
      </p:sp>
      <p:pic>
        <p:nvPicPr>
          <p:cNvPr id="4098" name="Picture 2" descr="C:\Users\jvelkey\Documents\TEACHING\Pathology\robbinsBasicPath-images\Chapter04\S9781416029731-004-f0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181475"/>
            <a:ext cx="7620000" cy="2676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01623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Venous vs. arterial </a:t>
            </a:r>
            <a:r>
              <a:rPr lang="en-US" dirty="0" err="1" smtClean="0"/>
              <a:t>thromobosis</a:t>
            </a:r>
            <a:endParaRPr lang="en-US" dirty="0"/>
          </a:p>
        </p:txBody>
      </p:sp>
      <p:sp>
        <p:nvSpPr>
          <p:cNvPr id="3" name="Content Placeholder 2"/>
          <p:cNvSpPr>
            <a:spLocks noGrp="1"/>
          </p:cNvSpPr>
          <p:nvPr>
            <p:ph idx="1"/>
          </p:nvPr>
        </p:nvSpPr>
        <p:spPr/>
        <p:txBody>
          <a:bodyPr/>
          <a:lstStyle/>
          <a:p>
            <a:pPr marL="0" indent="0">
              <a:buNone/>
            </a:pPr>
            <a:r>
              <a:rPr lang="en-US" b="1" u="sng" dirty="0" smtClean="0"/>
              <a:t>Venous thrombosis</a:t>
            </a:r>
          </a:p>
          <a:p>
            <a:r>
              <a:rPr lang="en-US" sz="2400" dirty="0" smtClean="0"/>
              <a:t>Superficial (varicosities): </a:t>
            </a:r>
            <a:r>
              <a:rPr lang="en-US" sz="2000" dirty="0" smtClean="0"/>
              <a:t>cause local edema, pain, and perhaps ulceration; rarely </a:t>
            </a:r>
            <a:r>
              <a:rPr lang="en-US" sz="2000" dirty="0" err="1" smtClean="0"/>
              <a:t>embolize</a:t>
            </a:r>
            <a:endParaRPr lang="en-US" sz="2400" dirty="0" smtClean="0"/>
          </a:p>
          <a:p>
            <a:r>
              <a:rPr lang="en-US" sz="2400" dirty="0" smtClean="0"/>
              <a:t>Deep (i.e. “DVT”):</a:t>
            </a:r>
            <a:r>
              <a:rPr lang="en-US" sz="2000" dirty="0" smtClean="0"/>
              <a:t> rarely cause local pain due to collaterals, but often </a:t>
            </a:r>
            <a:r>
              <a:rPr lang="en-US" sz="2000" dirty="0" err="1" smtClean="0"/>
              <a:t>embolize</a:t>
            </a:r>
            <a:r>
              <a:rPr lang="en-US" sz="2000" dirty="0" smtClean="0"/>
              <a:t> with significant consequences</a:t>
            </a:r>
          </a:p>
          <a:p>
            <a:endParaRPr lang="en-US" sz="2000" dirty="0"/>
          </a:p>
          <a:p>
            <a:pPr marL="0" indent="0">
              <a:buNone/>
            </a:pPr>
            <a:r>
              <a:rPr lang="en-US" b="1" u="sng" dirty="0" smtClean="0"/>
              <a:t>Arterial thrombosis</a:t>
            </a:r>
          </a:p>
          <a:p>
            <a:r>
              <a:rPr lang="en-US" sz="2400" dirty="0" smtClean="0"/>
              <a:t>Atherosclerosis: </a:t>
            </a:r>
            <a:r>
              <a:rPr lang="en-US" sz="2000" dirty="0" smtClean="0"/>
              <a:t>rupture of plaques induces clotting and occlusion of vessels</a:t>
            </a:r>
          </a:p>
          <a:p>
            <a:r>
              <a:rPr lang="en-US" sz="2400" dirty="0" smtClean="0"/>
              <a:t>Mural thrombosis:</a:t>
            </a:r>
            <a:r>
              <a:rPr lang="en-US" sz="2000" dirty="0" smtClean="0"/>
              <a:t> post-infarction or post-infection damage to lining of heart induces formation of clots that can break off and plug a distant site.  </a:t>
            </a:r>
            <a:endParaRPr lang="en-US" sz="2800" dirty="0" smtClean="0"/>
          </a:p>
        </p:txBody>
      </p:sp>
    </p:spTree>
    <p:extLst>
      <p:ext uri="{BB962C8B-B14F-4D97-AF65-F5344CB8AC3E}">
        <p14:creationId xmlns:p14="http://schemas.microsoft.com/office/powerpoint/2010/main" val="24620539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Embolism</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Embolus = detached mass that is carried to a site distant from its origin, for example:</a:t>
            </a:r>
          </a:p>
          <a:p>
            <a:pPr marL="0" indent="0">
              <a:buNone/>
            </a:pPr>
            <a:endParaRPr lang="en-US" dirty="0" smtClean="0"/>
          </a:p>
          <a:p>
            <a:pPr marL="0" indent="0">
              <a:buNone/>
            </a:pPr>
            <a:r>
              <a:rPr lang="en-US" sz="2800" b="1" dirty="0" smtClean="0"/>
              <a:t>Fat: </a:t>
            </a:r>
            <a:r>
              <a:rPr lang="en-US" sz="2000" dirty="0" smtClean="0"/>
              <a:t>bone marrow or soft tissue trauma releases adipocytes into blood that can plug distant sites</a:t>
            </a:r>
          </a:p>
          <a:p>
            <a:pPr marL="0" indent="0">
              <a:buNone/>
            </a:pPr>
            <a:endParaRPr lang="en-US" sz="2000" b="1" dirty="0"/>
          </a:p>
          <a:p>
            <a:pPr marL="0" indent="0">
              <a:buNone/>
            </a:pPr>
            <a:r>
              <a:rPr lang="en-US" sz="2800" b="1" dirty="0" smtClean="0"/>
              <a:t>Air: </a:t>
            </a:r>
            <a:r>
              <a:rPr lang="en-US" sz="1900" dirty="0" smtClean="0"/>
              <a:t>rapid depressurization causes gas to bubble out of solution; these bubbles block blood vessels causing infarction in muscles, brain, and other organs</a:t>
            </a:r>
          </a:p>
          <a:p>
            <a:pPr marL="0" indent="0">
              <a:buNone/>
            </a:pPr>
            <a:endParaRPr lang="en-US" sz="1800" dirty="0"/>
          </a:p>
          <a:p>
            <a:pPr marL="0" indent="0">
              <a:buNone/>
            </a:pPr>
            <a:r>
              <a:rPr lang="en-US" sz="2800" b="1" dirty="0" smtClean="0"/>
              <a:t>Amniotic fluid: </a:t>
            </a:r>
            <a:r>
              <a:rPr lang="en-US" sz="1900" dirty="0" smtClean="0"/>
              <a:t>trauma during childbirth may allow amniotic fluid (and its non-fluid contents such as dead skin cells, mucus, etc.) to enter maternal circulation and cause remote blockages.</a:t>
            </a:r>
            <a:endParaRPr lang="en-US" sz="2600" b="1" dirty="0" smtClean="0"/>
          </a:p>
          <a:p>
            <a:pPr marL="0" indent="0">
              <a:buNone/>
            </a:pPr>
            <a:r>
              <a:rPr lang="en-US" dirty="0" smtClean="0"/>
              <a:t> </a:t>
            </a:r>
            <a:endParaRPr lang="en-US" dirty="0"/>
          </a:p>
        </p:txBody>
      </p:sp>
    </p:spTree>
    <p:extLst>
      <p:ext uri="{BB962C8B-B14F-4D97-AF65-F5344CB8AC3E}">
        <p14:creationId xmlns:p14="http://schemas.microsoft.com/office/powerpoint/2010/main" val="13767690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Thromboembolism</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Embolism causing blockage is derived from a thrombus</a:t>
            </a:r>
          </a:p>
          <a:p>
            <a:pPr marL="0" indent="0">
              <a:buNone/>
            </a:pPr>
            <a:r>
              <a:rPr lang="en-US" b="1" dirty="0" smtClean="0"/>
              <a:t>Pulmonary thromboembolism</a:t>
            </a:r>
            <a:r>
              <a:rPr lang="en-US" dirty="0" smtClean="0"/>
              <a:t>: </a:t>
            </a:r>
            <a:r>
              <a:rPr lang="en-US" sz="2600" dirty="0" smtClean="0"/>
              <a:t>thrombus (usually from a DVT) breaks off and goes to right ventricle.  From there it is pumped out to the lungs and blocks pulmonary arteries.  The problem at first is not the ischemia per se, but instead that this blood is not oxygenated and does not return to the heart (thus eventually causing systemic ischemia).</a:t>
            </a:r>
          </a:p>
          <a:p>
            <a:pPr marL="0" indent="0">
              <a:buNone/>
            </a:pPr>
            <a:endParaRPr lang="en-US" b="1" dirty="0"/>
          </a:p>
          <a:p>
            <a:pPr marL="0" indent="0">
              <a:buNone/>
            </a:pPr>
            <a:r>
              <a:rPr lang="en-US" b="1" dirty="0" smtClean="0"/>
              <a:t>Systemic thromboembolism</a:t>
            </a:r>
            <a:r>
              <a:rPr lang="en-US" dirty="0" smtClean="0"/>
              <a:t>: </a:t>
            </a:r>
            <a:r>
              <a:rPr lang="en-US" sz="2600" dirty="0" smtClean="0"/>
              <a:t>thrombus originates in left ventricular wall or wall of aorta breaks off and causes infarction at a distant site (brain, kidney, spleen).</a:t>
            </a:r>
            <a:endParaRPr lang="en-US" sz="2600" b="1" dirty="0"/>
          </a:p>
        </p:txBody>
      </p:sp>
    </p:spTree>
    <p:extLst>
      <p:ext uri="{BB962C8B-B14F-4D97-AF65-F5344CB8AC3E}">
        <p14:creationId xmlns:p14="http://schemas.microsoft.com/office/powerpoint/2010/main" val="22732983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Infarction</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Area of ischemic necrosis caused by occlusion of arterial supply or venous drainage.  The nature and extent of damage is influenced by:</a:t>
            </a:r>
          </a:p>
          <a:p>
            <a:pPr marL="0" indent="0">
              <a:buNone/>
            </a:pPr>
            <a:r>
              <a:rPr lang="en-US" b="1" dirty="0" smtClean="0"/>
              <a:t>Nature of blood supply: </a:t>
            </a:r>
            <a:r>
              <a:rPr lang="en-US" sz="2400" dirty="0" smtClean="0"/>
              <a:t>tissues with dual or collateral blood supply (e.g. lungs, liver, and limbs) are less affected compared to end organs (muscles, brain, kidney, spleen)</a:t>
            </a:r>
          </a:p>
          <a:p>
            <a:pPr marL="0" indent="0">
              <a:buNone/>
            </a:pPr>
            <a:r>
              <a:rPr lang="en-US" b="1" dirty="0" smtClean="0"/>
              <a:t>Rate of development: </a:t>
            </a:r>
            <a:r>
              <a:rPr lang="en-US" sz="2400" dirty="0" smtClean="0"/>
              <a:t>slowly progressing occlusion tolerated because of development of collateral routes</a:t>
            </a:r>
          </a:p>
          <a:p>
            <a:pPr marL="0" indent="0">
              <a:buNone/>
            </a:pPr>
            <a:r>
              <a:rPr lang="en-US" b="1" dirty="0" smtClean="0"/>
              <a:t>Tissue vulnerability:</a:t>
            </a:r>
            <a:r>
              <a:rPr lang="en-US" dirty="0" smtClean="0"/>
              <a:t> </a:t>
            </a:r>
            <a:r>
              <a:rPr lang="en-US" sz="2400" dirty="0" smtClean="0"/>
              <a:t>neurons can withstand only 3-4 minutes of hypoxia, </a:t>
            </a:r>
            <a:r>
              <a:rPr lang="en-US" sz="2400" dirty="0" err="1" smtClean="0"/>
              <a:t>myocytes</a:t>
            </a:r>
            <a:r>
              <a:rPr lang="en-US" sz="2400" dirty="0" smtClean="0"/>
              <a:t> ~30 minutes, fibroblasts can survive many hours in low oxygen.</a:t>
            </a:r>
            <a:endParaRPr lang="en-US" sz="2400" b="1" dirty="0" smtClean="0"/>
          </a:p>
        </p:txBody>
      </p:sp>
    </p:spTree>
    <p:extLst>
      <p:ext uri="{BB962C8B-B14F-4D97-AF65-F5344CB8AC3E}">
        <p14:creationId xmlns:p14="http://schemas.microsoft.com/office/powerpoint/2010/main" val="34558077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Shock</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t>Systemic </a:t>
            </a:r>
            <a:r>
              <a:rPr lang="en-US" sz="2400" dirty="0" err="1" smtClean="0"/>
              <a:t>hypoperfusion</a:t>
            </a:r>
            <a:r>
              <a:rPr lang="en-US" sz="2400" dirty="0" smtClean="0"/>
              <a:t> caused by </a:t>
            </a:r>
            <a:r>
              <a:rPr lang="en-US" sz="2400" b="1" dirty="0" smtClean="0"/>
              <a:t>reduced cardiac output </a:t>
            </a:r>
            <a:r>
              <a:rPr lang="en-US" sz="2400" dirty="0" smtClean="0"/>
              <a:t>or </a:t>
            </a:r>
            <a:r>
              <a:rPr lang="en-US" sz="2400" b="1" dirty="0" smtClean="0"/>
              <a:t>reduced blood volume</a:t>
            </a:r>
            <a:r>
              <a:rPr lang="en-US" sz="2400" dirty="0" smtClean="0"/>
              <a:t>, resulting in </a:t>
            </a:r>
            <a:r>
              <a:rPr lang="en-US" sz="2400" b="1" dirty="0" smtClean="0"/>
              <a:t>1) hypotension</a:t>
            </a:r>
            <a:r>
              <a:rPr lang="en-US" sz="2400" dirty="0" smtClean="0"/>
              <a:t>, </a:t>
            </a:r>
            <a:r>
              <a:rPr lang="en-US" sz="2400" b="1" dirty="0" smtClean="0"/>
              <a:t>2) impaired tissue perfusion</a:t>
            </a:r>
            <a:r>
              <a:rPr lang="en-US" sz="2400" dirty="0" smtClean="0"/>
              <a:t>, and </a:t>
            </a:r>
            <a:r>
              <a:rPr lang="en-US" sz="2400" b="1" dirty="0" smtClean="0"/>
              <a:t>3) cellular hypoxia</a:t>
            </a:r>
            <a:r>
              <a:rPr lang="en-US" sz="2400" dirty="0" smtClean="0"/>
              <a:t>.</a:t>
            </a:r>
          </a:p>
          <a:p>
            <a:pPr marL="0" indent="0">
              <a:buNone/>
            </a:pPr>
            <a:r>
              <a:rPr lang="en-US" sz="2800" u="sng" dirty="0" smtClean="0"/>
              <a:t>General categories are:</a:t>
            </a:r>
          </a:p>
          <a:p>
            <a:pPr marL="0" indent="0">
              <a:buNone/>
            </a:pPr>
            <a:r>
              <a:rPr lang="en-US" sz="2400" b="1" dirty="0" smtClean="0"/>
              <a:t>Cardiogenic:</a:t>
            </a:r>
            <a:r>
              <a:rPr lang="en-US" sz="2400" dirty="0" smtClean="0"/>
              <a:t> reduced cardiac output</a:t>
            </a:r>
          </a:p>
          <a:p>
            <a:pPr marL="0" indent="0">
              <a:buNone/>
            </a:pPr>
            <a:r>
              <a:rPr lang="en-US" sz="2400" b="1" dirty="0" smtClean="0"/>
              <a:t>Hypovolemic:</a:t>
            </a:r>
            <a:r>
              <a:rPr lang="en-US" sz="2400" dirty="0" smtClean="0"/>
              <a:t> reduced blood volume</a:t>
            </a:r>
          </a:p>
          <a:p>
            <a:pPr marL="400050" lvl="1" indent="0">
              <a:buNone/>
            </a:pPr>
            <a:r>
              <a:rPr lang="en-US" sz="2000" b="1" dirty="0" smtClean="0"/>
              <a:t>Hemorrhagic: </a:t>
            </a:r>
            <a:r>
              <a:rPr lang="en-US" sz="2000" dirty="0" smtClean="0"/>
              <a:t>blood loss</a:t>
            </a:r>
          </a:p>
          <a:p>
            <a:pPr marL="400050" lvl="1" indent="0">
              <a:buNone/>
            </a:pPr>
            <a:r>
              <a:rPr lang="en-US" sz="2000" b="1" dirty="0" smtClean="0"/>
              <a:t>Neurogenic: </a:t>
            </a:r>
            <a:r>
              <a:rPr lang="en-US" sz="2000" dirty="0" smtClean="0"/>
              <a:t>vasodilation following nerve cord injury</a:t>
            </a:r>
          </a:p>
          <a:p>
            <a:pPr marL="400050" lvl="1" indent="0">
              <a:buNone/>
            </a:pPr>
            <a:r>
              <a:rPr lang="en-US" sz="2000" b="1" dirty="0" smtClean="0"/>
              <a:t>Anaphylactic: </a:t>
            </a:r>
            <a:r>
              <a:rPr lang="en-US" sz="2000" dirty="0" smtClean="0"/>
              <a:t>systemic vasodilation and respiratory insufficiency</a:t>
            </a:r>
          </a:p>
          <a:p>
            <a:pPr marL="0" indent="0">
              <a:buNone/>
            </a:pPr>
            <a:r>
              <a:rPr lang="en-US" sz="2400" b="1" dirty="0" smtClean="0"/>
              <a:t>Septic: </a:t>
            </a:r>
            <a:r>
              <a:rPr lang="en-US" sz="2400" dirty="0" smtClean="0"/>
              <a:t>over-reactive inflammatory response to infection </a:t>
            </a:r>
            <a:endParaRPr lang="en-US" sz="2400" dirty="0"/>
          </a:p>
        </p:txBody>
      </p:sp>
    </p:spTree>
    <p:extLst>
      <p:ext uri="{BB962C8B-B14F-4D97-AF65-F5344CB8AC3E}">
        <p14:creationId xmlns:p14="http://schemas.microsoft.com/office/powerpoint/2010/main" val="5237405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jvelkey\Documents\TEACHING\Pathology\robbinsBasicPath-images\Chapter04\S9781416029731-004-f0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389697"/>
            <a:ext cx="6386339" cy="546830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0"/>
            <a:ext cx="8229600" cy="762000"/>
          </a:xfrm>
        </p:spPr>
        <p:txBody>
          <a:bodyPr/>
          <a:lstStyle/>
          <a:p>
            <a:r>
              <a:rPr lang="en-US" dirty="0" smtClean="0"/>
              <a:t>Septic shock</a:t>
            </a:r>
            <a:endParaRPr lang="en-US" dirty="0"/>
          </a:p>
        </p:txBody>
      </p:sp>
      <p:sp>
        <p:nvSpPr>
          <p:cNvPr id="3" name="Content Placeholder 2"/>
          <p:cNvSpPr>
            <a:spLocks noGrp="1"/>
          </p:cNvSpPr>
          <p:nvPr>
            <p:ph idx="1"/>
          </p:nvPr>
        </p:nvSpPr>
        <p:spPr>
          <a:xfrm>
            <a:off x="76200" y="848627"/>
            <a:ext cx="5100564" cy="2504173"/>
          </a:xfrm>
        </p:spPr>
        <p:txBody>
          <a:bodyPr>
            <a:normAutofit fontScale="92500"/>
          </a:bodyPr>
          <a:lstStyle/>
          <a:p>
            <a:pPr marL="0" indent="0">
              <a:buNone/>
            </a:pPr>
            <a:r>
              <a:rPr lang="en-US" sz="2000" dirty="0" smtClean="0"/>
              <a:t>Cytokine storm of TNF, IL-1, and IL-6 in response to bacterial antigens (usu. lipopolysaccharides from gram-negative bacilli) resulting in:</a:t>
            </a:r>
          </a:p>
          <a:p>
            <a:pPr marL="346075" indent="-230188">
              <a:buFont typeface="+mj-lt"/>
              <a:buAutoNum type="arabicParenR"/>
            </a:pPr>
            <a:r>
              <a:rPr lang="en-US" sz="1800" dirty="0" smtClean="0"/>
              <a:t>Systemic vasodilation</a:t>
            </a:r>
          </a:p>
          <a:p>
            <a:pPr marL="346075" indent="-230188">
              <a:buFont typeface="+mj-lt"/>
              <a:buAutoNum type="arabicParenR"/>
            </a:pPr>
            <a:r>
              <a:rPr lang="en-US" sz="1800" dirty="0" smtClean="0"/>
              <a:t>Reduced cardiac contractility</a:t>
            </a:r>
          </a:p>
          <a:p>
            <a:pPr marL="346075" indent="-230188">
              <a:buFont typeface="+mj-lt"/>
              <a:buAutoNum type="arabicParenR"/>
            </a:pPr>
            <a:r>
              <a:rPr lang="en-US" sz="1800" dirty="0" smtClean="0"/>
              <a:t>Widespread endothelial injury and activation</a:t>
            </a:r>
          </a:p>
          <a:p>
            <a:pPr marL="346075" indent="-230188">
              <a:buFont typeface="+mj-lt"/>
              <a:buAutoNum type="arabicParenR"/>
            </a:pPr>
            <a:r>
              <a:rPr lang="en-US" sz="1800" dirty="0" smtClean="0"/>
              <a:t>Systemic activation of clotting cascade (</a:t>
            </a:r>
            <a:r>
              <a:rPr lang="en-US" sz="1800" b="1" dirty="0" smtClean="0"/>
              <a:t>D</a:t>
            </a:r>
            <a:r>
              <a:rPr lang="en-US" sz="1800" dirty="0" smtClean="0"/>
              <a:t>isseminated </a:t>
            </a:r>
            <a:r>
              <a:rPr lang="en-US" sz="1800" b="1" dirty="0" smtClean="0"/>
              <a:t>I</a:t>
            </a:r>
            <a:r>
              <a:rPr lang="en-US" sz="1800" dirty="0" smtClean="0"/>
              <a:t>ntravascular </a:t>
            </a:r>
            <a:r>
              <a:rPr lang="en-US" sz="1800" b="1" dirty="0" smtClean="0"/>
              <a:t>C</a:t>
            </a:r>
            <a:r>
              <a:rPr lang="en-US" sz="1800" dirty="0" smtClean="0"/>
              <a:t>oagulation or “DIC”)</a:t>
            </a:r>
          </a:p>
        </p:txBody>
      </p:sp>
    </p:spTree>
    <p:extLst>
      <p:ext uri="{BB962C8B-B14F-4D97-AF65-F5344CB8AC3E}">
        <p14:creationId xmlns:p14="http://schemas.microsoft.com/office/powerpoint/2010/main" val="15415229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stages of shock</a:t>
            </a:r>
            <a:endParaRPr lang="en-US" dirty="0"/>
          </a:p>
        </p:txBody>
      </p:sp>
      <p:sp>
        <p:nvSpPr>
          <p:cNvPr id="3" name="Content Placeholder 2"/>
          <p:cNvSpPr>
            <a:spLocks noGrp="1"/>
          </p:cNvSpPr>
          <p:nvPr>
            <p:ph idx="1"/>
          </p:nvPr>
        </p:nvSpPr>
        <p:spPr>
          <a:xfrm>
            <a:off x="457200" y="1600200"/>
            <a:ext cx="8382000" cy="4525963"/>
          </a:xfrm>
        </p:spPr>
        <p:txBody>
          <a:bodyPr>
            <a:normAutofit/>
          </a:bodyPr>
          <a:lstStyle/>
          <a:p>
            <a:r>
              <a:rPr lang="en-US" sz="2000" b="1" dirty="0" err="1" smtClean="0"/>
              <a:t>Nonprogressive</a:t>
            </a:r>
            <a:r>
              <a:rPr lang="en-US" sz="2000" b="1" dirty="0" smtClean="0"/>
              <a:t> stage: </a:t>
            </a:r>
            <a:r>
              <a:rPr lang="en-US" sz="2000" dirty="0" smtClean="0"/>
              <a:t>reflex compensatory mechanisms (tachycardia, peripheral vasoconstriction, renal fluid retention) compensate for </a:t>
            </a:r>
            <a:r>
              <a:rPr lang="en-US" sz="2000" dirty="0" err="1" smtClean="0"/>
              <a:t>hypoperfusion</a:t>
            </a:r>
            <a:r>
              <a:rPr lang="en-US" sz="2000" dirty="0" smtClean="0"/>
              <a:t>.</a:t>
            </a:r>
          </a:p>
          <a:p>
            <a:pPr lvl="1"/>
            <a:r>
              <a:rPr lang="en-US" sz="1600" dirty="0" smtClean="0"/>
              <a:t>Causes common symptoms associated with shock: weak, rapid pulse; shallow, rapid breathing; and cool, clammy skin (the </a:t>
            </a:r>
            <a:r>
              <a:rPr lang="en-US" sz="1600" b="1" dirty="0" smtClean="0"/>
              <a:t>exception</a:t>
            </a:r>
            <a:r>
              <a:rPr lang="en-US" sz="1600" dirty="0" smtClean="0"/>
              <a:t> is </a:t>
            </a:r>
            <a:r>
              <a:rPr lang="en-US" sz="1600" b="1" dirty="0" smtClean="0"/>
              <a:t>septic shock </a:t>
            </a:r>
            <a:r>
              <a:rPr lang="en-US" sz="1600" dirty="0" smtClean="0"/>
              <a:t>that may present with </a:t>
            </a:r>
            <a:r>
              <a:rPr lang="en-US" sz="1600" b="1" dirty="0" smtClean="0"/>
              <a:t>flushing</a:t>
            </a:r>
            <a:r>
              <a:rPr lang="en-US" sz="1600" dirty="0" smtClean="0"/>
              <a:t> due to widespread inflammatory response).</a:t>
            </a:r>
          </a:p>
          <a:p>
            <a:r>
              <a:rPr lang="en-US" sz="2000" b="1" dirty="0" smtClean="0"/>
              <a:t>Progressive stage: </a:t>
            </a:r>
            <a:r>
              <a:rPr lang="en-US" sz="2000" dirty="0" smtClean="0"/>
              <a:t>metabolic lactic acidosis blunts vasomotor response and blood starts to pool in peripheral tissues (increasing </a:t>
            </a:r>
            <a:r>
              <a:rPr lang="en-US" sz="2000" dirty="0" err="1" smtClean="0"/>
              <a:t>hypercoagulative</a:t>
            </a:r>
            <a:r>
              <a:rPr lang="en-US" sz="2000" dirty="0" smtClean="0"/>
              <a:t> risk), vital organs perfused less and begin to fail.</a:t>
            </a:r>
          </a:p>
          <a:p>
            <a:pPr lvl="1"/>
            <a:r>
              <a:rPr lang="en-US" sz="1600" dirty="0" smtClean="0"/>
              <a:t>Clinical symptoms associated with this phase are reduced urine output, acidosis, and electrolyte imbalances</a:t>
            </a:r>
          </a:p>
          <a:p>
            <a:r>
              <a:rPr lang="en-US" sz="2000" b="1" dirty="0" smtClean="0"/>
              <a:t>Irreversible stage: </a:t>
            </a:r>
            <a:r>
              <a:rPr lang="en-US" sz="2000" dirty="0" smtClean="0"/>
              <a:t>widespread tissue necrosis induces systemic inflammatory response (vasodilation, etc.), reduced cardiac function, and acute renal failure.</a:t>
            </a:r>
            <a:endParaRPr lang="en-US" sz="2000" dirty="0"/>
          </a:p>
        </p:txBody>
      </p:sp>
    </p:spTree>
    <p:extLst>
      <p:ext uri="{BB962C8B-B14F-4D97-AF65-F5344CB8AC3E}">
        <p14:creationId xmlns:p14="http://schemas.microsoft.com/office/powerpoint/2010/main" val="10008869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Localized Edema</a:t>
            </a:r>
            <a:endParaRPr lang="en-US" dirty="0"/>
          </a:p>
        </p:txBody>
      </p:sp>
      <p:sp>
        <p:nvSpPr>
          <p:cNvPr id="3" name="Content Placeholder 2"/>
          <p:cNvSpPr>
            <a:spLocks noGrp="1"/>
          </p:cNvSpPr>
          <p:nvPr>
            <p:ph idx="1"/>
          </p:nvPr>
        </p:nvSpPr>
        <p:spPr/>
        <p:txBody>
          <a:bodyPr/>
          <a:lstStyle/>
          <a:p>
            <a:r>
              <a:rPr lang="en-US" dirty="0" smtClean="0"/>
              <a:t>Inflammatory</a:t>
            </a:r>
          </a:p>
          <a:p>
            <a:pPr lvl="1"/>
            <a:r>
              <a:rPr lang="en-US" dirty="0" smtClean="0"/>
              <a:t>Combination of increased blood flow due to arteriolar vasodilation AND increased leakiness of capillary endothelium</a:t>
            </a:r>
          </a:p>
          <a:p>
            <a:r>
              <a:rPr lang="en-US" dirty="0" smtClean="0"/>
              <a:t>Mechanical</a:t>
            </a:r>
          </a:p>
          <a:p>
            <a:pPr lvl="1"/>
            <a:r>
              <a:rPr lang="en-US" dirty="0" smtClean="0"/>
              <a:t>Blockage of lymph vessels</a:t>
            </a:r>
          </a:p>
          <a:p>
            <a:pPr lvl="2"/>
            <a:r>
              <a:rPr lang="en-US" dirty="0" err="1" smtClean="0"/>
              <a:t>Filariasis</a:t>
            </a:r>
            <a:r>
              <a:rPr lang="en-US" dirty="0" smtClean="0"/>
              <a:t> (nematode infection)</a:t>
            </a:r>
          </a:p>
          <a:p>
            <a:pPr lvl="2"/>
            <a:r>
              <a:rPr lang="en-US" dirty="0" err="1" smtClean="0"/>
              <a:t>Neoplasia</a:t>
            </a:r>
            <a:endParaRPr lang="en-US" dirty="0" smtClean="0"/>
          </a:p>
          <a:p>
            <a:pPr lvl="2"/>
            <a:r>
              <a:rPr lang="en-US" dirty="0" err="1" smtClean="0"/>
              <a:t>Chemoterapy</a:t>
            </a:r>
            <a:r>
              <a:rPr lang="en-US" dirty="0" smtClean="0"/>
              <a:t>/radiotherapy damage to </a:t>
            </a:r>
            <a:r>
              <a:rPr lang="en-US" dirty="0" err="1" smtClean="0"/>
              <a:t>lymphatics</a:t>
            </a:r>
            <a:endParaRPr lang="en-US" dirty="0"/>
          </a:p>
        </p:txBody>
      </p:sp>
    </p:spTree>
    <p:extLst>
      <p:ext uri="{BB962C8B-B14F-4D97-AF65-F5344CB8AC3E}">
        <p14:creationId xmlns:p14="http://schemas.microsoft.com/office/powerpoint/2010/main" val="1633959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Systemic Edema</a:t>
            </a:r>
            <a:endParaRPr lang="en-US" dirty="0"/>
          </a:p>
        </p:txBody>
      </p:sp>
      <p:sp>
        <p:nvSpPr>
          <p:cNvPr id="3" name="Content Placeholder 2"/>
          <p:cNvSpPr>
            <a:spLocks noGrp="1"/>
          </p:cNvSpPr>
          <p:nvPr>
            <p:ph idx="1"/>
          </p:nvPr>
        </p:nvSpPr>
        <p:spPr>
          <a:xfrm>
            <a:off x="457200" y="1295400"/>
            <a:ext cx="8229600" cy="4953000"/>
          </a:xfrm>
        </p:spPr>
        <p:txBody>
          <a:bodyPr>
            <a:normAutofit fontScale="92500" lnSpcReduction="20000"/>
          </a:bodyPr>
          <a:lstStyle/>
          <a:p>
            <a:r>
              <a:rPr lang="en-US" dirty="0" smtClean="0"/>
              <a:t>Increased hydrostatic pressure</a:t>
            </a:r>
          </a:p>
          <a:p>
            <a:pPr lvl="1"/>
            <a:r>
              <a:rPr lang="en-US" dirty="0" smtClean="0"/>
              <a:t>Gravity</a:t>
            </a:r>
          </a:p>
          <a:p>
            <a:pPr lvl="1"/>
            <a:r>
              <a:rPr lang="en-US" dirty="0" smtClean="0"/>
              <a:t>Congestive Heart Failure</a:t>
            </a:r>
          </a:p>
          <a:p>
            <a:pPr lvl="1"/>
            <a:r>
              <a:rPr lang="en-US" dirty="0" smtClean="0"/>
              <a:t>Venous Obstruction</a:t>
            </a:r>
          </a:p>
          <a:p>
            <a:pPr lvl="2"/>
            <a:r>
              <a:rPr lang="en-US" sz="2000" dirty="0" smtClean="0"/>
              <a:t>DVT, Vena cava </a:t>
            </a:r>
            <a:r>
              <a:rPr lang="en-US" sz="2000" dirty="0"/>
              <a:t>o</a:t>
            </a:r>
            <a:r>
              <a:rPr lang="en-US" sz="2000" dirty="0" smtClean="0"/>
              <a:t>bstruction</a:t>
            </a:r>
          </a:p>
          <a:p>
            <a:pPr lvl="2"/>
            <a:r>
              <a:rPr lang="en-US" sz="2000" dirty="0" smtClean="0"/>
              <a:t>Cirrhosis –backs up blood in hepatic portal system</a:t>
            </a:r>
          </a:p>
          <a:p>
            <a:pPr lvl="2"/>
            <a:r>
              <a:rPr lang="en-US" sz="2000" dirty="0" smtClean="0"/>
              <a:t>Constrictive Pericarditis –similar to CHF, heart can’t pump</a:t>
            </a:r>
          </a:p>
          <a:p>
            <a:r>
              <a:rPr lang="en-US" dirty="0" smtClean="0"/>
              <a:t>Reduced Osmotic Pressure</a:t>
            </a:r>
          </a:p>
          <a:p>
            <a:pPr lvl="1"/>
            <a:r>
              <a:rPr lang="en-US" dirty="0" smtClean="0"/>
              <a:t>Liver failure (not making enough albumin)</a:t>
            </a:r>
          </a:p>
          <a:p>
            <a:pPr lvl="1"/>
            <a:r>
              <a:rPr lang="en-US" dirty="0" err="1" smtClean="0"/>
              <a:t>Nephrotic</a:t>
            </a:r>
            <a:r>
              <a:rPr lang="en-US" dirty="0" smtClean="0"/>
              <a:t> syndrome (losing too much albumin)</a:t>
            </a:r>
          </a:p>
          <a:p>
            <a:r>
              <a:rPr lang="en-US" dirty="0" smtClean="0"/>
              <a:t>Sodium (and water) retention</a:t>
            </a:r>
          </a:p>
          <a:p>
            <a:pPr lvl="1"/>
            <a:r>
              <a:rPr lang="en-US" dirty="0" smtClean="0"/>
              <a:t>Acute renal failure</a:t>
            </a:r>
          </a:p>
        </p:txBody>
      </p:sp>
    </p:spTree>
    <p:extLst>
      <p:ext uri="{BB962C8B-B14F-4D97-AF65-F5344CB8AC3E}">
        <p14:creationId xmlns:p14="http://schemas.microsoft.com/office/powerpoint/2010/main" val="1534305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Pathways to systemic edema</a:t>
            </a:r>
            <a:endParaRPr lang="en-US" dirty="0"/>
          </a:p>
        </p:txBody>
      </p:sp>
      <p:sp>
        <p:nvSpPr>
          <p:cNvPr id="3" name="Content Placeholder 2"/>
          <p:cNvSpPr>
            <a:spLocks noGrp="1"/>
          </p:cNvSpPr>
          <p:nvPr>
            <p:ph idx="1"/>
          </p:nvPr>
        </p:nvSpPr>
        <p:spPr>
          <a:xfrm>
            <a:off x="5667260" y="1951037"/>
            <a:ext cx="3505200" cy="4525963"/>
          </a:xfrm>
        </p:spPr>
        <p:txBody>
          <a:bodyPr>
            <a:normAutofit/>
          </a:bodyPr>
          <a:lstStyle/>
          <a:p>
            <a:pPr marL="0" indent="0" algn="ctr">
              <a:buNone/>
            </a:pPr>
            <a:r>
              <a:rPr lang="en-US" sz="2400" b="1" dirty="0" smtClean="0"/>
              <a:t>Reduced Oncotic Pressure</a:t>
            </a:r>
          </a:p>
          <a:p>
            <a:pPr marL="231775" indent="-231775"/>
            <a:r>
              <a:rPr lang="en-US" sz="2400" dirty="0" smtClean="0"/>
              <a:t>Malnutrition</a:t>
            </a:r>
          </a:p>
          <a:p>
            <a:pPr marL="231775" indent="-231775"/>
            <a:r>
              <a:rPr lang="en-US" sz="2400" dirty="0" smtClean="0"/>
              <a:t>Liver failure/dysfunction</a:t>
            </a:r>
            <a:endParaRPr lang="en-US" sz="1600" dirty="0" smtClean="0"/>
          </a:p>
          <a:p>
            <a:pPr marL="631825" lvl="1" indent="-231775"/>
            <a:r>
              <a:rPr lang="en-US" sz="1600" dirty="0" smtClean="0"/>
              <a:t>Can’t make enough albumin</a:t>
            </a:r>
          </a:p>
          <a:p>
            <a:pPr marL="631825" lvl="1" indent="-231775"/>
            <a:r>
              <a:rPr lang="en-US" sz="1600" dirty="0" smtClean="0"/>
              <a:t>Also causes hepatic portal congestion</a:t>
            </a:r>
          </a:p>
          <a:p>
            <a:pPr marL="231775" indent="-231775"/>
            <a:r>
              <a:rPr lang="en-US" sz="2000" dirty="0" err="1" smtClean="0"/>
              <a:t>Nephrotic</a:t>
            </a:r>
            <a:r>
              <a:rPr lang="en-US" sz="2000" dirty="0" smtClean="0"/>
              <a:t> syndrome</a:t>
            </a:r>
          </a:p>
          <a:p>
            <a:pPr marL="631825" lvl="1" indent="-231775"/>
            <a:r>
              <a:rPr lang="en-US" sz="1600" dirty="0" smtClean="0"/>
              <a:t>Glomerular capillaries too leaky and albumin is lost in urine </a:t>
            </a:r>
          </a:p>
          <a:p>
            <a:pPr lvl="1"/>
            <a:endParaRPr lang="en-US" sz="2000" dirty="0" smtClean="0"/>
          </a:p>
        </p:txBody>
      </p:sp>
      <p:pic>
        <p:nvPicPr>
          <p:cNvPr id="3074" name="Picture 2" descr="C:\Users\jvelkey\Documents\TEACHING\Pathology\robbinsBasicPath-images\Chapter04\S9781416029731-004-f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28800"/>
            <a:ext cx="5623092" cy="4055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37993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Pathways to systemic edema</a:t>
            </a:r>
            <a:endParaRPr lang="en-US" dirty="0"/>
          </a:p>
        </p:txBody>
      </p:sp>
      <p:sp>
        <p:nvSpPr>
          <p:cNvPr id="3" name="Content Placeholder 2"/>
          <p:cNvSpPr>
            <a:spLocks noGrp="1"/>
          </p:cNvSpPr>
          <p:nvPr>
            <p:ph idx="1"/>
          </p:nvPr>
        </p:nvSpPr>
        <p:spPr>
          <a:xfrm>
            <a:off x="0" y="1722437"/>
            <a:ext cx="3505200" cy="4525963"/>
          </a:xfrm>
        </p:spPr>
        <p:txBody>
          <a:bodyPr>
            <a:normAutofit fontScale="92500" lnSpcReduction="10000"/>
          </a:bodyPr>
          <a:lstStyle/>
          <a:p>
            <a:pPr marL="0" indent="0" algn="ctr">
              <a:buNone/>
            </a:pPr>
            <a:r>
              <a:rPr lang="en-US" sz="2400" b="1" dirty="0" smtClean="0"/>
              <a:t>Congestive Heart Failure</a:t>
            </a:r>
          </a:p>
          <a:p>
            <a:pPr marL="231775" indent="-231775"/>
            <a:r>
              <a:rPr lang="en-US" sz="2400" dirty="0" smtClean="0"/>
              <a:t>RV failure: blood backs up in vena cava</a:t>
            </a:r>
          </a:p>
          <a:p>
            <a:pPr marL="231775" indent="-231775"/>
            <a:r>
              <a:rPr lang="en-US" sz="2400" dirty="0" smtClean="0"/>
              <a:t>LV failure: blood backs up first in lungs, then vena cava</a:t>
            </a:r>
          </a:p>
          <a:p>
            <a:pPr marL="231775" indent="-231775"/>
            <a:r>
              <a:rPr lang="en-US" sz="2400" dirty="0" smtClean="0"/>
              <a:t>Low cardiac output stimulates Renin-Angiotensin-Aldosterone pathway and sets up vicious cycle in kidneys</a:t>
            </a:r>
          </a:p>
          <a:p>
            <a:pPr marL="682625" lvl="2" indent="-220663"/>
            <a:r>
              <a:rPr lang="en-US" sz="1500" dirty="0" err="1" smtClean="0"/>
              <a:t>AngII</a:t>
            </a:r>
            <a:r>
              <a:rPr lang="en-US" sz="1500" dirty="0" smtClean="0"/>
              <a:t> raises systemic BP</a:t>
            </a:r>
          </a:p>
          <a:p>
            <a:pPr marL="682625" lvl="2" indent="-220663"/>
            <a:r>
              <a:rPr lang="en-US" sz="1500" dirty="0" smtClean="0"/>
              <a:t>Aldosterone increases Na+ retention</a:t>
            </a:r>
          </a:p>
          <a:p>
            <a:pPr marL="682625" lvl="2" indent="-220663"/>
            <a:r>
              <a:rPr lang="en-US" sz="1500" dirty="0" smtClean="0"/>
              <a:t>ADH increases water retention</a:t>
            </a:r>
          </a:p>
          <a:p>
            <a:pPr lvl="1"/>
            <a:endParaRPr lang="en-US" sz="2000" dirty="0" smtClean="0"/>
          </a:p>
        </p:txBody>
      </p:sp>
      <p:pic>
        <p:nvPicPr>
          <p:cNvPr id="3074" name="Picture 2" descr="C:\Users\jvelkey\Documents\TEACHING\Pathology\robbinsBasicPath-images\Chapter04\S9781416029731-004-f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1964145"/>
            <a:ext cx="5623092" cy="4055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86600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4"/>
          <p:cNvSpPr txBox="1">
            <a:spLocks noChangeArrowheads="1"/>
          </p:cNvSpPr>
          <p:nvPr/>
        </p:nvSpPr>
        <p:spPr bwMode="auto">
          <a:xfrm>
            <a:off x="381000" y="1676400"/>
            <a:ext cx="6858000"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rgbClr val="FFFFFF"/>
                </a:solidFill>
                <a:latin typeface="Helvetica" pitchFamily="34" charset="0"/>
              </a:defRPr>
            </a:lvl1pPr>
            <a:lvl2pPr marL="742950" indent="-285750">
              <a:defRPr sz="2400">
                <a:solidFill>
                  <a:srgbClr val="FFFFFF"/>
                </a:solidFill>
                <a:latin typeface="Helvetica" pitchFamily="34" charset="0"/>
              </a:defRPr>
            </a:lvl2pPr>
            <a:lvl3pPr marL="1143000" indent="-228600">
              <a:defRPr sz="2400">
                <a:solidFill>
                  <a:srgbClr val="FFFFFF"/>
                </a:solidFill>
                <a:latin typeface="Helvetica" pitchFamily="34" charset="0"/>
              </a:defRPr>
            </a:lvl3pPr>
            <a:lvl4pPr marL="1600200" indent="-228600">
              <a:defRPr sz="2400">
                <a:solidFill>
                  <a:srgbClr val="FFFFFF"/>
                </a:solidFill>
                <a:latin typeface="Helvetica" pitchFamily="34" charset="0"/>
              </a:defRPr>
            </a:lvl4pPr>
            <a:lvl5pPr marL="2057400" indent="-228600">
              <a:defRPr sz="2400">
                <a:solidFill>
                  <a:srgbClr val="FFFFFF"/>
                </a:solidFill>
                <a:latin typeface="Helvetica" pitchFamily="34" charset="0"/>
              </a:defRPr>
            </a:lvl5pPr>
            <a:lvl6pPr marL="2514600" indent="-228600" eaLnBrk="0" fontAlgn="base" hangingPunct="0">
              <a:spcBef>
                <a:spcPct val="0"/>
              </a:spcBef>
              <a:spcAft>
                <a:spcPct val="0"/>
              </a:spcAft>
              <a:defRPr sz="2400">
                <a:solidFill>
                  <a:srgbClr val="FFFFFF"/>
                </a:solidFill>
                <a:latin typeface="Helvetica" pitchFamily="34" charset="0"/>
              </a:defRPr>
            </a:lvl6pPr>
            <a:lvl7pPr marL="2971800" indent="-228600" eaLnBrk="0" fontAlgn="base" hangingPunct="0">
              <a:spcBef>
                <a:spcPct val="0"/>
              </a:spcBef>
              <a:spcAft>
                <a:spcPct val="0"/>
              </a:spcAft>
              <a:defRPr sz="2400">
                <a:solidFill>
                  <a:srgbClr val="FFFFFF"/>
                </a:solidFill>
                <a:latin typeface="Helvetica" pitchFamily="34" charset="0"/>
              </a:defRPr>
            </a:lvl7pPr>
            <a:lvl8pPr marL="3429000" indent="-228600" eaLnBrk="0" fontAlgn="base" hangingPunct="0">
              <a:spcBef>
                <a:spcPct val="0"/>
              </a:spcBef>
              <a:spcAft>
                <a:spcPct val="0"/>
              </a:spcAft>
              <a:defRPr sz="2400">
                <a:solidFill>
                  <a:srgbClr val="FFFFFF"/>
                </a:solidFill>
                <a:latin typeface="Helvetica" pitchFamily="34" charset="0"/>
              </a:defRPr>
            </a:lvl8pPr>
            <a:lvl9pPr marL="3886200" indent="-228600" eaLnBrk="0" fontAlgn="base" hangingPunct="0">
              <a:spcBef>
                <a:spcPct val="0"/>
              </a:spcBef>
              <a:spcAft>
                <a:spcPct val="0"/>
              </a:spcAft>
              <a:defRPr sz="2400">
                <a:solidFill>
                  <a:srgbClr val="FFFFFF"/>
                </a:solidFill>
                <a:latin typeface="Helvetica" pitchFamily="34" charset="0"/>
              </a:defRPr>
            </a:lvl9pPr>
          </a:lstStyle>
          <a:p>
            <a:pPr>
              <a:spcBef>
                <a:spcPct val="50000"/>
              </a:spcBef>
            </a:pPr>
            <a:r>
              <a:rPr lang="en-US" sz="3200" b="1" u="sng" dirty="0">
                <a:solidFill>
                  <a:schemeClr val="tx1"/>
                </a:solidFill>
                <a:latin typeface="+mn-lt"/>
              </a:rPr>
              <a:t>Right-sided  Heart  Failure</a:t>
            </a:r>
            <a:r>
              <a:rPr lang="en-US" sz="3200" dirty="0">
                <a:solidFill>
                  <a:schemeClr val="tx1"/>
                </a:solidFill>
                <a:latin typeface="+mn-lt"/>
              </a:rPr>
              <a:t>: </a:t>
            </a:r>
          </a:p>
          <a:p>
            <a:pPr>
              <a:spcBef>
                <a:spcPct val="50000"/>
              </a:spcBef>
            </a:pPr>
            <a:r>
              <a:rPr lang="en-US" sz="3200" dirty="0">
                <a:solidFill>
                  <a:schemeClr val="tx1"/>
                </a:solidFill>
                <a:latin typeface="+mn-lt"/>
              </a:rPr>
              <a:t>	</a:t>
            </a:r>
            <a:r>
              <a:rPr lang="en-US" sz="3000" dirty="0">
                <a:solidFill>
                  <a:schemeClr val="tx1"/>
                </a:solidFill>
                <a:latin typeface="+mn-lt"/>
              </a:rPr>
              <a:t>Right  atrial  pressure</a:t>
            </a:r>
          </a:p>
          <a:p>
            <a:pPr>
              <a:spcBef>
                <a:spcPct val="50000"/>
              </a:spcBef>
            </a:pPr>
            <a:r>
              <a:rPr lang="en-US" sz="3000" dirty="0">
                <a:solidFill>
                  <a:schemeClr val="tx1"/>
                </a:solidFill>
                <a:latin typeface="+mn-lt"/>
              </a:rPr>
              <a:t>	Systemic  </a:t>
            </a:r>
            <a:r>
              <a:rPr lang="en-US" sz="3000" u="sng" dirty="0">
                <a:solidFill>
                  <a:schemeClr val="tx1"/>
                </a:solidFill>
                <a:latin typeface="+mn-lt"/>
              </a:rPr>
              <a:t>venous</a:t>
            </a:r>
            <a:r>
              <a:rPr lang="en-US" sz="3000" dirty="0">
                <a:solidFill>
                  <a:schemeClr val="tx1"/>
                </a:solidFill>
                <a:latin typeface="+mn-lt"/>
              </a:rPr>
              <a:t>  pressure</a:t>
            </a:r>
          </a:p>
          <a:p>
            <a:pPr>
              <a:spcBef>
                <a:spcPct val="50000"/>
              </a:spcBef>
            </a:pPr>
            <a:r>
              <a:rPr lang="en-US" sz="3000" dirty="0">
                <a:solidFill>
                  <a:schemeClr val="tx1"/>
                </a:solidFill>
                <a:latin typeface="+mn-lt"/>
              </a:rPr>
              <a:t>	Congestion where?  </a:t>
            </a:r>
          </a:p>
        </p:txBody>
      </p:sp>
      <p:sp>
        <p:nvSpPr>
          <p:cNvPr id="81925" name="Text Box 5"/>
          <p:cNvSpPr txBox="1">
            <a:spLocks noChangeArrowheads="1"/>
          </p:cNvSpPr>
          <p:nvPr/>
        </p:nvSpPr>
        <p:spPr bwMode="auto">
          <a:xfrm>
            <a:off x="381000" y="609600"/>
            <a:ext cx="8245475" cy="701675"/>
          </a:xfrm>
          <a:prstGeom prst="rect">
            <a:avLst/>
          </a:prstGeom>
          <a:noFill/>
          <a:ln w="12700">
            <a:noFill/>
            <a:miter lim="800000"/>
            <a:headEnd/>
            <a:tailEnd/>
          </a:ln>
          <a:effectLst/>
        </p:spPr>
        <p:txBody>
          <a:bodyPr>
            <a:spAutoFit/>
          </a:bodyPr>
          <a:lstStyle/>
          <a:p>
            <a:pPr algn="ctr">
              <a:spcBef>
                <a:spcPct val="50000"/>
              </a:spcBef>
              <a:defRPr/>
            </a:pPr>
            <a:r>
              <a:rPr lang="en-US" sz="4000" b="1">
                <a:effectLst>
                  <a:outerShdw blurRad="38100" dist="38100" dir="2700000" algn="tl">
                    <a:srgbClr val="000000"/>
                  </a:outerShdw>
                </a:effectLst>
              </a:rPr>
              <a:t>Edema  in  Congestive Heart  Failure</a:t>
            </a:r>
          </a:p>
        </p:txBody>
      </p:sp>
      <p:sp>
        <p:nvSpPr>
          <p:cNvPr id="81926" name="Text Box 6"/>
          <p:cNvSpPr txBox="1">
            <a:spLocks noChangeArrowheads="1"/>
          </p:cNvSpPr>
          <p:nvPr/>
        </p:nvSpPr>
        <p:spPr bwMode="auto">
          <a:xfrm>
            <a:off x="4876800" y="2438400"/>
            <a:ext cx="1981200" cy="549275"/>
          </a:xfrm>
          <a:prstGeom prst="rect">
            <a:avLst/>
          </a:prstGeom>
          <a:noFill/>
          <a:ln w="12700">
            <a:noFill/>
            <a:miter lim="800000"/>
            <a:headEnd/>
            <a:tailEnd/>
          </a:ln>
          <a:effectLst/>
        </p:spPr>
        <p:txBody>
          <a:bodyPr>
            <a:spAutoFit/>
          </a:bodyPr>
          <a:lstStyle/>
          <a:p>
            <a:pPr>
              <a:spcBef>
                <a:spcPct val="50000"/>
              </a:spcBef>
              <a:defRPr/>
            </a:pPr>
            <a:r>
              <a:rPr lang="en-US" sz="3000" b="1" dirty="0">
                <a:effectLst>
                  <a:outerShdw blurRad="38100" dist="38100" dir="2700000" algn="tl">
                    <a:srgbClr val="000000"/>
                  </a:outerShdw>
                </a:effectLst>
              </a:rPr>
              <a:t>Increases</a:t>
            </a:r>
          </a:p>
        </p:txBody>
      </p:sp>
      <p:sp>
        <p:nvSpPr>
          <p:cNvPr id="81927" name="Text Box 7"/>
          <p:cNvSpPr txBox="1">
            <a:spLocks noChangeArrowheads="1"/>
          </p:cNvSpPr>
          <p:nvPr/>
        </p:nvSpPr>
        <p:spPr bwMode="auto">
          <a:xfrm>
            <a:off x="5715000" y="3124200"/>
            <a:ext cx="1828800" cy="549275"/>
          </a:xfrm>
          <a:prstGeom prst="rect">
            <a:avLst/>
          </a:prstGeom>
          <a:noFill/>
          <a:ln w="12700">
            <a:noFill/>
            <a:miter lim="800000"/>
            <a:headEnd/>
            <a:tailEnd/>
          </a:ln>
          <a:effectLst/>
        </p:spPr>
        <p:txBody>
          <a:bodyPr>
            <a:spAutoFit/>
          </a:bodyPr>
          <a:lstStyle/>
          <a:p>
            <a:pPr>
              <a:spcBef>
                <a:spcPct val="50000"/>
              </a:spcBef>
              <a:defRPr/>
            </a:pPr>
            <a:r>
              <a:rPr lang="en-US" sz="3000" b="1" dirty="0">
                <a:effectLst>
                  <a:outerShdw blurRad="38100" dist="38100" dir="2700000" algn="tl">
                    <a:srgbClr val="000000"/>
                  </a:outerShdw>
                </a:effectLst>
              </a:rPr>
              <a:t>Increases</a:t>
            </a:r>
          </a:p>
        </p:txBody>
      </p:sp>
      <p:sp>
        <p:nvSpPr>
          <p:cNvPr id="81928" name="Text Box 8"/>
          <p:cNvSpPr txBox="1">
            <a:spLocks noChangeArrowheads="1"/>
          </p:cNvSpPr>
          <p:nvPr/>
        </p:nvSpPr>
        <p:spPr bwMode="auto">
          <a:xfrm>
            <a:off x="1371600" y="4343400"/>
            <a:ext cx="7620000" cy="1876425"/>
          </a:xfrm>
          <a:prstGeom prst="rect">
            <a:avLst/>
          </a:prstGeom>
          <a:noFill/>
          <a:ln w="12700">
            <a:noFill/>
            <a:miter lim="800000"/>
            <a:headEnd/>
            <a:tailEnd/>
          </a:ln>
          <a:effectLst/>
        </p:spPr>
        <p:txBody>
          <a:bodyPr>
            <a:spAutoFit/>
          </a:bodyPr>
          <a:lstStyle/>
          <a:p>
            <a:pPr>
              <a:spcBef>
                <a:spcPct val="50000"/>
              </a:spcBef>
              <a:defRPr/>
            </a:pPr>
            <a:r>
              <a:rPr lang="en-US" sz="3000" b="1" dirty="0">
                <a:effectLst>
                  <a:outerShdw blurRad="38100" dist="38100" dir="2700000" algn="tl">
                    <a:srgbClr val="000000"/>
                  </a:outerShdw>
                </a:effectLst>
              </a:rPr>
              <a:t>Systemic </a:t>
            </a:r>
          </a:p>
          <a:p>
            <a:pPr>
              <a:spcBef>
                <a:spcPct val="50000"/>
              </a:spcBef>
              <a:defRPr/>
            </a:pPr>
            <a:r>
              <a:rPr lang="en-US" sz="3000" b="1" dirty="0">
                <a:effectLst>
                  <a:outerShdw blurRad="38100" dist="38100" dir="2700000" algn="tl">
                    <a:srgbClr val="000000"/>
                  </a:outerShdw>
                </a:effectLst>
              </a:rPr>
              <a:t>	</a:t>
            </a:r>
            <a:r>
              <a:rPr lang="en-US" sz="2800" b="1" dirty="0">
                <a:effectLst>
                  <a:outerShdw blurRad="38100" dist="38100" dir="2700000" algn="tl">
                    <a:srgbClr val="000000"/>
                  </a:outerShdw>
                </a:effectLst>
              </a:rPr>
              <a:t>- </a:t>
            </a:r>
            <a:r>
              <a:rPr lang="en-US" sz="2800" b="1" dirty="0" err="1">
                <a:effectLst>
                  <a:outerShdw blurRad="38100" dist="38100" dir="2700000" algn="tl">
                    <a:srgbClr val="000000"/>
                  </a:outerShdw>
                </a:effectLst>
              </a:rPr>
              <a:t>Centrilobular</a:t>
            </a:r>
            <a:r>
              <a:rPr lang="en-US" sz="2800" b="1" dirty="0">
                <a:effectLst>
                  <a:outerShdw blurRad="38100" dist="38100" dir="2700000" algn="tl">
                    <a:srgbClr val="000000"/>
                  </a:outerShdw>
                </a:effectLst>
              </a:rPr>
              <a:t> Liver Congestion (venous)</a:t>
            </a:r>
          </a:p>
          <a:p>
            <a:pPr>
              <a:spcBef>
                <a:spcPct val="50000"/>
              </a:spcBef>
              <a:defRPr/>
            </a:pPr>
            <a:r>
              <a:rPr lang="en-US" sz="2800" b="1" dirty="0">
                <a:effectLst>
                  <a:outerShdw blurRad="38100" dist="38100" dir="2700000" algn="tl">
                    <a:srgbClr val="000000"/>
                  </a:outerShdw>
                </a:effectLst>
              </a:rPr>
              <a:t>	- Lower Extremity Edema</a:t>
            </a:r>
          </a:p>
        </p:txBody>
      </p:sp>
    </p:spTree>
    <p:extLst>
      <p:ext uri="{BB962C8B-B14F-4D97-AF65-F5344CB8AC3E}">
        <p14:creationId xmlns:p14="http://schemas.microsoft.com/office/powerpoint/2010/main" val="40795048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926"/>
                                        </p:tgtEl>
                                        <p:attrNameLst>
                                          <p:attrName>style.visibility</p:attrName>
                                        </p:attrNameLst>
                                      </p:cBhvr>
                                      <p:to>
                                        <p:strVal val="visible"/>
                                      </p:to>
                                    </p:set>
                                    <p:animEffect transition="in" filter="fade">
                                      <p:cBhvr>
                                        <p:cTn id="7" dur="500"/>
                                        <p:tgtEl>
                                          <p:spTgt spid="819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1927"/>
                                        </p:tgtEl>
                                        <p:attrNameLst>
                                          <p:attrName>style.visibility</p:attrName>
                                        </p:attrNameLst>
                                      </p:cBhvr>
                                      <p:to>
                                        <p:strVal val="visible"/>
                                      </p:to>
                                    </p:set>
                                    <p:animEffect transition="in" filter="fade">
                                      <p:cBhvr>
                                        <p:cTn id="12" dur="500"/>
                                        <p:tgtEl>
                                          <p:spTgt spid="8192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1928"/>
                                        </p:tgtEl>
                                        <p:attrNameLst>
                                          <p:attrName>style.visibility</p:attrName>
                                        </p:attrNameLst>
                                      </p:cBhvr>
                                      <p:to>
                                        <p:strVal val="visible"/>
                                      </p:to>
                                    </p:set>
                                    <p:animEffect transition="in" filter="dissolve">
                                      <p:cBhvr>
                                        <p:cTn id="17" dur="1000"/>
                                        <p:tgtEl>
                                          <p:spTgt spid="819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6" grpId="0"/>
      <p:bldP spid="81927" grpId="0"/>
      <p:bldP spid="819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velkey\Documents\TEACHING\Pathology\robbinsBasicPath-images\Chapter04\S9781416029731-004-f0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976439" y="947737"/>
            <a:ext cx="5153025" cy="66675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0"/>
            <a:ext cx="8229600" cy="685800"/>
          </a:xfrm>
        </p:spPr>
        <p:txBody>
          <a:bodyPr>
            <a:normAutofit fontScale="90000"/>
          </a:bodyPr>
          <a:lstStyle/>
          <a:p>
            <a:r>
              <a:rPr lang="en-US" b="1" dirty="0" err="1"/>
              <a:t>Centrilobular</a:t>
            </a:r>
            <a:r>
              <a:rPr lang="en-US" b="1" dirty="0"/>
              <a:t> Hepatic </a:t>
            </a:r>
            <a:r>
              <a:rPr lang="en-US" b="1" dirty="0" smtClean="0"/>
              <a:t>Congestion</a:t>
            </a:r>
            <a:endParaRPr lang="en-US" dirty="0"/>
          </a:p>
        </p:txBody>
      </p:sp>
      <p:sp>
        <p:nvSpPr>
          <p:cNvPr id="3" name="Content Placeholder 2"/>
          <p:cNvSpPr>
            <a:spLocks noGrp="1"/>
          </p:cNvSpPr>
          <p:nvPr>
            <p:ph idx="1"/>
          </p:nvPr>
        </p:nvSpPr>
        <p:spPr>
          <a:xfrm>
            <a:off x="457200" y="838200"/>
            <a:ext cx="8229600" cy="685800"/>
          </a:xfrm>
        </p:spPr>
        <p:txBody>
          <a:bodyPr>
            <a:normAutofit/>
          </a:bodyPr>
          <a:lstStyle/>
          <a:p>
            <a:pPr marL="0" indent="0">
              <a:buNone/>
            </a:pPr>
            <a:r>
              <a:rPr lang="en-US" sz="1600" dirty="0" smtClean="0"/>
              <a:t>Blood backs up in liver and impedes flow of oxygenated blood into deepest zones (around central veins), thus causing “central” necrosis and giving the liver a mottled, “nutmeg” appearance.</a:t>
            </a:r>
            <a:endParaRPr lang="en-US" sz="1600" dirty="0"/>
          </a:p>
        </p:txBody>
      </p:sp>
    </p:spTree>
    <p:extLst>
      <p:ext uri="{BB962C8B-B14F-4D97-AF65-F5344CB8AC3E}">
        <p14:creationId xmlns:p14="http://schemas.microsoft.com/office/powerpoint/2010/main" val="32122961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2" name="Text Box 4"/>
          <p:cNvSpPr txBox="1">
            <a:spLocks noChangeArrowheads="1"/>
          </p:cNvSpPr>
          <p:nvPr/>
        </p:nvSpPr>
        <p:spPr bwMode="auto">
          <a:xfrm>
            <a:off x="304800" y="457200"/>
            <a:ext cx="8245475" cy="701675"/>
          </a:xfrm>
          <a:prstGeom prst="rect">
            <a:avLst/>
          </a:prstGeom>
          <a:noFill/>
          <a:ln w="12700">
            <a:noFill/>
            <a:miter lim="800000"/>
            <a:headEnd/>
            <a:tailEnd/>
          </a:ln>
          <a:effectLst/>
        </p:spPr>
        <p:txBody>
          <a:bodyPr>
            <a:spAutoFit/>
          </a:bodyPr>
          <a:lstStyle/>
          <a:p>
            <a:pPr algn="ctr">
              <a:spcBef>
                <a:spcPct val="50000"/>
              </a:spcBef>
              <a:defRPr/>
            </a:pPr>
            <a:r>
              <a:rPr lang="en-US" sz="4000" b="1">
                <a:effectLst>
                  <a:outerShdw blurRad="38100" dist="38100" dir="2700000" algn="tl">
                    <a:srgbClr val="000000"/>
                  </a:outerShdw>
                </a:effectLst>
              </a:rPr>
              <a:t>Edema  in  Congestive Heart  Failure</a:t>
            </a:r>
          </a:p>
        </p:txBody>
      </p:sp>
      <p:sp>
        <p:nvSpPr>
          <p:cNvPr id="78853" name="Text Box 5"/>
          <p:cNvSpPr txBox="1">
            <a:spLocks noChangeArrowheads="1"/>
          </p:cNvSpPr>
          <p:nvPr/>
        </p:nvSpPr>
        <p:spPr bwMode="auto">
          <a:xfrm>
            <a:off x="228600" y="1981200"/>
            <a:ext cx="8305800" cy="386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rgbClr val="FFFFFF"/>
                </a:solidFill>
                <a:latin typeface="Helvetica" pitchFamily="34" charset="0"/>
              </a:defRPr>
            </a:lvl1pPr>
            <a:lvl2pPr marL="742950" indent="-285750">
              <a:defRPr sz="2400">
                <a:solidFill>
                  <a:srgbClr val="FFFFFF"/>
                </a:solidFill>
                <a:latin typeface="Helvetica" pitchFamily="34" charset="0"/>
              </a:defRPr>
            </a:lvl2pPr>
            <a:lvl3pPr marL="1143000" indent="-228600">
              <a:defRPr sz="2400">
                <a:solidFill>
                  <a:srgbClr val="FFFFFF"/>
                </a:solidFill>
                <a:latin typeface="Helvetica" pitchFamily="34" charset="0"/>
              </a:defRPr>
            </a:lvl3pPr>
            <a:lvl4pPr marL="1600200" indent="-228600">
              <a:defRPr sz="2400">
                <a:solidFill>
                  <a:srgbClr val="FFFFFF"/>
                </a:solidFill>
                <a:latin typeface="Helvetica" pitchFamily="34" charset="0"/>
              </a:defRPr>
            </a:lvl4pPr>
            <a:lvl5pPr marL="2057400" indent="-228600">
              <a:defRPr sz="2400">
                <a:solidFill>
                  <a:srgbClr val="FFFFFF"/>
                </a:solidFill>
                <a:latin typeface="Helvetica" pitchFamily="34" charset="0"/>
              </a:defRPr>
            </a:lvl5pPr>
            <a:lvl6pPr marL="2514600" indent="-228600" eaLnBrk="0" fontAlgn="base" hangingPunct="0">
              <a:spcBef>
                <a:spcPct val="0"/>
              </a:spcBef>
              <a:spcAft>
                <a:spcPct val="0"/>
              </a:spcAft>
              <a:defRPr sz="2400">
                <a:solidFill>
                  <a:srgbClr val="FFFFFF"/>
                </a:solidFill>
                <a:latin typeface="Helvetica" pitchFamily="34" charset="0"/>
              </a:defRPr>
            </a:lvl6pPr>
            <a:lvl7pPr marL="2971800" indent="-228600" eaLnBrk="0" fontAlgn="base" hangingPunct="0">
              <a:spcBef>
                <a:spcPct val="0"/>
              </a:spcBef>
              <a:spcAft>
                <a:spcPct val="0"/>
              </a:spcAft>
              <a:defRPr sz="2400">
                <a:solidFill>
                  <a:srgbClr val="FFFFFF"/>
                </a:solidFill>
                <a:latin typeface="Helvetica" pitchFamily="34" charset="0"/>
              </a:defRPr>
            </a:lvl7pPr>
            <a:lvl8pPr marL="3429000" indent="-228600" eaLnBrk="0" fontAlgn="base" hangingPunct="0">
              <a:spcBef>
                <a:spcPct val="0"/>
              </a:spcBef>
              <a:spcAft>
                <a:spcPct val="0"/>
              </a:spcAft>
              <a:defRPr sz="2400">
                <a:solidFill>
                  <a:srgbClr val="FFFFFF"/>
                </a:solidFill>
                <a:latin typeface="Helvetica" pitchFamily="34" charset="0"/>
              </a:defRPr>
            </a:lvl8pPr>
            <a:lvl9pPr marL="3886200" indent="-228600" eaLnBrk="0" fontAlgn="base" hangingPunct="0">
              <a:spcBef>
                <a:spcPct val="0"/>
              </a:spcBef>
              <a:spcAft>
                <a:spcPct val="0"/>
              </a:spcAft>
              <a:defRPr sz="2400">
                <a:solidFill>
                  <a:srgbClr val="FFFFFF"/>
                </a:solidFill>
                <a:latin typeface="Helvetica" pitchFamily="34" charset="0"/>
              </a:defRPr>
            </a:lvl9pPr>
          </a:lstStyle>
          <a:p>
            <a:pPr>
              <a:spcBef>
                <a:spcPct val="50000"/>
              </a:spcBef>
            </a:pPr>
            <a:r>
              <a:rPr lang="en-US" sz="3200" b="1" u="sng" dirty="0">
                <a:solidFill>
                  <a:schemeClr val="tx1"/>
                </a:solidFill>
                <a:latin typeface="+mn-lt"/>
              </a:rPr>
              <a:t>Left-sided</a:t>
            </a:r>
            <a:r>
              <a:rPr lang="en-US" sz="3200" u="sng" dirty="0">
                <a:solidFill>
                  <a:schemeClr val="tx1"/>
                </a:solidFill>
                <a:latin typeface="+mn-lt"/>
              </a:rPr>
              <a:t>  </a:t>
            </a:r>
            <a:r>
              <a:rPr lang="en-US" sz="3000" b="1" u="sng" dirty="0">
                <a:solidFill>
                  <a:schemeClr val="tx1"/>
                </a:solidFill>
                <a:latin typeface="+mn-lt"/>
              </a:rPr>
              <a:t>Heart</a:t>
            </a:r>
            <a:r>
              <a:rPr lang="en-US" sz="3200" b="1" u="sng" dirty="0">
                <a:solidFill>
                  <a:schemeClr val="tx1"/>
                </a:solidFill>
                <a:latin typeface="+mn-lt"/>
              </a:rPr>
              <a:t>  Failure</a:t>
            </a:r>
            <a:r>
              <a:rPr lang="en-US" sz="3200" b="1" dirty="0">
                <a:solidFill>
                  <a:schemeClr val="tx1"/>
                </a:solidFill>
                <a:latin typeface="+mn-lt"/>
              </a:rPr>
              <a:t>:	</a:t>
            </a:r>
          </a:p>
          <a:p>
            <a:pPr>
              <a:spcBef>
                <a:spcPct val="50000"/>
              </a:spcBef>
            </a:pPr>
            <a:r>
              <a:rPr lang="en-US" sz="3000" b="1" dirty="0" smtClean="0">
                <a:solidFill>
                  <a:schemeClr val="tx1"/>
                </a:solidFill>
                <a:latin typeface="+mn-lt"/>
              </a:rPr>
              <a:t>Left  </a:t>
            </a:r>
            <a:r>
              <a:rPr lang="en-US" sz="3000" b="1" dirty="0">
                <a:solidFill>
                  <a:schemeClr val="tx1"/>
                </a:solidFill>
                <a:latin typeface="+mn-lt"/>
              </a:rPr>
              <a:t>atrial  </a:t>
            </a:r>
            <a:r>
              <a:rPr lang="en-US" sz="3000" b="1" dirty="0" smtClean="0">
                <a:solidFill>
                  <a:schemeClr val="tx1"/>
                </a:solidFill>
                <a:latin typeface="+mn-lt"/>
              </a:rPr>
              <a:t>pressure:</a:t>
            </a:r>
            <a:endParaRPr lang="en-US" sz="3000" b="1" dirty="0">
              <a:solidFill>
                <a:schemeClr val="tx1"/>
              </a:solidFill>
              <a:latin typeface="+mn-lt"/>
            </a:endParaRPr>
          </a:p>
          <a:p>
            <a:pPr>
              <a:spcBef>
                <a:spcPct val="50000"/>
              </a:spcBef>
            </a:pPr>
            <a:r>
              <a:rPr lang="en-US" sz="3000" b="1" dirty="0" smtClean="0">
                <a:solidFill>
                  <a:schemeClr val="tx1"/>
                </a:solidFill>
                <a:latin typeface="+mn-lt"/>
              </a:rPr>
              <a:t>Pulmonary  </a:t>
            </a:r>
            <a:r>
              <a:rPr lang="en-US" sz="3000" b="1" u="sng" dirty="0">
                <a:solidFill>
                  <a:schemeClr val="tx1"/>
                </a:solidFill>
                <a:latin typeface="+mn-lt"/>
              </a:rPr>
              <a:t>venous</a:t>
            </a:r>
            <a:r>
              <a:rPr lang="en-US" sz="3000" b="1" dirty="0">
                <a:solidFill>
                  <a:schemeClr val="tx1"/>
                </a:solidFill>
                <a:latin typeface="+mn-lt"/>
              </a:rPr>
              <a:t>  </a:t>
            </a:r>
            <a:r>
              <a:rPr lang="en-US" sz="3000" b="1" dirty="0" smtClean="0">
                <a:solidFill>
                  <a:schemeClr val="tx1"/>
                </a:solidFill>
                <a:latin typeface="+mn-lt"/>
              </a:rPr>
              <a:t>pressure:</a:t>
            </a:r>
            <a:endParaRPr lang="en-US" sz="3000" b="1" dirty="0">
              <a:solidFill>
                <a:schemeClr val="tx1"/>
              </a:solidFill>
              <a:latin typeface="+mn-lt"/>
            </a:endParaRPr>
          </a:p>
          <a:p>
            <a:pPr>
              <a:spcBef>
                <a:spcPct val="50000"/>
              </a:spcBef>
            </a:pPr>
            <a:r>
              <a:rPr lang="en-US" sz="3000" b="1" dirty="0" smtClean="0">
                <a:solidFill>
                  <a:schemeClr val="tx1"/>
                </a:solidFill>
                <a:latin typeface="+mn-lt"/>
              </a:rPr>
              <a:t>Pulmonary  edema/congestion:  </a:t>
            </a:r>
            <a:r>
              <a:rPr lang="en-US" sz="3000" b="1" dirty="0">
                <a:solidFill>
                  <a:schemeClr val="tx1"/>
                </a:solidFill>
                <a:latin typeface="+mn-lt"/>
              </a:rPr>
              <a:t>Key feature of left </a:t>
            </a:r>
            <a:r>
              <a:rPr lang="en-US" sz="3000" b="1" dirty="0" smtClean="0">
                <a:solidFill>
                  <a:schemeClr val="tx1"/>
                </a:solidFill>
                <a:latin typeface="+mn-lt"/>
              </a:rPr>
              <a:t>heart </a:t>
            </a:r>
            <a:r>
              <a:rPr lang="en-US" sz="3000" b="1" dirty="0">
                <a:solidFill>
                  <a:schemeClr val="tx1"/>
                </a:solidFill>
                <a:latin typeface="+mn-lt"/>
              </a:rPr>
              <a:t>failure, can lead to pulmonary edema</a:t>
            </a:r>
          </a:p>
          <a:p>
            <a:pPr>
              <a:spcBef>
                <a:spcPct val="50000"/>
              </a:spcBef>
            </a:pPr>
            <a:r>
              <a:rPr lang="en-US" sz="3000" b="1" dirty="0" smtClean="0">
                <a:solidFill>
                  <a:schemeClr val="tx1"/>
                </a:solidFill>
                <a:latin typeface="+mn-lt"/>
              </a:rPr>
              <a:t>Right  </a:t>
            </a:r>
            <a:r>
              <a:rPr lang="en-US" sz="3000" b="1" dirty="0">
                <a:solidFill>
                  <a:schemeClr val="tx1"/>
                </a:solidFill>
                <a:latin typeface="+mn-lt"/>
              </a:rPr>
              <a:t>atrial  </a:t>
            </a:r>
            <a:r>
              <a:rPr lang="en-US" sz="3000" b="1" dirty="0" smtClean="0">
                <a:solidFill>
                  <a:schemeClr val="tx1"/>
                </a:solidFill>
                <a:latin typeface="+mn-lt"/>
              </a:rPr>
              <a:t>pressure:</a:t>
            </a:r>
            <a:endParaRPr lang="en-US" sz="3000" b="1" dirty="0">
              <a:solidFill>
                <a:schemeClr val="tx1"/>
              </a:solidFill>
              <a:latin typeface="+mn-lt"/>
            </a:endParaRPr>
          </a:p>
        </p:txBody>
      </p:sp>
      <p:sp>
        <p:nvSpPr>
          <p:cNvPr id="78854" name="Text Box 6"/>
          <p:cNvSpPr txBox="1">
            <a:spLocks noChangeArrowheads="1"/>
          </p:cNvSpPr>
          <p:nvPr/>
        </p:nvSpPr>
        <p:spPr bwMode="auto">
          <a:xfrm>
            <a:off x="5334000" y="2743200"/>
            <a:ext cx="19812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rgbClr val="FFFFFF"/>
                </a:solidFill>
                <a:latin typeface="Helvetica" pitchFamily="34" charset="0"/>
              </a:defRPr>
            </a:lvl1pPr>
            <a:lvl2pPr marL="742950" indent="-285750">
              <a:defRPr sz="2400">
                <a:solidFill>
                  <a:srgbClr val="FFFFFF"/>
                </a:solidFill>
                <a:latin typeface="Helvetica" pitchFamily="34" charset="0"/>
              </a:defRPr>
            </a:lvl2pPr>
            <a:lvl3pPr marL="1143000" indent="-228600">
              <a:defRPr sz="2400">
                <a:solidFill>
                  <a:srgbClr val="FFFFFF"/>
                </a:solidFill>
                <a:latin typeface="Helvetica" pitchFamily="34" charset="0"/>
              </a:defRPr>
            </a:lvl3pPr>
            <a:lvl4pPr marL="1600200" indent="-228600">
              <a:defRPr sz="2400">
                <a:solidFill>
                  <a:srgbClr val="FFFFFF"/>
                </a:solidFill>
                <a:latin typeface="Helvetica" pitchFamily="34" charset="0"/>
              </a:defRPr>
            </a:lvl4pPr>
            <a:lvl5pPr marL="2057400" indent="-228600">
              <a:defRPr sz="2400">
                <a:solidFill>
                  <a:srgbClr val="FFFFFF"/>
                </a:solidFill>
                <a:latin typeface="Helvetica" pitchFamily="34" charset="0"/>
              </a:defRPr>
            </a:lvl5pPr>
            <a:lvl6pPr marL="2514600" indent="-228600" eaLnBrk="0" fontAlgn="base" hangingPunct="0">
              <a:spcBef>
                <a:spcPct val="0"/>
              </a:spcBef>
              <a:spcAft>
                <a:spcPct val="0"/>
              </a:spcAft>
              <a:defRPr sz="2400">
                <a:solidFill>
                  <a:srgbClr val="FFFFFF"/>
                </a:solidFill>
                <a:latin typeface="Helvetica" pitchFamily="34" charset="0"/>
              </a:defRPr>
            </a:lvl6pPr>
            <a:lvl7pPr marL="2971800" indent="-228600" eaLnBrk="0" fontAlgn="base" hangingPunct="0">
              <a:spcBef>
                <a:spcPct val="0"/>
              </a:spcBef>
              <a:spcAft>
                <a:spcPct val="0"/>
              </a:spcAft>
              <a:defRPr sz="2400">
                <a:solidFill>
                  <a:srgbClr val="FFFFFF"/>
                </a:solidFill>
                <a:latin typeface="Helvetica" pitchFamily="34" charset="0"/>
              </a:defRPr>
            </a:lvl7pPr>
            <a:lvl8pPr marL="3429000" indent="-228600" eaLnBrk="0" fontAlgn="base" hangingPunct="0">
              <a:spcBef>
                <a:spcPct val="0"/>
              </a:spcBef>
              <a:spcAft>
                <a:spcPct val="0"/>
              </a:spcAft>
              <a:defRPr sz="2400">
                <a:solidFill>
                  <a:srgbClr val="FFFFFF"/>
                </a:solidFill>
                <a:latin typeface="Helvetica" pitchFamily="34" charset="0"/>
              </a:defRPr>
            </a:lvl8pPr>
            <a:lvl9pPr marL="3886200" indent="-228600" eaLnBrk="0" fontAlgn="base" hangingPunct="0">
              <a:spcBef>
                <a:spcPct val="0"/>
              </a:spcBef>
              <a:spcAft>
                <a:spcPct val="0"/>
              </a:spcAft>
              <a:defRPr sz="2400">
                <a:solidFill>
                  <a:srgbClr val="FFFFFF"/>
                </a:solidFill>
                <a:latin typeface="Helvetica" pitchFamily="34" charset="0"/>
              </a:defRPr>
            </a:lvl9pPr>
          </a:lstStyle>
          <a:p>
            <a:pPr>
              <a:spcBef>
                <a:spcPct val="50000"/>
              </a:spcBef>
            </a:pPr>
            <a:r>
              <a:rPr lang="en-US" sz="3000" b="1" dirty="0">
                <a:solidFill>
                  <a:schemeClr val="tx1"/>
                </a:solidFill>
                <a:latin typeface="+mn-lt"/>
              </a:rPr>
              <a:t>Increases</a:t>
            </a:r>
          </a:p>
        </p:txBody>
      </p:sp>
      <p:sp>
        <p:nvSpPr>
          <p:cNvPr id="78855" name="Text Box 7"/>
          <p:cNvSpPr txBox="1">
            <a:spLocks noChangeArrowheads="1"/>
          </p:cNvSpPr>
          <p:nvPr/>
        </p:nvSpPr>
        <p:spPr bwMode="auto">
          <a:xfrm>
            <a:off x="6553200" y="3429000"/>
            <a:ext cx="21336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rgbClr val="FFFFFF"/>
                </a:solidFill>
                <a:latin typeface="Helvetica" pitchFamily="34" charset="0"/>
              </a:defRPr>
            </a:lvl1pPr>
            <a:lvl2pPr marL="742950" indent="-285750">
              <a:defRPr sz="2400">
                <a:solidFill>
                  <a:srgbClr val="FFFFFF"/>
                </a:solidFill>
                <a:latin typeface="Helvetica" pitchFamily="34" charset="0"/>
              </a:defRPr>
            </a:lvl2pPr>
            <a:lvl3pPr marL="1143000" indent="-228600">
              <a:defRPr sz="2400">
                <a:solidFill>
                  <a:srgbClr val="FFFFFF"/>
                </a:solidFill>
                <a:latin typeface="Helvetica" pitchFamily="34" charset="0"/>
              </a:defRPr>
            </a:lvl3pPr>
            <a:lvl4pPr marL="1600200" indent="-228600">
              <a:defRPr sz="2400">
                <a:solidFill>
                  <a:srgbClr val="FFFFFF"/>
                </a:solidFill>
                <a:latin typeface="Helvetica" pitchFamily="34" charset="0"/>
              </a:defRPr>
            </a:lvl4pPr>
            <a:lvl5pPr marL="2057400" indent="-228600">
              <a:defRPr sz="2400">
                <a:solidFill>
                  <a:srgbClr val="FFFFFF"/>
                </a:solidFill>
                <a:latin typeface="Helvetica" pitchFamily="34" charset="0"/>
              </a:defRPr>
            </a:lvl5pPr>
            <a:lvl6pPr marL="2514600" indent="-228600" eaLnBrk="0" fontAlgn="base" hangingPunct="0">
              <a:spcBef>
                <a:spcPct val="0"/>
              </a:spcBef>
              <a:spcAft>
                <a:spcPct val="0"/>
              </a:spcAft>
              <a:defRPr sz="2400">
                <a:solidFill>
                  <a:srgbClr val="FFFFFF"/>
                </a:solidFill>
                <a:latin typeface="Helvetica" pitchFamily="34" charset="0"/>
              </a:defRPr>
            </a:lvl6pPr>
            <a:lvl7pPr marL="2971800" indent="-228600" eaLnBrk="0" fontAlgn="base" hangingPunct="0">
              <a:spcBef>
                <a:spcPct val="0"/>
              </a:spcBef>
              <a:spcAft>
                <a:spcPct val="0"/>
              </a:spcAft>
              <a:defRPr sz="2400">
                <a:solidFill>
                  <a:srgbClr val="FFFFFF"/>
                </a:solidFill>
                <a:latin typeface="Helvetica" pitchFamily="34" charset="0"/>
              </a:defRPr>
            </a:lvl7pPr>
            <a:lvl8pPr marL="3429000" indent="-228600" eaLnBrk="0" fontAlgn="base" hangingPunct="0">
              <a:spcBef>
                <a:spcPct val="0"/>
              </a:spcBef>
              <a:spcAft>
                <a:spcPct val="0"/>
              </a:spcAft>
              <a:defRPr sz="2400">
                <a:solidFill>
                  <a:srgbClr val="FFFFFF"/>
                </a:solidFill>
                <a:latin typeface="Helvetica" pitchFamily="34" charset="0"/>
              </a:defRPr>
            </a:lvl8pPr>
            <a:lvl9pPr marL="3886200" indent="-228600" eaLnBrk="0" fontAlgn="base" hangingPunct="0">
              <a:spcBef>
                <a:spcPct val="0"/>
              </a:spcBef>
              <a:spcAft>
                <a:spcPct val="0"/>
              </a:spcAft>
              <a:defRPr sz="2400">
                <a:solidFill>
                  <a:srgbClr val="FFFFFF"/>
                </a:solidFill>
                <a:latin typeface="Helvetica" pitchFamily="34" charset="0"/>
              </a:defRPr>
            </a:lvl9pPr>
          </a:lstStyle>
          <a:p>
            <a:pPr>
              <a:spcBef>
                <a:spcPct val="50000"/>
              </a:spcBef>
            </a:pPr>
            <a:r>
              <a:rPr lang="en-US" sz="3000" b="1" dirty="0">
                <a:solidFill>
                  <a:schemeClr val="tx1"/>
                </a:solidFill>
                <a:latin typeface="+mn-lt"/>
              </a:rPr>
              <a:t>Increases</a:t>
            </a:r>
          </a:p>
        </p:txBody>
      </p:sp>
      <p:sp>
        <p:nvSpPr>
          <p:cNvPr id="78856" name="Text Box 8"/>
          <p:cNvSpPr txBox="1">
            <a:spLocks noChangeArrowheads="1"/>
          </p:cNvSpPr>
          <p:nvPr/>
        </p:nvSpPr>
        <p:spPr bwMode="auto">
          <a:xfrm>
            <a:off x="5105400" y="5257800"/>
            <a:ext cx="2971800" cy="549275"/>
          </a:xfrm>
          <a:prstGeom prst="rect">
            <a:avLst/>
          </a:prstGeom>
          <a:noFill/>
          <a:ln w="12700">
            <a:noFill/>
            <a:miter lim="800000"/>
            <a:headEnd/>
            <a:tailEnd/>
          </a:ln>
          <a:effectLst/>
        </p:spPr>
        <p:txBody>
          <a:bodyPr>
            <a:spAutoFit/>
          </a:bodyPr>
          <a:lstStyle/>
          <a:p>
            <a:pPr>
              <a:spcBef>
                <a:spcPct val="50000"/>
              </a:spcBef>
              <a:defRPr/>
            </a:pPr>
            <a:r>
              <a:rPr lang="en-US" sz="3000" b="1" dirty="0">
                <a:effectLst>
                  <a:outerShdw blurRad="38100" dist="38100" dir="2700000" algn="tl">
                    <a:srgbClr val="000000"/>
                  </a:outerShdw>
                </a:effectLst>
              </a:rPr>
              <a:t>No initial change</a:t>
            </a:r>
          </a:p>
        </p:txBody>
      </p:sp>
    </p:spTree>
    <p:extLst>
      <p:ext uri="{BB962C8B-B14F-4D97-AF65-F5344CB8AC3E}">
        <p14:creationId xmlns:p14="http://schemas.microsoft.com/office/powerpoint/2010/main" val="35423452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8853">
                                            <p:txEl>
                                              <p:pRg st="0" end="0"/>
                                            </p:txEl>
                                          </p:spTgt>
                                        </p:tgtEl>
                                        <p:attrNameLst>
                                          <p:attrName>style.visibility</p:attrName>
                                        </p:attrNameLst>
                                      </p:cBhvr>
                                      <p:to>
                                        <p:strVal val="visible"/>
                                      </p:to>
                                    </p:set>
                                    <p:animEffect transition="in" filter="fade">
                                      <p:cBhvr>
                                        <p:cTn id="7" dur="500"/>
                                        <p:tgtEl>
                                          <p:spTgt spid="7885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8853">
                                            <p:txEl>
                                              <p:pRg st="1" end="1"/>
                                            </p:txEl>
                                          </p:spTgt>
                                        </p:tgtEl>
                                        <p:attrNameLst>
                                          <p:attrName>style.visibility</p:attrName>
                                        </p:attrNameLst>
                                      </p:cBhvr>
                                      <p:to>
                                        <p:strVal val="visible"/>
                                      </p:to>
                                    </p:set>
                                    <p:animEffect transition="in" filter="fade">
                                      <p:cBhvr>
                                        <p:cTn id="10" dur="500"/>
                                        <p:tgtEl>
                                          <p:spTgt spid="7885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8853">
                                            <p:txEl>
                                              <p:pRg st="2" end="2"/>
                                            </p:txEl>
                                          </p:spTgt>
                                        </p:tgtEl>
                                        <p:attrNameLst>
                                          <p:attrName>style.visibility</p:attrName>
                                        </p:attrNameLst>
                                      </p:cBhvr>
                                      <p:to>
                                        <p:strVal val="visible"/>
                                      </p:to>
                                    </p:set>
                                    <p:animEffect transition="in" filter="fade">
                                      <p:cBhvr>
                                        <p:cTn id="13" dur="500"/>
                                        <p:tgtEl>
                                          <p:spTgt spid="7885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8853">
                                            <p:txEl>
                                              <p:pRg st="3" end="3"/>
                                            </p:txEl>
                                          </p:spTgt>
                                        </p:tgtEl>
                                        <p:attrNameLst>
                                          <p:attrName>style.visibility</p:attrName>
                                        </p:attrNameLst>
                                      </p:cBhvr>
                                      <p:to>
                                        <p:strVal val="visible"/>
                                      </p:to>
                                    </p:set>
                                    <p:animEffect transition="in" filter="fade">
                                      <p:cBhvr>
                                        <p:cTn id="16" dur="500"/>
                                        <p:tgtEl>
                                          <p:spTgt spid="7885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8853">
                                            <p:txEl>
                                              <p:pRg st="4" end="4"/>
                                            </p:txEl>
                                          </p:spTgt>
                                        </p:tgtEl>
                                        <p:attrNameLst>
                                          <p:attrName>style.visibility</p:attrName>
                                        </p:attrNameLst>
                                      </p:cBhvr>
                                      <p:to>
                                        <p:strVal val="visible"/>
                                      </p:to>
                                    </p:set>
                                    <p:animEffect transition="in" filter="fade">
                                      <p:cBhvr>
                                        <p:cTn id="19" dur="500"/>
                                        <p:tgtEl>
                                          <p:spTgt spid="7885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8854"/>
                                        </p:tgtEl>
                                        <p:attrNameLst>
                                          <p:attrName>style.visibility</p:attrName>
                                        </p:attrNameLst>
                                      </p:cBhvr>
                                      <p:to>
                                        <p:strVal val="visible"/>
                                      </p:to>
                                    </p:set>
                                    <p:animEffect transition="in" filter="fade">
                                      <p:cBhvr>
                                        <p:cTn id="24" dur="500"/>
                                        <p:tgtEl>
                                          <p:spTgt spid="7885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8855"/>
                                        </p:tgtEl>
                                        <p:attrNameLst>
                                          <p:attrName>style.visibility</p:attrName>
                                        </p:attrNameLst>
                                      </p:cBhvr>
                                      <p:to>
                                        <p:strVal val="visible"/>
                                      </p:to>
                                    </p:set>
                                    <p:animEffect transition="in" filter="fade">
                                      <p:cBhvr>
                                        <p:cTn id="29" dur="500"/>
                                        <p:tgtEl>
                                          <p:spTgt spid="7885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78856"/>
                                        </p:tgtEl>
                                        <p:attrNameLst>
                                          <p:attrName>style.visibility</p:attrName>
                                        </p:attrNameLst>
                                      </p:cBhvr>
                                      <p:to>
                                        <p:strVal val="visible"/>
                                      </p:to>
                                    </p:set>
                                    <p:animEffect transition="in" filter="fade">
                                      <p:cBhvr>
                                        <p:cTn id="34" dur="500"/>
                                        <p:tgtEl>
                                          <p:spTgt spid="788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3" grpId="0" build="allAtOnce"/>
      <p:bldP spid="78854" grpId="0"/>
      <p:bldP spid="78855" grpId="0"/>
      <p:bldP spid="78856" grpId="0"/>
    </p:bld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282</TotalTime>
  <Words>1817</Words>
  <Application>Microsoft Office PowerPoint</Application>
  <PresentationFormat>On-screen Show (4:3)</PresentationFormat>
  <Paragraphs>222</Paragraphs>
  <Slides>29</Slides>
  <Notes>4</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Hemodynamic Disorders, Thrombosis, Shock</vt:lpstr>
      <vt:lpstr>Fluid Homeostasis</vt:lpstr>
      <vt:lpstr>Localized Edema</vt:lpstr>
      <vt:lpstr>Systemic Edema</vt:lpstr>
      <vt:lpstr>Pathways to systemic edema</vt:lpstr>
      <vt:lpstr>Pathways to systemic edema</vt:lpstr>
      <vt:lpstr>PowerPoint Presentation</vt:lpstr>
      <vt:lpstr>Centrilobular Hepatic Congestion</vt:lpstr>
      <vt:lpstr>PowerPoint Presentation</vt:lpstr>
      <vt:lpstr>Pulmonary edema</vt:lpstr>
      <vt:lpstr>PowerPoint Presentation</vt:lpstr>
      <vt:lpstr>PowerPoint Presentation</vt:lpstr>
      <vt:lpstr>Hemorrhage</vt:lpstr>
      <vt:lpstr>Hemostasis</vt:lpstr>
      <vt:lpstr>Platelets (thrombocytes)</vt:lpstr>
      <vt:lpstr>Transmission electron micrographs of a platelet seen in cross section (above) and in a section in the plane of the disk (below)</vt:lpstr>
      <vt:lpstr>Cutaway diagram of a platelet</vt:lpstr>
      <vt:lpstr>Platelets and blood clot formation</vt:lpstr>
      <vt:lpstr>Endothelial modulation of clotting</vt:lpstr>
      <vt:lpstr>Endothelial modulation of clotting</vt:lpstr>
      <vt:lpstr>Perturbations in hemostasis result in thrombosis</vt:lpstr>
      <vt:lpstr>Fate of a thrombus</vt:lpstr>
      <vt:lpstr>Venous vs. arterial thromobosis</vt:lpstr>
      <vt:lpstr>Embolism</vt:lpstr>
      <vt:lpstr>Thromboembolism</vt:lpstr>
      <vt:lpstr>Infarction</vt:lpstr>
      <vt:lpstr>Shock</vt:lpstr>
      <vt:lpstr>Septic shock</vt:lpstr>
      <vt:lpstr>General stages of shock</vt:lpstr>
    </vt:vector>
  </TitlesOfParts>
  <Company>Duke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Hemodynamic Disorders, Thrombosis, Shock</dc:title>
  <dc:creator>J. Matthew Velkey</dc:creator>
  <cp:lastModifiedBy>J. Matthew Velkey</cp:lastModifiedBy>
  <cp:revision>27</cp:revision>
  <dcterms:created xsi:type="dcterms:W3CDTF">2011-09-19T09:41:55Z</dcterms:created>
  <dcterms:modified xsi:type="dcterms:W3CDTF">2011-09-19T18:24:40Z</dcterms:modified>
</cp:coreProperties>
</file>