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1" r:id="rId17"/>
    <p:sldId id="272" r:id="rId18"/>
    <p:sldId id="273" r:id="rId19"/>
    <p:sldId id="274" r:id="rId20"/>
    <p:sldId id="278" r:id="rId21"/>
    <p:sldId id="279" r:id="rId22"/>
    <p:sldId id="275" r:id="rId23"/>
    <p:sldId id="280" r:id="rId24"/>
    <p:sldId id="276" r:id="rId25"/>
    <p:sldId id="281"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42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34B0C-B1FB-45BA-A5E1-5C14898BCB6A}" type="datetimeFigureOut">
              <a:rPr lang="en-US" smtClean="0"/>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355988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34B0C-B1FB-45BA-A5E1-5C14898BCB6A}" type="datetimeFigureOut">
              <a:rPr lang="en-US" smtClean="0"/>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105975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34B0C-B1FB-45BA-A5E1-5C14898BCB6A}" type="datetimeFigureOut">
              <a:rPr lang="en-US" smtClean="0"/>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366732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34B0C-B1FB-45BA-A5E1-5C14898BCB6A}" type="datetimeFigureOut">
              <a:rPr lang="en-US" smtClean="0"/>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216694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34B0C-B1FB-45BA-A5E1-5C14898BCB6A}" type="datetimeFigureOut">
              <a:rPr lang="en-US" smtClean="0"/>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57787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34B0C-B1FB-45BA-A5E1-5C14898BCB6A}" type="datetimeFigureOut">
              <a:rPr lang="en-US" smtClean="0"/>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159662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34B0C-B1FB-45BA-A5E1-5C14898BCB6A}" type="datetimeFigureOut">
              <a:rPr lang="en-US" smtClean="0"/>
              <a:t>10/2/2011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215142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34B0C-B1FB-45BA-A5E1-5C14898BCB6A}" type="datetimeFigureOut">
              <a:rPr lang="en-US" smtClean="0"/>
              <a:t>10/2/2011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52809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34B0C-B1FB-45BA-A5E1-5C14898BCB6A}" type="datetimeFigureOut">
              <a:rPr lang="en-US" smtClean="0"/>
              <a:t>10/2/2011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67920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34B0C-B1FB-45BA-A5E1-5C14898BCB6A}" type="datetimeFigureOut">
              <a:rPr lang="en-US" smtClean="0"/>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417342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34B0C-B1FB-45BA-A5E1-5C14898BCB6A}" type="datetimeFigureOut">
              <a:rPr lang="en-US" smtClean="0"/>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C896D-18D7-4AA2-B8F6-34ABD8E2911B}" type="slidenum">
              <a:rPr lang="en-US" smtClean="0"/>
              <a:t>‹#›</a:t>
            </a:fld>
            <a:endParaRPr lang="en-US"/>
          </a:p>
        </p:txBody>
      </p:sp>
    </p:spTree>
    <p:extLst>
      <p:ext uri="{BB962C8B-B14F-4D97-AF65-F5344CB8AC3E}">
        <p14:creationId xmlns:p14="http://schemas.microsoft.com/office/powerpoint/2010/main" val="335076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34B0C-B1FB-45BA-A5E1-5C14898BCB6A}" type="datetimeFigureOut">
              <a:rPr lang="en-US" smtClean="0"/>
              <a:t>10/2/2011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C896D-18D7-4AA2-B8F6-34ABD8E2911B}" type="slidenum">
              <a:rPr lang="en-US" smtClean="0"/>
              <a:t>‹#›</a:t>
            </a:fld>
            <a:endParaRPr lang="en-US"/>
          </a:p>
        </p:txBody>
      </p:sp>
    </p:spTree>
    <p:extLst>
      <p:ext uri="{BB962C8B-B14F-4D97-AF65-F5344CB8AC3E}">
        <p14:creationId xmlns:p14="http://schemas.microsoft.com/office/powerpoint/2010/main" val="30785858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tt.velkey@duk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a:bodyPr>
          <a:lstStyle/>
          <a:p>
            <a:r>
              <a:rPr lang="en-US" sz="6000" b="1" dirty="0" smtClean="0"/>
              <a:t>Respiratory Diseases</a:t>
            </a:r>
            <a:endParaRPr lang="en-US" sz="6000" b="1" dirty="0"/>
          </a:p>
        </p:txBody>
      </p:sp>
      <p:sp>
        <p:nvSpPr>
          <p:cNvPr id="3" name="Subtitle 2"/>
          <p:cNvSpPr>
            <a:spLocks noGrp="1"/>
          </p:cNvSpPr>
          <p:nvPr>
            <p:ph type="subTitle" idx="1"/>
          </p:nvPr>
        </p:nvSpPr>
        <p:spPr>
          <a:xfrm>
            <a:off x="1371600" y="3660775"/>
            <a:ext cx="6400800" cy="1752600"/>
          </a:xfrm>
        </p:spPr>
        <p:txBody>
          <a:bodyPr>
            <a:normAutofit/>
          </a:bodyPr>
          <a:lstStyle/>
          <a:p>
            <a:r>
              <a:rPr lang="en-US" dirty="0" smtClean="0">
                <a:solidFill>
                  <a:schemeClr val="tx1"/>
                </a:solidFill>
              </a:rPr>
              <a:t>J. Matthew Velkey</a:t>
            </a:r>
          </a:p>
          <a:p>
            <a:r>
              <a:rPr lang="en-US" sz="2400" dirty="0">
                <a:hlinkClick r:id="rId2"/>
              </a:rPr>
              <a:t>m</a:t>
            </a:r>
            <a:r>
              <a:rPr lang="en-US" sz="2400" dirty="0" smtClean="0">
                <a:hlinkClick r:id="rId2"/>
              </a:rPr>
              <a:t>att.velkey@duke.edu</a:t>
            </a:r>
            <a:endParaRPr lang="en-US" sz="2400" dirty="0" smtClean="0"/>
          </a:p>
          <a:p>
            <a:r>
              <a:rPr lang="en-US" sz="2400" dirty="0" smtClean="0">
                <a:solidFill>
                  <a:schemeClr val="tx1"/>
                </a:solidFill>
              </a:rPr>
              <a:t>454A Davison, Duke South, Green Zone</a:t>
            </a:r>
            <a:endParaRPr lang="en-US" sz="2400" dirty="0">
              <a:solidFill>
                <a:schemeClr val="tx1"/>
              </a:solidFill>
            </a:endParaRPr>
          </a:p>
        </p:txBody>
      </p:sp>
    </p:spTree>
    <p:extLst>
      <p:ext uri="{BB962C8B-B14F-4D97-AF65-F5344CB8AC3E}">
        <p14:creationId xmlns:p14="http://schemas.microsoft.com/office/powerpoint/2010/main" val="2011292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Asthma pathogenesis</a:t>
            </a:r>
            <a:endParaRPr lang="en-US" dirty="0"/>
          </a:p>
        </p:txBody>
      </p:sp>
      <p:sp>
        <p:nvSpPr>
          <p:cNvPr id="3" name="Content Placeholder 2"/>
          <p:cNvSpPr>
            <a:spLocks noGrp="1"/>
          </p:cNvSpPr>
          <p:nvPr>
            <p:ph idx="1"/>
          </p:nvPr>
        </p:nvSpPr>
        <p:spPr>
          <a:xfrm>
            <a:off x="457200" y="762000"/>
            <a:ext cx="8229600" cy="1523999"/>
          </a:xfrm>
        </p:spPr>
        <p:txBody>
          <a:bodyPr>
            <a:normAutofit lnSpcReduction="10000"/>
          </a:bodyPr>
          <a:lstStyle/>
          <a:p>
            <a:r>
              <a:rPr lang="en-US" sz="2400" dirty="0" smtClean="0"/>
              <a:t>Sensitization phase: antigens induce T</a:t>
            </a:r>
            <a:r>
              <a:rPr lang="en-US" sz="2400" baseline="-25000" dirty="0" smtClean="0"/>
              <a:t>H</a:t>
            </a:r>
            <a:r>
              <a:rPr lang="en-US" sz="2400" dirty="0" smtClean="0"/>
              <a:t>2 cells</a:t>
            </a:r>
          </a:p>
          <a:p>
            <a:pPr lvl="1"/>
            <a:r>
              <a:rPr lang="en-US" sz="2000" dirty="0" smtClean="0"/>
              <a:t>T</a:t>
            </a:r>
            <a:r>
              <a:rPr lang="en-US" sz="2000" baseline="-25000" dirty="0" smtClean="0"/>
              <a:t>H</a:t>
            </a:r>
            <a:r>
              <a:rPr lang="en-US" sz="2000" dirty="0" smtClean="0"/>
              <a:t>2 cells secrete factors that stimulate </a:t>
            </a:r>
            <a:r>
              <a:rPr lang="en-US" sz="2000" dirty="0" err="1" smtClean="0"/>
              <a:t>IgE</a:t>
            </a:r>
            <a:r>
              <a:rPr lang="en-US" sz="2000" dirty="0" smtClean="0"/>
              <a:t> production by Plasma Cells</a:t>
            </a:r>
          </a:p>
          <a:p>
            <a:pPr lvl="1"/>
            <a:r>
              <a:rPr lang="en-US" sz="2000" dirty="0" err="1" smtClean="0"/>
              <a:t>IgE</a:t>
            </a:r>
            <a:r>
              <a:rPr lang="en-US" sz="2000" dirty="0" smtClean="0"/>
              <a:t> binds to receptors on Mast Cells</a:t>
            </a:r>
          </a:p>
          <a:p>
            <a:pPr lvl="1"/>
            <a:r>
              <a:rPr lang="en-US" sz="2000" dirty="0" smtClean="0"/>
              <a:t>Mast Cells produce factors that recruit </a:t>
            </a:r>
            <a:r>
              <a:rPr lang="en-US" sz="2000" dirty="0" err="1" smtClean="0"/>
              <a:t>Eosinophils</a:t>
            </a:r>
            <a:r>
              <a:rPr lang="en-US" sz="2000" dirty="0" smtClean="0"/>
              <a:t> to tissue</a:t>
            </a:r>
          </a:p>
          <a:p>
            <a:endParaRPr lang="en-US" sz="2400" dirty="0"/>
          </a:p>
        </p:txBody>
      </p:sp>
      <p:pic>
        <p:nvPicPr>
          <p:cNvPr id="4098" name="Picture 2" descr="C:\Users\jvelkey\Documents\TEACHING\Pathology\robbinsBasicPath-images\Chapter13\S9781416029731-013-f011.jpg"/>
          <p:cNvPicPr>
            <a:picLocks noChangeAspect="1" noChangeArrowheads="1"/>
          </p:cNvPicPr>
          <p:nvPr/>
        </p:nvPicPr>
        <p:blipFill rotWithShape="1">
          <a:blip r:embed="rId2">
            <a:extLst>
              <a:ext uri="{28A0092B-C50C-407E-A947-70E740481C1C}">
                <a14:useLocalDpi xmlns:a14="http://schemas.microsoft.com/office/drawing/2010/main" val="0"/>
              </a:ext>
            </a:extLst>
          </a:blip>
          <a:srcRect b="57303"/>
          <a:stretch/>
        </p:blipFill>
        <p:spPr bwMode="auto">
          <a:xfrm>
            <a:off x="499604" y="2490216"/>
            <a:ext cx="8187196" cy="426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7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Asthma pathogenesis</a:t>
            </a:r>
            <a:endParaRPr lang="en-US" dirty="0"/>
          </a:p>
        </p:txBody>
      </p:sp>
      <p:sp>
        <p:nvSpPr>
          <p:cNvPr id="3" name="Content Placeholder 2"/>
          <p:cNvSpPr>
            <a:spLocks noGrp="1"/>
          </p:cNvSpPr>
          <p:nvPr>
            <p:ph idx="1"/>
          </p:nvPr>
        </p:nvSpPr>
        <p:spPr>
          <a:xfrm>
            <a:off x="152400" y="762000"/>
            <a:ext cx="8991600" cy="1523999"/>
          </a:xfrm>
        </p:spPr>
        <p:txBody>
          <a:bodyPr>
            <a:normAutofit fontScale="85000" lnSpcReduction="10000"/>
          </a:bodyPr>
          <a:lstStyle/>
          <a:p>
            <a:pPr marL="0" indent="0">
              <a:buNone/>
            </a:pPr>
            <a:r>
              <a:rPr lang="en-US" sz="2400" b="1" dirty="0" smtClean="0"/>
              <a:t>Reactive phases:</a:t>
            </a:r>
          </a:p>
          <a:p>
            <a:pPr marL="457200" lvl="1" indent="0">
              <a:buNone/>
            </a:pPr>
            <a:r>
              <a:rPr lang="en-US" sz="2000" b="1" dirty="0" smtClean="0"/>
              <a:t>Immediate: </a:t>
            </a:r>
            <a:r>
              <a:rPr lang="en-US" sz="2000" dirty="0" smtClean="0"/>
              <a:t>antigen binding to </a:t>
            </a:r>
            <a:r>
              <a:rPr lang="en-US" sz="2000" dirty="0" err="1" smtClean="0"/>
              <a:t>IgE</a:t>
            </a:r>
            <a:r>
              <a:rPr lang="en-US" sz="2000" dirty="0" smtClean="0"/>
              <a:t> on </a:t>
            </a:r>
            <a:r>
              <a:rPr lang="en-US" sz="2000" b="1" dirty="0" smtClean="0"/>
              <a:t>Mast Cells </a:t>
            </a:r>
            <a:r>
              <a:rPr lang="en-US" sz="2000" dirty="0" smtClean="0"/>
              <a:t>stimulates degranulation, releasing factors (e.g. </a:t>
            </a:r>
            <a:r>
              <a:rPr lang="en-US" sz="2000" dirty="0" err="1" smtClean="0"/>
              <a:t>leukotrienes</a:t>
            </a:r>
            <a:r>
              <a:rPr lang="en-US" sz="2000" dirty="0" smtClean="0"/>
              <a:t>, prostaglandin, histamine) that cause bronchoconstriction, edema, and mucus secretion AND recruit more inflammatory cells (particularly </a:t>
            </a:r>
            <a:r>
              <a:rPr lang="en-US" sz="2000" dirty="0" err="1" smtClean="0"/>
              <a:t>eosinophils</a:t>
            </a:r>
            <a:r>
              <a:rPr lang="en-US" sz="2000" dirty="0" smtClean="0"/>
              <a:t>).</a:t>
            </a:r>
          </a:p>
          <a:p>
            <a:pPr marL="457200" lvl="1" indent="0">
              <a:buNone/>
            </a:pPr>
            <a:r>
              <a:rPr lang="en-US" sz="2000" b="1" dirty="0" smtClean="0"/>
              <a:t>Late: </a:t>
            </a:r>
            <a:r>
              <a:rPr lang="en-US" sz="2000" dirty="0" err="1" smtClean="0"/>
              <a:t>Eosinophils</a:t>
            </a:r>
            <a:r>
              <a:rPr lang="en-US" sz="2000" dirty="0"/>
              <a:t> </a:t>
            </a:r>
            <a:r>
              <a:rPr lang="en-US" sz="2000" dirty="0" err="1" smtClean="0"/>
              <a:t>degranulate</a:t>
            </a:r>
            <a:r>
              <a:rPr lang="en-US" sz="2000" dirty="0" smtClean="0"/>
              <a:t>, releasing factors that damage bronchial tissue</a:t>
            </a:r>
          </a:p>
        </p:txBody>
      </p:sp>
      <p:pic>
        <p:nvPicPr>
          <p:cNvPr id="4098" name="Picture 2" descr="C:\Users\jvelkey\Documents\TEACHING\Pathology\robbinsBasicPath-images\Chapter13\S9781416029731-013-f011.jpg"/>
          <p:cNvPicPr>
            <a:picLocks noChangeAspect="1" noChangeArrowheads="1"/>
          </p:cNvPicPr>
          <p:nvPr/>
        </p:nvPicPr>
        <p:blipFill rotWithShape="1">
          <a:blip r:embed="rId2">
            <a:extLst>
              <a:ext uri="{28A0092B-C50C-407E-A947-70E740481C1C}">
                <a14:useLocalDpi xmlns:a14="http://schemas.microsoft.com/office/drawing/2010/main" val="0"/>
              </a:ext>
            </a:extLst>
          </a:blip>
          <a:srcRect t="44824" b="-45"/>
          <a:stretch/>
        </p:blipFill>
        <p:spPr bwMode="auto">
          <a:xfrm>
            <a:off x="1219200" y="2353965"/>
            <a:ext cx="6705600" cy="451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2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Autofit/>
          </a:bodyPr>
          <a:lstStyle/>
          <a:p>
            <a:r>
              <a:rPr lang="en-US" sz="4800" b="1" dirty="0" smtClean="0"/>
              <a:t>Bronchiectasis</a:t>
            </a:r>
            <a:endParaRPr lang="en-US" sz="4800" b="1" dirty="0"/>
          </a:p>
        </p:txBody>
      </p:sp>
      <p:sp>
        <p:nvSpPr>
          <p:cNvPr id="3" name="Content Placeholder 2"/>
          <p:cNvSpPr>
            <a:spLocks noGrp="1"/>
          </p:cNvSpPr>
          <p:nvPr>
            <p:ph idx="1"/>
          </p:nvPr>
        </p:nvSpPr>
        <p:spPr>
          <a:xfrm>
            <a:off x="457200" y="685800"/>
            <a:ext cx="8229600" cy="2667000"/>
          </a:xfrm>
        </p:spPr>
        <p:txBody>
          <a:bodyPr>
            <a:noAutofit/>
          </a:bodyPr>
          <a:lstStyle/>
          <a:p>
            <a:r>
              <a:rPr lang="en-US" sz="1800" dirty="0" smtClean="0"/>
              <a:t>Permanent dilation of bronchi and bronchioles caused by destruction of tissue secondary to chronic infections</a:t>
            </a:r>
          </a:p>
          <a:p>
            <a:pPr lvl="1"/>
            <a:r>
              <a:rPr lang="en-US" sz="1600" dirty="0" smtClean="0"/>
              <a:t>Bronchial obstruction: e.g. mucus plugs in CF patients, chronic bronchitis, asthma, or </a:t>
            </a:r>
            <a:r>
              <a:rPr lang="en-US" sz="1600" dirty="0" err="1" smtClean="0"/>
              <a:t>Kartagener</a:t>
            </a:r>
            <a:r>
              <a:rPr lang="en-US" sz="1600" dirty="0" smtClean="0"/>
              <a:t> syndrome facilitate infections</a:t>
            </a:r>
          </a:p>
          <a:p>
            <a:pPr lvl="1"/>
            <a:r>
              <a:rPr lang="en-US" sz="1600" dirty="0" smtClean="0"/>
              <a:t>Immunodeficiency (HIV, transplant).</a:t>
            </a:r>
          </a:p>
          <a:p>
            <a:r>
              <a:rPr lang="en-US" sz="1800" dirty="0" smtClean="0"/>
              <a:t>Usually affects lower lobes</a:t>
            </a:r>
          </a:p>
          <a:p>
            <a:r>
              <a:rPr lang="en-US" sz="1800" dirty="0" smtClean="0"/>
              <a:t>Characterized by markedly dilated bronchi and distal airways and intense acute inflammation within bronchi and bronchioles</a:t>
            </a:r>
          </a:p>
        </p:txBody>
      </p:sp>
      <p:pic>
        <p:nvPicPr>
          <p:cNvPr id="6146" name="Picture 2" descr="C:\Users\jvelkey\Documents\TEACHING\Pathology\robbinsBasicPath-images\Chapter13\S9781416029731-013-f0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3128" b="11892"/>
          <a:stretch/>
        </p:blipFill>
        <p:spPr bwMode="auto">
          <a:xfrm>
            <a:off x="1066800" y="3178487"/>
            <a:ext cx="7010400" cy="367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60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15022"/>
          </a:xfrm>
        </p:spPr>
        <p:txBody>
          <a:bodyPr>
            <a:noAutofit/>
          </a:bodyPr>
          <a:lstStyle/>
          <a:p>
            <a:r>
              <a:rPr lang="en-US" sz="3600" dirty="0" smtClean="0"/>
              <a:t>Diffuse Interstitial (Restrictive) Lung Diseases</a:t>
            </a:r>
            <a:endParaRPr lang="en-US" sz="3600" dirty="0"/>
          </a:p>
        </p:txBody>
      </p:sp>
      <p:sp>
        <p:nvSpPr>
          <p:cNvPr id="3" name="Content Placeholder 2"/>
          <p:cNvSpPr>
            <a:spLocks noGrp="1"/>
          </p:cNvSpPr>
          <p:nvPr>
            <p:ph idx="1"/>
          </p:nvPr>
        </p:nvSpPr>
        <p:spPr>
          <a:xfrm>
            <a:off x="228600" y="1341437"/>
            <a:ext cx="4267200" cy="4525963"/>
          </a:xfrm>
        </p:spPr>
        <p:txBody>
          <a:bodyPr>
            <a:normAutofit lnSpcReduction="10000"/>
          </a:bodyPr>
          <a:lstStyle/>
          <a:p>
            <a:r>
              <a:rPr lang="en-US" sz="1800" dirty="0" smtClean="0"/>
              <a:t>Diffuse, chronic fibrosis of pulmonary connective tissue (i.e. the “</a:t>
            </a:r>
            <a:r>
              <a:rPr lang="en-US" sz="1800" dirty="0" err="1" smtClean="0"/>
              <a:t>interstitium</a:t>
            </a:r>
            <a:r>
              <a:rPr lang="en-US" sz="1800" dirty="0" smtClean="0"/>
              <a:t>”) surrounding alveoli</a:t>
            </a:r>
          </a:p>
          <a:p>
            <a:r>
              <a:rPr lang="en-US" sz="1800" dirty="0" smtClean="0"/>
              <a:t>Stiffens and thickens lung tissue thereby reducing the airspace (FVC) AND the expiratory flow rate (FEV</a:t>
            </a:r>
            <a:r>
              <a:rPr lang="en-US" sz="1800" baseline="-25000" dirty="0" smtClean="0"/>
              <a:t>1</a:t>
            </a:r>
            <a:r>
              <a:rPr lang="en-US" sz="1800" dirty="0" smtClean="0"/>
              <a:t>) proportionately</a:t>
            </a:r>
          </a:p>
          <a:p>
            <a:r>
              <a:rPr lang="en-US" sz="1800" dirty="0" smtClean="0"/>
              <a:t>Activated macrophages are the key player:</a:t>
            </a:r>
          </a:p>
          <a:p>
            <a:pPr lvl="1"/>
            <a:r>
              <a:rPr lang="en-US" sz="1600" dirty="0" smtClean="0"/>
              <a:t>Damage alveoli and recruit neutrophils</a:t>
            </a:r>
          </a:p>
          <a:p>
            <a:pPr lvl="1"/>
            <a:r>
              <a:rPr lang="en-US" sz="1600" dirty="0" smtClean="0"/>
              <a:t>Secrete factors that induce fibrosis</a:t>
            </a:r>
          </a:p>
          <a:p>
            <a:pPr lvl="1"/>
            <a:r>
              <a:rPr lang="en-US" sz="1600" dirty="0" smtClean="0"/>
              <a:t>Damaged alveoli also induce fibrosis</a:t>
            </a:r>
          </a:p>
          <a:p>
            <a:pPr marL="0" indent="0">
              <a:buNone/>
            </a:pPr>
            <a:endParaRPr lang="en-US" sz="2000" dirty="0" smtClean="0"/>
          </a:p>
          <a:p>
            <a:pPr marL="0" indent="0">
              <a:buNone/>
            </a:pPr>
            <a:r>
              <a:rPr lang="en-US" sz="2000" dirty="0" smtClean="0"/>
              <a:t>Prototypical exemplars are </a:t>
            </a:r>
            <a:r>
              <a:rPr lang="en-US" sz="2000" b="1" dirty="0" smtClean="0"/>
              <a:t>Idiopathic Pulmonary Fibrosis, </a:t>
            </a:r>
            <a:r>
              <a:rPr lang="en-US" sz="2000" b="1" dirty="0" err="1" smtClean="0"/>
              <a:t>Pneumoconioses</a:t>
            </a:r>
            <a:r>
              <a:rPr lang="en-US" sz="2000" b="1" dirty="0" smtClean="0"/>
              <a:t>, and </a:t>
            </a:r>
            <a:r>
              <a:rPr lang="en-US" sz="2000" b="1" dirty="0" err="1" smtClean="0"/>
              <a:t>Sarcoidosis</a:t>
            </a:r>
            <a:endParaRPr lang="en-US" sz="1600" b="1" dirty="0"/>
          </a:p>
        </p:txBody>
      </p:sp>
      <p:pic>
        <p:nvPicPr>
          <p:cNvPr id="7170" name="Picture 2" descr="C:\Users\jvelkey\Documents\TEACHING\Pathology\robbinsBasicPath-images\Chapter13\S9781416029731-013-f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89660"/>
            <a:ext cx="4614672" cy="576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50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563562"/>
          </a:xfrm>
        </p:spPr>
        <p:txBody>
          <a:bodyPr>
            <a:normAutofit fontScale="90000"/>
          </a:bodyPr>
          <a:lstStyle/>
          <a:p>
            <a:r>
              <a:rPr lang="en-US" dirty="0" smtClean="0"/>
              <a:t>Idiopathic Pulmonary Fibrosis</a:t>
            </a:r>
            <a:endParaRPr lang="en-US" dirty="0"/>
          </a:p>
        </p:txBody>
      </p:sp>
      <p:sp>
        <p:nvSpPr>
          <p:cNvPr id="3" name="Content Placeholder 2"/>
          <p:cNvSpPr>
            <a:spLocks noGrp="1"/>
          </p:cNvSpPr>
          <p:nvPr>
            <p:ph idx="1"/>
          </p:nvPr>
        </p:nvSpPr>
        <p:spPr>
          <a:xfrm>
            <a:off x="152400" y="1600200"/>
            <a:ext cx="4419600" cy="4038599"/>
          </a:xfrm>
        </p:spPr>
        <p:txBody>
          <a:bodyPr>
            <a:normAutofit/>
          </a:bodyPr>
          <a:lstStyle/>
          <a:p>
            <a:r>
              <a:rPr lang="en-US" sz="2000" dirty="0" smtClean="0"/>
              <a:t>Unknown etiology (hence idiopathic)</a:t>
            </a:r>
          </a:p>
          <a:p>
            <a:r>
              <a:rPr lang="en-US" sz="2000" dirty="0" smtClean="0"/>
              <a:t>M &gt; F, mostly &gt; 60 years old</a:t>
            </a:r>
          </a:p>
          <a:p>
            <a:r>
              <a:rPr lang="en-US" sz="2000" dirty="0" smtClean="0"/>
              <a:t>Presents with dyspnea and non-productive cough and progresses relentlessly</a:t>
            </a:r>
          </a:p>
          <a:p>
            <a:r>
              <a:rPr lang="en-US" sz="2000" dirty="0" smtClean="0"/>
              <a:t>Characterized by patchy interstitial fibrosis</a:t>
            </a:r>
          </a:p>
          <a:p>
            <a:r>
              <a:rPr lang="en-US" sz="2000" dirty="0" smtClean="0"/>
              <a:t>Eventually collapses alveoli and large, cystic spaces form giving the lung a honeycomb appearance</a:t>
            </a:r>
            <a:endParaRPr lang="en-US" sz="2000" dirty="0"/>
          </a:p>
        </p:txBody>
      </p:sp>
      <p:pic>
        <p:nvPicPr>
          <p:cNvPr id="8194" name="Picture 2" descr="C:\Users\jvelkey\Documents\TEACHING\Pathology\robbinsBasicPath-images\Chapter13\S9781416029731-013-f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8200"/>
            <a:ext cx="4267200" cy="290169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velkey\Documents\TEACHING\Pathology\robbinsBasicPath-images\Chapter13\S9781416029731-013-f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432" y="3925824"/>
            <a:ext cx="4267200" cy="290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7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Pneumoconioses</a:t>
            </a:r>
            <a:endParaRPr lang="en-US" dirty="0"/>
          </a:p>
        </p:txBody>
      </p:sp>
      <p:sp>
        <p:nvSpPr>
          <p:cNvPr id="3" name="Content Placeholder 2"/>
          <p:cNvSpPr>
            <a:spLocks noGrp="1"/>
          </p:cNvSpPr>
          <p:nvPr>
            <p:ph idx="1"/>
          </p:nvPr>
        </p:nvSpPr>
        <p:spPr/>
        <p:txBody>
          <a:bodyPr>
            <a:normAutofit lnSpcReduction="10000"/>
          </a:bodyPr>
          <a:lstStyle/>
          <a:p>
            <a:r>
              <a:rPr lang="en-US" dirty="0" smtClean="0"/>
              <a:t>Chronic </a:t>
            </a:r>
            <a:r>
              <a:rPr lang="en-US" dirty="0" err="1" smtClean="0"/>
              <a:t>fibrosing</a:t>
            </a:r>
            <a:r>
              <a:rPr lang="en-US" dirty="0" smtClean="0"/>
              <a:t> disease due to chronic exposure to particulates</a:t>
            </a:r>
          </a:p>
          <a:p>
            <a:r>
              <a:rPr lang="en-US" dirty="0" smtClean="0"/>
              <a:t>Pulmonary macrophages play central role by promoting inflammation, alveolar damage, and fibrosis</a:t>
            </a:r>
          </a:p>
          <a:p>
            <a:r>
              <a:rPr lang="en-US" dirty="0" smtClean="0"/>
              <a:t>Can progress to pulmonary dysfunction, pulmonary hypertension, and right-sided CHF</a:t>
            </a:r>
          </a:p>
          <a:p>
            <a:r>
              <a:rPr lang="en-US" dirty="0" smtClean="0"/>
              <a:t>Examples include </a:t>
            </a:r>
            <a:r>
              <a:rPr lang="en-US" dirty="0" err="1" smtClean="0"/>
              <a:t>anthracosis</a:t>
            </a:r>
            <a:r>
              <a:rPr lang="en-US" dirty="0" smtClean="0"/>
              <a:t> (black lung), silicosis, and </a:t>
            </a:r>
            <a:r>
              <a:rPr lang="en-US" dirty="0" err="1" smtClean="0"/>
              <a:t>asbesosis</a:t>
            </a:r>
            <a:endParaRPr lang="en-US" dirty="0" smtClean="0"/>
          </a:p>
          <a:p>
            <a:endParaRPr lang="en-US" dirty="0"/>
          </a:p>
        </p:txBody>
      </p:sp>
    </p:spTree>
    <p:extLst>
      <p:ext uri="{BB962C8B-B14F-4D97-AF65-F5344CB8AC3E}">
        <p14:creationId xmlns:p14="http://schemas.microsoft.com/office/powerpoint/2010/main" val="3496503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038600" cy="1143000"/>
          </a:xfrm>
        </p:spPr>
        <p:txBody>
          <a:bodyPr>
            <a:noAutofit/>
          </a:bodyPr>
          <a:lstStyle/>
          <a:p>
            <a:r>
              <a:rPr lang="en-US" sz="4800" b="1" dirty="0" err="1" smtClean="0"/>
              <a:t>Anthracosis</a:t>
            </a:r>
            <a:r>
              <a:rPr lang="en-US" sz="4800" b="1" dirty="0" smtClean="0"/>
              <a:t> </a:t>
            </a:r>
            <a:br>
              <a:rPr lang="en-US" sz="4800" b="1" dirty="0" smtClean="0"/>
            </a:br>
            <a:r>
              <a:rPr lang="en-US" sz="4800" b="1" dirty="0" smtClean="0"/>
              <a:t>(black lung)</a:t>
            </a:r>
            <a:endParaRPr lang="en-US" sz="4800" b="1" dirty="0"/>
          </a:p>
        </p:txBody>
      </p:sp>
      <p:sp>
        <p:nvSpPr>
          <p:cNvPr id="3" name="Content Placeholder 2"/>
          <p:cNvSpPr>
            <a:spLocks noGrp="1"/>
          </p:cNvSpPr>
          <p:nvPr>
            <p:ph idx="1"/>
          </p:nvPr>
        </p:nvSpPr>
        <p:spPr>
          <a:xfrm>
            <a:off x="457200" y="1798637"/>
            <a:ext cx="3810000" cy="4525963"/>
          </a:xfrm>
        </p:spPr>
        <p:txBody>
          <a:bodyPr/>
          <a:lstStyle/>
          <a:p>
            <a:r>
              <a:rPr lang="en-US" dirty="0" smtClean="0"/>
              <a:t>Chronic exposure to coal dust</a:t>
            </a:r>
          </a:p>
          <a:p>
            <a:r>
              <a:rPr lang="en-US" dirty="0" smtClean="0"/>
              <a:t>Tends to affect upper lobes first</a:t>
            </a:r>
          </a:p>
          <a:p>
            <a:endParaRPr lang="en-US" dirty="0"/>
          </a:p>
        </p:txBody>
      </p:sp>
      <p:pic>
        <p:nvPicPr>
          <p:cNvPr id="9218" name="Picture 2" descr="C:\Users\jvelkey\Documents\TEACHING\Pathology\robbinsBasicPath-images\Chapter13\S9781416029731-013-f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219" y="213464"/>
            <a:ext cx="4200526"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104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3733800" cy="1143000"/>
          </a:xfrm>
        </p:spPr>
        <p:txBody>
          <a:bodyPr>
            <a:normAutofit/>
          </a:bodyPr>
          <a:lstStyle/>
          <a:p>
            <a:r>
              <a:rPr lang="en-US" sz="4800" b="1" dirty="0" smtClean="0"/>
              <a:t>Silicosis</a:t>
            </a:r>
            <a:endParaRPr lang="en-US" sz="4800" b="1" dirty="0"/>
          </a:p>
        </p:txBody>
      </p:sp>
      <p:sp>
        <p:nvSpPr>
          <p:cNvPr id="3" name="Content Placeholder 2"/>
          <p:cNvSpPr>
            <a:spLocks noGrp="1"/>
          </p:cNvSpPr>
          <p:nvPr>
            <p:ph idx="1"/>
          </p:nvPr>
        </p:nvSpPr>
        <p:spPr>
          <a:xfrm>
            <a:off x="152400" y="1143001"/>
            <a:ext cx="4038600" cy="2133600"/>
          </a:xfrm>
        </p:spPr>
        <p:txBody>
          <a:bodyPr>
            <a:normAutofit fontScale="92500" lnSpcReduction="20000"/>
          </a:bodyPr>
          <a:lstStyle/>
          <a:p>
            <a:r>
              <a:rPr lang="en-US" sz="2400" dirty="0" smtClean="0"/>
              <a:t>Chronic exposure to silica (sandblasting, drywall compound)</a:t>
            </a:r>
          </a:p>
          <a:p>
            <a:r>
              <a:rPr lang="en-US" sz="2400" dirty="0" smtClean="0"/>
              <a:t>Characterized by </a:t>
            </a:r>
            <a:r>
              <a:rPr lang="en-US" sz="2400" dirty="0" err="1"/>
              <a:t>s</a:t>
            </a:r>
            <a:r>
              <a:rPr lang="en-US" sz="2400" dirty="0" err="1" smtClean="0"/>
              <a:t>ilicotic</a:t>
            </a:r>
            <a:r>
              <a:rPr lang="en-US" sz="2400" dirty="0" smtClean="0"/>
              <a:t> nodules</a:t>
            </a:r>
          </a:p>
          <a:p>
            <a:r>
              <a:rPr lang="en-US" sz="2400" dirty="0" smtClean="0"/>
              <a:t>Tends to affect upper lobes first</a:t>
            </a:r>
            <a:endParaRPr lang="en-US" sz="2400" dirty="0"/>
          </a:p>
        </p:txBody>
      </p:sp>
      <p:pic>
        <p:nvPicPr>
          <p:cNvPr id="10242" name="Picture 2" descr="C:\Users\jvelkey\Documents\TEACHING\Pathology\robbinsBasicPath-images\Chapter13\S9781416029731-013-f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
            <a:ext cx="4381501" cy="66675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jvelkey\Documents\TEACHING\Pathology\robbinsBasicPath-images\Chapter13\S9781416029731-013-f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76188"/>
            <a:ext cx="4191000" cy="293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704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715962"/>
          </a:xfrm>
        </p:spPr>
        <p:txBody>
          <a:bodyPr>
            <a:noAutofit/>
          </a:bodyPr>
          <a:lstStyle/>
          <a:p>
            <a:r>
              <a:rPr lang="en-US" sz="4800" b="1" dirty="0" smtClean="0"/>
              <a:t>Asbestosis</a:t>
            </a:r>
            <a:endParaRPr lang="en-US" sz="4800" b="1" dirty="0"/>
          </a:p>
        </p:txBody>
      </p:sp>
      <p:sp>
        <p:nvSpPr>
          <p:cNvPr id="3" name="Content Placeholder 2"/>
          <p:cNvSpPr>
            <a:spLocks noGrp="1"/>
          </p:cNvSpPr>
          <p:nvPr>
            <p:ph idx="1"/>
          </p:nvPr>
        </p:nvSpPr>
        <p:spPr>
          <a:xfrm>
            <a:off x="228600" y="838200"/>
            <a:ext cx="4343400" cy="2209800"/>
          </a:xfrm>
        </p:spPr>
        <p:txBody>
          <a:bodyPr>
            <a:normAutofit/>
          </a:bodyPr>
          <a:lstStyle/>
          <a:p>
            <a:r>
              <a:rPr lang="en-US" sz="2000" dirty="0" smtClean="0"/>
              <a:t>Chronic exposure to asbestos</a:t>
            </a:r>
          </a:p>
          <a:p>
            <a:r>
              <a:rPr lang="en-US" sz="2000" dirty="0" smtClean="0"/>
              <a:t>Characterized by asbestos bodies in the lung and fibrotic plaques in the parietal pleura</a:t>
            </a:r>
          </a:p>
          <a:p>
            <a:r>
              <a:rPr lang="en-US" sz="2000" dirty="0" smtClean="0"/>
              <a:t>Tends to affect middle and lower lobes</a:t>
            </a:r>
            <a:endParaRPr lang="en-US" sz="2000" dirty="0"/>
          </a:p>
        </p:txBody>
      </p:sp>
      <p:pic>
        <p:nvPicPr>
          <p:cNvPr id="11266" name="Picture 2" descr="C:\Users\jvelkey\Documents\TEACHING\Pathology\robbinsBasicPath-images\Chapter13\S9781416029731-013-f02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34" r="15067"/>
          <a:stretch/>
        </p:blipFill>
        <p:spPr bwMode="auto">
          <a:xfrm>
            <a:off x="268223" y="3124200"/>
            <a:ext cx="416966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velkey\Documents\TEACHING\Pathology\robbinsBasicPath-images\Chapter13\S9781416029731-013-f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
            <a:ext cx="4391025"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0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sz="4800" b="1" dirty="0" err="1" smtClean="0"/>
              <a:t>Sarcoidosis</a:t>
            </a:r>
            <a:endParaRPr lang="en-US" sz="4800" b="1" dirty="0"/>
          </a:p>
        </p:txBody>
      </p:sp>
      <p:sp>
        <p:nvSpPr>
          <p:cNvPr id="3" name="Content Placeholder 2"/>
          <p:cNvSpPr>
            <a:spLocks noGrp="1"/>
          </p:cNvSpPr>
          <p:nvPr>
            <p:ph idx="1"/>
          </p:nvPr>
        </p:nvSpPr>
        <p:spPr>
          <a:xfrm>
            <a:off x="457200" y="609600"/>
            <a:ext cx="8229600" cy="1295400"/>
          </a:xfrm>
        </p:spPr>
        <p:txBody>
          <a:bodyPr>
            <a:normAutofit/>
          </a:bodyPr>
          <a:lstStyle/>
          <a:p>
            <a:r>
              <a:rPr lang="en-US" sz="1600" dirty="0" err="1" smtClean="0"/>
              <a:t>Multisystemic</a:t>
            </a:r>
            <a:r>
              <a:rPr lang="en-US" sz="1600" dirty="0" smtClean="0"/>
              <a:t> disease of unknown etiology</a:t>
            </a:r>
          </a:p>
          <a:p>
            <a:r>
              <a:rPr lang="en-US" sz="1600" dirty="0" smtClean="0"/>
              <a:t>Higher incidence in </a:t>
            </a:r>
            <a:r>
              <a:rPr lang="en-US" sz="1600" dirty="0"/>
              <a:t>S</a:t>
            </a:r>
            <a:r>
              <a:rPr lang="en-US" sz="1600" dirty="0" smtClean="0"/>
              <a:t>candinavian and African-</a:t>
            </a:r>
            <a:r>
              <a:rPr lang="en-US" sz="1600" dirty="0"/>
              <a:t>A</a:t>
            </a:r>
            <a:r>
              <a:rPr lang="en-US" sz="1600" dirty="0" smtClean="0"/>
              <a:t>merican population, usually &lt;40 </a:t>
            </a:r>
            <a:r>
              <a:rPr lang="en-US" sz="1600" dirty="0" err="1" smtClean="0"/>
              <a:t>yo</a:t>
            </a:r>
            <a:endParaRPr lang="en-US" sz="1600" dirty="0" smtClean="0"/>
          </a:p>
          <a:p>
            <a:r>
              <a:rPr lang="en-US" sz="1600" dirty="0" smtClean="0"/>
              <a:t>Lung </a:t>
            </a:r>
            <a:r>
              <a:rPr lang="en-US" sz="1600" dirty="0" err="1" smtClean="0"/>
              <a:t>tissuecontains</a:t>
            </a:r>
            <a:r>
              <a:rPr lang="en-US" sz="1600" dirty="0" smtClean="0"/>
              <a:t> high levels of CD4+ T</a:t>
            </a:r>
            <a:r>
              <a:rPr lang="en-US" sz="1600" baseline="-25000" dirty="0" smtClean="0"/>
              <a:t>H</a:t>
            </a:r>
            <a:r>
              <a:rPr lang="en-US" sz="1600" dirty="0" smtClean="0"/>
              <a:t>1 cells and associated cytokines (IFN</a:t>
            </a:r>
            <a:r>
              <a:rPr lang="el-GR" sz="1600" dirty="0" smtClean="0"/>
              <a:t>γ</a:t>
            </a:r>
            <a:r>
              <a:rPr lang="en-US" sz="1600" dirty="0" smtClean="0"/>
              <a:t> &amp; IL-2)</a:t>
            </a:r>
          </a:p>
          <a:p>
            <a:r>
              <a:rPr lang="en-US" sz="1600" dirty="0" smtClean="0"/>
              <a:t>Characterized by formation of non-</a:t>
            </a:r>
            <a:r>
              <a:rPr lang="en-US" sz="1600" dirty="0" err="1" smtClean="0"/>
              <a:t>caseating</a:t>
            </a:r>
            <a:r>
              <a:rPr lang="en-US" sz="1600" dirty="0" smtClean="0"/>
              <a:t> granulomas and interstitial fibrosis</a:t>
            </a:r>
            <a:endParaRPr lang="en-US" sz="1600" dirty="0"/>
          </a:p>
        </p:txBody>
      </p:sp>
      <p:pic>
        <p:nvPicPr>
          <p:cNvPr id="12290" name="Picture 2" descr="C:\Users\jvelkey\Documents\TEACHING\Pathology\robbinsBasicPath-images\Chapter13\S9781416029731-013-f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43" y="1905000"/>
            <a:ext cx="7075714"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3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Atelectasis (collapse)</a:t>
            </a:r>
            <a:endParaRPr lang="en-US" dirty="0"/>
          </a:p>
        </p:txBody>
      </p:sp>
      <p:sp>
        <p:nvSpPr>
          <p:cNvPr id="3" name="Content Placeholder 2"/>
          <p:cNvSpPr>
            <a:spLocks noGrp="1"/>
          </p:cNvSpPr>
          <p:nvPr>
            <p:ph idx="1"/>
          </p:nvPr>
        </p:nvSpPr>
        <p:spPr>
          <a:xfrm>
            <a:off x="457200" y="1600200"/>
            <a:ext cx="4038600" cy="4525963"/>
          </a:xfrm>
        </p:spPr>
        <p:txBody>
          <a:bodyPr>
            <a:normAutofit/>
          </a:bodyPr>
          <a:lstStyle/>
          <a:p>
            <a:r>
              <a:rPr lang="en-US" sz="2000" dirty="0" err="1" smtClean="0"/>
              <a:t>Resorption</a:t>
            </a:r>
            <a:endParaRPr lang="en-US" sz="2000" dirty="0" smtClean="0"/>
          </a:p>
          <a:p>
            <a:pPr lvl="1"/>
            <a:r>
              <a:rPr lang="en-US" sz="1800" dirty="0" smtClean="0"/>
              <a:t>Obstruction (e.g. infection or inflammation or mucous plug in CF patients): air downstream of blockage is slowly resorbed</a:t>
            </a:r>
          </a:p>
          <a:p>
            <a:r>
              <a:rPr lang="en-US" sz="2000" dirty="0" smtClean="0"/>
              <a:t>Compression</a:t>
            </a:r>
          </a:p>
          <a:p>
            <a:pPr lvl="1"/>
            <a:r>
              <a:rPr lang="en-US" sz="1800" dirty="0" smtClean="0"/>
              <a:t>Pneumothorax (air leak into pleural cavity)</a:t>
            </a:r>
          </a:p>
          <a:p>
            <a:pPr lvl="1"/>
            <a:r>
              <a:rPr lang="en-US" sz="1800" dirty="0" err="1" smtClean="0"/>
              <a:t>Hemothorax</a:t>
            </a:r>
            <a:r>
              <a:rPr lang="en-US" sz="1800" dirty="0" smtClean="0"/>
              <a:t> or other fluid</a:t>
            </a:r>
            <a:endParaRPr lang="en-US" sz="2200" dirty="0" smtClean="0"/>
          </a:p>
          <a:p>
            <a:r>
              <a:rPr lang="en-US" sz="2000" dirty="0" smtClean="0"/>
              <a:t>Contraction</a:t>
            </a:r>
          </a:p>
          <a:p>
            <a:pPr lvl="1"/>
            <a:r>
              <a:rPr lang="en-US" sz="1800" dirty="0" smtClean="0"/>
              <a:t>Localized fibrosis causes mechanical contraction and collapse of lung tissue</a:t>
            </a:r>
            <a:endParaRPr lang="en-US" sz="1800" dirty="0"/>
          </a:p>
        </p:txBody>
      </p:sp>
      <p:pic>
        <p:nvPicPr>
          <p:cNvPr id="1026" name="Picture 2" descr="C:\Users\jvelkey\Documents\TEACHING\Pathology\robbinsBasicPath-images\Chapter13\S9781416029731-013-f002.jpg"/>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5039238" y="1497012"/>
            <a:ext cx="3571362" cy="497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09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Hypersensitivity Pneumonitis</a:t>
            </a:r>
            <a:endParaRPr lang="en-US" dirty="0"/>
          </a:p>
        </p:txBody>
      </p:sp>
      <p:sp>
        <p:nvSpPr>
          <p:cNvPr id="3" name="Content Placeholder 2"/>
          <p:cNvSpPr>
            <a:spLocks noGrp="1"/>
          </p:cNvSpPr>
          <p:nvPr>
            <p:ph idx="1"/>
          </p:nvPr>
        </p:nvSpPr>
        <p:spPr/>
        <p:txBody>
          <a:bodyPr>
            <a:normAutofit lnSpcReduction="10000"/>
          </a:bodyPr>
          <a:lstStyle/>
          <a:p>
            <a:r>
              <a:rPr lang="en-US" dirty="0" smtClean="0"/>
              <a:t>Hypersensitivity reaction similar to asthma, however damage occurs in the ALVEOLI, so presents as a RESTRICTIVE lung disease rather than obstructive</a:t>
            </a:r>
          </a:p>
          <a:p>
            <a:r>
              <a:rPr lang="en-US" dirty="0" smtClean="0"/>
              <a:t>Characterized by patchy mononuclear cell infiltrates and increased numbers of CD4+ and CD8+ T cells</a:t>
            </a:r>
          </a:p>
          <a:p>
            <a:r>
              <a:rPr lang="en-US" dirty="0" smtClean="0"/>
              <a:t>Interstitial non-</a:t>
            </a:r>
            <a:r>
              <a:rPr lang="en-US" dirty="0" err="1" smtClean="0"/>
              <a:t>caseating</a:t>
            </a:r>
            <a:r>
              <a:rPr lang="en-US" dirty="0" smtClean="0"/>
              <a:t> granulomas may also be present</a:t>
            </a:r>
            <a:endParaRPr lang="en-US" dirty="0"/>
          </a:p>
        </p:txBody>
      </p:sp>
    </p:spTree>
    <p:extLst>
      <p:ext uri="{BB962C8B-B14F-4D97-AF65-F5344CB8AC3E}">
        <p14:creationId xmlns:p14="http://schemas.microsoft.com/office/powerpoint/2010/main" val="390204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2000" cy="1143000"/>
          </a:xfrm>
        </p:spPr>
        <p:txBody>
          <a:bodyPr>
            <a:normAutofit fontScale="90000"/>
          </a:bodyPr>
          <a:lstStyle/>
          <a:p>
            <a:r>
              <a:rPr lang="en-US" dirty="0" smtClean="0"/>
              <a:t>Pulmonary Hypertension</a:t>
            </a:r>
            <a:endParaRPr lang="en-US" dirty="0"/>
          </a:p>
        </p:txBody>
      </p:sp>
      <p:sp>
        <p:nvSpPr>
          <p:cNvPr id="3" name="Content Placeholder 2"/>
          <p:cNvSpPr>
            <a:spLocks noGrp="1"/>
          </p:cNvSpPr>
          <p:nvPr>
            <p:ph idx="1"/>
          </p:nvPr>
        </p:nvSpPr>
        <p:spPr>
          <a:xfrm>
            <a:off x="228600" y="1600200"/>
            <a:ext cx="4343400" cy="5105400"/>
          </a:xfrm>
        </p:spPr>
        <p:txBody>
          <a:bodyPr>
            <a:normAutofit fontScale="92500" lnSpcReduction="10000"/>
          </a:bodyPr>
          <a:lstStyle/>
          <a:p>
            <a:r>
              <a:rPr lang="en-US" sz="1800" dirty="0" smtClean="0"/>
              <a:t>Often occurs with chronic obstructive or interstitial lung disease or secondary to cardiovascular disease</a:t>
            </a:r>
          </a:p>
          <a:p>
            <a:r>
              <a:rPr lang="en-US" sz="1800" dirty="0" smtClean="0"/>
              <a:t>Can also be caused by recurrent embolization or mitral valve stenosis (blood can’t flow into LV as well so LA pressure increases and backs up into lungs</a:t>
            </a:r>
          </a:p>
          <a:p>
            <a:r>
              <a:rPr lang="en-US" sz="1800" dirty="0" smtClean="0"/>
              <a:t>Often backs up blood into RV and may lead to right sided CHF</a:t>
            </a:r>
          </a:p>
          <a:p>
            <a:r>
              <a:rPr lang="en-US" sz="1800" dirty="0" smtClean="0"/>
              <a:t>Vascular alterations in pulmonary arteries include:</a:t>
            </a:r>
          </a:p>
          <a:p>
            <a:pPr lvl="1"/>
            <a:r>
              <a:rPr lang="en-US" sz="1600" dirty="0" smtClean="0"/>
              <a:t>Atherosclerosis in distributing elastic arteries</a:t>
            </a:r>
          </a:p>
          <a:p>
            <a:pPr lvl="1"/>
            <a:r>
              <a:rPr lang="en-US" sz="1600" dirty="0" smtClean="0"/>
              <a:t>Medial and intimal thickening in muscular arteries</a:t>
            </a:r>
          </a:p>
          <a:p>
            <a:pPr lvl="1"/>
            <a:r>
              <a:rPr lang="en-US" sz="1600" dirty="0" smtClean="0"/>
              <a:t>Medial thickening and IEL disruption in small arteries, sometimes completely occluding lumen</a:t>
            </a:r>
          </a:p>
          <a:p>
            <a:pPr lvl="1"/>
            <a:r>
              <a:rPr lang="en-US" sz="1600" dirty="0" err="1" smtClean="0"/>
              <a:t>Plexogenic</a:t>
            </a:r>
            <a:r>
              <a:rPr lang="en-US" sz="1600" dirty="0" smtClean="0"/>
              <a:t> pulmonary </a:t>
            </a:r>
            <a:r>
              <a:rPr lang="en-US" sz="1600" dirty="0" err="1" smtClean="0"/>
              <a:t>arteriopathy</a:t>
            </a:r>
            <a:r>
              <a:rPr lang="en-US" sz="1600" dirty="0" smtClean="0"/>
              <a:t>: tufts of capillaries spanning small arteries </a:t>
            </a:r>
            <a:endParaRPr lang="en-US" sz="1600" dirty="0"/>
          </a:p>
        </p:txBody>
      </p:sp>
      <p:pic>
        <p:nvPicPr>
          <p:cNvPr id="2050" name="Picture 2" descr="C:\Users\jvelkey\Documents\TEACHING\Pathology\robbinsBasicPath-images\Chapter13\S9781416029731-013-f027.jpg"/>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4712418" y="1"/>
            <a:ext cx="4310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9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4800" b="1" dirty="0" smtClean="0"/>
              <a:t>Pneumonia</a:t>
            </a:r>
            <a:endParaRPr lang="en-US" sz="4800" b="1" dirty="0"/>
          </a:p>
        </p:txBody>
      </p:sp>
      <p:sp>
        <p:nvSpPr>
          <p:cNvPr id="3" name="Content Placeholder 2"/>
          <p:cNvSpPr>
            <a:spLocks noGrp="1"/>
          </p:cNvSpPr>
          <p:nvPr>
            <p:ph idx="1"/>
          </p:nvPr>
        </p:nvSpPr>
        <p:spPr>
          <a:xfrm>
            <a:off x="457200" y="1295400"/>
            <a:ext cx="8229600" cy="5257800"/>
          </a:xfrm>
        </p:spPr>
        <p:txBody>
          <a:bodyPr>
            <a:noAutofit/>
          </a:bodyPr>
          <a:lstStyle/>
          <a:p>
            <a:r>
              <a:rPr lang="en-US" sz="2000" dirty="0" smtClean="0"/>
              <a:t>Infection (usually bacterial) of the lung </a:t>
            </a:r>
          </a:p>
          <a:p>
            <a:r>
              <a:rPr lang="en-US" sz="2000" dirty="0" smtClean="0"/>
              <a:t>Cause of one-sixth of all deaths</a:t>
            </a:r>
          </a:p>
          <a:p>
            <a:r>
              <a:rPr lang="en-US" sz="2000" dirty="0" smtClean="0"/>
              <a:t>Two general patterns:</a:t>
            </a:r>
          </a:p>
          <a:p>
            <a:pPr lvl="1"/>
            <a:r>
              <a:rPr lang="en-US" sz="1600" b="1" dirty="0" smtClean="0"/>
              <a:t>Lobar: </a:t>
            </a:r>
            <a:r>
              <a:rPr lang="en-US" sz="1600" dirty="0" smtClean="0"/>
              <a:t>entire lobes are involved</a:t>
            </a:r>
          </a:p>
          <a:p>
            <a:pPr lvl="1"/>
            <a:r>
              <a:rPr lang="en-US" sz="1600" b="1" dirty="0" smtClean="0"/>
              <a:t>Bronchopneumonia: </a:t>
            </a:r>
            <a:r>
              <a:rPr lang="en-US" sz="1600" dirty="0" smtClean="0"/>
              <a:t>foci of inflammation corresponding to bronchial tree, usually bilateral and basal</a:t>
            </a:r>
          </a:p>
          <a:p>
            <a:r>
              <a:rPr lang="en-US" sz="2000" dirty="0" smtClean="0"/>
              <a:t>Regardless of pattern, key to treatment is knowing what bug is causing the infection, the usual suspects are:</a:t>
            </a:r>
          </a:p>
          <a:p>
            <a:pPr lvl="1"/>
            <a:r>
              <a:rPr lang="en-US" sz="1600" b="1" dirty="0" smtClean="0"/>
              <a:t>Streptococcus </a:t>
            </a:r>
            <a:r>
              <a:rPr lang="en-US" sz="1600" b="1" dirty="0" err="1" smtClean="0"/>
              <a:t>pneumoniae</a:t>
            </a:r>
            <a:r>
              <a:rPr lang="en-US" sz="1600" b="1" dirty="0" smtClean="0"/>
              <a:t> </a:t>
            </a:r>
            <a:r>
              <a:rPr lang="en-US" sz="1600" dirty="0" smtClean="0"/>
              <a:t>(particularly w/ CHF, COPD, or Diabetes)</a:t>
            </a:r>
          </a:p>
          <a:p>
            <a:pPr lvl="1"/>
            <a:r>
              <a:rPr lang="en-US" sz="1600" b="1" dirty="0" err="1" smtClean="0"/>
              <a:t>Haemophilus</a:t>
            </a:r>
            <a:r>
              <a:rPr lang="en-US" sz="1600" b="1" dirty="0" smtClean="0"/>
              <a:t> </a:t>
            </a:r>
            <a:r>
              <a:rPr lang="en-US" sz="1600" b="1" dirty="0" err="1" smtClean="0"/>
              <a:t>influenzae</a:t>
            </a:r>
            <a:r>
              <a:rPr lang="en-US" sz="1600" b="1" dirty="0" smtClean="0"/>
              <a:t> </a:t>
            </a:r>
            <a:r>
              <a:rPr lang="en-US" sz="1600" dirty="0" smtClean="0"/>
              <a:t>(often in children or adults w/ chronic pulmonary disease)</a:t>
            </a:r>
          </a:p>
          <a:p>
            <a:pPr lvl="1"/>
            <a:r>
              <a:rPr lang="en-US" sz="1600" b="1" dirty="0" smtClean="0"/>
              <a:t>Moraxella </a:t>
            </a:r>
            <a:r>
              <a:rPr lang="en-US" sz="1600" b="1" dirty="0" err="1" smtClean="0"/>
              <a:t>catarrhalis</a:t>
            </a:r>
            <a:r>
              <a:rPr lang="en-US" sz="1600" b="1" dirty="0" smtClean="0"/>
              <a:t> (</a:t>
            </a:r>
            <a:r>
              <a:rPr lang="en-US" sz="1600" dirty="0" smtClean="0"/>
              <a:t>often in elderly or adults with COPD)</a:t>
            </a:r>
          </a:p>
          <a:p>
            <a:pPr lvl="1"/>
            <a:r>
              <a:rPr lang="en-US" sz="1600" b="1" dirty="0" smtClean="0"/>
              <a:t>Staphylococcus </a:t>
            </a:r>
            <a:r>
              <a:rPr lang="en-US" sz="1600" b="1" dirty="0" err="1" smtClean="0"/>
              <a:t>aureus</a:t>
            </a:r>
            <a:r>
              <a:rPr lang="en-US" sz="1600" b="1" dirty="0" smtClean="0"/>
              <a:t> </a:t>
            </a:r>
            <a:r>
              <a:rPr lang="en-US" sz="1600" dirty="0" smtClean="0"/>
              <a:t>(often after respiratory illness or associated with staph endocarditis)</a:t>
            </a:r>
          </a:p>
          <a:p>
            <a:pPr lvl="1"/>
            <a:r>
              <a:rPr lang="en-US" sz="1600" b="1" dirty="0" err="1" smtClean="0"/>
              <a:t>Klebsiella</a:t>
            </a:r>
            <a:r>
              <a:rPr lang="en-US" sz="1600" b="1" dirty="0" smtClean="0"/>
              <a:t> </a:t>
            </a:r>
            <a:r>
              <a:rPr lang="en-US" sz="1600" b="1" dirty="0" err="1" smtClean="0"/>
              <a:t>pneumoniae</a:t>
            </a:r>
            <a:r>
              <a:rPr lang="en-US" sz="1600" b="1" dirty="0" smtClean="0"/>
              <a:t> </a:t>
            </a:r>
            <a:r>
              <a:rPr lang="en-US" sz="1600" dirty="0" smtClean="0"/>
              <a:t>(often in malnourished individuals)</a:t>
            </a:r>
          </a:p>
          <a:p>
            <a:pPr lvl="1"/>
            <a:r>
              <a:rPr lang="en-US" sz="1600" b="1" dirty="0" smtClean="0"/>
              <a:t>Pseudomonas </a:t>
            </a:r>
            <a:r>
              <a:rPr lang="en-US" sz="1600" b="1" dirty="0" err="1" smtClean="0"/>
              <a:t>aeruginosa</a:t>
            </a:r>
            <a:r>
              <a:rPr lang="en-US" sz="1600" b="1" dirty="0" smtClean="0"/>
              <a:t> </a:t>
            </a:r>
            <a:r>
              <a:rPr lang="en-US" sz="1600" dirty="0" smtClean="0"/>
              <a:t>(often in hospital setting w/ </a:t>
            </a:r>
            <a:r>
              <a:rPr lang="en-US" sz="1600" dirty="0" err="1" smtClean="0"/>
              <a:t>neutropenic</a:t>
            </a:r>
            <a:r>
              <a:rPr lang="en-US" sz="1600" dirty="0" smtClean="0"/>
              <a:t> patients)</a:t>
            </a:r>
          </a:p>
          <a:p>
            <a:pPr lvl="1"/>
            <a:r>
              <a:rPr lang="en-US" sz="1600" b="1" dirty="0" smtClean="0"/>
              <a:t>Legionella </a:t>
            </a:r>
            <a:r>
              <a:rPr lang="en-US" sz="1600" b="1" dirty="0" err="1" smtClean="0"/>
              <a:t>pneumophila</a:t>
            </a:r>
            <a:r>
              <a:rPr lang="en-US" sz="1600" b="1" dirty="0" smtClean="0"/>
              <a:t> </a:t>
            </a:r>
            <a:r>
              <a:rPr lang="en-US" sz="1600" dirty="0" smtClean="0"/>
              <a:t>(often in transplant patients or those with chronic heart, renal, or blood disease) </a:t>
            </a:r>
          </a:p>
          <a:p>
            <a:pPr marL="400050" lvl="1" indent="0">
              <a:buNone/>
            </a:pPr>
            <a:endParaRPr lang="en-US" sz="1600" dirty="0"/>
          </a:p>
        </p:txBody>
      </p:sp>
    </p:spTree>
    <p:extLst>
      <p:ext uri="{BB962C8B-B14F-4D97-AF65-F5344CB8AC3E}">
        <p14:creationId xmlns:p14="http://schemas.microsoft.com/office/powerpoint/2010/main" val="110301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4648200" cy="5410200"/>
          </a:xfrm>
        </p:spPr>
        <p:txBody>
          <a:bodyPr>
            <a:noAutofit/>
          </a:bodyPr>
          <a:lstStyle/>
          <a:p>
            <a:r>
              <a:rPr lang="en-US" sz="1600" b="1" dirty="0" smtClean="0"/>
              <a:t>Congestion: </a:t>
            </a:r>
            <a:r>
              <a:rPr lang="en-US" sz="1600" dirty="0" smtClean="0"/>
              <a:t>affected lobes are congested, red, and boggy</a:t>
            </a:r>
          </a:p>
          <a:p>
            <a:r>
              <a:rPr lang="en-US" sz="1600" b="1" dirty="0" smtClean="0"/>
              <a:t>Red </a:t>
            </a:r>
            <a:r>
              <a:rPr lang="en-US" sz="1600" b="1" dirty="0" err="1" smtClean="0"/>
              <a:t>hepatization</a:t>
            </a:r>
            <a:r>
              <a:rPr lang="en-US" sz="1600" b="1" dirty="0" smtClean="0"/>
              <a:t>: </a:t>
            </a:r>
            <a:r>
              <a:rPr lang="en-US" sz="1600" dirty="0" smtClean="0"/>
              <a:t>tissue is red and firm with a liver-like consistency; alveoli are packed with red blood cells, fibrin, and neutrophils</a:t>
            </a:r>
          </a:p>
          <a:p>
            <a:r>
              <a:rPr lang="en-US" sz="1600" b="1" dirty="0" smtClean="0"/>
              <a:t>Gray </a:t>
            </a:r>
            <a:r>
              <a:rPr lang="en-US" sz="1600" b="1" dirty="0" err="1" smtClean="0"/>
              <a:t>hepatization</a:t>
            </a:r>
            <a:r>
              <a:rPr lang="en-US" sz="1600" b="1" dirty="0" smtClean="0"/>
              <a:t>: </a:t>
            </a:r>
            <a:r>
              <a:rPr lang="en-US" sz="1600" dirty="0" smtClean="0"/>
              <a:t>lung is </a:t>
            </a:r>
            <a:r>
              <a:rPr lang="en-US" sz="1600" b="1" dirty="0" smtClean="0"/>
              <a:t>gray</a:t>
            </a:r>
            <a:r>
              <a:rPr lang="en-US" sz="1600" dirty="0" smtClean="0"/>
              <a:t> due to </a:t>
            </a:r>
            <a:r>
              <a:rPr lang="en-US" sz="1600" dirty="0" err="1" smtClean="0"/>
              <a:t>lysis</a:t>
            </a:r>
            <a:r>
              <a:rPr lang="en-US" sz="1600" dirty="0" smtClean="0"/>
              <a:t> and ingestion of red blood cells and still </a:t>
            </a:r>
            <a:r>
              <a:rPr lang="en-US" sz="1600" b="1" dirty="0" smtClean="0"/>
              <a:t>firm</a:t>
            </a:r>
            <a:r>
              <a:rPr lang="en-US" sz="1600" dirty="0" smtClean="0"/>
              <a:t> and liver-like due to persistence of </a:t>
            </a:r>
            <a:r>
              <a:rPr lang="en-US" sz="1600" dirty="0" err="1" smtClean="0"/>
              <a:t>fibrinopurulent</a:t>
            </a:r>
            <a:r>
              <a:rPr lang="en-US" sz="1600" dirty="0" smtClean="0"/>
              <a:t> exudate within alveoli</a:t>
            </a:r>
          </a:p>
          <a:p>
            <a:r>
              <a:rPr lang="en-US" sz="1600" b="1" dirty="0" smtClean="0"/>
              <a:t>Resolution: </a:t>
            </a:r>
            <a:r>
              <a:rPr lang="en-US" sz="1600" dirty="0" err="1" smtClean="0"/>
              <a:t>fibrinopurulent</a:t>
            </a:r>
            <a:r>
              <a:rPr lang="en-US" sz="1600" dirty="0" smtClean="0"/>
              <a:t> exudate mostly resorbed by macrophages but can also organize into fibrous scar</a:t>
            </a:r>
          </a:p>
          <a:p>
            <a:pPr marL="0" indent="0">
              <a:buNone/>
            </a:pPr>
            <a:r>
              <a:rPr lang="en-US" sz="1600" b="1" dirty="0" smtClean="0"/>
              <a:t>Possible complications include:</a:t>
            </a:r>
          </a:p>
          <a:p>
            <a:pPr marL="400050" lvl="1" indent="0">
              <a:buNone/>
            </a:pPr>
            <a:r>
              <a:rPr lang="en-US" sz="1400" b="1" dirty="0" err="1" smtClean="0"/>
              <a:t>Pleuritis</a:t>
            </a:r>
            <a:r>
              <a:rPr lang="en-US" sz="1400" b="1" dirty="0" smtClean="0"/>
              <a:t>: </a:t>
            </a:r>
            <a:r>
              <a:rPr lang="en-US" sz="1400" dirty="0" err="1" smtClean="0"/>
              <a:t>fibrinopurulent</a:t>
            </a:r>
            <a:r>
              <a:rPr lang="en-US" sz="1400" dirty="0" smtClean="0"/>
              <a:t> reaction in pleura may result in adhesions</a:t>
            </a:r>
          </a:p>
          <a:p>
            <a:pPr marL="400050" lvl="1" indent="0">
              <a:buNone/>
            </a:pPr>
            <a:r>
              <a:rPr lang="en-US" sz="1400" b="1" dirty="0" err="1" smtClean="0"/>
              <a:t>Abcess</a:t>
            </a:r>
            <a:r>
              <a:rPr lang="en-US" sz="1400" b="1" dirty="0"/>
              <a:t> </a:t>
            </a:r>
            <a:r>
              <a:rPr lang="en-US" sz="1400" dirty="0" smtClean="0"/>
              <a:t>formation and cavitation (loss of alveoli)</a:t>
            </a:r>
          </a:p>
          <a:p>
            <a:pPr marL="400050" lvl="1" indent="0">
              <a:buNone/>
            </a:pPr>
            <a:r>
              <a:rPr lang="en-US" sz="1400" b="1" dirty="0" smtClean="0"/>
              <a:t>Empyema: </a:t>
            </a:r>
            <a:r>
              <a:rPr lang="en-US" sz="1400" dirty="0" smtClean="0"/>
              <a:t>accumulation of </a:t>
            </a:r>
            <a:r>
              <a:rPr lang="en-US" sz="1400" dirty="0" err="1" smtClean="0"/>
              <a:t>suppurative</a:t>
            </a:r>
            <a:r>
              <a:rPr lang="en-US" sz="1400" dirty="0" smtClean="0"/>
              <a:t> exudate within pleural cavity</a:t>
            </a:r>
          </a:p>
          <a:p>
            <a:pPr marL="400050" lvl="1" indent="0">
              <a:buNone/>
            </a:pPr>
            <a:r>
              <a:rPr lang="en-US" sz="1400" b="1" dirty="0" smtClean="0"/>
              <a:t>Fibrosis</a:t>
            </a:r>
          </a:p>
          <a:p>
            <a:pPr marL="400050" lvl="1" indent="0">
              <a:buNone/>
            </a:pPr>
            <a:r>
              <a:rPr lang="en-US" sz="1400" b="1" dirty="0" err="1" smtClean="0"/>
              <a:t>Bacteremic</a:t>
            </a:r>
            <a:r>
              <a:rPr lang="en-US" sz="1400" b="1" dirty="0" smtClean="0"/>
              <a:t> dissemination </a:t>
            </a:r>
            <a:r>
              <a:rPr lang="en-US" sz="1400" dirty="0" smtClean="0"/>
              <a:t>leading to meningitis, arthritis, or endocarditis</a:t>
            </a:r>
            <a:endParaRPr lang="en-US" sz="1400" dirty="0"/>
          </a:p>
        </p:txBody>
      </p:sp>
      <p:sp>
        <p:nvSpPr>
          <p:cNvPr id="4" name="Title 1"/>
          <p:cNvSpPr>
            <a:spLocks noGrp="1"/>
          </p:cNvSpPr>
          <p:nvPr>
            <p:ph type="title"/>
          </p:nvPr>
        </p:nvSpPr>
        <p:spPr>
          <a:xfrm>
            <a:off x="9144" y="0"/>
            <a:ext cx="5401056" cy="1295400"/>
          </a:xfrm>
        </p:spPr>
        <p:txBody>
          <a:bodyPr>
            <a:normAutofit fontScale="90000"/>
          </a:bodyPr>
          <a:lstStyle/>
          <a:p>
            <a:r>
              <a:rPr lang="en-US" sz="4800" b="1" dirty="0" smtClean="0"/>
              <a:t>Pneumonia: </a:t>
            </a:r>
            <a:br>
              <a:rPr lang="en-US" sz="4800" b="1" dirty="0" smtClean="0"/>
            </a:br>
            <a:r>
              <a:rPr lang="en-US" sz="4800" b="1" dirty="0" smtClean="0"/>
              <a:t>clinical course</a:t>
            </a:r>
            <a:endParaRPr lang="en-US" sz="4800" b="1" dirty="0"/>
          </a:p>
        </p:txBody>
      </p:sp>
      <p:pic>
        <p:nvPicPr>
          <p:cNvPr id="3074" name="Picture 2" descr="C:\Users\jvelkey\Documents\TEACHING\Pathology\robbinsBasicPath-images\Chapter13\S9781416029731-013-f031.jpg"/>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4876800" y="190499"/>
            <a:ext cx="4191000" cy="666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9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smtClean="0"/>
              <a:t>Tuberculosis</a:t>
            </a:r>
            <a:endParaRPr lang="en-US" b="1" dirty="0"/>
          </a:p>
        </p:txBody>
      </p:sp>
      <p:sp>
        <p:nvSpPr>
          <p:cNvPr id="3" name="Content Placeholder 2"/>
          <p:cNvSpPr>
            <a:spLocks noGrp="1"/>
          </p:cNvSpPr>
          <p:nvPr>
            <p:ph idx="1"/>
          </p:nvPr>
        </p:nvSpPr>
        <p:spPr>
          <a:xfrm>
            <a:off x="0" y="762001"/>
            <a:ext cx="8610600" cy="1416368"/>
          </a:xfrm>
        </p:spPr>
        <p:txBody>
          <a:bodyPr>
            <a:normAutofit lnSpcReduction="10000"/>
          </a:bodyPr>
          <a:lstStyle/>
          <a:p>
            <a:pPr marL="0" indent="0">
              <a:buNone/>
            </a:pPr>
            <a:r>
              <a:rPr lang="en-US" sz="1800" dirty="0" smtClean="0"/>
              <a:t>Chronic granulomatous disease caused by Mycobacterium tuberculosis, usually affecting the lung, but can affect any organ via </a:t>
            </a:r>
            <a:r>
              <a:rPr lang="en-US" sz="1800" dirty="0" err="1" smtClean="0"/>
              <a:t>hematogenous</a:t>
            </a:r>
            <a:r>
              <a:rPr lang="en-US" sz="1800" dirty="0" smtClean="0"/>
              <a:t> spread</a:t>
            </a:r>
            <a:endParaRPr lang="en-US" sz="1800" dirty="0"/>
          </a:p>
          <a:p>
            <a:pPr marL="463550" lvl="1" indent="-231775"/>
            <a:r>
              <a:rPr lang="en-US" sz="1600" dirty="0" smtClean="0"/>
              <a:t>Initial exposure induces immune reaction that usually quells the infection and  confers resistance, but foci of infection can harbor viable pathogens for years that can be reactivated in states of diminished immunity</a:t>
            </a:r>
          </a:p>
        </p:txBody>
      </p:sp>
      <p:pic>
        <p:nvPicPr>
          <p:cNvPr id="4099" name="Picture 3" descr="C:\Users\jvelkey\Documents\TEACHING\Pathology\robbinsBasicPath-images\Chapter13\S9781416029731-013-f039.jpg"/>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2590800" y="2178368"/>
            <a:ext cx="6477000" cy="4679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057400"/>
            <a:ext cx="2514600" cy="2062103"/>
          </a:xfrm>
          <a:prstGeom prst="rect">
            <a:avLst/>
          </a:prstGeom>
          <a:noFill/>
        </p:spPr>
        <p:txBody>
          <a:bodyPr wrap="square" rtlCol="0">
            <a:spAutoFit/>
          </a:bodyPr>
          <a:lstStyle/>
          <a:p>
            <a:pPr marL="463550" lvl="1" indent="-231775">
              <a:buFont typeface="Calibri" pitchFamily="34" charset="0"/>
              <a:buChar char="‒"/>
            </a:pPr>
            <a:r>
              <a:rPr lang="en-US" sz="1600" dirty="0"/>
              <a:t>Primary exposure and/or secondary “reactivation” in immune compromised can result in massive, life-threatening systemic infections</a:t>
            </a:r>
          </a:p>
          <a:p>
            <a:pPr marL="463550" lvl="1" indent="-231775">
              <a:buFont typeface="Arial" pitchFamily="34" charset="0"/>
              <a:buChar char="•"/>
            </a:pPr>
            <a:endParaRPr lang="en-US" sz="1600" dirty="0"/>
          </a:p>
        </p:txBody>
      </p:sp>
    </p:spTree>
    <p:extLst>
      <p:ext uri="{BB962C8B-B14F-4D97-AF65-F5344CB8AC3E}">
        <p14:creationId xmlns:p14="http://schemas.microsoft.com/office/powerpoint/2010/main" val="1386812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t>Tuberculosis features</a:t>
            </a:r>
            <a:endParaRPr lang="en-US" b="1" dirty="0"/>
          </a:p>
        </p:txBody>
      </p:sp>
      <p:sp>
        <p:nvSpPr>
          <p:cNvPr id="3" name="Content Placeholder 2"/>
          <p:cNvSpPr>
            <a:spLocks noGrp="1"/>
          </p:cNvSpPr>
          <p:nvPr>
            <p:ph idx="1"/>
          </p:nvPr>
        </p:nvSpPr>
        <p:spPr>
          <a:xfrm>
            <a:off x="381000" y="685800"/>
            <a:ext cx="3505200" cy="914400"/>
          </a:xfrm>
        </p:spPr>
        <p:txBody>
          <a:bodyPr>
            <a:normAutofit/>
          </a:bodyPr>
          <a:lstStyle/>
          <a:p>
            <a:pPr marL="0" indent="0">
              <a:buNone/>
            </a:pPr>
            <a:r>
              <a:rPr lang="en-US" sz="1800" dirty="0" smtClean="0"/>
              <a:t>Granulomas (often </a:t>
            </a:r>
            <a:r>
              <a:rPr lang="en-US" sz="1800" dirty="0" err="1" smtClean="0"/>
              <a:t>caseating</a:t>
            </a:r>
            <a:r>
              <a:rPr lang="en-US" sz="1800" dirty="0" smtClean="0"/>
              <a:t> but not always) ringed by </a:t>
            </a:r>
            <a:r>
              <a:rPr lang="en-US" sz="1800" dirty="0" err="1" smtClean="0"/>
              <a:t>epithelioid</a:t>
            </a:r>
            <a:r>
              <a:rPr lang="en-US" sz="1800" dirty="0" smtClean="0"/>
              <a:t> macrophages and giant cells</a:t>
            </a:r>
            <a:endParaRPr lang="en-US" sz="1800" dirty="0"/>
          </a:p>
        </p:txBody>
      </p:sp>
      <p:pic>
        <p:nvPicPr>
          <p:cNvPr id="5122" name="Picture 2" descr="C:\Users\jvelkey\Documents\TEACHING\Pathology\robbinsBasicPath-images\Chapter13\S9781416029731-013-f036.jpg"/>
          <p:cNvPicPr>
            <a:picLocks noChangeAspect="1" noChangeArrowheads="1"/>
          </p:cNvPicPr>
          <p:nvPr/>
        </p:nvPicPr>
        <p:blipFill rotWithShape="1">
          <a:blip r:embed="rId2">
            <a:lum bright="-10000" contrast="20000"/>
            <a:extLst>
              <a:ext uri="{28A0092B-C50C-407E-A947-70E740481C1C}">
                <a14:useLocalDpi xmlns:a14="http://schemas.microsoft.com/office/drawing/2010/main" val="0"/>
              </a:ext>
            </a:extLst>
          </a:blip>
          <a:srcRect r="50000" b="2466"/>
          <a:stretch/>
        </p:blipFill>
        <p:spPr bwMode="auto">
          <a:xfrm>
            <a:off x="381000" y="1590485"/>
            <a:ext cx="3429000" cy="526751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800600" y="685800"/>
            <a:ext cx="41148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smtClean="0"/>
              <a:t>Hematogenous</a:t>
            </a:r>
            <a:r>
              <a:rPr lang="en-US" sz="1800" dirty="0" smtClean="0"/>
              <a:t> dissemination or “</a:t>
            </a:r>
            <a:r>
              <a:rPr lang="en-US" sz="1800" dirty="0" err="1" smtClean="0"/>
              <a:t>miliary</a:t>
            </a:r>
            <a:r>
              <a:rPr lang="en-US" sz="1800" dirty="0" smtClean="0"/>
              <a:t>” tuberculosis (so-called because of the millet seed appearance of infection foci) </a:t>
            </a:r>
            <a:endParaRPr lang="en-US" sz="1800" dirty="0"/>
          </a:p>
        </p:txBody>
      </p:sp>
      <p:pic>
        <p:nvPicPr>
          <p:cNvPr id="5123" name="Picture 3" descr="C:\Users\jvelkey\Documents\TEACHING\Pathology\robbinsBasicPath-images\Chapter13\S9781416029731-013-f038.jpg"/>
          <p:cNvPicPr>
            <a:picLocks noChangeAspect="1" noChangeArrowheads="1"/>
          </p:cNvPicPr>
          <p:nvPr/>
        </p:nvPicPr>
        <p:blipFill rotWithShape="1">
          <a:blip r:embed="rId3">
            <a:extLst>
              <a:ext uri="{28A0092B-C50C-407E-A947-70E740481C1C}">
                <a14:useLocalDpi xmlns:a14="http://schemas.microsoft.com/office/drawing/2010/main" val="0"/>
              </a:ext>
            </a:extLst>
          </a:blip>
          <a:srcRect b="2909"/>
          <a:stretch/>
        </p:blipFill>
        <p:spPr bwMode="auto">
          <a:xfrm rot="5400000">
            <a:off x="4376140" y="2511921"/>
            <a:ext cx="5208193" cy="344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666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Autofit/>
          </a:bodyPr>
          <a:lstStyle/>
          <a:p>
            <a:r>
              <a:rPr lang="en-US" b="1" dirty="0" smtClean="0"/>
              <a:t>Lung Cancers</a:t>
            </a:r>
            <a:endParaRPr lang="en-US" b="1" dirty="0"/>
          </a:p>
        </p:txBody>
      </p:sp>
      <p:sp>
        <p:nvSpPr>
          <p:cNvPr id="3" name="Content Placeholder 2"/>
          <p:cNvSpPr>
            <a:spLocks noGrp="1"/>
          </p:cNvSpPr>
          <p:nvPr>
            <p:ph idx="1"/>
          </p:nvPr>
        </p:nvSpPr>
        <p:spPr>
          <a:xfrm>
            <a:off x="457200" y="990600"/>
            <a:ext cx="8229600" cy="5257800"/>
          </a:xfrm>
        </p:spPr>
        <p:txBody>
          <a:bodyPr>
            <a:noAutofit/>
          </a:bodyPr>
          <a:lstStyle/>
          <a:p>
            <a:r>
              <a:rPr lang="en-US" sz="2000" dirty="0" smtClean="0"/>
              <a:t>#1 cause of cancer-related deaths </a:t>
            </a:r>
          </a:p>
          <a:p>
            <a:r>
              <a:rPr lang="en-US" sz="2000" dirty="0" smtClean="0"/>
              <a:t>Peak incidence in 50s and 60s</a:t>
            </a:r>
          </a:p>
          <a:p>
            <a:r>
              <a:rPr lang="en-US" sz="2000" dirty="0" smtClean="0"/>
              <a:t>At diagnosis, over 50% of patients already have metastatic disease.</a:t>
            </a:r>
          </a:p>
          <a:p>
            <a:r>
              <a:rPr lang="en-US" sz="2000" dirty="0" smtClean="0"/>
              <a:t>Overall 5yr survival rate is ~15%</a:t>
            </a:r>
          </a:p>
          <a:p>
            <a:r>
              <a:rPr lang="en-US" sz="2000" dirty="0" smtClean="0"/>
              <a:t>Often associated with </a:t>
            </a:r>
            <a:r>
              <a:rPr lang="en-US" sz="2000" b="1" i="1" dirty="0" err="1" smtClean="0"/>
              <a:t>paraneoplastic</a:t>
            </a:r>
            <a:r>
              <a:rPr lang="en-US" sz="2000" b="1" i="1" dirty="0" smtClean="0"/>
              <a:t> endocrine syndromes</a:t>
            </a:r>
            <a:r>
              <a:rPr lang="en-US" sz="2000" dirty="0" smtClean="0"/>
              <a:t> due to </a:t>
            </a:r>
            <a:r>
              <a:rPr lang="en-US" sz="2000" dirty="0" err="1" smtClean="0"/>
              <a:t>hypersecretion</a:t>
            </a:r>
            <a:r>
              <a:rPr lang="en-US" sz="2000" dirty="0" smtClean="0"/>
              <a:t> of various hormones such as PTH or ACTH</a:t>
            </a:r>
          </a:p>
          <a:p>
            <a:pPr marL="0" indent="0">
              <a:buNone/>
            </a:pPr>
            <a:r>
              <a:rPr lang="en-US" sz="2000" dirty="0" smtClean="0"/>
              <a:t>4 general types:</a:t>
            </a:r>
          </a:p>
          <a:p>
            <a:pPr marL="914400" lvl="1" indent="-514350">
              <a:buFont typeface="+mj-lt"/>
              <a:buAutoNum type="arabicPeriod"/>
            </a:pPr>
            <a:r>
              <a:rPr lang="en-US" sz="1600" dirty="0" smtClean="0"/>
              <a:t>Squamous cell carcinoma: more common in men, squamous metaplasia within major bronchi</a:t>
            </a:r>
          </a:p>
          <a:p>
            <a:pPr marL="914400" lvl="1" indent="-514350">
              <a:buFont typeface="+mj-lt"/>
              <a:buAutoNum type="arabicPeriod"/>
            </a:pPr>
            <a:r>
              <a:rPr lang="en-US" sz="1600" dirty="0" smtClean="0"/>
              <a:t>Adenocarcinoma: usually peripherally located, arise from mucous glands</a:t>
            </a:r>
          </a:p>
          <a:p>
            <a:pPr marL="914400" lvl="1" indent="-514350">
              <a:buFont typeface="+mj-lt"/>
              <a:buAutoNum type="arabicPeriod"/>
            </a:pPr>
            <a:r>
              <a:rPr lang="en-US" sz="1600" dirty="0" smtClean="0"/>
              <a:t>Large-cell carcinoma: undifferentiated, epithelial tumors (most likely started out as either squamous or </a:t>
            </a:r>
            <a:r>
              <a:rPr lang="en-US" sz="1600" dirty="0" err="1" smtClean="0"/>
              <a:t>adeno</a:t>
            </a:r>
            <a:r>
              <a:rPr lang="en-US" sz="1600" dirty="0" smtClean="0"/>
              <a:t>- but have de-differentiated such that they are no longer recognizable as such)</a:t>
            </a:r>
          </a:p>
          <a:p>
            <a:pPr marL="914400" lvl="1" indent="-514350">
              <a:buFont typeface="+mj-lt"/>
              <a:buAutoNum type="arabicPeriod"/>
            </a:pPr>
            <a:r>
              <a:rPr lang="en-US" sz="1600" dirty="0" smtClean="0"/>
              <a:t>Small-cell carcinoma: pale, gray, central masses; high mitotic index; likely derived from neuroendocrine cells; worst prognosis</a:t>
            </a:r>
          </a:p>
          <a:p>
            <a:pPr marL="400050" lvl="1" indent="0">
              <a:buNone/>
            </a:pPr>
            <a:r>
              <a:rPr lang="en-US" sz="1600" dirty="0" smtClean="0"/>
              <a:t>(5.	Bronchial carcinoid: arise from </a:t>
            </a:r>
            <a:r>
              <a:rPr lang="en-US" sz="1600" dirty="0" err="1" smtClean="0"/>
              <a:t>Kulchinsky</a:t>
            </a:r>
            <a:r>
              <a:rPr lang="en-US" sz="1600" dirty="0" smtClean="0"/>
              <a:t> neuroendocrine cells, often </a:t>
            </a:r>
            <a:r>
              <a:rPr lang="en-US" sz="1600" dirty="0" err="1" smtClean="0"/>
              <a:t>resectable</a:t>
            </a:r>
            <a:r>
              <a:rPr lang="en-US" sz="1600" dirty="0" smtClean="0"/>
              <a:t> and 	curable)</a:t>
            </a:r>
          </a:p>
        </p:txBody>
      </p:sp>
    </p:spTree>
    <p:extLst>
      <p:ext uri="{BB962C8B-B14F-4D97-AF65-F5344CB8AC3E}">
        <p14:creationId xmlns:p14="http://schemas.microsoft.com/office/powerpoint/2010/main" val="3409388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ARDS: </a:t>
            </a:r>
            <a:br>
              <a:rPr lang="en-US" dirty="0" smtClean="0"/>
            </a:br>
            <a:r>
              <a:rPr lang="en-US" sz="4000" b="1" dirty="0" smtClean="0"/>
              <a:t>A</a:t>
            </a:r>
            <a:r>
              <a:rPr lang="en-US" sz="4000" dirty="0" smtClean="0">
                <a:solidFill>
                  <a:srgbClr val="FF0000"/>
                </a:solidFill>
              </a:rPr>
              <a:t>cute </a:t>
            </a:r>
            <a:r>
              <a:rPr lang="en-US" sz="4000" b="1" dirty="0" smtClean="0"/>
              <a:t>R</a:t>
            </a:r>
            <a:r>
              <a:rPr lang="en-US" sz="4000" dirty="0" smtClean="0">
                <a:solidFill>
                  <a:srgbClr val="FF0000"/>
                </a:solidFill>
              </a:rPr>
              <a:t>espiratory </a:t>
            </a:r>
            <a:r>
              <a:rPr lang="en-US" sz="4000" b="1" dirty="0" smtClean="0"/>
              <a:t>D</a:t>
            </a:r>
            <a:r>
              <a:rPr lang="en-US" sz="4000" dirty="0" smtClean="0">
                <a:solidFill>
                  <a:srgbClr val="FF0000"/>
                </a:solidFill>
              </a:rPr>
              <a:t>istress </a:t>
            </a:r>
            <a:r>
              <a:rPr lang="en-US" sz="4000" b="1" dirty="0" smtClean="0"/>
              <a:t>S</a:t>
            </a:r>
            <a:r>
              <a:rPr lang="en-US" sz="4000" dirty="0" smtClean="0">
                <a:solidFill>
                  <a:srgbClr val="FF0000"/>
                </a:solidFill>
              </a:rPr>
              <a:t>yndrome</a:t>
            </a:r>
            <a:endParaRPr lang="en-US" dirty="0">
              <a:solidFill>
                <a:srgbClr val="FF0000"/>
              </a:solidFill>
            </a:endParaRPr>
          </a:p>
        </p:txBody>
      </p:sp>
      <p:sp>
        <p:nvSpPr>
          <p:cNvPr id="3" name="Content Placeholder 2"/>
          <p:cNvSpPr>
            <a:spLocks noGrp="1"/>
          </p:cNvSpPr>
          <p:nvPr>
            <p:ph idx="1"/>
          </p:nvPr>
        </p:nvSpPr>
        <p:spPr>
          <a:xfrm>
            <a:off x="228600" y="1752600"/>
            <a:ext cx="3246054" cy="4525963"/>
          </a:xfrm>
        </p:spPr>
        <p:txBody>
          <a:bodyPr>
            <a:normAutofit fontScale="85000" lnSpcReduction="10000"/>
          </a:bodyPr>
          <a:lstStyle/>
          <a:p>
            <a:r>
              <a:rPr lang="en-US" sz="1800" dirty="0" smtClean="0"/>
              <a:t>Occurs in the setting of sepsis, severe trauma (smoke inhalation, drowning, etc.), and/or pulmonary infections</a:t>
            </a:r>
          </a:p>
          <a:p>
            <a:r>
              <a:rPr lang="en-US" sz="1800" dirty="0" smtClean="0"/>
              <a:t>Imbalance in pro- and anti-inflammatory mediators</a:t>
            </a:r>
          </a:p>
          <a:p>
            <a:pPr lvl="1"/>
            <a:r>
              <a:rPr lang="en-US" sz="1600" dirty="0" smtClean="0"/>
              <a:t>NF-</a:t>
            </a:r>
            <a:r>
              <a:rPr lang="en-US" sz="1600" dirty="0" err="1" smtClean="0"/>
              <a:t>kB</a:t>
            </a:r>
            <a:r>
              <a:rPr lang="en-US" sz="1600" dirty="0" smtClean="0"/>
              <a:t> induces </a:t>
            </a:r>
            <a:r>
              <a:rPr lang="en-US" sz="1600" dirty="0" err="1" smtClean="0"/>
              <a:t>mphages</a:t>
            </a:r>
            <a:r>
              <a:rPr lang="en-US" sz="1600" dirty="0" smtClean="0"/>
              <a:t> to release TNF, Il-8, &amp; Il-1 which recruits and activates neutrophils</a:t>
            </a:r>
          </a:p>
          <a:p>
            <a:pPr lvl="1"/>
            <a:r>
              <a:rPr lang="en-US" sz="1600" dirty="0" smtClean="0"/>
              <a:t>Activated neutrophils release factors that destroy tissue and recruit MORE inflammatory cells (positive feedback loop)</a:t>
            </a:r>
          </a:p>
          <a:p>
            <a:r>
              <a:rPr lang="en-US" sz="1800" dirty="0" smtClean="0"/>
              <a:t>Results in diffuse damage to capillary and alveolar epithelium</a:t>
            </a:r>
          </a:p>
          <a:p>
            <a:pPr lvl="1"/>
            <a:r>
              <a:rPr lang="en-US" sz="1600" dirty="0" smtClean="0"/>
              <a:t>Effusion of blood and plasma due to capillary leakage</a:t>
            </a:r>
          </a:p>
          <a:p>
            <a:pPr lvl="1"/>
            <a:r>
              <a:rPr lang="en-US" sz="1600" dirty="0" smtClean="0"/>
              <a:t>Loss of surfactant due to type II </a:t>
            </a:r>
            <a:r>
              <a:rPr lang="en-US" sz="1600" dirty="0" err="1" smtClean="0"/>
              <a:t>pneumocyte</a:t>
            </a:r>
            <a:r>
              <a:rPr lang="en-US" sz="1600" dirty="0" smtClean="0"/>
              <a:t> damage</a:t>
            </a:r>
          </a:p>
        </p:txBody>
      </p:sp>
      <p:pic>
        <p:nvPicPr>
          <p:cNvPr id="2050" name="Picture 2" descr="C:\Users\jvelkey\Documents\TEACHING\Pathology\robbinsBasicPath-images\Chapter13\S9781416029731-013-f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905000"/>
            <a:ext cx="5421696" cy="435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49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ARDS: </a:t>
            </a:r>
            <a:br>
              <a:rPr lang="en-US" dirty="0" smtClean="0"/>
            </a:br>
            <a:r>
              <a:rPr lang="en-US" sz="4000" b="1" dirty="0" smtClean="0"/>
              <a:t>A</a:t>
            </a:r>
            <a:r>
              <a:rPr lang="en-US" sz="4000" dirty="0" smtClean="0">
                <a:solidFill>
                  <a:srgbClr val="FF0000"/>
                </a:solidFill>
              </a:rPr>
              <a:t>cute </a:t>
            </a:r>
            <a:r>
              <a:rPr lang="en-US" sz="4000" b="1" dirty="0" smtClean="0"/>
              <a:t>R</a:t>
            </a:r>
            <a:r>
              <a:rPr lang="en-US" sz="4000" dirty="0" smtClean="0">
                <a:solidFill>
                  <a:srgbClr val="FF0000"/>
                </a:solidFill>
              </a:rPr>
              <a:t>espiratory </a:t>
            </a:r>
            <a:r>
              <a:rPr lang="en-US" sz="4000" b="1" dirty="0" smtClean="0"/>
              <a:t>D</a:t>
            </a:r>
            <a:r>
              <a:rPr lang="en-US" sz="4000" dirty="0" smtClean="0">
                <a:solidFill>
                  <a:srgbClr val="FF0000"/>
                </a:solidFill>
              </a:rPr>
              <a:t>istress </a:t>
            </a:r>
            <a:r>
              <a:rPr lang="en-US" sz="4000" b="1" dirty="0" smtClean="0"/>
              <a:t>S</a:t>
            </a:r>
            <a:r>
              <a:rPr lang="en-US" sz="4000" dirty="0" smtClean="0">
                <a:solidFill>
                  <a:srgbClr val="FF0000"/>
                </a:solidFill>
              </a:rPr>
              <a:t>yndrome</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9464719"/>
              </p:ext>
            </p:extLst>
          </p:nvPr>
        </p:nvGraphicFramePr>
        <p:xfrm>
          <a:off x="228600" y="1316736"/>
          <a:ext cx="8568182" cy="1615440"/>
        </p:xfrm>
        <a:graphic>
          <a:graphicData uri="http://schemas.openxmlformats.org/drawingml/2006/table">
            <a:tbl>
              <a:tblPr firstRow="1" bandRow="1">
                <a:tableStyleId>{5C22544A-7EE6-4342-B048-85BDC9FD1C3A}</a:tableStyleId>
              </a:tblPr>
              <a:tblGrid>
                <a:gridCol w="4284091"/>
                <a:gridCol w="4284091"/>
              </a:tblGrid>
              <a:tr h="370840">
                <a:tc>
                  <a:txBody>
                    <a:bodyPr/>
                    <a:lstStyle/>
                    <a:p>
                      <a:pPr algn="ctr"/>
                      <a:r>
                        <a:rPr lang="en-US" sz="2000" b="1" dirty="0" smtClean="0">
                          <a:solidFill>
                            <a:schemeClr val="tx1"/>
                          </a:solidFill>
                        </a:rPr>
                        <a:t>Acute Phase:</a:t>
                      </a:r>
                    </a:p>
                    <a:p>
                      <a:pPr marL="171450" indent="-171450" algn="l">
                        <a:buFont typeface="Arial" pitchFamily="34" charset="0"/>
                        <a:buChar char="•"/>
                      </a:pPr>
                      <a:r>
                        <a:rPr lang="en-US" sz="1600" b="0" dirty="0" smtClean="0">
                          <a:solidFill>
                            <a:schemeClr val="tx1"/>
                          </a:solidFill>
                        </a:rPr>
                        <a:t>Capillary congestion</a:t>
                      </a:r>
                    </a:p>
                    <a:p>
                      <a:pPr marL="171450" indent="-171450" algn="l">
                        <a:buFont typeface="Arial" pitchFamily="34" charset="0"/>
                        <a:buChar char="•"/>
                      </a:pPr>
                      <a:r>
                        <a:rPr lang="en-US" sz="1600" b="0" dirty="0" smtClean="0">
                          <a:solidFill>
                            <a:schemeClr val="tx1"/>
                          </a:solidFill>
                        </a:rPr>
                        <a:t>Interstitial and intra-alveolar edema, </a:t>
                      </a:r>
                    </a:p>
                    <a:p>
                      <a:pPr marL="171450" indent="-171450" algn="l">
                        <a:buFont typeface="Arial" pitchFamily="34" charset="0"/>
                        <a:buChar char="•"/>
                      </a:pPr>
                      <a:r>
                        <a:rPr lang="en-US" sz="1600" b="0" dirty="0" smtClean="0">
                          <a:solidFill>
                            <a:schemeClr val="tx1"/>
                          </a:solidFill>
                        </a:rPr>
                        <a:t>Necrotic alveolar tissue</a:t>
                      </a:r>
                    </a:p>
                    <a:p>
                      <a:pPr marL="171450" indent="-171450" algn="l">
                        <a:buFont typeface="Arial" pitchFamily="34" charset="0"/>
                        <a:buChar char="•"/>
                      </a:pPr>
                      <a:r>
                        <a:rPr lang="en-US" sz="1600" b="1" dirty="0" smtClean="0">
                          <a:solidFill>
                            <a:schemeClr val="tx1"/>
                          </a:solidFill>
                        </a:rPr>
                        <a:t>Hyaline</a:t>
                      </a:r>
                      <a:r>
                        <a:rPr lang="en-US" sz="1600" b="1" baseline="0" dirty="0" smtClean="0">
                          <a:solidFill>
                            <a:schemeClr val="tx1"/>
                          </a:solidFill>
                        </a:rPr>
                        <a:t> membranes: </a:t>
                      </a:r>
                      <a:r>
                        <a:rPr lang="en-US" sz="1600" b="0" baseline="0" dirty="0" smtClean="0">
                          <a:solidFill>
                            <a:schemeClr val="tx1"/>
                          </a:solidFill>
                        </a:rPr>
                        <a:t>fibrin-rich edema fluid mixed with dead cells</a:t>
                      </a:r>
                      <a:endParaRPr lang="en-US" sz="1600" b="0" dirty="0">
                        <a:solidFill>
                          <a:schemeClr val="tx1"/>
                        </a:solidFill>
                      </a:endParaRPr>
                    </a:p>
                  </a:txBody>
                  <a:tcPr>
                    <a:solidFill>
                      <a:schemeClr val="bg1"/>
                    </a:solidFill>
                  </a:tcPr>
                </a:tc>
                <a:tc>
                  <a:txBody>
                    <a:bodyPr/>
                    <a:lstStyle/>
                    <a:p>
                      <a:pPr algn="ctr"/>
                      <a:r>
                        <a:rPr lang="en-US" sz="2000" b="1" dirty="0" smtClean="0">
                          <a:solidFill>
                            <a:schemeClr val="tx1"/>
                          </a:solidFill>
                        </a:rPr>
                        <a:t>Organizing Phase:</a:t>
                      </a:r>
                    </a:p>
                    <a:p>
                      <a:pPr marL="573088" indent="-171450" algn="l">
                        <a:buFont typeface="Arial" pitchFamily="34" charset="0"/>
                        <a:buChar char="•"/>
                      </a:pPr>
                      <a:r>
                        <a:rPr lang="en-US" sz="1600" b="0" dirty="0" smtClean="0">
                          <a:solidFill>
                            <a:schemeClr val="tx1"/>
                          </a:solidFill>
                        </a:rPr>
                        <a:t>Proliferation of Type II </a:t>
                      </a:r>
                      <a:r>
                        <a:rPr lang="en-US" sz="1600" b="0" dirty="0" err="1" smtClean="0">
                          <a:solidFill>
                            <a:schemeClr val="tx1"/>
                          </a:solidFill>
                        </a:rPr>
                        <a:t>pneumocytes</a:t>
                      </a:r>
                      <a:endParaRPr lang="en-US" sz="1600" b="0" dirty="0" smtClean="0">
                        <a:solidFill>
                          <a:schemeClr val="tx1"/>
                        </a:solidFill>
                      </a:endParaRPr>
                    </a:p>
                    <a:p>
                      <a:pPr marL="573088" indent="-171450" algn="l">
                        <a:buFont typeface="Arial" pitchFamily="34" charset="0"/>
                        <a:buChar char="•"/>
                      </a:pPr>
                      <a:r>
                        <a:rPr lang="en-US" sz="1600" b="0" dirty="0" smtClean="0">
                          <a:solidFill>
                            <a:schemeClr val="tx1"/>
                          </a:solidFill>
                        </a:rPr>
                        <a:t>Organization and fibrosis</a:t>
                      </a:r>
                    </a:p>
                    <a:p>
                      <a:pPr marL="573088" indent="-171450" algn="l">
                        <a:buFont typeface="Arial" pitchFamily="34" charset="0"/>
                        <a:buChar char="•"/>
                      </a:pPr>
                      <a:r>
                        <a:rPr lang="en-US" sz="1600" b="0" dirty="0" smtClean="0">
                          <a:solidFill>
                            <a:schemeClr val="tx1"/>
                          </a:solidFill>
                        </a:rPr>
                        <a:t>Thickening of alveolar septa</a:t>
                      </a:r>
                      <a:r>
                        <a:rPr lang="en-US" sz="1600" b="0" baseline="0" dirty="0" smtClean="0">
                          <a:solidFill>
                            <a:schemeClr val="tx1"/>
                          </a:solidFill>
                        </a:rPr>
                        <a:t> due to proliferating interstitial cells</a:t>
                      </a:r>
                      <a:endParaRPr lang="en-US" sz="1600" b="0" dirty="0">
                        <a:solidFill>
                          <a:schemeClr val="tx1"/>
                        </a:solidFill>
                      </a:endParaRPr>
                    </a:p>
                  </a:txBody>
                  <a:tcPr>
                    <a:solidFill>
                      <a:schemeClr val="bg1"/>
                    </a:solidFill>
                  </a:tcPr>
                </a:tc>
              </a:tr>
            </a:tbl>
          </a:graphicData>
        </a:graphic>
      </p:graphicFrame>
      <p:pic>
        <p:nvPicPr>
          <p:cNvPr id="3074" name="Picture 2" descr="C:\Users\jvelkey\Documents\TEACHING\Pathology\robbinsBasicPath-images\Chapter13\S9781416029731-013-f004.jpg"/>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113699" y="2989461"/>
            <a:ext cx="8877901" cy="363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2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Obstructive vs. Restrictive Pulmonary Diseases</a:t>
            </a:r>
            <a:endParaRPr lang="en-US" sz="3600" dirty="0"/>
          </a:p>
        </p:txBody>
      </p:sp>
      <p:sp>
        <p:nvSpPr>
          <p:cNvPr id="3" name="Content Placeholder 2"/>
          <p:cNvSpPr>
            <a:spLocks noGrp="1"/>
          </p:cNvSpPr>
          <p:nvPr>
            <p:ph idx="1"/>
          </p:nvPr>
        </p:nvSpPr>
        <p:spPr>
          <a:xfrm>
            <a:off x="457200" y="1905000"/>
            <a:ext cx="8229600" cy="3276600"/>
          </a:xfrm>
        </p:spPr>
        <p:txBody>
          <a:bodyPr>
            <a:normAutofit/>
          </a:bodyPr>
          <a:lstStyle/>
          <a:p>
            <a:r>
              <a:rPr lang="en-US" sz="2800" dirty="0" smtClean="0"/>
              <a:t>Obstructive</a:t>
            </a:r>
            <a:r>
              <a:rPr lang="en-US" sz="2400" dirty="0" smtClean="0"/>
              <a:t> (e.g. emphysema, asthma, bronchitis)</a:t>
            </a:r>
          </a:p>
          <a:p>
            <a:pPr lvl="1"/>
            <a:r>
              <a:rPr lang="en-US" sz="2000" dirty="0" smtClean="0"/>
              <a:t>Limitation of airflow due to partial or complete airway obstruction </a:t>
            </a:r>
          </a:p>
          <a:p>
            <a:pPr lvl="1"/>
            <a:r>
              <a:rPr lang="en-US" sz="2000" dirty="0" smtClean="0"/>
              <a:t>Total lung capacity and forced vital capacity (FVC) are NORMAL, but Forced Expiratory Volume (FEV) is decreased (i.e. FEV:FVC ratio REDUCED)</a:t>
            </a:r>
          </a:p>
          <a:p>
            <a:r>
              <a:rPr lang="en-US" sz="2800" dirty="0" smtClean="0"/>
              <a:t>Restrictive </a:t>
            </a:r>
            <a:r>
              <a:rPr lang="en-US" sz="2400" dirty="0" smtClean="0"/>
              <a:t>(e.g. fibrosis, asbestosis, </a:t>
            </a:r>
            <a:r>
              <a:rPr lang="en-US" sz="2400" dirty="0" err="1" smtClean="0"/>
              <a:t>sarcoidosis</a:t>
            </a:r>
            <a:r>
              <a:rPr lang="en-US" sz="2400" dirty="0" smtClean="0"/>
              <a:t>)</a:t>
            </a:r>
          </a:p>
          <a:p>
            <a:pPr lvl="1"/>
            <a:r>
              <a:rPr lang="en-US" sz="2000" dirty="0" smtClean="0"/>
              <a:t>Reduced expansion due to lung fibrosis</a:t>
            </a:r>
          </a:p>
          <a:p>
            <a:pPr lvl="1"/>
            <a:r>
              <a:rPr lang="en-US" sz="2000" dirty="0" smtClean="0"/>
              <a:t>FVC and FEV reduced proportionately</a:t>
            </a:r>
            <a:endParaRPr lang="en-US" sz="2000" dirty="0"/>
          </a:p>
        </p:txBody>
      </p:sp>
    </p:spTree>
    <p:extLst>
      <p:ext uri="{BB962C8B-B14F-4D97-AF65-F5344CB8AC3E}">
        <p14:creationId xmlns:p14="http://schemas.microsoft.com/office/powerpoint/2010/main" val="83322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Emphysema</a:t>
            </a:r>
            <a:endParaRPr lang="en-US" dirty="0"/>
          </a:p>
        </p:txBody>
      </p:sp>
      <p:sp>
        <p:nvSpPr>
          <p:cNvPr id="3" name="Content Placeholder 2"/>
          <p:cNvSpPr>
            <a:spLocks noGrp="1"/>
          </p:cNvSpPr>
          <p:nvPr>
            <p:ph idx="1"/>
          </p:nvPr>
        </p:nvSpPr>
        <p:spPr>
          <a:xfrm>
            <a:off x="457200" y="609600"/>
            <a:ext cx="8229600" cy="1828800"/>
          </a:xfrm>
        </p:spPr>
        <p:txBody>
          <a:bodyPr>
            <a:noAutofit/>
          </a:bodyPr>
          <a:lstStyle/>
          <a:p>
            <a:r>
              <a:rPr lang="en-US" sz="1800" dirty="0" smtClean="0"/>
              <a:t>Chronic obstructive airway disease characterized by permanent enlargement of airways distal to bronchioles</a:t>
            </a:r>
          </a:p>
          <a:p>
            <a:r>
              <a:rPr lang="en-US" sz="1800" dirty="0" smtClean="0"/>
              <a:t>Imbalance of protease/</a:t>
            </a:r>
            <a:r>
              <a:rPr lang="en-US" sz="1800" dirty="0" err="1" smtClean="0"/>
              <a:t>antiprotease</a:t>
            </a:r>
            <a:r>
              <a:rPr lang="en-US" sz="1800" dirty="0" smtClean="0"/>
              <a:t> activity and/or excess of reactive oxygen species activity</a:t>
            </a:r>
          </a:p>
          <a:p>
            <a:pPr lvl="1"/>
            <a:r>
              <a:rPr lang="en-US" sz="1400" dirty="0" smtClean="0"/>
              <a:t>Excessive activation of neutrophil and macrophage </a:t>
            </a:r>
            <a:r>
              <a:rPr lang="en-US" sz="1400" dirty="0" err="1" smtClean="0"/>
              <a:t>elastase</a:t>
            </a:r>
            <a:r>
              <a:rPr lang="en-US" sz="1400" dirty="0" smtClean="0"/>
              <a:t> associated with chronic smoking</a:t>
            </a:r>
          </a:p>
          <a:p>
            <a:pPr lvl="1"/>
            <a:r>
              <a:rPr lang="en-US" sz="1400" dirty="0" smtClean="0"/>
              <a:t>Hereditary </a:t>
            </a:r>
            <a:r>
              <a:rPr lang="el-GR" sz="1400" dirty="0" smtClean="0"/>
              <a:t>α</a:t>
            </a:r>
            <a:r>
              <a:rPr lang="en-US" sz="1400" baseline="-25000" dirty="0" smtClean="0"/>
              <a:t>1</a:t>
            </a:r>
            <a:r>
              <a:rPr lang="en-US" sz="1400" dirty="0" smtClean="0"/>
              <a:t> anti-trypsin deficiency</a:t>
            </a:r>
          </a:p>
          <a:p>
            <a:r>
              <a:rPr lang="en-US" sz="1800" dirty="0" smtClean="0"/>
              <a:t>Dyspnea and hyperventilation but with adequate gas exchange (until very late in disease), aka “pink puffers”</a:t>
            </a:r>
            <a:endParaRPr lang="en-US" sz="1800" dirty="0"/>
          </a:p>
        </p:txBody>
      </p:sp>
      <p:pic>
        <p:nvPicPr>
          <p:cNvPr id="1026" name="Picture 2" descr="C:\Users\jvelkey\Documents\TEACHING\Pathology\robbinsBasicPath-images\Chapter13\S9781416029731-013-f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424" y="2981676"/>
            <a:ext cx="6922008" cy="387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6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Chronic Bronchitis</a:t>
            </a:r>
            <a:endParaRPr lang="en-US" dirty="0"/>
          </a:p>
        </p:txBody>
      </p:sp>
      <p:sp>
        <p:nvSpPr>
          <p:cNvPr id="3" name="Content Placeholder 2"/>
          <p:cNvSpPr>
            <a:spLocks noGrp="1"/>
          </p:cNvSpPr>
          <p:nvPr>
            <p:ph idx="1"/>
          </p:nvPr>
        </p:nvSpPr>
        <p:spPr>
          <a:xfrm>
            <a:off x="304800" y="914400"/>
            <a:ext cx="8229600" cy="1676400"/>
          </a:xfrm>
        </p:spPr>
        <p:txBody>
          <a:bodyPr>
            <a:noAutofit/>
          </a:bodyPr>
          <a:lstStyle/>
          <a:p>
            <a:r>
              <a:rPr lang="en-US" sz="1800" dirty="0" smtClean="0"/>
              <a:t>Aka, “small airway disease”</a:t>
            </a:r>
          </a:p>
          <a:p>
            <a:r>
              <a:rPr lang="en-US" sz="1800" dirty="0" smtClean="0"/>
              <a:t>Persistent productive cough for at least 3 months in at least 3 consecutive years</a:t>
            </a:r>
          </a:p>
          <a:p>
            <a:r>
              <a:rPr lang="en-US" sz="1800" dirty="0" err="1" smtClean="0"/>
              <a:t>Hypersecretion</a:t>
            </a:r>
            <a:r>
              <a:rPr lang="en-US" sz="1800" dirty="0" smtClean="0"/>
              <a:t> of mucus, hypertrophy of mucous glands </a:t>
            </a:r>
          </a:p>
          <a:p>
            <a:r>
              <a:rPr lang="en-US" sz="1800" dirty="0" smtClean="0"/>
              <a:t>Infiltrates of neutrophils, macrophages, and CD8+ T cells (IL-13 release stimulates mucus secretion)</a:t>
            </a:r>
          </a:p>
        </p:txBody>
      </p:sp>
      <p:pic>
        <p:nvPicPr>
          <p:cNvPr id="2050" name="Picture 2" descr="C:\Users\jvelkey\Documents\TEACHING\Pathology\robbinsBasicPath-images\Chapter13\S9781416029731-013-f010.jpg"/>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2652835" y="2362201"/>
            <a:ext cx="6454589" cy="4526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6992" y="2511552"/>
            <a:ext cx="2335843" cy="3970318"/>
          </a:xfrm>
          <a:prstGeom prst="rect">
            <a:avLst/>
          </a:prstGeom>
          <a:noFill/>
        </p:spPr>
        <p:txBody>
          <a:bodyPr wrap="square" rtlCol="0">
            <a:spAutoFit/>
          </a:bodyPr>
          <a:lstStyle/>
          <a:p>
            <a:pPr marL="285750" indent="-285750">
              <a:buFont typeface="Arial" pitchFamily="34" charset="0"/>
              <a:buChar char="•"/>
            </a:pPr>
            <a:r>
              <a:rPr lang="en-US" dirty="0"/>
              <a:t>Mucus plugging may completely occlude bronchiolar airways (bronchiolitis </a:t>
            </a:r>
            <a:r>
              <a:rPr lang="en-US" dirty="0" err="1"/>
              <a:t>obliterans</a:t>
            </a:r>
            <a:r>
              <a:rPr lang="en-US" dirty="0"/>
              <a:t>) and often results in opportunistic </a:t>
            </a:r>
            <a:r>
              <a:rPr lang="en-US" dirty="0" smtClean="0"/>
              <a:t>infections</a:t>
            </a:r>
          </a:p>
          <a:p>
            <a:pPr marL="285750" indent="-285750">
              <a:buFont typeface="Arial" pitchFamily="34" charset="0"/>
              <a:buChar char="•"/>
            </a:pPr>
            <a:r>
              <a:rPr lang="en-US" dirty="0" smtClean="0"/>
              <a:t>Associated with hypoxia, cyanosis, and obesity, aka “blue bloaters”</a:t>
            </a:r>
            <a:endParaRPr lang="en-US" dirty="0"/>
          </a:p>
          <a:p>
            <a:endParaRPr lang="en-US" dirty="0"/>
          </a:p>
        </p:txBody>
      </p:sp>
    </p:spTree>
    <p:extLst>
      <p:ext uri="{BB962C8B-B14F-4D97-AF65-F5344CB8AC3E}">
        <p14:creationId xmlns:p14="http://schemas.microsoft.com/office/powerpoint/2010/main" val="105929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COPD</a:t>
            </a:r>
            <a:r>
              <a:rPr lang="en-US" dirty="0" smtClean="0"/>
              <a:t/>
            </a:r>
            <a:br>
              <a:rPr lang="en-US" dirty="0" smtClean="0"/>
            </a:br>
            <a:r>
              <a:rPr lang="en-US" sz="3600" b="1" dirty="0" smtClean="0"/>
              <a:t>C</a:t>
            </a:r>
            <a:r>
              <a:rPr lang="en-US" sz="3600" dirty="0" smtClean="0">
                <a:solidFill>
                  <a:srgbClr val="FF0000"/>
                </a:solidFill>
              </a:rPr>
              <a:t>hronic </a:t>
            </a:r>
            <a:r>
              <a:rPr lang="en-US" sz="3600" b="1" dirty="0" smtClean="0"/>
              <a:t>O</a:t>
            </a:r>
            <a:r>
              <a:rPr lang="en-US" sz="3600" dirty="0" smtClean="0">
                <a:solidFill>
                  <a:srgbClr val="FF0000"/>
                </a:solidFill>
              </a:rPr>
              <a:t>bstructive </a:t>
            </a:r>
            <a:r>
              <a:rPr lang="en-US" sz="3600" b="1" dirty="0" smtClean="0"/>
              <a:t>P</a:t>
            </a:r>
            <a:r>
              <a:rPr lang="en-US" sz="3600" dirty="0" smtClean="0">
                <a:solidFill>
                  <a:srgbClr val="FF0000"/>
                </a:solidFill>
              </a:rPr>
              <a:t>ulmonary </a:t>
            </a:r>
            <a:r>
              <a:rPr lang="en-US" sz="3600" b="1" dirty="0" smtClean="0"/>
              <a:t>D</a:t>
            </a:r>
            <a:r>
              <a:rPr lang="en-US" sz="3600" dirty="0" smtClean="0">
                <a:solidFill>
                  <a:srgbClr val="FF0000"/>
                </a:solidFill>
              </a:rPr>
              <a:t>isease</a:t>
            </a:r>
            <a:endParaRPr lang="en-US" sz="3600" dirty="0"/>
          </a:p>
        </p:txBody>
      </p:sp>
      <p:sp>
        <p:nvSpPr>
          <p:cNvPr id="3" name="Content Placeholder 2"/>
          <p:cNvSpPr>
            <a:spLocks noGrp="1"/>
          </p:cNvSpPr>
          <p:nvPr>
            <p:ph idx="1"/>
          </p:nvPr>
        </p:nvSpPr>
        <p:spPr>
          <a:xfrm>
            <a:off x="0" y="1219200"/>
            <a:ext cx="9144000" cy="1447800"/>
          </a:xfrm>
        </p:spPr>
        <p:txBody>
          <a:bodyPr>
            <a:normAutofit/>
          </a:bodyPr>
          <a:lstStyle/>
          <a:p>
            <a:pPr marL="231775" indent="-231775"/>
            <a:r>
              <a:rPr lang="en-US" sz="1800" dirty="0"/>
              <a:t>E</a:t>
            </a:r>
            <a:r>
              <a:rPr lang="en-US" sz="1800" dirty="0" smtClean="0"/>
              <a:t>mphysema AND chronic bronchiolitis usually co-exist and are clinically grouped as “COPD”</a:t>
            </a:r>
          </a:p>
          <a:p>
            <a:pPr marL="231775" indent="-231775"/>
            <a:r>
              <a:rPr lang="en-US" sz="1800" dirty="0" smtClean="0"/>
              <a:t>Affects ~10% of US population, 4</a:t>
            </a:r>
            <a:r>
              <a:rPr lang="en-US" sz="1800" baseline="30000" dirty="0" smtClean="0"/>
              <a:t>th</a:t>
            </a:r>
            <a:r>
              <a:rPr lang="en-US" sz="1800" dirty="0" smtClean="0"/>
              <a:t> leading cause of death</a:t>
            </a:r>
          </a:p>
          <a:p>
            <a:endParaRPr lang="en-US" sz="2000" dirty="0" smtClean="0"/>
          </a:p>
          <a:p>
            <a:endParaRPr lang="en-US" sz="2000" dirty="0" smtClean="0"/>
          </a:p>
          <a:p>
            <a:endParaRPr lang="en-US" sz="2000" dirty="0"/>
          </a:p>
        </p:txBody>
      </p:sp>
      <p:pic>
        <p:nvPicPr>
          <p:cNvPr id="3074" name="Picture 2" descr="C:\Users\jvelkey\Documents\TEACHING\Pathology\robbinsBasicPath-images\Chapter13\S9781416029731-013-f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6760383"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882676"/>
            <a:ext cx="2517222" cy="2308324"/>
          </a:xfrm>
          <a:prstGeom prst="rect">
            <a:avLst/>
          </a:prstGeom>
          <a:noFill/>
        </p:spPr>
        <p:txBody>
          <a:bodyPr wrap="square" rtlCol="0">
            <a:spAutoFit/>
          </a:bodyPr>
          <a:lstStyle/>
          <a:p>
            <a:pPr marL="231775" indent="-231775">
              <a:buFont typeface="Arial" pitchFamily="34" charset="0"/>
              <a:buChar char="•"/>
            </a:pPr>
            <a:r>
              <a:rPr lang="en-US" dirty="0"/>
              <a:t>Irreversible airflow obstruction (vs. asthma in which obstruction is reversible) and (usually) pulmonary hypertension</a:t>
            </a:r>
          </a:p>
          <a:p>
            <a:pPr marL="285750" indent="-285750">
              <a:buFont typeface="Arial" pitchFamily="34" charset="0"/>
              <a:buChar char="•"/>
            </a:pPr>
            <a:endParaRPr lang="en-US" dirty="0"/>
          </a:p>
        </p:txBody>
      </p:sp>
    </p:spTree>
    <p:extLst>
      <p:ext uri="{BB962C8B-B14F-4D97-AF65-F5344CB8AC3E}">
        <p14:creationId xmlns:p14="http://schemas.microsoft.com/office/powerpoint/2010/main" val="408053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800" b="1" dirty="0" smtClean="0"/>
              <a:t>Asthma</a:t>
            </a:r>
            <a:endParaRPr lang="en-US" sz="4800" b="1" dirty="0"/>
          </a:p>
        </p:txBody>
      </p:sp>
      <p:sp>
        <p:nvSpPr>
          <p:cNvPr id="3" name="Content Placeholder 2"/>
          <p:cNvSpPr>
            <a:spLocks noGrp="1"/>
          </p:cNvSpPr>
          <p:nvPr>
            <p:ph idx="1"/>
          </p:nvPr>
        </p:nvSpPr>
        <p:spPr>
          <a:xfrm>
            <a:off x="152400" y="1524000"/>
            <a:ext cx="3507202" cy="5029199"/>
          </a:xfrm>
        </p:spPr>
        <p:txBody>
          <a:bodyPr>
            <a:noAutofit/>
          </a:bodyPr>
          <a:lstStyle/>
          <a:p>
            <a:r>
              <a:rPr lang="en-US" sz="1800" dirty="0" smtClean="0"/>
              <a:t>Intermittent, reversible airway obstruction</a:t>
            </a:r>
          </a:p>
          <a:p>
            <a:r>
              <a:rPr lang="en-US" sz="1800" dirty="0" smtClean="0"/>
              <a:t>Chronic </a:t>
            </a:r>
            <a:r>
              <a:rPr lang="en-US" sz="1800" dirty="0" err="1" smtClean="0"/>
              <a:t>eosinophilic</a:t>
            </a:r>
            <a:r>
              <a:rPr lang="en-US" sz="1800" dirty="0" smtClean="0"/>
              <a:t> bronchial inflammation</a:t>
            </a:r>
          </a:p>
          <a:p>
            <a:r>
              <a:rPr lang="en-US" sz="1800" dirty="0" smtClean="0"/>
              <a:t>Bronchial smooth muscle hypertrophy and </a:t>
            </a:r>
            <a:r>
              <a:rPr lang="en-US" sz="1800" dirty="0" err="1" smtClean="0"/>
              <a:t>hyperreactivity</a:t>
            </a:r>
            <a:endParaRPr lang="en-US" sz="1800" dirty="0" smtClean="0"/>
          </a:p>
          <a:p>
            <a:r>
              <a:rPr lang="en-US" sz="1800" dirty="0" smtClean="0"/>
              <a:t>Usually extrinsic or “atopic” (immune hypersensitivity) but can be intrinsic or “non-atopic” (triggered by non-immune stimuli) –regardless of type clinical picture is the same</a:t>
            </a:r>
            <a:endParaRPr lang="en-US" sz="1800" dirty="0"/>
          </a:p>
        </p:txBody>
      </p:sp>
      <p:pic>
        <p:nvPicPr>
          <p:cNvPr id="5122" name="Picture 2" descr="C:\Users\jvelkey\Documents\TEACHING\Pathology\robbinsBasicPath-images\Chapter13\S9781416029731-013-f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002" y="1219200"/>
            <a:ext cx="5255798"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032011"/>
      </p:ext>
    </p:extLst>
  </p:cSld>
  <p:clrMapOvr>
    <a:masterClrMapping/>
  </p:clrMapOvr>
</p:sld>
</file>

<file path=ppt/theme/theme1.xml><?xml version="1.0" encoding="utf-8"?>
<a:theme xmlns:a="http://schemas.openxmlformats.org/drawingml/2006/main" name="Office Theme">
  <a:themeElements>
    <a:clrScheme name="Custom 5">
      <a:dk1>
        <a:srgbClr val="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TotalTime>
  <Words>1609</Words>
  <Application>Microsoft Office PowerPoint</Application>
  <PresentationFormat>On-screen Show (4:3)</PresentationFormat>
  <Paragraphs>168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Respiratory Diseases</vt:lpstr>
      <vt:lpstr>Atelectasis (collapse)</vt:lpstr>
      <vt:lpstr>ARDS:  Acute Respiratory Distress Syndrome</vt:lpstr>
      <vt:lpstr>ARDS:  Acute Respiratory Distress Syndrome</vt:lpstr>
      <vt:lpstr>Obstructive vs. Restrictive Pulmonary Diseases</vt:lpstr>
      <vt:lpstr>Emphysema</vt:lpstr>
      <vt:lpstr>Chronic Bronchitis</vt:lpstr>
      <vt:lpstr>COPD Chronic Obstructive Pulmonary Disease</vt:lpstr>
      <vt:lpstr>Asthma</vt:lpstr>
      <vt:lpstr>Asthma pathogenesis</vt:lpstr>
      <vt:lpstr>Asthma pathogenesis</vt:lpstr>
      <vt:lpstr>Bronchiectasis</vt:lpstr>
      <vt:lpstr>Diffuse Interstitial (Restrictive) Lung Diseases</vt:lpstr>
      <vt:lpstr>Idiopathic Pulmonary Fibrosis</vt:lpstr>
      <vt:lpstr>Pneumoconioses</vt:lpstr>
      <vt:lpstr>Anthracosis  (black lung)</vt:lpstr>
      <vt:lpstr>Silicosis</vt:lpstr>
      <vt:lpstr>Asbestosis</vt:lpstr>
      <vt:lpstr>Sarcoidosis</vt:lpstr>
      <vt:lpstr>Hypersensitivity Pneumonitis</vt:lpstr>
      <vt:lpstr>Pulmonary Hypertension</vt:lpstr>
      <vt:lpstr>Pneumonia</vt:lpstr>
      <vt:lpstr>Pneumonia:  clinical course</vt:lpstr>
      <vt:lpstr>Tuberculosis</vt:lpstr>
      <vt:lpstr>Tuberculosis features</vt:lpstr>
      <vt:lpstr>Lung Cancers</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Disease</dc:title>
  <dc:creator>J. Matthew Velkey</dc:creator>
  <cp:lastModifiedBy>J. Matthew Velkey</cp:lastModifiedBy>
  <cp:revision>34</cp:revision>
  <dcterms:created xsi:type="dcterms:W3CDTF">2011-09-30T15:23:11Z</dcterms:created>
  <dcterms:modified xsi:type="dcterms:W3CDTF">2011-10-03T02:48:37Z</dcterms:modified>
</cp:coreProperties>
</file>