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327" r:id="rId2"/>
    <p:sldId id="256" r:id="rId3"/>
    <p:sldId id="257" r:id="rId4"/>
    <p:sldId id="284" r:id="rId5"/>
    <p:sldId id="280" r:id="rId6"/>
    <p:sldId id="260" r:id="rId7"/>
    <p:sldId id="274" r:id="rId8"/>
    <p:sldId id="278" r:id="rId9"/>
    <p:sldId id="285" r:id="rId10"/>
    <p:sldId id="270" r:id="rId11"/>
    <p:sldId id="329" r:id="rId12"/>
    <p:sldId id="300" r:id="rId13"/>
    <p:sldId id="295" r:id="rId14"/>
    <p:sldId id="298" r:id="rId15"/>
    <p:sldId id="296" r:id="rId16"/>
    <p:sldId id="281" r:id="rId17"/>
    <p:sldId id="269" r:id="rId18"/>
    <p:sldId id="272" r:id="rId19"/>
    <p:sldId id="262" r:id="rId20"/>
    <p:sldId id="282" r:id="rId21"/>
    <p:sldId id="273" r:id="rId22"/>
    <p:sldId id="286" r:id="rId23"/>
    <p:sldId id="292" r:id="rId24"/>
    <p:sldId id="299" r:id="rId25"/>
    <p:sldId id="297" r:id="rId26"/>
    <p:sldId id="301" r:id="rId27"/>
    <p:sldId id="302" r:id="rId28"/>
    <p:sldId id="303" r:id="rId29"/>
    <p:sldId id="304" r:id="rId30"/>
    <p:sldId id="305" r:id="rId31"/>
    <p:sldId id="306" r:id="rId32"/>
    <p:sldId id="307" r:id="rId33"/>
    <p:sldId id="309" r:id="rId34"/>
    <p:sldId id="310" r:id="rId35"/>
    <p:sldId id="311" r:id="rId36"/>
    <p:sldId id="312" r:id="rId37"/>
    <p:sldId id="328" r:id="rId38"/>
    <p:sldId id="313" r:id="rId39"/>
    <p:sldId id="314" r:id="rId40"/>
    <p:sldId id="315" r:id="rId41"/>
    <p:sldId id="316" r:id="rId42"/>
    <p:sldId id="317" r:id="rId43"/>
    <p:sldId id="318" r:id="rId44"/>
    <p:sldId id="319" r:id="rId45"/>
    <p:sldId id="320" r:id="rId46"/>
    <p:sldId id="321" r:id="rId47"/>
    <p:sldId id="322" r:id="rId48"/>
    <p:sldId id="323" r:id="rId49"/>
    <p:sldId id="324" r:id="rId50"/>
    <p:sldId id="325" r:id="rId51"/>
    <p:sldId id="326" r:id="rId52"/>
  </p:sldIdLst>
  <p:sldSz cx="9144000" cy="6858000" type="screen4x3"/>
  <p:notesSz cx="7077075" cy="85645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FF00"/>
    <a:srgbClr val="3333CC"/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14" autoAdjust="0"/>
    <p:restoredTop sz="94660"/>
  </p:normalViewPr>
  <p:slideViewPr>
    <p:cSldViewPr>
      <p:cViewPr varScale="1">
        <p:scale>
          <a:sx n="77" d="100"/>
          <a:sy n="77" d="100"/>
        </p:scale>
        <p:origin x="-1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6705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08438" y="0"/>
            <a:ext cx="306705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134350"/>
            <a:ext cx="306705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08438" y="8134350"/>
            <a:ext cx="306705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fld id="{F5FD5BE3-B551-486D-B4F8-35A96EF038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6558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6705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08438" y="0"/>
            <a:ext cx="306705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97000" y="642938"/>
            <a:ext cx="4283075" cy="3211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75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8025" y="4068763"/>
            <a:ext cx="5661025" cy="385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134350"/>
            <a:ext cx="306705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08438" y="8134350"/>
            <a:ext cx="306705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fld id="{567D35B3-4DF3-4A05-BDCB-A6EC29B166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2745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311021E-C8A0-487D-BCC6-B699E92D1085}" type="slidenum">
              <a:rPr lang="en-US" altLang="en-US" b="0" smtClean="0"/>
              <a:pPr eaLnBrk="1" hangingPunct="1"/>
              <a:t>44</a:t>
            </a:fld>
            <a:endParaRPr lang="en-US" altLang="en-US" b="0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80D95-A658-4CFD-BEB3-0DF11F8A78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223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B3514A-6B1F-4028-939A-485D071989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56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84597B-EE0E-4F83-A994-AE99D2F86B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383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966CA-72F0-402B-A1B1-85B233865C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047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C02E1F-195C-4994-ABA8-D1CE14D46D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532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9E738-561E-4840-826D-12E5A53796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591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188630-E8B9-4975-9279-7815FB5852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917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281687-E3D8-4973-AF39-7965308B48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980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4E0F54-9F2B-4C14-B237-4290F62E64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660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7A70F-B182-4E67-90C2-8514541D3D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701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FB4490-0E30-4787-AF6B-C84A22D857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689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D032BCF2-CB62-4FBA-8DAC-A3DD9B9098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jennifer.carbrey@duke.edu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6.png"/><Relationship Id="rId4" Type="http://schemas.openxmlformats.org/officeDocument/2006/relationships/oleObject" Target="../embeddings/oleObject1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2514600" y="228600"/>
            <a:ext cx="4027488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 dirty="0"/>
              <a:t>TBL in Normal Body</a:t>
            </a:r>
          </a:p>
          <a:p>
            <a:pPr algn="ctr" eaLnBrk="1" hangingPunct="1"/>
            <a:r>
              <a:rPr lang="en-US" altLang="en-US" sz="2400" dirty="0"/>
              <a:t> </a:t>
            </a:r>
            <a:r>
              <a:rPr lang="en-US" altLang="en-US" sz="2000" dirty="0"/>
              <a:t>(separate from gross anatomy)</a:t>
            </a:r>
          </a:p>
        </p:txBody>
      </p:sp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762000" y="1219200"/>
            <a:ext cx="7635552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 err="1" smtClean="0"/>
              <a:t>Physio</a:t>
            </a:r>
            <a:r>
              <a:rPr lang="en-US" altLang="en-US" dirty="0" smtClean="0"/>
              <a:t> Problems</a:t>
            </a:r>
            <a:endParaRPr lang="en-US" altLang="en-US" dirty="0"/>
          </a:p>
          <a:p>
            <a:pPr eaLnBrk="1" hangingPunct="1"/>
            <a:r>
              <a:rPr lang="en-US" altLang="en-US" dirty="0"/>
              <a:t>	</a:t>
            </a:r>
            <a:r>
              <a:rPr lang="en-US" b="0" dirty="0" smtClean="0"/>
              <a:t>In </a:t>
            </a:r>
            <a:r>
              <a:rPr lang="en-US" b="0" dirty="0" err="1"/>
              <a:t>BlueDocs</a:t>
            </a:r>
            <a:r>
              <a:rPr lang="en-US" b="0" dirty="0"/>
              <a:t> at 8:30 AM on most </a:t>
            </a:r>
            <a:r>
              <a:rPr lang="en-US" b="0" dirty="0" smtClean="0"/>
              <a:t>Fridays,</a:t>
            </a:r>
            <a:r>
              <a:rPr lang="en-US" dirty="0" smtClean="0"/>
              <a:t> </a:t>
            </a:r>
            <a:r>
              <a:rPr lang="en-US" altLang="en-US" b="0" dirty="0" smtClean="0"/>
              <a:t>7 </a:t>
            </a:r>
            <a:r>
              <a:rPr lang="en-US" altLang="en-US" b="0" dirty="0"/>
              <a:t>sets of questions</a:t>
            </a:r>
          </a:p>
          <a:p>
            <a:pPr eaLnBrk="1" hangingPunct="1"/>
            <a:r>
              <a:rPr lang="en-US" altLang="en-US" b="0" dirty="0"/>
              <a:t>	</a:t>
            </a:r>
            <a:r>
              <a:rPr lang="en-US" altLang="en-US" b="0" dirty="0" smtClean="0"/>
              <a:t>open </a:t>
            </a:r>
            <a:r>
              <a:rPr lang="en-US" altLang="en-US" b="0" dirty="0"/>
              <a:t>book</a:t>
            </a:r>
          </a:p>
          <a:p>
            <a:pPr eaLnBrk="1" hangingPunct="1"/>
            <a:r>
              <a:rPr lang="en-US" altLang="en-US" b="0" dirty="0"/>
              <a:t>	take as an </a:t>
            </a:r>
            <a:r>
              <a:rPr lang="en-US" altLang="en-US" b="0" dirty="0" smtClean="0"/>
              <a:t>individual</a:t>
            </a:r>
          </a:p>
          <a:p>
            <a:pPr eaLnBrk="1" hangingPunct="1"/>
            <a:r>
              <a:rPr lang="en-US" altLang="en-US" b="0" dirty="0"/>
              <a:t>	</a:t>
            </a:r>
            <a:r>
              <a:rPr lang="en-US" altLang="en-US" b="0" dirty="0" smtClean="0"/>
              <a:t>questions vary in level of difficulty</a:t>
            </a:r>
          </a:p>
          <a:p>
            <a:pPr eaLnBrk="1" hangingPunct="1"/>
            <a:r>
              <a:rPr lang="en-US" altLang="en-US" b="0" dirty="0" smtClean="0"/>
              <a:t>	continue to answer each question until you have chosen </a:t>
            </a:r>
          </a:p>
          <a:p>
            <a:pPr eaLnBrk="1" hangingPunct="1"/>
            <a:r>
              <a:rPr lang="en-US" altLang="en-US" b="0" dirty="0"/>
              <a:t>	</a:t>
            </a:r>
            <a:r>
              <a:rPr lang="en-US" altLang="en-US" b="0" dirty="0" smtClean="0"/>
              <a:t>	the correct answer</a:t>
            </a:r>
          </a:p>
          <a:p>
            <a:pPr eaLnBrk="1" hangingPunct="1"/>
            <a:r>
              <a:rPr lang="en-US" altLang="en-US" b="0" dirty="0"/>
              <a:t>	</a:t>
            </a:r>
            <a:r>
              <a:rPr lang="en-US" altLang="en-US" b="0" dirty="0" smtClean="0"/>
              <a:t>keep up with the material!</a:t>
            </a:r>
            <a:r>
              <a:rPr lang="en-US" altLang="en-US" b="0" dirty="0"/>
              <a:t>	</a:t>
            </a:r>
          </a:p>
          <a:p>
            <a:pPr eaLnBrk="1" hangingPunct="1"/>
            <a:r>
              <a:rPr lang="en-US" altLang="en-US" b="0" dirty="0" smtClean="0"/>
              <a:t>	contact either Dr. </a:t>
            </a:r>
            <a:r>
              <a:rPr lang="en-US" altLang="en-US" b="0" dirty="0" err="1" smtClean="0"/>
              <a:t>Jakoi</a:t>
            </a:r>
            <a:r>
              <a:rPr lang="en-US" altLang="en-US" b="0" dirty="0" smtClean="0"/>
              <a:t> or Dr. Carbrey if you have any questions</a:t>
            </a:r>
          </a:p>
          <a:p>
            <a:pPr eaLnBrk="1" hangingPunct="1"/>
            <a:endParaRPr lang="en-US" altLang="en-US" b="0" dirty="0"/>
          </a:p>
          <a:p>
            <a:pPr eaLnBrk="1" hangingPunct="1"/>
            <a:r>
              <a:rPr lang="en-US" altLang="en-US" dirty="0" smtClean="0"/>
              <a:t>Team-Based Exercise (TBE) sessions - mandatory</a:t>
            </a:r>
            <a:endParaRPr lang="en-US" altLang="en-US" dirty="0"/>
          </a:p>
          <a:p>
            <a:pPr eaLnBrk="1" hangingPunct="1"/>
            <a:r>
              <a:rPr lang="en-US" altLang="en-US" dirty="0"/>
              <a:t>	</a:t>
            </a:r>
            <a:r>
              <a:rPr lang="en-US" altLang="en-US" b="0" dirty="0" smtClean="0"/>
              <a:t>just the Group Application Exercise portion of TBL</a:t>
            </a:r>
            <a:endParaRPr lang="en-US" altLang="en-US" b="0" dirty="0"/>
          </a:p>
          <a:p>
            <a:pPr eaLnBrk="1" hangingPunct="1"/>
            <a:r>
              <a:rPr lang="en-US" altLang="en-US" b="0" dirty="0"/>
              <a:t>	contact Drs. Carbrey or </a:t>
            </a:r>
            <a:r>
              <a:rPr lang="en-US" altLang="en-US" b="0" dirty="0" err="1"/>
              <a:t>Jakoi</a:t>
            </a:r>
            <a:r>
              <a:rPr lang="en-US" altLang="en-US" b="0" dirty="0"/>
              <a:t> if an excused absence</a:t>
            </a:r>
          </a:p>
          <a:p>
            <a:pPr eaLnBrk="1" hangingPunct="1"/>
            <a:r>
              <a:rPr lang="en-US" altLang="en-US" b="0" dirty="0"/>
              <a:t>	</a:t>
            </a:r>
            <a:r>
              <a:rPr lang="en-US" altLang="en-US" b="0" dirty="0" smtClean="0"/>
              <a:t>90% </a:t>
            </a:r>
            <a:r>
              <a:rPr lang="en-US" altLang="en-US" b="0" dirty="0"/>
              <a:t>Group Application Exercise scores</a:t>
            </a:r>
          </a:p>
          <a:p>
            <a:pPr eaLnBrk="1" hangingPunct="1"/>
            <a:r>
              <a:rPr lang="en-US" altLang="en-US" b="0" dirty="0"/>
              <a:t>	10% peer assessment</a:t>
            </a:r>
          </a:p>
          <a:p>
            <a:pPr eaLnBrk="1" hangingPunct="1"/>
            <a:r>
              <a:rPr lang="en-US" altLang="en-US" b="0" dirty="0"/>
              <a:t>	each hour of the in-class </a:t>
            </a:r>
            <a:r>
              <a:rPr lang="en-US" altLang="en-US" b="0" dirty="0" smtClean="0"/>
              <a:t>TBE </a:t>
            </a:r>
            <a:r>
              <a:rPr lang="en-US" altLang="en-US" b="0" dirty="0"/>
              <a:t>is worth 3 points in </a:t>
            </a:r>
            <a:r>
              <a:rPr lang="en-US" altLang="en-US" b="0" dirty="0" smtClean="0"/>
              <a:t>physiology</a:t>
            </a:r>
          </a:p>
          <a:p>
            <a:pPr eaLnBrk="1" hangingPunct="1"/>
            <a:r>
              <a:rPr lang="en-US" altLang="en-US" b="0" dirty="0"/>
              <a:t>	</a:t>
            </a:r>
            <a:r>
              <a:rPr lang="en-US" b="0" dirty="0"/>
              <a:t>The materials from the TBEs are not allowed to be shared </a:t>
            </a:r>
            <a:endParaRPr lang="en-US" b="0" dirty="0" smtClean="0"/>
          </a:p>
          <a:p>
            <a:pPr eaLnBrk="1" hangingPunct="1"/>
            <a:r>
              <a:rPr lang="en-US" b="0" dirty="0"/>
              <a:t>	</a:t>
            </a:r>
            <a:r>
              <a:rPr lang="en-US" b="0" dirty="0" smtClean="0"/>
              <a:t>	with </a:t>
            </a:r>
            <a:r>
              <a:rPr lang="en-US" b="0" dirty="0"/>
              <a:t>any future Duke or Duke-NUS students</a:t>
            </a:r>
            <a:endParaRPr lang="en-US" altLang="en-US" b="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Atlas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685800"/>
            <a:ext cx="4552950" cy="320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3200400" y="152400"/>
            <a:ext cx="26431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b="0" dirty="0"/>
              <a:t>Keratinocytes</a:t>
            </a:r>
          </a:p>
        </p:txBody>
      </p:sp>
      <p:pic>
        <p:nvPicPr>
          <p:cNvPr id="11268" name="Picture 8" descr="ch16f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27"/>
          <a:stretch>
            <a:fillRect/>
          </a:stretch>
        </p:blipFill>
        <p:spPr bwMode="auto">
          <a:xfrm>
            <a:off x="1752600" y="3830638"/>
            <a:ext cx="6546850" cy="302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 Box 7"/>
          <p:cNvSpPr txBox="1">
            <a:spLocks noChangeArrowheads="1"/>
          </p:cNvSpPr>
          <p:nvPr/>
        </p:nvSpPr>
        <p:spPr bwMode="auto">
          <a:xfrm>
            <a:off x="304800" y="6248400"/>
            <a:ext cx="3282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Hair and Nails: hard keratins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121" y="990600"/>
            <a:ext cx="6790679" cy="5721943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200400" y="152400"/>
            <a:ext cx="27366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b="0" dirty="0" smtClean="0"/>
              <a:t>Cell Junction</a:t>
            </a:r>
            <a:r>
              <a:rPr lang="en-US" altLang="en-US" sz="3200" b="0" dirty="0" smtClean="0"/>
              <a:t>s</a:t>
            </a:r>
            <a:endParaRPr lang="en-US" altLang="en-US" sz="3200" b="0" dirty="0"/>
          </a:p>
        </p:txBody>
      </p:sp>
      <p:sp>
        <p:nvSpPr>
          <p:cNvPr id="4" name="TextBox 3"/>
          <p:cNvSpPr txBox="1"/>
          <p:nvPr/>
        </p:nvSpPr>
        <p:spPr>
          <a:xfrm>
            <a:off x="4988991" y="6550223"/>
            <a:ext cx="40788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 smtClean="0"/>
              <a:t>Wei and Huang, </a:t>
            </a:r>
            <a:r>
              <a:rPr lang="en-US" sz="1200" b="0" dirty="0" err="1" smtClean="0"/>
              <a:t>Int</a:t>
            </a:r>
            <a:r>
              <a:rPr lang="en-US" sz="1200" b="0" dirty="0" smtClean="0"/>
              <a:t> Rev Cell </a:t>
            </a:r>
            <a:r>
              <a:rPr lang="en-US" sz="1200" b="0" dirty="0" err="1" smtClean="0"/>
              <a:t>Mol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Biol</a:t>
            </a:r>
            <a:r>
              <a:rPr lang="en-US" sz="1200" b="0" dirty="0" smtClean="0"/>
              <a:t>, 2013; 306:187-221</a:t>
            </a:r>
            <a:endParaRPr 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372625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"/>
          <p:cNvSpPr txBox="1">
            <a:spLocks noChangeArrowheads="1"/>
          </p:cNvSpPr>
          <p:nvPr/>
        </p:nvSpPr>
        <p:spPr bwMode="auto">
          <a:xfrm>
            <a:off x="3200400" y="152400"/>
            <a:ext cx="26654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b="0"/>
              <a:t>Desmosomes</a:t>
            </a:r>
          </a:p>
        </p:txBody>
      </p:sp>
      <p:pic>
        <p:nvPicPr>
          <p:cNvPr id="12291" name="Picture 5" descr="desmos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71600"/>
            <a:ext cx="5978525" cy="446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Alberts 4th Fig 19-11C p1073 desmo mod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79413"/>
            <a:ext cx="4003675" cy="617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6"/>
          <p:cNvSpPr txBox="1">
            <a:spLocks noChangeArrowheads="1"/>
          </p:cNvSpPr>
          <p:nvPr/>
        </p:nvSpPr>
        <p:spPr bwMode="auto">
          <a:xfrm>
            <a:off x="3200400" y="76200"/>
            <a:ext cx="26654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b="0"/>
              <a:t>Desmosomes</a:t>
            </a:r>
          </a:p>
        </p:txBody>
      </p:sp>
      <p:sp>
        <p:nvSpPr>
          <p:cNvPr id="13316" name="Text Box 7"/>
          <p:cNvSpPr txBox="1">
            <a:spLocks noChangeArrowheads="1"/>
          </p:cNvSpPr>
          <p:nvPr/>
        </p:nvSpPr>
        <p:spPr bwMode="auto">
          <a:xfrm>
            <a:off x="4419600" y="6216650"/>
            <a:ext cx="4464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also hemidesmosomes – integrins bind</a:t>
            </a:r>
          </a:p>
          <a:p>
            <a:pPr eaLnBrk="1" hangingPunct="1"/>
            <a:r>
              <a:rPr lang="en-US" altLang="en-US"/>
              <a:t>	ECM proteins</a:t>
            </a:r>
          </a:p>
        </p:txBody>
      </p:sp>
      <p:pic>
        <p:nvPicPr>
          <p:cNvPr id="13317" name="Picture 8" descr="desmosom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75" y="1143000"/>
            <a:ext cx="3692525" cy="479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ch16f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2425"/>
            <a:ext cx="7869238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5" descr="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09"/>
          <a:stretch>
            <a:fillRect/>
          </a:stretch>
        </p:blipFill>
        <p:spPr bwMode="auto">
          <a:xfrm>
            <a:off x="304800" y="858838"/>
            <a:ext cx="4670425" cy="317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6"/>
          <p:cNvSpPr txBox="1">
            <a:spLocks noChangeArrowheads="1"/>
          </p:cNvSpPr>
          <p:nvPr/>
        </p:nvSpPr>
        <p:spPr bwMode="auto">
          <a:xfrm>
            <a:off x="1447800" y="152400"/>
            <a:ext cx="62071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/>
              <a:t>Epidermolysis Bullosa Simplex</a:t>
            </a:r>
          </a:p>
        </p:txBody>
      </p:sp>
      <p:sp>
        <p:nvSpPr>
          <p:cNvPr id="14341" name="Text Box 7"/>
          <p:cNvSpPr txBox="1">
            <a:spLocks noChangeArrowheads="1"/>
          </p:cNvSpPr>
          <p:nvPr/>
        </p:nvSpPr>
        <p:spPr bwMode="auto">
          <a:xfrm>
            <a:off x="5181600" y="990600"/>
            <a:ext cx="374015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mutation in keratin expressed </a:t>
            </a:r>
          </a:p>
          <a:p>
            <a:pPr eaLnBrk="1" hangingPunct="1"/>
            <a:r>
              <a:rPr lang="en-US" altLang="en-US"/>
              <a:t>in basal cells of epidermis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another blistering disease</a:t>
            </a:r>
          </a:p>
          <a:p>
            <a:pPr eaLnBrk="1" hangingPunct="1"/>
            <a:r>
              <a:rPr lang="en-US" altLang="en-US"/>
              <a:t>pemphigus – autoimmune</a:t>
            </a:r>
          </a:p>
          <a:p>
            <a:pPr eaLnBrk="1" hangingPunct="1"/>
            <a:r>
              <a:rPr lang="en-US" altLang="en-US"/>
              <a:t>   attack of desmosomal proteins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14_004unlabe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50" y="533400"/>
            <a:ext cx="5067300" cy="631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8"/>
          <p:cNvSpPr txBox="1">
            <a:spLocks noChangeArrowheads="1"/>
          </p:cNvSpPr>
          <p:nvPr/>
        </p:nvSpPr>
        <p:spPr bwMode="auto">
          <a:xfrm>
            <a:off x="6172200" y="5486400"/>
            <a:ext cx="1555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basal lamina</a:t>
            </a:r>
          </a:p>
        </p:txBody>
      </p:sp>
      <p:sp>
        <p:nvSpPr>
          <p:cNvPr id="15364" name="Text Box 9"/>
          <p:cNvSpPr txBox="1">
            <a:spLocks noChangeArrowheads="1"/>
          </p:cNvSpPr>
          <p:nvPr/>
        </p:nvSpPr>
        <p:spPr bwMode="auto">
          <a:xfrm>
            <a:off x="1784350" y="5562600"/>
            <a:ext cx="18129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/>
              <a:t>stratum basale</a:t>
            </a:r>
          </a:p>
          <a:p>
            <a:pPr algn="ctr" eaLnBrk="1" hangingPunct="1"/>
            <a:r>
              <a:rPr lang="en-US" altLang="en-US" b="0"/>
              <a:t>1 layer of cells</a:t>
            </a:r>
          </a:p>
        </p:txBody>
      </p:sp>
      <p:sp>
        <p:nvSpPr>
          <p:cNvPr id="15365" name="Text Box 10"/>
          <p:cNvSpPr txBox="1">
            <a:spLocks noChangeArrowheads="1"/>
          </p:cNvSpPr>
          <p:nvPr/>
        </p:nvSpPr>
        <p:spPr bwMode="auto">
          <a:xfrm>
            <a:off x="1600200" y="3976688"/>
            <a:ext cx="2185988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/>
              <a:t>stratum spinosum</a:t>
            </a:r>
          </a:p>
          <a:p>
            <a:pPr algn="ctr" eaLnBrk="1" hangingPunct="1"/>
            <a:r>
              <a:rPr lang="en-US" altLang="en-US" b="0"/>
              <a:t>several layers</a:t>
            </a:r>
          </a:p>
        </p:txBody>
      </p:sp>
      <p:sp>
        <p:nvSpPr>
          <p:cNvPr id="15366" name="Text Box 11"/>
          <p:cNvSpPr txBox="1">
            <a:spLocks noChangeArrowheads="1"/>
          </p:cNvSpPr>
          <p:nvPr/>
        </p:nvSpPr>
        <p:spPr bwMode="auto">
          <a:xfrm>
            <a:off x="914400" y="2438400"/>
            <a:ext cx="241617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/>
              <a:t>stratum granulosum</a:t>
            </a:r>
          </a:p>
          <a:p>
            <a:pPr algn="ctr" eaLnBrk="1" hangingPunct="1"/>
            <a:r>
              <a:rPr lang="en-US" altLang="en-US" b="0"/>
              <a:t>1-3 layers</a:t>
            </a:r>
          </a:p>
        </p:txBody>
      </p:sp>
      <p:sp>
        <p:nvSpPr>
          <p:cNvPr id="15367" name="Text Box 12"/>
          <p:cNvSpPr txBox="1">
            <a:spLocks noChangeArrowheads="1"/>
          </p:cNvSpPr>
          <p:nvPr/>
        </p:nvSpPr>
        <p:spPr bwMode="auto">
          <a:xfrm>
            <a:off x="533400" y="1143000"/>
            <a:ext cx="241617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/>
              <a:t>stratum corneum</a:t>
            </a:r>
          </a:p>
          <a:p>
            <a:pPr algn="ctr" eaLnBrk="1" hangingPunct="1"/>
            <a:r>
              <a:rPr lang="en-US" altLang="en-US" b="0"/>
              <a:t>at least several layers</a:t>
            </a:r>
          </a:p>
        </p:txBody>
      </p:sp>
      <p:sp>
        <p:nvSpPr>
          <p:cNvPr id="15368" name="Line 13"/>
          <p:cNvSpPr>
            <a:spLocks noChangeShapeType="1"/>
          </p:cNvSpPr>
          <p:nvPr/>
        </p:nvSpPr>
        <p:spPr bwMode="auto">
          <a:xfrm flipH="1">
            <a:off x="5410200" y="25908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9" name="Text Box 14"/>
          <p:cNvSpPr txBox="1">
            <a:spLocks noChangeArrowheads="1"/>
          </p:cNvSpPr>
          <p:nvPr/>
        </p:nvSpPr>
        <p:spPr bwMode="auto">
          <a:xfrm>
            <a:off x="6327775" y="2246313"/>
            <a:ext cx="1530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keratohyalin</a:t>
            </a:r>
          </a:p>
          <a:p>
            <a:pPr eaLnBrk="1" hangingPunct="1"/>
            <a:r>
              <a:rPr lang="en-US" altLang="en-US"/>
              <a:t>granules</a:t>
            </a:r>
          </a:p>
        </p:txBody>
      </p:sp>
      <p:sp>
        <p:nvSpPr>
          <p:cNvPr id="15370" name="Line 15"/>
          <p:cNvSpPr>
            <a:spLocks noChangeShapeType="1"/>
          </p:cNvSpPr>
          <p:nvPr/>
        </p:nvSpPr>
        <p:spPr bwMode="auto">
          <a:xfrm flipH="1" flipV="1">
            <a:off x="5391150" y="2819400"/>
            <a:ext cx="533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1" name="Text Box 16"/>
          <p:cNvSpPr txBox="1">
            <a:spLocks noChangeArrowheads="1"/>
          </p:cNvSpPr>
          <p:nvPr/>
        </p:nvSpPr>
        <p:spPr bwMode="auto">
          <a:xfrm>
            <a:off x="5927725" y="3084513"/>
            <a:ext cx="2000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keratin filaments</a:t>
            </a:r>
          </a:p>
        </p:txBody>
      </p:sp>
      <p:sp>
        <p:nvSpPr>
          <p:cNvPr id="15372" name="Line 17"/>
          <p:cNvSpPr>
            <a:spLocks noChangeShapeType="1"/>
          </p:cNvSpPr>
          <p:nvPr/>
        </p:nvSpPr>
        <p:spPr bwMode="auto">
          <a:xfrm flipH="1">
            <a:off x="5715000" y="1524000"/>
            <a:ext cx="1066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3" name="Line 18"/>
          <p:cNvSpPr>
            <a:spLocks noChangeShapeType="1"/>
          </p:cNvSpPr>
          <p:nvPr/>
        </p:nvSpPr>
        <p:spPr bwMode="auto">
          <a:xfrm flipH="1">
            <a:off x="5638800" y="1447800"/>
            <a:ext cx="1295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4" name="Text Box 19"/>
          <p:cNvSpPr txBox="1">
            <a:spLocks noChangeArrowheads="1"/>
          </p:cNvSpPr>
          <p:nvPr/>
        </p:nvSpPr>
        <p:spPr bwMode="auto">
          <a:xfrm>
            <a:off x="6886575" y="1114425"/>
            <a:ext cx="1047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lamellar</a:t>
            </a:r>
          </a:p>
          <a:p>
            <a:pPr eaLnBrk="1" hangingPunct="1"/>
            <a:r>
              <a:rPr lang="en-US" altLang="en-US"/>
              <a:t>bodies</a:t>
            </a:r>
          </a:p>
        </p:txBody>
      </p:sp>
      <p:sp>
        <p:nvSpPr>
          <p:cNvPr id="15375" name="Text Box 20"/>
          <p:cNvSpPr txBox="1">
            <a:spLocks noChangeArrowheads="1"/>
          </p:cNvSpPr>
          <p:nvPr/>
        </p:nvSpPr>
        <p:spPr bwMode="auto">
          <a:xfrm>
            <a:off x="2630488" y="76200"/>
            <a:ext cx="377031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200" b="0"/>
              <a:t>Layers of Epidermis</a:t>
            </a:r>
          </a:p>
        </p:txBody>
      </p:sp>
      <p:sp>
        <p:nvSpPr>
          <p:cNvPr id="15376" name="Line 23"/>
          <p:cNvSpPr>
            <a:spLocks noChangeShapeType="1"/>
          </p:cNvSpPr>
          <p:nvPr/>
        </p:nvSpPr>
        <p:spPr bwMode="auto">
          <a:xfrm flipH="1">
            <a:off x="6096000" y="5867400"/>
            <a:ext cx="609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6"/>
          <p:cNvSpPr txBox="1">
            <a:spLocks noChangeArrowheads="1"/>
          </p:cNvSpPr>
          <p:nvPr/>
        </p:nvSpPr>
        <p:spPr bwMode="auto">
          <a:xfrm>
            <a:off x="2305050" y="0"/>
            <a:ext cx="44005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200" b="0"/>
              <a:t>Layers of the epidermis</a:t>
            </a:r>
          </a:p>
        </p:txBody>
      </p:sp>
      <p:pic>
        <p:nvPicPr>
          <p:cNvPr id="16387" name="Picture 7" descr="ROSS-PL-38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0"/>
            <a:ext cx="8226425" cy="580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Atlas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952625"/>
            <a:ext cx="445452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1219200" y="411163"/>
            <a:ext cx="6934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b="0"/>
              <a:t>Keratinocytes in stratum spinosum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Atlas4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0" y="1703388"/>
            <a:ext cx="5664200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2379663" y="487363"/>
            <a:ext cx="431165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200" b="0"/>
              <a:t>Detaching corneocytes</a:t>
            </a:r>
          </a:p>
          <a:p>
            <a:pPr algn="ctr" eaLnBrk="1" hangingPunct="1"/>
            <a:r>
              <a:rPr lang="en-US" altLang="en-US" sz="3200" b="0"/>
              <a:t>from stratum corneum</a:t>
            </a:r>
          </a:p>
        </p:txBody>
      </p:sp>
      <p:sp>
        <p:nvSpPr>
          <p:cNvPr id="18436" name="TextBox 1"/>
          <p:cNvSpPr txBox="1">
            <a:spLocks noChangeArrowheads="1"/>
          </p:cNvSpPr>
          <p:nvPr/>
        </p:nvSpPr>
        <p:spPr bwMode="auto">
          <a:xfrm>
            <a:off x="1981200" y="5334000"/>
            <a:ext cx="53784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proteolysis of desmosomes</a:t>
            </a:r>
          </a:p>
          <a:p>
            <a:pPr eaLnBrk="1" hangingPunct="1"/>
            <a:r>
              <a:rPr lang="en-US" altLang="en-US"/>
              <a:t>increases as pH decreases towards the surface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14_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81"/>
          <a:stretch>
            <a:fillRect/>
          </a:stretch>
        </p:blipFill>
        <p:spPr bwMode="auto">
          <a:xfrm>
            <a:off x="536575" y="990600"/>
            <a:ext cx="7997825" cy="472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1800225" y="76200"/>
            <a:ext cx="5461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200" b="0"/>
              <a:t>Other cells of epidermis:</a:t>
            </a:r>
          </a:p>
          <a:p>
            <a:pPr algn="ctr" eaLnBrk="1" hangingPunct="1"/>
            <a:r>
              <a:rPr lang="en-US" altLang="en-US" sz="3200" b="0"/>
              <a:t>Melanocyte in stratum basale</a:t>
            </a:r>
          </a:p>
        </p:txBody>
      </p:sp>
      <p:sp>
        <p:nvSpPr>
          <p:cNvPr id="19460" name="Oval 6"/>
          <p:cNvSpPr>
            <a:spLocks noChangeArrowheads="1"/>
          </p:cNvSpPr>
          <p:nvPr/>
        </p:nvSpPr>
        <p:spPr bwMode="auto">
          <a:xfrm>
            <a:off x="5410200" y="5029200"/>
            <a:ext cx="1219200" cy="381000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9461" name="TextBox 1"/>
          <p:cNvSpPr txBox="1">
            <a:spLocks noChangeArrowheads="1"/>
          </p:cNvSpPr>
          <p:nvPr/>
        </p:nvSpPr>
        <p:spPr bwMode="auto">
          <a:xfrm>
            <a:off x="2590800" y="5727700"/>
            <a:ext cx="591661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0"/>
              <a:t>dendrites contain melanosomes filled with melanin</a:t>
            </a:r>
          </a:p>
          <a:p>
            <a:pPr eaLnBrk="1" hangingPunct="1"/>
            <a:r>
              <a:rPr lang="en-US" altLang="en-US" b="0"/>
              <a:t>keratinocytes phagocytose exocytosed melanosomes or</a:t>
            </a:r>
          </a:p>
          <a:p>
            <a:pPr eaLnBrk="1" hangingPunct="1"/>
            <a:r>
              <a:rPr lang="en-US" altLang="en-US" b="0"/>
              <a:t>	dendrite tips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 descr="sk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13"/>
          <a:stretch>
            <a:fillRect/>
          </a:stretch>
        </p:blipFill>
        <p:spPr bwMode="auto">
          <a:xfrm>
            <a:off x="914400" y="457200"/>
            <a:ext cx="7315200" cy="601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4"/>
          <p:cNvSpPr txBox="1">
            <a:spLocks noChangeArrowheads="1"/>
          </p:cNvSpPr>
          <p:nvPr/>
        </p:nvSpPr>
        <p:spPr bwMode="auto">
          <a:xfrm>
            <a:off x="1776413" y="1328738"/>
            <a:ext cx="5662612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4000" b="0"/>
              <a:t>Microscopic Anatomy </a:t>
            </a:r>
          </a:p>
          <a:p>
            <a:pPr algn="ctr" eaLnBrk="1" hangingPunct="1"/>
            <a:r>
              <a:rPr lang="en-US" altLang="en-US" sz="4000" b="0"/>
              <a:t>Skin </a:t>
            </a:r>
          </a:p>
          <a:p>
            <a:pPr algn="ctr" eaLnBrk="1" hangingPunct="1"/>
            <a:r>
              <a:rPr lang="en-US" altLang="en-US" sz="4000" b="0"/>
              <a:t>(Integumentary System)</a:t>
            </a:r>
          </a:p>
        </p:txBody>
      </p:sp>
      <p:sp>
        <p:nvSpPr>
          <p:cNvPr id="3076" name="Text Box 5"/>
          <p:cNvSpPr txBox="1">
            <a:spLocks noChangeArrowheads="1"/>
          </p:cNvSpPr>
          <p:nvPr/>
        </p:nvSpPr>
        <p:spPr bwMode="auto">
          <a:xfrm>
            <a:off x="1023938" y="5145088"/>
            <a:ext cx="3852862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0"/>
              <a:t>Jennifer Carbrey, Ph.D.</a:t>
            </a:r>
          </a:p>
          <a:p>
            <a:pPr eaLnBrk="1" hangingPunct="1"/>
            <a:r>
              <a:rPr lang="en-US" altLang="en-US" sz="2400" b="0">
                <a:hlinkClick r:id="rId3"/>
              </a:rPr>
              <a:t>jennifer.carbrey@duke.edu</a:t>
            </a:r>
            <a:endParaRPr lang="en-US" altLang="en-US" sz="2400" b="0"/>
          </a:p>
          <a:p>
            <a:pPr eaLnBrk="1" hangingPunct="1"/>
            <a:r>
              <a:rPr lang="en-US" altLang="en-US" sz="2400" b="0"/>
              <a:t>Department of Cell Biology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5"/>
          <p:cNvSpPr txBox="1">
            <a:spLocks noChangeArrowheads="1"/>
          </p:cNvSpPr>
          <p:nvPr/>
        </p:nvSpPr>
        <p:spPr bwMode="auto">
          <a:xfrm>
            <a:off x="1800225" y="563563"/>
            <a:ext cx="5664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b="0"/>
              <a:t>Melanocytes in stratum basale</a:t>
            </a:r>
          </a:p>
        </p:txBody>
      </p:sp>
      <p:pic>
        <p:nvPicPr>
          <p:cNvPr id="20483" name="Picture 11" descr="ROSS-PL-39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1938338"/>
            <a:ext cx="8902700" cy="283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Line 12"/>
          <p:cNvSpPr>
            <a:spLocks noChangeShapeType="1"/>
          </p:cNvSpPr>
          <p:nvPr/>
        </p:nvSpPr>
        <p:spPr bwMode="auto">
          <a:xfrm flipV="1">
            <a:off x="7796213" y="4529138"/>
            <a:ext cx="533400" cy="838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5" name="Line 13"/>
          <p:cNvSpPr>
            <a:spLocks noChangeShapeType="1"/>
          </p:cNvSpPr>
          <p:nvPr/>
        </p:nvSpPr>
        <p:spPr bwMode="auto">
          <a:xfrm flipV="1">
            <a:off x="8710613" y="4529138"/>
            <a:ext cx="76200" cy="838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6" name="Line 14"/>
          <p:cNvSpPr>
            <a:spLocks noChangeShapeType="1"/>
          </p:cNvSpPr>
          <p:nvPr/>
        </p:nvSpPr>
        <p:spPr bwMode="auto">
          <a:xfrm flipV="1">
            <a:off x="4748213" y="4452938"/>
            <a:ext cx="0" cy="838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7" name="Line 15"/>
          <p:cNvSpPr>
            <a:spLocks noChangeShapeType="1"/>
          </p:cNvSpPr>
          <p:nvPr/>
        </p:nvSpPr>
        <p:spPr bwMode="auto">
          <a:xfrm flipV="1">
            <a:off x="404813" y="3995738"/>
            <a:ext cx="0" cy="1905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Atlas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90600"/>
            <a:ext cx="6407150" cy="440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2057400" y="304800"/>
            <a:ext cx="5010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b="0"/>
              <a:t>Melanosomes in epidermis</a:t>
            </a:r>
          </a:p>
        </p:txBody>
      </p:sp>
      <p:sp>
        <p:nvSpPr>
          <p:cNvPr id="21508" name="TextBox 1"/>
          <p:cNvSpPr txBox="1">
            <a:spLocks noChangeArrowheads="1"/>
          </p:cNvSpPr>
          <p:nvPr/>
        </p:nvSpPr>
        <p:spPr bwMode="auto">
          <a:xfrm>
            <a:off x="1524000" y="5562600"/>
            <a:ext cx="5699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0"/>
              <a:t>skin color – melanin degradation rate</a:t>
            </a:r>
          </a:p>
          <a:p>
            <a:pPr eaLnBrk="1" hangingPunct="1"/>
            <a:r>
              <a:rPr lang="en-US" altLang="en-US" b="0"/>
              <a:t>	melanin distribution (which layers of epi)</a:t>
            </a:r>
          </a:p>
          <a:p>
            <a:pPr eaLnBrk="1" hangingPunct="1"/>
            <a:r>
              <a:rPr lang="en-US" altLang="en-US" b="0"/>
              <a:t>	type of melanin (eumelanin vs. pheomelanin)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14_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81"/>
          <a:stretch>
            <a:fillRect/>
          </a:stretch>
        </p:blipFill>
        <p:spPr bwMode="auto">
          <a:xfrm>
            <a:off x="536575" y="1751013"/>
            <a:ext cx="7997825" cy="472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1066800" y="457200"/>
            <a:ext cx="688181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200" b="0"/>
              <a:t>Other cells of epidermis:</a:t>
            </a:r>
          </a:p>
          <a:p>
            <a:pPr algn="ctr" eaLnBrk="1" hangingPunct="1"/>
            <a:r>
              <a:rPr lang="en-US" altLang="en-US" sz="3200" b="0"/>
              <a:t>Langerhans’ cell in stratum spinosum</a:t>
            </a:r>
          </a:p>
        </p:txBody>
      </p:sp>
      <p:sp>
        <p:nvSpPr>
          <p:cNvPr id="22532" name="Oval 4"/>
          <p:cNvSpPr>
            <a:spLocks noChangeArrowheads="1"/>
          </p:cNvSpPr>
          <p:nvPr/>
        </p:nvSpPr>
        <p:spPr bwMode="auto">
          <a:xfrm>
            <a:off x="6061075" y="2373313"/>
            <a:ext cx="1308100" cy="685800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slide58langerha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7" r="39940" b="44171"/>
          <a:stretch>
            <a:fillRect/>
          </a:stretch>
        </p:blipFill>
        <p:spPr bwMode="auto">
          <a:xfrm>
            <a:off x="838200" y="990600"/>
            <a:ext cx="4132263" cy="520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1004888" y="152400"/>
            <a:ext cx="708501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b="0"/>
              <a:t>Langerhans’ cells in stratum spinosum</a:t>
            </a:r>
          </a:p>
        </p:txBody>
      </p:sp>
      <p:pic>
        <p:nvPicPr>
          <p:cNvPr id="23556" name="Picture 6" descr="slide58langerhan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93" r="28529" b="44171"/>
          <a:stretch>
            <a:fillRect/>
          </a:stretch>
        </p:blipFill>
        <p:spPr bwMode="auto">
          <a:xfrm>
            <a:off x="5486400" y="990600"/>
            <a:ext cx="2760663" cy="520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Line 7"/>
          <p:cNvSpPr>
            <a:spLocks noChangeShapeType="1"/>
          </p:cNvSpPr>
          <p:nvPr/>
        </p:nvSpPr>
        <p:spPr bwMode="auto">
          <a:xfrm flipV="1">
            <a:off x="428625" y="3767138"/>
            <a:ext cx="152400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8" name="Line 9"/>
          <p:cNvSpPr>
            <a:spLocks noChangeShapeType="1"/>
          </p:cNvSpPr>
          <p:nvPr/>
        </p:nvSpPr>
        <p:spPr bwMode="auto">
          <a:xfrm flipH="1" flipV="1">
            <a:off x="6553200" y="3352800"/>
            <a:ext cx="19050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3276600" y="182563"/>
            <a:ext cx="25304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/>
              <a:t>Skin Cancer</a:t>
            </a:r>
          </a:p>
        </p:txBody>
      </p:sp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228600" y="1219200"/>
            <a:ext cx="6700838" cy="526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/>
              <a:t>Basal Cell Carcinoma (basal cells) – </a:t>
            </a:r>
          </a:p>
          <a:p>
            <a:pPr eaLnBrk="1" hangingPunct="1"/>
            <a:r>
              <a:rPr lang="en-US" altLang="en-US" sz="2400"/>
              <a:t>	~150/100,000/year, &lt;0.1% metastasize</a:t>
            </a:r>
          </a:p>
          <a:p>
            <a:pPr eaLnBrk="1" hangingPunct="1"/>
            <a:endParaRPr lang="en-US" altLang="en-US" sz="2400"/>
          </a:p>
          <a:p>
            <a:pPr eaLnBrk="1" hangingPunct="1"/>
            <a:endParaRPr lang="en-US" altLang="en-US" sz="2400"/>
          </a:p>
          <a:p>
            <a:pPr eaLnBrk="1" hangingPunct="1"/>
            <a:endParaRPr lang="en-US" altLang="en-US" sz="2400"/>
          </a:p>
          <a:p>
            <a:pPr eaLnBrk="1" hangingPunct="1"/>
            <a:r>
              <a:rPr lang="en-US" altLang="en-US" sz="2400"/>
              <a:t>Squamous Cell Carcinoma (keratinocytes) – </a:t>
            </a:r>
          </a:p>
          <a:p>
            <a:pPr eaLnBrk="1" hangingPunct="1"/>
            <a:r>
              <a:rPr lang="en-US" altLang="en-US" sz="2400"/>
              <a:t>	~40/100,000/year, ~1% metastasize</a:t>
            </a:r>
          </a:p>
          <a:p>
            <a:pPr eaLnBrk="1" hangingPunct="1"/>
            <a:endParaRPr lang="en-US" altLang="en-US" sz="2400"/>
          </a:p>
          <a:p>
            <a:pPr eaLnBrk="1" hangingPunct="1"/>
            <a:endParaRPr lang="en-US" altLang="en-US" sz="2400"/>
          </a:p>
          <a:p>
            <a:pPr eaLnBrk="1" hangingPunct="1"/>
            <a:r>
              <a:rPr lang="en-US" altLang="en-US" sz="2400"/>
              <a:t>Malignant Melanoma (melanocytes) – </a:t>
            </a:r>
          </a:p>
          <a:p>
            <a:pPr eaLnBrk="1" hangingPunct="1"/>
            <a:r>
              <a:rPr lang="en-US" altLang="en-US" sz="2400"/>
              <a:t>	~17/100,000/year, ~15% metastasize</a:t>
            </a:r>
          </a:p>
          <a:p>
            <a:pPr eaLnBrk="1" hangingPunct="1"/>
            <a:r>
              <a:rPr lang="en-US" altLang="en-US" sz="2400"/>
              <a:t>	</a:t>
            </a:r>
          </a:p>
          <a:p>
            <a:pPr eaLnBrk="1" hangingPunct="1"/>
            <a:r>
              <a:rPr lang="en-US" altLang="en-US" sz="2400"/>
              <a:t>ABCD (asymmetry, border, color, diameter –</a:t>
            </a:r>
          </a:p>
          <a:p>
            <a:pPr eaLnBrk="1" hangingPunct="1"/>
            <a:r>
              <a:rPr lang="en-US" altLang="en-US" sz="2400"/>
              <a:t>	greater than 6 mm)</a:t>
            </a:r>
          </a:p>
        </p:txBody>
      </p:sp>
      <p:pic>
        <p:nvPicPr>
          <p:cNvPr id="2458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762000"/>
            <a:ext cx="1865313" cy="174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743200"/>
            <a:ext cx="1690688" cy="160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0" b="14740"/>
          <a:stretch>
            <a:fillRect/>
          </a:stretch>
        </p:blipFill>
        <p:spPr bwMode="auto">
          <a:xfrm>
            <a:off x="6858000" y="4648200"/>
            <a:ext cx="2038350" cy="197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4"/>
          <p:cNvSpPr txBox="1">
            <a:spLocks noChangeArrowheads="1"/>
          </p:cNvSpPr>
          <p:nvPr/>
        </p:nvSpPr>
        <p:spPr bwMode="auto">
          <a:xfrm>
            <a:off x="3200400" y="334963"/>
            <a:ext cx="26193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/>
              <a:t>Major Points</a:t>
            </a:r>
          </a:p>
        </p:txBody>
      </p:sp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304800" y="1219200"/>
            <a:ext cx="8362950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/>
              <a:t>Skin has a keratinized stratified squamous epithelium (epidermis)</a:t>
            </a:r>
          </a:p>
          <a:p>
            <a:pPr eaLnBrk="1" hangingPunct="1"/>
            <a:endParaRPr lang="en-US" altLang="en-US" sz="2000"/>
          </a:p>
          <a:p>
            <a:pPr eaLnBrk="1" hangingPunct="1"/>
            <a:r>
              <a:rPr lang="en-US" altLang="en-US" sz="2000"/>
              <a:t>The layers of the epidermis are formed by keratinocytes in </a:t>
            </a:r>
          </a:p>
          <a:p>
            <a:pPr eaLnBrk="1" hangingPunct="1"/>
            <a:r>
              <a:rPr lang="en-US" altLang="en-US" sz="2000"/>
              <a:t>	various stages of differentiation</a:t>
            </a:r>
          </a:p>
          <a:p>
            <a:pPr eaLnBrk="1" hangingPunct="1"/>
            <a:endParaRPr lang="en-US" altLang="en-US" sz="2000"/>
          </a:p>
          <a:p>
            <a:pPr eaLnBrk="1" hangingPunct="1"/>
            <a:r>
              <a:rPr lang="en-US" altLang="en-US" sz="2000"/>
              <a:t>The keratin network and desmosome cell junctions of keratinocytes</a:t>
            </a:r>
          </a:p>
          <a:p>
            <a:pPr eaLnBrk="1" hangingPunct="1"/>
            <a:r>
              <a:rPr lang="en-US" altLang="en-US" sz="2000"/>
              <a:t>	are crucial for the mechanical strength of skin</a:t>
            </a:r>
          </a:p>
          <a:p>
            <a:pPr eaLnBrk="1" hangingPunct="1"/>
            <a:endParaRPr lang="en-US" altLang="en-US" sz="2000"/>
          </a:p>
          <a:p>
            <a:pPr eaLnBrk="1" hangingPunct="1"/>
            <a:r>
              <a:rPr lang="en-US" altLang="en-US" sz="2000"/>
              <a:t>Melanocytes provide keratinocytes with melanin to protect </a:t>
            </a:r>
          </a:p>
          <a:p>
            <a:pPr eaLnBrk="1" hangingPunct="1"/>
            <a:r>
              <a:rPr lang="en-US" altLang="en-US" sz="2000"/>
              <a:t>	from UV light</a:t>
            </a:r>
          </a:p>
          <a:p>
            <a:pPr eaLnBrk="1" hangingPunct="1"/>
            <a:endParaRPr lang="en-US" altLang="en-US" sz="2000"/>
          </a:p>
          <a:p>
            <a:pPr eaLnBrk="1" hangingPunct="1"/>
            <a:r>
              <a:rPr lang="en-US" altLang="en-US" sz="2000"/>
              <a:t>Langerhans’ cells are antigen-presenting cells of the epidermis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skin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8" y="990600"/>
            <a:ext cx="701992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3152775" y="228600"/>
            <a:ext cx="27559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b="0"/>
              <a:t>Layers of Skin</a:t>
            </a:r>
          </a:p>
        </p:txBody>
      </p:sp>
      <p:sp>
        <p:nvSpPr>
          <p:cNvPr id="26628" name="Oval 4"/>
          <p:cNvSpPr>
            <a:spLocks noChangeArrowheads="1"/>
          </p:cNvSpPr>
          <p:nvPr/>
        </p:nvSpPr>
        <p:spPr bwMode="auto">
          <a:xfrm>
            <a:off x="6477000" y="3624263"/>
            <a:ext cx="1143000" cy="304800"/>
          </a:xfrm>
          <a:prstGeom prst="ellips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3005138" y="228600"/>
            <a:ext cx="30035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200" b="0"/>
              <a:t>Dermal papillae</a:t>
            </a:r>
          </a:p>
        </p:txBody>
      </p:sp>
      <p:pic>
        <p:nvPicPr>
          <p:cNvPr id="27651" name="Picture 3" descr="rid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6115050" cy="540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Box 1"/>
          <p:cNvSpPr txBox="1">
            <a:spLocks noChangeArrowheads="1"/>
          </p:cNvSpPr>
          <p:nvPr/>
        </p:nvSpPr>
        <p:spPr bwMode="auto">
          <a:xfrm>
            <a:off x="6858000" y="3429000"/>
            <a:ext cx="17875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0"/>
              <a:t>papillae contain</a:t>
            </a:r>
          </a:p>
          <a:p>
            <a:pPr eaLnBrk="1" hangingPunct="1"/>
            <a:r>
              <a:rPr lang="en-US" altLang="en-US" b="0"/>
              <a:t>capillaries and </a:t>
            </a:r>
          </a:p>
          <a:p>
            <a:pPr eaLnBrk="1" hangingPunct="1"/>
            <a:r>
              <a:rPr lang="en-US" altLang="en-US" b="0"/>
              <a:t>nerve endings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ermalpapilla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25"/>
          <a:stretch>
            <a:fillRect/>
          </a:stretch>
        </p:blipFill>
        <p:spPr bwMode="auto">
          <a:xfrm>
            <a:off x="1852613" y="1520825"/>
            <a:ext cx="5386387" cy="449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3005138" y="406400"/>
            <a:ext cx="30035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200" b="0"/>
              <a:t>Dermal papillae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slide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14400"/>
            <a:ext cx="5988050" cy="559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2617788" y="304800"/>
            <a:ext cx="385921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200" b="0"/>
              <a:t>Layers of the dermis</a:t>
            </a:r>
          </a:p>
        </p:txBody>
      </p:sp>
      <p:sp>
        <p:nvSpPr>
          <p:cNvPr id="29700" name="AutoShape 4"/>
          <p:cNvSpPr>
            <a:spLocks/>
          </p:cNvSpPr>
          <p:nvPr/>
        </p:nvSpPr>
        <p:spPr bwMode="auto">
          <a:xfrm>
            <a:off x="6629400" y="2209800"/>
            <a:ext cx="228600" cy="1066800"/>
          </a:xfrm>
          <a:prstGeom prst="rightBrace">
            <a:avLst>
              <a:gd name="adj1" fmla="val 3888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9701" name="AutoShape 5"/>
          <p:cNvSpPr>
            <a:spLocks/>
          </p:cNvSpPr>
          <p:nvPr/>
        </p:nvSpPr>
        <p:spPr bwMode="auto">
          <a:xfrm>
            <a:off x="6629400" y="3352800"/>
            <a:ext cx="228600" cy="3124200"/>
          </a:xfrm>
          <a:prstGeom prst="rightBrace">
            <a:avLst>
              <a:gd name="adj1" fmla="val 11388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6918325" y="2551113"/>
            <a:ext cx="1733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Papillary layer</a:t>
            </a: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6918325" y="4684713"/>
            <a:ext cx="1758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Reticular layer</a:t>
            </a:r>
          </a:p>
        </p:txBody>
      </p:sp>
      <p:sp>
        <p:nvSpPr>
          <p:cNvPr id="29704" name="TextBox 1"/>
          <p:cNvSpPr txBox="1">
            <a:spLocks noChangeArrowheads="1"/>
          </p:cNvSpPr>
          <p:nvPr/>
        </p:nvSpPr>
        <p:spPr bwMode="auto">
          <a:xfrm>
            <a:off x="6918325" y="5181600"/>
            <a:ext cx="16129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0"/>
              <a:t>collagen </a:t>
            </a:r>
          </a:p>
          <a:p>
            <a:pPr eaLnBrk="1" hangingPunct="1"/>
            <a:r>
              <a:rPr lang="en-US" altLang="en-US" b="0"/>
              <a:t>determines</a:t>
            </a:r>
          </a:p>
          <a:p>
            <a:pPr eaLnBrk="1" hangingPunct="1"/>
            <a:r>
              <a:rPr lang="en-US" altLang="en-US" b="0"/>
              <a:t>Langer’s lines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3962400" y="152400"/>
            <a:ext cx="13112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/>
              <a:t>Goals</a:t>
            </a:r>
          </a:p>
        </p:txBody>
      </p:sp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990600" y="809625"/>
            <a:ext cx="6829425" cy="557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/>
              <a:t>To Describe:</a:t>
            </a:r>
          </a:p>
          <a:p>
            <a:pPr eaLnBrk="1" hangingPunct="1"/>
            <a:endParaRPr lang="en-US" altLang="en-US" sz="2000"/>
          </a:p>
          <a:p>
            <a:pPr eaLnBrk="1" hangingPunct="1"/>
            <a:r>
              <a:rPr lang="en-US" altLang="en-US" sz="2000"/>
              <a:t>the basic functions and types of skin</a:t>
            </a:r>
          </a:p>
          <a:p>
            <a:pPr eaLnBrk="1" hangingPunct="1"/>
            <a:endParaRPr lang="en-US" altLang="en-US" sz="2000"/>
          </a:p>
          <a:p>
            <a:pPr eaLnBrk="1" hangingPunct="1"/>
            <a:r>
              <a:rPr lang="en-US" altLang="en-US" sz="2000"/>
              <a:t>the layers of the epidermis and how </a:t>
            </a:r>
          </a:p>
          <a:p>
            <a:pPr eaLnBrk="1" hangingPunct="1"/>
            <a:r>
              <a:rPr lang="en-US" altLang="en-US" sz="2000"/>
              <a:t>their characteristics contribute to skin function</a:t>
            </a:r>
          </a:p>
          <a:p>
            <a:pPr eaLnBrk="1" hangingPunct="1"/>
            <a:endParaRPr lang="en-US" altLang="en-US" sz="2000"/>
          </a:p>
          <a:p>
            <a:pPr eaLnBrk="1" hangingPunct="1"/>
            <a:r>
              <a:rPr lang="en-US" altLang="en-US" sz="2000"/>
              <a:t>the cell types of the epidermis and their role</a:t>
            </a:r>
          </a:p>
          <a:p>
            <a:pPr eaLnBrk="1" hangingPunct="1"/>
            <a:r>
              <a:rPr lang="en-US" altLang="en-US" sz="2000"/>
              <a:t>in skin function</a:t>
            </a:r>
          </a:p>
          <a:p>
            <a:pPr eaLnBrk="1" hangingPunct="1"/>
            <a:endParaRPr lang="en-US" altLang="en-US" sz="2000"/>
          </a:p>
          <a:p>
            <a:pPr eaLnBrk="1" hangingPunct="1"/>
            <a:r>
              <a:rPr lang="en-US" altLang="en-US" sz="2000"/>
              <a:t>the tissues of the dermis and hypodermis and how </a:t>
            </a:r>
          </a:p>
          <a:p>
            <a:pPr eaLnBrk="1" hangingPunct="1"/>
            <a:r>
              <a:rPr lang="en-US" altLang="en-US" sz="2000"/>
              <a:t>they contribute to skin function</a:t>
            </a:r>
          </a:p>
          <a:p>
            <a:pPr eaLnBrk="1" hangingPunct="1"/>
            <a:endParaRPr lang="en-US" altLang="en-US" sz="2000"/>
          </a:p>
          <a:p>
            <a:pPr eaLnBrk="1" hangingPunct="1"/>
            <a:r>
              <a:rPr lang="en-US" altLang="en-US" sz="2000"/>
              <a:t>the morphology and function of nerve endings </a:t>
            </a:r>
          </a:p>
          <a:p>
            <a:pPr eaLnBrk="1" hangingPunct="1"/>
            <a:r>
              <a:rPr lang="en-US" altLang="en-US" sz="2000"/>
              <a:t>of the skin</a:t>
            </a:r>
          </a:p>
          <a:p>
            <a:pPr eaLnBrk="1" hangingPunct="1"/>
            <a:endParaRPr lang="en-US" altLang="en-US" sz="2000"/>
          </a:p>
          <a:p>
            <a:pPr eaLnBrk="1" hangingPunct="1"/>
            <a:r>
              <a:rPr lang="en-US" altLang="en-US" sz="2000"/>
              <a:t>the morphology and function of epidermal appendages</a:t>
            </a:r>
          </a:p>
          <a:p>
            <a:pPr eaLnBrk="1" hangingPunct="1"/>
            <a:endParaRPr lang="en-US" alt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3243263" y="327025"/>
            <a:ext cx="257651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b="0"/>
              <a:t>Blood Supply</a:t>
            </a:r>
          </a:p>
        </p:txBody>
      </p:sp>
      <p:pic>
        <p:nvPicPr>
          <p:cNvPr id="30723" name="Picture 3" descr="Wheater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00200"/>
            <a:ext cx="5424488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AutoShape 4"/>
          <p:cNvSpPr>
            <a:spLocks/>
          </p:cNvSpPr>
          <p:nvPr/>
        </p:nvSpPr>
        <p:spPr bwMode="auto">
          <a:xfrm>
            <a:off x="6172200" y="3657600"/>
            <a:ext cx="304800" cy="2133600"/>
          </a:xfrm>
          <a:prstGeom prst="rightBrace">
            <a:avLst>
              <a:gd name="adj1" fmla="val 58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25" name="AutoShape 5"/>
          <p:cNvSpPr>
            <a:spLocks/>
          </p:cNvSpPr>
          <p:nvPr/>
        </p:nvSpPr>
        <p:spPr bwMode="auto">
          <a:xfrm>
            <a:off x="6172200" y="2133600"/>
            <a:ext cx="304800" cy="1447800"/>
          </a:xfrm>
          <a:prstGeom prst="rightBrace">
            <a:avLst>
              <a:gd name="adj1" fmla="val 3958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6553200" y="4572000"/>
            <a:ext cx="1403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0"/>
              <a:t>Hypodermis</a:t>
            </a: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6559550" y="2681288"/>
            <a:ext cx="908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0"/>
              <a:t>Dermis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Purv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91369"/>
            <a:ext cx="7989888" cy="430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3097213" y="152400"/>
            <a:ext cx="284638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b="0"/>
              <a:t>Nerve Endings</a:t>
            </a:r>
          </a:p>
        </p:txBody>
      </p:sp>
      <p:sp>
        <p:nvSpPr>
          <p:cNvPr id="31748" name="Oval 4"/>
          <p:cNvSpPr>
            <a:spLocks noChangeArrowheads="1"/>
          </p:cNvSpPr>
          <p:nvPr/>
        </p:nvSpPr>
        <p:spPr bwMode="auto">
          <a:xfrm>
            <a:off x="1066800" y="3919538"/>
            <a:ext cx="1828800" cy="1295400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749" name="Oval 5"/>
          <p:cNvSpPr>
            <a:spLocks noChangeArrowheads="1"/>
          </p:cNvSpPr>
          <p:nvPr/>
        </p:nvSpPr>
        <p:spPr bwMode="auto">
          <a:xfrm>
            <a:off x="1089025" y="1992313"/>
            <a:ext cx="1676400" cy="1905000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6553200" y="5105400"/>
            <a:ext cx="114807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0" dirty="0"/>
              <a:t>temperature</a:t>
            </a:r>
          </a:p>
          <a:p>
            <a:pPr eaLnBrk="1" hangingPunct="1"/>
            <a:r>
              <a:rPr lang="en-US" altLang="en-US" sz="1400" b="0" dirty="0"/>
              <a:t>pain</a:t>
            </a: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4800600" y="5105400"/>
            <a:ext cx="73129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0" dirty="0" smtClean="0"/>
              <a:t>texture</a:t>
            </a:r>
            <a:endParaRPr lang="en-US" altLang="en-US" sz="1400" b="0" dirty="0"/>
          </a:p>
        </p:txBody>
      </p:sp>
      <p:sp>
        <p:nvSpPr>
          <p:cNvPr id="31752" name="Text Box 8"/>
          <p:cNvSpPr txBox="1">
            <a:spLocks noChangeArrowheads="1"/>
          </p:cNvSpPr>
          <p:nvPr/>
        </p:nvSpPr>
        <p:spPr bwMode="auto">
          <a:xfrm>
            <a:off x="3124200" y="5105400"/>
            <a:ext cx="72167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0" dirty="0"/>
              <a:t>stretch</a:t>
            </a:r>
          </a:p>
        </p:txBody>
      </p:sp>
      <p:sp>
        <p:nvSpPr>
          <p:cNvPr id="31753" name="Text Box 9"/>
          <p:cNvSpPr txBox="1">
            <a:spLocks noChangeArrowheads="1"/>
          </p:cNvSpPr>
          <p:nvPr/>
        </p:nvSpPr>
        <p:spPr bwMode="auto">
          <a:xfrm>
            <a:off x="1384300" y="5257800"/>
            <a:ext cx="86113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0" dirty="0" smtClean="0"/>
              <a:t>vibration</a:t>
            </a:r>
            <a:endParaRPr lang="en-US" altLang="en-US" sz="1400" b="0" dirty="0"/>
          </a:p>
        </p:txBody>
      </p:sp>
      <p:sp>
        <p:nvSpPr>
          <p:cNvPr id="31754" name="Text Box 10"/>
          <p:cNvSpPr txBox="1">
            <a:spLocks noChangeArrowheads="1"/>
          </p:cNvSpPr>
          <p:nvPr/>
        </p:nvSpPr>
        <p:spPr bwMode="auto">
          <a:xfrm>
            <a:off x="123775" y="2944813"/>
            <a:ext cx="113043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0" dirty="0" smtClean="0"/>
              <a:t>Movement</a:t>
            </a:r>
          </a:p>
          <a:p>
            <a:pPr eaLnBrk="1" hangingPunct="1"/>
            <a:r>
              <a:rPr lang="en-US" altLang="en-US" sz="1400" b="0" dirty="0" smtClean="0"/>
              <a:t>of objects</a:t>
            </a:r>
          </a:p>
          <a:p>
            <a:pPr eaLnBrk="1" hangingPunct="1"/>
            <a:r>
              <a:rPr lang="en-US" altLang="en-US" sz="1400" b="0" dirty="0"/>
              <a:t>a</a:t>
            </a:r>
            <a:r>
              <a:rPr lang="en-US" altLang="en-US" sz="1400" b="0" dirty="0" smtClean="0"/>
              <a:t>gainst skin</a:t>
            </a:r>
            <a:endParaRPr lang="en-US" altLang="en-US" sz="14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3"/>
          <p:cNvSpPr txBox="1">
            <a:spLocks noChangeArrowheads="1"/>
          </p:cNvSpPr>
          <p:nvPr/>
        </p:nvSpPr>
        <p:spPr bwMode="auto">
          <a:xfrm>
            <a:off x="2590800" y="228600"/>
            <a:ext cx="38846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b="0"/>
              <a:t>Pacinian Corpuscles</a:t>
            </a:r>
          </a:p>
        </p:txBody>
      </p:sp>
      <p:grpSp>
        <p:nvGrpSpPr>
          <p:cNvPr id="32771" name="Group 8"/>
          <p:cNvGrpSpPr>
            <a:grpSpLocks/>
          </p:cNvGrpSpPr>
          <p:nvPr/>
        </p:nvGrpSpPr>
        <p:grpSpPr bwMode="auto">
          <a:xfrm>
            <a:off x="228600" y="1219200"/>
            <a:ext cx="4800600" cy="5183188"/>
            <a:chOff x="1104" y="768"/>
            <a:chExt cx="3024" cy="3265"/>
          </a:xfrm>
        </p:grpSpPr>
        <p:pic>
          <p:nvPicPr>
            <p:cNvPr id="32773" name="Picture 2" descr="ROSS-PL-42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768"/>
              <a:ext cx="2286" cy="3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4" name="Line 4"/>
            <p:cNvSpPr>
              <a:spLocks noChangeShapeType="1"/>
            </p:cNvSpPr>
            <p:nvPr/>
          </p:nvSpPr>
          <p:spPr bwMode="auto">
            <a:xfrm>
              <a:off x="1104" y="2304"/>
              <a:ext cx="912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75" name="Line 5"/>
            <p:cNvSpPr>
              <a:spLocks noChangeShapeType="1"/>
            </p:cNvSpPr>
            <p:nvPr/>
          </p:nvSpPr>
          <p:spPr bwMode="auto">
            <a:xfrm flipH="1">
              <a:off x="3360" y="2448"/>
              <a:ext cx="768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76" name="Line 6"/>
            <p:cNvSpPr>
              <a:spLocks noChangeShapeType="1"/>
            </p:cNvSpPr>
            <p:nvPr/>
          </p:nvSpPr>
          <p:spPr bwMode="auto">
            <a:xfrm>
              <a:off x="1248" y="3360"/>
              <a:ext cx="13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77" name="Line 7"/>
            <p:cNvSpPr>
              <a:spLocks noChangeShapeType="1"/>
            </p:cNvSpPr>
            <p:nvPr/>
          </p:nvSpPr>
          <p:spPr bwMode="auto">
            <a:xfrm>
              <a:off x="1152" y="3120"/>
              <a:ext cx="12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2772" name="Picture 9" descr="paccini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295400"/>
            <a:ext cx="3492500" cy="482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1066800" y="228600"/>
            <a:ext cx="69278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b="0"/>
              <a:t>Pacinian Corpuscles and Fingerprints</a:t>
            </a:r>
          </a:p>
        </p:txBody>
      </p:sp>
      <p:pic>
        <p:nvPicPr>
          <p:cNvPr id="33795" name="Picture 3" descr="fingerpr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27163"/>
            <a:ext cx="3101975" cy="451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796" name="Group 4"/>
          <p:cNvGrpSpPr>
            <a:grpSpLocks/>
          </p:cNvGrpSpPr>
          <p:nvPr/>
        </p:nvGrpSpPr>
        <p:grpSpPr bwMode="auto">
          <a:xfrm>
            <a:off x="3657600" y="1155700"/>
            <a:ext cx="5200650" cy="1663700"/>
            <a:chOff x="2436" y="864"/>
            <a:chExt cx="3276" cy="1048"/>
          </a:xfrm>
        </p:grpSpPr>
        <p:graphicFrame>
          <p:nvGraphicFramePr>
            <p:cNvPr id="33798" name="Object 5"/>
            <p:cNvGraphicFramePr>
              <a:graphicFrameLocks noChangeAspect="1"/>
            </p:cNvGraphicFramePr>
            <p:nvPr/>
          </p:nvGraphicFramePr>
          <p:xfrm>
            <a:off x="2496" y="864"/>
            <a:ext cx="2571" cy="8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822" name="Image" r:id="rId4" imgW="4080935" imgH="1356133" progId="Photoshop.Image.10">
                    <p:embed/>
                  </p:oleObj>
                </mc:Choice>
                <mc:Fallback>
                  <p:oleObj name="Image" r:id="rId4" imgW="4080935" imgH="1356133" progId="Photoshop.Image.10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96" y="864"/>
                          <a:ext cx="2571" cy="8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799" name="Object 6"/>
            <p:cNvGraphicFramePr>
              <a:graphicFrameLocks noChangeAspect="1"/>
            </p:cNvGraphicFramePr>
            <p:nvPr/>
          </p:nvGraphicFramePr>
          <p:xfrm>
            <a:off x="2436" y="1728"/>
            <a:ext cx="3276" cy="1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823" name="Image" r:id="rId6" imgW="3471385" imgH="194759" progId="Photoshop.Image.10">
                    <p:embed/>
                  </p:oleObj>
                </mc:Choice>
                <mc:Fallback>
                  <p:oleObj name="Image" r:id="rId6" imgW="3471385" imgH="194759" progId="Photoshop.Image.10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36" y="1728"/>
                          <a:ext cx="3276" cy="1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3797" name="Text Box 7"/>
          <p:cNvSpPr txBox="1">
            <a:spLocks noChangeArrowheads="1"/>
          </p:cNvSpPr>
          <p:nvPr/>
        </p:nvSpPr>
        <p:spPr bwMode="auto">
          <a:xfrm>
            <a:off x="3359150" y="3654425"/>
            <a:ext cx="570865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0"/>
              <a:t>role of fingerprints – grip, sense of touch, or both?</a:t>
            </a:r>
          </a:p>
          <a:p>
            <a:pPr eaLnBrk="1" hangingPunct="1"/>
            <a:endParaRPr lang="en-US" altLang="en-US" b="0"/>
          </a:p>
          <a:p>
            <a:pPr eaLnBrk="1" hangingPunct="1"/>
            <a:r>
              <a:rPr lang="en-US" altLang="en-US" b="0"/>
              <a:t>made a sensor that mimics skin with fingerprints</a:t>
            </a:r>
          </a:p>
          <a:p>
            <a:pPr eaLnBrk="1" hangingPunct="1"/>
            <a:r>
              <a:rPr lang="en-US" altLang="en-US" b="0"/>
              <a:t>        fingerprints amplify vibrations (~100X) with </a:t>
            </a:r>
          </a:p>
          <a:p>
            <a:pPr eaLnBrk="1" hangingPunct="1"/>
            <a:r>
              <a:rPr lang="en-US" altLang="en-US" b="0"/>
              <a:t>	frequencies that best stimulate Pacinian corp.</a:t>
            </a:r>
          </a:p>
          <a:p>
            <a:pPr eaLnBrk="1" hangingPunct="1"/>
            <a:r>
              <a:rPr lang="en-US" altLang="en-US" b="0"/>
              <a:t>        important for perception of texture</a:t>
            </a:r>
          </a:p>
          <a:p>
            <a:pPr eaLnBrk="1" hangingPunct="1"/>
            <a:r>
              <a:rPr lang="en-US" altLang="en-US" b="0"/>
              <a:t>       surface needs to slide perpendicular to ridges</a:t>
            </a:r>
          </a:p>
          <a:p>
            <a:pPr eaLnBrk="1" hangingPunct="1"/>
            <a:r>
              <a:rPr lang="en-US" altLang="en-US" b="0"/>
              <a:t>	may be why elliptical patterns on fingertips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14_014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7"/>
          <a:stretch>
            <a:fillRect/>
          </a:stretch>
        </p:blipFill>
        <p:spPr bwMode="auto">
          <a:xfrm>
            <a:off x="38100" y="647700"/>
            <a:ext cx="47625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2409825" y="249238"/>
            <a:ext cx="4267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b="0"/>
              <a:t>Meissner’s Corpuscles</a:t>
            </a:r>
          </a:p>
        </p:txBody>
      </p:sp>
      <p:pic>
        <p:nvPicPr>
          <p:cNvPr id="34820" name="Picture 4" descr="meissnersn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238" y="2514600"/>
            <a:ext cx="4881562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14_013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>
            <a:fillRect/>
          </a:stretch>
        </p:blipFill>
        <p:spPr bwMode="auto">
          <a:xfrm>
            <a:off x="2139950" y="1143000"/>
            <a:ext cx="5110163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1676400" y="411163"/>
            <a:ext cx="44021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b="0"/>
              <a:t>Epidermal Appendages</a:t>
            </a: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5797550" y="5867400"/>
            <a:ext cx="1416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Hair follicle</a:t>
            </a:r>
          </a:p>
        </p:txBody>
      </p:sp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7321550" y="5181600"/>
            <a:ext cx="1517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Apocrine</a:t>
            </a:r>
          </a:p>
          <a:p>
            <a:pPr eaLnBrk="1" hangingPunct="1"/>
            <a:r>
              <a:rPr lang="en-US" altLang="en-US"/>
              <a:t>Sweat gland</a:t>
            </a:r>
          </a:p>
        </p:txBody>
      </p:sp>
      <p:sp>
        <p:nvSpPr>
          <p:cNvPr id="35846" name="Line 6"/>
          <p:cNvSpPr>
            <a:spLocks noChangeShapeType="1"/>
          </p:cNvSpPr>
          <p:nvPr/>
        </p:nvSpPr>
        <p:spPr bwMode="auto">
          <a:xfrm rot="10800000">
            <a:off x="4654550" y="5562600"/>
            <a:ext cx="99060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7" name="Line 7"/>
          <p:cNvSpPr>
            <a:spLocks noChangeShapeType="1"/>
          </p:cNvSpPr>
          <p:nvPr/>
        </p:nvSpPr>
        <p:spPr bwMode="auto">
          <a:xfrm rot="10800000">
            <a:off x="6254750" y="4876800"/>
            <a:ext cx="99060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8" name="Line 8"/>
          <p:cNvSpPr>
            <a:spLocks noChangeShapeType="1"/>
          </p:cNvSpPr>
          <p:nvPr/>
        </p:nvSpPr>
        <p:spPr bwMode="auto">
          <a:xfrm>
            <a:off x="1682750" y="3048000"/>
            <a:ext cx="99060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539750" y="2286000"/>
            <a:ext cx="1517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Eccrine</a:t>
            </a:r>
          </a:p>
          <a:p>
            <a:pPr eaLnBrk="1" hangingPunct="1"/>
            <a:r>
              <a:rPr lang="en-US" altLang="en-US"/>
              <a:t>Sweat gland</a:t>
            </a:r>
          </a:p>
        </p:txBody>
      </p:sp>
      <p:sp>
        <p:nvSpPr>
          <p:cNvPr id="35850" name="Line 10"/>
          <p:cNvSpPr>
            <a:spLocks noChangeShapeType="1"/>
          </p:cNvSpPr>
          <p:nvPr/>
        </p:nvSpPr>
        <p:spPr bwMode="auto">
          <a:xfrm rot="10800000" flipH="1">
            <a:off x="2520950" y="3962400"/>
            <a:ext cx="1600200" cy="2209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1" name="Text Box 11"/>
          <p:cNvSpPr txBox="1">
            <a:spLocks noChangeArrowheads="1"/>
          </p:cNvSpPr>
          <p:nvPr/>
        </p:nvSpPr>
        <p:spPr bwMode="auto">
          <a:xfrm>
            <a:off x="768350" y="6172200"/>
            <a:ext cx="2063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Sebaceous gland</a:t>
            </a:r>
          </a:p>
        </p:txBody>
      </p:sp>
      <p:sp>
        <p:nvSpPr>
          <p:cNvPr id="35852" name="Line 12"/>
          <p:cNvSpPr>
            <a:spLocks noChangeShapeType="1"/>
          </p:cNvSpPr>
          <p:nvPr/>
        </p:nvSpPr>
        <p:spPr bwMode="auto">
          <a:xfrm rot="10800000" flipH="1">
            <a:off x="1682750" y="3962400"/>
            <a:ext cx="2133600" cy="1143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3" name="Text Box 13"/>
          <p:cNvSpPr txBox="1">
            <a:spLocks noChangeArrowheads="1"/>
          </p:cNvSpPr>
          <p:nvPr/>
        </p:nvSpPr>
        <p:spPr bwMode="auto">
          <a:xfrm>
            <a:off x="768350" y="5029200"/>
            <a:ext cx="1479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Arrector pili</a:t>
            </a:r>
          </a:p>
          <a:p>
            <a:pPr eaLnBrk="1" hangingPunct="1"/>
            <a:r>
              <a:rPr lang="en-US" altLang="en-US"/>
              <a:t>muscle</a:t>
            </a:r>
          </a:p>
        </p:txBody>
      </p:sp>
      <p:sp>
        <p:nvSpPr>
          <p:cNvPr id="35854" name="Text Box 14"/>
          <p:cNvSpPr txBox="1">
            <a:spLocks noChangeArrowheads="1"/>
          </p:cNvSpPr>
          <p:nvPr/>
        </p:nvSpPr>
        <p:spPr bwMode="auto">
          <a:xfrm>
            <a:off x="6781800" y="1066800"/>
            <a:ext cx="2063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*also nails and</a:t>
            </a:r>
          </a:p>
          <a:p>
            <a:pPr eaLnBrk="1" hangingPunct="1"/>
            <a:r>
              <a:rPr lang="en-US" altLang="en-US"/>
              <a:t>mammary glands</a:t>
            </a:r>
          </a:p>
        </p:txBody>
      </p:sp>
      <p:sp>
        <p:nvSpPr>
          <p:cNvPr id="35855" name="Oval 15"/>
          <p:cNvSpPr>
            <a:spLocks noChangeArrowheads="1"/>
          </p:cNvSpPr>
          <p:nvPr/>
        </p:nvSpPr>
        <p:spPr bwMode="auto">
          <a:xfrm>
            <a:off x="5715000" y="5876925"/>
            <a:ext cx="1600200" cy="381000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14_013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29"/>
          <a:stretch>
            <a:fillRect/>
          </a:stretch>
        </p:blipFill>
        <p:spPr bwMode="auto">
          <a:xfrm>
            <a:off x="1981200" y="739775"/>
            <a:ext cx="4762500" cy="611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3282950" y="304800"/>
            <a:ext cx="25082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b="0"/>
              <a:t>Hair Follicles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arrector%20pili%20muscle%20L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5915025" cy="513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 Box 5"/>
          <p:cNvSpPr txBox="1">
            <a:spLocks noChangeArrowheads="1"/>
          </p:cNvSpPr>
          <p:nvPr/>
        </p:nvSpPr>
        <p:spPr bwMode="auto">
          <a:xfrm>
            <a:off x="2667000" y="228600"/>
            <a:ext cx="36814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b="0"/>
              <a:t>Arrector Pili Muscle</a:t>
            </a:r>
          </a:p>
        </p:txBody>
      </p:sp>
      <p:pic>
        <p:nvPicPr>
          <p:cNvPr id="37892" name="Picture 6" descr="hissing-kitten-with-hair-ere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590800"/>
            <a:ext cx="2870200" cy="299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3282950" y="0"/>
            <a:ext cx="25082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b="0"/>
              <a:t>Hair Follicles</a:t>
            </a:r>
          </a:p>
        </p:txBody>
      </p:sp>
      <p:pic>
        <p:nvPicPr>
          <p:cNvPr id="38915" name="Picture 3" descr="hair cycle-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760413"/>
            <a:ext cx="5237163" cy="594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3282950" y="152400"/>
            <a:ext cx="25082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b="0"/>
              <a:t>Hair Follicles</a:t>
            </a:r>
          </a:p>
        </p:txBody>
      </p:sp>
      <p:pic>
        <p:nvPicPr>
          <p:cNvPr id="39939" name="Picture 3" descr="hair follic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3" y="838200"/>
            <a:ext cx="4351337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304800" y="6430963"/>
            <a:ext cx="43561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0"/>
              <a:t>From Blanpain and Fuchs, </a:t>
            </a:r>
            <a:r>
              <a:rPr lang="en-US" altLang="en-US" sz="1200" b="0" i="1"/>
              <a:t>Nature Reviews</a:t>
            </a:r>
            <a:r>
              <a:rPr lang="en-US" altLang="en-US" sz="1200" b="0"/>
              <a:t>, 2009, 10:207-217</a:t>
            </a:r>
          </a:p>
        </p:txBody>
      </p:sp>
      <p:sp>
        <p:nvSpPr>
          <p:cNvPr id="39941" name="TextBox 1"/>
          <p:cNvSpPr txBox="1">
            <a:spLocks noChangeArrowheads="1"/>
          </p:cNvSpPr>
          <p:nvPr/>
        </p:nvSpPr>
        <p:spPr bwMode="auto">
          <a:xfrm>
            <a:off x="4114800" y="3352800"/>
            <a:ext cx="4327525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0"/>
              <a:t>normal homeostasis</a:t>
            </a:r>
          </a:p>
          <a:p>
            <a:pPr eaLnBrk="1" hangingPunct="1"/>
            <a:r>
              <a:rPr lang="en-US" altLang="en-US" b="0"/>
              <a:t>	basal cells maintain epidermis</a:t>
            </a:r>
          </a:p>
          <a:p>
            <a:pPr eaLnBrk="1" hangingPunct="1"/>
            <a:r>
              <a:rPr lang="en-US" altLang="en-US" b="0"/>
              <a:t>	bulge cells maintain follicle</a:t>
            </a:r>
          </a:p>
          <a:p>
            <a:pPr eaLnBrk="1" hangingPunct="1"/>
            <a:r>
              <a:rPr lang="en-US" altLang="en-US" b="0"/>
              <a:t>	sebaceous gland stem cells too</a:t>
            </a:r>
          </a:p>
          <a:p>
            <a:pPr eaLnBrk="1" hangingPunct="1"/>
            <a:endParaRPr lang="en-US" altLang="en-US" b="0"/>
          </a:p>
          <a:p>
            <a:pPr eaLnBrk="1" hangingPunct="1"/>
            <a:r>
              <a:rPr lang="en-US" altLang="en-US" b="0"/>
              <a:t>wounding</a:t>
            </a:r>
          </a:p>
          <a:p>
            <a:pPr eaLnBrk="1" hangingPunct="1"/>
            <a:r>
              <a:rPr lang="en-US" altLang="en-US" b="0"/>
              <a:t>	stem cells of bulge are used to</a:t>
            </a:r>
          </a:p>
          <a:p>
            <a:pPr eaLnBrk="1" hangingPunct="1"/>
            <a:r>
              <a:rPr lang="en-US" altLang="en-US" b="0"/>
              <a:t>	repopulate epidermis, hair</a:t>
            </a:r>
          </a:p>
          <a:p>
            <a:pPr eaLnBrk="1" hangingPunct="1"/>
            <a:r>
              <a:rPr lang="en-US" altLang="en-US" b="0"/>
              <a:t>	follicles, and sebaceous glands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1295400" y="563563"/>
            <a:ext cx="66071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/>
              <a:t>Functions of Skin – largest organ</a:t>
            </a:r>
          </a:p>
        </p:txBody>
      </p:sp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517525" y="1371600"/>
            <a:ext cx="8245475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/>
              <a:t>Protection – barrier against UV light, mechanical 	force, dehydration, microbes</a:t>
            </a:r>
          </a:p>
          <a:p>
            <a:pPr eaLnBrk="1" hangingPunct="1"/>
            <a:endParaRPr lang="en-US" altLang="en-US" sz="2400"/>
          </a:p>
          <a:p>
            <a:pPr eaLnBrk="1" hangingPunct="1"/>
            <a:r>
              <a:rPr lang="en-US" altLang="en-US" sz="2400"/>
              <a:t>Sensation – temperature, pressure, pain, touch</a:t>
            </a:r>
          </a:p>
          <a:p>
            <a:pPr eaLnBrk="1" hangingPunct="1"/>
            <a:endParaRPr lang="en-US" altLang="en-US" sz="2400"/>
          </a:p>
          <a:p>
            <a:pPr eaLnBrk="1" hangingPunct="1"/>
            <a:r>
              <a:rPr lang="en-US" altLang="en-US" sz="2400"/>
              <a:t>Thermoregulation – insulated by hair and adipose 	tissue, sweat, changes in blood flow</a:t>
            </a:r>
          </a:p>
          <a:p>
            <a:pPr eaLnBrk="1" hangingPunct="1"/>
            <a:endParaRPr lang="en-US" altLang="en-US" sz="2400"/>
          </a:p>
          <a:p>
            <a:pPr eaLnBrk="1" hangingPunct="1"/>
            <a:r>
              <a:rPr lang="en-US" altLang="en-US" sz="2400"/>
              <a:t>Metabolism – storage of fat in adipose tissue, vitamin D 	production, milk production</a:t>
            </a:r>
          </a:p>
          <a:p>
            <a:pPr eaLnBrk="1" hangingPunct="1"/>
            <a:endParaRPr lang="en-US" altLang="en-US" sz="2400"/>
          </a:p>
          <a:p>
            <a:pPr eaLnBrk="1" hangingPunct="1"/>
            <a:r>
              <a:rPr lang="en-US" altLang="en-US" sz="2400"/>
              <a:t>Communication – blushing, apocrine sweat glands, 	raising of hairs (animals)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14_013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>
            <a:fillRect/>
          </a:stretch>
        </p:blipFill>
        <p:spPr bwMode="auto">
          <a:xfrm>
            <a:off x="2139950" y="1143000"/>
            <a:ext cx="5110163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1676400" y="411163"/>
            <a:ext cx="44021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b="0"/>
              <a:t>Epidermal Appendages</a:t>
            </a: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5797550" y="5867400"/>
            <a:ext cx="1416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Hair follicle</a:t>
            </a: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7321550" y="5181600"/>
            <a:ext cx="1517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Apocrine</a:t>
            </a:r>
          </a:p>
          <a:p>
            <a:pPr eaLnBrk="1" hangingPunct="1"/>
            <a:r>
              <a:rPr lang="en-US" altLang="en-US"/>
              <a:t>Sweat gland</a:t>
            </a:r>
          </a:p>
        </p:txBody>
      </p:sp>
      <p:sp>
        <p:nvSpPr>
          <p:cNvPr id="40966" name="Line 6"/>
          <p:cNvSpPr>
            <a:spLocks noChangeShapeType="1"/>
          </p:cNvSpPr>
          <p:nvPr/>
        </p:nvSpPr>
        <p:spPr bwMode="auto">
          <a:xfrm rot="10800000">
            <a:off x="4654550" y="5562600"/>
            <a:ext cx="99060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7" name="Line 7"/>
          <p:cNvSpPr>
            <a:spLocks noChangeShapeType="1"/>
          </p:cNvSpPr>
          <p:nvPr/>
        </p:nvSpPr>
        <p:spPr bwMode="auto">
          <a:xfrm rot="10800000">
            <a:off x="6254750" y="4876800"/>
            <a:ext cx="99060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8" name="Line 8"/>
          <p:cNvSpPr>
            <a:spLocks noChangeShapeType="1"/>
          </p:cNvSpPr>
          <p:nvPr/>
        </p:nvSpPr>
        <p:spPr bwMode="auto">
          <a:xfrm>
            <a:off x="1682750" y="3048000"/>
            <a:ext cx="99060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9" name="Text Box 9"/>
          <p:cNvSpPr txBox="1">
            <a:spLocks noChangeArrowheads="1"/>
          </p:cNvSpPr>
          <p:nvPr/>
        </p:nvSpPr>
        <p:spPr bwMode="auto">
          <a:xfrm>
            <a:off x="539750" y="2286000"/>
            <a:ext cx="1517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Eccrine</a:t>
            </a:r>
          </a:p>
          <a:p>
            <a:pPr eaLnBrk="1" hangingPunct="1"/>
            <a:r>
              <a:rPr lang="en-US" altLang="en-US"/>
              <a:t>Sweat gland</a:t>
            </a:r>
          </a:p>
        </p:txBody>
      </p:sp>
      <p:sp>
        <p:nvSpPr>
          <p:cNvPr id="40970" name="Line 10"/>
          <p:cNvSpPr>
            <a:spLocks noChangeShapeType="1"/>
          </p:cNvSpPr>
          <p:nvPr/>
        </p:nvSpPr>
        <p:spPr bwMode="auto">
          <a:xfrm rot="10800000" flipH="1">
            <a:off x="2520950" y="3962400"/>
            <a:ext cx="1600200" cy="2209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1" name="Text Box 11"/>
          <p:cNvSpPr txBox="1">
            <a:spLocks noChangeArrowheads="1"/>
          </p:cNvSpPr>
          <p:nvPr/>
        </p:nvSpPr>
        <p:spPr bwMode="auto">
          <a:xfrm>
            <a:off x="768350" y="6172200"/>
            <a:ext cx="2063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Sebaceous gland</a:t>
            </a:r>
          </a:p>
        </p:txBody>
      </p:sp>
      <p:sp>
        <p:nvSpPr>
          <p:cNvPr id="40972" name="Line 12"/>
          <p:cNvSpPr>
            <a:spLocks noChangeShapeType="1"/>
          </p:cNvSpPr>
          <p:nvPr/>
        </p:nvSpPr>
        <p:spPr bwMode="auto">
          <a:xfrm rot="10800000" flipH="1">
            <a:off x="1682750" y="3962400"/>
            <a:ext cx="2133600" cy="1143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3" name="Text Box 13"/>
          <p:cNvSpPr txBox="1">
            <a:spLocks noChangeArrowheads="1"/>
          </p:cNvSpPr>
          <p:nvPr/>
        </p:nvSpPr>
        <p:spPr bwMode="auto">
          <a:xfrm>
            <a:off x="768350" y="5029200"/>
            <a:ext cx="1479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Arrector pili</a:t>
            </a:r>
          </a:p>
          <a:p>
            <a:pPr eaLnBrk="1" hangingPunct="1"/>
            <a:r>
              <a:rPr lang="en-US" altLang="en-US"/>
              <a:t>muscle</a:t>
            </a:r>
          </a:p>
        </p:txBody>
      </p:sp>
      <p:sp>
        <p:nvSpPr>
          <p:cNvPr id="40974" name="Text Box 14"/>
          <p:cNvSpPr txBox="1">
            <a:spLocks noChangeArrowheads="1"/>
          </p:cNvSpPr>
          <p:nvPr/>
        </p:nvSpPr>
        <p:spPr bwMode="auto">
          <a:xfrm>
            <a:off x="6781800" y="1066800"/>
            <a:ext cx="2063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*also nails and</a:t>
            </a:r>
          </a:p>
          <a:p>
            <a:pPr eaLnBrk="1" hangingPunct="1"/>
            <a:r>
              <a:rPr lang="en-US" altLang="en-US"/>
              <a:t>mammary glands</a:t>
            </a:r>
          </a:p>
        </p:txBody>
      </p:sp>
      <p:sp>
        <p:nvSpPr>
          <p:cNvPr id="40975" name="Oval 15"/>
          <p:cNvSpPr>
            <a:spLocks noChangeArrowheads="1"/>
          </p:cNvSpPr>
          <p:nvPr/>
        </p:nvSpPr>
        <p:spPr bwMode="auto">
          <a:xfrm>
            <a:off x="609600" y="6172200"/>
            <a:ext cx="2286000" cy="381000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exocrineglan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5" y="1377950"/>
            <a:ext cx="3765550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 descr="Atlas7"/>
          <p:cNvPicPr>
            <a:picLocks noChangeAspect="1" noChangeArrowheads="1"/>
          </p:cNvPicPr>
          <p:nvPr/>
        </p:nvPicPr>
        <p:blipFill>
          <a:blip r:embed="rId3">
            <a:lum bright="26000" contras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685800"/>
            <a:ext cx="3913187" cy="598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2794000" y="76200"/>
            <a:ext cx="35226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200" b="0"/>
              <a:t>Sebaceous glands</a:t>
            </a:r>
          </a:p>
        </p:txBody>
      </p:sp>
      <p:sp>
        <p:nvSpPr>
          <p:cNvPr id="41989" name="Oval 5"/>
          <p:cNvSpPr>
            <a:spLocks noChangeArrowheads="1"/>
          </p:cNvSpPr>
          <p:nvPr/>
        </p:nvSpPr>
        <p:spPr bwMode="auto">
          <a:xfrm>
            <a:off x="7359650" y="1606550"/>
            <a:ext cx="1066800" cy="304800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4572000" y="5105400"/>
            <a:ext cx="4248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0"/>
              <a:t>sebocytes secrete sebum: triglycerides, </a:t>
            </a:r>
          </a:p>
          <a:p>
            <a:pPr eaLnBrk="1" hangingPunct="1"/>
            <a:r>
              <a:rPr lang="en-US" altLang="en-US" b="0"/>
              <a:t>	fatty acids, waxes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ROSS-PL-41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788" y="1371600"/>
            <a:ext cx="3300412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2846388" y="406400"/>
            <a:ext cx="331946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200" b="0"/>
              <a:t>Sebaceous gland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14_013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>
            <a:fillRect/>
          </a:stretch>
        </p:blipFill>
        <p:spPr bwMode="auto">
          <a:xfrm>
            <a:off x="2139950" y="1143000"/>
            <a:ext cx="5110163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1676400" y="411163"/>
            <a:ext cx="44021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b="0"/>
              <a:t>Epidermal Appendages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5797550" y="5867400"/>
            <a:ext cx="1416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Hair follicle</a:t>
            </a:r>
          </a:p>
        </p:txBody>
      </p:sp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7321550" y="5181600"/>
            <a:ext cx="1517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Apocrine</a:t>
            </a:r>
          </a:p>
          <a:p>
            <a:pPr eaLnBrk="1" hangingPunct="1"/>
            <a:r>
              <a:rPr lang="en-US" altLang="en-US"/>
              <a:t>Sweat gland</a:t>
            </a:r>
          </a:p>
        </p:txBody>
      </p:sp>
      <p:sp>
        <p:nvSpPr>
          <p:cNvPr id="44038" name="Line 6"/>
          <p:cNvSpPr>
            <a:spLocks noChangeShapeType="1"/>
          </p:cNvSpPr>
          <p:nvPr/>
        </p:nvSpPr>
        <p:spPr bwMode="auto">
          <a:xfrm rot="10800000">
            <a:off x="4654550" y="5562600"/>
            <a:ext cx="99060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9" name="Line 7"/>
          <p:cNvSpPr>
            <a:spLocks noChangeShapeType="1"/>
          </p:cNvSpPr>
          <p:nvPr/>
        </p:nvSpPr>
        <p:spPr bwMode="auto">
          <a:xfrm rot="10800000">
            <a:off x="6254750" y="4876800"/>
            <a:ext cx="99060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0" name="Line 8"/>
          <p:cNvSpPr>
            <a:spLocks noChangeShapeType="1"/>
          </p:cNvSpPr>
          <p:nvPr/>
        </p:nvSpPr>
        <p:spPr bwMode="auto">
          <a:xfrm>
            <a:off x="1682750" y="3048000"/>
            <a:ext cx="99060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1" name="Text Box 9"/>
          <p:cNvSpPr txBox="1">
            <a:spLocks noChangeArrowheads="1"/>
          </p:cNvSpPr>
          <p:nvPr/>
        </p:nvSpPr>
        <p:spPr bwMode="auto">
          <a:xfrm>
            <a:off x="539750" y="2286000"/>
            <a:ext cx="1517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Eccrine</a:t>
            </a:r>
          </a:p>
          <a:p>
            <a:pPr eaLnBrk="1" hangingPunct="1"/>
            <a:r>
              <a:rPr lang="en-US" altLang="en-US"/>
              <a:t>Sweat gland</a:t>
            </a:r>
          </a:p>
        </p:txBody>
      </p:sp>
      <p:sp>
        <p:nvSpPr>
          <p:cNvPr id="44042" name="Line 10"/>
          <p:cNvSpPr>
            <a:spLocks noChangeShapeType="1"/>
          </p:cNvSpPr>
          <p:nvPr/>
        </p:nvSpPr>
        <p:spPr bwMode="auto">
          <a:xfrm rot="10800000" flipH="1">
            <a:off x="2520950" y="3962400"/>
            <a:ext cx="1600200" cy="2209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3" name="Text Box 11"/>
          <p:cNvSpPr txBox="1">
            <a:spLocks noChangeArrowheads="1"/>
          </p:cNvSpPr>
          <p:nvPr/>
        </p:nvSpPr>
        <p:spPr bwMode="auto">
          <a:xfrm>
            <a:off x="768350" y="6172200"/>
            <a:ext cx="2063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Sebaceous gland</a:t>
            </a:r>
          </a:p>
        </p:txBody>
      </p:sp>
      <p:sp>
        <p:nvSpPr>
          <p:cNvPr id="44044" name="Line 12"/>
          <p:cNvSpPr>
            <a:spLocks noChangeShapeType="1"/>
          </p:cNvSpPr>
          <p:nvPr/>
        </p:nvSpPr>
        <p:spPr bwMode="auto">
          <a:xfrm rot="10800000" flipH="1">
            <a:off x="1682750" y="3962400"/>
            <a:ext cx="2133600" cy="1143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5" name="Text Box 13"/>
          <p:cNvSpPr txBox="1">
            <a:spLocks noChangeArrowheads="1"/>
          </p:cNvSpPr>
          <p:nvPr/>
        </p:nvSpPr>
        <p:spPr bwMode="auto">
          <a:xfrm>
            <a:off x="768350" y="5029200"/>
            <a:ext cx="1479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Arrector pili</a:t>
            </a:r>
          </a:p>
          <a:p>
            <a:pPr eaLnBrk="1" hangingPunct="1"/>
            <a:r>
              <a:rPr lang="en-US" altLang="en-US"/>
              <a:t>muscle</a:t>
            </a:r>
          </a:p>
        </p:txBody>
      </p:sp>
      <p:sp>
        <p:nvSpPr>
          <p:cNvPr id="44046" name="Text Box 14"/>
          <p:cNvSpPr txBox="1">
            <a:spLocks noChangeArrowheads="1"/>
          </p:cNvSpPr>
          <p:nvPr/>
        </p:nvSpPr>
        <p:spPr bwMode="auto">
          <a:xfrm>
            <a:off x="6781800" y="1066800"/>
            <a:ext cx="2063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*also nails and</a:t>
            </a:r>
          </a:p>
          <a:p>
            <a:pPr eaLnBrk="1" hangingPunct="1"/>
            <a:r>
              <a:rPr lang="en-US" altLang="en-US"/>
              <a:t>mammary glands</a:t>
            </a:r>
          </a:p>
        </p:txBody>
      </p:sp>
      <p:sp>
        <p:nvSpPr>
          <p:cNvPr id="44047" name="Oval 15"/>
          <p:cNvSpPr>
            <a:spLocks noChangeArrowheads="1"/>
          </p:cNvSpPr>
          <p:nvPr/>
        </p:nvSpPr>
        <p:spPr bwMode="auto">
          <a:xfrm>
            <a:off x="7239000" y="5105400"/>
            <a:ext cx="1600200" cy="838200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 descr="14_0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1" b="15086"/>
          <a:stretch>
            <a:fillRect/>
          </a:stretch>
        </p:blipFill>
        <p:spPr bwMode="auto">
          <a:xfrm>
            <a:off x="76200" y="609600"/>
            <a:ext cx="5035550" cy="622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 Box 4"/>
          <p:cNvSpPr txBox="1">
            <a:spLocks noChangeArrowheads="1"/>
          </p:cNvSpPr>
          <p:nvPr/>
        </p:nvSpPr>
        <p:spPr bwMode="auto">
          <a:xfrm>
            <a:off x="2333625" y="277813"/>
            <a:ext cx="44259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b="0"/>
              <a:t>Apocrine Sweat Glands</a:t>
            </a:r>
          </a:p>
        </p:txBody>
      </p:sp>
      <p:grpSp>
        <p:nvGrpSpPr>
          <p:cNvPr id="45060" name="Group 2"/>
          <p:cNvGrpSpPr>
            <a:grpSpLocks/>
          </p:cNvGrpSpPr>
          <p:nvPr/>
        </p:nvGrpSpPr>
        <p:grpSpPr bwMode="auto">
          <a:xfrm>
            <a:off x="4992688" y="1219200"/>
            <a:ext cx="3765550" cy="3117850"/>
            <a:chOff x="4992688" y="2049463"/>
            <a:chExt cx="3765550" cy="3117850"/>
          </a:xfrm>
        </p:grpSpPr>
        <p:pic>
          <p:nvPicPr>
            <p:cNvPr id="45062" name="Picture 2" descr="exocrinegland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2688" y="2049463"/>
              <a:ext cx="3765550" cy="3117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5063" name="Group 1"/>
            <p:cNvGrpSpPr>
              <a:grpSpLocks/>
            </p:cNvGrpSpPr>
            <p:nvPr/>
          </p:nvGrpSpPr>
          <p:grpSpPr bwMode="auto">
            <a:xfrm>
              <a:off x="5213350" y="2270125"/>
              <a:ext cx="2193925" cy="304800"/>
              <a:chOff x="5213350" y="2270125"/>
              <a:chExt cx="2193925" cy="304800"/>
            </a:xfrm>
          </p:grpSpPr>
          <p:sp>
            <p:nvSpPr>
              <p:cNvPr id="45064" name="Oval 5"/>
              <p:cNvSpPr>
                <a:spLocks noChangeArrowheads="1"/>
              </p:cNvSpPr>
              <p:nvPr/>
            </p:nvSpPr>
            <p:spPr bwMode="auto">
              <a:xfrm>
                <a:off x="5213350" y="2270125"/>
                <a:ext cx="990600" cy="304800"/>
              </a:xfrm>
              <a:prstGeom prst="ellips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grpSp>
            <p:nvGrpSpPr>
              <p:cNvPr id="45065" name="Group 6"/>
              <p:cNvGrpSpPr>
                <a:grpSpLocks/>
              </p:cNvGrpSpPr>
              <p:nvPr/>
            </p:nvGrpSpPr>
            <p:grpSpPr bwMode="auto">
              <a:xfrm>
                <a:off x="6645275" y="2330450"/>
                <a:ext cx="762000" cy="228600"/>
                <a:chOff x="3744" y="3552"/>
                <a:chExt cx="480" cy="144"/>
              </a:xfrm>
            </p:grpSpPr>
            <p:sp>
              <p:nvSpPr>
                <p:cNvPr id="45066" name="Line 7"/>
                <p:cNvSpPr>
                  <a:spLocks noChangeShapeType="1"/>
                </p:cNvSpPr>
                <p:nvPr/>
              </p:nvSpPr>
              <p:spPr bwMode="auto">
                <a:xfrm>
                  <a:off x="3744" y="3552"/>
                  <a:ext cx="480" cy="144"/>
                </a:xfrm>
                <a:prstGeom prst="line">
                  <a:avLst/>
                </a:pr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067" name="Line 8"/>
                <p:cNvSpPr>
                  <a:spLocks noChangeShapeType="1"/>
                </p:cNvSpPr>
                <p:nvPr/>
              </p:nvSpPr>
              <p:spPr bwMode="auto">
                <a:xfrm flipV="1">
                  <a:off x="3744" y="3552"/>
                  <a:ext cx="480" cy="144"/>
                </a:xfrm>
                <a:prstGeom prst="line">
                  <a:avLst/>
                </a:pr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45061" name="Text Box 9"/>
          <p:cNvSpPr txBox="1">
            <a:spLocks noChangeArrowheads="1"/>
          </p:cNvSpPr>
          <p:nvPr/>
        </p:nvSpPr>
        <p:spPr bwMode="auto">
          <a:xfrm>
            <a:off x="5165725" y="4876800"/>
            <a:ext cx="3621088" cy="147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0"/>
              <a:t>secrete a mixture of carbs, lipids, </a:t>
            </a:r>
          </a:p>
          <a:p>
            <a:pPr eaLnBrk="1" hangingPunct="1"/>
            <a:r>
              <a:rPr lang="en-US" altLang="en-US" b="0"/>
              <a:t> protein and ammonia</a:t>
            </a:r>
          </a:p>
          <a:p>
            <a:pPr eaLnBrk="1" hangingPunct="1"/>
            <a:endParaRPr lang="en-US" altLang="en-US" b="0"/>
          </a:p>
          <a:p>
            <a:pPr eaLnBrk="1" hangingPunct="1"/>
            <a:r>
              <a:rPr lang="en-US" altLang="en-US" b="0"/>
              <a:t>secrete in response to emotional</a:t>
            </a:r>
          </a:p>
          <a:p>
            <a:pPr eaLnBrk="1" hangingPunct="1"/>
            <a:r>
              <a:rPr lang="en-US" altLang="en-US" b="0"/>
              <a:t>	stimuli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2333625" y="277813"/>
            <a:ext cx="44259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b="0"/>
              <a:t>Apocrine Sweat Glands</a:t>
            </a:r>
          </a:p>
        </p:txBody>
      </p:sp>
      <p:pic>
        <p:nvPicPr>
          <p:cNvPr id="46083" name="Picture 3" descr="ROSS-PL-40a-ins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24000"/>
            <a:ext cx="4305300" cy="428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5562600" y="2667000"/>
            <a:ext cx="3057525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0"/>
              <a:t>simple cuboidal or columnar</a:t>
            </a:r>
          </a:p>
          <a:p>
            <a:pPr eaLnBrk="1" hangingPunct="1"/>
            <a:r>
              <a:rPr lang="en-US" altLang="en-US" b="0"/>
              <a:t>secretory cells and</a:t>
            </a:r>
          </a:p>
          <a:p>
            <a:pPr eaLnBrk="1" hangingPunct="1"/>
            <a:r>
              <a:rPr lang="en-US" altLang="en-US" b="0"/>
              <a:t>myoepithelial cells</a:t>
            </a:r>
          </a:p>
          <a:p>
            <a:pPr eaLnBrk="1" hangingPunct="1"/>
            <a:endParaRPr lang="en-US" altLang="en-US" b="0"/>
          </a:p>
          <a:p>
            <a:pPr eaLnBrk="1" hangingPunct="1"/>
            <a:r>
              <a:rPr lang="en-US" altLang="en-US" b="0"/>
              <a:t>ducts are str. cuboidal</a:t>
            </a:r>
          </a:p>
          <a:p>
            <a:pPr eaLnBrk="1" hangingPunct="1"/>
            <a:endParaRPr lang="en-US" altLang="en-US" b="0"/>
          </a:p>
          <a:p>
            <a:pPr eaLnBrk="1" hangingPunct="1"/>
            <a:r>
              <a:rPr lang="en-US" altLang="en-US" b="0"/>
              <a:t>ceruminous glands of ear</a:t>
            </a:r>
          </a:p>
          <a:p>
            <a:pPr eaLnBrk="1" hangingPunct="1"/>
            <a:r>
              <a:rPr lang="en-US" altLang="en-US" b="0"/>
              <a:t>glands of Moll of eyelashes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14_013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>
            <a:fillRect/>
          </a:stretch>
        </p:blipFill>
        <p:spPr bwMode="auto">
          <a:xfrm>
            <a:off x="2139950" y="1143000"/>
            <a:ext cx="5110163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1676400" y="411163"/>
            <a:ext cx="44021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b="0"/>
              <a:t>Epidermal Appendages</a:t>
            </a:r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5797550" y="5867400"/>
            <a:ext cx="1416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Hair follicle</a:t>
            </a:r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7321550" y="5181600"/>
            <a:ext cx="1517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Apocrine</a:t>
            </a:r>
          </a:p>
          <a:p>
            <a:pPr eaLnBrk="1" hangingPunct="1"/>
            <a:r>
              <a:rPr lang="en-US" altLang="en-US"/>
              <a:t>Sweat gland</a:t>
            </a:r>
          </a:p>
        </p:txBody>
      </p:sp>
      <p:sp>
        <p:nvSpPr>
          <p:cNvPr id="47110" name="Line 6"/>
          <p:cNvSpPr>
            <a:spLocks noChangeShapeType="1"/>
          </p:cNvSpPr>
          <p:nvPr/>
        </p:nvSpPr>
        <p:spPr bwMode="auto">
          <a:xfrm rot="10800000">
            <a:off x="4654550" y="5562600"/>
            <a:ext cx="99060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1" name="Line 7"/>
          <p:cNvSpPr>
            <a:spLocks noChangeShapeType="1"/>
          </p:cNvSpPr>
          <p:nvPr/>
        </p:nvSpPr>
        <p:spPr bwMode="auto">
          <a:xfrm rot="10800000">
            <a:off x="6254750" y="4876800"/>
            <a:ext cx="99060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2" name="Line 8"/>
          <p:cNvSpPr>
            <a:spLocks noChangeShapeType="1"/>
          </p:cNvSpPr>
          <p:nvPr/>
        </p:nvSpPr>
        <p:spPr bwMode="auto">
          <a:xfrm>
            <a:off x="1682750" y="3048000"/>
            <a:ext cx="99060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3" name="Text Box 9"/>
          <p:cNvSpPr txBox="1">
            <a:spLocks noChangeArrowheads="1"/>
          </p:cNvSpPr>
          <p:nvPr/>
        </p:nvSpPr>
        <p:spPr bwMode="auto">
          <a:xfrm>
            <a:off x="539750" y="2286000"/>
            <a:ext cx="1517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Eccrine</a:t>
            </a:r>
          </a:p>
          <a:p>
            <a:pPr eaLnBrk="1" hangingPunct="1"/>
            <a:r>
              <a:rPr lang="en-US" altLang="en-US"/>
              <a:t>Sweat gland</a:t>
            </a:r>
          </a:p>
        </p:txBody>
      </p:sp>
      <p:sp>
        <p:nvSpPr>
          <p:cNvPr id="47114" name="Line 10"/>
          <p:cNvSpPr>
            <a:spLocks noChangeShapeType="1"/>
          </p:cNvSpPr>
          <p:nvPr/>
        </p:nvSpPr>
        <p:spPr bwMode="auto">
          <a:xfrm rot="10800000" flipH="1">
            <a:off x="2520950" y="3962400"/>
            <a:ext cx="1600200" cy="2209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5" name="Text Box 11"/>
          <p:cNvSpPr txBox="1">
            <a:spLocks noChangeArrowheads="1"/>
          </p:cNvSpPr>
          <p:nvPr/>
        </p:nvSpPr>
        <p:spPr bwMode="auto">
          <a:xfrm>
            <a:off x="768350" y="6172200"/>
            <a:ext cx="2063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Sebaceous gland</a:t>
            </a:r>
          </a:p>
        </p:txBody>
      </p:sp>
      <p:sp>
        <p:nvSpPr>
          <p:cNvPr id="47116" name="Line 12"/>
          <p:cNvSpPr>
            <a:spLocks noChangeShapeType="1"/>
          </p:cNvSpPr>
          <p:nvPr/>
        </p:nvSpPr>
        <p:spPr bwMode="auto">
          <a:xfrm rot="10800000" flipH="1">
            <a:off x="1682750" y="3962400"/>
            <a:ext cx="2133600" cy="1143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7" name="Text Box 13"/>
          <p:cNvSpPr txBox="1">
            <a:spLocks noChangeArrowheads="1"/>
          </p:cNvSpPr>
          <p:nvPr/>
        </p:nvSpPr>
        <p:spPr bwMode="auto">
          <a:xfrm>
            <a:off x="768350" y="5029200"/>
            <a:ext cx="1479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Arrector pili</a:t>
            </a:r>
          </a:p>
          <a:p>
            <a:pPr eaLnBrk="1" hangingPunct="1"/>
            <a:r>
              <a:rPr lang="en-US" altLang="en-US"/>
              <a:t>muscle</a:t>
            </a:r>
          </a:p>
        </p:txBody>
      </p:sp>
      <p:sp>
        <p:nvSpPr>
          <p:cNvPr id="47118" name="Text Box 14"/>
          <p:cNvSpPr txBox="1">
            <a:spLocks noChangeArrowheads="1"/>
          </p:cNvSpPr>
          <p:nvPr/>
        </p:nvSpPr>
        <p:spPr bwMode="auto">
          <a:xfrm>
            <a:off x="6781800" y="1066800"/>
            <a:ext cx="2063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*also nails and</a:t>
            </a:r>
          </a:p>
          <a:p>
            <a:pPr eaLnBrk="1" hangingPunct="1"/>
            <a:r>
              <a:rPr lang="en-US" altLang="en-US"/>
              <a:t>mammary glands</a:t>
            </a:r>
          </a:p>
        </p:txBody>
      </p:sp>
      <p:sp>
        <p:nvSpPr>
          <p:cNvPr id="47119" name="Oval 15"/>
          <p:cNvSpPr>
            <a:spLocks noChangeArrowheads="1"/>
          </p:cNvSpPr>
          <p:nvPr/>
        </p:nvSpPr>
        <p:spPr bwMode="auto">
          <a:xfrm>
            <a:off x="352425" y="2224088"/>
            <a:ext cx="1905000" cy="762000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3"/>
          <p:cNvSpPr txBox="1">
            <a:spLocks noChangeArrowheads="1"/>
          </p:cNvSpPr>
          <p:nvPr/>
        </p:nvSpPr>
        <p:spPr bwMode="auto">
          <a:xfrm>
            <a:off x="2544763" y="228600"/>
            <a:ext cx="41783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b="0"/>
              <a:t>Eccrine Sweat Glands</a:t>
            </a:r>
          </a:p>
        </p:txBody>
      </p:sp>
      <p:grpSp>
        <p:nvGrpSpPr>
          <p:cNvPr id="48131" name="Group 1"/>
          <p:cNvGrpSpPr>
            <a:grpSpLocks/>
          </p:cNvGrpSpPr>
          <p:nvPr/>
        </p:nvGrpSpPr>
        <p:grpSpPr bwMode="auto">
          <a:xfrm>
            <a:off x="4648200" y="1447800"/>
            <a:ext cx="3765550" cy="3117850"/>
            <a:chOff x="4648200" y="2063750"/>
            <a:chExt cx="3765550" cy="3117850"/>
          </a:xfrm>
        </p:grpSpPr>
        <p:pic>
          <p:nvPicPr>
            <p:cNvPr id="48134" name="Picture 2" descr="exocrinegland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2063750"/>
              <a:ext cx="3765550" cy="3117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35" name="Oval 4"/>
            <p:cNvSpPr>
              <a:spLocks noChangeArrowheads="1"/>
            </p:cNvSpPr>
            <p:nvPr/>
          </p:nvSpPr>
          <p:spPr bwMode="auto">
            <a:xfrm>
              <a:off x="4876800" y="2286000"/>
              <a:ext cx="990600" cy="30480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pic>
        <p:nvPicPr>
          <p:cNvPr id="48132" name="Picture 5" descr="14_0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8" t="4114" r="15298" b="15086"/>
          <a:stretch>
            <a:fillRect/>
          </a:stretch>
        </p:blipFill>
        <p:spPr bwMode="auto">
          <a:xfrm>
            <a:off x="685800" y="935038"/>
            <a:ext cx="3649663" cy="592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TextBox 2"/>
          <p:cNvSpPr txBox="1">
            <a:spLocks noChangeArrowheads="1"/>
          </p:cNvSpPr>
          <p:nvPr/>
        </p:nvSpPr>
        <p:spPr bwMode="auto">
          <a:xfrm>
            <a:off x="4724400" y="5029200"/>
            <a:ext cx="4198938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0"/>
              <a:t>secrete in response to increased</a:t>
            </a:r>
          </a:p>
          <a:p>
            <a:pPr eaLnBrk="1" hangingPunct="1"/>
            <a:r>
              <a:rPr lang="en-US" altLang="en-US" b="0"/>
              <a:t>	body temp or emotional stress</a:t>
            </a:r>
          </a:p>
          <a:p>
            <a:pPr eaLnBrk="1" hangingPunct="1"/>
            <a:endParaRPr lang="en-US" altLang="en-US" b="0"/>
          </a:p>
          <a:p>
            <a:pPr eaLnBrk="1" hangingPunct="1"/>
            <a:r>
              <a:rPr lang="en-US" altLang="en-US" b="0"/>
              <a:t>contains water, salt, lactate, urea, and </a:t>
            </a:r>
          </a:p>
          <a:p>
            <a:pPr eaLnBrk="1" hangingPunct="1"/>
            <a:r>
              <a:rPr lang="en-US" altLang="en-US" b="0"/>
              <a:t>	ammonia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S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73138"/>
            <a:ext cx="8229600" cy="550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2438400" y="277813"/>
            <a:ext cx="41783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b="0"/>
              <a:t>Eccrine Sweat Glands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3365500" y="381000"/>
            <a:ext cx="23495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200" b="0"/>
              <a:t>Hypodermis</a:t>
            </a:r>
          </a:p>
        </p:txBody>
      </p:sp>
      <p:pic>
        <p:nvPicPr>
          <p:cNvPr id="50179" name="Picture 3" descr="skin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8" y="990600"/>
            <a:ext cx="701992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Oval 4"/>
          <p:cNvSpPr>
            <a:spLocks noChangeArrowheads="1"/>
          </p:cNvSpPr>
          <p:nvPr/>
        </p:nvSpPr>
        <p:spPr bwMode="auto">
          <a:xfrm>
            <a:off x="6629400" y="4953000"/>
            <a:ext cx="1143000" cy="304800"/>
          </a:xfrm>
          <a:prstGeom prst="ellips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7"/>
          <p:cNvSpPr txBox="1">
            <a:spLocks noChangeArrowheads="1"/>
          </p:cNvSpPr>
          <p:nvPr/>
        </p:nvSpPr>
        <p:spPr bwMode="auto">
          <a:xfrm>
            <a:off x="3152775" y="228600"/>
            <a:ext cx="27559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b="0"/>
              <a:t>Layers of Skin</a:t>
            </a:r>
          </a:p>
        </p:txBody>
      </p:sp>
      <p:grpSp>
        <p:nvGrpSpPr>
          <p:cNvPr id="6147" name="Group 1"/>
          <p:cNvGrpSpPr>
            <a:grpSpLocks/>
          </p:cNvGrpSpPr>
          <p:nvPr/>
        </p:nvGrpSpPr>
        <p:grpSpPr bwMode="auto">
          <a:xfrm>
            <a:off x="533400" y="990600"/>
            <a:ext cx="8058150" cy="5486400"/>
            <a:chOff x="1062038" y="990600"/>
            <a:chExt cx="8058150" cy="5486400"/>
          </a:xfrm>
        </p:grpSpPr>
        <p:pic>
          <p:nvPicPr>
            <p:cNvPr id="6148" name="Picture 6" descr="skin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2038" y="990600"/>
              <a:ext cx="7019925" cy="548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49" name="Oval 8"/>
            <p:cNvSpPr>
              <a:spLocks noChangeArrowheads="1"/>
            </p:cNvSpPr>
            <p:nvPr/>
          </p:nvSpPr>
          <p:spPr bwMode="auto">
            <a:xfrm>
              <a:off x="6567488" y="2333625"/>
              <a:ext cx="1143000" cy="304800"/>
            </a:xfrm>
            <a:prstGeom prst="ellips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150" name="Oval 9"/>
            <p:cNvSpPr>
              <a:spLocks noChangeArrowheads="1"/>
            </p:cNvSpPr>
            <p:nvPr/>
          </p:nvSpPr>
          <p:spPr bwMode="auto">
            <a:xfrm>
              <a:off x="6477000" y="3624263"/>
              <a:ext cx="1143000" cy="304800"/>
            </a:xfrm>
            <a:prstGeom prst="ellips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151" name="Oval 10"/>
            <p:cNvSpPr>
              <a:spLocks noChangeArrowheads="1"/>
            </p:cNvSpPr>
            <p:nvPr/>
          </p:nvSpPr>
          <p:spPr bwMode="auto">
            <a:xfrm>
              <a:off x="6629400" y="4953000"/>
              <a:ext cx="1143000" cy="304800"/>
            </a:xfrm>
            <a:prstGeom prst="ellips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152" name="Text Box 11"/>
            <p:cNvSpPr txBox="1">
              <a:spLocks noChangeArrowheads="1"/>
            </p:cNvSpPr>
            <p:nvPr/>
          </p:nvSpPr>
          <p:spPr bwMode="auto">
            <a:xfrm>
              <a:off x="7696200" y="2438400"/>
              <a:ext cx="1325563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400" b="0"/>
                <a:t>from ectoderm</a:t>
              </a:r>
            </a:p>
          </p:txBody>
        </p:sp>
        <p:sp>
          <p:nvSpPr>
            <p:cNvPr id="6153" name="Text Box 12"/>
            <p:cNvSpPr txBox="1">
              <a:spLocks noChangeArrowheads="1"/>
            </p:cNvSpPr>
            <p:nvPr/>
          </p:nvSpPr>
          <p:spPr bwMode="auto">
            <a:xfrm>
              <a:off x="7696200" y="3657600"/>
              <a:ext cx="1423988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400" b="0"/>
                <a:t>from mesoderm</a:t>
              </a:r>
            </a:p>
          </p:txBody>
        </p:sp>
        <p:sp>
          <p:nvSpPr>
            <p:cNvPr id="6154" name="Text Box 12"/>
            <p:cNvSpPr txBox="1">
              <a:spLocks noChangeArrowheads="1"/>
            </p:cNvSpPr>
            <p:nvPr/>
          </p:nvSpPr>
          <p:spPr bwMode="auto">
            <a:xfrm>
              <a:off x="7376196" y="5257800"/>
              <a:ext cx="1539204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400" b="0"/>
                <a:t>superficial fascia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3365500" y="381000"/>
            <a:ext cx="23495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200" b="0"/>
              <a:t>Hypodermis</a:t>
            </a:r>
          </a:p>
        </p:txBody>
      </p:sp>
      <p:pic>
        <p:nvPicPr>
          <p:cNvPr id="51203" name="Picture 3" descr="14_013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0"/>
          <a:stretch>
            <a:fillRect/>
          </a:stretch>
        </p:blipFill>
        <p:spPr bwMode="auto">
          <a:xfrm>
            <a:off x="1314450" y="1014413"/>
            <a:ext cx="4762500" cy="538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AutoShape 4"/>
          <p:cNvSpPr>
            <a:spLocks/>
          </p:cNvSpPr>
          <p:nvPr/>
        </p:nvSpPr>
        <p:spPr bwMode="auto">
          <a:xfrm>
            <a:off x="5810250" y="1524000"/>
            <a:ext cx="381000" cy="1981200"/>
          </a:xfrm>
          <a:prstGeom prst="rightBrace">
            <a:avLst>
              <a:gd name="adj1" fmla="val 43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205" name="AutoShape 5"/>
          <p:cNvSpPr>
            <a:spLocks/>
          </p:cNvSpPr>
          <p:nvPr/>
        </p:nvSpPr>
        <p:spPr bwMode="auto">
          <a:xfrm>
            <a:off x="5810250" y="3581400"/>
            <a:ext cx="381000" cy="2743200"/>
          </a:xfrm>
          <a:prstGeom prst="rightBrace">
            <a:avLst>
              <a:gd name="adj1" fmla="val 60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6191250" y="2300288"/>
            <a:ext cx="958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Dermis</a:t>
            </a:r>
          </a:p>
        </p:txBody>
      </p:sp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6191250" y="4760913"/>
            <a:ext cx="1504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Hypodermis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3200400" y="396875"/>
            <a:ext cx="26193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/>
              <a:t>Major Points</a:t>
            </a:r>
          </a:p>
        </p:txBody>
      </p: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304800" y="1371600"/>
            <a:ext cx="8223250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/>
              <a:t>The dermis is a dense irregular connective tissue with dermal </a:t>
            </a:r>
          </a:p>
          <a:p>
            <a:pPr eaLnBrk="1" hangingPunct="1"/>
            <a:r>
              <a:rPr lang="en-US" altLang="en-US" sz="2000"/>
              <a:t>	papillae that contain capillaries</a:t>
            </a:r>
          </a:p>
          <a:p>
            <a:pPr eaLnBrk="1" hangingPunct="1"/>
            <a:endParaRPr lang="en-US" altLang="en-US" sz="2000"/>
          </a:p>
          <a:p>
            <a:pPr eaLnBrk="1" hangingPunct="1"/>
            <a:r>
              <a:rPr lang="en-US" altLang="en-US" sz="2000"/>
              <a:t>Many types of nerve endings are found in different parts of the </a:t>
            </a:r>
          </a:p>
          <a:p>
            <a:pPr eaLnBrk="1" hangingPunct="1"/>
            <a:r>
              <a:rPr lang="en-US" altLang="en-US" sz="2000"/>
              <a:t>	skin</a:t>
            </a:r>
          </a:p>
          <a:p>
            <a:pPr eaLnBrk="1" hangingPunct="1"/>
            <a:endParaRPr lang="en-US" altLang="en-US" sz="2000"/>
          </a:p>
          <a:p>
            <a:pPr eaLnBrk="1" hangingPunct="1"/>
            <a:r>
              <a:rPr lang="en-US" altLang="en-US" sz="2000"/>
              <a:t>Epidermal appendages are derived from the epidermis and include</a:t>
            </a:r>
          </a:p>
          <a:p>
            <a:pPr eaLnBrk="1" hangingPunct="1"/>
            <a:r>
              <a:rPr lang="en-US" altLang="en-US" sz="2000"/>
              <a:t>	hair follicles, apocrine sweat glands, eccrine sweat glands,</a:t>
            </a:r>
          </a:p>
          <a:p>
            <a:pPr eaLnBrk="1" hangingPunct="1"/>
            <a:r>
              <a:rPr lang="en-US" altLang="en-US" sz="2000"/>
              <a:t>	and sebaceous glands</a:t>
            </a:r>
          </a:p>
          <a:p>
            <a:pPr eaLnBrk="1" hangingPunct="1"/>
            <a:endParaRPr lang="en-US" altLang="en-US" sz="2000"/>
          </a:p>
          <a:p>
            <a:pPr eaLnBrk="1" hangingPunct="1"/>
            <a:r>
              <a:rPr lang="en-US" altLang="en-US" sz="2000"/>
              <a:t>The hypodermis is a fatty connective tissue layer that surrounds</a:t>
            </a:r>
          </a:p>
          <a:p>
            <a:pPr eaLnBrk="1" hangingPunct="1"/>
            <a:r>
              <a:rPr lang="en-US" altLang="en-US" sz="2000"/>
              <a:t>	some epidermal appendages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Goldsmit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5"/>
          <a:stretch>
            <a:fillRect/>
          </a:stretch>
        </p:blipFill>
        <p:spPr bwMode="auto">
          <a:xfrm>
            <a:off x="1400175" y="1498600"/>
            <a:ext cx="5995988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6"/>
          <p:cNvSpPr>
            <a:spLocks/>
          </p:cNvSpPr>
          <p:nvPr/>
        </p:nvSpPr>
        <p:spPr bwMode="auto">
          <a:xfrm rot="5400000">
            <a:off x="3695700" y="3314700"/>
            <a:ext cx="838200" cy="4114800"/>
          </a:xfrm>
          <a:prstGeom prst="rightBrace">
            <a:avLst>
              <a:gd name="adj1" fmla="val 40909"/>
              <a:gd name="adj2" fmla="val 49852"/>
            </a:avLst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b="0"/>
          </a:p>
        </p:txBody>
      </p:sp>
      <p:sp>
        <p:nvSpPr>
          <p:cNvPr id="7172" name="AutoShape 7"/>
          <p:cNvSpPr>
            <a:spLocks noChangeArrowheads="1"/>
          </p:cNvSpPr>
          <p:nvPr/>
        </p:nvSpPr>
        <p:spPr bwMode="auto">
          <a:xfrm>
            <a:off x="6477000" y="4953000"/>
            <a:ext cx="228600" cy="838200"/>
          </a:xfrm>
          <a:prstGeom prst="upArrow">
            <a:avLst>
              <a:gd name="adj1" fmla="val 50000"/>
              <a:gd name="adj2" fmla="val 91667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73" name="Text Box 8"/>
          <p:cNvSpPr txBox="1">
            <a:spLocks noChangeArrowheads="1"/>
          </p:cNvSpPr>
          <p:nvPr/>
        </p:nvSpPr>
        <p:spPr bwMode="auto">
          <a:xfrm>
            <a:off x="3505200" y="5867400"/>
            <a:ext cx="1303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0"/>
              <a:t>thin skin</a:t>
            </a:r>
          </a:p>
        </p:txBody>
      </p:sp>
      <p:sp>
        <p:nvSpPr>
          <p:cNvPr id="7174" name="Text Box 9"/>
          <p:cNvSpPr txBox="1">
            <a:spLocks noChangeArrowheads="1"/>
          </p:cNvSpPr>
          <p:nvPr/>
        </p:nvSpPr>
        <p:spPr bwMode="auto">
          <a:xfrm>
            <a:off x="6384925" y="5867400"/>
            <a:ext cx="1438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0"/>
              <a:t>thick skin</a:t>
            </a:r>
          </a:p>
        </p:txBody>
      </p:sp>
      <p:sp>
        <p:nvSpPr>
          <p:cNvPr id="7175" name="Text Box 10"/>
          <p:cNvSpPr txBox="1">
            <a:spLocks noChangeArrowheads="1"/>
          </p:cNvSpPr>
          <p:nvPr/>
        </p:nvSpPr>
        <p:spPr bwMode="auto">
          <a:xfrm>
            <a:off x="914400" y="304800"/>
            <a:ext cx="72882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b="0"/>
              <a:t>Thin (hairy) skin vs Thick (hairless)</a:t>
            </a:r>
            <a:r>
              <a:rPr lang="en-US" altLang="en-US" sz="3200"/>
              <a:t> </a:t>
            </a:r>
            <a:r>
              <a:rPr lang="en-US" altLang="en-US" sz="3200" b="0"/>
              <a:t>skin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Atlas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98625"/>
            <a:ext cx="45339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6" descr="Atlas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4305300" cy="35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7"/>
          <p:cNvSpPr txBox="1">
            <a:spLocks noChangeArrowheads="1"/>
          </p:cNvSpPr>
          <p:nvPr/>
        </p:nvSpPr>
        <p:spPr bwMode="auto">
          <a:xfrm>
            <a:off x="1295400" y="487363"/>
            <a:ext cx="64531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b="0"/>
              <a:t>Thin (hairy) skin</a:t>
            </a:r>
            <a:r>
              <a:rPr lang="en-US" altLang="en-US" sz="3200"/>
              <a:t> </a:t>
            </a:r>
            <a:r>
              <a:rPr lang="en-US" altLang="en-US" sz="3200" b="0"/>
              <a:t>vs Thick (hairless)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fingerpr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3101975" cy="451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5"/>
          <p:cNvSpPr txBox="1">
            <a:spLocks noChangeArrowheads="1"/>
          </p:cNvSpPr>
          <p:nvPr/>
        </p:nvSpPr>
        <p:spPr bwMode="auto">
          <a:xfrm>
            <a:off x="1919288" y="406400"/>
            <a:ext cx="519271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200" b="0"/>
              <a:t>Papillary ridges of thick skin</a:t>
            </a:r>
          </a:p>
        </p:txBody>
      </p:sp>
      <p:pic>
        <p:nvPicPr>
          <p:cNvPr id="9220" name="Picture 6" descr="ROSS-PL-38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09"/>
          <a:stretch>
            <a:fillRect/>
          </a:stretch>
        </p:blipFill>
        <p:spPr bwMode="auto">
          <a:xfrm>
            <a:off x="3984625" y="2185988"/>
            <a:ext cx="3344863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AutoShape 7"/>
          <p:cNvSpPr>
            <a:spLocks/>
          </p:cNvSpPr>
          <p:nvPr/>
        </p:nvSpPr>
        <p:spPr bwMode="auto">
          <a:xfrm>
            <a:off x="7337425" y="2262188"/>
            <a:ext cx="152400" cy="1447800"/>
          </a:xfrm>
          <a:prstGeom prst="rightBrace">
            <a:avLst>
              <a:gd name="adj1" fmla="val 791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22" name="Text Box 8"/>
          <p:cNvSpPr txBox="1">
            <a:spLocks noChangeArrowheads="1"/>
          </p:cNvSpPr>
          <p:nvPr/>
        </p:nvSpPr>
        <p:spPr bwMode="auto">
          <a:xfrm>
            <a:off x="7550150" y="2908300"/>
            <a:ext cx="1289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Epidermis</a:t>
            </a:r>
          </a:p>
        </p:txBody>
      </p:sp>
      <p:sp>
        <p:nvSpPr>
          <p:cNvPr id="9223" name="AutoShape 9"/>
          <p:cNvSpPr>
            <a:spLocks/>
          </p:cNvSpPr>
          <p:nvPr/>
        </p:nvSpPr>
        <p:spPr bwMode="auto">
          <a:xfrm>
            <a:off x="7331075" y="3773488"/>
            <a:ext cx="152400" cy="1447800"/>
          </a:xfrm>
          <a:prstGeom prst="rightBrace">
            <a:avLst>
              <a:gd name="adj1" fmla="val 791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24" name="Text Box 10"/>
          <p:cNvSpPr txBox="1">
            <a:spLocks noChangeArrowheads="1"/>
          </p:cNvSpPr>
          <p:nvPr/>
        </p:nvSpPr>
        <p:spPr bwMode="auto">
          <a:xfrm>
            <a:off x="7543800" y="4419600"/>
            <a:ext cx="958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Dermis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epilayer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1828800"/>
            <a:ext cx="7678737" cy="394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7"/>
          <p:cNvSpPr txBox="1">
            <a:spLocks noChangeArrowheads="1"/>
          </p:cNvSpPr>
          <p:nvPr/>
        </p:nvSpPr>
        <p:spPr bwMode="auto">
          <a:xfrm>
            <a:off x="2630488" y="406400"/>
            <a:ext cx="377031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200" b="0"/>
              <a:t>Layers of Epidermis</a:t>
            </a:r>
          </a:p>
        </p:txBody>
      </p:sp>
      <p:sp>
        <p:nvSpPr>
          <p:cNvPr id="10244" name="Line 8"/>
          <p:cNvSpPr>
            <a:spLocks noChangeShapeType="1"/>
          </p:cNvSpPr>
          <p:nvPr/>
        </p:nvSpPr>
        <p:spPr bwMode="auto">
          <a:xfrm rot="6000000">
            <a:off x="5183982" y="3898106"/>
            <a:ext cx="0" cy="128587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5" name="Line 9"/>
          <p:cNvSpPr>
            <a:spLocks noChangeShapeType="1"/>
          </p:cNvSpPr>
          <p:nvPr/>
        </p:nvSpPr>
        <p:spPr bwMode="auto">
          <a:xfrm>
            <a:off x="5348288" y="3714750"/>
            <a:ext cx="0" cy="12858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6" name="Line 10"/>
          <p:cNvSpPr>
            <a:spLocks noChangeShapeType="1"/>
          </p:cNvSpPr>
          <p:nvPr/>
        </p:nvSpPr>
        <p:spPr bwMode="auto">
          <a:xfrm rot="6000000">
            <a:off x="5564982" y="3926681"/>
            <a:ext cx="0" cy="128587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7" name="Line 11"/>
          <p:cNvSpPr>
            <a:spLocks noChangeShapeType="1"/>
          </p:cNvSpPr>
          <p:nvPr/>
        </p:nvSpPr>
        <p:spPr bwMode="auto">
          <a:xfrm rot="1800000">
            <a:off x="5853113" y="3500438"/>
            <a:ext cx="0" cy="128587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8" name="Line 12"/>
          <p:cNvSpPr>
            <a:spLocks noChangeShapeType="1"/>
          </p:cNvSpPr>
          <p:nvPr/>
        </p:nvSpPr>
        <p:spPr bwMode="auto">
          <a:xfrm rot="1800000">
            <a:off x="5367338" y="3367088"/>
            <a:ext cx="0" cy="128587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9" name="Line 13"/>
          <p:cNvSpPr>
            <a:spLocks noChangeShapeType="1"/>
          </p:cNvSpPr>
          <p:nvPr/>
        </p:nvSpPr>
        <p:spPr bwMode="auto">
          <a:xfrm rot="6000000">
            <a:off x="5474494" y="3593306"/>
            <a:ext cx="0" cy="12858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0" name="Line 14"/>
          <p:cNvSpPr>
            <a:spLocks noChangeShapeType="1"/>
          </p:cNvSpPr>
          <p:nvPr/>
        </p:nvSpPr>
        <p:spPr bwMode="auto">
          <a:xfrm rot="1200000">
            <a:off x="5105400" y="3700463"/>
            <a:ext cx="0" cy="128587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1" name="Line 15"/>
          <p:cNvSpPr>
            <a:spLocks noChangeShapeType="1"/>
          </p:cNvSpPr>
          <p:nvPr/>
        </p:nvSpPr>
        <p:spPr bwMode="auto">
          <a:xfrm>
            <a:off x="5791200" y="3795713"/>
            <a:ext cx="0" cy="128587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4438</TotalTime>
  <Words>611</Words>
  <Application>Microsoft Office PowerPoint</Application>
  <PresentationFormat>On-screen Show (4:3)</PresentationFormat>
  <Paragraphs>280</Paragraphs>
  <Slides>51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3" baseType="lpstr">
      <vt:lpstr>Default Design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Jennifer Carbrey</dc:creator>
  <cp:lastModifiedBy>Jennifer</cp:lastModifiedBy>
  <cp:revision>134</cp:revision>
  <cp:lastPrinted>2012-09-24T17:07:17Z</cp:lastPrinted>
  <dcterms:created xsi:type="dcterms:W3CDTF">2008-06-25T20:48:20Z</dcterms:created>
  <dcterms:modified xsi:type="dcterms:W3CDTF">2013-09-24T15:26:05Z</dcterms:modified>
</cp:coreProperties>
</file>