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7" r:id="rId12"/>
    <p:sldId id="269" r:id="rId13"/>
    <p:sldId id="270" r:id="rId14"/>
    <p:sldId id="271" r:id="rId15"/>
    <p:sldId id="273" r:id="rId16"/>
    <p:sldId id="272" r:id="rId17"/>
    <p:sldId id="275" r:id="rId18"/>
    <p:sldId id="276" r:id="rId19"/>
    <p:sldId id="277" r:id="rId20"/>
    <p:sldId id="278" r:id="rId21"/>
    <p:sldId id="279" r:id="rId22"/>
    <p:sldId id="280" r:id="rId23"/>
    <p:sldId id="281" r:id="rId24"/>
    <p:sldId id="282" r:id="rId25"/>
    <p:sldId id="283" r:id="rId26"/>
    <p:sldId id="284" r:id="rId27"/>
    <p:sldId id="287" r:id="rId28"/>
    <p:sldId id="286" r:id="rId29"/>
    <p:sldId id="288" r:id="rId30"/>
    <p:sldId id="289" r:id="rId31"/>
    <p:sldId id="290" r:id="rId32"/>
    <p:sldId id="291" r:id="rId33"/>
    <p:sldId id="292" r:id="rId34"/>
    <p:sldId id="293" r:id="rId35"/>
    <p:sldId id="294" r:id="rId36"/>
    <p:sldId id="295" r:id="rId37"/>
    <p:sldId id="29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3" d="100"/>
          <a:sy n="83" d="100"/>
        </p:scale>
        <p:origin x="-480" y="-84"/>
      </p:cViewPr>
      <p:guideLst>
        <p:guide orient="horz" pos="2160"/>
        <p:guide pos="2880"/>
      </p:guideLst>
    </p:cSldViewPr>
  </p:slideViewPr>
  <p:notesTextViewPr>
    <p:cViewPr>
      <p:scale>
        <a:sx n="1" d="1"/>
        <a:sy n="1" d="1"/>
      </p:scale>
      <p:origin x="0" y="0"/>
    </p:cViewPr>
  </p:notesTextViewPr>
  <p:sorterViewPr>
    <p:cViewPr>
      <p:scale>
        <a:sx n="100" d="100"/>
        <a:sy n="100" d="100"/>
      </p:scale>
      <p:origin x="0" y="60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393EF5-5168-490D-876D-40C47AF4E74C}" type="datetimeFigureOut">
              <a:rPr lang="en-US" smtClean="0"/>
              <a:t>4/23/2013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562983-C6F4-405A-AA75-99B95B7F63FB}" type="slidenum">
              <a:rPr lang="en-US" smtClean="0"/>
              <a:t>‹#›</a:t>
            </a:fld>
            <a:endParaRPr lang="en-US"/>
          </a:p>
        </p:txBody>
      </p:sp>
    </p:spTree>
    <p:extLst>
      <p:ext uri="{BB962C8B-B14F-4D97-AF65-F5344CB8AC3E}">
        <p14:creationId xmlns:p14="http://schemas.microsoft.com/office/powerpoint/2010/main" val="213527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P2050029.jpg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562983-C6F4-405A-AA75-99B95B7F63FB}" type="slidenum">
              <a:rPr lang="en-US" smtClean="0"/>
              <a:t>24</a:t>
            </a:fld>
            <a:endParaRPr lang="en-US"/>
          </a:p>
        </p:txBody>
      </p:sp>
    </p:spTree>
    <p:extLst>
      <p:ext uri="{BB962C8B-B14F-4D97-AF65-F5344CB8AC3E}">
        <p14:creationId xmlns:p14="http://schemas.microsoft.com/office/powerpoint/2010/main" val="655812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9D4408-26B2-42BE-9C14-36F5BFD00A20}" type="datetimeFigureOut">
              <a:rPr lang="en-US" smtClean="0"/>
              <a:t>4/23/2013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F03EE-F180-4ABA-8319-1B2401CC3265}" type="slidenum">
              <a:rPr lang="en-US" smtClean="0"/>
              <a:t>‹#›</a:t>
            </a:fld>
            <a:endParaRPr lang="en-US"/>
          </a:p>
        </p:txBody>
      </p:sp>
    </p:spTree>
    <p:extLst>
      <p:ext uri="{BB962C8B-B14F-4D97-AF65-F5344CB8AC3E}">
        <p14:creationId xmlns:p14="http://schemas.microsoft.com/office/powerpoint/2010/main" val="768432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D4408-26B2-42BE-9C14-36F5BFD00A20}" type="datetimeFigureOut">
              <a:rPr lang="en-US" smtClean="0"/>
              <a:t>4/23/2013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F03EE-F180-4ABA-8319-1B2401CC3265}" type="slidenum">
              <a:rPr lang="en-US" smtClean="0"/>
              <a:t>‹#›</a:t>
            </a:fld>
            <a:endParaRPr lang="en-US"/>
          </a:p>
        </p:txBody>
      </p:sp>
    </p:spTree>
    <p:extLst>
      <p:ext uri="{BB962C8B-B14F-4D97-AF65-F5344CB8AC3E}">
        <p14:creationId xmlns:p14="http://schemas.microsoft.com/office/powerpoint/2010/main" val="1563040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D4408-26B2-42BE-9C14-36F5BFD00A20}" type="datetimeFigureOut">
              <a:rPr lang="en-US" smtClean="0"/>
              <a:t>4/23/2013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F03EE-F180-4ABA-8319-1B2401CC3265}" type="slidenum">
              <a:rPr lang="en-US" smtClean="0"/>
              <a:t>‹#›</a:t>
            </a:fld>
            <a:endParaRPr lang="en-US"/>
          </a:p>
        </p:txBody>
      </p:sp>
    </p:spTree>
    <p:extLst>
      <p:ext uri="{BB962C8B-B14F-4D97-AF65-F5344CB8AC3E}">
        <p14:creationId xmlns:p14="http://schemas.microsoft.com/office/powerpoint/2010/main" val="73523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D4408-26B2-42BE-9C14-36F5BFD00A20}" type="datetimeFigureOut">
              <a:rPr lang="en-US" smtClean="0"/>
              <a:t>4/23/2013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F03EE-F180-4ABA-8319-1B2401CC3265}" type="slidenum">
              <a:rPr lang="en-US" smtClean="0"/>
              <a:t>‹#›</a:t>
            </a:fld>
            <a:endParaRPr lang="en-US"/>
          </a:p>
        </p:txBody>
      </p:sp>
    </p:spTree>
    <p:extLst>
      <p:ext uri="{BB962C8B-B14F-4D97-AF65-F5344CB8AC3E}">
        <p14:creationId xmlns:p14="http://schemas.microsoft.com/office/powerpoint/2010/main" val="194185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9D4408-26B2-42BE-9C14-36F5BFD00A20}" type="datetimeFigureOut">
              <a:rPr lang="en-US" smtClean="0"/>
              <a:t>4/23/2013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F03EE-F180-4ABA-8319-1B2401CC3265}" type="slidenum">
              <a:rPr lang="en-US" smtClean="0"/>
              <a:t>‹#›</a:t>
            </a:fld>
            <a:endParaRPr lang="en-US"/>
          </a:p>
        </p:txBody>
      </p:sp>
    </p:spTree>
    <p:extLst>
      <p:ext uri="{BB962C8B-B14F-4D97-AF65-F5344CB8AC3E}">
        <p14:creationId xmlns:p14="http://schemas.microsoft.com/office/powerpoint/2010/main" val="133553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9D4408-26B2-42BE-9C14-36F5BFD00A20}" type="datetimeFigureOut">
              <a:rPr lang="en-US" smtClean="0"/>
              <a:t>4/23/2013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F03EE-F180-4ABA-8319-1B2401CC3265}" type="slidenum">
              <a:rPr lang="en-US" smtClean="0"/>
              <a:t>‹#›</a:t>
            </a:fld>
            <a:endParaRPr lang="en-US"/>
          </a:p>
        </p:txBody>
      </p:sp>
    </p:spTree>
    <p:extLst>
      <p:ext uri="{BB962C8B-B14F-4D97-AF65-F5344CB8AC3E}">
        <p14:creationId xmlns:p14="http://schemas.microsoft.com/office/powerpoint/2010/main" val="505385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9D4408-26B2-42BE-9C14-36F5BFD00A20}" type="datetimeFigureOut">
              <a:rPr lang="en-US" smtClean="0"/>
              <a:t>4/23/2013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3F03EE-F180-4ABA-8319-1B2401CC3265}" type="slidenum">
              <a:rPr lang="en-US" smtClean="0"/>
              <a:t>‹#›</a:t>
            </a:fld>
            <a:endParaRPr lang="en-US"/>
          </a:p>
        </p:txBody>
      </p:sp>
    </p:spTree>
    <p:extLst>
      <p:ext uri="{BB962C8B-B14F-4D97-AF65-F5344CB8AC3E}">
        <p14:creationId xmlns:p14="http://schemas.microsoft.com/office/powerpoint/2010/main" val="1519271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9D4408-26B2-42BE-9C14-36F5BFD00A20}" type="datetimeFigureOut">
              <a:rPr lang="en-US" smtClean="0"/>
              <a:t>4/23/2013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3F03EE-F180-4ABA-8319-1B2401CC3265}" type="slidenum">
              <a:rPr lang="en-US" smtClean="0"/>
              <a:t>‹#›</a:t>
            </a:fld>
            <a:endParaRPr lang="en-US"/>
          </a:p>
        </p:txBody>
      </p:sp>
    </p:spTree>
    <p:extLst>
      <p:ext uri="{BB962C8B-B14F-4D97-AF65-F5344CB8AC3E}">
        <p14:creationId xmlns:p14="http://schemas.microsoft.com/office/powerpoint/2010/main" val="246085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D4408-26B2-42BE-9C14-36F5BFD00A20}" type="datetimeFigureOut">
              <a:rPr lang="en-US" smtClean="0"/>
              <a:t>4/23/2013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3F03EE-F180-4ABA-8319-1B2401CC3265}" type="slidenum">
              <a:rPr lang="en-US" smtClean="0"/>
              <a:t>‹#›</a:t>
            </a:fld>
            <a:endParaRPr lang="en-US"/>
          </a:p>
        </p:txBody>
      </p:sp>
    </p:spTree>
    <p:extLst>
      <p:ext uri="{BB962C8B-B14F-4D97-AF65-F5344CB8AC3E}">
        <p14:creationId xmlns:p14="http://schemas.microsoft.com/office/powerpoint/2010/main" val="60966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9D4408-26B2-42BE-9C14-36F5BFD00A20}" type="datetimeFigureOut">
              <a:rPr lang="en-US" smtClean="0"/>
              <a:t>4/23/2013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F03EE-F180-4ABA-8319-1B2401CC3265}" type="slidenum">
              <a:rPr lang="en-US" smtClean="0"/>
              <a:t>‹#›</a:t>
            </a:fld>
            <a:endParaRPr lang="en-US"/>
          </a:p>
        </p:txBody>
      </p:sp>
    </p:spTree>
    <p:extLst>
      <p:ext uri="{BB962C8B-B14F-4D97-AF65-F5344CB8AC3E}">
        <p14:creationId xmlns:p14="http://schemas.microsoft.com/office/powerpoint/2010/main" val="201427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9D4408-26B2-42BE-9C14-36F5BFD00A20}" type="datetimeFigureOut">
              <a:rPr lang="en-US" smtClean="0"/>
              <a:t>4/23/2013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F03EE-F180-4ABA-8319-1B2401CC3265}" type="slidenum">
              <a:rPr lang="en-US" smtClean="0"/>
              <a:t>‹#›</a:t>
            </a:fld>
            <a:endParaRPr lang="en-US"/>
          </a:p>
        </p:txBody>
      </p:sp>
    </p:spTree>
    <p:extLst>
      <p:ext uri="{BB962C8B-B14F-4D97-AF65-F5344CB8AC3E}">
        <p14:creationId xmlns:p14="http://schemas.microsoft.com/office/powerpoint/2010/main" val="3072525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9D4408-26B2-42BE-9C14-36F5BFD00A20}" type="datetimeFigureOut">
              <a:rPr lang="en-US" smtClean="0"/>
              <a:t>4/23/2013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F03EE-F180-4ABA-8319-1B2401CC3265}" type="slidenum">
              <a:rPr lang="en-US" smtClean="0"/>
              <a:t>‹#›</a:t>
            </a:fld>
            <a:endParaRPr lang="en-US"/>
          </a:p>
        </p:txBody>
      </p:sp>
    </p:spTree>
    <p:extLst>
      <p:ext uri="{BB962C8B-B14F-4D97-AF65-F5344CB8AC3E}">
        <p14:creationId xmlns:p14="http://schemas.microsoft.com/office/powerpoint/2010/main" val="78804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velkey@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lstStyle/>
          <a:p>
            <a:r>
              <a:rPr lang="en-US" b="1" dirty="0" smtClean="0"/>
              <a:t>Diseases of the Skin</a:t>
            </a:r>
            <a:endParaRPr lang="en-US" b="1" dirty="0"/>
          </a:p>
        </p:txBody>
      </p:sp>
      <p:sp>
        <p:nvSpPr>
          <p:cNvPr id="4" name="Rectangle 3"/>
          <p:cNvSpPr>
            <a:spLocks noGrp="1" noChangeArrowheads="1"/>
          </p:cNvSpPr>
          <p:nvPr/>
        </p:nvSpPr>
        <p:spPr bwMode="auto">
          <a:xfrm>
            <a:off x="1371600" y="37338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r>
              <a:rPr lang="en-US" sz="2800" dirty="0" smtClean="0"/>
              <a:t>J. Matthew Velkey, Ph.D.</a:t>
            </a:r>
          </a:p>
          <a:p>
            <a:pPr eaLnBrk="1" hangingPunct="1"/>
            <a:r>
              <a:rPr lang="en-US" sz="2400" dirty="0" smtClean="0">
                <a:hlinkClick r:id="rId2"/>
              </a:rPr>
              <a:t>matt.velkey@duke.edu</a:t>
            </a:r>
            <a:endParaRPr lang="en-US" sz="2400" dirty="0" smtClean="0"/>
          </a:p>
          <a:p>
            <a:pPr eaLnBrk="1" hangingPunct="1"/>
            <a:r>
              <a:rPr lang="en-US" sz="2400" dirty="0" smtClean="0"/>
              <a:t>454D Davison, Duke South, Green Zone</a:t>
            </a:r>
          </a:p>
        </p:txBody>
      </p:sp>
    </p:spTree>
    <p:extLst>
      <p:ext uri="{BB962C8B-B14F-4D97-AF65-F5344CB8AC3E}">
        <p14:creationId xmlns:p14="http://schemas.microsoft.com/office/powerpoint/2010/main" val="3605225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Resolution of Inflammation:</a:t>
            </a:r>
            <a:br>
              <a:rPr lang="en-US" dirty="0" smtClean="0"/>
            </a:br>
            <a:r>
              <a:rPr lang="en-US" dirty="0" smtClean="0"/>
              <a:t>“Regeneration” vs. “Healing”</a:t>
            </a:r>
            <a:endParaRPr lang="en-US" dirty="0"/>
          </a:p>
        </p:txBody>
      </p:sp>
      <p:pic>
        <p:nvPicPr>
          <p:cNvPr id="10242" name="Picture 2" descr="C:\Users\jvelkey\Documents\TEACHING\Pathology\robbinsBasicPath-images\S9781416029731-003-f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60070"/>
            <a:ext cx="5486400" cy="489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454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3" descr="P2050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511" y="1235075"/>
            <a:ext cx="5508978" cy="4953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6915" name="Rectangle 4"/>
          <p:cNvSpPr>
            <a:spLocks noGrp="1" noChangeArrowheads="1"/>
          </p:cNvSpPr>
          <p:nvPr>
            <p:ph type="title"/>
          </p:nvPr>
        </p:nvSpPr>
        <p:spPr>
          <a:xfrm>
            <a:off x="0" y="-46038"/>
            <a:ext cx="9144000" cy="1143001"/>
          </a:xfrm>
        </p:spPr>
        <p:txBody>
          <a:bodyPr>
            <a:normAutofit fontScale="90000"/>
          </a:bodyPr>
          <a:lstStyle/>
          <a:p>
            <a:r>
              <a:rPr lang="en-US" dirty="0" smtClean="0"/>
              <a:t>Myocardial Infarct: healing (aka “remote”)</a:t>
            </a:r>
          </a:p>
        </p:txBody>
      </p:sp>
      <p:sp>
        <p:nvSpPr>
          <p:cNvPr id="166918" name="Rectangle 6"/>
          <p:cNvSpPr>
            <a:spLocks noChangeArrowheads="1"/>
          </p:cNvSpPr>
          <p:nvPr/>
        </p:nvSpPr>
        <p:spPr bwMode="auto">
          <a:xfrm>
            <a:off x="3420534" y="6327775"/>
            <a:ext cx="242694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800">
                <a:solidFill>
                  <a:srgbClr val="000000"/>
                </a:solidFill>
                <a:latin typeface="Times New Roman" pitchFamily="18" charset="0"/>
              </a:rPr>
              <a:t>Healing (remote) infarct</a:t>
            </a:r>
          </a:p>
        </p:txBody>
      </p:sp>
    </p:spTree>
    <p:extLst>
      <p:ext uri="{BB962C8B-B14F-4D97-AF65-F5344CB8AC3E}">
        <p14:creationId xmlns:p14="http://schemas.microsoft.com/office/powerpoint/2010/main" val="2633219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velkey\Documents\TEACHING\Pathology\robbinsBasicPath-images\S9781416029731-003-f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038600"/>
            <a:ext cx="7620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17834"/>
            <a:ext cx="8229600" cy="744166"/>
          </a:xfrm>
        </p:spPr>
        <p:txBody>
          <a:bodyPr>
            <a:normAutofit fontScale="90000"/>
          </a:bodyPr>
          <a:lstStyle/>
          <a:p>
            <a:r>
              <a:rPr lang="en-US" dirty="0" smtClean="0"/>
              <a:t>Variables affecting repair</a:t>
            </a:r>
            <a:endParaRPr lang="en-US" dirty="0"/>
          </a:p>
        </p:txBody>
      </p:sp>
      <p:sp>
        <p:nvSpPr>
          <p:cNvPr id="4" name="Content Placeholder 3"/>
          <p:cNvSpPr>
            <a:spLocks noGrp="1"/>
          </p:cNvSpPr>
          <p:nvPr>
            <p:ph idx="1"/>
          </p:nvPr>
        </p:nvSpPr>
        <p:spPr>
          <a:xfrm>
            <a:off x="381000" y="685800"/>
            <a:ext cx="8229600" cy="3276600"/>
          </a:xfrm>
        </p:spPr>
        <p:txBody>
          <a:bodyPr>
            <a:noAutofit/>
          </a:bodyPr>
          <a:lstStyle/>
          <a:p>
            <a:r>
              <a:rPr lang="en-US" sz="1800" b="1" dirty="0" smtClean="0"/>
              <a:t>Infection</a:t>
            </a:r>
            <a:r>
              <a:rPr lang="en-US" sz="1800" dirty="0" smtClean="0"/>
              <a:t> </a:t>
            </a:r>
            <a:r>
              <a:rPr lang="en-US" sz="1400" dirty="0" smtClean="0"/>
              <a:t>–prolongs inflammation, increases degree of tissue injury</a:t>
            </a:r>
          </a:p>
          <a:p>
            <a:r>
              <a:rPr lang="en-US" sz="1800" b="1" dirty="0" smtClean="0"/>
              <a:t>Nutrition</a:t>
            </a:r>
            <a:r>
              <a:rPr lang="en-US" sz="1800" dirty="0" smtClean="0"/>
              <a:t> </a:t>
            </a:r>
            <a:r>
              <a:rPr lang="en-US" sz="1400" dirty="0" smtClean="0"/>
              <a:t>–protein or vitamin deficiency can impair synthesis of new proteins</a:t>
            </a:r>
          </a:p>
          <a:p>
            <a:r>
              <a:rPr lang="en-US" sz="1800" b="1" dirty="0" smtClean="0"/>
              <a:t>Anti-inflammatory drugs </a:t>
            </a:r>
            <a:r>
              <a:rPr lang="en-US" sz="1400" dirty="0" smtClean="0"/>
              <a:t>–can impede fibrosis necessary for repair</a:t>
            </a:r>
          </a:p>
          <a:p>
            <a:r>
              <a:rPr lang="en-US" sz="1800" b="1" dirty="0" smtClean="0"/>
              <a:t>Mechanical variables </a:t>
            </a:r>
            <a:r>
              <a:rPr lang="en-US" sz="1400" dirty="0" smtClean="0"/>
              <a:t>–tension, pressure, or the presence of foreign bodies can affect repair</a:t>
            </a:r>
          </a:p>
          <a:p>
            <a:r>
              <a:rPr lang="en-US" sz="1800" b="1" dirty="0" smtClean="0"/>
              <a:t>Vascular disease </a:t>
            </a:r>
            <a:r>
              <a:rPr lang="en-US" sz="1400" dirty="0" smtClean="0"/>
              <a:t>–limits nutrient and oxygen supply required for repairing tissues</a:t>
            </a:r>
          </a:p>
          <a:p>
            <a:r>
              <a:rPr lang="en-US" sz="1800" b="1" dirty="0" smtClean="0"/>
              <a:t>Tissue type </a:t>
            </a:r>
            <a:r>
              <a:rPr lang="en-US" sz="1400" dirty="0" smtClean="0"/>
              <a:t>–only tissues capable of renewing will regenerate, otherwise healing is by fibrosis</a:t>
            </a:r>
          </a:p>
          <a:p>
            <a:r>
              <a:rPr lang="en-US" sz="1800" b="1" dirty="0" smtClean="0"/>
              <a:t>Degree of exudate removal </a:t>
            </a:r>
            <a:r>
              <a:rPr lang="en-US" sz="1400" dirty="0" smtClean="0"/>
              <a:t>–adequate removal of exudate allows </a:t>
            </a:r>
            <a:r>
              <a:rPr lang="en-US" sz="1400" b="1" dirty="0" smtClean="0"/>
              <a:t>RESOLUTION</a:t>
            </a:r>
            <a:r>
              <a:rPr lang="en-US" sz="1400" dirty="0" smtClean="0"/>
              <a:t> of the injury (general restoration of the normal tissue architecture); inadequate removal results in </a:t>
            </a:r>
            <a:r>
              <a:rPr lang="en-US" sz="1400" b="1" dirty="0" smtClean="0"/>
              <a:t>ORGANIZATION</a:t>
            </a:r>
            <a:r>
              <a:rPr lang="en-US" sz="1400" dirty="0" smtClean="0"/>
              <a:t> (abnormal, dysfunctional tissue architecture)</a:t>
            </a:r>
          </a:p>
          <a:p>
            <a:r>
              <a:rPr lang="en-US" sz="1800" b="1" dirty="0" smtClean="0"/>
              <a:t>Regulation of cell proliferation </a:t>
            </a:r>
            <a:r>
              <a:rPr lang="en-US" sz="1400" dirty="0" smtClean="0"/>
              <a:t>–abnormal proliferation of connective tissue may inhibit re-epithelialization and/or raised scars (keloids)</a:t>
            </a:r>
            <a:endParaRPr lang="en-US" sz="1800" dirty="0" smtClean="0"/>
          </a:p>
          <a:p>
            <a:endParaRPr lang="en-US" sz="1800" dirty="0"/>
          </a:p>
        </p:txBody>
      </p:sp>
    </p:spTree>
    <p:extLst>
      <p:ext uri="{BB962C8B-B14F-4D97-AF65-F5344CB8AC3E}">
        <p14:creationId xmlns:p14="http://schemas.microsoft.com/office/powerpoint/2010/main" val="2679226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4000" dirty="0" smtClean="0"/>
              <a:t>Acute Inflammatory </a:t>
            </a:r>
            <a:r>
              <a:rPr lang="en-US" sz="4000" dirty="0" err="1" smtClean="0"/>
              <a:t>Dermatoses</a:t>
            </a:r>
            <a:r>
              <a:rPr lang="en-US" sz="4000" dirty="0" smtClean="0"/>
              <a:t>:</a:t>
            </a:r>
            <a:r>
              <a:rPr lang="en-US" dirty="0" smtClean="0"/>
              <a:t/>
            </a:r>
            <a:br>
              <a:rPr lang="en-US" dirty="0" smtClean="0"/>
            </a:br>
            <a:r>
              <a:rPr lang="en-US" b="1" dirty="0" err="1" smtClean="0"/>
              <a:t>Urticaria</a:t>
            </a:r>
            <a:r>
              <a:rPr lang="en-US" b="1" dirty="0" smtClean="0"/>
              <a:t>, aka “hives”</a:t>
            </a:r>
            <a:endParaRPr lang="en-US" b="1" dirty="0"/>
          </a:p>
        </p:txBody>
      </p:sp>
      <p:sp>
        <p:nvSpPr>
          <p:cNvPr id="3" name="Content Placeholder 2"/>
          <p:cNvSpPr>
            <a:spLocks noGrp="1"/>
          </p:cNvSpPr>
          <p:nvPr>
            <p:ph idx="1"/>
          </p:nvPr>
        </p:nvSpPr>
        <p:spPr>
          <a:xfrm>
            <a:off x="228600" y="1394619"/>
            <a:ext cx="8686800" cy="4853781"/>
          </a:xfrm>
        </p:spPr>
        <p:txBody>
          <a:bodyPr>
            <a:noAutofit/>
          </a:bodyPr>
          <a:lstStyle/>
          <a:p>
            <a:r>
              <a:rPr lang="en-US" sz="1800" dirty="0" smtClean="0"/>
              <a:t>Very common condition, mediated by </a:t>
            </a:r>
            <a:r>
              <a:rPr lang="en-US" sz="1800" i="1" dirty="0" smtClean="0"/>
              <a:t>localized mast cell degranulation resulting in dermal capillary </a:t>
            </a:r>
            <a:r>
              <a:rPr lang="en-US" sz="1800" i="1" dirty="0" err="1" smtClean="0"/>
              <a:t>hyperpermeability</a:t>
            </a:r>
            <a:endParaRPr lang="en-US" sz="1800" i="1" dirty="0" smtClean="0"/>
          </a:p>
          <a:p>
            <a:r>
              <a:rPr lang="en-US" sz="1800" b="1" dirty="0" smtClean="0"/>
              <a:t>Pathogenesis:</a:t>
            </a:r>
          </a:p>
          <a:p>
            <a:pPr lvl="1"/>
            <a:r>
              <a:rPr lang="en-US" sz="1600" dirty="0"/>
              <a:t>U</a:t>
            </a:r>
            <a:r>
              <a:rPr lang="en-US" sz="1600" dirty="0" smtClean="0"/>
              <a:t>sually a hypersensitivity reaction (type I) mediated by </a:t>
            </a:r>
            <a:r>
              <a:rPr lang="en-US" sz="1600" dirty="0" err="1" smtClean="0"/>
              <a:t>IgE</a:t>
            </a:r>
            <a:r>
              <a:rPr lang="en-US" sz="1600" dirty="0" smtClean="0"/>
              <a:t> antibodies bound to mast cells</a:t>
            </a:r>
          </a:p>
          <a:p>
            <a:pPr lvl="1"/>
            <a:r>
              <a:rPr lang="en-US" sz="1600" dirty="0" smtClean="0"/>
              <a:t>Upon exposure to antigen (allergen), bound </a:t>
            </a:r>
            <a:r>
              <a:rPr lang="en-US" sz="1600" dirty="0" err="1" smtClean="0"/>
              <a:t>IgE</a:t>
            </a:r>
            <a:r>
              <a:rPr lang="en-US" sz="1600" dirty="0" smtClean="0"/>
              <a:t> antibodies induce signal cascades that lead to degranulation of mast cells and release of </a:t>
            </a:r>
            <a:r>
              <a:rPr lang="en-US" sz="1600" b="1" dirty="0" smtClean="0"/>
              <a:t>histamine</a:t>
            </a:r>
            <a:r>
              <a:rPr lang="en-US" sz="1600" dirty="0" smtClean="0"/>
              <a:t> and other pro-inflammatory molecules that cause invasion of inflammatory cells from blood vessels into connective tissue</a:t>
            </a:r>
          </a:p>
          <a:p>
            <a:pPr lvl="1"/>
            <a:r>
              <a:rPr lang="en-US" sz="1600" dirty="0" smtClean="0"/>
              <a:t>Results in </a:t>
            </a:r>
            <a:r>
              <a:rPr lang="en-US" sz="1600" b="1" dirty="0" smtClean="0"/>
              <a:t>wheals</a:t>
            </a:r>
            <a:r>
              <a:rPr lang="en-US" sz="1600" dirty="0" smtClean="0"/>
              <a:t>: erythematous (red), edematous (swollen), and pruritic (itchy) plaques</a:t>
            </a:r>
            <a:endParaRPr lang="en-US" sz="1600" b="1" dirty="0" smtClean="0"/>
          </a:p>
          <a:p>
            <a:r>
              <a:rPr lang="en-US" sz="1800" b="1" dirty="0" smtClean="0"/>
              <a:t>Clinical features:</a:t>
            </a:r>
          </a:p>
          <a:p>
            <a:pPr lvl="1"/>
            <a:r>
              <a:rPr lang="en-US" sz="1600" dirty="0" smtClean="0"/>
              <a:t>Most common in 20-40 year olds, but can occur at any age</a:t>
            </a:r>
          </a:p>
          <a:p>
            <a:pPr lvl="1"/>
            <a:r>
              <a:rPr lang="en-US" sz="1600" dirty="0" smtClean="0"/>
              <a:t>Can vary from small pruritic papules to large edematous plaques</a:t>
            </a:r>
          </a:p>
          <a:p>
            <a:pPr lvl="1"/>
            <a:r>
              <a:rPr lang="en-US" sz="1600" dirty="0" smtClean="0"/>
              <a:t>Can be localized to areas specifically exposed to allergen or more widespread to sites exposed to pressure (waist, neck, wrists, ankles, ears)</a:t>
            </a:r>
          </a:p>
          <a:p>
            <a:pPr lvl="1"/>
            <a:r>
              <a:rPr lang="en-US" sz="1600" dirty="0" smtClean="0"/>
              <a:t>Lesions usually develop and fade within hours of exposure to allergen, but can persist for days or even months (in instances where reaction causes more significant vascular damage)</a:t>
            </a:r>
          </a:p>
        </p:txBody>
      </p:sp>
    </p:spTree>
    <p:extLst>
      <p:ext uri="{BB962C8B-B14F-4D97-AF65-F5344CB8AC3E}">
        <p14:creationId xmlns:p14="http://schemas.microsoft.com/office/powerpoint/2010/main" val="567596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4114"/>
            <a:ext cx="457200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 descr="http://www.dermpedia.org/files/images/urticaria_2.jpg"/>
          <p:cNvPicPr>
            <a:picLocks noChangeAspect="1" noChangeArrowheads="1"/>
          </p:cNvPicPr>
          <p:nvPr/>
        </p:nvPicPr>
        <p:blipFill rotWithShape="1">
          <a:blip r:embed="rId3">
            <a:extLst>
              <a:ext uri="{28A0092B-C50C-407E-A947-70E740481C1C}">
                <a14:useLocalDpi xmlns:a14="http://schemas.microsoft.com/office/drawing/2010/main" val="0"/>
              </a:ext>
            </a:extLst>
          </a:blip>
          <a:srcRect t="1" b="28084"/>
          <a:stretch/>
        </p:blipFill>
        <p:spPr bwMode="auto">
          <a:xfrm>
            <a:off x="1371600" y="3405829"/>
            <a:ext cx="6400800" cy="345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858000" y="24114"/>
            <a:ext cx="880369" cy="369332"/>
          </a:xfrm>
          <a:prstGeom prst="rect">
            <a:avLst/>
          </a:prstGeom>
          <a:noFill/>
        </p:spPr>
        <p:txBody>
          <a:bodyPr wrap="none" rtlCol="0">
            <a:spAutoFit/>
          </a:bodyPr>
          <a:lstStyle/>
          <a:p>
            <a:r>
              <a:rPr lang="en-US" dirty="0" smtClean="0"/>
              <a:t>Wheals</a:t>
            </a:r>
            <a:endParaRPr lang="en-US" dirty="0"/>
          </a:p>
        </p:txBody>
      </p:sp>
      <p:sp>
        <p:nvSpPr>
          <p:cNvPr id="9" name="TextBox 8"/>
          <p:cNvSpPr txBox="1"/>
          <p:nvPr/>
        </p:nvSpPr>
        <p:spPr>
          <a:xfrm>
            <a:off x="0" y="3352800"/>
            <a:ext cx="1442767" cy="646331"/>
          </a:xfrm>
          <a:prstGeom prst="rect">
            <a:avLst/>
          </a:prstGeom>
          <a:noFill/>
        </p:spPr>
        <p:txBody>
          <a:bodyPr wrap="none" rtlCol="0">
            <a:spAutoFit/>
          </a:bodyPr>
          <a:lstStyle/>
          <a:p>
            <a:r>
              <a:rPr lang="en-US" dirty="0" smtClean="0"/>
              <a:t>Perivascular</a:t>
            </a:r>
          </a:p>
          <a:p>
            <a:r>
              <a:rPr lang="en-US" dirty="0" smtClean="0"/>
              <a:t>inflammation</a:t>
            </a:r>
            <a:endParaRPr lang="en-US" dirty="0"/>
          </a:p>
        </p:txBody>
      </p:sp>
      <p:sp>
        <p:nvSpPr>
          <p:cNvPr id="10" name="Title 9"/>
          <p:cNvSpPr>
            <a:spLocks noGrp="1"/>
          </p:cNvSpPr>
          <p:nvPr>
            <p:ph type="title"/>
          </p:nvPr>
        </p:nvSpPr>
        <p:spPr>
          <a:xfrm>
            <a:off x="0" y="0"/>
            <a:ext cx="2286000" cy="1143000"/>
          </a:xfrm>
        </p:spPr>
        <p:txBody>
          <a:bodyPr>
            <a:normAutofit/>
          </a:bodyPr>
          <a:lstStyle/>
          <a:p>
            <a:r>
              <a:rPr lang="en-US" dirty="0" err="1" smtClean="0"/>
              <a:t>Urticaria</a:t>
            </a:r>
            <a:endParaRPr lang="en-US" dirty="0"/>
          </a:p>
        </p:txBody>
      </p:sp>
    </p:spTree>
    <p:extLst>
      <p:ext uri="{BB962C8B-B14F-4D97-AF65-F5344CB8AC3E}">
        <p14:creationId xmlns:p14="http://schemas.microsoft.com/office/powerpoint/2010/main" val="303979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4000" dirty="0" smtClean="0"/>
              <a:t>Acute Inflammatory </a:t>
            </a:r>
            <a:r>
              <a:rPr lang="en-US" sz="4000" dirty="0" err="1" smtClean="0"/>
              <a:t>Dermatoses</a:t>
            </a:r>
            <a:r>
              <a:rPr lang="en-US" sz="4000" dirty="0" smtClean="0"/>
              <a:t>:</a:t>
            </a:r>
            <a:r>
              <a:rPr lang="en-US" dirty="0" smtClean="0"/>
              <a:t/>
            </a:r>
            <a:br>
              <a:rPr lang="en-US" dirty="0" smtClean="0"/>
            </a:br>
            <a:r>
              <a:rPr lang="en-US" b="1" dirty="0" smtClean="0"/>
              <a:t>Acute Eczematous Dermatitis</a:t>
            </a:r>
            <a:endParaRPr lang="en-US" b="1" dirty="0"/>
          </a:p>
        </p:txBody>
      </p:sp>
      <p:sp>
        <p:nvSpPr>
          <p:cNvPr id="3" name="Content Placeholder 2"/>
          <p:cNvSpPr>
            <a:spLocks noGrp="1"/>
          </p:cNvSpPr>
          <p:nvPr>
            <p:ph idx="1"/>
          </p:nvPr>
        </p:nvSpPr>
        <p:spPr>
          <a:xfrm>
            <a:off x="228600" y="1295401"/>
            <a:ext cx="8686800" cy="5562600"/>
          </a:xfrm>
        </p:spPr>
        <p:txBody>
          <a:bodyPr>
            <a:noAutofit/>
          </a:bodyPr>
          <a:lstStyle/>
          <a:p>
            <a:r>
              <a:rPr lang="en-US" sz="1800" dirty="0" smtClean="0"/>
              <a:t>Eczema: skin condition characterized by </a:t>
            </a:r>
            <a:r>
              <a:rPr lang="en-US" sz="1800" i="1" dirty="0" smtClean="0"/>
              <a:t>red, </a:t>
            </a:r>
            <a:r>
              <a:rPr lang="en-US" sz="1800" i="1" dirty="0" err="1" smtClean="0"/>
              <a:t>papulovesicular</a:t>
            </a:r>
            <a:r>
              <a:rPr lang="en-US" sz="1800" i="1" dirty="0" smtClean="0"/>
              <a:t>, oozing and crusted lesions </a:t>
            </a:r>
            <a:r>
              <a:rPr lang="en-US" sz="1800" dirty="0" smtClean="0"/>
              <a:t>that with time develop into </a:t>
            </a:r>
            <a:r>
              <a:rPr lang="en-US" sz="1800" i="1" dirty="0" smtClean="0"/>
              <a:t>raised, scaling plaques</a:t>
            </a:r>
            <a:r>
              <a:rPr lang="en-US" sz="1800" dirty="0" smtClean="0"/>
              <a:t>.</a:t>
            </a:r>
            <a:endParaRPr lang="en-US" sz="1800" i="1" dirty="0" smtClean="0"/>
          </a:p>
          <a:p>
            <a:r>
              <a:rPr lang="en-US" sz="1800" b="1" dirty="0" smtClean="0"/>
              <a:t>Pathogenesis:</a:t>
            </a:r>
          </a:p>
          <a:p>
            <a:pPr lvl="1"/>
            <a:r>
              <a:rPr lang="en-US" sz="1600" dirty="0" smtClean="0"/>
              <a:t>Essentially a </a:t>
            </a:r>
            <a:r>
              <a:rPr lang="en-US" sz="1600" b="1" dirty="0" smtClean="0"/>
              <a:t>delayed-type, T-cell mediated (i.e. type IV) hypersensitivity reaction</a:t>
            </a:r>
            <a:r>
              <a:rPr lang="en-US" sz="1600" dirty="0" smtClean="0"/>
              <a:t>: Upon initial exposure to antigen, Langerhans cells process antigen and present it to T cells in lymph nodes to generate CD4+ T-cells sensitized to that antigen</a:t>
            </a:r>
          </a:p>
          <a:p>
            <a:pPr lvl="1"/>
            <a:r>
              <a:rPr lang="en-US" sz="1600" dirty="0" smtClean="0"/>
              <a:t>Upon re-exposure to antigen, sensitized CD4 T-cells migrate to skin site and release pro-inflammatory factors leading to mast cell degranulation and local tissue damage</a:t>
            </a:r>
            <a:endParaRPr lang="en-US" sz="1600" b="1" dirty="0" smtClean="0"/>
          </a:p>
          <a:p>
            <a:r>
              <a:rPr lang="en-US" sz="1800" b="1" dirty="0" smtClean="0"/>
              <a:t>Clinical features:</a:t>
            </a:r>
          </a:p>
          <a:p>
            <a:pPr lvl="1"/>
            <a:r>
              <a:rPr lang="en-US" sz="1600" dirty="0" smtClean="0"/>
              <a:t>Pruritic, edematous, oozing plaques, often w/ vesicles and bullae</a:t>
            </a:r>
          </a:p>
          <a:p>
            <a:pPr lvl="1"/>
            <a:r>
              <a:rPr lang="en-US" sz="1600" dirty="0" smtClean="0"/>
              <a:t>Microscopically, fluid accumulation seen within the epidermis (</a:t>
            </a:r>
            <a:r>
              <a:rPr lang="en-US" sz="1600" b="1" dirty="0" err="1" smtClean="0"/>
              <a:t>spongiosis</a:t>
            </a:r>
            <a:r>
              <a:rPr lang="en-US" sz="1600" b="1" dirty="0" smtClean="0"/>
              <a:t>)</a:t>
            </a:r>
            <a:r>
              <a:rPr lang="en-US" sz="1600" dirty="0" smtClean="0"/>
              <a:t> along with perivascular inflammation, and sometimes local eosinophilia</a:t>
            </a:r>
            <a:endParaRPr lang="en-US" sz="1600" b="1" dirty="0" smtClean="0"/>
          </a:p>
          <a:p>
            <a:pPr lvl="1"/>
            <a:r>
              <a:rPr lang="en-US" sz="1600" dirty="0" smtClean="0"/>
              <a:t>With persistent exposure and irritation, plaques can become raised and scaly</a:t>
            </a:r>
            <a:endParaRPr lang="en-US" sz="1600" dirty="0"/>
          </a:p>
          <a:p>
            <a:r>
              <a:rPr lang="en-US" sz="2000" b="1" dirty="0" smtClean="0"/>
              <a:t>Sub-types:</a:t>
            </a:r>
          </a:p>
          <a:p>
            <a:pPr lvl="1"/>
            <a:r>
              <a:rPr lang="en-US" sz="1600" b="1" dirty="0" smtClean="0"/>
              <a:t>Allergic contact: </a:t>
            </a:r>
            <a:r>
              <a:rPr lang="en-US" sz="1600" dirty="0" smtClean="0"/>
              <a:t>most common type, reaction to topical antigens (e.g. poison ivy) </a:t>
            </a:r>
          </a:p>
          <a:p>
            <a:pPr lvl="1"/>
            <a:r>
              <a:rPr lang="en-US" sz="1600" b="1" dirty="0" smtClean="0"/>
              <a:t>Atopic:</a:t>
            </a:r>
            <a:r>
              <a:rPr lang="en-US" sz="1600" dirty="0" smtClean="0"/>
              <a:t> unknown cause, but occurs more in those with asthma so auto-immune</a:t>
            </a:r>
          </a:p>
          <a:p>
            <a:pPr lvl="1"/>
            <a:r>
              <a:rPr lang="en-US" sz="1600" b="1" dirty="0" smtClean="0"/>
              <a:t>Drug-related: </a:t>
            </a:r>
            <a:r>
              <a:rPr lang="en-US" sz="1600" dirty="0" smtClean="0"/>
              <a:t>reaction to systemically administered drugs (e.g. penicillin)</a:t>
            </a:r>
          </a:p>
          <a:p>
            <a:pPr lvl="1"/>
            <a:r>
              <a:rPr lang="en-US" sz="1600" b="1" dirty="0" err="1" smtClean="0"/>
              <a:t>Photoeczema</a:t>
            </a:r>
            <a:r>
              <a:rPr lang="en-US" sz="1600" b="1" dirty="0" smtClean="0"/>
              <a:t>: </a:t>
            </a:r>
            <a:r>
              <a:rPr lang="en-US" sz="1600" dirty="0" smtClean="0"/>
              <a:t>reaction to UV light exposure</a:t>
            </a:r>
          </a:p>
          <a:p>
            <a:pPr lvl="1"/>
            <a:r>
              <a:rPr lang="en-US" sz="1600" b="1" dirty="0" smtClean="0"/>
              <a:t>Primary irritant:</a:t>
            </a:r>
            <a:r>
              <a:rPr lang="en-US" sz="1600" dirty="0" smtClean="0"/>
              <a:t> non-immunologic reaction to chemical irritants</a:t>
            </a:r>
            <a:endParaRPr lang="en-US" sz="1600" b="1" dirty="0" smtClean="0"/>
          </a:p>
        </p:txBody>
      </p:sp>
    </p:spTree>
    <p:extLst>
      <p:ext uri="{BB962C8B-B14F-4D97-AF65-F5344CB8AC3E}">
        <p14:creationId xmlns:p14="http://schemas.microsoft.com/office/powerpoint/2010/main" val="1844335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675" y="274638"/>
            <a:ext cx="8153400" cy="1143000"/>
          </a:xfrm>
        </p:spPr>
        <p:txBody>
          <a:bodyPr>
            <a:normAutofit/>
          </a:bodyPr>
          <a:lstStyle/>
          <a:p>
            <a:r>
              <a:rPr lang="en-US" b="1" dirty="0" smtClean="0"/>
              <a:t>Acute Eczematous Dermatitis</a:t>
            </a:r>
            <a:endParaRPr lang="en-US" dirty="0"/>
          </a:p>
        </p:txBody>
      </p:sp>
      <p:pic>
        <p:nvPicPr>
          <p:cNvPr id="1035"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3451" t="48825" r="7593" b="6063"/>
          <a:stretch/>
        </p:blipFill>
        <p:spPr bwMode="auto">
          <a:xfrm>
            <a:off x="-6752" y="2012882"/>
            <a:ext cx="4463005" cy="393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6395" t="10400" r="5285" b="50509"/>
          <a:stretch/>
        </p:blipFill>
        <p:spPr bwMode="auto">
          <a:xfrm>
            <a:off x="4456253" y="2167360"/>
            <a:ext cx="4687747" cy="360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1752600"/>
            <a:ext cx="4075090" cy="369332"/>
          </a:xfrm>
          <a:prstGeom prst="rect">
            <a:avLst/>
          </a:prstGeom>
          <a:noFill/>
        </p:spPr>
        <p:txBody>
          <a:bodyPr wrap="none" rtlCol="0">
            <a:spAutoFit/>
          </a:bodyPr>
          <a:lstStyle/>
          <a:p>
            <a:r>
              <a:rPr lang="en-US" b="1" dirty="0" smtClean="0"/>
              <a:t>Contact dermatitis (reaction to necklace)</a:t>
            </a:r>
            <a:endParaRPr lang="en-US" b="1" dirty="0"/>
          </a:p>
        </p:txBody>
      </p:sp>
      <p:sp>
        <p:nvSpPr>
          <p:cNvPr id="15" name="TextBox 14"/>
          <p:cNvSpPr txBox="1"/>
          <p:nvPr/>
        </p:nvSpPr>
        <p:spPr>
          <a:xfrm>
            <a:off x="5542302" y="1752600"/>
            <a:ext cx="2263761" cy="369332"/>
          </a:xfrm>
          <a:prstGeom prst="rect">
            <a:avLst/>
          </a:prstGeom>
          <a:noFill/>
        </p:spPr>
        <p:txBody>
          <a:bodyPr wrap="none" rtlCol="0">
            <a:spAutoFit/>
          </a:bodyPr>
          <a:lstStyle/>
          <a:p>
            <a:r>
              <a:rPr lang="en-US" b="1" dirty="0" smtClean="0"/>
              <a:t>Epidermal </a:t>
            </a:r>
            <a:r>
              <a:rPr lang="en-US" b="1" dirty="0" err="1" smtClean="0"/>
              <a:t>spongiosus</a:t>
            </a:r>
            <a:endParaRPr lang="en-US" b="1" dirty="0"/>
          </a:p>
        </p:txBody>
      </p:sp>
    </p:spTree>
    <p:extLst>
      <p:ext uri="{BB962C8B-B14F-4D97-AF65-F5344CB8AC3E}">
        <p14:creationId xmlns:p14="http://schemas.microsoft.com/office/powerpoint/2010/main" val="102754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90600"/>
            <a:ext cx="3962400" cy="5715000"/>
          </a:xfrm>
        </p:spPr>
        <p:txBody>
          <a:bodyPr>
            <a:noAutofit/>
          </a:bodyPr>
          <a:lstStyle/>
          <a:p>
            <a:pPr marL="231775" indent="-231775"/>
            <a:r>
              <a:rPr lang="en-US" sz="2000" b="1" dirty="0" smtClean="0"/>
              <a:t>Hypersensitivity response to certain drugs and/or infections</a:t>
            </a:r>
          </a:p>
          <a:p>
            <a:pPr marL="463550" lvl="1" indent="-231775"/>
            <a:r>
              <a:rPr lang="en-US" sz="1600" dirty="0" smtClean="0"/>
              <a:t>Drugs: sulfonamides, penicillin, salicylates, </a:t>
            </a:r>
            <a:r>
              <a:rPr lang="en-US" sz="1600" dirty="0" err="1" smtClean="0"/>
              <a:t>antimalarials</a:t>
            </a:r>
            <a:endParaRPr lang="en-US" sz="1600" dirty="0" smtClean="0"/>
          </a:p>
          <a:p>
            <a:pPr marL="463550" lvl="1" indent="-231775"/>
            <a:r>
              <a:rPr lang="en-US" sz="1600" dirty="0" smtClean="0"/>
              <a:t>Infections: herpes simplex virus, mycoplasma, fungi</a:t>
            </a:r>
          </a:p>
          <a:p>
            <a:pPr marL="231775" indent="-231775"/>
            <a:r>
              <a:rPr lang="en-US" sz="2000" b="1" dirty="0" smtClean="0"/>
              <a:t>Pathogenesis:</a:t>
            </a:r>
          </a:p>
          <a:p>
            <a:pPr marL="463550" lvl="1" indent="-231775"/>
            <a:r>
              <a:rPr lang="en-US" sz="1600" dirty="0" smtClean="0"/>
              <a:t>T-cell mediated reaction similar to eczema</a:t>
            </a:r>
          </a:p>
          <a:p>
            <a:pPr marL="231775" indent="-231775"/>
            <a:r>
              <a:rPr lang="en-US" sz="2000" b="1" dirty="0" smtClean="0"/>
              <a:t>Clinical features:</a:t>
            </a:r>
          </a:p>
          <a:p>
            <a:pPr marL="463550" lvl="1" indent="-231775"/>
            <a:r>
              <a:rPr lang="en-US" sz="1600" dirty="0" smtClean="0"/>
              <a:t>“target lesions” blister surrounded by red rim</a:t>
            </a:r>
          </a:p>
          <a:p>
            <a:pPr marL="463550" lvl="1" indent="-231775"/>
            <a:r>
              <a:rPr lang="en-US" sz="1600" dirty="0" smtClean="0"/>
              <a:t>Microscopically shows “</a:t>
            </a:r>
            <a:r>
              <a:rPr lang="en-US" sz="1600" dirty="0" err="1" smtClean="0"/>
              <a:t>margination</a:t>
            </a:r>
            <a:r>
              <a:rPr lang="en-US" sz="1600" dirty="0" smtClean="0"/>
              <a:t>” of lymphocytes at dermal-epidermal boundary and basal epidermal necrosis.</a:t>
            </a:r>
          </a:p>
          <a:p>
            <a:pPr marL="463550" lvl="1" indent="-231775"/>
            <a:r>
              <a:rPr lang="en-US" sz="1600" dirty="0" smtClean="0"/>
              <a:t>Broad range of </a:t>
            </a:r>
            <a:r>
              <a:rPr lang="en-US" sz="1600" dirty="0" err="1" smtClean="0"/>
              <a:t>serverity</a:t>
            </a:r>
            <a:r>
              <a:rPr lang="en-US" sz="1600" dirty="0" smtClean="0"/>
              <a:t> from minor (e.g. </a:t>
            </a:r>
            <a:r>
              <a:rPr lang="en-US" sz="1600" dirty="0" err="1" smtClean="0"/>
              <a:t>herpesvirus</a:t>
            </a:r>
            <a:r>
              <a:rPr lang="en-US" sz="1600" dirty="0" smtClean="0"/>
              <a:t> reaction) to severe (systemic drug reaction)</a:t>
            </a:r>
          </a:p>
          <a:p>
            <a:pPr marL="463550" lvl="1" indent="-231775"/>
            <a:r>
              <a:rPr lang="en-US" sz="1600" dirty="0" smtClean="0"/>
              <a:t>If severe can lead to loss of significant areas of epidermis </a:t>
            </a:r>
            <a:endParaRPr lang="en-US" sz="1600"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11219" r="4749" b="10942"/>
          <a:stretch/>
        </p:blipFill>
        <p:spPr bwMode="auto">
          <a:xfrm>
            <a:off x="4114800" y="-12458"/>
            <a:ext cx="5029200" cy="687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0" y="0"/>
            <a:ext cx="4259483" cy="868362"/>
          </a:xfrm>
        </p:spPr>
        <p:txBody>
          <a:bodyPr>
            <a:noAutofit/>
          </a:bodyPr>
          <a:lstStyle/>
          <a:p>
            <a:r>
              <a:rPr lang="en-US" sz="2000" dirty="0" smtClean="0"/>
              <a:t>Acute Inflammatory </a:t>
            </a:r>
            <a:r>
              <a:rPr lang="en-US" sz="2000" dirty="0" err="1" smtClean="0"/>
              <a:t>Dermatoses</a:t>
            </a:r>
            <a:r>
              <a:rPr lang="en-US" sz="2000" dirty="0" smtClean="0"/>
              <a:t>:</a:t>
            </a:r>
            <a:r>
              <a:rPr lang="en-US" sz="2800" dirty="0" smtClean="0"/>
              <a:t/>
            </a:r>
            <a:br>
              <a:rPr lang="en-US" sz="2800" dirty="0" smtClean="0"/>
            </a:br>
            <a:r>
              <a:rPr lang="en-US" sz="2800" b="1" dirty="0" smtClean="0"/>
              <a:t>Erythema </a:t>
            </a:r>
            <a:r>
              <a:rPr lang="en-US" sz="2800" b="1" dirty="0" err="1" smtClean="0"/>
              <a:t>Multiforme</a:t>
            </a:r>
            <a:endParaRPr lang="en-US" sz="2800" b="1" dirty="0"/>
          </a:p>
        </p:txBody>
      </p:sp>
    </p:spTree>
    <p:extLst>
      <p:ext uri="{BB962C8B-B14F-4D97-AF65-F5344CB8AC3E}">
        <p14:creationId xmlns:p14="http://schemas.microsoft.com/office/powerpoint/2010/main" val="948584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sz="4000" dirty="0" smtClean="0"/>
              <a:t>Chronic Inflammatory </a:t>
            </a:r>
            <a:r>
              <a:rPr lang="en-US" sz="4000" dirty="0" err="1" smtClean="0"/>
              <a:t>Dermatoses</a:t>
            </a:r>
            <a:r>
              <a:rPr lang="en-US" sz="4000" dirty="0" smtClean="0"/>
              <a:t>:</a:t>
            </a:r>
            <a:r>
              <a:rPr lang="en-US" dirty="0" smtClean="0"/>
              <a:t/>
            </a:r>
            <a:br>
              <a:rPr lang="en-US" dirty="0" smtClean="0"/>
            </a:br>
            <a:r>
              <a:rPr lang="en-US" b="1" dirty="0" smtClean="0"/>
              <a:t>Psoriasis</a:t>
            </a:r>
            <a:endParaRPr lang="en-US" b="1" dirty="0"/>
          </a:p>
        </p:txBody>
      </p:sp>
      <p:sp>
        <p:nvSpPr>
          <p:cNvPr id="3" name="Content Placeholder 2"/>
          <p:cNvSpPr>
            <a:spLocks noGrp="1"/>
          </p:cNvSpPr>
          <p:nvPr>
            <p:ph idx="1"/>
          </p:nvPr>
        </p:nvSpPr>
        <p:spPr>
          <a:xfrm>
            <a:off x="228600" y="990600"/>
            <a:ext cx="8686800" cy="2667000"/>
          </a:xfrm>
        </p:spPr>
        <p:txBody>
          <a:bodyPr>
            <a:noAutofit/>
          </a:bodyPr>
          <a:lstStyle/>
          <a:p>
            <a:r>
              <a:rPr lang="en-US" sz="1600" dirty="0" smtClean="0"/>
              <a:t>Rather common chronic inflammatory skin condition affecting 1-2% of people in U.S.</a:t>
            </a:r>
            <a:endParaRPr lang="en-US" sz="1600" i="1" dirty="0" smtClean="0"/>
          </a:p>
          <a:p>
            <a:r>
              <a:rPr lang="en-US" sz="1600" b="1" dirty="0" smtClean="0"/>
              <a:t>Pathogenesis:</a:t>
            </a:r>
          </a:p>
          <a:p>
            <a:pPr lvl="1"/>
            <a:r>
              <a:rPr lang="en-US" sz="1400" dirty="0" smtClean="0"/>
              <a:t>Immunologic, but unknown whether antigens are self or environmental</a:t>
            </a:r>
          </a:p>
          <a:p>
            <a:pPr lvl="1"/>
            <a:r>
              <a:rPr lang="en-US" sz="1400" dirty="0" smtClean="0"/>
              <a:t>CD4+ and CD8+ T-cell mediated; secrete factors that lead to </a:t>
            </a:r>
            <a:r>
              <a:rPr lang="en-US" sz="1400" b="1" dirty="0" smtClean="0"/>
              <a:t>keratinocyte </a:t>
            </a:r>
            <a:r>
              <a:rPr lang="en-US" sz="1400" b="1" dirty="0" err="1" smtClean="0"/>
              <a:t>hyperproliferation</a:t>
            </a:r>
            <a:endParaRPr lang="en-US" sz="1400" b="1" dirty="0" smtClean="0"/>
          </a:p>
          <a:p>
            <a:pPr lvl="1"/>
            <a:r>
              <a:rPr lang="en-US" sz="1400" dirty="0" smtClean="0"/>
              <a:t>Lesions often induced by local trauma and inflammatory response that then goes awry</a:t>
            </a:r>
          </a:p>
          <a:p>
            <a:r>
              <a:rPr lang="en-US" sz="1600" b="1" dirty="0" smtClean="0"/>
              <a:t>Clinical features:</a:t>
            </a:r>
          </a:p>
          <a:p>
            <a:pPr lvl="1"/>
            <a:r>
              <a:rPr lang="en-US" sz="1400" dirty="0" smtClean="0"/>
              <a:t>Most often affects elbows, knees, scalp, lumbosacral areas, </a:t>
            </a:r>
            <a:r>
              <a:rPr lang="en-US" sz="1400" dirty="0" err="1" smtClean="0"/>
              <a:t>intergluteal</a:t>
            </a:r>
            <a:r>
              <a:rPr lang="en-US" sz="1400" dirty="0" smtClean="0"/>
              <a:t> cleft and glans penis</a:t>
            </a:r>
          </a:p>
          <a:p>
            <a:pPr lvl="1"/>
            <a:r>
              <a:rPr lang="en-US" sz="1400" dirty="0" smtClean="0"/>
              <a:t>Well-demarcated pink-colored plaques covered by sliver-white scale</a:t>
            </a:r>
          </a:p>
          <a:p>
            <a:pPr lvl="1"/>
            <a:r>
              <a:rPr lang="en-US" sz="1400" dirty="0" smtClean="0"/>
              <a:t>Microscopically shows epidermal thickening (</a:t>
            </a:r>
            <a:r>
              <a:rPr lang="en-US" sz="1400" b="1" dirty="0" err="1" smtClean="0"/>
              <a:t>acanthosis</a:t>
            </a:r>
            <a:r>
              <a:rPr lang="en-US" sz="1400" dirty="0" smtClean="0"/>
              <a:t>), </a:t>
            </a:r>
            <a:r>
              <a:rPr lang="en-US" sz="1400" b="1" dirty="0" smtClean="0"/>
              <a:t>elongation of rete pegs</a:t>
            </a:r>
            <a:r>
              <a:rPr lang="en-US" sz="1400" dirty="0" smtClean="0"/>
              <a:t>, </a:t>
            </a:r>
            <a:r>
              <a:rPr lang="en-US" sz="1400" b="1" dirty="0" smtClean="0"/>
              <a:t>loss of stratum </a:t>
            </a:r>
            <a:r>
              <a:rPr lang="en-US" sz="1400" b="1" dirty="0" err="1" smtClean="0"/>
              <a:t>granulosum</a:t>
            </a:r>
            <a:r>
              <a:rPr lang="en-US" sz="1400" dirty="0" smtClean="0"/>
              <a:t>, and </a:t>
            </a:r>
            <a:r>
              <a:rPr lang="en-US" sz="1400" b="1" dirty="0" err="1" smtClean="0"/>
              <a:t>parakeratosis</a:t>
            </a:r>
            <a:endParaRPr lang="en-US" sz="1600" b="1" dirty="0" smtClean="0"/>
          </a:p>
        </p:txBody>
      </p:sp>
      <p:pic>
        <p:nvPicPr>
          <p:cNvPr id="4" name="Picture 2"/>
          <p:cNvPicPr>
            <a:picLocks noChangeAspect="1" noChangeArrowheads="1"/>
          </p:cNvPicPr>
          <p:nvPr/>
        </p:nvPicPr>
        <p:blipFill rotWithShape="1">
          <a:blip r:embed="rId2">
            <a:lum bright="-10000" contrast="10000"/>
            <a:extLst>
              <a:ext uri="{28A0092B-C50C-407E-A947-70E740481C1C}">
                <a14:useLocalDpi xmlns:a14="http://schemas.microsoft.com/office/drawing/2010/main" val="0"/>
              </a:ext>
            </a:extLst>
          </a:blip>
          <a:srcRect l="2387" t="19994" r="2685" b="23877"/>
          <a:stretch/>
        </p:blipFill>
        <p:spPr bwMode="auto">
          <a:xfrm>
            <a:off x="0" y="3763702"/>
            <a:ext cx="9115346" cy="309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267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sz="4000" dirty="0" smtClean="0"/>
              <a:t>Chronic Inflammatory </a:t>
            </a:r>
            <a:r>
              <a:rPr lang="en-US" sz="4000" dirty="0" err="1" smtClean="0"/>
              <a:t>Dermatoses</a:t>
            </a:r>
            <a:r>
              <a:rPr lang="en-US" sz="4000" dirty="0" smtClean="0"/>
              <a:t>:</a:t>
            </a:r>
            <a:r>
              <a:rPr lang="en-US" dirty="0" smtClean="0"/>
              <a:t/>
            </a:r>
            <a:br>
              <a:rPr lang="en-US" dirty="0" smtClean="0"/>
            </a:br>
            <a:r>
              <a:rPr lang="en-US" b="1" dirty="0" smtClean="0"/>
              <a:t>Lichen </a:t>
            </a:r>
            <a:r>
              <a:rPr lang="en-US" b="1" dirty="0" err="1" smtClean="0"/>
              <a:t>Planus</a:t>
            </a:r>
            <a:endParaRPr lang="en-US" b="1" dirty="0"/>
          </a:p>
        </p:txBody>
      </p:sp>
      <p:sp>
        <p:nvSpPr>
          <p:cNvPr id="3" name="Content Placeholder 2"/>
          <p:cNvSpPr>
            <a:spLocks noGrp="1"/>
          </p:cNvSpPr>
          <p:nvPr>
            <p:ph idx="1"/>
          </p:nvPr>
        </p:nvSpPr>
        <p:spPr>
          <a:xfrm>
            <a:off x="228600" y="990600"/>
            <a:ext cx="8686800" cy="2667000"/>
          </a:xfrm>
        </p:spPr>
        <p:txBody>
          <a:bodyPr>
            <a:noAutofit/>
          </a:bodyPr>
          <a:lstStyle/>
          <a:p>
            <a:pPr marL="0" indent="0">
              <a:buNone/>
            </a:pPr>
            <a:r>
              <a:rPr lang="en-US" sz="1600" dirty="0" smtClean="0"/>
              <a:t>Pruritic, purple, polygonal, planar papules and plaques; self-limited and resolving usually in 1-2 </a:t>
            </a:r>
            <a:r>
              <a:rPr lang="en-US" sz="1600" dirty="0" err="1" smtClean="0"/>
              <a:t>yrs</a:t>
            </a:r>
            <a:endParaRPr lang="en-US" sz="1600" i="1" dirty="0" smtClean="0"/>
          </a:p>
          <a:p>
            <a:r>
              <a:rPr lang="en-US" sz="1600" b="1" dirty="0" smtClean="0"/>
              <a:t>Pathogenesis:</a:t>
            </a:r>
          </a:p>
          <a:p>
            <a:pPr lvl="1"/>
            <a:r>
              <a:rPr lang="en-US" sz="1400" dirty="0" smtClean="0"/>
              <a:t>Altered antigens (either due to drug treatment or viral infection) in basal cell layer causes CD8+ T-cells to elicit a cytotoxic immune response</a:t>
            </a:r>
          </a:p>
          <a:p>
            <a:r>
              <a:rPr lang="en-US" sz="1600" b="1" dirty="0" smtClean="0"/>
              <a:t>Clinical features:</a:t>
            </a:r>
          </a:p>
          <a:p>
            <a:pPr lvl="1"/>
            <a:r>
              <a:rPr lang="en-US" sz="1400" dirty="0" smtClean="0"/>
              <a:t>Pruritic, purple, flat-topped papules that may coalesce into larger plaques highlighted by white, netlike markings (Wickham </a:t>
            </a:r>
            <a:r>
              <a:rPr lang="en-US" sz="1400" dirty="0" err="1" smtClean="0"/>
              <a:t>striae</a:t>
            </a:r>
            <a:r>
              <a:rPr lang="en-US" sz="1400" dirty="0" smtClean="0"/>
              <a:t>)</a:t>
            </a:r>
          </a:p>
          <a:p>
            <a:pPr lvl="1"/>
            <a:r>
              <a:rPr lang="en-US" sz="1400" dirty="0" smtClean="0"/>
              <a:t>Lesions may show hyperpigmentation due to melanin “leakage” into dermal layer</a:t>
            </a:r>
          </a:p>
          <a:p>
            <a:pPr lvl="1"/>
            <a:r>
              <a:rPr lang="en-US" sz="1400" dirty="0" smtClean="0"/>
              <a:t>Microscopically shows intense accumulation of inflammatory cells at the basal cell layer (interface dermatitis), basal </a:t>
            </a:r>
            <a:r>
              <a:rPr lang="en-US" sz="1400" dirty="0" err="1" smtClean="0"/>
              <a:t>squamatization</a:t>
            </a:r>
            <a:r>
              <a:rPr lang="en-US" sz="1400" dirty="0" smtClean="0"/>
              <a:t>, and </a:t>
            </a:r>
            <a:r>
              <a:rPr lang="en-US" sz="1400" dirty="0" err="1" smtClean="0"/>
              <a:t>hypergranulosis</a:t>
            </a:r>
            <a:r>
              <a:rPr lang="en-US" sz="1400" dirty="0" smtClean="0"/>
              <a:t> </a:t>
            </a:r>
          </a:p>
        </p:txBody>
      </p:sp>
      <p:pic>
        <p:nvPicPr>
          <p:cNvPr id="7170" name="Picture 2"/>
          <p:cNvPicPr>
            <a:picLocks noChangeAspect="1" noChangeArrowheads="1"/>
          </p:cNvPicPr>
          <p:nvPr/>
        </p:nvPicPr>
        <p:blipFill rotWithShape="1">
          <a:blip r:embed="rId2">
            <a:lum bright="-10000" contrast="10000"/>
            <a:extLst>
              <a:ext uri="{28A0092B-C50C-407E-A947-70E740481C1C}">
                <a14:useLocalDpi xmlns:a14="http://schemas.microsoft.com/office/drawing/2010/main" val="0"/>
              </a:ext>
            </a:extLst>
          </a:blip>
          <a:srcRect l="2251" t="22701" r="3108" b="10807"/>
          <a:stretch/>
        </p:blipFill>
        <p:spPr bwMode="auto">
          <a:xfrm>
            <a:off x="76200" y="3657600"/>
            <a:ext cx="8991600" cy="315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14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Lecture Outline</a:t>
            </a:r>
            <a:endParaRPr lang="en-US" dirty="0"/>
          </a:p>
        </p:txBody>
      </p:sp>
      <p:sp>
        <p:nvSpPr>
          <p:cNvPr id="8" name="Content Placeholder 7"/>
          <p:cNvSpPr>
            <a:spLocks noGrp="1"/>
          </p:cNvSpPr>
          <p:nvPr>
            <p:ph sz="half" idx="1"/>
          </p:nvPr>
        </p:nvSpPr>
        <p:spPr>
          <a:xfrm>
            <a:off x="457200" y="1600200"/>
            <a:ext cx="4038600" cy="4495800"/>
          </a:xfrm>
        </p:spPr>
        <p:txBody>
          <a:bodyPr>
            <a:normAutofit fontScale="62500" lnSpcReduction="20000"/>
          </a:bodyPr>
          <a:lstStyle/>
          <a:p>
            <a:r>
              <a:rPr lang="en-US" b="1" dirty="0" smtClean="0"/>
              <a:t>Cutaneous wound healing</a:t>
            </a:r>
          </a:p>
          <a:p>
            <a:pPr lvl="1"/>
            <a:r>
              <a:rPr lang="en-US" dirty="0" smtClean="0"/>
              <a:t>Healing by first intention</a:t>
            </a:r>
          </a:p>
          <a:p>
            <a:pPr lvl="1"/>
            <a:r>
              <a:rPr lang="en-US" dirty="0" smtClean="0"/>
              <a:t>Healing by second intention</a:t>
            </a:r>
          </a:p>
          <a:p>
            <a:pPr lvl="1"/>
            <a:r>
              <a:rPr lang="en-US" dirty="0" smtClean="0"/>
              <a:t>Wound strength changes</a:t>
            </a:r>
          </a:p>
          <a:p>
            <a:pPr marL="457200" lvl="1" indent="0">
              <a:buNone/>
            </a:pPr>
            <a:endParaRPr lang="en-US" dirty="0" smtClean="0"/>
          </a:p>
          <a:p>
            <a:r>
              <a:rPr lang="en-US" b="1" dirty="0" smtClean="0"/>
              <a:t>Pathologic aspects of repair</a:t>
            </a:r>
          </a:p>
          <a:p>
            <a:pPr marL="0" indent="0">
              <a:buNone/>
            </a:pPr>
            <a:endParaRPr lang="en-US" dirty="0" smtClean="0"/>
          </a:p>
          <a:p>
            <a:r>
              <a:rPr lang="en-US" b="1" dirty="0" smtClean="0"/>
              <a:t>Acute Inflammatory </a:t>
            </a:r>
            <a:r>
              <a:rPr lang="en-US" b="1" dirty="0" err="1" smtClean="0"/>
              <a:t>Dermatoses</a:t>
            </a:r>
            <a:endParaRPr lang="en-US" b="1" dirty="0" smtClean="0"/>
          </a:p>
          <a:p>
            <a:pPr lvl="1"/>
            <a:r>
              <a:rPr lang="en-US" dirty="0" err="1" smtClean="0"/>
              <a:t>Urticaria</a:t>
            </a:r>
            <a:endParaRPr lang="en-US" dirty="0" smtClean="0"/>
          </a:p>
          <a:p>
            <a:pPr lvl="1"/>
            <a:r>
              <a:rPr lang="en-US" dirty="0" smtClean="0"/>
              <a:t>Acute Eczematous Dermatitis</a:t>
            </a:r>
          </a:p>
          <a:p>
            <a:pPr lvl="1"/>
            <a:r>
              <a:rPr lang="en-US" dirty="0" smtClean="0"/>
              <a:t>Erythema </a:t>
            </a:r>
            <a:r>
              <a:rPr lang="en-US" dirty="0" err="1" smtClean="0"/>
              <a:t>Multiforme</a:t>
            </a:r>
            <a:endParaRPr lang="en-US" dirty="0" smtClean="0"/>
          </a:p>
          <a:p>
            <a:pPr marL="457200" lvl="1" indent="0">
              <a:buNone/>
            </a:pPr>
            <a:endParaRPr lang="en-US" dirty="0" smtClean="0"/>
          </a:p>
          <a:p>
            <a:r>
              <a:rPr lang="en-US" b="1" dirty="0" smtClean="0"/>
              <a:t>Chronic Inflammatory </a:t>
            </a:r>
            <a:r>
              <a:rPr lang="en-US" b="1" dirty="0" err="1" smtClean="0"/>
              <a:t>Dermatoses</a:t>
            </a:r>
            <a:endParaRPr lang="en-US" b="1" dirty="0" smtClean="0"/>
          </a:p>
          <a:p>
            <a:pPr lvl="1"/>
            <a:r>
              <a:rPr lang="en-US" dirty="0" smtClean="0"/>
              <a:t>Psoriasis</a:t>
            </a:r>
          </a:p>
          <a:p>
            <a:pPr lvl="1"/>
            <a:r>
              <a:rPr lang="en-US" dirty="0" smtClean="0"/>
              <a:t>Lichen </a:t>
            </a:r>
            <a:r>
              <a:rPr lang="en-US" dirty="0" err="1" smtClean="0"/>
              <a:t>Planus</a:t>
            </a:r>
            <a:endParaRPr lang="en-US" dirty="0" smtClean="0"/>
          </a:p>
          <a:p>
            <a:pPr lvl="1"/>
            <a:r>
              <a:rPr lang="en-US" dirty="0" smtClean="0"/>
              <a:t>Lichen Simplex </a:t>
            </a:r>
            <a:r>
              <a:rPr lang="en-US" dirty="0" err="1" smtClean="0"/>
              <a:t>Chronicus</a:t>
            </a:r>
            <a:endParaRPr lang="en-US" dirty="0"/>
          </a:p>
          <a:p>
            <a:pPr lvl="1"/>
            <a:endParaRPr lang="en-US" dirty="0" smtClean="0"/>
          </a:p>
        </p:txBody>
      </p:sp>
      <p:sp>
        <p:nvSpPr>
          <p:cNvPr id="9" name="Content Placeholder 8"/>
          <p:cNvSpPr>
            <a:spLocks noGrp="1"/>
          </p:cNvSpPr>
          <p:nvPr>
            <p:ph sz="half" idx="2"/>
          </p:nvPr>
        </p:nvSpPr>
        <p:spPr>
          <a:xfrm>
            <a:off x="4876800" y="1600200"/>
            <a:ext cx="4038600" cy="4525963"/>
          </a:xfrm>
        </p:spPr>
        <p:txBody>
          <a:bodyPr>
            <a:normAutofit fontScale="62500" lnSpcReduction="20000"/>
          </a:bodyPr>
          <a:lstStyle/>
          <a:p>
            <a:r>
              <a:rPr lang="en-US" b="1" dirty="0" smtClean="0"/>
              <a:t>Infectious </a:t>
            </a:r>
            <a:r>
              <a:rPr lang="en-US" b="1" dirty="0" err="1" smtClean="0"/>
              <a:t>Dermatoses</a:t>
            </a:r>
            <a:endParaRPr lang="en-US" b="1" dirty="0" smtClean="0"/>
          </a:p>
          <a:p>
            <a:pPr lvl="1"/>
            <a:r>
              <a:rPr lang="en-US" dirty="0" smtClean="0"/>
              <a:t>Bacterial skin infections</a:t>
            </a:r>
          </a:p>
          <a:p>
            <a:pPr lvl="1"/>
            <a:r>
              <a:rPr lang="en-US" dirty="0" smtClean="0"/>
              <a:t>Fungal skin infections</a:t>
            </a:r>
          </a:p>
          <a:p>
            <a:pPr lvl="1"/>
            <a:r>
              <a:rPr lang="en-US" dirty="0" smtClean="0"/>
              <a:t>Viral skin infections</a:t>
            </a:r>
          </a:p>
          <a:p>
            <a:r>
              <a:rPr lang="en-US" b="1" dirty="0" smtClean="0"/>
              <a:t>Blistering (Bullous) Skin Disorders</a:t>
            </a:r>
          </a:p>
          <a:p>
            <a:pPr lvl="1"/>
            <a:r>
              <a:rPr lang="en-US" dirty="0" smtClean="0"/>
              <a:t>Pemphigus</a:t>
            </a:r>
          </a:p>
          <a:p>
            <a:pPr lvl="1"/>
            <a:r>
              <a:rPr lang="en-US" dirty="0" smtClean="0"/>
              <a:t>Bullous </a:t>
            </a:r>
            <a:r>
              <a:rPr lang="en-US" dirty="0" err="1" smtClean="0"/>
              <a:t>Pemphigoid</a:t>
            </a:r>
            <a:endParaRPr lang="en-US" dirty="0" smtClean="0"/>
          </a:p>
          <a:p>
            <a:pPr lvl="1"/>
            <a:r>
              <a:rPr lang="en-US" dirty="0" smtClean="0"/>
              <a:t>Dermatitis </a:t>
            </a:r>
            <a:r>
              <a:rPr lang="en-US" dirty="0" err="1" smtClean="0"/>
              <a:t>Herpetiformis</a:t>
            </a:r>
            <a:endParaRPr lang="en-US" dirty="0" smtClean="0"/>
          </a:p>
          <a:p>
            <a:r>
              <a:rPr lang="en-US" b="1" dirty="0" smtClean="0"/>
              <a:t>Benign &amp; premalignant </a:t>
            </a:r>
            <a:r>
              <a:rPr lang="en-US" b="1" dirty="0" err="1" smtClean="0"/>
              <a:t>neoplasia</a:t>
            </a:r>
            <a:endParaRPr lang="en-US" b="1" dirty="0" smtClean="0"/>
          </a:p>
          <a:p>
            <a:pPr lvl="1"/>
            <a:r>
              <a:rPr lang="en-US" dirty="0" err="1" smtClean="0"/>
              <a:t>Seborrheic</a:t>
            </a:r>
            <a:r>
              <a:rPr lang="en-US" dirty="0" smtClean="0"/>
              <a:t> keratosis</a:t>
            </a:r>
          </a:p>
          <a:p>
            <a:pPr lvl="1"/>
            <a:r>
              <a:rPr lang="en-US" dirty="0" smtClean="0"/>
              <a:t>Actinic keratosis</a:t>
            </a:r>
          </a:p>
          <a:p>
            <a:r>
              <a:rPr lang="en-US" b="1" dirty="0" smtClean="0"/>
              <a:t>Malignant epidermal </a:t>
            </a:r>
            <a:r>
              <a:rPr lang="en-US" b="1" dirty="0" err="1" smtClean="0"/>
              <a:t>neoplasia</a:t>
            </a:r>
            <a:endParaRPr lang="en-US" b="1" dirty="0" smtClean="0"/>
          </a:p>
          <a:p>
            <a:pPr lvl="1"/>
            <a:r>
              <a:rPr lang="en-US" dirty="0" smtClean="0"/>
              <a:t>Squamous cell carcinoma</a:t>
            </a:r>
          </a:p>
          <a:p>
            <a:pPr lvl="1"/>
            <a:r>
              <a:rPr lang="en-US" dirty="0" smtClean="0"/>
              <a:t>Basal cell carcinoma</a:t>
            </a:r>
          </a:p>
          <a:p>
            <a:r>
              <a:rPr lang="en-US" b="1" dirty="0" smtClean="0"/>
              <a:t>Melanocytic </a:t>
            </a:r>
            <a:r>
              <a:rPr lang="en-US" b="1" dirty="0" err="1" smtClean="0"/>
              <a:t>neoplasia</a:t>
            </a:r>
            <a:endParaRPr lang="en-US" b="1" dirty="0" smtClean="0"/>
          </a:p>
          <a:p>
            <a:pPr lvl="1"/>
            <a:r>
              <a:rPr lang="en-US" dirty="0" smtClean="0"/>
              <a:t>Melanocytic nevi</a:t>
            </a:r>
          </a:p>
          <a:p>
            <a:pPr lvl="1"/>
            <a:r>
              <a:rPr lang="en-US" dirty="0" smtClean="0"/>
              <a:t>Melanoma</a:t>
            </a:r>
          </a:p>
          <a:p>
            <a:pPr lvl="1"/>
            <a:endParaRPr lang="en-US" dirty="0" smtClean="0"/>
          </a:p>
        </p:txBody>
      </p:sp>
    </p:spTree>
    <p:extLst>
      <p:ext uri="{BB962C8B-B14F-4D97-AF65-F5344CB8AC3E}">
        <p14:creationId xmlns:p14="http://schemas.microsoft.com/office/powerpoint/2010/main" val="3731996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00800" cy="1066800"/>
          </a:xfrm>
        </p:spPr>
        <p:txBody>
          <a:bodyPr>
            <a:noAutofit/>
          </a:bodyPr>
          <a:lstStyle/>
          <a:p>
            <a:r>
              <a:rPr lang="en-US" sz="3200" dirty="0" smtClean="0"/>
              <a:t>Chronic Inflammatory </a:t>
            </a:r>
            <a:r>
              <a:rPr lang="en-US" sz="3200" dirty="0" err="1" smtClean="0"/>
              <a:t>Dermatoses</a:t>
            </a:r>
            <a:r>
              <a:rPr lang="en-US" sz="3200" dirty="0" smtClean="0"/>
              <a:t>:</a:t>
            </a:r>
            <a:r>
              <a:rPr lang="en-US" sz="3600" dirty="0" smtClean="0"/>
              <a:t/>
            </a:r>
            <a:br>
              <a:rPr lang="en-US" sz="3600" dirty="0" smtClean="0"/>
            </a:br>
            <a:r>
              <a:rPr lang="en-US" sz="3600" b="1" dirty="0" smtClean="0"/>
              <a:t>Lichen Simplex </a:t>
            </a:r>
            <a:r>
              <a:rPr lang="en-US" sz="3600" b="1" dirty="0" err="1" smtClean="0"/>
              <a:t>Chronicus</a:t>
            </a:r>
            <a:endParaRPr lang="en-US" sz="3600" b="1" dirty="0"/>
          </a:p>
        </p:txBody>
      </p:sp>
      <p:sp>
        <p:nvSpPr>
          <p:cNvPr id="3" name="Content Placeholder 2"/>
          <p:cNvSpPr>
            <a:spLocks noGrp="1"/>
          </p:cNvSpPr>
          <p:nvPr>
            <p:ph idx="1"/>
          </p:nvPr>
        </p:nvSpPr>
        <p:spPr>
          <a:xfrm>
            <a:off x="152400" y="990600"/>
            <a:ext cx="6248400" cy="2133600"/>
          </a:xfrm>
        </p:spPr>
        <p:txBody>
          <a:bodyPr>
            <a:noAutofit/>
          </a:bodyPr>
          <a:lstStyle/>
          <a:p>
            <a:pPr marL="0" indent="0">
              <a:buNone/>
            </a:pPr>
            <a:r>
              <a:rPr lang="en-US" sz="1600" dirty="0" smtClean="0"/>
              <a:t>Roughening of skin reminiscent of lichen on a tree</a:t>
            </a:r>
            <a:endParaRPr lang="en-US" sz="1600" i="1" dirty="0" smtClean="0"/>
          </a:p>
          <a:p>
            <a:r>
              <a:rPr lang="en-US" sz="1600" b="1" dirty="0" smtClean="0"/>
              <a:t>Pathogenesis:</a:t>
            </a:r>
          </a:p>
          <a:p>
            <a:pPr lvl="1"/>
            <a:r>
              <a:rPr lang="en-US" sz="1400" dirty="0" smtClean="0"/>
              <a:t>Probably due to repeated trauma (e.g. repeated itching) inducing epithelial hyperplasia and dermal scarring</a:t>
            </a:r>
          </a:p>
          <a:p>
            <a:r>
              <a:rPr lang="en-US" sz="1600" b="1" dirty="0" smtClean="0"/>
              <a:t>Clinical features:</a:t>
            </a:r>
          </a:p>
          <a:p>
            <a:pPr lvl="1"/>
            <a:r>
              <a:rPr lang="en-US" sz="1400" dirty="0" smtClean="0"/>
              <a:t>Raised lesions  with variable pigmentation and/or erythema</a:t>
            </a:r>
          </a:p>
          <a:p>
            <a:pPr lvl="1"/>
            <a:r>
              <a:rPr lang="en-US" sz="1400" dirty="0" smtClean="0"/>
              <a:t>Microscopically shows stratum </a:t>
            </a:r>
            <a:r>
              <a:rPr lang="en-US" sz="1400" dirty="0" err="1" smtClean="0"/>
              <a:t>spinosum</a:t>
            </a:r>
            <a:r>
              <a:rPr lang="en-US" sz="1400" dirty="0" smtClean="0"/>
              <a:t> hyperplasia (</a:t>
            </a:r>
            <a:r>
              <a:rPr lang="en-US" sz="1400" dirty="0" err="1" smtClean="0"/>
              <a:t>acanthosis</a:t>
            </a:r>
            <a:r>
              <a:rPr lang="en-US" sz="1400" dirty="0" smtClean="0"/>
              <a:t>), hyperkeratosis, and </a:t>
            </a:r>
            <a:r>
              <a:rPr lang="en-US" sz="1400" dirty="0" err="1" smtClean="0"/>
              <a:t>hypergranulosis</a:t>
            </a:r>
            <a:r>
              <a:rPr lang="en-US" sz="1400" dirty="0" smtClean="0"/>
              <a:t>.</a:t>
            </a:r>
          </a:p>
        </p:txBody>
      </p:sp>
      <p:pic>
        <p:nvPicPr>
          <p:cNvPr id="8194" name="Picture 2"/>
          <p:cNvPicPr>
            <a:picLocks noChangeAspect="1" noChangeArrowheads="1"/>
          </p:cNvPicPr>
          <p:nvPr/>
        </p:nvPicPr>
        <p:blipFill rotWithShape="1">
          <a:blip r:embed="rId2">
            <a:lum bright="-10000" contrast="10000"/>
            <a:extLst>
              <a:ext uri="{28A0092B-C50C-407E-A947-70E740481C1C}">
                <a14:useLocalDpi xmlns:a14="http://schemas.microsoft.com/office/drawing/2010/main" val="0"/>
              </a:ext>
            </a:extLst>
          </a:blip>
          <a:srcRect l="2629" t="13414" r="2629" b="24194"/>
          <a:stretch/>
        </p:blipFill>
        <p:spPr bwMode="auto">
          <a:xfrm>
            <a:off x="228600" y="3212884"/>
            <a:ext cx="6248400" cy="364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http://images.suite101.com/730037_com_neuro_derm.jpg"/>
          <p:cNvPicPr>
            <a:picLocks noChangeAspect="1" noChangeArrowheads="1"/>
          </p:cNvPicPr>
          <p:nvPr/>
        </p:nvPicPr>
        <p:blipFill rotWithShape="1">
          <a:blip r:embed="rId3">
            <a:extLst>
              <a:ext uri="{28A0092B-C50C-407E-A947-70E740481C1C}">
                <a14:useLocalDpi xmlns:a14="http://schemas.microsoft.com/office/drawing/2010/main" val="0"/>
              </a:ext>
            </a:extLst>
          </a:blip>
          <a:srcRect l="10970"/>
          <a:stretch/>
        </p:blipFill>
        <p:spPr bwMode="auto">
          <a:xfrm rot="16200000">
            <a:off x="6209214" y="3923212"/>
            <a:ext cx="3183526" cy="26860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encrypted-tbn0.google.com/images?q=tbn:ANd9GcQW_M8_HBOW1IaQP02-ouGLIlm0jzYothCGLn9EjNugwOspjOF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010276" y="523875"/>
            <a:ext cx="358140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46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sz="4000" dirty="0" smtClean="0"/>
              <a:t>Infectious </a:t>
            </a:r>
            <a:r>
              <a:rPr lang="en-US" sz="4000" dirty="0" err="1" smtClean="0"/>
              <a:t>Dermatoses</a:t>
            </a:r>
            <a:r>
              <a:rPr lang="en-US" sz="4000" dirty="0" smtClean="0"/>
              <a:t>:</a:t>
            </a:r>
            <a:r>
              <a:rPr lang="en-US" dirty="0" smtClean="0"/>
              <a:t/>
            </a:r>
            <a:br>
              <a:rPr lang="en-US" dirty="0" smtClean="0"/>
            </a:br>
            <a:r>
              <a:rPr lang="en-US" b="1" dirty="0" smtClean="0"/>
              <a:t>Bacterial Skin Infections</a:t>
            </a:r>
            <a:endParaRPr lang="en-US" b="1" dirty="0"/>
          </a:p>
        </p:txBody>
      </p:sp>
      <p:sp>
        <p:nvSpPr>
          <p:cNvPr id="3" name="Content Placeholder 2"/>
          <p:cNvSpPr>
            <a:spLocks noGrp="1"/>
          </p:cNvSpPr>
          <p:nvPr>
            <p:ph idx="1"/>
          </p:nvPr>
        </p:nvSpPr>
        <p:spPr>
          <a:xfrm>
            <a:off x="228600" y="990600"/>
            <a:ext cx="8686800" cy="2438400"/>
          </a:xfrm>
        </p:spPr>
        <p:txBody>
          <a:bodyPr>
            <a:noAutofit/>
          </a:bodyPr>
          <a:lstStyle/>
          <a:p>
            <a:pPr marL="0" indent="0">
              <a:buNone/>
            </a:pPr>
            <a:r>
              <a:rPr lang="en-US" sz="1600" dirty="0" smtClean="0"/>
              <a:t>Can range from superficial infections (impetigo) to deeper dermal abscesses</a:t>
            </a:r>
            <a:endParaRPr lang="en-US" sz="1600" i="1" dirty="0" smtClean="0"/>
          </a:p>
          <a:p>
            <a:r>
              <a:rPr lang="en-US" sz="1600" b="1" dirty="0" smtClean="0"/>
              <a:t>Superficial infection (impetigo)</a:t>
            </a:r>
          </a:p>
          <a:p>
            <a:pPr lvl="1"/>
            <a:r>
              <a:rPr lang="en-US" sz="1400" dirty="0" smtClean="0"/>
              <a:t>Primarily seen in children</a:t>
            </a:r>
          </a:p>
          <a:p>
            <a:pPr lvl="1"/>
            <a:r>
              <a:rPr lang="en-US" sz="1400" dirty="0" smtClean="0"/>
              <a:t>Usually caused by </a:t>
            </a:r>
            <a:r>
              <a:rPr lang="en-US" sz="1400" i="1" dirty="0" smtClean="0"/>
              <a:t>Staphylococcus </a:t>
            </a:r>
            <a:r>
              <a:rPr lang="en-US" sz="1400" dirty="0" smtClean="0"/>
              <a:t>and </a:t>
            </a:r>
            <a:r>
              <a:rPr lang="en-US" sz="1400" i="1" dirty="0" smtClean="0"/>
              <a:t>Streptococcus </a:t>
            </a:r>
            <a:r>
              <a:rPr lang="en-US" sz="1400" dirty="0" smtClean="0"/>
              <a:t>species</a:t>
            </a:r>
          </a:p>
          <a:p>
            <a:pPr lvl="1"/>
            <a:r>
              <a:rPr lang="en-US" sz="1400" dirty="0" smtClean="0"/>
              <a:t>Generally begins with a single macule that then evolves into a larger, crusty lesion</a:t>
            </a:r>
          </a:p>
          <a:p>
            <a:pPr lvl="1"/>
            <a:r>
              <a:rPr lang="en-US" sz="1400" dirty="0" smtClean="0"/>
              <a:t>Most often affects extremities, nose, and mouth</a:t>
            </a:r>
          </a:p>
          <a:p>
            <a:r>
              <a:rPr lang="en-US" sz="1600" b="1" dirty="0" smtClean="0"/>
              <a:t>Dermal abscess</a:t>
            </a:r>
          </a:p>
          <a:p>
            <a:pPr lvl="1"/>
            <a:r>
              <a:rPr lang="en-US" sz="1400" dirty="0" smtClean="0"/>
              <a:t>Usually caused by anaerobic species such as </a:t>
            </a:r>
            <a:r>
              <a:rPr lang="en-US" sz="1400" i="1" dirty="0" smtClean="0"/>
              <a:t>Pseudomonas </a:t>
            </a:r>
            <a:r>
              <a:rPr lang="en-US" sz="1400" i="1" dirty="0" err="1" smtClean="0"/>
              <a:t>aeruginosa</a:t>
            </a:r>
            <a:endParaRPr lang="en-US" sz="1400" i="1" dirty="0" smtClean="0"/>
          </a:p>
          <a:p>
            <a:pPr lvl="1"/>
            <a:r>
              <a:rPr lang="en-US" sz="1400" dirty="0" smtClean="0"/>
              <a:t>Often associated with puncture or surgical wounds</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7" t="16307" r="3108" b="4583"/>
          <a:stretch/>
        </p:blipFill>
        <p:spPr bwMode="auto">
          <a:xfrm>
            <a:off x="1828800" y="3616983"/>
            <a:ext cx="5513407" cy="322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54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sz="4000" dirty="0" smtClean="0"/>
              <a:t>Infectious </a:t>
            </a:r>
            <a:r>
              <a:rPr lang="en-US" sz="4000" dirty="0" err="1" smtClean="0"/>
              <a:t>Dermatoses</a:t>
            </a:r>
            <a:r>
              <a:rPr lang="en-US" sz="4000" dirty="0" smtClean="0"/>
              <a:t>:</a:t>
            </a:r>
            <a:r>
              <a:rPr lang="en-US" dirty="0" smtClean="0"/>
              <a:t/>
            </a:r>
            <a:br>
              <a:rPr lang="en-US" dirty="0" smtClean="0"/>
            </a:br>
            <a:r>
              <a:rPr lang="en-US" b="1" dirty="0" smtClean="0"/>
              <a:t>Fungal Skin Infections</a:t>
            </a:r>
            <a:endParaRPr lang="en-US" b="1" dirty="0"/>
          </a:p>
        </p:txBody>
      </p:sp>
      <p:sp>
        <p:nvSpPr>
          <p:cNvPr id="3" name="Content Placeholder 2"/>
          <p:cNvSpPr>
            <a:spLocks noGrp="1"/>
          </p:cNvSpPr>
          <p:nvPr>
            <p:ph idx="1"/>
          </p:nvPr>
        </p:nvSpPr>
        <p:spPr>
          <a:xfrm>
            <a:off x="228600" y="990600"/>
            <a:ext cx="8686800" cy="2438400"/>
          </a:xfrm>
        </p:spPr>
        <p:txBody>
          <a:bodyPr>
            <a:noAutofit/>
          </a:bodyPr>
          <a:lstStyle/>
          <a:p>
            <a:pPr marL="0" indent="0">
              <a:buNone/>
            </a:pPr>
            <a:r>
              <a:rPr lang="en-US" sz="1600" dirty="0" err="1" smtClean="0"/>
              <a:t>a.k.a</a:t>
            </a:r>
            <a:r>
              <a:rPr lang="en-US" sz="1600" dirty="0" smtClean="0"/>
              <a:t> “</a:t>
            </a:r>
            <a:r>
              <a:rPr lang="en-US" sz="1600" dirty="0" err="1" smtClean="0"/>
              <a:t>tinneas</a:t>
            </a:r>
            <a:r>
              <a:rPr lang="en-US" sz="1600" dirty="0" smtClean="0"/>
              <a:t>”</a:t>
            </a:r>
            <a:endParaRPr lang="en-US" sz="1600" i="1" dirty="0" smtClean="0"/>
          </a:p>
          <a:p>
            <a:r>
              <a:rPr lang="en-US" sz="1600" b="1" dirty="0" smtClean="0"/>
              <a:t>Superficial infections</a:t>
            </a:r>
          </a:p>
          <a:p>
            <a:pPr lvl="1"/>
            <a:r>
              <a:rPr lang="en-US" sz="1400" dirty="0" smtClean="0"/>
              <a:t>Usually caused by </a:t>
            </a:r>
            <a:r>
              <a:rPr lang="en-US" sz="1400" i="1" dirty="0" smtClean="0"/>
              <a:t>Candida</a:t>
            </a:r>
            <a:r>
              <a:rPr lang="en-US" sz="1400" dirty="0" smtClean="0"/>
              <a:t> (yeast) species</a:t>
            </a:r>
          </a:p>
          <a:p>
            <a:pPr lvl="1"/>
            <a:r>
              <a:rPr lang="en-US" sz="1400" dirty="0" smtClean="0"/>
              <a:t>Can mimic psoriasis, so any biopsy should include fungal stain </a:t>
            </a:r>
          </a:p>
          <a:p>
            <a:r>
              <a:rPr lang="en-US" sz="1600" b="1" dirty="0" smtClean="0"/>
              <a:t>Deeper infections</a:t>
            </a:r>
          </a:p>
          <a:p>
            <a:pPr lvl="1"/>
            <a:r>
              <a:rPr lang="en-US" sz="1400" dirty="0" smtClean="0"/>
              <a:t>Usually caused by filamentous species such as </a:t>
            </a:r>
            <a:r>
              <a:rPr lang="en-US" sz="1400" i="1" dirty="0" err="1" smtClean="0"/>
              <a:t>Aspergillus</a:t>
            </a:r>
            <a:endParaRPr lang="en-US" sz="1400" dirty="0" smtClean="0"/>
          </a:p>
          <a:p>
            <a:pPr lvl="1"/>
            <a:r>
              <a:rPr lang="en-US" sz="1400" dirty="0" smtClean="0"/>
              <a:t>Primarily seen in </a:t>
            </a:r>
            <a:r>
              <a:rPr lang="en-US" sz="1400" dirty="0" err="1" smtClean="0"/>
              <a:t>immuno</a:t>
            </a:r>
            <a:r>
              <a:rPr lang="en-US" sz="1400" dirty="0" smtClean="0"/>
              <a:t>-compromised hosts (post-transplant, elderly, HIV infection)</a:t>
            </a:r>
          </a:p>
          <a:p>
            <a:pPr lvl="1"/>
            <a:r>
              <a:rPr lang="en-US" sz="1400" dirty="0" smtClean="0"/>
              <a:t>More tissue damage so generally erythematous and nodular </a:t>
            </a:r>
            <a:endParaRPr lang="en-US" sz="1400" i="1" dirty="0" smtClean="0"/>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989" y="3401992"/>
            <a:ext cx="4608011" cy="345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42986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sz="4000" dirty="0" smtClean="0"/>
              <a:t>Infectious </a:t>
            </a:r>
            <a:r>
              <a:rPr lang="en-US" sz="4000" dirty="0" err="1" smtClean="0"/>
              <a:t>Dermatoses</a:t>
            </a:r>
            <a:r>
              <a:rPr lang="en-US" sz="4000" dirty="0" smtClean="0"/>
              <a:t>:</a:t>
            </a:r>
            <a:r>
              <a:rPr lang="en-US" dirty="0" smtClean="0"/>
              <a:t/>
            </a:r>
            <a:br>
              <a:rPr lang="en-US" dirty="0" smtClean="0"/>
            </a:br>
            <a:r>
              <a:rPr lang="en-US" b="1" dirty="0" smtClean="0"/>
              <a:t>Verrucae (warts)</a:t>
            </a:r>
            <a:endParaRPr lang="en-US" b="1" dirty="0"/>
          </a:p>
        </p:txBody>
      </p:sp>
      <p:sp>
        <p:nvSpPr>
          <p:cNvPr id="3" name="Content Placeholder 2"/>
          <p:cNvSpPr>
            <a:spLocks noGrp="1"/>
          </p:cNvSpPr>
          <p:nvPr>
            <p:ph idx="1"/>
          </p:nvPr>
        </p:nvSpPr>
        <p:spPr>
          <a:xfrm>
            <a:off x="228600" y="1219200"/>
            <a:ext cx="8686800" cy="5257800"/>
          </a:xfrm>
        </p:spPr>
        <p:txBody>
          <a:bodyPr>
            <a:noAutofit/>
          </a:bodyPr>
          <a:lstStyle/>
          <a:p>
            <a:pPr marL="0" indent="0">
              <a:buNone/>
            </a:pPr>
            <a:r>
              <a:rPr lang="en-US" sz="1800" dirty="0" smtClean="0"/>
              <a:t>Common lesions in children and adolescents, usually resolving in 6mo – 2yrs</a:t>
            </a:r>
            <a:endParaRPr lang="en-US" sz="1800" i="1" dirty="0" smtClean="0"/>
          </a:p>
          <a:p>
            <a:r>
              <a:rPr lang="en-US" sz="1800" b="1" dirty="0" smtClean="0"/>
              <a:t>Pathogenesis:</a:t>
            </a:r>
          </a:p>
          <a:p>
            <a:pPr lvl="1"/>
            <a:r>
              <a:rPr lang="en-US" sz="1600" dirty="0" smtClean="0"/>
              <a:t>Most often cause by infection with some type of Human Papilloma Virus (HPV), which subverts cell cycle control and elicits epithelial hyperplasia</a:t>
            </a:r>
          </a:p>
          <a:p>
            <a:pPr lvl="1"/>
            <a:r>
              <a:rPr lang="en-US" sz="1600" dirty="0" smtClean="0"/>
              <a:t>Some types of HPV (e.g. types 6, 16, and 18) are oncogenic; however, most warts are caused by non-oncogenic types (e.g. types 1, 2, 3, 4, 7, 8, 10, and 11)</a:t>
            </a:r>
          </a:p>
          <a:p>
            <a:r>
              <a:rPr lang="en-US" sz="1800" b="1" dirty="0" smtClean="0"/>
              <a:t>Clinical features:</a:t>
            </a:r>
          </a:p>
          <a:p>
            <a:pPr lvl="1"/>
            <a:r>
              <a:rPr lang="en-US" sz="1600" dirty="0" smtClean="0"/>
              <a:t>Generally characterized by undulant epidermal hyperplasia.  Microscopically features cytoplasmic vacuolization (</a:t>
            </a:r>
            <a:r>
              <a:rPr lang="en-US" sz="1600" dirty="0" err="1" smtClean="0"/>
              <a:t>koilocytosis</a:t>
            </a:r>
            <a:r>
              <a:rPr lang="en-US" sz="1600" dirty="0" smtClean="0"/>
              <a:t>) in virus-infected cells in superficial epidermal layers.  Infected cells may also show prominent </a:t>
            </a:r>
            <a:r>
              <a:rPr lang="en-US" sz="1600" dirty="0" err="1" smtClean="0"/>
              <a:t>keratohyaline</a:t>
            </a:r>
            <a:r>
              <a:rPr lang="en-US" sz="1600" dirty="0" smtClean="0"/>
              <a:t> granules and </a:t>
            </a:r>
            <a:r>
              <a:rPr lang="en-US" sz="1600" dirty="0" err="1" smtClean="0"/>
              <a:t>eosinophilic</a:t>
            </a:r>
            <a:r>
              <a:rPr lang="en-US" sz="1600" dirty="0" smtClean="0"/>
              <a:t> intracellular inclusions.</a:t>
            </a:r>
          </a:p>
          <a:p>
            <a:pPr lvl="1"/>
            <a:r>
              <a:rPr lang="en-US" sz="1600" dirty="0" smtClean="0"/>
              <a:t>Generally classified into various types based on morphology and location:</a:t>
            </a:r>
          </a:p>
          <a:p>
            <a:pPr lvl="2"/>
            <a:r>
              <a:rPr lang="en-US" sz="1600" b="1" dirty="0" err="1" smtClean="0"/>
              <a:t>Verrruca</a:t>
            </a:r>
            <a:r>
              <a:rPr lang="en-US" sz="1600" b="1" dirty="0" smtClean="0"/>
              <a:t> vulgaris</a:t>
            </a:r>
            <a:r>
              <a:rPr lang="en-US" sz="1600" dirty="0" smtClean="0"/>
              <a:t>: “common” wart, can occur anywhere, but usually on dorsum of hand, assoc. with HPV-2 and HPV-7</a:t>
            </a:r>
          </a:p>
          <a:p>
            <a:pPr lvl="2"/>
            <a:r>
              <a:rPr lang="en-US" sz="1600" b="1" dirty="0" smtClean="0"/>
              <a:t>Verruca </a:t>
            </a:r>
            <a:r>
              <a:rPr lang="en-US" sz="1600" b="1" dirty="0" err="1" smtClean="0"/>
              <a:t>plana</a:t>
            </a:r>
            <a:r>
              <a:rPr lang="en-US" sz="1600" dirty="0" smtClean="0"/>
              <a:t>: “flat” wart; flat, smooth macules, assoc. with HPV-3, -8, -10</a:t>
            </a:r>
          </a:p>
          <a:p>
            <a:pPr lvl="2"/>
            <a:r>
              <a:rPr lang="en-US" sz="1600" b="1" dirty="0" smtClean="0"/>
              <a:t>Verruca </a:t>
            </a:r>
            <a:r>
              <a:rPr lang="en-US" sz="1600" b="1" dirty="0" err="1" smtClean="0"/>
              <a:t>plataris</a:t>
            </a:r>
            <a:r>
              <a:rPr lang="en-US" sz="1600" b="1" dirty="0" smtClean="0"/>
              <a:t>/</a:t>
            </a:r>
            <a:r>
              <a:rPr lang="en-US" sz="1600" b="1" dirty="0" err="1" smtClean="0"/>
              <a:t>palmaris</a:t>
            </a:r>
            <a:r>
              <a:rPr lang="en-US" sz="1600" dirty="0" smtClean="0"/>
              <a:t>: occur on soles and/or palms, 1-2 cm in diameter, assoc. with HPV-1, -2, and -4</a:t>
            </a:r>
          </a:p>
          <a:p>
            <a:pPr lvl="2"/>
            <a:r>
              <a:rPr lang="en-US" sz="1600" b="1" dirty="0" smtClean="0"/>
              <a:t>Genital warts</a:t>
            </a:r>
            <a:r>
              <a:rPr lang="en-US" sz="1600" dirty="0" smtClean="0"/>
              <a:t>: occur on genitalia, perineum, and perianal regions, assoc. with HPV-6, -11</a:t>
            </a:r>
          </a:p>
        </p:txBody>
      </p:sp>
    </p:spTree>
    <p:extLst>
      <p:ext uri="{BB962C8B-B14F-4D97-AF65-F5344CB8AC3E}">
        <p14:creationId xmlns:p14="http://schemas.microsoft.com/office/powerpoint/2010/main" val="2780202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sz="4000" dirty="0" smtClean="0"/>
              <a:t>Infectious </a:t>
            </a:r>
            <a:r>
              <a:rPr lang="en-US" sz="4000" dirty="0" err="1" smtClean="0"/>
              <a:t>Dermatoses</a:t>
            </a:r>
            <a:r>
              <a:rPr lang="en-US" sz="4000" dirty="0" smtClean="0"/>
              <a:t>:</a:t>
            </a:r>
            <a:r>
              <a:rPr lang="en-US" dirty="0" smtClean="0"/>
              <a:t/>
            </a:r>
            <a:br>
              <a:rPr lang="en-US" dirty="0" smtClean="0"/>
            </a:br>
            <a:r>
              <a:rPr lang="en-US" b="1" dirty="0" smtClean="0"/>
              <a:t>Verrucae (warts)</a:t>
            </a:r>
            <a:endParaRPr lang="en-US" b="1"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1" t="13910" r="2965" b="3828"/>
          <a:stretch/>
        </p:blipFill>
        <p:spPr bwMode="auto">
          <a:xfrm>
            <a:off x="671331" y="1371600"/>
            <a:ext cx="7708739" cy="533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http://www.brightonpodiatry.com.au/Images/Warts%20Plantar%201.jpg"/>
          <p:cNvPicPr>
            <a:picLocks noChangeAspect="1" noChangeArrowheads="1"/>
          </p:cNvPicPr>
          <p:nvPr/>
        </p:nvPicPr>
        <p:blipFill rotWithShape="1">
          <a:blip r:embed="rId4">
            <a:extLst>
              <a:ext uri="{28A0092B-C50C-407E-A947-70E740481C1C}">
                <a14:useLocalDpi xmlns:a14="http://schemas.microsoft.com/office/drawing/2010/main" val="0"/>
              </a:ext>
            </a:extLst>
          </a:blip>
          <a:srcRect b="16087"/>
          <a:stretch/>
        </p:blipFill>
        <p:spPr bwMode="auto">
          <a:xfrm>
            <a:off x="4595150" y="3973900"/>
            <a:ext cx="3733800" cy="2481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05600" y="1371600"/>
            <a:ext cx="1614096" cy="369332"/>
          </a:xfrm>
          <a:prstGeom prst="rect">
            <a:avLst/>
          </a:prstGeom>
          <a:noFill/>
        </p:spPr>
        <p:txBody>
          <a:bodyPr wrap="none" rtlCol="0">
            <a:spAutoFit/>
          </a:bodyPr>
          <a:lstStyle/>
          <a:p>
            <a:r>
              <a:rPr lang="en-US" b="1" dirty="0"/>
              <a:t>c</a:t>
            </a:r>
            <a:r>
              <a:rPr lang="en-US" b="1" dirty="0" smtClean="0"/>
              <a:t>ommon warts</a:t>
            </a:r>
            <a:endParaRPr lang="en-US" b="1" dirty="0"/>
          </a:p>
        </p:txBody>
      </p:sp>
      <p:sp>
        <p:nvSpPr>
          <p:cNvPr id="8" name="TextBox 7"/>
          <p:cNvSpPr txBox="1"/>
          <p:nvPr/>
        </p:nvSpPr>
        <p:spPr>
          <a:xfrm>
            <a:off x="5715000" y="6142393"/>
            <a:ext cx="1461810" cy="369332"/>
          </a:xfrm>
          <a:prstGeom prst="rect">
            <a:avLst/>
          </a:prstGeom>
          <a:noFill/>
        </p:spPr>
        <p:txBody>
          <a:bodyPr wrap="none" rtlCol="0">
            <a:spAutoFit/>
          </a:bodyPr>
          <a:lstStyle/>
          <a:p>
            <a:r>
              <a:rPr lang="en-US" b="1" dirty="0" smtClean="0"/>
              <a:t>plantar warts</a:t>
            </a:r>
            <a:endParaRPr lang="en-US" b="1" dirty="0"/>
          </a:p>
        </p:txBody>
      </p:sp>
      <p:sp>
        <p:nvSpPr>
          <p:cNvPr id="9" name="TextBox 8"/>
          <p:cNvSpPr txBox="1"/>
          <p:nvPr/>
        </p:nvSpPr>
        <p:spPr>
          <a:xfrm>
            <a:off x="704126" y="3973900"/>
            <a:ext cx="1294329" cy="369332"/>
          </a:xfrm>
          <a:prstGeom prst="rect">
            <a:avLst/>
          </a:prstGeom>
          <a:noFill/>
        </p:spPr>
        <p:txBody>
          <a:bodyPr wrap="none" rtlCol="0">
            <a:spAutoFit/>
          </a:bodyPr>
          <a:lstStyle/>
          <a:p>
            <a:r>
              <a:rPr lang="en-US" b="1" dirty="0" err="1" smtClean="0"/>
              <a:t>koilocytosis</a:t>
            </a:r>
            <a:endParaRPr lang="en-US" b="1" dirty="0"/>
          </a:p>
        </p:txBody>
      </p:sp>
    </p:spTree>
    <p:extLst>
      <p:ext uri="{BB962C8B-B14F-4D97-AF65-F5344CB8AC3E}">
        <p14:creationId xmlns:p14="http://schemas.microsoft.com/office/powerpoint/2010/main" val="187224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47800"/>
          </a:xfrm>
        </p:spPr>
        <p:txBody>
          <a:bodyPr>
            <a:normAutofit/>
          </a:bodyPr>
          <a:lstStyle/>
          <a:p>
            <a:r>
              <a:rPr lang="en-US" sz="4000" dirty="0" smtClean="0"/>
              <a:t>Blistering Disorders:</a:t>
            </a:r>
            <a:r>
              <a:rPr lang="en-US" dirty="0" smtClean="0"/>
              <a:t/>
            </a:r>
            <a:br>
              <a:rPr lang="en-US" dirty="0" smtClean="0"/>
            </a:br>
            <a:r>
              <a:rPr lang="en-US" b="1" dirty="0" smtClean="0"/>
              <a:t>Pemphigus </a:t>
            </a:r>
            <a:endParaRPr lang="en-US" b="1" dirty="0"/>
          </a:p>
        </p:txBody>
      </p:sp>
      <p:sp>
        <p:nvSpPr>
          <p:cNvPr id="3" name="Content Placeholder 2"/>
          <p:cNvSpPr>
            <a:spLocks noGrp="1"/>
          </p:cNvSpPr>
          <p:nvPr>
            <p:ph idx="1"/>
          </p:nvPr>
        </p:nvSpPr>
        <p:spPr>
          <a:xfrm>
            <a:off x="228600" y="1752600"/>
            <a:ext cx="8686800" cy="4724400"/>
          </a:xfrm>
        </p:spPr>
        <p:txBody>
          <a:bodyPr>
            <a:noAutofit/>
          </a:bodyPr>
          <a:lstStyle/>
          <a:p>
            <a:pPr marL="0" indent="0">
              <a:buNone/>
            </a:pPr>
            <a:r>
              <a:rPr lang="en-US" sz="1800" dirty="0" smtClean="0"/>
              <a:t>Loss of integrity within the epidermis</a:t>
            </a:r>
            <a:endParaRPr lang="en-US" sz="1800" i="1" dirty="0" smtClean="0"/>
          </a:p>
          <a:p>
            <a:r>
              <a:rPr lang="en-US" sz="1800" b="1" dirty="0" smtClean="0"/>
              <a:t>Pathogenesis:</a:t>
            </a:r>
          </a:p>
          <a:p>
            <a:pPr lvl="1"/>
            <a:r>
              <a:rPr lang="en-US" sz="1600" dirty="0" smtClean="0"/>
              <a:t>Type II hypersensitivity reaction in which antibodies are produced against </a:t>
            </a:r>
            <a:r>
              <a:rPr lang="en-US" sz="1600" dirty="0" err="1" smtClean="0"/>
              <a:t>desmosomal</a:t>
            </a:r>
            <a:r>
              <a:rPr lang="en-US" sz="1600" dirty="0" smtClean="0"/>
              <a:t> proteins leading to auto-immune disruption of their function</a:t>
            </a:r>
          </a:p>
          <a:p>
            <a:r>
              <a:rPr lang="en-US" sz="1800" b="1" dirty="0" smtClean="0"/>
              <a:t>Clinical features:</a:t>
            </a:r>
          </a:p>
          <a:p>
            <a:pPr lvl="1"/>
            <a:r>
              <a:rPr lang="en-US" sz="1600" dirty="0" smtClean="0"/>
              <a:t>Generally characterized by loss of adhesion between cells within the epidermis (</a:t>
            </a:r>
            <a:r>
              <a:rPr lang="en-US" sz="1600" dirty="0" err="1" smtClean="0"/>
              <a:t>acantholysis</a:t>
            </a:r>
            <a:r>
              <a:rPr lang="en-US" sz="1600" dirty="0" smtClean="0"/>
              <a:t>) and variable dermal inflammation.  The </a:t>
            </a:r>
            <a:r>
              <a:rPr lang="en-US" sz="1600" dirty="0" err="1" smtClean="0"/>
              <a:t>acantholysis</a:t>
            </a:r>
            <a:r>
              <a:rPr lang="en-US" sz="1600" dirty="0" smtClean="0"/>
              <a:t> can be more superficial (</a:t>
            </a:r>
            <a:r>
              <a:rPr lang="en-US" sz="1600" dirty="0" err="1" smtClean="0"/>
              <a:t>subcorneal</a:t>
            </a:r>
            <a:r>
              <a:rPr lang="en-US" sz="1600" dirty="0" smtClean="0"/>
              <a:t>) or deeper (</a:t>
            </a:r>
            <a:r>
              <a:rPr lang="en-US" sz="1600" dirty="0" err="1" smtClean="0"/>
              <a:t>suprabasal</a:t>
            </a:r>
            <a:r>
              <a:rPr lang="en-US" sz="1600" dirty="0" smtClean="0"/>
              <a:t>) depending on the type of pemphigus:</a:t>
            </a:r>
          </a:p>
          <a:p>
            <a:pPr marL="457200" lvl="1" indent="0">
              <a:buNone/>
            </a:pPr>
            <a:endParaRPr lang="en-US" sz="1600" dirty="0" smtClean="0"/>
          </a:p>
          <a:p>
            <a:pPr lvl="2"/>
            <a:r>
              <a:rPr lang="en-US" sz="1600" b="1" dirty="0" smtClean="0"/>
              <a:t>Pemphigus vulgaris</a:t>
            </a:r>
            <a:r>
              <a:rPr lang="en-US" sz="1600" dirty="0" smtClean="0"/>
              <a:t>: more common and, unfortunately, more severe type; involves mucosa and skin particularly on scalp, face, axilla, groin, trunk, and/or any pressure point; </a:t>
            </a:r>
            <a:r>
              <a:rPr lang="en-US" sz="1600" dirty="0" err="1" smtClean="0"/>
              <a:t>acantholysis</a:t>
            </a:r>
            <a:r>
              <a:rPr lang="en-US" sz="1600" dirty="0" smtClean="0"/>
              <a:t> is typically </a:t>
            </a:r>
            <a:r>
              <a:rPr lang="en-US" sz="1600" dirty="0" err="1" smtClean="0"/>
              <a:t>suprabasal</a:t>
            </a:r>
            <a:r>
              <a:rPr lang="en-US" sz="1600" dirty="0" smtClean="0"/>
              <a:t> and therefore more severe.</a:t>
            </a:r>
          </a:p>
          <a:p>
            <a:pPr marL="914400" lvl="2" indent="0">
              <a:buNone/>
            </a:pPr>
            <a:endParaRPr lang="en-US" sz="1600" dirty="0" smtClean="0"/>
          </a:p>
          <a:p>
            <a:pPr lvl="2"/>
            <a:r>
              <a:rPr lang="en-US" sz="1600" b="1" dirty="0" smtClean="0"/>
              <a:t>Pemphigus </a:t>
            </a:r>
            <a:r>
              <a:rPr lang="en-US" sz="1600" b="1" dirty="0" err="1" smtClean="0"/>
              <a:t>foliaceous</a:t>
            </a:r>
            <a:r>
              <a:rPr lang="en-US" sz="1600" dirty="0" smtClean="0"/>
              <a:t>: rare but more benign form, </a:t>
            </a:r>
            <a:r>
              <a:rPr lang="en-US" sz="1600" dirty="0" err="1" smtClean="0"/>
              <a:t>acantholysis</a:t>
            </a:r>
            <a:r>
              <a:rPr lang="en-US" sz="1600" dirty="0" smtClean="0"/>
              <a:t> typically more </a:t>
            </a:r>
            <a:r>
              <a:rPr lang="en-US" sz="1600" dirty="0" err="1" smtClean="0"/>
              <a:t>subcorneal</a:t>
            </a:r>
            <a:r>
              <a:rPr lang="en-US" sz="1600" dirty="0" smtClean="0"/>
              <a:t> </a:t>
            </a:r>
          </a:p>
        </p:txBody>
      </p:sp>
    </p:spTree>
    <p:extLst>
      <p:ext uri="{BB962C8B-B14F-4D97-AF65-F5344CB8AC3E}">
        <p14:creationId xmlns:p14="http://schemas.microsoft.com/office/powerpoint/2010/main" val="2902413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646" y="31830"/>
            <a:ext cx="4572000" cy="533399"/>
          </a:xfrm>
        </p:spPr>
        <p:txBody>
          <a:bodyPr>
            <a:noAutofit/>
          </a:bodyPr>
          <a:lstStyle/>
          <a:p>
            <a:pPr marL="0" indent="0" algn="ctr">
              <a:buNone/>
            </a:pPr>
            <a:r>
              <a:rPr lang="en-US" dirty="0" smtClean="0"/>
              <a:t>Pemphigus vulgaris</a:t>
            </a:r>
          </a:p>
        </p:txBody>
      </p:sp>
      <p:sp>
        <p:nvSpPr>
          <p:cNvPr id="4" name="Content Placeholder 3"/>
          <p:cNvSpPr>
            <a:spLocks noGrp="1"/>
          </p:cNvSpPr>
          <p:nvPr>
            <p:ph sz="half" idx="2"/>
          </p:nvPr>
        </p:nvSpPr>
        <p:spPr>
          <a:xfrm>
            <a:off x="4572000" y="8681"/>
            <a:ext cx="4572000" cy="533400"/>
          </a:xfrm>
        </p:spPr>
        <p:txBody>
          <a:bodyPr/>
          <a:lstStyle/>
          <a:p>
            <a:pPr marL="0" indent="0" algn="ctr">
              <a:buNone/>
            </a:pPr>
            <a:r>
              <a:rPr lang="en-US" dirty="0" smtClean="0"/>
              <a:t>Pemphigus </a:t>
            </a:r>
            <a:r>
              <a:rPr lang="en-US" dirty="0" err="1" smtClean="0"/>
              <a:t>foliaceous</a:t>
            </a:r>
            <a:endParaRPr lang="en-US"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5" t="12071" r="5290" b="5595"/>
          <a:stretch/>
        </p:blipFill>
        <p:spPr bwMode="auto">
          <a:xfrm>
            <a:off x="76200" y="551780"/>
            <a:ext cx="4397415" cy="632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13" t="16153" r="5541" b="5725"/>
          <a:stretch/>
        </p:blipFill>
        <p:spPr bwMode="auto">
          <a:xfrm>
            <a:off x="4676172" y="551781"/>
            <a:ext cx="4324109" cy="630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9765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55" t="8401" r="15685" b="3793"/>
          <a:stretch/>
        </p:blipFill>
        <p:spPr bwMode="auto">
          <a:xfrm>
            <a:off x="5638800" y="45873"/>
            <a:ext cx="3308469" cy="6812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76200"/>
            <a:ext cx="5410200" cy="1447800"/>
          </a:xfrm>
        </p:spPr>
        <p:txBody>
          <a:bodyPr>
            <a:normAutofit/>
          </a:bodyPr>
          <a:lstStyle/>
          <a:p>
            <a:r>
              <a:rPr lang="en-US" sz="4000" dirty="0" smtClean="0"/>
              <a:t>Blistering Disorders:</a:t>
            </a:r>
            <a:r>
              <a:rPr lang="en-US" dirty="0" smtClean="0"/>
              <a:t/>
            </a:r>
            <a:br>
              <a:rPr lang="en-US" dirty="0" smtClean="0"/>
            </a:br>
            <a:r>
              <a:rPr lang="en-US" b="1" dirty="0" smtClean="0"/>
              <a:t>Bullous </a:t>
            </a:r>
            <a:r>
              <a:rPr lang="en-US" b="1" dirty="0" err="1" smtClean="0"/>
              <a:t>Pemphigoid</a:t>
            </a:r>
            <a:r>
              <a:rPr lang="en-US" b="1" dirty="0" smtClean="0"/>
              <a:t> </a:t>
            </a:r>
            <a:endParaRPr lang="en-US" b="1" dirty="0"/>
          </a:p>
        </p:txBody>
      </p:sp>
      <p:sp>
        <p:nvSpPr>
          <p:cNvPr id="3" name="Content Placeholder 2"/>
          <p:cNvSpPr>
            <a:spLocks noGrp="1"/>
          </p:cNvSpPr>
          <p:nvPr>
            <p:ph idx="1"/>
          </p:nvPr>
        </p:nvSpPr>
        <p:spPr>
          <a:xfrm>
            <a:off x="76200" y="1752600"/>
            <a:ext cx="5029200" cy="4648200"/>
          </a:xfrm>
        </p:spPr>
        <p:txBody>
          <a:bodyPr>
            <a:noAutofit/>
          </a:bodyPr>
          <a:lstStyle/>
          <a:p>
            <a:pPr marL="0" indent="0">
              <a:buNone/>
            </a:pPr>
            <a:r>
              <a:rPr lang="en-US" sz="2000" b="1" dirty="0" smtClean="0"/>
              <a:t>Pathogenesis:</a:t>
            </a:r>
          </a:p>
          <a:p>
            <a:pPr marL="461963" lvl="1" indent="-236538"/>
            <a:r>
              <a:rPr lang="en-US" sz="1600" dirty="0" smtClean="0"/>
              <a:t>Type II hypersensitivity reaction in which </a:t>
            </a:r>
            <a:r>
              <a:rPr lang="en-US" sz="1600" dirty="0" err="1" smtClean="0"/>
              <a:t>IgG</a:t>
            </a:r>
            <a:r>
              <a:rPr lang="en-US" sz="1600" dirty="0" smtClean="0"/>
              <a:t> antibodies are produced against </a:t>
            </a:r>
            <a:r>
              <a:rPr lang="en-US" sz="1600" dirty="0" err="1" smtClean="0"/>
              <a:t>hemidesmosomal</a:t>
            </a:r>
            <a:r>
              <a:rPr lang="en-US" sz="1600" dirty="0" smtClean="0"/>
              <a:t> proteins leading to auto-immune disruption of their function</a:t>
            </a:r>
          </a:p>
          <a:p>
            <a:pPr marL="461963" lvl="1" indent="-236538"/>
            <a:r>
              <a:rPr lang="en-US" sz="1600" dirty="0" smtClean="0"/>
              <a:t>Antibody-antigen complexes also fix complement in region leading to local tissue destruction</a:t>
            </a:r>
          </a:p>
          <a:p>
            <a:pPr marL="0" indent="0">
              <a:buNone/>
            </a:pPr>
            <a:r>
              <a:rPr lang="en-US" sz="2000" b="1" dirty="0" smtClean="0"/>
              <a:t>Clinical features:</a:t>
            </a:r>
          </a:p>
          <a:p>
            <a:pPr marL="463550" lvl="1" indent="-231775"/>
            <a:r>
              <a:rPr lang="en-US" sz="1600" dirty="0" smtClean="0"/>
              <a:t>Entire epidermis separates from the dermis leading to the formation of tense, fluid-filled bullae that are more resistant to rupture compared to blisters seen in pemphigus</a:t>
            </a:r>
          </a:p>
          <a:p>
            <a:pPr marL="463550" lvl="1" indent="-231775"/>
            <a:r>
              <a:rPr lang="en-US" sz="1600" dirty="0" smtClean="0"/>
              <a:t>Generally affects elderly patients</a:t>
            </a:r>
          </a:p>
          <a:p>
            <a:pPr marL="463550" lvl="1" indent="-231775"/>
            <a:r>
              <a:rPr lang="en-US" sz="1600" dirty="0" smtClean="0"/>
              <a:t>Sites of occurrence include inner thighs, flexor surfaces of forearms, axilla, groin and lower abdomen.</a:t>
            </a:r>
          </a:p>
        </p:txBody>
      </p:sp>
      <p:sp>
        <p:nvSpPr>
          <p:cNvPr id="4" name="TextBox 3"/>
          <p:cNvSpPr txBox="1"/>
          <p:nvPr/>
        </p:nvSpPr>
        <p:spPr>
          <a:xfrm>
            <a:off x="5867400" y="62827"/>
            <a:ext cx="2971800" cy="338554"/>
          </a:xfrm>
          <a:prstGeom prst="rect">
            <a:avLst/>
          </a:prstGeom>
          <a:noFill/>
        </p:spPr>
        <p:txBody>
          <a:bodyPr wrap="square" rtlCol="0">
            <a:spAutoFit/>
          </a:bodyPr>
          <a:lstStyle/>
          <a:p>
            <a:pPr algn="ctr"/>
            <a:r>
              <a:rPr lang="en-US" sz="1600" dirty="0" err="1" smtClean="0">
                <a:solidFill>
                  <a:srgbClr val="FFFF00"/>
                </a:solidFill>
              </a:rPr>
              <a:t>hemidesmosome</a:t>
            </a:r>
            <a:r>
              <a:rPr lang="en-US" sz="1600" dirty="0" smtClean="0">
                <a:solidFill>
                  <a:srgbClr val="FFFF00"/>
                </a:solidFill>
              </a:rPr>
              <a:t> antibodies</a:t>
            </a:r>
            <a:endParaRPr lang="en-US" sz="1600" dirty="0">
              <a:solidFill>
                <a:srgbClr val="FFFF00"/>
              </a:solidFill>
            </a:endParaRPr>
          </a:p>
        </p:txBody>
      </p:sp>
    </p:spTree>
    <p:extLst>
      <p:ext uri="{BB962C8B-B14F-4D97-AF65-F5344CB8AC3E}">
        <p14:creationId xmlns:p14="http://schemas.microsoft.com/office/powerpoint/2010/main" val="1756136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9" t="8504" r="11087" b="3785"/>
          <a:stretch/>
        </p:blipFill>
        <p:spPr bwMode="auto">
          <a:xfrm>
            <a:off x="5867400" y="0"/>
            <a:ext cx="2590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76200"/>
            <a:ext cx="5410200" cy="1447800"/>
          </a:xfrm>
        </p:spPr>
        <p:txBody>
          <a:bodyPr>
            <a:normAutofit fontScale="90000"/>
          </a:bodyPr>
          <a:lstStyle/>
          <a:p>
            <a:r>
              <a:rPr lang="en-US" sz="4000" dirty="0" smtClean="0"/>
              <a:t>Blistering Disorders:</a:t>
            </a:r>
            <a:r>
              <a:rPr lang="en-US" dirty="0" smtClean="0"/>
              <a:t/>
            </a:r>
            <a:br>
              <a:rPr lang="en-US" dirty="0" smtClean="0"/>
            </a:br>
            <a:r>
              <a:rPr lang="en-US" b="1" dirty="0" smtClean="0"/>
              <a:t>Dermatitis </a:t>
            </a:r>
            <a:r>
              <a:rPr lang="en-US" b="1" dirty="0" err="1" smtClean="0"/>
              <a:t>herpetiformis</a:t>
            </a:r>
            <a:r>
              <a:rPr lang="en-US" b="1" dirty="0" smtClean="0"/>
              <a:t> </a:t>
            </a:r>
            <a:endParaRPr lang="en-US" b="1" dirty="0"/>
          </a:p>
        </p:txBody>
      </p:sp>
      <p:sp>
        <p:nvSpPr>
          <p:cNvPr id="3" name="Content Placeholder 2"/>
          <p:cNvSpPr>
            <a:spLocks noGrp="1"/>
          </p:cNvSpPr>
          <p:nvPr>
            <p:ph idx="1"/>
          </p:nvPr>
        </p:nvSpPr>
        <p:spPr>
          <a:xfrm>
            <a:off x="609600" y="1752600"/>
            <a:ext cx="4419600" cy="4648200"/>
          </a:xfrm>
        </p:spPr>
        <p:txBody>
          <a:bodyPr>
            <a:noAutofit/>
          </a:bodyPr>
          <a:lstStyle/>
          <a:p>
            <a:pPr marL="0" indent="0">
              <a:buNone/>
            </a:pPr>
            <a:r>
              <a:rPr lang="en-US" sz="2000" dirty="0" smtClean="0"/>
              <a:t>Rare disorder characterized by </a:t>
            </a:r>
            <a:r>
              <a:rPr lang="en-US" sz="2000" dirty="0" err="1" smtClean="0"/>
              <a:t>urticaria</a:t>
            </a:r>
            <a:r>
              <a:rPr lang="en-US" sz="2000" dirty="0" smtClean="0"/>
              <a:t> and grouped vesicles</a:t>
            </a:r>
          </a:p>
          <a:p>
            <a:pPr marL="0" indent="0">
              <a:buNone/>
            </a:pPr>
            <a:r>
              <a:rPr lang="en-US" sz="2000" b="1" dirty="0" smtClean="0"/>
              <a:t>Pathogenesis:</a:t>
            </a:r>
          </a:p>
          <a:p>
            <a:pPr marL="463550" lvl="1" indent="-231775"/>
            <a:r>
              <a:rPr lang="en-US" sz="1600" dirty="0" smtClean="0"/>
              <a:t>Associated with celiac disease: anti-gluten IgA antibodies cross react with epidermal anchoring fibril proteins leading to sub-epidermal blistering</a:t>
            </a:r>
          </a:p>
          <a:p>
            <a:pPr marL="0" indent="0">
              <a:buNone/>
            </a:pPr>
            <a:r>
              <a:rPr lang="en-US" sz="2000" b="1" dirty="0" smtClean="0"/>
              <a:t>Clinical features:</a:t>
            </a:r>
          </a:p>
          <a:p>
            <a:pPr marL="463550" lvl="1" indent="-231775"/>
            <a:r>
              <a:rPr lang="en-US" sz="1600" dirty="0" smtClean="0"/>
              <a:t>Extremely pruritic urticarial plaques</a:t>
            </a:r>
          </a:p>
          <a:p>
            <a:pPr marL="463550" lvl="1" indent="-231775"/>
            <a:r>
              <a:rPr lang="en-US" sz="1600" dirty="0" smtClean="0"/>
              <a:t>Microscopically shows fibrin and neutrophil accumulation at dermal papillae tips and separation of the epidermis from the dermis</a:t>
            </a:r>
          </a:p>
          <a:p>
            <a:pPr marL="463550" lvl="1" indent="-231775"/>
            <a:r>
              <a:rPr lang="en-US" sz="1600" dirty="0" smtClean="0"/>
              <a:t>Lesions are typically bilateral, symmetric, and grouped involving extensor surfaces, elbows, knees, upper back, and buttocks</a:t>
            </a:r>
          </a:p>
          <a:p>
            <a:pPr marL="463550" lvl="1" indent="-231775"/>
            <a:r>
              <a:rPr lang="en-US" sz="1600" dirty="0" smtClean="0"/>
              <a:t>Predominantly seen in males, 20-30 years old</a:t>
            </a:r>
          </a:p>
        </p:txBody>
      </p:sp>
      <p:sp>
        <p:nvSpPr>
          <p:cNvPr id="4" name="TextBox 3"/>
          <p:cNvSpPr txBox="1"/>
          <p:nvPr/>
        </p:nvSpPr>
        <p:spPr>
          <a:xfrm>
            <a:off x="6019801" y="4126375"/>
            <a:ext cx="2438399" cy="338554"/>
          </a:xfrm>
          <a:prstGeom prst="rect">
            <a:avLst/>
          </a:prstGeom>
          <a:noFill/>
        </p:spPr>
        <p:txBody>
          <a:bodyPr wrap="square" rtlCol="0">
            <a:spAutoFit/>
          </a:bodyPr>
          <a:lstStyle/>
          <a:p>
            <a:r>
              <a:rPr lang="en-US" sz="1600" dirty="0">
                <a:solidFill>
                  <a:srgbClr val="FFFF00"/>
                </a:solidFill>
              </a:rPr>
              <a:t>a</a:t>
            </a:r>
            <a:r>
              <a:rPr lang="en-US" sz="1600" dirty="0" smtClean="0">
                <a:solidFill>
                  <a:srgbClr val="FFFF00"/>
                </a:solidFill>
              </a:rPr>
              <a:t>nchoring fibril antibodies</a:t>
            </a:r>
            <a:endParaRPr lang="en-US" sz="1600" dirty="0">
              <a:solidFill>
                <a:srgbClr val="FFFF00"/>
              </a:solidFill>
            </a:endParaRPr>
          </a:p>
        </p:txBody>
      </p:sp>
    </p:spTree>
    <p:extLst>
      <p:ext uri="{BB962C8B-B14F-4D97-AF65-F5344CB8AC3E}">
        <p14:creationId xmlns:p14="http://schemas.microsoft.com/office/powerpoint/2010/main" val="2566803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03" t="8642" r="5198" b="5854"/>
          <a:stretch/>
        </p:blipFill>
        <p:spPr bwMode="auto">
          <a:xfrm>
            <a:off x="4648200" y="304800"/>
            <a:ext cx="4495800" cy="649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5334000" cy="1143000"/>
          </a:xfrm>
        </p:spPr>
        <p:txBody>
          <a:bodyPr>
            <a:normAutofit fontScale="90000"/>
          </a:bodyPr>
          <a:lstStyle/>
          <a:p>
            <a:r>
              <a:rPr lang="en-US" sz="3100" dirty="0" smtClean="0"/>
              <a:t>Benign &amp; Premalignant </a:t>
            </a:r>
            <a:r>
              <a:rPr lang="en-US" sz="3100" dirty="0" err="1" smtClean="0"/>
              <a:t>Neoplasia</a:t>
            </a:r>
            <a:r>
              <a:rPr lang="en-US" sz="3100" dirty="0" smtClean="0"/>
              <a:t>:</a:t>
            </a:r>
            <a:r>
              <a:rPr lang="en-US" dirty="0" smtClean="0"/>
              <a:t/>
            </a:r>
            <a:br>
              <a:rPr lang="en-US" dirty="0" smtClean="0"/>
            </a:br>
            <a:r>
              <a:rPr lang="en-US" sz="3600" b="1" dirty="0" err="1" smtClean="0"/>
              <a:t>Seborrheic</a:t>
            </a:r>
            <a:r>
              <a:rPr lang="en-US" sz="3600" b="1" dirty="0" smtClean="0"/>
              <a:t> Keratosis </a:t>
            </a:r>
            <a:endParaRPr lang="en-US" b="1" dirty="0"/>
          </a:p>
        </p:txBody>
      </p:sp>
      <p:sp>
        <p:nvSpPr>
          <p:cNvPr id="3" name="Content Placeholder 2"/>
          <p:cNvSpPr>
            <a:spLocks noGrp="1"/>
          </p:cNvSpPr>
          <p:nvPr>
            <p:ph idx="1"/>
          </p:nvPr>
        </p:nvSpPr>
        <p:spPr>
          <a:xfrm>
            <a:off x="228600" y="1371600"/>
            <a:ext cx="4419600" cy="5029200"/>
          </a:xfrm>
        </p:spPr>
        <p:txBody>
          <a:bodyPr>
            <a:noAutofit/>
          </a:bodyPr>
          <a:lstStyle/>
          <a:p>
            <a:pPr marL="0" indent="0">
              <a:buNone/>
            </a:pPr>
            <a:r>
              <a:rPr lang="en-US" sz="2000" dirty="0" smtClean="0"/>
              <a:t>Common epidermal tumors seen in middle age and elderly.</a:t>
            </a:r>
          </a:p>
          <a:p>
            <a:pPr marL="0" indent="0">
              <a:buNone/>
            </a:pPr>
            <a:r>
              <a:rPr lang="en-US" sz="2000" b="1" dirty="0" smtClean="0"/>
              <a:t>Pathogenesis:</a:t>
            </a:r>
          </a:p>
          <a:p>
            <a:pPr marL="463550" lvl="1" indent="-231775"/>
            <a:r>
              <a:rPr lang="en-US" sz="1600" dirty="0" smtClean="0"/>
              <a:t>Most often associated w/ activating mutation in FGFR-3 leading to epidermal hyperplasia</a:t>
            </a:r>
          </a:p>
          <a:p>
            <a:pPr marL="0" indent="0">
              <a:buNone/>
            </a:pPr>
            <a:endParaRPr lang="en-US" sz="2000" b="1" dirty="0" smtClean="0"/>
          </a:p>
          <a:p>
            <a:pPr marL="0" indent="0">
              <a:buNone/>
            </a:pPr>
            <a:r>
              <a:rPr lang="en-US" sz="2000" b="1" dirty="0" smtClean="0"/>
              <a:t>Clinical features:</a:t>
            </a:r>
          </a:p>
          <a:p>
            <a:pPr marL="463550" lvl="1" indent="-231775"/>
            <a:r>
              <a:rPr lang="en-US" sz="1600" dirty="0" smtClean="0"/>
              <a:t>Round, flat, coin-like plaques millimeters to centimeters in diameter</a:t>
            </a:r>
          </a:p>
          <a:p>
            <a:pPr marL="463550" lvl="1" indent="-231775"/>
            <a:r>
              <a:rPr lang="en-US" sz="1600" dirty="0" smtClean="0"/>
              <a:t>Often tan to dark brown with velvety or granular surface</a:t>
            </a:r>
          </a:p>
          <a:p>
            <a:pPr marL="463550" lvl="1" indent="-231775"/>
            <a:r>
              <a:rPr lang="en-US" sz="1600" dirty="0" smtClean="0"/>
              <a:t>Microscopically consist of sheets of small cells with variable basal hyperpigmentation and hyperkeratosis at the surface leading to formation of keratin-filled cysts</a:t>
            </a:r>
          </a:p>
        </p:txBody>
      </p:sp>
    </p:spTree>
    <p:extLst>
      <p:ext uri="{BB962C8B-B14F-4D97-AF65-F5344CB8AC3E}">
        <p14:creationId xmlns:p14="http://schemas.microsoft.com/office/powerpoint/2010/main" val="3674809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5"/>
          <p:cNvSpPr>
            <a:spLocks noGrp="1" noChangeArrowheads="1"/>
          </p:cNvSpPr>
          <p:nvPr>
            <p:ph type="title"/>
          </p:nvPr>
        </p:nvSpPr>
        <p:spPr/>
        <p:txBody>
          <a:bodyPr/>
          <a:lstStyle/>
          <a:p>
            <a:r>
              <a:rPr lang="en-US" smtClean="0"/>
              <a:t>Wound Healing</a:t>
            </a:r>
          </a:p>
        </p:txBody>
      </p:sp>
      <p:sp>
        <p:nvSpPr>
          <p:cNvPr id="144387" name="Rectangle 6"/>
          <p:cNvSpPr>
            <a:spLocks noGrp="1" noChangeArrowheads="1"/>
          </p:cNvSpPr>
          <p:nvPr>
            <p:ph type="body" idx="1"/>
          </p:nvPr>
        </p:nvSpPr>
        <p:spPr>
          <a:xfrm>
            <a:off x="711200" y="1676400"/>
            <a:ext cx="7721600" cy="4114800"/>
          </a:xfrm>
        </p:spPr>
        <p:txBody>
          <a:bodyPr>
            <a:normAutofit fontScale="77500" lnSpcReduction="20000"/>
          </a:bodyPr>
          <a:lstStyle/>
          <a:p>
            <a:r>
              <a:rPr lang="en-US" dirty="0" smtClean="0"/>
              <a:t>A complex but orderly process involving many of the chemical mediators previously discussed, along with many other growth factors and cell-matrix interactions.</a:t>
            </a:r>
          </a:p>
          <a:p>
            <a:endParaRPr lang="en-US" dirty="0" smtClean="0"/>
          </a:p>
          <a:p>
            <a:r>
              <a:rPr lang="en-US" dirty="0" smtClean="0"/>
              <a:t>Occurs in the following steps:</a:t>
            </a:r>
          </a:p>
          <a:p>
            <a:pPr marL="971550" lvl="1" indent="-514350">
              <a:buFont typeface="+mj-lt"/>
              <a:buAutoNum type="arabicPeriod"/>
            </a:pPr>
            <a:r>
              <a:rPr lang="en-US" dirty="0"/>
              <a:t>Injury induces acute inflammation</a:t>
            </a:r>
          </a:p>
          <a:p>
            <a:pPr marL="971550" lvl="1" indent="-514350">
              <a:buFont typeface="+mj-lt"/>
              <a:buAutoNum type="arabicPeriod"/>
            </a:pPr>
            <a:r>
              <a:rPr lang="en-US" dirty="0"/>
              <a:t>Parenchymal cells regenerate</a:t>
            </a:r>
          </a:p>
          <a:p>
            <a:pPr marL="971550" lvl="1" indent="-514350">
              <a:buFont typeface="+mj-lt"/>
              <a:buAutoNum type="arabicPeriod"/>
            </a:pPr>
            <a:r>
              <a:rPr lang="en-US" dirty="0"/>
              <a:t>Both parenchymal and connective tissue cells migrate and proliferate</a:t>
            </a:r>
          </a:p>
          <a:p>
            <a:pPr marL="971550" lvl="1" indent="-514350">
              <a:buFont typeface="+mj-lt"/>
              <a:buAutoNum type="arabicPeriod"/>
            </a:pPr>
            <a:r>
              <a:rPr lang="en-US" dirty="0"/>
              <a:t>Extracellular matrix is produced</a:t>
            </a:r>
          </a:p>
          <a:p>
            <a:pPr marL="971550" lvl="1" indent="-514350">
              <a:buFont typeface="+mj-lt"/>
              <a:buAutoNum type="arabicPeriod"/>
            </a:pPr>
            <a:r>
              <a:rPr lang="en-US" dirty="0"/>
              <a:t>Parenchyma and connective tissue matrix remodel</a:t>
            </a:r>
          </a:p>
          <a:p>
            <a:pPr marL="971550" lvl="1" indent="-514350">
              <a:buFont typeface="+mj-lt"/>
              <a:buAutoNum type="arabicPeriod"/>
            </a:pPr>
            <a:r>
              <a:rPr lang="en-US" dirty="0"/>
              <a:t>Increase in wound strength due to collagen deposition</a:t>
            </a:r>
          </a:p>
          <a:p>
            <a:pPr lvl="1"/>
            <a:endParaRPr lang="en-US" dirty="0" smtClean="0"/>
          </a:p>
          <a:p>
            <a:endParaRPr lang="en-US" dirty="0" smtClean="0"/>
          </a:p>
        </p:txBody>
      </p:sp>
    </p:spTree>
    <p:extLst>
      <p:ext uri="{BB962C8B-B14F-4D97-AF65-F5344CB8AC3E}">
        <p14:creationId xmlns:p14="http://schemas.microsoft.com/office/powerpoint/2010/main" val="4013596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sz="3600" dirty="0" smtClean="0"/>
              <a:t>Premalignant </a:t>
            </a:r>
            <a:r>
              <a:rPr lang="en-US" sz="3600" dirty="0" err="1" smtClean="0"/>
              <a:t>Neoplasia</a:t>
            </a:r>
            <a:r>
              <a:rPr lang="en-US" sz="3600" dirty="0" smtClean="0"/>
              <a:t>:</a:t>
            </a:r>
            <a:r>
              <a:rPr lang="en-US" sz="4000" dirty="0" smtClean="0"/>
              <a:t/>
            </a:r>
            <a:br>
              <a:rPr lang="en-US" sz="4000" dirty="0" smtClean="0"/>
            </a:br>
            <a:r>
              <a:rPr lang="en-US" sz="4000" b="1" dirty="0" smtClean="0"/>
              <a:t>Actinic Keratosis </a:t>
            </a:r>
            <a:endParaRPr lang="en-US" b="1" dirty="0"/>
          </a:p>
        </p:txBody>
      </p:sp>
      <p:sp>
        <p:nvSpPr>
          <p:cNvPr id="3" name="Content Placeholder 2"/>
          <p:cNvSpPr>
            <a:spLocks noGrp="1"/>
          </p:cNvSpPr>
          <p:nvPr>
            <p:ph idx="1"/>
          </p:nvPr>
        </p:nvSpPr>
        <p:spPr>
          <a:xfrm>
            <a:off x="228600" y="990601"/>
            <a:ext cx="8686800" cy="2743199"/>
          </a:xfrm>
        </p:spPr>
        <p:txBody>
          <a:bodyPr>
            <a:noAutofit/>
          </a:bodyPr>
          <a:lstStyle/>
          <a:p>
            <a:pPr marL="0" indent="0">
              <a:buNone/>
            </a:pPr>
            <a:r>
              <a:rPr lang="en-US" sz="1600" dirty="0" smtClean="0"/>
              <a:t>Premalignant lesion associated with sun exposure (actinic = “sun-related”)</a:t>
            </a:r>
            <a:endParaRPr lang="en-US" sz="1600" i="1" dirty="0" smtClean="0"/>
          </a:p>
          <a:p>
            <a:r>
              <a:rPr lang="en-US" sz="1600" b="1" dirty="0" smtClean="0"/>
              <a:t>Pathogenesis:</a:t>
            </a:r>
          </a:p>
          <a:p>
            <a:pPr lvl="1"/>
            <a:r>
              <a:rPr lang="en-US" sz="1400" dirty="0" smtClean="0"/>
              <a:t>Often associated with mutation in p53, leading to defective apoptosis and </a:t>
            </a:r>
            <a:r>
              <a:rPr lang="en-US" sz="1400" dirty="0" err="1" smtClean="0"/>
              <a:t>hyperproliferation</a:t>
            </a:r>
            <a:endParaRPr lang="en-US" sz="1400" dirty="0" smtClean="0"/>
          </a:p>
          <a:p>
            <a:r>
              <a:rPr lang="en-US" sz="1600" b="1" dirty="0" smtClean="0"/>
              <a:t>Clinical features:</a:t>
            </a:r>
          </a:p>
          <a:p>
            <a:pPr lvl="1"/>
            <a:r>
              <a:rPr lang="en-US" sz="1400" dirty="0" smtClean="0"/>
              <a:t>Lesions are generally &lt;1cm in diameter, tan-brown, red, or skin-colored with rough sandpaper-like consistency</a:t>
            </a:r>
          </a:p>
          <a:p>
            <a:pPr lvl="1"/>
            <a:r>
              <a:rPr lang="en-US" sz="1400" dirty="0" smtClean="0"/>
              <a:t>Microscopically shows </a:t>
            </a:r>
            <a:r>
              <a:rPr lang="en-US" sz="1400" dirty="0" err="1" smtClean="0"/>
              <a:t>cytologic</a:t>
            </a:r>
            <a:r>
              <a:rPr lang="en-US" sz="1400" dirty="0" smtClean="0"/>
              <a:t> </a:t>
            </a:r>
            <a:r>
              <a:rPr lang="en-US" sz="1400" dirty="0" err="1" smtClean="0"/>
              <a:t>atypia</a:t>
            </a:r>
            <a:r>
              <a:rPr lang="en-US" sz="1400" dirty="0" smtClean="0"/>
              <a:t> and basal cell hyperplasia and </a:t>
            </a:r>
            <a:r>
              <a:rPr lang="en-US" sz="1400" dirty="0" err="1" smtClean="0"/>
              <a:t>parakeratosis</a:t>
            </a:r>
            <a:r>
              <a:rPr lang="en-US" sz="1400" dirty="0" smtClean="0"/>
              <a:t>; dermis may show thickened, blue-gray elastic fibers (* in fig. A below)</a:t>
            </a:r>
          </a:p>
          <a:p>
            <a:pPr lvl="1"/>
            <a:r>
              <a:rPr lang="en-US" sz="1400" dirty="0" smtClean="0"/>
              <a:t>More often found on sun-exposed areas (face, shoulders, back, arms)</a:t>
            </a:r>
          </a:p>
          <a:p>
            <a:pPr lvl="1"/>
            <a:r>
              <a:rPr lang="en-US" sz="1400" dirty="0" smtClean="0"/>
              <a:t>Usually excised surgically or with local </a:t>
            </a:r>
            <a:r>
              <a:rPr lang="en-US" sz="1400" dirty="0" err="1" smtClean="0"/>
              <a:t>cryotherapy</a:t>
            </a:r>
            <a:r>
              <a:rPr lang="en-US" sz="1400" dirty="0" smtClean="0"/>
              <a:t> (freezing) </a:t>
            </a:r>
          </a:p>
        </p:txBody>
      </p:sp>
      <p:pic>
        <p:nvPicPr>
          <p:cNvPr id="18434" name="Picture 2"/>
          <p:cNvPicPr>
            <a:picLocks noChangeAspect="1" noChangeArrowheads="1"/>
          </p:cNvPicPr>
          <p:nvPr/>
        </p:nvPicPr>
        <p:blipFill rotWithShape="1">
          <a:blip r:embed="rId2">
            <a:lum bright="-10000" contrast="20000"/>
            <a:extLst>
              <a:ext uri="{28A0092B-C50C-407E-A947-70E740481C1C}">
                <a14:useLocalDpi xmlns:a14="http://schemas.microsoft.com/office/drawing/2010/main" val="0"/>
              </a:ext>
            </a:extLst>
          </a:blip>
          <a:srcRect l="2033" t="16103" r="2830" b="10867"/>
          <a:stretch/>
        </p:blipFill>
        <p:spPr bwMode="auto">
          <a:xfrm>
            <a:off x="175915" y="3626485"/>
            <a:ext cx="8968085" cy="323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855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066851" cy="1143000"/>
          </a:xfrm>
        </p:spPr>
        <p:txBody>
          <a:bodyPr>
            <a:normAutofit fontScale="90000"/>
          </a:bodyPr>
          <a:lstStyle/>
          <a:p>
            <a:r>
              <a:rPr lang="en-US" sz="3100" dirty="0"/>
              <a:t>M</a:t>
            </a:r>
            <a:r>
              <a:rPr lang="en-US" sz="3100" dirty="0" smtClean="0"/>
              <a:t>alignant </a:t>
            </a:r>
            <a:r>
              <a:rPr lang="en-US" sz="3100" dirty="0" err="1" smtClean="0"/>
              <a:t>Neoplasia</a:t>
            </a:r>
            <a:r>
              <a:rPr lang="en-US" sz="3100" dirty="0" smtClean="0"/>
              <a:t>:</a:t>
            </a:r>
            <a:r>
              <a:rPr lang="en-US" dirty="0" smtClean="0"/>
              <a:t/>
            </a:r>
            <a:br>
              <a:rPr lang="en-US" dirty="0" smtClean="0"/>
            </a:br>
            <a:r>
              <a:rPr lang="en-US" sz="3600" b="1" dirty="0" smtClean="0"/>
              <a:t>Squamous Cell Carcinoma </a:t>
            </a:r>
            <a:endParaRPr lang="en-US" b="1" dirty="0"/>
          </a:p>
        </p:txBody>
      </p:sp>
      <p:sp>
        <p:nvSpPr>
          <p:cNvPr id="3" name="Content Placeholder 2"/>
          <p:cNvSpPr>
            <a:spLocks noGrp="1"/>
          </p:cNvSpPr>
          <p:nvPr>
            <p:ph idx="1"/>
          </p:nvPr>
        </p:nvSpPr>
        <p:spPr>
          <a:xfrm>
            <a:off x="304800" y="1295400"/>
            <a:ext cx="4419600" cy="5257800"/>
          </a:xfrm>
        </p:spPr>
        <p:txBody>
          <a:bodyPr>
            <a:noAutofit/>
          </a:bodyPr>
          <a:lstStyle/>
          <a:p>
            <a:pPr marL="0" indent="0">
              <a:buNone/>
            </a:pPr>
            <a:r>
              <a:rPr lang="en-US" sz="2000" dirty="0" smtClean="0"/>
              <a:t>Common tumor arising on sun-exposed sites in older people.</a:t>
            </a:r>
          </a:p>
          <a:p>
            <a:pPr marL="0" indent="0">
              <a:buNone/>
            </a:pPr>
            <a:r>
              <a:rPr lang="en-US" sz="2000" b="1" dirty="0" smtClean="0"/>
              <a:t>Pathogenesis:</a:t>
            </a:r>
          </a:p>
          <a:p>
            <a:pPr marL="463550" lvl="1" indent="-231775"/>
            <a:r>
              <a:rPr lang="en-US" sz="1600" dirty="0" smtClean="0"/>
              <a:t>UV light exposure with subsequent unrepaired DNA damage leads to loss of cell cycle control and </a:t>
            </a:r>
            <a:r>
              <a:rPr lang="en-US" sz="1600" dirty="0" err="1" smtClean="0"/>
              <a:t>hyperproliferation</a:t>
            </a:r>
            <a:endParaRPr lang="en-US" sz="1600" dirty="0" smtClean="0"/>
          </a:p>
          <a:p>
            <a:pPr marL="463550" lvl="1" indent="-231775"/>
            <a:r>
              <a:rPr lang="en-US" sz="1600" dirty="0" smtClean="0"/>
              <a:t>Often associated with mutations in p53 and RAS oncogenes</a:t>
            </a:r>
          </a:p>
          <a:p>
            <a:pPr marL="463550" lvl="1" indent="-231775"/>
            <a:r>
              <a:rPr lang="en-US" sz="1600" dirty="0" smtClean="0"/>
              <a:t>Increased risk with UV B (tanning booth) exposure, HPV exposure, other carcinogens </a:t>
            </a:r>
            <a:endParaRPr lang="en-US" sz="2000" b="1" dirty="0" smtClean="0"/>
          </a:p>
          <a:p>
            <a:pPr marL="0" indent="0">
              <a:buNone/>
            </a:pPr>
            <a:r>
              <a:rPr lang="en-US" sz="2000" b="1" dirty="0" smtClean="0"/>
              <a:t>Clinical features:</a:t>
            </a:r>
          </a:p>
          <a:p>
            <a:pPr marL="463550" lvl="1" indent="-231775"/>
            <a:r>
              <a:rPr lang="en-US" sz="1600" dirty="0" smtClean="0"/>
              <a:t>Red, scaling </a:t>
            </a:r>
            <a:r>
              <a:rPr lang="en-US" sz="1600" dirty="0" err="1" smtClean="0"/>
              <a:t>paques</a:t>
            </a:r>
            <a:r>
              <a:rPr lang="en-US" sz="1600" dirty="0" smtClean="0"/>
              <a:t>, often arising from actinic </a:t>
            </a:r>
            <a:r>
              <a:rPr lang="en-US" sz="1600" dirty="0" err="1" smtClean="0"/>
              <a:t>keratoses</a:t>
            </a:r>
            <a:r>
              <a:rPr lang="en-US" sz="1600" dirty="0" smtClean="0"/>
              <a:t>; more advanced lesions ulcerate</a:t>
            </a:r>
          </a:p>
          <a:p>
            <a:pPr marL="463550" lvl="1" indent="-231775"/>
            <a:r>
              <a:rPr lang="en-US" sz="1600" dirty="0" smtClean="0"/>
              <a:t>Microscopically consist of </a:t>
            </a:r>
            <a:r>
              <a:rPr lang="en-US" sz="1600" dirty="0" err="1" smtClean="0"/>
              <a:t>atypia</a:t>
            </a:r>
            <a:r>
              <a:rPr lang="en-US" sz="1600" dirty="0" smtClean="0"/>
              <a:t> throughout all layers with metastasis into dermis</a:t>
            </a:r>
          </a:p>
          <a:p>
            <a:pPr marL="463550" lvl="1" indent="-231775"/>
            <a:r>
              <a:rPr lang="en-US" sz="1600" dirty="0" smtClean="0"/>
              <a:t>Often discovered when small and </a:t>
            </a:r>
            <a:r>
              <a:rPr lang="en-US" sz="1600" dirty="0" err="1" smtClean="0"/>
              <a:t>resectable</a:t>
            </a:r>
            <a:r>
              <a:rPr lang="en-US" sz="1600" dirty="0" smtClean="0"/>
              <a:t>; &lt;5% metastasize (usually to nearby lymph nodes as shown in fig. B)</a:t>
            </a:r>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66" t="8195" r="6978" b="3822"/>
          <a:stretch/>
        </p:blipFill>
        <p:spPr bwMode="auto">
          <a:xfrm>
            <a:off x="5066851" y="156434"/>
            <a:ext cx="4077149" cy="654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284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sz="3600" dirty="0"/>
              <a:t>M</a:t>
            </a:r>
            <a:r>
              <a:rPr lang="en-US" sz="3600" dirty="0" smtClean="0"/>
              <a:t>alignant </a:t>
            </a:r>
            <a:r>
              <a:rPr lang="en-US" sz="3600" dirty="0" err="1" smtClean="0"/>
              <a:t>Neoplasia</a:t>
            </a:r>
            <a:r>
              <a:rPr lang="en-US" sz="3600" dirty="0" smtClean="0"/>
              <a:t>:</a:t>
            </a:r>
            <a:r>
              <a:rPr lang="en-US" sz="4000" dirty="0" smtClean="0"/>
              <a:t/>
            </a:r>
            <a:br>
              <a:rPr lang="en-US" sz="4000" dirty="0" smtClean="0"/>
            </a:br>
            <a:r>
              <a:rPr lang="en-US" sz="4000" b="1" dirty="0" smtClean="0"/>
              <a:t>Basal Cell Carcinoma</a:t>
            </a:r>
            <a:endParaRPr lang="en-US" b="1" dirty="0"/>
          </a:p>
        </p:txBody>
      </p:sp>
      <p:sp>
        <p:nvSpPr>
          <p:cNvPr id="3" name="Content Placeholder 2"/>
          <p:cNvSpPr>
            <a:spLocks noGrp="1"/>
          </p:cNvSpPr>
          <p:nvPr>
            <p:ph idx="1"/>
          </p:nvPr>
        </p:nvSpPr>
        <p:spPr>
          <a:xfrm>
            <a:off x="228600" y="838200"/>
            <a:ext cx="8686800" cy="2590800"/>
          </a:xfrm>
        </p:spPr>
        <p:txBody>
          <a:bodyPr>
            <a:noAutofit/>
          </a:bodyPr>
          <a:lstStyle/>
          <a:p>
            <a:pPr marL="0" indent="0">
              <a:buNone/>
            </a:pPr>
            <a:r>
              <a:rPr lang="en-US" sz="1600" dirty="0" smtClean="0"/>
              <a:t>Most common cancer; also strongly correlated with sun exposure</a:t>
            </a:r>
            <a:r>
              <a:rPr lang="en-US" sz="1600" i="1" dirty="0" smtClean="0"/>
              <a:t>; </a:t>
            </a:r>
            <a:r>
              <a:rPr lang="en-US" sz="1600" dirty="0" smtClean="0"/>
              <a:t>slow-growing and </a:t>
            </a:r>
            <a:r>
              <a:rPr lang="en-US" sz="1600" u="sng" dirty="0" smtClean="0"/>
              <a:t>rarely</a:t>
            </a:r>
            <a:r>
              <a:rPr lang="en-US" sz="1600" dirty="0" smtClean="0"/>
              <a:t> metastatic</a:t>
            </a:r>
            <a:endParaRPr lang="en-US" sz="1600" i="1" dirty="0" smtClean="0"/>
          </a:p>
          <a:p>
            <a:r>
              <a:rPr lang="en-US" sz="1600" b="1" dirty="0" smtClean="0"/>
              <a:t>Pathogenesis:</a:t>
            </a:r>
          </a:p>
          <a:p>
            <a:pPr lvl="1"/>
            <a:r>
              <a:rPr lang="en-US" sz="1400" dirty="0" smtClean="0"/>
              <a:t>Often associated with mutations in Sonic Hedgehog-Patched pathway and/or mutations in p53, leading to aberrant growth factor response, defective apoptosis, and </a:t>
            </a:r>
            <a:r>
              <a:rPr lang="en-US" sz="1400" dirty="0" err="1" smtClean="0"/>
              <a:t>hyperproliferation</a:t>
            </a:r>
            <a:r>
              <a:rPr lang="en-US" sz="1400" dirty="0" smtClean="0"/>
              <a:t>. </a:t>
            </a:r>
          </a:p>
          <a:p>
            <a:r>
              <a:rPr lang="en-US" sz="1600" b="1" dirty="0" smtClean="0"/>
              <a:t>Clinical features:</a:t>
            </a:r>
          </a:p>
          <a:p>
            <a:pPr lvl="1"/>
            <a:r>
              <a:rPr lang="en-US" sz="1400" dirty="0" smtClean="0"/>
              <a:t>Lesions are generally pearlescent papules with prominent, dilated blood vessels and sometimes with hyperpigmentation.  Advanced lesions may ulcerate.</a:t>
            </a:r>
          </a:p>
          <a:p>
            <a:pPr lvl="1"/>
            <a:r>
              <a:rPr lang="en-US" sz="1400" dirty="0" smtClean="0"/>
              <a:t>Microscopically appear as multifocal or </a:t>
            </a:r>
            <a:r>
              <a:rPr lang="en-US" sz="1400" dirty="0" err="1" smtClean="0"/>
              <a:t>multinodular</a:t>
            </a:r>
            <a:r>
              <a:rPr lang="en-US" sz="1400" dirty="0" smtClean="0"/>
              <a:t> growth of basal cell layer into dermis with </a:t>
            </a:r>
            <a:r>
              <a:rPr lang="en-US" sz="1400" dirty="0" err="1" smtClean="0"/>
              <a:t>hyperchromatic</a:t>
            </a:r>
            <a:r>
              <a:rPr lang="en-US" sz="1400" dirty="0" smtClean="0"/>
              <a:t>, palisading nuclei</a:t>
            </a:r>
          </a:p>
          <a:p>
            <a:pPr lvl="1"/>
            <a:r>
              <a:rPr lang="en-US" sz="1400" dirty="0" smtClean="0"/>
              <a:t>Usually excised surgically with little complication</a:t>
            </a:r>
          </a:p>
        </p:txBody>
      </p:sp>
      <p:pic>
        <p:nvPicPr>
          <p:cNvPr id="20482" name="Picture 2"/>
          <p:cNvPicPr>
            <a:picLocks noChangeAspect="1" noChangeArrowheads="1"/>
          </p:cNvPicPr>
          <p:nvPr/>
        </p:nvPicPr>
        <p:blipFill rotWithShape="1">
          <a:blip r:embed="rId2">
            <a:lum bright="-10000" contrast="20000"/>
            <a:extLst>
              <a:ext uri="{28A0092B-C50C-407E-A947-70E740481C1C}">
                <a14:useLocalDpi xmlns:a14="http://schemas.microsoft.com/office/drawing/2010/main" val="0"/>
              </a:ext>
            </a:extLst>
          </a:blip>
          <a:srcRect l="2299" t="12849" r="3097" b="12760"/>
          <a:stretch/>
        </p:blipFill>
        <p:spPr bwMode="auto">
          <a:xfrm>
            <a:off x="671443" y="3429001"/>
            <a:ext cx="786295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297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sz="3600" dirty="0" smtClean="0"/>
              <a:t>Melanocytic </a:t>
            </a:r>
            <a:r>
              <a:rPr lang="en-US" sz="3600" dirty="0" err="1" smtClean="0"/>
              <a:t>Neoplasia</a:t>
            </a:r>
            <a:r>
              <a:rPr lang="en-US" sz="3600" dirty="0" smtClean="0"/>
              <a:t>:</a:t>
            </a:r>
            <a:r>
              <a:rPr lang="en-US" sz="4000" dirty="0" smtClean="0"/>
              <a:t/>
            </a:r>
            <a:br>
              <a:rPr lang="en-US" sz="4000" dirty="0" smtClean="0"/>
            </a:br>
            <a:r>
              <a:rPr lang="en-US" sz="4000" b="1" dirty="0" smtClean="0"/>
              <a:t>Common Melanocytic Nevi</a:t>
            </a:r>
            <a:endParaRPr lang="en-US" b="1" dirty="0"/>
          </a:p>
        </p:txBody>
      </p:sp>
      <p:sp>
        <p:nvSpPr>
          <p:cNvPr id="3" name="Content Placeholder 2"/>
          <p:cNvSpPr>
            <a:spLocks noGrp="1"/>
          </p:cNvSpPr>
          <p:nvPr>
            <p:ph idx="1"/>
          </p:nvPr>
        </p:nvSpPr>
        <p:spPr>
          <a:xfrm>
            <a:off x="228600" y="990600"/>
            <a:ext cx="8686800" cy="2133600"/>
          </a:xfrm>
        </p:spPr>
        <p:txBody>
          <a:bodyPr>
            <a:noAutofit/>
          </a:bodyPr>
          <a:lstStyle/>
          <a:p>
            <a:pPr marL="0" indent="0">
              <a:buNone/>
            </a:pPr>
            <a:r>
              <a:rPr lang="en-US" sz="1600" b="1" dirty="0" smtClean="0"/>
              <a:t>Pathogenesis:</a:t>
            </a:r>
          </a:p>
          <a:p>
            <a:pPr lvl="1"/>
            <a:r>
              <a:rPr lang="en-US" sz="1400" dirty="0" smtClean="0"/>
              <a:t>Often associated with mutations RAS or downstream targets such as BRAF, leading to </a:t>
            </a:r>
            <a:r>
              <a:rPr lang="en-US" sz="1400" dirty="0" err="1" smtClean="0"/>
              <a:t>hyperproliferation</a:t>
            </a:r>
            <a:r>
              <a:rPr lang="en-US" sz="1400" dirty="0" smtClean="0"/>
              <a:t> of melanocytes and growth into underlying dermis; can progress to melanoma.</a:t>
            </a:r>
          </a:p>
          <a:p>
            <a:pPr marL="0" indent="0">
              <a:buNone/>
            </a:pPr>
            <a:r>
              <a:rPr lang="en-US" sz="1600" b="1" dirty="0" smtClean="0"/>
              <a:t>Clinical features:</a:t>
            </a:r>
          </a:p>
          <a:p>
            <a:pPr lvl="1"/>
            <a:r>
              <a:rPr lang="en-US" sz="1400" dirty="0" smtClean="0"/>
              <a:t>Lesions are &lt;5mm, tan-brown, uniformly pigmented elevated papules with well-defined, rounded borders</a:t>
            </a:r>
          </a:p>
          <a:p>
            <a:pPr lvl="1"/>
            <a:r>
              <a:rPr lang="en-US" sz="1400" dirty="0" smtClean="0"/>
              <a:t>Microscopically appear as “nests” of melanocytes in various stages of maturation: peripheral cells are less mature, larger and more pigmented; deeper cells are smaller, more mature, and less pigmented </a:t>
            </a:r>
          </a:p>
          <a:p>
            <a:pPr lvl="1"/>
            <a:r>
              <a:rPr lang="en-US" sz="1400" dirty="0" smtClean="0"/>
              <a:t>Usually excised surgically with little complication</a:t>
            </a: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8" t="17806" r="2963" b="8219"/>
          <a:stretch/>
        </p:blipFill>
        <p:spPr bwMode="auto">
          <a:xfrm>
            <a:off x="66150" y="3635055"/>
            <a:ext cx="9077849" cy="309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897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sz="4000" b="1" dirty="0" smtClean="0"/>
              <a:t>Dysplastic Melanocytic Nevi</a:t>
            </a:r>
            <a:endParaRPr lang="en-US" b="1" dirty="0"/>
          </a:p>
        </p:txBody>
      </p:sp>
      <p:sp>
        <p:nvSpPr>
          <p:cNvPr id="3" name="Content Placeholder 2"/>
          <p:cNvSpPr>
            <a:spLocks noGrp="1"/>
          </p:cNvSpPr>
          <p:nvPr>
            <p:ph idx="1"/>
          </p:nvPr>
        </p:nvSpPr>
        <p:spPr>
          <a:xfrm>
            <a:off x="152400" y="609600"/>
            <a:ext cx="8839200" cy="2931834"/>
          </a:xfrm>
        </p:spPr>
        <p:txBody>
          <a:bodyPr>
            <a:noAutofit/>
          </a:bodyPr>
          <a:lstStyle/>
          <a:p>
            <a:pPr marL="0" indent="0">
              <a:buNone/>
            </a:pPr>
            <a:r>
              <a:rPr lang="en-US" sz="1600" dirty="0" smtClean="0"/>
              <a:t>May occur sporadically or in a familial form</a:t>
            </a:r>
          </a:p>
          <a:p>
            <a:pPr marL="0" indent="0">
              <a:buNone/>
            </a:pPr>
            <a:r>
              <a:rPr lang="en-US" sz="1600" b="1" dirty="0" smtClean="0"/>
              <a:t>Pathogenesis:</a:t>
            </a:r>
          </a:p>
          <a:p>
            <a:pPr marL="461963" lvl="1" indent="-236538"/>
            <a:r>
              <a:rPr lang="en-US" sz="1400" dirty="0" smtClean="0"/>
              <a:t>Also associated with mutations RAS or downstream targets such as BRAF, leading to </a:t>
            </a:r>
            <a:r>
              <a:rPr lang="en-US" sz="1400" dirty="0" err="1" smtClean="0"/>
              <a:t>hyperproliferation</a:t>
            </a:r>
            <a:r>
              <a:rPr lang="en-US" sz="1400" dirty="0" smtClean="0"/>
              <a:t> of melanocytes and growth into underlying dermis</a:t>
            </a:r>
          </a:p>
          <a:p>
            <a:pPr marL="461963" lvl="1" indent="-236538"/>
            <a:r>
              <a:rPr lang="en-US" sz="1400" dirty="0" smtClean="0"/>
              <a:t>Important to note that MOST melanomas arise </a:t>
            </a:r>
            <a:r>
              <a:rPr lang="en-US" sz="1400" i="1" dirty="0" smtClean="0"/>
              <a:t>de novo</a:t>
            </a:r>
            <a:r>
              <a:rPr lang="en-US" sz="1400" dirty="0" smtClean="0"/>
              <a:t> rather than from dysplastic nevi.  Nonetheless they are still a good indicator of overall risk (those with dysplastic nevi are at higher risk)</a:t>
            </a:r>
          </a:p>
          <a:p>
            <a:pPr marL="0" lvl="1" indent="0">
              <a:buNone/>
            </a:pPr>
            <a:r>
              <a:rPr lang="en-US" sz="1600" b="1" dirty="0" smtClean="0"/>
              <a:t>Clinical features:</a:t>
            </a:r>
          </a:p>
          <a:p>
            <a:pPr marL="461963" lvl="1" indent="-236538"/>
            <a:r>
              <a:rPr lang="en-US" sz="1400" dirty="0" smtClean="0"/>
              <a:t>Usually &gt;5mm and may occur as hundreds of lesions.  Flat, raised macules with pebbly surface, irregular pigmentation, and irregular borders.  Found in sun-exposed AND non-exposed areas.</a:t>
            </a:r>
          </a:p>
          <a:p>
            <a:pPr marL="461963" lvl="1" indent="-236538"/>
            <a:r>
              <a:rPr lang="en-US" sz="1400" dirty="0" smtClean="0"/>
              <a:t>Microscopically appear as “nests” of melanocytes with a high degree of </a:t>
            </a:r>
            <a:r>
              <a:rPr lang="en-US" sz="1400" dirty="0" err="1" smtClean="0"/>
              <a:t>atypia</a:t>
            </a:r>
            <a:r>
              <a:rPr lang="en-US" sz="1400" dirty="0" smtClean="0"/>
              <a:t> and a tendency to coalesce with adjacent nests; single nevus cells replace the normal basal cell layer of the epidermis and proliferate, producing so-called </a:t>
            </a:r>
            <a:r>
              <a:rPr lang="en-US" sz="1400" dirty="0" err="1" smtClean="0"/>
              <a:t>lentiginous</a:t>
            </a:r>
            <a:r>
              <a:rPr lang="en-US" sz="1400" dirty="0" smtClean="0"/>
              <a:t> hyperplasia</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9" t="15195" r="3097" b="6732"/>
          <a:stretch/>
        </p:blipFill>
        <p:spPr bwMode="auto">
          <a:xfrm>
            <a:off x="970878" y="3657600"/>
            <a:ext cx="7182522" cy="311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842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b="1" dirty="0" smtClean="0"/>
              <a:t>Melanoma </a:t>
            </a:r>
            <a:endParaRPr lang="en-US" b="1" dirty="0"/>
          </a:p>
        </p:txBody>
      </p:sp>
      <p:sp>
        <p:nvSpPr>
          <p:cNvPr id="3" name="Content Placeholder 2"/>
          <p:cNvSpPr>
            <a:spLocks noGrp="1"/>
          </p:cNvSpPr>
          <p:nvPr>
            <p:ph idx="1"/>
          </p:nvPr>
        </p:nvSpPr>
        <p:spPr>
          <a:xfrm>
            <a:off x="228600" y="762000"/>
            <a:ext cx="8686800" cy="6019800"/>
          </a:xfrm>
        </p:spPr>
        <p:txBody>
          <a:bodyPr>
            <a:noAutofit/>
          </a:bodyPr>
          <a:lstStyle/>
          <a:p>
            <a:pPr marL="0" indent="0">
              <a:buNone/>
            </a:pPr>
            <a:r>
              <a:rPr lang="en-US" sz="1800" dirty="0" smtClean="0"/>
              <a:t>Less common than basal cell or </a:t>
            </a:r>
            <a:r>
              <a:rPr lang="en-US" sz="1800" dirty="0"/>
              <a:t>s</a:t>
            </a:r>
            <a:r>
              <a:rPr lang="en-US" sz="1800" dirty="0" smtClean="0"/>
              <a:t>quamous cell carcinoma, but much more deadly</a:t>
            </a:r>
            <a:endParaRPr lang="en-US" sz="1800" i="1" dirty="0" smtClean="0"/>
          </a:p>
          <a:p>
            <a:r>
              <a:rPr lang="en-US" sz="1800" b="1" dirty="0" smtClean="0"/>
              <a:t>Pathogenesis:</a:t>
            </a:r>
          </a:p>
          <a:p>
            <a:pPr lvl="1"/>
            <a:r>
              <a:rPr lang="en-US" sz="1600" dirty="0" smtClean="0"/>
              <a:t>Associated with exposure to sunlight and loss of cell cycle control usually by loss of function of p16 or PTEN or activating mutation in NRAS or BRAF. Interestingly, p53 usually NOT mutated.</a:t>
            </a:r>
          </a:p>
          <a:p>
            <a:pPr lvl="1"/>
            <a:r>
              <a:rPr lang="en-US" sz="1600" dirty="0" smtClean="0"/>
              <a:t>Initially </a:t>
            </a:r>
            <a:r>
              <a:rPr lang="en-US" sz="1600" b="1" dirty="0" smtClean="0"/>
              <a:t>radial</a:t>
            </a:r>
            <a:r>
              <a:rPr lang="en-US" sz="1600" dirty="0" smtClean="0"/>
              <a:t> or horizontal growth of melanocytes without metastasis before progressing to  more aggressive, downward </a:t>
            </a:r>
            <a:r>
              <a:rPr lang="en-US" sz="1600" b="1" dirty="0" smtClean="0"/>
              <a:t>vertical</a:t>
            </a:r>
            <a:r>
              <a:rPr lang="en-US" sz="1600" dirty="0" smtClean="0"/>
              <a:t> growth into dermis</a:t>
            </a:r>
          </a:p>
          <a:p>
            <a:pPr lvl="1"/>
            <a:r>
              <a:rPr lang="en-US" sz="1600" dirty="0" smtClean="0"/>
              <a:t>Probability of metastasis is correlated with depth of vertical invasion</a:t>
            </a:r>
          </a:p>
          <a:p>
            <a:pPr lvl="1"/>
            <a:r>
              <a:rPr lang="en-US" sz="1600" dirty="0" smtClean="0"/>
              <a:t>Metastasis is both lymphatic and </a:t>
            </a:r>
            <a:r>
              <a:rPr lang="en-US" sz="1600" dirty="0" err="1" smtClean="0"/>
              <a:t>hematogenous</a:t>
            </a:r>
            <a:r>
              <a:rPr lang="en-US" sz="1600" dirty="0" smtClean="0"/>
              <a:t>, so can easily spread to liver, lungs, brain, etc.</a:t>
            </a:r>
          </a:p>
          <a:p>
            <a:r>
              <a:rPr lang="en-US" sz="1800" b="1" dirty="0" smtClean="0"/>
              <a:t>Clinical features:</a:t>
            </a:r>
          </a:p>
          <a:p>
            <a:pPr lvl="1"/>
            <a:r>
              <a:rPr lang="en-US" sz="1600" dirty="0" smtClean="0"/>
              <a:t>Lesions typically arise in skin, but can also occur in oral or </a:t>
            </a:r>
            <a:r>
              <a:rPr lang="en-US" sz="1600" dirty="0" err="1" smtClean="0"/>
              <a:t>anogenital</a:t>
            </a:r>
            <a:r>
              <a:rPr lang="en-US" sz="1600" dirty="0" smtClean="0"/>
              <a:t> mucosae, esophagus, meninges, or eye</a:t>
            </a:r>
          </a:p>
          <a:p>
            <a:pPr lvl="1"/>
            <a:r>
              <a:rPr lang="en-US" sz="1600" dirty="0" smtClean="0"/>
              <a:t>Microscopically shows severe </a:t>
            </a:r>
            <a:r>
              <a:rPr lang="en-US" sz="1600" dirty="0" err="1" smtClean="0"/>
              <a:t>atypia</a:t>
            </a:r>
            <a:r>
              <a:rPr lang="en-US" sz="1600" dirty="0" smtClean="0"/>
              <a:t> with large nuclei and </a:t>
            </a:r>
            <a:r>
              <a:rPr lang="en-US" sz="1600" dirty="0" err="1" smtClean="0"/>
              <a:t>eosinophilic</a:t>
            </a:r>
            <a:r>
              <a:rPr lang="en-US" sz="1600" dirty="0" smtClean="0"/>
              <a:t> nucleoli; malignant cells may grow as nests within the epidermis in the “radial” phase or as </a:t>
            </a:r>
            <a:r>
              <a:rPr lang="en-US" sz="1600" dirty="0" err="1" smtClean="0"/>
              <a:t>expansile</a:t>
            </a:r>
            <a:r>
              <a:rPr lang="en-US" sz="1600" dirty="0" smtClean="0"/>
              <a:t> nodules within the dermis in the “vertical” phase</a:t>
            </a:r>
          </a:p>
          <a:p>
            <a:pPr lvl="1"/>
            <a:r>
              <a:rPr lang="en-US" sz="1600" dirty="0" smtClean="0"/>
              <a:t>Lesions may be pruritic, but often asymptomatic; main signs of concern are:</a:t>
            </a:r>
          </a:p>
          <a:p>
            <a:pPr lvl="2">
              <a:buFont typeface="+mj-lt"/>
              <a:buAutoNum type="alphaUcPeriod"/>
            </a:pPr>
            <a:r>
              <a:rPr lang="en-US" sz="1400" b="1" dirty="0" smtClean="0"/>
              <a:t>A</a:t>
            </a:r>
            <a:r>
              <a:rPr lang="en-US" sz="1400" dirty="0" smtClean="0"/>
              <a:t>symmetry – uneven appearance and texture</a:t>
            </a:r>
          </a:p>
          <a:p>
            <a:pPr lvl="2">
              <a:buFont typeface="+mj-lt"/>
              <a:buAutoNum type="alphaUcPeriod"/>
            </a:pPr>
            <a:r>
              <a:rPr lang="en-US" sz="1400" b="1" dirty="0" smtClean="0"/>
              <a:t>B</a:t>
            </a:r>
            <a:r>
              <a:rPr lang="en-US" sz="1400" dirty="0" smtClean="0"/>
              <a:t>order – irregular borders</a:t>
            </a:r>
          </a:p>
          <a:p>
            <a:pPr lvl="2">
              <a:buFont typeface="+mj-lt"/>
              <a:buAutoNum type="alphaUcPeriod"/>
            </a:pPr>
            <a:r>
              <a:rPr lang="en-US" sz="1400" b="1" dirty="0" smtClean="0"/>
              <a:t>C</a:t>
            </a:r>
            <a:r>
              <a:rPr lang="en-US" sz="1400" dirty="0" smtClean="0"/>
              <a:t>olor – uneven color (black, brown, red, dark blue, or even gray)</a:t>
            </a:r>
          </a:p>
          <a:p>
            <a:pPr lvl="2">
              <a:buFont typeface="+mj-lt"/>
              <a:buAutoNum type="alphaUcPeriod"/>
            </a:pPr>
            <a:r>
              <a:rPr lang="en-US" sz="1400" b="1" dirty="0" smtClean="0"/>
              <a:t>D</a:t>
            </a:r>
            <a:r>
              <a:rPr lang="en-US" sz="1400" dirty="0" smtClean="0"/>
              <a:t>iameter – greater than 6mm in size</a:t>
            </a:r>
          </a:p>
          <a:p>
            <a:pPr lvl="2">
              <a:buFont typeface="+mj-lt"/>
              <a:buAutoNum type="alphaUcPeriod"/>
            </a:pPr>
            <a:r>
              <a:rPr lang="en-US" sz="1400" b="1" dirty="0" smtClean="0"/>
              <a:t>E</a:t>
            </a:r>
            <a:r>
              <a:rPr lang="en-US" sz="1400" dirty="0" smtClean="0"/>
              <a:t>volution – </a:t>
            </a:r>
            <a:r>
              <a:rPr lang="en-US" sz="1400" b="1" dirty="0" smtClean="0"/>
              <a:t>change in size, shape and/or color of a lesion with time –MOST IMPORTANT SIGN</a:t>
            </a:r>
          </a:p>
        </p:txBody>
      </p:sp>
    </p:spTree>
    <p:extLst>
      <p:ext uri="{BB962C8B-B14F-4D97-AF65-F5344CB8AC3E}">
        <p14:creationId xmlns:p14="http://schemas.microsoft.com/office/powerpoint/2010/main" val="3502678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01134"/>
          </a:xfrm>
        </p:spPr>
        <p:txBody>
          <a:bodyPr>
            <a:normAutofit fontScale="90000"/>
          </a:bodyPr>
          <a:lstStyle/>
          <a:p>
            <a:r>
              <a:rPr lang="en-US" b="1" dirty="0" smtClean="0"/>
              <a:t>Melanoma </a:t>
            </a:r>
            <a:endParaRPr lang="en-US" b="1" dirty="0"/>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1" t="8743" r="2941" b="5402"/>
          <a:stretch/>
        </p:blipFill>
        <p:spPr bwMode="auto">
          <a:xfrm>
            <a:off x="711798" y="609600"/>
            <a:ext cx="7670202" cy="5986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6216" y="316468"/>
            <a:ext cx="1190326" cy="338554"/>
          </a:xfrm>
          <a:prstGeom prst="rect">
            <a:avLst/>
          </a:prstGeom>
          <a:noFill/>
        </p:spPr>
        <p:txBody>
          <a:bodyPr wrap="none" rtlCol="0">
            <a:spAutoFit/>
          </a:bodyPr>
          <a:lstStyle/>
          <a:p>
            <a:r>
              <a:rPr lang="en-US" sz="1600" dirty="0"/>
              <a:t>r</a:t>
            </a:r>
            <a:r>
              <a:rPr lang="en-US" sz="1600" dirty="0" smtClean="0"/>
              <a:t>adial phase</a:t>
            </a:r>
            <a:endParaRPr lang="en-US" sz="1600" dirty="0"/>
          </a:p>
        </p:txBody>
      </p:sp>
      <p:sp>
        <p:nvSpPr>
          <p:cNvPr id="7" name="TextBox 6"/>
          <p:cNvSpPr txBox="1"/>
          <p:nvPr/>
        </p:nvSpPr>
        <p:spPr>
          <a:xfrm>
            <a:off x="644487" y="6519446"/>
            <a:ext cx="1336713" cy="338554"/>
          </a:xfrm>
          <a:prstGeom prst="rect">
            <a:avLst/>
          </a:prstGeom>
          <a:noFill/>
        </p:spPr>
        <p:txBody>
          <a:bodyPr wrap="none" rtlCol="0">
            <a:spAutoFit/>
          </a:bodyPr>
          <a:lstStyle/>
          <a:p>
            <a:r>
              <a:rPr lang="en-US" sz="1600" dirty="0" smtClean="0"/>
              <a:t>vertical phase</a:t>
            </a:r>
            <a:endParaRPr lang="en-US" sz="1600" dirty="0"/>
          </a:p>
        </p:txBody>
      </p:sp>
      <p:sp>
        <p:nvSpPr>
          <p:cNvPr id="8" name="TextBox 7"/>
          <p:cNvSpPr txBox="1"/>
          <p:nvPr/>
        </p:nvSpPr>
        <p:spPr>
          <a:xfrm>
            <a:off x="7010400" y="304800"/>
            <a:ext cx="1287917" cy="338554"/>
          </a:xfrm>
          <a:prstGeom prst="rect">
            <a:avLst/>
          </a:prstGeom>
          <a:noFill/>
        </p:spPr>
        <p:txBody>
          <a:bodyPr wrap="none" rtlCol="0">
            <a:spAutoFit/>
          </a:bodyPr>
          <a:lstStyle/>
          <a:p>
            <a:r>
              <a:rPr lang="en-US" sz="1600" dirty="0"/>
              <a:t>s</a:t>
            </a:r>
            <a:r>
              <a:rPr lang="en-US" sz="1600" dirty="0" smtClean="0"/>
              <a:t>evere </a:t>
            </a:r>
            <a:r>
              <a:rPr lang="en-US" sz="1600" dirty="0" err="1" smtClean="0"/>
              <a:t>atypia</a:t>
            </a:r>
            <a:endParaRPr lang="en-US" sz="1600" dirty="0"/>
          </a:p>
        </p:txBody>
      </p:sp>
      <p:sp>
        <p:nvSpPr>
          <p:cNvPr id="9" name="TextBox 8"/>
          <p:cNvSpPr txBox="1"/>
          <p:nvPr/>
        </p:nvSpPr>
        <p:spPr>
          <a:xfrm>
            <a:off x="6324600" y="6519446"/>
            <a:ext cx="2117631" cy="338554"/>
          </a:xfrm>
          <a:prstGeom prst="rect">
            <a:avLst/>
          </a:prstGeom>
          <a:noFill/>
        </p:spPr>
        <p:txBody>
          <a:bodyPr wrap="none" rtlCol="0">
            <a:spAutoFit/>
          </a:bodyPr>
          <a:lstStyle/>
          <a:p>
            <a:r>
              <a:rPr lang="en-US" sz="1600" dirty="0"/>
              <a:t>a</a:t>
            </a:r>
            <a:r>
              <a:rPr lang="en-US" sz="1600" dirty="0" smtClean="0"/>
              <a:t>symmetry, irregularity</a:t>
            </a:r>
            <a:endParaRPr lang="en-US" sz="1600" dirty="0"/>
          </a:p>
        </p:txBody>
      </p:sp>
    </p:spTree>
    <p:extLst>
      <p:ext uri="{BB962C8B-B14F-4D97-AF65-F5344CB8AC3E}">
        <p14:creationId xmlns:p14="http://schemas.microsoft.com/office/powerpoint/2010/main" val="530546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00200"/>
            <a:ext cx="8229600" cy="3276600"/>
          </a:xfrm>
        </p:spPr>
        <p:txBody>
          <a:bodyPr>
            <a:noAutofit/>
          </a:bodyPr>
          <a:lstStyle/>
          <a:p>
            <a:r>
              <a:rPr lang="en-US" sz="9600" b="1" dirty="0" smtClean="0"/>
              <a:t>WEAR SUNSCREEN!!!!</a:t>
            </a:r>
            <a:endParaRPr lang="en-US" sz="9600" b="1" dirty="0"/>
          </a:p>
        </p:txBody>
      </p:sp>
    </p:spTree>
    <p:extLst>
      <p:ext uri="{BB962C8B-B14F-4D97-AF65-F5344CB8AC3E}">
        <p14:creationId xmlns:p14="http://schemas.microsoft.com/office/powerpoint/2010/main" val="3698378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0" y="225425"/>
            <a:ext cx="9144000" cy="685800"/>
          </a:xfrm>
        </p:spPr>
        <p:txBody>
          <a:bodyPr>
            <a:normAutofit fontScale="90000"/>
          </a:bodyPr>
          <a:lstStyle/>
          <a:p>
            <a:r>
              <a:rPr lang="en-US" sz="4000" smtClean="0"/>
              <a:t>Wound Healing Time Course</a:t>
            </a:r>
          </a:p>
        </p:txBody>
      </p:sp>
      <p:pic>
        <p:nvPicPr>
          <p:cNvPr id="5122" name="Picture 2" descr="C:\Users\jvelkey\Documents\TEACHING\Pathology\robbinsBasicPath-images\S9781416029731-003-f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416" y="1447800"/>
            <a:ext cx="6477000" cy="5060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655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4"/>
          <p:cNvSpPr>
            <a:spLocks noGrp="1" noChangeArrowheads="1"/>
          </p:cNvSpPr>
          <p:nvPr>
            <p:ph type="title"/>
          </p:nvPr>
        </p:nvSpPr>
        <p:spPr/>
        <p:txBody>
          <a:bodyPr/>
          <a:lstStyle/>
          <a:p>
            <a:r>
              <a:rPr lang="en-US" smtClean="0"/>
              <a:t>Granulation Tissue</a:t>
            </a:r>
          </a:p>
        </p:txBody>
      </p:sp>
      <p:sp>
        <p:nvSpPr>
          <p:cNvPr id="146435" name="Rectangle 5"/>
          <p:cNvSpPr>
            <a:spLocks noGrp="1" noChangeArrowheads="1"/>
          </p:cNvSpPr>
          <p:nvPr>
            <p:ph type="body" idx="1"/>
          </p:nvPr>
        </p:nvSpPr>
        <p:spPr>
          <a:xfrm>
            <a:off x="575733" y="1752600"/>
            <a:ext cx="8229600" cy="4114800"/>
          </a:xfrm>
        </p:spPr>
        <p:txBody>
          <a:bodyPr/>
          <a:lstStyle/>
          <a:p>
            <a:r>
              <a:rPr lang="en-US" smtClean="0"/>
              <a:t>Hallmark of healing</a:t>
            </a:r>
          </a:p>
          <a:p>
            <a:r>
              <a:rPr lang="en-US" smtClean="0"/>
              <a:t>Term comes from soft, pink, granular appearance when viewed from the surface of a wound</a:t>
            </a:r>
          </a:p>
          <a:p>
            <a:r>
              <a:rPr lang="en-US" smtClean="0"/>
              <a:t>Histology:  Proliferation of small blood vessels and fibroblasts; tissue often edematous</a:t>
            </a:r>
          </a:p>
          <a:p>
            <a:endParaRPr lang="en-US" smtClean="0"/>
          </a:p>
        </p:txBody>
      </p:sp>
    </p:spTree>
    <p:extLst>
      <p:ext uri="{BB962C8B-B14F-4D97-AF65-F5344CB8AC3E}">
        <p14:creationId xmlns:p14="http://schemas.microsoft.com/office/powerpoint/2010/main" val="1062817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0" y="-304800"/>
            <a:ext cx="9144000" cy="1143000"/>
          </a:xfrm>
        </p:spPr>
        <p:txBody>
          <a:bodyPr/>
          <a:lstStyle/>
          <a:p>
            <a:r>
              <a:rPr lang="en-US" smtClean="0"/>
              <a:t>Granulation Tissue</a:t>
            </a:r>
          </a:p>
        </p:txBody>
      </p:sp>
      <p:pic>
        <p:nvPicPr>
          <p:cNvPr id="147459" name="Picture 3" descr="P215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412" y="838200"/>
            <a:ext cx="6135511" cy="5511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054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26"/>
          <p:cNvSpPr>
            <a:spLocks noGrp="1" noChangeArrowheads="1"/>
          </p:cNvSpPr>
          <p:nvPr>
            <p:ph type="title"/>
          </p:nvPr>
        </p:nvSpPr>
        <p:spPr>
          <a:xfrm>
            <a:off x="0" y="-228600"/>
            <a:ext cx="9144000" cy="1143000"/>
          </a:xfrm>
        </p:spPr>
        <p:txBody>
          <a:bodyPr/>
          <a:lstStyle/>
          <a:p>
            <a:r>
              <a:rPr lang="en-US" smtClean="0"/>
              <a:t>Granulation Tissue</a:t>
            </a:r>
          </a:p>
        </p:txBody>
      </p:sp>
      <p:pic>
        <p:nvPicPr>
          <p:cNvPr id="148483" name="Picture 1027" descr="P215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1" y="974726"/>
            <a:ext cx="6036733" cy="54260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22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velkey\Documents\TEACHING\Pathology\robbinsBasicPath-images\S9781416029731-003-f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150"/>
            <a:ext cx="6172200" cy="5975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76200"/>
            <a:ext cx="9144000" cy="607512"/>
          </a:xfrm>
        </p:spPr>
        <p:txBody>
          <a:bodyPr>
            <a:normAutofit fontScale="90000"/>
          </a:bodyPr>
          <a:lstStyle/>
          <a:p>
            <a:r>
              <a:rPr lang="en-US" dirty="0" smtClean="0"/>
              <a:t>Healing by 1</a:t>
            </a:r>
            <a:r>
              <a:rPr lang="en-US" baseline="30000" dirty="0" smtClean="0"/>
              <a:t>st</a:t>
            </a:r>
            <a:r>
              <a:rPr lang="en-US" dirty="0" smtClean="0"/>
              <a:t> intention vs. 2</a:t>
            </a:r>
            <a:r>
              <a:rPr lang="en-US" baseline="30000" dirty="0" smtClean="0"/>
              <a:t>nd</a:t>
            </a:r>
            <a:r>
              <a:rPr lang="en-US" dirty="0" smtClean="0"/>
              <a:t> intention</a:t>
            </a:r>
            <a:endParaRPr lang="en-US" dirty="0"/>
          </a:p>
        </p:txBody>
      </p:sp>
      <p:sp>
        <p:nvSpPr>
          <p:cNvPr id="3" name="Content Placeholder 2"/>
          <p:cNvSpPr>
            <a:spLocks noGrp="1"/>
          </p:cNvSpPr>
          <p:nvPr>
            <p:ph idx="1"/>
          </p:nvPr>
        </p:nvSpPr>
        <p:spPr>
          <a:xfrm>
            <a:off x="5943600" y="1600200"/>
            <a:ext cx="2895600" cy="4525963"/>
          </a:xfrm>
        </p:spPr>
        <p:txBody>
          <a:bodyPr>
            <a:normAutofit/>
          </a:bodyPr>
          <a:lstStyle/>
          <a:p>
            <a:pPr marL="0" indent="0">
              <a:buNone/>
            </a:pPr>
            <a:r>
              <a:rPr lang="en-US" sz="2800" dirty="0" smtClean="0"/>
              <a:t>By 1</a:t>
            </a:r>
            <a:r>
              <a:rPr lang="en-US" sz="2800" baseline="30000" dirty="0" smtClean="0"/>
              <a:t>st</a:t>
            </a:r>
            <a:r>
              <a:rPr lang="en-US" sz="2800" dirty="0" smtClean="0"/>
              <a:t> intention:</a:t>
            </a:r>
            <a:endParaRPr lang="en-US" sz="2000" dirty="0" smtClean="0"/>
          </a:p>
          <a:p>
            <a:pPr marL="339725" lvl="1" indent="-165100">
              <a:buFont typeface="Arial" pitchFamily="34" charset="0"/>
              <a:buChar char="•"/>
            </a:pPr>
            <a:r>
              <a:rPr lang="en-US" sz="2000" dirty="0" smtClean="0"/>
              <a:t>“clean” incision</a:t>
            </a:r>
          </a:p>
          <a:p>
            <a:pPr marL="339725" lvl="1" indent="-165100">
              <a:buFont typeface="Arial" pitchFamily="34" charset="0"/>
              <a:buChar char="•"/>
            </a:pPr>
            <a:r>
              <a:rPr lang="en-US" sz="2000" dirty="0" smtClean="0"/>
              <a:t>limited scarring or wound contraction</a:t>
            </a:r>
          </a:p>
          <a:p>
            <a:pPr marL="457200" lvl="1" indent="0">
              <a:buNone/>
            </a:pPr>
            <a:endParaRPr lang="en-US" sz="2400" dirty="0"/>
          </a:p>
          <a:p>
            <a:pPr marL="57150" indent="0">
              <a:buNone/>
            </a:pPr>
            <a:r>
              <a:rPr lang="en-US" sz="2800" dirty="0" smtClean="0"/>
              <a:t>By 2</a:t>
            </a:r>
            <a:r>
              <a:rPr lang="en-US" sz="2800" baseline="30000" dirty="0" smtClean="0"/>
              <a:t>nd</a:t>
            </a:r>
            <a:r>
              <a:rPr lang="en-US" sz="2800" dirty="0" smtClean="0"/>
              <a:t> intention:</a:t>
            </a:r>
          </a:p>
          <a:p>
            <a:pPr lvl="1">
              <a:buFont typeface="Arial" pitchFamily="34" charset="0"/>
              <a:buChar char="•"/>
            </a:pPr>
            <a:r>
              <a:rPr lang="en-US" sz="2000" dirty="0"/>
              <a:t>u</a:t>
            </a:r>
            <a:r>
              <a:rPr lang="en-US" sz="2000" dirty="0" smtClean="0"/>
              <a:t>lcers or lacerations</a:t>
            </a:r>
          </a:p>
          <a:p>
            <a:pPr lvl="1">
              <a:buFont typeface="Arial" pitchFamily="34" charset="0"/>
              <a:buChar char="•"/>
            </a:pPr>
            <a:r>
              <a:rPr lang="en-US" sz="2000" dirty="0"/>
              <a:t>o</a:t>
            </a:r>
            <a:r>
              <a:rPr lang="en-US" sz="2000" dirty="0" smtClean="0"/>
              <a:t>ften scarring and wound contraction</a:t>
            </a:r>
          </a:p>
        </p:txBody>
      </p:sp>
    </p:spTree>
    <p:extLst>
      <p:ext uri="{BB962C8B-B14F-4D97-AF65-F5344CB8AC3E}">
        <p14:creationId xmlns:p14="http://schemas.microsoft.com/office/powerpoint/2010/main" val="2694468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r>
              <a:rPr lang="en-US" sz="3600" dirty="0" smtClean="0"/>
              <a:t>Ulcers: an example of healing by 2</a:t>
            </a:r>
            <a:r>
              <a:rPr lang="en-US" sz="3600" baseline="30000" dirty="0" smtClean="0"/>
              <a:t>nd</a:t>
            </a:r>
            <a:r>
              <a:rPr lang="en-US" sz="3600" dirty="0" smtClean="0"/>
              <a:t> intention</a:t>
            </a:r>
            <a:endParaRPr lang="en-US" sz="3600" dirty="0"/>
          </a:p>
        </p:txBody>
      </p:sp>
      <p:pic>
        <p:nvPicPr>
          <p:cNvPr id="7170" name="Picture 2" descr="C:\Users\jvelkey\Documents\TEACHING\Pathology\robbinsBasicPath-images\S9781416029731-003-f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620000" cy="51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048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TotalTime>
  <Words>2727</Words>
  <Application>Microsoft Office PowerPoint</Application>
  <PresentationFormat>On-screen Show (4:3)</PresentationFormat>
  <Paragraphs>286</Paragraphs>
  <Slides>37</Slides>
  <Notes>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Diseases of the Skin</vt:lpstr>
      <vt:lpstr>Lecture Outline</vt:lpstr>
      <vt:lpstr>Wound Healing</vt:lpstr>
      <vt:lpstr>Wound Healing Time Course</vt:lpstr>
      <vt:lpstr>Granulation Tissue</vt:lpstr>
      <vt:lpstr>Granulation Tissue</vt:lpstr>
      <vt:lpstr>Granulation Tissue</vt:lpstr>
      <vt:lpstr>Healing by 1st intention vs. 2nd intention</vt:lpstr>
      <vt:lpstr>Ulcers: an example of healing by 2nd intention</vt:lpstr>
      <vt:lpstr>Resolution of Inflammation: “Regeneration” vs. “Healing”</vt:lpstr>
      <vt:lpstr>Myocardial Infarct: healing (aka “remote”)</vt:lpstr>
      <vt:lpstr>Variables affecting repair</vt:lpstr>
      <vt:lpstr>Acute Inflammatory Dermatoses: Urticaria, aka “hives”</vt:lpstr>
      <vt:lpstr>Urticaria</vt:lpstr>
      <vt:lpstr>Acute Inflammatory Dermatoses: Acute Eczematous Dermatitis</vt:lpstr>
      <vt:lpstr>Acute Eczematous Dermatitis</vt:lpstr>
      <vt:lpstr>Acute Inflammatory Dermatoses: Erythema Multiforme</vt:lpstr>
      <vt:lpstr>Chronic Inflammatory Dermatoses: Psoriasis</vt:lpstr>
      <vt:lpstr>Chronic Inflammatory Dermatoses: Lichen Planus</vt:lpstr>
      <vt:lpstr>Chronic Inflammatory Dermatoses: Lichen Simplex Chronicus</vt:lpstr>
      <vt:lpstr>Infectious Dermatoses: Bacterial Skin Infections</vt:lpstr>
      <vt:lpstr>Infectious Dermatoses: Fungal Skin Infections</vt:lpstr>
      <vt:lpstr>Infectious Dermatoses: Verrucae (warts)</vt:lpstr>
      <vt:lpstr>Infectious Dermatoses: Verrucae (warts)</vt:lpstr>
      <vt:lpstr>Blistering Disorders: Pemphigus </vt:lpstr>
      <vt:lpstr>PowerPoint Presentation</vt:lpstr>
      <vt:lpstr>Blistering Disorders: Bullous Pemphigoid </vt:lpstr>
      <vt:lpstr>Blistering Disorders: Dermatitis herpetiformis </vt:lpstr>
      <vt:lpstr>Benign &amp; Premalignant Neoplasia: Seborrheic Keratosis </vt:lpstr>
      <vt:lpstr>Premalignant Neoplasia: Actinic Keratosis </vt:lpstr>
      <vt:lpstr>Malignant Neoplasia: Squamous Cell Carcinoma </vt:lpstr>
      <vt:lpstr>Malignant Neoplasia: Basal Cell Carcinoma</vt:lpstr>
      <vt:lpstr>Melanocytic Neoplasia: Common Melanocytic Nevi</vt:lpstr>
      <vt:lpstr>Dysplastic Melanocytic Nevi</vt:lpstr>
      <vt:lpstr>Melanoma </vt:lpstr>
      <vt:lpstr>Melanoma </vt:lpstr>
      <vt:lpstr>WEAR SUNSCREEN!!!!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Skin Pathology</dc:title>
  <dc:creator>jmv12</dc:creator>
  <cp:lastModifiedBy>Matthew Velkey</cp:lastModifiedBy>
  <cp:revision>66</cp:revision>
  <dcterms:created xsi:type="dcterms:W3CDTF">2012-05-08T15:05:16Z</dcterms:created>
  <dcterms:modified xsi:type="dcterms:W3CDTF">2013-04-23T14:53:04Z</dcterms:modified>
</cp:coreProperties>
</file>