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howGuides="1">
      <p:cViewPr>
        <p:scale>
          <a:sx n="99" d="100"/>
          <a:sy n="99" d="100"/>
        </p:scale>
        <p:origin x="-10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0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6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0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2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3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4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5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1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3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2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E5D78-847F-4F40-A126-78319745BD46}" type="datetimeFigureOut">
              <a:rPr lang="en-US" smtClean="0"/>
              <a:t>11/2/2014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962BD-AE87-4C3A-97F7-08D1D64D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8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Respiratory System Histology</a:t>
            </a:r>
            <a:br>
              <a:rPr lang="en-US" dirty="0" smtClean="0"/>
            </a:br>
            <a:r>
              <a:rPr lang="en-US" dirty="0" smtClean="0"/>
              <a:t>Laboratory Orientation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26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3200400" cy="3048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2000" b="1" smtClean="0">
                <a:solidFill>
                  <a:schemeClr val="accent2"/>
                </a:solidFill>
                <a:latin typeface="Arial Unicode MS" charset="0"/>
              </a:rPr>
              <a:t>#130-1 Lung		</a:t>
            </a:r>
          </a:p>
        </p:txBody>
      </p:sp>
      <p:pic>
        <p:nvPicPr>
          <p:cNvPr id="21507" name="Picture 6" descr="130-1TermB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763000" cy="5668963"/>
          </a:xfrm>
          <a:noFill/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324600" y="5181600"/>
            <a:ext cx="2438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Ciliated and non-ciliated (Clara) cells No goblet cells Prominent sm. M.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590800" y="33528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2060"/>
                </a:solidFill>
              </a:rPr>
              <a:t>Ciliated cells</a:t>
            </a:r>
          </a:p>
        </p:txBody>
      </p:sp>
      <p:cxnSp>
        <p:nvCxnSpPr>
          <p:cNvPr id="21510" name="Straight Arrow Connector 6"/>
          <p:cNvCxnSpPr>
            <a:cxnSpLocks noChangeShapeType="1"/>
          </p:cNvCxnSpPr>
          <p:nvPr/>
        </p:nvCxnSpPr>
        <p:spPr bwMode="auto">
          <a:xfrm flipV="1">
            <a:off x="3962400" y="3276600"/>
            <a:ext cx="685800" cy="228600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2895600" y="3810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2060"/>
                </a:solidFill>
              </a:rPr>
              <a:t>non-ciliated cells</a:t>
            </a:r>
          </a:p>
        </p:txBody>
      </p:sp>
      <p:cxnSp>
        <p:nvCxnSpPr>
          <p:cNvPr id="21512" name="Straight Arrow Connector 9"/>
          <p:cNvCxnSpPr>
            <a:cxnSpLocks noChangeShapeType="1"/>
            <a:stCxn id="21511" idx="1"/>
          </p:cNvCxnSpPr>
          <p:nvPr/>
        </p:nvCxnSpPr>
        <p:spPr bwMode="auto">
          <a:xfrm rot="10800000">
            <a:off x="2133600" y="3960813"/>
            <a:ext cx="762000" cy="17462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3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876300" y="5143500"/>
            <a:ext cx="1066800" cy="533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4" name="Straight Arrow Connector 14"/>
          <p:cNvCxnSpPr>
            <a:cxnSpLocks noChangeShapeType="1"/>
          </p:cNvCxnSpPr>
          <p:nvPr/>
        </p:nvCxnSpPr>
        <p:spPr bwMode="auto">
          <a:xfrm flipV="1">
            <a:off x="1143000" y="5562600"/>
            <a:ext cx="9144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5" name="TextBox 16"/>
          <p:cNvSpPr txBox="1">
            <a:spLocks noChangeArrowheads="1"/>
          </p:cNvSpPr>
          <p:nvPr/>
        </p:nvSpPr>
        <p:spPr bwMode="auto">
          <a:xfrm>
            <a:off x="228600" y="59436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2060"/>
                </a:solidFill>
              </a:rPr>
              <a:t>Smooth muscle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19600" y="3048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2060"/>
                </a:solidFill>
              </a:rPr>
              <a:t>Bronchiole</a:t>
            </a:r>
          </a:p>
        </p:txBody>
      </p:sp>
    </p:spTree>
    <p:extLst>
      <p:ext uri="{BB962C8B-B14F-4D97-AF65-F5344CB8AC3E}">
        <p14:creationId xmlns:p14="http://schemas.microsoft.com/office/powerpoint/2010/main" val="45013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#132-2 (Terminal) Bronchiole &amp; Pulmonary artery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2531" name="Content Placeholder 3" descr="132-27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55663"/>
            <a:ext cx="8520113" cy="5849937"/>
          </a:xfrm>
        </p:spPr>
      </p:pic>
      <p:sp>
        <p:nvSpPr>
          <p:cNvPr id="5" name="TextBox 4"/>
          <p:cNvSpPr txBox="1"/>
          <p:nvPr/>
        </p:nvSpPr>
        <p:spPr>
          <a:xfrm>
            <a:off x="1981200" y="4114800"/>
            <a:ext cx="220980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Bronchiole</a:t>
            </a:r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6324600" y="32766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2060"/>
                </a:solidFill>
              </a:rPr>
              <a:t>P. A</a:t>
            </a:r>
            <a:r>
              <a:rPr lang="en-US"/>
              <a:t>.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3276600" y="18288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</a:rPr>
              <a:t>Smooth Muscle</a:t>
            </a:r>
          </a:p>
        </p:txBody>
      </p:sp>
      <p:cxnSp>
        <p:nvCxnSpPr>
          <p:cNvPr id="22535" name="Straight Arrow Connector 8"/>
          <p:cNvCxnSpPr>
            <a:cxnSpLocks noChangeShapeType="1"/>
          </p:cNvCxnSpPr>
          <p:nvPr/>
        </p:nvCxnSpPr>
        <p:spPr bwMode="auto">
          <a:xfrm rot="5400000">
            <a:off x="3467100" y="2324100"/>
            <a:ext cx="914400" cy="5334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7732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#132</a:t>
            </a:r>
            <a:r>
              <a:rPr lang="en-US" sz="2400" b="1" smtClean="0">
                <a:solidFill>
                  <a:schemeClr val="accent2"/>
                </a:solidFill>
                <a:latin typeface="Shruti" pitchFamily="2" charset="0"/>
              </a:rPr>
              <a:t>  </a:t>
            </a:r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Lung</a:t>
            </a:r>
            <a:endParaRPr lang="en-US" sz="2400" b="1" smtClean="0">
              <a:solidFill>
                <a:schemeClr val="accent2"/>
              </a:solidFill>
              <a:latin typeface="Shruti" pitchFamily="2" charset="0"/>
            </a:endParaRPr>
          </a:p>
        </p:txBody>
      </p:sp>
      <p:pic>
        <p:nvPicPr>
          <p:cNvPr id="23555" name="Picture 3" descr="respBr1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838200"/>
            <a:ext cx="7086600" cy="5868988"/>
          </a:xfrm>
          <a:noFill/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95400" y="41910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accent2"/>
              </a:solidFill>
              <a:latin typeface="Arial Unicode MS" charset="0"/>
            </a:endParaRPr>
          </a:p>
        </p:txBody>
      </p:sp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5410200" y="3352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6?</a:t>
            </a:r>
          </a:p>
        </p:txBody>
      </p:sp>
      <p:sp>
        <p:nvSpPr>
          <p:cNvPr id="23558" name="Text Box 11"/>
          <p:cNvSpPr txBox="1">
            <a:spLocks noChangeArrowheads="1"/>
          </p:cNvSpPr>
          <p:nvPr/>
        </p:nvSpPr>
        <p:spPr bwMode="auto">
          <a:xfrm>
            <a:off x="1295400" y="3962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5?</a:t>
            </a: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2209800" y="17526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7?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914400" y="41910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Terminal bronchiole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4267200" y="36576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Respiratory bronchiole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2133600" y="21336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P.A.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5791200" y="5181600"/>
            <a:ext cx="2743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A50021"/>
                </a:solidFill>
              </a:rPr>
              <a:t>Low cells </a:t>
            </a:r>
          </a:p>
          <a:p>
            <a:pPr eaLnBrk="1" hangingPunct="1"/>
            <a:r>
              <a:rPr lang="en-US">
                <a:solidFill>
                  <a:srgbClr val="A50021"/>
                </a:solidFill>
              </a:rPr>
              <a:t>alveolar pocketing</a:t>
            </a:r>
          </a:p>
          <a:p>
            <a:pPr eaLnBrk="1" hangingPunct="1"/>
            <a:r>
              <a:rPr lang="en-US">
                <a:solidFill>
                  <a:srgbClr val="A50021"/>
                </a:solidFill>
              </a:rPr>
              <a:t>Knobs of sm. muscle </a:t>
            </a:r>
            <a:r>
              <a:rPr lang="en-US" sz="1400">
                <a:solidFill>
                  <a:srgbClr val="A50021"/>
                </a:solidFill>
              </a:rPr>
              <a:t>(arrows)</a:t>
            </a:r>
          </a:p>
          <a:p>
            <a:pPr eaLnBrk="1" hangingPunct="1">
              <a:spcBef>
                <a:spcPct val="50000"/>
              </a:spcBef>
            </a:pPr>
            <a:endParaRPr lang="en-US" sz="1400"/>
          </a:p>
        </p:txBody>
      </p:sp>
      <p:sp>
        <p:nvSpPr>
          <p:cNvPr id="23564" name="Line 17"/>
          <p:cNvSpPr>
            <a:spLocks noChangeShapeType="1"/>
          </p:cNvSpPr>
          <p:nvPr/>
        </p:nvSpPr>
        <p:spPr bwMode="auto">
          <a:xfrm flipV="1">
            <a:off x="5181600" y="2895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Line 18"/>
          <p:cNvSpPr>
            <a:spLocks noChangeShapeType="1"/>
          </p:cNvSpPr>
          <p:nvPr/>
        </p:nvSpPr>
        <p:spPr bwMode="auto">
          <a:xfrm flipV="1">
            <a:off x="5867400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Line 19"/>
          <p:cNvSpPr>
            <a:spLocks noChangeShapeType="1"/>
          </p:cNvSpPr>
          <p:nvPr/>
        </p:nvSpPr>
        <p:spPr bwMode="auto">
          <a:xfrm flipV="1">
            <a:off x="6400800" y="2667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8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9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#129 Lung</a:t>
            </a:r>
          </a:p>
        </p:txBody>
      </p:sp>
      <p:pic>
        <p:nvPicPr>
          <p:cNvPr id="24579" name="Picture 3" descr="129AlvDu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219200"/>
            <a:ext cx="7661275" cy="4906963"/>
          </a:xfrm>
          <a:noFill/>
        </p:spPr>
      </p:pic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5562600" y="37338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8?</a:t>
            </a:r>
          </a:p>
        </p:txBody>
      </p:sp>
      <p:sp>
        <p:nvSpPr>
          <p:cNvPr id="24581" name="Line 12"/>
          <p:cNvSpPr>
            <a:spLocks noChangeShapeType="1"/>
          </p:cNvSpPr>
          <p:nvPr/>
        </p:nvSpPr>
        <p:spPr bwMode="auto">
          <a:xfrm>
            <a:off x="2667000" y="3429000"/>
            <a:ext cx="2819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 rot="487806">
            <a:off x="3124200" y="3657600"/>
            <a:ext cx="2743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Alveolar duct</a:t>
            </a:r>
          </a:p>
        </p:txBody>
      </p:sp>
      <p:sp>
        <p:nvSpPr>
          <p:cNvPr id="24583" name="Line 15"/>
          <p:cNvSpPr>
            <a:spLocks noChangeShapeType="1"/>
          </p:cNvSpPr>
          <p:nvPr/>
        </p:nvSpPr>
        <p:spPr bwMode="auto">
          <a:xfrm flipH="1">
            <a:off x="4267200" y="44958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16"/>
          <p:cNvSpPr>
            <a:spLocks noChangeShapeType="1"/>
          </p:cNvSpPr>
          <p:nvPr/>
        </p:nvSpPr>
        <p:spPr bwMode="auto">
          <a:xfrm flipH="1">
            <a:off x="4724400" y="44958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Text Box 17"/>
          <p:cNvSpPr txBox="1">
            <a:spLocks noChangeArrowheads="1"/>
          </p:cNvSpPr>
          <p:nvPr/>
        </p:nvSpPr>
        <p:spPr bwMode="auto">
          <a:xfrm>
            <a:off x="4572000" y="4191000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9?</a:t>
            </a: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4953000" y="4114800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alveoli</a:t>
            </a:r>
          </a:p>
        </p:txBody>
      </p:sp>
      <p:sp>
        <p:nvSpPr>
          <p:cNvPr id="60435" name="Oval 19"/>
          <p:cNvSpPr>
            <a:spLocks noChangeArrowheads="1"/>
          </p:cNvSpPr>
          <p:nvPr/>
        </p:nvSpPr>
        <p:spPr bwMode="auto">
          <a:xfrm rot="-10203316">
            <a:off x="836613" y="2817813"/>
            <a:ext cx="7315200" cy="2363787"/>
          </a:xfrm>
          <a:prstGeom prst="ellips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>
            <a:off x="1447800" y="1143000"/>
            <a:ext cx="304800" cy="16002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Text Box 21"/>
          <p:cNvSpPr txBox="1">
            <a:spLocks noChangeArrowheads="1"/>
          </p:cNvSpPr>
          <p:nvPr/>
        </p:nvSpPr>
        <p:spPr bwMode="auto">
          <a:xfrm>
            <a:off x="685800" y="838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Alveolar sac</a:t>
            </a:r>
          </a:p>
        </p:txBody>
      </p:sp>
    </p:spTree>
    <p:extLst>
      <p:ext uri="{BB962C8B-B14F-4D97-AF65-F5344CB8AC3E}">
        <p14:creationId xmlns:p14="http://schemas.microsoft.com/office/powerpoint/2010/main" val="4159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0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0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0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9" grpId="0"/>
      <p:bldP spid="60434" grpId="0"/>
      <p:bldP spid="60435" grpId="0" animBg="1"/>
      <p:bldP spid="604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0" y="274638"/>
            <a:ext cx="12954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#130-1 Lung</a:t>
            </a:r>
          </a:p>
        </p:txBody>
      </p:sp>
      <p:pic>
        <p:nvPicPr>
          <p:cNvPr id="25603" name="Picture 6" descr="130-1Pneum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0800"/>
            <a:ext cx="7391400" cy="6605588"/>
          </a:xfrm>
          <a:noFill/>
        </p:spPr>
      </p:pic>
      <p:sp>
        <p:nvSpPr>
          <p:cNvPr id="25604" name="Line 7"/>
          <p:cNvSpPr>
            <a:spLocks noChangeShapeType="1"/>
          </p:cNvSpPr>
          <p:nvPr/>
        </p:nvSpPr>
        <p:spPr bwMode="auto">
          <a:xfrm flipV="1">
            <a:off x="3429000" y="27432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5" name="Line 8"/>
          <p:cNvSpPr>
            <a:spLocks noChangeShapeType="1"/>
          </p:cNvSpPr>
          <p:nvPr/>
        </p:nvSpPr>
        <p:spPr bwMode="auto">
          <a:xfrm flipH="1" flipV="1">
            <a:off x="3048000" y="41910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9"/>
          <p:cNvSpPr>
            <a:spLocks noChangeShapeType="1"/>
          </p:cNvSpPr>
          <p:nvPr/>
        </p:nvSpPr>
        <p:spPr bwMode="auto">
          <a:xfrm flipH="1" flipV="1">
            <a:off x="5486400" y="25146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2895600" y="3048000"/>
            <a:ext cx="1371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Unicode MS" charset="0"/>
              </a:rPr>
              <a:t>Type I Pneumocyte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2819400" y="5181600"/>
            <a:ext cx="137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Arial Unicode MS" charset="0"/>
              </a:rPr>
              <a:t>Type II Pneumocyte (surfactant)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334000" y="3200400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Unicode MS" charset="0"/>
              </a:rPr>
              <a:t>Macrophage</a:t>
            </a:r>
          </a:p>
        </p:txBody>
      </p:sp>
      <p:sp>
        <p:nvSpPr>
          <p:cNvPr id="25610" name="Text Box 13"/>
          <p:cNvSpPr txBox="1">
            <a:spLocks noChangeArrowheads="1"/>
          </p:cNvSpPr>
          <p:nvPr/>
        </p:nvSpPr>
        <p:spPr bwMode="auto">
          <a:xfrm>
            <a:off x="2819400" y="2667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10?</a:t>
            </a:r>
          </a:p>
        </p:txBody>
      </p:sp>
      <p:sp>
        <p:nvSpPr>
          <p:cNvPr id="25611" name="Text Box 14"/>
          <p:cNvSpPr txBox="1">
            <a:spLocks noChangeArrowheads="1"/>
          </p:cNvSpPr>
          <p:nvPr/>
        </p:nvSpPr>
        <p:spPr bwMode="auto">
          <a:xfrm>
            <a:off x="2971800" y="48006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11?</a:t>
            </a:r>
          </a:p>
        </p:txBody>
      </p:sp>
      <p:sp>
        <p:nvSpPr>
          <p:cNvPr id="25612" name="Text Box 15"/>
          <p:cNvSpPr txBox="1">
            <a:spLocks noChangeArrowheads="1"/>
          </p:cNvSpPr>
          <p:nvPr/>
        </p:nvSpPr>
        <p:spPr bwMode="auto">
          <a:xfrm>
            <a:off x="5410200" y="29718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12?</a:t>
            </a:r>
          </a:p>
        </p:txBody>
      </p:sp>
      <p:pic>
        <p:nvPicPr>
          <p:cNvPr id="25613" name="Picture 16" descr="macrophag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5" t="28069" r="11111" b="11664"/>
          <a:stretch>
            <a:fillRect/>
          </a:stretch>
        </p:blipFill>
        <p:spPr bwMode="auto">
          <a:xfrm>
            <a:off x="6577013" y="4114800"/>
            <a:ext cx="25669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rot="16200000" flipH="1">
            <a:off x="6019800" y="3581400"/>
            <a:ext cx="1981200" cy="1828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337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#130-1  Lung</a:t>
            </a:r>
          </a:p>
        </p:txBody>
      </p:sp>
      <p:pic>
        <p:nvPicPr>
          <p:cNvPr id="26627" name="Picture 6" descr="130-1pulmVe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762000"/>
            <a:ext cx="7391400" cy="5797550"/>
          </a:xfrm>
          <a:noFill/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133600" y="26670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Pulmonary vein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 flipV="1">
            <a:off x="4343400" y="2438400"/>
            <a:ext cx="2057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 flipH="1">
            <a:off x="4114800" y="2971800"/>
            <a:ext cx="228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524000" y="1676400"/>
            <a:ext cx="1981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Away from bronchial trees  </a:t>
            </a:r>
            <a:r>
              <a:rPr lang="en-US">
                <a:solidFill>
                  <a:schemeClr val="hlink"/>
                </a:solidFill>
              </a:rPr>
              <a:t>thin wall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3886200" y="26670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13?</a:t>
            </a:r>
          </a:p>
        </p:txBody>
      </p:sp>
    </p:spTree>
    <p:extLst>
      <p:ext uri="{BB962C8B-B14F-4D97-AF65-F5344CB8AC3E}">
        <p14:creationId xmlns:p14="http://schemas.microsoft.com/office/powerpoint/2010/main" val="39599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482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#130-2 Lung</a:t>
            </a:r>
          </a:p>
        </p:txBody>
      </p:sp>
      <p:pic>
        <p:nvPicPr>
          <p:cNvPr id="27651" name="Picture 3" descr="130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066800"/>
            <a:ext cx="8534400" cy="5565775"/>
          </a:xfrm>
          <a:noFill/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486400" y="3810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Pulmonary vein</a:t>
            </a: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2590800" y="4953000"/>
            <a:ext cx="76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5486400" y="464820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 flipV="1">
            <a:off x="4419600" y="5562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>
            <a:off x="4267200" y="3429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5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3200" b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Intrapulmonary  circulation</a:t>
            </a:r>
          </a:p>
        </p:txBody>
      </p:sp>
      <p:pic>
        <p:nvPicPr>
          <p:cNvPr id="28675" name="Picture 4" descr="bloodcir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/>
          <a:stretch>
            <a:fillRect/>
          </a:stretch>
        </p:blipFill>
        <p:spPr bwMode="auto">
          <a:xfrm>
            <a:off x="1447800" y="982663"/>
            <a:ext cx="6248400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609600" y="15240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Pulmonary artery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6324600" y="16002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Pulmonary vein</a:t>
            </a:r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685800" y="40386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Pulmonary vein</a:t>
            </a:r>
          </a:p>
        </p:txBody>
      </p:sp>
    </p:spTree>
    <p:extLst>
      <p:ext uri="{BB962C8B-B14F-4D97-AF65-F5344CB8AC3E}">
        <p14:creationId xmlns:p14="http://schemas.microsoft.com/office/powerpoint/2010/main" val="1903705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accent2"/>
                </a:solidFill>
                <a:latin typeface="Arial Unicode MS" charset="0"/>
              </a:rPr>
              <a:t>#129 Lung</a:t>
            </a:r>
          </a:p>
        </p:txBody>
      </p:sp>
      <p:pic>
        <p:nvPicPr>
          <p:cNvPr id="29699" name="Picture 3" descr="129TbrRbrAlv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14400"/>
            <a:ext cx="8686800" cy="5715000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800600" y="2209800"/>
            <a:ext cx="99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429000" y="41910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905000" y="55626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 flipV="1">
            <a:off x="5257800" y="1295400"/>
            <a:ext cx="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4495800" y="2514600"/>
            <a:ext cx="685800" cy="1066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V="1">
            <a:off x="4038600" y="3810000"/>
            <a:ext cx="304800" cy="3810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 flipH="1">
            <a:off x="3048000" y="4495800"/>
            <a:ext cx="685800" cy="7620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 flipV="1">
            <a:off x="2514600" y="5334000"/>
            <a:ext cx="381000" cy="3048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 flipH="1">
            <a:off x="1143000" y="5943600"/>
            <a:ext cx="838200" cy="5334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 flipH="1" flipV="1">
            <a:off x="457200" y="5715000"/>
            <a:ext cx="1524000" cy="228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029200" y="21336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3733800" y="41910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A50021"/>
                </a:solidFill>
              </a:rPr>
              <a:t>?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2133600" y="56388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81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68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10544" r="886" b="1138"/>
          <a:stretch/>
        </p:blipFill>
        <p:spPr bwMode="auto">
          <a:xfrm>
            <a:off x="1" y="649704"/>
            <a:ext cx="9144000" cy="620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942686">
            <a:off x="5018542" y="3434181"/>
            <a:ext cx="1314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bronchiole lumen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16033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40x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8"/>
            <a:ext cx="91440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0257" r="47499"/>
          <a:stretch>
            <a:fillRect/>
          </a:stretch>
        </p:blipFill>
        <p:spPr bwMode="auto">
          <a:xfrm>
            <a:off x="0" y="228600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228600"/>
            <a:ext cx="2133600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#40; Trachea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1295400"/>
            <a:ext cx="1600200" cy="517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Respiratory epithelium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2171701" y="2324100"/>
            <a:ext cx="1143000" cy="31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733800" y="838200"/>
            <a:ext cx="1524000" cy="517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Basement membrane</a:t>
            </a:r>
          </a:p>
        </p:txBody>
      </p:sp>
      <p:cxnSp>
        <p:nvCxnSpPr>
          <p:cNvPr id="13320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3848100" y="1714500"/>
            <a:ext cx="1524000" cy="685800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5715000" y="434340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A50021"/>
                </a:solidFill>
              </a:rPr>
              <a:t>Elastic fibers</a:t>
            </a:r>
          </a:p>
        </p:txBody>
      </p:sp>
      <p:cxnSp>
        <p:nvCxnSpPr>
          <p:cNvPr id="13322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5600701" y="4229100"/>
            <a:ext cx="381000" cy="3175"/>
          </a:xfrm>
          <a:prstGeom prst="straightConnector1">
            <a:avLst/>
          </a:prstGeom>
          <a:noFill/>
          <a:ln w="9525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3" name="Straight Arrow Connector 18"/>
          <p:cNvCxnSpPr>
            <a:cxnSpLocks noChangeShapeType="1"/>
          </p:cNvCxnSpPr>
          <p:nvPr/>
        </p:nvCxnSpPr>
        <p:spPr bwMode="auto">
          <a:xfrm rot="10800000">
            <a:off x="5486400" y="4191000"/>
            <a:ext cx="381000" cy="304800"/>
          </a:xfrm>
          <a:prstGeom prst="straightConnector1">
            <a:avLst/>
          </a:prstGeom>
          <a:noFill/>
          <a:ln w="9525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Straight Arrow Connector 21"/>
          <p:cNvCxnSpPr>
            <a:cxnSpLocks noChangeShapeType="1"/>
            <a:stCxn id="13321" idx="1"/>
          </p:cNvCxnSpPr>
          <p:nvPr/>
        </p:nvCxnSpPr>
        <p:spPr bwMode="auto">
          <a:xfrm rot="10800000">
            <a:off x="4953000" y="4494213"/>
            <a:ext cx="762000" cy="17462"/>
          </a:xfrm>
          <a:prstGeom prst="straightConnector1">
            <a:avLst/>
          </a:prstGeom>
          <a:noFill/>
          <a:ln w="9525" algn="ctr">
            <a:solidFill>
              <a:srgbClr val="A5002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5627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28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59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10394" r="800" b="1220"/>
          <a:stretch/>
        </p:blipFill>
        <p:spPr bwMode="auto">
          <a:xfrm>
            <a:off x="1" y="632861"/>
            <a:ext cx="9144000" cy="621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08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28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60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0473" r="1219" b="1220"/>
          <a:stretch/>
        </p:blipFill>
        <p:spPr bwMode="auto">
          <a:xfrm>
            <a:off x="0" y="650449"/>
            <a:ext cx="9144000" cy="620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57873" y="3790362"/>
            <a:ext cx="266700" cy="27320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65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28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64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10338" r="1219" b="1220"/>
          <a:stretch/>
        </p:blipFill>
        <p:spPr bwMode="auto">
          <a:xfrm>
            <a:off x="0" y="641023"/>
            <a:ext cx="9144000" cy="62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2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28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26 (</a:t>
            </a:r>
            <a:r>
              <a:rPr lang="en-US" dirty="0" smtClean="0"/>
              <a:t>lung)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10327" r="1433" b="974"/>
          <a:stretch/>
        </p:blipFill>
        <p:spPr bwMode="auto">
          <a:xfrm>
            <a:off x="0" y="609600"/>
            <a:ext cx="9144000" cy="623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72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7772400" y="274638"/>
            <a:ext cx="1371600" cy="1143000"/>
          </a:xfrm>
        </p:spPr>
        <p:txBody>
          <a:bodyPr/>
          <a:lstStyle/>
          <a:p>
            <a:pPr algn="just" eaLnBrk="1" hangingPunct="1"/>
            <a:r>
              <a:rPr lang="en-US" sz="1800" b="1" smtClean="0">
                <a:solidFill>
                  <a:schemeClr val="accent2"/>
                </a:solidFill>
                <a:latin typeface="Arial Unicode MS" charset="0"/>
              </a:rPr>
              <a:t>#126  Trachea Esophagus</a:t>
            </a:r>
          </a:p>
        </p:txBody>
      </p:sp>
      <p:pic>
        <p:nvPicPr>
          <p:cNvPr id="14339" name="Picture 6" descr="126EsoTra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09600"/>
            <a:ext cx="7086600" cy="5832475"/>
          </a:xfrm>
          <a:noFill/>
        </p:spPr>
      </p:pic>
      <p:sp>
        <p:nvSpPr>
          <p:cNvPr id="14340" name="AutoShape 7"/>
          <p:cNvSpPr>
            <a:spLocks noChangeArrowheads="1"/>
          </p:cNvSpPr>
          <p:nvPr/>
        </p:nvSpPr>
        <p:spPr bwMode="auto">
          <a:xfrm rot="-1965833">
            <a:off x="7410450" y="1746250"/>
            <a:ext cx="914400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65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983" y="16580"/>
                </a:moveTo>
                <a:cubicBezTo>
                  <a:pt x="3456" y="15044"/>
                  <a:pt x="2599" y="12966"/>
                  <a:pt x="2599" y="10800"/>
                </a:cubicBezTo>
                <a:cubicBezTo>
                  <a:pt x="2599" y="6270"/>
                  <a:pt x="6270" y="2599"/>
                  <a:pt x="10800" y="2599"/>
                </a:cubicBezTo>
                <a:cubicBezTo>
                  <a:pt x="15329" y="2599"/>
                  <a:pt x="19001" y="6270"/>
                  <a:pt x="19001" y="10800"/>
                </a:cubicBezTo>
                <a:cubicBezTo>
                  <a:pt x="19001" y="12966"/>
                  <a:pt x="18143" y="15044"/>
                  <a:pt x="16616" y="16580"/>
                </a:cubicBezTo>
                <a:lnTo>
                  <a:pt x="18460" y="18413"/>
                </a:lnTo>
                <a:cubicBezTo>
                  <a:pt x="20471" y="16389"/>
                  <a:pt x="21600" y="13652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652"/>
                  <a:pt x="1128" y="16389"/>
                  <a:pt x="3139" y="18413"/>
                </a:cubicBezTo>
                <a:close/>
              </a:path>
            </a:pathLst>
          </a:custGeom>
          <a:solidFill>
            <a:srgbClr val="3B2791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AutoShape 9"/>
          <p:cNvSpPr>
            <a:spLocks noChangeArrowheads="1"/>
          </p:cNvSpPr>
          <p:nvPr/>
        </p:nvSpPr>
        <p:spPr bwMode="auto">
          <a:xfrm>
            <a:off x="7620000" y="2743200"/>
            <a:ext cx="9144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623" y="10800"/>
                </a:moveTo>
                <a:cubicBezTo>
                  <a:pt x="4623" y="14211"/>
                  <a:pt x="7389" y="16977"/>
                  <a:pt x="10800" y="16977"/>
                </a:cubicBezTo>
                <a:cubicBezTo>
                  <a:pt x="14211" y="16977"/>
                  <a:pt x="16977" y="14211"/>
                  <a:pt x="16977" y="10800"/>
                </a:cubicBezTo>
                <a:cubicBezTo>
                  <a:pt x="16977" y="7389"/>
                  <a:pt x="14211" y="4623"/>
                  <a:pt x="10800" y="4623"/>
                </a:cubicBezTo>
                <a:cubicBezTo>
                  <a:pt x="7389" y="4623"/>
                  <a:pt x="4623" y="7389"/>
                  <a:pt x="4623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V="1">
            <a:off x="7848600" y="2438400"/>
            <a:ext cx="381000" cy="228600"/>
          </a:xfrm>
          <a:prstGeom prst="line">
            <a:avLst/>
          </a:prstGeom>
          <a:noFill/>
          <a:ln w="19050">
            <a:solidFill>
              <a:srgbClr val="A5002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2"/>
          <p:cNvSpPr>
            <a:spLocks noChangeShapeType="1"/>
          </p:cNvSpPr>
          <p:nvPr/>
        </p:nvSpPr>
        <p:spPr bwMode="auto">
          <a:xfrm flipV="1">
            <a:off x="7772400" y="2438400"/>
            <a:ext cx="533400" cy="304800"/>
          </a:xfrm>
          <a:prstGeom prst="line">
            <a:avLst/>
          </a:prstGeom>
          <a:noFill/>
          <a:ln w="19050">
            <a:solidFill>
              <a:srgbClr val="A5002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Rectangle 14"/>
          <p:cNvSpPr>
            <a:spLocks noChangeArrowheads="1"/>
          </p:cNvSpPr>
          <p:nvPr/>
        </p:nvSpPr>
        <p:spPr bwMode="auto">
          <a:xfrm>
            <a:off x="7543800" y="2590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Text Box 15"/>
          <p:cNvSpPr txBox="1">
            <a:spLocks noChangeArrowheads="1"/>
          </p:cNvSpPr>
          <p:nvPr/>
        </p:nvSpPr>
        <p:spPr bwMode="auto">
          <a:xfrm>
            <a:off x="7772400" y="35052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99FF"/>
                </a:solidFill>
              </a:rPr>
              <a:t>esophagus</a:t>
            </a:r>
          </a:p>
        </p:txBody>
      </p:sp>
      <p:sp>
        <p:nvSpPr>
          <p:cNvPr id="14346" name="Text Box 16"/>
          <p:cNvSpPr txBox="1">
            <a:spLocks noChangeArrowheads="1"/>
          </p:cNvSpPr>
          <p:nvPr/>
        </p:nvSpPr>
        <p:spPr bwMode="auto">
          <a:xfrm>
            <a:off x="7239000" y="14478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3B2791"/>
                </a:solidFill>
              </a:rPr>
              <a:t>trachea</a:t>
            </a:r>
          </a:p>
        </p:txBody>
      </p:sp>
      <p:sp>
        <p:nvSpPr>
          <p:cNvPr id="14347" name="Text Box 17"/>
          <p:cNvSpPr txBox="1">
            <a:spLocks noChangeArrowheads="1"/>
          </p:cNvSpPr>
          <p:nvPr/>
        </p:nvSpPr>
        <p:spPr bwMode="auto">
          <a:xfrm>
            <a:off x="4114800" y="18288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3B2791"/>
                </a:solidFill>
              </a:rPr>
              <a:t>Trachealis muscle</a:t>
            </a:r>
          </a:p>
        </p:txBody>
      </p:sp>
      <p:pic>
        <p:nvPicPr>
          <p:cNvPr id="14348" name="Picture 18" descr="Eso-Pharynx"/>
          <p:cNvPicPr>
            <a:picLocks noChangeAspect="1" noChangeArrowheads="1"/>
          </p:cNvPicPr>
          <p:nvPr/>
        </p:nvPicPr>
        <p:blipFill>
          <a:blip r:embed="rId3">
            <a:lum bright="-12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t="5565"/>
          <a:stretch>
            <a:fillRect/>
          </a:stretch>
        </p:blipFill>
        <p:spPr bwMode="auto">
          <a:xfrm>
            <a:off x="7140575" y="3890963"/>
            <a:ext cx="200342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0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6400" cy="487362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#127 Trachealis Muscle (smooth)</a:t>
            </a:r>
          </a:p>
        </p:txBody>
      </p:sp>
      <p:pic>
        <p:nvPicPr>
          <p:cNvPr id="15363" name="Picture 6" descr="127Trachealis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8839200" cy="5330825"/>
          </a:xfrm>
          <a:noFill/>
        </p:spPr>
      </p:pic>
      <p:sp>
        <p:nvSpPr>
          <p:cNvPr id="15364" name="AutoShape 7"/>
          <p:cNvSpPr>
            <a:spLocks noChangeArrowheads="1"/>
          </p:cNvSpPr>
          <p:nvPr/>
        </p:nvSpPr>
        <p:spPr bwMode="auto">
          <a:xfrm rot="6241138">
            <a:off x="7454900" y="161925"/>
            <a:ext cx="914400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1657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983" y="16580"/>
                </a:moveTo>
                <a:cubicBezTo>
                  <a:pt x="3456" y="15044"/>
                  <a:pt x="2599" y="12966"/>
                  <a:pt x="2599" y="10800"/>
                </a:cubicBezTo>
                <a:cubicBezTo>
                  <a:pt x="2599" y="6270"/>
                  <a:pt x="6270" y="2599"/>
                  <a:pt x="10800" y="2599"/>
                </a:cubicBezTo>
                <a:cubicBezTo>
                  <a:pt x="15329" y="2599"/>
                  <a:pt x="19001" y="6270"/>
                  <a:pt x="19001" y="10800"/>
                </a:cubicBezTo>
                <a:cubicBezTo>
                  <a:pt x="19001" y="12966"/>
                  <a:pt x="18143" y="15044"/>
                  <a:pt x="16616" y="16580"/>
                </a:cubicBezTo>
                <a:lnTo>
                  <a:pt x="18460" y="18413"/>
                </a:lnTo>
                <a:cubicBezTo>
                  <a:pt x="20471" y="16389"/>
                  <a:pt x="21600" y="13652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3652"/>
                  <a:pt x="1128" y="16389"/>
                  <a:pt x="3139" y="18413"/>
                </a:cubicBezTo>
                <a:close/>
              </a:path>
            </a:pathLst>
          </a:custGeom>
          <a:solidFill>
            <a:srgbClr val="3B2791"/>
          </a:solidFill>
          <a:ln w="9525">
            <a:solidFill>
              <a:srgbClr val="A5002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7491413" y="304800"/>
            <a:ext cx="204787" cy="588963"/>
          </a:xfrm>
          <a:custGeom>
            <a:avLst/>
            <a:gdLst>
              <a:gd name="T0" fmla="*/ 250704 w 186017"/>
              <a:gd name="T1" fmla="*/ 148894 h 505295"/>
              <a:gd name="T2" fmla="*/ 206052 w 186017"/>
              <a:gd name="T3" fmla="*/ 327568 h 505295"/>
              <a:gd name="T4" fmla="*/ 161401 w 186017"/>
              <a:gd name="T5" fmla="*/ 536021 h 505295"/>
              <a:gd name="T6" fmla="*/ 139073 w 186017"/>
              <a:gd name="T7" fmla="*/ 952927 h 505295"/>
              <a:gd name="T8" fmla="*/ 94422 w 186017"/>
              <a:gd name="T9" fmla="*/ 1042262 h 505295"/>
              <a:gd name="T10" fmla="*/ 116749 w 186017"/>
              <a:gd name="T11" fmla="*/ 506242 h 505295"/>
              <a:gd name="T12" fmla="*/ 228379 w 186017"/>
              <a:gd name="T13" fmla="*/ 357348 h 505295"/>
              <a:gd name="T14" fmla="*/ 295356 w 186017"/>
              <a:gd name="T15" fmla="*/ 178676 h 505295"/>
              <a:gd name="T16" fmla="*/ 250704 w 186017"/>
              <a:gd name="T17" fmla="*/ 0 h 505295"/>
              <a:gd name="T18" fmla="*/ 116749 w 186017"/>
              <a:gd name="T19" fmla="*/ 119116 h 505295"/>
              <a:gd name="T20" fmla="*/ 72096 w 186017"/>
              <a:gd name="T21" fmla="*/ 297789 h 505295"/>
              <a:gd name="T22" fmla="*/ 49771 w 186017"/>
              <a:gd name="T23" fmla="*/ 982704 h 505295"/>
              <a:gd name="T24" fmla="*/ 27446 w 186017"/>
              <a:gd name="T25" fmla="*/ 1072041 h 505295"/>
              <a:gd name="T26" fmla="*/ 5118 w 186017"/>
              <a:gd name="T27" fmla="*/ 952927 h 505295"/>
              <a:gd name="T28" fmla="*/ 49771 w 186017"/>
              <a:gd name="T29" fmla="*/ 536021 h 505295"/>
              <a:gd name="T30" fmla="*/ 72096 w 186017"/>
              <a:gd name="T31" fmla="*/ 446683 h 505295"/>
              <a:gd name="T32" fmla="*/ 139073 w 186017"/>
              <a:gd name="T33" fmla="*/ 416906 h 505295"/>
              <a:gd name="T34" fmla="*/ 228379 w 186017"/>
              <a:gd name="T35" fmla="*/ 268009 h 505295"/>
              <a:gd name="T36" fmla="*/ 273031 w 186017"/>
              <a:gd name="T37" fmla="*/ 178676 h 505295"/>
              <a:gd name="T38" fmla="*/ 250704 w 186017"/>
              <a:gd name="T39" fmla="*/ 89340 h 505295"/>
              <a:gd name="T40" fmla="*/ 139073 w 186017"/>
              <a:gd name="T41" fmla="*/ 148894 h 505295"/>
              <a:gd name="T42" fmla="*/ 94422 w 186017"/>
              <a:gd name="T43" fmla="*/ 327568 h 505295"/>
              <a:gd name="T44" fmla="*/ 161401 w 186017"/>
              <a:gd name="T45" fmla="*/ 208453 h 505295"/>
              <a:gd name="T46" fmla="*/ 183726 w 186017"/>
              <a:gd name="T47" fmla="*/ 119116 h 505295"/>
              <a:gd name="T48" fmla="*/ 116749 w 186017"/>
              <a:gd name="T49" fmla="*/ 714693 h 505295"/>
              <a:gd name="T50" fmla="*/ 49771 w 186017"/>
              <a:gd name="T51" fmla="*/ 893368 h 505295"/>
              <a:gd name="T52" fmla="*/ 49771 w 186017"/>
              <a:gd name="T53" fmla="*/ 952927 h 5052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86017"/>
              <a:gd name="T82" fmla="*/ 0 h 505295"/>
              <a:gd name="T83" fmla="*/ 186017 w 186017"/>
              <a:gd name="T84" fmla="*/ 505295 h 50529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86017" h="505295">
                <a:moveTo>
                  <a:pt x="155576" y="69273"/>
                </a:moveTo>
                <a:cubicBezTo>
                  <a:pt x="146340" y="96982"/>
                  <a:pt x="134951" y="124064"/>
                  <a:pt x="127867" y="152400"/>
                </a:cubicBezTo>
                <a:cubicBezTo>
                  <a:pt x="110470" y="221986"/>
                  <a:pt x="120033" y="189754"/>
                  <a:pt x="100158" y="249382"/>
                </a:cubicBezTo>
                <a:cubicBezTo>
                  <a:pt x="95540" y="314037"/>
                  <a:pt x="97568" y="379513"/>
                  <a:pt x="86303" y="443346"/>
                </a:cubicBezTo>
                <a:cubicBezTo>
                  <a:pt x="83409" y="459744"/>
                  <a:pt x="59702" y="501523"/>
                  <a:pt x="58594" y="484909"/>
                </a:cubicBezTo>
                <a:cubicBezTo>
                  <a:pt x="53056" y="401838"/>
                  <a:pt x="60675" y="317946"/>
                  <a:pt x="72449" y="235528"/>
                </a:cubicBezTo>
                <a:cubicBezTo>
                  <a:pt x="77310" y="201498"/>
                  <a:pt x="118387" y="181811"/>
                  <a:pt x="141722" y="166255"/>
                </a:cubicBezTo>
                <a:cubicBezTo>
                  <a:pt x="152617" y="149912"/>
                  <a:pt x="186017" y="107711"/>
                  <a:pt x="183285" y="83128"/>
                </a:cubicBezTo>
                <a:cubicBezTo>
                  <a:pt x="180059" y="54098"/>
                  <a:pt x="164812" y="27709"/>
                  <a:pt x="155576" y="0"/>
                </a:cubicBezTo>
                <a:cubicBezTo>
                  <a:pt x="116522" y="13018"/>
                  <a:pt x="96035" y="12963"/>
                  <a:pt x="72449" y="55418"/>
                </a:cubicBezTo>
                <a:cubicBezTo>
                  <a:pt x="58264" y="80951"/>
                  <a:pt x="44740" y="138546"/>
                  <a:pt x="44740" y="138546"/>
                </a:cubicBezTo>
                <a:cubicBezTo>
                  <a:pt x="40122" y="244764"/>
                  <a:pt x="39039" y="351195"/>
                  <a:pt x="30885" y="457200"/>
                </a:cubicBezTo>
                <a:cubicBezTo>
                  <a:pt x="29765" y="471761"/>
                  <a:pt x="30093" y="505295"/>
                  <a:pt x="17031" y="498764"/>
                </a:cubicBezTo>
                <a:cubicBezTo>
                  <a:pt x="0" y="490249"/>
                  <a:pt x="7794" y="461819"/>
                  <a:pt x="3176" y="443346"/>
                </a:cubicBezTo>
                <a:cubicBezTo>
                  <a:pt x="12412" y="378691"/>
                  <a:pt x="19535" y="313699"/>
                  <a:pt x="30885" y="249382"/>
                </a:cubicBezTo>
                <a:cubicBezTo>
                  <a:pt x="33423" y="235000"/>
                  <a:pt x="34413" y="218145"/>
                  <a:pt x="44740" y="207818"/>
                </a:cubicBezTo>
                <a:cubicBezTo>
                  <a:pt x="55066" y="197492"/>
                  <a:pt x="72449" y="198582"/>
                  <a:pt x="86303" y="193964"/>
                </a:cubicBezTo>
                <a:cubicBezTo>
                  <a:pt x="104776" y="170873"/>
                  <a:pt x="123979" y="148348"/>
                  <a:pt x="141722" y="124691"/>
                </a:cubicBezTo>
                <a:cubicBezTo>
                  <a:pt x="151713" y="111370"/>
                  <a:pt x="166694" y="99552"/>
                  <a:pt x="169431" y="83128"/>
                </a:cubicBezTo>
                <a:cubicBezTo>
                  <a:pt x="171832" y="68723"/>
                  <a:pt x="160194" y="55419"/>
                  <a:pt x="155576" y="41564"/>
                </a:cubicBezTo>
                <a:cubicBezTo>
                  <a:pt x="132485" y="50800"/>
                  <a:pt x="102680" y="50557"/>
                  <a:pt x="86303" y="69273"/>
                </a:cubicBezTo>
                <a:cubicBezTo>
                  <a:pt x="67069" y="91254"/>
                  <a:pt x="41069" y="175766"/>
                  <a:pt x="58594" y="152400"/>
                </a:cubicBezTo>
                <a:lnTo>
                  <a:pt x="100158" y="96982"/>
                </a:lnTo>
                <a:cubicBezTo>
                  <a:pt x="104776" y="83127"/>
                  <a:pt x="124339" y="45091"/>
                  <a:pt x="114012" y="55418"/>
                </a:cubicBezTo>
                <a:cubicBezTo>
                  <a:pt x="57119" y="112311"/>
                  <a:pt x="73523" y="322311"/>
                  <a:pt x="72449" y="332509"/>
                </a:cubicBezTo>
                <a:cubicBezTo>
                  <a:pt x="66597" y="388106"/>
                  <a:pt x="51567" y="363932"/>
                  <a:pt x="30885" y="415637"/>
                </a:cubicBezTo>
                <a:cubicBezTo>
                  <a:pt x="27455" y="424213"/>
                  <a:pt x="30885" y="434110"/>
                  <a:pt x="30885" y="443346"/>
                </a:cubicBezTo>
              </a:path>
            </a:pathLst>
          </a:cu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7467600" y="152400"/>
            <a:ext cx="533400" cy="3810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367" name="Straight Arrow Connector 8"/>
          <p:cNvCxnSpPr>
            <a:cxnSpLocks noChangeShapeType="1"/>
            <a:endCxn id="15365" idx="24"/>
          </p:cNvCxnSpPr>
          <p:nvPr/>
        </p:nvCxnSpPr>
        <p:spPr bwMode="auto">
          <a:xfrm>
            <a:off x="5562600" y="533400"/>
            <a:ext cx="2009775" cy="158750"/>
          </a:xfrm>
          <a:prstGeom prst="straightConnector1">
            <a:avLst/>
          </a:prstGeom>
          <a:noFill/>
          <a:ln w="9525" algn="ctr">
            <a:solidFill>
              <a:srgbClr val="3B279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222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6387" name="Picture 4" descr="Bronc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13858" b="17390"/>
          <a:stretch>
            <a:fillRect/>
          </a:stretch>
        </p:blipFill>
        <p:spPr bwMode="auto">
          <a:xfrm>
            <a:off x="228600" y="3048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airw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r="1794"/>
          <a:stretch>
            <a:fillRect/>
          </a:stretch>
        </p:blipFill>
        <p:spPr bwMode="auto">
          <a:xfrm>
            <a:off x="3429000" y="166688"/>
            <a:ext cx="5715000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Left Bracket 8"/>
          <p:cNvSpPr>
            <a:spLocks/>
          </p:cNvSpPr>
          <p:nvPr/>
        </p:nvSpPr>
        <p:spPr bwMode="auto">
          <a:xfrm>
            <a:off x="3352800" y="609600"/>
            <a:ext cx="122238" cy="3657600"/>
          </a:xfrm>
          <a:prstGeom prst="leftBracket">
            <a:avLst>
              <a:gd name="adj" fmla="val 8312"/>
            </a:avLst>
          </a:prstGeom>
          <a:noFill/>
          <a:ln w="190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eft Bracket 9"/>
          <p:cNvSpPr>
            <a:spLocks/>
          </p:cNvSpPr>
          <p:nvPr/>
        </p:nvSpPr>
        <p:spPr bwMode="auto">
          <a:xfrm>
            <a:off x="3886200" y="5257800"/>
            <a:ext cx="46038" cy="457200"/>
          </a:xfrm>
          <a:prstGeom prst="leftBracket">
            <a:avLst>
              <a:gd name="adj" fmla="val 8276"/>
            </a:avLst>
          </a:prstGeom>
          <a:noFill/>
          <a:ln w="1905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eft Bracket 10"/>
          <p:cNvSpPr>
            <a:spLocks/>
          </p:cNvSpPr>
          <p:nvPr/>
        </p:nvSpPr>
        <p:spPr bwMode="auto">
          <a:xfrm>
            <a:off x="3886200" y="5715000"/>
            <a:ext cx="76200" cy="457200"/>
          </a:xfrm>
          <a:prstGeom prst="leftBracket">
            <a:avLst>
              <a:gd name="adj" fmla="val 8333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1905000" y="53340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Terminal bronchiole</a:t>
            </a:r>
          </a:p>
        </p:txBody>
      </p:sp>
      <p:sp>
        <p:nvSpPr>
          <p:cNvPr id="16393" name="TextBox 12"/>
          <p:cNvSpPr txBox="1">
            <a:spLocks noChangeArrowheads="1"/>
          </p:cNvSpPr>
          <p:nvPr/>
        </p:nvSpPr>
        <p:spPr bwMode="auto">
          <a:xfrm>
            <a:off x="1752600" y="5791200"/>
            <a:ext cx="2209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>
                <a:latin typeface="Calibri" pitchFamily="34" charset="0"/>
                <a:cs typeface="Calibri" pitchFamily="34" charset="0"/>
              </a:rPr>
              <a:t>Respiratory bronchiole</a:t>
            </a:r>
          </a:p>
        </p:txBody>
      </p:sp>
      <p:sp>
        <p:nvSpPr>
          <p:cNvPr id="16394" name="Left Bracket 13"/>
          <p:cNvSpPr>
            <a:spLocks/>
          </p:cNvSpPr>
          <p:nvPr/>
        </p:nvSpPr>
        <p:spPr bwMode="auto">
          <a:xfrm>
            <a:off x="1600200" y="4343400"/>
            <a:ext cx="76200" cy="1828800"/>
          </a:xfrm>
          <a:prstGeom prst="leftBracket">
            <a:avLst>
              <a:gd name="adj" fmla="val 8333"/>
            </a:avLst>
          </a:prstGeom>
          <a:noFill/>
          <a:ln w="190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TextBox 14"/>
          <p:cNvSpPr txBox="1">
            <a:spLocks noChangeArrowheads="1"/>
          </p:cNvSpPr>
          <p:nvPr/>
        </p:nvSpPr>
        <p:spPr bwMode="auto">
          <a:xfrm>
            <a:off x="457200" y="5029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Bronchiole</a:t>
            </a:r>
          </a:p>
        </p:txBody>
      </p:sp>
      <p:sp>
        <p:nvSpPr>
          <p:cNvPr id="16396" name="TextBox 15"/>
          <p:cNvSpPr txBox="1">
            <a:spLocks noChangeArrowheads="1"/>
          </p:cNvSpPr>
          <p:nvPr/>
        </p:nvSpPr>
        <p:spPr bwMode="auto">
          <a:xfrm>
            <a:off x="2362200" y="33528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Bronchi</a:t>
            </a:r>
          </a:p>
        </p:txBody>
      </p:sp>
      <p:sp>
        <p:nvSpPr>
          <p:cNvPr id="16397" name="Left Bracket 16"/>
          <p:cNvSpPr>
            <a:spLocks/>
          </p:cNvSpPr>
          <p:nvPr/>
        </p:nvSpPr>
        <p:spPr bwMode="auto">
          <a:xfrm>
            <a:off x="3886200" y="6172200"/>
            <a:ext cx="76200" cy="457200"/>
          </a:xfrm>
          <a:prstGeom prst="leftBracket">
            <a:avLst>
              <a:gd name="adj" fmla="val 8333"/>
            </a:avLst>
          </a:prstGeom>
          <a:noFill/>
          <a:ln w="9525" algn="ctr">
            <a:solidFill>
              <a:srgbClr val="00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TextBox 17"/>
          <p:cNvSpPr txBox="1">
            <a:spLocks noChangeArrowheads="1"/>
          </p:cNvSpPr>
          <p:nvPr/>
        </p:nvSpPr>
        <p:spPr bwMode="auto">
          <a:xfrm>
            <a:off x="1828800" y="6324600"/>
            <a:ext cx="205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99FF"/>
                </a:solidFill>
                <a:latin typeface="Calibri" pitchFamily="34" charset="0"/>
                <a:cs typeface="Calibri" pitchFamily="34" charset="0"/>
              </a:rPr>
              <a:t>Alveolar sacs and ducts</a:t>
            </a:r>
          </a:p>
        </p:txBody>
      </p:sp>
    </p:spTree>
    <p:extLst>
      <p:ext uri="{BB962C8B-B14F-4D97-AF65-F5344CB8AC3E}">
        <p14:creationId xmlns:p14="http://schemas.microsoft.com/office/powerpoint/2010/main" val="428641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#130-1   Lung</a:t>
            </a:r>
          </a:p>
        </p:txBody>
      </p:sp>
      <p:pic>
        <p:nvPicPr>
          <p:cNvPr id="17411" name="Picture 3" descr="130Bronchu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143000"/>
            <a:ext cx="7989888" cy="5334000"/>
          </a:xfrm>
          <a:noFill/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114800" y="57150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Unicode MS" charset="0"/>
              </a:rPr>
              <a:t>2?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2590800" y="2743200"/>
            <a:ext cx="68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1?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2209800" y="31242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Bronchus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3352800" y="58674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Pulmonary artery</a:t>
            </a:r>
          </a:p>
        </p:txBody>
      </p:sp>
    </p:spTree>
    <p:extLst>
      <p:ext uri="{BB962C8B-B14F-4D97-AF65-F5344CB8AC3E}">
        <p14:creationId xmlns:p14="http://schemas.microsoft.com/office/powerpoint/2010/main" val="22625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400" b="1" smtClean="0">
                <a:solidFill>
                  <a:schemeClr val="accent2"/>
                </a:solidFill>
                <a:latin typeface="Arial Unicode MS" charset="0"/>
              </a:rPr>
              <a:t>#130-1 Lung</a:t>
            </a:r>
          </a:p>
        </p:txBody>
      </p:sp>
      <p:pic>
        <p:nvPicPr>
          <p:cNvPr id="18435" name="Picture 6" descr="130-1Pul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881063"/>
            <a:ext cx="8763000" cy="5748337"/>
          </a:xfrm>
          <a:noFill/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038600" y="33528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Pulmonary artery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3962400" y="4038600"/>
            <a:ext cx="3124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A50021"/>
                </a:solidFill>
              </a:rPr>
              <a:t>Close to bronchial trees relatively thin wall (media)     elastic laminae             relatively wide lumen</a:t>
            </a:r>
          </a:p>
        </p:txBody>
      </p:sp>
    </p:spTree>
    <p:extLst>
      <p:ext uri="{BB962C8B-B14F-4D97-AF65-F5344CB8AC3E}">
        <p14:creationId xmlns:p14="http://schemas.microsoft.com/office/powerpoint/2010/main" val="38213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accent2"/>
                </a:solidFill>
                <a:latin typeface="Arial Unicode MS" charset="0"/>
              </a:rPr>
              <a:t>#130-1 Lung</a:t>
            </a:r>
          </a:p>
        </p:txBody>
      </p:sp>
      <p:pic>
        <p:nvPicPr>
          <p:cNvPr id="19459" name="Picture 3" descr="130-1BrA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66788"/>
            <a:ext cx="8458200" cy="5635625"/>
          </a:xfrm>
          <a:noFill/>
        </p:spPr>
      </p:pic>
      <p:sp>
        <p:nvSpPr>
          <p:cNvPr id="19460" name="Line 5"/>
          <p:cNvSpPr>
            <a:spLocks noChangeShapeType="1"/>
          </p:cNvSpPr>
          <p:nvPr/>
        </p:nvSpPr>
        <p:spPr bwMode="auto">
          <a:xfrm flipH="1" flipV="1">
            <a:off x="2514600" y="28956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 flipH="1">
            <a:off x="2514600" y="35052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6172200" y="36576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Arial Unicode MS" charset="0"/>
              </a:rPr>
              <a:t>Bronchial cartilage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3124200" y="2819400"/>
            <a:ext cx="7620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4? 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3?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3733800" y="28194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Bronchial vein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657600" y="3276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3B2791"/>
                </a:solidFill>
              </a:rPr>
              <a:t>Bronchial artery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3810000" y="3657600"/>
            <a:ext cx="1905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Only in the wall of large bronchi. Ordinary arteries with relatively thick media.</a:t>
            </a:r>
          </a:p>
          <a:p>
            <a:pPr eaLnBrk="1" hangingPunct="1">
              <a:spcBef>
                <a:spcPct val="50000"/>
              </a:spcBef>
            </a:pPr>
            <a:endParaRPr lang="en-US" sz="1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5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3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Bronchial Arteries</a:t>
            </a:r>
          </a:p>
        </p:txBody>
      </p:sp>
      <p:pic>
        <p:nvPicPr>
          <p:cNvPr id="20483" name="Content Placeholder 3" descr="bronchial 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063" y="990600"/>
            <a:ext cx="5951537" cy="5594350"/>
          </a:xfrm>
        </p:spPr>
      </p:pic>
      <p:cxnSp>
        <p:nvCxnSpPr>
          <p:cNvPr id="20484" name="Straight Arrow Connector 5"/>
          <p:cNvCxnSpPr>
            <a:cxnSpLocks noChangeShapeType="1"/>
          </p:cNvCxnSpPr>
          <p:nvPr/>
        </p:nvCxnSpPr>
        <p:spPr bwMode="auto">
          <a:xfrm rot="10800000">
            <a:off x="5105400" y="4419600"/>
            <a:ext cx="1524000" cy="609600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5" name="Straight Arrow Connector 7"/>
          <p:cNvCxnSpPr>
            <a:cxnSpLocks noChangeShapeType="1"/>
          </p:cNvCxnSpPr>
          <p:nvPr/>
        </p:nvCxnSpPr>
        <p:spPr bwMode="auto">
          <a:xfrm rot="10800000">
            <a:off x="5334000" y="4800600"/>
            <a:ext cx="1295400" cy="228600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6477000" y="47244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Left bronchial arteries</a:t>
            </a:r>
          </a:p>
        </p:txBody>
      </p:sp>
      <p:cxnSp>
        <p:nvCxnSpPr>
          <p:cNvPr id="20487" name="Straight Arrow Connector 10"/>
          <p:cNvCxnSpPr>
            <a:cxnSpLocks noChangeShapeType="1"/>
          </p:cNvCxnSpPr>
          <p:nvPr/>
        </p:nvCxnSpPr>
        <p:spPr bwMode="auto">
          <a:xfrm flipV="1">
            <a:off x="2667000" y="3886200"/>
            <a:ext cx="1600200" cy="76200"/>
          </a:xfrm>
          <a:prstGeom prst="straightConnector1">
            <a:avLst/>
          </a:prstGeom>
          <a:noFill/>
          <a:ln w="952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8" name="TextBox 12"/>
          <p:cNvSpPr txBox="1">
            <a:spLocks noChangeArrowheads="1"/>
          </p:cNvSpPr>
          <p:nvPr/>
        </p:nvSpPr>
        <p:spPr bwMode="auto">
          <a:xfrm>
            <a:off x="1066800" y="3657600"/>
            <a:ext cx="1752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Right bronchial artery</a:t>
            </a:r>
          </a:p>
        </p:txBody>
      </p:sp>
    </p:spTree>
    <p:extLst>
      <p:ext uri="{BB962C8B-B14F-4D97-AF65-F5344CB8AC3E}">
        <p14:creationId xmlns:p14="http://schemas.microsoft.com/office/powerpoint/2010/main" val="9515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250</Words>
  <Application>Microsoft Office PowerPoint</Application>
  <PresentationFormat>On-screen Show (4:3)</PresentationFormat>
  <Paragraphs>86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Respiratory System Histology Laboratory Orientation</vt:lpstr>
      <vt:lpstr>PowerPoint Presentation</vt:lpstr>
      <vt:lpstr>#126  Trachea Esophagus</vt:lpstr>
      <vt:lpstr>#127 Trachealis Muscle (smooth)</vt:lpstr>
      <vt:lpstr>PowerPoint Presentation</vt:lpstr>
      <vt:lpstr>#130-1   Lung</vt:lpstr>
      <vt:lpstr>#130-1 Lung</vt:lpstr>
      <vt:lpstr>#130-1 Lung</vt:lpstr>
      <vt:lpstr>Bronchial Arteries</vt:lpstr>
      <vt:lpstr>#130-1 Lung  </vt:lpstr>
      <vt:lpstr>#132-2 (Terminal) Bronchiole &amp; Pulmonary artery</vt:lpstr>
      <vt:lpstr>#132  Lung</vt:lpstr>
      <vt:lpstr>#129 Lung</vt:lpstr>
      <vt:lpstr>#130-1 Lung</vt:lpstr>
      <vt:lpstr>#130-1  Lung</vt:lpstr>
      <vt:lpstr>#130-2 Lung</vt:lpstr>
      <vt:lpstr>Intrapulmonary  circulation</vt:lpstr>
      <vt:lpstr>#129 Lung</vt:lpstr>
      <vt:lpstr>Slide 68</vt:lpstr>
      <vt:lpstr>Slide 59</vt:lpstr>
      <vt:lpstr>Slide 60</vt:lpstr>
      <vt:lpstr>Slide 64</vt:lpstr>
      <vt:lpstr>Slide 26 (lung)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System Histology Laboratory Orientation</dc:title>
  <dc:creator>J. Matthew Velkey</dc:creator>
  <cp:lastModifiedBy>J. Matthew Velkey</cp:lastModifiedBy>
  <cp:revision>7</cp:revision>
  <dcterms:created xsi:type="dcterms:W3CDTF">2011-10-03T09:08:30Z</dcterms:created>
  <dcterms:modified xsi:type="dcterms:W3CDTF">2014-11-03T04:17:36Z</dcterms:modified>
</cp:coreProperties>
</file>