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74" r:id="rId6"/>
    <p:sldId id="271" r:id="rId7"/>
    <p:sldId id="273" r:id="rId8"/>
    <p:sldId id="276" r:id="rId9"/>
    <p:sldId id="262" r:id="rId10"/>
    <p:sldId id="263" r:id="rId11"/>
    <p:sldId id="275" r:id="rId12"/>
    <p:sldId id="272" r:id="rId13"/>
    <p:sldId id="277" r:id="rId14"/>
    <p:sldId id="264" r:id="rId15"/>
    <p:sldId id="270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-9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E409C-EF65-4C3E-84E9-F94683055E5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A7DD4-AB3C-4376-8C44-C17456E6A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4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bv</a:t>
            </a:r>
            <a:r>
              <a:rPr lang="en-US" dirty="0" smtClean="0"/>
              <a:t>=</a:t>
            </a:r>
            <a:r>
              <a:rPr lang="en-US" baseline="0" dirty="0" smtClean="0"/>
              <a:t>blood vessel	id=intercalated disk	</a:t>
            </a:r>
            <a:r>
              <a:rPr lang="en-US" baseline="0" dirty="0" err="1" smtClean="0"/>
              <a:t>lc</a:t>
            </a:r>
            <a:r>
              <a:rPr lang="en-US" baseline="0" dirty="0" smtClean="0"/>
              <a:t>=long. sect.		</a:t>
            </a:r>
            <a:r>
              <a:rPr lang="en-US" baseline="0" dirty="0" err="1" smtClean="0"/>
              <a:t>oc</a:t>
            </a:r>
            <a:r>
              <a:rPr lang="en-US" baseline="0" dirty="0" smtClean="0"/>
              <a:t>=oblique sect.	xc=cross sect.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A7DD4-AB3C-4376-8C44-C17456E6A6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IEL=internal elastic lamina		EEL=external elastic lamina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A7DD4-AB3C-4376-8C44-C17456E6A6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2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SMC=smooth muscle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A7DD4-AB3C-4376-8C44-C17456E6A6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7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8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7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1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4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7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7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91D8-353E-4AED-8D20-A8DDFC1442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DD2-600E-49AB-9AD0-E8095040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69532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0026_B: cardiac muscle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11021" r="917" b="1088"/>
          <a:stretch/>
        </p:blipFill>
        <p:spPr bwMode="auto">
          <a:xfrm>
            <a:off x="28575" y="704850"/>
            <a:ext cx="915352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9" t="27620" r="17074" b="29251"/>
          <a:stretch/>
        </p:blipFill>
        <p:spPr bwMode="auto">
          <a:xfrm>
            <a:off x="28575" y="714374"/>
            <a:ext cx="3324225" cy="301942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4191000"/>
            <a:ext cx="314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xc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00547" y="3962400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o</a:t>
            </a:r>
            <a:r>
              <a:rPr lang="en-US" sz="1200" b="1" dirty="0" err="1" smtClean="0"/>
              <a:t>c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2085587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l</a:t>
            </a:r>
            <a:r>
              <a:rPr lang="en-US" sz="1200" b="1" dirty="0" err="1" smtClean="0"/>
              <a:t>c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657225" y="4914900"/>
            <a:ext cx="336331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25390" y="3771900"/>
            <a:ext cx="168166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48400" y="2438400"/>
            <a:ext cx="336331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16565" y="2743200"/>
            <a:ext cx="517635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8776" y="5638800"/>
            <a:ext cx="1033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endocardium</a:t>
            </a:r>
            <a:endParaRPr lang="en-US" sz="1200" b="1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2111879" y="5638800"/>
            <a:ext cx="250321" cy="13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467600" y="2514600"/>
            <a:ext cx="228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58100" y="2332851"/>
            <a:ext cx="904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epicardium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81247" y="1914525"/>
            <a:ext cx="339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bv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620000" y="4100899"/>
            <a:ext cx="304800" cy="1233101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90658" y="434340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~100um</a:t>
            </a:r>
            <a:endParaRPr lang="en-US" sz="12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772400" y="5708050"/>
            <a:ext cx="409179" cy="6925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02564" y="545782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~25um</a:t>
            </a:r>
            <a:endParaRPr lang="en-US" sz="1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24600" y="4717449"/>
            <a:ext cx="152400" cy="5022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15050" y="449580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4158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10491" r="1071" b="954"/>
          <a:stretch/>
        </p:blipFill>
        <p:spPr bwMode="auto">
          <a:xfrm>
            <a:off x="0" y="666749"/>
            <a:ext cx="9144000" cy="61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0098_B: urinary bladder</a:t>
            </a:r>
            <a:endParaRPr lang="en-US" sz="32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14775"/>
            <a:ext cx="2896245" cy="289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16000"/>
            <a:ext cx="2838450" cy="289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2160" y="3886200"/>
            <a:ext cx="88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ARTERIOLE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 rot="633748">
            <a:off x="1219200" y="4188624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32083" y="445281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2068609" y="5257800"/>
            <a:ext cx="274542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9175" y="5057775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intima</a:t>
            </a:r>
          </a:p>
          <a:p>
            <a:pPr algn="r"/>
            <a:r>
              <a:rPr lang="en-US" sz="1200" b="1" dirty="0" smtClean="0"/>
              <a:t>(endothelium)</a:t>
            </a:r>
            <a:endParaRPr lang="en-US" sz="1200" b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263030" y="4336648"/>
            <a:ext cx="137271" cy="549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17594" y="411480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SMC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38572" y="2283023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2598836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67772" y="2968823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74711" y="2677119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00600" y="2895600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9362" y="2752724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66655" y="3934599"/>
            <a:ext cx="88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ARTERIOLE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329136" y="3927847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VENULE</a:t>
            </a:r>
            <a:endParaRPr lang="en-US" sz="1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038600" y="5524500"/>
            <a:ext cx="228600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57130" y="5543550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endothelium</a:t>
            </a:r>
            <a:endParaRPr lang="en-US" sz="11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572322" y="5581650"/>
            <a:ext cx="75878" cy="361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62228" y="588645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SMC</a:t>
            </a:r>
            <a:endParaRPr lang="en-US" sz="1200" b="1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848225" y="5105400"/>
            <a:ext cx="480911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329136" y="4539447"/>
            <a:ext cx="157264" cy="190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2736639">
            <a:off x="5167158" y="4499540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endothelium</a:t>
            </a:r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543800" y="3927847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VENULE</a:t>
            </a:r>
            <a:endParaRPr lang="en-US" sz="1200" b="1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7103386" y="5288607"/>
            <a:ext cx="59414" cy="273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67772" y="5048250"/>
            <a:ext cx="516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valve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00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3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042: mesentery (w/ arteries &amp; veins)</a:t>
            </a:r>
            <a:endParaRPr 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10339" r="813" b="1089"/>
          <a:stretch/>
        </p:blipFill>
        <p:spPr bwMode="auto">
          <a:xfrm>
            <a:off x="0" y="657225"/>
            <a:ext cx="912495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08847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96926" y="4953773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03887" y="2667000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81109" y="6091624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506489" y="5545739"/>
            <a:ext cx="152400" cy="121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506489" y="5606558"/>
            <a:ext cx="76200" cy="551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0970" y="208520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19253" y="1115199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24600" y="5545739"/>
            <a:ext cx="38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44510" y="5390377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87989" y="5320033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EL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234029" y="5230771"/>
            <a:ext cx="300371" cy="199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4490" y="4815274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312939" y="4224724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37199" y="6076176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315200" y="5867400"/>
            <a:ext cx="382394" cy="290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81200" y="789801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smc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7365648" y="1747159"/>
            <a:ext cx="844902" cy="59838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3" idx="1"/>
          </p:cNvCxnSpPr>
          <p:nvPr/>
        </p:nvCxnSpPr>
        <p:spPr>
          <a:xfrm flipH="1" flipV="1">
            <a:off x="4088472" y="1781176"/>
            <a:ext cx="3277176" cy="2651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0" y="4616934"/>
            <a:ext cx="904875" cy="6408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714875" y="4937366"/>
            <a:ext cx="3662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8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Slide UMich_09M: mesentery</a:t>
            </a:r>
            <a:endParaRPr lang="en-US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0377" r="1309" b="1503"/>
          <a:stretch/>
        </p:blipFill>
        <p:spPr bwMode="auto">
          <a:xfrm>
            <a:off x="10884" y="478971"/>
            <a:ext cx="9133116" cy="637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" y="478971"/>
            <a:ext cx="4305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0" y="3581400"/>
            <a:ext cx="952500" cy="7056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1700" y="4495800"/>
            <a:ext cx="952500" cy="7056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06489" y="5114151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23633" y="2732316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2772" y="6091624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80541" y="5577980"/>
            <a:ext cx="133350" cy="703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75782" y="5620847"/>
            <a:ext cx="76200" cy="551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3628" y="1931146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6796" y="2799469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adventitia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44284" y="5545739"/>
            <a:ext cx="38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25284" y="5407239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50620" y="5527475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EL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696660" y="5438213"/>
            <a:ext cx="300371" cy="199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50620" y="6223026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34434" y="4976718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adventitia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6942" y="2939143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smc</a:t>
            </a:r>
            <a:endParaRPr lang="en-US" sz="12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348844" y="4848622"/>
            <a:ext cx="1632856" cy="542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1"/>
            <a:endCxn id="2052" idx="3"/>
          </p:cNvCxnSpPr>
          <p:nvPr/>
        </p:nvCxnSpPr>
        <p:spPr>
          <a:xfrm flipH="1" flipV="1">
            <a:off x="4348844" y="2069646"/>
            <a:ext cx="3271156" cy="1864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064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0001_B: </a:t>
            </a:r>
            <a:r>
              <a:rPr lang="en-US" sz="3200" dirty="0" smtClean="0"/>
              <a:t>artery (in skel</a:t>
            </a:r>
            <a:r>
              <a:rPr lang="en-US" sz="3200" dirty="0" smtClean="0"/>
              <a:t>etal</a:t>
            </a:r>
            <a:r>
              <a:rPr lang="en-US" sz="3200" dirty="0" smtClean="0"/>
              <a:t> muscle)</a:t>
            </a:r>
            <a:endParaRPr 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10491" r="1019" b="1908"/>
          <a:stretch/>
        </p:blipFill>
        <p:spPr bwMode="auto">
          <a:xfrm>
            <a:off x="0" y="733425"/>
            <a:ext cx="9115425" cy="612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487963">
            <a:off x="2889906" y="191496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 rot="487963">
            <a:off x="3165929" y="2502498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766401" y="3124200"/>
            <a:ext cx="119799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17970" y="3352800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</a:p>
          <a:p>
            <a:r>
              <a:rPr lang="en-US" sz="1200" b="1" dirty="0" smtClean="0"/>
              <a:t>(endothelium + IEL)</a:t>
            </a:r>
            <a:endParaRPr lang="en-US" sz="1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62475" y="3095625"/>
            <a:ext cx="180975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81537" y="2907268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0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0002_B: artery &amp; vein</a:t>
            </a:r>
            <a:endParaRPr lang="en-US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13709" r="2701" b="3003"/>
          <a:stretch/>
        </p:blipFill>
        <p:spPr bwMode="auto">
          <a:xfrm>
            <a:off x="-1" y="781049"/>
            <a:ext cx="8991601" cy="607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340" y="2505074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4834324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 rot="4733116">
            <a:off x="8524664" y="2050739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599903" y="2295525"/>
            <a:ext cx="134522" cy="1589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87062" y="2094726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167640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183159" y="2513185"/>
            <a:ext cx="381000" cy="268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35459" y="266590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72099" y="1052125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EL</a:t>
            </a:r>
            <a:endParaRPr lang="en-US" sz="1200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524625" y="1219200"/>
            <a:ext cx="409575" cy="41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34200" y="47244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 rot="20109123">
            <a:off x="5778607" y="557199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3159" y="4383300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696200" y="4541623"/>
            <a:ext cx="537829" cy="321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10168" y="403860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RBCs in lumen</a:t>
            </a:r>
            <a:endParaRPr lang="en-US" sz="12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324600" y="2295525"/>
            <a:ext cx="2156974" cy="79481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648200" y="1953399"/>
            <a:ext cx="17526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0" y="821292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lymph node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0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0025_B: papillary muscle &amp; valve</a:t>
            </a:r>
            <a:endParaRPr lang="en-US" sz="3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10354" r="1071" b="1907"/>
          <a:stretch/>
        </p:blipFill>
        <p:spPr bwMode="auto">
          <a:xfrm>
            <a:off x="-1" y="723900"/>
            <a:ext cx="9144001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7543800" y="2286000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48600" y="232919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valve (not in focus)</a:t>
            </a:r>
            <a:endParaRPr lang="en-US" sz="105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10200" y="3790950"/>
            <a:ext cx="609600" cy="95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19800" y="365760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00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0150_B: aorta</a:t>
            </a:r>
            <a:endParaRPr lang="en-US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10218" r="917" b="1908"/>
          <a:stretch/>
        </p:blipFill>
        <p:spPr bwMode="auto">
          <a:xfrm>
            <a:off x="0" y="714375"/>
            <a:ext cx="9153525" cy="614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1399401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00" y="1981200"/>
            <a:ext cx="228600" cy="32766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48200" y="307580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66950" y="5210175"/>
            <a:ext cx="152400" cy="3810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95525" y="552450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971800" y="5400675"/>
            <a:ext cx="152400" cy="400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0" y="5715000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endothelium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00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0175_B: abdominal vein </a:t>
            </a:r>
            <a:br>
              <a:rPr lang="en-US" sz="3200" dirty="0" smtClean="0"/>
            </a:br>
            <a:r>
              <a:rPr lang="en-US" sz="2200" dirty="0" smtClean="0"/>
              <a:t>(thick section, so some areas are out of focus)</a:t>
            </a:r>
            <a:endParaRPr lang="en-US" sz="2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0627" r="1223" b="1908"/>
          <a:stretch/>
        </p:blipFill>
        <p:spPr bwMode="auto">
          <a:xfrm>
            <a:off x="0" y="742950"/>
            <a:ext cx="911542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3886200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adventitia </a:t>
            </a:r>
          </a:p>
          <a:p>
            <a:pPr algn="ctr"/>
            <a:r>
              <a:rPr lang="en-US" sz="1200" b="1" dirty="0" smtClean="0"/>
              <a:t>(w/ longitudinal SMC bundles) 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50386" y="45720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00900" y="5038725"/>
            <a:ext cx="4572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0" y="4904601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008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10816" r="1071" b="1973"/>
          <a:stretch/>
        </p:blipFill>
        <p:spPr bwMode="auto">
          <a:xfrm>
            <a:off x="-1" y="752475"/>
            <a:ext cx="9144001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0026_B: cardiac muscle</a:t>
            </a:r>
            <a:endParaRPr lang="en-US" sz="3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33800" y="1104900"/>
            <a:ext cx="685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9000" y="911423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id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419600" y="2895600"/>
            <a:ext cx="838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10175" y="2895600"/>
            <a:ext cx="39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mt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29000" y="5486400"/>
            <a:ext cx="990600" cy="762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60201">
            <a:off x="3667183" y="522922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~25um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3999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0024_B: AV valve &amp; sulcus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0339" r="1326" b="952"/>
          <a:stretch/>
        </p:blipFill>
        <p:spPr bwMode="auto">
          <a:xfrm>
            <a:off x="1" y="647700"/>
            <a:ext cx="91440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9" t="10272" r="1376" b="1972"/>
          <a:stretch/>
        </p:blipFill>
        <p:spPr bwMode="auto">
          <a:xfrm>
            <a:off x="0" y="685800"/>
            <a:ext cx="2924175" cy="614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76875" y="4267200"/>
            <a:ext cx="273257" cy="579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0543" y="3733800"/>
            <a:ext cx="273257" cy="579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924175" y="3886200"/>
            <a:ext cx="536368" cy="1374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5750132" y="4419600"/>
            <a:ext cx="498268" cy="1374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38600" y="2819400"/>
            <a:ext cx="9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ventricular</a:t>
            </a:r>
          </a:p>
          <a:p>
            <a:pPr algn="ctr"/>
            <a:r>
              <a:rPr lang="en-US" sz="1200" b="1" dirty="0" smtClean="0"/>
              <a:t>myocardium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 rot="1441240">
            <a:off x="4667977" y="5988930"/>
            <a:ext cx="1351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atrial myocardium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867400"/>
            <a:ext cx="322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ca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3200400"/>
            <a:ext cx="322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ca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4904601"/>
            <a:ext cx="904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epicardium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48400" y="1143000"/>
            <a:ext cx="982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myocardium</a:t>
            </a:r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734975">
            <a:off x="7980504" y="2236737"/>
            <a:ext cx="147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visceral pericardium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1913571"/>
            <a:ext cx="9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ventricular</a:t>
            </a:r>
          </a:p>
          <a:p>
            <a:pPr algn="ctr"/>
            <a:r>
              <a:rPr lang="en-US" sz="1200" b="1" dirty="0" smtClean="0"/>
              <a:t>myocardium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812" y="5544234"/>
            <a:ext cx="1033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endocardium</a:t>
            </a:r>
            <a:endParaRPr lang="en-US" sz="1200" b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00200" y="5943600"/>
            <a:ext cx="152400" cy="576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9" idx="3"/>
          </p:cNvCxnSpPr>
          <p:nvPr/>
        </p:nvCxnSpPr>
        <p:spPr>
          <a:xfrm flipH="1" flipV="1">
            <a:off x="1065915" y="5682734"/>
            <a:ext cx="610485" cy="289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9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0033_B: heart, Purkinje fibers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204" r="1222" b="1088"/>
          <a:stretch/>
        </p:blipFill>
        <p:spPr bwMode="auto">
          <a:xfrm>
            <a:off x="9525" y="647700"/>
            <a:ext cx="9134475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8926" y="838200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epi</a:t>
            </a:r>
            <a:r>
              <a:rPr lang="en-US" sz="1200" b="1" dirty="0" smtClean="0"/>
              <a:t>-</a:t>
            </a:r>
            <a:endParaRPr lang="en-US" sz="12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6037" y="1115199"/>
            <a:ext cx="214963" cy="256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91496" y="2057400"/>
            <a:ext cx="9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ventricular</a:t>
            </a:r>
          </a:p>
          <a:p>
            <a:pPr algn="ctr"/>
            <a:r>
              <a:rPr lang="en-US" sz="1200" b="1" dirty="0" smtClean="0"/>
              <a:t>myocardium</a:t>
            </a:r>
            <a:endParaRPr lang="en-US" sz="12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00200" y="4981575"/>
            <a:ext cx="228600" cy="352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0240811">
            <a:off x="2468672" y="4358911"/>
            <a:ext cx="1112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Purkinje fibers</a:t>
            </a:r>
            <a:endParaRPr lang="en-US" sz="1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71600" y="5151158"/>
            <a:ext cx="342900" cy="5946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9402051">
            <a:off x="164205" y="5986474"/>
            <a:ext cx="1392369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“</a:t>
            </a:r>
            <a:r>
              <a:rPr lang="en-US" sz="1200" b="1" dirty="0" err="1" smtClean="0"/>
              <a:t>subendocardium</a:t>
            </a:r>
            <a:r>
              <a:rPr lang="en-US" sz="1200" b="1" dirty="0" smtClean="0"/>
              <a:t>”</a:t>
            </a:r>
            <a:endParaRPr lang="en-US" sz="1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989862" y="4468835"/>
            <a:ext cx="478631" cy="6823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494191" y="4191000"/>
            <a:ext cx="681840" cy="5342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458" y="3785026"/>
            <a:ext cx="14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endocardium: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endothelium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err="1" smtClean="0"/>
              <a:t>subendothelial</a:t>
            </a:r>
            <a:r>
              <a:rPr lang="en-US" sz="1100" dirty="0" smtClean="0"/>
              <a:t> CT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err="1" smtClean="0"/>
              <a:t>subendocardium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2176031" y="6019800"/>
            <a:ext cx="9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ventricular</a:t>
            </a:r>
          </a:p>
          <a:p>
            <a:pPr algn="ctr"/>
            <a:r>
              <a:rPr lang="en-US" sz="1200" b="1" dirty="0" smtClean="0"/>
              <a:t>myocardium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162800" y="3475851"/>
            <a:ext cx="1033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endocardium</a:t>
            </a:r>
            <a:endParaRPr lang="en-US" sz="1200" b="1" dirty="0"/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 flipV="1">
            <a:off x="6934200" y="3475851"/>
            <a:ext cx="228600" cy="13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086475" y="4065949"/>
            <a:ext cx="416407" cy="3250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0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0022_B: aorta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218" r="917" b="1908"/>
          <a:stretch/>
        </p:blipFill>
        <p:spPr bwMode="auto">
          <a:xfrm>
            <a:off x="0" y="714375"/>
            <a:ext cx="9163050" cy="614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22426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23622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257800" y="1991499"/>
            <a:ext cx="559616" cy="380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1752600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143500" y="2371725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752600" y="2639199"/>
            <a:ext cx="33909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0" y="3501259"/>
            <a:ext cx="1752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67930" y="4419600"/>
            <a:ext cx="19407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" y="4142601"/>
            <a:ext cx="1053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vasa </a:t>
            </a:r>
            <a:r>
              <a:rPr lang="en-US" sz="1200" b="1" dirty="0" err="1" smtClean="0"/>
              <a:t>vasorum</a:t>
            </a:r>
            <a:endParaRPr lang="en-US" sz="12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467600" y="563880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00950" y="5419725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305800" y="6324600"/>
            <a:ext cx="762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81034" y="6383893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endo</a:t>
            </a:r>
            <a:r>
              <a:rPr lang="en-US" sz="1200" b="1" dirty="0" smtClean="0"/>
              <a:t>-</a:t>
            </a:r>
            <a:endParaRPr lang="en-US" sz="1200" b="1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8197780" y="4876800"/>
            <a:ext cx="26042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315325" y="464820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SMC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817416" y="428110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SMC</a:t>
            </a:r>
            <a:endParaRPr lang="en-US" sz="1200" b="1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817416" y="4533900"/>
            <a:ext cx="119799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35986" y="57150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886200" y="5777299"/>
            <a:ext cx="3581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429250" y="5248275"/>
            <a:ext cx="565115" cy="3004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95975" y="5024735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elastic</a:t>
            </a:r>
          </a:p>
          <a:p>
            <a:r>
              <a:rPr lang="en-US" sz="1200" b="1" dirty="0" smtClean="0"/>
              <a:t>lamella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1045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t="10545" r="1269" b="1021"/>
          <a:stretch/>
        </p:blipFill>
        <p:spPr bwMode="auto">
          <a:xfrm>
            <a:off x="-1" y="666750"/>
            <a:ext cx="9144001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0174_B: artery &amp; vein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8" t="49047" r="1269" b="1565"/>
          <a:stretch/>
        </p:blipFill>
        <p:spPr bwMode="auto">
          <a:xfrm>
            <a:off x="5676900" y="3371849"/>
            <a:ext cx="34575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2286000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7081" y="4648200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3612162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371600" y="3657600"/>
            <a:ext cx="304800" cy="2432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30" y="3750661"/>
            <a:ext cx="736670" cy="28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0970" y="208520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83820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3200400"/>
            <a:ext cx="38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3636" y="3047226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2228075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EL</a:t>
            </a:r>
            <a:endParaRPr lang="en-US" sz="12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67000" y="1857375"/>
            <a:ext cx="214963" cy="399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13780" y="51816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 rot="19534643">
            <a:off x="6294122" y="4114800"/>
            <a:ext cx="1951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 w/ vasa </a:t>
            </a:r>
            <a:r>
              <a:rPr lang="en-US" sz="1200" b="1" dirty="0" err="1" smtClean="0"/>
              <a:t>vasorum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37199" y="6076176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315200" y="5867400"/>
            <a:ext cx="382394" cy="290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43800" y="655320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RBCs in lumen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6705600" y="1771650"/>
            <a:ext cx="247650" cy="2666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3429000" y="1904999"/>
            <a:ext cx="3276600" cy="45720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581400" y="3543302"/>
            <a:ext cx="247650" cy="2666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32" idx="3"/>
          </p:cNvCxnSpPr>
          <p:nvPr/>
        </p:nvCxnSpPr>
        <p:spPr>
          <a:xfrm>
            <a:off x="3829050" y="3676651"/>
            <a:ext cx="1847850" cy="97154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0023A_B: vena cava, cross sect.</a:t>
            </a:r>
            <a:endParaRPr lang="en-US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10612" r="1024" b="1088"/>
          <a:stretch/>
        </p:blipFill>
        <p:spPr bwMode="auto">
          <a:xfrm>
            <a:off x="19050" y="676275"/>
            <a:ext cx="912495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347585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304800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775888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5029200"/>
            <a:ext cx="129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SMC (</a:t>
            </a:r>
            <a:r>
              <a:rPr lang="en-US" sz="1200" b="1" dirty="0" err="1" smtClean="0"/>
              <a:t>longitdinal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019800" y="3181350"/>
            <a:ext cx="495300" cy="5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286500" y="3186499"/>
            <a:ext cx="647700" cy="589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153150" y="4114800"/>
            <a:ext cx="70485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48475" y="4057650"/>
            <a:ext cx="1273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SMC (longitudinal)</a:t>
            </a:r>
            <a:endParaRPr lang="en-US" sz="1100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496050" y="4391025"/>
            <a:ext cx="504825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4572000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endothelium</a:t>
            </a:r>
            <a:endParaRPr lang="en-US" sz="12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114800" y="3705999"/>
            <a:ext cx="19050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9050" y="3048000"/>
            <a:ext cx="3867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458200" y="2971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84414" y="4572000"/>
            <a:ext cx="1364048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96075" y="4920049"/>
            <a:ext cx="1075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SMC (circular)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522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0004_B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9925" r="2240" b="1504"/>
          <a:stretch/>
        </p:blipFill>
        <p:spPr bwMode="auto">
          <a:xfrm>
            <a:off x="21771" y="446313"/>
            <a:ext cx="9056914" cy="64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57" y="3067050"/>
            <a:ext cx="29337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4458" y="5323111"/>
            <a:ext cx="287048" cy="3736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1030" idx="1"/>
          </p:cNvCxnSpPr>
          <p:nvPr/>
        </p:nvCxnSpPr>
        <p:spPr>
          <a:xfrm flipV="1">
            <a:off x="3291506" y="4962525"/>
            <a:ext cx="2875251" cy="5474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00638" y="1948542"/>
            <a:ext cx="287048" cy="3736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04458" y="2135391"/>
            <a:ext cx="15675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28888" y="1066800"/>
            <a:ext cx="490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vein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081288" y="2895600"/>
            <a:ext cx="627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artery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395124" y="5542921"/>
            <a:ext cx="490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vein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00200" y="3652156"/>
            <a:ext cx="228600" cy="2340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400" y="3807023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1247345">
            <a:off x="1975458" y="3547078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chemeClr val="bg1"/>
                </a:solidFill>
              </a:rPr>
              <a:t>iel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7800" y="2590800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media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782561">
            <a:off x="1165610" y="1168848"/>
            <a:ext cx="939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adventitia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57200" y="1578673"/>
            <a:ext cx="228600" cy="5567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1514" y="2065309"/>
            <a:ext cx="723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artifact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3742" y="1817562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vv</a:t>
            </a:r>
            <a:endParaRPr lang="en-US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705600" y="5300990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vv</a:t>
            </a:r>
            <a:endParaRPr lang="en-US" sz="11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80196" y="4854676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vv</a:t>
            </a:r>
            <a:endParaRPr lang="en-US" sz="11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707086" y="4214243"/>
            <a:ext cx="304800" cy="102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47674" y="41909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 rot="19214999">
            <a:off x="6578367" y="5720092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adventitia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542" y="4223656"/>
            <a:ext cx="2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artery (above): Note the prominent IEL and many layers of circularly-arranged smooth muscle cells in the media.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66757" y="2217003"/>
            <a:ext cx="291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vein (below): Note the indistinct IEL and that the media has many fewer layers of SMC and is less organized.  Some longitudinally-oriented SMCs can be seen.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 rot="19214999">
            <a:off x="7254586" y="5872492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media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304314" y="3494316"/>
            <a:ext cx="632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903026" y="336368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longitudinal SMC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0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WebSlide</a:t>
            </a:r>
            <a:r>
              <a:rPr lang="en-US" sz="3200" dirty="0" smtClean="0"/>
              <a:t> 0013_B: femoral vessels &amp; nerves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491" r="1222" b="1908"/>
          <a:stretch/>
        </p:blipFill>
        <p:spPr bwMode="auto">
          <a:xfrm>
            <a:off x="0" y="733425"/>
            <a:ext cx="9134475" cy="612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3173" y="2863334"/>
            <a:ext cx="95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skel</a:t>
            </a:r>
            <a:r>
              <a:rPr lang="en-US" sz="1200" b="1" dirty="0" smtClean="0"/>
              <a:t>. muscle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33117" y="6200001"/>
            <a:ext cx="548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nerve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5867400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02189" y="4876800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27237" y="4572000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36837" y="1371600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2042196">
            <a:off x="3692276" y="2965011"/>
            <a:ext cx="877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lymphatics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5742801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lymph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4692134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62800" y="536180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881257" y="5475514"/>
            <a:ext cx="300392" cy="1632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79204" y="5823857"/>
            <a:ext cx="374196" cy="25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16661" y="5492821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" indent="-53975">
              <a:buFont typeface="Arial" panose="020B0604020202020204" pitchFamily="34" charset="0"/>
              <a:buChar char="•"/>
            </a:pPr>
            <a:r>
              <a:rPr lang="en-US" sz="1200" b="1" dirty="0" smtClean="0"/>
              <a:t>IEL</a:t>
            </a:r>
          </a:p>
          <a:p>
            <a:pPr marL="53975" indent="-53975">
              <a:buFont typeface="Arial" panose="020B0604020202020204" pitchFamily="34" charset="0"/>
              <a:buChar char="•"/>
            </a:pPr>
            <a:r>
              <a:rPr lang="en-US" sz="1200" b="1" dirty="0" smtClean="0"/>
              <a:t>endothelium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05448" y="6182380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artery</a:t>
            </a:r>
          </a:p>
          <a:p>
            <a:pPr algn="ctr"/>
            <a:r>
              <a:rPr lang="en-US" sz="1400" b="1" dirty="0" smtClean="0"/>
              <a:t>lumen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05600" y="986879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vein</a:t>
            </a:r>
          </a:p>
          <a:p>
            <a:pPr algn="ctr"/>
            <a:r>
              <a:rPr lang="en-US" sz="1400" b="1" dirty="0" smtClean="0"/>
              <a:t>lumen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 rot="19378753">
            <a:off x="6636911" y="3001833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 rot="19429135">
            <a:off x="7261545" y="2371346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7870828" y="1931824"/>
            <a:ext cx="310821" cy="89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55037" y="1793324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116661" y="5257800"/>
            <a:ext cx="1027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intima:</a:t>
            </a: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332420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383</Words>
  <Application>Microsoft Office PowerPoint</Application>
  <PresentationFormat>On-screen Show (4:3)</PresentationFormat>
  <Paragraphs>192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WebSlide 0026_B: cardiac muscle</vt:lpstr>
      <vt:lpstr>WebSlide 0026_B: cardiac muscle</vt:lpstr>
      <vt:lpstr>WebSlide 0024_B: AV valve &amp; sulcus</vt:lpstr>
      <vt:lpstr>WebSlide 0033_B: heart, Purkinje fibers</vt:lpstr>
      <vt:lpstr>WebSlide 0022_B: aorta</vt:lpstr>
      <vt:lpstr>WebSlide 0174_B: artery &amp; vein</vt:lpstr>
      <vt:lpstr>WebSlide 0023A_B: vena cava, cross sect.</vt:lpstr>
      <vt:lpstr>Slide 0004_B</vt:lpstr>
      <vt:lpstr>WebSlide 0013_B: femoral vessels &amp; nerves</vt:lpstr>
      <vt:lpstr>WebSlide 0098_B: urinary bladder</vt:lpstr>
      <vt:lpstr>Extra Slides</vt:lpstr>
      <vt:lpstr>Slide UMich 042: mesentery (w/ arteries &amp; veins)</vt:lpstr>
      <vt:lpstr>Slide UMich_09M: mesentery</vt:lpstr>
      <vt:lpstr>WebSlide 0001_B: artery (in skeletal muscle)</vt:lpstr>
      <vt:lpstr>WebSlide 0002_B: artery &amp; vein</vt:lpstr>
      <vt:lpstr>WebSlide 0025_B: papillary muscle &amp; valve</vt:lpstr>
      <vt:lpstr>WebSlide 0150_B: aorta</vt:lpstr>
      <vt:lpstr>WebSlide 0175_B: abdominal vein  (thick section, so some areas are out of focus)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WebSlide 0026_B: cardiac muscle</dc:title>
  <dc:creator>J. Matthew Velkey</dc:creator>
  <cp:lastModifiedBy>J. Matthew Velkey</cp:lastModifiedBy>
  <cp:revision>34</cp:revision>
  <dcterms:created xsi:type="dcterms:W3CDTF">2012-09-30T23:53:27Z</dcterms:created>
  <dcterms:modified xsi:type="dcterms:W3CDTF">2014-09-25T19:11:28Z</dcterms:modified>
</cp:coreProperties>
</file>