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938" autoAdjust="0"/>
  </p:normalViewPr>
  <p:slideViewPr>
    <p:cSldViewPr showGuides="1">
      <p:cViewPr varScale="1">
        <p:scale>
          <a:sx n="56" d="100"/>
          <a:sy n="56" d="100"/>
        </p:scale>
        <p:origin x="-22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34DA3C-1827-4F31-B50D-D426544BE109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C6A9B9-147E-4ABC-B22B-DA81EA507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7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Pituitary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hypophysis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regulated by the hypothalamus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Anterior Lobe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Adenohypophysis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(glandular)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cords of cells mixed with capillaries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acidophils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(red) – growth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prolactin (2 cell types)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basophils (blue) – ACTH, FSH &amp; LH, TSH (3 cell types)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chromophobes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(pale)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acidophils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basophils depleted of hormone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between anterior and posterior lobes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basophils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chromophobes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may contain cysts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along infundibulum, mostly basophils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Posterior Lobe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Neurohypophysis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–storage site for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neurosecretions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nervosa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unmyelinated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axons and nerve terminals from neurons in the hypothalamus, they release products near fenestrated capillaries (oxytocin and ADH)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infundibulum – stalk coming down from hypothalamus			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Herring bodies –secretory vesicles in nerve terminals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pituicytes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glial cells that support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unmyelinated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axons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9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Arrows in neurohypophysis indicate capillaries (lined by endothelial cells)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A=acidophils (sommato- or mammotropes) ~40%	B=basophils (cortico-, thyro-, or gonadotropes) ~10%	C=chromophobes ~50%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4AF68-4AD6-448B-8D84-9B8CA5BA67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Thyroid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up of follicles of cells filled with colloid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follicles are lined by simple sq. (inactive) to simple col. (active) epithelium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follicular cells – make thyroglobulin which is stored in follicles, T3 and T4 are cleaved from thyroglobulin inside the follicular cells, then the hormone leaves the cells and goes to capillaries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parafollicular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or C cells – make calcitonin, are either outside of follicular cells or within lining of follicle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5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Parathyroid - attached to thyroid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parenchyma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chief cells – make PTH, more cytoplasm than lymphocytes –DO NOT CONFUSE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LYMPHATIC TISSUE!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oxyphils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minority of cells, usually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clusters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larger, more cytoplasm which is acidophilic, make some 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1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ZG=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glomerulosa</a:t>
            </a:r>
            <a:r>
              <a:rPr lang="en-US" dirty="0" smtClean="0"/>
              <a:t>	ZF=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fasciculata</a:t>
            </a:r>
            <a:r>
              <a:rPr lang="en-US" dirty="0" smtClean="0"/>
              <a:t>	ZR=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reticularis</a:t>
            </a:r>
            <a:r>
              <a:rPr lang="en-US" dirty="0" smtClean="0"/>
              <a:t>	M=medulla	mv=medullary veins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 gland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cortex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secretes steroids, 3 layers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glomerulosa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(salt – aldosterone) balls of cells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fasciculata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(sugar – cortisol) cords of cells, pale &amp; foamy cells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reticularis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(sex – DHEA) branching cords of cells	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medulla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secretes epinephrine and norepinephrine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parenchyma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chromaffin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that are stimulated to release hormones by nerves, two populations – one makes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makes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norepi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31C4E-CD97-4192-A391-DA971D7D84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Pancreas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Exocrine pancreas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serous cells that contain zymogen granules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ducts – begin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centroacinar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that form the intercalated duct inside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acinus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squamous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intercalated ducts (s.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intralobular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ducts (s. cub),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interlobular ducts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(low col), excretory (s. col with goblets)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Endocrine pancreas – islets of Langerhans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lighter staining, groups of cells with many capillaries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Type A and D tend to be on outside of islet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Type B tend to be towards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A9C57-E082-4103-9477-4BB7E937F233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CC98C-AF5A-4925-BAD0-68639A9AE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2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936FF-0FD9-4CE5-87E1-534B8BF712A3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581A-A460-457B-A662-3B029E85A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5162-9268-4299-AF31-B69720CBEE21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8E31-426E-4030-A707-0D98B0445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F6A62-96B3-49B0-A3AE-712719108927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99738-B6B7-4706-9910-F0F5D8E4C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A5733-2B10-4EAC-8613-D4FB0B4B8B2A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928D-FFE3-423D-A42A-F5A979BF2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0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1ED4-2555-42E5-990C-0C5E856CF7DB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8AD18-21F9-446F-B197-62FA0F95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67BF-26BF-498D-A0AC-F1F6A0562604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109F3-B6E4-4EAE-97CD-08DD3D5EF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9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0051-9179-4AD9-B1D5-C01CF85CEC14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B3CD-7FFD-4704-8DC7-B080844A8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1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DC8BB-64EB-411A-ABA8-DD7BE8935BF7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10B49-5D31-4B6E-A682-E252F7C67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E3570-BF71-449E-B751-1FB22E786064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7B0D-DF9D-460F-8BC6-2900C0B89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6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589B-4F3B-4330-95F7-D52E3731F2E9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F290F-7AB3-4DE8-A2C3-370CCD380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8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1E4A12-E4BF-4394-B9B4-D9B345E37C15}" type="datetimeFigureOut">
              <a:rPr lang="en-US"/>
              <a:pPr>
                <a:defRPr/>
              </a:pPr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BB9FFE-1798-4639-BEBD-EDC0F29B9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61: pituitary gland</a:t>
            </a:r>
          </a:p>
        </p:txBody>
      </p:sp>
      <p:pic>
        <p:nvPicPr>
          <p:cNvPr id="2051" name="Snagit_PPT70D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/>
          <a:stretch>
            <a:fillRect/>
          </a:stretch>
        </p:blipFill>
        <p:spPr bwMode="auto">
          <a:xfrm>
            <a:off x="0" y="1060450"/>
            <a:ext cx="91440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6219825" y="3240088"/>
            <a:ext cx="181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neurohypophysis</a:t>
            </a:r>
          </a:p>
          <a:p>
            <a:pPr eaLnBrk="1" hangingPunct="1"/>
            <a:r>
              <a:rPr lang="en-US" b="1"/>
              <a:t>“posterior lobe”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3657600"/>
            <a:ext cx="18483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adenohypophysis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“anterior lobe”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61: pituitary gland</a:t>
            </a:r>
          </a:p>
        </p:txBody>
      </p:sp>
      <p:pic>
        <p:nvPicPr>
          <p:cNvPr id="3075" name="Snagit_PPT6271"/>
          <p:cNvPicPr>
            <a:picLocks noChangeAspect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/>
          <a:stretch>
            <a:fillRect/>
          </a:stretch>
        </p:blipFill>
        <p:spPr bwMode="auto">
          <a:xfrm>
            <a:off x="0" y="76200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6629400" y="3581400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7096125" y="4354513"/>
            <a:ext cx="309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4589463" y="4191000"/>
            <a:ext cx="293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C</a:t>
            </a:r>
          </a:p>
        </p:txBody>
      </p:sp>
      <p:sp>
        <p:nvSpPr>
          <p:cNvPr id="3079" name="TextBox 10"/>
          <p:cNvSpPr txBox="1">
            <a:spLocks noChangeArrowheads="1"/>
          </p:cNvSpPr>
          <p:nvPr/>
        </p:nvSpPr>
        <p:spPr bwMode="auto">
          <a:xfrm>
            <a:off x="1252538" y="438150"/>
            <a:ext cx="178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neurohypophysis</a:t>
            </a:r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6116638" y="438150"/>
            <a:ext cx="181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adenohypophysis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3113088"/>
            <a:ext cx="366713" cy="152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16"/>
          <p:cNvSpPr txBox="1">
            <a:spLocks noChangeArrowheads="1"/>
          </p:cNvSpPr>
          <p:nvPr/>
        </p:nvSpPr>
        <p:spPr bwMode="auto">
          <a:xfrm>
            <a:off x="2965450" y="2884488"/>
            <a:ext cx="1004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pituicyte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71600" y="5300663"/>
            <a:ext cx="76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52750" y="5453063"/>
            <a:ext cx="76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29000" y="2297113"/>
            <a:ext cx="76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414463" y="1828800"/>
            <a:ext cx="1524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90488"/>
            <a:ext cx="8229600" cy="63817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50: thyroid gland</a:t>
            </a:r>
          </a:p>
        </p:txBody>
      </p:sp>
      <p:pic>
        <p:nvPicPr>
          <p:cNvPr id="4099" name="Snagit_PPT3A3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>
            <a:fillRect/>
          </a:stretch>
        </p:blipFill>
        <p:spPr bwMode="auto">
          <a:xfrm>
            <a:off x="152400" y="906463"/>
            <a:ext cx="88392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Arrow Connector 195"/>
          <p:cNvCxnSpPr/>
          <p:nvPr/>
        </p:nvCxnSpPr>
        <p:spPr>
          <a:xfrm>
            <a:off x="4572000" y="33528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TextBox 197"/>
          <p:cNvSpPr txBox="1">
            <a:spLocks noChangeArrowheads="1"/>
          </p:cNvSpPr>
          <p:nvPr/>
        </p:nvSpPr>
        <p:spPr bwMode="auto">
          <a:xfrm>
            <a:off x="4191000" y="3074988"/>
            <a:ext cx="856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artifact</a:t>
            </a:r>
            <a:endParaRPr lang="en-US" dirty="0"/>
          </a:p>
        </p:txBody>
      </p:sp>
      <p:cxnSp>
        <p:nvCxnSpPr>
          <p:cNvPr id="200" name="Straight Arrow Connector 199"/>
          <p:cNvCxnSpPr/>
          <p:nvPr/>
        </p:nvCxnSpPr>
        <p:spPr>
          <a:xfrm flipH="1">
            <a:off x="3263900" y="4146550"/>
            <a:ext cx="57150" cy="407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Box 200"/>
          <p:cNvSpPr txBox="1">
            <a:spLocks noChangeArrowheads="1"/>
          </p:cNvSpPr>
          <p:nvPr/>
        </p:nvSpPr>
        <p:spPr bwMode="auto">
          <a:xfrm>
            <a:off x="2940050" y="3851275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follicular cell</a:t>
            </a:r>
          </a:p>
        </p:txBody>
      </p:sp>
      <p:sp>
        <p:nvSpPr>
          <p:cNvPr id="4104" name="TextBox 201"/>
          <p:cNvSpPr txBox="1">
            <a:spLocks noChangeArrowheads="1"/>
          </p:cNvSpPr>
          <p:nvPr/>
        </p:nvSpPr>
        <p:spPr bwMode="auto">
          <a:xfrm>
            <a:off x="76200" y="4302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/>
              <a:t>Note: </a:t>
            </a:r>
            <a:r>
              <a:rPr lang="en-US" sz="1400" dirty="0" smtClean="0"/>
              <a:t>thyroid follicles typically contain colloid only; the </a:t>
            </a:r>
            <a:r>
              <a:rPr lang="en-US" sz="1400" dirty="0"/>
              <a:t>presence of </a:t>
            </a:r>
            <a:r>
              <a:rPr lang="en-US" sz="1400" dirty="0" smtClean="0"/>
              <a:t>cells </a:t>
            </a:r>
            <a:r>
              <a:rPr lang="en-US" sz="1400" dirty="0"/>
              <a:t>in the lumen </a:t>
            </a:r>
            <a:r>
              <a:rPr lang="en-US" sz="1400" dirty="0" smtClean="0"/>
              <a:t>of</a:t>
            </a:r>
          </a:p>
          <a:p>
            <a:pPr algn="ctr" eaLnBrk="1" hangingPunct="1"/>
            <a:r>
              <a:rPr lang="en-US" sz="1400" dirty="0" smtClean="0"/>
              <a:t>some </a:t>
            </a:r>
            <a:r>
              <a:rPr lang="en-US" sz="1400" dirty="0"/>
              <a:t>of the follicles </a:t>
            </a:r>
            <a:r>
              <a:rPr lang="en-US" sz="1400" dirty="0" smtClean="0"/>
              <a:t>in this particular specimen is </a:t>
            </a:r>
            <a:r>
              <a:rPr lang="en-US" sz="1400" dirty="0"/>
              <a:t>likely </a:t>
            </a:r>
            <a:r>
              <a:rPr lang="en-US" sz="1400" smtClean="0"/>
              <a:t>a sectioning/preparation </a:t>
            </a:r>
            <a:r>
              <a:rPr lang="en-US" sz="1400" dirty="0" smtClean="0"/>
              <a:t>artifact</a:t>
            </a:r>
            <a:endParaRPr lang="en-US" sz="1400" dirty="0"/>
          </a:p>
        </p:txBody>
      </p:sp>
      <p:sp>
        <p:nvSpPr>
          <p:cNvPr id="4105" name="TextBox 202"/>
          <p:cNvSpPr txBox="1">
            <a:spLocks noChangeArrowheads="1"/>
          </p:cNvSpPr>
          <p:nvPr/>
        </p:nvSpPr>
        <p:spPr bwMode="auto">
          <a:xfrm>
            <a:off x="6815138" y="4876800"/>
            <a:ext cx="804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colloid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52: thyroid &amp; parathyroid glands</a:t>
            </a:r>
          </a:p>
        </p:txBody>
      </p:sp>
      <p:pic>
        <p:nvPicPr>
          <p:cNvPr id="5123" name="Snagit_PPT6DDB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/>
          <a:stretch>
            <a:fillRect/>
          </a:stretch>
        </p:blipFill>
        <p:spPr bwMode="auto">
          <a:xfrm>
            <a:off x="0" y="706438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2954338" y="276066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thyroid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267200" y="5257800"/>
            <a:ext cx="127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parathyroid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en-US" smtClean="0"/>
              <a:t>Slide 312 Parathyroid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9518" r="1640" b="1305"/>
          <a:stretch>
            <a:fillRect/>
          </a:stretch>
        </p:blipFill>
        <p:spPr bwMode="auto">
          <a:xfrm>
            <a:off x="304800" y="649288"/>
            <a:ext cx="8305800" cy="62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495800"/>
            <a:ext cx="10931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oxyphil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6948" y="6569473"/>
            <a:ext cx="9126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chief cells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34075" y="3971925"/>
            <a:ext cx="519113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1295400" y="3124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adipose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62: adrenal gland</a:t>
            </a:r>
          </a:p>
        </p:txBody>
      </p:sp>
      <p:pic>
        <p:nvPicPr>
          <p:cNvPr id="7171" name="Snagit_PPTAD2D"/>
          <p:cNvPicPr>
            <a:picLocks noChangeAspect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/>
          <a:stretch>
            <a:fillRect/>
          </a:stretch>
        </p:blipFill>
        <p:spPr bwMode="auto">
          <a:xfrm>
            <a:off x="15875" y="792163"/>
            <a:ext cx="914400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255713" y="4519613"/>
            <a:ext cx="43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ZG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911475" y="4725988"/>
            <a:ext cx="398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ZF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5103813" y="4908550"/>
            <a:ext cx="41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ZR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705600" y="5183188"/>
            <a:ext cx="382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564438" y="4484688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7802563" y="5518150"/>
            <a:ext cx="438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8412163" y="5322888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6861175" y="5800725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8229600" y="2884488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42088" y="4613275"/>
            <a:ext cx="534987" cy="438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82" name="TextBox 13"/>
          <p:cNvSpPr txBox="1">
            <a:spLocks noChangeArrowheads="1"/>
          </p:cNvSpPr>
          <p:nvPr/>
        </p:nvSpPr>
        <p:spPr bwMode="auto">
          <a:xfrm>
            <a:off x="19050" y="530225"/>
            <a:ext cx="529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Inset: medullary cells (note neuronal morphology &amp; secretory granules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39: pancreas</a:t>
            </a:r>
          </a:p>
        </p:txBody>
      </p:sp>
      <p:pic>
        <p:nvPicPr>
          <p:cNvPr id="8195" name="Snagit_PPT3D2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7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1763" y="5365750"/>
            <a:ext cx="5334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66800" y="3124200"/>
            <a:ext cx="228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52400" y="38862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Islet of Langerhans – contrast with surrounding acinar cells and note the rich capillary bed.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95: pancreas</a:t>
            </a:r>
          </a:p>
        </p:txBody>
      </p:sp>
      <p:pic>
        <p:nvPicPr>
          <p:cNvPr id="9219" name="Snagit_PPTFF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>
            <a:fillRect/>
          </a:stretch>
        </p:blipFill>
        <p:spPr bwMode="auto">
          <a:xfrm>
            <a:off x="0" y="76835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066800" y="2819400"/>
            <a:ext cx="228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76200" y="36576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Islet of Langerhans  </a:t>
            </a:r>
            <a:r>
              <a:rPr lang="en-US" sz="1200"/>
              <a:t>– contrast with surrounding acinar cells and note the rich capillary bed.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4703763"/>
            <a:ext cx="5334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215</Words>
  <Application>Microsoft Office PowerPoint</Application>
  <PresentationFormat>On-screen Show (4:3)</PresentationFormat>
  <Paragraphs>93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61: pituitary gland</vt:lpstr>
      <vt:lpstr>Slide 61: pituitary gland</vt:lpstr>
      <vt:lpstr>Slide 50: thyroid gland</vt:lpstr>
      <vt:lpstr>Slide 52: thyroid &amp; parathyroid glands</vt:lpstr>
      <vt:lpstr>Slide 312 Parathyroid</vt:lpstr>
      <vt:lpstr>Slide 62: adrenal gland</vt:lpstr>
      <vt:lpstr>Slide 39: pancreas</vt:lpstr>
      <vt:lpstr>Slide 95: pancreas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61: pituitary gland</dc:title>
  <dc:creator>J. Matthew Velkey</dc:creator>
  <cp:lastModifiedBy>Matthew Velkey</cp:lastModifiedBy>
  <cp:revision>15</cp:revision>
  <dcterms:created xsi:type="dcterms:W3CDTF">2011-11-10T02:19:52Z</dcterms:created>
  <dcterms:modified xsi:type="dcterms:W3CDTF">2013-11-14T22:03:36Z</dcterms:modified>
</cp:coreProperties>
</file>