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85" autoAdjust="0"/>
  </p:normalViewPr>
  <p:slideViewPr>
    <p:cSldViewPr showGuides="1">
      <p:cViewPr varScale="1">
        <p:scale>
          <a:sx n="86" d="100"/>
          <a:sy n="86" d="100"/>
        </p:scale>
        <p:origin x="-1410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F3FF88-18AD-43E4-8ECC-AE14E4906B07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0D20EE-4100-4071-B097-55F414787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2187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/>
              <a:t>ep</a:t>
            </a:r>
            <a:r>
              <a:rPr lang="en-US" dirty="0" smtClean="0"/>
              <a:t>=</a:t>
            </a:r>
            <a:r>
              <a:rPr lang="en-US" dirty="0" err="1" smtClean="0"/>
              <a:t>epoophoron</a:t>
            </a:r>
            <a:r>
              <a:rPr lang="en-US" dirty="0" smtClean="0"/>
              <a:t>	2°=secondary follicle</a:t>
            </a:r>
          </a:p>
          <a:p>
            <a:pPr eaLnBrk="1" hangingPunct="1">
              <a:spcBef>
                <a:spcPct val="0"/>
              </a:spcBef>
            </a:pPr>
            <a:r>
              <a:rPr lang="en-US" dirty="0" smtClean="0"/>
              <a:t>Numbered boxes shown at higher magnification on next slide</a:t>
            </a:r>
          </a:p>
          <a:p>
            <a:pPr eaLnBrk="1" hangingPunct="1">
              <a:spcBef>
                <a:spcPct val="0"/>
              </a:spcBef>
            </a:pPr>
            <a:r>
              <a:rPr lang="en-US" b="1" dirty="0" smtClean="0"/>
              <a:t>Notes from Dr. Carbrey: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Ovary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mesothelium (germinal epithelium) - s. cub.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tunica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connective tissue layer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divided into cortex and medulla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Cortex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site of follicular development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Primordial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oocyte – prominent nucleus, dispersed chromatin, can often see nucleolus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surrounded by s. sq.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 lamina surrounds outside of follicle cells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cub. or col.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1°- when follicle cells become stratified then they are called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folliculi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(contains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capil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and cells that make hormones) and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(connective tissue cells) are more distinguishable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Graafian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mature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gets large because of fluid production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distinct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becomes one or two layers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Atretic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follicles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can see at any stage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gaps between oocyte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misshapen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basement membrane can look glassy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secretes hormones to prepare for pregnancy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lutein cells – big cells with a lot of cytoplasm, make hormones, originally were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lutein cells – smaller cells, darker staining, found in folds, make hormones, originally were cells from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albicans</a:t>
            </a:r>
            <a:endParaRPr lang="en-US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onnective tissue scar from degenerated 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general shape but without many cells</a:t>
            </a:r>
          </a:p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DEAC9C-9EB2-435B-AE22-B5EE025B3F1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1°=primary follicle	gr=</a:t>
            </a:r>
            <a:r>
              <a:rPr lang="en-US" dirty="0" err="1" smtClean="0"/>
              <a:t>granulosa</a:t>
            </a:r>
            <a:r>
              <a:rPr lang="en-US" dirty="0" smtClean="0"/>
              <a:t> cells	p=primordial follicle	</a:t>
            </a:r>
            <a:r>
              <a:rPr lang="en-US" dirty="0" err="1" smtClean="0"/>
              <a:t>te</a:t>
            </a:r>
            <a:r>
              <a:rPr lang="en-US" dirty="0" smtClean="0"/>
              <a:t>=theca </a:t>
            </a:r>
            <a:r>
              <a:rPr lang="en-US" dirty="0" err="1" smtClean="0"/>
              <a:t>externa</a:t>
            </a:r>
            <a:r>
              <a:rPr lang="en-US" dirty="0" smtClean="0"/>
              <a:t>	</a:t>
            </a:r>
            <a:r>
              <a:rPr lang="en-US" dirty="0" err="1" smtClean="0"/>
              <a:t>ti</a:t>
            </a:r>
            <a:r>
              <a:rPr lang="en-US" dirty="0" smtClean="0"/>
              <a:t>=theca </a:t>
            </a:r>
            <a:r>
              <a:rPr lang="en-US" dirty="0" err="1" smtClean="0"/>
              <a:t>interna</a:t>
            </a:r>
            <a:endParaRPr 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b="1" dirty="0" smtClean="0"/>
              <a:t>Notes from Dr. Carbrey: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Ovary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mesothelium (germinal epithelium) - s. cub.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tunica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connective tissue layer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divided into cortex and medulla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Cortex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site of follicular development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Primordial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oocyte – prominent nucleus, dispersed chromatin, can often see nucleolus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surrounded by s. sq.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 lamina surrounds outside of follicle cells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cub. or col.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1°- when follicle cells become stratified then they are called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folliculi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(contains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capil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and cells that make hormones) and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(connective tissue cells) are more distinguishable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Graafian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mature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gets large because of fluid production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distinct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becomes one or two layers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Atretic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follicles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can see at any stage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gaps between oocyte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misshapen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basement membrane can look glassy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secretes hormones to prepare for pregnancy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lutein cells – big cells with a lot of cytoplasm, make hormones, originally were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lutein cells – smaller cells, darker staining, found in folds, make hormones, originally were cells from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albicans</a:t>
            </a:r>
            <a:endParaRPr lang="en-US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onnective tissue scar from degenerated 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general shape but without many cells</a:t>
            </a:r>
            <a:endParaRPr lang="en-US" dirty="0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2190EE-BD3C-40B4-9F27-8FAE24AFAB5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1°=primary follicle	2°=secondary follicle	</a:t>
            </a:r>
            <a:r>
              <a:rPr lang="en-US" dirty="0" err="1" smtClean="0"/>
              <a:t>ca</a:t>
            </a:r>
            <a:r>
              <a:rPr lang="en-US" dirty="0" smtClean="0"/>
              <a:t>=corpus </a:t>
            </a:r>
            <a:r>
              <a:rPr lang="en-US" dirty="0" err="1" smtClean="0"/>
              <a:t>albicans</a:t>
            </a:r>
            <a:r>
              <a:rPr lang="en-US" dirty="0" smtClean="0"/>
              <a:t>	p=primordial</a:t>
            </a:r>
            <a:r>
              <a:rPr lang="en-US" baseline="0" dirty="0" smtClean="0"/>
              <a:t> follicle</a:t>
            </a:r>
            <a:endParaRPr 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b="1" dirty="0" smtClean="0"/>
              <a:t>Notes from Dr. Carbrey: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Ovary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mesothelium (germinal epithelium) - s. cub.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tunica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connective tissue layer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divided into cortex and medulla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Cortex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site of follicular development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Primordial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oocyte – prominent nucleus, dispersed chromatin, can often see nucleolus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surrounded by s. sq.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 lamina surrounds outside of follicle cells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cub. or col.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1°- when follicle cells become stratified then they are called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folliculi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(contains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capil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and cells that make hormones) and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(connective tissue cells) are more distinguishable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Graafian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mature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gets large because of fluid production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distinct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becomes one or two layers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Atretic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follicles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can see at any stage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gaps between oocyte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misshapen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basement membrane can look glassy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secretes hormones to prepare for pregnancy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lutein cells – big cells with a lot of cytoplasm, make hormones, originally were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lutein cells – smaller cells, darker staining, found in folds, make hormones, originally were cells from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albicans</a:t>
            </a:r>
            <a:endParaRPr lang="en-US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onnective tissue scar from degenerated 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general shape but without many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cells</a:t>
            </a:r>
            <a:r>
              <a:rPr lang="en-US" dirty="0" err="1" smtClean="0"/>
              <a:t>ry</a:t>
            </a:r>
            <a:r>
              <a:rPr lang="en-US" dirty="0" smtClean="0"/>
              <a:t> follicle	2°=secondary follicle	</a:t>
            </a:r>
            <a:r>
              <a:rPr lang="en-US" dirty="0" err="1" smtClean="0"/>
              <a:t>ca</a:t>
            </a:r>
            <a:r>
              <a:rPr lang="en-US" dirty="0" smtClean="0"/>
              <a:t>=corpus </a:t>
            </a:r>
            <a:r>
              <a:rPr lang="en-US" dirty="0" err="1" smtClean="0"/>
              <a:t>albicans</a:t>
            </a:r>
            <a:r>
              <a:rPr lang="en-US" dirty="0" smtClean="0"/>
              <a:t>	p=primordial follicle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8DAFBC-03A1-4888-916A-01B6FCB431E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1°=primary follicle	2°=primary follicle (</a:t>
            </a:r>
            <a:r>
              <a:rPr lang="en-US" dirty="0" err="1" smtClean="0"/>
              <a:t>antrum</a:t>
            </a:r>
            <a:r>
              <a:rPr lang="en-US" dirty="0" smtClean="0"/>
              <a:t>)	gr=</a:t>
            </a:r>
            <a:r>
              <a:rPr lang="en-US" dirty="0" err="1" smtClean="0"/>
              <a:t>granulosa</a:t>
            </a:r>
            <a:r>
              <a:rPr lang="en-US" dirty="0" smtClean="0"/>
              <a:t> cells	</a:t>
            </a:r>
            <a:r>
              <a:rPr lang="en-US" dirty="0" err="1" smtClean="0"/>
              <a:t>te</a:t>
            </a:r>
            <a:r>
              <a:rPr lang="en-US" dirty="0" smtClean="0"/>
              <a:t>=theca </a:t>
            </a:r>
            <a:r>
              <a:rPr lang="en-US" dirty="0" err="1" smtClean="0"/>
              <a:t>externa</a:t>
            </a:r>
            <a:r>
              <a:rPr lang="en-US" dirty="0" smtClean="0"/>
              <a:t>	</a:t>
            </a:r>
            <a:r>
              <a:rPr lang="en-US" dirty="0" err="1" smtClean="0"/>
              <a:t>ti</a:t>
            </a:r>
            <a:r>
              <a:rPr lang="en-US" dirty="0" smtClean="0"/>
              <a:t>=theca </a:t>
            </a:r>
            <a:r>
              <a:rPr lang="en-US" dirty="0" err="1" smtClean="0"/>
              <a:t>interna</a:t>
            </a:r>
            <a:endParaRPr 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b="1" dirty="0" smtClean="0"/>
              <a:t>Notes from Dr. Carbrey: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Primordial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oocyte – prominent nucleus, dispersed chromatin, can often see nucleolus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surrounded by s. sq.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 lamina surrounds outside of follicle cells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cub. or col. follicle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1°- when follicle cells become stratified then they are called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folliculi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Secondary follicles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step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starts to form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(contains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capil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and cells that make hormones) and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externa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(connective tissue cells) are more distinguishable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 to form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Graafian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mature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gets large because of fluid production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cumulus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oophorus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distinct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corona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becomes one or two layers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Atretic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follicles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can see at any stage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gaps between oocyte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antrum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pelucida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misshapen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basement membrane can look glassy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secretes hormones to prepare for pregnancy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lutein cells – big cells with a lot of cytoplasm, make hormones, originally were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lutein cells – smaller cells, darker staining, found in folds, make hormones, originally were cells from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albicans</a:t>
            </a:r>
            <a:endParaRPr lang="en-US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onnective tissue scar from degenerated 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general shape but without many cells</a:t>
            </a:r>
            <a:endParaRPr lang="en-US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B9EBB7-C98D-4143-9F9A-577F9DF34BD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1"/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luteum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secretes hormones to prepare for pregnancy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lutein cells – big cells with a lot of cytoplasm, make hormones, originally were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granulosa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theca lutein cells – smaller cells, darker staining, found in folds, make hormones, originally were cells from theca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0D20EE-4100-4071-B097-55F41478759D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3895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/>
              <a:t>icm</a:t>
            </a:r>
            <a:r>
              <a:rPr lang="en-US" dirty="0" smtClean="0"/>
              <a:t>=inner circular muscle bundles	</a:t>
            </a:r>
            <a:r>
              <a:rPr lang="en-US" dirty="0" err="1" smtClean="0"/>
              <a:t>olm</a:t>
            </a:r>
            <a:r>
              <a:rPr lang="en-US" dirty="0" smtClean="0"/>
              <a:t>=outer longitudinal muscle bundles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Oviduct (fallopian tube)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 sections –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infundibulum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ampulla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isthmus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intramural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or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uterine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mucosa – simple columnar epithelium, highly folded, folds reduce when get closer to uterus; consists of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ciliated cells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non-ciliated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peg” cells (secretory)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lamina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propria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smooth muscle, inner circular, outer longitudinal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serosa</a:t>
            </a:r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4A24CB-7A8E-409F-9BC9-F50318A0858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Uterus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layers same as oviduct 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endometrium – simple columnar epithelium, ciliated cells and peg cells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functionale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sloughed off during menstruation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myometrium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3 layers (hard to distinguish) of whorled smooth muscle: inner and outer long., middle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perimetrium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mostly serosa, some adventitia</a:t>
            </a:r>
          </a:p>
          <a:p>
            <a:pPr lvl="1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endometrial changes – height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gland shape, secretory state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proliferative phase – should see signs of mitosis in the bottom of glands endometrium short, straight glands, no glycogen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secretory phase – should see signs of secretion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– corkscrew shaped glands, glycogen basal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shaped glands, glycogen luminal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menstruation - functional layer sloughing off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0D20EE-4100-4071-B097-55F41478759D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462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Uterus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layers same as oviduct 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endometrium – simple columnar epithelium, ciliated cells and peg cells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functionale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sloughed off during menstruation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myometrium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3 layers (hard to distinguish) of whorled smooth muscle: inner and outer long., middle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perimetrium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mostly serosa, some adventitia</a:t>
            </a:r>
          </a:p>
          <a:p>
            <a:pPr lvl="1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endometrial changes – height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gland shape, secretory state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proliferative phase – should see signs of mitosis in the bottom of glands endometrium short, straight glands, no glycogen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secretory phase – should see signs of secretion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– corkscrew shaped glands, glycogen basal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shaped glands, glycogen luminal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menstruation - functional layer sloughing off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0D20EE-4100-4071-B097-55F41478759D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14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Uterus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layers same as oviduct 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endometrium – simple columnar epithelium, ciliated cells and peg cells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functionale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sloughed off during menstruation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myometrium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3 layers (hard to distinguish) of whorled smooth muscle: inner and outer long., middle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perimetrium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mostly serosa, some adventitia</a:t>
            </a:r>
          </a:p>
          <a:p>
            <a:pPr lvl="1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endometrial changes – height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gland shape, secretory state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proliferative phase – should see signs of mitosis in the bottom of glands endometrium short, straight glands, no glycogen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secretory phase – should see signs of secretion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– corkscrew shaped glands, glycogen basal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shaped glands, glycogen luminal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menstruation - functional layer sloughing off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0D20EE-4100-4071-B097-55F41478759D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718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Uterus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layers same as oviduct 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endometrium – simple columnar epithelium, ciliated cells and peg cells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functionale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sloughed off during menstruation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myometrium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3 layers (hard to distinguish) of whorled smooth muscle: inner and outer long., middle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perimetrium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mostly serosa, some adventitia</a:t>
            </a:r>
          </a:p>
          <a:p>
            <a:pPr lvl="1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endometrial changes – height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gland shape, secretory state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proliferative phase – should see signs of mitosis in the bottom of glands endometrium short, straight glands, no glycogen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secretory phase – should see signs of secretion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– corkscrew shaped glands, glycogen basal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shaped glands, glycogen luminal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menstruation - functional layer sloughing off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0D20EE-4100-4071-B097-55F41478759D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5722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Carbrey: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Uterus 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layers same as oviduct 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endometrium – simple columnar epithelium, ciliated cells and peg cells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functionale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sloughed off during menstruation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stratum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basale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myometrium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3 layers (hard to distinguish) of whorled smooth muscle: inner and outer long., middle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perimetrium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mostly serosa, some adventitia</a:t>
            </a:r>
          </a:p>
          <a:p>
            <a:pPr lvl="1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endometrial changes – height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gland shape, secretory state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proliferative phase – should see signs of mitosis in the bottom of glands endometrium short, straight glands, no glycogen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secretory phase – should see signs of secretion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– corkscrew shaped glands, glycogen basal</a:t>
            </a:r>
          </a:p>
          <a:p>
            <a:pPr lvl="3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shaped glands, glycogen luminal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menstruation - functional layer sloughing off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cervix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branched glands, mucous producing - pale staining epithelium, less smooth muscle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Vagina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mucosa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st.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sq.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nonkeratinized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no glands, glycogen produced, large folds (papillae), elastic fibers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muscularis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inner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cir.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outer long. – poorly defined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adventitia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0D20EE-4100-4071-B097-55F41478759D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6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err="1" smtClean="0"/>
              <a:t>iad</a:t>
            </a:r>
            <a:r>
              <a:rPr lang="en-US" dirty="0" smtClean="0"/>
              <a:t>=</a:t>
            </a:r>
            <a:r>
              <a:rPr lang="en-US" dirty="0" err="1" smtClean="0"/>
              <a:t>INTRAlobular</a:t>
            </a:r>
            <a:r>
              <a:rPr lang="en-US" dirty="0" smtClean="0"/>
              <a:t> duct		</a:t>
            </a:r>
            <a:r>
              <a:rPr lang="en-US" dirty="0" err="1" smtClean="0"/>
              <a:t>ied</a:t>
            </a:r>
            <a:r>
              <a:rPr lang="en-US" dirty="0" smtClean="0"/>
              <a:t>=</a:t>
            </a:r>
            <a:r>
              <a:rPr lang="en-US" dirty="0" err="1" smtClean="0"/>
              <a:t>INTERlobular</a:t>
            </a:r>
            <a:r>
              <a:rPr lang="en-US" dirty="0" smtClean="0"/>
              <a:t> duct</a:t>
            </a:r>
          </a:p>
          <a:p>
            <a:pPr eaLnBrk="1" hangingPunct="1"/>
            <a:endParaRPr lang="en-US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Notes from Dr. </a:t>
            </a:r>
            <a:r>
              <a:rPr lang="en-US" b="1" smtClean="0"/>
              <a:t>Carbrey: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mtClean="0"/>
          </a:p>
          <a:p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Mammary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Gland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tubuloalveolar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glands – s. cub. to s. col.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surrounded by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myoepithelial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  <a:endParaRPr lang="en-US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large ducts are stratified cuboidal (2 layers)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lactiferous ducts lead to surface – become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st.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sq.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depending on activity can contain a lot of connective tissue: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inactive – lots of inter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intralobular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connective tissue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proliferative – more ducts, alveoli form, connective tissue compressed</a:t>
            </a:r>
          </a:p>
          <a:p>
            <a:pPr lvl="2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lactating – can barely see connective tissue, colloid present</a:t>
            </a:r>
          </a:p>
          <a:p>
            <a:pPr eaLnBrk="1" hangingPunct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F2AAB8-71C5-4C97-A806-8F8C7239C9C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F7CD1-74F3-4398-B35D-521DF4E2C377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AC383-F3A3-4CD4-819D-9A00CB388D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435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54730-D6E0-4817-8660-9698B4F84BB1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5A73C-481B-41BE-813F-66E3D0C41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457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02BEE-D707-4AB0-9DA4-D69FCB6F65B0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8D798-BCAE-45DE-BA94-1B18946E9D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30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7361A-2482-49F5-B35A-097321A99F3C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44AC9-92D5-4939-8C08-166269FF8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081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D5374-D91D-4311-A6AF-AF06FCEF20E9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51660-D255-4077-9090-E6B045B928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28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022D7-4D24-46D4-8B2E-7BD92AC6D7E5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B70E8-9DDE-4D52-8FB2-B6BBA3C0CD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05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FAD32-3D96-4E48-88B6-880C53D07028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1A4C5-02AD-4B01-8BBD-E36F6BD37E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682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B56A6-39A0-40B7-8265-163EE216C92C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B0377-CA59-4AA0-98F7-BE2256450C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93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5B19B-D6BA-4F17-8F2E-A6465E55B01E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AC950-E94E-429F-89B8-B82F21D5CB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12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13D34-A674-4E89-BFD4-4F79F5663CBB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DAEFB-13FB-403F-933C-E5CE01AF41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433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BC479-9F96-4B3E-8EC7-C83166A6B627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EEBCC-6B07-49DB-938E-A6EF4DE15B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465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E269A7-991E-40D9-9D6E-A205142808F6}" type="datetimeFigureOut">
              <a:rPr lang="en-US"/>
              <a:pPr>
                <a:defRPr/>
              </a:pPr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22E4FE-67C6-4316-86C9-7386E60EA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aperio.duhs.duke.edu/UMichHistology/FemaleRepro/236a_HISTO_40X.svs/is.sis?X=-0.147408962680343&amp;Y=0.0571739799924659&amp;zoom=2.00980469193928&amp;chost=aperio.duhs.duke.edu" TargetMode="External"/><Relationship Id="rId4" Type="http://schemas.openxmlformats.org/officeDocument/2006/relationships/hyperlink" Target="http://aperio.duhs.duke.edu/UMichHistology/FemaleRepro/236a_HISTO_40X.svs/view.apml?X=-0.147408962680343&amp;Y=0.0571739799924659&amp;zoom=2.00980469193928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aperio.duhs.duke.edu/UMichHistology/FemaleRepro/249_HISTO_20X.svs/is.sis?chost=aperio.duhs.duke.edu" TargetMode="External"/><Relationship Id="rId4" Type="http://schemas.openxmlformats.org/officeDocument/2006/relationships/hyperlink" Target="http://aperio.duhs.duke.edu/UMichHistology/FemaleRepro/249_HISTO_20X.svs/view.apml?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69: Ovary &amp; Oviduct</a:t>
            </a:r>
          </a:p>
        </p:txBody>
      </p:sp>
      <p:pic>
        <p:nvPicPr>
          <p:cNvPr id="2051" name="Snagit_PPTA8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6"/>
          <a:stretch>
            <a:fillRect/>
          </a:stretch>
        </p:blipFill>
        <p:spPr bwMode="auto">
          <a:xfrm>
            <a:off x="0" y="777875"/>
            <a:ext cx="9144000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6629400" y="3657600"/>
            <a:ext cx="13398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>
                <a:solidFill>
                  <a:schemeClr val="bg1"/>
                </a:solidFill>
              </a:rPr>
              <a:t>infundibulum</a:t>
            </a:r>
          </a:p>
        </p:txBody>
      </p:sp>
      <p:sp>
        <p:nvSpPr>
          <p:cNvPr id="2053" name="TextBox 6"/>
          <p:cNvSpPr txBox="1">
            <a:spLocks noChangeArrowheads="1"/>
          </p:cNvSpPr>
          <p:nvPr/>
        </p:nvSpPr>
        <p:spPr bwMode="auto">
          <a:xfrm>
            <a:off x="5410200" y="5224463"/>
            <a:ext cx="6635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ovary</a:t>
            </a:r>
          </a:p>
        </p:txBody>
      </p:sp>
      <p:sp>
        <p:nvSpPr>
          <p:cNvPr id="2054" name="TextBox 8"/>
          <p:cNvSpPr txBox="1">
            <a:spLocks noChangeArrowheads="1"/>
          </p:cNvSpPr>
          <p:nvPr/>
        </p:nvSpPr>
        <p:spPr bwMode="auto">
          <a:xfrm>
            <a:off x="2971800" y="4310063"/>
            <a:ext cx="1243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mesovarium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Snagit_PPT3A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6"/>
          <a:stretch>
            <a:fillRect/>
          </a:stretch>
        </p:blipFill>
        <p:spPr bwMode="auto">
          <a:xfrm>
            <a:off x="0" y="777875"/>
            <a:ext cx="9144000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69: Ovary &amp; Oviduct</a:t>
            </a:r>
          </a:p>
        </p:txBody>
      </p:sp>
      <p:sp>
        <p:nvSpPr>
          <p:cNvPr id="3" name="Rectangle 2"/>
          <p:cNvSpPr/>
          <p:nvPr/>
        </p:nvSpPr>
        <p:spPr>
          <a:xfrm>
            <a:off x="3657600" y="1371600"/>
            <a:ext cx="381000" cy="304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743200" y="4419600"/>
            <a:ext cx="381000" cy="304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497513" y="4225925"/>
            <a:ext cx="381000" cy="304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0" y="3276600"/>
            <a:ext cx="381000" cy="304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80" name="TextBox 8"/>
          <p:cNvSpPr txBox="1">
            <a:spLocks noChangeArrowheads="1"/>
          </p:cNvSpPr>
          <p:nvPr/>
        </p:nvSpPr>
        <p:spPr bwMode="auto">
          <a:xfrm>
            <a:off x="3692525" y="1336675"/>
            <a:ext cx="301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b="1"/>
              <a:t>2</a:t>
            </a:r>
          </a:p>
        </p:txBody>
      </p:sp>
      <p:sp>
        <p:nvSpPr>
          <p:cNvPr id="3081" name="TextBox 9"/>
          <p:cNvSpPr txBox="1">
            <a:spLocks noChangeArrowheads="1"/>
          </p:cNvSpPr>
          <p:nvPr/>
        </p:nvSpPr>
        <p:spPr bwMode="auto">
          <a:xfrm>
            <a:off x="8040688" y="3244850"/>
            <a:ext cx="301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b="1"/>
              <a:t>1</a:t>
            </a:r>
          </a:p>
        </p:txBody>
      </p:sp>
      <p:sp>
        <p:nvSpPr>
          <p:cNvPr id="3082" name="TextBox 10"/>
          <p:cNvSpPr txBox="1">
            <a:spLocks noChangeArrowheads="1"/>
          </p:cNvSpPr>
          <p:nvPr/>
        </p:nvSpPr>
        <p:spPr bwMode="auto">
          <a:xfrm>
            <a:off x="2811463" y="4378325"/>
            <a:ext cx="301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b="1"/>
              <a:t>3</a:t>
            </a:r>
          </a:p>
        </p:txBody>
      </p:sp>
      <p:sp>
        <p:nvSpPr>
          <p:cNvPr id="3083" name="TextBox 11"/>
          <p:cNvSpPr txBox="1">
            <a:spLocks noChangeArrowheads="1"/>
          </p:cNvSpPr>
          <p:nvPr/>
        </p:nvSpPr>
        <p:spPr bwMode="auto">
          <a:xfrm>
            <a:off x="5546725" y="4202113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b="1"/>
              <a:t>4</a:t>
            </a:r>
          </a:p>
        </p:txBody>
      </p:sp>
      <p:sp>
        <p:nvSpPr>
          <p:cNvPr id="3084" name="TextBox 12"/>
          <p:cNvSpPr txBox="1">
            <a:spLocks noChangeArrowheads="1"/>
          </p:cNvSpPr>
          <p:nvPr/>
        </p:nvSpPr>
        <p:spPr bwMode="auto">
          <a:xfrm>
            <a:off x="1447800" y="3124200"/>
            <a:ext cx="587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 err="1"/>
              <a:t>hilus</a:t>
            </a:r>
            <a:endParaRPr lang="en-US" sz="1600" b="1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687513" y="2555875"/>
            <a:ext cx="163512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87513" y="2555875"/>
            <a:ext cx="415925" cy="3937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7" name="TextBox 18"/>
          <p:cNvSpPr txBox="1">
            <a:spLocks noChangeArrowheads="1"/>
          </p:cNvSpPr>
          <p:nvPr/>
        </p:nvSpPr>
        <p:spPr bwMode="auto">
          <a:xfrm>
            <a:off x="1447800" y="2308225"/>
            <a:ext cx="3984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ep</a:t>
            </a:r>
          </a:p>
        </p:txBody>
      </p:sp>
      <p:sp>
        <p:nvSpPr>
          <p:cNvPr id="3088" name="TextBox 19"/>
          <p:cNvSpPr txBox="1">
            <a:spLocks noChangeArrowheads="1"/>
          </p:cNvSpPr>
          <p:nvPr/>
        </p:nvSpPr>
        <p:spPr bwMode="auto">
          <a:xfrm>
            <a:off x="2767013" y="2024063"/>
            <a:ext cx="3571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2°</a:t>
            </a:r>
          </a:p>
        </p:txBody>
      </p:sp>
      <p:sp>
        <p:nvSpPr>
          <p:cNvPr id="3089" name="TextBox 28"/>
          <p:cNvSpPr txBox="1">
            <a:spLocks noChangeArrowheads="1"/>
          </p:cNvSpPr>
          <p:nvPr/>
        </p:nvSpPr>
        <p:spPr bwMode="auto">
          <a:xfrm>
            <a:off x="3581400" y="4953000"/>
            <a:ext cx="733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atretic</a:t>
            </a:r>
          </a:p>
        </p:txBody>
      </p:sp>
      <p:sp>
        <p:nvSpPr>
          <p:cNvPr id="3090" name="TextBox 29"/>
          <p:cNvSpPr txBox="1">
            <a:spLocks noChangeArrowheads="1"/>
          </p:cNvSpPr>
          <p:nvPr/>
        </p:nvSpPr>
        <p:spPr bwMode="auto">
          <a:xfrm>
            <a:off x="304800" y="4689475"/>
            <a:ext cx="1976438" cy="339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pyknotic (dying) cells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191000" y="5486400"/>
            <a:ext cx="304800" cy="228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33" name="Straight Arrow Connector 32"/>
          <p:cNvCxnSpPr/>
          <p:nvPr/>
        </p:nvCxnSpPr>
        <p:spPr>
          <a:xfrm flipH="1" flipV="1">
            <a:off x="2743200" y="5486400"/>
            <a:ext cx="1447800" cy="1143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2"/>
          <p:cNvSpPr txBox="1">
            <a:spLocks noChangeArrowheads="1"/>
          </p:cNvSpPr>
          <p:nvPr/>
        </p:nvSpPr>
        <p:spPr bwMode="auto">
          <a:xfrm>
            <a:off x="228600" y="3124200"/>
            <a:ext cx="7441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 dirty="0" smtClean="0"/>
              <a:t>ovarian</a:t>
            </a:r>
          </a:p>
          <a:p>
            <a:pPr algn="ctr" eaLnBrk="1" hangingPunct="1"/>
            <a:r>
              <a:rPr lang="en-US" sz="1400" b="1" dirty="0" smtClean="0"/>
              <a:t>artery</a:t>
            </a:r>
            <a:endParaRPr lang="en-US" sz="1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69: Ovary &amp; Oviduct</a:t>
            </a:r>
          </a:p>
        </p:txBody>
      </p:sp>
      <p:pic>
        <p:nvPicPr>
          <p:cNvPr id="4099" name="Snagit_PPTE2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5"/>
          <a:stretch>
            <a:fillRect/>
          </a:stretch>
        </p:blipFill>
        <p:spPr bwMode="auto">
          <a:xfrm>
            <a:off x="0" y="993775"/>
            <a:ext cx="9144000" cy="584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2"/>
          <p:cNvSpPr txBox="1">
            <a:spLocks noChangeArrowheads="1"/>
          </p:cNvSpPr>
          <p:nvPr/>
        </p:nvSpPr>
        <p:spPr bwMode="auto">
          <a:xfrm>
            <a:off x="185738" y="1020763"/>
            <a:ext cx="301625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1</a:t>
            </a:r>
          </a:p>
        </p:txBody>
      </p:sp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4876800" y="1025525"/>
            <a:ext cx="301625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2</a:t>
            </a:r>
          </a:p>
        </p:txBody>
      </p:sp>
      <p:sp>
        <p:nvSpPr>
          <p:cNvPr id="4102" name="TextBox 5"/>
          <p:cNvSpPr txBox="1">
            <a:spLocks noChangeArrowheads="1"/>
          </p:cNvSpPr>
          <p:nvPr/>
        </p:nvSpPr>
        <p:spPr bwMode="auto">
          <a:xfrm>
            <a:off x="185738" y="3959225"/>
            <a:ext cx="301625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3</a:t>
            </a:r>
          </a:p>
        </p:txBody>
      </p:sp>
      <p:sp>
        <p:nvSpPr>
          <p:cNvPr id="4103" name="TextBox 6"/>
          <p:cNvSpPr txBox="1">
            <a:spLocks noChangeArrowheads="1"/>
          </p:cNvSpPr>
          <p:nvPr/>
        </p:nvSpPr>
        <p:spPr bwMode="auto">
          <a:xfrm>
            <a:off x="4887913" y="3940175"/>
            <a:ext cx="301625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03288" y="2081213"/>
            <a:ext cx="358775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1°</a:t>
            </a:r>
          </a:p>
        </p:txBody>
      </p:sp>
      <p:sp>
        <p:nvSpPr>
          <p:cNvPr id="4105" name="TextBox 8"/>
          <p:cNvSpPr txBox="1">
            <a:spLocks noChangeArrowheads="1"/>
          </p:cNvSpPr>
          <p:nvPr/>
        </p:nvSpPr>
        <p:spPr bwMode="auto">
          <a:xfrm>
            <a:off x="3336925" y="2701925"/>
            <a:ext cx="2952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p</a:t>
            </a:r>
          </a:p>
        </p:txBody>
      </p:sp>
      <p:sp>
        <p:nvSpPr>
          <p:cNvPr id="4106" name="TextBox 9"/>
          <p:cNvSpPr txBox="1">
            <a:spLocks noChangeArrowheads="1"/>
          </p:cNvSpPr>
          <p:nvPr/>
        </p:nvSpPr>
        <p:spPr bwMode="auto">
          <a:xfrm>
            <a:off x="2600325" y="1524000"/>
            <a:ext cx="2952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p</a:t>
            </a:r>
          </a:p>
        </p:txBody>
      </p:sp>
      <p:sp>
        <p:nvSpPr>
          <p:cNvPr id="4107" name="TextBox 10"/>
          <p:cNvSpPr txBox="1">
            <a:spLocks noChangeArrowheads="1"/>
          </p:cNvSpPr>
          <p:nvPr/>
        </p:nvSpPr>
        <p:spPr bwMode="auto">
          <a:xfrm>
            <a:off x="3124200" y="2176463"/>
            <a:ext cx="2952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19325" y="3387725"/>
            <a:ext cx="360363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73813" y="2244725"/>
            <a:ext cx="3206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ti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65925" y="1676400"/>
            <a:ext cx="3778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te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78513" y="3017838"/>
            <a:ext cx="3762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gr</a:t>
            </a:r>
          </a:p>
        </p:txBody>
      </p:sp>
      <p:sp>
        <p:nvSpPr>
          <p:cNvPr id="4112" name="TextBox 15"/>
          <p:cNvSpPr txBox="1">
            <a:spLocks noChangeArrowheads="1"/>
          </p:cNvSpPr>
          <p:nvPr/>
        </p:nvSpPr>
        <p:spPr bwMode="auto">
          <a:xfrm>
            <a:off x="1752600" y="4081463"/>
            <a:ext cx="14128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corpus luteum</a:t>
            </a: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6207125" y="4919663"/>
            <a:ext cx="14938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corpus albicans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68: Ovary</a:t>
            </a:r>
          </a:p>
        </p:txBody>
      </p:sp>
      <p:pic>
        <p:nvPicPr>
          <p:cNvPr id="5123" name="Snagit_PPTC1A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6"/>
          <a:stretch>
            <a:fillRect/>
          </a:stretch>
        </p:blipFill>
        <p:spPr bwMode="auto">
          <a:xfrm>
            <a:off x="0" y="777875"/>
            <a:ext cx="9144000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2"/>
          <p:cNvSpPr txBox="1">
            <a:spLocks noChangeArrowheads="1"/>
          </p:cNvSpPr>
          <p:nvPr/>
        </p:nvSpPr>
        <p:spPr bwMode="auto">
          <a:xfrm>
            <a:off x="1371600" y="4343400"/>
            <a:ext cx="3571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1°</a:t>
            </a:r>
          </a:p>
        </p:txBody>
      </p:sp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2533650" y="4876800"/>
            <a:ext cx="2952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/>
              <a:t>p</a:t>
            </a:r>
          </a:p>
        </p:txBody>
      </p:sp>
      <p:sp>
        <p:nvSpPr>
          <p:cNvPr id="5126" name="TextBox 6"/>
          <p:cNvSpPr txBox="1">
            <a:spLocks noChangeArrowheads="1"/>
          </p:cNvSpPr>
          <p:nvPr/>
        </p:nvSpPr>
        <p:spPr bwMode="auto">
          <a:xfrm>
            <a:off x="5029200" y="1905000"/>
            <a:ext cx="10366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2°(atretic)</a:t>
            </a:r>
          </a:p>
        </p:txBody>
      </p:sp>
      <p:sp>
        <p:nvSpPr>
          <p:cNvPr id="5127" name="TextBox 7"/>
          <p:cNvSpPr txBox="1">
            <a:spLocks noChangeArrowheads="1"/>
          </p:cNvSpPr>
          <p:nvPr/>
        </p:nvSpPr>
        <p:spPr bwMode="auto">
          <a:xfrm>
            <a:off x="5715000" y="4343400"/>
            <a:ext cx="3587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2°</a:t>
            </a:r>
          </a:p>
        </p:txBody>
      </p:sp>
      <p:sp>
        <p:nvSpPr>
          <p:cNvPr id="5128" name="TextBox 8"/>
          <p:cNvSpPr txBox="1">
            <a:spLocks noChangeArrowheads="1"/>
          </p:cNvSpPr>
          <p:nvPr/>
        </p:nvSpPr>
        <p:spPr bwMode="auto">
          <a:xfrm>
            <a:off x="7343775" y="2667000"/>
            <a:ext cx="885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1° and p</a:t>
            </a:r>
          </a:p>
        </p:txBody>
      </p:sp>
      <p:sp>
        <p:nvSpPr>
          <p:cNvPr id="5129" name="TextBox 9"/>
          <p:cNvSpPr txBox="1">
            <a:spLocks noChangeArrowheads="1"/>
          </p:cNvSpPr>
          <p:nvPr/>
        </p:nvSpPr>
        <p:spPr bwMode="auto">
          <a:xfrm>
            <a:off x="5029200" y="4876800"/>
            <a:ext cx="371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ca</a:t>
            </a:r>
          </a:p>
        </p:txBody>
      </p:sp>
      <p:sp>
        <p:nvSpPr>
          <p:cNvPr id="5130" name="TextBox 10"/>
          <p:cNvSpPr txBox="1">
            <a:spLocks noChangeArrowheads="1"/>
          </p:cNvSpPr>
          <p:nvPr/>
        </p:nvSpPr>
        <p:spPr bwMode="auto">
          <a:xfrm>
            <a:off x="5181600" y="5376863"/>
            <a:ext cx="3714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ca</a:t>
            </a:r>
          </a:p>
        </p:txBody>
      </p:sp>
      <p:sp>
        <p:nvSpPr>
          <p:cNvPr id="5131" name="TextBox 11"/>
          <p:cNvSpPr txBox="1">
            <a:spLocks noChangeArrowheads="1"/>
          </p:cNvSpPr>
          <p:nvPr/>
        </p:nvSpPr>
        <p:spPr bwMode="auto">
          <a:xfrm>
            <a:off x="5334000" y="5986463"/>
            <a:ext cx="3714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ca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68: Ovary</a:t>
            </a:r>
          </a:p>
        </p:txBody>
      </p:sp>
      <p:pic>
        <p:nvPicPr>
          <p:cNvPr id="6147" name="Snagit_PPT2F9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6"/>
          <a:stretch>
            <a:fillRect/>
          </a:stretch>
        </p:blipFill>
        <p:spPr bwMode="auto">
          <a:xfrm>
            <a:off x="0" y="720725"/>
            <a:ext cx="9144000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1"/>
          <p:cNvSpPr txBox="1">
            <a:spLocks noChangeArrowheads="1"/>
          </p:cNvSpPr>
          <p:nvPr/>
        </p:nvSpPr>
        <p:spPr bwMode="auto">
          <a:xfrm>
            <a:off x="3657600" y="2895600"/>
            <a:ext cx="355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gr</a:t>
            </a:r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4292600" y="3744913"/>
            <a:ext cx="30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ti</a:t>
            </a:r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5181600" y="3810000"/>
            <a:ext cx="355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te</a:t>
            </a:r>
          </a:p>
        </p:txBody>
      </p:sp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3733800" y="5943600"/>
            <a:ext cx="923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600" b="1"/>
              <a:t>corpus</a:t>
            </a:r>
          </a:p>
          <a:p>
            <a:pPr algn="ctr" eaLnBrk="1" hangingPunct="1"/>
            <a:r>
              <a:rPr lang="en-US" sz="1600" b="1"/>
              <a:t>alibicans</a:t>
            </a:r>
          </a:p>
        </p:txBody>
      </p:sp>
      <p:sp>
        <p:nvSpPr>
          <p:cNvPr id="6152" name="TextBox 7"/>
          <p:cNvSpPr txBox="1">
            <a:spLocks noChangeArrowheads="1"/>
          </p:cNvSpPr>
          <p:nvPr/>
        </p:nvSpPr>
        <p:spPr bwMode="auto">
          <a:xfrm>
            <a:off x="7239000" y="4083050"/>
            <a:ext cx="3587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/>
              <a:t>1°</a:t>
            </a: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1676400" y="2555875"/>
            <a:ext cx="37061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/>
              <a:t>2</a:t>
            </a:r>
            <a:r>
              <a:rPr lang="en-US" sz="1600" b="1" dirty="0" smtClean="0"/>
              <a:t>°</a:t>
            </a:r>
            <a:endParaRPr lang="en-US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42506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Slide 47: corpus </a:t>
            </a:r>
            <a:r>
              <a:rPr lang="en-US" b="1" dirty="0" err="1" smtClean="0"/>
              <a:t>luteum</a:t>
            </a:r>
            <a:endParaRPr lang="en-US" b="1" dirty="0" smtClean="0"/>
          </a:p>
        </p:txBody>
      </p:sp>
      <p:pic>
        <p:nvPicPr>
          <p:cNvPr id="7171" name="Snagit_PPTBBA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6"/>
          <a:stretch>
            <a:fillRect/>
          </a:stretch>
        </p:blipFill>
        <p:spPr bwMode="auto">
          <a:xfrm>
            <a:off x="0" y="720725"/>
            <a:ext cx="9144000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2"/>
          <p:cNvSpPr txBox="1">
            <a:spLocks noChangeArrowheads="1"/>
          </p:cNvSpPr>
          <p:nvPr/>
        </p:nvSpPr>
        <p:spPr bwMode="auto">
          <a:xfrm rot="-2637848">
            <a:off x="1697038" y="2068513"/>
            <a:ext cx="1316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b="1"/>
              <a:t>theca lutein</a:t>
            </a:r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4876800" y="3581400"/>
            <a:ext cx="1720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b="1"/>
              <a:t>granulosa lutein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95824" y="425068"/>
            <a:ext cx="44674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i="1" dirty="0" smtClean="0"/>
              <a:t>(see also </a:t>
            </a:r>
            <a:r>
              <a:rPr lang="en-US" sz="1600" i="1" dirty="0" err="1" smtClean="0"/>
              <a:t>UMich</a:t>
            </a:r>
            <a:r>
              <a:rPr lang="en-US" sz="1600" i="1" dirty="0" smtClean="0"/>
              <a:t> slide 236a: </a:t>
            </a:r>
            <a:r>
              <a:rPr lang="en-US" sz="1600" i="1" dirty="0">
                <a:hlinkClick r:id="rId4"/>
              </a:rPr>
              <a:t>WebScope</a:t>
            </a:r>
            <a:r>
              <a:rPr lang="en-US" sz="1600" i="1" dirty="0"/>
              <a:t> </a:t>
            </a:r>
            <a:r>
              <a:rPr lang="en-US" sz="1600" i="1" dirty="0" smtClean="0">
                <a:hlinkClick r:id="rId5"/>
              </a:rPr>
              <a:t>ImageScope</a:t>
            </a:r>
            <a:r>
              <a:rPr lang="en-US" sz="1600" i="1" dirty="0" smtClean="0"/>
              <a:t>)</a:t>
            </a:r>
            <a:endParaRPr lang="en-US" sz="1600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51: Oviduct, isthmus</a:t>
            </a:r>
          </a:p>
        </p:txBody>
      </p:sp>
      <p:pic>
        <p:nvPicPr>
          <p:cNvPr id="8195" name="Snagit_PPTB58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1"/>
          <a:stretch>
            <a:fillRect/>
          </a:stretch>
        </p:blipFill>
        <p:spPr bwMode="auto">
          <a:xfrm>
            <a:off x="0" y="742950"/>
            <a:ext cx="9144000" cy="609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2"/>
          <p:cNvSpPr txBox="1">
            <a:spLocks noChangeArrowheads="1"/>
          </p:cNvSpPr>
          <p:nvPr/>
        </p:nvSpPr>
        <p:spPr bwMode="auto">
          <a:xfrm>
            <a:off x="4191000" y="2754313"/>
            <a:ext cx="8270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mucosa</a:t>
            </a:r>
          </a:p>
        </p:txBody>
      </p:sp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6142038" y="5410200"/>
            <a:ext cx="4873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icm</a:t>
            </a: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7742238" y="6138863"/>
            <a:ext cx="5116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 err="1"/>
              <a:t>o</a:t>
            </a:r>
            <a:r>
              <a:rPr lang="en-US" sz="1600" b="1" dirty="0" err="1" smtClean="0"/>
              <a:t>lm</a:t>
            </a:r>
            <a:endParaRPr lang="en-US" sz="1600" b="1" dirty="0"/>
          </a:p>
        </p:txBody>
      </p:sp>
      <p:sp>
        <p:nvSpPr>
          <p:cNvPr id="8199" name="TextBox 6"/>
          <p:cNvSpPr txBox="1">
            <a:spLocks noChangeArrowheads="1"/>
          </p:cNvSpPr>
          <p:nvPr/>
        </p:nvSpPr>
        <p:spPr bwMode="auto">
          <a:xfrm rot="2953551">
            <a:off x="8488362" y="766763"/>
            <a:ext cx="7223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serosa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914400" y="4953000"/>
            <a:ext cx="2286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01" name="TextBox 9"/>
          <p:cNvSpPr txBox="1">
            <a:spLocks noChangeArrowheads="1"/>
          </p:cNvSpPr>
          <p:nvPr/>
        </p:nvSpPr>
        <p:spPr bwMode="auto">
          <a:xfrm>
            <a:off x="500063" y="4724400"/>
            <a:ext cx="4905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peg</a:t>
            </a:r>
          </a:p>
        </p:txBody>
      </p:sp>
      <p:sp>
        <p:nvSpPr>
          <p:cNvPr id="8202" name="TextBox 10"/>
          <p:cNvSpPr txBox="1">
            <a:spLocks noChangeArrowheads="1"/>
          </p:cNvSpPr>
          <p:nvPr/>
        </p:nvSpPr>
        <p:spPr bwMode="auto">
          <a:xfrm>
            <a:off x="881063" y="4267200"/>
            <a:ext cx="7826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ciliated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143000" y="4549775"/>
            <a:ext cx="152400" cy="2508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877106" y="4331970"/>
            <a:ext cx="424543" cy="45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66: Uterus, proliferative</a:t>
            </a:r>
          </a:p>
        </p:txBody>
      </p:sp>
      <p:pic>
        <p:nvPicPr>
          <p:cNvPr id="9219" name="Snagit_PPT649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7"/>
          <a:stretch>
            <a:fillRect/>
          </a:stretch>
        </p:blipFill>
        <p:spPr bwMode="auto">
          <a:xfrm>
            <a:off x="0" y="763588"/>
            <a:ext cx="9144000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2"/>
          <p:cNvSpPr txBox="1">
            <a:spLocks noChangeArrowheads="1"/>
          </p:cNvSpPr>
          <p:nvPr/>
        </p:nvSpPr>
        <p:spPr bwMode="auto">
          <a:xfrm rot="-196506">
            <a:off x="4224338" y="5834063"/>
            <a:ext cx="12604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perimetrium</a:t>
            </a:r>
          </a:p>
        </p:txBody>
      </p:sp>
      <p:sp>
        <p:nvSpPr>
          <p:cNvPr id="9221" name="TextBox 4"/>
          <p:cNvSpPr txBox="1">
            <a:spLocks noChangeArrowheads="1"/>
          </p:cNvSpPr>
          <p:nvPr/>
        </p:nvSpPr>
        <p:spPr bwMode="auto">
          <a:xfrm rot="-357438">
            <a:off x="4191000" y="4876800"/>
            <a:ext cx="1293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myometrium</a:t>
            </a:r>
          </a:p>
        </p:txBody>
      </p:sp>
      <p:sp>
        <p:nvSpPr>
          <p:cNvPr id="9222" name="TextBox 5"/>
          <p:cNvSpPr txBox="1">
            <a:spLocks noChangeArrowheads="1"/>
          </p:cNvSpPr>
          <p:nvPr/>
        </p:nvSpPr>
        <p:spPr bwMode="auto">
          <a:xfrm rot="-357438">
            <a:off x="4310063" y="3952875"/>
            <a:ext cx="13589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endometrium</a:t>
            </a:r>
          </a:p>
        </p:txBody>
      </p:sp>
      <p:sp>
        <p:nvSpPr>
          <p:cNvPr id="9223" name="TextBox 6"/>
          <p:cNvSpPr txBox="1">
            <a:spLocks noChangeArrowheads="1"/>
          </p:cNvSpPr>
          <p:nvPr/>
        </p:nvSpPr>
        <p:spPr bwMode="auto">
          <a:xfrm rot="-362508">
            <a:off x="3826441" y="2900462"/>
            <a:ext cx="128791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 dirty="0"/>
              <a:t>stratum </a:t>
            </a:r>
            <a:r>
              <a:rPr lang="en-US" sz="1400" b="1" dirty="0" err="1" smtClean="0"/>
              <a:t>basale</a:t>
            </a:r>
            <a:endParaRPr lang="en-US" sz="1400" b="1" dirty="0"/>
          </a:p>
        </p:txBody>
      </p:sp>
      <p:sp>
        <p:nvSpPr>
          <p:cNvPr id="9224" name="TextBox 7"/>
          <p:cNvSpPr txBox="1">
            <a:spLocks noChangeArrowheads="1"/>
          </p:cNvSpPr>
          <p:nvPr/>
        </p:nvSpPr>
        <p:spPr bwMode="auto">
          <a:xfrm rot="-362508">
            <a:off x="3795297" y="3281462"/>
            <a:ext cx="165500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 dirty="0"/>
              <a:t>stratum </a:t>
            </a:r>
            <a:r>
              <a:rPr lang="en-US" sz="1400" b="1" dirty="0" err="1" smtClean="0"/>
              <a:t>functionale</a:t>
            </a:r>
            <a:endParaRPr lang="en-US" sz="1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41: uterus, proliferative</a:t>
            </a:r>
          </a:p>
        </p:txBody>
      </p:sp>
      <p:pic>
        <p:nvPicPr>
          <p:cNvPr id="10243" name="Snagit_PPT20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6"/>
          <a:stretch>
            <a:fillRect/>
          </a:stretch>
        </p:blipFill>
        <p:spPr bwMode="auto">
          <a:xfrm>
            <a:off x="15875" y="752475"/>
            <a:ext cx="91440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2"/>
          <p:cNvSpPr txBox="1">
            <a:spLocks noChangeArrowheads="1"/>
          </p:cNvSpPr>
          <p:nvPr/>
        </p:nvSpPr>
        <p:spPr bwMode="auto">
          <a:xfrm>
            <a:off x="4114800" y="1828800"/>
            <a:ext cx="140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myometrium</a:t>
            </a:r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3886200" y="5715000"/>
            <a:ext cx="1479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endometrium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67: uterus, early secretory</a:t>
            </a:r>
          </a:p>
        </p:txBody>
      </p:sp>
      <p:pic>
        <p:nvPicPr>
          <p:cNvPr id="11267" name="Snagit_PPTF6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>
            <a:fillRect/>
          </a:stretch>
        </p:blipFill>
        <p:spPr bwMode="auto">
          <a:xfrm>
            <a:off x="0" y="741363"/>
            <a:ext cx="9144000" cy="611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2"/>
          <p:cNvSpPr txBox="1">
            <a:spLocks noChangeArrowheads="1"/>
          </p:cNvSpPr>
          <p:nvPr/>
        </p:nvSpPr>
        <p:spPr bwMode="auto">
          <a:xfrm>
            <a:off x="3886200" y="2971800"/>
            <a:ext cx="13350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endometrium</a:t>
            </a: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5638800" y="741363"/>
            <a:ext cx="1266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myometrium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6340475" y="6172200"/>
            <a:ext cx="701675" cy="76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1" name="TextBox 7"/>
          <p:cNvSpPr txBox="1">
            <a:spLocks noChangeArrowheads="1"/>
          </p:cNvSpPr>
          <p:nvPr/>
        </p:nvSpPr>
        <p:spPr bwMode="auto">
          <a:xfrm>
            <a:off x="7010400" y="6096000"/>
            <a:ext cx="14525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/>
              <a:t>luminal surface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305: uterus, early secretory</a:t>
            </a:r>
          </a:p>
        </p:txBody>
      </p:sp>
      <p:pic>
        <p:nvPicPr>
          <p:cNvPr id="12291" name="Snagit_PPT6B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69"/>
          <a:stretch>
            <a:fillRect/>
          </a:stretch>
        </p:blipFill>
        <p:spPr bwMode="auto">
          <a:xfrm>
            <a:off x="0" y="776288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43000" y="2514600"/>
            <a:ext cx="1358900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endometrium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19800" y="2493963"/>
            <a:ext cx="1293813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myometrium</a:t>
            </a:r>
          </a:p>
        </p:txBody>
      </p:sp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5919788" y="4873625"/>
            <a:ext cx="2730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uterine gland: note basal glycogen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457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9: cervix</a:t>
            </a:r>
          </a:p>
        </p:txBody>
      </p:sp>
      <p:pic>
        <p:nvPicPr>
          <p:cNvPr id="13315" name="Snagit_PPT87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>
            <a:fillRect/>
          </a:stretch>
        </p:blipFill>
        <p:spPr bwMode="auto">
          <a:xfrm>
            <a:off x="0" y="741363"/>
            <a:ext cx="9144000" cy="611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2"/>
          <p:cNvSpPr txBox="1">
            <a:spLocks noChangeArrowheads="1"/>
          </p:cNvSpPr>
          <p:nvPr/>
        </p:nvSpPr>
        <p:spPr bwMode="auto">
          <a:xfrm>
            <a:off x="2438400" y="2362200"/>
            <a:ext cx="1293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myometrium</a:t>
            </a:r>
          </a:p>
        </p:txBody>
      </p:sp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2668588" y="3624263"/>
            <a:ext cx="13589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endometrium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257800" y="3624263"/>
            <a:ext cx="304800" cy="1682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562600" y="3624263"/>
            <a:ext cx="609600" cy="117633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0" name="TextBox 9"/>
          <p:cNvSpPr txBox="1">
            <a:spLocks noChangeArrowheads="1"/>
          </p:cNvSpPr>
          <p:nvPr/>
        </p:nvSpPr>
        <p:spPr bwMode="auto">
          <a:xfrm>
            <a:off x="5181600" y="3319463"/>
            <a:ext cx="14303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cervical glands</a:t>
            </a:r>
          </a:p>
        </p:txBody>
      </p:sp>
      <p:sp>
        <p:nvSpPr>
          <p:cNvPr id="13321" name="TextBox 10"/>
          <p:cNvSpPr txBox="1">
            <a:spLocks noChangeArrowheads="1"/>
          </p:cNvSpPr>
          <p:nvPr/>
        </p:nvSpPr>
        <p:spPr bwMode="auto">
          <a:xfrm rot="-799622">
            <a:off x="860425" y="1577975"/>
            <a:ext cx="1260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perimetrium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8229600" y="3624263"/>
            <a:ext cx="76200" cy="33813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3" name="TextBox 13"/>
          <p:cNvSpPr txBox="1">
            <a:spLocks noChangeArrowheads="1"/>
          </p:cNvSpPr>
          <p:nvPr/>
        </p:nvSpPr>
        <p:spPr bwMode="auto">
          <a:xfrm>
            <a:off x="7924800" y="3124200"/>
            <a:ext cx="7572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vaginal</a:t>
            </a:r>
          </a:p>
          <a:p>
            <a:pPr algn="ctr" eaLnBrk="1" hangingPunct="1"/>
            <a:r>
              <a:rPr lang="en-US" sz="1400" b="1"/>
              <a:t>mucosa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48723" y="425068"/>
            <a:ext cx="43616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i="1" dirty="0" smtClean="0"/>
              <a:t>(see also </a:t>
            </a:r>
            <a:r>
              <a:rPr lang="en-US" sz="1600" i="1" dirty="0" err="1" smtClean="0"/>
              <a:t>UMich</a:t>
            </a:r>
            <a:r>
              <a:rPr lang="en-US" sz="1600" i="1" dirty="0" smtClean="0"/>
              <a:t> slide 249: </a:t>
            </a:r>
            <a:r>
              <a:rPr lang="en-US" sz="1600" i="1" dirty="0">
                <a:hlinkClick r:id="rId4"/>
              </a:rPr>
              <a:t>WebScope</a:t>
            </a:r>
            <a:r>
              <a:rPr lang="en-US" sz="1600" i="1" dirty="0"/>
              <a:t> </a:t>
            </a:r>
            <a:r>
              <a:rPr lang="en-US" sz="1600" i="1" dirty="0" smtClean="0">
                <a:hlinkClick r:id="rId5"/>
              </a:rPr>
              <a:t>ImageScope</a:t>
            </a:r>
            <a:r>
              <a:rPr lang="en-US" sz="1600" i="1" dirty="0" smtClean="0"/>
              <a:t>)</a:t>
            </a:r>
            <a:endParaRPr lang="en-US" sz="16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7550"/>
          </a:xfrm>
        </p:spPr>
        <p:txBody>
          <a:bodyPr/>
          <a:lstStyle/>
          <a:p>
            <a:pPr eaLnBrk="1" hangingPunct="1"/>
            <a:r>
              <a:rPr lang="en-US" sz="4000" dirty="0" smtClean="0"/>
              <a:t>Slide 99: lactating mammary gland</a:t>
            </a:r>
          </a:p>
        </p:txBody>
      </p:sp>
      <p:pic>
        <p:nvPicPr>
          <p:cNvPr id="14339" name="Snagit_PPTB7E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12"/>
          <a:stretch>
            <a:fillRect/>
          </a:stretch>
        </p:blipFill>
        <p:spPr bwMode="auto">
          <a:xfrm>
            <a:off x="0" y="71755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4186237" y="3756183"/>
            <a:ext cx="771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dirty="0"/>
              <a:t>lobule</a:t>
            </a:r>
          </a:p>
        </p:txBody>
      </p:sp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7045325" y="4602163"/>
            <a:ext cx="4476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ied</a:t>
            </a:r>
          </a:p>
        </p:txBody>
      </p:sp>
      <p:sp>
        <p:nvSpPr>
          <p:cNvPr id="14342" name="TextBox 5"/>
          <p:cNvSpPr txBox="1">
            <a:spLocks noChangeArrowheads="1"/>
          </p:cNvSpPr>
          <p:nvPr/>
        </p:nvSpPr>
        <p:spPr bwMode="auto">
          <a:xfrm>
            <a:off x="1066800" y="2773363"/>
            <a:ext cx="4476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ied</a:t>
            </a: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1454150" y="4940300"/>
            <a:ext cx="4460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600" b="1"/>
              <a:t>iad</a:t>
            </a:r>
          </a:p>
        </p:txBody>
      </p:sp>
      <p:sp>
        <p:nvSpPr>
          <p:cNvPr id="2" name="Rectangle 1"/>
          <p:cNvSpPr/>
          <p:nvPr/>
        </p:nvSpPr>
        <p:spPr>
          <a:xfrm>
            <a:off x="4648200" y="2895600"/>
            <a:ext cx="448664" cy="4384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/>
          <a:lstStyle/>
          <a:p>
            <a:r>
              <a:rPr lang="en-US" sz="4000" dirty="0" smtClean="0"/>
              <a:t>Slide 314: ovulating ovary, cat </a:t>
            </a:r>
            <a:endParaRPr lang="en-US" sz="4000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" t="9883" r="1437" b="3901"/>
          <a:stretch/>
        </p:blipFill>
        <p:spPr bwMode="auto">
          <a:xfrm>
            <a:off x="0" y="533400"/>
            <a:ext cx="9144000" cy="631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2450" y="6124575"/>
            <a:ext cx="2696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g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28725" y="4924425"/>
            <a:ext cx="324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cr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237972" y="4552950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7260" y="3657600"/>
            <a:ext cx="1415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ovulating follicle</a:t>
            </a:r>
            <a:endParaRPr lang="en-US" sz="1400" b="1" dirty="0"/>
          </a:p>
        </p:txBody>
      </p:sp>
      <p:sp>
        <p:nvSpPr>
          <p:cNvPr id="8" name="Rectangle 7"/>
          <p:cNvSpPr/>
          <p:nvPr/>
        </p:nvSpPr>
        <p:spPr>
          <a:xfrm>
            <a:off x="3780031" y="3905251"/>
            <a:ext cx="449069" cy="5223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788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276</Words>
  <Application>Microsoft Office PowerPoint</Application>
  <PresentationFormat>On-screen Show (4:3)</PresentationFormat>
  <Paragraphs>365</Paragraphs>
  <Slides>14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69: Ovary &amp; Oviduct</vt:lpstr>
      <vt:lpstr>Slide 69: Ovary &amp; Oviduct</vt:lpstr>
      <vt:lpstr>Slide 69: Ovary &amp; Oviduct</vt:lpstr>
      <vt:lpstr>Slide 68: Ovary</vt:lpstr>
      <vt:lpstr>Slide 68: Ovary</vt:lpstr>
      <vt:lpstr>Slide 47: corpus luteum</vt:lpstr>
      <vt:lpstr>Slide 51: Oviduct, isthmus</vt:lpstr>
      <vt:lpstr>Slide 66: Uterus, proliferative</vt:lpstr>
      <vt:lpstr>Slide 41: uterus, proliferative</vt:lpstr>
      <vt:lpstr>Slide 67: uterus, early secretory</vt:lpstr>
      <vt:lpstr>Slide 305: uterus, early secretory</vt:lpstr>
      <vt:lpstr>Slide 9: cervix</vt:lpstr>
      <vt:lpstr>Slide 99: lactating mammary gland</vt:lpstr>
      <vt:lpstr>Slide 314: ovulating ovary, cat </vt:lpstr>
    </vt:vector>
  </TitlesOfParts>
  <Company>Duke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69: Ovary &amp; Oviduct</dc:title>
  <dc:creator>J. Matthew Velkey</dc:creator>
  <cp:lastModifiedBy>Matthew Velkey</cp:lastModifiedBy>
  <cp:revision>24</cp:revision>
  <dcterms:created xsi:type="dcterms:W3CDTF">2011-12-02T07:37:39Z</dcterms:created>
  <dcterms:modified xsi:type="dcterms:W3CDTF">2014-12-04T13:47:03Z</dcterms:modified>
</cp:coreProperties>
</file>