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57" r:id="rId4"/>
    <p:sldId id="268" r:id="rId5"/>
    <p:sldId id="269" r:id="rId6"/>
    <p:sldId id="258" r:id="rId7"/>
    <p:sldId id="266" r:id="rId8"/>
    <p:sldId id="259" r:id="rId9"/>
    <p:sldId id="271" r:id="rId10"/>
    <p:sldId id="260" r:id="rId11"/>
    <p:sldId id="261" r:id="rId12"/>
    <p:sldId id="262" r:id="rId13"/>
    <p:sldId id="264" r:id="rId14"/>
    <p:sldId id="263" r:id="rId15"/>
    <p:sldId id="272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8" d="100"/>
          <a:sy n="88" d="100"/>
        </p:scale>
        <p:origin x="-8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E3467-A36E-4064-9D53-8512F566CBB7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9AEB-5267-47FC-AE31-048E4F56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IELD=</a:t>
            </a:r>
            <a:r>
              <a:rPr lang="en-US" dirty="0" err="1" smtClean="0"/>
              <a:t>INTERlobular</a:t>
            </a:r>
            <a:r>
              <a:rPr lang="en-US" baseline="0" dirty="0" smtClean="0"/>
              <a:t> duct	ICD=intercalated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cells 	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=serous cells</a:t>
            </a:r>
          </a:p>
          <a:p>
            <a:r>
              <a:rPr lang="en-US" baseline="0" dirty="0" err="1" smtClean="0"/>
              <a:t>StrD</a:t>
            </a:r>
            <a:r>
              <a:rPr lang="en-US" baseline="0" dirty="0" smtClean="0"/>
              <a:t>=striated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bc</a:t>
            </a:r>
            <a:r>
              <a:rPr lang="en-US" dirty="0" smtClean="0"/>
              <a:t>=bile </a:t>
            </a:r>
            <a:r>
              <a:rPr lang="en-US" dirty="0" err="1" smtClean="0"/>
              <a:t>canaliculus</a:t>
            </a:r>
            <a:r>
              <a:rPr lang="en-US" dirty="0" smtClean="0"/>
              <a:t>	</a:t>
            </a:r>
            <a:r>
              <a:rPr lang="en-US" dirty="0" err="1" smtClean="0"/>
              <a:t>ec</a:t>
            </a:r>
            <a:r>
              <a:rPr lang="en-US" dirty="0" smtClean="0"/>
              <a:t>=endothelial </a:t>
            </a:r>
            <a:r>
              <a:rPr lang="en-US" dirty="0" smtClean="0"/>
              <a:t>cell	</a:t>
            </a:r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dirty="0" smtClean="0"/>
              <a:t> cell	s=sinusoid		</a:t>
            </a:r>
            <a:endParaRPr lang="en-US" dirty="0" smtClean="0"/>
          </a:p>
          <a:p>
            <a:r>
              <a:rPr lang="en-US" dirty="0" err="1" smtClean="0"/>
              <a:t>sD</a:t>
            </a:r>
            <a:r>
              <a:rPr lang="en-US" dirty="0" smtClean="0"/>
              <a:t>=space</a:t>
            </a:r>
            <a:r>
              <a:rPr lang="en-US" baseline="0" dirty="0" smtClean="0"/>
              <a:t> </a:t>
            </a:r>
            <a:r>
              <a:rPr lang="en-US" baseline="0" dirty="0" smtClean="0"/>
              <a:t>of </a:t>
            </a:r>
            <a:r>
              <a:rPr lang="en-US" baseline="0" dirty="0" err="1" smtClean="0"/>
              <a:t>Disse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</a:t>
            </a:r>
            <a:r>
              <a:rPr lang="en-US" dirty="0" smtClean="0"/>
              <a:t>Epithelial</a:t>
            </a:r>
            <a:r>
              <a:rPr lang="en-US" baseline="0" dirty="0" smtClean="0"/>
              <a:t> lining is a uniform population of simple columnar cells with </a:t>
            </a:r>
            <a:r>
              <a:rPr lang="en-US" baseline="0" smtClean="0"/>
              <a:t>microvilli (no </a:t>
            </a:r>
            <a:r>
              <a:rPr lang="en-US" baseline="0" dirty="0" smtClean="0"/>
              <a:t>goblet cells). </a:t>
            </a:r>
            <a:r>
              <a:rPr lang="en-US" b="1" u="sng" dirty="0" smtClean="0"/>
              <a:t>NO </a:t>
            </a:r>
            <a:r>
              <a:rPr lang="en-US" b="1" u="sng" dirty="0" err="1" smtClean="0"/>
              <a:t>muscularis</a:t>
            </a:r>
            <a:r>
              <a:rPr lang="en-US" b="1" u="sng" dirty="0" smtClean="0"/>
              <a:t> mucosae</a:t>
            </a:r>
            <a:r>
              <a:rPr lang="en-US" b="1" dirty="0" smtClean="0"/>
              <a:t> </a:t>
            </a:r>
            <a:r>
              <a:rPr lang="en-US" dirty="0" smtClean="0"/>
              <a:t>or </a:t>
            </a:r>
            <a:r>
              <a:rPr lang="en-US" b="1" u="sng" dirty="0" err="1" smtClean="0"/>
              <a:t>submucosa</a:t>
            </a:r>
            <a:r>
              <a:rPr lang="en-US" dirty="0" smtClean="0"/>
              <a:t>; outermost</a:t>
            </a:r>
            <a:r>
              <a:rPr lang="en-US" baseline="0" dirty="0" smtClean="0"/>
              <a:t> layer is an </a:t>
            </a:r>
            <a:r>
              <a:rPr lang="en-US" b="1" baseline="0" dirty="0" smtClean="0"/>
              <a:t>adventitia</a:t>
            </a:r>
            <a:r>
              <a:rPr lang="en-US" baseline="0" dirty="0" smtClean="0"/>
              <a:t> where the gallbladder is applied to the liver and a </a:t>
            </a:r>
            <a:r>
              <a:rPr lang="en-US" b="1" baseline="0" dirty="0" smtClean="0"/>
              <a:t>serosa</a:t>
            </a:r>
            <a:r>
              <a:rPr lang="en-US" baseline="0" dirty="0" smtClean="0"/>
              <a:t> where the gallbladder faces the peritoneal cavity.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IELD=</a:t>
            </a:r>
            <a:r>
              <a:rPr lang="en-US" dirty="0" err="1" smtClean="0"/>
              <a:t>INTERlobular</a:t>
            </a:r>
            <a:r>
              <a:rPr lang="en-US" baseline="0" dirty="0" smtClean="0"/>
              <a:t> duct	ICD=intercalated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cells 	</a:t>
            </a:r>
            <a:r>
              <a:rPr lang="en-US" baseline="0" dirty="0" err="1" smtClean="0"/>
              <a:t>myoE</a:t>
            </a:r>
            <a:r>
              <a:rPr lang="en-US" baseline="0" dirty="0" smtClean="0"/>
              <a:t>=</a:t>
            </a:r>
            <a:r>
              <a:rPr lang="en-US" baseline="0" dirty="0" err="1" smtClean="0"/>
              <a:t>myoepithelial</a:t>
            </a:r>
            <a:r>
              <a:rPr lang="en-US" baseline="0" dirty="0" smtClean="0"/>
              <a:t> cell</a:t>
            </a:r>
          </a:p>
          <a:p>
            <a:r>
              <a:rPr lang="en-US" baseline="0" dirty="0" err="1" smtClean="0"/>
              <a:t>Ser</a:t>
            </a:r>
            <a:r>
              <a:rPr lang="en-US" baseline="0" dirty="0" smtClean="0"/>
              <a:t>=serous cells	</a:t>
            </a:r>
            <a:r>
              <a:rPr lang="en-US" baseline="0" dirty="0" err="1" smtClean="0"/>
              <a:t>StrD</a:t>
            </a:r>
            <a:r>
              <a:rPr lang="en-US" baseline="0" dirty="0" smtClean="0"/>
              <a:t>=striated </a:t>
            </a:r>
            <a:r>
              <a:rPr lang="en-US" baseline="0" dirty="0" smtClean="0"/>
              <a:t>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Parotid</a:t>
            </a:r>
            <a:r>
              <a:rPr lang="en-US" baseline="0" dirty="0" smtClean="0"/>
              <a:t> gland:		Sublingual gland:</a:t>
            </a:r>
            <a:endParaRPr lang="en-US" dirty="0" smtClean="0"/>
          </a:p>
          <a:p>
            <a:r>
              <a:rPr lang="en-US" dirty="0" err="1" smtClean="0"/>
              <a:t>aci</a:t>
            </a:r>
            <a:r>
              <a:rPr lang="en-US" dirty="0" smtClean="0"/>
              <a:t>=</a:t>
            </a:r>
            <a:r>
              <a:rPr lang="en-US" baseline="0" dirty="0" smtClean="0"/>
              <a:t>serous </a:t>
            </a:r>
            <a:r>
              <a:rPr lang="en-US" baseline="0" dirty="0" err="1" smtClean="0"/>
              <a:t>acinous</a:t>
            </a:r>
            <a:r>
              <a:rPr lang="en-US" baseline="0" dirty="0" smtClean="0"/>
              <a:t>		</a:t>
            </a:r>
            <a:r>
              <a:rPr lang="en-US" baseline="0" dirty="0" err="1" smtClean="0"/>
              <a:t>IaD</a:t>
            </a:r>
            <a:r>
              <a:rPr lang="en-US" baseline="0" dirty="0" smtClean="0"/>
              <a:t>=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 duct (NON-striated)</a:t>
            </a:r>
          </a:p>
          <a:p>
            <a:r>
              <a:rPr lang="en-US" baseline="0" dirty="0" err="1" smtClean="0"/>
              <a:t>icd</a:t>
            </a:r>
            <a:r>
              <a:rPr lang="en-US" baseline="0" dirty="0" smtClean="0"/>
              <a:t>=intercalated 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 duct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</a:t>
            </a:r>
            <a:r>
              <a:rPr lang="en-US" baseline="0" dirty="0" err="1" smtClean="0"/>
              <a:t>acinus</a:t>
            </a:r>
            <a:endParaRPr lang="en-US" baseline="0" dirty="0" smtClean="0"/>
          </a:p>
          <a:p>
            <a:r>
              <a:rPr lang="en-US" baseline="0" dirty="0" err="1" smtClean="0"/>
              <a:t>StD</a:t>
            </a:r>
            <a:r>
              <a:rPr lang="en-US" baseline="0" dirty="0" smtClean="0"/>
              <a:t>=striated duct		</a:t>
            </a:r>
            <a:r>
              <a:rPr lang="en-US" baseline="0" dirty="0" err="1" smtClean="0"/>
              <a:t>sdl</a:t>
            </a:r>
            <a:r>
              <a:rPr lang="en-US" baseline="0" dirty="0" smtClean="0"/>
              <a:t>=serous </a:t>
            </a:r>
            <a:r>
              <a:rPr lang="en-US" baseline="0" dirty="0" err="1" smtClean="0"/>
              <a:t>demilune</a:t>
            </a:r>
            <a:endParaRPr lang="en-US" baseline="0" dirty="0" smtClean="0"/>
          </a:p>
          <a:p>
            <a:r>
              <a:rPr lang="en-US" baseline="0" dirty="0" smtClean="0"/>
              <a:t>			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=serous </a:t>
            </a:r>
            <a:r>
              <a:rPr lang="en-US" baseline="0" dirty="0" err="1" smtClean="0"/>
              <a:t>acinus</a:t>
            </a:r>
            <a:endParaRPr lang="en-US" baseline="0" dirty="0" smtClean="0"/>
          </a:p>
          <a:p>
            <a:r>
              <a:rPr lang="en-US" baseline="0" dirty="0" smtClean="0"/>
              <a:t>			s-m=</a:t>
            </a:r>
            <a:r>
              <a:rPr lang="en-US" baseline="0" dirty="0" err="1" smtClean="0"/>
              <a:t>sero</a:t>
            </a:r>
            <a:r>
              <a:rPr lang="en-US" baseline="0" dirty="0" smtClean="0"/>
              <a:t>-mucous </a:t>
            </a:r>
            <a:r>
              <a:rPr lang="en-US" baseline="0" dirty="0" err="1" smtClean="0"/>
              <a:t>acini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8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AC=</a:t>
            </a:r>
            <a:r>
              <a:rPr lang="en-US" dirty="0" err="1" smtClean="0"/>
              <a:t>acinar</a:t>
            </a:r>
            <a:r>
              <a:rPr lang="en-US" dirty="0" smtClean="0"/>
              <a:t> cells 	CA=</a:t>
            </a:r>
            <a:r>
              <a:rPr lang="en-US" dirty="0" err="1" smtClean="0"/>
              <a:t>centroacinar</a:t>
            </a:r>
            <a:r>
              <a:rPr lang="en-US" dirty="0" smtClean="0"/>
              <a:t> cells	ICD=intercalated duct (</a:t>
            </a:r>
            <a:r>
              <a:rPr lang="en-US" dirty="0" err="1" smtClean="0"/>
              <a:t>intralobular</a:t>
            </a:r>
            <a:r>
              <a:rPr lang="en-US" dirty="0" smtClean="0"/>
              <a:t>)	</a:t>
            </a:r>
            <a:r>
              <a:rPr lang="en-US" dirty="0" err="1" smtClean="0"/>
              <a:t>IsL</a:t>
            </a:r>
            <a:r>
              <a:rPr lang="en-US" dirty="0" smtClean="0"/>
              <a:t>=Islet</a:t>
            </a:r>
            <a:r>
              <a:rPr lang="en-US" baseline="0" dirty="0" smtClean="0"/>
              <a:t> of Langerhans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ac=</a:t>
            </a:r>
            <a:r>
              <a:rPr lang="en-US" dirty="0" err="1" smtClean="0"/>
              <a:t>acinar</a:t>
            </a:r>
            <a:r>
              <a:rPr lang="en-US" dirty="0" smtClean="0"/>
              <a:t> cells 	</a:t>
            </a:r>
            <a:r>
              <a:rPr lang="en-US" dirty="0" err="1" smtClean="0"/>
              <a:t>ca</a:t>
            </a:r>
            <a:r>
              <a:rPr lang="en-US" dirty="0" smtClean="0"/>
              <a:t>=</a:t>
            </a:r>
            <a:r>
              <a:rPr lang="en-US" dirty="0" err="1" smtClean="0"/>
              <a:t>centroacinar</a:t>
            </a:r>
            <a:r>
              <a:rPr lang="en-US" dirty="0" smtClean="0"/>
              <a:t> cells	</a:t>
            </a:r>
            <a:r>
              <a:rPr lang="en-US" dirty="0" err="1" smtClean="0"/>
              <a:t>IaD</a:t>
            </a:r>
            <a:r>
              <a:rPr lang="en-US" dirty="0" smtClean="0"/>
              <a:t>=</a:t>
            </a:r>
            <a:r>
              <a:rPr lang="en-US" dirty="0" err="1" smtClean="0"/>
              <a:t>intralobular</a:t>
            </a:r>
            <a:r>
              <a:rPr lang="en-US" dirty="0" smtClean="0"/>
              <a:t> duct	</a:t>
            </a:r>
            <a:r>
              <a:rPr lang="en-US" dirty="0" err="1" smtClean="0"/>
              <a:t>icd</a:t>
            </a:r>
            <a:r>
              <a:rPr lang="en-US" dirty="0" smtClean="0"/>
              <a:t>=intercalated </a:t>
            </a:r>
            <a:r>
              <a:rPr lang="en-US" dirty="0" smtClean="0"/>
              <a:t>duct (</a:t>
            </a:r>
            <a:r>
              <a:rPr lang="en-US" dirty="0" err="1" smtClean="0"/>
              <a:t>intralobular</a:t>
            </a:r>
            <a:r>
              <a:rPr lang="en-US" dirty="0" smtClean="0"/>
              <a:t>)	</a:t>
            </a:r>
            <a:endParaRPr lang="en-US" dirty="0" smtClean="0"/>
          </a:p>
          <a:p>
            <a:r>
              <a:rPr lang="en-US" dirty="0" smtClean="0"/>
              <a:t>IELD=interlobular duct	</a:t>
            </a:r>
            <a:r>
              <a:rPr lang="en-US" dirty="0" err="1" smtClean="0"/>
              <a:t>IsL</a:t>
            </a:r>
            <a:r>
              <a:rPr lang="en-US" dirty="0" smtClean="0"/>
              <a:t>=Islet</a:t>
            </a:r>
            <a:r>
              <a:rPr lang="en-US" baseline="0" dirty="0" smtClean="0"/>
              <a:t> </a:t>
            </a:r>
            <a:r>
              <a:rPr lang="en-US" baseline="0" dirty="0" smtClean="0"/>
              <a:t>of </a:t>
            </a:r>
            <a:r>
              <a:rPr lang="en-US" baseline="0" dirty="0" smtClean="0"/>
              <a:t>Langerhans	PD=pancreatic </a:t>
            </a:r>
            <a:r>
              <a:rPr lang="en-US" baseline="0" dirty="0" smtClean="0"/>
              <a:t>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a=branch of hepatic artery		cv=central vein	d=bile duct		</a:t>
            </a:r>
            <a:r>
              <a:rPr lang="en-US" dirty="0" err="1" smtClean="0"/>
              <a:t>Hep</a:t>
            </a:r>
            <a:r>
              <a:rPr lang="en-US" dirty="0" smtClean="0"/>
              <a:t>=hepatocytes</a:t>
            </a:r>
          </a:p>
          <a:p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baseline="0" dirty="0" smtClean="0"/>
              <a:t> cell		s=sinusoid		v=branch of portal 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a=branch</a:t>
            </a:r>
            <a:r>
              <a:rPr lang="en-US" baseline="0" dirty="0" smtClean="0"/>
              <a:t> of hepatic artery		cv=central vein	d=bile duct		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=portal tract</a:t>
            </a:r>
          </a:p>
          <a:p>
            <a:r>
              <a:rPr lang="en-US" baseline="0" dirty="0" err="1" smtClean="0"/>
              <a:t>sublv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sublobular</a:t>
            </a:r>
            <a:r>
              <a:rPr lang="en-US" baseline="0" dirty="0" smtClean="0"/>
              <a:t> vein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bc</a:t>
            </a:r>
            <a:r>
              <a:rPr lang="en-US" dirty="0" smtClean="0"/>
              <a:t>=bile </a:t>
            </a:r>
            <a:r>
              <a:rPr lang="en-US" dirty="0" err="1" smtClean="0"/>
              <a:t>canaliculi</a:t>
            </a:r>
            <a:r>
              <a:rPr lang="en-US" dirty="0" smtClean="0"/>
              <a:t>	cv=central vein	</a:t>
            </a:r>
            <a:r>
              <a:rPr lang="en-US" dirty="0" err="1" smtClean="0"/>
              <a:t>ec</a:t>
            </a:r>
            <a:r>
              <a:rPr lang="en-US" dirty="0" smtClean="0"/>
              <a:t>=endothelial cell	</a:t>
            </a:r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dirty="0" smtClean="0"/>
              <a:t> cell</a:t>
            </a:r>
          </a:p>
          <a:p>
            <a:r>
              <a:rPr lang="en-US" dirty="0" smtClean="0"/>
              <a:t>s=sinusoid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4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a=hepatic artery (branch)		BD=larger bile duct	cv=central vein	d=bile duct</a:t>
            </a:r>
          </a:p>
          <a:p>
            <a:r>
              <a:rPr lang="en-US" dirty="0" err="1" smtClean="0"/>
              <a:t>pt</a:t>
            </a:r>
            <a:r>
              <a:rPr lang="en-US" dirty="0" smtClean="0"/>
              <a:t>=portal tract</a:t>
            </a:r>
          </a:p>
          <a:p>
            <a:r>
              <a:rPr lang="en-US" dirty="0" smtClean="0"/>
              <a:t>v=portal</a:t>
            </a:r>
            <a:r>
              <a:rPr lang="en-US" baseline="0" dirty="0" smtClean="0"/>
              <a:t> vein (branch)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4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6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4A30-E624-484F-B900-A5983FCE5A7F}" type="datetimeFigureOut">
              <a:rPr lang="en-US" smtClean="0"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Salivary Glands: Key Features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(from Dr. </a:t>
            </a:r>
            <a:r>
              <a:rPr lang="en-US" sz="2000" dirty="0" err="1" smtClean="0"/>
              <a:t>Carbrey’s</a:t>
            </a:r>
            <a:r>
              <a:rPr lang="en-US" sz="2000" dirty="0" smtClean="0"/>
              <a:t> notes)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Distinguished </a:t>
            </a:r>
            <a:r>
              <a:rPr lang="en-US" b="1" dirty="0"/>
              <a:t>by the cell type in the </a:t>
            </a:r>
            <a:r>
              <a:rPr lang="en-US" b="1" dirty="0" err="1"/>
              <a:t>acini</a:t>
            </a:r>
            <a:endParaRPr lang="en-US" dirty="0"/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secretory </a:t>
            </a:r>
            <a:r>
              <a:rPr lang="en-US" dirty="0"/>
              <a:t>cells surrounded by </a:t>
            </a:r>
            <a:r>
              <a:rPr lang="en-US" dirty="0" err="1"/>
              <a:t>myoepithelial</a:t>
            </a:r>
            <a:r>
              <a:rPr lang="en-US" dirty="0"/>
              <a:t> cells</a:t>
            </a:r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plasma </a:t>
            </a:r>
            <a:r>
              <a:rPr lang="en-US" dirty="0"/>
              <a:t>cells outside of </a:t>
            </a:r>
            <a:r>
              <a:rPr lang="en-US" dirty="0" err="1"/>
              <a:t>acini</a:t>
            </a:r>
            <a:endParaRPr lang="en-US" dirty="0"/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ducts: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intercalated </a:t>
            </a:r>
            <a:r>
              <a:rPr lang="en-US" sz="2600" dirty="0"/>
              <a:t>– lead from the </a:t>
            </a:r>
            <a:r>
              <a:rPr lang="en-US" sz="2600" dirty="0" err="1"/>
              <a:t>acini</a:t>
            </a:r>
            <a:r>
              <a:rPr lang="en-US" sz="2600" dirty="0"/>
              <a:t>, s. </a:t>
            </a:r>
            <a:r>
              <a:rPr lang="en-US" sz="2600" dirty="0" smtClean="0"/>
              <a:t>cuboidal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striated </a:t>
            </a:r>
            <a:r>
              <a:rPr lang="en-US" sz="2600" dirty="0"/>
              <a:t>– s. col., not found in sublingual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excretory </a:t>
            </a:r>
            <a:r>
              <a:rPr lang="en-US" sz="2600" dirty="0"/>
              <a:t>– lead out of gland, pseudo </a:t>
            </a:r>
            <a:r>
              <a:rPr lang="en-US" sz="2600" dirty="0" err="1"/>
              <a:t>st.</a:t>
            </a:r>
            <a:r>
              <a:rPr lang="en-US" sz="2600" dirty="0"/>
              <a:t> col, </a:t>
            </a:r>
            <a:r>
              <a:rPr lang="en-US" sz="2600" dirty="0" err="1"/>
              <a:t>st.</a:t>
            </a:r>
            <a:r>
              <a:rPr lang="en-US" sz="2600" dirty="0"/>
              <a:t> cub, or </a:t>
            </a:r>
            <a:r>
              <a:rPr lang="en-US" sz="2600" dirty="0" err="1"/>
              <a:t>st.</a:t>
            </a:r>
            <a:r>
              <a:rPr lang="en-US" sz="2600" dirty="0"/>
              <a:t> col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900" b="1" dirty="0" smtClean="0"/>
              <a:t>Parotid</a:t>
            </a:r>
            <a:r>
              <a:rPr lang="en-US" sz="2900" dirty="0" smtClean="0"/>
              <a:t> </a:t>
            </a:r>
            <a:r>
              <a:rPr lang="en-US" sz="2900" dirty="0"/>
              <a:t>– serous </a:t>
            </a:r>
            <a:r>
              <a:rPr lang="en-US" sz="2900" dirty="0" err="1" smtClean="0"/>
              <a:t>acini</a:t>
            </a:r>
            <a:r>
              <a:rPr lang="en-US" sz="2900" dirty="0" smtClean="0"/>
              <a:t>, has </a:t>
            </a:r>
            <a:r>
              <a:rPr lang="en-US" sz="2900" dirty="0"/>
              <a:t>fat and CT </a:t>
            </a:r>
            <a:r>
              <a:rPr lang="en-US" sz="2900" dirty="0" err="1"/>
              <a:t>septae</a:t>
            </a:r>
            <a:r>
              <a:rPr lang="en-US" sz="2900" dirty="0"/>
              <a:t> throughout gland</a:t>
            </a:r>
          </a:p>
          <a:p>
            <a:pPr marL="0" indent="0">
              <a:buNone/>
            </a:pPr>
            <a:r>
              <a:rPr lang="en-US" sz="2900" b="1" dirty="0" smtClean="0"/>
              <a:t>Submandibular</a:t>
            </a:r>
            <a:r>
              <a:rPr lang="en-US" sz="2900" dirty="0" smtClean="0"/>
              <a:t> </a:t>
            </a:r>
            <a:r>
              <a:rPr lang="en-US" sz="2900" dirty="0"/>
              <a:t>(</a:t>
            </a:r>
            <a:r>
              <a:rPr lang="en-US" sz="2900" dirty="0" err="1"/>
              <a:t>submaxillary</a:t>
            </a:r>
            <a:r>
              <a:rPr lang="en-US" sz="2900" dirty="0"/>
              <a:t>) – mostly serous </a:t>
            </a:r>
            <a:r>
              <a:rPr lang="en-US" sz="2900" dirty="0" smtClean="0"/>
              <a:t>w/ some </a:t>
            </a:r>
            <a:r>
              <a:rPr lang="en-US" sz="2900" dirty="0" err="1"/>
              <a:t>sero</a:t>
            </a:r>
            <a:r>
              <a:rPr lang="en-US" sz="2900" dirty="0"/>
              <a:t>/mucous </a:t>
            </a:r>
            <a:r>
              <a:rPr lang="en-US" sz="2900" dirty="0" err="1" smtClean="0"/>
              <a:t>acini</a:t>
            </a:r>
            <a:endParaRPr lang="en-US" sz="2900" dirty="0"/>
          </a:p>
          <a:p>
            <a:pPr marL="0" indent="0">
              <a:buNone/>
            </a:pPr>
            <a:r>
              <a:rPr lang="en-US" sz="2900" b="1" dirty="0" smtClean="0"/>
              <a:t>Sublingual</a:t>
            </a:r>
            <a:r>
              <a:rPr lang="en-US" sz="2900" dirty="0" smtClean="0"/>
              <a:t> </a:t>
            </a:r>
            <a:r>
              <a:rPr lang="en-US" sz="2900" dirty="0"/>
              <a:t>– mostly mucous </a:t>
            </a:r>
            <a:r>
              <a:rPr lang="en-US" sz="2900" dirty="0" err="1"/>
              <a:t>acini</a:t>
            </a:r>
            <a:r>
              <a:rPr lang="en-US" sz="2900" dirty="0"/>
              <a:t> but some </a:t>
            </a:r>
            <a:r>
              <a:rPr lang="en-US" sz="2900" dirty="0" err="1"/>
              <a:t>sero</a:t>
            </a:r>
            <a:r>
              <a:rPr lang="en-US" sz="2900" dirty="0"/>
              <a:t>/mucous </a:t>
            </a:r>
            <a:r>
              <a:rPr lang="en-US" sz="2900" dirty="0" err="1"/>
              <a:t>acini</a:t>
            </a:r>
            <a:endParaRPr lang="en-US" sz="2900" dirty="0"/>
          </a:p>
          <a:p>
            <a:pPr marL="0" indent="0">
              <a:buNone/>
              <a:tabLst>
                <a:tab pos="1490663" algn="l"/>
              </a:tabLst>
            </a:pPr>
            <a:r>
              <a:rPr lang="en-US" sz="2900" dirty="0"/>
              <a:t>	</a:t>
            </a:r>
            <a:r>
              <a:rPr lang="en-US" sz="2900" b="1" dirty="0" smtClean="0"/>
              <a:t>no </a:t>
            </a:r>
            <a:r>
              <a:rPr lang="en-US" sz="2900" b="1" dirty="0"/>
              <a:t>striated ducts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2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84: liver &amp; gallbladder, </a:t>
            </a:r>
            <a:r>
              <a:rPr lang="en-US" dirty="0" err="1" smtClean="0"/>
              <a:t>trichrome</a:t>
            </a:r>
            <a:endParaRPr lang="en-US" dirty="0"/>
          </a:p>
        </p:txBody>
      </p:sp>
      <p:pic>
        <p:nvPicPr>
          <p:cNvPr id="3" name="Snagit_PPTB3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/>
        </p:blipFill>
        <p:spPr>
          <a:xfrm>
            <a:off x="0" y="762000"/>
            <a:ext cx="9144000" cy="6077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9596" y="1915180"/>
            <a:ext cx="84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“classic” </a:t>
            </a:r>
          </a:p>
          <a:p>
            <a:pPr algn="ctr"/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12174" y="4645223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3502" y="5761892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277" y="578236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333" y="4519246"/>
            <a:ext cx="280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6520" y="6176555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</a:t>
            </a:r>
          </a:p>
        </p:txBody>
      </p:sp>
      <p:pic>
        <p:nvPicPr>
          <p:cNvPr id="11" name="Snagit_PPTB81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29495" r="21730" b="17005"/>
          <a:stretch/>
        </p:blipFill>
        <p:spPr>
          <a:xfrm>
            <a:off x="152400" y="3810000"/>
            <a:ext cx="4358013" cy="27900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6000" y="4873823"/>
            <a:ext cx="34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4984" y="4264223"/>
            <a:ext cx="35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Kc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38598" y="5049669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8932" y="4516269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Hep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26518" y="1471246"/>
            <a:ext cx="101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gallbladder</a:t>
            </a:r>
            <a:endParaRPr lang="en-US" sz="14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76400" y="1295400"/>
            <a:ext cx="1856837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33237" y="1295400"/>
            <a:ext cx="977176" cy="483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0413" y="1779023"/>
            <a:ext cx="213987" cy="811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191000" y="2590800"/>
            <a:ext cx="5334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76400" y="2590800"/>
            <a:ext cx="12192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95600" y="3657600"/>
            <a:ext cx="1295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1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11: liver, H&amp;E</a:t>
            </a:r>
            <a:endParaRPr lang="en-US" dirty="0"/>
          </a:p>
        </p:txBody>
      </p:sp>
      <p:pic>
        <p:nvPicPr>
          <p:cNvPr id="3" name="Snagit_PPT5ED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1"/>
          <a:stretch/>
        </p:blipFill>
        <p:spPr>
          <a:xfrm>
            <a:off x="0" y="820615"/>
            <a:ext cx="9144000" cy="6037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3646" y="3042139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63840" y="1978223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36077" y="3707377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2692" y="2133601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49995" y="2359223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sublv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96154" y="4419600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5166900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81896" y="6166338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72400" y="571202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2988" y="4144108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48246" y="5140569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6979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11: liver, H&amp;E</a:t>
            </a:r>
            <a:endParaRPr lang="en-US" dirty="0"/>
          </a:p>
        </p:txBody>
      </p:sp>
      <p:pic>
        <p:nvPicPr>
          <p:cNvPr id="3" name="Snagit_PPT8C1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>
          <a:xfrm>
            <a:off x="0" y="691662"/>
            <a:ext cx="9144000" cy="610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029200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cv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2055" y="4730262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ec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13216" y="4895873"/>
            <a:ext cx="22058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42892" y="1219200"/>
            <a:ext cx="328246" cy="2110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27600" y="990600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17323" y="1184031"/>
            <a:ext cx="457200" cy="1992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32185" y="4167554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bg1"/>
                  </a:solidFill>
                </a:ln>
              </a:rPr>
              <a:t>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35879" y="135987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67000" y="111369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37291" y="2790092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68412" y="2543907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65694" y="4589584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96815" y="4343399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8534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5: liver, PAS-H-FG</a:t>
            </a:r>
            <a:endParaRPr lang="en-US" dirty="0"/>
          </a:p>
        </p:txBody>
      </p:sp>
      <p:pic>
        <p:nvPicPr>
          <p:cNvPr id="3" name="Snagit_PPTA1B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/>
        </p:blipFill>
        <p:spPr>
          <a:xfrm>
            <a:off x="0" y="715108"/>
            <a:ext cx="9144000" cy="6077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152400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8850" y="3036222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89250" y="4988169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89450" y="589079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9773" y="4431323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 rot="20469226">
            <a:off x="4936422" y="5096974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cv</a:t>
            </a:r>
            <a:endParaRPr lang="en-US" sz="1600" b="1" dirty="0"/>
          </a:p>
        </p:txBody>
      </p:sp>
      <p:sp>
        <p:nvSpPr>
          <p:cNvPr id="10" name="Freeform 9"/>
          <p:cNvSpPr/>
          <p:nvPr/>
        </p:nvSpPr>
        <p:spPr>
          <a:xfrm>
            <a:off x="4513385" y="5240215"/>
            <a:ext cx="468923" cy="128954"/>
          </a:xfrm>
          <a:custGeom>
            <a:avLst/>
            <a:gdLst>
              <a:gd name="connsiteX0" fmla="*/ 0 w 468923"/>
              <a:gd name="connsiteY0" fmla="*/ 0 h 128954"/>
              <a:gd name="connsiteX1" fmla="*/ 58615 w 468923"/>
              <a:gd name="connsiteY1" fmla="*/ 35169 h 128954"/>
              <a:gd name="connsiteX2" fmla="*/ 128953 w 468923"/>
              <a:gd name="connsiteY2" fmla="*/ 93784 h 128954"/>
              <a:gd name="connsiteX3" fmla="*/ 175846 w 468923"/>
              <a:gd name="connsiteY3" fmla="*/ 105507 h 128954"/>
              <a:gd name="connsiteX4" fmla="*/ 304800 w 468923"/>
              <a:gd name="connsiteY4" fmla="*/ 128954 h 128954"/>
              <a:gd name="connsiteX5" fmla="*/ 457200 w 468923"/>
              <a:gd name="connsiteY5" fmla="*/ 105507 h 128954"/>
              <a:gd name="connsiteX6" fmla="*/ 468923 w 468923"/>
              <a:gd name="connsiteY6" fmla="*/ 93784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23" h="128954">
                <a:moveTo>
                  <a:pt x="0" y="0"/>
                </a:moveTo>
                <a:cubicBezTo>
                  <a:pt x="19538" y="11723"/>
                  <a:pt x="40387" y="21498"/>
                  <a:pt x="58615" y="35169"/>
                </a:cubicBezTo>
                <a:cubicBezTo>
                  <a:pt x="96170" y="63336"/>
                  <a:pt x="86428" y="75559"/>
                  <a:pt x="128953" y="93784"/>
                </a:cubicBezTo>
                <a:cubicBezTo>
                  <a:pt x="143762" y="100131"/>
                  <a:pt x="160354" y="101081"/>
                  <a:pt x="175846" y="105507"/>
                </a:cubicBezTo>
                <a:cubicBezTo>
                  <a:pt x="260186" y="129605"/>
                  <a:pt x="149591" y="109553"/>
                  <a:pt x="304800" y="128954"/>
                </a:cubicBezTo>
                <a:cubicBezTo>
                  <a:pt x="338431" y="125591"/>
                  <a:pt x="414949" y="126633"/>
                  <a:pt x="457200" y="105507"/>
                </a:cubicBezTo>
                <a:cubicBezTo>
                  <a:pt x="462143" y="103036"/>
                  <a:pt x="465015" y="97692"/>
                  <a:pt x="468923" y="937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51938" y="4642338"/>
            <a:ext cx="562708" cy="574431"/>
          </a:xfrm>
          <a:custGeom>
            <a:avLst/>
            <a:gdLst>
              <a:gd name="connsiteX0" fmla="*/ 0 w 562708"/>
              <a:gd name="connsiteY0" fmla="*/ 574431 h 574431"/>
              <a:gd name="connsiteX1" fmla="*/ 128954 w 562708"/>
              <a:gd name="connsiteY1" fmla="*/ 504092 h 574431"/>
              <a:gd name="connsiteX2" fmla="*/ 164124 w 562708"/>
              <a:gd name="connsiteY2" fmla="*/ 480646 h 574431"/>
              <a:gd name="connsiteX3" fmla="*/ 199293 w 562708"/>
              <a:gd name="connsiteY3" fmla="*/ 457200 h 574431"/>
              <a:gd name="connsiteX4" fmla="*/ 304800 w 562708"/>
              <a:gd name="connsiteY4" fmla="*/ 422031 h 574431"/>
              <a:gd name="connsiteX5" fmla="*/ 339970 w 562708"/>
              <a:gd name="connsiteY5" fmla="*/ 410308 h 574431"/>
              <a:gd name="connsiteX6" fmla="*/ 375139 w 562708"/>
              <a:gd name="connsiteY6" fmla="*/ 398584 h 574431"/>
              <a:gd name="connsiteX7" fmla="*/ 457200 w 562708"/>
              <a:gd name="connsiteY7" fmla="*/ 293077 h 574431"/>
              <a:gd name="connsiteX8" fmla="*/ 492370 w 562708"/>
              <a:gd name="connsiteY8" fmla="*/ 234461 h 574431"/>
              <a:gd name="connsiteX9" fmla="*/ 515816 w 562708"/>
              <a:gd name="connsiteY9" fmla="*/ 152400 h 574431"/>
              <a:gd name="connsiteX10" fmla="*/ 539262 w 562708"/>
              <a:gd name="connsiteY10" fmla="*/ 82061 h 574431"/>
              <a:gd name="connsiteX11" fmla="*/ 550985 w 562708"/>
              <a:gd name="connsiteY11" fmla="*/ 46892 h 574431"/>
              <a:gd name="connsiteX12" fmla="*/ 562708 w 562708"/>
              <a:gd name="connsiteY12" fmla="*/ 0 h 5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708" h="574431">
                <a:moveTo>
                  <a:pt x="0" y="574431"/>
                </a:moveTo>
                <a:cubicBezTo>
                  <a:pt x="84781" y="540518"/>
                  <a:pt x="41104" y="562658"/>
                  <a:pt x="128954" y="504092"/>
                </a:cubicBezTo>
                <a:lnTo>
                  <a:pt x="164124" y="480646"/>
                </a:lnTo>
                <a:cubicBezTo>
                  <a:pt x="175847" y="472831"/>
                  <a:pt x="185927" y="461655"/>
                  <a:pt x="199293" y="457200"/>
                </a:cubicBezTo>
                <a:lnTo>
                  <a:pt x="304800" y="422031"/>
                </a:lnTo>
                <a:lnTo>
                  <a:pt x="339970" y="410308"/>
                </a:lnTo>
                <a:lnTo>
                  <a:pt x="375139" y="398584"/>
                </a:lnTo>
                <a:cubicBezTo>
                  <a:pt x="431227" y="314452"/>
                  <a:pt x="402106" y="348171"/>
                  <a:pt x="457200" y="293077"/>
                </a:cubicBezTo>
                <a:cubicBezTo>
                  <a:pt x="490414" y="193444"/>
                  <a:pt x="444091" y="314927"/>
                  <a:pt x="492370" y="234461"/>
                </a:cubicBezTo>
                <a:cubicBezTo>
                  <a:pt x="500250" y="221328"/>
                  <a:pt x="512750" y="162619"/>
                  <a:pt x="515816" y="152400"/>
                </a:cubicBezTo>
                <a:cubicBezTo>
                  <a:pt x="522918" y="128728"/>
                  <a:pt x="531447" y="105507"/>
                  <a:pt x="539262" y="82061"/>
                </a:cubicBezTo>
                <a:cubicBezTo>
                  <a:pt x="543170" y="70338"/>
                  <a:pt x="547988" y="58880"/>
                  <a:pt x="550985" y="46892"/>
                </a:cubicBezTo>
                <a:lnTo>
                  <a:pt x="562708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0400" y="4876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54930" y="4671646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1708" y="4671647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3153508" y="2848708"/>
            <a:ext cx="298450" cy="533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60869" y="194603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08450" y="1230868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51938" y="2664042"/>
            <a:ext cx="38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14600" y="1002268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cv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70539" y="63299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7196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5: liver, </a:t>
            </a:r>
            <a:r>
              <a:rPr lang="en-US" dirty="0"/>
              <a:t>PAS-H-FG</a:t>
            </a:r>
          </a:p>
        </p:txBody>
      </p:sp>
      <p:pic>
        <p:nvPicPr>
          <p:cNvPr id="3" name="Snagit_PPT8FB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"/>
          <a:stretch/>
        </p:blipFill>
        <p:spPr>
          <a:xfrm>
            <a:off x="0" y="838199"/>
            <a:ext cx="9144000" cy="5954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6401" y="4710352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815" y="29835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108" y="51786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7523" y="49647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1015" y="3824608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n w="6350">
                  <a:solidFill>
                    <a:schemeClr val="bg1"/>
                  </a:solidFill>
                </a:ln>
              </a:rPr>
              <a:t>e</a:t>
            </a:r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0646" y="3144669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440784" y="3393831"/>
            <a:ext cx="0" cy="362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07005" y="5193323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38126" y="4947138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45679" y="350603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6800" y="325985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4679" y="508446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483828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493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Gall Bladder: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46237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</a:tabLst>
            </a:pPr>
            <a:r>
              <a:rPr lang="en-US" sz="2000" b="1" dirty="0"/>
              <a:t>stores and concentrates bile, empties into duodenum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Mucosa - </a:t>
            </a:r>
            <a:r>
              <a:rPr lang="en-US" sz="2000" dirty="0" smtClean="0"/>
              <a:t>simple </a:t>
            </a:r>
            <a:r>
              <a:rPr lang="en-US" sz="2000" dirty="0"/>
              <a:t>col. epithelium with microvilli and lamina </a:t>
            </a:r>
            <a:r>
              <a:rPr lang="en-US" sz="2000" dirty="0" err="1"/>
              <a:t>propria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	highly folded when not full, lamina prop. may have mucous glands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</a:t>
            </a:r>
            <a:r>
              <a:rPr lang="en-US" sz="2000" b="1" dirty="0"/>
              <a:t>No </a:t>
            </a:r>
            <a:r>
              <a:rPr lang="en-US" sz="2000" b="1" dirty="0" err="1"/>
              <a:t>muscularis</a:t>
            </a:r>
            <a:r>
              <a:rPr lang="en-US" sz="2000" b="1" dirty="0"/>
              <a:t> mucosa or </a:t>
            </a:r>
            <a:r>
              <a:rPr lang="en-US" sz="2000" b="1" dirty="0" err="1"/>
              <a:t>submucosa</a:t>
            </a:r>
            <a:r>
              <a:rPr lang="en-US" sz="2000" b="1" dirty="0"/>
              <a:t>	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Muscularis</a:t>
            </a:r>
            <a:r>
              <a:rPr lang="en-US" sz="2000" dirty="0"/>
              <a:t> </a:t>
            </a:r>
            <a:r>
              <a:rPr lang="en-US" sz="2000" dirty="0" err="1"/>
              <a:t>externa</a:t>
            </a:r>
            <a:r>
              <a:rPr lang="en-US" sz="2000" dirty="0"/>
              <a:t>  - bundles of smooth muscle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Serosa </a:t>
            </a:r>
            <a:r>
              <a:rPr lang="en-US" sz="2000" dirty="0" smtClean="0"/>
              <a:t>(where it abuts liver) or adventitia (where it projects into body cavity)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642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Slides 84 &amp; 84A: gallbladder</a:t>
            </a:r>
            <a:endParaRPr lang="en-US" dirty="0"/>
          </a:p>
        </p:txBody>
      </p:sp>
      <p:pic>
        <p:nvPicPr>
          <p:cNvPr id="3" name="Snagit_PPTCC3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>
          <a:xfrm>
            <a:off x="0" y="691662"/>
            <a:ext cx="9144000" cy="610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8260" y="107266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epith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458308" y="1336431"/>
            <a:ext cx="574430" cy="328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5152" y="413238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epith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05200" y="4396154"/>
            <a:ext cx="574430" cy="328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28170" y="1371600"/>
            <a:ext cx="7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lamina</a:t>
            </a:r>
          </a:p>
          <a:p>
            <a:pPr algn="ctr"/>
            <a:r>
              <a:rPr lang="en-US" sz="1400" b="1" dirty="0" err="1" smtClean="0"/>
              <a:t>propria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0677" y="5738446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</a:t>
            </a:r>
            <a:r>
              <a:rPr lang="en-US" sz="1400" b="1" dirty="0" err="1" smtClean="0"/>
              <a:t>uscularis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externa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38954" y="3176899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</a:t>
            </a:r>
            <a:r>
              <a:rPr lang="en-US" sz="1400" b="1" dirty="0" err="1" smtClean="0">
                <a:solidFill>
                  <a:schemeClr val="bg1"/>
                </a:solidFill>
              </a:rPr>
              <a:t>uscularis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externa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4158" y="6260068"/>
            <a:ext cx="161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</a:t>
            </a:r>
            <a:r>
              <a:rPr lang="en-US" sz="1400" b="1" dirty="0" smtClean="0"/>
              <a:t>dventitia / serosa 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60807" y="5140569"/>
            <a:ext cx="732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</a:t>
            </a:r>
            <a:r>
              <a:rPr lang="en-US" sz="1400" b="1" dirty="0" smtClean="0"/>
              <a:t>amina</a:t>
            </a:r>
          </a:p>
          <a:p>
            <a:r>
              <a:rPr lang="en-US" sz="1400" b="1" dirty="0" err="1" smtClean="0"/>
              <a:t>propria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7232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5862"/>
            <a:ext cx="8229600" cy="744416"/>
          </a:xfrm>
        </p:spPr>
        <p:txBody>
          <a:bodyPr>
            <a:noAutofit/>
          </a:bodyPr>
          <a:lstStyle/>
          <a:p>
            <a:r>
              <a:rPr lang="en-US" sz="3200" dirty="0" smtClean="0"/>
              <a:t>Slide 83: Submandibular gland, Mallory-PA-H</a:t>
            </a:r>
            <a:endParaRPr lang="en-US" sz="3200" dirty="0"/>
          </a:p>
        </p:txBody>
      </p:sp>
      <p:pic>
        <p:nvPicPr>
          <p:cNvPr id="5" name="Snagit_PPTC8A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>
          <a:xfrm>
            <a:off x="0" y="738554"/>
            <a:ext cx="9144000" cy="61194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0314" r="19132" b="2867"/>
          <a:stretch/>
        </p:blipFill>
        <p:spPr bwMode="auto">
          <a:xfrm>
            <a:off x="8792" y="4217899"/>
            <a:ext cx="3276600" cy="264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32840" y="6028592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66592" y="5240216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37640" y="5943600"/>
            <a:ext cx="729760" cy="2373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52800" y="5181600"/>
            <a:ext cx="1913792" cy="211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42642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 rot="611225">
            <a:off x="5243921" y="3331407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18085" y="2672862"/>
            <a:ext cx="172915" cy="451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4884" y="24354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680622" y="5999239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ICD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9535146">
            <a:off x="7524686" y="56358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StrD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3016" y="5565486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ICD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1070" y="592303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Muc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07814" y="641540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1768" y="421789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4600" y="621323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7655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Slide 38: submandibular gland, AF-TB</a:t>
            </a:r>
            <a:endParaRPr lang="en-US" sz="3200" dirty="0"/>
          </a:p>
        </p:txBody>
      </p:sp>
      <p:pic>
        <p:nvPicPr>
          <p:cNvPr id="3" name="Snagit_PPTDA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0" y="786464"/>
            <a:ext cx="9144000" cy="607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0600" y="2286000"/>
            <a:ext cx="7620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5181600" y="2590800"/>
            <a:ext cx="3810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8792" y="4605654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Muc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5216" y="514784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Ser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3072" y="519039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81192" y="472440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StrD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rot="20001123">
            <a:off x="1474176" y="156240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 rot="20001123">
            <a:off x="2987325" y="2307841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65840" y="227720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lobule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0550" y="6397823"/>
            <a:ext cx="59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myoE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555990" y="6223651"/>
            <a:ext cx="323782" cy="230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2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Salivary Gland </a:t>
            </a:r>
            <a:r>
              <a:rPr lang="en-US" b="1" dirty="0" smtClean="0"/>
              <a:t>“Extra Slides”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10954" r="949" b="1330"/>
          <a:stretch/>
        </p:blipFill>
        <p:spPr bwMode="auto">
          <a:xfrm>
            <a:off x="163286" y="1944385"/>
            <a:ext cx="4180114" cy="491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36937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UMich</a:t>
            </a:r>
            <a:r>
              <a:rPr lang="en-US" b="1" dirty="0" smtClean="0">
                <a:solidFill>
                  <a:schemeClr val="tx2"/>
                </a:solidFill>
              </a:rPr>
              <a:t> 180-2, Parotid Gland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lobules of purely serous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r>
              <a:rPr lang="en-US" sz="1400" dirty="0" smtClean="0">
                <a:solidFill>
                  <a:schemeClr val="tx2"/>
                </a:solidFill>
              </a:rPr>
              <a:t> mixed with fat cells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lobules separated by CT septa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intercalated and striated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ducts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785" r="1074" b="1574"/>
          <a:stretch/>
        </p:blipFill>
        <p:spPr bwMode="auto">
          <a:xfrm>
            <a:off x="4800600" y="1943574"/>
            <a:ext cx="4170359" cy="49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533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UMich</a:t>
            </a:r>
            <a:r>
              <a:rPr lang="en-US" b="1" dirty="0" smtClean="0">
                <a:solidFill>
                  <a:schemeClr val="tx2"/>
                </a:solidFill>
              </a:rPr>
              <a:t> 185-2, Sublingual Gland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mostly mucous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r>
              <a:rPr lang="en-US" sz="1400" dirty="0" smtClean="0">
                <a:solidFill>
                  <a:schemeClr val="tx2"/>
                </a:solidFill>
              </a:rPr>
              <a:t> (some pure mucous, some w/ serous </a:t>
            </a:r>
            <a:r>
              <a:rPr lang="en-US" sz="1400" dirty="0" err="1" smtClean="0">
                <a:solidFill>
                  <a:schemeClr val="tx2"/>
                </a:solidFill>
              </a:rPr>
              <a:t>demilunes</a:t>
            </a:r>
            <a:r>
              <a:rPr lang="en-US" sz="1400" dirty="0" smtClean="0">
                <a:solidFill>
                  <a:schemeClr val="tx2"/>
                </a:solidFill>
              </a:rPr>
              <a:t>); some serous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intercalated portion of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ducts very short and therefore not seen very frequently; remaining portion of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ducts is </a:t>
            </a:r>
            <a:r>
              <a:rPr lang="en-US" sz="1400" b="1" dirty="0" smtClean="0">
                <a:solidFill>
                  <a:schemeClr val="tx2"/>
                </a:solidFill>
              </a:rPr>
              <a:t>NOT </a:t>
            </a:r>
            <a:r>
              <a:rPr lang="en-US" sz="1400" dirty="0" smtClean="0">
                <a:solidFill>
                  <a:schemeClr val="tx2"/>
                </a:solidFill>
              </a:rPr>
              <a:t>striated.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9978" y="5312228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icd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460" y="5587347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StrD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6899" y="6180109"/>
            <a:ext cx="386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fat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658" y="581297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aci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 rot="17426094">
            <a:off x="432821" y="3048000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septum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3121223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muc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7197" y="3069772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s-m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9172" y="2307772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ser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624" y="363285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7066" y="563582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51914" y="2582891"/>
            <a:ext cx="168728" cy="3562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82542" y="2615549"/>
            <a:ext cx="38100" cy="6471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51914" y="2307772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sdl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0427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Pancreas: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 smtClean="0"/>
              <a:t>Exocrine pancreas </a:t>
            </a:r>
            <a:r>
              <a:rPr lang="en-US" sz="2000" dirty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acini</a:t>
            </a:r>
            <a:r>
              <a:rPr lang="en-US" sz="2000" dirty="0" smtClean="0"/>
              <a:t> </a:t>
            </a:r>
            <a:r>
              <a:rPr lang="en-US" sz="2000" dirty="0"/>
              <a:t>with serous cells that contain zymogen granules</a:t>
            </a:r>
          </a:p>
          <a:p>
            <a:pPr marL="0" indent="0">
              <a:buNone/>
              <a:tabLst>
                <a:tab pos="457200" algn="l"/>
                <a:tab pos="1262063" algn="l"/>
                <a:tab pos="2111375" algn="l"/>
              </a:tabLst>
            </a:pPr>
            <a:r>
              <a:rPr lang="en-US" sz="2000" dirty="0" smtClean="0"/>
              <a:t>	ducts </a:t>
            </a:r>
            <a:r>
              <a:rPr lang="en-US" sz="2000" dirty="0"/>
              <a:t>– begin with </a:t>
            </a:r>
            <a:r>
              <a:rPr lang="en-US" sz="2000" dirty="0" smtClean="0"/>
              <a:t>squamous </a:t>
            </a:r>
            <a:r>
              <a:rPr lang="en-US" sz="2000" b="1" dirty="0" err="1" smtClean="0"/>
              <a:t>centroacinar</a:t>
            </a:r>
            <a:r>
              <a:rPr lang="en-US" sz="2000" b="1" dirty="0" smtClean="0"/>
              <a:t> </a:t>
            </a:r>
            <a:r>
              <a:rPr lang="en-US" sz="2000" b="1" dirty="0"/>
              <a:t>cells </a:t>
            </a:r>
            <a:r>
              <a:rPr lang="en-US" sz="2000" dirty="0"/>
              <a:t>that form the </a:t>
            </a:r>
            <a:r>
              <a:rPr lang="en-US" sz="2000" dirty="0" smtClean="0"/>
              <a:t>			intercalated duct inside </a:t>
            </a:r>
            <a:r>
              <a:rPr lang="en-US" sz="2000" dirty="0"/>
              <a:t>the </a:t>
            </a:r>
            <a:r>
              <a:rPr lang="en-US" sz="2000" dirty="0" err="1" smtClean="0"/>
              <a:t>acinus</a:t>
            </a:r>
            <a:r>
              <a:rPr lang="en-US" sz="2000" dirty="0" smtClean="0"/>
              <a:t> and progress as follows:</a:t>
            </a:r>
          </a:p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 smtClean="0"/>
              <a:t>	intercalated </a:t>
            </a:r>
            <a:r>
              <a:rPr lang="en-US" sz="2000" dirty="0"/>
              <a:t>ducts (s. </a:t>
            </a:r>
            <a:r>
              <a:rPr lang="en-US" sz="2000" dirty="0" err="1" smtClean="0"/>
              <a:t>sq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err="1" smtClean="0"/>
              <a:t>intralobular</a:t>
            </a:r>
            <a:r>
              <a:rPr lang="en-US" sz="2000" dirty="0" smtClean="0"/>
              <a:t> </a:t>
            </a:r>
            <a:r>
              <a:rPr lang="en-US" sz="2000" dirty="0"/>
              <a:t>ducts (s. </a:t>
            </a:r>
            <a:r>
              <a:rPr lang="en-US" sz="2000" dirty="0" smtClean="0"/>
              <a:t>cub)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/>
              <a:t>interlobular ducts </a:t>
            </a:r>
            <a:r>
              <a:rPr lang="en-US" sz="2000" dirty="0"/>
              <a:t>(low </a:t>
            </a:r>
            <a:r>
              <a:rPr lang="en-US" sz="2000" dirty="0" smtClean="0"/>
              <a:t>col)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excretory </a:t>
            </a:r>
            <a:r>
              <a:rPr lang="en-US" sz="2000" dirty="0"/>
              <a:t>(s. col with goblets)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endParaRPr lang="en-US" sz="2000" dirty="0"/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 smtClean="0"/>
              <a:t>Endocrine </a:t>
            </a:r>
            <a:r>
              <a:rPr lang="en-US" sz="2000" dirty="0"/>
              <a:t>pancreas – islets of Langerhans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lighter staining, groups of cells with many capillaries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Type A and D tend to be on outside of islet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Type B tend to be towards center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310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95: Pancreas, H&amp;E</a:t>
            </a:r>
            <a:endParaRPr lang="en-US" dirty="0"/>
          </a:p>
        </p:txBody>
      </p:sp>
      <p:pic>
        <p:nvPicPr>
          <p:cNvPr id="3" name="Snagit_PPT9E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0" y="720969"/>
            <a:ext cx="9144000" cy="607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3726" y="5410200"/>
            <a:ext cx="96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pancreatic</a:t>
            </a:r>
          </a:p>
          <a:p>
            <a:pPr algn="ctr"/>
            <a:r>
              <a:rPr lang="en-US" sz="1400" b="1" dirty="0" smtClean="0"/>
              <a:t>duct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37658" y="466280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3160" y="5694439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26776" y="206619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69054" y="1110760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7114" y="1207770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48738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2819400" y="3505200"/>
            <a:ext cx="914400" cy="38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V="1">
            <a:off x="3276600" y="3200400"/>
            <a:ext cx="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30946" y="1014046"/>
            <a:ext cx="386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3424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Comparing Excretory Ducts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Submandibular Gland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stratified cuboidal/columnar epithelium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Pancreas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simple columnar epithelium w/ goblet cells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809" r="948" b="1709"/>
          <a:stretch/>
        </p:blipFill>
        <p:spPr bwMode="auto">
          <a:xfrm>
            <a:off x="4537326" y="1251858"/>
            <a:ext cx="4614835" cy="532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808" r="1074" b="1105"/>
          <a:stretch/>
        </p:blipFill>
        <p:spPr bwMode="auto">
          <a:xfrm>
            <a:off x="0" y="1255930"/>
            <a:ext cx="4572000" cy="53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553200" y="1981200"/>
            <a:ext cx="4572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096000" y="2400300"/>
            <a:ext cx="914400" cy="419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53200" y="312420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Goblet Cells </a:t>
            </a:r>
            <a:r>
              <a:rPr lang="en-US" sz="1200" dirty="0" smtClean="0"/>
              <a:t>(nuclei are more apical, thus making the epithelium APPEAR stratified, but it is NOT.)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1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nagit_PPT9E9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/>
          <a:stretch/>
        </p:blipFill>
        <p:spPr>
          <a:xfrm>
            <a:off x="0" y="757157"/>
            <a:ext cx="9144000" cy="6035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39: Pancreas, AF-TB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1200" y="5996354"/>
            <a:ext cx="762000" cy="3987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4257" y="510540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117123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37893" y="5404338"/>
            <a:ext cx="181707" cy="3106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2878" y="29688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76724" y="3959423"/>
            <a:ext cx="63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artery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13063" y="77762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PD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56461" y="2434306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icd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0191" y="2523346"/>
            <a:ext cx="347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ca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6555" y="2218546"/>
            <a:ext cx="348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ac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0923" y="1992830"/>
            <a:ext cx="380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IsL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5496" y="2597592"/>
            <a:ext cx="434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</a:t>
            </a:r>
            <a:r>
              <a:rPr lang="en-US" sz="1400" b="1" dirty="0" err="1">
                <a:ln w="6350">
                  <a:solidFill>
                    <a:schemeClr val="bg1"/>
                  </a:solidFill>
                </a:ln>
              </a:rPr>
              <a:t>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0242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Liver: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lobules </a:t>
            </a:r>
            <a:r>
              <a:rPr lang="en-US" sz="2000" dirty="0"/>
              <a:t>that surround central vein with portal tracts along the periphery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 smtClean="0"/>
              <a:t>	portal </a:t>
            </a:r>
            <a:r>
              <a:rPr lang="en-US" sz="2000" dirty="0"/>
              <a:t>tract – hepatic artery and portal vein supply blood, bile ducts </a:t>
            </a:r>
            <a:r>
              <a:rPr lang="en-US" sz="2000" dirty="0" smtClean="0"/>
              <a:t>		(simple cub</a:t>
            </a:r>
            <a:r>
              <a:rPr lang="en-US" sz="2000" dirty="0"/>
              <a:t>) take bile away, </a:t>
            </a:r>
            <a:r>
              <a:rPr lang="en-US" sz="2000" dirty="0" err="1"/>
              <a:t>lymphatics</a:t>
            </a:r>
            <a:endParaRPr lang="en-US" sz="2000" dirty="0"/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	blood </a:t>
            </a:r>
            <a:r>
              <a:rPr lang="en-US" sz="2000" dirty="0"/>
              <a:t>entering liver from portal tract enters sinusoids between the 	</a:t>
            </a:r>
            <a:r>
              <a:rPr lang="en-US" sz="2000" dirty="0"/>
              <a:t>	</a:t>
            </a:r>
            <a:r>
              <a:rPr lang="en-US" sz="2000" dirty="0" smtClean="0"/>
              <a:t>hepatocytes </a:t>
            </a:r>
            <a:r>
              <a:rPr lang="en-US" sz="2000" dirty="0"/>
              <a:t>and drains into the central vein where it is 		</a:t>
            </a:r>
            <a:r>
              <a:rPr lang="en-US" sz="2000" dirty="0" smtClean="0"/>
              <a:t>	gathered </a:t>
            </a:r>
            <a:r>
              <a:rPr lang="en-US" sz="2000" dirty="0"/>
              <a:t>to leave liver through hepatic vein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stroma</a:t>
            </a:r>
            <a:r>
              <a:rPr lang="en-US" sz="2000" dirty="0"/>
              <a:t> – </a:t>
            </a:r>
            <a:r>
              <a:rPr lang="en-US" sz="2000" dirty="0" smtClean="0"/>
              <a:t>CT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capsule (if present) – thin CT with serosa</a:t>
            </a:r>
            <a:endParaRPr lang="en-US" sz="2000" dirty="0"/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parenchyma – hepatocytes in cords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space of </a:t>
            </a:r>
            <a:r>
              <a:rPr lang="en-US" sz="2000" dirty="0" err="1"/>
              <a:t>Disse</a:t>
            </a:r>
            <a:r>
              <a:rPr lang="en-US" sz="2000" dirty="0"/>
              <a:t> – between endothelial cells of sinusoids and the 		</a:t>
            </a:r>
            <a:r>
              <a:rPr lang="en-US" sz="2000" dirty="0"/>
              <a:t>	</a:t>
            </a:r>
            <a:r>
              <a:rPr lang="en-US" sz="2000" dirty="0" smtClean="0"/>
              <a:t>hepatocytes</a:t>
            </a:r>
            <a:r>
              <a:rPr lang="en-US" sz="2000" dirty="0"/>
              <a:t>, contains stellate cells (store fat, </a:t>
            </a:r>
            <a:r>
              <a:rPr lang="en-US" sz="2000" dirty="0" err="1"/>
              <a:t>vit</a:t>
            </a:r>
            <a:r>
              <a:rPr lang="en-US" sz="2000" dirty="0"/>
              <a:t> A, </a:t>
            </a:r>
            <a:r>
              <a:rPr lang="en-US" sz="2000" dirty="0" err="1"/>
              <a:t>fibrogenic</a:t>
            </a:r>
            <a:r>
              <a:rPr lang="en-US" sz="2000" dirty="0"/>
              <a:t>)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sinusoids </a:t>
            </a:r>
            <a:r>
              <a:rPr lang="en-US" sz="2000" dirty="0"/>
              <a:t>– discontinuous endothelium with </a:t>
            </a:r>
            <a:r>
              <a:rPr lang="en-US" sz="2000" dirty="0" err="1"/>
              <a:t>Kupffer</a:t>
            </a:r>
            <a:r>
              <a:rPr lang="en-US" sz="2000" dirty="0"/>
              <a:t> cells protruding into 		</a:t>
            </a:r>
            <a:r>
              <a:rPr lang="en-US" sz="2000" dirty="0" smtClean="0"/>
              <a:t>lumen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30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521</Words>
  <Application>Microsoft Office PowerPoint</Application>
  <PresentationFormat>On-screen Show (4:3)</PresentationFormat>
  <Paragraphs>209</Paragraphs>
  <Slides>16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Salivary Glands: Key Features (from Dr. Carbrey’s notes)</vt:lpstr>
      <vt:lpstr>Slide 83: Submandibular gland, Mallory-PA-H</vt:lpstr>
      <vt:lpstr>Slide 38: submandibular gland, AF-TB</vt:lpstr>
      <vt:lpstr>Salivary Gland “Extra Slides”</vt:lpstr>
      <vt:lpstr>Pancreas: Key Features (from Dr. Carbrey’s notes)</vt:lpstr>
      <vt:lpstr>Slide 95: Pancreas, H&amp;E</vt:lpstr>
      <vt:lpstr>Comparing Excretory Ducts</vt:lpstr>
      <vt:lpstr>Slide 39: Pancreas, AF-TB</vt:lpstr>
      <vt:lpstr>Liver: Key Features (from Dr. Carbrey’s notes)</vt:lpstr>
      <vt:lpstr>Slide 84: liver &amp; gallbladder, trichrome</vt:lpstr>
      <vt:lpstr>Slide 11: liver, H&amp;E</vt:lpstr>
      <vt:lpstr>Slide 11: liver, H&amp;E</vt:lpstr>
      <vt:lpstr>Slide 5: liver, PAS-H-FG</vt:lpstr>
      <vt:lpstr>Slide 5: liver, PAS-H-FG</vt:lpstr>
      <vt:lpstr>Gall Bladder: Key Features (from Dr. Carbrey’s notes)</vt:lpstr>
      <vt:lpstr>Slides 84 &amp; 84A: gallbladder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Slbmandibular glaide 83: Su</dc:title>
  <dc:creator>J. Matthew Velkey</dc:creator>
  <cp:lastModifiedBy>J. Matthew Velkey</cp:lastModifiedBy>
  <cp:revision>30</cp:revision>
  <dcterms:created xsi:type="dcterms:W3CDTF">2011-10-24T22:16:01Z</dcterms:created>
  <dcterms:modified xsi:type="dcterms:W3CDTF">2013-10-31T03:20:21Z</dcterms:modified>
</cp:coreProperties>
</file>