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7" r:id="rId2"/>
    <p:sldId id="256" r:id="rId3"/>
    <p:sldId id="257" r:id="rId4"/>
    <p:sldId id="268" r:id="rId5"/>
    <p:sldId id="269" r:id="rId6"/>
    <p:sldId id="258" r:id="rId7"/>
    <p:sldId id="266" r:id="rId8"/>
    <p:sldId id="259" r:id="rId9"/>
    <p:sldId id="271" r:id="rId10"/>
    <p:sldId id="260" r:id="rId11"/>
    <p:sldId id="261" r:id="rId12"/>
    <p:sldId id="262" r:id="rId13"/>
    <p:sldId id="264" r:id="rId14"/>
    <p:sldId id="263" r:id="rId15"/>
    <p:sldId id="272" r:id="rId16"/>
    <p:sldId id="265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9" d="100"/>
          <a:sy n="99" d="100"/>
        </p:scale>
        <p:origin x="-35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BE3467-A36E-4064-9D53-8512F566CBB7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F79AEB-5267-47FC-AE31-048E4F568E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995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IELD=</a:t>
            </a:r>
            <a:r>
              <a:rPr lang="en-US" dirty="0" err="1" smtClean="0"/>
              <a:t>INTERlobular</a:t>
            </a:r>
            <a:r>
              <a:rPr lang="en-US" baseline="0" dirty="0" smtClean="0"/>
              <a:t> duct	ICD=intercalated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cells 	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=serous cells</a:t>
            </a:r>
          </a:p>
          <a:p>
            <a:r>
              <a:rPr lang="en-US" baseline="0" dirty="0" err="1" smtClean="0"/>
              <a:t>StrD</a:t>
            </a:r>
            <a:r>
              <a:rPr lang="en-US" baseline="0" dirty="0" smtClean="0"/>
              <a:t>=striated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099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bc</a:t>
            </a:r>
            <a:r>
              <a:rPr lang="en-US" dirty="0" smtClean="0"/>
              <a:t>=bile </a:t>
            </a:r>
            <a:r>
              <a:rPr lang="en-US" dirty="0" err="1" smtClean="0"/>
              <a:t>canaliculus</a:t>
            </a:r>
            <a:r>
              <a:rPr lang="en-US" dirty="0" smtClean="0"/>
              <a:t>	</a:t>
            </a:r>
            <a:r>
              <a:rPr lang="en-US" dirty="0" err="1" smtClean="0"/>
              <a:t>ec</a:t>
            </a:r>
            <a:r>
              <a:rPr lang="en-US" dirty="0" smtClean="0"/>
              <a:t>=endothelial cell	</a:t>
            </a:r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dirty="0" smtClean="0"/>
              <a:t> cell	s=sinusoid		</a:t>
            </a:r>
          </a:p>
          <a:p>
            <a:r>
              <a:rPr lang="en-US" dirty="0" err="1" smtClean="0"/>
              <a:t>sD</a:t>
            </a:r>
            <a:r>
              <a:rPr lang="en-US" dirty="0" smtClean="0"/>
              <a:t>=space</a:t>
            </a:r>
            <a:r>
              <a:rPr lang="en-US" baseline="0" dirty="0" smtClean="0"/>
              <a:t> of </a:t>
            </a:r>
            <a:r>
              <a:rPr lang="en-US" baseline="0" dirty="0" err="1" smtClean="0"/>
              <a:t>Disse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4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Note: Epithelial</a:t>
            </a:r>
            <a:r>
              <a:rPr lang="en-US" baseline="0" dirty="0" smtClean="0"/>
              <a:t> lining is a uniform population of simple columnar cells with </a:t>
            </a:r>
            <a:r>
              <a:rPr lang="en-US" baseline="0" smtClean="0"/>
              <a:t>microvilli (no </a:t>
            </a:r>
            <a:r>
              <a:rPr lang="en-US" baseline="0" dirty="0" smtClean="0"/>
              <a:t>goblet cells). </a:t>
            </a:r>
            <a:r>
              <a:rPr lang="en-US" b="1" u="sng" dirty="0" smtClean="0"/>
              <a:t>NO </a:t>
            </a:r>
            <a:r>
              <a:rPr lang="en-US" b="1" u="sng" dirty="0" err="1" smtClean="0"/>
              <a:t>muscularis</a:t>
            </a:r>
            <a:r>
              <a:rPr lang="en-US" b="1" u="sng" dirty="0" smtClean="0"/>
              <a:t> mucosae</a:t>
            </a:r>
            <a:r>
              <a:rPr lang="en-US" b="1" dirty="0" smtClean="0"/>
              <a:t> </a:t>
            </a:r>
            <a:r>
              <a:rPr lang="en-US" dirty="0" smtClean="0"/>
              <a:t>or </a:t>
            </a:r>
            <a:r>
              <a:rPr lang="en-US" b="1" u="sng" dirty="0" err="1" smtClean="0"/>
              <a:t>submucosa</a:t>
            </a:r>
            <a:r>
              <a:rPr lang="en-US" dirty="0" smtClean="0"/>
              <a:t>; outermost</a:t>
            </a:r>
            <a:r>
              <a:rPr lang="en-US" baseline="0" dirty="0" smtClean="0"/>
              <a:t> layer is an </a:t>
            </a:r>
            <a:r>
              <a:rPr lang="en-US" b="1" baseline="0" dirty="0" smtClean="0"/>
              <a:t>adventitia</a:t>
            </a:r>
            <a:r>
              <a:rPr lang="en-US" baseline="0" dirty="0" smtClean="0"/>
              <a:t> where the gallbladder is applied to the liver and a </a:t>
            </a:r>
            <a:r>
              <a:rPr lang="en-US" b="1" baseline="0" dirty="0" smtClean="0"/>
              <a:t>serosa</a:t>
            </a:r>
            <a:r>
              <a:rPr lang="en-US" baseline="0" dirty="0" smtClean="0"/>
              <a:t> where the gallbladder faces the peritoneal cavity.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5450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IELD=</a:t>
            </a:r>
            <a:r>
              <a:rPr lang="en-US" dirty="0" err="1" smtClean="0"/>
              <a:t>INTERlobular</a:t>
            </a:r>
            <a:r>
              <a:rPr lang="en-US" baseline="0" dirty="0" smtClean="0"/>
              <a:t> duct	ICD=intercalated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cells 	</a:t>
            </a:r>
            <a:r>
              <a:rPr lang="en-US" baseline="0" dirty="0" err="1" smtClean="0"/>
              <a:t>myoE</a:t>
            </a:r>
            <a:r>
              <a:rPr lang="en-US" baseline="0" dirty="0" smtClean="0"/>
              <a:t>=</a:t>
            </a:r>
            <a:r>
              <a:rPr lang="en-US" baseline="0" dirty="0" err="1" smtClean="0"/>
              <a:t>myoepithelial</a:t>
            </a:r>
            <a:r>
              <a:rPr lang="en-US" baseline="0" dirty="0" smtClean="0"/>
              <a:t> cell</a:t>
            </a:r>
          </a:p>
          <a:p>
            <a:r>
              <a:rPr lang="en-US" baseline="0" dirty="0" err="1" smtClean="0"/>
              <a:t>Ser</a:t>
            </a:r>
            <a:r>
              <a:rPr lang="en-US" baseline="0" dirty="0" smtClean="0"/>
              <a:t>=serous cells	</a:t>
            </a:r>
            <a:r>
              <a:rPr lang="en-US" baseline="0" dirty="0" err="1" smtClean="0"/>
              <a:t>StrD</a:t>
            </a:r>
            <a:r>
              <a:rPr lang="en-US" baseline="0" dirty="0" smtClean="0"/>
              <a:t>=striated duct (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6824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Parotid</a:t>
            </a:r>
            <a:r>
              <a:rPr lang="en-US" baseline="0" dirty="0" smtClean="0"/>
              <a:t> gland:		Sublingual gland:</a:t>
            </a:r>
            <a:endParaRPr lang="en-US" dirty="0" smtClean="0"/>
          </a:p>
          <a:p>
            <a:r>
              <a:rPr lang="en-US" dirty="0" err="1" smtClean="0"/>
              <a:t>aci</a:t>
            </a:r>
            <a:r>
              <a:rPr lang="en-US" dirty="0" smtClean="0"/>
              <a:t>=</a:t>
            </a:r>
            <a:r>
              <a:rPr lang="en-US" baseline="0" dirty="0" smtClean="0"/>
              <a:t>serous </a:t>
            </a:r>
            <a:r>
              <a:rPr lang="en-US" baseline="0" dirty="0" err="1" smtClean="0"/>
              <a:t>acinous</a:t>
            </a:r>
            <a:r>
              <a:rPr lang="en-US" baseline="0" dirty="0" smtClean="0"/>
              <a:t>		</a:t>
            </a:r>
            <a:r>
              <a:rPr lang="en-US" baseline="0" dirty="0" err="1" smtClean="0"/>
              <a:t>IaD</a:t>
            </a:r>
            <a:r>
              <a:rPr lang="en-US" baseline="0" dirty="0" smtClean="0"/>
              <a:t>=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 </a:t>
            </a:r>
            <a:r>
              <a:rPr lang="en-US" baseline="0" dirty="0" smtClean="0"/>
              <a:t>duct</a:t>
            </a:r>
            <a:endParaRPr lang="en-US" baseline="0" dirty="0" smtClean="0"/>
          </a:p>
          <a:p>
            <a:r>
              <a:rPr lang="en-US" baseline="0" dirty="0" err="1" smtClean="0"/>
              <a:t>icd</a:t>
            </a:r>
            <a:r>
              <a:rPr lang="en-US" baseline="0" dirty="0" smtClean="0"/>
              <a:t>=intercalated </a:t>
            </a:r>
            <a:r>
              <a:rPr lang="en-US" baseline="0" dirty="0" err="1" smtClean="0"/>
              <a:t>intralobular</a:t>
            </a:r>
            <a:r>
              <a:rPr lang="en-US" baseline="0" dirty="0" smtClean="0"/>
              <a:t> duct	</a:t>
            </a:r>
            <a:r>
              <a:rPr lang="en-US" baseline="0" dirty="0" err="1" smtClean="0"/>
              <a:t>muc</a:t>
            </a:r>
            <a:r>
              <a:rPr lang="en-US" baseline="0" dirty="0" smtClean="0"/>
              <a:t>=mucous </a:t>
            </a:r>
            <a:r>
              <a:rPr lang="en-US" baseline="0" dirty="0" err="1" smtClean="0"/>
              <a:t>acinus</a:t>
            </a:r>
            <a:endParaRPr lang="en-US" baseline="0" dirty="0" smtClean="0"/>
          </a:p>
          <a:p>
            <a:r>
              <a:rPr lang="en-US" baseline="0" dirty="0" err="1" smtClean="0"/>
              <a:t>StD</a:t>
            </a:r>
            <a:r>
              <a:rPr lang="en-US" baseline="0" dirty="0" smtClean="0"/>
              <a:t>=striated duct		</a:t>
            </a:r>
            <a:r>
              <a:rPr lang="en-US" baseline="0" dirty="0" err="1" smtClean="0"/>
              <a:t>sdl</a:t>
            </a:r>
            <a:r>
              <a:rPr lang="en-US" baseline="0" dirty="0" smtClean="0"/>
              <a:t>=serous </a:t>
            </a:r>
            <a:r>
              <a:rPr lang="en-US" baseline="0" dirty="0" err="1" smtClean="0"/>
              <a:t>demilune</a:t>
            </a:r>
            <a:endParaRPr lang="en-US" baseline="0" dirty="0" smtClean="0"/>
          </a:p>
          <a:p>
            <a:r>
              <a:rPr lang="en-US" baseline="0" dirty="0" smtClean="0"/>
              <a:t>			</a:t>
            </a:r>
            <a:r>
              <a:rPr lang="en-US" baseline="0" dirty="0" err="1" smtClean="0"/>
              <a:t>ser</a:t>
            </a:r>
            <a:r>
              <a:rPr lang="en-US" baseline="0" dirty="0" smtClean="0"/>
              <a:t>=serous </a:t>
            </a:r>
            <a:r>
              <a:rPr lang="en-US" baseline="0" dirty="0" err="1" smtClean="0"/>
              <a:t>acinus</a:t>
            </a:r>
            <a:endParaRPr lang="en-US" baseline="0" dirty="0" smtClean="0"/>
          </a:p>
          <a:p>
            <a:r>
              <a:rPr lang="en-US" baseline="0" dirty="0" smtClean="0"/>
              <a:t>			s-m=</a:t>
            </a:r>
            <a:r>
              <a:rPr lang="en-US" baseline="0" dirty="0" err="1" smtClean="0"/>
              <a:t>sero</a:t>
            </a:r>
            <a:r>
              <a:rPr lang="en-US" baseline="0" dirty="0" smtClean="0"/>
              <a:t>-mucous </a:t>
            </a:r>
            <a:r>
              <a:rPr lang="en-US" baseline="0" dirty="0" err="1" smtClean="0"/>
              <a:t>acini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289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AC=</a:t>
            </a:r>
            <a:r>
              <a:rPr lang="en-US" dirty="0" err="1" smtClean="0"/>
              <a:t>acinar</a:t>
            </a:r>
            <a:r>
              <a:rPr lang="en-US" dirty="0" smtClean="0"/>
              <a:t> cells 	CA=</a:t>
            </a:r>
            <a:r>
              <a:rPr lang="en-US" dirty="0" err="1" smtClean="0"/>
              <a:t>centroacinar</a:t>
            </a:r>
            <a:r>
              <a:rPr lang="en-US" dirty="0" smtClean="0"/>
              <a:t> cells	ICD=intercalated duct (</a:t>
            </a:r>
            <a:r>
              <a:rPr lang="en-US" dirty="0" err="1" smtClean="0"/>
              <a:t>intralobular</a:t>
            </a:r>
            <a:r>
              <a:rPr lang="en-US" dirty="0" smtClean="0"/>
              <a:t>)	</a:t>
            </a:r>
            <a:r>
              <a:rPr lang="en-US" dirty="0" err="1" smtClean="0"/>
              <a:t>IsL</a:t>
            </a:r>
            <a:r>
              <a:rPr lang="en-US" dirty="0" smtClean="0"/>
              <a:t>=Islet</a:t>
            </a:r>
            <a:r>
              <a:rPr lang="en-US" baseline="0" dirty="0" smtClean="0"/>
              <a:t> of Langerhans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51027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ac=</a:t>
            </a:r>
            <a:r>
              <a:rPr lang="en-US" dirty="0" err="1" smtClean="0"/>
              <a:t>acinar</a:t>
            </a:r>
            <a:r>
              <a:rPr lang="en-US" dirty="0" smtClean="0"/>
              <a:t> cells 	</a:t>
            </a:r>
            <a:r>
              <a:rPr lang="en-US" dirty="0" err="1" smtClean="0"/>
              <a:t>ca</a:t>
            </a:r>
            <a:r>
              <a:rPr lang="en-US" dirty="0" smtClean="0"/>
              <a:t>=</a:t>
            </a:r>
            <a:r>
              <a:rPr lang="en-US" dirty="0" err="1" smtClean="0"/>
              <a:t>centroacinar</a:t>
            </a:r>
            <a:r>
              <a:rPr lang="en-US" dirty="0" smtClean="0"/>
              <a:t> cells	</a:t>
            </a:r>
            <a:r>
              <a:rPr lang="en-US" dirty="0" err="1" smtClean="0"/>
              <a:t>IaD</a:t>
            </a:r>
            <a:r>
              <a:rPr lang="en-US" dirty="0" smtClean="0"/>
              <a:t>=</a:t>
            </a:r>
            <a:r>
              <a:rPr lang="en-US" dirty="0" err="1" smtClean="0"/>
              <a:t>intralobular</a:t>
            </a:r>
            <a:r>
              <a:rPr lang="en-US" dirty="0" smtClean="0"/>
              <a:t> duct	</a:t>
            </a:r>
            <a:r>
              <a:rPr lang="en-US" dirty="0" err="1" smtClean="0"/>
              <a:t>icd</a:t>
            </a:r>
            <a:r>
              <a:rPr lang="en-US" dirty="0" smtClean="0"/>
              <a:t>=intercalated duct (</a:t>
            </a:r>
            <a:r>
              <a:rPr lang="en-US" dirty="0" err="1" smtClean="0"/>
              <a:t>intralobular</a:t>
            </a:r>
            <a:r>
              <a:rPr lang="en-US" dirty="0" smtClean="0"/>
              <a:t>)	</a:t>
            </a:r>
          </a:p>
          <a:p>
            <a:r>
              <a:rPr lang="en-US" dirty="0" smtClean="0"/>
              <a:t>IELD=interlobular duct	</a:t>
            </a:r>
            <a:r>
              <a:rPr lang="en-US" dirty="0" err="1" smtClean="0"/>
              <a:t>IsL</a:t>
            </a:r>
            <a:r>
              <a:rPr lang="en-US" dirty="0" smtClean="0"/>
              <a:t>=Islet</a:t>
            </a:r>
            <a:r>
              <a:rPr lang="en-US" baseline="0" dirty="0" smtClean="0"/>
              <a:t> of Langerhans	PD=pancreatic duct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635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a=branch of hepatic artery		cv=central vein	d=bile duct		</a:t>
            </a:r>
            <a:r>
              <a:rPr lang="en-US" dirty="0" err="1" smtClean="0"/>
              <a:t>Hep</a:t>
            </a:r>
            <a:r>
              <a:rPr lang="en-US" dirty="0" smtClean="0"/>
              <a:t>=hepatocytes</a:t>
            </a:r>
          </a:p>
          <a:p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baseline="0" dirty="0" smtClean="0"/>
              <a:t> cell		s=sinusoid		v=branch of portal v.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7808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a=branch</a:t>
            </a:r>
            <a:r>
              <a:rPr lang="en-US" baseline="0" dirty="0" smtClean="0"/>
              <a:t> of hepatic artery		cv=central vein	d=bile duct		</a:t>
            </a:r>
            <a:r>
              <a:rPr lang="en-US" baseline="0" dirty="0" err="1" smtClean="0"/>
              <a:t>pt</a:t>
            </a:r>
            <a:r>
              <a:rPr lang="en-US" baseline="0" dirty="0" smtClean="0"/>
              <a:t>=portal tract</a:t>
            </a:r>
          </a:p>
          <a:p>
            <a:r>
              <a:rPr lang="en-US" baseline="0" dirty="0" err="1" smtClean="0"/>
              <a:t>sublv</a:t>
            </a:r>
            <a:r>
              <a:rPr lang="en-US" baseline="0" dirty="0" smtClean="0"/>
              <a:t>=</a:t>
            </a:r>
            <a:r>
              <a:rPr lang="en-US" baseline="0" dirty="0" err="1" smtClean="0"/>
              <a:t>sublobular</a:t>
            </a:r>
            <a:r>
              <a:rPr lang="en-US" baseline="0" dirty="0" smtClean="0"/>
              <a:t> vein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4965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bc</a:t>
            </a:r>
            <a:r>
              <a:rPr lang="en-US" dirty="0" smtClean="0"/>
              <a:t>=bile </a:t>
            </a:r>
            <a:r>
              <a:rPr lang="en-US" dirty="0" err="1" smtClean="0"/>
              <a:t>canaliculi</a:t>
            </a:r>
            <a:r>
              <a:rPr lang="en-US" dirty="0" smtClean="0"/>
              <a:t>	cv=central vein	</a:t>
            </a:r>
            <a:r>
              <a:rPr lang="en-US" dirty="0" err="1" smtClean="0"/>
              <a:t>ec</a:t>
            </a:r>
            <a:r>
              <a:rPr lang="en-US" dirty="0" smtClean="0"/>
              <a:t>=endothelial cell	</a:t>
            </a:r>
            <a:r>
              <a:rPr lang="en-US" dirty="0" err="1" smtClean="0"/>
              <a:t>Kc</a:t>
            </a:r>
            <a:r>
              <a:rPr lang="en-US" dirty="0" smtClean="0"/>
              <a:t>=</a:t>
            </a:r>
            <a:r>
              <a:rPr lang="en-US" dirty="0" err="1" smtClean="0"/>
              <a:t>Kupffer</a:t>
            </a:r>
            <a:r>
              <a:rPr lang="en-US" dirty="0" smtClean="0"/>
              <a:t> cell</a:t>
            </a:r>
          </a:p>
          <a:p>
            <a:r>
              <a:rPr lang="en-US" dirty="0" smtClean="0"/>
              <a:t>s=sinusoid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7436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a=hepatic artery (branch)		BD=larger bile duct	cv=central vein	d=bile duct</a:t>
            </a:r>
          </a:p>
          <a:p>
            <a:r>
              <a:rPr lang="en-US" dirty="0" err="1" smtClean="0"/>
              <a:t>pt</a:t>
            </a:r>
            <a:r>
              <a:rPr lang="en-US" dirty="0" smtClean="0"/>
              <a:t>=portal tract</a:t>
            </a:r>
          </a:p>
          <a:p>
            <a:r>
              <a:rPr lang="en-US" dirty="0" smtClean="0"/>
              <a:t>v=portal</a:t>
            </a:r>
            <a:r>
              <a:rPr lang="en-US" baseline="0" dirty="0" smtClean="0"/>
              <a:t> vein (branch)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F79AEB-5267-47FC-AE31-048E4F568EE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8453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659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688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586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160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26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742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8812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6786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309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52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0843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4C4A30-E624-484F-B900-A5983FCE5A7F}" type="datetimeFigureOut">
              <a:rPr lang="en-US" smtClean="0"/>
              <a:t>10/29/2014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969F5E-DC33-4E4B-AAD8-DD1474245B0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087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Salivary Glands: Key Features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(from Dr. </a:t>
            </a:r>
            <a:r>
              <a:rPr lang="en-US" sz="2000" dirty="0" err="1" smtClean="0"/>
              <a:t>Carbrey’s</a:t>
            </a:r>
            <a:r>
              <a:rPr lang="en-US" sz="2000" dirty="0" smtClean="0"/>
              <a:t> notes)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28600" y="1600200"/>
            <a:ext cx="8915400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b="1" dirty="0" smtClean="0"/>
              <a:t>Distinguished </a:t>
            </a:r>
            <a:r>
              <a:rPr lang="en-US" b="1" dirty="0"/>
              <a:t>by the cell type in the </a:t>
            </a:r>
            <a:r>
              <a:rPr lang="en-US" b="1" dirty="0" err="1"/>
              <a:t>acini</a:t>
            </a:r>
            <a:endParaRPr lang="en-US" dirty="0"/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secretory </a:t>
            </a:r>
            <a:r>
              <a:rPr lang="en-US" dirty="0"/>
              <a:t>cells surrounded by </a:t>
            </a:r>
            <a:r>
              <a:rPr lang="en-US" dirty="0" err="1"/>
              <a:t>myoepithelial</a:t>
            </a:r>
            <a:r>
              <a:rPr lang="en-US" dirty="0"/>
              <a:t> cells</a:t>
            </a:r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plasma </a:t>
            </a:r>
            <a:r>
              <a:rPr lang="en-US" dirty="0"/>
              <a:t>cells outside of </a:t>
            </a:r>
            <a:r>
              <a:rPr lang="en-US" dirty="0" err="1"/>
              <a:t>acini</a:t>
            </a:r>
            <a:endParaRPr lang="en-US" dirty="0"/>
          </a:p>
          <a:p>
            <a:pPr marL="685800" indent="-228600">
              <a:tabLst>
                <a:tab pos="457200" algn="l"/>
                <a:tab pos="685800" algn="l"/>
              </a:tabLst>
            </a:pPr>
            <a:r>
              <a:rPr lang="en-US" dirty="0" smtClean="0"/>
              <a:t>ducts: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intercalated </a:t>
            </a:r>
            <a:r>
              <a:rPr lang="en-US" sz="2600" dirty="0"/>
              <a:t>– lead from the </a:t>
            </a:r>
            <a:r>
              <a:rPr lang="en-US" sz="2600" dirty="0" err="1"/>
              <a:t>acini</a:t>
            </a:r>
            <a:r>
              <a:rPr lang="en-US" sz="2600" dirty="0"/>
              <a:t>, s. </a:t>
            </a:r>
            <a:r>
              <a:rPr lang="en-US" sz="2600" dirty="0" smtClean="0"/>
              <a:t>cuboidal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striated </a:t>
            </a:r>
            <a:r>
              <a:rPr lang="en-US" sz="2600" dirty="0"/>
              <a:t>– s. col., not found in sublingual</a:t>
            </a:r>
          </a:p>
          <a:p>
            <a:pPr marL="1143000" lvl="1" indent="-228600">
              <a:tabLst>
                <a:tab pos="457200" algn="l"/>
                <a:tab pos="914400" algn="l"/>
              </a:tabLst>
            </a:pPr>
            <a:r>
              <a:rPr lang="en-US" sz="2600" dirty="0" smtClean="0"/>
              <a:t>excretory </a:t>
            </a:r>
            <a:r>
              <a:rPr lang="en-US" sz="2600" dirty="0"/>
              <a:t>– lead out of gland, pseudo </a:t>
            </a:r>
            <a:r>
              <a:rPr lang="en-US" sz="2600" dirty="0" err="1"/>
              <a:t>st.</a:t>
            </a:r>
            <a:r>
              <a:rPr lang="en-US" sz="2600" dirty="0"/>
              <a:t> col, </a:t>
            </a:r>
            <a:r>
              <a:rPr lang="en-US" sz="2600" dirty="0" err="1"/>
              <a:t>st.</a:t>
            </a:r>
            <a:r>
              <a:rPr lang="en-US" sz="2600" dirty="0"/>
              <a:t> cub, or </a:t>
            </a:r>
            <a:r>
              <a:rPr lang="en-US" sz="2600" dirty="0" err="1"/>
              <a:t>st.</a:t>
            </a:r>
            <a:r>
              <a:rPr lang="en-US" sz="2600" dirty="0"/>
              <a:t> col</a:t>
            </a:r>
          </a:p>
          <a:p>
            <a:pPr marL="0" indent="0">
              <a:buNone/>
            </a:pPr>
            <a:endParaRPr lang="en-US" b="1" dirty="0"/>
          </a:p>
          <a:p>
            <a:pPr marL="0" indent="0">
              <a:buNone/>
            </a:pPr>
            <a:r>
              <a:rPr lang="en-US" sz="2900" b="1" dirty="0" smtClean="0"/>
              <a:t>Parotid</a:t>
            </a:r>
            <a:r>
              <a:rPr lang="en-US" sz="2900" dirty="0" smtClean="0"/>
              <a:t> </a:t>
            </a:r>
            <a:r>
              <a:rPr lang="en-US" sz="2900" dirty="0"/>
              <a:t>– serous </a:t>
            </a:r>
            <a:r>
              <a:rPr lang="en-US" sz="2900" dirty="0" err="1" smtClean="0"/>
              <a:t>acini</a:t>
            </a:r>
            <a:r>
              <a:rPr lang="en-US" sz="2900" dirty="0" smtClean="0"/>
              <a:t>, has </a:t>
            </a:r>
            <a:r>
              <a:rPr lang="en-US" sz="2900" dirty="0"/>
              <a:t>fat and CT </a:t>
            </a:r>
            <a:r>
              <a:rPr lang="en-US" sz="2900" dirty="0" err="1"/>
              <a:t>septae</a:t>
            </a:r>
            <a:r>
              <a:rPr lang="en-US" sz="2900" dirty="0"/>
              <a:t> throughout gland</a:t>
            </a:r>
          </a:p>
          <a:p>
            <a:pPr marL="0" indent="0">
              <a:buNone/>
            </a:pPr>
            <a:r>
              <a:rPr lang="en-US" sz="2900" b="1" dirty="0" smtClean="0"/>
              <a:t>Submandibular</a:t>
            </a:r>
            <a:r>
              <a:rPr lang="en-US" sz="2900" dirty="0" smtClean="0"/>
              <a:t> </a:t>
            </a:r>
            <a:r>
              <a:rPr lang="en-US" sz="2900" dirty="0"/>
              <a:t>(</a:t>
            </a:r>
            <a:r>
              <a:rPr lang="en-US" sz="2900" dirty="0" err="1"/>
              <a:t>submaxillary</a:t>
            </a:r>
            <a:r>
              <a:rPr lang="en-US" sz="2900" dirty="0"/>
              <a:t>) – mostly serous </a:t>
            </a:r>
            <a:r>
              <a:rPr lang="en-US" sz="2900" dirty="0" smtClean="0"/>
              <a:t>w/ some </a:t>
            </a:r>
            <a:r>
              <a:rPr lang="en-US" sz="2900" dirty="0" err="1"/>
              <a:t>sero</a:t>
            </a:r>
            <a:r>
              <a:rPr lang="en-US" sz="2900" dirty="0"/>
              <a:t>/mucous </a:t>
            </a:r>
            <a:r>
              <a:rPr lang="en-US" sz="2900" dirty="0" err="1" smtClean="0"/>
              <a:t>acini</a:t>
            </a:r>
            <a:endParaRPr lang="en-US" sz="2900" dirty="0"/>
          </a:p>
          <a:p>
            <a:pPr marL="0" indent="0">
              <a:buNone/>
            </a:pPr>
            <a:r>
              <a:rPr lang="en-US" sz="2900" b="1" dirty="0" smtClean="0"/>
              <a:t>Sublingual</a:t>
            </a:r>
            <a:r>
              <a:rPr lang="en-US" sz="2900" dirty="0" smtClean="0"/>
              <a:t> </a:t>
            </a:r>
            <a:r>
              <a:rPr lang="en-US" sz="2900" dirty="0"/>
              <a:t>– mostly mucous </a:t>
            </a:r>
            <a:r>
              <a:rPr lang="en-US" sz="2900" dirty="0" err="1"/>
              <a:t>acini</a:t>
            </a:r>
            <a:r>
              <a:rPr lang="en-US" sz="2900" dirty="0"/>
              <a:t> but some </a:t>
            </a:r>
            <a:r>
              <a:rPr lang="en-US" sz="2900" dirty="0" err="1"/>
              <a:t>sero</a:t>
            </a:r>
            <a:r>
              <a:rPr lang="en-US" sz="2900" dirty="0"/>
              <a:t>/mucous </a:t>
            </a:r>
            <a:r>
              <a:rPr lang="en-US" sz="2900" dirty="0" err="1" smtClean="0"/>
              <a:t>acini</a:t>
            </a:r>
            <a:endParaRPr lang="en-US" sz="2900" dirty="0"/>
          </a:p>
        </p:txBody>
      </p:sp>
    </p:spTree>
    <p:extLst>
      <p:ext uri="{BB962C8B-B14F-4D97-AF65-F5344CB8AC3E}">
        <p14:creationId xmlns:p14="http://schemas.microsoft.com/office/powerpoint/2010/main" val="23207222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84: liver &amp; gallbladder, </a:t>
            </a:r>
            <a:r>
              <a:rPr lang="en-US" dirty="0" err="1" smtClean="0"/>
              <a:t>trichrome</a:t>
            </a:r>
            <a:endParaRPr lang="en-US" dirty="0"/>
          </a:p>
        </p:txBody>
      </p:sp>
      <p:pic>
        <p:nvPicPr>
          <p:cNvPr id="3" name="Snagit_PPTB38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/>
          <a:stretch/>
        </p:blipFill>
        <p:spPr>
          <a:xfrm>
            <a:off x="0" y="762000"/>
            <a:ext cx="9144000" cy="6077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09596" y="1915180"/>
            <a:ext cx="8472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“classic” </a:t>
            </a:r>
          </a:p>
          <a:p>
            <a:pPr algn="ctr"/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512174" y="4645223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6423502" y="5761892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84277" y="5782361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a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532333" y="4519246"/>
            <a:ext cx="2808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436520" y="6176555"/>
            <a:ext cx="2680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/>
              <a:t>d</a:t>
            </a:r>
          </a:p>
        </p:txBody>
      </p:sp>
      <p:pic>
        <p:nvPicPr>
          <p:cNvPr id="11" name="Snagit_PPTB81A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3" t="29495" r="21730" b="17005"/>
          <a:stretch/>
        </p:blipFill>
        <p:spPr>
          <a:xfrm>
            <a:off x="152400" y="3810000"/>
            <a:ext cx="4358013" cy="279009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286000" y="4873823"/>
            <a:ext cx="3449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604984" y="4264223"/>
            <a:ext cx="354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Kc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1038598" y="5049669"/>
            <a:ext cx="256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/>
              <a:t>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48932" y="4516269"/>
            <a:ext cx="4844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/>
              <a:t>Hep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7426518" y="1471246"/>
            <a:ext cx="10199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gallbladder</a:t>
            </a:r>
            <a:endParaRPr lang="en-US" sz="1400" b="1" dirty="0"/>
          </a:p>
        </p:txBody>
      </p:sp>
      <p:cxnSp>
        <p:nvCxnSpPr>
          <p:cNvPr id="18" name="Straight Connector 17"/>
          <p:cNvCxnSpPr/>
          <p:nvPr/>
        </p:nvCxnSpPr>
        <p:spPr>
          <a:xfrm flipH="1">
            <a:off x="1676400" y="1295400"/>
            <a:ext cx="1856837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533237" y="1295400"/>
            <a:ext cx="977176" cy="48362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4510413" y="1779023"/>
            <a:ext cx="213987" cy="811777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191000" y="2590800"/>
            <a:ext cx="53340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1676400" y="2590800"/>
            <a:ext cx="1219200" cy="1066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895600" y="3657600"/>
            <a:ext cx="12954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0810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11: liver, H&amp;E</a:t>
            </a:r>
            <a:endParaRPr lang="en-US" dirty="0"/>
          </a:p>
        </p:txBody>
      </p:sp>
      <p:pic>
        <p:nvPicPr>
          <p:cNvPr id="3" name="Snagit_PPT5ED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1"/>
          <a:stretch/>
        </p:blipFill>
        <p:spPr>
          <a:xfrm>
            <a:off x="0" y="820615"/>
            <a:ext cx="9144000" cy="60373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33646" y="3042139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6363840" y="1978223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1436077" y="3707377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732692" y="2133601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cv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2849995" y="2359223"/>
            <a:ext cx="57900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sublv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4396154" y="4419600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00400" y="5166900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2681896" y="6166338"/>
            <a:ext cx="3426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pt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7772400" y="5712023"/>
            <a:ext cx="2808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d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852988" y="4144108"/>
            <a:ext cx="26962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v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7948246" y="5140569"/>
            <a:ext cx="2728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10697906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11: liver, H&amp;E</a:t>
            </a:r>
            <a:endParaRPr lang="en-US" dirty="0"/>
          </a:p>
        </p:txBody>
      </p:sp>
      <p:pic>
        <p:nvPicPr>
          <p:cNvPr id="3" name="Snagit_PPT8C1D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/>
          <a:stretch/>
        </p:blipFill>
        <p:spPr>
          <a:xfrm>
            <a:off x="0" y="691662"/>
            <a:ext cx="9144000" cy="6100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971800" y="5029200"/>
            <a:ext cx="341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cv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2055" y="4730262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ec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513216" y="4895873"/>
            <a:ext cx="22058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6142892" y="1219200"/>
            <a:ext cx="328246" cy="211015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27600" y="990600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6717323" y="1184031"/>
            <a:ext cx="457200" cy="19929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532185" y="4167554"/>
            <a:ext cx="25680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>
                <a:ln w="6350">
                  <a:solidFill>
                    <a:schemeClr val="bg1"/>
                  </a:solidFill>
                </a:ln>
              </a:rPr>
              <a:t>s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2835879" y="135987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667000" y="111369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6137291" y="2790092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968412" y="2543907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1065694" y="4589584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896815" y="4343399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5853460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8229600" cy="48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5: liver, PAS-H-FG</a:t>
            </a:r>
            <a:endParaRPr lang="en-US" dirty="0"/>
          </a:p>
        </p:txBody>
      </p:sp>
      <p:pic>
        <p:nvPicPr>
          <p:cNvPr id="3" name="Snagit_PPTA1B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/>
          <a:stretch/>
        </p:blipFill>
        <p:spPr>
          <a:xfrm>
            <a:off x="0" y="715108"/>
            <a:ext cx="9144000" cy="607739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791200" y="1524000"/>
            <a:ext cx="429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BD</a:t>
            </a:r>
            <a:endParaRPr lang="en-US" sz="16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498850" y="3036222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889250" y="4988169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89450" y="589079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729773" y="4431323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9" name="TextBox 8"/>
          <p:cNvSpPr txBox="1"/>
          <p:nvPr/>
        </p:nvSpPr>
        <p:spPr>
          <a:xfrm rot="20469226">
            <a:off x="4936422" y="5096974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cv</a:t>
            </a:r>
            <a:endParaRPr lang="en-US" sz="1600" b="1" dirty="0"/>
          </a:p>
        </p:txBody>
      </p:sp>
      <p:sp>
        <p:nvSpPr>
          <p:cNvPr id="10" name="Freeform 9"/>
          <p:cNvSpPr/>
          <p:nvPr/>
        </p:nvSpPr>
        <p:spPr>
          <a:xfrm>
            <a:off x="4513385" y="5240215"/>
            <a:ext cx="468923" cy="128954"/>
          </a:xfrm>
          <a:custGeom>
            <a:avLst/>
            <a:gdLst>
              <a:gd name="connsiteX0" fmla="*/ 0 w 468923"/>
              <a:gd name="connsiteY0" fmla="*/ 0 h 128954"/>
              <a:gd name="connsiteX1" fmla="*/ 58615 w 468923"/>
              <a:gd name="connsiteY1" fmla="*/ 35169 h 128954"/>
              <a:gd name="connsiteX2" fmla="*/ 128953 w 468923"/>
              <a:gd name="connsiteY2" fmla="*/ 93784 h 128954"/>
              <a:gd name="connsiteX3" fmla="*/ 175846 w 468923"/>
              <a:gd name="connsiteY3" fmla="*/ 105507 h 128954"/>
              <a:gd name="connsiteX4" fmla="*/ 304800 w 468923"/>
              <a:gd name="connsiteY4" fmla="*/ 128954 h 128954"/>
              <a:gd name="connsiteX5" fmla="*/ 457200 w 468923"/>
              <a:gd name="connsiteY5" fmla="*/ 105507 h 128954"/>
              <a:gd name="connsiteX6" fmla="*/ 468923 w 468923"/>
              <a:gd name="connsiteY6" fmla="*/ 93784 h 128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923" h="128954">
                <a:moveTo>
                  <a:pt x="0" y="0"/>
                </a:moveTo>
                <a:cubicBezTo>
                  <a:pt x="19538" y="11723"/>
                  <a:pt x="40387" y="21498"/>
                  <a:pt x="58615" y="35169"/>
                </a:cubicBezTo>
                <a:cubicBezTo>
                  <a:pt x="96170" y="63336"/>
                  <a:pt x="86428" y="75559"/>
                  <a:pt x="128953" y="93784"/>
                </a:cubicBezTo>
                <a:cubicBezTo>
                  <a:pt x="143762" y="100131"/>
                  <a:pt x="160354" y="101081"/>
                  <a:pt x="175846" y="105507"/>
                </a:cubicBezTo>
                <a:cubicBezTo>
                  <a:pt x="260186" y="129605"/>
                  <a:pt x="149591" y="109553"/>
                  <a:pt x="304800" y="128954"/>
                </a:cubicBezTo>
                <a:cubicBezTo>
                  <a:pt x="338431" y="125591"/>
                  <a:pt x="414949" y="126633"/>
                  <a:pt x="457200" y="105507"/>
                </a:cubicBezTo>
                <a:cubicBezTo>
                  <a:pt x="462143" y="103036"/>
                  <a:pt x="465015" y="97692"/>
                  <a:pt x="468923" y="9378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 10"/>
          <p:cNvSpPr/>
          <p:nvPr/>
        </p:nvSpPr>
        <p:spPr>
          <a:xfrm>
            <a:off x="5251938" y="4642338"/>
            <a:ext cx="562708" cy="574431"/>
          </a:xfrm>
          <a:custGeom>
            <a:avLst/>
            <a:gdLst>
              <a:gd name="connsiteX0" fmla="*/ 0 w 562708"/>
              <a:gd name="connsiteY0" fmla="*/ 574431 h 574431"/>
              <a:gd name="connsiteX1" fmla="*/ 128954 w 562708"/>
              <a:gd name="connsiteY1" fmla="*/ 504092 h 574431"/>
              <a:gd name="connsiteX2" fmla="*/ 164124 w 562708"/>
              <a:gd name="connsiteY2" fmla="*/ 480646 h 574431"/>
              <a:gd name="connsiteX3" fmla="*/ 199293 w 562708"/>
              <a:gd name="connsiteY3" fmla="*/ 457200 h 574431"/>
              <a:gd name="connsiteX4" fmla="*/ 304800 w 562708"/>
              <a:gd name="connsiteY4" fmla="*/ 422031 h 574431"/>
              <a:gd name="connsiteX5" fmla="*/ 339970 w 562708"/>
              <a:gd name="connsiteY5" fmla="*/ 410308 h 574431"/>
              <a:gd name="connsiteX6" fmla="*/ 375139 w 562708"/>
              <a:gd name="connsiteY6" fmla="*/ 398584 h 574431"/>
              <a:gd name="connsiteX7" fmla="*/ 457200 w 562708"/>
              <a:gd name="connsiteY7" fmla="*/ 293077 h 574431"/>
              <a:gd name="connsiteX8" fmla="*/ 492370 w 562708"/>
              <a:gd name="connsiteY8" fmla="*/ 234461 h 574431"/>
              <a:gd name="connsiteX9" fmla="*/ 515816 w 562708"/>
              <a:gd name="connsiteY9" fmla="*/ 152400 h 574431"/>
              <a:gd name="connsiteX10" fmla="*/ 539262 w 562708"/>
              <a:gd name="connsiteY10" fmla="*/ 82061 h 574431"/>
              <a:gd name="connsiteX11" fmla="*/ 550985 w 562708"/>
              <a:gd name="connsiteY11" fmla="*/ 46892 h 574431"/>
              <a:gd name="connsiteX12" fmla="*/ 562708 w 562708"/>
              <a:gd name="connsiteY12" fmla="*/ 0 h 574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2708" h="574431">
                <a:moveTo>
                  <a:pt x="0" y="574431"/>
                </a:moveTo>
                <a:cubicBezTo>
                  <a:pt x="84781" y="540518"/>
                  <a:pt x="41104" y="562658"/>
                  <a:pt x="128954" y="504092"/>
                </a:cubicBezTo>
                <a:lnTo>
                  <a:pt x="164124" y="480646"/>
                </a:lnTo>
                <a:cubicBezTo>
                  <a:pt x="175847" y="472831"/>
                  <a:pt x="185927" y="461655"/>
                  <a:pt x="199293" y="457200"/>
                </a:cubicBezTo>
                <a:lnTo>
                  <a:pt x="304800" y="422031"/>
                </a:lnTo>
                <a:lnTo>
                  <a:pt x="339970" y="410308"/>
                </a:lnTo>
                <a:lnTo>
                  <a:pt x="375139" y="398584"/>
                </a:lnTo>
                <a:cubicBezTo>
                  <a:pt x="431227" y="314452"/>
                  <a:pt x="402106" y="348171"/>
                  <a:pt x="457200" y="293077"/>
                </a:cubicBezTo>
                <a:cubicBezTo>
                  <a:pt x="490414" y="193444"/>
                  <a:pt x="444091" y="314927"/>
                  <a:pt x="492370" y="234461"/>
                </a:cubicBezTo>
                <a:cubicBezTo>
                  <a:pt x="500250" y="221328"/>
                  <a:pt x="512750" y="162619"/>
                  <a:pt x="515816" y="152400"/>
                </a:cubicBezTo>
                <a:cubicBezTo>
                  <a:pt x="522918" y="128728"/>
                  <a:pt x="531447" y="105507"/>
                  <a:pt x="539262" y="82061"/>
                </a:cubicBezTo>
                <a:cubicBezTo>
                  <a:pt x="543170" y="70338"/>
                  <a:pt x="547988" y="58880"/>
                  <a:pt x="550985" y="46892"/>
                </a:cubicBezTo>
                <a:lnTo>
                  <a:pt x="562708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7010400" y="4876800"/>
            <a:ext cx="293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v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554930" y="4671646"/>
            <a:ext cx="28565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01708" y="4671647"/>
            <a:ext cx="29527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d</a:t>
            </a:r>
            <a:endParaRPr lang="en-US" sz="1600" b="1" dirty="0"/>
          </a:p>
        </p:txBody>
      </p:sp>
      <p:sp>
        <p:nvSpPr>
          <p:cNvPr id="15" name="Rectangle 14"/>
          <p:cNvSpPr/>
          <p:nvPr/>
        </p:nvSpPr>
        <p:spPr>
          <a:xfrm>
            <a:off x="3153508" y="2848708"/>
            <a:ext cx="298450" cy="533400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2460869" y="194603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4108450" y="1230868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5251938" y="2664042"/>
            <a:ext cx="387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/>
              <a:t>pt</a:t>
            </a:r>
            <a:endParaRPr lang="en-US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2514600" y="1002268"/>
            <a:ext cx="369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cv</a:t>
            </a:r>
            <a:endParaRPr lang="en-US" sz="16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1670539" y="632991"/>
            <a:ext cx="3649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 err="1" smtClean="0"/>
              <a:t>pt</a:t>
            </a:r>
            <a:endParaRPr lang="en-US" sz="1600" b="1" dirty="0"/>
          </a:p>
        </p:txBody>
      </p:sp>
    </p:spTree>
    <p:extLst>
      <p:ext uri="{BB962C8B-B14F-4D97-AF65-F5344CB8AC3E}">
        <p14:creationId xmlns:p14="http://schemas.microsoft.com/office/powerpoint/2010/main" val="18719684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56356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5: liver, </a:t>
            </a:r>
            <a:r>
              <a:rPr lang="en-US" dirty="0"/>
              <a:t>PAS-H-FG</a:t>
            </a:r>
          </a:p>
        </p:txBody>
      </p:sp>
      <p:pic>
        <p:nvPicPr>
          <p:cNvPr id="3" name="Snagit_PPT8FB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7"/>
          <a:stretch/>
        </p:blipFill>
        <p:spPr>
          <a:xfrm>
            <a:off x="0" y="838199"/>
            <a:ext cx="9144000" cy="59543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126401" y="4710352"/>
            <a:ext cx="2551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47815" y="29835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7108" y="51786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467523" y="4964723"/>
            <a:ext cx="35420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Kc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81015" y="3824608"/>
            <a:ext cx="3497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ln w="6350">
                  <a:solidFill>
                    <a:schemeClr val="bg1"/>
                  </a:solidFill>
                </a:ln>
              </a:rPr>
              <a:t>e</a:t>
            </a:r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0646" y="3144669"/>
            <a:ext cx="3706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4440784" y="3393831"/>
            <a:ext cx="0" cy="36290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307005" y="5193323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138126" y="4947138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045679" y="350603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876800" y="325985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854679" y="5084467"/>
            <a:ext cx="0" cy="445477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685800" y="4838282"/>
            <a:ext cx="35618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bc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384937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Gall Bladder: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646237"/>
            <a:ext cx="8610600" cy="4525963"/>
          </a:xfrm>
        </p:spPr>
        <p:txBody>
          <a:bodyPr>
            <a:noAutofit/>
          </a:bodyPr>
          <a:lstStyle/>
          <a:p>
            <a:pPr marL="0" indent="0">
              <a:buNone/>
              <a:tabLst>
                <a:tab pos="457200" algn="l"/>
              </a:tabLst>
            </a:pPr>
            <a:r>
              <a:rPr lang="en-US" sz="2000" b="1" dirty="0"/>
              <a:t>stores and concentrates bile, empties into duodenum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Mucosa - </a:t>
            </a:r>
            <a:r>
              <a:rPr lang="en-US" sz="2000" dirty="0" smtClean="0"/>
              <a:t>simple </a:t>
            </a:r>
            <a:r>
              <a:rPr lang="en-US" sz="2000" dirty="0"/>
              <a:t>col. epithelium with microvilli and lamina </a:t>
            </a:r>
            <a:r>
              <a:rPr lang="en-US" sz="2000" dirty="0" err="1"/>
              <a:t>propria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	highly folded when not full, lamina prop. may have mucous glands</a:t>
            </a:r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</a:t>
            </a:r>
            <a:r>
              <a:rPr lang="en-US" sz="2000" b="1" dirty="0"/>
              <a:t>No </a:t>
            </a:r>
            <a:r>
              <a:rPr lang="en-US" sz="2000" b="1" dirty="0" err="1"/>
              <a:t>muscularis</a:t>
            </a:r>
            <a:r>
              <a:rPr lang="en-US" sz="2000" b="1" dirty="0"/>
              <a:t> mucosa or </a:t>
            </a:r>
            <a:r>
              <a:rPr lang="en-US" sz="2000" b="1" dirty="0" err="1"/>
              <a:t>submucosa</a:t>
            </a:r>
            <a:r>
              <a:rPr lang="en-US" sz="2000" b="1" dirty="0"/>
              <a:t>	</a:t>
            </a:r>
            <a:endParaRPr lang="en-US" sz="2000" dirty="0"/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</a:t>
            </a:r>
            <a:r>
              <a:rPr lang="en-US" sz="2000" dirty="0" err="1"/>
              <a:t>Muscularis</a:t>
            </a:r>
            <a:r>
              <a:rPr lang="en-US" sz="2000" dirty="0"/>
              <a:t> </a:t>
            </a:r>
            <a:r>
              <a:rPr lang="en-US" sz="2000" dirty="0" err="1"/>
              <a:t>externa</a:t>
            </a:r>
            <a:r>
              <a:rPr lang="en-US" sz="2000" dirty="0"/>
              <a:t>  - bundles of smooth muscle</a:t>
            </a:r>
          </a:p>
          <a:p>
            <a:pPr marL="0" indent="0">
              <a:buNone/>
              <a:tabLst>
                <a:tab pos="457200" algn="l"/>
              </a:tabLst>
            </a:pPr>
            <a:r>
              <a:rPr lang="en-US" sz="2000" dirty="0"/>
              <a:t>	Serosa </a:t>
            </a:r>
            <a:r>
              <a:rPr lang="en-US" sz="2000" dirty="0" smtClean="0"/>
              <a:t>(where it abuts liver) or adventitia (where it projects into body cavity)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0364297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162"/>
          </a:xfrm>
        </p:spPr>
        <p:txBody>
          <a:bodyPr/>
          <a:lstStyle/>
          <a:p>
            <a:r>
              <a:rPr lang="en-US" dirty="0" smtClean="0"/>
              <a:t>Slides 84 &amp; 84A: gallbladder</a:t>
            </a:r>
            <a:endParaRPr lang="en-US" dirty="0"/>
          </a:p>
        </p:txBody>
      </p:sp>
      <p:pic>
        <p:nvPicPr>
          <p:cNvPr id="3" name="Snagit_PPTCC3C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9"/>
          <a:stretch/>
        </p:blipFill>
        <p:spPr>
          <a:xfrm>
            <a:off x="0" y="691662"/>
            <a:ext cx="9144000" cy="61008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68260" y="1072661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epith</a:t>
            </a:r>
            <a:endParaRPr lang="en-US" sz="1400" b="1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3458308" y="1336431"/>
            <a:ext cx="574430" cy="3282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4015152" y="4132384"/>
            <a:ext cx="5741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epith</a:t>
            </a:r>
            <a:endParaRPr lang="en-US" sz="1400" b="1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505200" y="4396154"/>
            <a:ext cx="574430" cy="328246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28170" y="1371600"/>
            <a:ext cx="7323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lamina</a:t>
            </a:r>
          </a:p>
          <a:p>
            <a:pPr algn="ctr"/>
            <a:r>
              <a:rPr lang="en-US" sz="1400" b="1" dirty="0" err="1" smtClean="0"/>
              <a:t>propria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3950677" y="5738446"/>
            <a:ext cx="159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/>
              <a:t>m</a:t>
            </a:r>
            <a:r>
              <a:rPr lang="en-US" sz="1400" b="1" dirty="0" err="1" smtClean="0"/>
              <a:t>uscularis</a:t>
            </a:r>
            <a:r>
              <a:rPr lang="en-US" sz="1400" b="1" dirty="0" smtClean="0"/>
              <a:t> </a:t>
            </a:r>
            <a:r>
              <a:rPr lang="en-US" sz="1400" b="1" dirty="0" err="1" smtClean="0"/>
              <a:t>externa</a:t>
            </a:r>
            <a:endParaRPr lang="en-US" sz="1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3938954" y="3176899"/>
            <a:ext cx="15919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</a:rPr>
              <a:t>m</a:t>
            </a:r>
            <a:r>
              <a:rPr lang="en-US" sz="1400" b="1" dirty="0" err="1" smtClean="0">
                <a:solidFill>
                  <a:schemeClr val="bg1"/>
                </a:solidFill>
              </a:rPr>
              <a:t>uscularis</a:t>
            </a:r>
            <a:r>
              <a:rPr lang="en-US" sz="1400" b="1" dirty="0" smtClean="0">
                <a:solidFill>
                  <a:schemeClr val="bg1"/>
                </a:solidFill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</a:rPr>
              <a:t>externa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884158" y="6260068"/>
            <a:ext cx="16170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a</a:t>
            </a:r>
            <a:r>
              <a:rPr lang="en-US" sz="1400" b="1" dirty="0" smtClean="0"/>
              <a:t>dventitia / serosa 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2860807" y="5140569"/>
            <a:ext cx="7323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l</a:t>
            </a:r>
            <a:r>
              <a:rPr lang="en-US" sz="1400" b="1" dirty="0" smtClean="0"/>
              <a:t>amina</a:t>
            </a:r>
          </a:p>
          <a:p>
            <a:r>
              <a:rPr lang="en-US" sz="1400" b="1" dirty="0" err="1" smtClean="0"/>
              <a:t>propria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5723221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-5862"/>
            <a:ext cx="8229600" cy="744416"/>
          </a:xfrm>
        </p:spPr>
        <p:txBody>
          <a:bodyPr>
            <a:noAutofit/>
          </a:bodyPr>
          <a:lstStyle/>
          <a:p>
            <a:r>
              <a:rPr lang="en-US" sz="3200" dirty="0" smtClean="0"/>
              <a:t>Slide 83: Submandibular gland, Mallory-PA-H</a:t>
            </a:r>
            <a:endParaRPr lang="en-US" sz="3200" dirty="0"/>
          </a:p>
        </p:txBody>
      </p:sp>
      <p:pic>
        <p:nvPicPr>
          <p:cNvPr id="5" name="Snagit_PPTC8A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31"/>
          <a:stretch/>
        </p:blipFill>
        <p:spPr>
          <a:xfrm>
            <a:off x="0" y="738554"/>
            <a:ext cx="9144000" cy="611944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9" t="10314" r="19132" b="2867"/>
          <a:stretch/>
        </p:blipFill>
        <p:spPr bwMode="auto">
          <a:xfrm>
            <a:off x="8792" y="4217899"/>
            <a:ext cx="3276600" cy="2640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4832840" y="6028592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5266592" y="5240216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5137640" y="5943600"/>
            <a:ext cx="729760" cy="23739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3352800" y="5181600"/>
            <a:ext cx="1913792" cy="211016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267200" y="426422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 rot="611225">
            <a:off x="5243921" y="3331407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septum</a:t>
            </a:r>
            <a:endParaRPr lang="en-US" sz="1400" b="1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018085" y="2672862"/>
            <a:ext cx="172915" cy="45133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724884" y="24354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25" name="TextBox 24"/>
          <p:cNvSpPr txBox="1"/>
          <p:nvPr/>
        </p:nvSpPr>
        <p:spPr>
          <a:xfrm>
            <a:off x="6680622" y="5999239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ICD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19535146">
            <a:off x="7524686" y="56358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StrD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73016" y="5565486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ICD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751070" y="5923039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Muc</a:t>
            </a:r>
            <a:endParaRPr lang="en-US" sz="1400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507814" y="6415407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21768" y="4217899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Ser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324600" y="6213232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Muc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41765562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Slide 38: submandibular gland, AF-TB</a:t>
            </a:r>
            <a:endParaRPr lang="en-US" sz="3200" dirty="0"/>
          </a:p>
        </p:txBody>
      </p:sp>
      <p:pic>
        <p:nvPicPr>
          <p:cNvPr id="3" name="Snagit_PPTDA4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0" y="786464"/>
            <a:ext cx="9144000" cy="607153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800600" y="2286000"/>
            <a:ext cx="762000" cy="3048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/>
          <p:cNvCxnSpPr>
            <a:stCxn id="4" idx="2"/>
          </p:cNvCxnSpPr>
          <p:nvPr/>
        </p:nvCxnSpPr>
        <p:spPr>
          <a:xfrm>
            <a:off x="5181600" y="2590800"/>
            <a:ext cx="381000" cy="10668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818792" y="4605654"/>
            <a:ext cx="51328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Muc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35216" y="5147846"/>
            <a:ext cx="4235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Ser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93072" y="5190392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781192" y="4724400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StrD</a:t>
            </a:r>
            <a:endParaRPr lang="en-US" sz="1400" b="1" dirty="0"/>
          </a:p>
        </p:txBody>
      </p:sp>
      <p:sp>
        <p:nvSpPr>
          <p:cNvPr id="11" name="TextBox 10"/>
          <p:cNvSpPr txBox="1"/>
          <p:nvPr/>
        </p:nvSpPr>
        <p:spPr>
          <a:xfrm rot="20001123">
            <a:off x="1474176" y="1562408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12" name="TextBox 11"/>
          <p:cNvSpPr txBox="1"/>
          <p:nvPr/>
        </p:nvSpPr>
        <p:spPr>
          <a:xfrm rot="20001123">
            <a:off x="2987325" y="2307841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septum</a:t>
            </a:r>
            <a:endParaRPr lang="en-US" sz="1400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2165840" y="2277208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lobule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720550" y="6397823"/>
            <a:ext cx="5946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myoE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 flipV="1">
            <a:off x="6555990" y="6223651"/>
            <a:ext cx="323782" cy="2300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2241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Salivary Gland </a:t>
            </a:r>
            <a:r>
              <a:rPr lang="en-US" b="1" dirty="0" smtClean="0"/>
              <a:t>“Extra Slides”</a:t>
            </a:r>
            <a:endParaRPr lang="en-US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0" t="10954" r="949" b="1330"/>
          <a:stretch/>
        </p:blipFill>
        <p:spPr bwMode="auto">
          <a:xfrm>
            <a:off x="163286" y="1944385"/>
            <a:ext cx="4180114" cy="4913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0" y="736937"/>
            <a:ext cx="4572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UMich</a:t>
            </a:r>
            <a:r>
              <a:rPr lang="en-US" b="1" dirty="0" smtClean="0">
                <a:solidFill>
                  <a:schemeClr val="tx2"/>
                </a:solidFill>
              </a:rPr>
              <a:t> 180-2, Parotid Gland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lobules of purely serous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r>
              <a:rPr lang="en-US" sz="1400" dirty="0" smtClean="0">
                <a:solidFill>
                  <a:schemeClr val="tx2"/>
                </a:solidFill>
              </a:rPr>
              <a:t> mixed with fat cells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lobules separated by CT septa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intercalated and striated </a:t>
            </a:r>
            <a:r>
              <a:rPr lang="en-US" sz="1400" dirty="0" err="1" smtClean="0">
                <a:solidFill>
                  <a:schemeClr val="tx2"/>
                </a:solidFill>
              </a:rPr>
              <a:t>intralobular</a:t>
            </a:r>
            <a:r>
              <a:rPr lang="en-US" sz="1400" dirty="0" smtClean="0">
                <a:solidFill>
                  <a:schemeClr val="tx2"/>
                </a:solidFill>
              </a:rPr>
              <a:t> ducts</a:t>
            </a:r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785" r="1074" b="1574"/>
          <a:stretch/>
        </p:blipFill>
        <p:spPr bwMode="auto">
          <a:xfrm>
            <a:off x="4800600" y="1943574"/>
            <a:ext cx="4170359" cy="4914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72000" y="533400"/>
            <a:ext cx="45720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solidFill>
                  <a:schemeClr val="tx2"/>
                </a:solidFill>
              </a:rPr>
              <a:t>UMich</a:t>
            </a:r>
            <a:r>
              <a:rPr lang="en-US" b="1" dirty="0" smtClean="0">
                <a:solidFill>
                  <a:schemeClr val="tx2"/>
                </a:solidFill>
              </a:rPr>
              <a:t> 185-2, Sublingual Gland</a:t>
            </a: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mostly mucous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r>
              <a:rPr lang="en-US" sz="1400" dirty="0" smtClean="0">
                <a:solidFill>
                  <a:schemeClr val="tx2"/>
                </a:solidFill>
              </a:rPr>
              <a:t> (some pure mucous, some w/ serous </a:t>
            </a:r>
            <a:r>
              <a:rPr lang="en-US" sz="1400" dirty="0" err="1" smtClean="0">
                <a:solidFill>
                  <a:schemeClr val="tx2"/>
                </a:solidFill>
              </a:rPr>
              <a:t>demilunes</a:t>
            </a:r>
            <a:r>
              <a:rPr lang="en-US" sz="1400" dirty="0" smtClean="0">
                <a:solidFill>
                  <a:schemeClr val="tx2"/>
                </a:solidFill>
              </a:rPr>
              <a:t>); some serous </a:t>
            </a:r>
            <a:r>
              <a:rPr lang="en-US" sz="1400" dirty="0" err="1" smtClean="0">
                <a:solidFill>
                  <a:schemeClr val="tx2"/>
                </a:solidFill>
              </a:rPr>
              <a:t>acini</a:t>
            </a:r>
            <a:endParaRPr lang="en-US" sz="1400" dirty="0" smtClean="0">
              <a:solidFill>
                <a:schemeClr val="tx2"/>
              </a:solidFill>
            </a:endParaRPr>
          </a:p>
          <a:p>
            <a:pPr marL="576263" indent="-173038">
              <a:buFont typeface="Arial" panose="020B0604020202020204" pitchFamily="34" charset="0"/>
              <a:buChar char="•"/>
            </a:pPr>
            <a:r>
              <a:rPr lang="en-US" sz="1400" dirty="0" smtClean="0">
                <a:solidFill>
                  <a:schemeClr val="tx2"/>
                </a:solidFill>
              </a:rPr>
              <a:t>very </a:t>
            </a:r>
            <a:r>
              <a:rPr lang="en-US" sz="1400" dirty="0" smtClean="0">
                <a:solidFill>
                  <a:schemeClr val="tx2"/>
                </a:solidFill>
              </a:rPr>
              <a:t>short </a:t>
            </a:r>
            <a:r>
              <a:rPr lang="en-US" sz="1400" dirty="0" smtClean="0">
                <a:solidFill>
                  <a:schemeClr val="tx2"/>
                </a:solidFill>
              </a:rPr>
              <a:t>intercalated ducts and </a:t>
            </a:r>
            <a:r>
              <a:rPr lang="en-US" sz="1400" dirty="0" smtClean="0">
                <a:solidFill>
                  <a:schemeClr val="tx2"/>
                </a:solidFill>
              </a:rPr>
              <a:t>therefore not seen very </a:t>
            </a:r>
            <a:r>
              <a:rPr lang="en-US" sz="1400" dirty="0" smtClean="0">
                <a:solidFill>
                  <a:schemeClr val="tx2"/>
                </a:solidFill>
              </a:rPr>
              <a:t>frequently.</a:t>
            </a:r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319978" y="5312228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icd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61460" y="5587347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StrD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346899" y="6180109"/>
            <a:ext cx="386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fat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699658" y="5812972"/>
            <a:ext cx="3930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aci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4" name="TextBox 13"/>
          <p:cNvSpPr txBox="1"/>
          <p:nvPr/>
        </p:nvSpPr>
        <p:spPr>
          <a:xfrm rot="17426094">
            <a:off x="432821" y="3048000"/>
            <a:ext cx="7466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septum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19800" y="3121223"/>
            <a:ext cx="5020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muc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617197" y="3069772"/>
            <a:ext cx="4571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s-m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889172" y="2307772"/>
            <a:ext cx="4106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ser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50624" y="3632851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347066" y="5635823"/>
            <a:ext cx="4347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7151914" y="2582891"/>
            <a:ext cx="168728" cy="356251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7282542" y="2615549"/>
            <a:ext cx="38100" cy="647188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151914" y="2307772"/>
            <a:ext cx="397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sdl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042718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Pancreas: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 smtClean="0"/>
              <a:t>Exocrine pancreas </a:t>
            </a:r>
            <a:r>
              <a:rPr lang="en-US" sz="2000" dirty="0"/>
              <a:t>–</a:t>
            </a:r>
            <a:r>
              <a:rPr lang="en-US" sz="2000" dirty="0" smtClean="0"/>
              <a:t> </a:t>
            </a:r>
            <a:r>
              <a:rPr lang="en-US" sz="2000" dirty="0" err="1" smtClean="0"/>
              <a:t>acini</a:t>
            </a:r>
            <a:r>
              <a:rPr lang="en-US" sz="2000" dirty="0" smtClean="0"/>
              <a:t> </a:t>
            </a:r>
            <a:r>
              <a:rPr lang="en-US" sz="2000" dirty="0"/>
              <a:t>with serous cells that contain zymogen granules</a:t>
            </a:r>
          </a:p>
          <a:p>
            <a:pPr marL="0" indent="0">
              <a:buNone/>
              <a:tabLst>
                <a:tab pos="457200" algn="l"/>
                <a:tab pos="1262063" algn="l"/>
                <a:tab pos="2111375" algn="l"/>
              </a:tabLst>
            </a:pPr>
            <a:r>
              <a:rPr lang="en-US" sz="2000" dirty="0" smtClean="0"/>
              <a:t>	ducts </a:t>
            </a:r>
            <a:r>
              <a:rPr lang="en-US" sz="2000" dirty="0"/>
              <a:t>– begin with </a:t>
            </a:r>
            <a:r>
              <a:rPr lang="en-US" sz="2000" dirty="0" smtClean="0"/>
              <a:t>squamous </a:t>
            </a:r>
            <a:r>
              <a:rPr lang="en-US" sz="2000" b="1" dirty="0" err="1" smtClean="0"/>
              <a:t>centroacinar</a:t>
            </a:r>
            <a:r>
              <a:rPr lang="en-US" sz="2000" b="1" dirty="0" smtClean="0"/>
              <a:t> </a:t>
            </a:r>
            <a:r>
              <a:rPr lang="en-US" sz="2000" b="1" dirty="0"/>
              <a:t>cells </a:t>
            </a:r>
            <a:r>
              <a:rPr lang="en-US" sz="2000" dirty="0"/>
              <a:t>that form the </a:t>
            </a:r>
            <a:r>
              <a:rPr lang="en-US" sz="2000" dirty="0" smtClean="0"/>
              <a:t>			intercalated duct inside </a:t>
            </a:r>
            <a:r>
              <a:rPr lang="en-US" sz="2000" dirty="0"/>
              <a:t>the </a:t>
            </a:r>
            <a:r>
              <a:rPr lang="en-US" sz="2000" dirty="0" err="1" smtClean="0"/>
              <a:t>acinus</a:t>
            </a:r>
            <a:r>
              <a:rPr lang="en-US" sz="2000" dirty="0" smtClean="0"/>
              <a:t> and progress as follows:</a:t>
            </a:r>
          </a:p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 smtClean="0"/>
              <a:t>	intercalated </a:t>
            </a:r>
            <a:r>
              <a:rPr lang="en-US" sz="2000" dirty="0"/>
              <a:t>ducts (s. </a:t>
            </a:r>
            <a:r>
              <a:rPr lang="en-US" sz="2000" dirty="0" err="1" smtClean="0"/>
              <a:t>sq</a:t>
            </a:r>
            <a:r>
              <a:rPr lang="en-US" sz="2000" dirty="0" smtClean="0"/>
              <a:t>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err="1" smtClean="0"/>
              <a:t>intralobular</a:t>
            </a:r>
            <a:r>
              <a:rPr lang="en-US" sz="2000" dirty="0" smtClean="0"/>
              <a:t> </a:t>
            </a:r>
            <a:r>
              <a:rPr lang="en-US" sz="2000" dirty="0"/>
              <a:t>ducts (s. </a:t>
            </a:r>
            <a:r>
              <a:rPr lang="en-US" sz="2000" dirty="0" smtClean="0"/>
              <a:t>cub)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</a:p>
          <a:p>
            <a:pPr marL="0" indent="0">
              <a:buNone/>
              <a:tabLst>
                <a:tab pos="457200" algn="l"/>
                <a:tab pos="914400" algn="l"/>
                <a:tab pos="2111375" algn="l"/>
              </a:tabLst>
            </a:pPr>
            <a:r>
              <a:rPr lang="en-US" sz="2000" dirty="0">
                <a:sym typeface="Wingdings" panose="05000000000000000000" pitchFamily="2" charset="2"/>
              </a:rPr>
              <a:t>	</a:t>
            </a:r>
            <a:r>
              <a:rPr lang="en-US" sz="2000" dirty="0" smtClean="0"/>
              <a:t>interlobular ducts </a:t>
            </a:r>
            <a:r>
              <a:rPr lang="en-US" sz="2000" dirty="0"/>
              <a:t>(low </a:t>
            </a:r>
            <a:r>
              <a:rPr lang="en-US" sz="2000" dirty="0" smtClean="0"/>
              <a:t>col) </a:t>
            </a:r>
            <a:r>
              <a:rPr lang="en-US" sz="2000" dirty="0" smtClean="0">
                <a:sym typeface="Wingdings" panose="05000000000000000000" pitchFamily="2" charset="2"/>
              </a:rPr>
              <a:t> </a:t>
            </a:r>
            <a:r>
              <a:rPr lang="en-US" sz="2000" dirty="0" smtClean="0"/>
              <a:t>excretory </a:t>
            </a:r>
            <a:r>
              <a:rPr lang="en-US" sz="2000" dirty="0"/>
              <a:t>(s. col with goblets)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endParaRPr lang="en-US" sz="2000" dirty="0"/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 smtClean="0"/>
              <a:t>Endocrine </a:t>
            </a:r>
            <a:r>
              <a:rPr lang="en-US" sz="2000" dirty="0"/>
              <a:t>pancreas – islets of Langerhans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lighter staining, groups of cells with many capillaries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Type A and D tend to be on outside of islet</a:t>
            </a:r>
          </a:p>
          <a:p>
            <a:pPr marL="0" indent="0">
              <a:buNone/>
              <a:tabLst>
                <a:tab pos="457200" algn="l"/>
                <a:tab pos="914400" algn="l"/>
              </a:tabLst>
            </a:pPr>
            <a:r>
              <a:rPr lang="en-US" sz="2000" dirty="0"/>
              <a:t>		Type B tend to be towards center</a:t>
            </a: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7931062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95: Pancreas, H&amp;E</a:t>
            </a:r>
            <a:endParaRPr lang="en-US" dirty="0"/>
          </a:p>
        </p:txBody>
      </p:sp>
      <p:pic>
        <p:nvPicPr>
          <p:cNvPr id="3" name="Snagit_PPT9E0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44"/>
          <a:stretch/>
        </p:blipFill>
        <p:spPr>
          <a:xfrm>
            <a:off x="0" y="720969"/>
            <a:ext cx="9144000" cy="607153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53726" y="5410200"/>
            <a:ext cx="9616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pancreatic</a:t>
            </a:r>
          </a:p>
          <a:p>
            <a:pPr algn="ctr"/>
            <a:r>
              <a:rPr lang="en-US" sz="1400" b="1" dirty="0" smtClean="0"/>
              <a:t>duct</a:t>
            </a:r>
            <a:endParaRPr lang="en-US" sz="1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937658" y="4662807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143160" y="5694439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26776" y="2066192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969054" y="1110760"/>
            <a:ext cx="4411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ICD</a:t>
            </a:r>
            <a:endParaRPr lang="en-US" sz="1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877114" y="1207770"/>
            <a:ext cx="3882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CA</a:t>
            </a:r>
            <a:endParaRPr lang="en-US" sz="14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2362200" y="4873823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12" name="Rectangle 11"/>
          <p:cNvSpPr/>
          <p:nvPr/>
        </p:nvSpPr>
        <p:spPr>
          <a:xfrm>
            <a:off x="2819400" y="3505200"/>
            <a:ext cx="914400" cy="381000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/>
          <p:cNvCxnSpPr>
            <a:stCxn id="12" idx="0"/>
          </p:cNvCxnSpPr>
          <p:nvPr/>
        </p:nvCxnSpPr>
        <p:spPr>
          <a:xfrm flipV="1">
            <a:off x="3276600" y="3200400"/>
            <a:ext cx="0" cy="304800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430946" y="1014046"/>
            <a:ext cx="3861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AC</a:t>
            </a: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3634249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Comparing Excretory Ducts</a:t>
            </a:r>
            <a:endParaRPr lang="en-US" b="1" dirty="0"/>
          </a:p>
        </p:txBody>
      </p:sp>
      <p:sp>
        <p:nvSpPr>
          <p:cNvPr id="3" name="TextBox 2"/>
          <p:cNvSpPr txBox="1"/>
          <p:nvPr/>
        </p:nvSpPr>
        <p:spPr>
          <a:xfrm>
            <a:off x="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Submandibular Gland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stratified cuboidal/columnar epithelium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0" y="6096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chemeClr val="tx2"/>
                </a:solidFill>
              </a:rPr>
              <a:t>Pancreas</a:t>
            </a:r>
          </a:p>
          <a:p>
            <a:pPr algn="ctr"/>
            <a:r>
              <a:rPr lang="en-US" dirty="0" smtClean="0">
                <a:solidFill>
                  <a:schemeClr val="tx2"/>
                </a:solidFill>
              </a:rPr>
              <a:t>simple columnar epithelium w/ goblet cells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809" r="948" b="1709"/>
          <a:stretch/>
        </p:blipFill>
        <p:spPr bwMode="auto">
          <a:xfrm>
            <a:off x="4537326" y="1251858"/>
            <a:ext cx="4614835" cy="532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5" t="10808" r="1074" b="1105"/>
          <a:stretch/>
        </p:blipFill>
        <p:spPr bwMode="auto">
          <a:xfrm>
            <a:off x="0" y="1255930"/>
            <a:ext cx="4572000" cy="5321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Arrow Connector 6"/>
          <p:cNvCxnSpPr/>
          <p:nvPr/>
        </p:nvCxnSpPr>
        <p:spPr>
          <a:xfrm flipH="1" flipV="1">
            <a:off x="6553200" y="1981200"/>
            <a:ext cx="457200" cy="8382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 flipV="1">
            <a:off x="6096000" y="2400300"/>
            <a:ext cx="914400" cy="4191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553200" y="3124200"/>
            <a:ext cx="2590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Goblet Cells </a:t>
            </a:r>
            <a:r>
              <a:rPr lang="en-US" sz="1200" dirty="0" smtClean="0"/>
              <a:t>(nuclei are more apical, thus making the epithelium APPEAR stratified, but it is NOT.)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0135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Snagit_PPT9E9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82"/>
          <a:stretch/>
        </p:blipFill>
        <p:spPr>
          <a:xfrm>
            <a:off x="0" y="757157"/>
            <a:ext cx="9144000" cy="6035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Slide 39: Pancreas, AF-TB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5791200" y="5996354"/>
            <a:ext cx="762000" cy="39877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824257" y="5105400"/>
            <a:ext cx="652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lobule</a:t>
            </a:r>
            <a:endParaRPr lang="en-US" sz="1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962400" y="5117123"/>
            <a:ext cx="380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/>
              <a:t>IsL</a:t>
            </a:r>
            <a:endParaRPr lang="en-US" sz="1400" b="1" dirty="0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4237893" y="5404338"/>
            <a:ext cx="181707" cy="310662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4952878" y="2968823"/>
            <a:ext cx="5100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IELD</a:t>
            </a:r>
            <a:endParaRPr lang="en-US" sz="1400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8176724" y="3959423"/>
            <a:ext cx="6369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/>
              <a:t>artery</a:t>
            </a:r>
            <a:endParaRPr lang="en-US" sz="14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5713063" y="777626"/>
            <a:ext cx="3946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/>
              <a:t>PD</a:t>
            </a:r>
            <a:endParaRPr lang="en-US" sz="140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956461" y="2434306"/>
            <a:ext cx="4010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icd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390191" y="2523346"/>
            <a:ext cx="3471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ca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606555" y="2218546"/>
            <a:ext cx="3481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ln w="6350">
                  <a:solidFill>
                    <a:schemeClr val="bg1"/>
                  </a:solidFill>
                </a:ln>
              </a:rPr>
              <a:t>ac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230923" y="1992830"/>
            <a:ext cx="3802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IsL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925496" y="2597592"/>
            <a:ext cx="43473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err="1" smtClean="0">
                <a:ln w="6350">
                  <a:solidFill>
                    <a:schemeClr val="bg1"/>
                  </a:solidFill>
                </a:ln>
              </a:rPr>
              <a:t>Ia</a:t>
            </a:r>
            <a:r>
              <a:rPr lang="en-US" sz="1400" b="1" dirty="0" err="1">
                <a:ln w="6350">
                  <a:solidFill>
                    <a:schemeClr val="bg1"/>
                  </a:solidFill>
                </a:ln>
              </a:rPr>
              <a:t>D</a:t>
            </a:r>
            <a:endParaRPr lang="en-US" sz="1400" b="1" dirty="0">
              <a:ln w="6350">
                <a:solidFill>
                  <a:schemeClr val="bg1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4202420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Liver: Key Features</a:t>
            </a:r>
            <a:br>
              <a:rPr lang="en-US" b="1" dirty="0" smtClean="0"/>
            </a:br>
            <a:r>
              <a:rPr lang="en-US" sz="2000" dirty="0"/>
              <a:t>(from Dr. </a:t>
            </a:r>
            <a:r>
              <a:rPr lang="en-US" sz="2000" dirty="0" err="1"/>
              <a:t>Carbrey’s</a:t>
            </a:r>
            <a:r>
              <a:rPr lang="en-US" sz="2000" dirty="0"/>
              <a:t> notes)</a:t>
            </a:r>
            <a:endParaRPr lang="en-US" sz="2000" b="1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000" dirty="0" smtClean="0"/>
              <a:t>lobules </a:t>
            </a:r>
            <a:r>
              <a:rPr lang="en-US" sz="2000" dirty="0"/>
              <a:t>that surround central vein with portal tracts along the periphery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 smtClean="0"/>
              <a:t>	portal </a:t>
            </a:r>
            <a:r>
              <a:rPr lang="en-US" sz="2000" dirty="0"/>
              <a:t>tract – hepatic artery and portal vein supply blood, bile ducts </a:t>
            </a:r>
            <a:r>
              <a:rPr lang="en-US" sz="2000" dirty="0" smtClean="0"/>
              <a:t>		(simple cub</a:t>
            </a:r>
            <a:r>
              <a:rPr lang="en-US" sz="2000" dirty="0"/>
              <a:t>) take bile away, </a:t>
            </a:r>
            <a:r>
              <a:rPr lang="en-US" sz="2000" dirty="0" err="1"/>
              <a:t>lymphatics</a:t>
            </a:r>
            <a:endParaRPr lang="en-US" sz="2000" dirty="0"/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	blood </a:t>
            </a:r>
            <a:r>
              <a:rPr lang="en-US" sz="2000" dirty="0"/>
              <a:t>entering liver from portal tract enters sinusoids between the 		</a:t>
            </a:r>
            <a:r>
              <a:rPr lang="en-US" sz="2000" dirty="0" smtClean="0"/>
              <a:t>hepatocytes </a:t>
            </a:r>
            <a:r>
              <a:rPr lang="en-US" sz="2000" dirty="0"/>
              <a:t>and drains into the central vein where it is 		</a:t>
            </a:r>
            <a:r>
              <a:rPr lang="en-US" sz="2000" dirty="0" smtClean="0"/>
              <a:t>	gathered </a:t>
            </a:r>
            <a:r>
              <a:rPr lang="en-US" sz="2000" dirty="0"/>
              <a:t>to leave liver through hepatic vein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err="1"/>
              <a:t>stroma</a:t>
            </a:r>
            <a:r>
              <a:rPr lang="en-US" sz="2000" dirty="0"/>
              <a:t> – </a:t>
            </a:r>
            <a:r>
              <a:rPr lang="en-US" sz="2000" dirty="0" smtClean="0"/>
              <a:t>CT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capsule (if present) – thin CT with serosa</a:t>
            </a:r>
            <a:endParaRPr lang="en-US" sz="2000" dirty="0"/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parenchyma – hepatocytes in cords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space of </a:t>
            </a:r>
            <a:r>
              <a:rPr lang="en-US" sz="2000" dirty="0" err="1"/>
              <a:t>Disse</a:t>
            </a:r>
            <a:r>
              <a:rPr lang="en-US" sz="2000" dirty="0"/>
              <a:t> – between endothelial cells of sinusoids and the 			</a:t>
            </a:r>
            <a:r>
              <a:rPr lang="en-US" sz="2000" dirty="0" smtClean="0"/>
              <a:t>hepatocytes</a:t>
            </a:r>
            <a:r>
              <a:rPr lang="en-US" sz="2000" dirty="0"/>
              <a:t>, contains stellate cells (store fat, </a:t>
            </a:r>
            <a:r>
              <a:rPr lang="en-US" sz="2000" dirty="0" err="1"/>
              <a:t>vit</a:t>
            </a:r>
            <a:r>
              <a:rPr lang="en-US" sz="2000" dirty="0"/>
              <a:t> A, </a:t>
            </a:r>
            <a:r>
              <a:rPr lang="en-US" sz="2000" dirty="0" err="1"/>
              <a:t>fibrogenic</a:t>
            </a:r>
            <a:r>
              <a:rPr lang="en-US" sz="2000" dirty="0"/>
              <a:t>)</a:t>
            </a:r>
          </a:p>
          <a:p>
            <a:pPr marL="0" indent="0">
              <a:buNone/>
              <a:tabLst>
                <a:tab pos="347663" algn="l"/>
              </a:tabLst>
            </a:pPr>
            <a:r>
              <a:rPr lang="en-US" sz="2000" dirty="0"/>
              <a:t>	</a:t>
            </a:r>
            <a:r>
              <a:rPr lang="en-US" sz="2000" dirty="0" smtClean="0"/>
              <a:t>sinusoids </a:t>
            </a:r>
            <a:r>
              <a:rPr lang="en-US" sz="2000" dirty="0"/>
              <a:t>– discontinuous endothelium with </a:t>
            </a:r>
            <a:r>
              <a:rPr lang="en-US" sz="2000" dirty="0" err="1"/>
              <a:t>Kupffer</a:t>
            </a:r>
            <a:r>
              <a:rPr lang="en-US" sz="2000" dirty="0"/>
              <a:t> cells protruding into 		</a:t>
            </a:r>
            <a:r>
              <a:rPr lang="en-US" sz="2000" dirty="0" smtClean="0"/>
              <a:t>lumen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1053031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509</Words>
  <Application>Microsoft Office PowerPoint</Application>
  <PresentationFormat>On-screen Show (4:3)</PresentationFormat>
  <Paragraphs>208</Paragraphs>
  <Slides>16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7" baseType="lpstr">
      <vt:lpstr>Office Theme</vt:lpstr>
      <vt:lpstr>Salivary Glands: Key Features (from Dr. Carbrey’s notes)</vt:lpstr>
      <vt:lpstr>Slide 83: Submandibular gland, Mallory-PA-H</vt:lpstr>
      <vt:lpstr>Slide 38: submandibular gland, AF-TB</vt:lpstr>
      <vt:lpstr>Salivary Gland “Extra Slides”</vt:lpstr>
      <vt:lpstr>Pancreas: Key Features (from Dr. Carbrey’s notes)</vt:lpstr>
      <vt:lpstr>Slide 95: Pancreas, H&amp;E</vt:lpstr>
      <vt:lpstr>Comparing Excretory Ducts</vt:lpstr>
      <vt:lpstr>Slide 39: Pancreas, AF-TB</vt:lpstr>
      <vt:lpstr>Liver: Key Features (from Dr. Carbrey’s notes)</vt:lpstr>
      <vt:lpstr>Slide 84: liver &amp; gallbladder, trichrome</vt:lpstr>
      <vt:lpstr>Slide 11: liver, H&amp;E</vt:lpstr>
      <vt:lpstr>Slide 11: liver, H&amp;E</vt:lpstr>
      <vt:lpstr>Slide 5: liver, PAS-H-FG</vt:lpstr>
      <vt:lpstr>Slide 5: liver, PAS-H-FG</vt:lpstr>
      <vt:lpstr>Gall Bladder: Key Features (from Dr. Carbrey’s notes)</vt:lpstr>
      <vt:lpstr>Slides 84 &amp; 84A: gallbladder</vt:lpstr>
    </vt:vector>
  </TitlesOfParts>
  <Company>Duke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Slbmandibular glaide 83: Su</dc:title>
  <dc:creator>J. Matthew Velkey</dc:creator>
  <cp:lastModifiedBy>J. Matthew Velkey</cp:lastModifiedBy>
  <cp:revision>32</cp:revision>
  <dcterms:created xsi:type="dcterms:W3CDTF">2011-10-24T22:16:01Z</dcterms:created>
  <dcterms:modified xsi:type="dcterms:W3CDTF">2014-10-30T03:52:16Z</dcterms:modified>
</cp:coreProperties>
</file>