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2" r:id="rId3"/>
    <p:sldId id="267" r:id="rId4"/>
    <p:sldId id="268" r:id="rId5"/>
    <p:sldId id="269" r:id="rId6"/>
    <p:sldId id="270" r:id="rId7"/>
    <p:sldId id="257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9144000" cy="6858000" type="screen4x3"/>
  <p:notesSz cx="6858000" cy="9144000"/>
  <p:custDataLst>
    <p:tags r:id="rId1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926" autoAdjust="0"/>
  </p:normalViewPr>
  <p:slideViewPr>
    <p:cSldViewPr showGuides="1">
      <p:cViewPr>
        <p:scale>
          <a:sx n="90" d="100"/>
          <a:sy n="90" d="100"/>
        </p:scale>
        <p:origin x="-1002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4B65CB6-9330-4202-9A9C-B2ED6A5865D7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697CB198-CAAA-46B7-84C8-E18903469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4097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Notes from Dr. Carbrey:</a:t>
            </a:r>
          </a:p>
          <a:p>
            <a:endParaRPr lang="en-US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Testicle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contains testis, efferent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ductules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epididymis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Testis 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seminiferous tubules,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tubuli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recti (straight tubules), and rete testis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covered by tunica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albuginea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tunica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vaginalis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septa divide the testis into lobules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lobule contains 1-4 seminiferous tubules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Seminiferous tubules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seminiferous tubules begin and end in mediastinum area of tunica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albuginea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they get closer to the mediastinum they become straight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tubuli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recti) and then they flow into the rete testis contained within the mediastinum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the tubules combine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contain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following cells: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Leydig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(testosterone) are in the CT around tubules, large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myoid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surround tubules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tubule epithelium contains columnar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Sertoli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(pale nuclei) and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spermatogenic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(germ cells):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spermatogonia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small nucleus with chromatin at edges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spermatocytes – large nucleus with clumped chromatin and prominent nucleolus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early spermatids – small round nucleus, may have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acrosomal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caps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spermatids – small elongated nucleus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sperm - elongated nucleus, flagellum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Tubuli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recti 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s. cub., only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Sertoli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cells, no germ cells, no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myoid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Rete testis 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s.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cub. epithelium, no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myoid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cells, irregularly-shaped lumen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7CB198-CAAA-46B7-84C8-E18903469BA7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620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Rete</a:t>
            </a:r>
            <a:r>
              <a:rPr lang="en-US" baseline="0" dirty="0" smtClean="0"/>
              <a:t>=rete testis	</a:t>
            </a:r>
            <a:r>
              <a:rPr lang="en-US" baseline="0" dirty="0" err="1" smtClean="0"/>
              <a:t>SemT</a:t>
            </a:r>
            <a:r>
              <a:rPr lang="en-US" baseline="0" dirty="0" smtClean="0"/>
              <a:t>=seminiferous tubules	</a:t>
            </a:r>
            <a:r>
              <a:rPr lang="en-US" baseline="0" dirty="0" err="1" smtClean="0"/>
              <a:t>TubR</a:t>
            </a:r>
            <a:r>
              <a:rPr lang="en-US" baseline="0" dirty="0" smtClean="0"/>
              <a:t>=</a:t>
            </a:r>
            <a:r>
              <a:rPr lang="en-US" baseline="0" dirty="0" err="1" smtClean="0"/>
              <a:t>tubuli</a:t>
            </a:r>
            <a:r>
              <a:rPr lang="en-US" baseline="0" dirty="0" smtClean="0"/>
              <a:t> recti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7CB198-CAAA-46B7-84C8-E18903469BA7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398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0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Notes from Dr. Carbrey:</a:t>
            </a:r>
          </a:p>
          <a:p>
            <a:r>
              <a:rPr lang="en-US" sz="10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Testicle</a:t>
            </a:r>
            <a:r>
              <a:rPr lang="en-US" sz="10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contains testis, efferent </a:t>
            </a:r>
            <a:r>
              <a:rPr lang="en-US" sz="1000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ductules</a:t>
            </a:r>
            <a:r>
              <a:rPr lang="en-US" sz="10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epididymis</a:t>
            </a:r>
          </a:p>
          <a:p>
            <a:r>
              <a:rPr lang="en-US" sz="10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Testis – 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seminiferous tubules,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tubuli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recti (straight tubules), and rete testis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covered by tunica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albuginea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tunica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vaginalis</a:t>
            </a:r>
            <a:endParaRPr lang="en-US" sz="1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septa divide the testis into lobules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lobule contains 1-4 seminiferous tubules</a:t>
            </a:r>
          </a:p>
          <a:p>
            <a:r>
              <a:rPr lang="en-US" sz="10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Seminiferous tubules</a:t>
            </a:r>
            <a:endParaRPr lang="en-US" sz="1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seminiferous tubules begin and end in mediastinum area of tunica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albuginea</a:t>
            </a:r>
            <a:endParaRPr lang="en-US" sz="1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they get closer to the mediastinum they become straight (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tubuli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recti) and then they flow into the rete testis contained within the mediastinum</a:t>
            </a:r>
            <a:r>
              <a:rPr lang="en-US" sz="10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the tubules combine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contain</a:t>
            </a:r>
            <a:r>
              <a:rPr lang="en-US" sz="10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following cells: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Leydig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(testosterone) are in the CT around tubules, large cells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myoid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surround tubules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tubule epithelium contains columnar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Sertoli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(pale nuclei) and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spermatogenic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 (germ cells):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spermatogonia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small nucleus with chromatin at edges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spermatocytes – large nucleus with clumped chromatin and prominent nucleolus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early spermatids – small round nucleus, may have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acrosomal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caps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 spermatids – small elongated nucleus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sperm - elongated nucleus, flagellum</a:t>
            </a:r>
          </a:p>
          <a:p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0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Intratesticular</a:t>
            </a:r>
            <a:r>
              <a:rPr lang="en-US" sz="10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Ducts</a:t>
            </a:r>
          </a:p>
          <a:p>
            <a:r>
              <a:rPr lang="en-US" sz="10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Tubuli</a:t>
            </a:r>
            <a:r>
              <a:rPr lang="en-US" sz="10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recti – 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s. cub., only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Sertoli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cells, no germ cells, no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myoid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</a:t>
            </a:r>
          </a:p>
          <a:p>
            <a:r>
              <a:rPr lang="en-US" sz="10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Rete testis – 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s.</a:t>
            </a:r>
            <a:r>
              <a:rPr lang="en-US" sz="10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cub. epithelium, no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myoid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cells, irregularly-shaped lumen</a:t>
            </a:r>
          </a:p>
          <a:p>
            <a:endParaRPr lang="en-US" sz="1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0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Excurrent</a:t>
            </a:r>
            <a:r>
              <a:rPr lang="en-US" sz="10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Ductal System</a:t>
            </a:r>
          </a:p>
          <a:p>
            <a:r>
              <a:rPr lang="en-US" sz="10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Efferent </a:t>
            </a:r>
            <a:r>
              <a:rPr lang="en-US" sz="10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Ductules</a:t>
            </a:r>
            <a:r>
              <a:rPr lang="en-US" sz="10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 from rete testis to epididymis</a:t>
            </a:r>
          </a:p>
          <a:p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s. col. or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pseudostr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col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epi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absorptive, basal and ciliated cells</a:t>
            </a:r>
          </a:p>
          <a:p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sawtooth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epithelium, smaller lumen than epididymis, less sm. muscle than epididymis</a:t>
            </a:r>
          </a:p>
          <a:p>
            <a:endParaRPr lang="en-US" sz="10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0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Epididymis – 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storage and maturation of sperm, 1 tube/testis s. col. or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pseudostr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col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epi</a:t>
            </a:r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</a:t>
            </a:r>
            <a:r>
              <a:rPr lang="en-US" sz="1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stereocilia</a:t>
            </a:r>
            <a:endParaRPr lang="en-US" sz="1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smooth muscle starts with 1 layer and ends with 3 layers towards the end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7CB198-CAAA-46B7-84C8-E18903469BA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235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Notes from Dr. Carbrey:</a:t>
            </a:r>
          </a:p>
          <a:p>
            <a:r>
              <a:rPr lang="en-US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Excurrent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Ductal System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Efferent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Ductules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 from rete testis to epididymis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s. col. or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pseudostr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col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absorptive, basal and ciliated cells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sawtooth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epithelium, smaller lumen than epididymis, less sm. muscle than epididymis</a:t>
            </a:r>
          </a:p>
          <a:p>
            <a:endParaRPr lang="en-US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Epididymis 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storage and maturation of sperm, 1 tube/testis s. col. or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pseudostr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col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stereocilia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smooth muscle starts with 1 layer and ends with 3 layers towards the end</a:t>
            </a:r>
          </a:p>
          <a:p>
            <a:endParaRPr lang="en-US" sz="18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7CB198-CAAA-46B7-84C8-E18903469BA7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427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dirty="0" smtClean="0"/>
              <a:t>ILM=inner longitudinal muscle	MCM=middle circular muscle	OLM=outer longitudinal muscle</a:t>
            </a:r>
          </a:p>
          <a:p>
            <a:pPr>
              <a:spcBef>
                <a:spcPct val="0"/>
              </a:spcBef>
            </a:pPr>
            <a:endParaRPr lang="en-US" dirty="0" smtClean="0"/>
          </a:p>
          <a:p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Notes from</a:t>
            </a:r>
            <a:r>
              <a:rPr lang="en-US" sz="1200" b="1" u="sng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Dr. Carbrey:</a:t>
            </a:r>
            <a:endParaRPr lang="en-US" sz="1200" b="1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Vas deferens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pseudostr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col. with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stereocilia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lots of sm. muscle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changes over its length: smooth muscle decreases but epithelial folding increases as it heads towards the prostate gland</a:t>
            </a:r>
          </a:p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A8CDF837-2D4F-4B6F-B16A-02E1432C4A66}" type="slidenum">
              <a:rPr lang="en-US"/>
              <a:pPr eaLnBrk="1" hangingPunct="1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ILM=inner longitudinal muscle	MCM=middle circular muscle	OLM=outer longitudinal muscle</a:t>
            </a:r>
          </a:p>
          <a:p>
            <a:pPr>
              <a:spcBef>
                <a:spcPct val="0"/>
              </a:spcBef>
            </a:pPr>
            <a:r>
              <a:rPr lang="en-US" smtClean="0"/>
              <a:t>pp=pampiniform plexus veins</a:t>
            </a:r>
          </a:p>
          <a:p>
            <a:pPr>
              <a:spcBef>
                <a:spcPct val="0"/>
              </a:spcBef>
            </a:pPr>
            <a:r>
              <a:rPr lang="en-US" smtClean="0"/>
              <a:t>Note lumen lined by highly folded simple columnar (low) epithelium</a:t>
            </a: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E8D0CA1F-AF39-48A4-99A6-57CB1E410F1E}" type="slidenum">
              <a:rPr lang="en-US"/>
              <a:pPr eaLnBrk="1" hangingPunct="1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dirty="0" smtClean="0"/>
              <a:t>cm=circular smooth muscle	lm=longitudinal smooth muscle</a:t>
            </a:r>
          </a:p>
          <a:p>
            <a:pPr>
              <a:spcBef>
                <a:spcPct val="0"/>
              </a:spcBef>
            </a:pPr>
            <a:endParaRPr lang="en-US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Notes from Dr.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Carbrey: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Seminal vesicle 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produces components for seminal fluid, tubular gland that is highly folded,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pseudostr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columnar / cuboidal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FBB4E524-55B3-4561-86D1-E3570058B4D0}" type="slidenum">
              <a:rPr lang="en-US"/>
              <a:pPr eaLnBrk="1" hangingPunct="1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dirty="0" smtClean="0"/>
              <a:t>Note </a:t>
            </a:r>
            <a:r>
              <a:rPr lang="en-US" dirty="0" err="1" smtClean="0"/>
              <a:t>tubuloalveolar</a:t>
            </a:r>
            <a:r>
              <a:rPr lang="en-US" dirty="0" smtClean="0"/>
              <a:t> glands surrounded by </a:t>
            </a:r>
            <a:r>
              <a:rPr lang="en-US" dirty="0" err="1" smtClean="0"/>
              <a:t>fibromuscular</a:t>
            </a:r>
            <a:r>
              <a:rPr lang="en-US" dirty="0" smtClean="0"/>
              <a:t> </a:t>
            </a:r>
            <a:r>
              <a:rPr lang="en-US" dirty="0" err="1" smtClean="0"/>
              <a:t>stroma</a:t>
            </a:r>
            <a:r>
              <a:rPr lang="en-US" dirty="0" smtClean="0"/>
              <a:t> (mixture of fibroblasts and abundant smooth muscle cells)</a:t>
            </a:r>
          </a:p>
          <a:p>
            <a:pPr>
              <a:spcBef>
                <a:spcPct val="0"/>
              </a:spcBef>
            </a:pPr>
            <a:endParaRPr lang="en-US" dirty="0" smtClean="0"/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Notes from Dr. Carbrey: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Seminal vesicle 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produces components for seminal fluid, tubular gland that is 	highly folded,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pseudostr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col.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Ejaculatory ducts 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s. col. or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pseudostr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col., extensions of the vas deferens that runs through the prostate and then merges with the urethra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Urethra 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transitional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in prostate, becomes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pseudost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col. and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st.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sq. in penis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Prostate 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produces components for seminal fluid, tubular alveolar glands that can contain concretions and are surrounded by smooth muscle</a:t>
            </a:r>
          </a:p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8CA493E6-C230-4742-A6B0-E0E629A287DF}" type="slidenum">
              <a:rPr lang="en-US"/>
              <a:pPr eaLnBrk="1" hangingPunct="1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dirty="0" smtClean="0"/>
              <a:t>Note endothelial-lined venous sinuses within erectile tissue</a:t>
            </a:r>
          </a:p>
          <a:p>
            <a:pPr>
              <a:spcBef>
                <a:spcPct val="0"/>
              </a:spcBef>
            </a:pPr>
            <a:endParaRPr lang="en-US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Notes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from Dr. </a:t>
            </a:r>
            <a:r>
              <a:rPr lang="en-US" sz="1200" b="1" kern="1200" baseline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Carbrey: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Penis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spongiosum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surrounds the urethra; 2 corpus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cavernosa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dorsal to	corpus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spongiosum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(see extra slide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UMich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286)</a:t>
            </a:r>
          </a:p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9D02C429-CB18-45B7-A626-A4F976D530B3}" type="slidenum">
              <a:rPr lang="en-US"/>
              <a:pPr eaLnBrk="1" hangingPunct="1"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077F8-4A8C-4145-BFC9-72113BEDBC16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601BD-714B-4260-BDAA-290790ED00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099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2C228-6291-44AB-BF7D-2F8056FB67BA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D226D-5A64-44E4-A102-1EFF050201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295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3D132-3DCB-4E12-BA73-9F9051D4129D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E8101-1CD2-466A-A133-5DD3B068BF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19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33577-FBE2-4A21-8840-20405EFC6E7E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835B2-0F79-4BEC-8240-DA7E05522E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58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BED94-5C2B-46E0-B9AE-F121DA6DA7CA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2B5E4-10B9-4104-88A4-F4C21C7438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923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B4C0D-609C-407D-83EB-F022961B3F94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49989-4D27-4298-AD5E-1C767ACE20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144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2394A-5F18-413D-93CC-ECD27D612AFA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FC1A7-278E-43A6-81FE-0F3D422322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268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05DCC-3628-4CA6-B8BD-E9E124FC267A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3D1B1-143F-404E-9812-A8C02E495B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920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A126E-5605-40C3-B639-51A5E1D07110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35B5B-D6A9-4FF3-BD33-DB4A6CC68F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052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EB078-32E6-42A4-96D5-1C64F4A16585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EC2B3-8097-4BE0-B7E8-9E1C6A310D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815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8EEDC-486B-45D0-82A6-734095582F2E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6A851-06EA-4D53-9F7C-E5D402DCF4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886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5FD65-986E-4C1C-952E-1ED95562D6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296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C848F3-8289-4ED8-85F2-814D4CEBC22F}" type="datetimeFigureOut">
              <a:rPr lang="en-US"/>
              <a:pPr>
                <a:defRPr/>
              </a:pPr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EE8444-0FCC-4CF7-94A5-FC6213AFE4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87: testis</a:t>
            </a:r>
          </a:p>
        </p:txBody>
      </p:sp>
      <p:pic>
        <p:nvPicPr>
          <p:cNvPr id="2051" name="Snagit_PPTE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93"/>
          <a:stretch>
            <a:fillRect/>
          </a:stretch>
        </p:blipFill>
        <p:spPr bwMode="auto">
          <a:xfrm>
            <a:off x="0" y="788988"/>
            <a:ext cx="9144000" cy="606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6934200" y="1174750"/>
            <a:ext cx="0" cy="2254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TextBox 7"/>
          <p:cNvSpPr txBox="1">
            <a:spLocks noChangeArrowheads="1"/>
          </p:cNvSpPr>
          <p:nvPr/>
        </p:nvSpPr>
        <p:spPr bwMode="auto">
          <a:xfrm>
            <a:off x="6454775" y="935038"/>
            <a:ext cx="19270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dirty="0"/>
              <a:t>rete testis </a:t>
            </a:r>
            <a:r>
              <a:rPr lang="en-US" sz="1400" dirty="0" smtClean="0"/>
              <a:t>(out </a:t>
            </a:r>
            <a:r>
              <a:rPr lang="en-US" sz="1400" dirty="0"/>
              <a:t>of focus)</a:t>
            </a:r>
          </a:p>
        </p:txBody>
      </p:sp>
      <p:sp>
        <p:nvSpPr>
          <p:cNvPr id="2054" name="TextBox 9"/>
          <p:cNvSpPr txBox="1">
            <a:spLocks noChangeArrowheads="1"/>
          </p:cNvSpPr>
          <p:nvPr/>
        </p:nvSpPr>
        <p:spPr bwMode="auto">
          <a:xfrm>
            <a:off x="6172200" y="4953000"/>
            <a:ext cx="1219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seminiferous tubule</a:t>
            </a:r>
          </a:p>
        </p:txBody>
      </p:sp>
      <p:sp>
        <p:nvSpPr>
          <p:cNvPr id="2055" name="TextBox 10"/>
          <p:cNvSpPr txBox="1">
            <a:spLocks noChangeArrowheads="1"/>
          </p:cNvSpPr>
          <p:nvPr/>
        </p:nvSpPr>
        <p:spPr bwMode="auto">
          <a:xfrm>
            <a:off x="7696200" y="4352925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Leydig cells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7086600" y="1809748"/>
            <a:ext cx="116705" cy="14893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6302598" y="1892497"/>
            <a:ext cx="16240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dirty="0"/>
              <a:t>rete testis </a:t>
            </a:r>
            <a:r>
              <a:rPr lang="en-US" sz="1400" dirty="0" smtClean="0"/>
              <a:t>(in </a:t>
            </a:r>
            <a:r>
              <a:rPr lang="en-US" sz="1400" dirty="0"/>
              <a:t>focus)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87: testis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6" t="10335" r="1109" b="3838"/>
          <a:stretch/>
        </p:blipFill>
        <p:spPr bwMode="auto">
          <a:xfrm>
            <a:off x="0" y="609600"/>
            <a:ext cx="9144000" cy="623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48200" y="1676400"/>
            <a:ext cx="5934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SemT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 rot="1855890">
            <a:off x="2057400" y="2816423"/>
            <a:ext cx="5569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TubR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 rot="1855890">
            <a:off x="4563386" y="3751083"/>
            <a:ext cx="5569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TubR</a:t>
            </a:r>
            <a:endParaRPr lang="en-US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383319" y="3169254"/>
            <a:ext cx="5216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Rete</a:t>
            </a:r>
            <a:endParaRPr lang="en-US" sz="1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507519" y="5374567"/>
            <a:ext cx="5216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Rete</a:t>
            </a:r>
            <a:endParaRPr lang="en-US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524000" y="4267200"/>
            <a:ext cx="5216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Rete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729338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/>
          <a:lstStyle/>
          <a:p>
            <a:pPr eaLnBrk="1" hangingPunct="1"/>
            <a:r>
              <a:rPr lang="en-US" altLang="en-US" sz="2400" b="1" dirty="0" err="1" smtClean="0">
                <a:solidFill>
                  <a:srgbClr val="003366"/>
                </a:solidFill>
                <a:latin typeface="Arial Unicode MS" charset="0"/>
              </a:rPr>
              <a:t>UMich</a:t>
            </a:r>
            <a:r>
              <a:rPr lang="en-US" altLang="en-US" sz="2400" b="1" dirty="0" smtClean="0">
                <a:solidFill>
                  <a:srgbClr val="003366"/>
                </a:solidFill>
                <a:latin typeface="Arial Unicode MS" charset="0"/>
              </a:rPr>
              <a:t> Slide: 275 Mediastinum testis and Epididymis</a:t>
            </a:r>
          </a:p>
        </p:txBody>
      </p:sp>
      <p:pic>
        <p:nvPicPr>
          <p:cNvPr id="8195" name="Picture 6" descr="275x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22300"/>
            <a:ext cx="6553200" cy="6235700"/>
          </a:xfrm>
          <a:noFill/>
        </p:spPr>
      </p:pic>
      <p:sp>
        <p:nvSpPr>
          <p:cNvPr id="8196" name="Line 7"/>
          <p:cNvSpPr>
            <a:spLocks noChangeShapeType="1"/>
          </p:cNvSpPr>
          <p:nvPr/>
        </p:nvSpPr>
        <p:spPr bwMode="auto">
          <a:xfrm flipH="1">
            <a:off x="2286000" y="6324600"/>
            <a:ext cx="274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7" name="Text Box 8"/>
          <p:cNvSpPr txBox="1">
            <a:spLocks noChangeArrowheads="1"/>
          </p:cNvSpPr>
          <p:nvPr/>
        </p:nvSpPr>
        <p:spPr bwMode="auto">
          <a:xfrm>
            <a:off x="5181600" y="6096000"/>
            <a:ext cx="3505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1pPr>
            <a:lvl2pPr marL="742950" indent="-28575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2pPr>
            <a:lvl3pPr marL="11430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3pPr>
            <a:lvl4pPr marL="16002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4pPr>
            <a:lvl5pPr marL="20574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>
                <a:latin typeface="Arial" charset="0"/>
              </a:rPr>
              <a:t>Seminiferous tubules in testis</a:t>
            </a:r>
          </a:p>
        </p:txBody>
      </p:sp>
      <p:sp>
        <p:nvSpPr>
          <p:cNvPr id="8198" name="Line 9"/>
          <p:cNvSpPr>
            <a:spLocks noChangeShapeType="1"/>
          </p:cNvSpPr>
          <p:nvPr/>
        </p:nvSpPr>
        <p:spPr bwMode="auto">
          <a:xfrm flipH="1">
            <a:off x="1600200" y="4876800"/>
            <a:ext cx="3429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9" name="Text Box 10"/>
          <p:cNvSpPr txBox="1">
            <a:spLocks noChangeArrowheads="1"/>
          </p:cNvSpPr>
          <p:nvPr/>
        </p:nvSpPr>
        <p:spPr bwMode="auto">
          <a:xfrm>
            <a:off x="5334000" y="4648200"/>
            <a:ext cx="3124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1pPr>
            <a:lvl2pPr marL="742950" indent="-28575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2pPr>
            <a:lvl3pPr marL="11430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3pPr>
            <a:lvl4pPr marL="16002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4pPr>
            <a:lvl5pPr marL="20574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>
                <a:latin typeface="Arial" charset="0"/>
              </a:rPr>
              <a:t>Rete testis in mediastinum</a:t>
            </a:r>
          </a:p>
        </p:txBody>
      </p:sp>
      <p:sp>
        <p:nvSpPr>
          <p:cNvPr id="8200" name="Line 11"/>
          <p:cNvSpPr>
            <a:spLocks noChangeShapeType="1"/>
          </p:cNvSpPr>
          <p:nvPr/>
        </p:nvSpPr>
        <p:spPr bwMode="auto">
          <a:xfrm flipH="1">
            <a:off x="2895600" y="3733800"/>
            <a:ext cx="213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1" name="Text Box 12"/>
          <p:cNvSpPr txBox="1">
            <a:spLocks noChangeArrowheads="1"/>
          </p:cNvSpPr>
          <p:nvPr/>
        </p:nvSpPr>
        <p:spPr bwMode="auto">
          <a:xfrm>
            <a:off x="5257800" y="3581400"/>
            <a:ext cx="213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1pPr>
            <a:lvl2pPr marL="742950" indent="-28575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2pPr>
            <a:lvl3pPr marL="11430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3pPr>
            <a:lvl4pPr marL="16002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4pPr>
            <a:lvl5pPr marL="20574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>
                <a:latin typeface="Arial" charset="0"/>
              </a:rPr>
              <a:t>Efferent ducts</a:t>
            </a:r>
          </a:p>
        </p:txBody>
      </p:sp>
      <p:sp>
        <p:nvSpPr>
          <p:cNvPr id="8202" name="Line 13"/>
          <p:cNvSpPr>
            <a:spLocks noChangeShapeType="1"/>
          </p:cNvSpPr>
          <p:nvPr/>
        </p:nvSpPr>
        <p:spPr bwMode="auto">
          <a:xfrm flipH="1">
            <a:off x="3276600" y="22098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3" name="Text Box 14"/>
          <p:cNvSpPr txBox="1">
            <a:spLocks noChangeArrowheads="1"/>
          </p:cNvSpPr>
          <p:nvPr/>
        </p:nvSpPr>
        <p:spPr bwMode="auto">
          <a:xfrm>
            <a:off x="5257800" y="2057400"/>
            <a:ext cx="2514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1pPr>
            <a:lvl2pPr marL="742950" indent="-28575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2pPr>
            <a:lvl3pPr marL="11430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3pPr>
            <a:lvl4pPr marL="16002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4pPr>
            <a:lvl5pPr marL="20574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>
                <a:latin typeface="Arial" charset="0"/>
              </a:rPr>
              <a:t>Epididymis</a:t>
            </a:r>
          </a:p>
        </p:txBody>
      </p:sp>
    </p:spTree>
    <p:extLst>
      <p:ext uri="{BB962C8B-B14F-4D97-AF65-F5344CB8AC3E}">
        <p14:creationId xmlns:p14="http://schemas.microsoft.com/office/powerpoint/2010/main" val="21990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9219" name="Picture 9" descr="275Epidi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3244850"/>
            <a:ext cx="4343400" cy="3613150"/>
          </a:xfrm>
          <a:noFill/>
        </p:spPr>
      </p:pic>
      <p:pic>
        <p:nvPicPr>
          <p:cNvPr id="9220" name="Picture 10" descr="275EffD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3252788"/>
            <a:ext cx="4440238" cy="3605212"/>
          </a:xfrm>
          <a:noFill/>
        </p:spPr>
      </p:pic>
      <p:pic>
        <p:nvPicPr>
          <p:cNvPr id="9221" name="Picture 11" descr="275Ret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0"/>
            <a:ext cx="4267200" cy="3144838"/>
          </a:xfrm>
          <a:noFill/>
        </p:spPr>
      </p:pic>
      <p:pic>
        <p:nvPicPr>
          <p:cNvPr id="9222" name="Picture 12" descr="270SemT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0"/>
            <a:ext cx="4421188" cy="3168650"/>
          </a:xfrm>
          <a:noFill/>
        </p:spPr>
      </p:pic>
      <p:sp>
        <p:nvSpPr>
          <p:cNvPr id="9223" name="Text Box 13"/>
          <p:cNvSpPr txBox="1">
            <a:spLocks noChangeArrowheads="1"/>
          </p:cNvSpPr>
          <p:nvPr/>
        </p:nvSpPr>
        <p:spPr bwMode="auto">
          <a:xfrm>
            <a:off x="1828800" y="2667000"/>
            <a:ext cx="2362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1pPr>
            <a:lvl2pPr marL="742950" indent="-28575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2pPr>
            <a:lvl3pPr marL="11430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3pPr>
            <a:lvl4pPr marL="16002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4pPr>
            <a:lvl5pPr marL="20574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/>
              <a:t>Seminiferous tubules</a:t>
            </a:r>
          </a:p>
        </p:txBody>
      </p:sp>
      <p:sp>
        <p:nvSpPr>
          <p:cNvPr id="9224" name="Text Box 14"/>
          <p:cNvSpPr txBox="1">
            <a:spLocks noChangeArrowheads="1"/>
          </p:cNvSpPr>
          <p:nvPr/>
        </p:nvSpPr>
        <p:spPr bwMode="auto">
          <a:xfrm>
            <a:off x="4648200" y="2514600"/>
            <a:ext cx="2133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1pPr>
            <a:lvl2pPr marL="742950" indent="-28575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2pPr>
            <a:lvl3pPr marL="11430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3pPr>
            <a:lvl4pPr marL="16002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4pPr>
            <a:lvl5pPr marL="20574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>
                <a:solidFill>
                  <a:schemeClr val="bg1"/>
                </a:solidFill>
              </a:rPr>
              <a:t>Rete testis (in mediastinum)</a:t>
            </a:r>
          </a:p>
        </p:txBody>
      </p:sp>
      <p:sp>
        <p:nvSpPr>
          <p:cNvPr id="9225" name="Text Box 15"/>
          <p:cNvSpPr txBox="1">
            <a:spLocks noChangeArrowheads="1"/>
          </p:cNvSpPr>
          <p:nvPr/>
        </p:nvSpPr>
        <p:spPr bwMode="auto">
          <a:xfrm>
            <a:off x="457200" y="61722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1pPr>
            <a:lvl2pPr marL="742950" indent="-28575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2pPr>
            <a:lvl3pPr marL="11430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3pPr>
            <a:lvl4pPr marL="16002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4pPr>
            <a:lvl5pPr marL="20574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/>
              <a:t>Efferent duct</a:t>
            </a:r>
          </a:p>
        </p:txBody>
      </p:sp>
      <p:sp>
        <p:nvSpPr>
          <p:cNvPr id="9226" name="Text Box 16"/>
          <p:cNvSpPr txBox="1">
            <a:spLocks noChangeArrowheads="1"/>
          </p:cNvSpPr>
          <p:nvPr/>
        </p:nvSpPr>
        <p:spPr bwMode="auto">
          <a:xfrm>
            <a:off x="7162800" y="6491288"/>
            <a:ext cx="1828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1pPr>
            <a:lvl2pPr marL="742950" indent="-28575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2pPr>
            <a:lvl3pPr marL="11430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3pPr>
            <a:lvl4pPr marL="16002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4pPr>
            <a:lvl5pPr marL="20574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/>
              <a:t>Epididymis</a:t>
            </a:r>
          </a:p>
        </p:txBody>
      </p:sp>
    </p:spTree>
    <p:extLst>
      <p:ext uri="{BB962C8B-B14F-4D97-AF65-F5344CB8AC3E}">
        <p14:creationId xmlns:p14="http://schemas.microsoft.com/office/powerpoint/2010/main" val="308961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en-US" sz="2800" b="1" dirty="0" smtClean="0">
                <a:solidFill>
                  <a:srgbClr val="003366"/>
                </a:solidFill>
                <a:latin typeface="Arial Unicode MS" charset="0"/>
              </a:rPr>
              <a:t>Slide 275:  Transition from rete testis to efferent duct</a:t>
            </a:r>
          </a:p>
        </p:txBody>
      </p:sp>
      <p:pic>
        <p:nvPicPr>
          <p:cNvPr id="10243" name="Picture 6" descr="275Rete-Eff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600200"/>
            <a:ext cx="8229600" cy="4524375"/>
          </a:xfrm>
          <a:noFill/>
        </p:spPr>
      </p:pic>
    </p:spTree>
    <p:extLst>
      <p:ext uri="{BB962C8B-B14F-4D97-AF65-F5344CB8AC3E}">
        <p14:creationId xmlns:p14="http://schemas.microsoft.com/office/powerpoint/2010/main" val="151591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09600"/>
          </a:xfrm>
        </p:spPr>
        <p:txBody>
          <a:bodyPr/>
          <a:lstStyle/>
          <a:p>
            <a:pPr eaLnBrk="1" hangingPunct="1"/>
            <a:r>
              <a:rPr lang="en-US" altLang="en-US" sz="2800" b="1" dirty="0" smtClean="0">
                <a:solidFill>
                  <a:srgbClr val="003366"/>
                </a:solidFill>
                <a:latin typeface="Arial Unicode MS" charset="0"/>
              </a:rPr>
              <a:t>Slide 275:  Transition from rete testis to efferent duct</a:t>
            </a:r>
          </a:p>
        </p:txBody>
      </p:sp>
      <p:pic>
        <p:nvPicPr>
          <p:cNvPr id="11267" name="Picture 6" descr="275Rete-EffD20x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744538"/>
            <a:ext cx="8229600" cy="5910262"/>
          </a:xfrm>
          <a:noFill/>
        </p:spPr>
      </p:pic>
      <p:sp>
        <p:nvSpPr>
          <p:cNvPr id="11268" name="Text Box 7"/>
          <p:cNvSpPr txBox="1">
            <a:spLocks noChangeArrowheads="1"/>
          </p:cNvSpPr>
          <p:nvPr/>
        </p:nvSpPr>
        <p:spPr bwMode="auto">
          <a:xfrm>
            <a:off x="914400" y="1143000"/>
            <a:ext cx="1828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1pPr>
            <a:lvl2pPr marL="742950" indent="-28575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2pPr>
            <a:lvl3pPr marL="11430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3pPr>
            <a:lvl4pPr marL="16002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4pPr>
            <a:lvl5pPr marL="20574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>
                <a:latin typeface="Arial" charset="0"/>
              </a:rPr>
              <a:t>Rete Testis</a:t>
            </a:r>
          </a:p>
        </p:txBody>
      </p:sp>
      <p:sp>
        <p:nvSpPr>
          <p:cNvPr id="11269" name="Text Box 8"/>
          <p:cNvSpPr txBox="1">
            <a:spLocks noChangeArrowheads="1"/>
          </p:cNvSpPr>
          <p:nvPr/>
        </p:nvSpPr>
        <p:spPr bwMode="auto">
          <a:xfrm>
            <a:off x="4572000" y="38862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1pPr>
            <a:lvl2pPr marL="742950" indent="-28575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2pPr>
            <a:lvl3pPr marL="11430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3pPr>
            <a:lvl4pPr marL="16002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4pPr>
            <a:lvl5pPr marL="2057400" indent="-228600" eaLnBrk="0" hangingPunct="0">
              <a:defRPr sz="1400" b="1">
                <a:solidFill>
                  <a:srgbClr val="003366"/>
                </a:solidFill>
                <a:latin typeface="Arial Unicode M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003366"/>
                </a:solidFill>
                <a:latin typeface="Arial Unicode MS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>
                <a:latin typeface="Arial" charset="0"/>
              </a:rPr>
              <a:t>Efferent duct</a:t>
            </a:r>
          </a:p>
        </p:txBody>
      </p:sp>
    </p:spTree>
    <p:extLst>
      <p:ext uri="{BB962C8B-B14F-4D97-AF65-F5344CB8AC3E}">
        <p14:creationId xmlns:p14="http://schemas.microsoft.com/office/powerpoint/2010/main" val="191901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31: testis (hamster)</a:t>
            </a:r>
          </a:p>
        </p:txBody>
      </p:sp>
      <p:pic>
        <p:nvPicPr>
          <p:cNvPr id="3075" name="Snagit_PPTC6E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31"/>
          <a:stretch>
            <a:fillRect/>
          </a:stretch>
        </p:blipFill>
        <p:spPr bwMode="auto">
          <a:xfrm>
            <a:off x="0" y="706438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>
            <a:off x="1066800" y="4070350"/>
            <a:ext cx="1524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152400" y="3886200"/>
            <a:ext cx="990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Sertoli cell (nucleus)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914400" y="4908550"/>
            <a:ext cx="1524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9" name="TextBox 8"/>
          <p:cNvSpPr txBox="1">
            <a:spLocks noChangeArrowheads="1"/>
          </p:cNvSpPr>
          <p:nvPr/>
        </p:nvSpPr>
        <p:spPr bwMode="auto">
          <a:xfrm>
            <a:off x="0" y="46482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spermatogonium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72200" y="5343525"/>
            <a:ext cx="1752600" cy="523875"/>
          </a:xfrm>
          <a:prstGeom prst="rect">
            <a:avLst/>
          </a:prstGeom>
          <a:noFill/>
          <a:effectLst>
            <a:outerShdw blurRad="12700" dist="12700" dir="30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primary spermatocytes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6629400" y="5060950"/>
            <a:ext cx="76200" cy="4254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6477000" y="5213350"/>
            <a:ext cx="228600" cy="2730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6248400" y="5349875"/>
            <a:ext cx="457200" cy="1365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4" name="TextBox 16"/>
          <p:cNvSpPr txBox="1">
            <a:spLocks noChangeArrowheads="1"/>
          </p:cNvSpPr>
          <p:nvPr/>
        </p:nvSpPr>
        <p:spPr bwMode="auto">
          <a:xfrm>
            <a:off x="3276600" y="3667125"/>
            <a:ext cx="1600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late spermatids (closest to lumen)</a:t>
            </a:r>
          </a:p>
        </p:txBody>
      </p:sp>
      <p:sp>
        <p:nvSpPr>
          <p:cNvPr id="3085" name="TextBox 17"/>
          <p:cNvSpPr txBox="1">
            <a:spLocks noChangeArrowheads="1"/>
          </p:cNvSpPr>
          <p:nvPr/>
        </p:nvSpPr>
        <p:spPr bwMode="auto">
          <a:xfrm>
            <a:off x="2895600" y="5538788"/>
            <a:ext cx="1600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early spermatids</a:t>
            </a:r>
          </a:p>
        </p:txBody>
      </p:sp>
      <p:sp>
        <p:nvSpPr>
          <p:cNvPr id="3086" name="TextBox 18"/>
          <p:cNvSpPr txBox="1">
            <a:spLocks noChangeArrowheads="1"/>
          </p:cNvSpPr>
          <p:nvPr/>
        </p:nvSpPr>
        <p:spPr bwMode="auto">
          <a:xfrm>
            <a:off x="8153400" y="3200400"/>
            <a:ext cx="990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Leydig cells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7848600" y="3667125"/>
            <a:ext cx="457200" cy="4032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8305800" y="3667125"/>
            <a:ext cx="0" cy="8286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88: epididymis &amp; efferent ducts</a:t>
            </a:r>
          </a:p>
        </p:txBody>
      </p:sp>
      <p:pic>
        <p:nvPicPr>
          <p:cNvPr id="5123" name="Snagit_PPTEC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65"/>
          <a:stretch>
            <a:fillRect/>
          </a:stretch>
        </p:blipFill>
        <p:spPr bwMode="auto">
          <a:xfrm>
            <a:off x="0" y="762000"/>
            <a:ext cx="914400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Box 1"/>
          <p:cNvSpPr txBox="1">
            <a:spLocks noChangeArrowheads="1"/>
          </p:cNvSpPr>
          <p:nvPr/>
        </p:nvSpPr>
        <p:spPr bwMode="auto">
          <a:xfrm>
            <a:off x="228600" y="1001713"/>
            <a:ext cx="1203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epididymis</a:t>
            </a:r>
          </a:p>
        </p:txBody>
      </p:sp>
      <p:sp>
        <p:nvSpPr>
          <p:cNvPr id="5125" name="TextBox 4"/>
          <p:cNvSpPr txBox="1">
            <a:spLocks noChangeArrowheads="1"/>
          </p:cNvSpPr>
          <p:nvPr/>
        </p:nvSpPr>
        <p:spPr bwMode="auto">
          <a:xfrm>
            <a:off x="4664075" y="1001713"/>
            <a:ext cx="14970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efferent ducts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89A: vas deferens</a:t>
            </a:r>
          </a:p>
        </p:txBody>
      </p:sp>
      <p:pic>
        <p:nvPicPr>
          <p:cNvPr id="6147" name="Snagit_PPTD6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26"/>
          <a:stretch>
            <a:fillRect/>
          </a:stretch>
        </p:blipFill>
        <p:spPr bwMode="auto">
          <a:xfrm>
            <a:off x="0" y="762000"/>
            <a:ext cx="9144000" cy="601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4"/>
          <p:cNvSpPr txBox="1">
            <a:spLocks noChangeArrowheads="1"/>
          </p:cNvSpPr>
          <p:nvPr/>
        </p:nvSpPr>
        <p:spPr bwMode="auto">
          <a:xfrm>
            <a:off x="4332288" y="2667000"/>
            <a:ext cx="4651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ILM</a:t>
            </a:r>
          </a:p>
        </p:txBody>
      </p:sp>
      <p:sp>
        <p:nvSpPr>
          <p:cNvPr id="6149" name="TextBox 6"/>
          <p:cNvSpPr txBox="1">
            <a:spLocks noChangeArrowheads="1"/>
          </p:cNvSpPr>
          <p:nvPr/>
        </p:nvSpPr>
        <p:spPr bwMode="auto">
          <a:xfrm>
            <a:off x="4267200" y="1752600"/>
            <a:ext cx="5937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MCM</a:t>
            </a:r>
          </a:p>
        </p:txBody>
      </p:sp>
      <p:sp>
        <p:nvSpPr>
          <p:cNvPr id="6150" name="TextBox 7"/>
          <p:cNvSpPr txBox="1">
            <a:spLocks noChangeArrowheads="1"/>
          </p:cNvSpPr>
          <p:nvPr/>
        </p:nvSpPr>
        <p:spPr bwMode="auto">
          <a:xfrm>
            <a:off x="4294188" y="835025"/>
            <a:ext cx="539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OLM</a:t>
            </a:r>
          </a:p>
        </p:txBody>
      </p:sp>
      <p:sp>
        <p:nvSpPr>
          <p:cNvPr id="6151" name="TextBox 8"/>
          <p:cNvSpPr txBox="1">
            <a:spLocks noChangeArrowheads="1"/>
          </p:cNvSpPr>
          <p:nvPr/>
        </p:nvSpPr>
        <p:spPr bwMode="auto">
          <a:xfrm>
            <a:off x="4038600" y="3429000"/>
            <a:ext cx="657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lumen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89B: vas deferens</a:t>
            </a:r>
          </a:p>
        </p:txBody>
      </p:sp>
      <p:pic>
        <p:nvPicPr>
          <p:cNvPr id="7171" name="Snagit_PPT31D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26"/>
          <a:stretch>
            <a:fillRect/>
          </a:stretch>
        </p:blipFill>
        <p:spPr bwMode="auto">
          <a:xfrm>
            <a:off x="0" y="846138"/>
            <a:ext cx="9144000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Box 1"/>
          <p:cNvSpPr txBox="1">
            <a:spLocks noChangeArrowheads="1"/>
          </p:cNvSpPr>
          <p:nvPr/>
        </p:nvSpPr>
        <p:spPr bwMode="auto">
          <a:xfrm>
            <a:off x="3463925" y="3124200"/>
            <a:ext cx="5508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mcm</a:t>
            </a:r>
          </a:p>
        </p:txBody>
      </p:sp>
      <p:sp>
        <p:nvSpPr>
          <p:cNvPr id="7173" name="TextBox 4"/>
          <p:cNvSpPr txBox="1">
            <a:spLocks noChangeArrowheads="1"/>
          </p:cNvSpPr>
          <p:nvPr/>
        </p:nvSpPr>
        <p:spPr bwMode="auto">
          <a:xfrm>
            <a:off x="3810000" y="2663825"/>
            <a:ext cx="4714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olm</a:t>
            </a:r>
          </a:p>
        </p:txBody>
      </p:sp>
      <p:sp>
        <p:nvSpPr>
          <p:cNvPr id="7174" name="TextBox 5"/>
          <p:cNvSpPr txBox="1">
            <a:spLocks noChangeArrowheads="1"/>
          </p:cNvSpPr>
          <p:nvPr/>
        </p:nvSpPr>
        <p:spPr bwMode="auto">
          <a:xfrm>
            <a:off x="3562350" y="3448050"/>
            <a:ext cx="511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Ilm*</a:t>
            </a:r>
          </a:p>
        </p:txBody>
      </p:sp>
      <p:sp>
        <p:nvSpPr>
          <p:cNvPr id="7175" name="TextBox 6"/>
          <p:cNvSpPr txBox="1">
            <a:spLocks noChangeArrowheads="1"/>
          </p:cNvSpPr>
          <p:nvPr/>
        </p:nvSpPr>
        <p:spPr bwMode="auto">
          <a:xfrm>
            <a:off x="6637338" y="1143000"/>
            <a:ext cx="373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>
                <a:solidFill>
                  <a:schemeClr val="bg1"/>
                </a:solidFill>
              </a:rPr>
              <a:t>pp</a:t>
            </a:r>
          </a:p>
        </p:txBody>
      </p:sp>
      <p:sp>
        <p:nvSpPr>
          <p:cNvPr id="7176" name="TextBox 7"/>
          <p:cNvSpPr txBox="1">
            <a:spLocks noChangeArrowheads="1"/>
          </p:cNvSpPr>
          <p:nvPr/>
        </p:nvSpPr>
        <p:spPr bwMode="auto">
          <a:xfrm>
            <a:off x="8043863" y="2686050"/>
            <a:ext cx="374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>
                <a:solidFill>
                  <a:schemeClr val="bg1"/>
                </a:solidFill>
              </a:rPr>
              <a:t>pp</a:t>
            </a:r>
          </a:p>
        </p:txBody>
      </p:sp>
      <p:sp>
        <p:nvSpPr>
          <p:cNvPr id="7177" name="TextBox 8"/>
          <p:cNvSpPr txBox="1">
            <a:spLocks noChangeArrowheads="1"/>
          </p:cNvSpPr>
          <p:nvPr/>
        </p:nvSpPr>
        <p:spPr bwMode="auto">
          <a:xfrm>
            <a:off x="3463925" y="4648200"/>
            <a:ext cx="657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lumen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90: seminal vesicle</a:t>
            </a:r>
          </a:p>
        </p:txBody>
      </p:sp>
      <p:pic>
        <p:nvPicPr>
          <p:cNvPr id="8195" name="Snagit_PPT57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4"/>
          <a:stretch>
            <a:fillRect/>
          </a:stretch>
        </p:blipFill>
        <p:spPr bwMode="auto">
          <a:xfrm>
            <a:off x="0" y="849313"/>
            <a:ext cx="9144000" cy="600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1"/>
          <p:cNvSpPr txBox="1">
            <a:spLocks noChangeArrowheads="1"/>
          </p:cNvSpPr>
          <p:nvPr/>
        </p:nvSpPr>
        <p:spPr bwMode="auto">
          <a:xfrm>
            <a:off x="5257800" y="4572000"/>
            <a:ext cx="657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lumen</a:t>
            </a:r>
          </a:p>
        </p:txBody>
      </p:sp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8001000" y="4949825"/>
            <a:ext cx="406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cm</a:t>
            </a:r>
          </a:p>
        </p:txBody>
      </p:sp>
      <p:sp>
        <p:nvSpPr>
          <p:cNvPr id="8198" name="TextBox 5"/>
          <p:cNvSpPr txBox="1">
            <a:spLocks noChangeArrowheads="1"/>
          </p:cNvSpPr>
          <p:nvPr/>
        </p:nvSpPr>
        <p:spPr bwMode="auto">
          <a:xfrm>
            <a:off x="8509000" y="5635625"/>
            <a:ext cx="376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lm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54: seminal vesicle, </a:t>
            </a:r>
            <a:r>
              <a:rPr lang="en-US" dirty="0" err="1" smtClean="0"/>
              <a:t>trichrome</a:t>
            </a:r>
            <a:endParaRPr lang="en-US" dirty="0" smtClean="0"/>
          </a:p>
        </p:txBody>
      </p:sp>
      <p:pic>
        <p:nvPicPr>
          <p:cNvPr id="9219" name="Snagit_PPT598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60"/>
          <a:stretch>
            <a:fillRect/>
          </a:stretch>
        </p:blipFill>
        <p:spPr bwMode="auto">
          <a:xfrm>
            <a:off x="0" y="881063"/>
            <a:ext cx="9144000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6891338" y="5062538"/>
            <a:ext cx="40481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cm</a:t>
            </a:r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6705600" y="4648200"/>
            <a:ext cx="374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lm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91: prostate, seminal vesicle</a:t>
            </a:r>
          </a:p>
        </p:txBody>
      </p:sp>
      <p:pic>
        <p:nvPicPr>
          <p:cNvPr id="10243" name="Snagit_PPT74C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2"/>
          <a:stretch>
            <a:fillRect/>
          </a:stretch>
        </p:blipFill>
        <p:spPr bwMode="auto">
          <a:xfrm>
            <a:off x="0" y="860425"/>
            <a:ext cx="9144000" cy="600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1"/>
          <p:cNvSpPr txBox="1">
            <a:spLocks noChangeArrowheads="1"/>
          </p:cNvSpPr>
          <p:nvPr/>
        </p:nvSpPr>
        <p:spPr bwMode="auto">
          <a:xfrm>
            <a:off x="3605213" y="4492625"/>
            <a:ext cx="7381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urethra</a:t>
            </a:r>
          </a:p>
        </p:txBody>
      </p:sp>
      <p:sp>
        <p:nvSpPr>
          <p:cNvPr id="10245" name="TextBox 4"/>
          <p:cNvSpPr txBox="1">
            <a:spLocks noChangeArrowheads="1"/>
          </p:cNvSpPr>
          <p:nvPr/>
        </p:nvSpPr>
        <p:spPr bwMode="auto">
          <a:xfrm>
            <a:off x="3689350" y="2819400"/>
            <a:ext cx="806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prostate</a:t>
            </a:r>
          </a:p>
        </p:txBody>
      </p:sp>
      <p:sp>
        <p:nvSpPr>
          <p:cNvPr id="10246" name="TextBox 5"/>
          <p:cNvSpPr txBox="1">
            <a:spLocks noChangeArrowheads="1"/>
          </p:cNvSpPr>
          <p:nvPr/>
        </p:nvSpPr>
        <p:spPr bwMode="auto">
          <a:xfrm>
            <a:off x="4948238" y="1524000"/>
            <a:ext cx="7667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seminal</a:t>
            </a:r>
          </a:p>
          <a:p>
            <a:pPr algn="ctr" eaLnBrk="1" hangingPunct="1"/>
            <a:r>
              <a:rPr lang="en-US" sz="1400" b="1"/>
              <a:t>vesicle</a:t>
            </a:r>
          </a:p>
        </p:txBody>
      </p:sp>
      <p:sp>
        <p:nvSpPr>
          <p:cNvPr id="10247" name="TextBox 7"/>
          <p:cNvSpPr txBox="1">
            <a:spLocks noChangeArrowheads="1"/>
          </p:cNvSpPr>
          <p:nvPr/>
        </p:nvSpPr>
        <p:spPr bwMode="auto">
          <a:xfrm>
            <a:off x="3124200" y="838200"/>
            <a:ext cx="7667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seminal</a:t>
            </a:r>
          </a:p>
          <a:p>
            <a:pPr algn="ctr" eaLnBrk="1" hangingPunct="1"/>
            <a:r>
              <a:rPr lang="en-US" sz="1400" b="1"/>
              <a:t>vesicle</a:t>
            </a:r>
          </a:p>
        </p:txBody>
      </p:sp>
      <p:sp>
        <p:nvSpPr>
          <p:cNvPr id="10248" name="TextBox 8"/>
          <p:cNvSpPr txBox="1">
            <a:spLocks noChangeArrowheads="1"/>
          </p:cNvSpPr>
          <p:nvPr/>
        </p:nvSpPr>
        <p:spPr bwMode="auto">
          <a:xfrm>
            <a:off x="3716338" y="1685925"/>
            <a:ext cx="550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ejac.</a:t>
            </a:r>
          </a:p>
          <a:p>
            <a:pPr algn="ctr" eaLnBrk="1" hangingPunct="1"/>
            <a:r>
              <a:rPr lang="en-US" sz="1400" b="1"/>
              <a:t>duct</a:t>
            </a:r>
          </a:p>
        </p:txBody>
      </p:sp>
      <p:sp>
        <p:nvSpPr>
          <p:cNvPr id="10249" name="TextBox 9"/>
          <p:cNvSpPr txBox="1">
            <a:spLocks noChangeArrowheads="1"/>
          </p:cNvSpPr>
          <p:nvPr/>
        </p:nvSpPr>
        <p:spPr bwMode="auto">
          <a:xfrm>
            <a:off x="4402138" y="1990725"/>
            <a:ext cx="550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ejac.</a:t>
            </a:r>
          </a:p>
          <a:p>
            <a:pPr algn="ctr" eaLnBrk="1" hangingPunct="1"/>
            <a:r>
              <a:rPr lang="en-US" sz="1400" b="1"/>
              <a:t>duct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Slide 55: prostate</a:t>
            </a:r>
          </a:p>
        </p:txBody>
      </p:sp>
      <p:pic>
        <p:nvPicPr>
          <p:cNvPr id="11267" name="Snagit_PPTC5F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40"/>
          <a:stretch>
            <a:fillRect/>
          </a:stretch>
        </p:blipFill>
        <p:spPr bwMode="auto">
          <a:xfrm>
            <a:off x="0" y="812800"/>
            <a:ext cx="9144000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1"/>
          <p:cNvSpPr txBox="1">
            <a:spLocks noChangeArrowheads="1"/>
          </p:cNvSpPr>
          <p:nvPr/>
        </p:nvSpPr>
        <p:spPr bwMode="auto">
          <a:xfrm>
            <a:off x="4191000" y="3124200"/>
            <a:ext cx="1143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prostatic concretion</a:t>
            </a:r>
          </a:p>
        </p:txBody>
      </p:sp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533400" y="2438400"/>
            <a:ext cx="1143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stroma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60425"/>
          </a:xfrm>
        </p:spPr>
        <p:txBody>
          <a:bodyPr/>
          <a:lstStyle/>
          <a:p>
            <a:pPr eaLnBrk="1" hangingPunct="1"/>
            <a:r>
              <a:rPr lang="en-US" smtClean="0"/>
              <a:t>Slide 92: penis</a:t>
            </a:r>
          </a:p>
        </p:txBody>
      </p:sp>
      <p:pic>
        <p:nvPicPr>
          <p:cNvPr id="12291" name="Snagit_PPT29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35"/>
          <a:stretch>
            <a:fillRect/>
          </a:stretch>
        </p:blipFill>
        <p:spPr bwMode="auto">
          <a:xfrm>
            <a:off x="0" y="860425"/>
            <a:ext cx="9144000" cy="599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3"/>
          <p:cNvSpPr txBox="1">
            <a:spLocks noChangeArrowheads="1"/>
          </p:cNvSpPr>
          <p:nvPr/>
        </p:nvSpPr>
        <p:spPr bwMode="auto">
          <a:xfrm>
            <a:off x="4114800" y="4300538"/>
            <a:ext cx="738188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1400" b="1"/>
              <a:t>urethra</a:t>
            </a:r>
          </a:p>
        </p:txBody>
      </p:sp>
      <p:sp>
        <p:nvSpPr>
          <p:cNvPr id="12293" name="TextBox 4"/>
          <p:cNvSpPr txBox="1">
            <a:spLocks noChangeArrowheads="1"/>
          </p:cNvSpPr>
          <p:nvPr/>
        </p:nvSpPr>
        <p:spPr bwMode="auto">
          <a:xfrm>
            <a:off x="1428750" y="3505200"/>
            <a:ext cx="1085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corpus</a:t>
            </a:r>
          </a:p>
          <a:p>
            <a:pPr algn="ctr" eaLnBrk="1" hangingPunct="1"/>
            <a:r>
              <a:rPr lang="en-US" sz="1400" b="1"/>
              <a:t>spongiosum</a:t>
            </a:r>
          </a:p>
        </p:txBody>
      </p:sp>
      <p:sp>
        <p:nvSpPr>
          <p:cNvPr id="12294" name="TextBox 5"/>
          <p:cNvSpPr txBox="1">
            <a:spLocks noChangeArrowheads="1"/>
          </p:cNvSpPr>
          <p:nvPr/>
        </p:nvSpPr>
        <p:spPr bwMode="auto">
          <a:xfrm>
            <a:off x="7143750" y="3505200"/>
            <a:ext cx="1085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/>
              <a:t>corpus</a:t>
            </a:r>
          </a:p>
          <a:p>
            <a:pPr algn="ctr" eaLnBrk="1" hangingPunct="1"/>
            <a:r>
              <a:rPr lang="en-US" sz="1400" b="1"/>
              <a:t>spongiosum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5"/>
  <p:tag name="TPFULLVERSION" val="5.1.1.3052"/>
  <p:tag name="PPTVERSION" val="14"/>
  <p:tag name="TPOS" val="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488</Words>
  <Application>Microsoft Office PowerPoint</Application>
  <PresentationFormat>On-screen Show (4:3)</PresentationFormat>
  <Paragraphs>169</Paragraphs>
  <Slides>15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87: testis</vt:lpstr>
      <vt:lpstr>Slide 87: testis</vt:lpstr>
      <vt:lpstr>UMich Slide: 275 Mediastinum testis and Epididymis</vt:lpstr>
      <vt:lpstr>PowerPoint Presentation</vt:lpstr>
      <vt:lpstr>Slide 275:  Transition from rete testis to efferent duct</vt:lpstr>
      <vt:lpstr>Slide 275:  Transition from rete testis to efferent duct</vt:lpstr>
      <vt:lpstr>Slide 31: testis (hamster)</vt:lpstr>
      <vt:lpstr>Slide 88: epididymis &amp; efferent ducts</vt:lpstr>
      <vt:lpstr>Slide 89A: vas deferens</vt:lpstr>
      <vt:lpstr>Slide 89B: vas deferens</vt:lpstr>
      <vt:lpstr>Slide 90: seminal vesicle</vt:lpstr>
      <vt:lpstr>Slide 54: seminal vesicle, trichrome</vt:lpstr>
      <vt:lpstr>Slide 91: prostate, seminal vesicle</vt:lpstr>
      <vt:lpstr>Slide 55: prostate</vt:lpstr>
      <vt:lpstr>Slide 92: penis</vt:lpstr>
    </vt:vector>
  </TitlesOfParts>
  <Company>Duke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87: testis</dc:title>
  <dc:creator>J. Matthew Velkey</dc:creator>
  <cp:lastModifiedBy>Matthew Velkey</cp:lastModifiedBy>
  <cp:revision>15</cp:revision>
  <dcterms:created xsi:type="dcterms:W3CDTF">2011-11-17T11:05:47Z</dcterms:created>
  <dcterms:modified xsi:type="dcterms:W3CDTF">2014-12-02T13:54:57Z</dcterms:modified>
</cp:coreProperties>
</file>