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57" r:id="rId3"/>
    <p:sldId id="263" r:id="rId4"/>
    <p:sldId id="262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2" d="100"/>
          <a:sy n="132" d="100"/>
        </p:scale>
        <p:origin x="-56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23637-D672-324D-BD55-2CA1E9251C18}" type="datetimeFigureOut">
              <a:rPr lang="en-US" smtClean="0"/>
              <a:t>9/25/13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8173F-0F92-C340-9FF5-A984A9FFC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71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23637-D672-324D-BD55-2CA1E9251C18}" type="datetimeFigureOut">
              <a:rPr lang="en-US" smtClean="0"/>
              <a:t>9/25/13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8173F-0F92-C340-9FF5-A984A9FFC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969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23637-D672-324D-BD55-2CA1E9251C18}" type="datetimeFigureOut">
              <a:rPr lang="en-US" smtClean="0"/>
              <a:t>9/25/13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8173F-0F92-C340-9FF5-A984A9FFC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698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23637-D672-324D-BD55-2CA1E9251C18}" type="datetimeFigureOut">
              <a:rPr lang="en-US" smtClean="0"/>
              <a:t>9/25/13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8173F-0F92-C340-9FF5-A984A9FFC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205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23637-D672-324D-BD55-2CA1E9251C18}" type="datetimeFigureOut">
              <a:rPr lang="en-US" smtClean="0"/>
              <a:t>9/25/13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8173F-0F92-C340-9FF5-A984A9FFC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625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23637-D672-324D-BD55-2CA1E9251C18}" type="datetimeFigureOut">
              <a:rPr lang="en-US" smtClean="0"/>
              <a:t>9/25/13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8173F-0F92-C340-9FF5-A984A9FFC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25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23637-D672-324D-BD55-2CA1E9251C18}" type="datetimeFigureOut">
              <a:rPr lang="en-US" smtClean="0"/>
              <a:t>9/25/13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8173F-0F92-C340-9FF5-A984A9FFC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904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23637-D672-324D-BD55-2CA1E9251C18}" type="datetimeFigureOut">
              <a:rPr lang="en-US" smtClean="0"/>
              <a:t>9/25/13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8173F-0F92-C340-9FF5-A984A9FFC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653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23637-D672-324D-BD55-2CA1E9251C18}" type="datetimeFigureOut">
              <a:rPr lang="en-US" smtClean="0"/>
              <a:t>9/25/13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8173F-0F92-C340-9FF5-A984A9FFC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410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23637-D672-324D-BD55-2CA1E9251C18}" type="datetimeFigureOut">
              <a:rPr lang="en-US" smtClean="0"/>
              <a:t>9/25/13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8173F-0F92-C340-9FF5-A984A9FFC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767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23637-D672-324D-BD55-2CA1E9251C18}" type="datetimeFigureOut">
              <a:rPr lang="en-US" smtClean="0"/>
              <a:t>9/25/13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8173F-0F92-C340-9FF5-A984A9FFC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862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23637-D672-324D-BD55-2CA1E9251C18}" type="datetimeFigureOut">
              <a:rPr lang="en-US" smtClean="0"/>
              <a:t>9/25/13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8173F-0F92-C340-9FF5-A984A9FFC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546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15393" y="215557"/>
            <a:ext cx="468649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/>
                <a:cs typeface="Times New Roman"/>
              </a:rPr>
              <a:t>Welcome to Normal Body</a:t>
            </a:r>
            <a:endParaRPr lang="en-US" sz="3200" b="1" dirty="0"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615" y="800333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By the end of the course you’ll be able to distinguish the two following slides in a glance.</a:t>
            </a:r>
          </a:p>
        </p:txBody>
      </p:sp>
    </p:spTree>
    <p:extLst>
      <p:ext uri="{BB962C8B-B14F-4D97-AF65-F5344CB8AC3E}">
        <p14:creationId xmlns:p14="http://schemas.microsoft.com/office/powerpoint/2010/main" val="2156813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omac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86400" cy="3633788"/>
          </a:xfrm>
          <a:prstGeom prst="rect">
            <a:avLst/>
          </a:prstGeom>
        </p:spPr>
      </p:pic>
      <p:pic>
        <p:nvPicPr>
          <p:cNvPr id="3" name="Picture 2" descr="Duodenu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737" y="3195346"/>
            <a:ext cx="5486400" cy="3633788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0" y="3297591"/>
            <a:ext cx="948134" cy="253916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50" dirty="0" err="1" smtClean="0">
                <a:latin typeface="Arial"/>
                <a:cs typeface="Arial"/>
              </a:rPr>
              <a:t>NB_Rev</a:t>
            </a:r>
            <a:r>
              <a:rPr lang="en-US" sz="1050" dirty="0" smtClean="0">
                <a:latin typeface="Arial"/>
                <a:cs typeface="Arial"/>
              </a:rPr>
              <a:t> 065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95866" y="6568941"/>
            <a:ext cx="948134" cy="253916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50" dirty="0" err="1" smtClean="0">
                <a:latin typeface="Arial"/>
                <a:cs typeface="Arial"/>
              </a:rPr>
              <a:t>NB_Rev</a:t>
            </a:r>
            <a:r>
              <a:rPr lang="en-US" sz="1050" dirty="0" smtClean="0">
                <a:latin typeface="Arial"/>
                <a:cs typeface="Arial"/>
              </a:rPr>
              <a:t> 065</a:t>
            </a:r>
          </a:p>
        </p:txBody>
      </p:sp>
    </p:spTree>
    <p:extLst>
      <p:ext uri="{BB962C8B-B14F-4D97-AF65-F5344CB8AC3E}">
        <p14:creationId xmlns:p14="http://schemas.microsoft.com/office/powerpoint/2010/main" val="885703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15393" y="215557"/>
            <a:ext cx="468649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/>
                <a:cs typeface="Times New Roman"/>
              </a:rPr>
              <a:t>Welcome to Normal Body</a:t>
            </a:r>
            <a:endParaRPr lang="en-US" sz="3200" b="1" dirty="0"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615" y="800333"/>
            <a:ext cx="8763000" cy="5324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Yes, they are two different organs.  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Scared?  You should be (but only a little bit).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You no longer have to justify anything covered in Molecules &amp; Cell.  For example, you can say you see a plate of hyaline cartilage, but don’t have to describe it or justify why it’s hyaline cartilage. (There isn’t any in the previous slides.)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You will spend much more time at </a:t>
            </a:r>
            <a:r>
              <a:rPr lang="en-US" u="sng" dirty="0" smtClean="0">
                <a:latin typeface="Times New Roman"/>
                <a:cs typeface="Times New Roman"/>
              </a:rPr>
              <a:t>low magnification </a:t>
            </a:r>
            <a:r>
              <a:rPr lang="en-US" dirty="0" smtClean="0">
                <a:latin typeface="Times New Roman"/>
                <a:cs typeface="Times New Roman"/>
              </a:rPr>
              <a:t>examining the overall architecture, while sporadically swooping in at high mag to identify tissue types.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Exam questions are worth more, 10-15 points each.  Final is cumulative!</a:t>
            </a:r>
            <a:endParaRPr lang="en-US" dirty="0">
              <a:latin typeface="Times New Roman"/>
              <a:cs typeface="Times New Roman"/>
            </a:endParaRP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Ever hear the phrase “drinking from a fire-hose?”  You </a:t>
            </a:r>
            <a:r>
              <a:rPr lang="en-US" i="1" dirty="0" smtClean="0">
                <a:latin typeface="Times New Roman"/>
                <a:cs typeface="Times New Roman"/>
              </a:rPr>
              <a:t>really</a:t>
            </a:r>
            <a:r>
              <a:rPr lang="en-US" dirty="0" smtClean="0">
                <a:latin typeface="Times New Roman"/>
                <a:cs typeface="Times New Roman"/>
              </a:rPr>
              <a:t> don’t want to get behind in this class.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Some math:  0.8 x 0.8 = 0.64 = Fail.  If you learned 80% of the Molecules and Cells material, and continue that trend, you risk failing Normal body.  You must go back and master </a:t>
            </a:r>
            <a:r>
              <a:rPr lang="en-US" u="sng" dirty="0" smtClean="0">
                <a:latin typeface="Times New Roman"/>
                <a:cs typeface="Times New Roman"/>
              </a:rPr>
              <a:t>100%</a:t>
            </a:r>
            <a:r>
              <a:rPr lang="en-US" dirty="0" smtClean="0">
                <a:latin typeface="Times New Roman"/>
                <a:cs typeface="Times New Roman"/>
              </a:rPr>
              <a:t> of the M&amp;C materials.  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Any of the instructors will be happy to schedule one-on-one time with you if you are having trouble.  Seek help early, rather than later.</a:t>
            </a:r>
          </a:p>
        </p:txBody>
      </p:sp>
    </p:spTree>
    <p:extLst>
      <p:ext uri="{BB962C8B-B14F-4D97-AF65-F5344CB8AC3E}">
        <p14:creationId xmlns:p14="http://schemas.microsoft.com/office/powerpoint/2010/main" val="706614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28547" y="231254"/>
            <a:ext cx="31367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/>
                <a:cs typeface="Times New Roman"/>
              </a:rPr>
              <a:t>Key to Organ ID</a:t>
            </a:r>
            <a:endParaRPr lang="en-US" sz="3200" b="1" dirty="0"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1579" y="1462374"/>
            <a:ext cx="27015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Solid (Compact) Organ?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72676" y="1462374"/>
            <a:ext cx="30720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Hollow Organ (i.e. a Tube)?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1579" y="2133827"/>
            <a:ext cx="2727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Cortex/Medulla present?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1579" y="2805280"/>
            <a:ext cx="41362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Describe architecture/arrangement</a:t>
            </a:r>
          </a:p>
          <a:p>
            <a:r>
              <a:rPr lang="en-US" sz="2000" dirty="0" smtClean="0">
                <a:latin typeface="Times New Roman"/>
                <a:cs typeface="Times New Roman"/>
              </a:rPr>
              <a:t>	</a:t>
            </a:r>
            <a:r>
              <a:rPr lang="en-US" sz="2000" dirty="0" err="1" smtClean="0">
                <a:latin typeface="Times New Roman"/>
                <a:cs typeface="Times New Roman"/>
              </a:rPr>
              <a:t>Ascini</a:t>
            </a:r>
            <a:r>
              <a:rPr lang="en-US" sz="2000" dirty="0" smtClean="0">
                <a:latin typeface="Times New Roman"/>
                <a:cs typeface="Times New Roman"/>
              </a:rPr>
              <a:t>, follicles, tubules, layered?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1579" y="3784509"/>
            <a:ext cx="22571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Describe epithelium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1579" y="4455962"/>
            <a:ext cx="36623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Describe organ-specific cell types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1579" y="5127415"/>
            <a:ext cx="3683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Describe organ-specific structures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2133" y="5798867"/>
            <a:ext cx="32599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Note key identifying features,</a:t>
            </a:r>
          </a:p>
          <a:p>
            <a:r>
              <a:rPr lang="en-US" sz="2000" dirty="0" smtClean="0">
                <a:latin typeface="Times New Roman"/>
                <a:cs typeface="Times New Roman"/>
              </a:rPr>
              <a:t>And region of organ</a:t>
            </a:r>
            <a:endParaRPr lang="en-US" sz="2000" dirty="0">
              <a:latin typeface="Times New Roman"/>
              <a:cs typeface="Times New Roman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2184070" y="1862484"/>
            <a:ext cx="9621" cy="40011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184070" y="2533937"/>
            <a:ext cx="9621" cy="40011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2184070" y="3513166"/>
            <a:ext cx="9621" cy="40011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2184070" y="4184619"/>
            <a:ext cx="9621" cy="40011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2184070" y="4856072"/>
            <a:ext cx="9621" cy="40011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2184070" y="5527525"/>
            <a:ext cx="9621" cy="40011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372676" y="2262594"/>
            <a:ext cx="3375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Describe Layering (GI or not?)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72676" y="3784509"/>
            <a:ext cx="22571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Describe epithelium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72676" y="4455962"/>
            <a:ext cx="36623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Describe organ-specific cell types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72676" y="5127415"/>
            <a:ext cx="3683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Describe organ-specific structures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72676" y="5798867"/>
            <a:ext cx="32599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Note key identifying features,</a:t>
            </a:r>
          </a:p>
          <a:p>
            <a:r>
              <a:rPr lang="en-US" sz="2000" dirty="0" smtClean="0">
                <a:latin typeface="Times New Roman"/>
                <a:cs typeface="Times New Roman"/>
              </a:rPr>
              <a:t>And region of organ</a:t>
            </a:r>
            <a:endParaRPr lang="en-US" sz="2000" dirty="0">
              <a:latin typeface="Times New Roman"/>
              <a:cs typeface="Times New Roman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6659774" y="4184619"/>
            <a:ext cx="9621" cy="40011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6659774" y="4856072"/>
            <a:ext cx="9621" cy="40011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6659774" y="5527525"/>
            <a:ext cx="9621" cy="40011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664584" y="2662704"/>
            <a:ext cx="1" cy="120349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6659774" y="1933772"/>
            <a:ext cx="9621" cy="40011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2944168" y="816030"/>
            <a:ext cx="1113620" cy="64634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057788" y="816030"/>
            <a:ext cx="1907555" cy="71773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010146" y="1462374"/>
            <a:ext cx="5437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OR</a:t>
            </a:r>
            <a:endParaRPr lang="en-US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06154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omac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86400" cy="3633788"/>
          </a:xfrm>
          <a:prstGeom prst="rect">
            <a:avLst/>
          </a:prstGeom>
        </p:spPr>
      </p:pic>
      <p:pic>
        <p:nvPicPr>
          <p:cNvPr id="3" name="Picture 2" descr="Duodenu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224212"/>
            <a:ext cx="5486400" cy="363378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" y="2698067"/>
            <a:ext cx="3657599" cy="3754874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Arial"/>
                <a:cs typeface="Arial"/>
              </a:rPr>
              <a:t>Tube, GI Layering:  Serosa, </a:t>
            </a:r>
            <a:r>
              <a:rPr lang="en-US" sz="1400" dirty="0" err="1" smtClean="0">
                <a:latin typeface="Arial"/>
                <a:cs typeface="Arial"/>
              </a:rPr>
              <a:t>Muscularis</a:t>
            </a:r>
            <a:r>
              <a:rPr lang="en-US" sz="1400" dirty="0" smtClean="0">
                <a:latin typeface="Arial"/>
                <a:cs typeface="Arial"/>
              </a:rPr>
              <a:t> </a:t>
            </a:r>
            <a:r>
              <a:rPr lang="en-US" sz="1400" dirty="0" err="1" smtClean="0">
                <a:latin typeface="Arial"/>
                <a:cs typeface="Arial"/>
              </a:rPr>
              <a:t>externa</a:t>
            </a:r>
            <a:r>
              <a:rPr lang="en-US" sz="1400" dirty="0" smtClean="0">
                <a:latin typeface="Arial"/>
                <a:cs typeface="Arial"/>
              </a:rPr>
              <a:t>, </a:t>
            </a:r>
            <a:r>
              <a:rPr lang="en-US" sz="1400" dirty="0" err="1" smtClean="0">
                <a:latin typeface="Arial"/>
                <a:cs typeface="Arial"/>
              </a:rPr>
              <a:t>Submucosa</a:t>
            </a:r>
            <a:r>
              <a:rPr lang="en-US" sz="1400" dirty="0" smtClean="0">
                <a:latin typeface="Arial"/>
                <a:cs typeface="Arial"/>
              </a:rPr>
              <a:t>, Mucosa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Arial"/>
                <a:cs typeface="Arial"/>
              </a:rPr>
              <a:t>Mucosa:  Large-bore pits leading to narrow, coiled tubular glands, lamina </a:t>
            </a:r>
            <a:r>
              <a:rPr lang="en-US" sz="1400" dirty="0" err="1" smtClean="0">
                <a:latin typeface="Arial"/>
                <a:cs typeface="Arial"/>
              </a:rPr>
              <a:t>propria</a:t>
            </a:r>
            <a:r>
              <a:rPr lang="en-US" sz="1400" dirty="0" smtClean="0">
                <a:latin typeface="Arial"/>
                <a:cs typeface="Arial"/>
              </a:rPr>
              <a:t> and </a:t>
            </a:r>
            <a:r>
              <a:rPr lang="en-US" sz="1400" dirty="0" err="1" smtClean="0">
                <a:latin typeface="Arial"/>
                <a:cs typeface="Arial"/>
              </a:rPr>
              <a:t>musc</a:t>
            </a:r>
            <a:r>
              <a:rPr lang="en-US" sz="1400" dirty="0" smtClean="0">
                <a:latin typeface="Arial"/>
                <a:cs typeface="Arial"/>
              </a:rPr>
              <a:t>. mucosae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Arial"/>
                <a:cs typeface="Arial"/>
              </a:rPr>
              <a:t>Simple columnar epithelium of mucous surface cells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Arial"/>
                <a:cs typeface="Arial"/>
              </a:rPr>
              <a:t>Only mucous cells = cardiac region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Arial"/>
                <a:cs typeface="Arial"/>
              </a:rPr>
              <a:t>Parietal and chief cells = corpus/fundus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Arial"/>
                <a:cs typeface="Arial"/>
              </a:rPr>
              <a:t>Mostly mucous, few parietal = pyloric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err="1" smtClean="0">
                <a:latin typeface="Arial"/>
                <a:cs typeface="Arial"/>
              </a:rPr>
              <a:t>Submucosa</a:t>
            </a:r>
            <a:r>
              <a:rPr lang="en-US" sz="1400" dirty="0" smtClean="0">
                <a:latin typeface="Arial"/>
                <a:cs typeface="Arial"/>
              </a:rPr>
              <a:t>:  dense irregular CT, BVs, </a:t>
            </a:r>
            <a:r>
              <a:rPr lang="en-US" sz="1400" dirty="0" err="1" smtClean="0">
                <a:latin typeface="Arial"/>
                <a:cs typeface="Arial"/>
              </a:rPr>
              <a:t>Meisner’s</a:t>
            </a:r>
            <a:r>
              <a:rPr lang="en-US" sz="1400" dirty="0" smtClean="0">
                <a:latin typeface="Arial"/>
                <a:cs typeface="Arial"/>
              </a:rPr>
              <a:t> plexus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Arial"/>
                <a:cs typeface="Arial"/>
              </a:rPr>
              <a:t>M. </a:t>
            </a:r>
            <a:r>
              <a:rPr lang="en-US" sz="1400" dirty="0" err="1" smtClean="0">
                <a:latin typeface="Arial"/>
                <a:cs typeface="Arial"/>
              </a:rPr>
              <a:t>externa</a:t>
            </a:r>
            <a:r>
              <a:rPr lang="en-US" sz="1400" dirty="0" smtClean="0">
                <a:latin typeface="Arial"/>
                <a:cs typeface="Arial"/>
              </a:rPr>
              <a:t>:  3 poorly-defined layers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err="1" smtClean="0">
                <a:latin typeface="Arial"/>
                <a:cs typeface="Arial"/>
              </a:rPr>
              <a:t>Auerbach’s</a:t>
            </a:r>
            <a:r>
              <a:rPr lang="en-US" sz="1400" dirty="0" smtClean="0">
                <a:latin typeface="Arial"/>
                <a:cs typeface="Arial"/>
              </a:rPr>
              <a:t> plexus between layers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Arial"/>
                <a:cs typeface="Arial"/>
              </a:rPr>
              <a:t>Serosa = simple squamous </a:t>
            </a:r>
            <a:r>
              <a:rPr lang="en-US" sz="1400" dirty="0" err="1" smtClean="0">
                <a:latin typeface="Arial"/>
                <a:cs typeface="Arial"/>
              </a:rPr>
              <a:t>epi</a:t>
            </a:r>
            <a:r>
              <a:rPr lang="en-US" sz="1400" dirty="0" smtClean="0">
                <a:latin typeface="Arial"/>
                <a:cs typeface="Arial"/>
              </a:rPr>
              <a:t>.</a:t>
            </a:r>
          </a:p>
          <a:p>
            <a:pPr marL="285750" indent="-285750">
              <a:buFont typeface="Arial"/>
              <a:buChar char="•"/>
            </a:pPr>
            <a:endParaRPr lang="en-US" sz="1400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400" u="sng" dirty="0" smtClean="0">
                <a:latin typeface="Arial"/>
                <a:cs typeface="Arial"/>
              </a:rPr>
              <a:t>ID:   Stomach (include region)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486400" y="0"/>
            <a:ext cx="3657599" cy="4832092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Arial"/>
                <a:cs typeface="Arial"/>
              </a:rPr>
              <a:t>Tube, GI Layering:  Serosa, </a:t>
            </a:r>
            <a:r>
              <a:rPr lang="en-US" sz="1400" dirty="0" err="1" smtClean="0">
                <a:latin typeface="Arial"/>
                <a:cs typeface="Arial"/>
              </a:rPr>
              <a:t>Muscularis</a:t>
            </a:r>
            <a:r>
              <a:rPr lang="en-US" sz="1400" dirty="0" smtClean="0">
                <a:latin typeface="Arial"/>
                <a:cs typeface="Arial"/>
              </a:rPr>
              <a:t> </a:t>
            </a:r>
            <a:r>
              <a:rPr lang="en-US" sz="1400" dirty="0" err="1" smtClean="0">
                <a:latin typeface="Arial"/>
                <a:cs typeface="Arial"/>
              </a:rPr>
              <a:t>externa</a:t>
            </a:r>
            <a:r>
              <a:rPr lang="en-US" sz="1400" dirty="0" smtClean="0">
                <a:latin typeface="Arial"/>
                <a:cs typeface="Arial"/>
              </a:rPr>
              <a:t>, </a:t>
            </a:r>
            <a:r>
              <a:rPr lang="en-US" sz="1400" dirty="0" err="1" smtClean="0">
                <a:latin typeface="Arial"/>
                <a:cs typeface="Arial"/>
              </a:rPr>
              <a:t>Submucosa</a:t>
            </a:r>
            <a:r>
              <a:rPr lang="en-US" sz="1400" dirty="0" smtClean="0">
                <a:latin typeface="Arial"/>
                <a:cs typeface="Arial"/>
              </a:rPr>
              <a:t>, Mucosa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Arial"/>
                <a:cs typeface="Arial"/>
              </a:rPr>
              <a:t>Mucosa:  villi and crypts, lamina </a:t>
            </a:r>
            <a:r>
              <a:rPr lang="en-US" sz="1400" dirty="0" err="1" smtClean="0">
                <a:latin typeface="Arial"/>
                <a:cs typeface="Arial"/>
              </a:rPr>
              <a:t>propria</a:t>
            </a:r>
            <a:r>
              <a:rPr lang="en-US" sz="1400" dirty="0" smtClean="0">
                <a:latin typeface="Arial"/>
                <a:cs typeface="Arial"/>
              </a:rPr>
              <a:t> and </a:t>
            </a:r>
            <a:r>
              <a:rPr lang="en-US" sz="1400" dirty="0" err="1" smtClean="0">
                <a:latin typeface="Arial"/>
                <a:cs typeface="Arial"/>
              </a:rPr>
              <a:t>musc</a:t>
            </a:r>
            <a:r>
              <a:rPr lang="en-US" sz="1400" dirty="0" smtClean="0">
                <a:latin typeface="Arial"/>
                <a:cs typeface="Arial"/>
              </a:rPr>
              <a:t>. mucosae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Arial"/>
                <a:cs typeface="Arial"/>
              </a:rPr>
              <a:t>Simple columnar epithelium of enterocytes with brush border, and occasional goblet cells, and </a:t>
            </a:r>
            <a:r>
              <a:rPr lang="en-US" sz="1400" dirty="0" err="1" smtClean="0">
                <a:latin typeface="Arial"/>
                <a:cs typeface="Arial"/>
              </a:rPr>
              <a:t>Paneth</a:t>
            </a:r>
            <a:r>
              <a:rPr lang="en-US" sz="1400" dirty="0" smtClean="0">
                <a:latin typeface="Arial"/>
                <a:cs typeface="Arial"/>
              </a:rPr>
              <a:t> cells in crypts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err="1" smtClean="0">
                <a:latin typeface="Arial"/>
                <a:cs typeface="Arial"/>
              </a:rPr>
              <a:t>Submucosa</a:t>
            </a:r>
            <a:r>
              <a:rPr lang="en-US" sz="1400" dirty="0" smtClean="0">
                <a:latin typeface="Arial"/>
                <a:cs typeface="Arial"/>
              </a:rPr>
              <a:t>:  dense irregular CT, BVs, </a:t>
            </a:r>
            <a:r>
              <a:rPr lang="en-US" sz="1400" dirty="0" err="1" smtClean="0">
                <a:latin typeface="Arial"/>
                <a:cs typeface="Arial"/>
              </a:rPr>
              <a:t>Meisner’s</a:t>
            </a:r>
            <a:r>
              <a:rPr lang="en-US" sz="1400" dirty="0" smtClean="0">
                <a:latin typeface="Arial"/>
                <a:cs typeface="Arial"/>
              </a:rPr>
              <a:t> plexus, mucous glands (</a:t>
            </a:r>
            <a:r>
              <a:rPr lang="en-US" sz="1400" u="sng" dirty="0" smtClean="0">
                <a:latin typeface="Arial"/>
                <a:cs typeface="Arial"/>
              </a:rPr>
              <a:t>Brunner’s = key feature</a:t>
            </a:r>
            <a:r>
              <a:rPr lang="en-US" sz="1400" dirty="0" smtClean="0">
                <a:latin typeface="Arial"/>
                <a:cs typeface="Arial"/>
              </a:rPr>
              <a:t>) emptying into crypts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Arial"/>
                <a:cs typeface="Arial"/>
              </a:rPr>
              <a:t>M. </a:t>
            </a:r>
            <a:r>
              <a:rPr lang="en-US" sz="1400" dirty="0" err="1" smtClean="0">
                <a:latin typeface="Arial"/>
                <a:cs typeface="Arial"/>
              </a:rPr>
              <a:t>externa</a:t>
            </a:r>
            <a:r>
              <a:rPr lang="en-US" sz="1400" dirty="0" smtClean="0">
                <a:latin typeface="Arial"/>
                <a:cs typeface="Arial"/>
              </a:rPr>
              <a:t>:  inner circular, outer long., </a:t>
            </a:r>
            <a:r>
              <a:rPr lang="en-US" sz="1400" dirty="0" err="1" smtClean="0">
                <a:latin typeface="Arial"/>
                <a:cs typeface="Arial"/>
              </a:rPr>
              <a:t>Auerbach’s</a:t>
            </a:r>
            <a:r>
              <a:rPr lang="en-US" sz="1400" dirty="0" smtClean="0">
                <a:latin typeface="Arial"/>
                <a:cs typeface="Arial"/>
              </a:rPr>
              <a:t> plexus between layers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Arial"/>
                <a:cs typeface="Arial"/>
              </a:rPr>
              <a:t>Serosa = simple squamous </a:t>
            </a:r>
            <a:r>
              <a:rPr lang="en-US" sz="1400" dirty="0" err="1" smtClean="0">
                <a:latin typeface="Arial"/>
                <a:cs typeface="Arial"/>
              </a:rPr>
              <a:t>epi</a:t>
            </a:r>
            <a:r>
              <a:rPr lang="en-US" sz="1400" dirty="0" smtClean="0">
                <a:latin typeface="Arial"/>
                <a:cs typeface="Arial"/>
              </a:rPr>
              <a:t>.</a:t>
            </a:r>
          </a:p>
          <a:p>
            <a:pPr marL="285750" indent="-285750">
              <a:buFont typeface="Arial"/>
              <a:buChar char="•"/>
            </a:pPr>
            <a:endParaRPr lang="en-US" sz="1400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400" u="sng" dirty="0" smtClean="0">
                <a:latin typeface="Arial"/>
                <a:cs typeface="Arial"/>
              </a:rPr>
              <a:t>ID:   Duodenum (Brunner’s glands)</a:t>
            </a:r>
          </a:p>
          <a:p>
            <a:pPr marL="285750" indent="-285750">
              <a:buFont typeface="Arial"/>
              <a:buChar char="•"/>
            </a:pPr>
            <a:endParaRPr lang="en-US" sz="1400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Arial"/>
                <a:cs typeface="Arial"/>
              </a:rPr>
              <a:t>Or:  </a:t>
            </a:r>
            <a:r>
              <a:rPr lang="en-US" sz="1400" dirty="0" err="1" smtClean="0">
                <a:latin typeface="Arial"/>
                <a:cs typeface="Arial"/>
              </a:rPr>
              <a:t>Illeum</a:t>
            </a:r>
            <a:r>
              <a:rPr lang="en-US" sz="1400" dirty="0" smtClean="0">
                <a:latin typeface="Arial"/>
                <a:cs typeface="Arial"/>
              </a:rPr>
              <a:t> ( if </a:t>
            </a:r>
            <a:r>
              <a:rPr lang="en-US" sz="1400" dirty="0" err="1" smtClean="0">
                <a:latin typeface="Arial"/>
                <a:cs typeface="Arial"/>
              </a:rPr>
              <a:t>Peyer’s</a:t>
            </a:r>
            <a:r>
              <a:rPr lang="en-US" sz="1400" dirty="0" smtClean="0">
                <a:latin typeface="Arial"/>
                <a:cs typeface="Arial"/>
              </a:rPr>
              <a:t> patches present)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Arial"/>
                <a:cs typeface="Arial"/>
              </a:rPr>
              <a:t>Or:  Jejunum or </a:t>
            </a:r>
            <a:r>
              <a:rPr lang="en-US" sz="1400" dirty="0" err="1" smtClean="0">
                <a:latin typeface="Arial"/>
                <a:cs typeface="Arial"/>
              </a:rPr>
              <a:t>illeum</a:t>
            </a:r>
            <a:r>
              <a:rPr lang="en-US" sz="1400" dirty="0" smtClean="0">
                <a:latin typeface="Arial"/>
                <a:cs typeface="Arial"/>
              </a:rPr>
              <a:t> (no </a:t>
            </a:r>
            <a:r>
              <a:rPr lang="en-US" sz="1400" dirty="0" err="1" smtClean="0">
                <a:latin typeface="Arial"/>
                <a:cs typeface="Arial"/>
              </a:rPr>
              <a:t>Peyer’s</a:t>
            </a:r>
            <a:r>
              <a:rPr lang="en-US" sz="1400" dirty="0" smtClean="0">
                <a:latin typeface="Arial"/>
                <a:cs typeface="Arial"/>
              </a:rPr>
              <a:t> patches, no Brunner’s glands)</a:t>
            </a:r>
          </a:p>
          <a:p>
            <a:pPr marL="285750" indent="-285750">
              <a:buFont typeface="Arial"/>
              <a:buChar char="•"/>
            </a:pPr>
            <a:endParaRPr lang="en-US" sz="1400" dirty="0" smtClean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6504" y="84375"/>
            <a:ext cx="2634555" cy="369332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Example Identification</a:t>
            </a:r>
            <a:endParaRPr lang="en-US" b="1" dirty="0" smtClean="0">
              <a:latin typeface="Arial"/>
              <a:cs typeface="Arial"/>
            </a:endParaRPr>
          </a:p>
        </p:txBody>
      </p:sp>
      <p:cxnSp>
        <p:nvCxnSpPr>
          <p:cNvPr id="9" name="Straight Arrow Connector 8"/>
          <p:cNvCxnSpPr>
            <a:stCxn id="4" idx="0"/>
          </p:cNvCxnSpPr>
          <p:nvPr/>
        </p:nvCxnSpPr>
        <p:spPr>
          <a:xfrm flipV="1">
            <a:off x="1828801" y="1799293"/>
            <a:ext cx="220571" cy="898774"/>
          </a:xfrm>
          <a:prstGeom prst="straightConnector1">
            <a:avLst/>
          </a:prstGeom>
          <a:ln w="47625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30" idx="2"/>
          </p:cNvCxnSpPr>
          <p:nvPr/>
        </p:nvCxnSpPr>
        <p:spPr>
          <a:xfrm flipH="1">
            <a:off x="6456003" y="4832092"/>
            <a:ext cx="859197" cy="652384"/>
          </a:xfrm>
          <a:prstGeom prst="straightConnector1">
            <a:avLst/>
          </a:prstGeom>
          <a:ln w="47625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2197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545</Words>
  <Application>Microsoft Macintosh PowerPoint</Application>
  <PresentationFormat>On-screen Show (4:3)</PresentationFormat>
  <Paragraphs>55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Duke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RJ Perz-Edwards</dc:creator>
  <cp:lastModifiedBy>RJ Perz-Edwards</cp:lastModifiedBy>
  <cp:revision>7</cp:revision>
  <dcterms:created xsi:type="dcterms:W3CDTF">2013-09-25T19:59:36Z</dcterms:created>
  <dcterms:modified xsi:type="dcterms:W3CDTF">2013-09-25T21:36:16Z</dcterms:modified>
</cp:coreProperties>
</file>