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9"/>
  </p:notesMasterIdLst>
  <p:sldIdLst>
    <p:sldId id="326" r:id="rId2"/>
    <p:sldId id="329" r:id="rId3"/>
    <p:sldId id="319" r:id="rId4"/>
    <p:sldId id="320" r:id="rId5"/>
    <p:sldId id="321" r:id="rId6"/>
    <p:sldId id="322" r:id="rId7"/>
    <p:sldId id="323" r:id="rId8"/>
    <p:sldId id="324" r:id="rId9"/>
    <p:sldId id="262" r:id="rId10"/>
    <p:sldId id="263" r:id="rId11"/>
    <p:sldId id="293" r:id="rId12"/>
    <p:sldId id="258" r:id="rId13"/>
    <p:sldId id="327" r:id="rId14"/>
    <p:sldId id="264" r:id="rId15"/>
    <p:sldId id="301" r:id="rId16"/>
    <p:sldId id="265" r:id="rId17"/>
    <p:sldId id="267" r:id="rId18"/>
    <p:sldId id="259" r:id="rId19"/>
    <p:sldId id="269" r:id="rId20"/>
    <p:sldId id="302" r:id="rId21"/>
    <p:sldId id="268" r:id="rId22"/>
    <p:sldId id="270" r:id="rId23"/>
    <p:sldId id="271" r:id="rId24"/>
    <p:sldId id="309" r:id="rId25"/>
    <p:sldId id="266" r:id="rId26"/>
    <p:sldId id="274" r:id="rId27"/>
    <p:sldId id="272" r:id="rId28"/>
    <p:sldId id="277" r:id="rId29"/>
    <p:sldId id="279" r:id="rId30"/>
    <p:sldId id="306" r:id="rId31"/>
    <p:sldId id="275" r:id="rId32"/>
    <p:sldId id="280" r:id="rId33"/>
    <p:sldId id="281" r:id="rId34"/>
    <p:sldId id="294" r:id="rId35"/>
    <p:sldId id="276" r:id="rId36"/>
    <p:sldId id="282" r:id="rId37"/>
    <p:sldId id="288" r:id="rId38"/>
    <p:sldId id="298" r:id="rId39"/>
    <p:sldId id="284" r:id="rId40"/>
    <p:sldId id="292" r:id="rId41"/>
    <p:sldId id="307" r:id="rId42"/>
    <p:sldId id="289" r:id="rId43"/>
    <p:sldId id="297" r:id="rId44"/>
    <p:sldId id="308" r:id="rId45"/>
    <p:sldId id="290" r:id="rId46"/>
    <p:sldId id="296" r:id="rId47"/>
    <p:sldId id="328" r:id="rId48"/>
    <p:sldId id="291" r:id="rId49"/>
    <p:sldId id="305" r:id="rId50"/>
    <p:sldId id="303" r:id="rId51"/>
    <p:sldId id="310" r:id="rId52"/>
    <p:sldId id="304" r:id="rId53"/>
    <p:sldId id="313" r:id="rId54"/>
    <p:sldId id="311" r:id="rId55"/>
    <p:sldId id="314" r:id="rId56"/>
    <p:sldId id="312" r:id="rId57"/>
    <p:sldId id="317" r:id="rId5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101" d="100"/>
          <a:sy n="101" d="100"/>
        </p:scale>
        <p:origin x="-520" y="-11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theme" Target="theme/theme1.xml"/><Relationship Id="rId64"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printerSettings" Target="printerSettings/printerSettings1.bin"/><Relationship Id="rId61" Type="http://schemas.openxmlformats.org/officeDocument/2006/relationships/presProps" Target="presProps.xml"/><Relationship Id="rId62" Type="http://schemas.openxmlformats.org/officeDocument/2006/relationships/viewProps" Target="view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BCF352-966B-5544-B63F-650058040A29}" type="datetimeFigureOut">
              <a:rPr lang="en-US" smtClean="0"/>
              <a:t>12/2/15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287FF8-8121-D742-9F01-8085CE9FA503}" type="slidenum">
              <a:rPr lang="en-US" smtClean="0"/>
              <a:t>‹#›</a:t>
            </a:fld>
            <a:endParaRPr lang="en-US"/>
          </a:p>
        </p:txBody>
      </p:sp>
    </p:spTree>
    <p:extLst>
      <p:ext uri="{BB962C8B-B14F-4D97-AF65-F5344CB8AC3E}">
        <p14:creationId xmlns:p14="http://schemas.microsoft.com/office/powerpoint/2010/main" val="304089486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287FF8-8121-D742-9F01-8085CE9FA503}" type="slidenum">
              <a:rPr lang="en-US" smtClean="0"/>
              <a:t>8</a:t>
            </a:fld>
            <a:endParaRPr lang="en-US"/>
          </a:p>
        </p:txBody>
      </p:sp>
    </p:spTree>
    <p:extLst>
      <p:ext uri="{BB962C8B-B14F-4D97-AF65-F5344CB8AC3E}">
        <p14:creationId xmlns:p14="http://schemas.microsoft.com/office/powerpoint/2010/main" val="7535788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Serosa/adventitia distinction</a:t>
            </a:r>
            <a:r>
              <a:rPr lang="en-US" baseline="0" dirty="0" smtClean="0"/>
              <a:t> not good diagnostic</a:t>
            </a:r>
          </a:p>
          <a:p>
            <a:r>
              <a:rPr lang="en-US" baseline="0" dirty="0" smtClean="0"/>
              <a:t>Vas has 3 layers of </a:t>
            </a:r>
            <a:r>
              <a:rPr lang="en-US" baseline="0" dirty="0" err="1" smtClean="0"/>
              <a:t>muscularis</a:t>
            </a:r>
            <a:endParaRPr lang="en-US" dirty="0"/>
          </a:p>
        </p:txBody>
      </p:sp>
      <p:sp>
        <p:nvSpPr>
          <p:cNvPr id="4" name="Slide Number Placeholder 3"/>
          <p:cNvSpPr>
            <a:spLocks noGrp="1"/>
          </p:cNvSpPr>
          <p:nvPr>
            <p:ph type="sldNum" sz="quarter" idx="10"/>
          </p:nvPr>
        </p:nvSpPr>
        <p:spPr/>
        <p:txBody>
          <a:bodyPr/>
          <a:lstStyle/>
          <a:p>
            <a:fld id="{40287FF8-8121-D742-9F01-8085CE9FA503}" type="slidenum">
              <a:rPr lang="en-US" smtClean="0"/>
              <a:t>11</a:t>
            </a:fld>
            <a:endParaRPr lang="en-US"/>
          </a:p>
        </p:txBody>
      </p:sp>
    </p:spTree>
    <p:extLst>
      <p:ext uri="{BB962C8B-B14F-4D97-AF65-F5344CB8AC3E}">
        <p14:creationId xmlns:p14="http://schemas.microsoft.com/office/powerpoint/2010/main" val="11783728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460F24A-9692-9843-8F02-BDFC19BA2708}" type="datetimeFigureOut">
              <a:rPr lang="en-US" smtClean="0"/>
              <a:t>12/2/15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3538122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F24A-9692-9843-8F02-BDFC19BA2708}" type="datetimeFigureOut">
              <a:rPr lang="en-US" smtClean="0"/>
              <a:t>12/2/15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358417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F24A-9692-9843-8F02-BDFC19BA2708}" type="datetimeFigureOut">
              <a:rPr lang="en-US" smtClean="0"/>
              <a:t>12/2/15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15356381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460F24A-9692-9843-8F02-BDFC19BA2708}" type="datetimeFigureOut">
              <a:rPr lang="en-US" smtClean="0"/>
              <a:t>12/2/15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41576735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460F24A-9692-9843-8F02-BDFC19BA2708}" type="datetimeFigureOut">
              <a:rPr lang="en-US" smtClean="0"/>
              <a:t>12/2/15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26509953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460F24A-9692-9843-8F02-BDFC19BA2708}" type="datetimeFigureOut">
              <a:rPr lang="en-US" smtClean="0"/>
              <a:t>12/2/15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549735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460F24A-9692-9843-8F02-BDFC19BA2708}" type="datetimeFigureOut">
              <a:rPr lang="en-US" smtClean="0"/>
              <a:t>12/2/15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214770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460F24A-9692-9843-8F02-BDFC19BA2708}" type="datetimeFigureOut">
              <a:rPr lang="en-US" smtClean="0"/>
              <a:t>12/2/15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40245321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60F24A-9692-9843-8F02-BDFC19BA2708}" type="datetimeFigureOut">
              <a:rPr lang="en-US" smtClean="0"/>
              <a:t>12/2/15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1818057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F24A-9692-9843-8F02-BDFC19BA2708}" type="datetimeFigureOut">
              <a:rPr lang="en-US" smtClean="0"/>
              <a:t>12/2/15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21906837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460F24A-9692-9843-8F02-BDFC19BA2708}" type="datetimeFigureOut">
              <a:rPr lang="en-US" smtClean="0"/>
              <a:t>12/2/15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0C285B4-9A1E-5846-B8A1-0AFC8BD0ED62}" type="slidenum">
              <a:rPr lang="en-US" smtClean="0"/>
              <a:t>‹#›</a:t>
            </a:fld>
            <a:endParaRPr lang="en-US"/>
          </a:p>
        </p:txBody>
      </p:sp>
    </p:spTree>
    <p:extLst>
      <p:ext uri="{BB962C8B-B14F-4D97-AF65-F5344CB8AC3E}">
        <p14:creationId xmlns:p14="http://schemas.microsoft.com/office/powerpoint/2010/main" val="273320498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460F24A-9692-9843-8F02-BDFC19BA2708}" type="datetimeFigureOut">
              <a:rPr lang="en-US" smtClean="0"/>
              <a:t>12/2/15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C285B4-9A1E-5846-B8A1-0AFC8BD0ED62}" type="slidenum">
              <a:rPr lang="en-US" smtClean="0"/>
              <a:t>‹#›</a:t>
            </a:fld>
            <a:endParaRPr lang="en-US"/>
          </a:p>
        </p:txBody>
      </p:sp>
    </p:spTree>
    <p:extLst>
      <p:ext uri="{BB962C8B-B14F-4D97-AF65-F5344CB8AC3E}">
        <p14:creationId xmlns:p14="http://schemas.microsoft.com/office/powerpoint/2010/main" val="34825222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7.png"/><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1.png"/><Relationship Id="rId3"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gif"/><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4.png"/><Relationship Id="rId3"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5.png"/><Relationship Id="rId3"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1.xml"/><Relationship Id="rId2"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9.png"/><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 Id="rId3" Type="http://schemas.openxmlformats.org/officeDocument/2006/relationships/image" Target="../media/image22.jpg"/></Relationships>
</file>

<file path=ppt/slides/_rels/slide28.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xml"/><Relationship Id="rId2" Type="http://schemas.openxmlformats.org/officeDocument/2006/relationships/image" Target="../media/image21.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1.jpg"/><Relationship Id="rId3" Type="http://schemas.openxmlformats.org/officeDocument/2006/relationships/image" Target="../media/image2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g"/><Relationship Id="rId3"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image" Target="../media/image26.jpg"/><Relationship Id="rId4" Type="http://schemas.openxmlformats.org/officeDocument/2006/relationships/image" Target="../media/image27.jpg"/><Relationship Id="rId5" Type="http://schemas.openxmlformats.org/officeDocument/2006/relationships/image" Target="../media/image28.jpg"/><Relationship Id="rId1" Type="http://schemas.openxmlformats.org/officeDocument/2006/relationships/slideLayout" Target="../slideLayouts/slideLayout1.xml"/><Relationship Id="rId2" Type="http://schemas.openxmlformats.org/officeDocument/2006/relationships/image" Target="../media/image25.jpg"/></Relationships>
</file>

<file path=ppt/slides/_rels/slide33.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26.jpg"/><Relationship Id="rId5" Type="http://schemas.openxmlformats.org/officeDocument/2006/relationships/image" Target="../media/image27.jpg"/><Relationship Id="rId1" Type="http://schemas.openxmlformats.org/officeDocument/2006/relationships/slideLayout" Target="../slideLayouts/slideLayout1.xml"/><Relationship Id="rId2" Type="http://schemas.openxmlformats.org/officeDocument/2006/relationships/image" Target="../media/image28.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5.jpg"/><Relationship Id="rId3" Type="http://schemas.openxmlformats.org/officeDocument/2006/relationships/image" Target="../media/image26.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 Id="rId3" Type="http://schemas.openxmlformats.org/officeDocument/2006/relationships/image" Target="../media/image3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1.png"/><Relationship Id="rId3" Type="http://schemas.openxmlformats.org/officeDocument/2006/relationships/image" Target="../media/image3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3.png"/><Relationship Id="rId3" Type="http://schemas.openxmlformats.org/officeDocument/2006/relationships/image" Target="../media/image3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5.png"/><Relationship Id="rId3" Type="http://schemas.openxmlformats.org/officeDocument/2006/relationships/image" Target="../media/image3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5.png"/><Relationship Id="rId3"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4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Look-alikes and Review slides</a:t>
            </a:r>
            <a:endParaRPr lang="en-US" dirty="0"/>
          </a:p>
        </p:txBody>
      </p:sp>
      <p:sp>
        <p:nvSpPr>
          <p:cNvPr id="3" name="Content Placeholder 2"/>
          <p:cNvSpPr>
            <a:spLocks noGrp="1"/>
          </p:cNvSpPr>
          <p:nvPr>
            <p:ph idx="1"/>
          </p:nvPr>
        </p:nvSpPr>
        <p:spPr>
          <a:xfrm>
            <a:off x="457200" y="1417638"/>
            <a:ext cx="8229600" cy="4954384"/>
          </a:xfrm>
        </p:spPr>
        <p:txBody>
          <a:bodyPr>
            <a:normAutofit fontScale="85000" lnSpcReduction="20000"/>
          </a:bodyPr>
          <a:lstStyle/>
          <a:p>
            <a:pPr marL="0" indent="0" algn="ctr">
              <a:buNone/>
            </a:pPr>
            <a:r>
              <a:rPr lang="en-US" sz="2000" b="1" dirty="0" smtClean="0"/>
              <a:t>Warning!  </a:t>
            </a:r>
          </a:p>
          <a:p>
            <a:pPr marL="0" indent="0" algn="ctr">
              <a:buNone/>
            </a:pPr>
            <a:r>
              <a:rPr lang="en-US" sz="2000" b="1" dirty="0" smtClean="0"/>
              <a:t>Some of  these are intentionally tricky and potentially confusing.</a:t>
            </a:r>
          </a:p>
          <a:p>
            <a:pPr marL="0" indent="0" algn="ctr">
              <a:buNone/>
            </a:pPr>
            <a:r>
              <a:rPr lang="en-US" sz="2000" b="1" dirty="0" smtClean="0"/>
              <a:t>Use at your own risk.</a:t>
            </a:r>
          </a:p>
          <a:p>
            <a:pPr marL="0" indent="0" algn="ctr">
              <a:buNone/>
            </a:pPr>
            <a:endParaRPr lang="en-US" sz="1800" dirty="0" smtClean="0"/>
          </a:p>
          <a:p>
            <a:r>
              <a:rPr lang="en-US" sz="1700" dirty="0" smtClean="0"/>
              <a:t>Views these in Presentation mode (Needed for the animations)</a:t>
            </a:r>
          </a:p>
          <a:p>
            <a:r>
              <a:rPr lang="en-US" sz="1700" dirty="0" smtClean="0"/>
              <a:t>These are either look-alike pairs, or single organs to ID.  </a:t>
            </a:r>
          </a:p>
          <a:p>
            <a:r>
              <a:rPr lang="en-US" sz="1700" dirty="0" smtClean="0"/>
              <a:t>First slides are unlabeled images, both low and high magnification views as needed.</a:t>
            </a:r>
          </a:p>
          <a:p>
            <a:r>
              <a:rPr lang="en-US" sz="1700" dirty="0" smtClean="0"/>
              <a:t>Key distinguishing features are identified in subsequent slides.</a:t>
            </a:r>
          </a:p>
          <a:p>
            <a:r>
              <a:rPr lang="en-US" sz="1700" dirty="0" smtClean="0"/>
              <a:t>Final slide gives a fairly complete description of the organ with ID</a:t>
            </a:r>
          </a:p>
          <a:p>
            <a:pPr>
              <a:buFont typeface="+mj-lt"/>
              <a:buAutoNum type="arabicPeriod"/>
            </a:pPr>
            <a:endParaRPr lang="en-US" sz="1700" dirty="0"/>
          </a:p>
          <a:p>
            <a:pPr marL="0" indent="0">
              <a:buNone/>
            </a:pPr>
            <a:r>
              <a:rPr lang="en-US" sz="1700" b="1" dirty="0" smtClean="0"/>
              <a:t>Instructions</a:t>
            </a:r>
            <a:r>
              <a:rPr lang="en-US" sz="1700" dirty="0" smtClean="0"/>
              <a:t>:</a:t>
            </a:r>
          </a:p>
          <a:p>
            <a:pPr>
              <a:buFont typeface="+mj-lt"/>
              <a:buAutoNum type="arabicPeriod"/>
            </a:pPr>
            <a:r>
              <a:rPr lang="en-US" sz="1800" dirty="0" smtClean="0"/>
              <a:t>At the first slide, jot down 2-3 potential candidates.  If you can’t narrow the field down to less than a handful of possible organs, you are not ready for this review.  Go back and study more.</a:t>
            </a:r>
          </a:p>
          <a:p>
            <a:pPr>
              <a:buFont typeface="+mj-lt"/>
              <a:buAutoNum type="arabicPeriod"/>
            </a:pPr>
            <a:r>
              <a:rPr lang="en-US" sz="1800" dirty="0" smtClean="0"/>
              <a:t>Now ask yourself what key features you need to distinguish the candidates.  I carefully chose these images to include those key features, so you should be able to identify them and determine what the organ is.</a:t>
            </a:r>
          </a:p>
          <a:p>
            <a:pPr>
              <a:buFont typeface="+mj-lt"/>
              <a:buAutoNum type="arabicPeriod"/>
            </a:pPr>
            <a:r>
              <a:rPr lang="en-US" sz="1800" dirty="0" smtClean="0"/>
              <a:t>Still stuck?  The next slide will explicitly point out the key features.  These should be ringing bells for you.  You should be able to write down a complete description of the organs now.</a:t>
            </a:r>
          </a:p>
          <a:p>
            <a:pPr>
              <a:buFont typeface="+mj-lt"/>
              <a:buAutoNum type="arabicPeriod"/>
            </a:pPr>
            <a:r>
              <a:rPr lang="en-US" sz="1800" dirty="0" smtClean="0"/>
              <a:t>Still stuck?  Look at the organ ID on the next slide, then go back and review that organ until you can write down the full description of that organ (without looking at my answer).</a:t>
            </a:r>
            <a:endParaRPr lang="en-US" sz="1800" dirty="0"/>
          </a:p>
        </p:txBody>
      </p:sp>
      <p:sp>
        <p:nvSpPr>
          <p:cNvPr id="4" name="Title 1"/>
          <p:cNvSpPr txBox="1">
            <a:spLocks/>
          </p:cNvSpPr>
          <p:nvPr/>
        </p:nvSpPr>
        <p:spPr>
          <a:xfrm>
            <a:off x="0" y="7278"/>
            <a:ext cx="4745661" cy="505156"/>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1800" dirty="0" smtClean="0"/>
              <a:t>R.J Perz-Edwards, 2012</a:t>
            </a:r>
            <a:endParaRPr lang="en-US" sz="1800" dirty="0"/>
          </a:p>
        </p:txBody>
      </p:sp>
    </p:spTree>
    <p:extLst>
      <p:ext uri="{BB962C8B-B14F-4D97-AF65-F5344CB8AC3E}">
        <p14:creationId xmlns:p14="http://schemas.microsoft.com/office/powerpoint/2010/main" val="944956010"/>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1-11-22 at 1.40.04 PM.png"/>
          <p:cNvPicPr>
            <a:picLocks noChangeAspect="1"/>
          </p:cNvPicPr>
          <p:nvPr/>
        </p:nvPicPr>
        <p:blipFill rotWithShape="1">
          <a:blip r:embed="rId2">
            <a:extLst>
              <a:ext uri="{28A0092B-C50C-407E-A947-70E740481C1C}">
                <a14:useLocalDpi xmlns:a14="http://schemas.microsoft.com/office/drawing/2010/main" val="0"/>
              </a:ext>
            </a:extLst>
          </a:blip>
          <a:srcRect r="4202" b="2181"/>
          <a:stretch/>
        </p:blipFill>
        <p:spPr>
          <a:xfrm rot="16200000" flipH="1" flipV="1">
            <a:off x="4933884" y="-15776"/>
            <a:ext cx="4006092" cy="4054343"/>
          </a:xfrm>
          <a:prstGeom prst="rect">
            <a:avLst/>
          </a:prstGeom>
          <a:ln>
            <a:solidFill>
              <a:srgbClr val="000000"/>
            </a:solidFill>
          </a:ln>
        </p:spPr>
      </p:pic>
      <p:pic>
        <p:nvPicPr>
          <p:cNvPr id="4" name="Picture 3" descr="Oviduct_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3451168"/>
          </a:xfrm>
          <a:prstGeom prst="rect">
            <a:avLst/>
          </a:prstGeom>
          <a:ln>
            <a:solidFill>
              <a:schemeClr val="tx1"/>
            </a:solidFill>
          </a:ln>
        </p:spPr>
      </p:pic>
      <p:pic>
        <p:nvPicPr>
          <p:cNvPr id="2" name="Picture 1" descr="Oviduct_Hig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30456"/>
            <a:ext cx="4572000" cy="3035596"/>
          </a:xfrm>
          <a:prstGeom prst="rect">
            <a:avLst/>
          </a:prstGeom>
          <a:ln>
            <a:solidFill>
              <a:schemeClr val="tx1"/>
            </a:solidFill>
          </a:ln>
        </p:spPr>
      </p:pic>
      <p:pic>
        <p:nvPicPr>
          <p:cNvPr id="11" name="Picture 10" descr="Sem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832245"/>
            <a:ext cx="4572000" cy="3033807"/>
          </a:xfrm>
          <a:prstGeom prst="rect">
            <a:avLst/>
          </a:prstGeom>
          <a:ln>
            <a:solidFill>
              <a:schemeClr val="tx1"/>
            </a:solidFill>
          </a:ln>
        </p:spPr>
      </p:pic>
      <p:sp>
        <p:nvSpPr>
          <p:cNvPr id="9" name="TextBox 8"/>
          <p:cNvSpPr txBox="1"/>
          <p:nvPr/>
        </p:nvSpPr>
        <p:spPr>
          <a:xfrm>
            <a:off x="6145721" y="1321254"/>
            <a:ext cx="1890436" cy="369332"/>
          </a:xfrm>
          <a:prstGeom prst="rect">
            <a:avLst/>
          </a:prstGeom>
          <a:solidFill>
            <a:schemeClr val="bg1">
              <a:alpha val="60000"/>
            </a:schemeClr>
          </a:solidFill>
        </p:spPr>
        <p:txBody>
          <a:bodyPr wrap="none" rtlCol="0">
            <a:spAutoFit/>
          </a:bodyPr>
          <a:lstStyle/>
          <a:p>
            <a:r>
              <a:rPr lang="en-US" b="1" dirty="0" smtClean="0">
                <a:latin typeface="Arial"/>
                <a:cs typeface="Arial"/>
              </a:rPr>
              <a:t>Smooth Muscle</a:t>
            </a:r>
          </a:p>
        </p:txBody>
      </p:sp>
      <p:cxnSp>
        <p:nvCxnSpPr>
          <p:cNvPr id="10" name="Straight Arrow Connector 9"/>
          <p:cNvCxnSpPr/>
          <p:nvPr/>
        </p:nvCxnSpPr>
        <p:spPr>
          <a:xfrm flipH="1">
            <a:off x="5770672" y="1690586"/>
            <a:ext cx="1252172" cy="78967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9" idx="2"/>
          </p:cNvCxnSpPr>
          <p:nvPr/>
        </p:nvCxnSpPr>
        <p:spPr>
          <a:xfrm>
            <a:off x="7090939" y="1690586"/>
            <a:ext cx="614655" cy="63625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9" idx="0"/>
          </p:cNvCxnSpPr>
          <p:nvPr/>
        </p:nvCxnSpPr>
        <p:spPr>
          <a:xfrm flipV="1">
            <a:off x="7090939" y="554010"/>
            <a:ext cx="179937" cy="76724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090939" y="1690586"/>
            <a:ext cx="1109040" cy="63625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stCxn id="9" idx="2"/>
          </p:cNvCxnSpPr>
          <p:nvPr/>
        </p:nvCxnSpPr>
        <p:spPr>
          <a:xfrm flipH="1">
            <a:off x="6759443" y="1690586"/>
            <a:ext cx="331496" cy="63625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5769737" y="5681633"/>
            <a:ext cx="1890436" cy="369332"/>
          </a:xfrm>
          <a:prstGeom prst="rect">
            <a:avLst/>
          </a:prstGeom>
          <a:solidFill>
            <a:schemeClr val="bg1">
              <a:alpha val="60000"/>
            </a:schemeClr>
          </a:solidFill>
        </p:spPr>
        <p:txBody>
          <a:bodyPr wrap="none" rtlCol="0">
            <a:spAutoFit/>
          </a:bodyPr>
          <a:lstStyle/>
          <a:p>
            <a:r>
              <a:rPr lang="en-US" b="1" dirty="0" smtClean="0">
                <a:latin typeface="Arial"/>
                <a:cs typeface="Arial"/>
              </a:rPr>
              <a:t>Smooth Muscle</a:t>
            </a:r>
          </a:p>
        </p:txBody>
      </p:sp>
      <p:cxnSp>
        <p:nvCxnSpPr>
          <p:cNvPr id="24" name="Straight Arrow Connector 23"/>
          <p:cNvCxnSpPr>
            <a:stCxn id="23" idx="2"/>
          </p:cNvCxnSpPr>
          <p:nvPr/>
        </p:nvCxnSpPr>
        <p:spPr>
          <a:xfrm flipH="1">
            <a:off x="5591670" y="6050965"/>
            <a:ext cx="1123285" cy="42668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501975" y="6292985"/>
            <a:ext cx="1660055" cy="369332"/>
          </a:xfrm>
          <a:prstGeom prst="rect">
            <a:avLst/>
          </a:prstGeom>
          <a:solidFill>
            <a:schemeClr val="bg1">
              <a:alpha val="60000"/>
            </a:schemeClr>
          </a:solidFill>
        </p:spPr>
        <p:txBody>
          <a:bodyPr wrap="none" rtlCol="0">
            <a:spAutoFit/>
          </a:bodyPr>
          <a:lstStyle/>
          <a:p>
            <a:r>
              <a:rPr lang="en-US" b="1" dirty="0" err="1" smtClean="0">
                <a:latin typeface="Arial"/>
                <a:cs typeface="Arial"/>
              </a:rPr>
              <a:t>Cilliated</a:t>
            </a:r>
            <a:r>
              <a:rPr lang="en-US" b="1" dirty="0" smtClean="0">
                <a:latin typeface="Arial"/>
                <a:cs typeface="Arial"/>
              </a:rPr>
              <a:t> cells</a:t>
            </a:r>
          </a:p>
        </p:txBody>
      </p:sp>
      <p:cxnSp>
        <p:nvCxnSpPr>
          <p:cNvPr id="28" name="Straight Arrow Connector 27"/>
          <p:cNvCxnSpPr>
            <a:stCxn id="27" idx="0"/>
          </p:cNvCxnSpPr>
          <p:nvPr/>
        </p:nvCxnSpPr>
        <p:spPr>
          <a:xfrm flipH="1" flipV="1">
            <a:off x="323909" y="5216214"/>
            <a:ext cx="1008094" cy="107677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a:stCxn id="27" idx="0"/>
          </p:cNvCxnSpPr>
          <p:nvPr/>
        </p:nvCxnSpPr>
        <p:spPr>
          <a:xfrm flipH="1" flipV="1">
            <a:off x="750102" y="5352585"/>
            <a:ext cx="581901" cy="94040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a:stCxn id="27" idx="0"/>
          </p:cNvCxnSpPr>
          <p:nvPr/>
        </p:nvCxnSpPr>
        <p:spPr>
          <a:xfrm flipV="1">
            <a:off x="1332003" y="5608282"/>
            <a:ext cx="279012" cy="6847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2807842" y="4199105"/>
            <a:ext cx="1185541" cy="369332"/>
          </a:xfrm>
          <a:prstGeom prst="rect">
            <a:avLst/>
          </a:prstGeom>
          <a:solidFill>
            <a:schemeClr val="bg1">
              <a:alpha val="60000"/>
            </a:schemeClr>
          </a:solidFill>
        </p:spPr>
        <p:txBody>
          <a:bodyPr wrap="none" rtlCol="0">
            <a:spAutoFit/>
          </a:bodyPr>
          <a:lstStyle/>
          <a:p>
            <a:r>
              <a:rPr lang="en-US" b="1" dirty="0" smtClean="0">
                <a:latin typeface="Arial"/>
                <a:cs typeface="Arial"/>
              </a:rPr>
              <a:t>Peg cells</a:t>
            </a:r>
          </a:p>
        </p:txBody>
      </p:sp>
      <p:cxnSp>
        <p:nvCxnSpPr>
          <p:cNvPr id="37" name="Straight Arrow Connector 36"/>
          <p:cNvCxnSpPr/>
          <p:nvPr/>
        </p:nvCxnSpPr>
        <p:spPr>
          <a:xfrm flipH="1">
            <a:off x="3008932" y="4568437"/>
            <a:ext cx="383575" cy="55402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p:nvPr/>
        </p:nvCxnSpPr>
        <p:spPr>
          <a:xfrm>
            <a:off x="3392507" y="4568437"/>
            <a:ext cx="0" cy="55402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41" name="Straight Arrow Connector 40"/>
          <p:cNvCxnSpPr/>
          <p:nvPr/>
        </p:nvCxnSpPr>
        <p:spPr>
          <a:xfrm flipH="1">
            <a:off x="2702072" y="4568437"/>
            <a:ext cx="690435" cy="43469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3971101" y="120"/>
            <a:ext cx="1544639" cy="369332"/>
          </a:xfrm>
          <a:prstGeom prst="rect">
            <a:avLst/>
          </a:prstGeom>
          <a:solidFill>
            <a:schemeClr val="bg1">
              <a:alpha val="80000"/>
            </a:schemeClr>
          </a:solidFill>
          <a:ln>
            <a:solidFill>
              <a:srgbClr val="000000"/>
            </a:solidFill>
          </a:ln>
        </p:spPr>
        <p:txBody>
          <a:bodyPr wrap="none" rtlCol="0">
            <a:spAutoFit/>
          </a:bodyPr>
          <a:lstStyle/>
          <a:p>
            <a:r>
              <a:rPr lang="en-US" b="1" dirty="0" smtClean="0">
                <a:latin typeface="Arial"/>
                <a:cs typeface="Arial"/>
              </a:rPr>
              <a:t>Key </a:t>
            </a:r>
            <a:r>
              <a:rPr lang="en-US" b="1" dirty="0" err="1" smtClean="0">
                <a:latin typeface="Arial"/>
                <a:cs typeface="Arial"/>
              </a:rPr>
              <a:t>Featues</a:t>
            </a:r>
            <a:endParaRPr lang="en-US" b="1" dirty="0" smtClean="0">
              <a:latin typeface="Arial"/>
              <a:cs typeface="Arial"/>
            </a:endParaRPr>
          </a:p>
        </p:txBody>
      </p:sp>
    </p:spTree>
    <p:extLst>
      <p:ext uri="{BB962C8B-B14F-4D97-AF65-F5344CB8AC3E}">
        <p14:creationId xmlns:p14="http://schemas.microsoft.com/office/powerpoint/2010/main" val="1349230880"/>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1-11-22 at 1.40.04 PM.png"/>
          <p:cNvPicPr>
            <a:picLocks noChangeAspect="1"/>
          </p:cNvPicPr>
          <p:nvPr/>
        </p:nvPicPr>
        <p:blipFill rotWithShape="1">
          <a:blip r:embed="rId3">
            <a:extLst>
              <a:ext uri="{28A0092B-C50C-407E-A947-70E740481C1C}">
                <a14:useLocalDpi xmlns:a14="http://schemas.microsoft.com/office/drawing/2010/main" val="0"/>
              </a:ext>
            </a:extLst>
          </a:blip>
          <a:srcRect r="4202" b="2181"/>
          <a:stretch/>
        </p:blipFill>
        <p:spPr>
          <a:xfrm rot="16200000" flipH="1" flipV="1">
            <a:off x="4933884" y="-15776"/>
            <a:ext cx="4006092" cy="4054343"/>
          </a:xfrm>
          <a:prstGeom prst="rect">
            <a:avLst/>
          </a:prstGeom>
          <a:ln>
            <a:solidFill>
              <a:srgbClr val="000000"/>
            </a:solidFill>
          </a:ln>
        </p:spPr>
      </p:pic>
      <p:pic>
        <p:nvPicPr>
          <p:cNvPr id="4" name="Picture 3" descr="Oviduct_L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72000" cy="3451168"/>
          </a:xfrm>
          <a:prstGeom prst="rect">
            <a:avLst/>
          </a:prstGeom>
          <a:ln>
            <a:solidFill>
              <a:schemeClr val="tx1"/>
            </a:solidFill>
          </a:ln>
        </p:spPr>
      </p:pic>
      <p:sp>
        <p:nvSpPr>
          <p:cNvPr id="3" name="TextBox 2"/>
          <p:cNvSpPr txBox="1"/>
          <p:nvPr/>
        </p:nvSpPr>
        <p:spPr>
          <a:xfrm>
            <a:off x="323908" y="44791"/>
            <a:ext cx="2202646"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Oviduct – Ampulla</a:t>
            </a:r>
          </a:p>
        </p:txBody>
      </p:sp>
      <p:sp>
        <p:nvSpPr>
          <p:cNvPr id="8" name="TextBox 7"/>
          <p:cNvSpPr txBox="1"/>
          <p:nvPr/>
        </p:nvSpPr>
        <p:spPr>
          <a:xfrm>
            <a:off x="5105808" y="75369"/>
            <a:ext cx="1917036"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Seminal Vesicle</a:t>
            </a:r>
          </a:p>
        </p:txBody>
      </p:sp>
      <p:sp>
        <p:nvSpPr>
          <p:cNvPr id="6" name="TextBox 5"/>
          <p:cNvSpPr txBox="1"/>
          <p:nvPr/>
        </p:nvSpPr>
        <p:spPr>
          <a:xfrm>
            <a:off x="0" y="3738066"/>
            <a:ext cx="4572000" cy="2246769"/>
          </a:xfrm>
          <a:prstGeom prst="rect">
            <a:avLst/>
          </a:prstGeom>
          <a:solidFill>
            <a:schemeClr val="bg1">
              <a:alpha val="60000"/>
            </a:schemeClr>
          </a:solidFill>
        </p:spPr>
        <p:txBody>
          <a:bodyPr wrap="square" rtlCol="0">
            <a:spAutoFit/>
          </a:bodyPr>
          <a:lstStyle/>
          <a:p>
            <a:pPr marL="285750" indent="-285750">
              <a:buFont typeface="Arial"/>
              <a:buChar char="•"/>
            </a:pPr>
            <a:r>
              <a:rPr lang="en-US" sz="1400" dirty="0" smtClean="0">
                <a:latin typeface="Arial"/>
                <a:cs typeface="Arial"/>
              </a:rPr>
              <a:t>Tube</a:t>
            </a:r>
          </a:p>
          <a:p>
            <a:pPr marL="285750" indent="-285750">
              <a:buFont typeface="Arial"/>
              <a:buChar char="•"/>
            </a:pPr>
            <a:r>
              <a:rPr lang="en-US" sz="1400" dirty="0" smtClean="0">
                <a:latin typeface="Arial"/>
                <a:cs typeface="Arial"/>
              </a:rPr>
              <a:t>Layers:  Mucosa, </a:t>
            </a:r>
            <a:r>
              <a:rPr lang="en-US" sz="1400" dirty="0" err="1" smtClean="0">
                <a:latin typeface="Arial"/>
                <a:cs typeface="Arial"/>
              </a:rPr>
              <a:t>Muscularis</a:t>
            </a:r>
            <a:r>
              <a:rPr lang="en-US" sz="1400" dirty="0" smtClean="0">
                <a:latin typeface="Arial"/>
                <a:cs typeface="Arial"/>
              </a:rPr>
              <a:t>, Serosa</a:t>
            </a:r>
          </a:p>
          <a:p>
            <a:pPr marL="285750" indent="-285750">
              <a:buFont typeface="Arial"/>
              <a:buChar char="•"/>
            </a:pPr>
            <a:r>
              <a:rPr lang="en-US" sz="1400" dirty="0" err="1" smtClean="0">
                <a:latin typeface="Arial"/>
                <a:cs typeface="Arial"/>
              </a:rPr>
              <a:t>Muscularis</a:t>
            </a:r>
            <a:r>
              <a:rPr lang="en-US" sz="1400" dirty="0" smtClean="0">
                <a:latin typeface="Arial"/>
                <a:cs typeface="Arial"/>
              </a:rPr>
              <a:t>:  2 poorly-defined layers, inner circular, outer longitudinal</a:t>
            </a:r>
          </a:p>
          <a:p>
            <a:pPr marL="285750" indent="-285750">
              <a:buFont typeface="Arial"/>
              <a:buChar char="•"/>
            </a:pPr>
            <a:r>
              <a:rPr lang="en-US" sz="1400" dirty="0" smtClean="0">
                <a:latin typeface="Arial"/>
                <a:cs typeface="Arial"/>
              </a:rPr>
              <a:t>Highly folded epithelium</a:t>
            </a:r>
          </a:p>
          <a:p>
            <a:pPr marL="285750" indent="-285750">
              <a:buFont typeface="Arial"/>
              <a:buChar char="•"/>
            </a:pPr>
            <a:r>
              <a:rPr lang="en-US" sz="1400" dirty="0" smtClean="0">
                <a:latin typeface="Arial"/>
                <a:cs typeface="Arial"/>
              </a:rPr>
              <a:t>Mucosa:  simple columnar with </a:t>
            </a:r>
            <a:r>
              <a:rPr lang="en-US" sz="1400" dirty="0" err="1" smtClean="0">
                <a:latin typeface="Arial"/>
                <a:cs typeface="Arial"/>
              </a:rPr>
              <a:t>cilliated</a:t>
            </a:r>
            <a:r>
              <a:rPr lang="en-US" sz="1400" dirty="0" smtClean="0">
                <a:latin typeface="Arial"/>
                <a:cs typeface="Arial"/>
              </a:rPr>
              <a:t> cells and non-</a:t>
            </a:r>
            <a:r>
              <a:rPr lang="en-US" sz="1400" dirty="0" err="1" smtClean="0">
                <a:latin typeface="Arial"/>
                <a:cs typeface="Arial"/>
              </a:rPr>
              <a:t>cilliated</a:t>
            </a:r>
            <a:r>
              <a:rPr lang="en-US" sz="1400" dirty="0" smtClean="0">
                <a:latin typeface="Arial"/>
                <a:cs typeface="Arial"/>
              </a:rPr>
              <a:t> peg cells</a:t>
            </a:r>
          </a:p>
          <a:p>
            <a:pPr marL="285750" indent="-285750">
              <a:buFont typeface="Arial"/>
              <a:buChar char="•"/>
            </a:pPr>
            <a:r>
              <a:rPr lang="en-US" sz="1400" dirty="0" smtClean="0">
                <a:latin typeface="Arial"/>
                <a:cs typeface="Arial"/>
              </a:rPr>
              <a:t>Large lumen</a:t>
            </a:r>
          </a:p>
          <a:p>
            <a:pPr marL="285750" indent="-285750">
              <a:buFont typeface="Arial"/>
              <a:buChar char="•"/>
            </a:pPr>
            <a:endParaRPr lang="en-US" sz="1400" dirty="0">
              <a:latin typeface="Arial"/>
              <a:cs typeface="Arial"/>
            </a:endParaRPr>
          </a:p>
          <a:p>
            <a:r>
              <a:rPr lang="en-US" sz="1400" dirty="0" smtClean="0">
                <a:latin typeface="Arial"/>
                <a:cs typeface="Arial"/>
              </a:rPr>
              <a:t>ID:  Oviduct - Ampulla</a:t>
            </a:r>
          </a:p>
        </p:txBody>
      </p:sp>
      <p:sp>
        <p:nvSpPr>
          <p:cNvPr id="26" name="TextBox 25"/>
          <p:cNvSpPr txBox="1"/>
          <p:nvPr/>
        </p:nvSpPr>
        <p:spPr>
          <a:xfrm>
            <a:off x="4909758" y="3981280"/>
            <a:ext cx="4054343" cy="2677656"/>
          </a:xfrm>
          <a:prstGeom prst="rect">
            <a:avLst/>
          </a:prstGeom>
          <a:solidFill>
            <a:schemeClr val="bg1">
              <a:alpha val="60000"/>
            </a:schemeClr>
          </a:solidFill>
        </p:spPr>
        <p:txBody>
          <a:bodyPr wrap="square" rtlCol="0">
            <a:spAutoFit/>
          </a:bodyPr>
          <a:lstStyle/>
          <a:p>
            <a:pPr marL="285750" indent="-285750">
              <a:buFont typeface="Arial"/>
              <a:buChar char="•"/>
            </a:pPr>
            <a:r>
              <a:rPr lang="en-US" sz="1400" dirty="0" smtClean="0">
                <a:latin typeface="Arial"/>
                <a:cs typeface="Arial"/>
              </a:rPr>
              <a:t>Tube</a:t>
            </a:r>
          </a:p>
          <a:p>
            <a:pPr marL="285750" indent="-285750">
              <a:buFont typeface="Arial"/>
              <a:buChar char="•"/>
            </a:pPr>
            <a:r>
              <a:rPr lang="en-US" sz="1400" dirty="0" smtClean="0">
                <a:latin typeface="Arial"/>
                <a:cs typeface="Arial"/>
              </a:rPr>
              <a:t>Layers:  Mucosa, </a:t>
            </a:r>
            <a:r>
              <a:rPr lang="en-US" sz="1400" dirty="0" err="1" smtClean="0">
                <a:latin typeface="Arial"/>
                <a:cs typeface="Arial"/>
              </a:rPr>
              <a:t>Muscularis</a:t>
            </a:r>
            <a:r>
              <a:rPr lang="en-US" sz="1400" dirty="0" smtClean="0">
                <a:latin typeface="Arial"/>
                <a:cs typeface="Arial"/>
              </a:rPr>
              <a:t>, Adventitia</a:t>
            </a:r>
          </a:p>
          <a:p>
            <a:pPr marL="285750" indent="-285750">
              <a:buFont typeface="Arial"/>
              <a:buChar char="•"/>
            </a:pPr>
            <a:r>
              <a:rPr lang="en-US" sz="1400" dirty="0" err="1" smtClean="0">
                <a:latin typeface="Arial"/>
                <a:cs typeface="Arial"/>
              </a:rPr>
              <a:t>Muscularis</a:t>
            </a:r>
            <a:r>
              <a:rPr lang="en-US" sz="1400" dirty="0" smtClean="0">
                <a:latin typeface="Arial"/>
                <a:cs typeface="Arial"/>
              </a:rPr>
              <a:t>:  inner circular, outer longitudinal</a:t>
            </a:r>
          </a:p>
          <a:p>
            <a:pPr marL="285750" indent="-285750">
              <a:buFont typeface="Arial"/>
              <a:buChar char="•"/>
            </a:pPr>
            <a:r>
              <a:rPr lang="en-US" sz="1400" dirty="0" smtClean="0">
                <a:latin typeface="Arial"/>
                <a:cs typeface="Arial"/>
              </a:rPr>
              <a:t>Highly folded epithelium</a:t>
            </a:r>
          </a:p>
          <a:p>
            <a:pPr marL="285750" indent="-285750">
              <a:buFont typeface="Arial"/>
              <a:buChar char="•"/>
            </a:pPr>
            <a:r>
              <a:rPr lang="en-US" sz="1400" dirty="0" smtClean="0">
                <a:latin typeface="Arial"/>
                <a:cs typeface="Arial"/>
              </a:rPr>
              <a:t>Mucosa:  </a:t>
            </a:r>
            <a:r>
              <a:rPr lang="en-US" sz="1400" dirty="0" err="1" smtClean="0">
                <a:latin typeface="Arial"/>
                <a:cs typeface="Arial"/>
              </a:rPr>
              <a:t>psuedo</a:t>
            </a:r>
            <a:r>
              <a:rPr lang="en-US" sz="1400" dirty="0" smtClean="0">
                <a:latin typeface="Arial"/>
                <a:cs typeface="Arial"/>
              </a:rPr>
              <a:t>-stratified columnar (although basal cells are scanty)</a:t>
            </a:r>
          </a:p>
          <a:p>
            <a:pPr marL="285750" indent="-285750">
              <a:buFont typeface="Arial"/>
              <a:buChar char="•"/>
            </a:pPr>
            <a:r>
              <a:rPr lang="en-US" sz="1400" dirty="0" smtClean="0">
                <a:latin typeface="Arial"/>
                <a:cs typeface="Arial"/>
              </a:rPr>
              <a:t>Smooth muscle seen directly under epithelium in places</a:t>
            </a:r>
          </a:p>
          <a:p>
            <a:pPr marL="285750" indent="-285750">
              <a:buFont typeface="Arial"/>
              <a:buChar char="•"/>
            </a:pPr>
            <a:r>
              <a:rPr lang="en-US" sz="1400" dirty="0" err="1" smtClean="0">
                <a:latin typeface="Arial"/>
                <a:cs typeface="Arial"/>
              </a:rPr>
              <a:t>Sacculated</a:t>
            </a:r>
            <a:r>
              <a:rPr lang="en-US" sz="1400" dirty="0" smtClean="0">
                <a:latin typeface="Arial"/>
                <a:cs typeface="Arial"/>
              </a:rPr>
              <a:t> organ with multiple </a:t>
            </a:r>
            <a:r>
              <a:rPr lang="en-US" sz="1400" dirty="0" err="1" smtClean="0">
                <a:latin typeface="Arial"/>
                <a:cs typeface="Arial"/>
              </a:rPr>
              <a:t>lumina</a:t>
            </a:r>
            <a:r>
              <a:rPr lang="en-US" sz="1400" dirty="0" smtClean="0">
                <a:latin typeface="Arial"/>
                <a:cs typeface="Arial"/>
              </a:rPr>
              <a:t> (not </a:t>
            </a:r>
            <a:r>
              <a:rPr lang="en-US" sz="1400" dirty="0" smtClean="0">
                <a:latin typeface="Arial"/>
                <a:cs typeface="Arial"/>
              </a:rPr>
              <a:t>seen </a:t>
            </a:r>
            <a:r>
              <a:rPr lang="en-US" sz="1400" dirty="0" smtClean="0">
                <a:latin typeface="Arial"/>
                <a:cs typeface="Arial"/>
              </a:rPr>
              <a:t>in this image)</a:t>
            </a:r>
          </a:p>
          <a:p>
            <a:pPr marL="285750" indent="-285750">
              <a:buFont typeface="Arial"/>
              <a:buChar char="•"/>
            </a:pPr>
            <a:endParaRPr lang="en-US" sz="1400" dirty="0">
              <a:latin typeface="Arial"/>
              <a:cs typeface="Arial"/>
            </a:endParaRPr>
          </a:p>
          <a:p>
            <a:r>
              <a:rPr lang="en-US" sz="1400" dirty="0" smtClean="0">
                <a:latin typeface="Arial"/>
                <a:cs typeface="Arial"/>
              </a:rPr>
              <a:t>ID:  Seminal vesicle </a:t>
            </a:r>
          </a:p>
        </p:txBody>
      </p:sp>
    </p:spTree>
    <p:extLst>
      <p:ext uri="{BB962C8B-B14F-4D97-AF65-F5344CB8AC3E}">
        <p14:creationId xmlns:p14="http://schemas.microsoft.com/office/powerpoint/2010/main" val="1280223019"/>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gin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3652548"/>
          </a:xfrm>
          <a:prstGeom prst="rect">
            <a:avLst/>
          </a:prstGeom>
        </p:spPr>
      </p:pic>
      <p:pic>
        <p:nvPicPr>
          <p:cNvPr id="2" name="Picture 1" descr="Esophag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68619"/>
            <a:ext cx="5486400" cy="3589381"/>
          </a:xfrm>
          <a:prstGeom prst="rect">
            <a:avLst/>
          </a:prstGeom>
        </p:spPr>
      </p:pic>
      <p:sp>
        <p:nvSpPr>
          <p:cNvPr id="5" name="TextBox 4"/>
          <p:cNvSpPr txBox="1"/>
          <p:nvPr/>
        </p:nvSpPr>
        <p:spPr>
          <a:xfrm>
            <a:off x="8479090" y="6599383"/>
            <a:ext cx="656146"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153</a:t>
            </a:r>
          </a:p>
        </p:txBody>
      </p:sp>
      <p:sp>
        <p:nvSpPr>
          <p:cNvPr id="6" name="TextBox 5"/>
          <p:cNvSpPr txBox="1"/>
          <p:nvPr/>
        </p:nvSpPr>
        <p:spPr>
          <a:xfrm>
            <a:off x="0" y="3371674"/>
            <a:ext cx="775873"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250-2</a:t>
            </a:r>
          </a:p>
        </p:txBody>
      </p:sp>
      <p:sp>
        <p:nvSpPr>
          <p:cNvPr id="7" name="TextBox 6"/>
          <p:cNvSpPr txBox="1"/>
          <p:nvPr/>
        </p:nvSpPr>
        <p:spPr>
          <a:xfrm>
            <a:off x="5924143" y="223994"/>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3</a:t>
            </a:r>
          </a:p>
        </p:txBody>
      </p:sp>
      <p:sp>
        <p:nvSpPr>
          <p:cNvPr id="8" name="Rectangle 7"/>
          <p:cNvSpPr/>
          <p:nvPr/>
        </p:nvSpPr>
        <p:spPr>
          <a:xfrm>
            <a:off x="5765470" y="938375"/>
            <a:ext cx="3160804" cy="369332"/>
          </a:xfrm>
          <a:prstGeom prst="rect">
            <a:avLst/>
          </a:prstGeom>
        </p:spPr>
        <p:txBody>
          <a:bodyPr wrap="none">
            <a:spAutoFit/>
          </a:bodyPr>
          <a:lstStyle/>
          <a:p>
            <a:r>
              <a:rPr lang="en-US" b="1" dirty="0" smtClean="0">
                <a:latin typeface="Arial"/>
                <a:cs typeface="Arial"/>
              </a:rPr>
              <a:t>Key Features on Next Slide</a:t>
            </a:r>
            <a:endParaRPr lang="en-US" b="1" dirty="0">
              <a:latin typeface="Arial"/>
              <a:cs typeface="Arial"/>
            </a:endParaRPr>
          </a:p>
        </p:txBody>
      </p:sp>
    </p:spTree>
    <p:extLst>
      <p:ext uri="{BB962C8B-B14F-4D97-AF65-F5344CB8AC3E}">
        <p14:creationId xmlns:p14="http://schemas.microsoft.com/office/powerpoint/2010/main" val="349800091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gin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3652548"/>
          </a:xfrm>
          <a:prstGeom prst="rect">
            <a:avLst/>
          </a:prstGeom>
        </p:spPr>
      </p:pic>
      <p:pic>
        <p:nvPicPr>
          <p:cNvPr id="2" name="Picture 1" descr="Esophag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68619"/>
            <a:ext cx="5486400" cy="3589381"/>
          </a:xfrm>
          <a:prstGeom prst="rect">
            <a:avLst/>
          </a:prstGeom>
        </p:spPr>
      </p:pic>
      <p:sp>
        <p:nvSpPr>
          <p:cNvPr id="5" name="TextBox 4"/>
          <p:cNvSpPr txBox="1"/>
          <p:nvPr/>
        </p:nvSpPr>
        <p:spPr>
          <a:xfrm>
            <a:off x="8479090" y="6599383"/>
            <a:ext cx="656146"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153</a:t>
            </a:r>
          </a:p>
        </p:txBody>
      </p:sp>
      <p:sp>
        <p:nvSpPr>
          <p:cNvPr id="6" name="TextBox 5"/>
          <p:cNvSpPr txBox="1"/>
          <p:nvPr/>
        </p:nvSpPr>
        <p:spPr>
          <a:xfrm>
            <a:off x="0" y="3371674"/>
            <a:ext cx="775873"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250-2</a:t>
            </a:r>
          </a:p>
        </p:txBody>
      </p:sp>
      <p:sp>
        <p:nvSpPr>
          <p:cNvPr id="7" name="TextBox 6"/>
          <p:cNvSpPr txBox="1"/>
          <p:nvPr/>
        </p:nvSpPr>
        <p:spPr>
          <a:xfrm>
            <a:off x="5924143" y="223994"/>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3</a:t>
            </a:r>
          </a:p>
        </p:txBody>
      </p:sp>
      <p:sp>
        <p:nvSpPr>
          <p:cNvPr id="8" name="TextBox 7"/>
          <p:cNvSpPr txBox="1"/>
          <p:nvPr/>
        </p:nvSpPr>
        <p:spPr>
          <a:xfrm>
            <a:off x="153090" y="3944720"/>
            <a:ext cx="3108844" cy="923330"/>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Shared Feature:</a:t>
            </a:r>
          </a:p>
          <a:p>
            <a:r>
              <a:rPr lang="en-US" b="1" dirty="0" smtClean="0">
                <a:latin typeface="Arial"/>
                <a:cs typeface="Arial"/>
              </a:rPr>
              <a:t>Stratified squamous, </a:t>
            </a:r>
          </a:p>
          <a:p>
            <a:r>
              <a:rPr lang="en-US" b="1" dirty="0" smtClean="0">
                <a:latin typeface="Arial"/>
                <a:cs typeface="Arial"/>
              </a:rPr>
              <a:t>non-keratinized epithelium</a:t>
            </a:r>
          </a:p>
        </p:txBody>
      </p:sp>
      <p:cxnSp>
        <p:nvCxnSpPr>
          <p:cNvPr id="9" name="Straight Arrow Connector 8"/>
          <p:cNvCxnSpPr/>
          <p:nvPr/>
        </p:nvCxnSpPr>
        <p:spPr>
          <a:xfrm>
            <a:off x="3261934" y="4678757"/>
            <a:ext cx="395666" cy="149274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a:stCxn id="13" idx="1"/>
          </p:cNvCxnSpPr>
          <p:nvPr/>
        </p:nvCxnSpPr>
        <p:spPr>
          <a:xfrm flipH="1">
            <a:off x="5158297" y="1565711"/>
            <a:ext cx="765846" cy="964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924143" y="1104046"/>
            <a:ext cx="1980493" cy="923330"/>
          </a:xfrm>
          <a:prstGeom prst="rect">
            <a:avLst/>
          </a:prstGeom>
          <a:solidFill>
            <a:schemeClr val="bg1">
              <a:alpha val="60000"/>
            </a:schemeClr>
          </a:solidFill>
          <a:ln>
            <a:solidFill>
              <a:srgbClr val="000000"/>
            </a:solidFill>
          </a:ln>
        </p:spPr>
        <p:txBody>
          <a:bodyPr wrap="none" rtlCol="0">
            <a:spAutoFit/>
          </a:bodyPr>
          <a:lstStyle/>
          <a:p>
            <a:r>
              <a:rPr lang="en-US" b="1" dirty="0" err="1" smtClean="0">
                <a:latin typeface="Arial"/>
                <a:cs typeface="Arial"/>
              </a:rPr>
              <a:t>Trichrome</a:t>
            </a:r>
            <a:r>
              <a:rPr lang="en-US" b="1" dirty="0" smtClean="0">
                <a:latin typeface="Arial"/>
                <a:cs typeface="Arial"/>
              </a:rPr>
              <a:t> stain:</a:t>
            </a:r>
          </a:p>
          <a:p>
            <a:r>
              <a:rPr lang="en-US" b="1" dirty="0" smtClean="0">
                <a:latin typeface="Arial"/>
                <a:cs typeface="Arial"/>
              </a:rPr>
              <a:t>CT = blue</a:t>
            </a:r>
          </a:p>
          <a:p>
            <a:r>
              <a:rPr lang="en-US" b="1" dirty="0" err="1" smtClean="0">
                <a:latin typeface="Arial"/>
                <a:cs typeface="Arial"/>
              </a:rPr>
              <a:t>SmM</a:t>
            </a:r>
            <a:r>
              <a:rPr lang="en-US" b="1" dirty="0" smtClean="0">
                <a:latin typeface="Arial"/>
                <a:cs typeface="Arial"/>
              </a:rPr>
              <a:t> = brown</a:t>
            </a:r>
          </a:p>
        </p:txBody>
      </p:sp>
      <p:cxnSp>
        <p:nvCxnSpPr>
          <p:cNvPr id="12" name="Straight Arrow Connector 11"/>
          <p:cNvCxnSpPr/>
          <p:nvPr/>
        </p:nvCxnSpPr>
        <p:spPr>
          <a:xfrm flipV="1">
            <a:off x="3261934" y="2779038"/>
            <a:ext cx="395666" cy="152155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42451441"/>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gin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3652548"/>
          </a:xfrm>
          <a:prstGeom prst="rect">
            <a:avLst/>
          </a:prstGeom>
        </p:spPr>
      </p:pic>
      <p:pic>
        <p:nvPicPr>
          <p:cNvPr id="2" name="Picture 1" descr="Esophag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68619"/>
            <a:ext cx="5486400" cy="3589381"/>
          </a:xfrm>
          <a:prstGeom prst="rect">
            <a:avLst/>
          </a:prstGeom>
        </p:spPr>
      </p:pic>
      <p:sp>
        <p:nvSpPr>
          <p:cNvPr id="6" name="TextBox 5"/>
          <p:cNvSpPr txBox="1"/>
          <p:nvPr/>
        </p:nvSpPr>
        <p:spPr>
          <a:xfrm>
            <a:off x="5281827" y="5391027"/>
            <a:ext cx="3122482" cy="369332"/>
          </a:xfrm>
          <a:prstGeom prst="rect">
            <a:avLst/>
          </a:prstGeom>
          <a:solidFill>
            <a:schemeClr val="bg1">
              <a:alpha val="60000"/>
            </a:schemeClr>
          </a:solidFill>
        </p:spPr>
        <p:txBody>
          <a:bodyPr wrap="none" rtlCol="0">
            <a:spAutoFit/>
          </a:bodyPr>
          <a:lstStyle/>
          <a:p>
            <a:r>
              <a:rPr lang="en-US" b="1" dirty="0" smtClean="0">
                <a:latin typeface="Arial"/>
                <a:cs typeface="Arial"/>
              </a:rPr>
              <a:t>Thick Muscularis mucosae</a:t>
            </a:r>
          </a:p>
        </p:txBody>
      </p:sp>
      <p:sp>
        <p:nvSpPr>
          <p:cNvPr id="7" name="TextBox 6"/>
          <p:cNvSpPr txBox="1"/>
          <p:nvPr/>
        </p:nvSpPr>
        <p:spPr>
          <a:xfrm>
            <a:off x="5590714" y="3467882"/>
            <a:ext cx="1723737" cy="369332"/>
          </a:xfrm>
          <a:prstGeom prst="rect">
            <a:avLst/>
          </a:prstGeom>
          <a:solidFill>
            <a:schemeClr val="bg1">
              <a:alpha val="60000"/>
            </a:schemeClr>
          </a:solidFill>
        </p:spPr>
        <p:txBody>
          <a:bodyPr wrap="none" rtlCol="0">
            <a:spAutoFit/>
          </a:bodyPr>
          <a:lstStyle/>
          <a:p>
            <a:r>
              <a:rPr lang="en-US" b="1" dirty="0" smtClean="0">
                <a:latin typeface="Arial"/>
                <a:cs typeface="Arial"/>
              </a:rPr>
              <a:t>Mucus glands</a:t>
            </a:r>
          </a:p>
        </p:txBody>
      </p:sp>
      <p:cxnSp>
        <p:nvCxnSpPr>
          <p:cNvPr id="10" name="Straight Arrow Connector 9"/>
          <p:cNvCxnSpPr>
            <a:stCxn id="6" idx="1"/>
          </p:cNvCxnSpPr>
          <p:nvPr/>
        </p:nvCxnSpPr>
        <p:spPr>
          <a:xfrm flipH="1" flipV="1">
            <a:off x="4943855" y="5292923"/>
            <a:ext cx="337972" cy="28277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6" idx="0"/>
          </p:cNvCxnSpPr>
          <p:nvPr/>
        </p:nvCxnSpPr>
        <p:spPr>
          <a:xfrm flipH="1" flipV="1">
            <a:off x="6452588" y="5071319"/>
            <a:ext cx="390480" cy="31970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a:stCxn id="6" idx="3"/>
          </p:cNvCxnSpPr>
          <p:nvPr/>
        </p:nvCxnSpPr>
        <p:spPr>
          <a:xfrm flipH="1" flipV="1">
            <a:off x="8046550" y="5190645"/>
            <a:ext cx="357759" cy="38504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7" idx="3"/>
          </p:cNvCxnSpPr>
          <p:nvPr/>
        </p:nvCxnSpPr>
        <p:spPr>
          <a:xfrm>
            <a:off x="7314451" y="3652548"/>
            <a:ext cx="732099" cy="18466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924143" y="223994"/>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3</a:t>
            </a:r>
          </a:p>
        </p:txBody>
      </p:sp>
      <p:sp>
        <p:nvSpPr>
          <p:cNvPr id="15" name="TextBox 14"/>
          <p:cNvSpPr txBox="1"/>
          <p:nvPr/>
        </p:nvSpPr>
        <p:spPr>
          <a:xfrm>
            <a:off x="5924143" y="1081766"/>
            <a:ext cx="1634469"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Key Features</a:t>
            </a:r>
          </a:p>
        </p:txBody>
      </p:sp>
      <p:sp>
        <p:nvSpPr>
          <p:cNvPr id="17" name="TextBox 16"/>
          <p:cNvSpPr txBox="1"/>
          <p:nvPr/>
        </p:nvSpPr>
        <p:spPr>
          <a:xfrm>
            <a:off x="3755506" y="4082972"/>
            <a:ext cx="3366727" cy="369332"/>
          </a:xfrm>
          <a:prstGeom prst="rect">
            <a:avLst/>
          </a:prstGeom>
          <a:solidFill>
            <a:schemeClr val="bg1">
              <a:alpha val="60000"/>
            </a:schemeClr>
          </a:solidFill>
        </p:spPr>
        <p:txBody>
          <a:bodyPr wrap="none" rtlCol="0">
            <a:spAutoFit/>
          </a:bodyPr>
          <a:lstStyle/>
          <a:p>
            <a:r>
              <a:rPr lang="en-US" b="1" dirty="0" smtClean="0">
                <a:latin typeface="Arial"/>
                <a:cs typeface="Arial"/>
              </a:rPr>
              <a:t>2-layered </a:t>
            </a:r>
            <a:r>
              <a:rPr lang="en-US" b="1" dirty="0" err="1" smtClean="0">
                <a:latin typeface="Arial"/>
                <a:cs typeface="Arial"/>
              </a:rPr>
              <a:t>muscularis</a:t>
            </a:r>
            <a:r>
              <a:rPr lang="en-US" b="1" dirty="0" smtClean="0">
                <a:latin typeface="Arial"/>
                <a:cs typeface="Arial"/>
              </a:rPr>
              <a:t> </a:t>
            </a:r>
            <a:r>
              <a:rPr lang="en-US" b="1" dirty="0" err="1" smtClean="0">
                <a:latin typeface="Arial"/>
                <a:cs typeface="Arial"/>
              </a:rPr>
              <a:t>externa</a:t>
            </a:r>
            <a:endParaRPr lang="en-US" b="1" dirty="0" smtClean="0">
              <a:latin typeface="Arial"/>
              <a:cs typeface="Arial"/>
            </a:endParaRPr>
          </a:p>
        </p:txBody>
      </p:sp>
      <p:cxnSp>
        <p:nvCxnSpPr>
          <p:cNvPr id="18" name="Straight Arrow Connector 17"/>
          <p:cNvCxnSpPr>
            <a:stCxn id="17" idx="0"/>
          </p:cNvCxnSpPr>
          <p:nvPr/>
        </p:nvCxnSpPr>
        <p:spPr>
          <a:xfrm flipH="1" flipV="1">
            <a:off x="4257808" y="3618444"/>
            <a:ext cx="1181062" cy="46452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1672134" y="0"/>
            <a:ext cx="3378900" cy="369332"/>
          </a:xfrm>
          <a:prstGeom prst="rect">
            <a:avLst/>
          </a:prstGeom>
          <a:solidFill>
            <a:schemeClr val="bg1">
              <a:alpha val="60000"/>
            </a:schemeClr>
          </a:solidFill>
        </p:spPr>
        <p:txBody>
          <a:bodyPr wrap="none" rtlCol="0">
            <a:spAutoFit/>
          </a:bodyPr>
          <a:lstStyle/>
          <a:p>
            <a:r>
              <a:rPr lang="en-US" b="1" dirty="0" smtClean="0">
                <a:latin typeface="Arial"/>
                <a:cs typeface="Arial"/>
              </a:rPr>
              <a:t>Indistinct </a:t>
            </a:r>
            <a:r>
              <a:rPr lang="en-US" b="1" dirty="0" err="1" smtClean="0">
                <a:latin typeface="Arial"/>
                <a:cs typeface="Arial"/>
              </a:rPr>
              <a:t>muscularis</a:t>
            </a:r>
            <a:r>
              <a:rPr lang="en-US" b="1" dirty="0" smtClean="0">
                <a:latin typeface="Arial"/>
                <a:cs typeface="Arial"/>
              </a:rPr>
              <a:t> </a:t>
            </a:r>
            <a:r>
              <a:rPr lang="en-US" b="1" dirty="0" err="1" smtClean="0">
                <a:latin typeface="Arial"/>
                <a:cs typeface="Arial"/>
              </a:rPr>
              <a:t>externa</a:t>
            </a:r>
            <a:endParaRPr lang="en-US" b="1" dirty="0" smtClean="0">
              <a:latin typeface="Arial"/>
              <a:cs typeface="Arial"/>
            </a:endParaRPr>
          </a:p>
        </p:txBody>
      </p:sp>
      <p:cxnSp>
        <p:nvCxnSpPr>
          <p:cNvPr id="20" name="Straight Arrow Connector 19"/>
          <p:cNvCxnSpPr>
            <a:stCxn id="19" idx="1"/>
          </p:cNvCxnSpPr>
          <p:nvPr/>
        </p:nvCxnSpPr>
        <p:spPr>
          <a:xfrm flipH="1" flipV="1">
            <a:off x="1069540" y="128798"/>
            <a:ext cx="602594" cy="5586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1261414" y="1111669"/>
            <a:ext cx="3328267" cy="369332"/>
          </a:xfrm>
          <a:prstGeom prst="rect">
            <a:avLst/>
          </a:prstGeom>
          <a:solidFill>
            <a:schemeClr val="bg1">
              <a:alpha val="60000"/>
            </a:schemeClr>
          </a:solidFill>
        </p:spPr>
        <p:txBody>
          <a:bodyPr wrap="none" rtlCol="0">
            <a:spAutoFit/>
          </a:bodyPr>
          <a:lstStyle/>
          <a:p>
            <a:r>
              <a:rPr lang="en-US" b="1" dirty="0" smtClean="0">
                <a:latin typeface="Arial"/>
                <a:cs typeface="Arial"/>
              </a:rPr>
              <a:t>Vascular, elastic </a:t>
            </a:r>
            <a:r>
              <a:rPr lang="en-US" b="1" dirty="0" err="1" smtClean="0">
                <a:latin typeface="Arial"/>
                <a:cs typeface="Arial"/>
              </a:rPr>
              <a:t>submucosa</a:t>
            </a:r>
            <a:endParaRPr lang="en-US" b="1" dirty="0" smtClean="0">
              <a:latin typeface="Arial"/>
              <a:cs typeface="Arial"/>
            </a:endParaRPr>
          </a:p>
        </p:txBody>
      </p:sp>
      <p:cxnSp>
        <p:nvCxnSpPr>
          <p:cNvPr id="22" name="Straight Arrow Connector 21"/>
          <p:cNvCxnSpPr/>
          <p:nvPr/>
        </p:nvCxnSpPr>
        <p:spPr>
          <a:xfrm flipV="1">
            <a:off x="1203435" y="593326"/>
            <a:ext cx="1" cy="1672954"/>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8293363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Vagina.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3652548"/>
          </a:xfrm>
          <a:prstGeom prst="rect">
            <a:avLst/>
          </a:prstGeom>
        </p:spPr>
      </p:pic>
      <p:pic>
        <p:nvPicPr>
          <p:cNvPr id="2" name="Picture 1" descr="Esophagu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68619"/>
            <a:ext cx="5486400" cy="3589381"/>
          </a:xfrm>
          <a:prstGeom prst="rect">
            <a:avLst/>
          </a:prstGeom>
        </p:spPr>
      </p:pic>
      <p:sp>
        <p:nvSpPr>
          <p:cNvPr id="13" name="TextBox 12"/>
          <p:cNvSpPr txBox="1"/>
          <p:nvPr/>
        </p:nvSpPr>
        <p:spPr>
          <a:xfrm>
            <a:off x="1630204" y="0"/>
            <a:ext cx="3657600" cy="3108544"/>
          </a:xfrm>
          <a:prstGeom prst="rect">
            <a:avLst/>
          </a:prstGeom>
          <a:solidFill>
            <a:schemeClr val="bg1"/>
          </a:solidFill>
        </p:spPr>
        <p:txBody>
          <a:bodyPr wrap="square" rtlCol="0">
            <a:spAutoFit/>
          </a:bodyPr>
          <a:lstStyle/>
          <a:p>
            <a:pPr marL="285750" indent="-285750">
              <a:buFont typeface="Arial"/>
              <a:buChar char="•"/>
            </a:pPr>
            <a:r>
              <a:rPr lang="en-US" sz="1400" dirty="0" smtClean="0">
                <a:latin typeface="Arial"/>
                <a:cs typeface="Arial"/>
              </a:rPr>
              <a:t>Tube, no GI layering</a:t>
            </a:r>
          </a:p>
          <a:p>
            <a:pPr marL="285750" indent="-285750">
              <a:buFont typeface="Arial"/>
              <a:buChar char="•"/>
            </a:pPr>
            <a:r>
              <a:rPr lang="en-US" sz="1400" u="sng" dirty="0" smtClean="0">
                <a:latin typeface="Arial"/>
                <a:cs typeface="Arial"/>
              </a:rPr>
              <a:t>Mucosa</a:t>
            </a:r>
            <a:r>
              <a:rPr lang="en-US" sz="1400" dirty="0" smtClean="0">
                <a:latin typeface="Arial"/>
                <a:cs typeface="Arial"/>
              </a:rPr>
              <a:t>:  stratified squamous, non-keratinized, pale cells (due to glycogen)</a:t>
            </a:r>
          </a:p>
          <a:p>
            <a:pPr marL="285750" indent="-285750">
              <a:buFont typeface="Arial"/>
              <a:buChar char="•"/>
            </a:pPr>
            <a:r>
              <a:rPr lang="en-US" sz="1400" u="sng" dirty="0" smtClean="0">
                <a:latin typeface="Arial"/>
                <a:cs typeface="Arial"/>
              </a:rPr>
              <a:t>Lamina </a:t>
            </a:r>
            <a:r>
              <a:rPr lang="en-US" sz="1400" u="sng" dirty="0" err="1" smtClean="0">
                <a:latin typeface="Arial"/>
                <a:cs typeface="Arial"/>
              </a:rPr>
              <a:t>propria</a:t>
            </a:r>
            <a:r>
              <a:rPr lang="en-US" sz="1400" dirty="0" smtClean="0">
                <a:latin typeface="Arial"/>
                <a:cs typeface="Arial"/>
              </a:rPr>
              <a:t>: thick, with two vague layers (</a:t>
            </a:r>
            <a:r>
              <a:rPr lang="en-US" sz="1400" dirty="0" err="1" smtClean="0">
                <a:latin typeface="Arial"/>
                <a:cs typeface="Arial"/>
              </a:rPr>
              <a:t>celluar</a:t>
            </a:r>
            <a:r>
              <a:rPr lang="en-US" sz="1400" dirty="0" smtClean="0">
                <a:latin typeface="Arial"/>
                <a:cs typeface="Arial"/>
              </a:rPr>
              <a:t> CT = LP, DICT = </a:t>
            </a:r>
            <a:r>
              <a:rPr lang="en-US" sz="1400" dirty="0" err="1" smtClean="0">
                <a:latin typeface="Arial"/>
                <a:cs typeface="Arial"/>
              </a:rPr>
              <a:t>submuscosa</a:t>
            </a:r>
            <a:r>
              <a:rPr lang="en-US" sz="1400" dirty="0" smtClean="0">
                <a:latin typeface="Arial"/>
                <a:cs typeface="Arial"/>
              </a:rPr>
              <a:t>), may see lymph nodules</a:t>
            </a:r>
          </a:p>
          <a:p>
            <a:pPr marL="285750" indent="-285750">
              <a:buFont typeface="Arial"/>
              <a:buChar char="•"/>
            </a:pPr>
            <a:r>
              <a:rPr lang="en-US" sz="1400" u="sng" dirty="0" err="1" smtClean="0">
                <a:latin typeface="Arial"/>
                <a:cs typeface="Arial"/>
              </a:rPr>
              <a:t>Muscularis</a:t>
            </a:r>
            <a:r>
              <a:rPr lang="en-US" sz="1400" dirty="0" smtClean="0">
                <a:latin typeface="Arial"/>
                <a:cs typeface="Arial"/>
              </a:rPr>
              <a:t>:  2 poorly-defined layers, inner circular, outer longitudinal</a:t>
            </a:r>
          </a:p>
          <a:p>
            <a:pPr marL="285750" indent="-285750">
              <a:buFont typeface="Arial"/>
              <a:buChar char="•"/>
            </a:pPr>
            <a:r>
              <a:rPr lang="en-US" sz="1400" u="sng" dirty="0" smtClean="0">
                <a:latin typeface="Arial"/>
                <a:cs typeface="Arial"/>
              </a:rPr>
              <a:t>Adventitia</a:t>
            </a:r>
            <a:r>
              <a:rPr lang="en-US" sz="1400" dirty="0" smtClean="0">
                <a:latin typeface="Arial"/>
                <a:cs typeface="Arial"/>
              </a:rPr>
              <a:t>:  highly vascularized (erectile)</a:t>
            </a:r>
          </a:p>
          <a:p>
            <a:pPr marL="285750" indent="-285750">
              <a:buFont typeface="Arial"/>
              <a:buChar char="•"/>
            </a:pPr>
            <a:r>
              <a:rPr lang="en-US" sz="1400" dirty="0" smtClean="0">
                <a:latin typeface="Arial"/>
                <a:cs typeface="Arial"/>
              </a:rPr>
              <a:t>May see skeletal muscle (vestibule)</a:t>
            </a:r>
          </a:p>
          <a:p>
            <a:pPr marL="285750" indent="-285750">
              <a:buFont typeface="Arial"/>
              <a:buChar char="•"/>
            </a:pPr>
            <a:r>
              <a:rPr lang="en-US" sz="1400" dirty="0" smtClean="0">
                <a:latin typeface="Arial"/>
                <a:cs typeface="Arial"/>
              </a:rPr>
              <a:t>May see </a:t>
            </a:r>
            <a:r>
              <a:rPr lang="en-US" sz="1400" dirty="0" err="1" smtClean="0">
                <a:latin typeface="Arial"/>
                <a:cs typeface="Arial"/>
              </a:rPr>
              <a:t>Bartholin’s</a:t>
            </a:r>
            <a:r>
              <a:rPr lang="en-US" sz="1400" dirty="0" smtClean="0">
                <a:latin typeface="Arial"/>
                <a:cs typeface="Arial"/>
              </a:rPr>
              <a:t> glands (adventitia)</a:t>
            </a:r>
          </a:p>
          <a:p>
            <a:pPr marL="285750" indent="-285750">
              <a:buFont typeface="Arial"/>
              <a:buChar char="•"/>
            </a:pPr>
            <a:endParaRPr lang="en-US" sz="1400" dirty="0" smtClean="0">
              <a:latin typeface="Arial"/>
              <a:cs typeface="Arial"/>
            </a:endParaRPr>
          </a:p>
          <a:p>
            <a:pPr marL="285750" indent="-285750">
              <a:buFont typeface="Arial"/>
              <a:buChar char="•"/>
            </a:pPr>
            <a:endParaRPr lang="en-US" sz="1400" dirty="0">
              <a:latin typeface="Arial"/>
              <a:cs typeface="Arial"/>
            </a:endParaRPr>
          </a:p>
          <a:p>
            <a:r>
              <a:rPr lang="en-US" sz="1400" dirty="0" smtClean="0">
                <a:latin typeface="Arial"/>
                <a:cs typeface="Arial"/>
              </a:rPr>
              <a:t>ID:  Vagina</a:t>
            </a:r>
          </a:p>
        </p:txBody>
      </p:sp>
      <p:sp>
        <p:nvSpPr>
          <p:cNvPr id="15" name="TextBox 14"/>
          <p:cNvSpPr txBox="1"/>
          <p:nvPr/>
        </p:nvSpPr>
        <p:spPr>
          <a:xfrm>
            <a:off x="5405340" y="3442549"/>
            <a:ext cx="3657600" cy="3323987"/>
          </a:xfrm>
          <a:prstGeom prst="rect">
            <a:avLst/>
          </a:prstGeom>
          <a:solidFill>
            <a:schemeClr val="bg1"/>
          </a:solidFill>
        </p:spPr>
        <p:txBody>
          <a:bodyPr wrap="square" rtlCol="0">
            <a:spAutoFit/>
          </a:bodyPr>
          <a:lstStyle/>
          <a:p>
            <a:pPr marL="285750" indent="-285750">
              <a:buFont typeface="Arial"/>
              <a:buChar char="•"/>
            </a:pPr>
            <a:r>
              <a:rPr lang="en-US" sz="1400" dirty="0" smtClean="0">
                <a:latin typeface="Arial"/>
                <a:cs typeface="Arial"/>
              </a:rPr>
              <a:t>Tube, with GI layering</a:t>
            </a:r>
          </a:p>
          <a:p>
            <a:pPr marL="285750" indent="-285750">
              <a:buFont typeface="Arial"/>
              <a:buChar char="•"/>
            </a:pPr>
            <a:r>
              <a:rPr lang="en-US" sz="1400" u="sng" dirty="0" smtClean="0">
                <a:latin typeface="Arial"/>
                <a:cs typeface="Arial"/>
              </a:rPr>
              <a:t>Mucosa</a:t>
            </a:r>
            <a:r>
              <a:rPr lang="en-US" sz="1400" dirty="0" smtClean="0">
                <a:latin typeface="Arial"/>
                <a:cs typeface="Arial"/>
              </a:rPr>
              <a:t>:  stratified squamous, non-keratinized epithelium, Lamina </a:t>
            </a:r>
            <a:r>
              <a:rPr lang="en-US" sz="1400" dirty="0" err="1" smtClean="0">
                <a:latin typeface="Arial"/>
                <a:cs typeface="Arial"/>
              </a:rPr>
              <a:t>propria</a:t>
            </a:r>
            <a:r>
              <a:rPr lang="en-US" sz="1400" dirty="0" smtClean="0">
                <a:latin typeface="Arial"/>
                <a:cs typeface="Arial"/>
              </a:rPr>
              <a:t>, </a:t>
            </a:r>
            <a:r>
              <a:rPr lang="en-US" sz="1400" u="sng" dirty="0" smtClean="0">
                <a:latin typeface="Arial"/>
                <a:cs typeface="Arial"/>
              </a:rPr>
              <a:t>thick </a:t>
            </a:r>
            <a:r>
              <a:rPr lang="en-US" sz="1400" u="sng" dirty="0" err="1" smtClean="0">
                <a:latin typeface="Arial"/>
                <a:cs typeface="Arial"/>
              </a:rPr>
              <a:t>muscularis</a:t>
            </a:r>
            <a:r>
              <a:rPr lang="en-US" sz="1400" u="sng" dirty="0" smtClean="0">
                <a:latin typeface="Arial"/>
                <a:cs typeface="Arial"/>
              </a:rPr>
              <a:t> mucosae = key feature</a:t>
            </a:r>
          </a:p>
          <a:p>
            <a:pPr marL="285750" indent="-285750">
              <a:buFont typeface="Arial"/>
              <a:buChar char="•"/>
            </a:pPr>
            <a:r>
              <a:rPr lang="en-US" sz="1400" u="sng" dirty="0" smtClean="0">
                <a:latin typeface="Arial"/>
                <a:cs typeface="Arial"/>
              </a:rPr>
              <a:t>Sub-mucosa</a:t>
            </a:r>
            <a:r>
              <a:rPr lang="en-US" sz="1400" dirty="0" smtClean="0">
                <a:latin typeface="Arial"/>
                <a:cs typeface="Arial"/>
              </a:rPr>
              <a:t>:  DICT, with mucous </a:t>
            </a:r>
            <a:r>
              <a:rPr lang="en-US" sz="1400" u="sng" dirty="0" smtClean="0">
                <a:latin typeface="Arial"/>
                <a:cs typeface="Arial"/>
              </a:rPr>
              <a:t>glands = key feature</a:t>
            </a:r>
          </a:p>
          <a:p>
            <a:pPr marL="285750" indent="-285750">
              <a:buFont typeface="Arial"/>
              <a:buChar char="•"/>
            </a:pPr>
            <a:r>
              <a:rPr lang="en-US" sz="1400" u="sng" dirty="0" err="1" smtClean="0">
                <a:latin typeface="Arial"/>
                <a:cs typeface="Arial"/>
              </a:rPr>
              <a:t>Muscularis</a:t>
            </a:r>
            <a:r>
              <a:rPr lang="en-US" sz="1400" dirty="0" smtClean="0">
                <a:latin typeface="Arial"/>
                <a:cs typeface="Arial"/>
              </a:rPr>
              <a:t>:  2 well-defined layers, inner circular, outer longitudinal. Define region based on smooth/skeletal muscle</a:t>
            </a:r>
          </a:p>
          <a:p>
            <a:pPr marL="285750" indent="-285750">
              <a:buFont typeface="Arial"/>
              <a:buChar char="•"/>
            </a:pPr>
            <a:r>
              <a:rPr lang="en-US" sz="1400" u="sng" dirty="0" smtClean="0">
                <a:latin typeface="Arial"/>
                <a:cs typeface="Arial"/>
              </a:rPr>
              <a:t>Adventitia</a:t>
            </a:r>
            <a:r>
              <a:rPr lang="en-US" sz="1400" dirty="0" smtClean="0">
                <a:latin typeface="Arial"/>
                <a:cs typeface="Arial"/>
              </a:rPr>
              <a:t>:  DICT, look for trachea, </a:t>
            </a:r>
          </a:p>
          <a:p>
            <a:pPr marL="285750" indent="-285750">
              <a:buFont typeface="Arial"/>
              <a:buChar char="•"/>
            </a:pPr>
            <a:r>
              <a:rPr lang="en-US" sz="1400" dirty="0">
                <a:latin typeface="Arial"/>
                <a:cs typeface="Arial"/>
              </a:rPr>
              <a:t>M</a:t>
            </a:r>
            <a:r>
              <a:rPr lang="en-US" sz="1400" dirty="0" smtClean="0">
                <a:latin typeface="Arial"/>
                <a:cs typeface="Arial"/>
              </a:rPr>
              <a:t>ay have serosa at distal end</a:t>
            </a:r>
          </a:p>
          <a:p>
            <a:pPr marL="285750" indent="-285750">
              <a:buFont typeface="Arial"/>
              <a:buChar char="•"/>
            </a:pPr>
            <a:endParaRPr lang="en-US" sz="1400" dirty="0" smtClean="0">
              <a:latin typeface="Arial"/>
              <a:cs typeface="Arial"/>
            </a:endParaRPr>
          </a:p>
          <a:p>
            <a:pPr marL="285750" indent="-285750">
              <a:buFont typeface="Arial"/>
              <a:buChar char="•"/>
            </a:pPr>
            <a:endParaRPr lang="en-US" sz="1400" dirty="0">
              <a:latin typeface="Arial"/>
              <a:cs typeface="Arial"/>
            </a:endParaRPr>
          </a:p>
          <a:p>
            <a:r>
              <a:rPr lang="en-US" sz="1400" dirty="0" smtClean="0">
                <a:latin typeface="Arial"/>
                <a:cs typeface="Arial"/>
              </a:rPr>
              <a:t>ID:  Esophagus – lower third </a:t>
            </a:r>
          </a:p>
          <a:p>
            <a:r>
              <a:rPr lang="en-US" sz="1400" dirty="0" smtClean="0">
                <a:latin typeface="Arial"/>
                <a:cs typeface="Arial"/>
              </a:rPr>
              <a:t>(look for GE junction)</a:t>
            </a:r>
          </a:p>
        </p:txBody>
      </p:sp>
      <p:sp>
        <p:nvSpPr>
          <p:cNvPr id="8" name="TextBox 7"/>
          <p:cNvSpPr txBox="1"/>
          <p:nvPr/>
        </p:nvSpPr>
        <p:spPr>
          <a:xfrm>
            <a:off x="145651" y="80157"/>
            <a:ext cx="941609"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Vagina</a:t>
            </a:r>
          </a:p>
        </p:txBody>
      </p:sp>
      <p:sp>
        <p:nvSpPr>
          <p:cNvPr id="9" name="TextBox 8"/>
          <p:cNvSpPr txBox="1"/>
          <p:nvPr/>
        </p:nvSpPr>
        <p:spPr>
          <a:xfrm>
            <a:off x="3768884" y="3442549"/>
            <a:ext cx="1428772"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Esophagus</a:t>
            </a:r>
          </a:p>
        </p:txBody>
      </p:sp>
    </p:spTree>
    <p:extLst>
      <p:ext uri="{BB962C8B-B14F-4D97-AF65-F5344CB8AC3E}">
        <p14:creationId xmlns:p14="http://schemas.microsoft.com/office/powerpoint/2010/main" val="44261377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state_masso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080953"/>
          </a:xfrm>
          <a:prstGeom prst="rect">
            <a:avLst/>
          </a:prstGeom>
        </p:spPr>
      </p:pic>
      <p:sp>
        <p:nvSpPr>
          <p:cNvPr id="3" name="TextBox 2"/>
          <p:cNvSpPr txBox="1"/>
          <p:nvPr/>
        </p:nvSpPr>
        <p:spPr>
          <a:xfrm>
            <a:off x="3484257" y="115507"/>
            <a:ext cx="2403723" cy="369332"/>
          </a:xfrm>
          <a:prstGeom prst="rect">
            <a:avLst/>
          </a:prstGeom>
          <a:solidFill>
            <a:schemeClr val="bg1">
              <a:alpha val="60000"/>
            </a:schemeClr>
          </a:solidFill>
          <a:ln>
            <a:solidFill>
              <a:srgbClr val="000000"/>
            </a:solidFill>
          </a:ln>
        </p:spPr>
        <p:txBody>
          <a:bodyPr wrap="none" rtlCol="0">
            <a:spAutoFit/>
          </a:bodyPr>
          <a:lstStyle/>
          <a:p>
            <a:pPr algn="r"/>
            <a:r>
              <a:rPr lang="en-US" b="1" dirty="0" smtClean="0">
                <a:latin typeface="Arial"/>
                <a:cs typeface="Arial"/>
              </a:rPr>
              <a:t>First Organ of Pair 4</a:t>
            </a:r>
          </a:p>
        </p:txBody>
      </p:sp>
    </p:spTree>
    <p:extLst>
      <p:ext uri="{BB962C8B-B14F-4D97-AF65-F5344CB8AC3E}">
        <p14:creationId xmlns:p14="http://schemas.microsoft.com/office/powerpoint/2010/main" val="201521098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actating Bre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508809"/>
          </a:xfrm>
          <a:prstGeom prst="rect">
            <a:avLst/>
          </a:prstGeom>
        </p:spPr>
      </p:pic>
      <p:sp>
        <p:nvSpPr>
          <p:cNvPr id="3" name="TextBox 2"/>
          <p:cNvSpPr txBox="1"/>
          <p:nvPr/>
        </p:nvSpPr>
        <p:spPr>
          <a:xfrm>
            <a:off x="3150745" y="115507"/>
            <a:ext cx="2737235" cy="369332"/>
          </a:xfrm>
          <a:prstGeom prst="rect">
            <a:avLst/>
          </a:prstGeom>
          <a:solidFill>
            <a:schemeClr val="bg1">
              <a:alpha val="60000"/>
            </a:schemeClr>
          </a:solidFill>
          <a:ln>
            <a:solidFill>
              <a:srgbClr val="000000"/>
            </a:solidFill>
          </a:ln>
        </p:spPr>
        <p:txBody>
          <a:bodyPr wrap="none" rtlCol="0">
            <a:spAutoFit/>
          </a:bodyPr>
          <a:lstStyle/>
          <a:p>
            <a:pPr algn="r"/>
            <a:r>
              <a:rPr lang="en-US" b="1" dirty="0" smtClean="0">
                <a:latin typeface="Arial"/>
                <a:cs typeface="Arial"/>
              </a:rPr>
              <a:t>Second Organ of Pair 4</a:t>
            </a:r>
          </a:p>
        </p:txBody>
      </p:sp>
    </p:spTree>
    <p:extLst>
      <p:ext uri="{BB962C8B-B14F-4D97-AF65-F5344CB8AC3E}">
        <p14:creationId xmlns:p14="http://schemas.microsoft.com/office/powerpoint/2010/main" val="4212826978"/>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ctating Bre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486400" cy="3305286"/>
          </a:xfrm>
          <a:prstGeom prst="rect">
            <a:avLst/>
          </a:prstGeom>
        </p:spPr>
      </p:pic>
      <p:pic>
        <p:nvPicPr>
          <p:cNvPr id="2" name="Picture 1" descr="Prostate_mass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09428"/>
            <a:ext cx="5486400" cy="3648572"/>
          </a:xfrm>
          <a:prstGeom prst="rect">
            <a:avLst/>
          </a:prstGeom>
        </p:spPr>
      </p:pic>
      <p:sp>
        <p:nvSpPr>
          <p:cNvPr id="4" name="TextBox 3"/>
          <p:cNvSpPr txBox="1"/>
          <p:nvPr/>
        </p:nvSpPr>
        <p:spPr>
          <a:xfrm>
            <a:off x="8151017" y="6552677"/>
            <a:ext cx="953012" cy="261610"/>
          </a:xfrm>
          <a:prstGeom prst="rect">
            <a:avLst/>
          </a:prstGeom>
          <a:solidFill>
            <a:schemeClr val="bg1">
              <a:alpha val="60000"/>
            </a:schemeClr>
          </a:solidFill>
        </p:spPr>
        <p:txBody>
          <a:bodyPr wrap="none" rtlCol="0">
            <a:spAutoFit/>
          </a:bodyPr>
          <a:lstStyle/>
          <a:p>
            <a:r>
              <a:rPr lang="en-US" sz="1050" dirty="0" smtClean="0">
                <a:latin typeface="Arial"/>
                <a:cs typeface="Arial"/>
              </a:rPr>
              <a:t>UM 281-1ex</a:t>
            </a:r>
          </a:p>
        </p:txBody>
      </p:sp>
      <p:sp>
        <p:nvSpPr>
          <p:cNvPr id="5" name="TextBox 4"/>
          <p:cNvSpPr txBox="1"/>
          <p:nvPr/>
        </p:nvSpPr>
        <p:spPr>
          <a:xfrm>
            <a:off x="0" y="3043675"/>
            <a:ext cx="656146"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258</a:t>
            </a:r>
          </a:p>
        </p:txBody>
      </p:sp>
      <p:sp>
        <p:nvSpPr>
          <p:cNvPr id="6" name="TextBox 5"/>
          <p:cNvSpPr txBox="1"/>
          <p:nvPr/>
        </p:nvSpPr>
        <p:spPr>
          <a:xfrm>
            <a:off x="6319555" y="332988"/>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4</a:t>
            </a:r>
          </a:p>
        </p:txBody>
      </p:sp>
      <p:sp>
        <p:nvSpPr>
          <p:cNvPr id="7" name="Rectangle 6"/>
          <p:cNvSpPr/>
          <p:nvPr/>
        </p:nvSpPr>
        <p:spPr>
          <a:xfrm>
            <a:off x="5765470" y="938375"/>
            <a:ext cx="3160804" cy="369332"/>
          </a:xfrm>
          <a:prstGeom prst="rect">
            <a:avLst/>
          </a:prstGeom>
        </p:spPr>
        <p:txBody>
          <a:bodyPr wrap="none">
            <a:spAutoFit/>
          </a:bodyPr>
          <a:lstStyle/>
          <a:p>
            <a:r>
              <a:rPr lang="en-US" b="1" dirty="0" smtClean="0">
                <a:latin typeface="Arial"/>
                <a:cs typeface="Arial"/>
              </a:rPr>
              <a:t>Key Features on Next Slide</a:t>
            </a:r>
            <a:endParaRPr lang="en-US" b="1" dirty="0">
              <a:latin typeface="Arial"/>
              <a:cs typeface="Arial"/>
            </a:endParaRPr>
          </a:p>
        </p:txBody>
      </p:sp>
    </p:spTree>
    <p:extLst>
      <p:ext uri="{BB962C8B-B14F-4D97-AF65-F5344CB8AC3E}">
        <p14:creationId xmlns:p14="http://schemas.microsoft.com/office/powerpoint/2010/main" val="32698933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ctating Bre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486400" cy="3305286"/>
          </a:xfrm>
          <a:prstGeom prst="rect">
            <a:avLst/>
          </a:prstGeom>
        </p:spPr>
      </p:pic>
      <p:pic>
        <p:nvPicPr>
          <p:cNvPr id="2" name="Picture 1" descr="Prostate_mass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09428"/>
            <a:ext cx="5486400" cy="3648572"/>
          </a:xfrm>
          <a:prstGeom prst="rect">
            <a:avLst/>
          </a:prstGeom>
        </p:spPr>
      </p:pic>
      <p:sp>
        <p:nvSpPr>
          <p:cNvPr id="6" name="TextBox 5"/>
          <p:cNvSpPr txBox="1"/>
          <p:nvPr/>
        </p:nvSpPr>
        <p:spPr>
          <a:xfrm>
            <a:off x="4085504" y="4167858"/>
            <a:ext cx="3185149" cy="646331"/>
          </a:xfrm>
          <a:prstGeom prst="rect">
            <a:avLst/>
          </a:prstGeom>
          <a:solidFill>
            <a:schemeClr val="bg1">
              <a:alpha val="60000"/>
            </a:schemeClr>
          </a:solidFill>
        </p:spPr>
        <p:txBody>
          <a:bodyPr wrap="none" rtlCol="0">
            <a:spAutoFit/>
          </a:bodyPr>
          <a:lstStyle/>
          <a:p>
            <a:r>
              <a:rPr lang="en-US" b="1" dirty="0" smtClean="0">
                <a:latin typeface="Arial"/>
                <a:cs typeface="Arial"/>
              </a:rPr>
              <a:t>Fibro-muscular </a:t>
            </a:r>
            <a:r>
              <a:rPr lang="en-US" b="1" dirty="0" err="1" smtClean="0">
                <a:latin typeface="Arial"/>
                <a:cs typeface="Arial"/>
              </a:rPr>
              <a:t>Stroma</a:t>
            </a:r>
            <a:endParaRPr lang="en-US" b="1" dirty="0" smtClean="0">
              <a:latin typeface="Arial"/>
              <a:cs typeface="Arial"/>
            </a:endParaRPr>
          </a:p>
          <a:p>
            <a:r>
              <a:rPr lang="en-US" b="1" dirty="0" smtClean="0">
                <a:latin typeface="Arial"/>
                <a:cs typeface="Arial"/>
              </a:rPr>
              <a:t>CT (blue) and </a:t>
            </a:r>
            <a:r>
              <a:rPr lang="en-US" b="1" dirty="0" err="1" smtClean="0">
                <a:latin typeface="Arial"/>
                <a:cs typeface="Arial"/>
              </a:rPr>
              <a:t>SmM</a:t>
            </a:r>
            <a:r>
              <a:rPr lang="en-US" b="1" dirty="0" smtClean="0">
                <a:latin typeface="Arial"/>
                <a:cs typeface="Arial"/>
              </a:rPr>
              <a:t> (brown)</a:t>
            </a:r>
          </a:p>
        </p:txBody>
      </p:sp>
      <p:cxnSp>
        <p:nvCxnSpPr>
          <p:cNvPr id="11" name="Straight Arrow Connector 10"/>
          <p:cNvCxnSpPr/>
          <p:nvPr/>
        </p:nvCxnSpPr>
        <p:spPr>
          <a:xfrm>
            <a:off x="1004514" y="2312627"/>
            <a:ext cx="776978" cy="59379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91518" y="1943295"/>
            <a:ext cx="825992" cy="369332"/>
          </a:xfrm>
          <a:prstGeom prst="rect">
            <a:avLst/>
          </a:prstGeom>
          <a:solidFill>
            <a:schemeClr val="bg1">
              <a:alpha val="60000"/>
            </a:schemeClr>
          </a:solidFill>
        </p:spPr>
        <p:txBody>
          <a:bodyPr wrap="none" rtlCol="0">
            <a:spAutoFit/>
          </a:bodyPr>
          <a:lstStyle/>
          <a:p>
            <a:r>
              <a:rPr lang="en-US" b="1" dirty="0" smtClean="0">
                <a:latin typeface="Arial"/>
                <a:cs typeface="Arial"/>
              </a:rPr>
              <a:t>Ducts</a:t>
            </a:r>
          </a:p>
        </p:txBody>
      </p:sp>
      <p:cxnSp>
        <p:nvCxnSpPr>
          <p:cNvPr id="16" name="Straight Arrow Connector 15"/>
          <p:cNvCxnSpPr>
            <a:stCxn id="23" idx="1"/>
          </p:cNvCxnSpPr>
          <p:nvPr/>
        </p:nvCxnSpPr>
        <p:spPr>
          <a:xfrm flipH="1">
            <a:off x="1994590" y="1065391"/>
            <a:ext cx="1842011" cy="102279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2" idx="0"/>
          </p:cNvCxnSpPr>
          <p:nvPr/>
        </p:nvCxnSpPr>
        <p:spPr>
          <a:xfrm flipH="1" flipV="1">
            <a:off x="724530" y="639242"/>
            <a:ext cx="279984" cy="130405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836601" y="880725"/>
            <a:ext cx="1069561" cy="369332"/>
          </a:xfrm>
          <a:prstGeom prst="rect">
            <a:avLst/>
          </a:prstGeom>
          <a:solidFill>
            <a:schemeClr val="bg1">
              <a:alpha val="60000"/>
            </a:schemeClr>
          </a:solidFill>
        </p:spPr>
        <p:txBody>
          <a:bodyPr wrap="none" rtlCol="0">
            <a:spAutoFit/>
          </a:bodyPr>
          <a:lstStyle/>
          <a:p>
            <a:r>
              <a:rPr lang="en-US" b="1" dirty="0" smtClean="0">
                <a:latin typeface="Arial"/>
                <a:cs typeface="Arial"/>
              </a:rPr>
              <a:t>Lobules</a:t>
            </a:r>
          </a:p>
        </p:txBody>
      </p:sp>
      <p:cxnSp>
        <p:nvCxnSpPr>
          <p:cNvPr id="27" name="Straight Arrow Connector 26"/>
          <p:cNvCxnSpPr>
            <a:stCxn id="23" idx="1"/>
          </p:cNvCxnSpPr>
          <p:nvPr/>
        </p:nvCxnSpPr>
        <p:spPr>
          <a:xfrm flipH="1">
            <a:off x="1841160" y="1065391"/>
            <a:ext cx="1995441" cy="34946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Straight Arrow Connector 28"/>
          <p:cNvCxnSpPr>
            <a:stCxn id="23" idx="1"/>
          </p:cNvCxnSpPr>
          <p:nvPr/>
        </p:nvCxnSpPr>
        <p:spPr>
          <a:xfrm flipH="1" flipV="1">
            <a:off x="1491680" y="946078"/>
            <a:ext cx="2344921" cy="11931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5648502" y="4814189"/>
            <a:ext cx="2014473" cy="180835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481245194"/>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ZenCrossword.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308" y="897290"/>
            <a:ext cx="2521471" cy="3059385"/>
          </a:xfrm>
          <a:prstGeom prst="rect">
            <a:avLst/>
          </a:prstGeom>
        </p:spPr>
      </p:pic>
      <p:pic>
        <p:nvPicPr>
          <p:cNvPr id="5" name="Picture 4" descr="Ze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0" y="222875"/>
            <a:ext cx="5080000" cy="3733800"/>
          </a:xfrm>
          <a:prstGeom prst="rect">
            <a:avLst/>
          </a:prstGeom>
        </p:spPr>
      </p:pic>
      <p:sp>
        <p:nvSpPr>
          <p:cNvPr id="6" name="Title 1"/>
          <p:cNvSpPr>
            <a:spLocks noGrp="1"/>
          </p:cNvSpPr>
          <p:nvPr>
            <p:ph type="title"/>
          </p:nvPr>
        </p:nvSpPr>
        <p:spPr>
          <a:xfrm>
            <a:off x="0" y="0"/>
            <a:ext cx="4990909" cy="1143000"/>
          </a:xfrm>
        </p:spPr>
        <p:txBody>
          <a:bodyPr>
            <a:normAutofit/>
          </a:bodyPr>
          <a:lstStyle/>
          <a:p>
            <a:pPr algn="l"/>
            <a:r>
              <a:rPr lang="en-US" sz="3600" b="1" dirty="0" smtClean="0"/>
              <a:t>Resist the Urge to ID</a:t>
            </a:r>
            <a:endParaRPr lang="en-US" sz="3600" b="1" dirty="0"/>
          </a:p>
        </p:txBody>
      </p:sp>
      <p:sp>
        <p:nvSpPr>
          <p:cNvPr id="7" name="Content Placeholder 2"/>
          <p:cNvSpPr>
            <a:spLocks noGrp="1"/>
          </p:cNvSpPr>
          <p:nvPr>
            <p:ph idx="1"/>
          </p:nvPr>
        </p:nvSpPr>
        <p:spPr>
          <a:xfrm>
            <a:off x="232658" y="4430615"/>
            <a:ext cx="8598705" cy="2142594"/>
          </a:xfrm>
        </p:spPr>
        <p:txBody>
          <a:bodyPr>
            <a:normAutofit lnSpcReduction="10000"/>
          </a:bodyPr>
          <a:lstStyle/>
          <a:p>
            <a:pPr marL="0" indent="0" algn="ctr">
              <a:buNone/>
            </a:pPr>
            <a:endParaRPr lang="en-US" sz="1800" dirty="0" smtClean="0"/>
          </a:p>
          <a:p>
            <a:r>
              <a:rPr lang="en-US" sz="1700" dirty="0" smtClean="0"/>
              <a:t>This is a little paradoxical and very Zen.</a:t>
            </a:r>
          </a:p>
          <a:p>
            <a:r>
              <a:rPr lang="en-US" sz="1700" dirty="0" smtClean="0"/>
              <a:t>You need to have some idea of what it is, so that you  know what details to look for.</a:t>
            </a:r>
          </a:p>
          <a:p>
            <a:r>
              <a:rPr lang="en-US" sz="1700" dirty="0" smtClean="0"/>
              <a:t>But don’t jump to conclusions or you will “see” thing that aren’t there.</a:t>
            </a:r>
          </a:p>
          <a:p>
            <a:r>
              <a:rPr lang="en-US" sz="1700" dirty="0" smtClean="0"/>
              <a:t>You need to achieve the right balance of “knowing - not knowing” so that you are open to truly seeing what is in the slide and not projecting your assumptions onto it.</a:t>
            </a:r>
          </a:p>
          <a:p>
            <a:r>
              <a:rPr lang="en-US" sz="1700" dirty="0" smtClean="0"/>
              <a:t>The same practice will apply to diagnosing patients throughout your career.</a:t>
            </a:r>
            <a:endParaRPr lang="en-US" sz="1800" dirty="0"/>
          </a:p>
        </p:txBody>
      </p:sp>
    </p:spTree>
    <p:extLst>
      <p:ext uri="{BB962C8B-B14F-4D97-AF65-F5344CB8AC3E}">
        <p14:creationId xmlns:p14="http://schemas.microsoft.com/office/powerpoint/2010/main" val="3297608013"/>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actating Breas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5486400" cy="3305286"/>
          </a:xfrm>
          <a:prstGeom prst="rect">
            <a:avLst/>
          </a:prstGeom>
        </p:spPr>
      </p:pic>
      <p:pic>
        <p:nvPicPr>
          <p:cNvPr id="2" name="Picture 1" descr="Prostate_masson.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09428"/>
            <a:ext cx="5486400" cy="3648572"/>
          </a:xfrm>
          <a:prstGeom prst="rect">
            <a:avLst/>
          </a:prstGeom>
        </p:spPr>
      </p:pic>
      <p:sp>
        <p:nvSpPr>
          <p:cNvPr id="4" name="TextBox 3"/>
          <p:cNvSpPr txBox="1"/>
          <p:nvPr/>
        </p:nvSpPr>
        <p:spPr>
          <a:xfrm>
            <a:off x="110809" y="53317"/>
            <a:ext cx="2134343"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Breast - Lactating</a:t>
            </a:r>
          </a:p>
        </p:txBody>
      </p:sp>
      <p:sp>
        <p:nvSpPr>
          <p:cNvPr id="5" name="TextBox 4"/>
          <p:cNvSpPr txBox="1"/>
          <p:nvPr/>
        </p:nvSpPr>
        <p:spPr>
          <a:xfrm>
            <a:off x="3742840" y="3286770"/>
            <a:ext cx="1108334"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Prostate</a:t>
            </a:r>
          </a:p>
        </p:txBody>
      </p:sp>
      <p:sp>
        <p:nvSpPr>
          <p:cNvPr id="15" name="TextBox 14"/>
          <p:cNvSpPr txBox="1"/>
          <p:nvPr/>
        </p:nvSpPr>
        <p:spPr>
          <a:xfrm>
            <a:off x="85240" y="547558"/>
            <a:ext cx="3657600" cy="2246769"/>
          </a:xfrm>
          <a:prstGeom prst="rect">
            <a:avLst/>
          </a:prstGeom>
          <a:solidFill>
            <a:schemeClr val="bg1"/>
          </a:solidFill>
        </p:spPr>
        <p:txBody>
          <a:bodyPr wrap="square" rtlCol="0">
            <a:spAutoFit/>
          </a:bodyPr>
          <a:lstStyle/>
          <a:p>
            <a:pPr marL="285750" indent="-285750">
              <a:buFont typeface="Arial"/>
              <a:buChar char="•"/>
            </a:pPr>
            <a:r>
              <a:rPr lang="en-US" sz="1400" dirty="0" smtClean="0">
                <a:latin typeface="Arial"/>
                <a:cs typeface="Arial"/>
              </a:rPr>
              <a:t>Lobulated organ</a:t>
            </a:r>
          </a:p>
          <a:p>
            <a:pPr marL="285750" indent="-285750">
              <a:buFont typeface="Arial"/>
              <a:buChar char="•"/>
            </a:pPr>
            <a:r>
              <a:rPr lang="en-US" sz="1400" dirty="0" smtClean="0">
                <a:latin typeface="Arial"/>
                <a:cs typeface="Arial"/>
              </a:rPr>
              <a:t>Lobules separated by CT septa with fat</a:t>
            </a:r>
          </a:p>
          <a:p>
            <a:pPr marL="285750" indent="-285750">
              <a:buFont typeface="Arial"/>
              <a:buChar char="•"/>
            </a:pPr>
            <a:r>
              <a:rPr lang="en-US" sz="1400" dirty="0" err="1" smtClean="0">
                <a:latin typeface="Arial"/>
                <a:cs typeface="Arial"/>
              </a:rPr>
              <a:t>Tubulo</a:t>
            </a:r>
            <a:r>
              <a:rPr lang="en-US" sz="1400" dirty="0" smtClean="0">
                <a:latin typeface="Arial"/>
                <a:cs typeface="Arial"/>
              </a:rPr>
              <a:t>-alveolar glands, simple cuboidal, usually filled with colloidal &amp; fatty secretions</a:t>
            </a:r>
          </a:p>
          <a:p>
            <a:pPr marL="285750" indent="-285750">
              <a:buFont typeface="Arial"/>
              <a:buChar char="•"/>
            </a:pPr>
            <a:r>
              <a:rPr lang="en-US" sz="1400" dirty="0" err="1" smtClean="0">
                <a:latin typeface="Arial"/>
                <a:cs typeface="Arial"/>
              </a:rPr>
              <a:t>Intralobular</a:t>
            </a:r>
            <a:r>
              <a:rPr lang="en-US" sz="1400" dirty="0" smtClean="0">
                <a:latin typeface="Arial"/>
                <a:cs typeface="Arial"/>
              </a:rPr>
              <a:t> ducts</a:t>
            </a:r>
          </a:p>
          <a:p>
            <a:pPr marL="285750" indent="-285750">
              <a:buFont typeface="Arial"/>
              <a:buChar char="•"/>
            </a:pPr>
            <a:r>
              <a:rPr lang="en-US" sz="1400" dirty="0" smtClean="0">
                <a:latin typeface="Arial"/>
                <a:cs typeface="Arial"/>
              </a:rPr>
              <a:t>Excretory ducts in septa with stratified cuboidal epithelium = </a:t>
            </a:r>
            <a:r>
              <a:rPr lang="en-US" sz="1400" u="sng" dirty="0" smtClean="0">
                <a:latin typeface="Arial"/>
                <a:cs typeface="Arial"/>
              </a:rPr>
              <a:t>key feature</a:t>
            </a:r>
          </a:p>
          <a:p>
            <a:pPr marL="285750" indent="-285750">
              <a:buFont typeface="Arial"/>
              <a:buChar char="•"/>
            </a:pPr>
            <a:endParaRPr lang="en-US" sz="1400" dirty="0">
              <a:latin typeface="Arial"/>
              <a:cs typeface="Arial"/>
            </a:endParaRPr>
          </a:p>
          <a:p>
            <a:r>
              <a:rPr lang="en-US" sz="1400" dirty="0" smtClean="0">
                <a:latin typeface="Arial"/>
                <a:cs typeface="Arial"/>
              </a:rPr>
              <a:t>ID:  Breast</a:t>
            </a:r>
          </a:p>
        </p:txBody>
      </p:sp>
      <p:sp>
        <p:nvSpPr>
          <p:cNvPr id="17" name="TextBox 16"/>
          <p:cNvSpPr txBox="1"/>
          <p:nvPr/>
        </p:nvSpPr>
        <p:spPr>
          <a:xfrm>
            <a:off x="5405340" y="3442549"/>
            <a:ext cx="3657600" cy="3323987"/>
          </a:xfrm>
          <a:prstGeom prst="rect">
            <a:avLst/>
          </a:prstGeom>
          <a:solidFill>
            <a:schemeClr val="bg1"/>
          </a:solidFill>
        </p:spPr>
        <p:txBody>
          <a:bodyPr wrap="square" rtlCol="0">
            <a:spAutoFit/>
          </a:bodyPr>
          <a:lstStyle/>
          <a:p>
            <a:pPr marL="285750" indent="-285750">
              <a:buFont typeface="Arial"/>
              <a:buChar char="•"/>
            </a:pPr>
            <a:r>
              <a:rPr lang="en-US" sz="1400" dirty="0" smtClean="0">
                <a:latin typeface="Arial"/>
                <a:cs typeface="Arial"/>
              </a:rPr>
              <a:t>Solid organ</a:t>
            </a:r>
          </a:p>
          <a:p>
            <a:pPr marL="285750" indent="-285750">
              <a:buFont typeface="Arial"/>
              <a:buChar char="•"/>
            </a:pPr>
            <a:r>
              <a:rPr lang="en-US" sz="1400" dirty="0" err="1">
                <a:latin typeface="Arial"/>
                <a:cs typeface="Arial"/>
              </a:rPr>
              <a:t>F</a:t>
            </a:r>
            <a:r>
              <a:rPr lang="en-US" sz="1400" dirty="0" err="1" smtClean="0">
                <a:latin typeface="Arial"/>
                <a:cs typeface="Arial"/>
              </a:rPr>
              <a:t>ibromuscular</a:t>
            </a:r>
            <a:r>
              <a:rPr lang="en-US" sz="1400" dirty="0" smtClean="0">
                <a:latin typeface="Arial"/>
                <a:cs typeface="Arial"/>
              </a:rPr>
              <a:t> </a:t>
            </a:r>
            <a:r>
              <a:rPr lang="en-US" sz="1400" dirty="0" err="1" smtClean="0">
                <a:latin typeface="Arial"/>
                <a:cs typeface="Arial"/>
              </a:rPr>
              <a:t>stroma</a:t>
            </a:r>
            <a:r>
              <a:rPr lang="en-US" sz="1400" dirty="0" smtClean="0">
                <a:latin typeface="Arial"/>
                <a:cs typeface="Arial"/>
              </a:rPr>
              <a:t> (interpenetrating smooth muscle and DICT)</a:t>
            </a:r>
          </a:p>
          <a:p>
            <a:pPr marL="285750" indent="-285750">
              <a:buFont typeface="Arial"/>
              <a:buChar char="•"/>
            </a:pPr>
            <a:r>
              <a:rPr lang="en-US" sz="1400" dirty="0" err="1">
                <a:latin typeface="Arial"/>
                <a:cs typeface="Arial"/>
              </a:rPr>
              <a:t>T</a:t>
            </a:r>
            <a:r>
              <a:rPr lang="en-US" sz="1400" dirty="0" err="1" smtClean="0">
                <a:latin typeface="Arial"/>
                <a:cs typeface="Arial"/>
              </a:rPr>
              <a:t>ubulo</a:t>
            </a:r>
            <a:r>
              <a:rPr lang="en-US" sz="1400" dirty="0" smtClean="0">
                <a:latin typeface="Arial"/>
                <a:cs typeface="Arial"/>
              </a:rPr>
              <a:t>-alveolar glands</a:t>
            </a:r>
          </a:p>
          <a:p>
            <a:pPr marL="285750" indent="-285750">
              <a:buFont typeface="Arial"/>
              <a:buChar char="•"/>
            </a:pPr>
            <a:r>
              <a:rPr lang="en-US" sz="1400" dirty="0" smtClean="0">
                <a:latin typeface="Arial"/>
                <a:cs typeface="Arial"/>
              </a:rPr>
              <a:t>Simple/</a:t>
            </a:r>
            <a:r>
              <a:rPr lang="en-US" sz="1400" dirty="0" err="1" smtClean="0">
                <a:latin typeface="Arial"/>
                <a:cs typeface="Arial"/>
              </a:rPr>
              <a:t>pseudostratified</a:t>
            </a:r>
            <a:r>
              <a:rPr lang="en-US" sz="1400" dirty="0" smtClean="0">
                <a:latin typeface="Arial"/>
                <a:cs typeface="Arial"/>
              </a:rPr>
              <a:t> columnar </a:t>
            </a:r>
            <a:r>
              <a:rPr lang="en-US" sz="1400" dirty="0" err="1" smtClean="0">
                <a:latin typeface="Arial"/>
                <a:cs typeface="Arial"/>
              </a:rPr>
              <a:t>epithelum</a:t>
            </a:r>
            <a:endParaRPr lang="en-US" sz="1400" dirty="0" smtClean="0">
              <a:latin typeface="Arial"/>
              <a:cs typeface="Arial"/>
            </a:endParaRPr>
          </a:p>
          <a:p>
            <a:pPr marL="285750" indent="-285750">
              <a:buFont typeface="Arial"/>
              <a:buChar char="•"/>
            </a:pPr>
            <a:r>
              <a:rPr lang="en-US" sz="1400" dirty="0" smtClean="0">
                <a:latin typeface="Arial"/>
                <a:cs typeface="Arial"/>
              </a:rPr>
              <a:t>Lots of smooth muscle</a:t>
            </a:r>
          </a:p>
          <a:p>
            <a:pPr marL="285750" indent="-285750">
              <a:buFont typeface="Arial"/>
              <a:buChar char="•"/>
            </a:pPr>
            <a:r>
              <a:rPr lang="en-US" sz="1400" dirty="0" smtClean="0">
                <a:latin typeface="Arial"/>
                <a:cs typeface="Arial"/>
              </a:rPr>
              <a:t>May see prostatic concretions</a:t>
            </a:r>
          </a:p>
          <a:p>
            <a:pPr marL="285750" indent="-285750">
              <a:buFont typeface="Arial"/>
              <a:buChar char="•"/>
            </a:pPr>
            <a:r>
              <a:rPr lang="en-US" sz="1400" dirty="0" smtClean="0">
                <a:latin typeface="Arial"/>
                <a:cs typeface="Arial"/>
              </a:rPr>
              <a:t>May see ejaculatory ducts, utricle, or urethra</a:t>
            </a:r>
          </a:p>
          <a:p>
            <a:pPr marL="285750" indent="-285750">
              <a:buFont typeface="Arial"/>
              <a:buChar char="•"/>
            </a:pPr>
            <a:r>
              <a:rPr lang="en-US" sz="1400" dirty="0" smtClean="0">
                <a:latin typeface="Arial"/>
                <a:cs typeface="Arial"/>
              </a:rPr>
              <a:t>May see skeletal muscle</a:t>
            </a:r>
          </a:p>
          <a:p>
            <a:pPr marL="285750" indent="-285750">
              <a:buFont typeface="Arial"/>
              <a:buChar char="•"/>
            </a:pPr>
            <a:endParaRPr lang="en-US" sz="1400" dirty="0" smtClean="0">
              <a:latin typeface="Arial"/>
              <a:cs typeface="Arial"/>
            </a:endParaRPr>
          </a:p>
          <a:p>
            <a:pPr marL="285750" indent="-285750">
              <a:buFont typeface="Arial"/>
              <a:buChar char="•"/>
            </a:pPr>
            <a:endParaRPr lang="en-US" sz="1400" dirty="0" smtClean="0">
              <a:latin typeface="Arial"/>
              <a:cs typeface="Arial"/>
            </a:endParaRPr>
          </a:p>
          <a:p>
            <a:pPr marL="285750" indent="-285750">
              <a:buFont typeface="Arial"/>
              <a:buChar char="•"/>
            </a:pPr>
            <a:endParaRPr lang="en-US" sz="1400" dirty="0">
              <a:latin typeface="Arial"/>
              <a:cs typeface="Arial"/>
            </a:endParaRPr>
          </a:p>
          <a:p>
            <a:r>
              <a:rPr lang="en-US" sz="1400" dirty="0" smtClean="0">
                <a:latin typeface="Arial"/>
                <a:cs typeface="Arial"/>
              </a:rPr>
              <a:t>ID:  Prostate</a:t>
            </a:r>
          </a:p>
        </p:txBody>
      </p:sp>
    </p:spTree>
    <p:extLst>
      <p:ext uri="{BB962C8B-B14F-4D97-AF65-F5344CB8AC3E}">
        <p14:creationId xmlns:p14="http://schemas.microsoft.com/office/powerpoint/2010/main" val="328944730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state_Sen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391222"/>
          </a:xfrm>
          <a:prstGeom prst="rect">
            <a:avLst/>
          </a:prstGeom>
          <a:ln>
            <a:solidFill>
              <a:srgbClr val="000000"/>
            </a:solidFill>
          </a:ln>
        </p:spPr>
      </p:pic>
      <p:pic>
        <p:nvPicPr>
          <p:cNvPr id="3" name="Picture 2" descr="Thyro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346732"/>
          </a:xfrm>
          <a:prstGeom prst="rect">
            <a:avLst/>
          </a:prstGeom>
          <a:ln>
            <a:solidFill>
              <a:srgbClr val="000000"/>
            </a:solidFill>
          </a:ln>
        </p:spPr>
      </p:pic>
      <p:sp>
        <p:nvSpPr>
          <p:cNvPr id="4" name="TextBox 3"/>
          <p:cNvSpPr txBox="1"/>
          <p:nvPr/>
        </p:nvSpPr>
        <p:spPr>
          <a:xfrm>
            <a:off x="8479090" y="3085122"/>
            <a:ext cx="656146"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217</a:t>
            </a:r>
          </a:p>
        </p:txBody>
      </p:sp>
      <p:sp>
        <p:nvSpPr>
          <p:cNvPr id="5" name="TextBox 4"/>
          <p:cNvSpPr txBox="1"/>
          <p:nvPr/>
        </p:nvSpPr>
        <p:spPr>
          <a:xfrm>
            <a:off x="0" y="3137306"/>
            <a:ext cx="656146"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282</a:t>
            </a:r>
          </a:p>
        </p:txBody>
      </p:sp>
      <p:sp>
        <p:nvSpPr>
          <p:cNvPr id="7" name="TextBox 6"/>
          <p:cNvSpPr txBox="1"/>
          <p:nvPr/>
        </p:nvSpPr>
        <p:spPr>
          <a:xfrm>
            <a:off x="4165259" y="193388"/>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5</a:t>
            </a:r>
          </a:p>
        </p:txBody>
      </p:sp>
    </p:spTree>
    <p:extLst>
      <p:ext uri="{BB962C8B-B14F-4D97-AF65-F5344CB8AC3E}">
        <p14:creationId xmlns:p14="http://schemas.microsoft.com/office/powerpoint/2010/main" val="4763976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state_Sen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391222"/>
          </a:xfrm>
          <a:prstGeom prst="rect">
            <a:avLst/>
          </a:prstGeom>
          <a:ln>
            <a:solidFill>
              <a:srgbClr val="000000"/>
            </a:solidFill>
          </a:ln>
        </p:spPr>
      </p:pic>
      <p:pic>
        <p:nvPicPr>
          <p:cNvPr id="3" name="Picture 2" descr="Thyro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346732"/>
          </a:xfrm>
          <a:prstGeom prst="rect">
            <a:avLst/>
          </a:prstGeom>
          <a:ln>
            <a:solidFill>
              <a:srgbClr val="000000"/>
            </a:solidFill>
          </a:ln>
        </p:spPr>
      </p:pic>
      <p:pic>
        <p:nvPicPr>
          <p:cNvPr id="4" name="Picture 3" descr="Thyroid_High.png"/>
          <p:cNvPicPr>
            <a:picLocks noChangeAspect="1"/>
          </p:cNvPicPr>
          <p:nvPr/>
        </p:nvPicPr>
        <p:blipFill rotWithShape="1">
          <a:blip r:embed="rId4">
            <a:extLst>
              <a:ext uri="{28A0092B-C50C-407E-A947-70E740481C1C}">
                <a14:useLocalDpi xmlns:a14="http://schemas.microsoft.com/office/drawing/2010/main" val="0"/>
              </a:ext>
            </a:extLst>
          </a:blip>
          <a:srcRect t="7061"/>
          <a:stretch/>
        </p:blipFill>
        <p:spPr>
          <a:xfrm>
            <a:off x="4572000" y="0"/>
            <a:ext cx="4572000" cy="2976830"/>
          </a:xfrm>
          <a:prstGeom prst="rect">
            <a:avLst/>
          </a:prstGeom>
          <a:ln>
            <a:solidFill>
              <a:srgbClr val="000000"/>
            </a:solidFill>
          </a:ln>
        </p:spPr>
      </p:pic>
      <p:pic>
        <p:nvPicPr>
          <p:cNvPr id="5" name="Picture 4" descr="Prostate Hig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4572000" cy="2976830"/>
          </a:xfrm>
          <a:prstGeom prst="rect">
            <a:avLst/>
          </a:prstGeom>
          <a:ln>
            <a:solidFill>
              <a:srgbClr val="000000"/>
            </a:solidFill>
          </a:ln>
        </p:spPr>
      </p:pic>
      <p:sp>
        <p:nvSpPr>
          <p:cNvPr id="6" name="Rectangle 5"/>
          <p:cNvSpPr/>
          <p:nvPr/>
        </p:nvSpPr>
        <p:spPr>
          <a:xfrm>
            <a:off x="2913366" y="3346732"/>
            <a:ext cx="3160804" cy="369332"/>
          </a:xfrm>
          <a:prstGeom prst="rect">
            <a:avLst/>
          </a:prstGeom>
        </p:spPr>
        <p:txBody>
          <a:bodyPr wrap="none">
            <a:spAutoFit/>
          </a:bodyPr>
          <a:lstStyle/>
          <a:p>
            <a:r>
              <a:rPr lang="en-US" b="1" dirty="0" smtClean="0">
                <a:latin typeface="Arial"/>
                <a:cs typeface="Arial"/>
              </a:rPr>
              <a:t>Key Features on Next Slide</a:t>
            </a:r>
            <a:endParaRPr lang="en-US" b="1" dirty="0">
              <a:latin typeface="Arial"/>
              <a:cs typeface="Arial"/>
            </a:endParaRPr>
          </a:p>
        </p:txBody>
      </p:sp>
      <p:sp>
        <p:nvSpPr>
          <p:cNvPr id="7" name="TextBox 6"/>
          <p:cNvSpPr txBox="1"/>
          <p:nvPr/>
        </p:nvSpPr>
        <p:spPr>
          <a:xfrm>
            <a:off x="4165259" y="193388"/>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5</a:t>
            </a:r>
          </a:p>
        </p:txBody>
      </p:sp>
    </p:spTree>
    <p:extLst>
      <p:ext uri="{BB962C8B-B14F-4D97-AF65-F5344CB8AC3E}">
        <p14:creationId xmlns:p14="http://schemas.microsoft.com/office/powerpoint/2010/main" val="189726922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childTnLst>
                                </p:cTn>
                              </p:par>
                              <p:par>
                                <p:cTn id="13" presetID="0" presetClass="path" presetSubtype="0" accel="50000" decel="50000" fill="hold" nodeType="withEffect">
                                  <p:stCondLst>
                                    <p:cond delay="0"/>
                                  </p:stCondLst>
                                  <p:childTnLst>
                                    <p:animMotion origin="layout" path="M -1.5932E-6 -6.22484E-6 L 0.00972 0.56673 " pathEditMode="relative" ptsTypes="AA">
                                      <p:cBhvr>
                                        <p:cTn id="14" dur="2000" fill="hold"/>
                                        <p:tgtEl>
                                          <p:spTgt spid="5"/>
                                        </p:tgtEl>
                                        <p:attrNameLst>
                                          <p:attrName>ppt_x</p:attrName>
                                          <p:attrName>ppt_y</p:attrName>
                                        </p:attrNameLst>
                                      </p:cBhvr>
                                    </p:animMotion>
                                  </p:childTnLst>
                                </p:cTn>
                              </p:par>
                              <p:par>
                                <p:cTn id="15" presetID="0" presetClass="path" presetSubtype="0" accel="50000" decel="50000" fill="hold" nodeType="withEffect">
                                  <p:stCondLst>
                                    <p:cond delay="0"/>
                                  </p:stCondLst>
                                  <p:childTnLst>
                                    <p:animMotion origin="layout" path="M -0.00069 2.37104E-6 L 0.00052 0.56697 " pathEditMode="relative" ptsTypes="AA">
                                      <p:cBhvr>
                                        <p:cTn id="16" dur="2000" fill="hold"/>
                                        <p:tgtEl>
                                          <p:spTgt spid="4"/>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ppt_w</p:attrName>
                                        </p:attrNameLst>
                                      </p:cBhvr>
                                      <p:tavLst>
                                        <p:tav tm="0">
                                          <p:val>
                                            <p:fltVal val="0"/>
                                          </p:val>
                                        </p:tav>
                                        <p:tav tm="100000">
                                          <p:val>
                                            <p:strVal val="#ppt_w"/>
                                          </p:val>
                                        </p:tav>
                                      </p:tavLst>
                                    </p:anim>
                                    <p:anim calcmode="lin" valueType="num">
                                      <p:cBhvr>
                                        <p:cTn id="22"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state_Sen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391222"/>
          </a:xfrm>
          <a:prstGeom prst="rect">
            <a:avLst/>
          </a:prstGeom>
          <a:ln>
            <a:solidFill>
              <a:srgbClr val="000000"/>
            </a:solidFill>
          </a:ln>
        </p:spPr>
      </p:pic>
      <p:pic>
        <p:nvPicPr>
          <p:cNvPr id="3" name="Picture 2" descr="Thyro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346732"/>
          </a:xfrm>
          <a:prstGeom prst="rect">
            <a:avLst/>
          </a:prstGeom>
          <a:ln>
            <a:solidFill>
              <a:srgbClr val="000000"/>
            </a:solidFill>
          </a:ln>
        </p:spPr>
      </p:pic>
      <p:pic>
        <p:nvPicPr>
          <p:cNvPr id="4" name="Picture 3" descr="Thyroid_High.png"/>
          <p:cNvPicPr>
            <a:picLocks noChangeAspect="1"/>
          </p:cNvPicPr>
          <p:nvPr/>
        </p:nvPicPr>
        <p:blipFill rotWithShape="1">
          <a:blip r:embed="rId4">
            <a:extLst>
              <a:ext uri="{28A0092B-C50C-407E-A947-70E740481C1C}">
                <a14:useLocalDpi xmlns:a14="http://schemas.microsoft.com/office/drawing/2010/main" val="0"/>
              </a:ext>
            </a:extLst>
          </a:blip>
          <a:srcRect t="7061"/>
          <a:stretch/>
        </p:blipFill>
        <p:spPr>
          <a:xfrm>
            <a:off x="4572000" y="3881170"/>
            <a:ext cx="4572000" cy="2976830"/>
          </a:xfrm>
          <a:prstGeom prst="rect">
            <a:avLst/>
          </a:prstGeom>
          <a:ln>
            <a:solidFill>
              <a:srgbClr val="000000"/>
            </a:solidFill>
          </a:ln>
        </p:spPr>
      </p:pic>
      <p:pic>
        <p:nvPicPr>
          <p:cNvPr id="5" name="Picture 4" descr="Prostate Hig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81170"/>
            <a:ext cx="4572000" cy="2976830"/>
          </a:xfrm>
          <a:prstGeom prst="rect">
            <a:avLst/>
          </a:prstGeom>
          <a:ln>
            <a:solidFill>
              <a:srgbClr val="000000"/>
            </a:solidFill>
          </a:ln>
        </p:spPr>
      </p:pic>
      <p:sp>
        <p:nvSpPr>
          <p:cNvPr id="8" name="TextBox 7"/>
          <p:cNvSpPr txBox="1"/>
          <p:nvPr/>
        </p:nvSpPr>
        <p:spPr>
          <a:xfrm>
            <a:off x="6145721" y="1321254"/>
            <a:ext cx="1108334" cy="369332"/>
          </a:xfrm>
          <a:prstGeom prst="rect">
            <a:avLst/>
          </a:prstGeom>
          <a:solidFill>
            <a:schemeClr val="bg1">
              <a:alpha val="60000"/>
            </a:schemeClr>
          </a:solidFill>
        </p:spPr>
        <p:txBody>
          <a:bodyPr wrap="none" rtlCol="0">
            <a:spAutoFit/>
          </a:bodyPr>
          <a:lstStyle/>
          <a:p>
            <a:r>
              <a:rPr lang="en-US" b="1" dirty="0" smtClean="0">
                <a:latin typeface="Arial"/>
                <a:cs typeface="Arial"/>
              </a:rPr>
              <a:t>Follicles</a:t>
            </a:r>
          </a:p>
        </p:txBody>
      </p:sp>
      <p:sp>
        <p:nvSpPr>
          <p:cNvPr id="14" name="TextBox 13"/>
          <p:cNvSpPr txBox="1"/>
          <p:nvPr/>
        </p:nvSpPr>
        <p:spPr>
          <a:xfrm>
            <a:off x="6639173" y="4561732"/>
            <a:ext cx="1915684" cy="369332"/>
          </a:xfrm>
          <a:prstGeom prst="rect">
            <a:avLst/>
          </a:prstGeom>
          <a:solidFill>
            <a:schemeClr val="bg1">
              <a:alpha val="60000"/>
            </a:schemeClr>
          </a:solidFill>
        </p:spPr>
        <p:txBody>
          <a:bodyPr wrap="none" rtlCol="0">
            <a:spAutoFit/>
          </a:bodyPr>
          <a:lstStyle/>
          <a:p>
            <a:r>
              <a:rPr lang="en-US" b="1" dirty="0" smtClean="0">
                <a:latin typeface="Arial"/>
                <a:cs typeface="Arial"/>
              </a:rPr>
              <a:t>Uniform Colloid</a:t>
            </a:r>
          </a:p>
        </p:txBody>
      </p:sp>
      <p:cxnSp>
        <p:nvCxnSpPr>
          <p:cNvPr id="15" name="Straight Arrow Connector 14"/>
          <p:cNvCxnSpPr>
            <a:stCxn id="14" idx="2"/>
          </p:cNvCxnSpPr>
          <p:nvPr/>
        </p:nvCxnSpPr>
        <p:spPr>
          <a:xfrm flipH="1">
            <a:off x="6461112" y="4931064"/>
            <a:ext cx="1135903" cy="42668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01975" y="6292985"/>
            <a:ext cx="1890436" cy="369332"/>
          </a:xfrm>
          <a:prstGeom prst="rect">
            <a:avLst/>
          </a:prstGeom>
          <a:solidFill>
            <a:schemeClr val="bg1">
              <a:alpha val="60000"/>
            </a:schemeClr>
          </a:solidFill>
        </p:spPr>
        <p:txBody>
          <a:bodyPr wrap="none" rtlCol="0">
            <a:spAutoFit/>
          </a:bodyPr>
          <a:lstStyle/>
          <a:p>
            <a:r>
              <a:rPr lang="en-US" b="1" dirty="0" smtClean="0">
                <a:latin typeface="Arial"/>
                <a:cs typeface="Arial"/>
              </a:rPr>
              <a:t>Smooth Muscle</a:t>
            </a:r>
          </a:p>
        </p:txBody>
      </p:sp>
      <p:cxnSp>
        <p:nvCxnSpPr>
          <p:cNvPr id="18" name="Straight Arrow Connector 17"/>
          <p:cNvCxnSpPr>
            <a:stCxn id="16" idx="0"/>
          </p:cNvCxnSpPr>
          <p:nvPr/>
        </p:nvCxnSpPr>
        <p:spPr>
          <a:xfrm flipH="1" flipV="1">
            <a:off x="1043067" y="5565666"/>
            <a:ext cx="404126" cy="72731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1819071" y="4192400"/>
            <a:ext cx="2506628" cy="369332"/>
          </a:xfrm>
          <a:prstGeom prst="rect">
            <a:avLst/>
          </a:prstGeom>
          <a:solidFill>
            <a:schemeClr val="bg1">
              <a:alpha val="60000"/>
            </a:schemeClr>
          </a:solidFill>
        </p:spPr>
        <p:txBody>
          <a:bodyPr wrap="none" rtlCol="0">
            <a:spAutoFit/>
          </a:bodyPr>
          <a:lstStyle/>
          <a:p>
            <a:r>
              <a:rPr lang="en-US" b="1" dirty="0" smtClean="0">
                <a:latin typeface="Arial"/>
                <a:cs typeface="Arial"/>
              </a:rPr>
              <a:t>Lamellar concretions</a:t>
            </a:r>
          </a:p>
        </p:txBody>
      </p:sp>
      <p:cxnSp>
        <p:nvCxnSpPr>
          <p:cNvPr id="23" name="Straight Arrow Connector 22"/>
          <p:cNvCxnSpPr>
            <a:stCxn id="20" idx="2"/>
          </p:cNvCxnSpPr>
          <p:nvPr/>
        </p:nvCxnSpPr>
        <p:spPr>
          <a:xfrm flipH="1">
            <a:off x="2795835" y="4561732"/>
            <a:ext cx="276550" cy="79601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1043067" y="2781570"/>
            <a:ext cx="2698688" cy="369332"/>
          </a:xfrm>
          <a:prstGeom prst="rect">
            <a:avLst/>
          </a:prstGeom>
          <a:solidFill>
            <a:schemeClr val="bg1">
              <a:alpha val="60000"/>
            </a:schemeClr>
          </a:solidFill>
        </p:spPr>
        <p:txBody>
          <a:bodyPr wrap="none" rtlCol="0">
            <a:spAutoFit/>
          </a:bodyPr>
          <a:lstStyle/>
          <a:p>
            <a:r>
              <a:rPr lang="en-US" b="1" dirty="0" smtClean="0">
                <a:latin typeface="Arial"/>
                <a:cs typeface="Arial"/>
              </a:rPr>
              <a:t>Fibro-muscular </a:t>
            </a:r>
            <a:r>
              <a:rPr lang="en-US" b="1" dirty="0" err="1" smtClean="0">
                <a:latin typeface="Arial"/>
                <a:cs typeface="Arial"/>
              </a:rPr>
              <a:t>stroma</a:t>
            </a:r>
            <a:endParaRPr lang="en-US" b="1" dirty="0" smtClean="0">
              <a:latin typeface="Arial"/>
              <a:cs typeface="Arial"/>
            </a:endParaRPr>
          </a:p>
        </p:txBody>
      </p:sp>
      <p:sp>
        <p:nvSpPr>
          <p:cNvPr id="33" name="TextBox 32"/>
          <p:cNvSpPr txBox="1"/>
          <p:nvPr/>
        </p:nvSpPr>
        <p:spPr>
          <a:xfrm>
            <a:off x="1718566" y="1136588"/>
            <a:ext cx="1890261" cy="369332"/>
          </a:xfrm>
          <a:prstGeom prst="rect">
            <a:avLst/>
          </a:prstGeom>
          <a:solidFill>
            <a:schemeClr val="bg1">
              <a:alpha val="60000"/>
            </a:schemeClr>
          </a:solidFill>
        </p:spPr>
        <p:txBody>
          <a:bodyPr wrap="none" rtlCol="0">
            <a:spAutoFit/>
          </a:bodyPr>
          <a:lstStyle/>
          <a:p>
            <a:r>
              <a:rPr lang="en-US" b="1" dirty="0" err="1" smtClean="0">
                <a:latin typeface="Arial"/>
                <a:cs typeface="Arial"/>
              </a:rPr>
              <a:t>Tubulo</a:t>
            </a:r>
            <a:r>
              <a:rPr lang="en-US" b="1" dirty="0" smtClean="0">
                <a:latin typeface="Arial"/>
                <a:cs typeface="Arial"/>
              </a:rPr>
              <a:t>-alveolar</a:t>
            </a:r>
          </a:p>
        </p:txBody>
      </p:sp>
      <p:sp>
        <p:nvSpPr>
          <p:cNvPr id="17" name="TextBox 16"/>
          <p:cNvSpPr txBox="1"/>
          <p:nvPr/>
        </p:nvSpPr>
        <p:spPr>
          <a:xfrm>
            <a:off x="4165259" y="193388"/>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5</a:t>
            </a:r>
          </a:p>
        </p:txBody>
      </p:sp>
    </p:spTree>
    <p:extLst>
      <p:ext uri="{BB962C8B-B14F-4D97-AF65-F5344CB8AC3E}">
        <p14:creationId xmlns:p14="http://schemas.microsoft.com/office/powerpoint/2010/main" val="2529472126"/>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rostate_Senil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3391222"/>
          </a:xfrm>
          <a:prstGeom prst="rect">
            <a:avLst/>
          </a:prstGeom>
          <a:ln>
            <a:solidFill>
              <a:srgbClr val="000000"/>
            </a:solidFill>
          </a:ln>
        </p:spPr>
      </p:pic>
      <p:pic>
        <p:nvPicPr>
          <p:cNvPr id="3" name="Picture 2" descr="Thyroi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3346732"/>
          </a:xfrm>
          <a:prstGeom prst="rect">
            <a:avLst/>
          </a:prstGeom>
          <a:ln>
            <a:solidFill>
              <a:srgbClr val="000000"/>
            </a:solidFill>
          </a:ln>
        </p:spPr>
      </p:pic>
      <p:sp>
        <p:nvSpPr>
          <p:cNvPr id="6" name="TextBox 5"/>
          <p:cNvSpPr txBox="1"/>
          <p:nvPr/>
        </p:nvSpPr>
        <p:spPr>
          <a:xfrm>
            <a:off x="4871635" y="1039000"/>
            <a:ext cx="4011271" cy="1815882"/>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Solid organ with CT capsule</a:t>
            </a:r>
          </a:p>
          <a:p>
            <a:pPr marL="285750" indent="-285750">
              <a:buFont typeface="Arial"/>
              <a:buChar char="•"/>
            </a:pPr>
            <a:r>
              <a:rPr lang="en-US" sz="1400" dirty="0" err="1" smtClean="0">
                <a:latin typeface="Arial"/>
                <a:cs typeface="Arial"/>
              </a:rPr>
              <a:t>Folicles</a:t>
            </a:r>
            <a:r>
              <a:rPr lang="en-US" sz="1400" dirty="0">
                <a:latin typeface="Arial"/>
                <a:cs typeface="Arial"/>
              </a:rPr>
              <a:t> </a:t>
            </a:r>
            <a:r>
              <a:rPr lang="en-US" sz="1400" dirty="0" smtClean="0">
                <a:latin typeface="Arial"/>
                <a:cs typeface="Arial"/>
              </a:rPr>
              <a:t>(no longitudinal tubes) filled with colloid, ~cuboidal cells</a:t>
            </a:r>
          </a:p>
          <a:p>
            <a:pPr marL="285750" indent="-285750">
              <a:buFont typeface="Arial"/>
              <a:buChar char="•"/>
            </a:pPr>
            <a:r>
              <a:rPr lang="en-US" sz="1400" dirty="0" err="1" smtClean="0">
                <a:latin typeface="Arial"/>
                <a:cs typeface="Arial"/>
              </a:rPr>
              <a:t>Parafollicular</a:t>
            </a:r>
            <a:r>
              <a:rPr lang="en-US" sz="1400" dirty="0" smtClean="0">
                <a:latin typeface="Arial"/>
                <a:cs typeface="Arial"/>
              </a:rPr>
              <a:t> C cells</a:t>
            </a:r>
          </a:p>
          <a:p>
            <a:pPr marL="285750" indent="-285750">
              <a:buFont typeface="Arial"/>
              <a:buChar char="•"/>
            </a:pPr>
            <a:r>
              <a:rPr lang="en-US" sz="1400" dirty="0" smtClean="0">
                <a:latin typeface="Arial"/>
                <a:cs typeface="Arial"/>
              </a:rPr>
              <a:t>Highly vascularized, no ducts = endocrine</a:t>
            </a:r>
          </a:p>
          <a:p>
            <a:pPr marL="285750" indent="-285750">
              <a:buFont typeface="Arial"/>
              <a:buChar char="•"/>
            </a:pPr>
            <a:r>
              <a:rPr lang="en-US" sz="1400" dirty="0" smtClean="0">
                <a:latin typeface="Arial"/>
                <a:cs typeface="Arial"/>
              </a:rPr>
              <a:t>May see adjacent parathyroid</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Thyroid</a:t>
            </a:r>
          </a:p>
        </p:txBody>
      </p:sp>
      <p:sp>
        <p:nvSpPr>
          <p:cNvPr id="7" name="TextBox 6"/>
          <p:cNvSpPr txBox="1"/>
          <p:nvPr/>
        </p:nvSpPr>
        <p:spPr>
          <a:xfrm>
            <a:off x="323908" y="44791"/>
            <a:ext cx="2044963"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Prostate – Senile</a:t>
            </a:r>
          </a:p>
        </p:txBody>
      </p:sp>
      <p:sp>
        <p:nvSpPr>
          <p:cNvPr id="8" name="TextBox 7"/>
          <p:cNvSpPr txBox="1"/>
          <p:nvPr/>
        </p:nvSpPr>
        <p:spPr>
          <a:xfrm>
            <a:off x="5105808" y="75369"/>
            <a:ext cx="1031014"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Thyroid</a:t>
            </a:r>
          </a:p>
        </p:txBody>
      </p:sp>
      <p:sp>
        <p:nvSpPr>
          <p:cNvPr id="9" name="TextBox 8"/>
          <p:cNvSpPr txBox="1"/>
          <p:nvPr/>
        </p:nvSpPr>
        <p:spPr>
          <a:xfrm>
            <a:off x="4165259" y="193388"/>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5</a:t>
            </a:r>
          </a:p>
        </p:txBody>
      </p:sp>
      <p:pic>
        <p:nvPicPr>
          <p:cNvPr id="10" name="Picture 9" descr="Thyroid_High.png"/>
          <p:cNvPicPr>
            <a:picLocks noChangeAspect="1"/>
          </p:cNvPicPr>
          <p:nvPr/>
        </p:nvPicPr>
        <p:blipFill rotWithShape="1">
          <a:blip r:embed="rId4">
            <a:extLst>
              <a:ext uri="{28A0092B-C50C-407E-A947-70E740481C1C}">
                <a14:useLocalDpi xmlns:a14="http://schemas.microsoft.com/office/drawing/2010/main" val="0"/>
              </a:ext>
            </a:extLst>
          </a:blip>
          <a:srcRect t="7061"/>
          <a:stretch/>
        </p:blipFill>
        <p:spPr>
          <a:xfrm>
            <a:off x="4572000" y="3881170"/>
            <a:ext cx="4572000" cy="2976830"/>
          </a:xfrm>
          <a:prstGeom prst="rect">
            <a:avLst/>
          </a:prstGeom>
          <a:ln>
            <a:solidFill>
              <a:srgbClr val="000000"/>
            </a:solidFill>
          </a:ln>
        </p:spPr>
      </p:pic>
      <p:pic>
        <p:nvPicPr>
          <p:cNvPr id="11" name="Picture 10" descr="Prostate High.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881170"/>
            <a:ext cx="4572000" cy="2976830"/>
          </a:xfrm>
          <a:prstGeom prst="rect">
            <a:avLst/>
          </a:prstGeom>
          <a:ln>
            <a:solidFill>
              <a:srgbClr val="000000"/>
            </a:solidFill>
          </a:ln>
        </p:spPr>
      </p:pic>
    </p:spTree>
    <p:extLst>
      <p:ext uri="{BB962C8B-B14F-4D97-AF65-F5344CB8AC3E}">
        <p14:creationId xmlns:p14="http://schemas.microsoft.com/office/powerpoint/2010/main" val="328336510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yroid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954316"/>
          </a:xfrm>
          <a:prstGeom prst="rect">
            <a:avLst/>
          </a:prstGeom>
          <a:ln>
            <a:solidFill>
              <a:srgbClr val="000000"/>
            </a:solidFill>
          </a:ln>
        </p:spPr>
      </p:pic>
      <p:pic>
        <p:nvPicPr>
          <p:cNvPr id="6" name="Picture 5" descr="Brea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2936117"/>
          </a:xfrm>
          <a:prstGeom prst="rect">
            <a:avLst/>
          </a:prstGeom>
          <a:ln>
            <a:solidFill>
              <a:srgbClr val="000000"/>
            </a:solidFill>
          </a:ln>
        </p:spPr>
      </p:pic>
      <p:sp>
        <p:nvSpPr>
          <p:cNvPr id="7" name="TextBox 6"/>
          <p:cNvSpPr txBox="1"/>
          <p:nvPr/>
        </p:nvSpPr>
        <p:spPr>
          <a:xfrm>
            <a:off x="8190988" y="2674507"/>
            <a:ext cx="948134" cy="253916"/>
          </a:xfrm>
          <a:prstGeom prst="rect">
            <a:avLst/>
          </a:prstGeom>
          <a:solidFill>
            <a:schemeClr val="bg1">
              <a:alpha val="60000"/>
            </a:schemeClr>
          </a:solidFill>
        </p:spPr>
        <p:txBody>
          <a:bodyPr wrap="none" rtlCol="0">
            <a:spAutoFit/>
          </a:bodyPr>
          <a:lstStyle/>
          <a:p>
            <a:r>
              <a:rPr lang="en-US" sz="1050" dirty="0" err="1" smtClean="0">
                <a:latin typeface="Arial"/>
                <a:cs typeface="Arial"/>
              </a:rPr>
              <a:t>NB_Rev</a:t>
            </a:r>
            <a:r>
              <a:rPr lang="en-US" sz="1050" dirty="0" smtClean="0">
                <a:latin typeface="Arial"/>
                <a:cs typeface="Arial"/>
              </a:rPr>
              <a:t> 153</a:t>
            </a:r>
          </a:p>
        </p:txBody>
      </p:sp>
      <p:sp>
        <p:nvSpPr>
          <p:cNvPr id="8" name="TextBox 7"/>
          <p:cNvSpPr txBox="1"/>
          <p:nvPr/>
        </p:nvSpPr>
        <p:spPr>
          <a:xfrm>
            <a:off x="39971" y="2682201"/>
            <a:ext cx="641221" cy="253916"/>
          </a:xfrm>
          <a:prstGeom prst="rect">
            <a:avLst/>
          </a:prstGeom>
          <a:solidFill>
            <a:schemeClr val="bg1">
              <a:alpha val="60000"/>
            </a:schemeClr>
          </a:solidFill>
        </p:spPr>
        <p:txBody>
          <a:bodyPr wrap="none" rtlCol="0">
            <a:spAutoFit/>
          </a:bodyPr>
          <a:lstStyle/>
          <a:p>
            <a:r>
              <a:rPr lang="en-US" sz="1050" dirty="0" smtClean="0">
                <a:latin typeface="Arial"/>
                <a:cs typeface="Arial"/>
              </a:rPr>
              <a:t>DU 052</a:t>
            </a:r>
          </a:p>
        </p:txBody>
      </p:sp>
      <p:sp>
        <p:nvSpPr>
          <p:cNvPr id="9" name="Rectangle 8"/>
          <p:cNvSpPr/>
          <p:nvPr/>
        </p:nvSpPr>
        <p:spPr>
          <a:xfrm>
            <a:off x="2913366" y="3346732"/>
            <a:ext cx="3160804" cy="369332"/>
          </a:xfrm>
          <a:prstGeom prst="rect">
            <a:avLst/>
          </a:prstGeom>
        </p:spPr>
        <p:txBody>
          <a:bodyPr wrap="none">
            <a:spAutoFit/>
          </a:bodyPr>
          <a:lstStyle/>
          <a:p>
            <a:r>
              <a:rPr lang="en-US" b="1" dirty="0" smtClean="0">
                <a:latin typeface="Arial"/>
                <a:cs typeface="Arial"/>
              </a:rPr>
              <a:t>Key Features on Next Slide</a:t>
            </a:r>
            <a:endParaRPr lang="en-US" b="1" dirty="0">
              <a:latin typeface="Arial"/>
              <a:cs typeface="Arial"/>
            </a:endParaRPr>
          </a:p>
        </p:txBody>
      </p:sp>
      <p:sp>
        <p:nvSpPr>
          <p:cNvPr id="11" name="TextBox 10"/>
          <p:cNvSpPr txBox="1"/>
          <p:nvPr/>
        </p:nvSpPr>
        <p:spPr>
          <a:xfrm>
            <a:off x="4170017" y="562720"/>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6</a:t>
            </a:r>
          </a:p>
        </p:txBody>
      </p:sp>
    </p:spTree>
    <p:extLst>
      <p:ext uri="{BB962C8B-B14F-4D97-AF65-F5344CB8AC3E}">
        <p14:creationId xmlns:p14="http://schemas.microsoft.com/office/powerpoint/2010/main" val="142028099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hyroid 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572000" cy="2954316"/>
          </a:xfrm>
          <a:prstGeom prst="rect">
            <a:avLst/>
          </a:prstGeom>
          <a:ln>
            <a:solidFill>
              <a:srgbClr val="000000"/>
            </a:solidFill>
          </a:ln>
        </p:spPr>
      </p:pic>
      <p:pic>
        <p:nvPicPr>
          <p:cNvPr id="6" name="Picture 5" descr="Breas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0" y="0"/>
            <a:ext cx="4572000" cy="2936117"/>
          </a:xfrm>
          <a:prstGeom prst="rect">
            <a:avLst/>
          </a:prstGeom>
          <a:ln>
            <a:solidFill>
              <a:srgbClr val="000000"/>
            </a:solidFill>
          </a:ln>
        </p:spPr>
      </p:pic>
      <p:sp>
        <p:nvSpPr>
          <p:cNvPr id="5" name="TextBox 4"/>
          <p:cNvSpPr txBox="1"/>
          <p:nvPr/>
        </p:nvSpPr>
        <p:spPr>
          <a:xfrm>
            <a:off x="116124" y="75369"/>
            <a:ext cx="1031014"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Thyroid</a:t>
            </a:r>
          </a:p>
        </p:txBody>
      </p:sp>
      <p:sp>
        <p:nvSpPr>
          <p:cNvPr id="7" name="TextBox 6"/>
          <p:cNvSpPr txBox="1"/>
          <p:nvPr/>
        </p:nvSpPr>
        <p:spPr>
          <a:xfrm>
            <a:off x="88773" y="1202774"/>
            <a:ext cx="1108334" cy="369332"/>
          </a:xfrm>
          <a:prstGeom prst="rect">
            <a:avLst/>
          </a:prstGeom>
          <a:solidFill>
            <a:schemeClr val="bg1">
              <a:alpha val="60000"/>
            </a:schemeClr>
          </a:solidFill>
        </p:spPr>
        <p:txBody>
          <a:bodyPr wrap="none" rtlCol="0">
            <a:spAutoFit/>
          </a:bodyPr>
          <a:lstStyle/>
          <a:p>
            <a:r>
              <a:rPr lang="en-US" b="1" dirty="0" smtClean="0">
                <a:latin typeface="Arial"/>
                <a:cs typeface="Arial"/>
              </a:rPr>
              <a:t>Follicles</a:t>
            </a:r>
          </a:p>
        </p:txBody>
      </p:sp>
      <p:sp>
        <p:nvSpPr>
          <p:cNvPr id="8" name="TextBox 7"/>
          <p:cNvSpPr txBox="1"/>
          <p:nvPr/>
        </p:nvSpPr>
        <p:spPr>
          <a:xfrm>
            <a:off x="4692133" y="95070"/>
            <a:ext cx="903200"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Breast</a:t>
            </a:r>
          </a:p>
        </p:txBody>
      </p:sp>
      <p:sp>
        <p:nvSpPr>
          <p:cNvPr id="9" name="TextBox 8"/>
          <p:cNvSpPr txBox="1"/>
          <p:nvPr/>
        </p:nvSpPr>
        <p:spPr>
          <a:xfrm>
            <a:off x="4692133" y="1202774"/>
            <a:ext cx="1890261" cy="369332"/>
          </a:xfrm>
          <a:prstGeom prst="rect">
            <a:avLst/>
          </a:prstGeom>
          <a:solidFill>
            <a:schemeClr val="bg1">
              <a:alpha val="60000"/>
            </a:schemeClr>
          </a:solidFill>
        </p:spPr>
        <p:txBody>
          <a:bodyPr wrap="none" rtlCol="0">
            <a:spAutoFit/>
          </a:bodyPr>
          <a:lstStyle/>
          <a:p>
            <a:r>
              <a:rPr lang="en-US" b="1" dirty="0" err="1" smtClean="0">
                <a:latin typeface="Arial"/>
                <a:cs typeface="Arial"/>
              </a:rPr>
              <a:t>Tubulo</a:t>
            </a:r>
            <a:r>
              <a:rPr lang="en-US" b="1" dirty="0" smtClean="0">
                <a:latin typeface="Arial"/>
                <a:cs typeface="Arial"/>
              </a:rPr>
              <a:t>-alveolar</a:t>
            </a:r>
          </a:p>
        </p:txBody>
      </p:sp>
      <p:sp>
        <p:nvSpPr>
          <p:cNvPr id="10" name="TextBox 9"/>
          <p:cNvSpPr txBox="1"/>
          <p:nvPr/>
        </p:nvSpPr>
        <p:spPr>
          <a:xfrm>
            <a:off x="5448692" y="2283660"/>
            <a:ext cx="697627" cy="369332"/>
          </a:xfrm>
          <a:prstGeom prst="rect">
            <a:avLst/>
          </a:prstGeom>
          <a:solidFill>
            <a:schemeClr val="bg1">
              <a:alpha val="60000"/>
            </a:schemeClr>
          </a:solidFill>
        </p:spPr>
        <p:txBody>
          <a:bodyPr wrap="none" rtlCol="0">
            <a:spAutoFit/>
          </a:bodyPr>
          <a:lstStyle/>
          <a:p>
            <a:r>
              <a:rPr lang="en-US" b="1" dirty="0" smtClean="0">
                <a:latin typeface="Arial"/>
                <a:cs typeface="Arial"/>
              </a:rPr>
              <a:t>Duct</a:t>
            </a:r>
          </a:p>
        </p:txBody>
      </p:sp>
      <p:cxnSp>
        <p:nvCxnSpPr>
          <p:cNvPr id="3" name="Straight Arrow Connector 2"/>
          <p:cNvCxnSpPr/>
          <p:nvPr/>
        </p:nvCxnSpPr>
        <p:spPr>
          <a:xfrm flipV="1">
            <a:off x="6146319" y="1756441"/>
            <a:ext cx="1230126" cy="72059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6313330" y="65253"/>
            <a:ext cx="2455007" cy="369332"/>
          </a:xfrm>
          <a:prstGeom prst="rect">
            <a:avLst/>
          </a:prstGeom>
          <a:solidFill>
            <a:schemeClr val="bg1">
              <a:alpha val="60000"/>
            </a:schemeClr>
          </a:solidFill>
        </p:spPr>
        <p:txBody>
          <a:bodyPr wrap="none" rtlCol="0">
            <a:spAutoFit/>
          </a:bodyPr>
          <a:lstStyle/>
          <a:p>
            <a:r>
              <a:rPr lang="en-US" b="1" dirty="0" smtClean="0">
                <a:latin typeface="Arial"/>
                <a:cs typeface="Arial"/>
              </a:rPr>
              <a:t>Lipid-rich</a:t>
            </a:r>
            <a:r>
              <a:rPr lang="en-US" b="1" dirty="0">
                <a:latin typeface="Arial"/>
                <a:cs typeface="Arial"/>
              </a:rPr>
              <a:t> </a:t>
            </a:r>
            <a:r>
              <a:rPr lang="en-US" b="1" dirty="0" smtClean="0">
                <a:latin typeface="Arial"/>
                <a:cs typeface="Arial"/>
              </a:rPr>
              <a:t>secretions</a:t>
            </a:r>
          </a:p>
        </p:txBody>
      </p:sp>
      <p:cxnSp>
        <p:nvCxnSpPr>
          <p:cNvPr id="13" name="Straight Arrow Connector 12"/>
          <p:cNvCxnSpPr>
            <a:stCxn id="11" idx="1"/>
          </p:cNvCxnSpPr>
          <p:nvPr/>
        </p:nvCxnSpPr>
        <p:spPr>
          <a:xfrm flipH="1">
            <a:off x="5899355" y="249919"/>
            <a:ext cx="413975" cy="53764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2503518" y="464401"/>
            <a:ext cx="1133581" cy="646331"/>
          </a:xfrm>
          <a:prstGeom prst="rect">
            <a:avLst/>
          </a:prstGeom>
          <a:solidFill>
            <a:schemeClr val="bg1">
              <a:alpha val="60000"/>
            </a:schemeClr>
          </a:solidFill>
        </p:spPr>
        <p:txBody>
          <a:bodyPr wrap="none" rtlCol="0">
            <a:spAutoFit/>
          </a:bodyPr>
          <a:lstStyle/>
          <a:p>
            <a:r>
              <a:rPr lang="en-US" b="1" dirty="0" smtClean="0">
                <a:latin typeface="Arial"/>
                <a:cs typeface="Arial"/>
              </a:rPr>
              <a:t>Colloid</a:t>
            </a:r>
          </a:p>
          <a:p>
            <a:r>
              <a:rPr lang="en-US" b="1" dirty="0" smtClean="0">
                <a:latin typeface="Arial"/>
                <a:cs typeface="Arial"/>
              </a:rPr>
              <a:t>(Protein)</a:t>
            </a:r>
          </a:p>
        </p:txBody>
      </p:sp>
      <p:cxnSp>
        <p:nvCxnSpPr>
          <p:cNvPr id="15" name="Straight Arrow Connector 14"/>
          <p:cNvCxnSpPr>
            <a:stCxn id="14" idx="1"/>
          </p:cNvCxnSpPr>
          <p:nvPr/>
        </p:nvCxnSpPr>
        <p:spPr>
          <a:xfrm flipH="1">
            <a:off x="963712" y="787567"/>
            <a:ext cx="1539806" cy="24718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62857" y="3003115"/>
            <a:ext cx="4509143" cy="307777"/>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u="sng" dirty="0" smtClean="0">
                <a:latin typeface="Arial"/>
                <a:cs typeface="Arial"/>
              </a:rPr>
              <a:t>ID:   Thyroid</a:t>
            </a:r>
            <a:r>
              <a:rPr lang="en-US" sz="1400" dirty="0" smtClean="0">
                <a:latin typeface="Arial"/>
                <a:cs typeface="Arial"/>
              </a:rPr>
              <a:t>  (See previous slides for descriptions)</a:t>
            </a:r>
            <a:endParaRPr lang="en-US" sz="1400" u="sng" dirty="0" smtClean="0">
              <a:latin typeface="Arial"/>
              <a:cs typeface="Arial"/>
            </a:endParaRPr>
          </a:p>
        </p:txBody>
      </p:sp>
      <p:sp>
        <p:nvSpPr>
          <p:cNvPr id="17" name="TextBox 16"/>
          <p:cNvSpPr txBox="1"/>
          <p:nvPr/>
        </p:nvSpPr>
        <p:spPr>
          <a:xfrm>
            <a:off x="4576758" y="3005457"/>
            <a:ext cx="4011271" cy="307777"/>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u="sng" dirty="0" smtClean="0">
                <a:latin typeface="Arial"/>
                <a:cs typeface="Arial"/>
              </a:rPr>
              <a:t>ID:   Breast</a:t>
            </a:r>
          </a:p>
        </p:txBody>
      </p:sp>
      <p:sp>
        <p:nvSpPr>
          <p:cNvPr id="18" name="TextBox 17"/>
          <p:cNvSpPr txBox="1"/>
          <p:nvPr/>
        </p:nvSpPr>
        <p:spPr>
          <a:xfrm>
            <a:off x="4170017" y="562720"/>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6</a:t>
            </a:r>
          </a:p>
        </p:txBody>
      </p:sp>
    </p:spTree>
    <p:extLst>
      <p:ext uri="{BB962C8B-B14F-4D97-AF65-F5344CB8AC3E}">
        <p14:creationId xmlns:p14="http://schemas.microsoft.com/office/powerpoint/2010/main" val="25176916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6" grpId="0" animBg="1"/>
      <p:bldP spid="1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5_Unknown(Blad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451016">
            <a:off x="3276693" y="1884180"/>
            <a:ext cx="5389685" cy="5486400"/>
          </a:xfrm>
          <a:prstGeom prst="rect">
            <a:avLst/>
          </a:prstGeom>
        </p:spPr>
      </p:pic>
      <p:pic>
        <p:nvPicPr>
          <p:cNvPr id="9" name="Picture 8" descr="84_J-Gallbladder.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35100" y="-27021"/>
            <a:ext cx="7315200" cy="2876447"/>
          </a:xfrm>
          <a:prstGeom prst="rect">
            <a:avLst/>
          </a:prstGeom>
        </p:spPr>
      </p:pic>
      <p:sp>
        <p:nvSpPr>
          <p:cNvPr id="7" name="Rectangle 6"/>
          <p:cNvSpPr/>
          <p:nvPr/>
        </p:nvSpPr>
        <p:spPr>
          <a:xfrm rot="14144860">
            <a:off x="3353969" y="6682356"/>
            <a:ext cx="1964162" cy="351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025709" y="72059"/>
            <a:ext cx="3107294" cy="351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TextBox 9"/>
          <p:cNvSpPr txBox="1"/>
          <p:nvPr/>
        </p:nvSpPr>
        <p:spPr>
          <a:xfrm>
            <a:off x="8205860" y="6075285"/>
            <a:ext cx="938140" cy="253916"/>
          </a:xfrm>
          <a:prstGeom prst="rect">
            <a:avLst/>
          </a:prstGeom>
          <a:solidFill>
            <a:schemeClr val="bg1">
              <a:alpha val="60000"/>
            </a:schemeClr>
          </a:solidFill>
        </p:spPr>
        <p:txBody>
          <a:bodyPr wrap="none" rtlCol="0">
            <a:spAutoFit/>
          </a:bodyPr>
          <a:lstStyle/>
          <a:p>
            <a:r>
              <a:rPr lang="en-US" sz="1050" dirty="0" err="1" smtClean="0">
                <a:latin typeface="Arial"/>
                <a:cs typeface="Arial"/>
              </a:rPr>
              <a:t>NB_Rev</a:t>
            </a:r>
            <a:r>
              <a:rPr lang="en-US" sz="1050" dirty="0" smtClean="0">
                <a:latin typeface="Arial"/>
                <a:cs typeface="Arial"/>
              </a:rPr>
              <a:t> 115</a:t>
            </a:r>
          </a:p>
        </p:txBody>
      </p:sp>
      <p:sp>
        <p:nvSpPr>
          <p:cNvPr id="11" name="TextBox 10"/>
          <p:cNvSpPr txBox="1"/>
          <p:nvPr/>
        </p:nvSpPr>
        <p:spPr>
          <a:xfrm>
            <a:off x="63047" y="1845692"/>
            <a:ext cx="641221" cy="253916"/>
          </a:xfrm>
          <a:prstGeom prst="rect">
            <a:avLst/>
          </a:prstGeom>
          <a:solidFill>
            <a:schemeClr val="bg1">
              <a:alpha val="60000"/>
            </a:schemeClr>
          </a:solidFill>
        </p:spPr>
        <p:txBody>
          <a:bodyPr wrap="none" rtlCol="0">
            <a:spAutoFit/>
          </a:bodyPr>
          <a:lstStyle/>
          <a:p>
            <a:r>
              <a:rPr lang="en-US" sz="1050" dirty="0" smtClean="0">
                <a:latin typeface="Arial"/>
                <a:cs typeface="Arial"/>
              </a:rPr>
              <a:t>DU 084</a:t>
            </a:r>
          </a:p>
        </p:txBody>
      </p:sp>
      <p:sp>
        <p:nvSpPr>
          <p:cNvPr id="12" name="TextBox 11"/>
          <p:cNvSpPr txBox="1"/>
          <p:nvPr/>
        </p:nvSpPr>
        <p:spPr>
          <a:xfrm>
            <a:off x="3840380" y="109843"/>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7</a:t>
            </a:r>
          </a:p>
        </p:txBody>
      </p:sp>
    </p:spTree>
    <p:extLst>
      <p:ext uri="{BB962C8B-B14F-4D97-AF65-F5344CB8AC3E}">
        <p14:creationId xmlns:p14="http://schemas.microsoft.com/office/powerpoint/2010/main" val="333332102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5_Unknown(Blad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451016">
            <a:off x="3276693" y="1884180"/>
            <a:ext cx="5389685" cy="5486400"/>
          </a:xfrm>
          <a:prstGeom prst="rect">
            <a:avLst/>
          </a:prstGeom>
        </p:spPr>
      </p:pic>
      <p:pic>
        <p:nvPicPr>
          <p:cNvPr id="8" name="Picture 7" descr="84_J-Gallbladder.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35100" y="-27021"/>
            <a:ext cx="7315200" cy="2876447"/>
          </a:xfrm>
          <a:prstGeom prst="rect">
            <a:avLst/>
          </a:prstGeom>
        </p:spPr>
      </p:pic>
      <p:sp>
        <p:nvSpPr>
          <p:cNvPr id="7" name="Rectangle 6"/>
          <p:cNvSpPr/>
          <p:nvPr/>
        </p:nvSpPr>
        <p:spPr>
          <a:xfrm rot="14144860">
            <a:off x="3353969" y="6682356"/>
            <a:ext cx="1964162" cy="351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025709" y="72059"/>
            <a:ext cx="3107294" cy="351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reen shot 2011-11-23 at 12.11.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00" y="4568493"/>
            <a:ext cx="3657600" cy="2133600"/>
          </a:xfrm>
          <a:prstGeom prst="rect">
            <a:avLst/>
          </a:prstGeom>
          <a:ln>
            <a:solidFill>
              <a:srgbClr val="000000"/>
            </a:solidFill>
          </a:ln>
        </p:spPr>
      </p:pic>
      <p:pic>
        <p:nvPicPr>
          <p:cNvPr id="10" name="Picture 9" descr="Screen shot 2011-11-23 at 12.09.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7967" y="109843"/>
            <a:ext cx="3657600" cy="2133600"/>
          </a:xfrm>
          <a:prstGeom prst="rect">
            <a:avLst/>
          </a:prstGeom>
          <a:ln>
            <a:solidFill>
              <a:srgbClr val="000000"/>
            </a:solidFill>
          </a:ln>
        </p:spPr>
      </p:pic>
      <p:sp>
        <p:nvSpPr>
          <p:cNvPr id="11" name="TextBox 10"/>
          <p:cNvSpPr txBox="1"/>
          <p:nvPr/>
        </p:nvSpPr>
        <p:spPr>
          <a:xfrm>
            <a:off x="3840380" y="109843"/>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7</a:t>
            </a:r>
          </a:p>
        </p:txBody>
      </p:sp>
      <p:sp>
        <p:nvSpPr>
          <p:cNvPr id="12" name="Rectangle 11"/>
          <p:cNvSpPr/>
          <p:nvPr/>
        </p:nvSpPr>
        <p:spPr>
          <a:xfrm>
            <a:off x="682719" y="2664760"/>
            <a:ext cx="3160804" cy="369332"/>
          </a:xfrm>
          <a:prstGeom prst="rect">
            <a:avLst/>
          </a:prstGeom>
        </p:spPr>
        <p:txBody>
          <a:bodyPr wrap="none">
            <a:spAutoFit/>
          </a:bodyPr>
          <a:lstStyle/>
          <a:p>
            <a:r>
              <a:rPr lang="en-US" b="1" dirty="0" smtClean="0">
                <a:latin typeface="Arial"/>
                <a:cs typeface="Arial"/>
              </a:rPr>
              <a:t>Key Features on Next Slide</a:t>
            </a:r>
            <a:endParaRPr lang="en-US" b="1" dirty="0">
              <a:latin typeface="Arial"/>
              <a:cs typeface="Arial"/>
            </a:endParaRPr>
          </a:p>
        </p:txBody>
      </p:sp>
    </p:spTree>
    <p:extLst>
      <p:ext uri="{BB962C8B-B14F-4D97-AF65-F5344CB8AC3E}">
        <p14:creationId xmlns:p14="http://schemas.microsoft.com/office/powerpoint/2010/main" val="36244804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p:cTn id="11" dur="500" fill="hold"/>
                                        <p:tgtEl>
                                          <p:spTgt spid="10"/>
                                        </p:tgtEl>
                                        <p:attrNameLst>
                                          <p:attrName>ppt_w</p:attrName>
                                        </p:attrNameLst>
                                      </p:cBhvr>
                                      <p:tavLst>
                                        <p:tav tm="0">
                                          <p:val>
                                            <p:fltVal val="0"/>
                                          </p:val>
                                        </p:tav>
                                        <p:tav tm="100000">
                                          <p:val>
                                            <p:strVal val="#ppt_w"/>
                                          </p:val>
                                        </p:tav>
                                      </p:tavLst>
                                    </p:anim>
                                    <p:anim calcmode="lin" valueType="num">
                                      <p:cBhvr>
                                        <p:cTn id="1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5_Unknown(Blad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451016">
            <a:off x="3276693" y="1884180"/>
            <a:ext cx="5389685" cy="5486400"/>
          </a:xfrm>
          <a:prstGeom prst="rect">
            <a:avLst/>
          </a:prstGeom>
        </p:spPr>
      </p:pic>
      <p:pic>
        <p:nvPicPr>
          <p:cNvPr id="8" name="Picture 7" descr="84_J-Gallbladder.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35100" y="-27021"/>
            <a:ext cx="7315200" cy="2876447"/>
          </a:xfrm>
          <a:prstGeom prst="rect">
            <a:avLst/>
          </a:prstGeom>
        </p:spPr>
      </p:pic>
      <p:sp>
        <p:nvSpPr>
          <p:cNvPr id="7" name="Rectangle 6"/>
          <p:cNvSpPr/>
          <p:nvPr/>
        </p:nvSpPr>
        <p:spPr>
          <a:xfrm rot="14144860">
            <a:off x="3353969" y="6682356"/>
            <a:ext cx="1964162" cy="351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025709" y="72059"/>
            <a:ext cx="3107294" cy="351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reen shot 2011-11-23 at 12.11.01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100" y="4568493"/>
            <a:ext cx="3657600" cy="2133600"/>
          </a:xfrm>
          <a:prstGeom prst="rect">
            <a:avLst/>
          </a:prstGeom>
          <a:ln>
            <a:solidFill>
              <a:srgbClr val="000000"/>
            </a:solidFill>
          </a:ln>
        </p:spPr>
      </p:pic>
      <p:pic>
        <p:nvPicPr>
          <p:cNvPr id="10" name="Picture 9" descr="Screen shot 2011-11-23 at 12.09.30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7967" y="109843"/>
            <a:ext cx="3657600" cy="2133600"/>
          </a:xfrm>
          <a:prstGeom prst="rect">
            <a:avLst/>
          </a:prstGeom>
          <a:ln>
            <a:solidFill>
              <a:srgbClr val="000000"/>
            </a:solidFill>
          </a:ln>
        </p:spPr>
      </p:pic>
      <p:sp>
        <p:nvSpPr>
          <p:cNvPr id="13" name="TextBox 12"/>
          <p:cNvSpPr txBox="1"/>
          <p:nvPr/>
        </p:nvSpPr>
        <p:spPr>
          <a:xfrm>
            <a:off x="1114952" y="5578891"/>
            <a:ext cx="1480168" cy="646331"/>
          </a:xfrm>
          <a:prstGeom prst="rect">
            <a:avLst/>
          </a:prstGeom>
          <a:solidFill>
            <a:schemeClr val="bg1">
              <a:alpha val="60000"/>
            </a:schemeClr>
          </a:solidFill>
        </p:spPr>
        <p:txBody>
          <a:bodyPr wrap="none" rtlCol="0">
            <a:spAutoFit/>
          </a:bodyPr>
          <a:lstStyle/>
          <a:p>
            <a:r>
              <a:rPr lang="en-US" b="1" dirty="0" smtClean="0">
                <a:latin typeface="Arial"/>
                <a:cs typeface="Arial"/>
              </a:rPr>
              <a:t>Transitional</a:t>
            </a:r>
          </a:p>
          <a:p>
            <a:r>
              <a:rPr lang="en-US" b="1" dirty="0" smtClean="0">
                <a:latin typeface="Arial"/>
                <a:cs typeface="Arial"/>
              </a:rPr>
              <a:t>Epithelium</a:t>
            </a:r>
            <a:endParaRPr lang="en-US" b="1" dirty="0" smtClean="0">
              <a:latin typeface="Arial"/>
              <a:cs typeface="Arial"/>
            </a:endParaRPr>
          </a:p>
        </p:txBody>
      </p:sp>
      <p:sp>
        <p:nvSpPr>
          <p:cNvPr id="14" name="TextBox 13"/>
          <p:cNvSpPr txBox="1"/>
          <p:nvPr/>
        </p:nvSpPr>
        <p:spPr>
          <a:xfrm>
            <a:off x="7624749" y="1584537"/>
            <a:ext cx="1364526" cy="646331"/>
          </a:xfrm>
          <a:prstGeom prst="rect">
            <a:avLst/>
          </a:prstGeom>
          <a:solidFill>
            <a:schemeClr val="bg1">
              <a:alpha val="60000"/>
            </a:schemeClr>
          </a:solidFill>
        </p:spPr>
        <p:txBody>
          <a:bodyPr wrap="none" rtlCol="0">
            <a:spAutoFit/>
          </a:bodyPr>
          <a:lstStyle/>
          <a:p>
            <a:r>
              <a:rPr lang="en-US" b="1" dirty="0" smtClean="0">
                <a:latin typeface="Arial"/>
                <a:cs typeface="Arial"/>
              </a:rPr>
              <a:t>Columnar</a:t>
            </a:r>
          </a:p>
          <a:p>
            <a:r>
              <a:rPr lang="en-US" b="1" dirty="0" smtClean="0">
                <a:latin typeface="Arial"/>
                <a:cs typeface="Arial"/>
              </a:rPr>
              <a:t>Epithelium</a:t>
            </a:r>
            <a:endParaRPr lang="en-US" b="1" dirty="0" smtClean="0">
              <a:latin typeface="Arial"/>
              <a:cs typeface="Arial"/>
            </a:endParaRPr>
          </a:p>
        </p:txBody>
      </p:sp>
      <p:sp>
        <p:nvSpPr>
          <p:cNvPr id="15" name="TextBox 14"/>
          <p:cNvSpPr txBox="1"/>
          <p:nvPr/>
        </p:nvSpPr>
        <p:spPr>
          <a:xfrm>
            <a:off x="0" y="2891598"/>
            <a:ext cx="2954768" cy="923330"/>
          </a:xfrm>
          <a:prstGeom prst="rect">
            <a:avLst/>
          </a:prstGeom>
          <a:solidFill>
            <a:schemeClr val="bg1">
              <a:alpha val="60000"/>
            </a:schemeClr>
          </a:solidFill>
        </p:spPr>
        <p:txBody>
          <a:bodyPr wrap="none" rtlCol="0">
            <a:spAutoFit/>
          </a:bodyPr>
          <a:lstStyle/>
          <a:p>
            <a:r>
              <a:rPr lang="en-US" b="1" dirty="0" smtClean="0">
                <a:latin typeface="Arial"/>
                <a:cs typeface="Arial"/>
              </a:rPr>
              <a:t>No </a:t>
            </a:r>
            <a:r>
              <a:rPr lang="en-US" b="1" dirty="0" err="1" smtClean="0">
                <a:latin typeface="Arial"/>
                <a:cs typeface="Arial"/>
              </a:rPr>
              <a:t>Submucousa</a:t>
            </a:r>
            <a:r>
              <a:rPr lang="en-US" b="1" dirty="0" smtClean="0">
                <a:latin typeface="Arial"/>
                <a:cs typeface="Arial"/>
              </a:rPr>
              <a:t>,</a:t>
            </a:r>
          </a:p>
          <a:p>
            <a:r>
              <a:rPr lang="en-US" b="1" dirty="0" smtClean="0">
                <a:latin typeface="Arial"/>
                <a:cs typeface="Arial"/>
              </a:rPr>
              <a:t>Lamina propria sitting on</a:t>
            </a:r>
          </a:p>
          <a:p>
            <a:r>
              <a:rPr lang="en-US" b="1" dirty="0" smtClean="0">
                <a:latin typeface="Arial"/>
                <a:cs typeface="Arial"/>
              </a:rPr>
              <a:t>Muscularis </a:t>
            </a:r>
            <a:r>
              <a:rPr lang="en-US" b="1" dirty="0" err="1" smtClean="0">
                <a:latin typeface="Arial"/>
                <a:cs typeface="Arial"/>
              </a:rPr>
              <a:t>Externa</a:t>
            </a:r>
            <a:endParaRPr lang="en-US" b="1" dirty="0" smtClean="0">
              <a:latin typeface="Arial"/>
              <a:cs typeface="Arial"/>
            </a:endParaRPr>
          </a:p>
        </p:txBody>
      </p:sp>
      <p:cxnSp>
        <p:nvCxnSpPr>
          <p:cNvPr id="16" name="Straight Arrow Connector 15"/>
          <p:cNvCxnSpPr>
            <a:stCxn id="15" idx="0"/>
          </p:cNvCxnSpPr>
          <p:nvPr/>
        </p:nvCxnSpPr>
        <p:spPr>
          <a:xfrm flipV="1">
            <a:off x="1477384" y="2198408"/>
            <a:ext cx="895655" cy="69319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840380" y="109843"/>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7</a:t>
            </a:r>
          </a:p>
        </p:txBody>
      </p:sp>
    </p:spTree>
    <p:extLst>
      <p:ext uri="{BB962C8B-B14F-4D97-AF65-F5344CB8AC3E}">
        <p14:creationId xmlns:p14="http://schemas.microsoft.com/office/powerpoint/2010/main" val="14431913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1-23 at 3.08.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4114800"/>
          </a:xfrm>
          <a:prstGeom prst="rect">
            <a:avLst/>
          </a:prstGeom>
        </p:spPr>
      </p:pic>
      <p:pic>
        <p:nvPicPr>
          <p:cNvPr id="4" name="Picture 3" descr="Screen shot 2011-11-23 at 3.5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a:ln w="19050" cmpd="sng">
            <a:solidFill>
              <a:srgbClr val="FFFFFF"/>
            </a:solidFill>
          </a:ln>
        </p:spPr>
      </p:pic>
      <p:sp>
        <p:nvSpPr>
          <p:cNvPr id="5" name="TextBox 4"/>
          <p:cNvSpPr txBox="1"/>
          <p:nvPr/>
        </p:nvSpPr>
        <p:spPr>
          <a:xfrm>
            <a:off x="5924143" y="223994"/>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1</a:t>
            </a:r>
          </a:p>
        </p:txBody>
      </p:sp>
      <p:sp>
        <p:nvSpPr>
          <p:cNvPr id="6" name="TextBox 5"/>
          <p:cNvSpPr txBox="1"/>
          <p:nvPr/>
        </p:nvSpPr>
        <p:spPr>
          <a:xfrm>
            <a:off x="0" y="3860884"/>
            <a:ext cx="656146"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188</a:t>
            </a:r>
          </a:p>
        </p:txBody>
      </p:sp>
      <p:sp>
        <p:nvSpPr>
          <p:cNvPr id="7" name="TextBox 6"/>
          <p:cNvSpPr txBox="1"/>
          <p:nvPr/>
        </p:nvSpPr>
        <p:spPr>
          <a:xfrm>
            <a:off x="3657600" y="6604084"/>
            <a:ext cx="775873"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180-1</a:t>
            </a:r>
          </a:p>
        </p:txBody>
      </p:sp>
      <p:sp>
        <p:nvSpPr>
          <p:cNvPr id="2" name="Rectangle 1"/>
          <p:cNvSpPr/>
          <p:nvPr/>
        </p:nvSpPr>
        <p:spPr>
          <a:xfrm>
            <a:off x="5924143" y="838116"/>
            <a:ext cx="2197912" cy="369332"/>
          </a:xfrm>
          <a:prstGeom prst="rect">
            <a:avLst/>
          </a:prstGeom>
        </p:spPr>
        <p:txBody>
          <a:bodyPr wrap="none">
            <a:spAutoFit/>
          </a:bodyPr>
          <a:lstStyle/>
          <a:p>
            <a:r>
              <a:rPr lang="en-US" b="1" dirty="0">
                <a:latin typeface="Arial"/>
                <a:cs typeface="Arial"/>
              </a:rPr>
              <a:t>Low Magnification</a:t>
            </a:r>
          </a:p>
        </p:txBody>
      </p:sp>
    </p:spTree>
    <p:extLst>
      <p:ext uri="{BB962C8B-B14F-4D97-AF65-F5344CB8AC3E}">
        <p14:creationId xmlns:p14="http://schemas.microsoft.com/office/powerpoint/2010/main" val="4743034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115_Unknown(Bladder).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4451016">
            <a:off x="3276693" y="1884180"/>
            <a:ext cx="5389685" cy="5486400"/>
          </a:xfrm>
          <a:prstGeom prst="rect">
            <a:avLst/>
          </a:prstGeom>
        </p:spPr>
      </p:pic>
      <p:pic>
        <p:nvPicPr>
          <p:cNvPr id="8" name="Picture 7" descr="84_J-Gallbladder.jpg"/>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135100" y="-27021"/>
            <a:ext cx="7315200" cy="2876447"/>
          </a:xfrm>
          <a:prstGeom prst="rect">
            <a:avLst/>
          </a:prstGeom>
        </p:spPr>
      </p:pic>
      <p:sp>
        <p:nvSpPr>
          <p:cNvPr id="7" name="Rectangle 6"/>
          <p:cNvSpPr/>
          <p:nvPr/>
        </p:nvSpPr>
        <p:spPr>
          <a:xfrm rot="14144860">
            <a:off x="3353969" y="6682356"/>
            <a:ext cx="1964162" cy="351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3"/>
          <p:cNvSpPr/>
          <p:nvPr/>
        </p:nvSpPr>
        <p:spPr>
          <a:xfrm>
            <a:off x="5025709" y="72059"/>
            <a:ext cx="3107294" cy="351289"/>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895603" y="937644"/>
            <a:ext cx="1544413"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Gall Bladder</a:t>
            </a:r>
          </a:p>
        </p:txBody>
      </p:sp>
      <p:sp>
        <p:nvSpPr>
          <p:cNvPr id="12" name="TextBox 11"/>
          <p:cNvSpPr txBox="1"/>
          <p:nvPr/>
        </p:nvSpPr>
        <p:spPr>
          <a:xfrm>
            <a:off x="2653211" y="4173755"/>
            <a:ext cx="1916473"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Urinary Bladder</a:t>
            </a:r>
          </a:p>
        </p:txBody>
      </p:sp>
      <p:sp>
        <p:nvSpPr>
          <p:cNvPr id="15" name="TextBox 14"/>
          <p:cNvSpPr txBox="1"/>
          <p:nvPr/>
        </p:nvSpPr>
        <p:spPr>
          <a:xfrm>
            <a:off x="257485" y="72059"/>
            <a:ext cx="3831273" cy="3323987"/>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Tube, no GI Layering:  Mucosa, lamina </a:t>
            </a:r>
            <a:r>
              <a:rPr lang="en-US" sz="1400" dirty="0" err="1" smtClean="0">
                <a:latin typeface="Arial"/>
                <a:cs typeface="Arial"/>
              </a:rPr>
              <a:t>propria</a:t>
            </a:r>
            <a:r>
              <a:rPr lang="en-US" sz="1400" dirty="0" smtClean="0">
                <a:latin typeface="Arial"/>
                <a:cs typeface="Arial"/>
              </a:rPr>
              <a:t>, </a:t>
            </a:r>
            <a:r>
              <a:rPr lang="en-US" sz="1400" dirty="0" err="1" smtClean="0">
                <a:latin typeface="Arial"/>
                <a:cs typeface="Arial"/>
              </a:rPr>
              <a:t>muscularis</a:t>
            </a:r>
            <a:r>
              <a:rPr lang="en-US" sz="1400" dirty="0" smtClean="0">
                <a:latin typeface="Arial"/>
                <a:cs typeface="Arial"/>
              </a:rPr>
              <a:t> </a:t>
            </a:r>
            <a:r>
              <a:rPr lang="en-US" sz="1400" dirty="0" err="1" smtClean="0">
                <a:latin typeface="Arial"/>
                <a:cs typeface="Arial"/>
              </a:rPr>
              <a:t>externa</a:t>
            </a:r>
            <a:r>
              <a:rPr lang="en-US" sz="1400" dirty="0" smtClean="0">
                <a:latin typeface="Arial"/>
                <a:cs typeface="Arial"/>
              </a:rPr>
              <a:t>, adventitia/serosa</a:t>
            </a:r>
          </a:p>
          <a:p>
            <a:pPr marL="285750" indent="-285750">
              <a:buFont typeface="Arial"/>
              <a:buChar char="•"/>
            </a:pPr>
            <a:r>
              <a:rPr lang="en-US" sz="1400" dirty="0" smtClean="0">
                <a:latin typeface="Arial"/>
                <a:cs typeface="Arial"/>
              </a:rPr>
              <a:t>Mucosa:  simple columnar with microvilli, highly </a:t>
            </a:r>
            <a:r>
              <a:rPr lang="en-US" sz="1400" dirty="0" err="1" smtClean="0">
                <a:latin typeface="Arial"/>
                <a:cs typeface="Arial"/>
              </a:rPr>
              <a:t>involuted</a:t>
            </a:r>
            <a:r>
              <a:rPr lang="en-US" sz="1400" dirty="0" smtClean="0">
                <a:latin typeface="Arial"/>
                <a:cs typeface="Arial"/>
              </a:rPr>
              <a:t> surface </a:t>
            </a:r>
          </a:p>
          <a:p>
            <a:pPr marL="285750" indent="-285750">
              <a:buFont typeface="Arial"/>
              <a:buChar char="•"/>
            </a:pPr>
            <a:r>
              <a:rPr lang="en-US" sz="1400" dirty="0" err="1" smtClean="0">
                <a:latin typeface="Arial"/>
                <a:cs typeface="Arial"/>
              </a:rPr>
              <a:t>Muscularis</a:t>
            </a:r>
            <a:r>
              <a:rPr lang="en-US" sz="1400" dirty="0" smtClean="0">
                <a:latin typeface="Arial"/>
                <a:cs typeface="Arial"/>
              </a:rPr>
              <a:t>:  thin, indistinct/random orientation</a:t>
            </a:r>
          </a:p>
          <a:p>
            <a:pPr marL="285750" indent="-285750">
              <a:buFont typeface="Arial"/>
              <a:buChar char="•"/>
            </a:pPr>
            <a:r>
              <a:rPr lang="en-US" sz="1400" dirty="0" smtClean="0">
                <a:latin typeface="Arial"/>
                <a:cs typeface="Arial"/>
              </a:rPr>
              <a:t>BVs in </a:t>
            </a:r>
            <a:r>
              <a:rPr lang="en-US" sz="1400" dirty="0" err="1" smtClean="0">
                <a:latin typeface="Arial"/>
                <a:cs typeface="Arial"/>
              </a:rPr>
              <a:t>adventita</a:t>
            </a:r>
            <a:endParaRPr lang="en-US" sz="1400" dirty="0" smtClean="0">
              <a:latin typeface="Arial"/>
              <a:cs typeface="Arial"/>
            </a:endParaRPr>
          </a:p>
          <a:p>
            <a:pPr marL="285750" indent="-285750">
              <a:buFont typeface="Arial"/>
              <a:buChar char="•"/>
            </a:pPr>
            <a:r>
              <a:rPr lang="en-US" sz="1400" dirty="0" smtClean="0">
                <a:latin typeface="Arial"/>
                <a:cs typeface="Arial"/>
              </a:rPr>
              <a:t>Look for liver</a:t>
            </a:r>
          </a:p>
          <a:p>
            <a:pPr marL="285750" indent="-285750">
              <a:buFont typeface="Arial"/>
              <a:buChar char="•"/>
            </a:pPr>
            <a:r>
              <a:rPr lang="en-US" sz="1400" dirty="0" smtClean="0">
                <a:latin typeface="Arial"/>
                <a:cs typeface="Arial"/>
              </a:rPr>
              <a:t>May see </a:t>
            </a:r>
            <a:r>
              <a:rPr lang="en-US" sz="1400" dirty="0" err="1" smtClean="0">
                <a:latin typeface="Arial"/>
                <a:cs typeface="Arial"/>
              </a:rPr>
              <a:t>Rokitansky-Aschoff</a:t>
            </a:r>
            <a:r>
              <a:rPr lang="en-US" sz="1400" dirty="0" smtClean="0">
                <a:latin typeface="Arial"/>
                <a:cs typeface="Arial"/>
              </a:rPr>
              <a:t> sinuses (= epithelial pouches penetrating </a:t>
            </a:r>
            <a:r>
              <a:rPr lang="en-US" sz="1400" dirty="0" err="1" smtClean="0">
                <a:latin typeface="Arial"/>
                <a:cs typeface="Arial"/>
              </a:rPr>
              <a:t>muscularis</a:t>
            </a:r>
            <a:endParaRPr lang="en-US" sz="1400" dirty="0" smtClean="0">
              <a:latin typeface="Arial"/>
              <a:cs typeface="Arial"/>
            </a:endParaRPr>
          </a:p>
          <a:p>
            <a:pPr marL="285750" indent="-285750">
              <a:buFont typeface="Arial"/>
              <a:buChar char="•"/>
            </a:pPr>
            <a:r>
              <a:rPr lang="en-US" sz="1400" dirty="0" smtClean="0">
                <a:latin typeface="Arial"/>
                <a:cs typeface="Arial"/>
              </a:rPr>
              <a:t>May see mucous glands (in neck, or in </a:t>
            </a:r>
            <a:r>
              <a:rPr lang="en-US" sz="1400" dirty="0" err="1" smtClean="0">
                <a:latin typeface="Arial"/>
                <a:cs typeface="Arial"/>
              </a:rPr>
              <a:t>cholecystitis</a:t>
            </a:r>
            <a:r>
              <a:rPr lang="en-US" sz="1400" dirty="0" smtClean="0">
                <a:latin typeface="Arial"/>
                <a:cs typeface="Arial"/>
              </a:rPr>
              <a:t>)</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Gall bladder</a:t>
            </a:r>
          </a:p>
        </p:txBody>
      </p:sp>
      <p:sp>
        <p:nvSpPr>
          <p:cNvPr id="16" name="TextBox 15"/>
          <p:cNvSpPr txBox="1"/>
          <p:nvPr/>
        </p:nvSpPr>
        <p:spPr>
          <a:xfrm>
            <a:off x="4569684" y="3177971"/>
            <a:ext cx="4011271" cy="2246769"/>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No GI Layering:  Mucosa, lamina </a:t>
            </a:r>
            <a:r>
              <a:rPr lang="en-US" sz="1400" dirty="0" err="1" smtClean="0">
                <a:latin typeface="Arial"/>
                <a:cs typeface="Arial"/>
              </a:rPr>
              <a:t>propria</a:t>
            </a:r>
            <a:r>
              <a:rPr lang="en-US" sz="1400" dirty="0" smtClean="0">
                <a:latin typeface="Arial"/>
                <a:cs typeface="Arial"/>
              </a:rPr>
              <a:t>, </a:t>
            </a:r>
            <a:r>
              <a:rPr lang="en-US" sz="1400" dirty="0" err="1" smtClean="0">
                <a:latin typeface="Arial"/>
                <a:cs typeface="Arial"/>
              </a:rPr>
              <a:t>muscularis</a:t>
            </a:r>
            <a:r>
              <a:rPr lang="en-US" sz="1400" dirty="0" smtClean="0">
                <a:latin typeface="Arial"/>
                <a:cs typeface="Arial"/>
              </a:rPr>
              <a:t> </a:t>
            </a:r>
            <a:r>
              <a:rPr lang="en-US" sz="1400" dirty="0" err="1" smtClean="0">
                <a:latin typeface="Arial"/>
                <a:cs typeface="Arial"/>
              </a:rPr>
              <a:t>externa</a:t>
            </a:r>
            <a:r>
              <a:rPr lang="en-US" sz="1400" dirty="0" smtClean="0">
                <a:latin typeface="Arial"/>
                <a:cs typeface="Arial"/>
              </a:rPr>
              <a:t>, adventitia/serosa</a:t>
            </a:r>
          </a:p>
          <a:p>
            <a:pPr marL="285750" indent="-285750">
              <a:buFont typeface="Arial"/>
              <a:buChar char="•"/>
            </a:pPr>
            <a:r>
              <a:rPr lang="en-US" sz="1400" dirty="0" smtClean="0">
                <a:latin typeface="Arial"/>
                <a:cs typeface="Arial"/>
              </a:rPr>
              <a:t>Mucosa: </a:t>
            </a:r>
            <a:r>
              <a:rPr lang="en-US" sz="1400" u="sng" dirty="0" smtClean="0">
                <a:latin typeface="Arial"/>
                <a:cs typeface="Arial"/>
              </a:rPr>
              <a:t>Transitional epithelium = key feature</a:t>
            </a:r>
          </a:p>
          <a:p>
            <a:pPr marL="285750" indent="-285750">
              <a:buFont typeface="Arial"/>
              <a:buChar char="•"/>
            </a:pPr>
            <a:r>
              <a:rPr lang="en-US" sz="1400" dirty="0" smtClean="0">
                <a:latin typeface="Arial"/>
                <a:cs typeface="Arial"/>
              </a:rPr>
              <a:t>Muscularis:  Mix of DICT and </a:t>
            </a:r>
            <a:r>
              <a:rPr lang="en-US" sz="1400" dirty="0" err="1" smtClean="0">
                <a:latin typeface="Arial"/>
                <a:cs typeface="Arial"/>
              </a:rPr>
              <a:t>SmM</a:t>
            </a:r>
            <a:r>
              <a:rPr lang="en-US" sz="1400" dirty="0">
                <a:latin typeface="Arial"/>
                <a:cs typeface="Arial"/>
              </a:rPr>
              <a:t> </a:t>
            </a:r>
            <a:r>
              <a:rPr lang="en-US" sz="1400" dirty="0" smtClean="0">
                <a:latin typeface="Arial"/>
                <a:cs typeface="Arial"/>
              </a:rPr>
              <a:t>in fascicles, 3 indistinct layers</a:t>
            </a:r>
          </a:p>
          <a:p>
            <a:pPr marL="285750" indent="-285750">
              <a:buFont typeface="Arial"/>
              <a:buChar char="•"/>
            </a:pPr>
            <a:r>
              <a:rPr lang="en-US" sz="1400" dirty="0" smtClean="0">
                <a:latin typeface="Arial"/>
                <a:cs typeface="Arial"/>
              </a:rPr>
              <a:t>Normally large lumen/wall</a:t>
            </a:r>
          </a:p>
          <a:p>
            <a:pPr marL="285750" indent="-285750">
              <a:buFont typeface="Arial"/>
              <a:buChar char="•"/>
            </a:pPr>
            <a:r>
              <a:rPr lang="en-US" sz="1400" dirty="0" smtClean="0">
                <a:latin typeface="Arial"/>
                <a:cs typeface="Arial"/>
              </a:rPr>
              <a:t>Entire wall folded = distensible</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Urinary bladder</a:t>
            </a:r>
          </a:p>
        </p:txBody>
      </p:sp>
      <p:sp>
        <p:nvSpPr>
          <p:cNvPr id="10" name="TextBox 9"/>
          <p:cNvSpPr txBox="1"/>
          <p:nvPr/>
        </p:nvSpPr>
        <p:spPr>
          <a:xfrm>
            <a:off x="3840380" y="109843"/>
            <a:ext cx="813481" cy="369332"/>
          </a:xfrm>
          <a:prstGeom prst="rect">
            <a:avLst/>
          </a:prstGeom>
          <a:solidFill>
            <a:schemeClr val="bg1"/>
          </a:solidFill>
          <a:ln>
            <a:solidFill>
              <a:srgbClr val="000000"/>
            </a:solidFill>
          </a:ln>
        </p:spPr>
        <p:txBody>
          <a:bodyPr wrap="none" rtlCol="0">
            <a:spAutoFit/>
          </a:bodyPr>
          <a:lstStyle/>
          <a:p>
            <a:r>
              <a:rPr lang="en-US" b="1" dirty="0" smtClean="0">
                <a:latin typeface="Arial"/>
                <a:cs typeface="Arial"/>
              </a:rPr>
              <a:t>Pair 7</a:t>
            </a:r>
          </a:p>
        </p:txBody>
      </p:sp>
    </p:spTree>
    <p:extLst>
      <p:ext uri="{BB962C8B-B14F-4D97-AF65-F5344CB8AC3E}">
        <p14:creationId xmlns:p14="http://schemas.microsoft.com/office/powerpoint/2010/main" val="1116431284"/>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ma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3633788"/>
          </a:xfrm>
          <a:prstGeom prst="rect">
            <a:avLst/>
          </a:prstGeom>
        </p:spPr>
      </p:pic>
      <p:pic>
        <p:nvPicPr>
          <p:cNvPr id="3" name="Picture 2" descr="Duoden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24212"/>
            <a:ext cx="5486400" cy="3633788"/>
          </a:xfrm>
          <a:prstGeom prst="rect">
            <a:avLst/>
          </a:prstGeom>
          <a:ln>
            <a:solidFill>
              <a:schemeClr val="bg1"/>
            </a:solidFill>
          </a:ln>
        </p:spPr>
      </p:pic>
      <p:sp>
        <p:nvSpPr>
          <p:cNvPr id="5" name="TextBox 4"/>
          <p:cNvSpPr txBox="1"/>
          <p:nvPr/>
        </p:nvSpPr>
        <p:spPr>
          <a:xfrm>
            <a:off x="0" y="3297591"/>
            <a:ext cx="948134" cy="253916"/>
          </a:xfrm>
          <a:prstGeom prst="rect">
            <a:avLst/>
          </a:prstGeom>
          <a:solidFill>
            <a:schemeClr val="bg1">
              <a:alpha val="60000"/>
            </a:schemeClr>
          </a:solidFill>
        </p:spPr>
        <p:txBody>
          <a:bodyPr wrap="none" rtlCol="0">
            <a:spAutoFit/>
          </a:bodyPr>
          <a:lstStyle/>
          <a:p>
            <a:r>
              <a:rPr lang="en-US" sz="1050" dirty="0" err="1" smtClean="0">
                <a:latin typeface="Arial"/>
                <a:cs typeface="Arial"/>
              </a:rPr>
              <a:t>NB_Rev</a:t>
            </a:r>
            <a:r>
              <a:rPr lang="en-US" sz="1050" dirty="0" smtClean="0">
                <a:latin typeface="Arial"/>
                <a:cs typeface="Arial"/>
              </a:rPr>
              <a:t> 065</a:t>
            </a:r>
          </a:p>
        </p:txBody>
      </p:sp>
      <p:sp>
        <p:nvSpPr>
          <p:cNvPr id="6" name="TextBox 5"/>
          <p:cNvSpPr txBox="1"/>
          <p:nvPr/>
        </p:nvSpPr>
        <p:spPr>
          <a:xfrm>
            <a:off x="8195866" y="6568941"/>
            <a:ext cx="948134" cy="253916"/>
          </a:xfrm>
          <a:prstGeom prst="rect">
            <a:avLst/>
          </a:prstGeom>
          <a:solidFill>
            <a:schemeClr val="bg1">
              <a:alpha val="60000"/>
            </a:schemeClr>
          </a:solidFill>
        </p:spPr>
        <p:txBody>
          <a:bodyPr wrap="none" rtlCol="0">
            <a:spAutoFit/>
          </a:bodyPr>
          <a:lstStyle/>
          <a:p>
            <a:r>
              <a:rPr lang="en-US" sz="1050" dirty="0" err="1" smtClean="0">
                <a:latin typeface="Arial"/>
                <a:cs typeface="Arial"/>
              </a:rPr>
              <a:t>NB_Rev</a:t>
            </a:r>
            <a:r>
              <a:rPr lang="en-US" sz="1050" dirty="0" smtClean="0">
                <a:latin typeface="Arial"/>
                <a:cs typeface="Arial"/>
              </a:rPr>
              <a:t> 065</a:t>
            </a:r>
          </a:p>
        </p:txBody>
      </p:sp>
      <p:sp>
        <p:nvSpPr>
          <p:cNvPr id="8" name="TextBox 7"/>
          <p:cNvSpPr txBox="1"/>
          <p:nvPr/>
        </p:nvSpPr>
        <p:spPr>
          <a:xfrm>
            <a:off x="3089408" y="84375"/>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8</a:t>
            </a:r>
          </a:p>
        </p:txBody>
      </p:sp>
    </p:spTree>
    <p:extLst>
      <p:ext uri="{BB962C8B-B14F-4D97-AF65-F5344CB8AC3E}">
        <p14:creationId xmlns:p14="http://schemas.microsoft.com/office/powerpoint/2010/main" val="3309176438"/>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ma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3633788"/>
          </a:xfrm>
          <a:prstGeom prst="rect">
            <a:avLst/>
          </a:prstGeom>
        </p:spPr>
      </p:pic>
      <p:pic>
        <p:nvPicPr>
          <p:cNvPr id="3" name="Picture 2" descr="Duoden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24212"/>
            <a:ext cx="5486400" cy="3633788"/>
          </a:xfrm>
          <a:prstGeom prst="rect">
            <a:avLst/>
          </a:prstGeom>
          <a:ln>
            <a:solidFill>
              <a:schemeClr val="bg1"/>
            </a:solidFill>
          </a:ln>
        </p:spPr>
      </p:pic>
      <p:pic>
        <p:nvPicPr>
          <p:cNvPr id="10" name="Picture 9" descr="Duodenum-High.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0118" y="4517707"/>
            <a:ext cx="3566160" cy="2340293"/>
          </a:xfrm>
          <a:prstGeom prst="rect">
            <a:avLst/>
          </a:prstGeom>
          <a:ln>
            <a:solidFill>
              <a:srgbClr val="000000"/>
            </a:solidFill>
          </a:ln>
        </p:spPr>
      </p:pic>
      <p:pic>
        <p:nvPicPr>
          <p:cNvPr id="11" name="Picture 10" descr="Stomach-Hig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99504" y="1"/>
            <a:ext cx="3566160" cy="2340293"/>
          </a:xfrm>
          <a:prstGeom prst="rect">
            <a:avLst/>
          </a:prstGeom>
          <a:ln>
            <a:solidFill>
              <a:srgbClr val="000000"/>
            </a:solidFill>
          </a:ln>
        </p:spPr>
      </p:pic>
      <p:sp>
        <p:nvSpPr>
          <p:cNvPr id="7" name="TextBox 6"/>
          <p:cNvSpPr txBox="1"/>
          <p:nvPr/>
        </p:nvSpPr>
        <p:spPr>
          <a:xfrm>
            <a:off x="3089408" y="84375"/>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8</a:t>
            </a:r>
          </a:p>
        </p:txBody>
      </p:sp>
      <p:sp>
        <p:nvSpPr>
          <p:cNvPr id="8" name="Rectangle 7"/>
          <p:cNvSpPr/>
          <p:nvPr/>
        </p:nvSpPr>
        <p:spPr>
          <a:xfrm>
            <a:off x="496796" y="3633788"/>
            <a:ext cx="3160804" cy="369332"/>
          </a:xfrm>
          <a:prstGeom prst="rect">
            <a:avLst/>
          </a:prstGeom>
        </p:spPr>
        <p:txBody>
          <a:bodyPr wrap="none">
            <a:spAutoFit/>
          </a:bodyPr>
          <a:lstStyle/>
          <a:p>
            <a:r>
              <a:rPr lang="en-US" b="1" dirty="0" smtClean="0">
                <a:latin typeface="Arial"/>
                <a:cs typeface="Arial"/>
              </a:rPr>
              <a:t>Key Features on Next Slide</a:t>
            </a:r>
            <a:endParaRPr lang="en-US" b="1" dirty="0">
              <a:latin typeface="Arial"/>
              <a:cs typeface="Arial"/>
            </a:endParaRPr>
          </a:p>
        </p:txBody>
      </p:sp>
    </p:spTree>
    <p:extLst>
      <p:ext uri="{BB962C8B-B14F-4D97-AF65-F5344CB8AC3E}">
        <p14:creationId xmlns:p14="http://schemas.microsoft.com/office/powerpoint/2010/main" val="49302983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Stomach-Hig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7840" y="1"/>
            <a:ext cx="3566160" cy="2340293"/>
          </a:xfrm>
          <a:prstGeom prst="rect">
            <a:avLst/>
          </a:prstGeom>
          <a:ln>
            <a:solidFill>
              <a:srgbClr val="000000"/>
            </a:solidFill>
          </a:ln>
        </p:spPr>
      </p:pic>
      <p:pic>
        <p:nvPicPr>
          <p:cNvPr id="2" name="Picture 1" descr="Stomach.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486400" cy="3633788"/>
          </a:xfrm>
          <a:prstGeom prst="rect">
            <a:avLst/>
          </a:prstGeom>
        </p:spPr>
      </p:pic>
      <p:pic>
        <p:nvPicPr>
          <p:cNvPr id="3" name="Picture 2" descr="Duodenum.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7600" y="3224212"/>
            <a:ext cx="5486400" cy="3633788"/>
          </a:xfrm>
          <a:prstGeom prst="rect">
            <a:avLst/>
          </a:prstGeom>
          <a:ln>
            <a:solidFill>
              <a:schemeClr val="bg1"/>
            </a:solidFill>
          </a:ln>
        </p:spPr>
      </p:pic>
      <p:pic>
        <p:nvPicPr>
          <p:cNvPr id="10" name="Picture 9" descr="Duodenum-High.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517707"/>
            <a:ext cx="3566160" cy="2340293"/>
          </a:xfrm>
          <a:prstGeom prst="rect">
            <a:avLst/>
          </a:prstGeom>
          <a:ln>
            <a:solidFill>
              <a:srgbClr val="000000"/>
            </a:solidFill>
          </a:ln>
        </p:spPr>
      </p:pic>
      <p:sp>
        <p:nvSpPr>
          <p:cNvPr id="8" name="TextBox 7"/>
          <p:cNvSpPr txBox="1"/>
          <p:nvPr/>
        </p:nvSpPr>
        <p:spPr>
          <a:xfrm>
            <a:off x="727666" y="5578891"/>
            <a:ext cx="1506091" cy="369332"/>
          </a:xfrm>
          <a:prstGeom prst="rect">
            <a:avLst/>
          </a:prstGeom>
          <a:solidFill>
            <a:schemeClr val="bg1">
              <a:alpha val="60000"/>
            </a:schemeClr>
          </a:solidFill>
        </p:spPr>
        <p:txBody>
          <a:bodyPr wrap="none" rtlCol="0">
            <a:spAutoFit/>
          </a:bodyPr>
          <a:lstStyle/>
          <a:p>
            <a:r>
              <a:rPr lang="en-US" b="1" dirty="0" smtClean="0">
                <a:latin typeface="Arial"/>
                <a:cs typeface="Arial"/>
              </a:rPr>
              <a:t>Enterocytes</a:t>
            </a:r>
          </a:p>
        </p:txBody>
      </p:sp>
      <p:sp>
        <p:nvSpPr>
          <p:cNvPr id="9" name="TextBox 8"/>
          <p:cNvSpPr txBox="1"/>
          <p:nvPr/>
        </p:nvSpPr>
        <p:spPr>
          <a:xfrm>
            <a:off x="6034139" y="1112974"/>
            <a:ext cx="2442496" cy="369332"/>
          </a:xfrm>
          <a:prstGeom prst="rect">
            <a:avLst/>
          </a:prstGeom>
          <a:solidFill>
            <a:schemeClr val="bg1">
              <a:alpha val="60000"/>
            </a:schemeClr>
          </a:solidFill>
        </p:spPr>
        <p:txBody>
          <a:bodyPr wrap="none" rtlCol="0">
            <a:spAutoFit/>
          </a:bodyPr>
          <a:lstStyle/>
          <a:p>
            <a:r>
              <a:rPr lang="en-US" b="1" dirty="0" smtClean="0">
                <a:latin typeface="Arial"/>
                <a:cs typeface="Arial"/>
              </a:rPr>
              <a:t>Mucus Surface Cells</a:t>
            </a:r>
          </a:p>
        </p:txBody>
      </p:sp>
      <p:sp>
        <p:nvSpPr>
          <p:cNvPr id="12" name="TextBox 11"/>
          <p:cNvSpPr txBox="1"/>
          <p:nvPr/>
        </p:nvSpPr>
        <p:spPr>
          <a:xfrm>
            <a:off x="799719" y="889388"/>
            <a:ext cx="608009" cy="369332"/>
          </a:xfrm>
          <a:prstGeom prst="rect">
            <a:avLst/>
          </a:prstGeom>
          <a:solidFill>
            <a:schemeClr val="bg1">
              <a:alpha val="60000"/>
            </a:schemeClr>
          </a:solidFill>
        </p:spPr>
        <p:txBody>
          <a:bodyPr wrap="none" rtlCol="0">
            <a:spAutoFit/>
          </a:bodyPr>
          <a:lstStyle/>
          <a:p>
            <a:r>
              <a:rPr lang="en-US" b="1" dirty="0" smtClean="0">
                <a:latin typeface="Arial"/>
                <a:cs typeface="Arial"/>
              </a:rPr>
              <a:t>Pits</a:t>
            </a:r>
          </a:p>
        </p:txBody>
      </p:sp>
      <p:sp>
        <p:nvSpPr>
          <p:cNvPr id="13" name="TextBox 12"/>
          <p:cNvSpPr txBox="1"/>
          <p:nvPr/>
        </p:nvSpPr>
        <p:spPr>
          <a:xfrm>
            <a:off x="317528" y="1407457"/>
            <a:ext cx="967107" cy="369332"/>
          </a:xfrm>
          <a:prstGeom prst="rect">
            <a:avLst/>
          </a:prstGeom>
          <a:solidFill>
            <a:schemeClr val="bg1">
              <a:alpha val="60000"/>
            </a:schemeClr>
          </a:solidFill>
        </p:spPr>
        <p:txBody>
          <a:bodyPr wrap="none" rtlCol="0">
            <a:spAutoFit/>
          </a:bodyPr>
          <a:lstStyle/>
          <a:p>
            <a:r>
              <a:rPr lang="en-US" b="1" dirty="0" smtClean="0">
                <a:latin typeface="Arial"/>
                <a:cs typeface="Arial"/>
              </a:rPr>
              <a:t>Glands</a:t>
            </a:r>
          </a:p>
        </p:txBody>
      </p:sp>
      <p:cxnSp>
        <p:nvCxnSpPr>
          <p:cNvPr id="5" name="Straight Arrow Connector 4"/>
          <p:cNvCxnSpPr>
            <a:stCxn id="12" idx="3"/>
          </p:cNvCxnSpPr>
          <p:nvPr/>
        </p:nvCxnSpPr>
        <p:spPr>
          <a:xfrm>
            <a:off x="1407728" y="1074054"/>
            <a:ext cx="186449" cy="3334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a:stCxn id="13" idx="2"/>
          </p:cNvCxnSpPr>
          <p:nvPr/>
        </p:nvCxnSpPr>
        <p:spPr>
          <a:xfrm>
            <a:off x="801082" y="1776789"/>
            <a:ext cx="712035" cy="56350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7513489" y="5630325"/>
            <a:ext cx="1493017" cy="369332"/>
          </a:xfrm>
          <a:prstGeom prst="rect">
            <a:avLst/>
          </a:prstGeom>
          <a:solidFill>
            <a:schemeClr val="bg1">
              <a:alpha val="60000"/>
            </a:schemeClr>
          </a:solidFill>
        </p:spPr>
        <p:txBody>
          <a:bodyPr wrap="none" rtlCol="0">
            <a:spAutoFit/>
          </a:bodyPr>
          <a:lstStyle/>
          <a:p>
            <a:r>
              <a:rPr lang="en-US" b="1" dirty="0" smtClean="0">
                <a:latin typeface="Arial"/>
                <a:cs typeface="Arial"/>
              </a:rPr>
              <a:t>M. Mucosae</a:t>
            </a:r>
          </a:p>
        </p:txBody>
      </p:sp>
      <p:cxnSp>
        <p:nvCxnSpPr>
          <p:cNvPr id="19" name="Straight Arrow Connector 18"/>
          <p:cNvCxnSpPr>
            <a:stCxn id="17" idx="1"/>
          </p:cNvCxnSpPr>
          <p:nvPr/>
        </p:nvCxnSpPr>
        <p:spPr>
          <a:xfrm flipH="1" flipV="1">
            <a:off x="6628894" y="5718095"/>
            <a:ext cx="884595" cy="9689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4154360" y="4740191"/>
            <a:ext cx="1608320" cy="646331"/>
          </a:xfrm>
          <a:prstGeom prst="rect">
            <a:avLst/>
          </a:prstGeom>
          <a:solidFill>
            <a:schemeClr val="bg1">
              <a:alpha val="60000"/>
            </a:schemeClr>
          </a:solidFill>
        </p:spPr>
        <p:txBody>
          <a:bodyPr wrap="none" rtlCol="0">
            <a:spAutoFit/>
          </a:bodyPr>
          <a:lstStyle/>
          <a:p>
            <a:r>
              <a:rPr lang="en-US" b="1" dirty="0" smtClean="0">
                <a:latin typeface="Arial"/>
                <a:cs typeface="Arial"/>
              </a:rPr>
              <a:t>Sub Mucosal</a:t>
            </a:r>
          </a:p>
          <a:p>
            <a:r>
              <a:rPr lang="en-US" b="1" dirty="0" smtClean="0">
                <a:latin typeface="Arial"/>
                <a:cs typeface="Arial"/>
              </a:rPr>
              <a:t>Glands</a:t>
            </a:r>
          </a:p>
        </p:txBody>
      </p:sp>
      <p:cxnSp>
        <p:nvCxnSpPr>
          <p:cNvPr id="22" name="Straight Arrow Connector 21"/>
          <p:cNvCxnSpPr>
            <a:stCxn id="21" idx="2"/>
          </p:cNvCxnSpPr>
          <p:nvPr/>
        </p:nvCxnSpPr>
        <p:spPr>
          <a:xfrm>
            <a:off x="4958520" y="5386522"/>
            <a:ext cx="391429" cy="28650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6302781" y="3356734"/>
            <a:ext cx="603814" cy="369332"/>
          </a:xfrm>
          <a:prstGeom prst="rect">
            <a:avLst/>
          </a:prstGeom>
          <a:solidFill>
            <a:schemeClr val="bg1">
              <a:alpha val="60000"/>
            </a:schemeClr>
          </a:solidFill>
        </p:spPr>
        <p:txBody>
          <a:bodyPr wrap="none" rtlCol="0">
            <a:spAutoFit/>
          </a:bodyPr>
          <a:lstStyle/>
          <a:p>
            <a:r>
              <a:rPr lang="en-US" b="1" dirty="0" smtClean="0">
                <a:latin typeface="Arial"/>
                <a:cs typeface="Arial"/>
              </a:rPr>
              <a:t>Villi</a:t>
            </a:r>
          </a:p>
        </p:txBody>
      </p:sp>
      <p:cxnSp>
        <p:nvCxnSpPr>
          <p:cNvPr id="24" name="Straight Arrow Connector 23"/>
          <p:cNvCxnSpPr>
            <a:stCxn id="23" idx="3"/>
          </p:cNvCxnSpPr>
          <p:nvPr/>
        </p:nvCxnSpPr>
        <p:spPr>
          <a:xfrm>
            <a:off x="6906595" y="3541400"/>
            <a:ext cx="190644" cy="33340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2541819" y="2594835"/>
            <a:ext cx="1493017" cy="369332"/>
          </a:xfrm>
          <a:prstGeom prst="rect">
            <a:avLst/>
          </a:prstGeom>
          <a:solidFill>
            <a:schemeClr val="bg1">
              <a:alpha val="60000"/>
            </a:schemeClr>
          </a:solidFill>
        </p:spPr>
        <p:txBody>
          <a:bodyPr wrap="none" rtlCol="0">
            <a:spAutoFit/>
          </a:bodyPr>
          <a:lstStyle/>
          <a:p>
            <a:r>
              <a:rPr lang="en-US" b="1" dirty="0" smtClean="0">
                <a:latin typeface="Arial"/>
                <a:cs typeface="Arial"/>
              </a:rPr>
              <a:t>M. Mucosae</a:t>
            </a:r>
          </a:p>
        </p:txBody>
      </p:sp>
      <p:cxnSp>
        <p:nvCxnSpPr>
          <p:cNvPr id="26" name="Straight Arrow Connector 25"/>
          <p:cNvCxnSpPr>
            <a:stCxn id="25" idx="1"/>
          </p:cNvCxnSpPr>
          <p:nvPr/>
        </p:nvCxnSpPr>
        <p:spPr>
          <a:xfrm flipH="1" flipV="1">
            <a:off x="1657224" y="2682605"/>
            <a:ext cx="884595" cy="9689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7650983" y="5201856"/>
            <a:ext cx="915823" cy="369332"/>
          </a:xfrm>
          <a:prstGeom prst="rect">
            <a:avLst/>
          </a:prstGeom>
          <a:solidFill>
            <a:schemeClr val="bg1">
              <a:alpha val="60000"/>
            </a:schemeClr>
          </a:solidFill>
        </p:spPr>
        <p:txBody>
          <a:bodyPr wrap="none" rtlCol="0">
            <a:spAutoFit/>
          </a:bodyPr>
          <a:lstStyle/>
          <a:p>
            <a:r>
              <a:rPr lang="en-US" b="1" dirty="0" smtClean="0">
                <a:latin typeface="Arial"/>
                <a:cs typeface="Arial"/>
              </a:rPr>
              <a:t>Crypts</a:t>
            </a:r>
          </a:p>
        </p:txBody>
      </p:sp>
      <p:cxnSp>
        <p:nvCxnSpPr>
          <p:cNvPr id="28" name="Straight Arrow Connector 27"/>
          <p:cNvCxnSpPr>
            <a:stCxn id="27" idx="1"/>
          </p:cNvCxnSpPr>
          <p:nvPr/>
        </p:nvCxnSpPr>
        <p:spPr>
          <a:xfrm flipH="1" flipV="1">
            <a:off x="6766389" y="5289626"/>
            <a:ext cx="884594" cy="96896"/>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3089408" y="84375"/>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8</a:t>
            </a:r>
          </a:p>
        </p:txBody>
      </p:sp>
    </p:spTree>
    <p:extLst>
      <p:ext uri="{BB962C8B-B14F-4D97-AF65-F5344CB8AC3E}">
        <p14:creationId xmlns:p14="http://schemas.microsoft.com/office/powerpoint/2010/main" val="2974043943"/>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tomach.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3633788"/>
          </a:xfrm>
          <a:prstGeom prst="rect">
            <a:avLst/>
          </a:prstGeom>
        </p:spPr>
      </p:pic>
      <p:pic>
        <p:nvPicPr>
          <p:cNvPr id="3" name="Picture 2" descr="Duodenum.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3224212"/>
            <a:ext cx="5486400" cy="3633788"/>
          </a:xfrm>
          <a:prstGeom prst="rect">
            <a:avLst/>
          </a:prstGeom>
          <a:ln>
            <a:solidFill>
              <a:schemeClr val="bg1"/>
            </a:solidFill>
          </a:ln>
        </p:spPr>
      </p:pic>
      <p:sp>
        <p:nvSpPr>
          <p:cNvPr id="6" name="TextBox 5"/>
          <p:cNvSpPr txBox="1"/>
          <p:nvPr/>
        </p:nvSpPr>
        <p:spPr>
          <a:xfrm>
            <a:off x="125130" y="84375"/>
            <a:ext cx="1159505"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Stomach</a:t>
            </a:r>
          </a:p>
        </p:txBody>
      </p:sp>
      <p:sp>
        <p:nvSpPr>
          <p:cNvPr id="4" name="TextBox 3"/>
          <p:cNvSpPr txBox="1"/>
          <p:nvPr/>
        </p:nvSpPr>
        <p:spPr>
          <a:xfrm>
            <a:off x="1" y="562008"/>
            <a:ext cx="3657599" cy="3754874"/>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Tube, GI Layering:  Serosa, </a:t>
            </a:r>
            <a:r>
              <a:rPr lang="en-US" sz="1400" dirty="0" err="1" smtClean="0">
                <a:latin typeface="Arial"/>
                <a:cs typeface="Arial"/>
              </a:rPr>
              <a:t>Muscularis</a:t>
            </a:r>
            <a:r>
              <a:rPr lang="en-US" sz="1400" dirty="0" smtClean="0">
                <a:latin typeface="Arial"/>
                <a:cs typeface="Arial"/>
              </a:rPr>
              <a:t> </a:t>
            </a:r>
            <a:r>
              <a:rPr lang="en-US" sz="1400" dirty="0" err="1" smtClean="0">
                <a:latin typeface="Arial"/>
                <a:cs typeface="Arial"/>
              </a:rPr>
              <a:t>externa</a:t>
            </a:r>
            <a:r>
              <a:rPr lang="en-US" sz="1400" dirty="0" smtClean="0">
                <a:latin typeface="Arial"/>
                <a:cs typeface="Arial"/>
              </a:rPr>
              <a:t>, </a:t>
            </a:r>
            <a:r>
              <a:rPr lang="en-US" sz="1400" dirty="0" err="1" smtClean="0">
                <a:latin typeface="Arial"/>
                <a:cs typeface="Arial"/>
              </a:rPr>
              <a:t>Submucosa</a:t>
            </a:r>
            <a:r>
              <a:rPr lang="en-US" sz="1400" dirty="0" smtClean="0">
                <a:latin typeface="Arial"/>
                <a:cs typeface="Arial"/>
              </a:rPr>
              <a:t>, Mucosa</a:t>
            </a:r>
          </a:p>
          <a:p>
            <a:pPr marL="285750" indent="-285750">
              <a:buFont typeface="Arial"/>
              <a:buChar char="•"/>
            </a:pPr>
            <a:r>
              <a:rPr lang="en-US" sz="1400" dirty="0" smtClean="0">
                <a:latin typeface="Arial"/>
                <a:cs typeface="Arial"/>
              </a:rPr>
              <a:t>Mucosa:  Large-bore pits leading to narrow, coiled tubular glands, lamina </a:t>
            </a:r>
            <a:r>
              <a:rPr lang="en-US" sz="1400" dirty="0" err="1" smtClean="0">
                <a:latin typeface="Arial"/>
                <a:cs typeface="Arial"/>
              </a:rPr>
              <a:t>propria</a:t>
            </a:r>
            <a:r>
              <a:rPr lang="en-US" sz="1400" dirty="0" smtClean="0">
                <a:latin typeface="Arial"/>
                <a:cs typeface="Arial"/>
              </a:rPr>
              <a:t> and </a:t>
            </a:r>
            <a:r>
              <a:rPr lang="en-US" sz="1400" dirty="0" err="1" smtClean="0">
                <a:latin typeface="Arial"/>
                <a:cs typeface="Arial"/>
              </a:rPr>
              <a:t>musc</a:t>
            </a:r>
            <a:r>
              <a:rPr lang="en-US" sz="1400" dirty="0" smtClean="0">
                <a:latin typeface="Arial"/>
                <a:cs typeface="Arial"/>
              </a:rPr>
              <a:t>. mucosae</a:t>
            </a:r>
          </a:p>
          <a:p>
            <a:pPr marL="285750" indent="-285750">
              <a:buFont typeface="Arial"/>
              <a:buChar char="•"/>
            </a:pPr>
            <a:r>
              <a:rPr lang="en-US" sz="1400" dirty="0" smtClean="0">
                <a:latin typeface="Arial"/>
                <a:cs typeface="Arial"/>
              </a:rPr>
              <a:t>Simple columnar epithelium of mucous surface cells</a:t>
            </a:r>
          </a:p>
          <a:p>
            <a:pPr marL="285750" indent="-285750">
              <a:buFont typeface="Arial"/>
              <a:buChar char="•"/>
            </a:pPr>
            <a:r>
              <a:rPr lang="en-US" sz="1400" dirty="0" smtClean="0">
                <a:latin typeface="Arial"/>
                <a:cs typeface="Arial"/>
              </a:rPr>
              <a:t>Only mucous cells = cardiac region</a:t>
            </a:r>
          </a:p>
          <a:p>
            <a:pPr marL="285750" indent="-285750">
              <a:buFont typeface="Arial"/>
              <a:buChar char="•"/>
            </a:pPr>
            <a:r>
              <a:rPr lang="en-US" sz="1400" dirty="0" smtClean="0">
                <a:latin typeface="Arial"/>
                <a:cs typeface="Arial"/>
              </a:rPr>
              <a:t>Parietal and chief cells = corpus/fundus</a:t>
            </a:r>
          </a:p>
          <a:p>
            <a:pPr marL="285750" indent="-285750">
              <a:buFont typeface="Arial"/>
              <a:buChar char="•"/>
            </a:pPr>
            <a:r>
              <a:rPr lang="en-US" sz="1400" dirty="0" smtClean="0">
                <a:latin typeface="Arial"/>
                <a:cs typeface="Arial"/>
              </a:rPr>
              <a:t>Mostly mucous, few parietal = pyloric</a:t>
            </a:r>
          </a:p>
          <a:p>
            <a:pPr marL="285750" indent="-285750">
              <a:buFont typeface="Arial"/>
              <a:buChar char="•"/>
            </a:pPr>
            <a:r>
              <a:rPr lang="en-US" sz="1400" dirty="0" err="1" smtClean="0">
                <a:latin typeface="Arial"/>
                <a:cs typeface="Arial"/>
              </a:rPr>
              <a:t>Submucosa</a:t>
            </a:r>
            <a:r>
              <a:rPr lang="en-US" sz="1400" dirty="0" smtClean="0">
                <a:latin typeface="Arial"/>
                <a:cs typeface="Arial"/>
              </a:rPr>
              <a:t>:  dense irregular CT, BVs, </a:t>
            </a:r>
            <a:r>
              <a:rPr lang="en-US" sz="1400" dirty="0" err="1" smtClean="0">
                <a:latin typeface="Arial"/>
                <a:cs typeface="Arial"/>
              </a:rPr>
              <a:t>Meisner’s</a:t>
            </a:r>
            <a:r>
              <a:rPr lang="en-US" sz="1400" dirty="0" smtClean="0">
                <a:latin typeface="Arial"/>
                <a:cs typeface="Arial"/>
              </a:rPr>
              <a:t> plexus</a:t>
            </a:r>
          </a:p>
          <a:p>
            <a:pPr marL="285750" indent="-285750">
              <a:buFont typeface="Arial"/>
              <a:buChar char="•"/>
            </a:pPr>
            <a:r>
              <a:rPr lang="en-US" sz="1400" dirty="0" smtClean="0">
                <a:latin typeface="Arial"/>
                <a:cs typeface="Arial"/>
              </a:rPr>
              <a:t>M. </a:t>
            </a:r>
            <a:r>
              <a:rPr lang="en-US" sz="1400" dirty="0" err="1" smtClean="0">
                <a:latin typeface="Arial"/>
                <a:cs typeface="Arial"/>
              </a:rPr>
              <a:t>externa</a:t>
            </a:r>
            <a:r>
              <a:rPr lang="en-US" sz="1400" dirty="0" smtClean="0">
                <a:latin typeface="Arial"/>
                <a:cs typeface="Arial"/>
              </a:rPr>
              <a:t>:  3 poorly-defined layers</a:t>
            </a:r>
          </a:p>
          <a:p>
            <a:pPr marL="285750" indent="-285750">
              <a:buFont typeface="Arial"/>
              <a:buChar char="•"/>
            </a:pPr>
            <a:r>
              <a:rPr lang="en-US" sz="1400" dirty="0" err="1" smtClean="0">
                <a:latin typeface="Arial"/>
                <a:cs typeface="Arial"/>
              </a:rPr>
              <a:t>Auerbach’s</a:t>
            </a:r>
            <a:r>
              <a:rPr lang="en-US" sz="1400" dirty="0" smtClean="0">
                <a:latin typeface="Arial"/>
                <a:cs typeface="Arial"/>
              </a:rPr>
              <a:t> plexus between layers</a:t>
            </a:r>
          </a:p>
          <a:p>
            <a:pPr marL="285750" indent="-285750">
              <a:buFont typeface="Arial"/>
              <a:buChar char="•"/>
            </a:pPr>
            <a:r>
              <a:rPr lang="en-US" sz="1400" dirty="0" smtClean="0">
                <a:latin typeface="Arial"/>
                <a:cs typeface="Arial"/>
              </a:rPr>
              <a:t>Serosa = simple squamous </a:t>
            </a:r>
            <a:r>
              <a:rPr lang="en-US" sz="1400" dirty="0" err="1" smtClean="0">
                <a:latin typeface="Arial"/>
                <a:cs typeface="Arial"/>
              </a:rPr>
              <a:t>epi</a:t>
            </a:r>
            <a:r>
              <a:rPr lang="en-US" sz="1400" dirty="0" smtClean="0">
                <a:latin typeface="Arial"/>
                <a:cs typeface="Arial"/>
              </a:rPr>
              <a:t>.</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Stomach (include region)</a:t>
            </a:r>
          </a:p>
        </p:txBody>
      </p:sp>
      <p:sp>
        <p:nvSpPr>
          <p:cNvPr id="29" name="TextBox 28"/>
          <p:cNvSpPr txBox="1"/>
          <p:nvPr/>
        </p:nvSpPr>
        <p:spPr>
          <a:xfrm>
            <a:off x="3818488" y="3332026"/>
            <a:ext cx="1390124"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Duodenum</a:t>
            </a:r>
          </a:p>
        </p:txBody>
      </p:sp>
      <p:sp>
        <p:nvSpPr>
          <p:cNvPr id="30" name="TextBox 29"/>
          <p:cNvSpPr txBox="1"/>
          <p:nvPr/>
        </p:nvSpPr>
        <p:spPr>
          <a:xfrm>
            <a:off x="5486400" y="84375"/>
            <a:ext cx="3657599" cy="4832092"/>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Tube, GI Layering:  Serosa, </a:t>
            </a:r>
            <a:r>
              <a:rPr lang="en-US" sz="1400" dirty="0" err="1" smtClean="0">
                <a:latin typeface="Arial"/>
                <a:cs typeface="Arial"/>
              </a:rPr>
              <a:t>Muscularis</a:t>
            </a:r>
            <a:r>
              <a:rPr lang="en-US" sz="1400" dirty="0" smtClean="0">
                <a:latin typeface="Arial"/>
                <a:cs typeface="Arial"/>
              </a:rPr>
              <a:t> </a:t>
            </a:r>
            <a:r>
              <a:rPr lang="en-US" sz="1400" dirty="0" err="1" smtClean="0">
                <a:latin typeface="Arial"/>
                <a:cs typeface="Arial"/>
              </a:rPr>
              <a:t>externa</a:t>
            </a:r>
            <a:r>
              <a:rPr lang="en-US" sz="1400" dirty="0" smtClean="0">
                <a:latin typeface="Arial"/>
                <a:cs typeface="Arial"/>
              </a:rPr>
              <a:t>, </a:t>
            </a:r>
            <a:r>
              <a:rPr lang="en-US" sz="1400" dirty="0" err="1" smtClean="0">
                <a:latin typeface="Arial"/>
                <a:cs typeface="Arial"/>
              </a:rPr>
              <a:t>Submucosa</a:t>
            </a:r>
            <a:r>
              <a:rPr lang="en-US" sz="1400" dirty="0" smtClean="0">
                <a:latin typeface="Arial"/>
                <a:cs typeface="Arial"/>
              </a:rPr>
              <a:t>, Mucosa</a:t>
            </a:r>
          </a:p>
          <a:p>
            <a:pPr marL="285750" indent="-285750">
              <a:buFont typeface="Arial"/>
              <a:buChar char="•"/>
            </a:pPr>
            <a:r>
              <a:rPr lang="en-US" sz="1400" dirty="0" smtClean="0">
                <a:latin typeface="Arial"/>
                <a:cs typeface="Arial"/>
              </a:rPr>
              <a:t>Mucosa:  villi and crypts, lamina </a:t>
            </a:r>
            <a:r>
              <a:rPr lang="en-US" sz="1400" dirty="0" err="1" smtClean="0">
                <a:latin typeface="Arial"/>
                <a:cs typeface="Arial"/>
              </a:rPr>
              <a:t>propria</a:t>
            </a:r>
            <a:r>
              <a:rPr lang="en-US" sz="1400" dirty="0" smtClean="0">
                <a:latin typeface="Arial"/>
                <a:cs typeface="Arial"/>
              </a:rPr>
              <a:t> and </a:t>
            </a:r>
            <a:r>
              <a:rPr lang="en-US" sz="1400" dirty="0" err="1" smtClean="0">
                <a:latin typeface="Arial"/>
                <a:cs typeface="Arial"/>
              </a:rPr>
              <a:t>musc</a:t>
            </a:r>
            <a:r>
              <a:rPr lang="en-US" sz="1400" dirty="0" smtClean="0">
                <a:latin typeface="Arial"/>
                <a:cs typeface="Arial"/>
              </a:rPr>
              <a:t>. mucosae</a:t>
            </a:r>
          </a:p>
          <a:p>
            <a:pPr marL="285750" indent="-285750">
              <a:buFont typeface="Arial"/>
              <a:buChar char="•"/>
            </a:pPr>
            <a:r>
              <a:rPr lang="en-US" sz="1400" dirty="0" smtClean="0">
                <a:latin typeface="Arial"/>
                <a:cs typeface="Arial"/>
              </a:rPr>
              <a:t>Simple columnar epithelium of enterocytes with brush border, and occasional goblet cells, and </a:t>
            </a:r>
            <a:r>
              <a:rPr lang="en-US" sz="1400" dirty="0" err="1" smtClean="0">
                <a:latin typeface="Arial"/>
                <a:cs typeface="Arial"/>
              </a:rPr>
              <a:t>Paneth</a:t>
            </a:r>
            <a:r>
              <a:rPr lang="en-US" sz="1400" dirty="0" smtClean="0">
                <a:latin typeface="Arial"/>
                <a:cs typeface="Arial"/>
              </a:rPr>
              <a:t> cells in crypts</a:t>
            </a:r>
          </a:p>
          <a:p>
            <a:pPr marL="285750" indent="-285750">
              <a:buFont typeface="Arial"/>
              <a:buChar char="•"/>
            </a:pPr>
            <a:r>
              <a:rPr lang="en-US" sz="1400" dirty="0" err="1" smtClean="0">
                <a:latin typeface="Arial"/>
                <a:cs typeface="Arial"/>
              </a:rPr>
              <a:t>Submucosa</a:t>
            </a:r>
            <a:r>
              <a:rPr lang="en-US" sz="1400" dirty="0" smtClean="0">
                <a:latin typeface="Arial"/>
                <a:cs typeface="Arial"/>
              </a:rPr>
              <a:t>:  dense irregular CT, BVs, </a:t>
            </a:r>
            <a:r>
              <a:rPr lang="en-US" sz="1400" dirty="0" err="1" smtClean="0">
                <a:latin typeface="Arial"/>
                <a:cs typeface="Arial"/>
              </a:rPr>
              <a:t>Meisner’s</a:t>
            </a:r>
            <a:r>
              <a:rPr lang="en-US" sz="1400" dirty="0" smtClean="0">
                <a:latin typeface="Arial"/>
                <a:cs typeface="Arial"/>
              </a:rPr>
              <a:t> plexus, mucous glands (</a:t>
            </a:r>
            <a:r>
              <a:rPr lang="en-US" sz="1400" u="sng" dirty="0" smtClean="0">
                <a:latin typeface="Arial"/>
                <a:cs typeface="Arial"/>
              </a:rPr>
              <a:t>Brunner’s = key feature</a:t>
            </a:r>
            <a:r>
              <a:rPr lang="en-US" sz="1400" dirty="0" smtClean="0">
                <a:latin typeface="Arial"/>
                <a:cs typeface="Arial"/>
              </a:rPr>
              <a:t>) emptying into crypts</a:t>
            </a:r>
          </a:p>
          <a:p>
            <a:pPr marL="285750" indent="-285750">
              <a:buFont typeface="Arial"/>
              <a:buChar char="•"/>
            </a:pPr>
            <a:r>
              <a:rPr lang="en-US" sz="1400" dirty="0" smtClean="0">
                <a:latin typeface="Arial"/>
                <a:cs typeface="Arial"/>
              </a:rPr>
              <a:t>M. </a:t>
            </a:r>
            <a:r>
              <a:rPr lang="en-US" sz="1400" dirty="0" err="1" smtClean="0">
                <a:latin typeface="Arial"/>
                <a:cs typeface="Arial"/>
              </a:rPr>
              <a:t>externa</a:t>
            </a:r>
            <a:r>
              <a:rPr lang="en-US" sz="1400" dirty="0" smtClean="0">
                <a:latin typeface="Arial"/>
                <a:cs typeface="Arial"/>
              </a:rPr>
              <a:t>:  inner circular, outer long., </a:t>
            </a:r>
            <a:r>
              <a:rPr lang="en-US" sz="1400" dirty="0" err="1" smtClean="0">
                <a:latin typeface="Arial"/>
                <a:cs typeface="Arial"/>
              </a:rPr>
              <a:t>Auerbach’s</a:t>
            </a:r>
            <a:r>
              <a:rPr lang="en-US" sz="1400" dirty="0" smtClean="0">
                <a:latin typeface="Arial"/>
                <a:cs typeface="Arial"/>
              </a:rPr>
              <a:t> plexus between layers</a:t>
            </a:r>
          </a:p>
          <a:p>
            <a:pPr marL="285750" indent="-285750">
              <a:buFont typeface="Arial"/>
              <a:buChar char="•"/>
            </a:pPr>
            <a:r>
              <a:rPr lang="en-US" sz="1400" dirty="0" smtClean="0">
                <a:latin typeface="Arial"/>
                <a:cs typeface="Arial"/>
              </a:rPr>
              <a:t>Serosa = simple squamous </a:t>
            </a:r>
            <a:r>
              <a:rPr lang="en-US" sz="1400" dirty="0" err="1" smtClean="0">
                <a:latin typeface="Arial"/>
                <a:cs typeface="Arial"/>
              </a:rPr>
              <a:t>epi</a:t>
            </a:r>
            <a:r>
              <a:rPr lang="en-US" sz="1400" dirty="0" smtClean="0">
                <a:latin typeface="Arial"/>
                <a:cs typeface="Arial"/>
              </a:rPr>
              <a:t>.</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Duodenum (Brunner’s glands)</a:t>
            </a:r>
          </a:p>
          <a:p>
            <a:pPr marL="285750" indent="-285750">
              <a:buFont typeface="Arial"/>
              <a:buChar char="•"/>
            </a:pPr>
            <a:endParaRPr lang="en-US" sz="1400" dirty="0">
              <a:latin typeface="Arial"/>
              <a:cs typeface="Arial"/>
            </a:endParaRPr>
          </a:p>
          <a:p>
            <a:pPr marL="285750" indent="-285750">
              <a:buFont typeface="Arial"/>
              <a:buChar char="•"/>
            </a:pPr>
            <a:r>
              <a:rPr lang="en-US" sz="1400" dirty="0" smtClean="0">
                <a:latin typeface="Arial"/>
                <a:cs typeface="Arial"/>
              </a:rPr>
              <a:t>Or:  </a:t>
            </a:r>
            <a:r>
              <a:rPr lang="en-US" sz="1400" dirty="0" err="1" smtClean="0">
                <a:latin typeface="Arial"/>
                <a:cs typeface="Arial"/>
              </a:rPr>
              <a:t>Illeum</a:t>
            </a:r>
            <a:r>
              <a:rPr lang="en-US" sz="1400" dirty="0" smtClean="0">
                <a:latin typeface="Arial"/>
                <a:cs typeface="Arial"/>
              </a:rPr>
              <a:t> ( if </a:t>
            </a:r>
            <a:r>
              <a:rPr lang="en-US" sz="1400" dirty="0" err="1" smtClean="0">
                <a:latin typeface="Arial"/>
                <a:cs typeface="Arial"/>
              </a:rPr>
              <a:t>Peyer’s</a:t>
            </a:r>
            <a:r>
              <a:rPr lang="en-US" sz="1400" dirty="0" smtClean="0">
                <a:latin typeface="Arial"/>
                <a:cs typeface="Arial"/>
              </a:rPr>
              <a:t> patches present)</a:t>
            </a:r>
          </a:p>
          <a:p>
            <a:pPr marL="285750" indent="-285750">
              <a:buFont typeface="Arial"/>
              <a:buChar char="•"/>
            </a:pPr>
            <a:r>
              <a:rPr lang="en-US" sz="1400" dirty="0" smtClean="0">
                <a:latin typeface="Arial"/>
                <a:cs typeface="Arial"/>
              </a:rPr>
              <a:t>Or:  Jejunum or </a:t>
            </a:r>
            <a:r>
              <a:rPr lang="en-US" sz="1400" dirty="0" err="1" smtClean="0">
                <a:latin typeface="Arial"/>
                <a:cs typeface="Arial"/>
              </a:rPr>
              <a:t>illeum</a:t>
            </a:r>
            <a:r>
              <a:rPr lang="en-US" sz="1400" dirty="0" smtClean="0">
                <a:latin typeface="Arial"/>
                <a:cs typeface="Arial"/>
              </a:rPr>
              <a:t> (no </a:t>
            </a:r>
            <a:r>
              <a:rPr lang="en-US" sz="1400" dirty="0" err="1" smtClean="0">
                <a:latin typeface="Arial"/>
                <a:cs typeface="Arial"/>
              </a:rPr>
              <a:t>Peyer’s</a:t>
            </a:r>
            <a:r>
              <a:rPr lang="en-US" sz="1400" dirty="0" smtClean="0">
                <a:latin typeface="Arial"/>
                <a:cs typeface="Arial"/>
              </a:rPr>
              <a:t> patches, no Brunner’s glands)</a:t>
            </a:r>
          </a:p>
          <a:p>
            <a:pPr marL="285750" indent="-285750">
              <a:buFont typeface="Arial"/>
              <a:buChar char="•"/>
            </a:pPr>
            <a:endParaRPr lang="en-US" sz="1400" dirty="0" smtClean="0">
              <a:latin typeface="Arial"/>
              <a:cs typeface="Arial"/>
            </a:endParaRPr>
          </a:p>
        </p:txBody>
      </p:sp>
      <p:sp>
        <p:nvSpPr>
          <p:cNvPr id="8" name="TextBox 7"/>
          <p:cNvSpPr txBox="1"/>
          <p:nvPr/>
        </p:nvSpPr>
        <p:spPr>
          <a:xfrm>
            <a:off x="3089408" y="84375"/>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8</a:t>
            </a:r>
          </a:p>
        </p:txBody>
      </p:sp>
    </p:spTree>
    <p:extLst>
      <p:ext uri="{BB962C8B-B14F-4D97-AF65-F5344CB8AC3E}">
        <p14:creationId xmlns:p14="http://schemas.microsoft.com/office/powerpoint/2010/main" val="2161921065"/>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23 at 2.55.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214769"/>
          </a:xfrm>
          <a:prstGeom prst="rect">
            <a:avLst/>
          </a:prstGeom>
        </p:spPr>
      </p:pic>
      <p:sp>
        <p:nvSpPr>
          <p:cNvPr id="3" name="Rectangle 2"/>
          <p:cNvSpPr/>
          <p:nvPr/>
        </p:nvSpPr>
        <p:spPr>
          <a:xfrm>
            <a:off x="4080012" y="2053684"/>
            <a:ext cx="360266" cy="243200"/>
          </a:xfrm>
          <a:prstGeom prst="rect">
            <a:avLst/>
          </a:pr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 name="TextBox 3"/>
          <p:cNvSpPr txBox="1"/>
          <p:nvPr/>
        </p:nvSpPr>
        <p:spPr>
          <a:xfrm>
            <a:off x="3902889" y="19251"/>
            <a:ext cx="1056937"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Organ 9</a:t>
            </a:r>
          </a:p>
        </p:txBody>
      </p:sp>
    </p:spTree>
    <p:extLst>
      <p:ext uri="{BB962C8B-B14F-4D97-AF65-F5344CB8AC3E}">
        <p14:creationId xmlns:p14="http://schemas.microsoft.com/office/powerpoint/2010/main" val="44333059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1-23 at 2.55.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214769"/>
          </a:xfrm>
          <a:prstGeom prst="rect">
            <a:avLst/>
          </a:prstGeom>
        </p:spPr>
      </p:pic>
      <p:sp>
        <p:nvSpPr>
          <p:cNvPr id="4" name="Rectangle 3"/>
          <p:cNvSpPr/>
          <p:nvPr/>
        </p:nvSpPr>
        <p:spPr>
          <a:xfrm>
            <a:off x="4080012" y="2053684"/>
            <a:ext cx="360266" cy="243200"/>
          </a:xfrm>
          <a:prstGeom prst="rect">
            <a:avLst/>
          </a:pr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pic>
        <p:nvPicPr>
          <p:cNvPr id="2" name="Picture 1" descr="Screen shot 2011-11-23 at 2.54.2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261366"/>
          </a:xfrm>
          <a:prstGeom prst="rect">
            <a:avLst/>
          </a:prstGeom>
        </p:spPr>
      </p:pic>
      <p:sp>
        <p:nvSpPr>
          <p:cNvPr id="5" name="Rectangle 4"/>
          <p:cNvSpPr/>
          <p:nvPr/>
        </p:nvSpPr>
        <p:spPr>
          <a:xfrm>
            <a:off x="2769566" y="5320962"/>
            <a:ext cx="3160804" cy="369332"/>
          </a:xfrm>
          <a:prstGeom prst="rect">
            <a:avLst/>
          </a:prstGeom>
        </p:spPr>
        <p:txBody>
          <a:bodyPr wrap="none">
            <a:spAutoFit/>
          </a:bodyPr>
          <a:lstStyle/>
          <a:p>
            <a:r>
              <a:rPr lang="en-US" b="1" dirty="0" smtClean="0">
                <a:latin typeface="Arial"/>
                <a:cs typeface="Arial"/>
              </a:rPr>
              <a:t>Key Features on Next Slide</a:t>
            </a:r>
            <a:endParaRPr lang="en-US" b="1" dirty="0">
              <a:latin typeface="Arial"/>
              <a:cs typeface="Arial"/>
            </a:endParaRPr>
          </a:p>
        </p:txBody>
      </p:sp>
      <p:sp>
        <p:nvSpPr>
          <p:cNvPr id="6" name="TextBox 5"/>
          <p:cNvSpPr txBox="1"/>
          <p:nvPr/>
        </p:nvSpPr>
        <p:spPr>
          <a:xfrm>
            <a:off x="3902889" y="19251"/>
            <a:ext cx="1056937"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Organ 9</a:t>
            </a:r>
          </a:p>
        </p:txBody>
      </p:sp>
    </p:spTree>
    <p:extLst>
      <p:ext uri="{BB962C8B-B14F-4D97-AF65-F5344CB8AC3E}">
        <p14:creationId xmlns:p14="http://schemas.microsoft.com/office/powerpoint/2010/main" val="302536025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23 at 2.54.2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261366"/>
          </a:xfrm>
          <a:prstGeom prst="rect">
            <a:avLst/>
          </a:prstGeom>
        </p:spPr>
      </p:pic>
      <p:sp>
        <p:nvSpPr>
          <p:cNvPr id="4" name="TextBox 3"/>
          <p:cNvSpPr txBox="1"/>
          <p:nvPr/>
        </p:nvSpPr>
        <p:spPr>
          <a:xfrm>
            <a:off x="980752" y="873519"/>
            <a:ext cx="2236572" cy="646331"/>
          </a:xfrm>
          <a:prstGeom prst="rect">
            <a:avLst/>
          </a:prstGeom>
          <a:solidFill>
            <a:schemeClr val="bg1">
              <a:alpha val="60000"/>
            </a:schemeClr>
          </a:solidFill>
        </p:spPr>
        <p:txBody>
          <a:bodyPr wrap="none" rtlCol="0">
            <a:spAutoFit/>
          </a:bodyPr>
          <a:lstStyle/>
          <a:p>
            <a:r>
              <a:rPr lang="en-US" b="1" dirty="0" smtClean="0">
                <a:latin typeface="Arial"/>
                <a:cs typeface="Arial"/>
              </a:rPr>
              <a:t>Excretory Duct</a:t>
            </a:r>
          </a:p>
          <a:p>
            <a:r>
              <a:rPr lang="en-US" b="1" dirty="0" smtClean="0">
                <a:latin typeface="Arial"/>
                <a:cs typeface="Arial"/>
              </a:rPr>
              <a:t>Stratified Cuboidal</a:t>
            </a:r>
          </a:p>
        </p:txBody>
      </p:sp>
      <p:cxnSp>
        <p:nvCxnSpPr>
          <p:cNvPr id="5" name="Straight Arrow Connector 4"/>
          <p:cNvCxnSpPr>
            <a:stCxn id="4" idx="1"/>
          </p:cNvCxnSpPr>
          <p:nvPr/>
        </p:nvCxnSpPr>
        <p:spPr>
          <a:xfrm flipH="1" flipV="1">
            <a:off x="477352" y="630517"/>
            <a:ext cx="503400" cy="56616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6510834" y="1269844"/>
            <a:ext cx="1749547" cy="369332"/>
          </a:xfrm>
          <a:prstGeom prst="rect">
            <a:avLst/>
          </a:prstGeom>
          <a:solidFill>
            <a:schemeClr val="bg1">
              <a:alpha val="60000"/>
            </a:schemeClr>
          </a:solidFill>
        </p:spPr>
        <p:txBody>
          <a:bodyPr wrap="none" rtlCol="0">
            <a:spAutoFit/>
          </a:bodyPr>
          <a:lstStyle/>
          <a:p>
            <a:r>
              <a:rPr lang="en-US" b="1" dirty="0" smtClean="0">
                <a:latin typeface="Arial"/>
                <a:cs typeface="Arial"/>
              </a:rPr>
              <a:t>Striated Ducts</a:t>
            </a:r>
          </a:p>
        </p:txBody>
      </p:sp>
      <p:cxnSp>
        <p:nvCxnSpPr>
          <p:cNvPr id="9" name="Straight Arrow Connector 8"/>
          <p:cNvCxnSpPr>
            <a:stCxn id="8" idx="2"/>
          </p:cNvCxnSpPr>
          <p:nvPr/>
        </p:nvCxnSpPr>
        <p:spPr>
          <a:xfrm flipH="1">
            <a:off x="6773000" y="1639176"/>
            <a:ext cx="612608" cy="128822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a:off x="7385608" y="1639176"/>
            <a:ext cx="188983" cy="103601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3581597" y="1085178"/>
            <a:ext cx="1587131" cy="369332"/>
          </a:xfrm>
          <a:prstGeom prst="rect">
            <a:avLst/>
          </a:prstGeom>
          <a:solidFill>
            <a:schemeClr val="bg1">
              <a:alpha val="60000"/>
            </a:schemeClr>
          </a:solidFill>
        </p:spPr>
        <p:txBody>
          <a:bodyPr wrap="none" rtlCol="0">
            <a:spAutoFit/>
          </a:bodyPr>
          <a:lstStyle/>
          <a:p>
            <a:r>
              <a:rPr lang="en-US" b="1" dirty="0" smtClean="0">
                <a:latin typeface="Arial"/>
                <a:cs typeface="Arial"/>
              </a:rPr>
              <a:t>Serous </a:t>
            </a:r>
            <a:r>
              <a:rPr lang="en-US" b="1" dirty="0" err="1" smtClean="0">
                <a:latin typeface="Arial"/>
                <a:cs typeface="Arial"/>
              </a:rPr>
              <a:t>Acini</a:t>
            </a:r>
            <a:endParaRPr lang="en-US" b="1" dirty="0" smtClean="0">
              <a:latin typeface="Arial"/>
              <a:cs typeface="Arial"/>
            </a:endParaRPr>
          </a:p>
        </p:txBody>
      </p:sp>
      <p:cxnSp>
        <p:nvCxnSpPr>
          <p:cNvPr id="16" name="Straight Arrow Connector 15"/>
          <p:cNvCxnSpPr>
            <a:stCxn id="15" idx="2"/>
          </p:cNvCxnSpPr>
          <p:nvPr/>
        </p:nvCxnSpPr>
        <p:spPr>
          <a:xfrm>
            <a:off x="4375163" y="1454510"/>
            <a:ext cx="1407105" cy="43704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5441717" y="4760390"/>
            <a:ext cx="1676623" cy="369332"/>
          </a:xfrm>
          <a:prstGeom prst="rect">
            <a:avLst/>
          </a:prstGeom>
          <a:solidFill>
            <a:schemeClr val="bg1">
              <a:alpha val="60000"/>
            </a:schemeClr>
          </a:solidFill>
        </p:spPr>
        <p:txBody>
          <a:bodyPr wrap="none" rtlCol="0">
            <a:spAutoFit/>
          </a:bodyPr>
          <a:lstStyle/>
          <a:p>
            <a:r>
              <a:rPr lang="en-US" b="1" dirty="0" smtClean="0">
                <a:latin typeface="Arial"/>
                <a:cs typeface="Arial"/>
              </a:rPr>
              <a:t>Mucous </a:t>
            </a:r>
            <a:r>
              <a:rPr lang="en-US" b="1" dirty="0" err="1" smtClean="0">
                <a:latin typeface="Arial"/>
                <a:cs typeface="Arial"/>
              </a:rPr>
              <a:t>Acini</a:t>
            </a:r>
            <a:endParaRPr lang="en-US" b="1" dirty="0" smtClean="0">
              <a:latin typeface="Arial"/>
              <a:cs typeface="Arial"/>
            </a:endParaRPr>
          </a:p>
        </p:txBody>
      </p:sp>
      <p:cxnSp>
        <p:nvCxnSpPr>
          <p:cNvPr id="21" name="Straight Arrow Connector 20"/>
          <p:cNvCxnSpPr>
            <a:stCxn id="19" idx="3"/>
          </p:cNvCxnSpPr>
          <p:nvPr/>
        </p:nvCxnSpPr>
        <p:spPr>
          <a:xfrm flipV="1">
            <a:off x="7118340" y="4566746"/>
            <a:ext cx="1248837" cy="3783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986110" y="5594245"/>
            <a:ext cx="2070323" cy="369332"/>
          </a:xfrm>
          <a:prstGeom prst="rect">
            <a:avLst/>
          </a:prstGeom>
          <a:solidFill>
            <a:schemeClr val="bg1">
              <a:alpha val="60000"/>
            </a:schemeClr>
          </a:solidFill>
        </p:spPr>
        <p:txBody>
          <a:bodyPr wrap="none" rtlCol="0">
            <a:spAutoFit/>
          </a:bodyPr>
          <a:lstStyle/>
          <a:p>
            <a:r>
              <a:rPr lang="en-US" b="1" dirty="0" smtClean="0">
                <a:latin typeface="Arial"/>
                <a:cs typeface="Arial"/>
              </a:rPr>
              <a:t>Serous </a:t>
            </a:r>
            <a:r>
              <a:rPr lang="en-US" b="1" dirty="0" err="1" smtClean="0">
                <a:latin typeface="Arial"/>
                <a:cs typeface="Arial"/>
              </a:rPr>
              <a:t>Demilune</a:t>
            </a:r>
            <a:endParaRPr lang="en-US" b="1" dirty="0" smtClean="0">
              <a:latin typeface="Arial"/>
              <a:cs typeface="Arial"/>
            </a:endParaRPr>
          </a:p>
        </p:txBody>
      </p:sp>
      <p:cxnSp>
        <p:nvCxnSpPr>
          <p:cNvPr id="24" name="Straight Arrow Connector 23"/>
          <p:cNvCxnSpPr>
            <a:stCxn id="22" idx="0"/>
          </p:cNvCxnSpPr>
          <p:nvPr/>
        </p:nvCxnSpPr>
        <p:spPr>
          <a:xfrm flipV="1">
            <a:off x="8021272" y="4945056"/>
            <a:ext cx="670144" cy="64918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3902889" y="19251"/>
            <a:ext cx="1056937"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Organ 9</a:t>
            </a:r>
          </a:p>
        </p:txBody>
      </p:sp>
    </p:spTree>
    <p:extLst>
      <p:ext uri="{BB962C8B-B14F-4D97-AF65-F5344CB8AC3E}">
        <p14:creationId xmlns:p14="http://schemas.microsoft.com/office/powerpoint/2010/main" val="3688219086"/>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1-23 at 2.55.15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4214769"/>
          </a:xfrm>
          <a:prstGeom prst="rect">
            <a:avLst/>
          </a:prstGeom>
        </p:spPr>
      </p:pic>
      <p:sp>
        <p:nvSpPr>
          <p:cNvPr id="3" name="Rectangle 2"/>
          <p:cNvSpPr/>
          <p:nvPr/>
        </p:nvSpPr>
        <p:spPr>
          <a:xfrm>
            <a:off x="4080012" y="2053684"/>
            <a:ext cx="360266" cy="243200"/>
          </a:xfrm>
          <a:prstGeom prst="rect">
            <a:avLst/>
          </a:prstGeom>
          <a:noFill/>
          <a:ln w="19050" cmpd="sng">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smtClean="0"/>
          </a:p>
          <a:p>
            <a:pPr algn="ctr"/>
            <a:endParaRPr lang="en-US" dirty="0"/>
          </a:p>
        </p:txBody>
      </p:sp>
      <p:sp>
        <p:nvSpPr>
          <p:cNvPr id="4" name="TextBox 3"/>
          <p:cNvSpPr txBox="1"/>
          <p:nvPr/>
        </p:nvSpPr>
        <p:spPr>
          <a:xfrm>
            <a:off x="439074" y="331624"/>
            <a:ext cx="4424515" cy="2893100"/>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Compact, lobulated organ, with adventitia</a:t>
            </a:r>
          </a:p>
          <a:p>
            <a:pPr marL="285750" indent="-285750">
              <a:buFont typeface="Arial"/>
              <a:buChar char="•"/>
            </a:pPr>
            <a:r>
              <a:rPr lang="en-US" sz="1400" u="sng" dirty="0" smtClean="0">
                <a:latin typeface="Arial"/>
                <a:cs typeface="Arial"/>
              </a:rPr>
              <a:t>Serous and mucous </a:t>
            </a:r>
            <a:r>
              <a:rPr lang="en-US" sz="1400" u="sng" dirty="0" err="1" smtClean="0">
                <a:latin typeface="Arial"/>
                <a:cs typeface="Arial"/>
              </a:rPr>
              <a:t>acini</a:t>
            </a:r>
            <a:r>
              <a:rPr lang="en-US" sz="1400" u="sng" dirty="0" smtClean="0">
                <a:latin typeface="Arial"/>
                <a:cs typeface="Arial"/>
              </a:rPr>
              <a:t> = key feature</a:t>
            </a:r>
          </a:p>
          <a:p>
            <a:pPr marL="285750" indent="-285750">
              <a:buFont typeface="Arial"/>
              <a:buChar char="•"/>
            </a:pPr>
            <a:r>
              <a:rPr lang="en-US" sz="1400" dirty="0" smtClean="0">
                <a:latin typeface="Arial"/>
                <a:cs typeface="Arial"/>
              </a:rPr>
              <a:t>Serous </a:t>
            </a:r>
            <a:r>
              <a:rPr lang="en-US" sz="1400" dirty="0" err="1" smtClean="0">
                <a:latin typeface="Arial"/>
                <a:cs typeface="Arial"/>
              </a:rPr>
              <a:t>demilunes</a:t>
            </a:r>
            <a:endParaRPr lang="en-US" sz="1400" dirty="0" smtClean="0">
              <a:latin typeface="Arial"/>
              <a:cs typeface="Arial"/>
            </a:endParaRPr>
          </a:p>
          <a:p>
            <a:pPr marL="285750" indent="-285750">
              <a:buFont typeface="Arial"/>
              <a:buChar char="•"/>
            </a:pPr>
            <a:r>
              <a:rPr lang="en-US" sz="1400" dirty="0" smtClean="0">
                <a:latin typeface="Arial"/>
                <a:cs typeface="Arial"/>
              </a:rPr>
              <a:t>Intercalated ducts (simple squamous to low cuboidal) connect to…</a:t>
            </a:r>
          </a:p>
          <a:p>
            <a:pPr marL="285750" indent="-285750">
              <a:buFont typeface="Arial"/>
              <a:buChar char="•"/>
            </a:pPr>
            <a:r>
              <a:rPr lang="en-US" sz="1400" u="sng" dirty="0" smtClean="0">
                <a:latin typeface="Arial"/>
                <a:cs typeface="Arial"/>
              </a:rPr>
              <a:t>Lots of striated ducts = key feature</a:t>
            </a:r>
            <a:r>
              <a:rPr lang="en-US" sz="1400" dirty="0" smtClean="0">
                <a:latin typeface="Arial"/>
                <a:cs typeface="Arial"/>
              </a:rPr>
              <a:t>, simple cuboidal/columnar with centrally-located nuclei and basal striations.  Connect to...</a:t>
            </a:r>
            <a:endParaRPr lang="en-US" sz="1400" u="sng" dirty="0" smtClean="0">
              <a:latin typeface="Arial"/>
              <a:cs typeface="Arial"/>
            </a:endParaRPr>
          </a:p>
          <a:p>
            <a:pPr marL="285750" indent="-285750">
              <a:buFont typeface="Arial"/>
              <a:buChar char="•"/>
            </a:pPr>
            <a:r>
              <a:rPr lang="en-US" sz="1400" dirty="0" smtClean="0">
                <a:latin typeface="Arial"/>
                <a:cs typeface="Arial"/>
              </a:rPr>
              <a:t>Excretory ducts </a:t>
            </a:r>
            <a:r>
              <a:rPr lang="en-US" sz="1400" u="sng" dirty="0" smtClean="0">
                <a:latin typeface="Arial"/>
                <a:cs typeface="Arial"/>
              </a:rPr>
              <a:t>stratified cuboidal = key feature</a:t>
            </a:r>
          </a:p>
          <a:p>
            <a:pPr marL="285750" indent="-285750">
              <a:buFont typeface="Arial"/>
              <a:buChar char="•"/>
            </a:pPr>
            <a:r>
              <a:rPr lang="en-US" sz="1400" u="sng" dirty="0" err="1" smtClean="0">
                <a:latin typeface="Arial"/>
                <a:cs typeface="Arial"/>
              </a:rPr>
              <a:t>Myoepithelial</a:t>
            </a:r>
            <a:r>
              <a:rPr lang="en-US" sz="1400" u="sng" dirty="0" smtClean="0">
                <a:latin typeface="Arial"/>
                <a:cs typeface="Arial"/>
              </a:rPr>
              <a:t> cells = key feature</a:t>
            </a:r>
          </a:p>
          <a:p>
            <a:pPr marL="285750" indent="-285750">
              <a:buFont typeface="Arial"/>
              <a:buChar char="•"/>
            </a:pPr>
            <a:r>
              <a:rPr lang="en-US" sz="1400" dirty="0" smtClean="0">
                <a:latin typeface="Arial"/>
                <a:cs typeface="Arial"/>
              </a:rPr>
              <a:t>Mostly serous, some mucous = submandibular</a:t>
            </a:r>
          </a:p>
          <a:p>
            <a:pPr marL="285750" indent="-285750">
              <a:buFont typeface="Arial"/>
              <a:buChar char="•"/>
            </a:pPr>
            <a:endParaRPr lang="en-US" sz="1400" dirty="0" smtClean="0">
              <a:latin typeface="Arial"/>
              <a:cs typeface="Arial"/>
            </a:endParaRPr>
          </a:p>
          <a:p>
            <a:pPr marL="285750" indent="-285750">
              <a:buFont typeface="Arial"/>
              <a:buChar char="•"/>
            </a:pPr>
            <a:r>
              <a:rPr lang="en-US" sz="1400" u="sng" dirty="0" smtClean="0">
                <a:latin typeface="Arial"/>
                <a:cs typeface="Arial"/>
              </a:rPr>
              <a:t>ID:   Submandibular gland</a:t>
            </a:r>
          </a:p>
        </p:txBody>
      </p:sp>
      <p:sp>
        <p:nvSpPr>
          <p:cNvPr id="5" name="TextBox 4"/>
          <p:cNvSpPr txBox="1"/>
          <p:nvPr/>
        </p:nvSpPr>
        <p:spPr>
          <a:xfrm>
            <a:off x="3902889" y="19251"/>
            <a:ext cx="1056937"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Organ 9</a:t>
            </a:r>
          </a:p>
        </p:txBody>
      </p:sp>
    </p:spTree>
    <p:extLst>
      <p:ext uri="{BB962C8B-B14F-4D97-AF65-F5344CB8AC3E}">
        <p14:creationId xmlns:p14="http://schemas.microsoft.com/office/powerpoint/2010/main" val="1716933329"/>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2-05 at 12.4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4114800"/>
          </a:xfrm>
          <a:prstGeom prst="rect">
            <a:avLst/>
          </a:prstGeom>
          <a:ln>
            <a:solidFill>
              <a:srgbClr val="000000"/>
            </a:solidFill>
          </a:ln>
        </p:spPr>
      </p:pic>
      <p:pic>
        <p:nvPicPr>
          <p:cNvPr id="5" name="Picture 4" descr="Screen shot 2011-12-05 at 12.37.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a:ln>
            <a:solidFill>
              <a:schemeClr val="tx1"/>
            </a:solidFill>
          </a:ln>
        </p:spPr>
      </p:pic>
      <p:sp>
        <p:nvSpPr>
          <p:cNvPr id="4" name="TextBox 3"/>
          <p:cNvSpPr txBox="1"/>
          <p:nvPr/>
        </p:nvSpPr>
        <p:spPr>
          <a:xfrm>
            <a:off x="5652031" y="0"/>
            <a:ext cx="941859"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10</a:t>
            </a:r>
          </a:p>
        </p:txBody>
      </p:sp>
      <p:sp>
        <p:nvSpPr>
          <p:cNvPr id="6" name="Rectangle 5"/>
          <p:cNvSpPr/>
          <p:nvPr/>
        </p:nvSpPr>
        <p:spPr>
          <a:xfrm>
            <a:off x="329681" y="4114800"/>
            <a:ext cx="3160804" cy="369332"/>
          </a:xfrm>
          <a:prstGeom prst="rect">
            <a:avLst/>
          </a:prstGeom>
        </p:spPr>
        <p:txBody>
          <a:bodyPr wrap="none">
            <a:spAutoFit/>
          </a:bodyPr>
          <a:lstStyle/>
          <a:p>
            <a:r>
              <a:rPr lang="en-US" b="1" dirty="0" smtClean="0">
                <a:latin typeface="Arial"/>
                <a:cs typeface="Arial"/>
              </a:rPr>
              <a:t>Key Features on Next Slide</a:t>
            </a:r>
            <a:endParaRPr lang="en-US" b="1" dirty="0">
              <a:latin typeface="Arial"/>
              <a:cs typeface="Arial"/>
            </a:endParaRPr>
          </a:p>
        </p:txBody>
      </p:sp>
    </p:spTree>
    <p:extLst>
      <p:ext uri="{BB962C8B-B14F-4D97-AF65-F5344CB8AC3E}">
        <p14:creationId xmlns:p14="http://schemas.microsoft.com/office/powerpoint/2010/main" val="28562989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1-23 at 3.08.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4114800"/>
          </a:xfrm>
          <a:prstGeom prst="rect">
            <a:avLst/>
          </a:prstGeom>
        </p:spPr>
      </p:pic>
      <p:pic>
        <p:nvPicPr>
          <p:cNvPr id="4" name="Picture 3" descr="Screen shot 2011-11-23 at 3.5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p:spPr>
      </p:pic>
      <p:pic>
        <p:nvPicPr>
          <p:cNvPr id="5" name="Picture 4" descr="Screen shot 2011-11-23 at 3.07.2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486400" cy="4114800"/>
          </a:xfrm>
          <a:prstGeom prst="rect">
            <a:avLst/>
          </a:prstGeom>
        </p:spPr>
      </p:pic>
      <p:pic>
        <p:nvPicPr>
          <p:cNvPr id="6" name="Picture 5" descr="Screen shot 2011-11-23 at 3.03.24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a:ln>
            <a:solidFill>
              <a:schemeClr val="bg1"/>
            </a:solidFill>
          </a:ln>
        </p:spPr>
      </p:pic>
      <p:sp>
        <p:nvSpPr>
          <p:cNvPr id="7" name="TextBox 6"/>
          <p:cNvSpPr txBox="1"/>
          <p:nvPr/>
        </p:nvSpPr>
        <p:spPr>
          <a:xfrm>
            <a:off x="5924143" y="223994"/>
            <a:ext cx="81348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1</a:t>
            </a:r>
          </a:p>
        </p:txBody>
      </p:sp>
      <p:sp>
        <p:nvSpPr>
          <p:cNvPr id="8" name="Rectangle 7"/>
          <p:cNvSpPr/>
          <p:nvPr/>
        </p:nvSpPr>
        <p:spPr>
          <a:xfrm>
            <a:off x="5924143" y="838116"/>
            <a:ext cx="2249196" cy="369332"/>
          </a:xfrm>
          <a:prstGeom prst="rect">
            <a:avLst/>
          </a:prstGeom>
        </p:spPr>
        <p:txBody>
          <a:bodyPr wrap="none">
            <a:spAutoFit/>
          </a:bodyPr>
          <a:lstStyle/>
          <a:p>
            <a:r>
              <a:rPr lang="en-US" b="1" dirty="0" smtClean="0">
                <a:latin typeface="Arial"/>
                <a:cs typeface="Arial"/>
              </a:rPr>
              <a:t>High Magnification</a:t>
            </a:r>
            <a:endParaRPr lang="en-US" b="1" dirty="0">
              <a:latin typeface="Arial"/>
              <a:cs typeface="Arial"/>
            </a:endParaRPr>
          </a:p>
        </p:txBody>
      </p:sp>
      <p:sp>
        <p:nvSpPr>
          <p:cNvPr id="9" name="Rectangle 8"/>
          <p:cNvSpPr/>
          <p:nvPr/>
        </p:nvSpPr>
        <p:spPr>
          <a:xfrm>
            <a:off x="5765470" y="1740448"/>
            <a:ext cx="3160804" cy="369332"/>
          </a:xfrm>
          <a:prstGeom prst="rect">
            <a:avLst/>
          </a:prstGeom>
        </p:spPr>
        <p:txBody>
          <a:bodyPr wrap="none">
            <a:spAutoFit/>
          </a:bodyPr>
          <a:lstStyle/>
          <a:p>
            <a:r>
              <a:rPr lang="en-US" b="1" dirty="0" smtClean="0">
                <a:latin typeface="Arial"/>
                <a:cs typeface="Arial"/>
              </a:rPr>
              <a:t>Key Features on Next Slide</a:t>
            </a:r>
            <a:endParaRPr lang="en-US" b="1" dirty="0">
              <a:latin typeface="Arial"/>
              <a:cs typeface="Arial"/>
            </a:endParaRPr>
          </a:p>
        </p:txBody>
      </p:sp>
    </p:spTree>
    <p:extLst>
      <p:ext uri="{BB962C8B-B14F-4D97-AF65-F5344CB8AC3E}">
        <p14:creationId xmlns:p14="http://schemas.microsoft.com/office/powerpoint/2010/main" val="147344193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p:cTn id="17" dur="500" fill="hold"/>
                                        <p:tgtEl>
                                          <p:spTgt spid="9"/>
                                        </p:tgtEl>
                                        <p:attrNameLst>
                                          <p:attrName>ppt_w</p:attrName>
                                        </p:attrNameLst>
                                      </p:cBhvr>
                                      <p:tavLst>
                                        <p:tav tm="0">
                                          <p:val>
                                            <p:fltVal val="0"/>
                                          </p:val>
                                        </p:tav>
                                        <p:tav tm="100000">
                                          <p:val>
                                            <p:strVal val="#ppt_w"/>
                                          </p:val>
                                        </p:tav>
                                      </p:tavLst>
                                    </p:anim>
                                    <p:anim calcmode="lin" valueType="num">
                                      <p:cBhvr>
                                        <p:cTn id="18" dur="500" fill="hold"/>
                                        <p:tgtEl>
                                          <p:spTgt spid="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2-05 at 12.4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4114800"/>
          </a:xfrm>
          <a:prstGeom prst="rect">
            <a:avLst/>
          </a:prstGeom>
          <a:ln>
            <a:solidFill>
              <a:srgbClr val="000000"/>
            </a:solidFill>
          </a:ln>
        </p:spPr>
      </p:pic>
      <p:pic>
        <p:nvPicPr>
          <p:cNvPr id="19" name="Picture 18" descr="Screen shot 2011-12-05 at 12.37.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a:ln>
            <a:solidFill>
              <a:schemeClr val="tx1"/>
            </a:solidFill>
          </a:ln>
        </p:spPr>
      </p:pic>
      <p:sp>
        <p:nvSpPr>
          <p:cNvPr id="7" name="TextBox 6"/>
          <p:cNvSpPr txBox="1"/>
          <p:nvPr/>
        </p:nvSpPr>
        <p:spPr>
          <a:xfrm>
            <a:off x="229226" y="2381263"/>
            <a:ext cx="2442045" cy="369332"/>
          </a:xfrm>
          <a:prstGeom prst="rect">
            <a:avLst/>
          </a:prstGeom>
          <a:solidFill>
            <a:schemeClr val="bg1">
              <a:alpha val="60000"/>
            </a:schemeClr>
          </a:solidFill>
        </p:spPr>
        <p:txBody>
          <a:bodyPr wrap="none" rtlCol="0">
            <a:spAutoFit/>
          </a:bodyPr>
          <a:lstStyle/>
          <a:p>
            <a:r>
              <a:rPr lang="en-US" b="1" dirty="0" smtClean="0">
                <a:latin typeface="Arial"/>
                <a:cs typeface="Arial"/>
              </a:rPr>
              <a:t>Sub-mucosal glands</a:t>
            </a:r>
          </a:p>
        </p:txBody>
      </p:sp>
      <p:cxnSp>
        <p:nvCxnSpPr>
          <p:cNvPr id="8" name="Straight Arrow Connector 7"/>
          <p:cNvCxnSpPr>
            <a:stCxn id="7" idx="2"/>
          </p:cNvCxnSpPr>
          <p:nvPr/>
        </p:nvCxnSpPr>
        <p:spPr>
          <a:xfrm flipH="1">
            <a:off x="828612" y="2750595"/>
            <a:ext cx="621637" cy="72625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491925" y="5185025"/>
            <a:ext cx="2121494" cy="369332"/>
          </a:xfrm>
          <a:prstGeom prst="rect">
            <a:avLst/>
          </a:prstGeom>
          <a:solidFill>
            <a:schemeClr val="bg1">
              <a:alpha val="60000"/>
            </a:schemeClr>
          </a:solidFill>
        </p:spPr>
        <p:txBody>
          <a:bodyPr wrap="none" rtlCol="0">
            <a:spAutoFit/>
          </a:bodyPr>
          <a:lstStyle/>
          <a:p>
            <a:r>
              <a:rPr lang="en-US" b="1" dirty="0" smtClean="0">
                <a:latin typeface="Arial"/>
                <a:cs typeface="Arial"/>
              </a:rPr>
              <a:t>Many Goblet </a:t>
            </a:r>
            <a:r>
              <a:rPr lang="en-US" b="1" dirty="0" err="1" smtClean="0">
                <a:latin typeface="Arial"/>
                <a:cs typeface="Arial"/>
              </a:rPr>
              <a:t>Cels</a:t>
            </a:r>
            <a:endParaRPr lang="en-US" b="1" dirty="0" smtClean="0">
              <a:latin typeface="Arial"/>
              <a:cs typeface="Arial"/>
            </a:endParaRPr>
          </a:p>
        </p:txBody>
      </p:sp>
      <p:cxnSp>
        <p:nvCxnSpPr>
          <p:cNvPr id="10" name="Straight Arrow Connector 9"/>
          <p:cNvCxnSpPr>
            <a:stCxn id="9" idx="2"/>
          </p:cNvCxnSpPr>
          <p:nvPr/>
        </p:nvCxnSpPr>
        <p:spPr>
          <a:xfrm flipH="1">
            <a:off x="7385452" y="5554357"/>
            <a:ext cx="167220" cy="49860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1413" y="1426480"/>
            <a:ext cx="1570111" cy="369332"/>
          </a:xfrm>
          <a:prstGeom prst="rect">
            <a:avLst/>
          </a:prstGeom>
          <a:solidFill>
            <a:schemeClr val="bg1">
              <a:alpha val="60000"/>
            </a:schemeClr>
          </a:solidFill>
        </p:spPr>
        <p:txBody>
          <a:bodyPr wrap="none" rtlCol="0">
            <a:spAutoFit/>
          </a:bodyPr>
          <a:lstStyle/>
          <a:p>
            <a:r>
              <a:rPr lang="en-US" b="1" dirty="0" err="1" smtClean="0">
                <a:latin typeface="Arial"/>
                <a:cs typeface="Arial"/>
              </a:rPr>
              <a:t>Paneth</a:t>
            </a:r>
            <a:r>
              <a:rPr lang="en-US" b="1" dirty="0" smtClean="0">
                <a:latin typeface="Arial"/>
                <a:cs typeface="Arial"/>
              </a:rPr>
              <a:t> Cells</a:t>
            </a:r>
          </a:p>
        </p:txBody>
      </p:sp>
      <p:cxnSp>
        <p:nvCxnSpPr>
          <p:cNvPr id="16" name="Straight Arrow Connector 15"/>
          <p:cNvCxnSpPr>
            <a:stCxn id="15" idx="3"/>
          </p:cNvCxnSpPr>
          <p:nvPr/>
        </p:nvCxnSpPr>
        <p:spPr>
          <a:xfrm>
            <a:off x="2051524" y="1611146"/>
            <a:ext cx="1001730" cy="6422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652031" y="0"/>
            <a:ext cx="941859"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10</a:t>
            </a:r>
          </a:p>
        </p:txBody>
      </p:sp>
      <p:sp>
        <p:nvSpPr>
          <p:cNvPr id="13" name="TextBox 12"/>
          <p:cNvSpPr txBox="1"/>
          <p:nvPr/>
        </p:nvSpPr>
        <p:spPr>
          <a:xfrm>
            <a:off x="908829" y="4506113"/>
            <a:ext cx="2455457" cy="369332"/>
          </a:xfrm>
          <a:prstGeom prst="rect">
            <a:avLst/>
          </a:prstGeom>
          <a:solidFill>
            <a:schemeClr val="bg1">
              <a:alpha val="60000"/>
            </a:schemeClr>
          </a:solidFill>
        </p:spPr>
        <p:txBody>
          <a:bodyPr wrap="none" rtlCol="0">
            <a:spAutoFit/>
          </a:bodyPr>
          <a:lstStyle/>
          <a:p>
            <a:r>
              <a:rPr lang="en-US" b="1" dirty="0" smtClean="0">
                <a:latin typeface="Arial"/>
                <a:cs typeface="Arial"/>
              </a:rPr>
              <a:t>Muscularis mucosae</a:t>
            </a:r>
          </a:p>
        </p:txBody>
      </p:sp>
      <p:cxnSp>
        <p:nvCxnSpPr>
          <p:cNvPr id="17" name="Straight Arrow Connector 16"/>
          <p:cNvCxnSpPr>
            <a:stCxn id="13" idx="0"/>
          </p:cNvCxnSpPr>
          <p:nvPr/>
        </p:nvCxnSpPr>
        <p:spPr>
          <a:xfrm flipV="1">
            <a:off x="2136558" y="3286270"/>
            <a:ext cx="670981" cy="121984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a:stCxn id="13" idx="0"/>
          </p:cNvCxnSpPr>
          <p:nvPr/>
        </p:nvCxnSpPr>
        <p:spPr>
          <a:xfrm>
            <a:off x="2136558" y="4506113"/>
            <a:ext cx="2408982" cy="150365"/>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110336" y="1306042"/>
            <a:ext cx="967107" cy="369332"/>
          </a:xfrm>
          <a:prstGeom prst="rect">
            <a:avLst/>
          </a:prstGeom>
          <a:solidFill>
            <a:schemeClr val="bg1">
              <a:alpha val="60000"/>
            </a:schemeClr>
          </a:solidFill>
        </p:spPr>
        <p:txBody>
          <a:bodyPr wrap="none" rtlCol="0">
            <a:spAutoFit/>
          </a:bodyPr>
          <a:lstStyle/>
          <a:p>
            <a:r>
              <a:rPr lang="en-US" b="1" dirty="0" smtClean="0">
                <a:latin typeface="Arial"/>
                <a:cs typeface="Arial"/>
              </a:rPr>
              <a:t>Glands</a:t>
            </a:r>
          </a:p>
        </p:txBody>
      </p:sp>
      <p:cxnSp>
        <p:nvCxnSpPr>
          <p:cNvPr id="22" name="Straight Arrow Connector 21"/>
          <p:cNvCxnSpPr>
            <a:stCxn id="21" idx="1"/>
          </p:cNvCxnSpPr>
          <p:nvPr/>
        </p:nvCxnSpPr>
        <p:spPr>
          <a:xfrm flipH="1" flipV="1">
            <a:off x="4434130" y="1225389"/>
            <a:ext cx="1676206" cy="265319"/>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1" idx="1"/>
          </p:cNvCxnSpPr>
          <p:nvPr/>
        </p:nvCxnSpPr>
        <p:spPr>
          <a:xfrm>
            <a:off x="6110336" y="1490708"/>
            <a:ext cx="139782" cy="223001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3022169"/>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2-05 at 12.42.3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4114800"/>
          </a:xfrm>
          <a:prstGeom prst="rect">
            <a:avLst/>
          </a:prstGeom>
          <a:ln>
            <a:solidFill>
              <a:srgbClr val="000000"/>
            </a:solidFill>
          </a:ln>
        </p:spPr>
      </p:pic>
      <p:pic>
        <p:nvPicPr>
          <p:cNvPr id="19" name="Picture 18" descr="Screen shot 2011-12-05 at 12.37.07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a:ln>
            <a:solidFill>
              <a:schemeClr val="tx1"/>
            </a:solidFill>
          </a:ln>
        </p:spPr>
      </p:pic>
      <p:sp>
        <p:nvSpPr>
          <p:cNvPr id="6" name="TextBox 5"/>
          <p:cNvSpPr txBox="1"/>
          <p:nvPr/>
        </p:nvSpPr>
        <p:spPr>
          <a:xfrm>
            <a:off x="3818488" y="2987402"/>
            <a:ext cx="838503"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Colon</a:t>
            </a:r>
          </a:p>
        </p:txBody>
      </p:sp>
      <p:sp>
        <p:nvSpPr>
          <p:cNvPr id="7" name="TextBox 6"/>
          <p:cNvSpPr txBox="1"/>
          <p:nvPr/>
        </p:nvSpPr>
        <p:spPr>
          <a:xfrm>
            <a:off x="229226" y="2381263"/>
            <a:ext cx="2442045" cy="369332"/>
          </a:xfrm>
          <a:prstGeom prst="rect">
            <a:avLst/>
          </a:prstGeom>
          <a:solidFill>
            <a:schemeClr val="bg1">
              <a:alpha val="60000"/>
            </a:schemeClr>
          </a:solidFill>
        </p:spPr>
        <p:txBody>
          <a:bodyPr wrap="none" rtlCol="0">
            <a:spAutoFit/>
          </a:bodyPr>
          <a:lstStyle/>
          <a:p>
            <a:r>
              <a:rPr lang="en-US" b="1" dirty="0" smtClean="0">
                <a:latin typeface="Arial"/>
                <a:cs typeface="Arial"/>
              </a:rPr>
              <a:t>Sub-mucosal glands</a:t>
            </a:r>
          </a:p>
        </p:txBody>
      </p:sp>
      <p:cxnSp>
        <p:nvCxnSpPr>
          <p:cNvPr id="8" name="Straight Arrow Connector 7"/>
          <p:cNvCxnSpPr>
            <a:stCxn id="7" idx="2"/>
          </p:cNvCxnSpPr>
          <p:nvPr/>
        </p:nvCxnSpPr>
        <p:spPr>
          <a:xfrm flipH="1">
            <a:off x="828612" y="2750595"/>
            <a:ext cx="621637" cy="726257"/>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81413" y="1426480"/>
            <a:ext cx="1570111" cy="369332"/>
          </a:xfrm>
          <a:prstGeom prst="rect">
            <a:avLst/>
          </a:prstGeom>
          <a:solidFill>
            <a:schemeClr val="bg1">
              <a:alpha val="60000"/>
            </a:schemeClr>
          </a:solidFill>
        </p:spPr>
        <p:txBody>
          <a:bodyPr wrap="none" rtlCol="0">
            <a:spAutoFit/>
          </a:bodyPr>
          <a:lstStyle/>
          <a:p>
            <a:r>
              <a:rPr lang="en-US" b="1" dirty="0" err="1" smtClean="0">
                <a:latin typeface="Arial"/>
                <a:cs typeface="Arial"/>
              </a:rPr>
              <a:t>Paneth</a:t>
            </a:r>
            <a:r>
              <a:rPr lang="en-US" b="1" dirty="0" smtClean="0">
                <a:latin typeface="Arial"/>
                <a:cs typeface="Arial"/>
              </a:rPr>
              <a:t> Cells</a:t>
            </a:r>
          </a:p>
        </p:txBody>
      </p:sp>
      <p:cxnSp>
        <p:nvCxnSpPr>
          <p:cNvPr id="16" name="Straight Arrow Connector 15"/>
          <p:cNvCxnSpPr>
            <a:stCxn id="15" idx="3"/>
          </p:cNvCxnSpPr>
          <p:nvPr/>
        </p:nvCxnSpPr>
        <p:spPr>
          <a:xfrm>
            <a:off x="2051524" y="1611146"/>
            <a:ext cx="1001730" cy="6422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261235" y="3146888"/>
            <a:ext cx="3657599" cy="3323987"/>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Tube, GI Layering:  Serosa, </a:t>
            </a:r>
            <a:r>
              <a:rPr lang="en-US" sz="1400" dirty="0" err="1" smtClean="0">
                <a:latin typeface="Arial"/>
                <a:cs typeface="Arial"/>
              </a:rPr>
              <a:t>Muscularis</a:t>
            </a:r>
            <a:r>
              <a:rPr lang="en-US" sz="1400" dirty="0" smtClean="0">
                <a:latin typeface="Arial"/>
                <a:cs typeface="Arial"/>
              </a:rPr>
              <a:t> </a:t>
            </a:r>
            <a:r>
              <a:rPr lang="en-US" sz="1400" dirty="0" err="1" smtClean="0">
                <a:latin typeface="Arial"/>
                <a:cs typeface="Arial"/>
              </a:rPr>
              <a:t>externa</a:t>
            </a:r>
            <a:r>
              <a:rPr lang="en-US" sz="1400" dirty="0" smtClean="0">
                <a:latin typeface="Arial"/>
                <a:cs typeface="Arial"/>
              </a:rPr>
              <a:t>, </a:t>
            </a:r>
            <a:r>
              <a:rPr lang="en-US" sz="1400" dirty="0" err="1" smtClean="0">
                <a:latin typeface="Arial"/>
                <a:cs typeface="Arial"/>
              </a:rPr>
              <a:t>Submucosa</a:t>
            </a:r>
            <a:r>
              <a:rPr lang="en-US" sz="1400" dirty="0" smtClean="0">
                <a:latin typeface="Arial"/>
                <a:cs typeface="Arial"/>
              </a:rPr>
              <a:t>, Mucosa</a:t>
            </a:r>
          </a:p>
          <a:p>
            <a:pPr marL="285750" indent="-285750">
              <a:buFont typeface="Arial"/>
              <a:buChar char="•"/>
            </a:pPr>
            <a:r>
              <a:rPr lang="en-US" sz="1400" dirty="0" smtClean="0">
                <a:latin typeface="Arial"/>
                <a:cs typeface="Arial"/>
              </a:rPr>
              <a:t>Mucosa:  straight-bore crypts (glands), lamina </a:t>
            </a:r>
            <a:r>
              <a:rPr lang="en-US" sz="1400" dirty="0" err="1" smtClean="0">
                <a:latin typeface="Arial"/>
                <a:cs typeface="Arial"/>
              </a:rPr>
              <a:t>propria</a:t>
            </a:r>
            <a:r>
              <a:rPr lang="en-US" sz="1400" dirty="0" smtClean="0">
                <a:latin typeface="Arial"/>
                <a:cs typeface="Arial"/>
              </a:rPr>
              <a:t> and </a:t>
            </a:r>
            <a:r>
              <a:rPr lang="en-US" sz="1400" dirty="0" err="1" smtClean="0">
                <a:latin typeface="Arial"/>
                <a:cs typeface="Arial"/>
              </a:rPr>
              <a:t>musc</a:t>
            </a:r>
            <a:r>
              <a:rPr lang="en-US" sz="1400" dirty="0" smtClean="0">
                <a:latin typeface="Arial"/>
                <a:cs typeface="Arial"/>
              </a:rPr>
              <a:t>. mucosae</a:t>
            </a:r>
          </a:p>
          <a:p>
            <a:pPr marL="285750" indent="-285750">
              <a:buFont typeface="Arial"/>
              <a:buChar char="•"/>
            </a:pPr>
            <a:r>
              <a:rPr lang="en-US" sz="1400" dirty="0" smtClean="0">
                <a:latin typeface="Arial"/>
                <a:cs typeface="Arial"/>
              </a:rPr>
              <a:t>Simple columnar epithelium of absorptive cells with brush border and  many  goblet cells</a:t>
            </a:r>
          </a:p>
          <a:p>
            <a:pPr marL="285750" indent="-285750">
              <a:buFont typeface="Arial"/>
              <a:buChar char="•"/>
            </a:pPr>
            <a:r>
              <a:rPr lang="en-US" sz="1400" dirty="0" err="1" smtClean="0">
                <a:latin typeface="Arial"/>
                <a:cs typeface="Arial"/>
              </a:rPr>
              <a:t>Submucosa</a:t>
            </a:r>
            <a:r>
              <a:rPr lang="en-US" sz="1400" dirty="0" smtClean="0">
                <a:latin typeface="Arial"/>
                <a:cs typeface="Arial"/>
              </a:rPr>
              <a:t>:  dense irregular CT, BVs, </a:t>
            </a:r>
            <a:r>
              <a:rPr lang="en-US" sz="1400" dirty="0" err="1" smtClean="0">
                <a:latin typeface="Arial"/>
                <a:cs typeface="Arial"/>
              </a:rPr>
              <a:t>Meisner’s</a:t>
            </a:r>
            <a:r>
              <a:rPr lang="en-US" sz="1400" dirty="0" smtClean="0">
                <a:latin typeface="Arial"/>
                <a:cs typeface="Arial"/>
              </a:rPr>
              <a:t> plexus</a:t>
            </a:r>
          </a:p>
          <a:p>
            <a:pPr marL="285750" indent="-285750">
              <a:buFont typeface="Arial"/>
              <a:buChar char="•"/>
            </a:pPr>
            <a:r>
              <a:rPr lang="en-US" sz="1400" dirty="0" smtClean="0">
                <a:latin typeface="Arial"/>
                <a:cs typeface="Arial"/>
              </a:rPr>
              <a:t>M. </a:t>
            </a:r>
            <a:r>
              <a:rPr lang="en-US" sz="1400" dirty="0" err="1" smtClean="0">
                <a:latin typeface="Arial"/>
                <a:cs typeface="Arial"/>
              </a:rPr>
              <a:t>externa</a:t>
            </a:r>
            <a:r>
              <a:rPr lang="en-US" sz="1400" dirty="0" smtClean="0">
                <a:latin typeface="Arial"/>
                <a:cs typeface="Arial"/>
              </a:rPr>
              <a:t>:  inner circular, outer long.</a:t>
            </a:r>
          </a:p>
          <a:p>
            <a:pPr marL="285750" indent="-285750">
              <a:buFont typeface="Arial"/>
              <a:buChar char="•"/>
            </a:pPr>
            <a:r>
              <a:rPr lang="en-US" sz="1400" dirty="0" smtClean="0">
                <a:latin typeface="Arial"/>
                <a:cs typeface="Arial"/>
              </a:rPr>
              <a:t>May see </a:t>
            </a:r>
            <a:r>
              <a:rPr lang="en-US" sz="1400" dirty="0" err="1" smtClean="0">
                <a:latin typeface="Arial"/>
                <a:cs typeface="Arial"/>
              </a:rPr>
              <a:t>taenia</a:t>
            </a:r>
            <a:r>
              <a:rPr lang="en-US" sz="1400" dirty="0" smtClean="0">
                <a:latin typeface="Arial"/>
                <a:cs typeface="Arial"/>
              </a:rPr>
              <a:t> coli</a:t>
            </a:r>
          </a:p>
          <a:p>
            <a:pPr marL="285750" indent="-285750">
              <a:buFont typeface="Arial"/>
              <a:buChar char="•"/>
            </a:pPr>
            <a:r>
              <a:rPr lang="en-US" sz="1400" dirty="0" smtClean="0">
                <a:latin typeface="Arial"/>
                <a:cs typeface="Arial"/>
              </a:rPr>
              <a:t> </a:t>
            </a:r>
            <a:r>
              <a:rPr lang="en-US" sz="1400" dirty="0" err="1" smtClean="0">
                <a:latin typeface="Arial"/>
                <a:cs typeface="Arial"/>
              </a:rPr>
              <a:t>Auerbach’s</a:t>
            </a:r>
            <a:r>
              <a:rPr lang="en-US" sz="1400" dirty="0" smtClean="0">
                <a:latin typeface="Arial"/>
                <a:cs typeface="Arial"/>
              </a:rPr>
              <a:t> plexus between layers</a:t>
            </a:r>
          </a:p>
          <a:p>
            <a:pPr marL="285750" indent="-285750">
              <a:buFont typeface="Arial"/>
              <a:buChar char="•"/>
            </a:pPr>
            <a:r>
              <a:rPr lang="en-US" sz="1400" dirty="0" smtClean="0">
                <a:latin typeface="Arial"/>
                <a:cs typeface="Arial"/>
              </a:rPr>
              <a:t>Serosa = simple squamous </a:t>
            </a:r>
            <a:r>
              <a:rPr lang="en-US" sz="1400" dirty="0" err="1" smtClean="0">
                <a:latin typeface="Arial"/>
                <a:cs typeface="Arial"/>
              </a:rPr>
              <a:t>epi</a:t>
            </a:r>
            <a:r>
              <a:rPr lang="en-US" sz="1400" dirty="0" smtClean="0">
                <a:latin typeface="Arial"/>
                <a:cs typeface="Arial"/>
              </a:rPr>
              <a:t>.</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Large intestine</a:t>
            </a:r>
          </a:p>
        </p:txBody>
      </p:sp>
      <p:sp>
        <p:nvSpPr>
          <p:cNvPr id="11" name="TextBox 10"/>
          <p:cNvSpPr txBox="1"/>
          <p:nvPr/>
        </p:nvSpPr>
        <p:spPr>
          <a:xfrm>
            <a:off x="0" y="3695770"/>
            <a:ext cx="3883305" cy="307777"/>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u="sng" dirty="0" smtClean="0">
                <a:latin typeface="Arial"/>
                <a:cs typeface="Arial"/>
              </a:rPr>
              <a:t>ID:   Duodenum</a:t>
            </a:r>
            <a:r>
              <a:rPr lang="en-US" sz="1400" dirty="0" smtClean="0">
                <a:latin typeface="Arial"/>
                <a:cs typeface="Arial"/>
              </a:rPr>
              <a:t>  (See Pair 8 for description</a:t>
            </a:r>
            <a:endParaRPr lang="en-US" sz="1400" u="sng" dirty="0" smtClean="0">
              <a:latin typeface="Arial"/>
              <a:cs typeface="Arial"/>
            </a:endParaRPr>
          </a:p>
        </p:txBody>
      </p:sp>
      <p:sp>
        <p:nvSpPr>
          <p:cNvPr id="13" name="TextBox 12"/>
          <p:cNvSpPr txBox="1"/>
          <p:nvPr/>
        </p:nvSpPr>
        <p:spPr>
          <a:xfrm>
            <a:off x="62161" y="109750"/>
            <a:ext cx="1390124"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Duodenum</a:t>
            </a:r>
          </a:p>
        </p:txBody>
      </p:sp>
      <p:sp>
        <p:nvSpPr>
          <p:cNvPr id="14" name="TextBox 13"/>
          <p:cNvSpPr txBox="1"/>
          <p:nvPr/>
        </p:nvSpPr>
        <p:spPr>
          <a:xfrm>
            <a:off x="5652031" y="0"/>
            <a:ext cx="941859"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Pair 10</a:t>
            </a:r>
          </a:p>
        </p:txBody>
      </p:sp>
    </p:spTree>
    <p:extLst>
      <p:ext uri="{BB962C8B-B14F-4D97-AF65-F5344CB8AC3E}">
        <p14:creationId xmlns:p14="http://schemas.microsoft.com/office/powerpoint/2010/main" val="3319050188"/>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6 at 3.48.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50997"/>
          </a:xfrm>
          <a:prstGeom prst="rect">
            <a:avLst/>
          </a:prstGeom>
        </p:spPr>
      </p:pic>
      <p:sp>
        <p:nvSpPr>
          <p:cNvPr id="3" name="TextBox 2"/>
          <p:cNvSpPr txBox="1"/>
          <p:nvPr/>
        </p:nvSpPr>
        <p:spPr>
          <a:xfrm>
            <a:off x="5652031" y="0"/>
            <a:ext cx="1172579"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Organ 11</a:t>
            </a:r>
          </a:p>
        </p:txBody>
      </p:sp>
    </p:spTree>
    <p:extLst>
      <p:ext uri="{BB962C8B-B14F-4D97-AF65-F5344CB8AC3E}">
        <p14:creationId xmlns:p14="http://schemas.microsoft.com/office/powerpoint/2010/main" val="3608761624"/>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6 at 3.48.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50997"/>
          </a:xfrm>
          <a:prstGeom prst="rect">
            <a:avLst/>
          </a:prstGeom>
        </p:spPr>
      </p:pic>
      <p:pic>
        <p:nvPicPr>
          <p:cNvPr id="3" name="Picture 2" descr="Screen shot 2011-12-06 at 3.55.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674" y="1062872"/>
            <a:ext cx="6562326" cy="5182626"/>
          </a:xfrm>
          <a:prstGeom prst="rect">
            <a:avLst/>
          </a:prstGeom>
          <a:ln w="19050" cmpd="sng">
            <a:solidFill>
              <a:srgbClr val="FFFFFF"/>
            </a:solidFill>
          </a:ln>
        </p:spPr>
      </p:pic>
      <p:sp>
        <p:nvSpPr>
          <p:cNvPr id="4" name="Rectangle 3"/>
          <p:cNvSpPr/>
          <p:nvPr/>
        </p:nvSpPr>
        <p:spPr>
          <a:xfrm>
            <a:off x="-1" y="3188615"/>
            <a:ext cx="1341991" cy="1315079"/>
          </a:xfrm>
          <a:prstGeom prst="rect">
            <a:avLst/>
          </a:pr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0" y="1062872"/>
            <a:ext cx="2581674" cy="2125743"/>
          </a:xfrm>
          <a:prstGeom prst="line">
            <a:avLst/>
          </a:prstGeom>
          <a:ln>
            <a:solidFill>
              <a:srgbClr val="FFFFFF"/>
            </a:solidFill>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0" y="4503694"/>
            <a:ext cx="2581674" cy="1741804"/>
          </a:xfrm>
          <a:prstGeom prst="line">
            <a:avLst/>
          </a:prstGeom>
          <a:ln>
            <a:solidFill>
              <a:srgbClr val="FFFFFF"/>
            </a:solidFill>
            <a:tailEnd type="non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827251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fill="hold"/>
                                        <p:tgtEl>
                                          <p:spTgt spid="5"/>
                                        </p:tgtEl>
                                        <p:attrNameLst>
                                          <p:attrName>ppt_w</p:attrName>
                                        </p:attrNameLst>
                                      </p:cBhvr>
                                      <p:tavLst>
                                        <p:tav tm="0">
                                          <p:val>
                                            <p:fltVal val="0"/>
                                          </p:val>
                                        </p:tav>
                                        <p:tav tm="100000">
                                          <p:val>
                                            <p:strVal val="#ppt_w"/>
                                          </p:val>
                                        </p:tav>
                                      </p:tavLst>
                                    </p:anim>
                                    <p:anim calcmode="lin" valueType="num">
                                      <p:cBhvr>
                                        <p:cTn id="11" dur="500" fill="hold"/>
                                        <p:tgtEl>
                                          <p:spTgt spid="5"/>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6 at 3.48.51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450997"/>
          </a:xfrm>
          <a:prstGeom prst="rect">
            <a:avLst/>
          </a:prstGeom>
        </p:spPr>
      </p:pic>
      <p:pic>
        <p:nvPicPr>
          <p:cNvPr id="3" name="Picture 2" descr="Screen shot 2011-12-06 at 3.55.0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1674" y="1062872"/>
            <a:ext cx="6562326" cy="5182626"/>
          </a:xfrm>
          <a:prstGeom prst="rect">
            <a:avLst/>
          </a:prstGeom>
          <a:ln w="19050" cmpd="sng">
            <a:solidFill>
              <a:srgbClr val="FFFFFF"/>
            </a:solidFill>
          </a:ln>
        </p:spPr>
      </p:pic>
      <p:sp>
        <p:nvSpPr>
          <p:cNvPr id="4" name="Rectangle 3"/>
          <p:cNvSpPr/>
          <p:nvPr/>
        </p:nvSpPr>
        <p:spPr>
          <a:xfrm>
            <a:off x="-1" y="3188615"/>
            <a:ext cx="1341991" cy="1315079"/>
          </a:xfrm>
          <a:prstGeom prst="rect">
            <a:avLst/>
          </a:pr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 name="Straight Connector 4"/>
          <p:cNvCxnSpPr/>
          <p:nvPr/>
        </p:nvCxnSpPr>
        <p:spPr>
          <a:xfrm flipV="1">
            <a:off x="0" y="1062872"/>
            <a:ext cx="2581674" cy="2125743"/>
          </a:xfrm>
          <a:prstGeom prst="line">
            <a:avLst/>
          </a:prstGeom>
          <a:ln>
            <a:solidFill>
              <a:srgbClr val="FFFFFF"/>
            </a:solidFill>
            <a:tailEnd type="none"/>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0" y="4503694"/>
            <a:ext cx="2581674" cy="1741804"/>
          </a:xfrm>
          <a:prstGeom prst="line">
            <a:avLst/>
          </a:prstGeom>
          <a:ln>
            <a:solidFill>
              <a:srgbClr val="FFFFFF"/>
            </a:solidFill>
            <a:tailEnd type="none"/>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82412" y="228494"/>
            <a:ext cx="3657599" cy="2462213"/>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Large (~1 mm) ovoid structure</a:t>
            </a:r>
          </a:p>
          <a:p>
            <a:pPr marL="285750" indent="-285750">
              <a:buFont typeface="Arial"/>
              <a:buChar char="•"/>
            </a:pPr>
            <a:r>
              <a:rPr lang="en-US" sz="1400" dirty="0" smtClean="0">
                <a:latin typeface="Arial"/>
                <a:cs typeface="Arial"/>
              </a:rPr>
              <a:t>Inner core of of flattened Schwann cells surrounding a nerve ending</a:t>
            </a:r>
          </a:p>
          <a:p>
            <a:pPr marL="285750" indent="-285750">
              <a:buFont typeface="Arial"/>
              <a:buChar char="•"/>
            </a:pPr>
            <a:r>
              <a:rPr lang="en-US" sz="1400" dirty="0" smtClean="0">
                <a:latin typeface="Arial"/>
                <a:cs typeface="Arial"/>
              </a:rPr>
              <a:t>Surrounded by multiple lamellae of flattened </a:t>
            </a:r>
            <a:r>
              <a:rPr lang="en-US" sz="1400" dirty="0" err="1" smtClean="0">
                <a:latin typeface="Arial"/>
                <a:cs typeface="Arial"/>
              </a:rPr>
              <a:t>endoneurial</a:t>
            </a:r>
            <a:r>
              <a:rPr lang="en-US" sz="1400" dirty="0" smtClean="0">
                <a:latin typeface="Arial"/>
                <a:cs typeface="Arial"/>
              </a:rPr>
              <a:t> cells separated by fluid spaces</a:t>
            </a:r>
          </a:p>
          <a:p>
            <a:pPr marL="285750" indent="-285750">
              <a:buFont typeface="Arial"/>
              <a:buChar char="•"/>
            </a:pPr>
            <a:r>
              <a:rPr lang="en-US" sz="1400" dirty="0" smtClean="0">
                <a:latin typeface="Arial"/>
                <a:cs typeface="Arial"/>
              </a:rPr>
              <a:t>Adjacent nerves nearby</a:t>
            </a:r>
          </a:p>
          <a:p>
            <a:pPr marL="285750" indent="-285750">
              <a:buFont typeface="Arial"/>
              <a:buChar char="•"/>
            </a:pPr>
            <a:r>
              <a:rPr lang="en-US" sz="1400" dirty="0" smtClean="0">
                <a:latin typeface="Arial"/>
                <a:cs typeface="Arial"/>
              </a:rPr>
              <a:t>Found in skin, mesentery, and some solid organs</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a:t>
            </a:r>
            <a:r>
              <a:rPr lang="en-US" sz="1400" u="sng" dirty="0" err="1" smtClean="0">
                <a:latin typeface="Arial"/>
                <a:cs typeface="Arial"/>
              </a:rPr>
              <a:t>Pacinian</a:t>
            </a:r>
            <a:r>
              <a:rPr lang="en-US" sz="1400" u="sng" dirty="0" smtClean="0">
                <a:latin typeface="Arial"/>
                <a:cs typeface="Arial"/>
              </a:rPr>
              <a:t> </a:t>
            </a:r>
            <a:r>
              <a:rPr lang="en-US" sz="1400" u="sng" dirty="0" smtClean="0">
                <a:latin typeface="Arial"/>
                <a:cs typeface="Arial"/>
              </a:rPr>
              <a:t>corpuscle</a:t>
            </a:r>
          </a:p>
        </p:txBody>
      </p:sp>
      <p:sp>
        <p:nvSpPr>
          <p:cNvPr id="9" name="TextBox 8"/>
          <p:cNvSpPr txBox="1"/>
          <p:nvPr/>
        </p:nvSpPr>
        <p:spPr>
          <a:xfrm>
            <a:off x="4412927" y="4224436"/>
            <a:ext cx="2288645" cy="369332"/>
          </a:xfrm>
          <a:prstGeom prst="rect">
            <a:avLst/>
          </a:prstGeom>
          <a:solidFill>
            <a:schemeClr val="bg1">
              <a:alpha val="60000"/>
            </a:schemeClr>
          </a:solidFill>
          <a:ln>
            <a:solidFill>
              <a:srgbClr val="000000"/>
            </a:solidFill>
          </a:ln>
        </p:spPr>
        <p:txBody>
          <a:bodyPr wrap="none" rtlCol="0">
            <a:spAutoFit/>
          </a:bodyPr>
          <a:lstStyle/>
          <a:p>
            <a:r>
              <a:rPr lang="en-US" b="1" dirty="0" err="1" smtClean="0">
                <a:latin typeface="Arial"/>
                <a:cs typeface="Arial"/>
              </a:rPr>
              <a:t>Pacinian</a:t>
            </a:r>
            <a:r>
              <a:rPr lang="en-US" b="1" dirty="0" smtClean="0">
                <a:latin typeface="Arial"/>
                <a:cs typeface="Arial"/>
              </a:rPr>
              <a:t> </a:t>
            </a:r>
            <a:r>
              <a:rPr lang="en-US" b="1" dirty="0" smtClean="0">
                <a:latin typeface="Arial"/>
                <a:cs typeface="Arial"/>
              </a:rPr>
              <a:t>corpuscle</a:t>
            </a:r>
          </a:p>
        </p:txBody>
      </p:sp>
    </p:spTree>
    <p:extLst>
      <p:ext uri="{BB962C8B-B14F-4D97-AF65-F5344CB8AC3E}">
        <p14:creationId xmlns:p14="http://schemas.microsoft.com/office/powerpoint/2010/main" val="274853820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6 at 3.51.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65611" cy="6858000"/>
          </a:xfrm>
          <a:prstGeom prst="rect">
            <a:avLst/>
          </a:prstGeom>
        </p:spPr>
      </p:pic>
      <p:sp>
        <p:nvSpPr>
          <p:cNvPr id="3" name="TextBox 2"/>
          <p:cNvSpPr txBox="1"/>
          <p:nvPr/>
        </p:nvSpPr>
        <p:spPr>
          <a:xfrm>
            <a:off x="5652031" y="0"/>
            <a:ext cx="1185315"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Organ 12</a:t>
            </a:r>
          </a:p>
        </p:txBody>
      </p:sp>
    </p:spTree>
    <p:extLst>
      <p:ext uri="{BB962C8B-B14F-4D97-AF65-F5344CB8AC3E}">
        <p14:creationId xmlns:p14="http://schemas.microsoft.com/office/powerpoint/2010/main" val="2977835897"/>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6 at 3.51.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65611" cy="6858000"/>
          </a:xfrm>
          <a:prstGeom prst="rect">
            <a:avLst/>
          </a:prstGeom>
        </p:spPr>
      </p:pic>
      <p:sp>
        <p:nvSpPr>
          <p:cNvPr id="4" name="Rectangle 3"/>
          <p:cNvSpPr/>
          <p:nvPr/>
        </p:nvSpPr>
        <p:spPr>
          <a:xfrm>
            <a:off x="3152327" y="1603315"/>
            <a:ext cx="1134838" cy="1188975"/>
          </a:xfrm>
          <a:prstGeom prst="rect">
            <a:avLst/>
          </a:pr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287165" y="1603315"/>
            <a:ext cx="4856835" cy="444740"/>
          </a:xfrm>
          <a:prstGeom prst="line">
            <a:avLst/>
          </a:prstGeom>
          <a:ln>
            <a:solidFill>
              <a:srgbClr val="FFFFFF"/>
            </a:solidFill>
            <a:tailEnd type="none"/>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152327" y="2792290"/>
            <a:ext cx="991970" cy="4065710"/>
          </a:xfrm>
          <a:prstGeom prst="line">
            <a:avLst/>
          </a:prstGeom>
          <a:ln>
            <a:solidFill>
              <a:srgbClr val="FFFFFF"/>
            </a:solidFill>
            <a:tailEnd type="none"/>
          </a:ln>
        </p:spPr>
        <p:style>
          <a:lnRef idx="2">
            <a:schemeClr val="accent1"/>
          </a:lnRef>
          <a:fillRef idx="0">
            <a:schemeClr val="accent1"/>
          </a:fillRef>
          <a:effectRef idx="1">
            <a:schemeClr val="accent1"/>
          </a:effectRef>
          <a:fontRef idx="minor">
            <a:schemeClr val="tx1"/>
          </a:fontRef>
        </p:style>
      </p:cxnSp>
      <p:pic>
        <p:nvPicPr>
          <p:cNvPr id="3" name="Picture 2" descr="Screen shot 2011-12-06 at 3.51.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297" y="2048055"/>
            <a:ext cx="4999703" cy="4809945"/>
          </a:xfrm>
          <a:prstGeom prst="rect">
            <a:avLst/>
          </a:prstGeom>
          <a:ln w="19050" cmpd="sng">
            <a:solidFill>
              <a:schemeClr val="bg1"/>
            </a:solidFill>
          </a:ln>
        </p:spPr>
      </p:pic>
      <p:sp>
        <p:nvSpPr>
          <p:cNvPr id="11" name="TextBox 10"/>
          <p:cNvSpPr txBox="1"/>
          <p:nvPr/>
        </p:nvSpPr>
        <p:spPr>
          <a:xfrm>
            <a:off x="5652031" y="0"/>
            <a:ext cx="1185315"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Organ 12</a:t>
            </a:r>
          </a:p>
        </p:txBody>
      </p:sp>
    </p:spTree>
    <p:extLst>
      <p:ext uri="{BB962C8B-B14F-4D97-AF65-F5344CB8AC3E}">
        <p14:creationId xmlns:p14="http://schemas.microsoft.com/office/powerpoint/2010/main" val="39762789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par>
                          <p:cTn id="7" fill="hold">
                            <p:stCondLst>
                              <p:cond delay="0"/>
                            </p:stCondLst>
                            <p:childTnLst>
                              <p:par>
                                <p:cTn id="8" presetID="23" presetClass="entr" presetSubtype="16" fill="hold" nodeType="after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500" fill="hold"/>
                                        <p:tgtEl>
                                          <p:spTgt spid="6"/>
                                        </p:tgtEl>
                                        <p:attrNameLst>
                                          <p:attrName>ppt_w</p:attrName>
                                        </p:attrNameLst>
                                      </p:cBhvr>
                                      <p:tavLst>
                                        <p:tav tm="0">
                                          <p:val>
                                            <p:fltVal val="0"/>
                                          </p:val>
                                        </p:tav>
                                        <p:tav tm="100000">
                                          <p:val>
                                            <p:strVal val="#ppt_w"/>
                                          </p:val>
                                        </p:tav>
                                      </p:tavLst>
                                    </p:anim>
                                    <p:anim calcmode="lin" valueType="num">
                                      <p:cBhvr>
                                        <p:cTn id="11" dur="500" fill="hold"/>
                                        <p:tgtEl>
                                          <p:spTgt spid="6"/>
                                        </p:tgtEl>
                                        <p:attrNameLst>
                                          <p:attrName>ppt_h</p:attrName>
                                        </p:attrNameLst>
                                      </p:cBhvr>
                                      <p:tavLst>
                                        <p:tav tm="0">
                                          <p:val>
                                            <p:fltVal val="0"/>
                                          </p:val>
                                        </p:tav>
                                        <p:tav tm="100000">
                                          <p:val>
                                            <p:strVal val="#ppt_h"/>
                                          </p:val>
                                        </p:tav>
                                      </p:tavLst>
                                    </p:anim>
                                  </p:childTnLst>
                                </p:cTn>
                              </p:par>
                              <p:par>
                                <p:cTn id="12" presetID="23" presetClass="entr" presetSubtype="16"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6 at 3.51.1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8465611" cy="6858000"/>
          </a:xfrm>
          <a:prstGeom prst="rect">
            <a:avLst/>
          </a:prstGeom>
        </p:spPr>
      </p:pic>
      <p:sp>
        <p:nvSpPr>
          <p:cNvPr id="4" name="Rectangle 3"/>
          <p:cNvSpPr/>
          <p:nvPr/>
        </p:nvSpPr>
        <p:spPr>
          <a:xfrm>
            <a:off x="3152327" y="1603315"/>
            <a:ext cx="1134838" cy="1188975"/>
          </a:xfrm>
          <a:prstGeom prst="rect">
            <a:avLst/>
          </a:prstGeom>
          <a:noFill/>
          <a:ln w="19050" cmpd="sng">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6" name="Straight Connector 5"/>
          <p:cNvCxnSpPr/>
          <p:nvPr/>
        </p:nvCxnSpPr>
        <p:spPr>
          <a:xfrm>
            <a:off x="4287165" y="1603315"/>
            <a:ext cx="4856835" cy="444740"/>
          </a:xfrm>
          <a:prstGeom prst="line">
            <a:avLst/>
          </a:prstGeom>
          <a:ln>
            <a:solidFill>
              <a:srgbClr val="FFFFFF"/>
            </a:solidFill>
            <a:tailEnd type="none"/>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a:off x="3152327" y="2792290"/>
            <a:ext cx="991970" cy="4065710"/>
          </a:xfrm>
          <a:prstGeom prst="line">
            <a:avLst/>
          </a:prstGeom>
          <a:ln>
            <a:solidFill>
              <a:srgbClr val="FFFFFF"/>
            </a:solidFill>
            <a:tailEnd type="none"/>
          </a:ln>
        </p:spPr>
        <p:style>
          <a:lnRef idx="2">
            <a:schemeClr val="accent1"/>
          </a:lnRef>
          <a:fillRef idx="0">
            <a:schemeClr val="accent1"/>
          </a:fillRef>
          <a:effectRef idx="1">
            <a:schemeClr val="accent1"/>
          </a:effectRef>
          <a:fontRef idx="minor">
            <a:schemeClr val="tx1"/>
          </a:fontRef>
        </p:style>
      </p:cxnSp>
      <p:pic>
        <p:nvPicPr>
          <p:cNvPr id="3" name="Picture 2" descr="Screen shot 2011-12-06 at 3.51.2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4297" y="2048055"/>
            <a:ext cx="4999703" cy="4809945"/>
          </a:xfrm>
          <a:prstGeom prst="rect">
            <a:avLst/>
          </a:prstGeom>
          <a:ln w="19050" cmpd="sng">
            <a:solidFill>
              <a:schemeClr val="bg1"/>
            </a:solidFill>
          </a:ln>
        </p:spPr>
      </p:pic>
      <p:sp>
        <p:nvSpPr>
          <p:cNvPr id="9" name="TextBox 8"/>
          <p:cNvSpPr txBox="1"/>
          <p:nvPr/>
        </p:nvSpPr>
        <p:spPr>
          <a:xfrm>
            <a:off x="82412" y="228494"/>
            <a:ext cx="3657599" cy="1600438"/>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Oval structure, ~150 µm</a:t>
            </a:r>
          </a:p>
          <a:p>
            <a:pPr marL="285750" indent="-285750">
              <a:buFont typeface="Arial"/>
              <a:buChar char="•"/>
            </a:pPr>
            <a:r>
              <a:rPr lang="en-US" sz="1400" dirty="0" smtClean="0">
                <a:latin typeface="Arial"/>
                <a:cs typeface="Arial"/>
              </a:rPr>
              <a:t>Located in dermal papillae</a:t>
            </a:r>
          </a:p>
          <a:p>
            <a:pPr marL="285750" indent="-285750">
              <a:buFont typeface="Arial"/>
              <a:buChar char="•"/>
            </a:pPr>
            <a:r>
              <a:rPr lang="en-US" sz="1400" dirty="0" err="1" smtClean="0">
                <a:latin typeface="Arial"/>
                <a:cs typeface="Arial"/>
              </a:rPr>
              <a:t>perineurium</a:t>
            </a:r>
            <a:endParaRPr lang="en-US" sz="1400" dirty="0" smtClean="0">
              <a:latin typeface="Arial"/>
              <a:cs typeface="Arial"/>
            </a:endParaRPr>
          </a:p>
          <a:p>
            <a:pPr marL="285750" indent="-285750">
              <a:buFont typeface="Arial"/>
              <a:buChar char="•"/>
            </a:pPr>
            <a:r>
              <a:rPr lang="en-US" sz="1400" dirty="0" smtClean="0">
                <a:latin typeface="Arial"/>
                <a:cs typeface="Arial"/>
              </a:rPr>
              <a:t>Swirled or stacked appearance due to irregular lamellae of Schwann cells</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a:t>
            </a:r>
            <a:r>
              <a:rPr lang="en-US" sz="1400" u="sng" dirty="0" err="1" smtClean="0">
                <a:latin typeface="Arial"/>
                <a:cs typeface="Arial"/>
              </a:rPr>
              <a:t>Meissner’s</a:t>
            </a:r>
            <a:r>
              <a:rPr lang="en-US" sz="1400" u="sng" dirty="0" smtClean="0">
                <a:latin typeface="Arial"/>
                <a:cs typeface="Arial"/>
              </a:rPr>
              <a:t> corpuscle</a:t>
            </a:r>
          </a:p>
        </p:txBody>
      </p:sp>
      <p:sp>
        <p:nvSpPr>
          <p:cNvPr id="10" name="TextBox 9"/>
          <p:cNvSpPr txBox="1"/>
          <p:nvPr/>
        </p:nvSpPr>
        <p:spPr>
          <a:xfrm>
            <a:off x="5457698" y="2522039"/>
            <a:ext cx="2404174" cy="369332"/>
          </a:xfrm>
          <a:prstGeom prst="rect">
            <a:avLst/>
          </a:prstGeom>
          <a:solidFill>
            <a:schemeClr val="bg1">
              <a:alpha val="60000"/>
            </a:schemeClr>
          </a:solidFill>
          <a:ln>
            <a:solidFill>
              <a:srgbClr val="000000"/>
            </a:solidFill>
          </a:ln>
        </p:spPr>
        <p:txBody>
          <a:bodyPr wrap="none" rtlCol="0">
            <a:spAutoFit/>
          </a:bodyPr>
          <a:lstStyle/>
          <a:p>
            <a:r>
              <a:rPr lang="en-US" b="1" dirty="0" err="1" smtClean="0">
                <a:latin typeface="Arial"/>
                <a:cs typeface="Arial"/>
              </a:rPr>
              <a:t>Meisner’s</a:t>
            </a:r>
            <a:r>
              <a:rPr lang="en-US" b="1" dirty="0" smtClean="0">
                <a:latin typeface="Arial"/>
                <a:cs typeface="Arial"/>
              </a:rPr>
              <a:t> corpuscle</a:t>
            </a:r>
          </a:p>
        </p:txBody>
      </p:sp>
      <p:sp>
        <p:nvSpPr>
          <p:cNvPr id="11" name="TextBox 10"/>
          <p:cNvSpPr txBox="1"/>
          <p:nvPr/>
        </p:nvSpPr>
        <p:spPr>
          <a:xfrm>
            <a:off x="5652031" y="0"/>
            <a:ext cx="1185315"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Organ 12</a:t>
            </a:r>
          </a:p>
        </p:txBody>
      </p:sp>
    </p:spTree>
    <p:extLst>
      <p:ext uri="{BB962C8B-B14F-4D97-AF65-F5344CB8AC3E}">
        <p14:creationId xmlns:p14="http://schemas.microsoft.com/office/powerpoint/2010/main" val="3363628855"/>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20256"/>
          </a:xfrm>
          <a:prstGeom prst="rect">
            <a:avLst/>
          </a:prstGeom>
        </p:spPr>
      </p:pic>
      <p:sp>
        <p:nvSpPr>
          <p:cNvPr id="4" name="TextBox 3"/>
          <p:cNvSpPr txBox="1"/>
          <p:nvPr/>
        </p:nvSpPr>
        <p:spPr>
          <a:xfrm>
            <a:off x="0" y="6480640"/>
            <a:ext cx="1199949" cy="253916"/>
          </a:xfrm>
          <a:prstGeom prst="rect">
            <a:avLst/>
          </a:prstGeom>
          <a:solidFill>
            <a:schemeClr val="bg1">
              <a:alpha val="60000"/>
            </a:schemeClr>
          </a:solidFill>
        </p:spPr>
        <p:txBody>
          <a:bodyPr wrap="none" rtlCol="0">
            <a:spAutoFit/>
          </a:bodyPr>
          <a:lstStyle/>
          <a:p>
            <a:r>
              <a:rPr lang="en-US" sz="1050" dirty="0" err="1" smtClean="0">
                <a:latin typeface="Arial"/>
                <a:cs typeface="Arial"/>
              </a:rPr>
              <a:t>NB_Normals</a:t>
            </a:r>
            <a:r>
              <a:rPr lang="en-US" sz="1050" dirty="0" smtClean="0">
                <a:latin typeface="Arial"/>
                <a:cs typeface="Arial"/>
              </a:rPr>
              <a:t> 011</a:t>
            </a:r>
          </a:p>
        </p:txBody>
      </p:sp>
    </p:spTree>
    <p:extLst>
      <p:ext uri="{BB962C8B-B14F-4D97-AF65-F5344CB8AC3E}">
        <p14:creationId xmlns:p14="http://schemas.microsoft.com/office/powerpoint/2010/main" val="3453762576"/>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114300"/>
            <a:ext cx="9144000" cy="6620256"/>
          </a:xfrm>
          <a:prstGeom prst="rect">
            <a:avLst/>
          </a:prstGeom>
        </p:spPr>
      </p:pic>
      <p:sp>
        <p:nvSpPr>
          <p:cNvPr id="3" name="TextBox 2"/>
          <p:cNvSpPr txBox="1"/>
          <p:nvPr/>
        </p:nvSpPr>
        <p:spPr>
          <a:xfrm>
            <a:off x="82412" y="228494"/>
            <a:ext cx="7393106" cy="2462213"/>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A </a:t>
            </a:r>
            <a:r>
              <a:rPr lang="en-US" sz="1400" dirty="0" err="1" smtClean="0">
                <a:latin typeface="Arial"/>
                <a:cs typeface="Arial"/>
              </a:rPr>
              <a:t>gimme</a:t>
            </a:r>
            <a:r>
              <a:rPr lang="en-US" sz="1400" dirty="0" smtClean="0">
                <a:latin typeface="Arial"/>
                <a:cs typeface="Arial"/>
              </a:rPr>
              <a:t>:  cortex/medulla with </a:t>
            </a:r>
            <a:r>
              <a:rPr lang="en-US" sz="1400" u="sng" dirty="0" smtClean="0">
                <a:latin typeface="Arial"/>
                <a:cs typeface="Arial"/>
              </a:rPr>
              <a:t>3-layer cortex = key feature = adrenal</a:t>
            </a:r>
          </a:p>
          <a:p>
            <a:pPr marL="285750" indent="-285750">
              <a:buFont typeface="Arial"/>
              <a:buChar char="•"/>
            </a:pPr>
            <a:r>
              <a:rPr lang="en-US" sz="1400" dirty="0" smtClean="0">
                <a:latin typeface="Arial"/>
                <a:cs typeface="Arial"/>
              </a:rPr>
              <a:t>Dense CT capsule with adventitia</a:t>
            </a:r>
          </a:p>
          <a:p>
            <a:pPr marL="285750" indent="-285750">
              <a:buFont typeface="Arial"/>
              <a:buChar char="•"/>
            </a:pPr>
            <a:r>
              <a:rPr lang="en-US" sz="1400" dirty="0" smtClean="0">
                <a:latin typeface="Arial"/>
                <a:cs typeface="Arial"/>
              </a:rPr>
              <a:t>Highly vascularized, no ducts = endocrine</a:t>
            </a:r>
          </a:p>
          <a:p>
            <a:pPr marL="285750" indent="-285750">
              <a:buFont typeface="Arial"/>
              <a:buChar char="•"/>
            </a:pPr>
            <a:r>
              <a:rPr lang="en-US" sz="1400" dirty="0" smtClean="0">
                <a:latin typeface="Arial"/>
                <a:cs typeface="Arial"/>
              </a:rPr>
              <a:t>Cortex layers:  </a:t>
            </a:r>
            <a:r>
              <a:rPr lang="en-US" sz="1400" dirty="0" err="1" smtClean="0">
                <a:latin typeface="Arial"/>
                <a:cs typeface="Arial"/>
              </a:rPr>
              <a:t>zona</a:t>
            </a:r>
            <a:r>
              <a:rPr lang="en-US" sz="1400" dirty="0" smtClean="0">
                <a:latin typeface="Arial"/>
                <a:cs typeface="Arial"/>
              </a:rPr>
              <a:t> </a:t>
            </a:r>
            <a:r>
              <a:rPr lang="en-US" sz="1400" dirty="0" err="1" smtClean="0">
                <a:latin typeface="Arial"/>
                <a:cs typeface="Arial"/>
              </a:rPr>
              <a:t>glomerulosa</a:t>
            </a:r>
            <a:r>
              <a:rPr lang="en-US" sz="1400" dirty="0" smtClean="0">
                <a:latin typeface="Arial"/>
                <a:cs typeface="Arial"/>
              </a:rPr>
              <a:t> (nests/balls of cells), </a:t>
            </a:r>
            <a:r>
              <a:rPr lang="en-US" sz="1400" dirty="0" err="1" smtClean="0">
                <a:latin typeface="Arial"/>
                <a:cs typeface="Arial"/>
              </a:rPr>
              <a:t>fasciculata</a:t>
            </a:r>
            <a:r>
              <a:rPr lang="en-US" sz="1400" dirty="0" smtClean="0">
                <a:latin typeface="Arial"/>
                <a:cs typeface="Arial"/>
              </a:rPr>
              <a:t> (cords, pale cells ) and  </a:t>
            </a:r>
            <a:r>
              <a:rPr lang="en-US" sz="1400" dirty="0" err="1" smtClean="0">
                <a:latin typeface="Arial"/>
                <a:cs typeface="Arial"/>
              </a:rPr>
              <a:t>reticularis</a:t>
            </a:r>
            <a:r>
              <a:rPr lang="en-US" sz="1400" dirty="0" smtClean="0">
                <a:latin typeface="Arial"/>
                <a:cs typeface="Arial"/>
              </a:rPr>
              <a:t> (anastomosing networks)</a:t>
            </a:r>
          </a:p>
          <a:p>
            <a:pPr marL="285750" indent="-285750">
              <a:buFont typeface="Arial"/>
              <a:buChar char="•"/>
            </a:pPr>
            <a:r>
              <a:rPr lang="en-US" sz="1400" dirty="0">
                <a:latin typeface="Arial"/>
                <a:cs typeface="Arial"/>
              </a:rPr>
              <a:t>M</a:t>
            </a:r>
            <a:r>
              <a:rPr lang="en-US" sz="1400" dirty="0" smtClean="0">
                <a:latin typeface="Arial"/>
                <a:cs typeface="Arial"/>
              </a:rPr>
              <a:t>edullary sinusoids, </a:t>
            </a:r>
            <a:r>
              <a:rPr lang="en-US" sz="1400" dirty="0" err="1" smtClean="0">
                <a:latin typeface="Arial"/>
                <a:cs typeface="Arial"/>
              </a:rPr>
              <a:t>adrenomedullary</a:t>
            </a:r>
            <a:r>
              <a:rPr lang="en-US" sz="1400" dirty="0" smtClean="0">
                <a:latin typeface="Arial"/>
                <a:cs typeface="Arial"/>
              </a:rPr>
              <a:t> collecting veins (= large veins in medulla) </a:t>
            </a:r>
          </a:p>
          <a:p>
            <a:pPr marL="285750" indent="-285750">
              <a:buFont typeface="Arial"/>
              <a:buChar char="•"/>
            </a:pPr>
            <a:r>
              <a:rPr lang="en-US" sz="1400" dirty="0" smtClean="0">
                <a:latin typeface="Arial"/>
                <a:cs typeface="Arial"/>
              </a:rPr>
              <a:t>Medulla:  large </a:t>
            </a:r>
            <a:r>
              <a:rPr lang="en-US" sz="1400" dirty="0" err="1" smtClean="0">
                <a:latin typeface="Arial"/>
                <a:cs typeface="Arial"/>
              </a:rPr>
              <a:t>chromafin</a:t>
            </a:r>
            <a:r>
              <a:rPr lang="en-US" sz="1400" dirty="0" smtClean="0">
                <a:latin typeface="Arial"/>
                <a:cs typeface="Arial"/>
              </a:rPr>
              <a:t> cells with round nucleus, prominent nucleolus and secretory granules</a:t>
            </a:r>
          </a:p>
          <a:p>
            <a:pPr marL="285750" indent="-285750">
              <a:buFont typeface="Arial"/>
              <a:buChar char="•"/>
            </a:pPr>
            <a:r>
              <a:rPr lang="en-US" sz="1400" dirty="0" smtClean="0">
                <a:latin typeface="Arial"/>
                <a:cs typeface="Arial"/>
              </a:rPr>
              <a:t>May see central vein with conspicuous longitudinal  smooth muscle bundles in T. media</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Adrenal gland</a:t>
            </a:r>
          </a:p>
        </p:txBody>
      </p:sp>
    </p:spTree>
    <p:extLst>
      <p:ext uri="{BB962C8B-B14F-4D97-AF65-F5344CB8AC3E}">
        <p14:creationId xmlns:p14="http://schemas.microsoft.com/office/powerpoint/2010/main" val="1970829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1-11-23 at 3.07.23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4114800"/>
          </a:xfrm>
          <a:prstGeom prst="rect">
            <a:avLst/>
          </a:prstGeom>
        </p:spPr>
      </p:pic>
      <p:pic>
        <p:nvPicPr>
          <p:cNvPr id="2" name="Picture 1" descr="Screen shot 2011-11-23 at 3.03.24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a:ln w="19050" cmpd="sng">
            <a:solidFill>
              <a:srgbClr val="FFFFFF"/>
            </a:solidFill>
          </a:ln>
        </p:spPr>
      </p:pic>
      <p:sp>
        <p:nvSpPr>
          <p:cNvPr id="7" name="TextBox 6"/>
          <p:cNvSpPr txBox="1"/>
          <p:nvPr/>
        </p:nvSpPr>
        <p:spPr>
          <a:xfrm>
            <a:off x="2049847" y="547159"/>
            <a:ext cx="1493017" cy="646331"/>
          </a:xfrm>
          <a:prstGeom prst="rect">
            <a:avLst/>
          </a:prstGeom>
          <a:solidFill>
            <a:schemeClr val="bg1">
              <a:alpha val="60000"/>
            </a:schemeClr>
          </a:solidFill>
        </p:spPr>
        <p:txBody>
          <a:bodyPr wrap="none" rtlCol="0">
            <a:spAutoFit/>
          </a:bodyPr>
          <a:lstStyle/>
          <a:p>
            <a:r>
              <a:rPr lang="en-US" b="1" dirty="0" smtClean="0">
                <a:latin typeface="Arial"/>
                <a:cs typeface="Arial"/>
              </a:rPr>
              <a:t>Islet of</a:t>
            </a:r>
          </a:p>
          <a:p>
            <a:r>
              <a:rPr lang="en-US" b="1" dirty="0" smtClean="0">
                <a:latin typeface="Arial"/>
                <a:cs typeface="Arial"/>
              </a:rPr>
              <a:t>Langerhans</a:t>
            </a:r>
          </a:p>
        </p:txBody>
      </p:sp>
      <p:cxnSp>
        <p:nvCxnSpPr>
          <p:cNvPr id="8" name="Straight Arrow Connector 7"/>
          <p:cNvCxnSpPr>
            <a:stCxn id="7" idx="3"/>
          </p:cNvCxnSpPr>
          <p:nvPr/>
        </p:nvCxnSpPr>
        <p:spPr>
          <a:xfrm flipV="1">
            <a:off x="3542864" y="757513"/>
            <a:ext cx="490189" cy="112812"/>
          </a:xfrm>
          <a:prstGeom prst="straightConnector1">
            <a:avLst/>
          </a:prstGeom>
          <a:ln>
            <a:solidFill>
              <a:srgbClr val="000000"/>
            </a:solidFill>
            <a:tailEnd type="arrow"/>
          </a:ln>
          <a:effectLst>
            <a:glow rad="25400">
              <a:schemeClr val="bg1">
                <a:alpha val="75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6491925" y="5185025"/>
            <a:ext cx="1621169" cy="369332"/>
          </a:xfrm>
          <a:prstGeom prst="rect">
            <a:avLst/>
          </a:prstGeom>
          <a:solidFill>
            <a:schemeClr val="bg1">
              <a:alpha val="60000"/>
            </a:schemeClr>
          </a:solidFill>
        </p:spPr>
        <p:txBody>
          <a:bodyPr wrap="none" rtlCol="0">
            <a:spAutoFit/>
          </a:bodyPr>
          <a:lstStyle/>
          <a:p>
            <a:r>
              <a:rPr lang="en-US" b="1" dirty="0" smtClean="0">
                <a:latin typeface="Arial"/>
                <a:cs typeface="Arial"/>
              </a:rPr>
              <a:t>Striated Duct</a:t>
            </a:r>
          </a:p>
        </p:txBody>
      </p:sp>
      <p:cxnSp>
        <p:nvCxnSpPr>
          <p:cNvPr id="10" name="Straight Arrow Connector 9"/>
          <p:cNvCxnSpPr>
            <a:stCxn id="9" idx="3"/>
          </p:cNvCxnSpPr>
          <p:nvPr/>
        </p:nvCxnSpPr>
        <p:spPr>
          <a:xfrm>
            <a:off x="8113094" y="5369691"/>
            <a:ext cx="209049" cy="68327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2807765" y="3077349"/>
            <a:ext cx="1877926" cy="646331"/>
          </a:xfrm>
          <a:prstGeom prst="rect">
            <a:avLst/>
          </a:prstGeom>
          <a:solidFill>
            <a:schemeClr val="bg1">
              <a:alpha val="85000"/>
            </a:schemeClr>
          </a:solidFill>
        </p:spPr>
        <p:txBody>
          <a:bodyPr wrap="none" rtlCol="0">
            <a:spAutoFit/>
          </a:bodyPr>
          <a:lstStyle/>
          <a:p>
            <a:r>
              <a:rPr lang="en-US" b="1" dirty="0" smtClean="0">
                <a:latin typeface="Arial"/>
                <a:cs typeface="Arial"/>
              </a:rPr>
              <a:t>Shared feature:</a:t>
            </a:r>
          </a:p>
          <a:p>
            <a:pPr marL="285750" indent="-285750">
              <a:buFont typeface="Arial"/>
              <a:buChar char="•"/>
            </a:pPr>
            <a:r>
              <a:rPr lang="en-US" b="1" dirty="0" smtClean="0">
                <a:latin typeface="Arial"/>
                <a:cs typeface="Arial"/>
              </a:rPr>
              <a:t>Serous acini</a:t>
            </a:r>
          </a:p>
        </p:txBody>
      </p:sp>
      <p:sp>
        <p:nvSpPr>
          <p:cNvPr id="11" name="TextBox 10"/>
          <p:cNvSpPr txBox="1"/>
          <p:nvPr/>
        </p:nvSpPr>
        <p:spPr>
          <a:xfrm>
            <a:off x="6614477" y="3031183"/>
            <a:ext cx="2224399" cy="369332"/>
          </a:xfrm>
          <a:prstGeom prst="rect">
            <a:avLst/>
          </a:prstGeom>
          <a:solidFill>
            <a:schemeClr val="bg1">
              <a:alpha val="60000"/>
            </a:schemeClr>
          </a:solidFill>
        </p:spPr>
        <p:txBody>
          <a:bodyPr wrap="none" rtlCol="0">
            <a:spAutoFit/>
          </a:bodyPr>
          <a:lstStyle/>
          <a:p>
            <a:r>
              <a:rPr lang="en-US" b="1" dirty="0" err="1" smtClean="0">
                <a:latin typeface="Arial"/>
                <a:cs typeface="Arial"/>
              </a:rPr>
              <a:t>Myoepithelial</a:t>
            </a:r>
            <a:r>
              <a:rPr lang="en-US" b="1" dirty="0" smtClean="0">
                <a:latin typeface="Arial"/>
                <a:cs typeface="Arial"/>
              </a:rPr>
              <a:t> cells</a:t>
            </a:r>
          </a:p>
        </p:txBody>
      </p:sp>
      <p:cxnSp>
        <p:nvCxnSpPr>
          <p:cNvPr id="13" name="Straight Arrow Connector 12"/>
          <p:cNvCxnSpPr>
            <a:stCxn id="11" idx="2"/>
          </p:cNvCxnSpPr>
          <p:nvPr/>
        </p:nvCxnSpPr>
        <p:spPr>
          <a:xfrm flipH="1">
            <a:off x="7174823" y="3400515"/>
            <a:ext cx="551854" cy="48731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7" name="TextBox 16"/>
          <p:cNvSpPr txBox="1"/>
          <p:nvPr/>
        </p:nvSpPr>
        <p:spPr>
          <a:xfrm>
            <a:off x="5924143" y="223994"/>
            <a:ext cx="1634469"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Key Features</a:t>
            </a:r>
          </a:p>
        </p:txBody>
      </p:sp>
      <p:sp>
        <p:nvSpPr>
          <p:cNvPr id="20" name="TextBox 19"/>
          <p:cNvSpPr txBox="1"/>
          <p:nvPr/>
        </p:nvSpPr>
        <p:spPr>
          <a:xfrm>
            <a:off x="490431" y="1929465"/>
            <a:ext cx="2655970" cy="646331"/>
          </a:xfrm>
          <a:prstGeom prst="rect">
            <a:avLst/>
          </a:prstGeom>
          <a:solidFill>
            <a:schemeClr val="bg1">
              <a:alpha val="60000"/>
            </a:schemeClr>
          </a:solidFill>
        </p:spPr>
        <p:txBody>
          <a:bodyPr wrap="none" rtlCol="0">
            <a:spAutoFit/>
          </a:bodyPr>
          <a:lstStyle/>
          <a:p>
            <a:r>
              <a:rPr lang="en-US" b="1" dirty="0" smtClean="0">
                <a:latin typeface="Arial"/>
                <a:cs typeface="Arial"/>
              </a:rPr>
              <a:t>Two-toned </a:t>
            </a:r>
            <a:r>
              <a:rPr lang="en-US" b="1" dirty="0" err="1" smtClean="0">
                <a:latin typeface="Arial"/>
                <a:cs typeface="Arial"/>
              </a:rPr>
              <a:t>acinar</a:t>
            </a:r>
            <a:r>
              <a:rPr lang="en-US" b="1" dirty="0" smtClean="0">
                <a:latin typeface="Arial"/>
                <a:cs typeface="Arial"/>
              </a:rPr>
              <a:t> cells</a:t>
            </a:r>
          </a:p>
          <a:p>
            <a:r>
              <a:rPr lang="en-US" b="1" dirty="0" smtClean="0">
                <a:latin typeface="Arial"/>
                <a:cs typeface="Arial"/>
              </a:rPr>
              <a:t>Red apex, blue base</a:t>
            </a:r>
          </a:p>
        </p:txBody>
      </p:sp>
      <p:sp>
        <p:nvSpPr>
          <p:cNvPr id="22" name="Rectangle 21"/>
          <p:cNvSpPr/>
          <p:nvPr/>
        </p:nvSpPr>
        <p:spPr>
          <a:xfrm>
            <a:off x="5924143" y="838116"/>
            <a:ext cx="2249196" cy="369332"/>
          </a:xfrm>
          <a:prstGeom prst="rect">
            <a:avLst/>
          </a:prstGeom>
        </p:spPr>
        <p:txBody>
          <a:bodyPr wrap="none">
            <a:spAutoFit/>
          </a:bodyPr>
          <a:lstStyle/>
          <a:p>
            <a:r>
              <a:rPr lang="en-US" b="1" dirty="0" smtClean="0">
                <a:latin typeface="Arial"/>
                <a:cs typeface="Arial"/>
              </a:rPr>
              <a:t>High Magnification</a:t>
            </a:r>
            <a:endParaRPr lang="en-US" b="1" dirty="0">
              <a:latin typeface="Arial"/>
              <a:cs typeface="Arial"/>
            </a:endParaRPr>
          </a:p>
        </p:txBody>
      </p:sp>
    </p:spTree>
    <p:extLst>
      <p:ext uri="{BB962C8B-B14F-4D97-AF65-F5344CB8AC3E}">
        <p14:creationId xmlns:p14="http://schemas.microsoft.com/office/powerpoint/2010/main" val="324615566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7 at 7.13.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029200"/>
          </a:xfrm>
          <a:prstGeom prst="rect">
            <a:avLst/>
          </a:prstGeom>
        </p:spPr>
      </p:pic>
    </p:spTree>
    <p:extLst>
      <p:ext uri="{BB962C8B-B14F-4D97-AF65-F5344CB8AC3E}">
        <p14:creationId xmlns:p14="http://schemas.microsoft.com/office/powerpoint/2010/main" val="2254918495"/>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7 at 7.13.10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029200"/>
          </a:xfrm>
          <a:prstGeom prst="rect">
            <a:avLst/>
          </a:prstGeom>
        </p:spPr>
      </p:pic>
      <p:sp>
        <p:nvSpPr>
          <p:cNvPr id="3" name="TextBox 2"/>
          <p:cNvSpPr txBox="1"/>
          <p:nvPr/>
        </p:nvSpPr>
        <p:spPr>
          <a:xfrm>
            <a:off x="631818" y="2776733"/>
            <a:ext cx="7393106" cy="2031325"/>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A </a:t>
            </a:r>
            <a:r>
              <a:rPr lang="en-US" sz="1400" dirty="0" err="1" smtClean="0">
                <a:latin typeface="Arial"/>
                <a:cs typeface="Arial"/>
              </a:rPr>
              <a:t>gimme</a:t>
            </a:r>
            <a:r>
              <a:rPr lang="en-US" sz="1400" dirty="0" smtClean="0">
                <a:latin typeface="Arial"/>
                <a:cs typeface="Arial"/>
              </a:rPr>
              <a:t>:  lymph nodules, NO cortex/medulla </a:t>
            </a:r>
            <a:r>
              <a:rPr lang="en-US" sz="1400" u="sng" dirty="0" smtClean="0">
                <a:latin typeface="Arial"/>
                <a:cs typeface="Arial"/>
              </a:rPr>
              <a:t>= key feature = spleen</a:t>
            </a:r>
          </a:p>
          <a:p>
            <a:pPr marL="285750" indent="-285750">
              <a:buFont typeface="Arial"/>
              <a:buChar char="•"/>
            </a:pPr>
            <a:r>
              <a:rPr lang="en-US" sz="1400" dirty="0" smtClean="0">
                <a:latin typeface="Arial"/>
                <a:cs typeface="Arial"/>
              </a:rPr>
              <a:t>Compact organ with serosa</a:t>
            </a:r>
          </a:p>
          <a:p>
            <a:pPr marL="285750" indent="-285750">
              <a:buFont typeface="Arial"/>
              <a:buChar char="•"/>
            </a:pPr>
            <a:r>
              <a:rPr lang="en-US" sz="1400" dirty="0" smtClean="0">
                <a:latin typeface="Arial"/>
                <a:cs typeface="Arial"/>
              </a:rPr>
              <a:t>Tongue-shape organ</a:t>
            </a:r>
          </a:p>
          <a:p>
            <a:pPr marL="285750" indent="-285750">
              <a:buFont typeface="Arial"/>
              <a:buChar char="•"/>
            </a:pPr>
            <a:r>
              <a:rPr lang="en-US" sz="1400" dirty="0" smtClean="0">
                <a:latin typeface="Arial"/>
                <a:cs typeface="Arial"/>
              </a:rPr>
              <a:t>Dense CT capsule with </a:t>
            </a:r>
            <a:r>
              <a:rPr lang="en-US" sz="1400" dirty="0" err="1" smtClean="0">
                <a:latin typeface="Arial"/>
                <a:cs typeface="Arial"/>
              </a:rPr>
              <a:t>trabeculae</a:t>
            </a:r>
            <a:r>
              <a:rPr lang="en-US" sz="1400" dirty="0" smtClean="0">
                <a:latin typeface="Arial"/>
                <a:cs typeface="Arial"/>
              </a:rPr>
              <a:t> extending into organ, composed of </a:t>
            </a:r>
            <a:r>
              <a:rPr lang="en-US" sz="1400" dirty="0" err="1" smtClean="0">
                <a:latin typeface="Arial"/>
                <a:cs typeface="Arial"/>
              </a:rPr>
              <a:t>myofibroblasts</a:t>
            </a:r>
            <a:endParaRPr lang="en-US" sz="1400" dirty="0" smtClean="0">
              <a:latin typeface="Arial"/>
              <a:cs typeface="Arial"/>
            </a:endParaRPr>
          </a:p>
          <a:p>
            <a:pPr marL="285750" indent="-285750">
              <a:buFont typeface="Arial"/>
              <a:buChar char="•"/>
            </a:pPr>
            <a:r>
              <a:rPr lang="en-US" sz="1400" dirty="0" smtClean="0">
                <a:latin typeface="Arial"/>
                <a:cs typeface="Arial"/>
              </a:rPr>
              <a:t>Parenchyma = lymphocytes</a:t>
            </a:r>
          </a:p>
          <a:p>
            <a:pPr marL="285750" indent="-285750">
              <a:buFont typeface="Arial"/>
              <a:buChar char="•"/>
            </a:pPr>
            <a:r>
              <a:rPr lang="en-US" sz="1400" dirty="0" smtClean="0">
                <a:latin typeface="Arial"/>
                <a:cs typeface="Arial"/>
              </a:rPr>
              <a:t>Lymph nodules throughout organ (raisin bread) with </a:t>
            </a:r>
            <a:r>
              <a:rPr lang="en-US" sz="1400" u="sng" dirty="0" smtClean="0">
                <a:latin typeface="Arial"/>
                <a:cs typeface="Arial"/>
              </a:rPr>
              <a:t>central arteries = key feature</a:t>
            </a:r>
          </a:p>
          <a:p>
            <a:pPr marL="285750" indent="-285750">
              <a:buFont typeface="Arial"/>
              <a:buChar char="•"/>
            </a:pPr>
            <a:r>
              <a:rPr lang="en-US" sz="1400" dirty="0" smtClean="0">
                <a:latin typeface="Arial"/>
                <a:cs typeface="Arial"/>
              </a:rPr>
              <a:t>Red pulp (splenic sinusoids and cords of </a:t>
            </a:r>
            <a:r>
              <a:rPr lang="en-US" sz="1400" dirty="0" err="1" smtClean="0">
                <a:latin typeface="Arial"/>
                <a:cs typeface="Arial"/>
              </a:rPr>
              <a:t>Billroth</a:t>
            </a:r>
            <a:r>
              <a:rPr lang="en-US" sz="1400" dirty="0" smtClean="0">
                <a:latin typeface="Arial"/>
                <a:cs typeface="Arial"/>
              </a:rPr>
              <a:t>) and white pulp (nodules)</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Spleen</a:t>
            </a:r>
          </a:p>
        </p:txBody>
      </p:sp>
      <p:sp>
        <p:nvSpPr>
          <p:cNvPr id="4" name="TextBox 3"/>
          <p:cNvSpPr txBox="1"/>
          <p:nvPr/>
        </p:nvSpPr>
        <p:spPr>
          <a:xfrm>
            <a:off x="2134245" y="765599"/>
            <a:ext cx="941521"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Spleen</a:t>
            </a:r>
          </a:p>
        </p:txBody>
      </p:sp>
    </p:spTree>
    <p:extLst>
      <p:ext uri="{BB962C8B-B14F-4D97-AF65-F5344CB8AC3E}">
        <p14:creationId xmlns:p14="http://schemas.microsoft.com/office/powerpoint/2010/main" val="177522373"/>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2-07 at 7.37.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86" y="0"/>
            <a:ext cx="7974824" cy="6858000"/>
          </a:xfrm>
          <a:prstGeom prst="rect">
            <a:avLst/>
          </a:prstGeom>
        </p:spPr>
      </p:pic>
    </p:spTree>
    <p:extLst>
      <p:ext uri="{BB962C8B-B14F-4D97-AF65-F5344CB8AC3E}">
        <p14:creationId xmlns:p14="http://schemas.microsoft.com/office/powerpoint/2010/main" val="3033298291"/>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2-07 at 7.37.38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386" y="0"/>
            <a:ext cx="7974824" cy="6858000"/>
          </a:xfrm>
          <a:prstGeom prst="rect">
            <a:avLst/>
          </a:prstGeom>
        </p:spPr>
      </p:pic>
      <p:sp>
        <p:nvSpPr>
          <p:cNvPr id="4" name="TextBox 3"/>
          <p:cNvSpPr txBox="1"/>
          <p:nvPr/>
        </p:nvSpPr>
        <p:spPr>
          <a:xfrm>
            <a:off x="631818" y="2776733"/>
            <a:ext cx="7393106" cy="2246769"/>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A </a:t>
            </a:r>
            <a:r>
              <a:rPr lang="en-US" sz="1400" dirty="0" err="1" smtClean="0">
                <a:latin typeface="Arial"/>
                <a:cs typeface="Arial"/>
              </a:rPr>
              <a:t>gimme</a:t>
            </a:r>
            <a:r>
              <a:rPr lang="en-US" sz="1400" dirty="0" smtClean="0">
                <a:latin typeface="Arial"/>
                <a:cs typeface="Arial"/>
              </a:rPr>
              <a:t>:  Lobulated organ with cortex/medulla = thymus</a:t>
            </a:r>
          </a:p>
          <a:p>
            <a:pPr marL="285750" indent="-285750">
              <a:buFont typeface="Arial"/>
              <a:buChar char="•"/>
            </a:pPr>
            <a:r>
              <a:rPr lang="en-US" sz="1400" dirty="0" smtClean="0">
                <a:latin typeface="Arial"/>
                <a:cs typeface="Arial"/>
              </a:rPr>
              <a:t>Thin CT capsule with </a:t>
            </a:r>
            <a:r>
              <a:rPr lang="en-US" sz="1400" dirty="0" err="1" smtClean="0">
                <a:latin typeface="Arial"/>
                <a:cs typeface="Arial"/>
              </a:rPr>
              <a:t>trabeculae</a:t>
            </a:r>
            <a:r>
              <a:rPr lang="en-US" sz="1400" dirty="0" smtClean="0">
                <a:latin typeface="Arial"/>
                <a:cs typeface="Arial"/>
              </a:rPr>
              <a:t> extending into organ, surrounded by adventitia</a:t>
            </a:r>
          </a:p>
          <a:p>
            <a:pPr marL="285750" indent="-285750">
              <a:buFont typeface="Arial"/>
              <a:buChar char="•"/>
            </a:pPr>
            <a:r>
              <a:rPr lang="en-US" sz="1400" dirty="0" err="1" smtClean="0">
                <a:latin typeface="Arial"/>
                <a:cs typeface="Arial"/>
              </a:rPr>
              <a:t>Thymic</a:t>
            </a:r>
            <a:r>
              <a:rPr lang="en-US" sz="1400" dirty="0" smtClean="0">
                <a:latin typeface="Arial"/>
                <a:cs typeface="Arial"/>
              </a:rPr>
              <a:t> lobules (not true lobules)</a:t>
            </a:r>
          </a:p>
          <a:p>
            <a:pPr marL="285750" indent="-285750">
              <a:buFont typeface="Arial"/>
              <a:buChar char="•"/>
            </a:pPr>
            <a:r>
              <a:rPr lang="en-US" sz="1400" dirty="0" smtClean="0">
                <a:latin typeface="Arial"/>
                <a:cs typeface="Arial"/>
              </a:rPr>
              <a:t>Parenchyma = lymphocytes (but no nodules) and</a:t>
            </a:r>
          </a:p>
          <a:p>
            <a:pPr marL="285750" indent="-285750">
              <a:buFont typeface="Arial"/>
              <a:buChar char="•"/>
            </a:pPr>
            <a:r>
              <a:rPr lang="en-US" sz="1400" dirty="0" err="1" smtClean="0">
                <a:latin typeface="Arial"/>
                <a:cs typeface="Arial"/>
              </a:rPr>
              <a:t>Epithelioreticular</a:t>
            </a:r>
            <a:r>
              <a:rPr lang="en-US" sz="1400" dirty="0" smtClean="0">
                <a:latin typeface="Arial"/>
                <a:cs typeface="Arial"/>
              </a:rPr>
              <a:t> cells (large pale nucleus, </a:t>
            </a:r>
            <a:r>
              <a:rPr lang="en-US" sz="1400" dirty="0" err="1" smtClean="0">
                <a:latin typeface="Arial"/>
                <a:cs typeface="Arial"/>
              </a:rPr>
              <a:t>eosinophilic</a:t>
            </a:r>
            <a:r>
              <a:rPr lang="en-US" sz="1400" dirty="0" smtClean="0">
                <a:latin typeface="Arial"/>
                <a:cs typeface="Arial"/>
              </a:rPr>
              <a:t> cytoplasm)</a:t>
            </a:r>
          </a:p>
          <a:p>
            <a:pPr marL="285750" indent="-285750">
              <a:buFont typeface="Arial"/>
              <a:buChar char="•"/>
            </a:pPr>
            <a:r>
              <a:rPr lang="en-US" sz="1400" u="sng" dirty="0" smtClean="0">
                <a:latin typeface="Arial"/>
                <a:cs typeface="Arial"/>
              </a:rPr>
              <a:t>Hassel’s corpuscles (medulla) = key feature</a:t>
            </a:r>
            <a:r>
              <a:rPr lang="en-US" sz="1400" dirty="0" smtClean="0">
                <a:latin typeface="Arial"/>
                <a:cs typeface="Arial"/>
              </a:rPr>
              <a:t> = concentric swirl of cells with flattened nuclei, </a:t>
            </a:r>
            <a:r>
              <a:rPr lang="en-US" sz="1400" dirty="0" err="1" smtClean="0">
                <a:latin typeface="Arial"/>
                <a:cs typeface="Arial"/>
              </a:rPr>
              <a:t>eosinophilic</a:t>
            </a:r>
            <a:r>
              <a:rPr lang="en-US" sz="1400" dirty="0" smtClean="0">
                <a:latin typeface="Arial"/>
                <a:cs typeface="Arial"/>
              </a:rPr>
              <a:t>, may be keratinized</a:t>
            </a:r>
          </a:p>
          <a:p>
            <a:pPr marL="285750" indent="-285750">
              <a:buFont typeface="Arial"/>
              <a:buChar char="•"/>
            </a:pPr>
            <a:r>
              <a:rPr lang="en-US" sz="1400" dirty="0" smtClean="0">
                <a:latin typeface="Arial"/>
                <a:cs typeface="Arial"/>
              </a:rPr>
              <a:t>Senile organ may be </a:t>
            </a:r>
            <a:r>
              <a:rPr lang="en-US" sz="1400" dirty="0" err="1" smtClean="0">
                <a:latin typeface="Arial"/>
                <a:cs typeface="Arial"/>
              </a:rPr>
              <a:t>involuted</a:t>
            </a:r>
            <a:r>
              <a:rPr lang="en-US" sz="1400" dirty="0" smtClean="0">
                <a:latin typeface="Arial"/>
                <a:cs typeface="Arial"/>
              </a:rPr>
              <a:t> = parenchyma replaced with fat</a:t>
            </a:r>
          </a:p>
          <a:p>
            <a:endParaRPr lang="en-US" sz="1400" dirty="0">
              <a:latin typeface="Arial"/>
              <a:cs typeface="Arial"/>
            </a:endParaRPr>
          </a:p>
          <a:p>
            <a:pPr marL="285750" indent="-285750">
              <a:buFont typeface="Arial"/>
              <a:buChar char="•"/>
            </a:pPr>
            <a:r>
              <a:rPr lang="en-US" sz="1400" u="sng" dirty="0" smtClean="0">
                <a:latin typeface="Arial"/>
                <a:cs typeface="Arial"/>
              </a:rPr>
              <a:t>ID:   Thymus</a:t>
            </a:r>
          </a:p>
        </p:txBody>
      </p:sp>
    </p:spTree>
    <p:extLst>
      <p:ext uri="{BB962C8B-B14F-4D97-AF65-F5344CB8AC3E}">
        <p14:creationId xmlns:p14="http://schemas.microsoft.com/office/powerpoint/2010/main" val="3269809676"/>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7 at 7.5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73" y="0"/>
            <a:ext cx="8572500" cy="6858000"/>
          </a:xfrm>
          <a:prstGeom prst="rect">
            <a:avLst/>
          </a:prstGeom>
        </p:spPr>
      </p:pic>
    </p:spTree>
    <p:extLst>
      <p:ext uri="{BB962C8B-B14F-4D97-AF65-F5344CB8AC3E}">
        <p14:creationId xmlns:p14="http://schemas.microsoft.com/office/powerpoint/2010/main" val="379228148"/>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7 at 7.57.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173" y="0"/>
            <a:ext cx="8572500" cy="6858000"/>
          </a:xfrm>
          <a:prstGeom prst="rect">
            <a:avLst/>
          </a:prstGeom>
        </p:spPr>
      </p:pic>
      <p:sp>
        <p:nvSpPr>
          <p:cNvPr id="3" name="TextBox 2"/>
          <p:cNvSpPr txBox="1"/>
          <p:nvPr/>
        </p:nvSpPr>
        <p:spPr>
          <a:xfrm>
            <a:off x="531392" y="280215"/>
            <a:ext cx="7727705" cy="1384995"/>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A </a:t>
            </a:r>
            <a:r>
              <a:rPr lang="en-US" sz="1400" dirty="0" err="1" smtClean="0">
                <a:latin typeface="Arial"/>
                <a:cs typeface="Arial"/>
              </a:rPr>
              <a:t>gimme</a:t>
            </a:r>
            <a:r>
              <a:rPr lang="en-US" sz="1400" dirty="0" smtClean="0">
                <a:latin typeface="Arial"/>
                <a:cs typeface="Arial"/>
              </a:rPr>
              <a:t>:  a tube with star-shaped lumen = ureter</a:t>
            </a:r>
            <a:endParaRPr lang="en-US" sz="1400" u="sng" dirty="0" smtClean="0">
              <a:latin typeface="Arial"/>
              <a:cs typeface="Arial"/>
            </a:endParaRPr>
          </a:p>
          <a:p>
            <a:pPr marL="285750" indent="-285750">
              <a:buFont typeface="Arial"/>
              <a:buChar char="•"/>
            </a:pPr>
            <a:r>
              <a:rPr lang="en-US" sz="1400" dirty="0" smtClean="0">
                <a:latin typeface="Arial"/>
                <a:cs typeface="Arial"/>
              </a:rPr>
              <a:t>Layers:  adventitia, </a:t>
            </a:r>
            <a:r>
              <a:rPr lang="en-US" sz="1400" dirty="0" err="1" smtClean="0">
                <a:latin typeface="Arial"/>
                <a:cs typeface="Arial"/>
              </a:rPr>
              <a:t>muscularis</a:t>
            </a:r>
            <a:r>
              <a:rPr lang="en-US" sz="1400" dirty="0" smtClean="0">
                <a:latin typeface="Arial"/>
                <a:cs typeface="Arial"/>
              </a:rPr>
              <a:t>, mucosa</a:t>
            </a:r>
          </a:p>
          <a:p>
            <a:pPr marL="285750" indent="-285750">
              <a:buFont typeface="Arial"/>
              <a:buChar char="•"/>
            </a:pPr>
            <a:r>
              <a:rPr lang="en-US" sz="1400" dirty="0" smtClean="0">
                <a:latin typeface="Arial"/>
                <a:cs typeface="Arial"/>
              </a:rPr>
              <a:t>Mucosa:  </a:t>
            </a:r>
            <a:r>
              <a:rPr lang="en-US" sz="1400" u="sng" dirty="0" smtClean="0">
                <a:latin typeface="Arial"/>
                <a:cs typeface="Arial"/>
              </a:rPr>
              <a:t>transitional epithelium = key feature</a:t>
            </a:r>
          </a:p>
          <a:p>
            <a:pPr marL="285750" indent="-285750">
              <a:buFont typeface="Arial"/>
              <a:buChar char="•"/>
            </a:pPr>
            <a:r>
              <a:rPr lang="en-US" sz="1400" dirty="0" err="1" smtClean="0">
                <a:latin typeface="Arial"/>
                <a:cs typeface="Arial"/>
              </a:rPr>
              <a:t>Muscularis</a:t>
            </a:r>
            <a:r>
              <a:rPr lang="en-US" sz="1400" dirty="0" smtClean="0">
                <a:latin typeface="Arial"/>
                <a:cs typeface="Arial"/>
              </a:rPr>
              <a:t>:  inner longitudinal, outer circular (may see third outer longitudinal near bladder)</a:t>
            </a:r>
          </a:p>
          <a:p>
            <a:pPr marL="285750" indent="-285750">
              <a:buFont typeface="Arial"/>
              <a:buChar char="•"/>
            </a:pPr>
            <a:endParaRPr lang="en-US" sz="1400" dirty="0" smtClean="0">
              <a:latin typeface="Arial"/>
              <a:cs typeface="Arial"/>
            </a:endParaRPr>
          </a:p>
          <a:p>
            <a:pPr marL="285750" indent="-285750">
              <a:buFont typeface="Arial"/>
              <a:buChar char="•"/>
            </a:pPr>
            <a:r>
              <a:rPr lang="en-US" sz="1400" u="sng" dirty="0" smtClean="0">
                <a:latin typeface="Arial"/>
                <a:cs typeface="Arial"/>
              </a:rPr>
              <a:t>ID:   Ureter</a:t>
            </a:r>
          </a:p>
        </p:txBody>
      </p:sp>
    </p:spTree>
    <p:extLst>
      <p:ext uri="{BB962C8B-B14F-4D97-AF65-F5344CB8AC3E}">
        <p14:creationId xmlns:p14="http://schemas.microsoft.com/office/powerpoint/2010/main" val="1092342994"/>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7 at 8.4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68000"/>
          </a:xfrm>
          <a:prstGeom prst="rect">
            <a:avLst/>
          </a:prstGeom>
        </p:spPr>
      </p:pic>
    </p:spTree>
    <p:extLst>
      <p:ext uri="{BB962C8B-B14F-4D97-AF65-F5344CB8AC3E}">
        <p14:creationId xmlns:p14="http://schemas.microsoft.com/office/powerpoint/2010/main" val="294343050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1-12-07 at 8.47.27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868000"/>
          </a:xfrm>
          <a:prstGeom prst="rect">
            <a:avLst/>
          </a:prstGeom>
        </p:spPr>
      </p:pic>
      <p:sp>
        <p:nvSpPr>
          <p:cNvPr id="3" name="TextBox 2"/>
          <p:cNvSpPr txBox="1"/>
          <p:nvPr/>
        </p:nvSpPr>
        <p:spPr>
          <a:xfrm>
            <a:off x="315234" y="280215"/>
            <a:ext cx="8511282" cy="5693865"/>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Bean-shaped compact organ with CT capsule covered by serosa</a:t>
            </a:r>
          </a:p>
          <a:p>
            <a:pPr marL="285750" indent="-285750">
              <a:buFont typeface="Arial"/>
              <a:buChar char="•"/>
            </a:pPr>
            <a:r>
              <a:rPr lang="en-US" sz="1400" dirty="0" smtClean="0">
                <a:latin typeface="Arial"/>
                <a:cs typeface="Arial"/>
              </a:rPr>
              <a:t>Cortex/medulla organization</a:t>
            </a:r>
          </a:p>
          <a:p>
            <a:pPr marL="285750" indent="-285750">
              <a:buFont typeface="Arial"/>
              <a:buChar char="•"/>
            </a:pPr>
            <a:r>
              <a:rPr lang="en-US" sz="1400" dirty="0" smtClean="0">
                <a:latin typeface="Arial"/>
                <a:cs typeface="Arial"/>
              </a:rPr>
              <a:t>Full of many tubules cut in cross and longitudinal section</a:t>
            </a:r>
          </a:p>
          <a:p>
            <a:pPr marL="285750" indent="-285750">
              <a:buFont typeface="Arial"/>
              <a:buChar char="•"/>
            </a:pPr>
            <a:r>
              <a:rPr lang="en-US" sz="1400" dirty="0" smtClean="0">
                <a:latin typeface="Arial"/>
                <a:cs typeface="Arial"/>
              </a:rPr>
              <a:t>Cortex:</a:t>
            </a:r>
          </a:p>
          <a:p>
            <a:pPr marL="742950" lvl="1" indent="-285750">
              <a:buFont typeface="Arial"/>
              <a:buChar char="•"/>
            </a:pPr>
            <a:r>
              <a:rPr lang="en-US" sz="1400" dirty="0" smtClean="0">
                <a:latin typeface="Arial"/>
                <a:cs typeface="Arial"/>
              </a:rPr>
              <a:t>Round </a:t>
            </a:r>
            <a:r>
              <a:rPr lang="en-US" sz="1400" u="sng" dirty="0" smtClean="0">
                <a:latin typeface="Arial"/>
                <a:cs typeface="Arial"/>
              </a:rPr>
              <a:t>glomeruli </a:t>
            </a:r>
            <a:r>
              <a:rPr lang="en-US" sz="1400" dirty="0" smtClean="0">
                <a:latin typeface="Arial"/>
                <a:cs typeface="Arial"/>
              </a:rPr>
              <a:t>with capillaries, simple squamous epithelium of Bowman’s capsule (visceral and parietal layers), </a:t>
            </a:r>
            <a:r>
              <a:rPr lang="en-US" sz="1400" dirty="0" err="1" smtClean="0">
                <a:latin typeface="Arial"/>
                <a:cs typeface="Arial"/>
              </a:rPr>
              <a:t>podocytes</a:t>
            </a:r>
            <a:r>
              <a:rPr lang="en-US" sz="1400" dirty="0" smtClean="0">
                <a:latin typeface="Arial"/>
                <a:cs typeface="Arial"/>
              </a:rPr>
              <a:t> and </a:t>
            </a:r>
            <a:r>
              <a:rPr lang="en-US" sz="1400" dirty="0" err="1" smtClean="0">
                <a:latin typeface="Arial"/>
                <a:cs typeface="Arial"/>
              </a:rPr>
              <a:t>mesangial</a:t>
            </a:r>
            <a:r>
              <a:rPr lang="en-US" sz="1400" dirty="0" smtClean="0">
                <a:latin typeface="Arial"/>
                <a:cs typeface="Arial"/>
              </a:rPr>
              <a:t> cells</a:t>
            </a:r>
          </a:p>
          <a:p>
            <a:pPr marL="742950" lvl="1" indent="-285750">
              <a:buFont typeface="Arial"/>
              <a:buChar char="•"/>
            </a:pPr>
            <a:r>
              <a:rPr lang="en-US" sz="1400" u="sng" dirty="0" smtClean="0">
                <a:latin typeface="Arial"/>
                <a:cs typeface="Arial"/>
              </a:rPr>
              <a:t>Proximal convoluted tubules </a:t>
            </a:r>
            <a:r>
              <a:rPr lang="en-US" sz="1400" dirty="0" smtClean="0">
                <a:latin typeface="Arial"/>
                <a:cs typeface="Arial"/>
              </a:rPr>
              <a:t>= most prevalent, dark, simple cuboidal </a:t>
            </a:r>
            <a:r>
              <a:rPr lang="en-US" sz="1400" dirty="0" err="1" smtClean="0">
                <a:latin typeface="Arial"/>
                <a:cs typeface="Arial"/>
              </a:rPr>
              <a:t>epi</a:t>
            </a:r>
            <a:r>
              <a:rPr lang="en-US" sz="1400" dirty="0" smtClean="0">
                <a:latin typeface="Arial"/>
                <a:cs typeface="Arial"/>
              </a:rPr>
              <a:t>. with microvilli, may show basal striations</a:t>
            </a:r>
          </a:p>
          <a:p>
            <a:pPr marL="742950" lvl="1" indent="-285750">
              <a:buFont typeface="Arial"/>
              <a:buChar char="•"/>
            </a:pPr>
            <a:r>
              <a:rPr lang="en-US" sz="1400" u="sng" dirty="0" smtClean="0">
                <a:latin typeface="Arial"/>
                <a:cs typeface="Arial"/>
              </a:rPr>
              <a:t>Distal convoluted tubules</a:t>
            </a:r>
            <a:r>
              <a:rPr lang="en-US" sz="1400" dirty="0" smtClean="0">
                <a:latin typeface="Arial"/>
                <a:cs typeface="Arial"/>
              </a:rPr>
              <a:t> = less </a:t>
            </a:r>
            <a:r>
              <a:rPr lang="en-US" sz="1400" dirty="0" err="1" smtClean="0">
                <a:latin typeface="Arial"/>
                <a:cs typeface="Arial"/>
              </a:rPr>
              <a:t>prevelent</a:t>
            </a:r>
            <a:r>
              <a:rPr lang="en-US" sz="1400" dirty="0" smtClean="0">
                <a:latin typeface="Arial"/>
                <a:cs typeface="Arial"/>
              </a:rPr>
              <a:t>, paler, simple cuboidal, no obvious microvilli, may show basal striations</a:t>
            </a:r>
          </a:p>
          <a:p>
            <a:pPr marL="742950" lvl="1" indent="-285750">
              <a:buFont typeface="Arial"/>
              <a:buChar char="•"/>
            </a:pPr>
            <a:r>
              <a:rPr lang="en-US" sz="1400" u="sng" dirty="0" smtClean="0">
                <a:latin typeface="Arial"/>
                <a:cs typeface="Arial"/>
              </a:rPr>
              <a:t>Medullary rays </a:t>
            </a:r>
            <a:r>
              <a:rPr lang="en-US" sz="1400" dirty="0" smtClean="0">
                <a:latin typeface="Arial"/>
                <a:cs typeface="Arial"/>
              </a:rPr>
              <a:t>= parallel collecting ducts and straight tubules (thick ascending/descending limbs)</a:t>
            </a:r>
          </a:p>
          <a:p>
            <a:pPr marL="742950" lvl="1" indent="-285750">
              <a:buFont typeface="Arial"/>
              <a:buChar char="•"/>
            </a:pPr>
            <a:r>
              <a:rPr lang="en-US" sz="1400" dirty="0" smtClean="0">
                <a:latin typeface="Arial"/>
                <a:cs typeface="Arial"/>
              </a:rPr>
              <a:t>May see macula </a:t>
            </a:r>
            <a:r>
              <a:rPr lang="en-US" sz="1400" dirty="0" err="1" smtClean="0">
                <a:latin typeface="Arial"/>
                <a:cs typeface="Arial"/>
              </a:rPr>
              <a:t>densa</a:t>
            </a:r>
            <a:r>
              <a:rPr lang="en-US" sz="1400" dirty="0" smtClean="0">
                <a:latin typeface="Arial"/>
                <a:cs typeface="Arial"/>
              </a:rPr>
              <a:t> = several tall, narrow cells crowded together in a DCT immediately adjacent to the vascular pole of renal corpuscle (glomerulus)</a:t>
            </a:r>
          </a:p>
          <a:p>
            <a:pPr marL="285750" indent="-285750">
              <a:buFont typeface="Arial"/>
              <a:buChar char="•"/>
            </a:pPr>
            <a:r>
              <a:rPr lang="en-US" sz="1400" dirty="0" smtClean="0">
                <a:latin typeface="Arial"/>
                <a:cs typeface="Arial"/>
              </a:rPr>
              <a:t>Medulla:</a:t>
            </a:r>
          </a:p>
          <a:p>
            <a:pPr marL="742950" lvl="1" indent="-285750">
              <a:buFont typeface="Arial"/>
              <a:buChar char="•"/>
            </a:pPr>
            <a:r>
              <a:rPr lang="en-US" sz="1400" u="sng" dirty="0" smtClean="0">
                <a:latin typeface="Arial"/>
                <a:cs typeface="Arial"/>
              </a:rPr>
              <a:t>Vasa recta </a:t>
            </a:r>
            <a:r>
              <a:rPr lang="en-US" sz="1400" dirty="0" smtClean="0">
                <a:latin typeface="Arial"/>
                <a:cs typeface="Arial"/>
              </a:rPr>
              <a:t>= straight, parallel blood vessels </a:t>
            </a:r>
          </a:p>
          <a:p>
            <a:pPr marL="742950" lvl="1" indent="-285750">
              <a:buFont typeface="Arial"/>
              <a:buChar char="•"/>
            </a:pPr>
            <a:r>
              <a:rPr lang="en-US" sz="1400" u="sng" dirty="0" smtClean="0">
                <a:latin typeface="Arial"/>
                <a:cs typeface="Arial"/>
              </a:rPr>
              <a:t>straight tubules </a:t>
            </a:r>
            <a:r>
              <a:rPr lang="en-US" sz="1400" dirty="0" smtClean="0">
                <a:latin typeface="Arial"/>
                <a:cs typeface="Arial"/>
              </a:rPr>
              <a:t>= thick ascending/descending limbs of loop of </a:t>
            </a:r>
            <a:r>
              <a:rPr lang="en-US" sz="1400" dirty="0" err="1" smtClean="0">
                <a:latin typeface="Arial"/>
                <a:cs typeface="Arial"/>
              </a:rPr>
              <a:t>Henle</a:t>
            </a:r>
            <a:r>
              <a:rPr lang="en-US" sz="1400" dirty="0">
                <a:latin typeface="Arial"/>
                <a:cs typeface="Arial"/>
              </a:rPr>
              <a:t> </a:t>
            </a:r>
            <a:r>
              <a:rPr lang="en-US" sz="1400" dirty="0" smtClean="0">
                <a:latin typeface="Arial"/>
                <a:cs typeface="Arial"/>
              </a:rPr>
              <a:t>with simple “cuboidal” epithelium with few nuclei and indistinct cell boundaries</a:t>
            </a:r>
          </a:p>
          <a:p>
            <a:pPr marL="742950" lvl="1" indent="-285750">
              <a:buFont typeface="Arial"/>
              <a:buChar char="•"/>
            </a:pPr>
            <a:r>
              <a:rPr lang="en-US" sz="1400" u="sng" dirty="0" smtClean="0">
                <a:latin typeface="Arial"/>
                <a:cs typeface="Arial"/>
              </a:rPr>
              <a:t>thin ascending/descending limbs</a:t>
            </a:r>
            <a:r>
              <a:rPr lang="en-US" sz="1400" dirty="0" smtClean="0">
                <a:latin typeface="Arial"/>
                <a:cs typeface="Arial"/>
              </a:rPr>
              <a:t> with simple squamous epithelium</a:t>
            </a:r>
          </a:p>
          <a:p>
            <a:pPr marL="742950" lvl="1" indent="-285750">
              <a:buFont typeface="Arial"/>
              <a:buChar char="•"/>
            </a:pPr>
            <a:r>
              <a:rPr lang="en-US" sz="1400" u="sng" dirty="0" smtClean="0">
                <a:latin typeface="Arial"/>
                <a:cs typeface="Arial"/>
              </a:rPr>
              <a:t>Collecting ducts</a:t>
            </a:r>
            <a:r>
              <a:rPr lang="en-US" sz="1400" dirty="0" smtClean="0">
                <a:latin typeface="Arial"/>
                <a:cs typeface="Arial"/>
              </a:rPr>
              <a:t> with  simple cuboidal epithelium with distinct cell boundaries</a:t>
            </a:r>
          </a:p>
          <a:p>
            <a:pPr marL="285750" indent="-285750">
              <a:buFont typeface="Arial"/>
              <a:buChar char="•"/>
            </a:pPr>
            <a:r>
              <a:rPr lang="en-US" sz="1400" dirty="0" smtClean="0">
                <a:latin typeface="Arial"/>
                <a:cs typeface="Arial"/>
              </a:rPr>
              <a:t>Renal pyramid = ducts of Bellini penetrate renal papilla, empty into calyx (lined with transitional </a:t>
            </a:r>
            <a:r>
              <a:rPr lang="en-US" sz="1400" dirty="0" err="1" smtClean="0">
                <a:latin typeface="Arial"/>
                <a:cs typeface="Arial"/>
              </a:rPr>
              <a:t>epi</a:t>
            </a:r>
            <a:r>
              <a:rPr lang="en-US" sz="1400" dirty="0" smtClean="0">
                <a:latin typeface="Arial"/>
                <a:cs typeface="Arial"/>
              </a:rPr>
              <a:t>.)</a:t>
            </a:r>
          </a:p>
          <a:p>
            <a:pPr marL="285750" indent="-285750">
              <a:buFont typeface="Arial"/>
              <a:buChar char="•"/>
            </a:pPr>
            <a:r>
              <a:rPr lang="en-US" sz="1400" dirty="0" smtClean="0">
                <a:latin typeface="Arial"/>
                <a:cs typeface="Arial"/>
              </a:rPr>
              <a:t>Renal pelvis empties into ureter which passes through </a:t>
            </a:r>
            <a:r>
              <a:rPr lang="en-US" sz="1400" dirty="0" err="1" smtClean="0">
                <a:latin typeface="Arial"/>
                <a:cs typeface="Arial"/>
              </a:rPr>
              <a:t>hilus</a:t>
            </a:r>
            <a:r>
              <a:rPr lang="en-US" sz="1400" dirty="0" smtClean="0">
                <a:latin typeface="Arial"/>
                <a:cs typeface="Arial"/>
              </a:rPr>
              <a:t> of kidney</a:t>
            </a:r>
          </a:p>
          <a:p>
            <a:pPr marL="285750" indent="-285750">
              <a:buFont typeface="Arial"/>
              <a:buChar char="•"/>
            </a:pPr>
            <a:r>
              <a:rPr lang="en-US" sz="1400" dirty="0" smtClean="0">
                <a:latin typeface="Arial"/>
                <a:cs typeface="Arial"/>
              </a:rPr>
              <a:t>Whew!</a:t>
            </a:r>
          </a:p>
          <a:p>
            <a:pPr marL="285750" indent="-285750">
              <a:buFont typeface="Arial"/>
              <a:buChar char="•"/>
            </a:pPr>
            <a:endParaRPr lang="en-US" sz="1400" dirty="0" smtClean="0">
              <a:latin typeface="Arial"/>
              <a:cs typeface="Arial"/>
            </a:endParaRPr>
          </a:p>
          <a:p>
            <a:pPr marL="285750" indent="-285750">
              <a:buFont typeface="Arial"/>
              <a:buChar char="•"/>
            </a:pPr>
            <a:endParaRPr lang="en-US" sz="1400" dirty="0" smtClean="0">
              <a:latin typeface="Arial"/>
              <a:cs typeface="Arial"/>
            </a:endParaRPr>
          </a:p>
          <a:p>
            <a:pPr marL="285750" indent="-285750">
              <a:buFont typeface="Arial"/>
              <a:buChar char="•"/>
            </a:pPr>
            <a:r>
              <a:rPr lang="en-US" sz="1400" u="sng" dirty="0" smtClean="0">
                <a:latin typeface="Arial"/>
                <a:cs typeface="Arial"/>
              </a:rPr>
              <a:t>ID:   Kidney</a:t>
            </a:r>
          </a:p>
        </p:txBody>
      </p:sp>
    </p:spTree>
    <p:extLst>
      <p:ext uri="{BB962C8B-B14F-4D97-AF65-F5344CB8AC3E}">
        <p14:creationId xmlns:p14="http://schemas.microsoft.com/office/powerpoint/2010/main" val="1106091477"/>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1-23 at 3.08.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4114800"/>
          </a:xfrm>
          <a:prstGeom prst="rect">
            <a:avLst/>
          </a:prstGeom>
        </p:spPr>
      </p:pic>
      <p:pic>
        <p:nvPicPr>
          <p:cNvPr id="4" name="Picture 3" descr="Screen shot 2011-11-23 at 3.5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a:ln w="19050" cmpd="sng">
            <a:solidFill>
              <a:schemeClr val="bg1"/>
            </a:solidFill>
          </a:ln>
        </p:spPr>
      </p:pic>
      <p:sp>
        <p:nvSpPr>
          <p:cNvPr id="13" name="TextBox 12"/>
          <p:cNvSpPr txBox="1"/>
          <p:nvPr/>
        </p:nvSpPr>
        <p:spPr>
          <a:xfrm>
            <a:off x="657218" y="1228297"/>
            <a:ext cx="774934" cy="369332"/>
          </a:xfrm>
          <a:prstGeom prst="rect">
            <a:avLst/>
          </a:prstGeom>
          <a:solidFill>
            <a:schemeClr val="bg1">
              <a:alpha val="60000"/>
            </a:schemeClr>
          </a:solidFill>
        </p:spPr>
        <p:txBody>
          <a:bodyPr wrap="none" rtlCol="0">
            <a:spAutoFit/>
          </a:bodyPr>
          <a:lstStyle/>
          <a:p>
            <a:r>
              <a:rPr lang="en-US" b="1" dirty="0" smtClean="0">
                <a:latin typeface="Arial"/>
                <a:cs typeface="Arial"/>
              </a:rPr>
              <a:t>Islets</a:t>
            </a:r>
          </a:p>
        </p:txBody>
      </p:sp>
      <p:cxnSp>
        <p:nvCxnSpPr>
          <p:cNvPr id="14" name="Straight Arrow Connector 13"/>
          <p:cNvCxnSpPr>
            <a:stCxn id="13" idx="3"/>
          </p:cNvCxnSpPr>
          <p:nvPr/>
        </p:nvCxnSpPr>
        <p:spPr>
          <a:xfrm flipV="1">
            <a:off x="1432152" y="1193800"/>
            <a:ext cx="684644" cy="21916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4105163" y="4569291"/>
            <a:ext cx="954708" cy="369332"/>
          </a:xfrm>
          <a:prstGeom prst="rect">
            <a:avLst/>
          </a:prstGeom>
          <a:solidFill>
            <a:schemeClr val="bg1">
              <a:alpha val="60000"/>
            </a:schemeClr>
          </a:solidFill>
        </p:spPr>
        <p:txBody>
          <a:bodyPr wrap="none" rtlCol="0">
            <a:spAutoFit/>
          </a:bodyPr>
          <a:lstStyle/>
          <a:p>
            <a:r>
              <a:rPr lang="en-US" b="1" dirty="0" smtClean="0">
                <a:latin typeface="Arial"/>
                <a:cs typeface="Arial"/>
              </a:rPr>
              <a:t>Nerves</a:t>
            </a:r>
          </a:p>
        </p:txBody>
      </p:sp>
      <p:cxnSp>
        <p:nvCxnSpPr>
          <p:cNvPr id="16" name="Straight Arrow Connector 15"/>
          <p:cNvCxnSpPr>
            <a:stCxn id="15" idx="0"/>
          </p:cNvCxnSpPr>
          <p:nvPr/>
        </p:nvCxnSpPr>
        <p:spPr>
          <a:xfrm flipV="1">
            <a:off x="4582517" y="4044317"/>
            <a:ext cx="0" cy="524974"/>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15" idx="0"/>
          </p:cNvCxnSpPr>
          <p:nvPr/>
        </p:nvCxnSpPr>
        <p:spPr>
          <a:xfrm flipV="1">
            <a:off x="4582517" y="4114800"/>
            <a:ext cx="542266" cy="45449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7599743" y="4384625"/>
            <a:ext cx="1185090" cy="646331"/>
          </a:xfrm>
          <a:prstGeom prst="rect">
            <a:avLst/>
          </a:prstGeom>
          <a:solidFill>
            <a:schemeClr val="bg1">
              <a:alpha val="60000"/>
            </a:schemeClr>
          </a:solidFill>
        </p:spPr>
        <p:txBody>
          <a:bodyPr wrap="none" rtlCol="0">
            <a:spAutoFit/>
          </a:bodyPr>
          <a:lstStyle/>
          <a:p>
            <a:r>
              <a:rPr lang="en-US" b="1" dirty="0" smtClean="0">
                <a:latin typeface="Arial"/>
                <a:cs typeface="Arial"/>
              </a:rPr>
              <a:t>Ducts</a:t>
            </a:r>
          </a:p>
          <a:p>
            <a:r>
              <a:rPr lang="en-US" b="1" dirty="0" smtClean="0">
                <a:latin typeface="Arial"/>
                <a:cs typeface="Arial"/>
              </a:rPr>
              <a:t>Stratified</a:t>
            </a:r>
          </a:p>
        </p:txBody>
      </p:sp>
      <p:cxnSp>
        <p:nvCxnSpPr>
          <p:cNvPr id="22" name="Straight Arrow Connector 21"/>
          <p:cNvCxnSpPr>
            <a:stCxn id="21" idx="0"/>
          </p:cNvCxnSpPr>
          <p:nvPr/>
        </p:nvCxnSpPr>
        <p:spPr>
          <a:xfrm flipH="1" flipV="1">
            <a:off x="7700690" y="3747073"/>
            <a:ext cx="491598" cy="6375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a:stCxn id="21" idx="0"/>
          </p:cNvCxnSpPr>
          <p:nvPr/>
        </p:nvCxnSpPr>
        <p:spPr>
          <a:xfrm flipV="1">
            <a:off x="8192288" y="3930135"/>
            <a:ext cx="427075" cy="45449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a:stCxn id="21" idx="0"/>
          </p:cNvCxnSpPr>
          <p:nvPr/>
        </p:nvCxnSpPr>
        <p:spPr>
          <a:xfrm flipV="1">
            <a:off x="8192288" y="3846155"/>
            <a:ext cx="3" cy="53847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a:stCxn id="21" idx="0"/>
          </p:cNvCxnSpPr>
          <p:nvPr/>
        </p:nvCxnSpPr>
        <p:spPr>
          <a:xfrm flipV="1">
            <a:off x="8192288" y="3747073"/>
            <a:ext cx="760321" cy="6375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5924143" y="223994"/>
            <a:ext cx="1634469"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Key Features</a:t>
            </a:r>
          </a:p>
        </p:txBody>
      </p:sp>
      <p:cxnSp>
        <p:nvCxnSpPr>
          <p:cNvPr id="24" name="Straight Arrow Connector 23"/>
          <p:cNvCxnSpPr/>
          <p:nvPr/>
        </p:nvCxnSpPr>
        <p:spPr>
          <a:xfrm flipV="1">
            <a:off x="1432152" y="752475"/>
            <a:ext cx="930048" cy="660488"/>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2615385" y="1089797"/>
            <a:ext cx="941521" cy="646331"/>
          </a:xfrm>
          <a:prstGeom prst="rect">
            <a:avLst/>
          </a:prstGeom>
          <a:solidFill>
            <a:schemeClr val="bg1">
              <a:alpha val="60000"/>
            </a:schemeClr>
          </a:solidFill>
        </p:spPr>
        <p:txBody>
          <a:bodyPr wrap="none" rtlCol="0">
            <a:spAutoFit/>
          </a:bodyPr>
          <a:lstStyle/>
          <a:p>
            <a:r>
              <a:rPr lang="en-US" b="1" dirty="0" smtClean="0">
                <a:latin typeface="Arial"/>
                <a:cs typeface="Arial"/>
              </a:rPr>
              <a:t>Ducts</a:t>
            </a:r>
          </a:p>
          <a:p>
            <a:r>
              <a:rPr lang="en-US" b="1" dirty="0" smtClean="0">
                <a:latin typeface="Arial"/>
                <a:cs typeface="Arial"/>
              </a:rPr>
              <a:t>Simple</a:t>
            </a:r>
          </a:p>
        </p:txBody>
      </p:sp>
      <p:cxnSp>
        <p:nvCxnSpPr>
          <p:cNvPr id="29" name="Straight Arrow Connector 28"/>
          <p:cNvCxnSpPr>
            <a:stCxn id="27" idx="0"/>
          </p:cNvCxnSpPr>
          <p:nvPr/>
        </p:nvCxnSpPr>
        <p:spPr>
          <a:xfrm flipH="1" flipV="1">
            <a:off x="2867025" y="452245"/>
            <a:ext cx="219121" cy="637552"/>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574925" y="1727349"/>
            <a:ext cx="511222" cy="990451"/>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a:stCxn id="27" idx="0"/>
          </p:cNvCxnSpPr>
          <p:nvPr/>
        </p:nvCxnSpPr>
        <p:spPr>
          <a:xfrm flipH="1" flipV="1">
            <a:off x="3038475" y="453707"/>
            <a:ext cx="47671" cy="636090"/>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0" name="TextBox 39"/>
          <p:cNvSpPr txBox="1"/>
          <p:nvPr/>
        </p:nvSpPr>
        <p:spPr>
          <a:xfrm>
            <a:off x="4170187" y="720465"/>
            <a:ext cx="954596" cy="369332"/>
          </a:xfrm>
          <a:prstGeom prst="rect">
            <a:avLst/>
          </a:prstGeom>
          <a:solidFill>
            <a:schemeClr val="bg1">
              <a:alpha val="60000"/>
            </a:schemeClr>
          </a:solidFill>
        </p:spPr>
        <p:txBody>
          <a:bodyPr wrap="none" rtlCol="0">
            <a:spAutoFit/>
          </a:bodyPr>
          <a:lstStyle/>
          <a:p>
            <a:r>
              <a:rPr lang="en-US" b="1" dirty="0" smtClean="0">
                <a:latin typeface="Arial"/>
                <a:cs typeface="Arial"/>
              </a:rPr>
              <a:t>Serosa</a:t>
            </a:r>
          </a:p>
        </p:txBody>
      </p:sp>
      <p:cxnSp>
        <p:nvCxnSpPr>
          <p:cNvPr id="41" name="Straight Arrow Connector 40"/>
          <p:cNvCxnSpPr>
            <a:stCxn id="40" idx="0"/>
          </p:cNvCxnSpPr>
          <p:nvPr/>
        </p:nvCxnSpPr>
        <p:spPr>
          <a:xfrm flipV="1">
            <a:off x="4647485" y="308932"/>
            <a:ext cx="249146" cy="411533"/>
          </a:xfrm>
          <a:prstGeom prst="straightConnector1">
            <a:avLst/>
          </a:prstGeom>
          <a:ln>
            <a:solidFill>
              <a:srgbClr val="000000"/>
            </a:solidFill>
            <a:tailEnd type="arrow"/>
          </a:ln>
        </p:spPr>
        <p:style>
          <a:lnRef idx="2">
            <a:schemeClr val="accent1"/>
          </a:lnRef>
          <a:fillRef idx="0">
            <a:schemeClr val="accent1"/>
          </a:fillRef>
          <a:effectRef idx="1">
            <a:schemeClr val="accent1"/>
          </a:effectRef>
          <a:fontRef idx="minor">
            <a:schemeClr val="tx1"/>
          </a:fontRef>
        </p:style>
      </p:cxnSp>
      <p:sp>
        <p:nvSpPr>
          <p:cNvPr id="44" name="Rectangle 43"/>
          <p:cNvSpPr/>
          <p:nvPr/>
        </p:nvSpPr>
        <p:spPr>
          <a:xfrm>
            <a:off x="5924143" y="838116"/>
            <a:ext cx="2197912" cy="369332"/>
          </a:xfrm>
          <a:prstGeom prst="rect">
            <a:avLst/>
          </a:prstGeom>
        </p:spPr>
        <p:txBody>
          <a:bodyPr wrap="none">
            <a:spAutoFit/>
          </a:bodyPr>
          <a:lstStyle/>
          <a:p>
            <a:r>
              <a:rPr lang="en-US" b="1" dirty="0" smtClean="0">
                <a:latin typeface="Arial"/>
                <a:cs typeface="Arial"/>
              </a:rPr>
              <a:t>Low Magnification</a:t>
            </a:r>
            <a:endParaRPr lang="en-US" b="1" dirty="0">
              <a:latin typeface="Arial"/>
              <a:cs typeface="Arial"/>
            </a:endParaRPr>
          </a:p>
        </p:txBody>
      </p:sp>
      <p:sp>
        <p:nvSpPr>
          <p:cNvPr id="45" name="Rectangle 44"/>
          <p:cNvSpPr/>
          <p:nvPr/>
        </p:nvSpPr>
        <p:spPr>
          <a:xfrm>
            <a:off x="5924144" y="1265684"/>
            <a:ext cx="3028466" cy="923330"/>
          </a:xfrm>
          <a:prstGeom prst="rect">
            <a:avLst/>
          </a:prstGeom>
        </p:spPr>
        <p:txBody>
          <a:bodyPr wrap="square">
            <a:spAutoFit/>
          </a:bodyPr>
          <a:lstStyle/>
          <a:p>
            <a:r>
              <a:rPr lang="en-US" b="1" dirty="0">
                <a:latin typeface="Arial"/>
                <a:cs typeface="Arial"/>
              </a:rPr>
              <a:t>(would need to confirm</a:t>
            </a:r>
          </a:p>
          <a:p>
            <a:r>
              <a:rPr lang="en-US" b="1" dirty="0">
                <a:latin typeface="Arial"/>
                <a:cs typeface="Arial"/>
              </a:rPr>
              <a:t>at higher mag in virtual slide)</a:t>
            </a:r>
          </a:p>
        </p:txBody>
      </p:sp>
    </p:spTree>
    <p:extLst>
      <p:ext uri="{BB962C8B-B14F-4D97-AF65-F5344CB8AC3E}">
        <p14:creationId xmlns:p14="http://schemas.microsoft.com/office/powerpoint/2010/main" val="63744257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1-11-23 at 3.08.46 P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486400" cy="4114800"/>
          </a:xfrm>
          <a:prstGeom prst="rect">
            <a:avLst/>
          </a:prstGeom>
        </p:spPr>
      </p:pic>
      <p:pic>
        <p:nvPicPr>
          <p:cNvPr id="4" name="Picture 3" descr="Screen shot 2011-11-23 at 3.51.5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57600" y="2743200"/>
            <a:ext cx="5486400" cy="4114800"/>
          </a:xfrm>
          <a:prstGeom prst="rect">
            <a:avLst/>
          </a:prstGeom>
          <a:ln w="19050" cmpd="sng">
            <a:solidFill>
              <a:schemeClr val="bg1"/>
            </a:solidFill>
          </a:ln>
        </p:spPr>
      </p:pic>
      <p:sp>
        <p:nvSpPr>
          <p:cNvPr id="18" name="TextBox 17"/>
          <p:cNvSpPr txBox="1"/>
          <p:nvPr/>
        </p:nvSpPr>
        <p:spPr>
          <a:xfrm>
            <a:off x="1" y="562008"/>
            <a:ext cx="3657599" cy="3323987"/>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Compact, </a:t>
            </a:r>
            <a:r>
              <a:rPr lang="en-US" sz="1400" dirty="0">
                <a:latin typeface="Arial"/>
                <a:cs typeface="Arial"/>
              </a:rPr>
              <a:t>lobulated </a:t>
            </a:r>
            <a:r>
              <a:rPr lang="en-US" sz="1400" dirty="0" smtClean="0">
                <a:latin typeface="Arial"/>
                <a:cs typeface="Arial"/>
              </a:rPr>
              <a:t>organ, encapsulated with serosa</a:t>
            </a:r>
          </a:p>
          <a:p>
            <a:pPr marL="285750" indent="-285750">
              <a:buFont typeface="Arial"/>
              <a:buChar char="•"/>
            </a:pPr>
            <a:r>
              <a:rPr lang="en-US" sz="1400" dirty="0" smtClean="0">
                <a:latin typeface="Arial"/>
                <a:cs typeface="Arial"/>
              </a:rPr>
              <a:t>Serous </a:t>
            </a:r>
            <a:r>
              <a:rPr lang="en-US" sz="1400" dirty="0" err="1" smtClean="0">
                <a:latin typeface="Arial"/>
                <a:cs typeface="Arial"/>
              </a:rPr>
              <a:t>acini</a:t>
            </a:r>
            <a:r>
              <a:rPr lang="en-US" sz="1400" dirty="0" smtClean="0">
                <a:latin typeface="Arial"/>
                <a:cs typeface="Arial"/>
              </a:rPr>
              <a:t> with </a:t>
            </a:r>
            <a:r>
              <a:rPr lang="en-US" sz="1400" dirty="0" err="1" smtClean="0">
                <a:latin typeface="Arial"/>
                <a:cs typeface="Arial"/>
              </a:rPr>
              <a:t>eosinophilic</a:t>
            </a:r>
            <a:r>
              <a:rPr lang="en-US" sz="1400" dirty="0" smtClean="0">
                <a:latin typeface="Arial"/>
                <a:cs typeface="Arial"/>
              </a:rPr>
              <a:t> apical granules (zymogen), round basal nuclei</a:t>
            </a:r>
          </a:p>
          <a:p>
            <a:pPr marL="285750" indent="-285750">
              <a:buFont typeface="Arial"/>
              <a:buChar char="•"/>
            </a:pPr>
            <a:r>
              <a:rPr lang="en-US" sz="1400" dirty="0" smtClean="0">
                <a:latin typeface="Arial"/>
                <a:cs typeface="Arial"/>
              </a:rPr>
              <a:t>Centro-</a:t>
            </a:r>
            <a:r>
              <a:rPr lang="en-US" sz="1400" dirty="0" err="1" smtClean="0">
                <a:latin typeface="Arial"/>
                <a:cs typeface="Arial"/>
              </a:rPr>
              <a:t>acinar</a:t>
            </a:r>
            <a:r>
              <a:rPr lang="en-US" sz="1400" dirty="0" smtClean="0">
                <a:latin typeface="Arial"/>
                <a:cs typeface="Arial"/>
              </a:rPr>
              <a:t> cells</a:t>
            </a:r>
          </a:p>
          <a:p>
            <a:pPr marL="285750" indent="-285750">
              <a:buFont typeface="Arial"/>
              <a:buChar char="•"/>
            </a:pPr>
            <a:r>
              <a:rPr lang="en-US" sz="1400" dirty="0">
                <a:latin typeface="Arial"/>
                <a:cs typeface="Arial"/>
              </a:rPr>
              <a:t>I</a:t>
            </a:r>
            <a:r>
              <a:rPr lang="en-US" sz="1400" dirty="0" smtClean="0">
                <a:latin typeface="Arial"/>
                <a:cs typeface="Arial"/>
              </a:rPr>
              <a:t>ntercalated ducts (simple squamous to low cuboidal) connect to…</a:t>
            </a:r>
          </a:p>
          <a:p>
            <a:pPr marL="285750" indent="-285750">
              <a:buFont typeface="Arial"/>
              <a:buChar char="•"/>
            </a:pPr>
            <a:r>
              <a:rPr lang="en-US" sz="1400" dirty="0" smtClean="0">
                <a:latin typeface="Arial"/>
                <a:cs typeface="Arial"/>
              </a:rPr>
              <a:t>Intra- and interlobular ducts (simple cuboidal to columnar) connect to…</a:t>
            </a:r>
          </a:p>
          <a:p>
            <a:pPr marL="285750" indent="-285750">
              <a:buFont typeface="Arial"/>
              <a:buChar char="•"/>
            </a:pPr>
            <a:r>
              <a:rPr lang="en-US" sz="1400" dirty="0" smtClean="0">
                <a:latin typeface="Arial"/>
                <a:cs typeface="Arial"/>
              </a:rPr>
              <a:t>Excretory ducts (simple columnar)</a:t>
            </a:r>
          </a:p>
          <a:p>
            <a:pPr marL="285750" indent="-285750">
              <a:buFont typeface="Arial"/>
              <a:buChar char="•"/>
            </a:pPr>
            <a:r>
              <a:rPr lang="en-US" sz="1400" u="sng" dirty="0" smtClean="0">
                <a:latin typeface="Arial"/>
                <a:cs typeface="Arial"/>
              </a:rPr>
              <a:t>Islets of Langerhans</a:t>
            </a:r>
            <a:r>
              <a:rPr lang="en-US" sz="1400" dirty="0" smtClean="0">
                <a:latin typeface="Arial"/>
                <a:cs typeface="Arial"/>
              </a:rPr>
              <a:t>:  nests of pale-staining cells, highly </a:t>
            </a:r>
            <a:r>
              <a:rPr lang="en-US" sz="1400" dirty="0" err="1" smtClean="0">
                <a:latin typeface="Arial"/>
                <a:cs typeface="Arial"/>
              </a:rPr>
              <a:t>vasularized</a:t>
            </a:r>
            <a:r>
              <a:rPr lang="en-US" sz="1400" dirty="0" smtClean="0">
                <a:latin typeface="Arial"/>
                <a:cs typeface="Arial"/>
              </a:rPr>
              <a:t> = </a:t>
            </a:r>
            <a:r>
              <a:rPr lang="en-US" sz="1400" u="sng" dirty="0" smtClean="0">
                <a:latin typeface="Arial"/>
                <a:cs typeface="Arial"/>
              </a:rPr>
              <a:t>key feature.</a:t>
            </a:r>
          </a:p>
          <a:p>
            <a:pPr marL="285750" indent="-285750">
              <a:buFont typeface="Arial"/>
              <a:buChar char="•"/>
            </a:pPr>
            <a:endParaRPr lang="en-US" sz="1400" dirty="0">
              <a:latin typeface="Arial"/>
              <a:cs typeface="Arial"/>
            </a:endParaRPr>
          </a:p>
          <a:p>
            <a:pPr marL="285750" indent="-285750">
              <a:buFont typeface="Arial"/>
              <a:buChar char="•"/>
            </a:pPr>
            <a:r>
              <a:rPr lang="en-US" sz="1400" u="sng" dirty="0" smtClean="0">
                <a:latin typeface="Arial"/>
                <a:cs typeface="Arial"/>
              </a:rPr>
              <a:t>ID:   Pancreas</a:t>
            </a:r>
          </a:p>
        </p:txBody>
      </p:sp>
      <p:sp>
        <p:nvSpPr>
          <p:cNvPr id="19" name="TextBox 18"/>
          <p:cNvSpPr txBox="1"/>
          <p:nvPr/>
        </p:nvSpPr>
        <p:spPr>
          <a:xfrm>
            <a:off x="5268890" y="3571469"/>
            <a:ext cx="3875110" cy="3108544"/>
          </a:xfrm>
          <a:prstGeom prst="rect">
            <a:avLst/>
          </a:prstGeom>
          <a:solidFill>
            <a:schemeClr val="bg1"/>
          </a:solidFill>
          <a:ln>
            <a:solidFill>
              <a:srgbClr val="000000"/>
            </a:solidFill>
          </a:ln>
        </p:spPr>
        <p:txBody>
          <a:bodyPr wrap="square" rtlCol="0">
            <a:spAutoFit/>
          </a:bodyPr>
          <a:lstStyle/>
          <a:p>
            <a:pPr marL="285750" indent="-285750">
              <a:buFont typeface="Arial"/>
              <a:buChar char="•"/>
            </a:pPr>
            <a:r>
              <a:rPr lang="en-US" sz="1400" dirty="0" smtClean="0">
                <a:latin typeface="Arial"/>
                <a:cs typeface="Arial"/>
              </a:rPr>
              <a:t>Compact, lobulated organ, with adventitia</a:t>
            </a:r>
          </a:p>
          <a:p>
            <a:pPr marL="285750" indent="-285750">
              <a:buFont typeface="Arial"/>
              <a:buChar char="•"/>
            </a:pPr>
            <a:r>
              <a:rPr lang="en-US" sz="1400" dirty="0" smtClean="0">
                <a:latin typeface="Arial"/>
                <a:cs typeface="Arial"/>
              </a:rPr>
              <a:t>Serous acini (no mucous acini)</a:t>
            </a:r>
          </a:p>
          <a:p>
            <a:pPr marL="285750" indent="-285750">
              <a:buFont typeface="Arial"/>
              <a:buChar char="•"/>
            </a:pPr>
            <a:r>
              <a:rPr lang="en-US" sz="1400" dirty="0" smtClean="0">
                <a:latin typeface="Arial"/>
                <a:cs typeface="Arial"/>
              </a:rPr>
              <a:t>Intercalated ducts (simple squamous to low cuboidal) connect to…</a:t>
            </a:r>
          </a:p>
          <a:p>
            <a:pPr marL="285750" indent="-285750">
              <a:buFont typeface="Arial"/>
              <a:buChar char="•"/>
            </a:pPr>
            <a:r>
              <a:rPr lang="en-US" sz="1400" u="sng" dirty="0" smtClean="0">
                <a:latin typeface="Arial"/>
                <a:cs typeface="Arial"/>
              </a:rPr>
              <a:t>Striated ducts = key feature</a:t>
            </a:r>
            <a:r>
              <a:rPr lang="en-US" sz="1400" dirty="0" smtClean="0">
                <a:latin typeface="Arial"/>
                <a:cs typeface="Arial"/>
              </a:rPr>
              <a:t>, simple cuboidal/columnar with centrally-located nuclei and basal striations.  Connect to...</a:t>
            </a:r>
            <a:endParaRPr lang="en-US" sz="1400" u="sng" dirty="0" smtClean="0">
              <a:latin typeface="Arial"/>
              <a:cs typeface="Arial"/>
            </a:endParaRPr>
          </a:p>
          <a:p>
            <a:pPr marL="285750" indent="-285750">
              <a:buFont typeface="Arial"/>
              <a:buChar char="•"/>
            </a:pPr>
            <a:r>
              <a:rPr lang="en-US" sz="1400" dirty="0" smtClean="0">
                <a:latin typeface="Arial"/>
                <a:cs typeface="Arial"/>
              </a:rPr>
              <a:t>Excretory ducts </a:t>
            </a:r>
            <a:r>
              <a:rPr lang="en-US" sz="1400" u="sng" dirty="0" smtClean="0">
                <a:latin typeface="Arial"/>
                <a:cs typeface="Arial"/>
              </a:rPr>
              <a:t>stratified cuboidal = key feature</a:t>
            </a:r>
          </a:p>
          <a:p>
            <a:pPr marL="285750" indent="-285750">
              <a:buFont typeface="Arial"/>
              <a:buChar char="•"/>
            </a:pPr>
            <a:r>
              <a:rPr lang="en-US" sz="1400" u="sng" dirty="0" err="1" smtClean="0">
                <a:latin typeface="Arial"/>
                <a:cs typeface="Arial"/>
              </a:rPr>
              <a:t>Myoepithelial</a:t>
            </a:r>
            <a:r>
              <a:rPr lang="en-US" sz="1400" u="sng" dirty="0" smtClean="0">
                <a:latin typeface="Arial"/>
                <a:cs typeface="Arial"/>
              </a:rPr>
              <a:t> cells = key feature</a:t>
            </a:r>
          </a:p>
          <a:p>
            <a:pPr marL="285750" indent="-285750">
              <a:buFont typeface="Arial"/>
              <a:buChar char="•"/>
            </a:pPr>
            <a:r>
              <a:rPr lang="en-US" sz="1400" dirty="0" smtClean="0">
                <a:latin typeface="Arial"/>
                <a:cs typeface="Arial"/>
              </a:rPr>
              <a:t>All serous = parotid</a:t>
            </a:r>
          </a:p>
          <a:p>
            <a:pPr marL="285750" indent="-285750">
              <a:buFont typeface="Arial"/>
              <a:buChar char="•"/>
            </a:pPr>
            <a:r>
              <a:rPr lang="en-US" sz="1400" dirty="0" smtClean="0">
                <a:latin typeface="Arial"/>
                <a:cs typeface="Arial"/>
              </a:rPr>
              <a:t>Other features:  fatty, big nerves (facial)</a:t>
            </a:r>
          </a:p>
          <a:p>
            <a:pPr marL="285750" indent="-285750">
              <a:buFont typeface="Arial"/>
              <a:buChar char="•"/>
            </a:pPr>
            <a:endParaRPr lang="en-US" sz="1400" dirty="0" smtClean="0">
              <a:latin typeface="Arial"/>
              <a:cs typeface="Arial"/>
            </a:endParaRPr>
          </a:p>
          <a:p>
            <a:pPr marL="285750" indent="-285750">
              <a:buFont typeface="Arial"/>
              <a:buChar char="•"/>
            </a:pPr>
            <a:r>
              <a:rPr lang="en-US" sz="1400" u="sng" dirty="0" smtClean="0">
                <a:latin typeface="Arial"/>
                <a:cs typeface="Arial"/>
              </a:rPr>
              <a:t>ID:   Parotid</a:t>
            </a:r>
          </a:p>
        </p:txBody>
      </p:sp>
      <p:sp>
        <p:nvSpPr>
          <p:cNvPr id="6" name="TextBox 5"/>
          <p:cNvSpPr txBox="1"/>
          <p:nvPr/>
        </p:nvSpPr>
        <p:spPr>
          <a:xfrm>
            <a:off x="2206742" y="121875"/>
            <a:ext cx="1211352"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Pancreas</a:t>
            </a:r>
          </a:p>
        </p:txBody>
      </p:sp>
      <p:sp>
        <p:nvSpPr>
          <p:cNvPr id="7" name="TextBox 6"/>
          <p:cNvSpPr txBox="1"/>
          <p:nvPr/>
        </p:nvSpPr>
        <p:spPr>
          <a:xfrm>
            <a:off x="5268890" y="2927183"/>
            <a:ext cx="979843" cy="369332"/>
          </a:xfrm>
          <a:prstGeom prst="rect">
            <a:avLst/>
          </a:prstGeom>
          <a:solidFill>
            <a:schemeClr val="bg1">
              <a:alpha val="60000"/>
            </a:schemeClr>
          </a:solidFill>
          <a:ln>
            <a:solidFill>
              <a:srgbClr val="000000"/>
            </a:solidFill>
          </a:ln>
        </p:spPr>
        <p:txBody>
          <a:bodyPr wrap="none" rtlCol="0">
            <a:spAutoFit/>
          </a:bodyPr>
          <a:lstStyle/>
          <a:p>
            <a:r>
              <a:rPr lang="en-US" b="1" dirty="0" smtClean="0">
                <a:latin typeface="Arial"/>
                <a:cs typeface="Arial"/>
              </a:rPr>
              <a:t>Parotid</a:t>
            </a:r>
          </a:p>
        </p:txBody>
      </p:sp>
    </p:spTree>
    <p:extLst>
      <p:ext uri="{BB962C8B-B14F-4D97-AF65-F5344CB8AC3E}">
        <p14:creationId xmlns:p14="http://schemas.microsoft.com/office/powerpoint/2010/main" val="3135844230"/>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viduct_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3451168"/>
          </a:xfrm>
          <a:prstGeom prst="rect">
            <a:avLst/>
          </a:prstGeom>
          <a:ln>
            <a:solidFill>
              <a:schemeClr val="tx1"/>
            </a:solidFill>
          </a:ln>
        </p:spPr>
      </p:pic>
      <p:sp>
        <p:nvSpPr>
          <p:cNvPr id="6" name="Rectangle 5"/>
          <p:cNvSpPr/>
          <p:nvPr/>
        </p:nvSpPr>
        <p:spPr>
          <a:xfrm>
            <a:off x="6968446" y="33423"/>
            <a:ext cx="2080508" cy="167115"/>
          </a:xfrm>
          <a:prstGeom prst="rect">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Screen shot 2011-11-22 at 1.40.04 PM.png"/>
          <p:cNvPicPr>
            <a:picLocks noChangeAspect="1"/>
          </p:cNvPicPr>
          <p:nvPr/>
        </p:nvPicPr>
        <p:blipFill rotWithShape="1">
          <a:blip r:embed="rId4">
            <a:extLst>
              <a:ext uri="{28A0092B-C50C-407E-A947-70E740481C1C}">
                <a14:useLocalDpi xmlns:a14="http://schemas.microsoft.com/office/drawing/2010/main" val="0"/>
              </a:ext>
            </a:extLst>
          </a:blip>
          <a:srcRect r="4202" b="2181"/>
          <a:stretch/>
        </p:blipFill>
        <p:spPr>
          <a:xfrm rot="16200000" flipH="1" flipV="1">
            <a:off x="4933884" y="-15776"/>
            <a:ext cx="4006092" cy="4054343"/>
          </a:xfrm>
          <a:prstGeom prst="rect">
            <a:avLst/>
          </a:prstGeom>
          <a:ln>
            <a:solidFill>
              <a:srgbClr val="000000"/>
            </a:solidFill>
          </a:ln>
        </p:spPr>
      </p:pic>
      <p:sp>
        <p:nvSpPr>
          <p:cNvPr id="13" name="TextBox 12"/>
          <p:cNvSpPr txBox="1"/>
          <p:nvPr/>
        </p:nvSpPr>
        <p:spPr>
          <a:xfrm>
            <a:off x="8307956" y="3755110"/>
            <a:ext cx="656146"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075</a:t>
            </a:r>
          </a:p>
        </p:txBody>
      </p:sp>
      <p:sp>
        <p:nvSpPr>
          <p:cNvPr id="14" name="TextBox 13"/>
          <p:cNvSpPr txBox="1"/>
          <p:nvPr/>
        </p:nvSpPr>
        <p:spPr>
          <a:xfrm>
            <a:off x="0" y="3188647"/>
            <a:ext cx="775873" cy="253916"/>
          </a:xfrm>
          <a:prstGeom prst="rect">
            <a:avLst/>
          </a:prstGeom>
          <a:solidFill>
            <a:schemeClr val="bg1">
              <a:alpha val="60000"/>
            </a:schemeClr>
          </a:solidFill>
        </p:spPr>
        <p:txBody>
          <a:bodyPr wrap="none" rtlCol="0">
            <a:spAutoFit/>
          </a:bodyPr>
          <a:lstStyle/>
          <a:p>
            <a:r>
              <a:rPr lang="en-US" sz="1050" dirty="0" smtClean="0">
                <a:latin typeface="Arial"/>
                <a:cs typeface="Arial"/>
              </a:rPr>
              <a:t>UM 240-2</a:t>
            </a:r>
          </a:p>
        </p:txBody>
      </p:sp>
      <p:sp>
        <p:nvSpPr>
          <p:cNvPr id="7" name="TextBox 6"/>
          <p:cNvSpPr txBox="1"/>
          <p:nvPr/>
        </p:nvSpPr>
        <p:spPr>
          <a:xfrm>
            <a:off x="4330976" y="11260"/>
            <a:ext cx="813481" cy="369332"/>
          </a:xfrm>
          <a:prstGeom prst="rect">
            <a:avLst/>
          </a:prstGeom>
          <a:solidFill>
            <a:schemeClr val="bg1">
              <a:alpha val="80000"/>
            </a:schemeClr>
          </a:solidFill>
          <a:ln>
            <a:solidFill>
              <a:srgbClr val="000000"/>
            </a:solidFill>
          </a:ln>
        </p:spPr>
        <p:txBody>
          <a:bodyPr wrap="none" rtlCol="0">
            <a:spAutoFit/>
          </a:bodyPr>
          <a:lstStyle/>
          <a:p>
            <a:r>
              <a:rPr lang="en-US" b="1" dirty="0" smtClean="0">
                <a:latin typeface="Arial"/>
                <a:cs typeface="Arial"/>
              </a:rPr>
              <a:t>Pair 2</a:t>
            </a:r>
          </a:p>
        </p:txBody>
      </p:sp>
    </p:spTree>
    <p:extLst>
      <p:ext uri="{BB962C8B-B14F-4D97-AF65-F5344CB8AC3E}">
        <p14:creationId xmlns:p14="http://schemas.microsoft.com/office/powerpoint/2010/main" val="516302366"/>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1-11-22 at 1.40.04 PM.png"/>
          <p:cNvPicPr>
            <a:picLocks noChangeAspect="1"/>
          </p:cNvPicPr>
          <p:nvPr/>
        </p:nvPicPr>
        <p:blipFill rotWithShape="1">
          <a:blip r:embed="rId2">
            <a:extLst>
              <a:ext uri="{28A0092B-C50C-407E-A947-70E740481C1C}">
                <a14:useLocalDpi xmlns:a14="http://schemas.microsoft.com/office/drawing/2010/main" val="0"/>
              </a:ext>
            </a:extLst>
          </a:blip>
          <a:srcRect r="4202" b="2181"/>
          <a:stretch/>
        </p:blipFill>
        <p:spPr>
          <a:xfrm rot="16200000" flipH="1" flipV="1">
            <a:off x="4933884" y="-15776"/>
            <a:ext cx="4006092" cy="4054343"/>
          </a:xfrm>
          <a:prstGeom prst="rect">
            <a:avLst/>
          </a:prstGeom>
          <a:ln>
            <a:solidFill>
              <a:srgbClr val="000000"/>
            </a:solidFill>
          </a:ln>
        </p:spPr>
      </p:pic>
      <p:pic>
        <p:nvPicPr>
          <p:cNvPr id="4" name="Picture 3" descr="Oviduct_Low.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4572000" cy="3451168"/>
          </a:xfrm>
          <a:prstGeom prst="rect">
            <a:avLst/>
          </a:prstGeom>
          <a:ln>
            <a:solidFill>
              <a:schemeClr val="tx1"/>
            </a:solidFill>
          </a:ln>
        </p:spPr>
      </p:pic>
      <p:pic>
        <p:nvPicPr>
          <p:cNvPr id="2" name="Picture 1" descr="Oviduct_High.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260"/>
            <a:ext cx="4572000" cy="3035596"/>
          </a:xfrm>
          <a:prstGeom prst="rect">
            <a:avLst/>
          </a:prstGeom>
          <a:ln>
            <a:solidFill>
              <a:schemeClr val="tx1"/>
            </a:solidFill>
          </a:ln>
        </p:spPr>
      </p:pic>
      <p:pic>
        <p:nvPicPr>
          <p:cNvPr id="11" name="Picture 10" descr="Semi.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3049"/>
            <a:ext cx="4572000" cy="3033807"/>
          </a:xfrm>
          <a:prstGeom prst="rect">
            <a:avLst/>
          </a:prstGeom>
          <a:ln>
            <a:solidFill>
              <a:schemeClr val="tx1"/>
            </a:solidFill>
          </a:ln>
        </p:spPr>
      </p:pic>
      <p:sp>
        <p:nvSpPr>
          <p:cNvPr id="6" name="TextBox 5"/>
          <p:cNvSpPr txBox="1"/>
          <p:nvPr/>
        </p:nvSpPr>
        <p:spPr>
          <a:xfrm>
            <a:off x="4330976" y="11260"/>
            <a:ext cx="813481" cy="369332"/>
          </a:xfrm>
          <a:prstGeom prst="rect">
            <a:avLst/>
          </a:prstGeom>
          <a:solidFill>
            <a:schemeClr val="bg1">
              <a:alpha val="80000"/>
            </a:schemeClr>
          </a:solidFill>
          <a:ln>
            <a:solidFill>
              <a:srgbClr val="000000"/>
            </a:solidFill>
          </a:ln>
        </p:spPr>
        <p:txBody>
          <a:bodyPr wrap="none" rtlCol="0">
            <a:spAutoFit/>
          </a:bodyPr>
          <a:lstStyle/>
          <a:p>
            <a:r>
              <a:rPr lang="en-US" b="1" dirty="0" smtClean="0">
                <a:latin typeface="Arial"/>
                <a:cs typeface="Arial"/>
              </a:rPr>
              <a:t>Pair 2</a:t>
            </a:r>
          </a:p>
        </p:txBody>
      </p:sp>
      <p:sp>
        <p:nvSpPr>
          <p:cNvPr id="8" name="Rectangle 7"/>
          <p:cNvSpPr/>
          <p:nvPr/>
        </p:nvSpPr>
        <p:spPr>
          <a:xfrm>
            <a:off x="2857661" y="1555782"/>
            <a:ext cx="3160804" cy="369332"/>
          </a:xfrm>
          <a:prstGeom prst="rect">
            <a:avLst/>
          </a:prstGeom>
          <a:solidFill>
            <a:schemeClr val="bg1">
              <a:alpha val="20000"/>
            </a:schemeClr>
          </a:solidFill>
        </p:spPr>
        <p:txBody>
          <a:bodyPr wrap="none">
            <a:spAutoFit/>
          </a:bodyPr>
          <a:lstStyle/>
          <a:p>
            <a:r>
              <a:rPr lang="en-US" b="1" dirty="0" smtClean="0">
                <a:latin typeface="Arial"/>
                <a:cs typeface="Arial"/>
              </a:rPr>
              <a:t>Key Features on Next Slide</a:t>
            </a:r>
            <a:endParaRPr lang="en-US" b="1" dirty="0">
              <a:latin typeface="Arial"/>
              <a:cs typeface="Arial"/>
            </a:endParaRPr>
          </a:p>
        </p:txBody>
      </p:sp>
    </p:spTree>
    <p:extLst>
      <p:ext uri="{BB962C8B-B14F-4D97-AF65-F5344CB8AC3E}">
        <p14:creationId xmlns:p14="http://schemas.microsoft.com/office/powerpoint/2010/main" val="402221845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childTnLst>
                                </p:cTn>
                              </p:par>
                              <p:par>
                                <p:cTn id="9" presetID="0" presetClass="path" presetSubtype="0" accel="50000" decel="50000" fill="hold" nodeType="withEffect">
                                  <p:stCondLst>
                                    <p:cond delay="0"/>
                                  </p:stCondLst>
                                  <p:childTnLst>
                                    <p:animMotion origin="layout" path="M 3.26276E-6 3.79366E-7 L 0.00364 0.56165 " pathEditMode="relative" ptsTypes="AA">
                                      <p:cBhvr>
                                        <p:cTn id="10" dur="2000" fill="hold"/>
                                        <p:tgtEl>
                                          <p:spTgt spid="2"/>
                                        </p:tgtEl>
                                        <p:attrNameLst>
                                          <p:attrName>ppt_x</p:attrName>
                                          <p:attrName>ppt_y</p:attrName>
                                        </p:attrNameLst>
                                      </p:cBhvr>
                                    </p:animMotion>
                                  </p:childTnLst>
                                </p:cTn>
                              </p:par>
                              <p:par>
                                <p:cTn id="11" presetID="23"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500" fill="hold"/>
                                        <p:tgtEl>
                                          <p:spTgt spid="11"/>
                                        </p:tgtEl>
                                        <p:attrNameLst>
                                          <p:attrName>ppt_w</p:attrName>
                                        </p:attrNameLst>
                                      </p:cBhvr>
                                      <p:tavLst>
                                        <p:tav tm="0">
                                          <p:val>
                                            <p:fltVal val="0"/>
                                          </p:val>
                                        </p:tav>
                                        <p:tav tm="100000">
                                          <p:val>
                                            <p:strVal val="#ppt_w"/>
                                          </p:val>
                                        </p:tav>
                                      </p:tavLst>
                                    </p:anim>
                                    <p:anim calcmode="lin" valueType="num">
                                      <p:cBhvr>
                                        <p:cTn id="14" dur="500" fill="hold"/>
                                        <p:tgtEl>
                                          <p:spTgt spid="11"/>
                                        </p:tgtEl>
                                        <p:attrNameLst>
                                          <p:attrName>ppt_h</p:attrName>
                                        </p:attrNameLst>
                                      </p:cBhvr>
                                      <p:tavLst>
                                        <p:tav tm="0">
                                          <p:val>
                                            <p:fltVal val="0"/>
                                          </p:val>
                                        </p:tav>
                                        <p:tav tm="100000">
                                          <p:val>
                                            <p:strVal val="#ppt_h"/>
                                          </p:val>
                                        </p:tav>
                                      </p:tavLst>
                                    </p:anim>
                                  </p:childTnLst>
                                </p:cTn>
                              </p:par>
                              <p:par>
                                <p:cTn id="15" presetID="0" presetClass="path" presetSubtype="0" accel="50000" decel="50000" fill="hold" nodeType="withEffect">
                                  <p:stCondLst>
                                    <p:cond delay="0"/>
                                  </p:stCondLst>
                                  <p:childTnLst>
                                    <p:animMotion origin="layout" path="M -0.00069 -1.97085E-6 L -0.00191 0.56188 " pathEditMode="relative" ptsTypes="AA">
                                      <p:cBhvr>
                                        <p:cTn id="16" dur="2000" fill="hold"/>
                                        <p:tgtEl>
                                          <p:spTgt spid="11"/>
                                        </p:tgtEl>
                                        <p:attrNameLst>
                                          <p:attrName>ppt_x</p:attrName>
                                          <p:attrName>ppt_y</p:attrName>
                                        </p:attrNameLst>
                                      </p:cBhvr>
                                    </p:animMotion>
                                  </p:childTnLst>
                                </p:cTn>
                              </p:par>
                            </p:childTnLst>
                          </p:cTn>
                        </p:par>
                      </p:childTnLst>
                    </p:cTn>
                  </p:par>
                  <p:par>
                    <p:cTn id="17" fill="hold">
                      <p:stCondLst>
                        <p:cond delay="indefinite"/>
                      </p:stCondLst>
                      <p:childTnLst>
                        <p:par>
                          <p:cTn id="18" fill="hold">
                            <p:stCondLst>
                              <p:cond delay="0"/>
                            </p:stCondLst>
                            <p:childTnLst>
                              <p:par>
                                <p:cTn id="19" presetID="2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ln>
          <a:solidFill>
            <a:srgbClr val="000000"/>
          </a:solidFill>
          <a:tailEnd type="arrow"/>
        </a:ln>
      </a:spPr>
      <a:bodyPr/>
      <a:lstStyle/>
      <a:style>
        <a:lnRef idx="2">
          <a:schemeClr val="accent1"/>
        </a:lnRef>
        <a:fillRef idx="0">
          <a:schemeClr val="accent1"/>
        </a:fillRef>
        <a:effectRef idx="1">
          <a:schemeClr val="accent1"/>
        </a:effectRef>
        <a:fontRef idx="minor">
          <a:schemeClr val="tx1"/>
        </a:fontRef>
      </a:style>
    </a:lnDef>
    <a:txDef>
      <a:spPr>
        <a:solidFill>
          <a:schemeClr val="bg1">
            <a:alpha val="60000"/>
          </a:schemeClr>
        </a:solidFill>
      </a:spPr>
      <a:bodyPr wrap="none" rtlCol="0">
        <a:spAutoFit/>
      </a:bodyPr>
      <a:lstStyle>
        <a:defPPr>
          <a:defRPr b="1" dirty="0" smtClean="0">
            <a:latin typeface="Arial"/>
            <a:cs typeface="Aria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34433</TotalTime>
  <Words>2420</Words>
  <Application>Microsoft Macintosh PowerPoint</Application>
  <PresentationFormat>On-screen Show (4:3)</PresentationFormat>
  <Paragraphs>409</Paragraphs>
  <Slides>57</Slides>
  <Notes>2</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Look-alikes and Review slides</vt:lpstr>
      <vt:lpstr>Resist the Urge to ID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Duke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RJ Perz-Edwards</dc:creator>
  <cp:lastModifiedBy>RJ Perz-Edwards</cp:lastModifiedBy>
  <cp:revision>115</cp:revision>
  <dcterms:created xsi:type="dcterms:W3CDTF">2011-11-22T17:11:07Z</dcterms:created>
  <dcterms:modified xsi:type="dcterms:W3CDTF">2015-12-02T16:45:38Z</dcterms:modified>
</cp:coreProperties>
</file>