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3" r:id="rId2"/>
    <p:sldId id="264" r:id="rId3"/>
    <p:sldId id="256" r:id="rId4"/>
    <p:sldId id="257" r:id="rId5"/>
    <p:sldId id="258" r:id="rId6"/>
    <p:sldId id="259" r:id="rId7"/>
    <p:sldId id="265" r:id="rId8"/>
    <p:sldId id="270" r:id="rId9"/>
    <p:sldId id="271" r:id="rId10"/>
    <p:sldId id="272" r:id="rId11"/>
    <p:sldId id="287" r:id="rId12"/>
    <p:sldId id="288" r:id="rId13"/>
    <p:sldId id="290" r:id="rId14"/>
    <p:sldId id="261" r:id="rId15"/>
    <p:sldId id="267" r:id="rId16"/>
    <p:sldId id="268" r:id="rId17"/>
    <p:sldId id="266" r:id="rId18"/>
    <p:sldId id="269" r:id="rId19"/>
    <p:sldId id="262" r:id="rId20"/>
    <p:sldId id="273" r:id="rId21"/>
    <p:sldId id="274" r:id="rId22"/>
    <p:sldId id="291" r:id="rId23"/>
    <p:sldId id="275" r:id="rId24"/>
    <p:sldId id="276" r:id="rId25"/>
    <p:sldId id="277" r:id="rId26"/>
    <p:sldId id="278" r:id="rId27"/>
    <p:sldId id="285" r:id="rId28"/>
    <p:sldId id="289" r:id="rId29"/>
    <p:sldId id="282" r:id="rId30"/>
    <p:sldId id="286" r:id="rId31"/>
    <p:sldId id="297" r:id="rId32"/>
    <p:sldId id="293" r:id="rId33"/>
    <p:sldId id="294" r:id="rId34"/>
    <p:sldId id="295" r:id="rId35"/>
    <p:sldId id="296"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770" autoAdjust="0"/>
  </p:normalViewPr>
  <p:slideViewPr>
    <p:cSldViewPr showGuides="1">
      <p:cViewPr varScale="1">
        <p:scale>
          <a:sx n="105" d="100"/>
          <a:sy n="105" d="100"/>
        </p:scale>
        <p:origin x="1212" y="138"/>
      </p:cViewPr>
      <p:guideLst>
        <p:guide orient="horz" pos="2160"/>
        <p:guide pos="2880"/>
      </p:guideLst>
    </p:cSldViewPr>
  </p:slideViewPr>
  <p:notesTextViewPr>
    <p:cViewPr>
      <p:scale>
        <a:sx n="1" d="1"/>
        <a:sy n="1" d="1"/>
      </p:scale>
      <p:origin x="0" y="0"/>
    </p:cViewPr>
  </p:notesTextViewPr>
  <p:sorterViewPr>
    <p:cViewPr>
      <p:scale>
        <a:sx n="100" d="100"/>
        <a:sy n="100" d="100"/>
      </p:scale>
      <p:origin x="0" y="49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2E73137-BF66-4A29-9E5D-64E48787C4E0}" type="datetimeFigureOut">
              <a:rPr lang="en-US"/>
              <a:pPr>
                <a:defRPr/>
              </a:pPr>
              <a:t>10/2/2018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E16DF54-B68F-4555-BB3D-A3B2ECD7796F}" type="slidenum">
              <a:rPr lang="en-US"/>
              <a:pPr>
                <a:defRPr/>
              </a:pPr>
              <a:t>‹#›</a:t>
            </a:fld>
            <a:endParaRPr lang="en-US"/>
          </a:p>
        </p:txBody>
      </p:sp>
    </p:spTree>
    <p:extLst>
      <p:ext uri="{BB962C8B-B14F-4D97-AF65-F5344CB8AC3E}">
        <p14:creationId xmlns:p14="http://schemas.microsoft.com/office/powerpoint/2010/main" val="4229890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Gc=goblet cell</a:t>
            </a:r>
          </a:p>
        </p:txBody>
      </p:sp>
      <p:sp>
        <p:nvSpPr>
          <p:cNvPr id="143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31B9BC2-DA0C-4FFF-88A8-9DA5CB6DBBE7}" type="slidenum">
              <a:rPr lang="en-US" smtClean="0"/>
              <a:pPr fontAlgn="base">
                <a:spcBef>
                  <a:spcPct val="0"/>
                </a:spcBef>
                <a:spcAft>
                  <a:spcPct val="0"/>
                </a:spcAft>
                <a:defRPr/>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‘Bronchial’ vessels (arteries &amp;</a:t>
            </a:r>
            <a:r>
              <a:rPr lang="en-US" baseline="0" dirty="0"/>
              <a:t> veins) are </a:t>
            </a:r>
            <a:r>
              <a:rPr lang="en-US" b="1" baseline="0" dirty="0"/>
              <a:t>systemic</a:t>
            </a:r>
            <a:r>
              <a:rPr lang="en-US" baseline="0" dirty="0"/>
              <a:t> blood vessels in the walls of bronchi that will appear similar to arteries and veins elsewhere in the body.  Bronchial arteries are branches of the aorta that supply oxygenated blood to the tissues of the bronchial wall.  Bronchial veins drain that blood into the system circulation via the </a:t>
            </a:r>
            <a:r>
              <a:rPr lang="en-US" baseline="0" dirty="0" err="1"/>
              <a:t>azygous</a:t>
            </a:r>
            <a:r>
              <a:rPr lang="en-US" baseline="0" dirty="0"/>
              <a:t> veins.</a:t>
            </a:r>
            <a:endParaRPr lang="en-US" dirty="0"/>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25</a:t>
            </a:fld>
            <a:endParaRPr lang="en-US"/>
          </a:p>
        </p:txBody>
      </p:sp>
    </p:spTree>
    <p:extLst>
      <p:ext uri="{BB962C8B-B14F-4D97-AF65-F5344CB8AC3E}">
        <p14:creationId xmlns:p14="http://schemas.microsoft.com/office/powerpoint/2010/main" val="3555771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c=distended capillary	t2p=type II </a:t>
            </a:r>
            <a:r>
              <a:rPr lang="en-US"/>
              <a:t>pneumocyte</a:t>
            </a:r>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30</a:t>
            </a:fld>
            <a:endParaRPr lang="en-US"/>
          </a:p>
        </p:txBody>
      </p:sp>
    </p:spTree>
    <p:extLst>
      <p:ext uri="{BB962C8B-B14F-4D97-AF65-F5344CB8AC3E}">
        <p14:creationId xmlns:p14="http://schemas.microsoft.com/office/powerpoint/2010/main" val="1995319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#2 –</a:t>
            </a:r>
            <a:r>
              <a:rPr lang="en-US" baseline="0" dirty="0"/>
              <a:t> surrounded by lung tissue; epithelium is pseudostratified with goblet cells; there is a single chip of cartilage and there are some submucosal glands, so it’s another bronchus</a:t>
            </a:r>
          </a:p>
          <a:p>
            <a:endParaRPr lang="en-US" baseline="0" dirty="0"/>
          </a:p>
          <a:p>
            <a:r>
              <a:rPr lang="en-US" baseline="0" dirty="0"/>
              <a:t>for #3 – epithelium is simple squamous</a:t>
            </a:r>
            <a:endParaRPr lang="en-US" dirty="0"/>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33</a:t>
            </a:fld>
            <a:endParaRPr lang="en-US"/>
          </a:p>
        </p:txBody>
      </p:sp>
    </p:spTree>
    <p:extLst>
      <p:ext uri="{BB962C8B-B14F-4D97-AF65-F5344CB8AC3E}">
        <p14:creationId xmlns:p14="http://schemas.microsoft.com/office/powerpoint/2010/main" val="8568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#4 – surrounded by lung tissue;</a:t>
            </a:r>
            <a:r>
              <a:rPr lang="en-US" baseline="0" dirty="0"/>
              <a:t> </a:t>
            </a:r>
            <a:r>
              <a:rPr lang="en-US" dirty="0"/>
              <a:t>epithelium is </a:t>
            </a:r>
            <a:r>
              <a:rPr lang="en-US" dirty="0" err="1"/>
              <a:t>pseudostrat</a:t>
            </a:r>
            <a:r>
              <a:rPr lang="en-US" dirty="0"/>
              <a:t>.</a:t>
            </a:r>
            <a:r>
              <a:rPr lang="en-US" baseline="0" dirty="0"/>
              <a:t> w/ goblet cells; no cartilage BUT there are glands (as shown by the “hint”), so it is yet another bronchus</a:t>
            </a:r>
          </a:p>
          <a:p>
            <a:endParaRPr lang="en-US" baseline="0" dirty="0"/>
          </a:p>
          <a:p>
            <a:r>
              <a:rPr lang="en-US" baseline="0" dirty="0"/>
              <a:t>for #5 – surrounded by lung tissue, epithelium is simple columnar ciliated w/ exocrine “club” cells </a:t>
            </a:r>
            <a:endParaRPr lang="en-US" dirty="0"/>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34</a:t>
            </a:fld>
            <a:endParaRPr lang="en-US"/>
          </a:p>
        </p:txBody>
      </p:sp>
    </p:spTree>
    <p:extLst>
      <p:ext uri="{BB962C8B-B14F-4D97-AF65-F5344CB8AC3E}">
        <p14:creationId xmlns:p14="http://schemas.microsoft.com/office/powerpoint/2010/main" val="1856033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#6 – surrounded by lung tissue; epithelium is simple columnar to cuboidal with mostly exocrine “club”</a:t>
            </a:r>
            <a:r>
              <a:rPr lang="en-US" baseline="0" dirty="0"/>
              <a:t> cells, interrupted </a:t>
            </a:r>
            <a:r>
              <a:rPr lang="en-US" baseline="0"/>
              <a:t>by alveoli</a:t>
            </a:r>
            <a:endParaRPr lang="en-US"/>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35</a:t>
            </a:fld>
            <a:endParaRPr lang="en-US"/>
          </a:p>
        </p:txBody>
      </p:sp>
    </p:spTree>
    <p:extLst>
      <p:ext uri="{BB962C8B-B14F-4D97-AF65-F5344CB8AC3E}">
        <p14:creationId xmlns:p14="http://schemas.microsoft.com/office/powerpoint/2010/main" val="140738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d=duct	g=gland	lp=lamina propria</a:t>
            </a:r>
          </a:p>
        </p:txBody>
      </p:sp>
      <p:sp>
        <p:nvSpPr>
          <p:cNvPr id="15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A6702A2-9459-4198-8428-D935CAEBAEE0}" type="slidenum">
              <a:rPr lang="en-US" smtClean="0"/>
              <a:pPr fontAlgn="base">
                <a:spcBef>
                  <a:spcPct val="0"/>
                </a:spcBef>
                <a:spcAft>
                  <a:spcPct val="0"/>
                </a:spcAft>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d=duct	g=submucosal glands	LP=lamina </a:t>
            </a:r>
            <a:r>
              <a:rPr lang="en-US" dirty="0" err="1"/>
              <a:t>propria</a:t>
            </a:r>
            <a:r>
              <a:rPr lang="en-US" dirty="0"/>
              <a:t>	</a:t>
            </a:r>
            <a:r>
              <a:rPr lang="en-US" dirty="0" err="1"/>
              <a:t>SubM</a:t>
            </a:r>
            <a:r>
              <a:rPr lang="en-US" dirty="0"/>
              <a:t>=submucosa	</a:t>
            </a:r>
          </a:p>
          <a:p>
            <a:pPr eaLnBrk="1" hangingPunct="1">
              <a:spcBef>
                <a:spcPct val="0"/>
              </a:spcBef>
            </a:pPr>
            <a:r>
              <a:rPr lang="en-US" dirty="0"/>
              <a:t>Mast</a:t>
            </a:r>
            <a:r>
              <a:rPr lang="en-US" baseline="0" dirty="0"/>
              <a:t> cell granules react with toluidine blue and stain dark purple/black</a:t>
            </a:r>
            <a:endParaRPr lang="en-US" dirty="0"/>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4AFAED9-3D87-4507-9E44-E19A3749659C}" type="slidenum">
              <a:rPr lang="en-US" smtClean="0"/>
              <a:pPr fontAlgn="base">
                <a:spcBef>
                  <a:spcPct val="0"/>
                </a:spcBef>
                <a:spcAft>
                  <a:spcPct val="0"/>
                </a:spcAft>
                <a:defRPr/>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You DO NOT need to be able to distinguish “terminal” bronchioles from other bronchioles.  The “terminal bronchioles” are the very end of the conducting portion of the respiratory tree and lead to respiratory bronchioles, which are the beginning of the respiratory portion of the respiratory tree, so the only way to know for sure that you are looking at a terminal bronchiole is if you see if leading to a respiratory bronchiole.</a:t>
            </a:r>
          </a:p>
        </p:txBody>
      </p:sp>
      <p:sp>
        <p:nvSpPr>
          <p:cNvPr id="4" name="Slide Number Placeholder 3"/>
          <p:cNvSpPr>
            <a:spLocks noGrp="1"/>
          </p:cNvSpPr>
          <p:nvPr>
            <p:ph type="sldNum" sz="quarter" idx="5"/>
          </p:nvPr>
        </p:nvSpPr>
        <p:spPr/>
        <p:txBody>
          <a:bodyPr/>
          <a:lstStyle/>
          <a:p>
            <a:pPr>
              <a:defRPr/>
            </a:pPr>
            <a:fld id="{1E16DF54-B68F-4555-BB3D-A3B2ECD7796F}" type="slidenum">
              <a:rPr lang="en-US" smtClean="0"/>
              <a:pPr>
                <a:defRPr/>
              </a:pPr>
              <a:t>8</a:t>
            </a:fld>
            <a:endParaRPr lang="en-US"/>
          </a:p>
        </p:txBody>
      </p:sp>
    </p:spTree>
    <p:extLst>
      <p:ext uri="{BB962C8B-B14F-4D97-AF65-F5344CB8AC3E}">
        <p14:creationId xmlns:p14="http://schemas.microsoft.com/office/powerpoint/2010/main" val="257243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ca=hyaline</a:t>
            </a:r>
            <a:r>
              <a:rPr lang="en-US" baseline="0" dirty="0"/>
              <a:t> cartilage	</a:t>
            </a:r>
            <a:r>
              <a:rPr lang="en-US" dirty="0" err="1"/>
              <a:t>brcs</a:t>
            </a:r>
            <a:r>
              <a:rPr lang="en-US" dirty="0"/>
              <a:t>=bronchus	</a:t>
            </a:r>
            <a:r>
              <a:rPr lang="en-US" dirty="0" err="1"/>
              <a:t>brl</a:t>
            </a:r>
            <a:r>
              <a:rPr lang="en-US" dirty="0"/>
              <a:t>=bronchiole	</a:t>
            </a:r>
            <a:r>
              <a:rPr lang="en-US" dirty="0" err="1"/>
              <a:t>smc</a:t>
            </a:r>
            <a:r>
              <a:rPr lang="en-US" dirty="0"/>
              <a:t>=smooth</a:t>
            </a:r>
            <a:r>
              <a:rPr lang="en-US" baseline="0" dirty="0"/>
              <a:t> muscle cells</a:t>
            </a:r>
            <a:r>
              <a:rPr lang="en-US" dirty="0"/>
              <a:t>	</a:t>
            </a:r>
          </a:p>
          <a:p>
            <a:endParaRPr lang="en-US" dirty="0"/>
          </a:p>
          <a:p>
            <a:r>
              <a:rPr lang="en-US" dirty="0"/>
              <a:t>pa=pulmonary</a:t>
            </a:r>
            <a:r>
              <a:rPr lang="en-US" baseline="0" dirty="0"/>
              <a:t> artery (closely associated with resp. tree all the way out to bronchioles)</a:t>
            </a:r>
          </a:p>
          <a:p>
            <a:r>
              <a:rPr lang="en-US" baseline="0" dirty="0" err="1"/>
              <a:t>pv</a:t>
            </a:r>
            <a:r>
              <a:rPr lang="en-US" baseline="0" dirty="0"/>
              <a:t>=pulmonary vein (in lung parenchyma and associated with larger branches of resp. tree; e.g. bronchi)</a:t>
            </a:r>
            <a:endParaRPr lang="en-US" dirty="0"/>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11</a:t>
            </a:fld>
            <a:endParaRPr lang="en-US"/>
          </a:p>
        </p:txBody>
      </p:sp>
    </p:spTree>
    <p:extLst>
      <p:ext uri="{BB962C8B-B14F-4D97-AF65-F5344CB8AC3E}">
        <p14:creationId xmlns:p14="http://schemas.microsoft.com/office/powerpoint/2010/main" val="29619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AD=alveolar ducts</a:t>
            </a:r>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13</a:t>
            </a:fld>
            <a:endParaRPr lang="en-US"/>
          </a:p>
        </p:txBody>
      </p:sp>
    </p:spTree>
    <p:extLst>
      <p:ext uri="{BB962C8B-B14F-4D97-AF65-F5344CB8AC3E}">
        <p14:creationId xmlns:p14="http://schemas.microsoft.com/office/powerpoint/2010/main" val="280796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 very large lumen is a pulmonary vein,</a:t>
            </a:r>
            <a:r>
              <a:rPr lang="en-US" baseline="0" dirty="0"/>
              <a:t> note that some of the tunica media consists of </a:t>
            </a:r>
            <a:r>
              <a:rPr lang="en-US" b="1" baseline="0" dirty="0"/>
              <a:t>cardiomyocytes</a:t>
            </a:r>
            <a:r>
              <a:rPr lang="en-US" b="0" baseline="0" dirty="0"/>
              <a:t>, which can be present in the larger portions of the pulmonary veins in many species, including humans.</a:t>
            </a:r>
          </a:p>
          <a:p>
            <a:pPr eaLnBrk="1" hangingPunct="1">
              <a:spcBef>
                <a:spcPct val="0"/>
              </a:spcBef>
            </a:pPr>
            <a:endParaRPr lang="en-US" b="0" baseline="0" dirty="0"/>
          </a:p>
          <a:p>
            <a:pPr eaLnBrk="1" hangingPunct="1">
              <a:spcBef>
                <a:spcPct val="0"/>
              </a:spcBef>
            </a:pPr>
            <a:r>
              <a:rPr lang="en-US" dirty="0"/>
              <a:t>Numbers indicate structures you should try and identify. </a:t>
            </a:r>
            <a:r>
              <a:rPr lang="en-US" b="0" dirty="0"/>
              <a:t>Then</a:t>
            </a:r>
            <a:r>
              <a:rPr lang="en-US" dirty="0"/>
              <a:t> look at alveoli to find type I &amp; II </a:t>
            </a:r>
            <a:r>
              <a:rPr lang="en-US" dirty="0" err="1"/>
              <a:t>pneumocytes</a:t>
            </a:r>
            <a:r>
              <a:rPr lang="en-US" dirty="0"/>
              <a:t>, endothelial cells, and interstitial mast cells</a:t>
            </a:r>
          </a:p>
        </p:txBody>
      </p:sp>
      <p:sp>
        <p:nvSpPr>
          <p:cNvPr id="184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D98386E-C42F-4962-A0A7-A6AAF324D4CC}" type="slidenum">
              <a:rPr lang="en-US" smtClean="0"/>
              <a:pPr fontAlgn="base">
                <a:spcBef>
                  <a:spcPct val="0"/>
                </a:spcBef>
                <a:spcAft>
                  <a:spcPct val="0"/>
                </a:spcAft>
                <a:defRPr/>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5FE6EF6-F894-4FE1-B3E0-1185CD06E90D}" type="slidenum">
              <a:rPr lang="en-US" smtClean="0"/>
              <a:pPr fontAlgn="base">
                <a:spcBef>
                  <a:spcPct val="0"/>
                </a:spcBef>
                <a:spcAft>
                  <a:spcPct val="0"/>
                </a:spcAft>
                <a:defRPr/>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a=arteriole	v=</a:t>
            </a:r>
            <a:r>
              <a:rPr lang="en-US" dirty="0" err="1"/>
              <a:t>venule</a:t>
            </a:r>
            <a:endParaRPr lang="en-US" dirty="0"/>
          </a:p>
        </p:txBody>
      </p:sp>
      <p:sp>
        <p:nvSpPr>
          <p:cNvPr id="4" name="Slide Number Placeholder 3"/>
          <p:cNvSpPr>
            <a:spLocks noGrp="1"/>
          </p:cNvSpPr>
          <p:nvPr>
            <p:ph type="sldNum" sz="quarter" idx="10"/>
          </p:nvPr>
        </p:nvSpPr>
        <p:spPr/>
        <p:txBody>
          <a:bodyPr/>
          <a:lstStyle/>
          <a:p>
            <a:pPr>
              <a:defRPr/>
            </a:pPr>
            <a:fld id="{1E16DF54-B68F-4555-BB3D-A3B2ECD7796F}" type="slidenum">
              <a:rPr lang="en-US" smtClean="0"/>
              <a:pPr>
                <a:defRPr/>
              </a:pPr>
              <a:t>21</a:t>
            </a:fld>
            <a:endParaRPr lang="en-US"/>
          </a:p>
        </p:txBody>
      </p:sp>
    </p:spTree>
    <p:extLst>
      <p:ext uri="{BB962C8B-B14F-4D97-AF65-F5344CB8AC3E}">
        <p14:creationId xmlns:p14="http://schemas.microsoft.com/office/powerpoint/2010/main" val="1466406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60AD849-E814-4934-9D52-7CF45FEBC4B0}" type="datetimeFigureOut">
              <a:rPr lang="en-US"/>
              <a:pPr>
                <a:defRPr/>
              </a:pPr>
              <a:t>10/2/2018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CE68AC-BB9C-4498-A246-52A680725A10}" type="slidenum">
              <a:rPr lang="en-US"/>
              <a:pPr>
                <a:defRPr/>
              </a:pPr>
              <a:t>‹#›</a:t>
            </a:fld>
            <a:endParaRPr lang="en-US"/>
          </a:p>
        </p:txBody>
      </p:sp>
    </p:spTree>
    <p:extLst>
      <p:ext uri="{BB962C8B-B14F-4D97-AF65-F5344CB8AC3E}">
        <p14:creationId xmlns:p14="http://schemas.microsoft.com/office/powerpoint/2010/main" val="587752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884FA-6691-4E9B-8463-6C76D32159A0}" type="datetimeFigureOut">
              <a:rPr lang="en-US"/>
              <a:pPr>
                <a:defRPr/>
              </a:pPr>
              <a:t>10/2/2018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C3856E-FCD2-4F3F-B419-D6886A665211}" type="slidenum">
              <a:rPr lang="en-US"/>
              <a:pPr>
                <a:defRPr/>
              </a:pPr>
              <a:t>‹#›</a:t>
            </a:fld>
            <a:endParaRPr lang="en-US"/>
          </a:p>
        </p:txBody>
      </p:sp>
    </p:spTree>
    <p:extLst>
      <p:ext uri="{BB962C8B-B14F-4D97-AF65-F5344CB8AC3E}">
        <p14:creationId xmlns:p14="http://schemas.microsoft.com/office/powerpoint/2010/main" val="156068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2D3108-C368-4424-AE4D-E4D8EAAC303A}" type="datetimeFigureOut">
              <a:rPr lang="en-US"/>
              <a:pPr>
                <a:defRPr/>
              </a:pPr>
              <a:t>10/2/2018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37B0F2-D3F1-4CBF-BB66-BDB02CE293BA}" type="slidenum">
              <a:rPr lang="en-US"/>
              <a:pPr>
                <a:defRPr/>
              </a:pPr>
              <a:t>‹#›</a:t>
            </a:fld>
            <a:endParaRPr lang="en-US"/>
          </a:p>
        </p:txBody>
      </p:sp>
    </p:spTree>
    <p:extLst>
      <p:ext uri="{BB962C8B-B14F-4D97-AF65-F5344CB8AC3E}">
        <p14:creationId xmlns:p14="http://schemas.microsoft.com/office/powerpoint/2010/main" val="281384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842292-3D46-45F6-8032-A1F186185445}" type="datetimeFigureOut">
              <a:rPr lang="en-US"/>
              <a:pPr>
                <a:defRPr/>
              </a:pPr>
              <a:t>10/2/2018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833545-DC82-49C8-8861-B682FD4500BC}" type="slidenum">
              <a:rPr lang="en-US"/>
              <a:pPr>
                <a:defRPr/>
              </a:pPr>
              <a:t>‹#›</a:t>
            </a:fld>
            <a:endParaRPr lang="en-US"/>
          </a:p>
        </p:txBody>
      </p:sp>
    </p:spTree>
    <p:extLst>
      <p:ext uri="{BB962C8B-B14F-4D97-AF65-F5344CB8AC3E}">
        <p14:creationId xmlns:p14="http://schemas.microsoft.com/office/powerpoint/2010/main" val="22673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A6299AD-DEFB-4CE4-828F-43647C7D03BE}" type="datetimeFigureOut">
              <a:rPr lang="en-US"/>
              <a:pPr>
                <a:defRPr/>
              </a:pPr>
              <a:t>10/2/2018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1361FA-A494-4B7C-B45A-B77FECE5E9FC}" type="slidenum">
              <a:rPr lang="en-US"/>
              <a:pPr>
                <a:defRPr/>
              </a:pPr>
              <a:t>‹#›</a:t>
            </a:fld>
            <a:endParaRPr lang="en-US"/>
          </a:p>
        </p:txBody>
      </p:sp>
    </p:spTree>
    <p:extLst>
      <p:ext uri="{BB962C8B-B14F-4D97-AF65-F5344CB8AC3E}">
        <p14:creationId xmlns:p14="http://schemas.microsoft.com/office/powerpoint/2010/main" val="400666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B07E188-2C50-4E64-9ED2-32C36186CF70}" type="datetimeFigureOut">
              <a:rPr lang="en-US"/>
              <a:pPr>
                <a:defRPr/>
              </a:pPr>
              <a:t>10/2/2018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5367F3-9151-4289-9810-67D6E5060CDF}" type="slidenum">
              <a:rPr lang="en-US"/>
              <a:pPr>
                <a:defRPr/>
              </a:pPr>
              <a:t>‹#›</a:t>
            </a:fld>
            <a:endParaRPr lang="en-US"/>
          </a:p>
        </p:txBody>
      </p:sp>
    </p:spTree>
    <p:extLst>
      <p:ext uri="{BB962C8B-B14F-4D97-AF65-F5344CB8AC3E}">
        <p14:creationId xmlns:p14="http://schemas.microsoft.com/office/powerpoint/2010/main" val="432996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9082F5-AB89-4CF5-8D7D-F1795C93FFBA}" type="datetimeFigureOut">
              <a:rPr lang="en-US"/>
              <a:pPr>
                <a:defRPr/>
              </a:pPr>
              <a:t>10/2/2018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B35A540-B0F6-4A2A-80E0-E90DA854B0EF}" type="slidenum">
              <a:rPr lang="en-US"/>
              <a:pPr>
                <a:defRPr/>
              </a:pPr>
              <a:t>‹#›</a:t>
            </a:fld>
            <a:endParaRPr lang="en-US"/>
          </a:p>
        </p:txBody>
      </p:sp>
    </p:spTree>
    <p:extLst>
      <p:ext uri="{BB962C8B-B14F-4D97-AF65-F5344CB8AC3E}">
        <p14:creationId xmlns:p14="http://schemas.microsoft.com/office/powerpoint/2010/main" val="330649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F1433B6-F48C-467C-A508-08D1E821CB48}" type="datetimeFigureOut">
              <a:rPr lang="en-US"/>
              <a:pPr>
                <a:defRPr/>
              </a:pPr>
              <a:t>10/2/2018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D15557C-C023-40DD-A8CC-A61B8CCBC602}" type="slidenum">
              <a:rPr lang="en-US"/>
              <a:pPr>
                <a:defRPr/>
              </a:pPr>
              <a:t>‹#›</a:t>
            </a:fld>
            <a:endParaRPr lang="en-US"/>
          </a:p>
        </p:txBody>
      </p:sp>
    </p:spTree>
    <p:extLst>
      <p:ext uri="{BB962C8B-B14F-4D97-AF65-F5344CB8AC3E}">
        <p14:creationId xmlns:p14="http://schemas.microsoft.com/office/powerpoint/2010/main" val="340320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D4F50F-204A-4404-A1B2-2E43001A627D}" type="datetimeFigureOut">
              <a:rPr lang="en-US"/>
              <a:pPr>
                <a:defRPr/>
              </a:pPr>
              <a:t>10/2/2018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AF614C0-F262-41DF-A929-0418794D320F}" type="slidenum">
              <a:rPr lang="en-US"/>
              <a:pPr>
                <a:defRPr/>
              </a:pPr>
              <a:t>‹#›</a:t>
            </a:fld>
            <a:endParaRPr lang="en-US"/>
          </a:p>
        </p:txBody>
      </p:sp>
    </p:spTree>
    <p:extLst>
      <p:ext uri="{BB962C8B-B14F-4D97-AF65-F5344CB8AC3E}">
        <p14:creationId xmlns:p14="http://schemas.microsoft.com/office/powerpoint/2010/main" val="2367466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347092-5350-40C2-8159-4C91ACD34883}" type="datetimeFigureOut">
              <a:rPr lang="en-US"/>
              <a:pPr>
                <a:defRPr/>
              </a:pPr>
              <a:t>10/2/2018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AC1DEB-1876-47B0-A4DF-2375FE4310FB}" type="slidenum">
              <a:rPr lang="en-US"/>
              <a:pPr>
                <a:defRPr/>
              </a:pPr>
              <a:t>‹#›</a:t>
            </a:fld>
            <a:endParaRPr lang="en-US"/>
          </a:p>
        </p:txBody>
      </p:sp>
    </p:spTree>
    <p:extLst>
      <p:ext uri="{BB962C8B-B14F-4D97-AF65-F5344CB8AC3E}">
        <p14:creationId xmlns:p14="http://schemas.microsoft.com/office/powerpoint/2010/main" val="154778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C908A4-8EDF-4C08-9E14-4842149ED590}" type="datetimeFigureOut">
              <a:rPr lang="en-US"/>
              <a:pPr>
                <a:defRPr/>
              </a:pPr>
              <a:t>10/2/2018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9D391B-0B29-491A-812B-F3D3249ACD21}" type="slidenum">
              <a:rPr lang="en-US"/>
              <a:pPr>
                <a:defRPr/>
              </a:pPr>
              <a:t>‹#›</a:t>
            </a:fld>
            <a:endParaRPr lang="en-US"/>
          </a:p>
        </p:txBody>
      </p:sp>
    </p:spTree>
    <p:extLst>
      <p:ext uri="{BB962C8B-B14F-4D97-AF65-F5344CB8AC3E}">
        <p14:creationId xmlns:p14="http://schemas.microsoft.com/office/powerpoint/2010/main" val="2121948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B50CDA8-9DFA-4674-9675-66D020355346}" type="datetimeFigureOut">
              <a:rPr lang="en-US"/>
              <a:pPr>
                <a:defRPr/>
              </a:pPr>
              <a:t>10/2/2018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0668D0E-4390-44C7-9CF0-B8ED765D1D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aperio.duhs.duke.edu/DukeHistology/Respiratory_System/0315_T.svs/view.apml?X=-0.155860892996232&amp;Y=-0.00411553822711457&amp;zoom=5.20833333333333"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aperio.duhs.duke.edu/DukeHistology/Respiratory_System/0315_T.svs/view.apml?X=-0.283768376341573&amp;Y=-0.0518137822136972&amp;zoom=25.92"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aperio.duhs.duke.edu/DukeHistology/Respiratory_System/0315_T.svs/view.apml?X=0.21565446115804&amp;Y=0.0332644178127781&amp;zoom=2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aperio.duhs.duke.edu/DukeHistology/Respiratory_System/0028_T_adj.svs/view.ap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hyperlink" Target="http://aperio.duhs.duke.edu/DukeHistology/Respiratory_System/0028_T_adj.svs/view.apml?X=-0.242222594951228&amp;Y=-0.099691574994142&amp;zoom=12.5"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aperio.duhs.duke.edu/DukeHistology/Respiratory_System/0028_T_adj.svs/view.apml?X=0.0873299487721394&amp;Y=-0.231804785020804&amp;zoom=8.68055555555556"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aperio.duhs.duke.edu/DukeHistology/Respiratory_System/0028_T_adj.svs/view.apml?X=-0.232765974247318&amp;Y=0.0252272396984435&amp;zoom=12.5"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aperio.duhs.duke.edu/DukeHistology/Respiratory_System/0028_T_adj.svs/view.apml?X=0.165586042760269&amp;Y=-0.146780748030914&amp;zoom=12.5"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aperio.duhs.duke.edu/UMichHistology/Respiratory/040_HISTO_40X.svs/view.apml?X=-0.412178654969293&amp;Y=0.238900805585867&amp;zoom=50"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aperio.duhs.duke.edu/LSUhistology/Respiratory/B-20.svs/view.apml?"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aperio.duhs.duke.edu/UMichHistology/Respiratory/130-1_HISTO_40X.svs/view.apml?X=-0.0236784709208459&amp;Y=0.00568182479162945&amp;zoom=3.125"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aperio.duhs.duke.edu/UMichHistology/Respiratory/130-1_HISTO_40X.svs/view.apml?X=-0.00319623525585475&amp;Y=-0.0967730478812294&amp;zoom=25"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aperio.duhs.duke.edu/UMichHistology/Respiratory/130-1_HISTO_40X.svs/view.apml?X=-0.277894828954106&amp;Y=0.129244826718024&amp;zoom=5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aperio.duhs.duke.edu/UMichHistology/Respiratory/129_HISTO_20X.svs/view.apml?X=-0.154902196112255&amp;Y=0.0536669093957227&amp;zoom=25"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aperio.duhs.duke.edu/UMichHistology/Respiratory/129_HISTO_20X.svs/view.apml?X=0.00104471855182544&amp;Y=0.25131339918572&amp;zoom=5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aperio.duhs.duke.edu/DukeHistology/Respiratory_System/0307_T.svs/view.apml?"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aperio.duhs.duke.edu/UMichPathology/Histopathology/042_40x.svs/view.apml?X=0.131832164521159&amp;Y=-0.210254198637261&amp;zoom=50"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aperio.duhs.duke.edu/DukeHistology/Respiratory_System/0028_T_adj.svs/view.apml?X=-0.242222594951228&amp;Y=-0.099691574994142&amp;zoom=12.5"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aperio.duhs.duke.edu/DukeHistology/Respiratory_System/0028_T_adj.svs/view.apml?X=0.0873299487721394&amp;Y=-0.231804785020804&amp;zoom=8.68055555555556"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hyperlink" Target="http://aperio.duhs.duke.edu/DukeHistology/Respiratory_System/0028_T_adj.svs/view.apml?X=-0.232765974247318&amp;Y=0.0252272396984435&amp;zoom=12.5"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hyperlink" Target="http://aperio.duhs.duke.edu/DukeHistology/Respiratory_System/0028_T_adj.svs/view.apml?X=0.165586042760269&amp;Y=-0.146780748030914&amp;zoom=12.5"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aperio.duhs.duke.edu/DukeHistology/Respiratory_System/0007_T_adj.svs/view.apml?"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aperio.duhs.duke.edu/DukeHistology/Respiratory_System/0008_T_adj.svs/view.apml?"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aperio.duhs.duke.edu/DukeHistology/Respiratory_System/0200_T.svs/view.apml?X=-0.272502621839446&amp;Y=-0.248081459074785&amp;zoom=50"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hyperlink" Target="http://aperio.duhs.duke.edu/DukeHistology/Respiratory_System/0200_T.svs/view.apml?X=-0.272502621839446&amp;Y=-0.248081459074785&amp;zoom=5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457200" y="274638"/>
            <a:ext cx="8229600" cy="411162"/>
          </a:xfrm>
        </p:spPr>
        <p:txBody>
          <a:bodyPr rtlCol="0">
            <a:normAutofit fontScale="90000"/>
          </a:bodyPr>
          <a:lstStyle/>
          <a:p>
            <a:pPr eaLnBrk="1" fontAlgn="auto" hangingPunct="1">
              <a:spcAft>
                <a:spcPts val="0"/>
              </a:spcAft>
              <a:defRPr/>
            </a:pPr>
            <a:r>
              <a:rPr lang="en-US" sz="2400" b="1">
                <a:solidFill>
                  <a:schemeClr val="accent2"/>
                </a:solidFill>
              </a:rPr>
              <a:t>Nasal cavity, Pharynx and Larynx</a:t>
            </a:r>
          </a:p>
        </p:txBody>
      </p:sp>
      <p:pic>
        <p:nvPicPr>
          <p:cNvPr id="2051" name="Picture 7" descr="Pharynx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5094" t="10909" r="20755"/>
          <a:stretch>
            <a:fillRect/>
          </a:stretch>
        </p:blipFill>
        <p:spPr>
          <a:xfrm>
            <a:off x="4572000" y="1143000"/>
            <a:ext cx="4124325" cy="4953000"/>
          </a:xfrm>
        </p:spPr>
      </p:pic>
      <p:pic>
        <p:nvPicPr>
          <p:cNvPr id="2052" name="Picture 8" descr="Pharynx"/>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0755" t="11194" r="22641" b="2220"/>
          <a:stretch>
            <a:fillRect/>
          </a:stretch>
        </p:blipFill>
        <p:spPr>
          <a:xfrm>
            <a:off x="0" y="1447800"/>
            <a:ext cx="3986213" cy="5181600"/>
          </a:xfrm>
        </p:spPr>
      </p:pic>
      <p:sp>
        <p:nvSpPr>
          <p:cNvPr id="2053" name="Text Box 12"/>
          <p:cNvSpPr txBox="1">
            <a:spLocks noChangeArrowheads="1"/>
          </p:cNvSpPr>
          <p:nvPr/>
        </p:nvSpPr>
        <p:spPr bwMode="auto">
          <a:xfrm>
            <a:off x="4114800" y="33528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chemeClr val="tx2"/>
                </a:solidFill>
                <a:latin typeface="Arial" charset="0"/>
              </a:rPr>
              <a:t>Oropharynx</a:t>
            </a:r>
          </a:p>
        </p:txBody>
      </p:sp>
      <p:sp>
        <p:nvSpPr>
          <p:cNvPr id="2054" name="Text Box 14"/>
          <p:cNvSpPr txBox="1">
            <a:spLocks noChangeArrowheads="1"/>
          </p:cNvSpPr>
          <p:nvPr/>
        </p:nvSpPr>
        <p:spPr bwMode="auto">
          <a:xfrm>
            <a:off x="3733800" y="419100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chemeClr val="tx2"/>
                </a:solidFill>
                <a:latin typeface="Arial" charset="0"/>
              </a:rPr>
              <a:t>Laryngopharynx</a:t>
            </a:r>
          </a:p>
        </p:txBody>
      </p:sp>
      <p:sp>
        <p:nvSpPr>
          <p:cNvPr id="2055" name="Text Box 16"/>
          <p:cNvSpPr txBox="1">
            <a:spLocks noChangeArrowheads="1"/>
          </p:cNvSpPr>
          <p:nvPr/>
        </p:nvSpPr>
        <p:spPr bwMode="auto">
          <a:xfrm>
            <a:off x="3733800" y="57150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Trachea</a:t>
            </a:r>
          </a:p>
        </p:txBody>
      </p:sp>
      <p:sp>
        <p:nvSpPr>
          <p:cNvPr id="2056" name="Text Box 18"/>
          <p:cNvSpPr txBox="1">
            <a:spLocks noChangeArrowheads="1"/>
          </p:cNvSpPr>
          <p:nvPr/>
        </p:nvSpPr>
        <p:spPr bwMode="auto">
          <a:xfrm>
            <a:off x="4114800" y="51054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latin typeface="Arial" charset="0"/>
              </a:rPr>
              <a:t>Esophagus</a:t>
            </a:r>
          </a:p>
        </p:txBody>
      </p:sp>
      <p:sp>
        <p:nvSpPr>
          <p:cNvPr id="2057" name="Text Box 20"/>
          <p:cNvSpPr txBox="1">
            <a:spLocks noChangeArrowheads="1"/>
          </p:cNvSpPr>
          <p:nvPr/>
        </p:nvSpPr>
        <p:spPr bwMode="auto">
          <a:xfrm>
            <a:off x="3733800" y="45720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Larynx</a:t>
            </a:r>
          </a:p>
        </p:txBody>
      </p:sp>
      <p:sp>
        <p:nvSpPr>
          <p:cNvPr id="2058" name="Text Box 22"/>
          <p:cNvSpPr txBox="1">
            <a:spLocks noChangeArrowheads="1"/>
          </p:cNvSpPr>
          <p:nvPr/>
        </p:nvSpPr>
        <p:spPr bwMode="auto">
          <a:xfrm>
            <a:off x="3657600" y="1524000"/>
            <a:ext cx="1447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Nasal cavity (septum)</a:t>
            </a:r>
          </a:p>
        </p:txBody>
      </p:sp>
      <p:sp>
        <p:nvSpPr>
          <p:cNvPr id="2059" name="Line 23"/>
          <p:cNvSpPr>
            <a:spLocks noChangeShapeType="1"/>
          </p:cNvSpPr>
          <p:nvPr/>
        </p:nvSpPr>
        <p:spPr bwMode="auto">
          <a:xfrm>
            <a:off x="2438400" y="2971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0" name="Text Box 25"/>
          <p:cNvSpPr txBox="1">
            <a:spLocks noChangeArrowheads="1"/>
          </p:cNvSpPr>
          <p:nvPr/>
        </p:nvSpPr>
        <p:spPr bwMode="auto">
          <a:xfrm>
            <a:off x="3962400" y="25146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chemeClr val="tx2"/>
                </a:solidFill>
                <a:latin typeface="Arial" charset="0"/>
              </a:rPr>
              <a:t>Nasopharynx</a:t>
            </a:r>
          </a:p>
        </p:txBody>
      </p:sp>
      <p:sp>
        <p:nvSpPr>
          <p:cNvPr id="2061" name="Line 34"/>
          <p:cNvSpPr>
            <a:spLocks noChangeShapeType="1"/>
          </p:cNvSpPr>
          <p:nvPr/>
        </p:nvSpPr>
        <p:spPr bwMode="auto">
          <a:xfrm>
            <a:off x="6934200" y="2438400"/>
            <a:ext cx="10668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2" name="Line 35"/>
          <p:cNvSpPr>
            <a:spLocks noChangeShapeType="1"/>
          </p:cNvSpPr>
          <p:nvPr/>
        </p:nvSpPr>
        <p:spPr bwMode="auto">
          <a:xfrm>
            <a:off x="6934200" y="2590800"/>
            <a:ext cx="10668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3" name="Text Box 36"/>
          <p:cNvSpPr txBox="1">
            <a:spLocks noChangeArrowheads="1"/>
          </p:cNvSpPr>
          <p:nvPr/>
        </p:nvSpPr>
        <p:spPr bwMode="auto">
          <a:xfrm>
            <a:off x="7848600" y="3200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charset="0"/>
              </a:rPr>
              <a:t>chonchae</a:t>
            </a:r>
          </a:p>
        </p:txBody>
      </p:sp>
      <p:sp>
        <p:nvSpPr>
          <p:cNvPr id="2064" name="Text Box 38"/>
          <p:cNvSpPr txBox="1">
            <a:spLocks noChangeArrowheads="1"/>
          </p:cNvSpPr>
          <p:nvPr/>
        </p:nvSpPr>
        <p:spPr bwMode="auto">
          <a:xfrm>
            <a:off x="37338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a:solidFill>
                  <a:srgbClr val="A50021"/>
                </a:solidFill>
                <a:latin typeface="Arial Unicode MS" pitchFamily="34" charset="-128"/>
              </a:rPr>
              <a:t>Epiglottis</a:t>
            </a:r>
          </a:p>
        </p:txBody>
      </p:sp>
      <p:sp>
        <p:nvSpPr>
          <p:cNvPr id="2065" name="Text Box 41"/>
          <p:cNvSpPr txBox="1">
            <a:spLocks noChangeArrowheads="1"/>
          </p:cNvSpPr>
          <p:nvPr/>
        </p:nvSpPr>
        <p:spPr bwMode="auto">
          <a:xfrm>
            <a:off x="6172200" y="60960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b="1">
                <a:solidFill>
                  <a:schemeClr val="accent2"/>
                </a:solidFill>
                <a:latin typeface="Arial Unicode MS" pitchFamily="34" charset="-128"/>
              </a:rPr>
              <a:t>Posterior view</a:t>
            </a:r>
          </a:p>
        </p:txBody>
      </p:sp>
      <p:sp>
        <p:nvSpPr>
          <p:cNvPr id="2066" name="AutoShape 42"/>
          <p:cNvSpPr>
            <a:spLocks/>
          </p:cNvSpPr>
          <p:nvPr/>
        </p:nvSpPr>
        <p:spPr bwMode="auto">
          <a:xfrm>
            <a:off x="5486400" y="2133600"/>
            <a:ext cx="152400" cy="1066800"/>
          </a:xfrm>
          <a:prstGeom prst="leftBracket">
            <a:avLst>
              <a:gd name="adj" fmla="val 583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7" name="AutoShape 43"/>
          <p:cNvSpPr>
            <a:spLocks/>
          </p:cNvSpPr>
          <p:nvPr/>
        </p:nvSpPr>
        <p:spPr bwMode="auto">
          <a:xfrm>
            <a:off x="5486400" y="3200400"/>
            <a:ext cx="152400" cy="762000"/>
          </a:xfrm>
          <a:prstGeom prst="leftBracket">
            <a:avLst>
              <a:gd name="adj" fmla="val 41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8" name="AutoShape 44"/>
          <p:cNvSpPr>
            <a:spLocks/>
          </p:cNvSpPr>
          <p:nvPr/>
        </p:nvSpPr>
        <p:spPr bwMode="auto">
          <a:xfrm>
            <a:off x="5486400" y="3962400"/>
            <a:ext cx="152400" cy="914400"/>
          </a:xfrm>
          <a:prstGeom prst="leftBracket">
            <a:avLst>
              <a:gd name="adj"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9" name="AutoShape 45"/>
          <p:cNvSpPr>
            <a:spLocks/>
          </p:cNvSpPr>
          <p:nvPr/>
        </p:nvSpPr>
        <p:spPr bwMode="auto">
          <a:xfrm>
            <a:off x="5486400" y="4876800"/>
            <a:ext cx="152400" cy="838200"/>
          </a:xfrm>
          <a:prstGeom prst="leftBracket">
            <a:avLst>
              <a:gd name="adj" fmla="val 458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0" name="Line 50"/>
          <p:cNvSpPr>
            <a:spLocks noChangeShapeType="1"/>
          </p:cNvSpPr>
          <p:nvPr/>
        </p:nvSpPr>
        <p:spPr bwMode="auto">
          <a:xfrm>
            <a:off x="4800600" y="5943600"/>
            <a:ext cx="1676400" cy="0"/>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1" name="Line 51"/>
          <p:cNvSpPr>
            <a:spLocks noChangeShapeType="1"/>
          </p:cNvSpPr>
          <p:nvPr/>
        </p:nvSpPr>
        <p:spPr bwMode="auto">
          <a:xfrm flipV="1">
            <a:off x="6477000" y="5715000"/>
            <a:ext cx="457200" cy="228600"/>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2" name="Line 53"/>
          <p:cNvSpPr>
            <a:spLocks noChangeShapeType="1"/>
          </p:cNvSpPr>
          <p:nvPr/>
        </p:nvSpPr>
        <p:spPr bwMode="auto">
          <a:xfrm>
            <a:off x="4876800" y="1828800"/>
            <a:ext cx="1981200" cy="609600"/>
          </a:xfrm>
          <a:prstGeom prst="line">
            <a:avLst/>
          </a:prstGeom>
          <a:noFill/>
          <a:ln w="12700">
            <a:solidFill>
              <a:srgbClr val="A50021"/>
            </a:solidFill>
            <a:round/>
            <a:headEnd/>
            <a:tailEnd type="triangle" w="med" len="med"/>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2073" name="Line 54"/>
          <p:cNvSpPr>
            <a:spLocks noChangeShapeType="1"/>
          </p:cNvSpPr>
          <p:nvPr/>
        </p:nvSpPr>
        <p:spPr bwMode="auto">
          <a:xfrm flipV="1">
            <a:off x="4724400" y="3733800"/>
            <a:ext cx="2133600" cy="152400"/>
          </a:xfrm>
          <a:prstGeom prst="line">
            <a:avLst/>
          </a:prstGeom>
          <a:noFill/>
          <a:ln w="127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4" name="Line 55"/>
          <p:cNvSpPr>
            <a:spLocks noChangeShapeType="1"/>
          </p:cNvSpPr>
          <p:nvPr/>
        </p:nvSpPr>
        <p:spPr bwMode="auto">
          <a:xfrm flipV="1">
            <a:off x="4572000" y="4495800"/>
            <a:ext cx="2133600" cy="304800"/>
          </a:xfrm>
          <a:prstGeom prst="line">
            <a:avLst/>
          </a:prstGeom>
          <a:noFill/>
          <a:ln w="127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5" name="Line 62"/>
          <p:cNvSpPr>
            <a:spLocks noChangeShapeType="1"/>
          </p:cNvSpPr>
          <p:nvPr/>
        </p:nvSpPr>
        <p:spPr bwMode="auto">
          <a:xfrm flipH="1">
            <a:off x="2743200" y="52578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6" name="Line 63"/>
          <p:cNvSpPr>
            <a:spLocks noChangeShapeType="1"/>
          </p:cNvSpPr>
          <p:nvPr/>
        </p:nvSpPr>
        <p:spPr bwMode="auto">
          <a:xfrm flipH="1">
            <a:off x="2743200" y="58674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7" name="Line 64"/>
          <p:cNvSpPr>
            <a:spLocks noChangeShapeType="1"/>
          </p:cNvSpPr>
          <p:nvPr/>
        </p:nvSpPr>
        <p:spPr bwMode="auto">
          <a:xfrm flipH="1">
            <a:off x="2362200" y="38862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8" name="Line 65"/>
          <p:cNvSpPr>
            <a:spLocks noChangeShapeType="1"/>
          </p:cNvSpPr>
          <p:nvPr/>
        </p:nvSpPr>
        <p:spPr bwMode="auto">
          <a:xfrm flipH="1">
            <a:off x="1600200" y="1752600"/>
            <a:ext cx="2057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9" name="Line 66"/>
          <p:cNvSpPr>
            <a:spLocks noChangeShapeType="1"/>
          </p:cNvSpPr>
          <p:nvPr/>
        </p:nvSpPr>
        <p:spPr bwMode="auto">
          <a:xfrm flipH="1" flipV="1">
            <a:off x="2590800" y="4648200"/>
            <a:ext cx="1143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80" name="Line 67"/>
          <p:cNvSpPr>
            <a:spLocks noChangeShapeType="1"/>
          </p:cNvSpPr>
          <p:nvPr/>
        </p:nvSpPr>
        <p:spPr bwMode="auto">
          <a:xfrm>
            <a:off x="5334000" y="5334000"/>
            <a:ext cx="152400" cy="0"/>
          </a:xfrm>
          <a:prstGeom prst="line">
            <a:avLst/>
          </a:prstGeom>
          <a:noFill/>
          <a:ln w="9525">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8855" y="6553200"/>
            <a:ext cx="4258345" cy="307777"/>
          </a:xfrm>
          <a:prstGeom prst="rect">
            <a:avLst/>
          </a:prstGeom>
          <a:noFill/>
        </p:spPr>
        <p:txBody>
          <a:bodyPr wrap="none" rtlCol="0">
            <a:spAutoFit/>
          </a:bodyPr>
          <a:lstStyle/>
          <a:p>
            <a:r>
              <a:rPr lang="en-US" sz="1400" i="1" dirty="0"/>
              <a:t>slide courtesy of Dr. Sun-Kee Kim, University of Michigan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487362"/>
          </a:xfrm>
        </p:spPr>
        <p:txBody>
          <a:bodyPr/>
          <a:lstStyle/>
          <a:p>
            <a:pPr eaLnBrk="1" hangingPunct="1"/>
            <a:r>
              <a:rPr lang="en-US" sz="3200" b="1">
                <a:solidFill>
                  <a:srgbClr val="002060"/>
                </a:solidFill>
                <a:ea typeface="Calibri" pitchFamily="34" charset="0"/>
                <a:cs typeface="Calibri" pitchFamily="34" charset="0"/>
              </a:rPr>
              <a:t>Bronchial Arteries</a:t>
            </a:r>
          </a:p>
        </p:txBody>
      </p:sp>
      <p:pic>
        <p:nvPicPr>
          <p:cNvPr id="11267" name="Content Placeholder 3" descr="bronchial 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16063" y="990600"/>
            <a:ext cx="5951537" cy="5594350"/>
          </a:xfrm>
        </p:spPr>
      </p:pic>
      <p:cxnSp>
        <p:nvCxnSpPr>
          <p:cNvPr id="11268" name="Straight Arrow Connector 5"/>
          <p:cNvCxnSpPr>
            <a:cxnSpLocks noChangeShapeType="1"/>
          </p:cNvCxnSpPr>
          <p:nvPr/>
        </p:nvCxnSpPr>
        <p:spPr bwMode="auto">
          <a:xfrm rot="10800000">
            <a:off x="5105400" y="4419600"/>
            <a:ext cx="1524000" cy="6096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11269" name="Straight Arrow Connector 7"/>
          <p:cNvCxnSpPr>
            <a:cxnSpLocks noChangeShapeType="1"/>
          </p:cNvCxnSpPr>
          <p:nvPr/>
        </p:nvCxnSpPr>
        <p:spPr bwMode="auto">
          <a:xfrm rot="10800000">
            <a:off x="5334000" y="4800600"/>
            <a:ext cx="1295400" cy="2286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11270" name="TextBox 8"/>
          <p:cNvSpPr txBox="1">
            <a:spLocks noChangeArrowheads="1"/>
          </p:cNvSpPr>
          <p:nvPr/>
        </p:nvSpPr>
        <p:spPr bwMode="auto">
          <a:xfrm>
            <a:off x="6477000" y="47244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002060"/>
                </a:solidFill>
              </a:rPr>
              <a:t>Left bronchial arteries</a:t>
            </a:r>
          </a:p>
        </p:txBody>
      </p:sp>
      <p:cxnSp>
        <p:nvCxnSpPr>
          <p:cNvPr id="11271" name="Straight Arrow Connector 10"/>
          <p:cNvCxnSpPr>
            <a:cxnSpLocks noChangeShapeType="1"/>
          </p:cNvCxnSpPr>
          <p:nvPr/>
        </p:nvCxnSpPr>
        <p:spPr bwMode="auto">
          <a:xfrm flipV="1">
            <a:off x="2667000" y="3886200"/>
            <a:ext cx="1600200" cy="762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11272" name="TextBox 12"/>
          <p:cNvSpPr txBox="1">
            <a:spLocks noChangeArrowheads="1"/>
          </p:cNvSpPr>
          <p:nvPr/>
        </p:nvSpPr>
        <p:spPr bwMode="auto">
          <a:xfrm>
            <a:off x="1066800" y="36576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a:solidFill>
                  <a:srgbClr val="002060"/>
                </a:solidFill>
              </a:rPr>
              <a:t>Right bronchial artery</a:t>
            </a:r>
          </a:p>
        </p:txBody>
      </p:sp>
      <p:sp>
        <p:nvSpPr>
          <p:cNvPr id="9" name="TextBox 8"/>
          <p:cNvSpPr txBox="1"/>
          <p:nvPr/>
        </p:nvSpPr>
        <p:spPr>
          <a:xfrm>
            <a:off x="-12892" y="6581001"/>
            <a:ext cx="3670492" cy="276999"/>
          </a:xfrm>
          <a:prstGeom prst="rect">
            <a:avLst/>
          </a:prstGeom>
          <a:noFill/>
        </p:spPr>
        <p:txBody>
          <a:bodyPr wrap="none" rtlCol="0">
            <a:spAutoFit/>
          </a:bodyPr>
          <a:lstStyle/>
          <a:p>
            <a:r>
              <a:rPr lang="en-US" sz="1200" i="1" dirty="0"/>
              <a:t>slide courtesy of Dr. Sun-Kee Kim, University of Michigan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19" t="10415" r="819" b="953"/>
          <a:stretch/>
        </p:blipFill>
        <p:spPr bwMode="auto">
          <a:xfrm>
            <a:off x="0" y="661481"/>
            <a:ext cx="9144000" cy="6196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p:cNvSpPr txBox="1">
            <a:spLocks noGrp="1"/>
          </p:cNvSpPr>
          <p:nvPr>
            <p:ph type="title"/>
          </p:nvPr>
        </p:nvSpPr>
        <p:spPr bwMode="auto">
          <a:xfrm>
            <a:off x="457200" y="0"/>
            <a:ext cx="8229600" cy="66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hlinkClick r:id="rId4"/>
              </a:rPr>
              <a:t>Slide 0315_T: Lung</a:t>
            </a:r>
            <a:endParaRPr lang="en-US" sz="3600" dirty="0"/>
          </a:p>
        </p:txBody>
      </p:sp>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497" t="18647" r="1940" b="1948"/>
          <a:stretch/>
        </p:blipFill>
        <p:spPr bwMode="auto">
          <a:xfrm>
            <a:off x="25940" y="661481"/>
            <a:ext cx="3343008" cy="276751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386691" y="1905000"/>
            <a:ext cx="442109" cy="276999"/>
          </a:xfrm>
          <a:prstGeom prst="rect">
            <a:avLst/>
          </a:prstGeom>
          <a:noFill/>
        </p:spPr>
        <p:txBody>
          <a:bodyPr wrap="none" rtlCol="0">
            <a:spAutoFit/>
          </a:bodyPr>
          <a:lstStyle/>
          <a:p>
            <a:r>
              <a:rPr lang="en-US" sz="1200" dirty="0" err="1"/>
              <a:t>brcs</a:t>
            </a:r>
            <a:endParaRPr lang="en-US" sz="1200" dirty="0"/>
          </a:p>
        </p:txBody>
      </p:sp>
      <p:sp>
        <p:nvSpPr>
          <p:cNvPr id="7" name="TextBox 6"/>
          <p:cNvSpPr txBox="1"/>
          <p:nvPr/>
        </p:nvSpPr>
        <p:spPr>
          <a:xfrm>
            <a:off x="6934200" y="5331023"/>
            <a:ext cx="352982" cy="276999"/>
          </a:xfrm>
          <a:prstGeom prst="rect">
            <a:avLst/>
          </a:prstGeom>
          <a:noFill/>
        </p:spPr>
        <p:txBody>
          <a:bodyPr wrap="none" rtlCol="0">
            <a:spAutoFit/>
          </a:bodyPr>
          <a:lstStyle/>
          <a:p>
            <a:r>
              <a:rPr lang="en-US" sz="1200" dirty="0" err="1"/>
              <a:t>brl</a:t>
            </a:r>
            <a:endParaRPr lang="en-US" sz="1200" dirty="0"/>
          </a:p>
        </p:txBody>
      </p:sp>
      <p:sp>
        <p:nvSpPr>
          <p:cNvPr id="9" name="TextBox 8"/>
          <p:cNvSpPr txBox="1"/>
          <p:nvPr/>
        </p:nvSpPr>
        <p:spPr>
          <a:xfrm>
            <a:off x="8401050" y="4991100"/>
            <a:ext cx="338554" cy="276999"/>
          </a:xfrm>
          <a:prstGeom prst="rect">
            <a:avLst/>
          </a:prstGeom>
          <a:noFill/>
        </p:spPr>
        <p:txBody>
          <a:bodyPr wrap="none" rtlCol="0">
            <a:spAutoFit/>
          </a:bodyPr>
          <a:lstStyle/>
          <a:p>
            <a:r>
              <a:rPr lang="en-US" sz="1200" dirty="0"/>
              <a:t>pa</a:t>
            </a:r>
          </a:p>
        </p:txBody>
      </p:sp>
      <p:sp>
        <p:nvSpPr>
          <p:cNvPr id="18" name="TextBox 17"/>
          <p:cNvSpPr txBox="1"/>
          <p:nvPr/>
        </p:nvSpPr>
        <p:spPr>
          <a:xfrm>
            <a:off x="2714625" y="2291923"/>
            <a:ext cx="322845" cy="276999"/>
          </a:xfrm>
          <a:prstGeom prst="rect">
            <a:avLst/>
          </a:prstGeom>
          <a:noFill/>
        </p:spPr>
        <p:txBody>
          <a:bodyPr wrap="none" rtlCol="0">
            <a:spAutoFit/>
          </a:bodyPr>
          <a:lstStyle/>
          <a:p>
            <a:r>
              <a:rPr lang="en-US" sz="1200" dirty="0"/>
              <a:t>ca</a:t>
            </a:r>
          </a:p>
        </p:txBody>
      </p:sp>
      <p:sp>
        <p:nvSpPr>
          <p:cNvPr id="19" name="TextBox 18"/>
          <p:cNvSpPr txBox="1"/>
          <p:nvPr/>
        </p:nvSpPr>
        <p:spPr>
          <a:xfrm>
            <a:off x="1129516" y="3148399"/>
            <a:ext cx="322845" cy="276999"/>
          </a:xfrm>
          <a:prstGeom prst="rect">
            <a:avLst/>
          </a:prstGeom>
          <a:noFill/>
        </p:spPr>
        <p:txBody>
          <a:bodyPr wrap="none" rtlCol="0">
            <a:spAutoFit/>
          </a:bodyPr>
          <a:lstStyle/>
          <a:p>
            <a:r>
              <a:rPr lang="en-US" sz="1200" dirty="0"/>
              <a:t>ca</a:t>
            </a:r>
          </a:p>
        </p:txBody>
      </p:sp>
      <p:sp>
        <p:nvSpPr>
          <p:cNvPr id="20" name="TextBox 19"/>
          <p:cNvSpPr txBox="1"/>
          <p:nvPr/>
        </p:nvSpPr>
        <p:spPr>
          <a:xfrm>
            <a:off x="806671" y="781050"/>
            <a:ext cx="322845" cy="276999"/>
          </a:xfrm>
          <a:prstGeom prst="rect">
            <a:avLst/>
          </a:prstGeom>
          <a:noFill/>
        </p:spPr>
        <p:txBody>
          <a:bodyPr wrap="none" rtlCol="0">
            <a:spAutoFit/>
          </a:bodyPr>
          <a:lstStyle/>
          <a:p>
            <a:r>
              <a:rPr lang="en-US" sz="1200" dirty="0"/>
              <a:t>ca</a:t>
            </a:r>
          </a:p>
        </p:txBody>
      </p:sp>
      <p:sp>
        <p:nvSpPr>
          <p:cNvPr id="21" name="TextBox 20"/>
          <p:cNvSpPr txBox="1"/>
          <p:nvPr/>
        </p:nvSpPr>
        <p:spPr>
          <a:xfrm rot="3250759">
            <a:off x="228600" y="2430422"/>
            <a:ext cx="434734" cy="276999"/>
          </a:xfrm>
          <a:prstGeom prst="rect">
            <a:avLst/>
          </a:prstGeom>
          <a:noFill/>
        </p:spPr>
        <p:txBody>
          <a:bodyPr wrap="none" rtlCol="0">
            <a:spAutoFit/>
          </a:bodyPr>
          <a:lstStyle/>
          <a:p>
            <a:r>
              <a:rPr lang="en-US" sz="1200" dirty="0" err="1"/>
              <a:t>smc</a:t>
            </a:r>
            <a:endParaRPr lang="en-US" sz="1200" dirty="0"/>
          </a:p>
        </p:txBody>
      </p:sp>
      <p:sp>
        <p:nvSpPr>
          <p:cNvPr id="22" name="TextBox 21"/>
          <p:cNvSpPr txBox="1"/>
          <p:nvPr/>
        </p:nvSpPr>
        <p:spPr>
          <a:xfrm>
            <a:off x="7037589" y="4890701"/>
            <a:ext cx="434734" cy="276999"/>
          </a:xfrm>
          <a:prstGeom prst="rect">
            <a:avLst/>
          </a:prstGeom>
          <a:noFill/>
        </p:spPr>
        <p:txBody>
          <a:bodyPr wrap="none" rtlCol="0">
            <a:spAutoFit/>
          </a:bodyPr>
          <a:lstStyle/>
          <a:p>
            <a:r>
              <a:rPr lang="en-US" sz="1200" dirty="0" err="1"/>
              <a:t>smc</a:t>
            </a:r>
            <a:endParaRPr lang="en-US" sz="1200" dirty="0"/>
          </a:p>
        </p:txBody>
      </p:sp>
      <p:sp>
        <p:nvSpPr>
          <p:cNvPr id="23" name="TextBox 22"/>
          <p:cNvSpPr txBox="1"/>
          <p:nvPr/>
        </p:nvSpPr>
        <p:spPr>
          <a:xfrm>
            <a:off x="6400800" y="2158572"/>
            <a:ext cx="442109" cy="276999"/>
          </a:xfrm>
          <a:prstGeom prst="rect">
            <a:avLst/>
          </a:prstGeom>
          <a:noFill/>
        </p:spPr>
        <p:txBody>
          <a:bodyPr wrap="none" rtlCol="0">
            <a:spAutoFit/>
          </a:bodyPr>
          <a:lstStyle/>
          <a:p>
            <a:r>
              <a:rPr lang="en-US" sz="1200" dirty="0" err="1"/>
              <a:t>brcs</a:t>
            </a:r>
            <a:endParaRPr lang="en-US" sz="1200" dirty="0"/>
          </a:p>
        </p:txBody>
      </p:sp>
      <p:sp>
        <p:nvSpPr>
          <p:cNvPr id="24" name="TextBox 23"/>
          <p:cNvSpPr txBox="1"/>
          <p:nvPr/>
        </p:nvSpPr>
        <p:spPr>
          <a:xfrm>
            <a:off x="4350945" y="3148398"/>
            <a:ext cx="442109" cy="276999"/>
          </a:xfrm>
          <a:prstGeom prst="rect">
            <a:avLst/>
          </a:prstGeom>
          <a:noFill/>
        </p:spPr>
        <p:txBody>
          <a:bodyPr wrap="none" rtlCol="0">
            <a:spAutoFit/>
          </a:bodyPr>
          <a:lstStyle/>
          <a:p>
            <a:r>
              <a:rPr lang="en-US" sz="1200" dirty="0" err="1"/>
              <a:t>brcs</a:t>
            </a:r>
            <a:endParaRPr lang="en-US" sz="1200" dirty="0"/>
          </a:p>
        </p:txBody>
      </p:sp>
      <p:sp>
        <p:nvSpPr>
          <p:cNvPr id="25" name="TextBox 24"/>
          <p:cNvSpPr txBox="1"/>
          <p:nvPr/>
        </p:nvSpPr>
        <p:spPr>
          <a:xfrm>
            <a:off x="3790950" y="2426046"/>
            <a:ext cx="352982" cy="276999"/>
          </a:xfrm>
          <a:prstGeom prst="rect">
            <a:avLst/>
          </a:prstGeom>
          <a:noFill/>
        </p:spPr>
        <p:txBody>
          <a:bodyPr wrap="none" rtlCol="0">
            <a:spAutoFit/>
          </a:bodyPr>
          <a:lstStyle/>
          <a:p>
            <a:r>
              <a:rPr lang="en-US" sz="1200" dirty="0" err="1"/>
              <a:t>brl</a:t>
            </a:r>
            <a:endParaRPr lang="en-US" sz="1200" dirty="0"/>
          </a:p>
        </p:txBody>
      </p:sp>
      <p:sp>
        <p:nvSpPr>
          <p:cNvPr id="26" name="TextBox 25"/>
          <p:cNvSpPr txBox="1"/>
          <p:nvPr/>
        </p:nvSpPr>
        <p:spPr>
          <a:xfrm>
            <a:off x="7406205" y="3621240"/>
            <a:ext cx="352982" cy="276999"/>
          </a:xfrm>
          <a:prstGeom prst="rect">
            <a:avLst/>
          </a:prstGeom>
          <a:noFill/>
        </p:spPr>
        <p:txBody>
          <a:bodyPr wrap="none" rtlCol="0">
            <a:spAutoFit/>
          </a:bodyPr>
          <a:lstStyle/>
          <a:p>
            <a:r>
              <a:rPr lang="en-US" sz="1200" dirty="0" err="1"/>
              <a:t>brl</a:t>
            </a:r>
            <a:endParaRPr lang="en-US" sz="1200" dirty="0"/>
          </a:p>
        </p:txBody>
      </p:sp>
      <p:sp>
        <p:nvSpPr>
          <p:cNvPr id="27" name="TextBox 26"/>
          <p:cNvSpPr txBox="1"/>
          <p:nvPr/>
        </p:nvSpPr>
        <p:spPr>
          <a:xfrm rot="4510065">
            <a:off x="7602699" y="4068518"/>
            <a:ext cx="405880" cy="276999"/>
          </a:xfrm>
          <a:prstGeom prst="rect">
            <a:avLst/>
          </a:prstGeom>
          <a:noFill/>
        </p:spPr>
        <p:txBody>
          <a:bodyPr wrap="none" rtlCol="0">
            <a:spAutoFit/>
          </a:bodyPr>
          <a:lstStyle/>
          <a:p>
            <a:r>
              <a:rPr lang="en-US" sz="1200" dirty="0" err="1"/>
              <a:t>rbrl</a:t>
            </a:r>
            <a:endParaRPr lang="en-US" sz="1200" dirty="0"/>
          </a:p>
        </p:txBody>
      </p:sp>
      <p:sp>
        <p:nvSpPr>
          <p:cNvPr id="28" name="TextBox 27"/>
          <p:cNvSpPr txBox="1"/>
          <p:nvPr/>
        </p:nvSpPr>
        <p:spPr>
          <a:xfrm>
            <a:off x="4623777" y="1400175"/>
            <a:ext cx="332976" cy="276999"/>
          </a:xfrm>
          <a:prstGeom prst="rect">
            <a:avLst/>
          </a:prstGeom>
          <a:noFill/>
        </p:spPr>
        <p:txBody>
          <a:bodyPr wrap="none" rtlCol="0">
            <a:spAutoFit/>
          </a:bodyPr>
          <a:lstStyle/>
          <a:p>
            <a:r>
              <a:rPr lang="en-US" sz="1200" dirty="0" err="1"/>
              <a:t>pv</a:t>
            </a:r>
            <a:endParaRPr lang="en-US" sz="1200" dirty="0"/>
          </a:p>
        </p:txBody>
      </p:sp>
      <p:sp>
        <p:nvSpPr>
          <p:cNvPr id="29" name="TextBox 28"/>
          <p:cNvSpPr txBox="1"/>
          <p:nvPr/>
        </p:nvSpPr>
        <p:spPr>
          <a:xfrm rot="19295963">
            <a:off x="7568130" y="1531336"/>
            <a:ext cx="442109" cy="276999"/>
          </a:xfrm>
          <a:prstGeom prst="rect">
            <a:avLst/>
          </a:prstGeom>
          <a:noFill/>
        </p:spPr>
        <p:txBody>
          <a:bodyPr wrap="none" rtlCol="0">
            <a:spAutoFit/>
          </a:bodyPr>
          <a:lstStyle/>
          <a:p>
            <a:r>
              <a:rPr lang="en-US" sz="1200" dirty="0" err="1"/>
              <a:t>brcs</a:t>
            </a:r>
            <a:endParaRPr lang="en-US" sz="1200" dirty="0"/>
          </a:p>
        </p:txBody>
      </p:sp>
      <p:sp>
        <p:nvSpPr>
          <p:cNvPr id="30" name="TextBox 29"/>
          <p:cNvSpPr txBox="1"/>
          <p:nvPr/>
        </p:nvSpPr>
        <p:spPr>
          <a:xfrm>
            <a:off x="7789184" y="919549"/>
            <a:ext cx="352982" cy="276999"/>
          </a:xfrm>
          <a:prstGeom prst="rect">
            <a:avLst/>
          </a:prstGeom>
          <a:noFill/>
        </p:spPr>
        <p:txBody>
          <a:bodyPr wrap="none" rtlCol="0">
            <a:spAutoFit/>
          </a:bodyPr>
          <a:lstStyle/>
          <a:p>
            <a:r>
              <a:rPr lang="en-US" sz="1200" dirty="0" err="1"/>
              <a:t>brl</a:t>
            </a:r>
            <a:endParaRPr lang="en-US" sz="1200" dirty="0"/>
          </a:p>
        </p:txBody>
      </p:sp>
      <p:sp>
        <p:nvSpPr>
          <p:cNvPr id="31" name="TextBox 30"/>
          <p:cNvSpPr txBox="1"/>
          <p:nvPr/>
        </p:nvSpPr>
        <p:spPr>
          <a:xfrm>
            <a:off x="5171872" y="5658568"/>
            <a:ext cx="352982" cy="276999"/>
          </a:xfrm>
          <a:prstGeom prst="rect">
            <a:avLst/>
          </a:prstGeom>
          <a:noFill/>
        </p:spPr>
        <p:txBody>
          <a:bodyPr wrap="none" rtlCol="0">
            <a:spAutoFit/>
          </a:bodyPr>
          <a:lstStyle/>
          <a:p>
            <a:r>
              <a:rPr lang="en-US" sz="1200" dirty="0" err="1"/>
              <a:t>brl</a:t>
            </a:r>
            <a:endParaRPr lang="en-US" sz="1200" dirty="0"/>
          </a:p>
        </p:txBody>
      </p:sp>
      <p:sp>
        <p:nvSpPr>
          <p:cNvPr id="32" name="TextBox 31"/>
          <p:cNvSpPr txBox="1"/>
          <p:nvPr/>
        </p:nvSpPr>
        <p:spPr>
          <a:xfrm>
            <a:off x="2905786" y="5535040"/>
            <a:ext cx="352982" cy="276999"/>
          </a:xfrm>
          <a:prstGeom prst="rect">
            <a:avLst/>
          </a:prstGeom>
          <a:noFill/>
        </p:spPr>
        <p:txBody>
          <a:bodyPr wrap="none" rtlCol="0">
            <a:spAutoFit/>
          </a:bodyPr>
          <a:lstStyle/>
          <a:p>
            <a:r>
              <a:rPr lang="en-US" sz="1200" dirty="0" err="1"/>
              <a:t>brl</a:t>
            </a:r>
            <a:endParaRPr lang="en-US" sz="1200" dirty="0"/>
          </a:p>
        </p:txBody>
      </p:sp>
      <p:sp>
        <p:nvSpPr>
          <p:cNvPr id="33" name="TextBox 32"/>
          <p:cNvSpPr txBox="1"/>
          <p:nvPr/>
        </p:nvSpPr>
        <p:spPr>
          <a:xfrm rot="19617711">
            <a:off x="1261757" y="5974167"/>
            <a:ext cx="352982" cy="276999"/>
          </a:xfrm>
          <a:prstGeom prst="rect">
            <a:avLst/>
          </a:prstGeom>
          <a:noFill/>
        </p:spPr>
        <p:txBody>
          <a:bodyPr wrap="none" rtlCol="0">
            <a:spAutoFit/>
          </a:bodyPr>
          <a:lstStyle/>
          <a:p>
            <a:r>
              <a:rPr lang="en-US" sz="1200" dirty="0" err="1"/>
              <a:t>brl</a:t>
            </a:r>
            <a:endParaRPr lang="en-US" sz="1200" dirty="0"/>
          </a:p>
        </p:txBody>
      </p:sp>
      <p:sp>
        <p:nvSpPr>
          <p:cNvPr id="34" name="TextBox 33"/>
          <p:cNvSpPr txBox="1"/>
          <p:nvPr/>
        </p:nvSpPr>
        <p:spPr>
          <a:xfrm>
            <a:off x="5460926" y="5586134"/>
            <a:ext cx="338554" cy="276999"/>
          </a:xfrm>
          <a:prstGeom prst="rect">
            <a:avLst/>
          </a:prstGeom>
          <a:noFill/>
        </p:spPr>
        <p:txBody>
          <a:bodyPr wrap="none" rtlCol="0">
            <a:spAutoFit/>
          </a:bodyPr>
          <a:lstStyle/>
          <a:p>
            <a:r>
              <a:rPr lang="en-US" sz="1200" dirty="0"/>
              <a:t>pa</a:t>
            </a:r>
          </a:p>
        </p:txBody>
      </p:sp>
      <p:sp>
        <p:nvSpPr>
          <p:cNvPr id="35" name="TextBox 34"/>
          <p:cNvSpPr txBox="1"/>
          <p:nvPr/>
        </p:nvSpPr>
        <p:spPr>
          <a:xfrm>
            <a:off x="5237449" y="5938689"/>
            <a:ext cx="338554" cy="276999"/>
          </a:xfrm>
          <a:prstGeom prst="rect">
            <a:avLst/>
          </a:prstGeom>
          <a:noFill/>
        </p:spPr>
        <p:txBody>
          <a:bodyPr wrap="none" rtlCol="0">
            <a:spAutoFit/>
          </a:bodyPr>
          <a:lstStyle/>
          <a:p>
            <a:r>
              <a:rPr lang="en-US" sz="1200" dirty="0"/>
              <a:t>pa</a:t>
            </a:r>
          </a:p>
        </p:txBody>
      </p:sp>
      <p:sp>
        <p:nvSpPr>
          <p:cNvPr id="36" name="TextBox 35"/>
          <p:cNvSpPr txBox="1"/>
          <p:nvPr/>
        </p:nvSpPr>
        <p:spPr>
          <a:xfrm>
            <a:off x="2724353" y="5906383"/>
            <a:ext cx="338554" cy="276999"/>
          </a:xfrm>
          <a:prstGeom prst="rect">
            <a:avLst/>
          </a:prstGeom>
          <a:noFill/>
        </p:spPr>
        <p:txBody>
          <a:bodyPr wrap="none" rtlCol="0">
            <a:spAutoFit/>
          </a:bodyPr>
          <a:lstStyle/>
          <a:p>
            <a:r>
              <a:rPr lang="en-US" sz="1200" dirty="0"/>
              <a:t>pa</a:t>
            </a:r>
          </a:p>
        </p:txBody>
      </p:sp>
      <p:sp>
        <p:nvSpPr>
          <p:cNvPr id="37" name="TextBox 36"/>
          <p:cNvSpPr txBox="1"/>
          <p:nvPr/>
        </p:nvSpPr>
        <p:spPr>
          <a:xfrm>
            <a:off x="3851448" y="6391072"/>
            <a:ext cx="332976" cy="276999"/>
          </a:xfrm>
          <a:prstGeom prst="rect">
            <a:avLst/>
          </a:prstGeom>
          <a:noFill/>
        </p:spPr>
        <p:txBody>
          <a:bodyPr wrap="none" rtlCol="0">
            <a:spAutoFit/>
          </a:bodyPr>
          <a:lstStyle/>
          <a:p>
            <a:r>
              <a:rPr lang="en-US" sz="1200" dirty="0" err="1"/>
              <a:t>pv</a:t>
            </a:r>
            <a:endParaRPr lang="en-US" sz="1200" dirty="0"/>
          </a:p>
        </p:txBody>
      </p:sp>
      <p:sp>
        <p:nvSpPr>
          <p:cNvPr id="38" name="TextBox 37"/>
          <p:cNvSpPr txBox="1"/>
          <p:nvPr/>
        </p:nvSpPr>
        <p:spPr>
          <a:xfrm>
            <a:off x="5201606" y="4948945"/>
            <a:ext cx="332976" cy="276999"/>
          </a:xfrm>
          <a:prstGeom prst="rect">
            <a:avLst/>
          </a:prstGeom>
          <a:noFill/>
        </p:spPr>
        <p:txBody>
          <a:bodyPr wrap="none" rtlCol="0">
            <a:spAutoFit/>
          </a:bodyPr>
          <a:lstStyle/>
          <a:p>
            <a:r>
              <a:rPr lang="en-US" sz="1200" dirty="0" err="1"/>
              <a:t>pv</a:t>
            </a:r>
            <a:endParaRPr lang="en-US" sz="1200" dirty="0"/>
          </a:p>
        </p:txBody>
      </p:sp>
      <p:sp>
        <p:nvSpPr>
          <p:cNvPr id="39" name="TextBox 38"/>
          <p:cNvSpPr txBox="1"/>
          <p:nvPr/>
        </p:nvSpPr>
        <p:spPr>
          <a:xfrm>
            <a:off x="8473047" y="2707096"/>
            <a:ext cx="332976" cy="276999"/>
          </a:xfrm>
          <a:prstGeom prst="rect">
            <a:avLst/>
          </a:prstGeom>
          <a:noFill/>
        </p:spPr>
        <p:txBody>
          <a:bodyPr wrap="none" rtlCol="0">
            <a:spAutoFit/>
          </a:bodyPr>
          <a:lstStyle/>
          <a:p>
            <a:r>
              <a:rPr lang="en-US" sz="1200" dirty="0" err="1"/>
              <a:t>pv</a:t>
            </a:r>
            <a:endParaRPr lang="en-US" sz="1200" dirty="0"/>
          </a:p>
        </p:txBody>
      </p:sp>
      <p:sp>
        <p:nvSpPr>
          <p:cNvPr id="40" name="TextBox 39"/>
          <p:cNvSpPr txBox="1"/>
          <p:nvPr/>
        </p:nvSpPr>
        <p:spPr>
          <a:xfrm>
            <a:off x="796540" y="4068517"/>
            <a:ext cx="332976" cy="276999"/>
          </a:xfrm>
          <a:prstGeom prst="rect">
            <a:avLst/>
          </a:prstGeom>
          <a:noFill/>
        </p:spPr>
        <p:txBody>
          <a:bodyPr wrap="none" rtlCol="0">
            <a:spAutoFit/>
          </a:bodyPr>
          <a:lstStyle/>
          <a:p>
            <a:r>
              <a:rPr lang="en-US" sz="1200" dirty="0" err="1"/>
              <a:t>pv</a:t>
            </a:r>
            <a:endParaRPr lang="en-US" sz="1200" dirty="0"/>
          </a:p>
        </p:txBody>
      </p:sp>
      <p:sp>
        <p:nvSpPr>
          <p:cNvPr id="41" name="TextBox 40"/>
          <p:cNvSpPr txBox="1"/>
          <p:nvPr/>
        </p:nvSpPr>
        <p:spPr>
          <a:xfrm>
            <a:off x="1074895" y="6363512"/>
            <a:ext cx="338554" cy="276999"/>
          </a:xfrm>
          <a:prstGeom prst="rect">
            <a:avLst/>
          </a:prstGeom>
          <a:noFill/>
        </p:spPr>
        <p:txBody>
          <a:bodyPr wrap="none" rtlCol="0">
            <a:spAutoFit/>
          </a:bodyPr>
          <a:lstStyle/>
          <a:p>
            <a:r>
              <a:rPr lang="en-US" sz="1200" dirty="0"/>
              <a:t>pa</a:t>
            </a:r>
          </a:p>
        </p:txBody>
      </p:sp>
      <p:sp>
        <p:nvSpPr>
          <p:cNvPr id="42" name="TextBox 41"/>
          <p:cNvSpPr txBox="1"/>
          <p:nvPr/>
        </p:nvSpPr>
        <p:spPr>
          <a:xfrm>
            <a:off x="1757758" y="6019800"/>
            <a:ext cx="338554" cy="276999"/>
          </a:xfrm>
          <a:prstGeom prst="rect">
            <a:avLst/>
          </a:prstGeom>
          <a:noFill/>
        </p:spPr>
        <p:txBody>
          <a:bodyPr wrap="none" rtlCol="0">
            <a:spAutoFit/>
          </a:bodyPr>
          <a:lstStyle/>
          <a:p>
            <a:r>
              <a:rPr lang="en-US" sz="1200" dirty="0"/>
              <a:t>pa</a:t>
            </a:r>
          </a:p>
        </p:txBody>
      </p:sp>
      <p:sp>
        <p:nvSpPr>
          <p:cNvPr id="43" name="TextBox 42"/>
          <p:cNvSpPr txBox="1"/>
          <p:nvPr/>
        </p:nvSpPr>
        <p:spPr>
          <a:xfrm>
            <a:off x="3962400" y="3837801"/>
            <a:ext cx="338554" cy="276999"/>
          </a:xfrm>
          <a:prstGeom prst="rect">
            <a:avLst/>
          </a:prstGeom>
          <a:noFill/>
        </p:spPr>
        <p:txBody>
          <a:bodyPr wrap="none" rtlCol="0">
            <a:spAutoFit/>
          </a:bodyPr>
          <a:lstStyle/>
          <a:p>
            <a:r>
              <a:rPr lang="en-US" sz="1200" dirty="0"/>
              <a:t>pa</a:t>
            </a:r>
          </a:p>
        </p:txBody>
      </p:sp>
      <p:sp>
        <p:nvSpPr>
          <p:cNvPr id="44" name="TextBox 43"/>
          <p:cNvSpPr txBox="1"/>
          <p:nvPr/>
        </p:nvSpPr>
        <p:spPr>
          <a:xfrm>
            <a:off x="3512894" y="2870625"/>
            <a:ext cx="338554" cy="276999"/>
          </a:xfrm>
          <a:prstGeom prst="rect">
            <a:avLst/>
          </a:prstGeom>
          <a:noFill/>
        </p:spPr>
        <p:txBody>
          <a:bodyPr wrap="none" rtlCol="0">
            <a:spAutoFit/>
          </a:bodyPr>
          <a:lstStyle/>
          <a:p>
            <a:r>
              <a:rPr lang="en-US" sz="1200" dirty="0"/>
              <a:t>pa</a:t>
            </a:r>
          </a:p>
        </p:txBody>
      </p:sp>
      <p:sp>
        <p:nvSpPr>
          <p:cNvPr id="2" name="Rectangle 1"/>
          <p:cNvSpPr/>
          <p:nvPr/>
        </p:nvSpPr>
        <p:spPr>
          <a:xfrm>
            <a:off x="7619803" y="3975385"/>
            <a:ext cx="345872" cy="520415"/>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10800000" flipV="1">
            <a:off x="7805639" y="3352800"/>
            <a:ext cx="1338360" cy="415498"/>
          </a:xfrm>
          <a:prstGeom prst="rect">
            <a:avLst/>
          </a:prstGeom>
          <a:noFill/>
        </p:spPr>
        <p:txBody>
          <a:bodyPr wrap="square" rtlCol="0">
            <a:spAutoFit/>
          </a:bodyPr>
          <a:lstStyle/>
          <a:p>
            <a:r>
              <a:rPr lang="en-US" sz="1050" b="1" dirty="0">
                <a:solidFill>
                  <a:schemeClr val="tx2"/>
                </a:solidFill>
              </a:rPr>
              <a:t>(This area is shown on next slide)</a:t>
            </a:r>
          </a:p>
        </p:txBody>
      </p:sp>
      <p:cxnSp>
        <p:nvCxnSpPr>
          <p:cNvPr id="5" name="Straight Arrow Connector 4"/>
          <p:cNvCxnSpPr/>
          <p:nvPr/>
        </p:nvCxnSpPr>
        <p:spPr>
          <a:xfrm flipH="1">
            <a:off x="7991475" y="3759739"/>
            <a:ext cx="314325" cy="21656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359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respBr132"/>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1143000" y="639762"/>
            <a:ext cx="7086600" cy="5868988"/>
          </a:xfrm>
        </p:spPr>
      </p:pic>
      <p:sp>
        <p:nvSpPr>
          <p:cNvPr id="9220" name="Text Box 5"/>
          <p:cNvSpPr txBox="1">
            <a:spLocks noChangeArrowheads="1"/>
          </p:cNvSpPr>
          <p:nvPr/>
        </p:nvSpPr>
        <p:spPr bwMode="auto">
          <a:xfrm>
            <a:off x="1295400" y="3992562"/>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en-US">
              <a:solidFill>
                <a:schemeClr val="accent2"/>
              </a:solidFill>
              <a:latin typeface="Arial Unicode MS" pitchFamily="34" charset="-128"/>
            </a:endParaRPr>
          </a:p>
        </p:txBody>
      </p:sp>
      <p:sp>
        <p:nvSpPr>
          <p:cNvPr id="59405" name="Text Box 13"/>
          <p:cNvSpPr txBox="1">
            <a:spLocks noChangeArrowheads="1"/>
          </p:cNvSpPr>
          <p:nvPr/>
        </p:nvSpPr>
        <p:spPr bwMode="auto">
          <a:xfrm rot="18378609">
            <a:off x="914400" y="4023339"/>
            <a:ext cx="152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b="0" dirty="0">
                <a:solidFill>
                  <a:srgbClr val="3B2791"/>
                </a:solidFill>
              </a:rPr>
              <a:t>terminal bronchiole</a:t>
            </a:r>
          </a:p>
        </p:txBody>
      </p:sp>
      <p:sp>
        <p:nvSpPr>
          <p:cNvPr id="59406" name="Text Box 14"/>
          <p:cNvSpPr txBox="1">
            <a:spLocks noChangeArrowheads="1"/>
          </p:cNvSpPr>
          <p:nvPr/>
        </p:nvSpPr>
        <p:spPr bwMode="auto">
          <a:xfrm>
            <a:off x="4267200" y="3459162"/>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b="0" dirty="0">
                <a:solidFill>
                  <a:srgbClr val="3B2791"/>
                </a:solidFill>
              </a:rPr>
              <a:t>respiratory bronchiole</a:t>
            </a:r>
          </a:p>
        </p:txBody>
      </p:sp>
      <p:sp>
        <p:nvSpPr>
          <p:cNvPr id="59407" name="Text Box 15"/>
          <p:cNvSpPr txBox="1">
            <a:spLocks noChangeArrowheads="1"/>
          </p:cNvSpPr>
          <p:nvPr/>
        </p:nvSpPr>
        <p:spPr bwMode="auto">
          <a:xfrm>
            <a:off x="2133600" y="1935162"/>
            <a:ext cx="838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b="0" dirty="0">
                <a:solidFill>
                  <a:srgbClr val="3B2791"/>
                </a:solidFill>
              </a:rPr>
              <a:t>P.A.</a:t>
            </a:r>
          </a:p>
        </p:txBody>
      </p:sp>
      <p:sp>
        <p:nvSpPr>
          <p:cNvPr id="59408" name="Text Box 16"/>
          <p:cNvSpPr txBox="1">
            <a:spLocks noChangeArrowheads="1"/>
          </p:cNvSpPr>
          <p:nvPr/>
        </p:nvSpPr>
        <p:spPr bwMode="auto">
          <a:xfrm>
            <a:off x="5791200" y="5163363"/>
            <a:ext cx="2743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dirty="0">
                <a:ln>
                  <a:solidFill>
                    <a:schemeClr val="bg1"/>
                  </a:solidFill>
                </a:ln>
                <a:solidFill>
                  <a:srgbClr val="A50021"/>
                </a:solidFill>
              </a:rPr>
              <a:t>Low cells,  </a:t>
            </a:r>
          </a:p>
          <a:p>
            <a:pPr eaLnBrk="1" hangingPunct="1"/>
            <a:r>
              <a:rPr lang="en-US" dirty="0">
                <a:ln>
                  <a:solidFill>
                    <a:schemeClr val="bg1"/>
                  </a:solidFill>
                </a:ln>
                <a:solidFill>
                  <a:srgbClr val="A50021"/>
                </a:solidFill>
              </a:rPr>
              <a:t>alveolar pocketing,</a:t>
            </a:r>
          </a:p>
          <a:p>
            <a:pPr eaLnBrk="1" hangingPunct="1"/>
            <a:r>
              <a:rPr lang="en-US" dirty="0">
                <a:ln>
                  <a:solidFill>
                    <a:schemeClr val="bg1"/>
                  </a:solidFill>
                </a:ln>
                <a:solidFill>
                  <a:srgbClr val="A50021"/>
                </a:solidFill>
              </a:rPr>
              <a:t>knobs of sm. muscle </a:t>
            </a:r>
            <a:r>
              <a:rPr lang="en-US" sz="1400" dirty="0">
                <a:ln>
                  <a:solidFill>
                    <a:schemeClr val="bg1"/>
                  </a:solidFill>
                </a:ln>
                <a:solidFill>
                  <a:srgbClr val="A50021"/>
                </a:solidFill>
              </a:rPr>
              <a:t>(arrows)</a:t>
            </a:r>
          </a:p>
          <a:p>
            <a:pPr eaLnBrk="1" hangingPunct="1">
              <a:spcBef>
                <a:spcPct val="50000"/>
              </a:spcBef>
            </a:pPr>
            <a:endParaRPr lang="en-US" sz="1400" dirty="0">
              <a:ln>
                <a:solidFill>
                  <a:schemeClr val="bg1"/>
                </a:solidFill>
              </a:ln>
            </a:endParaRPr>
          </a:p>
        </p:txBody>
      </p:sp>
      <p:sp>
        <p:nvSpPr>
          <p:cNvPr id="9228" name="Line 17"/>
          <p:cNvSpPr>
            <a:spLocks noChangeShapeType="1"/>
          </p:cNvSpPr>
          <p:nvPr/>
        </p:nvSpPr>
        <p:spPr bwMode="auto">
          <a:xfrm flipV="1">
            <a:off x="5181600" y="2697162"/>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9" name="Line 18"/>
          <p:cNvSpPr>
            <a:spLocks noChangeShapeType="1"/>
          </p:cNvSpPr>
          <p:nvPr/>
        </p:nvSpPr>
        <p:spPr bwMode="auto">
          <a:xfrm flipV="1">
            <a:off x="5867400" y="2468562"/>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30" name="Line 19"/>
          <p:cNvSpPr>
            <a:spLocks noChangeShapeType="1"/>
          </p:cNvSpPr>
          <p:nvPr/>
        </p:nvSpPr>
        <p:spPr bwMode="auto">
          <a:xfrm flipV="1">
            <a:off x="6400800" y="2468562"/>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TextBox 14"/>
          <p:cNvSpPr txBox="1"/>
          <p:nvPr/>
        </p:nvSpPr>
        <p:spPr>
          <a:xfrm>
            <a:off x="-12892" y="6581001"/>
            <a:ext cx="3670492" cy="276999"/>
          </a:xfrm>
          <a:prstGeom prst="rect">
            <a:avLst/>
          </a:prstGeom>
          <a:noFill/>
        </p:spPr>
        <p:txBody>
          <a:bodyPr wrap="none" rtlCol="0">
            <a:spAutoFit/>
          </a:bodyPr>
          <a:lstStyle/>
          <a:p>
            <a:r>
              <a:rPr lang="en-US" sz="1200" i="1" dirty="0"/>
              <a:t>slide courtesy of Dr. Sun-Kee Kim, University of Michigan</a:t>
            </a:r>
          </a:p>
        </p:txBody>
      </p:sp>
      <p:sp>
        <p:nvSpPr>
          <p:cNvPr id="17" name="Title 1"/>
          <p:cNvSpPr txBox="1">
            <a:spLocks/>
          </p:cNvSpPr>
          <p:nvPr/>
        </p:nvSpPr>
        <p:spPr bwMode="auto">
          <a:xfrm>
            <a:off x="457200" y="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hlinkClick r:id="rId3"/>
              </a:rPr>
              <a:t>Slide 0315_T: Lung</a:t>
            </a:r>
            <a:r>
              <a:rPr lang="en-US" sz="3600" dirty="0"/>
              <a:t> </a:t>
            </a:r>
            <a:r>
              <a:rPr lang="en-US" sz="1600" dirty="0"/>
              <a:t>(image below is rotated 90° CCW from the VM slide)</a:t>
            </a:r>
            <a:endParaRPr lang="en-US" sz="3600" dirty="0"/>
          </a:p>
        </p:txBody>
      </p:sp>
    </p:spTree>
    <p:extLst>
      <p:ext uri="{BB962C8B-B14F-4D97-AF65-F5344CB8AC3E}">
        <p14:creationId xmlns:p14="http://schemas.microsoft.com/office/powerpoint/2010/main" val="803263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9405">
                                            <p:txEl>
                                              <p:pRg st="0" end="0"/>
                                            </p:txEl>
                                          </p:spTgt>
                                        </p:tgtEl>
                                        <p:attrNameLst>
                                          <p:attrName>style.visibility</p:attrName>
                                        </p:attrNameLst>
                                      </p:cBhvr>
                                      <p:to>
                                        <p:strVal val="visible"/>
                                      </p:to>
                                    </p:set>
                                    <p:animEffect transition="in" filter="blinds(horizontal)">
                                      <p:cBhvr>
                                        <p:cTn id="7" dur="500"/>
                                        <p:tgtEl>
                                          <p:spTgt spid="594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406"/>
                                        </p:tgtEl>
                                        <p:attrNameLst>
                                          <p:attrName>style.visibility</p:attrName>
                                        </p:attrNameLst>
                                      </p:cBhvr>
                                      <p:to>
                                        <p:strVal val="visible"/>
                                      </p:to>
                                    </p:set>
                                    <p:animEffect transition="in" filter="blinds(horizontal)">
                                      <p:cBhvr>
                                        <p:cTn id="12" dur="500"/>
                                        <p:tgtEl>
                                          <p:spTgt spid="59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9408">
                                            <p:txEl>
                                              <p:pRg st="0" end="0"/>
                                            </p:txEl>
                                          </p:spTgt>
                                        </p:tgtEl>
                                        <p:attrNameLst>
                                          <p:attrName>style.visibility</p:attrName>
                                        </p:attrNameLst>
                                      </p:cBhvr>
                                      <p:to>
                                        <p:strVal val="visible"/>
                                      </p:to>
                                    </p:set>
                                    <p:animEffect transition="in" filter="blinds(horizontal)">
                                      <p:cBhvr>
                                        <p:cTn id="17" dur="500"/>
                                        <p:tgtEl>
                                          <p:spTgt spid="59408">
                                            <p:txEl>
                                              <p:pRg st="0" end="0"/>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9408">
                                            <p:txEl>
                                              <p:pRg st="1" end="1"/>
                                            </p:txEl>
                                          </p:spTgt>
                                        </p:tgtEl>
                                        <p:attrNameLst>
                                          <p:attrName>style.visibility</p:attrName>
                                        </p:attrNameLst>
                                      </p:cBhvr>
                                      <p:to>
                                        <p:strVal val="visible"/>
                                      </p:to>
                                    </p:set>
                                    <p:animEffect transition="in" filter="blinds(horizontal)">
                                      <p:cBhvr>
                                        <p:cTn id="20" dur="500"/>
                                        <p:tgtEl>
                                          <p:spTgt spid="59408">
                                            <p:txEl>
                                              <p:pRg st="1" end="1"/>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9408">
                                            <p:txEl>
                                              <p:pRg st="2" end="2"/>
                                            </p:txEl>
                                          </p:spTgt>
                                        </p:tgtEl>
                                        <p:attrNameLst>
                                          <p:attrName>style.visibility</p:attrName>
                                        </p:attrNameLst>
                                      </p:cBhvr>
                                      <p:to>
                                        <p:strVal val="visible"/>
                                      </p:to>
                                    </p:set>
                                    <p:animEffect transition="in" filter="blinds(horizontal)">
                                      <p:cBhvr>
                                        <p:cTn id="23" dur="500"/>
                                        <p:tgtEl>
                                          <p:spTgt spid="5940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59407">
                                            <p:txEl>
                                              <p:pRg st="0" end="0"/>
                                            </p:txEl>
                                          </p:spTgt>
                                        </p:tgtEl>
                                        <p:attrNameLst>
                                          <p:attrName>style.visibility</p:attrName>
                                        </p:attrNameLst>
                                      </p:cBhvr>
                                      <p:to>
                                        <p:strVal val="visible"/>
                                      </p:to>
                                    </p:set>
                                    <p:animEffect transition="in" filter="blinds(horizontal)">
                                      <p:cBhvr>
                                        <p:cTn id="28" dur="500"/>
                                        <p:tgtEl>
                                          <p:spTgt spid="59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lstStyle/>
          <a:p>
            <a:r>
              <a:rPr lang="en-US" sz="3600" dirty="0">
                <a:hlinkClick r:id="rId3"/>
              </a:rPr>
              <a:t>Slide 0315_T: Lung</a:t>
            </a:r>
            <a:endParaRPr lang="en-US" sz="3600"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19" t="10415" r="819" b="953"/>
          <a:stretch/>
        </p:blipFill>
        <p:spPr bwMode="auto">
          <a:xfrm>
            <a:off x="0" y="661481"/>
            <a:ext cx="9144000" cy="6196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2178996" y="1984443"/>
            <a:ext cx="1789889" cy="1245140"/>
          </a:xfrm>
          <a:custGeom>
            <a:avLst/>
            <a:gdLst>
              <a:gd name="connsiteX0" fmla="*/ 0 w 1789889"/>
              <a:gd name="connsiteY0" fmla="*/ 0 h 1245140"/>
              <a:gd name="connsiteX1" fmla="*/ 68093 w 1789889"/>
              <a:gd name="connsiteY1" fmla="*/ 58366 h 1245140"/>
              <a:gd name="connsiteX2" fmla="*/ 145915 w 1789889"/>
              <a:gd name="connsiteY2" fmla="*/ 116731 h 1245140"/>
              <a:gd name="connsiteX3" fmla="*/ 233464 w 1789889"/>
              <a:gd name="connsiteY3" fmla="*/ 155642 h 1245140"/>
              <a:gd name="connsiteX4" fmla="*/ 252919 w 1789889"/>
              <a:gd name="connsiteY4" fmla="*/ 184825 h 1245140"/>
              <a:gd name="connsiteX5" fmla="*/ 282102 w 1789889"/>
              <a:gd name="connsiteY5" fmla="*/ 194553 h 1245140"/>
              <a:gd name="connsiteX6" fmla="*/ 340468 w 1789889"/>
              <a:gd name="connsiteY6" fmla="*/ 223736 h 1245140"/>
              <a:gd name="connsiteX7" fmla="*/ 428017 w 1789889"/>
              <a:gd name="connsiteY7" fmla="*/ 272374 h 1245140"/>
              <a:gd name="connsiteX8" fmla="*/ 457200 w 1789889"/>
              <a:gd name="connsiteY8" fmla="*/ 291829 h 1245140"/>
              <a:gd name="connsiteX9" fmla="*/ 515566 w 1789889"/>
              <a:gd name="connsiteY9" fmla="*/ 311285 h 1245140"/>
              <a:gd name="connsiteX10" fmla="*/ 544749 w 1789889"/>
              <a:gd name="connsiteY10" fmla="*/ 321012 h 1245140"/>
              <a:gd name="connsiteX11" fmla="*/ 622570 w 1789889"/>
              <a:gd name="connsiteY11" fmla="*/ 359923 h 1245140"/>
              <a:gd name="connsiteX12" fmla="*/ 651753 w 1789889"/>
              <a:gd name="connsiteY12" fmla="*/ 369651 h 1245140"/>
              <a:gd name="connsiteX13" fmla="*/ 680936 w 1789889"/>
              <a:gd name="connsiteY13" fmla="*/ 379378 h 1245140"/>
              <a:gd name="connsiteX14" fmla="*/ 710119 w 1789889"/>
              <a:gd name="connsiteY14" fmla="*/ 398834 h 1245140"/>
              <a:gd name="connsiteX15" fmla="*/ 768485 w 1789889"/>
              <a:gd name="connsiteY15" fmla="*/ 418289 h 1245140"/>
              <a:gd name="connsiteX16" fmla="*/ 826851 w 1789889"/>
              <a:gd name="connsiteY16" fmla="*/ 437744 h 1245140"/>
              <a:gd name="connsiteX17" fmla="*/ 885217 w 1789889"/>
              <a:gd name="connsiteY17" fmla="*/ 457200 h 1245140"/>
              <a:gd name="connsiteX18" fmla="*/ 914400 w 1789889"/>
              <a:gd name="connsiteY18" fmla="*/ 466927 h 1245140"/>
              <a:gd name="connsiteX19" fmla="*/ 943583 w 1789889"/>
              <a:gd name="connsiteY19" fmla="*/ 486383 h 1245140"/>
              <a:gd name="connsiteX20" fmla="*/ 1031132 w 1789889"/>
              <a:gd name="connsiteY20" fmla="*/ 525293 h 1245140"/>
              <a:gd name="connsiteX21" fmla="*/ 1040859 w 1789889"/>
              <a:gd name="connsiteY21" fmla="*/ 554476 h 1245140"/>
              <a:gd name="connsiteX22" fmla="*/ 1070042 w 1789889"/>
              <a:gd name="connsiteY22" fmla="*/ 564204 h 1245140"/>
              <a:gd name="connsiteX23" fmla="*/ 1089498 w 1789889"/>
              <a:gd name="connsiteY23" fmla="*/ 583659 h 1245140"/>
              <a:gd name="connsiteX24" fmla="*/ 1147864 w 1789889"/>
              <a:gd name="connsiteY24" fmla="*/ 661480 h 1245140"/>
              <a:gd name="connsiteX25" fmla="*/ 1177047 w 1789889"/>
              <a:gd name="connsiteY25" fmla="*/ 710119 h 1245140"/>
              <a:gd name="connsiteX26" fmla="*/ 1186774 w 1789889"/>
              <a:gd name="connsiteY26" fmla="*/ 739302 h 1245140"/>
              <a:gd name="connsiteX27" fmla="*/ 1225685 w 1789889"/>
              <a:gd name="connsiteY27" fmla="*/ 797668 h 1245140"/>
              <a:gd name="connsiteX28" fmla="*/ 1235413 w 1789889"/>
              <a:gd name="connsiteY28" fmla="*/ 826851 h 1245140"/>
              <a:gd name="connsiteX29" fmla="*/ 1264595 w 1789889"/>
              <a:gd name="connsiteY29" fmla="*/ 846306 h 1245140"/>
              <a:gd name="connsiteX30" fmla="*/ 1313234 w 1789889"/>
              <a:gd name="connsiteY30" fmla="*/ 904672 h 1245140"/>
              <a:gd name="connsiteX31" fmla="*/ 1381327 w 1789889"/>
              <a:gd name="connsiteY31" fmla="*/ 982493 h 1245140"/>
              <a:gd name="connsiteX32" fmla="*/ 1400783 w 1789889"/>
              <a:gd name="connsiteY32" fmla="*/ 1001948 h 1245140"/>
              <a:gd name="connsiteX33" fmla="*/ 1429966 w 1789889"/>
              <a:gd name="connsiteY33" fmla="*/ 1011676 h 1245140"/>
              <a:gd name="connsiteX34" fmla="*/ 1459149 w 1789889"/>
              <a:gd name="connsiteY34" fmla="*/ 1031131 h 1245140"/>
              <a:gd name="connsiteX35" fmla="*/ 1478604 w 1789889"/>
              <a:gd name="connsiteY35" fmla="*/ 1050587 h 1245140"/>
              <a:gd name="connsiteX36" fmla="*/ 1507787 w 1789889"/>
              <a:gd name="connsiteY36" fmla="*/ 1060314 h 1245140"/>
              <a:gd name="connsiteX37" fmla="*/ 1556425 w 1789889"/>
              <a:gd name="connsiteY37" fmla="*/ 1089497 h 1245140"/>
              <a:gd name="connsiteX38" fmla="*/ 1605064 w 1789889"/>
              <a:gd name="connsiteY38" fmla="*/ 1118680 h 1245140"/>
              <a:gd name="connsiteX39" fmla="*/ 1653702 w 1789889"/>
              <a:gd name="connsiteY39" fmla="*/ 1147863 h 1245140"/>
              <a:gd name="connsiteX40" fmla="*/ 1702340 w 1789889"/>
              <a:gd name="connsiteY40" fmla="*/ 1177046 h 1245140"/>
              <a:gd name="connsiteX41" fmla="*/ 1750978 w 1789889"/>
              <a:gd name="connsiteY41" fmla="*/ 1206229 h 1245140"/>
              <a:gd name="connsiteX42" fmla="*/ 1789889 w 1789889"/>
              <a:gd name="connsiteY42" fmla="*/ 1245140 h 124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89889" h="1245140">
                <a:moveTo>
                  <a:pt x="0" y="0"/>
                </a:moveTo>
                <a:cubicBezTo>
                  <a:pt x="85915" y="107395"/>
                  <a:pt x="-838" y="17008"/>
                  <a:pt x="68093" y="58366"/>
                </a:cubicBezTo>
                <a:cubicBezTo>
                  <a:pt x="125708" y="92935"/>
                  <a:pt x="24785" y="76353"/>
                  <a:pt x="145915" y="116731"/>
                </a:cubicBezTo>
                <a:cubicBezTo>
                  <a:pt x="215372" y="139884"/>
                  <a:pt x="187217" y="124811"/>
                  <a:pt x="233464" y="155642"/>
                </a:cubicBezTo>
                <a:cubicBezTo>
                  <a:pt x="239949" y="165370"/>
                  <a:pt x="243790" y="177522"/>
                  <a:pt x="252919" y="184825"/>
                </a:cubicBezTo>
                <a:cubicBezTo>
                  <a:pt x="260926" y="191231"/>
                  <a:pt x="272931" y="189967"/>
                  <a:pt x="282102" y="194553"/>
                </a:cubicBezTo>
                <a:cubicBezTo>
                  <a:pt x="357532" y="232268"/>
                  <a:pt x="267115" y="199284"/>
                  <a:pt x="340468" y="223736"/>
                </a:cubicBezTo>
                <a:cubicBezTo>
                  <a:pt x="432058" y="315326"/>
                  <a:pt x="285187" y="177155"/>
                  <a:pt x="428017" y="272374"/>
                </a:cubicBezTo>
                <a:cubicBezTo>
                  <a:pt x="437745" y="278859"/>
                  <a:pt x="446517" y="287081"/>
                  <a:pt x="457200" y="291829"/>
                </a:cubicBezTo>
                <a:cubicBezTo>
                  <a:pt x="475940" y="300158"/>
                  <a:pt x="496111" y="304800"/>
                  <a:pt x="515566" y="311285"/>
                </a:cubicBezTo>
                <a:lnTo>
                  <a:pt x="544749" y="321012"/>
                </a:lnTo>
                <a:cubicBezTo>
                  <a:pt x="578705" y="354970"/>
                  <a:pt x="555503" y="337567"/>
                  <a:pt x="622570" y="359923"/>
                </a:cubicBezTo>
                <a:lnTo>
                  <a:pt x="651753" y="369651"/>
                </a:lnTo>
                <a:lnTo>
                  <a:pt x="680936" y="379378"/>
                </a:lnTo>
                <a:cubicBezTo>
                  <a:pt x="690664" y="385863"/>
                  <a:pt x="699435" y="394086"/>
                  <a:pt x="710119" y="398834"/>
                </a:cubicBezTo>
                <a:cubicBezTo>
                  <a:pt x="728859" y="407163"/>
                  <a:pt x="749030" y="411804"/>
                  <a:pt x="768485" y="418289"/>
                </a:cubicBezTo>
                <a:lnTo>
                  <a:pt x="826851" y="437744"/>
                </a:lnTo>
                <a:lnTo>
                  <a:pt x="885217" y="457200"/>
                </a:lnTo>
                <a:lnTo>
                  <a:pt x="914400" y="466927"/>
                </a:lnTo>
                <a:cubicBezTo>
                  <a:pt x="924128" y="473412"/>
                  <a:pt x="932899" y="481635"/>
                  <a:pt x="943583" y="486383"/>
                </a:cubicBezTo>
                <a:cubicBezTo>
                  <a:pt x="1047774" y="532691"/>
                  <a:pt x="965084" y="481262"/>
                  <a:pt x="1031132" y="525293"/>
                </a:cubicBezTo>
                <a:cubicBezTo>
                  <a:pt x="1034374" y="535021"/>
                  <a:pt x="1033609" y="547225"/>
                  <a:pt x="1040859" y="554476"/>
                </a:cubicBezTo>
                <a:cubicBezTo>
                  <a:pt x="1048110" y="561727"/>
                  <a:pt x="1061249" y="558928"/>
                  <a:pt x="1070042" y="564204"/>
                </a:cubicBezTo>
                <a:cubicBezTo>
                  <a:pt x="1077906" y="568923"/>
                  <a:pt x="1083995" y="576322"/>
                  <a:pt x="1089498" y="583659"/>
                </a:cubicBezTo>
                <a:cubicBezTo>
                  <a:pt x="1155495" y="671655"/>
                  <a:pt x="1103245" y="616863"/>
                  <a:pt x="1147864" y="661480"/>
                </a:cubicBezTo>
                <a:cubicBezTo>
                  <a:pt x="1175418" y="744149"/>
                  <a:pt x="1136989" y="643354"/>
                  <a:pt x="1177047" y="710119"/>
                </a:cubicBezTo>
                <a:cubicBezTo>
                  <a:pt x="1182322" y="718912"/>
                  <a:pt x="1181794" y="730339"/>
                  <a:pt x="1186774" y="739302"/>
                </a:cubicBezTo>
                <a:cubicBezTo>
                  <a:pt x="1198129" y="759742"/>
                  <a:pt x="1218291" y="775486"/>
                  <a:pt x="1225685" y="797668"/>
                </a:cubicBezTo>
                <a:cubicBezTo>
                  <a:pt x="1228928" y="807396"/>
                  <a:pt x="1229007" y="818844"/>
                  <a:pt x="1235413" y="826851"/>
                </a:cubicBezTo>
                <a:cubicBezTo>
                  <a:pt x="1242716" y="835980"/>
                  <a:pt x="1254868" y="839821"/>
                  <a:pt x="1264595" y="846306"/>
                </a:cubicBezTo>
                <a:cubicBezTo>
                  <a:pt x="1334132" y="950608"/>
                  <a:pt x="1225834" y="792299"/>
                  <a:pt x="1313234" y="904672"/>
                </a:cubicBezTo>
                <a:cubicBezTo>
                  <a:pt x="1405355" y="1023114"/>
                  <a:pt x="1309326" y="924894"/>
                  <a:pt x="1381327" y="982493"/>
                </a:cubicBezTo>
                <a:cubicBezTo>
                  <a:pt x="1388489" y="988222"/>
                  <a:pt x="1392919" y="997229"/>
                  <a:pt x="1400783" y="1001948"/>
                </a:cubicBezTo>
                <a:cubicBezTo>
                  <a:pt x="1409576" y="1007224"/>
                  <a:pt x="1420795" y="1007090"/>
                  <a:pt x="1429966" y="1011676"/>
                </a:cubicBezTo>
                <a:cubicBezTo>
                  <a:pt x="1440423" y="1016904"/>
                  <a:pt x="1450020" y="1023828"/>
                  <a:pt x="1459149" y="1031131"/>
                </a:cubicBezTo>
                <a:cubicBezTo>
                  <a:pt x="1466311" y="1036860"/>
                  <a:pt x="1470740" y="1045868"/>
                  <a:pt x="1478604" y="1050587"/>
                </a:cubicBezTo>
                <a:cubicBezTo>
                  <a:pt x="1487397" y="1055863"/>
                  <a:pt x="1498059" y="1057072"/>
                  <a:pt x="1507787" y="1060314"/>
                </a:cubicBezTo>
                <a:cubicBezTo>
                  <a:pt x="1557080" y="1109610"/>
                  <a:pt x="1493288" y="1051615"/>
                  <a:pt x="1556425" y="1089497"/>
                </a:cubicBezTo>
                <a:cubicBezTo>
                  <a:pt x="1623190" y="1129555"/>
                  <a:pt x="1522395" y="1091126"/>
                  <a:pt x="1605064" y="1118680"/>
                </a:cubicBezTo>
                <a:cubicBezTo>
                  <a:pt x="1654359" y="1167977"/>
                  <a:pt x="1590563" y="1109979"/>
                  <a:pt x="1653702" y="1147863"/>
                </a:cubicBezTo>
                <a:cubicBezTo>
                  <a:pt x="1720466" y="1187922"/>
                  <a:pt x="1619670" y="1149491"/>
                  <a:pt x="1702340" y="1177046"/>
                </a:cubicBezTo>
                <a:cubicBezTo>
                  <a:pt x="1751633" y="1226342"/>
                  <a:pt x="1687841" y="1168347"/>
                  <a:pt x="1750978" y="1206229"/>
                </a:cubicBezTo>
                <a:lnTo>
                  <a:pt x="1789889" y="124514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18689" y="3443591"/>
            <a:ext cx="428017" cy="1731524"/>
          </a:xfrm>
          <a:custGeom>
            <a:avLst/>
            <a:gdLst>
              <a:gd name="connsiteX0" fmla="*/ 0 w 428017"/>
              <a:gd name="connsiteY0" fmla="*/ 1731524 h 1731524"/>
              <a:gd name="connsiteX1" fmla="*/ 87549 w 428017"/>
              <a:gd name="connsiteY1" fmla="*/ 1643975 h 1731524"/>
              <a:gd name="connsiteX2" fmla="*/ 136188 w 428017"/>
              <a:gd name="connsiteY2" fmla="*/ 1595337 h 1731524"/>
              <a:gd name="connsiteX3" fmla="*/ 145915 w 428017"/>
              <a:gd name="connsiteY3" fmla="*/ 1566154 h 1731524"/>
              <a:gd name="connsiteX4" fmla="*/ 184826 w 428017"/>
              <a:gd name="connsiteY4" fmla="*/ 1507788 h 1731524"/>
              <a:gd name="connsiteX5" fmla="*/ 214009 w 428017"/>
              <a:gd name="connsiteY5" fmla="*/ 1449422 h 1731524"/>
              <a:gd name="connsiteX6" fmla="*/ 243192 w 428017"/>
              <a:gd name="connsiteY6" fmla="*/ 1400783 h 1731524"/>
              <a:gd name="connsiteX7" fmla="*/ 291830 w 428017"/>
              <a:gd name="connsiteY7" fmla="*/ 1284052 h 1731524"/>
              <a:gd name="connsiteX8" fmla="*/ 301558 w 428017"/>
              <a:gd name="connsiteY8" fmla="*/ 1245141 h 1731524"/>
              <a:gd name="connsiteX9" fmla="*/ 311285 w 428017"/>
              <a:gd name="connsiteY9" fmla="*/ 1215958 h 1731524"/>
              <a:gd name="connsiteX10" fmla="*/ 321013 w 428017"/>
              <a:gd name="connsiteY10" fmla="*/ 1157592 h 1731524"/>
              <a:gd name="connsiteX11" fmla="*/ 340468 w 428017"/>
              <a:gd name="connsiteY11" fmla="*/ 1070043 h 1731524"/>
              <a:gd name="connsiteX12" fmla="*/ 350196 w 428017"/>
              <a:gd name="connsiteY12" fmla="*/ 836579 h 1731524"/>
              <a:gd name="connsiteX13" fmla="*/ 359924 w 428017"/>
              <a:gd name="connsiteY13" fmla="*/ 184826 h 1731524"/>
              <a:gd name="connsiteX14" fmla="*/ 379379 w 428017"/>
              <a:gd name="connsiteY14" fmla="*/ 97277 h 1731524"/>
              <a:gd name="connsiteX15" fmla="*/ 398834 w 428017"/>
              <a:gd name="connsiteY15" fmla="*/ 38911 h 1731524"/>
              <a:gd name="connsiteX16" fmla="*/ 428017 w 428017"/>
              <a:gd name="connsiteY16" fmla="*/ 0 h 173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017" h="1731524">
                <a:moveTo>
                  <a:pt x="0" y="1731524"/>
                </a:moveTo>
                <a:cubicBezTo>
                  <a:pt x="110506" y="1657853"/>
                  <a:pt x="16896" y="1732290"/>
                  <a:pt x="87549" y="1643975"/>
                </a:cubicBezTo>
                <a:cubicBezTo>
                  <a:pt x="101872" y="1626071"/>
                  <a:pt x="136188" y="1595337"/>
                  <a:pt x="136188" y="1595337"/>
                </a:cubicBezTo>
                <a:cubicBezTo>
                  <a:pt x="139430" y="1585609"/>
                  <a:pt x="140935" y="1575117"/>
                  <a:pt x="145915" y="1566154"/>
                </a:cubicBezTo>
                <a:cubicBezTo>
                  <a:pt x="157270" y="1545714"/>
                  <a:pt x="177432" y="1529970"/>
                  <a:pt x="184826" y="1507788"/>
                </a:cubicBezTo>
                <a:cubicBezTo>
                  <a:pt x="209278" y="1434435"/>
                  <a:pt x="176294" y="1524852"/>
                  <a:pt x="214009" y="1449422"/>
                </a:cubicBezTo>
                <a:cubicBezTo>
                  <a:pt x="239265" y="1398910"/>
                  <a:pt x="205192" y="1438785"/>
                  <a:pt x="243192" y="1400783"/>
                </a:cubicBezTo>
                <a:cubicBezTo>
                  <a:pt x="266579" y="1307233"/>
                  <a:pt x="246604" y="1344353"/>
                  <a:pt x="291830" y="1284052"/>
                </a:cubicBezTo>
                <a:cubicBezTo>
                  <a:pt x="295073" y="1271082"/>
                  <a:pt x="297885" y="1257996"/>
                  <a:pt x="301558" y="1245141"/>
                </a:cubicBezTo>
                <a:cubicBezTo>
                  <a:pt x="304375" y="1235282"/>
                  <a:pt x="309061" y="1225968"/>
                  <a:pt x="311285" y="1215958"/>
                </a:cubicBezTo>
                <a:cubicBezTo>
                  <a:pt x="315564" y="1196704"/>
                  <a:pt x="317485" y="1176998"/>
                  <a:pt x="321013" y="1157592"/>
                </a:cubicBezTo>
                <a:cubicBezTo>
                  <a:pt x="329245" y="1112318"/>
                  <a:pt x="330061" y="1111673"/>
                  <a:pt x="340468" y="1070043"/>
                </a:cubicBezTo>
                <a:cubicBezTo>
                  <a:pt x="343711" y="992222"/>
                  <a:pt x="348485" y="914449"/>
                  <a:pt x="350196" y="836579"/>
                </a:cubicBezTo>
                <a:cubicBezTo>
                  <a:pt x="354970" y="619356"/>
                  <a:pt x="353891" y="402017"/>
                  <a:pt x="359924" y="184826"/>
                </a:cubicBezTo>
                <a:cubicBezTo>
                  <a:pt x="360207" y="174620"/>
                  <a:pt x="375397" y="110550"/>
                  <a:pt x="379379" y="97277"/>
                </a:cubicBezTo>
                <a:cubicBezTo>
                  <a:pt x="385272" y="77634"/>
                  <a:pt x="384333" y="53412"/>
                  <a:pt x="398834" y="38911"/>
                </a:cubicBezTo>
                <a:cubicBezTo>
                  <a:pt x="423417" y="14329"/>
                  <a:pt x="414189" y="27659"/>
                  <a:pt x="428017" y="0"/>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309353" y="3278221"/>
            <a:ext cx="1400783" cy="136188"/>
          </a:xfrm>
          <a:custGeom>
            <a:avLst/>
            <a:gdLst>
              <a:gd name="connsiteX0" fmla="*/ 0 w 1400783"/>
              <a:gd name="connsiteY0" fmla="*/ 0 h 136188"/>
              <a:gd name="connsiteX1" fmla="*/ 97277 w 1400783"/>
              <a:gd name="connsiteY1" fmla="*/ 19456 h 136188"/>
              <a:gd name="connsiteX2" fmla="*/ 136187 w 1400783"/>
              <a:gd name="connsiteY2" fmla="*/ 38911 h 136188"/>
              <a:gd name="connsiteX3" fmla="*/ 184826 w 1400783"/>
              <a:gd name="connsiteY3" fmla="*/ 48639 h 136188"/>
              <a:gd name="connsiteX4" fmla="*/ 223736 w 1400783"/>
              <a:gd name="connsiteY4" fmla="*/ 58366 h 136188"/>
              <a:gd name="connsiteX5" fmla="*/ 282102 w 1400783"/>
              <a:gd name="connsiteY5" fmla="*/ 68094 h 136188"/>
              <a:gd name="connsiteX6" fmla="*/ 311285 w 1400783"/>
              <a:gd name="connsiteY6" fmla="*/ 77822 h 136188"/>
              <a:gd name="connsiteX7" fmla="*/ 437745 w 1400783"/>
              <a:gd name="connsiteY7" fmla="*/ 97277 h 136188"/>
              <a:gd name="connsiteX8" fmla="*/ 476656 w 1400783"/>
              <a:gd name="connsiteY8" fmla="*/ 107005 h 136188"/>
              <a:gd name="connsiteX9" fmla="*/ 778213 w 1400783"/>
              <a:gd name="connsiteY9" fmla="*/ 126460 h 136188"/>
              <a:gd name="connsiteX10" fmla="*/ 856034 w 1400783"/>
              <a:gd name="connsiteY10" fmla="*/ 136188 h 136188"/>
              <a:gd name="connsiteX11" fmla="*/ 982494 w 1400783"/>
              <a:gd name="connsiteY11" fmla="*/ 126460 h 136188"/>
              <a:gd name="connsiteX12" fmla="*/ 1099226 w 1400783"/>
              <a:gd name="connsiteY12" fmla="*/ 107005 h 136188"/>
              <a:gd name="connsiteX13" fmla="*/ 1138136 w 1400783"/>
              <a:gd name="connsiteY13" fmla="*/ 97277 h 136188"/>
              <a:gd name="connsiteX14" fmla="*/ 1245141 w 1400783"/>
              <a:gd name="connsiteY14" fmla="*/ 68094 h 136188"/>
              <a:gd name="connsiteX15" fmla="*/ 1274324 w 1400783"/>
              <a:gd name="connsiteY15" fmla="*/ 48639 h 136188"/>
              <a:gd name="connsiteX16" fmla="*/ 1303507 w 1400783"/>
              <a:gd name="connsiteY16" fmla="*/ 38911 h 136188"/>
              <a:gd name="connsiteX17" fmla="*/ 1381328 w 1400783"/>
              <a:gd name="connsiteY17" fmla="*/ 19456 h 136188"/>
              <a:gd name="connsiteX18" fmla="*/ 1400783 w 1400783"/>
              <a:gd name="connsiteY18" fmla="*/ 9728 h 13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0783" h="136188">
                <a:moveTo>
                  <a:pt x="0" y="0"/>
                </a:moveTo>
                <a:cubicBezTo>
                  <a:pt x="40283" y="5755"/>
                  <a:pt x="63319" y="4903"/>
                  <a:pt x="97277" y="19456"/>
                </a:cubicBezTo>
                <a:cubicBezTo>
                  <a:pt x="110605" y="25168"/>
                  <a:pt x="122430" y="34325"/>
                  <a:pt x="136187" y="38911"/>
                </a:cubicBezTo>
                <a:cubicBezTo>
                  <a:pt x="151873" y="44140"/>
                  <a:pt x="168686" y="45052"/>
                  <a:pt x="184826" y="48639"/>
                </a:cubicBezTo>
                <a:cubicBezTo>
                  <a:pt x="197877" y="51539"/>
                  <a:pt x="210626" y="55744"/>
                  <a:pt x="223736" y="58366"/>
                </a:cubicBezTo>
                <a:cubicBezTo>
                  <a:pt x="243077" y="62234"/>
                  <a:pt x="262848" y="63815"/>
                  <a:pt x="282102" y="68094"/>
                </a:cubicBezTo>
                <a:cubicBezTo>
                  <a:pt x="292112" y="70318"/>
                  <a:pt x="301275" y="75598"/>
                  <a:pt x="311285" y="77822"/>
                </a:cubicBezTo>
                <a:cubicBezTo>
                  <a:pt x="353575" y="87220"/>
                  <a:pt x="395105" y="89524"/>
                  <a:pt x="437745" y="97277"/>
                </a:cubicBezTo>
                <a:cubicBezTo>
                  <a:pt x="450899" y="99669"/>
                  <a:pt x="463378" y="105443"/>
                  <a:pt x="476656" y="107005"/>
                </a:cubicBezTo>
                <a:cubicBezTo>
                  <a:pt x="540215" y="114482"/>
                  <a:pt x="728460" y="123696"/>
                  <a:pt x="778213" y="126460"/>
                </a:cubicBezTo>
                <a:cubicBezTo>
                  <a:pt x="804153" y="129703"/>
                  <a:pt x="829892" y="136188"/>
                  <a:pt x="856034" y="136188"/>
                </a:cubicBezTo>
                <a:cubicBezTo>
                  <a:pt x="898312" y="136188"/>
                  <a:pt x="940426" y="130667"/>
                  <a:pt x="982494" y="126460"/>
                </a:cubicBezTo>
                <a:cubicBezTo>
                  <a:pt x="1019392" y="122770"/>
                  <a:pt x="1062403" y="115188"/>
                  <a:pt x="1099226" y="107005"/>
                </a:cubicBezTo>
                <a:cubicBezTo>
                  <a:pt x="1112277" y="104105"/>
                  <a:pt x="1125085" y="100177"/>
                  <a:pt x="1138136" y="97277"/>
                </a:cubicBezTo>
                <a:cubicBezTo>
                  <a:pt x="1165544" y="91186"/>
                  <a:pt x="1222365" y="83278"/>
                  <a:pt x="1245141" y="68094"/>
                </a:cubicBezTo>
                <a:cubicBezTo>
                  <a:pt x="1254869" y="61609"/>
                  <a:pt x="1263867" y="53867"/>
                  <a:pt x="1274324" y="48639"/>
                </a:cubicBezTo>
                <a:cubicBezTo>
                  <a:pt x="1283495" y="44053"/>
                  <a:pt x="1293614" y="41609"/>
                  <a:pt x="1303507" y="38911"/>
                </a:cubicBezTo>
                <a:cubicBezTo>
                  <a:pt x="1329303" y="31876"/>
                  <a:pt x="1357412" y="31414"/>
                  <a:pt x="1381328" y="19456"/>
                </a:cubicBezTo>
                <a:lnTo>
                  <a:pt x="1400783" y="9728"/>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311302" y="3424136"/>
            <a:ext cx="506162" cy="622570"/>
          </a:xfrm>
          <a:custGeom>
            <a:avLst/>
            <a:gdLst>
              <a:gd name="connsiteX0" fmla="*/ 0 w 506162"/>
              <a:gd name="connsiteY0" fmla="*/ 0 h 622570"/>
              <a:gd name="connsiteX1" fmla="*/ 48638 w 506162"/>
              <a:gd name="connsiteY1" fmla="*/ 29183 h 622570"/>
              <a:gd name="connsiteX2" fmla="*/ 87549 w 506162"/>
              <a:gd name="connsiteY2" fmla="*/ 68094 h 622570"/>
              <a:gd name="connsiteX3" fmla="*/ 116732 w 506162"/>
              <a:gd name="connsiteY3" fmla="*/ 87549 h 622570"/>
              <a:gd name="connsiteX4" fmla="*/ 165370 w 506162"/>
              <a:gd name="connsiteY4" fmla="*/ 126460 h 622570"/>
              <a:gd name="connsiteX5" fmla="*/ 184826 w 506162"/>
              <a:gd name="connsiteY5" fmla="*/ 155643 h 622570"/>
              <a:gd name="connsiteX6" fmla="*/ 243192 w 506162"/>
              <a:gd name="connsiteY6" fmla="*/ 214009 h 622570"/>
              <a:gd name="connsiteX7" fmla="*/ 291830 w 506162"/>
              <a:gd name="connsiteY7" fmla="*/ 262647 h 622570"/>
              <a:gd name="connsiteX8" fmla="*/ 330741 w 506162"/>
              <a:gd name="connsiteY8" fmla="*/ 321013 h 622570"/>
              <a:gd name="connsiteX9" fmla="*/ 359924 w 506162"/>
              <a:gd name="connsiteY9" fmla="*/ 369651 h 622570"/>
              <a:gd name="connsiteX10" fmla="*/ 389107 w 506162"/>
              <a:gd name="connsiteY10" fmla="*/ 418290 h 622570"/>
              <a:gd name="connsiteX11" fmla="*/ 447472 w 506162"/>
              <a:gd name="connsiteY11" fmla="*/ 496111 h 622570"/>
              <a:gd name="connsiteX12" fmla="*/ 496111 w 506162"/>
              <a:gd name="connsiteY12" fmla="*/ 564204 h 622570"/>
              <a:gd name="connsiteX13" fmla="*/ 505838 w 506162"/>
              <a:gd name="connsiteY13" fmla="*/ 622570 h 62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162" h="622570">
                <a:moveTo>
                  <a:pt x="0" y="0"/>
                </a:moveTo>
                <a:cubicBezTo>
                  <a:pt x="16213" y="9728"/>
                  <a:pt x="33714" y="17575"/>
                  <a:pt x="48638" y="29183"/>
                </a:cubicBezTo>
                <a:cubicBezTo>
                  <a:pt x="63117" y="40444"/>
                  <a:pt x="72287" y="57919"/>
                  <a:pt x="87549" y="68094"/>
                </a:cubicBezTo>
                <a:lnTo>
                  <a:pt x="116732" y="87549"/>
                </a:lnTo>
                <a:cubicBezTo>
                  <a:pt x="172485" y="171180"/>
                  <a:pt x="98248" y="72763"/>
                  <a:pt x="165370" y="126460"/>
                </a:cubicBezTo>
                <a:cubicBezTo>
                  <a:pt x="174499" y="133763"/>
                  <a:pt x="177059" y="146905"/>
                  <a:pt x="184826" y="155643"/>
                </a:cubicBezTo>
                <a:cubicBezTo>
                  <a:pt x="203105" y="176207"/>
                  <a:pt x="227930" y="191116"/>
                  <a:pt x="243192" y="214009"/>
                </a:cubicBezTo>
                <a:cubicBezTo>
                  <a:pt x="269132" y="252920"/>
                  <a:pt x="252919" y="236707"/>
                  <a:pt x="291830" y="262647"/>
                </a:cubicBezTo>
                <a:cubicBezTo>
                  <a:pt x="314962" y="332040"/>
                  <a:pt x="282161" y="248142"/>
                  <a:pt x="330741" y="321013"/>
                </a:cubicBezTo>
                <a:cubicBezTo>
                  <a:pt x="381248" y="396775"/>
                  <a:pt x="299336" y="309066"/>
                  <a:pt x="359924" y="369651"/>
                </a:cubicBezTo>
                <a:cubicBezTo>
                  <a:pt x="378522" y="425448"/>
                  <a:pt x="357060" y="375561"/>
                  <a:pt x="389107" y="418290"/>
                </a:cubicBezTo>
                <a:cubicBezTo>
                  <a:pt x="455108" y="506290"/>
                  <a:pt x="402853" y="451490"/>
                  <a:pt x="447472" y="496111"/>
                </a:cubicBezTo>
                <a:cubicBezTo>
                  <a:pt x="470171" y="564205"/>
                  <a:pt x="447472" y="547992"/>
                  <a:pt x="496111" y="564204"/>
                </a:cubicBezTo>
                <a:cubicBezTo>
                  <a:pt x="508914" y="602616"/>
                  <a:pt x="505838" y="583133"/>
                  <a:pt x="505838" y="622570"/>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5112" y="3093555"/>
            <a:ext cx="407484" cy="307777"/>
          </a:xfrm>
          <a:prstGeom prst="rect">
            <a:avLst/>
          </a:prstGeom>
          <a:noFill/>
        </p:spPr>
        <p:txBody>
          <a:bodyPr wrap="none" rtlCol="0">
            <a:spAutoFit/>
          </a:bodyPr>
          <a:lstStyle/>
          <a:p>
            <a:r>
              <a:rPr lang="en-US" sz="1400" b="1" dirty="0"/>
              <a:t>AD</a:t>
            </a:r>
          </a:p>
        </p:txBody>
      </p:sp>
    </p:spTree>
    <p:extLst>
      <p:ext uri="{BB962C8B-B14F-4D97-AF65-F5344CB8AC3E}">
        <p14:creationId xmlns:p14="http://schemas.microsoft.com/office/powerpoint/2010/main" val="195258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a:hlinkClick r:id="rId3"/>
              </a:rPr>
              <a:t>Slide 0028: lung</a:t>
            </a:r>
            <a:endParaRPr lang="en-US" dirty="0"/>
          </a:p>
        </p:txBody>
      </p:sp>
      <p:pic>
        <p:nvPicPr>
          <p:cNvPr id="13315" name="Snagit_PPT1B95"/>
          <p:cNvPicPr>
            <a:picLocks noChangeAspect="1"/>
          </p:cNvPicPr>
          <p:nvPr/>
        </p:nvPicPr>
        <p:blipFill>
          <a:blip r:embed="rId4">
            <a:lum bright="-20000" contrast="30000"/>
            <a:extLst>
              <a:ext uri="{28A0092B-C50C-407E-A947-70E740481C1C}">
                <a14:useLocalDpi xmlns:a14="http://schemas.microsoft.com/office/drawing/2010/main" val="0"/>
              </a:ext>
            </a:extLst>
          </a:blip>
          <a:srcRect/>
          <a:stretch>
            <a:fillRect/>
          </a:stretch>
        </p:blipFill>
        <p:spPr bwMode="auto">
          <a:xfrm>
            <a:off x="0" y="7254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5643563" y="4543425"/>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1?</a:t>
            </a:r>
          </a:p>
        </p:txBody>
      </p:sp>
      <p:sp>
        <p:nvSpPr>
          <p:cNvPr id="13317" name="TextBox 13"/>
          <p:cNvSpPr txBox="1">
            <a:spLocks noChangeArrowheads="1"/>
          </p:cNvSpPr>
          <p:nvPr/>
        </p:nvSpPr>
        <p:spPr bwMode="auto">
          <a:xfrm>
            <a:off x="4191000" y="5114925"/>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2?</a:t>
            </a:r>
          </a:p>
        </p:txBody>
      </p:sp>
      <p:sp>
        <p:nvSpPr>
          <p:cNvPr id="13318" name="TextBox 14"/>
          <p:cNvSpPr txBox="1">
            <a:spLocks noChangeArrowheads="1"/>
          </p:cNvSpPr>
          <p:nvPr/>
        </p:nvSpPr>
        <p:spPr bwMode="auto">
          <a:xfrm>
            <a:off x="4157663" y="5403850"/>
            <a:ext cx="334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3?</a:t>
            </a:r>
          </a:p>
        </p:txBody>
      </p:sp>
      <p:sp>
        <p:nvSpPr>
          <p:cNvPr id="13319" name="TextBox 9"/>
          <p:cNvSpPr txBox="1">
            <a:spLocks noChangeArrowheads="1"/>
          </p:cNvSpPr>
          <p:nvPr/>
        </p:nvSpPr>
        <p:spPr bwMode="auto">
          <a:xfrm>
            <a:off x="5476875" y="3924300"/>
            <a:ext cx="333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a:t>4?</a:t>
            </a:r>
          </a:p>
        </p:txBody>
      </p:sp>
      <p:cxnSp>
        <p:nvCxnSpPr>
          <p:cNvPr id="4" name="Straight Connector 3"/>
          <p:cNvCxnSpPr/>
          <p:nvPr/>
        </p:nvCxnSpPr>
        <p:spPr>
          <a:xfrm>
            <a:off x="4991100" y="3571875"/>
            <a:ext cx="4572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21" name="TextBox 11"/>
          <p:cNvSpPr txBox="1">
            <a:spLocks noChangeArrowheads="1"/>
          </p:cNvSpPr>
          <p:nvPr/>
        </p:nvSpPr>
        <p:spPr bwMode="auto">
          <a:xfrm>
            <a:off x="4743450" y="3390900"/>
            <a:ext cx="333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a:t>5?</a:t>
            </a:r>
          </a:p>
        </p:txBody>
      </p:sp>
      <p:sp>
        <p:nvSpPr>
          <p:cNvPr id="13322" name="TextBox 12"/>
          <p:cNvSpPr txBox="1">
            <a:spLocks noChangeArrowheads="1"/>
          </p:cNvSpPr>
          <p:nvPr/>
        </p:nvSpPr>
        <p:spPr bwMode="auto">
          <a:xfrm>
            <a:off x="3648075" y="4876800"/>
            <a:ext cx="333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a:t>6?</a:t>
            </a:r>
          </a:p>
        </p:txBody>
      </p:sp>
      <p:sp>
        <p:nvSpPr>
          <p:cNvPr id="13323" name="TextBox 17"/>
          <p:cNvSpPr txBox="1">
            <a:spLocks noChangeArrowheads="1"/>
          </p:cNvSpPr>
          <p:nvPr/>
        </p:nvSpPr>
        <p:spPr bwMode="auto">
          <a:xfrm>
            <a:off x="4255796" y="4062799"/>
            <a:ext cx="4275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a:t>PV*</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n-US"/>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l="1576" t="10027" r="1083" b="1170"/>
          <a:stretch>
            <a:fillRect/>
          </a:stretch>
        </p:blipFill>
        <p:spPr bwMode="auto">
          <a:xfrm>
            <a:off x="28575" y="565150"/>
            <a:ext cx="9115425"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8"/>
          <p:cNvSpPr txBox="1">
            <a:spLocks/>
          </p:cNvSpPr>
          <p:nvPr/>
        </p:nvSpPr>
        <p:spPr bwMode="auto">
          <a:xfrm>
            <a:off x="457200" y="0"/>
            <a:ext cx="82296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82500" lnSpcReduction="200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en-US" dirty="0">
                <a:hlinkClick r:id="rId3"/>
              </a:rPr>
              <a:t>Slide 0028: lung</a:t>
            </a:r>
            <a:endParaRPr lang="en-US" dirty="0"/>
          </a:p>
        </p:txBody>
      </p:sp>
      <p:sp>
        <p:nvSpPr>
          <p:cNvPr id="14341" name="TextBox 2"/>
          <p:cNvSpPr txBox="1">
            <a:spLocks noChangeArrowheads="1"/>
          </p:cNvSpPr>
          <p:nvPr/>
        </p:nvSpPr>
        <p:spPr bwMode="auto">
          <a:xfrm>
            <a:off x="2949575" y="3389313"/>
            <a:ext cx="24734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1200" dirty="0"/>
              <a:t>surrounding tissue?</a:t>
            </a:r>
          </a:p>
          <a:p>
            <a:pPr eaLnBrk="1" hangingPunct="1">
              <a:buFont typeface="Arial" charset="0"/>
              <a:buChar char="•"/>
            </a:pPr>
            <a:r>
              <a:rPr lang="en-US" sz="1200" dirty="0"/>
              <a:t>epithelium – simple? goblet cells?</a:t>
            </a:r>
          </a:p>
          <a:p>
            <a:pPr eaLnBrk="1" hangingPunct="1">
              <a:buFont typeface="Arial" charset="0"/>
              <a:buChar char="•"/>
            </a:pPr>
            <a:r>
              <a:rPr lang="en-US" sz="1200" dirty="0"/>
              <a:t>cartilage?</a:t>
            </a:r>
          </a:p>
          <a:p>
            <a:pPr eaLnBrk="1" hangingPunct="1">
              <a:buFont typeface="Arial" charset="0"/>
              <a:buChar char="•"/>
            </a:pPr>
            <a:r>
              <a:rPr lang="en-US" sz="1200" dirty="0"/>
              <a:t>smooth muscle? Arrangement?</a:t>
            </a:r>
          </a:p>
          <a:p>
            <a:pPr eaLnBrk="1" hangingPunct="1">
              <a:buFont typeface="Arial" charset="0"/>
              <a:buChar char="•"/>
            </a:pPr>
            <a:r>
              <a:rPr lang="en-US" sz="1200" dirty="0"/>
              <a:t>glands?</a:t>
            </a:r>
          </a:p>
        </p:txBody>
      </p:sp>
      <p:sp>
        <p:nvSpPr>
          <p:cNvPr id="14342" name="TextBox 4"/>
          <p:cNvSpPr txBox="1">
            <a:spLocks noChangeArrowheads="1"/>
          </p:cNvSpPr>
          <p:nvPr/>
        </p:nvSpPr>
        <p:spPr bwMode="auto">
          <a:xfrm>
            <a:off x="3886200" y="2895600"/>
            <a:ext cx="40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742950"/>
          </a:xfrm>
        </p:spPr>
        <p:txBody>
          <a:bodyPr/>
          <a:lstStyle/>
          <a:p>
            <a:pPr eaLnBrk="1" hangingPunct="1"/>
            <a:r>
              <a:rPr lang="en-US" dirty="0">
                <a:hlinkClick r:id="rId2"/>
              </a:rPr>
              <a:t>Slide 0028</a:t>
            </a:r>
            <a:endParaRPr lang="en-US" dirty="0"/>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l="1218" t="10657" r="916" b="1640"/>
          <a:stretch>
            <a:fillRect/>
          </a:stretch>
        </p:blipFill>
        <p:spPr bwMode="auto">
          <a:xfrm>
            <a:off x="0" y="742950"/>
            <a:ext cx="9172575"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Box 2"/>
          <p:cNvSpPr txBox="1">
            <a:spLocks noChangeArrowheads="1"/>
          </p:cNvSpPr>
          <p:nvPr/>
        </p:nvSpPr>
        <p:spPr bwMode="auto">
          <a:xfrm>
            <a:off x="5181600" y="2362200"/>
            <a:ext cx="40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2?</a:t>
            </a:r>
          </a:p>
        </p:txBody>
      </p:sp>
      <p:sp>
        <p:nvSpPr>
          <p:cNvPr id="15365" name="TextBox 4"/>
          <p:cNvSpPr txBox="1">
            <a:spLocks noChangeArrowheads="1"/>
          </p:cNvSpPr>
          <p:nvPr/>
        </p:nvSpPr>
        <p:spPr bwMode="auto">
          <a:xfrm>
            <a:off x="4791075" y="4506913"/>
            <a:ext cx="409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3?</a:t>
            </a:r>
          </a:p>
        </p:txBody>
      </p:sp>
      <p:sp>
        <p:nvSpPr>
          <p:cNvPr id="4" name="Rectangle 3"/>
          <p:cNvSpPr/>
          <p:nvPr/>
        </p:nvSpPr>
        <p:spPr>
          <a:xfrm>
            <a:off x="3676650" y="4629150"/>
            <a:ext cx="304800" cy="260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742950"/>
          </a:xfrm>
        </p:spPr>
        <p:txBody>
          <a:bodyPr/>
          <a:lstStyle/>
          <a:p>
            <a:pPr eaLnBrk="1" hangingPunct="1"/>
            <a:r>
              <a:rPr lang="en-US" dirty="0">
                <a:hlinkClick r:id="rId2"/>
              </a:rPr>
              <a:t>Slide 0028</a:t>
            </a:r>
            <a:endParaRPr lang="en-US" dirty="0"/>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l="1225" t="10686" r="1123" b="1370"/>
          <a:stretch>
            <a:fillRect/>
          </a:stretch>
        </p:blipFill>
        <p:spPr bwMode="auto">
          <a:xfrm>
            <a:off x="0" y="742950"/>
            <a:ext cx="9115425"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Box 1"/>
          <p:cNvSpPr txBox="1">
            <a:spLocks noChangeArrowheads="1"/>
          </p:cNvSpPr>
          <p:nvPr/>
        </p:nvSpPr>
        <p:spPr bwMode="auto">
          <a:xfrm>
            <a:off x="1600200" y="3124200"/>
            <a:ext cx="40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5?</a:t>
            </a:r>
          </a:p>
        </p:txBody>
      </p:sp>
      <p:sp>
        <p:nvSpPr>
          <p:cNvPr id="16389" name="TextBox 2"/>
          <p:cNvSpPr txBox="1">
            <a:spLocks noChangeArrowheads="1"/>
          </p:cNvSpPr>
          <p:nvPr/>
        </p:nvSpPr>
        <p:spPr bwMode="auto">
          <a:xfrm>
            <a:off x="5715000" y="3615531"/>
            <a:ext cx="40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4?</a:t>
            </a:r>
          </a:p>
        </p:txBody>
      </p:sp>
      <p:cxnSp>
        <p:nvCxnSpPr>
          <p:cNvPr id="3" name="Straight Arrow Connector 2"/>
          <p:cNvCxnSpPr/>
          <p:nvPr/>
        </p:nvCxnSpPr>
        <p:spPr>
          <a:xfrm>
            <a:off x="7391400" y="3613944"/>
            <a:ext cx="152400" cy="7294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286500" y="3360499"/>
            <a:ext cx="1433341" cy="307777"/>
          </a:xfrm>
          <a:prstGeom prst="rect">
            <a:avLst/>
          </a:prstGeom>
          <a:noFill/>
        </p:spPr>
        <p:txBody>
          <a:bodyPr wrap="none" rtlCol="0">
            <a:spAutoFit/>
          </a:bodyPr>
          <a:lstStyle/>
          <a:p>
            <a:r>
              <a:rPr lang="en-US" sz="1400" dirty="0"/>
              <a:t>hint: what’s this?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714375"/>
          </a:xfrm>
        </p:spPr>
        <p:txBody>
          <a:bodyPr/>
          <a:lstStyle/>
          <a:p>
            <a:pPr eaLnBrk="1" hangingPunct="1"/>
            <a:r>
              <a:rPr lang="en-US" dirty="0">
                <a:hlinkClick r:id="rId2"/>
              </a:rPr>
              <a:t>Slide 0028</a:t>
            </a:r>
            <a:endParaRPr lang="en-US" dirty="0"/>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l="1016" t="10246" r="1016" b="1639"/>
          <a:stretch>
            <a:fillRect/>
          </a:stretch>
        </p:blipFill>
        <p:spPr bwMode="auto">
          <a:xfrm>
            <a:off x="0" y="714375"/>
            <a:ext cx="91821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2"/>
          <p:cNvSpPr txBox="1">
            <a:spLocks noChangeArrowheads="1"/>
          </p:cNvSpPr>
          <p:nvPr/>
        </p:nvSpPr>
        <p:spPr bwMode="auto">
          <a:xfrm>
            <a:off x="4772025" y="4419600"/>
            <a:ext cx="40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a:t>Slide 0028: lung</a:t>
            </a:r>
          </a:p>
        </p:txBody>
      </p:sp>
      <p:pic>
        <p:nvPicPr>
          <p:cNvPr id="18435" name="Snagit_PPT2141"/>
          <p:cNvPicPr>
            <a:picLocks noChangeAspect="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36513" y="7508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2454275" y="3571875"/>
            <a:ext cx="4572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37" name="TextBox 5"/>
          <p:cNvSpPr txBox="1">
            <a:spLocks noChangeArrowheads="1"/>
          </p:cNvSpPr>
          <p:nvPr/>
        </p:nvSpPr>
        <p:spPr bwMode="auto">
          <a:xfrm>
            <a:off x="2828925" y="3363913"/>
            <a:ext cx="101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mast cell</a:t>
            </a:r>
          </a:p>
        </p:txBody>
      </p:sp>
      <p:cxnSp>
        <p:nvCxnSpPr>
          <p:cNvPr id="13" name="Straight Arrow Connector 12"/>
          <p:cNvCxnSpPr/>
          <p:nvPr/>
        </p:nvCxnSpPr>
        <p:spPr>
          <a:xfrm flipH="1">
            <a:off x="2479675" y="4332288"/>
            <a:ext cx="381000" cy="6699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39" name="TextBox 17"/>
          <p:cNvSpPr txBox="1">
            <a:spLocks noChangeArrowheads="1"/>
          </p:cNvSpPr>
          <p:nvPr/>
        </p:nvSpPr>
        <p:spPr bwMode="auto">
          <a:xfrm>
            <a:off x="2667000" y="3994150"/>
            <a:ext cx="123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type II cells</a:t>
            </a:r>
          </a:p>
        </p:txBody>
      </p:sp>
      <p:cxnSp>
        <p:nvCxnSpPr>
          <p:cNvPr id="22" name="Straight Arrow Connector 21"/>
          <p:cNvCxnSpPr/>
          <p:nvPr/>
        </p:nvCxnSpPr>
        <p:spPr>
          <a:xfrm flipH="1">
            <a:off x="2660650" y="4364038"/>
            <a:ext cx="200025" cy="10953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971800" y="5257800"/>
            <a:ext cx="31115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2" name="TextBox 26"/>
          <p:cNvSpPr txBox="1">
            <a:spLocks noChangeArrowheads="1"/>
          </p:cNvSpPr>
          <p:nvPr/>
        </p:nvSpPr>
        <p:spPr bwMode="auto">
          <a:xfrm>
            <a:off x="3048000" y="4953000"/>
            <a:ext cx="108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type I cell</a:t>
            </a:r>
          </a:p>
        </p:txBody>
      </p:sp>
      <p:cxnSp>
        <p:nvCxnSpPr>
          <p:cNvPr id="29" name="Straight Arrow Connector 28"/>
          <p:cNvCxnSpPr/>
          <p:nvPr/>
        </p:nvCxnSpPr>
        <p:spPr>
          <a:xfrm flipH="1" flipV="1">
            <a:off x="4302125" y="5735638"/>
            <a:ext cx="265113"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4" name="TextBox 29"/>
          <p:cNvSpPr txBox="1">
            <a:spLocks noChangeArrowheads="1"/>
          </p:cNvSpPr>
          <p:nvPr/>
        </p:nvSpPr>
        <p:spPr bwMode="auto">
          <a:xfrm>
            <a:off x="4419600" y="60960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endothelial cell</a:t>
            </a:r>
          </a:p>
        </p:txBody>
      </p:sp>
      <p:cxnSp>
        <p:nvCxnSpPr>
          <p:cNvPr id="31" name="Straight Arrow Connector 30"/>
          <p:cNvCxnSpPr/>
          <p:nvPr/>
        </p:nvCxnSpPr>
        <p:spPr>
          <a:xfrm flipH="1" flipV="1">
            <a:off x="5632450" y="4832350"/>
            <a:ext cx="265113"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6" name="TextBox 31"/>
          <p:cNvSpPr txBox="1">
            <a:spLocks noChangeArrowheads="1"/>
          </p:cNvSpPr>
          <p:nvPr/>
        </p:nvSpPr>
        <p:spPr bwMode="auto">
          <a:xfrm>
            <a:off x="5749925" y="5192713"/>
            <a:ext cx="1620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endothelial cell</a:t>
            </a:r>
          </a:p>
        </p:txBody>
      </p:sp>
      <p:cxnSp>
        <p:nvCxnSpPr>
          <p:cNvPr id="33" name="Straight Arrow Connector 32"/>
          <p:cNvCxnSpPr/>
          <p:nvPr/>
        </p:nvCxnSpPr>
        <p:spPr>
          <a:xfrm>
            <a:off x="7142163" y="2351088"/>
            <a:ext cx="0" cy="12303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8" name="TextBox 33"/>
          <p:cNvSpPr txBox="1">
            <a:spLocks noChangeArrowheads="1"/>
          </p:cNvSpPr>
          <p:nvPr/>
        </p:nvSpPr>
        <p:spPr bwMode="auto">
          <a:xfrm>
            <a:off x="6303963" y="2041525"/>
            <a:ext cx="108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type I cell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685800" y="152400"/>
            <a:ext cx="2286000" cy="792163"/>
          </a:xfrm>
        </p:spPr>
        <p:txBody>
          <a:bodyPr/>
          <a:lstStyle/>
          <a:p>
            <a:pPr eaLnBrk="1" hangingPunct="1"/>
            <a:r>
              <a:rPr lang="en-US" sz="2000" b="1">
                <a:solidFill>
                  <a:schemeClr val="accent2"/>
                </a:solidFill>
                <a:latin typeface="Arial Unicode MS" pitchFamily="34" charset="-128"/>
              </a:rPr>
              <a:t>#307 Larynx</a:t>
            </a:r>
          </a:p>
        </p:txBody>
      </p:sp>
      <p:pic>
        <p:nvPicPr>
          <p:cNvPr id="3075" name="Picture 7" descr="larynx125-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0" y="1690688"/>
            <a:ext cx="1895475" cy="5014912"/>
          </a:xfrm>
        </p:spPr>
      </p:pic>
      <p:pic>
        <p:nvPicPr>
          <p:cNvPr id="3076" name="Picture 10" descr="LarynClemFrontN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5000" t="4137" r="2499" b="6847"/>
          <a:stretch>
            <a:fillRect/>
          </a:stretch>
        </p:blipFill>
        <p:spPr>
          <a:xfrm>
            <a:off x="0" y="1016000"/>
            <a:ext cx="6477000" cy="5689600"/>
          </a:xfrm>
        </p:spPr>
      </p:pic>
      <p:sp>
        <p:nvSpPr>
          <p:cNvPr id="3077" name="Line 11"/>
          <p:cNvSpPr>
            <a:spLocks noChangeShapeType="1"/>
          </p:cNvSpPr>
          <p:nvPr/>
        </p:nvSpPr>
        <p:spPr bwMode="auto">
          <a:xfrm>
            <a:off x="5943600" y="3124200"/>
            <a:ext cx="121920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 name="Line 12"/>
          <p:cNvSpPr>
            <a:spLocks noChangeShapeType="1"/>
          </p:cNvSpPr>
          <p:nvPr/>
        </p:nvSpPr>
        <p:spPr bwMode="auto">
          <a:xfrm>
            <a:off x="5791200" y="3429000"/>
            <a:ext cx="1295400" cy="762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 name="Line 13"/>
          <p:cNvSpPr>
            <a:spLocks noChangeShapeType="1"/>
          </p:cNvSpPr>
          <p:nvPr/>
        </p:nvSpPr>
        <p:spPr bwMode="auto">
          <a:xfrm flipV="1">
            <a:off x="6400800" y="3886200"/>
            <a:ext cx="838200" cy="9144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 name="Text Box 14"/>
          <p:cNvSpPr txBox="1">
            <a:spLocks noChangeArrowheads="1"/>
          </p:cNvSpPr>
          <p:nvPr/>
        </p:nvSpPr>
        <p:spPr bwMode="auto">
          <a:xfrm>
            <a:off x="5029200" y="21336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000" b="1">
                <a:latin typeface="Arial Unicode MS" pitchFamily="34" charset="-128"/>
              </a:rPr>
              <a:t>Thyroid cartilage</a:t>
            </a:r>
          </a:p>
        </p:txBody>
      </p:sp>
      <p:sp>
        <p:nvSpPr>
          <p:cNvPr id="3081" name="Line 15"/>
          <p:cNvSpPr>
            <a:spLocks noChangeShapeType="1"/>
          </p:cNvSpPr>
          <p:nvPr/>
        </p:nvSpPr>
        <p:spPr bwMode="auto">
          <a:xfrm flipV="1">
            <a:off x="4495800" y="2286000"/>
            <a:ext cx="609600" cy="3810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2" name="Line 16"/>
          <p:cNvSpPr>
            <a:spLocks noChangeShapeType="1"/>
          </p:cNvSpPr>
          <p:nvPr/>
        </p:nvSpPr>
        <p:spPr bwMode="auto">
          <a:xfrm>
            <a:off x="6096000" y="2286000"/>
            <a:ext cx="1676400" cy="1524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83" name="Picture 18" descr="LarynxGraytop"/>
          <p:cNvPicPr>
            <a:picLocks noChangeAspect="1" noChangeArrowheads="1"/>
          </p:cNvPicPr>
          <p:nvPr/>
        </p:nvPicPr>
        <p:blipFill>
          <a:blip r:embed="rId4">
            <a:extLst>
              <a:ext uri="{28A0092B-C50C-407E-A947-70E740481C1C}">
                <a14:useLocalDpi xmlns:a14="http://schemas.microsoft.com/office/drawing/2010/main" val="0"/>
              </a:ext>
            </a:extLst>
          </a:blip>
          <a:srcRect l="3999" r="6000" b="7834"/>
          <a:stretch>
            <a:fillRect/>
          </a:stretch>
        </p:blipFill>
        <p:spPr bwMode="auto">
          <a:xfrm>
            <a:off x="5715000" y="0"/>
            <a:ext cx="3429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Line 19"/>
          <p:cNvSpPr>
            <a:spLocks noChangeShapeType="1"/>
          </p:cNvSpPr>
          <p:nvPr/>
        </p:nvSpPr>
        <p:spPr bwMode="auto">
          <a:xfrm flipH="1">
            <a:off x="7315200" y="3048000"/>
            <a:ext cx="838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85" name="Text Box 20"/>
          <p:cNvSpPr txBox="1">
            <a:spLocks noChangeArrowheads="1"/>
          </p:cNvSpPr>
          <p:nvPr/>
        </p:nvSpPr>
        <p:spPr bwMode="auto">
          <a:xfrm>
            <a:off x="8077200" y="28194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200" b="1">
                <a:latin typeface="Arial Unicode MS" pitchFamily="34" charset="-128"/>
              </a:rPr>
              <a:t>Laryngeal ventricle</a:t>
            </a:r>
          </a:p>
        </p:txBody>
      </p:sp>
      <p:sp>
        <p:nvSpPr>
          <p:cNvPr id="3086" name="Line 21"/>
          <p:cNvSpPr>
            <a:spLocks noChangeShapeType="1"/>
          </p:cNvSpPr>
          <p:nvPr/>
        </p:nvSpPr>
        <p:spPr bwMode="auto">
          <a:xfrm flipH="1">
            <a:off x="4495800" y="2286000"/>
            <a:ext cx="609600" cy="7620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7" name="Text Box 22"/>
          <p:cNvSpPr txBox="1">
            <a:spLocks noChangeArrowheads="1"/>
          </p:cNvSpPr>
          <p:nvPr/>
        </p:nvSpPr>
        <p:spPr bwMode="auto">
          <a:xfrm>
            <a:off x="152400" y="63246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400" b="1" i="1">
                <a:solidFill>
                  <a:schemeClr val="accent2"/>
                </a:solidFill>
                <a:latin typeface="Arial" charset="0"/>
              </a:rPr>
              <a:t>Clemente pl. 562</a:t>
            </a:r>
          </a:p>
        </p:txBody>
      </p:sp>
      <p:sp>
        <p:nvSpPr>
          <p:cNvPr id="3088" name="Text Box 23"/>
          <p:cNvSpPr txBox="1">
            <a:spLocks noChangeArrowheads="1"/>
          </p:cNvSpPr>
          <p:nvPr/>
        </p:nvSpPr>
        <p:spPr bwMode="auto">
          <a:xfrm>
            <a:off x="7772400" y="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400" b="1" i="1">
                <a:solidFill>
                  <a:schemeClr val="accent2"/>
                </a:solidFill>
                <a:latin typeface="Arial" charset="0"/>
              </a:rPr>
              <a:t>Gray’s p.956</a:t>
            </a:r>
          </a:p>
        </p:txBody>
      </p:sp>
      <p:sp>
        <p:nvSpPr>
          <p:cNvPr id="17" name="TextBox 16"/>
          <p:cNvSpPr txBox="1"/>
          <p:nvPr/>
        </p:nvSpPr>
        <p:spPr>
          <a:xfrm>
            <a:off x="0" y="6581001"/>
            <a:ext cx="3670492" cy="276999"/>
          </a:xfrm>
          <a:prstGeom prst="rect">
            <a:avLst/>
          </a:prstGeom>
          <a:noFill/>
        </p:spPr>
        <p:txBody>
          <a:bodyPr wrap="none" rtlCol="0">
            <a:spAutoFit/>
          </a:bodyPr>
          <a:lstStyle/>
          <a:p>
            <a:r>
              <a:rPr lang="en-US" sz="1200" i="1" dirty="0"/>
              <a:t>slide courtesy of Dr. Sun-Kee Kim, University of Michigan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2362200"/>
            <a:ext cx="8229600" cy="2057400"/>
          </a:xfrm>
        </p:spPr>
        <p:txBody>
          <a:bodyPr/>
          <a:lstStyle/>
          <a:p>
            <a:r>
              <a:rPr lang="en-US" dirty="0"/>
              <a:t>Respiratory System</a:t>
            </a:r>
            <a:br>
              <a:rPr lang="en-US" dirty="0"/>
            </a:br>
            <a:r>
              <a:rPr lang="en-US" dirty="0"/>
              <a:t>‘Extra Slides’ </a:t>
            </a:r>
            <a:br>
              <a:rPr lang="en-US" dirty="0"/>
            </a:br>
            <a:r>
              <a:rPr lang="en-US" dirty="0"/>
              <a:t>Orientation Images</a:t>
            </a:r>
          </a:p>
        </p:txBody>
      </p:sp>
    </p:spTree>
    <p:extLst>
      <p:ext uri="{BB962C8B-B14F-4D97-AF65-F5344CB8AC3E}">
        <p14:creationId xmlns:p14="http://schemas.microsoft.com/office/powerpoint/2010/main" val="3299886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40x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5438"/>
            <a:ext cx="91440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6"/>
          <p:cNvPicPr>
            <a:picLocks noChangeAspect="1" noChangeArrowheads="1"/>
          </p:cNvPicPr>
          <p:nvPr/>
        </p:nvPicPr>
        <p:blipFill>
          <a:blip r:embed="rId4">
            <a:extLst>
              <a:ext uri="{28A0092B-C50C-407E-A947-70E740481C1C}">
                <a14:useLocalDpi xmlns:a14="http://schemas.microsoft.com/office/drawing/2010/main" val="0"/>
              </a:ext>
            </a:extLst>
          </a:blip>
          <a:srcRect l="5081" t="10257" r="47499"/>
          <a:stretch>
            <a:fillRect/>
          </a:stretch>
        </p:blipFill>
        <p:spPr bwMode="auto">
          <a:xfrm>
            <a:off x="0" y="228600"/>
            <a:ext cx="2286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09365" y="0"/>
            <a:ext cx="2667000" cy="369332"/>
          </a:xfrm>
          <a:prstGeom prst="rect">
            <a:avLst/>
          </a:prstGeom>
          <a:noFill/>
        </p:spPr>
        <p:txBody>
          <a:bodyPr wrap="square">
            <a:spAutoFit/>
          </a:bodyPr>
          <a:lstStyle/>
          <a:p>
            <a:pPr>
              <a:defRPr/>
            </a:pPr>
            <a:r>
              <a:rPr lang="en-US" dirty="0">
                <a:solidFill>
                  <a:schemeClr val="accent2">
                    <a:lumMod val="50000"/>
                  </a:schemeClr>
                </a:solidFill>
                <a:latin typeface="Arial Unicode MS" pitchFamily="34" charset="-128"/>
                <a:ea typeface="Arial Unicode MS" pitchFamily="34" charset="-128"/>
                <a:cs typeface="Arial Unicode MS" pitchFamily="34" charset="-128"/>
                <a:hlinkClick r:id="rId5"/>
              </a:rPr>
              <a:t>UMich #40: Trachea</a:t>
            </a:r>
            <a:endParaRPr lang="en-US" dirty="0">
              <a:solidFill>
                <a:schemeClr val="accent2">
                  <a:lumMod val="50000"/>
                </a:schemeClr>
              </a:solidFill>
              <a:latin typeface="Arial Unicode MS" pitchFamily="34" charset="-128"/>
              <a:ea typeface="Arial Unicode MS" pitchFamily="34" charset="-128"/>
              <a:cs typeface="Arial Unicode MS" pitchFamily="34" charset="-128"/>
            </a:endParaRPr>
          </a:p>
        </p:txBody>
      </p:sp>
      <p:sp>
        <p:nvSpPr>
          <p:cNvPr id="7" name="TextBox 6"/>
          <p:cNvSpPr txBox="1"/>
          <p:nvPr/>
        </p:nvSpPr>
        <p:spPr>
          <a:xfrm>
            <a:off x="2133600" y="1295400"/>
            <a:ext cx="1600200" cy="517525"/>
          </a:xfrm>
          <a:prstGeom prst="rect">
            <a:avLst/>
          </a:prstGeom>
          <a:noFill/>
        </p:spPr>
        <p:txBody>
          <a:bodyPr>
            <a:spAutoFit/>
          </a:bodyPr>
          <a:lstStyle/>
          <a:p>
            <a:pPr>
              <a:defRPr/>
            </a:pPr>
            <a:r>
              <a:rPr lang="en-US" sz="1400" dirty="0">
                <a:solidFill>
                  <a:schemeClr val="accent6">
                    <a:lumMod val="50000"/>
                  </a:schemeClr>
                </a:solidFill>
                <a:cs typeface="+mn-cs"/>
              </a:rPr>
              <a:t>Respiratory epithelium</a:t>
            </a:r>
          </a:p>
        </p:txBody>
      </p:sp>
      <p:cxnSp>
        <p:nvCxnSpPr>
          <p:cNvPr id="9" name="Straight Arrow Connector 8"/>
          <p:cNvCxnSpPr/>
          <p:nvPr/>
        </p:nvCxnSpPr>
        <p:spPr bwMode="auto">
          <a:xfrm rot="5400000">
            <a:off x="2171701" y="2324100"/>
            <a:ext cx="1143000" cy="3175"/>
          </a:xfrm>
          <a:prstGeom prst="straightConnector1">
            <a:avLst/>
          </a:prstGeom>
          <a:solidFill>
            <a:schemeClr val="accent1"/>
          </a:solidFill>
          <a:ln w="9525" cap="flat" cmpd="sng" algn="ctr">
            <a:solidFill>
              <a:schemeClr val="accent6">
                <a:lumMod val="50000"/>
              </a:schemeClr>
            </a:solidFill>
            <a:prstDash val="solid"/>
            <a:round/>
            <a:headEnd type="none" w="med" len="med"/>
            <a:tailEnd type="arrow"/>
          </a:ln>
          <a:effectLst/>
        </p:spPr>
      </p:cxnSp>
      <p:sp>
        <p:nvSpPr>
          <p:cNvPr id="10" name="TextBox 9"/>
          <p:cNvSpPr txBox="1"/>
          <p:nvPr/>
        </p:nvSpPr>
        <p:spPr>
          <a:xfrm>
            <a:off x="3733800" y="838200"/>
            <a:ext cx="1524000" cy="517525"/>
          </a:xfrm>
          <a:prstGeom prst="rect">
            <a:avLst/>
          </a:prstGeom>
          <a:noFill/>
        </p:spPr>
        <p:txBody>
          <a:bodyPr>
            <a:spAutoFit/>
          </a:bodyPr>
          <a:lstStyle/>
          <a:p>
            <a:pPr>
              <a:defRPr/>
            </a:pPr>
            <a:r>
              <a:rPr lang="en-US" sz="1400" dirty="0">
                <a:solidFill>
                  <a:schemeClr val="accent6">
                    <a:lumMod val="50000"/>
                  </a:schemeClr>
                </a:solidFill>
                <a:cs typeface="+mn-cs"/>
              </a:rPr>
              <a:t>Basement membrane</a:t>
            </a:r>
          </a:p>
        </p:txBody>
      </p:sp>
      <p:cxnSp>
        <p:nvCxnSpPr>
          <p:cNvPr id="3080" name="Straight Arrow Connector 11"/>
          <p:cNvCxnSpPr>
            <a:cxnSpLocks noChangeShapeType="1"/>
          </p:cNvCxnSpPr>
          <p:nvPr/>
        </p:nvCxnSpPr>
        <p:spPr bwMode="auto">
          <a:xfrm rot="16200000" flipH="1">
            <a:off x="3848100" y="1714500"/>
            <a:ext cx="1524000" cy="6858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3081" name="TextBox 12"/>
          <p:cNvSpPr txBox="1">
            <a:spLocks noChangeArrowheads="1"/>
          </p:cNvSpPr>
          <p:nvPr/>
        </p:nvSpPr>
        <p:spPr bwMode="auto">
          <a:xfrm>
            <a:off x="5849470" y="4378885"/>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600" dirty="0">
                <a:ln>
                  <a:solidFill>
                    <a:schemeClr val="bg1"/>
                  </a:solidFill>
                </a:ln>
                <a:solidFill>
                  <a:srgbClr val="A50021"/>
                </a:solidFill>
              </a:rPr>
              <a:t>elastic fibers</a:t>
            </a:r>
          </a:p>
        </p:txBody>
      </p:sp>
      <p:cxnSp>
        <p:nvCxnSpPr>
          <p:cNvPr id="3082" name="Straight Arrow Connector 14"/>
          <p:cNvCxnSpPr>
            <a:cxnSpLocks noChangeShapeType="1"/>
          </p:cNvCxnSpPr>
          <p:nvPr/>
        </p:nvCxnSpPr>
        <p:spPr bwMode="auto">
          <a:xfrm rot="5400000" flipH="1" flipV="1">
            <a:off x="5600701" y="4229100"/>
            <a:ext cx="381000" cy="3175"/>
          </a:xfrm>
          <a:prstGeom prst="straightConnector1">
            <a:avLst/>
          </a:prstGeom>
          <a:noFill/>
          <a:ln w="9525" algn="ctr">
            <a:solidFill>
              <a:srgbClr val="A50021"/>
            </a:solidFill>
            <a:round/>
            <a:headEnd/>
            <a:tailEnd type="arrow" w="med" len="med"/>
          </a:ln>
          <a:extLst>
            <a:ext uri="{909E8E84-426E-40DD-AFC4-6F175D3DCCD1}">
              <a14:hiddenFill xmlns:a14="http://schemas.microsoft.com/office/drawing/2010/main">
                <a:noFill/>
              </a14:hiddenFill>
            </a:ext>
          </a:extLst>
        </p:spPr>
      </p:cxnSp>
      <p:cxnSp>
        <p:nvCxnSpPr>
          <p:cNvPr id="3083" name="Straight Arrow Connector 18"/>
          <p:cNvCxnSpPr>
            <a:cxnSpLocks noChangeShapeType="1"/>
          </p:cNvCxnSpPr>
          <p:nvPr/>
        </p:nvCxnSpPr>
        <p:spPr bwMode="auto">
          <a:xfrm rot="10800000">
            <a:off x="5486400" y="4191000"/>
            <a:ext cx="381000" cy="304800"/>
          </a:xfrm>
          <a:prstGeom prst="straightConnector1">
            <a:avLst/>
          </a:prstGeom>
          <a:noFill/>
          <a:ln w="9525" algn="ctr">
            <a:solidFill>
              <a:srgbClr val="A50021"/>
            </a:solidFill>
            <a:round/>
            <a:headEnd/>
            <a:tailEnd type="arrow" w="med" len="med"/>
          </a:ln>
          <a:extLst>
            <a:ext uri="{909E8E84-426E-40DD-AFC4-6F175D3DCCD1}">
              <a14:hiddenFill xmlns:a14="http://schemas.microsoft.com/office/drawing/2010/main">
                <a:noFill/>
              </a14:hiddenFill>
            </a:ext>
          </a:extLst>
        </p:spPr>
      </p:cxnSp>
      <p:cxnSp>
        <p:nvCxnSpPr>
          <p:cNvPr id="3084" name="Straight Arrow Connector 21"/>
          <p:cNvCxnSpPr>
            <a:cxnSpLocks noChangeShapeType="1"/>
          </p:cNvCxnSpPr>
          <p:nvPr/>
        </p:nvCxnSpPr>
        <p:spPr bwMode="auto">
          <a:xfrm flipH="1" flipV="1">
            <a:off x="4984377" y="4482355"/>
            <a:ext cx="865093" cy="13446"/>
          </a:xfrm>
          <a:prstGeom prst="straightConnector1">
            <a:avLst/>
          </a:prstGeom>
          <a:noFill/>
          <a:ln w="9525" algn="ctr">
            <a:solidFill>
              <a:srgbClr val="A50021"/>
            </a:solidFill>
            <a:round/>
            <a:headEnd/>
            <a:tailEnd type="arrow" w="med" len="med"/>
          </a:ln>
          <a:extLst>
            <a:ext uri="{909E8E84-426E-40DD-AFC4-6F175D3DCCD1}">
              <a14:hiddenFill xmlns:a14="http://schemas.microsoft.com/office/drawing/2010/main">
                <a:noFill/>
              </a14:hiddenFill>
            </a:ext>
          </a:extLst>
        </p:spPr>
      </p:cxnSp>
      <p:sp>
        <p:nvSpPr>
          <p:cNvPr id="13" name="TextBox 12"/>
          <p:cNvSpPr txBox="1"/>
          <p:nvPr/>
        </p:nvSpPr>
        <p:spPr>
          <a:xfrm>
            <a:off x="8855" y="6581001"/>
            <a:ext cx="3670492" cy="276999"/>
          </a:xfrm>
          <a:prstGeom prst="rect">
            <a:avLst/>
          </a:prstGeom>
          <a:noFill/>
        </p:spPr>
        <p:txBody>
          <a:bodyPr wrap="none" rtlCol="0">
            <a:spAutoFit/>
          </a:bodyPr>
          <a:lstStyle/>
          <a:p>
            <a:r>
              <a:rPr lang="en-US" sz="1200" i="1" dirty="0"/>
              <a:t>slide courtesy of Dr. Sun-Kee Kim, University of Michigan</a:t>
            </a:r>
          </a:p>
        </p:txBody>
      </p:sp>
      <p:sp>
        <p:nvSpPr>
          <p:cNvPr id="5" name="TextBox 4"/>
          <p:cNvSpPr txBox="1"/>
          <p:nvPr/>
        </p:nvSpPr>
        <p:spPr>
          <a:xfrm rot="18975046">
            <a:off x="8000082" y="5145985"/>
            <a:ext cx="639919" cy="338554"/>
          </a:xfrm>
          <a:prstGeom prst="rect">
            <a:avLst/>
          </a:prstGeom>
          <a:noFill/>
        </p:spPr>
        <p:txBody>
          <a:bodyPr wrap="none" rtlCol="0">
            <a:spAutoFit/>
          </a:bodyPr>
          <a:lstStyle/>
          <a:p>
            <a:r>
              <a:rPr lang="en-US" sz="1600" dirty="0"/>
              <a:t>gland</a:t>
            </a:r>
          </a:p>
        </p:txBody>
      </p:sp>
      <p:sp>
        <p:nvSpPr>
          <p:cNvPr id="8" name="TextBox 7"/>
          <p:cNvSpPr txBox="1"/>
          <p:nvPr/>
        </p:nvSpPr>
        <p:spPr>
          <a:xfrm rot="19869197">
            <a:off x="2871440" y="3668308"/>
            <a:ext cx="1437317" cy="338554"/>
          </a:xfrm>
          <a:prstGeom prst="rect">
            <a:avLst/>
          </a:prstGeom>
          <a:noFill/>
        </p:spPr>
        <p:txBody>
          <a:bodyPr wrap="none" rtlCol="0">
            <a:spAutoFit/>
          </a:bodyPr>
          <a:lstStyle/>
          <a:p>
            <a:r>
              <a:rPr lang="en-US" sz="1600" b="1" dirty="0">
                <a:ln>
                  <a:solidFill>
                    <a:schemeClr val="bg1"/>
                  </a:solidFill>
                </a:ln>
              </a:rPr>
              <a:t>lamina </a:t>
            </a:r>
            <a:r>
              <a:rPr lang="en-US" sz="1600" b="1" dirty="0" err="1">
                <a:ln>
                  <a:solidFill>
                    <a:schemeClr val="bg1"/>
                  </a:solidFill>
                </a:ln>
              </a:rPr>
              <a:t>propria</a:t>
            </a:r>
            <a:endParaRPr lang="en-US" sz="1600" b="1" dirty="0">
              <a:ln>
                <a:solidFill>
                  <a:schemeClr val="bg1"/>
                </a:solidFill>
              </a:ln>
            </a:endParaRPr>
          </a:p>
        </p:txBody>
      </p:sp>
      <p:sp>
        <p:nvSpPr>
          <p:cNvPr id="11" name="TextBox 10"/>
          <p:cNvSpPr txBox="1"/>
          <p:nvPr/>
        </p:nvSpPr>
        <p:spPr>
          <a:xfrm>
            <a:off x="7256930" y="2072900"/>
            <a:ext cx="554960" cy="338554"/>
          </a:xfrm>
          <a:prstGeom prst="rect">
            <a:avLst/>
          </a:prstGeom>
          <a:noFill/>
        </p:spPr>
        <p:txBody>
          <a:bodyPr wrap="none" rtlCol="0">
            <a:spAutoFit/>
          </a:bodyPr>
          <a:lstStyle/>
          <a:p>
            <a:r>
              <a:rPr lang="en-US" sz="1600" dirty="0"/>
              <a:t>duct</a:t>
            </a:r>
          </a:p>
        </p:txBody>
      </p:sp>
      <p:sp>
        <p:nvSpPr>
          <p:cNvPr id="22" name="TextBox 21"/>
          <p:cNvSpPr txBox="1"/>
          <p:nvPr/>
        </p:nvSpPr>
        <p:spPr>
          <a:xfrm>
            <a:off x="4358104" y="4069943"/>
            <a:ext cx="253596" cy="276999"/>
          </a:xfrm>
          <a:prstGeom prst="rect">
            <a:avLst/>
          </a:prstGeom>
          <a:noFill/>
        </p:spPr>
        <p:txBody>
          <a:bodyPr wrap="none" rtlCol="0">
            <a:spAutoFit/>
          </a:bodyPr>
          <a:lstStyle/>
          <a:p>
            <a:r>
              <a:rPr lang="en-US" sz="1200" dirty="0"/>
              <a:t>v</a:t>
            </a:r>
          </a:p>
        </p:txBody>
      </p:sp>
      <p:sp>
        <p:nvSpPr>
          <p:cNvPr id="23" name="TextBox 22"/>
          <p:cNvSpPr txBox="1"/>
          <p:nvPr/>
        </p:nvSpPr>
        <p:spPr>
          <a:xfrm>
            <a:off x="3995623" y="3927538"/>
            <a:ext cx="258404" cy="276999"/>
          </a:xfrm>
          <a:prstGeom prst="rect">
            <a:avLst/>
          </a:prstGeom>
          <a:noFill/>
        </p:spPr>
        <p:txBody>
          <a:bodyPr wrap="none" rtlCol="0">
            <a:spAutoFit/>
          </a:bodyPr>
          <a:lstStyle/>
          <a:p>
            <a:r>
              <a:rPr lang="en-US" sz="1200" dirty="0"/>
              <a:t>a</a:t>
            </a:r>
          </a:p>
        </p:txBody>
      </p:sp>
      <p:sp>
        <p:nvSpPr>
          <p:cNvPr id="24" name="TextBox 23"/>
          <p:cNvSpPr txBox="1"/>
          <p:nvPr/>
        </p:nvSpPr>
        <p:spPr>
          <a:xfrm>
            <a:off x="2794404" y="5419165"/>
            <a:ext cx="253596" cy="276999"/>
          </a:xfrm>
          <a:prstGeom prst="rect">
            <a:avLst/>
          </a:prstGeom>
          <a:noFill/>
        </p:spPr>
        <p:txBody>
          <a:bodyPr wrap="none" rtlCol="0">
            <a:spAutoFit/>
          </a:bodyPr>
          <a:lstStyle/>
          <a:p>
            <a:r>
              <a:rPr lang="en-US" sz="1200" dirty="0"/>
              <a:t>v</a:t>
            </a:r>
          </a:p>
        </p:txBody>
      </p:sp>
      <p:sp>
        <p:nvSpPr>
          <p:cNvPr id="25" name="TextBox 24"/>
          <p:cNvSpPr txBox="1"/>
          <p:nvPr/>
        </p:nvSpPr>
        <p:spPr>
          <a:xfrm>
            <a:off x="685800" y="5589495"/>
            <a:ext cx="253596" cy="276999"/>
          </a:xfrm>
          <a:prstGeom prst="rect">
            <a:avLst/>
          </a:prstGeom>
          <a:noFill/>
        </p:spPr>
        <p:txBody>
          <a:bodyPr wrap="none" rtlCol="0">
            <a:spAutoFit/>
          </a:bodyPr>
          <a:lstStyle/>
          <a:p>
            <a:r>
              <a:rPr lang="en-US" sz="1200" dirty="0"/>
              <a:t>v</a:t>
            </a:r>
          </a:p>
        </p:txBody>
      </p:sp>
    </p:spTree>
    <p:extLst>
      <p:ext uri="{BB962C8B-B14F-4D97-AF65-F5344CB8AC3E}">
        <p14:creationId xmlns:p14="http://schemas.microsoft.com/office/powerpoint/2010/main" val="2635182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27529"/>
          </a:xfrm>
        </p:spPr>
        <p:txBody>
          <a:bodyPr/>
          <a:lstStyle/>
          <a:p>
            <a:r>
              <a:rPr lang="en-US" dirty="0">
                <a:hlinkClick r:id="rId2"/>
              </a:rPr>
              <a:t>LSU slide B-20: trachea</a:t>
            </a:r>
            <a:endParaRPr lang="en-US"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49" t="10521" r="2849" b="1678"/>
          <a:stretch/>
        </p:blipFill>
        <p:spPr bwMode="auto">
          <a:xfrm>
            <a:off x="0" y="627529"/>
            <a:ext cx="9144000" cy="623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1516910">
            <a:off x="5252974" y="1626497"/>
            <a:ext cx="811697" cy="307777"/>
          </a:xfrm>
          <a:prstGeom prst="rect">
            <a:avLst/>
          </a:prstGeom>
          <a:noFill/>
        </p:spPr>
        <p:txBody>
          <a:bodyPr wrap="none" rtlCol="0">
            <a:spAutoFit/>
          </a:bodyPr>
          <a:lstStyle/>
          <a:p>
            <a:r>
              <a:rPr lang="en-US" sz="1400" dirty="0">
                <a:solidFill>
                  <a:schemeClr val="bg1"/>
                </a:solidFill>
              </a:rPr>
              <a:t>cartilage</a:t>
            </a:r>
          </a:p>
        </p:txBody>
      </p:sp>
      <p:sp>
        <p:nvSpPr>
          <p:cNvPr id="7" name="TextBox 6"/>
          <p:cNvSpPr txBox="1"/>
          <p:nvPr/>
        </p:nvSpPr>
        <p:spPr>
          <a:xfrm rot="3785036">
            <a:off x="1523352" y="4452730"/>
            <a:ext cx="811697" cy="307777"/>
          </a:xfrm>
          <a:prstGeom prst="rect">
            <a:avLst/>
          </a:prstGeom>
          <a:noFill/>
        </p:spPr>
        <p:txBody>
          <a:bodyPr wrap="none" rtlCol="0">
            <a:spAutoFit/>
          </a:bodyPr>
          <a:lstStyle/>
          <a:p>
            <a:r>
              <a:rPr lang="en-US" sz="1400" dirty="0">
                <a:solidFill>
                  <a:schemeClr val="bg1"/>
                </a:solidFill>
              </a:rPr>
              <a:t>cartilage</a:t>
            </a:r>
          </a:p>
        </p:txBody>
      </p:sp>
      <p:cxnSp>
        <p:nvCxnSpPr>
          <p:cNvPr id="5" name="Straight Arrow Connector 4"/>
          <p:cNvCxnSpPr/>
          <p:nvPr/>
        </p:nvCxnSpPr>
        <p:spPr>
          <a:xfrm flipH="1" flipV="1">
            <a:off x="4267200" y="5715000"/>
            <a:ext cx="152400" cy="533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124200" y="5656728"/>
            <a:ext cx="1295400" cy="59167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038600" y="5782236"/>
            <a:ext cx="381000" cy="4661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10000" y="6172200"/>
            <a:ext cx="1637436" cy="307777"/>
          </a:xfrm>
          <a:prstGeom prst="rect">
            <a:avLst/>
          </a:prstGeom>
          <a:noFill/>
        </p:spPr>
        <p:txBody>
          <a:bodyPr wrap="none" rtlCol="0">
            <a:spAutoFit/>
          </a:bodyPr>
          <a:lstStyle/>
          <a:p>
            <a:r>
              <a:rPr lang="en-US" sz="1400" dirty="0" err="1"/>
              <a:t>sero</a:t>
            </a:r>
            <a:r>
              <a:rPr lang="en-US" sz="1400" dirty="0"/>
              <a:t>-mucous glands</a:t>
            </a:r>
          </a:p>
        </p:txBody>
      </p:sp>
      <p:sp>
        <p:nvSpPr>
          <p:cNvPr id="17" name="TextBox 16"/>
          <p:cNvSpPr txBox="1"/>
          <p:nvPr/>
        </p:nvSpPr>
        <p:spPr>
          <a:xfrm rot="18130082">
            <a:off x="1324310" y="1617531"/>
            <a:ext cx="657552" cy="307777"/>
          </a:xfrm>
          <a:prstGeom prst="rect">
            <a:avLst/>
          </a:prstGeom>
          <a:noFill/>
        </p:spPr>
        <p:txBody>
          <a:bodyPr wrap="none" rtlCol="0">
            <a:spAutoFit/>
          </a:bodyPr>
          <a:lstStyle/>
          <a:p>
            <a:r>
              <a:rPr lang="en-US" sz="1400" dirty="0"/>
              <a:t>glands</a:t>
            </a:r>
          </a:p>
        </p:txBody>
      </p:sp>
      <p:cxnSp>
        <p:nvCxnSpPr>
          <p:cNvPr id="18" name="Straight Arrow Connector 17"/>
          <p:cNvCxnSpPr/>
          <p:nvPr/>
        </p:nvCxnSpPr>
        <p:spPr>
          <a:xfrm flipH="1">
            <a:off x="3962400" y="4876800"/>
            <a:ext cx="595476" cy="609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57876" y="4876800"/>
            <a:ext cx="14124" cy="77992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557876" y="4876800"/>
            <a:ext cx="901630" cy="70821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71001" y="4589930"/>
            <a:ext cx="3377399" cy="307777"/>
          </a:xfrm>
          <a:prstGeom prst="rect">
            <a:avLst/>
          </a:prstGeom>
          <a:noFill/>
        </p:spPr>
        <p:txBody>
          <a:bodyPr wrap="none" rtlCol="0">
            <a:spAutoFit/>
          </a:bodyPr>
          <a:lstStyle/>
          <a:p>
            <a:r>
              <a:rPr lang="en-US" sz="1400" dirty="0"/>
              <a:t>bands of smooth muscle (</a:t>
            </a:r>
            <a:r>
              <a:rPr lang="en-US" sz="1400" dirty="0" err="1"/>
              <a:t>trachealis</a:t>
            </a:r>
            <a:r>
              <a:rPr lang="en-US" sz="1400" dirty="0"/>
              <a:t> muscle)</a:t>
            </a:r>
          </a:p>
        </p:txBody>
      </p:sp>
      <p:cxnSp>
        <p:nvCxnSpPr>
          <p:cNvPr id="30" name="Straight Arrow Connector 29"/>
          <p:cNvCxnSpPr/>
          <p:nvPr/>
        </p:nvCxnSpPr>
        <p:spPr>
          <a:xfrm flipV="1">
            <a:off x="5008691" y="1905000"/>
            <a:ext cx="217434" cy="2266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088340" y="1990165"/>
            <a:ext cx="2433920" cy="523220"/>
          </a:xfrm>
          <a:prstGeom prst="rect">
            <a:avLst/>
          </a:prstGeom>
          <a:noFill/>
        </p:spPr>
        <p:txBody>
          <a:bodyPr wrap="square" rtlCol="0">
            <a:spAutoFit/>
          </a:bodyPr>
          <a:lstStyle/>
          <a:p>
            <a:r>
              <a:rPr lang="en-US" sz="1400" dirty="0"/>
              <a:t>epithelium (pseudo-</a:t>
            </a:r>
            <a:r>
              <a:rPr lang="en-US" sz="1400" dirty="0" err="1"/>
              <a:t>strat</a:t>
            </a:r>
            <a:r>
              <a:rPr lang="en-US" sz="1400" dirty="0"/>
              <a:t> columnar w/ goblet cells)</a:t>
            </a:r>
          </a:p>
        </p:txBody>
      </p:sp>
    </p:spTree>
    <p:extLst>
      <p:ext uri="{BB962C8B-B14F-4D97-AF65-F5344CB8AC3E}">
        <p14:creationId xmlns:p14="http://schemas.microsoft.com/office/powerpoint/2010/main" val="1869157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411162"/>
          </a:xfrm>
        </p:spPr>
        <p:txBody>
          <a:bodyPr/>
          <a:lstStyle/>
          <a:p>
            <a:pPr eaLnBrk="1" hangingPunct="1"/>
            <a:r>
              <a:rPr lang="en-US" sz="2400" b="1" dirty="0">
                <a:solidFill>
                  <a:schemeClr val="accent2"/>
                </a:solidFill>
                <a:latin typeface="Arial Unicode MS" pitchFamily="34" charset="-128"/>
                <a:hlinkClick r:id="rId2"/>
              </a:rPr>
              <a:t>UMich #130-1:   Lung</a:t>
            </a:r>
            <a:endParaRPr lang="en-US" sz="2400" b="1" dirty="0">
              <a:solidFill>
                <a:schemeClr val="accent2"/>
              </a:solidFill>
              <a:latin typeface="Arial Unicode MS" pitchFamily="34" charset="-128"/>
            </a:endParaRPr>
          </a:p>
        </p:txBody>
      </p:sp>
      <p:pic>
        <p:nvPicPr>
          <p:cNvPr id="4099" name="Picture 3" descr="130Bronchus"/>
          <p:cNvPicPr>
            <a:picLocks noGrp="1" noChangeAspect="1" noChangeArrowheads="1"/>
          </p:cNvPicPr>
          <p:nvPr>
            <p:ph idx="1"/>
          </p:nvPr>
        </p:nvPicPr>
        <p:blipFill>
          <a:blip r:embed="rId3">
            <a:lum bright="-6000"/>
            <a:extLst>
              <a:ext uri="{28A0092B-C50C-407E-A947-70E740481C1C}">
                <a14:useLocalDpi xmlns:a14="http://schemas.microsoft.com/office/drawing/2010/main" val="0"/>
              </a:ext>
            </a:extLst>
          </a:blip>
          <a:srcRect/>
          <a:stretch>
            <a:fillRect/>
          </a:stretch>
        </p:blipFill>
        <p:spPr>
          <a:xfrm>
            <a:off x="533400" y="1143000"/>
            <a:ext cx="7989888" cy="5334000"/>
          </a:xfrm>
        </p:spPr>
      </p:pic>
      <p:sp>
        <p:nvSpPr>
          <p:cNvPr id="57351" name="Text Box 7"/>
          <p:cNvSpPr txBox="1">
            <a:spLocks noChangeArrowheads="1"/>
          </p:cNvSpPr>
          <p:nvPr/>
        </p:nvSpPr>
        <p:spPr bwMode="auto">
          <a:xfrm>
            <a:off x="2209800" y="31242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Bronchus</a:t>
            </a:r>
          </a:p>
        </p:txBody>
      </p:sp>
      <p:sp>
        <p:nvSpPr>
          <p:cNvPr id="57352" name="Text Box 8"/>
          <p:cNvSpPr txBox="1">
            <a:spLocks noChangeArrowheads="1"/>
          </p:cNvSpPr>
          <p:nvPr/>
        </p:nvSpPr>
        <p:spPr bwMode="auto">
          <a:xfrm>
            <a:off x="3352800" y="58674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a:solidFill>
                  <a:schemeClr val="accent2"/>
                </a:solidFill>
              </a:rPr>
              <a:t>Pulmonary artery</a:t>
            </a:r>
          </a:p>
        </p:txBody>
      </p:sp>
      <p:sp>
        <p:nvSpPr>
          <p:cNvPr id="8" name="TextBox 7"/>
          <p:cNvSpPr txBox="1"/>
          <p:nvPr/>
        </p:nvSpPr>
        <p:spPr>
          <a:xfrm>
            <a:off x="-12892" y="6581001"/>
            <a:ext cx="3670492" cy="276999"/>
          </a:xfrm>
          <a:prstGeom prst="rect">
            <a:avLst/>
          </a:prstGeom>
          <a:noFill/>
        </p:spPr>
        <p:txBody>
          <a:bodyPr wrap="none" rtlCol="0">
            <a:spAutoFit/>
          </a:bodyPr>
          <a:lstStyle/>
          <a:p>
            <a:r>
              <a:rPr lang="en-US" sz="1200" i="1" dirty="0"/>
              <a:t>slide courtesy of Dr. Sun-Kee Kim, University of Michigan</a:t>
            </a:r>
          </a:p>
        </p:txBody>
      </p:sp>
    </p:spTree>
    <p:extLst>
      <p:ext uri="{BB962C8B-B14F-4D97-AF65-F5344CB8AC3E}">
        <p14:creationId xmlns:p14="http://schemas.microsoft.com/office/powerpoint/2010/main" val="3598128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7351">
                                            <p:txEl>
                                              <p:pRg st="0" end="0"/>
                                            </p:txEl>
                                          </p:spTgt>
                                        </p:tgtEl>
                                        <p:attrNameLst>
                                          <p:attrName>style.visibility</p:attrName>
                                        </p:attrNameLst>
                                      </p:cBhvr>
                                      <p:to>
                                        <p:strVal val="visible"/>
                                      </p:to>
                                    </p:set>
                                    <p:animEffect transition="in" filter="blinds(horizontal)">
                                      <p:cBhvr>
                                        <p:cTn id="7" dur="500"/>
                                        <p:tgtEl>
                                          <p:spTgt spid="573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352"/>
                                        </p:tgtEl>
                                        <p:attrNameLst>
                                          <p:attrName>style.visibility</p:attrName>
                                        </p:attrNameLst>
                                      </p:cBhvr>
                                      <p:to>
                                        <p:strVal val="visible"/>
                                      </p:to>
                                    </p:set>
                                    <p:animEffect transition="in" filter="blinds(horizontal)">
                                      <p:cBhvr>
                                        <p:cTn id="12" dur="5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457200" y="274638"/>
            <a:ext cx="8229600" cy="411162"/>
          </a:xfrm>
        </p:spPr>
        <p:txBody>
          <a:bodyPr/>
          <a:lstStyle/>
          <a:p>
            <a:pPr eaLnBrk="1" hangingPunct="1"/>
            <a:r>
              <a:rPr lang="en-US" sz="2400" b="1" dirty="0">
                <a:solidFill>
                  <a:schemeClr val="accent2"/>
                </a:solidFill>
                <a:latin typeface="Arial Unicode MS" pitchFamily="34" charset="-128"/>
                <a:hlinkClick r:id="rId2"/>
              </a:rPr>
              <a:t>UMich #130-1: Lung</a:t>
            </a:r>
            <a:endParaRPr lang="en-US" sz="2400" b="1" dirty="0">
              <a:solidFill>
                <a:schemeClr val="accent2"/>
              </a:solidFill>
              <a:latin typeface="Arial Unicode MS" pitchFamily="34" charset="-128"/>
            </a:endParaRPr>
          </a:p>
        </p:txBody>
      </p:sp>
      <p:pic>
        <p:nvPicPr>
          <p:cNvPr id="5123" name="Picture 6" descr="130-1PulmA"/>
          <p:cNvPicPr>
            <a:picLocks noGrp="1" noChangeAspect="1" noChangeArrowheads="1"/>
          </p:cNvPicPr>
          <p:nvPr>
            <p:ph idx="1"/>
          </p:nvPr>
        </p:nvPicPr>
        <p:blipFill>
          <a:blip r:embed="rId3">
            <a:lum bright="-6000"/>
            <a:extLst>
              <a:ext uri="{28A0092B-C50C-407E-A947-70E740481C1C}">
                <a14:useLocalDpi xmlns:a14="http://schemas.microsoft.com/office/drawing/2010/main" val="0"/>
              </a:ext>
            </a:extLst>
          </a:blip>
          <a:srcRect/>
          <a:stretch>
            <a:fillRect/>
          </a:stretch>
        </p:blipFill>
        <p:spPr>
          <a:xfrm>
            <a:off x="228600" y="881063"/>
            <a:ext cx="8763000" cy="5748337"/>
          </a:xfrm>
        </p:spPr>
      </p:pic>
      <p:sp>
        <p:nvSpPr>
          <p:cNvPr id="5124" name="Text Box 7"/>
          <p:cNvSpPr txBox="1">
            <a:spLocks noChangeArrowheads="1"/>
          </p:cNvSpPr>
          <p:nvPr/>
        </p:nvSpPr>
        <p:spPr bwMode="auto">
          <a:xfrm>
            <a:off x="3505200" y="3809999"/>
            <a:ext cx="37338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a:solidFill>
                  <a:schemeClr val="accent2"/>
                </a:solidFill>
              </a:rPr>
              <a:t>Pulmonary artery:</a:t>
            </a:r>
          </a:p>
          <a:p>
            <a:pPr eaLnBrk="1" hangingPunct="1">
              <a:spcBef>
                <a:spcPct val="50000"/>
              </a:spcBef>
            </a:pPr>
            <a:r>
              <a:rPr lang="en-US" sz="1200" dirty="0">
                <a:solidFill>
                  <a:srgbClr val="A50021"/>
                </a:solidFill>
              </a:rPr>
              <a:t>Close to bronchial trees, relatively thin wall (media), elastic laminae</a:t>
            </a:r>
          </a:p>
        </p:txBody>
      </p:sp>
      <p:sp>
        <p:nvSpPr>
          <p:cNvPr id="6" name="TextBox 5"/>
          <p:cNvSpPr txBox="1"/>
          <p:nvPr/>
        </p:nvSpPr>
        <p:spPr>
          <a:xfrm>
            <a:off x="-12892" y="6581001"/>
            <a:ext cx="3670492" cy="276999"/>
          </a:xfrm>
          <a:prstGeom prst="rect">
            <a:avLst/>
          </a:prstGeom>
          <a:noFill/>
        </p:spPr>
        <p:txBody>
          <a:bodyPr wrap="none" rtlCol="0">
            <a:spAutoFit/>
          </a:bodyPr>
          <a:lstStyle/>
          <a:p>
            <a:r>
              <a:rPr lang="en-US" sz="1200" i="1" dirty="0"/>
              <a:t>slide courtesy of Dr. Sun-Kee Kim, University of Michigan</a:t>
            </a:r>
          </a:p>
        </p:txBody>
      </p:sp>
    </p:spTree>
    <p:extLst>
      <p:ext uri="{BB962C8B-B14F-4D97-AF65-F5344CB8AC3E}">
        <p14:creationId xmlns:p14="http://schemas.microsoft.com/office/powerpoint/2010/main" val="1162460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411162"/>
          </a:xfrm>
        </p:spPr>
        <p:txBody>
          <a:bodyPr/>
          <a:lstStyle/>
          <a:p>
            <a:pPr eaLnBrk="1" hangingPunct="1"/>
            <a:r>
              <a:rPr lang="en-US" sz="2000" b="1" dirty="0">
                <a:solidFill>
                  <a:schemeClr val="accent2"/>
                </a:solidFill>
                <a:latin typeface="Arial Unicode MS" pitchFamily="34" charset="-128"/>
              </a:rPr>
              <a:t>UMich #130-1: Lung</a:t>
            </a:r>
          </a:p>
        </p:txBody>
      </p:sp>
      <p:pic>
        <p:nvPicPr>
          <p:cNvPr id="6147" name="Picture 3" descr="130-1Br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966788"/>
            <a:ext cx="8458200" cy="5635625"/>
          </a:xfrm>
        </p:spPr>
      </p:pic>
      <p:sp>
        <p:nvSpPr>
          <p:cNvPr id="6148" name="Line 5"/>
          <p:cNvSpPr>
            <a:spLocks noChangeShapeType="1"/>
          </p:cNvSpPr>
          <p:nvPr/>
        </p:nvSpPr>
        <p:spPr bwMode="auto">
          <a:xfrm flipH="1" flipV="1">
            <a:off x="2514600" y="2895600"/>
            <a:ext cx="533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9" name="Line 6"/>
          <p:cNvSpPr>
            <a:spLocks noChangeShapeType="1"/>
          </p:cNvSpPr>
          <p:nvPr/>
        </p:nvSpPr>
        <p:spPr bwMode="auto">
          <a:xfrm flipH="1">
            <a:off x="2514600" y="3505200"/>
            <a:ext cx="609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0" name="Text Box 7"/>
          <p:cNvSpPr txBox="1">
            <a:spLocks noChangeArrowheads="1"/>
          </p:cNvSpPr>
          <p:nvPr/>
        </p:nvSpPr>
        <p:spPr bwMode="auto">
          <a:xfrm>
            <a:off x="6172200" y="3657600"/>
            <a:ext cx="16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a:ln>
                  <a:solidFill>
                    <a:schemeClr val="bg1"/>
                  </a:solidFill>
                </a:ln>
                <a:latin typeface="+mn-lt"/>
              </a:rPr>
              <a:t>cartilage</a:t>
            </a:r>
          </a:p>
        </p:txBody>
      </p:sp>
      <p:sp>
        <p:nvSpPr>
          <p:cNvPr id="63497" name="Text Box 9"/>
          <p:cNvSpPr txBox="1">
            <a:spLocks noChangeArrowheads="1"/>
          </p:cNvSpPr>
          <p:nvPr/>
        </p:nvSpPr>
        <p:spPr bwMode="auto">
          <a:xfrm>
            <a:off x="2976280" y="2801095"/>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a:ln>
                  <a:solidFill>
                    <a:schemeClr val="bg1"/>
                  </a:solidFill>
                </a:ln>
                <a:solidFill>
                  <a:srgbClr val="002060"/>
                </a:solidFill>
                <a:latin typeface="+mn-lt"/>
              </a:rPr>
              <a:t>bronchial vein</a:t>
            </a:r>
          </a:p>
        </p:txBody>
      </p:sp>
      <p:sp>
        <p:nvSpPr>
          <p:cNvPr id="63498" name="Text Box 10"/>
          <p:cNvSpPr txBox="1">
            <a:spLocks noChangeArrowheads="1"/>
          </p:cNvSpPr>
          <p:nvPr/>
        </p:nvSpPr>
        <p:spPr bwMode="auto">
          <a:xfrm>
            <a:off x="3074895" y="3312460"/>
            <a:ext cx="205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ln>
                  <a:solidFill>
                    <a:schemeClr val="bg1"/>
                  </a:solidFill>
                </a:ln>
                <a:solidFill>
                  <a:srgbClr val="C00000"/>
                </a:solidFill>
              </a:rPr>
              <a:t>bronchial artery</a:t>
            </a:r>
          </a:p>
        </p:txBody>
      </p:sp>
      <p:sp>
        <p:nvSpPr>
          <p:cNvPr id="11" name="TextBox 10"/>
          <p:cNvSpPr txBox="1"/>
          <p:nvPr/>
        </p:nvSpPr>
        <p:spPr>
          <a:xfrm>
            <a:off x="-12892" y="6581001"/>
            <a:ext cx="3670492" cy="276999"/>
          </a:xfrm>
          <a:prstGeom prst="rect">
            <a:avLst/>
          </a:prstGeom>
          <a:noFill/>
        </p:spPr>
        <p:txBody>
          <a:bodyPr wrap="none" rtlCol="0">
            <a:spAutoFit/>
          </a:bodyPr>
          <a:lstStyle/>
          <a:p>
            <a:r>
              <a:rPr lang="en-US" sz="1200" i="1" dirty="0"/>
              <a:t>slide courtesy of Dr. Sun-Kee Kim, University of Michigan</a:t>
            </a:r>
          </a:p>
        </p:txBody>
      </p:sp>
      <p:sp>
        <p:nvSpPr>
          <p:cNvPr id="12" name="Text Box 7"/>
          <p:cNvSpPr txBox="1">
            <a:spLocks noChangeArrowheads="1"/>
          </p:cNvSpPr>
          <p:nvPr/>
        </p:nvSpPr>
        <p:spPr bwMode="auto">
          <a:xfrm>
            <a:off x="5085944" y="5759039"/>
            <a:ext cx="1600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ln>
                  <a:solidFill>
                    <a:schemeClr val="bg1"/>
                  </a:solidFill>
                </a:ln>
                <a:latin typeface="+mn-lt"/>
              </a:rPr>
              <a:t>glands</a:t>
            </a:r>
          </a:p>
        </p:txBody>
      </p:sp>
    </p:spTree>
    <p:extLst>
      <p:ext uri="{BB962C8B-B14F-4D97-AF65-F5344CB8AC3E}">
        <p14:creationId xmlns:p14="http://schemas.microsoft.com/office/powerpoint/2010/main" val="997027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3498">
                                            <p:txEl>
                                              <p:pRg st="0" end="0"/>
                                            </p:txEl>
                                          </p:spTgt>
                                        </p:tgtEl>
                                        <p:attrNameLst>
                                          <p:attrName>style.visibility</p:attrName>
                                        </p:attrNameLst>
                                      </p:cBhvr>
                                      <p:to>
                                        <p:strVal val="visible"/>
                                      </p:to>
                                    </p:set>
                                    <p:animEffect transition="in" filter="checkerboard(across)">
                                      <p:cBhvr>
                                        <p:cTn id="7" dur="500"/>
                                        <p:tgtEl>
                                          <p:spTgt spid="634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3497">
                                            <p:txEl>
                                              <p:pRg st="0" end="0"/>
                                            </p:txEl>
                                          </p:spTgt>
                                        </p:tgtEl>
                                        <p:attrNameLst>
                                          <p:attrName>style.visibility</p:attrName>
                                        </p:attrNameLst>
                                      </p:cBhvr>
                                      <p:to>
                                        <p:strVal val="visible"/>
                                      </p:to>
                                    </p:set>
                                    <p:animEffect transition="in" filter="checkerboard(across)">
                                      <p:cBhvr>
                                        <p:cTn id="12" dur="500"/>
                                        <p:tgtEl>
                                          <p:spTgt spid="634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457200" y="304800"/>
            <a:ext cx="3200400" cy="304800"/>
          </a:xfrm>
        </p:spPr>
        <p:txBody>
          <a:bodyPr/>
          <a:lstStyle/>
          <a:p>
            <a:pPr algn="l" eaLnBrk="1" hangingPunct="1"/>
            <a:r>
              <a:rPr lang="en-US" sz="1800" b="1" dirty="0">
                <a:solidFill>
                  <a:schemeClr val="accent2"/>
                </a:solidFill>
                <a:latin typeface="+mn-lt"/>
                <a:hlinkClick r:id="rId2"/>
              </a:rPr>
              <a:t>UMich #130-1: Lung	</a:t>
            </a:r>
            <a:endParaRPr lang="en-US" sz="1800" b="1" dirty="0">
              <a:solidFill>
                <a:schemeClr val="accent2"/>
              </a:solidFill>
              <a:latin typeface="+mn-lt"/>
            </a:endParaRPr>
          </a:p>
        </p:txBody>
      </p:sp>
      <p:pic>
        <p:nvPicPr>
          <p:cNvPr id="7171" name="Picture 6" descr="130-1TermB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914400"/>
            <a:ext cx="8763000" cy="5668963"/>
          </a:xfrm>
        </p:spPr>
      </p:pic>
      <p:sp>
        <p:nvSpPr>
          <p:cNvPr id="7173" name="TextBox 4"/>
          <p:cNvSpPr txBox="1">
            <a:spLocks noChangeArrowheads="1"/>
          </p:cNvSpPr>
          <p:nvPr/>
        </p:nvSpPr>
        <p:spPr bwMode="auto">
          <a:xfrm>
            <a:off x="2590800" y="3352800"/>
            <a:ext cx="152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200" dirty="0">
                <a:solidFill>
                  <a:srgbClr val="002060"/>
                </a:solidFill>
                <a:latin typeface="+mn-lt"/>
              </a:rPr>
              <a:t>ciliated cells</a:t>
            </a:r>
          </a:p>
        </p:txBody>
      </p:sp>
      <p:cxnSp>
        <p:nvCxnSpPr>
          <p:cNvPr id="7174" name="Straight Arrow Connector 6"/>
          <p:cNvCxnSpPr>
            <a:cxnSpLocks noChangeShapeType="1"/>
          </p:cNvCxnSpPr>
          <p:nvPr/>
        </p:nvCxnSpPr>
        <p:spPr bwMode="auto">
          <a:xfrm flipV="1">
            <a:off x="3962400" y="3276600"/>
            <a:ext cx="685800" cy="228600"/>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7175" name="TextBox 7"/>
          <p:cNvSpPr txBox="1">
            <a:spLocks noChangeArrowheads="1"/>
          </p:cNvSpPr>
          <p:nvPr/>
        </p:nvSpPr>
        <p:spPr bwMode="auto">
          <a:xfrm>
            <a:off x="2474071" y="4119323"/>
            <a:ext cx="2057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200" dirty="0">
                <a:solidFill>
                  <a:srgbClr val="002060"/>
                </a:solidFill>
                <a:latin typeface="+mn-lt"/>
              </a:rPr>
              <a:t>non-ciliated “club” cells</a:t>
            </a:r>
          </a:p>
        </p:txBody>
      </p:sp>
      <p:cxnSp>
        <p:nvCxnSpPr>
          <p:cNvPr id="7176" name="Straight Arrow Connector 9"/>
          <p:cNvCxnSpPr>
            <a:cxnSpLocks noChangeShapeType="1"/>
          </p:cNvCxnSpPr>
          <p:nvPr/>
        </p:nvCxnSpPr>
        <p:spPr bwMode="auto">
          <a:xfrm flipH="1" flipV="1">
            <a:off x="2133600" y="3962400"/>
            <a:ext cx="457200" cy="244475"/>
          </a:xfrm>
          <a:prstGeom prst="straightConnector1">
            <a:avLst/>
          </a:prstGeom>
          <a:noFill/>
          <a:ln w="9525" algn="ctr">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7177" name="Straight Arrow Connector 12"/>
          <p:cNvCxnSpPr>
            <a:cxnSpLocks noChangeShapeType="1"/>
          </p:cNvCxnSpPr>
          <p:nvPr/>
        </p:nvCxnSpPr>
        <p:spPr bwMode="auto">
          <a:xfrm rot="5400000" flipH="1" flipV="1">
            <a:off x="876300" y="5143500"/>
            <a:ext cx="1066800" cy="533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4"/>
          <p:cNvCxnSpPr>
            <a:cxnSpLocks noChangeShapeType="1"/>
          </p:cNvCxnSpPr>
          <p:nvPr/>
        </p:nvCxnSpPr>
        <p:spPr bwMode="auto">
          <a:xfrm flipV="1">
            <a:off x="1143000" y="5562600"/>
            <a:ext cx="914400" cy="38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179" name="TextBox 16"/>
          <p:cNvSpPr txBox="1">
            <a:spLocks noChangeArrowheads="1"/>
          </p:cNvSpPr>
          <p:nvPr/>
        </p:nvSpPr>
        <p:spPr bwMode="auto">
          <a:xfrm>
            <a:off x="228600" y="5943600"/>
            <a:ext cx="1981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200" dirty="0">
                <a:solidFill>
                  <a:srgbClr val="002060"/>
                </a:solidFill>
                <a:latin typeface="+mn-lt"/>
              </a:rPr>
              <a:t>smooth muscle</a:t>
            </a:r>
          </a:p>
        </p:txBody>
      </p:sp>
      <p:sp>
        <p:nvSpPr>
          <p:cNvPr id="18" name="TextBox 17"/>
          <p:cNvSpPr txBox="1">
            <a:spLocks noChangeArrowheads="1"/>
          </p:cNvSpPr>
          <p:nvPr/>
        </p:nvSpPr>
        <p:spPr bwMode="auto">
          <a:xfrm>
            <a:off x="3962400" y="99536"/>
            <a:ext cx="4038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sz="1400" dirty="0">
                <a:solidFill>
                  <a:srgbClr val="002060"/>
                </a:solidFill>
                <a:latin typeface="+mn-lt"/>
              </a:rPr>
              <a:t>Bronchiole:</a:t>
            </a:r>
          </a:p>
          <a:p>
            <a:pPr eaLnBrk="1" hangingPunct="1"/>
            <a:r>
              <a:rPr lang="en-US" sz="1400" dirty="0">
                <a:ln>
                  <a:solidFill>
                    <a:schemeClr val="bg1"/>
                  </a:solidFill>
                </a:ln>
                <a:solidFill>
                  <a:schemeClr val="accent2"/>
                </a:solidFill>
                <a:latin typeface="+mn-lt"/>
              </a:rPr>
              <a:t>ciliated and non-ciliated exocrine “club” cells, no goblet cells, no cartilage, no glands</a:t>
            </a:r>
            <a:endParaRPr lang="en-US" sz="1400" dirty="0">
              <a:solidFill>
                <a:schemeClr val="accent2"/>
              </a:solidFill>
              <a:latin typeface="+mn-lt"/>
            </a:endParaRPr>
          </a:p>
        </p:txBody>
      </p:sp>
      <p:sp>
        <p:nvSpPr>
          <p:cNvPr id="13" name="TextBox 12"/>
          <p:cNvSpPr txBox="1"/>
          <p:nvPr/>
        </p:nvSpPr>
        <p:spPr>
          <a:xfrm>
            <a:off x="-12892" y="6581001"/>
            <a:ext cx="3670492" cy="276999"/>
          </a:xfrm>
          <a:prstGeom prst="rect">
            <a:avLst/>
          </a:prstGeom>
          <a:noFill/>
        </p:spPr>
        <p:txBody>
          <a:bodyPr wrap="none" rtlCol="0">
            <a:spAutoFit/>
          </a:bodyPr>
          <a:lstStyle/>
          <a:p>
            <a:r>
              <a:rPr lang="en-US" sz="1200" i="1" dirty="0">
                <a:latin typeface="+mn-lt"/>
              </a:rPr>
              <a:t>slide courtesy of Dr. Sun-Kee Kim, University of Michigan</a:t>
            </a:r>
          </a:p>
        </p:txBody>
      </p:sp>
    </p:spTree>
    <p:extLst>
      <p:ext uri="{BB962C8B-B14F-4D97-AF65-F5344CB8AC3E}">
        <p14:creationId xmlns:p14="http://schemas.microsoft.com/office/powerpoint/2010/main" val="2741807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heckerboard(across)">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checkerboard(across)">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76200"/>
            <a:ext cx="8229600" cy="563562"/>
          </a:xfrm>
        </p:spPr>
        <p:txBody>
          <a:bodyPr/>
          <a:lstStyle/>
          <a:p>
            <a:pPr eaLnBrk="1" hangingPunct="1"/>
            <a:r>
              <a:rPr lang="en-US" sz="2000" b="1" dirty="0">
                <a:solidFill>
                  <a:schemeClr val="accent2"/>
                </a:solidFill>
                <a:latin typeface="Arial Unicode MS" pitchFamily="34" charset="-128"/>
                <a:hlinkClick r:id="rId2"/>
              </a:rPr>
              <a:t>UMich #129: Lung</a:t>
            </a:r>
            <a:endParaRPr lang="en-US" sz="2000" b="1" dirty="0">
              <a:solidFill>
                <a:schemeClr val="accent2"/>
              </a:solidFill>
              <a:latin typeface="Arial Unicode MS" pitchFamily="34" charset="-128"/>
            </a:endParaRPr>
          </a:p>
        </p:txBody>
      </p:sp>
      <p:pic>
        <p:nvPicPr>
          <p:cNvPr id="14339" name="Picture 3" descr="129TbrRbrAlv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715962"/>
            <a:ext cx="8686800" cy="5715000"/>
          </a:xfrm>
        </p:spPr>
      </p:pic>
      <p:sp>
        <p:nvSpPr>
          <p:cNvPr id="14340" name="Text Box 4"/>
          <p:cNvSpPr txBox="1">
            <a:spLocks noChangeArrowheads="1"/>
          </p:cNvSpPr>
          <p:nvPr/>
        </p:nvSpPr>
        <p:spPr bwMode="auto">
          <a:xfrm>
            <a:off x="4800600" y="2011362"/>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en-US">
              <a:solidFill>
                <a:schemeClr val="accent2"/>
              </a:solidFill>
            </a:endParaRPr>
          </a:p>
        </p:txBody>
      </p:sp>
      <p:sp>
        <p:nvSpPr>
          <p:cNvPr id="14341" name="Text Box 5"/>
          <p:cNvSpPr txBox="1">
            <a:spLocks noChangeArrowheads="1"/>
          </p:cNvSpPr>
          <p:nvPr/>
        </p:nvSpPr>
        <p:spPr bwMode="auto">
          <a:xfrm rot="18550232">
            <a:off x="3125106" y="3506444"/>
            <a:ext cx="22976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solidFill>
                  <a:schemeClr val="accent2"/>
                </a:solidFill>
                <a:latin typeface="+mn-lt"/>
              </a:rPr>
              <a:t>respiratory bronchiole</a:t>
            </a:r>
          </a:p>
        </p:txBody>
      </p:sp>
      <p:sp>
        <p:nvSpPr>
          <p:cNvPr id="14342" name="Text Box 6"/>
          <p:cNvSpPr txBox="1">
            <a:spLocks noChangeArrowheads="1"/>
          </p:cNvSpPr>
          <p:nvPr/>
        </p:nvSpPr>
        <p:spPr bwMode="auto">
          <a:xfrm>
            <a:off x="1905000" y="5364162"/>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en-US">
              <a:solidFill>
                <a:schemeClr val="accent2"/>
              </a:solidFill>
            </a:endParaRPr>
          </a:p>
        </p:txBody>
      </p:sp>
      <p:sp>
        <p:nvSpPr>
          <p:cNvPr id="17" name="TextBox 16"/>
          <p:cNvSpPr txBox="1"/>
          <p:nvPr/>
        </p:nvSpPr>
        <p:spPr>
          <a:xfrm>
            <a:off x="-12892" y="6581001"/>
            <a:ext cx="3670492" cy="276999"/>
          </a:xfrm>
          <a:prstGeom prst="rect">
            <a:avLst/>
          </a:prstGeom>
          <a:noFill/>
        </p:spPr>
        <p:txBody>
          <a:bodyPr wrap="none" rtlCol="0">
            <a:spAutoFit/>
          </a:bodyPr>
          <a:lstStyle/>
          <a:p>
            <a:r>
              <a:rPr lang="en-US" sz="1200" i="1" dirty="0"/>
              <a:t>slide courtesy of Dr. Sun-Kee Kim, University of Michigan</a:t>
            </a:r>
          </a:p>
        </p:txBody>
      </p:sp>
      <p:sp>
        <p:nvSpPr>
          <p:cNvPr id="19" name="Text Box 5"/>
          <p:cNvSpPr txBox="1">
            <a:spLocks noChangeArrowheads="1"/>
          </p:cNvSpPr>
          <p:nvPr/>
        </p:nvSpPr>
        <p:spPr bwMode="auto">
          <a:xfrm rot="19606800">
            <a:off x="1866176" y="5148304"/>
            <a:ext cx="1361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solidFill>
                  <a:schemeClr val="tx2"/>
                </a:solidFill>
                <a:latin typeface="+mn-lt"/>
              </a:rPr>
              <a:t>alveolar duct</a:t>
            </a:r>
          </a:p>
        </p:txBody>
      </p:sp>
      <p:sp>
        <p:nvSpPr>
          <p:cNvPr id="6" name="Freeform 5"/>
          <p:cNvSpPr/>
          <p:nvPr/>
        </p:nvSpPr>
        <p:spPr>
          <a:xfrm>
            <a:off x="3415553" y="4518212"/>
            <a:ext cx="152400" cy="170329"/>
          </a:xfrm>
          <a:custGeom>
            <a:avLst/>
            <a:gdLst>
              <a:gd name="connsiteX0" fmla="*/ 0 w 152400"/>
              <a:gd name="connsiteY0" fmla="*/ 170329 h 170329"/>
              <a:gd name="connsiteX1" fmla="*/ 44823 w 152400"/>
              <a:gd name="connsiteY1" fmla="*/ 143435 h 170329"/>
              <a:gd name="connsiteX2" fmla="*/ 80682 w 152400"/>
              <a:gd name="connsiteY2" fmla="*/ 89647 h 170329"/>
              <a:gd name="connsiteX3" fmla="*/ 125506 w 152400"/>
              <a:gd name="connsiteY3" fmla="*/ 53788 h 170329"/>
              <a:gd name="connsiteX4" fmla="*/ 143435 w 152400"/>
              <a:gd name="connsiteY4" fmla="*/ 26894 h 170329"/>
              <a:gd name="connsiteX5" fmla="*/ 152400 w 152400"/>
              <a:gd name="connsiteY5" fmla="*/ 0 h 17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70329">
                <a:moveTo>
                  <a:pt x="0" y="170329"/>
                </a:moveTo>
                <a:cubicBezTo>
                  <a:pt x="14941" y="161364"/>
                  <a:pt x="32502" y="155756"/>
                  <a:pt x="44823" y="143435"/>
                </a:cubicBezTo>
                <a:cubicBezTo>
                  <a:pt x="60060" y="128198"/>
                  <a:pt x="65445" y="104884"/>
                  <a:pt x="80682" y="89647"/>
                </a:cubicBezTo>
                <a:cubicBezTo>
                  <a:pt x="106230" y="64099"/>
                  <a:pt x="91579" y="76405"/>
                  <a:pt x="125506" y="53788"/>
                </a:cubicBezTo>
                <a:cubicBezTo>
                  <a:pt x="131482" y="44823"/>
                  <a:pt x="138617" y="36531"/>
                  <a:pt x="143435" y="26894"/>
                </a:cubicBezTo>
                <a:cubicBezTo>
                  <a:pt x="147661" y="18442"/>
                  <a:pt x="152400" y="0"/>
                  <a:pt x="152400" y="0"/>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429435"/>
            <a:ext cx="502058" cy="681318"/>
          </a:xfrm>
          <a:custGeom>
            <a:avLst/>
            <a:gdLst>
              <a:gd name="connsiteX0" fmla="*/ 0 w 502058"/>
              <a:gd name="connsiteY0" fmla="*/ 0 h 681318"/>
              <a:gd name="connsiteX1" fmla="*/ 8965 w 502058"/>
              <a:gd name="connsiteY1" fmla="*/ 44824 h 681318"/>
              <a:gd name="connsiteX2" fmla="*/ 44824 w 502058"/>
              <a:gd name="connsiteY2" fmla="*/ 98612 h 681318"/>
              <a:gd name="connsiteX3" fmla="*/ 53788 w 502058"/>
              <a:gd name="connsiteY3" fmla="*/ 125506 h 681318"/>
              <a:gd name="connsiteX4" fmla="*/ 89647 w 502058"/>
              <a:gd name="connsiteY4" fmla="*/ 170330 h 681318"/>
              <a:gd name="connsiteX5" fmla="*/ 125506 w 502058"/>
              <a:gd name="connsiteY5" fmla="*/ 242047 h 681318"/>
              <a:gd name="connsiteX6" fmla="*/ 134471 w 502058"/>
              <a:gd name="connsiteY6" fmla="*/ 277906 h 681318"/>
              <a:gd name="connsiteX7" fmla="*/ 152400 w 502058"/>
              <a:gd name="connsiteY7" fmla="*/ 295836 h 681318"/>
              <a:gd name="connsiteX8" fmla="*/ 188259 w 502058"/>
              <a:gd name="connsiteY8" fmla="*/ 349624 h 681318"/>
              <a:gd name="connsiteX9" fmla="*/ 206188 w 502058"/>
              <a:gd name="connsiteY9" fmla="*/ 376518 h 681318"/>
              <a:gd name="connsiteX10" fmla="*/ 242047 w 502058"/>
              <a:gd name="connsiteY10" fmla="*/ 448236 h 681318"/>
              <a:gd name="connsiteX11" fmla="*/ 259976 w 502058"/>
              <a:gd name="connsiteY11" fmla="*/ 475130 h 681318"/>
              <a:gd name="connsiteX12" fmla="*/ 286871 w 502058"/>
              <a:gd name="connsiteY12" fmla="*/ 484094 h 681318"/>
              <a:gd name="connsiteX13" fmla="*/ 358588 w 502058"/>
              <a:gd name="connsiteY13" fmla="*/ 537883 h 681318"/>
              <a:gd name="connsiteX14" fmla="*/ 376518 w 502058"/>
              <a:gd name="connsiteY14" fmla="*/ 555812 h 681318"/>
              <a:gd name="connsiteX15" fmla="*/ 412376 w 502058"/>
              <a:gd name="connsiteY15" fmla="*/ 600636 h 681318"/>
              <a:gd name="connsiteX16" fmla="*/ 439271 w 502058"/>
              <a:gd name="connsiteY16" fmla="*/ 609600 h 681318"/>
              <a:gd name="connsiteX17" fmla="*/ 457200 w 502058"/>
              <a:gd name="connsiteY17" fmla="*/ 636494 h 681318"/>
              <a:gd name="connsiteX18" fmla="*/ 484094 w 502058"/>
              <a:gd name="connsiteY18" fmla="*/ 645459 h 681318"/>
              <a:gd name="connsiteX19" fmla="*/ 502024 w 502058"/>
              <a:gd name="connsiteY19" fmla="*/ 681318 h 68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058" h="681318">
                <a:moveTo>
                  <a:pt x="0" y="0"/>
                </a:moveTo>
                <a:cubicBezTo>
                  <a:pt x="2988" y="14941"/>
                  <a:pt x="2660" y="30953"/>
                  <a:pt x="8965" y="44824"/>
                </a:cubicBezTo>
                <a:cubicBezTo>
                  <a:pt x="17882" y="64441"/>
                  <a:pt x="44824" y="98612"/>
                  <a:pt x="44824" y="98612"/>
                </a:cubicBezTo>
                <a:cubicBezTo>
                  <a:pt x="47812" y="107577"/>
                  <a:pt x="48926" y="117403"/>
                  <a:pt x="53788" y="125506"/>
                </a:cubicBezTo>
                <a:cubicBezTo>
                  <a:pt x="85722" y="178731"/>
                  <a:pt x="58890" y="101124"/>
                  <a:pt x="89647" y="170330"/>
                </a:cubicBezTo>
                <a:cubicBezTo>
                  <a:pt x="122609" y="244496"/>
                  <a:pt x="88684" y="205227"/>
                  <a:pt x="125506" y="242047"/>
                </a:cubicBezTo>
                <a:cubicBezTo>
                  <a:pt x="128494" y="254000"/>
                  <a:pt x="128961" y="266886"/>
                  <a:pt x="134471" y="277906"/>
                </a:cubicBezTo>
                <a:cubicBezTo>
                  <a:pt x="138251" y="285466"/>
                  <a:pt x="147329" y="289074"/>
                  <a:pt x="152400" y="295836"/>
                </a:cubicBezTo>
                <a:cubicBezTo>
                  <a:pt x="165329" y="313075"/>
                  <a:pt x="176306" y="331695"/>
                  <a:pt x="188259" y="349624"/>
                </a:cubicBezTo>
                <a:cubicBezTo>
                  <a:pt x="194235" y="358589"/>
                  <a:pt x="202781" y="366297"/>
                  <a:pt x="206188" y="376518"/>
                </a:cubicBezTo>
                <a:cubicBezTo>
                  <a:pt x="236787" y="468312"/>
                  <a:pt x="206284" y="403531"/>
                  <a:pt x="242047" y="448236"/>
                </a:cubicBezTo>
                <a:cubicBezTo>
                  <a:pt x="248777" y="456649"/>
                  <a:pt x="251563" y="468400"/>
                  <a:pt x="259976" y="475130"/>
                </a:cubicBezTo>
                <a:cubicBezTo>
                  <a:pt x="267355" y="481033"/>
                  <a:pt x="277906" y="481106"/>
                  <a:pt x="286871" y="484094"/>
                </a:cubicBezTo>
                <a:cubicBezTo>
                  <a:pt x="338376" y="535600"/>
                  <a:pt x="311648" y="522236"/>
                  <a:pt x="358588" y="537883"/>
                </a:cubicBezTo>
                <a:cubicBezTo>
                  <a:pt x="364565" y="543859"/>
                  <a:pt x="371238" y="549212"/>
                  <a:pt x="376518" y="555812"/>
                </a:cubicBezTo>
                <a:cubicBezTo>
                  <a:pt x="387792" y="569904"/>
                  <a:pt x="395727" y="590647"/>
                  <a:pt x="412376" y="600636"/>
                </a:cubicBezTo>
                <a:cubicBezTo>
                  <a:pt x="420479" y="605498"/>
                  <a:pt x="430306" y="606612"/>
                  <a:pt x="439271" y="609600"/>
                </a:cubicBezTo>
                <a:cubicBezTo>
                  <a:pt x="445247" y="618565"/>
                  <a:pt x="448787" y="629763"/>
                  <a:pt x="457200" y="636494"/>
                </a:cubicBezTo>
                <a:cubicBezTo>
                  <a:pt x="464579" y="642397"/>
                  <a:pt x="476715" y="639556"/>
                  <a:pt x="484094" y="645459"/>
                </a:cubicBezTo>
                <a:cubicBezTo>
                  <a:pt x="503682" y="661129"/>
                  <a:pt x="502024" y="665381"/>
                  <a:pt x="502024" y="681318"/>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706471" y="986118"/>
            <a:ext cx="708211" cy="2124635"/>
          </a:xfrm>
          <a:custGeom>
            <a:avLst/>
            <a:gdLst>
              <a:gd name="connsiteX0" fmla="*/ 0 w 708211"/>
              <a:gd name="connsiteY0" fmla="*/ 2124635 h 2124635"/>
              <a:gd name="connsiteX1" fmla="*/ 44823 w 708211"/>
              <a:gd name="connsiteY1" fmla="*/ 2061882 h 2124635"/>
              <a:gd name="connsiteX2" fmla="*/ 80682 w 708211"/>
              <a:gd name="connsiteY2" fmla="*/ 2026023 h 2124635"/>
              <a:gd name="connsiteX3" fmla="*/ 107576 w 708211"/>
              <a:gd name="connsiteY3" fmla="*/ 1972235 h 2124635"/>
              <a:gd name="connsiteX4" fmla="*/ 134470 w 708211"/>
              <a:gd name="connsiteY4" fmla="*/ 1927411 h 2124635"/>
              <a:gd name="connsiteX5" fmla="*/ 170329 w 708211"/>
              <a:gd name="connsiteY5" fmla="*/ 1882588 h 2124635"/>
              <a:gd name="connsiteX6" fmla="*/ 179294 w 708211"/>
              <a:gd name="connsiteY6" fmla="*/ 1855694 h 2124635"/>
              <a:gd name="connsiteX7" fmla="*/ 197223 w 708211"/>
              <a:gd name="connsiteY7" fmla="*/ 1828800 h 2124635"/>
              <a:gd name="connsiteX8" fmla="*/ 215153 w 708211"/>
              <a:gd name="connsiteY8" fmla="*/ 1775011 h 2124635"/>
              <a:gd name="connsiteX9" fmla="*/ 224117 w 708211"/>
              <a:gd name="connsiteY9" fmla="*/ 1748117 h 2124635"/>
              <a:gd name="connsiteX10" fmla="*/ 242047 w 708211"/>
              <a:gd name="connsiteY10" fmla="*/ 1730188 h 2124635"/>
              <a:gd name="connsiteX11" fmla="*/ 259976 w 708211"/>
              <a:gd name="connsiteY11" fmla="*/ 1676400 h 2124635"/>
              <a:gd name="connsiteX12" fmla="*/ 268941 w 708211"/>
              <a:gd name="connsiteY12" fmla="*/ 1649506 h 2124635"/>
              <a:gd name="connsiteX13" fmla="*/ 277905 w 708211"/>
              <a:gd name="connsiteY13" fmla="*/ 1568823 h 2124635"/>
              <a:gd name="connsiteX14" fmla="*/ 295835 w 708211"/>
              <a:gd name="connsiteY14" fmla="*/ 1515035 h 2124635"/>
              <a:gd name="connsiteX15" fmla="*/ 304800 w 708211"/>
              <a:gd name="connsiteY15" fmla="*/ 1470211 h 2124635"/>
              <a:gd name="connsiteX16" fmla="*/ 322729 w 708211"/>
              <a:gd name="connsiteY16" fmla="*/ 1443317 h 2124635"/>
              <a:gd name="connsiteX17" fmla="*/ 331694 w 708211"/>
              <a:gd name="connsiteY17" fmla="*/ 1416423 h 2124635"/>
              <a:gd name="connsiteX18" fmla="*/ 367553 w 708211"/>
              <a:gd name="connsiteY18" fmla="*/ 1371600 h 2124635"/>
              <a:gd name="connsiteX19" fmla="*/ 376517 w 708211"/>
              <a:gd name="connsiteY19" fmla="*/ 1344706 h 2124635"/>
              <a:gd name="connsiteX20" fmla="*/ 385482 w 708211"/>
              <a:gd name="connsiteY20" fmla="*/ 1308847 h 2124635"/>
              <a:gd name="connsiteX21" fmla="*/ 403411 w 708211"/>
              <a:gd name="connsiteY21" fmla="*/ 1290917 h 2124635"/>
              <a:gd name="connsiteX22" fmla="*/ 421341 w 708211"/>
              <a:gd name="connsiteY22" fmla="*/ 1264023 h 2124635"/>
              <a:gd name="connsiteX23" fmla="*/ 448235 w 708211"/>
              <a:gd name="connsiteY23" fmla="*/ 1219200 h 2124635"/>
              <a:gd name="connsiteX24" fmla="*/ 457200 w 708211"/>
              <a:gd name="connsiteY24" fmla="*/ 1192306 h 2124635"/>
              <a:gd name="connsiteX25" fmla="*/ 475129 w 708211"/>
              <a:gd name="connsiteY25" fmla="*/ 1165411 h 2124635"/>
              <a:gd name="connsiteX26" fmla="*/ 493058 w 708211"/>
              <a:gd name="connsiteY26" fmla="*/ 1129553 h 2124635"/>
              <a:gd name="connsiteX27" fmla="*/ 502023 w 708211"/>
              <a:gd name="connsiteY27" fmla="*/ 1102658 h 2124635"/>
              <a:gd name="connsiteX28" fmla="*/ 519953 w 708211"/>
              <a:gd name="connsiteY28" fmla="*/ 1075764 h 2124635"/>
              <a:gd name="connsiteX29" fmla="*/ 528917 w 708211"/>
              <a:gd name="connsiteY29" fmla="*/ 1048870 h 2124635"/>
              <a:gd name="connsiteX30" fmla="*/ 564776 w 708211"/>
              <a:gd name="connsiteY30" fmla="*/ 1013011 h 2124635"/>
              <a:gd name="connsiteX31" fmla="*/ 591670 w 708211"/>
              <a:gd name="connsiteY31" fmla="*/ 923364 h 2124635"/>
              <a:gd name="connsiteX32" fmla="*/ 600635 w 708211"/>
              <a:gd name="connsiteY32" fmla="*/ 896470 h 2124635"/>
              <a:gd name="connsiteX33" fmla="*/ 618564 w 708211"/>
              <a:gd name="connsiteY33" fmla="*/ 869576 h 2124635"/>
              <a:gd name="connsiteX34" fmla="*/ 645458 w 708211"/>
              <a:gd name="connsiteY34" fmla="*/ 815788 h 2124635"/>
              <a:gd name="connsiteX35" fmla="*/ 663388 w 708211"/>
              <a:gd name="connsiteY35" fmla="*/ 753035 h 2124635"/>
              <a:gd name="connsiteX36" fmla="*/ 672353 w 708211"/>
              <a:gd name="connsiteY36" fmla="*/ 717176 h 2124635"/>
              <a:gd name="connsiteX37" fmla="*/ 681317 w 708211"/>
              <a:gd name="connsiteY37" fmla="*/ 690282 h 2124635"/>
              <a:gd name="connsiteX38" fmla="*/ 708211 w 708211"/>
              <a:gd name="connsiteY38" fmla="*/ 564776 h 2124635"/>
              <a:gd name="connsiteX39" fmla="*/ 699247 w 708211"/>
              <a:gd name="connsiteY39" fmla="*/ 277906 h 2124635"/>
              <a:gd name="connsiteX40" fmla="*/ 690282 w 708211"/>
              <a:gd name="connsiteY40" fmla="*/ 251011 h 2124635"/>
              <a:gd name="connsiteX41" fmla="*/ 663388 w 708211"/>
              <a:gd name="connsiteY41" fmla="*/ 233082 h 2124635"/>
              <a:gd name="connsiteX42" fmla="*/ 618564 w 708211"/>
              <a:gd name="connsiteY42" fmla="*/ 170329 h 2124635"/>
              <a:gd name="connsiteX43" fmla="*/ 600635 w 708211"/>
              <a:gd name="connsiteY43" fmla="*/ 143435 h 2124635"/>
              <a:gd name="connsiteX44" fmla="*/ 537882 w 708211"/>
              <a:gd name="connsiteY44" fmla="*/ 89647 h 2124635"/>
              <a:gd name="connsiteX45" fmla="*/ 502023 w 708211"/>
              <a:gd name="connsiteY45" fmla="*/ 44823 h 2124635"/>
              <a:gd name="connsiteX46" fmla="*/ 475129 w 708211"/>
              <a:gd name="connsiteY46" fmla="*/ 35858 h 2124635"/>
              <a:gd name="connsiteX47" fmla="*/ 448235 w 708211"/>
              <a:gd name="connsiteY47" fmla="*/ 17929 h 2124635"/>
              <a:gd name="connsiteX48" fmla="*/ 412376 w 708211"/>
              <a:gd name="connsiteY48" fmla="*/ 0 h 212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08211" h="2124635">
                <a:moveTo>
                  <a:pt x="0" y="2124635"/>
                </a:moveTo>
                <a:cubicBezTo>
                  <a:pt x="28906" y="2052367"/>
                  <a:pt x="-131" y="2100414"/>
                  <a:pt x="44823" y="2061882"/>
                </a:cubicBezTo>
                <a:cubicBezTo>
                  <a:pt x="57658" y="2050881"/>
                  <a:pt x="80682" y="2026023"/>
                  <a:pt x="80682" y="2026023"/>
                </a:cubicBezTo>
                <a:cubicBezTo>
                  <a:pt x="103216" y="1958424"/>
                  <a:pt x="72819" y="2041748"/>
                  <a:pt x="107576" y="1972235"/>
                </a:cubicBezTo>
                <a:cubicBezTo>
                  <a:pt x="130851" y="1925685"/>
                  <a:pt x="99451" y="1962432"/>
                  <a:pt x="134470" y="1927411"/>
                </a:cubicBezTo>
                <a:cubicBezTo>
                  <a:pt x="157004" y="1859812"/>
                  <a:pt x="123986" y="1940515"/>
                  <a:pt x="170329" y="1882588"/>
                </a:cubicBezTo>
                <a:cubicBezTo>
                  <a:pt x="176232" y="1875209"/>
                  <a:pt x="175068" y="1864146"/>
                  <a:pt x="179294" y="1855694"/>
                </a:cubicBezTo>
                <a:cubicBezTo>
                  <a:pt x="184112" y="1846057"/>
                  <a:pt x="192847" y="1838646"/>
                  <a:pt x="197223" y="1828800"/>
                </a:cubicBezTo>
                <a:cubicBezTo>
                  <a:pt x="204899" y="1811529"/>
                  <a:pt x="209177" y="1792941"/>
                  <a:pt x="215153" y="1775011"/>
                </a:cubicBezTo>
                <a:cubicBezTo>
                  <a:pt x="218141" y="1766046"/>
                  <a:pt x="217435" y="1754799"/>
                  <a:pt x="224117" y="1748117"/>
                </a:cubicBezTo>
                <a:lnTo>
                  <a:pt x="242047" y="1730188"/>
                </a:lnTo>
                <a:lnTo>
                  <a:pt x="259976" y="1676400"/>
                </a:lnTo>
                <a:lnTo>
                  <a:pt x="268941" y="1649506"/>
                </a:lnTo>
                <a:cubicBezTo>
                  <a:pt x="271929" y="1622612"/>
                  <a:pt x="272598" y="1595357"/>
                  <a:pt x="277905" y="1568823"/>
                </a:cubicBezTo>
                <a:cubicBezTo>
                  <a:pt x="281611" y="1550291"/>
                  <a:pt x="292128" y="1533567"/>
                  <a:pt x="295835" y="1515035"/>
                </a:cubicBezTo>
                <a:cubicBezTo>
                  <a:pt x="298823" y="1500094"/>
                  <a:pt x="299450" y="1484478"/>
                  <a:pt x="304800" y="1470211"/>
                </a:cubicBezTo>
                <a:cubicBezTo>
                  <a:pt x="308583" y="1460123"/>
                  <a:pt x="317911" y="1452954"/>
                  <a:pt x="322729" y="1443317"/>
                </a:cubicBezTo>
                <a:cubicBezTo>
                  <a:pt x="326955" y="1434865"/>
                  <a:pt x="327468" y="1424875"/>
                  <a:pt x="331694" y="1416423"/>
                </a:cubicBezTo>
                <a:cubicBezTo>
                  <a:pt x="343004" y="1393803"/>
                  <a:pt x="350875" y="1388277"/>
                  <a:pt x="367553" y="1371600"/>
                </a:cubicBezTo>
                <a:cubicBezTo>
                  <a:pt x="370541" y="1362635"/>
                  <a:pt x="373921" y="1353792"/>
                  <a:pt x="376517" y="1344706"/>
                </a:cubicBezTo>
                <a:cubicBezTo>
                  <a:pt x="379902" y="1332859"/>
                  <a:pt x="379972" y="1319867"/>
                  <a:pt x="385482" y="1308847"/>
                </a:cubicBezTo>
                <a:cubicBezTo>
                  <a:pt x="389262" y="1301287"/>
                  <a:pt x="398131" y="1297517"/>
                  <a:pt x="403411" y="1290917"/>
                </a:cubicBezTo>
                <a:cubicBezTo>
                  <a:pt x="410142" y="1282504"/>
                  <a:pt x="415364" y="1272988"/>
                  <a:pt x="421341" y="1264023"/>
                </a:cubicBezTo>
                <a:cubicBezTo>
                  <a:pt x="446732" y="1187843"/>
                  <a:pt x="411320" y="1280722"/>
                  <a:pt x="448235" y="1219200"/>
                </a:cubicBezTo>
                <a:cubicBezTo>
                  <a:pt x="453097" y="1211097"/>
                  <a:pt x="452974" y="1200758"/>
                  <a:pt x="457200" y="1192306"/>
                </a:cubicBezTo>
                <a:cubicBezTo>
                  <a:pt x="462018" y="1182669"/>
                  <a:pt x="469783" y="1174766"/>
                  <a:pt x="475129" y="1165411"/>
                </a:cubicBezTo>
                <a:cubicBezTo>
                  <a:pt x="481759" y="1153808"/>
                  <a:pt x="487794" y="1141836"/>
                  <a:pt x="493058" y="1129553"/>
                </a:cubicBezTo>
                <a:cubicBezTo>
                  <a:pt x="496780" y="1120867"/>
                  <a:pt x="497797" y="1111110"/>
                  <a:pt x="502023" y="1102658"/>
                </a:cubicBezTo>
                <a:cubicBezTo>
                  <a:pt x="506841" y="1093021"/>
                  <a:pt x="513976" y="1084729"/>
                  <a:pt x="519953" y="1075764"/>
                </a:cubicBezTo>
                <a:cubicBezTo>
                  <a:pt x="522941" y="1066799"/>
                  <a:pt x="523425" y="1056559"/>
                  <a:pt x="528917" y="1048870"/>
                </a:cubicBezTo>
                <a:cubicBezTo>
                  <a:pt x="538742" y="1035115"/>
                  <a:pt x="564776" y="1013011"/>
                  <a:pt x="564776" y="1013011"/>
                </a:cubicBezTo>
                <a:cubicBezTo>
                  <a:pt x="578324" y="958822"/>
                  <a:pt x="569847" y="988835"/>
                  <a:pt x="591670" y="923364"/>
                </a:cubicBezTo>
                <a:cubicBezTo>
                  <a:pt x="594658" y="914399"/>
                  <a:pt x="595393" y="904333"/>
                  <a:pt x="600635" y="896470"/>
                </a:cubicBezTo>
                <a:cubicBezTo>
                  <a:pt x="606611" y="887505"/>
                  <a:pt x="613746" y="879213"/>
                  <a:pt x="618564" y="869576"/>
                </a:cubicBezTo>
                <a:cubicBezTo>
                  <a:pt x="655679" y="795346"/>
                  <a:pt x="594076" y="892862"/>
                  <a:pt x="645458" y="815788"/>
                </a:cubicBezTo>
                <a:cubicBezTo>
                  <a:pt x="673484" y="703686"/>
                  <a:pt x="637665" y="843061"/>
                  <a:pt x="663388" y="753035"/>
                </a:cubicBezTo>
                <a:cubicBezTo>
                  <a:pt x="666773" y="741188"/>
                  <a:pt x="668968" y="729023"/>
                  <a:pt x="672353" y="717176"/>
                </a:cubicBezTo>
                <a:cubicBezTo>
                  <a:pt x="674949" y="708090"/>
                  <a:pt x="678831" y="699399"/>
                  <a:pt x="681317" y="690282"/>
                </a:cubicBezTo>
                <a:cubicBezTo>
                  <a:pt x="700466" y="620068"/>
                  <a:pt x="697549" y="628754"/>
                  <a:pt x="708211" y="564776"/>
                </a:cubicBezTo>
                <a:cubicBezTo>
                  <a:pt x="705223" y="469153"/>
                  <a:pt x="704705" y="373420"/>
                  <a:pt x="699247" y="277906"/>
                </a:cubicBezTo>
                <a:cubicBezTo>
                  <a:pt x="698708" y="268471"/>
                  <a:pt x="696185" y="258390"/>
                  <a:pt x="690282" y="251011"/>
                </a:cubicBezTo>
                <a:cubicBezTo>
                  <a:pt x="683551" y="242598"/>
                  <a:pt x="672353" y="239058"/>
                  <a:pt x="663388" y="233082"/>
                </a:cubicBezTo>
                <a:cubicBezTo>
                  <a:pt x="641149" y="166368"/>
                  <a:pt x="675287" y="255416"/>
                  <a:pt x="618564" y="170329"/>
                </a:cubicBezTo>
                <a:cubicBezTo>
                  <a:pt x="612588" y="161364"/>
                  <a:pt x="607647" y="151615"/>
                  <a:pt x="600635" y="143435"/>
                </a:cubicBezTo>
                <a:cubicBezTo>
                  <a:pt x="571650" y="109619"/>
                  <a:pt x="569604" y="110795"/>
                  <a:pt x="537882" y="89647"/>
                </a:cubicBezTo>
                <a:cubicBezTo>
                  <a:pt x="529738" y="77431"/>
                  <a:pt x="516217" y="53340"/>
                  <a:pt x="502023" y="44823"/>
                </a:cubicBezTo>
                <a:cubicBezTo>
                  <a:pt x="493920" y="39961"/>
                  <a:pt x="483581" y="40084"/>
                  <a:pt x="475129" y="35858"/>
                </a:cubicBezTo>
                <a:cubicBezTo>
                  <a:pt x="465492" y="31040"/>
                  <a:pt x="457872" y="22747"/>
                  <a:pt x="448235" y="17929"/>
                </a:cubicBezTo>
                <a:cubicBezTo>
                  <a:pt x="407029" y="-2674"/>
                  <a:pt x="432631" y="20252"/>
                  <a:pt x="412376" y="0"/>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913529" y="4778188"/>
            <a:ext cx="403412" cy="322730"/>
          </a:xfrm>
          <a:custGeom>
            <a:avLst/>
            <a:gdLst>
              <a:gd name="connsiteX0" fmla="*/ 0 w 403412"/>
              <a:gd name="connsiteY0" fmla="*/ 322730 h 322730"/>
              <a:gd name="connsiteX1" fmla="*/ 71718 w 403412"/>
              <a:gd name="connsiteY1" fmla="*/ 242047 h 322730"/>
              <a:gd name="connsiteX2" fmla="*/ 98612 w 403412"/>
              <a:gd name="connsiteY2" fmla="*/ 233083 h 322730"/>
              <a:gd name="connsiteX3" fmla="*/ 116542 w 403412"/>
              <a:gd name="connsiteY3" fmla="*/ 215153 h 322730"/>
              <a:gd name="connsiteX4" fmla="*/ 143436 w 403412"/>
              <a:gd name="connsiteY4" fmla="*/ 206188 h 322730"/>
              <a:gd name="connsiteX5" fmla="*/ 170330 w 403412"/>
              <a:gd name="connsiteY5" fmla="*/ 188259 h 322730"/>
              <a:gd name="connsiteX6" fmla="*/ 215153 w 403412"/>
              <a:gd name="connsiteY6" fmla="*/ 152400 h 322730"/>
              <a:gd name="connsiteX7" fmla="*/ 251012 w 403412"/>
              <a:gd name="connsiteY7" fmla="*/ 116541 h 322730"/>
              <a:gd name="connsiteX8" fmla="*/ 268942 w 403412"/>
              <a:gd name="connsiteY8" fmla="*/ 98612 h 322730"/>
              <a:gd name="connsiteX9" fmla="*/ 349624 w 403412"/>
              <a:gd name="connsiteY9" fmla="*/ 53788 h 322730"/>
              <a:gd name="connsiteX10" fmla="*/ 376518 w 403412"/>
              <a:gd name="connsiteY10" fmla="*/ 35859 h 322730"/>
              <a:gd name="connsiteX11" fmla="*/ 403412 w 403412"/>
              <a:gd name="connsiteY11" fmla="*/ 17930 h 322730"/>
              <a:gd name="connsiteX12" fmla="*/ 403412 w 403412"/>
              <a:gd name="connsiteY12" fmla="*/ 0 h 32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412" h="322730">
                <a:moveTo>
                  <a:pt x="0" y="322730"/>
                </a:moveTo>
                <a:cubicBezTo>
                  <a:pt x="5761" y="315529"/>
                  <a:pt x="58248" y="246537"/>
                  <a:pt x="71718" y="242047"/>
                </a:cubicBezTo>
                <a:lnTo>
                  <a:pt x="98612" y="233083"/>
                </a:lnTo>
                <a:cubicBezTo>
                  <a:pt x="104589" y="227106"/>
                  <a:pt x="109294" y="219502"/>
                  <a:pt x="116542" y="215153"/>
                </a:cubicBezTo>
                <a:cubicBezTo>
                  <a:pt x="124645" y="210291"/>
                  <a:pt x="134984" y="210414"/>
                  <a:pt x="143436" y="206188"/>
                </a:cubicBezTo>
                <a:cubicBezTo>
                  <a:pt x="153073" y="201370"/>
                  <a:pt x="161365" y="194235"/>
                  <a:pt x="170330" y="188259"/>
                </a:cubicBezTo>
                <a:cubicBezTo>
                  <a:pt x="214017" y="122727"/>
                  <a:pt x="160043" y="191764"/>
                  <a:pt x="215153" y="152400"/>
                </a:cubicBezTo>
                <a:cubicBezTo>
                  <a:pt x="228908" y="142575"/>
                  <a:pt x="239059" y="128494"/>
                  <a:pt x="251012" y="116541"/>
                </a:cubicBezTo>
                <a:cubicBezTo>
                  <a:pt x="256989" y="110565"/>
                  <a:pt x="260924" y="101285"/>
                  <a:pt x="268942" y="98612"/>
                </a:cubicBezTo>
                <a:cubicBezTo>
                  <a:pt x="316279" y="82832"/>
                  <a:pt x="287972" y="94889"/>
                  <a:pt x="349624" y="53788"/>
                </a:cubicBezTo>
                <a:lnTo>
                  <a:pt x="376518" y="35859"/>
                </a:lnTo>
                <a:cubicBezTo>
                  <a:pt x="385483" y="29883"/>
                  <a:pt x="403412" y="28704"/>
                  <a:pt x="403412" y="17930"/>
                </a:cubicBezTo>
                <a:lnTo>
                  <a:pt x="40341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506071" y="5674635"/>
            <a:ext cx="484094" cy="233106"/>
          </a:xfrm>
          <a:custGeom>
            <a:avLst/>
            <a:gdLst>
              <a:gd name="connsiteX0" fmla="*/ 0 w 484094"/>
              <a:gd name="connsiteY0" fmla="*/ 233106 h 233106"/>
              <a:gd name="connsiteX1" fmla="*/ 44823 w 484094"/>
              <a:gd name="connsiteY1" fmla="*/ 224141 h 233106"/>
              <a:gd name="connsiteX2" fmla="*/ 62753 w 484094"/>
              <a:gd name="connsiteY2" fmla="*/ 206212 h 233106"/>
              <a:gd name="connsiteX3" fmla="*/ 89647 w 484094"/>
              <a:gd name="connsiteY3" fmla="*/ 197247 h 233106"/>
              <a:gd name="connsiteX4" fmla="*/ 143435 w 484094"/>
              <a:gd name="connsiteY4" fmla="*/ 161389 h 233106"/>
              <a:gd name="connsiteX5" fmla="*/ 170329 w 484094"/>
              <a:gd name="connsiteY5" fmla="*/ 143459 h 233106"/>
              <a:gd name="connsiteX6" fmla="*/ 197223 w 484094"/>
              <a:gd name="connsiteY6" fmla="*/ 134494 h 233106"/>
              <a:gd name="connsiteX7" fmla="*/ 242047 w 484094"/>
              <a:gd name="connsiteY7" fmla="*/ 98636 h 233106"/>
              <a:gd name="connsiteX8" fmla="*/ 268941 w 484094"/>
              <a:gd name="connsiteY8" fmla="*/ 89671 h 233106"/>
              <a:gd name="connsiteX9" fmla="*/ 349623 w 484094"/>
              <a:gd name="connsiteY9" fmla="*/ 62777 h 233106"/>
              <a:gd name="connsiteX10" fmla="*/ 376517 w 484094"/>
              <a:gd name="connsiteY10" fmla="*/ 44847 h 233106"/>
              <a:gd name="connsiteX11" fmla="*/ 430305 w 484094"/>
              <a:gd name="connsiteY11" fmla="*/ 26918 h 233106"/>
              <a:gd name="connsiteX12" fmla="*/ 448235 w 484094"/>
              <a:gd name="connsiteY12" fmla="*/ 8989 h 233106"/>
              <a:gd name="connsiteX13" fmla="*/ 484094 w 484094"/>
              <a:gd name="connsiteY13" fmla="*/ 24 h 23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094" h="233106">
                <a:moveTo>
                  <a:pt x="0" y="233106"/>
                </a:moveTo>
                <a:cubicBezTo>
                  <a:pt x="14941" y="230118"/>
                  <a:pt x="30818" y="230143"/>
                  <a:pt x="44823" y="224141"/>
                </a:cubicBezTo>
                <a:cubicBezTo>
                  <a:pt x="52592" y="220812"/>
                  <a:pt x="55505" y="210560"/>
                  <a:pt x="62753" y="206212"/>
                </a:cubicBezTo>
                <a:cubicBezTo>
                  <a:pt x="70856" y="201350"/>
                  <a:pt x="81387" y="201836"/>
                  <a:pt x="89647" y="197247"/>
                </a:cubicBezTo>
                <a:cubicBezTo>
                  <a:pt x="108484" y="186782"/>
                  <a:pt x="125506" y="173342"/>
                  <a:pt x="143435" y="161389"/>
                </a:cubicBezTo>
                <a:cubicBezTo>
                  <a:pt x="152400" y="155412"/>
                  <a:pt x="160108" y="146866"/>
                  <a:pt x="170329" y="143459"/>
                </a:cubicBezTo>
                <a:lnTo>
                  <a:pt x="197223" y="134494"/>
                </a:lnTo>
                <a:cubicBezTo>
                  <a:pt x="213900" y="117818"/>
                  <a:pt x="219430" y="109945"/>
                  <a:pt x="242047" y="98636"/>
                </a:cubicBezTo>
                <a:cubicBezTo>
                  <a:pt x="250499" y="94410"/>
                  <a:pt x="259976" y="92659"/>
                  <a:pt x="268941" y="89671"/>
                </a:cubicBezTo>
                <a:cubicBezTo>
                  <a:pt x="308197" y="50413"/>
                  <a:pt x="262537" y="88903"/>
                  <a:pt x="349623" y="62777"/>
                </a:cubicBezTo>
                <a:cubicBezTo>
                  <a:pt x="359943" y="59681"/>
                  <a:pt x="366671" y="49223"/>
                  <a:pt x="376517" y="44847"/>
                </a:cubicBezTo>
                <a:cubicBezTo>
                  <a:pt x="393787" y="37171"/>
                  <a:pt x="430305" y="26918"/>
                  <a:pt x="430305" y="26918"/>
                </a:cubicBezTo>
                <a:cubicBezTo>
                  <a:pt x="436282" y="20942"/>
                  <a:pt x="440987" y="13337"/>
                  <a:pt x="448235" y="8989"/>
                </a:cubicBezTo>
                <a:cubicBezTo>
                  <a:pt x="464752" y="-921"/>
                  <a:pt x="469858" y="24"/>
                  <a:pt x="484094" y="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Box 5"/>
          <p:cNvSpPr txBox="1">
            <a:spLocks noChangeArrowheads="1"/>
          </p:cNvSpPr>
          <p:nvPr/>
        </p:nvSpPr>
        <p:spPr bwMode="auto">
          <a:xfrm rot="2104340">
            <a:off x="5572348" y="3466313"/>
            <a:ext cx="1361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solidFill>
                  <a:schemeClr val="tx2"/>
                </a:solidFill>
                <a:latin typeface="+mn-lt"/>
              </a:rPr>
              <a:t>alveolar duct</a:t>
            </a:r>
          </a:p>
        </p:txBody>
      </p:sp>
      <p:sp>
        <p:nvSpPr>
          <p:cNvPr id="18" name="Freeform 17"/>
          <p:cNvSpPr/>
          <p:nvPr/>
        </p:nvSpPr>
        <p:spPr>
          <a:xfrm>
            <a:off x="5567082" y="3155576"/>
            <a:ext cx="161365" cy="134471"/>
          </a:xfrm>
          <a:custGeom>
            <a:avLst/>
            <a:gdLst>
              <a:gd name="connsiteX0" fmla="*/ 0 w 161365"/>
              <a:gd name="connsiteY0" fmla="*/ 0 h 134471"/>
              <a:gd name="connsiteX1" fmla="*/ 26894 w 161365"/>
              <a:gd name="connsiteY1" fmla="*/ 44824 h 134471"/>
              <a:gd name="connsiteX2" fmla="*/ 53789 w 161365"/>
              <a:gd name="connsiteY2" fmla="*/ 53789 h 134471"/>
              <a:gd name="connsiteX3" fmla="*/ 80683 w 161365"/>
              <a:gd name="connsiteY3" fmla="*/ 71718 h 134471"/>
              <a:gd name="connsiteX4" fmla="*/ 116542 w 161365"/>
              <a:gd name="connsiteY4" fmla="*/ 107577 h 134471"/>
              <a:gd name="connsiteX5" fmla="*/ 161365 w 161365"/>
              <a:gd name="connsiteY5" fmla="*/ 134471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365" h="134471">
                <a:moveTo>
                  <a:pt x="0" y="0"/>
                </a:moveTo>
                <a:cubicBezTo>
                  <a:pt x="8965" y="14941"/>
                  <a:pt x="14573" y="32503"/>
                  <a:pt x="26894" y="44824"/>
                </a:cubicBezTo>
                <a:cubicBezTo>
                  <a:pt x="33576" y="51506"/>
                  <a:pt x="45337" y="49563"/>
                  <a:pt x="53789" y="53789"/>
                </a:cubicBezTo>
                <a:cubicBezTo>
                  <a:pt x="63426" y="58607"/>
                  <a:pt x="72503" y="64706"/>
                  <a:pt x="80683" y="71718"/>
                </a:cubicBezTo>
                <a:cubicBezTo>
                  <a:pt x="93518" y="82719"/>
                  <a:pt x="100505" y="102231"/>
                  <a:pt x="116542" y="107577"/>
                </a:cubicBezTo>
                <a:cubicBezTo>
                  <a:pt x="151454" y="119215"/>
                  <a:pt x="136754" y="109860"/>
                  <a:pt x="161365" y="1344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929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563562"/>
          </a:xfrm>
        </p:spPr>
        <p:txBody>
          <a:bodyPr/>
          <a:lstStyle/>
          <a:p>
            <a:pPr eaLnBrk="1" hangingPunct="1"/>
            <a:r>
              <a:rPr lang="en-US" sz="2400" b="1" dirty="0">
                <a:solidFill>
                  <a:schemeClr val="accent2"/>
                </a:solidFill>
                <a:latin typeface="Arial Unicode MS" pitchFamily="34" charset="-128"/>
                <a:hlinkClick r:id="rId2"/>
              </a:rPr>
              <a:t>UMich #129: Lung</a:t>
            </a:r>
            <a:endParaRPr lang="en-US" sz="2400" b="1" dirty="0">
              <a:solidFill>
                <a:schemeClr val="accent2"/>
              </a:solidFill>
              <a:latin typeface="Arial Unicode MS" pitchFamily="34" charset="-128"/>
            </a:endParaRPr>
          </a:p>
        </p:txBody>
      </p:sp>
      <p:pic>
        <p:nvPicPr>
          <p:cNvPr id="10243" name="Picture 3" descr="129AlvDuc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219200"/>
            <a:ext cx="7661275" cy="4906963"/>
          </a:xfrm>
        </p:spPr>
      </p:pic>
      <p:sp>
        <p:nvSpPr>
          <p:cNvPr id="10245" name="Line 12"/>
          <p:cNvSpPr>
            <a:spLocks noChangeShapeType="1"/>
          </p:cNvSpPr>
          <p:nvPr/>
        </p:nvSpPr>
        <p:spPr bwMode="auto">
          <a:xfrm>
            <a:off x="2667000" y="3429000"/>
            <a:ext cx="2819400" cy="457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9" name="Text Box 13"/>
          <p:cNvSpPr txBox="1">
            <a:spLocks noChangeArrowheads="1"/>
          </p:cNvSpPr>
          <p:nvPr/>
        </p:nvSpPr>
        <p:spPr bwMode="auto">
          <a:xfrm rot="487806">
            <a:off x="3124200" y="36576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a:solidFill>
                  <a:schemeClr val="accent2"/>
                </a:solidFill>
              </a:rPr>
              <a:t>Alveolar duct</a:t>
            </a:r>
          </a:p>
        </p:txBody>
      </p:sp>
      <p:sp>
        <p:nvSpPr>
          <p:cNvPr id="10247" name="Line 15"/>
          <p:cNvSpPr>
            <a:spLocks noChangeShapeType="1"/>
          </p:cNvSpPr>
          <p:nvPr/>
        </p:nvSpPr>
        <p:spPr bwMode="auto">
          <a:xfrm flipH="1">
            <a:off x="4267200" y="44958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8" name="Line 16"/>
          <p:cNvSpPr>
            <a:spLocks noChangeShapeType="1"/>
          </p:cNvSpPr>
          <p:nvPr/>
        </p:nvSpPr>
        <p:spPr bwMode="auto">
          <a:xfrm flipH="1">
            <a:off x="4724400" y="4495800"/>
            <a:ext cx="76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4" name="Text Box 18"/>
          <p:cNvSpPr txBox="1">
            <a:spLocks noChangeArrowheads="1"/>
          </p:cNvSpPr>
          <p:nvPr/>
        </p:nvSpPr>
        <p:spPr bwMode="auto">
          <a:xfrm>
            <a:off x="4572000" y="423545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600" dirty="0">
                <a:solidFill>
                  <a:schemeClr val="accent2"/>
                </a:solidFill>
              </a:rPr>
              <a:t>alveoli</a:t>
            </a:r>
          </a:p>
        </p:txBody>
      </p:sp>
      <p:sp>
        <p:nvSpPr>
          <p:cNvPr id="11" name="TextBox 10"/>
          <p:cNvSpPr txBox="1"/>
          <p:nvPr/>
        </p:nvSpPr>
        <p:spPr>
          <a:xfrm>
            <a:off x="-12892" y="6581001"/>
            <a:ext cx="3670492" cy="276999"/>
          </a:xfrm>
          <a:prstGeom prst="rect">
            <a:avLst/>
          </a:prstGeom>
          <a:noFill/>
        </p:spPr>
        <p:txBody>
          <a:bodyPr wrap="none" rtlCol="0">
            <a:spAutoFit/>
          </a:bodyPr>
          <a:lstStyle/>
          <a:p>
            <a:r>
              <a:rPr lang="en-US" sz="1200" i="1" dirty="0"/>
              <a:t>slide courtesy of Dr. Sun-Kee Kim, University of Michigan</a:t>
            </a:r>
          </a:p>
        </p:txBody>
      </p:sp>
    </p:spTree>
    <p:extLst>
      <p:ext uri="{BB962C8B-B14F-4D97-AF65-F5344CB8AC3E}">
        <p14:creationId xmlns:p14="http://schemas.microsoft.com/office/powerpoint/2010/main" val="2837718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p:bldP spid="604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7620000" y="223838"/>
            <a:ext cx="1295400" cy="1143000"/>
          </a:xfrm>
        </p:spPr>
        <p:txBody>
          <a:bodyPr/>
          <a:lstStyle/>
          <a:p>
            <a:pPr eaLnBrk="1" hangingPunct="1"/>
            <a:r>
              <a:rPr lang="en-US" sz="2400" b="1" dirty="0">
                <a:solidFill>
                  <a:schemeClr val="accent2"/>
                </a:solidFill>
                <a:latin typeface="Arial Unicode MS" pitchFamily="34" charset="-128"/>
              </a:rPr>
              <a:t>UMich</a:t>
            </a:r>
            <a:br>
              <a:rPr lang="en-US" sz="2400" b="1" dirty="0">
                <a:solidFill>
                  <a:schemeClr val="accent2"/>
                </a:solidFill>
                <a:latin typeface="Arial Unicode MS" pitchFamily="34" charset="-128"/>
              </a:rPr>
            </a:br>
            <a:r>
              <a:rPr lang="en-US" sz="2400" b="1" dirty="0">
                <a:solidFill>
                  <a:schemeClr val="accent2"/>
                </a:solidFill>
                <a:latin typeface="Arial Unicode MS" pitchFamily="34" charset="-128"/>
              </a:rPr>
              <a:t>#130-1 Lung</a:t>
            </a:r>
          </a:p>
        </p:txBody>
      </p:sp>
      <p:pic>
        <p:nvPicPr>
          <p:cNvPr id="11267" name="Picture 6" descr="130-1Pneum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0"/>
            <a:ext cx="7391400" cy="6605588"/>
          </a:xfrm>
        </p:spPr>
      </p:pic>
      <p:sp>
        <p:nvSpPr>
          <p:cNvPr id="11268" name="Line 7"/>
          <p:cNvSpPr>
            <a:spLocks noChangeShapeType="1"/>
          </p:cNvSpPr>
          <p:nvPr/>
        </p:nvSpPr>
        <p:spPr bwMode="auto">
          <a:xfrm flipH="1">
            <a:off x="2819400" y="3104356"/>
            <a:ext cx="76200" cy="35004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9" name="Line 8"/>
          <p:cNvSpPr>
            <a:spLocks noChangeShapeType="1"/>
          </p:cNvSpPr>
          <p:nvPr/>
        </p:nvSpPr>
        <p:spPr bwMode="auto">
          <a:xfrm flipH="1" flipV="1">
            <a:off x="3048000" y="4140200"/>
            <a:ext cx="152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0" name="Line 9"/>
          <p:cNvSpPr>
            <a:spLocks noChangeShapeType="1"/>
          </p:cNvSpPr>
          <p:nvPr/>
        </p:nvSpPr>
        <p:spPr bwMode="auto">
          <a:xfrm flipH="1" flipV="1">
            <a:off x="5486400" y="2463800"/>
            <a:ext cx="2286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2" name="Text Box 10"/>
          <p:cNvSpPr txBox="1">
            <a:spLocks noChangeArrowheads="1"/>
          </p:cNvSpPr>
          <p:nvPr/>
        </p:nvSpPr>
        <p:spPr bwMode="auto">
          <a:xfrm>
            <a:off x="2743200" y="2653527"/>
            <a:ext cx="137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solidFill>
                  <a:schemeClr val="accent2"/>
                </a:solidFill>
                <a:latin typeface="+mn-lt"/>
              </a:rPr>
              <a:t>Type I </a:t>
            </a:r>
            <a:r>
              <a:rPr lang="en-US" sz="1400" dirty="0" err="1">
                <a:solidFill>
                  <a:schemeClr val="accent2"/>
                </a:solidFill>
                <a:latin typeface="+mn-lt"/>
              </a:rPr>
              <a:t>Pneumocyte</a:t>
            </a:r>
            <a:endParaRPr lang="en-US" sz="1400" dirty="0">
              <a:solidFill>
                <a:schemeClr val="accent2"/>
              </a:solidFill>
              <a:latin typeface="+mn-lt"/>
            </a:endParaRPr>
          </a:p>
        </p:txBody>
      </p:sp>
      <p:sp>
        <p:nvSpPr>
          <p:cNvPr id="23563" name="Text Box 11"/>
          <p:cNvSpPr txBox="1">
            <a:spLocks noChangeArrowheads="1"/>
          </p:cNvSpPr>
          <p:nvPr/>
        </p:nvSpPr>
        <p:spPr bwMode="auto">
          <a:xfrm>
            <a:off x="2900085" y="4742330"/>
            <a:ext cx="137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solidFill>
                  <a:schemeClr val="accent2"/>
                </a:solidFill>
                <a:latin typeface="+mn-lt"/>
              </a:rPr>
              <a:t>Type II </a:t>
            </a:r>
            <a:r>
              <a:rPr lang="en-US" sz="1400" dirty="0" err="1">
                <a:solidFill>
                  <a:schemeClr val="accent2"/>
                </a:solidFill>
                <a:latin typeface="+mn-lt"/>
              </a:rPr>
              <a:t>Pneumocyte</a:t>
            </a:r>
            <a:endParaRPr lang="en-US" sz="1400" dirty="0">
              <a:solidFill>
                <a:schemeClr val="accent2"/>
              </a:solidFill>
              <a:latin typeface="+mn-lt"/>
            </a:endParaRPr>
          </a:p>
        </p:txBody>
      </p:sp>
      <p:sp>
        <p:nvSpPr>
          <p:cNvPr id="23564" name="Text Box 12"/>
          <p:cNvSpPr txBox="1">
            <a:spLocks noChangeArrowheads="1"/>
          </p:cNvSpPr>
          <p:nvPr/>
        </p:nvSpPr>
        <p:spPr bwMode="auto">
          <a:xfrm>
            <a:off x="5334000" y="3016250"/>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1400" dirty="0">
                <a:solidFill>
                  <a:schemeClr val="accent2"/>
                </a:solidFill>
                <a:latin typeface="+mn-lt"/>
              </a:rPr>
              <a:t>Macrophage</a:t>
            </a:r>
          </a:p>
        </p:txBody>
      </p:sp>
      <p:pic>
        <p:nvPicPr>
          <p:cNvPr id="11277" name="Picture 16" descr="macrophage2"/>
          <p:cNvPicPr>
            <a:picLocks noChangeAspect="1" noChangeArrowheads="1"/>
          </p:cNvPicPr>
          <p:nvPr/>
        </p:nvPicPr>
        <p:blipFill>
          <a:blip r:embed="rId3">
            <a:extLst>
              <a:ext uri="{28A0092B-C50C-407E-A947-70E740481C1C}">
                <a14:useLocalDpi xmlns:a14="http://schemas.microsoft.com/office/drawing/2010/main" val="0"/>
              </a:ext>
            </a:extLst>
          </a:blip>
          <a:srcRect l="35185" t="28069" r="11111" b="11664"/>
          <a:stretch>
            <a:fillRect/>
          </a:stretch>
        </p:blipFill>
        <p:spPr bwMode="auto">
          <a:xfrm>
            <a:off x="6577013" y="4064000"/>
            <a:ext cx="25669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a:cxnSpLocks noChangeShapeType="1"/>
          </p:cNvCxnSpPr>
          <p:nvPr/>
        </p:nvCxnSpPr>
        <p:spPr bwMode="auto">
          <a:xfrm>
            <a:off x="5943600" y="3324027"/>
            <a:ext cx="1981200" cy="211157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 name="TextBox 15"/>
          <p:cNvSpPr txBox="1"/>
          <p:nvPr/>
        </p:nvSpPr>
        <p:spPr>
          <a:xfrm>
            <a:off x="-12892" y="6581001"/>
            <a:ext cx="3670492" cy="276999"/>
          </a:xfrm>
          <a:prstGeom prst="rect">
            <a:avLst/>
          </a:prstGeom>
          <a:noFill/>
        </p:spPr>
        <p:txBody>
          <a:bodyPr wrap="none" rtlCol="0">
            <a:spAutoFit/>
          </a:bodyPr>
          <a:lstStyle/>
          <a:p>
            <a:r>
              <a:rPr lang="en-US" sz="1200" i="1" dirty="0"/>
              <a:t>slide courtesy of Dr. Sun-Kee Kim, University of Michigan</a:t>
            </a:r>
          </a:p>
        </p:txBody>
      </p:sp>
    </p:spTree>
    <p:extLst>
      <p:ext uri="{BB962C8B-B14F-4D97-AF65-F5344CB8AC3E}">
        <p14:creationId xmlns:p14="http://schemas.microsoft.com/office/powerpoint/2010/main" val="168574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562">
                                            <p:txEl>
                                              <p:pRg st="0" end="0"/>
                                            </p:txEl>
                                          </p:spTgt>
                                        </p:tgtEl>
                                        <p:attrNameLst>
                                          <p:attrName>style.visibility</p:attrName>
                                        </p:attrNameLst>
                                      </p:cBhvr>
                                      <p:to>
                                        <p:strVal val="visible"/>
                                      </p:to>
                                    </p:set>
                                    <p:animEffect transition="in" filter="blinds(horizontal)">
                                      <p:cBhvr>
                                        <p:cTn id="7" dur="500"/>
                                        <p:tgtEl>
                                          <p:spTgt spid="23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3563">
                                            <p:txEl>
                                              <p:pRg st="0" end="0"/>
                                            </p:txEl>
                                          </p:spTgt>
                                        </p:tgtEl>
                                        <p:attrNameLst>
                                          <p:attrName>style.visibility</p:attrName>
                                        </p:attrNameLst>
                                      </p:cBhvr>
                                      <p:to>
                                        <p:strVal val="visible"/>
                                      </p:to>
                                    </p:set>
                                    <p:animEffect transition="in" filter="blinds(horizontal)">
                                      <p:cBhvr>
                                        <p:cTn id="12" dur="500"/>
                                        <p:tgtEl>
                                          <p:spTgt spid="235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564">
                                            <p:txEl>
                                              <p:pRg st="0" end="0"/>
                                            </p:txEl>
                                          </p:spTgt>
                                        </p:tgtEl>
                                        <p:attrNameLst>
                                          <p:attrName>style.visibility</p:attrName>
                                        </p:attrNameLst>
                                      </p:cBhvr>
                                      <p:to>
                                        <p:strVal val="visible"/>
                                      </p:to>
                                    </p:set>
                                    <p:animEffect transition="in" filter="blinds(horizontal)">
                                      <p:cBhvr>
                                        <p:cTn id="17" dur="500"/>
                                        <p:tgtEl>
                                          <p:spTgt spid="23564">
                                            <p:txEl>
                                              <p:pRg st="0" end="0"/>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a:hlinkClick r:id="rId2"/>
              </a:rPr>
              <a:t>Slide 307: larynx</a:t>
            </a:r>
            <a:endParaRPr lang="en-US" dirty="0"/>
          </a:p>
        </p:txBody>
      </p:sp>
      <p:pic>
        <p:nvPicPr>
          <p:cNvPr id="4099" name="Snagit_PPTDFD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54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5638800" y="2571750"/>
            <a:ext cx="150813" cy="4000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01" name="TextBox 11"/>
          <p:cNvSpPr txBox="1">
            <a:spLocks noChangeArrowheads="1"/>
          </p:cNvSpPr>
          <p:nvPr/>
        </p:nvSpPr>
        <p:spPr bwMode="auto">
          <a:xfrm>
            <a:off x="4800600" y="22860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vocal fold</a:t>
            </a:r>
          </a:p>
        </p:txBody>
      </p:sp>
      <p:sp>
        <p:nvSpPr>
          <p:cNvPr id="4102" name="TextBox 12"/>
          <p:cNvSpPr txBox="1">
            <a:spLocks noChangeArrowheads="1"/>
          </p:cNvSpPr>
          <p:nvPr/>
        </p:nvSpPr>
        <p:spPr bwMode="auto">
          <a:xfrm>
            <a:off x="5870575" y="4049713"/>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thyroid cartilage</a:t>
            </a:r>
          </a:p>
        </p:txBody>
      </p:sp>
      <p:sp>
        <p:nvSpPr>
          <p:cNvPr id="4103" name="TextBox 13"/>
          <p:cNvSpPr txBox="1">
            <a:spLocks noChangeArrowheads="1"/>
          </p:cNvSpPr>
          <p:nvPr/>
        </p:nvSpPr>
        <p:spPr bwMode="auto">
          <a:xfrm>
            <a:off x="4505325" y="1524000"/>
            <a:ext cx="1895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t>false vocal fold</a:t>
            </a:r>
          </a:p>
          <a:p>
            <a:pPr algn="ctr" eaLnBrk="1" hangingPunct="1"/>
            <a:r>
              <a:rPr lang="en-US"/>
              <a:t>aka vestibular fold</a:t>
            </a:r>
          </a:p>
        </p:txBody>
      </p:sp>
      <p:cxnSp>
        <p:nvCxnSpPr>
          <p:cNvPr id="15" name="Straight Arrow Connector 14"/>
          <p:cNvCxnSpPr/>
          <p:nvPr/>
        </p:nvCxnSpPr>
        <p:spPr>
          <a:xfrm>
            <a:off x="6172200" y="2093913"/>
            <a:ext cx="304800" cy="9540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229600" y="2514600"/>
            <a:ext cx="76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06" name="TextBox 24"/>
          <p:cNvSpPr txBox="1">
            <a:spLocks noChangeArrowheads="1"/>
          </p:cNvSpPr>
          <p:nvPr/>
        </p:nvSpPr>
        <p:spPr bwMode="auto">
          <a:xfrm>
            <a:off x="7140575" y="1905000"/>
            <a:ext cx="177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t>epiglottis </a:t>
            </a:r>
          </a:p>
          <a:p>
            <a:pPr algn="ctr" eaLnBrk="1" hangingPunct="1"/>
            <a:r>
              <a:rPr lang="en-US"/>
              <a:t>(elastic cartilage)</a:t>
            </a:r>
          </a:p>
        </p:txBody>
      </p:sp>
      <p:sp>
        <p:nvSpPr>
          <p:cNvPr id="4107" name="TextBox 25"/>
          <p:cNvSpPr txBox="1">
            <a:spLocks noChangeArrowheads="1"/>
          </p:cNvSpPr>
          <p:nvPr/>
        </p:nvSpPr>
        <p:spPr bwMode="auto">
          <a:xfrm>
            <a:off x="2133600" y="3581400"/>
            <a:ext cx="166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cricoid cartilage</a:t>
            </a:r>
          </a:p>
        </p:txBody>
      </p:sp>
      <p:sp>
        <p:nvSpPr>
          <p:cNvPr id="4108" name="TextBox 26"/>
          <p:cNvSpPr txBox="1">
            <a:spLocks noChangeArrowheads="1"/>
          </p:cNvSpPr>
          <p:nvPr/>
        </p:nvSpPr>
        <p:spPr bwMode="auto">
          <a:xfrm>
            <a:off x="5029200" y="3211513"/>
            <a:ext cx="817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b="1"/>
              <a:t>vocalis m.</a:t>
            </a:r>
          </a:p>
        </p:txBody>
      </p:sp>
      <p:cxnSp>
        <p:nvCxnSpPr>
          <p:cNvPr id="3" name="Straight Arrow Connector 2"/>
          <p:cNvCxnSpPr/>
          <p:nvPr/>
        </p:nvCxnSpPr>
        <p:spPr>
          <a:xfrm flipH="1">
            <a:off x="7924800" y="5257800"/>
            <a:ext cx="3429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846763" y="2971800"/>
            <a:ext cx="401637" cy="239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11" name="TextBox 4"/>
          <p:cNvSpPr txBox="1">
            <a:spLocks noChangeArrowheads="1"/>
          </p:cNvSpPr>
          <p:nvPr/>
        </p:nvSpPr>
        <p:spPr bwMode="auto">
          <a:xfrm>
            <a:off x="8027988" y="5029200"/>
            <a:ext cx="868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b="1"/>
              <a:t>St Sq Epith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0" y="0"/>
            <a:ext cx="9144000" cy="676275"/>
          </a:xfrm>
        </p:spPr>
        <p:txBody>
          <a:bodyPr/>
          <a:lstStyle/>
          <a:p>
            <a:r>
              <a:rPr lang="en-US" sz="2000" b="1" dirty="0">
                <a:hlinkClick r:id="rId3"/>
              </a:rPr>
              <a:t>Slide UMich 42: Lung, chronic congestion – hemosiderin-laden macrophages</a:t>
            </a:r>
            <a:endParaRPr lang="en-US" sz="2000" b="1" dirty="0"/>
          </a:p>
        </p:txBody>
      </p:sp>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t="9680"/>
          <a:stretch>
            <a:fillRect/>
          </a:stretch>
        </p:blipFill>
        <p:spPr bwMode="auto">
          <a:xfrm>
            <a:off x="0" y="676275"/>
            <a:ext cx="9210675"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92300" y="4222462"/>
            <a:ext cx="1284006" cy="584775"/>
          </a:xfrm>
          <a:prstGeom prst="rect">
            <a:avLst/>
          </a:prstGeom>
          <a:noFill/>
        </p:spPr>
        <p:txBody>
          <a:bodyPr wrap="none">
            <a:spAutoFit/>
          </a:bodyPr>
          <a:lstStyle/>
          <a:p>
            <a:pPr algn="ctr">
              <a:defRPr/>
            </a:pPr>
            <a:r>
              <a:rPr lang="en-US" sz="1600" dirty="0">
                <a:ln>
                  <a:solidFill>
                    <a:schemeClr val="bg1"/>
                  </a:solidFill>
                </a:ln>
              </a:rPr>
              <a:t>lung alveolar</a:t>
            </a:r>
          </a:p>
          <a:p>
            <a:pPr algn="ctr">
              <a:defRPr/>
            </a:pPr>
            <a:r>
              <a:rPr lang="en-US" sz="1600" dirty="0">
                <a:ln>
                  <a:solidFill>
                    <a:schemeClr val="bg1"/>
                  </a:solidFill>
                </a:ln>
              </a:rPr>
              <a:t>air space</a:t>
            </a:r>
          </a:p>
        </p:txBody>
      </p:sp>
      <p:sp>
        <p:nvSpPr>
          <p:cNvPr id="9" name="TextBox 8"/>
          <p:cNvSpPr txBox="1"/>
          <p:nvPr/>
        </p:nvSpPr>
        <p:spPr>
          <a:xfrm rot="654771">
            <a:off x="843342" y="5460205"/>
            <a:ext cx="2975623" cy="338554"/>
          </a:xfrm>
          <a:prstGeom prst="rect">
            <a:avLst/>
          </a:prstGeom>
          <a:noFill/>
        </p:spPr>
        <p:txBody>
          <a:bodyPr wrap="none">
            <a:spAutoFit/>
          </a:bodyPr>
          <a:lstStyle/>
          <a:p>
            <a:pPr>
              <a:defRPr/>
            </a:pPr>
            <a:r>
              <a:rPr lang="en-US" sz="1600" dirty="0">
                <a:ln>
                  <a:solidFill>
                    <a:schemeClr val="bg1"/>
                  </a:solidFill>
                </a:ln>
              </a:rPr>
              <a:t>hemosiderin-laden macrophages</a:t>
            </a:r>
          </a:p>
        </p:txBody>
      </p:sp>
      <p:sp>
        <p:nvSpPr>
          <p:cNvPr id="3" name="Rectangle 2"/>
          <p:cNvSpPr/>
          <p:nvPr/>
        </p:nvSpPr>
        <p:spPr>
          <a:xfrm>
            <a:off x="5162550" y="3787775"/>
            <a:ext cx="511175" cy="4445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Arrow Connector 4"/>
          <p:cNvCxnSpPr/>
          <p:nvPr/>
        </p:nvCxnSpPr>
        <p:spPr>
          <a:xfrm flipV="1">
            <a:off x="2752725" y="4514850"/>
            <a:ext cx="228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49797" y="4686300"/>
            <a:ext cx="431528" cy="307777"/>
          </a:xfrm>
          <a:prstGeom prst="rect">
            <a:avLst/>
          </a:prstGeom>
          <a:noFill/>
        </p:spPr>
        <p:txBody>
          <a:bodyPr wrap="none" rtlCol="0">
            <a:spAutoFit/>
          </a:bodyPr>
          <a:lstStyle/>
          <a:p>
            <a:r>
              <a:rPr lang="en-US" sz="1400" dirty="0"/>
              <a:t>t2p</a:t>
            </a:r>
          </a:p>
        </p:txBody>
      </p:sp>
      <p:sp>
        <p:nvSpPr>
          <p:cNvPr id="11" name="TextBox 10"/>
          <p:cNvSpPr txBox="1"/>
          <p:nvPr/>
        </p:nvSpPr>
        <p:spPr>
          <a:xfrm>
            <a:off x="2686050" y="3714750"/>
            <a:ext cx="260008" cy="307777"/>
          </a:xfrm>
          <a:prstGeom prst="rect">
            <a:avLst/>
          </a:prstGeom>
          <a:noFill/>
        </p:spPr>
        <p:txBody>
          <a:bodyPr wrap="none" rtlCol="0">
            <a:spAutoFit/>
          </a:bodyPr>
          <a:lstStyle/>
          <a:p>
            <a:r>
              <a:rPr lang="en-US" sz="1400" b="1" dirty="0"/>
              <a:t>c</a:t>
            </a:r>
          </a:p>
        </p:txBody>
      </p:sp>
    </p:spTree>
    <p:extLst>
      <p:ext uri="{BB962C8B-B14F-4D97-AF65-F5344CB8AC3E}">
        <p14:creationId xmlns:p14="http://schemas.microsoft.com/office/powerpoint/2010/main" val="279047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 to “unknowns” on slide 28</a:t>
            </a:r>
          </a:p>
        </p:txBody>
      </p:sp>
    </p:spTree>
    <p:extLst>
      <p:ext uri="{BB962C8B-B14F-4D97-AF65-F5344CB8AC3E}">
        <p14:creationId xmlns:p14="http://schemas.microsoft.com/office/powerpoint/2010/main" val="1715418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n-US"/>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l="1576" t="10027" r="1083" b="1170"/>
          <a:stretch>
            <a:fillRect/>
          </a:stretch>
        </p:blipFill>
        <p:spPr bwMode="auto">
          <a:xfrm>
            <a:off x="28575" y="565150"/>
            <a:ext cx="9115425"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8"/>
          <p:cNvSpPr txBox="1">
            <a:spLocks/>
          </p:cNvSpPr>
          <p:nvPr/>
        </p:nvSpPr>
        <p:spPr bwMode="auto">
          <a:xfrm>
            <a:off x="457200" y="0"/>
            <a:ext cx="82296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82500" lnSpcReduction="20000"/>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en-US" dirty="0">
                <a:hlinkClick r:id="rId3"/>
              </a:rPr>
              <a:t>Slide 0028: lung</a:t>
            </a:r>
            <a:endParaRPr lang="en-US" dirty="0"/>
          </a:p>
        </p:txBody>
      </p:sp>
      <p:sp>
        <p:nvSpPr>
          <p:cNvPr id="14341" name="TextBox 2"/>
          <p:cNvSpPr txBox="1">
            <a:spLocks noChangeArrowheads="1"/>
          </p:cNvSpPr>
          <p:nvPr/>
        </p:nvSpPr>
        <p:spPr bwMode="auto">
          <a:xfrm>
            <a:off x="2949575" y="3389313"/>
            <a:ext cx="32397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1200" dirty="0"/>
              <a:t>surrounding tissue –LUNG </a:t>
            </a:r>
          </a:p>
          <a:p>
            <a:pPr eaLnBrk="1" hangingPunct="1">
              <a:buFont typeface="Arial" charset="0"/>
              <a:buChar char="•"/>
            </a:pPr>
            <a:r>
              <a:rPr lang="en-US" sz="1200" dirty="0"/>
              <a:t>epithelium – PSEUDOSTRAT W/ GOBLET CELLS</a:t>
            </a:r>
          </a:p>
          <a:p>
            <a:pPr eaLnBrk="1" hangingPunct="1">
              <a:buFont typeface="Arial" charset="0"/>
              <a:buChar char="•"/>
            </a:pPr>
            <a:r>
              <a:rPr lang="en-US" sz="1200" dirty="0"/>
              <a:t>cartilage –PLATES OF CARTILAGE</a:t>
            </a:r>
          </a:p>
          <a:p>
            <a:pPr eaLnBrk="1" hangingPunct="1">
              <a:buFont typeface="Arial" charset="0"/>
              <a:buChar char="•"/>
            </a:pPr>
            <a:r>
              <a:rPr lang="en-US" sz="1200" dirty="0"/>
              <a:t>smooth muscle –YES, SURROUNDING LUMEN</a:t>
            </a:r>
          </a:p>
          <a:p>
            <a:pPr eaLnBrk="1" hangingPunct="1">
              <a:buFont typeface="Arial" charset="0"/>
              <a:buChar char="•"/>
            </a:pPr>
            <a:r>
              <a:rPr lang="en-US" sz="1200" dirty="0"/>
              <a:t>glands –YES </a:t>
            </a:r>
          </a:p>
        </p:txBody>
      </p:sp>
      <p:sp>
        <p:nvSpPr>
          <p:cNvPr id="14342" name="TextBox 4"/>
          <p:cNvSpPr txBox="1">
            <a:spLocks noChangeArrowheads="1"/>
          </p:cNvSpPr>
          <p:nvPr/>
        </p:nvSpPr>
        <p:spPr bwMode="auto">
          <a:xfrm>
            <a:off x="3886200" y="2895600"/>
            <a:ext cx="14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1? - Bronchus</a:t>
            </a:r>
          </a:p>
        </p:txBody>
      </p:sp>
    </p:spTree>
    <p:extLst>
      <p:ext uri="{BB962C8B-B14F-4D97-AF65-F5344CB8AC3E}">
        <p14:creationId xmlns:p14="http://schemas.microsoft.com/office/powerpoint/2010/main" val="2037318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742950"/>
          </a:xfrm>
        </p:spPr>
        <p:txBody>
          <a:bodyPr/>
          <a:lstStyle/>
          <a:p>
            <a:pPr eaLnBrk="1" hangingPunct="1"/>
            <a:r>
              <a:rPr lang="en-US" dirty="0">
                <a:hlinkClick r:id="rId3"/>
              </a:rPr>
              <a:t>Slide 0028</a:t>
            </a:r>
            <a:endParaRPr lang="en-US" dirty="0"/>
          </a:p>
        </p:txBody>
      </p:sp>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l="1218" t="10657" r="916" b="1640"/>
          <a:stretch>
            <a:fillRect/>
          </a:stretch>
        </p:blipFill>
        <p:spPr bwMode="auto">
          <a:xfrm>
            <a:off x="0" y="742950"/>
            <a:ext cx="9172575"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Box 2"/>
          <p:cNvSpPr txBox="1">
            <a:spLocks noChangeArrowheads="1"/>
          </p:cNvSpPr>
          <p:nvPr/>
        </p:nvSpPr>
        <p:spPr bwMode="auto">
          <a:xfrm>
            <a:off x="4495800" y="2362200"/>
            <a:ext cx="2277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2? –another bronchus</a:t>
            </a:r>
          </a:p>
        </p:txBody>
      </p:sp>
      <p:sp>
        <p:nvSpPr>
          <p:cNvPr id="15365" name="TextBox 4"/>
          <p:cNvSpPr txBox="1">
            <a:spLocks noChangeArrowheads="1"/>
          </p:cNvSpPr>
          <p:nvPr/>
        </p:nvSpPr>
        <p:spPr bwMode="auto">
          <a:xfrm rot="20262676">
            <a:off x="3873414" y="4558024"/>
            <a:ext cx="2217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3? –pulmonary artery</a:t>
            </a:r>
          </a:p>
        </p:txBody>
      </p:sp>
      <p:sp>
        <p:nvSpPr>
          <p:cNvPr id="4" name="Rectangle 3"/>
          <p:cNvSpPr/>
          <p:nvPr/>
        </p:nvSpPr>
        <p:spPr>
          <a:xfrm>
            <a:off x="3676650" y="4629150"/>
            <a:ext cx="304800" cy="260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06883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742950"/>
          </a:xfrm>
        </p:spPr>
        <p:txBody>
          <a:bodyPr/>
          <a:lstStyle/>
          <a:p>
            <a:pPr eaLnBrk="1" hangingPunct="1"/>
            <a:r>
              <a:rPr lang="en-US" dirty="0">
                <a:hlinkClick r:id="rId3"/>
              </a:rPr>
              <a:t>Slide 0028</a:t>
            </a:r>
            <a:endParaRPr lang="en-US" dirty="0"/>
          </a:p>
        </p:txBody>
      </p:sp>
      <p:pic>
        <p:nvPicPr>
          <p:cNvPr id="16387" name="Picture 2"/>
          <p:cNvPicPr>
            <a:picLocks noChangeAspect="1" noChangeArrowheads="1"/>
          </p:cNvPicPr>
          <p:nvPr/>
        </p:nvPicPr>
        <p:blipFill>
          <a:blip r:embed="rId4">
            <a:extLst>
              <a:ext uri="{28A0092B-C50C-407E-A947-70E740481C1C}">
                <a14:useLocalDpi xmlns:a14="http://schemas.microsoft.com/office/drawing/2010/main" val="0"/>
              </a:ext>
            </a:extLst>
          </a:blip>
          <a:srcRect l="1225" t="10686" r="1123" b="1370"/>
          <a:stretch>
            <a:fillRect/>
          </a:stretch>
        </p:blipFill>
        <p:spPr bwMode="auto">
          <a:xfrm>
            <a:off x="0" y="742950"/>
            <a:ext cx="9115425"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Box 1"/>
          <p:cNvSpPr txBox="1">
            <a:spLocks noChangeArrowheads="1"/>
          </p:cNvSpPr>
          <p:nvPr/>
        </p:nvSpPr>
        <p:spPr bwMode="auto">
          <a:xfrm rot="19758893">
            <a:off x="1066800" y="3124200"/>
            <a:ext cx="158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5? - bronchiole</a:t>
            </a:r>
          </a:p>
        </p:txBody>
      </p:sp>
      <p:sp>
        <p:nvSpPr>
          <p:cNvPr id="16389" name="TextBox 2"/>
          <p:cNvSpPr txBox="1">
            <a:spLocks noChangeArrowheads="1"/>
          </p:cNvSpPr>
          <p:nvPr/>
        </p:nvSpPr>
        <p:spPr bwMode="auto">
          <a:xfrm rot="20515690">
            <a:off x="3879418" y="3961302"/>
            <a:ext cx="25974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4? –yet another bronchus</a:t>
            </a:r>
          </a:p>
        </p:txBody>
      </p:sp>
      <p:cxnSp>
        <p:nvCxnSpPr>
          <p:cNvPr id="3" name="Straight Arrow Connector 2"/>
          <p:cNvCxnSpPr/>
          <p:nvPr/>
        </p:nvCxnSpPr>
        <p:spPr>
          <a:xfrm>
            <a:off x="7391400" y="3613944"/>
            <a:ext cx="152400" cy="7294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286500" y="3360499"/>
            <a:ext cx="1523622" cy="307777"/>
          </a:xfrm>
          <a:prstGeom prst="rect">
            <a:avLst/>
          </a:prstGeom>
          <a:noFill/>
        </p:spPr>
        <p:txBody>
          <a:bodyPr wrap="none" rtlCol="0">
            <a:spAutoFit/>
          </a:bodyPr>
          <a:lstStyle/>
          <a:p>
            <a:r>
              <a:rPr lang="en-US" sz="1400" dirty="0"/>
              <a:t>Seromucous gland</a:t>
            </a:r>
          </a:p>
        </p:txBody>
      </p:sp>
    </p:spTree>
    <p:extLst>
      <p:ext uri="{BB962C8B-B14F-4D97-AF65-F5344CB8AC3E}">
        <p14:creationId xmlns:p14="http://schemas.microsoft.com/office/powerpoint/2010/main" val="4220549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714375"/>
          </a:xfrm>
        </p:spPr>
        <p:txBody>
          <a:bodyPr/>
          <a:lstStyle/>
          <a:p>
            <a:pPr eaLnBrk="1" hangingPunct="1"/>
            <a:r>
              <a:rPr lang="en-US" dirty="0">
                <a:hlinkClick r:id="rId3"/>
              </a:rPr>
              <a:t>Slide 0028</a:t>
            </a:r>
            <a:endParaRPr lang="en-US" dirty="0"/>
          </a:p>
        </p:txBody>
      </p:sp>
      <p:pic>
        <p:nvPicPr>
          <p:cNvPr id="17411" name="Picture 2"/>
          <p:cNvPicPr>
            <a:picLocks noChangeAspect="1" noChangeArrowheads="1"/>
          </p:cNvPicPr>
          <p:nvPr/>
        </p:nvPicPr>
        <p:blipFill>
          <a:blip r:embed="rId4">
            <a:extLst>
              <a:ext uri="{28A0092B-C50C-407E-A947-70E740481C1C}">
                <a14:useLocalDpi xmlns:a14="http://schemas.microsoft.com/office/drawing/2010/main" val="0"/>
              </a:ext>
            </a:extLst>
          </a:blip>
          <a:srcRect l="1016" t="10246" r="1016" b="1639"/>
          <a:stretch>
            <a:fillRect/>
          </a:stretch>
        </p:blipFill>
        <p:spPr bwMode="auto">
          <a:xfrm>
            <a:off x="0" y="714375"/>
            <a:ext cx="91821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2"/>
          <p:cNvSpPr txBox="1">
            <a:spLocks noChangeArrowheads="1"/>
          </p:cNvSpPr>
          <p:nvPr/>
        </p:nvSpPr>
        <p:spPr bwMode="auto">
          <a:xfrm>
            <a:off x="4267200" y="4191000"/>
            <a:ext cx="26578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t>6? –respiratory bronchiole</a:t>
            </a:r>
          </a:p>
        </p:txBody>
      </p:sp>
    </p:spTree>
    <p:extLst>
      <p:ext uri="{BB962C8B-B14F-4D97-AF65-F5344CB8AC3E}">
        <p14:creationId xmlns:p14="http://schemas.microsoft.com/office/powerpoint/2010/main" val="2818797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a:hlinkClick r:id="rId2"/>
              </a:rPr>
              <a:t>Slide 007 : esophagus &amp; trachea</a:t>
            </a:r>
            <a:endParaRPr lang="en-US" dirty="0"/>
          </a:p>
        </p:txBody>
      </p:sp>
      <p:pic>
        <p:nvPicPr>
          <p:cNvPr id="5123" name="Snagit_PPT586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2"/>
          <p:cNvSpPr txBox="1">
            <a:spLocks noChangeArrowheads="1"/>
          </p:cNvSpPr>
          <p:nvPr/>
        </p:nvSpPr>
        <p:spPr bwMode="auto">
          <a:xfrm>
            <a:off x="3200400" y="2220913"/>
            <a:ext cx="1185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esophagus</a:t>
            </a:r>
          </a:p>
        </p:txBody>
      </p:sp>
      <p:sp>
        <p:nvSpPr>
          <p:cNvPr id="5125" name="TextBox 15"/>
          <p:cNvSpPr txBox="1">
            <a:spLocks noChangeArrowheads="1"/>
          </p:cNvSpPr>
          <p:nvPr/>
        </p:nvSpPr>
        <p:spPr bwMode="auto">
          <a:xfrm>
            <a:off x="3830638" y="4583113"/>
            <a:ext cx="893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trachea</a:t>
            </a:r>
          </a:p>
        </p:txBody>
      </p:sp>
      <p:cxnSp>
        <p:nvCxnSpPr>
          <p:cNvPr id="5" name="Straight Arrow Connector 4"/>
          <p:cNvCxnSpPr/>
          <p:nvPr/>
        </p:nvCxnSpPr>
        <p:spPr>
          <a:xfrm>
            <a:off x="4278313" y="6324600"/>
            <a:ext cx="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7" name="TextBox 5"/>
          <p:cNvSpPr txBox="1">
            <a:spLocks noChangeArrowheads="1"/>
          </p:cNvSpPr>
          <p:nvPr/>
        </p:nvSpPr>
        <p:spPr bwMode="auto">
          <a:xfrm>
            <a:off x="3327400" y="6248400"/>
            <a:ext cx="93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anterior</a:t>
            </a:r>
          </a:p>
        </p:txBody>
      </p:sp>
      <p:cxnSp>
        <p:nvCxnSpPr>
          <p:cNvPr id="10" name="Straight Arrow Connector 9"/>
          <p:cNvCxnSpPr/>
          <p:nvPr/>
        </p:nvCxnSpPr>
        <p:spPr>
          <a:xfrm flipH="1">
            <a:off x="6477000" y="3752850"/>
            <a:ext cx="304800" cy="5143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9" name="TextBox 17"/>
          <p:cNvSpPr txBox="1">
            <a:spLocks noChangeArrowheads="1"/>
          </p:cNvSpPr>
          <p:nvPr/>
        </p:nvSpPr>
        <p:spPr bwMode="auto">
          <a:xfrm>
            <a:off x="6629400" y="3440113"/>
            <a:ext cx="2214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neurovascular bundle</a:t>
            </a:r>
          </a:p>
        </p:txBody>
      </p:sp>
      <p:sp>
        <p:nvSpPr>
          <p:cNvPr id="5130" name="TextBox 19"/>
          <p:cNvSpPr txBox="1">
            <a:spLocks noChangeArrowheads="1"/>
          </p:cNvSpPr>
          <p:nvPr/>
        </p:nvSpPr>
        <p:spPr bwMode="auto">
          <a:xfrm rot="643556">
            <a:off x="4294188" y="3179763"/>
            <a:ext cx="1444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trachealis muscle</a:t>
            </a:r>
          </a:p>
        </p:txBody>
      </p:sp>
      <p:sp>
        <p:nvSpPr>
          <p:cNvPr id="21" name="Freeform 20"/>
          <p:cNvSpPr/>
          <p:nvPr/>
        </p:nvSpPr>
        <p:spPr>
          <a:xfrm>
            <a:off x="3219450" y="3168650"/>
            <a:ext cx="1139825" cy="327025"/>
          </a:xfrm>
          <a:custGeom>
            <a:avLst/>
            <a:gdLst>
              <a:gd name="connsiteX0" fmla="*/ 1139869 w 1139869"/>
              <a:gd name="connsiteY0" fmla="*/ 25052 h 325853"/>
              <a:gd name="connsiteX1" fmla="*/ 1027134 w 1139869"/>
              <a:gd name="connsiteY1" fmla="*/ 12526 h 325853"/>
              <a:gd name="connsiteX2" fmla="*/ 977030 w 1139869"/>
              <a:gd name="connsiteY2" fmla="*/ 0 h 325853"/>
              <a:gd name="connsiteX3" fmla="*/ 713984 w 1139869"/>
              <a:gd name="connsiteY3" fmla="*/ 12526 h 325853"/>
              <a:gd name="connsiteX4" fmla="*/ 676406 w 1139869"/>
              <a:gd name="connsiteY4" fmla="*/ 25052 h 325853"/>
              <a:gd name="connsiteX5" fmla="*/ 563671 w 1139869"/>
              <a:gd name="connsiteY5" fmla="*/ 50104 h 325853"/>
              <a:gd name="connsiteX6" fmla="*/ 513567 w 1139869"/>
              <a:gd name="connsiteY6" fmla="*/ 87682 h 325853"/>
              <a:gd name="connsiteX7" fmla="*/ 438411 w 1139869"/>
              <a:gd name="connsiteY7" fmla="*/ 112734 h 325853"/>
              <a:gd name="connsiteX8" fmla="*/ 400833 w 1139869"/>
              <a:gd name="connsiteY8" fmla="*/ 125260 h 325853"/>
              <a:gd name="connsiteX9" fmla="*/ 325677 w 1139869"/>
              <a:gd name="connsiteY9" fmla="*/ 175364 h 325853"/>
              <a:gd name="connsiteX10" fmla="*/ 250521 w 1139869"/>
              <a:gd name="connsiteY10" fmla="*/ 212942 h 325853"/>
              <a:gd name="connsiteX11" fmla="*/ 125260 w 1139869"/>
              <a:gd name="connsiteY11" fmla="*/ 263047 h 325853"/>
              <a:gd name="connsiteX12" fmla="*/ 87682 w 1139869"/>
              <a:gd name="connsiteY12" fmla="*/ 275573 h 325853"/>
              <a:gd name="connsiteX13" fmla="*/ 62630 w 1139869"/>
              <a:gd name="connsiteY13" fmla="*/ 313151 h 325853"/>
              <a:gd name="connsiteX14" fmla="*/ 0 w 1139869"/>
              <a:gd name="connsiteY14" fmla="*/ 325677 h 3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9869" h="325853">
                <a:moveTo>
                  <a:pt x="1139869" y="25052"/>
                </a:moveTo>
                <a:cubicBezTo>
                  <a:pt x="1102291" y="20877"/>
                  <a:pt x="1064504" y="18275"/>
                  <a:pt x="1027134" y="12526"/>
                </a:cubicBezTo>
                <a:cubicBezTo>
                  <a:pt x="1010119" y="9908"/>
                  <a:pt x="994245" y="0"/>
                  <a:pt x="977030" y="0"/>
                </a:cubicBezTo>
                <a:cubicBezTo>
                  <a:pt x="889249" y="0"/>
                  <a:pt x="801666" y="8351"/>
                  <a:pt x="713984" y="12526"/>
                </a:cubicBezTo>
                <a:cubicBezTo>
                  <a:pt x="701458" y="16701"/>
                  <a:pt x="689295" y="22188"/>
                  <a:pt x="676406" y="25052"/>
                </a:cubicBezTo>
                <a:cubicBezTo>
                  <a:pt x="544135" y="54445"/>
                  <a:pt x="648264" y="21906"/>
                  <a:pt x="563671" y="50104"/>
                </a:cubicBezTo>
                <a:cubicBezTo>
                  <a:pt x="546970" y="62630"/>
                  <a:pt x="532240" y="78346"/>
                  <a:pt x="513567" y="87682"/>
                </a:cubicBezTo>
                <a:cubicBezTo>
                  <a:pt x="489948" y="99492"/>
                  <a:pt x="463463" y="104383"/>
                  <a:pt x="438411" y="112734"/>
                </a:cubicBezTo>
                <a:cubicBezTo>
                  <a:pt x="425885" y="116909"/>
                  <a:pt x="411819" y="117936"/>
                  <a:pt x="400833" y="125260"/>
                </a:cubicBezTo>
                <a:cubicBezTo>
                  <a:pt x="375781" y="141961"/>
                  <a:pt x="354241" y="165843"/>
                  <a:pt x="325677" y="175364"/>
                </a:cubicBezTo>
                <a:cubicBezTo>
                  <a:pt x="256778" y="198330"/>
                  <a:pt x="318513" y="174090"/>
                  <a:pt x="250521" y="212942"/>
                </a:cubicBezTo>
                <a:cubicBezTo>
                  <a:pt x="198918" y="242429"/>
                  <a:pt x="186847" y="242517"/>
                  <a:pt x="125260" y="263047"/>
                </a:cubicBezTo>
                <a:lnTo>
                  <a:pt x="87682" y="275573"/>
                </a:lnTo>
                <a:cubicBezTo>
                  <a:pt x="79331" y="288099"/>
                  <a:pt x="74385" y="303747"/>
                  <a:pt x="62630" y="313151"/>
                </a:cubicBezTo>
                <a:cubicBezTo>
                  <a:pt x="43672" y="328318"/>
                  <a:pt x="21469" y="325677"/>
                  <a:pt x="0" y="325677"/>
                </a:cubicBez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Freeform 21"/>
          <p:cNvSpPr/>
          <p:nvPr/>
        </p:nvSpPr>
        <p:spPr>
          <a:xfrm>
            <a:off x="5649913" y="3482975"/>
            <a:ext cx="261937" cy="712788"/>
          </a:xfrm>
          <a:custGeom>
            <a:avLst/>
            <a:gdLst>
              <a:gd name="connsiteX0" fmla="*/ 0 w 263047"/>
              <a:gd name="connsiteY0" fmla="*/ 0 h 713983"/>
              <a:gd name="connsiteX1" fmla="*/ 212943 w 263047"/>
              <a:gd name="connsiteY1" fmla="*/ 12526 h 713983"/>
              <a:gd name="connsiteX2" fmla="*/ 250521 w 263047"/>
              <a:gd name="connsiteY2" fmla="*/ 25052 h 713983"/>
              <a:gd name="connsiteX3" fmla="*/ 263047 w 263047"/>
              <a:gd name="connsiteY3" fmla="*/ 75156 h 713983"/>
              <a:gd name="connsiteX4" fmla="*/ 250521 w 263047"/>
              <a:gd name="connsiteY4" fmla="*/ 250520 h 713983"/>
              <a:gd name="connsiteX5" fmla="*/ 237995 w 263047"/>
              <a:gd name="connsiteY5" fmla="*/ 288098 h 713983"/>
              <a:gd name="connsiteX6" fmla="*/ 225469 w 263047"/>
              <a:gd name="connsiteY6" fmla="*/ 375780 h 713983"/>
              <a:gd name="connsiteX7" fmla="*/ 200417 w 263047"/>
              <a:gd name="connsiteY7" fmla="*/ 450937 h 713983"/>
              <a:gd name="connsiteX8" fmla="*/ 187891 w 263047"/>
              <a:gd name="connsiteY8" fmla="*/ 488515 h 713983"/>
              <a:gd name="connsiteX9" fmla="*/ 200417 w 263047"/>
              <a:gd name="connsiteY9" fmla="*/ 613775 h 713983"/>
              <a:gd name="connsiteX10" fmla="*/ 250521 w 263047"/>
              <a:gd name="connsiteY10" fmla="*/ 688931 h 713983"/>
              <a:gd name="connsiteX11" fmla="*/ 263047 w 263047"/>
              <a:gd name="connsiteY11" fmla="*/ 713983 h 71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047" h="713983">
                <a:moveTo>
                  <a:pt x="0" y="0"/>
                </a:moveTo>
                <a:cubicBezTo>
                  <a:pt x="70981" y="4175"/>
                  <a:pt x="142192" y="5451"/>
                  <a:pt x="212943" y="12526"/>
                </a:cubicBezTo>
                <a:cubicBezTo>
                  <a:pt x="226081" y="13840"/>
                  <a:pt x="242273" y="14742"/>
                  <a:pt x="250521" y="25052"/>
                </a:cubicBezTo>
                <a:cubicBezTo>
                  <a:pt x="261275" y="38495"/>
                  <a:pt x="258872" y="58455"/>
                  <a:pt x="263047" y="75156"/>
                </a:cubicBezTo>
                <a:cubicBezTo>
                  <a:pt x="258872" y="133611"/>
                  <a:pt x="257368" y="192318"/>
                  <a:pt x="250521" y="250520"/>
                </a:cubicBezTo>
                <a:cubicBezTo>
                  <a:pt x="248978" y="263633"/>
                  <a:pt x="240584" y="275151"/>
                  <a:pt x="237995" y="288098"/>
                </a:cubicBezTo>
                <a:cubicBezTo>
                  <a:pt x="232205" y="317049"/>
                  <a:pt x="232108" y="347012"/>
                  <a:pt x="225469" y="375780"/>
                </a:cubicBezTo>
                <a:cubicBezTo>
                  <a:pt x="219531" y="401511"/>
                  <a:pt x="208768" y="425885"/>
                  <a:pt x="200417" y="450937"/>
                </a:cubicBezTo>
                <a:lnTo>
                  <a:pt x="187891" y="488515"/>
                </a:lnTo>
                <a:cubicBezTo>
                  <a:pt x="192066" y="530268"/>
                  <a:pt x="187901" y="573724"/>
                  <a:pt x="200417" y="613775"/>
                </a:cubicBezTo>
                <a:cubicBezTo>
                  <a:pt x="209398" y="642513"/>
                  <a:pt x="237056" y="662001"/>
                  <a:pt x="250521" y="688931"/>
                </a:cubicBezTo>
                <a:lnTo>
                  <a:pt x="263047" y="713983"/>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33" name="TextBox 27"/>
          <p:cNvSpPr txBox="1">
            <a:spLocks noChangeArrowheads="1"/>
          </p:cNvSpPr>
          <p:nvPr/>
        </p:nvSpPr>
        <p:spPr bwMode="auto">
          <a:xfrm>
            <a:off x="6959600" y="4381500"/>
            <a:ext cx="1830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trachealis muscle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a:hlinkClick r:id="rId3"/>
              </a:rPr>
              <a:t>Slide 008: trachea</a:t>
            </a:r>
            <a:endParaRPr lang="en-US" dirty="0"/>
          </a:p>
        </p:txBody>
      </p:sp>
      <p:pic>
        <p:nvPicPr>
          <p:cNvPr id="6147" name="Snagit_PPTA143"/>
          <p:cNvPicPr>
            <a:picLocks noChangeAspect="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0" y="8016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flipV="1">
            <a:off x="1549400" y="6362700"/>
            <a:ext cx="76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49" name="TextBox 4"/>
          <p:cNvSpPr txBox="1">
            <a:spLocks noChangeArrowheads="1"/>
          </p:cNvSpPr>
          <p:nvPr/>
        </p:nvSpPr>
        <p:spPr bwMode="auto">
          <a:xfrm>
            <a:off x="1524000" y="6477000"/>
            <a:ext cx="39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gc</a:t>
            </a:r>
          </a:p>
        </p:txBody>
      </p:sp>
      <p:sp>
        <p:nvSpPr>
          <p:cNvPr id="6150" name="TextBox 5"/>
          <p:cNvSpPr txBox="1">
            <a:spLocks noChangeArrowheads="1"/>
          </p:cNvSpPr>
          <p:nvPr/>
        </p:nvSpPr>
        <p:spPr bwMode="auto">
          <a:xfrm>
            <a:off x="1600200" y="5029200"/>
            <a:ext cx="700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gland</a:t>
            </a:r>
          </a:p>
        </p:txBody>
      </p:sp>
      <p:sp>
        <p:nvSpPr>
          <p:cNvPr id="6151" name="TextBox 9"/>
          <p:cNvSpPr txBox="1">
            <a:spLocks noChangeArrowheads="1"/>
          </p:cNvSpPr>
          <p:nvPr/>
        </p:nvSpPr>
        <p:spPr bwMode="auto">
          <a:xfrm>
            <a:off x="4953000" y="3668713"/>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chemeClr val="bg1"/>
                </a:solidFill>
              </a:rPr>
              <a:t>adventitia</a:t>
            </a:r>
          </a:p>
        </p:txBody>
      </p:sp>
      <p:sp>
        <p:nvSpPr>
          <p:cNvPr id="6152" name="TextBox 10"/>
          <p:cNvSpPr txBox="1">
            <a:spLocks noChangeArrowheads="1"/>
          </p:cNvSpPr>
          <p:nvPr/>
        </p:nvSpPr>
        <p:spPr bwMode="auto">
          <a:xfrm rot="357760">
            <a:off x="4657725" y="4376738"/>
            <a:ext cx="124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submucosa</a:t>
            </a:r>
          </a:p>
        </p:txBody>
      </p:sp>
      <p:sp>
        <p:nvSpPr>
          <p:cNvPr id="6153" name="TextBox 13"/>
          <p:cNvSpPr txBox="1">
            <a:spLocks noChangeArrowheads="1"/>
          </p:cNvSpPr>
          <p:nvPr/>
        </p:nvSpPr>
        <p:spPr bwMode="auto">
          <a:xfrm>
            <a:off x="5795963" y="5116513"/>
            <a:ext cx="909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mucosa</a:t>
            </a:r>
          </a:p>
        </p:txBody>
      </p:sp>
      <p:cxnSp>
        <p:nvCxnSpPr>
          <p:cNvPr id="16" name="Straight Arrow Connector 15"/>
          <p:cNvCxnSpPr/>
          <p:nvPr/>
        </p:nvCxnSpPr>
        <p:spPr>
          <a:xfrm flipH="1" flipV="1">
            <a:off x="6059488" y="4765675"/>
            <a:ext cx="188912" cy="4048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55" name="TextBox 16"/>
          <p:cNvSpPr txBox="1">
            <a:spLocks noChangeArrowheads="1"/>
          </p:cNvSpPr>
          <p:nvPr/>
        </p:nvSpPr>
        <p:spPr bwMode="auto">
          <a:xfrm>
            <a:off x="4572000" y="2209800"/>
            <a:ext cx="1185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lumen of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725488"/>
          </a:xfrm>
        </p:spPr>
        <p:txBody>
          <a:bodyPr rtlCol="0">
            <a:normAutofit fontScale="90000"/>
          </a:bodyPr>
          <a:lstStyle/>
          <a:p>
            <a:pPr eaLnBrk="1" fontAlgn="auto" hangingPunct="1">
              <a:spcAft>
                <a:spcPts val="0"/>
              </a:spcAft>
              <a:defRPr/>
            </a:pPr>
            <a:r>
              <a:rPr lang="en-US" dirty="0">
                <a:hlinkClick r:id="rId3"/>
              </a:rPr>
              <a:t>Slide 200: trachea &amp; esophagus</a:t>
            </a:r>
            <a:endParaRPr lang="en-US" dirty="0"/>
          </a:p>
        </p:txBody>
      </p:sp>
      <p:pic>
        <p:nvPicPr>
          <p:cNvPr id="7171" name="Snagit_PPT12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25488"/>
            <a:ext cx="91440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2159000" y="3040063"/>
            <a:ext cx="1187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esophagus</a:t>
            </a:r>
          </a:p>
        </p:txBody>
      </p:sp>
      <p:sp>
        <p:nvSpPr>
          <p:cNvPr id="7173" name="TextBox 5"/>
          <p:cNvSpPr txBox="1">
            <a:spLocks noChangeArrowheads="1"/>
          </p:cNvSpPr>
          <p:nvPr/>
        </p:nvSpPr>
        <p:spPr bwMode="auto">
          <a:xfrm>
            <a:off x="2282825" y="6019800"/>
            <a:ext cx="893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trachea</a:t>
            </a:r>
          </a:p>
        </p:txBody>
      </p:sp>
      <p:sp>
        <p:nvSpPr>
          <p:cNvPr id="7174" name="TextBox 4"/>
          <p:cNvSpPr txBox="1">
            <a:spLocks noChangeArrowheads="1"/>
          </p:cNvSpPr>
          <p:nvPr/>
        </p:nvSpPr>
        <p:spPr bwMode="auto">
          <a:xfrm>
            <a:off x="5867400" y="5562600"/>
            <a:ext cx="984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trachealis m.</a:t>
            </a:r>
          </a:p>
        </p:txBody>
      </p:sp>
      <p:sp>
        <p:nvSpPr>
          <p:cNvPr id="7175" name="TextBox 7"/>
          <p:cNvSpPr txBox="1">
            <a:spLocks noChangeArrowheads="1"/>
          </p:cNvSpPr>
          <p:nvPr/>
        </p:nvSpPr>
        <p:spPr bwMode="auto">
          <a:xfrm rot="-2044886">
            <a:off x="7397750" y="5868988"/>
            <a:ext cx="668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mucosa</a:t>
            </a:r>
          </a:p>
        </p:txBody>
      </p:sp>
      <p:sp>
        <p:nvSpPr>
          <p:cNvPr id="7176" name="TextBox 9"/>
          <p:cNvSpPr txBox="1">
            <a:spLocks noChangeArrowheads="1"/>
          </p:cNvSpPr>
          <p:nvPr/>
        </p:nvSpPr>
        <p:spPr bwMode="auto">
          <a:xfrm rot="-2044886">
            <a:off x="7734300" y="5530850"/>
            <a:ext cx="300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lp</a:t>
            </a:r>
          </a:p>
        </p:txBody>
      </p:sp>
      <p:sp>
        <p:nvSpPr>
          <p:cNvPr id="7177" name="TextBox 10"/>
          <p:cNvSpPr txBox="1">
            <a:spLocks noChangeArrowheads="1"/>
          </p:cNvSpPr>
          <p:nvPr/>
        </p:nvSpPr>
        <p:spPr bwMode="auto">
          <a:xfrm rot="-2044886">
            <a:off x="7243763" y="5483225"/>
            <a:ext cx="36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sm</a:t>
            </a:r>
          </a:p>
        </p:txBody>
      </p:sp>
      <p:sp>
        <p:nvSpPr>
          <p:cNvPr id="7178" name="TextBox 11"/>
          <p:cNvSpPr txBox="1">
            <a:spLocks noChangeArrowheads="1"/>
          </p:cNvSpPr>
          <p:nvPr/>
        </p:nvSpPr>
        <p:spPr bwMode="auto">
          <a:xfrm>
            <a:off x="7540625" y="5149850"/>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g</a:t>
            </a:r>
          </a:p>
        </p:txBody>
      </p:sp>
      <p:sp>
        <p:nvSpPr>
          <p:cNvPr id="7179" name="TextBox 12"/>
          <p:cNvSpPr txBox="1">
            <a:spLocks noChangeArrowheads="1"/>
          </p:cNvSpPr>
          <p:nvPr/>
        </p:nvSpPr>
        <p:spPr bwMode="auto">
          <a:xfrm>
            <a:off x="7153275" y="5743575"/>
            <a:ext cx="265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a:t>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a:extLst>
              <a:ext uri="{28A0092B-C50C-407E-A947-70E740481C1C}">
                <a14:useLocalDpi xmlns:a14="http://schemas.microsoft.com/office/drawing/2010/main" val="0"/>
              </a:ext>
            </a:extLst>
          </a:blip>
          <a:srcRect l="1019" t="10548" r="1019" b="1401"/>
          <a:stretch>
            <a:fillRect/>
          </a:stretch>
        </p:blipFill>
        <p:spPr bwMode="auto">
          <a:xfrm>
            <a:off x="0" y="0"/>
            <a:ext cx="9144000" cy="612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itle 1"/>
          <p:cNvSpPr>
            <a:spLocks noGrp="1"/>
          </p:cNvSpPr>
          <p:nvPr>
            <p:ph type="title"/>
          </p:nvPr>
        </p:nvSpPr>
        <p:spPr>
          <a:xfrm>
            <a:off x="461963" y="0"/>
            <a:ext cx="8229600" cy="762000"/>
          </a:xfrm>
        </p:spPr>
        <p:txBody>
          <a:bodyPr/>
          <a:lstStyle/>
          <a:p>
            <a:pPr eaLnBrk="1" hangingPunct="1"/>
            <a:r>
              <a:rPr lang="en-US" sz="3600" dirty="0">
                <a:hlinkClick r:id="rId4"/>
              </a:rPr>
              <a:t>Slide 200: trachea &amp; esophagus</a:t>
            </a:r>
            <a:endParaRPr lang="en-US" sz="3600" dirty="0"/>
          </a:p>
        </p:txBody>
      </p:sp>
      <p:sp>
        <p:nvSpPr>
          <p:cNvPr id="3" name="Rectangle 2"/>
          <p:cNvSpPr/>
          <p:nvPr/>
        </p:nvSpPr>
        <p:spPr>
          <a:xfrm>
            <a:off x="7391400" y="3917950"/>
            <a:ext cx="503238" cy="387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7" name="TextBox 3"/>
          <p:cNvSpPr txBox="1">
            <a:spLocks noChangeArrowheads="1"/>
          </p:cNvSpPr>
          <p:nvPr/>
        </p:nvSpPr>
        <p:spPr bwMode="auto">
          <a:xfrm>
            <a:off x="1577975" y="1406525"/>
            <a:ext cx="26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g</a:t>
            </a:r>
          </a:p>
        </p:txBody>
      </p:sp>
      <p:sp>
        <p:nvSpPr>
          <p:cNvPr id="8198" name="TextBox 5"/>
          <p:cNvSpPr txBox="1">
            <a:spLocks noChangeArrowheads="1"/>
          </p:cNvSpPr>
          <p:nvPr/>
        </p:nvSpPr>
        <p:spPr bwMode="auto">
          <a:xfrm>
            <a:off x="3448050" y="1873250"/>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d</a:t>
            </a:r>
          </a:p>
        </p:txBody>
      </p:sp>
      <p:sp>
        <p:nvSpPr>
          <p:cNvPr id="8199" name="TextBox 4"/>
          <p:cNvSpPr txBox="1">
            <a:spLocks noChangeArrowheads="1"/>
          </p:cNvSpPr>
          <p:nvPr/>
        </p:nvSpPr>
        <p:spPr bwMode="auto">
          <a:xfrm>
            <a:off x="1166813" y="3060700"/>
            <a:ext cx="401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LP</a:t>
            </a:r>
          </a:p>
        </p:txBody>
      </p:sp>
      <p:sp>
        <p:nvSpPr>
          <p:cNvPr id="8200" name="TextBox 7"/>
          <p:cNvSpPr txBox="1">
            <a:spLocks noChangeArrowheads="1"/>
          </p:cNvSpPr>
          <p:nvPr/>
        </p:nvSpPr>
        <p:spPr bwMode="auto">
          <a:xfrm>
            <a:off x="794818" y="1764268"/>
            <a:ext cx="7312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err="1"/>
              <a:t>SubM</a:t>
            </a:r>
            <a:endParaRPr lang="en-US" dirty="0"/>
          </a:p>
        </p:txBody>
      </p:sp>
      <p:sp>
        <p:nvSpPr>
          <p:cNvPr id="8201" name="TextBox 6"/>
          <p:cNvSpPr txBox="1">
            <a:spLocks noChangeArrowheads="1"/>
          </p:cNvSpPr>
          <p:nvPr/>
        </p:nvSpPr>
        <p:spPr bwMode="auto">
          <a:xfrm>
            <a:off x="706438" y="3733800"/>
            <a:ext cx="908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mucosa</a:t>
            </a:r>
          </a:p>
        </p:txBody>
      </p:sp>
      <p:sp>
        <p:nvSpPr>
          <p:cNvPr id="8202" name="TextBox 8"/>
          <p:cNvSpPr txBox="1">
            <a:spLocks noChangeArrowheads="1"/>
          </p:cNvSpPr>
          <p:nvPr/>
        </p:nvSpPr>
        <p:spPr bwMode="auto">
          <a:xfrm>
            <a:off x="7713663" y="5802313"/>
            <a:ext cx="101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mast cell</a:t>
            </a:r>
          </a:p>
        </p:txBody>
      </p:sp>
      <p:pic>
        <p:nvPicPr>
          <p:cNvPr id="8203" name="Picture 4"/>
          <p:cNvPicPr>
            <a:picLocks noChangeAspect="1" noChangeArrowheads="1"/>
          </p:cNvPicPr>
          <p:nvPr/>
        </p:nvPicPr>
        <p:blipFill>
          <a:blip r:embed="rId5">
            <a:extLst>
              <a:ext uri="{28A0092B-C50C-407E-A947-70E740481C1C}">
                <a14:useLocalDpi xmlns:a14="http://schemas.microsoft.com/office/drawing/2010/main" val="0"/>
              </a:ext>
            </a:extLst>
          </a:blip>
          <a:srcRect t="7909" b="6055"/>
          <a:stretch>
            <a:fillRect/>
          </a:stretch>
        </p:blipFill>
        <p:spPr bwMode="auto">
          <a:xfrm>
            <a:off x="0" y="5278438"/>
            <a:ext cx="4984750" cy="157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rot="1246812">
            <a:off x="2036763" y="3451225"/>
            <a:ext cx="1738312" cy="387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05" name="TextBox 9"/>
          <p:cNvSpPr txBox="1">
            <a:spLocks noChangeArrowheads="1"/>
          </p:cNvSpPr>
          <p:nvPr/>
        </p:nvSpPr>
        <p:spPr bwMode="auto">
          <a:xfrm>
            <a:off x="1627188" y="5181600"/>
            <a:ext cx="1316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plasma cells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descr="Bronchi.jpg"/>
          <p:cNvPicPr>
            <a:picLocks noChangeAspect="1"/>
          </p:cNvPicPr>
          <p:nvPr/>
        </p:nvPicPr>
        <p:blipFill>
          <a:blip r:embed="rId3">
            <a:extLst>
              <a:ext uri="{28A0092B-C50C-407E-A947-70E740481C1C}">
                <a14:useLocalDpi xmlns:a14="http://schemas.microsoft.com/office/drawing/2010/main" val="0"/>
              </a:ext>
            </a:extLst>
          </a:blip>
          <a:srcRect l="4308" r="13858" b="17390"/>
          <a:stretch>
            <a:fillRect/>
          </a:stretch>
        </p:blipFill>
        <p:spPr bwMode="auto">
          <a:xfrm>
            <a:off x="228600" y="3048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airways.jpg"/>
          <p:cNvPicPr>
            <a:picLocks noChangeAspect="1"/>
          </p:cNvPicPr>
          <p:nvPr/>
        </p:nvPicPr>
        <p:blipFill>
          <a:blip r:embed="rId4">
            <a:extLst>
              <a:ext uri="{28A0092B-C50C-407E-A947-70E740481C1C}">
                <a14:useLocalDpi xmlns:a14="http://schemas.microsoft.com/office/drawing/2010/main" val="0"/>
              </a:ext>
            </a:extLst>
          </a:blip>
          <a:srcRect l="15076" r="1794"/>
          <a:stretch>
            <a:fillRect/>
          </a:stretch>
        </p:blipFill>
        <p:spPr bwMode="auto">
          <a:xfrm>
            <a:off x="3429000" y="166688"/>
            <a:ext cx="5715000" cy="6691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1" name="Left Bracket 8"/>
          <p:cNvSpPr>
            <a:spLocks/>
          </p:cNvSpPr>
          <p:nvPr/>
        </p:nvSpPr>
        <p:spPr bwMode="auto">
          <a:xfrm>
            <a:off x="3352800" y="609600"/>
            <a:ext cx="122238" cy="3657600"/>
          </a:xfrm>
          <a:prstGeom prst="leftBracket">
            <a:avLst>
              <a:gd name="adj" fmla="val 8312"/>
            </a:avLst>
          </a:prstGeom>
          <a:noFill/>
          <a:ln w="19050" algn="ctr">
            <a:solidFill>
              <a:srgbClr val="002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 name="Left Bracket 9"/>
          <p:cNvSpPr>
            <a:spLocks/>
          </p:cNvSpPr>
          <p:nvPr/>
        </p:nvSpPr>
        <p:spPr bwMode="auto">
          <a:xfrm>
            <a:off x="3886200" y="5257800"/>
            <a:ext cx="46038" cy="457200"/>
          </a:xfrm>
          <a:prstGeom prst="leftBracket">
            <a:avLst>
              <a:gd name="adj" fmla="val 8276"/>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 name="Left Bracket 10"/>
          <p:cNvSpPr>
            <a:spLocks/>
          </p:cNvSpPr>
          <p:nvPr/>
        </p:nvSpPr>
        <p:spPr bwMode="auto">
          <a:xfrm>
            <a:off x="3886200" y="5715000"/>
            <a:ext cx="76200" cy="457200"/>
          </a:xfrm>
          <a:prstGeom prst="leftBracket">
            <a:avLst>
              <a:gd name="adj" fmla="val 8333"/>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4" name="TextBox 11"/>
          <p:cNvSpPr txBox="1">
            <a:spLocks noChangeArrowheads="1"/>
          </p:cNvSpPr>
          <p:nvPr/>
        </p:nvSpPr>
        <p:spPr bwMode="auto">
          <a:xfrm>
            <a:off x="1905000" y="5334000"/>
            <a:ext cx="213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a:solidFill>
                  <a:srgbClr val="C00000"/>
                </a:solidFill>
              </a:rPr>
              <a:t>Terminal bronchiole*</a:t>
            </a:r>
          </a:p>
        </p:txBody>
      </p:sp>
      <p:sp>
        <p:nvSpPr>
          <p:cNvPr id="9225" name="TextBox 12"/>
          <p:cNvSpPr txBox="1">
            <a:spLocks noChangeArrowheads="1"/>
          </p:cNvSpPr>
          <p:nvPr/>
        </p:nvSpPr>
        <p:spPr bwMode="auto">
          <a:xfrm>
            <a:off x="1752600" y="57912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t>Respiratory bronchiole</a:t>
            </a:r>
          </a:p>
        </p:txBody>
      </p:sp>
      <p:sp>
        <p:nvSpPr>
          <p:cNvPr id="9226" name="Left Bracket 13"/>
          <p:cNvSpPr>
            <a:spLocks/>
          </p:cNvSpPr>
          <p:nvPr/>
        </p:nvSpPr>
        <p:spPr bwMode="auto">
          <a:xfrm>
            <a:off x="1600200" y="4343400"/>
            <a:ext cx="76200" cy="1828800"/>
          </a:xfrm>
          <a:prstGeom prst="leftBracket">
            <a:avLst>
              <a:gd name="adj" fmla="val 8333"/>
            </a:avLst>
          </a:prstGeom>
          <a:noFill/>
          <a:ln w="190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7" name="TextBox 14"/>
          <p:cNvSpPr txBox="1">
            <a:spLocks noChangeArrowheads="1"/>
          </p:cNvSpPr>
          <p:nvPr/>
        </p:nvSpPr>
        <p:spPr bwMode="auto">
          <a:xfrm>
            <a:off x="2133600" y="4332287"/>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dirty="0">
                <a:solidFill>
                  <a:srgbClr val="00B050"/>
                </a:solidFill>
              </a:rPr>
              <a:t>Bronchioles</a:t>
            </a:r>
          </a:p>
        </p:txBody>
      </p:sp>
      <p:sp>
        <p:nvSpPr>
          <p:cNvPr id="9228" name="TextBox 15"/>
          <p:cNvSpPr txBox="1">
            <a:spLocks noChangeArrowheads="1"/>
          </p:cNvSpPr>
          <p:nvPr/>
        </p:nvSpPr>
        <p:spPr bwMode="auto">
          <a:xfrm>
            <a:off x="2362200" y="3352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solidFill>
                  <a:srgbClr val="002060"/>
                </a:solidFill>
              </a:rPr>
              <a:t>Bronchi</a:t>
            </a:r>
          </a:p>
        </p:txBody>
      </p:sp>
      <p:sp>
        <p:nvSpPr>
          <p:cNvPr id="9229" name="Left Bracket 16"/>
          <p:cNvSpPr>
            <a:spLocks/>
          </p:cNvSpPr>
          <p:nvPr/>
        </p:nvSpPr>
        <p:spPr bwMode="auto">
          <a:xfrm>
            <a:off x="3886200" y="6172200"/>
            <a:ext cx="76200" cy="457200"/>
          </a:xfrm>
          <a:prstGeom prst="leftBracket">
            <a:avLst>
              <a:gd name="adj" fmla="val 8333"/>
            </a:avLst>
          </a:prstGeom>
          <a:noFill/>
          <a:ln w="9525" algn="ctr">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 name="TextBox 17"/>
          <p:cNvSpPr txBox="1">
            <a:spLocks noChangeArrowheads="1"/>
          </p:cNvSpPr>
          <p:nvPr/>
        </p:nvSpPr>
        <p:spPr bwMode="auto">
          <a:xfrm>
            <a:off x="1828800" y="6324600"/>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b="1">
                <a:solidFill>
                  <a:srgbClr val="0099FF"/>
                </a:solidFill>
              </a:rPr>
              <a:t>Alveolar ducts and sacs</a:t>
            </a:r>
          </a:p>
        </p:txBody>
      </p:sp>
      <p:cxnSp>
        <p:nvCxnSpPr>
          <p:cNvPr id="3" name="Straight Arrow Connector 2"/>
          <p:cNvCxnSpPr/>
          <p:nvPr/>
        </p:nvCxnSpPr>
        <p:spPr>
          <a:xfrm flipH="1">
            <a:off x="6172200" y="762000"/>
            <a:ext cx="914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32" name="TextBox 3"/>
          <p:cNvSpPr txBox="1">
            <a:spLocks noChangeArrowheads="1"/>
          </p:cNvSpPr>
          <p:nvPr/>
        </p:nvSpPr>
        <p:spPr bwMode="auto">
          <a:xfrm>
            <a:off x="7086600" y="6064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terminal bronchiole</a:t>
            </a:r>
          </a:p>
        </p:txBody>
      </p:sp>
      <p:sp>
        <p:nvSpPr>
          <p:cNvPr id="9233" name="Left Bracket 8"/>
          <p:cNvSpPr>
            <a:spLocks/>
          </p:cNvSpPr>
          <p:nvPr/>
        </p:nvSpPr>
        <p:spPr bwMode="auto">
          <a:xfrm flipH="1">
            <a:off x="7391400" y="1371600"/>
            <a:ext cx="228600" cy="2351088"/>
          </a:xfrm>
          <a:prstGeom prst="leftBracket">
            <a:avLst>
              <a:gd name="adj" fmla="val 8333"/>
            </a:avLst>
          </a:prstGeom>
          <a:noFill/>
          <a:ln w="19050" algn="ctr">
            <a:solidFill>
              <a:srgbClr val="002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4" name="TextBox 18"/>
          <p:cNvSpPr txBox="1">
            <a:spLocks noChangeArrowheads="1"/>
          </p:cNvSpPr>
          <p:nvPr/>
        </p:nvSpPr>
        <p:spPr bwMode="auto">
          <a:xfrm>
            <a:off x="7683500" y="2209800"/>
            <a:ext cx="1036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respiratory</a:t>
            </a:r>
          </a:p>
          <a:p>
            <a:pPr eaLnBrk="1" hangingPunct="1"/>
            <a:r>
              <a:rPr lang="en-US" sz="1400"/>
              <a:t>bronchioles</a:t>
            </a:r>
          </a:p>
        </p:txBody>
      </p:sp>
      <p:cxnSp>
        <p:nvCxnSpPr>
          <p:cNvPr id="6" name="Straight Connector 5"/>
          <p:cNvCxnSpPr/>
          <p:nvPr/>
        </p:nvCxnSpPr>
        <p:spPr>
          <a:xfrm flipH="1" flipV="1">
            <a:off x="5562600" y="4343400"/>
            <a:ext cx="9906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36" name="TextBox 6"/>
          <p:cNvSpPr txBox="1">
            <a:spLocks noChangeArrowheads="1"/>
          </p:cNvSpPr>
          <p:nvPr/>
        </p:nvSpPr>
        <p:spPr bwMode="auto">
          <a:xfrm>
            <a:off x="4505325" y="4162425"/>
            <a:ext cx="113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a:t>alveolar duct</a:t>
            </a:r>
          </a:p>
        </p:txBody>
      </p:sp>
      <p:sp>
        <p:nvSpPr>
          <p:cNvPr id="9237" name="TextBox 22"/>
          <p:cNvSpPr txBox="1">
            <a:spLocks noChangeArrowheads="1"/>
          </p:cNvSpPr>
          <p:nvPr/>
        </p:nvSpPr>
        <p:spPr bwMode="auto">
          <a:xfrm>
            <a:off x="4495800" y="4800600"/>
            <a:ext cx="768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a:t>alveolar</a:t>
            </a:r>
          </a:p>
          <a:p>
            <a:pPr algn="ctr" eaLnBrk="1" hangingPunct="1"/>
            <a:r>
              <a:rPr lang="en-US" sz="1400"/>
              <a:t>sac</a:t>
            </a:r>
          </a:p>
        </p:txBody>
      </p:sp>
      <p:sp>
        <p:nvSpPr>
          <p:cNvPr id="8" name="Oval 7"/>
          <p:cNvSpPr/>
          <p:nvPr/>
        </p:nvSpPr>
        <p:spPr>
          <a:xfrm rot="1325354">
            <a:off x="5286375" y="4410075"/>
            <a:ext cx="908050" cy="1473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p:cNvSpPr txBox="1"/>
          <p:nvPr/>
        </p:nvSpPr>
        <p:spPr>
          <a:xfrm>
            <a:off x="0" y="6596390"/>
            <a:ext cx="3395481" cy="261610"/>
          </a:xfrm>
          <a:prstGeom prst="rect">
            <a:avLst/>
          </a:prstGeom>
          <a:noFill/>
        </p:spPr>
        <p:txBody>
          <a:bodyPr wrap="none" rtlCol="0">
            <a:spAutoFit/>
          </a:bodyPr>
          <a:lstStyle/>
          <a:p>
            <a:r>
              <a:rPr lang="en-US" sz="1100" i="1" dirty="0"/>
              <a:t>slide courtesy of Dr. Sun-Kee Kim, University of Michigan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457200" y="0"/>
            <a:ext cx="8229600" cy="639762"/>
          </a:xfrm>
        </p:spPr>
        <p:txBody>
          <a:bodyPr/>
          <a:lstStyle/>
          <a:p>
            <a:pPr eaLnBrk="1" hangingPunct="1"/>
            <a:r>
              <a:rPr lang="en-US" sz="3200" b="1">
                <a:solidFill>
                  <a:srgbClr val="002060"/>
                </a:solidFill>
                <a:latin typeface="+mn-lt"/>
                <a:ea typeface="Calibri" pitchFamily="34" charset="0"/>
                <a:cs typeface="Calibri" pitchFamily="34" charset="0"/>
              </a:rPr>
              <a:t>Intrapulmonary  circulation</a:t>
            </a:r>
          </a:p>
        </p:txBody>
      </p:sp>
      <p:pic>
        <p:nvPicPr>
          <p:cNvPr id="10243" name="Picture 4" descr="bloodcirc.jpg"/>
          <p:cNvPicPr>
            <a:picLocks noChangeAspect="1"/>
          </p:cNvPicPr>
          <p:nvPr/>
        </p:nvPicPr>
        <p:blipFill>
          <a:blip r:embed="rId2">
            <a:extLst>
              <a:ext uri="{28A0092B-C50C-407E-A947-70E740481C1C}">
                <a14:useLocalDpi xmlns:a14="http://schemas.microsoft.com/office/drawing/2010/main" val="0"/>
              </a:ext>
            </a:extLst>
          </a:blip>
          <a:srcRect t="7777"/>
          <a:stretch>
            <a:fillRect/>
          </a:stretch>
        </p:blipFill>
        <p:spPr bwMode="auto">
          <a:xfrm>
            <a:off x="1447800" y="708025"/>
            <a:ext cx="62484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5"/>
          <p:cNvSpPr txBox="1">
            <a:spLocks noChangeArrowheads="1"/>
          </p:cNvSpPr>
          <p:nvPr/>
        </p:nvSpPr>
        <p:spPr bwMode="auto">
          <a:xfrm>
            <a:off x="524347" y="1382712"/>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dirty="0">
                <a:solidFill>
                  <a:srgbClr val="0070C0"/>
                </a:solidFill>
                <a:latin typeface="+mn-lt"/>
              </a:rPr>
              <a:t>Pulmonary artery</a:t>
            </a:r>
          </a:p>
        </p:txBody>
      </p:sp>
      <p:sp>
        <p:nvSpPr>
          <p:cNvPr id="10245" name="TextBox 6"/>
          <p:cNvSpPr txBox="1">
            <a:spLocks noChangeArrowheads="1"/>
          </p:cNvSpPr>
          <p:nvPr/>
        </p:nvSpPr>
        <p:spPr bwMode="auto">
          <a:xfrm>
            <a:off x="6629400" y="1325562"/>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dirty="0">
                <a:solidFill>
                  <a:srgbClr val="FF0000"/>
                </a:solidFill>
                <a:latin typeface="+mn-lt"/>
              </a:rPr>
              <a:t>Pulmonary vein</a:t>
            </a:r>
          </a:p>
        </p:txBody>
      </p:sp>
      <p:sp>
        <p:nvSpPr>
          <p:cNvPr id="10246" name="TextBox 7"/>
          <p:cNvSpPr txBox="1">
            <a:spLocks noChangeArrowheads="1"/>
          </p:cNvSpPr>
          <p:nvPr/>
        </p:nvSpPr>
        <p:spPr bwMode="auto">
          <a:xfrm>
            <a:off x="7552" y="3920911"/>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b="1" dirty="0">
                <a:solidFill>
                  <a:srgbClr val="FF0000"/>
                </a:solidFill>
                <a:latin typeface="+mn-lt"/>
              </a:rPr>
              <a:t>Pulmonary vein</a:t>
            </a:r>
          </a:p>
        </p:txBody>
      </p:sp>
      <p:sp>
        <p:nvSpPr>
          <p:cNvPr id="7" name="TextBox 6"/>
          <p:cNvSpPr txBox="1"/>
          <p:nvPr/>
        </p:nvSpPr>
        <p:spPr>
          <a:xfrm>
            <a:off x="8855" y="6581001"/>
            <a:ext cx="3670492" cy="276999"/>
          </a:xfrm>
          <a:prstGeom prst="rect">
            <a:avLst/>
          </a:prstGeom>
          <a:noFill/>
        </p:spPr>
        <p:txBody>
          <a:bodyPr wrap="none" rtlCol="0">
            <a:spAutoFit/>
          </a:bodyPr>
          <a:lstStyle/>
          <a:p>
            <a:r>
              <a:rPr lang="en-US" sz="1200" i="1" dirty="0">
                <a:latin typeface="+mn-lt"/>
              </a:rPr>
              <a:t>slide courtesy of Dr. Sun-Kee Kim, University of Michigan</a:t>
            </a:r>
          </a:p>
        </p:txBody>
      </p:sp>
      <p:cxnSp>
        <p:nvCxnSpPr>
          <p:cNvPr id="3" name="Straight Arrow Connector 2"/>
          <p:cNvCxnSpPr/>
          <p:nvPr/>
        </p:nvCxnSpPr>
        <p:spPr>
          <a:xfrm flipH="1">
            <a:off x="3160413" y="919956"/>
            <a:ext cx="555146" cy="1468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76875" y="735290"/>
            <a:ext cx="1376915" cy="307777"/>
          </a:xfrm>
          <a:prstGeom prst="rect">
            <a:avLst/>
          </a:prstGeom>
          <a:noFill/>
        </p:spPr>
        <p:txBody>
          <a:bodyPr wrap="none" rtlCol="0">
            <a:spAutoFit/>
          </a:bodyPr>
          <a:lstStyle/>
          <a:p>
            <a:r>
              <a:rPr lang="en-US" sz="1400" b="1" dirty="0">
                <a:latin typeface="+mn-lt"/>
              </a:rPr>
              <a:t>bronchial artery</a:t>
            </a:r>
          </a:p>
        </p:txBody>
      </p:sp>
      <p:cxnSp>
        <p:nvCxnSpPr>
          <p:cNvPr id="10" name="Straight Connector 9"/>
          <p:cNvCxnSpPr/>
          <p:nvPr/>
        </p:nvCxnSpPr>
        <p:spPr>
          <a:xfrm flipH="1" flipV="1">
            <a:off x="2286000" y="1619250"/>
            <a:ext cx="457200" cy="76200"/>
          </a:xfrm>
          <a:prstGeom prst="line">
            <a:avLst/>
          </a:prstGeom>
          <a:ln w="190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40188" y="3645694"/>
            <a:ext cx="304800" cy="392906"/>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0245" idx="1"/>
          </p:cNvCxnSpPr>
          <p:nvPr/>
        </p:nvCxnSpPr>
        <p:spPr>
          <a:xfrm flipH="1">
            <a:off x="6248400" y="1510506"/>
            <a:ext cx="381000" cy="0"/>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1111</Words>
  <Application>Microsoft Office PowerPoint</Application>
  <PresentationFormat>On-screen Show (4:3)</PresentationFormat>
  <Paragraphs>269</Paragraphs>
  <Slides>35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Arial Unicode MS</vt:lpstr>
      <vt:lpstr>Calibri</vt:lpstr>
      <vt:lpstr>Office Theme</vt:lpstr>
      <vt:lpstr>Nasal cavity, Pharynx and Larynx</vt:lpstr>
      <vt:lpstr>#307 Larynx</vt:lpstr>
      <vt:lpstr>Slide 307: larynx</vt:lpstr>
      <vt:lpstr>Slide 007 : esophagus &amp; trachea</vt:lpstr>
      <vt:lpstr>Slide 008: trachea</vt:lpstr>
      <vt:lpstr>Slide 200: trachea &amp; esophagus</vt:lpstr>
      <vt:lpstr>Slide 200: trachea &amp; esophagus</vt:lpstr>
      <vt:lpstr>PowerPoint Presentation</vt:lpstr>
      <vt:lpstr>Intrapulmonary  circulation</vt:lpstr>
      <vt:lpstr>Bronchial Arteries</vt:lpstr>
      <vt:lpstr>Slide 0315_T: Lung</vt:lpstr>
      <vt:lpstr>PowerPoint Presentation</vt:lpstr>
      <vt:lpstr>Slide 0315_T: Lung</vt:lpstr>
      <vt:lpstr>Slide 0028: lung</vt:lpstr>
      <vt:lpstr>PowerPoint Presentation</vt:lpstr>
      <vt:lpstr>Slide 0028</vt:lpstr>
      <vt:lpstr>Slide 0028</vt:lpstr>
      <vt:lpstr>Slide 0028</vt:lpstr>
      <vt:lpstr>Slide 0028: lung</vt:lpstr>
      <vt:lpstr>Respiratory System ‘Extra Slides’  Orientation Images</vt:lpstr>
      <vt:lpstr>PowerPoint Presentation</vt:lpstr>
      <vt:lpstr>LSU slide B-20: trachea</vt:lpstr>
      <vt:lpstr>UMich #130-1:   Lung</vt:lpstr>
      <vt:lpstr>UMich #130-1: Lung</vt:lpstr>
      <vt:lpstr>UMich #130-1: Lung</vt:lpstr>
      <vt:lpstr>UMich #130-1: Lung </vt:lpstr>
      <vt:lpstr>UMich #129: Lung</vt:lpstr>
      <vt:lpstr>UMich #129: Lung</vt:lpstr>
      <vt:lpstr>UMich #130-1 Lung</vt:lpstr>
      <vt:lpstr>Slide UMich 42: Lung, chronic congestion – hemosiderin-laden macrophages</vt:lpstr>
      <vt:lpstr>Answers to “unknowns” on slide 28</vt:lpstr>
      <vt:lpstr>PowerPoint Presentation</vt:lpstr>
      <vt:lpstr>Slide 0028</vt:lpstr>
      <vt:lpstr>Slide 0028</vt:lpstr>
      <vt:lpstr>Slide 0028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307 : larynx</dc:title>
  <dc:creator>Matt Velkey</dc:creator>
  <cp:lastModifiedBy>Matthew Velkey, Ph.D.</cp:lastModifiedBy>
  <cp:revision>55</cp:revision>
  <dcterms:created xsi:type="dcterms:W3CDTF">2011-10-07T12:51:47Z</dcterms:created>
  <dcterms:modified xsi:type="dcterms:W3CDTF">2018-10-03T01:10:14Z</dcterms:modified>
</cp:coreProperties>
</file>