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4" r:id="rId4"/>
    <p:sldId id="258" r:id="rId5"/>
    <p:sldId id="259" r:id="rId6"/>
    <p:sldId id="263" r:id="rId7"/>
    <p:sldId id="272" r:id="rId8"/>
    <p:sldId id="267" r:id="rId9"/>
    <p:sldId id="260" r:id="rId10"/>
    <p:sldId id="261" r:id="rId11"/>
    <p:sldId id="265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87" autoAdjust="0"/>
  </p:normalViewPr>
  <p:slideViewPr>
    <p:cSldViewPr showGuides="1">
      <p:cViewPr varScale="1">
        <p:scale>
          <a:sx n="98" d="100"/>
          <a:sy n="98" d="100"/>
        </p:scale>
        <p:origin x="11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1FFA4-C880-4975-AD66-C6953DF29342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25DD7-D196-47ED-9448-00DA6D94A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99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88F9ED-B2EF-4C85-82D9-B85A6AA4982A}" type="slidenum">
              <a:rPr lang="en-US"/>
              <a:pPr/>
              <a:t>3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*look in the deep cortex for high endothelial venules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5DD7-D196-47ED-9448-00DA6D94A3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a loris, you ask?  Check out this video of a loris: https://www.youtube.com/watch?v=18-xvIjH8T4&amp;t=88s </a:t>
            </a:r>
          </a:p>
          <a:p>
            <a:endParaRPr lang="en-US" dirty="0"/>
          </a:p>
          <a:p>
            <a:r>
              <a:rPr lang="en-US" dirty="0"/>
              <a:t>c=cord	s-=sinus</a:t>
            </a:r>
          </a:p>
          <a:p>
            <a:r>
              <a:rPr lang="en-US" dirty="0"/>
              <a:t>(note: the cords and sinuses</a:t>
            </a:r>
            <a:r>
              <a:rPr lang="en-US" baseline="0" dirty="0"/>
              <a:t> are not easy to see, but it’s probably easier to spot the cords, which will contain a higher density of cells –the sinuses contain fewer cells and surround the cords.)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25DD7-D196-47ED-9448-00DA6D94A3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21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BV=blood vessel	ERC=</a:t>
            </a:r>
            <a:r>
              <a:rPr lang="en-US" baseline="0" dirty="0"/>
              <a:t>epithelial reticular cell 	</a:t>
            </a:r>
            <a:r>
              <a:rPr lang="en-US" dirty="0"/>
              <a:t>HC=</a:t>
            </a:r>
            <a:r>
              <a:rPr lang="en-US" dirty="0" err="1"/>
              <a:t>Hassal’s</a:t>
            </a:r>
            <a:r>
              <a:rPr lang="en-US" dirty="0"/>
              <a:t> corpuscle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25DD7-D196-47ED-9448-00DA6D94A3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8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CB=Splenic cords (of</a:t>
            </a:r>
            <a:r>
              <a:rPr lang="en-US" baseline="0" dirty="0"/>
              <a:t> </a:t>
            </a:r>
            <a:r>
              <a:rPr lang="en-US" baseline="0" dirty="0" err="1"/>
              <a:t>Bilroth</a:t>
            </a:r>
            <a:r>
              <a:rPr lang="en-US" baseline="0" dirty="0"/>
              <a:t>)	PALS=</a:t>
            </a:r>
            <a:r>
              <a:rPr lang="en-US" baseline="0" dirty="0" err="1"/>
              <a:t>periarterial</a:t>
            </a:r>
            <a:r>
              <a:rPr lang="en-US" baseline="0" dirty="0"/>
              <a:t> lymphatic sheath	</a:t>
            </a:r>
            <a:r>
              <a:rPr lang="en-US" dirty="0"/>
              <a:t>SS=splenic sinus	TV=trabecular</a:t>
            </a:r>
            <a:r>
              <a:rPr lang="en-US" baseline="0" dirty="0"/>
              <a:t> vein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25DD7-D196-47ED-9448-00DA6D94A3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7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CA=central artery	CB=splenic</a:t>
            </a:r>
            <a:r>
              <a:rPr lang="en-US" baseline="0" dirty="0"/>
              <a:t> cord (of </a:t>
            </a:r>
            <a:r>
              <a:rPr lang="en-US" baseline="0" dirty="0" err="1"/>
              <a:t>Bilroth</a:t>
            </a:r>
            <a:r>
              <a:rPr lang="en-US" baseline="0" dirty="0"/>
              <a:t>)</a:t>
            </a:r>
            <a:r>
              <a:rPr lang="en-US" dirty="0"/>
              <a:t>	GC=germinal</a:t>
            </a:r>
            <a:r>
              <a:rPr lang="en-US" baseline="0" dirty="0"/>
              <a:t> center	SS=splenic sinus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25DD7-D196-47ED-9448-00DA6D94A3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21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MC=medullary cord	MS=medullary</a:t>
            </a:r>
            <a:r>
              <a:rPr lang="en-US" baseline="0" dirty="0"/>
              <a:t> sinus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25DD7-D196-47ED-9448-00DA6D94A3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9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8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7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3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97D094-468A-4309-A023-3175BFC594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0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0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4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5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8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6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7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1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07084-3594-4CDB-895D-C172C20BCB28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4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UMichHistology/Lymphatic/027_HISTO_40X.svs/view.apml?" TargetMode="External"/><Relationship Id="rId2" Type="http://schemas.openxmlformats.org/officeDocument/2006/relationships/hyperlink" Target="http://aperio.duhs.duke.edu/UMichHistology/Lymphatic/027_HISTO_40X.svs/is.sis?chost=aperio.duhs.duke.edu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aperio.duhs.duke.edu/DukeHistology/Lymphatic_System/0046_E.svs/view.apml?" TargetMode="External"/><Relationship Id="rId4" Type="http://schemas.openxmlformats.org/officeDocument/2006/relationships/hyperlink" Target="http://aperio.duhs.duke.edu/DukeHistology/Lymphatic_System/0046_E.svs/is.sis?chost=aperio.duhs.duke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4261"/>
          </a:xfrm>
        </p:spPr>
        <p:txBody>
          <a:bodyPr>
            <a:normAutofit fontScale="90000"/>
          </a:bodyPr>
          <a:lstStyle/>
          <a:p>
            <a:r>
              <a:rPr lang="en-US" dirty="0"/>
              <a:t>Slide 0060: Ileum</a:t>
            </a:r>
          </a:p>
        </p:txBody>
      </p:sp>
      <p:pic>
        <p:nvPicPr>
          <p:cNvPr id="5" name="Snagit_PPTFE5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261"/>
            <a:ext cx="9144000" cy="61537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5765" y="3620869"/>
            <a:ext cx="1180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Secondary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nodule</a:t>
            </a:r>
          </a:p>
        </p:txBody>
      </p:sp>
    </p:spTree>
    <p:extLst>
      <p:ext uri="{BB962C8B-B14F-4D97-AF65-F5344CB8AC3E}">
        <p14:creationId xmlns:p14="http://schemas.microsoft.com/office/powerpoint/2010/main" val="1841483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5243"/>
          </a:xfrm>
        </p:spPr>
        <p:txBody>
          <a:bodyPr>
            <a:normAutofit fontScale="90000"/>
          </a:bodyPr>
          <a:lstStyle/>
          <a:p>
            <a:r>
              <a:rPr lang="en-US" dirty="0"/>
              <a:t>Slide 76: </a:t>
            </a:r>
            <a:r>
              <a:rPr lang="en-US" dirty="0" err="1"/>
              <a:t>involuted</a:t>
            </a:r>
            <a:r>
              <a:rPr lang="en-US" dirty="0"/>
              <a:t> thymus</a:t>
            </a:r>
          </a:p>
        </p:txBody>
      </p:sp>
      <p:pic>
        <p:nvPicPr>
          <p:cNvPr id="3" name="Snagit_PPT240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/>
          <a:stretch/>
        </p:blipFill>
        <p:spPr>
          <a:xfrm>
            <a:off x="12572" y="585243"/>
            <a:ext cx="9142858" cy="6272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673548">
            <a:off x="2057400" y="344650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medulla</a:t>
            </a:r>
          </a:p>
        </p:txBody>
      </p:sp>
      <p:sp>
        <p:nvSpPr>
          <p:cNvPr id="5" name="TextBox 4"/>
          <p:cNvSpPr txBox="1"/>
          <p:nvPr/>
        </p:nvSpPr>
        <p:spPr>
          <a:xfrm rot="19673548">
            <a:off x="648998" y="4138332"/>
            <a:ext cx="76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cortex</a:t>
            </a:r>
          </a:p>
        </p:txBody>
      </p:sp>
      <p:pic>
        <p:nvPicPr>
          <p:cNvPr id="6" name="Snagit_PPT40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t="23000" r="28003" b="21891"/>
          <a:stretch/>
        </p:blipFill>
        <p:spPr>
          <a:xfrm>
            <a:off x="5212080" y="3299459"/>
            <a:ext cx="3943350" cy="36004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57600" y="2895600"/>
            <a:ext cx="381000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38600" y="3086100"/>
            <a:ext cx="1173480" cy="6355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07212" y="2971800"/>
            <a:ext cx="189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Hassal’s</a:t>
            </a:r>
            <a:r>
              <a:rPr lang="en-US" b="1" dirty="0"/>
              <a:t> corpuscle</a:t>
            </a:r>
          </a:p>
        </p:txBody>
      </p:sp>
    </p:spTree>
    <p:extLst>
      <p:ext uri="{BB962C8B-B14F-4D97-AF65-F5344CB8AC3E}">
        <p14:creationId xmlns:p14="http://schemas.microsoft.com/office/powerpoint/2010/main" val="4109054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>
                <a:latin typeface="+mn-lt"/>
              </a:rPr>
              <a:t>Splenic Circulation</a:t>
            </a:r>
          </a:p>
        </p:txBody>
      </p:sp>
      <p:pic>
        <p:nvPicPr>
          <p:cNvPr id="24579" name="Picture 6" descr="spleen-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8134" y="1676400"/>
            <a:ext cx="5875866" cy="3829050"/>
          </a:xfrm>
          <a:noFill/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4514850" y="1317625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+mn-lt"/>
              </a:rPr>
              <a:t>Splenic artery</a:t>
            </a:r>
          </a:p>
        </p:txBody>
      </p: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6019800" y="1339850"/>
            <a:ext cx="190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2060"/>
                </a:solidFill>
                <a:latin typeface="+mn-lt"/>
              </a:rPr>
              <a:t>Splenic vein</a:t>
            </a:r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3962400" y="5683250"/>
            <a:ext cx="495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PALS: </a:t>
            </a:r>
            <a:r>
              <a:rPr lang="en-US" dirty="0" err="1">
                <a:latin typeface="+mn-lt"/>
              </a:rPr>
              <a:t>Periarterial</a:t>
            </a:r>
            <a:r>
              <a:rPr lang="en-US" dirty="0">
                <a:latin typeface="+mn-lt"/>
              </a:rPr>
              <a:t> (</a:t>
            </a:r>
            <a:r>
              <a:rPr lang="en-US" dirty="0" err="1">
                <a:latin typeface="+mn-lt"/>
              </a:rPr>
              <a:t>periarteriolar</a:t>
            </a:r>
            <a:r>
              <a:rPr lang="en-US" dirty="0">
                <a:latin typeface="+mn-lt"/>
              </a:rPr>
              <a:t>) lymphatic sheath</a:t>
            </a:r>
          </a:p>
        </p:txBody>
      </p:sp>
      <p:pic>
        <p:nvPicPr>
          <p:cNvPr id="7" name="Picture 3" descr="splee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98638"/>
            <a:ext cx="3244850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672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3900"/>
          </a:xfrm>
        </p:spPr>
        <p:txBody>
          <a:bodyPr>
            <a:normAutofit fontScale="90000"/>
          </a:bodyPr>
          <a:lstStyle/>
          <a:p>
            <a:r>
              <a:rPr lang="en-US" dirty="0"/>
              <a:t>Slide 0003_E: Spleen, human, H&amp;E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0354" r="1019" b="1907"/>
          <a:stretch/>
        </p:blipFill>
        <p:spPr bwMode="auto">
          <a:xfrm>
            <a:off x="0" y="723900"/>
            <a:ext cx="915352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980582">
            <a:off x="4715369" y="2943732"/>
            <a:ext cx="771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trabecula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 rot="1439969">
            <a:off x="5220123" y="2779792"/>
            <a:ext cx="840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trabecular</a:t>
            </a:r>
          </a:p>
          <a:p>
            <a:pPr algn="ctr"/>
            <a:r>
              <a:rPr lang="en-US" sz="1200" b="1" dirty="0"/>
              <a:t>vein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6425" y="2266176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81225" y="4553723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059943" y="4419599"/>
            <a:ext cx="198753" cy="21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23000" y="3962400"/>
            <a:ext cx="486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4925" y="2571750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3182" y="4406473"/>
            <a:ext cx="486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PALS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67500" y="5562600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62400" y="1524000"/>
            <a:ext cx="486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00401" y="2169378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67000" y="5791200"/>
            <a:ext cx="486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PALS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4881" y="5010150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276300" y="5229999"/>
            <a:ext cx="201603" cy="2908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77848" y="2031652"/>
            <a:ext cx="198753" cy="21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812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en-US" dirty="0"/>
              <a:t>Slide 0025_E: spleen, AF-TB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10627" r="1222" b="1908"/>
          <a:stretch/>
        </p:blipFill>
        <p:spPr bwMode="auto">
          <a:xfrm>
            <a:off x="0" y="742950"/>
            <a:ext cx="914400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6025" y="300620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GC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6525" y="4799826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2081" y="4418826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2156" y="4467225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9600" y="4000500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5610225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0700" y="5895975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9239" y="6148774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92517" y="4557325"/>
            <a:ext cx="1184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Central Arteries</a:t>
            </a:r>
          </a:p>
        </p:txBody>
      </p:sp>
    </p:spTree>
    <p:extLst>
      <p:ext uri="{BB962C8B-B14F-4D97-AF65-F5344CB8AC3E}">
        <p14:creationId xmlns:p14="http://schemas.microsoft.com/office/powerpoint/2010/main" val="3336161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34475" cy="723901"/>
          </a:xfrm>
        </p:spPr>
        <p:txBody>
          <a:bodyPr>
            <a:noAutofit/>
          </a:bodyPr>
          <a:lstStyle/>
          <a:p>
            <a:r>
              <a:rPr lang="en-US" sz="2800" dirty="0"/>
              <a:t>Slide 0073L_E: lymph node, rabbit, </a:t>
            </a:r>
            <a:r>
              <a:rPr lang="en-US" sz="2800" dirty="0" err="1"/>
              <a:t>trypan</a:t>
            </a:r>
            <a:r>
              <a:rPr lang="en-US" sz="2800" dirty="0"/>
              <a:t> blue infused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10368" r="1020" b="1774"/>
          <a:stretch/>
        </p:blipFill>
        <p:spPr bwMode="auto">
          <a:xfrm>
            <a:off x="0" y="723901"/>
            <a:ext cx="913447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1246" y="1524000"/>
            <a:ext cx="5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cortex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4114800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medulla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5646" y="1143000"/>
            <a:ext cx="608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follicle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3667" y="771525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sc</a:t>
            </a:r>
            <a:r>
              <a:rPr lang="en-US" sz="1200" b="1" dirty="0"/>
              <a:t> sinus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38128" y="5943600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76128" y="6057126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59074" y="4038600"/>
            <a:ext cx="1322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>
                  <a:solidFill>
                    <a:schemeClr val="bg1"/>
                  </a:solidFill>
                </a:ln>
              </a:rPr>
              <a:t>macrophages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833755" y="5029200"/>
            <a:ext cx="195727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948055" y="5210175"/>
            <a:ext cx="195727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100548" y="5343525"/>
            <a:ext cx="195727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60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951"/>
          </a:xfrm>
        </p:spPr>
        <p:txBody>
          <a:bodyPr>
            <a:noAutofit/>
          </a:bodyPr>
          <a:lstStyle/>
          <a:p>
            <a:r>
              <a:rPr lang="en-US" sz="3200" dirty="0"/>
              <a:t>Slide 0073L_S: spleen, rabbit, </a:t>
            </a:r>
            <a:r>
              <a:rPr lang="en-US" sz="3200" dirty="0" err="1"/>
              <a:t>Trypan</a:t>
            </a:r>
            <a:r>
              <a:rPr lang="en-US" sz="3200" dirty="0"/>
              <a:t> Blue infused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0368" r="1121" b="1774"/>
          <a:stretch/>
        </p:blipFill>
        <p:spPr bwMode="auto">
          <a:xfrm>
            <a:off x="0" y="742951"/>
            <a:ext cx="9144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690" y="3429000"/>
            <a:ext cx="1326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PALS</a:t>
            </a:r>
          </a:p>
          <a:p>
            <a:pPr algn="ctr"/>
            <a:r>
              <a:rPr lang="en-US" dirty="0"/>
              <a:t>(white pulp)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0800" y="3960257"/>
            <a:ext cx="169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“marginal zone”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0" y="2907268"/>
            <a:ext cx="97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pulp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5610" y="4736068"/>
            <a:ext cx="144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macrophages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239000" y="5029200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467600" y="5715000"/>
            <a:ext cx="15240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800600" y="2735818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33950" y="2933700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35803" y="3248025"/>
            <a:ext cx="163987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megakaryocyte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282097" y="5181600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wn Arrow 19"/>
          <p:cNvSpPr/>
          <p:nvPr/>
        </p:nvSpPr>
        <p:spPr>
          <a:xfrm rot="3755586">
            <a:off x="7294611" y="3408247"/>
            <a:ext cx="212189" cy="425946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486400" y="4301014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076700" y="3076575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200525" y="3152775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876800" y="3419475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127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/>
              <a:t>Slide 0034: Tonsil</a:t>
            </a:r>
          </a:p>
        </p:txBody>
      </p:sp>
      <p:pic>
        <p:nvPicPr>
          <p:cNvPr id="5" name="Snagit_PPTEB3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010"/>
            <a:ext cx="8610600" cy="6152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673395">
            <a:off x="253928" y="1961420"/>
            <a:ext cx="1431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strat</a:t>
            </a:r>
            <a:r>
              <a:rPr lang="en-US" sz="1600" dirty="0"/>
              <a:t>. sq. </a:t>
            </a:r>
            <a:r>
              <a:rPr lang="en-US" sz="1600" dirty="0" err="1"/>
              <a:t>epith</a:t>
            </a:r>
            <a:r>
              <a:rPr lang="en-US" sz="16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 rot="2420475">
            <a:off x="2759869" y="2782306"/>
            <a:ext cx="1422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SSE-lined crypt</a:t>
            </a:r>
          </a:p>
        </p:txBody>
      </p:sp>
      <p:sp>
        <p:nvSpPr>
          <p:cNvPr id="8" name="TextBox 7"/>
          <p:cNvSpPr txBox="1"/>
          <p:nvPr/>
        </p:nvSpPr>
        <p:spPr>
          <a:xfrm rot="2420475">
            <a:off x="2232944" y="3849106"/>
            <a:ext cx="1409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lymph nodules</a:t>
            </a:r>
          </a:p>
        </p:txBody>
      </p:sp>
      <p:sp>
        <p:nvSpPr>
          <p:cNvPr id="9" name="TextBox 8"/>
          <p:cNvSpPr txBox="1"/>
          <p:nvPr/>
        </p:nvSpPr>
        <p:spPr>
          <a:xfrm rot="2420475">
            <a:off x="5533933" y="2553706"/>
            <a:ext cx="1649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partial CT capsule</a:t>
            </a:r>
          </a:p>
        </p:txBody>
      </p:sp>
    </p:spTree>
    <p:extLst>
      <p:ext uri="{BB962C8B-B14F-4D97-AF65-F5344CB8AC3E}">
        <p14:creationId xmlns:p14="http://schemas.microsoft.com/office/powerpoint/2010/main" val="3382066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304800"/>
            <a:ext cx="3657600" cy="1143000"/>
          </a:xfrm>
        </p:spPr>
        <p:txBody>
          <a:bodyPr/>
          <a:lstStyle/>
          <a:p>
            <a:r>
              <a:rPr lang="en-US" sz="2400" b="1">
                <a:solidFill>
                  <a:schemeClr val="accent2"/>
                </a:solidFill>
                <a:latin typeface="Arial Unicode MS" pitchFamily="34" charset="-128"/>
              </a:rPr>
              <a:t>Direction of lymph flow through a lymph node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48263" y="1981200"/>
            <a:ext cx="3462337" cy="4724400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         Afferent lymphatic vessel</a:t>
            </a:r>
          </a:p>
          <a:p>
            <a:pPr>
              <a:buFontTx/>
              <a:buNone/>
            </a:pPr>
            <a:endParaRPr lang="en-US" sz="1600" b="1">
              <a:solidFill>
                <a:srgbClr val="008000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       Subcapsular sinus</a:t>
            </a:r>
          </a:p>
          <a:p>
            <a:pPr>
              <a:buFontTx/>
              <a:buNone/>
            </a:pPr>
            <a:endParaRPr lang="en-US" sz="1600" b="1">
              <a:solidFill>
                <a:srgbClr val="008000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Trabecular or perinodular sinus</a:t>
            </a:r>
          </a:p>
          <a:p>
            <a:pPr>
              <a:buFontTx/>
              <a:buNone/>
            </a:pPr>
            <a:endParaRPr lang="en-US" sz="1600" b="1">
              <a:solidFill>
                <a:srgbClr val="008000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             Medullary sinus</a:t>
            </a:r>
          </a:p>
          <a:p>
            <a:pPr>
              <a:buFontTx/>
              <a:buNone/>
            </a:pPr>
            <a:endParaRPr lang="en-US" sz="1600" b="1">
              <a:solidFill>
                <a:srgbClr val="008000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       Efferent lymphatic vessel</a:t>
            </a:r>
          </a:p>
          <a:p>
            <a:pPr>
              <a:buFontTx/>
              <a:buNone/>
            </a:pPr>
            <a:endParaRPr lang="en-US" sz="1600" b="1">
              <a:solidFill>
                <a:srgbClr val="008000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	   Thoracic duct</a:t>
            </a:r>
          </a:p>
          <a:p>
            <a:pPr>
              <a:buFontTx/>
              <a:buNone/>
            </a:pPr>
            <a:endParaRPr lang="en-US" sz="1600" b="1">
              <a:solidFill>
                <a:srgbClr val="008000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	</a:t>
            </a: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</a:rPr>
              <a:t>Left subclavian vein</a:t>
            </a:r>
          </a:p>
          <a:p>
            <a:pPr>
              <a:buFontTx/>
              <a:buNone/>
            </a:pPr>
            <a:endParaRPr lang="en-US" sz="1600" b="1">
              <a:solidFill>
                <a:schemeClr val="accent2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	</a:t>
            </a:r>
            <a:r>
              <a:rPr lang="en-US" sz="1600" b="1">
                <a:solidFill>
                  <a:srgbClr val="FF3300"/>
                </a:solidFill>
                <a:latin typeface="Arial Unicode MS" pitchFamily="34" charset="-128"/>
              </a:rPr>
              <a:t>General circulation</a:t>
            </a:r>
          </a:p>
        </p:txBody>
      </p:sp>
      <p:pic>
        <p:nvPicPr>
          <p:cNvPr id="44036" name="Picture 4" descr="lymphN-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3400"/>
            <a:ext cx="4835525" cy="601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6934200" y="1752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69342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6934200" y="2971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6934200" y="3505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69342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6934200" y="4648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6934200" y="5257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0" y="6324600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Arial Unicode MS" pitchFamily="34" charset="-128"/>
              </a:rPr>
              <a:t>Ross and Pawlina, p. 419</a:t>
            </a:r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>
            <a:off x="6943725" y="5867400"/>
            <a:ext cx="0" cy="304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11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B5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1"/>
          <a:stretch/>
        </p:blipFill>
        <p:spPr>
          <a:xfrm>
            <a:off x="571" y="657224"/>
            <a:ext cx="9142858" cy="6200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/>
              <a:t>Slide 0077: lymph node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1681" y="2754868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medulla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49881" y="3669268"/>
            <a:ext cx="1150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cortex*</a:t>
            </a:r>
          </a:p>
        </p:txBody>
      </p:sp>
      <p:sp>
        <p:nvSpPr>
          <p:cNvPr id="6" name="TextBox 5"/>
          <p:cNvSpPr txBox="1"/>
          <p:nvPr/>
        </p:nvSpPr>
        <p:spPr>
          <a:xfrm rot="20510116">
            <a:off x="6503187" y="4995445"/>
            <a:ext cx="648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cortex</a:t>
            </a:r>
          </a:p>
        </p:txBody>
      </p:sp>
      <p:sp>
        <p:nvSpPr>
          <p:cNvPr id="7" name="TextBox 6"/>
          <p:cNvSpPr txBox="1"/>
          <p:nvPr/>
        </p:nvSpPr>
        <p:spPr>
          <a:xfrm rot="19524408">
            <a:off x="7311624" y="5189113"/>
            <a:ext cx="74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capsule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207838" y="5501982"/>
            <a:ext cx="516937" cy="3160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39025" y="5762625"/>
            <a:ext cx="1548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sub-capsular sinus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496050" y="1066800"/>
            <a:ext cx="483760" cy="11144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67500" y="800100"/>
            <a:ext cx="1905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medullary cord (darker)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098140" y="1371600"/>
            <a:ext cx="368166" cy="8763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56392" y="1120973"/>
            <a:ext cx="1954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medullary sinus (lighter)</a:t>
            </a:r>
          </a:p>
        </p:txBody>
      </p:sp>
    </p:spTree>
    <p:extLst>
      <p:ext uri="{BB962C8B-B14F-4D97-AF65-F5344CB8AC3E}">
        <p14:creationId xmlns:p14="http://schemas.microsoft.com/office/powerpoint/2010/main" val="4062734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Slide 0029: lymph node, loris</a:t>
            </a:r>
          </a:p>
        </p:txBody>
      </p:sp>
      <p:pic>
        <p:nvPicPr>
          <p:cNvPr id="3" name="Snagit_PPTE7D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" b="13121"/>
          <a:stretch/>
        </p:blipFill>
        <p:spPr>
          <a:xfrm>
            <a:off x="571" y="960120"/>
            <a:ext cx="9142858" cy="5364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1786890"/>
            <a:ext cx="89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capsule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82340" y="1786890"/>
            <a:ext cx="152400" cy="4229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43200" y="1447800"/>
            <a:ext cx="181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secondary follicle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2209800"/>
            <a:ext cx="76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cortex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5913" y="2831068"/>
            <a:ext cx="129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cortex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6600" y="342900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medulla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9800" y="411480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hilus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3751" y="4107477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6652581" y="4015918"/>
            <a:ext cx="244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55618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Slide 0029: lymph node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0354" r="1222" b="1907"/>
          <a:stretch/>
        </p:blipFill>
        <p:spPr bwMode="auto">
          <a:xfrm>
            <a:off x="0" y="723900"/>
            <a:ext cx="913447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2534" y="1373743"/>
            <a:ext cx="1308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primary follicle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5400" y="1219200"/>
            <a:ext cx="648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cortex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105400" y="723900"/>
            <a:ext cx="228600" cy="4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86400" y="1485900"/>
            <a:ext cx="228600" cy="4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70155" y="2781300"/>
            <a:ext cx="2159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“deep” cortex (</a:t>
            </a:r>
            <a:r>
              <a:rPr lang="en-US" sz="1400" b="1" dirty="0" err="1">
                <a:ln>
                  <a:solidFill>
                    <a:schemeClr val="bg1"/>
                  </a:solidFill>
                </a:ln>
              </a:rPr>
              <a:t>paracortex</a:t>
            </a:r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)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257800" y="2286000"/>
            <a:ext cx="228600" cy="4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38800" y="3048000"/>
            <a:ext cx="228600" cy="4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13155" y="3807023"/>
            <a:ext cx="209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“high endothelial” </a:t>
            </a:r>
            <a:r>
              <a:rPr lang="en-US" sz="1400" b="1" dirty="0" err="1">
                <a:ln>
                  <a:solidFill>
                    <a:schemeClr val="bg1"/>
                  </a:solidFill>
                </a:ln>
              </a:rPr>
              <a:t>venule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  <a:p>
            <a:pPr algn="ctr"/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(</a:t>
            </a:r>
            <a:r>
              <a:rPr lang="en-US" sz="1400" b="1" dirty="0" err="1">
                <a:ln>
                  <a:solidFill>
                    <a:schemeClr val="bg1"/>
                  </a:solidFill>
                </a:ln>
              </a:rPr>
              <a:t>postcapillary</a:t>
            </a:r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1400" b="1" dirty="0" err="1">
                <a:ln>
                  <a:solidFill>
                    <a:schemeClr val="bg1"/>
                  </a:solidFill>
                </a:ln>
              </a:rPr>
              <a:t>venule</a:t>
            </a:r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742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UMich</a:t>
            </a:r>
            <a:r>
              <a:rPr lang="en-US" dirty="0"/>
              <a:t> Slide 27: lymph node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3425" y="457200"/>
            <a:ext cx="76559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(not listed in online lab manual, but also a good example –access via the links below)</a:t>
            </a:r>
          </a:p>
          <a:p>
            <a:pPr algn="ctr"/>
            <a:r>
              <a:rPr lang="en-US" sz="1700" dirty="0">
                <a:hlinkClick r:id="rId2"/>
              </a:rPr>
              <a:t>[ImageScope]</a:t>
            </a:r>
            <a:r>
              <a:rPr lang="en-US" sz="1700" dirty="0"/>
              <a:t>	</a:t>
            </a:r>
            <a:r>
              <a:rPr lang="en-US" sz="1700" dirty="0">
                <a:hlinkClick r:id="rId3"/>
              </a:rPr>
              <a:t>[WebScope]</a:t>
            </a:r>
            <a:endParaRPr lang="en-US" sz="1700" dirty="0"/>
          </a:p>
        </p:txBody>
      </p:sp>
      <p:pic>
        <p:nvPicPr>
          <p:cNvPr id="4" name="Picture 7" descr="lymphdiag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37"/>
          <a:stretch>
            <a:fillRect/>
          </a:stretch>
        </p:blipFill>
        <p:spPr>
          <a:xfrm>
            <a:off x="304800" y="2057400"/>
            <a:ext cx="4191000" cy="4170363"/>
          </a:xfrm>
          <a:prstGeom prst="rect">
            <a:avLst/>
          </a:prstGeom>
          <a:noFill/>
        </p:spPr>
      </p:pic>
      <p:pic>
        <p:nvPicPr>
          <p:cNvPr id="5" name="Picture 8" descr="#27Lnode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828800"/>
            <a:ext cx="2862263" cy="4525963"/>
          </a:xfrm>
          <a:prstGeom prst="rect">
            <a:avLst/>
          </a:prstGeom>
          <a:noFill/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14400" y="1219200"/>
            <a:ext cx="2819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Ross and </a:t>
            </a:r>
            <a:r>
              <a:rPr lang="en-US" altLang="en-US" dirty="0" err="1"/>
              <a:t>Pawlina</a:t>
            </a:r>
            <a:r>
              <a:rPr lang="en-US" altLang="en-US" dirty="0"/>
              <a:t>, fig. 14.17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943600" y="11430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#27 Lymph node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21189580">
            <a:off x="6016625" y="2747963"/>
            <a:ext cx="1303338" cy="3048000"/>
          </a:xfrm>
          <a:prstGeom prst="ellipse">
            <a:avLst/>
          </a:prstGeom>
          <a:noFill/>
          <a:ln w="28575" algn="ctr">
            <a:solidFill>
              <a:srgbClr val="00B05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338763" y="2000250"/>
            <a:ext cx="2686050" cy="4267200"/>
          </a:xfrm>
          <a:custGeom>
            <a:avLst/>
            <a:gdLst>
              <a:gd name="T0" fmla="*/ 2213554 w 2685992"/>
              <a:gd name="T1" fmla="*/ 2233337 h 4267221"/>
              <a:gd name="T2" fmla="*/ 2040090 w 2685992"/>
              <a:gd name="T3" fmla="*/ 2075704 h 4267221"/>
              <a:gd name="T4" fmla="*/ 1977006 w 2685992"/>
              <a:gd name="T5" fmla="*/ 1981111 h 4267221"/>
              <a:gd name="T6" fmla="*/ 1945475 w 2685992"/>
              <a:gd name="T7" fmla="*/ 1634292 h 4267221"/>
              <a:gd name="T8" fmla="*/ 1850860 w 2685992"/>
              <a:gd name="T9" fmla="*/ 1476648 h 4267221"/>
              <a:gd name="T10" fmla="*/ 1708937 w 2685992"/>
              <a:gd name="T11" fmla="*/ 1098297 h 4267221"/>
              <a:gd name="T12" fmla="*/ 1567015 w 2685992"/>
              <a:gd name="T13" fmla="*/ 924876 h 4267221"/>
              <a:gd name="T14" fmla="*/ 1377784 w 2685992"/>
              <a:gd name="T15" fmla="*/ 798763 h 4267221"/>
              <a:gd name="T16" fmla="*/ 1220085 w 2685992"/>
              <a:gd name="T17" fmla="*/ 704181 h 4267221"/>
              <a:gd name="T18" fmla="*/ 952005 w 2685992"/>
              <a:gd name="T19" fmla="*/ 751467 h 4267221"/>
              <a:gd name="T20" fmla="*/ 794317 w 2685992"/>
              <a:gd name="T21" fmla="*/ 940642 h 4267221"/>
              <a:gd name="T22" fmla="*/ 762775 w 2685992"/>
              <a:gd name="T23" fmla="*/ 1051001 h 4267221"/>
              <a:gd name="T24" fmla="*/ 668160 w 2685992"/>
              <a:gd name="T25" fmla="*/ 1192879 h 4267221"/>
              <a:gd name="T26" fmla="*/ 605087 w 2685992"/>
              <a:gd name="T27" fmla="*/ 1681588 h 4267221"/>
              <a:gd name="T28" fmla="*/ 636629 w 2685992"/>
              <a:gd name="T29" fmla="*/ 2690515 h 4267221"/>
              <a:gd name="T30" fmla="*/ 683937 w 2685992"/>
              <a:gd name="T31" fmla="*/ 2879702 h 4267221"/>
              <a:gd name="T32" fmla="*/ 731244 w 2685992"/>
              <a:gd name="T33" fmla="*/ 3194991 h 4267221"/>
              <a:gd name="T34" fmla="*/ 825859 w 2685992"/>
              <a:gd name="T35" fmla="*/ 3384176 h 4267221"/>
              <a:gd name="T36" fmla="*/ 967782 w 2685992"/>
              <a:gd name="T37" fmla="*/ 3573341 h 4267221"/>
              <a:gd name="T38" fmla="*/ 1188554 w 2685992"/>
              <a:gd name="T39" fmla="*/ 3715230 h 4267221"/>
              <a:gd name="T40" fmla="*/ 1362008 w 2685992"/>
              <a:gd name="T41" fmla="*/ 3825567 h 4267221"/>
              <a:gd name="T42" fmla="*/ 1772010 w 2685992"/>
              <a:gd name="T43" fmla="*/ 3809801 h 4267221"/>
              <a:gd name="T44" fmla="*/ 1898167 w 2685992"/>
              <a:gd name="T45" fmla="*/ 3636402 h 4267221"/>
              <a:gd name="T46" fmla="*/ 1945475 w 2685992"/>
              <a:gd name="T47" fmla="*/ 3352644 h 4267221"/>
              <a:gd name="T48" fmla="*/ 2008548 w 2685992"/>
              <a:gd name="T49" fmla="*/ 3021569 h 4267221"/>
              <a:gd name="T50" fmla="*/ 2103174 w 2685992"/>
              <a:gd name="T51" fmla="*/ 2863936 h 4267221"/>
              <a:gd name="T52" fmla="*/ 2213554 w 2685992"/>
              <a:gd name="T53" fmla="*/ 2800875 h 4267221"/>
              <a:gd name="T54" fmla="*/ 2513166 w 2685992"/>
              <a:gd name="T55" fmla="*/ 3053101 h 4267221"/>
              <a:gd name="T56" fmla="*/ 2465847 w 2685992"/>
              <a:gd name="T57" fmla="*/ 3557575 h 4267221"/>
              <a:gd name="T58" fmla="*/ 2260851 w 2685992"/>
              <a:gd name="T59" fmla="*/ 3841333 h 4267221"/>
              <a:gd name="T60" fmla="*/ 2118940 w 2685992"/>
              <a:gd name="T61" fmla="*/ 3983222 h 4267221"/>
              <a:gd name="T62" fmla="*/ 2040090 w 2685992"/>
              <a:gd name="T63" fmla="*/ 4062048 h 4267221"/>
              <a:gd name="T64" fmla="*/ 1630088 w 2685992"/>
              <a:gd name="T65" fmla="*/ 4203936 h 4267221"/>
              <a:gd name="T66" fmla="*/ 1535473 w 2685992"/>
              <a:gd name="T67" fmla="*/ 4267000 h 4267221"/>
              <a:gd name="T68" fmla="*/ 1172778 w 2685992"/>
              <a:gd name="T69" fmla="*/ 4235468 h 4267221"/>
              <a:gd name="T70" fmla="*/ 904698 w 2685992"/>
              <a:gd name="T71" fmla="*/ 4093580 h 4267221"/>
              <a:gd name="T72" fmla="*/ 731244 w 2685992"/>
              <a:gd name="T73" fmla="*/ 3967457 h 4267221"/>
              <a:gd name="T74" fmla="*/ 400091 w 2685992"/>
              <a:gd name="T75" fmla="*/ 3746760 h 4267221"/>
              <a:gd name="T76" fmla="*/ 258169 w 2685992"/>
              <a:gd name="T77" fmla="*/ 3589106 h 4267221"/>
              <a:gd name="T78" fmla="*/ 195085 w 2685992"/>
              <a:gd name="T79" fmla="*/ 3399921 h 4267221"/>
              <a:gd name="T80" fmla="*/ 258169 w 2685992"/>
              <a:gd name="T81" fmla="*/ 2264869 h 4267221"/>
              <a:gd name="T82" fmla="*/ 147777 w 2685992"/>
              <a:gd name="T83" fmla="*/ 2186062 h 4267221"/>
              <a:gd name="T84" fmla="*/ 37396 w 2685992"/>
              <a:gd name="T85" fmla="*/ 2044173 h 4267221"/>
              <a:gd name="T86" fmla="*/ 53162 w 2685992"/>
              <a:gd name="T87" fmla="*/ 1492413 h 4267221"/>
              <a:gd name="T88" fmla="*/ 116235 w 2685992"/>
              <a:gd name="T89" fmla="*/ 1287472 h 4267221"/>
              <a:gd name="T90" fmla="*/ 195085 w 2685992"/>
              <a:gd name="T91" fmla="*/ 814529 h 4267221"/>
              <a:gd name="T92" fmla="*/ 400091 w 2685992"/>
              <a:gd name="T93" fmla="*/ 546526 h 4267221"/>
              <a:gd name="T94" fmla="*/ 542014 w 2685992"/>
              <a:gd name="T95" fmla="*/ 388882 h 4267221"/>
              <a:gd name="T96" fmla="*/ 731244 w 2685992"/>
              <a:gd name="T97" fmla="*/ 199707 h 4267221"/>
              <a:gd name="T98" fmla="*/ 825859 w 2685992"/>
              <a:gd name="T99" fmla="*/ 105114 h 4267221"/>
              <a:gd name="T100" fmla="*/ 936240 w 2685992"/>
              <a:gd name="T101" fmla="*/ 57828 h 4267221"/>
              <a:gd name="T102" fmla="*/ 1440857 w 2685992"/>
              <a:gd name="T103" fmla="*/ 89359 h 4267221"/>
              <a:gd name="T104" fmla="*/ 1756245 w 2685992"/>
              <a:gd name="T105" fmla="*/ 152410 h 4267221"/>
              <a:gd name="T106" fmla="*/ 1882391 w 2685992"/>
              <a:gd name="T107" fmla="*/ 199707 h 4267221"/>
              <a:gd name="T108" fmla="*/ 1992783 w 2685992"/>
              <a:gd name="T109" fmla="*/ 262769 h 4267221"/>
              <a:gd name="T110" fmla="*/ 2166237 w 2685992"/>
              <a:gd name="T111" fmla="*/ 373116 h 4267221"/>
              <a:gd name="T112" fmla="*/ 2276617 w 2685992"/>
              <a:gd name="T113" fmla="*/ 451944 h 4267221"/>
              <a:gd name="T114" fmla="*/ 2497400 w 2685992"/>
              <a:gd name="T115" fmla="*/ 719947 h 4267221"/>
              <a:gd name="T116" fmla="*/ 2607780 w 2685992"/>
              <a:gd name="T117" fmla="*/ 924876 h 4267221"/>
              <a:gd name="T118" fmla="*/ 2655077 w 2685992"/>
              <a:gd name="T119" fmla="*/ 1429351 h 4267221"/>
              <a:gd name="T120" fmla="*/ 2670864 w 2685992"/>
              <a:gd name="T121" fmla="*/ 1902295 h 4267221"/>
              <a:gd name="T122" fmla="*/ 2418550 w 2685992"/>
              <a:gd name="T123" fmla="*/ 2233337 h 4267221"/>
              <a:gd name="T124" fmla="*/ 2260851 w 2685992"/>
              <a:gd name="T125" fmla="*/ 2264869 h 426722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685992"/>
              <a:gd name="T190" fmla="*/ 0 h 4267221"/>
              <a:gd name="T191" fmla="*/ 2685992 w 2685992"/>
              <a:gd name="T192" fmla="*/ 4267221 h 426722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685992" h="4267221">
                <a:moveTo>
                  <a:pt x="2260323" y="2265000"/>
                </a:moveTo>
                <a:cubicBezTo>
                  <a:pt x="2234047" y="2259745"/>
                  <a:pt x="2228185" y="2244838"/>
                  <a:pt x="2213027" y="2233469"/>
                </a:cubicBezTo>
                <a:cubicBezTo>
                  <a:pt x="2165092" y="2197518"/>
                  <a:pt x="2071137" y="2123111"/>
                  <a:pt x="2071137" y="2123111"/>
                </a:cubicBezTo>
                <a:cubicBezTo>
                  <a:pt x="2060627" y="2107345"/>
                  <a:pt x="2051736" y="2090370"/>
                  <a:pt x="2039606" y="2075814"/>
                </a:cubicBezTo>
                <a:cubicBezTo>
                  <a:pt x="2025333" y="2058686"/>
                  <a:pt x="2004677" y="2047069"/>
                  <a:pt x="1992310" y="2028518"/>
                </a:cubicBezTo>
                <a:cubicBezTo>
                  <a:pt x="1983092" y="2014691"/>
                  <a:pt x="1981799" y="1996987"/>
                  <a:pt x="1976544" y="1981221"/>
                </a:cubicBezTo>
                <a:cubicBezTo>
                  <a:pt x="1971289" y="1881373"/>
                  <a:pt x="1969830" y="1781252"/>
                  <a:pt x="1960778" y="1681676"/>
                </a:cubicBezTo>
                <a:cubicBezTo>
                  <a:pt x="1959273" y="1665126"/>
                  <a:pt x="1955652" y="1647146"/>
                  <a:pt x="1945013" y="1634380"/>
                </a:cubicBezTo>
                <a:cubicBezTo>
                  <a:pt x="1928192" y="1614194"/>
                  <a:pt x="1902972" y="1602849"/>
                  <a:pt x="1881951" y="1587083"/>
                </a:cubicBezTo>
                <a:cubicBezTo>
                  <a:pt x="1872346" y="1558268"/>
                  <a:pt x="1853249" y="1505011"/>
                  <a:pt x="1850420" y="1476725"/>
                </a:cubicBezTo>
                <a:cubicBezTo>
                  <a:pt x="1822578" y="1198302"/>
                  <a:pt x="1907202" y="1272842"/>
                  <a:pt x="1787358" y="1192945"/>
                </a:cubicBezTo>
                <a:cubicBezTo>
                  <a:pt x="1674682" y="1023932"/>
                  <a:pt x="1850157" y="1280443"/>
                  <a:pt x="1708530" y="1098352"/>
                </a:cubicBezTo>
                <a:cubicBezTo>
                  <a:pt x="1609490" y="971015"/>
                  <a:pt x="1689733" y="1033269"/>
                  <a:pt x="1598172" y="972228"/>
                </a:cubicBezTo>
                <a:cubicBezTo>
                  <a:pt x="1587662" y="956462"/>
                  <a:pt x="1578771" y="939487"/>
                  <a:pt x="1566641" y="924931"/>
                </a:cubicBezTo>
                <a:cubicBezTo>
                  <a:pt x="1541736" y="895045"/>
                  <a:pt x="1507479" y="863820"/>
                  <a:pt x="1472047" y="846104"/>
                </a:cubicBezTo>
                <a:cubicBezTo>
                  <a:pt x="1400946" y="810553"/>
                  <a:pt x="1445225" y="855282"/>
                  <a:pt x="1377454" y="798807"/>
                </a:cubicBezTo>
                <a:cubicBezTo>
                  <a:pt x="1337343" y="765382"/>
                  <a:pt x="1331216" y="740704"/>
                  <a:pt x="1282861" y="719980"/>
                </a:cubicBezTo>
                <a:cubicBezTo>
                  <a:pt x="1262945" y="711445"/>
                  <a:pt x="1240820" y="709469"/>
                  <a:pt x="1219799" y="704214"/>
                </a:cubicBezTo>
                <a:cubicBezTo>
                  <a:pt x="1167247" y="709469"/>
                  <a:pt x="1114427" y="712511"/>
                  <a:pt x="1062144" y="719980"/>
                </a:cubicBezTo>
                <a:cubicBezTo>
                  <a:pt x="1027496" y="724930"/>
                  <a:pt x="985479" y="740279"/>
                  <a:pt x="951785" y="751511"/>
                </a:cubicBezTo>
                <a:cubicBezTo>
                  <a:pt x="936020" y="772532"/>
                  <a:pt x="921792" y="794798"/>
                  <a:pt x="904489" y="814573"/>
                </a:cubicBezTo>
                <a:cubicBezTo>
                  <a:pt x="761607" y="977867"/>
                  <a:pt x="913393" y="781682"/>
                  <a:pt x="794130" y="940697"/>
                </a:cubicBezTo>
                <a:cubicBezTo>
                  <a:pt x="788875" y="956463"/>
                  <a:pt x="782930" y="972015"/>
                  <a:pt x="778365" y="987994"/>
                </a:cubicBezTo>
                <a:cubicBezTo>
                  <a:pt x="772412" y="1008828"/>
                  <a:pt x="772289" y="1031676"/>
                  <a:pt x="762599" y="1051056"/>
                </a:cubicBezTo>
                <a:cubicBezTo>
                  <a:pt x="745652" y="1084951"/>
                  <a:pt x="720558" y="1114118"/>
                  <a:pt x="699537" y="1145649"/>
                </a:cubicBezTo>
                <a:lnTo>
                  <a:pt x="668006" y="1192945"/>
                </a:lnTo>
                <a:cubicBezTo>
                  <a:pt x="657496" y="1224476"/>
                  <a:pt x="638135" y="1254343"/>
                  <a:pt x="636475" y="1287538"/>
                </a:cubicBezTo>
                <a:cubicBezTo>
                  <a:pt x="619372" y="1629612"/>
                  <a:pt x="641349" y="1499658"/>
                  <a:pt x="604944" y="1681676"/>
                </a:cubicBezTo>
                <a:cubicBezTo>
                  <a:pt x="610199" y="1912904"/>
                  <a:pt x="613486" y="2144184"/>
                  <a:pt x="620710" y="2375359"/>
                </a:cubicBezTo>
                <a:cubicBezTo>
                  <a:pt x="623997" y="2480542"/>
                  <a:pt x="628404" y="2585744"/>
                  <a:pt x="636475" y="2690669"/>
                </a:cubicBezTo>
                <a:cubicBezTo>
                  <a:pt x="638927" y="2722541"/>
                  <a:pt x="644488" y="2754250"/>
                  <a:pt x="652241" y="2785262"/>
                </a:cubicBezTo>
                <a:cubicBezTo>
                  <a:pt x="660302" y="2817507"/>
                  <a:pt x="683772" y="2879856"/>
                  <a:pt x="683772" y="2879856"/>
                </a:cubicBezTo>
                <a:cubicBezTo>
                  <a:pt x="695811" y="3036362"/>
                  <a:pt x="684622" y="3040486"/>
                  <a:pt x="715303" y="3147869"/>
                </a:cubicBezTo>
                <a:cubicBezTo>
                  <a:pt x="719868" y="3163848"/>
                  <a:pt x="723636" y="3180302"/>
                  <a:pt x="731068" y="3195166"/>
                </a:cubicBezTo>
                <a:cubicBezTo>
                  <a:pt x="739542" y="3212113"/>
                  <a:pt x="752089" y="3226697"/>
                  <a:pt x="762599" y="3242462"/>
                </a:cubicBezTo>
                <a:cubicBezTo>
                  <a:pt x="788587" y="3372400"/>
                  <a:pt x="757317" y="3275000"/>
                  <a:pt x="825661" y="3384352"/>
                </a:cubicBezTo>
                <a:cubicBezTo>
                  <a:pt x="852778" y="3427739"/>
                  <a:pt x="878600" y="3514238"/>
                  <a:pt x="920254" y="3542007"/>
                </a:cubicBezTo>
                <a:lnTo>
                  <a:pt x="967551" y="3573538"/>
                </a:lnTo>
                <a:cubicBezTo>
                  <a:pt x="1021333" y="3654212"/>
                  <a:pt x="970705" y="3595217"/>
                  <a:pt x="1062144" y="3652366"/>
                </a:cubicBezTo>
                <a:cubicBezTo>
                  <a:pt x="1169339" y="3719362"/>
                  <a:pt x="1077616" y="3687764"/>
                  <a:pt x="1188268" y="3715428"/>
                </a:cubicBezTo>
                <a:cubicBezTo>
                  <a:pt x="1214544" y="3731194"/>
                  <a:pt x="1241244" y="3746274"/>
                  <a:pt x="1267096" y="3762725"/>
                </a:cubicBezTo>
                <a:cubicBezTo>
                  <a:pt x="1299067" y="3783070"/>
                  <a:pt x="1325738" y="3813804"/>
                  <a:pt x="1361689" y="3825787"/>
                </a:cubicBezTo>
                <a:lnTo>
                  <a:pt x="1408985" y="3841552"/>
                </a:lnTo>
                <a:cubicBezTo>
                  <a:pt x="1529854" y="3831042"/>
                  <a:pt x="1655384" y="3844884"/>
                  <a:pt x="1771592" y="3810021"/>
                </a:cubicBezTo>
                <a:cubicBezTo>
                  <a:pt x="1821422" y="3795072"/>
                  <a:pt x="1881951" y="3699662"/>
                  <a:pt x="1881951" y="3699662"/>
                </a:cubicBezTo>
                <a:cubicBezTo>
                  <a:pt x="1887206" y="3678641"/>
                  <a:pt x="1895448" y="3658149"/>
                  <a:pt x="1897716" y="3636600"/>
                </a:cubicBezTo>
                <a:cubicBezTo>
                  <a:pt x="1905986" y="3558032"/>
                  <a:pt x="1900494" y="3478045"/>
                  <a:pt x="1913482" y="3400118"/>
                </a:cubicBezTo>
                <a:cubicBezTo>
                  <a:pt x="1916597" y="3381428"/>
                  <a:pt x="1934503" y="3368587"/>
                  <a:pt x="1945013" y="3352821"/>
                </a:cubicBezTo>
                <a:cubicBezTo>
                  <a:pt x="1955523" y="3321290"/>
                  <a:pt x="1972874" y="3291261"/>
                  <a:pt x="1976544" y="3258228"/>
                </a:cubicBezTo>
                <a:cubicBezTo>
                  <a:pt x="1987059" y="3163596"/>
                  <a:pt x="1990385" y="3110193"/>
                  <a:pt x="2008075" y="3021745"/>
                </a:cubicBezTo>
                <a:cubicBezTo>
                  <a:pt x="2015891" y="2982667"/>
                  <a:pt x="2028957" y="2927319"/>
                  <a:pt x="2055372" y="2895621"/>
                </a:cubicBezTo>
                <a:cubicBezTo>
                  <a:pt x="2067502" y="2881065"/>
                  <a:pt x="2088112" y="2876220"/>
                  <a:pt x="2102668" y="2864090"/>
                </a:cubicBezTo>
                <a:cubicBezTo>
                  <a:pt x="2119796" y="2849817"/>
                  <a:pt x="2130607" y="2827856"/>
                  <a:pt x="2149965" y="2816794"/>
                </a:cubicBezTo>
                <a:cubicBezTo>
                  <a:pt x="2168778" y="2806044"/>
                  <a:pt x="2192006" y="2806283"/>
                  <a:pt x="2213027" y="2801028"/>
                </a:cubicBezTo>
                <a:cubicBezTo>
                  <a:pt x="2255068" y="2822049"/>
                  <a:pt x="2309788" y="2827386"/>
                  <a:pt x="2339151" y="2864090"/>
                </a:cubicBezTo>
                <a:cubicBezTo>
                  <a:pt x="2477112" y="3036541"/>
                  <a:pt x="2409279" y="2984415"/>
                  <a:pt x="2512572" y="3053276"/>
                </a:cubicBezTo>
                <a:cubicBezTo>
                  <a:pt x="2600693" y="3185459"/>
                  <a:pt x="2554952" y="3096503"/>
                  <a:pt x="2528337" y="3415883"/>
                </a:cubicBezTo>
                <a:cubicBezTo>
                  <a:pt x="2523470" y="3474291"/>
                  <a:pt x="2497798" y="3508989"/>
                  <a:pt x="2465275" y="3557773"/>
                </a:cubicBezTo>
                <a:cubicBezTo>
                  <a:pt x="2450700" y="3579636"/>
                  <a:pt x="2433046" y="3599309"/>
                  <a:pt x="2417978" y="3620835"/>
                </a:cubicBezTo>
                <a:cubicBezTo>
                  <a:pt x="2388792" y="3662529"/>
                  <a:pt x="2290252" y="3819105"/>
                  <a:pt x="2260323" y="3841552"/>
                </a:cubicBezTo>
                <a:cubicBezTo>
                  <a:pt x="2239302" y="3857318"/>
                  <a:pt x="2217211" y="3871749"/>
                  <a:pt x="2197261" y="3888849"/>
                </a:cubicBezTo>
                <a:cubicBezTo>
                  <a:pt x="2016461" y="4043821"/>
                  <a:pt x="2264404" y="3837472"/>
                  <a:pt x="2118434" y="3983442"/>
                </a:cubicBezTo>
                <a:cubicBezTo>
                  <a:pt x="2105036" y="3996840"/>
                  <a:pt x="2086903" y="4004463"/>
                  <a:pt x="2071137" y="4014973"/>
                </a:cubicBezTo>
                <a:cubicBezTo>
                  <a:pt x="2060627" y="4030738"/>
                  <a:pt x="2053004" y="4048871"/>
                  <a:pt x="2039606" y="4062269"/>
                </a:cubicBezTo>
                <a:cubicBezTo>
                  <a:pt x="1969946" y="4131929"/>
                  <a:pt x="1859357" y="4103297"/>
                  <a:pt x="1771592" y="4109566"/>
                </a:cubicBezTo>
                <a:lnTo>
                  <a:pt x="1629703" y="4204159"/>
                </a:lnTo>
                <a:lnTo>
                  <a:pt x="1582406" y="4235690"/>
                </a:lnTo>
                <a:lnTo>
                  <a:pt x="1535110" y="4267221"/>
                </a:lnTo>
                <a:cubicBezTo>
                  <a:pt x="1430006" y="4261966"/>
                  <a:pt x="1324638" y="4260572"/>
                  <a:pt x="1219799" y="4251456"/>
                </a:cubicBezTo>
                <a:cubicBezTo>
                  <a:pt x="1203243" y="4250016"/>
                  <a:pt x="1188063" y="4241525"/>
                  <a:pt x="1172503" y="4235690"/>
                </a:cubicBezTo>
                <a:cubicBezTo>
                  <a:pt x="1146005" y="4225753"/>
                  <a:pt x="1119536" y="4215653"/>
                  <a:pt x="1093675" y="4204159"/>
                </a:cubicBezTo>
                <a:cubicBezTo>
                  <a:pt x="1037128" y="4179027"/>
                  <a:pt x="943257" y="4124814"/>
                  <a:pt x="904489" y="4093800"/>
                </a:cubicBezTo>
                <a:cubicBezTo>
                  <a:pt x="878213" y="4072779"/>
                  <a:pt x="852875" y="4050530"/>
                  <a:pt x="825661" y="4030738"/>
                </a:cubicBezTo>
                <a:cubicBezTo>
                  <a:pt x="795013" y="4008449"/>
                  <a:pt x="762599" y="3988697"/>
                  <a:pt x="731068" y="3967676"/>
                </a:cubicBezTo>
                <a:lnTo>
                  <a:pt x="541882" y="3841552"/>
                </a:lnTo>
                <a:lnTo>
                  <a:pt x="399992" y="3746959"/>
                </a:lnTo>
                <a:cubicBezTo>
                  <a:pt x="378971" y="3725938"/>
                  <a:pt x="356276" y="3706468"/>
                  <a:pt x="336930" y="3683897"/>
                </a:cubicBezTo>
                <a:cubicBezTo>
                  <a:pt x="205235" y="3530252"/>
                  <a:pt x="422105" y="3753306"/>
                  <a:pt x="258103" y="3589304"/>
                </a:cubicBezTo>
                <a:lnTo>
                  <a:pt x="210806" y="3447414"/>
                </a:lnTo>
                <a:lnTo>
                  <a:pt x="195041" y="3400118"/>
                </a:lnTo>
                <a:cubicBezTo>
                  <a:pt x="205551" y="3053277"/>
                  <a:pt x="207324" y="2706060"/>
                  <a:pt x="226572" y="2359594"/>
                </a:cubicBezTo>
                <a:cubicBezTo>
                  <a:pt x="228416" y="2326408"/>
                  <a:pt x="258103" y="2265000"/>
                  <a:pt x="258103" y="2265000"/>
                </a:cubicBezTo>
                <a:cubicBezTo>
                  <a:pt x="237082" y="2249235"/>
                  <a:pt x="216423" y="2232976"/>
                  <a:pt x="195041" y="2217704"/>
                </a:cubicBezTo>
                <a:cubicBezTo>
                  <a:pt x="179622" y="2206691"/>
                  <a:pt x="161906" y="2198761"/>
                  <a:pt x="147744" y="2186173"/>
                </a:cubicBezTo>
                <a:cubicBezTo>
                  <a:pt x="114416" y="2156548"/>
                  <a:pt x="53151" y="2091580"/>
                  <a:pt x="53151" y="2091580"/>
                </a:cubicBezTo>
                <a:cubicBezTo>
                  <a:pt x="47896" y="2075814"/>
                  <a:pt x="43931" y="2059558"/>
                  <a:pt x="37385" y="2044283"/>
                </a:cubicBezTo>
                <a:cubicBezTo>
                  <a:pt x="28127" y="2022681"/>
                  <a:pt x="6832" y="2004702"/>
                  <a:pt x="5854" y="1981221"/>
                </a:cubicBezTo>
                <a:cubicBezTo>
                  <a:pt x="0" y="1840732"/>
                  <a:pt x="16504" y="1639079"/>
                  <a:pt x="53151" y="1492490"/>
                </a:cubicBezTo>
                <a:cubicBezTo>
                  <a:pt x="60015" y="1465035"/>
                  <a:pt x="74745" y="1440160"/>
                  <a:pt x="84682" y="1413662"/>
                </a:cubicBezTo>
                <a:cubicBezTo>
                  <a:pt x="105457" y="1358260"/>
                  <a:pt x="102772" y="1354740"/>
                  <a:pt x="116213" y="1287538"/>
                </a:cubicBezTo>
                <a:cubicBezTo>
                  <a:pt x="121468" y="1166669"/>
                  <a:pt x="122699" y="1045558"/>
                  <a:pt x="131978" y="924931"/>
                </a:cubicBezTo>
                <a:cubicBezTo>
                  <a:pt x="135943" y="873384"/>
                  <a:pt x="169571" y="858236"/>
                  <a:pt x="195041" y="814573"/>
                </a:cubicBezTo>
                <a:cubicBezTo>
                  <a:pt x="218725" y="773972"/>
                  <a:pt x="224866" y="721686"/>
                  <a:pt x="258103" y="688449"/>
                </a:cubicBezTo>
                <a:lnTo>
                  <a:pt x="399992" y="546559"/>
                </a:lnTo>
                <a:cubicBezTo>
                  <a:pt x="421013" y="525538"/>
                  <a:pt x="446564" y="508232"/>
                  <a:pt x="463054" y="483497"/>
                </a:cubicBezTo>
                <a:cubicBezTo>
                  <a:pt x="541340" y="366067"/>
                  <a:pt x="440724" y="510293"/>
                  <a:pt x="541882" y="388904"/>
                </a:cubicBezTo>
                <a:cubicBezTo>
                  <a:pt x="554012" y="374348"/>
                  <a:pt x="560737" y="355691"/>
                  <a:pt x="573413" y="341607"/>
                </a:cubicBezTo>
                <a:cubicBezTo>
                  <a:pt x="692362" y="209442"/>
                  <a:pt x="642237" y="263169"/>
                  <a:pt x="731068" y="199718"/>
                </a:cubicBezTo>
                <a:cubicBezTo>
                  <a:pt x="752450" y="184445"/>
                  <a:pt x="775550" y="171001"/>
                  <a:pt x="794130" y="152421"/>
                </a:cubicBezTo>
                <a:cubicBezTo>
                  <a:pt x="807528" y="139023"/>
                  <a:pt x="809896" y="115635"/>
                  <a:pt x="825661" y="105125"/>
                </a:cubicBezTo>
                <a:cubicBezTo>
                  <a:pt x="843690" y="93106"/>
                  <a:pt x="867702" y="94614"/>
                  <a:pt x="888723" y="89359"/>
                </a:cubicBezTo>
                <a:cubicBezTo>
                  <a:pt x="904489" y="78849"/>
                  <a:pt x="919073" y="66302"/>
                  <a:pt x="936020" y="57828"/>
                </a:cubicBezTo>
                <a:cubicBezTo>
                  <a:pt x="1051674" y="0"/>
                  <a:pt x="1357131" y="57638"/>
                  <a:pt x="1361689" y="57828"/>
                </a:cubicBezTo>
                <a:cubicBezTo>
                  <a:pt x="1387965" y="68338"/>
                  <a:pt x="1415204" y="76703"/>
                  <a:pt x="1440516" y="89359"/>
                </a:cubicBezTo>
                <a:cubicBezTo>
                  <a:pt x="1486300" y="112251"/>
                  <a:pt x="1483292" y="130560"/>
                  <a:pt x="1535110" y="136656"/>
                </a:cubicBezTo>
                <a:cubicBezTo>
                  <a:pt x="1608365" y="145274"/>
                  <a:pt x="1682255" y="147166"/>
                  <a:pt x="1755827" y="152421"/>
                </a:cubicBezTo>
                <a:cubicBezTo>
                  <a:pt x="1776848" y="162931"/>
                  <a:pt x="1796884" y="175700"/>
                  <a:pt x="1818889" y="183952"/>
                </a:cubicBezTo>
                <a:cubicBezTo>
                  <a:pt x="1839177" y="191560"/>
                  <a:pt x="1862571" y="190028"/>
                  <a:pt x="1881951" y="199718"/>
                </a:cubicBezTo>
                <a:cubicBezTo>
                  <a:pt x="1905453" y="211469"/>
                  <a:pt x="1922199" y="233978"/>
                  <a:pt x="1945013" y="247014"/>
                </a:cubicBezTo>
                <a:cubicBezTo>
                  <a:pt x="1959442" y="255259"/>
                  <a:pt x="1977124" y="256031"/>
                  <a:pt x="1992310" y="262780"/>
                </a:cubicBezTo>
                <a:cubicBezTo>
                  <a:pt x="2024524" y="277097"/>
                  <a:pt x="2057162" y="291150"/>
                  <a:pt x="2086903" y="310076"/>
                </a:cubicBezTo>
                <a:cubicBezTo>
                  <a:pt x="2115292" y="328141"/>
                  <a:pt x="2140406" y="350980"/>
                  <a:pt x="2165730" y="373138"/>
                </a:cubicBezTo>
                <a:cubicBezTo>
                  <a:pt x="2182509" y="387820"/>
                  <a:pt x="2194884" y="407476"/>
                  <a:pt x="2213027" y="420435"/>
                </a:cubicBezTo>
                <a:cubicBezTo>
                  <a:pt x="2232151" y="434095"/>
                  <a:pt x="2257900" y="437084"/>
                  <a:pt x="2276089" y="451966"/>
                </a:cubicBezTo>
                <a:cubicBezTo>
                  <a:pt x="2548344" y="674721"/>
                  <a:pt x="2289075" y="497411"/>
                  <a:pt x="2433744" y="593856"/>
                </a:cubicBezTo>
                <a:lnTo>
                  <a:pt x="2496806" y="719980"/>
                </a:lnTo>
                <a:cubicBezTo>
                  <a:pt x="2507316" y="741001"/>
                  <a:pt x="2515301" y="763487"/>
                  <a:pt x="2528337" y="783042"/>
                </a:cubicBezTo>
                <a:cubicBezTo>
                  <a:pt x="2600617" y="891462"/>
                  <a:pt x="2579415" y="841684"/>
                  <a:pt x="2607165" y="924931"/>
                </a:cubicBezTo>
                <a:cubicBezTo>
                  <a:pt x="2612420" y="1077331"/>
                  <a:pt x="2608697" y="1230306"/>
                  <a:pt x="2622930" y="1382131"/>
                </a:cubicBezTo>
                <a:cubicBezTo>
                  <a:pt x="2624699" y="1400996"/>
                  <a:pt x="2646766" y="1412113"/>
                  <a:pt x="2654461" y="1429428"/>
                </a:cubicBezTo>
                <a:cubicBezTo>
                  <a:pt x="2667960" y="1459800"/>
                  <a:pt x="2685992" y="1524021"/>
                  <a:pt x="2685992" y="1524021"/>
                </a:cubicBezTo>
                <a:cubicBezTo>
                  <a:pt x="2680737" y="1650145"/>
                  <a:pt x="2683675" y="1776879"/>
                  <a:pt x="2670227" y="1902394"/>
                </a:cubicBezTo>
                <a:cubicBezTo>
                  <a:pt x="2664151" y="1959100"/>
                  <a:pt x="2621706" y="1973786"/>
                  <a:pt x="2591399" y="2012752"/>
                </a:cubicBezTo>
                <a:cubicBezTo>
                  <a:pt x="2534176" y="2086324"/>
                  <a:pt x="2499058" y="2179415"/>
                  <a:pt x="2417978" y="2233469"/>
                </a:cubicBezTo>
                <a:cubicBezTo>
                  <a:pt x="2402213" y="2243979"/>
                  <a:pt x="2389324" y="2261611"/>
                  <a:pt x="2370682" y="2265000"/>
                </a:cubicBezTo>
                <a:cubicBezTo>
                  <a:pt x="2329319" y="2272521"/>
                  <a:pt x="2286599" y="2270255"/>
                  <a:pt x="2260323" y="2265000"/>
                </a:cubicBezTo>
                <a:close/>
              </a:path>
            </a:pathLst>
          </a:custGeom>
          <a:noFill/>
          <a:ln w="28575" cap="flat" cmpd="sng" algn="ctr">
            <a:solidFill>
              <a:srgbClr val="002060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5181600" y="5181600"/>
            <a:ext cx="609600" cy="228600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67200" y="5334000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2060"/>
                </a:solidFill>
              </a:rPr>
              <a:t>Cortex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5867400" y="5791200"/>
            <a:ext cx="1219200" cy="304800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91200" y="6477000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B050"/>
                </a:solidFill>
              </a:rPr>
              <a:t>Medulla</a:t>
            </a:r>
          </a:p>
        </p:txBody>
      </p:sp>
      <p:sp>
        <p:nvSpPr>
          <p:cNvPr id="14" name="Left Arrow 13"/>
          <p:cNvSpPr>
            <a:spLocks noChangeArrowheads="1"/>
          </p:cNvSpPr>
          <p:nvPr/>
        </p:nvSpPr>
        <p:spPr bwMode="auto">
          <a:xfrm>
            <a:off x="7924800" y="4343400"/>
            <a:ext cx="304800" cy="381000"/>
          </a:xfrm>
          <a:prstGeom prst="leftArrow">
            <a:avLst>
              <a:gd name="adj1" fmla="val 50000"/>
              <a:gd name="adj2" fmla="val 36208"/>
            </a:avLst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6200000">
            <a:off x="7969251" y="4143375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C00000"/>
                </a:solidFill>
              </a:rPr>
              <a:t>Hilus</a:t>
            </a:r>
          </a:p>
        </p:txBody>
      </p:sp>
    </p:spTree>
    <p:extLst>
      <p:ext uri="{BB962C8B-B14F-4D97-AF65-F5344CB8AC3E}">
        <p14:creationId xmlns:p14="http://schemas.microsoft.com/office/powerpoint/2010/main" val="294182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75"/>
          </a:xfrm>
        </p:spPr>
        <p:txBody>
          <a:bodyPr>
            <a:normAutofit fontScale="90000"/>
          </a:bodyPr>
          <a:lstStyle/>
          <a:p>
            <a:r>
              <a:rPr lang="en-US" dirty="0"/>
              <a:t>Slide 0311_E: neonatal thymus, H&amp;E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10218" r="917" b="1908"/>
          <a:stretch/>
        </p:blipFill>
        <p:spPr bwMode="auto">
          <a:xfrm>
            <a:off x="0" y="714375"/>
            <a:ext cx="9172575" cy="614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43075" y="3438525"/>
            <a:ext cx="742950" cy="641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43199" y="3578423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medulla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6199" y="1905000"/>
            <a:ext cx="648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cortex</a:t>
            </a:r>
          </a:p>
        </p:txBody>
      </p:sp>
      <p:sp>
        <p:nvSpPr>
          <p:cNvPr id="5" name="Freeform 4"/>
          <p:cNvSpPr/>
          <p:nvPr/>
        </p:nvSpPr>
        <p:spPr>
          <a:xfrm>
            <a:off x="3209925" y="1295400"/>
            <a:ext cx="466725" cy="1857375"/>
          </a:xfrm>
          <a:custGeom>
            <a:avLst/>
            <a:gdLst>
              <a:gd name="connsiteX0" fmla="*/ 466725 w 466725"/>
              <a:gd name="connsiteY0" fmla="*/ 0 h 1857375"/>
              <a:gd name="connsiteX1" fmla="*/ 438150 w 466725"/>
              <a:gd name="connsiteY1" fmla="*/ 266700 h 1857375"/>
              <a:gd name="connsiteX2" fmla="*/ 428625 w 466725"/>
              <a:gd name="connsiteY2" fmla="*/ 638175 h 1857375"/>
              <a:gd name="connsiteX3" fmla="*/ 409575 w 466725"/>
              <a:gd name="connsiteY3" fmla="*/ 752475 h 1857375"/>
              <a:gd name="connsiteX4" fmla="*/ 400050 w 466725"/>
              <a:gd name="connsiteY4" fmla="*/ 800100 h 1857375"/>
              <a:gd name="connsiteX5" fmla="*/ 381000 w 466725"/>
              <a:gd name="connsiteY5" fmla="*/ 857250 h 1857375"/>
              <a:gd name="connsiteX6" fmla="*/ 371475 w 466725"/>
              <a:gd name="connsiteY6" fmla="*/ 904875 h 1857375"/>
              <a:gd name="connsiteX7" fmla="*/ 352425 w 466725"/>
              <a:gd name="connsiteY7" fmla="*/ 962025 h 1857375"/>
              <a:gd name="connsiteX8" fmla="*/ 314325 w 466725"/>
              <a:gd name="connsiteY8" fmla="*/ 1076325 h 1857375"/>
              <a:gd name="connsiteX9" fmla="*/ 285750 w 466725"/>
              <a:gd name="connsiteY9" fmla="*/ 1162050 h 1857375"/>
              <a:gd name="connsiteX10" fmla="*/ 276225 w 466725"/>
              <a:gd name="connsiteY10" fmla="*/ 1190625 h 1857375"/>
              <a:gd name="connsiteX11" fmla="*/ 266700 w 466725"/>
              <a:gd name="connsiteY11" fmla="*/ 1228725 h 1857375"/>
              <a:gd name="connsiteX12" fmla="*/ 238125 w 466725"/>
              <a:gd name="connsiteY12" fmla="*/ 1314450 h 1857375"/>
              <a:gd name="connsiteX13" fmla="*/ 209550 w 466725"/>
              <a:gd name="connsiteY13" fmla="*/ 1400175 h 1857375"/>
              <a:gd name="connsiteX14" fmla="*/ 200025 w 466725"/>
              <a:gd name="connsiteY14" fmla="*/ 1428750 h 1857375"/>
              <a:gd name="connsiteX15" fmla="*/ 171450 w 466725"/>
              <a:gd name="connsiteY15" fmla="*/ 1485900 h 1857375"/>
              <a:gd name="connsiteX16" fmla="*/ 152400 w 466725"/>
              <a:gd name="connsiteY16" fmla="*/ 1514475 h 1857375"/>
              <a:gd name="connsiteX17" fmla="*/ 133350 w 466725"/>
              <a:gd name="connsiteY17" fmla="*/ 1571625 h 1857375"/>
              <a:gd name="connsiteX18" fmla="*/ 114300 w 466725"/>
              <a:gd name="connsiteY18" fmla="*/ 1600200 h 1857375"/>
              <a:gd name="connsiteX19" fmla="*/ 85725 w 466725"/>
              <a:gd name="connsiteY19" fmla="*/ 1695450 h 1857375"/>
              <a:gd name="connsiteX20" fmla="*/ 76200 w 466725"/>
              <a:gd name="connsiteY20" fmla="*/ 1724025 h 1857375"/>
              <a:gd name="connsiteX21" fmla="*/ 38100 w 466725"/>
              <a:gd name="connsiteY21" fmla="*/ 1781175 h 1857375"/>
              <a:gd name="connsiteX22" fmla="*/ 19050 w 466725"/>
              <a:gd name="connsiteY22" fmla="*/ 1809750 h 1857375"/>
              <a:gd name="connsiteX23" fmla="*/ 0 w 466725"/>
              <a:gd name="connsiteY23" fmla="*/ 1857375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66725" h="1857375">
                <a:moveTo>
                  <a:pt x="466725" y="0"/>
                </a:moveTo>
                <a:cubicBezTo>
                  <a:pt x="442933" y="190337"/>
                  <a:pt x="451927" y="101382"/>
                  <a:pt x="438150" y="266700"/>
                </a:cubicBezTo>
                <a:cubicBezTo>
                  <a:pt x="434975" y="390525"/>
                  <a:pt x="435899" y="514523"/>
                  <a:pt x="428625" y="638175"/>
                </a:cubicBezTo>
                <a:cubicBezTo>
                  <a:pt x="426357" y="676734"/>
                  <a:pt x="417150" y="714600"/>
                  <a:pt x="409575" y="752475"/>
                </a:cubicBezTo>
                <a:cubicBezTo>
                  <a:pt x="406400" y="768350"/>
                  <a:pt x="404310" y="784481"/>
                  <a:pt x="400050" y="800100"/>
                </a:cubicBezTo>
                <a:cubicBezTo>
                  <a:pt x="394766" y="819473"/>
                  <a:pt x="384938" y="837559"/>
                  <a:pt x="381000" y="857250"/>
                </a:cubicBezTo>
                <a:cubicBezTo>
                  <a:pt x="377825" y="873125"/>
                  <a:pt x="375735" y="889256"/>
                  <a:pt x="371475" y="904875"/>
                </a:cubicBezTo>
                <a:cubicBezTo>
                  <a:pt x="366191" y="924248"/>
                  <a:pt x="358775" y="942975"/>
                  <a:pt x="352425" y="962025"/>
                </a:cubicBezTo>
                <a:lnTo>
                  <a:pt x="314325" y="1076325"/>
                </a:lnTo>
                <a:lnTo>
                  <a:pt x="285750" y="1162050"/>
                </a:lnTo>
                <a:cubicBezTo>
                  <a:pt x="282575" y="1171575"/>
                  <a:pt x="278660" y="1180885"/>
                  <a:pt x="276225" y="1190625"/>
                </a:cubicBezTo>
                <a:cubicBezTo>
                  <a:pt x="273050" y="1203325"/>
                  <a:pt x="270462" y="1216186"/>
                  <a:pt x="266700" y="1228725"/>
                </a:cubicBezTo>
                <a:lnTo>
                  <a:pt x="238125" y="1314450"/>
                </a:lnTo>
                <a:lnTo>
                  <a:pt x="209550" y="1400175"/>
                </a:lnTo>
                <a:cubicBezTo>
                  <a:pt x="206375" y="1409700"/>
                  <a:pt x="205594" y="1420396"/>
                  <a:pt x="200025" y="1428750"/>
                </a:cubicBezTo>
                <a:cubicBezTo>
                  <a:pt x="145430" y="1510642"/>
                  <a:pt x="210885" y="1407030"/>
                  <a:pt x="171450" y="1485900"/>
                </a:cubicBezTo>
                <a:cubicBezTo>
                  <a:pt x="166330" y="1496139"/>
                  <a:pt x="157049" y="1504014"/>
                  <a:pt x="152400" y="1514475"/>
                </a:cubicBezTo>
                <a:cubicBezTo>
                  <a:pt x="144245" y="1532825"/>
                  <a:pt x="144489" y="1554917"/>
                  <a:pt x="133350" y="1571625"/>
                </a:cubicBezTo>
                <a:cubicBezTo>
                  <a:pt x="127000" y="1581150"/>
                  <a:pt x="118949" y="1589739"/>
                  <a:pt x="114300" y="1600200"/>
                </a:cubicBezTo>
                <a:cubicBezTo>
                  <a:pt x="96192" y="1640944"/>
                  <a:pt x="96808" y="1656661"/>
                  <a:pt x="85725" y="1695450"/>
                </a:cubicBezTo>
                <a:cubicBezTo>
                  <a:pt x="82967" y="1705104"/>
                  <a:pt x="81076" y="1715248"/>
                  <a:pt x="76200" y="1724025"/>
                </a:cubicBezTo>
                <a:cubicBezTo>
                  <a:pt x="65081" y="1744039"/>
                  <a:pt x="50800" y="1762125"/>
                  <a:pt x="38100" y="1781175"/>
                </a:cubicBezTo>
                <a:cubicBezTo>
                  <a:pt x="31750" y="1790700"/>
                  <a:pt x="22670" y="1798890"/>
                  <a:pt x="19050" y="1809750"/>
                </a:cubicBezTo>
                <a:cubicBezTo>
                  <a:pt x="7280" y="1845060"/>
                  <a:pt x="14015" y="1829345"/>
                  <a:pt x="0" y="1857375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81400" y="1600200"/>
            <a:ext cx="746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septum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81950" y="5826323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4876800"/>
            <a:ext cx="388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BV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039100" y="4686300"/>
            <a:ext cx="101278" cy="3062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93624" y="4426148"/>
            <a:ext cx="467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ERC</a:t>
            </a:r>
          </a:p>
        </p:txBody>
      </p:sp>
    </p:spTree>
    <p:extLst>
      <p:ext uri="{BB962C8B-B14F-4D97-AF65-F5344CB8AC3E}">
        <p14:creationId xmlns:p14="http://schemas.microsoft.com/office/powerpoint/2010/main" val="658587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ACB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"/>
          <a:stretch/>
        </p:blipFill>
        <p:spPr>
          <a:xfrm>
            <a:off x="571" y="590550"/>
            <a:ext cx="9142858" cy="626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33375"/>
          </a:xfrm>
        </p:spPr>
        <p:txBody>
          <a:bodyPr>
            <a:noAutofit/>
          </a:bodyPr>
          <a:lstStyle/>
          <a:p>
            <a:r>
              <a:rPr lang="en-US" sz="3200" dirty="0"/>
              <a:t>Slide 0046: young thymus</a:t>
            </a:r>
          </a:p>
        </p:txBody>
      </p:sp>
      <p:sp>
        <p:nvSpPr>
          <p:cNvPr id="4" name="TextBox 3"/>
          <p:cNvSpPr txBox="1"/>
          <p:nvPr/>
        </p:nvSpPr>
        <p:spPr>
          <a:xfrm rot="20290580">
            <a:off x="3089120" y="1882172"/>
            <a:ext cx="76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cortex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0" y="236220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medulla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3482" y="5082571"/>
            <a:ext cx="76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cortex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399" y="4365001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medulla</a:t>
            </a:r>
          </a:p>
        </p:txBody>
      </p:sp>
      <p:pic>
        <p:nvPicPr>
          <p:cNvPr id="6" name="Snagit_PPT788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2" t="29151" r="32623" b="32847"/>
          <a:stretch/>
        </p:blipFill>
        <p:spPr>
          <a:xfrm>
            <a:off x="571" y="4365001"/>
            <a:ext cx="3223259" cy="24828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025140" y="2720102"/>
            <a:ext cx="304800" cy="2402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209800" y="2960370"/>
            <a:ext cx="838200" cy="12306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3024" y="4267200"/>
            <a:ext cx="295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Hassal’s</a:t>
            </a:r>
            <a:r>
              <a:rPr lang="en-US" b="1" dirty="0"/>
              <a:t> corpuscle in medulla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2975" y="304800"/>
            <a:ext cx="7209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(not listed in online lab manual, but also a good example –access via the links below)</a:t>
            </a:r>
          </a:p>
          <a:p>
            <a:pPr algn="ctr"/>
            <a:r>
              <a:rPr lang="en-US" sz="1600" dirty="0">
                <a:hlinkClick r:id="rId4"/>
              </a:rPr>
              <a:t>[ImageScope]</a:t>
            </a:r>
            <a:r>
              <a:rPr lang="en-US" sz="1600" dirty="0"/>
              <a:t>	</a:t>
            </a:r>
            <a:r>
              <a:rPr lang="en-US" sz="1600" dirty="0">
                <a:hlinkClick r:id="rId5"/>
              </a:rPr>
              <a:t>[WebScope]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4883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</Words>
  <Application>Microsoft Office PowerPoint</Application>
  <PresentationFormat>On-screen Show (4:3)</PresentationFormat>
  <Paragraphs>134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Arial Unicode MS</vt:lpstr>
      <vt:lpstr>Calibri</vt:lpstr>
      <vt:lpstr>Office Theme</vt:lpstr>
      <vt:lpstr>Slide 0060: Ileum</vt:lpstr>
      <vt:lpstr>Slide 0034: Tonsil</vt:lpstr>
      <vt:lpstr>Direction of lymph flow through a lymph node</vt:lpstr>
      <vt:lpstr>Slide 0077: lymph node</vt:lpstr>
      <vt:lpstr>Slide 0029: lymph node, loris</vt:lpstr>
      <vt:lpstr>Slide 0029: lymph node</vt:lpstr>
      <vt:lpstr>UMich Slide 27: lymph node</vt:lpstr>
      <vt:lpstr>Slide 0311_E: neonatal thymus, H&amp;E</vt:lpstr>
      <vt:lpstr>Slide 0046: young thymus</vt:lpstr>
      <vt:lpstr>Slide 76: involuted thymus</vt:lpstr>
      <vt:lpstr>Splenic Circulation</vt:lpstr>
      <vt:lpstr>Slide 0003_E: Spleen, human, H&amp;E</vt:lpstr>
      <vt:lpstr>Slide 0025_E: spleen, AF-TB</vt:lpstr>
      <vt:lpstr>Slide 0073L_E: lymph node, rabbit, trypan blue infused</vt:lpstr>
      <vt:lpstr>Slide 0073L_S: spleen, rabbit, Trypan Blue infused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0060: Ileum</dc:title>
  <dc:creator>Matt Velkey</dc:creator>
  <cp:lastModifiedBy>matt.velkey@duke.edu</cp:lastModifiedBy>
  <cp:revision>26</cp:revision>
  <dcterms:created xsi:type="dcterms:W3CDTF">2011-10-14T12:19:40Z</dcterms:created>
  <dcterms:modified xsi:type="dcterms:W3CDTF">2018-10-12T14:40:24Z</dcterms:modified>
</cp:coreProperties>
</file>