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2" r:id="rId6"/>
    <p:sldId id="261" r:id="rId7"/>
    <p:sldId id="266" r:id="rId8"/>
    <p:sldId id="263" r:id="rId9"/>
    <p:sldId id="264" r:id="rId10"/>
    <p:sldId id="265" r:id="rId11"/>
    <p:sldId id="267" r:id="rId12"/>
    <p:sldId id="27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0281" autoAdjust="0"/>
  </p:normalViewPr>
  <p:slideViewPr>
    <p:cSldViewPr showGuides="1">
      <p:cViewPr varScale="1">
        <p:scale>
          <a:sx n="104" d="100"/>
          <a:sy n="104" d="100"/>
        </p:scale>
        <p:origin x="9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29F01-3CB7-4A08-B102-F1B54EB9047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097FF-1F83-4229-A551-1C073F62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3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</a:t>
            </a:r>
            <a:r>
              <a:rPr lang="en-US" dirty="0"/>
              <a:t>=inner circular muscle	mm=</a:t>
            </a:r>
            <a:r>
              <a:rPr lang="en-US" dirty="0" err="1"/>
              <a:t>muscularis</a:t>
            </a:r>
            <a:r>
              <a:rPr lang="en-US" dirty="0"/>
              <a:t> mucosae		</a:t>
            </a:r>
            <a:r>
              <a:rPr lang="en-US" dirty="0" err="1"/>
              <a:t>ol</a:t>
            </a:r>
            <a:r>
              <a:rPr lang="en-US" dirty="0"/>
              <a:t>=outer</a:t>
            </a:r>
            <a:r>
              <a:rPr lang="en-US" baseline="0" dirty="0"/>
              <a:t> longitudinal muscle	</a:t>
            </a:r>
          </a:p>
          <a:p>
            <a:r>
              <a:rPr lang="en-US" baseline="0" dirty="0" err="1"/>
              <a:t>sm</a:t>
            </a:r>
            <a:r>
              <a:rPr lang="en-US" baseline="0" dirty="0"/>
              <a:t>=</a:t>
            </a:r>
            <a:r>
              <a:rPr lang="en-US" baseline="0" dirty="0" err="1"/>
              <a:t>submucosa</a:t>
            </a:r>
            <a:r>
              <a:rPr lang="en-US" baseline="0" dirty="0"/>
              <a:t>	</a:t>
            </a:r>
            <a:r>
              <a:rPr lang="en-US" baseline="0" dirty="0" err="1"/>
              <a:t>smg</a:t>
            </a:r>
            <a:r>
              <a:rPr lang="en-US" baseline="0" dirty="0"/>
              <a:t>=</a:t>
            </a:r>
            <a:r>
              <a:rPr lang="en-US" baseline="0" dirty="0" err="1"/>
              <a:t>submucosl</a:t>
            </a:r>
            <a:r>
              <a:rPr lang="en-US" baseline="0" dirty="0"/>
              <a:t> gland		</a:t>
            </a:r>
            <a:r>
              <a:rPr lang="en-US" dirty="0" err="1"/>
              <a:t>sse</a:t>
            </a:r>
            <a:r>
              <a:rPr lang="en-US" dirty="0"/>
              <a:t>=</a:t>
            </a:r>
            <a:r>
              <a:rPr lang="en-US" dirty="0" err="1"/>
              <a:t>strat</a:t>
            </a:r>
            <a:r>
              <a:rPr lang="en-US" dirty="0"/>
              <a:t> </a:t>
            </a:r>
            <a:r>
              <a:rPr lang="en-US" dirty="0" err="1"/>
              <a:t>sq</a:t>
            </a:r>
            <a:r>
              <a:rPr lang="en-US" dirty="0"/>
              <a:t> </a:t>
            </a:r>
            <a:r>
              <a:rPr lang="en-US" dirty="0" err="1"/>
              <a:t>epith</a:t>
            </a: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7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</a:t>
            </a:r>
            <a:r>
              <a:rPr lang="en-US" dirty="0"/>
              <a:t>=inner circular muscle		ln=lymph</a:t>
            </a:r>
            <a:r>
              <a:rPr lang="en-US" baseline="0" dirty="0"/>
              <a:t> nodule		</a:t>
            </a:r>
            <a:r>
              <a:rPr lang="en-US" dirty="0"/>
              <a:t>mm=</a:t>
            </a:r>
            <a:r>
              <a:rPr lang="en-US" dirty="0" err="1"/>
              <a:t>muscularis</a:t>
            </a:r>
            <a:r>
              <a:rPr lang="en-US" baseline="0" dirty="0"/>
              <a:t> mucosae		</a:t>
            </a:r>
          </a:p>
          <a:p>
            <a:r>
              <a:rPr lang="en-US" baseline="0" dirty="0" err="1"/>
              <a:t>mp&amp;g</a:t>
            </a:r>
            <a:r>
              <a:rPr lang="en-US" baseline="0" dirty="0"/>
              <a:t>=</a:t>
            </a:r>
            <a:r>
              <a:rPr lang="en-US" baseline="0" dirty="0" err="1"/>
              <a:t>myenteric</a:t>
            </a:r>
            <a:r>
              <a:rPr lang="en-US" baseline="0" dirty="0"/>
              <a:t> plexus &amp; ganglia	</a:t>
            </a:r>
            <a:r>
              <a:rPr lang="en-US" baseline="0" dirty="0" err="1"/>
              <a:t>ol</a:t>
            </a:r>
            <a:r>
              <a:rPr lang="en-US" baseline="0" dirty="0"/>
              <a:t>=outer longitudinal muscle	</a:t>
            </a:r>
            <a:r>
              <a:rPr lang="en-US" baseline="0" dirty="0" err="1"/>
              <a:t>smg</a:t>
            </a:r>
            <a:r>
              <a:rPr lang="en-US" baseline="0" dirty="0"/>
              <a:t>=</a:t>
            </a:r>
            <a:r>
              <a:rPr lang="en-US" baseline="0" dirty="0" err="1"/>
              <a:t>submucosal</a:t>
            </a:r>
            <a:r>
              <a:rPr lang="en-US" baseline="0" dirty="0"/>
              <a:t> glands (of Brunner)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85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</a:t>
            </a:r>
            <a:r>
              <a:rPr lang="en-US" dirty="0"/>
              <a:t>=inner circular muscle		ln=lymph</a:t>
            </a:r>
            <a:r>
              <a:rPr lang="en-US" baseline="0" dirty="0"/>
              <a:t> nodule		</a:t>
            </a:r>
            <a:r>
              <a:rPr lang="en-US" dirty="0"/>
              <a:t>mm=</a:t>
            </a:r>
            <a:r>
              <a:rPr lang="en-US" dirty="0" err="1"/>
              <a:t>muscularis</a:t>
            </a:r>
            <a:r>
              <a:rPr lang="en-US" baseline="0" dirty="0"/>
              <a:t> mucosae		</a:t>
            </a:r>
          </a:p>
          <a:p>
            <a:r>
              <a:rPr lang="en-US" baseline="0" dirty="0" err="1"/>
              <a:t>mp&amp;g</a:t>
            </a:r>
            <a:r>
              <a:rPr lang="en-US" baseline="0" dirty="0"/>
              <a:t>=</a:t>
            </a:r>
            <a:r>
              <a:rPr lang="en-US" baseline="0" dirty="0" err="1"/>
              <a:t>myenteric</a:t>
            </a:r>
            <a:r>
              <a:rPr lang="en-US" baseline="0" dirty="0"/>
              <a:t> plexus &amp; ganglia	</a:t>
            </a:r>
            <a:r>
              <a:rPr lang="en-US" baseline="0" dirty="0" err="1"/>
              <a:t>ol</a:t>
            </a:r>
            <a:r>
              <a:rPr lang="en-US" baseline="0" dirty="0"/>
              <a:t>=outer longitudinal muscle	</a:t>
            </a:r>
            <a:r>
              <a:rPr lang="en-US" baseline="0" dirty="0" err="1"/>
              <a:t>smg</a:t>
            </a:r>
            <a:r>
              <a:rPr lang="en-US" baseline="0" dirty="0"/>
              <a:t>=</a:t>
            </a:r>
            <a:r>
              <a:rPr lang="en-US" baseline="0" dirty="0" err="1"/>
              <a:t>submucosal</a:t>
            </a:r>
            <a:r>
              <a:rPr lang="en-US" baseline="0" dirty="0"/>
              <a:t> glands (of Brunner)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85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eec</a:t>
            </a:r>
            <a:r>
              <a:rPr lang="en-US" dirty="0"/>
              <a:t>=</a:t>
            </a:r>
            <a:r>
              <a:rPr lang="en-US" dirty="0" err="1"/>
              <a:t>enteroendocrine</a:t>
            </a:r>
            <a:r>
              <a:rPr lang="en-US" dirty="0"/>
              <a:t> cell		</a:t>
            </a:r>
            <a:r>
              <a:rPr lang="en-US" dirty="0" err="1"/>
              <a:t>ic</a:t>
            </a:r>
            <a:r>
              <a:rPr lang="en-US" dirty="0"/>
              <a:t>=inner</a:t>
            </a:r>
            <a:r>
              <a:rPr lang="en-US" baseline="0" dirty="0"/>
              <a:t> circular muscle		</a:t>
            </a:r>
            <a:r>
              <a:rPr lang="en-US" dirty="0"/>
              <a:t>mm=</a:t>
            </a:r>
            <a:r>
              <a:rPr lang="en-US" dirty="0" err="1"/>
              <a:t>muscularis</a:t>
            </a:r>
            <a:r>
              <a:rPr lang="en-US" dirty="0"/>
              <a:t> mucosae		</a:t>
            </a:r>
          </a:p>
          <a:p>
            <a:r>
              <a:rPr lang="en-US" dirty="0" err="1"/>
              <a:t>mp&amp;g</a:t>
            </a:r>
            <a:r>
              <a:rPr lang="en-US" dirty="0"/>
              <a:t>=</a:t>
            </a:r>
            <a:r>
              <a:rPr lang="en-US" dirty="0" err="1"/>
              <a:t>myenteric</a:t>
            </a:r>
            <a:r>
              <a:rPr lang="en-US" baseline="0" dirty="0"/>
              <a:t> plexus &amp; ganglia	</a:t>
            </a:r>
            <a:r>
              <a:rPr lang="en-US" baseline="0" dirty="0" err="1"/>
              <a:t>ol</a:t>
            </a:r>
            <a:r>
              <a:rPr lang="en-US" baseline="0" dirty="0"/>
              <a:t>=outer longitudinal </a:t>
            </a:r>
            <a:r>
              <a:rPr lang="en-US" baseline="0" dirty="0" err="1"/>
              <a:t>mucle</a:t>
            </a:r>
            <a:r>
              <a:rPr lang="en-US" baseline="0" dirty="0"/>
              <a:t>	Pc=</a:t>
            </a:r>
            <a:r>
              <a:rPr lang="en-US" baseline="0" dirty="0" err="1"/>
              <a:t>Paneth</a:t>
            </a:r>
            <a:r>
              <a:rPr lang="en-US" baseline="0" dirty="0"/>
              <a:t>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20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eec</a:t>
            </a:r>
            <a:r>
              <a:rPr lang="en-US" dirty="0"/>
              <a:t>=</a:t>
            </a:r>
            <a:r>
              <a:rPr lang="en-US" dirty="0" err="1"/>
              <a:t>enteroendocrine</a:t>
            </a:r>
            <a:r>
              <a:rPr lang="en-US" dirty="0"/>
              <a:t> cell		</a:t>
            </a:r>
            <a:r>
              <a:rPr lang="en-US" dirty="0" err="1"/>
              <a:t>ic</a:t>
            </a:r>
            <a:r>
              <a:rPr lang="en-US" dirty="0"/>
              <a:t>=inner</a:t>
            </a:r>
            <a:r>
              <a:rPr lang="en-US" baseline="0" dirty="0"/>
              <a:t> circular muscle		</a:t>
            </a:r>
            <a:r>
              <a:rPr lang="en-US" dirty="0"/>
              <a:t>mm=</a:t>
            </a:r>
            <a:r>
              <a:rPr lang="en-US" dirty="0" err="1"/>
              <a:t>muscularis</a:t>
            </a:r>
            <a:r>
              <a:rPr lang="en-US" dirty="0"/>
              <a:t> mucosae		</a:t>
            </a:r>
          </a:p>
          <a:p>
            <a:r>
              <a:rPr lang="en-US" dirty="0" err="1"/>
              <a:t>mp&amp;g</a:t>
            </a:r>
            <a:r>
              <a:rPr lang="en-US" dirty="0"/>
              <a:t>=</a:t>
            </a:r>
            <a:r>
              <a:rPr lang="en-US" dirty="0" err="1"/>
              <a:t>myenteric</a:t>
            </a:r>
            <a:r>
              <a:rPr lang="en-US" baseline="0" dirty="0"/>
              <a:t> plexus &amp; ganglia	</a:t>
            </a:r>
            <a:r>
              <a:rPr lang="en-US" baseline="0" dirty="0" err="1"/>
              <a:t>ol</a:t>
            </a:r>
            <a:r>
              <a:rPr lang="en-US" baseline="0" dirty="0"/>
              <a:t>=outer longitudinal </a:t>
            </a:r>
            <a:r>
              <a:rPr lang="en-US" baseline="0" dirty="0" err="1"/>
              <a:t>mucle</a:t>
            </a:r>
            <a:r>
              <a:rPr lang="en-US" baseline="0" dirty="0"/>
              <a:t>	Pc=</a:t>
            </a:r>
            <a:r>
              <a:rPr lang="en-US" baseline="0" dirty="0" err="1"/>
              <a:t>Paneth</a:t>
            </a:r>
            <a:r>
              <a:rPr lang="en-US" baseline="0" dirty="0"/>
              <a:t>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49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</a:t>
            </a:r>
            <a:r>
              <a:rPr lang="en-US" dirty="0"/>
              <a:t>=inner</a:t>
            </a:r>
            <a:r>
              <a:rPr lang="en-US" baseline="0" dirty="0"/>
              <a:t> circular muscle		mf=mitotic figure		</a:t>
            </a:r>
            <a:r>
              <a:rPr lang="en-US" dirty="0"/>
              <a:t>mm=</a:t>
            </a:r>
            <a:r>
              <a:rPr lang="en-US" dirty="0" err="1"/>
              <a:t>muscularis</a:t>
            </a:r>
            <a:r>
              <a:rPr lang="en-US" dirty="0"/>
              <a:t> mucosae		</a:t>
            </a:r>
          </a:p>
          <a:p>
            <a:r>
              <a:rPr lang="en-US" dirty="0" err="1"/>
              <a:t>mp&amp;g</a:t>
            </a:r>
            <a:r>
              <a:rPr lang="en-US" dirty="0"/>
              <a:t>=</a:t>
            </a:r>
            <a:r>
              <a:rPr lang="en-US" dirty="0" err="1"/>
              <a:t>myenteric</a:t>
            </a:r>
            <a:r>
              <a:rPr lang="en-US" baseline="0" dirty="0"/>
              <a:t> plexus &amp; ganglia	</a:t>
            </a:r>
            <a:r>
              <a:rPr lang="en-US" baseline="0" dirty="0" err="1"/>
              <a:t>ol</a:t>
            </a:r>
            <a:r>
              <a:rPr lang="en-US" baseline="0" dirty="0"/>
              <a:t>=outer longitudinal </a:t>
            </a:r>
            <a:r>
              <a:rPr lang="en-US" baseline="0" dirty="0" err="1"/>
              <a:t>mucle</a:t>
            </a:r>
            <a:r>
              <a:rPr lang="en-US" baseline="0" dirty="0"/>
              <a:t>	Pc=</a:t>
            </a:r>
            <a:r>
              <a:rPr lang="en-US" baseline="0" dirty="0" err="1"/>
              <a:t>Paneth</a:t>
            </a:r>
            <a:r>
              <a:rPr lang="en-US" baseline="0" dirty="0"/>
              <a:t>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7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gc</a:t>
            </a:r>
            <a:r>
              <a:rPr lang="en-US" dirty="0"/>
              <a:t>=goblet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22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</a:t>
            </a:r>
            <a:r>
              <a:rPr lang="en-US" dirty="0"/>
              <a:t>=inner</a:t>
            </a:r>
            <a:r>
              <a:rPr lang="en-US" baseline="0" dirty="0"/>
              <a:t> circular muscle		</a:t>
            </a:r>
            <a:r>
              <a:rPr lang="en-US" dirty="0"/>
              <a:t>mm=</a:t>
            </a:r>
            <a:r>
              <a:rPr lang="en-US" dirty="0" err="1"/>
              <a:t>muscularis</a:t>
            </a:r>
            <a:r>
              <a:rPr lang="en-US" dirty="0"/>
              <a:t> mucosae		</a:t>
            </a:r>
          </a:p>
          <a:p>
            <a:r>
              <a:rPr lang="en-US" dirty="0" err="1"/>
              <a:t>mp&amp;g</a:t>
            </a:r>
            <a:r>
              <a:rPr lang="en-US" dirty="0"/>
              <a:t>=</a:t>
            </a:r>
            <a:r>
              <a:rPr lang="en-US" dirty="0" err="1"/>
              <a:t>myenteric</a:t>
            </a:r>
            <a:r>
              <a:rPr lang="en-US" baseline="0" dirty="0"/>
              <a:t> plexus &amp; ganglia	</a:t>
            </a:r>
            <a:r>
              <a:rPr lang="en-US" baseline="0" dirty="0" err="1"/>
              <a:t>ol</a:t>
            </a:r>
            <a:r>
              <a:rPr lang="en-US" baseline="0" dirty="0"/>
              <a:t>=outer longitudinal </a:t>
            </a:r>
            <a:r>
              <a:rPr lang="en-US" baseline="0" dirty="0" err="1"/>
              <a:t>mucle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26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</a:t>
            </a:r>
            <a:r>
              <a:rPr lang="en-US" dirty="0"/>
              <a:t>=inner circular muscle		</a:t>
            </a:r>
            <a:r>
              <a:rPr lang="en-US" dirty="0" err="1"/>
              <a:t>mp&amp;g</a:t>
            </a:r>
            <a:r>
              <a:rPr lang="en-US" dirty="0"/>
              <a:t>=</a:t>
            </a:r>
            <a:r>
              <a:rPr lang="en-US" dirty="0" err="1"/>
              <a:t>myenteric</a:t>
            </a:r>
            <a:r>
              <a:rPr lang="en-US" dirty="0"/>
              <a:t> plexus and ganglia</a:t>
            </a:r>
          </a:p>
          <a:p>
            <a:r>
              <a:rPr lang="en-US" dirty="0" err="1"/>
              <a:t>ol</a:t>
            </a:r>
            <a:r>
              <a:rPr lang="en-US" dirty="0"/>
              <a:t>=outer</a:t>
            </a:r>
            <a:r>
              <a:rPr lang="en-US" baseline="0" dirty="0"/>
              <a:t> longitudinal muscle (note that this layer is attenuated in some areas and thickened in others, corresponding to the ‘</a:t>
            </a:r>
            <a:r>
              <a:rPr lang="en-US" baseline="0" dirty="0" err="1"/>
              <a:t>taenia</a:t>
            </a:r>
            <a:r>
              <a:rPr lang="en-US" baseline="0" dirty="0"/>
              <a:t> coli’ observed grossly)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80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apo</a:t>
            </a:r>
            <a:r>
              <a:rPr lang="en-US" dirty="0"/>
              <a:t>=apocrine sweat glands	</a:t>
            </a:r>
            <a:r>
              <a:rPr lang="en-US" dirty="0" err="1"/>
              <a:t>eas</a:t>
            </a:r>
            <a:r>
              <a:rPr lang="en-US" dirty="0"/>
              <a:t>=ext. anal sphincter (</a:t>
            </a:r>
            <a:r>
              <a:rPr lang="en-US" dirty="0" err="1"/>
              <a:t>skel</a:t>
            </a:r>
            <a:r>
              <a:rPr lang="en-US" dirty="0"/>
              <a:t>.</a:t>
            </a:r>
            <a:r>
              <a:rPr lang="en-US" baseline="0" dirty="0"/>
              <a:t> </a:t>
            </a:r>
            <a:r>
              <a:rPr lang="en-US" baseline="0" dirty="0" err="1"/>
              <a:t>musc</a:t>
            </a:r>
            <a:r>
              <a:rPr lang="en-US" baseline="0" dirty="0"/>
              <a:t>.)	</a:t>
            </a:r>
            <a:r>
              <a:rPr lang="en-US" dirty="0" err="1"/>
              <a:t>sce</a:t>
            </a:r>
            <a:r>
              <a:rPr lang="en-US" dirty="0"/>
              <a:t>=simple</a:t>
            </a:r>
            <a:r>
              <a:rPr lang="en-US" baseline="0" dirty="0"/>
              <a:t> columnar epithelium	</a:t>
            </a:r>
            <a:r>
              <a:rPr lang="en-US" dirty="0" err="1"/>
              <a:t>hf</a:t>
            </a:r>
            <a:r>
              <a:rPr lang="en-US" dirty="0"/>
              <a:t>=hair follicle</a:t>
            </a:r>
          </a:p>
          <a:p>
            <a:r>
              <a:rPr lang="en-US" dirty="0" err="1"/>
              <a:t>hf&amp;sg</a:t>
            </a:r>
            <a:r>
              <a:rPr lang="en-US" dirty="0"/>
              <a:t>=hair follicle &amp; sebaceous gland	</a:t>
            </a:r>
            <a:r>
              <a:rPr lang="en-US" dirty="0" err="1"/>
              <a:t>ias</a:t>
            </a:r>
            <a:r>
              <a:rPr lang="en-US" dirty="0"/>
              <a:t>=int. anal sphincter (sm.</a:t>
            </a:r>
            <a:r>
              <a:rPr lang="en-US" baseline="0" dirty="0"/>
              <a:t> </a:t>
            </a:r>
            <a:r>
              <a:rPr lang="en-US" baseline="0" dirty="0" err="1"/>
              <a:t>musc</a:t>
            </a:r>
            <a:r>
              <a:rPr lang="en-US" baseline="0" dirty="0"/>
              <a:t>.)	</a:t>
            </a:r>
            <a:r>
              <a:rPr lang="en-US" baseline="0" dirty="0" err="1"/>
              <a:t>ic</a:t>
            </a:r>
            <a:r>
              <a:rPr lang="en-US" baseline="0" dirty="0"/>
              <a:t>=inner circular muscle		mm=</a:t>
            </a:r>
            <a:r>
              <a:rPr lang="en-US" baseline="0" dirty="0" err="1"/>
              <a:t>muscularis</a:t>
            </a:r>
            <a:r>
              <a:rPr lang="en-US" baseline="0" dirty="0"/>
              <a:t> mucosae</a:t>
            </a:r>
          </a:p>
          <a:p>
            <a:r>
              <a:rPr lang="en-US" baseline="0" dirty="0" err="1"/>
              <a:t>mp&amp;g</a:t>
            </a:r>
            <a:r>
              <a:rPr lang="en-US" baseline="0" dirty="0"/>
              <a:t>=</a:t>
            </a:r>
            <a:r>
              <a:rPr lang="en-US" baseline="0" dirty="0" err="1"/>
              <a:t>myenteric</a:t>
            </a:r>
            <a:r>
              <a:rPr lang="en-US" baseline="0" dirty="0"/>
              <a:t> plexus &amp; ganglia	</a:t>
            </a:r>
            <a:r>
              <a:rPr lang="en-US" baseline="0" dirty="0" err="1"/>
              <a:t>ol</a:t>
            </a:r>
            <a:r>
              <a:rPr lang="en-US" baseline="0" dirty="0"/>
              <a:t>=outer longitudinal muscle	</a:t>
            </a:r>
            <a:r>
              <a:rPr lang="en-US" dirty="0" err="1"/>
              <a:t>sse-nk</a:t>
            </a:r>
            <a:r>
              <a:rPr lang="en-US" dirty="0"/>
              <a:t>=</a:t>
            </a:r>
            <a:r>
              <a:rPr lang="en-US" dirty="0" err="1"/>
              <a:t>st.</a:t>
            </a:r>
            <a:r>
              <a:rPr lang="en-US" baseline="0" dirty="0"/>
              <a:t> sq. </a:t>
            </a:r>
            <a:r>
              <a:rPr lang="en-US" baseline="0" dirty="0" err="1"/>
              <a:t>epith</a:t>
            </a:r>
            <a:r>
              <a:rPr lang="en-US" baseline="0" dirty="0"/>
              <a:t>. </a:t>
            </a:r>
            <a:r>
              <a:rPr lang="en-US" baseline="0" dirty="0" err="1"/>
              <a:t>nonkeratinized</a:t>
            </a:r>
            <a:r>
              <a:rPr lang="en-US" baseline="0" dirty="0"/>
              <a:t>	</a:t>
            </a:r>
            <a:r>
              <a:rPr lang="en-US" baseline="0" dirty="0" err="1"/>
              <a:t>sske</a:t>
            </a:r>
            <a:r>
              <a:rPr lang="en-US" baseline="0" dirty="0"/>
              <a:t>=</a:t>
            </a:r>
            <a:r>
              <a:rPr lang="en-US" baseline="0" dirty="0" err="1"/>
              <a:t>st.</a:t>
            </a:r>
            <a:r>
              <a:rPr lang="en-US" baseline="0" dirty="0"/>
              <a:t> sq. </a:t>
            </a:r>
            <a:r>
              <a:rPr lang="en-US" baseline="0" dirty="0" err="1"/>
              <a:t>epith</a:t>
            </a:r>
            <a:r>
              <a:rPr lang="en-US" baseline="0" dirty="0"/>
              <a:t>. keratinized</a:t>
            </a:r>
          </a:p>
          <a:p>
            <a:endParaRPr lang="en-US" baseline="0" dirty="0"/>
          </a:p>
          <a:p>
            <a:r>
              <a:rPr lang="en-US" baseline="0" dirty="0"/>
              <a:t>Note: the tissue on the middle-bottom of the slide is a fold of anal mucosa viewed face-on –don’t worry trying to make too much sense of it (the main point is that it is NOT a specific gland or structure of interest in </a:t>
            </a:r>
            <a:r>
              <a:rPr lang="en-US" baseline="0"/>
              <a:t>this region).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82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</a:t>
            </a:r>
            <a:r>
              <a:rPr lang="en-US" dirty="0"/>
              <a:t>=inner circular muscle	</a:t>
            </a:r>
            <a:r>
              <a:rPr lang="en-US" dirty="0" err="1"/>
              <a:t>lp</a:t>
            </a:r>
            <a:r>
              <a:rPr lang="en-US" dirty="0"/>
              <a:t>=lamina </a:t>
            </a:r>
            <a:r>
              <a:rPr lang="en-US" dirty="0" err="1"/>
              <a:t>propria</a:t>
            </a:r>
            <a:r>
              <a:rPr lang="en-US" dirty="0"/>
              <a:t>		mm=</a:t>
            </a:r>
            <a:r>
              <a:rPr lang="en-US" dirty="0" err="1"/>
              <a:t>muscularis</a:t>
            </a:r>
            <a:r>
              <a:rPr lang="en-US" dirty="0"/>
              <a:t> mucosae		</a:t>
            </a:r>
            <a:r>
              <a:rPr lang="en-US" dirty="0" err="1"/>
              <a:t>ol</a:t>
            </a:r>
            <a:r>
              <a:rPr lang="en-US" dirty="0"/>
              <a:t>=outer</a:t>
            </a:r>
            <a:r>
              <a:rPr lang="en-US" baseline="0" dirty="0"/>
              <a:t> longitudinal muscle	</a:t>
            </a:r>
          </a:p>
          <a:p>
            <a:r>
              <a:rPr lang="en-US" baseline="0" dirty="0" err="1"/>
              <a:t>sm</a:t>
            </a:r>
            <a:r>
              <a:rPr lang="en-US" baseline="0" dirty="0"/>
              <a:t>=</a:t>
            </a:r>
            <a:r>
              <a:rPr lang="en-US" baseline="0" dirty="0" err="1"/>
              <a:t>submucosa</a:t>
            </a:r>
            <a:r>
              <a:rPr lang="en-US" baseline="0" dirty="0"/>
              <a:t>	</a:t>
            </a:r>
            <a:r>
              <a:rPr lang="en-US" baseline="0" dirty="0" err="1"/>
              <a:t>smg</a:t>
            </a:r>
            <a:r>
              <a:rPr lang="en-US" baseline="0" dirty="0"/>
              <a:t>=</a:t>
            </a:r>
            <a:r>
              <a:rPr lang="en-US" baseline="0" dirty="0" err="1"/>
              <a:t>submucosl</a:t>
            </a:r>
            <a:r>
              <a:rPr lang="en-US" baseline="0" dirty="0"/>
              <a:t> gland		</a:t>
            </a:r>
            <a:r>
              <a:rPr lang="en-US" dirty="0" err="1"/>
              <a:t>sse</a:t>
            </a:r>
            <a:r>
              <a:rPr lang="en-US" dirty="0"/>
              <a:t>=</a:t>
            </a:r>
            <a:r>
              <a:rPr lang="en-US" dirty="0" err="1"/>
              <a:t>strat</a:t>
            </a:r>
            <a:r>
              <a:rPr lang="en-US" dirty="0"/>
              <a:t> </a:t>
            </a:r>
            <a:r>
              <a:rPr lang="en-US" dirty="0" err="1"/>
              <a:t>sq</a:t>
            </a:r>
            <a:r>
              <a:rPr lang="en-US" dirty="0"/>
              <a:t> </a:t>
            </a:r>
            <a:r>
              <a:rPr lang="en-US" dirty="0" err="1"/>
              <a:t>epith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19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</a:t>
            </a:r>
            <a:r>
              <a:rPr lang="en-US" dirty="0"/>
              <a:t>=inner circular muscle	mm=</a:t>
            </a:r>
            <a:r>
              <a:rPr lang="en-US" dirty="0" err="1"/>
              <a:t>muscularis</a:t>
            </a:r>
            <a:r>
              <a:rPr lang="en-US" dirty="0"/>
              <a:t> mucosae		</a:t>
            </a:r>
            <a:r>
              <a:rPr lang="en-US" dirty="0" err="1"/>
              <a:t>ol</a:t>
            </a:r>
            <a:r>
              <a:rPr lang="en-US" dirty="0"/>
              <a:t>=outer</a:t>
            </a:r>
            <a:r>
              <a:rPr lang="en-US" baseline="0" dirty="0"/>
              <a:t> longitudinal muscle	</a:t>
            </a:r>
          </a:p>
          <a:p>
            <a:r>
              <a:rPr lang="en-US" baseline="0" dirty="0" err="1"/>
              <a:t>sm</a:t>
            </a:r>
            <a:r>
              <a:rPr lang="en-US" baseline="0" dirty="0"/>
              <a:t>=</a:t>
            </a:r>
            <a:r>
              <a:rPr lang="en-US" baseline="0" dirty="0" err="1"/>
              <a:t>submucosa</a:t>
            </a:r>
            <a:r>
              <a:rPr lang="en-US" baseline="0" dirty="0"/>
              <a:t>	</a:t>
            </a:r>
            <a:r>
              <a:rPr lang="en-US" baseline="0" dirty="0" err="1"/>
              <a:t>smg</a:t>
            </a:r>
            <a:r>
              <a:rPr lang="en-US" baseline="0" dirty="0"/>
              <a:t>=</a:t>
            </a:r>
            <a:r>
              <a:rPr lang="en-US" baseline="0" dirty="0" err="1"/>
              <a:t>submucosl</a:t>
            </a:r>
            <a:r>
              <a:rPr lang="en-US" baseline="0" dirty="0"/>
              <a:t> gland		</a:t>
            </a:r>
            <a:r>
              <a:rPr lang="en-US" dirty="0" err="1"/>
              <a:t>sse</a:t>
            </a:r>
            <a:r>
              <a:rPr lang="en-US" dirty="0"/>
              <a:t>=</a:t>
            </a:r>
            <a:r>
              <a:rPr lang="en-US" dirty="0" err="1"/>
              <a:t>strat</a:t>
            </a:r>
            <a:r>
              <a:rPr lang="en-US" dirty="0"/>
              <a:t> </a:t>
            </a:r>
            <a:r>
              <a:rPr lang="en-US" dirty="0" err="1"/>
              <a:t>sq</a:t>
            </a:r>
            <a:r>
              <a:rPr lang="en-US" dirty="0"/>
              <a:t> </a:t>
            </a:r>
            <a:r>
              <a:rPr lang="en-US" dirty="0" err="1"/>
              <a:t>epith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5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cc=chief cells		pc=parietal</a:t>
            </a:r>
            <a:r>
              <a:rPr lang="en-US" baseline="0" dirty="0"/>
              <a:t> cell	</a:t>
            </a:r>
          </a:p>
          <a:p>
            <a:r>
              <a:rPr lang="en-US" b="1" baseline="0" dirty="0"/>
              <a:t>in thumbnail:</a:t>
            </a:r>
            <a:r>
              <a:rPr lang="en-US" b="0" baseline="0" dirty="0"/>
              <a:t> </a:t>
            </a:r>
            <a:r>
              <a:rPr lang="en-US" b="0" baseline="0" dirty="0" err="1"/>
              <a:t>muc</a:t>
            </a:r>
            <a:r>
              <a:rPr lang="en-US" b="0" baseline="0" dirty="0"/>
              <a:t>=mucosa (folded into </a:t>
            </a:r>
            <a:r>
              <a:rPr lang="en-US" b="0" baseline="0" dirty="0" err="1"/>
              <a:t>rugae</a:t>
            </a:r>
            <a:r>
              <a:rPr lang="en-US" b="0" baseline="0" dirty="0"/>
              <a:t>)	sub </a:t>
            </a:r>
            <a:r>
              <a:rPr lang="en-US" b="0" baseline="0" dirty="0" err="1"/>
              <a:t>muc</a:t>
            </a:r>
            <a:r>
              <a:rPr lang="en-US" b="0" baseline="0" dirty="0"/>
              <a:t>=submucosa (note that it extends into the </a:t>
            </a:r>
            <a:r>
              <a:rPr lang="en-US" b="0" baseline="0" dirty="0" err="1"/>
              <a:t>rugae</a:t>
            </a:r>
            <a:r>
              <a:rPr lang="en-US" b="0" baseline="0" dirty="0"/>
              <a:t>)	</a:t>
            </a:r>
            <a:r>
              <a:rPr lang="en-US" b="0" baseline="0" dirty="0" err="1"/>
              <a:t>musc</a:t>
            </a:r>
            <a:r>
              <a:rPr lang="en-US" b="0" baseline="0" dirty="0"/>
              <a:t>=</a:t>
            </a:r>
            <a:r>
              <a:rPr lang="en-US" b="0" baseline="0" dirty="0" err="1"/>
              <a:t>muscularis</a:t>
            </a:r>
            <a:r>
              <a:rPr lang="en-US" b="0" baseline="0" dirty="0"/>
              <a:t> </a:t>
            </a:r>
            <a:r>
              <a:rPr lang="en-US" b="0" baseline="0" dirty="0" err="1"/>
              <a:t>externa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</a:t>
            </a:r>
            <a:r>
              <a:rPr lang="en-US" dirty="0"/>
              <a:t>=inner circular muscle	</a:t>
            </a:r>
            <a:r>
              <a:rPr lang="en-US" dirty="0" err="1"/>
              <a:t>ol</a:t>
            </a:r>
            <a:r>
              <a:rPr lang="en-US" dirty="0"/>
              <a:t>=outer longitudinal</a:t>
            </a:r>
            <a:r>
              <a:rPr lang="en-US" baseline="0" dirty="0"/>
              <a:t> muscle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cc=chief cells		</a:t>
            </a:r>
            <a:r>
              <a:rPr lang="en-US" dirty="0" err="1"/>
              <a:t>eec</a:t>
            </a:r>
            <a:r>
              <a:rPr lang="en-US" dirty="0"/>
              <a:t>=</a:t>
            </a:r>
            <a:r>
              <a:rPr lang="en-US" dirty="0" err="1"/>
              <a:t>enteroendocrine</a:t>
            </a:r>
            <a:r>
              <a:rPr lang="en-US" baseline="0" dirty="0"/>
              <a:t> cell		mc= mast cell (note GRANULES and stippled nucleus) 	</a:t>
            </a:r>
          </a:p>
          <a:p>
            <a:r>
              <a:rPr lang="en-US" baseline="0" dirty="0" err="1"/>
              <a:t>mnc</a:t>
            </a:r>
            <a:r>
              <a:rPr lang="en-US" baseline="0" dirty="0"/>
              <a:t>=mucous neck cells	pc=parietal cell		plc=plasma cell (note </a:t>
            </a:r>
            <a:r>
              <a:rPr lang="en-US" baseline="0" dirty="0" err="1"/>
              <a:t>agranular</a:t>
            </a:r>
            <a:r>
              <a:rPr lang="en-US" baseline="0" dirty="0"/>
              <a:t> cytoplasm and </a:t>
            </a:r>
            <a:r>
              <a:rPr lang="en-US" baseline="0" dirty="0" err="1"/>
              <a:t>clockface</a:t>
            </a:r>
            <a:r>
              <a:rPr lang="en-US" baseline="0" dirty="0"/>
              <a:t> nucleus)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2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ic</a:t>
            </a:r>
            <a:r>
              <a:rPr lang="en-US" dirty="0"/>
              <a:t>=inner circular muscle	</a:t>
            </a:r>
            <a:r>
              <a:rPr lang="en-US" dirty="0" err="1"/>
              <a:t>ol</a:t>
            </a:r>
            <a:r>
              <a:rPr lang="en-US" dirty="0"/>
              <a:t>=outer longitudinal</a:t>
            </a:r>
            <a:r>
              <a:rPr lang="en-US" baseline="0" dirty="0"/>
              <a:t> muscle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7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mm=</a:t>
            </a:r>
            <a:r>
              <a:rPr lang="en-US" dirty="0" err="1"/>
              <a:t>muscularis</a:t>
            </a:r>
            <a:r>
              <a:rPr lang="en-US" dirty="0"/>
              <a:t> mucosae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6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lp</a:t>
            </a:r>
            <a:r>
              <a:rPr lang="en-US" dirty="0"/>
              <a:t>=lamina </a:t>
            </a:r>
            <a:r>
              <a:rPr lang="en-US" dirty="0" err="1"/>
              <a:t>propria</a:t>
            </a:r>
            <a:r>
              <a:rPr lang="en-US" dirty="0"/>
              <a:t>	mm=</a:t>
            </a:r>
            <a:r>
              <a:rPr lang="en-US" dirty="0" err="1"/>
              <a:t>muscularis</a:t>
            </a:r>
            <a:r>
              <a:rPr lang="en-US" dirty="0"/>
              <a:t> mucosae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7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0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3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42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1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72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3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4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17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9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62C6-B0B0-41C9-AEA1-BCB525D5E687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4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erio.duhs.duke.edu/UCinn/UCinn_3788.svs/view.apml?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GI_Tract_and_Glands/0081_J_adj.svs/view.apml?X=-0.293178640670681&amp;Y=-0.0144796419038989&amp;zoom=1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erio.duhs.duke.edu/UMiss/UMiss_092_40x.svs/view.apml?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GI_Tract_and_Glands/0010_J_adj.svs/view.apml?X=-0.0725088840954538&amp;Y=-0.107571899421629&amp;zoom=12.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aperio.duhs.duke.edu/UMiss/UMiss_142_40x.svs/view.apml?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GI_Tract_and_Glands/0060A_A_adj.svs/view.apml?X=-0.136570849735022&amp;Y=-0.069563784208733&amp;zoom=12.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aperio.duhs.duke.edu/DukeHistology/GI_Tract_and_Glands/0060A_A_adj.svs/view.apml?X=-0.136570849735022&amp;Y=-0.069563784208733&amp;zoom=12.5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GI_Tract_and_Glands/0032_J.svs/view.apml?X=0.172453409275034&amp;Y=0.0749383338939343&amp;zoom=6.2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aperio.duhs.duke.edu/DukeHistology/GI_Tract_and_Glands/0096_J_adj.svs/view.apml?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GI_Tract_and_Glands/0096_J_adj.svs/view.apml?X=-0.217547430781225&amp;Y=0.222047847198317&amp;zoom=2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GI_Tract_and_Glands/0303_J_adj.svs/view.apml?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erio.duhs.duke.edu/VCU/VCU_106_40x.svs/view.apml?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erio.duhs.duke.edu/UCincinnati/38548.svs/view.apml?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141.214.65.171/Histology/Digestive%20System/Intestines/175_HISTO_40X.svs/view.apml?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Muscle/0093_N%20Rectal%20Anal%20Junction,%20Mammal.svs/view.apml?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erio.duhs.duke.edu/DukeHistology/GI_Tract_and_Glands/UMich_155_HISTO_40X.svs/view.apml?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erio.duhs.duke.edu/UMichHistology/GItract/156_HISTO_40X.svs/view.apml?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erio.duhs.duke.edu/VCU/VCU_113_40x.svs/view.apml?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erio.duhs.duke.edu/VCU/VCU_113_40x.svs/view.apml?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erio.duhs.duke.edu/DukeHistology/GI_Tract_and_Glands/0080_J.svs/view.apml?X=-0.0775606496457169&amp;Y=-0.0292615806384165&amp;zoom=3.12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aperio.duhs.duke.edu/DukeHistology/GI_Tract_and_Glands/0081_J_adj.svs/view.apml?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GI_Tract_and_Glands/0081_J_adj.svs/view.apml?X=-0.0417603244553891&amp;Y=0.25697285185558&amp;zoom=12.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0744" r="1123" b="1100"/>
          <a:stretch/>
        </p:blipFill>
        <p:spPr bwMode="auto">
          <a:xfrm>
            <a:off x="0" y="745064"/>
            <a:ext cx="9124951" cy="611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1" y="0"/>
            <a:ext cx="9134475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4"/>
              </a:rPr>
              <a:t>Slide UCinn_3788: Esophagus, human, Masson trichrome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8077200" y="3171687"/>
            <a:ext cx="761999" cy="6298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57400" y="28956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61612" y="2421523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2697" y="2590800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smg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346386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5665" y="6153150"/>
            <a:ext cx="1037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n>
                  <a:solidFill>
                    <a:schemeClr val="bg1"/>
                  </a:solidFill>
                </a:ln>
              </a:rPr>
              <a:t>skel</a:t>
            </a: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 muscle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4006334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96340" y="400633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546004">
            <a:off x="3159325" y="1266825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duct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2269" y="4873823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n>
                  <a:solidFill>
                    <a:schemeClr val="bg1"/>
                  </a:solidFill>
                </a:ln>
              </a:rPr>
              <a:t>sm</a:t>
            </a: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 muscle</a:t>
            </a:r>
          </a:p>
        </p:txBody>
      </p:sp>
    </p:spTree>
    <p:extLst>
      <p:ext uri="{BB962C8B-B14F-4D97-AF65-F5344CB8AC3E}">
        <p14:creationId xmlns:p14="http://schemas.microsoft.com/office/powerpoint/2010/main" val="27001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3"/>
              </a:rPr>
              <a:t>Slide 0081_J: pylorus &amp; duodenum, monkey, H&amp;E</a:t>
            </a:r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0577" r="919" b="1098"/>
          <a:stretch/>
        </p:blipFill>
        <p:spPr bwMode="auto">
          <a:xfrm>
            <a:off x="0" y="733425"/>
            <a:ext cx="9134475" cy="612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111354">
            <a:off x="6437269" y="317772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villus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4268" y="2828925"/>
            <a:ext cx="75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crypts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2133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submucosal</a:t>
            </a:r>
            <a:r>
              <a:rPr lang="en-US" dirty="0"/>
              <a:t> glands</a:t>
            </a:r>
          </a:p>
        </p:txBody>
      </p:sp>
      <p:sp>
        <p:nvSpPr>
          <p:cNvPr id="4" name="TextBox 3"/>
          <p:cNvSpPr txBox="1"/>
          <p:nvPr/>
        </p:nvSpPr>
        <p:spPr>
          <a:xfrm rot="17178335">
            <a:off x="2950041" y="3637931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7472" y="3657600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submucosa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791200" y="3124200"/>
            <a:ext cx="2514600" cy="902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7800" y="32882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10400" y="5029200"/>
            <a:ext cx="220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enteroendocrine</a:t>
            </a:r>
            <a:r>
              <a:rPr lang="en-US" dirty="0"/>
              <a:t> cell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7980933" y="5398532"/>
            <a:ext cx="132333" cy="2402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0577" r="1020" b="1511"/>
          <a:stretch/>
        </p:blipFill>
        <p:spPr bwMode="auto">
          <a:xfrm>
            <a:off x="9525" y="761999"/>
            <a:ext cx="91440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62000" y="0"/>
            <a:ext cx="76200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4"/>
              </a:rPr>
              <a:t>Slide UMiss_092: duodenum, H&amp;E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4987188" y="39624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smg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3733800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submucosa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31192" y="24384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82510" y="14478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1279835">
            <a:off x="1752600" y="731189"/>
            <a:ext cx="788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serosa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4888468"/>
            <a:ext cx="75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crypts</a:t>
            </a:r>
          </a:p>
        </p:txBody>
      </p:sp>
      <p:sp>
        <p:nvSpPr>
          <p:cNvPr id="10" name="Freeform 9"/>
          <p:cNvSpPr/>
          <p:nvPr/>
        </p:nvSpPr>
        <p:spPr>
          <a:xfrm rot="201871">
            <a:off x="152797" y="5091881"/>
            <a:ext cx="6618820" cy="379758"/>
          </a:xfrm>
          <a:custGeom>
            <a:avLst/>
            <a:gdLst>
              <a:gd name="connsiteX0" fmla="*/ 0 w 7191375"/>
              <a:gd name="connsiteY0" fmla="*/ 1695450 h 1695450"/>
              <a:gd name="connsiteX1" fmla="*/ 104775 w 7191375"/>
              <a:gd name="connsiteY1" fmla="*/ 1647825 h 1695450"/>
              <a:gd name="connsiteX2" fmla="*/ 133350 w 7191375"/>
              <a:gd name="connsiteY2" fmla="*/ 1638300 h 1695450"/>
              <a:gd name="connsiteX3" fmla="*/ 238125 w 7191375"/>
              <a:gd name="connsiteY3" fmla="*/ 1619250 h 1695450"/>
              <a:gd name="connsiteX4" fmla="*/ 266700 w 7191375"/>
              <a:gd name="connsiteY4" fmla="*/ 1609725 h 1695450"/>
              <a:gd name="connsiteX5" fmla="*/ 342900 w 7191375"/>
              <a:gd name="connsiteY5" fmla="*/ 1590675 h 1695450"/>
              <a:gd name="connsiteX6" fmla="*/ 400050 w 7191375"/>
              <a:gd name="connsiteY6" fmla="*/ 1571625 h 1695450"/>
              <a:gd name="connsiteX7" fmla="*/ 447675 w 7191375"/>
              <a:gd name="connsiteY7" fmla="*/ 1562100 h 1695450"/>
              <a:gd name="connsiteX8" fmla="*/ 533400 w 7191375"/>
              <a:gd name="connsiteY8" fmla="*/ 1533525 h 1695450"/>
              <a:gd name="connsiteX9" fmla="*/ 561975 w 7191375"/>
              <a:gd name="connsiteY9" fmla="*/ 1524000 h 1695450"/>
              <a:gd name="connsiteX10" fmla="*/ 704850 w 7191375"/>
              <a:gd name="connsiteY10" fmla="*/ 1504950 h 1695450"/>
              <a:gd name="connsiteX11" fmla="*/ 981075 w 7191375"/>
              <a:gd name="connsiteY11" fmla="*/ 1476375 h 1695450"/>
              <a:gd name="connsiteX12" fmla="*/ 1276350 w 7191375"/>
              <a:gd name="connsiteY12" fmla="*/ 1457325 h 1695450"/>
              <a:gd name="connsiteX13" fmla="*/ 1333500 w 7191375"/>
              <a:gd name="connsiteY13" fmla="*/ 1438275 h 1695450"/>
              <a:gd name="connsiteX14" fmla="*/ 1371600 w 7191375"/>
              <a:gd name="connsiteY14" fmla="*/ 1428750 h 1695450"/>
              <a:gd name="connsiteX15" fmla="*/ 1428750 w 7191375"/>
              <a:gd name="connsiteY15" fmla="*/ 1409700 h 1695450"/>
              <a:gd name="connsiteX16" fmla="*/ 1485900 w 7191375"/>
              <a:gd name="connsiteY16" fmla="*/ 1381125 h 1695450"/>
              <a:gd name="connsiteX17" fmla="*/ 1524000 w 7191375"/>
              <a:gd name="connsiteY17" fmla="*/ 1371600 h 1695450"/>
              <a:gd name="connsiteX18" fmla="*/ 1581150 w 7191375"/>
              <a:gd name="connsiteY18" fmla="*/ 1352550 h 1695450"/>
              <a:gd name="connsiteX19" fmla="*/ 1609725 w 7191375"/>
              <a:gd name="connsiteY19" fmla="*/ 1343025 h 1695450"/>
              <a:gd name="connsiteX20" fmla="*/ 1704975 w 7191375"/>
              <a:gd name="connsiteY20" fmla="*/ 1314450 h 1695450"/>
              <a:gd name="connsiteX21" fmla="*/ 1733550 w 7191375"/>
              <a:gd name="connsiteY21" fmla="*/ 1304925 h 1695450"/>
              <a:gd name="connsiteX22" fmla="*/ 1809750 w 7191375"/>
              <a:gd name="connsiteY22" fmla="*/ 1266825 h 1695450"/>
              <a:gd name="connsiteX23" fmla="*/ 1838325 w 7191375"/>
              <a:gd name="connsiteY23" fmla="*/ 1247775 h 1695450"/>
              <a:gd name="connsiteX24" fmla="*/ 1866900 w 7191375"/>
              <a:gd name="connsiteY24" fmla="*/ 1238250 h 1695450"/>
              <a:gd name="connsiteX25" fmla="*/ 1895475 w 7191375"/>
              <a:gd name="connsiteY25" fmla="*/ 1219200 h 1695450"/>
              <a:gd name="connsiteX26" fmla="*/ 1952625 w 7191375"/>
              <a:gd name="connsiteY26" fmla="*/ 1200150 h 1695450"/>
              <a:gd name="connsiteX27" fmla="*/ 1981200 w 7191375"/>
              <a:gd name="connsiteY27" fmla="*/ 1190625 h 1695450"/>
              <a:gd name="connsiteX28" fmla="*/ 2171700 w 7191375"/>
              <a:gd name="connsiteY28" fmla="*/ 1171575 h 1695450"/>
              <a:gd name="connsiteX29" fmla="*/ 2228850 w 7191375"/>
              <a:gd name="connsiteY29" fmla="*/ 1162050 h 1695450"/>
              <a:gd name="connsiteX30" fmla="*/ 2305050 w 7191375"/>
              <a:gd name="connsiteY30" fmla="*/ 1152525 h 1695450"/>
              <a:gd name="connsiteX31" fmla="*/ 2495550 w 7191375"/>
              <a:gd name="connsiteY31" fmla="*/ 1123950 h 1695450"/>
              <a:gd name="connsiteX32" fmla="*/ 2590800 w 7191375"/>
              <a:gd name="connsiteY32" fmla="*/ 1104900 h 1695450"/>
              <a:gd name="connsiteX33" fmla="*/ 2619375 w 7191375"/>
              <a:gd name="connsiteY33" fmla="*/ 1095375 h 1695450"/>
              <a:gd name="connsiteX34" fmla="*/ 2676525 w 7191375"/>
              <a:gd name="connsiteY34" fmla="*/ 1085850 h 1695450"/>
              <a:gd name="connsiteX35" fmla="*/ 2705100 w 7191375"/>
              <a:gd name="connsiteY35" fmla="*/ 1076325 h 1695450"/>
              <a:gd name="connsiteX36" fmla="*/ 2743200 w 7191375"/>
              <a:gd name="connsiteY36" fmla="*/ 1066800 h 1695450"/>
              <a:gd name="connsiteX37" fmla="*/ 2800350 w 7191375"/>
              <a:gd name="connsiteY37" fmla="*/ 1047750 h 1695450"/>
              <a:gd name="connsiteX38" fmla="*/ 2828925 w 7191375"/>
              <a:gd name="connsiteY38" fmla="*/ 1038225 h 1695450"/>
              <a:gd name="connsiteX39" fmla="*/ 2867025 w 7191375"/>
              <a:gd name="connsiteY39" fmla="*/ 1028700 h 1695450"/>
              <a:gd name="connsiteX40" fmla="*/ 2895600 w 7191375"/>
              <a:gd name="connsiteY40" fmla="*/ 1009650 h 1695450"/>
              <a:gd name="connsiteX41" fmla="*/ 2962275 w 7191375"/>
              <a:gd name="connsiteY41" fmla="*/ 990600 h 1695450"/>
              <a:gd name="connsiteX42" fmla="*/ 3019425 w 7191375"/>
              <a:gd name="connsiteY42" fmla="*/ 952500 h 1695450"/>
              <a:gd name="connsiteX43" fmla="*/ 3105150 w 7191375"/>
              <a:gd name="connsiteY43" fmla="*/ 923925 h 1695450"/>
              <a:gd name="connsiteX44" fmla="*/ 3133725 w 7191375"/>
              <a:gd name="connsiteY44" fmla="*/ 914400 h 1695450"/>
              <a:gd name="connsiteX45" fmla="*/ 3162300 w 7191375"/>
              <a:gd name="connsiteY45" fmla="*/ 895350 h 1695450"/>
              <a:gd name="connsiteX46" fmla="*/ 3228975 w 7191375"/>
              <a:gd name="connsiteY46" fmla="*/ 876300 h 1695450"/>
              <a:gd name="connsiteX47" fmla="*/ 3295650 w 7191375"/>
              <a:gd name="connsiteY47" fmla="*/ 828675 h 1695450"/>
              <a:gd name="connsiteX48" fmla="*/ 3352800 w 7191375"/>
              <a:gd name="connsiteY48" fmla="*/ 790575 h 1695450"/>
              <a:gd name="connsiteX49" fmla="*/ 3429000 w 7191375"/>
              <a:gd name="connsiteY49" fmla="*/ 771525 h 1695450"/>
              <a:gd name="connsiteX50" fmla="*/ 3457575 w 7191375"/>
              <a:gd name="connsiteY50" fmla="*/ 762000 h 1695450"/>
              <a:gd name="connsiteX51" fmla="*/ 3590925 w 7191375"/>
              <a:gd name="connsiteY51" fmla="*/ 742950 h 1695450"/>
              <a:gd name="connsiteX52" fmla="*/ 3724275 w 7191375"/>
              <a:gd name="connsiteY52" fmla="*/ 723900 h 1695450"/>
              <a:gd name="connsiteX53" fmla="*/ 3781425 w 7191375"/>
              <a:gd name="connsiteY53" fmla="*/ 714375 h 1695450"/>
              <a:gd name="connsiteX54" fmla="*/ 3971925 w 7191375"/>
              <a:gd name="connsiteY54" fmla="*/ 704850 h 1695450"/>
              <a:gd name="connsiteX55" fmla="*/ 4267200 w 7191375"/>
              <a:gd name="connsiteY55" fmla="*/ 685800 h 1695450"/>
              <a:gd name="connsiteX56" fmla="*/ 4314825 w 7191375"/>
              <a:gd name="connsiteY56" fmla="*/ 676275 h 1695450"/>
              <a:gd name="connsiteX57" fmla="*/ 4410075 w 7191375"/>
              <a:gd name="connsiteY57" fmla="*/ 657225 h 1695450"/>
              <a:gd name="connsiteX58" fmla="*/ 4438650 w 7191375"/>
              <a:gd name="connsiteY58" fmla="*/ 647700 h 1695450"/>
              <a:gd name="connsiteX59" fmla="*/ 4476750 w 7191375"/>
              <a:gd name="connsiteY59" fmla="*/ 628650 h 1695450"/>
              <a:gd name="connsiteX60" fmla="*/ 4533900 w 7191375"/>
              <a:gd name="connsiteY60" fmla="*/ 619125 h 1695450"/>
              <a:gd name="connsiteX61" fmla="*/ 4591050 w 7191375"/>
              <a:gd name="connsiteY61" fmla="*/ 600075 h 1695450"/>
              <a:gd name="connsiteX62" fmla="*/ 4619625 w 7191375"/>
              <a:gd name="connsiteY62" fmla="*/ 590550 h 1695450"/>
              <a:gd name="connsiteX63" fmla="*/ 4648200 w 7191375"/>
              <a:gd name="connsiteY63" fmla="*/ 581025 h 1695450"/>
              <a:gd name="connsiteX64" fmla="*/ 4676775 w 7191375"/>
              <a:gd name="connsiteY64" fmla="*/ 561975 h 1695450"/>
              <a:gd name="connsiteX65" fmla="*/ 4743450 w 7191375"/>
              <a:gd name="connsiteY65" fmla="*/ 542925 h 1695450"/>
              <a:gd name="connsiteX66" fmla="*/ 4772025 w 7191375"/>
              <a:gd name="connsiteY66" fmla="*/ 523875 h 1695450"/>
              <a:gd name="connsiteX67" fmla="*/ 4838700 w 7191375"/>
              <a:gd name="connsiteY67" fmla="*/ 504825 h 1695450"/>
              <a:gd name="connsiteX68" fmla="*/ 5000625 w 7191375"/>
              <a:gd name="connsiteY68" fmla="*/ 476250 h 1695450"/>
              <a:gd name="connsiteX69" fmla="*/ 5200650 w 7191375"/>
              <a:gd name="connsiteY69" fmla="*/ 457200 h 1695450"/>
              <a:gd name="connsiteX70" fmla="*/ 5267325 w 7191375"/>
              <a:gd name="connsiteY70" fmla="*/ 447675 h 1695450"/>
              <a:gd name="connsiteX71" fmla="*/ 5400675 w 7191375"/>
              <a:gd name="connsiteY71" fmla="*/ 438150 h 1695450"/>
              <a:gd name="connsiteX72" fmla="*/ 5648325 w 7191375"/>
              <a:gd name="connsiteY72" fmla="*/ 409575 h 1695450"/>
              <a:gd name="connsiteX73" fmla="*/ 5743575 w 7191375"/>
              <a:gd name="connsiteY73" fmla="*/ 381000 h 1695450"/>
              <a:gd name="connsiteX74" fmla="*/ 5810250 w 7191375"/>
              <a:gd name="connsiteY74" fmla="*/ 352425 h 1695450"/>
              <a:gd name="connsiteX75" fmla="*/ 5848350 w 7191375"/>
              <a:gd name="connsiteY75" fmla="*/ 342900 h 1695450"/>
              <a:gd name="connsiteX76" fmla="*/ 5905500 w 7191375"/>
              <a:gd name="connsiteY76" fmla="*/ 323850 h 1695450"/>
              <a:gd name="connsiteX77" fmla="*/ 5962650 w 7191375"/>
              <a:gd name="connsiteY77" fmla="*/ 314325 h 1695450"/>
              <a:gd name="connsiteX78" fmla="*/ 6019800 w 7191375"/>
              <a:gd name="connsiteY78" fmla="*/ 295275 h 1695450"/>
              <a:gd name="connsiteX79" fmla="*/ 6048375 w 7191375"/>
              <a:gd name="connsiteY79" fmla="*/ 285750 h 1695450"/>
              <a:gd name="connsiteX80" fmla="*/ 6076950 w 7191375"/>
              <a:gd name="connsiteY80" fmla="*/ 276225 h 1695450"/>
              <a:gd name="connsiteX81" fmla="*/ 6105525 w 7191375"/>
              <a:gd name="connsiteY81" fmla="*/ 266700 h 1695450"/>
              <a:gd name="connsiteX82" fmla="*/ 6143625 w 7191375"/>
              <a:gd name="connsiteY82" fmla="*/ 247650 h 1695450"/>
              <a:gd name="connsiteX83" fmla="*/ 6219825 w 7191375"/>
              <a:gd name="connsiteY83" fmla="*/ 228600 h 1695450"/>
              <a:gd name="connsiteX84" fmla="*/ 6276975 w 7191375"/>
              <a:gd name="connsiteY84" fmla="*/ 209550 h 1695450"/>
              <a:gd name="connsiteX85" fmla="*/ 6334125 w 7191375"/>
              <a:gd name="connsiteY85" fmla="*/ 190500 h 1695450"/>
              <a:gd name="connsiteX86" fmla="*/ 6362700 w 7191375"/>
              <a:gd name="connsiteY86" fmla="*/ 180975 h 1695450"/>
              <a:gd name="connsiteX87" fmla="*/ 6477000 w 7191375"/>
              <a:gd name="connsiteY87" fmla="*/ 171450 h 1695450"/>
              <a:gd name="connsiteX88" fmla="*/ 6581775 w 7191375"/>
              <a:gd name="connsiteY88" fmla="*/ 152400 h 1695450"/>
              <a:gd name="connsiteX89" fmla="*/ 6762750 w 7191375"/>
              <a:gd name="connsiteY89" fmla="*/ 123825 h 1695450"/>
              <a:gd name="connsiteX90" fmla="*/ 6800850 w 7191375"/>
              <a:gd name="connsiteY90" fmla="*/ 114300 h 1695450"/>
              <a:gd name="connsiteX91" fmla="*/ 6858000 w 7191375"/>
              <a:gd name="connsiteY91" fmla="*/ 95250 h 1695450"/>
              <a:gd name="connsiteX92" fmla="*/ 6896100 w 7191375"/>
              <a:gd name="connsiteY92" fmla="*/ 85725 h 1695450"/>
              <a:gd name="connsiteX93" fmla="*/ 6953250 w 7191375"/>
              <a:gd name="connsiteY93" fmla="*/ 66675 h 1695450"/>
              <a:gd name="connsiteX94" fmla="*/ 7105650 w 7191375"/>
              <a:gd name="connsiteY94" fmla="*/ 38100 h 1695450"/>
              <a:gd name="connsiteX95" fmla="*/ 7162800 w 7191375"/>
              <a:gd name="connsiteY95" fmla="*/ 19050 h 1695450"/>
              <a:gd name="connsiteX96" fmla="*/ 7191375 w 7191375"/>
              <a:gd name="connsiteY96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191375" h="1695450">
                <a:moveTo>
                  <a:pt x="0" y="1695450"/>
                </a:moveTo>
                <a:cubicBezTo>
                  <a:pt x="64844" y="1656544"/>
                  <a:pt x="30062" y="1672729"/>
                  <a:pt x="104775" y="1647825"/>
                </a:cubicBezTo>
                <a:cubicBezTo>
                  <a:pt x="114300" y="1644650"/>
                  <a:pt x="123411" y="1639720"/>
                  <a:pt x="133350" y="1638300"/>
                </a:cubicBezTo>
                <a:cubicBezTo>
                  <a:pt x="187311" y="1630591"/>
                  <a:pt x="193215" y="1632081"/>
                  <a:pt x="238125" y="1619250"/>
                </a:cubicBezTo>
                <a:cubicBezTo>
                  <a:pt x="247779" y="1616492"/>
                  <a:pt x="257014" y="1612367"/>
                  <a:pt x="266700" y="1609725"/>
                </a:cubicBezTo>
                <a:cubicBezTo>
                  <a:pt x="291959" y="1602836"/>
                  <a:pt x="318062" y="1598954"/>
                  <a:pt x="342900" y="1590675"/>
                </a:cubicBezTo>
                <a:cubicBezTo>
                  <a:pt x="361950" y="1584325"/>
                  <a:pt x="380359" y="1575563"/>
                  <a:pt x="400050" y="1571625"/>
                </a:cubicBezTo>
                <a:cubicBezTo>
                  <a:pt x="415925" y="1568450"/>
                  <a:pt x="432056" y="1566360"/>
                  <a:pt x="447675" y="1562100"/>
                </a:cubicBezTo>
                <a:lnTo>
                  <a:pt x="533400" y="1533525"/>
                </a:lnTo>
                <a:cubicBezTo>
                  <a:pt x="542925" y="1530350"/>
                  <a:pt x="552071" y="1525651"/>
                  <a:pt x="561975" y="1524000"/>
                </a:cubicBezTo>
                <a:cubicBezTo>
                  <a:pt x="647485" y="1509748"/>
                  <a:pt x="599930" y="1516608"/>
                  <a:pt x="704850" y="1504950"/>
                </a:cubicBezTo>
                <a:cubicBezTo>
                  <a:pt x="848061" y="1469147"/>
                  <a:pt x="749154" y="1488581"/>
                  <a:pt x="981075" y="1476375"/>
                </a:cubicBezTo>
                <a:cubicBezTo>
                  <a:pt x="1119492" y="1469090"/>
                  <a:pt x="1145110" y="1466699"/>
                  <a:pt x="1276350" y="1457325"/>
                </a:cubicBezTo>
                <a:cubicBezTo>
                  <a:pt x="1295400" y="1450975"/>
                  <a:pt x="1314019" y="1443145"/>
                  <a:pt x="1333500" y="1438275"/>
                </a:cubicBezTo>
                <a:cubicBezTo>
                  <a:pt x="1346200" y="1435100"/>
                  <a:pt x="1359061" y="1432512"/>
                  <a:pt x="1371600" y="1428750"/>
                </a:cubicBezTo>
                <a:cubicBezTo>
                  <a:pt x="1390834" y="1422980"/>
                  <a:pt x="1412042" y="1420839"/>
                  <a:pt x="1428750" y="1409700"/>
                </a:cubicBezTo>
                <a:cubicBezTo>
                  <a:pt x="1460059" y="1388828"/>
                  <a:pt x="1451394" y="1390984"/>
                  <a:pt x="1485900" y="1381125"/>
                </a:cubicBezTo>
                <a:cubicBezTo>
                  <a:pt x="1498487" y="1377529"/>
                  <a:pt x="1511461" y="1375362"/>
                  <a:pt x="1524000" y="1371600"/>
                </a:cubicBezTo>
                <a:cubicBezTo>
                  <a:pt x="1543234" y="1365830"/>
                  <a:pt x="1562100" y="1358900"/>
                  <a:pt x="1581150" y="1352550"/>
                </a:cubicBezTo>
                <a:cubicBezTo>
                  <a:pt x="1590675" y="1349375"/>
                  <a:pt x="1599985" y="1345460"/>
                  <a:pt x="1609725" y="1343025"/>
                </a:cubicBezTo>
                <a:cubicBezTo>
                  <a:pt x="1667306" y="1328630"/>
                  <a:pt x="1635406" y="1337640"/>
                  <a:pt x="1704975" y="1314450"/>
                </a:cubicBezTo>
                <a:cubicBezTo>
                  <a:pt x="1714500" y="1311275"/>
                  <a:pt x="1724570" y="1309415"/>
                  <a:pt x="1733550" y="1304925"/>
                </a:cubicBezTo>
                <a:cubicBezTo>
                  <a:pt x="1758950" y="1292225"/>
                  <a:pt x="1786121" y="1282577"/>
                  <a:pt x="1809750" y="1266825"/>
                </a:cubicBezTo>
                <a:cubicBezTo>
                  <a:pt x="1819275" y="1260475"/>
                  <a:pt x="1828086" y="1252895"/>
                  <a:pt x="1838325" y="1247775"/>
                </a:cubicBezTo>
                <a:cubicBezTo>
                  <a:pt x="1847305" y="1243285"/>
                  <a:pt x="1857920" y="1242740"/>
                  <a:pt x="1866900" y="1238250"/>
                </a:cubicBezTo>
                <a:cubicBezTo>
                  <a:pt x="1877139" y="1233130"/>
                  <a:pt x="1885014" y="1223849"/>
                  <a:pt x="1895475" y="1219200"/>
                </a:cubicBezTo>
                <a:cubicBezTo>
                  <a:pt x="1913825" y="1211045"/>
                  <a:pt x="1933575" y="1206500"/>
                  <a:pt x="1952625" y="1200150"/>
                </a:cubicBezTo>
                <a:cubicBezTo>
                  <a:pt x="1962150" y="1196975"/>
                  <a:pt x="1971355" y="1192594"/>
                  <a:pt x="1981200" y="1190625"/>
                </a:cubicBezTo>
                <a:cubicBezTo>
                  <a:pt x="2075629" y="1171739"/>
                  <a:pt x="2012671" y="1182177"/>
                  <a:pt x="2171700" y="1171575"/>
                </a:cubicBezTo>
                <a:cubicBezTo>
                  <a:pt x="2190750" y="1168400"/>
                  <a:pt x="2209731" y="1164781"/>
                  <a:pt x="2228850" y="1162050"/>
                </a:cubicBezTo>
                <a:cubicBezTo>
                  <a:pt x="2254190" y="1158430"/>
                  <a:pt x="2279766" y="1156517"/>
                  <a:pt x="2305050" y="1152525"/>
                </a:cubicBezTo>
                <a:cubicBezTo>
                  <a:pt x="2506155" y="1120772"/>
                  <a:pt x="2319434" y="1143518"/>
                  <a:pt x="2495550" y="1123950"/>
                </a:cubicBezTo>
                <a:cubicBezTo>
                  <a:pt x="2560108" y="1102431"/>
                  <a:pt x="2481351" y="1126790"/>
                  <a:pt x="2590800" y="1104900"/>
                </a:cubicBezTo>
                <a:cubicBezTo>
                  <a:pt x="2600645" y="1102931"/>
                  <a:pt x="2609574" y="1097553"/>
                  <a:pt x="2619375" y="1095375"/>
                </a:cubicBezTo>
                <a:cubicBezTo>
                  <a:pt x="2638228" y="1091185"/>
                  <a:pt x="2657672" y="1090040"/>
                  <a:pt x="2676525" y="1085850"/>
                </a:cubicBezTo>
                <a:cubicBezTo>
                  <a:pt x="2686326" y="1083672"/>
                  <a:pt x="2695446" y="1079083"/>
                  <a:pt x="2705100" y="1076325"/>
                </a:cubicBezTo>
                <a:cubicBezTo>
                  <a:pt x="2717687" y="1072729"/>
                  <a:pt x="2730661" y="1070562"/>
                  <a:pt x="2743200" y="1066800"/>
                </a:cubicBezTo>
                <a:cubicBezTo>
                  <a:pt x="2762434" y="1061030"/>
                  <a:pt x="2781300" y="1054100"/>
                  <a:pt x="2800350" y="1047750"/>
                </a:cubicBezTo>
                <a:cubicBezTo>
                  <a:pt x="2809875" y="1044575"/>
                  <a:pt x="2819185" y="1040660"/>
                  <a:pt x="2828925" y="1038225"/>
                </a:cubicBezTo>
                <a:lnTo>
                  <a:pt x="2867025" y="1028700"/>
                </a:lnTo>
                <a:cubicBezTo>
                  <a:pt x="2876550" y="1022350"/>
                  <a:pt x="2885361" y="1014770"/>
                  <a:pt x="2895600" y="1009650"/>
                </a:cubicBezTo>
                <a:cubicBezTo>
                  <a:pt x="2909265" y="1002818"/>
                  <a:pt x="2950068" y="993652"/>
                  <a:pt x="2962275" y="990600"/>
                </a:cubicBezTo>
                <a:cubicBezTo>
                  <a:pt x="2981325" y="977900"/>
                  <a:pt x="2997705" y="959740"/>
                  <a:pt x="3019425" y="952500"/>
                </a:cubicBezTo>
                <a:lnTo>
                  <a:pt x="3105150" y="923925"/>
                </a:lnTo>
                <a:cubicBezTo>
                  <a:pt x="3114675" y="920750"/>
                  <a:pt x="3125371" y="919969"/>
                  <a:pt x="3133725" y="914400"/>
                </a:cubicBezTo>
                <a:cubicBezTo>
                  <a:pt x="3143250" y="908050"/>
                  <a:pt x="3152061" y="900470"/>
                  <a:pt x="3162300" y="895350"/>
                </a:cubicBezTo>
                <a:cubicBezTo>
                  <a:pt x="3175965" y="888518"/>
                  <a:pt x="3216768" y="879352"/>
                  <a:pt x="3228975" y="876300"/>
                </a:cubicBezTo>
                <a:cubicBezTo>
                  <a:pt x="3279484" y="825791"/>
                  <a:pt x="3232965" y="866286"/>
                  <a:pt x="3295650" y="828675"/>
                </a:cubicBezTo>
                <a:cubicBezTo>
                  <a:pt x="3315283" y="816895"/>
                  <a:pt x="3331080" y="797815"/>
                  <a:pt x="3352800" y="790575"/>
                </a:cubicBezTo>
                <a:cubicBezTo>
                  <a:pt x="3418119" y="768802"/>
                  <a:pt x="3337048" y="794513"/>
                  <a:pt x="3429000" y="771525"/>
                </a:cubicBezTo>
                <a:cubicBezTo>
                  <a:pt x="3438740" y="769090"/>
                  <a:pt x="3447835" y="764435"/>
                  <a:pt x="3457575" y="762000"/>
                </a:cubicBezTo>
                <a:cubicBezTo>
                  <a:pt x="3506098" y="749869"/>
                  <a:pt x="3537582" y="748877"/>
                  <a:pt x="3590925" y="742950"/>
                </a:cubicBezTo>
                <a:cubicBezTo>
                  <a:pt x="3656843" y="720977"/>
                  <a:pt x="3595273" y="739077"/>
                  <a:pt x="3724275" y="723900"/>
                </a:cubicBezTo>
                <a:cubicBezTo>
                  <a:pt x="3743455" y="721643"/>
                  <a:pt x="3762169" y="715856"/>
                  <a:pt x="3781425" y="714375"/>
                </a:cubicBezTo>
                <a:cubicBezTo>
                  <a:pt x="3844817" y="709499"/>
                  <a:pt x="3908425" y="708025"/>
                  <a:pt x="3971925" y="704850"/>
                </a:cubicBezTo>
                <a:cubicBezTo>
                  <a:pt x="4165355" y="680671"/>
                  <a:pt x="3894909" y="712392"/>
                  <a:pt x="4267200" y="685800"/>
                </a:cubicBezTo>
                <a:cubicBezTo>
                  <a:pt x="4283348" y="684647"/>
                  <a:pt x="4298897" y="679171"/>
                  <a:pt x="4314825" y="676275"/>
                </a:cubicBezTo>
                <a:cubicBezTo>
                  <a:pt x="4366282" y="666919"/>
                  <a:pt x="4365851" y="669861"/>
                  <a:pt x="4410075" y="657225"/>
                </a:cubicBezTo>
                <a:cubicBezTo>
                  <a:pt x="4419729" y="654467"/>
                  <a:pt x="4429422" y="651655"/>
                  <a:pt x="4438650" y="647700"/>
                </a:cubicBezTo>
                <a:cubicBezTo>
                  <a:pt x="4451701" y="642107"/>
                  <a:pt x="4463150" y="632730"/>
                  <a:pt x="4476750" y="628650"/>
                </a:cubicBezTo>
                <a:cubicBezTo>
                  <a:pt x="4495248" y="623101"/>
                  <a:pt x="4515164" y="623809"/>
                  <a:pt x="4533900" y="619125"/>
                </a:cubicBezTo>
                <a:cubicBezTo>
                  <a:pt x="4553381" y="614255"/>
                  <a:pt x="4572000" y="606425"/>
                  <a:pt x="4591050" y="600075"/>
                </a:cubicBezTo>
                <a:lnTo>
                  <a:pt x="4619625" y="590550"/>
                </a:lnTo>
                <a:cubicBezTo>
                  <a:pt x="4629150" y="587375"/>
                  <a:pt x="4639846" y="586594"/>
                  <a:pt x="4648200" y="581025"/>
                </a:cubicBezTo>
                <a:cubicBezTo>
                  <a:pt x="4657725" y="574675"/>
                  <a:pt x="4666253" y="566484"/>
                  <a:pt x="4676775" y="561975"/>
                </a:cubicBezTo>
                <a:cubicBezTo>
                  <a:pt x="4719501" y="543664"/>
                  <a:pt x="4706379" y="561461"/>
                  <a:pt x="4743450" y="542925"/>
                </a:cubicBezTo>
                <a:cubicBezTo>
                  <a:pt x="4753689" y="537805"/>
                  <a:pt x="4761786" y="528995"/>
                  <a:pt x="4772025" y="523875"/>
                </a:cubicBezTo>
                <a:cubicBezTo>
                  <a:pt x="4788030" y="515872"/>
                  <a:pt x="4823441" y="509403"/>
                  <a:pt x="4838700" y="504825"/>
                </a:cubicBezTo>
                <a:cubicBezTo>
                  <a:pt x="4943534" y="473375"/>
                  <a:pt x="4850678" y="489882"/>
                  <a:pt x="5000625" y="476250"/>
                </a:cubicBezTo>
                <a:cubicBezTo>
                  <a:pt x="5097410" y="452054"/>
                  <a:pt x="4999922" y="473927"/>
                  <a:pt x="5200650" y="457200"/>
                </a:cubicBezTo>
                <a:cubicBezTo>
                  <a:pt x="5223023" y="455336"/>
                  <a:pt x="5244975" y="449804"/>
                  <a:pt x="5267325" y="447675"/>
                </a:cubicBezTo>
                <a:cubicBezTo>
                  <a:pt x="5311688" y="443450"/>
                  <a:pt x="5356243" y="441568"/>
                  <a:pt x="5400675" y="438150"/>
                </a:cubicBezTo>
                <a:cubicBezTo>
                  <a:pt x="5463592" y="433310"/>
                  <a:pt x="5590025" y="424150"/>
                  <a:pt x="5648325" y="409575"/>
                </a:cubicBezTo>
                <a:cubicBezTo>
                  <a:pt x="5675670" y="402739"/>
                  <a:pt x="5720385" y="392595"/>
                  <a:pt x="5743575" y="381000"/>
                </a:cubicBezTo>
                <a:cubicBezTo>
                  <a:pt x="5777442" y="364067"/>
                  <a:pt x="5777548" y="361768"/>
                  <a:pt x="5810250" y="352425"/>
                </a:cubicBezTo>
                <a:cubicBezTo>
                  <a:pt x="5822837" y="348829"/>
                  <a:pt x="5835811" y="346662"/>
                  <a:pt x="5848350" y="342900"/>
                </a:cubicBezTo>
                <a:cubicBezTo>
                  <a:pt x="5867584" y="337130"/>
                  <a:pt x="5885693" y="327151"/>
                  <a:pt x="5905500" y="323850"/>
                </a:cubicBezTo>
                <a:cubicBezTo>
                  <a:pt x="5924550" y="320675"/>
                  <a:pt x="5943914" y="319009"/>
                  <a:pt x="5962650" y="314325"/>
                </a:cubicBezTo>
                <a:cubicBezTo>
                  <a:pt x="5982131" y="309455"/>
                  <a:pt x="6000750" y="301625"/>
                  <a:pt x="6019800" y="295275"/>
                </a:cubicBezTo>
                <a:lnTo>
                  <a:pt x="6048375" y="285750"/>
                </a:lnTo>
                <a:lnTo>
                  <a:pt x="6076950" y="276225"/>
                </a:lnTo>
                <a:cubicBezTo>
                  <a:pt x="6086475" y="273050"/>
                  <a:pt x="6096545" y="271190"/>
                  <a:pt x="6105525" y="266700"/>
                </a:cubicBezTo>
                <a:cubicBezTo>
                  <a:pt x="6118225" y="260350"/>
                  <a:pt x="6130155" y="252140"/>
                  <a:pt x="6143625" y="247650"/>
                </a:cubicBezTo>
                <a:cubicBezTo>
                  <a:pt x="6168463" y="239371"/>
                  <a:pt x="6194987" y="236879"/>
                  <a:pt x="6219825" y="228600"/>
                </a:cubicBezTo>
                <a:lnTo>
                  <a:pt x="6276975" y="209550"/>
                </a:lnTo>
                <a:lnTo>
                  <a:pt x="6334125" y="190500"/>
                </a:lnTo>
                <a:cubicBezTo>
                  <a:pt x="6343650" y="187325"/>
                  <a:pt x="6352694" y="181809"/>
                  <a:pt x="6362700" y="180975"/>
                </a:cubicBezTo>
                <a:lnTo>
                  <a:pt x="6477000" y="171450"/>
                </a:lnTo>
                <a:cubicBezTo>
                  <a:pt x="6528707" y="154214"/>
                  <a:pt x="6498550" y="162191"/>
                  <a:pt x="6581775" y="152400"/>
                </a:cubicBezTo>
                <a:cubicBezTo>
                  <a:pt x="6664095" y="142715"/>
                  <a:pt x="6679384" y="144666"/>
                  <a:pt x="6762750" y="123825"/>
                </a:cubicBezTo>
                <a:cubicBezTo>
                  <a:pt x="6775450" y="120650"/>
                  <a:pt x="6788311" y="118062"/>
                  <a:pt x="6800850" y="114300"/>
                </a:cubicBezTo>
                <a:cubicBezTo>
                  <a:pt x="6820084" y="108530"/>
                  <a:pt x="6838519" y="100120"/>
                  <a:pt x="6858000" y="95250"/>
                </a:cubicBezTo>
                <a:cubicBezTo>
                  <a:pt x="6870700" y="92075"/>
                  <a:pt x="6883561" y="89487"/>
                  <a:pt x="6896100" y="85725"/>
                </a:cubicBezTo>
                <a:cubicBezTo>
                  <a:pt x="6915334" y="79955"/>
                  <a:pt x="6933325" y="69166"/>
                  <a:pt x="6953250" y="66675"/>
                </a:cubicBezTo>
                <a:cubicBezTo>
                  <a:pt x="7015918" y="58842"/>
                  <a:pt x="7045030" y="58307"/>
                  <a:pt x="7105650" y="38100"/>
                </a:cubicBezTo>
                <a:cubicBezTo>
                  <a:pt x="7124700" y="31750"/>
                  <a:pt x="7146092" y="30189"/>
                  <a:pt x="7162800" y="19050"/>
                </a:cubicBezTo>
                <a:lnTo>
                  <a:pt x="7191375" y="0"/>
                </a:ln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177688" y="4857750"/>
            <a:ext cx="2" cy="3624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38342" y="55626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villi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82451" y="5331117"/>
            <a:ext cx="0" cy="11458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71800" y="425981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</a:t>
            </a:r>
          </a:p>
        </p:txBody>
      </p:sp>
      <p:sp>
        <p:nvSpPr>
          <p:cNvPr id="18" name="TextBox 17"/>
          <p:cNvSpPr txBox="1"/>
          <p:nvPr/>
        </p:nvSpPr>
        <p:spPr>
          <a:xfrm rot="21266257">
            <a:off x="2606344" y="1934746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mp&amp;g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 rot="4471344">
            <a:off x="7850116" y="4593182"/>
            <a:ext cx="7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lacteal</a:t>
            </a:r>
          </a:p>
        </p:txBody>
      </p:sp>
    </p:spTree>
    <p:extLst>
      <p:ext uri="{BB962C8B-B14F-4D97-AF65-F5344CB8AC3E}">
        <p14:creationId xmlns:p14="http://schemas.microsoft.com/office/powerpoint/2010/main" val="1198677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3"/>
              </a:rPr>
              <a:t>Slide 0010_J: duodenum, </a:t>
            </a:r>
            <a:r>
              <a:rPr lang="en-US" sz="2800" dirty="0" err="1">
                <a:hlinkClick r:id="rId3"/>
              </a:rPr>
              <a:t>loris</a:t>
            </a:r>
            <a:r>
              <a:rPr lang="en-US" sz="2800" dirty="0">
                <a:hlinkClick r:id="rId3"/>
              </a:rPr>
              <a:t>, AF-TB-</a:t>
            </a:r>
            <a:r>
              <a:rPr lang="en-US" sz="2800" dirty="0" err="1">
                <a:hlinkClick r:id="rId3"/>
              </a:rPr>
              <a:t>reticulin</a:t>
            </a:r>
            <a:r>
              <a:rPr lang="en-US" sz="2800" dirty="0"/>
              <a:t> </a:t>
            </a:r>
            <a:r>
              <a:rPr lang="en-US" sz="1800" dirty="0"/>
              <a:t>(basement membranes stain BLACK)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0465" r="970" b="752"/>
          <a:stretch/>
        </p:blipFill>
        <p:spPr bwMode="auto">
          <a:xfrm>
            <a:off x="0" y="676275"/>
            <a:ext cx="914400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28194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smg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013786">
            <a:off x="1905000" y="2312532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submucosa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1535668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1497" y="8879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1279835">
            <a:off x="1752600" y="731189"/>
            <a:ext cx="788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serosa</a:t>
            </a:r>
          </a:p>
        </p:txBody>
      </p:sp>
      <p:sp>
        <p:nvSpPr>
          <p:cNvPr id="9" name="TextBox 8"/>
          <p:cNvSpPr txBox="1"/>
          <p:nvPr/>
        </p:nvSpPr>
        <p:spPr>
          <a:xfrm rot="20657506">
            <a:off x="5985703" y="3817737"/>
            <a:ext cx="75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crypts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575" y="4114800"/>
            <a:ext cx="7191375" cy="1695450"/>
          </a:xfrm>
          <a:custGeom>
            <a:avLst/>
            <a:gdLst>
              <a:gd name="connsiteX0" fmla="*/ 0 w 7191375"/>
              <a:gd name="connsiteY0" fmla="*/ 1695450 h 1695450"/>
              <a:gd name="connsiteX1" fmla="*/ 104775 w 7191375"/>
              <a:gd name="connsiteY1" fmla="*/ 1647825 h 1695450"/>
              <a:gd name="connsiteX2" fmla="*/ 133350 w 7191375"/>
              <a:gd name="connsiteY2" fmla="*/ 1638300 h 1695450"/>
              <a:gd name="connsiteX3" fmla="*/ 238125 w 7191375"/>
              <a:gd name="connsiteY3" fmla="*/ 1619250 h 1695450"/>
              <a:gd name="connsiteX4" fmla="*/ 266700 w 7191375"/>
              <a:gd name="connsiteY4" fmla="*/ 1609725 h 1695450"/>
              <a:gd name="connsiteX5" fmla="*/ 342900 w 7191375"/>
              <a:gd name="connsiteY5" fmla="*/ 1590675 h 1695450"/>
              <a:gd name="connsiteX6" fmla="*/ 400050 w 7191375"/>
              <a:gd name="connsiteY6" fmla="*/ 1571625 h 1695450"/>
              <a:gd name="connsiteX7" fmla="*/ 447675 w 7191375"/>
              <a:gd name="connsiteY7" fmla="*/ 1562100 h 1695450"/>
              <a:gd name="connsiteX8" fmla="*/ 533400 w 7191375"/>
              <a:gd name="connsiteY8" fmla="*/ 1533525 h 1695450"/>
              <a:gd name="connsiteX9" fmla="*/ 561975 w 7191375"/>
              <a:gd name="connsiteY9" fmla="*/ 1524000 h 1695450"/>
              <a:gd name="connsiteX10" fmla="*/ 704850 w 7191375"/>
              <a:gd name="connsiteY10" fmla="*/ 1504950 h 1695450"/>
              <a:gd name="connsiteX11" fmla="*/ 981075 w 7191375"/>
              <a:gd name="connsiteY11" fmla="*/ 1476375 h 1695450"/>
              <a:gd name="connsiteX12" fmla="*/ 1276350 w 7191375"/>
              <a:gd name="connsiteY12" fmla="*/ 1457325 h 1695450"/>
              <a:gd name="connsiteX13" fmla="*/ 1333500 w 7191375"/>
              <a:gd name="connsiteY13" fmla="*/ 1438275 h 1695450"/>
              <a:gd name="connsiteX14" fmla="*/ 1371600 w 7191375"/>
              <a:gd name="connsiteY14" fmla="*/ 1428750 h 1695450"/>
              <a:gd name="connsiteX15" fmla="*/ 1428750 w 7191375"/>
              <a:gd name="connsiteY15" fmla="*/ 1409700 h 1695450"/>
              <a:gd name="connsiteX16" fmla="*/ 1485900 w 7191375"/>
              <a:gd name="connsiteY16" fmla="*/ 1381125 h 1695450"/>
              <a:gd name="connsiteX17" fmla="*/ 1524000 w 7191375"/>
              <a:gd name="connsiteY17" fmla="*/ 1371600 h 1695450"/>
              <a:gd name="connsiteX18" fmla="*/ 1581150 w 7191375"/>
              <a:gd name="connsiteY18" fmla="*/ 1352550 h 1695450"/>
              <a:gd name="connsiteX19" fmla="*/ 1609725 w 7191375"/>
              <a:gd name="connsiteY19" fmla="*/ 1343025 h 1695450"/>
              <a:gd name="connsiteX20" fmla="*/ 1704975 w 7191375"/>
              <a:gd name="connsiteY20" fmla="*/ 1314450 h 1695450"/>
              <a:gd name="connsiteX21" fmla="*/ 1733550 w 7191375"/>
              <a:gd name="connsiteY21" fmla="*/ 1304925 h 1695450"/>
              <a:gd name="connsiteX22" fmla="*/ 1809750 w 7191375"/>
              <a:gd name="connsiteY22" fmla="*/ 1266825 h 1695450"/>
              <a:gd name="connsiteX23" fmla="*/ 1838325 w 7191375"/>
              <a:gd name="connsiteY23" fmla="*/ 1247775 h 1695450"/>
              <a:gd name="connsiteX24" fmla="*/ 1866900 w 7191375"/>
              <a:gd name="connsiteY24" fmla="*/ 1238250 h 1695450"/>
              <a:gd name="connsiteX25" fmla="*/ 1895475 w 7191375"/>
              <a:gd name="connsiteY25" fmla="*/ 1219200 h 1695450"/>
              <a:gd name="connsiteX26" fmla="*/ 1952625 w 7191375"/>
              <a:gd name="connsiteY26" fmla="*/ 1200150 h 1695450"/>
              <a:gd name="connsiteX27" fmla="*/ 1981200 w 7191375"/>
              <a:gd name="connsiteY27" fmla="*/ 1190625 h 1695450"/>
              <a:gd name="connsiteX28" fmla="*/ 2171700 w 7191375"/>
              <a:gd name="connsiteY28" fmla="*/ 1171575 h 1695450"/>
              <a:gd name="connsiteX29" fmla="*/ 2228850 w 7191375"/>
              <a:gd name="connsiteY29" fmla="*/ 1162050 h 1695450"/>
              <a:gd name="connsiteX30" fmla="*/ 2305050 w 7191375"/>
              <a:gd name="connsiteY30" fmla="*/ 1152525 h 1695450"/>
              <a:gd name="connsiteX31" fmla="*/ 2495550 w 7191375"/>
              <a:gd name="connsiteY31" fmla="*/ 1123950 h 1695450"/>
              <a:gd name="connsiteX32" fmla="*/ 2590800 w 7191375"/>
              <a:gd name="connsiteY32" fmla="*/ 1104900 h 1695450"/>
              <a:gd name="connsiteX33" fmla="*/ 2619375 w 7191375"/>
              <a:gd name="connsiteY33" fmla="*/ 1095375 h 1695450"/>
              <a:gd name="connsiteX34" fmla="*/ 2676525 w 7191375"/>
              <a:gd name="connsiteY34" fmla="*/ 1085850 h 1695450"/>
              <a:gd name="connsiteX35" fmla="*/ 2705100 w 7191375"/>
              <a:gd name="connsiteY35" fmla="*/ 1076325 h 1695450"/>
              <a:gd name="connsiteX36" fmla="*/ 2743200 w 7191375"/>
              <a:gd name="connsiteY36" fmla="*/ 1066800 h 1695450"/>
              <a:gd name="connsiteX37" fmla="*/ 2800350 w 7191375"/>
              <a:gd name="connsiteY37" fmla="*/ 1047750 h 1695450"/>
              <a:gd name="connsiteX38" fmla="*/ 2828925 w 7191375"/>
              <a:gd name="connsiteY38" fmla="*/ 1038225 h 1695450"/>
              <a:gd name="connsiteX39" fmla="*/ 2867025 w 7191375"/>
              <a:gd name="connsiteY39" fmla="*/ 1028700 h 1695450"/>
              <a:gd name="connsiteX40" fmla="*/ 2895600 w 7191375"/>
              <a:gd name="connsiteY40" fmla="*/ 1009650 h 1695450"/>
              <a:gd name="connsiteX41" fmla="*/ 2962275 w 7191375"/>
              <a:gd name="connsiteY41" fmla="*/ 990600 h 1695450"/>
              <a:gd name="connsiteX42" fmla="*/ 3019425 w 7191375"/>
              <a:gd name="connsiteY42" fmla="*/ 952500 h 1695450"/>
              <a:gd name="connsiteX43" fmla="*/ 3105150 w 7191375"/>
              <a:gd name="connsiteY43" fmla="*/ 923925 h 1695450"/>
              <a:gd name="connsiteX44" fmla="*/ 3133725 w 7191375"/>
              <a:gd name="connsiteY44" fmla="*/ 914400 h 1695450"/>
              <a:gd name="connsiteX45" fmla="*/ 3162300 w 7191375"/>
              <a:gd name="connsiteY45" fmla="*/ 895350 h 1695450"/>
              <a:gd name="connsiteX46" fmla="*/ 3228975 w 7191375"/>
              <a:gd name="connsiteY46" fmla="*/ 876300 h 1695450"/>
              <a:gd name="connsiteX47" fmla="*/ 3295650 w 7191375"/>
              <a:gd name="connsiteY47" fmla="*/ 828675 h 1695450"/>
              <a:gd name="connsiteX48" fmla="*/ 3352800 w 7191375"/>
              <a:gd name="connsiteY48" fmla="*/ 790575 h 1695450"/>
              <a:gd name="connsiteX49" fmla="*/ 3429000 w 7191375"/>
              <a:gd name="connsiteY49" fmla="*/ 771525 h 1695450"/>
              <a:gd name="connsiteX50" fmla="*/ 3457575 w 7191375"/>
              <a:gd name="connsiteY50" fmla="*/ 762000 h 1695450"/>
              <a:gd name="connsiteX51" fmla="*/ 3590925 w 7191375"/>
              <a:gd name="connsiteY51" fmla="*/ 742950 h 1695450"/>
              <a:gd name="connsiteX52" fmla="*/ 3724275 w 7191375"/>
              <a:gd name="connsiteY52" fmla="*/ 723900 h 1695450"/>
              <a:gd name="connsiteX53" fmla="*/ 3781425 w 7191375"/>
              <a:gd name="connsiteY53" fmla="*/ 714375 h 1695450"/>
              <a:gd name="connsiteX54" fmla="*/ 3971925 w 7191375"/>
              <a:gd name="connsiteY54" fmla="*/ 704850 h 1695450"/>
              <a:gd name="connsiteX55" fmla="*/ 4267200 w 7191375"/>
              <a:gd name="connsiteY55" fmla="*/ 685800 h 1695450"/>
              <a:gd name="connsiteX56" fmla="*/ 4314825 w 7191375"/>
              <a:gd name="connsiteY56" fmla="*/ 676275 h 1695450"/>
              <a:gd name="connsiteX57" fmla="*/ 4410075 w 7191375"/>
              <a:gd name="connsiteY57" fmla="*/ 657225 h 1695450"/>
              <a:gd name="connsiteX58" fmla="*/ 4438650 w 7191375"/>
              <a:gd name="connsiteY58" fmla="*/ 647700 h 1695450"/>
              <a:gd name="connsiteX59" fmla="*/ 4476750 w 7191375"/>
              <a:gd name="connsiteY59" fmla="*/ 628650 h 1695450"/>
              <a:gd name="connsiteX60" fmla="*/ 4533900 w 7191375"/>
              <a:gd name="connsiteY60" fmla="*/ 619125 h 1695450"/>
              <a:gd name="connsiteX61" fmla="*/ 4591050 w 7191375"/>
              <a:gd name="connsiteY61" fmla="*/ 600075 h 1695450"/>
              <a:gd name="connsiteX62" fmla="*/ 4619625 w 7191375"/>
              <a:gd name="connsiteY62" fmla="*/ 590550 h 1695450"/>
              <a:gd name="connsiteX63" fmla="*/ 4648200 w 7191375"/>
              <a:gd name="connsiteY63" fmla="*/ 581025 h 1695450"/>
              <a:gd name="connsiteX64" fmla="*/ 4676775 w 7191375"/>
              <a:gd name="connsiteY64" fmla="*/ 561975 h 1695450"/>
              <a:gd name="connsiteX65" fmla="*/ 4743450 w 7191375"/>
              <a:gd name="connsiteY65" fmla="*/ 542925 h 1695450"/>
              <a:gd name="connsiteX66" fmla="*/ 4772025 w 7191375"/>
              <a:gd name="connsiteY66" fmla="*/ 523875 h 1695450"/>
              <a:gd name="connsiteX67" fmla="*/ 4838700 w 7191375"/>
              <a:gd name="connsiteY67" fmla="*/ 504825 h 1695450"/>
              <a:gd name="connsiteX68" fmla="*/ 5000625 w 7191375"/>
              <a:gd name="connsiteY68" fmla="*/ 476250 h 1695450"/>
              <a:gd name="connsiteX69" fmla="*/ 5200650 w 7191375"/>
              <a:gd name="connsiteY69" fmla="*/ 457200 h 1695450"/>
              <a:gd name="connsiteX70" fmla="*/ 5267325 w 7191375"/>
              <a:gd name="connsiteY70" fmla="*/ 447675 h 1695450"/>
              <a:gd name="connsiteX71" fmla="*/ 5400675 w 7191375"/>
              <a:gd name="connsiteY71" fmla="*/ 438150 h 1695450"/>
              <a:gd name="connsiteX72" fmla="*/ 5648325 w 7191375"/>
              <a:gd name="connsiteY72" fmla="*/ 409575 h 1695450"/>
              <a:gd name="connsiteX73" fmla="*/ 5743575 w 7191375"/>
              <a:gd name="connsiteY73" fmla="*/ 381000 h 1695450"/>
              <a:gd name="connsiteX74" fmla="*/ 5810250 w 7191375"/>
              <a:gd name="connsiteY74" fmla="*/ 352425 h 1695450"/>
              <a:gd name="connsiteX75" fmla="*/ 5848350 w 7191375"/>
              <a:gd name="connsiteY75" fmla="*/ 342900 h 1695450"/>
              <a:gd name="connsiteX76" fmla="*/ 5905500 w 7191375"/>
              <a:gd name="connsiteY76" fmla="*/ 323850 h 1695450"/>
              <a:gd name="connsiteX77" fmla="*/ 5962650 w 7191375"/>
              <a:gd name="connsiteY77" fmla="*/ 314325 h 1695450"/>
              <a:gd name="connsiteX78" fmla="*/ 6019800 w 7191375"/>
              <a:gd name="connsiteY78" fmla="*/ 295275 h 1695450"/>
              <a:gd name="connsiteX79" fmla="*/ 6048375 w 7191375"/>
              <a:gd name="connsiteY79" fmla="*/ 285750 h 1695450"/>
              <a:gd name="connsiteX80" fmla="*/ 6076950 w 7191375"/>
              <a:gd name="connsiteY80" fmla="*/ 276225 h 1695450"/>
              <a:gd name="connsiteX81" fmla="*/ 6105525 w 7191375"/>
              <a:gd name="connsiteY81" fmla="*/ 266700 h 1695450"/>
              <a:gd name="connsiteX82" fmla="*/ 6143625 w 7191375"/>
              <a:gd name="connsiteY82" fmla="*/ 247650 h 1695450"/>
              <a:gd name="connsiteX83" fmla="*/ 6219825 w 7191375"/>
              <a:gd name="connsiteY83" fmla="*/ 228600 h 1695450"/>
              <a:gd name="connsiteX84" fmla="*/ 6276975 w 7191375"/>
              <a:gd name="connsiteY84" fmla="*/ 209550 h 1695450"/>
              <a:gd name="connsiteX85" fmla="*/ 6334125 w 7191375"/>
              <a:gd name="connsiteY85" fmla="*/ 190500 h 1695450"/>
              <a:gd name="connsiteX86" fmla="*/ 6362700 w 7191375"/>
              <a:gd name="connsiteY86" fmla="*/ 180975 h 1695450"/>
              <a:gd name="connsiteX87" fmla="*/ 6477000 w 7191375"/>
              <a:gd name="connsiteY87" fmla="*/ 171450 h 1695450"/>
              <a:gd name="connsiteX88" fmla="*/ 6581775 w 7191375"/>
              <a:gd name="connsiteY88" fmla="*/ 152400 h 1695450"/>
              <a:gd name="connsiteX89" fmla="*/ 6762750 w 7191375"/>
              <a:gd name="connsiteY89" fmla="*/ 123825 h 1695450"/>
              <a:gd name="connsiteX90" fmla="*/ 6800850 w 7191375"/>
              <a:gd name="connsiteY90" fmla="*/ 114300 h 1695450"/>
              <a:gd name="connsiteX91" fmla="*/ 6858000 w 7191375"/>
              <a:gd name="connsiteY91" fmla="*/ 95250 h 1695450"/>
              <a:gd name="connsiteX92" fmla="*/ 6896100 w 7191375"/>
              <a:gd name="connsiteY92" fmla="*/ 85725 h 1695450"/>
              <a:gd name="connsiteX93" fmla="*/ 6953250 w 7191375"/>
              <a:gd name="connsiteY93" fmla="*/ 66675 h 1695450"/>
              <a:gd name="connsiteX94" fmla="*/ 7105650 w 7191375"/>
              <a:gd name="connsiteY94" fmla="*/ 38100 h 1695450"/>
              <a:gd name="connsiteX95" fmla="*/ 7162800 w 7191375"/>
              <a:gd name="connsiteY95" fmla="*/ 19050 h 1695450"/>
              <a:gd name="connsiteX96" fmla="*/ 7191375 w 7191375"/>
              <a:gd name="connsiteY96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191375" h="1695450">
                <a:moveTo>
                  <a:pt x="0" y="1695450"/>
                </a:moveTo>
                <a:cubicBezTo>
                  <a:pt x="64844" y="1656544"/>
                  <a:pt x="30062" y="1672729"/>
                  <a:pt x="104775" y="1647825"/>
                </a:cubicBezTo>
                <a:cubicBezTo>
                  <a:pt x="114300" y="1644650"/>
                  <a:pt x="123411" y="1639720"/>
                  <a:pt x="133350" y="1638300"/>
                </a:cubicBezTo>
                <a:cubicBezTo>
                  <a:pt x="187311" y="1630591"/>
                  <a:pt x="193215" y="1632081"/>
                  <a:pt x="238125" y="1619250"/>
                </a:cubicBezTo>
                <a:cubicBezTo>
                  <a:pt x="247779" y="1616492"/>
                  <a:pt x="257014" y="1612367"/>
                  <a:pt x="266700" y="1609725"/>
                </a:cubicBezTo>
                <a:cubicBezTo>
                  <a:pt x="291959" y="1602836"/>
                  <a:pt x="318062" y="1598954"/>
                  <a:pt x="342900" y="1590675"/>
                </a:cubicBezTo>
                <a:cubicBezTo>
                  <a:pt x="361950" y="1584325"/>
                  <a:pt x="380359" y="1575563"/>
                  <a:pt x="400050" y="1571625"/>
                </a:cubicBezTo>
                <a:cubicBezTo>
                  <a:pt x="415925" y="1568450"/>
                  <a:pt x="432056" y="1566360"/>
                  <a:pt x="447675" y="1562100"/>
                </a:cubicBezTo>
                <a:lnTo>
                  <a:pt x="533400" y="1533525"/>
                </a:lnTo>
                <a:cubicBezTo>
                  <a:pt x="542925" y="1530350"/>
                  <a:pt x="552071" y="1525651"/>
                  <a:pt x="561975" y="1524000"/>
                </a:cubicBezTo>
                <a:cubicBezTo>
                  <a:pt x="647485" y="1509748"/>
                  <a:pt x="599930" y="1516608"/>
                  <a:pt x="704850" y="1504950"/>
                </a:cubicBezTo>
                <a:cubicBezTo>
                  <a:pt x="848061" y="1469147"/>
                  <a:pt x="749154" y="1488581"/>
                  <a:pt x="981075" y="1476375"/>
                </a:cubicBezTo>
                <a:cubicBezTo>
                  <a:pt x="1119492" y="1469090"/>
                  <a:pt x="1145110" y="1466699"/>
                  <a:pt x="1276350" y="1457325"/>
                </a:cubicBezTo>
                <a:cubicBezTo>
                  <a:pt x="1295400" y="1450975"/>
                  <a:pt x="1314019" y="1443145"/>
                  <a:pt x="1333500" y="1438275"/>
                </a:cubicBezTo>
                <a:cubicBezTo>
                  <a:pt x="1346200" y="1435100"/>
                  <a:pt x="1359061" y="1432512"/>
                  <a:pt x="1371600" y="1428750"/>
                </a:cubicBezTo>
                <a:cubicBezTo>
                  <a:pt x="1390834" y="1422980"/>
                  <a:pt x="1412042" y="1420839"/>
                  <a:pt x="1428750" y="1409700"/>
                </a:cubicBezTo>
                <a:cubicBezTo>
                  <a:pt x="1460059" y="1388828"/>
                  <a:pt x="1451394" y="1390984"/>
                  <a:pt x="1485900" y="1381125"/>
                </a:cubicBezTo>
                <a:cubicBezTo>
                  <a:pt x="1498487" y="1377529"/>
                  <a:pt x="1511461" y="1375362"/>
                  <a:pt x="1524000" y="1371600"/>
                </a:cubicBezTo>
                <a:cubicBezTo>
                  <a:pt x="1543234" y="1365830"/>
                  <a:pt x="1562100" y="1358900"/>
                  <a:pt x="1581150" y="1352550"/>
                </a:cubicBezTo>
                <a:cubicBezTo>
                  <a:pt x="1590675" y="1349375"/>
                  <a:pt x="1599985" y="1345460"/>
                  <a:pt x="1609725" y="1343025"/>
                </a:cubicBezTo>
                <a:cubicBezTo>
                  <a:pt x="1667306" y="1328630"/>
                  <a:pt x="1635406" y="1337640"/>
                  <a:pt x="1704975" y="1314450"/>
                </a:cubicBezTo>
                <a:cubicBezTo>
                  <a:pt x="1714500" y="1311275"/>
                  <a:pt x="1724570" y="1309415"/>
                  <a:pt x="1733550" y="1304925"/>
                </a:cubicBezTo>
                <a:cubicBezTo>
                  <a:pt x="1758950" y="1292225"/>
                  <a:pt x="1786121" y="1282577"/>
                  <a:pt x="1809750" y="1266825"/>
                </a:cubicBezTo>
                <a:cubicBezTo>
                  <a:pt x="1819275" y="1260475"/>
                  <a:pt x="1828086" y="1252895"/>
                  <a:pt x="1838325" y="1247775"/>
                </a:cubicBezTo>
                <a:cubicBezTo>
                  <a:pt x="1847305" y="1243285"/>
                  <a:pt x="1857920" y="1242740"/>
                  <a:pt x="1866900" y="1238250"/>
                </a:cubicBezTo>
                <a:cubicBezTo>
                  <a:pt x="1877139" y="1233130"/>
                  <a:pt x="1885014" y="1223849"/>
                  <a:pt x="1895475" y="1219200"/>
                </a:cubicBezTo>
                <a:cubicBezTo>
                  <a:pt x="1913825" y="1211045"/>
                  <a:pt x="1933575" y="1206500"/>
                  <a:pt x="1952625" y="1200150"/>
                </a:cubicBezTo>
                <a:cubicBezTo>
                  <a:pt x="1962150" y="1196975"/>
                  <a:pt x="1971355" y="1192594"/>
                  <a:pt x="1981200" y="1190625"/>
                </a:cubicBezTo>
                <a:cubicBezTo>
                  <a:pt x="2075629" y="1171739"/>
                  <a:pt x="2012671" y="1182177"/>
                  <a:pt x="2171700" y="1171575"/>
                </a:cubicBezTo>
                <a:cubicBezTo>
                  <a:pt x="2190750" y="1168400"/>
                  <a:pt x="2209731" y="1164781"/>
                  <a:pt x="2228850" y="1162050"/>
                </a:cubicBezTo>
                <a:cubicBezTo>
                  <a:pt x="2254190" y="1158430"/>
                  <a:pt x="2279766" y="1156517"/>
                  <a:pt x="2305050" y="1152525"/>
                </a:cubicBezTo>
                <a:cubicBezTo>
                  <a:pt x="2506155" y="1120772"/>
                  <a:pt x="2319434" y="1143518"/>
                  <a:pt x="2495550" y="1123950"/>
                </a:cubicBezTo>
                <a:cubicBezTo>
                  <a:pt x="2560108" y="1102431"/>
                  <a:pt x="2481351" y="1126790"/>
                  <a:pt x="2590800" y="1104900"/>
                </a:cubicBezTo>
                <a:cubicBezTo>
                  <a:pt x="2600645" y="1102931"/>
                  <a:pt x="2609574" y="1097553"/>
                  <a:pt x="2619375" y="1095375"/>
                </a:cubicBezTo>
                <a:cubicBezTo>
                  <a:pt x="2638228" y="1091185"/>
                  <a:pt x="2657672" y="1090040"/>
                  <a:pt x="2676525" y="1085850"/>
                </a:cubicBezTo>
                <a:cubicBezTo>
                  <a:pt x="2686326" y="1083672"/>
                  <a:pt x="2695446" y="1079083"/>
                  <a:pt x="2705100" y="1076325"/>
                </a:cubicBezTo>
                <a:cubicBezTo>
                  <a:pt x="2717687" y="1072729"/>
                  <a:pt x="2730661" y="1070562"/>
                  <a:pt x="2743200" y="1066800"/>
                </a:cubicBezTo>
                <a:cubicBezTo>
                  <a:pt x="2762434" y="1061030"/>
                  <a:pt x="2781300" y="1054100"/>
                  <a:pt x="2800350" y="1047750"/>
                </a:cubicBezTo>
                <a:cubicBezTo>
                  <a:pt x="2809875" y="1044575"/>
                  <a:pt x="2819185" y="1040660"/>
                  <a:pt x="2828925" y="1038225"/>
                </a:cubicBezTo>
                <a:lnTo>
                  <a:pt x="2867025" y="1028700"/>
                </a:lnTo>
                <a:cubicBezTo>
                  <a:pt x="2876550" y="1022350"/>
                  <a:pt x="2885361" y="1014770"/>
                  <a:pt x="2895600" y="1009650"/>
                </a:cubicBezTo>
                <a:cubicBezTo>
                  <a:pt x="2909265" y="1002818"/>
                  <a:pt x="2950068" y="993652"/>
                  <a:pt x="2962275" y="990600"/>
                </a:cubicBezTo>
                <a:cubicBezTo>
                  <a:pt x="2981325" y="977900"/>
                  <a:pt x="2997705" y="959740"/>
                  <a:pt x="3019425" y="952500"/>
                </a:cubicBezTo>
                <a:lnTo>
                  <a:pt x="3105150" y="923925"/>
                </a:lnTo>
                <a:cubicBezTo>
                  <a:pt x="3114675" y="920750"/>
                  <a:pt x="3125371" y="919969"/>
                  <a:pt x="3133725" y="914400"/>
                </a:cubicBezTo>
                <a:cubicBezTo>
                  <a:pt x="3143250" y="908050"/>
                  <a:pt x="3152061" y="900470"/>
                  <a:pt x="3162300" y="895350"/>
                </a:cubicBezTo>
                <a:cubicBezTo>
                  <a:pt x="3175965" y="888518"/>
                  <a:pt x="3216768" y="879352"/>
                  <a:pt x="3228975" y="876300"/>
                </a:cubicBezTo>
                <a:cubicBezTo>
                  <a:pt x="3279484" y="825791"/>
                  <a:pt x="3232965" y="866286"/>
                  <a:pt x="3295650" y="828675"/>
                </a:cubicBezTo>
                <a:cubicBezTo>
                  <a:pt x="3315283" y="816895"/>
                  <a:pt x="3331080" y="797815"/>
                  <a:pt x="3352800" y="790575"/>
                </a:cubicBezTo>
                <a:cubicBezTo>
                  <a:pt x="3418119" y="768802"/>
                  <a:pt x="3337048" y="794513"/>
                  <a:pt x="3429000" y="771525"/>
                </a:cubicBezTo>
                <a:cubicBezTo>
                  <a:pt x="3438740" y="769090"/>
                  <a:pt x="3447835" y="764435"/>
                  <a:pt x="3457575" y="762000"/>
                </a:cubicBezTo>
                <a:cubicBezTo>
                  <a:pt x="3506098" y="749869"/>
                  <a:pt x="3537582" y="748877"/>
                  <a:pt x="3590925" y="742950"/>
                </a:cubicBezTo>
                <a:cubicBezTo>
                  <a:pt x="3656843" y="720977"/>
                  <a:pt x="3595273" y="739077"/>
                  <a:pt x="3724275" y="723900"/>
                </a:cubicBezTo>
                <a:cubicBezTo>
                  <a:pt x="3743455" y="721643"/>
                  <a:pt x="3762169" y="715856"/>
                  <a:pt x="3781425" y="714375"/>
                </a:cubicBezTo>
                <a:cubicBezTo>
                  <a:pt x="3844817" y="709499"/>
                  <a:pt x="3908425" y="708025"/>
                  <a:pt x="3971925" y="704850"/>
                </a:cubicBezTo>
                <a:cubicBezTo>
                  <a:pt x="4165355" y="680671"/>
                  <a:pt x="3894909" y="712392"/>
                  <a:pt x="4267200" y="685800"/>
                </a:cubicBezTo>
                <a:cubicBezTo>
                  <a:pt x="4283348" y="684647"/>
                  <a:pt x="4298897" y="679171"/>
                  <a:pt x="4314825" y="676275"/>
                </a:cubicBezTo>
                <a:cubicBezTo>
                  <a:pt x="4366282" y="666919"/>
                  <a:pt x="4365851" y="669861"/>
                  <a:pt x="4410075" y="657225"/>
                </a:cubicBezTo>
                <a:cubicBezTo>
                  <a:pt x="4419729" y="654467"/>
                  <a:pt x="4429422" y="651655"/>
                  <a:pt x="4438650" y="647700"/>
                </a:cubicBezTo>
                <a:cubicBezTo>
                  <a:pt x="4451701" y="642107"/>
                  <a:pt x="4463150" y="632730"/>
                  <a:pt x="4476750" y="628650"/>
                </a:cubicBezTo>
                <a:cubicBezTo>
                  <a:pt x="4495248" y="623101"/>
                  <a:pt x="4515164" y="623809"/>
                  <a:pt x="4533900" y="619125"/>
                </a:cubicBezTo>
                <a:cubicBezTo>
                  <a:pt x="4553381" y="614255"/>
                  <a:pt x="4572000" y="606425"/>
                  <a:pt x="4591050" y="600075"/>
                </a:cubicBezTo>
                <a:lnTo>
                  <a:pt x="4619625" y="590550"/>
                </a:lnTo>
                <a:cubicBezTo>
                  <a:pt x="4629150" y="587375"/>
                  <a:pt x="4639846" y="586594"/>
                  <a:pt x="4648200" y="581025"/>
                </a:cubicBezTo>
                <a:cubicBezTo>
                  <a:pt x="4657725" y="574675"/>
                  <a:pt x="4666253" y="566484"/>
                  <a:pt x="4676775" y="561975"/>
                </a:cubicBezTo>
                <a:cubicBezTo>
                  <a:pt x="4719501" y="543664"/>
                  <a:pt x="4706379" y="561461"/>
                  <a:pt x="4743450" y="542925"/>
                </a:cubicBezTo>
                <a:cubicBezTo>
                  <a:pt x="4753689" y="537805"/>
                  <a:pt x="4761786" y="528995"/>
                  <a:pt x="4772025" y="523875"/>
                </a:cubicBezTo>
                <a:cubicBezTo>
                  <a:pt x="4788030" y="515872"/>
                  <a:pt x="4823441" y="509403"/>
                  <a:pt x="4838700" y="504825"/>
                </a:cubicBezTo>
                <a:cubicBezTo>
                  <a:pt x="4943534" y="473375"/>
                  <a:pt x="4850678" y="489882"/>
                  <a:pt x="5000625" y="476250"/>
                </a:cubicBezTo>
                <a:cubicBezTo>
                  <a:pt x="5097410" y="452054"/>
                  <a:pt x="4999922" y="473927"/>
                  <a:pt x="5200650" y="457200"/>
                </a:cubicBezTo>
                <a:cubicBezTo>
                  <a:pt x="5223023" y="455336"/>
                  <a:pt x="5244975" y="449804"/>
                  <a:pt x="5267325" y="447675"/>
                </a:cubicBezTo>
                <a:cubicBezTo>
                  <a:pt x="5311688" y="443450"/>
                  <a:pt x="5356243" y="441568"/>
                  <a:pt x="5400675" y="438150"/>
                </a:cubicBezTo>
                <a:cubicBezTo>
                  <a:pt x="5463592" y="433310"/>
                  <a:pt x="5590025" y="424150"/>
                  <a:pt x="5648325" y="409575"/>
                </a:cubicBezTo>
                <a:cubicBezTo>
                  <a:pt x="5675670" y="402739"/>
                  <a:pt x="5720385" y="392595"/>
                  <a:pt x="5743575" y="381000"/>
                </a:cubicBezTo>
                <a:cubicBezTo>
                  <a:pt x="5777442" y="364067"/>
                  <a:pt x="5777548" y="361768"/>
                  <a:pt x="5810250" y="352425"/>
                </a:cubicBezTo>
                <a:cubicBezTo>
                  <a:pt x="5822837" y="348829"/>
                  <a:pt x="5835811" y="346662"/>
                  <a:pt x="5848350" y="342900"/>
                </a:cubicBezTo>
                <a:cubicBezTo>
                  <a:pt x="5867584" y="337130"/>
                  <a:pt x="5885693" y="327151"/>
                  <a:pt x="5905500" y="323850"/>
                </a:cubicBezTo>
                <a:cubicBezTo>
                  <a:pt x="5924550" y="320675"/>
                  <a:pt x="5943914" y="319009"/>
                  <a:pt x="5962650" y="314325"/>
                </a:cubicBezTo>
                <a:cubicBezTo>
                  <a:pt x="5982131" y="309455"/>
                  <a:pt x="6000750" y="301625"/>
                  <a:pt x="6019800" y="295275"/>
                </a:cubicBezTo>
                <a:lnTo>
                  <a:pt x="6048375" y="285750"/>
                </a:lnTo>
                <a:lnTo>
                  <a:pt x="6076950" y="276225"/>
                </a:lnTo>
                <a:cubicBezTo>
                  <a:pt x="6086475" y="273050"/>
                  <a:pt x="6096545" y="271190"/>
                  <a:pt x="6105525" y="266700"/>
                </a:cubicBezTo>
                <a:cubicBezTo>
                  <a:pt x="6118225" y="260350"/>
                  <a:pt x="6130155" y="252140"/>
                  <a:pt x="6143625" y="247650"/>
                </a:cubicBezTo>
                <a:cubicBezTo>
                  <a:pt x="6168463" y="239371"/>
                  <a:pt x="6194987" y="236879"/>
                  <a:pt x="6219825" y="228600"/>
                </a:cubicBezTo>
                <a:lnTo>
                  <a:pt x="6276975" y="209550"/>
                </a:lnTo>
                <a:lnTo>
                  <a:pt x="6334125" y="190500"/>
                </a:lnTo>
                <a:cubicBezTo>
                  <a:pt x="6343650" y="187325"/>
                  <a:pt x="6352694" y="181809"/>
                  <a:pt x="6362700" y="180975"/>
                </a:cubicBezTo>
                <a:lnTo>
                  <a:pt x="6477000" y="171450"/>
                </a:lnTo>
                <a:cubicBezTo>
                  <a:pt x="6528707" y="154214"/>
                  <a:pt x="6498550" y="162191"/>
                  <a:pt x="6581775" y="152400"/>
                </a:cubicBezTo>
                <a:cubicBezTo>
                  <a:pt x="6664095" y="142715"/>
                  <a:pt x="6679384" y="144666"/>
                  <a:pt x="6762750" y="123825"/>
                </a:cubicBezTo>
                <a:cubicBezTo>
                  <a:pt x="6775450" y="120650"/>
                  <a:pt x="6788311" y="118062"/>
                  <a:pt x="6800850" y="114300"/>
                </a:cubicBezTo>
                <a:cubicBezTo>
                  <a:pt x="6820084" y="108530"/>
                  <a:pt x="6838519" y="100120"/>
                  <a:pt x="6858000" y="95250"/>
                </a:cubicBezTo>
                <a:cubicBezTo>
                  <a:pt x="6870700" y="92075"/>
                  <a:pt x="6883561" y="89487"/>
                  <a:pt x="6896100" y="85725"/>
                </a:cubicBezTo>
                <a:cubicBezTo>
                  <a:pt x="6915334" y="79955"/>
                  <a:pt x="6933325" y="69166"/>
                  <a:pt x="6953250" y="66675"/>
                </a:cubicBezTo>
                <a:cubicBezTo>
                  <a:pt x="7015918" y="58842"/>
                  <a:pt x="7045030" y="58307"/>
                  <a:pt x="7105650" y="38100"/>
                </a:cubicBezTo>
                <a:cubicBezTo>
                  <a:pt x="7124700" y="31750"/>
                  <a:pt x="7146092" y="30189"/>
                  <a:pt x="7162800" y="19050"/>
                </a:cubicBezTo>
                <a:lnTo>
                  <a:pt x="7191375" y="0"/>
                </a:ln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924550" y="3805237"/>
            <a:ext cx="219075" cy="5286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657506">
            <a:off x="5831851" y="454712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villi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181726" y="4400550"/>
            <a:ext cx="238124" cy="5746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1229239">
            <a:off x="3276600" y="367865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</a:t>
            </a:r>
          </a:p>
        </p:txBody>
      </p:sp>
      <p:sp>
        <p:nvSpPr>
          <p:cNvPr id="18" name="TextBox 17"/>
          <p:cNvSpPr txBox="1"/>
          <p:nvPr/>
        </p:nvSpPr>
        <p:spPr>
          <a:xfrm rot="21266257">
            <a:off x="5000625" y="980294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mp&amp;g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 rot="3584245">
            <a:off x="7981305" y="5282796"/>
            <a:ext cx="7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lacteal</a:t>
            </a:r>
          </a:p>
        </p:txBody>
      </p:sp>
      <p:sp>
        <p:nvSpPr>
          <p:cNvPr id="22" name="TextBox 21"/>
          <p:cNvSpPr txBox="1"/>
          <p:nvPr/>
        </p:nvSpPr>
        <p:spPr>
          <a:xfrm rot="21229239">
            <a:off x="2172652" y="432635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ln</a:t>
            </a:r>
          </a:p>
        </p:txBody>
      </p:sp>
    </p:spTree>
    <p:extLst>
      <p:ext uri="{BB962C8B-B14F-4D97-AF65-F5344CB8AC3E}">
        <p14:creationId xmlns:p14="http://schemas.microsoft.com/office/powerpoint/2010/main" val="1465394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10469" r="23367" b="1099"/>
          <a:stretch/>
        </p:blipFill>
        <p:spPr bwMode="auto">
          <a:xfrm>
            <a:off x="1187731" y="726043"/>
            <a:ext cx="5965544" cy="61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t="25412" r="10640" b="21819"/>
          <a:stretch/>
        </p:blipFill>
        <p:spPr bwMode="auto">
          <a:xfrm>
            <a:off x="5782101" y="457200"/>
            <a:ext cx="2770706" cy="12812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t="23627" r="39388" b="20952"/>
          <a:stretch/>
        </p:blipFill>
        <p:spPr bwMode="auto">
          <a:xfrm>
            <a:off x="17772" y="846693"/>
            <a:ext cx="1932727" cy="250738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5" t="45992" r="31326" b="13203"/>
          <a:stretch/>
        </p:blipFill>
        <p:spPr bwMode="auto">
          <a:xfrm>
            <a:off x="5656571" y="4028493"/>
            <a:ext cx="3495676" cy="2829507"/>
          </a:xfrm>
          <a:prstGeom prst="rect">
            <a:avLst/>
          </a:prstGeom>
          <a:noFill/>
          <a:ln w="28575">
            <a:solidFill>
              <a:srgbClr val="0808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25465" r="39184" b="13752"/>
          <a:stretch/>
        </p:blipFill>
        <p:spPr bwMode="auto">
          <a:xfrm>
            <a:off x="7493620" y="1828800"/>
            <a:ext cx="1504933" cy="210738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810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8"/>
              </a:rPr>
              <a:t>Slide UMiss_142: jejunum, H&amp;E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076951" y="4827277"/>
            <a:ext cx="247650" cy="190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19400" y="4038600"/>
            <a:ext cx="828675" cy="803916"/>
          </a:xfrm>
          <a:prstGeom prst="rect">
            <a:avLst/>
          </a:prstGeom>
          <a:noFill/>
          <a:ln w="28575"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53326" y="5611253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villi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21381" y="5258580"/>
            <a:ext cx="75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crypts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62600" y="557426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4908029">
            <a:off x="5965360" y="598116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4026" y="3472934"/>
            <a:ext cx="90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mucosa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3554" y="2871065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submucosa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158672" y="2621804"/>
            <a:ext cx="442850" cy="69060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835155" y="1959824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48623" y="124675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ol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648075" y="4440558"/>
            <a:ext cx="1914525" cy="577219"/>
          </a:xfrm>
          <a:prstGeom prst="straightConnector1">
            <a:avLst/>
          </a:prstGeom>
          <a:ln w="28575">
            <a:solidFill>
              <a:srgbClr val="0808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" idx="1"/>
          </p:cNvCxnSpPr>
          <p:nvPr/>
        </p:nvCxnSpPr>
        <p:spPr>
          <a:xfrm flipH="1" flipV="1">
            <a:off x="1950499" y="2329156"/>
            <a:ext cx="1208173" cy="63795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" idx="0"/>
          </p:cNvCxnSpPr>
          <p:nvPr/>
        </p:nvCxnSpPr>
        <p:spPr>
          <a:xfrm flipV="1">
            <a:off x="6200776" y="3810000"/>
            <a:ext cx="1203633" cy="10172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Connector 2048"/>
          <p:cNvCxnSpPr/>
          <p:nvPr/>
        </p:nvCxnSpPr>
        <p:spPr>
          <a:xfrm>
            <a:off x="4108017" y="5229225"/>
            <a:ext cx="1197408" cy="60841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xtBox 2054"/>
          <p:cNvSpPr txBox="1"/>
          <p:nvPr/>
        </p:nvSpPr>
        <p:spPr>
          <a:xfrm rot="171408">
            <a:off x="3835155" y="5303476"/>
            <a:ext cx="1598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plica</a:t>
            </a:r>
            <a:r>
              <a:rPr lang="en-US" sz="1400" dirty="0"/>
              <a:t> (mucosal fold)</a:t>
            </a:r>
          </a:p>
        </p:txBody>
      </p:sp>
      <p:sp>
        <p:nvSpPr>
          <p:cNvPr id="2056" name="Rectangle 2055"/>
          <p:cNvSpPr/>
          <p:nvPr/>
        </p:nvSpPr>
        <p:spPr>
          <a:xfrm>
            <a:off x="5183071" y="2234148"/>
            <a:ext cx="389054" cy="2021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8" name="Straight Arrow Connector 2057"/>
          <p:cNvCxnSpPr/>
          <p:nvPr/>
        </p:nvCxnSpPr>
        <p:spPr>
          <a:xfrm flipV="1">
            <a:off x="5572125" y="1828800"/>
            <a:ext cx="390525" cy="4053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1266257">
            <a:off x="4369297" y="1674911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mp&amp;g</a:t>
            </a:r>
            <a:endParaRPr lang="en-US" sz="1400" dirty="0"/>
          </a:p>
        </p:txBody>
      </p:sp>
      <p:sp>
        <p:nvSpPr>
          <p:cNvPr id="2060" name="TextBox 2059"/>
          <p:cNvSpPr txBox="1"/>
          <p:nvPr/>
        </p:nvSpPr>
        <p:spPr>
          <a:xfrm rot="17226419">
            <a:off x="1031594" y="1649454"/>
            <a:ext cx="797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lymphatic</a:t>
            </a:r>
          </a:p>
          <a:p>
            <a:pPr algn="ctr"/>
            <a:r>
              <a:rPr lang="en-US" sz="1200" dirty="0"/>
              <a:t>vessel</a:t>
            </a:r>
          </a:p>
        </p:txBody>
      </p:sp>
      <p:sp>
        <p:nvSpPr>
          <p:cNvPr id="2061" name="TextBox 2060"/>
          <p:cNvSpPr txBox="1"/>
          <p:nvPr/>
        </p:nvSpPr>
        <p:spPr>
          <a:xfrm>
            <a:off x="6426767" y="455711"/>
            <a:ext cx="1655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sm</a:t>
            </a:r>
            <a:r>
              <a:rPr lang="en-US" sz="1400" b="1" dirty="0"/>
              <a:t> plexus &amp; ganglia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72400" y="2905125"/>
            <a:ext cx="3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Pc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8134350" y="3638550"/>
            <a:ext cx="361952" cy="171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458200" y="3657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eec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594455">
            <a:off x="8067135" y="2751197"/>
            <a:ext cx="66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crypt</a:t>
            </a:r>
          </a:p>
        </p:txBody>
      </p:sp>
    </p:spTree>
    <p:extLst>
      <p:ext uri="{BB962C8B-B14F-4D97-AF65-F5344CB8AC3E}">
        <p14:creationId xmlns:p14="http://schemas.microsoft.com/office/powerpoint/2010/main" val="3750128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3"/>
              </a:rPr>
              <a:t>Slide 0060A_J: ileum, human, H&amp;E (+chrome alum?)</a:t>
            </a:r>
            <a:endParaRPr 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0465" r="970" b="1710"/>
          <a:stretch/>
        </p:blipFill>
        <p:spPr bwMode="auto">
          <a:xfrm>
            <a:off x="0" y="676274"/>
            <a:ext cx="9144000" cy="611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48050" y="4457700"/>
            <a:ext cx="457200" cy="510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1" t="11559" r="28243" b="2785"/>
          <a:stretch/>
        </p:blipFill>
        <p:spPr bwMode="auto">
          <a:xfrm>
            <a:off x="6610350" y="3492332"/>
            <a:ext cx="2486025" cy="3222793"/>
          </a:xfrm>
          <a:prstGeom prst="rect">
            <a:avLst/>
          </a:prstGeom>
          <a:noFill/>
          <a:ln w="28575">
            <a:solidFill>
              <a:srgbClr val="08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24375" y="3048000"/>
            <a:ext cx="552451" cy="803130"/>
          </a:xfrm>
          <a:prstGeom prst="rect">
            <a:avLst/>
          </a:prstGeom>
          <a:noFill/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71800" y="4712758"/>
            <a:ext cx="476250" cy="1640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3"/>
          </p:cNvCxnSpPr>
          <p:nvPr/>
        </p:nvCxnSpPr>
        <p:spPr>
          <a:xfrm>
            <a:off x="5076826" y="3449565"/>
            <a:ext cx="333374" cy="131835"/>
          </a:xfrm>
          <a:prstGeom prst="straightConnector1">
            <a:avLst/>
          </a:prstGeom>
          <a:ln w="28575">
            <a:solidFill>
              <a:srgbClr val="0808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96125" y="5448300"/>
            <a:ext cx="321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gc</a:t>
            </a:r>
            <a:endParaRPr lang="en-US" sz="12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239125" y="5772150"/>
            <a:ext cx="552450" cy="4381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24900" y="5562600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eec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85742" y="3276600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villi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1200" y="3810000"/>
            <a:ext cx="692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crypts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95775" y="4829175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24475" y="5114925"/>
            <a:ext cx="97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ly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nodule</a:t>
            </a:r>
          </a:p>
        </p:txBody>
      </p:sp>
      <p:sp>
        <p:nvSpPr>
          <p:cNvPr id="17" name="TextBox 16"/>
          <p:cNvSpPr txBox="1"/>
          <p:nvPr/>
        </p:nvSpPr>
        <p:spPr>
          <a:xfrm rot="774072">
            <a:off x="4089091" y="5331016"/>
            <a:ext cx="1122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submucosa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0" y="5638800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ic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733800" y="6200775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ol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 rot="250146">
            <a:off x="5124450" y="6400800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mp&amp;g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90550" y="6155293"/>
            <a:ext cx="39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123950" y="4804304"/>
            <a:ext cx="152400" cy="76782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2925" y="4533900"/>
            <a:ext cx="11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mitotic figure</a:t>
            </a:r>
          </a:p>
        </p:txBody>
      </p:sp>
    </p:spTree>
    <p:extLst>
      <p:ext uri="{BB962C8B-B14F-4D97-AF65-F5344CB8AC3E}">
        <p14:creationId xmlns:p14="http://schemas.microsoft.com/office/powerpoint/2010/main" val="3750128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2"/>
              </a:rPr>
              <a:t>Slide 0060A_J: ileum, human, H&amp;E (+chrome alum?)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24624" r="1942" b="8618"/>
          <a:stretch/>
        </p:blipFill>
        <p:spPr bwMode="auto">
          <a:xfrm>
            <a:off x="133351" y="1714501"/>
            <a:ext cx="90106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418165">
            <a:off x="7487923" y="2164726"/>
            <a:ext cx="143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Peyer’s</a:t>
            </a:r>
            <a:r>
              <a:rPr lang="en-US" dirty="0"/>
              <a:t> patch</a:t>
            </a:r>
          </a:p>
        </p:txBody>
      </p:sp>
    </p:spTree>
    <p:extLst>
      <p:ext uri="{BB962C8B-B14F-4D97-AF65-F5344CB8AC3E}">
        <p14:creationId xmlns:p14="http://schemas.microsoft.com/office/powerpoint/2010/main" val="3750128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3"/>
              </a:rPr>
              <a:t>Slide 0032_J: ileum, monkey, H&amp;E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0533" r="1123" b="1505"/>
          <a:stretch/>
        </p:blipFill>
        <p:spPr bwMode="auto">
          <a:xfrm>
            <a:off x="0" y="733425"/>
            <a:ext cx="91440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11286" r="25076" b="8550"/>
          <a:stretch/>
        </p:blipFill>
        <p:spPr bwMode="auto">
          <a:xfrm>
            <a:off x="-1" y="3810000"/>
            <a:ext cx="2813937" cy="3048000"/>
          </a:xfrm>
          <a:prstGeom prst="rect">
            <a:avLst/>
          </a:prstGeom>
          <a:noFill/>
          <a:ln w="28575">
            <a:solidFill>
              <a:srgbClr val="08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90825" y="3108688"/>
            <a:ext cx="330842" cy="3584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Rectangle 2"/>
          <p:cNvSpPr/>
          <p:nvPr/>
        </p:nvSpPr>
        <p:spPr>
          <a:xfrm>
            <a:off x="3257549" y="5267324"/>
            <a:ext cx="568913" cy="619125"/>
          </a:xfrm>
          <a:prstGeom prst="rect">
            <a:avLst/>
          </a:prstGeom>
          <a:noFill/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" name="TextBox 3"/>
          <p:cNvSpPr txBox="1"/>
          <p:nvPr/>
        </p:nvSpPr>
        <p:spPr>
          <a:xfrm>
            <a:off x="457200" y="4876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lymphatic vessel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60153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lymphatic vessel</a:t>
            </a:r>
          </a:p>
        </p:txBody>
      </p:sp>
      <p:sp>
        <p:nvSpPr>
          <p:cNvPr id="9" name="TextBox 8"/>
          <p:cNvSpPr txBox="1"/>
          <p:nvPr/>
        </p:nvSpPr>
        <p:spPr>
          <a:xfrm rot="1690413">
            <a:off x="1445067" y="246697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lymphatic vessel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6575" y="5002857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6700" y="5962650"/>
            <a:ext cx="356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90825" y="1219200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ol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43225" y="1521023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ic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 rot="20868785">
            <a:off x="1711506" y="1225064"/>
            <a:ext cx="594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serosa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5461" y="1600200"/>
            <a:ext cx="90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submucosa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14750" y="3543300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villus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0400" y="3872299"/>
            <a:ext cx="57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crypts</a:t>
            </a:r>
          </a:p>
        </p:txBody>
      </p:sp>
      <p:sp>
        <p:nvSpPr>
          <p:cNvPr id="18" name="TextBox 17"/>
          <p:cNvSpPr txBox="1"/>
          <p:nvPr/>
        </p:nvSpPr>
        <p:spPr>
          <a:xfrm rot="21266257">
            <a:off x="4361505" y="1095922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mp&amp;g</a:t>
            </a:r>
            <a:endParaRPr lang="en-US" sz="1200" b="1" dirty="0"/>
          </a:p>
        </p:txBody>
      </p:sp>
      <p:cxnSp>
        <p:nvCxnSpPr>
          <p:cNvPr id="16" name="Straight Arrow Connector 15"/>
          <p:cNvCxnSpPr>
            <a:stCxn id="3" idx="1"/>
            <a:endCxn id="5123" idx="3"/>
          </p:cNvCxnSpPr>
          <p:nvPr/>
        </p:nvCxnSpPr>
        <p:spPr>
          <a:xfrm flipH="1" flipV="1">
            <a:off x="2813936" y="5334000"/>
            <a:ext cx="443613" cy="242887"/>
          </a:xfrm>
          <a:prstGeom prst="straightConnector1">
            <a:avLst/>
          </a:prstGeom>
          <a:ln w="28575">
            <a:solidFill>
              <a:srgbClr val="0808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" idx="3"/>
          </p:cNvCxnSpPr>
          <p:nvPr/>
        </p:nvCxnSpPr>
        <p:spPr>
          <a:xfrm>
            <a:off x="3121667" y="3287894"/>
            <a:ext cx="420338" cy="1411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128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3425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Slide 0096_J: duodenum, jejunum, ileum, human, H&amp;E</a:t>
            </a:r>
            <a:endParaRPr lang="en-US" sz="2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10670" r="1942" b="1504"/>
          <a:stretch/>
        </p:blipFill>
        <p:spPr bwMode="auto">
          <a:xfrm>
            <a:off x="133351" y="742951"/>
            <a:ext cx="901065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37532" y="152400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75532" y="37454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0332" y="60314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5926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3425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3"/>
              </a:rPr>
              <a:t>Slide 0096_J: duodenum, jejunum, ileum, human, H&amp;E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10533" r="817" b="1505"/>
          <a:stretch/>
        </p:blipFill>
        <p:spPr bwMode="auto">
          <a:xfrm>
            <a:off x="0" y="733425"/>
            <a:ext cx="91440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3808452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lymph nodule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4443" y="91440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3962400"/>
            <a:ext cx="39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486525" y="5057775"/>
            <a:ext cx="1771650" cy="802347"/>
          </a:xfrm>
          <a:custGeom>
            <a:avLst/>
            <a:gdLst>
              <a:gd name="connsiteX0" fmla="*/ 1609725 w 1771650"/>
              <a:gd name="connsiteY0" fmla="*/ 781050 h 802347"/>
              <a:gd name="connsiteX1" fmla="*/ 1562100 w 1771650"/>
              <a:gd name="connsiteY1" fmla="*/ 790575 h 802347"/>
              <a:gd name="connsiteX2" fmla="*/ 1533525 w 1771650"/>
              <a:gd name="connsiteY2" fmla="*/ 800100 h 802347"/>
              <a:gd name="connsiteX3" fmla="*/ 1419225 w 1771650"/>
              <a:gd name="connsiteY3" fmla="*/ 790575 h 802347"/>
              <a:gd name="connsiteX4" fmla="*/ 1304925 w 1771650"/>
              <a:gd name="connsiteY4" fmla="*/ 771525 h 802347"/>
              <a:gd name="connsiteX5" fmla="*/ 1038225 w 1771650"/>
              <a:gd name="connsiteY5" fmla="*/ 790575 h 802347"/>
              <a:gd name="connsiteX6" fmla="*/ 609600 w 1771650"/>
              <a:gd name="connsiteY6" fmla="*/ 771525 h 802347"/>
              <a:gd name="connsiteX7" fmla="*/ 561975 w 1771650"/>
              <a:gd name="connsiteY7" fmla="*/ 762000 h 802347"/>
              <a:gd name="connsiteX8" fmla="*/ 476250 w 1771650"/>
              <a:gd name="connsiteY8" fmla="*/ 742950 h 802347"/>
              <a:gd name="connsiteX9" fmla="*/ 133350 w 1771650"/>
              <a:gd name="connsiteY9" fmla="*/ 733425 h 802347"/>
              <a:gd name="connsiteX10" fmla="*/ 104775 w 1771650"/>
              <a:gd name="connsiteY10" fmla="*/ 704850 h 802347"/>
              <a:gd name="connsiteX11" fmla="*/ 85725 w 1771650"/>
              <a:gd name="connsiteY11" fmla="*/ 647700 h 802347"/>
              <a:gd name="connsiteX12" fmla="*/ 66675 w 1771650"/>
              <a:gd name="connsiteY12" fmla="*/ 619125 h 802347"/>
              <a:gd name="connsiteX13" fmla="*/ 66675 w 1771650"/>
              <a:gd name="connsiteY13" fmla="*/ 457200 h 802347"/>
              <a:gd name="connsiteX14" fmla="*/ 57150 w 1771650"/>
              <a:gd name="connsiteY14" fmla="*/ 352425 h 802347"/>
              <a:gd name="connsiteX15" fmla="*/ 28575 w 1771650"/>
              <a:gd name="connsiteY15" fmla="*/ 247650 h 802347"/>
              <a:gd name="connsiteX16" fmla="*/ 9525 w 1771650"/>
              <a:gd name="connsiteY16" fmla="*/ 114300 h 802347"/>
              <a:gd name="connsiteX17" fmla="*/ 0 w 1771650"/>
              <a:gd name="connsiteY17" fmla="*/ 76200 h 802347"/>
              <a:gd name="connsiteX18" fmla="*/ 9525 w 1771650"/>
              <a:gd name="connsiteY18" fmla="*/ 19050 h 802347"/>
              <a:gd name="connsiteX19" fmla="*/ 38100 w 1771650"/>
              <a:gd name="connsiteY19" fmla="*/ 0 h 802347"/>
              <a:gd name="connsiteX20" fmla="*/ 923925 w 1771650"/>
              <a:gd name="connsiteY20" fmla="*/ 9525 h 802347"/>
              <a:gd name="connsiteX21" fmla="*/ 1009650 w 1771650"/>
              <a:gd name="connsiteY21" fmla="*/ 38100 h 802347"/>
              <a:gd name="connsiteX22" fmla="*/ 1038225 w 1771650"/>
              <a:gd name="connsiteY22" fmla="*/ 47625 h 802347"/>
              <a:gd name="connsiteX23" fmla="*/ 1200150 w 1771650"/>
              <a:gd name="connsiteY23" fmla="*/ 38100 h 802347"/>
              <a:gd name="connsiteX24" fmla="*/ 1247775 w 1771650"/>
              <a:gd name="connsiteY24" fmla="*/ 28575 h 802347"/>
              <a:gd name="connsiteX25" fmla="*/ 1390650 w 1771650"/>
              <a:gd name="connsiteY25" fmla="*/ 19050 h 802347"/>
              <a:gd name="connsiteX26" fmla="*/ 1628775 w 1771650"/>
              <a:gd name="connsiteY26" fmla="*/ 38100 h 802347"/>
              <a:gd name="connsiteX27" fmla="*/ 1685925 w 1771650"/>
              <a:gd name="connsiteY27" fmla="*/ 57150 h 802347"/>
              <a:gd name="connsiteX28" fmla="*/ 1714500 w 1771650"/>
              <a:gd name="connsiteY28" fmla="*/ 66675 h 802347"/>
              <a:gd name="connsiteX29" fmla="*/ 1743075 w 1771650"/>
              <a:gd name="connsiteY29" fmla="*/ 76200 h 802347"/>
              <a:gd name="connsiteX30" fmla="*/ 1771650 w 1771650"/>
              <a:gd name="connsiteY30" fmla="*/ 133350 h 802347"/>
              <a:gd name="connsiteX31" fmla="*/ 1762125 w 1771650"/>
              <a:gd name="connsiteY31" fmla="*/ 409575 h 802347"/>
              <a:gd name="connsiteX32" fmla="*/ 1733550 w 1771650"/>
              <a:gd name="connsiteY32" fmla="*/ 514350 h 802347"/>
              <a:gd name="connsiteX33" fmla="*/ 1704975 w 1771650"/>
              <a:gd name="connsiteY33" fmla="*/ 619125 h 802347"/>
              <a:gd name="connsiteX34" fmla="*/ 1676400 w 1771650"/>
              <a:gd name="connsiteY34" fmla="*/ 704850 h 802347"/>
              <a:gd name="connsiteX35" fmla="*/ 1666875 w 1771650"/>
              <a:gd name="connsiteY35" fmla="*/ 733425 h 802347"/>
              <a:gd name="connsiteX36" fmla="*/ 1628775 w 1771650"/>
              <a:gd name="connsiteY36" fmla="*/ 790575 h 802347"/>
              <a:gd name="connsiteX37" fmla="*/ 1609725 w 1771650"/>
              <a:gd name="connsiteY37" fmla="*/ 781050 h 8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771650" h="802347">
                <a:moveTo>
                  <a:pt x="1609725" y="781050"/>
                </a:moveTo>
                <a:cubicBezTo>
                  <a:pt x="1598613" y="781050"/>
                  <a:pt x="1577806" y="786648"/>
                  <a:pt x="1562100" y="790575"/>
                </a:cubicBezTo>
                <a:cubicBezTo>
                  <a:pt x="1552360" y="793010"/>
                  <a:pt x="1543565" y="800100"/>
                  <a:pt x="1533525" y="800100"/>
                </a:cubicBezTo>
                <a:cubicBezTo>
                  <a:pt x="1495293" y="800100"/>
                  <a:pt x="1457325" y="793750"/>
                  <a:pt x="1419225" y="790575"/>
                </a:cubicBezTo>
                <a:cubicBezTo>
                  <a:pt x="1376186" y="776229"/>
                  <a:pt x="1363942" y="769930"/>
                  <a:pt x="1304925" y="771525"/>
                </a:cubicBezTo>
                <a:cubicBezTo>
                  <a:pt x="1215831" y="773933"/>
                  <a:pt x="1038225" y="790575"/>
                  <a:pt x="1038225" y="790575"/>
                </a:cubicBezTo>
                <a:cubicBezTo>
                  <a:pt x="895350" y="784225"/>
                  <a:pt x="749839" y="799573"/>
                  <a:pt x="609600" y="771525"/>
                </a:cubicBezTo>
                <a:cubicBezTo>
                  <a:pt x="593725" y="768350"/>
                  <a:pt x="577681" y="765927"/>
                  <a:pt x="561975" y="762000"/>
                </a:cubicBezTo>
                <a:cubicBezTo>
                  <a:pt x="516273" y="750575"/>
                  <a:pt x="541005" y="746034"/>
                  <a:pt x="476250" y="742950"/>
                </a:cubicBezTo>
                <a:cubicBezTo>
                  <a:pt x="362035" y="737511"/>
                  <a:pt x="247650" y="736600"/>
                  <a:pt x="133350" y="733425"/>
                </a:cubicBezTo>
                <a:cubicBezTo>
                  <a:pt x="123825" y="723900"/>
                  <a:pt x="111317" y="716625"/>
                  <a:pt x="104775" y="704850"/>
                </a:cubicBezTo>
                <a:cubicBezTo>
                  <a:pt x="95023" y="687297"/>
                  <a:pt x="96864" y="664408"/>
                  <a:pt x="85725" y="647700"/>
                </a:cubicBezTo>
                <a:lnTo>
                  <a:pt x="66675" y="619125"/>
                </a:lnTo>
                <a:cubicBezTo>
                  <a:pt x="43780" y="527546"/>
                  <a:pt x="66675" y="636193"/>
                  <a:pt x="66675" y="457200"/>
                </a:cubicBezTo>
                <a:cubicBezTo>
                  <a:pt x="66675" y="422131"/>
                  <a:pt x="62619" y="387065"/>
                  <a:pt x="57150" y="352425"/>
                </a:cubicBezTo>
                <a:cubicBezTo>
                  <a:pt x="25023" y="148953"/>
                  <a:pt x="50460" y="346134"/>
                  <a:pt x="28575" y="247650"/>
                </a:cubicBezTo>
                <a:cubicBezTo>
                  <a:pt x="16583" y="193688"/>
                  <a:pt x="19137" y="171972"/>
                  <a:pt x="9525" y="114300"/>
                </a:cubicBezTo>
                <a:cubicBezTo>
                  <a:pt x="7373" y="101387"/>
                  <a:pt x="3175" y="88900"/>
                  <a:pt x="0" y="76200"/>
                </a:cubicBezTo>
                <a:cubicBezTo>
                  <a:pt x="3175" y="57150"/>
                  <a:pt x="888" y="36324"/>
                  <a:pt x="9525" y="19050"/>
                </a:cubicBezTo>
                <a:cubicBezTo>
                  <a:pt x="14645" y="8811"/>
                  <a:pt x="26653" y="119"/>
                  <a:pt x="38100" y="0"/>
                </a:cubicBezTo>
                <a:lnTo>
                  <a:pt x="923925" y="9525"/>
                </a:lnTo>
                <a:lnTo>
                  <a:pt x="1009650" y="38100"/>
                </a:lnTo>
                <a:lnTo>
                  <a:pt x="1038225" y="47625"/>
                </a:lnTo>
                <a:cubicBezTo>
                  <a:pt x="1092200" y="44450"/>
                  <a:pt x="1146304" y="42995"/>
                  <a:pt x="1200150" y="38100"/>
                </a:cubicBezTo>
                <a:cubicBezTo>
                  <a:pt x="1216273" y="36634"/>
                  <a:pt x="1231666" y="30186"/>
                  <a:pt x="1247775" y="28575"/>
                </a:cubicBezTo>
                <a:cubicBezTo>
                  <a:pt x="1295269" y="23826"/>
                  <a:pt x="1343025" y="22225"/>
                  <a:pt x="1390650" y="19050"/>
                </a:cubicBezTo>
                <a:cubicBezTo>
                  <a:pt x="1404594" y="20046"/>
                  <a:pt x="1601113" y="33219"/>
                  <a:pt x="1628775" y="38100"/>
                </a:cubicBezTo>
                <a:cubicBezTo>
                  <a:pt x="1648550" y="41590"/>
                  <a:pt x="1666875" y="50800"/>
                  <a:pt x="1685925" y="57150"/>
                </a:cubicBezTo>
                <a:lnTo>
                  <a:pt x="1714500" y="66675"/>
                </a:lnTo>
                <a:lnTo>
                  <a:pt x="1743075" y="76200"/>
                </a:lnTo>
                <a:cubicBezTo>
                  <a:pt x="1752707" y="90647"/>
                  <a:pt x="1771650" y="113632"/>
                  <a:pt x="1771650" y="133350"/>
                </a:cubicBezTo>
                <a:cubicBezTo>
                  <a:pt x="1771650" y="225480"/>
                  <a:pt x="1767535" y="317604"/>
                  <a:pt x="1762125" y="409575"/>
                </a:cubicBezTo>
                <a:cubicBezTo>
                  <a:pt x="1758877" y="464786"/>
                  <a:pt x="1745049" y="456856"/>
                  <a:pt x="1733550" y="514350"/>
                </a:cubicBezTo>
                <a:cubicBezTo>
                  <a:pt x="1720087" y="581666"/>
                  <a:pt x="1729145" y="546616"/>
                  <a:pt x="1704975" y="619125"/>
                </a:cubicBezTo>
                <a:lnTo>
                  <a:pt x="1676400" y="704850"/>
                </a:lnTo>
                <a:cubicBezTo>
                  <a:pt x="1673225" y="714375"/>
                  <a:pt x="1672444" y="725071"/>
                  <a:pt x="1666875" y="733425"/>
                </a:cubicBezTo>
                <a:lnTo>
                  <a:pt x="1628775" y="790575"/>
                </a:lnTo>
                <a:cubicBezTo>
                  <a:pt x="1607964" y="821792"/>
                  <a:pt x="1620837" y="781050"/>
                  <a:pt x="1609725" y="78105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58333" y="38862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 cell (outlined)</a:t>
            </a:r>
          </a:p>
        </p:txBody>
      </p:sp>
      <p:pic>
        <p:nvPicPr>
          <p:cNvPr id="7172" name="Picture 4" descr="http://www.beta-glucan-13d.com/images/mcells-reduc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33425"/>
            <a:ext cx="38862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86025" y="3231757"/>
            <a:ext cx="685800" cy="576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8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3425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3"/>
              </a:rPr>
              <a:t>Slide 0303_J: colon, rat, H&amp;E</a:t>
            </a:r>
            <a:endParaRPr lang="en-US" sz="28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11081" r="1021" b="1504"/>
          <a:stretch/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0875" r="970" b="12928"/>
          <a:stretch/>
        </p:blipFill>
        <p:spPr bwMode="auto">
          <a:xfrm>
            <a:off x="5410200" y="4824254"/>
            <a:ext cx="3505200" cy="2033746"/>
          </a:xfrm>
          <a:prstGeom prst="rect">
            <a:avLst/>
          </a:prstGeom>
          <a:noFill/>
          <a:ln w="28575">
            <a:solidFill>
              <a:srgbClr val="08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38225" y="2847975"/>
            <a:ext cx="762000" cy="6817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24400" y="4311407"/>
            <a:ext cx="631286" cy="366277"/>
          </a:xfrm>
          <a:prstGeom prst="rect">
            <a:avLst/>
          </a:prstGeom>
          <a:noFill/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05400" y="2867025"/>
            <a:ext cx="90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submucosa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213360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ic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1600200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ol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 rot="1457977">
            <a:off x="3208417" y="1600200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mp&amp;g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 rot="20348831">
            <a:off x="1835134" y="6036464"/>
            <a:ext cx="57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crypts</a:t>
            </a:r>
          </a:p>
        </p:txBody>
      </p:sp>
      <p:sp>
        <p:nvSpPr>
          <p:cNvPr id="12" name="TextBox 11"/>
          <p:cNvSpPr txBox="1"/>
          <p:nvPr/>
        </p:nvSpPr>
        <p:spPr>
          <a:xfrm rot="20348831">
            <a:off x="1606534" y="4664864"/>
            <a:ext cx="57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crypts</a:t>
            </a:r>
          </a:p>
        </p:txBody>
      </p:sp>
      <p:sp>
        <p:nvSpPr>
          <p:cNvPr id="13" name="TextBox 12"/>
          <p:cNvSpPr txBox="1"/>
          <p:nvPr/>
        </p:nvSpPr>
        <p:spPr>
          <a:xfrm rot="20348831">
            <a:off x="2004538" y="6354787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mm</a:t>
            </a:r>
          </a:p>
        </p:txBody>
      </p:sp>
      <p:sp>
        <p:nvSpPr>
          <p:cNvPr id="14" name="TextBox 13"/>
          <p:cNvSpPr txBox="1"/>
          <p:nvPr/>
        </p:nvSpPr>
        <p:spPr>
          <a:xfrm rot="20348831">
            <a:off x="1254264" y="4426722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3454" y="6134100"/>
            <a:ext cx="57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crypts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75854" y="5410200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15638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10946" r="1020" b="1099"/>
          <a:stretch/>
        </p:blipFill>
        <p:spPr bwMode="auto">
          <a:xfrm>
            <a:off x="0" y="759023"/>
            <a:ext cx="9115425" cy="609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4"/>
              </a:rPr>
              <a:t>Slide VCU_106: Esophagus, human, H&amp;E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843864" y="5639723"/>
            <a:ext cx="609600" cy="5734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818154" y="3739664"/>
            <a:ext cx="17354" cy="1127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18154" y="414958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mucosa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3808512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sse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374825" y="4462046"/>
            <a:ext cx="33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lp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761004" y="4652546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703" y="3176587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066800"/>
            <a:ext cx="690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skel</a:t>
            </a:r>
            <a:r>
              <a:rPr lang="en-US" sz="1400" dirty="0"/>
              <a:t> 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67146" y="2664023"/>
            <a:ext cx="690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skel</a:t>
            </a:r>
            <a:r>
              <a:rPr lang="en-US" sz="1400" dirty="0"/>
              <a:t> m.</a:t>
            </a:r>
          </a:p>
        </p:txBody>
      </p:sp>
      <p:sp>
        <p:nvSpPr>
          <p:cNvPr id="8" name="TextBox 7"/>
          <p:cNvSpPr txBox="1"/>
          <p:nvPr/>
        </p:nvSpPr>
        <p:spPr>
          <a:xfrm rot="21322177">
            <a:off x="466334" y="2081188"/>
            <a:ext cx="2216420" cy="315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myenteric</a:t>
            </a:r>
            <a:r>
              <a:rPr lang="en-US" sz="1400" dirty="0"/>
              <a:t> plexus &amp; ganglia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5470446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ic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638800" y="6096000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ol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8941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0852" r="918" b="1098"/>
          <a:stretch/>
        </p:blipFill>
        <p:spPr bwMode="auto">
          <a:xfrm>
            <a:off x="-9525" y="752475"/>
            <a:ext cx="9153525" cy="610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3425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4"/>
              </a:rPr>
              <a:t>Slide 38548: colon, human, H&amp;E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 rot="19986111">
            <a:off x="1609981" y="4719042"/>
            <a:ext cx="676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mucosa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4178" y="5181600"/>
            <a:ext cx="90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submucosa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08468" y="419100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ic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4768627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ol</a:t>
            </a:r>
            <a:r>
              <a:rPr lang="en-US" sz="1200" b="1" dirty="0"/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 rot="19252706">
            <a:off x="4646014" y="5287396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mp&amp;g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5325" y="4062025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ic</a:t>
            </a:r>
            <a:endParaRPr lang="en-US"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2286000" y="4610302"/>
            <a:ext cx="438950" cy="294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10275" y="2704326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ol</a:t>
            </a:r>
            <a:r>
              <a:rPr lang="en-US" sz="1200" b="1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56385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slide 175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8497"/>
            <a:ext cx="8229600" cy="61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080774" y="76200"/>
            <a:ext cx="4982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cs typeface="+mn-cs"/>
                <a:hlinkClick r:id="rId3"/>
              </a:rPr>
              <a:t>Slide UMich_175, appendix, H&amp;E</a:t>
            </a:r>
            <a:endParaRPr lang="en-US" sz="2800" dirty="0">
              <a:cs typeface="+mn-cs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035675" y="1905000"/>
            <a:ext cx="1355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charset="0"/>
                <a:cs typeface="+mn-cs"/>
              </a:rPr>
              <a:t>debris in lumen </a:t>
            </a:r>
          </a:p>
          <a:p>
            <a:pPr algn="ctr">
              <a:defRPr/>
            </a:pPr>
            <a:r>
              <a:rPr lang="en-US" sz="1200" b="1" dirty="0">
                <a:latin typeface="Arial" charset="0"/>
                <a:cs typeface="+mn-cs"/>
              </a:rPr>
              <a:t>of appendix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H="1" flipV="1">
            <a:off x="5334000" y="1600200"/>
            <a:ext cx="771525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233737" y="3581400"/>
            <a:ext cx="1262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cs typeface="+mn-cs"/>
              </a:rPr>
              <a:t>epithelium and</a:t>
            </a:r>
          </a:p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cs typeface="+mn-cs"/>
              </a:rPr>
              <a:t>lamina </a:t>
            </a:r>
            <a:r>
              <a:rPr lang="en-US" sz="1200" b="1" dirty="0" err="1">
                <a:solidFill>
                  <a:schemeClr val="bg1"/>
                </a:solidFill>
                <a:latin typeface="Arial" charset="0"/>
                <a:cs typeface="+mn-cs"/>
              </a:rPr>
              <a:t>propria</a:t>
            </a:r>
            <a:endParaRPr lang="en-US" sz="12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276600" y="4221162"/>
            <a:ext cx="16049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 err="1">
                <a:solidFill>
                  <a:schemeClr val="bg1"/>
                </a:solidFill>
                <a:latin typeface="Arial" charset="0"/>
                <a:cs typeface="+mn-cs"/>
              </a:rPr>
              <a:t>muscularis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cs typeface="+mn-cs"/>
              </a:rPr>
              <a:t> mucosa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944687" y="4602162"/>
            <a:ext cx="23987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cs typeface="+mn-cs"/>
              </a:rPr>
              <a:t>Lymph nodule (in submucosa)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200400" y="5715000"/>
            <a:ext cx="15700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n-cs"/>
              </a:rPr>
              <a:t>muscularis externa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727325" y="5062538"/>
            <a:ext cx="1030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n-cs"/>
              </a:rPr>
              <a:t>submucosa</a:t>
            </a:r>
          </a:p>
        </p:txBody>
      </p:sp>
    </p:spTree>
    <p:extLst>
      <p:ext uri="{BB962C8B-B14F-4D97-AF65-F5344CB8AC3E}">
        <p14:creationId xmlns:p14="http://schemas.microsoft.com/office/powerpoint/2010/main" val="3177696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2800" b="1" dirty="0">
                <a:hlinkClick r:id="rId3"/>
              </a:rPr>
              <a:t>Slide 0093_J</a:t>
            </a:r>
            <a:r>
              <a:rPr lang="en-US" sz="2800" dirty="0">
                <a:hlinkClick r:id="rId3"/>
              </a:rPr>
              <a:t>: Rectum and Anal junction, mammal, H&amp;E </a:t>
            </a:r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10807" r="1123" b="1505"/>
          <a:stretch/>
        </p:blipFill>
        <p:spPr bwMode="auto">
          <a:xfrm>
            <a:off x="0" y="752475"/>
            <a:ext cx="912495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0465" r="38156" b="2257"/>
          <a:stretch/>
        </p:blipFill>
        <p:spPr bwMode="auto">
          <a:xfrm>
            <a:off x="2757488" y="4018944"/>
            <a:ext cx="2576512" cy="2791068"/>
          </a:xfrm>
          <a:prstGeom prst="rect">
            <a:avLst/>
          </a:prstGeom>
          <a:noFill/>
          <a:ln w="28575">
            <a:solidFill>
              <a:srgbClr val="08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2209800"/>
            <a:ext cx="685800" cy="7177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49358">
            <a:off x="1780403" y="6044140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apo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 rot="701849">
            <a:off x="1089194" y="4596066"/>
            <a:ext cx="547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hf&amp;sg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 rot="701849">
            <a:off x="648570" y="6360884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hf</a:t>
            </a:r>
            <a:endParaRPr lang="en-US" sz="1050" b="1" dirty="0"/>
          </a:p>
        </p:txBody>
      </p:sp>
      <p:sp>
        <p:nvSpPr>
          <p:cNvPr id="10" name="TextBox 9"/>
          <p:cNvSpPr txBox="1"/>
          <p:nvPr/>
        </p:nvSpPr>
        <p:spPr>
          <a:xfrm rot="701849">
            <a:off x="1357679" y="5939549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hf</a:t>
            </a:r>
            <a:endParaRPr lang="en-US" sz="1050" b="1" dirty="0"/>
          </a:p>
        </p:txBody>
      </p:sp>
      <p:sp>
        <p:nvSpPr>
          <p:cNvPr id="11" name="TextBox 10"/>
          <p:cNvSpPr txBox="1"/>
          <p:nvPr/>
        </p:nvSpPr>
        <p:spPr>
          <a:xfrm rot="1781167">
            <a:off x="1573081" y="4434141"/>
            <a:ext cx="547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hf&amp;sg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 rot="20450401">
            <a:off x="423665" y="4410058"/>
            <a:ext cx="452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sske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95675" y="5828526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2800" y="4856976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sse-nk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79620" y="4200525"/>
            <a:ext cx="386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sce</a:t>
            </a:r>
            <a:endParaRPr lang="en-US" sz="1200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35468" r="20735" b="8295"/>
          <a:stretch/>
        </p:blipFill>
        <p:spPr bwMode="auto">
          <a:xfrm>
            <a:off x="5410200" y="4018945"/>
            <a:ext cx="3701898" cy="27910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45594" y="1230739"/>
            <a:ext cx="421481" cy="464429"/>
          </a:xfrm>
          <a:prstGeom prst="rect">
            <a:avLst/>
          </a:prstGeom>
          <a:noFill/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396" y="1613397"/>
            <a:ext cx="816604" cy="6156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53200" y="4599801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ic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00825" y="4923651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ol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58000" y="4772025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mp&amp;g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553200" y="5438001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ias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413006" y="620000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eas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66264" y="685800"/>
            <a:ext cx="858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rectum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76400" y="68580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anus</a:t>
            </a:r>
          </a:p>
        </p:txBody>
      </p:sp>
      <p:sp>
        <p:nvSpPr>
          <p:cNvPr id="17" name="TextBox 16"/>
          <p:cNvSpPr txBox="1"/>
          <p:nvPr/>
        </p:nvSpPr>
        <p:spPr>
          <a:xfrm rot="19858438">
            <a:off x="3707532" y="3170574"/>
            <a:ext cx="118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fold of anal mucosa</a:t>
            </a:r>
          </a:p>
        </p:txBody>
      </p:sp>
    </p:spTree>
    <p:extLst>
      <p:ext uri="{BB962C8B-B14F-4D97-AF65-F5344CB8AC3E}">
        <p14:creationId xmlns:p14="http://schemas.microsoft.com/office/powerpoint/2010/main" val="334968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0439" r="1225" b="1099"/>
          <a:stretch/>
        </p:blipFill>
        <p:spPr bwMode="auto">
          <a:xfrm>
            <a:off x="0" y="723900"/>
            <a:ext cx="9115426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85725" y="0"/>
            <a:ext cx="92964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4"/>
              </a:rPr>
              <a:t>Slide UMich_155: gastro-esophageal junction, human, H&amp;E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200400" y="5257800"/>
            <a:ext cx="5334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74154" y="486209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sse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221748" y="4928771"/>
            <a:ext cx="33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lp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301873" y="4678115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2510" y="3096131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sm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2209800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ic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606811" y="4171950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ly</a:t>
            </a:r>
            <a:r>
              <a:rPr lang="en-US" sz="1600" dirty="0"/>
              <a:t> nodule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0400" y="4191000"/>
            <a:ext cx="151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cardiac glands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5702" y="5185946"/>
            <a:ext cx="1076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gastric pits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400" y="6400800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esophagus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343400" y="6400800"/>
            <a:ext cx="12783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118718" y="6400800"/>
            <a:ext cx="13864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69839" y="6400800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stomach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4000" y="1295400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ol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10439" r="817" b="1099"/>
          <a:stretch/>
        </p:blipFill>
        <p:spPr bwMode="auto">
          <a:xfrm>
            <a:off x="0" y="723900"/>
            <a:ext cx="91821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4"/>
              </a:rPr>
              <a:t>Slide UMich_156: stomach, fundus, human, H&amp;E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887084" y="48768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6957" y="5797034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0075" y="2486025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3429000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fundic</a:t>
            </a:r>
            <a:r>
              <a:rPr lang="en-US" dirty="0"/>
              <a:t> glands</a:t>
            </a:r>
          </a:p>
        </p:txBody>
      </p:sp>
      <p:sp>
        <p:nvSpPr>
          <p:cNvPr id="8" name="TextBox 7"/>
          <p:cNvSpPr txBox="1"/>
          <p:nvPr/>
        </p:nvSpPr>
        <p:spPr>
          <a:xfrm rot="1946287">
            <a:off x="8425752" y="2097473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muc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 rot="1458691">
            <a:off x="7319300" y="1798792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musc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772400" y="1444823"/>
            <a:ext cx="869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sub </a:t>
            </a:r>
            <a:r>
              <a:rPr lang="en-US" sz="1400" dirty="0" err="1"/>
              <a:t>muc</a:t>
            </a:r>
            <a:endParaRPr lang="en-US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8181975" y="1419225"/>
            <a:ext cx="247650" cy="95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915275" y="1257300"/>
            <a:ext cx="172068" cy="1636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8105775" y="1695450"/>
            <a:ext cx="9527" cy="257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0439" r="1020" b="1099"/>
          <a:stretch/>
        </p:blipFill>
        <p:spPr bwMode="auto">
          <a:xfrm>
            <a:off x="0" y="723900"/>
            <a:ext cx="91440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4"/>
              </a:rPr>
              <a:t>Slide VCU_113: stomach, corpus, H&amp;E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964799" y="28194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49074" y="206692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3751" y="5169746"/>
            <a:ext cx="90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mucosa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80347" y="3711059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submucosa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69611" y="1611868"/>
            <a:ext cx="788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serosa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9000" y="510540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glands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7294" y="595526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7150" y="4242971"/>
            <a:ext cx="1362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musc</a:t>
            </a:r>
            <a:r>
              <a:rPr lang="en-US" sz="1600" dirty="0"/>
              <a:t>. mucosa</a:t>
            </a:r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0577" r="918" b="1098"/>
          <a:stretch/>
        </p:blipFill>
        <p:spPr bwMode="auto">
          <a:xfrm>
            <a:off x="0" y="733424"/>
            <a:ext cx="9153525" cy="612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4"/>
              </a:rPr>
              <a:t>Slide VCU_113: stomach, corpus, H&amp;E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224670" y="3518713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7490" y="4402319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775" y="4955332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eec</a:t>
            </a:r>
            <a:endParaRPr lang="en-US" sz="1200" b="1" dirty="0"/>
          </a:p>
        </p:txBody>
      </p:sp>
      <p:cxnSp>
        <p:nvCxnSpPr>
          <p:cNvPr id="4" name="Straight Connector 3"/>
          <p:cNvCxnSpPr>
            <a:endCxn id="6" idx="2"/>
          </p:cNvCxnSpPr>
          <p:nvPr/>
        </p:nvCxnSpPr>
        <p:spPr>
          <a:xfrm flipH="1" flipV="1">
            <a:off x="355112" y="5232331"/>
            <a:ext cx="186394" cy="1332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293504">
            <a:off x="3745298" y="5439895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mnc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3700" y="5847112"/>
            <a:ext cx="1126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lamina </a:t>
            </a:r>
            <a:r>
              <a:rPr lang="en-US" sz="1200" b="1" dirty="0" err="1"/>
              <a:t>propria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 rot="4998678">
            <a:off x="7473239" y="5546595"/>
            <a:ext cx="92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neck region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6569" y="3301633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fundic</a:t>
            </a:r>
            <a:r>
              <a:rPr lang="en-US" sz="1200" b="1" dirty="0"/>
              <a:t> glands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1460" y="6324600"/>
            <a:ext cx="810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gastric pit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19400" y="1752600"/>
            <a:ext cx="1524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12532" y="1552221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mc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219201" y="1355088"/>
            <a:ext cx="1524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19201" y="1154289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plc</a:t>
            </a:r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t="10355" r="1326" b="1099"/>
          <a:stretch/>
        </p:blipFill>
        <p:spPr bwMode="auto">
          <a:xfrm>
            <a:off x="0" y="718066"/>
            <a:ext cx="9096375" cy="613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4"/>
              </a:rPr>
              <a:t>Slide 0080_J: stomach, pylorus, human, Mallory-azan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 rot="3369929">
            <a:off x="1627497" y="485352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pyloric glands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5160" y="333005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pits</a:t>
            </a:r>
          </a:p>
        </p:txBody>
      </p:sp>
      <p:sp>
        <p:nvSpPr>
          <p:cNvPr id="6" name="TextBox 5"/>
          <p:cNvSpPr txBox="1"/>
          <p:nvPr/>
        </p:nvSpPr>
        <p:spPr>
          <a:xfrm rot="2356087">
            <a:off x="3890013" y="277484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pyloric glands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5467929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pits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885362" y="4999077"/>
            <a:ext cx="2048838" cy="39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53327" y="4629745"/>
            <a:ext cx="60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ruga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2286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submucosa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1459468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38887" y="8382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ol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313860" y="902732"/>
            <a:ext cx="571502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00600" y="683657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myenteric</a:t>
            </a:r>
            <a:r>
              <a:rPr lang="en-US" dirty="0"/>
              <a:t> ganglia</a:t>
            </a:r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2"/>
              </a:rPr>
              <a:t>Slide 0081_J: pylorus &amp; duodenum, monkey, H&amp;E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12038" r="1941" b="3283"/>
          <a:stretch/>
        </p:blipFill>
        <p:spPr bwMode="auto">
          <a:xfrm>
            <a:off x="152401" y="838200"/>
            <a:ext cx="899160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3419475"/>
            <a:ext cx="87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pylorus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400633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duodenum</a:t>
            </a:r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3"/>
              </a:rPr>
              <a:t>Slide 0081_J: pylorus &amp; duodenum, monkey, H&amp;E</a:t>
            </a:r>
            <a:endParaRPr lang="en-US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0577" r="970" b="1511"/>
          <a:stretch/>
        </p:blipFill>
        <p:spPr bwMode="auto">
          <a:xfrm>
            <a:off x="0" y="761999"/>
            <a:ext cx="9144000" cy="60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633517">
            <a:off x="4521203" y="4761203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pits</a:t>
            </a:r>
          </a:p>
        </p:txBody>
      </p:sp>
      <p:sp>
        <p:nvSpPr>
          <p:cNvPr id="5" name="TextBox 4"/>
          <p:cNvSpPr txBox="1"/>
          <p:nvPr/>
        </p:nvSpPr>
        <p:spPr>
          <a:xfrm rot="19633517">
            <a:off x="2722027" y="365408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glands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8096" y="190500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</a:t>
            </a:r>
          </a:p>
        </p:txBody>
      </p:sp>
      <p:sp>
        <p:nvSpPr>
          <p:cNvPr id="4" name="Rectangle 3"/>
          <p:cNvSpPr/>
          <p:nvPr/>
        </p:nvSpPr>
        <p:spPr>
          <a:xfrm>
            <a:off x="3312914" y="3086100"/>
            <a:ext cx="649486" cy="4484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Microsoft Office PowerPoint</Application>
  <PresentationFormat>On-screen Show (4:3)</PresentationFormat>
  <Paragraphs>261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Slide UCinn_3788: Esophagus, human, Masson trichrome</vt:lpstr>
      <vt:lpstr>Slide VCU_106: Esophagus, human, H&amp;E</vt:lpstr>
      <vt:lpstr>Slide UMich_155: gastro-esophageal junction, human, H&amp;E</vt:lpstr>
      <vt:lpstr>Slide UMich_156: stomach, fundus, human, H&amp;E</vt:lpstr>
      <vt:lpstr>Slide VCU_113: stomach, corpus, H&amp;E</vt:lpstr>
      <vt:lpstr>Slide VCU_113: stomach, corpus, H&amp;E</vt:lpstr>
      <vt:lpstr>Slide 0080_J: stomach, pylorus, human, Mallory-azan</vt:lpstr>
      <vt:lpstr>Slide 0081_J: pylorus &amp; duodenum, monkey, H&amp;E</vt:lpstr>
      <vt:lpstr>Slide 0081_J: pylorus &amp; duodenum, monkey, H&amp;E</vt:lpstr>
      <vt:lpstr>Slide 0081_J: pylorus &amp; duodenum, monkey, H&amp;E</vt:lpstr>
      <vt:lpstr>Slide UMiss_092: duodenum, H&amp;E</vt:lpstr>
      <vt:lpstr>Slide 0010_J: duodenum, loris, AF-TB-reticulin (basement membranes stain BLACK)</vt:lpstr>
      <vt:lpstr>Slide UMiss_142: jejunum, H&amp;E</vt:lpstr>
      <vt:lpstr>Slide 0060A_J: ileum, human, H&amp;E (+chrome alum?)</vt:lpstr>
      <vt:lpstr>Slide 0060A_J: ileum, human, H&amp;E (+chrome alum?)</vt:lpstr>
      <vt:lpstr>Slide 0032_J: ileum, monkey, H&amp;E</vt:lpstr>
      <vt:lpstr>Slide 0096_J: duodenum, jejunum, ileum, human, H&amp;E</vt:lpstr>
      <vt:lpstr>Slide 0096_J: duodenum, jejunum, ileum, human, H&amp;E</vt:lpstr>
      <vt:lpstr>Slide 0303_J: colon, rat, H&amp;E</vt:lpstr>
      <vt:lpstr>Slide 38548: colon, human, H&amp;E</vt:lpstr>
      <vt:lpstr>PowerPoint Presentation</vt:lpstr>
      <vt:lpstr>Slide 0093_J: Rectum and Anal junction, mammal, H&amp;E </vt:lpstr>
    </vt:vector>
  </TitlesOfParts>
  <Company>Duke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 Matthew Velkey</dc:creator>
  <cp:lastModifiedBy>matt.velkey@duke.edu</cp:lastModifiedBy>
  <cp:revision>71</cp:revision>
  <dcterms:created xsi:type="dcterms:W3CDTF">2012-10-23T23:51:31Z</dcterms:created>
  <dcterms:modified xsi:type="dcterms:W3CDTF">2018-10-15T17:17:42Z</dcterms:modified>
</cp:coreProperties>
</file>