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8" r:id="rId2"/>
    <p:sldId id="277" r:id="rId3"/>
    <p:sldId id="256" r:id="rId4"/>
    <p:sldId id="257" r:id="rId5"/>
    <p:sldId id="259" r:id="rId6"/>
    <p:sldId id="258" r:id="rId7"/>
    <p:sldId id="260" r:id="rId8"/>
    <p:sldId id="282" r:id="rId9"/>
    <p:sldId id="261" r:id="rId10"/>
    <p:sldId id="280" r:id="rId11"/>
    <p:sldId id="283" r:id="rId12"/>
    <p:sldId id="262" r:id="rId13"/>
    <p:sldId id="281" r:id="rId14"/>
    <p:sldId id="279" r:id="rId15"/>
    <p:sldId id="264" r:id="rId16"/>
    <p:sldId id="266" r:id="rId17"/>
    <p:sldId id="268" r:id="rId18"/>
    <p:sldId id="273" r:id="rId19"/>
    <p:sldId id="265" r:id="rId20"/>
    <p:sldId id="267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27" autoAdjust="0"/>
  </p:normalViewPr>
  <p:slideViewPr>
    <p:cSldViewPr showGuides="1">
      <p:cViewPr varScale="1">
        <p:scale>
          <a:sx n="87" d="100"/>
          <a:sy n="87" d="100"/>
        </p:scale>
        <p:origin x="169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B6C72-5B3B-4C92-8B68-4538F5BD2EBB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CC147-F224-47C1-BFA0-6E03E434A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83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C=cortex	DCT=distal</a:t>
            </a:r>
            <a:r>
              <a:rPr lang="en-US" baseline="0" dirty="0"/>
              <a:t> convoluted tubule	</a:t>
            </a:r>
            <a:r>
              <a:rPr lang="en-US" dirty="0"/>
              <a:t>G=glomerulus 	M=medulla		P=papilla</a:t>
            </a:r>
          </a:p>
          <a:p>
            <a:r>
              <a:rPr lang="en-US" dirty="0"/>
              <a:t>PCT=proximal convoluted tubule		arrow=macula </a:t>
            </a:r>
            <a:r>
              <a:rPr lang="en-US" dirty="0" err="1"/>
              <a:t>densa</a:t>
            </a:r>
            <a:r>
              <a:rPr lang="en-US" dirty="0"/>
              <a:t> in a DCT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CC147-F224-47C1-BFA0-6E03E434AF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66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CT=collecting tubule		</a:t>
            </a:r>
            <a:r>
              <a:rPr lang="en-US" dirty="0"/>
              <a:t>DST=distal</a:t>
            </a:r>
            <a:r>
              <a:rPr lang="en-US" baseline="0" dirty="0"/>
              <a:t> straight tubule (ascending thick limb)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PCT=proximal convoluted tubule	PST=proximal straight tubule (descending thick limb)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CC147-F224-47C1-BFA0-6E03E434AF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80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a ‘lobule’ is defined by a medullary ray and all of</a:t>
            </a:r>
            <a:r>
              <a:rPr lang="en-US" baseline="0" dirty="0"/>
              <a:t> the nephrons that drain into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E3775-F447-4BE6-B99F-9AD9DC0247B7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901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Arrows</a:t>
            </a:r>
            <a:r>
              <a:rPr lang="en-US" baseline="0" dirty="0"/>
              <a:t> indicate openings of collecting ducts (of Bellini) in the renal calyx at the “area </a:t>
            </a:r>
            <a:r>
              <a:rPr lang="en-US" baseline="0" dirty="0" err="1"/>
              <a:t>cribrosa</a:t>
            </a:r>
            <a:r>
              <a:rPr lang="en-US" baseline="0" dirty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CC147-F224-47C1-BFA0-6E03E434AF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57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Art=</a:t>
            </a:r>
            <a:r>
              <a:rPr lang="en-US" dirty="0" err="1"/>
              <a:t>arcuate</a:t>
            </a:r>
            <a:r>
              <a:rPr lang="en-US" dirty="0"/>
              <a:t> artery (near </a:t>
            </a:r>
            <a:r>
              <a:rPr lang="en-US" dirty="0" err="1"/>
              <a:t>cortico</a:t>
            </a:r>
            <a:r>
              <a:rPr lang="en-US" dirty="0"/>
              <a:t>-medullary junction)	</a:t>
            </a:r>
            <a:r>
              <a:rPr lang="en-US" dirty="0" err="1"/>
              <a:t>ct</a:t>
            </a:r>
            <a:r>
              <a:rPr lang="en-US" dirty="0"/>
              <a:t>=collecting</a:t>
            </a:r>
            <a:r>
              <a:rPr lang="en-US" baseline="0" dirty="0"/>
              <a:t> tubule (aka collecting duct)	</a:t>
            </a:r>
          </a:p>
          <a:p>
            <a:r>
              <a:rPr lang="en-US" baseline="0" dirty="0" err="1"/>
              <a:t>dct</a:t>
            </a:r>
            <a:r>
              <a:rPr lang="en-US" baseline="0" dirty="0"/>
              <a:t>=distal convoluted tubule			</a:t>
            </a:r>
            <a:r>
              <a:rPr lang="en-US" baseline="0" dirty="0" err="1"/>
              <a:t>dst</a:t>
            </a:r>
            <a:r>
              <a:rPr lang="en-US" baseline="0" dirty="0"/>
              <a:t>=distal straight tubule (aka thick ascending limb)	</a:t>
            </a:r>
          </a:p>
          <a:p>
            <a:r>
              <a:rPr lang="en-US" baseline="0" dirty="0" err="1"/>
              <a:t>pct</a:t>
            </a:r>
            <a:r>
              <a:rPr lang="en-US" baseline="0" dirty="0"/>
              <a:t>=proximal convoluted tubule		</a:t>
            </a:r>
            <a:r>
              <a:rPr lang="en-US" baseline="0" dirty="0" err="1"/>
              <a:t>pst</a:t>
            </a:r>
            <a:r>
              <a:rPr lang="en-US" baseline="0" dirty="0"/>
              <a:t>-proximal straight tubule (aka thick descending limb)</a:t>
            </a:r>
          </a:p>
          <a:p>
            <a:r>
              <a:rPr lang="en-US" baseline="0" dirty="0" err="1"/>
              <a:t>pt</a:t>
            </a:r>
            <a:r>
              <a:rPr lang="en-US" baseline="0" dirty="0"/>
              <a:t> cap=peritubular capillary</a:t>
            </a:r>
          </a:p>
          <a:p>
            <a:r>
              <a:rPr lang="en-US" baseline="0" dirty="0"/>
              <a:t>Arrow=macula </a:t>
            </a:r>
            <a:r>
              <a:rPr lang="en-US" baseline="0" dirty="0" err="1"/>
              <a:t>densa</a:t>
            </a:r>
            <a:r>
              <a:rPr lang="en-US" baseline="0" dirty="0"/>
              <a:t> in a distal convoluted tubule</a:t>
            </a:r>
          </a:p>
          <a:p>
            <a:r>
              <a:rPr lang="en-US" baseline="0" dirty="0"/>
              <a:t>Note also the </a:t>
            </a:r>
            <a:r>
              <a:rPr lang="en-US" b="1" baseline="0" dirty="0"/>
              <a:t>peritubular capillaries </a:t>
            </a:r>
            <a:r>
              <a:rPr lang="en-US" baseline="0" dirty="0"/>
              <a:t>(with RBCs) surrounding all of the convoluted tubules.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CC147-F224-47C1-BFA0-6E03E434AF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45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Atl</a:t>
            </a:r>
            <a:r>
              <a:rPr lang="en-US" dirty="0"/>
              <a:t>=ascending thick limb	cd=collecting duct	</a:t>
            </a:r>
            <a:r>
              <a:rPr lang="en-US" dirty="0" err="1"/>
              <a:t>tl</a:t>
            </a:r>
            <a:r>
              <a:rPr lang="en-US" dirty="0"/>
              <a:t>=thin</a:t>
            </a:r>
            <a:r>
              <a:rPr lang="en-US" baseline="0" dirty="0"/>
              <a:t> limb (of </a:t>
            </a:r>
            <a:r>
              <a:rPr lang="en-US" baseline="0" dirty="0" err="1"/>
              <a:t>Henle’s</a:t>
            </a:r>
            <a:r>
              <a:rPr lang="en-US" baseline="0" dirty="0"/>
              <a:t> loop)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CC147-F224-47C1-BFA0-6E03E434AF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54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d=distal convoluted tubule		p=proximal convoluted tubule</a:t>
            </a:r>
          </a:p>
          <a:p>
            <a:endParaRPr lang="en-US" dirty="0"/>
          </a:p>
          <a:p>
            <a:r>
              <a:rPr lang="en-US" dirty="0"/>
              <a:t>Note that PAS stain reacts with glycoproteins associated</a:t>
            </a:r>
            <a:r>
              <a:rPr lang="en-US" baseline="0" dirty="0"/>
              <a:t> with </a:t>
            </a:r>
            <a:r>
              <a:rPr lang="en-US" b="1" baseline="0" dirty="0"/>
              <a:t>basement membranes</a:t>
            </a:r>
            <a:r>
              <a:rPr lang="en-US" b="0" baseline="0" dirty="0"/>
              <a:t> and </a:t>
            </a:r>
            <a:r>
              <a:rPr lang="en-US" b="1" baseline="0" dirty="0"/>
              <a:t>brush borders</a:t>
            </a:r>
            <a:r>
              <a:rPr lang="en-US" b="0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CC147-F224-47C1-BFA0-6E03E434AF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84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itla</a:t>
            </a:r>
            <a:r>
              <a:rPr lang="en-US" dirty="0"/>
              <a:t>=interlobular</a:t>
            </a:r>
            <a:r>
              <a:rPr lang="en-US" baseline="0" dirty="0"/>
              <a:t> artery	</a:t>
            </a:r>
            <a:r>
              <a:rPr lang="en-US" baseline="0" dirty="0" err="1"/>
              <a:t>itlv</a:t>
            </a:r>
            <a:r>
              <a:rPr lang="en-US" baseline="0" dirty="0"/>
              <a:t>=interlobular vein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CC147-F224-47C1-BFA0-6E03E434AF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3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cm=circularly oriented</a:t>
            </a:r>
            <a:r>
              <a:rPr lang="en-US" baseline="0" dirty="0"/>
              <a:t> smooth</a:t>
            </a:r>
            <a:r>
              <a:rPr lang="en-US" dirty="0"/>
              <a:t> muscle	lm=longitudinally-oriented</a:t>
            </a:r>
            <a:r>
              <a:rPr lang="en-US" baseline="0" dirty="0"/>
              <a:t> smooth muscle	</a:t>
            </a:r>
            <a:r>
              <a:rPr lang="en-US" baseline="0" dirty="0" err="1"/>
              <a:t>lp</a:t>
            </a:r>
            <a:r>
              <a:rPr lang="en-US" baseline="0" dirty="0"/>
              <a:t>=lamina </a:t>
            </a:r>
            <a:r>
              <a:rPr lang="en-US" baseline="0" dirty="0" err="1"/>
              <a:t>propria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Note that the muscle is roughly organized into an </a:t>
            </a:r>
            <a:r>
              <a:rPr lang="en-US" b="1" baseline="0" dirty="0"/>
              <a:t>inner longitudinal layer </a:t>
            </a:r>
            <a:r>
              <a:rPr lang="en-US" baseline="0" dirty="0"/>
              <a:t>and </a:t>
            </a:r>
            <a:r>
              <a:rPr lang="en-US" b="1" baseline="0" dirty="0"/>
              <a:t>outer circular layer</a:t>
            </a:r>
            <a:r>
              <a:rPr lang="en-US" baseline="0" dirty="0"/>
              <a:t>.  Farther down the ureter, and additional coat of longitudinal muscle is added </a:t>
            </a:r>
            <a:r>
              <a:rPr lang="en-US" b="1" baseline="0" dirty="0"/>
              <a:t>outside the circular layer</a:t>
            </a:r>
            <a:r>
              <a:rPr lang="en-US" baseline="0" dirty="0"/>
              <a:t>, so the 3 layers at that point are: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inner longitudinal muscle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middle circular muscle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outer longitudinal muscle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CC147-F224-47C1-BFA0-6E03E434AF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87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each</a:t>
            </a:r>
            <a:r>
              <a:rPr lang="en-US" baseline="0" dirty="0"/>
              <a:t> renal papilla drains a ‘lobe’ (i.e. all of the nephrons and collecting ducts that empty at the apex of the pyramid) of the kidney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E3775-F447-4BE6-B99F-9AD9DC0247B7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407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DCT=dista</a:t>
            </a:r>
            <a:r>
              <a:rPr lang="en-US" baseline="0" dirty="0"/>
              <a:t>l convoluted tubule	PCT=proximal convoluted tubule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CC147-F224-47C1-BFA0-6E03E434AF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3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E27F-E685-4F41-93E1-1FF85A4BD0FF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08F-6956-4FF9-926D-F9B79BEBD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55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E27F-E685-4F41-93E1-1FF85A4BD0FF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08F-6956-4FF9-926D-F9B79BEBD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6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E27F-E685-4F41-93E1-1FF85A4BD0FF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08F-6956-4FF9-926D-F9B79BEBD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9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E27F-E685-4F41-93E1-1FF85A4BD0FF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08F-6956-4FF9-926D-F9B79BEBD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7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E27F-E685-4F41-93E1-1FF85A4BD0FF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08F-6956-4FF9-926D-F9B79BEBD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74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E27F-E685-4F41-93E1-1FF85A4BD0FF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08F-6956-4FF9-926D-F9B79BEBD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1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E27F-E685-4F41-93E1-1FF85A4BD0FF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08F-6956-4FF9-926D-F9B79BEBD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3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E27F-E685-4F41-93E1-1FF85A4BD0FF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08F-6956-4FF9-926D-F9B79BEBD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3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E27F-E685-4F41-93E1-1FF85A4BD0FF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08F-6956-4FF9-926D-F9B79BEBD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7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E27F-E685-4F41-93E1-1FF85A4BD0FF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08F-6956-4FF9-926D-F9B79BEBD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4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E27F-E685-4F41-93E1-1FF85A4BD0FF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408F-6956-4FF9-926D-F9B79BEBD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2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0E27F-E685-4F41-93E1-1FF85A4BD0FF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408F-6956-4FF9-926D-F9B79BEBD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78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://aperio.duhs.duke.edu/DukeHistology/Urinary_System/0055_V.svs/view.apml?X=-0.00558758871645959&amp;Y=-0.0651183418306706&amp;zoom=6.25" TargetMode="External"/><Relationship Id="rId2" Type="http://schemas.openxmlformats.org/officeDocument/2006/relationships/hyperlink" Target="http://aperio.duhs.duke.edu/DukeHistology/Male_Reproductive_System/0089A_M%20Vas%20Deferens,%20Human,%20H&amp;E.svs/view.apml?X=0&amp;Y=0&amp;zoom=7.3879162028134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aperio.duhs.duke.edu/DukeHistology/Epithelium/0098_G.svs/view.apml?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aperio.duhs.duke.edu/DukeHistology/Epithelium/0098_G.svs/view.apml?X=-0.0906742180290806&amp;Y=-0.243820691495491&amp;zoom=50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Urinary_System/0040_V.svs/view.apml?X=-0.133844498031747&amp;Y=0.281423624627515&amp;zoom=4.6064122787783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aperio.duhs.duke.edu/DukeHistology/Urinary_System/0040_V.svs/view.apml?X=-0.139727956235555&amp;Y=0.321285726388869&amp;zoom=51.84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Urinary_System/0040_V.svs/view.apml?X=-0.133844498031747&amp;Y=0.281423624627515&amp;zoom=4.6064122787783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aperio.duhs.duke.edu/DukeHistology/Urinary_System/0040_V.svs/view.apml?X=-0.0158522888131862&amp;Y=-0.16385851187351&amp;zoom=20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Urinary_System/0049_V.svs/view.apml?X=-0.00191465051450453&amp;Y=-0.0202819438048982&amp;zoom=3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Urinary_System/0049_V.svs/view.apml?X=-0.0699173961471118&amp;Y=-0.230290032258867&amp;zoom=41.47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Urinary_System/0304_V.svs/view.apml?X=0.327326117750757&amp;Y=0.306873831431943&amp;zoom=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aperio.duhs.duke.edu/DukeHistology/Urinary_System/0304_V.svs/view.apml?X=0.326329884756766&amp;Y=0.350575499265125&amp;zoom=50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Urinary_System/0304_V.svs/view.apml?X=-0.281489387921971&amp;Y=0.29876008129245&amp;zoom=17.361111111111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Urinary_System/0055_V.svs/view.apml?X=-0.0237613346959759&amp;Y=-0.0743167537688086&amp;zoom=6.2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aperio.duhs.duke.edu/DukeHistology/Urinary_System/0055_V.svs/view.apml?X=-0.0455605997965085&amp;Y=-0.141915821367876&amp;zoom=50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Histology of the Urinary System </a:t>
            </a:r>
            <a:br>
              <a:rPr lang="en-US" dirty="0"/>
            </a:br>
            <a:r>
              <a:rPr lang="en-US" dirty="0"/>
              <a:t>Lab Orientation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19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Key Features of the Ureter</a:t>
            </a:r>
            <a:br>
              <a:rPr lang="en-US" dirty="0"/>
            </a:br>
            <a:r>
              <a:rPr lang="en-US" sz="2200" dirty="0"/>
              <a:t>(from Dr. </a:t>
            </a:r>
            <a:r>
              <a:rPr lang="en-US" sz="2200" dirty="0" err="1"/>
              <a:t>Carbrey’s</a:t>
            </a:r>
            <a:r>
              <a:rPr lang="en-US" sz="2200" dirty="0"/>
              <a:t> notes)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small lumen to wall thickness ratio compared to bladder</a:t>
            </a:r>
          </a:p>
          <a:p>
            <a:r>
              <a:rPr lang="en-US" dirty="0"/>
              <a:t>mucosa -</a:t>
            </a:r>
            <a:r>
              <a:rPr lang="en-US" b="1" dirty="0"/>
              <a:t> </a:t>
            </a:r>
            <a:r>
              <a:rPr lang="en-US" dirty="0"/>
              <a:t>transitional epithelium lines a star-shaped lumen, lam. prop.</a:t>
            </a:r>
          </a:p>
          <a:p>
            <a:r>
              <a:rPr lang="en-US" dirty="0" err="1"/>
              <a:t>muscularis</a:t>
            </a:r>
            <a:r>
              <a:rPr lang="en-US" dirty="0"/>
              <a:t> - 2 layers of sm. muscle – </a:t>
            </a:r>
            <a:r>
              <a:rPr lang="en-US" b="1" dirty="0"/>
              <a:t>inner</a:t>
            </a:r>
            <a:r>
              <a:rPr lang="en-US" dirty="0"/>
              <a:t> long., </a:t>
            </a:r>
            <a:r>
              <a:rPr lang="en-US" b="1" dirty="0"/>
              <a:t>outer</a:t>
            </a:r>
            <a:r>
              <a:rPr lang="en-US" dirty="0"/>
              <a:t> circum. (opposite of GI)</a:t>
            </a:r>
          </a:p>
          <a:p>
            <a:r>
              <a:rPr lang="en-US" dirty="0"/>
              <a:t>last 1/3 of ureter gains a 3</a:t>
            </a:r>
            <a:r>
              <a:rPr lang="en-US" baseline="30000" dirty="0"/>
              <a:t>rd</a:t>
            </a:r>
            <a:r>
              <a:rPr lang="en-US" dirty="0"/>
              <a:t> layer of s. muscle like bladder</a:t>
            </a:r>
          </a:p>
          <a:p>
            <a:r>
              <a:rPr lang="en-US" dirty="0"/>
              <a:t>adventitia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329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0" y="0"/>
            <a:ext cx="45720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  <a:hlinkClick r:id="rId2"/>
              </a:rPr>
              <a:t>Ductus Deferens</a:t>
            </a:r>
            <a:endParaRPr lang="en-US" sz="36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6" t="18221" r="12382" b="6093"/>
          <a:stretch/>
        </p:blipFill>
        <p:spPr bwMode="auto">
          <a:xfrm>
            <a:off x="0" y="1228964"/>
            <a:ext cx="4572000" cy="42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t="22005" r="13576" b="1607"/>
          <a:stretch/>
        </p:blipFill>
        <p:spPr bwMode="auto">
          <a:xfrm>
            <a:off x="4608653" y="1199062"/>
            <a:ext cx="4535347" cy="4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38713" r="4777" b="2213"/>
          <a:stretch/>
        </p:blipFill>
        <p:spPr bwMode="auto">
          <a:xfrm>
            <a:off x="6553200" y="4797546"/>
            <a:ext cx="2590800" cy="207106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27482" r="4500" b="3347"/>
          <a:stretch/>
        </p:blipFill>
        <p:spPr bwMode="auto">
          <a:xfrm>
            <a:off x="1981200" y="4827448"/>
            <a:ext cx="2590800" cy="205949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5698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/>
              <a:t>transitional </a:t>
            </a:r>
            <a:r>
              <a:rPr lang="en-US" sz="1600" dirty="0" err="1"/>
              <a:t>epith</a:t>
            </a:r>
            <a:r>
              <a:rPr lang="en-US" sz="1600" dirty="0"/>
              <a:t>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 err="1"/>
              <a:t>i.l</a:t>
            </a:r>
            <a:r>
              <a:rPr lang="en-US" sz="1600" dirty="0"/>
              <a:t>. / </a:t>
            </a:r>
            <a:r>
              <a:rPr lang="en-US" sz="1600" dirty="0" err="1"/>
              <a:t>o.c</a:t>
            </a:r>
            <a:r>
              <a:rPr lang="en-US" sz="1600" dirty="0"/>
              <a:t>. muscle (+</a:t>
            </a:r>
            <a:r>
              <a:rPr lang="en-US" sz="1600" dirty="0" err="1"/>
              <a:t>o.l</a:t>
            </a:r>
            <a:r>
              <a:rPr lang="en-US" sz="1600" dirty="0"/>
              <a:t>. m near bladder)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2600" y="558225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 err="1"/>
              <a:t>pseudostrat</a:t>
            </a:r>
            <a:r>
              <a:rPr lang="en-US" sz="1600" dirty="0"/>
              <a:t>. col. </a:t>
            </a:r>
            <a:r>
              <a:rPr lang="en-US" sz="1600" dirty="0" err="1"/>
              <a:t>epith</a:t>
            </a:r>
            <a:r>
              <a:rPr lang="en-US" sz="1600" dirty="0"/>
              <a:t>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 err="1"/>
              <a:t>i.l</a:t>
            </a:r>
            <a:r>
              <a:rPr lang="en-US" sz="1600" dirty="0"/>
              <a:t>. / </a:t>
            </a:r>
            <a:r>
              <a:rPr lang="en-US" sz="1600" dirty="0" err="1"/>
              <a:t>m.c.</a:t>
            </a:r>
            <a:r>
              <a:rPr lang="en-US" sz="1600" dirty="0"/>
              <a:t> / </a:t>
            </a:r>
            <a:r>
              <a:rPr lang="en-US" sz="1600" dirty="0" err="1"/>
              <a:t>o.l</a:t>
            </a:r>
            <a:r>
              <a:rPr lang="en-US" sz="1600" dirty="0"/>
              <a:t>. muscle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45720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  <a:hlinkClick r:id="rId7"/>
              </a:rPr>
              <a:t>Ureter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6350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>
                <a:hlinkClick r:id="rId2"/>
              </a:rPr>
              <a:t>Slide 98: bladder</a:t>
            </a:r>
            <a:endParaRPr lang="en-US" dirty="0"/>
          </a:p>
        </p:txBody>
      </p:sp>
      <p:pic>
        <p:nvPicPr>
          <p:cNvPr id="3" name="Snagit_PPTE6E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5"/>
          <a:stretch/>
        </p:blipFill>
        <p:spPr>
          <a:xfrm>
            <a:off x="0" y="773723"/>
            <a:ext cx="9144000" cy="60842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070" y="2390745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muscularis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4843046"/>
            <a:ext cx="1399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lamina </a:t>
            </a:r>
            <a:r>
              <a:rPr lang="en-US" sz="1600" dirty="0" err="1"/>
              <a:t>propria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 rot="17579906">
            <a:off x="6814516" y="3991028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epithelium</a:t>
            </a:r>
          </a:p>
        </p:txBody>
      </p:sp>
      <p:sp>
        <p:nvSpPr>
          <p:cNvPr id="7" name="Rectangle 6">
            <a:hlinkClick r:id="rId4"/>
          </p:cNvPr>
          <p:cNvSpPr/>
          <p:nvPr/>
        </p:nvSpPr>
        <p:spPr>
          <a:xfrm>
            <a:off x="6324600" y="2209800"/>
            <a:ext cx="2819400" cy="4648200"/>
          </a:xfrm>
          <a:prstGeom prst="rect">
            <a:avLst/>
          </a:prstGeom>
          <a:solidFill>
            <a:srgbClr val="4F81B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44850" y="914400"/>
            <a:ext cx="664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serosa</a:t>
            </a:r>
          </a:p>
        </p:txBody>
      </p:sp>
    </p:spTree>
    <p:extLst>
      <p:ext uri="{BB962C8B-B14F-4D97-AF65-F5344CB8AC3E}">
        <p14:creationId xmlns:p14="http://schemas.microsoft.com/office/powerpoint/2010/main" val="199948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Key Features of the Bladder</a:t>
            </a:r>
            <a:br>
              <a:rPr lang="en-US" dirty="0"/>
            </a:br>
            <a:r>
              <a:rPr lang="en-US" sz="2200" dirty="0"/>
              <a:t>(from Dr. </a:t>
            </a:r>
            <a:r>
              <a:rPr lang="en-US" sz="2200" dirty="0" err="1"/>
              <a:t>Carbrey’s</a:t>
            </a:r>
            <a:r>
              <a:rPr lang="en-US" sz="2200" dirty="0"/>
              <a:t> notes)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large lumen to wall thickness ratio compared to ureter</a:t>
            </a:r>
          </a:p>
          <a:p>
            <a:r>
              <a:rPr lang="en-US" dirty="0"/>
              <a:t>mucosa -</a:t>
            </a:r>
            <a:r>
              <a:rPr lang="en-US" b="1" dirty="0"/>
              <a:t> </a:t>
            </a:r>
            <a:r>
              <a:rPr lang="en-US" dirty="0"/>
              <a:t>transitional epithelium and lamina </a:t>
            </a:r>
            <a:r>
              <a:rPr lang="en-US" dirty="0" err="1"/>
              <a:t>propria</a:t>
            </a:r>
            <a:endParaRPr lang="en-US" dirty="0"/>
          </a:p>
          <a:p>
            <a:r>
              <a:rPr lang="en-US" dirty="0" err="1"/>
              <a:t>muscularis</a:t>
            </a:r>
            <a:r>
              <a:rPr lang="en-US" dirty="0"/>
              <a:t> - 3 layers of smooth muscle – 	inner longitudinal, middle circular, 		outer longitudinal</a:t>
            </a:r>
          </a:p>
          <a:p>
            <a:r>
              <a:rPr lang="en-US" dirty="0"/>
              <a:t>mostly adventitia (where against body wall) but some serosa (where projecting into pelvic cavity)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0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‘Extra’ slides</a:t>
            </a:r>
          </a:p>
        </p:txBody>
      </p:sp>
    </p:spTree>
    <p:extLst>
      <p:ext uri="{BB962C8B-B14F-4D97-AF65-F5344CB8AC3E}">
        <p14:creationId xmlns:p14="http://schemas.microsoft.com/office/powerpoint/2010/main" val="2400787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0"/>
            <a:ext cx="8302625" cy="6858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6445250" y="166688"/>
            <a:ext cx="1092200" cy="45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434138" y="635000"/>
            <a:ext cx="635000" cy="21272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V="1">
            <a:off x="7046913" y="758825"/>
            <a:ext cx="1227137" cy="777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8262938" y="457200"/>
            <a:ext cx="368300" cy="290513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 flipH="1" flipV="1">
            <a:off x="7526338" y="166688"/>
            <a:ext cx="1104900" cy="30162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6877050" y="1789113"/>
            <a:ext cx="19462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/>
              <a:t>Medullary Pyramid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 flipV="1">
            <a:off x="628650" y="5124450"/>
            <a:ext cx="1733550" cy="1905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V="1">
            <a:off x="2514600" y="4648200"/>
            <a:ext cx="1600200" cy="4572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>
            <a:off x="4286250" y="4610100"/>
            <a:ext cx="1847850" cy="17145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V="1">
            <a:off x="6242050" y="4152900"/>
            <a:ext cx="2444750" cy="5842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6359525" y="5037138"/>
            <a:ext cx="9396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/>
              <a:t>Cortex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1525176" y="398463"/>
            <a:ext cx="15295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Minor Calyx </a:t>
            </a:r>
            <a:r>
              <a:rPr lang="en-US" altLang="en-US" sz="1400"/>
              <a:t>of</a:t>
            </a:r>
          </a:p>
          <a:p>
            <a:pPr algn="ctr" eaLnBrk="1" hangingPunct="1"/>
            <a:r>
              <a:rPr lang="en-US" altLang="en-US" sz="1400"/>
              <a:t> the Renal Pelvis</a:t>
            </a:r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 flipV="1">
            <a:off x="3200400" y="425450"/>
            <a:ext cx="1549400" cy="323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7376817" y="2633663"/>
            <a:ext cx="9737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(Straight</a:t>
            </a:r>
          </a:p>
          <a:p>
            <a:pPr algn="ctr" eaLnBrk="1" hangingPunct="1"/>
            <a:r>
              <a:rPr lang="en-US" altLang="en-US" sz="1600"/>
              <a:t>Tubules)</a:t>
            </a: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6270871" y="5370513"/>
            <a:ext cx="20632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(Convoluted Tubules</a:t>
            </a:r>
          </a:p>
          <a:p>
            <a:pPr algn="ctr" eaLnBrk="1" hangingPunct="1"/>
            <a:r>
              <a:rPr lang="en-US" altLang="en-US" sz="1600"/>
              <a:t>+ Medulary Rays)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1889125" y="2160588"/>
            <a:ext cx="14913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/>
              <a:t>Vasa Recta</a:t>
            </a:r>
          </a:p>
        </p:txBody>
      </p:sp>
      <p:sp>
        <p:nvSpPr>
          <p:cNvPr id="5146" name="Line 26"/>
          <p:cNvSpPr>
            <a:spLocks noChangeShapeType="1"/>
          </p:cNvSpPr>
          <p:nvPr/>
        </p:nvSpPr>
        <p:spPr bwMode="auto">
          <a:xfrm>
            <a:off x="3771900" y="2571750"/>
            <a:ext cx="704850" cy="34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50" name="Line 30"/>
          <p:cNvSpPr>
            <a:spLocks noChangeShapeType="1"/>
          </p:cNvSpPr>
          <p:nvPr/>
        </p:nvSpPr>
        <p:spPr bwMode="auto">
          <a:xfrm flipH="1">
            <a:off x="3067050" y="2571750"/>
            <a:ext cx="7239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51" name="Line 31"/>
          <p:cNvSpPr>
            <a:spLocks noChangeShapeType="1"/>
          </p:cNvSpPr>
          <p:nvPr/>
        </p:nvSpPr>
        <p:spPr bwMode="auto">
          <a:xfrm flipV="1">
            <a:off x="3790950" y="2476500"/>
            <a:ext cx="76200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52" name="Text Box 32"/>
          <p:cNvSpPr txBox="1">
            <a:spLocks noChangeArrowheads="1"/>
          </p:cNvSpPr>
          <p:nvPr/>
        </p:nvSpPr>
        <p:spPr bwMode="auto">
          <a:xfrm>
            <a:off x="1433966" y="5741988"/>
            <a:ext cx="14754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/>
              <a:t>Artifacts</a:t>
            </a:r>
          </a:p>
          <a:p>
            <a:pPr algn="ctr" eaLnBrk="1" hangingPunct="1"/>
            <a:r>
              <a:rPr lang="en-US" altLang="en-US" sz="1600"/>
              <a:t>(Tissue Folds</a:t>
            </a:r>
            <a:r>
              <a:rPr lang="en-US" altLang="en-US" sz="1600" b="1"/>
              <a:t>)</a:t>
            </a:r>
          </a:p>
        </p:txBody>
      </p:sp>
      <p:sp>
        <p:nvSpPr>
          <p:cNvPr id="5153" name="Line 33"/>
          <p:cNvSpPr>
            <a:spLocks noChangeShapeType="1"/>
          </p:cNvSpPr>
          <p:nvPr/>
        </p:nvSpPr>
        <p:spPr bwMode="auto">
          <a:xfrm flipV="1">
            <a:off x="2838450" y="5543550"/>
            <a:ext cx="323850" cy="419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54" name="Line 34"/>
          <p:cNvSpPr>
            <a:spLocks noChangeShapeType="1"/>
          </p:cNvSpPr>
          <p:nvPr/>
        </p:nvSpPr>
        <p:spPr bwMode="auto">
          <a:xfrm>
            <a:off x="3028950" y="6381750"/>
            <a:ext cx="59055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 flipH="1" flipV="1">
            <a:off x="7308850" y="533400"/>
            <a:ext cx="217488" cy="1255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3098" name="Text Box 39"/>
          <p:cNvSpPr txBox="1">
            <a:spLocks noChangeArrowheads="1"/>
          </p:cNvSpPr>
          <p:nvPr/>
        </p:nvSpPr>
        <p:spPr bwMode="auto">
          <a:xfrm>
            <a:off x="1184275" y="3598863"/>
            <a:ext cx="1308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1056028" y="3417888"/>
            <a:ext cx="21948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/>
              <a:t>Cortico-Medullary</a:t>
            </a:r>
          </a:p>
          <a:p>
            <a:pPr algn="ctr" eaLnBrk="1" hangingPunct="1"/>
            <a:r>
              <a:rPr lang="en-US" altLang="en-US" sz="2000"/>
              <a:t>Junction</a:t>
            </a:r>
          </a:p>
        </p:txBody>
      </p:sp>
      <p:sp>
        <p:nvSpPr>
          <p:cNvPr id="5161" name="Line 41"/>
          <p:cNvSpPr>
            <a:spLocks noChangeShapeType="1"/>
          </p:cNvSpPr>
          <p:nvPr/>
        </p:nvSpPr>
        <p:spPr bwMode="auto">
          <a:xfrm>
            <a:off x="1905000" y="4305300"/>
            <a:ext cx="762000" cy="723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4118938" y="1284288"/>
            <a:ext cx="17903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/>
              <a:t>Papilla</a:t>
            </a:r>
          </a:p>
          <a:p>
            <a:pPr algn="ctr" eaLnBrk="1" hangingPunct="1"/>
            <a:r>
              <a:rPr lang="en-US" altLang="en-US" sz="1600"/>
              <a:t>(TIP OF Pyramid)</a:t>
            </a:r>
          </a:p>
        </p:txBody>
      </p:sp>
      <p:sp>
        <p:nvSpPr>
          <p:cNvPr id="5163" name="Line 43"/>
          <p:cNvSpPr>
            <a:spLocks noChangeShapeType="1"/>
          </p:cNvSpPr>
          <p:nvPr/>
        </p:nvSpPr>
        <p:spPr bwMode="auto">
          <a:xfrm flipH="1" flipV="1">
            <a:off x="4673600" y="609600"/>
            <a:ext cx="190500" cy="774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64" name="Line 44"/>
          <p:cNvSpPr>
            <a:spLocks noChangeShapeType="1"/>
          </p:cNvSpPr>
          <p:nvPr/>
        </p:nvSpPr>
        <p:spPr bwMode="auto">
          <a:xfrm flipH="1">
            <a:off x="609600" y="520700"/>
            <a:ext cx="3860800" cy="18288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5165" name="Line 45"/>
          <p:cNvSpPr>
            <a:spLocks noChangeShapeType="1"/>
          </p:cNvSpPr>
          <p:nvPr/>
        </p:nvSpPr>
        <p:spPr bwMode="auto">
          <a:xfrm>
            <a:off x="4699000" y="508000"/>
            <a:ext cx="4064000" cy="14605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/>
          </a:p>
        </p:txBody>
      </p:sp>
      <p:cxnSp>
        <p:nvCxnSpPr>
          <p:cNvPr id="48" name="Straight Arrow Connector 47"/>
          <p:cNvCxnSpPr/>
          <p:nvPr/>
        </p:nvCxnSpPr>
        <p:spPr>
          <a:xfrm rot="10800000" flipV="1">
            <a:off x="5876925" y="2200275"/>
            <a:ext cx="1219200" cy="3333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12" name="TextBox 39"/>
          <p:cNvSpPr txBox="1">
            <a:spLocks noChangeArrowheads="1"/>
          </p:cNvSpPr>
          <p:nvPr/>
        </p:nvSpPr>
        <p:spPr bwMode="auto">
          <a:xfrm>
            <a:off x="4782423" y="6462486"/>
            <a:ext cx="39805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dirty="0"/>
              <a:t>Slide 204—Human Kidney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rot="10800000" flipV="1">
            <a:off x="5705475" y="2314575"/>
            <a:ext cx="952500" cy="7905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16200000" flipV="1">
            <a:off x="6291262" y="2005013"/>
            <a:ext cx="352425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283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6641275" y="3867790"/>
            <a:ext cx="22194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u="sng" dirty="0"/>
              <a:t>Bowman’s Capsule: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6699250" y="3429000"/>
            <a:ext cx="1439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/>
              <a:t>glomerulus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 flipV="1">
            <a:off x="5327650" y="3011485"/>
            <a:ext cx="1313625" cy="5984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H="1" flipV="1">
            <a:off x="5905500" y="3609975"/>
            <a:ext cx="723900" cy="37147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7086600" y="4760912"/>
            <a:ext cx="15872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dirty="0"/>
              <a:t>(Parietal Layer)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4351910" y="708709"/>
            <a:ext cx="704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 dirty="0" err="1"/>
              <a:t>dct</a:t>
            </a:r>
            <a:endParaRPr lang="en-US" altLang="en-US" sz="1200" b="1" dirty="0"/>
          </a:p>
        </p:txBody>
      </p:sp>
      <p:pic>
        <p:nvPicPr>
          <p:cNvPr id="7190" name="Picture 22" descr="renal  corpusc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0725"/>
            <a:ext cx="18288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2" name="Line 24"/>
          <p:cNvSpPr>
            <a:spLocks noChangeShapeType="1"/>
          </p:cNvSpPr>
          <p:nvPr/>
        </p:nvSpPr>
        <p:spPr bwMode="auto">
          <a:xfrm>
            <a:off x="0" y="4522788"/>
            <a:ext cx="18573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 flipH="1">
            <a:off x="1809750" y="4514850"/>
            <a:ext cx="38100" cy="2343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2209800" y="6461125"/>
            <a:ext cx="1591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Vascular Pole</a:t>
            </a:r>
          </a:p>
        </p:txBody>
      </p:sp>
      <p:sp>
        <p:nvSpPr>
          <p:cNvPr id="7195" name="Line 27"/>
          <p:cNvSpPr>
            <a:spLocks noChangeShapeType="1"/>
          </p:cNvSpPr>
          <p:nvPr/>
        </p:nvSpPr>
        <p:spPr bwMode="auto">
          <a:xfrm flipH="1" flipV="1">
            <a:off x="1016000" y="6400800"/>
            <a:ext cx="1270000" cy="241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0" y="3868738"/>
            <a:ext cx="1454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Urinary Pole</a:t>
            </a:r>
          </a:p>
        </p:txBody>
      </p:sp>
      <p:sp>
        <p:nvSpPr>
          <p:cNvPr id="7197" name="Line 29"/>
          <p:cNvSpPr>
            <a:spLocks noChangeShapeType="1"/>
          </p:cNvSpPr>
          <p:nvPr/>
        </p:nvSpPr>
        <p:spPr bwMode="auto">
          <a:xfrm>
            <a:off x="333375" y="4179888"/>
            <a:ext cx="392113" cy="936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202" name="Line 34"/>
          <p:cNvSpPr>
            <a:spLocks noChangeShapeType="1"/>
          </p:cNvSpPr>
          <p:nvPr/>
        </p:nvSpPr>
        <p:spPr bwMode="auto">
          <a:xfrm flipH="1" flipV="1">
            <a:off x="5327650" y="3981449"/>
            <a:ext cx="1771856" cy="962026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6769100" y="5206425"/>
            <a:ext cx="19240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dirty="0"/>
              <a:t>(Visceral Layer =</a:t>
            </a:r>
          </a:p>
          <a:p>
            <a:pPr eaLnBrk="1" hangingPunct="1"/>
            <a:r>
              <a:rPr lang="en-US" altLang="en-US" sz="1600" dirty="0"/>
              <a:t>     </a:t>
            </a:r>
            <a:r>
              <a:rPr lang="en-US" altLang="en-US" sz="1600" dirty="0" err="1"/>
              <a:t>Podocytes</a:t>
            </a:r>
            <a:r>
              <a:rPr lang="en-US" altLang="en-US" sz="1600" dirty="0"/>
              <a:t>)</a:t>
            </a:r>
          </a:p>
        </p:txBody>
      </p:sp>
      <p:sp>
        <p:nvSpPr>
          <p:cNvPr id="7204" name="Line 36"/>
          <p:cNvSpPr>
            <a:spLocks noChangeShapeType="1"/>
          </p:cNvSpPr>
          <p:nvPr/>
        </p:nvSpPr>
        <p:spPr bwMode="auto">
          <a:xfrm flipH="1" flipV="1">
            <a:off x="5127625" y="3952874"/>
            <a:ext cx="1737016" cy="137477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7212" name="Text Box 44"/>
          <p:cNvSpPr txBox="1">
            <a:spLocks noChangeArrowheads="1"/>
          </p:cNvSpPr>
          <p:nvPr/>
        </p:nvSpPr>
        <p:spPr bwMode="auto">
          <a:xfrm>
            <a:off x="6621182" y="2876490"/>
            <a:ext cx="22942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 u="sng" dirty="0"/>
              <a:t>Renal Corpuscle: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934200" y="4383177"/>
            <a:ext cx="16209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dirty="0"/>
              <a:t>(Urinary Space)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5572127" y="3695702"/>
            <a:ext cx="1387473" cy="774787"/>
          </a:xfrm>
          <a:prstGeom prst="straightConnector1">
            <a:avLst/>
          </a:prstGeom>
          <a:ln w="19050">
            <a:solidFill>
              <a:schemeClr val="accent5">
                <a:lumMod val="1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83" name="TextBox 38"/>
          <p:cNvSpPr txBox="1">
            <a:spLocks noChangeArrowheads="1"/>
          </p:cNvSpPr>
          <p:nvPr/>
        </p:nvSpPr>
        <p:spPr bwMode="auto">
          <a:xfrm>
            <a:off x="709897" y="-27920"/>
            <a:ext cx="48622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/>
              <a:t>Slide 204 - </a:t>
            </a:r>
            <a:r>
              <a:rPr lang="en-US" altLang="en-US" sz="2800" dirty="0"/>
              <a:t>Cortical Labyrinth</a:t>
            </a:r>
          </a:p>
        </p:txBody>
      </p:sp>
      <p:sp>
        <p:nvSpPr>
          <p:cNvPr id="42" name="Line 12"/>
          <p:cNvSpPr>
            <a:spLocks noChangeShapeType="1"/>
          </p:cNvSpPr>
          <p:nvPr/>
        </p:nvSpPr>
        <p:spPr bwMode="auto">
          <a:xfrm flipH="1" flipV="1">
            <a:off x="4633910" y="2190750"/>
            <a:ext cx="1987271" cy="9238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" name="Line 12"/>
          <p:cNvSpPr>
            <a:spLocks noChangeShapeType="1"/>
          </p:cNvSpPr>
          <p:nvPr/>
        </p:nvSpPr>
        <p:spPr bwMode="auto">
          <a:xfrm flipH="1">
            <a:off x="6267449" y="3114644"/>
            <a:ext cx="376185" cy="8575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0" name="Text Box 18"/>
          <p:cNvSpPr txBox="1">
            <a:spLocks noChangeArrowheads="1"/>
          </p:cNvSpPr>
          <p:nvPr/>
        </p:nvSpPr>
        <p:spPr bwMode="auto">
          <a:xfrm>
            <a:off x="3819728" y="793013"/>
            <a:ext cx="704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 dirty="0" err="1"/>
              <a:t>dct</a:t>
            </a:r>
            <a:endParaRPr lang="en-US" altLang="en-US" sz="1200" b="1" dirty="0"/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3505200" y="1475601"/>
            <a:ext cx="704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 dirty="0" err="1"/>
              <a:t>dct</a:t>
            </a:r>
            <a:endParaRPr lang="en-US" altLang="en-US" sz="1200" b="1" dirty="0"/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2590800" y="1504785"/>
            <a:ext cx="704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 dirty="0" err="1"/>
              <a:t>pct</a:t>
            </a:r>
            <a:endParaRPr lang="en-US" altLang="en-US" sz="1200" b="1" dirty="0"/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2724150" y="637401"/>
            <a:ext cx="704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 dirty="0" err="1"/>
              <a:t>pct</a:t>
            </a:r>
            <a:endParaRPr lang="en-US" altLang="en-US" sz="1200" b="1" dirty="0"/>
          </a:p>
        </p:txBody>
      </p:sp>
      <p:sp>
        <p:nvSpPr>
          <p:cNvPr id="47" name="Text Box 18"/>
          <p:cNvSpPr txBox="1">
            <a:spLocks noChangeArrowheads="1"/>
          </p:cNvSpPr>
          <p:nvPr/>
        </p:nvSpPr>
        <p:spPr bwMode="auto">
          <a:xfrm>
            <a:off x="2438400" y="2323288"/>
            <a:ext cx="704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 b="1" dirty="0" err="1"/>
              <a:t>pct</a:t>
            </a:r>
            <a:endParaRPr lang="en-US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581014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" t="88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96925" y="-114300"/>
            <a:ext cx="14398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/>
              <a:t>Cortical</a:t>
            </a:r>
          </a:p>
          <a:p>
            <a:pPr algn="ctr" eaLnBrk="1" hangingPunct="1"/>
            <a:r>
              <a:rPr lang="en-US" altLang="en-US" sz="2400"/>
              <a:t>Labyrinth</a:t>
            </a: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>
            <a:off x="2505075" y="0"/>
            <a:ext cx="247650" cy="239077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813175" y="0"/>
            <a:ext cx="213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Medullary Ray</a:t>
            </a: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H="1" flipV="1">
            <a:off x="2809875" y="180975"/>
            <a:ext cx="1038225" cy="47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V="1">
            <a:off x="5943600" y="200025"/>
            <a:ext cx="2914650" cy="47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708296" y="3021013"/>
            <a:ext cx="10599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 b="1" dirty="0"/>
              <a:t>Renal</a:t>
            </a:r>
          </a:p>
          <a:p>
            <a:pPr algn="ctr" eaLnBrk="1" hangingPunct="1"/>
            <a:r>
              <a:rPr lang="en-US" altLang="en-US" sz="1400" b="1" dirty="0"/>
              <a:t>Corpuscle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1437461" y="1444823"/>
            <a:ext cx="5437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 dirty="0"/>
              <a:t>PCT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V="1">
            <a:off x="2133600" y="247650"/>
            <a:ext cx="523875" cy="28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 flipH="1" flipV="1">
            <a:off x="628650" y="266700"/>
            <a:ext cx="333375" cy="19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 rot="17016043">
            <a:off x="3386571" y="2751659"/>
            <a:ext cx="13087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 dirty="0"/>
              <a:t>PST (</a:t>
            </a:r>
            <a:r>
              <a:rPr lang="en-US" altLang="en-US" sz="1400" b="1" dirty="0" err="1"/>
              <a:t>dtl</a:t>
            </a:r>
            <a:r>
              <a:rPr lang="en-US" altLang="en-US" sz="1400" b="1" dirty="0"/>
              <a:t>)</a:t>
            </a: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4667423" y="2657725"/>
            <a:ext cx="4235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 b="1" dirty="0"/>
              <a:t>CT</a:t>
            </a:r>
          </a:p>
        </p:txBody>
      </p:sp>
      <p:sp>
        <p:nvSpPr>
          <p:cNvPr id="8222" name="Text Box 30"/>
          <p:cNvSpPr txBox="1">
            <a:spLocks noChangeArrowheads="1"/>
          </p:cNvSpPr>
          <p:nvPr/>
        </p:nvSpPr>
        <p:spPr bwMode="auto">
          <a:xfrm rot="17220755">
            <a:off x="2526433" y="2427454"/>
            <a:ext cx="9204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 b="1" dirty="0"/>
              <a:t>DST (</a:t>
            </a:r>
            <a:r>
              <a:rPr lang="en-US" altLang="en-US" sz="1400" b="1" dirty="0" err="1"/>
              <a:t>atl</a:t>
            </a:r>
            <a:r>
              <a:rPr lang="en-US" altLang="en-US" sz="1400" b="1" dirty="0"/>
              <a:t>)</a:t>
            </a:r>
          </a:p>
        </p:txBody>
      </p:sp>
      <p:sp>
        <p:nvSpPr>
          <p:cNvPr id="8226" name="Line 34"/>
          <p:cNvSpPr>
            <a:spLocks noChangeShapeType="1"/>
          </p:cNvSpPr>
          <p:nvPr/>
        </p:nvSpPr>
        <p:spPr bwMode="auto">
          <a:xfrm flipH="1">
            <a:off x="2305050" y="2419350"/>
            <a:ext cx="200025" cy="43148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27"/>
          <p:cNvSpPr txBox="1">
            <a:spLocks noChangeArrowheads="1"/>
          </p:cNvSpPr>
          <p:nvPr/>
        </p:nvSpPr>
        <p:spPr bwMode="auto">
          <a:xfrm>
            <a:off x="7170738" y="6313488"/>
            <a:ext cx="1946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/>
              <a:t>Slide 204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 rot="17016043">
            <a:off x="6583260" y="4821014"/>
            <a:ext cx="13087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 dirty="0"/>
              <a:t>PST (</a:t>
            </a:r>
            <a:r>
              <a:rPr lang="en-US" altLang="en-US" sz="1400" b="1" dirty="0" err="1"/>
              <a:t>dtl</a:t>
            </a:r>
            <a:r>
              <a:rPr lang="en-US" altLang="en-US" sz="1400" b="1" dirty="0"/>
              <a:t>)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 rot="16766035">
            <a:off x="7694535" y="3683129"/>
            <a:ext cx="9204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 b="1" dirty="0"/>
              <a:t>DST (</a:t>
            </a:r>
            <a:r>
              <a:rPr lang="en-US" altLang="en-US" sz="1400" b="1" dirty="0" err="1"/>
              <a:t>atl</a:t>
            </a:r>
            <a:r>
              <a:rPr lang="en-US" altLang="en-US" sz="1400" b="1" dirty="0"/>
              <a:t>)</a:t>
            </a: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 rot="17016043">
            <a:off x="5976346" y="4023545"/>
            <a:ext cx="13087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 dirty="0"/>
              <a:t>PST (</a:t>
            </a:r>
            <a:r>
              <a:rPr lang="en-US" altLang="en-US" sz="1400" b="1" dirty="0" err="1"/>
              <a:t>dtl</a:t>
            </a:r>
            <a:r>
              <a:rPr lang="en-US" altLang="en-US" sz="1400" b="1" dirty="0"/>
              <a:t>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 rot="17016043">
            <a:off x="4757146" y="4175945"/>
            <a:ext cx="13087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 dirty="0"/>
              <a:t>PST (</a:t>
            </a:r>
            <a:r>
              <a:rPr lang="en-US" altLang="en-US" sz="1400" b="1" dirty="0" err="1"/>
              <a:t>dtl</a:t>
            </a:r>
            <a:r>
              <a:rPr lang="en-US" altLang="en-US" sz="1400" b="1" dirty="0"/>
              <a:t>)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 rot="17195193">
            <a:off x="6015421" y="1348090"/>
            <a:ext cx="9204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 b="1" dirty="0"/>
              <a:t>DST (</a:t>
            </a:r>
            <a:r>
              <a:rPr lang="en-US" altLang="en-US" sz="1400" b="1" dirty="0" err="1"/>
              <a:t>atl</a:t>
            </a:r>
            <a:r>
              <a:rPr lang="en-US" altLang="en-US" sz="1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1501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Line 5"/>
          <p:cNvSpPr>
            <a:spLocks noChangeShapeType="1"/>
          </p:cNvSpPr>
          <p:nvPr/>
        </p:nvSpPr>
        <p:spPr bwMode="auto">
          <a:xfrm flipV="1">
            <a:off x="0" y="0"/>
            <a:ext cx="8064500" cy="22733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571500" y="317500"/>
            <a:ext cx="14351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Cortico-Medullary Junction</a:t>
            </a: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1803400" y="965200"/>
            <a:ext cx="990600" cy="469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V="1">
            <a:off x="1143000" y="3822700"/>
            <a:ext cx="838200" cy="25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V="1">
            <a:off x="3086100" y="3479800"/>
            <a:ext cx="673100" cy="139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0" y="4725988"/>
            <a:ext cx="213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Medullary Ray</a:t>
            </a: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flipV="1">
            <a:off x="1206500" y="4013200"/>
            <a:ext cx="241300" cy="736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4124325" y="3417888"/>
            <a:ext cx="2606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Interlobular Artery</a:t>
            </a:r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 flipV="1">
            <a:off x="6680200" y="3657600"/>
            <a:ext cx="723900" cy="2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4251325" y="3824288"/>
            <a:ext cx="240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Interlobular Vein</a:t>
            </a:r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 flipH="1">
            <a:off x="3327400" y="4089400"/>
            <a:ext cx="977900" cy="1308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auto">
          <a:xfrm flipV="1">
            <a:off x="6616700" y="3835400"/>
            <a:ext cx="105410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6902450" y="1293813"/>
            <a:ext cx="224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Arcuate Artery</a:t>
            </a:r>
          </a:p>
        </p:txBody>
      </p:sp>
      <p:sp>
        <p:nvSpPr>
          <p:cNvPr id="17429" name="Line 21"/>
          <p:cNvSpPr>
            <a:spLocks noChangeShapeType="1"/>
          </p:cNvSpPr>
          <p:nvPr/>
        </p:nvSpPr>
        <p:spPr bwMode="auto">
          <a:xfrm flipV="1">
            <a:off x="7886700" y="228600"/>
            <a:ext cx="50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0" name="Line 22"/>
          <p:cNvSpPr>
            <a:spLocks noChangeShapeType="1"/>
          </p:cNvSpPr>
          <p:nvPr/>
        </p:nvSpPr>
        <p:spPr bwMode="auto">
          <a:xfrm flipH="1" flipV="1">
            <a:off x="6400800" y="1295400"/>
            <a:ext cx="558800" cy="20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3514725" y="1931988"/>
            <a:ext cx="192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Arcuate Vein</a:t>
            </a:r>
          </a:p>
        </p:txBody>
      </p:sp>
      <p:sp>
        <p:nvSpPr>
          <p:cNvPr id="17432" name="Line 24"/>
          <p:cNvSpPr>
            <a:spLocks noChangeShapeType="1"/>
          </p:cNvSpPr>
          <p:nvPr/>
        </p:nvSpPr>
        <p:spPr bwMode="auto">
          <a:xfrm flipH="1" flipV="1">
            <a:off x="2273300" y="1955800"/>
            <a:ext cx="1270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3" name="Line 25"/>
          <p:cNvSpPr>
            <a:spLocks noChangeShapeType="1"/>
          </p:cNvSpPr>
          <p:nvPr/>
        </p:nvSpPr>
        <p:spPr bwMode="auto">
          <a:xfrm flipH="1" flipV="1">
            <a:off x="4019550" y="1590675"/>
            <a:ext cx="476250" cy="466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5" name="Line 27"/>
          <p:cNvSpPr>
            <a:spLocks noChangeShapeType="1"/>
          </p:cNvSpPr>
          <p:nvPr/>
        </p:nvSpPr>
        <p:spPr bwMode="auto">
          <a:xfrm flipH="1">
            <a:off x="2933700" y="3657600"/>
            <a:ext cx="12446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2451100" y="769938"/>
            <a:ext cx="1365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Vasa Recta</a:t>
            </a:r>
          </a:p>
        </p:txBody>
      </p:sp>
      <p:sp>
        <p:nvSpPr>
          <p:cNvPr id="17437" name="Line 29"/>
          <p:cNvSpPr>
            <a:spLocks noChangeShapeType="1"/>
          </p:cNvSpPr>
          <p:nvPr/>
        </p:nvSpPr>
        <p:spPr bwMode="auto">
          <a:xfrm flipH="1" flipV="1">
            <a:off x="2374900" y="393700"/>
            <a:ext cx="682625" cy="40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8" name="Line 30"/>
          <p:cNvSpPr>
            <a:spLocks noChangeShapeType="1"/>
          </p:cNvSpPr>
          <p:nvPr/>
        </p:nvSpPr>
        <p:spPr bwMode="auto">
          <a:xfrm flipV="1">
            <a:off x="3057525" y="471714"/>
            <a:ext cx="498475" cy="32838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rot="16200000" flipV="1">
            <a:off x="695325" y="3333750"/>
            <a:ext cx="4219575" cy="1895475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H="1">
            <a:off x="-1057275" y="3629025"/>
            <a:ext cx="4048125" cy="1704975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990725" y="5838825"/>
            <a:ext cx="1114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Lobule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057525" y="5962650"/>
            <a:ext cx="523875" cy="1254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10800000" flipV="1">
            <a:off x="1666875" y="6107113"/>
            <a:ext cx="371475" cy="79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6" name="TextBox 30"/>
          <p:cNvSpPr txBox="1">
            <a:spLocks noChangeArrowheads="1"/>
          </p:cNvSpPr>
          <p:nvPr/>
        </p:nvSpPr>
        <p:spPr bwMode="auto">
          <a:xfrm>
            <a:off x="4173191" y="6240689"/>
            <a:ext cx="49632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dirty="0"/>
              <a:t>Slide 204 – blood supply</a:t>
            </a:r>
          </a:p>
        </p:txBody>
      </p:sp>
    </p:spTree>
    <p:extLst>
      <p:ext uri="{BB962C8B-B14F-4D97-AF65-F5344CB8AC3E}">
        <p14:creationId xmlns:p14="http://schemas.microsoft.com/office/powerpoint/2010/main" val="4291820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t="8810" b="9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4572000" y="0"/>
            <a:ext cx="1066800" cy="24193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V="1">
            <a:off x="5715000" y="2133600"/>
            <a:ext cx="1924050" cy="2667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7734300" y="2247900"/>
            <a:ext cx="400050" cy="16383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8153400" y="3867150"/>
            <a:ext cx="990600" cy="8001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454400" y="239713"/>
            <a:ext cx="9156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/>
              <a:t>Cortex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975225" y="247650"/>
            <a:ext cx="1043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/>
              <a:t>Medulla</a:t>
            </a:r>
            <a:endParaRPr lang="en-US" altLang="en-US" sz="2000" b="1" dirty="0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790950" y="2133600"/>
            <a:ext cx="3048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591050" y="3048000"/>
            <a:ext cx="323850" cy="323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5600700" y="3752850"/>
            <a:ext cx="381000" cy="247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6400800" y="4686300"/>
            <a:ext cx="40005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7162800" y="5314950"/>
            <a:ext cx="457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3200400" y="1238250"/>
            <a:ext cx="36195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2476500" y="571500"/>
            <a:ext cx="24765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2419350" y="114300"/>
            <a:ext cx="9525" cy="266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 rot="19954779">
            <a:off x="4819734" y="5220219"/>
            <a:ext cx="1576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/>
              <a:t>Medullary Ray</a:t>
            </a:r>
          </a:p>
          <a:p>
            <a:pPr algn="ctr" eaLnBrk="1" hangingPunct="1"/>
            <a:r>
              <a:rPr lang="en-US" altLang="en-US" sz="1200" b="1" dirty="0"/>
              <a:t>(Straight Tubules)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 rot="20339844">
            <a:off x="3256637" y="3607157"/>
            <a:ext cx="25923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/>
              <a:t>Cortical Labyrinth</a:t>
            </a:r>
          </a:p>
          <a:p>
            <a:pPr algn="ctr" eaLnBrk="1" hangingPunct="1"/>
            <a:r>
              <a:rPr lang="en-US" altLang="en-US" sz="1200" b="1" dirty="0"/>
              <a:t>(convoluted tubules &amp; glomeruli)</a:t>
            </a:r>
          </a:p>
        </p:txBody>
      </p:sp>
      <p:sp>
        <p:nvSpPr>
          <p:cNvPr id="6172" name="Line 28"/>
          <p:cNvSpPr>
            <a:spLocks noChangeShapeType="1"/>
          </p:cNvSpPr>
          <p:nvPr/>
        </p:nvSpPr>
        <p:spPr bwMode="auto">
          <a:xfrm flipH="1">
            <a:off x="0" y="1238250"/>
            <a:ext cx="6216650" cy="1657350"/>
          </a:xfrm>
          <a:prstGeom prst="line">
            <a:avLst/>
          </a:prstGeom>
          <a:noFill/>
          <a:ln w="5715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174" name="Line 30"/>
          <p:cNvSpPr>
            <a:spLocks noChangeShapeType="1"/>
          </p:cNvSpPr>
          <p:nvPr/>
        </p:nvSpPr>
        <p:spPr bwMode="auto">
          <a:xfrm flipH="1">
            <a:off x="215900" y="1581150"/>
            <a:ext cx="8051800" cy="2540000"/>
          </a:xfrm>
          <a:prstGeom prst="line">
            <a:avLst/>
          </a:prstGeom>
          <a:noFill/>
          <a:ln w="5715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708025" y="1343062"/>
            <a:ext cx="1774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dirty="0"/>
              <a:t>Kidney Lobule</a:t>
            </a:r>
          </a:p>
        </p:txBody>
      </p:sp>
      <p:sp>
        <p:nvSpPr>
          <p:cNvPr id="6178" name="Line 34"/>
          <p:cNvSpPr>
            <a:spLocks noChangeShapeType="1"/>
          </p:cNvSpPr>
          <p:nvPr/>
        </p:nvSpPr>
        <p:spPr bwMode="auto">
          <a:xfrm>
            <a:off x="1485900" y="1704975"/>
            <a:ext cx="895350" cy="1057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179" name="Line 35"/>
          <p:cNvSpPr>
            <a:spLocks noChangeShapeType="1"/>
          </p:cNvSpPr>
          <p:nvPr/>
        </p:nvSpPr>
        <p:spPr bwMode="auto">
          <a:xfrm flipH="1" flipV="1">
            <a:off x="2286000" y="2305050"/>
            <a:ext cx="247650" cy="1028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6180" name="Line 36"/>
          <p:cNvSpPr>
            <a:spLocks noChangeShapeType="1"/>
          </p:cNvSpPr>
          <p:nvPr/>
        </p:nvSpPr>
        <p:spPr bwMode="auto">
          <a:xfrm>
            <a:off x="2451100" y="3016250"/>
            <a:ext cx="88900" cy="349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36" name="Freeform 35"/>
          <p:cNvSpPr/>
          <p:nvPr/>
        </p:nvSpPr>
        <p:spPr>
          <a:xfrm>
            <a:off x="7004050" y="449263"/>
            <a:ext cx="1352550" cy="787400"/>
          </a:xfrm>
          <a:custGeom>
            <a:avLst/>
            <a:gdLst>
              <a:gd name="connsiteX0" fmla="*/ 1352550 w 1352550"/>
              <a:gd name="connsiteY0" fmla="*/ 8467 h 787400"/>
              <a:gd name="connsiteX1" fmla="*/ 946150 w 1352550"/>
              <a:gd name="connsiteY1" fmla="*/ 8467 h 787400"/>
              <a:gd name="connsiteX2" fmla="*/ 577850 w 1352550"/>
              <a:gd name="connsiteY2" fmla="*/ 59267 h 787400"/>
              <a:gd name="connsiteX3" fmla="*/ 336550 w 1352550"/>
              <a:gd name="connsiteY3" fmla="*/ 135467 h 787400"/>
              <a:gd name="connsiteX4" fmla="*/ 133350 w 1352550"/>
              <a:gd name="connsiteY4" fmla="*/ 262467 h 787400"/>
              <a:gd name="connsiteX5" fmla="*/ 44450 w 1352550"/>
              <a:gd name="connsiteY5" fmla="*/ 440267 h 787400"/>
              <a:gd name="connsiteX6" fmla="*/ 19050 w 1352550"/>
              <a:gd name="connsiteY6" fmla="*/ 579967 h 787400"/>
              <a:gd name="connsiteX7" fmla="*/ 158750 w 1352550"/>
              <a:gd name="connsiteY7" fmla="*/ 668867 h 787400"/>
              <a:gd name="connsiteX8" fmla="*/ 349250 w 1352550"/>
              <a:gd name="connsiteY8" fmla="*/ 783167 h 787400"/>
              <a:gd name="connsiteX9" fmla="*/ 793750 w 1352550"/>
              <a:gd name="connsiteY9" fmla="*/ 694267 h 787400"/>
              <a:gd name="connsiteX10" fmla="*/ 1047750 w 1352550"/>
              <a:gd name="connsiteY10" fmla="*/ 630767 h 787400"/>
              <a:gd name="connsiteX11" fmla="*/ 1187450 w 1352550"/>
              <a:gd name="connsiteY11" fmla="*/ 503767 h 787400"/>
              <a:gd name="connsiteX12" fmla="*/ 1212850 w 1352550"/>
              <a:gd name="connsiteY12" fmla="*/ 427567 h 787400"/>
              <a:gd name="connsiteX13" fmla="*/ 1212850 w 1352550"/>
              <a:gd name="connsiteY13" fmla="*/ 427567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52550" h="787400">
                <a:moveTo>
                  <a:pt x="1352550" y="8467"/>
                </a:moveTo>
                <a:cubicBezTo>
                  <a:pt x="1213908" y="4233"/>
                  <a:pt x="1075267" y="0"/>
                  <a:pt x="946150" y="8467"/>
                </a:cubicBezTo>
                <a:cubicBezTo>
                  <a:pt x="817033" y="16934"/>
                  <a:pt x="679450" y="38100"/>
                  <a:pt x="577850" y="59267"/>
                </a:cubicBezTo>
                <a:cubicBezTo>
                  <a:pt x="476250" y="80434"/>
                  <a:pt x="410633" y="101600"/>
                  <a:pt x="336550" y="135467"/>
                </a:cubicBezTo>
                <a:cubicBezTo>
                  <a:pt x="262467" y="169334"/>
                  <a:pt x="182033" y="211667"/>
                  <a:pt x="133350" y="262467"/>
                </a:cubicBezTo>
                <a:cubicBezTo>
                  <a:pt x="84667" y="313267"/>
                  <a:pt x="63500" y="387350"/>
                  <a:pt x="44450" y="440267"/>
                </a:cubicBezTo>
                <a:cubicBezTo>
                  <a:pt x="25400" y="493184"/>
                  <a:pt x="0" y="541867"/>
                  <a:pt x="19050" y="579967"/>
                </a:cubicBezTo>
                <a:cubicBezTo>
                  <a:pt x="38100" y="618067"/>
                  <a:pt x="103717" y="635000"/>
                  <a:pt x="158750" y="668867"/>
                </a:cubicBezTo>
                <a:cubicBezTo>
                  <a:pt x="213783" y="702734"/>
                  <a:pt x="243417" y="778934"/>
                  <a:pt x="349250" y="783167"/>
                </a:cubicBezTo>
                <a:cubicBezTo>
                  <a:pt x="455083" y="787400"/>
                  <a:pt x="677333" y="719667"/>
                  <a:pt x="793750" y="694267"/>
                </a:cubicBezTo>
                <a:cubicBezTo>
                  <a:pt x="910167" y="668867"/>
                  <a:pt x="982133" y="662517"/>
                  <a:pt x="1047750" y="630767"/>
                </a:cubicBezTo>
                <a:cubicBezTo>
                  <a:pt x="1113367" y="599017"/>
                  <a:pt x="1159933" y="537634"/>
                  <a:pt x="1187450" y="503767"/>
                </a:cubicBezTo>
                <a:cubicBezTo>
                  <a:pt x="1214967" y="469900"/>
                  <a:pt x="1212850" y="427567"/>
                  <a:pt x="1212850" y="427567"/>
                </a:cubicBezTo>
                <a:lnTo>
                  <a:pt x="1212850" y="427567"/>
                </a:lnTo>
              </a:path>
            </a:pathLst>
          </a:cu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213600" y="660400"/>
            <a:ext cx="9012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Medulla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251700" y="152400"/>
            <a:ext cx="7889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Cortex</a:t>
            </a:r>
          </a:p>
        </p:txBody>
      </p:sp>
      <p:sp>
        <p:nvSpPr>
          <p:cNvPr id="5158" name="TextBox 38"/>
          <p:cNvSpPr txBox="1">
            <a:spLocks noChangeArrowheads="1"/>
          </p:cNvSpPr>
          <p:nvPr/>
        </p:nvSpPr>
        <p:spPr bwMode="auto">
          <a:xfrm>
            <a:off x="6946900" y="6032500"/>
            <a:ext cx="16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dirty="0"/>
              <a:t>Slide 210-</a:t>
            </a:r>
          </a:p>
        </p:txBody>
      </p:sp>
      <p:sp>
        <p:nvSpPr>
          <p:cNvPr id="5159" name="TextBox 39"/>
          <p:cNvSpPr txBox="1">
            <a:spLocks noChangeArrowheads="1"/>
          </p:cNvSpPr>
          <p:nvPr/>
        </p:nvSpPr>
        <p:spPr bwMode="auto">
          <a:xfrm>
            <a:off x="6500813" y="6334125"/>
            <a:ext cx="2441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dirty="0"/>
              <a:t>Monkey Kidney</a:t>
            </a:r>
          </a:p>
        </p:txBody>
      </p:sp>
      <p:sp>
        <p:nvSpPr>
          <p:cNvPr id="5160" name="TextBox 39"/>
          <p:cNvSpPr txBox="1">
            <a:spLocks noChangeArrowheads="1"/>
          </p:cNvSpPr>
          <p:nvPr/>
        </p:nvSpPr>
        <p:spPr bwMode="auto">
          <a:xfrm>
            <a:off x="619125" y="0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880111" y="1152525"/>
            <a:ext cx="1165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900" b="1"/>
              <a:t>Cortico-Medullary</a:t>
            </a:r>
          </a:p>
          <a:p>
            <a:pPr algn="ctr" eaLnBrk="1" hangingPunct="1"/>
            <a:r>
              <a:rPr lang="en-US" altLang="en-US" sz="900" b="1"/>
              <a:t>Junction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rot="10800000">
            <a:off x="7629525" y="1209675"/>
            <a:ext cx="276225" cy="571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48032" y="4270448"/>
            <a:ext cx="896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glomeruli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981201" y="4516609"/>
            <a:ext cx="205302" cy="31173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186503" y="4516609"/>
            <a:ext cx="185019" cy="2533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086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kidney diagra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86338" cy="685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rot="10800000">
            <a:off x="2347850" y="2428875"/>
            <a:ext cx="504825" cy="161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2271650" y="2286000"/>
            <a:ext cx="581025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V="1">
            <a:off x="2638363" y="2909887"/>
            <a:ext cx="400050" cy="390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Box 19"/>
          <p:cNvSpPr txBox="1">
            <a:spLocks noChangeArrowheads="1"/>
          </p:cNvSpPr>
          <p:nvPr/>
        </p:nvSpPr>
        <p:spPr bwMode="auto">
          <a:xfrm>
            <a:off x="1109600" y="1352550"/>
            <a:ext cx="4445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/>
              <a:t>DCT</a:t>
            </a:r>
          </a:p>
        </p:txBody>
      </p:sp>
      <p:sp>
        <p:nvSpPr>
          <p:cNvPr id="4106" name="TextBox 20"/>
          <p:cNvSpPr txBox="1">
            <a:spLocks noChangeArrowheads="1"/>
          </p:cNvSpPr>
          <p:nvPr/>
        </p:nvSpPr>
        <p:spPr bwMode="auto">
          <a:xfrm>
            <a:off x="1090550" y="1600200"/>
            <a:ext cx="43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b="1"/>
              <a:t>PCT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10800000">
            <a:off x="1423925" y="1724025"/>
            <a:ext cx="142875" cy="9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>
            <a:off x="1442975" y="1476375"/>
            <a:ext cx="390525" cy="12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9" name="TextBox 37"/>
          <p:cNvSpPr txBox="1">
            <a:spLocks noChangeArrowheads="1"/>
          </p:cNvSpPr>
          <p:nvPr/>
        </p:nvSpPr>
        <p:spPr bwMode="auto">
          <a:xfrm>
            <a:off x="2814575" y="5124450"/>
            <a:ext cx="8778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/>
              <a:t>(Papillary Duct)</a:t>
            </a:r>
          </a:p>
        </p:txBody>
      </p:sp>
      <p:sp>
        <p:nvSpPr>
          <p:cNvPr id="4110" name="TextBox 14"/>
          <p:cNvSpPr txBox="1">
            <a:spLocks noChangeArrowheads="1"/>
          </p:cNvSpPr>
          <p:nvPr/>
        </p:nvSpPr>
        <p:spPr bwMode="auto">
          <a:xfrm>
            <a:off x="1652525" y="2228850"/>
            <a:ext cx="61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700" b="1"/>
              <a:t>Renal</a:t>
            </a:r>
          </a:p>
          <a:p>
            <a:pPr eaLnBrk="1" hangingPunct="1"/>
            <a:r>
              <a:rPr lang="en-US" altLang="en-US" sz="700" b="1"/>
              <a:t>Corpuscle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795400" y="2190750"/>
            <a:ext cx="171450" cy="381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27188" y="5581650"/>
            <a:ext cx="266700" cy="534988"/>
          </a:xfrm>
          <a:custGeom>
            <a:avLst/>
            <a:gdLst>
              <a:gd name="connsiteX0" fmla="*/ 230187 w 266700"/>
              <a:gd name="connsiteY0" fmla="*/ 76200 h 534988"/>
              <a:gd name="connsiteX1" fmla="*/ 239712 w 266700"/>
              <a:gd name="connsiteY1" fmla="*/ 419100 h 534988"/>
              <a:gd name="connsiteX2" fmla="*/ 68262 w 266700"/>
              <a:gd name="connsiteY2" fmla="*/ 476250 h 534988"/>
              <a:gd name="connsiteX3" fmla="*/ 11112 w 266700"/>
              <a:gd name="connsiteY3" fmla="*/ 66675 h 534988"/>
              <a:gd name="connsiteX4" fmla="*/ 1587 w 266700"/>
              <a:gd name="connsiteY4" fmla="*/ 76200 h 53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00" h="534988">
                <a:moveTo>
                  <a:pt x="230187" y="76200"/>
                </a:moveTo>
                <a:cubicBezTo>
                  <a:pt x="248443" y="214312"/>
                  <a:pt x="266700" y="352425"/>
                  <a:pt x="239712" y="419100"/>
                </a:cubicBezTo>
                <a:cubicBezTo>
                  <a:pt x="212725" y="485775"/>
                  <a:pt x="106362" y="534988"/>
                  <a:pt x="68262" y="476250"/>
                </a:cubicBezTo>
                <a:cubicBezTo>
                  <a:pt x="30162" y="417512"/>
                  <a:pt x="22225" y="133350"/>
                  <a:pt x="11112" y="66675"/>
                </a:cubicBezTo>
                <a:cubicBezTo>
                  <a:pt x="0" y="0"/>
                  <a:pt x="793" y="38100"/>
                  <a:pt x="1587" y="76200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2271651" y="6553200"/>
            <a:ext cx="342900" cy="31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4" name="TextBox 26"/>
          <p:cNvSpPr txBox="1">
            <a:spLocks noChangeArrowheads="1"/>
          </p:cNvSpPr>
          <p:nvPr/>
        </p:nvSpPr>
        <p:spPr bwMode="auto">
          <a:xfrm>
            <a:off x="2109725" y="6657975"/>
            <a:ext cx="68738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700" b="1"/>
              <a:t>Minor Calyx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86338" y="228600"/>
            <a:ext cx="4157662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Key Features of the Kidney</a:t>
            </a:r>
          </a:p>
          <a:p>
            <a:pPr algn="ctr"/>
            <a:r>
              <a:rPr lang="en-US" sz="1100" b="1" dirty="0"/>
              <a:t>(from Dr. </a:t>
            </a:r>
            <a:r>
              <a:rPr lang="en-US" sz="1100" b="1" dirty="0" err="1"/>
              <a:t>Carbrey’s</a:t>
            </a:r>
            <a:r>
              <a:rPr lang="en-US" sz="1100" b="1" dirty="0"/>
              <a:t> notes)</a:t>
            </a:r>
          </a:p>
          <a:p>
            <a:endParaRPr lang="en-US" sz="1100" b="1" dirty="0"/>
          </a:p>
          <a:p>
            <a:r>
              <a:rPr lang="en-US" sz="1100" b="1" dirty="0"/>
              <a:t>Kidney – </a:t>
            </a:r>
            <a:r>
              <a:rPr lang="en-US" sz="1100" dirty="0"/>
              <a:t>surrounded by CT capsule, no mesothelium</a:t>
            </a:r>
          </a:p>
          <a:p>
            <a:r>
              <a:rPr lang="en-US" sz="1100" dirty="0"/>
              <a:t>	</a:t>
            </a:r>
          </a:p>
          <a:p>
            <a:r>
              <a:rPr lang="en-US" sz="1100" b="1" dirty="0"/>
              <a:t>Cortex - </a:t>
            </a:r>
            <a:r>
              <a:rPr lang="en-US" sz="1100" dirty="0"/>
              <a:t>alternating medullary rays (CDs &amp; straight tubules) and cortical labyrinths (renal corpuscles, conv. tubules)		</a:t>
            </a:r>
          </a:p>
          <a:p>
            <a:r>
              <a:rPr lang="en-US" sz="1100" dirty="0"/>
              <a:t>can distinguish histologically: renal corpuscles , PCT, DCT, CD</a:t>
            </a:r>
          </a:p>
          <a:p>
            <a:pPr>
              <a:tabLst>
                <a:tab pos="463550" algn="l"/>
              </a:tabLst>
            </a:pPr>
            <a:r>
              <a:rPr lang="en-US" sz="1100" dirty="0"/>
              <a:t>	</a:t>
            </a:r>
            <a:r>
              <a:rPr lang="en-US" sz="1100" b="1" dirty="0"/>
              <a:t>renal corpuscles </a:t>
            </a:r>
            <a:r>
              <a:rPr lang="en-US" sz="1100" dirty="0"/>
              <a:t>– glomerulus and Bowman’s capsule</a:t>
            </a:r>
          </a:p>
          <a:p>
            <a:pPr>
              <a:tabLst>
                <a:tab pos="463550" algn="l"/>
              </a:tabLst>
            </a:pPr>
            <a:r>
              <a:rPr lang="en-US" sz="1100" dirty="0"/>
              <a:t>	</a:t>
            </a:r>
            <a:r>
              <a:rPr lang="en-US" sz="1100" b="1" dirty="0"/>
              <a:t>glomerulus </a:t>
            </a:r>
            <a:r>
              <a:rPr lang="en-US" sz="1100" dirty="0"/>
              <a:t>– capillaries</a:t>
            </a:r>
          </a:p>
          <a:p>
            <a:pPr>
              <a:tabLst>
                <a:tab pos="463550" algn="l"/>
                <a:tab pos="1662113" algn="l"/>
              </a:tabLst>
            </a:pPr>
            <a:r>
              <a:rPr lang="en-US" sz="1100" dirty="0"/>
              <a:t>	</a:t>
            </a:r>
            <a:r>
              <a:rPr lang="en-US" sz="1100" b="1" dirty="0"/>
              <a:t>Bowman’s capsule </a:t>
            </a:r>
            <a:r>
              <a:rPr lang="en-US" sz="1100" dirty="0"/>
              <a:t>– double-layered epithelial  structure that 		surrounds glomerulus</a:t>
            </a:r>
          </a:p>
          <a:p>
            <a:r>
              <a:rPr lang="en-US" sz="1100" b="1" dirty="0"/>
              <a:t>	</a:t>
            </a:r>
            <a:endParaRPr lang="en-US" sz="1100" dirty="0"/>
          </a:p>
          <a:p>
            <a:r>
              <a:rPr lang="en-US" sz="1100" b="1" dirty="0"/>
              <a:t>Medulla - </a:t>
            </a:r>
            <a:r>
              <a:rPr lang="en-US" sz="1100" dirty="0"/>
              <a:t>medullary pyramids bordered by renal columns</a:t>
            </a:r>
          </a:p>
          <a:p>
            <a:r>
              <a:rPr lang="en-US" sz="1100" dirty="0"/>
              <a:t>can see histologically: loop of </a:t>
            </a:r>
            <a:r>
              <a:rPr lang="en-US" sz="1100" dirty="0" err="1"/>
              <a:t>Henle</a:t>
            </a:r>
            <a:r>
              <a:rPr lang="en-US" sz="1100" dirty="0"/>
              <a:t>, thick </a:t>
            </a:r>
            <a:r>
              <a:rPr lang="en-US" sz="1100" dirty="0" err="1"/>
              <a:t>asc</a:t>
            </a:r>
            <a:r>
              <a:rPr lang="en-US" sz="1100" dirty="0"/>
              <a:t>. limb, CD, vasa  recta</a:t>
            </a:r>
          </a:p>
          <a:p>
            <a:r>
              <a:rPr lang="en-US" sz="1100" dirty="0"/>
              <a:t>	papillae with the area </a:t>
            </a:r>
            <a:r>
              <a:rPr lang="en-US" sz="1100" dirty="0" err="1"/>
              <a:t>cribosa</a:t>
            </a:r>
            <a:r>
              <a:rPr lang="en-US" sz="1100" dirty="0"/>
              <a:t> and ducts of Bellini (s. 	col. CD) projecting into the calyx (transitional </a:t>
            </a:r>
            <a:r>
              <a:rPr lang="en-US" sz="1100" dirty="0" err="1"/>
              <a:t>epi</a:t>
            </a:r>
            <a:r>
              <a:rPr lang="en-US" sz="1100" dirty="0"/>
              <a:t>)</a:t>
            </a:r>
          </a:p>
          <a:p>
            <a:r>
              <a:rPr lang="en-US" sz="1100" dirty="0"/>
              <a:t>	</a:t>
            </a:r>
          </a:p>
          <a:p>
            <a:r>
              <a:rPr lang="en-US" sz="1100" b="1" dirty="0"/>
              <a:t>Histology of Tubules:</a:t>
            </a:r>
            <a:endParaRPr lang="en-US" sz="1100" dirty="0"/>
          </a:p>
          <a:p>
            <a:pPr>
              <a:tabLst>
                <a:tab pos="344488" algn="l"/>
              </a:tabLst>
            </a:pPr>
            <a:r>
              <a:rPr lang="en-US" sz="1100" b="1" dirty="0"/>
              <a:t>PCT</a:t>
            </a:r>
            <a:r>
              <a:rPr lang="en-US" sz="1100" dirty="0"/>
              <a:t> – s. cub., microvilli and basal striations, dark staining, few nuclei 	in sections of cells, stellate or occluded lumen, most  numerous 	tubule in cortex, cortex only</a:t>
            </a:r>
          </a:p>
          <a:p>
            <a:endParaRPr lang="en-US" sz="1100" b="1"/>
          </a:p>
          <a:p>
            <a:r>
              <a:rPr lang="en-US" sz="1100" b="1"/>
              <a:t>Thick </a:t>
            </a:r>
            <a:r>
              <a:rPr lang="en-US" sz="1100" b="1" dirty="0"/>
              <a:t>desc. limb (aka prox. straight tubules) </a:t>
            </a:r>
            <a:r>
              <a:rPr lang="en-US" sz="1100" dirty="0"/>
              <a:t>– similar to PCT but in medullary rays and medulla.</a:t>
            </a:r>
            <a:endParaRPr lang="en-US" sz="1100" b="1" dirty="0"/>
          </a:p>
          <a:p>
            <a:pPr>
              <a:tabLst>
                <a:tab pos="344488" algn="l"/>
              </a:tabLst>
            </a:pPr>
            <a:endParaRPr lang="en-US" sz="1100" b="1" dirty="0"/>
          </a:p>
          <a:p>
            <a:pPr>
              <a:tabLst>
                <a:tab pos="344488" algn="l"/>
              </a:tabLst>
            </a:pPr>
            <a:r>
              <a:rPr lang="en-US" sz="1100" b="1" dirty="0"/>
              <a:t>DCT</a:t>
            </a:r>
            <a:r>
              <a:rPr lang="en-US" sz="1100" dirty="0"/>
              <a:t> – s. cub., less microvilli, more nuclei in section, pale staining, 	usually has an open lumen, cortex only</a:t>
            </a:r>
          </a:p>
          <a:p>
            <a:endParaRPr lang="en-US" sz="1100" dirty="0"/>
          </a:p>
          <a:p>
            <a:pPr>
              <a:tabLst>
                <a:tab pos="344488" algn="l"/>
              </a:tabLst>
            </a:pPr>
            <a:r>
              <a:rPr lang="en-US" sz="1100" b="1" dirty="0"/>
              <a:t>CD</a:t>
            </a:r>
            <a:r>
              <a:rPr lang="en-US" sz="1100" dirty="0"/>
              <a:t> – </a:t>
            </a:r>
            <a:r>
              <a:rPr lang="en-US" sz="1100" dirty="0" err="1"/>
              <a:t>s.cub</a:t>
            </a:r>
            <a:r>
              <a:rPr lang="en-US" sz="1100" dirty="0"/>
              <a:t>., no microvilli or basal striations, clear cell boundaries, 	nucleus in most sections of cells</a:t>
            </a:r>
          </a:p>
          <a:p>
            <a:endParaRPr lang="en-US" sz="1100" dirty="0"/>
          </a:p>
          <a:p>
            <a:pPr>
              <a:tabLst>
                <a:tab pos="344488" algn="l"/>
              </a:tabLst>
            </a:pPr>
            <a:r>
              <a:rPr lang="en-US" sz="1100" b="1" dirty="0"/>
              <a:t>thin segments of the loop of </a:t>
            </a:r>
            <a:r>
              <a:rPr lang="en-US" sz="1100" b="1" dirty="0" err="1"/>
              <a:t>Henle</a:t>
            </a:r>
            <a:r>
              <a:rPr lang="en-US" sz="1100" b="1" dirty="0"/>
              <a:t> </a:t>
            </a:r>
            <a:r>
              <a:rPr lang="en-US" sz="1100" dirty="0"/>
              <a:t>– s. sq. with rounder nuclei than 	vasa recta, medulla  only</a:t>
            </a:r>
          </a:p>
          <a:p>
            <a:endParaRPr lang="en-US" sz="1100" b="1" dirty="0"/>
          </a:p>
          <a:p>
            <a:pPr>
              <a:tabLst>
                <a:tab pos="285750" algn="l"/>
              </a:tabLst>
            </a:pPr>
            <a:r>
              <a:rPr lang="en-US" sz="1100" b="1" dirty="0"/>
              <a:t>Thick </a:t>
            </a:r>
            <a:r>
              <a:rPr lang="en-US" sz="1100" b="1" dirty="0" err="1"/>
              <a:t>asc</a:t>
            </a:r>
            <a:r>
              <a:rPr lang="en-US" sz="1100" b="1" dirty="0"/>
              <a:t>. Limb (aka distal straight tubules) </a:t>
            </a:r>
            <a:r>
              <a:rPr lang="en-US" sz="1100" dirty="0"/>
              <a:t>– s. cub., not every section of cell has nucleus, no clear cell boundaries</a:t>
            </a:r>
          </a:p>
        </p:txBody>
      </p:sp>
    </p:spTree>
    <p:extLst>
      <p:ext uri="{BB962C8B-B14F-4D97-AF65-F5344CB8AC3E}">
        <p14:creationId xmlns:p14="http://schemas.microsoft.com/office/powerpoint/2010/main" val="3533150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6226725" y="378023"/>
            <a:ext cx="402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 b="1" dirty="0"/>
              <a:t>bb</a:t>
            </a: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>
            <a:off x="5921374" y="646332"/>
            <a:ext cx="403225" cy="45698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580760" y="979519"/>
            <a:ext cx="453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 dirty="0" err="1"/>
              <a:t>bm</a:t>
            </a:r>
            <a:endParaRPr lang="en-US" altLang="en-US" sz="1400" b="1" dirty="0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6224588" y="1183481"/>
            <a:ext cx="404812" cy="801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2743200" y="2676598"/>
            <a:ext cx="453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 dirty="0"/>
              <a:t>md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6629400" y="3426023"/>
            <a:ext cx="10556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 dirty="0"/>
              <a:t>DCT</a:t>
            </a:r>
          </a:p>
        </p:txBody>
      </p:sp>
      <p:sp>
        <p:nvSpPr>
          <p:cNvPr id="7185" name="TextBox 16"/>
          <p:cNvSpPr txBox="1">
            <a:spLocks noChangeArrowheads="1"/>
          </p:cNvSpPr>
          <p:nvPr/>
        </p:nvSpPr>
        <p:spPr bwMode="auto">
          <a:xfrm>
            <a:off x="180975" y="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600"/>
          </a:p>
        </p:txBody>
      </p:sp>
      <p:sp>
        <p:nvSpPr>
          <p:cNvPr id="7186" name="TextBox 17"/>
          <p:cNvSpPr txBox="1">
            <a:spLocks noChangeArrowheads="1"/>
          </p:cNvSpPr>
          <p:nvPr/>
        </p:nvSpPr>
        <p:spPr bwMode="auto">
          <a:xfrm>
            <a:off x="0" y="0"/>
            <a:ext cx="37503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/>
              <a:t>Slide 210 - PAS Stain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2447150" y="2286000"/>
            <a:ext cx="10556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 dirty="0"/>
              <a:t>DCT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5423979" y="1069676"/>
            <a:ext cx="566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 dirty="0"/>
              <a:t>PCT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5867400" y="4569023"/>
            <a:ext cx="566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 dirty="0"/>
              <a:t>PCT</a:t>
            </a:r>
          </a:p>
        </p:txBody>
      </p:sp>
    </p:spTree>
    <p:extLst>
      <p:ext uri="{BB962C8B-B14F-4D97-AF65-F5344CB8AC3E}">
        <p14:creationId xmlns:p14="http://schemas.microsoft.com/office/powerpoint/2010/main" val="1871488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/>
          <a:srcRect l="235" t="7214"/>
          <a:stretch>
            <a:fillRect/>
          </a:stretch>
        </p:blipFill>
        <p:spPr bwMode="auto">
          <a:xfrm>
            <a:off x="0" y="0"/>
            <a:ext cx="9144000" cy="693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</p:pic>
      <p:cxnSp>
        <p:nvCxnSpPr>
          <p:cNvPr id="13315" name="AutoShape 12"/>
          <p:cNvCxnSpPr>
            <a:cxnSpLocks noChangeShapeType="1"/>
          </p:cNvCxnSpPr>
          <p:nvPr/>
        </p:nvCxnSpPr>
        <p:spPr bwMode="auto">
          <a:xfrm>
            <a:off x="4572000" y="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</p:cxnSp>
      <p:cxnSp>
        <p:nvCxnSpPr>
          <p:cNvPr id="13316" name="AutoShape 13"/>
          <p:cNvCxnSpPr>
            <a:cxnSpLocks noChangeShapeType="1"/>
          </p:cNvCxnSpPr>
          <p:nvPr/>
        </p:nvCxnSpPr>
        <p:spPr bwMode="auto">
          <a:xfrm>
            <a:off x="4572000" y="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</p:cxnSp>
      <p:sp>
        <p:nvSpPr>
          <p:cNvPr id="19475" name="Freeform 19"/>
          <p:cNvSpPr>
            <a:spLocks/>
          </p:cNvSpPr>
          <p:nvPr/>
        </p:nvSpPr>
        <p:spPr bwMode="auto">
          <a:xfrm>
            <a:off x="7759700" y="61913"/>
            <a:ext cx="766763" cy="814387"/>
          </a:xfrm>
          <a:custGeom>
            <a:avLst/>
            <a:gdLst>
              <a:gd name="T0" fmla="*/ 2147483647 w 483"/>
              <a:gd name="T1" fmla="*/ 2147483647 h 513"/>
              <a:gd name="T2" fmla="*/ 2147483647 w 483"/>
              <a:gd name="T3" fmla="*/ 2147483647 h 513"/>
              <a:gd name="T4" fmla="*/ 2147483647 w 483"/>
              <a:gd name="T5" fmla="*/ 2147483647 h 513"/>
              <a:gd name="T6" fmla="*/ 2147483647 w 483"/>
              <a:gd name="T7" fmla="*/ 2147483647 h 513"/>
              <a:gd name="T8" fmla="*/ 2147483647 w 483"/>
              <a:gd name="T9" fmla="*/ 2147483647 h 513"/>
              <a:gd name="T10" fmla="*/ 2147483647 w 483"/>
              <a:gd name="T11" fmla="*/ 2147483647 h 513"/>
              <a:gd name="T12" fmla="*/ 2147483647 w 483"/>
              <a:gd name="T13" fmla="*/ 2147483647 h 513"/>
              <a:gd name="T14" fmla="*/ 2147483647 w 483"/>
              <a:gd name="T15" fmla="*/ 2147483647 h 513"/>
              <a:gd name="T16" fmla="*/ 2147483647 w 483"/>
              <a:gd name="T17" fmla="*/ 2147483647 h 513"/>
              <a:gd name="T18" fmla="*/ 2147483647 w 483"/>
              <a:gd name="T19" fmla="*/ 2147483647 h 513"/>
              <a:gd name="T20" fmla="*/ 2147483647 w 483"/>
              <a:gd name="T21" fmla="*/ 2147483647 h 513"/>
              <a:gd name="T22" fmla="*/ 2147483647 w 483"/>
              <a:gd name="T23" fmla="*/ 2147483647 h 51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83"/>
              <a:gd name="T37" fmla="*/ 0 h 513"/>
              <a:gd name="T38" fmla="*/ 483 w 483"/>
              <a:gd name="T39" fmla="*/ 513 h 51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83" h="513">
                <a:moveTo>
                  <a:pt x="8" y="249"/>
                </a:moveTo>
                <a:cubicBezTo>
                  <a:pt x="16" y="214"/>
                  <a:pt x="99" y="144"/>
                  <a:pt x="128" y="105"/>
                </a:cubicBezTo>
                <a:cubicBezTo>
                  <a:pt x="157" y="66"/>
                  <a:pt x="136" y="30"/>
                  <a:pt x="184" y="17"/>
                </a:cubicBezTo>
                <a:cubicBezTo>
                  <a:pt x="232" y="4"/>
                  <a:pt x="368" y="0"/>
                  <a:pt x="416" y="25"/>
                </a:cubicBezTo>
                <a:cubicBezTo>
                  <a:pt x="464" y="50"/>
                  <a:pt x="463" y="116"/>
                  <a:pt x="472" y="169"/>
                </a:cubicBezTo>
                <a:cubicBezTo>
                  <a:pt x="481" y="222"/>
                  <a:pt x="483" y="292"/>
                  <a:pt x="472" y="345"/>
                </a:cubicBezTo>
                <a:cubicBezTo>
                  <a:pt x="461" y="398"/>
                  <a:pt x="429" y="465"/>
                  <a:pt x="408" y="489"/>
                </a:cubicBezTo>
                <a:cubicBezTo>
                  <a:pt x="387" y="513"/>
                  <a:pt x="372" y="493"/>
                  <a:pt x="344" y="489"/>
                </a:cubicBezTo>
                <a:cubicBezTo>
                  <a:pt x="316" y="485"/>
                  <a:pt x="273" y="485"/>
                  <a:pt x="240" y="465"/>
                </a:cubicBezTo>
                <a:cubicBezTo>
                  <a:pt x="207" y="445"/>
                  <a:pt x="171" y="394"/>
                  <a:pt x="144" y="369"/>
                </a:cubicBezTo>
                <a:cubicBezTo>
                  <a:pt x="117" y="344"/>
                  <a:pt x="104" y="330"/>
                  <a:pt x="80" y="313"/>
                </a:cubicBezTo>
                <a:cubicBezTo>
                  <a:pt x="56" y="296"/>
                  <a:pt x="0" y="284"/>
                  <a:pt x="8" y="249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8023225" y="1030288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Lobe</a:t>
            </a:r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 flipH="1" flipV="1">
            <a:off x="8293100" y="609600"/>
            <a:ext cx="88900" cy="558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733425" y="1271588"/>
            <a:ext cx="1402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Minor Calyx</a:t>
            </a:r>
          </a:p>
        </p:txBody>
      </p:sp>
      <p:sp>
        <p:nvSpPr>
          <p:cNvPr id="19479" name="Line 23"/>
          <p:cNvSpPr>
            <a:spLocks noChangeShapeType="1"/>
          </p:cNvSpPr>
          <p:nvPr/>
        </p:nvSpPr>
        <p:spPr bwMode="auto">
          <a:xfrm>
            <a:off x="1803400" y="1701800"/>
            <a:ext cx="368300" cy="149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161593" y="4103688"/>
            <a:ext cx="11849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/>
              <a:t>Papilla of</a:t>
            </a:r>
          </a:p>
          <a:p>
            <a:pPr algn="ctr">
              <a:defRPr/>
            </a:pPr>
            <a:r>
              <a:rPr lang="en-US"/>
              <a:t>Medullary</a:t>
            </a:r>
          </a:p>
          <a:p>
            <a:pPr algn="ctr">
              <a:defRPr/>
            </a:pPr>
            <a:r>
              <a:rPr lang="en-US"/>
              <a:t>Pyramid</a:t>
            </a:r>
          </a:p>
        </p:txBody>
      </p:sp>
      <p:sp>
        <p:nvSpPr>
          <p:cNvPr id="19481" name="Line 25"/>
          <p:cNvSpPr>
            <a:spLocks noChangeShapeType="1"/>
          </p:cNvSpPr>
          <p:nvPr/>
        </p:nvSpPr>
        <p:spPr bwMode="auto">
          <a:xfrm flipV="1">
            <a:off x="1460500" y="4025900"/>
            <a:ext cx="622300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1481952" y="5487988"/>
            <a:ext cx="17620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/>
              <a:t>Interlobar</a:t>
            </a:r>
          </a:p>
          <a:p>
            <a:pPr algn="ctr">
              <a:defRPr/>
            </a:pPr>
            <a:r>
              <a:rPr lang="en-US"/>
              <a:t>Artery and Vein</a:t>
            </a:r>
          </a:p>
        </p:txBody>
      </p:sp>
      <p:sp>
        <p:nvSpPr>
          <p:cNvPr id="19483" name="Line 27"/>
          <p:cNvSpPr>
            <a:spLocks noChangeShapeType="1"/>
          </p:cNvSpPr>
          <p:nvPr/>
        </p:nvSpPr>
        <p:spPr bwMode="auto">
          <a:xfrm flipV="1">
            <a:off x="3238500" y="5207000"/>
            <a:ext cx="138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84" name="Line 28"/>
          <p:cNvSpPr>
            <a:spLocks noChangeShapeType="1"/>
          </p:cNvSpPr>
          <p:nvPr/>
        </p:nvSpPr>
        <p:spPr bwMode="auto">
          <a:xfrm flipV="1">
            <a:off x="3238500" y="5067300"/>
            <a:ext cx="698500" cy="749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7499350" y="6216650"/>
            <a:ext cx="1644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/>
              <a:t>Arcuate Artery</a:t>
            </a:r>
          </a:p>
          <a:p>
            <a:pPr algn="ctr">
              <a:defRPr/>
            </a:pPr>
            <a:r>
              <a:rPr lang="en-US"/>
              <a:t>(and Vein)</a:t>
            </a:r>
          </a:p>
        </p:txBody>
      </p:sp>
      <p:sp>
        <p:nvSpPr>
          <p:cNvPr id="19486" name="Line 30"/>
          <p:cNvSpPr>
            <a:spLocks noChangeShapeType="1"/>
          </p:cNvSpPr>
          <p:nvPr/>
        </p:nvSpPr>
        <p:spPr bwMode="auto">
          <a:xfrm flipH="1" flipV="1">
            <a:off x="6273800" y="5753100"/>
            <a:ext cx="1917700" cy="546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87" name="Line 31"/>
          <p:cNvSpPr>
            <a:spLocks noChangeShapeType="1"/>
          </p:cNvSpPr>
          <p:nvPr/>
        </p:nvSpPr>
        <p:spPr bwMode="auto">
          <a:xfrm>
            <a:off x="3251200" y="5791200"/>
            <a:ext cx="2247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88" name="Line 32"/>
          <p:cNvSpPr>
            <a:spLocks noChangeShapeType="1"/>
          </p:cNvSpPr>
          <p:nvPr/>
        </p:nvSpPr>
        <p:spPr bwMode="auto">
          <a:xfrm flipH="1" flipV="1">
            <a:off x="7505700" y="5156200"/>
            <a:ext cx="6731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90" name="Line 34"/>
          <p:cNvSpPr>
            <a:spLocks noChangeShapeType="1"/>
          </p:cNvSpPr>
          <p:nvPr/>
        </p:nvSpPr>
        <p:spPr bwMode="auto">
          <a:xfrm flipH="1" flipV="1">
            <a:off x="7112000" y="2501900"/>
            <a:ext cx="1079500" cy="3810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332" name="Text Box 35"/>
          <p:cNvSpPr txBox="1">
            <a:spLocks noChangeArrowheads="1"/>
          </p:cNvSpPr>
          <p:nvPr/>
        </p:nvSpPr>
        <p:spPr bwMode="auto">
          <a:xfrm>
            <a:off x="809625" y="0"/>
            <a:ext cx="55475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/>
              <a:t>Slide 206 – fetal kidney (lobular)</a:t>
            </a:r>
          </a:p>
        </p:txBody>
      </p:sp>
    </p:spTree>
    <p:extLst>
      <p:ext uri="{BB962C8B-B14F-4D97-AF65-F5344CB8AC3E}">
        <p14:creationId xmlns:p14="http://schemas.microsoft.com/office/powerpoint/2010/main" val="2735948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3964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Slide 40: kidney</a:t>
            </a:r>
            <a:endParaRPr lang="en-US" dirty="0"/>
          </a:p>
        </p:txBody>
      </p:sp>
      <p:pic>
        <p:nvPicPr>
          <p:cNvPr id="5" name="Snagit_PPTE97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1"/>
          <a:stretch/>
        </p:blipFill>
        <p:spPr>
          <a:xfrm>
            <a:off x="0" y="823964"/>
            <a:ext cx="9144000" cy="6034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600" y="2895600"/>
            <a:ext cx="94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CORTEX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0" y="5955268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MEDULLA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14062" y="1010696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4302" y="1307068"/>
            <a:ext cx="359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46846" y="1611868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82696" y="3807657"/>
            <a:ext cx="482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55816" y="4695463"/>
            <a:ext cx="441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DCT</a:t>
            </a:r>
          </a:p>
        </p:txBody>
      </p:sp>
      <p:sp>
        <p:nvSpPr>
          <p:cNvPr id="14" name="TextBox 13"/>
          <p:cNvSpPr txBox="1"/>
          <p:nvPr/>
        </p:nvSpPr>
        <p:spPr>
          <a:xfrm rot="2127208">
            <a:off x="8016284" y="5036905"/>
            <a:ext cx="441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54418" y="3959423"/>
            <a:ext cx="46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6144" y="4360519"/>
            <a:ext cx="46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7800" y="5559623"/>
            <a:ext cx="46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PCT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3914" y="5864423"/>
            <a:ext cx="46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PCT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74714" y="5559623"/>
            <a:ext cx="46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PCT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69914" y="4114800"/>
            <a:ext cx="46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PCT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310365" y="4943789"/>
            <a:ext cx="211015" cy="30145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2331" y="5579719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G</a:t>
            </a:r>
          </a:p>
        </p:txBody>
      </p:sp>
      <p:sp>
        <p:nvSpPr>
          <p:cNvPr id="2" name="Rectangle 1">
            <a:hlinkClick r:id="rId5"/>
          </p:cNvPr>
          <p:cNvSpPr/>
          <p:nvPr/>
        </p:nvSpPr>
        <p:spPr>
          <a:xfrm>
            <a:off x="5029200" y="3264932"/>
            <a:ext cx="4114800" cy="3593067"/>
          </a:xfrm>
          <a:prstGeom prst="rect">
            <a:avLst/>
          </a:prstGeom>
          <a:solidFill>
            <a:srgbClr val="FFFFFF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64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783771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Slide 40: kidney</a:t>
            </a:r>
            <a:endParaRPr lang="en-US" dirty="0"/>
          </a:p>
        </p:txBody>
      </p:sp>
      <p:pic>
        <p:nvPicPr>
          <p:cNvPr id="3" name="Snagit_PPT99B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4"/>
          <a:stretch/>
        </p:blipFill>
        <p:spPr>
          <a:xfrm>
            <a:off x="0" y="783771"/>
            <a:ext cx="9144000" cy="60742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1447800"/>
            <a:ext cx="76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cortex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0" y="236220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medulla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3440668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papilla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90800" y="4876800"/>
            <a:ext cx="404117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69877" y="5227656"/>
            <a:ext cx="1253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/>
              <a:t>perirenal</a:t>
            </a:r>
            <a:r>
              <a:rPr lang="en-US" sz="1600" dirty="0"/>
              <a:t> fat </a:t>
            </a:r>
          </a:p>
          <a:p>
            <a:pPr algn="r"/>
            <a:r>
              <a:rPr lang="en-US" sz="1600" dirty="0"/>
              <a:t>(what type?)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6587" y="5943600"/>
            <a:ext cx="647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calyx</a:t>
            </a:r>
          </a:p>
        </p:txBody>
      </p:sp>
      <p:sp>
        <p:nvSpPr>
          <p:cNvPr id="12" name="TextBox 11"/>
          <p:cNvSpPr txBox="1"/>
          <p:nvPr/>
        </p:nvSpPr>
        <p:spPr>
          <a:xfrm rot="20591337">
            <a:off x="7729805" y="5899761"/>
            <a:ext cx="1188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trans. </a:t>
            </a:r>
            <a:r>
              <a:rPr lang="en-US" sz="1600" dirty="0" err="1"/>
              <a:t>epith</a:t>
            </a:r>
            <a:r>
              <a:rPr lang="en-US" sz="1600" dirty="0"/>
              <a:t>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286587" y="5520043"/>
            <a:ext cx="190413" cy="21505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162800" y="5627569"/>
            <a:ext cx="0" cy="31603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620000" y="5735096"/>
            <a:ext cx="0" cy="2085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hlinkClick r:id="rId5"/>
          </p:cNvPr>
          <p:cNvSpPr/>
          <p:nvPr/>
        </p:nvSpPr>
        <p:spPr>
          <a:xfrm>
            <a:off x="5029200" y="3276600"/>
            <a:ext cx="4114800" cy="3581400"/>
          </a:xfrm>
          <a:prstGeom prst="rect">
            <a:avLst/>
          </a:prstGeom>
          <a:solidFill>
            <a:srgbClr val="FFFFFF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87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773723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Slide 49: kidney (cortex)</a:t>
            </a:r>
            <a:endParaRPr lang="en-US" dirty="0"/>
          </a:p>
        </p:txBody>
      </p:sp>
      <p:pic>
        <p:nvPicPr>
          <p:cNvPr id="3" name="Snagit_PPT49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5"/>
          <a:stretch/>
        </p:blipFill>
        <p:spPr>
          <a:xfrm>
            <a:off x="30982" y="773723"/>
            <a:ext cx="9144000" cy="60842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29107">
            <a:off x="809716" y="2581255"/>
            <a:ext cx="46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pst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529107">
            <a:off x="1443324" y="2860709"/>
            <a:ext cx="47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529107">
            <a:off x="2052443" y="291681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38378" y="3011992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pct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165282" y="2514600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pct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516138" y="30142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pct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267200" y="25570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dct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591690" y="218970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dct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495152" y="255704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dct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814426" y="2984102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dct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02518" y="3521112"/>
            <a:ext cx="219447" cy="23446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61704" y="4953000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48200" y="4349204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glomerulus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14315" y="1905000"/>
            <a:ext cx="2155941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94478" y="1634528"/>
            <a:ext cx="1323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medullary ray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77223" y="1838848"/>
            <a:ext cx="1289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(pars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352800" y="1905000"/>
            <a:ext cx="411480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90979" y="1600200"/>
            <a:ext cx="168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cortical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labyrinth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0" y="1840468"/>
            <a:ext cx="1526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(pars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convoluta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421529" y="1066800"/>
            <a:ext cx="223779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0" y="856525"/>
            <a:ext cx="708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pt</a:t>
            </a:r>
            <a:r>
              <a:rPr lang="en-US" sz="1600" dirty="0"/>
              <a:t> cap</a:t>
            </a:r>
          </a:p>
        </p:txBody>
      </p:sp>
    </p:spTree>
    <p:extLst>
      <p:ext uri="{BB962C8B-B14F-4D97-AF65-F5344CB8AC3E}">
        <p14:creationId xmlns:p14="http://schemas.microsoft.com/office/powerpoint/2010/main" val="2710694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773723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Slide 49: kidney (medulla)</a:t>
            </a:r>
            <a:endParaRPr lang="en-US" dirty="0"/>
          </a:p>
        </p:txBody>
      </p:sp>
      <p:pic>
        <p:nvPicPr>
          <p:cNvPr id="3" name="Snagit_PPT766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5"/>
          <a:stretch/>
        </p:blipFill>
        <p:spPr>
          <a:xfrm>
            <a:off x="0" y="773723"/>
            <a:ext cx="9144000" cy="6084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800" y="3581400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91799" y="3059668"/>
            <a:ext cx="423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atl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533976">
            <a:off x="2464222" y="3672673"/>
            <a:ext cx="375424" cy="37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vr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70856" y="358140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04957" y="351767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967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9170"/>
          </a:xfrm>
        </p:spPr>
        <p:txBody>
          <a:bodyPr/>
          <a:lstStyle/>
          <a:p>
            <a:r>
              <a:rPr lang="en-US" dirty="0">
                <a:hlinkClick r:id="rId3"/>
              </a:rPr>
              <a:t>Slide 304: kidney, PAS</a:t>
            </a:r>
            <a:endParaRPr lang="en-US" dirty="0"/>
          </a:p>
        </p:txBody>
      </p:sp>
      <p:pic>
        <p:nvPicPr>
          <p:cNvPr id="4" name="Snagit_PPT6CF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9"/>
          <a:stretch/>
        </p:blipFill>
        <p:spPr>
          <a:xfrm>
            <a:off x="0" y="829170"/>
            <a:ext cx="9144000" cy="6028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04748">
            <a:off x="1473470" y="4229300"/>
            <a:ext cx="1210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medullary ray</a:t>
            </a:r>
          </a:p>
        </p:txBody>
      </p:sp>
      <p:sp>
        <p:nvSpPr>
          <p:cNvPr id="7" name="TextBox 6"/>
          <p:cNvSpPr txBox="1"/>
          <p:nvPr/>
        </p:nvSpPr>
        <p:spPr>
          <a:xfrm rot="3000293">
            <a:off x="2522826" y="3118224"/>
            <a:ext cx="1210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medullary ray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5111" y="5105400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medulla</a:t>
            </a:r>
          </a:p>
        </p:txBody>
      </p:sp>
      <p:sp>
        <p:nvSpPr>
          <p:cNvPr id="9" name="TextBox 8"/>
          <p:cNvSpPr txBox="1"/>
          <p:nvPr/>
        </p:nvSpPr>
        <p:spPr>
          <a:xfrm rot="1907402">
            <a:off x="668806" y="4911722"/>
            <a:ext cx="1210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medullary ray</a:t>
            </a:r>
          </a:p>
        </p:txBody>
      </p:sp>
      <p:sp>
        <p:nvSpPr>
          <p:cNvPr id="10" name="TextBox 9"/>
          <p:cNvSpPr txBox="1"/>
          <p:nvPr/>
        </p:nvSpPr>
        <p:spPr>
          <a:xfrm rot="2652330">
            <a:off x="1506288" y="3260630"/>
            <a:ext cx="1449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cortical labyrinth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00" y="36776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22408" y="426422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24754" y="41348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99704" y="4761615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</a:t>
            </a:r>
          </a:p>
        </p:txBody>
      </p:sp>
      <p:sp>
        <p:nvSpPr>
          <p:cNvPr id="3" name="Rectangle 2">
            <a:hlinkClick r:id="rId5"/>
          </p:cNvPr>
          <p:cNvSpPr/>
          <p:nvPr/>
        </p:nvSpPr>
        <p:spPr>
          <a:xfrm>
            <a:off x="4800600" y="3048000"/>
            <a:ext cx="4343400" cy="3810000"/>
          </a:xfrm>
          <a:prstGeom prst="rect">
            <a:avLst/>
          </a:prstGeom>
          <a:solidFill>
            <a:srgbClr val="FFFFFF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48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hlinkClick r:id="rId3"/>
              </a:rPr>
              <a:t>Slide 304: kidney, PAS, </a:t>
            </a:r>
            <a:r>
              <a:rPr lang="en-US" sz="2200" b="1" dirty="0">
                <a:hlinkClick r:id="rId3"/>
              </a:rPr>
              <a:t>cortical section: </a:t>
            </a:r>
            <a:r>
              <a:rPr lang="en-US" sz="2000" dirty="0">
                <a:hlinkClick r:id="rId3"/>
              </a:rPr>
              <a:t>medullary rays will appear as fascicles (like bundles of straws) amidst cortical labyrinth of coiled tubes and glomeruli</a:t>
            </a:r>
            <a:endParaRPr 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t="9212" r="981" b="1822"/>
          <a:stretch/>
        </p:blipFill>
        <p:spPr bwMode="auto">
          <a:xfrm>
            <a:off x="0" y="583566"/>
            <a:ext cx="9182099" cy="627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2419350" y="2066925"/>
            <a:ext cx="3028950" cy="2924175"/>
          </a:xfrm>
          <a:custGeom>
            <a:avLst/>
            <a:gdLst>
              <a:gd name="connsiteX0" fmla="*/ 2952750 w 3028950"/>
              <a:gd name="connsiteY0" fmla="*/ 771525 h 2924175"/>
              <a:gd name="connsiteX1" fmla="*/ 2924175 w 3028950"/>
              <a:gd name="connsiteY1" fmla="*/ 723900 h 2924175"/>
              <a:gd name="connsiteX2" fmla="*/ 2886075 w 3028950"/>
              <a:gd name="connsiteY2" fmla="*/ 666750 h 2924175"/>
              <a:gd name="connsiteX3" fmla="*/ 2838450 w 3028950"/>
              <a:gd name="connsiteY3" fmla="*/ 581025 h 2924175"/>
              <a:gd name="connsiteX4" fmla="*/ 2809875 w 3028950"/>
              <a:gd name="connsiteY4" fmla="*/ 561975 h 2924175"/>
              <a:gd name="connsiteX5" fmla="*/ 2790825 w 3028950"/>
              <a:gd name="connsiteY5" fmla="*/ 533400 h 2924175"/>
              <a:gd name="connsiteX6" fmla="*/ 2733675 w 3028950"/>
              <a:gd name="connsiteY6" fmla="*/ 495300 h 2924175"/>
              <a:gd name="connsiteX7" fmla="*/ 2619375 w 3028950"/>
              <a:gd name="connsiteY7" fmla="*/ 457200 h 2924175"/>
              <a:gd name="connsiteX8" fmla="*/ 2590800 w 3028950"/>
              <a:gd name="connsiteY8" fmla="*/ 447675 h 2924175"/>
              <a:gd name="connsiteX9" fmla="*/ 2562225 w 3028950"/>
              <a:gd name="connsiteY9" fmla="*/ 438150 h 2924175"/>
              <a:gd name="connsiteX10" fmla="*/ 2533650 w 3028950"/>
              <a:gd name="connsiteY10" fmla="*/ 419100 h 2924175"/>
              <a:gd name="connsiteX11" fmla="*/ 2505075 w 3028950"/>
              <a:gd name="connsiteY11" fmla="*/ 361950 h 2924175"/>
              <a:gd name="connsiteX12" fmla="*/ 2495550 w 3028950"/>
              <a:gd name="connsiteY12" fmla="*/ 333375 h 2924175"/>
              <a:gd name="connsiteX13" fmla="*/ 2438400 w 3028950"/>
              <a:gd name="connsiteY13" fmla="*/ 304800 h 2924175"/>
              <a:gd name="connsiteX14" fmla="*/ 2381250 w 3028950"/>
              <a:gd name="connsiteY14" fmla="*/ 266700 h 2924175"/>
              <a:gd name="connsiteX15" fmla="*/ 2324100 w 3028950"/>
              <a:gd name="connsiteY15" fmla="*/ 228600 h 2924175"/>
              <a:gd name="connsiteX16" fmla="*/ 2257425 w 3028950"/>
              <a:gd name="connsiteY16" fmla="*/ 152400 h 2924175"/>
              <a:gd name="connsiteX17" fmla="*/ 2200275 w 3028950"/>
              <a:gd name="connsiteY17" fmla="*/ 104775 h 2924175"/>
              <a:gd name="connsiteX18" fmla="*/ 2133600 w 3028950"/>
              <a:gd name="connsiteY18" fmla="*/ 85725 h 2924175"/>
              <a:gd name="connsiteX19" fmla="*/ 1990725 w 3028950"/>
              <a:gd name="connsiteY19" fmla="*/ 47625 h 2924175"/>
              <a:gd name="connsiteX20" fmla="*/ 1962150 w 3028950"/>
              <a:gd name="connsiteY20" fmla="*/ 38100 h 2924175"/>
              <a:gd name="connsiteX21" fmla="*/ 1914525 w 3028950"/>
              <a:gd name="connsiteY21" fmla="*/ 28575 h 2924175"/>
              <a:gd name="connsiteX22" fmla="*/ 1838325 w 3028950"/>
              <a:gd name="connsiteY22" fmla="*/ 9525 h 2924175"/>
              <a:gd name="connsiteX23" fmla="*/ 1743075 w 3028950"/>
              <a:gd name="connsiteY23" fmla="*/ 0 h 2924175"/>
              <a:gd name="connsiteX24" fmla="*/ 1647825 w 3028950"/>
              <a:gd name="connsiteY24" fmla="*/ 9525 h 2924175"/>
              <a:gd name="connsiteX25" fmla="*/ 1524000 w 3028950"/>
              <a:gd name="connsiteY25" fmla="*/ 38100 h 2924175"/>
              <a:gd name="connsiteX26" fmla="*/ 1495425 w 3028950"/>
              <a:gd name="connsiteY26" fmla="*/ 47625 h 2924175"/>
              <a:gd name="connsiteX27" fmla="*/ 1419225 w 3028950"/>
              <a:gd name="connsiteY27" fmla="*/ 66675 h 2924175"/>
              <a:gd name="connsiteX28" fmla="*/ 1390650 w 3028950"/>
              <a:gd name="connsiteY28" fmla="*/ 85725 h 2924175"/>
              <a:gd name="connsiteX29" fmla="*/ 1333500 w 3028950"/>
              <a:gd name="connsiteY29" fmla="*/ 104775 h 2924175"/>
              <a:gd name="connsiteX30" fmla="*/ 1304925 w 3028950"/>
              <a:gd name="connsiteY30" fmla="*/ 123825 h 2924175"/>
              <a:gd name="connsiteX31" fmla="*/ 1247775 w 3028950"/>
              <a:gd name="connsiteY31" fmla="*/ 142875 h 2924175"/>
              <a:gd name="connsiteX32" fmla="*/ 1209675 w 3028950"/>
              <a:gd name="connsiteY32" fmla="*/ 161925 h 2924175"/>
              <a:gd name="connsiteX33" fmla="*/ 1181100 w 3028950"/>
              <a:gd name="connsiteY33" fmla="*/ 171450 h 2924175"/>
              <a:gd name="connsiteX34" fmla="*/ 1152525 w 3028950"/>
              <a:gd name="connsiteY34" fmla="*/ 190500 h 2924175"/>
              <a:gd name="connsiteX35" fmla="*/ 1095375 w 3028950"/>
              <a:gd name="connsiteY35" fmla="*/ 209550 h 2924175"/>
              <a:gd name="connsiteX36" fmla="*/ 1038225 w 3028950"/>
              <a:gd name="connsiteY36" fmla="*/ 228600 h 2924175"/>
              <a:gd name="connsiteX37" fmla="*/ 1009650 w 3028950"/>
              <a:gd name="connsiteY37" fmla="*/ 238125 h 2924175"/>
              <a:gd name="connsiteX38" fmla="*/ 981075 w 3028950"/>
              <a:gd name="connsiteY38" fmla="*/ 247650 h 2924175"/>
              <a:gd name="connsiteX39" fmla="*/ 942975 w 3028950"/>
              <a:gd name="connsiteY39" fmla="*/ 257175 h 2924175"/>
              <a:gd name="connsiteX40" fmla="*/ 762000 w 3028950"/>
              <a:gd name="connsiteY40" fmla="*/ 266700 h 2924175"/>
              <a:gd name="connsiteX41" fmla="*/ 685800 w 3028950"/>
              <a:gd name="connsiteY41" fmla="*/ 285750 h 2924175"/>
              <a:gd name="connsiteX42" fmla="*/ 647700 w 3028950"/>
              <a:gd name="connsiteY42" fmla="*/ 295275 h 2924175"/>
              <a:gd name="connsiteX43" fmla="*/ 590550 w 3028950"/>
              <a:gd name="connsiteY43" fmla="*/ 314325 h 2924175"/>
              <a:gd name="connsiteX44" fmla="*/ 419100 w 3028950"/>
              <a:gd name="connsiteY44" fmla="*/ 323850 h 2924175"/>
              <a:gd name="connsiteX45" fmla="*/ 352425 w 3028950"/>
              <a:gd name="connsiteY45" fmla="*/ 342900 h 2924175"/>
              <a:gd name="connsiteX46" fmla="*/ 323850 w 3028950"/>
              <a:gd name="connsiteY46" fmla="*/ 352425 h 2924175"/>
              <a:gd name="connsiteX47" fmla="*/ 266700 w 3028950"/>
              <a:gd name="connsiteY47" fmla="*/ 390525 h 2924175"/>
              <a:gd name="connsiteX48" fmla="*/ 238125 w 3028950"/>
              <a:gd name="connsiteY48" fmla="*/ 409575 h 2924175"/>
              <a:gd name="connsiteX49" fmla="*/ 180975 w 3028950"/>
              <a:gd name="connsiteY49" fmla="*/ 457200 h 2924175"/>
              <a:gd name="connsiteX50" fmla="*/ 171450 w 3028950"/>
              <a:gd name="connsiteY50" fmla="*/ 485775 h 2924175"/>
              <a:gd name="connsiteX51" fmla="*/ 114300 w 3028950"/>
              <a:gd name="connsiteY51" fmla="*/ 571500 h 2924175"/>
              <a:gd name="connsiteX52" fmla="*/ 95250 w 3028950"/>
              <a:gd name="connsiteY52" fmla="*/ 600075 h 2924175"/>
              <a:gd name="connsiteX53" fmla="*/ 85725 w 3028950"/>
              <a:gd name="connsiteY53" fmla="*/ 628650 h 2924175"/>
              <a:gd name="connsiteX54" fmla="*/ 66675 w 3028950"/>
              <a:gd name="connsiteY54" fmla="*/ 657225 h 2924175"/>
              <a:gd name="connsiteX55" fmla="*/ 47625 w 3028950"/>
              <a:gd name="connsiteY55" fmla="*/ 714375 h 2924175"/>
              <a:gd name="connsiteX56" fmla="*/ 38100 w 3028950"/>
              <a:gd name="connsiteY56" fmla="*/ 790575 h 2924175"/>
              <a:gd name="connsiteX57" fmla="*/ 28575 w 3028950"/>
              <a:gd name="connsiteY57" fmla="*/ 819150 h 2924175"/>
              <a:gd name="connsiteX58" fmla="*/ 9525 w 3028950"/>
              <a:gd name="connsiteY58" fmla="*/ 971550 h 2924175"/>
              <a:gd name="connsiteX59" fmla="*/ 0 w 3028950"/>
              <a:gd name="connsiteY59" fmla="*/ 1000125 h 2924175"/>
              <a:gd name="connsiteX60" fmla="*/ 9525 w 3028950"/>
              <a:gd name="connsiteY60" fmla="*/ 1095375 h 2924175"/>
              <a:gd name="connsiteX61" fmla="*/ 38100 w 3028950"/>
              <a:gd name="connsiteY61" fmla="*/ 1152525 h 2924175"/>
              <a:gd name="connsiteX62" fmla="*/ 47625 w 3028950"/>
              <a:gd name="connsiteY62" fmla="*/ 1181100 h 2924175"/>
              <a:gd name="connsiteX63" fmla="*/ 66675 w 3028950"/>
              <a:gd name="connsiteY63" fmla="*/ 1209675 h 2924175"/>
              <a:gd name="connsiteX64" fmla="*/ 95250 w 3028950"/>
              <a:gd name="connsiteY64" fmla="*/ 1266825 h 2924175"/>
              <a:gd name="connsiteX65" fmla="*/ 180975 w 3028950"/>
              <a:gd name="connsiteY65" fmla="*/ 1304925 h 2924175"/>
              <a:gd name="connsiteX66" fmla="*/ 209550 w 3028950"/>
              <a:gd name="connsiteY66" fmla="*/ 1323975 h 2924175"/>
              <a:gd name="connsiteX67" fmla="*/ 238125 w 3028950"/>
              <a:gd name="connsiteY67" fmla="*/ 1743075 h 2924175"/>
              <a:gd name="connsiteX68" fmla="*/ 266700 w 3028950"/>
              <a:gd name="connsiteY68" fmla="*/ 1838325 h 2924175"/>
              <a:gd name="connsiteX69" fmla="*/ 276225 w 3028950"/>
              <a:gd name="connsiteY69" fmla="*/ 1866900 h 2924175"/>
              <a:gd name="connsiteX70" fmla="*/ 323850 w 3028950"/>
              <a:gd name="connsiteY70" fmla="*/ 1924050 h 2924175"/>
              <a:gd name="connsiteX71" fmla="*/ 342900 w 3028950"/>
              <a:gd name="connsiteY71" fmla="*/ 1981200 h 2924175"/>
              <a:gd name="connsiteX72" fmla="*/ 352425 w 3028950"/>
              <a:gd name="connsiteY72" fmla="*/ 2009775 h 2924175"/>
              <a:gd name="connsiteX73" fmla="*/ 371475 w 3028950"/>
              <a:gd name="connsiteY73" fmla="*/ 2038350 h 2924175"/>
              <a:gd name="connsiteX74" fmla="*/ 390525 w 3028950"/>
              <a:gd name="connsiteY74" fmla="*/ 2143125 h 2924175"/>
              <a:gd name="connsiteX75" fmla="*/ 409575 w 3028950"/>
              <a:gd name="connsiteY75" fmla="*/ 2200275 h 2924175"/>
              <a:gd name="connsiteX76" fmla="*/ 419100 w 3028950"/>
              <a:gd name="connsiteY76" fmla="*/ 2228850 h 2924175"/>
              <a:gd name="connsiteX77" fmla="*/ 428625 w 3028950"/>
              <a:gd name="connsiteY77" fmla="*/ 2257425 h 2924175"/>
              <a:gd name="connsiteX78" fmla="*/ 447675 w 3028950"/>
              <a:gd name="connsiteY78" fmla="*/ 2286000 h 2924175"/>
              <a:gd name="connsiteX79" fmla="*/ 457200 w 3028950"/>
              <a:gd name="connsiteY79" fmla="*/ 2314575 h 2924175"/>
              <a:gd name="connsiteX80" fmla="*/ 485775 w 3028950"/>
              <a:gd name="connsiteY80" fmla="*/ 2343150 h 2924175"/>
              <a:gd name="connsiteX81" fmla="*/ 504825 w 3028950"/>
              <a:gd name="connsiteY81" fmla="*/ 2371725 h 2924175"/>
              <a:gd name="connsiteX82" fmla="*/ 523875 w 3028950"/>
              <a:gd name="connsiteY82" fmla="*/ 2409825 h 2924175"/>
              <a:gd name="connsiteX83" fmla="*/ 552450 w 3028950"/>
              <a:gd name="connsiteY83" fmla="*/ 2428875 h 2924175"/>
              <a:gd name="connsiteX84" fmla="*/ 609600 w 3028950"/>
              <a:gd name="connsiteY84" fmla="*/ 2486025 h 2924175"/>
              <a:gd name="connsiteX85" fmla="*/ 638175 w 3028950"/>
              <a:gd name="connsiteY85" fmla="*/ 2514600 h 2924175"/>
              <a:gd name="connsiteX86" fmla="*/ 676275 w 3028950"/>
              <a:gd name="connsiteY86" fmla="*/ 2533650 h 2924175"/>
              <a:gd name="connsiteX87" fmla="*/ 704850 w 3028950"/>
              <a:gd name="connsiteY87" fmla="*/ 2590800 h 2924175"/>
              <a:gd name="connsiteX88" fmla="*/ 714375 w 3028950"/>
              <a:gd name="connsiteY88" fmla="*/ 2619375 h 2924175"/>
              <a:gd name="connsiteX89" fmla="*/ 771525 w 3028950"/>
              <a:gd name="connsiteY89" fmla="*/ 2657475 h 2924175"/>
              <a:gd name="connsiteX90" fmla="*/ 838200 w 3028950"/>
              <a:gd name="connsiteY90" fmla="*/ 2705100 h 2924175"/>
              <a:gd name="connsiteX91" fmla="*/ 923925 w 3028950"/>
              <a:gd name="connsiteY91" fmla="*/ 2743200 h 2924175"/>
              <a:gd name="connsiteX92" fmla="*/ 952500 w 3028950"/>
              <a:gd name="connsiteY92" fmla="*/ 2752725 h 2924175"/>
              <a:gd name="connsiteX93" fmla="*/ 1038225 w 3028950"/>
              <a:gd name="connsiteY93" fmla="*/ 2809875 h 2924175"/>
              <a:gd name="connsiteX94" fmla="*/ 1066800 w 3028950"/>
              <a:gd name="connsiteY94" fmla="*/ 2828925 h 2924175"/>
              <a:gd name="connsiteX95" fmla="*/ 1123950 w 3028950"/>
              <a:gd name="connsiteY95" fmla="*/ 2847975 h 2924175"/>
              <a:gd name="connsiteX96" fmla="*/ 1238250 w 3028950"/>
              <a:gd name="connsiteY96" fmla="*/ 2905125 h 2924175"/>
              <a:gd name="connsiteX97" fmla="*/ 1266825 w 3028950"/>
              <a:gd name="connsiteY97" fmla="*/ 2914650 h 2924175"/>
              <a:gd name="connsiteX98" fmla="*/ 1295400 w 3028950"/>
              <a:gd name="connsiteY98" fmla="*/ 2924175 h 2924175"/>
              <a:gd name="connsiteX99" fmla="*/ 1562100 w 3028950"/>
              <a:gd name="connsiteY99" fmla="*/ 2914650 h 2924175"/>
              <a:gd name="connsiteX100" fmla="*/ 1657350 w 3028950"/>
              <a:gd name="connsiteY100" fmla="*/ 2886075 h 2924175"/>
              <a:gd name="connsiteX101" fmla="*/ 1714500 w 3028950"/>
              <a:gd name="connsiteY101" fmla="*/ 2847975 h 2924175"/>
              <a:gd name="connsiteX102" fmla="*/ 1743075 w 3028950"/>
              <a:gd name="connsiteY102" fmla="*/ 2838450 h 2924175"/>
              <a:gd name="connsiteX103" fmla="*/ 1828800 w 3028950"/>
              <a:gd name="connsiteY103" fmla="*/ 2790825 h 2924175"/>
              <a:gd name="connsiteX104" fmla="*/ 1885950 w 3028950"/>
              <a:gd name="connsiteY104" fmla="*/ 2752725 h 2924175"/>
              <a:gd name="connsiteX105" fmla="*/ 1914525 w 3028950"/>
              <a:gd name="connsiteY105" fmla="*/ 2724150 h 2924175"/>
              <a:gd name="connsiteX106" fmla="*/ 1933575 w 3028950"/>
              <a:gd name="connsiteY106" fmla="*/ 2695575 h 2924175"/>
              <a:gd name="connsiteX107" fmla="*/ 1962150 w 3028950"/>
              <a:gd name="connsiteY107" fmla="*/ 2686050 h 2924175"/>
              <a:gd name="connsiteX108" fmla="*/ 1990725 w 3028950"/>
              <a:gd name="connsiteY108" fmla="*/ 2628900 h 2924175"/>
              <a:gd name="connsiteX109" fmla="*/ 2009775 w 3028950"/>
              <a:gd name="connsiteY109" fmla="*/ 2600325 h 2924175"/>
              <a:gd name="connsiteX110" fmla="*/ 2028825 w 3028950"/>
              <a:gd name="connsiteY110" fmla="*/ 2543175 h 2924175"/>
              <a:gd name="connsiteX111" fmla="*/ 2038350 w 3028950"/>
              <a:gd name="connsiteY111" fmla="*/ 2514600 h 2924175"/>
              <a:gd name="connsiteX112" fmla="*/ 2095500 w 3028950"/>
              <a:gd name="connsiteY112" fmla="*/ 2428875 h 2924175"/>
              <a:gd name="connsiteX113" fmla="*/ 2114550 w 3028950"/>
              <a:gd name="connsiteY113" fmla="*/ 2400300 h 2924175"/>
              <a:gd name="connsiteX114" fmla="*/ 2133600 w 3028950"/>
              <a:gd name="connsiteY114" fmla="*/ 2362200 h 2924175"/>
              <a:gd name="connsiteX115" fmla="*/ 2171700 w 3028950"/>
              <a:gd name="connsiteY115" fmla="*/ 2305050 h 2924175"/>
              <a:gd name="connsiteX116" fmla="*/ 2190750 w 3028950"/>
              <a:gd name="connsiteY116" fmla="*/ 2247900 h 2924175"/>
              <a:gd name="connsiteX117" fmla="*/ 2200275 w 3028950"/>
              <a:gd name="connsiteY117" fmla="*/ 2219325 h 2924175"/>
              <a:gd name="connsiteX118" fmla="*/ 2228850 w 3028950"/>
              <a:gd name="connsiteY118" fmla="*/ 2124075 h 2924175"/>
              <a:gd name="connsiteX119" fmla="*/ 2238375 w 3028950"/>
              <a:gd name="connsiteY119" fmla="*/ 2095500 h 2924175"/>
              <a:gd name="connsiteX120" fmla="*/ 2286000 w 3028950"/>
              <a:gd name="connsiteY120" fmla="*/ 2038350 h 2924175"/>
              <a:gd name="connsiteX121" fmla="*/ 2314575 w 3028950"/>
              <a:gd name="connsiteY121" fmla="*/ 2009775 h 2924175"/>
              <a:gd name="connsiteX122" fmla="*/ 2333625 w 3028950"/>
              <a:gd name="connsiteY122" fmla="*/ 1981200 h 2924175"/>
              <a:gd name="connsiteX123" fmla="*/ 2362200 w 3028950"/>
              <a:gd name="connsiteY123" fmla="*/ 1971675 h 2924175"/>
              <a:gd name="connsiteX124" fmla="*/ 2390775 w 3028950"/>
              <a:gd name="connsiteY124" fmla="*/ 1952625 h 2924175"/>
              <a:gd name="connsiteX125" fmla="*/ 2409825 w 3028950"/>
              <a:gd name="connsiteY125" fmla="*/ 1924050 h 2924175"/>
              <a:gd name="connsiteX126" fmla="*/ 2438400 w 3028950"/>
              <a:gd name="connsiteY126" fmla="*/ 1914525 h 2924175"/>
              <a:gd name="connsiteX127" fmla="*/ 2495550 w 3028950"/>
              <a:gd name="connsiteY127" fmla="*/ 1876425 h 2924175"/>
              <a:gd name="connsiteX128" fmla="*/ 2524125 w 3028950"/>
              <a:gd name="connsiteY128" fmla="*/ 1857375 h 2924175"/>
              <a:gd name="connsiteX129" fmla="*/ 2552700 w 3028950"/>
              <a:gd name="connsiteY129" fmla="*/ 1838325 h 2924175"/>
              <a:gd name="connsiteX130" fmla="*/ 2581275 w 3028950"/>
              <a:gd name="connsiteY130" fmla="*/ 1781175 h 2924175"/>
              <a:gd name="connsiteX131" fmla="*/ 2609850 w 3028950"/>
              <a:gd name="connsiteY131" fmla="*/ 1752600 h 2924175"/>
              <a:gd name="connsiteX132" fmla="*/ 2647950 w 3028950"/>
              <a:gd name="connsiteY132" fmla="*/ 1695450 h 2924175"/>
              <a:gd name="connsiteX133" fmla="*/ 2676525 w 3028950"/>
              <a:gd name="connsiteY133" fmla="*/ 1666875 h 2924175"/>
              <a:gd name="connsiteX134" fmla="*/ 2695575 w 3028950"/>
              <a:gd name="connsiteY134" fmla="*/ 1638300 h 2924175"/>
              <a:gd name="connsiteX135" fmla="*/ 2752725 w 3028950"/>
              <a:gd name="connsiteY135" fmla="*/ 1619250 h 2924175"/>
              <a:gd name="connsiteX136" fmla="*/ 2809875 w 3028950"/>
              <a:gd name="connsiteY136" fmla="*/ 1600200 h 2924175"/>
              <a:gd name="connsiteX137" fmla="*/ 2838450 w 3028950"/>
              <a:gd name="connsiteY137" fmla="*/ 1590675 h 2924175"/>
              <a:gd name="connsiteX138" fmla="*/ 2867025 w 3028950"/>
              <a:gd name="connsiteY138" fmla="*/ 1571625 h 2924175"/>
              <a:gd name="connsiteX139" fmla="*/ 2905125 w 3028950"/>
              <a:gd name="connsiteY139" fmla="*/ 1514475 h 2924175"/>
              <a:gd name="connsiteX140" fmla="*/ 2924175 w 3028950"/>
              <a:gd name="connsiteY140" fmla="*/ 1485900 h 2924175"/>
              <a:gd name="connsiteX141" fmla="*/ 2952750 w 3028950"/>
              <a:gd name="connsiteY141" fmla="*/ 1333500 h 2924175"/>
              <a:gd name="connsiteX142" fmla="*/ 2971800 w 3028950"/>
              <a:gd name="connsiteY142" fmla="*/ 1276350 h 2924175"/>
              <a:gd name="connsiteX143" fmla="*/ 3000375 w 3028950"/>
              <a:gd name="connsiteY143" fmla="*/ 1219200 h 2924175"/>
              <a:gd name="connsiteX144" fmla="*/ 3028950 w 3028950"/>
              <a:gd name="connsiteY144" fmla="*/ 1162050 h 2924175"/>
              <a:gd name="connsiteX145" fmla="*/ 3009900 w 3028950"/>
              <a:gd name="connsiteY145" fmla="*/ 1038225 h 2924175"/>
              <a:gd name="connsiteX146" fmla="*/ 2971800 w 3028950"/>
              <a:gd name="connsiteY146" fmla="*/ 981075 h 2924175"/>
              <a:gd name="connsiteX147" fmla="*/ 2962275 w 3028950"/>
              <a:gd name="connsiteY147" fmla="*/ 819150 h 2924175"/>
              <a:gd name="connsiteX148" fmla="*/ 2924175 w 3028950"/>
              <a:gd name="connsiteY148" fmla="*/ 733425 h 2924175"/>
              <a:gd name="connsiteX149" fmla="*/ 2914650 w 3028950"/>
              <a:gd name="connsiteY149" fmla="*/ 704850 h 292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3028950" h="2924175">
                <a:moveTo>
                  <a:pt x="2952750" y="771525"/>
                </a:moveTo>
                <a:cubicBezTo>
                  <a:pt x="2943225" y="755650"/>
                  <a:pt x="2934114" y="739519"/>
                  <a:pt x="2924175" y="723900"/>
                </a:cubicBezTo>
                <a:cubicBezTo>
                  <a:pt x="2911883" y="704584"/>
                  <a:pt x="2893315" y="688470"/>
                  <a:pt x="2886075" y="666750"/>
                </a:cubicBezTo>
                <a:cubicBezTo>
                  <a:pt x="2876149" y="636973"/>
                  <a:pt x="2866523" y="599740"/>
                  <a:pt x="2838450" y="581025"/>
                </a:cubicBezTo>
                <a:lnTo>
                  <a:pt x="2809875" y="561975"/>
                </a:lnTo>
                <a:cubicBezTo>
                  <a:pt x="2803525" y="552450"/>
                  <a:pt x="2799440" y="540938"/>
                  <a:pt x="2790825" y="533400"/>
                </a:cubicBezTo>
                <a:cubicBezTo>
                  <a:pt x="2773595" y="518323"/>
                  <a:pt x="2755395" y="502540"/>
                  <a:pt x="2733675" y="495300"/>
                </a:cubicBezTo>
                <a:lnTo>
                  <a:pt x="2619375" y="457200"/>
                </a:lnTo>
                <a:lnTo>
                  <a:pt x="2590800" y="447675"/>
                </a:lnTo>
                <a:cubicBezTo>
                  <a:pt x="2581275" y="444500"/>
                  <a:pt x="2570579" y="443719"/>
                  <a:pt x="2562225" y="438150"/>
                </a:cubicBezTo>
                <a:lnTo>
                  <a:pt x="2533650" y="419100"/>
                </a:lnTo>
                <a:cubicBezTo>
                  <a:pt x="2509709" y="347276"/>
                  <a:pt x="2542004" y="435808"/>
                  <a:pt x="2505075" y="361950"/>
                </a:cubicBezTo>
                <a:cubicBezTo>
                  <a:pt x="2500585" y="352970"/>
                  <a:pt x="2501822" y="341215"/>
                  <a:pt x="2495550" y="333375"/>
                </a:cubicBezTo>
                <a:cubicBezTo>
                  <a:pt x="2482121" y="316589"/>
                  <a:pt x="2457224" y="311075"/>
                  <a:pt x="2438400" y="304800"/>
                </a:cubicBezTo>
                <a:cubicBezTo>
                  <a:pt x="2374984" y="241384"/>
                  <a:pt x="2443281" y="301162"/>
                  <a:pt x="2381250" y="266700"/>
                </a:cubicBezTo>
                <a:cubicBezTo>
                  <a:pt x="2361236" y="255581"/>
                  <a:pt x="2324100" y="228600"/>
                  <a:pt x="2324100" y="228600"/>
                </a:cubicBezTo>
                <a:cubicBezTo>
                  <a:pt x="2255837" y="126206"/>
                  <a:pt x="2316956" y="202009"/>
                  <a:pt x="2257425" y="152400"/>
                </a:cubicBezTo>
                <a:cubicBezTo>
                  <a:pt x="2225827" y="126068"/>
                  <a:pt x="2235748" y="122512"/>
                  <a:pt x="2200275" y="104775"/>
                </a:cubicBezTo>
                <a:cubicBezTo>
                  <a:pt x="2183802" y="96538"/>
                  <a:pt x="2149469" y="90608"/>
                  <a:pt x="2133600" y="85725"/>
                </a:cubicBezTo>
                <a:cubicBezTo>
                  <a:pt x="1910283" y="17012"/>
                  <a:pt x="2154059" y="83921"/>
                  <a:pt x="1990725" y="47625"/>
                </a:cubicBezTo>
                <a:cubicBezTo>
                  <a:pt x="1980924" y="45447"/>
                  <a:pt x="1971890" y="40535"/>
                  <a:pt x="1962150" y="38100"/>
                </a:cubicBezTo>
                <a:cubicBezTo>
                  <a:pt x="1946444" y="34173"/>
                  <a:pt x="1930300" y="32215"/>
                  <a:pt x="1914525" y="28575"/>
                </a:cubicBezTo>
                <a:cubicBezTo>
                  <a:pt x="1889014" y="22688"/>
                  <a:pt x="1864377" y="12130"/>
                  <a:pt x="1838325" y="9525"/>
                </a:cubicBezTo>
                <a:lnTo>
                  <a:pt x="1743075" y="0"/>
                </a:lnTo>
                <a:cubicBezTo>
                  <a:pt x="1711325" y="3175"/>
                  <a:pt x="1679453" y="5308"/>
                  <a:pt x="1647825" y="9525"/>
                </a:cubicBezTo>
                <a:cubicBezTo>
                  <a:pt x="1622639" y="12883"/>
                  <a:pt x="1538099" y="33400"/>
                  <a:pt x="1524000" y="38100"/>
                </a:cubicBezTo>
                <a:cubicBezTo>
                  <a:pt x="1514475" y="41275"/>
                  <a:pt x="1505111" y="44983"/>
                  <a:pt x="1495425" y="47625"/>
                </a:cubicBezTo>
                <a:cubicBezTo>
                  <a:pt x="1470166" y="54514"/>
                  <a:pt x="1419225" y="66675"/>
                  <a:pt x="1419225" y="66675"/>
                </a:cubicBezTo>
                <a:cubicBezTo>
                  <a:pt x="1409700" y="73025"/>
                  <a:pt x="1401111" y="81076"/>
                  <a:pt x="1390650" y="85725"/>
                </a:cubicBezTo>
                <a:cubicBezTo>
                  <a:pt x="1372300" y="93880"/>
                  <a:pt x="1350208" y="93636"/>
                  <a:pt x="1333500" y="104775"/>
                </a:cubicBezTo>
                <a:cubicBezTo>
                  <a:pt x="1323975" y="111125"/>
                  <a:pt x="1315386" y="119176"/>
                  <a:pt x="1304925" y="123825"/>
                </a:cubicBezTo>
                <a:cubicBezTo>
                  <a:pt x="1286575" y="131980"/>
                  <a:pt x="1265736" y="133895"/>
                  <a:pt x="1247775" y="142875"/>
                </a:cubicBezTo>
                <a:cubicBezTo>
                  <a:pt x="1235075" y="149225"/>
                  <a:pt x="1222726" y="156332"/>
                  <a:pt x="1209675" y="161925"/>
                </a:cubicBezTo>
                <a:cubicBezTo>
                  <a:pt x="1200447" y="165880"/>
                  <a:pt x="1190080" y="166960"/>
                  <a:pt x="1181100" y="171450"/>
                </a:cubicBezTo>
                <a:cubicBezTo>
                  <a:pt x="1170861" y="176570"/>
                  <a:pt x="1162986" y="185851"/>
                  <a:pt x="1152525" y="190500"/>
                </a:cubicBezTo>
                <a:cubicBezTo>
                  <a:pt x="1134175" y="198655"/>
                  <a:pt x="1114425" y="203200"/>
                  <a:pt x="1095375" y="209550"/>
                </a:cubicBezTo>
                <a:lnTo>
                  <a:pt x="1038225" y="228600"/>
                </a:lnTo>
                <a:lnTo>
                  <a:pt x="1009650" y="238125"/>
                </a:lnTo>
                <a:cubicBezTo>
                  <a:pt x="1000125" y="241300"/>
                  <a:pt x="990815" y="245215"/>
                  <a:pt x="981075" y="247650"/>
                </a:cubicBezTo>
                <a:cubicBezTo>
                  <a:pt x="968375" y="250825"/>
                  <a:pt x="956017" y="256041"/>
                  <a:pt x="942975" y="257175"/>
                </a:cubicBezTo>
                <a:cubicBezTo>
                  <a:pt x="882794" y="262408"/>
                  <a:pt x="822325" y="263525"/>
                  <a:pt x="762000" y="266700"/>
                </a:cubicBezTo>
                <a:lnTo>
                  <a:pt x="685800" y="285750"/>
                </a:lnTo>
                <a:cubicBezTo>
                  <a:pt x="673100" y="288925"/>
                  <a:pt x="660119" y="291135"/>
                  <a:pt x="647700" y="295275"/>
                </a:cubicBezTo>
                <a:cubicBezTo>
                  <a:pt x="628650" y="301625"/>
                  <a:pt x="610600" y="313211"/>
                  <a:pt x="590550" y="314325"/>
                </a:cubicBezTo>
                <a:lnTo>
                  <a:pt x="419100" y="323850"/>
                </a:lnTo>
                <a:cubicBezTo>
                  <a:pt x="350587" y="346688"/>
                  <a:pt x="436146" y="318980"/>
                  <a:pt x="352425" y="342900"/>
                </a:cubicBezTo>
                <a:cubicBezTo>
                  <a:pt x="342771" y="345658"/>
                  <a:pt x="332627" y="347549"/>
                  <a:pt x="323850" y="352425"/>
                </a:cubicBezTo>
                <a:cubicBezTo>
                  <a:pt x="303836" y="363544"/>
                  <a:pt x="285750" y="377825"/>
                  <a:pt x="266700" y="390525"/>
                </a:cubicBezTo>
                <a:cubicBezTo>
                  <a:pt x="257175" y="396875"/>
                  <a:pt x="246220" y="401480"/>
                  <a:pt x="238125" y="409575"/>
                </a:cubicBezTo>
                <a:cubicBezTo>
                  <a:pt x="201455" y="446245"/>
                  <a:pt x="220758" y="430678"/>
                  <a:pt x="180975" y="457200"/>
                </a:cubicBezTo>
                <a:cubicBezTo>
                  <a:pt x="177800" y="466725"/>
                  <a:pt x="176326" y="476998"/>
                  <a:pt x="171450" y="485775"/>
                </a:cubicBezTo>
                <a:lnTo>
                  <a:pt x="114300" y="571500"/>
                </a:lnTo>
                <a:cubicBezTo>
                  <a:pt x="107950" y="581025"/>
                  <a:pt x="98870" y="589215"/>
                  <a:pt x="95250" y="600075"/>
                </a:cubicBezTo>
                <a:cubicBezTo>
                  <a:pt x="92075" y="609600"/>
                  <a:pt x="90215" y="619670"/>
                  <a:pt x="85725" y="628650"/>
                </a:cubicBezTo>
                <a:cubicBezTo>
                  <a:pt x="80605" y="638889"/>
                  <a:pt x="71324" y="646764"/>
                  <a:pt x="66675" y="657225"/>
                </a:cubicBezTo>
                <a:cubicBezTo>
                  <a:pt x="58520" y="675575"/>
                  <a:pt x="47625" y="714375"/>
                  <a:pt x="47625" y="714375"/>
                </a:cubicBezTo>
                <a:cubicBezTo>
                  <a:pt x="44450" y="739775"/>
                  <a:pt x="42679" y="765390"/>
                  <a:pt x="38100" y="790575"/>
                </a:cubicBezTo>
                <a:cubicBezTo>
                  <a:pt x="36304" y="800453"/>
                  <a:pt x="30226" y="809246"/>
                  <a:pt x="28575" y="819150"/>
                </a:cubicBezTo>
                <a:cubicBezTo>
                  <a:pt x="15368" y="898393"/>
                  <a:pt x="24055" y="898899"/>
                  <a:pt x="9525" y="971550"/>
                </a:cubicBezTo>
                <a:cubicBezTo>
                  <a:pt x="7556" y="981395"/>
                  <a:pt x="3175" y="990600"/>
                  <a:pt x="0" y="1000125"/>
                </a:cubicBezTo>
                <a:cubicBezTo>
                  <a:pt x="3175" y="1031875"/>
                  <a:pt x="4673" y="1063838"/>
                  <a:pt x="9525" y="1095375"/>
                </a:cubicBezTo>
                <a:cubicBezTo>
                  <a:pt x="14845" y="1129957"/>
                  <a:pt x="22402" y="1121130"/>
                  <a:pt x="38100" y="1152525"/>
                </a:cubicBezTo>
                <a:cubicBezTo>
                  <a:pt x="42590" y="1161505"/>
                  <a:pt x="43135" y="1172120"/>
                  <a:pt x="47625" y="1181100"/>
                </a:cubicBezTo>
                <a:cubicBezTo>
                  <a:pt x="52745" y="1191339"/>
                  <a:pt x="61555" y="1199436"/>
                  <a:pt x="66675" y="1209675"/>
                </a:cubicBezTo>
                <a:cubicBezTo>
                  <a:pt x="82169" y="1240663"/>
                  <a:pt x="67953" y="1239528"/>
                  <a:pt x="95250" y="1266825"/>
                </a:cubicBezTo>
                <a:cubicBezTo>
                  <a:pt x="134022" y="1305597"/>
                  <a:pt x="124386" y="1267199"/>
                  <a:pt x="180975" y="1304925"/>
                </a:cubicBezTo>
                <a:lnTo>
                  <a:pt x="209550" y="1323975"/>
                </a:lnTo>
                <a:cubicBezTo>
                  <a:pt x="301589" y="1462033"/>
                  <a:pt x="219684" y="1328150"/>
                  <a:pt x="238125" y="1743075"/>
                </a:cubicBezTo>
                <a:cubicBezTo>
                  <a:pt x="238863" y="1759685"/>
                  <a:pt x="264459" y="1831603"/>
                  <a:pt x="266700" y="1838325"/>
                </a:cubicBezTo>
                <a:cubicBezTo>
                  <a:pt x="269875" y="1847850"/>
                  <a:pt x="269125" y="1859800"/>
                  <a:pt x="276225" y="1866900"/>
                </a:cubicBezTo>
                <a:cubicBezTo>
                  <a:pt x="294170" y="1884845"/>
                  <a:pt x="313241" y="1900180"/>
                  <a:pt x="323850" y="1924050"/>
                </a:cubicBezTo>
                <a:cubicBezTo>
                  <a:pt x="332005" y="1942400"/>
                  <a:pt x="336550" y="1962150"/>
                  <a:pt x="342900" y="1981200"/>
                </a:cubicBezTo>
                <a:cubicBezTo>
                  <a:pt x="346075" y="1990725"/>
                  <a:pt x="346856" y="2001421"/>
                  <a:pt x="352425" y="2009775"/>
                </a:cubicBezTo>
                <a:lnTo>
                  <a:pt x="371475" y="2038350"/>
                </a:lnTo>
                <a:cubicBezTo>
                  <a:pt x="374587" y="2057020"/>
                  <a:pt x="384820" y="2122205"/>
                  <a:pt x="390525" y="2143125"/>
                </a:cubicBezTo>
                <a:cubicBezTo>
                  <a:pt x="395809" y="2162498"/>
                  <a:pt x="403225" y="2181225"/>
                  <a:pt x="409575" y="2200275"/>
                </a:cubicBezTo>
                <a:lnTo>
                  <a:pt x="419100" y="2228850"/>
                </a:lnTo>
                <a:cubicBezTo>
                  <a:pt x="422275" y="2238375"/>
                  <a:pt x="423056" y="2249071"/>
                  <a:pt x="428625" y="2257425"/>
                </a:cubicBezTo>
                <a:cubicBezTo>
                  <a:pt x="434975" y="2266950"/>
                  <a:pt x="442555" y="2275761"/>
                  <a:pt x="447675" y="2286000"/>
                </a:cubicBezTo>
                <a:cubicBezTo>
                  <a:pt x="452165" y="2294980"/>
                  <a:pt x="451631" y="2306221"/>
                  <a:pt x="457200" y="2314575"/>
                </a:cubicBezTo>
                <a:cubicBezTo>
                  <a:pt x="464672" y="2325783"/>
                  <a:pt x="477151" y="2332802"/>
                  <a:pt x="485775" y="2343150"/>
                </a:cubicBezTo>
                <a:cubicBezTo>
                  <a:pt x="493104" y="2351944"/>
                  <a:pt x="499145" y="2361786"/>
                  <a:pt x="504825" y="2371725"/>
                </a:cubicBezTo>
                <a:cubicBezTo>
                  <a:pt x="511870" y="2384053"/>
                  <a:pt x="514785" y="2398917"/>
                  <a:pt x="523875" y="2409825"/>
                </a:cubicBezTo>
                <a:cubicBezTo>
                  <a:pt x="531204" y="2418619"/>
                  <a:pt x="543894" y="2421270"/>
                  <a:pt x="552450" y="2428875"/>
                </a:cubicBezTo>
                <a:cubicBezTo>
                  <a:pt x="572586" y="2446773"/>
                  <a:pt x="590550" y="2466975"/>
                  <a:pt x="609600" y="2486025"/>
                </a:cubicBezTo>
                <a:cubicBezTo>
                  <a:pt x="619125" y="2495550"/>
                  <a:pt x="626127" y="2508576"/>
                  <a:pt x="638175" y="2514600"/>
                </a:cubicBezTo>
                <a:lnTo>
                  <a:pt x="676275" y="2533650"/>
                </a:lnTo>
                <a:cubicBezTo>
                  <a:pt x="700216" y="2605474"/>
                  <a:pt x="667921" y="2516942"/>
                  <a:pt x="704850" y="2590800"/>
                </a:cubicBezTo>
                <a:cubicBezTo>
                  <a:pt x="709340" y="2599780"/>
                  <a:pt x="707275" y="2612275"/>
                  <a:pt x="714375" y="2619375"/>
                </a:cubicBezTo>
                <a:cubicBezTo>
                  <a:pt x="730564" y="2635564"/>
                  <a:pt x="771525" y="2657475"/>
                  <a:pt x="771525" y="2657475"/>
                </a:cubicBezTo>
                <a:cubicBezTo>
                  <a:pt x="792162" y="2719387"/>
                  <a:pt x="762000" y="2654300"/>
                  <a:pt x="838200" y="2705100"/>
                </a:cubicBezTo>
                <a:cubicBezTo>
                  <a:pt x="883483" y="2735289"/>
                  <a:pt x="855915" y="2720530"/>
                  <a:pt x="923925" y="2743200"/>
                </a:cubicBezTo>
                <a:cubicBezTo>
                  <a:pt x="933450" y="2746375"/>
                  <a:pt x="944146" y="2747156"/>
                  <a:pt x="952500" y="2752725"/>
                </a:cubicBezTo>
                <a:lnTo>
                  <a:pt x="1038225" y="2809875"/>
                </a:lnTo>
                <a:cubicBezTo>
                  <a:pt x="1047750" y="2816225"/>
                  <a:pt x="1055940" y="2825305"/>
                  <a:pt x="1066800" y="2828925"/>
                </a:cubicBezTo>
                <a:cubicBezTo>
                  <a:pt x="1085850" y="2835275"/>
                  <a:pt x="1107242" y="2836836"/>
                  <a:pt x="1123950" y="2847975"/>
                </a:cubicBezTo>
                <a:cubicBezTo>
                  <a:pt x="1197808" y="2897214"/>
                  <a:pt x="1159380" y="2878835"/>
                  <a:pt x="1238250" y="2905125"/>
                </a:cubicBezTo>
                <a:lnTo>
                  <a:pt x="1266825" y="2914650"/>
                </a:lnTo>
                <a:lnTo>
                  <a:pt x="1295400" y="2924175"/>
                </a:lnTo>
                <a:cubicBezTo>
                  <a:pt x="1384300" y="2921000"/>
                  <a:pt x="1473317" y="2920199"/>
                  <a:pt x="1562100" y="2914650"/>
                </a:cubicBezTo>
                <a:cubicBezTo>
                  <a:pt x="1576788" y="2913732"/>
                  <a:pt x="1653575" y="2888592"/>
                  <a:pt x="1657350" y="2886075"/>
                </a:cubicBezTo>
                <a:cubicBezTo>
                  <a:pt x="1676400" y="2873375"/>
                  <a:pt x="1692780" y="2855215"/>
                  <a:pt x="1714500" y="2847975"/>
                </a:cubicBezTo>
                <a:cubicBezTo>
                  <a:pt x="1724025" y="2844800"/>
                  <a:pt x="1734298" y="2843326"/>
                  <a:pt x="1743075" y="2838450"/>
                </a:cubicBezTo>
                <a:cubicBezTo>
                  <a:pt x="1841331" y="2783863"/>
                  <a:pt x="1764142" y="2812378"/>
                  <a:pt x="1828800" y="2790825"/>
                </a:cubicBezTo>
                <a:cubicBezTo>
                  <a:pt x="1919957" y="2699668"/>
                  <a:pt x="1803242" y="2807864"/>
                  <a:pt x="1885950" y="2752725"/>
                </a:cubicBezTo>
                <a:cubicBezTo>
                  <a:pt x="1897158" y="2745253"/>
                  <a:pt x="1905901" y="2734498"/>
                  <a:pt x="1914525" y="2724150"/>
                </a:cubicBezTo>
                <a:cubicBezTo>
                  <a:pt x="1921854" y="2715356"/>
                  <a:pt x="1924636" y="2702726"/>
                  <a:pt x="1933575" y="2695575"/>
                </a:cubicBezTo>
                <a:cubicBezTo>
                  <a:pt x="1941415" y="2689303"/>
                  <a:pt x="1952625" y="2689225"/>
                  <a:pt x="1962150" y="2686050"/>
                </a:cubicBezTo>
                <a:cubicBezTo>
                  <a:pt x="2016745" y="2604158"/>
                  <a:pt x="1951290" y="2707770"/>
                  <a:pt x="1990725" y="2628900"/>
                </a:cubicBezTo>
                <a:cubicBezTo>
                  <a:pt x="1995845" y="2618661"/>
                  <a:pt x="2005126" y="2610786"/>
                  <a:pt x="2009775" y="2600325"/>
                </a:cubicBezTo>
                <a:cubicBezTo>
                  <a:pt x="2017930" y="2581975"/>
                  <a:pt x="2022475" y="2562225"/>
                  <a:pt x="2028825" y="2543175"/>
                </a:cubicBezTo>
                <a:cubicBezTo>
                  <a:pt x="2032000" y="2533650"/>
                  <a:pt x="2032781" y="2522954"/>
                  <a:pt x="2038350" y="2514600"/>
                </a:cubicBezTo>
                <a:lnTo>
                  <a:pt x="2095500" y="2428875"/>
                </a:lnTo>
                <a:cubicBezTo>
                  <a:pt x="2101850" y="2419350"/>
                  <a:pt x="2109430" y="2410539"/>
                  <a:pt x="2114550" y="2400300"/>
                </a:cubicBezTo>
                <a:cubicBezTo>
                  <a:pt x="2120900" y="2387600"/>
                  <a:pt x="2126295" y="2374376"/>
                  <a:pt x="2133600" y="2362200"/>
                </a:cubicBezTo>
                <a:cubicBezTo>
                  <a:pt x="2145380" y="2342567"/>
                  <a:pt x="2164460" y="2326770"/>
                  <a:pt x="2171700" y="2305050"/>
                </a:cubicBezTo>
                <a:lnTo>
                  <a:pt x="2190750" y="2247900"/>
                </a:lnTo>
                <a:cubicBezTo>
                  <a:pt x="2193925" y="2238375"/>
                  <a:pt x="2197840" y="2229065"/>
                  <a:pt x="2200275" y="2219325"/>
                </a:cubicBezTo>
                <a:cubicBezTo>
                  <a:pt x="2214670" y="2161744"/>
                  <a:pt x="2205660" y="2193644"/>
                  <a:pt x="2228850" y="2124075"/>
                </a:cubicBezTo>
                <a:cubicBezTo>
                  <a:pt x="2232025" y="2114550"/>
                  <a:pt x="2231275" y="2102600"/>
                  <a:pt x="2238375" y="2095500"/>
                </a:cubicBezTo>
                <a:cubicBezTo>
                  <a:pt x="2321857" y="2012018"/>
                  <a:pt x="2219695" y="2117916"/>
                  <a:pt x="2286000" y="2038350"/>
                </a:cubicBezTo>
                <a:cubicBezTo>
                  <a:pt x="2294624" y="2028002"/>
                  <a:pt x="2305951" y="2020123"/>
                  <a:pt x="2314575" y="2009775"/>
                </a:cubicBezTo>
                <a:cubicBezTo>
                  <a:pt x="2321904" y="2000981"/>
                  <a:pt x="2324686" y="1988351"/>
                  <a:pt x="2333625" y="1981200"/>
                </a:cubicBezTo>
                <a:cubicBezTo>
                  <a:pt x="2341465" y="1974928"/>
                  <a:pt x="2353220" y="1976165"/>
                  <a:pt x="2362200" y="1971675"/>
                </a:cubicBezTo>
                <a:cubicBezTo>
                  <a:pt x="2372439" y="1966555"/>
                  <a:pt x="2381250" y="1958975"/>
                  <a:pt x="2390775" y="1952625"/>
                </a:cubicBezTo>
                <a:cubicBezTo>
                  <a:pt x="2397125" y="1943100"/>
                  <a:pt x="2400886" y="1931201"/>
                  <a:pt x="2409825" y="1924050"/>
                </a:cubicBezTo>
                <a:cubicBezTo>
                  <a:pt x="2417665" y="1917778"/>
                  <a:pt x="2429623" y="1919401"/>
                  <a:pt x="2438400" y="1914525"/>
                </a:cubicBezTo>
                <a:cubicBezTo>
                  <a:pt x="2458414" y="1903406"/>
                  <a:pt x="2476500" y="1889125"/>
                  <a:pt x="2495550" y="1876425"/>
                </a:cubicBezTo>
                <a:lnTo>
                  <a:pt x="2524125" y="1857375"/>
                </a:lnTo>
                <a:lnTo>
                  <a:pt x="2552700" y="1838325"/>
                </a:lnTo>
                <a:cubicBezTo>
                  <a:pt x="2562246" y="1809686"/>
                  <a:pt x="2560759" y="1805794"/>
                  <a:pt x="2581275" y="1781175"/>
                </a:cubicBezTo>
                <a:cubicBezTo>
                  <a:pt x="2589899" y="1770827"/>
                  <a:pt x="2601580" y="1763233"/>
                  <a:pt x="2609850" y="1752600"/>
                </a:cubicBezTo>
                <a:cubicBezTo>
                  <a:pt x="2623906" y="1734528"/>
                  <a:pt x="2631761" y="1711639"/>
                  <a:pt x="2647950" y="1695450"/>
                </a:cubicBezTo>
                <a:cubicBezTo>
                  <a:pt x="2657475" y="1685925"/>
                  <a:pt x="2667901" y="1677223"/>
                  <a:pt x="2676525" y="1666875"/>
                </a:cubicBezTo>
                <a:cubicBezTo>
                  <a:pt x="2683854" y="1658081"/>
                  <a:pt x="2685867" y="1644367"/>
                  <a:pt x="2695575" y="1638300"/>
                </a:cubicBezTo>
                <a:cubicBezTo>
                  <a:pt x="2712603" y="1627657"/>
                  <a:pt x="2733675" y="1625600"/>
                  <a:pt x="2752725" y="1619250"/>
                </a:cubicBezTo>
                <a:lnTo>
                  <a:pt x="2809875" y="1600200"/>
                </a:lnTo>
                <a:cubicBezTo>
                  <a:pt x="2819400" y="1597025"/>
                  <a:pt x="2830096" y="1596244"/>
                  <a:pt x="2838450" y="1590675"/>
                </a:cubicBezTo>
                <a:lnTo>
                  <a:pt x="2867025" y="1571625"/>
                </a:lnTo>
                <a:lnTo>
                  <a:pt x="2905125" y="1514475"/>
                </a:lnTo>
                <a:lnTo>
                  <a:pt x="2924175" y="1485900"/>
                </a:lnTo>
                <a:cubicBezTo>
                  <a:pt x="2932008" y="1423232"/>
                  <a:pt x="2932543" y="1394120"/>
                  <a:pt x="2952750" y="1333500"/>
                </a:cubicBezTo>
                <a:cubicBezTo>
                  <a:pt x="2959100" y="1314450"/>
                  <a:pt x="2960661" y="1293058"/>
                  <a:pt x="2971800" y="1276350"/>
                </a:cubicBezTo>
                <a:cubicBezTo>
                  <a:pt x="3026395" y="1194458"/>
                  <a:pt x="2960940" y="1298070"/>
                  <a:pt x="3000375" y="1219200"/>
                </a:cubicBezTo>
                <a:cubicBezTo>
                  <a:pt x="3037304" y="1145342"/>
                  <a:pt x="3005009" y="1233874"/>
                  <a:pt x="3028950" y="1162050"/>
                </a:cubicBezTo>
                <a:cubicBezTo>
                  <a:pt x="3027549" y="1148037"/>
                  <a:pt x="3026645" y="1068366"/>
                  <a:pt x="3009900" y="1038225"/>
                </a:cubicBezTo>
                <a:cubicBezTo>
                  <a:pt x="2998781" y="1018211"/>
                  <a:pt x="2971800" y="981075"/>
                  <a:pt x="2971800" y="981075"/>
                </a:cubicBezTo>
                <a:cubicBezTo>
                  <a:pt x="2968625" y="927100"/>
                  <a:pt x="2969268" y="872764"/>
                  <a:pt x="2962275" y="819150"/>
                </a:cubicBezTo>
                <a:cubicBezTo>
                  <a:pt x="2953602" y="752657"/>
                  <a:pt x="2946384" y="777843"/>
                  <a:pt x="2924175" y="733425"/>
                </a:cubicBezTo>
                <a:cubicBezTo>
                  <a:pt x="2919685" y="724445"/>
                  <a:pt x="2914650" y="704850"/>
                  <a:pt x="2914650" y="704850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0" y="4210050"/>
            <a:ext cx="2486025" cy="2647950"/>
          </a:xfrm>
          <a:custGeom>
            <a:avLst/>
            <a:gdLst>
              <a:gd name="connsiteX0" fmla="*/ 0 w 2486025"/>
              <a:gd name="connsiteY0" fmla="*/ 457200 h 2696572"/>
              <a:gd name="connsiteX1" fmla="*/ 28575 w 2486025"/>
              <a:gd name="connsiteY1" fmla="*/ 409575 h 2696572"/>
              <a:gd name="connsiteX2" fmla="*/ 66675 w 2486025"/>
              <a:gd name="connsiteY2" fmla="*/ 352425 h 2696572"/>
              <a:gd name="connsiteX3" fmla="*/ 76200 w 2486025"/>
              <a:gd name="connsiteY3" fmla="*/ 323850 h 2696572"/>
              <a:gd name="connsiteX4" fmla="*/ 104775 w 2486025"/>
              <a:gd name="connsiteY4" fmla="*/ 314325 h 2696572"/>
              <a:gd name="connsiteX5" fmla="*/ 114300 w 2486025"/>
              <a:gd name="connsiteY5" fmla="*/ 285750 h 2696572"/>
              <a:gd name="connsiteX6" fmla="*/ 142875 w 2486025"/>
              <a:gd name="connsiteY6" fmla="*/ 276225 h 2696572"/>
              <a:gd name="connsiteX7" fmla="*/ 171450 w 2486025"/>
              <a:gd name="connsiteY7" fmla="*/ 257175 h 2696572"/>
              <a:gd name="connsiteX8" fmla="*/ 200025 w 2486025"/>
              <a:gd name="connsiteY8" fmla="*/ 247650 h 2696572"/>
              <a:gd name="connsiteX9" fmla="*/ 228600 w 2486025"/>
              <a:gd name="connsiteY9" fmla="*/ 228600 h 2696572"/>
              <a:gd name="connsiteX10" fmla="*/ 257175 w 2486025"/>
              <a:gd name="connsiteY10" fmla="*/ 219075 h 2696572"/>
              <a:gd name="connsiteX11" fmla="*/ 314325 w 2486025"/>
              <a:gd name="connsiteY11" fmla="*/ 190500 h 2696572"/>
              <a:gd name="connsiteX12" fmla="*/ 361950 w 2486025"/>
              <a:gd name="connsiteY12" fmla="*/ 152400 h 2696572"/>
              <a:gd name="connsiteX13" fmla="*/ 419100 w 2486025"/>
              <a:gd name="connsiteY13" fmla="*/ 114300 h 2696572"/>
              <a:gd name="connsiteX14" fmla="*/ 447675 w 2486025"/>
              <a:gd name="connsiteY14" fmla="*/ 95250 h 2696572"/>
              <a:gd name="connsiteX15" fmla="*/ 504825 w 2486025"/>
              <a:gd name="connsiteY15" fmla="*/ 76200 h 2696572"/>
              <a:gd name="connsiteX16" fmla="*/ 533400 w 2486025"/>
              <a:gd name="connsiteY16" fmla="*/ 57150 h 2696572"/>
              <a:gd name="connsiteX17" fmla="*/ 590550 w 2486025"/>
              <a:gd name="connsiteY17" fmla="*/ 38100 h 2696572"/>
              <a:gd name="connsiteX18" fmla="*/ 619125 w 2486025"/>
              <a:gd name="connsiteY18" fmla="*/ 19050 h 2696572"/>
              <a:gd name="connsiteX19" fmla="*/ 676275 w 2486025"/>
              <a:gd name="connsiteY19" fmla="*/ 0 h 2696572"/>
              <a:gd name="connsiteX20" fmla="*/ 800100 w 2486025"/>
              <a:gd name="connsiteY20" fmla="*/ 9525 h 2696572"/>
              <a:gd name="connsiteX21" fmla="*/ 857250 w 2486025"/>
              <a:gd name="connsiteY21" fmla="*/ 28575 h 2696572"/>
              <a:gd name="connsiteX22" fmla="*/ 885825 w 2486025"/>
              <a:gd name="connsiteY22" fmla="*/ 38100 h 2696572"/>
              <a:gd name="connsiteX23" fmla="*/ 914400 w 2486025"/>
              <a:gd name="connsiteY23" fmla="*/ 57150 h 2696572"/>
              <a:gd name="connsiteX24" fmla="*/ 1009650 w 2486025"/>
              <a:gd name="connsiteY24" fmla="*/ 85725 h 2696572"/>
              <a:gd name="connsiteX25" fmla="*/ 1038225 w 2486025"/>
              <a:gd name="connsiteY25" fmla="*/ 104775 h 2696572"/>
              <a:gd name="connsiteX26" fmla="*/ 1095375 w 2486025"/>
              <a:gd name="connsiteY26" fmla="*/ 123825 h 2696572"/>
              <a:gd name="connsiteX27" fmla="*/ 1123950 w 2486025"/>
              <a:gd name="connsiteY27" fmla="*/ 133350 h 2696572"/>
              <a:gd name="connsiteX28" fmla="*/ 1152525 w 2486025"/>
              <a:gd name="connsiteY28" fmla="*/ 142875 h 2696572"/>
              <a:gd name="connsiteX29" fmla="*/ 1181100 w 2486025"/>
              <a:gd name="connsiteY29" fmla="*/ 152400 h 2696572"/>
              <a:gd name="connsiteX30" fmla="*/ 1209675 w 2486025"/>
              <a:gd name="connsiteY30" fmla="*/ 171450 h 2696572"/>
              <a:gd name="connsiteX31" fmla="*/ 1276350 w 2486025"/>
              <a:gd name="connsiteY31" fmla="*/ 190500 h 2696572"/>
              <a:gd name="connsiteX32" fmla="*/ 1333500 w 2486025"/>
              <a:gd name="connsiteY32" fmla="*/ 228600 h 2696572"/>
              <a:gd name="connsiteX33" fmla="*/ 1400175 w 2486025"/>
              <a:gd name="connsiteY33" fmla="*/ 247650 h 2696572"/>
              <a:gd name="connsiteX34" fmla="*/ 1457325 w 2486025"/>
              <a:gd name="connsiteY34" fmla="*/ 266700 h 2696572"/>
              <a:gd name="connsiteX35" fmla="*/ 1485900 w 2486025"/>
              <a:gd name="connsiteY35" fmla="*/ 276225 h 2696572"/>
              <a:gd name="connsiteX36" fmla="*/ 1543050 w 2486025"/>
              <a:gd name="connsiteY36" fmla="*/ 323850 h 2696572"/>
              <a:gd name="connsiteX37" fmla="*/ 1571625 w 2486025"/>
              <a:gd name="connsiteY37" fmla="*/ 352425 h 2696572"/>
              <a:gd name="connsiteX38" fmla="*/ 1628775 w 2486025"/>
              <a:gd name="connsiteY38" fmla="*/ 390525 h 2696572"/>
              <a:gd name="connsiteX39" fmla="*/ 1657350 w 2486025"/>
              <a:gd name="connsiteY39" fmla="*/ 409575 h 2696572"/>
              <a:gd name="connsiteX40" fmla="*/ 1685925 w 2486025"/>
              <a:gd name="connsiteY40" fmla="*/ 428625 h 2696572"/>
              <a:gd name="connsiteX41" fmla="*/ 1752600 w 2486025"/>
              <a:gd name="connsiteY41" fmla="*/ 514350 h 2696572"/>
              <a:gd name="connsiteX42" fmla="*/ 1762125 w 2486025"/>
              <a:gd name="connsiteY42" fmla="*/ 542925 h 2696572"/>
              <a:gd name="connsiteX43" fmla="*/ 1819275 w 2486025"/>
              <a:gd name="connsiteY43" fmla="*/ 581025 h 2696572"/>
              <a:gd name="connsiteX44" fmla="*/ 1876425 w 2486025"/>
              <a:gd name="connsiteY44" fmla="*/ 619125 h 2696572"/>
              <a:gd name="connsiteX45" fmla="*/ 1905000 w 2486025"/>
              <a:gd name="connsiteY45" fmla="*/ 638175 h 2696572"/>
              <a:gd name="connsiteX46" fmla="*/ 1933575 w 2486025"/>
              <a:gd name="connsiteY46" fmla="*/ 657225 h 2696572"/>
              <a:gd name="connsiteX47" fmla="*/ 1971675 w 2486025"/>
              <a:gd name="connsiteY47" fmla="*/ 714375 h 2696572"/>
              <a:gd name="connsiteX48" fmla="*/ 1990725 w 2486025"/>
              <a:gd name="connsiteY48" fmla="*/ 742950 h 2696572"/>
              <a:gd name="connsiteX49" fmla="*/ 2057400 w 2486025"/>
              <a:gd name="connsiteY49" fmla="*/ 828675 h 2696572"/>
              <a:gd name="connsiteX50" fmla="*/ 2105025 w 2486025"/>
              <a:gd name="connsiteY50" fmla="*/ 914400 h 2696572"/>
              <a:gd name="connsiteX51" fmla="*/ 2124075 w 2486025"/>
              <a:gd name="connsiteY51" fmla="*/ 942975 h 2696572"/>
              <a:gd name="connsiteX52" fmla="*/ 2152650 w 2486025"/>
              <a:gd name="connsiteY52" fmla="*/ 962025 h 2696572"/>
              <a:gd name="connsiteX53" fmla="*/ 2171700 w 2486025"/>
              <a:gd name="connsiteY53" fmla="*/ 990600 h 2696572"/>
              <a:gd name="connsiteX54" fmla="*/ 2200275 w 2486025"/>
              <a:gd name="connsiteY54" fmla="*/ 1009650 h 2696572"/>
              <a:gd name="connsiteX55" fmla="*/ 2238375 w 2486025"/>
              <a:gd name="connsiteY55" fmla="*/ 1066800 h 2696572"/>
              <a:gd name="connsiteX56" fmla="*/ 2266950 w 2486025"/>
              <a:gd name="connsiteY56" fmla="*/ 1095375 h 2696572"/>
              <a:gd name="connsiteX57" fmla="*/ 2314575 w 2486025"/>
              <a:gd name="connsiteY57" fmla="*/ 1190625 h 2696572"/>
              <a:gd name="connsiteX58" fmla="*/ 2333625 w 2486025"/>
              <a:gd name="connsiteY58" fmla="*/ 1219200 h 2696572"/>
              <a:gd name="connsiteX59" fmla="*/ 2362200 w 2486025"/>
              <a:gd name="connsiteY59" fmla="*/ 1238250 h 2696572"/>
              <a:gd name="connsiteX60" fmla="*/ 2390775 w 2486025"/>
              <a:gd name="connsiteY60" fmla="*/ 1295400 h 2696572"/>
              <a:gd name="connsiteX61" fmla="*/ 2419350 w 2486025"/>
              <a:gd name="connsiteY61" fmla="*/ 1352550 h 2696572"/>
              <a:gd name="connsiteX62" fmla="*/ 2428875 w 2486025"/>
              <a:gd name="connsiteY62" fmla="*/ 1390650 h 2696572"/>
              <a:gd name="connsiteX63" fmla="*/ 2447925 w 2486025"/>
              <a:gd name="connsiteY63" fmla="*/ 1581150 h 2696572"/>
              <a:gd name="connsiteX64" fmla="*/ 2466975 w 2486025"/>
              <a:gd name="connsiteY64" fmla="*/ 1657350 h 2696572"/>
              <a:gd name="connsiteX65" fmla="*/ 2457450 w 2486025"/>
              <a:gd name="connsiteY65" fmla="*/ 1838325 h 2696572"/>
              <a:gd name="connsiteX66" fmla="*/ 2447925 w 2486025"/>
              <a:gd name="connsiteY66" fmla="*/ 1866900 h 2696572"/>
              <a:gd name="connsiteX67" fmla="*/ 2438400 w 2486025"/>
              <a:gd name="connsiteY67" fmla="*/ 1924050 h 2696572"/>
              <a:gd name="connsiteX68" fmla="*/ 2457450 w 2486025"/>
              <a:gd name="connsiteY68" fmla="*/ 2047875 h 2696572"/>
              <a:gd name="connsiteX69" fmla="*/ 2466975 w 2486025"/>
              <a:gd name="connsiteY69" fmla="*/ 2076450 h 2696572"/>
              <a:gd name="connsiteX70" fmla="*/ 2486025 w 2486025"/>
              <a:gd name="connsiteY70" fmla="*/ 2162175 h 2696572"/>
              <a:gd name="connsiteX71" fmla="*/ 2466975 w 2486025"/>
              <a:gd name="connsiteY71" fmla="*/ 2266950 h 2696572"/>
              <a:gd name="connsiteX72" fmla="*/ 2457450 w 2486025"/>
              <a:gd name="connsiteY72" fmla="*/ 2305050 h 2696572"/>
              <a:gd name="connsiteX73" fmla="*/ 2438400 w 2486025"/>
              <a:gd name="connsiteY73" fmla="*/ 2333625 h 2696572"/>
              <a:gd name="connsiteX74" fmla="*/ 2428875 w 2486025"/>
              <a:gd name="connsiteY74" fmla="*/ 2362200 h 2696572"/>
              <a:gd name="connsiteX75" fmla="*/ 2381250 w 2486025"/>
              <a:gd name="connsiteY75" fmla="*/ 2419350 h 2696572"/>
              <a:gd name="connsiteX76" fmla="*/ 2333625 w 2486025"/>
              <a:gd name="connsiteY76" fmla="*/ 2476500 h 2696572"/>
              <a:gd name="connsiteX77" fmla="*/ 2286000 w 2486025"/>
              <a:gd name="connsiteY77" fmla="*/ 2562225 h 2696572"/>
              <a:gd name="connsiteX78" fmla="*/ 2266950 w 2486025"/>
              <a:gd name="connsiteY78" fmla="*/ 2590800 h 2696572"/>
              <a:gd name="connsiteX79" fmla="*/ 2247900 w 2486025"/>
              <a:gd name="connsiteY79" fmla="*/ 2619375 h 2696572"/>
              <a:gd name="connsiteX80" fmla="*/ 2219325 w 2486025"/>
              <a:gd name="connsiteY80" fmla="*/ 2638425 h 2696572"/>
              <a:gd name="connsiteX81" fmla="*/ 2190750 w 2486025"/>
              <a:gd name="connsiteY81" fmla="*/ 2695575 h 2696572"/>
              <a:gd name="connsiteX82" fmla="*/ 2181225 w 2486025"/>
              <a:gd name="connsiteY82" fmla="*/ 2695575 h 2696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486025" h="2696572">
                <a:moveTo>
                  <a:pt x="0" y="457200"/>
                </a:moveTo>
                <a:cubicBezTo>
                  <a:pt x="9525" y="441325"/>
                  <a:pt x="18636" y="425194"/>
                  <a:pt x="28575" y="409575"/>
                </a:cubicBezTo>
                <a:cubicBezTo>
                  <a:pt x="40867" y="390259"/>
                  <a:pt x="59435" y="374145"/>
                  <a:pt x="66675" y="352425"/>
                </a:cubicBezTo>
                <a:cubicBezTo>
                  <a:pt x="69850" y="342900"/>
                  <a:pt x="69100" y="330950"/>
                  <a:pt x="76200" y="323850"/>
                </a:cubicBezTo>
                <a:cubicBezTo>
                  <a:pt x="83300" y="316750"/>
                  <a:pt x="95250" y="317500"/>
                  <a:pt x="104775" y="314325"/>
                </a:cubicBezTo>
                <a:cubicBezTo>
                  <a:pt x="107950" y="304800"/>
                  <a:pt x="107200" y="292850"/>
                  <a:pt x="114300" y="285750"/>
                </a:cubicBezTo>
                <a:cubicBezTo>
                  <a:pt x="121400" y="278650"/>
                  <a:pt x="133895" y="280715"/>
                  <a:pt x="142875" y="276225"/>
                </a:cubicBezTo>
                <a:cubicBezTo>
                  <a:pt x="153114" y="271105"/>
                  <a:pt x="161211" y="262295"/>
                  <a:pt x="171450" y="257175"/>
                </a:cubicBezTo>
                <a:cubicBezTo>
                  <a:pt x="180430" y="252685"/>
                  <a:pt x="191045" y="252140"/>
                  <a:pt x="200025" y="247650"/>
                </a:cubicBezTo>
                <a:cubicBezTo>
                  <a:pt x="210264" y="242530"/>
                  <a:pt x="218361" y="233720"/>
                  <a:pt x="228600" y="228600"/>
                </a:cubicBezTo>
                <a:cubicBezTo>
                  <a:pt x="237580" y="224110"/>
                  <a:pt x="248195" y="223565"/>
                  <a:pt x="257175" y="219075"/>
                </a:cubicBezTo>
                <a:cubicBezTo>
                  <a:pt x="331033" y="182146"/>
                  <a:pt x="242501" y="214441"/>
                  <a:pt x="314325" y="190500"/>
                </a:cubicBezTo>
                <a:cubicBezTo>
                  <a:pt x="349524" y="137702"/>
                  <a:pt x="313236" y="179463"/>
                  <a:pt x="361950" y="152400"/>
                </a:cubicBezTo>
                <a:cubicBezTo>
                  <a:pt x="381964" y="141281"/>
                  <a:pt x="400050" y="127000"/>
                  <a:pt x="419100" y="114300"/>
                </a:cubicBezTo>
                <a:cubicBezTo>
                  <a:pt x="428625" y="107950"/>
                  <a:pt x="436815" y="98870"/>
                  <a:pt x="447675" y="95250"/>
                </a:cubicBezTo>
                <a:cubicBezTo>
                  <a:pt x="466725" y="88900"/>
                  <a:pt x="488117" y="87339"/>
                  <a:pt x="504825" y="76200"/>
                </a:cubicBezTo>
                <a:cubicBezTo>
                  <a:pt x="514350" y="69850"/>
                  <a:pt x="522939" y="61799"/>
                  <a:pt x="533400" y="57150"/>
                </a:cubicBezTo>
                <a:cubicBezTo>
                  <a:pt x="551750" y="48995"/>
                  <a:pt x="573842" y="49239"/>
                  <a:pt x="590550" y="38100"/>
                </a:cubicBezTo>
                <a:cubicBezTo>
                  <a:pt x="600075" y="31750"/>
                  <a:pt x="608664" y="23699"/>
                  <a:pt x="619125" y="19050"/>
                </a:cubicBezTo>
                <a:cubicBezTo>
                  <a:pt x="637475" y="10895"/>
                  <a:pt x="676275" y="0"/>
                  <a:pt x="676275" y="0"/>
                </a:cubicBezTo>
                <a:cubicBezTo>
                  <a:pt x="717550" y="3175"/>
                  <a:pt x="759210" y="3069"/>
                  <a:pt x="800100" y="9525"/>
                </a:cubicBezTo>
                <a:cubicBezTo>
                  <a:pt x="819935" y="12657"/>
                  <a:pt x="838200" y="22225"/>
                  <a:pt x="857250" y="28575"/>
                </a:cubicBezTo>
                <a:cubicBezTo>
                  <a:pt x="866775" y="31750"/>
                  <a:pt x="877471" y="32531"/>
                  <a:pt x="885825" y="38100"/>
                </a:cubicBezTo>
                <a:cubicBezTo>
                  <a:pt x="895350" y="44450"/>
                  <a:pt x="903878" y="52641"/>
                  <a:pt x="914400" y="57150"/>
                </a:cubicBezTo>
                <a:cubicBezTo>
                  <a:pt x="951672" y="73124"/>
                  <a:pt x="971234" y="60114"/>
                  <a:pt x="1009650" y="85725"/>
                </a:cubicBezTo>
                <a:cubicBezTo>
                  <a:pt x="1019175" y="92075"/>
                  <a:pt x="1027764" y="100126"/>
                  <a:pt x="1038225" y="104775"/>
                </a:cubicBezTo>
                <a:cubicBezTo>
                  <a:pt x="1056575" y="112930"/>
                  <a:pt x="1076325" y="117475"/>
                  <a:pt x="1095375" y="123825"/>
                </a:cubicBezTo>
                <a:lnTo>
                  <a:pt x="1123950" y="133350"/>
                </a:lnTo>
                <a:lnTo>
                  <a:pt x="1152525" y="142875"/>
                </a:lnTo>
                <a:cubicBezTo>
                  <a:pt x="1162050" y="146050"/>
                  <a:pt x="1172746" y="146831"/>
                  <a:pt x="1181100" y="152400"/>
                </a:cubicBezTo>
                <a:cubicBezTo>
                  <a:pt x="1190625" y="158750"/>
                  <a:pt x="1199153" y="166941"/>
                  <a:pt x="1209675" y="171450"/>
                </a:cubicBezTo>
                <a:cubicBezTo>
                  <a:pt x="1231254" y="180698"/>
                  <a:pt x="1255497" y="178915"/>
                  <a:pt x="1276350" y="190500"/>
                </a:cubicBezTo>
                <a:cubicBezTo>
                  <a:pt x="1296364" y="201619"/>
                  <a:pt x="1311780" y="221360"/>
                  <a:pt x="1333500" y="228600"/>
                </a:cubicBezTo>
                <a:cubicBezTo>
                  <a:pt x="1429532" y="260611"/>
                  <a:pt x="1280574" y="211770"/>
                  <a:pt x="1400175" y="247650"/>
                </a:cubicBezTo>
                <a:cubicBezTo>
                  <a:pt x="1419409" y="253420"/>
                  <a:pt x="1438275" y="260350"/>
                  <a:pt x="1457325" y="266700"/>
                </a:cubicBezTo>
                <a:lnTo>
                  <a:pt x="1485900" y="276225"/>
                </a:lnTo>
                <a:cubicBezTo>
                  <a:pt x="1569382" y="359707"/>
                  <a:pt x="1463484" y="257545"/>
                  <a:pt x="1543050" y="323850"/>
                </a:cubicBezTo>
                <a:cubicBezTo>
                  <a:pt x="1553398" y="332474"/>
                  <a:pt x="1560992" y="344155"/>
                  <a:pt x="1571625" y="352425"/>
                </a:cubicBezTo>
                <a:cubicBezTo>
                  <a:pt x="1589697" y="366481"/>
                  <a:pt x="1609725" y="377825"/>
                  <a:pt x="1628775" y="390525"/>
                </a:cubicBezTo>
                <a:lnTo>
                  <a:pt x="1657350" y="409575"/>
                </a:lnTo>
                <a:cubicBezTo>
                  <a:pt x="1666875" y="415925"/>
                  <a:pt x="1677830" y="420530"/>
                  <a:pt x="1685925" y="428625"/>
                </a:cubicBezTo>
                <a:cubicBezTo>
                  <a:pt x="1710580" y="453280"/>
                  <a:pt x="1741207" y="480171"/>
                  <a:pt x="1752600" y="514350"/>
                </a:cubicBezTo>
                <a:cubicBezTo>
                  <a:pt x="1755775" y="523875"/>
                  <a:pt x="1755025" y="535825"/>
                  <a:pt x="1762125" y="542925"/>
                </a:cubicBezTo>
                <a:cubicBezTo>
                  <a:pt x="1778314" y="559114"/>
                  <a:pt x="1800225" y="568325"/>
                  <a:pt x="1819275" y="581025"/>
                </a:cubicBezTo>
                <a:lnTo>
                  <a:pt x="1876425" y="619125"/>
                </a:lnTo>
                <a:lnTo>
                  <a:pt x="1905000" y="638175"/>
                </a:lnTo>
                <a:lnTo>
                  <a:pt x="1933575" y="657225"/>
                </a:lnTo>
                <a:lnTo>
                  <a:pt x="1971675" y="714375"/>
                </a:lnTo>
                <a:cubicBezTo>
                  <a:pt x="1978025" y="723900"/>
                  <a:pt x="1982630" y="734855"/>
                  <a:pt x="1990725" y="742950"/>
                </a:cubicBezTo>
                <a:cubicBezTo>
                  <a:pt x="2015380" y="767605"/>
                  <a:pt x="2046007" y="794496"/>
                  <a:pt x="2057400" y="828675"/>
                </a:cubicBezTo>
                <a:cubicBezTo>
                  <a:pt x="2074165" y="878970"/>
                  <a:pt x="2061356" y="848896"/>
                  <a:pt x="2105025" y="914400"/>
                </a:cubicBezTo>
                <a:cubicBezTo>
                  <a:pt x="2111375" y="923925"/>
                  <a:pt x="2114550" y="936625"/>
                  <a:pt x="2124075" y="942975"/>
                </a:cubicBezTo>
                <a:lnTo>
                  <a:pt x="2152650" y="962025"/>
                </a:lnTo>
                <a:cubicBezTo>
                  <a:pt x="2159000" y="971550"/>
                  <a:pt x="2163605" y="982505"/>
                  <a:pt x="2171700" y="990600"/>
                </a:cubicBezTo>
                <a:cubicBezTo>
                  <a:pt x="2179795" y="998695"/>
                  <a:pt x="2192737" y="1001035"/>
                  <a:pt x="2200275" y="1009650"/>
                </a:cubicBezTo>
                <a:cubicBezTo>
                  <a:pt x="2215352" y="1026880"/>
                  <a:pt x="2225675" y="1047750"/>
                  <a:pt x="2238375" y="1066800"/>
                </a:cubicBezTo>
                <a:cubicBezTo>
                  <a:pt x="2245847" y="1078008"/>
                  <a:pt x="2257425" y="1085850"/>
                  <a:pt x="2266950" y="1095375"/>
                </a:cubicBezTo>
                <a:cubicBezTo>
                  <a:pt x="2282028" y="1155687"/>
                  <a:pt x="2269213" y="1122583"/>
                  <a:pt x="2314575" y="1190625"/>
                </a:cubicBezTo>
                <a:cubicBezTo>
                  <a:pt x="2320925" y="1200150"/>
                  <a:pt x="2324100" y="1212850"/>
                  <a:pt x="2333625" y="1219200"/>
                </a:cubicBezTo>
                <a:lnTo>
                  <a:pt x="2362200" y="1238250"/>
                </a:lnTo>
                <a:cubicBezTo>
                  <a:pt x="2386141" y="1310074"/>
                  <a:pt x="2353846" y="1221542"/>
                  <a:pt x="2390775" y="1295400"/>
                </a:cubicBezTo>
                <a:cubicBezTo>
                  <a:pt x="2430210" y="1374270"/>
                  <a:pt x="2364755" y="1270658"/>
                  <a:pt x="2419350" y="1352550"/>
                </a:cubicBezTo>
                <a:cubicBezTo>
                  <a:pt x="2422525" y="1365250"/>
                  <a:pt x="2427145" y="1377674"/>
                  <a:pt x="2428875" y="1390650"/>
                </a:cubicBezTo>
                <a:cubicBezTo>
                  <a:pt x="2434444" y="1432416"/>
                  <a:pt x="2439905" y="1535702"/>
                  <a:pt x="2447925" y="1581150"/>
                </a:cubicBezTo>
                <a:cubicBezTo>
                  <a:pt x="2452475" y="1606933"/>
                  <a:pt x="2466975" y="1657350"/>
                  <a:pt x="2466975" y="1657350"/>
                </a:cubicBezTo>
                <a:cubicBezTo>
                  <a:pt x="2463800" y="1717675"/>
                  <a:pt x="2462919" y="1778165"/>
                  <a:pt x="2457450" y="1838325"/>
                </a:cubicBezTo>
                <a:cubicBezTo>
                  <a:pt x="2456541" y="1848324"/>
                  <a:pt x="2450103" y="1857099"/>
                  <a:pt x="2447925" y="1866900"/>
                </a:cubicBezTo>
                <a:cubicBezTo>
                  <a:pt x="2443735" y="1885753"/>
                  <a:pt x="2441575" y="1905000"/>
                  <a:pt x="2438400" y="1924050"/>
                </a:cubicBezTo>
                <a:cubicBezTo>
                  <a:pt x="2444184" y="1970319"/>
                  <a:pt x="2446541" y="2004240"/>
                  <a:pt x="2457450" y="2047875"/>
                </a:cubicBezTo>
                <a:cubicBezTo>
                  <a:pt x="2459885" y="2057615"/>
                  <a:pt x="2464797" y="2066649"/>
                  <a:pt x="2466975" y="2076450"/>
                </a:cubicBezTo>
                <a:cubicBezTo>
                  <a:pt x="2489326" y="2177030"/>
                  <a:pt x="2464583" y="2097849"/>
                  <a:pt x="2486025" y="2162175"/>
                </a:cubicBezTo>
                <a:cubicBezTo>
                  <a:pt x="2470263" y="2288268"/>
                  <a:pt x="2486552" y="2198429"/>
                  <a:pt x="2466975" y="2266950"/>
                </a:cubicBezTo>
                <a:cubicBezTo>
                  <a:pt x="2463379" y="2279537"/>
                  <a:pt x="2462607" y="2293018"/>
                  <a:pt x="2457450" y="2305050"/>
                </a:cubicBezTo>
                <a:cubicBezTo>
                  <a:pt x="2452941" y="2315572"/>
                  <a:pt x="2443520" y="2323386"/>
                  <a:pt x="2438400" y="2333625"/>
                </a:cubicBezTo>
                <a:cubicBezTo>
                  <a:pt x="2433910" y="2342605"/>
                  <a:pt x="2433365" y="2353220"/>
                  <a:pt x="2428875" y="2362200"/>
                </a:cubicBezTo>
                <a:cubicBezTo>
                  <a:pt x="2411138" y="2397673"/>
                  <a:pt x="2407582" y="2387752"/>
                  <a:pt x="2381250" y="2419350"/>
                </a:cubicBezTo>
                <a:cubicBezTo>
                  <a:pt x="2314945" y="2498916"/>
                  <a:pt x="2417107" y="2393018"/>
                  <a:pt x="2333625" y="2476500"/>
                </a:cubicBezTo>
                <a:cubicBezTo>
                  <a:pt x="2316860" y="2526795"/>
                  <a:pt x="2329669" y="2496721"/>
                  <a:pt x="2286000" y="2562225"/>
                </a:cubicBezTo>
                <a:lnTo>
                  <a:pt x="2266950" y="2590800"/>
                </a:lnTo>
                <a:cubicBezTo>
                  <a:pt x="2260600" y="2600325"/>
                  <a:pt x="2257425" y="2613025"/>
                  <a:pt x="2247900" y="2619375"/>
                </a:cubicBezTo>
                <a:lnTo>
                  <a:pt x="2219325" y="2638425"/>
                </a:lnTo>
                <a:cubicBezTo>
                  <a:pt x="2211578" y="2661666"/>
                  <a:pt x="2209214" y="2677111"/>
                  <a:pt x="2190750" y="2695575"/>
                </a:cubicBezTo>
                <a:cubicBezTo>
                  <a:pt x="2188505" y="2697820"/>
                  <a:pt x="2184400" y="2695575"/>
                  <a:pt x="2181225" y="2695575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732643">
            <a:off x="2964093" y="2240916"/>
            <a:ext cx="1064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medullary ray</a:t>
            </a:r>
          </a:p>
        </p:txBody>
      </p:sp>
      <p:sp>
        <p:nvSpPr>
          <p:cNvPr id="9" name="TextBox 8"/>
          <p:cNvSpPr txBox="1"/>
          <p:nvPr/>
        </p:nvSpPr>
        <p:spPr>
          <a:xfrm rot="20732643">
            <a:off x="17731" y="4358343"/>
            <a:ext cx="1064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medullary ray</a:t>
            </a:r>
          </a:p>
        </p:txBody>
      </p:sp>
      <p:sp>
        <p:nvSpPr>
          <p:cNvPr id="10" name="TextBox 9"/>
          <p:cNvSpPr txBox="1"/>
          <p:nvPr/>
        </p:nvSpPr>
        <p:spPr>
          <a:xfrm rot="2652330">
            <a:off x="664052" y="3260630"/>
            <a:ext cx="1449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cortical labyrinth</a:t>
            </a:r>
          </a:p>
        </p:txBody>
      </p:sp>
      <p:sp>
        <p:nvSpPr>
          <p:cNvPr id="11" name="TextBox 10"/>
          <p:cNvSpPr txBox="1"/>
          <p:nvPr/>
        </p:nvSpPr>
        <p:spPr>
          <a:xfrm rot="2652330">
            <a:off x="5540851" y="4958655"/>
            <a:ext cx="1449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cortical labyrinth</a:t>
            </a:r>
          </a:p>
        </p:txBody>
      </p:sp>
      <p:sp>
        <p:nvSpPr>
          <p:cNvPr id="12" name="TextBox 11"/>
          <p:cNvSpPr txBox="1"/>
          <p:nvPr/>
        </p:nvSpPr>
        <p:spPr>
          <a:xfrm rot="21427815">
            <a:off x="1917848" y="950497"/>
            <a:ext cx="1449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cortical labyrinth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56324" y="6138446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itla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59226" y="6400800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itlv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17221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3723"/>
          </a:xfrm>
        </p:spPr>
        <p:txBody>
          <a:bodyPr/>
          <a:lstStyle/>
          <a:p>
            <a:r>
              <a:rPr lang="en-US" dirty="0">
                <a:hlinkClick r:id="rId3"/>
              </a:rPr>
              <a:t>Slide 55: ureter</a:t>
            </a:r>
            <a:endParaRPr lang="en-US" dirty="0"/>
          </a:p>
        </p:txBody>
      </p:sp>
      <p:pic>
        <p:nvPicPr>
          <p:cNvPr id="3" name="Snagit_PPT6DAB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5"/>
          <a:stretch/>
        </p:blipFill>
        <p:spPr>
          <a:xfrm>
            <a:off x="0" y="773723"/>
            <a:ext cx="9144000" cy="60842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3505200"/>
            <a:ext cx="712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lumen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9600" y="2709446"/>
            <a:ext cx="338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lp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757446" y="2377591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92854" y="5757446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3347387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7400" y="5986046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4343400"/>
            <a:ext cx="250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epithelial lining of ureter</a:t>
            </a:r>
          </a:p>
        </p:txBody>
      </p:sp>
      <p:sp>
        <p:nvSpPr>
          <p:cNvPr id="11" name="Rectangle 10">
            <a:hlinkClick r:id="rId5"/>
          </p:cNvPr>
          <p:cNvSpPr/>
          <p:nvPr/>
        </p:nvSpPr>
        <p:spPr>
          <a:xfrm>
            <a:off x="6248400" y="4343400"/>
            <a:ext cx="2895600" cy="2514600"/>
          </a:xfrm>
          <a:prstGeom prst="rect">
            <a:avLst/>
          </a:prstGeom>
          <a:solidFill>
            <a:srgbClr val="4F81B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74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1243</Words>
  <Application>Microsoft Office PowerPoint</Application>
  <PresentationFormat>On-screen Show (4:3)</PresentationFormat>
  <Paragraphs>255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Histology of the Urinary System  Lab Orientation</vt:lpstr>
      <vt:lpstr>PowerPoint Presentation</vt:lpstr>
      <vt:lpstr>Slide 40: kidney</vt:lpstr>
      <vt:lpstr>Slide 40: kidney</vt:lpstr>
      <vt:lpstr>Slide 49: kidney (cortex)</vt:lpstr>
      <vt:lpstr>Slide 49: kidney (medulla)</vt:lpstr>
      <vt:lpstr>Slide 304: kidney, PAS</vt:lpstr>
      <vt:lpstr>Slide 304: kidney, PAS, cortical section: medullary rays will appear as fascicles (like bundles of straws) amidst cortical labyrinth of coiled tubes and glomeruli</vt:lpstr>
      <vt:lpstr>Slide 55: ureter</vt:lpstr>
      <vt:lpstr>Key Features of the Ureter (from Dr. Carbrey’s notes)</vt:lpstr>
      <vt:lpstr>PowerPoint Presentation</vt:lpstr>
      <vt:lpstr>Slide 98: bladder</vt:lpstr>
      <vt:lpstr>Key Features of the Bladder (from Dr. Carbrey’s notes)</vt:lpstr>
      <vt:lpstr>‘Extra’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Duke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40: kidney</dc:title>
  <dc:creator>J. Matthew Velkey</dc:creator>
  <cp:lastModifiedBy>Matthew Velkey</cp:lastModifiedBy>
  <cp:revision>40</cp:revision>
  <dcterms:created xsi:type="dcterms:W3CDTF">2011-10-31T23:10:24Z</dcterms:created>
  <dcterms:modified xsi:type="dcterms:W3CDTF">2020-02-18T16:44:33Z</dcterms:modified>
</cp:coreProperties>
</file>