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014" autoAdjust="0"/>
  </p:normalViewPr>
  <p:slideViewPr>
    <p:cSldViewPr showGuides="1">
      <p:cViewPr varScale="1">
        <p:scale>
          <a:sx n="78" d="100"/>
          <a:sy n="78" d="100"/>
        </p:scale>
        <p:origin x="-165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E34DA3C-1827-4F31-B50D-D426544BE109}" type="datetimeFigureOut">
              <a:rPr lang="en-US"/>
              <a:pPr>
                <a:defRPr/>
              </a:pPr>
              <a:t>11/13/2015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FC6A9B9-147E-4ABC-B22B-DA81EA507E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076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Dr. </a:t>
            </a:r>
            <a:r>
              <a:rPr lang="en-US" dirty="0" err="1" smtClean="0"/>
              <a:t>Carbrey’s</a:t>
            </a:r>
            <a:r>
              <a:rPr lang="en-US" dirty="0" smtClean="0"/>
              <a:t> Notes: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Pituitary (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hypophysis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–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regulated by the hypothalamus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Anterior Lobe –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Adenohypophysis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(glandular)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pars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distalis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cords of cells mixed with capillaries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	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acidophils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(red) – growth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and prolactin (2 cell types)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	basophils (blue) – ACTH, FSH &amp; LH, TSH (3 cell types)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	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chromophobes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(pale) –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acidophils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basophils depleted of hormone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pars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intermedia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between anterior and posterior lobes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	basophils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chromophobes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may contain cysts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pars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tuberalis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along infundibulum, mostly basophils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Posterior Lobe –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Neurohypophysis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–storage site for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neurosecretions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pars nervosa –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unmyelinated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axons and nerve terminals from neurons in the hypothalamus, they release products near fenestrated capillaries (oxytocin and ADH)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infundibulum – stalk coming down from hypothalamus			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Herring bodies –secretory vesicles in nerve terminals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pituicytes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glial cells that support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unmyelinated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axons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C6A9B9-147E-4ABC-B22B-DA81EA507EC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90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Arrows in neurohypophysis indicate capillaries (lined by endothelial cells)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A=acidophils (sommato- or mammotropes) ~40%	B=basophils (cortico-, thyro-, or gonadotropes) ~10%	C=chromophobes ~50%</a:t>
            </a: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94AF68-4AD6-448B-8D84-9B8CA5BA67D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Dr. </a:t>
            </a:r>
            <a:r>
              <a:rPr lang="en-US" dirty="0" err="1" smtClean="0"/>
              <a:t>Carbrey’s</a:t>
            </a:r>
            <a:r>
              <a:rPr lang="en-US" dirty="0" smtClean="0"/>
              <a:t> Notes: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Thyroid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made up of follicles of cells filled with colloid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follicles are lined by simple sq. (inactive) to simple col. (active) epithelium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follicular cells – make thyroglobulin which is stored in follicles, T3 and T4 are cleaved from thyroglobulin inside the follicular cells, then the hormone leaves the cells and goes to capillaries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parafollicular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cells or C cells – make calcitonin, are either outside of follicular cells or within lining of follicle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C6A9B9-147E-4ABC-B22B-DA81EA507EC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57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Dr. </a:t>
            </a:r>
            <a:r>
              <a:rPr lang="en-US" dirty="0" err="1" smtClean="0"/>
              <a:t>Carbrey’s</a:t>
            </a:r>
            <a:r>
              <a:rPr lang="en-US" dirty="0" smtClean="0"/>
              <a:t> Notes: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Parathyroid - attached to thyroid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parenchyma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chief cells – make PTH, more cytoplasm than lymphocytes –DO NOT CONFUSE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LYMPHATIC TISSUE!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oxyphils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minority of cells, usually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clusters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larger, more cytoplasm which is acidophilic, make some PTH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C6A9B9-147E-4ABC-B22B-DA81EA507EC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19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ZG=</a:t>
            </a:r>
            <a:r>
              <a:rPr lang="en-US" dirty="0" err="1" smtClean="0"/>
              <a:t>zona</a:t>
            </a:r>
            <a:r>
              <a:rPr lang="en-US" dirty="0" smtClean="0"/>
              <a:t> </a:t>
            </a:r>
            <a:r>
              <a:rPr lang="en-US" dirty="0" err="1" smtClean="0"/>
              <a:t>glomerulosa</a:t>
            </a:r>
            <a:r>
              <a:rPr lang="en-US" dirty="0" smtClean="0"/>
              <a:t>	ZF=</a:t>
            </a:r>
            <a:r>
              <a:rPr lang="en-US" dirty="0" err="1" smtClean="0"/>
              <a:t>zona</a:t>
            </a:r>
            <a:r>
              <a:rPr lang="en-US" dirty="0" smtClean="0"/>
              <a:t> </a:t>
            </a:r>
            <a:r>
              <a:rPr lang="en-US" dirty="0" err="1" smtClean="0"/>
              <a:t>fasciculata</a:t>
            </a:r>
            <a:r>
              <a:rPr lang="en-US" dirty="0" smtClean="0"/>
              <a:t>	ZR=</a:t>
            </a:r>
            <a:r>
              <a:rPr lang="en-US" dirty="0" err="1" smtClean="0"/>
              <a:t>zona</a:t>
            </a:r>
            <a:r>
              <a:rPr lang="en-US" dirty="0" smtClean="0"/>
              <a:t> </a:t>
            </a:r>
            <a:r>
              <a:rPr lang="en-US" dirty="0" err="1" smtClean="0"/>
              <a:t>reticularis</a:t>
            </a:r>
            <a:r>
              <a:rPr lang="en-US" dirty="0" smtClean="0"/>
              <a:t>	M=medulla	mv=medullary veins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From Dr. </a:t>
            </a:r>
            <a:r>
              <a:rPr lang="en-US" dirty="0" err="1" smtClean="0"/>
              <a:t>Carbrey’s</a:t>
            </a:r>
            <a:r>
              <a:rPr lang="en-US" dirty="0" smtClean="0"/>
              <a:t> Notes: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Adrenal gland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cortex –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secretes steroids, 3 layers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zona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glomerulosa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(salt – aldosterone) balls of cells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zona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fasciculata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(sugar – cortisol) cords of cells, pale &amp; foamy cells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zona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reticularis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(sex – DHEA) branching cords of cells	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medulla –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secretes epinephrine and norepinephrine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parenchyma –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chromaffin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cells that are stimulated to release hormones by nerves, two populations – one makes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one makes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norepi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B31C4E-CD97-4192-A391-DA971D7D84B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Dr. </a:t>
            </a:r>
            <a:r>
              <a:rPr lang="en-US" dirty="0" err="1" smtClean="0"/>
              <a:t>Carbrey’s</a:t>
            </a:r>
            <a:r>
              <a:rPr lang="en-US" dirty="0" smtClean="0"/>
              <a:t> Notes: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Pancreas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Exocrine pancreas –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acini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serous cells that contain zymogen granules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ducts – begin with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centroacinar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cells that form the intercalated duct inside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acinus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squamous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intercalated ducts (s.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sq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intralobular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ducts (s. cub),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interlobular ducts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(low col), excretory (s. col with goblets)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Endocrine pancreas – islets of Langerhans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lighter staining, groups of cells with many capillaries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Type A and D tend to be on outside of islet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Type B tend to be towards center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C6A9B9-147E-4ABC-B22B-DA81EA507EC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71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A9C57-E082-4103-9477-4BB7E937F233}" type="datetimeFigureOut">
              <a:rPr lang="en-US"/>
              <a:pPr>
                <a:defRPr/>
              </a:pPr>
              <a:t>11/13/2015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CC98C-AF5A-4925-BAD0-68639A9AEC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428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936FF-0FD9-4CE5-87E1-534B8BF712A3}" type="datetimeFigureOut">
              <a:rPr lang="en-US"/>
              <a:pPr>
                <a:defRPr/>
              </a:pPr>
              <a:t>11/13/2015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4581A-A460-457B-A662-3B029E85A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660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35162-9268-4299-AF31-B69720CBEE21}" type="datetimeFigureOut">
              <a:rPr lang="en-US"/>
              <a:pPr>
                <a:defRPr/>
              </a:pPr>
              <a:t>11/13/2015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58E31-426E-4030-A707-0D98B0445E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468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F6A62-96B3-49B0-A3AE-712719108927}" type="datetimeFigureOut">
              <a:rPr lang="en-US"/>
              <a:pPr>
                <a:defRPr/>
              </a:pPr>
              <a:t>11/13/2015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99738-B6B7-4706-9910-F0F5D8E4C9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62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A5733-2B10-4EAC-8613-D4FB0B4B8B2A}" type="datetimeFigureOut">
              <a:rPr lang="en-US"/>
              <a:pPr>
                <a:defRPr/>
              </a:pPr>
              <a:t>11/13/2015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B928D-FFE3-423D-A42A-F5A979BF2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05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91ED4-2555-42E5-990C-0C5E856CF7DB}" type="datetimeFigureOut">
              <a:rPr lang="en-US"/>
              <a:pPr>
                <a:defRPr/>
              </a:pPr>
              <a:t>11/13/2015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8AD18-21F9-446F-B197-62FA0F95C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96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D67BF-26BF-498D-A0AC-F1F6A0562604}" type="datetimeFigureOut">
              <a:rPr lang="en-US"/>
              <a:pPr>
                <a:defRPr/>
              </a:pPr>
              <a:t>11/13/2015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109F3-B6E4-4EAE-97CD-08DD3D5EFC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93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70051-9179-4AD9-B1D5-C01CF85CEC14}" type="datetimeFigureOut">
              <a:rPr lang="en-US"/>
              <a:pPr>
                <a:defRPr/>
              </a:pPr>
              <a:t>11/13/2015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DB3CD-7FFD-4704-8DC7-B080844A8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914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DC8BB-64EB-411A-ABA8-DD7BE8935BF7}" type="datetimeFigureOut">
              <a:rPr lang="en-US"/>
              <a:pPr>
                <a:defRPr/>
              </a:pPr>
              <a:t>11/13/2015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10B49-5D31-4B6E-A682-E252F7C67B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739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E3570-BF71-449E-B751-1FB22E786064}" type="datetimeFigureOut">
              <a:rPr lang="en-US"/>
              <a:pPr>
                <a:defRPr/>
              </a:pPr>
              <a:t>11/13/2015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B7B0D-DF9D-460F-8BC6-2900C0B89E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64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A589B-4F3B-4330-95F7-D52E3731F2E9}" type="datetimeFigureOut">
              <a:rPr lang="en-US"/>
              <a:pPr>
                <a:defRPr/>
              </a:pPr>
              <a:t>11/13/2015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F290F-7AB3-4DE8-A2C3-370CCD3803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88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1E4A12-E4BF-4394-B9B4-D9B345E37C15}" type="datetimeFigureOut">
              <a:rPr lang="en-US"/>
              <a:pPr>
                <a:defRPr/>
              </a:pPr>
              <a:t>11/13/2015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CBB9FFE-1798-4639-BEBD-EDC0F29B9D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aperio.duhs.duke.edu/DukeHistology/Endocrine_System/0061_F.svs/view.apml?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aperio.duhs.duke.edu/DukeHistology/Endocrine_System/0061_F.svs/view.apml?X=0.146680779959835&amp;Y=-0.0782483599644946&amp;zoom=83.3333333333334" TargetMode="External"/><Relationship Id="rId4" Type="http://schemas.openxmlformats.org/officeDocument/2006/relationships/hyperlink" Target="http://aperio.duhs.duke.edu/DukeHistology/Endocrine_System/0061_F.svs/view.apml?X=-0.30941875752511&amp;Y=-0.0404741890717649&amp;zoom=5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aperio.duhs.duke.edu/DukeHistology/Endocrine_System/0050_F.svs/view.apml?X=0.159038863101752&amp;Y=-0.0794255372434796&amp;zoom=5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aperio.duhs.duke.edu/DukeHistology/Endocrine_System/0052_F.svs/view.apml?X=0.173681407299541&amp;Y=0.177796749253659&amp;zoom=12.5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aperio.duhs.duke.edu/DukeHistology/Endocrine_System/0312_F.svs/view.apml?X=0.359422508223273&amp;Y=-0.175640230522423&amp;zoom=12.0563271604938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aperio.duhs.duke.edu/DukeHistology/Endocrine_System/0062_F.svs/view.apml?X=0.179166486402825&amp;Y=0.166578209746496&amp;zoom=12.5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aperio.duhs.duke.edu/DukeHistology/GI_Tract_and_Glands/0039_J.svs/view.apml?X=0.204391728016799&amp;Y=-0.281691487303269&amp;zoom=20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aperio.duhs.duke.edu/DukeHistology/GI_Tract_and_Glands/0095_J.svs/view.apml?X=0.143564246619708&amp;Y=-0.18541095890411&amp;zoom=20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hlinkClick r:id="rId3"/>
              </a:rPr>
              <a:t>Slide 61: pituitary gland</a:t>
            </a:r>
            <a:endParaRPr lang="en-US" dirty="0" smtClean="0"/>
          </a:p>
        </p:txBody>
      </p:sp>
      <p:pic>
        <p:nvPicPr>
          <p:cNvPr id="2051" name="Snagit_PPT70D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1"/>
          <a:stretch>
            <a:fillRect/>
          </a:stretch>
        </p:blipFill>
        <p:spPr bwMode="auto">
          <a:xfrm>
            <a:off x="0" y="1060450"/>
            <a:ext cx="9144000" cy="573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Box 5"/>
          <p:cNvSpPr txBox="1">
            <a:spLocks noChangeArrowheads="1"/>
          </p:cNvSpPr>
          <p:nvPr/>
        </p:nvSpPr>
        <p:spPr bwMode="auto">
          <a:xfrm>
            <a:off x="6219825" y="3240088"/>
            <a:ext cx="1812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neurohypophysis</a:t>
            </a:r>
          </a:p>
          <a:p>
            <a:pPr eaLnBrk="1" hangingPunct="1"/>
            <a:r>
              <a:rPr lang="en-US" b="1"/>
              <a:t>“posterior lobe”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05000" y="3657600"/>
            <a:ext cx="184839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adenohypophysis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“anterior lobe”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Slide 61: pituitary gland</a:t>
            </a:r>
          </a:p>
        </p:txBody>
      </p:sp>
      <p:pic>
        <p:nvPicPr>
          <p:cNvPr id="3075" name="Snagit_PPT6271"/>
          <p:cNvPicPr>
            <a:picLocks noChangeAspect="1"/>
          </p:cNvPicPr>
          <p:nvPr/>
        </p:nvPicPr>
        <p:blipFill>
          <a:blip r:embed="rId3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0"/>
          <a:stretch>
            <a:fillRect/>
          </a:stretch>
        </p:blipFill>
        <p:spPr bwMode="auto">
          <a:xfrm>
            <a:off x="0" y="762000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Box 7"/>
          <p:cNvSpPr txBox="1">
            <a:spLocks noChangeArrowheads="1"/>
          </p:cNvSpPr>
          <p:nvPr/>
        </p:nvSpPr>
        <p:spPr bwMode="auto">
          <a:xfrm>
            <a:off x="6629400" y="3581400"/>
            <a:ext cx="3000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3077" name="TextBox 8"/>
          <p:cNvSpPr txBox="1">
            <a:spLocks noChangeArrowheads="1"/>
          </p:cNvSpPr>
          <p:nvPr/>
        </p:nvSpPr>
        <p:spPr bwMode="auto">
          <a:xfrm>
            <a:off x="7096125" y="4354513"/>
            <a:ext cx="3095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3078" name="TextBox 9"/>
          <p:cNvSpPr txBox="1">
            <a:spLocks noChangeArrowheads="1"/>
          </p:cNvSpPr>
          <p:nvPr/>
        </p:nvSpPr>
        <p:spPr bwMode="auto">
          <a:xfrm>
            <a:off x="4589463" y="4191000"/>
            <a:ext cx="2936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600" b="1"/>
              <a:t>C</a:t>
            </a:r>
          </a:p>
        </p:txBody>
      </p:sp>
      <p:sp>
        <p:nvSpPr>
          <p:cNvPr id="3079" name="TextBox 10"/>
          <p:cNvSpPr txBox="1">
            <a:spLocks noChangeArrowheads="1"/>
          </p:cNvSpPr>
          <p:nvPr/>
        </p:nvSpPr>
        <p:spPr bwMode="auto">
          <a:xfrm>
            <a:off x="1252538" y="438150"/>
            <a:ext cx="1781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neurohypophysis</a:t>
            </a:r>
          </a:p>
        </p:txBody>
      </p:sp>
      <p:sp>
        <p:nvSpPr>
          <p:cNvPr id="3080" name="TextBox 11"/>
          <p:cNvSpPr txBox="1">
            <a:spLocks noChangeArrowheads="1"/>
          </p:cNvSpPr>
          <p:nvPr/>
        </p:nvSpPr>
        <p:spPr bwMode="auto">
          <a:xfrm>
            <a:off x="6116638" y="438150"/>
            <a:ext cx="1814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adenohypophysis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667000" y="3113088"/>
            <a:ext cx="366713" cy="1524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2" name="TextBox 16"/>
          <p:cNvSpPr txBox="1">
            <a:spLocks noChangeArrowheads="1"/>
          </p:cNvSpPr>
          <p:nvPr/>
        </p:nvSpPr>
        <p:spPr bwMode="auto">
          <a:xfrm>
            <a:off x="2965450" y="2884488"/>
            <a:ext cx="1004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pituicyte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371600" y="5300663"/>
            <a:ext cx="76200" cy="3048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952750" y="5453063"/>
            <a:ext cx="76200" cy="3048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429000" y="2297113"/>
            <a:ext cx="76200" cy="3048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414463" y="1828800"/>
            <a:ext cx="152400" cy="3048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hlinkClick r:id="rId4"/>
          </p:cNvPr>
          <p:cNvSpPr/>
          <p:nvPr/>
        </p:nvSpPr>
        <p:spPr>
          <a:xfrm>
            <a:off x="0" y="762000"/>
            <a:ext cx="4589463" cy="6096000"/>
          </a:xfrm>
          <a:prstGeom prst="rect">
            <a:avLst/>
          </a:prstGeom>
          <a:solidFill>
            <a:srgbClr val="4F81BD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5"/>
          </p:cNvPr>
          <p:cNvSpPr/>
          <p:nvPr/>
        </p:nvSpPr>
        <p:spPr>
          <a:xfrm>
            <a:off x="4572000" y="762000"/>
            <a:ext cx="4572000" cy="6092825"/>
          </a:xfrm>
          <a:prstGeom prst="rect">
            <a:avLst/>
          </a:prstGeom>
          <a:solidFill>
            <a:srgbClr val="4F81BD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90488"/>
            <a:ext cx="8229600" cy="638176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hlinkClick r:id="rId3"/>
              </a:rPr>
              <a:t>Slide 50: thyroid gland</a:t>
            </a:r>
            <a:endParaRPr lang="en-US" dirty="0" smtClean="0"/>
          </a:p>
        </p:txBody>
      </p:sp>
      <p:pic>
        <p:nvPicPr>
          <p:cNvPr id="4099" name="Snagit_PPT3A3C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3"/>
          <a:stretch>
            <a:fillRect/>
          </a:stretch>
        </p:blipFill>
        <p:spPr bwMode="auto">
          <a:xfrm>
            <a:off x="152400" y="906463"/>
            <a:ext cx="8839200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6" name="Straight Arrow Connector 195"/>
          <p:cNvCxnSpPr/>
          <p:nvPr/>
        </p:nvCxnSpPr>
        <p:spPr>
          <a:xfrm>
            <a:off x="4572000" y="3352800"/>
            <a:ext cx="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1" name="TextBox 197"/>
          <p:cNvSpPr txBox="1">
            <a:spLocks noChangeArrowheads="1"/>
          </p:cNvSpPr>
          <p:nvPr/>
        </p:nvSpPr>
        <p:spPr bwMode="auto">
          <a:xfrm>
            <a:off x="4191000" y="3074988"/>
            <a:ext cx="8566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/>
              <a:t>artifact</a:t>
            </a:r>
            <a:endParaRPr lang="en-US" dirty="0"/>
          </a:p>
        </p:txBody>
      </p:sp>
      <p:cxnSp>
        <p:nvCxnSpPr>
          <p:cNvPr id="200" name="Straight Arrow Connector 199"/>
          <p:cNvCxnSpPr/>
          <p:nvPr/>
        </p:nvCxnSpPr>
        <p:spPr>
          <a:xfrm flipH="1">
            <a:off x="3263900" y="4146550"/>
            <a:ext cx="57150" cy="4079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3" name="TextBox 200"/>
          <p:cNvSpPr txBox="1">
            <a:spLocks noChangeArrowheads="1"/>
          </p:cNvSpPr>
          <p:nvPr/>
        </p:nvSpPr>
        <p:spPr bwMode="auto">
          <a:xfrm>
            <a:off x="2940050" y="3851275"/>
            <a:ext cx="1366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follicular cell</a:t>
            </a:r>
          </a:p>
        </p:txBody>
      </p:sp>
      <p:sp>
        <p:nvSpPr>
          <p:cNvPr id="4104" name="TextBox 201"/>
          <p:cNvSpPr txBox="1">
            <a:spLocks noChangeArrowheads="1"/>
          </p:cNvSpPr>
          <p:nvPr/>
        </p:nvSpPr>
        <p:spPr bwMode="auto">
          <a:xfrm>
            <a:off x="76200" y="430213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dirty="0"/>
              <a:t>Note: </a:t>
            </a:r>
            <a:r>
              <a:rPr lang="en-US" sz="1400" dirty="0" smtClean="0"/>
              <a:t>thyroid follicles typically contain colloid only; the </a:t>
            </a:r>
            <a:r>
              <a:rPr lang="en-US" sz="1400" dirty="0"/>
              <a:t>presence of </a:t>
            </a:r>
            <a:r>
              <a:rPr lang="en-US" sz="1400" dirty="0" smtClean="0"/>
              <a:t>cells </a:t>
            </a:r>
            <a:r>
              <a:rPr lang="en-US" sz="1400" dirty="0"/>
              <a:t>in the lumen </a:t>
            </a:r>
            <a:r>
              <a:rPr lang="en-US" sz="1400" dirty="0" smtClean="0"/>
              <a:t>of</a:t>
            </a:r>
          </a:p>
          <a:p>
            <a:pPr algn="ctr" eaLnBrk="1" hangingPunct="1"/>
            <a:r>
              <a:rPr lang="en-US" sz="1400" dirty="0" smtClean="0"/>
              <a:t>some </a:t>
            </a:r>
            <a:r>
              <a:rPr lang="en-US" sz="1400" dirty="0"/>
              <a:t>of the follicles </a:t>
            </a:r>
            <a:r>
              <a:rPr lang="en-US" sz="1400" dirty="0" smtClean="0"/>
              <a:t>in this particular specimen is </a:t>
            </a:r>
            <a:r>
              <a:rPr lang="en-US" sz="1400" dirty="0"/>
              <a:t>likely </a:t>
            </a:r>
            <a:r>
              <a:rPr lang="en-US" sz="1400" smtClean="0"/>
              <a:t>a sectioning/preparation </a:t>
            </a:r>
            <a:r>
              <a:rPr lang="en-US" sz="1400" dirty="0" smtClean="0"/>
              <a:t>artifact</a:t>
            </a:r>
            <a:endParaRPr lang="en-US" sz="1400" dirty="0"/>
          </a:p>
        </p:txBody>
      </p:sp>
      <p:sp>
        <p:nvSpPr>
          <p:cNvPr id="4105" name="TextBox 202"/>
          <p:cNvSpPr txBox="1">
            <a:spLocks noChangeArrowheads="1"/>
          </p:cNvSpPr>
          <p:nvPr/>
        </p:nvSpPr>
        <p:spPr bwMode="auto">
          <a:xfrm>
            <a:off x="6815138" y="4876800"/>
            <a:ext cx="804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colloid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hlinkClick r:id="rId2"/>
              </a:rPr>
              <a:t>Slide 52: thyroid &amp; parathyroid glands</a:t>
            </a:r>
            <a:endParaRPr lang="en-US" dirty="0" smtClean="0"/>
          </a:p>
        </p:txBody>
      </p:sp>
      <p:pic>
        <p:nvPicPr>
          <p:cNvPr id="5123" name="Snagit_PPT6DDB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1"/>
          <a:stretch>
            <a:fillRect/>
          </a:stretch>
        </p:blipFill>
        <p:spPr bwMode="auto">
          <a:xfrm>
            <a:off x="0" y="706438"/>
            <a:ext cx="9144000" cy="608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1"/>
          <p:cNvSpPr txBox="1">
            <a:spLocks noChangeArrowheads="1"/>
          </p:cNvSpPr>
          <p:nvPr/>
        </p:nvSpPr>
        <p:spPr bwMode="auto">
          <a:xfrm>
            <a:off x="2954338" y="2760663"/>
            <a:ext cx="857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thyroid</a:t>
            </a:r>
          </a:p>
        </p:txBody>
      </p:sp>
      <p:sp>
        <p:nvSpPr>
          <p:cNvPr id="5125" name="TextBox 4"/>
          <p:cNvSpPr txBox="1">
            <a:spLocks noChangeArrowheads="1"/>
          </p:cNvSpPr>
          <p:nvPr/>
        </p:nvSpPr>
        <p:spPr bwMode="auto">
          <a:xfrm>
            <a:off x="4267200" y="5257800"/>
            <a:ext cx="1273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parathyroid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3"/>
          </a:xfrm>
        </p:spPr>
        <p:txBody>
          <a:bodyPr/>
          <a:lstStyle/>
          <a:p>
            <a:r>
              <a:rPr lang="en-US" dirty="0" smtClean="0">
                <a:hlinkClick r:id="rId3"/>
              </a:rPr>
              <a:t>Slide 312 Parathyroid</a:t>
            </a:r>
            <a:endParaRPr lang="en-US" dirty="0" smtClean="0"/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 t="9518" r="1640" b="1305"/>
          <a:stretch>
            <a:fillRect/>
          </a:stretch>
        </p:blipFill>
        <p:spPr bwMode="auto">
          <a:xfrm>
            <a:off x="304800" y="649288"/>
            <a:ext cx="8305800" cy="62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4495800"/>
            <a:ext cx="109318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 err="1">
                <a:ln>
                  <a:solidFill>
                    <a:schemeClr val="bg1"/>
                  </a:solidFill>
                </a:ln>
              </a:rPr>
              <a:t>oxyphil</a:t>
            </a:r>
            <a:r>
              <a:rPr lang="en-US" sz="1400" b="1" dirty="0">
                <a:ln>
                  <a:solidFill>
                    <a:schemeClr val="bg1"/>
                  </a:solidFill>
                </a:ln>
              </a:rPr>
              <a:t> cells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16948" y="6569473"/>
            <a:ext cx="91268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ln>
                  <a:solidFill>
                    <a:schemeClr val="bg1"/>
                  </a:solidFill>
                </a:ln>
              </a:rPr>
              <a:t>chief cells</a:t>
            </a:r>
          </a:p>
        </p:txBody>
      </p:sp>
      <p:sp>
        <p:nvSpPr>
          <p:cNvPr id="4" name="Rectangle 3"/>
          <p:cNvSpPr/>
          <p:nvPr/>
        </p:nvSpPr>
        <p:spPr>
          <a:xfrm>
            <a:off x="5934075" y="3971925"/>
            <a:ext cx="519113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51" name="TextBox 5"/>
          <p:cNvSpPr txBox="1">
            <a:spLocks noChangeArrowheads="1"/>
          </p:cNvSpPr>
          <p:nvPr/>
        </p:nvSpPr>
        <p:spPr bwMode="auto">
          <a:xfrm>
            <a:off x="1295400" y="3124200"/>
            <a:ext cx="76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adipose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hlinkClick r:id="rId3"/>
              </a:rPr>
              <a:t>Slide 62: adrenal gland</a:t>
            </a:r>
            <a:endParaRPr lang="en-US" dirty="0" smtClean="0"/>
          </a:p>
        </p:txBody>
      </p:sp>
      <p:pic>
        <p:nvPicPr>
          <p:cNvPr id="7171" name="Snagit_PPTAD2D"/>
          <p:cNvPicPr>
            <a:picLocks noChangeAspect="1"/>
          </p:cNvPicPr>
          <p:nvPr/>
        </p:nvPicPr>
        <p:blipFill>
          <a:blip r:embed="rId4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9"/>
          <a:stretch>
            <a:fillRect/>
          </a:stretch>
        </p:blipFill>
        <p:spPr bwMode="auto">
          <a:xfrm>
            <a:off x="15875" y="792163"/>
            <a:ext cx="9144000" cy="606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Box 1"/>
          <p:cNvSpPr txBox="1">
            <a:spLocks noChangeArrowheads="1"/>
          </p:cNvSpPr>
          <p:nvPr/>
        </p:nvSpPr>
        <p:spPr bwMode="auto">
          <a:xfrm>
            <a:off x="1255713" y="4519613"/>
            <a:ext cx="434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ZG</a:t>
            </a:r>
          </a:p>
        </p:txBody>
      </p:sp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2911475" y="4725988"/>
            <a:ext cx="3984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ZF</a:t>
            </a:r>
          </a:p>
        </p:txBody>
      </p:sp>
      <p:sp>
        <p:nvSpPr>
          <p:cNvPr id="7174" name="TextBox 5"/>
          <p:cNvSpPr txBox="1">
            <a:spLocks noChangeArrowheads="1"/>
          </p:cNvSpPr>
          <p:nvPr/>
        </p:nvSpPr>
        <p:spPr bwMode="auto">
          <a:xfrm>
            <a:off x="5103813" y="4908550"/>
            <a:ext cx="417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ZR</a:t>
            </a:r>
          </a:p>
        </p:txBody>
      </p:sp>
      <p:sp>
        <p:nvSpPr>
          <p:cNvPr id="7175" name="TextBox 6"/>
          <p:cNvSpPr txBox="1">
            <a:spLocks noChangeArrowheads="1"/>
          </p:cNvSpPr>
          <p:nvPr/>
        </p:nvSpPr>
        <p:spPr bwMode="auto">
          <a:xfrm>
            <a:off x="6705600" y="5183188"/>
            <a:ext cx="3825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M</a:t>
            </a:r>
          </a:p>
        </p:txBody>
      </p:sp>
      <p:sp>
        <p:nvSpPr>
          <p:cNvPr id="7176" name="TextBox 7"/>
          <p:cNvSpPr txBox="1">
            <a:spLocks noChangeArrowheads="1"/>
          </p:cNvSpPr>
          <p:nvPr/>
        </p:nvSpPr>
        <p:spPr bwMode="auto">
          <a:xfrm>
            <a:off x="7564438" y="4484688"/>
            <a:ext cx="438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600"/>
              <a:t>mv</a:t>
            </a:r>
          </a:p>
        </p:txBody>
      </p:sp>
      <p:sp>
        <p:nvSpPr>
          <p:cNvPr id="7177" name="TextBox 8"/>
          <p:cNvSpPr txBox="1">
            <a:spLocks noChangeArrowheads="1"/>
          </p:cNvSpPr>
          <p:nvPr/>
        </p:nvSpPr>
        <p:spPr bwMode="auto">
          <a:xfrm>
            <a:off x="7802563" y="5518150"/>
            <a:ext cx="438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600"/>
              <a:t>mv</a:t>
            </a:r>
          </a:p>
        </p:txBody>
      </p:sp>
      <p:sp>
        <p:nvSpPr>
          <p:cNvPr id="7178" name="TextBox 9"/>
          <p:cNvSpPr txBox="1">
            <a:spLocks noChangeArrowheads="1"/>
          </p:cNvSpPr>
          <p:nvPr/>
        </p:nvSpPr>
        <p:spPr bwMode="auto">
          <a:xfrm>
            <a:off x="8412163" y="5322888"/>
            <a:ext cx="438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600"/>
              <a:t>mv</a:t>
            </a:r>
          </a:p>
        </p:txBody>
      </p:sp>
      <p:sp>
        <p:nvSpPr>
          <p:cNvPr id="7179" name="TextBox 10"/>
          <p:cNvSpPr txBox="1">
            <a:spLocks noChangeArrowheads="1"/>
          </p:cNvSpPr>
          <p:nvPr/>
        </p:nvSpPr>
        <p:spPr bwMode="auto">
          <a:xfrm>
            <a:off x="6861175" y="5800725"/>
            <a:ext cx="438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600"/>
              <a:t>mv</a:t>
            </a:r>
          </a:p>
        </p:txBody>
      </p:sp>
      <p:sp>
        <p:nvSpPr>
          <p:cNvPr id="7180" name="TextBox 11"/>
          <p:cNvSpPr txBox="1">
            <a:spLocks noChangeArrowheads="1"/>
          </p:cNvSpPr>
          <p:nvPr/>
        </p:nvSpPr>
        <p:spPr bwMode="auto">
          <a:xfrm>
            <a:off x="8229600" y="2884488"/>
            <a:ext cx="438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600"/>
              <a:t>mv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542088" y="4613275"/>
            <a:ext cx="534987" cy="4381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82" name="TextBox 13"/>
          <p:cNvSpPr txBox="1">
            <a:spLocks noChangeArrowheads="1"/>
          </p:cNvSpPr>
          <p:nvPr/>
        </p:nvSpPr>
        <p:spPr bwMode="auto">
          <a:xfrm>
            <a:off x="19050" y="530225"/>
            <a:ext cx="52911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/>
              <a:t>Inset: medullary cells (note neuronal morphology &amp; secretory granules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hlinkClick r:id="rId3"/>
              </a:rPr>
              <a:t>Slide 39: pancreas</a:t>
            </a:r>
            <a:endParaRPr lang="en-US" dirty="0" smtClean="0"/>
          </a:p>
        </p:txBody>
      </p:sp>
      <p:pic>
        <p:nvPicPr>
          <p:cNvPr id="8195" name="Snagit_PPT3D2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7"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41763" y="5365750"/>
            <a:ext cx="533400" cy="533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066800" y="3124200"/>
            <a:ext cx="228600" cy="8382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8" name="TextBox 6"/>
          <p:cNvSpPr txBox="1">
            <a:spLocks noChangeArrowheads="1"/>
          </p:cNvSpPr>
          <p:nvPr/>
        </p:nvSpPr>
        <p:spPr bwMode="auto">
          <a:xfrm>
            <a:off x="152400" y="3886200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200"/>
              <a:t>Islet of Langerhans – contrast with surrounding acinar cells and note the rich capillary bed.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hlinkClick r:id="rId2"/>
              </a:rPr>
              <a:t>Slide 95: pancreas</a:t>
            </a:r>
            <a:endParaRPr lang="en-US" dirty="0" smtClean="0"/>
          </a:p>
        </p:txBody>
      </p:sp>
      <p:pic>
        <p:nvPicPr>
          <p:cNvPr id="9219" name="Snagit_PPTFF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3"/>
          <a:stretch>
            <a:fillRect/>
          </a:stretch>
        </p:blipFill>
        <p:spPr bwMode="auto">
          <a:xfrm>
            <a:off x="0" y="768350"/>
            <a:ext cx="9144000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1066800" y="2819400"/>
            <a:ext cx="228600" cy="8382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1" name="TextBox 5"/>
          <p:cNvSpPr txBox="1">
            <a:spLocks noChangeArrowheads="1"/>
          </p:cNvSpPr>
          <p:nvPr/>
        </p:nvSpPr>
        <p:spPr bwMode="auto">
          <a:xfrm>
            <a:off x="76200" y="3657600"/>
            <a:ext cx="1905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200" b="1"/>
              <a:t>Islet of Langerhans  </a:t>
            </a:r>
            <a:r>
              <a:rPr lang="en-US" sz="1200"/>
              <a:t>– contrast with surrounding acinar cells and note the rich capillary bed.</a:t>
            </a:r>
          </a:p>
        </p:txBody>
      </p:sp>
      <p:sp>
        <p:nvSpPr>
          <p:cNvPr id="7" name="Rectangle 6"/>
          <p:cNvSpPr/>
          <p:nvPr/>
        </p:nvSpPr>
        <p:spPr>
          <a:xfrm>
            <a:off x="4648200" y="4703763"/>
            <a:ext cx="533400" cy="533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215</Words>
  <Application>Microsoft Office PowerPoint</Application>
  <PresentationFormat>On-screen Show (4:3)</PresentationFormat>
  <Paragraphs>93</Paragraphs>
  <Slides>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Slide 61: pituitary gland</vt:lpstr>
      <vt:lpstr>Slide 61: pituitary gland</vt:lpstr>
      <vt:lpstr>Slide 50: thyroid gland</vt:lpstr>
      <vt:lpstr>Slide 52: thyroid &amp; parathyroid glands</vt:lpstr>
      <vt:lpstr>Slide 312 Parathyroid</vt:lpstr>
      <vt:lpstr>Slide 62: adrenal gland</vt:lpstr>
      <vt:lpstr>Slide 39: pancreas</vt:lpstr>
      <vt:lpstr>Slide 95: pancreas</vt:lpstr>
    </vt:vector>
  </TitlesOfParts>
  <Company>Duke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61: pituitary gland</dc:title>
  <dc:creator>J. Matthew Velkey</dc:creator>
  <cp:lastModifiedBy>Matthew Velkey</cp:lastModifiedBy>
  <cp:revision>18</cp:revision>
  <dcterms:created xsi:type="dcterms:W3CDTF">2011-11-10T02:19:52Z</dcterms:created>
  <dcterms:modified xsi:type="dcterms:W3CDTF">2015-11-13T14:29:45Z</dcterms:modified>
</cp:coreProperties>
</file>