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67" r:id="rId4"/>
    <p:sldId id="268" r:id="rId5"/>
    <p:sldId id="269" r:id="rId6"/>
    <p:sldId id="270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3" r:id="rId15"/>
    <p:sldId id="265" r:id="rId16"/>
    <p:sldId id="266" r:id="rId17"/>
    <p:sldId id="274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26" autoAdjust="0"/>
  </p:normalViewPr>
  <p:slideViewPr>
    <p:cSldViewPr showGuides="1">
      <p:cViewPr>
        <p:scale>
          <a:sx n="90" d="100"/>
          <a:sy n="90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4B65CB6-9330-4202-9A9C-B2ED6A5865D7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97CB198-CAAA-46B7-84C8-E18903469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9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from Dr. Carbrey: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Testicle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contains testis, efferent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ductules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epididymis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Testis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 tubules,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recti (straight tubules), and rete testis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 by tunica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albuginea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tunica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vaginalis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septa divide the testis into lobules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lobule contains 1-4 seminiferous tubules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 tubules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 tubules begin and end in mediastinum area of tunica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albuginea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they get closer to the mediastinum they become straight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recti) and then they flow into the rete testis contained within the mediastinum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tubules combine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following cells: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Leydig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(testosterone) are in the CT around tubules, large cells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myoid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surround tubules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tubule epithelium contains columnar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(pale nuclei)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spermatogenic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(germ cells):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spermatogonia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small nucleus with chromatin at edges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spermatocytes – large nucleus with clumped chromatin and prominent nucleolus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spermatids – small round nucleus, may have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acrosomal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 spermatids – small elongated nucleus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 - elongated nucleus, flagellum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recti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cub., only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cells, no germ cells,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myoid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Rete testis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cub. epithelium,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myoid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cells, irregularly-shaped lumen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7CB198-CAAA-46B7-84C8-E18903469B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Rete</a:t>
            </a:r>
            <a:r>
              <a:rPr lang="en-US" baseline="0" dirty="0" smtClean="0"/>
              <a:t>=rete testis	</a:t>
            </a:r>
            <a:r>
              <a:rPr lang="en-US" baseline="0" dirty="0" err="1" smtClean="0"/>
              <a:t>SemT</a:t>
            </a:r>
            <a:r>
              <a:rPr lang="en-US" baseline="0" dirty="0" smtClean="0"/>
              <a:t>=seminiferous tubules	</a:t>
            </a:r>
            <a:r>
              <a:rPr lang="en-US" baseline="0" dirty="0" err="1" smtClean="0"/>
              <a:t>TubR</a:t>
            </a:r>
            <a:r>
              <a:rPr lang="en-US" baseline="0" dirty="0" smtClean="0"/>
              <a:t>=</a:t>
            </a:r>
            <a:r>
              <a:rPr lang="en-US" baseline="0" dirty="0" err="1" smtClean="0"/>
              <a:t>tubuli</a:t>
            </a:r>
            <a:r>
              <a:rPr lang="en-US" baseline="0" dirty="0" smtClean="0"/>
              <a:t> recti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7CB198-CAAA-46B7-84C8-E18903469B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9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from Dr. Carbrey:</a:t>
            </a:r>
          </a:p>
          <a:p>
            <a:r>
              <a:rPr lang="en-US" sz="10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Testicle</a:t>
            </a:r>
            <a:r>
              <a:rPr lang="en-US" sz="10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contains testis, efferent </a:t>
            </a:r>
            <a:r>
              <a:rPr lang="en-US" sz="10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ductules</a:t>
            </a:r>
            <a:r>
              <a:rPr lang="en-US" sz="10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epididymis</a:t>
            </a:r>
          </a:p>
          <a:p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Testis –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 tubules,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recti (straight tubules), and rete testis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 by tunica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albuginea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tunica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vaginalis</a:t>
            </a: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septa divide the testis into lobules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lobule contains 1-4 seminiferous tubules</a:t>
            </a:r>
          </a:p>
          <a:p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 tubules</a:t>
            </a: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seminiferous tubules begin and end in mediastinum area of tunica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albuginea</a:t>
            </a: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they get closer to the mediastinum they become straight (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recti) and then they flow into the rete testis contained within the mediastinum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tubules combine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following cells: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Leydig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(testosterone) are in the CT around tubules, large cells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myoid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surround tubules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tubule epithelium contains columnar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Sertoli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(pale nuclei)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spermatogenic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(germ cells):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spermatogonia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small nucleus with chromatin at edges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spermatocytes – large nucleus with clumped chromatin and prominent nucleolus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spermatids – small round nucleus, may have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acrosomal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 spermatids – small elongated nucleus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 - elongated nucleus, flagellum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0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Intratesticular</a:t>
            </a:r>
            <a:r>
              <a:rPr lang="en-US" sz="10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Ducts</a:t>
            </a:r>
          </a:p>
          <a:p>
            <a:r>
              <a:rPr lang="en-US" sz="10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Tubuli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recti –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cub., only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Sertoli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cells, no germ cells, no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myoid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</a:t>
            </a:r>
          </a:p>
          <a:p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Rete testis –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cub. epithelium, no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myoid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cells, irregularly-shaped lumen</a:t>
            </a:r>
          </a:p>
          <a:p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Excurrent</a:t>
            </a:r>
            <a:r>
              <a:rPr lang="en-US" sz="10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Ductal System</a:t>
            </a:r>
          </a:p>
          <a:p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Efferent </a:t>
            </a:r>
            <a:r>
              <a:rPr lang="en-US" sz="10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Ductules</a:t>
            </a:r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from rete testis to epididymis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s. col. or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absorptive, basal and ciliated cells</a:t>
            </a: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sawtooth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epithelium, smaller lumen than epididymis, less sm. muscle than epididymis</a:t>
            </a:r>
          </a:p>
          <a:p>
            <a:endParaRPr lang="en-US" sz="10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Epididymis –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 and maturation of sperm, 1 tube/testis s. col. or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stereocilia</a:t>
            </a: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smooth muscle starts with 1 layer and ends with 3 layers towards the end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7CB198-CAAA-46B7-84C8-E18903469B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3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from Dr. Carbrey:</a:t>
            </a:r>
          </a:p>
          <a:p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Excurrent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Ductal System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Efferent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Ductules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from rete testis to epididymis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s. col.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absorptive, basal and ciliated cells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sawtooth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epithelium, smaller lumen than epididymis, less sm. muscle than epididymis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Epididymis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 and maturation of sperm, 1 tube/testis s. col.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stereocilia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smooth muscle starts with 1 layer and ends with 3 layers towards the end</a:t>
            </a:r>
          </a:p>
          <a:p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7CB198-CAAA-46B7-84C8-E18903469B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ILM=inner longitudinal muscle	MCM=middle circular muscle	OLM=outer longitudinal muscle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from</a:t>
            </a:r>
            <a:r>
              <a:rPr lang="en-US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Dr. Carbrey:</a:t>
            </a:r>
            <a:endParaRPr lang="en-US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 deferens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col.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stereocilia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lots of sm. muscle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changes over its length: smooth muscle decreases but epithelial folding increases as it heads towards the prostate gland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8CDF837-2D4F-4B6F-B16A-02E1432C4A66}" type="slidenum">
              <a:rPr lang="en-US"/>
              <a:pPr eaLnBrk="1" hangingPunct="1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ILM=inner longitudinal muscle	MCM=middle circular muscle	OLM=outer longitudinal muscle</a:t>
            </a:r>
          </a:p>
          <a:p>
            <a:pPr>
              <a:spcBef>
                <a:spcPct val="0"/>
              </a:spcBef>
            </a:pPr>
            <a:r>
              <a:rPr lang="en-US" smtClean="0"/>
              <a:t>pp=pampiniform plexus veins</a:t>
            </a:r>
          </a:p>
          <a:p>
            <a:pPr>
              <a:spcBef>
                <a:spcPct val="0"/>
              </a:spcBef>
            </a:pPr>
            <a:r>
              <a:rPr lang="en-US" smtClean="0"/>
              <a:t>Note lumen lined by highly folded simple columnar (low) epithelium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8D0CA1F-AF39-48A4-99A6-57CB1E410F1E}" type="slidenum">
              <a:rPr lang="en-US"/>
              <a:pPr eaLnBrk="1" hangingPunct="1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cm=circular smooth muscle	lm=longitudinal smooth muscle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from Dr.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Carbrey: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 vesicle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produces components for seminal fluid, tubular gland that is highly folded,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columnar / cuboidal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BB4E524-55B3-4561-86D1-E3570058B4D0}" type="slidenum">
              <a:rPr lang="en-US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Note </a:t>
            </a:r>
            <a:r>
              <a:rPr lang="en-US" dirty="0" err="1" smtClean="0"/>
              <a:t>tubuloalveolar</a:t>
            </a:r>
            <a:r>
              <a:rPr lang="en-US" dirty="0" smtClean="0"/>
              <a:t> glands surrounded by </a:t>
            </a:r>
            <a:r>
              <a:rPr lang="en-US" dirty="0" err="1" smtClean="0"/>
              <a:t>fibromuscular</a:t>
            </a:r>
            <a:r>
              <a:rPr lang="en-US" dirty="0" smtClean="0"/>
              <a:t> </a:t>
            </a:r>
            <a:r>
              <a:rPr lang="en-US" dirty="0" err="1" smtClean="0"/>
              <a:t>stroma</a:t>
            </a:r>
            <a:r>
              <a:rPr lang="en-US" dirty="0" smtClean="0"/>
              <a:t> (mixture of fibroblasts and abundant smooth muscle cells)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 from Dr. Carbrey: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Seminal vesicle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produces components for seminal fluid, tubular gland that is 	highly folded,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Ejaculatory ducts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col.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col., extensions of the vas deferens that runs through the prostate and then merges with the urethra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Urethra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prostate, becomes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col.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sq. in penis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produces components for seminal fluid, tubular alveolar glands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(generally simple columnar, but can be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pseudostratified in some places)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contain concretions and are surrounded by smooth muscle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CA493E6-C230-4742-A6B0-E0E629A287DF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Note endothelial-lined venous sinuses within erectile tissue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Dr. Carbrey: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Penis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spongiosum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surrounds the urethra; 2 corpus cavernosa dorsal to	corpus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spongiosum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(see extra slide UMich 286)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D02C429-CB18-45B7-A626-A4F976D530B3}" type="slidenum">
              <a:rPr lang="en-US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77F8-4A8C-4145-BFC9-72113BEDBC16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01BD-714B-4260-BDAA-290790ED0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9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B078-32E6-42A4-96D5-1C64F4A16585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EC2B3-8097-4BE0-B7E8-9E1C6A310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1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8EEDC-486B-45D0-82A6-734095582F2E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6A851-06EA-4D53-9F7C-E5D402DC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86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5FD65-986E-4C1C-952E-1ED95562D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9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2C228-6291-44AB-BF7D-2F8056FB67BA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D226D-5A64-44E4-A102-1EFF05020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9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3D132-3DCB-4E12-BA73-9F9051D4129D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8101-1CD2-466A-A133-5DD3B068B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3577-FBE2-4A21-8840-20405EFC6E7E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835B2-0F79-4BEC-8240-DA7E05522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5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BED94-5C2B-46E0-B9AE-F121DA6DA7CA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B5E4-10B9-4104-88A4-F4C21C743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2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B4C0D-609C-407D-83EB-F022961B3F94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49989-4D27-4298-AD5E-1C767ACE2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4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394A-5F18-413D-93CC-ECD27D612AFA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FC1A7-278E-43A6-81FE-0F3D42232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05DCC-3628-4CA6-B8BD-E9E124FC267A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D1B1-143F-404E-9812-A8C02E495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2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A126E-5605-40C3-B639-51A5E1D07110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5B5B-D6A9-4FF3-BD33-DB4A6CC68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5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C848F3-8289-4ED8-85F2-814D4CEBC22F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EE8444-0FCC-4CF7-94A5-FC6213AFE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87_M%20Testis.svs/view.apml?X=-0.0345313152066852&amp;Y=-0.0640817039326827&amp;zoom=5.7870370370370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89B_M%20Vas%20Deferens.svs/view.apml?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90_M%20Seminal%20Vesicle,%20Monkey,%20H&amp;E.svs/view.apml?X=0.135367025838988&amp;Y=0.0164274303073986&amp;zoom=1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aperio.duhs.duke.edu/DukeHistology/Male_Reproductive_System/0054_M%20Seminal%20Vesicle,%20Human,%20Mallory.svs/view.apml?X=-0.159064503792669&amp;Y=-0.134311784647642&amp;zoom=12.5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91_M%20Prostate,%20Ejaculatory%20Ducts.svs/view.apml?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aperio.duhs.duke.edu/UMichHistology/MaleRepro/281_HISTO_40X.svs/view.apml?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aperio.duhs.duke.edu/DukeHistology/Male_Reproductive_System/0055_M%20Prostate.svs/view.apml?X=-0.0104322251000296&amp;Y=-0.0209204881580204&amp;zoom=10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92_M%20Penis.svs/view.apml?X=0.0326202385349947&amp;Y=0.18148555232729&amp;zoom=1.562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virtualslides.med.umich.edu/Histology/Male%20Reproductive%20System/286_HISTO_40X.svs/view.apm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87_M%20Testis.svs/view.apml?X=0.124671407483207&amp;Y=-0.172864475168147&amp;zoom=1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275_M_Testis.svs/view.apml?X=-0.194754653130288&amp;Y=0.100604265403946&amp;zoom=1.4770384254920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aperio.duhs.duke.edu/DukeHistology/Male_Reproductive_System/0275_M_Testis.svs/view.apml?X=-0.2170082170624&amp;Y=-0.0696531317712184&amp;zoom=6.3509948725023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aperio.duhs.duke.edu/DukeHistology/Male_Reproductive_System/0275_M_Testis.svs/view.apml?X=-0.2170082170624&amp;Y=-0.0696531317712184&amp;zoom=6.3509948725023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aperio.duhs.duke.edu/DukeHistology/Male_Reproductive_System/0031_M%20Testis,%20Hamster,TB-AF.svs/view.apml?X=0.180715774850567&amp;Y=-0.0470757436186967&amp;zoom=50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88_M%20Epididymis,%20Monkey,%20H&amp;E,%20O&amp;G.svs/view.apml?X=0&amp;Y=0&amp;zoom=1.6420498116227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perio.duhs.duke.edu/DukeHistology/Male_Reproductive_System/0088_M%20Epididymis,%20Monkey,%20H&amp;E,%20O&amp;G.svs/view.apml?X=0.126324469109497&amp;Y=0.266639996188954&amp;zoom=50" TargetMode="External"/><Relationship Id="rId5" Type="http://schemas.openxmlformats.org/officeDocument/2006/relationships/hyperlink" Target="http://aperio.duhs.duke.edu/DukeHistology/Male_Reproductive_System/0088_M%20Epididymis,%20Monkey,%20H&amp;E,%20O&amp;G.svs/view.apml?X=0.342135760786975&amp;Y=0.0270900397598062&amp;zoom=10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Male_Reproductive_System/0089A_M%20Vas%20Deferens,%20Human,%20H&amp;E.svs/view.apml?X=0&amp;Y=0&amp;zoom=7.3879162028134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87: testis</a:t>
            </a:r>
            <a:endParaRPr lang="en-US" dirty="0" smtClean="0"/>
          </a:p>
        </p:txBody>
      </p:sp>
      <p:pic>
        <p:nvPicPr>
          <p:cNvPr id="2051" name="Snagit_PPTE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/>
          <a:stretch>
            <a:fillRect/>
          </a:stretch>
        </p:blipFill>
        <p:spPr bwMode="auto">
          <a:xfrm>
            <a:off x="0" y="78898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934200" y="1174750"/>
            <a:ext cx="0" cy="225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6454775" y="935038"/>
            <a:ext cx="19270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rete testis </a:t>
            </a:r>
            <a:r>
              <a:rPr lang="en-US" sz="1400" dirty="0" smtClean="0"/>
              <a:t>(out </a:t>
            </a:r>
            <a:r>
              <a:rPr lang="en-US" sz="1400" dirty="0"/>
              <a:t>of focus)</a:t>
            </a: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6172200" y="4953000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seminiferous tubule</a:t>
            </a: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7696200" y="4352925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Leydig cells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86600" y="1809748"/>
            <a:ext cx="116705" cy="1489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302598" y="1892497"/>
            <a:ext cx="16240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rete testis </a:t>
            </a:r>
            <a:r>
              <a:rPr lang="en-US" sz="1400" dirty="0" smtClean="0"/>
              <a:t>(in </a:t>
            </a:r>
            <a:r>
              <a:rPr lang="en-US" sz="1400" dirty="0"/>
              <a:t>focus)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89B: vas deferens</a:t>
            </a:r>
            <a:endParaRPr lang="en-US" dirty="0" smtClean="0"/>
          </a:p>
        </p:txBody>
      </p:sp>
      <p:pic>
        <p:nvPicPr>
          <p:cNvPr id="7171" name="Snagit_PPT31D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>
            <a:fillRect/>
          </a:stretch>
        </p:blipFill>
        <p:spPr bwMode="auto">
          <a:xfrm>
            <a:off x="0" y="846138"/>
            <a:ext cx="914400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3463925" y="3124200"/>
            <a:ext cx="550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mcm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810000" y="2663825"/>
            <a:ext cx="471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olm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3562350" y="3448050"/>
            <a:ext cx="51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Ilm*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637338" y="1143000"/>
            <a:ext cx="373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pp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8043863" y="2686050"/>
            <a:ext cx="374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pp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3463925" y="4648200"/>
            <a:ext cx="65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lumen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90: seminal vesicle</a:t>
            </a:r>
            <a:endParaRPr lang="en-US" dirty="0" smtClean="0"/>
          </a:p>
        </p:txBody>
      </p:sp>
      <p:pic>
        <p:nvPicPr>
          <p:cNvPr id="8195" name="Snagit_PPT57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4"/>
          <a:stretch>
            <a:fillRect/>
          </a:stretch>
        </p:blipFill>
        <p:spPr bwMode="auto">
          <a:xfrm>
            <a:off x="0" y="849313"/>
            <a:ext cx="9144000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5257800" y="4572000"/>
            <a:ext cx="65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lumen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8001000" y="4949825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cm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8509000" y="5635625"/>
            <a:ext cx="376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2"/>
              </a:rPr>
              <a:t>Slide 54: seminal vesicle, </a:t>
            </a:r>
            <a:r>
              <a:rPr lang="en-US" dirty="0" err="1" smtClean="0">
                <a:hlinkClick r:id="rId2"/>
              </a:rPr>
              <a:t>trichrome</a:t>
            </a:r>
            <a:endParaRPr lang="en-US" dirty="0" smtClean="0"/>
          </a:p>
        </p:txBody>
      </p:sp>
      <p:pic>
        <p:nvPicPr>
          <p:cNvPr id="9219" name="Snagit_PPT59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/>
          <a:stretch>
            <a:fillRect/>
          </a:stretch>
        </p:blipFill>
        <p:spPr bwMode="auto">
          <a:xfrm>
            <a:off x="0" y="881063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6891338" y="5062538"/>
            <a:ext cx="4048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cm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6705600" y="4648200"/>
            <a:ext cx="374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91: prostate, seminal vesicle</a:t>
            </a:r>
            <a:endParaRPr lang="en-US" dirty="0" smtClean="0"/>
          </a:p>
        </p:txBody>
      </p:sp>
      <p:pic>
        <p:nvPicPr>
          <p:cNvPr id="10243" name="Snagit_PPT74C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/>
          <a:stretch>
            <a:fillRect/>
          </a:stretch>
        </p:blipFill>
        <p:spPr bwMode="auto">
          <a:xfrm>
            <a:off x="0" y="860425"/>
            <a:ext cx="91440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3605213" y="4492625"/>
            <a:ext cx="73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urethra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3689350" y="2819400"/>
            <a:ext cx="80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prostate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4948238" y="1524000"/>
            <a:ext cx="766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seminal</a:t>
            </a:r>
          </a:p>
          <a:p>
            <a:pPr algn="ctr" eaLnBrk="1" hangingPunct="1"/>
            <a:r>
              <a:rPr lang="en-US" sz="1400" b="1"/>
              <a:t>vesicle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3124200" y="838200"/>
            <a:ext cx="766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seminal</a:t>
            </a:r>
          </a:p>
          <a:p>
            <a:pPr algn="ctr" eaLnBrk="1" hangingPunct="1"/>
            <a:r>
              <a:rPr lang="en-US" sz="1400" b="1"/>
              <a:t>vesicle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16338" y="1685925"/>
            <a:ext cx="55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ejac.</a:t>
            </a:r>
          </a:p>
          <a:p>
            <a:pPr algn="ctr" eaLnBrk="1" hangingPunct="1"/>
            <a:r>
              <a:rPr lang="en-US" sz="1400" b="1"/>
              <a:t>duct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4402138" y="1990725"/>
            <a:ext cx="55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ejac.</a:t>
            </a:r>
          </a:p>
          <a:p>
            <a:pPr algn="ctr" eaLnBrk="1" hangingPunct="1"/>
            <a:r>
              <a:rPr lang="en-US" sz="1400" b="1"/>
              <a:t>duct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Extra Slide UMich 281: Prostate</a:t>
            </a:r>
            <a:endParaRPr lang="en-US" dirty="0"/>
          </a:p>
        </p:txBody>
      </p:sp>
      <p:pic>
        <p:nvPicPr>
          <p:cNvPr id="1026" name="Picture 2" descr="http://www.med.umich.edu/histology/endoRepro/questions/slide281ori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5" y="1600200"/>
            <a:ext cx="809625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1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2"/>
              </a:rPr>
              <a:t>Slide 55: prostate</a:t>
            </a:r>
            <a:endParaRPr lang="en-US" dirty="0" smtClean="0"/>
          </a:p>
        </p:txBody>
      </p:sp>
      <p:pic>
        <p:nvPicPr>
          <p:cNvPr id="11267" name="Snagit_PPTC5F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0"/>
          <a:stretch>
            <a:fillRect/>
          </a:stretch>
        </p:blipFill>
        <p:spPr bwMode="auto">
          <a:xfrm>
            <a:off x="0" y="812800"/>
            <a:ext cx="9144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4191000" y="31242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prostatic concretion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33400" y="24384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stroma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425"/>
          </a:xfrm>
        </p:spPr>
        <p:txBody>
          <a:bodyPr/>
          <a:lstStyle/>
          <a:p>
            <a:pPr eaLnBrk="1" hangingPunct="1"/>
            <a:r>
              <a:rPr lang="en-US" dirty="0" smtClean="0">
                <a:hlinkClick r:id="rId3"/>
              </a:rPr>
              <a:t>Slide 92: penis</a:t>
            </a:r>
            <a:endParaRPr lang="en-US" dirty="0" smtClean="0"/>
          </a:p>
        </p:txBody>
      </p:sp>
      <p:pic>
        <p:nvPicPr>
          <p:cNvPr id="12291" name="Snagit_PPT29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/>
          <a:stretch>
            <a:fillRect/>
          </a:stretch>
        </p:blipFill>
        <p:spPr bwMode="auto">
          <a:xfrm>
            <a:off x="0" y="860425"/>
            <a:ext cx="9144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4114800" y="4300538"/>
            <a:ext cx="7381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urethra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1428750" y="3505200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corpus</a:t>
            </a:r>
          </a:p>
          <a:p>
            <a:pPr algn="ctr" eaLnBrk="1" hangingPunct="1"/>
            <a:r>
              <a:rPr lang="en-US" sz="1400" b="1"/>
              <a:t>spongiosum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7143750" y="3505200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/>
              <a:t>corpus</a:t>
            </a:r>
          </a:p>
          <a:p>
            <a:pPr algn="ctr" eaLnBrk="1" hangingPunct="1"/>
            <a:r>
              <a:rPr lang="en-US" sz="1400" b="1"/>
              <a:t>spongiosum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Extra Slide UMich 286: Penis</a:t>
            </a:r>
            <a:endParaRPr lang="en-US" dirty="0"/>
          </a:p>
        </p:txBody>
      </p:sp>
      <p:pic>
        <p:nvPicPr>
          <p:cNvPr id="2050" name="Picture 2" descr="http://www.med.umich.edu/histology/endoRepro/questions/slide286ori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0"/>
            <a:ext cx="80962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3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87: testis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10335" r="1109" b="3838"/>
          <a:stretch/>
        </p:blipFill>
        <p:spPr bwMode="auto">
          <a:xfrm>
            <a:off x="0" y="609600"/>
            <a:ext cx="9144000" cy="62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16764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SemT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 rot="1855890">
            <a:off x="2057400" y="2816423"/>
            <a:ext cx="556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TubR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 rot="1855890">
            <a:off x="4563386" y="3751083"/>
            <a:ext cx="556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TubR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83319" y="3169254"/>
            <a:ext cx="52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Rete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07519" y="5374567"/>
            <a:ext cx="52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Rete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4267200"/>
            <a:ext cx="52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2933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sz="2400" b="1" dirty="0" smtClean="0">
                <a:solidFill>
                  <a:srgbClr val="003366"/>
                </a:solidFill>
                <a:latin typeface="Arial Unicode MS" charset="0"/>
                <a:hlinkClick r:id="rId3"/>
              </a:rPr>
              <a:t>UMich Slide: 275 Mediastinum testis and Epididymis</a:t>
            </a:r>
            <a:endParaRPr lang="en-US" altLang="en-US" sz="2400" b="1" dirty="0" smtClean="0">
              <a:solidFill>
                <a:srgbClr val="003366"/>
              </a:solidFill>
              <a:latin typeface="Arial Unicode MS" charset="0"/>
            </a:endParaRPr>
          </a:p>
        </p:txBody>
      </p:sp>
      <p:pic>
        <p:nvPicPr>
          <p:cNvPr id="8195" name="Picture 6" descr="275x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2300"/>
            <a:ext cx="6553200" cy="6235700"/>
          </a:xfrm>
          <a:noFill/>
        </p:spPr>
      </p:pic>
      <p:sp>
        <p:nvSpPr>
          <p:cNvPr id="8196" name="Line 7"/>
          <p:cNvSpPr>
            <a:spLocks noChangeShapeType="1"/>
          </p:cNvSpPr>
          <p:nvPr/>
        </p:nvSpPr>
        <p:spPr bwMode="auto">
          <a:xfrm flipH="1">
            <a:off x="2286000" y="63246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5181600" y="6096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Seminiferous tubules in testis</a:t>
            </a:r>
          </a:p>
        </p:txBody>
      </p:sp>
      <p:sp>
        <p:nvSpPr>
          <p:cNvPr id="8198" name="Line 9"/>
          <p:cNvSpPr>
            <a:spLocks noChangeShapeType="1"/>
          </p:cNvSpPr>
          <p:nvPr/>
        </p:nvSpPr>
        <p:spPr bwMode="auto">
          <a:xfrm flipH="1">
            <a:off x="1600200" y="48768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334000" y="46482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Rete testis in mediastinum</a:t>
            </a:r>
          </a:p>
        </p:txBody>
      </p:sp>
      <p:sp>
        <p:nvSpPr>
          <p:cNvPr id="8200" name="Line 11"/>
          <p:cNvSpPr>
            <a:spLocks noChangeShapeType="1"/>
          </p:cNvSpPr>
          <p:nvPr/>
        </p:nvSpPr>
        <p:spPr bwMode="auto">
          <a:xfrm flipH="1">
            <a:off x="2895600" y="37338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5257800" y="35814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Efferent ducts</a:t>
            </a:r>
          </a:p>
        </p:txBody>
      </p:sp>
      <p:sp>
        <p:nvSpPr>
          <p:cNvPr id="8202" name="Line 13"/>
          <p:cNvSpPr>
            <a:spLocks noChangeShapeType="1"/>
          </p:cNvSpPr>
          <p:nvPr/>
        </p:nvSpPr>
        <p:spPr bwMode="auto">
          <a:xfrm flipH="1">
            <a:off x="3276600" y="2209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5257800" y="20574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Epididymis</a:t>
            </a:r>
          </a:p>
        </p:txBody>
      </p:sp>
    </p:spTree>
    <p:extLst>
      <p:ext uri="{BB962C8B-B14F-4D97-AF65-F5344CB8AC3E}">
        <p14:creationId xmlns:p14="http://schemas.microsoft.com/office/powerpoint/2010/main" val="2199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19" name="Picture 9" descr="275Epid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244850"/>
            <a:ext cx="4343400" cy="3613150"/>
          </a:xfrm>
          <a:noFill/>
        </p:spPr>
      </p:pic>
      <p:pic>
        <p:nvPicPr>
          <p:cNvPr id="9220" name="Picture 10" descr="275Eff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252788"/>
            <a:ext cx="4440238" cy="3605212"/>
          </a:xfrm>
          <a:noFill/>
        </p:spPr>
      </p:pic>
      <p:pic>
        <p:nvPicPr>
          <p:cNvPr id="9221" name="Picture 11" descr="275Re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0"/>
            <a:ext cx="4267200" cy="3144838"/>
          </a:xfrm>
          <a:noFill/>
        </p:spPr>
      </p:pic>
      <p:pic>
        <p:nvPicPr>
          <p:cNvPr id="9222" name="Picture 12" descr="270Sem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4421188" cy="3168650"/>
          </a:xfrm>
          <a:noFill/>
        </p:spPr>
      </p:pic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1828800" y="26670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Seminiferous tubules</a:t>
            </a:r>
          </a:p>
        </p:txBody>
      </p: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4648200" y="25146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Rete testis (in mediastinum)</a:t>
            </a:r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457200" y="6172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Efferent duct</a:t>
            </a:r>
          </a:p>
        </p:txBody>
      </p:sp>
      <p:sp>
        <p:nvSpPr>
          <p:cNvPr id="9226" name="Text Box 16"/>
          <p:cNvSpPr txBox="1">
            <a:spLocks noChangeArrowheads="1"/>
          </p:cNvSpPr>
          <p:nvPr/>
        </p:nvSpPr>
        <p:spPr bwMode="auto">
          <a:xfrm>
            <a:off x="7162800" y="6491288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Epididymis</a:t>
            </a:r>
          </a:p>
        </p:txBody>
      </p:sp>
    </p:spTree>
    <p:extLst>
      <p:ext uri="{BB962C8B-B14F-4D97-AF65-F5344CB8AC3E}">
        <p14:creationId xmlns:p14="http://schemas.microsoft.com/office/powerpoint/2010/main" val="30896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003366"/>
                </a:solidFill>
                <a:latin typeface="Arial Unicode MS" charset="0"/>
                <a:hlinkClick r:id="rId2"/>
              </a:rPr>
              <a:t>Slide 275:  Transition from rete testis to efferent duct</a:t>
            </a:r>
            <a:endParaRPr lang="en-US" altLang="en-US" sz="2800" b="1" dirty="0" smtClean="0">
              <a:solidFill>
                <a:srgbClr val="003366"/>
              </a:solidFill>
              <a:latin typeface="Arial Unicode MS" charset="0"/>
            </a:endParaRPr>
          </a:p>
        </p:txBody>
      </p:sp>
      <p:pic>
        <p:nvPicPr>
          <p:cNvPr id="10243" name="Picture 6" descr="275Rete-Eff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229600" cy="4524375"/>
          </a:xfrm>
          <a:noFill/>
        </p:spPr>
      </p:pic>
    </p:spTree>
    <p:extLst>
      <p:ext uri="{BB962C8B-B14F-4D97-AF65-F5344CB8AC3E}">
        <p14:creationId xmlns:p14="http://schemas.microsoft.com/office/powerpoint/2010/main" val="15159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003366"/>
                </a:solidFill>
                <a:latin typeface="Arial Unicode MS" charset="0"/>
                <a:hlinkClick r:id="rId2"/>
              </a:rPr>
              <a:t>Slide 275:  Transition from rete testis to efferent duct</a:t>
            </a:r>
            <a:endParaRPr lang="en-US" altLang="en-US" sz="2800" b="1" dirty="0" smtClean="0">
              <a:solidFill>
                <a:srgbClr val="003366"/>
              </a:solidFill>
              <a:latin typeface="Arial Unicode MS" charset="0"/>
            </a:endParaRPr>
          </a:p>
        </p:txBody>
      </p:sp>
      <p:pic>
        <p:nvPicPr>
          <p:cNvPr id="11267" name="Picture 6" descr="275Rete-EffD2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44538"/>
            <a:ext cx="8229600" cy="5910262"/>
          </a:xfrm>
          <a:noFill/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914400" y="11430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Rete Testis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4572000" y="38862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charset="0"/>
              </a:rPr>
              <a:t>Efferent duct</a:t>
            </a:r>
          </a:p>
        </p:txBody>
      </p:sp>
    </p:spTree>
    <p:extLst>
      <p:ext uri="{BB962C8B-B14F-4D97-AF65-F5344CB8AC3E}">
        <p14:creationId xmlns:p14="http://schemas.microsoft.com/office/powerpoint/2010/main" val="19190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2"/>
              </a:rPr>
              <a:t>Slide 31: testis (hamster)</a:t>
            </a:r>
            <a:endParaRPr lang="en-US" dirty="0" smtClean="0"/>
          </a:p>
        </p:txBody>
      </p:sp>
      <p:pic>
        <p:nvPicPr>
          <p:cNvPr id="3075" name="Snagit_PPTC6E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/>
          <a:stretch>
            <a:fillRect/>
          </a:stretch>
        </p:blipFill>
        <p:spPr bwMode="auto">
          <a:xfrm>
            <a:off x="0" y="706438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066800" y="4070350"/>
            <a:ext cx="1524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152400" y="38862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Sertoli cell (nucleus)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14400" y="4908550"/>
            <a:ext cx="1524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0" y="46482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spermatogonium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5343525"/>
            <a:ext cx="1752600" cy="523875"/>
          </a:xfrm>
          <a:prstGeom prst="rect">
            <a:avLst/>
          </a:prstGeom>
          <a:noFill/>
          <a:effectLst>
            <a:outerShdw blurRad="12700" dist="12700" dir="30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primary spermatocytes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29400" y="5060950"/>
            <a:ext cx="76200" cy="4254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477000" y="5213350"/>
            <a:ext cx="228600" cy="2730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248400" y="5349875"/>
            <a:ext cx="457200" cy="136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TextBox 16"/>
          <p:cNvSpPr txBox="1">
            <a:spLocks noChangeArrowheads="1"/>
          </p:cNvSpPr>
          <p:nvPr/>
        </p:nvSpPr>
        <p:spPr bwMode="auto">
          <a:xfrm>
            <a:off x="3276600" y="3667125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late spermatids (closest to lumen)</a:t>
            </a:r>
          </a:p>
        </p:txBody>
      </p:sp>
      <p:sp>
        <p:nvSpPr>
          <p:cNvPr id="3085" name="TextBox 17"/>
          <p:cNvSpPr txBox="1">
            <a:spLocks noChangeArrowheads="1"/>
          </p:cNvSpPr>
          <p:nvPr/>
        </p:nvSpPr>
        <p:spPr bwMode="auto">
          <a:xfrm>
            <a:off x="2895600" y="5538788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early spermatids</a:t>
            </a:r>
          </a:p>
        </p:txBody>
      </p:sp>
      <p:sp>
        <p:nvSpPr>
          <p:cNvPr id="3086" name="TextBox 18"/>
          <p:cNvSpPr txBox="1">
            <a:spLocks noChangeArrowheads="1"/>
          </p:cNvSpPr>
          <p:nvPr/>
        </p:nvSpPr>
        <p:spPr bwMode="auto">
          <a:xfrm>
            <a:off x="8153400" y="32004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Leydig cells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848600" y="3667125"/>
            <a:ext cx="457200" cy="403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305800" y="3667125"/>
            <a:ext cx="0" cy="828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88: epididymis &amp; efferent ducts</a:t>
            </a:r>
            <a:endParaRPr lang="en-US" dirty="0" smtClean="0"/>
          </a:p>
        </p:txBody>
      </p:sp>
      <p:pic>
        <p:nvPicPr>
          <p:cNvPr id="5123" name="Snagit_PPTEC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/>
          <a:stretch>
            <a:fillRect/>
          </a:stretch>
        </p:blipFill>
        <p:spPr bwMode="auto">
          <a:xfrm>
            <a:off x="0" y="762000"/>
            <a:ext cx="91440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228600" y="1001713"/>
            <a:ext cx="120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epididymis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664075" y="1001713"/>
            <a:ext cx="1497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efferent ducts</a:t>
            </a:r>
          </a:p>
        </p:txBody>
      </p:sp>
      <p:sp>
        <p:nvSpPr>
          <p:cNvPr id="2" name="Rectangle 1">
            <a:hlinkClick r:id="rId5"/>
          </p:cNvPr>
          <p:cNvSpPr/>
          <p:nvPr/>
        </p:nvSpPr>
        <p:spPr>
          <a:xfrm>
            <a:off x="0" y="762000"/>
            <a:ext cx="4572000" cy="5943600"/>
          </a:xfrm>
          <a:prstGeom prst="rect">
            <a:avLst/>
          </a:prstGeom>
          <a:solidFill>
            <a:srgbClr val="C0504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6"/>
          </p:cNvPr>
          <p:cNvSpPr/>
          <p:nvPr/>
        </p:nvSpPr>
        <p:spPr>
          <a:xfrm>
            <a:off x="4572000" y="762000"/>
            <a:ext cx="4572000" cy="6022975"/>
          </a:xfrm>
          <a:prstGeom prst="rect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89A: vas deferens</a:t>
            </a:r>
            <a:endParaRPr lang="en-US" dirty="0" smtClean="0"/>
          </a:p>
        </p:txBody>
      </p:sp>
      <p:pic>
        <p:nvPicPr>
          <p:cNvPr id="6147" name="Snagit_PPTD6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>
            <a:fillRect/>
          </a:stretch>
        </p:blipFill>
        <p:spPr bwMode="auto">
          <a:xfrm>
            <a:off x="0" y="762000"/>
            <a:ext cx="91440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4332288" y="2667000"/>
            <a:ext cx="465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ILM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4267200" y="1752600"/>
            <a:ext cx="59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MCM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4294188" y="835025"/>
            <a:ext cx="539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OLM</a:t>
            </a:r>
          </a:p>
        </p:txBody>
      </p:sp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4038600" y="3429000"/>
            <a:ext cx="65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lumen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1.3052"/>
  <p:tag name="PPTVERSION" val="14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500</Words>
  <Application>Microsoft Office PowerPoint</Application>
  <PresentationFormat>On-screen Show (4:3)</PresentationFormat>
  <Paragraphs>171</Paragraphs>
  <Slides>17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87: testis</vt:lpstr>
      <vt:lpstr>Slide 87: testis</vt:lpstr>
      <vt:lpstr>UMich Slide: 275 Mediastinum testis and Epididymis</vt:lpstr>
      <vt:lpstr>PowerPoint Presentation</vt:lpstr>
      <vt:lpstr>Slide 275:  Transition from rete testis to efferent duct</vt:lpstr>
      <vt:lpstr>Slide 275:  Transition from rete testis to efferent duct</vt:lpstr>
      <vt:lpstr>Slide 31: testis (hamster)</vt:lpstr>
      <vt:lpstr>Slide 88: epididymis &amp; efferent ducts</vt:lpstr>
      <vt:lpstr>Slide 89A: vas deferens</vt:lpstr>
      <vt:lpstr>Slide 89B: vas deferens</vt:lpstr>
      <vt:lpstr>Slide 90: seminal vesicle</vt:lpstr>
      <vt:lpstr>Slide 54: seminal vesicle, trichrome</vt:lpstr>
      <vt:lpstr>Slide 91: prostate, seminal vesicle</vt:lpstr>
      <vt:lpstr>Extra Slide UMich 281: Prostate</vt:lpstr>
      <vt:lpstr>Slide 55: prostate</vt:lpstr>
      <vt:lpstr>Slide 92: penis</vt:lpstr>
      <vt:lpstr>Extra Slide UMich 286: Penis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87: testis</dc:title>
  <dc:creator>J. Matthew Velkey</dc:creator>
  <cp:lastModifiedBy>Matthew Velkey</cp:lastModifiedBy>
  <cp:revision>19</cp:revision>
  <dcterms:created xsi:type="dcterms:W3CDTF">2011-11-17T11:05:47Z</dcterms:created>
  <dcterms:modified xsi:type="dcterms:W3CDTF">2015-12-01T10:29:24Z</dcterms:modified>
</cp:coreProperties>
</file>