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70" r:id="rId8"/>
    <p:sldId id="262" r:id="rId9"/>
    <p:sldId id="263" r:id="rId10"/>
    <p:sldId id="264" r:id="rId11"/>
    <p:sldId id="265" r:id="rId12"/>
    <p:sldId id="266" r:id="rId13"/>
    <p:sldId id="267" r:id="rId14"/>
    <p:sldId id="271" r:id="rId15"/>
    <p:sldId id="268" r:id="rId1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785" autoAdjust="0"/>
  </p:normalViewPr>
  <p:slideViewPr>
    <p:cSldViewPr showGuides="1">
      <p:cViewPr>
        <p:scale>
          <a:sx n="102" d="100"/>
          <a:sy n="102" d="100"/>
        </p:scale>
        <p:origin x="-810"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CF3FF88-18AD-43E4-8ECC-AE14E4906B07}" type="datetimeFigureOut">
              <a:rPr lang="en-US"/>
              <a:pPr>
                <a:defRPr/>
              </a:pPr>
              <a:t>3/29/2016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A0D20EE-4100-4071-B097-55F41478759D}" type="slidenum">
              <a:rPr lang="en-US"/>
              <a:pPr>
                <a:defRPr/>
              </a:pPr>
              <a:t>‹#›</a:t>
            </a:fld>
            <a:endParaRPr lang="en-US"/>
          </a:p>
        </p:txBody>
      </p:sp>
    </p:spTree>
    <p:extLst>
      <p:ext uri="{BB962C8B-B14F-4D97-AF65-F5344CB8AC3E}">
        <p14:creationId xmlns:p14="http://schemas.microsoft.com/office/powerpoint/2010/main" val="31182187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ep=</a:t>
            </a:r>
            <a:r>
              <a:rPr lang="en-US" dirty="0" err="1" smtClean="0"/>
              <a:t>epoophoron</a:t>
            </a:r>
            <a:r>
              <a:rPr lang="en-US" dirty="0" smtClean="0"/>
              <a:t> (mesonephric duct remnant)	2°=secondary follicle</a:t>
            </a:r>
          </a:p>
          <a:p>
            <a:pPr eaLnBrk="1" hangingPunct="1">
              <a:spcBef>
                <a:spcPct val="0"/>
              </a:spcBef>
            </a:pPr>
            <a:r>
              <a:rPr lang="en-US" dirty="0" smtClean="0"/>
              <a:t>Numbered boxes shown at higher magnification on next slide</a:t>
            </a:r>
          </a:p>
          <a:p>
            <a:pPr eaLnBrk="1" hangingPunct="1">
              <a:spcBef>
                <a:spcPct val="0"/>
              </a:spcBef>
            </a:pPr>
            <a:r>
              <a:rPr lang="en-US" b="1" dirty="0" smtClean="0"/>
              <a:t>Notes from Dr. Carbrey:</a:t>
            </a:r>
          </a:p>
          <a:p>
            <a:r>
              <a:rPr lang="en-US" sz="1200" b="1" kern="1200" dirty="0" smtClean="0">
                <a:solidFill>
                  <a:schemeClr val="tx1"/>
                </a:solidFill>
                <a:effectLst/>
                <a:latin typeface="+mn-lt"/>
                <a:ea typeface="+mn-ea"/>
                <a:cs typeface="+mn-cs"/>
              </a:rPr>
              <a:t>Ovary - </a:t>
            </a:r>
            <a:r>
              <a:rPr lang="en-US" sz="1200" kern="1200" dirty="0" smtClean="0">
                <a:solidFill>
                  <a:schemeClr val="tx1"/>
                </a:solidFill>
                <a:effectLst/>
                <a:latin typeface="+mn-lt"/>
                <a:ea typeface="+mn-ea"/>
                <a:cs typeface="+mn-cs"/>
              </a:rPr>
              <a:t>mesothelium (germinal epithelium) - s. cub.</a:t>
            </a:r>
          </a:p>
          <a:p>
            <a:r>
              <a:rPr lang="en-US" sz="1200" kern="1200" dirty="0" smtClean="0">
                <a:solidFill>
                  <a:schemeClr val="tx1"/>
                </a:solidFill>
                <a:effectLst/>
                <a:latin typeface="+mn-lt"/>
                <a:ea typeface="+mn-ea"/>
                <a:cs typeface="+mn-cs"/>
              </a:rPr>
              <a:t>	tunica </a:t>
            </a:r>
            <a:r>
              <a:rPr lang="en-US" sz="1200" kern="1200" dirty="0" err="1" smtClean="0">
                <a:solidFill>
                  <a:schemeClr val="tx1"/>
                </a:solidFill>
                <a:effectLst/>
                <a:latin typeface="+mn-lt"/>
                <a:ea typeface="+mn-ea"/>
                <a:cs typeface="+mn-cs"/>
              </a:rPr>
              <a:t>albuginea</a:t>
            </a:r>
            <a:r>
              <a:rPr lang="en-US" sz="1200" kern="1200" dirty="0" smtClean="0">
                <a:solidFill>
                  <a:schemeClr val="tx1"/>
                </a:solidFill>
                <a:effectLst/>
                <a:latin typeface="+mn-lt"/>
                <a:ea typeface="+mn-ea"/>
                <a:cs typeface="+mn-cs"/>
              </a:rPr>
              <a:t> – connective tissue layer</a:t>
            </a:r>
          </a:p>
          <a:p>
            <a:r>
              <a:rPr lang="en-US" sz="1200" kern="1200" dirty="0" smtClean="0">
                <a:solidFill>
                  <a:schemeClr val="tx1"/>
                </a:solidFill>
                <a:effectLst/>
                <a:latin typeface="+mn-lt"/>
                <a:ea typeface="+mn-ea"/>
                <a:cs typeface="+mn-cs"/>
              </a:rPr>
              <a:t>	divided into cortex and medulla</a:t>
            </a:r>
          </a:p>
          <a:p>
            <a:r>
              <a:rPr lang="en-US" sz="1200" b="1" kern="1200" dirty="0" smtClean="0">
                <a:solidFill>
                  <a:schemeClr val="tx1"/>
                </a:solidFill>
                <a:effectLst/>
                <a:latin typeface="+mn-lt"/>
                <a:ea typeface="+mn-ea"/>
                <a:cs typeface="+mn-cs"/>
              </a:rPr>
              <a:t>Cortex</a:t>
            </a:r>
            <a:r>
              <a:rPr lang="en-US" sz="1200" kern="1200" dirty="0" smtClean="0">
                <a:solidFill>
                  <a:schemeClr val="tx1"/>
                </a:solidFill>
                <a:effectLst/>
                <a:latin typeface="+mn-lt"/>
                <a:ea typeface="+mn-ea"/>
                <a:cs typeface="+mn-cs"/>
              </a:rPr>
              <a:t> – site of follicular development</a:t>
            </a:r>
          </a:p>
          <a:p>
            <a:pPr lvl="1"/>
            <a:r>
              <a:rPr lang="en-US" sz="1200" b="1" u="sng" kern="1200" dirty="0" smtClean="0">
                <a:solidFill>
                  <a:schemeClr val="tx1"/>
                </a:solidFill>
                <a:effectLst/>
                <a:latin typeface="+mn-lt"/>
                <a:ea typeface="+mn-ea"/>
                <a:cs typeface="+mn-cs"/>
              </a:rPr>
              <a:t>Primordial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oocyte – prominent nucleus, dispersed chromatin, can often see nucleolus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surrounded by s. sq. follicle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basal lamina surrounds outside of follicle cells </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Primary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key step – cub. or col. follicle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late 1°- when follicle cells become stratified then they are called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 (stratum </a:t>
            </a:r>
            <a:r>
              <a:rPr lang="en-US" sz="1200" kern="1200" dirty="0" err="1" smtClean="0">
                <a:solidFill>
                  <a:schemeClr val="tx1"/>
                </a:solidFill>
                <a:effectLst/>
                <a:latin typeface="+mn-lt"/>
                <a:ea typeface="+mn-ea"/>
                <a:cs typeface="+mn-cs"/>
              </a:rPr>
              <a:t>granulosum</a:t>
            </a:r>
            <a:r>
              <a:rPr lang="en-US" sz="1200" kern="1200" dirty="0" smtClean="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zona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pellucida</a:t>
            </a:r>
            <a:r>
              <a:rPr lang="en-US" sz="1200" kern="1200" dirty="0" smtClean="0">
                <a:solidFill>
                  <a:schemeClr val="tx1"/>
                </a:solidFill>
                <a:effectLst/>
                <a:latin typeface="+mn-lt"/>
                <a:ea typeface="+mn-ea"/>
                <a:cs typeface="+mn-cs"/>
              </a:rPr>
              <a:t> starts to form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a:t>
            </a:r>
            <a:r>
              <a:rPr lang="en-US" sz="1200" kern="1200" dirty="0" err="1" smtClean="0">
                <a:solidFill>
                  <a:schemeClr val="tx1"/>
                </a:solidFill>
                <a:effectLst/>
                <a:latin typeface="+mn-lt"/>
                <a:ea typeface="+mn-ea"/>
                <a:cs typeface="+mn-cs"/>
              </a:rPr>
              <a:t>folliculi</a:t>
            </a:r>
            <a:r>
              <a:rPr lang="en-US" sz="1200" kern="1200" dirty="0" smtClean="0">
                <a:solidFill>
                  <a:schemeClr val="tx1"/>
                </a:solidFill>
                <a:effectLst/>
                <a:latin typeface="+mn-lt"/>
                <a:ea typeface="+mn-ea"/>
                <a:cs typeface="+mn-cs"/>
              </a:rPr>
              <a:t> starts to form</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Secondary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key step – </a:t>
            </a:r>
            <a:r>
              <a:rPr lang="en-US" sz="1200" kern="1200" dirty="0" err="1" smtClean="0">
                <a:solidFill>
                  <a:schemeClr val="tx1"/>
                </a:solidFill>
                <a:effectLst/>
                <a:latin typeface="+mn-lt"/>
                <a:ea typeface="+mn-ea"/>
                <a:cs typeface="+mn-cs"/>
              </a:rPr>
              <a:t>antrum</a:t>
            </a:r>
            <a:r>
              <a:rPr lang="en-US" sz="1200" kern="1200" dirty="0" smtClean="0">
                <a:solidFill>
                  <a:schemeClr val="tx1"/>
                </a:solidFill>
                <a:effectLst/>
                <a:latin typeface="+mn-lt"/>
                <a:ea typeface="+mn-ea"/>
                <a:cs typeface="+mn-cs"/>
              </a:rPr>
              <a:t> starts to form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a:t>
            </a:r>
            <a:r>
              <a:rPr lang="en-US" sz="1200" kern="1200" dirty="0" err="1" smtClean="0">
                <a:solidFill>
                  <a:schemeClr val="tx1"/>
                </a:solidFill>
                <a:effectLst/>
                <a:latin typeface="+mn-lt"/>
                <a:ea typeface="+mn-ea"/>
                <a:cs typeface="+mn-cs"/>
              </a:rPr>
              <a:t>interna</a:t>
            </a:r>
            <a:r>
              <a:rPr lang="en-US" sz="1200" kern="1200" dirty="0" smtClean="0">
                <a:solidFill>
                  <a:schemeClr val="tx1"/>
                </a:solidFill>
                <a:effectLst/>
                <a:latin typeface="+mn-lt"/>
                <a:ea typeface="+mn-ea"/>
                <a:cs typeface="+mn-cs"/>
              </a:rPr>
              <a:t> (contains </a:t>
            </a:r>
            <a:r>
              <a:rPr lang="en-US" sz="1200" kern="1200" dirty="0" err="1" smtClean="0">
                <a:solidFill>
                  <a:schemeClr val="tx1"/>
                </a:solidFill>
                <a:effectLst/>
                <a:latin typeface="+mn-lt"/>
                <a:ea typeface="+mn-ea"/>
                <a:cs typeface="+mn-cs"/>
              </a:rPr>
              <a:t>capil</a:t>
            </a:r>
            <a:r>
              <a:rPr lang="en-US" sz="1200" kern="1200" dirty="0" smtClean="0">
                <a:solidFill>
                  <a:schemeClr val="tx1"/>
                </a:solidFill>
                <a:effectLst/>
                <a:latin typeface="+mn-lt"/>
                <a:ea typeface="+mn-ea"/>
                <a:cs typeface="+mn-cs"/>
              </a:rPr>
              <a:t>. and cells that make hormones) and theca </a:t>
            </a:r>
            <a:r>
              <a:rPr lang="en-US" sz="1200" kern="1200" dirty="0" err="1" smtClean="0">
                <a:solidFill>
                  <a:schemeClr val="tx1"/>
                </a:solidFill>
                <a:effectLst/>
                <a:latin typeface="+mn-lt"/>
                <a:ea typeface="+mn-ea"/>
                <a:cs typeface="+mn-cs"/>
              </a:rPr>
              <a:t>externa</a:t>
            </a:r>
            <a:r>
              <a:rPr lang="en-US" sz="1200" kern="1200" dirty="0" smtClean="0">
                <a:solidFill>
                  <a:schemeClr val="tx1"/>
                </a:solidFill>
                <a:effectLst/>
                <a:latin typeface="+mn-lt"/>
                <a:ea typeface="+mn-ea"/>
                <a:cs typeface="+mn-cs"/>
              </a:rPr>
              <a:t> (connective tissue cells) are more distinguishable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corona </a:t>
            </a:r>
            <a:r>
              <a:rPr lang="en-US" sz="1200" kern="1200" dirty="0" err="1" smtClean="0">
                <a:solidFill>
                  <a:schemeClr val="tx1"/>
                </a:solidFill>
                <a:effectLst/>
                <a:latin typeface="+mn-lt"/>
                <a:ea typeface="+mn-ea"/>
                <a:cs typeface="+mn-cs"/>
              </a:rPr>
              <a:t>radiata</a:t>
            </a:r>
            <a:r>
              <a:rPr lang="en-US" sz="1200" kern="1200" dirty="0" smtClean="0">
                <a:solidFill>
                  <a:schemeClr val="tx1"/>
                </a:solidFill>
                <a:effectLst/>
                <a:latin typeface="+mn-lt"/>
                <a:ea typeface="+mn-ea"/>
                <a:cs typeface="+mn-cs"/>
              </a:rPr>
              <a:t> and cumulus </a:t>
            </a:r>
            <a:r>
              <a:rPr lang="en-US" sz="1200" kern="1200" dirty="0" err="1" smtClean="0">
                <a:solidFill>
                  <a:schemeClr val="tx1"/>
                </a:solidFill>
                <a:effectLst/>
                <a:latin typeface="+mn-lt"/>
                <a:ea typeface="+mn-ea"/>
                <a:cs typeface="+mn-cs"/>
              </a:rPr>
              <a:t>oophorus</a:t>
            </a:r>
            <a:r>
              <a:rPr lang="en-US" sz="1200" kern="1200" dirty="0" smtClean="0">
                <a:solidFill>
                  <a:schemeClr val="tx1"/>
                </a:solidFill>
                <a:effectLst/>
                <a:latin typeface="+mn-lt"/>
                <a:ea typeface="+mn-ea"/>
                <a:cs typeface="+mn-cs"/>
              </a:rPr>
              <a:t> start to form</a:t>
            </a:r>
          </a:p>
          <a:p>
            <a:r>
              <a:rPr lang="en-US" sz="1200" kern="1200" dirty="0" smtClean="0">
                <a:solidFill>
                  <a:schemeClr val="tx1"/>
                </a:solidFill>
                <a:effectLst/>
                <a:latin typeface="+mn-lt"/>
                <a:ea typeface="+mn-ea"/>
                <a:cs typeface="+mn-cs"/>
              </a:rPr>
              <a:t>	</a:t>
            </a:r>
          </a:p>
          <a:p>
            <a:pPr lvl="1"/>
            <a:r>
              <a:rPr lang="en-US" sz="1200" b="1" u="sng" kern="1200" dirty="0" err="1" smtClean="0">
                <a:solidFill>
                  <a:schemeClr val="tx1"/>
                </a:solidFill>
                <a:effectLst/>
                <a:latin typeface="+mn-lt"/>
                <a:ea typeface="+mn-ea"/>
                <a:cs typeface="+mn-cs"/>
              </a:rPr>
              <a:t>Graafian</a:t>
            </a:r>
            <a:r>
              <a:rPr lang="en-US" sz="1200" b="1" u="sng" kern="1200" dirty="0" smtClean="0">
                <a:solidFill>
                  <a:schemeClr val="tx1"/>
                </a:solidFill>
                <a:effectLst/>
                <a:latin typeface="+mn-lt"/>
                <a:ea typeface="+mn-ea"/>
                <a:cs typeface="+mn-cs"/>
              </a:rPr>
              <a:t> follicle </a:t>
            </a:r>
            <a:r>
              <a:rPr lang="en-US" sz="1200" u="sng" kern="1200" dirty="0" smtClean="0">
                <a:solidFill>
                  <a:schemeClr val="tx1"/>
                </a:solidFill>
                <a:effectLst/>
                <a:latin typeface="+mn-lt"/>
                <a:ea typeface="+mn-ea"/>
                <a:cs typeface="+mn-cs"/>
              </a:rPr>
              <a:t>– mature </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antrum</a:t>
            </a:r>
            <a:r>
              <a:rPr lang="en-US" sz="1200" kern="1200" dirty="0" smtClean="0">
                <a:solidFill>
                  <a:schemeClr val="tx1"/>
                </a:solidFill>
                <a:effectLst/>
                <a:latin typeface="+mn-lt"/>
                <a:ea typeface="+mn-ea"/>
                <a:cs typeface="+mn-cs"/>
              </a:rPr>
              <a:t> gets large because of fluid production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cumulus </a:t>
            </a:r>
            <a:r>
              <a:rPr lang="en-US" sz="1200" kern="1200" dirty="0" err="1" smtClean="0">
                <a:solidFill>
                  <a:schemeClr val="tx1"/>
                </a:solidFill>
                <a:effectLst/>
                <a:latin typeface="+mn-lt"/>
                <a:ea typeface="+mn-ea"/>
                <a:cs typeface="+mn-cs"/>
              </a:rPr>
              <a:t>oophorus</a:t>
            </a:r>
            <a:r>
              <a:rPr lang="en-US" sz="1200" kern="1200" dirty="0" smtClean="0">
                <a:solidFill>
                  <a:schemeClr val="tx1"/>
                </a:solidFill>
                <a:effectLst/>
                <a:latin typeface="+mn-lt"/>
                <a:ea typeface="+mn-ea"/>
                <a:cs typeface="+mn-cs"/>
              </a:rPr>
              <a:t> is distinct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corona </a:t>
            </a:r>
            <a:r>
              <a:rPr lang="en-US" sz="1200" kern="1200" dirty="0" err="1" smtClean="0">
                <a:solidFill>
                  <a:schemeClr val="tx1"/>
                </a:solidFill>
                <a:effectLst/>
                <a:latin typeface="+mn-lt"/>
                <a:ea typeface="+mn-ea"/>
                <a:cs typeface="+mn-cs"/>
              </a:rPr>
              <a:t>radiata</a:t>
            </a:r>
            <a:r>
              <a:rPr lang="en-US" sz="1200" kern="1200" dirty="0" smtClean="0">
                <a:solidFill>
                  <a:schemeClr val="tx1"/>
                </a:solidFill>
                <a:effectLst/>
                <a:latin typeface="+mn-lt"/>
                <a:ea typeface="+mn-ea"/>
                <a:cs typeface="+mn-cs"/>
              </a:rPr>
              <a:t> becomes one or two layers</a:t>
            </a:r>
          </a:p>
          <a:p>
            <a:r>
              <a:rPr lang="en-US" sz="1200" kern="1200" dirty="0" smtClean="0">
                <a:solidFill>
                  <a:schemeClr val="tx1"/>
                </a:solidFill>
                <a:effectLst/>
                <a:latin typeface="+mn-lt"/>
                <a:ea typeface="+mn-ea"/>
                <a:cs typeface="+mn-cs"/>
              </a:rPr>
              <a:t> </a:t>
            </a:r>
          </a:p>
          <a:p>
            <a:pPr lvl="1"/>
            <a:r>
              <a:rPr lang="en-US" sz="1200" b="1" u="sng" kern="1200" dirty="0" err="1" smtClean="0">
                <a:solidFill>
                  <a:schemeClr val="tx1"/>
                </a:solidFill>
                <a:effectLst/>
                <a:latin typeface="+mn-lt"/>
                <a:ea typeface="+mn-ea"/>
                <a:cs typeface="+mn-cs"/>
              </a:rPr>
              <a:t>Atretic</a:t>
            </a:r>
            <a:r>
              <a:rPr lang="en-US" sz="1200" b="1" u="sng" kern="1200" dirty="0" smtClean="0">
                <a:solidFill>
                  <a:schemeClr val="tx1"/>
                </a:solidFill>
                <a:effectLst/>
                <a:latin typeface="+mn-lt"/>
                <a:ea typeface="+mn-ea"/>
                <a:cs typeface="+mn-cs"/>
              </a:rPr>
              <a:t> follicles </a:t>
            </a:r>
            <a:r>
              <a:rPr lang="en-US" sz="1200" u="sng" kern="1200" dirty="0" smtClean="0">
                <a:solidFill>
                  <a:schemeClr val="tx1"/>
                </a:solidFill>
                <a:effectLst/>
                <a:latin typeface="+mn-lt"/>
                <a:ea typeface="+mn-ea"/>
                <a:cs typeface="+mn-cs"/>
              </a:rPr>
              <a:t>– can see at any stage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gaps between oocyte and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 in </a:t>
            </a:r>
            <a:r>
              <a:rPr lang="en-US" sz="1200" kern="1200" dirty="0" err="1" smtClean="0">
                <a:solidFill>
                  <a:schemeClr val="tx1"/>
                </a:solidFill>
                <a:effectLst/>
                <a:latin typeface="+mn-lt"/>
                <a:ea typeface="+mn-ea"/>
                <a:cs typeface="+mn-cs"/>
              </a:rPr>
              <a:t>antrum</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zona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pelucida</a:t>
            </a:r>
            <a:r>
              <a:rPr lang="en-US" sz="1200" kern="1200" dirty="0" smtClean="0">
                <a:solidFill>
                  <a:schemeClr val="tx1"/>
                </a:solidFill>
                <a:effectLst/>
                <a:latin typeface="+mn-lt"/>
                <a:ea typeface="+mn-ea"/>
                <a:cs typeface="+mn-cs"/>
              </a:rPr>
              <a:t> misshapen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basement membrane can look glassy</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luteum</a:t>
            </a:r>
            <a:r>
              <a:rPr lang="en-US" sz="1200" b="1" u="sng"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 secretes hormones to prepare for pregnancy</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lutein cells – big cells with a lot of cytoplasm, make hormones, originally were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lutein cells – smaller cells, darker staining, found in folds, make hormones, originally were cells from theca </a:t>
            </a:r>
            <a:r>
              <a:rPr lang="en-US" sz="1200" kern="1200" dirty="0" err="1" smtClean="0">
                <a:solidFill>
                  <a:schemeClr val="tx1"/>
                </a:solidFill>
                <a:effectLst/>
                <a:latin typeface="+mn-lt"/>
                <a:ea typeface="+mn-ea"/>
                <a:cs typeface="+mn-cs"/>
              </a:rPr>
              <a:t>interna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albicans</a:t>
            </a:r>
            <a:endParaRPr lang="en-US" sz="1200" b="1" u="sng"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u="none"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onnective tissue scar from degenerated corpus </a:t>
            </a:r>
            <a:r>
              <a:rPr lang="en-US" sz="1200" kern="1200" dirty="0" err="1" smtClean="0">
                <a:solidFill>
                  <a:schemeClr val="tx1"/>
                </a:solidFill>
                <a:effectLst/>
                <a:latin typeface="+mn-lt"/>
                <a:ea typeface="+mn-ea"/>
                <a:cs typeface="+mn-cs"/>
              </a:rPr>
              <a:t>luteum</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same general shape but without many cells</a:t>
            </a:r>
          </a:p>
          <a:p>
            <a:pPr eaLnBrk="1" hangingPunct="1">
              <a:spcBef>
                <a:spcPct val="0"/>
              </a:spcBef>
            </a:pPr>
            <a:endParaRPr lang="en-US" b="1" dirty="0" smtClean="0"/>
          </a:p>
        </p:txBody>
      </p:sp>
      <p:sp>
        <p:nvSpPr>
          <p:cNvPr id="153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8DEAC9C-9EB2-435B-AE22-B5EE025B3F10}"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Notes from Dr. Carbrey:</a:t>
            </a:r>
            <a:r>
              <a:rPr lang="en-US" sz="1200" kern="1200" dirty="0" smtClean="0">
                <a:solidFill>
                  <a:schemeClr val="tx1"/>
                </a:solidFill>
                <a:effectLst/>
                <a:latin typeface="+mn-lt"/>
                <a:ea typeface="+mn-ea"/>
                <a:cs typeface="+mn-cs"/>
              </a:rPr>
              <a:t> </a:t>
            </a:r>
            <a:endParaRPr lang="en-US" dirty="0" smtClean="0"/>
          </a:p>
          <a:p>
            <a:r>
              <a:rPr lang="en-US" sz="1200" b="1" kern="1200" dirty="0" smtClean="0">
                <a:solidFill>
                  <a:schemeClr val="tx1"/>
                </a:solidFill>
                <a:effectLst/>
                <a:latin typeface="+mn-lt"/>
                <a:ea typeface="+mn-ea"/>
                <a:cs typeface="+mn-cs"/>
              </a:rPr>
              <a:t>Uterus - </a:t>
            </a:r>
            <a:r>
              <a:rPr lang="en-US" sz="1200" kern="1200" dirty="0" smtClean="0">
                <a:solidFill>
                  <a:schemeClr val="tx1"/>
                </a:solidFill>
                <a:effectLst/>
                <a:latin typeface="+mn-lt"/>
                <a:ea typeface="+mn-ea"/>
                <a:cs typeface="+mn-cs"/>
              </a:rPr>
              <a:t>layers same as oviduct </a:t>
            </a:r>
          </a:p>
          <a:p>
            <a:pPr lvl="1"/>
            <a:r>
              <a:rPr lang="en-US" sz="1200" kern="1200" dirty="0" smtClean="0">
                <a:solidFill>
                  <a:schemeClr val="tx1"/>
                </a:solidFill>
                <a:effectLst/>
                <a:latin typeface="+mn-lt"/>
                <a:ea typeface="+mn-ea"/>
                <a:cs typeface="+mn-cs"/>
              </a:rPr>
              <a:t>endometrium – simple columnar epithelium, ciliated cells and peg cells</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functionale</a:t>
            </a:r>
            <a:r>
              <a:rPr lang="en-US" sz="1200" kern="1200" dirty="0" smtClean="0">
                <a:solidFill>
                  <a:schemeClr val="tx1"/>
                </a:solidFill>
                <a:effectLst/>
                <a:latin typeface="+mn-lt"/>
                <a:ea typeface="+mn-ea"/>
                <a:cs typeface="+mn-cs"/>
              </a:rPr>
              <a:t> – sloughed off during menstruation</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basale</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myometrium – </a:t>
            </a:r>
            <a:r>
              <a:rPr lang="en-US" sz="1200" kern="1200" dirty="0" err="1" smtClean="0">
                <a:solidFill>
                  <a:schemeClr val="tx1"/>
                </a:solidFill>
                <a:effectLst/>
                <a:latin typeface="+mn-lt"/>
                <a:ea typeface="+mn-ea"/>
                <a:cs typeface="+mn-cs"/>
              </a:rPr>
              <a:t>muscularis</a:t>
            </a:r>
            <a:r>
              <a:rPr lang="en-US" sz="1200" kern="1200" dirty="0" smtClean="0">
                <a:solidFill>
                  <a:schemeClr val="tx1"/>
                </a:solidFill>
                <a:effectLst/>
                <a:latin typeface="+mn-lt"/>
                <a:ea typeface="+mn-ea"/>
                <a:cs typeface="+mn-cs"/>
              </a:rPr>
              <a:t>, 3 layers (hard to distinguish) of whorled smooth muscle: inner and outer long., middle </a:t>
            </a:r>
            <a:r>
              <a:rPr lang="en-US" sz="1200" kern="1200" dirty="0" err="1" smtClean="0">
                <a:solidFill>
                  <a:schemeClr val="tx1"/>
                </a:solidFill>
                <a:effectLst/>
                <a:latin typeface="+mn-lt"/>
                <a:ea typeface="+mn-ea"/>
                <a:cs typeface="+mn-cs"/>
              </a:rPr>
              <a:t>cir.</a:t>
            </a:r>
            <a:endParaRPr lang="en-US" sz="1200" kern="1200" dirty="0" smtClean="0">
              <a:solidFill>
                <a:schemeClr val="tx1"/>
              </a:solidFill>
              <a:effectLst/>
              <a:latin typeface="+mn-lt"/>
              <a:ea typeface="+mn-ea"/>
              <a:cs typeface="+mn-cs"/>
            </a:endParaRPr>
          </a:p>
          <a:p>
            <a:pPr lvl="1"/>
            <a:r>
              <a:rPr lang="en-US" sz="1200" kern="1200" dirty="0" err="1" smtClean="0">
                <a:solidFill>
                  <a:schemeClr val="tx1"/>
                </a:solidFill>
                <a:effectLst/>
                <a:latin typeface="+mn-lt"/>
                <a:ea typeface="+mn-ea"/>
                <a:cs typeface="+mn-cs"/>
              </a:rPr>
              <a:t>perimetrium</a:t>
            </a:r>
            <a:r>
              <a:rPr lang="en-US" sz="1200" kern="1200" dirty="0" smtClean="0">
                <a:solidFill>
                  <a:schemeClr val="tx1"/>
                </a:solidFill>
                <a:effectLst/>
                <a:latin typeface="+mn-lt"/>
                <a:ea typeface="+mn-ea"/>
                <a:cs typeface="+mn-cs"/>
              </a:rPr>
              <a:t> – mostly serosa, some adventitia</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endometrial changes – height of </a:t>
            </a:r>
            <a:r>
              <a:rPr lang="en-US" sz="1200" kern="1200" dirty="0" err="1" smtClean="0">
                <a:solidFill>
                  <a:schemeClr val="tx1"/>
                </a:solidFill>
                <a:effectLst/>
                <a:latin typeface="+mn-lt"/>
                <a:ea typeface="+mn-ea"/>
                <a:cs typeface="+mn-cs"/>
              </a:rPr>
              <a:t>endom</a:t>
            </a:r>
            <a:r>
              <a:rPr lang="en-US" sz="1200" kern="1200" dirty="0" smtClean="0">
                <a:solidFill>
                  <a:schemeClr val="tx1"/>
                </a:solidFill>
                <a:effectLst/>
                <a:latin typeface="+mn-lt"/>
                <a:ea typeface="+mn-ea"/>
                <a:cs typeface="+mn-cs"/>
              </a:rPr>
              <a:t>., gland shape, secretory state</a:t>
            </a:r>
          </a:p>
          <a:p>
            <a:pPr lvl="2"/>
            <a:r>
              <a:rPr lang="en-US" sz="1200" kern="1200" dirty="0" smtClean="0">
                <a:solidFill>
                  <a:schemeClr val="tx1"/>
                </a:solidFill>
                <a:effectLst/>
                <a:latin typeface="+mn-lt"/>
                <a:ea typeface="+mn-ea"/>
                <a:cs typeface="+mn-cs"/>
              </a:rPr>
              <a:t>proliferative phase – should see signs of mitosis in the bottom of glands endometrium short, straight glands, no glycogen</a:t>
            </a:r>
          </a:p>
          <a:p>
            <a:pPr lvl="2"/>
            <a:r>
              <a:rPr lang="en-US" sz="1200" kern="1200" dirty="0" smtClean="0">
                <a:solidFill>
                  <a:schemeClr val="tx1"/>
                </a:solidFill>
                <a:effectLst/>
                <a:latin typeface="+mn-lt"/>
                <a:ea typeface="+mn-ea"/>
                <a:cs typeface="+mn-cs"/>
              </a:rPr>
              <a:t>secretory phase – should see signs of secretion</a:t>
            </a:r>
          </a:p>
          <a:p>
            <a:pPr lvl="3"/>
            <a:r>
              <a:rPr lang="en-US" sz="1200" kern="1200" dirty="0" smtClean="0">
                <a:solidFill>
                  <a:schemeClr val="tx1"/>
                </a:solidFill>
                <a:effectLst/>
                <a:latin typeface="+mn-lt"/>
                <a:ea typeface="+mn-ea"/>
                <a:cs typeface="+mn-cs"/>
              </a:rPr>
              <a:t>early – corkscrew shaped glands, glycogen basal</a:t>
            </a:r>
          </a:p>
          <a:p>
            <a:pPr lvl="3"/>
            <a:r>
              <a:rPr lang="en-US" sz="1200" kern="1200" dirty="0" smtClean="0">
                <a:solidFill>
                  <a:schemeClr val="tx1"/>
                </a:solidFill>
                <a:effectLst/>
                <a:latin typeface="+mn-lt"/>
                <a:ea typeface="+mn-ea"/>
                <a:cs typeface="+mn-cs"/>
              </a:rPr>
              <a:t>late – </a:t>
            </a:r>
            <a:r>
              <a:rPr lang="en-US" sz="1200" kern="1200" dirty="0" err="1" smtClean="0">
                <a:solidFill>
                  <a:schemeClr val="tx1"/>
                </a:solidFill>
                <a:effectLst/>
                <a:latin typeface="+mn-lt"/>
                <a:ea typeface="+mn-ea"/>
                <a:cs typeface="+mn-cs"/>
              </a:rPr>
              <a:t>sawtooth</a:t>
            </a:r>
            <a:r>
              <a:rPr lang="en-US" sz="1200" kern="1200" dirty="0" smtClean="0">
                <a:solidFill>
                  <a:schemeClr val="tx1"/>
                </a:solidFill>
                <a:effectLst/>
                <a:latin typeface="+mn-lt"/>
                <a:ea typeface="+mn-ea"/>
                <a:cs typeface="+mn-cs"/>
              </a:rPr>
              <a:t> shaped glands, glycogen luminal</a:t>
            </a:r>
          </a:p>
          <a:p>
            <a:pPr lvl="2"/>
            <a:r>
              <a:rPr lang="en-US" sz="1200" kern="1200" dirty="0" smtClean="0">
                <a:solidFill>
                  <a:schemeClr val="tx1"/>
                </a:solidFill>
                <a:effectLst/>
                <a:latin typeface="+mn-lt"/>
                <a:ea typeface="+mn-ea"/>
                <a:cs typeface="+mn-cs"/>
              </a:rPr>
              <a:t>menstruation - functional layer sloughing off </a:t>
            </a:r>
          </a:p>
          <a:p>
            <a:endParaRPr lang="en-US" dirty="0"/>
          </a:p>
        </p:txBody>
      </p:sp>
      <p:sp>
        <p:nvSpPr>
          <p:cNvPr id="4" name="Slide Number Placeholder 3"/>
          <p:cNvSpPr>
            <a:spLocks noGrp="1"/>
          </p:cNvSpPr>
          <p:nvPr>
            <p:ph type="sldNum" sz="quarter" idx="10"/>
          </p:nvPr>
        </p:nvSpPr>
        <p:spPr/>
        <p:txBody>
          <a:bodyPr/>
          <a:lstStyle/>
          <a:p>
            <a:pPr>
              <a:defRPr/>
            </a:pPr>
            <a:fld id="{4A0D20EE-4100-4071-B097-55F41478759D}" type="slidenum">
              <a:rPr lang="en-US" smtClean="0"/>
              <a:pPr>
                <a:defRPr/>
              </a:pPr>
              <a:t>12</a:t>
            </a:fld>
            <a:endParaRPr lang="en-US"/>
          </a:p>
        </p:txBody>
      </p:sp>
    </p:spTree>
    <p:extLst>
      <p:ext uri="{BB962C8B-B14F-4D97-AF65-F5344CB8AC3E}">
        <p14:creationId xmlns:p14="http://schemas.microsoft.com/office/powerpoint/2010/main" val="1403572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Notes from Dr. Carbrey:</a:t>
            </a:r>
            <a:r>
              <a:rPr lang="en-US" sz="1200" kern="1200" dirty="0" smtClean="0">
                <a:solidFill>
                  <a:schemeClr val="tx1"/>
                </a:solidFill>
                <a:effectLst/>
                <a:latin typeface="+mn-lt"/>
                <a:ea typeface="+mn-ea"/>
                <a:cs typeface="+mn-cs"/>
              </a:rPr>
              <a:t> </a:t>
            </a:r>
            <a:endParaRPr lang="en-US" dirty="0" smtClean="0"/>
          </a:p>
          <a:p>
            <a:r>
              <a:rPr lang="en-US" sz="1200" b="1" kern="1200" dirty="0" smtClean="0">
                <a:solidFill>
                  <a:schemeClr val="tx1"/>
                </a:solidFill>
                <a:effectLst/>
                <a:latin typeface="+mn-lt"/>
                <a:ea typeface="+mn-ea"/>
                <a:cs typeface="+mn-cs"/>
              </a:rPr>
              <a:t>Uterus - </a:t>
            </a:r>
            <a:r>
              <a:rPr lang="en-US" sz="1200" kern="1200" dirty="0" smtClean="0">
                <a:solidFill>
                  <a:schemeClr val="tx1"/>
                </a:solidFill>
                <a:effectLst/>
                <a:latin typeface="+mn-lt"/>
                <a:ea typeface="+mn-ea"/>
                <a:cs typeface="+mn-cs"/>
              </a:rPr>
              <a:t>layers same as oviduct </a:t>
            </a:r>
          </a:p>
          <a:p>
            <a:pPr lvl="1"/>
            <a:r>
              <a:rPr lang="en-US" sz="1200" kern="1200" dirty="0" smtClean="0">
                <a:solidFill>
                  <a:schemeClr val="tx1"/>
                </a:solidFill>
                <a:effectLst/>
                <a:latin typeface="+mn-lt"/>
                <a:ea typeface="+mn-ea"/>
                <a:cs typeface="+mn-cs"/>
              </a:rPr>
              <a:t>endometrium – simple columnar epithelium, ciliated cells and peg cells</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functionale</a:t>
            </a:r>
            <a:r>
              <a:rPr lang="en-US" sz="1200" kern="1200" dirty="0" smtClean="0">
                <a:solidFill>
                  <a:schemeClr val="tx1"/>
                </a:solidFill>
                <a:effectLst/>
                <a:latin typeface="+mn-lt"/>
                <a:ea typeface="+mn-ea"/>
                <a:cs typeface="+mn-cs"/>
              </a:rPr>
              <a:t> – sloughed off during menstruation</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basale</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myometrium – </a:t>
            </a:r>
            <a:r>
              <a:rPr lang="en-US" sz="1200" kern="1200" dirty="0" err="1" smtClean="0">
                <a:solidFill>
                  <a:schemeClr val="tx1"/>
                </a:solidFill>
                <a:effectLst/>
                <a:latin typeface="+mn-lt"/>
                <a:ea typeface="+mn-ea"/>
                <a:cs typeface="+mn-cs"/>
              </a:rPr>
              <a:t>muscularis</a:t>
            </a:r>
            <a:r>
              <a:rPr lang="en-US" sz="1200" kern="1200" dirty="0" smtClean="0">
                <a:solidFill>
                  <a:schemeClr val="tx1"/>
                </a:solidFill>
                <a:effectLst/>
                <a:latin typeface="+mn-lt"/>
                <a:ea typeface="+mn-ea"/>
                <a:cs typeface="+mn-cs"/>
              </a:rPr>
              <a:t>, 3 layers (hard to distinguish) of whorled smooth muscle: inner and outer long., middle </a:t>
            </a:r>
            <a:r>
              <a:rPr lang="en-US" sz="1200" kern="1200" dirty="0" err="1" smtClean="0">
                <a:solidFill>
                  <a:schemeClr val="tx1"/>
                </a:solidFill>
                <a:effectLst/>
                <a:latin typeface="+mn-lt"/>
                <a:ea typeface="+mn-ea"/>
                <a:cs typeface="+mn-cs"/>
              </a:rPr>
              <a:t>cir.</a:t>
            </a:r>
            <a:endParaRPr lang="en-US" sz="1200" kern="1200" dirty="0" smtClean="0">
              <a:solidFill>
                <a:schemeClr val="tx1"/>
              </a:solidFill>
              <a:effectLst/>
              <a:latin typeface="+mn-lt"/>
              <a:ea typeface="+mn-ea"/>
              <a:cs typeface="+mn-cs"/>
            </a:endParaRPr>
          </a:p>
          <a:p>
            <a:pPr lvl="1"/>
            <a:r>
              <a:rPr lang="en-US" sz="1200" kern="1200" dirty="0" err="1" smtClean="0">
                <a:solidFill>
                  <a:schemeClr val="tx1"/>
                </a:solidFill>
                <a:effectLst/>
                <a:latin typeface="+mn-lt"/>
                <a:ea typeface="+mn-ea"/>
                <a:cs typeface="+mn-cs"/>
              </a:rPr>
              <a:t>perimetrium</a:t>
            </a:r>
            <a:r>
              <a:rPr lang="en-US" sz="1200" kern="1200" dirty="0" smtClean="0">
                <a:solidFill>
                  <a:schemeClr val="tx1"/>
                </a:solidFill>
                <a:effectLst/>
                <a:latin typeface="+mn-lt"/>
                <a:ea typeface="+mn-ea"/>
                <a:cs typeface="+mn-cs"/>
              </a:rPr>
              <a:t> – mostly serosa, some adventitia</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endometrial changes – height of </a:t>
            </a:r>
            <a:r>
              <a:rPr lang="en-US" sz="1200" kern="1200" dirty="0" err="1" smtClean="0">
                <a:solidFill>
                  <a:schemeClr val="tx1"/>
                </a:solidFill>
                <a:effectLst/>
                <a:latin typeface="+mn-lt"/>
                <a:ea typeface="+mn-ea"/>
                <a:cs typeface="+mn-cs"/>
              </a:rPr>
              <a:t>endom</a:t>
            </a:r>
            <a:r>
              <a:rPr lang="en-US" sz="1200" kern="1200" dirty="0" smtClean="0">
                <a:solidFill>
                  <a:schemeClr val="tx1"/>
                </a:solidFill>
                <a:effectLst/>
                <a:latin typeface="+mn-lt"/>
                <a:ea typeface="+mn-ea"/>
                <a:cs typeface="+mn-cs"/>
              </a:rPr>
              <a:t>., gland shape, secretory state</a:t>
            </a:r>
          </a:p>
          <a:p>
            <a:pPr lvl="2"/>
            <a:r>
              <a:rPr lang="en-US" sz="1200" kern="1200" dirty="0" smtClean="0">
                <a:solidFill>
                  <a:schemeClr val="tx1"/>
                </a:solidFill>
                <a:effectLst/>
                <a:latin typeface="+mn-lt"/>
                <a:ea typeface="+mn-ea"/>
                <a:cs typeface="+mn-cs"/>
              </a:rPr>
              <a:t>proliferative phase – should see signs of mitosis in the bottom of glands endometrium short, straight glands, no glycogen</a:t>
            </a:r>
          </a:p>
          <a:p>
            <a:pPr lvl="2"/>
            <a:r>
              <a:rPr lang="en-US" sz="1200" kern="1200" dirty="0" smtClean="0">
                <a:solidFill>
                  <a:schemeClr val="tx1"/>
                </a:solidFill>
                <a:effectLst/>
                <a:latin typeface="+mn-lt"/>
                <a:ea typeface="+mn-ea"/>
                <a:cs typeface="+mn-cs"/>
              </a:rPr>
              <a:t>secretory phase – should see signs of secretion</a:t>
            </a:r>
          </a:p>
          <a:p>
            <a:pPr lvl="3"/>
            <a:r>
              <a:rPr lang="en-US" sz="1200" kern="1200" dirty="0" smtClean="0">
                <a:solidFill>
                  <a:schemeClr val="tx1"/>
                </a:solidFill>
                <a:effectLst/>
                <a:latin typeface="+mn-lt"/>
                <a:ea typeface="+mn-ea"/>
                <a:cs typeface="+mn-cs"/>
              </a:rPr>
              <a:t>early – corkscrew shaped glands, glycogen basal</a:t>
            </a:r>
          </a:p>
          <a:p>
            <a:pPr lvl="3"/>
            <a:r>
              <a:rPr lang="en-US" sz="1200" kern="1200" dirty="0" smtClean="0">
                <a:solidFill>
                  <a:schemeClr val="tx1"/>
                </a:solidFill>
                <a:effectLst/>
                <a:latin typeface="+mn-lt"/>
                <a:ea typeface="+mn-ea"/>
                <a:cs typeface="+mn-cs"/>
              </a:rPr>
              <a:t>late – </a:t>
            </a:r>
            <a:r>
              <a:rPr lang="en-US" sz="1200" kern="1200" dirty="0" err="1" smtClean="0">
                <a:solidFill>
                  <a:schemeClr val="tx1"/>
                </a:solidFill>
                <a:effectLst/>
                <a:latin typeface="+mn-lt"/>
                <a:ea typeface="+mn-ea"/>
                <a:cs typeface="+mn-cs"/>
              </a:rPr>
              <a:t>sawtooth</a:t>
            </a:r>
            <a:r>
              <a:rPr lang="en-US" sz="1200" kern="1200" dirty="0" smtClean="0">
                <a:solidFill>
                  <a:schemeClr val="tx1"/>
                </a:solidFill>
                <a:effectLst/>
                <a:latin typeface="+mn-lt"/>
                <a:ea typeface="+mn-ea"/>
                <a:cs typeface="+mn-cs"/>
              </a:rPr>
              <a:t> shaped glands, glycogen luminal</a:t>
            </a:r>
          </a:p>
          <a:p>
            <a:pPr lvl="2"/>
            <a:r>
              <a:rPr lang="en-US" sz="1200" kern="1200" dirty="0" smtClean="0">
                <a:solidFill>
                  <a:schemeClr val="tx1"/>
                </a:solidFill>
                <a:effectLst/>
                <a:latin typeface="+mn-lt"/>
                <a:ea typeface="+mn-ea"/>
                <a:cs typeface="+mn-cs"/>
              </a:rPr>
              <a:t>menstruation - functional layer sloughing off </a:t>
            </a:r>
          </a:p>
          <a:p>
            <a:endParaRPr lang="en-US" sz="12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cervix</a:t>
            </a:r>
            <a:r>
              <a:rPr lang="en-US" sz="1200" kern="1200" dirty="0" smtClean="0">
                <a:solidFill>
                  <a:schemeClr val="tx1"/>
                </a:solidFill>
                <a:effectLst/>
                <a:latin typeface="+mn-lt"/>
                <a:ea typeface="+mn-ea"/>
                <a:cs typeface="+mn-cs"/>
              </a:rPr>
              <a:t> – branched glands, mucous producing - pale staining epithelium, less smooth muscle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Vagina</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mucosa – </a:t>
            </a:r>
            <a:r>
              <a:rPr lang="en-US" sz="1200" kern="1200" dirty="0" err="1"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sq. </a:t>
            </a:r>
            <a:r>
              <a:rPr lang="en-US" sz="1200" kern="1200" dirty="0" err="1" smtClean="0">
                <a:solidFill>
                  <a:schemeClr val="tx1"/>
                </a:solidFill>
                <a:effectLst/>
                <a:latin typeface="+mn-lt"/>
                <a:ea typeface="+mn-ea"/>
                <a:cs typeface="+mn-cs"/>
              </a:rPr>
              <a:t>nonkeratinized</a:t>
            </a:r>
            <a:r>
              <a:rPr lang="en-US" sz="1200" kern="1200" dirty="0" smtClean="0">
                <a:solidFill>
                  <a:schemeClr val="tx1"/>
                </a:solidFill>
                <a:effectLst/>
                <a:latin typeface="+mn-lt"/>
                <a:ea typeface="+mn-ea"/>
                <a:cs typeface="+mn-cs"/>
              </a:rPr>
              <a:t>, no glands, glycogen produced, large folds (papillae), elastic fibers</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muscularis</a:t>
            </a:r>
            <a:r>
              <a:rPr lang="en-US" sz="1200" kern="1200" dirty="0" smtClean="0">
                <a:solidFill>
                  <a:schemeClr val="tx1"/>
                </a:solidFill>
                <a:effectLst/>
                <a:latin typeface="+mn-lt"/>
                <a:ea typeface="+mn-ea"/>
                <a:cs typeface="+mn-cs"/>
              </a:rPr>
              <a:t> – inner </a:t>
            </a:r>
            <a:r>
              <a:rPr lang="en-US" sz="1200" kern="1200" dirty="0" err="1" smtClean="0">
                <a:solidFill>
                  <a:schemeClr val="tx1"/>
                </a:solidFill>
                <a:effectLst/>
                <a:latin typeface="+mn-lt"/>
                <a:ea typeface="+mn-ea"/>
                <a:cs typeface="+mn-cs"/>
              </a:rPr>
              <a:t>cir.</a:t>
            </a:r>
            <a:r>
              <a:rPr lang="en-US" sz="1200" kern="1200" dirty="0" smtClean="0">
                <a:solidFill>
                  <a:schemeClr val="tx1"/>
                </a:solidFill>
                <a:effectLst/>
                <a:latin typeface="+mn-lt"/>
                <a:ea typeface="+mn-ea"/>
                <a:cs typeface="+mn-cs"/>
              </a:rPr>
              <a:t>, outer long. – poorly defined</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adventitia</a:t>
            </a:r>
          </a:p>
          <a:p>
            <a:endParaRPr lang="en-US" dirty="0"/>
          </a:p>
        </p:txBody>
      </p:sp>
      <p:sp>
        <p:nvSpPr>
          <p:cNvPr id="4" name="Slide Number Placeholder 3"/>
          <p:cNvSpPr>
            <a:spLocks noGrp="1"/>
          </p:cNvSpPr>
          <p:nvPr>
            <p:ph type="sldNum" sz="quarter" idx="10"/>
          </p:nvPr>
        </p:nvSpPr>
        <p:spPr/>
        <p:txBody>
          <a:bodyPr/>
          <a:lstStyle/>
          <a:p>
            <a:pPr>
              <a:defRPr/>
            </a:pPr>
            <a:fld id="{4A0D20EE-4100-4071-B097-55F41478759D}" type="slidenum">
              <a:rPr lang="en-US" smtClean="0"/>
              <a:pPr>
                <a:defRPr/>
              </a:pPr>
              <a:t>13</a:t>
            </a:fld>
            <a:endParaRPr lang="en-US"/>
          </a:p>
        </p:txBody>
      </p:sp>
    </p:spTree>
    <p:extLst>
      <p:ext uri="{BB962C8B-B14F-4D97-AF65-F5344CB8AC3E}">
        <p14:creationId xmlns:p14="http://schemas.microsoft.com/office/powerpoint/2010/main" val="96886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err="1" smtClean="0"/>
              <a:t>iad</a:t>
            </a:r>
            <a:r>
              <a:rPr lang="en-US" dirty="0" smtClean="0"/>
              <a:t>=</a:t>
            </a:r>
            <a:r>
              <a:rPr lang="en-US" dirty="0" err="1" smtClean="0"/>
              <a:t>INTRAlobular</a:t>
            </a:r>
            <a:r>
              <a:rPr lang="en-US" dirty="0" smtClean="0"/>
              <a:t> duct		</a:t>
            </a:r>
            <a:r>
              <a:rPr lang="en-US" dirty="0" err="1" smtClean="0"/>
              <a:t>ied</a:t>
            </a:r>
            <a:r>
              <a:rPr lang="en-US" dirty="0" smtClean="0"/>
              <a:t>=</a:t>
            </a:r>
            <a:r>
              <a:rPr lang="en-US" dirty="0" err="1" smtClean="0"/>
              <a:t>INTERlobular</a:t>
            </a:r>
            <a:r>
              <a:rPr lang="en-US" dirty="0" smtClean="0"/>
              <a:t> duct</a:t>
            </a:r>
          </a:p>
          <a:p>
            <a:pPr eaLnBrk="1" hangingPunct="1"/>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Notes from Dr. </a:t>
            </a:r>
            <a:r>
              <a:rPr lang="en-US" b="1" smtClean="0"/>
              <a:t>Carbrey:</a:t>
            </a:r>
            <a:r>
              <a:rPr lang="en-US" sz="1200" kern="1200" smtClean="0">
                <a:solidFill>
                  <a:schemeClr val="tx1"/>
                </a:solidFill>
                <a:effectLst/>
                <a:latin typeface="+mn-lt"/>
                <a:ea typeface="+mn-ea"/>
                <a:cs typeface="+mn-cs"/>
              </a:rPr>
              <a:t> </a:t>
            </a:r>
            <a:endParaRPr lang="en-US" smtClean="0"/>
          </a:p>
          <a:p>
            <a:r>
              <a:rPr lang="en-US" sz="1200" b="1" kern="1200" smtClean="0">
                <a:solidFill>
                  <a:schemeClr val="tx1"/>
                </a:solidFill>
                <a:effectLst/>
                <a:latin typeface="+mn-lt"/>
                <a:ea typeface="+mn-ea"/>
                <a:cs typeface="+mn-cs"/>
              </a:rPr>
              <a:t>Mammary </a:t>
            </a:r>
            <a:r>
              <a:rPr lang="en-US" sz="1200" b="1" kern="1200" dirty="0" smtClean="0">
                <a:solidFill>
                  <a:schemeClr val="tx1"/>
                </a:solidFill>
                <a:effectLst/>
                <a:latin typeface="+mn-lt"/>
                <a:ea typeface="+mn-ea"/>
                <a:cs typeface="+mn-cs"/>
              </a:rPr>
              <a:t>Gland</a:t>
            </a:r>
            <a:endParaRPr lang="en-US" sz="1200" kern="1200" dirty="0" smtClean="0">
              <a:solidFill>
                <a:schemeClr val="tx1"/>
              </a:solidFill>
              <a:effectLst/>
              <a:latin typeface="+mn-lt"/>
              <a:ea typeface="+mn-ea"/>
              <a:cs typeface="+mn-cs"/>
            </a:endParaRPr>
          </a:p>
          <a:p>
            <a:pPr lvl="1"/>
            <a:r>
              <a:rPr lang="en-US" sz="1200" kern="1200" dirty="0" err="1" smtClean="0">
                <a:solidFill>
                  <a:schemeClr val="tx1"/>
                </a:solidFill>
                <a:effectLst/>
                <a:latin typeface="+mn-lt"/>
                <a:ea typeface="+mn-ea"/>
                <a:cs typeface="+mn-cs"/>
              </a:rPr>
              <a:t>tubuloalveolar</a:t>
            </a:r>
            <a:r>
              <a:rPr lang="en-US" sz="1200" kern="1200" dirty="0" smtClean="0">
                <a:solidFill>
                  <a:schemeClr val="tx1"/>
                </a:solidFill>
                <a:effectLst/>
                <a:latin typeface="+mn-lt"/>
                <a:ea typeface="+mn-ea"/>
                <a:cs typeface="+mn-cs"/>
              </a:rPr>
              <a:t> glands – s. cub. to s. col. </a:t>
            </a:r>
            <a:r>
              <a:rPr lang="en-US" sz="1200" kern="1200" dirty="0" err="1" smtClean="0">
                <a:solidFill>
                  <a:schemeClr val="tx1"/>
                </a:solidFill>
                <a:effectLst/>
                <a:latin typeface="+mn-lt"/>
                <a:ea typeface="+mn-ea"/>
                <a:cs typeface="+mn-cs"/>
              </a:rPr>
              <a:t>epi</a:t>
            </a:r>
            <a:r>
              <a:rPr lang="en-US" sz="1200" kern="1200" dirty="0" smtClean="0">
                <a:solidFill>
                  <a:schemeClr val="tx1"/>
                </a:solidFill>
                <a:effectLst/>
                <a:latin typeface="+mn-lt"/>
                <a:ea typeface="+mn-ea"/>
                <a:cs typeface="+mn-cs"/>
              </a:rPr>
              <a:t>., surrounded by </a:t>
            </a:r>
            <a:r>
              <a:rPr lang="en-US" sz="1200" kern="1200" dirty="0" err="1" smtClean="0">
                <a:solidFill>
                  <a:schemeClr val="tx1"/>
                </a:solidFill>
                <a:effectLst/>
                <a:latin typeface="+mn-lt"/>
                <a:ea typeface="+mn-ea"/>
                <a:cs typeface="+mn-cs"/>
              </a:rPr>
              <a:t>myoepithelial</a:t>
            </a:r>
            <a:r>
              <a:rPr lang="en-US" sz="1200" kern="1200" dirty="0" smtClean="0">
                <a:solidFill>
                  <a:schemeClr val="tx1"/>
                </a:solidFill>
                <a:effectLst/>
                <a:latin typeface="+mn-lt"/>
                <a:ea typeface="+mn-ea"/>
                <a:cs typeface="+mn-cs"/>
              </a:rPr>
              <a:t> cells</a:t>
            </a:r>
            <a:endParaRPr lang="en-US" sz="1200" kern="1200" baseline="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large ducts are stratified cuboidal (2 layers)</a:t>
            </a:r>
          </a:p>
          <a:p>
            <a:pPr lvl="1"/>
            <a:r>
              <a:rPr lang="en-US" sz="1200" kern="1200" dirty="0" smtClean="0">
                <a:solidFill>
                  <a:schemeClr val="tx1"/>
                </a:solidFill>
                <a:effectLst/>
                <a:latin typeface="+mn-lt"/>
                <a:ea typeface="+mn-ea"/>
                <a:cs typeface="+mn-cs"/>
              </a:rPr>
              <a:t>lactiferous ducts lead to surface – become </a:t>
            </a:r>
            <a:r>
              <a:rPr lang="en-US" sz="1200" kern="1200" dirty="0" err="1"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sq.</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depending on activity can contain a lot of connective tissue:</a:t>
            </a:r>
          </a:p>
          <a:p>
            <a:pPr lvl="2"/>
            <a:r>
              <a:rPr lang="en-US" sz="1200" kern="1200" dirty="0" smtClean="0">
                <a:solidFill>
                  <a:schemeClr val="tx1"/>
                </a:solidFill>
                <a:effectLst/>
                <a:latin typeface="+mn-lt"/>
                <a:ea typeface="+mn-ea"/>
                <a:cs typeface="+mn-cs"/>
              </a:rPr>
              <a:t>inactive – lots of inter and </a:t>
            </a:r>
            <a:r>
              <a:rPr lang="en-US" sz="1200" kern="1200" dirty="0" err="1" smtClean="0">
                <a:solidFill>
                  <a:schemeClr val="tx1"/>
                </a:solidFill>
                <a:effectLst/>
                <a:latin typeface="+mn-lt"/>
                <a:ea typeface="+mn-ea"/>
                <a:cs typeface="+mn-cs"/>
              </a:rPr>
              <a:t>intralobular</a:t>
            </a:r>
            <a:r>
              <a:rPr lang="en-US" sz="1200" kern="1200" dirty="0" smtClean="0">
                <a:solidFill>
                  <a:schemeClr val="tx1"/>
                </a:solidFill>
                <a:effectLst/>
                <a:latin typeface="+mn-lt"/>
                <a:ea typeface="+mn-ea"/>
                <a:cs typeface="+mn-cs"/>
              </a:rPr>
              <a:t> connective tissue</a:t>
            </a:r>
          </a:p>
          <a:p>
            <a:pPr lvl="2"/>
            <a:r>
              <a:rPr lang="en-US" sz="1200" kern="1200" dirty="0" smtClean="0">
                <a:solidFill>
                  <a:schemeClr val="tx1"/>
                </a:solidFill>
                <a:effectLst/>
                <a:latin typeface="+mn-lt"/>
                <a:ea typeface="+mn-ea"/>
                <a:cs typeface="+mn-cs"/>
              </a:rPr>
              <a:t>proliferative – more ducts, alveoli form, connective tissue compressed</a:t>
            </a:r>
          </a:p>
          <a:p>
            <a:pPr lvl="2"/>
            <a:r>
              <a:rPr lang="en-US" sz="1200" kern="1200" dirty="0" smtClean="0">
                <a:solidFill>
                  <a:schemeClr val="tx1"/>
                </a:solidFill>
                <a:effectLst/>
                <a:latin typeface="+mn-lt"/>
                <a:ea typeface="+mn-ea"/>
                <a:cs typeface="+mn-cs"/>
              </a:rPr>
              <a:t>lactating – can barely see connective tissue, colloid present</a:t>
            </a:r>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5BF2AAB8-71C5-4C97-A806-8F8C7239C9CC}" type="slidenum">
              <a:rPr lang="en-US" smtClean="0"/>
              <a:pPr>
                <a:defRPr/>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1°=primary follicle	gr=</a:t>
            </a:r>
            <a:r>
              <a:rPr lang="en-US" dirty="0" err="1" smtClean="0"/>
              <a:t>granulosa</a:t>
            </a:r>
            <a:r>
              <a:rPr lang="en-US" dirty="0" smtClean="0"/>
              <a:t> cells	p=primordial follicle	</a:t>
            </a:r>
            <a:r>
              <a:rPr lang="en-US" dirty="0" err="1" smtClean="0"/>
              <a:t>te</a:t>
            </a:r>
            <a:r>
              <a:rPr lang="en-US" dirty="0" smtClean="0"/>
              <a:t>=theca </a:t>
            </a:r>
            <a:r>
              <a:rPr lang="en-US" dirty="0" err="1" smtClean="0"/>
              <a:t>externa</a:t>
            </a:r>
            <a:r>
              <a:rPr lang="en-US" dirty="0" smtClean="0"/>
              <a:t>	</a:t>
            </a:r>
            <a:r>
              <a:rPr lang="en-US" dirty="0" err="1" smtClean="0"/>
              <a:t>ti</a:t>
            </a:r>
            <a:r>
              <a:rPr lang="en-US" dirty="0" smtClean="0"/>
              <a:t>=theca </a:t>
            </a:r>
            <a:r>
              <a:rPr lang="en-US" dirty="0" err="1" smtClean="0"/>
              <a:t>interna</a:t>
            </a:r>
            <a:endParaRPr lang="en-US" dirty="0" smtClean="0"/>
          </a:p>
          <a:p>
            <a:pPr eaLnBrk="1" hangingPunct="1">
              <a:spcBef>
                <a:spcPct val="0"/>
              </a:spcBef>
            </a:pPr>
            <a:r>
              <a:rPr lang="en-US" b="1" dirty="0" smtClean="0"/>
              <a:t>Notes from Dr. Carbrey:</a:t>
            </a:r>
          </a:p>
          <a:p>
            <a:r>
              <a:rPr lang="en-US" sz="1200" b="1" kern="1200" dirty="0" smtClean="0">
                <a:solidFill>
                  <a:schemeClr val="tx1"/>
                </a:solidFill>
                <a:effectLst/>
                <a:latin typeface="+mn-lt"/>
                <a:ea typeface="+mn-ea"/>
                <a:cs typeface="+mn-cs"/>
              </a:rPr>
              <a:t>Ovary - </a:t>
            </a:r>
            <a:r>
              <a:rPr lang="en-US" sz="1200" kern="1200" dirty="0" smtClean="0">
                <a:solidFill>
                  <a:schemeClr val="tx1"/>
                </a:solidFill>
                <a:effectLst/>
                <a:latin typeface="+mn-lt"/>
                <a:ea typeface="+mn-ea"/>
                <a:cs typeface="+mn-cs"/>
              </a:rPr>
              <a:t>mesothelium (germinal epithelium) - s. cub.</a:t>
            </a:r>
          </a:p>
          <a:p>
            <a:r>
              <a:rPr lang="en-US" sz="1200" kern="1200" dirty="0" smtClean="0">
                <a:solidFill>
                  <a:schemeClr val="tx1"/>
                </a:solidFill>
                <a:effectLst/>
                <a:latin typeface="+mn-lt"/>
                <a:ea typeface="+mn-ea"/>
                <a:cs typeface="+mn-cs"/>
              </a:rPr>
              <a:t>	tunica </a:t>
            </a:r>
            <a:r>
              <a:rPr lang="en-US" sz="1200" kern="1200" dirty="0" err="1" smtClean="0">
                <a:solidFill>
                  <a:schemeClr val="tx1"/>
                </a:solidFill>
                <a:effectLst/>
                <a:latin typeface="+mn-lt"/>
                <a:ea typeface="+mn-ea"/>
                <a:cs typeface="+mn-cs"/>
              </a:rPr>
              <a:t>albuginea</a:t>
            </a:r>
            <a:r>
              <a:rPr lang="en-US" sz="1200" kern="1200" dirty="0" smtClean="0">
                <a:solidFill>
                  <a:schemeClr val="tx1"/>
                </a:solidFill>
                <a:effectLst/>
                <a:latin typeface="+mn-lt"/>
                <a:ea typeface="+mn-ea"/>
                <a:cs typeface="+mn-cs"/>
              </a:rPr>
              <a:t> – connective tissue layer</a:t>
            </a:r>
          </a:p>
          <a:p>
            <a:r>
              <a:rPr lang="en-US" sz="1200" kern="1200" dirty="0" smtClean="0">
                <a:solidFill>
                  <a:schemeClr val="tx1"/>
                </a:solidFill>
                <a:effectLst/>
                <a:latin typeface="+mn-lt"/>
                <a:ea typeface="+mn-ea"/>
                <a:cs typeface="+mn-cs"/>
              </a:rPr>
              <a:t>	divided into cortex and medulla</a:t>
            </a:r>
          </a:p>
          <a:p>
            <a:r>
              <a:rPr lang="en-US" sz="1200" b="1" kern="1200" dirty="0" smtClean="0">
                <a:solidFill>
                  <a:schemeClr val="tx1"/>
                </a:solidFill>
                <a:effectLst/>
                <a:latin typeface="+mn-lt"/>
                <a:ea typeface="+mn-ea"/>
                <a:cs typeface="+mn-cs"/>
              </a:rPr>
              <a:t>Cortex</a:t>
            </a:r>
            <a:r>
              <a:rPr lang="en-US" sz="1200" kern="1200" dirty="0" smtClean="0">
                <a:solidFill>
                  <a:schemeClr val="tx1"/>
                </a:solidFill>
                <a:effectLst/>
                <a:latin typeface="+mn-lt"/>
                <a:ea typeface="+mn-ea"/>
                <a:cs typeface="+mn-cs"/>
              </a:rPr>
              <a:t> – site of follicular development</a:t>
            </a:r>
          </a:p>
          <a:p>
            <a:pPr lvl="1"/>
            <a:r>
              <a:rPr lang="en-US" sz="1200" b="1" u="sng" kern="1200" dirty="0" smtClean="0">
                <a:solidFill>
                  <a:schemeClr val="tx1"/>
                </a:solidFill>
                <a:effectLst/>
                <a:latin typeface="+mn-lt"/>
                <a:ea typeface="+mn-ea"/>
                <a:cs typeface="+mn-cs"/>
              </a:rPr>
              <a:t>Primordial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oocyte – prominent nucleus, dispersed chromatin, can often see nucleolus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surrounded by s. sq. follicle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basal lamina surrounds outside of follicle cells </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Primary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key step – cub. or col. follicle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late 1°- when follicle cells become stratified then they are called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 (stratum </a:t>
            </a:r>
            <a:r>
              <a:rPr lang="en-US" sz="1200" kern="1200" dirty="0" err="1" smtClean="0">
                <a:solidFill>
                  <a:schemeClr val="tx1"/>
                </a:solidFill>
                <a:effectLst/>
                <a:latin typeface="+mn-lt"/>
                <a:ea typeface="+mn-ea"/>
                <a:cs typeface="+mn-cs"/>
              </a:rPr>
              <a:t>granulosum</a:t>
            </a:r>
            <a:r>
              <a:rPr lang="en-US" sz="1200" kern="1200" dirty="0" smtClean="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zona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pellucida</a:t>
            </a:r>
            <a:r>
              <a:rPr lang="en-US" sz="1200" kern="1200" dirty="0" smtClean="0">
                <a:solidFill>
                  <a:schemeClr val="tx1"/>
                </a:solidFill>
                <a:effectLst/>
                <a:latin typeface="+mn-lt"/>
                <a:ea typeface="+mn-ea"/>
                <a:cs typeface="+mn-cs"/>
              </a:rPr>
              <a:t> starts to form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a:t>
            </a:r>
            <a:r>
              <a:rPr lang="en-US" sz="1200" kern="1200" dirty="0" err="1" smtClean="0">
                <a:solidFill>
                  <a:schemeClr val="tx1"/>
                </a:solidFill>
                <a:effectLst/>
                <a:latin typeface="+mn-lt"/>
                <a:ea typeface="+mn-ea"/>
                <a:cs typeface="+mn-cs"/>
              </a:rPr>
              <a:t>folliculi</a:t>
            </a:r>
            <a:r>
              <a:rPr lang="en-US" sz="1200" kern="1200" dirty="0" smtClean="0">
                <a:solidFill>
                  <a:schemeClr val="tx1"/>
                </a:solidFill>
                <a:effectLst/>
                <a:latin typeface="+mn-lt"/>
                <a:ea typeface="+mn-ea"/>
                <a:cs typeface="+mn-cs"/>
              </a:rPr>
              <a:t> starts to form</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Secondary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key step – </a:t>
            </a:r>
            <a:r>
              <a:rPr lang="en-US" sz="1200" kern="1200" dirty="0" err="1" smtClean="0">
                <a:solidFill>
                  <a:schemeClr val="tx1"/>
                </a:solidFill>
                <a:effectLst/>
                <a:latin typeface="+mn-lt"/>
                <a:ea typeface="+mn-ea"/>
                <a:cs typeface="+mn-cs"/>
              </a:rPr>
              <a:t>antrum</a:t>
            </a:r>
            <a:r>
              <a:rPr lang="en-US" sz="1200" kern="1200" dirty="0" smtClean="0">
                <a:solidFill>
                  <a:schemeClr val="tx1"/>
                </a:solidFill>
                <a:effectLst/>
                <a:latin typeface="+mn-lt"/>
                <a:ea typeface="+mn-ea"/>
                <a:cs typeface="+mn-cs"/>
              </a:rPr>
              <a:t> starts to form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a:t>
            </a:r>
            <a:r>
              <a:rPr lang="en-US" sz="1200" kern="1200" dirty="0" err="1" smtClean="0">
                <a:solidFill>
                  <a:schemeClr val="tx1"/>
                </a:solidFill>
                <a:effectLst/>
                <a:latin typeface="+mn-lt"/>
                <a:ea typeface="+mn-ea"/>
                <a:cs typeface="+mn-cs"/>
              </a:rPr>
              <a:t>interna</a:t>
            </a:r>
            <a:r>
              <a:rPr lang="en-US" sz="1200" kern="1200" dirty="0" smtClean="0">
                <a:solidFill>
                  <a:schemeClr val="tx1"/>
                </a:solidFill>
                <a:effectLst/>
                <a:latin typeface="+mn-lt"/>
                <a:ea typeface="+mn-ea"/>
                <a:cs typeface="+mn-cs"/>
              </a:rPr>
              <a:t> (contains </a:t>
            </a:r>
            <a:r>
              <a:rPr lang="en-US" sz="1200" kern="1200" dirty="0" err="1" smtClean="0">
                <a:solidFill>
                  <a:schemeClr val="tx1"/>
                </a:solidFill>
                <a:effectLst/>
                <a:latin typeface="+mn-lt"/>
                <a:ea typeface="+mn-ea"/>
                <a:cs typeface="+mn-cs"/>
              </a:rPr>
              <a:t>capil</a:t>
            </a:r>
            <a:r>
              <a:rPr lang="en-US" sz="1200" kern="1200" dirty="0" smtClean="0">
                <a:solidFill>
                  <a:schemeClr val="tx1"/>
                </a:solidFill>
                <a:effectLst/>
                <a:latin typeface="+mn-lt"/>
                <a:ea typeface="+mn-ea"/>
                <a:cs typeface="+mn-cs"/>
              </a:rPr>
              <a:t>. and cells that make hormones) and theca </a:t>
            </a:r>
            <a:r>
              <a:rPr lang="en-US" sz="1200" kern="1200" dirty="0" err="1" smtClean="0">
                <a:solidFill>
                  <a:schemeClr val="tx1"/>
                </a:solidFill>
                <a:effectLst/>
                <a:latin typeface="+mn-lt"/>
                <a:ea typeface="+mn-ea"/>
                <a:cs typeface="+mn-cs"/>
              </a:rPr>
              <a:t>externa</a:t>
            </a:r>
            <a:r>
              <a:rPr lang="en-US" sz="1200" kern="1200" dirty="0" smtClean="0">
                <a:solidFill>
                  <a:schemeClr val="tx1"/>
                </a:solidFill>
                <a:effectLst/>
                <a:latin typeface="+mn-lt"/>
                <a:ea typeface="+mn-ea"/>
                <a:cs typeface="+mn-cs"/>
              </a:rPr>
              <a:t> (connective tissue cells) are more distinguishable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corona </a:t>
            </a:r>
            <a:r>
              <a:rPr lang="en-US" sz="1200" kern="1200" dirty="0" err="1" smtClean="0">
                <a:solidFill>
                  <a:schemeClr val="tx1"/>
                </a:solidFill>
                <a:effectLst/>
                <a:latin typeface="+mn-lt"/>
                <a:ea typeface="+mn-ea"/>
                <a:cs typeface="+mn-cs"/>
              </a:rPr>
              <a:t>radiata</a:t>
            </a:r>
            <a:r>
              <a:rPr lang="en-US" sz="1200" kern="1200" dirty="0" smtClean="0">
                <a:solidFill>
                  <a:schemeClr val="tx1"/>
                </a:solidFill>
                <a:effectLst/>
                <a:latin typeface="+mn-lt"/>
                <a:ea typeface="+mn-ea"/>
                <a:cs typeface="+mn-cs"/>
              </a:rPr>
              <a:t> and cumulus </a:t>
            </a:r>
            <a:r>
              <a:rPr lang="en-US" sz="1200" kern="1200" dirty="0" err="1" smtClean="0">
                <a:solidFill>
                  <a:schemeClr val="tx1"/>
                </a:solidFill>
                <a:effectLst/>
                <a:latin typeface="+mn-lt"/>
                <a:ea typeface="+mn-ea"/>
                <a:cs typeface="+mn-cs"/>
              </a:rPr>
              <a:t>oophorus</a:t>
            </a:r>
            <a:r>
              <a:rPr lang="en-US" sz="1200" kern="1200" dirty="0" smtClean="0">
                <a:solidFill>
                  <a:schemeClr val="tx1"/>
                </a:solidFill>
                <a:effectLst/>
                <a:latin typeface="+mn-lt"/>
                <a:ea typeface="+mn-ea"/>
                <a:cs typeface="+mn-cs"/>
              </a:rPr>
              <a:t> start to form</a:t>
            </a:r>
          </a:p>
          <a:p>
            <a:r>
              <a:rPr lang="en-US" sz="1200" kern="1200" dirty="0" smtClean="0">
                <a:solidFill>
                  <a:schemeClr val="tx1"/>
                </a:solidFill>
                <a:effectLst/>
                <a:latin typeface="+mn-lt"/>
                <a:ea typeface="+mn-ea"/>
                <a:cs typeface="+mn-cs"/>
              </a:rPr>
              <a:t>	</a:t>
            </a:r>
          </a:p>
          <a:p>
            <a:pPr lvl="1"/>
            <a:r>
              <a:rPr lang="en-US" sz="1200" b="1" u="sng" kern="1200" dirty="0" err="1" smtClean="0">
                <a:solidFill>
                  <a:schemeClr val="tx1"/>
                </a:solidFill>
                <a:effectLst/>
                <a:latin typeface="+mn-lt"/>
                <a:ea typeface="+mn-ea"/>
                <a:cs typeface="+mn-cs"/>
              </a:rPr>
              <a:t>Graafian</a:t>
            </a:r>
            <a:r>
              <a:rPr lang="en-US" sz="1200" b="1" u="sng" kern="1200" dirty="0" smtClean="0">
                <a:solidFill>
                  <a:schemeClr val="tx1"/>
                </a:solidFill>
                <a:effectLst/>
                <a:latin typeface="+mn-lt"/>
                <a:ea typeface="+mn-ea"/>
                <a:cs typeface="+mn-cs"/>
              </a:rPr>
              <a:t> follicle </a:t>
            </a:r>
            <a:r>
              <a:rPr lang="en-US" sz="1200" u="sng" kern="1200" dirty="0" smtClean="0">
                <a:solidFill>
                  <a:schemeClr val="tx1"/>
                </a:solidFill>
                <a:effectLst/>
                <a:latin typeface="+mn-lt"/>
                <a:ea typeface="+mn-ea"/>
                <a:cs typeface="+mn-cs"/>
              </a:rPr>
              <a:t>– mature </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antrum</a:t>
            </a:r>
            <a:r>
              <a:rPr lang="en-US" sz="1200" kern="1200" dirty="0" smtClean="0">
                <a:solidFill>
                  <a:schemeClr val="tx1"/>
                </a:solidFill>
                <a:effectLst/>
                <a:latin typeface="+mn-lt"/>
                <a:ea typeface="+mn-ea"/>
                <a:cs typeface="+mn-cs"/>
              </a:rPr>
              <a:t> gets large because of fluid production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cumulus </a:t>
            </a:r>
            <a:r>
              <a:rPr lang="en-US" sz="1200" kern="1200" dirty="0" err="1" smtClean="0">
                <a:solidFill>
                  <a:schemeClr val="tx1"/>
                </a:solidFill>
                <a:effectLst/>
                <a:latin typeface="+mn-lt"/>
                <a:ea typeface="+mn-ea"/>
                <a:cs typeface="+mn-cs"/>
              </a:rPr>
              <a:t>oophorus</a:t>
            </a:r>
            <a:r>
              <a:rPr lang="en-US" sz="1200" kern="1200" dirty="0" smtClean="0">
                <a:solidFill>
                  <a:schemeClr val="tx1"/>
                </a:solidFill>
                <a:effectLst/>
                <a:latin typeface="+mn-lt"/>
                <a:ea typeface="+mn-ea"/>
                <a:cs typeface="+mn-cs"/>
              </a:rPr>
              <a:t> is distinct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corona </a:t>
            </a:r>
            <a:r>
              <a:rPr lang="en-US" sz="1200" kern="1200" dirty="0" err="1" smtClean="0">
                <a:solidFill>
                  <a:schemeClr val="tx1"/>
                </a:solidFill>
                <a:effectLst/>
                <a:latin typeface="+mn-lt"/>
                <a:ea typeface="+mn-ea"/>
                <a:cs typeface="+mn-cs"/>
              </a:rPr>
              <a:t>radiata</a:t>
            </a:r>
            <a:r>
              <a:rPr lang="en-US" sz="1200" kern="1200" dirty="0" smtClean="0">
                <a:solidFill>
                  <a:schemeClr val="tx1"/>
                </a:solidFill>
                <a:effectLst/>
                <a:latin typeface="+mn-lt"/>
                <a:ea typeface="+mn-ea"/>
                <a:cs typeface="+mn-cs"/>
              </a:rPr>
              <a:t> becomes one or two layers</a:t>
            </a:r>
          </a:p>
          <a:p>
            <a:r>
              <a:rPr lang="en-US" sz="1200" kern="1200" dirty="0" smtClean="0">
                <a:solidFill>
                  <a:schemeClr val="tx1"/>
                </a:solidFill>
                <a:effectLst/>
                <a:latin typeface="+mn-lt"/>
                <a:ea typeface="+mn-ea"/>
                <a:cs typeface="+mn-cs"/>
              </a:rPr>
              <a:t> </a:t>
            </a:r>
          </a:p>
          <a:p>
            <a:pPr lvl="1"/>
            <a:r>
              <a:rPr lang="en-US" sz="1200" b="1" u="sng" kern="1200" dirty="0" err="1" smtClean="0">
                <a:solidFill>
                  <a:schemeClr val="tx1"/>
                </a:solidFill>
                <a:effectLst/>
                <a:latin typeface="+mn-lt"/>
                <a:ea typeface="+mn-ea"/>
                <a:cs typeface="+mn-cs"/>
              </a:rPr>
              <a:t>Atretic</a:t>
            </a:r>
            <a:r>
              <a:rPr lang="en-US" sz="1200" b="1" u="sng" kern="1200" dirty="0" smtClean="0">
                <a:solidFill>
                  <a:schemeClr val="tx1"/>
                </a:solidFill>
                <a:effectLst/>
                <a:latin typeface="+mn-lt"/>
                <a:ea typeface="+mn-ea"/>
                <a:cs typeface="+mn-cs"/>
              </a:rPr>
              <a:t> follicles </a:t>
            </a:r>
            <a:r>
              <a:rPr lang="en-US" sz="1200" u="sng" kern="1200" dirty="0" smtClean="0">
                <a:solidFill>
                  <a:schemeClr val="tx1"/>
                </a:solidFill>
                <a:effectLst/>
                <a:latin typeface="+mn-lt"/>
                <a:ea typeface="+mn-ea"/>
                <a:cs typeface="+mn-cs"/>
              </a:rPr>
              <a:t>– can see at any stage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gaps between oocyte and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 in </a:t>
            </a:r>
            <a:r>
              <a:rPr lang="en-US" sz="1200" kern="1200" dirty="0" err="1" smtClean="0">
                <a:solidFill>
                  <a:schemeClr val="tx1"/>
                </a:solidFill>
                <a:effectLst/>
                <a:latin typeface="+mn-lt"/>
                <a:ea typeface="+mn-ea"/>
                <a:cs typeface="+mn-cs"/>
              </a:rPr>
              <a:t>antrum</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zona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pelucida</a:t>
            </a:r>
            <a:r>
              <a:rPr lang="en-US" sz="1200" kern="1200" dirty="0" smtClean="0">
                <a:solidFill>
                  <a:schemeClr val="tx1"/>
                </a:solidFill>
                <a:effectLst/>
                <a:latin typeface="+mn-lt"/>
                <a:ea typeface="+mn-ea"/>
                <a:cs typeface="+mn-cs"/>
              </a:rPr>
              <a:t> misshapen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basement membrane can look glassy</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luteum</a:t>
            </a:r>
            <a:r>
              <a:rPr lang="en-US" sz="1200" b="1" u="sng"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 secretes hormones to prepare for pregnancy</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lutein cells – big cells with a lot of cytoplasm, make hormones, originally were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lutein cells – smaller cells, darker staining, found in folds, make hormones, originally were cells from theca </a:t>
            </a:r>
            <a:r>
              <a:rPr lang="en-US" sz="1200" kern="1200" dirty="0" err="1" smtClean="0">
                <a:solidFill>
                  <a:schemeClr val="tx1"/>
                </a:solidFill>
                <a:effectLst/>
                <a:latin typeface="+mn-lt"/>
                <a:ea typeface="+mn-ea"/>
                <a:cs typeface="+mn-cs"/>
              </a:rPr>
              <a:t>interna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albicans</a:t>
            </a:r>
            <a:endParaRPr lang="en-US" sz="1200" b="1" u="sng"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u="none"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onnective tissue scar from degenerated corpus </a:t>
            </a:r>
            <a:r>
              <a:rPr lang="en-US" sz="1200" kern="1200" dirty="0" err="1" smtClean="0">
                <a:solidFill>
                  <a:schemeClr val="tx1"/>
                </a:solidFill>
                <a:effectLst/>
                <a:latin typeface="+mn-lt"/>
                <a:ea typeface="+mn-ea"/>
                <a:cs typeface="+mn-cs"/>
              </a:rPr>
              <a:t>luteum</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same general shape but without many cells</a:t>
            </a:r>
            <a:endParaRPr lang="en-US" dirty="0" smtClean="0"/>
          </a:p>
        </p:txBody>
      </p:sp>
      <p:sp>
        <p:nvSpPr>
          <p:cNvPr id="163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42190EE-BD3C-40B4-9F27-8FAE24AFAB5B}"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1°=primary follicle	2°=secondary follicle	</a:t>
            </a:r>
            <a:r>
              <a:rPr lang="en-US" dirty="0" err="1" smtClean="0"/>
              <a:t>ca</a:t>
            </a:r>
            <a:r>
              <a:rPr lang="en-US" dirty="0" smtClean="0"/>
              <a:t>=corpus </a:t>
            </a:r>
            <a:r>
              <a:rPr lang="en-US" dirty="0" err="1" smtClean="0"/>
              <a:t>albicans</a:t>
            </a:r>
            <a:r>
              <a:rPr lang="en-US" dirty="0" smtClean="0"/>
              <a:t>	p=primordial</a:t>
            </a:r>
            <a:r>
              <a:rPr lang="en-US" baseline="0" dirty="0" smtClean="0"/>
              <a:t> follicle</a:t>
            </a:r>
            <a:endParaRPr lang="en-US" dirty="0" smtClean="0"/>
          </a:p>
          <a:p>
            <a:pPr eaLnBrk="1" hangingPunct="1">
              <a:spcBef>
                <a:spcPct val="0"/>
              </a:spcBef>
            </a:pPr>
            <a:r>
              <a:rPr lang="en-US" b="1" dirty="0" smtClean="0"/>
              <a:t>Notes from Dr. Carbrey:</a:t>
            </a:r>
          </a:p>
          <a:p>
            <a:r>
              <a:rPr lang="en-US" sz="1200" b="1" kern="1200" dirty="0" smtClean="0">
                <a:solidFill>
                  <a:schemeClr val="tx1"/>
                </a:solidFill>
                <a:effectLst/>
                <a:latin typeface="+mn-lt"/>
                <a:ea typeface="+mn-ea"/>
                <a:cs typeface="+mn-cs"/>
              </a:rPr>
              <a:t>Ovary - </a:t>
            </a:r>
            <a:r>
              <a:rPr lang="en-US" sz="1200" kern="1200" dirty="0" smtClean="0">
                <a:solidFill>
                  <a:schemeClr val="tx1"/>
                </a:solidFill>
                <a:effectLst/>
                <a:latin typeface="+mn-lt"/>
                <a:ea typeface="+mn-ea"/>
                <a:cs typeface="+mn-cs"/>
              </a:rPr>
              <a:t>mesothelium (germinal epithelium) - s. cub.</a:t>
            </a:r>
          </a:p>
          <a:p>
            <a:r>
              <a:rPr lang="en-US" sz="1200" kern="1200" dirty="0" smtClean="0">
                <a:solidFill>
                  <a:schemeClr val="tx1"/>
                </a:solidFill>
                <a:effectLst/>
                <a:latin typeface="+mn-lt"/>
                <a:ea typeface="+mn-ea"/>
                <a:cs typeface="+mn-cs"/>
              </a:rPr>
              <a:t>	tunica </a:t>
            </a:r>
            <a:r>
              <a:rPr lang="en-US" sz="1200" kern="1200" dirty="0" err="1" smtClean="0">
                <a:solidFill>
                  <a:schemeClr val="tx1"/>
                </a:solidFill>
                <a:effectLst/>
                <a:latin typeface="+mn-lt"/>
                <a:ea typeface="+mn-ea"/>
                <a:cs typeface="+mn-cs"/>
              </a:rPr>
              <a:t>albuginea</a:t>
            </a:r>
            <a:r>
              <a:rPr lang="en-US" sz="1200" kern="1200" dirty="0" smtClean="0">
                <a:solidFill>
                  <a:schemeClr val="tx1"/>
                </a:solidFill>
                <a:effectLst/>
                <a:latin typeface="+mn-lt"/>
                <a:ea typeface="+mn-ea"/>
                <a:cs typeface="+mn-cs"/>
              </a:rPr>
              <a:t> – connective tissue layer</a:t>
            </a:r>
          </a:p>
          <a:p>
            <a:r>
              <a:rPr lang="en-US" sz="1200" kern="1200" dirty="0" smtClean="0">
                <a:solidFill>
                  <a:schemeClr val="tx1"/>
                </a:solidFill>
                <a:effectLst/>
                <a:latin typeface="+mn-lt"/>
                <a:ea typeface="+mn-ea"/>
                <a:cs typeface="+mn-cs"/>
              </a:rPr>
              <a:t>	divided into cortex and medulla</a:t>
            </a:r>
          </a:p>
          <a:p>
            <a:r>
              <a:rPr lang="en-US" sz="1200" b="1" kern="1200" dirty="0" smtClean="0">
                <a:solidFill>
                  <a:schemeClr val="tx1"/>
                </a:solidFill>
                <a:effectLst/>
                <a:latin typeface="+mn-lt"/>
                <a:ea typeface="+mn-ea"/>
                <a:cs typeface="+mn-cs"/>
              </a:rPr>
              <a:t>Cortex</a:t>
            </a:r>
            <a:r>
              <a:rPr lang="en-US" sz="1200" kern="1200" dirty="0" smtClean="0">
                <a:solidFill>
                  <a:schemeClr val="tx1"/>
                </a:solidFill>
                <a:effectLst/>
                <a:latin typeface="+mn-lt"/>
                <a:ea typeface="+mn-ea"/>
                <a:cs typeface="+mn-cs"/>
              </a:rPr>
              <a:t> – site of follicular development</a:t>
            </a:r>
          </a:p>
          <a:p>
            <a:pPr lvl="1"/>
            <a:r>
              <a:rPr lang="en-US" sz="1200" b="1" u="sng" kern="1200" dirty="0" smtClean="0">
                <a:solidFill>
                  <a:schemeClr val="tx1"/>
                </a:solidFill>
                <a:effectLst/>
                <a:latin typeface="+mn-lt"/>
                <a:ea typeface="+mn-ea"/>
                <a:cs typeface="+mn-cs"/>
              </a:rPr>
              <a:t>Primordial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oocyte – prominent nucleus, dispersed chromatin, can often see nucleolus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surrounded by s. sq. follicle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basal lamina surrounds outside of follicle cells </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Primary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key step – cub. or col. follicle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late 1°- when follicle cells become stratified then they are called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 (stratum </a:t>
            </a:r>
            <a:r>
              <a:rPr lang="en-US" sz="1200" kern="1200" dirty="0" err="1" smtClean="0">
                <a:solidFill>
                  <a:schemeClr val="tx1"/>
                </a:solidFill>
                <a:effectLst/>
                <a:latin typeface="+mn-lt"/>
                <a:ea typeface="+mn-ea"/>
                <a:cs typeface="+mn-cs"/>
              </a:rPr>
              <a:t>granulosum</a:t>
            </a:r>
            <a:r>
              <a:rPr lang="en-US" sz="1200" kern="1200" dirty="0" smtClean="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zona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pellucida</a:t>
            </a:r>
            <a:r>
              <a:rPr lang="en-US" sz="1200" kern="1200" dirty="0" smtClean="0">
                <a:solidFill>
                  <a:schemeClr val="tx1"/>
                </a:solidFill>
                <a:effectLst/>
                <a:latin typeface="+mn-lt"/>
                <a:ea typeface="+mn-ea"/>
                <a:cs typeface="+mn-cs"/>
              </a:rPr>
              <a:t> starts to form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a:t>
            </a:r>
            <a:r>
              <a:rPr lang="en-US" sz="1200" kern="1200" dirty="0" err="1" smtClean="0">
                <a:solidFill>
                  <a:schemeClr val="tx1"/>
                </a:solidFill>
                <a:effectLst/>
                <a:latin typeface="+mn-lt"/>
                <a:ea typeface="+mn-ea"/>
                <a:cs typeface="+mn-cs"/>
              </a:rPr>
              <a:t>folliculi</a:t>
            </a:r>
            <a:r>
              <a:rPr lang="en-US" sz="1200" kern="1200" dirty="0" smtClean="0">
                <a:solidFill>
                  <a:schemeClr val="tx1"/>
                </a:solidFill>
                <a:effectLst/>
                <a:latin typeface="+mn-lt"/>
                <a:ea typeface="+mn-ea"/>
                <a:cs typeface="+mn-cs"/>
              </a:rPr>
              <a:t> starts to form</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Secondary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key step – </a:t>
            </a:r>
            <a:r>
              <a:rPr lang="en-US" sz="1200" kern="1200" dirty="0" err="1" smtClean="0">
                <a:solidFill>
                  <a:schemeClr val="tx1"/>
                </a:solidFill>
                <a:effectLst/>
                <a:latin typeface="+mn-lt"/>
                <a:ea typeface="+mn-ea"/>
                <a:cs typeface="+mn-cs"/>
              </a:rPr>
              <a:t>antrum</a:t>
            </a:r>
            <a:r>
              <a:rPr lang="en-US" sz="1200" kern="1200" dirty="0" smtClean="0">
                <a:solidFill>
                  <a:schemeClr val="tx1"/>
                </a:solidFill>
                <a:effectLst/>
                <a:latin typeface="+mn-lt"/>
                <a:ea typeface="+mn-ea"/>
                <a:cs typeface="+mn-cs"/>
              </a:rPr>
              <a:t> starts to form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a:t>
            </a:r>
            <a:r>
              <a:rPr lang="en-US" sz="1200" kern="1200" dirty="0" err="1" smtClean="0">
                <a:solidFill>
                  <a:schemeClr val="tx1"/>
                </a:solidFill>
                <a:effectLst/>
                <a:latin typeface="+mn-lt"/>
                <a:ea typeface="+mn-ea"/>
                <a:cs typeface="+mn-cs"/>
              </a:rPr>
              <a:t>interna</a:t>
            </a:r>
            <a:r>
              <a:rPr lang="en-US" sz="1200" kern="1200" dirty="0" smtClean="0">
                <a:solidFill>
                  <a:schemeClr val="tx1"/>
                </a:solidFill>
                <a:effectLst/>
                <a:latin typeface="+mn-lt"/>
                <a:ea typeface="+mn-ea"/>
                <a:cs typeface="+mn-cs"/>
              </a:rPr>
              <a:t> (contains </a:t>
            </a:r>
            <a:r>
              <a:rPr lang="en-US" sz="1200" kern="1200" dirty="0" err="1" smtClean="0">
                <a:solidFill>
                  <a:schemeClr val="tx1"/>
                </a:solidFill>
                <a:effectLst/>
                <a:latin typeface="+mn-lt"/>
                <a:ea typeface="+mn-ea"/>
                <a:cs typeface="+mn-cs"/>
              </a:rPr>
              <a:t>capil</a:t>
            </a:r>
            <a:r>
              <a:rPr lang="en-US" sz="1200" kern="1200" dirty="0" smtClean="0">
                <a:solidFill>
                  <a:schemeClr val="tx1"/>
                </a:solidFill>
                <a:effectLst/>
                <a:latin typeface="+mn-lt"/>
                <a:ea typeface="+mn-ea"/>
                <a:cs typeface="+mn-cs"/>
              </a:rPr>
              <a:t>. and cells that make hormones) and theca </a:t>
            </a:r>
            <a:r>
              <a:rPr lang="en-US" sz="1200" kern="1200" dirty="0" err="1" smtClean="0">
                <a:solidFill>
                  <a:schemeClr val="tx1"/>
                </a:solidFill>
                <a:effectLst/>
                <a:latin typeface="+mn-lt"/>
                <a:ea typeface="+mn-ea"/>
                <a:cs typeface="+mn-cs"/>
              </a:rPr>
              <a:t>externa</a:t>
            </a:r>
            <a:r>
              <a:rPr lang="en-US" sz="1200" kern="1200" dirty="0" smtClean="0">
                <a:solidFill>
                  <a:schemeClr val="tx1"/>
                </a:solidFill>
                <a:effectLst/>
                <a:latin typeface="+mn-lt"/>
                <a:ea typeface="+mn-ea"/>
                <a:cs typeface="+mn-cs"/>
              </a:rPr>
              <a:t> (connective tissue cells) are more distinguishable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corona </a:t>
            </a:r>
            <a:r>
              <a:rPr lang="en-US" sz="1200" kern="1200" dirty="0" err="1" smtClean="0">
                <a:solidFill>
                  <a:schemeClr val="tx1"/>
                </a:solidFill>
                <a:effectLst/>
                <a:latin typeface="+mn-lt"/>
                <a:ea typeface="+mn-ea"/>
                <a:cs typeface="+mn-cs"/>
              </a:rPr>
              <a:t>radiata</a:t>
            </a:r>
            <a:r>
              <a:rPr lang="en-US" sz="1200" kern="1200" dirty="0" smtClean="0">
                <a:solidFill>
                  <a:schemeClr val="tx1"/>
                </a:solidFill>
                <a:effectLst/>
                <a:latin typeface="+mn-lt"/>
                <a:ea typeface="+mn-ea"/>
                <a:cs typeface="+mn-cs"/>
              </a:rPr>
              <a:t> and cumulus </a:t>
            </a:r>
            <a:r>
              <a:rPr lang="en-US" sz="1200" kern="1200" dirty="0" err="1" smtClean="0">
                <a:solidFill>
                  <a:schemeClr val="tx1"/>
                </a:solidFill>
                <a:effectLst/>
                <a:latin typeface="+mn-lt"/>
                <a:ea typeface="+mn-ea"/>
                <a:cs typeface="+mn-cs"/>
              </a:rPr>
              <a:t>oophorus</a:t>
            </a:r>
            <a:r>
              <a:rPr lang="en-US" sz="1200" kern="1200" dirty="0" smtClean="0">
                <a:solidFill>
                  <a:schemeClr val="tx1"/>
                </a:solidFill>
                <a:effectLst/>
                <a:latin typeface="+mn-lt"/>
                <a:ea typeface="+mn-ea"/>
                <a:cs typeface="+mn-cs"/>
              </a:rPr>
              <a:t> start to form</a:t>
            </a:r>
          </a:p>
          <a:p>
            <a:r>
              <a:rPr lang="en-US" sz="1200" kern="1200" dirty="0" smtClean="0">
                <a:solidFill>
                  <a:schemeClr val="tx1"/>
                </a:solidFill>
                <a:effectLst/>
                <a:latin typeface="+mn-lt"/>
                <a:ea typeface="+mn-ea"/>
                <a:cs typeface="+mn-cs"/>
              </a:rPr>
              <a:t>	</a:t>
            </a:r>
          </a:p>
          <a:p>
            <a:pPr lvl="1"/>
            <a:r>
              <a:rPr lang="en-US" sz="1200" b="1" u="sng" kern="1200" dirty="0" err="1" smtClean="0">
                <a:solidFill>
                  <a:schemeClr val="tx1"/>
                </a:solidFill>
                <a:effectLst/>
                <a:latin typeface="+mn-lt"/>
                <a:ea typeface="+mn-ea"/>
                <a:cs typeface="+mn-cs"/>
              </a:rPr>
              <a:t>Graafian</a:t>
            </a:r>
            <a:r>
              <a:rPr lang="en-US" sz="1200" b="1" u="sng" kern="1200" dirty="0" smtClean="0">
                <a:solidFill>
                  <a:schemeClr val="tx1"/>
                </a:solidFill>
                <a:effectLst/>
                <a:latin typeface="+mn-lt"/>
                <a:ea typeface="+mn-ea"/>
                <a:cs typeface="+mn-cs"/>
              </a:rPr>
              <a:t> follicle </a:t>
            </a:r>
            <a:r>
              <a:rPr lang="en-US" sz="1200" u="sng" kern="1200" dirty="0" smtClean="0">
                <a:solidFill>
                  <a:schemeClr val="tx1"/>
                </a:solidFill>
                <a:effectLst/>
                <a:latin typeface="+mn-lt"/>
                <a:ea typeface="+mn-ea"/>
                <a:cs typeface="+mn-cs"/>
              </a:rPr>
              <a:t>– mature </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antrum</a:t>
            </a:r>
            <a:r>
              <a:rPr lang="en-US" sz="1200" kern="1200" dirty="0" smtClean="0">
                <a:solidFill>
                  <a:schemeClr val="tx1"/>
                </a:solidFill>
                <a:effectLst/>
                <a:latin typeface="+mn-lt"/>
                <a:ea typeface="+mn-ea"/>
                <a:cs typeface="+mn-cs"/>
              </a:rPr>
              <a:t> gets large because of fluid production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cumulus </a:t>
            </a:r>
            <a:r>
              <a:rPr lang="en-US" sz="1200" kern="1200" dirty="0" err="1" smtClean="0">
                <a:solidFill>
                  <a:schemeClr val="tx1"/>
                </a:solidFill>
                <a:effectLst/>
                <a:latin typeface="+mn-lt"/>
                <a:ea typeface="+mn-ea"/>
                <a:cs typeface="+mn-cs"/>
              </a:rPr>
              <a:t>oophorus</a:t>
            </a:r>
            <a:r>
              <a:rPr lang="en-US" sz="1200" kern="1200" dirty="0" smtClean="0">
                <a:solidFill>
                  <a:schemeClr val="tx1"/>
                </a:solidFill>
                <a:effectLst/>
                <a:latin typeface="+mn-lt"/>
                <a:ea typeface="+mn-ea"/>
                <a:cs typeface="+mn-cs"/>
              </a:rPr>
              <a:t> is distinct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corona </a:t>
            </a:r>
            <a:r>
              <a:rPr lang="en-US" sz="1200" kern="1200" dirty="0" err="1" smtClean="0">
                <a:solidFill>
                  <a:schemeClr val="tx1"/>
                </a:solidFill>
                <a:effectLst/>
                <a:latin typeface="+mn-lt"/>
                <a:ea typeface="+mn-ea"/>
                <a:cs typeface="+mn-cs"/>
              </a:rPr>
              <a:t>radiata</a:t>
            </a:r>
            <a:r>
              <a:rPr lang="en-US" sz="1200" kern="1200" dirty="0" smtClean="0">
                <a:solidFill>
                  <a:schemeClr val="tx1"/>
                </a:solidFill>
                <a:effectLst/>
                <a:latin typeface="+mn-lt"/>
                <a:ea typeface="+mn-ea"/>
                <a:cs typeface="+mn-cs"/>
              </a:rPr>
              <a:t> becomes one or two layers</a:t>
            </a:r>
          </a:p>
          <a:p>
            <a:r>
              <a:rPr lang="en-US" sz="1200" kern="1200" dirty="0" smtClean="0">
                <a:solidFill>
                  <a:schemeClr val="tx1"/>
                </a:solidFill>
                <a:effectLst/>
                <a:latin typeface="+mn-lt"/>
                <a:ea typeface="+mn-ea"/>
                <a:cs typeface="+mn-cs"/>
              </a:rPr>
              <a:t> </a:t>
            </a:r>
          </a:p>
          <a:p>
            <a:pPr lvl="1"/>
            <a:r>
              <a:rPr lang="en-US" sz="1200" b="1" u="sng" kern="1200" dirty="0" err="1" smtClean="0">
                <a:solidFill>
                  <a:schemeClr val="tx1"/>
                </a:solidFill>
                <a:effectLst/>
                <a:latin typeface="+mn-lt"/>
                <a:ea typeface="+mn-ea"/>
                <a:cs typeface="+mn-cs"/>
              </a:rPr>
              <a:t>Atretic</a:t>
            </a:r>
            <a:r>
              <a:rPr lang="en-US" sz="1200" b="1" u="sng" kern="1200" dirty="0" smtClean="0">
                <a:solidFill>
                  <a:schemeClr val="tx1"/>
                </a:solidFill>
                <a:effectLst/>
                <a:latin typeface="+mn-lt"/>
                <a:ea typeface="+mn-ea"/>
                <a:cs typeface="+mn-cs"/>
              </a:rPr>
              <a:t> follicles </a:t>
            </a:r>
            <a:r>
              <a:rPr lang="en-US" sz="1200" u="sng" kern="1200" dirty="0" smtClean="0">
                <a:solidFill>
                  <a:schemeClr val="tx1"/>
                </a:solidFill>
                <a:effectLst/>
                <a:latin typeface="+mn-lt"/>
                <a:ea typeface="+mn-ea"/>
                <a:cs typeface="+mn-cs"/>
              </a:rPr>
              <a:t>– can see at any stage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gaps between oocyte and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 in </a:t>
            </a:r>
            <a:r>
              <a:rPr lang="en-US" sz="1200" kern="1200" dirty="0" err="1" smtClean="0">
                <a:solidFill>
                  <a:schemeClr val="tx1"/>
                </a:solidFill>
                <a:effectLst/>
                <a:latin typeface="+mn-lt"/>
                <a:ea typeface="+mn-ea"/>
                <a:cs typeface="+mn-cs"/>
              </a:rPr>
              <a:t>antrum</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zona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pelucida</a:t>
            </a:r>
            <a:r>
              <a:rPr lang="en-US" sz="1200" kern="1200" dirty="0" smtClean="0">
                <a:solidFill>
                  <a:schemeClr val="tx1"/>
                </a:solidFill>
                <a:effectLst/>
                <a:latin typeface="+mn-lt"/>
                <a:ea typeface="+mn-ea"/>
                <a:cs typeface="+mn-cs"/>
              </a:rPr>
              <a:t> misshapen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basement membrane can look glassy</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luteum</a:t>
            </a:r>
            <a:r>
              <a:rPr lang="en-US" sz="1200" b="1" u="sng"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 secretes hormones to prepare for pregnancy</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lutein cells – big cells with a lot of cytoplasm, make hormones, originally were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lutein cells – smaller cells, darker staining, found in folds, make hormones, originally were cells from theca </a:t>
            </a:r>
            <a:r>
              <a:rPr lang="en-US" sz="1200" kern="1200" dirty="0" err="1" smtClean="0">
                <a:solidFill>
                  <a:schemeClr val="tx1"/>
                </a:solidFill>
                <a:effectLst/>
                <a:latin typeface="+mn-lt"/>
                <a:ea typeface="+mn-ea"/>
                <a:cs typeface="+mn-cs"/>
              </a:rPr>
              <a:t>interna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albicans</a:t>
            </a:r>
            <a:endParaRPr lang="en-US" sz="1200" b="1" u="sng"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u="none"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onnective tissue scar from degenerated corpus </a:t>
            </a:r>
            <a:r>
              <a:rPr lang="en-US" sz="1200" kern="1200" dirty="0" err="1" smtClean="0">
                <a:solidFill>
                  <a:schemeClr val="tx1"/>
                </a:solidFill>
                <a:effectLst/>
                <a:latin typeface="+mn-lt"/>
                <a:ea typeface="+mn-ea"/>
                <a:cs typeface="+mn-cs"/>
              </a:rPr>
              <a:t>luteum</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same general shape but without many </a:t>
            </a:r>
            <a:r>
              <a:rPr lang="en-US" sz="1200" kern="1200" dirty="0" err="1" smtClean="0">
                <a:solidFill>
                  <a:schemeClr val="tx1"/>
                </a:solidFill>
                <a:effectLst/>
                <a:latin typeface="+mn-lt"/>
                <a:ea typeface="+mn-ea"/>
                <a:cs typeface="+mn-cs"/>
              </a:rPr>
              <a:t>cells</a:t>
            </a:r>
            <a:r>
              <a:rPr lang="en-US" dirty="0" err="1" smtClean="0"/>
              <a:t>ry</a:t>
            </a:r>
            <a:r>
              <a:rPr lang="en-US" dirty="0" smtClean="0"/>
              <a:t> follicle	2°=secondary follicle	</a:t>
            </a:r>
            <a:r>
              <a:rPr lang="en-US" dirty="0" err="1" smtClean="0"/>
              <a:t>ca</a:t>
            </a:r>
            <a:r>
              <a:rPr lang="en-US" dirty="0" smtClean="0"/>
              <a:t>=corpus </a:t>
            </a:r>
            <a:r>
              <a:rPr lang="en-US" dirty="0" err="1" smtClean="0"/>
              <a:t>albicans</a:t>
            </a:r>
            <a:r>
              <a:rPr lang="en-US" dirty="0" smtClean="0"/>
              <a:t>	p=primordial follicle</a:t>
            </a:r>
          </a:p>
        </p:txBody>
      </p:sp>
      <p:sp>
        <p:nvSpPr>
          <p:cNvPr id="174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98DAFBC-03A1-4888-916A-01B6FCB431E7}"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t>af</a:t>
            </a:r>
            <a:r>
              <a:rPr lang="en-US" dirty="0" smtClean="0"/>
              <a:t>=</a:t>
            </a:r>
            <a:r>
              <a:rPr lang="en-US" dirty="0" err="1" smtClean="0"/>
              <a:t>atretic</a:t>
            </a:r>
            <a:r>
              <a:rPr lang="en-US" dirty="0" smtClean="0"/>
              <a:t> follicle	2°=primary follicle (antrum)	gr=granulosa cells	</a:t>
            </a:r>
            <a:r>
              <a:rPr lang="en-US" dirty="0" err="1" smtClean="0"/>
              <a:t>te</a:t>
            </a:r>
            <a:r>
              <a:rPr lang="en-US" dirty="0" smtClean="0"/>
              <a:t>=theca externa	</a:t>
            </a:r>
            <a:r>
              <a:rPr lang="en-US" dirty="0" err="1" smtClean="0"/>
              <a:t>ti</a:t>
            </a:r>
            <a:r>
              <a:rPr lang="en-US" dirty="0" smtClean="0"/>
              <a:t>=theca </a:t>
            </a:r>
            <a:r>
              <a:rPr lang="en-US" dirty="0" err="1" smtClean="0"/>
              <a:t>interna</a:t>
            </a:r>
            <a:endParaRPr lang="en-US" dirty="0" smtClean="0"/>
          </a:p>
          <a:p>
            <a:pPr eaLnBrk="1" hangingPunct="1">
              <a:spcBef>
                <a:spcPct val="0"/>
              </a:spcBef>
            </a:pPr>
            <a:r>
              <a:rPr lang="en-US" b="1" dirty="0" smtClean="0"/>
              <a:t>Notes from Dr. Carbrey:</a:t>
            </a:r>
          </a:p>
          <a:p>
            <a:pPr lvl="1"/>
            <a:r>
              <a:rPr lang="en-US" sz="1200" b="1" u="sng" kern="1200" dirty="0" smtClean="0">
                <a:solidFill>
                  <a:schemeClr val="tx1"/>
                </a:solidFill>
                <a:effectLst/>
                <a:latin typeface="+mn-lt"/>
                <a:ea typeface="+mn-ea"/>
                <a:cs typeface="+mn-cs"/>
              </a:rPr>
              <a:t>Primordial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oocyte – prominent nucleus, dispersed chromatin, can often see nucleolus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surrounded by s. sq. follicle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basal lamina surrounds outside of follicle cells </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Primary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key step – cub. or col. follicle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late 1°- when follicle cells become stratified then they are called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 (stratum </a:t>
            </a:r>
            <a:r>
              <a:rPr lang="en-US" sz="1200" kern="1200" dirty="0" err="1" smtClean="0">
                <a:solidFill>
                  <a:schemeClr val="tx1"/>
                </a:solidFill>
                <a:effectLst/>
                <a:latin typeface="+mn-lt"/>
                <a:ea typeface="+mn-ea"/>
                <a:cs typeface="+mn-cs"/>
              </a:rPr>
              <a:t>granulosum</a:t>
            </a:r>
            <a:r>
              <a:rPr lang="en-US" sz="1200" kern="1200" dirty="0" smtClean="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zona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pellucida</a:t>
            </a:r>
            <a:r>
              <a:rPr lang="en-US" sz="1200" kern="1200" dirty="0" smtClean="0">
                <a:solidFill>
                  <a:schemeClr val="tx1"/>
                </a:solidFill>
                <a:effectLst/>
                <a:latin typeface="+mn-lt"/>
                <a:ea typeface="+mn-ea"/>
                <a:cs typeface="+mn-cs"/>
              </a:rPr>
              <a:t> starts to form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a:t>
            </a:r>
            <a:r>
              <a:rPr lang="en-US" sz="1200" kern="1200" dirty="0" err="1" smtClean="0">
                <a:solidFill>
                  <a:schemeClr val="tx1"/>
                </a:solidFill>
                <a:effectLst/>
                <a:latin typeface="+mn-lt"/>
                <a:ea typeface="+mn-ea"/>
                <a:cs typeface="+mn-cs"/>
              </a:rPr>
              <a:t>folliculi</a:t>
            </a:r>
            <a:r>
              <a:rPr lang="en-US" sz="1200" kern="1200" dirty="0" smtClean="0">
                <a:solidFill>
                  <a:schemeClr val="tx1"/>
                </a:solidFill>
                <a:effectLst/>
                <a:latin typeface="+mn-lt"/>
                <a:ea typeface="+mn-ea"/>
                <a:cs typeface="+mn-cs"/>
              </a:rPr>
              <a:t> starts to form</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Secondary follicles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key step – </a:t>
            </a:r>
            <a:r>
              <a:rPr lang="en-US" sz="1200" kern="1200" dirty="0" err="1" smtClean="0">
                <a:solidFill>
                  <a:schemeClr val="tx1"/>
                </a:solidFill>
                <a:effectLst/>
                <a:latin typeface="+mn-lt"/>
                <a:ea typeface="+mn-ea"/>
                <a:cs typeface="+mn-cs"/>
              </a:rPr>
              <a:t>antrum</a:t>
            </a:r>
            <a:r>
              <a:rPr lang="en-US" sz="1200" kern="1200" dirty="0" smtClean="0">
                <a:solidFill>
                  <a:schemeClr val="tx1"/>
                </a:solidFill>
                <a:effectLst/>
                <a:latin typeface="+mn-lt"/>
                <a:ea typeface="+mn-ea"/>
                <a:cs typeface="+mn-cs"/>
              </a:rPr>
              <a:t> starts to form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a:t>
            </a:r>
            <a:r>
              <a:rPr lang="en-US" sz="1200" kern="1200" dirty="0" err="1" smtClean="0">
                <a:solidFill>
                  <a:schemeClr val="tx1"/>
                </a:solidFill>
                <a:effectLst/>
                <a:latin typeface="+mn-lt"/>
                <a:ea typeface="+mn-ea"/>
                <a:cs typeface="+mn-cs"/>
              </a:rPr>
              <a:t>interna</a:t>
            </a:r>
            <a:r>
              <a:rPr lang="en-US" sz="1200" kern="1200" dirty="0" smtClean="0">
                <a:solidFill>
                  <a:schemeClr val="tx1"/>
                </a:solidFill>
                <a:effectLst/>
                <a:latin typeface="+mn-lt"/>
                <a:ea typeface="+mn-ea"/>
                <a:cs typeface="+mn-cs"/>
              </a:rPr>
              <a:t> (contains </a:t>
            </a:r>
            <a:r>
              <a:rPr lang="en-US" sz="1200" kern="1200" dirty="0" err="1" smtClean="0">
                <a:solidFill>
                  <a:schemeClr val="tx1"/>
                </a:solidFill>
                <a:effectLst/>
                <a:latin typeface="+mn-lt"/>
                <a:ea typeface="+mn-ea"/>
                <a:cs typeface="+mn-cs"/>
              </a:rPr>
              <a:t>capil</a:t>
            </a:r>
            <a:r>
              <a:rPr lang="en-US" sz="1200" kern="1200" dirty="0" smtClean="0">
                <a:solidFill>
                  <a:schemeClr val="tx1"/>
                </a:solidFill>
                <a:effectLst/>
                <a:latin typeface="+mn-lt"/>
                <a:ea typeface="+mn-ea"/>
                <a:cs typeface="+mn-cs"/>
              </a:rPr>
              <a:t>. and cells that make hormones) and theca </a:t>
            </a:r>
            <a:r>
              <a:rPr lang="en-US" sz="1200" kern="1200" dirty="0" err="1" smtClean="0">
                <a:solidFill>
                  <a:schemeClr val="tx1"/>
                </a:solidFill>
                <a:effectLst/>
                <a:latin typeface="+mn-lt"/>
                <a:ea typeface="+mn-ea"/>
                <a:cs typeface="+mn-cs"/>
              </a:rPr>
              <a:t>externa</a:t>
            </a:r>
            <a:r>
              <a:rPr lang="en-US" sz="1200" kern="1200" dirty="0" smtClean="0">
                <a:solidFill>
                  <a:schemeClr val="tx1"/>
                </a:solidFill>
                <a:effectLst/>
                <a:latin typeface="+mn-lt"/>
                <a:ea typeface="+mn-ea"/>
                <a:cs typeface="+mn-cs"/>
              </a:rPr>
              <a:t> (connective tissue cells) are more distinguishable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corona </a:t>
            </a:r>
            <a:r>
              <a:rPr lang="en-US" sz="1200" kern="1200" dirty="0" err="1" smtClean="0">
                <a:solidFill>
                  <a:schemeClr val="tx1"/>
                </a:solidFill>
                <a:effectLst/>
                <a:latin typeface="+mn-lt"/>
                <a:ea typeface="+mn-ea"/>
                <a:cs typeface="+mn-cs"/>
              </a:rPr>
              <a:t>radiata</a:t>
            </a:r>
            <a:r>
              <a:rPr lang="en-US" sz="1200" kern="1200" dirty="0" smtClean="0">
                <a:solidFill>
                  <a:schemeClr val="tx1"/>
                </a:solidFill>
                <a:effectLst/>
                <a:latin typeface="+mn-lt"/>
                <a:ea typeface="+mn-ea"/>
                <a:cs typeface="+mn-cs"/>
              </a:rPr>
              <a:t> and cumulus </a:t>
            </a:r>
            <a:r>
              <a:rPr lang="en-US" sz="1200" kern="1200" dirty="0" err="1" smtClean="0">
                <a:solidFill>
                  <a:schemeClr val="tx1"/>
                </a:solidFill>
                <a:effectLst/>
                <a:latin typeface="+mn-lt"/>
                <a:ea typeface="+mn-ea"/>
                <a:cs typeface="+mn-cs"/>
              </a:rPr>
              <a:t>oophorus</a:t>
            </a:r>
            <a:r>
              <a:rPr lang="en-US" sz="1200" kern="1200" dirty="0" smtClean="0">
                <a:solidFill>
                  <a:schemeClr val="tx1"/>
                </a:solidFill>
                <a:effectLst/>
                <a:latin typeface="+mn-lt"/>
                <a:ea typeface="+mn-ea"/>
                <a:cs typeface="+mn-cs"/>
              </a:rPr>
              <a:t> start to form</a:t>
            </a:r>
          </a:p>
          <a:p>
            <a:r>
              <a:rPr lang="en-US" sz="1200" kern="1200" dirty="0" smtClean="0">
                <a:solidFill>
                  <a:schemeClr val="tx1"/>
                </a:solidFill>
                <a:effectLst/>
                <a:latin typeface="+mn-lt"/>
                <a:ea typeface="+mn-ea"/>
                <a:cs typeface="+mn-cs"/>
              </a:rPr>
              <a:t>	</a:t>
            </a:r>
          </a:p>
          <a:p>
            <a:pPr lvl="1"/>
            <a:r>
              <a:rPr lang="en-US" sz="1200" b="1" u="sng" kern="1200" dirty="0" err="1" smtClean="0">
                <a:solidFill>
                  <a:schemeClr val="tx1"/>
                </a:solidFill>
                <a:effectLst/>
                <a:latin typeface="+mn-lt"/>
                <a:ea typeface="+mn-ea"/>
                <a:cs typeface="+mn-cs"/>
              </a:rPr>
              <a:t>Graafian</a:t>
            </a:r>
            <a:r>
              <a:rPr lang="en-US" sz="1200" b="1" u="sng" kern="1200" dirty="0" smtClean="0">
                <a:solidFill>
                  <a:schemeClr val="tx1"/>
                </a:solidFill>
                <a:effectLst/>
                <a:latin typeface="+mn-lt"/>
                <a:ea typeface="+mn-ea"/>
                <a:cs typeface="+mn-cs"/>
              </a:rPr>
              <a:t> follicle </a:t>
            </a:r>
            <a:r>
              <a:rPr lang="en-US" sz="1200" u="sng" kern="1200" dirty="0" smtClean="0">
                <a:solidFill>
                  <a:schemeClr val="tx1"/>
                </a:solidFill>
                <a:effectLst/>
                <a:latin typeface="+mn-lt"/>
                <a:ea typeface="+mn-ea"/>
                <a:cs typeface="+mn-cs"/>
              </a:rPr>
              <a:t>– mature </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antrum</a:t>
            </a:r>
            <a:r>
              <a:rPr lang="en-US" sz="1200" kern="1200" dirty="0" smtClean="0">
                <a:solidFill>
                  <a:schemeClr val="tx1"/>
                </a:solidFill>
                <a:effectLst/>
                <a:latin typeface="+mn-lt"/>
                <a:ea typeface="+mn-ea"/>
                <a:cs typeface="+mn-cs"/>
              </a:rPr>
              <a:t> gets large because of fluid production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cumulus </a:t>
            </a:r>
            <a:r>
              <a:rPr lang="en-US" sz="1200" kern="1200" dirty="0" err="1" smtClean="0">
                <a:solidFill>
                  <a:schemeClr val="tx1"/>
                </a:solidFill>
                <a:effectLst/>
                <a:latin typeface="+mn-lt"/>
                <a:ea typeface="+mn-ea"/>
                <a:cs typeface="+mn-cs"/>
              </a:rPr>
              <a:t>oophorus</a:t>
            </a:r>
            <a:r>
              <a:rPr lang="en-US" sz="1200" kern="1200" dirty="0" smtClean="0">
                <a:solidFill>
                  <a:schemeClr val="tx1"/>
                </a:solidFill>
                <a:effectLst/>
                <a:latin typeface="+mn-lt"/>
                <a:ea typeface="+mn-ea"/>
                <a:cs typeface="+mn-cs"/>
              </a:rPr>
              <a:t> is distinct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corona </a:t>
            </a:r>
            <a:r>
              <a:rPr lang="en-US" sz="1200" kern="1200" dirty="0" err="1" smtClean="0">
                <a:solidFill>
                  <a:schemeClr val="tx1"/>
                </a:solidFill>
                <a:effectLst/>
                <a:latin typeface="+mn-lt"/>
                <a:ea typeface="+mn-ea"/>
                <a:cs typeface="+mn-cs"/>
              </a:rPr>
              <a:t>radiata</a:t>
            </a:r>
            <a:r>
              <a:rPr lang="en-US" sz="1200" kern="1200" dirty="0" smtClean="0">
                <a:solidFill>
                  <a:schemeClr val="tx1"/>
                </a:solidFill>
                <a:effectLst/>
                <a:latin typeface="+mn-lt"/>
                <a:ea typeface="+mn-ea"/>
                <a:cs typeface="+mn-cs"/>
              </a:rPr>
              <a:t> becomes one or two layers</a:t>
            </a:r>
          </a:p>
          <a:p>
            <a:r>
              <a:rPr lang="en-US" sz="1200" kern="1200" dirty="0" smtClean="0">
                <a:solidFill>
                  <a:schemeClr val="tx1"/>
                </a:solidFill>
                <a:effectLst/>
                <a:latin typeface="+mn-lt"/>
                <a:ea typeface="+mn-ea"/>
                <a:cs typeface="+mn-cs"/>
              </a:rPr>
              <a:t> </a:t>
            </a:r>
          </a:p>
          <a:p>
            <a:pPr lvl="1"/>
            <a:r>
              <a:rPr lang="en-US" sz="1200" b="1" u="sng" kern="1200" dirty="0" err="1" smtClean="0">
                <a:solidFill>
                  <a:schemeClr val="tx1"/>
                </a:solidFill>
                <a:effectLst/>
                <a:latin typeface="+mn-lt"/>
                <a:ea typeface="+mn-ea"/>
                <a:cs typeface="+mn-cs"/>
              </a:rPr>
              <a:t>Atretic</a:t>
            </a:r>
            <a:r>
              <a:rPr lang="en-US" sz="1200" b="1" u="sng" kern="1200" dirty="0" smtClean="0">
                <a:solidFill>
                  <a:schemeClr val="tx1"/>
                </a:solidFill>
                <a:effectLst/>
                <a:latin typeface="+mn-lt"/>
                <a:ea typeface="+mn-ea"/>
                <a:cs typeface="+mn-cs"/>
              </a:rPr>
              <a:t> follicles </a:t>
            </a:r>
            <a:r>
              <a:rPr lang="en-US" sz="1200" u="sng" kern="1200" dirty="0" smtClean="0">
                <a:solidFill>
                  <a:schemeClr val="tx1"/>
                </a:solidFill>
                <a:effectLst/>
                <a:latin typeface="+mn-lt"/>
                <a:ea typeface="+mn-ea"/>
                <a:cs typeface="+mn-cs"/>
              </a:rPr>
              <a:t>– can see at any stage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gaps between oocyte and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 in </a:t>
            </a:r>
            <a:r>
              <a:rPr lang="en-US" sz="1200" kern="1200" dirty="0" err="1" smtClean="0">
                <a:solidFill>
                  <a:schemeClr val="tx1"/>
                </a:solidFill>
                <a:effectLst/>
                <a:latin typeface="+mn-lt"/>
                <a:ea typeface="+mn-ea"/>
                <a:cs typeface="+mn-cs"/>
              </a:rPr>
              <a:t>antrum</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zona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pelucida</a:t>
            </a:r>
            <a:r>
              <a:rPr lang="en-US" sz="1200" kern="1200" dirty="0" smtClean="0">
                <a:solidFill>
                  <a:schemeClr val="tx1"/>
                </a:solidFill>
                <a:effectLst/>
                <a:latin typeface="+mn-lt"/>
                <a:ea typeface="+mn-ea"/>
                <a:cs typeface="+mn-cs"/>
              </a:rPr>
              <a:t> misshapen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basement membrane can look glassy</a:t>
            </a: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luteum</a:t>
            </a:r>
            <a:r>
              <a:rPr lang="en-US" sz="1200" b="1" u="sng"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 secretes hormones to prepare for pregnancy</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lutein cells – big cells with a lot of cytoplasm, make hormones, originally were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lutein cells – smaller cells, darker staining, found in folds, make hormones, originally were cells from theca </a:t>
            </a:r>
            <a:r>
              <a:rPr lang="en-US" sz="1200" kern="1200" dirty="0" err="1" smtClean="0">
                <a:solidFill>
                  <a:schemeClr val="tx1"/>
                </a:solidFill>
                <a:effectLst/>
                <a:latin typeface="+mn-lt"/>
                <a:ea typeface="+mn-ea"/>
                <a:cs typeface="+mn-cs"/>
              </a:rPr>
              <a:t>interna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albicans</a:t>
            </a:r>
            <a:endParaRPr lang="en-US" sz="1200" b="1" u="sng"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u="none"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onnective tissue scar from degenerated corpus </a:t>
            </a:r>
            <a:r>
              <a:rPr lang="en-US" sz="1200" kern="1200" dirty="0" err="1" smtClean="0">
                <a:solidFill>
                  <a:schemeClr val="tx1"/>
                </a:solidFill>
                <a:effectLst/>
                <a:latin typeface="+mn-lt"/>
                <a:ea typeface="+mn-ea"/>
                <a:cs typeface="+mn-cs"/>
              </a:rPr>
              <a:t>luteum</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same general shape but without many cells</a:t>
            </a:r>
            <a:endParaRPr lang="en-US" dirty="0" smtClean="0"/>
          </a:p>
        </p:txBody>
      </p:sp>
      <p:sp>
        <p:nvSpPr>
          <p:cNvPr id="184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1B9EBB7-C98D-4143-9F9A-577F9DF34BD9}"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dirty="0" smtClean="0"/>
              <a:t>Notes from Dr. Carbrey:</a:t>
            </a:r>
            <a:r>
              <a:rPr lang="en-US" sz="1200" kern="1200" dirty="0" smtClean="0">
                <a:solidFill>
                  <a:schemeClr val="tx1"/>
                </a:solidFill>
                <a:effectLst/>
                <a:latin typeface="+mn-lt"/>
                <a:ea typeface="+mn-ea"/>
                <a:cs typeface="+mn-cs"/>
              </a:rPr>
              <a:t> </a:t>
            </a:r>
          </a:p>
          <a:p>
            <a:pPr lvl="1"/>
            <a:r>
              <a:rPr lang="en-US" sz="1200" b="1" u="sng" kern="1200" dirty="0" smtClean="0">
                <a:solidFill>
                  <a:schemeClr val="tx1"/>
                </a:solidFill>
                <a:effectLst/>
                <a:latin typeface="+mn-lt"/>
                <a:ea typeface="+mn-ea"/>
                <a:cs typeface="+mn-cs"/>
              </a:rPr>
              <a:t>Corpus </a:t>
            </a:r>
            <a:r>
              <a:rPr lang="en-US" sz="1200" b="1" u="sng" kern="1200" dirty="0" err="1" smtClean="0">
                <a:solidFill>
                  <a:schemeClr val="tx1"/>
                </a:solidFill>
                <a:effectLst/>
                <a:latin typeface="+mn-lt"/>
                <a:ea typeface="+mn-ea"/>
                <a:cs typeface="+mn-cs"/>
              </a:rPr>
              <a:t>luteum</a:t>
            </a:r>
            <a:r>
              <a:rPr lang="en-US" sz="1200" b="1" u="sng"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 secretes hormones to prepare for pregnancy</a:t>
            </a: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lutein cells – big cells with a lot of cytoplasm, make hormones, originally were </a:t>
            </a:r>
            <a:r>
              <a:rPr lang="en-US" sz="1200" kern="1200" dirty="0" err="1" smtClean="0">
                <a:solidFill>
                  <a:schemeClr val="tx1"/>
                </a:solidFill>
                <a:effectLst/>
                <a:latin typeface="+mn-lt"/>
                <a:ea typeface="+mn-ea"/>
                <a:cs typeface="+mn-cs"/>
              </a:rPr>
              <a:t>granulosa</a:t>
            </a:r>
            <a:r>
              <a:rPr lang="en-US" sz="1200" kern="1200" dirty="0" smtClean="0">
                <a:solidFill>
                  <a:schemeClr val="tx1"/>
                </a:solidFill>
                <a:effectLst/>
                <a:latin typeface="+mn-lt"/>
                <a:ea typeface="+mn-ea"/>
                <a:cs typeface="+mn-cs"/>
              </a:rPr>
              <a:t> cells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theca lutein cells – smaller cells, darker staining, found in folds, make hormones, originally were cells from theca </a:t>
            </a:r>
            <a:r>
              <a:rPr lang="en-US" sz="1200" kern="1200" dirty="0" err="1" smtClean="0">
                <a:solidFill>
                  <a:schemeClr val="tx1"/>
                </a:solidFill>
                <a:effectLst/>
                <a:latin typeface="+mn-lt"/>
                <a:ea typeface="+mn-ea"/>
                <a:cs typeface="+mn-cs"/>
              </a:rPr>
              <a:t>interna</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A0D20EE-4100-4071-B097-55F41478759D}" type="slidenum">
              <a:rPr lang="en-US" smtClean="0"/>
              <a:pPr>
                <a:defRPr/>
              </a:pPr>
              <a:t>6</a:t>
            </a:fld>
            <a:endParaRPr lang="en-US"/>
          </a:p>
        </p:txBody>
      </p:sp>
    </p:spTree>
    <p:extLst>
      <p:ext uri="{BB962C8B-B14F-4D97-AF65-F5344CB8AC3E}">
        <p14:creationId xmlns:p14="http://schemas.microsoft.com/office/powerpoint/2010/main" val="4243389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t>icm</a:t>
            </a:r>
            <a:r>
              <a:rPr lang="en-US" dirty="0" smtClean="0"/>
              <a:t>=inner circular muscle bundles	</a:t>
            </a:r>
            <a:r>
              <a:rPr lang="en-US" dirty="0" err="1" smtClean="0"/>
              <a:t>olm</a:t>
            </a:r>
            <a:r>
              <a:rPr lang="en-US" dirty="0" smtClean="0"/>
              <a:t>=outer longitudinal muscle bundles</a:t>
            </a:r>
          </a:p>
          <a:p>
            <a:pPr marL="0" marR="0" indent="0" algn="l" defTabSz="914400" rtl="0" eaLnBrk="1" fontAlgn="base" latinLnBrk="0" hangingPunct="1">
              <a:lnSpc>
                <a:spcPct val="100000"/>
              </a:lnSpc>
              <a:spcBef>
                <a:spcPct val="0"/>
              </a:spcBef>
              <a:spcAft>
                <a:spcPct val="0"/>
              </a:spcAft>
              <a:buClrTx/>
              <a:buSzTx/>
              <a:buFontTx/>
              <a:buNone/>
              <a:tabLst/>
              <a:defRPr/>
            </a:pPr>
            <a:endParaRPr lang="en-US" b="1"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Notes from Dr. Carbrey:</a:t>
            </a:r>
            <a:r>
              <a:rPr lang="en-US" sz="1200" kern="1200" dirty="0" smtClean="0">
                <a:solidFill>
                  <a:schemeClr val="tx1"/>
                </a:solidFill>
                <a:effectLst/>
                <a:latin typeface="+mn-lt"/>
                <a:ea typeface="+mn-ea"/>
                <a:cs typeface="+mn-cs"/>
              </a:rPr>
              <a:t> </a:t>
            </a:r>
            <a:endParaRPr lang="en-US" dirty="0" smtClean="0"/>
          </a:p>
          <a:p>
            <a:r>
              <a:rPr lang="en-US" sz="1200" b="1" kern="1200" dirty="0" smtClean="0">
                <a:solidFill>
                  <a:schemeClr val="tx1"/>
                </a:solidFill>
                <a:effectLst/>
                <a:latin typeface="+mn-lt"/>
                <a:ea typeface="+mn-ea"/>
                <a:cs typeface="+mn-cs"/>
              </a:rPr>
              <a:t>Oviduct (fallopian tube)</a:t>
            </a:r>
            <a:r>
              <a:rPr lang="en-US" sz="1200" b="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4 sections – </a:t>
            </a:r>
            <a:r>
              <a:rPr lang="en-US" sz="1200" u="sng" kern="1200" dirty="0" smtClean="0">
                <a:solidFill>
                  <a:schemeClr val="tx1"/>
                </a:solidFill>
                <a:effectLst/>
                <a:latin typeface="+mn-lt"/>
                <a:ea typeface="+mn-ea"/>
                <a:cs typeface="+mn-cs"/>
              </a:rPr>
              <a:t>infundibulum</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ampulla</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isthmus</a:t>
            </a:r>
            <a:r>
              <a:rPr lang="en-US" sz="1200" kern="1200" dirty="0" smtClean="0">
                <a:solidFill>
                  <a:schemeClr val="tx1"/>
                </a:solidFill>
                <a:effectLst/>
                <a:latin typeface="+mn-lt"/>
                <a:ea typeface="+mn-ea"/>
                <a:cs typeface="+mn-cs"/>
              </a:rPr>
              <a:t>, </a:t>
            </a:r>
            <a:r>
              <a:rPr lang="en-US" sz="1200" b="0" u="sng" kern="1200" dirty="0" smtClean="0">
                <a:solidFill>
                  <a:schemeClr val="tx1"/>
                </a:solidFill>
                <a:effectLst/>
                <a:latin typeface="+mn-lt"/>
                <a:ea typeface="+mn-ea"/>
                <a:cs typeface="+mn-cs"/>
              </a:rPr>
              <a:t>intramural</a:t>
            </a:r>
            <a:r>
              <a:rPr lang="en-US" sz="1200" kern="1200" dirty="0" smtClean="0">
                <a:solidFill>
                  <a:schemeClr val="tx1"/>
                </a:solidFill>
                <a:effectLst/>
                <a:latin typeface="+mn-lt"/>
                <a:ea typeface="+mn-ea"/>
                <a:cs typeface="+mn-cs"/>
              </a:rPr>
              <a:t> or </a:t>
            </a:r>
            <a:r>
              <a:rPr lang="en-US" sz="1200" u="sng" kern="1200" dirty="0" smtClean="0">
                <a:solidFill>
                  <a:schemeClr val="tx1"/>
                </a:solidFill>
                <a:effectLst/>
                <a:latin typeface="+mn-lt"/>
                <a:ea typeface="+mn-ea"/>
                <a:cs typeface="+mn-cs"/>
              </a:rPr>
              <a:t>uterine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mucosa – simple columnar epithelium, highly folded, folds reduce when get closer to uterus; consists of</a:t>
            </a:r>
            <a:r>
              <a:rPr lang="en-US" sz="1200" kern="1200" baseline="0" dirty="0" smtClean="0">
                <a:solidFill>
                  <a:schemeClr val="tx1"/>
                </a:solidFill>
                <a:effectLst/>
                <a:latin typeface="+mn-lt"/>
                <a:ea typeface="+mn-ea"/>
                <a:cs typeface="+mn-cs"/>
              </a:rPr>
              <a:t>:</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ciliated cells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non-ciliated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peg” cells (secretory)</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lamina </a:t>
            </a:r>
            <a:r>
              <a:rPr lang="en-US" sz="1200" kern="1200" dirty="0" err="1" smtClean="0">
                <a:solidFill>
                  <a:schemeClr val="tx1"/>
                </a:solidFill>
                <a:effectLst/>
                <a:latin typeface="+mn-lt"/>
                <a:ea typeface="+mn-ea"/>
                <a:cs typeface="+mn-cs"/>
              </a:rPr>
              <a:t>propria</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err="1" smtClean="0">
                <a:solidFill>
                  <a:schemeClr val="tx1"/>
                </a:solidFill>
                <a:effectLst/>
                <a:latin typeface="+mn-lt"/>
                <a:ea typeface="+mn-ea"/>
                <a:cs typeface="+mn-cs"/>
              </a:rPr>
              <a:t>muscularis</a:t>
            </a:r>
            <a:r>
              <a:rPr lang="en-US" sz="1200" kern="1200" dirty="0" smtClean="0">
                <a:solidFill>
                  <a:schemeClr val="tx1"/>
                </a:solidFill>
                <a:effectLst/>
                <a:latin typeface="+mn-lt"/>
                <a:ea typeface="+mn-ea"/>
                <a:cs typeface="+mn-cs"/>
              </a:rPr>
              <a:t> - smooth muscle, inner circular, outer longitudinal</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serosa</a:t>
            </a:r>
          </a:p>
          <a:p>
            <a:pPr eaLnBrk="1" hangingPunct="1">
              <a:spcBef>
                <a:spcPct val="0"/>
              </a:spcBef>
            </a:pPr>
            <a:endParaRPr lang="en-US" dirty="0" smtClean="0"/>
          </a:p>
        </p:txBody>
      </p:sp>
      <p:sp>
        <p:nvSpPr>
          <p:cNvPr id="194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C4A24CB-7A8E-409F-9BC9-F50318A0858B}"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Notes from Dr. Carbrey:</a:t>
            </a:r>
            <a:r>
              <a:rPr lang="en-US" sz="1200" kern="1200" dirty="0" smtClean="0">
                <a:solidFill>
                  <a:schemeClr val="tx1"/>
                </a:solidFill>
                <a:effectLst/>
                <a:latin typeface="+mn-lt"/>
                <a:ea typeface="+mn-ea"/>
                <a:cs typeface="+mn-cs"/>
              </a:rPr>
              <a:t> </a:t>
            </a:r>
            <a:endParaRPr lang="en-US" dirty="0" smtClean="0"/>
          </a:p>
          <a:p>
            <a:r>
              <a:rPr lang="en-US" sz="1200" b="1" kern="1200" dirty="0" smtClean="0">
                <a:solidFill>
                  <a:schemeClr val="tx1"/>
                </a:solidFill>
                <a:effectLst/>
                <a:latin typeface="+mn-lt"/>
                <a:ea typeface="+mn-ea"/>
                <a:cs typeface="+mn-cs"/>
              </a:rPr>
              <a:t>Uterus - </a:t>
            </a:r>
            <a:r>
              <a:rPr lang="en-US" sz="1200" kern="1200" dirty="0" smtClean="0">
                <a:solidFill>
                  <a:schemeClr val="tx1"/>
                </a:solidFill>
                <a:effectLst/>
                <a:latin typeface="+mn-lt"/>
                <a:ea typeface="+mn-ea"/>
                <a:cs typeface="+mn-cs"/>
              </a:rPr>
              <a:t>layers same as oviduct </a:t>
            </a:r>
          </a:p>
          <a:p>
            <a:pPr lvl="1"/>
            <a:r>
              <a:rPr lang="en-US" sz="1200" kern="1200" dirty="0" smtClean="0">
                <a:solidFill>
                  <a:schemeClr val="tx1"/>
                </a:solidFill>
                <a:effectLst/>
                <a:latin typeface="+mn-lt"/>
                <a:ea typeface="+mn-ea"/>
                <a:cs typeface="+mn-cs"/>
              </a:rPr>
              <a:t>endometrium – simple columnar epithelium, ciliated cells and peg cells</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functionale</a:t>
            </a:r>
            <a:r>
              <a:rPr lang="en-US" sz="1200" kern="1200" dirty="0" smtClean="0">
                <a:solidFill>
                  <a:schemeClr val="tx1"/>
                </a:solidFill>
                <a:effectLst/>
                <a:latin typeface="+mn-lt"/>
                <a:ea typeface="+mn-ea"/>
                <a:cs typeface="+mn-cs"/>
              </a:rPr>
              <a:t> – sloughed off during menstruation</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basale</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myometrium – </a:t>
            </a:r>
            <a:r>
              <a:rPr lang="en-US" sz="1200" kern="1200" dirty="0" err="1" smtClean="0">
                <a:solidFill>
                  <a:schemeClr val="tx1"/>
                </a:solidFill>
                <a:effectLst/>
                <a:latin typeface="+mn-lt"/>
                <a:ea typeface="+mn-ea"/>
                <a:cs typeface="+mn-cs"/>
              </a:rPr>
              <a:t>muscularis</a:t>
            </a:r>
            <a:r>
              <a:rPr lang="en-US" sz="1200" kern="1200" dirty="0" smtClean="0">
                <a:solidFill>
                  <a:schemeClr val="tx1"/>
                </a:solidFill>
                <a:effectLst/>
                <a:latin typeface="+mn-lt"/>
                <a:ea typeface="+mn-ea"/>
                <a:cs typeface="+mn-cs"/>
              </a:rPr>
              <a:t>, 3 layers (hard to distinguish) of whorled smooth muscle: inner and outer long., middle </a:t>
            </a:r>
            <a:r>
              <a:rPr lang="en-US" sz="1200" kern="1200" dirty="0" err="1" smtClean="0">
                <a:solidFill>
                  <a:schemeClr val="tx1"/>
                </a:solidFill>
                <a:effectLst/>
                <a:latin typeface="+mn-lt"/>
                <a:ea typeface="+mn-ea"/>
                <a:cs typeface="+mn-cs"/>
              </a:rPr>
              <a:t>cir.</a:t>
            </a:r>
            <a:endParaRPr lang="en-US" sz="1200" kern="1200" dirty="0" smtClean="0">
              <a:solidFill>
                <a:schemeClr val="tx1"/>
              </a:solidFill>
              <a:effectLst/>
              <a:latin typeface="+mn-lt"/>
              <a:ea typeface="+mn-ea"/>
              <a:cs typeface="+mn-cs"/>
            </a:endParaRPr>
          </a:p>
          <a:p>
            <a:pPr lvl="1"/>
            <a:r>
              <a:rPr lang="en-US" sz="1200" kern="1200" dirty="0" err="1" smtClean="0">
                <a:solidFill>
                  <a:schemeClr val="tx1"/>
                </a:solidFill>
                <a:effectLst/>
                <a:latin typeface="+mn-lt"/>
                <a:ea typeface="+mn-ea"/>
                <a:cs typeface="+mn-cs"/>
              </a:rPr>
              <a:t>perimetrium</a:t>
            </a:r>
            <a:r>
              <a:rPr lang="en-US" sz="1200" kern="1200" dirty="0" smtClean="0">
                <a:solidFill>
                  <a:schemeClr val="tx1"/>
                </a:solidFill>
                <a:effectLst/>
                <a:latin typeface="+mn-lt"/>
                <a:ea typeface="+mn-ea"/>
                <a:cs typeface="+mn-cs"/>
              </a:rPr>
              <a:t> – mostly serosa, some adventitia</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endometrial changes – height of </a:t>
            </a:r>
            <a:r>
              <a:rPr lang="en-US" sz="1200" kern="1200" dirty="0" err="1" smtClean="0">
                <a:solidFill>
                  <a:schemeClr val="tx1"/>
                </a:solidFill>
                <a:effectLst/>
                <a:latin typeface="+mn-lt"/>
                <a:ea typeface="+mn-ea"/>
                <a:cs typeface="+mn-cs"/>
              </a:rPr>
              <a:t>endom</a:t>
            </a:r>
            <a:r>
              <a:rPr lang="en-US" sz="1200" kern="1200" dirty="0" smtClean="0">
                <a:solidFill>
                  <a:schemeClr val="tx1"/>
                </a:solidFill>
                <a:effectLst/>
                <a:latin typeface="+mn-lt"/>
                <a:ea typeface="+mn-ea"/>
                <a:cs typeface="+mn-cs"/>
              </a:rPr>
              <a:t>., gland shape, secretory state</a:t>
            </a:r>
          </a:p>
          <a:p>
            <a:pPr lvl="2"/>
            <a:r>
              <a:rPr lang="en-US" sz="1200" kern="1200" dirty="0" smtClean="0">
                <a:solidFill>
                  <a:schemeClr val="tx1"/>
                </a:solidFill>
                <a:effectLst/>
                <a:latin typeface="+mn-lt"/>
                <a:ea typeface="+mn-ea"/>
                <a:cs typeface="+mn-cs"/>
              </a:rPr>
              <a:t>proliferative phase – should see signs of mitosis in the bottom of glands endometrium short, straight glands, no glycogen</a:t>
            </a:r>
          </a:p>
          <a:p>
            <a:pPr lvl="2"/>
            <a:r>
              <a:rPr lang="en-US" sz="1200" kern="1200" dirty="0" smtClean="0">
                <a:solidFill>
                  <a:schemeClr val="tx1"/>
                </a:solidFill>
                <a:effectLst/>
                <a:latin typeface="+mn-lt"/>
                <a:ea typeface="+mn-ea"/>
                <a:cs typeface="+mn-cs"/>
              </a:rPr>
              <a:t>secretory phase – should see signs of secretion</a:t>
            </a:r>
          </a:p>
          <a:p>
            <a:pPr lvl="3"/>
            <a:r>
              <a:rPr lang="en-US" sz="1200" kern="1200" dirty="0" smtClean="0">
                <a:solidFill>
                  <a:schemeClr val="tx1"/>
                </a:solidFill>
                <a:effectLst/>
                <a:latin typeface="+mn-lt"/>
                <a:ea typeface="+mn-ea"/>
                <a:cs typeface="+mn-cs"/>
              </a:rPr>
              <a:t>early – corkscrew shaped glands, glycogen basal</a:t>
            </a:r>
          </a:p>
          <a:p>
            <a:pPr lvl="3"/>
            <a:r>
              <a:rPr lang="en-US" sz="1200" kern="1200" dirty="0" smtClean="0">
                <a:solidFill>
                  <a:schemeClr val="tx1"/>
                </a:solidFill>
                <a:effectLst/>
                <a:latin typeface="+mn-lt"/>
                <a:ea typeface="+mn-ea"/>
                <a:cs typeface="+mn-cs"/>
              </a:rPr>
              <a:t>late – </a:t>
            </a:r>
            <a:r>
              <a:rPr lang="en-US" sz="1200" kern="1200" dirty="0" err="1" smtClean="0">
                <a:solidFill>
                  <a:schemeClr val="tx1"/>
                </a:solidFill>
                <a:effectLst/>
                <a:latin typeface="+mn-lt"/>
                <a:ea typeface="+mn-ea"/>
                <a:cs typeface="+mn-cs"/>
              </a:rPr>
              <a:t>sawtooth</a:t>
            </a:r>
            <a:r>
              <a:rPr lang="en-US" sz="1200" kern="1200" dirty="0" smtClean="0">
                <a:solidFill>
                  <a:schemeClr val="tx1"/>
                </a:solidFill>
                <a:effectLst/>
                <a:latin typeface="+mn-lt"/>
                <a:ea typeface="+mn-ea"/>
                <a:cs typeface="+mn-cs"/>
              </a:rPr>
              <a:t> shaped glands, glycogen luminal</a:t>
            </a:r>
          </a:p>
          <a:p>
            <a:pPr lvl="2"/>
            <a:r>
              <a:rPr lang="en-US" sz="1200" kern="1200" dirty="0" smtClean="0">
                <a:solidFill>
                  <a:schemeClr val="tx1"/>
                </a:solidFill>
                <a:effectLst/>
                <a:latin typeface="+mn-lt"/>
                <a:ea typeface="+mn-ea"/>
                <a:cs typeface="+mn-cs"/>
              </a:rPr>
              <a:t>menstruation - functional layer sloughing off </a:t>
            </a:r>
          </a:p>
          <a:p>
            <a:endParaRPr lang="en-US" dirty="0"/>
          </a:p>
        </p:txBody>
      </p:sp>
      <p:sp>
        <p:nvSpPr>
          <p:cNvPr id="4" name="Slide Number Placeholder 3"/>
          <p:cNvSpPr>
            <a:spLocks noGrp="1"/>
          </p:cNvSpPr>
          <p:nvPr>
            <p:ph type="sldNum" sz="quarter" idx="10"/>
          </p:nvPr>
        </p:nvSpPr>
        <p:spPr/>
        <p:txBody>
          <a:bodyPr/>
          <a:lstStyle/>
          <a:p>
            <a:pPr>
              <a:defRPr/>
            </a:pPr>
            <a:fld id="{4A0D20EE-4100-4071-B097-55F41478759D}" type="slidenum">
              <a:rPr lang="en-US" smtClean="0"/>
              <a:pPr>
                <a:defRPr/>
              </a:pPr>
              <a:t>9</a:t>
            </a:fld>
            <a:endParaRPr lang="en-US"/>
          </a:p>
        </p:txBody>
      </p:sp>
    </p:spTree>
    <p:extLst>
      <p:ext uri="{BB962C8B-B14F-4D97-AF65-F5344CB8AC3E}">
        <p14:creationId xmlns:p14="http://schemas.microsoft.com/office/powerpoint/2010/main" val="1527462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Notes from Dr. Carbrey:</a:t>
            </a:r>
            <a:r>
              <a:rPr lang="en-US" sz="1200" kern="1200" dirty="0" smtClean="0">
                <a:solidFill>
                  <a:schemeClr val="tx1"/>
                </a:solidFill>
                <a:effectLst/>
                <a:latin typeface="+mn-lt"/>
                <a:ea typeface="+mn-ea"/>
                <a:cs typeface="+mn-cs"/>
              </a:rPr>
              <a:t> </a:t>
            </a:r>
            <a:endParaRPr lang="en-US" dirty="0" smtClean="0"/>
          </a:p>
          <a:p>
            <a:r>
              <a:rPr lang="en-US" sz="1200" b="1" kern="1200" dirty="0" smtClean="0">
                <a:solidFill>
                  <a:schemeClr val="tx1"/>
                </a:solidFill>
                <a:effectLst/>
                <a:latin typeface="+mn-lt"/>
                <a:ea typeface="+mn-ea"/>
                <a:cs typeface="+mn-cs"/>
              </a:rPr>
              <a:t>Uterus - </a:t>
            </a:r>
            <a:r>
              <a:rPr lang="en-US" sz="1200" kern="1200" dirty="0" smtClean="0">
                <a:solidFill>
                  <a:schemeClr val="tx1"/>
                </a:solidFill>
                <a:effectLst/>
                <a:latin typeface="+mn-lt"/>
                <a:ea typeface="+mn-ea"/>
                <a:cs typeface="+mn-cs"/>
              </a:rPr>
              <a:t>layers same as oviduct </a:t>
            </a:r>
          </a:p>
          <a:p>
            <a:pPr lvl="1"/>
            <a:r>
              <a:rPr lang="en-US" sz="1200" kern="1200" dirty="0" smtClean="0">
                <a:solidFill>
                  <a:schemeClr val="tx1"/>
                </a:solidFill>
                <a:effectLst/>
                <a:latin typeface="+mn-lt"/>
                <a:ea typeface="+mn-ea"/>
                <a:cs typeface="+mn-cs"/>
              </a:rPr>
              <a:t>endometrium – simple columnar epithelium, ciliated cells and peg cells</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functionale</a:t>
            </a:r>
            <a:r>
              <a:rPr lang="en-US" sz="1200" kern="1200" dirty="0" smtClean="0">
                <a:solidFill>
                  <a:schemeClr val="tx1"/>
                </a:solidFill>
                <a:effectLst/>
                <a:latin typeface="+mn-lt"/>
                <a:ea typeface="+mn-ea"/>
                <a:cs typeface="+mn-cs"/>
              </a:rPr>
              <a:t> – sloughed off during menstruation</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basale</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myometrium – </a:t>
            </a:r>
            <a:r>
              <a:rPr lang="en-US" sz="1200" kern="1200" dirty="0" err="1" smtClean="0">
                <a:solidFill>
                  <a:schemeClr val="tx1"/>
                </a:solidFill>
                <a:effectLst/>
                <a:latin typeface="+mn-lt"/>
                <a:ea typeface="+mn-ea"/>
                <a:cs typeface="+mn-cs"/>
              </a:rPr>
              <a:t>muscularis</a:t>
            </a:r>
            <a:r>
              <a:rPr lang="en-US" sz="1200" kern="1200" dirty="0" smtClean="0">
                <a:solidFill>
                  <a:schemeClr val="tx1"/>
                </a:solidFill>
                <a:effectLst/>
                <a:latin typeface="+mn-lt"/>
                <a:ea typeface="+mn-ea"/>
                <a:cs typeface="+mn-cs"/>
              </a:rPr>
              <a:t>, 3 layers (hard to distinguish) of whorled smooth muscle: inner and outer long., middle </a:t>
            </a:r>
            <a:r>
              <a:rPr lang="en-US" sz="1200" kern="1200" dirty="0" err="1" smtClean="0">
                <a:solidFill>
                  <a:schemeClr val="tx1"/>
                </a:solidFill>
                <a:effectLst/>
                <a:latin typeface="+mn-lt"/>
                <a:ea typeface="+mn-ea"/>
                <a:cs typeface="+mn-cs"/>
              </a:rPr>
              <a:t>cir.</a:t>
            </a:r>
            <a:endParaRPr lang="en-US" sz="1200" kern="1200" dirty="0" smtClean="0">
              <a:solidFill>
                <a:schemeClr val="tx1"/>
              </a:solidFill>
              <a:effectLst/>
              <a:latin typeface="+mn-lt"/>
              <a:ea typeface="+mn-ea"/>
              <a:cs typeface="+mn-cs"/>
            </a:endParaRPr>
          </a:p>
          <a:p>
            <a:pPr lvl="1"/>
            <a:r>
              <a:rPr lang="en-US" sz="1200" kern="1200" dirty="0" err="1" smtClean="0">
                <a:solidFill>
                  <a:schemeClr val="tx1"/>
                </a:solidFill>
                <a:effectLst/>
                <a:latin typeface="+mn-lt"/>
                <a:ea typeface="+mn-ea"/>
                <a:cs typeface="+mn-cs"/>
              </a:rPr>
              <a:t>perimetrium</a:t>
            </a:r>
            <a:r>
              <a:rPr lang="en-US" sz="1200" kern="1200" dirty="0" smtClean="0">
                <a:solidFill>
                  <a:schemeClr val="tx1"/>
                </a:solidFill>
                <a:effectLst/>
                <a:latin typeface="+mn-lt"/>
                <a:ea typeface="+mn-ea"/>
                <a:cs typeface="+mn-cs"/>
              </a:rPr>
              <a:t> – mostly serosa, some adventitia</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endometrial changes – height of </a:t>
            </a:r>
            <a:r>
              <a:rPr lang="en-US" sz="1200" kern="1200" dirty="0" err="1" smtClean="0">
                <a:solidFill>
                  <a:schemeClr val="tx1"/>
                </a:solidFill>
                <a:effectLst/>
                <a:latin typeface="+mn-lt"/>
                <a:ea typeface="+mn-ea"/>
                <a:cs typeface="+mn-cs"/>
              </a:rPr>
              <a:t>endom</a:t>
            </a:r>
            <a:r>
              <a:rPr lang="en-US" sz="1200" kern="1200" dirty="0" smtClean="0">
                <a:solidFill>
                  <a:schemeClr val="tx1"/>
                </a:solidFill>
                <a:effectLst/>
                <a:latin typeface="+mn-lt"/>
                <a:ea typeface="+mn-ea"/>
                <a:cs typeface="+mn-cs"/>
              </a:rPr>
              <a:t>., gland shape, secretory state</a:t>
            </a:r>
          </a:p>
          <a:p>
            <a:pPr lvl="2"/>
            <a:r>
              <a:rPr lang="en-US" sz="1200" kern="1200" dirty="0" smtClean="0">
                <a:solidFill>
                  <a:schemeClr val="tx1"/>
                </a:solidFill>
                <a:effectLst/>
                <a:latin typeface="+mn-lt"/>
                <a:ea typeface="+mn-ea"/>
                <a:cs typeface="+mn-cs"/>
              </a:rPr>
              <a:t>proliferative phase – should see signs of mitosis in the bottom of glands endometrium short, straight glands, no glycogen</a:t>
            </a:r>
          </a:p>
          <a:p>
            <a:pPr lvl="2"/>
            <a:r>
              <a:rPr lang="en-US" sz="1200" kern="1200" dirty="0" smtClean="0">
                <a:solidFill>
                  <a:schemeClr val="tx1"/>
                </a:solidFill>
                <a:effectLst/>
                <a:latin typeface="+mn-lt"/>
                <a:ea typeface="+mn-ea"/>
                <a:cs typeface="+mn-cs"/>
              </a:rPr>
              <a:t>secretory phase – should see signs of secretion</a:t>
            </a:r>
          </a:p>
          <a:p>
            <a:pPr lvl="3"/>
            <a:r>
              <a:rPr lang="en-US" sz="1200" kern="1200" dirty="0" smtClean="0">
                <a:solidFill>
                  <a:schemeClr val="tx1"/>
                </a:solidFill>
                <a:effectLst/>
                <a:latin typeface="+mn-lt"/>
                <a:ea typeface="+mn-ea"/>
                <a:cs typeface="+mn-cs"/>
              </a:rPr>
              <a:t>early – corkscrew shaped glands, glycogen basal</a:t>
            </a:r>
          </a:p>
          <a:p>
            <a:pPr lvl="3"/>
            <a:r>
              <a:rPr lang="en-US" sz="1200" kern="1200" dirty="0" smtClean="0">
                <a:solidFill>
                  <a:schemeClr val="tx1"/>
                </a:solidFill>
                <a:effectLst/>
                <a:latin typeface="+mn-lt"/>
                <a:ea typeface="+mn-ea"/>
                <a:cs typeface="+mn-cs"/>
              </a:rPr>
              <a:t>late – </a:t>
            </a:r>
            <a:r>
              <a:rPr lang="en-US" sz="1200" kern="1200" dirty="0" err="1" smtClean="0">
                <a:solidFill>
                  <a:schemeClr val="tx1"/>
                </a:solidFill>
                <a:effectLst/>
                <a:latin typeface="+mn-lt"/>
                <a:ea typeface="+mn-ea"/>
                <a:cs typeface="+mn-cs"/>
              </a:rPr>
              <a:t>sawtooth</a:t>
            </a:r>
            <a:r>
              <a:rPr lang="en-US" sz="1200" kern="1200" dirty="0" smtClean="0">
                <a:solidFill>
                  <a:schemeClr val="tx1"/>
                </a:solidFill>
                <a:effectLst/>
                <a:latin typeface="+mn-lt"/>
                <a:ea typeface="+mn-ea"/>
                <a:cs typeface="+mn-cs"/>
              </a:rPr>
              <a:t> shaped glands, glycogen luminal</a:t>
            </a:r>
          </a:p>
          <a:p>
            <a:pPr lvl="2"/>
            <a:r>
              <a:rPr lang="en-US" sz="1200" kern="1200" dirty="0" smtClean="0">
                <a:solidFill>
                  <a:schemeClr val="tx1"/>
                </a:solidFill>
                <a:effectLst/>
                <a:latin typeface="+mn-lt"/>
                <a:ea typeface="+mn-ea"/>
                <a:cs typeface="+mn-cs"/>
              </a:rPr>
              <a:t>menstruation - functional layer sloughing off </a:t>
            </a:r>
          </a:p>
          <a:p>
            <a:endParaRPr lang="en-US" dirty="0"/>
          </a:p>
        </p:txBody>
      </p:sp>
      <p:sp>
        <p:nvSpPr>
          <p:cNvPr id="4" name="Slide Number Placeholder 3"/>
          <p:cNvSpPr>
            <a:spLocks noGrp="1"/>
          </p:cNvSpPr>
          <p:nvPr>
            <p:ph type="sldNum" sz="quarter" idx="10"/>
          </p:nvPr>
        </p:nvSpPr>
        <p:spPr/>
        <p:txBody>
          <a:bodyPr/>
          <a:lstStyle/>
          <a:p>
            <a:pPr>
              <a:defRPr/>
            </a:pPr>
            <a:fld id="{4A0D20EE-4100-4071-B097-55F41478759D}" type="slidenum">
              <a:rPr lang="en-US" smtClean="0"/>
              <a:pPr>
                <a:defRPr/>
              </a:pPr>
              <a:t>10</a:t>
            </a:fld>
            <a:endParaRPr lang="en-US"/>
          </a:p>
        </p:txBody>
      </p:sp>
    </p:spTree>
    <p:extLst>
      <p:ext uri="{BB962C8B-B14F-4D97-AF65-F5344CB8AC3E}">
        <p14:creationId xmlns:p14="http://schemas.microsoft.com/office/powerpoint/2010/main" val="3277143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Notes from Dr. Carbrey:</a:t>
            </a:r>
            <a:r>
              <a:rPr lang="en-US" sz="1200" kern="1200" dirty="0" smtClean="0">
                <a:solidFill>
                  <a:schemeClr val="tx1"/>
                </a:solidFill>
                <a:effectLst/>
                <a:latin typeface="+mn-lt"/>
                <a:ea typeface="+mn-ea"/>
                <a:cs typeface="+mn-cs"/>
              </a:rPr>
              <a:t> </a:t>
            </a:r>
            <a:endParaRPr lang="en-US" dirty="0" smtClean="0"/>
          </a:p>
          <a:p>
            <a:r>
              <a:rPr lang="en-US" sz="1200" b="1" kern="1200" dirty="0" smtClean="0">
                <a:solidFill>
                  <a:schemeClr val="tx1"/>
                </a:solidFill>
                <a:effectLst/>
                <a:latin typeface="+mn-lt"/>
                <a:ea typeface="+mn-ea"/>
                <a:cs typeface="+mn-cs"/>
              </a:rPr>
              <a:t>Uterus - </a:t>
            </a:r>
            <a:r>
              <a:rPr lang="en-US" sz="1200" kern="1200" dirty="0" smtClean="0">
                <a:solidFill>
                  <a:schemeClr val="tx1"/>
                </a:solidFill>
                <a:effectLst/>
                <a:latin typeface="+mn-lt"/>
                <a:ea typeface="+mn-ea"/>
                <a:cs typeface="+mn-cs"/>
              </a:rPr>
              <a:t>layers same as oviduct </a:t>
            </a:r>
          </a:p>
          <a:p>
            <a:pPr lvl="1"/>
            <a:r>
              <a:rPr lang="en-US" sz="1200" kern="1200" dirty="0" smtClean="0">
                <a:solidFill>
                  <a:schemeClr val="tx1"/>
                </a:solidFill>
                <a:effectLst/>
                <a:latin typeface="+mn-lt"/>
                <a:ea typeface="+mn-ea"/>
                <a:cs typeface="+mn-cs"/>
              </a:rPr>
              <a:t>endometrium – simple columnar epithelium, ciliated cells and peg cells</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functionale</a:t>
            </a:r>
            <a:r>
              <a:rPr lang="en-US" sz="1200" kern="1200" dirty="0" smtClean="0">
                <a:solidFill>
                  <a:schemeClr val="tx1"/>
                </a:solidFill>
                <a:effectLst/>
                <a:latin typeface="+mn-lt"/>
                <a:ea typeface="+mn-ea"/>
                <a:cs typeface="+mn-cs"/>
              </a:rPr>
              <a:t> – sloughed off during menstruation</a:t>
            </a:r>
          </a:p>
          <a:p>
            <a:pPr lvl="2"/>
            <a:r>
              <a:rPr lang="en-US" sz="1200" kern="1200" dirty="0" smtClean="0">
                <a:solidFill>
                  <a:schemeClr val="tx1"/>
                </a:solidFill>
                <a:effectLst/>
                <a:latin typeface="+mn-lt"/>
                <a:ea typeface="+mn-ea"/>
                <a:cs typeface="+mn-cs"/>
              </a:rPr>
              <a:t>stratum </a:t>
            </a:r>
            <a:r>
              <a:rPr lang="en-US" sz="1200" kern="1200" dirty="0" err="1" smtClean="0">
                <a:solidFill>
                  <a:schemeClr val="tx1"/>
                </a:solidFill>
                <a:effectLst/>
                <a:latin typeface="+mn-lt"/>
                <a:ea typeface="+mn-ea"/>
                <a:cs typeface="+mn-cs"/>
              </a:rPr>
              <a:t>basale</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myometrium – </a:t>
            </a:r>
            <a:r>
              <a:rPr lang="en-US" sz="1200" kern="1200" dirty="0" err="1" smtClean="0">
                <a:solidFill>
                  <a:schemeClr val="tx1"/>
                </a:solidFill>
                <a:effectLst/>
                <a:latin typeface="+mn-lt"/>
                <a:ea typeface="+mn-ea"/>
                <a:cs typeface="+mn-cs"/>
              </a:rPr>
              <a:t>muscularis</a:t>
            </a:r>
            <a:r>
              <a:rPr lang="en-US" sz="1200" kern="1200" dirty="0" smtClean="0">
                <a:solidFill>
                  <a:schemeClr val="tx1"/>
                </a:solidFill>
                <a:effectLst/>
                <a:latin typeface="+mn-lt"/>
                <a:ea typeface="+mn-ea"/>
                <a:cs typeface="+mn-cs"/>
              </a:rPr>
              <a:t>, 3 layers (hard to distinguish) of whorled smooth muscle: inner and outer long., middle </a:t>
            </a:r>
            <a:r>
              <a:rPr lang="en-US" sz="1200" kern="1200" dirty="0" err="1" smtClean="0">
                <a:solidFill>
                  <a:schemeClr val="tx1"/>
                </a:solidFill>
                <a:effectLst/>
                <a:latin typeface="+mn-lt"/>
                <a:ea typeface="+mn-ea"/>
                <a:cs typeface="+mn-cs"/>
              </a:rPr>
              <a:t>cir.</a:t>
            </a:r>
            <a:endParaRPr lang="en-US" sz="1200" kern="1200" dirty="0" smtClean="0">
              <a:solidFill>
                <a:schemeClr val="tx1"/>
              </a:solidFill>
              <a:effectLst/>
              <a:latin typeface="+mn-lt"/>
              <a:ea typeface="+mn-ea"/>
              <a:cs typeface="+mn-cs"/>
            </a:endParaRPr>
          </a:p>
          <a:p>
            <a:pPr lvl="1"/>
            <a:r>
              <a:rPr lang="en-US" sz="1200" kern="1200" dirty="0" err="1" smtClean="0">
                <a:solidFill>
                  <a:schemeClr val="tx1"/>
                </a:solidFill>
                <a:effectLst/>
                <a:latin typeface="+mn-lt"/>
                <a:ea typeface="+mn-ea"/>
                <a:cs typeface="+mn-cs"/>
              </a:rPr>
              <a:t>perimetrium</a:t>
            </a:r>
            <a:r>
              <a:rPr lang="en-US" sz="1200" kern="1200" dirty="0" smtClean="0">
                <a:solidFill>
                  <a:schemeClr val="tx1"/>
                </a:solidFill>
                <a:effectLst/>
                <a:latin typeface="+mn-lt"/>
                <a:ea typeface="+mn-ea"/>
                <a:cs typeface="+mn-cs"/>
              </a:rPr>
              <a:t> – mostly serosa, some adventitia</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endometrial changes – height of </a:t>
            </a:r>
            <a:r>
              <a:rPr lang="en-US" sz="1200" kern="1200" dirty="0" err="1" smtClean="0">
                <a:solidFill>
                  <a:schemeClr val="tx1"/>
                </a:solidFill>
                <a:effectLst/>
                <a:latin typeface="+mn-lt"/>
                <a:ea typeface="+mn-ea"/>
                <a:cs typeface="+mn-cs"/>
              </a:rPr>
              <a:t>endom</a:t>
            </a:r>
            <a:r>
              <a:rPr lang="en-US" sz="1200" kern="1200" dirty="0" smtClean="0">
                <a:solidFill>
                  <a:schemeClr val="tx1"/>
                </a:solidFill>
                <a:effectLst/>
                <a:latin typeface="+mn-lt"/>
                <a:ea typeface="+mn-ea"/>
                <a:cs typeface="+mn-cs"/>
              </a:rPr>
              <a:t>., gland shape, secretory state</a:t>
            </a:r>
          </a:p>
          <a:p>
            <a:pPr lvl="2"/>
            <a:r>
              <a:rPr lang="en-US" sz="1200" kern="1200" dirty="0" smtClean="0">
                <a:solidFill>
                  <a:schemeClr val="tx1"/>
                </a:solidFill>
                <a:effectLst/>
                <a:latin typeface="+mn-lt"/>
                <a:ea typeface="+mn-ea"/>
                <a:cs typeface="+mn-cs"/>
              </a:rPr>
              <a:t>proliferative phase – should see signs of mitosis in the bottom of glands endometrium short, straight glands, no glycogen</a:t>
            </a:r>
          </a:p>
          <a:p>
            <a:pPr lvl="2"/>
            <a:r>
              <a:rPr lang="en-US" sz="1200" kern="1200" dirty="0" smtClean="0">
                <a:solidFill>
                  <a:schemeClr val="tx1"/>
                </a:solidFill>
                <a:effectLst/>
                <a:latin typeface="+mn-lt"/>
                <a:ea typeface="+mn-ea"/>
                <a:cs typeface="+mn-cs"/>
              </a:rPr>
              <a:t>secretory phase – should see signs of secretion</a:t>
            </a:r>
          </a:p>
          <a:p>
            <a:pPr lvl="3"/>
            <a:r>
              <a:rPr lang="en-US" sz="1200" kern="1200" dirty="0" smtClean="0">
                <a:solidFill>
                  <a:schemeClr val="tx1"/>
                </a:solidFill>
                <a:effectLst/>
                <a:latin typeface="+mn-lt"/>
                <a:ea typeface="+mn-ea"/>
                <a:cs typeface="+mn-cs"/>
              </a:rPr>
              <a:t>early – corkscrew shaped glands, glycogen basal</a:t>
            </a:r>
          </a:p>
          <a:p>
            <a:pPr lvl="3"/>
            <a:r>
              <a:rPr lang="en-US" sz="1200" kern="1200" dirty="0" smtClean="0">
                <a:solidFill>
                  <a:schemeClr val="tx1"/>
                </a:solidFill>
                <a:effectLst/>
                <a:latin typeface="+mn-lt"/>
                <a:ea typeface="+mn-ea"/>
                <a:cs typeface="+mn-cs"/>
              </a:rPr>
              <a:t>late – </a:t>
            </a:r>
            <a:r>
              <a:rPr lang="en-US" sz="1200" kern="1200" dirty="0" err="1" smtClean="0">
                <a:solidFill>
                  <a:schemeClr val="tx1"/>
                </a:solidFill>
                <a:effectLst/>
                <a:latin typeface="+mn-lt"/>
                <a:ea typeface="+mn-ea"/>
                <a:cs typeface="+mn-cs"/>
              </a:rPr>
              <a:t>sawtooth</a:t>
            </a:r>
            <a:r>
              <a:rPr lang="en-US" sz="1200" kern="1200" dirty="0" smtClean="0">
                <a:solidFill>
                  <a:schemeClr val="tx1"/>
                </a:solidFill>
                <a:effectLst/>
                <a:latin typeface="+mn-lt"/>
                <a:ea typeface="+mn-ea"/>
                <a:cs typeface="+mn-cs"/>
              </a:rPr>
              <a:t> shaped glands, glycogen luminal</a:t>
            </a:r>
          </a:p>
          <a:p>
            <a:pPr lvl="2"/>
            <a:r>
              <a:rPr lang="en-US" sz="1200" kern="1200" dirty="0" smtClean="0">
                <a:solidFill>
                  <a:schemeClr val="tx1"/>
                </a:solidFill>
                <a:effectLst/>
                <a:latin typeface="+mn-lt"/>
                <a:ea typeface="+mn-ea"/>
                <a:cs typeface="+mn-cs"/>
              </a:rPr>
              <a:t>menstruation - functional layer sloughing off </a:t>
            </a:r>
          </a:p>
          <a:p>
            <a:endParaRPr lang="en-US" dirty="0"/>
          </a:p>
        </p:txBody>
      </p:sp>
      <p:sp>
        <p:nvSpPr>
          <p:cNvPr id="4" name="Slide Number Placeholder 3"/>
          <p:cNvSpPr>
            <a:spLocks noGrp="1"/>
          </p:cNvSpPr>
          <p:nvPr>
            <p:ph type="sldNum" sz="quarter" idx="10"/>
          </p:nvPr>
        </p:nvSpPr>
        <p:spPr/>
        <p:txBody>
          <a:bodyPr/>
          <a:lstStyle/>
          <a:p>
            <a:pPr>
              <a:defRPr/>
            </a:pPr>
            <a:fld id="{4A0D20EE-4100-4071-B097-55F41478759D}" type="slidenum">
              <a:rPr lang="en-US" smtClean="0"/>
              <a:pPr>
                <a:defRPr/>
              </a:pPr>
              <a:t>11</a:t>
            </a:fld>
            <a:endParaRPr lang="en-US"/>
          </a:p>
        </p:txBody>
      </p:sp>
    </p:spTree>
    <p:extLst>
      <p:ext uri="{BB962C8B-B14F-4D97-AF65-F5344CB8AC3E}">
        <p14:creationId xmlns:p14="http://schemas.microsoft.com/office/powerpoint/2010/main" val="1511718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9FF7CD1-74F3-4398-B35D-521DF4E2C377}" type="datetimeFigureOut">
              <a:rPr lang="en-US"/>
              <a:pPr>
                <a:defRPr/>
              </a:pPr>
              <a:t>3/29/2016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7AC383-F3A3-4CD4-819D-9A00CB388D72}" type="slidenum">
              <a:rPr lang="en-US"/>
              <a:pPr>
                <a:defRPr/>
              </a:pPr>
              <a:t>‹#›</a:t>
            </a:fld>
            <a:endParaRPr lang="en-US"/>
          </a:p>
        </p:txBody>
      </p:sp>
    </p:spTree>
    <p:extLst>
      <p:ext uri="{BB962C8B-B14F-4D97-AF65-F5344CB8AC3E}">
        <p14:creationId xmlns:p14="http://schemas.microsoft.com/office/powerpoint/2010/main" val="3991435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213D34-A674-4E89-BFD4-4F79F5663CBB}" type="datetimeFigureOut">
              <a:rPr lang="en-US"/>
              <a:pPr>
                <a:defRPr/>
              </a:pPr>
              <a:t>3/29/2016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7DAEFB-13FB-403F-933C-E5CE01AF4188}" type="slidenum">
              <a:rPr lang="en-US"/>
              <a:pPr>
                <a:defRPr/>
              </a:pPr>
              <a:t>‹#›</a:t>
            </a:fld>
            <a:endParaRPr lang="en-US"/>
          </a:p>
        </p:txBody>
      </p:sp>
    </p:spTree>
    <p:extLst>
      <p:ext uri="{BB962C8B-B14F-4D97-AF65-F5344CB8AC3E}">
        <p14:creationId xmlns:p14="http://schemas.microsoft.com/office/powerpoint/2010/main" val="251743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3BC479-9F96-4B3E-8EC7-C83166A6B627}" type="datetimeFigureOut">
              <a:rPr lang="en-US"/>
              <a:pPr>
                <a:defRPr/>
              </a:pPr>
              <a:t>3/29/2016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FEEBCC-6B07-49DB-938E-A6EF4DE15B6C}" type="slidenum">
              <a:rPr lang="en-US"/>
              <a:pPr>
                <a:defRPr/>
              </a:pPr>
              <a:t>‹#›</a:t>
            </a:fld>
            <a:endParaRPr lang="en-US"/>
          </a:p>
        </p:txBody>
      </p:sp>
    </p:spTree>
    <p:extLst>
      <p:ext uri="{BB962C8B-B14F-4D97-AF65-F5344CB8AC3E}">
        <p14:creationId xmlns:p14="http://schemas.microsoft.com/office/powerpoint/2010/main" val="836465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C54730-D6E0-4817-8660-9698B4F84BB1}" type="datetimeFigureOut">
              <a:rPr lang="en-US"/>
              <a:pPr>
                <a:defRPr/>
              </a:pPr>
              <a:t>3/29/2016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25A73C-481B-41BE-813F-66E3D0C41290}" type="slidenum">
              <a:rPr lang="en-US"/>
              <a:pPr>
                <a:defRPr/>
              </a:pPr>
              <a:t>‹#›</a:t>
            </a:fld>
            <a:endParaRPr lang="en-US"/>
          </a:p>
        </p:txBody>
      </p:sp>
    </p:spTree>
    <p:extLst>
      <p:ext uri="{BB962C8B-B14F-4D97-AF65-F5344CB8AC3E}">
        <p14:creationId xmlns:p14="http://schemas.microsoft.com/office/powerpoint/2010/main" val="3421457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BF02BEE-D707-4AB0-9DA4-D69FCB6F65B0}" type="datetimeFigureOut">
              <a:rPr lang="en-US"/>
              <a:pPr>
                <a:defRPr/>
              </a:pPr>
              <a:t>3/29/2016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D8D798-BCAE-45DE-BA94-1B18946E9D21}" type="slidenum">
              <a:rPr lang="en-US"/>
              <a:pPr>
                <a:defRPr/>
              </a:pPr>
              <a:t>‹#›</a:t>
            </a:fld>
            <a:endParaRPr lang="en-US"/>
          </a:p>
        </p:txBody>
      </p:sp>
    </p:spTree>
    <p:extLst>
      <p:ext uri="{BB962C8B-B14F-4D97-AF65-F5344CB8AC3E}">
        <p14:creationId xmlns:p14="http://schemas.microsoft.com/office/powerpoint/2010/main" val="67023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C17361A-2482-49F5-B35A-097321A99F3C}" type="datetimeFigureOut">
              <a:rPr lang="en-US"/>
              <a:pPr>
                <a:defRPr/>
              </a:pPr>
              <a:t>3/29/2016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B44AC9-92D5-4939-8C08-166269FF8D6E}" type="slidenum">
              <a:rPr lang="en-US"/>
              <a:pPr>
                <a:defRPr/>
              </a:pPr>
              <a:t>‹#›</a:t>
            </a:fld>
            <a:endParaRPr lang="en-US"/>
          </a:p>
        </p:txBody>
      </p:sp>
    </p:spTree>
    <p:extLst>
      <p:ext uri="{BB962C8B-B14F-4D97-AF65-F5344CB8AC3E}">
        <p14:creationId xmlns:p14="http://schemas.microsoft.com/office/powerpoint/2010/main" val="376908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58D5374-D91D-4311-A6AF-AF06FCEF20E9}" type="datetimeFigureOut">
              <a:rPr lang="en-US"/>
              <a:pPr>
                <a:defRPr/>
              </a:pPr>
              <a:t>3/29/2016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6351660-D255-4077-9090-E6B045B92891}" type="slidenum">
              <a:rPr lang="en-US"/>
              <a:pPr>
                <a:defRPr/>
              </a:pPr>
              <a:t>‹#›</a:t>
            </a:fld>
            <a:endParaRPr lang="en-US"/>
          </a:p>
        </p:txBody>
      </p:sp>
    </p:spTree>
    <p:extLst>
      <p:ext uri="{BB962C8B-B14F-4D97-AF65-F5344CB8AC3E}">
        <p14:creationId xmlns:p14="http://schemas.microsoft.com/office/powerpoint/2010/main" val="3348283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2C022D7-4D24-46D4-8B2E-7BD92AC6D7E5}" type="datetimeFigureOut">
              <a:rPr lang="en-US"/>
              <a:pPr>
                <a:defRPr/>
              </a:pPr>
              <a:t>3/29/2016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2FB70E8-9DDE-4D52-8FB2-B6BBA3C0CDEE}" type="slidenum">
              <a:rPr lang="en-US"/>
              <a:pPr>
                <a:defRPr/>
              </a:pPr>
              <a:t>‹#›</a:t>
            </a:fld>
            <a:endParaRPr lang="en-US"/>
          </a:p>
        </p:txBody>
      </p:sp>
    </p:spTree>
    <p:extLst>
      <p:ext uri="{BB962C8B-B14F-4D97-AF65-F5344CB8AC3E}">
        <p14:creationId xmlns:p14="http://schemas.microsoft.com/office/powerpoint/2010/main" val="3567054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5AFAD32-3D96-4E48-88B6-880C53D07028}" type="datetimeFigureOut">
              <a:rPr lang="en-US"/>
              <a:pPr>
                <a:defRPr/>
              </a:pPr>
              <a:t>3/29/2016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B1A4C5-02AD-4B01-8BBD-E36F6BD37EE9}" type="slidenum">
              <a:rPr lang="en-US"/>
              <a:pPr>
                <a:defRPr/>
              </a:pPr>
              <a:t>‹#›</a:t>
            </a:fld>
            <a:endParaRPr lang="en-US"/>
          </a:p>
        </p:txBody>
      </p:sp>
    </p:spTree>
    <p:extLst>
      <p:ext uri="{BB962C8B-B14F-4D97-AF65-F5344CB8AC3E}">
        <p14:creationId xmlns:p14="http://schemas.microsoft.com/office/powerpoint/2010/main" val="3482682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BDB56A6-39A0-40B7-8265-163EE216C92C}" type="datetimeFigureOut">
              <a:rPr lang="en-US"/>
              <a:pPr>
                <a:defRPr/>
              </a:pPr>
              <a:t>3/29/2016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0AB0377-CA59-4AA0-98F7-BE2256450C26}" type="slidenum">
              <a:rPr lang="en-US"/>
              <a:pPr>
                <a:defRPr/>
              </a:pPr>
              <a:t>‹#›</a:t>
            </a:fld>
            <a:endParaRPr lang="en-US"/>
          </a:p>
        </p:txBody>
      </p:sp>
    </p:spTree>
    <p:extLst>
      <p:ext uri="{BB962C8B-B14F-4D97-AF65-F5344CB8AC3E}">
        <p14:creationId xmlns:p14="http://schemas.microsoft.com/office/powerpoint/2010/main" val="163819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485B19B-D6BA-4F17-8F2E-A6465E55B01E}" type="datetimeFigureOut">
              <a:rPr lang="en-US"/>
              <a:pPr>
                <a:defRPr/>
              </a:pPr>
              <a:t>3/29/2016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0AC950-E94E-429F-89B8-B82F21D5CBE2}" type="slidenum">
              <a:rPr lang="en-US"/>
              <a:pPr>
                <a:defRPr/>
              </a:pPr>
              <a:t>‹#›</a:t>
            </a:fld>
            <a:endParaRPr lang="en-US"/>
          </a:p>
        </p:txBody>
      </p:sp>
    </p:spTree>
    <p:extLst>
      <p:ext uri="{BB962C8B-B14F-4D97-AF65-F5344CB8AC3E}">
        <p14:creationId xmlns:p14="http://schemas.microsoft.com/office/powerpoint/2010/main" val="2927121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EE269A7-991E-40D9-9D6E-A205142808F6}" type="datetimeFigureOut">
              <a:rPr lang="en-US"/>
              <a:pPr>
                <a:defRPr/>
              </a:pPr>
              <a:t>3/29/2016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722E4FE-67C6-4316-86C9-7386E60EA0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aperio.duhs.duke.edu/DukeHistology/Female_Reproductive_System/0069_I.svs/view.apml?"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41_I.svs/view.apml?"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67_I.svs/view.apml?"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aperio.duhs.duke.edu/DukeHistology/Female_Reproductive_System/0305_I_100X.svs/view.apml?X=0.359295293601554&amp;Y=0.103730328273927&amp;zoom=1.33372686787426"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09_I.svs/view.apml?"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hyperlink" Target="http://aperio.duhs.duke.edu/UMichHistology/FemaleRepro/249_HISTO_20X.svs/is.sis?chost=aperio.duhs.duke.edu" TargetMode="External"/><Relationship Id="rId5" Type="http://schemas.openxmlformats.org/officeDocument/2006/relationships/hyperlink" Target="http://aperio.duhs.duke.edu/UMichHistology/FemaleRepro/249_HISTO_20X.svs/view.apml?"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virtualslides.med.umich.edu/Histology/Female%20Reproductive%20System/249_HISTO_20X.svs/view.apml?X=-0.359698265604038&amp;Y=-0.11483684503863&amp;zoom=50" TargetMode="External"/><Relationship Id="rId2" Type="http://schemas.openxmlformats.org/officeDocument/2006/relationships/hyperlink" Target="http://virtualslides.med.umich.edu/Histology/Female%20Reproductive%20System/249_HISTO_20X.svs/view.apml?X=-0.243119794789648&amp;Y=0.0766946182244752&amp;zoom=3.61689814814815&amp;navwindow=0" TargetMode="Externa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99_I.svs/view.apml?X=-0.098254361246396&amp;Y=0.0124562482527256&amp;zoom=4.34027777777778"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aperio.duhs.duke.edu/DukeHistology/Female_Reproductive_System/0069_I.svs/view.apm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69_I.svs/view.apml?"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68_I.svs/view.apml?"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68_I.svs/view.apml?X=-0.260614846601516&amp;Y=-0.0742090901972678&amp;zoom=30"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hyperlink" Target="http://aperio.duhs.duke.edu/UMichHistology/FemaleRepro/236a_HISTO_40X.svs/is.sis?X=-0.147408962680343&amp;Y=0.0571739799924659&amp;zoom=2.00980469193928&amp;chost=aperio.duhs.duke.edu" TargetMode="External"/><Relationship Id="rId4" Type="http://schemas.openxmlformats.org/officeDocument/2006/relationships/hyperlink" Target="http://aperio.duhs.duke.edu/UMichHistology/FemaleRepro/236a_HISTO_40X.svs/view.apml?X=-0.147408962680343&amp;Y=0.0571739799924659&amp;zoom=2.0098046919392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virtualslides.med.umich.edu/Histology/Female%20Reproductive%20System/236a_HISTO_40X.svs/view.apml?X=-0.14003284746134&amp;Y=0.129366397063392&amp;zoom=1.5625" TargetMode="Externa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hyperlink" Target="http://virtualslides.med.umich.edu/Histology/Female%20Reproductive%20System/236a_HISTO_40X.svs/view.apml?X=-0.268627173033494&amp;Y=0.300439772764109&amp;zoom=50" TargetMode="External"/><Relationship Id="rId4" Type="http://schemas.openxmlformats.org/officeDocument/2006/relationships/hyperlink" Target="http://virtualslides.med.umich.edu/Histology/Female%20Reproductive%20System/236a_HISTO_40X.svs/view.apml?X=-0.28546524794246&amp;Y=0.192174112290208&amp;zoom=5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51_I.svs/view.apml?X=-0.0790344000789049&amp;Y=0.0173669022218699&amp;zoom=4.5"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aperio.duhs.duke.edu/DukeHistology/Female_Reproductive_System/0066_I.svs/view.apml?"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2"/>
              </a:rPr>
              <a:t>Slide 69: Ovary &amp; Oviduct</a:t>
            </a:r>
            <a:endParaRPr lang="en-US" dirty="0" smtClean="0"/>
          </a:p>
        </p:txBody>
      </p:sp>
      <p:pic>
        <p:nvPicPr>
          <p:cNvPr id="2051" name="Snagit_PPTA852"/>
          <p:cNvPicPr>
            <a:picLocks noChangeAspect="1"/>
          </p:cNvPicPr>
          <p:nvPr/>
        </p:nvPicPr>
        <p:blipFill>
          <a:blip r:embed="rId3">
            <a:extLst>
              <a:ext uri="{28A0092B-C50C-407E-A947-70E740481C1C}">
                <a14:useLocalDpi xmlns:a14="http://schemas.microsoft.com/office/drawing/2010/main" val="0"/>
              </a:ext>
            </a:extLst>
          </a:blip>
          <a:srcRect t="11066"/>
          <a:stretch>
            <a:fillRect/>
          </a:stretch>
        </p:blipFill>
        <p:spPr bwMode="auto">
          <a:xfrm>
            <a:off x="0" y="777875"/>
            <a:ext cx="9144000" cy="605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5"/>
          <p:cNvSpPr txBox="1">
            <a:spLocks noChangeArrowheads="1"/>
          </p:cNvSpPr>
          <p:nvPr/>
        </p:nvSpPr>
        <p:spPr bwMode="auto">
          <a:xfrm>
            <a:off x="6629400" y="3657600"/>
            <a:ext cx="1339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solidFill>
                  <a:schemeClr val="bg1"/>
                </a:solidFill>
              </a:rPr>
              <a:t>infundibulum</a:t>
            </a:r>
          </a:p>
        </p:txBody>
      </p:sp>
      <p:sp>
        <p:nvSpPr>
          <p:cNvPr id="2053" name="TextBox 6"/>
          <p:cNvSpPr txBox="1">
            <a:spLocks noChangeArrowheads="1"/>
          </p:cNvSpPr>
          <p:nvPr/>
        </p:nvSpPr>
        <p:spPr bwMode="auto">
          <a:xfrm>
            <a:off x="5410200" y="5224463"/>
            <a:ext cx="663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ovary</a:t>
            </a:r>
          </a:p>
        </p:txBody>
      </p:sp>
      <p:sp>
        <p:nvSpPr>
          <p:cNvPr id="2054" name="TextBox 8"/>
          <p:cNvSpPr txBox="1">
            <a:spLocks noChangeArrowheads="1"/>
          </p:cNvSpPr>
          <p:nvPr/>
        </p:nvSpPr>
        <p:spPr bwMode="auto">
          <a:xfrm>
            <a:off x="2971800" y="4310063"/>
            <a:ext cx="1243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mesovarium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3"/>
              </a:rPr>
              <a:t>Slide 41: uterus, proliferative</a:t>
            </a:r>
            <a:endParaRPr lang="en-US" dirty="0" smtClean="0"/>
          </a:p>
        </p:txBody>
      </p:sp>
      <p:pic>
        <p:nvPicPr>
          <p:cNvPr id="10243" name="Snagit_PPT2060"/>
          <p:cNvPicPr>
            <a:picLocks noChangeAspect="1"/>
          </p:cNvPicPr>
          <p:nvPr/>
        </p:nvPicPr>
        <p:blipFill>
          <a:blip r:embed="rId4">
            <a:extLst>
              <a:ext uri="{28A0092B-C50C-407E-A947-70E740481C1C}">
                <a14:useLocalDpi xmlns:a14="http://schemas.microsoft.com/office/drawing/2010/main" val="0"/>
              </a:ext>
            </a:extLst>
          </a:blip>
          <a:srcRect t="9726"/>
          <a:stretch>
            <a:fillRect/>
          </a:stretch>
        </p:blipFill>
        <p:spPr bwMode="auto">
          <a:xfrm>
            <a:off x="15875" y="752475"/>
            <a:ext cx="9144000"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2"/>
          <p:cNvSpPr txBox="1">
            <a:spLocks noChangeArrowheads="1"/>
          </p:cNvSpPr>
          <p:nvPr/>
        </p:nvSpPr>
        <p:spPr bwMode="auto">
          <a:xfrm>
            <a:off x="4114800" y="18288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myometrium</a:t>
            </a:r>
          </a:p>
        </p:txBody>
      </p:sp>
      <p:sp>
        <p:nvSpPr>
          <p:cNvPr id="10245" name="TextBox 4"/>
          <p:cNvSpPr txBox="1">
            <a:spLocks noChangeArrowheads="1"/>
          </p:cNvSpPr>
          <p:nvPr/>
        </p:nvSpPr>
        <p:spPr bwMode="auto">
          <a:xfrm>
            <a:off x="3886200" y="5715000"/>
            <a:ext cx="147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endometrium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3"/>
              </a:rPr>
              <a:t>Slide 67: uterus, early secretory</a:t>
            </a:r>
            <a:endParaRPr lang="en-US" dirty="0" smtClean="0"/>
          </a:p>
        </p:txBody>
      </p:sp>
      <p:pic>
        <p:nvPicPr>
          <p:cNvPr id="11267" name="Snagit_PPTF664"/>
          <p:cNvPicPr>
            <a:picLocks noChangeAspect="1"/>
          </p:cNvPicPr>
          <p:nvPr/>
        </p:nvPicPr>
        <p:blipFill>
          <a:blip r:embed="rId4">
            <a:extLst>
              <a:ext uri="{28A0092B-C50C-407E-A947-70E740481C1C}">
                <a14:useLocalDpi xmlns:a14="http://schemas.microsoft.com/office/drawing/2010/main" val="0"/>
              </a:ext>
            </a:extLst>
          </a:blip>
          <a:srcRect t="9555"/>
          <a:stretch>
            <a:fillRect/>
          </a:stretch>
        </p:blipFill>
        <p:spPr bwMode="auto">
          <a:xfrm>
            <a:off x="0" y="741363"/>
            <a:ext cx="9144000" cy="611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2"/>
          <p:cNvSpPr txBox="1">
            <a:spLocks noChangeArrowheads="1"/>
          </p:cNvSpPr>
          <p:nvPr/>
        </p:nvSpPr>
        <p:spPr bwMode="auto">
          <a:xfrm>
            <a:off x="3886200" y="2971800"/>
            <a:ext cx="1335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t>endometrium</a:t>
            </a:r>
          </a:p>
        </p:txBody>
      </p:sp>
      <p:sp>
        <p:nvSpPr>
          <p:cNvPr id="11269" name="TextBox 4"/>
          <p:cNvSpPr txBox="1">
            <a:spLocks noChangeArrowheads="1"/>
          </p:cNvSpPr>
          <p:nvPr/>
        </p:nvSpPr>
        <p:spPr bwMode="auto">
          <a:xfrm>
            <a:off x="5638800" y="741363"/>
            <a:ext cx="1266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t>myometrium</a:t>
            </a:r>
          </a:p>
        </p:txBody>
      </p:sp>
      <p:cxnSp>
        <p:nvCxnSpPr>
          <p:cNvPr id="7" name="Straight Arrow Connector 6"/>
          <p:cNvCxnSpPr/>
          <p:nvPr/>
        </p:nvCxnSpPr>
        <p:spPr>
          <a:xfrm flipH="1" flipV="1">
            <a:off x="6340475" y="6172200"/>
            <a:ext cx="701675"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71" name="TextBox 7"/>
          <p:cNvSpPr txBox="1">
            <a:spLocks noChangeArrowheads="1"/>
          </p:cNvSpPr>
          <p:nvPr/>
        </p:nvSpPr>
        <p:spPr bwMode="auto">
          <a:xfrm>
            <a:off x="7010400" y="6096000"/>
            <a:ext cx="1452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t>luminal surface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3"/>
              </a:rPr>
              <a:t>Slide 305: uterus, early secretory</a:t>
            </a:r>
            <a:endParaRPr lang="en-US" dirty="0" smtClean="0"/>
          </a:p>
        </p:txBody>
      </p:sp>
      <p:pic>
        <p:nvPicPr>
          <p:cNvPr id="12291" name="Snagit_PPT6B56"/>
          <p:cNvPicPr>
            <a:picLocks noChangeAspect="1"/>
          </p:cNvPicPr>
          <p:nvPr/>
        </p:nvPicPr>
        <p:blipFill>
          <a:blip r:embed="rId4">
            <a:extLst>
              <a:ext uri="{28A0092B-C50C-407E-A947-70E740481C1C}">
                <a14:useLocalDpi xmlns:a14="http://schemas.microsoft.com/office/drawing/2010/main" val="0"/>
              </a:ext>
            </a:extLst>
          </a:blip>
          <a:srcRect t="10069"/>
          <a:stretch>
            <a:fillRect/>
          </a:stretch>
        </p:blipFill>
        <p:spPr bwMode="auto">
          <a:xfrm>
            <a:off x="0" y="776288"/>
            <a:ext cx="9144000"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43000" y="2514600"/>
            <a:ext cx="1358900" cy="338138"/>
          </a:xfrm>
          <a:prstGeom prst="rect">
            <a:avLst/>
          </a:prstGeom>
          <a:noFill/>
        </p:spPr>
        <p:txBody>
          <a:bodyPr wrap="none">
            <a:spAutoFit/>
          </a:bodyPr>
          <a:lstStyle/>
          <a:p>
            <a:pPr>
              <a:defRPr/>
            </a:pPr>
            <a:r>
              <a:rPr lang="en-US" sz="1600" b="1" dirty="0">
                <a:solidFill>
                  <a:schemeClr val="bg1"/>
                </a:solidFill>
                <a:effectLst>
                  <a:outerShdw blurRad="38100" dist="38100" dir="2700000" algn="tl">
                    <a:srgbClr val="000000">
                      <a:alpha val="43137"/>
                    </a:srgbClr>
                  </a:outerShdw>
                </a:effectLst>
              </a:rPr>
              <a:t>endometrium</a:t>
            </a:r>
          </a:p>
        </p:txBody>
      </p:sp>
      <p:sp>
        <p:nvSpPr>
          <p:cNvPr id="5" name="TextBox 4"/>
          <p:cNvSpPr txBox="1"/>
          <p:nvPr/>
        </p:nvSpPr>
        <p:spPr>
          <a:xfrm>
            <a:off x="6019800" y="2493963"/>
            <a:ext cx="1293813" cy="338137"/>
          </a:xfrm>
          <a:prstGeom prst="rect">
            <a:avLst/>
          </a:prstGeom>
          <a:noFill/>
        </p:spPr>
        <p:txBody>
          <a:bodyPr wrap="none">
            <a:spAutoFit/>
          </a:bodyPr>
          <a:lstStyle/>
          <a:p>
            <a:pPr>
              <a:defRPr/>
            </a:pPr>
            <a:r>
              <a:rPr lang="en-US" sz="1600" b="1" dirty="0">
                <a:solidFill>
                  <a:schemeClr val="bg1"/>
                </a:solidFill>
                <a:effectLst>
                  <a:outerShdw blurRad="38100" dist="38100" dir="2700000" algn="tl">
                    <a:srgbClr val="000000">
                      <a:alpha val="43137"/>
                    </a:srgbClr>
                  </a:outerShdw>
                </a:effectLst>
              </a:rPr>
              <a:t>myometrium</a:t>
            </a:r>
          </a:p>
        </p:txBody>
      </p:sp>
      <p:sp>
        <p:nvSpPr>
          <p:cNvPr id="12294" name="TextBox 5"/>
          <p:cNvSpPr txBox="1">
            <a:spLocks noChangeArrowheads="1"/>
          </p:cNvSpPr>
          <p:nvPr/>
        </p:nvSpPr>
        <p:spPr bwMode="auto">
          <a:xfrm>
            <a:off x="5919788" y="4873625"/>
            <a:ext cx="2730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b="1"/>
              <a:t>uterine gland: note basal glycogen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
            <a:ext cx="8229600" cy="457200"/>
          </a:xfrm>
        </p:spPr>
        <p:txBody>
          <a:bodyPr rtlCol="0">
            <a:normAutofit fontScale="90000"/>
          </a:bodyPr>
          <a:lstStyle/>
          <a:p>
            <a:pPr eaLnBrk="1" fontAlgn="auto" hangingPunct="1">
              <a:spcAft>
                <a:spcPts val="0"/>
              </a:spcAft>
              <a:defRPr/>
            </a:pPr>
            <a:r>
              <a:rPr lang="en-US" dirty="0" smtClean="0">
                <a:hlinkClick r:id="rId3"/>
              </a:rPr>
              <a:t>Slide 9: cervix</a:t>
            </a:r>
            <a:endParaRPr lang="en-US" dirty="0" smtClean="0"/>
          </a:p>
        </p:txBody>
      </p:sp>
      <p:pic>
        <p:nvPicPr>
          <p:cNvPr id="13315" name="Snagit_PPT8730"/>
          <p:cNvPicPr>
            <a:picLocks noChangeAspect="1"/>
          </p:cNvPicPr>
          <p:nvPr/>
        </p:nvPicPr>
        <p:blipFill>
          <a:blip r:embed="rId4">
            <a:extLst>
              <a:ext uri="{28A0092B-C50C-407E-A947-70E740481C1C}">
                <a14:useLocalDpi xmlns:a14="http://schemas.microsoft.com/office/drawing/2010/main" val="0"/>
              </a:ext>
            </a:extLst>
          </a:blip>
          <a:srcRect t="9555"/>
          <a:stretch>
            <a:fillRect/>
          </a:stretch>
        </p:blipFill>
        <p:spPr bwMode="auto">
          <a:xfrm>
            <a:off x="0" y="741363"/>
            <a:ext cx="9144000" cy="611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2"/>
          <p:cNvSpPr txBox="1">
            <a:spLocks noChangeArrowheads="1"/>
          </p:cNvSpPr>
          <p:nvPr/>
        </p:nvSpPr>
        <p:spPr bwMode="auto">
          <a:xfrm>
            <a:off x="2438400" y="2362200"/>
            <a:ext cx="1293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myometrium</a:t>
            </a:r>
          </a:p>
        </p:txBody>
      </p:sp>
      <p:sp>
        <p:nvSpPr>
          <p:cNvPr id="13317" name="TextBox 4"/>
          <p:cNvSpPr txBox="1">
            <a:spLocks noChangeArrowheads="1"/>
          </p:cNvSpPr>
          <p:nvPr/>
        </p:nvSpPr>
        <p:spPr bwMode="auto">
          <a:xfrm>
            <a:off x="2668588" y="3624263"/>
            <a:ext cx="1358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endometrium</a:t>
            </a:r>
          </a:p>
        </p:txBody>
      </p:sp>
      <p:cxnSp>
        <p:nvCxnSpPr>
          <p:cNvPr id="7" name="Straight Arrow Connector 6"/>
          <p:cNvCxnSpPr/>
          <p:nvPr/>
        </p:nvCxnSpPr>
        <p:spPr>
          <a:xfrm flipH="1">
            <a:off x="5257800" y="3624263"/>
            <a:ext cx="304800" cy="1682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562600" y="3624263"/>
            <a:ext cx="609600" cy="11763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20" name="TextBox 9"/>
          <p:cNvSpPr txBox="1">
            <a:spLocks noChangeArrowheads="1"/>
          </p:cNvSpPr>
          <p:nvPr/>
        </p:nvSpPr>
        <p:spPr bwMode="auto">
          <a:xfrm>
            <a:off x="5181600" y="3319463"/>
            <a:ext cx="1430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cervical glands</a:t>
            </a:r>
          </a:p>
        </p:txBody>
      </p:sp>
      <p:sp>
        <p:nvSpPr>
          <p:cNvPr id="13321" name="TextBox 10"/>
          <p:cNvSpPr txBox="1">
            <a:spLocks noChangeArrowheads="1"/>
          </p:cNvSpPr>
          <p:nvPr/>
        </p:nvSpPr>
        <p:spPr bwMode="auto">
          <a:xfrm rot="-799622">
            <a:off x="860425" y="1577975"/>
            <a:ext cx="1260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perimetrium</a:t>
            </a:r>
          </a:p>
        </p:txBody>
      </p:sp>
      <p:cxnSp>
        <p:nvCxnSpPr>
          <p:cNvPr id="13" name="Straight Arrow Connector 12"/>
          <p:cNvCxnSpPr/>
          <p:nvPr/>
        </p:nvCxnSpPr>
        <p:spPr>
          <a:xfrm flipH="1">
            <a:off x="8229600" y="3624263"/>
            <a:ext cx="76200" cy="3381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23" name="TextBox 13"/>
          <p:cNvSpPr txBox="1">
            <a:spLocks noChangeArrowheads="1"/>
          </p:cNvSpPr>
          <p:nvPr/>
        </p:nvSpPr>
        <p:spPr bwMode="auto">
          <a:xfrm>
            <a:off x="7924800" y="3124200"/>
            <a:ext cx="757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400" b="1"/>
              <a:t>vaginal</a:t>
            </a:r>
          </a:p>
          <a:p>
            <a:pPr algn="ctr" eaLnBrk="1" hangingPunct="1"/>
            <a:r>
              <a:rPr lang="en-US" sz="1400" b="1"/>
              <a:t>mucosa</a:t>
            </a:r>
          </a:p>
        </p:txBody>
      </p:sp>
      <p:sp>
        <p:nvSpPr>
          <p:cNvPr id="2" name="TextBox 1"/>
          <p:cNvSpPr txBox="1"/>
          <p:nvPr/>
        </p:nvSpPr>
        <p:spPr>
          <a:xfrm>
            <a:off x="2348723" y="425068"/>
            <a:ext cx="4361643" cy="338554"/>
          </a:xfrm>
          <a:prstGeom prst="rect">
            <a:avLst/>
          </a:prstGeom>
          <a:noFill/>
        </p:spPr>
        <p:txBody>
          <a:bodyPr wrap="none" rtlCol="0">
            <a:spAutoFit/>
          </a:bodyPr>
          <a:lstStyle/>
          <a:p>
            <a:pPr algn="ctr"/>
            <a:r>
              <a:rPr lang="en-US" sz="1600" i="1" dirty="0" smtClean="0"/>
              <a:t>(see also </a:t>
            </a:r>
            <a:r>
              <a:rPr lang="en-US" sz="1600" i="1" dirty="0" err="1" smtClean="0"/>
              <a:t>UMich</a:t>
            </a:r>
            <a:r>
              <a:rPr lang="en-US" sz="1600" i="1" dirty="0" smtClean="0"/>
              <a:t> slide 249: </a:t>
            </a:r>
            <a:r>
              <a:rPr lang="en-US" sz="1600" i="1" dirty="0">
                <a:hlinkClick r:id="rId5"/>
              </a:rPr>
              <a:t>WebScope</a:t>
            </a:r>
            <a:r>
              <a:rPr lang="en-US" sz="1600" i="1" dirty="0"/>
              <a:t> </a:t>
            </a:r>
            <a:r>
              <a:rPr lang="en-US" sz="1600" i="1" dirty="0" smtClean="0">
                <a:hlinkClick r:id="rId6"/>
              </a:rPr>
              <a:t>ImageScope</a:t>
            </a:r>
            <a:r>
              <a:rPr lang="en-US" sz="1600" i="1" dirty="0" smtClean="0"/>
              <a:t>)</a:t>
            </a:r>
            <a:endParaRPr lang="en-US" sz="1600" i="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11162"/>
          </a:xfrm>
        </p:spPr>
        <p:txBody>
          <a:bodyPr/>
          <a:lstStyle/>
          <a:p>
            <a:r>
              <a:rPr lang="en-US" sz="4000" dirty="0" smtClean="0">
                <a:hlinkClick r:id="rId2"/>
              </a:rPr>
              <a:t>Extra slide </a:t>
            </a:r>
            <a:r>
              <a:rPr lang="en-US" sz="4000" dirty="0" err="1" smtClean="0">
                <a:hlinkClick r:id="rId2"/>
              </a:rPr>
              <a:t>UMich</a:t>
            </a:r>
            <a:r>
              <a:rPr lang="en-US" sz="4000" dirty="0" smtClean="0">
                <a:hlinkClick r:id="rId2"/>
              </a:rPr>
              <a:t> 249: Cervix</a:t>
            </a:r>
            <a:endParaRPr lang="en-US" sz="4000" dirty="0"/>
          </a:p>
        </p:txBody>
      </p:sp>
      <p:sp>
        <p:nvSpPr>
          <p:cNvPr id="3" name="TextBox 2"/>
          <p:cNvSpPr txBox="1"/>
          <p:nvPr/>
        </p:nvSpPr>
        <p:spPr>
          <a:xfrm>
            <a:off x="0" y="533400"/>
            <a:ext cx="9144000" cy="1107996"/>
          </a:xfrm>
          <a:prstGeom prst="rect">
            <a:avLst/>
          </a:prstGeom>
          <a:noFill/>
        </p:spPr>
        <p:txBody>
          <a:bodyPr wrap="square" rtlCol="0">
            <a:spAutoFit/>
          </a:bodyPr>
          <a:lstStyle/>
          <a:p>
            <a:r>
              <a:rPr lang="en-US" sz="1100" dirty="0"/>
              <a:t>The </a:t>
            </a:r>
            <a:r>
              <a:rPr lang="en-US" sz="1100" u="sng" dirty="0"/>
              <a:t>uterine cervix</a:t>
            </a:r>
            <a:r>
              <a:rPr lang="en-US" sz="1100" dirty="0"/>
              <a:t> shown in </a:t>
            </a:r>
            <a:r>
              <a:rPr lang="en-US" sz="1100" b="1" dirty="0"/>
              <a:t>slide 249</a:t>
            </a:r>
            <a:r>
              <a:rPr lang="en-US" sz="1100" dirty="0"/>
              <a:t> is continuous with both the body of the uterus and the upper portion of the vagina. Note that the wall has considerable smooth muscle and much dense connective tissue. Note also the number of collagen fibers in the </a:t>
            </a:r>
            <a:r>
              <a:rPr lang="en-US" sz="1100" dirty="0" smtClean="0"/>
              <a:t>stroma. The </a:t>
            </a:r>
            <a:r>
              <a:rPr lang="en-US" sz="1100" dirty="0"/>
              <a:t>mucosa is lined by a tall columnar mucus-secreting epithelium in its uterine portion, but note the abrupt change to stratified squamous epithelium at its vaginal face. This </a:t>
            </a:r>
            <a:r>
              <a:rPr lang="en-US" sz="1100" u="sng" dirty="0" err="1"/>
              <a:t>stratocolumnar</a:t>
            </a:r>
            <a:r>
              <a:rPr lang="en-US" sz="1100" u="sng" dirty="0"/>
              <a:t> junction</a:t>
            </a:r>
            <a:r>
              <a:rPr lang="en-US" sz="1100" dirty="0"/>
              <a:t> which should be readily identifiable in both </a:t>
            </a:r>
            <a:r>
              <a:rPr lang="en-US" sz="1100" b="1" dirty="0"/>
              <a:t>slide 249</a:t>
            </a:r>
            <a:r>
              <a:rPr lang="en-US" sz="1100" dirty="0"/>
              <a:t> </a:t>
            </a:r>
            <a:r>
              <a:rPr lang="en-US" sz="1100" dirty="0">
                <a:hlinkClick r:id="rId3"/>
              </a:rPr>
              <a:t>[example]</a:t>
            </a:r>
            <a:r>
              <a:rPr lang="en-US" sz="1100" dirty="0"/>
              <a:t> and </a:t>
            </a:r>
            <a:r>
              <a:rPr lang="en-US" sz="1100" dirty="0" smtClean="0"/>
              <a:t>is </a:t>
            </a:r>
            <a:r>
              <a:rPr lang="en-US" sz="1100" dirty="0"/>
              <a:t>frequently the site of </a:t>
            </a:r>
            <a:r>
              <a:rPr lang="en-US" sz="1100" u="sng" dirty="0"/>
              <a:t>pre-neoplastic</a:t>
            </a:r>
            <a:r>
              <a:rPr lang="en-US" sz="1100" dirty="0"/>
              <a:t> and </a:t>
            </a:r>
            <a:r>
              <a:rPr lang="en-US" sz="1100" u="sng" dirty="0"/>
              <a:t>neoplastic</a:t>
            </a:r>
            <a:r>
              <a:rPr lang="en-US" sz="1100" dirty="0"/>
              <a:t> (cervical cancer) changes. The mucosa is thrown into deep irregular folds known as </a:t>
            </a:r>
            <a:r>
              <a:rPr lang="en-US" sz="1100" u="sng" dirty="0"/>
              <a:t>plicae </a:t>
            </a:r>
            <a:r>
              <a:rPr lang="en-US" sz="1100" u="sng" dirty="0" err="1"/>
              <a:t>palmitae</a:t>
            </a:r>
            <a:r>
              <a:rPr lang="en-US" sz="1100" dirty="0"/>
              <a:t> (palmate folds). During the majority of the uterine cycle these glands secrete a highly viscous mucus forming a barrier to microorganisms, while at mid-cycle (ovulation) the mucus becomes more hydrated, which facilitates sperm entry.</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21" t="16837" r="2231" b="6250"/>
          <a:stretch/>
        </p:blipFill>
        <p:spPr bwMode="auto">
          <a:xfrm>
            <a:off x="743339" y="1648341"/>
            <a:ext cx="7638661" cy="5198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4204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0"/>
            <a:ext cx="8229600" cy="717550"/>
          </a:xfrm>
        </p:spPr>
        <p:txBody>
          <a:bodyPr/>
          <a:lstStyle/>
          <a:p>
            <a:pPr eaLnBrk="1" hangingPunct="1"/>
            <a:r>
              <a:rPr lang="en-US" sz="4000" dirty="0" smtClean="0">
                <a:hlinkClick r:id="rId3"/>
              </a:rPr>
              <a:t>Slide 99: lactating mammary gland</a:t>
            </a:r>
            <a:endParaRPr lang="en-US" sz="4000" dirty="0" smtClean="0"/>
          </a:p>
        </p:txBody>
      </p:sp>
      <p:pic>
        <p:nvPicPr>
          <p:cNvPr id="14339" name="Snagit_PPTB7E2"/>
          <p:cNvPicPr>
            <a:picLocks noChangeAspect="1"/>
          </p:cNvPicPr>
          <p:nvPr/>
        </p:nvPicPr>
        <p:blipFill>
          <a:blip r:embed="rId4">
            <a:extLst>
              <a:ext uri="{28A0092B-C50C-407E-A947-70E740481C1C}">
                <a14:useLocalDpi xmlns:a14="http://schemas.microsoft.com/office/drawing/2010/main" val="0"/>
              </a:ext>
            </a:extLst>
          </a:blip>
          <a:srcRect t="9912"/>
          <a:stretch>
            <a:fillRect/>
          </a:stretch>
        </p:blipFill>
        <p:spPr bwMode="auto">
          <a:xfrm>
            <a:off x="0" y="71755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3"/>
          <p:cNvSpPr txBox="1">
            <a:spLocks noChangeArrowheads="1"/>
          </p:cNvSpPr>
          <p:nvPr/>
        </p:nvSpPr>
        <p:spPr bwMode="auto">
          <a:xfrm>
            <a:off x="4186237" y="3756183"/>
            <a:ext cx="771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lobule</a:t>
            </a:r>
          </a:p>
        </p:txBody>
      </p:sp>
      <p:sp>
        <p:nvSpPr>
          <p:cNvPr id="14341" name="TextBox 4"/>
          <p:cNvSpPr txBox="1">
            <a:spLocks noChangeArrowheads="1"/>
          </p:cNvSpPr>
          <p:nvPr/>
        </p:nvSpPr>
        <p:spPr bwMode="auto">
          <a:xfrm>
            <a:off x="7045325" y="4602163"/>
            <a:ext cx="447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ied</a:t>
            </a:r>
          </a:p>
        </p:txBody>
      </p:sp>
      <p:sp>
        <p:nvSpPr>
          <p:cNvPr id="14342" name="TextBox 5"/>
          <p:cNvSpPr txBox="1">
            <a:spLocks noChangeArrowheads="1"/>
          </p:cNvSpPr>
          <p:nvPr/>
        </p:nvSpPr>
        <p:spPr bwMode="auto">
          <a:xfrm>
            <a:off x="1066800" y="2773363"/>
            <a:ext cx="447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ied</a:t>
            </a:r>
          </a:p>
        </p:txBody>
      </p:sp>
      <p:sp>
        <p:nvSpPr>
          <p:cNvPr id="14343" name="TextBox 6"/>
          <p:cNvSpPr txBox="1">
            <a:spLocks noChangeArrowheads="1"/>
          </p:cNvSpPr>
          <p:nvPr/>
        </p:nvSpPr>
        <p:spPr bwMode="auto">
          <a:xfrm>
            <a:off x="1355954" y="4843462"/>
            <a:ext cx="446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dirty="0" err="1"/>
              <a:t>iad</a:t>
            </a:r>
            <a:endParaRPr lang="en-US" sz="1600" b="1" dirty="0"/>
          </a:p>
        </p:txBody>
      </p:sp>
      <p:sp>
        <p:nvSpPr>
          <p:cNvPr id="2" name="Rectangle 1"/>
          <p:cNvSpPr/>
          <p:nvPr/>
        </p:nvSpPr>
        <p:spPr>
          <a:xfrm>
            <a:off x="4648200" y="2895600"/>
            <a:ext cx="448664" cy="4384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Snagit_PPT3A2B"/>
          <p:cNvPicPr>
            <a:picLocks noChangeAspect="1"/>
          </p:cNvPicPr>
          <p:nvPr/>
        </p:nvPicPr>
        <p:blipFill>
          <a:blip r:embed="rId3">
            <a:extLst>
              <a:ext uri="{28A0092B-C50C-407E-A947-70E740481C1C}">
                <a14:useLocalDpi xmlns:a14="http://schemas.microsoft.com/office/drawing/2010/main" val="0"/>
              </a:ext>
            </a:extLst>
          </a:blip>
          <a:srcRect t="11066"/>
          <a:stretch>
            <a:fillRect/>
          </a:stretch>
        </p:blipFill>
        <p:spPr bwMode="auto">
          <a:xfrm>
            <a:off x="0" y="777875"/>
            <a:ext cx="9144000" cy="605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4"/>
              </a:rPr>
              <a:t>Slide 69: Ovary &amp; Oviduct</a:t>
            </a:r>
            <a:endParaRPr lang="en-US" dirty="0" smtClean="0"/>
          </a:p>
        </p:txBody>
      </p:sp>
      <p:sp>
        <p:nvSpPr>
          <p:cNvPr id="3" name="Rectangle 2"/>
          <p:cNvSpPr/>
          <p:nvPr/>
        </p:nvSpPr>
        <p:spPr>
          <a:xfrm>
            <a:off x="3657600" y="1371600"/>
            <a:ext cx="381000" cy="3048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743200" y="4419600"/>
            <a:ext cx="381000" cy="3048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5497513" y="4225925"/>
            <a:ext cx="381000" cy="3048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8001000" y="3276600"/>
            <a:ext cx="381000" cy="3048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80" name="TextBox 8"/>
          <p:cNvSpPr txBox="1">
            <a:spLocks noChangeArrowheads="1"/>
          </p:cNvSpPr>
          <p:nvPr/>
        </p:nvSpPr>
        <p:spPr bwMode="auto">
          <a:xfrm>
            <a:off x="3692525" y="1336675"/>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2</a:t>
            </a:r>
          </a:p>
        </p:txBody>
      </p:sp>
      <p:sp>
        <p:nvSpPr>
          <p:cNvPr id="3081" name="TextBox 9"/>
          <p:cNvSpPr txBox="1">
            <a:spLocks noChangeArrowheads="1"/>
          </p:cNvSpPr>
          <p:nvPr/>
        </p:nvSpPr>
        <p:spPr bwMode="auto">
          <a:xfrm>
            <a:off x="8040688" y="3244850"/>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1</a:t>
            </a:r>
          </a:p>
        </p:txBody>
      </p:sp>
      <p:sp>
        <p:nvSpPr>
          <p:cNvPr id="3082" name="TextBox 10"/>
          <p:cNvSpPr txBox="1">
            <a:spLocks noChangeArrowheads="1"/>
          </p:cNvSpPr>
          <p:nvPr/>
        </p:nvSpPr>
        <p:spPr bwMode="auto">
          <a:xfrm>
            <a:off x="2811463" y="4378325"/>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3</a:t>
            </a:r>
          </a:p>
        </p:txBody>
      </p:sp>
      <p:sp>
        <p:nvSpPr>
          <p:cNvPr id="3083" name="TextBox 11"/>
          <p:cNvSpPr txBox="1">
            <a:spLocks noChangeArrowheads="1"/>
          </p:cNvSpPr>
          <p:nvPr/>
        </p:nvSpPr>
        <p:spPr bwMode="auto">
          <a:xfrm>
            <a:off x="5546725" y="4202113"/>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4</a:t>
            </a:r>
          </a:p>
        </p:txBody>
      </p:sp>
      <p:sp>
        <p:nvSpPr>
          <p:cNvPr id="3084" name="TextBox 12"/>
          <p:cNvSpPr txBox="1">
            <a:spLocks noChangeArrowheads="1"/>
          </p:cNvSpPr>
          <p:nvPr/>
        </p:nvSpPr>
        <p:spPr bwMode="auto">
          <a:xfrm>
            <a:off x="1447800" y="3124200"/>
            <a:ext cx="587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dirty="0" err="1"/>
              <a:t>hilus</a:t>
            </a:r>
            <a:endParaRPr lang="en-US" sz="1600" b="1" dirty="0"/>
          </a:p>
        </p:txBody>
      </p:sp>
      <p:cxnSp>
        <p:nvCxnSpPr>
          <p:cNvPr id="15" name="Straight Arrow Connector 14"/>
          <p:cNvCxnSpPr/>
          <p:nvPr/>
        </p:nvCxnSpPr>
        <p:spPr>
          <a:xfrm>
            <a:off x="1687513" y="2555875"/>
            <a:ext cx="163512"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687513" y="2555875"/>
            <a:ext cx="415925" cy="3937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87" name="TextBox 18"/>
          <p:cNvSpPr txBox="1">
            <a:spLocks noChangeArrowheads="1"/>
          </p:cNvSpPr>
          <p:nvPr/>
        </p:nvSpPr>
        <p:spPr bwMode="auto">
          <a:xfrm>
            <a:off x="1447800" y="2308225"/>
            <a:ext cx="3984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ep</a:t>
            </a:r>
          </a:p>
        </p:txBody>
      </p:sp>
      <p:sp>
        <p:nvSpPr>
          <p:cNvPr id="3088" name="TextBox 19"/>
          <p:cNvSpPr txBox="1">
            <a:spLocks noChangeArrowheads="1"/>
          </p:cNvSpPr>
          <p:nvPr/>
        </p:nvSpPr>
        <p:spPr bwMode="auto">
          <a:xfrm>
            <a:off x="2767013" y="2024063"/>
            <a:ext cx="3571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2°</a:t>
            </a:r>
          </a:p>
        </p:txBody>
      </p:sp>
      <p:sp>
        <p:nvSpPr>
          <p:cNvPr id="3089" name="TextBox 28"/>
          <p:cNvSpPr txBox="1">
            <a:spLocks noChangeArrowheads="1"/>
          </p:cNvSpPr>
          <p:nvPr/>
        </p:nvSpPr>
        <p:spPr bwMode="auto">
          <a:xfrm>
            <a:off x="3581400" y="4953000"/>
            <a:ext cx="733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atretic</a:t>
            </a:r>
          </a:p>
        </p:txBody>
      </p:sp>
      <p:sp>
        <p:nvSpPr>
          <p:cNvPr id="3090" name="TextBox 29"/>
          <p:cNvSpPr txBox="1">
            <a:spLocks noChangeArrowheads="1"/>
          </p:cNvSpPr>
          <p:nvPr/>
        </p:nvSpPr>
        <p:spPr bwMode="auto">
          <a:xfrm>
            <a:off x="304800" y="4689475"/>
            <a:ext cx="1976438"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pyknotic (dying) cells</a:t>
            </a:r>
          </a:p>
        </p:txBody>
      </p:sp>
      <p:sp>
        <p:nvSpPr>
          <p:cNvPr id="31" name="Rectangle 30"/>
          <p:cNvSpPr/>
          <p:nvPr/>
        </p:nvSpPr>
        <p:spPr>
          <a:xfrm>
            <a:off x="4191000" y="5486400"/>
            <a:ext cx="3048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3" name="Straight Arrow Connector 32"/>
          <p:cNvCxnSpPr/>
          <p:nvPr/>
        </p:nvCxnSpPr>
        <p:spPr>
          <a:xfrm flipH="1" flipV="1">
            <a:off x="2743200" y="5486400"/>
            <a:ext cx="1447800" cy="1143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12"/>
          <p:cNvSpPr txBox="1">
            <a:spLocks noChangeArrowheads="1"/>
          </p:cNvSpPr>
          <p:nvPr/>
        </p:nvSpPr>
        <p:spPr bwMode="auto">
          <a:xfrm>
            <a:off x="228600" y="3124200"/>
            <a:ext cx="7441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400" b="1" dirty="0" smtClean="0"/>
              <a:t>ovarian</a:t>
            </a:r>
          </a:p>
          <a:p>
            <a:pPr algn="ctr" eaLnBrk="1" hangingPunct="1"/>
            <a:r>
              <a:rPr lang="en-US" sz="1400" b="1" dirty="0" smtClean="0"/>
              <a:t>artery</a:t>
            </a:r>
            <a:endParaRPr lang="en-US" sz="14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3"/>
              </a:rPr>
              <a:t>Slide 69: Ovary &amp; Oviduct</a:t>
            </a:r>
            <a:endParaRPr lang="en-US" dirty="0" smtClean="0"/>
          </a:p>
        </p:txBody>
      </p:sp>
      <p:pic>
        <p:nvPicPr>
          <p:cNvPr id="4099" name="Snagit_PPTE229"/>
          <p:cNvPicPr>
            <a:picLocks noChangeAspect="1"/>
          </p:cNvPicPr>
          <p:nvPr/>
        </p:nvPicPr>
        <p:blipFill>
          <a:blip r:embed="rId4">
            <a:extLst>
              <a:ext uri="{28A0092B-C50C-407E-A947-70E740481C1C}">
                <a14:useLocalDpi xmlns:a14="http://schemas.microsoft.com/office/drawing/2010/main" val="0"/>
              </a:ext>
            </a:extLst>
          </a:blip>
          <a:srcRect t="14255"/>
          <a:stretch>
            <a:fillRect/>
          </a:stretch>
        </p:blipFill>
        <p:spPr bwMode="auto">
          <a:xfrm>
            <a:off x="0" y="993775"/>
            <a:ext cx="9144000" cy="584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2"/>
          <p:cNvSpPr txBox="1">
            <a:spLocks noChangeArrowheads="1"/>
          </p:cNvSpPr>
          <p:nvPr/>
        </p:nvSpPr>
        <p:spPr bwMode="auto">
          <a:xfrm>
            <a:off x="185738" y="1020763"/>
            <a:ext cx="3016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1</a:t>
            </a:r>
          </a:p>
        </p:txBody>
      </p:sp>
      <p:sp>
        <p:nvSpPr>
          <p:cNvPr id="4101" name="TextBox 4"/>
          <p:cNvSpPr txBox="1">
            <a:spLocks noChangeArrowheads="1"/>
          </p:cNvSpPr>
          <p:nvPr/>
        </p:nvSpPr>
        <p:spPr bwMode="auto">
          <a:xfrm>
            <a:off x="4876800" y="1025525"/>
            <a:ext cx="3016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2</a:t>
            </a:r>
          </a:p>
        </p:txBody>
      </p:sp>
      <p:sp>
        <p:nvSpPr>
          <p:cNvPr id="4102" name="TextBox 5"/>
          <p:cNvSpPr txBox="1">
            <a:spLocks noChangeArrowheads="1"/>
          </p:cNvSpPr>
          <p:nvPr/>
        </p:nvSpPr>
        <p:spPr bwMode="auto">
          <a:xfrm>
            <a:off x="185738" y="3959225"/>
            <a:ext cx="3016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3</a:t>
            </a:r>
          </a:p>
        </p:txBody>
      </p:sp>
      <p:sp>
        <p:nvSpPr>
          <p:cNvPr id="4103" name="TextBox 6"/>
          <p:cNvSpPr txBox="1">
            <a:spLocks noChangeArrowheads="1"/>
          </p:cNvSpPr>
          <p:nvPr/>
        </p:nvSpPr>
        <p:spPr bwMode="auto">
          <a:xfrm>
            <a:off x="4887913" y="3940175"/>
            <a:ext cx="3016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4</a:t>
            </a:r>
          </a:p>
        </p:txBody>
      </p:sp>
      <p:sp>
        <p:nvSpPr>
          <p:cNvPr id="8" name="TextBox 7"/>
          <p:cNvSpPr txBox="1"/>
          <p:nvPr/>
        </p:nvSpPr>
        <p:spPr>
          <a:xfrm>
            <a:off x="903288" y="2081213"/>
            <a:ext cx="358775" cy="338137"/>
          </a:xfrm>
          <a:prstGeom prst="rect">
            <a:avLst/>
          </a:prstGeom>
          <a:noFill/>
        </p:spPr>
        <p:txBody>
          <a:bodyPr wrap="none">
            <a:spAutoFit/>
          </a:bodyPr>
          <a:lstStyle/>
          <a:p>
            <a:pPr fontAlgn="auto">
              <a:spcBef>
                <a:spcPts val="0"/>
              </a:spcBef>
              <a:spcAft>
                <a:spcPts val="0"/>
              </a:spcAft>
              <a:defRPr/>
            </a:pPr>
            <a:r>
              <a:rPr lang="en-US" sz="1600" b="1" dirty="0">
                <a:solidFill>
                  <a:schemeClr val="bg1"/>
                </a:solidFill>
                <a:effectLst>
                  <a:outerShdw blurRad="38100" dist="38100" dir="2700000" algn="tl">
                    <a:srgbClr val="000000">
                      <a:alpha val="43137"/>
                    </a:srgbClr>
                  </a:outerShdw>
                </a:effectLst>
                <a:latin typeface="+mn-lt"/>
                <a:cs typeface="+mn-cs"/>
              </a:rPr>
              <a:t>1°</a:t>
            </a:r>
          </a:p>
        </p:txBody>
      </p:sp>
      <p:sp>
        <p:nvSpPr>
          <p:cNvPr id="4105" name="TextBox 8"/>
          <p:cNvSpPr txBox="1">
            <a:spLocks noChangeArrowheads="1"/>
          </p:cNvSpPr>
          <p:nvPr/>
        </p:nvSpPr>
        <p:spPr bwMode="auto">
          <a:xfrm>
            <a:off x="3336925" y="2701925"/>
            <a:ext cx="295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p</a:t>
            </a:r>
          </a:p>
        </p:txBody>
      </p:sp>
      <p:sp>
        <p:nvSpPr>
          <p:cNvPr id="4106" name="TextBox 9"/>
          <p:cNvSpPr txBox="1">
            <a:spLocks noChangeArrowheads="1"/>
          </p:cNvSpPr>
          <p:nvPr/>
        </p:nvSpPr>
        <p:spPr bwMode="auto">
          <a:xfrm>
            <a:off x="2600325" y="1524000"/>
            <a:ext cx="295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p</a:t>
            </a:r>
          </a:p>
        </p:txBody>
      </p:sp>
      <p:sp>
        <p:nvSpPr>
          <p:cNvPr id="4107" name="TextBox 10"/>
          <p:cNvSpPr txBox="1">
            <a:spLocks noChangeArrowheads="1"/>
          </p:cNvSpPr>
          <p:nvPr/>
        </p:nvSpPr>
        <p:spPr bwMode="auto">
          <a:xfrm>
            <a:off x="3124200" y="2176463"/>
            <a:ext cx="295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p</a:t>
            </a:r>
          </a:p>
        </p:txBody>
      </p:sp>
      <p:sp>
        <p:nvSpPr>
          <p:cNvPr id="12" name="TextBox 11"/>
          <p:cNvSpPr txBox="1"/>
          <p:nvPr/>
        </p:nvSpPr>
        <p:spPr>
          <a:xfrm>
            <a:off x="2219325" y="3387725"/>
            <a:ext cx="360363" cy="338138"/>
          </a:xfrm>
          <a:prstGeom prst="rect">
            <a:avLst/>
          </a:prstGeom>
          <a:noFill/>
        </p:spPr>
        <p:txBody>
          <a:bodyPr wrap="none">
            <a:spAutoFit/>
          </a:bodyPr>
          <a:lstStyle/>
          <a:p>
            <a:pPr fontAlgn="auto">
              <a:spcBef>
                <a:spcPts val="0"/>
              </a:spcBef>
              <a:spcAft>
                <a:spcPts val="0"/>
              </a:spcAft>
              <a:defRPr/>
            </a:pPr>
            <a:r>
              <a:rPr lang="en-US" sz="1600" b="1" dirty="0">
                <a:effectLst>
                  <a:outerShdw blurRad="38100" dist="38100" dir="2700000" algn="tl">
                    <a:srgbClr val="000000">
                      <a:alpha val="43137"/>
                    </a:srgbClr>
                  </a:outerShdw>
                </a:effectLst>
                <a:latin typeface="+mn-lt"/>
                <a:cs typeface="+mn-cs"/>
              </a:rPr>
              <a:t>1°</a:t>
            </a:r>
          </a:p>
        </p:txBody>
      </p:sp>
      <p:sp>
        <p:nvSpPr>
          <p:cNvPr id="13" name="TextBox 12"/>
          <p:cNvSpPr txBox="1"/>
          <p:nvPr/>
        </p:nvSpPr>
        <p:spPr>
          <a:xfrm>
            <a:off x="6373813" y="2244725"/>
            <a:ext cx="320675" cy="368300"/>
          </a:xfrm>
          <a:prstGeom prst="rect">
            <a:avLst/>
          </a:prstGeom>
          <a:noFill/>
        </p:spPr>
        <p:txBody>
          <a:bodyPr wrap="none">
            <a:spAutoFit/>
          </a:bodyPr>
          <a:lstStyle/>
          <a:p>
            <a:pPr fontAlgn="auto">
              <a:spcBef>
                <a:spcPts val="0"/>
              </a:spcBef>
              <a:spcAft>
                <a:spcPts val="0"/>
              </a:spcAft>
              <a:defRPr/>
            </a:pPr>
            <a:r>
              <a:rPr lang="en-US" b="1" dirty="0" err="1">
                <a:solidFill>
                  <a:schemeClr val="bg1"/>
                </a:solidFill>
                <a:effectLst>
                  <a:outerShdw blurRad="38100" dist="38100" dir="2700000" algn="tl">
                    <a:srgbClr val="000000">
                      <a:alpha val="43137"/>
                    </a:srgbClr>
                  </a:outerShdw>
                </a:effectLst>
                <a:latin typeface="+mn-lt"/>
                <a:cs typeface="+mn-cs"/>
              </a:rPr>
              <a:t>ti</a:t>
            </a:r>
            <a:endParaRPr lang="en-US" b="1" dirty="0">
              <a:solidFill>
                <a:schemeClr val="bg1"/>
              </a:solidFill>
              <a:effectLst>
                <a:outerShdw blurRad="38100" dist="38100" dir="2700000" algn="tl">
                  <a:srgbClr val="000000">
                    <a:alpha val="43137"/>
                  </a:srgbClr>
                </a:outerShdw>
              </a:effectLst>
              <a:latin typeface="+mn-lt"/>
              <a:cs typeface="+mn-cs"/>
            </a:endParaRPr>
          </a:p>
        </p:txBody>
      </p:sp>
      <p:sp>
        <p:nvSpPr>
          <p:cNvPr id="14" name="TextBox 13"/>
          <p:cNvSpPr txBox="1"/>
          <p:nvPr/>
        </p:nvSpPr>
        <p:spPr>
          <a:xfrm>
            <a:off x="6765925" y="1676400"/>
            <a:ext cx="377825" cy="369888"/>
          </a:xfrm>
          <a:prstGeom prst="rect">
            <a:avLst/>
          </a:prstGeom>
          <a:noFill/>
        </p:spPr>
        <p:txBody>
          <a:bodyPr wrap="none">
            <a:spAutoFit/>
          </a:bodyPr>
          <a:lstStyle/>
          <a:p>
            <a:pPr fontAlgn="auto">
              <a:spcBef>
                <a:spcPts val="0"/>
              </a:spcBef>
              <a:spcAft>
                <a:spcPts val="0"/>
              </a:spcAft>
              <a:defRPr/>
            </a:pPr>
            <a:r>
              <a:rPr lang="en-US" b="1" dirty="0" err="1">
                <a:solidFill>
                  <a:schemeClr val="bg1"/>
                </a:solidFill>
                <a:effectLst>
                  <a:outerShdw blurRad="38100" dist="38100" dir="2700000" algn="tl">
                    <a:srgbClr val="000000">
                      <a:alpha val="43137"/>
                    </a:srgbClr>
                  </a:outerShdw>
                </a:effectLst>
                <a:latin typeface="+mn-lt"/>
                <a:cs typeface="+mn-cs"/>
              </a:rPr>
              <a:t>te</a:t>
            </a:r>
            <a:endParaRPr lang="en-US" b="1" dirty="0">
              <a:solidFill>
                <a:schemeClr val="bg1"/>
              </a:solidFill>
              <a:effectLst>
                <a:outerShdw blurRad="38100" dist="38100" dir="2700000" algn="tl">
                  <a:srgbClr val="000000">
                    <a:alpha val="43137"/>
                  </a:srgbClr>
                </a:outerShdw>
              </a:effectLst>
              <a:latin typeface="+mn-lt"/>
              <a:cs typeface="+mn-cs"/>
            </a:endParaRPr>
          </a:p>
        </p:txBody>
      </p:sp>
      <p:sp>
        <p:nvSpPr>
          <p:cNvPr id="15" name="TextBox 14"/>
          <p:cNvSpPr txBox="1"/>
          <p:nvPr/>
        </p:nvSpPr>
        <p:spPr>
          <a:xfrm>
            <a:off x="5878513" y="3017838"/>
            <a:ext cx="376237" cy="369887"/>
          </a:xfrm>
          <a:prstGeom prst="rect">
            <a:avLst/>
          </a:prstGeom>
          <a:noFill/>
        </p:spPr>
        <p:txBody>
          <a:bodyPr wrap="none">
            <a:spAutoFit/>
          </a:bodyPr>
          <a:lstStyle/>
          <a:p>
            <a:pPr fontAlgn="auto">
              <a:spcBef>
                <a:spcPts val="0"/>
              </a:spcBef>
              <a:spcAft>
                <a:spcPts val="0"/>
              </a:spcAft>
              <a:defRPr/>
            </a:pPr>
            <a:r>
              <a:rPr lang="en-US" b="1" dirty="0">
                <a:solidFill>
                  <a:schemeClr val="bg1"/>
                </a:solidFill>
                <a:effectLst>
                  <a:outerShdw blurRad="38100" dist="38100" dir="2700000" algn="tl">
                    <a:srgbClr val="000000">
                      <a:alpha val="43137"/>
                    </a:srgbClr>
                  </a:outerShdw>
                </a:effectLst>
                <a:latin typeface="+mn-lt"/>
                <a:cs typeface="+mn-cs"/>
              </a:rPr>
              <a:t>gr</a:t>
            </a:r>
          </a:p>
        </p:txBody>
      </p:sp>
      <p:sp>
        <p:nvSpPr>
          <p:cNvPr id="4112" name="TextBox 15"/>
          <p:cNvSpPr txBox="1">
            <a:spLocks noChangeArrowheads="1"/>
          </p:cNvSpPr>
          <p:nvPr/>
        </p:nvSpPr>
        <p:spPr bwMode="auto">
          <a:xfrm>
            <a:off x="1752600" y="4081463"/>
            <a:ext cx="1412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corpus luteum</a:t>
            </a:r>
          </a:p>
        </p:txBody>
      </p:sp>
      <p:sp>
        <p:nvSpPr>
          <p:cNvPr id="4113" name="TextBox 16"/>
          <p:cNvSpPr txBox="1">
            <a:spLocks noChangeArrowheads="1"/>
          </p:cNvSpPr>
          <p:nvPr/>
        </p:nvSpPr>
        <p:spPr bwMode="auto">
          <a:xfrm>
            <a:off x="6207125" y="4919663"/>
            <a:ext cx="1493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corpus albicans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3"/>
              </a:rPr>
              <a:t>Slide 68: Ovary</a:t>
            </a:r>
            <a:endParaRPr lang="en-US" dirty="0" smtClean="0"/>
          </a:p>
        </p:txBody>
      </p:sp>
      <p:pic>
        <p:nvPicPr>
          <p:cNvPr id="5123" name="Snagit_PPTC1A4"/>
          <p:cNvPicPr>
            <a:picLocks noChangeAspect="1"/>
          </p:cNvPicPr>
          <p:nvPr/>
        </p:nvPicPr>
        <p:blipFill>
          <a:blip r:embed="rId4">
            <a:extLst>
              <a:ext uri="{28A0092B-C50C-407E-A947-70E740481C1C}">
                <a14:useLocalDpi xmlns:a14="http://schemas.microsoft.com/office/drawing/2010/main" val="0"/>
              </a:ext>
            </a:extLst>
          </a:blip>
          <a:srcRect t="11066"/>
          <a:stretch>
            <a:fillRect/>
          </a:stretch>
        </p:blipFill>
        <p:spPr bwMode="auto">
          <a:xfrm>
            <a:off x="0" y="777875"/>
            <a:ext cx="9144000" cy="605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2"/>
          <p:cNvSpPr txBox="1">
            <a:spLocks noChangeArrowheads="1"/>
          </p:cNvSpPr>
          <p:nvPr/>
        </p:nvSpPr>
        <p:spPr bwMode="auto">
          <a:xfrm>
            <a:off x="1371600" y="4343400"/>
            <a:ext cx="3571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1°</a:t>
            </a:r>
          </a:p>
        </p:txBody>
      </p:sp>
      <p:sp>
        <p:nvSpPr>
          <p:cNvPr id="5125" name="TextBox 4"/>
          <p:cNvSpPr txBox="1">
            <a:spLocks noChangeArrowheads="1"/>
          </p:cNvSpPr>
          <p:nvPr/>
        </p:nvSpPr>
        <p:spPr bwMode="auto">
          <a:xfrm>
            <a:off x="2533650" y="4876800"/>
            <a:ext cx="295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dirty="0"/>
              <a:t>p</a:t>
            </a:r>
          </a:p>
        </p:txBody>
      </p:sp>
      <p:sp>
        <p:nvSpPr>
          <p:cNvPr id="5126" name="TextBox 6"/>
          <p:cNvSpPr txBox="1">
            <a:spLocks noChangeArrowheads="1"/>
          </p:cNvSpPr>
          <p:nvPr/>
        </p:nvSpPr>
        <p:spPr bwMode="auto">
          <a:xfrm>
            <a:off x="5029200" y="1905000"/>
            <a:ext cx="1036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2°(atretic)</a:t>
            </a:r>
          </a:p>
        </p:txBody>
      </p:sp>
      <p:sp>
        <p:nvSpPr>
          <p:cNvPr id="5127" name="TextBox 7"/>
          <p:cNvSpPr txBox="1">
            <a:spLocks noChangeArrowheads="1"/>
          </p:cNvSpPr>
          <p:nvPr/>
        </p:nvSpPr>
        <p:spPr bwMode="auto">
          <a:xfrm>
            <a:off x="5715000" y="4343400"/>
            <a:ext cx="358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2°</a:t>
            </a:r>
          </a:p>
        </p:txBody>
      </p:sp>
      <p:sp>
        <p:nvSpPr>
          <p:cNvPr id="5128" name="TextBox 8"/>
          <p:cNvSpPr txBox="1">
            <a:spLocks noChangeArrowheads="1"/>
          </p:cNvSpPr>
          <p:nvPr/>
        </p:nvSpPr>
        <p:spPr bwMode="auto">
          <a:xfrm>
            <a:off x="7343775" y="2667000"/>
            <a:ext cx="8858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1° and p</a:t>
            </a:r>
          </a:p>
        </p:txBody>
      </p:sp>
      <p:sp>
        <p:nvSpPr>
          <p:cNvPr id="5129" name="TextBox 9"/>
          <p:cNvSpPr txBox="1">
            <a:spLocks noChangeArrowheads="1"/>
          </p:cNvSpPr>
          <p:nvPr/>
        </p:nvSpPr>
        <p:spPr bwMode="auto">
          <a:xfrm>
            <a:off x="5029200" y="4876800"/>
            <a:ext cx="371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ca</a:t>
            </a:r>
          </a:p>
        </p:txBody>
      </p:sp>
      <p:sp>
        <p:nvSpPr>
          <p:cNvPr id="5130" name="TextBox 10"/>
          <p:cNvSpPr txBox="1">
            <a:spLocks noChangeArrowheads="1"/>
          </p:cNvSpPr>
          <p:nvPr/>
        </p:nvSpPr>
        <p:spPr bwMode="auto">
          <a:xfrm>
            <a:off x="5181600" y="5376863"/>
            <a:ext cx="371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ca</a:t>
            </a:r>
          </a:p>
        </p:txBody>
      </p:sp>
      <p:sp>
        <p:nvSpPr>
          <p:cNvPr id="5131" name="TextBox 11"/>
          <p:cNvSpPr txBox="1">
            <a:spLocks noChangeArrowheads="1"/>
          </p:cNvSpPr>
          <p:nvPr/>
        </p:nvSpPr>
        <p:spPr bwMode="auto">
          <a:xfrm>
            <a:off x="5334000" y="5986463"/>
            <a:ext cx="371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ca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3"/>
              </a:rPr>
              <a:t>Slide 68: Ovary</a:t>
            </a:r>
            <a:endParaRPr lang="en-US" dirty="0" smtClean="0"/>
          </a:p>
        </p:txBody>
      </p:sp>
      <p:pic>
        <p:nvPicPr>
          <p:cNvPr id="6147" name="Snagit_PPT2F93"/>
          <p:cNvPicPr>
            <a:picLocks noChangeAspect="1"/>
          </p:cNvPicPr>
          <p:nvPr/>
        </p:nvPicPr>
        <p:blipFill>
          <a:blip r:embed="rId4">
            <a:extLst>
              <a:ext uri="{28A0092B-C50C-407E-A947-70E740481C1C}">
                <a14:useLocalDpi xmlns:a14="http://schemas.microsoft.com/office/drawing/2010/main" val="0"/>
              </a:ext>
            </a:extLst>
          </a:blip>
          <a:srcRect t="10226"/>
          <a:stretch>
            <a:fillRect/>
          </a:stretch>
        </p:blipFill>
        <p:spPr bwMode="auto">
          <a:xfrm>
            <a:off x="0" y="720725"/>
            <a:ext cx="9144000" cy="611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1"/>
          <p:cNvSpPr txBox="1">
            <a:spLocks noChangeArrowheads="1"/>
          </p:cNvSpPr>
          <p:nvPr/>
        </p:nvSpPr>
        <p:spPr bwMode="auto">
          <a:xfrm>
            <a:off x="3657600" y="2895600"/>
            <a:ext cx="35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gr</a:t>
            </a:r>
          </a:p>
        </p:txBody>
      </p:sp>
      <p:sp>
        <p:nvSpPr>
          <p:cNvPr id="6149" name="TextBox 4"/>
          <p:cNvSpPr txBox="1">
            <a:spLocks noChangeArrowheads="1"/>
          </p:cNvSpPr>
          <p:nvPr/>
        </p:nvSpPr>
        <p:spPr bwMode="auto">
          <a:xfrm>
            <a:off x="4292600" y="3744913"/>
            <a:ext cx="304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ti</a:t>
            </a:r>
          </a:p>
        </p:txBody>
      </p:sp>
      <p:sp>
        <p:nvSpPr>
          <p:cNvPr id="6150" name="TextBox 5"/>
          <p:cNvSpPr txBox="1">
            <a:spLocks noChangeArrowheads="1"/>
          </p:cNvSpPr>
          <p:nvPr/>
        </p:nvSpPr>
        <p:spPr bwMode="auto">
          <a:xfrm>
            <a:off x="5181600" y="3810000"/>
            <a:ext cx="35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te</a:t>
            </a:r>
          </a:p>
        </p:txBody>
      </p:sp>
      <p:sp>
        <p:nvSpPr>
          <p:cNvPr id="6151" name="TextBox 6"/>
          <p:cNvSpPr txBox="1">
            <a:spLocks noChangeArrowheads="1"/>
          </p:cNvSpPr>
          <p:nvPr/>
        </p:nvSpPr>
        <p:spPr bwMode="auto">
          <a:xfrm>
            <a:off x="3733800" y="5943600"/>
            <a:ext cx="923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b="1"/>
              <a:t>corpus</a:t>
            </a:r>
          </a:p>
          <a:p>
            <a:pPr algn="ctr" eaLnBrk="1" hangingPunct="1"/>
            <a:r>
              <a:rPr lang="en-US" sz="1600" b="1"/>
              <a:t>alibicans</a:t>
            </a:r>
          </a:p>
        </p:txBody>
      </p:sp>
      <p:sp>
        <p:nvSpPr>
          <p:cNvPr id="6152" name="TextBox 7"/>
          <p:cNvSpPr txBox="1">
            <a:spLocks noChangeArrowheads="1"/>
          </p:cNvSpPr>
          <p:nvPr/>
        </p:nvSpPr>
        <p:spPr bwMode="auto">
          <a:xfrm>
            <a:off x="7239000" y="4083050"/>
            <a:ext cx="3502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dirty="0" err="1" smtClean="0"/>
              <a:t>af</a:t>
            </a:r>
            <a:endParaRPr lang="en-US" sz="1600" b="1" dirty="0"/>
          </a:p>
        </p:txBody>
      </p:sp>
      <p:sp>
        <p:nvSpPr>
          <p:cNvPr id="9" name="TextBox 7"/>
          <p:cNvSpPr txBox="1">
            <a:spLocks noChangeArrowheads="1"/>
          </p:cNvSpPr>
          <p:nvPr/>
        </p:nvSpPr>
        <p:spPr bwMode="auto">
          <a:xfrm>
            <a:off x="1676400" y="2555875"/>
            <a:ext cx="370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dirty="0"/>
              <a:t>2</a:t>
            </a:r>
            <a:r>
              <a:rPr lang="en-US" sz="1600" b="1" dirty="0" smtClean="0"/>
              <a:t>°</a:t>
            </a:r>
            <a:endParaRPr lang="en-US" sz="16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
            <a:ext cx="8229600" cy="425068"/>
          </a:xfrm>
        </p:spPr>
        <p:txBody>
          <a:bodyPr rtlCol="0">
            <a:normAutofit fontScale="90000"/>
          </a:bodyPr>
          <a:lstStyle/>
          <a:p>
            <a:pPr eaLnBrk="1" fontAlgn="auto" hangingPunct="1">
              <a:spcAft>
                <a:spcPts val="0"/>
              </a:spcAft>
              <a:defRPr/>
            </a:pPr>
            <a:r>
              <a:rPr lang="en-US" b="1" dirty="0" smtClean="0"/>
              <a:t>Slide 47: corpus </a:t>
            </a:r>
            <a:r>
              <a:rPr lang="en-US" b="1" dirty="0" err="1" smtClean="0"/>
              <a:t>luteum</a:t>
            </a:r>
            <a:endParaRPr lang="en-US" b="1" dirty="0" smtClean="0"/>
          </a:p>
        </p:txBody>
      </p:sp>
      <p:pic>
        <p:nvPicPr>
          <p:cNvPr id="7171" name="Snagit_PPTBBAD"/>
          <p:cNvPicPr>
            <a:picLocks noChangeAspect="1"/>
          </p:cNvPicPr>
          <p:nvPr/>
        </p:nvPicPr>
        <p:blipFill>
          <a:blip r:embed="rId3">
            <a:extLst>
              <a:ext uri="{28A0092B-C50C-407E-A947-70E740481C1C}">
                <a14:useLocalDpi xmlns:a14="http://schemas.microsoft.com/office/drawing/2010/main" val="0"/>
              </a:ext>
            </a:extLst>
          </a:blip>
          <a:srcRect t="10226"/>
          <a:stretch>
            <a:fillRect/>
          </a:stretch>
        </p:blipFill>
        <p:spPr bwMode="auto">
          <a:xfrm>
            <a:off x="0" y="720725"/>
            <a:ext cx="9144000" cy="611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2"/>
          <p:cNvSpPr txBox="1">
            <a:spLocks noChangeArrowheads="1"/>
          </p:cNvSpPr>
          <p:nvPr/>
        </p:nvSpPr>
        <p:spPr bwMode="auto">
          <a:xfrm rot="-2637848">
            <a:off x="1697038" y="2068513"/>
            <a:ext cx="1316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theca lutein</a:t>
            </a:r>
          </a:p>
        </p:txBody>
      </p:sp>
      <p:sp>
        <p:nvSpPr>
          <p:cNvPr id="7173" name="TextBox 4"/>
          <p:cNvSpPr txBox="1">
            <a:spLocks noChangeArrowheads="1"/>
          </p:cNvSpPr>
          <p:nvPr/>
        </p:nvSpPr>
        <p:spPr bwMode="auto">
          <a:xfrm>
            <a:off x="4876800" y="3581400"/>
            <a:ext cx="1720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granulosa lutein</a:t>
            </a:r>
          </a:p>
        </p:txBody>
      </p:sp>
      <p:sp>
        <p:nvSpPr>
          <p:cNvPr id="6" name="TextBox 5"/>
          <p:cNvSpPr txBox="1"/>
          <p:nvPr/>
        </p:nvSpPr>
        <p:spPr>
          <a:xfrm>
            <a:off x="2295824" y="425068"/>
            <a:ext cx="4467441" cy="338554"/>
          </a:xfrm>
          <a:prstGeom prst="rect">
            <a:avLst/>
          </a:prstGeom>
          <a:noFill/>
        </p:spPr>
        <p:txBody>
          <a:bodyPr wrap="none" rtlCol="0">
            <a:spAutoFit/>
          </a:bodyPr>
          <a:lstStyle/>
          <a:p>
            <a:pPr algn="ctr"/>
            <a:r>
              <a:rPr lang="en-US" sz="1600" i="1" dirty="0" smtClean="0"/>
              <a:t>(see also </a:t>
            </a:r>
            <a:r>
              <a:rPr lang="en-US" sz="1600" i="1" dirty="0" err="1" smtClean="0"/>
              <a:t>UMich</a:t>
            </a:r>
            <a:r>
              <a:rPr lang="en-US" sz="1600" i="1" dirty="0" smtClean="0"/>
              <a:t> slide 236a: </a:t>
            </a:r>
            <a:r>
              <a:rPr lang="en-US" sz="1600" i="1" dirty="0">
                <a:hlinkClick r:id="rId4"/>
              </a:rPr>
              <a:t>WebScope</a:t>
            </a:r>
            <a:r>
              <a:rPr lang="en-US" sz="1600" i="1" dirty="0"/>
              <a:t> </a:t>
            </a:r>
            <a:r>
              <a:rPr lang="en-US" sz="1600" i="1" dirty="0" smtClean="0">
                <a:hlinkClick r:id="rId5"/>
              </a:rPr>
              <a:t>ImageScope</a:t>
            </a:r>
            <a:r>
              <a:rPr lang="en-US" sz="1600" i="1" dirty="0" smtClean="0"/>
              <a:t>)</a:t>
            </a:r>
            <a:endParaRPr lang="en-US" sz="1600" i="1" dirty="0"/>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398" t="34925" r="3853" b="1579"/>
          <a:stretch/>
        </p:blipFill>
        <p:spPr bwMode="auto">
          <a:xfrm>
            <a:off x="5836376" y="763622"/>
            <a:ext cx="3175439" cy="2360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a:stCxn id="7172" idx="2"/>
          </p:cNvCxnSpPr>
          <p:nvPr/>
        </p:nvCxnSpPr>
        <p:spPr>
          <a:xfrm flipV="1">
            <a:off x="2483446" y="1905000"/>
            <a:ext cx="3352930" cy="4815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8461" t="28622" r="2849" b="4184"/>
          <a:stretch/>
        </p:blipFill>
        <p:spPr bwMode="auto">
          <a:xfrm>
            <a:off x="-1" y="3581400"/>
            <a:ext cx="3906221" cy="3254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a:stCxn id="7173" idx="1"/>
          </p:cNvCxnSpPr>
          <p:nvPr/>
        </p:nvCxnSpPr>
        <p:spPr>
          <a:xfrm flipH="1">
            <a:off x="3906220" y="3766344"/>
            <a:ext cx="970580" cy="3484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4000" dirty="0" smtClean="0">
                <a:hlinkClick r:id="rId2"/>
              </a:rPr>
              <a:t>Extra slide </a:t>
            </a:r>
            <a:r>
              <a:rPr lang="en-US" sz="4000" dirty="0" err="1" smtClean="0">
                <a:hlinkClick r:id="rId2"/>
              </a:rPr>
              <a:t>UMich</a:t>
            </a:r>
            <a:r>
              <a:rPr lang="en-US" sz="4000" dirty="0" smtClean="0">
                <a:hlinkClick r:id="rId2"/>
              </a:rPr>
              <a:t> 236a: corpus luteum</a:t>
            </a:r>
            <a:endParaRPr lang="en-US" sz="40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28" t="17174" r="2233" b="6334"/>
          <a:stretch/>
        </p:blipFill>
        <p:spPr bwMode="auto">
          <a:xfrm>
            <a:off x="0" y="776150"/>
            <a:ext cx="7109927" cy="4827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5604054"/>
            <a:ext cx="9144000" cy="1277273"/>
          </a:xfrm>
          <a:prstGeom prst="rect">
            <a:avLst/>
          </a:prstGeom>
          <a:noFill/>
        </p:spPr>
        <p:txBody>
          <a:bodyPr wrap="square" rtlCol="0">
            <a:spAutoFit/>
          </a:bodyPr>
          <a:lstStyle/>
          <a:p>
            <a:r>
              <a:rPr lang="en-US" sz="1100" b="1" dirty="0"/>
              <a:t>Corpus Luteum:</a:t>
            </a:r>
            <a:r>
              <a:rPr lang="en-US" sz="1100" dirty="0"/>
              <a:t> After ovulation, the follicle which housed the ovum collapses and becomes highly </a:t>
            </a:r>
            <a:r>
              <a:rPr lang="en-US" sz="1100" dirty="0" err="1"/>
              <a:t>infolded</a:t>
            </a:r>
            <a:r>
              <a:rPr lang="en-US" sz="1100" dirty="0"/>
              <a:t> and invaded by vessels, forming the </a:t>
            </a:r>
            <a:r>
              <a:rPr lang="en-US" sz="1100" u="sng" dirty="0"/>
              <a:t>corpus luteum</a:t>
            </a:r>
            <a:r>
              <a:rPr lang="en-US" sz="1100" dirty="0"/>
              <a:t> </a:t>
            </a:r>
            <a:r>
              <a:rPr lang="en-US" sz="1100" dirty="0">
                <a:hlinkClick r:id="rId2"/>
              </a:rPr>
              <a:t>[example]</a:t>
            </a:r>
            <a:r>
              <a:rPr lang="en-US" sz="1100" dirty="0"/>
              <a:t> (yellow body). Examine </a:t>
            </a:r>
            <a:r>
              <a:rPr lang="en-US" sz="1100" b="1" dirty="0"/>
              <a:t>slide 236a</a:t>
            </a:r>
            <a:r>
              <a:rPr lang="en-US" sz="1100" dirty="0"/>
              <a:t> and observe that the corpus luteum appears pale and very folded. If the egg is fertilized and implants, the corpus luteum enlarges to become the </a:t>
            </a:r>
            <a:r>
              <a:rPr lang="en-US" sz="1100" u="sng" dirty="0"/>
              <a:t>corpus luteum of pregnancy</a:t>
            </a:r>
            <a:r>
              <a:rPr lang="en-US" sz="1100" dirty="0"/>
              <a:t>. Examine the inner </a:t>
            </a:r>
            <a:r>
              <a:rPr lang="en-US" sz="1100" u="sng" dirty="0"/>
              <a:t>granulosa lutein cells</a:t>
            </a:r>
            <a:r>
              <a:rPr lang="en-US" sz="1100" dirty="0"/>
              <a:t> </a:t>
            </a:r>
            <a:r>
              <a:rPr lang="en-US" sz="1100" dirty="0">
                <a:hlinkClick r:id="rId4"/>
              </a:rPr>
              <a:t>[example]</a:t>
            </a:r>
            <a:r>
              <a:rPr lang="en-US" sz="1100" dirty="0"/>
              <a:t> (formed from the remaining </a:t>
            </a:r>
            <a:r>
              <a:rPr lang="en-US" sz="1100" b="1" dirty="0"/>
              <a:t>granulosa</a:t>
            </a:r>
            <a:r>
              <a:rPr lang="en-US" sz="1100" dirty="0"/>
              <a:t> cells) and the outer </a:t>
            </a:r>
            <a:r>
              <a:rPr lang="en-US" sz="1100" u="sng" dirty="0"/>
              <a:t>theca lutein cells</a:t>
            </a:r>
            <a:r>
              <a:rPr lang="en-US" sz="1100" dirty="0"/>
              <a:t> </a:t>
            </a:r>
            <a:r>
              <a:rPr lang="en-US" sz="1100" dirty="0">
                <a:hlinkClick r:id="rId5"/>
              </a:rPr>
              <a:t>[example]</a:t>
            </a:r>
            <a:r>
              <a:rPr lang="en-US" sz="1100" dirty="0"/>
              <a:t> which come from the </a:t>
            </a:r>
            <a:r>
              <a:rPr lang="en-US" sz="1100" b="1" dirty="0"/>
              <a:t>remaining theca </a:t>
            </a:r>
            <a:r>
              <a:rPr lang="en-US" sz="1100" b="1" dirty="0" err="1"/>
              <a:t>interna</a:t>
            </a:r>
            <a:r>
              <a:rPr lang="en-US" sz="1100" dirty="0"/>
              <a:t> cells. Both cell types are polyhedral and filled with lipid droplets and have centrally located nuclei. The theca lutein cells are, however, considerably smaller, more darkly staining and have fewer lipid filled vacuoles than the granulosa lutein cells. They are found most prominently in the </a:t>
            </a:r>
            <a:r>
              <a:rPr lang="en-US" sz="1100" dirty="0" err="1"/>
              <a:t>infoldings</a:t>
            </a:r>
            <a:r>
              <a:rPr lang="en-US" sz="1100" dirty="0"/>
              <a:t> right up against the granulosa lutein layer. Granulosa lutein cells contain a pigment, </a:t>
            </a:r>
            <a:r>
              <a:rPr lang="en-US" sz="1100" dirty="0" err="1"/>
              <a:t>lipochrome</a:t>
            </a:r>
            <a:r>
              <a:rPr lang="en-US" sz="1100" dirty="0"/>
              <a:t>, which produces the yellowish color of the corpus luteum in an unfixed ovary. A central blood clot may be present in recently ovulated follicles.</a:t>
            </a:r>
          </a:p>
        </p:txBody>
      </p:sp>
      <p:pic>
        <p:nvPicPr>
          <p:cNvPr id="205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76" t="16472" r="2876" b="2470"/>
          <a:stretch/>
        </p:blipFill>
        <p:spPr bwMode="auto">
          <a:xfrm>
            <a:off x="5804537" y="3159000"/>
            <a:ext cx="3370565" cy="24403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086738" y="1657738"/>
            <a:ext cx="381000" cy="304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5467738" y="1962538"/>
            <a:ext cx="1009262" cy="11964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20545331">
            <a:off x="6741691" y="3494683"/>
            <a:ext cx="1067921" cy="307777"/>
          </a:xfrm>
          <a:prstGeom prst="rect">
            <a:avLst/>
          </a:prstGeom>
          <a:noFill/>
        </p:spPr>
        <p:txBody>
          <a:bodyPr wrap="none" rtlCol="0">
            <a:spAutoFit/>
          </a:bodyPr>
          <a:lstStyle/>
          <a:p>
            <a:r>
              <a:rPr lang="en-US" sz="1400" b="1" dirty="0" smtClean="0"/>
              <a:t>theca lutein</a:t>
            </a:r>
            <a:endParaRPr lang="en-US" sz="1400" b="1" dirty="0"/>
          </a:p>
        </p:txBody>
      </p:sp>
      <p:sp>
        <p:nvSpPr>
          <p:cNvPr id="9" name="TextBox 8"/>
          <p:cNvSpPr txBox="1"/>
          <p:nvPr/>
        </p:nvSpPr>
        <p:spPr>
          <a:xfrm>
            <a:off x="6324600" y="5257800"/>
            <a:ext cx="1383969" cy="307777"/>
          </a:xfrm>
          <a:prstGeom prst="rect">
            <a:avLst/>
          </a:prstGeom>
          <a:noFill/>
        </p:spPr>
        <p:txBody>
          <a:bodyPr wrap="none" rtlCol="0">
            <a:spAutoFit/>
          </a:bodyPr>
          <a:lstStyle/>
          <a:p>
            <a:r>
              <a:rPr lang="en-US" sz="1400" b="1" dirty="0" smtClean="0"/>
              <a:t>granulosa lutein</a:t>
            </a:r>
            <a:endParaRPr lang="en-US" sz="1400" b="1" dirty="0"/>
          </a:p>
        </p:txBody>
      </p:sp>
    </p:spTree>
    <p:extLst>
      <p:ext uri="{BB962C8B-B14F-4D97-AF65-F5344CB8AC3E}">
        <p14:creationId xmlns:p14="http://schemas.microsoft.com/office/powerpoint/2010/main" val="4072846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
            <a:ext cx="8229600" cy="457199"/>
          </a:xfrm>
        </p:spPr>
        <p:txBody>
          <a:bodyPr rtlCol="0">
            <a:noAutofit/>
          </a:bodyPr>
          <a:lstStyle/>
          <a:p>
            <a:pPr eaLnBrk="1" fontAlgn="auto" hangingPunct="1">
              <a:spcAft>
                <a:spcPts val="0"/>
              </a:spcAft>
              <a:defRPr/>
            </a:pPr>
            <a:r>
              <a:rPr lang="en-US" sz="3600" dirty="0" smtClean="0">
                <a:hlinkClick r:id="rId3"/>
              </a:rPr>
              <a:t>Slide 51: Oviduct, isthmus</a:t>
            </a:r>
            <a:endParaRPr lang="en-US" sz="3600" dirty="0" smtClean="0"/>
          </a:p>
        </p:txBody>
      </p:sp>
      <p:pic>
        <p:nvPicPr>
          <p:cNvPr id="8195" name="Snagit_PPTB587"/>
          <p:cNvPicPr>
            <a:picLocks noChangeAspect="1"/>
          </p:cNvPicPr>
          <p:nvPr/>
        </p:nvPicPr>
        <p:blipFill>
          <a:blip r:embed="rId4">
            <a:extLst>
              <a:ext uri="{28A0092B-C50C-407E-A947-70E740481C1C}">
                <a14:useLocalDpi xmlns:a14="http://schemas.microsoft.com/office/drawing/2010/main" val="0"/>
              </a:ext>
            </a:extLst>
          </a:blip>
          <a:srcRect t="10561"/>
          <a:stretch>
            <a:fillRect/>
          </a:stretch>
        </p:blipFill>
        <p:spPr bwMode="auto">
          <a:xfrm>
            <a:off x="0" y="742950"/>
            <a:ext cx="9144000" cy="60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2"/>
          <p:cNvSpPr txBox="1">
            <a:spLocks noChangeArrowheads="1"/>
          </p:cNvSpPr>
          <p:nvPr/>
        </p:nvSpPr>
        <p:spPr bwMode="auto">
          <a:xfrm>
            <a:off x="4191000" y="2754313"/>
            <a:ext cx="8270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t>mucosa</a:t>
            </a:r>
          </a:p>
        </p:txBody>
      </p:sp>
      <p:sp>
        <p:nvSpPr>
          <p:cNvPr id="8197" name="TextBox 4"/>
          <p:cNvSpPr txBox="1">
            <a:spLocks noChangeArrowheads="1"/>
          </p:cNvSpPr>
          <p:nvPr/>
        </p:nvSpPr>
        <p:spPr bwMode="auto">
          <a:xfrm>
            <a:off x="6142038" y="5410200"/>
            <a:ext cx="487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icm</a:t>
            </a:r>
          </a:p>
        </p:txBody>
      </p:sp>
      <p:sp>
        <p:nvSpPr>
          <p:cNvPr id="8198" name="TextBox 5"/>
          <p:cNvSpPr txBox="1">
            <a:spLocks noChangeArrowheads="1"/>
          </p:cNvSpPr>
          <p:nvPr/>
        </p:nvSpPr>
        <p:spPr bwMode="auto">
          <a:xfrm>
            <a:off x="7742238" y="6138863"/>
            <a:ext cx="5116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dirty="0" err="1"/>
              <a:t>o</a:t>
            </a:r>
            <a:r>
              <a:rPr lang="en-US" sz="1600" b="1" dirty="0" err="1" smtClean="0"/>
              <a:t>lm</a:t>
            </a:r>
            <a:endParaRPr lang="en-US" sz="1600" b="1" dirty="0"/>
          </a:p>
        </p:txBody>
      </p:sp>
      <p:sp>
        <p:nvSpPr>
          <p:cNvPr id="8199" name="TextBox 6"/>
          <p:cNvSpPr txBox="1">
            <a:spLocks noChangeArrowheads="1"/>
          </p:cNvSpPr>
          <p:nvPr/>
        </p:nvSpPr>
        <p:spPr bwMode="auto">
          <a:xfrm rot="2953551">
            <a:off x="8488362" y="766763"/>
            <a:ext cx="722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t>serosa</a:t>
            </a:r>
          </a:p>
        </p:txBody>
      </p:sp>
      <p:cxnSp>
        <p:nvCxnSpPr>
          <p:cNvPr id="9" name="Straight Arrow Connector 8"/>
          <p:cNvCxnSpPr/>
          <p:nvPr/>
        </p:nvCxnSpPr>
        <p:spPr>
          <a:xfrm>
            <a:off x="914400" y="4953000"/>
            <a:ext cx="2286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01" name="TextBox 9"/>
          <p:cNvSpPr txBox="1">
            <a:spLocks noChangeArrowheads="1"/>
          </p:cNvSpPr>
          <p:nvPr/>
        </p:nvSpPr>
        <p:spPr bwMode="auto">
          <a:xfrm>
            <a:off x="500063" y="4724400"/>
            <a:ext cx="4905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t>peg</a:t>
            </a:r>
          </a:p>
        </p:txBody>
      </p:sp>
      <p:sp>
        <p:nvSpPr>
          <p:cNvPr id="8202" name="TextBox 10"/>
          <p:cNvSpPr txBox="1">
            <a:spLocks noChangeArrowheads="1"/>
          </p:cNvSpPr>
          <p:nvPr/>
        </p:nvSpPr>
        <p:spPr bwMode="auto">
          <a:xfrm>
            <a:off x="881063" y="4267200"/>
            <a:ext cx="782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t>ciliated</a:t>
            </a:r>
          </a:p>
        </p:txBody>
      </p:sp>
      <p:cxnSp>
        <p:nvCxnSpPr>
          <p:cNvPr id="12" name="Straight Arrow Connector 11"/>
          <p:cNvCxnSpPr/>
          <p:nvPr/>
        </p:nvCxnSpPr>
        <p:spPr>
          <a:xfrm>
            <a:off x="1143000" y="4549775"/>
            <a:ext cx="152400" cy="2508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877106" y="4331970"/>
            <a:ext cx="424543"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438469" y="457200"/>
            <a:ext cx="6266011" cy="338554"/>
          </a:xfrm>
          <a:prstGeom prst="rect">
            <a:avLst/>
          </a:prstGeom>
          <a:noFill/>
        </p:spPr>
        <p:txBody>
          <a:bodyPr wrap="none" rtlCol="0">
            <a:spAutoFit/>
          </a:bodyPr>
          <a:lstStyle/>
          <a:p>
            <a:pPr algn="ctr"/>
            <a:r>
              <a:rPr lang="en-US" sz="1600" dirty="0"/>
              <a:t>(</a:t>
            </a:r>
            <a:r>
              <a:rPr lang="en-US" sz="1600" b="1" dirty="0" smtClean="0"/>
              <a:t>NOTE</a:t>
            </a:r>
            <a:r>
              <a:rPr lang="en-US" sz="1600" dirty="0" smtClean="0"/>
              <a:t>: adjust the brightness and contrast to examine the epithelial lining)</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hlinkClick r:id="rId3"/>
              </a:rPr>
              <a:t>Slide 66: Uterus, proliferative</a:t>
            </a:r>
            <a:endParaRPr lang="en-US" dirty="0" smtClean="0"/>
          </a:p>
        </p:txBody>
      </p:sp>
      <p:pic>
        <p:nvPicPr>
          <p:cNvPr id="9219" name="Snagit_PPT649F"/>
          <p:cNvPicPr>
            <a:picLocks noChangeAspect="1"/>
          </p:cNvPicPr>
          <p:nvPr/>
        </p:nvPicPr>
        <p:blipFill>
          <a:blip r:embed="rId4">
            <a:extLst>
              <a:ext uri="{28A0092B-C50C-407E-A947-70E740481C1C}">
                <a14:useLocalDpi xmlns:a14="http://schemas.microsoft.com/office/drawing/2010/main" val="0"/>
              </a:ext>
            </a:extLst>
          </a:blip>
          <a:srcRect t="9897"/>
          <a:stretch>
            <a:fillRect/>
          </a:stretch>
        </p:blipFill>
        <p:spPr bwMode="auto">
          <a:xfrm>
            <a:off x="0" y="763588"/>
            <a:ext cx="9144000"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2"/>
          <p:cNvSpPr txBox="1">
            <a:spLocks noChangeArrowheads="1"/>
          </p:cNvSpPr>
          <p:nvPr/>
        </p:nvSpPr>
        <p:spPr bwMode="auto">
          <a:xfrm rot="-196506">
            <a:off x="4224338" y="5834063"/>
            <a:ext cx="1260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perimetrium</a:t>
            </a:r>
          </a:p>
        </p:txBody>
      </p:sp>
      <p:sp>
        <p:nvSpPr>
          <p:cNvPr id="9221" name="TextBox 4"/>
          <p:cNvSpPr txBox="1">
            <a:spLocks noChangeArrowheads="1"/>
          </p:cNvSpPr>
          <p:nvPr/>
        </p:nvSpPr>
        <p:spPr bwMode="auto">
          <a:xfrm rot="-357438">
            <a:off x="4191000" y="4876800"/>
            <a:ext cx="1293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myometrium</a:t>
            </a:r>
          </a:p>
        </p:txBody>
      </p:sp>
      <p:sp>
        <p:nvSpPr>
          <p:cNvPr id="9222" name="TextBox 5"/>
          <p:cNvSpPr txBox="1">
            <a:spLocks noChangeArrowheads="1"/>
          </p:cNvSpPr>
          <p:nvPr/>
        </p:nvSpPr>
        <p:spPr bwMode="auto">
          <a:xfrm rot="-357438">
            <a:off x="4310063" y="3952875"/>
            <a:ext cx="1358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endometrium</a:t>
            </a:r>
          </a:p>
        </p:txBody>
      </p:sp>
      <p:sp>
        <p:nvSpPr>
          <p:cNvPr id="9223" name="TextBox 6"/>
          <p:cNvSpPr txBox="1">
            <a:spLocks noChangeArrowheads="1"/>
          </p:cNvSpPr>
          <p:nvPr/>
        </p:nvSpPr>
        <p:spPr bwMode="auto">
          <a:xfrm rot="-362508">
            <a:off x="3826441" y="2900462"/>
            <a:ext cx="12879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b="1" dirty="0"/>
              <a:t>stratum </a:t>
            </a:r>
            <a:r>
              <a:rPr lang="en-US" sz="1400" b="1" dirty="0" err="1" smtClean="0"/>
              <a:t>basale</a:t>
            </a:r>
            <a:endParaRPr lang="en-US" sz="1400" b="1" dirty="0"/>
          </a:p>
        </p:txBody>
      </p:sp>
      <p:sp>
        <p:nvSpPr>
          <p:cNvPr id="9224" name="TextBox 7"/>
          <p:cNvSpPr txBox="1">
            <a:spLocks noChangeArrowheads="1"/>
          </p:cNvSpPr>
          <p:nvPr/>
        </p:nvSpPr>
        <p:spPr bwMode="auto">
          <a:xfrm rot="-362508">
            <a:off x="3795297" y="3281462"/>
            <a:ext cx="16550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b="1" dirty="0"/>
              <a:t>stratum </a:t>
            </a:r>
            <a:r>
              <a:rPr lang="en-US" sz="1400" b="1" dirty="0" err="1" smtClean="0"/>
              <a:t>functionale</a:t>
            </a:r>
            <a:endParaRPr lang="en-US" sz="1400" b="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TotalTime>
  <Words>538</Words>
  <Application>Microsoft Office PowerPoint</Application>
  <PresentationFormat>On-screen Show (4:3)</PresentationFormat>
  <Paragraphs>367</Paragraphs>
  <Slides>15</Slides>
  <Notes>12</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Slide 69: Ovary &amp; Oviduct</vt:lpstr>
      <vt:lpstr>Slide 69: Ovary &amp; Oviduct</vt:lpstr>
      <vt:lpstr>Slide 69: Ovary &amp; Oviduct</vt:lpstr>
      <vt:lpstr>Slide 68: Ovary</vt:lpstr>
      <vt:lpstr>Slide 68: Ovary</vt:lpstr>
      <vt:lpstr>Slide 47: corpus luteum</vt:lpstr>
      <vt:lpstr>Extra slide UMich 236a: corpus luteum</vt:lpstr>
      <vt:lpstr>Slide 51: Oviduct, isthmus</vt:lpstr>
      <vt:lpstr>Slide 66: Uterus, proliferative</vt:lpstr>
      <vt:lpstr>Slide 41: uterus, proliferative</vt:lpstr>
      <vt:lpstr>Slide 67: uterus, early secretory</vt:lpstr>
      <vt:lpstr>Slide 305: uterus, early secretory</vt:lpstr>
      <vt:lpstr>Slide 9: cervix</vt:lpstr>
      <vt:lpstr>Extra slide UMich 249: Cervix</vt:lpstr>
      <vt:lpstr>Slide 99: lactating mammary gland</vt:lpstr>
    </vt:vector>
  </TitlesOfParts>
  <Company>Duke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69: Ovary &amp; Oviduct</dc:title>
  <dc:creator>J. Matthew Velkey</dc:creator>
  <cp:lastModifiedBy>Matthew Velkey</cp:lastModifiedBy>
  <cp:revision>33</cp:revision>
  <dcterms:created xsi:type="dcterms:W3CDTF">2011-12-02T07:37:39Z</dcterms:created>
  <dcterms:modified xsi:type="dcterms:W3CDTF">2016-03-30T01:50:24Z</dcterms:modified>
</cp:coreProperties>
</file>