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3" r:id="rId2"/>
    <p:sldId id="264" r:id="rId3"/>
    <p:sldId id="256" r:id="rId4"/>
    <p:sldId id="257" r:id="rId5"/>
    <p:sldId id="258" r:id="rId6"/>
    <p:sldId id="259" r:id="rId7"/>
    <p:sldId id="265" r:id="rId8"/>
    <p:sldId id="270" r:id="rId9"/>
    <p:sldId id="271" r:id="rId10"/>
    <p:sldId id="272" r:id="rId11"/>
    <p:sldId id="260" r:id="rId12"/>
    <p:sldId id="261" r:id="rId13"/>
    <p:sldId id="267" r:id="rId14"/>
    <p:sldId id="268" r:id="rId15"/>
    <p:sldId id="266" r:id="rId16"/>
    <p:sldId id="269" r:id="rId17"/>
    <p:sldId id="26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70" autoAdjust="0"/>
  </p:normalViewPr>
  <p:slideViewPr>
    <p:cSldViewPr showGuides="1">
      <p:cViewPr>
        <p:scale>
          <a:sx n="100" d="100"/>
          <a:sy n="100" d="100"/>
        </p:scale>
        <p:origin x="-1170" y="-2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2E73137-BF66-4A29-9E5D-64E48787C4E0}" type="datetimeFigureOut">
              <a:rPr lang="en-US"/>
              <a:pPr>
                <a:defRPr/>
              </a:pPr>
              <a:t>10/9/2013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E16DF54-B68F-4555-BB3D-A3B2ECD7796F}" type="slidenum">
              <a:rPr lang="en-US"/>
              <a:pPr>
                <a:defRPr/>
              </a:pPr>
              <a:t>‹#›</a:t>
            </a:fld>
            <a:endParaRPr lang="en-US"/>
          </a:p>
        </p:txBody>
      </p:sp>
    </p:spTree>
    <p:extLst>
      <p:ext uri="{BB962C8B-B14F-4D97-AF65-F5344CB8AC3E}">
        <p14:creationId xmlns:p14="http://schemas.microsoft.com/office/powerpoint/2010/main" val="4229890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Gc=goblet cell</a:t>
            </a:r>
          </a:p>
        </p:txBody>
      </p:sp>
      <p:sp>
        <p:nvSpPr>
          <p:cNvPr id="143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31B9BC2-DA0C-4FFF-88A8-9DA5CB6DBBE7}"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d=duct	g=gland	lp=lamina propria</a:t>
            </a:r>
          </a:p>
        </p:txBody>
      </p:sp>
      <p:sp>
        <p:nvSpPr>
          <p:cNvPr id="15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A6702A2-9459-4198-8428-D935CAEBAEE0}"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d=duct	g=</a:t>
            </a:r>
            <a:r>
              <a:rPr lang="en-US" dirty="0" err="1" smtClean="0"/>
              <a:t>submucosal</a:t>
            </a:r>
            <a:r>
              <a:rPr lang="en-US" dirty="0" smtClean="0"/>
              <a:t> glands	LP=lamina </a:t>
            </a:r>
            <a:r>
              <a:rPr lang="en-US" dirty="0" err="1" smtClean="0"/>
              <a:t>propria</a:t>
            </a:r>
            <a:r>
              <a:rPr lang="en-US" dirty="0" smtClean="0"/>
              <a:t>	</a:t>
            </a:r>
            <a:r>
              <a:rPr lang="en-US" dirty="0" smtClean="0"/>
              <a:t>SM=</a:t>
            </a:r>
            <a:r>
              <a:rPr lang="en-US" dirty="0" err="1" smtClean="0"/>
              <a:t>submucosa</a:t>
            </a:r>
            <a:r>
              <a:rPr lang="en-US" dirty="0" smtClean="0"/>
              <a:t>	</a:t>
            </a:r>
          </a:p>
          <a:p>
            <a:pPr eaLnBrk="1" hangingPunct="1">
              <a:spcBef>
                <a:spcPct val="0"/>
              </a:spcBef>
            </a:pPr>
            <a:r>
              <a:rPr lang="en-US" dirty="0" smtClean="0"/>
              <a:t>Mast</a:t>
            </a:r>
            <a:r>
              <a:rPr lang="en-US" baseline="0" dirty="0" smtClean="0"/>
              <a:t> cell granules react with toluidine blue and stain dark purple/black</a:t>
            </a:r>
            <a:endParaRPr lang="en-US" dirty="0" smtClean="0"/>
          </a:p>
        </p:txBody>
      </p:sp>
      <p:sp>
        <p:nvSpPr>
          <p:cNvPr id="16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4AFAED9-3D87-4507-9E44-E19A3749659C}"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Note the PRESENCE of cartilaginous plates in the wall of the bronchus</a:t>
            </a:r>
          </a:p>
          <a:p>
            <a:pPr eaLnBrk="1" hangingPunct="1">
              <a:spcBef>
                <a:spcPct val="0"/>
              </a:spcBef>
            </a:pPr>
            <a:r>
              <a:rPr lang="en-US" smtClean="0"/>
              <a:t>Br-iole=bronchiole (note ABSENCE of cartilage)</a:t>
            </a:r>
          </a:p>
          <a:p>
            <a:pPr eaLnBrk="1" hangingPunct="1">
              <a:spcBef>
                <a:spcPct val="0"/>
              </a:spcBef>
            </a:pPr>
            <a:r>
              <a:rPr lang="en-US" smtClean="0"/>
              <a:t>Pa=branch of pulmonary artery (follows respiratory tree)</a:t>
            </a:r>
          </a:p>
        </p:txBody>
      </p:sp>
      <p:sp>
        <p:nvSpPr>
          <p:cNvPr id="174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485CCCB-83D8-45BD-B88E-5CDF87C34BFA}"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Numbers indicate structures you should try and identify.  For number 6, identify the specific tissue type, then work out what organ it has to be.</a:t>
            </a:r>
          </a:p>
          <a:p>
            <a:pPr eaLnBrk="1" hangingPunct="1">
              <a:spcBef>
                <a:spcPct val="0"/>
              </a:spcBef>
            </a:pPr>
            <a:r>
              <a:rPr lang="en-US" smtClean="0"/>
              <a:t>Then look at alveoli to find type I &amp; II pneumocytes, endothelial cells, and interstitial mast cells</a:t>
            </a:r>
          </a:p>
        </p:txBody>
      </p:sp>
      <p:sp>
        <p:nvSpPr>
          <p:cNvPr id="184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D98386E-C42F-4962-A0A7-A6AAF324D4CC}"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5FE6EF6-F894-4FE1-B3E0-1185CD06E90D}"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‘Bronchial’ vessels (arteries &amp;</a:t>
            </a:r>
            <a:r>
              <a:rPr lang="en-US" baseline="0" dirty="0" smtClean="0"/>
              <a:t> veins) are </a:t>
            </a:r>
            <a:r>
              <a:rPr lang="en-US" b="1" baseline="0" dirty="0" smtClean="0"/>
              <a:t>systemic</a:t>
            </a:r>
            <a:r>
              <a:rPr lang="en-US" baseline="0" dirty="0" smtClean="0"/>
              <a:t> blood vessels in the walls of bronchi that will appear similar to arteries and veins elsewhere in the body.  Bronchial arteries are branches of the aorta that supply oxygenated blood to the tissues of the bronchial wall.  Bronchial veins drain that blood into the system circulation via the </a:t>
            </a:r>
            <a:r>
              <a:rPr lang="en-US" baseline="0" dirty="0" err="1" smtClean="0"/>
              <a:t>azygous</a:t>
            </a:r>
            <a:r>
              <a:rPr lang="en-US" baseline="0" dirty="0" smtClean="0"/>
              <a:t> veins.</a:t>
            </a:r>
            <a:endParaRPr lang="en-US" dirty="0"/>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22</a:t>
            </a:fld>
            <a:endParaRPr lang="en-US"/>
          </a:p>
        </p:txBody>
      </p:sp>
    </p:spTree>
    <p:extLst>
      <p:ext uri="{BB962C8B-B14F-4D97-AF65-F5344CB8AC3E}">
        <p14:creationId xmlns:p14="http://schemas.microsoft.com/office/powerpoint/2010/main" val="3555771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c=distended capillary	t2p=type II </a:t>
            </a:r>
            <a:r>
              <a:rPr lang="en-US" smtClean="0"/>
              <a:t>pneumocyte</a:t>
            </a:r>
            <a:endParaRPr lang="en-US"/>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31</a:t>
            </a:fld>
            <a:endParaRPr lang="en-US"/>
          </a:p>
        </p:txBody>
      </p:sp>
    </p:spTree>
    <p:extLst>
      <p:ext uri="{BB962C8B-B14F-4D97-AF65-F5344CB8AC3E}">
        <p14:creationId xmlns:p14="http://schemas.microsoft.com/office/powerpoint/2010/main" val="199531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60AD849-E814-4934-9D52-7CF45FEBC4B0}" type="datetimeFigureOut">
              <a:rPr lang="en-US"/>
              <a:pPr>
                <a:defRPr/>
              </a:pPr>
              <a:t>10/9/2013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CE68AC-BB9C-4498-A246-52A680725A10}" type="slidenum">
              <a:rPr lang="en-US"/>
              <a:pPr>
                <a:defRPr/>
              </a:pPr>
              <a:t>‹#›</a:t>
            </a:fld>
            <a:endParaRPr lang="en-US"/>
          </a:p>
        </p:txBody>
      </p:sp>
    </p:spTree>
    <p:extLst>
      <p:ext uri="{BB962C8B-B14F-4D97-AF65-F5344CB8AC3E}">
        <p14:creationId xmlns:p14="http://schemas.microsoft.com/office/powerpoint/2010/main" val="587752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A884FA-6691-4E9B-8463-6C76D32159A0}" type="datetimeFigureOut">
              <a:rPr lang="en-US"/>
              <a:pPr>
                <a:defRPr/>
              </a:pPr>
              <a:t>10/9/2013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C3856E-FCD2-4F3F-B419-D6886A665211}" type="slidenum">
              <a:rPr lang="en-US"/>
              <a:pPr>
                <a:defRPr/>
              </a:pPr>
              <a:t>‹#›</a:t>
            </a:fld>
            <a:endParaRPr lang="en-US"/>
          </a:p>
        </p:txBody>
      </p:sp>
    </p:spTree>
    <p:extLst>
      <p:ext uri="{BB962C8B-B14F-4D97-AF65-F5344CB8AC3E}">
        <p14:creationId xmlns:p14="http://schemas.microsoft.com/office/powerpoint/2010/main" val="156068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2D3108-C368-4424-AE4D-E4D8EAAC303A}" type="datetimeFigureOut">
              <a:rPr lang="en-US"/>
              <a:pPr>
                <a:defRPr/>
              </a:pPr>
              <a:t>10/9/2013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37B0F2-D3F1-4CBF-BB66-BDB02CE293BA}" type="slidenum">
              <a:rPr lang="en-US"/>
              <a:pPr>
                <a:defRPr/>
              </a:pPr>
              <a:t>‹#›</a:t>
            </a:fld>
            <a:endParaRPr lang="en-US"/>
          </a:p>
        </p:txBody>
      </p:sp>
    </p:spTree>
    <p:extLst>
      <p:ext uri="{BB962C8B-B14F-4D97-AF65-F5344CB8AC3E}">
        <p14:creationId xmlns:p14="http://schemas.microsoft.com/office/powerpoint/2010/main" val="281384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842292-3D46-45F6-8032-A1F186185445}" type="datetimeFigureOut">
              <a:rPr lang="en-US"/>
              <a:pPr>
                <a:defRPr/>
              </a:pPr>
              <a:t>10/9/2013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833545-DC82-49C8-8861-B682FD4500BC}" type="slidenum">
              <a:rPr lang="en-US"/>
              <a:pPr>
                <a:defRPr/>
              </a:pPr>
              <a:t>‹#›</a:t>
            </a:fld>
            <a:endParaRPr lang="en-US"/>
          </a:p>
        </p:txBody>
      </p:sp>
    </p:spTree>
    <p:extLst>
      <p:ext uri="{BB962C8B-B14F-4D97-AF65-F5344CB8AC3E}">
        <p14:creationId xmlns:p14="http://schemas.microsoft.com/office/powerpoint/2010/main" val="22673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6299AD-DEFB-4CE4-828F-43647C7D03BE}" type="datetimeFigureOut">
              <a:rPr lang="en-US"/>
              <a:pPr>
                <a:defRPr/>
              </a:pPr>
              <a:t>10/9/2013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1361FA-A494-4B7C-B45A-B77FECE5E9FC}" type="slidenum">
              <a:rPr lang="en-US"/>
              <a:pPr>
                <a:defRPr/>
              </a:pPr>
              <a:t>‹#›</a:t>
            </a:fld>
            <a:endParaRPr lang="en-US"/>
          </a:p>
        </p:txBody>
      </p:sp>
    </p:spTree>
    <p:extLst>
      <p:ext uri="{BB962C8B-B14F-4D97-AF65-F5344CB8AC3E}">
        <p14:creationId xmlns:p14="http://schemas.microsoft.com/office/powerpoint/2010/main" val="400666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B07E188-2C50-4E64-9ED2-32C36186CF70}" type="datetimeFigureOut">
              <a:rPr lang="en-US"/>
              <a:pPr>
                <a:defRPr/>
              </a:pPr>
              <a:t>10/9/2013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5367F3-9151-4289-9810-67D6E5060CDF}" type="slidenum">
              <a:rPr lang="en-US"/>
              <a:pPr>
                <a:defRPr/>
              </a:pPr>
              <a:t>‹#›</a:t>
            </a:fld>
            <a:endParaRPr lang="en-US"/>
          </a:p>
        </p:txBody>
      </p:sp>
    </p:spTree>
    <p:extLst>
      <p:ext uri="{BB962C8B-B14F-4D97-AF65-F5344CB8AC3E}">
        <p14:creationId xmlns:p14="http://schemas.microsoft.com/office/powerpoint/2010/main" val="432996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E9082F5-AB89-4CF5-8D7D-F1795C93FFBA}" type="datetimeFigureOut">
              <a:rPr lang="en-US"/>
              <a:pPr>
                <a:defRPr/>
              </a:pPr>
              <a:t>10/9/2013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B35A540-B0F6-4A2A-80E0-E90DA854B0EF}" type="slidenum">
              <a:rPr lang="en-US"/>
              <a:pPr>
                <a:defRPr/>
              </a:pPr>
              <a:t>‹#›</a:t>
            </a:fld>
            <a:endParaRPr lang="en-US"/>
          </a:p>
        </p:txBody>
      </p:sp>
    </p:spTree>
    <p:extLst>
      <p:ext uri="{BB962C8B-B14F-4D97-AF65-F5344CB8AC3E}">
        <p14:creationId xmlns:p14="http://schemas.microsoft.com/office/powerpoint/2010/main" val="330649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F1433B6-F48C-467C-A508-08D1E821CB48}" type="datetimeFigureOut">
              <a:rPr lang="en-US"/>
              <a:pPr>
                <a:defRPr/>
              </a:pPr>
              <a:t>10/9/2013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D15557C-C023-40DD-A8CC-A61B8CCBC602}" type="slidenum">
              <a:rPr lang="en-US"/>
              <a:pPr>
                <a:defRPr/>
              </a:pPr>
              <a:t>‹#›</a:t>
            </a:fld>
            <a:endParaRPr lang="en-US"/>
          </a:p>
        </p:txBody>
      </p:sp>
    </p:spTree>
    <p:extLst>
      <p:ext uri="{BB962C8B-B14F-4D97-AF65-F5344CB8AC3E}">
        <p14:creationId xmlns:p14="http://schemas.microsoft.com/office/powerpoint/2010/main" val="3403202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D4F50F-204A-4404-A1B2-2E43001A627D}" type="datetimeFigureOut">
              <a:rPr lang="en-US"/>
              <a:pPr>
                <a:defRPr/>
              </a:pPr>
              <a:t>10/9/2013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AF614C0-F262-41DF-A929-0418794D320F}" type="slidenum">
              <a:rPr lang="en-US"/>
              <a:pPr>
                <a:defRPr/>
              </a:pPr>
              <a:t>‹#›</a:t>
            </a:fld>
            <a:endParaRPr lang="en-US"/>
          </a:p>
        </p:txBody>
      </p:sp>
    </p:spTree>
    <p:extLst>
      <p:ext uri="{BB962C8B-B14F-4D97-AF65-F5344CB8AC3E}">
        <p14:creationId xmlns:p14="http://schemas.microsoft.com/office/powerpoint/2010/main" val="2367466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347092-5350-40C2-8159-4C91ACD34883}" type="datetimeFigureOut">
              <a:rPr lang="en-US"/>
              <a:pPr>
                <a:defRPr/>
              </a:pPr>
              <a:t>10/9/2013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AC1DEB-1876-47B0-A4DF-2375FE4310FB}" type="slidenum">
              <a:rPr lang="en-US"/>
              <a:pPr>
                <a:defRPr/>
              </a:pPr>
              <a:t>‹#›</a:t>
            </a:fld>
            <a:endParaRPr lang="en-US"/>
          </a:p>
        </p:txBody>
      </p:sp>
    </p:spTree>
    <p:extLst>
      <p:ext uri="{BB962C8B-B14F-4D97-AF65-F5344CB8AC3E}">
        <p14:creationId xmlns:p14="http://schemas.microsoft.com/office/powerpoint/2010/main" val="154778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FC908A4-8EDF-4C08-9E14-4842149ED590}" type="datetimeFigureOut">
              <a:rPr lang="en-US"/>
              <a:pPr>
                <a:defRPr/>
              </a:pPr>
              <a:t>10/9/2013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9D391B-0B29-491A-812B-F3D3249ACD21}" type="slidenum">
              <a:rPr lang="en-US"/>
              <a:pPr>
                <a:defRPr/>
              </a:pPr>
              <a:t>‹#›</a:t>
            </a:fld>
            <a:endParaRPr lang="en-US"/>
          </a:p>
        </p:txBody>
      </p:sp>
    </p:spTree>
    <p:extLst>
      <p:ext uri="{BB962C8B-B14F-4D97-AF65-F5344CB8AC3E}">
        <p14:creationId xmlns:p14="http://schemas.microsoft.com/office/powerpoint/2010/main" val="2121948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B50CDA8-9DFA-4674-9675-66D020355346}" type="datetimeFigureOut">
              <a:rPr lang="en-US"/>
              <a:pPr>
                <a:defRPr/>
              </a:pPr>
              <a:t>10/9/2013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0668D0E-4390-44C7-9CF0-B8ED765D1D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457200" y="274638"/>
            <a:ext cx="8229600" cy="411162"/>
          </a:xfrm>
        </p:spPr>
        <p:txBody>
          <a:bodyPr rtlCol="0">
            <a:normAutofit fontScale="90000"/>
          </a:bodyPr>
          <a:lstStyle/>
          <a:p>
            <a:pPr eaLnBrk="1" fontAlgn="auto" hangingPunct="1">
              <a:spcAft>
                <a:spcPts val="0"/>
              </a:spcAft>
              <a:defRPr/>
            </a:pPr>
            <a:r>
              <a:rPr lang="en-US" sz="2400" b="1" smtClean="0">
                <a:solidFill>
                  <a:schemeClr val="accent2"/>
                </a:solidFill>
              </a:rPr>
              <a:t>Nasal cavity, Pharynx and Larynx</a:t>
            </a:r>
          </a:p>
        </p:txBody>
      </p:sp>
      <p:pic>
        <p:nvPicPr>
          <p:cNvPr id="2051" name="Picture 7" descr="Pharynx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5094" t="10909" r="20755"/>
          <a:stretch>
            <a:fillRect/>
          </a:stretch>
        </p:blipFill>
        <p:spPr>
          <a:xfrm>
            <a:off x="4572000" y="1143000"/>
            <a:ext cx="4124325" cy="4953000"/>
          </a:xfrm>
        </p:spPr>
      </p:pic>
      <p:pic>
        <p:nvPicPr>
          <p:cNvPr id="2052" name="Picture 8" descr="Pharynx"/>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0755" t="11194" r="22641" b="2220"/>
          <a:stretch>
            <a:fillRect/>
          </a:stretch>
        </p:blipFill>
        <p:spPr>
          <a:xfrm>
            <a:off x="0" y="1447800"/>
            <a:ext cx="3986213" cy="5181600"/>
          </a:xfrm>
        </p:spPr>
      </p:pic>
      <p:sp>
        <p:nvSpPr>
          <p:cNvPr id="2053" name="Text Box 12"/>
          <p:cNvSpPr txBox="1">
            <a:spLocks noChangeArrowheads="1"/>
          </p:cNvSpPr>
          <p:nvPr/>
        </p:nvSpPr>
        <p:spPr bwMode="auto">
          <a:xfrm>
            <a:off x="4114800" y="33528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chemeClr val="tx2"/>
                </a:solidFill>
                <a:latin typeface="Arial" charset="0"/>
              </a:rPr>
              <a:t>Oropharynx</a:t>
            </a:r>
          </a:p>
        </p:txBody>
      </p:sp>
      <p:sp>
        <p:nvSpPr>
          <p:cNvPr id="2054" name="Text Box 14"/>
          <p:cNvSpPr txBox="1">
            <a:spLocks noChangeArrowheads="1"/>
          </p:cNvSpPr>
          <p:nvPr/>
        </p:nvSpPr>
        <p:spPr bwMode="auto">
          <a:xfrm>
            <a:off x="3733800" y="419100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chemeClr val="tx2"/>
                </a:solidFill>
                <a:latin typeface="Arial" charset="0"/>
              </a:rPr>
              <a:t>Laryngopharynx</a:t>
            </a:r>
          </a:p>
        </p:txBody>
      </p:sp>
      <p:sp>
        <p:nvSpPr>
          <p:cNvPr id="2055" name="Text Box 16"/>
          <p:cNvSpPr txBox="1">
            <a:spLocks noChangeArrowheads="1"/>
          </p:cNvSpPr>
          <p:nvPr/>
        </p:nvSpPr>
        <p:spPr bwMode="auto">
          <a:xfrm>
            <a:off x="3733800" y="57150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Trachea</a:t>
            </a:r>
          </a:p>
        </p:txBody>
      </p:sp>
      <p:sp>
        <p:nvSpPr>
          <p:cNvPr id="2056" name="Text Box 18"/>
          <p:cNvSpPr txBox="1">
            <a:spLocks noChangeArrowheads="1"/>
          </p:cNvSpPr>
          <p:nvPr/>
        </p:nvSpPr>
        <p:spPr bwMode="auto">
          <a:xfrm>
            <a:off x="4114800" y="51054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latin typeface="Arial" charset="0"/>
              </a:rPr>
              <a:t>Esophagus</a:t>
            </a:r>
          </a:p>
        </p:txBody>
      </p:sp>
      <p:sp>
        <p:nvSpPr>
          <p:cNvPr id="2057" name="Text Box 20"/>
          <p:cNvSpPr txBox="1">
            <a:spLocks noChangeArrowheads="1"/>
          </p:cNvSpPr>
          <p:nvPr/>
        </p:nvSpPr>
        <p:spPr bwMode="auto">
          <a:xfrm>
            <a:off x="3733800" y="45720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Larynx</a:t>
            </a:r>
          </a:p>
        </p:txBody>
      </p:sp>
      <p:sp>
        <p:nvSpPr>
          <p:cNvPr id="2058" name="Text Box 22"/>
          <p:cNvSpPr txBox="1">
            <a:spLocks noChangeArrowheads="1"/>
          </p:cNvSpPr>
          <p:nvPr/>
        </p:nvSpPr>
        <p:spPr bwMode="auto">
          <a:xfrm>
            <a:off x="3657600" y="1524000"/>
            <a:ext cx="1447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Nasal cavity (septum)</a:t>
            </a:r>
          </a:p>
        </p:txBody>
      </p:sp>
      <p:sp>
        <p:nvSpPr>
          <p:cNvPr id="2059" name="Line 23"/>
          <p:cNvSpPr>
            <a:spLocks noChangeShapeType="1"/>
          </p:cNvSpPr>
          <p:nvPr/>
        </p:nvSpPr>
        <p:spPr bwMode="auto">
          <a:xfrm>
            <a:off x="2438400" y="2971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 name="Text Box 25"/>
          <p:cNvSpPr txBox="1">
            <a:spLocks noChangeArrowheads="1"/>
          </p:cNvSpPr>
          <p:nvPr/>
        </p:nvSpPr>
        <p:spPr bwMode="auto">
          <a:xfrm>
            <a:off x="3962400" y="25146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chemeClr val="tx2"/>
                </a:solidFill>
                <a:latin typeface="Arial" charset="0"/>
              </a:rPr>
              <a:t>Nasopharynx</a:t>
            </a:r>
          </a:p>
        </p:txBody>
      </p:sp>
      <p:sp>
        <p:nvSpPr>
          <p:cNvPr id="2061" name="Line 34"/>
          <p:cNvSpPr>
            <a:spLocks noChangeShapeType="1"/>
          </p:cNvSpPr>
          <p:nvPr/>
        </p:nvSpPr>
        <p:spPr bwMode="auto">
          <a:xfrm>
            <a:off x="6934200" y="2438400"/>
            <a:ext cx="10668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 name="Line 35"/>
          <p:cNvSpPr>
            <a:spLocks noChangeShapeType="1"/>
          </p:cNvSpPr>
          <p:nvPr/>
        </p:nvSpPr>
        <p:spPr bwMode="auto">
          <a:xfrm>
            <a:off x="6934200" y="2590800"/>
            <a:ext cx="10668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 name="Text Box 36"/>
          <p:cNvSpPr txBox="1">
            <a:spLocks noChangeArrowheads="1"/>
          </p:cNvSpPr>
          <p:nvPr/>
        </p:nvSpPr>
        <p:spPr bwMode="auto">
          <a:xfrm>
            <a:off x="7848600" y="3200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chonchae</a:t>
            </a:r>
          </a:p>
        </p:txBody>
      </p:sp>
      <p:sp>
        <p:nvSpPr>
          <p:cNvPr id="2064" name="Text Box 38"/>
          <p:cNvSpPr txBox="1">
            <a:spLocks noChangeArrowheads="1"/>
          </p:cNvSpPr>
          <p:nvPr/>
        </p:nvSpPr>
        <p:spPr bwMode="auto">
          <a:xfrm>
            <a:off x="37338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Unicode MS" pitchFamily="34" charset="-128"/>
              </a:rPr>
              <a:t>Epiglottis</a:t>
            </a:r>
          </a:p>
        </p:txBody>
      </p:sp>
      <p:sp>
        <p:nvSpPr>
          <p:cNvPr id="2065" name="Text Box 41"/>
          <p:cNvSpPr txBox="1">
            <a:spLocks noChangeArrowheads="1"/>
          </p:cNvSpPr>
          <p:nvPr/>
        </p:nvSpPr>
        <p:spPr bwMode="auto">
          <a:xfrm>
            <a:off x="6172200" y="60960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b="1">
                <a:solidFill>
                  <a:schemeClr val="accent2"/>
                </a:solidFill>
                <a:latin typeface="Arial Unicode MS" pitchFamily="34" charset="-128"/>
              </a:rPr>
              <a:t>Posterior view</a:t>
            </a:r>
          </a:p>
        </p:txBody>
      </p:sp>
      <p:sp>
        <p:nvSpPr>
          <p:cNvPr id="2066" name="AutoShape 42"/>
          <p:cNvSpPr>
            <a:spLocks/>
          </p:cNvSpPr>
          <p:nvPr/>
        </p:nvSpPr>
        <p:spPr bwMode="auto">
          <a:xfrm>
            <a:off x="5486400" y="2133600"/>
            <a:ext cx="152400" cy="1066800"/>
          </a:xfrm>
          <a:prstGeom prst="leftBracket">
            <a:avLst>
              <a:gd name="adj" fmla="val 5833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7" name="AutoShape 43"/>
          <p:cNvSpPr>
            <a:spLocks/>
          </p:cNvSpPr>
          <p:nvPr/>
        </p:nvSpPr>
        <p:spPr bwMode="auto">
          <a:xfrm>
            <a:off x="5486400" y="3200400"/>
            <a:ext cx="152400" cy="762000"/>
          </a:xfrm>
          <a:prstGeom prst="leftBracket">
            <a:avLst>
              <a:gd name="adj" fmla="val 41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8" name="AutoShape 44"/>
          <p:cNvSpPr>
            <a:spLocks/>
          </p:cNvSpPr>
          <p:nvPr/>
        </p:nvSpPr>
        <p:spPr bwMode="auto">
          <a:xfrm>
            <a:off x="5486400" y="3962400"/>
            <a:ext cx="152400" cy="914400"/>
          </a:xfrm>
          <a:prstGeom prst="leftBracket">
            <a:avLst>
              <a:gd name="adj"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9" name="AutoShape 45"/>
          <p:cNvSpPr>
            <a:spLocks/>
          </p:cNvSpPr>
          <p:nvPr/>
        </p:nvSpPr>
        <p:spPr bwMode="auto">
          <a:xfrm>
            <a:off x="5486400" y="4876800"/>
            <a:ext cx="152400" cy="838200"/>
          </a:xfrm>
          <a:prstGeom prst="leftBracket">
            <a:avLst>
              <a:gd name="adj" fmla="val 4583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0" name="Line 50"/>
          <p:cNvSpPr>
            <a:spLocks noChangeShapeType="1"/>
          </p:cNvSpPr>
          <p:nvPr/>
        </p:nvSpPr>
        <p:spPr bwMode="auto">
          <a:xfrm>
            <a:off x="4800600" y="5943600"/>
            <a:ext cx="1676400" cy="0"/>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1" name="Line 51"/>
          <p:cNvSpPr>
            <a:spLocks noChangeShapeType="1"/>
          </p:cNvSpPr>
          <p:nvPr/>
        </p:nvSpPr>
        <p:spPr bwMode="auto">
          <a:xfrm flipV="1">
            <a:off x="6477000" y="5715000"/>
            <a:ext cx="457200" cy="228600"/>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2" name="Line 53"/>
          <p:cNvSpPr>
            <a:spLocks noChangeShapeType="1"/>
          </p:cNvSpPr>
          <p:nvPr/>
        </p:nvSpPr>
        <p:spPr bwMode="auto">
          <a:xfrm>
            <a:off x="4876800" y="1828800"/>
            <a:ext cx="1981200" cy="609600"/>
          </a:xfrm>
          <a:prstGeom prst="line">
            <a:avLst/>
          </a:prstGeom>
          <a:noFill/>
          <a:ln w="12700">
            <a:solidFill>
              <a:srgbClr val="A50021"/>
            </a:solidFill>
            <a:round/>
            <a:headEnd/>
            <a:tailEnd type="triangle" w="med" len="me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2073" name="Line 54"/>
          <p:cNvSpPr>
            <a:spLocks noChangeShapeType="1"/>
          </p:cNvSpPr>
          <p:nvPr/>
        </p:nvSpPr>
        <p:spPr bwMode="auto">
          <a:xfrm flipV="1">
            <a:off x="4724400" y="3733800"/>
            <a:ext cx="2133600" cy="152400"/>
          </a:xfrm>
          <a:prstGeom prst="line">
            <a:avLst/>
          </a:prstGeom>
          <a:noFill/>
          <a:ln w="127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4" name="Line 55"/>
          <p:cNvSpPr>
            <a:spLocks noChangeShapeType="1"/>
          </p:cNvSpPr>
          <p:nvPr/>
        </p:nvSpPr>
        <p:spPr bwMode="auto">
          <a:xfrm flipV="1">
            <a:off x="4572000" y="4495800"/>
            <a:ext cx="2133600" cy="304800"/>
          </a:xfrm>
          <a:prstGeom prst="line">
            <a:avLst/>
          </a:prstGeom>
          <a:noFill/>
          <a:ln w="127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5" name="Line 62"/>
          <p:cNvSpPr>
            <a:spLocks noChangeShapeType="1"/>
          </p:cNvSpPr>
          <p:nvPr/>
        </p:nvSpPr>
        <p:spPr bwMode="auto">
          <a:xfrm flipH="1">
            <a:off x="2743200" y="52578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6" name="Line 63"/>
          <p:cNvSpPr>
            <a:spLocks noChangeShapeType="1"/>
          </p:cNvSpPr>
          <p:nvPr/>
        </p:nvSpPr>
        <p:spPr bwMode="auto">
          <a:xfrm flipH="1">
            <a:off x="2743200" y="58674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7" name="Line 64"/>
          <p:cNvSpPr>
            <a:spLocks noChangeShapeType="1"/>
          </p:cNvSpPr>
          <p:nvPr/>
        </p:nvSpPr>
        <p:spPr bwMode="auto">
          <a:xfrm flipH="1">
            <a:off x="2362200" y="38862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8" name="Line 65"/>
          <p:cNvSpPr>
            <a:spLocks noChangeShapeType="1"/>
          </p:cNvSpPr>
          <p:nvPr/>
        </p:nvSpPr>
        <p:spPr bwMode="auto">
          <a:xfrm flipH="1">
            <a:off x="1600200" y="1752600"/>
            <a:ext cx="2057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9" name="Line 66"/>
          <p:cNvSpPr>
            <a:spLocks noChangeShapeType="1"/>
          </p:cNvSpPr>
          <p:nvPr/>
        </p:nvSpPr>
        <p:spPr bwMode="auto">
          <a:xfrm flipH="1" flipV="1">
            <a:off x="2590800" y="4648200"/>
            <a:ext cx="1143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80" name="Line 67"/>
          <p:cNvSpPr>
            <a:spLocks noChangeShapeType="1"/>
          </p:cNvSpPr>
          <p:nvPr/>
        </p:nvSpPr>
        <p:spPr bwMode="auto">
          <a:xfrm>
            <a:off x="5334000" y="5334000"/>
            <a:ext cx="152400" cy="0"/>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8855" y="6553200"/>
            <a:ext cx="4258345" cy="307777"/>
          </a:xfrm>
          <a:prstGeom prst="rect">
            <a:avLst/>
          </a:prstGeom>
          <a:noFill/>
        </p:spPr>
        <p:txBody>
          <a:bodyPr wrap="none" rtlCol="0">
            <a:spAutoFit/>
          </a:bodyPr>
          <a:lstStyle/>
          <a:p>
            <a:r>
              <a:rPr lang="en-US" sz="1400" i="1" dirty="0" smtClean="0"/>
              <a:t>slide courtesy of Dr. Sun-Kee Kim, University of Michigan</a:t>
            </a:r>
            <a:endParaRPr lang="en-US" sz="14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487362"/>
          </a:xfrm>
        </p:spPr>
        <p:txBody>
          <a:bodyPr/>
          <a:lstStyle/>
          <a:p>
            <a:pPr eaLnBrk="1" hangingPunct="1"/>
            <a:r>
              <a:rPr lang="en-US" sz="3200" b="1" smtClean="0">
                <a:solidFill>
                  <a:srgbClr val="002060"/>
                </a:solidFill>
                <a:ea typeface="Calibri" pitchFamily="34" charset="0"/>
                <a:cs typeface="Calibri" pitchFamily="34" charset="0"/>
              </a:rPr>
              <a:t>Bronchial Arteries</a:t>
            </a:r>
          </a:p>
        </p:txBody>
      </p:sp>
      <p:pic>
        <p:nvPicPr>
          <p:cNvPr id="11267" name="Content Placeholder 3" descr="bronchial 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16063" y="990600"/>
            <a:ext cx="5951537" cy="5594350"/>
          </a:xfrm>
        </p:spPr>
      </p:pic>
      <p:cxnSp>
        <p:nvCxnSpPr>
          <p:cNvPr id="11268" name="Straight Arrow Connector 5"/>
          <p:cNvCxnSpPr>
            <a:cxnSpLocks noChangeShapeType="1"/>
          </p:cNvCxnSpPr>
          <p:nvPr/>
        </p:nvCxnSpPr>
        <p:spPr bwMode="auto">
          <a:xfrm rot="10800000">
            <a:off x="5105400" y="4419600"/>
            <a:ext cx="1524000" cy="6096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11269" name="Straight Arrow Connector 7"/>
          <p:cNvCxnSpPr>
            <a:cxnSpLocks noChangeShapeType="1"/>
          </p:cNvCxnSpPr>
          <p:nvPr/>
        </p:nvCxnSpPr>
        <p:spPr bwMode="auto">
          <a:xfrm rot="10800000">
            <a:off x="5334000" y="4800600"/>
            <a:ext cx="1295400" cy="2286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11270" name="TextBox 8"/>
          <p:cNvSpPr txBox="1">
            <a:spLocks noChangeArrowheads="1"/>
          </p:cNvSpPr>
          <p:nvPr/>
        </p:nvSpPr>
        <p:spPr bwMode="auto">
          <a:xfrm>
            <a:off x="6477000" y="47244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002060"/>
                </a:solidFill>
              </a:rPr>
              <a:t>Left bronchial arteries</a:t>
            </a:r>
          </a:p>
        </p:txBody>
      </p:sp>
      <p:cxnSp>
        <p:nvCxnSpPr>
          <p:cNvPr id="11271" name="Straight Arrow Connector 10"/>
          <p:cNvCxnSpPr>
            <a:cxnSpLocks noChangeShapeType="1"/>
          </p:cNvCxnSpPr>
          <p:nvPr/>
        </p:nvCxnSpPr>
        <p:spPr bwMode="auto">
          <a:xfrm flipV="1">
            <a:off x="2667000" y="3886200"/>
            <a:ext cx="1600200" cy="762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11272" name="TextBox 12"/>
          <p:cNvSpPr txBox="1">
            <a:spLocks noChangeArrowheads="1"/>
          </p:cNvSpPr>
          <p:nvPr/>
        </p:nvSpPr>
        <p:spPr bwMode="auto">
          <a:xfrm>
            <a:off x="1066800" y="36576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002060"/>
                </a:solidFill>
              </a:rPr>
              <a:t>Right bronchial artery</a:t>
            </a:r>
          </a:p>
        </p:txBody>
      </p:sp>
      <p:sp>
        <p:nvSpPr>
          <p:cNvPr id="9" name="TextBox 8"/>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0027: lung</a:t>
            </a:r>
            <a:endParaRPr lang="en-US" dirty="0"/>
          </a:p>
        </p:txBody>
      </p:sp>
      <p:pic>
        <p:nvPicPr>
          <p:cNvPr id="12291" name="Snagit_PPT7AE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54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3"/>
          <p:cNvSpPr txBox="1">
            <a:spLocks noChangeArrowheads="1"/>
          </p:cNvSpPr>
          <p:nvPr/>
        </p:nvSpPr>
        <p:spPr bwMode="auto">
          <a:xfrm>
            <a:off x="2676525" y="3429000"/>
            <a:ext cx="105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bronchus</a:t>
            </a:r>
          </a:p>
        </p:txBody>
      </p:sp>
      <p:sp>
        <p:nvSpPr>
          <p:cNvPr id="12293" name="TextBox 4"/>
          <p:cNvSpPr txBox="1">
            <a:spLocks noChangeArrowheads="1"/>
          </p:cNvSpPr>
          <p:nvPr/>
        </p:nvSpPr>
        <p:spPr bwMode="auto">
          <a:xfrm>
            <a:off x="609600" y="3581400"/>
            <a:ext cx="417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pa</a:t>
            </a:r>
          </a:p>
        </p:txBody>
      </p:sp>
      <p:sp>
        <p:nvSpPr>
          <p:cNvPr id="12294" name="TextBox 5"/>
          <p:cNvSpPr txBox="1">
            <a:spLocks noChangeArrowheads="1"/>
          </p:cNvSpPr>
          <p:nvPr/>
        </p:nvSpPr>
        <p:spPr bwMode="auto">
          <a:xfrm rot="-1194662">
            <a:off x="6489700" y="4616450"/>
            <a:ext cx="800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br-iole</a:t>
            </a:r>
          </a:p>
        </p:txBody>
      </p:sp>
      <p:sp>
        <p:nvSpPr>
          <p:cNvPr id="12295" name="TextBox 6"/>
          <p:cNvSpPr txBox="1">
            <a:spLocks noChangeArrowheads="1"/>
          </p:cNvSpPr>
          <p:nvPr/>
        </p:nvSpPr>
        <p:spPr bwMode="auto">
          <a:xfrm>
            <a:off x="4876800" y="2373313"/>
            <a:ext cx="952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alveolus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0028: lung</a:t>
            </a:r>
            <a:endParaRPr lang="en-US" dirty="0"/>
          </a:p>
        </p:txBody>
      </p:sp>
      <p:pic>
        <p:nvPicPr>
          <p:cNvPr id="13315" name="Snagit_PPT1B95"/>
          <p:cNvPicPr>
            <a:picLocks noChangeAspect="1"/>
          </p:cNvPicPr>
          <p:nvPr/>
        </p:nvPicPr>
        <p:blipFill>
          <a:blip r:embed="rId3">
            <a:lum bright="-20000" contrast="30000"/>
            <a:extLst>
              <a:ext uri="{28A0092B-C50C-407E-A947-70E740481C1C}">
                <a14:useLocalDpi xmlns:a14="http://schemas.microsoft.com/office/drawing/2010/main" val="0"/>
              </a:ext>
            </a:extLst>
          </a:blip>
          <a:srcRect/>
          <a:stretch>
            <a:fillRect/>
          </a:stretch>
        </p:blipFill>
        <p:spPr bwMode="auto">
          <a:xfrm>
            <a:off x="0" y="7254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5643563" y="4543425"/>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1?</a:t>
            </a:r>
          </a:p>
        </p:txBody>
      </p:sp>
      <p:sp>
        <p:nvSpPr>
          <p:cNvPr id="13317" name="TextBox 13"/>
          <p:cNvSpPr txBox="1">
            <a:spLocks noChangeArrowheads="1"/>
          </p:cNvSpPr>
          <p:nvPr/>
        </p:nvSpPr>
        <p:spPr bwMode="auto">
          <a:xfrm>
            <a:off x="4191000" y="5114925"/>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2?</a:t>
            </a:r>
          </a:p>
        </p:txBody>
      </p:sp>
      <p:sp>
        <p:nvSpPr>
          <p:cNvPr id="13318" name="TextBox 14"/>
          <p:cNvSpPr txBox="1">
            <a:spLocks noChangeArrowheads="1"/>
          </p:cNvSpPr>
          <p:nvPr/>
        </p:nvSpPr>
        <p:spPr bwMode="auto">
          <a:xfrm>
            <a:off x="4157663" y="5403850"/>
            <a:ext cx="334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3?</a:t>
            </a:r>
          </a:p>
        </p:txBody>
      </p:sp>
      <p:sp>
        <p:nvSpPr>
          <p:cNvPr id="13319" name="TextBox 9"/>
          <p:cNvSpPr txBox="1">
            <a:spLocks noChangeArrowheads="1"/>
          </p:cNvSpPr>
          <p:nvPr/>
        </p:nvSpPr>
        <p:spPr bwMode="auto">
          <a:xfrm>
            <a:off x="5476875" y="3924300"/>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3?</a:t>
            </a:r>
          </a:p>
        </p:txBody>
      </p:sp>
      <p:cxnSp>
        <p:nvCxnSpPr>
          <p:cNvPr id="4" name="Straight Connector 3"/>
          <p:cNvCxnSpPr/>
          <p:nvPr/>
        </p:nvCxnSpPr>
        <p:spPr>
          <a:xfrm>
            <a:off x="4991100" y="3571875"/>
            <a:ext cx="4572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21" name="TextBox 11"/>
          <p:cNvSpPr txBox="1">
            <a:spLocks noChangeArrowheads="1"/>
          </p:cNvSpPr>
          <p:nvPr/>
        </p:nvSpPr>
        <p:spPr bwMode="auto">
          <a:xfrm>
            <a:off x="4743450" y="3390900"/>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4?</a:t>
            </a:r>
          </a:p>
        </p:txBody>
      </p:sp>
      <p:sp>
        <p:nvSpPr>
          <p:cNvPr id="13322" name="TextBox 12"/>
          <p:cNvSpPr txBox="1">
            <a:spLocks noChangeArrowheads="1"/>
          </p:cNvSpPr>
          <p:nvPr/>
        </p:nvSpPr>
        <p:spPr bwMode="auto">
          <a:xfrm>
            <a:off x="3648075" y="4876800"/>
            <a:ext cx="333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5?</a:t>
            </a:r>
          </a:p>
        </p:txBody>
      </p:sp>
      <p:sp>
        <p:nvSpPr>
          <p:cNvPr id="13323" name="TextBox 17"/>
          <p:cNvSpPr txBox="1">
            <a:spLocks noChangeArrowheads="1"/>
          </p:cNvSpPr>
          <p:nvPr/>
        </p:nvSpPr>
        <p:spPr bwMode="auto">
          <a:xfrm>
            <a:off x="4238625" y="4248150"/>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en-US" smtClean="0"/>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l="1576" t="10027" r="1083" b="1170"/>
          <a:stretch>
            <a:fillRect/>
          </a:stretch>
        </p:blipFill>
        <p:spPr bwMode="auto">
          <a:xfrm>
            <a:off x="28575" y="565150"/>
            <a:ext cx="9115425"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8"/>
          <p:cNvSpPr txBox="1">
            <a:spLocks/>
          </p:cNvSpPr>
          <p:nvPr/>
        </p:nvSpPr>
        <p:spPr bwMode="auto">
          <a:xfrm>
            <a:off x="457200" y="0"/>
            <a:ext cx="82296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82500" lnSpcReduction="20000"/>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en-US" smtClean="0"/>
              <a:t>Slide 0028: lung</a:t>
            </a:r>
            <a:endParaRPr lang="en-US" dirty="0"/>
          </a:p>
        </p:txBody>
      </p:sp>
      <p:sp>
        <p:nvSpPr>
          <p:cNvPr id="14341" name="TextBox 2"/>
          <p:cNvSpPr txBox="1">
            <a:spLocks noChangeArrowheads="1"/>
          </p:cNvSpPr>
          <p:nvPr/>
        </p:nvSpPr>
        <p:spPr bwMode="auto">
          <a:xfrm>
            <a:off x="2949575" y="3389313"/>
            <a:ext cx="2473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sz="1200"/>
              <a:t>surrounding tissue?</a:t>
            </a:r>
          </a:p>
          <a:p>
            <a:pPr eaLnBrk="1" hangingPunct="1">
              <a:buFont typeface="Arial" charset="0"/>
              <a:buChar char="•"/>
            </a:pPr>
            <a:r>
              <a:rPr lang="en-US" sz="1200"/>
              <a:t>epithelium – simple? goblet cells?</a:t>
            </a:r>
          </a:p>
          <a:p>
            <a:pPr eaLnBrk="1" hangingPunct="1">
              <a:buFont typeface="Arial" charset="0"/>
              <a:buChar char="•"/>
            </a:pPr>
            <a:r>
              <a:rPr lang="en-US" sz="1200"/>
              <a:t>cartilage?</a:t>
            </a:r>
          </a:p>
          <a:p>
            <a:pPr eaLnBrk="1" hangingPunct="1">
              <a:buFont typeface="Arial" charset="0"/>
              <a:buChar char="•"/>
            </a:pPr>
            <a:r>
              <a:rPr lang="en-US" sz="1200"/>
              <a:t>glands?</a:t>
            </a:r>
          </a:p>
        </p:txBody>
      </p:sp>
      <p:sp>
        <p:nvSpPr>
          <p:cNvPr id="14342" name="TextBox 4"/>
          <p:cNvSpPr txBox="1">
            <a:spLocks noChangeArrowheads="1"/>
          </p:cNvSpPr>
          <p:nvPr/>
        </p:nvSpPr>
        <p:spPr bwMode="auto">
          <a:xfrm>
            <a:off x="3886200" y="2895600"/>
            <a:ext cx="40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742950"/>
          </a:xfrm>
        </p:spPr>
        <p:txBody>
          <a:bodyPr/>
          <a:lstStyle/>
          <a:p>
            <a:pPr eaLnBrk="1" hangingPunct="1"/>
            <a:r>
              <a:rPr lang="en-US" smtClean="0"/>
              <a:t>Slide 0028</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l="1218" t="10657" r="916" b="1640"/>
          <a:stretch>
            <a:fillRect/>
          </a:stretch>
        </p:blipFill>
        <p:spPr bwMode="auto">
          <a:xfrm>
            <a:off x="0" y="742950"/>
            <a:ext cx="9172575"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Box 2"/>
          <p:cNvSpPr txBox="1">
            <a:spLocks noChangeArrowheads="1"/>
          </p:cNvSpPr>
          <p:nvPr/>
        </p:nvSpPr>
        <p:spPr bwMode="auto">
          <a:xfrm>
            <a:off x="5181600" y="2362200"/>
            <a:ext cx="40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2?</a:t>
            </a:r>
          </a:p>
        </p:txBody>
      </p:sp>
      <p:sp>
        <p:nvSpPr>
          <p:cNvPr id="15365" name="TextBox 4"/>
          <p:cNvSpPr txBox="1">
            <a:spLocks noChangeArrowheads="1"/>
          </p:cNvSpPr>
          <p:nvPr/>
        </p:nvSpPr>
        <p:spPr bwMode="auto">
          <a:xfrm>
            <a:off x="4791075" y="4506913"/>
            <a:ext cx="409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3?</a:t>
            </a:r>
          </a:p>
        </p:txBody>
      </p:sp>
      <p:sp>
        <p:nvSpPr>
          <p:cNvPr id="4" name="Rectangle 3"/>
          <p:cNvSpPr/>
          <p:nvPr/>
        </p:nvSpPr>
        <p:spPr>
          <a:xfrm>
            <a:off x="3676650" y="4629150"/>
            <a:ext cx="304800" cy="260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0"/>
            <a:ext cx="8229600" cy="742950"/>
          </a:xfrm>
        </p:spPr>
        <p:txBody>
          <a:bodyPr/>
          <a:lstStyle/>
          <a:p>
            <a:pPr eaLnBrk="1" hangingPunct="1"/>
            <a:r>
              <a:rPr lang="en-US" smtClean="0"/>
              <a:t>Slide 0028</a:t>
            </a: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l="1225" t="10686" r="1123" b="1370"/>
          <a:stretch>
            <a:fillRect/>
          </a:stretch>
        </p:blipFill>
        <p:spPr bwMode="auto">
          <a:xfrm>
            <a:off x="0" y="742950"/>
            <a:ext cx="9115425"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Box 1"/>
          <p:cNvSpPr txBox="1">
            <a:spLocks noChangeArrowheads="1"/>
          </p:cNvSpPr>
          <p:nvPr/>
        </p:nvSpPr>
        <p:spPr bwMode="auto">
          <a:xfrm>
            <a:off x="1600200" y="3124200"/>
            <a:ext cx="40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4?</a:t>
            </a:r>
          </a:p>
        </p:txBody>
      </p:sp>
      <p:sp>
        <p:nvSpPr>
          <p:cNvPr id="16389" name="TextBox 2"/>
          <p:cNvSpPr txBox="1">
            <a:spLocks noChangeArrowheads="1"/>
          </p:cNvSpPr>
          <p:nvPr/>
        </p:nvSpPr>
        <p:spPr bwMode="auto">
          <a:xfrm>
            <a:off x="6324600" y="3429000"/>
            <a:ext cx="40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714375"/>
          </a:xfrm>
        </p:spPr>
        <p:txBody>
          <a:bodyPr/>
          <a:lstStyle/>
          <a:p>
            <a:pPr eaLnBrk="1" hangingPunct="1"/>
            <a:r>
              <a:rPr lang="en-US" smtClean="0"/>
              <a:t>Slide 0028</a:t>
            </a: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l="1016" t="10246" r="1016" b="1639"/>
          <a:stretch>
            <a:fillRect/>
          </a:stretch>
        </p:blipFill>
        <p:spPr bwMode="auto">
          <a:xfrm>
            <a:off x="0" y="714375"/>
            <a:ext cx="918210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2"/>
          <p:cNvSpPr txBox="1">
            <a:spLocks noChangeArrowheads="1"/>
          </p:cNvSpPr>
          <p:nvPr/>
        </p:nvSpPr>
        <p:spPr bwMode="auto">
          <a:xfrm>
            <a:off x="4772025" y="4419600"/>
            <a:ext cx="40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0028: lung</a:t>
            </a:r>
            <a:endParaRPr lang="en-US" dirty="0"/>
          </a:p>
        </p:txBody>
      </p:sp>
      <p:pic>
        <p:nvPicPr>
          <p:cNvPr id="18435" name="Snagit_PPT2141"/>
          <p:cNvPicPr>
            <a:picLocks noChangeAspect="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36513" y="7508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2454275" y="3571875"/>
            <a:ext cx="4572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37" name="TextBox 5"/>
          <p:cNvSpPr txBox="1">
            <a:spLocks noChangeArrowheads="1"/>
          </p:cNvSpPr>
          <p:nvPr/>
        </p:nvSpPr>
        <p:spPr bwMode="auto">
          <a:xfrm>
            <a:off x="2828925" y="3363913"/>
            <a:ext cx="101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mast cell</a:t>
            </a:r>
          </a:p>
        </p:txBody>
      </p:sp>
      <p:cxnSp>
        <p:nvCxnSpPr>
          <p:cNvPr id="13" name="Straight Arrow Connector 12"/>
          <p:cNvCxnSpPr/>
          <p:nvPr/>
        </p:nvCxnSpPr>
        <p:spPr>
          <a:xfrm flipH="1">
            <a:off x="2479675" y="4332288"/>
            <a:ext cx="381000" cy="6699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39" name="TextBox 17"/>
          <p:cNvSpPr txBox="1">
            <a:spLocks noChangeArrowheads="1"/>
          </p:cNvSpPr>
          <p:nvPr/>
        </p:nvSpPr>
        <p:spPr bwMode="auto">
          <a:xfrm>
            <a:off x="2667000" y="3994150"/>
            <a:ext cx="123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type II cells</a:t>
            </a:r>
          </a:p>
        </p:txBody>
      </p:sp>
      <p:cxnSp>
        <p:nvCxnSpPr>
          <p:cNvPr id="22" name="Straight Arrow Connector 21"/>
          <p:cNvCxnSpPr/>
          <p:nvPr/>
        </p:nvCxnSpPr>
        <p:spPr>
          <a:xfrm flipH="1">
            <a:off x="2660650" y="4364038"/>
            <a:ext cx="200025" cy="10953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971800" y="5257800"/>
            <a:ext cx="31115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2" name="TextBox 26"/>
          <p:cNvSpPr txBox="1">
            <a:spLocks noChangeArrowheads="1"/>
          </p:cNvSpPr>
          <p:nvPr/>
        </p:nvSpPr>
        <p:spPr bwMode="auto">
          <a:xfrm>
            <a:off x="3048000" y="4953000"/>
            <a:ext cx="1085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type I cell</a:t>
            </a:r>
          </a:p>
        </p:txBody>
      </p:sp>
      <p:cxnSp>
        <p:nvCxnSpPr>
          <p:cNvPr id="29" name="Straight Arrow Connector 28"/>
          <p:cNvCxnSpPr/>
          <p:nvPr/>
        </p:nvCxnSpPr>
        <p:spPr>
          <a:xfrm flipH="1" flipV="1">
            <a:off x="4302125" y="5735638"/>
            <a:ext cx="265113"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4" name="TextBox 29"/>
          <p:cNvSpPr txBox="1">
            <a:spLocks noChangeArrowheads="1"/>
          </p:cNvSpPr>
          <p:nvPr/>
        </p:nvSpPr>
        <p:spPr bwMode="auto">
          <a:xfrm>
            <a:off x="4419600" y="60960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endothelial cell</a:t>
            </a:r>
          </a:p>
        </p:txBody>
      </p:sp>
      <p:cxnSp>
        <p:nvCxnSpPr>
          <p:cNvPr id="31" name="Straight Arrow Connector 30"/>
          <p:cNvCxnSpPr/>
          <p:nvPr/>
        </p:nvCxnSpPr>
        <p:spPr>
          <a:xfrm flipH="1" flipV="1">
            <a:off x="5632450" y="4832350"/>
            <a:ext cx="265113"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6" name="TextBox 31"/>
          <p:cNvSpPr txBox="1">
            <a:spLocks noChangeArrowheads="1"/>
          </p:cNvSpPr>
          <p:nvPr/>
        </p:nvSpPr>
        <p:spPr bwMode="auto">
          <a:xfrm>
            <a:off x="5749925" y="5192713"/>
            <a:ext cx="1620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endothelial cell</a:t>
            </a:r>
          </a:p>
        </p:txBody>
      </p:sp>
      <p:cxnSp>
        <p:nvCxnSpPr>
          <p:cNvPr id="33" name="Straight Arrow Connector 32"/>
          <p:cNvCxnSpPr/>
          <p:nvPr/>
        </p:nvCxnSpPr>
        <p:spPr>
          <a:xfrm>
            <a:off x="7142163" y="2351088"/>
            <a:ext cx="0" cy="12303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8" name="TextBox 33"/>
          <p:cNvSpPr txBox="1">
            <a:spLocks noChangeArrowheads="1"/>
          </p:cNvSpPr>
          <p:nvPr/>
        </p:nvSpPr>
        <p:spPr bwMode="auto">
          <a:xfrm>
            <a:off x="6303963" y="2041525"/>
            <a:ext cx="1085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type I cell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2362200"/>
            <a:ext cx="8229600" cy="2057400"/>
          </a:xfrm>
        </p:spPr>
        <p:txBody>
          <a:bodyPr/>
          <a:lstStyle/>
          <a:p>
            <a:r>
              <a:rPr lang="en-US" dirty="0" smtClean="0"/>
              <a:t>Respiratory System</a:t>
            </a:r>
            <a:br>
              <a:rPr lang="en-US" dirty="0" smtClean="0"/>
            </a:br>
            <a:r>
              <a:rPr lang="en-US" dirty="0" smtClean="0"/>
              <a:t>‘Extra Slides’ </a:t>
            </a:r>
            <a:br>
              <a:rPr lang="en-US" dirty="0" smtClean="0"/>
            </a:br>
            <a:r>
              <a:rPr lang="en-US" dirty="0" smtClean="0"/>
              <a:t>Orientation Images</a:t>
            </a:r>
          </a:p>
        </p:txBody>
      </p:sp>
    </p:spTree>
    <p:extLst>
      <p:ext uri="{BB962C8B-B14F-4D97-AF65-F5344CB8AC3E}">
        <p14:creationId xmlns:p14="http://schemas.microsoft.com/office/powerpoint/2010/main" val="3299886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40x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5438"/>
            <a:ext cx="914400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3">
            <a:extLst>
              <a:ext uri="{28A0092B-C50C-407E-A947-70E740481C1C}">
                <a14:useLocalDpi xmlns:a14="http://schemas.microsoft.com/office/drawing/2010/main" val="0"/>
              </a:ext>
            </a:extLst>
          </a:blip>
          <a:srcRect l="5081" t="10257" r="47499"/>
          <a:stretch>
            <a:fillRect/>
          </a:stretch>
        </p:blipFill>
        <p:spPr bwMode="auto">
          <a:xfrm>
            <a:off x="0" y="228600"/>
            <a:ext cx="2286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8000" y="228600"/>
            <a:ext cx="2133600" cy="366713"/>
          </a:xfrm>
          <a:prstGeom prst="rect">
            <a:avLst/>
          </a:prstGeom>
          <a:noFill/>
        </p:spPr>
        <p:txBody>
          <a:bodyPr>
            <a:spAutoFit/>
          </a:bodyPr>
          <a:lstStyle/>
          <a:p>
            <a:pPr>
              <a:defRPr/>
            </a:pPr>
            <a:r>
              <a:rPr lang="en-US" dirty="0">
                <a:solidFill>
                  <a:schemeClr val="accent2">
                    <a:lumMod val="50000"/>
                  </a:schemeClr>
                </a:solidFill>
                <a:latin typeface="Arial Unicode MS" pitchFamily="34" charset="-128"/>
                <a:ea typeface="Arial Unicode MS" pitchFamily="34" charset="-128"/>
                <a:cs typeface="Arial Unicode MS" pitchFamily="34" charset="-128"/>
              </a:rPr>
              <a:t>#40; Trachea</a:t>
            </a:r>
          </a:p>
        </p:txBody>
      </p:sp>
      <p:sp>
        <p:nvSpPr>
          <p:cNvPr id="7" name="TextBox 6"/>
          <p:cNvSpPr txBox="1"/>
          <p:nvPr/>
        </p:nvSpPr>
        <p:spPr>
          <a:xfrm>
            <a:off x="2133600" y="1295400"/>
            <a:ext cx="1600200" cy="517525"/>
          </a:xfrm>
          <a:prstGeom prst="rect">
            <a:avLst/>
          </a:prstGeom>
          <a:noFill/>
        </p:spPr>
        <p:txBody>
          <a:bodyPr>
            <a:spAutoFit/>
          </a:bodyPr>
          <a:lstStyle/>
          <a:p>
            <a:pPr>
              <a:defRPr/>
            </a:pPr>
            <a:r>
              <a:rPr lang="en-US" sz="1400" dirty="0">
                <a:solidFill>
                  <a:schemeClr val="accent6">
                    <a:lumMod val="50000"/>
                  </a:schemeClr>
                </a:solidFill>
                <a:cs typeface="+mn-cs"/>
              </a:rPr>
              <a:t>Respiratory epithelium</a:t>
            </a:r>
          </a:p>
        </p:txBody>
      </p:sp>
      <p:cxnSp>
        <p:nvCxnSpPr>
          <p:cNvPr id="9" name="Straight Arrow Connector 8"/>
          <p:cNvCxnSpPr/>
          <p:nvPr/>
        </p:nvCxnSpPr>
        <p:spPr bwMode="auto">
          <a:xfrm rot="5400000">
            <a:off x="2171701" y="2324100"/>
            <a:ext cx="1143000" cy="3175"/>
          </a:xfrm>
          <a:prstGeom prst="straightConnector1">
            <a:avLst/>
          </a:prstGeom>
          <a:solidFill>
            <a:schemeClr val="accent1"/>
          </a:solidFill>
          <a:ln w="9525" cap="flat" cmpd="sng" algn="ctr">
            <a:solidFill>
              <a:schemeClr val="accent6">
                <a:lumMod val="50000"/>
              </a:schemeClr>
            </a:solidFill>
            <a:prstDash val="solid"/>
            <a:round/>
            <a:headEnd type="none" w="med" len="med"/>
            <a:tailEnd type="arrow"/>
          </a:ln>
          <a:effectLst/>
        </p:spPr>
      </p:cxnSp>
      <p:sp>
        <p:nvSpPr>
          <p:cNvPr id="10" name="TextBox 9"/>
          <p:cNvSpPr txBox="1"/>
          <p:nvPr/>
        </p:nvSpPr>
        <p:spPr>
          <a:xfrm>
            <a:off x="3733800" y="838200"/>
            <a:ext cx="1524000" cy="517525"/>
          </a:xfrm>
          <a:prstGeom prst="rect">
            <a:avLst/>
          </a:prstGeom>
          <a:noFill/>
        </p:spPr>
        <p:txBody>
          <a:bodyPr>
            <a:spAutoFit/>
          </a:bodyPr>
          <a:lstStyle/>
          <a:p>
            <a:pPr>
              <a:defRPr/>
            </a:pPr>
            <a:r>
              <a:rPr lang="en-US" sz="1400" dirty="0">
                <a:solidFill>
                  <a:schemeClr val="accent6">
                    <a:lumMod val="50000"/>
                  </a:schemeClr>
                </a:solidFill>
                <a:cs typeface="+mn-cs"/>
              </a:rPr>
              <a:t>Basement membrane</a:t>
            </a:r>
          </a:p>
        </p:txBody>
      </p:sp>
      <p:cxnSp>
        <p:nvCxnSpPr>
          <p:cNvPr id="3080" name="Straight Arrow Connector 11"/>
          <p:cNvCxnSpPr>
            <a:cxnSpLocks noChangeShapeType="1"/>
          </p:cNvCxnSpPr>
          <p:nvPr/>
        </p:nvCxnSpPr>
        <p:spPr bwMode="auto">
          <a:xfrm rot="16200000" flipH="1">
            <a:off x="3848100" y="1714500"/>
            <a:ext cx="1524000" cy="6858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3081" name="TextBox 12"/>
          <p:cNvSpPr txBox="1">
            <a:spLocks noChangeArrowheads="1"/>
          </p:cNvSpPr>
          <p:nvPr/>
        </p:nvSpPr>
        <p:spPr bwMode="auto">
          <a:xfrm>
            <a:off x="5715000" y="434340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600">
                <a:solidFill>
                  <a:srgbClr val="A50021"/>
                </a:solidFill>
              </a:rPr>
              <a:t>Elastic fibers</a:t>
            </a:r>
          </a:p>
        </p:txBody>
      </p:sp>
      <p:cxnSp>
        <p:nvCxnSpPr>
          <p:cNvPr id="3082" name="Straight Arrow Connector 14"/>
          <p:cNvCxnSpPr>
            <a:cxnSpLocks noChangeShapeType="1"/>
          </p:cNvCxnSpPr>
          <p:nvPr/>
        </p:nvCxnSpPr>
        <p:spPr bwMode="auto">
          <a:xfrm rot="5400000" flipH="1" flipV="1">
            <a:off x="5600701" y="4229100"/>
            <a:ext cx="381000" cy="3175"/>
          </a:xfrm>
          <a:prstGeom prst="straightConnector1">
            <a:avLst/>
          </a:prstGeom>
          <a:noFill/>
          <a:ln w="9525" algn="ctr">
            <a:solidFill>
              <a:srgbClr val="A50021"/>
            </a:solidFill>
            <a:round/>
            <a:headEnd/>
            <a:tailEnd type="arrow" w="med" len="med"/>
          </a:ln>
          <a:extLst>
            <a:ext uri="{909E8E84-426E-40DD-AFC4-6F175D3DCCD1}">
              <a14:hiddenFill xmlns:a14="http://schemas.microsoft.com/office/drawing/2010/main">
                <a:noFill/>
              </a14:hiddenFill>
            </a:ext>
          </a:extLst>
        </p:spPr>
      </p:cxnSp>
      <p:cxnSp>
        <p:nvCxnSpPr>
          <p:cNvPr id="3083" name="Straight Arrow Connector 18"/>
          <p:cNvCxnSpPr>
            <a:cxnSpLocks noChangeShapeType="1"/>
          </p:cNvCxnSpPr>
          <p:nvPr/>
        </p:nvCxnSpPr>
        <p:spPr bwMode="auto">
          <a:xfrm rot="10800000">
            <a:off x="5486400" y="4191000"/>
            <a:ext cx="381000" cy="304800"/>
          </a:xfrm>
          <a:prstGeom prst="straightConnector1">
            <a:avLst/>
          </a:prstGeom>
          <a:noFill/>
          <a:ln w="9525" algn="ctr">
            <a:solidFill>
              <a:srgbClr val="A50021"/>
            </a:solidFill>
            <a:round/>
            <a:headEnd/>
            <a:tailEnd type="arrow" w="med" len="med"/>
          </a:ln>
          <a:extLst>
            <a:ext uri="{909E8E84-426E-40DD-AFC4-6F175D3DCCD1}">
              <a14:hiddenFill xmlns:a14="http://schemas.microsoft.com/office/drawing/2010/main">
                <a:noFill/>
              </a14:hiddenFill>
            </a:ext>
          </a:extLst>
        </p:spPr>
      </p:cxnSp>
      <p:cxnSp>
        <p:nvCxnSpPr>
          <p:cNvPr id="3084" name="Straight Arrow Connector 21"/>
          <p:cNvCxnSpPr>
            <a:cxnSpLocks noChangeShapeType="1"/>
            <a:stCxn id="3081" idx="1"/>
          </p:cNvCxnSpPr>
          <p:nvPr/>
        </p:nvCxnSpPr>
        <p:spPr bwMode="auto">
          <a:xfrm rot="10800000">
            <a:off x="4953000" y="4494213"/>
            <a:ext cx="762000" cy="17462"/>
          </a:xfrm>
          <a:prstGeom prst="straightConnector1">
            <a:avLst/>
          </a:prstGeom>
          <a:noFill/>
          <a:ln w="9525" algn="ctr">
            <a:solidFill>
              <a:srgbClr val="A50021"/>
            </a:solidFill>
            <a:round/>
            <a:headEnd/>
            <a:tailEnd type="arrow" w="med" len="med"/>
          </a:ln>
          <a:extLst>
            <a:ext uri="{909E8E84-426E-40DD-AFC4-6F175D3DCCD1}">
              <a14:hiddenFill xmlns:a14="http://schemas.microsoft.com/office/drawing/2010/main">
                <a:noFill/>
              </a14:hiddenFill>
            </a:ext>
          </a:extLst>
        </p:spPr>
      </p:cxnSp>
      <p:sp>
        <p:nvSpPr>
          <p:cNvPr id="13" name="TextBox 12"/>
          <p:cNvSpPr txBox="1"/>
          <p:nvPr/>
        </p:nvSpPr>
        <p:spPr>
          <a:xfrm>
            <a:off x="8855"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2635182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685800" y="152400"/>
            <a:ext cx="2286000" cy="792163"/>
          </a:xfrm>
        </p:spPr>
        <p:txBody>
          <a:bodyPr/>
          <a:lstStyle/>
          <a:p>
            <a:pPr eaLnBrk="1" hangingPunct="1"/>
            <a:r>
              <a:rPr lang="en-US" sz="2000" b="1" smtClean="0">
                <a:solidFill>
                  <a:schemeClr val="accent2"/>
                </a:solidFill>
                <a:latin typeface="Arial Unicode MS" pitchFamily="34" charset="-128"/>
              </a:rPr>
              <a:t>#307 Larynx</a:t>
            </a:r>
          </a:p>
        </p:txBody>
      </p:sp>
      <p:pic>
        <p:nvPicPr>
          <p:cNvPr id="3075" name="Picture 7" descr="larynx125-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0" y="1690688"/>
            <a:ext cx="1895475" cy="5014912"/>
          </a:xfrm>
        </p:spPr>
      </p:pic>
      <p:pic>
        <p:nvPicPr>
          <p:cNvPr id="3076" name="Picture 10" descr="LarynClemFrontN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5000" t="4137" r="2499" b="6847"/>
          <a:stretch>
            <a:fillRect/>
          </a:stretch>
        </p:blipFill>
        <p:spPr>
          <a:xfrm>
            <a:off x="0" y="1016000"/>
            <a:ext cx="6477000" cy="5689600"/>
          </a:xfrm>
        </p:spPr>
      </p:pic>
      <p:sp>
        <p:nvSpPr>
          <p:cNvPr id="3077" name="Line 11"/>
          <p:cNvSpPr>
            <a:spLocks noChangeShapeType="1"/>
          </p:cNvSpPr>
          <p:nvPr/>
        </p:nvSpPr>
        <p:spPr bwMode="auto">
          <a:xfrm>
            <a:off x="5943600" y="3124200"/>
            <a:ext cx="1219200"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 name="Line 12"/>
          <p:cNvSpPr>
            <a:spLocks noChangeShapeType="1"/>
          </p:cNvSpPr>
          <p:nvPr/>
        </p:nvSpPr>
        <p:spPr bwMode="auto">
          <a:xfrm>
            <a:off x="5791200" y="3429000"/>
            <a:ext cx="1295400" cy="762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 name="Line 13"/>
          <p:cNvSpPr>
            <a:spLocks noChangeShapeType="1"/>
          </p:cNvSpPr>
          <p:nvPr/>
        </p:nvSpPr>
        <p:spPr bwMode="auto">
          <a:xfrm flipV="1">
            <a:off x="6400800" y="3886200"/>
            <a:ext cx="838200" cy="9144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 name="Text Box 14"/>
          <p:cNvSpPr txBox="1">
            <a:spLocks noChangeArrowheads="1"/>
          </p:cNvSpPr>
          <p:nvPr/>
        </p:nvSpPr>
        <p:spPr bwMode="auto">
          <a:xfrm>
            <a:off x="5029200" y="2133600"/>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000" b="1">
                <a:latin typeface="Arial Unicode MS" pitchFamily="34" charset="-128"/>
              </a:rPr>
              <a:t>Thyroid cartilage</a:t>
            </a:r>
          </a:p>
        </p:txBody>
      </p:sp>
      <p:sp>
        <p:nvSpPr>
          <p:cNvPr id="3081" name="Line 15"/>
          <p:cNvSpPr>
            <a:spLocks noChangeShapeType="1"/>
          </p:cNvSpPr>
          <p:nvPr/>
        </p:nvSpPr>
        <p:spPr bwMode="auto">
          <a:xfrm flipV="1">
            <a:off x="4495800" y="2286000"/>
            <a:ext cx="609600" cy="3810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2" name="Line 16"/>
          <p:cNvSpPr>
            <a:spLocks noChangeShapeType="1"/>
          </p:cNvSpPr>
          <p:nvPr/>
        </p:nvSpPr>
        <p:spPr bwMode="auto">
          <a:xfrm>
            <a:off x="6096000" y="2286000"/>
            <a:ext cx="1676400" cy="1524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83" name="Picture 18" descr="LarynxGraytop"/>
          <p:cNvPicPr>
            <a:picLocks noChangeAspect="1" noChangeArrowheads="1"/>
          </p:cNvPicPr>
          <p:nvPr/>
        </p:nvPicPr>
        <p:blipFill>
          <a:blip r:embed="rId4">
            <a:extLst>
              <a:ext uri="{28A0092B-C50C-407E-A947-70E740481C1C}">
                <a14:useLocalDpi xmlns:a14="http://schemas.microsoft.com/office/drawing/2010/main" val="0"/>
              </a:ext>
            </a:extLst>
          </a:blip>
          <a:srcRect l="3999" r="6000" b="7834"/>
          <a:stretch>
            <a:fillRect/>
          </a:stretch>
        </p:blipFill>
        <p:spPr bwMode="auto">
          <a:xfrm>
            <a:off x="5715000" y="0"/>
            <a:ext cx="3429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Line 19"/>
          <p:cNvSpPr>
            <a:spLocks noChangeShapeType="1"/>
          </p:cNvSpPr>
          <p:nvPr/>
        </p:nvSpPr>
        <p:spPr bwMode="auto">
          <a:xfrm flipH="1">
            <a:off x="7315200" y="3048000"/>
            <a:ext cx="838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85" name="Text Box 20"/>
          <p:cNvSpPr txBox="1">
            <a:spLocks noChangeArrowheads="1"/>
          </p:cNvSpPr>
          <p:nvPr/>
        </p:nvSpPr>
        <p:spPr bwMode="auto">
          <a:xfrm>
            <a:off x="8077200" y="28194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200" b="1">
                <a:latin typeface="Arial Unicode MS" pitchFamily="34" charset="-128"/>
              </a:rPr>
              <a:t>Laryngeal ventricle</a:t>
            </a:r>
          </a:p>
        </p:txBody>
      </p:sp>
      <p:sp>
        <p:nvSpPr>
          <p:cNvPr id="3086" name="Line 21"/>
          <p:cNvSpPr>
            <a:spLocks noChangeShapeType="1"/>
          </p:cNvSpPr>
          <p:nvPr/>
        </p:nvSpPr>
        <p:spPr bwMode="auto">
          <a:xfrm flipH="1">
            <a:off x="4495800" y="2286000"/>
            <a:ext cx="609600" cy="7620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7" name="Text Box 22"/>
          <p:cNvSpPr txBox="1">
            <a:spLocks noChangeArrowheads="1"/>
          </p:cNvSpPr>
          <p:nvPr/>
        </p:nvSpPr>
        <p:spPr bwMode="auto">
          <a:xfrm>
            <a:off x="152400" y="63246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400" b="1" i="1">
                <a:solidFill>
                  <a:schemeClr val="accent2"/>
                </a:solidFill>
                <a:latin typeface="Arial" charset="0"/>
              </a:rPr>
              <a:t>Clemente pl. 562</a:t>
            </a:r>
          </a:p>
        </p:txBody>
      </p:sp>
      <p:sp>
        <p:nvSpPr>
          <p:cNvPr id="3088" name="Text Box 23"/>
          <p:cNvSpPr txBox="1">
            <a:spLocks noChangeArrowheads="1"/>
          </p:cNvSpPr>
          <p:nvPr/>
        </p:nvSpPr>
        <p:spPr bwMode="auto">
          <a:xfrm>
            <a:off x="7772400" y="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400" b="1" i="1">
                <a:solidFill>
                  <a:schemeClr val="accent2"/>
                </a:solidFill>
                <a:latin typeface="Arial" charset="0"/>
              </a:rPr>
              <a:t>Gray’s p.956</a:t>
            </a:r>
          </a:p>
        </p:txBody>
      </p:sp>
      <p:sp>
        <p:nvSpPr>
          <p:cNvPr id="17" name="TextBox 16"/>
          <p:cNvSpPr txBox="1"/>
          <p:nvPr/>
        </p:nvSpPr>
        <p:spPr>
          <a:xfrm>
            <a:off x="0"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411162"/>
          </a:xfrm>
        </p:spPr>
        <p:txBody>
          <a:bodyPr/>
          <a:lstStyle/>
          <a:p>
            <a:pPr eaLnBrk="1" hangingPunct="1"/>
            <a:r>
              <a:rPr lang="en-US" sz="2400" b="1" smtClean="0">
                <a:solidFill>
                  <a:schemeClr val="accent2"/>
                </a:solidFill>
                <a:latin typeface="Arial Unicode MS" pitchFamily="34" charset="-128"/>
              </a:rPr>
              <a:t>#130-1   Lung</a:t>
            </a:r>
          </a:p>
        </p:txBody>
      </p:sp>
      <p:pic>
        <p:nvPicPr>
          <p:cNvPr id="4099" name="Picture 3" descr="130Bronchus"/>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533400" y="1143000"/>
            <a:ext cx="7989888" cy="5334000"/>
          </a:xfrm>
        </p:spPr>
      </p:pic>
      <p:sp>
        <p:nvSpPr>
          <p:cNvPr id="4100" name="Text Box 5"/>
          <p:cNvSpPr txBox="1">
            <a:spLocks noChangeArrowheads="1"/>
          </p:cNvSpPr>
          <p:nvPr/>
        </p:nvSpPr>
        <p:spPr bwMode="auto">
          <a:xfrm>
            <a:off x="4114800" y="571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a:solidFill>
                  <a:schemeClr val="accent2"/>
                </a:solidFill>
                <a:latin typeface="Arial Unicode MS" pitchFamily="34" charset="-128"/>
              </a:rPr>
              <a:t>2?</a:t>
            </a:r>
          </a:p>
        </p:txBody>
      </p:sp>
      <p:sp>
        <p:nvSpPr>
          <p:cNvPr id="4101" name="Text Box 6"/>
          <p:cNvSpPr txBox="1">
            <a:spLocks noChangeArrowheads="1"/>
          </p:cNvSpPr>
          <p:nvPr/>
        </p:nvSpPr>
        <p:spPr bwMode="auto">
          <a:xfrm>
            <a:off x="2590800" y="27432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1?</a:t>
            </a:r>
          </a:p>
        </p:txBody>
      </p:sp>
      <p:sp>
        <p:nvSpPr>
          <p:cNvPr id="57351" name="Text Box 7"/>
          <p:cNvSpPr txBox="1">
            <a:spLocks noChangeArrowheads="1"/>
          </p:cNvSpPr>
          <p:nvPr/>
        </p:nvSpPr>
        <p:spPr bwMode="auto">
          <a:xfrm>
            <a:off x="2209800" y="31242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Bronchus</a:t>
            </a:r>
          </a:p>
        </p:txBody>
      </p:sp>
      <p:sp>
        <p:nvSpPr>
          <p:cNvPr id="57352" name="Text Box 8"/>
          <p:cNvSpPr txBox="1">
            <a:spLocks noChangeArrowheads="1"/>
          </p:cNvSpPr>
          <p:nvPr/>
        </p:nvSpPr>
        <p:spPr bwMode="auto">
          <a:xfrm>
            <a:off x="3352800" y="58674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Pulmonary artery</a:t>
            </a:r>
          </a:p>
        </p:txBody>
      </p:sp>
      <p:sp>
        <p:nvSpPr>
          <p:cNvPr id="8" name="TextBox 7"/>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3598128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7351">
                                            <p:txEl>
                                              <p:pRg st="0" end="0"/>
                                            </p:txEl>
                                          </p:spTgt>
                                        </p:tgtEl>
                                        <p:attrNameLst>
                                          <p:attrName>style.visibility</p:attrName>
                                        </p:attrNameLst>
                                      </p:cBhvr>
                                      <p:to>
                                        <p:strVal val="visible"/>
                                      </p:to>
                                    </p:set>
                                    <p:animEffect transition="in" filter="blinds(horizontal)">
                                      <p:cBhvr>
                                        <p:cTn id="7" dur="500"/>
                                        <p:tgtEl>
                                          <p:spTgt spid="573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352"/>
                                        </p:tgtEl>
                                        <p:attrNameLst>
                                          <p:attrName>style.visibility</p:attrName>
                                        </p:attrNameLst>
                                      </p:cBhvr>
                                      <p:to>
                                        <p:strVal val="visible"/>
                                      </p:to>
                                    </p:set>
                                    <p:animEffect transition="in" filter="blinds(horizontal)">
                                      <p:cBhvr>
                                        <p:cTn id="12" dur="5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457200" y="274638"/>
            <a:ext cx="8229600" cy="411162"/>
          </a:xfrm>
        </p:spPr>
        <p:txBody>
          <a:bodyPr/>
          <a:lstStyle/>
          <a:p>
            <a:pPr eaLnBrk="1" hangingPunct="1"/>
            <a:r>
              <a:rPr lang="en-US" sz="2400" b="1" smtClean="0">
                <a:solidFill>
                  <a:schemeClr val="accent2"/>
                </a:solidFill>
                <a:latin typeface="Arial Unicode MS" pitchFamily="34" charset="-128"/>
              </a:rPr>
              <a:t>#130-1 Lung</a:t>
            </a:r>
          </a:p>
        </p:txBody>
      </p:sp>
      <p:pic>
        <p:nvPicPr>
          <p:cNvPr id="5123" name="Picture 6" descr="130-1PulmA"/>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228600" y="881063"/>
            <a:ext cx="8763000" cy="5748337"/>
          </a:xfrm>
        </p:spPr>
      </p:pic>
      <p:sp>
        <p:nvSpPr>
          <p:cNvPr id="5124" name="Text Box 7"/>
          <p:cNvSpPr txBox="1">
            <a:spLocks noChangeArrowheads="1"/>
          </p:cNvSpPr>
          <p:nvPr/>
        </p:nvSpPr>
        <p:spPr bwMode="auto">
          <a:xfrm>
            <a:off x="4038600" y="33528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Pulmonary artery</a:t>
            </a:r>
          </a:p>
        </p:txBody>
      </p:sp>
      <p:sp>
        <p:nvSpPr>
          <p:cNvPr id="5125" name="Text Box 8"/>
          <p:cNvSpPr txBox="1">
            <a:spLocks noChangeArrowheads="1"/>
          </p:cNvSpPr>
          <p:nvPr/>
        </p:nvSpPr>
        <p:spPr bwMode="auto">
          <a:xfrm>
            <a:off x="3962400" y="4038600"/>
            <a:ext cx="3124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rgbClr val="A50021"/>
                </a:solidFill>
              </a:rPr>
              <a:t>Close to bronchial trees relatively thin wall (media)     elastic laminae             relatively wide lumen</a:t>
            </a:r>
          </a:p>
        </p:txBody>
      </p:sp>
      <p:sp>
        <p:nvSpPr>
          <p:cNvPr id="6" name="TextBox 5"/>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11624604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411162"/>
          </a:xfrm>
        </p:spPr>
        <p:txBody>
          <a:bodyPr/>
          <a:lstStyle/>
          <a:p>
            <a:pPr eaLnBrk="1" hangingPunct="1"/>
            <a:r>
              <a:rPr lang="en-US" sz="2000" b="1" smtClean="0">
                <a:solidFill>
                  <a:schemeClr val="accent2"/>
                </a:solidFill>
                <a:latin typeface="Arial Unicode MS" pitchFamily="34" charset="-128"/>
              </a:rPr>
              <a:t>#130-1 Lung</a:t>
            </a:r>
          </a:p>
        </p:txBody>
      </p:sp>
      <p:pic>
        <p:nvPicPr>
          <p:cNvPr id="6147" name="Picture 3" descr="130-1Br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966788"/>
            <a:ext cx="8458200" cy="5635625"/>
          </a:xfrm>
        </p:spPr>
      </p:pic>
      <p:sp>
        <p:nvSpPr>
          <p:cNvPr id="6148" name="Line 5"/>
          <p:cNvSpPr>
            <a:spLocks noChangeShapeType="1"/>
          </p:cNvSpPr>
          <p:nvPr/>
        </p:nvSpPr>
        <p:spPr bwMode="auto">
          <a:xfrm flipH="1" flipV="1">
            <a:off x="2514600" y="2895600"/>
            <a:ext cx="533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9" name="Line 6"/>
          <p:cNvSpPr>
            <a:spLocks noChangeShapeType="1"/>
          </p:cNvSpPr>
          <p:nvPr/>
        </p:nvSpPr>
        <p:spPr bwMode="auto">
          <a:xfrm flipH="1">
            <a:off x="2514600" y="3505200"/>
            <a:ext cx="609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0" name="Text Box 7"/>
          <p:cNvSpPr txBox="1">
            <a:spLocks noChangeArrowheads="1"/>
          </p:cNvSpPr>
          <p:nvPr/>
        </p:nvSpPr>
        <p:spPr bwMode="auto">
          <a:xfrm>
            <a:off x="6172200" y="3657600"/>
            <a:ext cx="1600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dirty="0">
                <a:ln>
                  <a:solidFill>
                    <a:schemeClr val="bg1"/>
                  </a:solidFill>
                </a:ln>
                <a:latin typeface="+mn-lt"/>
              </a:rPr>
              <a:t>b</a:t>
            </a:r>
            <a:r>
              <a:rPr lang="en-US" sz="1600" dirty="0" smtClean="0">
                <a:ln>
                  <a:solidFill>
                    <a:schemeClr val="bg1"/>
                  </a:solidFill>
                </a:ln>
                <a:latin typeface="+mn-lt"/>
              </a:rPr>
              <a:t>ronchial </a:t>
            </a:r>
            <a:r>
              <a:rPr lang="en-US" sz="1600" dirty="0">
                <a:ln>
                  <a:solidFill>
                    <a:schemeClr val="bg1"/>
                  </a:solidFill>
                </a:ln>
                <a:latin typeface="+mn-lt"/>
              </a:rPr>
              <a:t>cartilage</a:t>
            </a:r>
          </a:p>
        </p:txBody>
      </p:sp>
      <p:sp>
        <p:nvSpPr>
          <p:cNvPr id="6151" name="Text Box 8"/>
          <p:cNvSpPr txBox="1">
            <a:spLocks noChangeArrowheads="1"/>
          </p:cNvSpPr>
          <p:nvPr/>
        </p:nvSpPr>
        <p:spPr bwMode="auto">
          <a:xfrm>
            <a:off x="3124200" y="2819400"/>
            <a:ext cx="762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t>4? </a:t>
            </a:r>
          </a:p>
          <a:p>
            <a:pPr eaLnBrk="1" hangingPunct="1">
              <a:spcBef>
                <a:spcPct val="50000"/>
              </a:spcBef>
            </a:pPr>
            <a:r>
              <a:rPr lang="en-US"/>
              <a:t>3?</a:t>
            </a:r>
          </a:p>
        </p:txBody>
      </p:sp>
      <p:sp>
        <p:nvSpPr>
          <p:cNvPr id="63497" name="Text Box 9"/>
          <p:cNvSpPr txBox="1">
            <a:spLocks noChangeArrowheads="1"/>
          </p:cNvSpPr>
          <p:nvPr/>
        </p:nvSpPr>
        <p:spPr bwMode="auto">
          <a:xfrm>
            <a:off x="3657600" y="2863850"/>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dirty="0">
                <a:ln>
                  <a:solidFill>
                    <a:schemeClr val="bg1"/>
                  </a:solidFill>
                </a:ln>
                <a:solidFill>
                  <a:srgbClr val="002060"/>
                </a:solidFill>
                <a:latin typeface="+mn-lt"/>
              </a:rPr>
              <a:t>b</a:t>
            </a:r>
            <a:r>
              <a:rPr lang="en-US" sz="1600" dirty="0" smtClean="0">
                <a:ln>
                  <a:solidFill>
                    <a:schemeClr val="bg1"/>
                  </a:solidFill>
                </a:ln>
                <a:solidFill>
                  <a:srgbClr val="002060"/>
                </a:solidFill>
                <a:latin typeface="+mn-lt"/>
              </a:rPr>
              <a:t>ronchial </a:t>
            </a:r>
            <a:r>
              <a:rPr lang="en-US" sz="1600" dirty="0">
                <a:ln>
                  <a:solidFill>
                    <a:schemeClr val="bg1"/>
                  </a:solidFill>
                </a:ln>
                <a:solidFill>
                  <a:srgbClr val="002060"/>
                </a:solidFill>
                <a:latin typeface="+mn-lt"/>
              </a:rPr>
              <a:t>vein</a:t>
            </a:r>
          </a:p>
        </p:txBody>
      </p:sp>
      <p:sp>
        <p:nvSpPr>
          <p:cNvPr id="63498" name="Text Box 10"/>
          <p:cNvSpPr txBox="1">
            <a:spLocks noChangeArrowheads="1"/>
          </p:cNvSpPr>
          <p:nvPr/>
        </p:nvSpPr>
        <p:spPr bwMode="auto">
          <a:xfrm>
            <a:off x="3657600" y="3276600"/>
            <a:ext cx="205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ln>
                  <a:solidFill>
                    <a:schemeClr val="bg1"/>
                  </a:solidFill>
                </a:ln>
                <a:solidFill>
                  <a:srgbClr val="C00000"/>
                </a:solidFill>
              </a:rPr>
              <a:t>b</a:t>
            </a:r>
            <a:r>
              <a:rPr lang="en-US" sz="1400" dirty="0" smtClean="0">
                <a:ln>
                  <a:solidFill>
                    <a:schemeClr val="bg1"/>
                  </a:solidFill>
                </a:ln>
                <a:solidFill>
                  <a:srgbClr val="C00000"/>
                </a:solidFill>
              </a:rPr>
              <a:t>ronchial </a:t>
            </a:r>
            <a:r>
              <a:rPr lang="en-US" sz="1400" dirty="0">
                <a:ln>
                  <a:solidFill>
                    <a:schemeClr val="bg1"/>
                  </a:solidFill>
                </a:ln>
                <a:solidFill>
                  <a:srgbClr val="C00000"/>
                </a:solidFill>
              </a:rPr>
              <a:t>artery</a:t>
            </a:r>
          </a:p>
        </p:txBody>
      </p:sp>
      <p:sp>
        <p:nvSpPr>
          <p:cNvPr id="11" name="TextBox 10"/>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997027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3498">
                                            <p:txEl>
                                              <p:pRg st="0" end="0"/>
                                            </p:txEl>
                                          </p:spTgt>
                                        </p:tgtEl>
                                        <p:attrNameLst>
                                          <p:attrName>style.visibility</p:attrName>
                                        </p:attrNameLst>
                                      </p:cBhvr>
                                      <p:to>
                                        <p:strVal val="visible"/>
                                      </p:to>
                                    </p:set>
                                    <p:animEffect transition="in" filter="checkerboard(across)">
                                      <p:cBhvr>
                                        <p:cTn id="7" dur="500"/>
                                        <p:tgtEl>
                                          <p:spTgt spid="634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3497">
                                            <p:txEl>
                                              <p:pRg st="0" end="0"/>
                                            </p:txEl>
                                          </p:spTgt>
                                        </p:tgtEl>
                                        <p:attrNameLst>
                                          <p:attrName>style.visibility</p:attrName>
                                        </p:attrNameLst>
                                      </p:cBhvr>
                                      <p:to>
                                        <p:strVal val="visible"/>
                                      </p:to>
                                    </p:set>
                                    <p:animEffect transition="in" filter="checkerboard(across)">
                                      <p:cBhvr>
                                        <p:cTn id="12" dur="500"/>
                                        <p:tgtEl>
                                          <p:spTgt spid="634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457200" y="304800"/>
            <a:ext cx="3200400" cy="304800"/>
          </a:xfrm>
        </p:spPr>
        <p:txBody>
          <a:bodyPr/>
          <a:lstStyle/>
          <a:p>
            <a:pPr algn="l" eaLnBrk="1" hangingPunct="1"/>
            <a:r>
              <a:rPr lang="en-US" sz="2000" b="1" dirty="0" smtClean="0">
                <a:solidFill>
                  <a:schemeClr val="accent2"/>
                </a:solidFill>
                <a:latin typeface="Arial Unicode MS" pitchFamily="34" charset="-128"/>
              </a:rPr>
              <a:t>#130-1 Lung		</a:t>
            </a:r>
          </a:p>
        </p:txBody>
      </p:sp>
      <p:pic>
        <p:nvPicPr>
          <p:cNvPr id="7171" name="Picture 6" descr="130-1TermB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914400"/>
            <a:ext cx="8763000" cy="5668963"/>
          </a:xfrm>
        </p:spPr>
      </p:pic>
      <p:sp>
        <p:nvSpPr>
          <p:cNvPr id="15367" name="Text Box 7"/>
          <p:cNvSpPr txBox="1">
            <a:spLocks noChangeArrowheads="1"/>
          </p:cNvSpPr>
          <p:nvPr/>
        </p:nvSpPr>
        <p:spPr bwMode="auto">
          <a:xfrm>
            <a:off x="6134100" y="5722203"/>
            <a:ext cx="2933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dirty="0">
                <a:ln>
                  <a:solidFill>
                    <a:schemeClr val="bg1"/>
                  </a:solidFill>
                </a:ln>
                <a:solidFill>
                  <a:schemeClr val="accent2"/>
                </a:solidFill>
              </a:rPr>
              <a:t>Ciliated and non-ciliated (Clara) </a:t>
            </a:r>
            <a:r>
              <a:rPr lang="en-US" sz="1600" dirty="0" smtClean="0">
                <a:ln>
                  <a:solidFill>
                    <a:schemeClr val="bg1"/>
                  </a:solidFill>
                </a:ln>
                <a:solidFill>
                  <a:schemeClr val="accent2"/>
                </a:solidFill>
              </a:rPr>
              <a:t>cells, no </a:t>
            </a:r>
            <a:r>
              <a:rPr lang="en-US" sz="1600" dirty="0">
                <a:ln>
                  <a:solidFill>
                    <a:schemeClr val="bg1"/>
                  </a:solidFill>
                </a:ln>
                <a:solidFill>
                  <a:schemeClr val="accent2"/>
                </a:solidFill>
              </a:rPr>
              <a:t>goblet </a:t>
            </a:r>
            <a:r>
              <a:rPr lang="en-US" sz="1600" dirty="0" smtClean="0">
                <a:ln>
                  <a:solidFill>
                    <a:schemeClr val="bg1"/>
                  </a:solidFill>
                </a:ln>
                <a:solidFill>
                  <a:schemeClr val="accent2"/>
                </a:solidFill>
              </a:rPr>
              <a:t>cells, no cartilage, no glands</a:t>
            </a:r>
            <a:endParaRPr lang="en-US" dirty="0">
              <a:solidFill>
                <a:schemeClr val="accent2"/>
              </a:solidFill>
            </a:endParaRPr>
          </a:p>
        </p:txBody>
      </p:sp>
      <p:sp>
        <p:nvSpPr>
          <p:cNvPr id="7173" name="TextBox 4"/>
          <p:cNvSpPr txBox="1">
            <a:spLocks noChangeArrowheads="1"/>
          </p:cNvSpPr>
          <p:nvPr/>
        </p:nvSpPr>
        <p:spPr bwMode="auto">
          <a:xfrm>
            <a:off x="2590800" y="33528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600">
                <a:solidFill>
                  <a:srgbClr val="002060"/>
                </a:solidFill>
              </a:rPr>
              <a:t>Ciliated cells</a:t>
            </a:r>
          </a:p>
        </p:txBody>
      </p:sp>
      <p:cxnSp>
        <p:nvCxnSpPr>
          <p:cNvPr id="7174" name="Straight Arrow Connector 6"/>
          <p:cNvCxnSpPr>
            <a:cxnSpLocks noChangeShapeType="1"/>
          </p:cNvCxnSpPr>
          <p:nvPr/>
        </p:nvCxnSpPr>
        <p:spPr bwMode="auto">
          <a:xfrm flipV="1">
            <a:off x="3962400" y="3276600"/>
            <a:ext cx="685800" cy="2286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7175" name="TextBox 7"/>
          <p:cNvSpPr txBox="1">
            <a:spLocks noChangeArrowheads="1"/>
          </p:cNvSpPr>
          <p:nvPr/>
        </p:nvSpPr>
        <p:spPr bwMode="auto">
          <a:xfrm>
            <a:off x="2895600" y="381000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600">
                <a:solidFill>
                  <a:srgbClr val="002060"/>
                </a:solidFill>
              </a:rPr>
              <a:t>non-ciliated cells</a:t>
            </a:r>
          </a:p>
        </p:txBody>
      </p:sp>
      <p:cxnSp>
        <p:nvCxnSpPr>
          <p:cNvPr id="7176" name="Straight Arrow Connector 9"/>
          <p:cNvCxnSpPr>
            <a:cxnSpLocks noChangeShapeType="1"/>
            <a:stCxn id="7175" idx="1"/>
          </p:cNvCxnSpPr>
          <p:nvPr/>
        </p:nvCxnSpPr>
        <p:spPr bwMode="auto">
          <a:xfrm rot="10800000">
            <a:off x="2133600" y="3960813"/>
            <a:ext cx="762000" cy="17462"/>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7177" name="Straight Arrow Connector 12"/>
          <p:cNvCxnSpPr>
            <a:cxnSpLocks noChangeShapeType="1"/>
          </p:cNvCxnSpPr>
          <p:nvPr/>
        </p:nvCxnSpPr>
        <p:spPr bwMode="auto">
          <a:xfrm rot="5400000" flipH="1" flipV="1">
            <a:off x="876300" y="5143500"/>
            <a:ext cx="1066800" cy="533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4"/>
          <p:cNvCxnSpPr>
            <a:cxnSpLocks noChangeShapeType="1"/>
          </p:cNvCxnSpPr>
          <p:nvPr/>
        </p:nvCxnSpPr>
        <p:spPr bwMode="auto">
          <a:xfrm flipV="1">
            <a:off x="1143000" y="5562600"/>
            <a:ext cx="914400" cy="38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179" name="TextBox 16"/>
          <p:cNvSpPr txBox="1">
            <a:spLocks noChangeArrowheads="1"/>
          </p:cNvSpPr>
          <p:nvPr/>
        </p:nvSpPr>
        <p:spPr bwMode="auto">
          <a:xfrm>
            <a:off x="228600" y="5943600"/>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600">
                <a:solidFill>
                  <a:srgbClr val="002060"/>
                </a:solidFill>
              </a:rPr>
              <a:t>Smooth muscle</a:t>
            </a:r>
          </a:p>
        </p:txBody>
      </p:sp>
      <p:sp>
        <p:nvSpPr>
          <p:cNvPr id="18" name="TextBox 17"/>
          <p:cNvSpPr txBox="1">
            <a:spLocks noChangeArrowheads="1"/>
          </p:cNvSpPr>
          <p:nvPr/>
        </p:nvSpPr>
        <p:spPr bwMode="auto">
          <a:xfrm>
            <a:off x="4419600" y="304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2400">
                <a:solidFill>
                  <a:srgbClr val="002060"/>
                </a:solidFill>
              </a:rPr>
              <a:t>Bronchiole</a:t>
            </a:r>
          </a:p>
        </p:txBody>
      </p:sp>
      <p:sp>
        <p:nvSpPr>
          <p:cNvPr id="13" name="TextBox 12"/>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2741807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Effect transition="in" filter="blinds(horizontal)">
                                      <p:cBhvr>
                                        <p:cTn id="7" dur="500"/>
                                        <p:tgtEl>
                                          <p:spTgt spid="153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heckerboard(across)">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pPr>
              <a:defRPr/>
            </a:pPr>
            <a:r>
              <a:rPr lang="en-US" sz="2000" b="1" dirty="0" smtClean="0">
                <a:solidFill>
                  <a:schemeClr val="accent6">
                    <a:lumMod val="50000"/>
                  </a:schemeClr>
                </a:solidFill>
                <a:latin typeface="Arial Unicode MS" pitchFamily="34" charset="-128"/>
                <a:ea typeface="Arial Unicode MS" pitchFamily="34" charset="-128"/>
                <a:cs typeface="Arial Unicode MS" pitchFamily="34" charset="-128"/>
              </a:rPr>
              <a:t>#132-2 (Terminal) Bronchiole &amp; Pulmonary artery</a:t>
            </a:r>
            <a:endParaRPr lang="en-US" sz="2000" b="1" dirty="0">
              <a:solidFill>
                <a:schemeClr val="accent6">
                  <a:lumMod val="50000"/>
                </a:schemeClr>
              </a:solidFill>
              <a:latin typeface="Arial Unicode MS" pitchFamily="34" charset="-128"/>
              <a:ea typeface="Arial Unicode MS" pitchFamily="34" charset="-128"/>
              <a:cs typeface="Arial Unicode MS" pitchFamily="34" charset="-128"/>
            </a:endParaRPr>
          </a:p>
        </p:txBody>
      </p:sp>
      <p:pic>
        <p:nvPicPr>
          <p:cNvPr id="8195" name="Content Placeholder 3" descr="132-27x.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779463"/>
            <a:ext cx="8520113" cy="5849937"/>
          </a:xfrm>
        </p:spPr>
      </p:pic>
      <p:sp>
        <p:nvSpPr>
          <p:cNvPr id="5" name="TextBox 4"/>
          <p:cNvSpPr txBox="1"/>
          <p:nvPr/>
        </p:nvSpPr>
        <p:spPr>
          <a:xfrm>
            <a:off x="1981200" y="4038600"/>
            <a:ext cx="2209800" cy="366713"/>
          </a:xfrm>
          <a:prstGeom prst="rect">
            <a:avLst/>
          </a:prstGeom>
          <a:noFill/>
        </p:spPr>
        <p:txBody>
          <a:bodyPr>
            <a:spAutoFit/>
          </a:bodyPr>
          <a:lstStyle/>
          <a:p>
            <a:pPr>
              <a:defRPr/>
            </a:pPr>
            <a:r>
              <a:rPr lang="en-US" dirty="0">
                <a:solidFill>
                  <a:schemeClr val="accent6">
                    <a:lumMod val="50000"/>
                  </a:schemeClr>
                </a:solidFill>
                <a:cs typeface="+mn-cs"/>
              </a:rPr>
              <a:t>Bronchiole</a:t>
            </a:r>
          </a:p>
        </p:txBody>
      </p:sp>
      <p:sp>
        <p:nvSpPr>
          <p:cNvPr id="8197" name="TextBox 5"/>
          <p:cNvSpPr txBox="1">
            <a:spLocks noChangeArrowheads="1"/>
          </p:cNvSpPr>
          <p:nvPr/>
        </p:nvSpPr>
        <p:spPr bwMode="auto">
          <a:xfrm>
            <a:off x="6324600" y="32004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solidFill>
                  <a:srgbClr val="002060"/>
                </a:solidFill>
              </a:rPr>
              <a:t>P. A</a:t>
            </a:r>
            <a:r>
              <a:rPr lang="en-US"/>
              <a:t>.</a:t>
            </a:r>
          </a:p>
        </p:txBody>
      </p:sp>
      <p:sp>
        <p:nvSpPr>
          <p:cNvPr id="20486" name="TextBox 6"/>
          <p:cNvSpPr txBox="1">
            <a:spLocks noChangeArrowheads="1"/>
          </p:cNvSpPr>
          <p:nvPr/>
        </p:nvSpPr>
        <p:spPr bwMode="auto">
          <a:xfrm>
            <a:off x="3276600" y="1752600"/>
            <a:ext cx="2438400" cy="366713"/>
          </a:xfrm>
          <a:prstGeom prst="rect">
            <a:avLst/>
          </a:prstGeom>
          <a:noFill/>
          <a:ln w="9525">
            <a:noFill/>
            <a:miter lim="800000"/>
            <a:headEnd/>
            <a:tailEnd/>
          </a:ln>
        </p:spPr>
        <p:txBody>
          <a:bodyPr>
            <a:spAutoFit/>
          </a:bodyPr>
          <a:lstStyle/>
          <a:p>
            <a:pPr>
              <a:defRPr/>
            </a:pPr>
            <a:r>
              <a:rPr lang="en-US" dirty="0">
                <a:ln>
                  <a:solidFill>
                    <a:schemeClr val="tx2">
                      <a:lumMod val="75000"/>
                      <a:lumOff val="25000"/>
                    </a:schemeClr>
                  </a:solidFill>
                </a:ln>
                <a:solidFill>
                  <a:srgbClr val="FF0000"/>
                </a:solidFill>
                <a:cs typeface="+mn-cs"/>
              </a:rPr>
              <a:t>Smooth Muscle</a:t>
            </a:r>
          </a:p>
        </p:txBody>
      </p:sp>
      <p:cxnSp>
        <p:nvCxnSpPr>
          <p:cNvPr id="8199" name="Straight Arrow Connector 8"/>
          <p:cNvCxnSpPr>
            <a:cxnSpLocks noChangeShapeType="1"/>
          </p:cNvCxnSpPr>
          <p:nvPr/>
        </p:nvCxnSpPr>
        <p:spPr bwMode="auto">
          <a:xfrm rot="5400000">
            <a:off x="3467100" y="2247900"/>
            <a:ext cx="914400" cy="5334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8" name="TextBox 7"/>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4060552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76200"/>
            <a:ext cx="8229600" cy="487362"/>
          </a:xfrm>
        </p:spPr>
        <p:txBody>
          <a:bodyPr/>
          <a:lstStyle/>
          <a:p>
            <a:pPr eaLnBrk="1" hangingPunct="1"/>
            <a:r>
              <a:rPr lang="en-US" sz="2400" b="1" smtClean="0">
                <a:solidFill>
                  <a:schemeClr val="accent2"/>
                </a:solidFill>
                <a:latin typeface="Arial Unicode MS" pitchFamily="34" charset="-128"/>
              </a:rPr>
              <a:t>#132</a:t>
            </a:r>
            <a:r>
              <a:rPr lang="en-US" sz="2400" b="1" smtClean="0">
                <a:solidFill>
                  <a:schemeClr val="accent2"/>
                </a:solidFill>
                <a:latin typeface="Shruti" pitchFamily="34" charset="0"/>
              </a:rPr>
              <a:t>  </a:t>
            </a:r>
            <a:r>
              <a:rPr lang="en-US" sz="2400" b="1" smtClean="0">
                <a:solidFill>
                  <a:schemeClr val="accent2"/>
                </a:solidFill>
                <a:latin typeface="Arial Unicode MS" pitchFamily="34" charset="-128"/>
              </a:rPr>
              <a:t>Lung</a:t>
            </a:r>
            <a:endParaRPr lang="en-US" sz="2400" b="1" smtClean="0">
              <a:solidFill>
                <a:schemeClr val="accent2"/>
              </a:solidFill>
              <a:latin typeface="Shruti" pitchFamily="34" charset="0"/>
            </a:endParaRPr>
          </a:p>
        </p:txBody>
      </p:sp>
      <p:pic>
        <p:nvPicPr>
          <p:cNvPr id="9219" name="Picture 3" descr="respBr132"/>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1143000" y="639762"/>
            <a:ext cx="7086600" cy="5868988"/>
          </a:xfrm>
        </p:spPr>
      </p:pic>
      <p:sp>
        <p:nvSpPr>
          <p:cNvPr id="9220" name="Text Box 5"/>
          <p:cNvSpPr txBox="1">
            <a:spLocks noChangeArrowheads="1"/>
          </p:cNvSpPr>
          <p:nvPr/>
        </p:nvSpPr>
        <p:spPr bwMode="auto">
          <a:xfrm>
            <a:off x="1295400" y="3992562"/>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endParaRPr lang="en-US">
              <a:solidFill>
                <a:schemeClr val="accent2"/>
              </a:solidFill>
              <a:latin typeface="Arial Unicode MS" pitchFamily="34" charset="-128"/>
            </a:endParaRPr>
          </a:p>
        </p:txBody>
      </p:sp>
      <p:sp>
        <p:nvSpPr>
          <p:cNvPr id="9221" name="Text Box 10"/>
          <p:cNvSpPr txBox="1">
            <a:spLocks noChangeArrowheads="1"/>
          </p:cNvSpPr>
          <p:nvPr/>
        </p:nvSpPr>
        <p:spPr bwMode="auto">
          <a:xfrm>
            <a:off x="5410200" y="3154362"/>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rgbClr val="3B2791"/>
                </a:solidFill>
              </a:rPr>
              <a:t>6?</a:t>
            </a:r>
          </a:p>
        </p:txBody>
      </p:sp>
      <p:sp>
        <p:nvSpPr>
          <p:cNvPr id="9222" name="Text Box 11"/>
          <p:cNvSpPr txBox="1">
            <a:spLocks noChangeArrowheads="1"/>
          </p:cNvSpPr>
          <p:nvPr/>
        </p:nvSpPr>
        <p:spPr bwMode="auto">
          <a:xfrm>
            <a:off x="1295400" y="3763962"/>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rgbClr val="3B2791"/>
                </a:solidFill>
              </a:rPr>
              <a:t>5?</a:t>
            </a:r>
          </a:p>
        </p:txBody>
      </p:sp>
      <p:sp>
        <p:nvSpPr>
          <p:cNvPr id="9223" name="Text Box 12"/>
          <p:cNvSpPr txBox="1">
            <a:spLocks noChangeArrowheads="1"/>
          </p:cNvSpPr>
          <p:nvPr/>
        </p:nvSpPr>
        <p:spPr bwMode="auto">
          <a:xfrm>
            <a:off x="2209800" y="1554162"/>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rgbClr val="3B2791"/>
                </a:solidFill>
              </a:rPr>
              <a:t>7?</a:t>
            </a:r>
          </a:p>
        </p:txBody>
      </p:sp>
      <p:sp>
        <p:nvSpPr>
          <p:cNvPr id="59405" name="Text Box 13"/>
          <p:cNvSpPr txBox="1">
            <a:spLocks noChangeArrowheads="1"/>
          </p:cNvSpPr>
          <p:nvPr/>
        </p:nvSpPr>
        <p:spPr bwMode="auto">
          <a:xfrm>
            <a:off x="914400" y="3992562"/>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rgbClr val="3B2791"/>
                </a:solidFill>
              </a:rPr>
              <a:t>Terminal bronchiole</a:t>
            </a:r>
          </a:p>
        </p:txBody>
      </p:sp>
      <p:sp>
        <p:nvSpPr>
          <p:cNvPr id="59406" name="Text Box 14"/>
          <p:cNvSpPr txBox="1">
            <a:spLocks noChangeArrowheads="1"/>
          </p:cNvSpPr>
          <p:nvPr/>
        </p:nvSpPr>
        <p:spPr bwMode="auto">
          <a:xfrm>
            <a:off x="4267200" y="3459162"/>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rgbClr val="3B2791"/>
                </a:solidFill>
              </a:rPr>
              <a:t>Respiratory bronchiole</a:t>
            </a:r>
          </a:p>
        </p:txBody>
      </p:sp>
      <p:sp>
        <p:nvSpPr>
          <p:cNvPr id="59407" name="Text Box 15"/>
          <p:cNvSpPr txBox="1">
            <a:spLocks noChangeArrowheads="1"/>
          </p:cNvSpPr>
          <p:nvPr/>
        </p:nvSpPr>
        <p:spPr bwMode="auto">
          <a:xfrm>
            <a:off x="2133600" y="1935162"/>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rgbClr val="3B2791"/>
                </a:solidFill>
              </a:rPr>
              <a:t>P.A.</a:t>
            </a:r>
          </a:p>
        </p:txBody>
      </p:sp>
      <p:sp>
        <p:nvSpPr>
          <p:cNvPr id="59408" name="Text Box 16"/>
          <p:cNvSpPr txBox="1">
            <a:spLocks noChangeArrowheads="1"/>
          </p:cNvSpPr>
          <p:nvPr/>
        </p:nvSpPr>
        <p:spPr bwMode="auto">
          <a:xfrm>
            <a:off x="5791200" y="4983162"/>
            <a:ext cx="2743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dirty="0">
                <a:ln>
                  <a:solidFill>
                    <a:schemeClr val="bg1"/>
                  </a:solidFill>
                </a:ln>
                <a:solidFill>
                  <a:srgbClr val="A50021"/>
                </a:solidFill>
              </a:rPr>
              <a:t>Low </a:t>
            </a:r>
            <a:r>
              <a:rPr lang="en-US" dirty="0" smtClean="0">
                <a:ln>
                  <a:solidFill>
                    <a:schemeClr val="bg1"/>
                  </a:solidFill>
                </a:ln>
                <a:solidFill>
                  <a:srgbClr val="A50021"/>
                </a:solidFill>
              </a:rPr>
              <a:t>cells,  </a:t>
            </a:r>
            <a:endParaRPr lang="en-US" dirty="0">
              <a:ln>
                <a:solidFill>
                  <a:schemeClr val="bg1"/>
                </a:solidFill>
              </a:ln>
              <a:solidFill>
                <a:srgbClr val="A50021"/>
              </a:solidFill>
            </a:endParaRPr>
          </a:p>
          <a:p>
            <a:pPr eaLnBrk="1" hangingPunct="1"/>
            <a:r>
              <a:rPr lang="en-US" dirty="0">
                <a:ln>
                  <a:solidFill>
                    <a:schemeClr val="bg1"/>
                  </a:solidFill>
                </a:ln>
                <a:solidFill>
                  <a:srgbClr val="A50021"/>
                </a:solidFill>
              </a:rPr>
              <a:t>alveolar </a:t>
            </a:r>
            <a:r>
              <a:rPr lang="en-US" dirty="0" smtClean="0">
                <a:ln>
                  <a:solidFill>
                    <a:schemeClr val="bg1"/>
                  </a:solidFill>
                </a:ln>
                <a:solidFill>
                  <a:srgbClr val="A50021"/>
                </a:solidFill>
              </a:rPr>
              <a:t>pocketing,</a:t>
            </a:r>
            <a:endParaRPr lang="en-US" dirty="0">
              <a:ln>
                <a:solidFill>
                  <a:schemeClr val="bg1"/>
                </a:solidFill>
              </a:ln>
              <a:solidFill>
                <a:srgbClr val="A50021"/>
              </a:solidFill>
            </a:endParaRPr>
          </a:p>
          <a:p>
            <a:pPr eaLnBrk="1" hangingPunct="1"/>
            <a:r>
              <a:rPr lang="en-US" dirty="0">
                <a:ln>
                  <a:solidFill>
                    <a:schemeClr val="bg1"/>
                  </a:solidFill>
                </a:ln>
                <a:solidFill>
                  <a:srgbClr val="A50021"/>
                </a:solidFill>
              </a:rPr>
              <a:t>k</a:t>
            </a:r>
            <a:r>
              <a:rPr lang="en-US" dirty="0" smtClean="0">
                <a:ln>
                  <a:solidFill>
                    <a:schemeClr val="bg1"/>
                  </a:solidFill>
                </a:ln>
                <a:solidFill>
                  <a:srgbClr val="A50021"/>
                </a:solidFill>
              </a:rPr>
              <a:t>nobs </a:t>
            </a:r>
            <a:r>
              <a:rPr lang="en-US" dirty="0">
                <a:ln>
                  <a:solidFill>
                    <a:schemeClr val="bg1"/>
                  </a:solidFill>
                </a:ln>
                <a:solidFill>
                  <a:srgbClr val="A50021"/>
                </a:solidFill>
              </a:rPr>
              <a:t>of sm. muscle </a:t>
            </a:r>
            <a:r>
              <a:rPr lang="en-US" sz="1400" dirty="0">
                <a:ln>
                  <a:solidFill>
                    <a:schemeClr val="bg1"/>
                  </a:solidFill>
                </a:ln>
                <a:solidFill>
                  <a:srgbClr val="A50021"/>
                </a:solidFill>
              </a:rPr>
              <a:t>(arrows)</a:t>
            </a:r>
          </a:p>
          <a:p>
            <a:pPr eaLnBrk="1" hangingPunct="1">
              <a:spcBef>
                <a:spcPct val="50000"/>
              </a:spcBef>
            </a:pPr>
            <a:endParaRPr lang="en-US" sz="1400" dirty="0">
              <a:ln>
                <a:solidFill>
                  <a:schemeClr val="bg1"/>
                </a:solidFill>
              </a:ln>
            </a:endParaRPr>
          </a:p>
        </p:txBody>
      </p:sp>
      <p:sp>
        <p:nvSpPr>
          <p:cNvPr id="9228" name="Line 17"/>
          <p:cNvSpPr>
            <a:spLocks noChangeShapeType="1"/>
          </p:cNvSpPr>
          <p:nvPr/>
        </p:nvSpPr>
        <p:spPr bwMode="auto">
          <a:xfrm flipV="1">
            <a:off x="5181600" y="2697162"/>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9" name="Line 18"/>
          <p:cNvSpPr>
            <a:spLocks noChangeShapeType="1"/>
          </p:cNvSpPr>
          <p:nvPr/>
        </p:nvSpPr>
        <p:spPr bwMode="auto">
          <a:xfrm flipV="1">
            <a:off x="5867400" y="2468562"/>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0" name="Line 19"/>
          <p:cNvSpPr>
            <a:spLocks noChangeShapeType="1"/>
          </p:cNvSpPr>
          <p:nvPr/>
        </p:nvSpPr>
        <p:spPr bwMode="auto">
          <a:xfrm flipV="1">
            <a:off x="6400800" y="2468562"/>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TextBox 14"/>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4160748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9405">
                                            <p:txEl>
                                              <p:pRg st="0" end="0"/>
                                            </p:txEl>
                                          </p:spTgt>
                                        </p:tgtEl>
                                        <p:attrNameLst>
                                          <p:attrName>style.visibility</p:attrName>
                                        </p:attrNameLst>
                                      </p:cBhvr>
                                      <p:to>
                                        <p:strVal val="visible"/>
                                      </p:to>
                                    </p:set>
                                    <p:animEffect transition="in" filter="blinds(horizontal)">
                                      <p:cBhvr>
                                        <p:cTn id="7" dur="500"/>
                                        <p:tgtEl>
                                          <p:spTgt spid="594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406"/>
                                        </p:tgtEl>
                                        <p:attrNameLst>
                                          <p:attrName>style.visibility</p:attrName>
                                        </p:attrNameLst>
                                      </p:cBhvr>
                                      <p:to>
                                        <p:strVal val="visible"/>
                                      </p:to>
                                    </p:set>
                                    <p:animEffect transition="in" filter="blinds(horizontal)">
                                      <p:cBhvr>
                                        <p:cTn id="12" dur="500"/>
                                        <p:tgtEl>
                                          <p:spTgt spid="59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9408">
                                            <p:txEl>
                                              <p:pRg st="0" end="0"/>
                                            </p:txEl>
                                          </p:spTgt>
                                        </p:tgtEl>
                                        <p:attrNameLst>
                                          <p:attrName>style.visibility</p:attrName>
                                        </p:attrNameLst>
                                      </p:cBhvr>
                                      <p:to>
                                        <p:strVal val="visible"/>
                                      </p:to>
                                    </p:set>
                                    <p:animEffect transition="in" filter="blinds(horizontal)">
                                      <p:cBhvr>
                                        <p:cTn id="17" dur="500"/>
                                        <p:tgtEl>
                                          <p:spTgt spid="59408">
                                            <p:txEl>
                                              <p:pRg st="0" end="0"/>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9408">
                                            <p:txEl>
                                              <p:pRg st="1" end="1"/>
                                            </p:txEl>
                                          </p:spTgt>
                                        </p:tgtEl>
                                        <p:attrNameLst>
                                          <p:attrName>style.visibility</p:attrName>
                                        </p:attrNameLst>
                                      </p:cBhvr>
                                      <p:to>
                                        <p:strVal val="visible"/>
                                      </p:to>
                                    </p:set>
                                    <p:animEffect transition="in" filter="blinds(horizontal)">
                                      <p:cBhvr>
                                        <p:cTn id="20" dur="500"/>
                                        <p:tgtEl>
                                          <p:spTgt spid="59408">
                                            <p:txEl>
                                              <p:pRg st="1" end="1"/>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9408">
                                            <p:txEl>
                                              <p:pRg st="2" end="2"/>
                                            </p:txEl>
                                          </p:spTgt>
                                        </p:tgtEl>
                                        <p:attrNameLst>
                                          <p:attrName>style.visibility</p:attrName>
                                        </p:attrNameLst>
                                      </p:cBhvr>
                                      <p:to>
                                        <p:strVal val="visible"/>
                                      </p:to>
                                    </p:set>
                                    <p:animEffect transition="in" filter="blinds(horizontal)">
                                      <p:cBhvr>
                                        <p:cTn id="23" dur="500"/>
                                        <p:tgtEl>
                                          <p:spTgt spid="5940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59407">
                                            <p:txEl>
                                              <p:pRg st="0" end="0"/>
                                            </p:txEl>
                                          </p:spTgt>
                                        </p:tgtEl>
                                        <p:attrNameLst>
                                          <p:attrName>style.visibility</p:attrName>
                                        </p:attrNameLst>
                                      </p:cBhvr>
                                      <p:to>
                                        <p:strVal val="visible"/>
                                      </p:to>
                                    </p:set>
                                    <p:animEffect transition="in" filter="blinds(horizontal)">
                                      <p:cBhvr>
                                        <p:cTn id="28" dur="500"/>
                                        <p:tgtEl>
                                          <p:spTgt spid="59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563562"/>
          </a:xfrm>
        </p:spPr>
        <p:txBody>
          <a:bodyPr/>
          <a:lstStyle/>
          <a:p>
            <a:pPr eaLnBrk="1" hangingPunct="1"/>
            <a:r>
              <a:rPr lang="en-US" sz="2400" b="1" smtClean="0">
                <a:solidFill>
                  <a:schemeClr val="accent2"/>
                </a:solidFill>
                <a:latin typeface="Arial Unicode MS" pitchFamily="34" charset="-128"/>
              </a:rPr>
              <a:t>#129 Lung</a:t>
            </a:r>
          </a:p>
        </p:txBody>
      </p:sp>
      <p:pic>
        <p:nvPicPr>
          <p:cNvPr id="10243" name="Picture 3" descr="129AlvDu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219200"/>
            <a:ext cx="7661275" cy="4906963"/>
          </a:xfrm>
        </p:spPr>
      </p:pic>
      <p:sp>
        <p:nvSpPr>
          <p:cNvPr id="10244" name="Text Box 11"/>
          <p:cNvSpPr txBox="1">
            <a:spLocks noChangeArrowheads="1"/>
          </p:cNvSpPr>
          <p:nvPr/>
        </p:nvSpPr>
        <p:spPr bwMode="auto">
          <a:xfrm>
            <a:off x="5562600" y="3733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8?</a:t>
            </a:r>
          </a:p>
        </p:txBody>
      </p:sp>
      <p:sp>
        <p:nvSpPr>
          <p:cNvPr id="10245" name="Line 12"/>
          <p:cNvSpPr>
            <a:spLocks noChangeShapeType="1"/>
          </p:cNvSpPr>
          <p:nvPr/>
        </p:nvSpPr>
        <p:spPr bwMode="auto">
          <a:xfrm>
            <a:off x="2667000" y="3429000"/>
            <a:ext cx="2819400" cy="457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9" name="Text Box 13"/>
          <p:cNvSpPr txBox="1">
            <a:spLocks noChangeArrowheads="1"/>
          </p:cNvSpPr>
          <p:nvPr/>
        </p:nvSpPr>
        <p:spPr bwMode="auto">
          <a:xfrm rot="487806">
            <a:off x="3124200" y="36576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a:solidFill>
                  <a:schemeClr val="accent2"/>
                </a:solidFill>
              </a:rPr>
              <a:t>Alveolar duct</a:t>
            </a:r>
          </a:p>
        </p:txBody>
      </p:sp>
      <p:sp>
        <p:nvSpPr>
          <p:cNvPr id="10247" name="Line 15"/>
          <p:cNvSpPr>
            <a:spLocks noChangeShapeType="1"/>
          </p:cNvSpPr>
          <p:nvPr/>
        </p:nvSpPr>
        <p:spPr bwMode="auto">
          <a:xfrm flipH="1">
            <a:off x="4267200" y="44958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8" name="Line 16"/>
          <p:cNvSpPr>
            <a:spLocks noChangeShapeType="1"/>
          </p:cNvSpPr>
          <p:nvPr/>
        </p:nvSpPr>
        <p:spPr bwMode="auto">
          <a:xfrm flipH="1">
            <a:off x="4724400" y="4495800"/>
            <a:ext cx="76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9" name="Text Box 17"/>
          <p:cNvSpPr txBox="1">
            <a:spLocks noChangeArrowheads="1"/>
          </p:cNvSpPr>
          <p:nvPr/>
        </p:nvSpPr>
        <p:spPr bwMode="auto">
          <a:xfrm>
            <a:off x="4572000" y="419100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a:solidFill>
                  <a:schemeClr val="accent2"/>
                </a:solidFill>
              </a:rPr>
              <a:t>9?</a:t>
            </a:r>
          </a:p>
        </p:txBody>
      </p:sp>
      <p:sp>
        <p:nvSpPr>
          <p:cNvPr id="60434" name="Text Box 18"/>
          <p:cNvSpPr txBox="1">
            <a:spLocks noChangeArrowheads="1"/>
          </p:cNvSpPr>
          <p:nvPr/>
        </p:nvSpPr>
        <p:spPr bwMode="auto">
          <a:xfrm>
            <a:off x="4953000" y="41148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a:solidFill>
                  <a:schemeClr val="accent2"/>
                </a:solidFill>
              </a:rPr>
              <a:t>alveoli</a:t>
            </a:r>
          </a:p>
        </p:txBody>
      </p:sp>
      <p:sp>
        <p:nvSpPr>
          <p:cNvPr id="11" name="TextBox 10"/>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403359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9" grpId="0"/>
      <p:bldP spid="604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7620000" y="223838"/>
            <a:ext cx="1295400" cy="1143000"/>
          </a:xfrm>
        </p:spPr>
        <p:txBody>
          <a:bodyPr/>
          <a:lstStyle/>
          <a:p>
            <a:pPr eaLnBrk="1" hangingPunct="1"/>
            <a:r>
              <a:rPr lang="en-US" sz="2400" b="1" smtClean="0">
                <a:solidFill>
                  <a:schemeClr val="accent2"/>
                </a:solidFill>
                <a:latin typeface="Arial Unicode MS" pitchFamily="34" charset="-128"/>
              </a:rPr>
              <a:t>#130-1 Lung</a:t>
            </a:r>
          </a:p>
        </p:txBody>
      </p:sp>
      <p:pic>
        <p:nvPicPr>
          <p:cNvPr id="11267" name="Picture 6" descr="130-1Pneum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0"/>
            <a:ext cx="7391400" cy="6605588"/>
          </a:xfrm>
        </p:spPr>
      </p:pic>
      <p:sp>
        <p:nvSpPr>
          <p:cNvPr id="11268" name="Line 7"/>
          <p:cNvSpPr>
            <a:spLocks noChangeShapeType="1"/>
          </p:cNvSpPr>
          <p:nvPr/>
        </p:nvSpPr>
        <p:spPr bwMode="auto">
          <a:xfrm flipV="1">
            <a:off x="3429000" y="2692400"/>
            <a:ext cx="533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69" name="Line 8"/>
          <p:cNvSpPr>
            <a:spLocks noChangeShapeType="1"/>
          </p:cNvSpPr>
          <p:nvPr/>
        </p:nvSpPr>
        <p:spPr bwMode="auto">
          <a:xfrm flipH="1" flipV="1">
            <a:off x="3048000" y="4140200"/>
            <a:ext cx="152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0" name="Line 9"/>
          <p:cNvSpPr>
            <a:spLocks noChangeShapeType="1"/>
          </p:cNvSpPr>
          <p:nvPr/>
        </p:nvSpPr>
        <p:spPr bwMode="auto">
          <a:xfrm flipH="1" flipV="1">
            <a:off x="5486400" y="2463800"/>
            <a:ext cx="2286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2" name="Text Box 10"/>
          <p:cNvSpPr txBox="1">
            <a:spLocks noChangeArrowheads="1"/>
          </p:cNvSpPr>
          <p:nvPr/>
        </p:nvSpPr>
        <p:spPr bwMode="auto">
          <a:xfrm>
            <a:off x="2895600" y="2997200"/>
            <a:ext cx="1371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a:solidFill>
                  <a:schemeClr val="accent2"/>
                </a:solidFill>
                <a:latin typeface="Arial Unicode MS" pitchFamily="34" charset="-128"/>
              </a:rPr>
              <a:t>Type I Pneumocyte</a:t>
            </a:r>
          </a:p>
        </p:txBody>
      </p:sp>
      <p:sp>
        <p:nvSpPr>
          <p:cNvPr id="23563" name="Text Box 11"/>
          <p:cNvSpPr txBox="1">
            <a:spLocks noChangeArrowheads="1"/>
          </p:cNvSpPr>
          <p:nvPr/>
        </p:nvSpPr>
        <p:spPr bwMode="auto">
          <a:xfrm>
            <a:off x="2819400" y="5130800"/>
            <a:ext cx="1371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a:solidFill>
                  <a:schemeClr val="accent2"/>
                </a:solidFill>
                <a:latin typeface="Arial Unicode MS" pitchFamily="34" charset="-128"/>
              </a:rPr>
              <a:t>Type II Pneumocyte (surfactant)</a:t>
            </a:r>
          </a:p>
        </p:txBody>
      </p:sp>
      <p:sp>
        <p:nvSpPr>
          <p:cNvPr id="23564" name="Text Box 12"/>
          <p:cNvSpPr txBox="1">
            <a:spLocks noChangeArrowheads="1"/>
          </p:cNvSpPr>
          <p:nvPr/>
        </p:nvSpPr>
        <p:spPr bwMode="auto">
          <a:xfrm>
            <a:off x="5334000" y="314960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a:solidFill>
                  <a:schemeClr val="accent2"/>
                </a:solidFill>
                <a:latin typeface="Arial Unicode MS" pitchFamily="34" charset="-128"/>
              </a:rPr>
              <a:t>Macrophage</a:t>
            </a:r>
          </a:p>
        </p:txBody>
      </p:sp>
      <p:sp>
        <p:nvSpPr>
          <p:cNvPr id="11274" name="Text Box 13"/>
          <p:cNvSpPr txBox="1">
            <a:spLocks noChangeArrowheads="1"/>
          </p:cNvSpPr>
          <p:nvPr/>
        </p:nvSpPr>
        <p:spPr bwMode="auto">
          <a:xfrm>
            <a:off x="2819400" y="26162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10?</a:t>
            </a:r>
          </a:p>
        </p:txBody>
      </p:sp>
      <p:sp>
        <p:nvSpPr>
          <p:cNvPr id="11275" name="Text Box 14"/>
          <p:cNvSpPr txBox="1">
            <a:spLocks noChangeArrowheads="1"/>
          </p:cNvSpPr>
          <p:nvPr/>
        </p:nvSpPr>
        <p:spPr bwMode="auto">
          <a:xfrm>
            <a:off x="2971800" y="47498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11?</a:t>
            </a:r>
          </a:p>
        </p:txBody>
      </p:sp>
      <p:sp>
        <p:nvSpPr>
          <p:cNvPr id="11276" name="Text Box 15"/>
          <p:cNvSpPr txBox="1">
            <a:spLocks noChangeArrowheads="1"/>
          </p:cNvSpPr>
          <p:nvPr/>
        </p:nvSpPr>
        <p:spPr bwMode="auto">
          <a:xfrm>
            <a:off x="5410200" y="29210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12?</a:t>
            </a:r>
          </a:p>
        </p:txBody>
      </p:sp>
      <p:pic>
        <p:nvPicPr>
          <p:cNvPr id="11277" name="Picture 16" descr="macrophage2"/>
          <p:cNvPicPr>
            <a:picLocks noChangeAspect="1" noChangeArrowheads="1"/>
          </p:cNvPicPr>
          <p:nvPr/>
        </p:nvPicPr>
        <p:blipFill>
          <a:blip r:embed="rId3">
            <a:extLst>
              <a:ext uri="{28A0092B-C50C-407E-A947-70E740481C1C}">
                <a14:useLocalDpi xmlns:a14="http://schemas.microsoft.com/office/drawing/2010/main" val="0"/>
              </a:ext>
            </a:extLst>
          </a:blip>
          <a:srcRect l="35185" t="28069" r="11111" b="11664"/>
          <a:stretch>
            <a:fillRect/>
          </a:stretch>
        </p:blipFill>
        <p:spPr bwMode="auto">
          <a:xfrm>
            <a:off x="6577013" y="4064000"/>
            <a:ext cx="25669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a:cxnSpLocks noChangeShapeType="1"/>
          </p:cNvCxnSpPr>
          <p:nvPr/>
        </p:nvCxnSpPr>
        <p:spPr bwMode="auto">
          <a:xfrm rot="16200000" flipH="1">
            <a:off x="6019800" y="3530600"/>
            <a:ext cx="1981200" cy="18288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 name="TextBox 15"/>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168574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562">
                                            <p:txEl>
                                              <p:pRg st="0" end="0"/>
                                            </p:txEl>
                                          </p:spTgt>
                                        </p:tgtEl>
                                        <p:attrNameLst>
                                          <p:attrName>style.visibility</p:attrName>
                                        </p:attrNameLst>
                                      </p:cBhvr>
                                      <p:to>
                                        <p:strVal val="visible"/>
                                      </p:to>
                                    </p:set>
                                    <p:animEffect transition="in" filter="blinds(horizontal)">
                                      <p:cBhvr>
                                        <p:cTn id="7" dur="500"/>
                                        <p:tgtEl>
                                          <p:spTgt spid="23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3563">
                                            <p:txEl>
                                              <p:pRg st="0" end="0"/>
                                            </p:txEl>
                                          </p:spTgt>
                                        </p:tgtEl>
                                        <p:attrNameLst>
                                          <p:attrName>style.visibility</p:attrName>
                                        </p:attrNameLst>
                                      </p:cBhvr>
                                      <p:to>
                                        <p:strVal val="visible"/>
                                      </p:to>
                                    </p:set>
                                    <p:animEffect transition="in" filter="blinds(horizontal)">
                                      <p:cBhvr>
                                        <p:cTn id="12" dur="500"/>
                                        <p:tgtEl>
                                          <p:spTgt spid="235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564">
                                            <p:txEl>
                                              <p:pRg st="0" end="0"/>
                                            </p:txEl>
                                          </p:spTgt>
                                        </p:tgtEl>
                                        <p:attrNameLst>
                                          <p:attrName>style.visibility</p:attrName>
                                        </p:attrNameLst>
                                      </p:cBhvr>
                                      <p:to>
                                        <p:strVal val="visible"/>
                                      </p:to>
                                    </p:set>
                                    <p:animEffect transition="in" filter="blinds(horizontal)">
                                      <p:cBhvr>
                                        <p:cTn id="17" dur="500"/>
                                        <p:tgtEl>
                                          <p:spTgt spid="23564">
                                            <p:txEl>
                                              <p:pRg st="0" end="0"/>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457200" y="228600"/>
            <a:ext cx="8229600" cy="487362"/>
          </a:xfrm>
        </p:spPr>
        <p:txBody>
          <a:bodyPr/>
          <a:lstStyle/>
          <a:p>
            <a:pPr eaLnBrk="1" hangingPunct="1"/>
            <a:r>
              <a:rPr lang="en-US" sz="2400" b="1" smtClean="0">
                <a:solidFill>
                  <a:schemeClr val="accent2"/>
                </a:solidFill>
                <a:latin typeface="Arial Unicode MS" pitchFamily="34" charset="-128"/>
              </a:rPr>
              <a:t>#130-1  Lung</a:t>
            </a:r>
          </a:p>
        </p:txBody>
      </p:sp>
      <p:pic>
        <p:nvPicPr>
          <p:cNvPr id="12291" name="Picture 6" descr="130-1pulmVe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715962"/>
            <a:ext cx="7391400" cy="5797550"/>
          </a:xfrm>
        </p:spPr>
      </p:pic>
      <p:sp>
        <p:nvSpPr>
          <p:cNvPr id="43015" name="Text Box 7"/>
          <p:cNvSpPr txBox="1">
            <a:spLocks noChangeArrowheads="1"/>
          </p:cNvSpPr>
          <p:nvPr/>
        </p:nvSpPr>
        <p:spPr bwMode="auto">
          <a:xfrm>
            <a:off x="2133600" y="2620962"/>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Pulmonary vein</a:t>
            </a:r>
          </a:p>
        </p:txBody>
      </p:sp>
      <p:sp>
        <p:nvSpPr>
          <p:cNvPr id="12293" name="Line 8"/>
          <p:cNvSpPr>
            <a:spLocks noChangeShapeType="1"/>
          </p:cNvSpPr>
          <p:nvPr/>
        </p:nvSpPr>
        <p:spPr bwMode="auto">
          <a:xfrm flipV="1">
            <a:off x="4343400" y="2392362"/>
            <a:ext cx="2057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94" name="Line 9"/>
          <p:cNvSpPr>
            <a:spLocks noChangeShapeType="1"/>
          </p:cNvSpPr>
          <p:nvPr/>
        </p:nvSpPr>
        <p:spPr bwMode="auto">
          <a:xfrm flipH="1">
            <a:off x="4114800" y="2925762"/>
            <a:ext cx="2286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8" name="Text Box 10"/>
          <p:cNvSpPr txBox="1">
            <a:spLocks noChangeArrowheads="1"/>
          </p:cNvSpPr>
          <p:nvPr/>
        </p:nvSpPr>
        <p:spPr bwMode="auto">
          <a:xfrm>
            <a:off x="1524000" y="1630362"/>
            <a:ext cx="1981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dirty="0" smtClean="0">
                <a:ln>
                  <a:solidFill>
                    <a:schemeClr val="bg1"/>
                  </a:solidFill>
                </a:ln>
                <a:solidFill>
                  <a:schemeClr val="accent2"/>
                </a:solidFill>
              </a:rPr>
              <a:t>not associated with bronchial trees,  </a:t>
            </a:r>
            <a:r>
              <a:rPr lang="en-US" dirty="0">
                <a:ln>
                  <a:solidFill>
                    <a:schemeClr val="bg1"/>
                  </a:solidFill>
                </a:ln>
                <a:solidFill>
                  <a:schemeClr val="hlink"/>
                </a:solidFill>
              </a:rPr>
              <a:t>thin wall</a:t>
            </a:r>
          </a:p>
        </p:txBody>
      </p:sp>
      <p:sp>
        <p:nvSpPr>
          <p:cNvPr id="12296" name="Text Box 11"/>
          <p:cNvSpPr txBox="1">
            <a:spLocks noChangeArrowheads="1"/>
          </p:cNvSpPr>
          <p:nvPr/>
        </p:nvSpPr>
        <p:spPr bwMode="auto">
          <a:xfrm>
            <a:off x="3886200" y="2620962"/>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13?</a:t>
            </a:r>
          </a:p>
        </p:txBody>
      </p:sp>
      <p:sp>
        <p:nvSpPr>
          <p:cNvPr id="9" name="TextBox 8"/>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1912088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3015">
                                            <p:txEl>
                                              <p:pRg st="0" end="0"/>
                                            </p:txEl>
                                          </p:spTgt>
                                        </p:tgtEl>
                                        <p:attrNameLst>
                                          <p:attrName>style.visibility</p:attrName>
                                        </p:attrNameLst>
                                      </p:cBhvr>
                                      <p:to>
                                        <p:strVal val="visible"/>
                                      </p:to>
                                    </p:set>
                                    <p:animEffect transition="in" filter="checkerboard(across)">
                                      <p:cBhvr>
                                        <p:cTn id="7" dur="500"/>
                                        <p:tgtEl>
                                          <p:spTgt spid="4301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3018">
                                            <p:txEl>
                                              <p:pRg st="0" end="0"/>
                                            </p:txEl>
                                          </p:spTgt>
                                        </p:tgtEl>
                                        <p:attrNameLst>
                                          <p:attrName>style.visibility</p:attrName>
                                        </p:attrNameLst>
                                      </p:cBhvr>
                                      <p:to>
                                        <p:strVal val="visible"/>
                                      </p:to>
                                    </p:set>
                                    <p:animEffect transition="in" filter="checkerboard(across)">
                                      <p:cBhvr>
                                        <p:cTn id="10" dur="500"/>
                                        <p:tgtEl>
                                          <p:spTgt spid="430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4648200" cy="411162"/>
          </a:xfrm>
        </p:spPr>
        <p:txBody>
          <a:bodyPr/>
          <a:lstStyle/>
          <a:p>
            <a:pPr eaLnBrk="1" hangingPunct="1"/>
            <a:r>
              <a:rPr lang="en-US" sz="2400" b="1" smtClean="0">
                <a:solidFill>
                  <a:schemeClr val="accent2"/>
                </a:solidFill>
                <a:latin typeface="Arial Unicode MS" pitchFamily="34" charset="-128"/>
              </a:rPr>
              <a:t>#130-2 Lung</a:t>
            </a:r>
          </a:p>
        </p:txBody>
      </p:sp>
      <p:pic>
        <p:nvPicPr>
          <p:cNvPr id="13315" name="Picture 3" descr="130-2"/>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381000" y="944562"/>
            <a:ext cx="8534400" cy="5565775"/>
          </a:xfrm>
        </p:spPr>
      </p:pic>
      <p:sp>
        <p:nvSpPr>
          <p:cNvPr id="81924" name="Text Box 4"/>
          <p:cNvSpPr txBox="1">
            <a:spLocks noChangeArrowheads="1"/>
          </p:cNvSpPr>
          <p:nvPr/>
        </p:nvSpPr>
        <p:spPr bwMode="auto">
          <a:xfrm>
            <a:off x="5486400" y="258762"/>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Pulmonary vein</a:t>
            </a:r>
          </a:p>
        </p:txBody>
      </p:sp>
      <p:sp>
        <p:nvSpPr>
          <p:cNvPr id="13317" name="Line 5"/>
          <p:cNvSpPr>
            <a:spLocks noChangeShapeType="1"/>
          </p:cNvSpPr>
          <p:nvPr/>
        </p:nvSpPr>
        <p:spPr bwMode="auto">
          <a:xfrm flipH="1">
            <a:off x="2590800" y="4830762"/>
            <a:ext cx="76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8" name="Line 6"/>
          <p:cNvSpPr>
            <a:spLocks noChangeShapeType="1"/>
          </p:cNvSpPr>
          <p:nvPr/>
        </p:nvSpPr>
        <p:spPr bwMode="auto">
          <a:xfrm flipH="1">
            <a:off x="5486400" y="4525962"/>
            <a:ext cx="152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9" name="Line 7"/>
          <p:cNvSpPr>
            <a:spLocks noChangeShapeType="1"/>
          </p:cNvSpPr>
          <p:nvPr/>
        </p:nvSpPr>
        <p:spPr bwMode="auto">
          <a:xfrm flipH="1" flipV="1">
            <a:off x="4419600" y="5440362"/>
            <a:ext cx="609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0" name="Line 8"/>
          <p:cNvSpPr>
            <a:spLocks noChangeShapeType="1"/>
          </p:cNvSpPr>
          <p:nvPr/>
        </p:nvSpPr>
        <p:spPr bwMode="auto">
          <a:xfrm flipH="1">
            <a:off x="4267200" y="3306762"/>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Box 8"/>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1288042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box(in)">
                                      <p:cBhvr>
                                        <p:cTn id="7" dur="500"/>
                                        <p:tgtEl>
                                          <p:spTgt spid="819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307 : larynx</a:t>
            </a:r>
            <a:endParaRPr lang="en-US" dirty="0"/>
          </a:p>
        </p:txBody>
      </p:sp>
      <p:pic>
        <p:nvPicPr>
          <p:cNvPr id="4099" name="Snagit_PPTDFD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54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5638800" y="2571750"/>
            <a:ext cx="150813" cy="4000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01" name="TextBox 11"/>
          <p:cNvSpPr txBox="1">
            <a:spLocks noChangeArrowheads="1"/>
          </p:cNvSpPr>
          <p:nvPr/>
        </p:nvSpPr>
        <p:spPr bwMode="auto">
          <a:xfrm>
            <a:off x="4800600" y="22860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vocal fold</a:t>
            </a:r>
          </a:p>
        </p:txBody>
      </p:sp>
      <p:sp>
        <p:nvSpPr>
          <p:cNvPr id="4102" name="TextBox 12"/>
          <p:cNvSpPr txBox="1">
            <a:spLocks noChangeArrowheads="1"/>
          </p:cNvSpPr>
          <p:nvPr/>
        </p:nvSpPr>
        <p:spPr bwMode="auto">
          <a:xfrm>
            <a:off x="5870575" y="4049713"/>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thyroid cartilage</a:t>
            </a:r>
          </a:p>
        </p:txBody>
      </p:sp>
      <p:sp>
        <p:nvSpPr>
          <p:cNvPr id="4103" name="TextBox 13"/>
          <p:cNvSpPr txBox="1">
            <a:spLocks noChangeArrowheads="1"/>
          </p:cNvSpPr>
          <p:nvPr/>
        </p:nvSpPr>
        <p:spPr bwMode="auto">
          <a:xfrm>
            <a:off x="4505325" y="1524000"/>
            <a:ext cx="1895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t>false vocal fold</a:t>
            </a:r>
          </a:p>
          <a:p>
            <a:pPr algn="ctr" eaLnBrk="1" hangingPunct="1"/>
            <a:r>
              <a:rPr lang="en-US"/>
              <a:t>aka vestibular fold</a:t>
            </a:r>
          </a:p>
        </p:txBody>
      </p:sp>
      <p:cxnSp>
        <p:nvCxnSpPr>
          <p:cNvPr id="15" name="Straight Arrow Connector 14"/>
          <p:cNvCxnSpPr/>
          <p:nvPr/>
        </p:nvCxnSpPr>
        <p:spPr>
          <a:xfrm>
            <a:off x="6172200" y="2093913"/>
            <a:ext cx="304800" cy="9540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229600" y="2514600"/>
            <a:ext cx="76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06" name="TextBox 24"/>
          <p:cNvSpPr txBox="1">
            <a:spLocks noChangeArrowheads="1"/>
          </p:cNvSpPr>
          <p:nvPr/>
        </p:nvSpPr>
        <p:spPr bwMode="auto">
          <a:xfrm>
            <a:off x="7140575" y="1905000"/>
            <a:ext cx="177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t>epiglottis </a:t>
            </a:r>
          </a:p>
          <a:p>
            <a:pPr algn="ctr" eaLnBrk="1" hangingPunct="1"/>
            <a:r>
              <a:rPr lang="en-US"/>
              <a:t>(elastic cartilage)</a:t>
            </a:r>
          </a:p>
        </p:txBody>
      </p:sp>
      <p:sp>
        <p:nvSpPr>
          <p:cNvPr id="4107" name="TextBox 25"/>
          <p:cNvSpPr txBox="1">
            <a:spLocks noChangeArrowheads="1"/>
          </p:cNvSpPr>
          <p:nvPr/>
        </p:nvSpPr>
        <p:spPr bwMode="auto">
          <a:xfrm>
            <a:off x="2133600" y="3581400"/>
            <a:ext cx="166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cricoid cartilage</a:t>
            </a:r>
          </a:p>
        </p:txBody>
      </p:sp>
      <p:sp>
        <p:nvSpPr>
          <p:cNvPr id="4108" name="TextBox 26"/>
          <p:cNvSpPr txBox="1">
            <a:spLocks noChangeArrowheads="1"/>
          </p:cNvSpPr>
          <p:nvPr/>
        </p:nvSpPr>
        <p:spPr bwMode="auto">
          <a:xfrm>
            <a:off x="5029200" y="3211513"/>
            <a:ext cx="817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b="1"/>
              <a:t>vocalis m.</a:t>
            </a:r>
          </a:p>
        </p:txBody>
      </p:sp>
      <p:cxnSp>
        <p:nvCxnSpPr>
          <p:cNvPr id="3" name="Straight Arrow Connector 2"/>
          <p:cNvCxnSpPr/>
          <p:nvPr/>
        </p:nvCxnSpPr>
        <p:spPr>
          <a:xfrm flipH="1">
            <a:off x="7924800" y="5257800"/>
            <a:ext cx="3429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846763" y="2971800"/>
            <a:ext cx="401637" cy="239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11" name="TextBox 4"/>
          <p:cNvSpPr txBox="1">
            <a:spLocks noChangeArrowheads="1"/>
          </p:cNvSpPr>
          <p:nvPr/>
        </p:nvSpPr>
        <p:spPr bwMode="auto">
          <a:xfrm>
            <a:off x="8027988" y="5029200"/>
            <a:ext cx="868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b="1"/>
              <a:t>St Sq Epith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76200"/>
            <a:ext cx="8229600" cy="563562"/>
          </a:xfrm>
        </p:spPr>
        <p:txBody>
          <a:bodyPr/>
          <a:lstStyle/>
          <a:p>
            <a:pPr eaLnBrk="1" hangingPunct="1"/>
            <a:r>
              <a:rPr lang="en-US" sz="2000" b="1" smtClean="0">
                <a:solidFill>
                  <a:schemeClr val="accent2"/>
                </a:solidFill>
                <a:latin typeface="Arial Unicode MS" pitchFamily="34" charset="-128"/>
              </a:rPr>
              <a:t>#129 Lung</a:t>
            </a:r>
          </a:p>
        </p:txBody>
      </p:sp>
      <p:pic>
        <p:nvPicPr>
          <p:cNvPr id="14339" name="Picture 3" descr="129TbrRbrAlv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715962"/>
            <a:ext cx="8686800" cy="5715000"/>
          </a:xfrm>
        </p:spPr>
      </p:pic>
      <p:sp>
        <p:nvSpPr>
          <p:cNvPr id="14340" name="Text Box 4"/>
          <p:cNvSpPr txBox="1">
            <a:spLocks noChangeArrowheads="1"/>
          </p:cNvSpPr>
          <p:nvPr/>
        </p:nvSpPr>
        <p:spPr bwMode="auto">
          <a:xfrm>
            <a:off x="4800600" y="2011362"/>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endParaRPr lang="en-US">
              <a:solidFill>
                <a:schemeClr val="accent2"/>
              </a:solidFill>
            </a:endParaRPr>
          </a:p>
        </p:txBody>
      </p:sp>
      <p:sp>
        <p:nvSpPr>
          <p:cNvPr id="14341" name="Text Box 5"/>
          <p:cNvSpPr txBox="1">
            <a:spLocks noChangeArrowheads="1"/>
          </p:cNvSpPr>
          <p:nvPr/>
        </p:nvSpPr>
        <p:spPr bwMode="auto">
          <a:xfrm>
            <a:off x="3429000" y="3992562"/>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endParaRPr lang="en-US">
              <a:solidFill>
                <a:schemeClr val="accent2"/>
              </a:solidFill>
            </a:endParaRPr>
          </a:p>
        </p:txBody>
      </p:sp>
      <p:sp>
        <p:nvSpPr>
          <p:cNvPr id="14342" name="Text Box 6"/>
          <p:cNvSpPr txBox="1">
            <a:spLocks noChangeArrowheads="1"/>
          </p:cNvSpPr>
          <p:nvPr/>
        </p:nvSpPr>
        <p:spPr bwMode="auto">
          <a:xfrm>
            <a:off x="1905000" y="5364162"/>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endParaRPr lang="en-US">
              <a:solidFill>
                <a:schemeClr val="accent2"/>
              </a:solidFill>
            </a:endParaRPr>
          </a:p>
        </p:txBody>
      </p:sp>
      <p:sp>
        <p:nvSpPr>
          <p:cNvPr id="14343" name="Line 7"/>
          <p:cNvSpPr>
            <a:spLocks noChangeShapeType="1"/>
          </p:cNvSpPr>
          <p:nvPr/>
        </p:nvSpPr>
        <p:spPr bwMode="auto">
          <a:xfrm flipV="1">
            <a:off x="5257800" y="1096962"/>
            <a:ext cx="0" cy="914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4" name="Line 8"/>
          <p:cNvSpPr>
            <a:spLocks noChangeShapeType="1"/>
          </p:cNvSpPr>
          <p:nvPr/>
        </p:nvSpPr>
        <p:spPr bwMode="auto">
          <a:xfrm flipH="1">
            <a:off x="4495800" y="2316162"/>
            <a:ext cx="685800" cy="1066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5" name="Line 9"/>
          <p:cNvSpPr>
            <a:spLocks noChangeShapeType="1"/>
          </p:cNvSpPr>
          <p:nvPr/>
        </p:nvSpPr>
        <p:spPr bwMode="auto">
          <a:xfrm flipV="1">
            <a:off x="4038600" y="3611562"/>
            <a:ext cx="304800" cy="381000"/>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6" name="Line 10"/>
          <p:cNvSpPr>
            <a:spLocks noChangeShapeType="1"/>
          </p:cNvSpPr>
          <p:nvPr/>
        </p:nvSpPr>
        <p:spPr bwMode="auto">
          <a:xfrm flipH="1">
            <a:off x="3048000" y="4297362"/>
            <a:ext cx="685800" cy="762000"/>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7" name="Line 11"/>
          <p:cNvSpPr>
            <a:spLocks noChangeShapeType="1"/>
          </p:cNvSpPr>
          <p:nvPr/>
        </p:nvSpPr>
        <p:spPr bwMode="auto">
          <a:xfrm flipV="1">
            <a:off x="2514600" y="5135562"/>
            <a:ext cx="381000" cy="3048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8" name="Line 12"/>
          <p:cNvSpPr>
            <a:spLocks noChangeShapeType="1"/>
          </p:cNvSpPr>
          <p:nvPr/>
        </p:nvSpPr>
        <p:spPr bwMode="auto">
          <a:xfrm flipH="1">
            <a:off x="1143000" y="5745162"/>
            <a:ext cx="838200" cy="5334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9" name="Line 13"/>
          <p:cNvSpPr>
            <a:spLocks noChangeShapeType="1"/>
          </p:cNvSpPr>
          <p:nvPr/>
        </p:nvSpPr>
        <p:spPr bwMode="auto">
          <a:xfrm flipH="1" flipV="1">
            <a:off x="457200" y="5516562"/>
            <a:ext cx="1524000" cy="2286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50" name="Text Box 14"/>
          <p:cNvSpPr txBox="1">
            <a:spLocks noChangeArrowheads="1"/>
          </p:cNvSpPr>
          <p:nvPr/>
        </p:nvSpPr>
        <p:spPr bwMode="auto">
          <a:xfrm>
            <a:off x="5029200" y="1935162"/>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a:t>
            </a:r>
          </a:p>
        </p:txBody>
      </p:sp>
      <p:sp>
        <p:nvSpPr>
          <p:cNvPr id="14351" name="Text Box 15"/>
          <p:cNvSpPr txBox="1">
            <a:spLocks noChangeArrowheads="1"/>
          </p:cNvSpPr>
          <p:nvPr/>
        </p:nvSpPr>
        <p:spPr bwMode="auto">
          <a:xfrm>
            <a:off x="3733800" y="3992562"/>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rgbClr val="A50021"/>
                </a:solidFill>
              </a:rPr>
              <a:t>?</a:t>
            </a:r>
          </a:p>
        </p:txBody>
      </p:sp>
      <p:sp>
        <p:nvSpPr>
          <p:cNvPr id="14352" name="Text Box 16"/>
          <p:cNvSpPr txBox="1">
            <a:spLocks noChangeArrowheads="1"/>
          </p:cNvSpPr>
          <p:nvPr/>
        </p:nvSpPr>
        <p:spPr bwMode="auto">
          <a:xfrm>
            <a:off x="2133600" y="5440362"/>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hlink"/>
                </a:solidFill>
              </a:rPr>
              <a:t>?</a:t>
            </a:r>
          </a:p>
        </p:txBody>
      </p:sp>
      <p:sp>
        <p:nvSpPr>
          <p:cNvPr id="17" name="TextBox 16"/>
          <p:cNvSpPr txBox="1"/>
          <p:nvPr/>
        </p:nvSpPr>
        <p:spPr>
          <a:xfrm>
            <a:off x="-12892"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extLst>
      <p:ext uri="{BB962C8B-B14F-4D97-AF65-F5344CB8AC3E}">
        <p14:creationId xmlns:p14="http://schemas.microsoft.com/office/powerpoint/2010/main" val="36509297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0" y="0"/>
            <a:ext cx="9144000" cy="676275"/>
          </a:xfrm>
        </p:spPr>
        <p:txBody>
          <a:bodyPr/>
          <a:lstStyle/>
          <a:p>
            <a:r>
              <a:rPr lang="en-US" sz="2000" b="1" smtClean="0"/>
              <a:t>Slide 42: Lung, chronic congestion – hemosiderin-laden macrophages</a:t>
            </a: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t="9680"/>
          <a:stretch>
            <a:fillRect/>
          </a:stretch>
        </p:blipFill>
        <p:spPr bwMode="auto">
          <a:xfrm>
            <a:off x="0" y="676275"/>
            <a:ext cx="9210675" cy="63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92300" y="4222462"/>
            <a:ext cx="1284006" cy="584775"/>
          </a:xfrm>
          <a:prstGeom prst="rect">
            <a:avLst/>
          </a:prstGeom>
          <a:noFill/>
        </p:spPr>
        <p:txBody>
          <a:bodyPr wrap="none">
            <a:spAutoFit/>
          </a:bodyPr>
          <a:lstStyle/>
          <a:p>
            <a:pPr algn="ctr">
              <a:defRPr/>
            </a:pPr>
            <a:r>
              <a:rPr lang="en-US" sz="1600" dirty="0">
                <a:ln>
                  <a:solidFill>
                    <a:schemeClr val="bg1"/>
                  </a:solidFill>
                </a:ln>
              </a:rPr>
              <a:t>lung alveolar</a:t>
            </a:r>
          </a:p>
          <a:p>
            <a:pPr algn="ctr">
              <a:defRPr/>
            </a:pPr>
            <a:r>
              <a:rPr lang="en-US" sz="1600" dirty="0">
                <a:ln>
                  <a:solidFill>
                    <a:schemeClr val="bg1"/>
                  </a:solidFill>
                </a:ln>
              </a:rPr>
              <a:t>air space</a:t>
            </a:r>
          </a:p>
        </p:txBody>
      </p:sp>
      <p:sp>
        <p:nvSpPr>
          <p:cNvPr id="9" name="TextBox 8"/>
          <p:cNvSpPr txBox="1"/>
          <p:nvPr/>
        </p:nvSpPr>
        <p:spPr>
          <a:xfrm rot="654771">
            <a:off x="843342" y="5460205"/>
            <a:ext cx="2975623" cy="338554"/>
          </a:xfrm>
          <a:prstGeom prst="rect">
            <a:avLst/>
          </a:prstGeom>
          <a:noFill/>
        </p:spPr>
        <p:txBody>
          <a:bodyPr wrap="none">
            <a:spAutoFit/>
          </a:bodyPr>
          <a:lstStyle/>
          <a:p>
            <a:pPr>
              <a:defRPr/>
            </a:pPr>
            <a:r>
              <a:rPr lang="en-US" sz="1600" dirty="0">
                <a:ln>
                  <a:solidFill>
                    <a:schemeClr val="bg1"/>
                  </a:solidFill>
                </a:ln>
              </a:rPr>
              <a:t>hemosiderin-laden macrophages</a:t>
            </a:r>
          </a:p>
        </p:txBody>
      </p:sp>
      <p:sp>
        <p:nvSpPr>
          <p:cNvPr id="3" name="Rectangle 2"/>
          <p:cNvSpPr/>
          <p:nvPr/>
        </p:nvSpPr>
        <p:spPr>
          <a:xfrm>
            <a:off x="5162550" y="3787775"/>
            <a:ext cx="511175" cy="4445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Arrow Connector 4"/>
          <p:cNvCxnSpPr/>
          <p:nvPr/>
        </p:nvCxnSpPr>
        <p:spPr>
          <a:xfrm flipV="1">
            <a:off x="2752725" y="4514850"/>
            <a:ext cx="228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49797" y="4686300"/>
            <a:ext cx="431528" cy="307777"/>
          </a:xfrm>
          <a:prstGeom prst="rect">
            <a:avLst/>
          </a:prstGeom>
          <a:noFill/>
        </p:spPr>
        <p:txBody>
          <a:bodyPr wrap="none" rtlCol="0">
            <a:spAutoFit/>
          </a:bodyPr>
          <a:lstStyle/>
          <a:p>
            <a:r>
              <a:rPr lang="en-US" sz="1400" dirty="0" smtClean="0"/>
              <a:t>t2p</a:t>
            </a:r>
            <a:endParaRPr lang="en-US" sz="1400" dirty="0"/>
          </a:p>
        </p:txBody>
      </p:sp>
      <p:sp>
        <p:nvSpPr>
          <p:cNvPr id="11" name="TextBox 10"/>
          <p:cNvSpPr txBox="1"/>
          <p:nvPr/>
        </p:nvSpPr>
        <p:spPr>
          <a:xfrm>
            <a:off x="2686050" y="3714750"/>
            <a:ext cx="260008" cy="307777"/>
          </a:xfrm>
          <a:prstGeom prst="rect">
            <a:avLst/>
          </a:prstGeom>
          <a:noFill/>
        </p:spPr>
        <p:txBody>
          <a:bodyPr wrap="none" rtlCol="0">
            <a:spAutoFit/>
          </a:bodyPr>
          <a:lstStyle/>
          <a:p>
            <a:r>
              <a:rPr lang="en-US" sz="1400" b="1" dirty="0" smtClean="0"/>
              <a:t>c</a:t>
            </a:r>
            <a:endParaRPr lang="en-US" sz="1400" b="1" dirty="0"/>
          </a:p>
        </p:txBody>
      </p:sp>
    </p:spTree>
    <p:extLst>
      <p:ext uri="{BB962C8B-B14F-4D97-AF65-F5344CB8AC3E}">
        <p14:creationId xmlns:p14="http://schemas.microsoft.com/office/powerpoint/2010/main" val="279047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007 : esophagus &amp; trachea</a:t>
            </a:r>
            <a:endParaRPr lang="en-US" dirty="0"/>
          </a:p>
        </p:txBody>
      </p:sp>
      <p:pic>
        <p:nvPicPr>
          <p:cNvPr id="5123" name="Snagit_PPT586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2"/>
          <p:cNvSpPr txBox="1">
            <a:spLocks noChangeArrowheads="1"/>
          </p:cNvSpPr>
          <p:nvPr/>
        </p:nvSpPr>
        <p:spPr bwMode="auto">
          <a:xfrm>
            <a:off x="3200400" y="2220913"/>
            <a:ext cx="1185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esophagus</a:t>
            </a:r>
          </a:p>
        </p:txBody>
      </p:sp>
      <p:sp>
        <p:nvSpPr>
          <p:cNvPr id="5125" name="TextBox 15"/>
          <p:cNvSpPr txBox="1">
            <a:spLocks noChangeArrowheads="1"/>
          </p:cNvSpPr>
          <p:nvPr/>
        </p:nvSpPr>
        <p:spPr bwMode="auto">
          <a:xfrm>
            <a:off x="3830638" y="4583113"/>
            <a:ext cx="893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trachea</a:t>
            </a:r>
          </a:p>
        </p:txBody>
      </p:sp>
      <p:cxnSp>
        <p:nvCxnSpPr>
          <p:cNvPr id="5" name="Straight Arrow Connector 4"/>
          <p:cNvCxnSpPr/>
          <p:nvPr/>
        </p:nvCxnSpPr>
        <p:spPr>
          <a:xfrm>
            <a:off x="4278313" y="6324600"/>
            <a:ext cx="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7" name="TextBox 5"/>
          <p:cNvSpPr txBox="1">
            <a:spLocks noChangeArrowheads="1"/>
          </p:cNvSpPr>
          <p:nvPr/>
        </p:nvSpPr>
        <p:spPr bwMode="auto">
          <a:xfrm>
            <a:off x="3327400" y="6248400"/>
            <a:ext cx="93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anterior</a:t>
            </a:r>
          </a:p>
        </p:txBody>
      </p:sp>
      <p:cxnSp>
        <p:nvCxnSpPr>
          <p:cNvPr id="10" name="Straight Arrow Connector 9"/>
          <p:cNvCxnSpPr/>
          <p:nvPr/>
        </p:nvCxnSpPr>
        <p:spPr>
          <a:xfrm flipH="1">
            <a:off x="6477000" y="3752850"/>
            <a:ext cx="304800" cy="5143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9" name="TextBox 17"/>
          <p:cNvSpPr txBox="1">
            <a:spLocks noChangeArrowheads="1"/>
          </p:cNvSpPr>
          <p:nvPr/>
        </p:nvSpPr>
        <p:spPr bwMode="auto">
          <a:xfrm>
            <a:off x="6629400" y="3440113"/>
            <a:ext cx="2214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neurovascular bundle</a:t>
            </a:r>
          </a:p>
        </p:txBody>
      </p:sp>
      <p:sp>
        <p:nvSpPr>
          <p:cNvPr id="5130" name="TextBox 19"/>
          <p:cNvSpPr txBox="1">
            <a:spLocks noChangeArrowheads="1"/>
          </p:cNvSpPr>
          <p:nvPr/>
        </p:nvSpPr>
        <p:spPr bwMode="auto">
          <a:xfrm rot="643556">
            <a:off x="4294188" y="3179763"/>
            <a:ext cx="1444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trachealis muscle</a:t>
            </a:r>
          </a:p>
        </p:txBody>
      </p:sp>
      <p:sp>
        <p:nvSpPr>
          <p:cNvPr id="21" name="Freeform 20"/>
          <p:cNvSpPr/>
          <p:nvPr/>
        </p:nvSpPr>
        <p:spPr>
          <a:xfrm>
            <a:off x="3219450" y="3168650"/>
            <a:ext cx="1139825" cy="327025"/>
          </a:xfrm>
          <a:custGeom>
            <a:avLst/>
            <a:gdLst>
              <a:gd name="connsiteX0" fmla="*/ 1139869 w 1139869"/>
              <a:gd name="connsiteY0" fmla="*/ 25052 h 325853"/>
              <a:gd name="connsiteX1" fmla="*/ 1027134 w 1139869"/>
              <a:gd name="connsiteY1" fmla="*/ 12526 h 325853"/>
              <a:gd name="connsiteX2" fmla="*/ 977030 w 1139869"/>
              <a:gd name="connsiteY2" fmla="*/ 0 h 325853"/>
              <a:gd name="connsiteX3" fmla="*/ 713984 w 1139869"/>
              <a:gd name="connsiteY3" fmla="*/ 12526 h 325853"/>
              <a:gd name="connsiteX4" fmla="*/ 676406 w 1139869"/>
              <a:gd name="connsiteY4" fmla="*/ 25052 h 325853"/>
              <a:gd name="connsiteX5" fmla="*/ 563671 w 1139869"/>
              <a:gd name="connsiteY5" fmla="*/ 50104 h 325853"/>
              <a:gd name="connsiteX6" fmla="*/ 513567 w 1139869"/>
              <a:gd name="connsiteY6" fmla="*/ 87682 h 325853"/>
              <a:gd name="connsiteX7" fmla="*/ 438411 w 1139869"/>
              <a:gd name="connsiteY7" fmla="*/ 112734 h 325853"/>
              <a:gd name="connsiteX8" fmla="*/ 400833 w 1139869"/>
              <a:gd name="connsiteY8" fmla="*/ 125260 h 325853"/>
              <a:gd name="connsiteX9" fmla="*/ 325677 w 1139869"/>
              <a:gd name="connsiteY9" fmla="*/ 175364 h 325853"/>
              <a:gd name="connsiteX10" fmla="*/ 250521 w 1139869"/>
              <a:gd name="connsiteY10" fmla="*/ 212942 h 325853"/>
              <a:gd name="connsiteX11" fmla="*/ 125260 w 1139869"/>
              <a:gd name="connsiteY11" fmla="*/ 263047 h 325853"/>
              <a:gd name="connsiteX12" fmla="*/ 87682 w 1139869"/>
              <a:gd name="connsiteY12" fmla="*/ 275573 h 325853"/>
              <a:gd name="connsiteX13" fmla="*/ 62630 w 1139869"/>
              <a:gd name="connsiteY13" fmla="*/ 313151 h 325853"/>
              <a:gd name="connsiteX14" fmla="*/ 0 w 1139869"/>
              <a:gd name="connsiteY14" fmla="*/ 325677 h 3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9869" h="325853">
                <a:moveTo>
                  <a:pt x="1139869" y="25052"/>
                </a:moveTo>
                <a:cubicBezTo>
                  <a:pt x="1102291" y="20877"/>
                  <a:pt x="1064504" y="18275"/>
                  <a:pt x="1027134" y="12526"/>
                </a:cubicBezTo>
                <a:cubicBezTo>
                  <a:pt x="1010119" y="9908"/>
                  <a:pt x="994245" y="0"/>
                  <a:pt x="977030" y="0"/>
                </a:cubicBezTo>
                <a:cubicBezTo>
                  <a:pt x="889249" y="0"/>
                  <a:pt x="801666" y="8351"/>
                  <a:pt x="713984" y="12526"/>
                </a:cubicBezTo>
                <a:cubicBezTo>
                  <a:pt x="701458" y="16701"/>
                  <a:pt x="689295" y="22188"/>
                  <a:pt x="676406" y="25052"/>
                </a:cubicBezTo>
                <a:cubicBezTo>
                  <a:pt x="544135" y="54445"/>
                  <a:pt x="648264" y="21906"/>
                  <a:pt x="563671" y="50104"/>
                </a:cubicBezTo>
                <a:cubicBezTo>
                  <a:pt x="546970" y="62630"/>
                  <a:pt x="532240" y="78346"/>
                  <a:pt x="513567" y="87682"/>
                </a:cubicBezTo>
                <a:cubicBezTo>
                  <a:pt x="489948" y="99492"/>
                  <a:pt x="463463" y="104383"/>
                  <a:pt x="438411" y="112734"/>
                </a:cubicBezTo>
                <a:cubicBezTo>
                  <a:pt x="425885" y="116909"/>
                  <a:pt x="411819" y="117936"/>
                  <a:pt x="400833" y="125260"/>
                </a:cubicBezTo>
                <a:cubicBezTo>
                  <a:pt x="375781" y="141961"/>
                  <a:pt x="354241" y="165843"/>
                  <a:pt x="325677" y="175364"/>
                </a:cubicBezTo>
                <a:cubicBezTo>
                  <a:pt x="256778" y="198330"/>
                  <a:pt x="318513" y="174090"/>
                  <a:pt x="250521" y="212942"/>
                </a:cubicBezTo>
                <a:cubicBezTo>
                  <a:pt x="198918" y="242429"/>
                  <a:pt x="186847" y="242517"/>
                  <a:pt x="125260" y="263047"/>
                </a:cubicBezTo>
                <a:lnTo>
                  <a:pt x="87682" y="275573"/>
                </a:lnTo>
                <a:cubicBezTo>
                  <a:pt x="79331" y="288099"/>
                  <a:pt x="74385" y="303747"/>
                  <a:pt x="62630" y="313151"/>
                </a:cubicBezTo>
                <a:cubicBezTo>
                  <a:pt x="43672" y="328318"/>
                  <a:pt x="21469" y="325677"/>
                  <a:pt x="0" y="325677"/>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Freeform 21"/>
          <p:cNvSpPr/>
          <p:nvPr/>
        </p:nvSpPr>
        <p:spPr>
          <a:xfrm>
            <a:off x="5649913" y="3482975"/>
            <a:ext cx="261937" cy="712788"/>
          </a:xfrm>
          <a:custGeom>
            <a:avLst/>
            <a:gdLst>
              <a:gd name="connsiteX0" fmla="*/ 0 w 263047"/>
              <a:gd name="connsiteY0" fmla="*/ 0 h 713983"/>
              <a:gd name="connsiteX1" fmla="*/ 212943 w 263047"/>
              <a:gd name="connsiteY1" fmla="*/ 12526 h 713983"/>
              <a:gd name="connsiteX2" fmla="*/ 250521 w 263047"/>
              <a:gd name="connsiteY2" fmla="*/ 25052 h 713983"/>
              <a:gd name="connsiteX3" fmla="*/ 263047 w 263047"/>
              <a:gd name="connsiteY3" fmla="*/ 75156 h 713983"/>
              <a:gd name="connsiteX4" fmla="*/ 250521 w 263047"/>
              <a:gd name="connsiteY4" fmla="*/ 250520 h 713983"/>
              <a:gd name="connsiteX5" fmla="*/ 237995 w 263047"/>
              <a:gd name="connsiteY5" fmla="*/ 288098 h 713983"/>
              <a:gd name="connsiteX6" fmla="*/ 225469 w 263047"/>
              <a:gd name="connsiteY6" fmla="*/ 375780 h 713983"/>
              <a:gd name="connsiteX7" fmla="*/ 200417 w 263047"/>
              <a:gd name="connsiteY7" fmla="*/ 450937 h 713983"/>
              <a:gd name="connsiteX8" fmla="*/ 187891 w 263047"/>
              <a:gd name="connsiteY8" fmla="*/ 488515 h 713983"/>
              <a:gd name="connsiteX9" fmla="*/ 200417 w 263047"/>
              <a:gd name="connsiteY9" fmla="*/ 613775 h 713983"/>
              <a:gd name="connsiteX10" fmla="*/ 250521 w 263047"/>
              <a:gd name="connsiteY10" fmla="*/ 688931 h 713983"/>
              <a:gd name="connsiteX11" fmla="*/ 263047 w 263047"/>
              <a:gd name="connsiteY11" fmla="*/ 713983 h 71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047" h="713983">
                <a:moveTo>
                  <a:pt x="0" y="0"/>
                </a:moveTo>
                <a:cubicBezTo>
                  <a:pt x="70981" y="4175"/>
                  <a:pt x="142192" y="5451"/>
                  <a:pt x="212943" y="12526"/>
                </a:cubicBezTo>
                <a:cubicBezTo>
                  <a:pt x="226081" y="13840"/>
                  <a:pt x="242273" y="14742"/>
                  <a:pt x="250521" y="25052"/>
                </a:cubicBezTo>
                <a:cubicBezTo>
                  <a:pt x="261275" y="38495"/>
                  <a:pt x="258872" y="58455"/>
                  <a:pt x="263047" y="75156"/>
                </a:cubicBezTo>
                <a:cubicBezTo>
                  <a:pt x="258872" y="133611"/>
                  <a:pt x="257368" y="192318"/>
                  <a:pt x="250521" y="250520"/>
                </a:cubicBezTo>
                <a:cubicBezTo>
                  <a:pt x="248978" y="263633"/>
                  <a:pt x="240584" y="275151"/>
                  <a:pt x="237995" y="288098"/>
                </a:cubicBezTo>
                <a:cubicBezTo>
                  <a:pt x="232205" y="317049"/>
                  <a:pt x="232108" y="347012"/>
                  <a:pt x="225469" y="375780"/>
                </a:cubicBezTo>
                <a:cubicBezTo>
                  <a:pt x="219531" y="401511"/>
                  <a:pt x="208768" y="425885"/>
                  <a:pt x="200417" y="450937"/>
                </a:cubicBezTo>
                <a:lnTo>
                  <a:pt x="187891" y="488515"/>
                </a:lnTo>
                <a:cubicBezTo>
                  <a:pt x="192066" y="530268"/>
                  <a:pt x="187901" y="573724"/>
                  <a:pt x="200417" y="613775"/>
                </a:cubicBezTo>
                <a:cubicBezTo>
                  <a:pt x="209398" y="642513"/>
                  <a:pt x="237056" y="662001"/>
                  <a:pt x="250521" y="688931"/>
                </a:cubicBezTo>
                <a:lnTo>
                  <a:pt x="263047" y="713983"/>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33" name="TextBox 27"/>
          <p:cNvSpPr txBox="1">
            <a:spLocks noChangeArrowheads="1"/>
          </p:cNvSpPr>
          <p:nvPr/>
        </p:nvSpPr>
        <p:spPr bwMode="auto">
          <a:xfrm>
            <a:off x="6959600" y="4381500"/>
            <a:ext cx="1830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trachealis muscle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008: trachea</a:t>
            </a:r>
            <a:endParaRPr lang="en-US" dirty="0"/>
          </a:p>
        </p:txBody>
      </p:sp>
      <p:pic>
        <p:nvPicPr>
          <p:cNvPr id="6147" name="Snagit_PPTA143"/>
          <p:cNvPicPr>
            <a:picLocks noChangeAspect="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0" y="8016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flipV="1">
            <a:off x="1549400" y="6362700"/>
            <a:ext cx="76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49" name="TextBox 4"/>
          <p:cNvSpPr txBox="1">
            <a:spLocks noChangeArrowheads="1"/>
          </p:cNvSpPr>
          <p:nvPr/>
        </p:nvSpPr>
        <p:spPr bwMode="auto">
          <a:xfrm>
            <a:off x="1524000" y="6477000"/>
            <a:ext cx="39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gc</a:t>
            </a:r>
          </a:p>
        </p:txBody>
      </p:sp>
      <p:sp>
        <p:nvSpPr>
          <p:cNvPr id="6150" name="TextBox 5"/>
          <p:cNvSpPr txBox="1">
            <a:spLocks noChangeArrowheads="1"/>
          </p:cNvSpPr>
          <p:nvPr/>
        </p:nvSpPr>
        <p:spPr bwMode="auto">
          <a:xfrm>
            <a:off x="1600200" y="5029200"/>
            <a:ext cx="700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gland</a:t>
            </a:r>
          </a:p>
        </p:txBody>
      </p:sp>
      <p:sp>
        <p:nvSpPr>
          <p:cNvPr id="6151" name="TextBox 9"/>
          <p:cNvSpPr txBox="1">
            <a:spLocks noChangeArrowheads="1"/>
          </p:cNvSpPr>
          <p:nvPr/>
        </p:nvSpPr>
        <p:spPr bwMode="auto">
          <a:xfrm>
            <a:off x="4953000" y="3668713"/>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chemeClr val="bg1"/>
                </a:solidFill>
              </a:rPr>
              <a:t>adventitia</a:t>
            </a:r>
          </a:p>
        </p:txBody>
      </p:sp>
      <p:sp>
        <p:nvSpPr>
          <p:cNvPr id="6152" name="TextBox 10"/>
          <p:cNvSpPr txBox="1">
            <a:spLocks noChangeArrowheads="1"/>
          </p:cNvSpPr>
          <p:nvPr/>
        </p:nvSpPr>
        <p:spPr bwMode="auto">
          <a:xfrm rot="357760">
            <a:off x="4657725" y="4376738"/>
            <a:ext cx="124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submucosa</a:t>
            </a:r>
          </a:p>
        </p:txBody>
      </p:sp>
      <p:sp>
        <p:nvSpPr>
          <p:cNvPr id="6153" name="TextBox 13"/>
          <p:cNvSpPr txBox="1">
            <a:spLocks noChangeArrowheads="1"/>
          </p:cNvSpPr>
          <p:nvPr/>
        </p:nvSpPr>
        <p:spPr bwMode="auto">
          <a:xfrm>
            <a:off x="5795963" y="5116513"/>
            <a:ext cx="909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mucosa</a:t>
            </a:r>
          </a:p>
        </p:txBody>
      </p:sp>
      <p:cxnSp>
        <p:nvCxnSpPr>
          <p:cNvPr id="16" name="Straight Arrow Connector 15"/>
          <p:cNvCxnSpPr/>
          <p:nvPr/>
        </p:nvCxnSpPr>
        <p:spPr>
          <a:xfrm flipH="1" flipV="1">
            <a:off x="6059488" y="4765675"/>
            <a:ext cx="188912" cy="4048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55" name="TextBox 16"/>
          <p:cNvSpPr txBox="1">
            <a:spLocks noChangeArrowheads="1"/>
          </p:cNvSpPr>
          <p:nvPr/>
        </p:nvSpPr>
        <p:spPr bwMode="auto">
          <a:xfrm>
            <a:off x="4572000" y="2209800"/>
            <a:ext cx="118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lumen of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smtClean="0"/>
              <a:t>Slide 200: trachea &amp; esophagus</a:t>
            </a:r>
            <a:endParaRPr lang="en-US" dirty="0"/>
          </a:p>
        </p:txBody>
      </p:sp>
      <p:pic>
        <p:nvPicPr>
          <p:cNvPr id="7171" name="Snagit_PPT12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54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a:off x="2159000" y="3040063"/>
            <a:ext cx="1187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esophagus</a:t>
            </a:r>
          </a:p>
        </p:txBody>
      </p:sp>
      <p:sp>
        <p:nvSpPr>
          <p:cNvPr id="7173" name="TextBox 5"/>
          <p:cNvSpPr txBox="1">
            <a:spLocks noChangeArrowheads="1"/>
          </p:cNvSpPr>
          <p:nvPr/>
        </p:nvSpPr>
        <p:spPr bwMode="auto">
          <a:xfrm>
            <a:off x="2282825" y="6019800"/>
            <a:ext cx="893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trachea</a:t>
            </a:r>
          </a:p>
        </p:txBody>
      </p:sp>
      <p:sp>
        <p:nvSpPr>
          <p:cNvPr id="7174" name="TextBox 4"/>
          <p:cNvSpPr txBox="1">
            <a:spLocks noChangeArrowheads="1"/>
          </p:cNvSpPr>
          <p:nvPr/>
        </p:nvSpPr>
        <p:spPr bwMode="auto">
          <a:xfrm>
            <a:off x="5867400" y="5562600"/>
            <a:ext cx="984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trachealis m.</a:t>
            </a:r>
          </a:p>
        </p:txBody>
      </p:sp>
      <p:sp>
        <p:nvSpPr>
          <p:cNvPr id="7175" name="TextBox 7"/>
          <p:cNvSpPr txBox="1">
            <a:spLocks noChangeArrowheads="1"/>
          </p:cNvSpPr>
          <p:nvPr/>
        </p:nvSpPr>
        <p:spPr bwMode="auto">
          <a:xfrm rot="-2044886">
            <a:off x="7397750" y="5868988"/>
            <a:ext cx="668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mucosa</a:t>
            </a:r>
          </a:p>
        </p:txBody>
      </p:sp>
      <p:sp>
        <p:nvSpPr>
          <p:cNvPr id="7176" name="TextBox 9"/>
          <p:cNvSpPr txBox="1">
            <a:spLocks noChangeArrowheads="1"/>
          </p:cNvSpPr>
          <p:nvPr/>
        </p:nvSpPr>
        <p:spPr bwMode="auto">
          <a:xfrm rot="-2044886">
            <a:off x="7734300" y="5530850"/>
            <a:ext cx="300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lp</a:t>
            </a:r>
          </a:p>
        </p:txBody>
      </p:sp>
      <p:sp>
        <p:nvSpPr>
          <p:cNvPr id="7177" name="TextBox 10"/>
          <p:cNvSpPr txBox="1">
            <a:spLocks noChangeArrowheads="1"/>
          </p:cNvSpPr>
          <p:nvPr/>
        </p:nvSpPr>
        <p:spPr bwMode="auto">
          <a:xfrm rot="-2044886">
            <a:off x="7243763" y="5483225"/>
            <a:ext cx="36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sm</a:t>
            </a:r>
          </a:p>
        </p:txBody>
      </p:sp>
      <p:sp>
        <p:nvSpPr>
          <p:cNvPr id="7178" name="TextBox 11"/>
          <p:cNvSpPr txBox="1">
            <a:spLocks noChangeArrowheads="1"/>
          </p:cNvSpPr>
          <p:nvPr/>
        </p:nvSpPr>
        <p:spPr bwMode="auto">
          <a:xfrm>
            <a:off x="7540625" y="5149850"/>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g</a:t>
            </a:r>
          </a:p>
        </p:txBody>
      </p:sp>
      <p:sp>
        <p:nvSpPr>
          <p:cNvPr id="7179" name="TextBox 12"/>
          <p:cNvSpPr txBox="1">
            <a:spLocks noChangeArrowheads="1"/>
          </p:cNvSpPr>
          <p:nvPr/>
        </p:nvSpPr>
        <p:spPr bwMode="auto">
          <a:xfrm>
            <a:off x="7153275" y="5743575"/>
            <a:ext cx="265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a:extLst>
              <a:ext uri="{28A0092B-C50C-407E-A947-70E740481C1C}">
                <a14:useLocalDpi xmlns:a14="http://schemas.microsoft.com/office/drawing/2010/main" val="0"/>
              </a:ext>
            </a:extLst>
          </a:blip>
          <a:srcRect l="1019" t="10548" r="1019" b="1401"/>
          <a:stretch>
            <a:fillRect/>
          </a:stretch>
        </p:blipFill>
        <p:spPr bwMode="auto">
          <a:xfrm>
            <a:off x="0" y="0"/>
            <a:ext cx="9144000" cy="612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itle 1"/>
          <p:cNvSpPr>
            <a:spLocks noGrp="1"/>
          </p:cNvSpPr>
          <p:nvPr>
            <p:ph type="title"/>
          </p:nvPr>
        </p:nvSpPr>
        <p:spPr>
          <a:xfrm>
            <a:off x="461963" y="0"/>
            <a:ext cx="8229600" cy="762000"/>
          </a:xfrm>
        </p:spPr>
        <p:txBody>
          <a:bodyPr/>
          <a:lstStyle/>
          <a:p>
            <a:pPr eaLnBrk="1" hangingPunct="1"/>
            <a:r>
              <a:rPr lang="en-US" sz="3600" smtClean="0"/>
              <a:t>Slide 200: trachea &amp; esophagus</a:t>
            </a:r>
          </a:p>
        </p:txBody>
      </p:sp>
      <p:sp>
        <p:nvSpPr>
          <p:cNvPr id="3" name="Rectangle 2"/>
          <p:cNvSpPr/>
          <p:nvPr/>
        </p:nvSpPr>
        <p:spPr>
          <a:xfrm>
            <a:off x="7391400" y="3917950"/>
            <a:ext cx="503238" cy="387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7" name="TextBox 3"/>
          <p:cNvSpPr txBox="1">
            <a:spLocks noChangeArrowheads="1"/>
          </p:cNvSpPr>
          <p:nvPr/>
        </p:nvSpPr>
        <p:spPr bwMode="auto">
          <a:xfrm>
            <a:off x="1577975" y="1406525"/>
            <a:ext cx="26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g</a:t>
            </a:r>
          </a:p>
        </p:txBody>
      </p:sp>
      <p:sp>
        <p:nvSpPr>
          <p:cNvPr id="8198" name="TextBox 5"/>
          <p:cNvSpPr txBox="1">
            <a:spLocks noChangeArrowheads="1"/>
          </p:cNvSpPr>
          <p:nvPr/>
        </p:nvSpPr>
        <p:spPr bwMode="auto">
          <a:xfrm>
            <a:off x="3448050" y="1873250"/>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d</a:t>
            </a:r>
          </a:p>
        </p:txBody>
      </p:sp>
      <p:sp>
        <p:nvSpPr>
          <p:cNvPr id="8199" name="TextBox 4"/>
          <p:cNvSpPr txBox="1">
            <a:spLocks noChangeArrowheads="1"/>
          </p:cNvSpPr>
          <p:nvPr/>
        </p:nvSpPr>
        <p:spPr bwMode="auto">
          <a:xfrm>
            <a:off x="1166813" y="3060700"/>
            <a:ext cx="401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LP</a:t>
            </a:r>
          </a:p>
        </p:txBody>
      </p:sp>
      <p:sp>
        <p:nvSpPr>
          <p:cNvPr id="8200" name="TextBox 7"/>
          <p:cNvSpPr txBox="1">
            <a:spLocks noChangeArrowheads="1"/>
          </p:cNvSpPr>
          <p:nvPr/>
        </p:nvSpPr>
        <p:spPr bwMode="auto">
          <a:xfrm>
            <a:off x="879475" y="1600200"/>
            <a:ext cx="487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SM</a:t>
            </a:r>
          </a:p>
        </p:txBody>
      </p:sp>
      <p:sp>
        <p:nvSpPr>
          <p:cNvPr id="8201" name="TextBox 6"/>
          <p:cNvSpPr txBox="1">
            <a:spLocks noChangeArrowheads="1"/>
          </p:cNvSpPr>
          <p:nvPr/>
        </p:nvSpPr>
        <p:spPr bwMode="auto">
          <a:xfrm>
            <a:off x="706438" y="3733800"/>
            <a:ext cx="908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mucosa</a:t>
            </a:r>
          </a:p>
        </p:txBody>
      </p:sp>
      <p:sp>
        <p:nvSpPr>
          <p:cNvPr id="8202" name="TextBox 8"/>
          <p:cNvSpPr txBox="1">
            <a:spLocks noChangeArrowheads="1"/>
          </p:cNvSpPr>
          <p:nvPr/>
        </p:nvSpPr>
        <p:spPr bwMode="auto">
          <a:xfrm>
            <a:off x="7713663" y="5802313"/>
            <a:ext cx="101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mast cell</a:t>
            </a:r>
          </a:p>
        </p:txBody>
      </p:sp>
      <p:pic>
        <p:nvPicPr>
          <p:cNvPr id="8203" name="Picture 4"/>
          <p:cNvPicPr>
            <a:picLocks noChangeAspect="1" noChangeArrowheads="1"/>
          </p:cNvPicPr>
          <p:nvPr/>
        </p:nvPicPr>
        <p:blipFill>
          <a:blip r:embed="rId4">
            <a:extLst>
              <a:ext uri="{28A0092B-C50C-407E-A947-70E740481C1C}">
                <a14:useLocalDpi xmlns:a14="http://schemas.microsoft.com/office/drawing/2010/main" val="0"/>
              </a:ext>
            </a:extLst>
          </a:blip>
          <a:srcRect t="7909" b="6055"/>
          <a:stretch>
            <a:fillRect/>
          </a:stretch>
        </p:blipFill>
        <p:spPr bwMode="auto">
          <a:xfrm>
            <a:off x="0" y="5278438"/>
            <a:ext cx="4984750" cy="157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rot="1246812">
            <a:off x="2036763" y="3451225"/>
            <a:ext cx="1738312" cy="387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05" name="TextBox 9"/>
          <p:cNvSpPr txBox="1">
            <a:spLocks noChangeArrowheads="1"/>
          </p:cNvSpPr>
          <p:nvPr/>
        </p:nvSpPr>
        <p:spPr bwMode="auto">
          <a:xfrm>
            <a:off x="1627188" y="5181600"/>
            <a:ext cx="1316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plasma cells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lstStyle/>
          <a:p>
            <a:pPr eaLnBrk="1" hangingPunct="1"/>
            <a:endParaRPr lang="en-US" smtClean="0"/>
          </a:p>
        </p:txBody>
      </p:sp>
      <p:pic>
        <p:nvPicPr>
          <p:cNvPr id="9219" name="Picture 4" descr="Bronchi.jpg"/>
          <p:cNvPicPr>
            <a:picLocks noChangeAspect="1"/>
          </p:cNvPicPr>
          <p:nvPr/>
        </p:nvPicPr>
        <p:blipFill>
          <a:blip r:embed="rId2">
            <a:extLst>
              <a:ext uri="{28A0092B-C50C-407E-A947-70E740481C1C}">
                <a14:useLocalDpi xmlns:a14="http://schemas.microsoft.com/office/drawing/2010/main" val="0"/>
              </a:ext>
            </a:extLst>
          </a:blip>
          <a:srcRect l="4308" r="13858" b="17390"/>
          <a:stretch>
            <a:fillRect/>
          </a:stretch>
        </p:blipFill>
        <p:spPr bwMode="auto">
          <a:xfrm>
            <a:off x="228600" y="3048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airways.jpg"/>
          <p:cNvPicPr>
            <a:picLocks noChangeAspect="1"/>
          </p:cNvPicPr>
          <p:nvPr/>
        </p:nvPicPr>
        <p:blipFill>
          <a:blip r:embed="rId3">
            <a:extLst>
              <a:ext uri="{28A0092B-C50C-407E-A947-70E740481C1C}">
                <a14:useLocalDpi xmlns:a14="http://schemas.microsoft.com/office/drawing/2010/main" val="0"/>
              </a:ext>
            </a:extLst>
          </a:blip>
          <a:srcRect l="15076" r="1794"/>
          <a:stretch>
            <a:fillRect/>
          </a:stretch>
        </p:blipFill>
        <p:spPr bwMode="auto">
          <a:xfrm>
            <a:off x="3429000" y="166688"/>
            <a:ext cx="5715000" cy="6691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1" name="Left Bracket 8"/>
          <p:cNvSpPr>
            <a:spLocks/>
          </p:cNvSpPr>
          <p:nvPr/>
        </p:nvSpPr>
        <p:spPr bwMode="auto">
          <a:xfrm>
            <a:off x="3352800" y="609600"/>
            <a:ext cx="122238" cy="3657600"/>
          </a:xfrm>
          <a:prstGeom prst="leftBracket">
            <a:avLst>
              <a:gd name="adj" fmla="val 8312"/>
            </a:avLst>
          </a:prstGeom>
          <a:noFill/>
          <a:ln w="19050" algn="ctr">
            <a:solidFill>
              <a:srgbClr val="00206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 name="Left Bracket 9"/>
          <p:cNvSpPr>
            <a:spLocks/>
          </p:cNvSpPr>
          <p:nvPr/>
        </p:nvSpPr>
        <p:spPr bwMode="auto">
          <a:xfrm>
            <a:off x="3886200" y="5257800"/>
            <a:ext cx="46038" cy="457200"/>
          </a:xfrm>
          <a:prstGeom prst="leftBracket">
            <a:avLst>
              <a:gd name="adj" fmla="val 8276"/>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 name="Left Bracket 10"/>
          <p:cNvSpPr>
            <a:spLocks/>
          </p:cNvSpPr>
          <p:nvPr/>
        </p:nvSpPr>
        <p:spPr bwMode="auto">
          <a:xfrm>
            <a:off x="3886200" y="5715000"/>
            <a:ext cx="76200" cy="457200"/>
          </a:xfrm>
          <a:prstGeom prst="leftBracket">
            <a:avLst>
              <a:gd name="adj" fmla="val 8333"/>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4" name="TextBox 11"/>
          <p:cNvSpPr txBox="1">
            <a:spLocks noChangeArrowheads="1"/>
          </p:cNvSpPr>
          <p:nvPr/>
        </p:nvSpPr>
        <p:spPr bwMode="auto">
          <a:xfrm>
            <a:off x="1905000" y="5334000"/>
            <a:ext cx="2133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solidFill>
                  <a:srgbClr val="C00000"/>
                </a:solidFill>
              </a:rPr>
              <a:t>Terminal bronchiole</a:t>
            </a:r>
          </a:p>
        </p:txBody>
      </p:sp>
      <p:sp>
        <p:nvSpPr>
          <p:cNvPr id="9225" name="TextBox 12"/>
          <p:cNvSpPr txBox="1">
            <a:spLocks noChangeArrowheads="1"/>
          </p:cNvSpPr>
          <p:nvPr/>
        </p:nvSpPr>
        <p:spPr bwMode="auto">
          <a:xfrm>
            <a:off x="1752600" y="57912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Respiratory bronchiole</a:t>
            </a:r>
          </a:p>
        </p:txBody>
      </p:sp>
      <p:sp>
        <p:nvSpPr>
          <p:cNvPr id="9226" name="Left Bracket 13"/>
          <p:cNvSpPr>
            <a:spLocks/>
          </p:cNvSpPr>
          <p:nvPr/>
        </p:nvSpPr>
        <p:spPr bwMode="auto">
          <a:xfrm>
            <a:off x="1600200" y="4343400"/>
            <a:ext cx="76200" cy="1828800"/>
          </a:xfrm>
          <a:prstGeom prst="leftBracket">
            <a:avLst>
              <a:gd name="adj" fmla="val 8333"/>
            </a:avLst>
          </a:prstGeom>
          <a:noFill/>
          <a:ln w="190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7" name="TextBox 14"/>
          <p:cNvSpPr txBox="1">
            <a:spLocks noChangeArrowheads="1"/>
          </p:cNvSpPr>
          <p:nvPr/>
        </p:nvSpPr>
        <p:spPr bwMode="auto">
          <a:xfrm>
            <a:off x="304800" y="50292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00B050"/>
                </a:solidFill>
              </a:rPr>
              <a:t>Bronchioles</a:t>
            </a:r>
          </a:p>
        </p:txBody>
      </p:sp>
      <p:sp>
        <p:nvSpPr>
          <p:cNvPr id="9228" name="TextBox 15"/>
          <p:cNvSpPr txBox="1">
            <a:spLocks noChangeArrowheads="1"/>
          </p:cNvSpPr>
          <p:nvPr/>
        </p:nvSpPr>
        <p:spPr bwMode="auto">
          <a:xfrm>
            <a:off x="2362200" y="3352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002060"/>
                </a:solidFill>
              </a:rPr>
              <a:t>Bronchi</a:t>
            </a:r>
          </a:p>
        </p:txBody>
      </p:sp>
      <p:sp>
        <p:nvSpPr>
          <p:cNvPr id="9229" name="Left Bracket 16"/>
          <p:cNvSpPr>
            <a:spLocks/>
          </p:cNvSpPr>
          <p:nvPr/>
        </p:nvSpPr>
        <p:spPr bwMode="auto">
          <a:xfrm>
            <a:off x="3886200" y="6172200"/>
            <a:ext cx="76200" cy="457200"/>
          </a:xfrm>
          <a:prstGeom prst="leftBracket">
            <a:avLst>
              <a:gd name="adj" fmla="val 8333"/>
            </a:avLst>
          </a:prstGeom>
          <a:noFill/>
          <a:ln w="9525" algn="ctr">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0" name="TextBox 17"/>
          <p:cNvSpPr txBox="1">
            <a:spLocks noChangeArrowheads="1"/>
          </p:cNvSpPr>
          <p:nvPr/>
        </p:nvSpPr>
        <p:spPr bwMode="auto">
          <a:xfrm>
            <a:off x="1828800" y="6324600"/>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b="1">
                <a:solidFill>
                  <a:srgbClr val="0099FF"/>
                </a:solidFill>
              </a:rPr>
              <a:t>Alveolar ducts and sacs</a:t>
            </a:r>
          </a:p>
        </p:txBody>
      </p:sp>
      <p:cxnSp>
        <p:nvCxnSpPr>
          <p:cNvPr id="3" name="Straight Arrow Connector 2"/>
          <p:cNvCxnSpPr/>
          <p:nvPr/>
        </p:nvCxnSpPr>
        <p:spPr>
          <a:xfrm flipH="1">
            <a:off x="6172200" y="762000"/>
            <a:ext cx="914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32" name="TextBox 3"/>
          <p:cNvSpPr txBox="1">
            <a:spLocks noChangeArrowheads="1"/>
          </p:cNvSpPr>
          <p:nvPr/>
        </p:nvSpPr>
        <p:spPr bwMode="auto">
          <a:xfrm>
            <a:off x="7086600" y="6064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terminal bronchiole</a:t>
            </a:r>
          </a:p>
        </p:txBody>
      </p:sp>
      <p:sp>
        <p:nvSpPr>
          <p:cNvPr id="9233" name="Left Bracket 8"/>
          <p:cNvSpPr>
            <a:spLocks/>
          </p:cNvSpPr>
          <p:nvPr/>
        </p:nvSpPr>
        <p:spPr bwMode="auto">
          <a:xfrm flipH="1">
            <a:off x="7391400" y="1371600"/>
            <a:ext cx="228600" cy="2351088"/>
          </a:xfrm>
          <a:prstGeom prst="leftBracket">
            <a:avLst>
              <a:gd name="adj" fmla="val 8333"/>
            </a:avLst>
          </a:prstGeom>
          <a:noFill/>
          <a:ln w="19050" algn="ctr">
            <a:solidFill>
              <a:srgbClr val="00206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4" name="TextBox 18"/>
          <p:cNvSpPr txBox="1">
            <a:spLocks noChangeArrowheads="1"/>
          </p:cNvSpPr>
          <p:nvPr/>
        </p:nvSpPr>
        <p:spPr bwMode="auto">
          <a:xfrm>
            <a:off x="7683500" y="2209800"/>
            <a:ext cx="1036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respiratory</a:t>
            </a:r>
          </a:p>
          <a:p>
            <a:pPr eaLnBrk="1" hangingPunct="1"/>
            <a:r>
              <a:rPr lang="en-US" sz="1400"/>
              <a:t>bronchioles</a:t>
            </a:r>
          </a:p>
        </p:txBody>
      </p:sp>
      <p:cxnSp>
        <p:nvCxnSpPr>
          <p:cNvPr id="6" name="Straight Connector 5"/>
          <p:cNvCxnSpPr/>
          <p:nvPr/>
        </p:nvCxnSpPr>
        <p:spPr>
          <a:xfrm flipH="1" flipV="1">
            <a:off x="5562600" y="4343400"/>
            <a:ext cx="9906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36" name="TextBox 6"/>
          <p:cNvSpPr txBox="1">
            <a:spLocks noChangeArrowheads="1"/>
          </p:cNvSpPr>
          <p:nvPr/>
        </p:nvSpPr>
        <p:spPr bwMode="auto">
          <a:xfrm>
            <a:off x="4505325" y="4162425"/>
            <a:ext cx="113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alveolar duct</a:t>
            </a:r>
          </a:p>
        </p:txBody>
      </p:sp>
      <p:sp>
        <p:nvSpPr>
          <p:cNvPr id="9237" name="TextBox 22"/>
          <p:cNvSpPr txBox="1">
            <a:spLocks noChangeArrowheads="1"/>
          </p:cNvSpPr>
          <p:nvPr/>
        </p:nvSpPr>
        <p:spPr bwMode="auto">
          <a:xfrm>
            <a:off x="4495800" y="4800600"/>
            <a:ext cx="768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a:t>alveolar</a:t>
            </a:r>
          </a:p>
          <a:p>
            <a:pPr algn="ctr" eaLnBrk="1" hangingPunct="1"/>
            <a:r>
              <a:rPr lang="en-US" sz="1400"/>
              <a:t>sac</a:t>
            </a:r>
          </a:p>
        </p:txBody>
      </p:sp>
      <p:sp>
        <p:nvSpPr>
          <p:cNvPr id="8" name="Oval 7"/>
          <p:cNvSpPr/>
          <p:nvPr/>
        </p:nvSpPr>
        <p:spPr>
          <a:xfrm rot="1325354">
            <a:off x="5286375" y="4410075"/>
            <a:ext cx="908050" cy="1473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22"/>
          <p:cNvSpPr txBox="1"/>
          <p:nvPr/>
        </p:nvSpPr>
        <p:spPr>
          <a:xfrm>
            <a:off x="0" y="6596390"/>
            <a:ext cx="3395481" cy="261610"/>
          </a:xfrm>
          <a:prstGeom prst="rect">
            <a:avLst/>
          </a:prstGeom>
          <a:noFill/>
        </p:spPr>
        <p:txBody>
          <a:bodyPr wrap="none" rtlCol="0">
            <a:spAutoFit/>
          </a:bodyPr>
          <a:lstStyle/>
          <a:p>
            <a:r>
              <a:rPr lang="en-US" sz="1100" i="1" dirty="0" smtClean="0"/>
              <a:t>slide courtesy of Dr. Sun-Kee Kim, University of Michigan</a:t>
            </a:r>
            <a:endParaRPr lang="en-US" sz="11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457200" y="0"/>
            <a:ext cx="8229600" cy="639762"/>
          </a:xfrm>
        </p:spPr>
        <p:txBody>
          <a:bodyPr/>
          <a:lstStyle/>
          <a:p>
            <a:pPr eaLnBrk="1" hangingPunct="1"/>
            <a:r>
              <a:rPr lang="en-US" sz="3200" b="1" smtClean="0">
                <a:solidFill>
                  <a:srgbClr val="002060"/>
                </a:solidFill>
                <a:ea typeface="Calibri" pitchFamily="34" charset="0"/>
                <a:cs typeface="Calibri" pitchFamily="34" charset="0"/>
              </a:rPr>
              <a:t>Intrapulmonary  circulation</a:t>
            </a:r>
          </a:p>
        </p:txBody>
      </p:sp>
      <p:pic>
        <p:nvPicPr>
          <p:cNvPr id="10243" name="Picture 4" descr="bloodcirc.jpg"/>
          <p:cNvPicPr>
            <a:picLocks noChangeAspect="1"/>
          </p:cNvPicPr>
          <p:nvPr/>
        </p:nvPicPr>
        <p:blipFill>
          <a:blip r:embed="rId2">
            <a:extLst>
              <a:ext uri="{28A0092B-C50C-407E-A947-70E740481C1C}">
                <a14:useLocalDpi xmlns:a14="http://schemas.microsoft.com/office/drawing/2010/main" val="0"/>
              </a:ext>
            </a:extLst>
          </a:blip>
          <a:srcRect t="7777"/>
          <a:stretch>
            <a:fillRect/>
          </a:stretch>
        </p:blipFill>
        <p:spPr bwMode="auto">
          <a:xfrm>
            <a:off x="1447800" y="708025"/>
            <a:ext cx="62484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5"/>
          <p:cNvSpPr txBox="1">
            <a:spLocks noChangeArrowheads="1"/>
          </p:cNvSpPr>
          <p:nvPr/>
        </p:nvSpPr>
        <p:spPr bwMode="auto">
          <a:xfrm>
            <a:off x="609600" y="1249362"/>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0070C0"/>
                </a:solidFill>
              </a:rPr>
              <a:t>Pulmonary artery</a:t>
            </a:r>
          </a:p>
        </p:txBody>
      </p:sp>
      <p:sp>
        <p:nvSpPr>
          <p:cNvPr id="10245" name="TextBox 6"/>
          <p:cNvSpPr txBox="1">
            <a:spLocks noChangeArrowheads="1"/>
          </p:cNvSpPr>
          <p:nvPr/>
        </p:nvSpPr>
        <p:spPr bwMode="auto">
          <a:xfrm>
            <a:off x="6324600" y="1325562"/>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FF0000"/>
                </a:solidFill>
              </a:rPr>
              <a:t>Pulmonary vein</a:t>
            </a:r>
          </a:p>
        </p:txBody>
      </p:sp>
      <p:sp>
        <p:nvSpPr>
          <p:cNvPr id="10246" name="TextBox 7"/>
          <p:cNvSpPr txBox="1">
            <a:spLocks noChangeArrowheads="1"/>
          </p:cNvSpPr>
          <p:nvPr/>
        </p:nvSpPr>
        <p:spPr bwMode="auto">
          <a:xfrm>
            <a:off x="685800" y="3763962"/>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FF0000"/>
                </a:solidFill>
              </a:rPr>
              <a:t>Pulmonary vein</a:t>
            </a:r>
          </a:p>
        </p:txBody>
      </p:sp>
      <p:sp>
        <p:nvSpPr>
          <p:cNvPr id="7" name="TextBox 6"/>
          <p:cNvSpPr txBox="1"/>
          <p:nvPr/>
        </p:nvSpPr>
        <p:spPr>
          <a:xfrm>
            <a:off x="8855" y="6581001"/>
            <a:ext cx="3670492" cy="276999"/>
          </a:xfrm>
          <a:prstGeom prst="rect">
            <a:avLst/>
          </a:prstGeom>
          <a:noFill/>
        </p:spPr>
        <p:txBody>
          <a:bodyPr wrap="none" rtlCol="0">
            <a:spAutoFit/>
          </a:bodyPr>
          <a:lstStyle/>
          <a:p>
            <a:r>
              <a:rPr lang="en-US" sz="1200" i="1" dirty="0" smtClean="0"/>
              <a:t>slide courtesy of Dr. Sun-Kee Kim, University of Michigan</a:t>
            </a:r>
            <a:endParaRPr lang="en-US" sz="1200" i="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TotalTime>
  <Words>775</Words>
  <Application>Microsoft Office PowerPoint</Application>
  <PresentationFormat>On-screen Show (4:3)</PresentationFormat>
  <Paragraphs>212</Paragraphs>
  <Slides>31</Slides>
  <Notes>8</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Nasal cavity, Pharynx and Larynx</vt:lpstr>
      <vt:lpstr>#307 Larynx</vt:lpstr>
      <vt:lpstr>Slide 307 : larynx</vt:lpstr>
      <vt:lpstr>Slide 007 : esophagus &amp; trachea</vt:lpstr>
      <vt:lpstr>Slide 008: trachea</vt:lpstr>
      <vt:lpstr>Slide 200: trachea &amp; esophagus</vt:lpstr>
      <vt:lpstr>Slide 200: trachea &amp; esophagus</vt:lpstr>
      <vt:lpstr>PowerPoint Presentation</vt:lpstr>
      <vt:lpstr>Intrapulmonary  circulation</vt:lpstr>
      <vt:lpstr>Bronchial Arteries</vt:lpstr>
      <vt:lpstr>Slide 0027: lung</vt:lpstr>
      <vt:lpstr>Slide 0028: lung</vt:lpstr>
      <vt:lpstr>PowerPoint Presentation</vt:lpstr>
      <vt:lpstr>Slide 0028</vt:lpstr>
      <vt:lpstr>Slide 0028</vt:lpstr>
      <vt:lpstr>Slide 0028</vt:lpstr>
      <vt:lpstr>Slide 0028: lung</vt:lpstr>
      <vt:lpstr>Respiratory System ‘Extra Slides’  Orientation Images</vt:lpstr>
      <vt:lpstr>PowerPoint Presentation</vt:lpstr>
      <vt:lpstr>#130-1   Lung</vt:lpstr>
      <vt:lpstr>#130-1 Lung</vt:lpstr>
      <vt:lpstr>#130-1 Lung</vt:lpstr>
      <vt:lpstr>#130-1 Lung  </vt:lpstr>
      <vt:lpstr>#132-2 (Terminal) Bronchiole &amp; Pulmonary artery</vt:lpstr>
      <vt:lpstr>#132  Lung</vt:lpstr>
      <vt:lpstr>#129 Lung</vt:lpstr>
      <vt:lpstr>#130-1 Lung</vt:lpstr>
      <vt:lpstr>#130-1  Lung</vt:lpstr>
      <vt:lpstr>#130-2 Lung</vt:lpstr>
      <vt:lpstr>#129 Lung</vt:lpstr>
      <vt:lpstr>Slide 42: Lung, chronic congestion – hemosiderin-laden macrophages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307 : larynx</dc:title>
  <dc:creator>Matt Velkey</dc:creator>
  <cp:lastModifiedBy>J. Matthew Velkey</cp:lastModifiedBy>
  <cp:revision>27</cp:revision>
  <dcterms:created xsi:type="dcterms:W3CDTF">2011-10-07T12:51:47Z</dcterms:created>
  <dcterms:modified xsi:type="dcterms:W3CDTF">2013-10-10T02:41:53Z</dcterms:modified>
</cp:coreProperties>
</file>